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8" r:id="rId3"/>
    <p:sldId id="259" r:id="rId4"/>
    <p:sldId id="260" r:id="rId5"/>
    <p:sldId id="280" r:id="rId6"/>
    <p:sldId id="270" r:id="rId7"/>
    <p:sldId id="277" r:id="rId8"/>
    <p:sldId id="299" r:id="rId9"/>
    <p:sldId id="272" r:id="rId10"/>
    <p:sldId id="273" r:id="rId11"/>
    <p:sldId id="274" r:id="rId12"/>
    <p:sldId id="301" r:id="rId13"/>
    <p:sldId id="298" r:id="rId14"/>
    <p:sldId id="292" r:id="rId15"/>
    <p:sldId id="297" r:id="rId16"/>
    <p:sldId id="276" r:id="rId17"/>
    <p:sldId id="282" r:id="rId18"/>
    <p:sldId id="283" r:id="rId19"/>
    <p:sldId id="284" r:id="rId20"/>
    <p:sldId id="285" r:id="rId21"/>
    <p:sldId id="286" r:id="rId22"/>
    <p:sldId id="287" r:id="rId23"/>
    <p:sldId id="303" r:id="rId24"/>
    <p:sldId id="304" r:id="rId25"/>
    <p:sldId id="278" r:id="rId26"/>
    <p:sldId id="279"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458" autoAdjust="0"/>
    <p:restoredTop sz="55777" autoAdjust="0"/>
  </p:normalViewPr>
  <p:slideViewPr>
    <p:cSldViewPr>
      <p:cViewPr varScale="1">
        <p:scale>
          <a:sx n="52" d="100"/>
          <a:sy n="52" d="100"/>
        </p:scale>
        <p:origin x="-576"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5962B-FDF8-4DD2-B169-AD8BB7871BFB}" type="doc">
      <dgm:prSet loTypeId="urn:microsoft.com/office/officeart/2005/8/layout/chevron1" loCatId="process" qsTypeId="urn:microsoft.com/office/officeart/2005/8/quickstyle/simple1" qsCatId="simple" csTypeId="urn:microsoft.com/office/officeart/2005/8/colors/accent1_2" csCatId="accent1" phldr="1"/>
      <dgm:spPr/>
    </dgm:pt>
    <dgm:pt modelId="{EFA5A3DD-F2EE-4335-BF7C-E53E9195839A}">
      <dgm:prSet phldrT="[Text]" custT="1"/>
      <dgm:spPr/>
      <dgm:t>
        <a:bodyPr/>
        <a:lstStyle/>
        <a:p>
          <a:r>
            <a:rPr lang="en-US" sz="1400" dirty="0" smtClean="0"/>
            <a:t>Oslo Wave 2</a:t>
          </a:r>
          <a:br>
            <a:rPr lang="en-US" sz="1400" dirty="0" smtClean="0"/>
          </a:br>
          <a:r>
            <a:rPr lang="en-US" sz="1400" dirty="0" smtClean="0"/>
            <a:t>2010 </a:t>
          </a:r>
          <a:endParaRPr lang="en-US" sz="1400" dirty="0">
            <a:solidFill>
              <a:schemeClr val="tx1"/>
            </a:solidFill>
          </a:endParaRPr>
        </a:p>
      </dgm:t>
    </dgm:pt>
    <dgm:pt modelId="{5BD07E24-6046-48C6-A2F6-9FC75BE201A6}" type="parTrans" cxnId="{E6E31825-53CE-4857-B46B-2C805202EDCD}">
      <dgm:prSet/>
      <dgm:spPr/>
      <dgm:t>
        <a:bodyPr/>
        <a:lstStyle/>
        <a:p>
          <a:endParaRPr lang="en-US" sz="1600"/>
        </a:p>
      </dgm:t>
    </dgm:pt>
    <dgm:pt modelId="{FD8222AE-FA9F-46CA-982F-F62FB47291FB}" type="sibTrans" cxnId="{E6E31825-53CE-4857-B46B-2C805202EDCD}">
      <dgm:prSet/>
      <dgm:spPr/>
      <dgm:t>
        <a:bodyPr/>
        <a:lstStyle/>
        <a:p>
          <a:endParaRPr lang="en-US" sz="1600"/>
        </a:p>
      </dgm:t>
    </dgm:pt>
    <dgm:pt modelId="{88784E5B-DFEB-45EB-A128-40898E8E2626}">
      <dgm:prSet phldrT="[Text]" custT="1"/>
      <dgm:spPr/>
      <dgm:t>
        <a:bodyPr/>
        <a:lstStyle/>
        <a:p>
          <a:r>
            <a:rPr lang="en-US" sz="1400" dirty="0" smtClean="0"/>
            <a:t>Oslo Wave 1</a:t>
          </a:r>
          <a:br>
            <a:rPr lang="en-US" sz="1400" dirty="0" smtClean="0"/>
          </a:br>
          <a:r>
            <a:rPr lang="en-US" sz="1400" dirty="0" smtClean="0"/>
            <a:t>2009</a:t>
          </a:r>
          <a:endParaRPr lang="en-US" sz="1400" dirty="0"/>
        </a:p>
      </dgm:t>
    </dgm:pt>
    <dgm:pt modelId="{BAD7C1CC-3CA0-48DC-841D-E436AC82DC1E}" type="parTrans" cxnId="{4C917638-E409-454C-B653-FF8A96015EF9}">
      <dgm:prSet/>
      <dgm:spPr/>
      <dgm:t>
        <a:bodyPr/>
        <a:lstStyle/>
        <a:p>
          <a:endParaRPr lang="en-US" sz="1600"/>
        </a:p>
      </dgm:t>
    </dgm:pt>
    <dgm:pt modelId="{6D35D37C-60F0-42F7-A8F9-C357193FB443}" type="sibTrans" cxnId="{4C917638-E409-454C-B653-FF8A96015EF9}">
      <dgm:prSet/>
      <dgm:spPr/>
      <dgm:t>
        <a:bodyPr/>
        <a:lstStyle/>
        <a:p>
          <a:endParaRPr lang="en-US" sz="1600"/>
        </a:p>
      </dgm:t>
    </dgm:pt>
    <dgm:pt modelId="{99B99128-C385-4A42-82BC-54CF4E440131}">
      <dgm:prSet phldrT="[Text]" custT="1"/>
      <dgm:spPr/>
      <dgm:t>
        <a:bodyPr/>
        <a:lstStyle/>
        <a:p>
          <a:r>
            <a:rPr lang="en-US" sz="1400" b="1" dirty="0" smtClean="0">
              <a:solidFill>
                <a:schemeClr val="tx1"/>
              </a:solidFill>
            </a:rPr>
            <a:t>Visual Studio “10”</a:t>
          </a:r>
          <a:endParaRPr lang="en-US" sz="1400" dirty="0"/>
        </a:p>
      </dgm:t>
    </dgm:pt>
    <dgm:pt modelId="{C7D6E304-2457-4A62-8451-644C004AAE42}" type="parTrans" cxnId="{74822BF6-D723-416D-9E78-468BDF9B76DD}">
      <dgm:prSet/>
      <dgm:spPr/>
      <dgm:t>
        <a:bodyPr/>
        <a:lstStyle/>
        <a:p>
          <a:endParaRPr lang="en-US" sz="1600"/>
        </a:p>
      </dgm:t>
    </dgm:pt>
    <dgm:pt modelId="{A2C0D820-6C33-4AA7-9FE6-171BC1894B0B}" type="sibTrans" cxnId="{74822BF6-D723-416D-9E78-468BDF9B76DD}">
      <dgm:prSet/>
      <dgm:spPr/>
      <dgm:t>
        <a:bodyPr/>
        <a:lstStyle/>
        <a:p>
          <a:endParaRPr lang="en-US" sz="1600"/>
        </a:p>
      </dgm:t>
    </dgm:pt>
    <dgm:pt modelId="{2D40AA66-0268-47A5-AD19-785E705FBF8C}">
      <dgm:prSet phldrT="[Text]" custT="1"/>
      <dgm:spPr/>
      <dgm:t>
        <a:bodyPr/>
        <a:lstStyle/>
        <a:p>
          <a:r>
            <a:rPr lang="en-US" sz="1400" b="1" dirty="0" smtClean="0">
              <a:solidFill>
                <a:schemeClr val="tx1"/>
              </a:solidFill>
            </a:rPr>
            <a:t>D, Repository, Quadrant</a:t>
          </a:r>
          <a:endParaRPr lang="en-US" sz="1400" dirty="0"/>
        </a:p>
      </dgm:t>
    </dgm:pt>
    <dgm:pt modelId="{8B8F2DD8-94E0-418B-9248-233ABDF2DA22}" type="parTrans" cxnId="{3B4F89C4-9C40-4AEA-A591-C2F48DE23FF9}">
      <dgm:prSet/>
      <dgm:spPr/>
      <dgm:t>
        <a:bodyPr/>
        <a:lstStyle/>
        <a:p>
          <a:endParaRPr lang="en-US" sz="1600"/>
        </a:p>
      </dgm:t>
    </dgm:pt>
    <dgm:pt modelId="{DAB66C23-823F-4983-B0BE-DEF621B3BE2E}" type="sibTrans" cxnId="{3B4F89C4-9C40-4AEA-A591-C2F48DE23FF9}">
      <dgm:prSet/>
      <dgm:spPr/>
      <dgm:t>
        <a:bodyPr/>
        <a:lstStyle/>
        <a:p>
          <a:endParaRPr lang="en-US" sz="1600"/>
        </a:p>
      </dgm:t>
    </dgm:pt>
    <dgm:pt modelId="{BA403032-E565-4C5B-916B-681FCB732FFB}">
      <dgm:prSet phldrT="[Text]" custT="1"/>
      <dgm:spPr/>
      <dgm:t>
        <a:bodyPr/>
        <a:lstStyle/>
        <a:p>
          <a:r>
            <a:rPr lang="en-US" sz="1400" dirty="0" smtClean="0"/>
            <a:t>Oslo Wave 3</a:t>
          </a:r>
          <a:br>
            <a:rPr lang="en-US" sz="1400" dirty="0" smtClean="0"/>
          </a:br>
          <a:r>
            <a:rPr lang="en-US" sz="1400" dirty="0" smtClean="0"/>
            <a:t>&gt; 2010</a:t>
          </a:r>
          <a:endParaRPr lang="en-US" sz="1400" dirty="0">
            <a:solidFill>
              <a:schemeClr val="tx1"/>
            </a:solidFill>
          </a:endParaRPr>
        </a:p>
      </dgm:t>
    </dgm:pt>
    <dgm:pt modelId="{4C2E746D-DEA0-476A-AE81-C035803E18DF}" type="parTrans" cxnId="{B31E19D9-325C-4982-9FD6-C2B1B34CEB1C}">
      <dgm:prSet/>
      <dgm:spPr/>
      <dgm:t>
        <a:bodyPr/>
        <a:lstStyle/>
        <a:p>
          <a:endParaRPr lang="en-US" sz="1600"/>
        </a:p>
      </dgm:t>
    </dgm:pt>
    <dgm:pt modelId="{367A6F78-466F-406F-A054-D9E10C14A8B1}" type="sibTrans" cxnId="{B31E19D9-325C-4982-9FD6-C2B1B34CEB1C}">
      <dgm:prSet/>
      <dgm:spPr/>
      <dgm:t>
        <a:bodyPr/>
        <a:lstStyle/>
        <a:p>
          <a:endParaRPr lang="en-US" sz="1600"/>
        </a:p>
      </dgm:t>
    </dgm:pt>
    <dgm:pt modelId="{72112B03-C873-4184-9554-A8C8F64DF26E}">
      <dgm:prSet phldrT="[Text]" custT="1"/>
      <dgm:spPr/>
      <dgm:t>
        <a:bodyPr/>
        <a:lstStyle/>
        <a:p>
          <a:r>
            <a:rPr lang="en-US" sz="1400" b="1" dirty="0" smtClean="0"/>
            <a:t>Process Server</a:t>
          </a:r>
          <a:endParaRPr lang="en-US" sz="1400" b="1" dirty="0"/>
        </a:p>
      </dgm:t>
    </dgm:pt>
    <dgm:pt modelId="{48F041BF-64DD-4542-A6BB-00B5992D2D11}" type="parTrans" cxnId="{D0B7CBB3-AF08-434D-8C73-DF0D4DF5BF84}">
      <dgm:prSet/>
      <dgm:spPr/>
      <dgm:t>
        <a:bodyPr/>
        <a:lstStyle/>
        <a:p>
          <a:endParaRPr lang="en-US" sz="1600"/>
        </a:p>
      </dgm:t>
    </dgm:pt>
    <dgm:pt modelId="{904B649C-A919-41BA-B60E-FC616CA72877}" type="sibTrans" cxnId="{D0B7CBB3-AF08-434D-8C73-DF0D4DF5BF84}">
      <dgm:prSet/>
      <dgm:spPr/>
      <dgm:t>
        <a:bodyPr/>
        <a:lstStyle/>
        <a:p>
          <a:endParaRPr lang="en-US" sz="1600"/>
        </a:p>
      </dgm:t>
    </dgm:pt>
    <dgm:pt modelId="{5E5AFC79-FF95-495F-9F92-EF8317D65D57}">
      <dgm:prSet phldrT="[Text]" custT="1"/>
      <dgm:spPr/>
      <dgm:t>
        <a:bodyPr/>
        <a:lstStyle/>
        <a:p>
          <a:r>
            <a:rPr lang="en-US" sz="1400" b="1" dirty="0" smtClean="0"/>
            <a:t>Lifecycle Manager</a:t>
          </a:r>
        </a:p>
      </dgm:t>
    </dgm:pt>
    <dgm:pt modelId="{8B174643-784F-4130-9884-BB6D98E498D0}" type="parTrans" cxnId="{1B0CA742-C0A4-4DE8-B0A5-215A66DBE441}">
      <dgm:prSet/>
      <dgm:spPr/>
      <dgm:t>
        <a:bodyPr/>
        <a:lstStyle/>
        <a:p>
          <a:endParaRPr lang="en-US" sz="1800"/>
        </a:p>
      </dgm:t>
    </dgm:pt>
    <dgm:pt modelId="{A6795B1A-0A9F-4C81-BCD4-6636826A9D29}" type="sibTrans" cxnId="{1B0CA742-C0A4-4DE8-B0A5-215A66DBE441}">
      <dgm:prSet/>
      <dgm:spPr/>
      <dgm:t>
        <a:bodyPr/>
        <a:lstStyle/>
        <a:p>
          <a:endParaRPr lang="en-US" sz="1800"/>
        </a:p>
      </dgm:t>
    </dgm:pt>
    <dgm:pt modelId="{5D13ABF1-A549-4E07-9D37-69A5ADBC77B4}">
      <dgm:prSet phldrT="[Text]" custT="1"/>
      <dgm:spPr/>
      <dgm:t>
        <a:bodyPr/>
        <a:lstStyle/>
        <a:p>
          <a:r>
            <a:rPr lang="en-US" sz="1400" b="1" dirty="0" smtClean="0">
              <a:solidFill>
                <a:schemeClr val="tx1"/>
              </a:solidFill>
            </a:rPr>
            <a:t>.NET Framework “4”</a:t>
          </a:r>
          <a:endParaRPr lang="en-US" sz="1400" b="1" dirty="0"/>
        </a:p>
      </dgm:t>
    </dgm:pt>
    <dgm:pt modelId="{EF074DD3-F436-40A6-A05C-578BF4D98E42}" type="parTrans" cxnId="{2CD1FEE7-4252-45C3-8252-9AF25EDEF860}">
      <dgm:prSet/>
      <dgm:spPr/>
      <dgm:t>
        <a:bodyPr/>
        <a:lstStyle/>
        <a:p>
          <a:endParaRPr lang="en-US" sz="1800"/>
        </a:p>
      </dgm:t>
    </dgm:pt>
    <dgm:pt modelId="{60FC2415-26B3-40EA-8600-A3845F4CE28D}" type="sibTrans" cxnId="{2CD1FEE7-4252-45C3-8252-9AF25EDEF860}">
      <dgm:prSet/>
      <dgm:spPr/>
      <dgm:t>
        <a:bodyPr/>
        <a:lstStyle/>
        <a:p>
          <a:endParaRPr lang="en-US" sz="1800"/>
        </a:p>
      </dgm:t>
    </dgm:pt>
    <dgm:pt modelId="{72B2863B-FC50-41B9-84EA-CC4A5F15D767}">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1400" dirty="0" smtClean="0"/>
            <a:t>Pre Oslo</a:t>
          </a:r>
          <a:br>
            <a:rPr lang="en-US" sz="1400" dirty="0" smtClean="0"/>
          </a:br>
          <a:r>
            <a:rPr lang="en-US" sz="1400" dirty="0" smtClean="0"/>
            <a:t>&lt;= H1 2009</a:t>
          </a:r>
          <a:endParaRPr lang="en-US" sz="1400" dirty="0"/>
        </a:p>
      </dgm:t>
    </dgm:pt>
    <dgm:pt modelId="{0F3956EB-76DE-4CB8-AA6D-A5F259E85A91}" type="parTrans" cxnId="{3ED892D5-E373-442B-AD3B-F983BD42D001}">
      <dgm:prSet/>
      <dgm:spPr/>
      <dgm:t>
        <a:bodyPr/>
        <a:lstStyle/>
        <a:p>
          <a:endParaRPr lang="en-US" sz="1800"/>
        </a:p>
      </dgm:t>
    </dgm:pt>
    <dgm:pt modelId="{555D1223-7BA2-4B53-ADEE-C143E1088F76}" type="sibTrans" cxnId="{3ED892D5-E373-442B-AD3B-F983BD42D001}">
      <dgm:prSet/>
      <dgm:spPr/>
      <dgm:t>
        <a:bodyPr/>
        <a:lstStyle/>
        <a:p>
          <a:endParaRPr lang="en-US" sz="1800"/>
        </a:p>
      </dgm:t>
    </dgm:pt>
    <dgm:pt modelId="{78AEA70F-3E8D-4DCA-BF66-36BB000977F6}">
      <dgm:prSet phldrT="[Text]" custT="1">
        <dgm:style>
          <a:lnRef idx="2">
            <a:schemeClr val="accent2"/>
          </a:lnRef>
          <a:fillRef idx="1">
            <a:schemeClr val="lt1"/>
          </a:fillRef>
          <a:effectRef idx="0">
            <a:schemeClr val="accent2"/>
          </a:effectRef>
          <a:fontRef idx="minor">
            <a:schemeClr val="dk1"/>
          </a:fontRef>
        </dgm:style>
      </dgm:prSet>
      <dgm:spPr>
        <a:ln>
          <a:solidFill>
            <a:schemeClr val="bg1"/>
          </a:solidFill>
        </a:ln>
      </dgm:spPr>
      <dgm:t>
        <a:bodyPr/>
        <a:lstStyle/>
        <a:p>
          <a:r>
            <a:rPr lang="en-US" sz="1400" b="1" dirty="0" smtClean="0">
              <a:solidFill>
                <a:schemeClr val="tx1"/>
              </a:solidFill>
            </a:rPr>
            <a:t>NET Framework 3.5 SP1</a:t>
          </a:r>
          <a:endParaRPr lang="en-US" sz="1400" b="1" dirty="0">
            <a:solidFill>
              <a:schemeClr val="tx1"/>
            </a:solidFill>
          </a:endParaRPr>
        </a:p>
      </dgm:t>
    </dgm:pt>
    <dgm:pt modelId="{5D82CB31-6787-459A-AB21-D65CC30F4E10}" type="parTrans" cxnId="{79FF4C3E-AACB-4351-855B-9458CE682813}">
      <dgm:prSet/>
      <dgm:spPr/>
      <dgm:t>
        <a:bodyPr/>
        <a:lstStyle/>
        <a:p>
          <a:endParaRPr lang="en-US" sz="1800"/>
        </a:p>
      </dgm:t>
    </dgm:pt>
    <dgm:pt modelId="{B02C5758-00AF-4771-A779-44C651C259A4}" type="sibTrans" cxnId="{79FF4C3E-AACB-4351-855B-9458CE682813}">
      <dgm:prSet/>
      <dgm:spPr/>
      <dgm:t>
        <a:bodyPr/>
        <a:lstStyle/>
        <a:p>
          <a:endParaRPr lang="en-US" sz="1800"/>
        </a:p>
      </dgm:t>
    </dgm:pt>
    <dgm:pt modelId="{BAE09440-3A1C-42CC-B004-606DD3E7660E}">
      <dgm:prSet custT="1"/>
      <dgm:spPr/>
      <dgm:t>
        <a:bodyPr/>
        <a:lstStyle/>
        <a:p>
          <a:r>
            <a:rPr lang="en-US" sz="1400" b="1" dirty="0" smtClean="0">
              <a:solidFill>
                <a:schemeClr val="tx1"/>
              </a:solidFill>
            </a:rPr>
            <a:t>Visual Studio 2008 SP1</a:t>
          </a:r>
        </a:p>
      </dgm:t>
    </dgm:pt>
    <dgm:pt modelId="{A6B7B010-7AAB-4CB5-B848-7EDB2BD08E9D}" type="parTrans" cxnId="{6CBA5C1A-84AF-4243-8497-7C7A312D5AF1}">
      <dgm:prSet/>
      <dgm:spPr/>
      <dgm:t>
        <a:bodyPr/>
        <a:lstStyle/>
        <a:p>
          <a:endParaRPr lang="en-US"/>
        </a:p>
      </dgm:t>
    </dgm:pt>
    <dgm:pt modelId="{8975D394-CE18-46EE-A9EC-1FF8D297E4B6}" type="sibTrans" cxnId="{6CBA5C1A-84AF-4243-8497-7C7A312D5AF1}">
      <dgm:prSet/>
      <dgm:spPr/>
      <dgm:t>
        <a:bodyPr/>
        <a:lstStyle/>
        <a:p>
          <a:endParaRPr lang="en-US"/>
        </a:p>
      </dgm:t>
    </dgm:pt>
    <dgm:pt modelId="{DFEE5EE6-2F2E-47B0-AE00-D17EF5CF323E}">
      <dgm:prSet custT="1"/>
      <dgm:spPr/>
      <dgm:t>
        <a:bodyPr/>
        <a:lstStyle/>
        <a:p>
          <a:r>
            <a:rPr lang="en-US" sz="1400" b="1" dirty="0" smtClean="0">
              <a:solidFill>
                <a:schemeClr val="tx1"/>
              </a:solidFill>
            </a:rPr>
            <a:t>BizTalk Server R3</a:t>
          </a:r>
          <a:endParaRPr lang="en-US" sz="1400" b="1" dirty="0">
            <a:solidFill>
              <a:schemeClr val="tx1"/>
            </a:solidFill>
          </a:endParaRPr>
        </a:p>
      </dgm:t>
    </dgm:pt>
    <dgm:pt modelId="{AFCA141D-3865-4062-90AE-C1A0CE68849B}" type="parTrans" cxnId="{A91963F3-7134-4EA1-8E2B-7E869DA8654A}">
      <dgm:prSet/>
      <dgm:spPr/>
      <dgm:t>
        <a:bodyPr/>
        <a:lstStyle/>
        <a:p>
          <a:endParaRPr lang="en-US"/>
        </a:p>
      </dgm:t>
    </dgm:pt>
    <dgm:pt modelId="{CEA790B5-1C5E-4A3C-B06D-7E305ED777BB}" type="sibTrans" cxnId="{A91963F3-7134-4EA1-8E2B-7E869DA8654A}">
      <dgm:prSet/>
      <dgm:spPr/>
      <dgm:t>
        <a:bodyPr/>
        <a:lstStyle/>
        <a:p>
          <a:endParaRPr lang="en-US"/>
        </a:p>
      </dgm:t>
    </dgm:pt>
    <dgm:pt modelId="{BB09C947-C84C-4404-8597-3351603D7923}">
      <dgm:prSet custT="1"/>
      <dgm:spPr/>
      <dgm:t>
        <a:bodyPr/>
        <a:lstStyle/>
        <a:p>
          <a:r>
            <a:rPr lang="en-US" sz="1400" b="1" dirty="0" smtClean="0">
              <a:solidFill>
                <a:schemeClr val="tx1"/>
              </a:solidFill>
            </a:rPr>
            <a:t>BizTalk Adapter Pack 2.0</a:t>
          </a:r>
          <a:endParaRPr lang="en-US" sz="1400" b="1" dirty="0">
            <a:solidFill>
              <a:schemeClr val="tx1"/>
            </a:solidFill>
          </a:endParaRPr>
        </a:p>
      </dgm:t>
    </dgm:pt>
    <dgm:pt modelId="{EE167CC3-D81D-46AB-A815-591F9372FCF5}" type="parTrans" cxnId="{F76AAB8D-DD7E-4E45-93C2-17E0EBF1EFD6}">
      <dgm:prSet/>
      <dgm:spPr/>
      <dgm:t>
        <a:bodyPr/>
        <a:lstStyle/>
        <a:p>
          <a:endParaRPr lang="en-US"/>
        </a:p>
      </dgm:t>
    </dgm:pt>
    <dgm:pt modelId="{7C6D763C-34C5-4920-A738-46828C39AC78}" type="sibTrans" cxnId="{F76AAB8D-DD7E-4E45-93C2-17E0EBF1EFD6}">
      <dgm:prSet/>
      <dgm:spPr/>
      <dgm:t>
        <a:bodyPr/>
        <a:lstStyle/>
        <a:p>
          <a:endParaRPr lang="en-US"/>
        </a:p>
      </dgm:t>
    </dgm:pt>
    <dgm:pt modelId="{D85239DB-6EB3-4C71-9255-7B4F1FDA795A}">
      <dgm:prSet custT="1"/>
      <dgm:spPr/>
      <dgm:t>
        <a:bodyPr/>
        <a:lstStyle/>
        <a:p>
          <a:r>
            <a:rPr lang="en-US" sz="1400" b="1" dirty="0" smtClean="0">
              <a:solidFill>
                <a:schemeClr val="tx1"/>
              </a:solidFill>
            </a:rPr>
            <a:t>BizTalk RFID Mobile</a:t>
          </a:r>
        </a:p>
      </dgm:t>
    </dgm:pt>
    <dgm:pt modelId="{E0FB1347-A446-4396-B4C8-6C3692CD1916}" type="parTrans" cxnId="{E941402C-CCCB-4822-A47F-6B082B9527AC}">
      <dgm:prSet/>
      <dgm:spPr/>
      <dgm:t>
        <a:bodyPr/>
        <a:lstStyle/>
        <a:p>
          <a:endParaRPr lang="en-US"/>
        </a:p>
      </dgm:t>
    </dgm:pt>
    <dgm:pt modelId="{DCE2BE83-47B3-45C6-88C7-22704668CAEB}" type="sibTrans" cxnId="{E941402C-CCCB-4822-A47F-6B082B9527AC}">
      <dgm:prSet/>
      <dgm:spPr/>
      <dgm:t>
        <a:bodyPr/>
        <a:lstStyle/>
        <a:p>
          <a:endParaRPr lang="en-US"/>
        </a:p>
      </dgm:t>
    </dgm:pt>
    <dgm:pt modelId="{0C7B61EE-842D-4D09-89B8-81E38C358DBB}">
      <dgm:prSet custT="1"/>
      <dgm:spPr/>
      <dgm:t>
        <a:bodyPr/>
        <a:lstStyle/>
        <a:p>
          <a:r>
            <a:rPr lang="en-US" sz="1400" b="1" dirty="0" smtClean="0">
              <a:solidFill>
                <a:schemeClr val="tx1"/>
              </a:solidFill>
            </a:rPr>
            <a:t>BizTalk Advanced B2B (</a:t>
          </a:r>
          <a:r>
            <a:rPr lang="en-US" sz="1400" b="1" dirty="0" err="1" smtClean="0">
              <a:solidFill>
                <a:schemeClr val="tx1"/>
              </a:solidFill>
            </a:rPr>
            <a:t>Covast</a:t>
          </a:r>
          <a:r>
            <a:rPr lang="en-US" sz="1400" b="1" dirty="0" smtClean="0">
              <a:solidFill>
                <a:schemeClr val="tx1"/>
              </a:solidFill>
            </a:rPr>
            <a:t>)</a:t>
          </a:r>
        </a:p>
      </dgm:t>
    </dgm:pt>
    <dgm:pt modelId="{38919D43-15FF-4849-96F7-3B46546E1285}" type="parTrans" cxnId="{9E780316-AB80-4654-B31E-1233ACDAB38E}">
      <dgm:prSet/>
      <dgm:spPr/>
      <dgm:t>
        <a:bodyPr/>
        <a:lstStyle/>
        <a:p>
          <a:endParaRPr lang="en-US"/>
        </a:p>
      </dgm:t>
    </dgm:pt>
    <dgm:pt modelId="{56AA5CF2-AA12-434E-AEC3-43FEE641F5F9}" type="sibTrans" cxnId="{9E780316-AB80-4654-B31E-1233ACDAB38E}">
      <dgm:prSet/>
      <dgm:spPr/>
      <dgm:t>
        <a:bodyPr/>
        <a:lstStyle/>
        <a:p>
          <a:endParaRPr lang="en-US"/>
        </a:p>
      </dgm:t>
    </dgm:pt>
    <dgm:pt modelId="{125F5241-90A5-4D39-80C8-CABCA66153F5}">
      <dgm:prSet phldrT="[Text]" custT="1"/>
      <dgm:spPr/>
      <dgm:t>
        <a:bodyPr/>
        <a:lstStyle/>
        <a:p>
          <a:r>
            <a:rPr lang="en-US" sz="1400" b="1" dirty="0" smtClean="0"/>
            <a:t>BizTalk Adapter Pack updates</a:t>
          </a:r>
          <a:endParaRPr lang="en-US" sz="1400" b="1" dirty="0"/>
        </a:p>
      </dgm:t>
    </dgm:pt>
    <dgm:pt modelId="{7F05F43C-72D6-4031-8DDC-7442A1A35D6C}" type="parTrans" cxnId="{D4C1ED36-A889-43D1-BD9D-C1C1C1E5415F}">
      <dgm:prSet/>
      <dgm:spPr/>
      <dgm:t>
        <a:bodyPr/>
        <a:lstStyle/>
        <a:p>
          <a:endParaRPr lang="en-US"/>
        </a:p>
      </dgm:t>
    </dgm:pt>
    <dgm:pt modelId="{EB1EB3CE-AF3B-450F-838E-56FF10E51CC1}" type="sibTrans" cxnId="{D4C1ED36-A889-43D1-BD9D-C1C1C1E5415F}">
      <dgm:prSet/>
      <dgm:spPr/>
      <dgm:t>
        <a:bodyPr/>
        <a:lstStyle/>
        <a:p>
          <a:endParaRPr lang="en-US"/>
        </a:p>
      </dgm:t>
    </dgm:pt>
    <dgm:pt modelId="{E825EDC3-5960-4221-86D9-2E48CDD66894}">
      <dgm:prSet phldrT="[Text]" custT="1"/>
      <dgm:spPr/>
      <dgm:t>
        <a:bodyPr/>
        <a:lstStyle/>
        <a:p>
          <a:r>
            <a:rPr lang="en-US" sz="1400" b="1" dirty="0" smtClean="0"/>
            <a:t>Updates to WF/WCF Host, models</a:t>
          </a:r>
          <a:endParaRPr lang="en-US" sz="1400" b="1" dirty="0"/>
        </a:p>
      </dgm:t>
    </dgm:pt>
    <dgm:pt modelId="{95242B80-2123-47DD-ADE4-C72D947F78EE}" type="parTrans" cxnId="{5A216C9F-E515-4CB2-88AF-234EA88CA337}">
      <dgm:prSet/>
      <dgm:spPr/>
      <dgm:t>
        <a:bodyPr/>
        <a:lstStyle/>
        <a:p>
          <a:endParaRPr lang="en-US"/>
        </a:p>
      </dgm:t>
    </dgm:pt>
    <dgm:pt modelId="{636A21FD-08FE-40AF-B2E8-543F54E14EA3}" type="sibTrans" cxnId="{5A216C9F-E515-4CB2-88AF-234EA88CA337}">
      <dgm:prSet/>
      <dgm:spPr/>
      <dgm:t>
        <a:bodyPr/>
        <a:lstStyle/>
        <a:p>
          <a:endParaRPr lang="en-US"/>
        </a:p>
      </dgm:t>
    </dgm:pt>
    <dgm:pt modelId="{21023B5C-4464-4FB8-919D-379E3C7546CF}">
      <dgm:prSet phldrT="[Text]" custT="1"/>
      <dgm:spPr/>
      <dgm:t>
        <a:bodyPr/>
        <a:lstStyle/>
        <a:p>
          <a:r>
            <a:rPr lang="en-US" sz="1400" b="1" dirty="0" smtClean="0"/>
            <a:t>Updates to BizTalk Host</a:t>
          </a:r>
        </a:p>
      </dgm:t>
    </dgm:pt>
    <dgm:pt modelId="{381330B7-BEFA-47D2-8479-8039270DD624}" type="parTrans" cxnId="{925EFEDC-D891-4558-AD8E-D1982A5BF212}">
      <dgm:prSet/>
      <dgm:spPr/>
      <dgm:t>
        <a:bodyPr/>
        <a:lstStyle/>
        <a:p>
          <a:endParaRPr lang="en-US"/>
        </a:p>
      </dgm:t>
    </dgm:pt>
    <dgm:pt modelId="{6D4EA65E-B91E-421B-877E-364B07DB84C8}" type="sibTrans" cxnId="{925EFEDC-D891-4558-AD8E-D1982A5BF212}">
      <dgm:prSet/>
      <dgm:spPr/>
      <dgm:t>
        <a:bodyPr/>
        <a:lstStyle/>
        <a:p>
          <a:endParaRPr lang="en-US"/>
        </a:p>
      </dgm:t>
    </dgm:pt>
    <dgm:pt modelId="{F60D2556-0EBD-406F-A587-2C85FB994CEA}">
      <dgm:prSet phldrT="[Text]" custT="1"/>
      <dgm:spPr/>
      <dgm:t>
        <a:bodyPr/>
        <a:lstStyle/>
        <a:p>
          <a:r>
            <a:rPr lang="en-US" sz="1400" b="1" dirty="0" smtClean="0"/>
            <a:t>BizTalk Adapter Pack updates</a:t>
          </a:r>
        </a:p>
      </dgm:t>
    </dgm:pt>
    <dgm:pt modelId="{A9E9D720-F2FA-46DE-9C18-F352063885B1}" type="parTrans" cxnId="{A55E5CC0-161E-432D-AACF-C781721FEE50}">
      <dgm:prSet/>
      <dgm:spPr/>
      <dgm:t>
        <a:bodyPr/>
        <a:lstStyle/>
        <a:p>
          <a:endParaRPr lang="en-US"/>
        </a:p>
      </dgm:t>
    </dgm:pt>
    <dgm:pt modelId="{C70D546C-4B29-4735-B38B-D4D47E27EF37}" type="sibTrans" cxnId="{A55E5CC0-161E-432D-AACF-C781721FEE50}">
      <dgm:prSet/>
      <dgm:spPr/>
      <dgm:t>
        <a:bodyPr/>
        <a:lstStyle/>
        <a:p>
          <a:endParaRPr lang="en-US"/>
        </a:p>
      </dgm:t>
    </dgm:pt>
    <dgm:pt modelId="{719ABC66-6A75-429F-BA85-C79606891100}">
      <dgm:prSet phldrT="[Text]" custT="1"/>
      <dgm:spPr/>
      <dgm:t>
        <a:bodyPr/>
        <a:lstStyle/>
        <a:p>
          <a:r>
            <a:rPr lang="en-US" sz="1400" b="1" dirty="0" smtClean="0"/>
            <a:t>Updates to existing BizTalk tools</a:t>
          </a:r>
        </a:p>
      </dgm:t>
    </dgm:pt>
    <dgm:pt modelId="{222AA609-6A62-4F7B-87DA-C01863690D72}" type="parTrans" cxnId="{29780E2F-8023-4E23-9E2F-37968C6D3D08}">
      <dgm:prSet/>
      <dgm:spPr/>
      <dgm:t>
        <a:bodyPr/>
        <a:lstStyle/>
        <a:p>
          <a:endParaRPr lang="en-US"/>
        </a:p>
      </dgm:t>
    </dgm:pt>
    <dgm:pt modelId="{47A70187-2AD7-4F31-8063-FB7D9DC2D7CC}" type="sibTrans" cxnId="{29780E2F-8023-4E23-9E2F-37968C6D3D08}">
      <dgm:prSet/>
      <dgm:spPr/>
      <dgm:t>
        <a:bodyPr/>
        <a:lstStyle/>
        <a:p>
          <a:endParaRPr lang="en-US"/>
        </a:p>
      </dgm:t>
    </dgm:pt>
    <dgm:pt modelId="{CB2DA001-A5F4-4A29-9370-6DF4A1957DBC}">
      <dgm:prSet custT="1"/>
      <dgm:spPr/>
      <dgm:t>
        <a:bodyPr/>
        <a:lstStyle/>
        <a:p>
          <a:r>
            <a:rPr lang="en-US" sz="1400" b="1" dirty="0" smtClean="0"/>
            <a:t>WF/WCF Host driver</a:t>
          </a:r>
          <a:endParaRPr lang="en-US" sz="1400" b="1" dirty="0"/>
        </a:p>
      </dgm:t>
    </dgm:pt>
    <dgm:pt modelId="{180635DA-AC7D-4CEA-9457-3011D0956D0C}" type="parTrans" cxnId="{69AD4B77-C91F-4E17-AD01-7419E2EE9A15}">
      <dgm:prSet/>
      <dgm:spPr/>
      <dgm:t>
        <a:bodyPr/>
        <a:lstStyle/>
        <a:p>
          <a:endParaRPr lang="en-US"/>
        </a:p>
      </dgm:t>
    </dgm:pt>
    <dgm:pt modelId="{C4097F3A-9C9A-4136-AB29-4B67CAFACF3A}" type="sibTrans" cxnId="{69AD4B77-C91F-4E17-AD01-7419E2EE9A15}">
      <dgm:prSet/>
      <dgm:spPr/>
      <dgm:t>
        <a:bodyPr/>
        <a:lstStyle/>
        <a:p>
          <a:endParaRPr lang="en-US"/>
        </a:p>
      </dgm:t>
    </dgm:pt>
    <dgm:pt modelId="{A1C74B92-AB71-46BE-A455-AE308BEB1F26}">
      <dgm:prSet phldrT="[Text]" custT="1"/>
      <dgm:spPr/>
      <dgm:t>
        <a:bodyPr/>
        <a:lstStyle/>
        <a:p>
          <a:r>
            <a:rPr lang="en-US" sz="1400" b="1" dirty="0" smtClean="0"/>
            <a:t>BizTalk Host Driver, models</a:t>
          </a:r>
        </a:p>
      </dgm:t>
    </dgm:pt>
    <dgm:pt modelId="{6ABA66B5-89AF-4B1F-9FF4-FB6DAF7F341A}" type="parTrans" cxnId="{8D9D8686-49A6-454A-B33F-BCEE1D6B84BC}">
      <dgm:prSet/>
      <dgm:spPr/>
      <dgm:t>
        <a:bodyPr/>
        <a:lstStyle/>
        <a:p>
          <a:endParaRPr lang="en-US"/>
        </a:p>
      </dgm:t>
    </dgm:pt>
    <dgm:pt modelId="{261BF192-BC84-4A79-8573-8847F3B73822}" type="sibTrans" cxnId="{8D9D8686-49A6-454A-B33F-BCEE1D6B84BC}">
      <dgm:prSet/>
      <dgm:spPr/>
      <dgm:t>
        <a:bodyPr/>
        <a:lstStyle/>
        <a:p>
          <a:endParaRPr lang="en-US"/>
        </a:p>
      </dgm:t>
    </dgm:pt>
    <dgm:pt modelId="{86D09683-F32B-4C13-9277-64B8C56AC037}">
      <dgm:prSet phldrT="[Text]" custT="1"/>
      <dgm:spPr/>
      <dgm:t>
        <a:bodyPr/>
        <a:lstStyle/>
        <a:p>
          <a:r>
            <a:rPr lang="en-US" sz="1400" b="1" dirty="0" smtClean="0"/>
            <a:t>Process Server</a:t>
          </a:r>
          <a:endParaRPr lang="en-US" sz="1400" dirty="0">
            <a:solidFill>
              <a:schemeClr val="tx1"/>
            </a:solidFill>
          </a:endParaRPr>
        </a:p>
      </dgm:t>
    </dgm:pt>
    <dgm:pt modelId="{6976E52C-62DD-40FF-9FDD-A825344044FF}" type="parTrans" cxnId="{7C705166-F807-418E-BFA7-79A0F9D5577E}">
      <dgm:prSet/>
      <dgm:spPr/>
      <dgm:t>
        <a:bodyPr/>
        <a:lstStyle/>
        <a:p>
          <a:endParaRPr lang="en-US"/>
        </a:p>
      </dgm:t>
    </dgm:pt>
    <dgm:pt modelId="{F80143FE-FE56-4E3A-B5C6-6D8607AB8DB3}" type="sibTrans" cxnId="{7C705166-F807-418E-BFA7-79A0F9D5577E}">
      <dgm:prSet/>
      <dgm:spPr/>
      <dgm:t>
        <a:bodyPr/>
        <a:lstStyle/>
        <a:p>
          <a:endParaRPr lang="en-US"/>
        </a:p>
      </dgm:t>
    </dgm:pt>
    <dgm:pt modelId="{C6DC4BB5-C7F6-40EF-8D7E-0EE22D73E2C7}">
      <dgm:prSet phldrT="[Text]" custT="1"/>
      <dgm:spPr/>
      <dgm:t>
        <a:bodyPr/>
        <a:lstStyle/>
        <a:p>
          <a:r>
            <a:rPr lang="en-US" sz="1400" b="1" dirty="0" smtClean="0"/>
            <a:t>Domain-specific Quadrant editors</a:t>
          </a:r>
        </a:p>
      </dgm:t>
    </dgm:pt>
    <dgm:pt modelId="{52853C1D-E787-4894-8044-48B1ED6BBBDB}" type="sibTrans" cxnId="{F2C13B3A-42C5-4800-AFAD-B2E6619ECE2F}">
      <dgm:prSet/>
      <dgm:spPr/>
      <dgm:t>
        <a:bodyPr/>
        <a:lstStyle/>
        <a:p>
          <a:endParaRPr lang="en-US"/>
        </a:p>
      </dgm:t>
    </dgm:pt>
    <dgm:pt modelId="{830E8D26-0044-48C6-8AC0-A3C863854A04}" type="parTrans" cxnId="{F2C13B3A-42C5-4800-AFAD-B2E6619ECE2F}">
      <dgm:prSet/>
      <dgm:spPr/>
      <dgm:t>
        <a:bodyPr/>
        <a:lstStyle/>
        <a:p>
          <a:endParaRPr lang="en-US"/>
        </a:p>
      </dgm:t>
    </dgm:pt>
    <dgm:pt modelId="{F7426003-EA00-499D-9F09-C02E874B3673}" type="pres">
      <dgm:prSet presAssocID="{BE85962B-FDF8-4DD2-B169-AD8BB7871BFB}" presName="Name0" presStyleCnt="0">
        <dgm:presLayoutVars>
          <dgm:dir/>
          <dgm:animLvl val="lvl"/>
          <dgm:resizeHandles val="exact"/>
        </dgm:presLayoutVars>
      </dgm:prSet>
      <dgm:spPr/>
    </dgm:pt>
    <dgm:pt modelId="{D98827D9-A1AB-4D7D-9D47-5C783EEE6A7A}" type="pres">
      <dgm:prSet presAssocID="{72B2863B-FC50-41B9-84EA-CC4A5F15D767}" presName="composite" presStyleCnt="0"/>
      <dgm:spPr/>
    </dgm:pt>
    <dgm:pt modelId="{1BED386E-EAFD-4187-A5DA-CF2D9946121C}" type="pres">
      <dgm:prSet presAssocID="{72B2863B-FC50-41B9-84EA-CC4A5F15D767}" presName="parTx" presStyleLbl="node1" presStyleIdx="0" presStyleCnt="4">
        <dgm:presLayoutVars>
          <dgm:chMax val="0"/>
          <dgm:chPref val="0"/>
          <dgm:bulletEnabled val="1"/>
        </dgm:presLayoutVars>
      </dgm:prSet>
      <dgm:spPr/>
      <dgm:t>
        <a:bodyPr/>
        <a:lstStyle/>
        <a:p>
          <a:endParaRPr lang="en-US"/>
        </a:p>
      </dgm:t>
    </dgm:pt>
    <dgm:pt modelId="{DC4CC2A1-CFAB-4FE8-9163-CDD8DE8A30B2}" type="pres">
      <dgm:prSet presAssocID="{72B2863B-FC50-41B9-84EA-CC4A5F15D767}" presName="desTx" presStyleLbl="revTx" presStyleIdx="0" presStyleCnt="4">
        <dgm:presLayoutVars>
          <dgm:bulletEnabled val="1"/>
        </dgm:presLayoutVars>
      </dgm:prSet>
      <dgm:spPr/>
      <dgm:t>
        <a:bodyPr/>
        <a:lstStyle/>
        <a:p>
          <a:endParaRPr lang="en-US"/>
        </a:p>
      </dgm:t>
    </dgm:pt>
    <dgm:pt modelId="{CE7929FA-BE0F-43FB-8A90-BE6A8CFFFE00}" type="pres">
      <dgm:prSet presAssocID="{555D1223-7BA2-4B53-ADEE-C143E1088F76}" presName="space" presStyleCnt="0"/>
      <dgm:spPr/>
    </dgm:pt>
    <dgm:pt modelId="{37965C76-B607-47EB-8788-F33197D02975}" type="pres">
      <dgm:prSet presAssocID="{88784E5B-DFEB-45EB-A128-40898E8E2626}" presName="composite" presStyleCnt="0"/>
      <dgm:spPr/>
    </dgm:pt>
    <dgm:pt modelId="{E2B751AB-49B5-4812-A583-9628BDF81EFA}" type="pres">
      <dgm:prSet presAssocID="{88784E5B-DFEB-45EB-A128-40898E8E2626}" presName="parTx" presStyleLbl="node1" presStyleIdx="1" presStyleCnt="4">
        <dgm:presLayoutVars>
          <dgm:chMax val="0"/>
          <dgm:chPref val="0"/>
          <dgm:bulletEnabled val="1"/>
        </dgm:presLayoutVars>
      </dgm:prSet>
      <dgm:spPr/>
      <dgm:t>
        <a:bodyPr/>
        <a:lstStyle/>
        <a:p>
          <a:endParaRPr lang="en-US"/>
        </a:p>
      </dgm:t>
    </dgm:pt>
    <dgm:pt modelId="{C6993E39-ED76-4703-A7DC-025D0985825B}" type="pres">
      <dgm:prSet presAssocID="{88784E5B-DFEB-45EB-A128-40898E8E2626}" presName="desTx" presStyleLbl="revTx" presStyleIdx="1" presStyleCnt="4">
        <dgm:presLayoutVars>
          <dgm:bulletEnabled val="1"/>
        </dgm:presLayoutVars>
      </dgm:prSet>
      <dgm:spPr/>
      <dgm:t>
        <a:bodyPr/>
        <a:lstStyle/>
        <a:p>
          <a:endParaRPr lang="en-US"/>
        </a:p>
      </dgm:t>
    </dgm:pt>
    <dgm:pt modelId="{211FE0EA-D65C-4F5D-8EF6-9B90218E7DAD}" type="pres">
      <dgm:prSet presAssocID="{6D35D37C-60F0-42F7-A8F9-C357193FB443}" presName="space" presStyleCnt="0"/>
      <dgm:spPr/>
    </dgm:pt>
    <dgm:pt modelId="{0E827AE1-9340-43D4-A379-B557DC25DAF5}" type="pres">
      <dgm:prSet presAssocID="{EFA5A3DD-F2EE-4335-BF7C-E53E9195839A}" presName="composite" presStyleCnt="0"/>
      <dgm:spPr/>
    </dgm:pt>
    <dgm:pt modelId="{2AC97109-5F43-49D2-B45E-080C26206BDB}" type="pres">
      <dgm:prSet presAssocID="{EFA5A3DD-F2EE-4335-BF7C-E53E9195839A}" presName="parTx" presStyleLbl="node1" presStyleIdx="2" presStyleCnt="4">
        <dgm:presLayoutVars>
          <dgm:chMax val="0"/>
          <dgm:chPref val="0"/>
          <dgm:bulletEnabled val="1"/>
        </dgm:presLayoutVars>
      </dgm:prSet>
      <dgm:spPr/>
      <dgm:t>
        <a:bodyPr/>
        <a:lstStyle/>
        <a:p>
          <a:endParaRPr lang="en-US"/>
        </a:p>
      </dgm:t>
    </dgm:pt>
    <dgm:pt modelId="{34E3F0EA-6060-4FEA-A4CD-43682C828352}" type="pres">
      <dgm:prSet presAssocID="{EFA5A3DD-F2EE-4335-BF7C-E53E9195839A}" presName="desTx" presStyleLbl="revTx" presStyleIdx="2" presStyleCnt="4">
        <dgm:presLayoutVars>
          <dgm:bulletEnabled val="1"/>
        </dgm:presLayoutVars>
      </dgm:prSet>
      <dgm:spPr/>
      <dgm:t>
        <a:bodyPr/>
        <a:lstStyle/>
        <a:p>
          <a:endParaRPr lang="en-US"/>
        </a:p>
      </dgm:t>
    </dgm:pt>
    <dgm:pt modelId="{DA081B18-6A3F-45F0-8FEF-9FEBD4B90842}" type="pres">
      <dgm:prSet presAssocID="{FD8222AE-FA9F-46CA-982F-F62FB47291FB}" presName="space" presStyleCnt="0"/>
      <dgm:spPr/>
    </dgm:pt>
    <dgm:pt modelId="{7B56F187-929D-4C1D-B88D-E302E8B1C9CC}" type="pres">
      <dgm:prSet presAssocID="{BA403032-E565-4C5B-916B-681FCB732FFB}" presName="composite" presStyleCnt="0"/>
      <dgm:spPr/>
    </dgm:pt>
    <dgm:pt modelId="{E3F8B3A0-091D-4276-A0E7-2AF61033948A}" type="pres">
      <dgm:prSet presAssocID="{BA403032-E565-4C5B-916B-681FCB732FFB}" presName="parTx" presStyleLbl="node1" presStyleIdx="3" presStyleCnt="4">
        <dgm:presLayoutVars>
          <dgm:chMax val="0"/>
          <dgm:chPref val="0"/>
          <dgm:bulletEnabled val="1"/>
        </dgm:presLayoutVars>
      </dgm:prSet>
      <dgm:spPr/>
      <dgm:t>
        <a:bodyPr/>
        <a:lstStyle/>
        <a:p>
          <a:endParaRPr lang="en-US"/>
        </a:p>
      </dgm:t>
    </dgm:pt>
    <dgm:pt modelId="{E437B6B3-F933-4981-A5A0-EB0449741431}" type="pres">
      <dgm:prSet presAssocID="{BA403032-E565-4C5B-916B-681FCB732FFB}" presName="desTx" presStyleLbl="revTx" presStyleIdx="3" presStyleCnt="4">
        <dgm:presLayoutVars>
          <dgm:bulletEnabled val="1"/>
        </dgm:presLayoutVars>
      </dgm:prSet>
      <dgm:spPr/>
      <dgm:t>
        <a:bodyPr/>
        <a:lstStyle/>
        <a:p>
          <a:endParaRPr lang="en-US"/>
        </a:p>
      </dgm:t>
    </dgm:pt>
  </dgm:ptLst>
  <dgm:cxnLst>
    <dgm:cxn modelId="{27652AB5-C713-4BCD-8A66-063F74F2AE45}" type="presOf" srcId="{72B2863B-FC50-41B9-84EA-CC4A5F15D767}" destId="{1BED386E-EAFD-4187-A5DA-CF2D9946121C}" srcOrd="0" destOrd="0" presId="urn:microsoft.com/office/officeart/2005/8/layout/chevron1"/>
    <dgm:cxn modelId="{1B0CA742-C0A4-4DE8-B0A5-215A66DBE441}" srcId="{86D09683-F32B-4C13-9277-64B8C56AC037}" destId="{5E5AFC79-FF95-495F-9F92-EF8317D65D57}" srcOrd="1" destOrd="0" parTransId="{8B174643-784F-4130-9884-BB6D98E498D0}" sibTransId="{A6795B1A-0A9F-4C81-BCD4-6636826A9D29}"/>
    <dgm:cxn modelId="{D4C1ED36-A889-43D1-BD9D-C1C1C1E5415F}" srcId="{EFA5A3DD-F2EE-4335-BF7C-E53E9195839A}" destId="{125F5241-90A5-4D39-80C8-CABCA66153F5}" srcOrd="2" destOrd="0" parTransId="{7F05F43C-72D6-4031-8DDC-7442A1A35D6C}" sibTransId="{EB1EB3CE-AF3B-450F-838E-56FF10E51CC1}"/>
    <dgm:cxn modelId="{29780E2F-8023-4E23-9E2F-37968C6D3D08}" srcId="{BA403032-E565-4C5B-916B-681FCB732FFB}" destId="{719ABC66-6A75-429F-BA85-C79606891100}" srcOrd="2" destOrd="0" parTransId="{222AA609-6A62-4F7B-87DA-C01863690D72}" sibTransId="{47A70187-2AD7-4F31-8063-FB7D9DC2D7CC}"/>
    <dgm:cxn modelId="{5FA4087E-14EC-471D-A6E3-2E3F355ABDCE}" type="presOf" srcId="{0C7B61EE-842D-4D09-89B8-81E38C358DBB}" destId="{DC4CC2A1-CFAB-4FE8-9163-CDD8DE8A30B2}" srcOrd="0" destOrd="5" presId="urn:microsoft.com/office/officeart/2005/8/layout/chevron1"/>
    <dgm:cxn modelId="{1F216752-A673-4136-8760-AF48CEB92BFB}" type="presOf" srcId="{BE85962B-FDF8-4DD2-B169-AD8BB7871BFB}" destId="{F7426003-EA00-499D-9F09-C02E874B3673}" srcOrd="0" destOrd="0" presId="urn:microsoft.com/office/officeart/2005/8/layout/chevron1"/>
    <dgm:cxn modelId="{B31E19D9-325C-4982-9FD6-C2B1B34CEB1C}" srcId="{BE85962B-FDF8-4DD2-B169-AD8BB7871BFB}" destId="{BA403032-E565-4C5B-916B-681FCB732FFB}" srcOrd="3" destOrd="0" parTransId="{4C2E746D-DEA0-476A-AE81-C035803E18DF}" sibTransId="{367A6F78-466F-406F-A054-D9E10C14A8B1}"/>
    <dgm:cxn modelId="{78FB418F-3F65-49ED-9664-A644163DEE34}" type="presOf" srcId="{BAE09440-3A1C-42CC-B004-606DD3E7660E}" destId="{DC4CC2A1-CFAB-4FE8-9163-CDD8DE8A30B2}" srcOrd="0" destOrd="1" presId="urn:microsoft.com/office/officeart/2005/8/layout/chevron1"/>
    <dgm:cxn modelId="{A91963F3-7134-4EA1-8E2B-7E869DA8654A}" srcId="{72B2863B-FC50-41B9-84EA-CC4A5F15D767}" destId="{DFEE5EE6-2F2E-47B0-AE00-D17EF5CF323E}" srcOrd="2" destOrd="0" parTransId="{AFCA141D-3865-4062-90AE-C1A0CE68849B}" sibTransId="{CEA790B5-1C5E-4A3C-B06D-7E305ED777BB}"/>
    <dgm:cxn modelId="{4C917638-E409-454C-B653-FF8A96015EF9}" srcId="{BE85962B-FDF8-4DD2-B169-AD8BB7871BFB}" destId="{88784E5B-DFEB-45EB-A128-40898E8E2626}" srcOrd="1" destOrd="0" parTransId="{BAD7C1CC-3CA0-48DC-841D-E436AC82DC1E}" sibTransId="{6D35D37C-60F0-42F7-A8F9-C357193FB443}"/>
    <dgm:cxn modelId="{F855F0A0-D1F9-471C-A8D6-78A856823CEB}" type="presOf" srcId="{EFA5A3DD-F2EE-4335-BF7C-E53E9195839A}" destId="{2AC97109-5F43-49D2-B45E-080C26206BDB}" srcOrd="0" destOrd="0" presId="urn:microsoft.com/office/officeart/2005/8/layout/chevron1"/>
    <dgm:cxn modelId="{BCB09084-0492-433D-BBE5-0A7D73051E3B}" type="presOf" srcId="{D85239DB-6EB3-4C71-9255-7B4F1FDA795A}" destId="{DC4CC2A1-CFAB-4FE8-9163-CDD8DE8A30B2}" srcOrd="0" destOrd="4" presId="urn:microsoft.com/office/officeart/2005/8/layout/chevron1"/>
    <dgm:cxn modelId="{2CD1FEE7-4252-45C3-8252-9AF25EDEF860}" srcId="{88784E5B-DFEB-45EB-A128-40898E8E2626}" destId="{5D13ABF1-A549-4E07-9D37-69A5ADBC77B4}" srcOrd="0" destOrd="0" parTransId="{EF074DD3-F436-40A6-A05C-578BF4D98E42}" sibTransId="{60FC2415-26B3-40EA-8600-A3845F4CE28D}"/>
    <dgm:cxn modelId="{6CBA5C1A-84AF-4243-8497-7C7A312D5AF1}" srcId="{72B2863B-FC50-41B9-84EA-CC4A5F15D767}" destId="{BAE09440-3A1C-42CC-B004-606DD3E7660E}" srcOrd="1" destOrd="0" parTransId="{A6B7B010-7AAB-4CB5-B848-7EDB2BD08E9D}" sibTransId="{8975D394-CE18-46EE-A9EC-1FF8D297E4B6}"/>
    <dgm:cxn modelId="{E7F8FADF-1834-47C4-B062-7CD6A8FC4FFA}" type="presOf" srcId="{72112B03-C873-4184-9554-A8C8F64DF26E}" destId="{34E3F0EA-6060-4FEA-A4CD-43682C828352}" srcOrd="0" destOrd="1" presId="urn:microsoft.com/office/officeart/2005/8/layout/chevron1"/>
    <dgm:cxn modelId="{FA881241-7E01-4C8F-9EAB-D842C65E4504}" type="presOf" srcId="{125F5241-90A5-4D39-80C8-CABCA66153F5}" destId="{34E3F0EA-6060-4FEA-A4CD-43682C828352}" srcOrd="0" destOrd="3" presId="urn:microsoft.com/office/officeart/2005/8/layout/chevron1"/>
    <dgm:cxn modelId="{A93AD72B-883F-4F09-9010-D65AF76B325C}" type="presOf" srcId="{E825EDC3-5960-4221-86D9-2E48CDD66894}" destId="{34E3F0EA-6060-4FEA-A4CD-43682C828352}" srcOrd="0" destOrd="2" presId="urn:microsoft.com/office/officeart/2005/8/layout/chevron1"/>
    <dgm:cxn modelId="{5F7311CC-E306-42DB-B462-908EE2A58E42}" type="presOf" srcId="{719ABC66-6A75-429F-BA85-C79606891100}" destId="{E437B6B3-F933-4981-A5A0-EB0449741431}" srcOrd="0" destOrd="6" presId="urn:microsoft.com/office/officeart/2005/8/layout/chevron1"/>
    <dgm:cxn modelId="{9E780316-AB80-4654-B31E-1233ACDAB38E}" srcId="{72B2863B-FC50-41B9-84EA-CC4A5F15D767}" destId="{0C7B61EE-842D-4D09-89B8-81E38C358DBB}" srcOrd="5" destOrd="0" parTransId="{38919D43-15FF-4849-96F7-3B46546E1285}" sibTransId="{56AA5CF2-AA12-434E-AEC3-43FEE641F5F9}"/>
    <dgm:cxn modelId="{8D9D8686-49A6-454A-B33F-BCEE1D6B84BC}" srcId="{86D09683-F32B-4C13-9277-64B8C56AC037}" destId="{A1C74B92-AB71-46BE-A455-AE308BEB1F26}" srcOrd="2" destOrd="0" parTransId="{6ABA66B5-89AF-4B1F-9FF4-FB6DAF7F341A}" sibTransId="{261BF192-BC84-4A79-8573-8847F3B73822}"/>
    <dgm:cxn modelId="{C5C00D42-8623-4E8C-BAF9-75FCCE9CE279}" type="presOf" srcId="{BA403032-E565-4C5B-916B-681FCB732FFB}" destId="{E3F8B3A0-091D-4276-A0E7-2AF61033948A}" srcOrd="0" destOrd="0" presId="urn:microsoft.com/office/officeart/2005/8/layout/chevron1"/>
    <dgm:cxn modelId="{B0837B24-0755-496F-834F-F78F9254E4AD}" type="presOf" srcId="{A1C74B92-AB71-46BE-A455-AE308BEB1F26}" destId="{E437B6B3-F933-4981-A5A0-EB0449741431}" srcOrd="0" destOrd="3" presId="urn:microsoft.com/office/officeart/2005/8/layout/chevron1"/>
    <dgm:cxn modelId="{D0B7CBB3-AF08-434D-8C73-DF0D4DF5BF84}" srcId="{EFA5A3DD-F2EE-4335-BF7C-E53E9195839A}" destId="{72112B03-C873-4184-9554-A8C8F64DF26E}" srcOrd="1" destOrd="0" parTransId="{48F041BF-64DD-4542-A6BB-00B5992D2D11}" sibTransId="{904B649C-A919-41BA-B60E-FC616CA72877}"/>
    <dgm:cxn modelId="{69AD4B77-C91F-4E17-AD01-7419E2EE9A15}" srcId="{86D09683-F32B-4C13-9277-64B8C56AC037}" destId="{CB2DA001-A5F4-4A29-9370-6DF4A1957DBC}" srcOrd="3" destOrd="0" parTransId="{180635DA-AC7D-4CEA-9457-3011D0956D0C}" sibTransId="{C4097F3A-9C9A-4136-AB29-4B67CAFACF3A}"/>
    <dgm:cxn modelId="{F76AAB8D-DD7E-4E45-93C2-17E0EBF1EFD6}" srcId="{72B2863B-FC50-41B9-84EA-CC4A5F15D767}" destId="{BB09C947-C84C-4404-8597-3351603D7923}" srcOrd="3" destOrd="0" parTransId="{EE167CC3-D81D-46AB-A815-591F9372FCF5}" sibTransId="{7C6D763C-34C5-4920-A738-46828C39AC78}"/>
    <dgm:cxn modelId="{5FBF537F-A490-4174-B7F4-43C9A5B79553}" type="presOf" srcId="{78AEA70F-3E8D-4DCA-BF66-36BB000977F6}" destId="{DC4CC2A1-CFAB-4FE8-9163-CDD8DE8A30B2}" srcOrd="0" destOrd="0" presId="urn:microsoft.com/office/officeart/2005/8/layout/chevron1"/>
    <dgm:cxn modelId="{C3C7B5AF-A910-41AC-90FB-1777F18E96AD}" type="presOf" srcId="{CB2DA001-A5F4-4A29-9370-6DF4A1957DBC}" destId="{E437B6B3-F933-4981-A5A0-EB0449741431}" srcOrd="0" destOrd="4" presId="urn:microsoft.com/office/officeart/2005/8/layout/chevron1"/>
    <dgm:cxn modelId="{925EFEDC-D891-4558-AD8E-D1982A5BF212}" srcId="{86D09683-F32B-4C13-9277-64B8C56AC037}" destId="{21023B5C-4464-4FB8-919D-379E3C7546CF}" srcOrd="0" destOrd="0" parTransId="{381330B7-BEFA-47D2-8479-8039270DD624}" sibTransId="{6D4EA65E-B91E-421B-877E-364B07DB84C8}"/>
    <dgm:cxn modelId="{EA092A8E-DB50-40C2-8FF8-32AE3DC3A639}" type="presOf" srcId="{C6DC4BB5-C7F6-40EF-8D7E-0EE22D73E2C7}" destId="{E437B6B3-F933-4981-A5A0-EB0449741431}" srcOrd="0" destOrd="7" presId="urn:microsoft.com/office/officeart/2005/8/layout/chevron1"/>
    <dgm:cxn modelId="{025504C9-5435-4C5E-9ADB-D4B63778025D}" type="presOf" srcId="{2D40AA66-0268-47A5-AD19-785E705FBF8C}" destId="{34E3F0EA-6060-4FEA-A4CD-43682C828352}" srcOrd="0" destOrd="0" presId="urn:microsoft.com/office/officeart/2005/8/layout/chevron1"/>
    <dgm:cxn modelId="{2D6515EB-9B29-4475-AA2B-4EFA942F92E0}" type="presOf" srcId="{86D09683-F32B-4C13-9277-64B8C56AC037}" destId="{E437B6B3-F933-4981-A5A0-EB0449741431}" srcOrd="0" destOrd="0" presId="urn:microsoft.com/office/officeart/2005/8/layout/chevron1"/>
    <dgm:cxn modelId="{7C705166-F807-418E-BFA7-79A0F9D5577E}" srcId="{BA403032-E565-4C5B-916B-681FCB732FFB}" destId="{86D09683-F32B-4C13-9277-64B8C56AC037}" srcOrd="0" destOrd="0" parTransId="{6976E52C-62DD-40FF-9FDD-A825344044FF}" sibTransId="{F80143FE-FE56-4E3A-B5C6-6D8607AB8DB3}"/>
    <dgm:cxn modelId="{6A27AE69-27BA-48AD-AC3B-ECB9A5F980DF}" type="presOf" srcId="{BB09C947-C84C-4404-8597-3351603D7923}" destId="{DC4CC2A1-CFAB-4FE8-9163-CDD8DE8A30B2}" srcOrd="0" destOrd="3" presId="urn:microsoft.com/office/officeart/2005/8/layout/chevron1"/>
    <dgm:cxn modelId="{BCD94223-D28F-4466-AE75-728FBE870074}" type="presOf" srcId="{99B99128-C385-4A42-82BC-54CF4E440131}" destId="{C6993E39-ED76-4703-A7DC-025D0985825B}" srcOrd="0" destOrd="1" presId="urn:microsoft.com/office/officeart/2005/8/layout/chevron1"/>
    <dgm:cxn modelId="{4F31625D-FA24-455B-85FE-1319CBF34ED3}" type="presOf" srcId="{88784E5B-DFEB-45EB-A128-40898E8E2626}" destId="{E2B751AB-49B5-4812-A583-9628BDF81EFA}" srcOrd="0" destOrd="0" presId="urn:microsoft.com/office/officeart/2005/8/layout/chevron1"/>
    <dgm:cxn modelId="{BC4DB57E-9D9E-4EF8-BF89-0C27732FD6A8}" type="presOf" srcId="{5E5AFC79-FF95-495F-9F92-EF8317D65D57}" destId="{E437B6B3-F933-4981-A5A0-EB0449741431}" srcOrd="0" destOrd="2" presId="urn:microsoft.com/office/officeart/2005/8/layout/chevron1"/>
    <dgm:cxn modelId="{E941402C-CCCB-4822-A47F-6B082B9527AC}" srcId="{72B2863B-FC50-41B9-84EA-CC4A5F15D767}" destId="{D85239DB-6EB3-4C71-9255-7B4F1FDA795A}" srcOrd="4" destOrd="0" parTransId="{E0FB1347-A446-4396-B4C8-6C3692CD1916}" sibTransId="{DCE2BE83-47B3-45C6-88C7-22704668CAEB}"/>
    <dgm:cxn modelId="{8D0ABBED-D033-407A-B522-D8997F303A02}" type="presOf" srcId="{21023B5C-4464-4FB8-919D-379E3C7546CF}" destId="{E437B6B3-F933-4981-A5A0-EB0449741431}" srcOrd="0" destOrd="1" presId="urn:microsoft.com/office/officeart/2005/8/layout/chevron1"/>
    <dgm:cxn modelId="{E6E31825-53CE-4857-B46B-2C805202EDCD}" srcId="{BE85962B-FDF8-4DD2-B169-AD8BB7871BFB}" destId="{EFA5A3DD-F2EE-4335-BF7C-E53E9195839A}" srcOrd="2" destOrd="0" parTransId="{5BD07E24-6046-48C6-A2F6-9FC75BE201A6}" sibTransId="{FD8222AE-FA9F-46CA-982F-F62FB47291FB}"/>
    <dgm:cxn modelId="{5A216C9F-E515-4CB2-88AF-234EA88CA337}" srcId="{72112B03-C873-4184-9554-A8C8F64DF26E}" destId="{E825EDC3-5960-4221-86D9-2E48CDD66894}" srcOrd="0" destOrd="0" parTransId="{95242B80-2123-47DD-ADE4-C72D947F78EE}" sibTransId="{636A21FD-08FE-40AF-B2E8-543F54E14EA3}"/>
    <dgm:cxn modelId="{3ED892D5-E373-442B-AD3B-F983BD42D001}" srcId="{BE85962B-FDF8-4DD2-B169-AD8BB7871BFB}" destId="{72B2863B-FC50-41B9-84EA-CC4A5F15D767}" srcOrd="0" destOrd="0" parTransId="{0F3956EB-76DE-4CB8-AA6D-A5F259E85A91}" sibTransId="{555D1223-7BA2-4B53-ADEE-C143E1088F76}"/>
    <dgm:cxn modelId="{A55E5CC0-161E-432D-AACF-C781721FEE50}" srcId="{BA403032-E565-4C5B-916B-681FCB732FFB}" destId="{F60D2556-0EBD-406F-A587-2C85FB994CEA}" srcOrd="1" destOrd="0" parTransId="{A9E9D720-F2FA-46DE-9C18-F352063885B1}" sibTransId="{C70D546C-4B29-4735-B38B-D4D47E27EF37}"/>
    <dgm:cxn modelId="{79FF4C3E-AACB-4351-855B-9458CE682813}" srcId="{72B2863B-FC50-41B9-84EA-CC4A5F15D767}" destId="{78AEA70F-3E8D-4DCA-BF66-36BB000977F6}" srcOrd="0" destOrd="0" parTransId="{5D82CB31-6787-459A-AB21-D65CC30F4E10}" sibTransId="{B02C5758-00AF-4771-A779-44C651C259A4}"/>
    <dgm:cxn modelId="{77417D4B-9554-44EE-BE1E-6D049760B030}" type="presOf" srcId="{5D13ABF1-A549-4E07-9D37-69A5ADBC77B4}" destId="{C6993E39-ED76-4703-A7DC-025D0985825B}" srcOrd="0" destOrd="0" presId="urn:microsoft.com/office/officeart/2005/8/layout/chevron1"/>
    <dgm:cxn modelId="{74822BF6-D723-416D-9E78-468BDF9B76DD}" srcId="{88784E5B-DFEB-45EB-A128-40898E8E2626}" destId="{99B99128-C385-4A42-82BC-54CF4E440131}" srcOrd="1" destOrd="0" parTransId="{C7D6E304-2457-4A62-8451-644C004AAE42}" sibTransId="{A2C0D820-6C33-4AA7-9FE6-171BC1894B0B}"/>
    <dgm:cxn modelId="{120DED3B-1418-496C-B6B0-226DAB1810A1}" type="presOf" srcId="{F60D2556-0EBD-406F-A587-2C85FB994CEA}" destId="{E437B6B3-F933-4981-A5A0-EB0449741431}" srcOrd="0" destOrd="5" presId="urn:microsoft.com/office/officeart/2005/8/layout/chevron1"/>
    <dgm:cxn modelId="{F2C13B3A-42C5-4800-AFAD-B2E6619ECE2F}" srcId="{BA403032-E565-4C5B-916B-681FCB732FFB}" destId="{C6DC4BB5-C7F6-40EF-8D7E-0EE22D73E2C7}" srcOrd="3" destOrd="0" parTransId="{830E8D26-0044-48C6-8AC0-A3C863854A04}" sibTransId="{52853C1D-E787-4894-8044-48B1ED6BBBDB}"/>
    <dgm:cxn modelId="{A0DF1EA5-2D25-45DD-BD98-429B9EBA34DA}" type="presOf" srcId="{DFEE5EE6-2F2E-47B0-AE00-D17EF5CF323E}" destId="{DC4CC2A1-CFAB-4FE8-9163-CDD8DE8A30B2}" srcOrd="0" destOrd="2" presId="urn:microsoft.com/office/officeart/2005/8/layout/chevron1"/>
    <dgm:cxn modelId="{3B4F89C4-9C40-4AEA-A591-C2F48DE23FF9}" srcId="{EFA5A3DD-F2EE-4335-BF7C-E53E9195839A}" destId="{2D40AA66-0268-47A5-AD19-785E705FBF8C}" srcOrd="0" destOrd="0" parTransId="{8B8F2DD8-94E0-418B-9248-233ABDF2DA22}" sibTransId="{DAB66C23-823F-4983-B0BE-DEF621B3BE2E}"/>
    <dgm:cxn modelId="{FB8A182B-5505-44A5-80CA-F7A9D3AE77E4}" type="presParOf" srcId="{F7426003-EA00-499D-9F09-C02E874B3673}" destId="{D98827D9-A1AB-4D7D-9D47-5C783EEE6A7A}" srcOrd="0" destOrd="0" presId="urn:microsoft.com/office/officeart/2005/8/layout/chevron1"/>
    <dgm:cxn modelId="{647DAA7F-0B7D-415B-B7D2-B353164C59AD}" type="presParOf" srcId="{D98827D9-A1AB-4D7D-9D47-5C783EEE6A7A}" destId="{1BED386E-EAFD-4187-A5DA-CF2D9946121C}" srcOrd="0" destOrd="0" presId="urn:microsoft.com/office/officeart/2005/8/layout/chevron1"/>
    <dgm:cxn modelId="{6CECF825-0C24-407F-BEF2-0EE5CF5A6AED}" type="presParOf" srcId="{D98827D9-A1AB-4D7D-9D47-5C783EEE6A7A}" destId="{DC4CC2A1-CFAB-4FE8-9163-CDD8DE8A30B2}" srcOrd="1" destOrd="0" presId="urn:microsoft.com/office/officeart/2005/8/layout/chevron1"/>
    <dgm:cxn modelId="{68F4B660-A3CC-44DF-94BD-85393094A737}" type="presParOf" srcId="{F7426003-EA00-499D-9F09-C02E874B3673}" destId="{CE7929FA-BE0F-43FB-8A90-BE6A8CFFFE00}" srcOrd="1" destOrd="0" presId="urn:microsoft.com/office/officeart/2005/8/layout/chevron1"/>
    <dgm:cxn modelId="{C7EC9ACA-EFB5-420D-8978-064C7EE8CACE}" type="presParOf" srcId="{F7426003-EA00-499D-9F09-C02E874B3673}" destId="{37965C76-B607-47EB-8788-F33197D02975}" srcOrd="2" destOrd="0" presId="urn:microsoft.com/office/officeart/2005/8/layout/chevron1"/>
    <dgm:cxn modelId="{7340B53C-E4AA-4325-BFA7-15D728417A8F}" type="presParOf" srcId="{37965C76-B607-47EB-8788-F33197D02975}" destId="{E2B751AB-49B5-4812-A583-9628BDF81EFA}" srcOrd="0" destOrd="0" presId="urn:microsoft.com/office/officeart/2005/8/layout/chevron1"/>
    <dgm:cxn modelId="{71E6A458-6940-4DF5-9747-206A81540B5E}" type="presParOf" srcId="{37965C76-B607-47EB-8788-F33197D02975}" destId="{C6993E39-ED76-4703-A7DC-025D0985825B}" srcOrd="1" destOrd="0" presId="urn:microsoft.com/office/officeart/2005/8/layout/chevron1"/>
    <dgm:cxn modelId="{45481816-305A-4BB5-B5F1-A94F2BBE274C}" type="presParOf" srcId="{F7426003-EA00-499D-9F09-C02E874B3673}" destId="{211FE0EA-D65C-4F5D-8EF6-9B90218E7DAD}" srcOrd="3" destOrd="0" presId="urn:microsoft.com/office/officeart/2005/8/layout/chevron1"/>
    <dgm:cxn modelId="{61B91048-A181-4DFA-A61A-C57BFB414AD2}" type="presParOf" srcId="{F7426003-EA00-499D-9F09-C02E874B3673}" destId="{0E827AE1-9340-43D4-A379-B557DC25DAF5}" srcOrd="4" destOrd="0" presId="urn:microsoft.com/office/officeart/2005/8/layout/chevron1"/>
    <dgm:cxn modelId="{AC4553EB-6CB5-4DC9-9511-E9782098A96E}" type="presParOf" srcId="{0E827AE1-9340-43D4-A379-B557DC25DAF5}" destId="{2AC97109-5F43-49D2-B45E-080C26206BDB}" srcOrd="0" destOrd="0" presId="urn:microsoft.com/office/officeart/2005/8/layout/chevron1"/>
    <dgm:cxn modelId="{0CA23DF4-550D-4D34-8851-A1C2E69E777C}" type="presParOf" srcId="{0E827AE1-9340-43D4-A379-B557DC25DAF5}" destId="{34E3F0EA-6060-4FEA-A4CD-43682C828352}" srcOrd="1" destOrd="0" presId="urn:microsoft.com/office/officeart/2005/8/layout/chevron1"/>
    <dgm:cxn modelId="{937348AB-86A4-4038-8AAC-DA78DCB2B4AB}" type="presParOf" srcId="{F7426003-EA00-499D-9F09-C02E874B3673}" destId="{DA081B18-6A3F-45F0-8FEF-9FEBD4B90842}" srcOrd="5" destOrd="0" presId="urn:microsoft.com/office/officeart/2005/8/layout/chevron1"/>
    <dgm:cxn modelId="{43E67960-DCBD-4DB3-83CD-70EC1ADBAC0D}" type="presParOf" srcId="{F7426003-EA00-499D-9F09-C02E874B3673}" destId="{7B56F187-929D-4C1D-B88D-E302E8B1C9CC}" srcOrd="6" destOrd="0" presId="urn:microsoft.com/office/officeart/2005/8/layout/chevron1"/>
    <dgm:cxn modelId="{19BC7EDA-05CF-46F9-8EC5-DB36DE0F712A}" type="presParOf" srcId="{7B56F187-929D-4C1D-B88D-E302E8B1C9CC}" destId="{E3F8B3A0-091D-4276-A0E7-2AF61033948A}" srcOrd="0" destOrd="0" presId="urn:microsoft.com/office/officeart/2005/8/layout/chevron1"/>
    <dgm:cxn modelId="{BFC1F83E-5FED-43FC-9DA9-61BEA206577C}" type="presParOf" srcId="{7B56F187-929D-4C1D-B88D-E302E8B1C9CC}" destId="{E437B6B3-F933-4981-A5A0-EB0449741431}" srcOrd="1"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0FB26-E1CB-4C57-BF12-8C2C5A97D2F6}" type="datetimeFigureOut">
              <a:rPr lang="es-ES_tradnl" smtClean="0"/>
              <a:pPr/>
              <a:t>28/11/2008</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BD4FF-894D-4A8B-ACC1-4451CA4F4DAA}"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31863"/>
            <a:fld id="{1BC0CFBA-041B-415F-A1BC-C1D278283F1F}" type="slidenum">
              <a:rPr lang="es-ES" sz="1200">
                <a:latin typeface="Calibri" pitchFamily="34" charset="0"/>
              </a:rPr>
              <a:pPr algn="r" defTabSz="931863"/>
              <a:t>3</a:t>
            </a:fld>
            <a:endParaRPr lang="en-US" sz="1200">
              <a:latin typeface="Calibri" pitchFamily="34" charset="0"/>
            </a:endParaRPr>
          </a:p>
        </p:txBody>
      </p:sp>
      <p:sp>
        <p:nvSpPr>
          <p:cNvPr id="69635" name="Rectangle 5"/>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defTabSz="931863"/>
            <a:r>
              <a:rPr lang="en-US" sz="800">
                <a:latin typeface="Franklin Gothic Medium" pitchFamily="34" charset="0"/>
                <a:cs typeface="Arial" charset="0"/>
              </a:rPr>
              <a:t>© 2002 Microsoft Corporation. All rights reserved.</a:t>
            </a:r>
            <a:endParaRPr lang="es-ES" sz="800">
              <a:latin typeface="Franklin Gothic Medium" pitchFamily="34" charset="0"/>
              <a:cs typeface="Arial" charset="0"/>
            </a:endParaRPr>
          </a:p>
          <a:p>
            <a:pPr defTabSz="931863"/>
            <a:r>
              <a:rPr lang="en-US" sz="800">
                <a:latin typeface="Franklin Gothic Medium" pitchFamily="34" charset="0"/>
                <a:cs typeface="Arial" charset="0"/>
              </a:rPr>
              <a:t>This presentation is for informational purposes only. Microsoft makes no warranties, express or implied, in this summary.</a:t>
            </a:r>
            <a:endParaRPr lang="en-US" sz="1200">
              <a:latin typeface="Times New Roman" pitchFamily="18" charset="0"/>
              <a:cs typeface="Arial" charset="0"/>
            </a:endParaRPr>
          </a:p>
        </p:txBody>
      </p:sp>
      <p:sp>
        <p:nvSpPr>
          <p:cNvPr id="69636" name="Rectangle 97282"/>
          <p:cNvSpPr>
            <a:spLocks noGrp="1" noRot="1" noChangeAspect="1" noChangeArrowheads="1" noTextEdit="1"/>
          </p:cNvSpPr>
          <p:nvPr>
            <p:ph type="sldImg"/>
          </p:nvPr>
        </p:nvSpPr>
        <p:spPr bwMode="auto">
          <a:xfrm>
            <a:off x="1144588" y="685800"/>
            <a:ext cx="4568825" cy="3427413"/>
          </a:xfrm>
          <a:noFill/>
          <a:ln cap="flat">
            <a:solidFill>
              <a:srgbClr val="000000"/>
            </a:solidFill>
            <a:miter lim="800000"/>
            <a:headEnd type="none" w="med" len="med"/>
            <a:tailEnd type="none" w="med" len="med"/>
          </a:ln>
        </p:spPr>
      </p:sp>
      <p:sp>
        <p:nvSpPr>
          <p:cNvPr id="69637" name="Rectangle 9728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s-E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17871-E681-43D6-9BAC-B35B49F64266}"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17871-E681-43D6-9BAC-B35B49F64266}"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17871-E681-43D6-9BAC-B35B49F64266}"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C7B68F-FCE6-49DF-8EE6-F534112134DA}"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9" name="Date Placeholder 8"/>
          <p:cNvSpPr>
            <a:spLocks noGrp="1"/>
          </p:cNvSpPr>
          <p:nvPr>
            <p:ph type="dt" idx="10"/>
          </p:nvPr>
        </p:nvSpPr>
        <p:spPr/>
        <p:txBody>
          <a:bodyPr/>
          <a:lstStyle/>
          <a:p>
            <a:fld id="{F6DC5530-5441-47BA-A51C-18941707ADE9}" type="datetimeFigureOut">
              <a:rPr lang="en-US" smtClean="0"/>
              <a:pPr/>
              <a:t>11/28/2008</a:t>
            </a:fld>
            <a:endParaRPr lang="en-US"/>
          </a:p>
        </p:txBody>
      </p:sp>
      <p:sp>
        <p:nvSpPr>
          <p:cNvPr id="10" name="Slide Number Placeholder 9"/>
          <p:cNvSpPr>
            <a:spLocks noGrp="1"/>
          </p:cNvSpPr>
          <p:nvPr>
            <p:ph type="sldNum" sz="quarter" idx="11"/>
          </p:nvPr>
        </p:nvSpPr>
        <p:spPr/>
        <p:txBody>
          <a:bodyPr/>
          <a:lstStyle/>
          <a:p>
            <a:fld id="{0AC7B68F-FCE6-49DF-8EE6-F534112134DA}" type="slidenum">
              <a:rPr lang="en-US" smtClean="0"/>
              <a:pPr/>
              <a:t>4</a:t>
            </a:fld>
            <a:endParaRPr lang="en-US"/>
          </a:p>
        </p:txBody>
      </p:sp>
      <p:sp>
        <p:nvSpPr>
          <p:cNvPr id="11" name="Footer Placeholder 10"/>
          <p:cNvSpPr>
            <a:spLocks noGrp="1"/>
          </p:cNvSpPr>
          <p:nvPr>
            <p:ph type="ftr" sz="quarter" idx="12"/>
          </p:nvPr>
        </p:nvSpPr>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12" name="Header Placeholder 11"/>
          <p:cNvSpPr>
            <a:spLocks noGrp="1"/>
          </p:cNvSpPr>
          <p:nvPr>
            <p:ph type="hdr" sz="quarter" idx="13"/>
          </p:nvPr>
        </p:nvSpPr>
        <p:spPr/>
        <p:txBody>
          <a:bodyPr/>
          <a:lstStyle/>
          <a:p>
            <a:r>
              <a:rPr lang="en-US" smtClean="0"/>
              <a:t>TechReady7</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r>
              <a:rPr lang="en-US" smtClean="0"/>
              <a:t>MGX 2006</a:t>
            </a:r>
          </a:p>
        </p:txBody>
      </p:sp>
      <p:sp>
        <p:nvSpPr>
          <p:cNvPr id="28675" name="Rectangle 3"/>
          <p:cNvSpPr>
            <a:spLocks noGrp="1" noChangeArrowheads="1"/>
          </p:cNvSpPr>
          <p:nvPr>
            <p:ph type="dt" sz="quarter" idx="1"/>
          </p:nvPr>
        </p:nvSpPr>
        <p:spPr>
          <a:noFill/>
        </p:spPr>
        <p:txBody>
          <a:bodyPr/>
          <a:lstStyle/>
          <a:p>
            <a:fld id="{47B68242-694F-402F-BE9C-4537D7F94DD8}" type="datetime8">
              <a:rPr lang="en-US" smtClean="0"/>
              <a:pPr/>
              <a:t>11/28/2008 10:14 AM</a:t>
            </a:fld>
            <a:endParaRPr lang="en-US" smtClean="0"/>
          </a:p>
        </p:txBody>
      </p:sp>
      <p:sp>
        <p:nvSpPr>
          <p:cNvPr id="28676" name="Rectangle 6"/>
          <p:cNvSpPr>
            <a:spLocks noGrp="1" noChangeArrowheads="1"/>
          </p:cNvSpPr>
          <p:nvPr>
            <p:ph type="ftr" sz="quarter" idx="4"/>
          </p:nvPr>
        </p:nvSpPr>
        <p:spPr>
          <a:noFill/>
        </p:spPr>
        <p:txBody>
          <a:bodyPr/>
          <a:lstStyle/>
          <a:p>
            <a:r>
              <a:rPr lang="en-US" smtClean="0"/>
              <a:t>© 2006 Microsoft Corporation. All rights reserved.</a:t>
            </a:r>
          </a:p>
          <a:p>
            <a:pPr eaLnBrk="0" hangingPunct="0"/>
            <a:r>
              <a:rPr lang="en-US" smtClean="0"/>
              <a:t>This presentation is for informational purposes only. Microsoft makes no warranties, express or implied, in this summary.</a:t>
            </a:r>
          </a:p>
        </p:txBody>
      </p:sp>
      <p:sp>
        <p:nvSpPr>
          <p:cNvPr id="28677" name="Rectangle 7"/>
          <p:cNvSpPr>
            <a:spLocks noGrp="1" noChangeArrowheads="1"/>
          </p:cNvSpPr>
          <p:nvPr>
            <p:ph type="sldNum" sz="quarter" idx="5"/>
          </p:nvPr>
        </p:nvSpPr>
        <p:spPr>
          <a:noFill/>
        </p:spPr>
        <p:txBody>
          <a:bodyPr/>
          <a:lstStyle/>
          <a:p>
            <a:fld id="{96A43196-8A96-482D-9434-1501EC263CB3}" type="slidenum">
              <a:rPr lang="en-US" smtClean="0"/>
              <a:pPr/>
              <a:t>5</a:t>
            </a:fld>
            <a:endParaRPr lang="en-US" smtClean="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33796" name="Slide Number Placeholder 3"/>
          <p:cNvSpPr>
            <a:spLocks noGrp="1"/>
          </p:cNvSpPr>
          <p:nvPr>
            <p:ph type="sldNum" sz="quarter" idx="5"/>
          </p:nvPr>
        </p:nvSpPr>
        <p:spPr>
          <a:noFill/>
        </p:spPr>
        <p:txBody>
          <a:bodyPr/>
          <a:lstStyle/>
          <a:p>
            <a:fld id="{37D03E62-658D-43FB-9B0F-360151C0F7D8}" type="slidenum">
              <a:rPr lang="en-US" smtClean="0"/>
              <a:pPr/>
              <a:t>11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E351DA-5F29-4C61-84CC-7B9D7BE7D1DF}"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17871-E681-43D6-9BAC-B35B49F64266}"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17871-E681-43D6-9BAC-B35B49F64266}"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17871-E681-43D6-9BAC-B35B49F64266}"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fondo-power2.jpg"/>
          <p:cNvPicPr>
            <a:picLocks noChangeAspect="1"/>
          </p:cNvPicPr>
          <p:nvPr userDrawn="1"/>
        </p:nvPicPr>
        <p:blipFill>
          <a:blip r:embed="rId2"/>
          <a:stretch>
            <a:fillRect/>
          </a:stretch>
        </p:blipFill>
        <p:spPr>
          <a:xfrm>
            <a:off x="0" y="0"/>
            <a:ext cx="9144000" cy="6858000"/>
          </a:xfrm>
          <a:prstGeom prst="rect">
            <a:avLst/>
          </a:prstGeom>
        </p:spPr>
      </p:pic>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lvl1pPr>
              <a:defRPr lang="en-US" sz="48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descr="fondo-power.jpg"/>
          <p:cNvPicPr>
            <a:picLocks noChangeAspect="1"/>
          </p:cNvPicPr>
          <p:nvPr userDrawn="1"/>
        </p:nvPicPr>
        <p:blipFill>
          <a:blip r:embed="rId2"/>
          <a:stretch>
            <a:fillRect/>
          </a:stretch>
        </p:blipFill>
        <p:spPr>
          <a:xfrm>
            <a:off x="0" y="0"/>
            <a:ext cx="9144000" cy="6858000"/>
          </a:xfrm>
          <a:prstGeom prst="rect">
            <a:avLst/>
          </a:prstGeom>
        </p:spPr>
      </p:pic>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F82B36A-4CB1-4CBA-B096-0E8888F120B4}" type="datetimeFigureOut">
              <a:rPr lang="es-ES" smtClean="0"/>
              <a:pPr/>
              <a:t>28/11/2008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8B2C056-42D0-4AAC-9EDD-392AA55A42A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2B36A-4CB1-4CBA-B096-0E8888F120B4}" type="datetimeFigureOut">
              <a:rPr lang="es-ES" smtClean="0"/>
              <a:pPr/>
              <a:t>28/11/2008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2C056-42D0-4AAC-9EDD-392AA55A42A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hyperlink" Target="http://labs.biztalk.ne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effectLst>
            <a:reflection blurRad="6350" stA="50000" endA="300" endPos="55000" dir="5400000" sy="-100000" algn="bl" rotWithShape="0"/>
          </a:effectLst>
        </p:spPr>
        <p:txBody>
          <a:bodyPr/>
          <a:lstStyle/>
          <a:p>
            <a:r>
              <a:rPr lang="es-ES" b="1" dirty="0" smtClean="0">
                <a:solidFill>
                  <a:srgbClr val="FFC000"/>
                </a:solidFill>
              </a:rPr>
              <a:t>Estrategia y </a:t>
            </a:r>
            <a:r>
              <a:rPr lang="es-ES" b="1" dirty="0" err="1" smtClean="0">
                <a:solidFill>
                  <a:srgbClr val="FFC000"/>
                </a:solidFill>
              </a:rPr>
              <a:t>Roadmap</a:t>
            </a:r>
            <a:r>
              <a:rPr lang="es-ES" b="1" dirty="0" smtClean="0">
                <a:solidFill>
                  <a:srgbClr val="FFC000"/>
                </a:solidFill>
              </a:rPr>
              <a:t> de Producto: Oslo y Dublín</a:t>
            </a:r>
            <a:endParaRPr lang="es-ES" dirty="0">
              <a:solidFill>
                <a:srgbClr val="FFC000"/>
              </a:solidFill>
            </a:endParaRPr>
          </a:p>
        </p:txBody>
      </p:sp>
      <p:sp>
        <p:nvSpPr>
          <p:cNvPr id="3" name="2 Subtítulo"/>
          <p:cNvSpPr>
            <a:spLocks noGrp="1"/>
          </p:cNvSpPr>
          <p:nvPr>
            <p:ph type="subTitle" idx="1"/>
          </p:nvPr>
        </p:nvSpPr>
        <p:spPr>
          <a:xfrm>
            <a:off x="2714644" y="5572140"/>
            <a:ext cx="5000628" cy="1285860"/>
          </a:xfrm>
        </p:spPr>
        <p:txBody>
          <a:bodyPr/>
          <a:lstStyle/>
          <a:p>
            <a:r>
              <a:rPr lang="es-ES" dirty="0" smtClean="0">
                <a:solidFill>
                  <a:schemeClr val="tx1"/>
                </a:solidFill>
              </a:rPr>
              <a:t>Pedro Pablo </a:t>
            </a:r>
            <a:r>
              <a:rPr lang="es-ES" dirty="0" err="1" smtClean="0">
                <a:solidFill>
                  <a:schemeClr val="tx1"/>
                </a:solidFill>
              </a:rPr>
              <a:t>Malagón</a:t>
            </a:r>
            <a:r>
              <a:rPr lang="es-ES" dirty="0" smtClean="0">
                <a:solidFill>
                  <a:schemeClr val="tx1"/>
                </a:solidFill>
              </a:rPr>
              <a:t> Amor</a:t>
            </a:r>
          </a:p>
          <a:p>
            <a:r>
              <a:rPr lang="es-ES" dirty="0" smtClean="0">
                <a:solidFill>
                  <a:schemeClr val="tx1"/>
                </a:solidFill>
              </a:rPr>
              <a:t>pedropm@microsoft.com</a:t>
            </a:r>
            <a:endParaRPr lang="es-E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8229600" cy="857232"/>
          </a:xfrm>
        </p:spPr>
        <p:txBody>
          <a:bodyPr/>
          <a:lstStyle/>
          <a:p>
            <a:r>
              <a:rPr lang="es-ES_tradnl" dirty="0" smtClean="0"/>
              <a:t>Plataforma SOA 2008</a:t>
            </a:r>
          </a:p>
        </p:txBody>
      </p:sp>
      <p:grpSp>
        <p:nvGrpSpPr>
          <p:cNvPr id="2" name="Group 41"/>
          <p:cNvGrpSpPr>
            <a:grpSpLocks/>
          </p:cNvGrpSpPr>
          <p:nvPr/>
        </p:nvGrpSpPr>
        <p:grpSpPr bwMode="auto">
          <a:xfrm>
            <a:off x="1084263" y="785794"/>
            <a:ext cx="7010400" cy="1733550"/>
            <a:chOff x="209103" y="1039333"/>
            <a:chExt cx="7010400" cy="1733550"/>
          </a:xfrm>
          <a:effectLst/>
        </p:grpSpPr>
        <p:grpSp>
          <p:nvGrpSpPr>
            <p:cNvPr id="3" name="Group 29"/>
            <p:cNvGrpSpPr>
              <a:grpSpLocks/>
            </p:cNvGrpSpPr>
            <p:nvPr/>
          </p:nvGrpSpPr>
          <p:grpSpPr bwMode="auto">
            <a:xfrm>
              <a:off x="209103" y="1039333"/>
              <a:ext cx="7010400" cy="1733550"/>
              <a:chOff x="533400" y="1028700"/>
              <a:chExt cx="7010400" cy="1733550"/>
            </a:xfrm>
          </p:grpSpPr>
          <p:sp>
            <p:nvSpPr>
              <p:cNvPr id="31" name="Rectangle 30"/>
              <p:cNvSpPr/>
              <p:nvPr/>
            </p:nvSpPr>
            <p:spPr bwMode="auto">
              <a:xfrm>
                <a:off x="533400" y="1028700"/>
                <a:ext cx="7010400" cy="173355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defTabSz="1096963" eaLnBrk="1" hangingPunct="1">
                  <a:lnSpc>
                    <a:spcPct val="100000"/>
                  </a:lnSpc>
                  <a:spcBef>
                    <a:spcPct val="0"/>
                  </a:spcBef>
                  <a:defRPr/>
                </a:pPr>
                <a:endParaRPr lang="en-US" sz="2800" dirty="0">
                  <a:solidFill>
                    <a:schemeClr val="tx1"/>
                  </a:solidFill>
                </a:endParaRPr>
              </a:p>
            </p:txBody>
          </p:sp>
          <p:sp>
            <p:nvSpPr>
              <p:cNvPr id="32" name="Rectangle 31"/>
              <p:cNvSpPr/>
              <p:nvPr/>
            </p:nvSpPr>
            <p:spPr>
              <a:xfrm>
                <a:off x="2946400" y="1339850"/>
                <a:ext cx="4138612" cy="125880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574675" lvl="1" indent="-187325" algn="l" defTabSz="912777">
                  <a:lnSpc>
                    <a:spcPts val="2600"/>
                  </a:lnSpc>
                  <a:spcBef>
                    <a:spcPct val="30000"/>
                  </a:spcBef>
                  <a:buClr>
                    <a:srgbClr val="FFFFFF"/>
                  </a:buClr>
                  <a:buSzPct val="80000"/>
                  <a:buFontTx/>
                  <a:buBlip>
                    <a:blip r:embed="rId2"/>
                  </a:buBlip>
                  <a:defRPr/>
                </a:pPr>
                <a:r>
                  <a:rPr lang="en-US" kern="0" dirty="0">
                    <a:solidFill>
                      <a:srgbClr val="FFFFFF"/>
                    </a:solidFill>
                  </a:rPr>
                  <a:t>RFID</a:t>
                </a:r>
              </a:p>
              <a:p>
                <a:pPr marL="574675" lvl="1" indent="-187325" algn="l" defTabSz="912777">
                  <a:lnSpc>
                    <a:spcPts val="2600"/>
                  </a:lnSpc>
                  <a:spcBef>
                    <a:spcPct val="30000"/>
                  </a:spcBef>
                  <a:buClr>
                    <a:srgbClr val="FFFFFF"/>
                  </a:buClr>
                  <a:buSzPct val="80000"/>
                  <a:buFontTx/>
                  <a:buBlip>
                    <a:blip r:embed="rId2"/>
                  </a:buBlip>
                  <a:defRPr/>
                </a:pPr>
                <a:r>
                  <a:rPr lang="en-US" kern="0" dirty="0">
                    <a:solidFill>
                      <a:srgbClr val="FFFFFF"/>
                    </a:solidFill>
                  </a:rPr>
                  <a:t>B2B</a:t>
                </a:r>
              </a:p>
              <a:p>
                <a:pPr marL="574675" lvl="1" indent="-187325" algn="l" defTabSz="912777">
                  <a:lnSpc>
                    <a:spcPts val="2600"/>
                  </a:lnSpc>
                  <a:spcBef>
                    <a:spcPct val="30000"/>
                  </a:spcBef>
                  <a:buClr>
                    <a:srgbClr val="FFFFFF"/>
                  </a:buClr>
                  <a:buSzPct val="80000"/>
                  <a:buFontTx/>
                  <a:buBlip>
                    <a:blip r:embed="rId2"/>
                  </a:buBlip>
                  <a:defRPr/>
                </a:pPr>
                <a:r>
                  <a:rPr lang="es-ES_tradnl" kern="0" dirty="0" smtClean="0">
                    <a:solidFill>
                      <a:srgbClr val="FFFFFF"/>
                    </a:solidFill>
                  </a:rPr>
                  <a:t>Integración con .NET Framework</a:t>
                </a:r>
                <a:endParaRPr lang="es-ES_tradnl" kern="0" dirty="0">
                  <a:solidFill>
                    <a:srgbClr val="FFFFFF"/>
                  </a:solidFill>
                </a:endParaRPr>
              </a:p>
            </p:txBody>
          </p:sp>
        </p:grpSp>
        <p:grpSp>
          <p:nvGrpSpPr>
            <p:cNvPr id="4" name="Group 38"/>
            <p:cNvGrpSpPr>
              <a:grpSpLocks/>
            </p:cNvGrpSpPr>
            <p:nvPr/>
          </p:nvGrpSpPr>
          <p:grpSpPr bwMode="auto">
            <a:xfrm>
              <a:off x="304800" y="1676400"/>
              <a:ext cx="2560181" cy="363063"/>
              <a:chOff x="-3657600" y="2209800"/>
              <a:chExt cx="2560181" cy="363063"/>
            </a:xfrm>
          </p:grpSpPr>
          <p:pic>
            <p:nvPicPr>
              <p:cNvPr id="14358" name="Picture 20"/>
              <p:cNvPicPr>
                <a:picLocks noChangeAspect="1" noChangeArrowheads="1"/>
              </p:cNvPicPr>
              <p:nvPr/>
            </p:nvPicPr>
            <p:blipFill>
              <a:blip r:embed="rId3">
                <a:lum bright="100000"/>
              </a:blip>
              <a:srcRect/>
              <a:stretch>
                <a:fillRect/>
              </a:stretch>
            </p:blipFill>
            <p:spPr bwMode="auto">
              <a:xfrm>
                <a:off x="-3657600" y="2209800"/>
                <a:ext cx="2057400" cy="347861"/>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16" name="Rectangle 15"/>
              <p:cNvSpPr/>
              <p:nvPr/>
            </p:nvSpPr>
            <p:spPr>
              <a:xfrm>
                <a:off x="-1551444" y="2215675"/>
                <a:ext cx="454025" cy="357188"/>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sz="2000" kern="0" dirty="0">
                    <a:effectLst>
                      <a:outerShdw blurRad="38100" dist="38100" dir="2700000" algn="tl">
                        <a:srgbClr val="000000">
                          <a:alpha val="43137"/>
                        </a:srgbClr>
                      </a:outerShdw>
                    </a:effectLst>
                    <a:latin typeface="Calibri" pitchFamily="34" charset="0"/>
                  </a:rPr>
                  <a:t>R2</a:t>
                </a:r>
                <a:endParaRPr lang="en-US" sz="2000" dirty="0">
                  <a:effectLst>
                    <a:outerShdw blurRad="38100" dist="38100" dir="2700000" algn="tl">
                      <a:srgbClr val="000000">
                        <a:alpha val="43137"/>
                      </a:srgbClr>
                    </a:outerShdw>
                  </a:effectLst>
                  <a:latin typeface="Calibri" pitchFamily="34" charset="0"/>
                </a:endParaRPr>
              </a:p>
            </p:txBody>
          </p:sp>
        </p:grpSp>
      </p:grpSp>
      <p:grpSp>
        <p:nvGrpSpPr>
          <p:cNvPr id="5" name="Group 42"/>
          <p:cNvGrpSpPr>
            <a:grpSpLocks/>
          </p:cNvGrpSpPr>
          <p:nvPr/>
        </p:nvGrpSpPr>
        <p:grpSpPr bwMode="auto">
          <a:xfrm>
            <a:off x="1084263" y="2690794"/>
            <a:ext cx="7010907" cy="1733550"/>
            <a:chOff x="209103" y="2944333"/>
            <a:chExt cx="7010400" cy="1733550"/>
          </a:xfrm>
          <a:effectLst/>
        </p:grpSpPr>
        <p:grpSp>
          <p:nvGrpSpPr>
            <p:cNvPr id="6" name="Group 24"/>
            <p:cNvGrpSpPr>
              <a:grpSpLocks/>
            </p:cNvGrpSpPr>
            <p:nvPr/>
          </p:nvGrpSpPr>
          <p:grpSpPr bwMode="auto">
            <a:xfrm>
              <a:off x="209103" y="2944333"/>
              <a:ext cx="7010400" cy="1733550"/>
              <a:chOff x="533400" y="2933700"/>
              <a:chExt cx="7010400" cy="1733550"/>
            </a:xfrm>
          </p:grpSpPr>
          <p:sp>
            <p:nvSpPr>
              <p:cNvPr id="26" name="Rectangle 25"/>
              <p:cNvSpPr/>
              <p:nvPr/>
            </p:nvSpPr>
            <p:spPr bwMode="auto">
              <a:xfrm>
                <a:off x="533400" y="2933700"/>
                <a:ext cx="7010400" cy="173355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defTabSz="1096963" eaLnBrk="1" hangingPunct="1">
                  <a:lnSpc>
                    <a:spcPct val="100000"/>
                  </a:lnSpc>
                  <a:spcBef>
                    <a:spcPct val="0"/>
                  </a:spcBef>
                  <a:defRPr/>
                </a:pPr>
                <a:endParaRPr lang="en-US" sz="2800" dirty="0">
                  <a:solidFill>
                    <a:schemeClr val="tx1"/>
                  </a:solidFill>
                </a:endParaRPr>
              </a:p>
            </p:txBody>
          </p:sp>
          <p:sp>
            <p:nvSpPr>
              <p:cNvPr id="28" name="Rectangle 27"/>
              <p:cNvSpPr/>
              <p:nvPr/>
            </p:nvSpPr>
            <p:spPr>
              <a:xfrm>
                <a:off x="2908128" y="3028964"/>
                <a:ext cx="4470100" cy="15922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574675" lvl="1" indent="-187325" algn="l" defTabSz="912777">
                  <a:lnSpc>
                    <a:spcPts val="2600"/>
                  </a:lnSpc>
                  <a:spcBef>
                    <a:spcPct val="30000"/>
                  </a:spcBef>
                  <a:buClr>
                    <a:srgbClr val="FFFFFF"/>
                  </a:buClr>
                  <a:buSzPct val="80000"/>
                  <a:buFontTx/>
                  <a:buBlip>
                    <a:blip r:embed="rId2"/>
                  </a:buBlip>
                  <a:defRPr/>
                </a:pPr>
                <a:r>
                  <a:rPr lang="es-ES_tradnl" kern="0" dirty="0" smtClean="0">
                    <a:solidFill>
                      <a:srgbClr val="FFFFFF"/>
                    </a:solidFill>
                  </a:rPr>
                  <a:t>Servicios de flujos de trabajo Long </a:t>
                </a:r>
                <a:r>
                  <a:rPr lang="es-ES_tradnl" kern="0" dirty="0" err="1" smtClean="0">
                    <a:solidFill>
                      <a:srgbClr val="FFFFFF"/>
                    </a:solidFill>
                  </a:rPr>
                  <a:t>running</a:t>
                </a:r>
                <a:endParaRPr lang="es-ES_tradnl" kern="0" dirty="0" smtClean="0">
                  <a:solidFill>
                    <a:srgbClr val="FFFFFF"/>
                  </a:solidFill>
                </a:endParaRPr>
              </a:p>
              <a:p>
                <a:pPr marL="574675" lvl="1" indent="-187325" algn="l" defTabSz="912777">
                  <a:lnSpc>
                    <a:spcPts val="2600"/>
                  </a:lnSpc>
                  <a:spcBef>
                    <a:spcPct val="30000"/>
                  </a:spcBef>
                  <a:buClr>
                    <a:srgbClr val="FFFFFF"/>
                  </a:buClr>
                  <a:buSzPct val="80000"/>
                  <a:buFontTx/>
                  <a:buBlip>
                    <a:blip r:embed="rId2"/>
                  </a:buBlip>
                  <a:defRPr/>
                </a:pPr>
                <a:r>
                  <a:rPr lang="es-ES_tradnl" kern="0" dirty="0" smtClean="0">
                    <a:solidFill>
                      <a:srgbClr val="FFFFFF"/>
                    </a:solidFill>
                  </a:rPr>
                  <a:t>Soporte de WCF en escenarios Web 2.0</a:t>
                </a:r>
              </a:p>
              <a:p>
                <a:pPr marL="574675" lvl="1" indent="-187325" algn="l" defTabSz="912777">
                  <a:lnSpc>
                    <a:spcPts val="2600"/>
                  </a:lnSpc>
                  <a:spcBef>
                    <a:spcPct val="30000"/>
                  </a:spcBef>
                  <a:buClr>
                    <a:srgbClr val="FFFFFF"/>
                  </a:buClr>
                  <a:buSzPct val="80000"/>
                  <a:buFontTx/>
                  <a:buBlip>
                    <a:blip r:embed="rId2"/>
                  </a:buBlip>
                  <a:defRPr/>
                </a:pPr>
                <a:r>
                  <a:rPr lang="es-ES_tradnl" kern="0" dirty="0" smtClean="0">
                    <a:solidFill>
                      <a:srgbClr val="FFFFFF"/>
                    </a:solidFill>
                  </a:rPr>
                  <a:t>Integración de WCF y WF</a:t>
                </a:r>
                <a:endParaRPr lang="es-ES_tradnl" kern="0" dirty="0">
                  <a:solidFill>
                    <a:srgbClr val="FFFFFF"/>
                  </a:solidFill>
                </a:endParaRPr>
              </a:p>
            </p:txBody>
          </p:sp>
        </p:grpSp>
        <p:pic>
          <p:nvPicPr>
            <p:cNvPr id="14350" name="Picture 27" descr="net_FW SDK dot net framework SDK logo white vert"/>
            <p:cNvPicPr>
              <a:picLocks noChangeAspect="1" noChangeArrowheads="1"/>
            </p:cNvPicPr>
            <p:nvPr/>
          </p:nvPicPr>
          <p:blipFill>
            <a:blip r:embed="rId4"/>
            <a:srcRect/>
            <a:stretch>
              <a:fillRect/>
            </a:stretch>
          </p:blipFill>
          <p:spPr bwMode="auto">
            <a:xfrm>
              <a:off x="323850" y="3457575"/>
              <a:ext cx="1905000" cy="782594"/>
            </a:xfrm>
            <a:prstGeom prst="rect">
              <a:avLst/>
            </a:prstGeom>
            <a:ln>
              <a:headEnd/>
              <a:tailEnd/>
            </a:ln>
          </p:spPr>
          <p:style>
            <a:lnRef idx="0">
              <a:schemeClr val="accent1"/>
            </a:lnRef>
            <a:fillRef idx="3">
              <a:schemeClr val="accent1"/>
            </a:fillRef>
            <a:effectRef idx="3">
              <a:schemeClr val="accent1"/>
            </a:effectRef>
            <a:fontRef idx="minor">
              <a:schemeClr val="lt1"/>
            </a:fontRef>
          </p:style>
        </p:pic>
        <p:sp>
          <p:nvSpPr>
            <p:cNvPr id="41" name="TextBox 40"/>
            <p:cNvSpPr txBox="1"/>
            <p:nvPr/>
          </p:nvSpPr>
          <p:spPr>
            <a:xfrm>
              <a:off x="2110791" y="3915883"/>
              <a:ext cx="761945" cy="42227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2500" dirty="0">
                  <a:effectLst>
                    <a:outerShdw blurRad="38100" dist="38100" dir="2700000" algn="tl">
                      <a:srgbClr val="000000">
                        <a:alpha val="43137"/>
                      </a:srgbClr>
                    </a:outerShdw>
                  </a:effectLst>
                  <a:latin typeface="Calibri" pitchFamily="34" charset="0"/>
                </a:rPr>
                <a:t>3.5</a:t>
              </a:r>
            </a:p>
          </p:txBody>
        </p:sp>
      </p:grpSp>
      <p:grpSp>
        <p:nvGrpSpPr>
          <p:cNvPr id="7" name="Group 41"/>
          <p:cNvGrpSpPr>
            <a:grpSpLocks/>
          </p:cNvGrpSpPr>
          <p:nvPr/>
        </p:nvGrpSpPr>
        <p:grpSpPr bwMode="auto">
          <a:xfrm>
            <a:off x="1084263" y="4614844"/>
            <a:ext cx="7010196" cy="1733550"/>
            <a:chOff x="209103" y="4868383"/>
            <a:chExt cx="7010400" cy="1733550"/>
          </a:xfrm>
          <a:effectLst/>
        </p:grpSpPr>
        <p:grpSp>
          <p:nvGrpSpPr>
            <p:cNvPr id="8" name="Group 20"/>
            <p:cNvGrpSpPr>
              <a:grpSpLocks/>
            </p:cNvGrpSpPr>
            <p:nvPr/>
          </p:nvGrpSpPr>
          <p:grpSpPr bwMode="auto">
            <a:xfrm>
              <a:off x="209103" y="4868383"/>
              <a:ext cx="7010400" cy="1733550"/>
              <a:chOff x="533400" y="4857750"/>
              <a:chExt cx="7010400" cy="1733550"/>
            </a:xfrm>
          </p:grpSpPr>
          <p:sp>
            <p:nvSpPr>
              <p:cNvPr id="22" name="Rectangle 21"/>
              <p:cNvSpPr/>
              <p:nvPr/>
            </p:nvSpPr>
            <p:spPr bwMode="auto">
              <a:xfrm>
                <a:off x="533400" y="4857750"/>
                <a:ext cx="7010400" cy="173355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109728" tIns="54864" rIns="109728" bIns="54864" anchor="ctr"/>
              <a:lstStyle/>
              <a:p>
                <a:pPr defTabSz="1096963" eaLnBrk="1" hangingPunct="1">
                  <a:lnSpc>
                    <a:spcPct val="100000"/>
                  </a:lnSpc>
                  <a:spcBef>
                    <a:spcPct val="0"/>
                  </a:spcBef>
                  <a:defRPr/>
                </a:pPr>
                <a:endParaRPr lang="en-US" sz="2800" dirty="0">
                  <a:solidFill>
                    <a:schemeClr val="tx1"/>
                  </a:solidFill>
                </a:endParaRPr>
              </a:p>
            </p:txBody>
          </p:sp>
          <p:sp>
            <p:nvSpPr>
              <p:cNvPr id="23" name="Rectangle 22"/>
              <p:cNvSpPr/>
              <p:nvPr/>
            </p:nvSpPr>
            <p:spPr>
              <a:xfrm>
                <a:off x="3002034" y="5329954"/>
                <a:ext cx="4376888" cy="84228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576263" lvl="1" indent="-171450" algn="l" defTabSz="912777">
                  <a:lnSpc>
                    <a:spcPts val="2600"/>
                  </a:lnSpc>
                  <a:spcBef>
                    <a:spcPct val="30000"/>
                  </a:spcBef>
                  <a:buClr>
                    <a:srgbClr val="FFFFFF"/>
                  </a:buClr>
                  <a:buSzPct val="80000"/>
                  <a:buFontTx/>
                  <a:buBlip>
                    <a:blip r:embed="rId2"/>
                  </a:buBlip>
                  <a:defRPr/>
                </a:pPr>
                <a:r>
                  <a:rPr lang="es-ES_tradnl" kern="0" dirty="0" smtClean="0">
                    <a:solidFill>
                      <a:srgbClr val="FFFFFF"/>
                    </a:solidFill>
                  </a:rPr>
                  <a:t>WF herramientas integradas</a:t>
                </a:r>
              </a:p>
              <a:p>
                <a:pPr marL="576263" lvl="1" indent="-171450" algn="l" defTabSz="912777">
                  <a:lnSpc>
                    <a:spcPts val="2600"/>
                  </a:lnSpc>
                  <a:spcBef>
                    <a:spcPct val="30000"/>
                  </a:spcBef>
                  <a:buClr>
                    <a:srgbClr val="FFFFFF"/>
                  </a:buClr>
                  <a:buSzPct val="80000"/>
                  <a:buFontTx/>
                  <a:buBlip>
                    <a:blip r:embed="rId2"/>
                  </a:buBlip>
                  <a:defRPr/>
                </a:pPr>
                <a:r>
                  <a:rPr lang="es-ES_tradnl" kern="0" dirty="0" smtClean="0">
                    <a:solidFill>
                      <a:srgbClr val="FFFFFF"/>
                    </a:solidFill>
                  </a:rPr>
                  <a:t>WCF y depuración</a:t>
                </a:r>
                <a:endParaRPr lang="es-ES_tradnl" kern="0" dirty="0">
                  <a:solidFill>
                    <a:srgbClr val="FFFFFF"/>
                  </a:solidFill>
                </a:endParaRPr>
              </a:p>
            </p:txBody>
          </p:sp>
        </p:grpSp>
        <p:pic>
          <p:nvPicPr>
            <p:cNvPr id="14343" name="Picture 26" descr="Visual Studio 2005 logo v white"/>
            <p:cNvPicPr>
              <a:picLocks noChangeAspect="1" noChangeArrowheads="1"/>
            </p:cNvPicPr>
            <p:nvPr/>
          </p:nvPicPr>
          <p:blipFill>
            <a:blip r:embed="rId5" cstate="screen"/>
            <a:srcRect/>
            <a:stretch>
              <a:fillRect/>
            </a:stretch>
          </p:blipFill>
          <p:spPr bwMode="auto">
            <a:xfrm>
              <a:off x="304800" y="5323015"/>
              <a:ext cx="1752600" cy="668223"/>
            </a:xfrm>
            <a:prstGeom prst="rect">
              <a:avLst/>
            </a:prstGeom>
            <a:ln>
              <a:headEnd/>
              <a:tailEnd/>
            </a:ln>
          </p:spPr>
          <p:style>
            <a:lnRef idx="0">
              <a:schemeClr val="accent1"/>
            </a:lnRef>
            <a:fillRef idx="3">
              <a:schemeClr val="accent1"/>
            </a:fillRef>
            <a:effectRef idx="3">
              <a:schemeClr val="accent1"/>
            </a:effectRef>
            <a:fontRef idx="minor">
              <a:schemeClr val="lt1"/>
            </a:fontRef>
          </p:style>
        </p:pic>
        <p:pic>
          <p:nvPicPr>
            <p:cNvPr id="14344" name="Picture 27" descr="cooltools-1"/>
            <p:cNvPicPr>
              <a:picLocks noChangeAspect="1" noChangeArrowheads="1"/>
            </p:cNvPicPr>
            <p:nvPr/>
          </p:nvPicPr>
          <p:blipFill>
            <a:blip r:embed="rId6" cstate="screen"/>
            <a:srcRect/>
            <a:stretch>
              <a:fillRect/>
            </a:stretch>
          </p:blipFill>
          <p:spPr bwMode="invGray">
            <a:xfrm>
              <a:off x="381000" y="6088705"/>
              <a:ext cx="1600200" cy="203704"/>
            </a:xfrm>
            <a:prstGeom prst="rect">
              <a:avLst/>
            </a:prstGeom>
            <a:ln>
              <a:headEnd/>
              <a:tailEnd/>
            </a:ln>
          </p:spPr>
          <p:style>
            <a:lnRef idx="0">
              <a:schemeClr val="accent1"/>
            </a:lnRef>
            <a:fillRef idx="3">
              <a:schemeClr val="accent1"/>
            </a:fillRef>
            <a:effectRef idx="3">
              <a:schemeClr val="accent1"/>
            </a:effectRef>
            <a:fontRef idx="minor">
              <a:schemeClr val="lt1"/>
            </a:fontRef>
          </p:style>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8229600" cy="785794"/>
          </a:xfrm>
        </p:spPr>
        <p:txBody>
          <a:bodyPr/>
          <a:lstStyle/>
          <a:p>
            <a:r>
              <a:rPr lang="es-ES_tradnl" dirty="0" smtClean="0"/>
              <a:t>Plataforma SOA Futura</a:t>
            </a:r>
          </a:p>
        </p:txBody>
      </p:sp>
      <p:sp>
        <p:nvSpPr>
          <p:cNvPr id="20" name="Text Placeholder 2"/>
          <p:cNvSpPr>
            <a:spLocks noGrp="1"/>
          </p:cNvSpPr>
          <p:nvPr>
            <p:ph idx="1"/>
          </p:nvPr>
        </p:nvSpPr>
        <p:spPr>
          <a:xfrm>
            <a:off x="685800" y="1219200"/>
            <a:ext cx="8382000" cy="3933825"/>
          </a:xfrm>
        </p:spPr>
        <p:txBody>
          <a:bodyPr>
            <a:normAutofit fontScale="92500" lnSpcReduction="10000"/>
          </a:bodyPr>
          <a:lstStyle/>
          <a:p>
            <a:pPr marL="347663" indent="-347663">
              <a:buClr>
                <a:srgbClr val="F4BE96"/>
              </a:buClr>
              <a:buSzPct val="80000"/>
              <a:buFont typeface="Wingdings 2" pitchFamily="18" charset="2"/>
              <a:buBlip>
                <a:blip r:embed="rId3"/>
              </a:buBlip>
            </a:pPr>
            <a:r>
              <a:rPr lang="es-ES_tradnl" sz="2800" dirty="0" smtClean="0">
                <a:latin typeface="Segoe Semibold" pitchFamily="34" charset="0"/>
              </a:rPr>
              <a:t>Será una extensión de Framework de .NET </a:t>
            </a:r>
            <a:br>
              <a:rPr lang="es-ES_tradnl" sz="2800" dirty="0" smtClean="0">
                <a:latin typeface="Segoe Semibold" pitchFamily="34" charset="0"/>
              </a:rPr>
            </a:br>
            <a:endParaRPr lang="es-ES_tradnl" sz="1800" dirty="0" smtClean="0">
              <a:latin typeface="Segoe Semibold" pitchFamily="34" charset="0"/>
            </a:endParaRPr>
          </a:p>
          <a:p>
            <a:pPr marL="347663" indent="-347663">
              <a:buClr>
                <a:srgbClr val="F4BE96"/>
              </a:buClr>
              <a:buSzPct val="80000"/>
              <a:buFont typeface="Wingdings 2" pitchFamily="18" charset="2"/>
              <a:buBlip>
                <a:blip r:embed="rId3"/>
              </a:buBlip>
            </a:pPr>
            <a:r>
              <a:rPr lang="es-ES_tradnl" sz="2800" dirty="0" smtClean="0">
                <a:latin typeface="Segoe Semibold" pitchFamily="34" charset="0"/>
              </a:rPr>
              <a:t>Serán unas herramientas para los desarrolladores, BA, arquitectos…</a:t>
            </a:r>
            <a:br>
              <a:rPr lang="es-ES_tradnl" sz="2800" dirty="0" smtClean="0">
                <a:latin typeface="Segoe Semibold" pitchFamily="34" charset="0"/>
              </a:rPr>
            </a:br>
            <a:endParaRPr lang="es-ES_tradnl" sz="1800" dirty="0" smtClean="0">
              <a:latin typeface="Segoe Semibold" pitchFamily="34" charset="0"/>
            </a:endParaRPr>
          </a:p>
          <a:p>
            <a:pPr marL="347663" indent="-347663">
              <a:buClr>
                <a:srgbClr val="F4BE96"/>
              </a:buClr>
              <a:buSzPct val="80000"/>
              <a:buFont typeface="Wingdings 2" pitchFamily="18" charset="2"/>
              <a:buBlip>
                <a:blip r:embed="rId3"/>
              </a:buBlip>
            </a:pPr>
            <a:r>
              <a:rPr lang="es-ES_tradnl" sz="2800" dirty="0" smtClean="0">
                <a:latin typeface="Segoe Semibold" pitchFamily="34" charset="0"/>
              </a:rPr>
              <a:t>Con un Servidor de </a:t>
            </a:r>
            <a:r>
              <a:rPr lang="es-ES_tradnl" sz="2800" dirty="0" err="1" smtClean="0">
                <a:latin typeface="Segoe Semibold" pitchFamily="34" charset="0"/>
              </a:rPr>
              <a:t>MiddleWare</a:t>
            </a:r>
            <a:r>
              <a:rPr lang="es-ES_tradnl" sz="2800" dirty="0" smtClean="0">
                <a:latin typeface="Segoe Semibold" pitchFamily="34" charset="0"/>
              </a:rPr>
              <a:t> con un gran soporte para los procesos de negocio</a:t>
            </a:r>
            <a:br>
              <a:rPr lang="es-ES_tradnl" sz="2800" dirty="0" smtClean="0">
                <a:latin typeface="Segoe Semibold" pitchFamily="34" charset="0"/>
              </a:rPr>
            </a:br>
            <a:endParaRPr lang="es-ES_tradnl" sz="1800" dirty="0" smtClean="0">
              <a:latin typeface="Segoe Semibold" pitchFamily="34" charset="0"/>
            </a:endParaRPr>
          </a:p>
          <a:p>
            <a:pPr marL="347663" indent="-347663">
              <a:buClr>
                <a:srgbClr val="F4BE96"/>
              </a:buClr>
              <a:buSzPct val="80000"/>
              <a:buFont typeface="Wingdings 2" pitchFamily="18" charset="2"/>
              <a:buBlip>
                <a:blip r:embed="rId3"/>
              </a:buBlip>
            </a:pPr>
            <a:r>
              <a:rPr lang="es-ES_tradnl" sz="2800" dirty="0" smtClean="0">
                <a:latin typeface="Segoe Semibold" pitchFamily="34" charset="0"/>
              </a:rPr>
              <a:t>Integración con SharePoint y Office</a:t>
            </a:r>
            <a:br>
              <a:rPr lang="es-ES_tradnl" sz="2800" dirty="0" smtClean="0">
                <a:latin typeface="Segoe Semibold" pitchFamily="34" charset="0"/>
              </a:rPr>
            </a:br>
            <a:endParaRPr lang="es-ES_tradnl" sz="1800" dirty="0" smtClean="0">
              <a:latin typeface="Segoe Semibold" pitchFamily="34" charset="0"/>
            </a:endParaRPr>
          </a:p>
          <a:p>
            <a:pPr marL="347663" indent="-347663">
              <a:buClr>
                <a:srgbClr val="F4BE96"/>
              </a:buClr>
              <a:buSzPct val="80000"/>
              <a:buFont typeface="Wingdings 2" pitchFamily="18" charset="2"/>
              <a:buBlip>
                <a:blip r:embed="rId3"/>
              </a:buBlip>
            </a:pPr>
            <a:r>
              <a:rPr lang="es-ES_tradnl" sz="2800" dirty="0" smtClean="0">
                <a:latin typeface="Segoe Semibold" pitchFamily="34" charset="0"/>
              </a:rPr>
              <a:t>Software + </a:t>
            </a:r>
            <a:r>
              <a:rPr lang="es-ES_tradnl" sz="2800" dirty="0" err="1" smtClean="0">
                <a:latin typeface="Segoe Semibold" pitchFamily="34" charset="0"/>
              </a:rPr>
              <a:t>services</a:t>
            </a:r>
            <a:endParaRPr lang="es-ES_tradnl"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fade">
                                      <p:cBhvr>
                                        <p:cTn id="13" dur="1000"/>
                                        <p:tgtEl>
                                          <p:spTgt spid="20">
                                            <p:txEl>
                                              <p:pRg st="1" end="1"/>
                                            </p:txEl>
                                          </p:spTgt>
                                        </p:tgtEl>
                                      </p:cBhvr>
                                    </p:animEffect>
                                    <p:anim calcmode="lin" valueType="num">
                                      <p:cBhvr>
                                        <p:cTn id="14"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Effect transition="in" filter="fade">
                                      <p:cBhvr>
                                        <p:cTn id="19" dur="1000"/>
                                        <p:tgtEl>
                                          <p:spTgt spid="20">
                                            <p:txEl>
                                              <p:pRg st="2" end="2"/>
                                            </p:txEl>
                                          </p:spTgt>
                                        </p:tgtEl>
                                      </p:cBhvr>
                                    </p:animEffect>
                                    <p:anim calcmode="lin" valueType="num">
                                      <p:cBhvr>
                                        <p:cTn id="20"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fade">
                                      <p:cBhvr>
                                        <p:cTn id="25" dur="1000"/>
                                        <p:tgtEl>
                                          <p:spTgt spid="20">
                                            <p:txEl>
                                              <p:pRg st="3" end="3"/>
                                            </p:txEl>
                                          </p:spTgt>
                                        </p:tgtEl>
                                      </p:cBhvr>
                                    </p:animEffect>
                                    <p:anim calcmode="lin" valueType="num">
                                      <p:cBhvr>
                                        <p:cTn id="26"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Effect transition="in" filter="fade">
                                      <p:cBhvr>
                                        <p:cTn id="31" dur="1000"/>
                                        <p:tgtEl>
                                          <p:spTgt spid="20">
                                            <p:txEl>
                                              <p:pRg st="4" end="4"/>
                                            </p:txEl>
                                          </p:spTgt>
                                        </p:tgtEl>
                                      </p:cBhvr>
                                    </p:animEffect>
                                    <p:anim calcmode="lin" valueType="num">
                                      <p:cBhvr>
                                        <p:cTn id="3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7"/>
          <p:cNvGrpSpPr/>
          <p:nvPr/>
        </p:nvGrpSpPr>
        <p:grpSpPr>
          <a:xfrm>
            <a:off x="1578426" y="1621971"/>
            <a:ext cx="7413174" cy="3962404"/>
            <a:chOff x="1578426" y="1621971"/>
            <a:chExt cx="7413174" cy="3962404"/>
          </a:xfrm>
        </p:grpSpPr>
        <p:grpSp>
          <p:nvGrpSpPr>
            <p:cNvPr id="4" name="Group 32"/>
            <p:cNvGrpSpPr/>
            <p:nvPr/>
          </p:nvGrpSpPr>
          <p:grpSpPr>
            <a:xfrm>
              <a:off x="1578426" y="1621971"/>
              <a:ext cx="7413174" cy="3962404"/>
              <a:chOff x="1578426" y="1621971"/>
              <a:chExt cx="7413174" cy="3962404"/>
            </a:xfrm>
          </p:grpSpPr>
          <p:sp>
            <p:nvSpPr>
              <p:cNvPr id="20" name="&quot;GLASS&quot;; Black to Transparent"/>
              <p:cNvSpPr/>
              <p:nvPr/>
            </p:nvSpPr>
            <p:spPr bwMode="auto">
              <a:xfrm rot="5400000">
                <a:off x="3298369" y="-97972"/>
                <a:ext cx="3962404" cy="7402289"/>
              </a:xfrm>
              <a:prstGeom prst="roundRect">
                <a:avLst>
                  <a:gd name="adj" fmla="val 4383"/>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grpSp>
            <p:nvGrpSpPr>
              <p:cNvPr id="5" name="Group 31"/>
              <p:cNvGrpSpPr/>
              <p:nvPr/>
            </p:nvGrpSpPr>
            <p:grpSpPr>
              <a:xfrm>
                <a:off x="5018315" y="1817913"/>
                <a:ext cx="3973285" cy="3548745"/>
                <a:chOff x="5018315" y="1817913"/>
                <a:chExt cx="3973285" cy="3548745"/>
              </a:xfrm>
            </p:grpSpPr>
            <p:sp>
              <p:nvSpPr>
                <p:cNvPr id="22" name="&quot;GLASS&quot;; Black to Transparent"/>
                <p:cNvSpPr/>
                <p:nvPr/>
              </p:nvSpPr>
              <p:spPr bwMode="auto">
                <a:xfrm rot="5400000">
                  <a:off x="6580415" y="255813"/>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3" name="&quot;GLASS&quot;; Black to Transparent"/>
                <p:cNvSpPr/>
                <p:nvPr/>
              </p:nvSpPr>
              <p:spPr bwMode="auto">
                <a:xfrm rot="5400000">
                  <a:off x="6580415" y="996042"/>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6" name="&quot;GLASS&quot;; Black to Transparent"/>
                <p:cNvSpPr/>
                <p:nvPr/>
              </p:nvSpPr>
              <p:spPr bwMode="auto">
                <a:xfrm rot="5400000">
                  <a:off x="6580415" y="1736271"/>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7" name="&quot;GLASS&quot;; Black to Transparent"/>
                <p:cNvSpPr/>
                <p:nvPr/>
              </p:nvSpPr>
              <p:spPr bwMode="auto">
                <a:xfrm rot="5400000">
                  <a:off x="6580415" y="2476500"/>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8" name="&quot;GLASS&quot;; Black to Transparent"/>
                <p:cNvSpPr/>
                <p:nvPr/>
              </p:nvSpPr>
              <p:spPr bwMode="auto">
                <a:xfrm rot="5400000">
                  <a:off x="6580415" y="3216728"/>
                  <a:ext cx="587830" cy="3712030"/>
                </a:xfrm>
                <a:prstGeom prst="roundRect">
                  <a:avLst>
                    <a:gd name="adj" fmla="val 9878"/>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29" name="Rectangle 28"/>
                <p:cNvSpPr/>
                <p:nvPr/>
              </p:nvSpPr>
              <p:spPr>
                <a:xfrm>
                  <a:off x="5257800" y="1905000"/>
                  <a:ext cx="3733800" cy="3459409"/>
                </a:xfrm>
                <a:prstGeom prst="rect">
                  <a:avLst/>
                </a:prstGeom>
              </p:spPr>
              <p:txBody>
                <a:bodyPr wrap="square">
                  <a:spAutoFit/>
                </a:bodyPr>
                <a:lstStyle/>
                <a:p>
                  <a:pPr>
                    <a:lnSpc>
                      <a:spcPct val="90000"/>
                    </a:lnSpc>
                    <a:spcBef>
                      <a:spcPct val="20000"/>
                    </a:spcBef>
                  </a:pPr>
                  <a:r>
                    <a:rPr lang="en-US" sz="2800" dirty="0" smtClean="0"/>
                    <a:t>                          </a:t>
                  </a:r>
                  <a:r>
                    <a:rPr lang="en-US" sz="2800" dirty="0" smtClean="0">
                      <a:ln>
                        <a:solidFill>
                          <a:schemeClr val="tx1">
                            <a:alpha val="44000"/>
                          </a:schemeClr>
                        </a:solidFill>
                      </a:ln>
                      <a:effectLst>
                        <a:outerShdw blurRad="50800" dist="38100" dir="2700000" algn="tl" rotWithShape="0">
                          <a:prstClr val="black">
                            <a:alpha val="40000"/>
                          </a:prstClr>
                        </a:outerShdw>
                      </a:effectLst>
                    </a:rPr>
                    <a:t>“6”</a:t>
                  </a:r>
                </a:p>
                <a:p>
                  <a:pPr>
                    <a:lnSpc>
                      <a:spcPct val="90000"/>
                    </a:lnSpc>
                    <a:spcBef>
                      <a:spcPct val="20000"/>
                    </a:spcBef>
                  </a:pPr>
                  <a:endParaRPr lang="en-US" sz="1600" dirty="0" smtClean="0"/>
                </a:p>
                <a:p>
                  <a:pPr>
                    <a:lnSpc>
                      <a:spcPct val="90000"/>
                    </a:lnSpc>
                    <a:spcBef>
                      <a:spcPct val="20000"/>
                    </a:spcBef>
                  </a:pPr>
                  <a:r>
                    <a:rPr lang="en-US" sz="1600" dirty="0" smtClean="0">
                      <a:ln>
                        <a:solidFill>
                          <a:schemeClr val="tx1">
                            <a:alpha val="44000"/>
                          </a:schemeClr>
                        </a:solidFill>
                      </a:ln>
                      <a:effectLst>
                        <a:outerShdw blurRad="50800" dist="38100" dir="2700000" algn="tl" rotWithShape="0">
                          <a:prstClr val="black">
                            <a:alpha val="40000"/>
                          </a:prstClr>
                        </a:outerShdw>
                      </a:effectLst>
                    </a:rPr>
                    <a:t>                                 </a:t>
                  </a:r>
                  <a:r>
                    <a:rPr lang="en-US" sz="2800" dirty="0" smtClean="0">
                      <a:ln>
                        <a:solidFill>
                          <a:schemeClr val="tx1">
                            <a:alpha val="44000"/>
                          </a:schemeClr>
                        </a:solidFill>
                      </a:ln>
                      <a:effectLst>
                        <a:outerShdw blurRad="50800" dist="38100" dir="2700000" algn="tl" rotWithShape="0">
                          <a:prstClr val="black">
                            <a:alpha val="40000"/>
                          </a:prstClr>
                        </a:outerShdw>
                      </a:effectLst>
                    </a:rPr>
                    <a:t>Services “1”</a:t>
                  </a:r>
                </a:p>
                <a:p>
                  <a:pPr>
                    <a:lnSpc>
                      <a:spcPct val="90000"/>
                    </a:lnSpc>
                    <a:spcBef>
                      <a:spcPct val="20000"/>
                    </a:spcBef>
                  </a:pPr>
                  <a:endParaRPr lang="en-US" sz="1600" dirty="0" smtClean="0"/>
                </a:p>
                <a:p>
                  <a:pPr>
                    <a:lnSpc>
                      <a:spcPct val="90000"/>
                    </a:lnSpc>
                    <a:spcBef>
                      <a:spcPct val="20000"/>
                    </a:spcBef>
                  </a:pPr>
                  <a:r>
                    <a:rPr lang="en-US" sz="1600" dirty="0" smtClean="0"/>
                    <a:t>                                                           </a:t>
                  </a:r>
                  <a:r>
                    <a:rPr lang="en-US" sz="2800" dirty="0" smtClean="0">
                      <a:ln>
                        <a:solidFill>
                          <a:schemeClr val="tx1">
                            <a:alpha val="44000"/>
                          </a:schemeClr>
                        </a:solidFill>
                      </a:ln>
                      <a:effectLst>
                        <a:outerShdw blurRad="50800" dist="38100" dir="2700000" algn="tl" rotWithShape="0">
                          <a:prstClr val="black">
                            <a:alpha val="40000"/>
                          </a:prstClr>
                        </a:outerShdw>
                      </a:effectLst>
                    </a:rPr>
                    <a:t>“10”</a:t>
                  </a:r>
                </a:p>
                <a:p>
                  <a:pPr>
                    <a:lnSpc>
                      <a:spcPct val="90000"/>
                    </a:lnSpc>
                    <a:spcBef>
                      <a:spcPct val="20000"/>
                    </a:spcBef>
                  </a:pPr>
                  <a:endParaRPr lang="en-US" sz="1600" dirty="0" smtClean="0"/>
                </a:p>
                <a:p>
                  <a:pPr>
                    <a:lnSpc>
                      <a:spcPct val="90000"/>
                    </a:lnSpc>
                    <a:spcBef>
                      <a:spcPct val="20000"/>
                    </a:spcBef>
                  </a:pPr>
                  <a:r>
                    <a:rPr lang="en-US" sz="1600" dirty="0" smtClean="0"/>
                    <a:t>                                                         </a:t>
                  </a:r>
                  <a:r>
                    <a:rPr lang="en-US" sz="2800" dirty="0" smtClean="0">
                      <a:ln>
                        <a:solidFill>
                          <a:schemeClr val="tx1">
                            <a:alpha val="44000"/>
                          </a:schemeClr>
                        </a:solidFill>
                      </a:ln>
                      <a:effectLst>
                        <a:outerShdw blurRad="50800" dist="38100" dir="2700000" algn="tl" rotWithShape="0">
                          <a:prstClr val="black">
                            <a:alpha val="40000"/>
                          </a:prstClr>
                        </a:outerShdw>
                      </a:effectLst>
                    </a:rPr>
                    <a:t>“5”</a:t>
                  </a:r>
                </a:p>
                <a:p>
                  <a:pPr>
                    <a:lnSpc>
                      <a:spcPct val="90000"/>
                    </a:lnSpc>
                    <a:spcBef>
                      <a:spcPct val="20000"/>
                    </a:spcBef>
                  </a:pPr>
                  <a:endParaRPr lang="en-US" sz="1600" dirty="0" smtClean="0"/>
                </a:p>
                <a:p>
                  <a:pPr>
                    <a:lnSpc>
                      <a:spcPct val="90000"/>
                    </a:lnSpc>
                    <a:spcBef>
                      <a:spcPct val="20000"/>
                    </a:spcBef>
                  </a:pPr>
                  <a:r>
                    <a:rPr lang="en-US" sz="1600" dirty="0" smtClean="0"/>
                    <a:t>                                                  </a:t>
                  </a:r>
                  <a:r>
                    <a:rPr lang="en-US" sz="2800" dirty="0" smtClean="0">
                      <a:ln>
                        <a:solidFill>
                          <a:schemeClr val="tx1">
                            <a:alpha val="44000"/>
                          </a:schemeClr>
                        </a:solidFill>
                      </a:ln>
                      <a:effectLst>
                        <a:outerShdw blurRad="50800" dist="38100" dir="2700000" algn="tl" rotWithShape="0">
                          <a:prstClr val="black">
                            <a:alpha val="40000"/>
                          </a:prstClr>
                        </a:outerShdw>
                      </a:effectLst>
                    </a:rPr>
                    <a:t>“4”</a:t>
                  </a:r>
                </a:p>
              </p:txBody>
            </p:sp>
          </p:grpSp>
        </p:grpSp>
        <p:pic>
          <p:nvPicPr>
            <p:cNvPr id="1026" name="Picture 2" descr="C:\Program Files\Microsoft Resource DVD Artwork\DVD_ART\BoxShots_Logos\Biztalk Server\BizTalk Server logo r.png"/>
            <p:cNvPicPr>
              <a:picLocks noChangeAspect="1" noChangeArrowheads="1"/>
            </p:cNvPicPr>
            <p:nvPr/>
          </p:nvPicPr>
          <p:blipFill>
            <a:blip r:embed="rId3" cstate="screen"/>
            <a:srcRect/>
            <a:stretch>
              <a:fillRect/>
            </a:stretch>
          </p:blipFill>
          <p:spPr bwMode="auto">
            <a:xfrm>
              <a:off x="5322914" y="1861457"/>
              <a:ext cx="1987606" cy="414920"/>
            </a:xfrm>
            <a:prstGeom prst="rect">
              <a:avLst/>
            </a:prstGeom>
            <a:noFill/>
          </p:spPr>
        </p:pic>
        <p:pic>
          <p:nvPicPr>
            <p:cNvPr id="1027" name="Picture 3" descr="C:\Program Files\Microsoft Resource DVD Artwork\DVD_ART\BoxShots_Logos\Visual Studio (generic)\Visual Studio logo reverse.png"/>
            <p:cNvPicPr>
              <a:picLocks noChangeAspect="1" noChangeArrowheads="1"/>
            </p:cNvPicPr>
            <p:nvPr/>
          </p:nvPicPr>
          <p:blipFill>
            <a:blip r:embed="rId4" cstate="screen"/>
            <a:srcRect/>
            <a:stretch>
              <a:fillRect/>
            </a:stretch>
          </p:blipFill>
          <p:spPr bwMode="auto">
            <a:xfrm>
              <a:off x="5597732" y="3391580"/>
              <a:ext cx="2434946" cy="379565"/>
            </a:xfrm>
            <a:prstGeom prst="rect">
              <a:avLst/>
            </a:prstGeom>
            <a:noFill/>
          </p:spPr>
        </p:pic>
        <p:pic>
          <p:nvPicPr>
            <p:cNvPr id="1028" name="Picture 4" descr="C:\Program Files\Microsoft Resource DVD Artwork\DVD_ART\BoxShots_Logos\System Center\System Center logo w.png"/>
            <p:cNvPicPr>
              <a:picLocks noChangeAspect="1" noChangeArrowheads="1"/>
            </p:cNvPicPr>
            <p:nvPr/>
          </p:nvPicPr>
          <p:blipFill>
            <a:blip r:embed="rId5" cstate="screen"/>
            <a:srcRect/>
            <a:stretch>
              <a:fillRect/>
            </a:stretch>
          </p:blipFill>
          <p:spPr bwMode="auto">
            <a:xfrm>
              <a:off x="5523674" y="4025530"/>
              <a:ext cx="2362200" cy="532080"/>
            </a:xfrm>
            <a:prstGeom prst="rect">
              <a:avLst/>
            </a:prstGeom>
            <a:noFill/>
          </p:spPr>
        </p:pic>
        <p:pic>
          <p:nvPicPr>
            <p:cNvPr id="1029" name="Picture 5" descr="C:\Program Files\Microsoft Resource DVD Artwork\DVD_ART\BoxShots_Logos\Microsoft .NET Framework - NET\NET Framework white h.png"/>
            <p:cNvPicPr>
              <a:picLocks noChangeAspect="1" noChangeArrowheads="1"/>
            </p:cNvPicPr>
            <p:nvPr/>
          </p:nvPicPr>
          <p:blipFill>
            <a:blip r:embed="rId6" cstate="screen"/>
            <a:srcRect/>
            <a:stretch>
              <a:fillRect/>
            </a:stretch>
          </p:blipFill>
          <p:spPr bwMode="auto">
            <a:xfrm>
              <a:off x="5003441" y="4757059"/>
              <a:ext cx="2666755" cy="522514"/>
            </a:xfrm>
            <a:prstGeom prst="rect">
              <a:avLst/>
            </a:prstGeom>
            <a:noFill/>
          </p:spPr>
        </p:pic>
        <p:pic>
          <p:nvPicPr>
            <p:cNvPr id="36" name="Picture 2" descr="C:\Program Files\Microsoft Resource DVD Artwork\DVD_ART\BoxShots_Logos\Biztalk Server\BizTalk Server logo r.png"/>
            <p:cNvPicPr>
              <a:picLocks noChangeAspect="1" noChangeArrowheads="1"/>
            </p:cNvPicPr>
            <p:nvPr/>
          </p:nvPicPr>
          <p:blipFill>
            <a:blip r:embed="rId7" cstate="screen"/>
            <a:srcRect/>
            <a:stretch>
              <a:fillRect/>
            </a:stretch>
          </p:blipFill>
          <p:spPr bwMode="auto">
            <a:xfrm>
              <a:off x="5640659" y="2576839"/>
              <a:ext cx="1110343" cy="452568"/>
            </a:xfrm>
            <a:prstGeom prst="rect">
              <a:avLst/>
            </a:prstGeom>
            <a:noFill/>
          </p:spPr>
        </p:pic>
      </p:grpSp>
      <p:grpSp>
        <p:nvGrpSpPr>
          <p:cNvPr id="6" name="Group 31"/>
          <p:cNvGrpSpPr/>
          <p:nvPr/>
        </p:nvGrpSpPr>
        <p:grpSpPr>
          <a:xfrm>
            <a:off x="333682" y="947898"/>
            <a:ext cx="4766722" cy="4800600"/>
            <a:chOff x="2162482" y="947899"/>
            <a:chExt cx="4766722" cy="4800600"/>
          </a:xfrm>
        </p:grpSpPr>
        <p:sp>
          <p:nvSpPr>
            <p:cNvPr id="33" name="Oval 32"/>
            <p:cNvSpPr/>
            <p:nvPr/>
          </p:nvSpPr>
          <p:spPr bwMode="auto">
            <a:xfrm>
              <a:off x="2162482" y="947899"/>
              <a:ext cx="4766722" cy="4800600"/>
            </a:xfrm>
            <a:prstGeom prst="ellipse">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TextBox 45"/>
            <p:cNvSpPr txBox="1"/>
            <p:nvPr/>
          </p:nvSpPr>
          <p:spPr>
            <a:xfrm>
              <a:off x="2376055" y="1077188"/>
              <a:ext cx="4395353" cy="4436919"/>
            </a:xfrm>
            <a:prstGeom prst="rect">
              <a:avLst/>
            </a:prstGeom>
            <a:noFill/>
          </p:spPr>
          <p:txBody>
            <a:bodyPr wrap="none" rtlCol="0">
              <a:prstTxWarp prst="textArchDown">
                <a:avLst/>
              </a:prstTxWarp>
              <a:spAutoFit/>
            </a:bodyPr>
            <a:lstStyle/>
            <a:p>
              <a:pPr algn="ctr"/>
              <a:r>
                <a:rPr lang="en-US" sz="28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APPLICATIONS</a:t>
              </a:r>
            </a:p>
          </p:txBody>
        </p:sp>
        <p:grpSp>
          <p:nvGrpSpPr>
            <p:cNvPr id="7" name="Group 35"/>
            <p:cNvGrpSpPr/>
            <p:nvPr/>
          </p:nvGrpSpPr>
          <p:grpSpPr>
            <a:xfrm>
              <a:off x="2746278" y="1538014"/>
              <a:ext cx="3561907" cy="3561907"/>
              <a:chOff x="2775099" y="1562987"/>
              <a:chExt cx="3561907" cy="3561907"/>
            </a:xfrm>
          </p:grpSpPr>
          <p:sp>
            <p:nvSpPr>
              <p:cNvPr id="51" name="Pie 50"/>
              <p:cNvSpPr/>
              <p:nvPr/>
            </p:nvSpPr>
            <p:spPr bwMode="auto">
              <a:xfrm>
                <a:off x="2775099" y="1562987"/>
                <a:ext cx="3561907" cy="3561907"/>
              </a:xfrm>
              <a:prstGeom prst="pie">
                <a:avLst>
                  <a:gd name="adj1" fmla="val 0"/>
                  <a:gd name="adj2" fmla="val 10810479"/>
                </a:avLst>
              </a:prstGeom>
              <a:gradFill flip="none" rotWithShape="1">
                <a:gsLst>
                  <a:gs pos="38000">
                    <a:schemeClr val="accent5">
                      <a:lumMod val="25000"/>
                      <a:alpha val="43000"/>
                    </a:schemeClr>
                  </a:gs>
                  <a:gs pos="95000">
                    <a:schemeClr val="accent5">
                      <a:lumMod val="75000"/>
                      <a:alpha val="94000"/>
                    </a:schemeClr>
                  </a:gs>
                </a:gsLst>
                <a:path path="circle">
                  <a:fillToRect l="50000" t="50000" r="50000" b="50000"/>
                </a:path>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52" name="TextBox 51"/>
              <p:cNvSpPr txBox="1"/>
              <p:nvPr/>
            </p:nvSpPr>
            <p:spPr>
              <a:xfrm>
                <a:off x="3066638" y="1827650"/>
                <a:ext cx="2996588" cy="3040655"/>
              </a:xfrm>
              <a:prstGeom prst="rect">
                <a:avLst/>
              </a:prstGeom>
              <a:noFill/>
            </p:spPr>
            <p:txBody>
              <a:bodyPr wrap="none" rtlCol="0" anchor="ctr">
                <a:prstTxWarp prst="textArchDown">
                  <a:avLst/>
                </a:prstTxWarp>
                <a:spAutoFit/>
              </a:bodyPr>
              <a:lstStyle/>
              <a:p>
                <a:pPr algn="ctr" defTabSz="1023612" fontAlgn="base">
                  <a:lnSpc>
                    <a:spcPct val="80000"/>
                  </a:lnSpc>
                  <a:spcBef>
                    <a:spcPct val="0"/>
                  </a:spcBef>
                  <a:spcAft>
                    <a:spcPct val="0"/>
                  </a:spcAft>
                  <a:defRPr/>
                </a:pPr>
                <a:r>
                  <a:rPr lang="en-US" sz="4400" spc="5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SERVICES</a:t>
                </a:r>
              </a:p>
            </p:txBody>
          </p:sp>
        </p:grpSp>
        <p:sp>
          <p:nvSpPr>
            <p:cNvPr id="48" name="Pie 47"/>
            <p:cNvSpPr/>
            <p:nvPr/>
          </p:nvSpPr>
          <p:spPr bwMode="auto">
            <a:xfrm rot="10800000">
              <a:off x="2743520" y="1435233"/>
              <a:ext cx="3561907" cy="3561907"/>
            </a:xfrm>
            <a:prstGeom prst="pie">
              <a:avLst>
                <a:gd name="adj1" fmla="val 0"/>
                <a:gd name="adj2" fmla="val 10810479"/>
              </a:avLst>
            </a:prstGeom>
            <a:gradFill flip="none" rotWithShape="1">
              <a:gsLst>
                <a:gs pos="2000">
                  <a:schemeClr val="accent1"/>
                </a:gs>
                <a:gs pos="63000">
                  <a:schemeClr val="accent1">
                    <a:lumMod val="50000"/>
                  </a:schemeClr>
                </a:gs>
                <a:gs pos="45000">
                  <a:schemeClr val="accent1">
                    <a:lumMod val="75000"/>
                  </a:schemeClr>
                </a:gs>
              </a:gsLst>
              <a:lin ang="13500000" scaled="1"/>
              <a:tileRect/>
            </a:gradFill>
            <a:ln w="3175">
              <a:solidFill>
                <a:srgbClr val="FFFFFF">
                  <a:alpha val="27059"/>
                </a:srgbClr>
              </a:solidFill>
            </a:ln>
            <a:effectLst>
              <a:innerShdw blurRad="393700">
                <a:srgbClr val="564484">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lstStyle/>
            <a:p>
              <a:pPr algn="ctr" defTabSz="1023612" fontAlgn="base">
                <a:lnSpc>
                  <a:spcPct val="80000"/>
                </a:lnSpc>
                <a:spcBef>
                  <a:spcPct val="0"/>
                </a:spcBef>
                <a:spcAft>
                  <a:spcPct val="0"/>
                </a:spcAft>
                <a:defRPr/>
              </a:pPr>
              <a:endParaRPr lang="en-US" sz="23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sp>
          <p:nvSpPr>
            <p:cNvPr id="49" name="TextBox 48"/>
            <p:cNvSpPr txBox="1"/>
            <p:nvPr/>
          </p:nvSpPr>
          <p:spPr>
            <a:xfrm rot="195905">
              <a:off x="3018604" y="2011433"/>
              <a:ext cx="2983719" cy="3309776"/>
            </a:xfrm>
            <a:prstGeom prst="rect">
              <a:avLst/>
            </a:prstGeom>
            <a:noFill/>
          </p:spPr>
          <p:txBody>
            <a:bodyPr wrap="none" rtlCol="0" anchor="ctr">
              <a:prstTxWarp prst="textArchUp">
                <a:avLst/>
              </a:prstTxWarp>
              <a:spAutoFit/>
            </a:bodyPr>
            <a:lstStyle/>
            <a:p>
              <a:pPr algn="ctr" defTabSz="1023612" fontAlgn="base">
                <a:lnSpc>
                  <a:spcPct val="80000"/>
                </a:lnSpc>
                <a:spcBef>
                  <a:spcPct val="0"/>
                </a:spcBef>
                <a:spcAft>
                  <a:spcPct val="0"/>
                </a:spcAft>
                <a:defRPr/>
              </a:pPr>
              <a:r>
                <a:rPr lang="en-US" sz="4400" spc="100"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pitchFamily="34" charset="0"/>
                </a:rPr>
                <a:t>MODELS</a:t>
              </a:r>
            </a:p>
          </p:txBody>
        </p:sp>
        <p:pic>
          <p:nvPicPr>
            <p:cNvPr id="50" name="Picture 49" descr="yellow_circle.png"/>
            <p:cNvPicPr>
              <a:picLocks noChangeAspect="1"/>
            </p:cNvPicPr>
            <p:nvPr/>
          </p:nvPicPr>
          <p:blipFill>
            <a:blip r:embed="rId8" cstate="screen">
              <a:duotone>
                <a:prstClr val="black"/>
                <a:schemeClr val="accent6">
                  <a:tint val="45000"/>
                  <a:satMod val="400000"/>
                </a:schemeClr>
              </a:duotone>
            </a:blip>
            <a:stretch>
              <a:fillRect/>
            </a:stretch>
          </p:blipFill>
          <p:spPr>
            <a:xfrm>
              <a:off x="3596194" y="2407226"/>
              <a:ext cx="1857328" cy="1832426"/>
            </a:xfrm>
            <a:prstGeom prst="rect">
              <a:avLst/>
            </a:prstGeom>
          </p:spPr>
        </p:pic>
      </p:grpSp>
      <p:sp>
        <p:nvSpPr>
          <p:cNvPr id="2" name="Title 1"/>
          <p:cNvSpPr>
            <a:spLocks noGrp="1"/>
          </p:cNvSpPr>
          <p:nvPr>
            <p:ph type="title"/>
          </p:nvPr>
        </p:nvSpPr>
        <p:spPr>
          <a:xfrm>
            <a:off x="214282" y="-24"/>
            <a:ext cx="8763000" cy="664797"/>
          </a:xfrm>
        </p:spPr>
        <p:txBody>
          <a:bodyPr>
            <a:normAutofit fontScale="90000"/>
          </a:bodyPr>
          <a:lstStyle/>
          <a:p>
            <a:r>
              <a:rPr b="1" smtClean="0">
                <a:solidFill>
                  <a:schemeClr val="tx1"/>
                </a:solidFill>
                <a:effectLst/>
              </a:rPr>
              <a:t>Futuro visión de "Oslo"</a:t>
            </a:r>
            <a:endParaRPr lang="en-US" b="1" dirty="0">
              <a:solidFill>
                <a:schemeClr val="tx1"/>
              </a:solidFill>
              <a:effectLst/>
            </a:endParaRPr>
          </a:p>
        </p:txBody>
      </p:sp>
      <p:sp>
        <p:nvSpPr>
          <p:cNvPr id="35" name="&quot;GLASS&quot;; Black to Transparent"/>
          <p:cNvSpPr/>
          <p:nvPr/>
        </p:nvSpPr>
        <p:spPr bwMode="auto">
          <a:xfrm rot="5400000">
            <a:off x="2415654" y="1757268"/>
            <a:ext cx="538233" cy="8944768"/>
          </a:xfrm>
          <a:prstGeom prst="roundRect">
            <a:avLst>
              <a:gd name="adj" fmla="val 50000"/>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dirty="0" smtClean="0"/>
          </a:p>
        </p:txBody>
      </p:sp>
      <p:sp>
        <p:nvSpPr>
          <p:cNvPr id="12" name="TextBox 11"/>
          <p:cNvSpPr txBox="1"/>
          <p:nvPr/>
        </p:nvSpPr>
        <p:spPr>
          <a:xfrm>
            <a:off x="178751" y="5987140"/>
            <a:ext cx="7171387" cy="584775"/>
          </a:xfrm>
          <a:prstGeom prst="rect">
            <a:avLst/>
          </a:prstGeom>
          <a:noFill/>
        </p:spPr>
        <p:txBody>
          <a:bodyPr wrap="none" rtlCol="0">
            <a:spAutoFit/>
          </a:bodyPr>
          <a:lstStyle/>
          <a:p>
            <a:pPr lvl="1"/>
            <a:r>
              <a:rPr lang="en-US" sz="3200" dirty="0" err="1" smtClean="0">
                <a:hlinkClick r:id="rId9"/>
              </a:rPr>
              <a:t>Biztalk</a:t>
            </a:r>
            <a:r>
              <a:rPr lang="en-US" sz="3200" dirty="0" smtClean="0">
                <a:hlinkClick r:id="rId9"/>
              </a:rPr>
              <a:t> Services http://labs.biztalk.net/</a:t>
            </a:r>
            <a:r>
              <a:rPr lang="en-US" sz="3200" dirty="0" smtClean="0"/>
              <a:t> </a:t>
            </a:r>
          </a:p>
        </p:txBody>
      </p:sp>
      <p:sp>
        <p:nvSpPr>
          <p:cNvPr id="31" name="TextBox 30"/>
          <p:cNvSpPr txBox="1"/>
          <p:nvPr/>
        </p:nvSpPr>
        <p:spPr>
          <a:xfrm>
            <a:off x="2009038" y="2960370"/>
            <a:ext cx="1490856" cy="757130"/>
          </a:xfrm>
          <a:prstGeom prst="rect">
            <a:avLst/>
          </a:prstGeom>
          <a:noFill/>
          <a:ln w="3175">
            <a:noFill/>
          </a:ln>
          <a:effectLst>
            <a:innerShdw blurRad="393700">
              <a:srgbClr val="564484">
                <a:alpha val="50000"/>
              </a:srgbClr>
            </a:innerShdw>
          </a:effectLst>
        </p:spPr>
        <p:txBody>
          <a:bodyPr wrap="square" rtlCol="0">
            <a:spAutoFit/>
          </a:bodyPr>
          <a:lstStyle/>
          <a:p>
            <a:pPr defTabSz="1097280">
              <a:lnSpc>
                <a:spcPct val="90000"/>
              </a:lnSpc>
              <a:spcBef>
                <a:spcPct val="20000"/>
              </a:spcBef>
            </a:pPr>
            <a:r>
              <a:rPr lang="en-US" sz="4800" b="1" i="1" spc="-36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Oslo</a:t>
            </a:r>
            <a:endParaRPr lang="en-US" sz="4800" b="1" i="1" spc="-36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
        <p:nvSpPr>
          <p:cNvPr id="34" name="TextBox 33"/>
          <p:cNvSpPr txBox="1"/>
          <p:nvPr/>
        </p:nvSpPr>
        <p:spPr>
          <a:xfrm>
            <a:off x="8841302" y="6611779"/>
            <a:ext cx="255198" cy="246221"/>
          </a:xfrm>
          <a:prstGeom prst="rect">
            <a:avLst/>
          </a:prstGeom>
          <a:noFill/>
        </p:spPr>
        <p:txBody>
          <a:bodyPr wrap="none" rtlCol="0">
            <a:spAutoFit/>
          </a:bodyPr>
          <a:lstStyle/>
          <a:p>
            <a:fld id="{E2BBE1F3-4E75-4E64-BC48-DE8A6FA8F8FD}" type="slidenum">
              <a:rPr lang="en-US" sz="1000" smtClean="0"/>
              <a:pPr/>
              <a:t>12</a:t>
            </a:fld>
            <a:endParaRPr lang="en-US" sz="1000" dirty="0"/>
          </a:p>
        </p:txBody>
      </p:sp>
      <p:sp>
        <p:nvSpPr>
          <p:cNvPr id="32" name="TextBox 31"/>
          <p:cNvSpPr txBox="1"/>
          <p:nvPr/>
        </p:nvSpPr>
        <p:spPr>
          <a:xfrm>
            <a:off x="3179333" y="6611779"/>
            <a:ext cx="2785334" cy="246221"/>
          </a:xfrm>
          <a:prstGeom prst="rect">
            <a:avLst/>
          </a:prstGeom>
          <a:noFill/>
        </p:spPr>
        <p:txBody>
          <a:bodyPr wrap="square" rtlCol="0">
            <a:spAutoFit/>
          </a:bodyPr>
          <a:lstStyle/>
          <a:p>
            <a:pPr algn="ctr"/>
            <a:r>
              <a:rPr lang="en-US" sz="1000" dirty="0" smtClean="0"/>
              <a:t>Microsoft Proprietary and Confidential</a:t>
            </a:r>
            <a:endParaRPr lang="en-US" sz="1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20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4"/>
            <a:ext cx="8229600" cy="785818"/>
          </a:xfrm>
        </p:spPr>
        <p:txBody>
          <a:bodyPr/>
          <a:lstStyle/>
          <a:p>
            <a:r>
              <a:rPr lang="es-ES" dirty="0" smtClean="0"/>
              <a:t>Oslo y Dublín</a:t>
            </a:r>
            <a:endParaRPr lang="es-ES" dirty="0"/>
          </a:p>
        </p:txBody>
      </p:sp>
      <p:grpSp>
        <p:nvGrpSpPr>
          <p:cNvPr id="4" name="Diagram group"/>
          <p:cNvGrpSpPr/>
          <p:nvPr/>
        </p:nvGrpSpPr>
        <p:grpSpPr>
          <a:xfrm>
            <a:off x="285720" y="357166"/>
            <a:ext cx="4500594" cy="5357850"/>
            <a:chOff x="5122941" y="902526"/>
            <a:chExt cx="3054072" cy="3530251"/>
          </a:xfrm>
          <a:scene3d>
            <a:camera prst="perspectiveRelaxedModerately" zoom="92000"/>
            <a:lightRig rig="balanced" dir="t">
              <a:rot lat="0" lon="0" rev="12700000"/>
            </a:lightRig>
          </a:scene3d>
        </p:grpSpPr>
        <p:grpSp>
          <p:nvGrpSpPr>
            <p:cNvPr id="5" name="Group 4"/>
            <p:cNvGrpSpPr/>
            <p:nvPr/>
          </p:nvGrpSpPr>
          <p:grpSpPr>
            <a:xfrm>
              <a:off x="5122941" y="902526"/>
              <a:ext cx="3054072" cy="3530251"/>
              <a:chOff x="5122941" y="902526"/>
              <a:chExt cx="3054072" cy="3530251"/>
            </a:xfrm>
          </p:grpSpPr>
          <p:sp>
            <p:nvSpPr>
              <p:cNvPr id="6" name="Rectangle 5"/>
              <p:cNvSpPr/>
              <p:nvPr/>
            </p:nvSpPr>
            <p:spPr>
              <a:xfrm>
                <a:off x="5122941" y="902526"/>
                <a:ext cx="3054072" cy="3530251"/>
              </a:xfrm>
              <a:prstGeom prst="rect">
                <a:avLst/>
              </a:prstGeom>
              <a:sp3d prstMaterial="plastic">
                <a:bevelT w="50800" h="50800"/>
                <a:bevelB w="50800" h="50800"/>
              </a:sp3d>
            </p:spPr>
            <p:style>
              <a:lnRef idx="0">
                <a:schemeClr val="lt1">
                  <a:hueOff val="0"/>
                  <a:satOff val="0"/>
                  <a:lumOff val="0"/>
                  <a:alphaOff val="0"/>
                </a:schemeClr>
              </a:lnRef>
              <a:fillRef idx="1">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7" name="Rectangle 6"/>
              <p:cNvSpPr/>
              <p:nvPr/>
            </p:nvSpPr>
            <p:spPr>
              <a:xfrm>
                <a:off x="5122941" y="902526"/>
                <a:ext cx="3054072" cy="35302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3144" tIns="540753" rIns="263144" bIns="263144" numCol="1" spcCol="1270" anchor="t" anchorCtr="0">
                <a:noAutofit/>
              </a:bodyPr>
              <a:lstStyle/>
              <a:p>
                <a:pPr marL="285750" lvl="1" indent="-285750" algn="ctr" defTabSz="1289050">
                  <a:lnSpc>
                    <a:spcPct val="90000"/>
                  </a:lnSpc>
                  <a:spcBef>
                    <a:spcPct val="0"/>
                  </a:spcBef>
                  <a:spcAft>
                    <a:spcPct val="15000"/>
                  </a:spcAft>
                </a:pPr>
                <a:r>
                  <a:rPr lang="es-ES" sz="2900" b="1" kern="1200" dirty="0" err="1" smtClean="0">
                    <a:solidFill>
                      <a:srgbClr val="FFC000"/>
                    </a:solidFill>
                  </a:rPr>
                  <a:t>Biztalk</a:t>
                </a:r>
                <a:r>
                  <a:rPr lang="es-ES" sz="2900" b="1" kern="1200" dirty="0" smtClean="0">
                    <a:solidFill>
                      <a:srgbClr val="FFC000"/>
                    </a:solidFill>
                  </a:rPr>
                  <a:t> &amp; Oslo</a:t>
                </a:r>
              </a:p>
              <a:p>
                <a:pPr>
                  <a:buFont typeface="Arial" pitchFamily="34" charset="0"/>
                  <a:buChar char="•"/>
                </a:pPr>
                <a:r>
                  <a:rPr lang="es-ES_tradnl" sz="2000" b="1" dirty="0" smtClean="0"/>
                  <a:t>Aceleradores como HIPAA, HL7, SWIFT, EDI </a:t>
                </a:r>
              </a:p>
              <a:p>
                <a:pPr>
                  <a:buFont typeface="Arial" pitchFamily="34" charset="0"/>
                  <a:buChar char="•"/>
                </a:pPr>
                <a:r>
                  <a:rPr lang="en-US" sz="2000" b="1" dirty="0" smtClean="0"/>
                  <a:t>Host connectivity (HIS) </a:t>
                </a:r>
              </a:p>
              <a:p>
                <a:pPr>
                  <a:buFont typeface="Arial" pitchFamily="34" charset="0"/>
                  <a:buChar char="•"/>
                </a:pPr>
                <a:r>
                  <a:rPr lang="en-US" sz="2000" b="1" dirty="0" smtClean="0"/>
                  <a:t>Trading Partner Management </a:t>
                </a:r>
              </a:p>
              <a:p>
                <a:pPr>
                  <a:buFont typeface="Arial" pitchFamily="34" charset="0"/>
                  <a:buChar char="•"/>
                </a:pPr>
                <a:r>
                  <a:rPr lang="en-US" sz="2000" b="1" dirty="0" smtClean="0"/>
                  <a:t>RFID</a:t>
                </a:r>
              </a:p>
              <a:p>
                <a:pPr>
                  <a:buFont typeface="Arial" pitchFamily="34" charset="0"/>
                  <a:buChar char="•"/>
                </a:pPr>
                <a:r>
                  <a:rPr lang="en-US" sz="2000" b="1" dirty="0" smtClean="0"/>
                  <a:t>BAM </a:t>
                </a:r>
              </a:p>
              <a:p>
                <a:pPr>
                  <a:buFont typeface="Arial" pitchFamily="34" charset="0"/>
                  <a:buChar char="•"/>
                </a:pPr>
                <a:r>
                  <a:rPr lang="en-US" sz="2000" b="1" dirty="0" err="1" smtClean="0"/>
                  <a:t>Mapeos</a:t>
                </a:r>
                <a:endParaRPr lang="en-US" sz="2000" b="1" dirty="0" smtClean="0"/>
              </a:p>
              <a:p>
                <a:pPr>
                  <a:buFont typeface="Arial" pitchFamily="34" charset="0"/>
                  <a:buChar char="•"/>
                </a:pPr>
                <a:r>
                  <a:rPr lang="en-US" sz="2000" b="1" dirty="0" smtClean="0"/>
                  <a:t>XLANG orchestration host </a:t>
                </a:r>
              </a:p>
              <a:p>
                <a:pPr>
                  <a:buFont typeface="Arial" pitchFamily="34" charset="0"/>
                  <a:buChar char="•"/>
                </a:pPr>
                <a:r>
                  <a:rPr lang="en-US" sz="2000" b="1" dirty="0" smtClean="0"/>
                  <a:t>Services Registry</a:t>
                </a:r>
              </a:p>
              <a:p>
                <a:pPr>
                  <a:buFont typeface="Arial" pitchFamily="34" charset="0"/>
                  <a:buChar char="•"/>
                </a:pPr>
                <a:r>
                  <a:rPr lang="en-US" sz="2000" b="1" dirty="0" smtClean="0"/>
                  <a:t>ESB services con ESB Guidance </a:t>
                </a:r>
                <a:endParaRPr lang="en-US" sz="2000" b="1" dirty="0"/>
              </a:p>
            </p:txBody>
          </p:sp>
        </p:grpSp>
      </p:grpSp>
      <p:grpSp>
        <p:nvGrpSpPr>
          <p:cNvPr id="8" name="Diagram group"/>
          <p:cNvGrpSpPr/>
          <p:nvPr/>
        </p:nvGrpSpPr>
        <p:grpSpPr>
          <a:xfrm>
            <a:off x="4143372" y="428604"/>
            <a:ext cx="4268518" cy="5286412"/>
            <a:chOff x="665722" y="902526"/>
            <a:chExt cx="3054072" cy="3530251"/>
          </a:xfrm>
          <a:scene3d>
            <a:camera prst="perspectiveRelaxedModerately" zoom="92000"/>
            <a:lightRig rig="balanced" dir="t">
              <a:rot lat="0" lon="0" rev="12700000"/>
            </a:lightRig>
          </a:scene3d>
        </p:grpSpPr>
        <p:grpSp>
          <p:nvGrpSpPr>
            <p:cNvPr id="9" name="Group 8"/>
            <p:cNvGrpSpPr/>
            <p:nvPr/>
          </p:nvGrpSpPr>
          <p:grpSpPr>
            <a:xfrm>
              <a:off x="665722" y="902526"/>
              <a:ext cx="3054072" cy="3530251"/>
              <a:chOff x="665722" y="902526"/>
              <a:chExt cx="3054072" cy="3530251"/>
            </a:xfrm>
          </p:grpSpPr>
          <p:sp>
            <p:nvSpPr>
              <p:cNvPr id="10" name="Rectangle 9"/>
              <p:cNvSpPr/>
              <p:nvPr/>
            </p:nvSpPr>
            <p:spPr>
              <a:xfrm>
                <a:off x="665722" y="902526"/>
                <a:ext cx="3054072" cy="3530251"/>
              </a:xfrm>
              <a:prstGeom prst="rect">
                <a:avLst/>
              </a:prstGeom>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Rectangle 10"/>
              <p:cNvSpPr/>
              <p:nvPr/>
            </p:nvSpPr>
            <p:spPr>
              <a:xfrm>
                <a:off x="665722" y="902526"/>
                <a:ext cx="3054072" cy="35302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3144" tIns="540753" rIns="263144" bIns="263144" numCol="1" spcCol="1270" anchor="t" anchorCtr="0">
                <a:noAutofit/>
              </a:bodyPr>
              <a:lstStyle/>
              <a:p>
                <a:pPr marL="285750" lvl="1" indent="-285750" algn="ctr" defTabSz="1289050">
                  <a:lnSpc>
                    <a:spcPct val="90000"/>
                  </a:lnSpc>
                  <a:spcBef>
                    <a:spcPct val="0"/>
                  </a:spcBef>
                  <a:spcAft>
                    <a:spcPct val="15000"/>
                  </a:spcAft>
                </a:pPr>
                <a:r>
                  <a:rPr lang="es-ES" sz="2900" b="1" kern="1200" dirty="0" smtClean="0">
                    <a:solidFill>
                      <a:srgbClr val="FFC000"/>
                    </a:solidFill>
                  </a:rPr>
                  <a:t>Windows 2008 role Dublín</a:t>
                </a:r>
              </a:p>
              <a:p>
                <a:pPr>
                  <a:buFont typeface="Arial" pitchFamily="34" charset="0"/>
                  <a:buChar char="•"/>
                </a:pPr>
                <a:r>
                  <a:rPr lang="es-ES_tradnl" dirty="0" smtClean="0"/>
                  <a:t>Correlación  y </a:t>
                </a:r>
                <a:r>
                  <a:rPr lang="es-ES_tradnl" dirty="0" err="1" smtClean="0"/>
                  <a:t>enrutado</a:t>
                </a:r>
                <a:r>
                  <a:rPr lang="es-ES_tradnl" dirty="0" smtClean="0"/>
                  <a:t> de mensajes</a:t>
                </a:r>
              </a:p>
              <a:p>
                <a:pPr>
                  <a:buFont typeface="Arial" pitchFamily="34" charset="0"/>
                  <a:buChar char="•"/>
                </a:pPr>
                <a:r>
                  <a:rPr lang="es-ES_tradnl" dirty="0" smtClean="0"/>
                  <a:t>Flujos de trabajo y Maquina de estados</a:t>
                </a:r>
              </a:p>
              <a:p>
                <a:pPr>
                  <a:buFont typeface="Arial" pitchFamily="34" charset="0"/>
                  <a:buChar char="•"/>
                </a:pPr>
                <a:r>
                  <a:rPr lang="es-ES_tradnl" dirty="0" smtClean="0"/>
                  <a:t>Persistencia y rehidratación de flujos de trabajo</a:t>
                </a:r>
              </a:p>
              <a:p>
                <a:pPr>
                  <a:buFont typeface="Arial" pitchFamily="34" charset="0"/>
                  <a:buChar char="•"/>
                </a:pPr>
                <a:r>
                  <a:rPr lang="es-ES_tradnl" dirty="0" smtClean="0"/>
                  <a:t>Seguimiento de evento de flujos de trabajo</a:t>
                </a:r>
              </a:p>
              <a:p>
                <a:pPr>
                  <a:buFont typeface="Arial" pitchFamily="34" charset="0"/>
                  <a:buChar char="•"/>
                </a:pPr>
                <a:r>
                  <a:rPr lang="es-ES_tradnl" dirty="0" err="1" smtClean="0"/>
                  <a:t>Mesajeria</a:t>
                </a:r>
                <a:r>
                  <a:rPr lang="es-ES_tradnl" dirty="0" smtClean="0"/>
                  <a:t> rápida con baja latencia</a:t>
                </a:r>
              </a:p>
              <a:p>
                <a:pPr>
                  <a:buFont typeface="Arial" pitchFamily="34" charset="0"/>
                  <a:buChar char="•"/>
                </a:pPr>
                <a:r>
                  <a:rPr lang="es-ES_tradnl" dirty="0" smtClean="0"/>
                  <a:t>Además, Soportara la plataforma de modelado de </a:t>
                </a:r>
                <a:r>
                  <a:rPr lang="en-US" dirty="0" smtClean="0"/>
                  <a:t>“Oslo”</a:t>
                </a:r>
                <a:endParaRPr lang="en-US" dirty="0"/>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4810" y="1428736"/>
            <a:ext cx="4929190" cy="4247317"/>
          </a:xfrm>
          <a:prstGeom prst="rect">
            <a:avLst/>
          </a:prstGeom>
        </p:spPr>
        <p:txBody>
          <a:bodyPr wrap="square">
            <a:spAutoFit/>
          </a:bodyPr>
          <a:lstStyle/>
          <a:p>
            <a:pPr algn="just"/>
            <a:r>
              <a:rPr lang="es-ES_tradnl" dirty="0" smtClean="0"/>
              <a:t>Las tecnologías de BizTalk y Oslo serán complementadas por los </a:t>
            </a:r>
            <a:r>
              <a:rPr lang="es-ES_tradnl" dirty="0" err="1" smtClean="0"/>
              <a:t>Application</a:t>
            </a:r>
            <a:r>
              <a:rPr lang="es-ES_tradnl" dirty="0" smtClean="0"/>
              <a:t> Server </a:t>
            </a:r>
            <a:r>
              <a:rPr lang="es-ES_tradnl" dirty="0" err="1" smtClean="0"/>
              <a:t>services</a:t>
            </a:r>
            <a:r>
              <a:rPr lang="es-ES_tradnl" dirty="0" smtClean="0"/>
              <a:t> (</a:t>
            </a:r>
            <a:r>
              <a:rPr lang="es-ES_tradnl" dirty="0" err="1" smtClean="0"/>
              <a:t>Dublin</a:t>
            </a:r>
            <a:r>
              <a:rPr lang="es-ES_tradnl" dirty="0" smtClean="0"/>
              <a:t>) y los </a:t>
            </a:r>
            <a:r>
              <a:rPr lang="es-ES_tradnl" dirty="0" err="1" smtClean="0"/>
              <a:t>Integration</a:t>
            </a:r>
            <a:r>
              <a:rPr lang="es-ES_tradnl" dirty="0" smtClean="0"/>
              <a:t> </a:t>
            </a:r>
            <a:r>
              <a:rPr lang="es-ES_tradnl" dirty="0" err="1" smtClean="0"/>
              <a:t>Services</a:t>
            </a:r>
            <a:r>
              <a:rPr lang="es-ES_tradnl" dirty="0" smtClean="0"/>
              <a:t> (BizTalk).  BizTalk ofrecerá como actualmente además de los servicios de mensajería, los siguiente s servicios:</a:t>
            </a:r>
          </a:p>
          <a:p>
            <a:pPr>
              <a:buFont typeface="Arial" pitchFamily="34" charset="0"/>
              <a:buChar char="•"/>
            </a:pPr>
            <a:r>
              <a:rPr lang="es-ES_tradnl" dirty="0" smtClean="0"/>
              <a:t>Aceleradores como son HIPAA, HL7, SWIFT, EDI </a:t>
            </a:r>
          </a:p>
          <a:p>
            <a:pPr>
              <a:buFont typeface="Arial" pitchFamily="34" charset="0"/>
              <a:buChar char="•"/>
            </a:pPr>
            <a:r>
              <a:rPr lang="es-ES_tradnl" dirty="0" smtClean="0"/>
              <a:t>Host </a:t>
            </a:r>
            <a:r>
              <a:rPr lang="es-ES_tradnl" dirty="0" err="1" smtClean="0"/>
              <a:t>connectivity</a:t>
            </a:r>
            <a:r>
              <a:rPr lang="es-ES_tradnl" dirty="0" smtClean="0"/>
              <a:t> (HIS) </a:t>
            </a:r>
          </a:p>
          <a:p>
            <a:pPr>
              <a:buFont typeface="Arial" pitchFamily="34" charset="0"/>
              <a:buChar char="•"/>
            </a:pPr>
            <a:r>
              <a:rPr lang="es-ES_tradnl" dirty="0" smtClean="0"/>
              <a:t>Trading </a:t>
            </a:r>
            <a:r>
              <a:rPr lang="es-ES_tradnl" dirty="0" err="1" smtClean="0"/>
              <a:t>Partner</a:t>
            </a:r>
            <a:r>
              <a:rPr lang="es-ES_tradnl" dirty="0" smtClean="0"/>
              <a:t> Management </a:t>
            </a:r>
          </a:p>
          <a:p>
            <a:pPr>
              <a:buFont typeface="Arial" pitchFamily="34" charset="0"/>
              <a:buChar char="•"/>
            </a:pPr>
            <a:r>
              <a:rPr lang="es-ES_tradnl" dirty="0" smtClean="0"/>
              <a:t>RFID</a:t>
            </a:r>
          </a:p>
          <a:p>
            <a:pPr>
              <a:buFont typeface="Arial" pitchFamily="34" charset="0"/>
              <a:buChar char="•"/>
            </a:pPr>
            <a:r>
              <a:rPr lang="es-ES_tradnl" dirty="0" smtClean="0"/>
              <a:t>BAM </a:t>
            </a:r>
          </a:p>
          <a:p>
            <a:pPr>
              <a:buFont typeface="Arial" pitchFamily="34" charset="0"/>
              <a:buChar char="•"/>
            </a:pPr>
            <a:r>
              <a:rPr lang="es-ES_tradnl" dirty="0" smtClean="0"/>
              <a:t>Mapeos</a:t>
            </a:r>
          </a:p>
          <a:p>
            <a:pPr>
              <a:buFont typeface="Arial" pitchFamily="34" charset="0"/>
              <a:buChar char="•"/>
            </a:pPr>
            <a:r>
              <a:rPr lang="es-ES_tradnl" dirty="0" smtClean="0"/>
              <a:t>XLANG </a:t>
            </a:r>
            <a:r>
              <a:rPr lang="es-ES_tradnl" dirty="0" err="1" smtClean="0"/>
              <a:t>orchestration</a:t>
            </a:r>
            <a:r>
              <a:rPr lang="es-ES_tradnl" dirty="0" smtClean="0"/>
              <a:t> host </a:t>
            </a:r>
          </a:p>
          <a:p>
            <a:pPr>
              <a:buFont typeface="Arial" pitchFamily="34" charset="0"/>
              <a:buChar char="•"/>
            </a:pPr>
            <a:r>
              <a:rPr lang="es-ES_tradnl" dirty="0" err="1" smtClean="0"/>
              <a:t>Services</a:t>
            </a:r>
            <a:r>
              <a:rPr lang="es-ES_tradnl" dirty="0" smtClean="0"/>
              <a:t> </a:t>
            </a:r>
            <a:r>
              <a:rPr lang="es-ES_tradnl" dirty="0" err="1" smtClean="0"/>
              <a:t>Registry</a:t>
            </a:r>
            <a:r>
              <a:rPr lang="es-ES_tradnl" dirty="0" smtClean="0"/>
              <a:t> (BizTalk Server 2009) </a:t>
            </a:r>
          </a:p>
          <a:p>
            <a:pPr>
              <a:buFont typeface="Arial" pitchFamily="34" charset="0"/>
              <a:buChar char="•"/>
            </a:pPr>
            <a:r>
              <a:rPr lang="es-ES_tradnl" dirty="0" smtClean="0"/>
              <a:t>ESB </a:t>
            </a:r>
            <a:r>
              <a:rPr lang="es-ES_tradnl" dirty="0" err="1" smtClean="0"/>
              <a:t>services</a:t>
            </a:r>
            <a:r>
              <a:rPr lang="es-ES_tradnl" dirty="0" smtClean="0"/>
              <a:t> con ESB </a:t>
            </a:r>
            <a:r>
              <a:rPr lang="es-ES_tradnl" dirty="0" err="1" smtClean="0"/>
              <a:t>Guidance</a:t>
            </a:r>
            <a:r>
              <a:rPr lang="es-ES_tradnl" dirty="0" smtClean="0"/>
              <a:t> </a:t>
            </a:r>
            <a:endParaRPr lang="es-ES_tradnl" dirty="0"/>
          </a:p>
        </p:txBody>
      </p:sp>
      <p:grpSp>
        <p:nvGrpSpPr>
          <p:cNvPr id="12" name="Diagram group"/>
          <p:cNvGrpSpPr/>
          <p:nvPr/>
        </p:nvGrpSpPr>
        <p:grpSpPr>
          <a:xfrm>
            <a:off x="357158" y="571480"/>
            <a:ext cx="3697014" cy="5143536"/>
            <a:chOff x="5122941" y="902526"/>
            <a:chExt cx="3054072" cy="3530251"/>
          </a:xfrm>
          <a:scene3d>
            <a:camera prst="perspectiveRelaxedModerately" zoom="92000"/>
            <a:lightRig rig="balanced" dir="t">
              <a:rot lat="0" lon="0" rev="12700000"/>
            </a:lightRig>
          </a:scene3d>
        </p:grpSpPr>
        <p:grpSp>
          <p:nvGrpSpPr>
            <p:cNvPr id="13" name="Group 4"/>
            <p:cNvGrpSpPr/>
            <p:nvPr/>
          </p:nvGrpSpPr>
          <p:grpSpPr>
            <a:xfrm>
              <a:off x="5122941" y="902526"/>
              <a:ext cx="3054072" cy="3530251"/>
              <a:chOff x="5122941" y="902526"/>
              <a:chExt cx="3054072" cy="3530251"/>
            </a:xfrm>
          </p:grpSpPr>
          <p:sp>
            <p:nvSpPr>
              <p:cNvPr id="14" name="Rectangle 13"/>
              <p:cNvSpPr/>
              <p:nvPr/>
            </p:nvSpPr>
            <p:spPr>
              <a:xfrm>
                <a:off x="5122941" y="902526"/>
                <a:ext cx="3054072" cy="3530251"/>
              </a:xfrm>
              <a:prstGeom prst="rect">
                <a:avLst/>
              </a:prstGeom>
              <a:sp3d prstMaterial="plastic">
                <a:bevelT w="50800" h="50800"/>
                <a:bevelB w="50800" h="50800"/>
              </a:sp3d>
            </p:spPr>
            <p:style>
              <a:lnRef idx="0">
                <a:schemeClr val="lt1">
                  <a:hueOff val="0"/>
                  <a:satOff val="0"/>
                  <a:lumOff val="0"/>
                  <a:alphaOff val="0"/>
                </a:schemeClr>
              </a:lnRef>
              <a:fillRef idx="1">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sp>
          <p:sp>
            <p:nvSpPr>
              <p:cNvPr id="15" name="Rectangle 14"/>
              <p:cNvSpPr/>
              <p:nvPr/>
            </p:nvSpPr>
            <p:spPr>
              <a:xfrm>
                <a:off x="5122941" y="902526"/>
                <a:ext cx="3054072" cy="35302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3144" tIns="540753" rIns="263144" bIns="263144" numCol="1" spcCol="1270" anchor="t" anchorCtr="0">
                <a:noAutofit/>
              </a:bodyPr>
              <a:lstStyle/>
              <a:p>
                <a:pPr marL="285750" lvl="1" indent="-285750" algn="ctr" defTabSz="1289050">
                  <a:lnSpc>
                    <a:spcPct val="90000"/>
                  </a:lnSpc>
                  <a:spcBef>
                    <a:spcPct val="0"/>
                  </a:spcBef>
                  <a:spcAft>
                    <a:spcPct val="15000"/>
                  </a:spcAft>
                </a:pPr>
                <a:r>
                  <a:rPr lang="es-ES" sz="2900" b="1" kern="1200" dirty="0" err="1" smtClean="0">
                    <a:solidFill>
                      <a:srgbClr val="FFC000"/>
                    </a:solidFill>
                  </a:rPr>
                  <a:t>Biztalk</a:t>
                </a:r>
                <a:r>
                  <a:rPr lang="es-ES" sz="2900" b="1" kern="1200" dirty="0" smtClean="0">
                    <a:solidFill>
                      <a:srgbClr val="FFC000"/>
                    </a:solidFill>
                  </a:rPr>
                  <a:t> &amp; Oslo</a:t>
                </a:r>
              </a:p>
              <a:p>
                <a:pPr>
                  <a:buFont typeface="Arial" pitchFamily="34" charset="0"/>
                  <a:buChar char="•"/>
                </a:pPr>
                <a:r>
                  <a:rPr lang="es-ES_tradnl" sz="2000" b="1" dirty="0" smtClean="0"/>
                  <a:t>Aceleradores como HIPAA, HL7, SWIFT, EDI </a:t>
                </a:r>
              </a:p>
              <a:p>
                <a:pPr>
                  <a:buFont typeface="Arial" pitchFamily="34" charset="0"/>
                  <a:buChar char="•"/>
                </a:pPr>
                <a:r>
                  <a:rPr lang="en-US" sz="2000" b="1" dirty="0" smtClean="0"/>
                  <a:t>Host connectivity (HIS) </a:t>
                </a:r>
              </a:p>
              <a:p>
                <a:pPr>
                  <a:buFont typeface="Arial" pitchFamily="34" charset="0"/>
                  <a:buChar char="•"/>
                </a:pPr>
                <a:r>
                  <a:rPr lang="en-US" sz="2000" b="1" dirty="0" smtClean="0"/>
                  <a:t>Trading Partner Management </a:t>
                </a:r>
              </a:p>
              <a:p>
                <a:pPr>
                  <a:buFont typeface="Arial" pitchFamily="34" charset="0"/>
                  <a:buChar char="•"/>
                </a:pPr>
                <a:r>
                  <a:rPr lang="en-US" sz="2000" b="1" dirty="0" smtClean="0"/>
                  <a:t>RFID</a:t>
                </a:r>
              </a:p>
              <a:p>
                <a:pPr>
                  <a:buFont typeface="Arial" pitchFamily="34" charset="0"/>
                  <a:buChar char="•"/>
                </a:pPr>
                <a:r>
                  <a:rPr lang="en-US" sz="2000" b="1" dirty="0" smtClean="0"/>
                  <a:t>BAM </a:t>
                </a:r>
              </a:p>
              <a:p>
                <a:pPr>
                  <a:buFont typeface="Arial" pitchFamily="34" charset="0"/>
                  <a:buChar char="•"/>
                </a:pPr>
                <a:r>
                  <a:rPr lang="en-US" sz="2000" b="1" dirty="0" err="1" smtClean="0"/>
                  <a:t>Mapeos</a:t>
                </a:r>
                <a:endParaRPr lang="en-US" sz="2000" b="1" dirty="0" smtClean="0"/>
              </a:p>
              <a:p>
                <a:pPr>
                  <a:buFont typeface="Arial" pitchFamily="34" charset="0"/>
                  <a:buChar char="•"/>
                </a:pPr>
                <a:r>
                  <a:rPr lang="en-US" sz="2000" b="1" dirty="0" smtClean="0"/>
                  <a:t>XLANG orchestration host </a:t>
                </a:r>
              </a:p>
              <a:p>
                <a:pPr>
                  <a:buFont typeface="Arial" pitchFamily="34" charset="0"/>
                  <a:buChar char="•"/>
                </a:pPr>
                <a:r>
                  <a:rPr lang="en-US" sz="2000" b="1" dirty="0" smtClean="0"/>
                  <a:t>Services Registry</a:t>
                </a:r>
              </a:p>
              <a:p>
                <a:pPr>
                  <a:buFont typeface="Arial" pitchFamily="34" charset="0"/>
                  <a:buChar char="•"/>
                </a:pPr>
                <a:r>
                  <a:rPr lang="en-US" sz="2000" b="1" dirty="0" smtClean="0"/>
                  <a:t>ESB services con ESB Guidance </a:t>
                </a:r>
                <a:endParaRPr lang="en-US" sz="2000" b="1" dirty="0"/>
              </a:p>
            </p:txBody>
          </p:sp>
        </p:grpSp>
      </p:grpSp>
      <p:sp>
        <p:nvSpPr>
          <p:cNvPr id="16" name="Title 1"/>
          <p:cNvSpPr txBox="1">
            <a:spLocks/>
          </p:cNvSpPr>
          <p:nvPr/>
        </p:nvSpPr>
        <p:spPr>
          <a:xfrm>
            <a:off x="357158" y="-24"/>
            <a:ext cx="8229600" cy="78581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err="1" smtClean="0">
                <a:ln>
                  <a:noFill/>
                </a:ln>
                <a:solidFill>
                  <a:schemeClr val="tx1"/>
                </a:solidFill>
                <a:effectLst/>
                <a:uLnTx/>
                <a:uFillTx/>
                <a:latin typeface="+mj-lt"/>
                <a:ea typeface="+mj-ea"/>
                <a:cs typeface="+mj-cs"/>
              </a:rPr>
              <a:t>Biztalk</a:t>
            </a:r>
            <a:r>
              <a:rPr kumimoji="0" lang="es-ES" sz="4400" b="0" i="0" u="none" strike="noStrike" kern="1200" cap="none" spc="0" normalizeH="0" baseline="0" noProof="0" dirty="0" smtClean="0">
                <a:ln>
                  <a:noFill/>
                </a:ln>
                <a:solidFill>
                  <a:schemeClr val="tx1"/>
                </a:solidFill>
                <a:effectLst/>
                <a:uLnTx/>
                <a:uFillTx/>
                <a:latin typeface="+mj-lt"/>
                <a:ea typeface="+mj-ea"/>
                <a:cs typeface="+mj-cs"/>
              </a:rPr>
              <a:t> y Oslo</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142984"/>
            <a:ext cx="4214842" cy="4247317"/>
          </a:xfrm>
          <a:prstGeom prst="rect">
            <a:avLst/>
          </a:prstGeom>
        </p:spPr>
        <p:txBody>
          <a:bodyPr wrap="square">
            <a:spAutoFit/>
          </a:bodyPr>
          <a:lstStyle/>
          <a:p>
            <a:pPr algn="just"/>
            <a:r>
              <a:rPr lang="es-ES_tradnl" dirty="0" smtClean="0"/>
              <a:t>Dublín será un nuevo role dentro de Windows 2008 Server Role y soportará: </a:t>
            </a:r>
          </a:p>
          <a:p>
            <a:pPr>
              <a:buFont typeface="Arial" pitchFamily="34" charset="0"/>
              <a:buChar char="•"/>
            </a:pPr>
            <a:r>
              <a:rPr lang="es-ES_tradnl" dirty="0" smtClean="0"/>
              <a:t>Correlación  y </a:t>
            </a:r>
            <a:r>
              <a:rPr lang="es-ES_tradnl" dirty="0" err="1" smtClean="0"/>
              <a:t>enrutado</a:t>
            </a:r>
            <a:r>
              <a:rPr lang="es-ES_tradnl" dirty="0" smtClean="0"/>
              <a:t> de mensajes</a:t>
            </a:r>
          </a:p>
          <a:p>
            <a:pPr>
              <a:buFont typeface="Arial" pitchFamily="34" charset="0"/>
              <a:buChar char="•"/>
            </a:pPr>
            <a:r>
              <a:rPr lang="es-ES_tradnl" dirty="0" smtClean="0"/>
              <a:t>Flujos de trabajo y Maquina de estados</a:t>
            </a:r>
          </a:p>
          <a:p>
            <a:pPr>
              <a:buFont typeface="Arial" pitchFamily="34" charset="0"/>
              <a:buChar char="•"/>
            </a:pPr>
            <a:r>
              <a:rPr lang="es-ES_tradnl" dirty="0" smtClean="0"/>
              <a:t>Transacciones de compensación y de larga duración</a:t>
            </a:r>
          </a:p>
          <a:p>
            <a:pPr>
              <a:buFont typeface="Arial" pitchFamily="34" charset="0"/>
              <a:buChar char="•"/>
            </a:pPr>
            <a:r>
              <a:rPr lang="es-ES_tradnl" dirty="0" smtClean="0"/>
              <a:t>Persistencia y rehidratación de flujos de trabajo</a:t>
            </a:r>
          </a:p>
          <a:p>
            <a:pPr>
              <a:buFont typeface="Arial" pitchFamily="34" charset="0"/>
              <a:buChar char="•"/>
            </a:pPr>
            <a:r>
              <a:rPr lang="es-ES_tradnl" dirty="0" smtClean="0"/>
              <a:t>Seguimiento de evento de flujos de trabajo</a:t>
            </a:r>
          </a:p>
          <a:p>
            <a:pPr>
              <a:buFont typeface="Arial" pitchFamily="34" charset="0"/>
              <a:buChar char="•"/>
            </a:pPr>
            <a:r>
              <a:rPr lang="es-ES_tradnl" dirty="0" smtClean="0"/>
              <a:t>Monitorización y seguimiento de mensajes</a:t>
            </a:r>
          </a:p>
          <a:p>
            <a:pPr>
              <a:buFont typeface="Arial" pitchFamily="34" charset="0"/>
              <a:buChar char="•"/>
            </a:pPr>
            <a:r>
              <a:rPr lang="es-ES_tradnl" dirty="0" smtClean="0"/>
              <a:t>Mensajería rápida con baja latencia</a:t>
            </a:r>
          </a:p>
          <a:p>
            <a:pPr>
              <a:buFont typeface="Arial" pitchFamily="34" charset="0"/>
              <a:buChar char="•"/>
            </a:pPr>
            <a:r>
              <a:rPr lang="es-ES_tradnl" dirty="0" smtClean="0"/>
              <a:t>Además, Soportara la plataforma de modelado de </a:t>
            </a:r>
            <a:r>
              <a:rPr lang="en-US" dirty="0" smtClean="0"/>
              <a:t>“Oslo”</a:t>
            </a:r>
          </a:p>
        </p:txBody>
      </p:sp>
      <p:sp>
        <p:nvSpPr>
          <p:cNvPr id="3" name="Title 1"/>
          <p:cNvSpPr txBox="1">
            <a:spLocks/>
          </p:cNvSpPr>
          <p:nvPr/>
        </p:nvSpPr>
        <p:spPr>
          <a:xfrm>
            <a:off x="357158" y="-24"/>
            <a:ext cx="8229600" cy="78581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0" i="0" u="none" strike="noStrike" kern="1200" cap="none" spc="0" normalizeH="0" baseline="0" noProof="0" dirty="0" smtClean="0">
                <a:ln>
                  <a:noFill/>
                </a:ln>
                <a:solidFill>
                  <a:schemeClr val="tx1"/>
                </a:solidFill>
                <a:effectLst/>
                <a:uLnTx/>
                <a:uFillTx/>
                <a:latin typeface="+mj-lt"/>
                <a:ea typeface="+mj-ea"/>
                <a:cs typeface="+mj-cs"/>
              </a:rPr>
              <a:t>Oslo y Dublín</a:t>
            </a: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4" name="Diagram group"/>
          <p:cNvGrpSpPr/>
          <p:nvPr/>
        </p:nvGrpSpPr>
        <p:grpSpPr>
          <a:xfrm>
            <a:off x="4786314" y="142876"/>
            <a:ext cx="4214810" cy="5715016"/>
            <a:chOff x="665722" y="902526"/>
            <a:chExt cx="3054072" cy="3530251"/>
          </a:xfrm>
          <a:scene3d>
            <a:camera prst="perspectiveRelaxedModerately" zoom="92000"/>
            <a:lightRig rig="balanced" dir="t">
              <a:rot lat="0" lon="0" rev="12700000"/>
            </a:lightRig>
          </a:scene3d>
        </p:grpSpPr>
        <p:grpSp>
          <p:nvGrpSpPr>
            <p:cNvPr id="5" name="Group 8"/>
            <p:cNvGrpSpPr/>
            <p:nvPr/>
          </p:nvGrpSpPr>
          <p:grpSpPr>
            <a:xfrm>
              <a:off x="665722" y="902526"/>
              <a:ext cx="3054072" cy="3530251"/>
              <a:chOff x="665722" y="902526"/>
              <a:chExt cx="3054072" cy="3530251"/>
            </a:xfrm>
          </p:grpSpPr>
          <p:sp>
            <p:nvSpPr>
              <p:cNvPr id="6" name="Rectangle 5"/>
              <p:cNvSpPr/>
              <p:nvPr/>
            </p:nvSpPr>
            <p:spPr>
              <a:xfrm>
                <a:off x="665722" y="902526"/>
                <a:ext cx="3054072" cy="3530251"/>
              </a:xfrm>
              <a:prstGeom prst="rect">
                <a:avLst/>
              </a:prstGeom>
              <a:sp3d prstMaterial="plastic">
                <a:bevelT w="50800" h="50800"/>
                <a:bevelB w="50800" h="508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Rectangle 6"/>
              <p:cNvSpPr/>
              <p:nvPr/>
            </p:nvSpPr>
            <p:spPr>
              <a:xfrm>
                <a:off x="665722" y="902526"/>
                <a:ext cx="3054072" cy="353025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63144" tIns="540753" rIns="263144" bIns="263144" numCol="1" spcCol="1270" anchor="t" anchorCtr="0">
                <a:noAutofit/>
              </a:bodyPr>
              <a:lstStyle/>
              <a:p>
                <a:pPr marL="285750" lvl="1" indent="-285750" algn="ctr" defTabSz="1289050">
                  <a:lnSpc>
                    <a:spcPct val="90000"/>
                  </a:lnSpc>
                  <a:spcBef>
                    <a:spcPct val="0"/>
                  </a:spcBef>
                  <a:spcAft>
                    <a:spcPct val="15000"/>
                  </a:spcAft>
                </a:pPr>
                <a:r>
                  <a:rPr lang="es-ES" sz="2900" b="1" kern="1200" dirty="0" smtClean="0">
                    <a:solidFill>
                      <a:srgbClr val="FFC000"/>
                    </a:solidFill>
                  </a:rPr>
                  <a:t>Windows 2008 role Dublín</a:t>
                </a:r>
              </a:p>
              <a:p>
                <a:pPr>
                  <a:buFont typeface="Arial" pitchFamily="34" charset="0"/>
                  <a:buChar char="•"/>
                </a:pPr>
                <a:r>
                  <a:rPr lang="es-ES_tradnl" dirty="0" smtClean="0"/>
                  <a:t>Correlación  y </a:t>
                </a:r>
                <a:r>
                  <a:rPr lang="es-ES_tradnl" dirty="0" err="1" smtClean="0"/>
                  <a:t>enrutado</a:t>
                </a:r>
                <a:r>
                  <a:rPr lang="es-ES_tradnl" dirty="0" smtClean="0"/>
                  <a:t> de mensajes</a:t>
                </a:r>
              </a:p>
              <a:p>
                <a:pPr>
                  <a:buFont typeface="Arial" pitchFamily="34" charset="0"/>
                  <a:buChar char="•"/>
                </a:pPr>
                <a:r>
                  <a:rPr lang="es-ES_tradnl" dirty="0" smtClean="0"/>
                  <a:t>Flujos de trabajo y Maquina de estados</a:t>
                </a:r>
              </a:p>
              <a:p>
                <a:pPr>
                  <a:buFont typeface="Arial" pitchFamily="34" charset="0"/>
                  <a:buChar char="•"/>
                </a:pPr>
                <a:r>
                  <a:rPr lang="es-ES_tradnl" dirty="0" smtClean="0"/>
                  <a:t>Persistencia y rehidratación de flujos de trabajo</a:t>
                </a:r>
              </a:p>
              <a:p>
                <a:pPr>
                  <a:buFont typeface="Arial" pitchFamily="34" charset="0"/>
                  <a:buChar char="•"/>
                </a:pPr>
                <a:r>
                  <a:rPr lang="es-ES_tradnl" dirty="0" smtClean="0"/>
                  <a:t>Seguimiento de evento de flujos de trabajo</a:t>
                </a:r>
              </a:p>
              <a:p>
                <a:pPr>
                  <a:buFont typeface="Arial" pitchFamily="34" charset="0"/>
                  <a:buChar char="•"/>
                </a:pPr>
                <a:r>
                  <a:rPr lang="es-ES_tradnl" dirty="0" smtClean="0"/>
                  <a:t>Mensajería rápida con baja latencia</a:t>
                </a:r>
              </a:p>
              <a:p>
                <a:pPr>
                  <a:buFont typeface="Arial" pitchFamily="34" charset="0"/>
                  <a:buChar char="•"/>
                </a:pPr>
                <a:r>
                  <a:rPr lang="es-ES_tradnl" dirty="0" smtClean="0"/>
                  <a:t>Además, Soportara la plataforma de modelado de </a:t>
                </a:r>
                <a:r>
                  <a:rPr lang="en-US" dirty="0" smtClean="0"/>
                  <a:t>“Oslo”</a:t>
                </a:r>
                <a:endParaRPr lang="en-US" dirty="0"/>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24"/>
            <a:ext cx="8229600" cy="857256"/>
          </a:xfrm>
        </p:spPr>
        <p:txBody>
          <a:bodyPr/>
          <a:lstStyle/>
          <a:p>
            <a:r>
              <a:rPr lang="es-ES_tradnl" dirty="0" smtClean="0"/>
              <a:t>Fechas para Oslo</a:t>
            </a:r>
            <a:endParaRPr lang="es-ES_tradnl" dirty="0"/>
          </a:p>
        </p:txBody>
      </p:sp>
      <p:graphicFrame>
        <p:nvGraphicFramePr>
          <p:cNvPr id="4" name="Content Placeholder 3"/>
          <p:cNvGraphicFramePr>
            <a:graphicFrameLocks noGrp="1"/>
          </p:cNvGraphicFramePr>
          <p:nvPr>
            <p:ph idx="1"/>
          </p:nvPr>
        </p:nvGraphicFramePr>
        <p:xfrm>
          <a:off x="194734" y="1717763"/>
          <a:ext cx="8771466" cy="471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8"/>
          <p:cNvGrpSpPr/>
          <p:nvPr/>
        </p:nvGrpSpPr>
        <p:grpSpPr>
          <a:xfrm>
            <a:off x="2362200" y="1071546"/>
            <a:ext cx="6096001" cy="1027218"/>
            <a:chOff x="2362200" y="1715983"/>
            <a:chExt cx="6096001" cy="1027218"/>
          </a:xfrm>
        </p:grpSpPr>
        <p:sp>
          <p:nvSpPr>
            <p:cNvPr id="5" name="Rectangle 4"/>
            <p:cNvSpPr/>
            <p:nvPr/>
          </p:nvSpPr>
          <p:spPr>
            <a:xfrm>
              <a:off x="5826456" y="1715983"/>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Day 1</a:t>
              </a:r>
              <a:endParaRPr lang="en-US" dirty="0"/>
            </a:p>
          </p:txBody>
        </p:sp>
        <p:sp>
          <p:nvSpPr>
            <p:cNvPr id="6" name="Rectangle 5"/>
            <p:cNvSpPr/>
            <p:nvPr/>
          </p:nvSpPr>
          <p:spPr>
            <a:xfrm>
              <a:off x="2667000" y="1752600"/>
              <a:ext cx="1295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Day 2-4</a:t>
              </a:r>
              <a:endParaRPr lang="en-US" dirty="0"/>
            </a:p>
          </p:txBody>
        </p:sp>
        <p:sp>
          <p:nvSpPr>
            <p:cNvPr id="7" name="Right Brace 6"/>
            <p:cNvSpPr/>
            <p:nvPr/>
          </p:nvSpPr>
          <p:spPr>
            <a:xfrm rot="16200000">
              <a:off x="6362700" y="647700"/>
              <a:ext cx="228600" cy="396240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16200000">
              <a:off x="3162300" y="1714500"/>
              <a:ext cx="228600" cy="1828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rot="10800000">
            <a:off x="200132" y="796923"/>
            <a:ext cx="5649685" cy="5744309"/>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140" name="Rounded Rectangle 139"/>
          <p:cNvSpPr/>
          <p:nvPr/>
        </p:nvSpPr>
        <p:spPr bwMode="auto">
          <a:xfrm>
            <a:off x="6061075" y="1157330"/>
            <a:ext cx="3082925" cy="3946357"/>
          </a:xfrm>
          <a:prstGeom prst="roundRect">
            <a:avLst>
              <a:gd name="adj" fmla="val 15467"/>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endParaRPr>
          </a:p>
        </p:txBody>
      </p:sp>
      <p:sp>
        <p:nvSpPr>
          <p:cNvPr id="50" name="Rounded Rectangle 49"/>
          <p:cNvSpPr/>
          <p:nvPr/>
        </p:nvSpPr>
        <p:spPr bwMode="auto">
          <a:xfrm>
            <a:off x="365046" y="4871187"/>
            <a:ext cx="5349923"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a:xfrm>
            <a:off x="2000232" y="5002464"/>
            <a:ext cx="2379176" cy="446276"/>
          </a:xfrm>
          <a:prstGeom prst="rect">
            <a:avLst/>
          </a:prstGeom>
        </p:spPr>
        <p:txBody>
          <a:bodyPr wrap="none">
            <a:spAutoFit/>
          </a:bodyPr>
          <a:lstStyle/>
          <a:p>
            <a:pPr algn="ctr" defTabSz="914099" fontAlgn="base">
              <a:spcBef>
                <a:spcPct val="0"/>
              </a:spcBef>
              <a:spcAft>
                <a:spcPct val="0"/>
              </a:spcAft>
            </a:pPr>
            <a:r>
              <a:rPr lang="es-ES_tradnl" sz="2300" dirty="0" smtClean="0">
                <a:solidFill>
                  <a:srgbClr val="FFFFFF"/>
                </a:solidFill>
                <a:effectLst>
                  <a:outerShdw blurRad="38100" dist="38100" dir="2700000" algn="tl">
                    <a:srgbClr val="000000">
                      <a:alpha val="43137"/>
                    </a:srgbClr>
                  </a:outerShdw>
                </a:effectLst>
                <a:latin typeface="Segoe" pitchFamily="34" charset="0"/>
              </a:rPr>
              <a:t>Bus de Servicios</a:t>
            </a:r>
            <a:endParaRPr lang="es-ES_tradnl"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blackGray">
          <a:xfrm>
            <a:off x="372792" y="3506605"/>
            <a:ext cx="5336274"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s-ES_tradnl" sz="2300" dirty="0" smtClean="0">
                <a:solidFill>
                  <a:srgbClr val="FFFFFF"/>
                </a:solidFill>
                <a:effectLst>
                  <a:outerShdw blurRad="38100" dist="38100" dir="2700000" algn="tl">
                    <a:srgbClr val="000000">
                      <a:alpha val="43137"/>
                    </a:srgbClr>
                  </a:outerShdw>
                </a:effectLst>
                <a:latin typeface="Segoe" pitchFamily="34" charset="0"/>
              </a:rPr>
              <a:t>Repositorio de modelos</a:t>
            </a:r>
          </a:p>
        </p:txBody>
      </p:sp>
      <p:sp>
        <p:nvSpPr>
          <p:cNvPr id="45" name="Rounded Rectangle 44"/>
          <p:cNvSpPr/>
          <p:nvPr/>
        </p:nvSpPr>
        <p:spPr bwMode="blackGray">
          <a:xfrm>
            <a:off x="372791" y="2145082"/>
            <a:ext cx="534009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a:xfrm>
            <a:off x="1428728" y="2285992"/>
            <a:ext cx="3733714" cy="446276"/>
          </a:xfrm>
          <a:prstGeom prst="rect">
            <a:avLst/>
          </a:prstGeom>
        </p:spPr>
        <p:txBody>
          <a:bodyPr wrap="none">
            <a:spAutoFit/>
          </a:bodyPr>
          <a:lstStyle/>
          <a:p>
            <a:pPr algn="ctr" defTabSz="914099" fontAlgn="base">
              <a:spcBef>
                <a:spcPct val="0"/>
              </a:spcBef>
              <a:spcAft>
                <a:spcPct val="0"/>
              </a:spcAft>
            </a:pPr>
            <a:r>
              <a:rPr lang="es-ES_tradnl" sz="2300" dirty="0" smtClean="0">
                <a:solidFill>
                  <a:srgbClr val="FFFFFF"/>
                </a:solidFill>
                <a:effectLst>
                  <a:outerShdw blurRad="38100" dist="38100" dir="2700000" algn="tl">
                    <a:srgbClr val="000000">
                      <a:alpha val="43137"/>
                    </a:srgbClr>
                  </a:outerShdw>
                </a:effectLst>
                <a:latin typeface="Segoe" pitchFamily="34" charset="0"/>
              </a:rPr>
              <a:t>Herramientas de modelado</a:t>
            </a:r>
            <a:endParaRPr lang="es-ES_tradnl"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blackGray">
          <a:xfrm>
            <a:off x="376510" y="4188896"/>
            <a:ext cx="533255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s-ES_tradnl" sz="2300" dirty="0" smtClean="0">
                <a:solidFill>
                  <a:srgbClr val="FFFFFF"/>
                </a:solidFill>
                <a:effectLst>
                  <a:outerShdw blurRad="38100" dist="38100" dir="2700000" algn="tl">
                    <a:srgbClr val="000000">
                      <a:alpha val="43137"/>
                    </a:srgbClr>
                  </a:outerShdw>
                </a:effectLst>
                <a:latin typeface="Segoe" pitchFamily="34" charset="0"/>
              </a:rPr>
              <a:t>Servidor de Procesos</a:t>
            </a:r>
          </a:p>
        </p:txBody>
      </p:sp>
      <p:sp>
        <p:nvSpPr>
          <p:cNvPr id="52" name="Rounded Rectangle 51"/>
          <p:cNvSpPr/>
          <p:nvPr/>
        </p:nvSpPr>
        <p:spPr bwMode="auto">
          <a:xfrm>
            <a:off x="372791" y="2827373"/>
            <a:ext cx="5336275" cy="611910"/>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57"/>
          <p:cNvSpPr/>
          <p:nvPr/>
        </p:nvSpPr>
        <p:spPr>
          <a:xfrm>
            <a:off x="1724136" y="2895088"/>
            <a:ext cx="3177472" cy="446276"/>
          </a:xfrm>
          <a:prstGeom prst="rect">
            <a:avLst/>
          </a:prstGeom>
        </p:spPr>
        <p:txBody>
          <a:bodyPr wrap="none">
            <a:spAutoFit/>
          </a:bodyPr>
          <a:lstStyle/>
          <a:p>
            <a:pPr algn="ctr" defTabSz="914099" fontAlgn="base">
              <a:spcBef>
                <a:spcPct val="0"/>
              </a:spcBef>
              <a:spcAft>
                <a:spcPct val="0"/>
              </a:spcAft>
            </a:pPr>
            <a:r>
              <a:rPr lang="es-ES_tradnl" sz="2300" dirty="0" smtClean="0">
                <a:solidFill>
                  <a:srgbClr val="FFFFFF"/>
                </a:solidFill>
                <a:effectLst>
                  <a:outerShdw blurRad="38100" dist="38100" dir="2700000" algn="tl">
                    <a:srgbClr val="000000">
                      <a:alpha val="43137"/>
                    </a:srgbClr>
                  </a:outerShdw>
                </a:effectLst>
                <a:latin typeface="Segoe" pitchFamily="34" charset="0"/>
              </a:rPr>
              <a:t>Lenguaje de modelado</a:t>
            </a:r>
            <a:endParaRPr lang="es-ES_tradnl"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blackGray">
          <a:xfrm>
            <a:off x="89321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48"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1062251" y="1389898"/>
            <a:ext cx="643842" cy="530978"/>
          </a:xfrm>
          <a:prstGeom prst="roundRect">
            <a:avLst/>
          </a:prstGeom>
          <a:solidFill>
            <a:srgbClr val="A3C6FF"/>
          </a:solidFill>
        </p:spPr>
      </p:pic>
      <p:sp>
        <p:nvSpPr>
          <p:cNvPr id="49" name="Rectangle 48"/>
          <p:cNvSpPr/>
          <p:nvPr/>
        </p:nvSpPr>
        <p:spPr>
          <a:xfrm>
            <a:off x="974710" y="1154455"/>
            <a:ext cx="924164"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Bus Analyst</a:t>
            </a:r>
          </a:p>
        </p:txBody>
      </p:sp>
      <p:sp>
        <p:nvSpPr>
          <p:cNvPr id="51" name="Rounded Rectangle 50"/>
          <p:cNvSpPr/>
          <p:nvPr/>
        </p:nvSpPr>
        <p:spPr bwMode="blackGray">
          <a:xfrm>
            <a:off x="1938503"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53"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2107538" y="1389898"/>
            <a:ext cx="643842" cy="530978"/>
          </a:xfrm>
          <a:prstGeom prst="roundRect">
            <a:avLst/>
          </a:prstGeom>
          <a:solidFill>
            <a:srgbClr val="A3C6FF"/>
          </a:solidFill>
        </p:spPr>
      </p:pic>
      <p:sp>
        <p:nvSpPr>
          <p:cNvPr id="57" name="Rectangle 56"/>
          <p:cNvSpPr/>
          <p:nvPr/>
        </p:nvSpPr>
        <p:spPr>
          <a:xfrm>
            <a:off x="2217954" y="1154455"/>
            <a:ext cx="477439"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Arch</a:t>
            </a:r>
          </a:p>
        </p:txBody>
      </p:sp>
      <p:sp>
        <p:nvSpPr>
          <p:cNvPr id="64" name="Rounded Rectangle 63"/>
          <p:cNvSpPr/>
          <p:nvPr/>
        </p:nvSpPr>
        <p:spPr bwMode="blackGray">
          <a:xfrm>
            <a:off x="296906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5"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3138101" y="1389898"/>
            <a:ext cx="643842" cy="530978"/>
          </a:xfrm>
          <a:prstGeom prst="roundRect">
            <a:avLst/>
          </a:prstGeom>
          <a:solidFill>
            <a:srgbClr val="A3C6FF"/>
          </a:solidFill>
        </p:spPr>
      </p:pic>
      <p:sp>
        <p:nvSpPr>
          <p:cNvPr id="66" name="Rectangle 65"/>
          <p:cNvSpPr/>
          <p:nvPr/>
        </p:nvSpPr>
        <p:spPr>
          <a:xfrm>
            <a:off x="3248517" y="1154455"/>
            <a:ext cx="430760"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Dev</a:t>
            </a:r>
          </a:p>
        </p:txBody>
      </p:sp>
      <p:sp>
        <p:nvSpPr>
          <p:cNvPr id="68" name="Rounded Rectangle 67"/>
          <p:cNvSpPr/>
          <p:nvPr/>
        </p:nvSpPr>
        <p:spPr bwMode="blackGray">
          <a:xfrm>
            <a:off x="3999632"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9"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4168667" y="1389898"/>
            <a:ext cx="643842" cy="530978"/>
          </a:xfrm>
          <a:prstGeom prst="roundRect">
            <a:avLst/>
          </a:prstGeom>
          <a:solidFill>
            <a:srgbClr val="A3C6FF"/>
          </a:solidFill>
        </p:spPr>
      </p:pic>
      <p:sp>
        <p:nvSpPr>
          <p:cNvPr id="70" name="Rectangle 69"/>
          <p:cNvSpPr/>
          <p:nvPr/>
        </p:nvSpPr>
        <p:spPr>
          <a:xfrm>
            <a:off x="4279083" y="1154455"/>
            <a:ext cx="556307"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IT Pro</a:t>
            </a:r>
          </a:p>
        </p:txBody>
      </p:sp>
      <p:sp>
        <p:nvSpPr>
          <p:cNvPr id="41" name="TextBox 40"/>
          <p:cNvSpPr txBox="1"/>
          <p:nvPr/>
        </p:nvSpPr>
        <p:spPr>
          <a:xfrm>
            <a:off x="8841302" y="6611779"/>
            <a:ext cx="255198" cy="246221"/>
          </a:xfrm>
          <a:prstGeom prst="rect">
            <a:avLst/>
          </a:prstGeom>
          <a:noFill/>
        </p:spPr>
        <p:txBody>
          <a:bodyPr wrap="none" rtlCol="0">
            <a:spAutoFit/>
          </a:bodyPr>
          <a:lstStyle/>
          <a:p>
            <a:fld id="{E2BBE1F3-4E75-4E64-BC48-DE8A6FA8F8FD}" type="slidenum">
              <a:rPr lang="en-US" sz="1000" smtClean="0"/>
              <a:pPr/>
              <a:t>17</a:t>
            </a:fld>
            <a:endParaRPr lang="en-US" sz="1000" dirty="0"/>
          </a:p>
        </p:txBody>
      </p:sp>
      <p:sp>
        <p:nvSpPr>
          <p:cNvPr id="44" name="Title 43"/>
          <p:cNvSpPr>
            <a:spLocks noGrp="1"/>
          </p:cNvSpPr>
          <p:nvPr>
            <p:ph type="title"/>
          </p:nvPr>
        </p:nvSpPr>
        <p:spPr>
          <a:xfrm>
            <a:off x="457200" y="0"/>
            <a:ext cx="8229600" cy="714356"/>
          </a:xfrm>
        </p:spPr>
        <p:txBody>
          <a:bodyPr>
            <a:normAutofit fontScale="90000"/>
          </a:bodyPr>
          <a:lstStyle/>
          <a:p>
            <a:r>
              <a:rPr lang="es-ES_tradnl" dirty="0" smtClean="0"/>
              <a:t>Visión General de Oslo</a:t>
            </a:r>
            <a:endParaRPr lang="es-ES_tradnl" dirty="0"/>
          </a:p>
        </p:txBody>
      </p:sp>
      <p:sp>
        <p:nvSpPr>
          <p:cNvPr id="46" name="Rectangle 45"/>
          <p:cNvSpPr/>
          <p:nvPr/>
        </p:nvSpPr>
        <p:spPr>
          <a:xfrm>
            <a:off x="6143636" y="1295400"/>
            <a:ext cx="2771764" cy="5487656"/>
          </a:xfrm>
          <a:prstGeom prst="rect">
            <a:avLst/>
          </a:prstGeom>
        </p:spPr>
        <p:txBody>
          <a:bodyPr wrap="square">
            <a:spAutoFit/>
          </a:bodyPr>
          <a:lstStyle/>
          <a:p>
            <a:pPr lvl="0" algn="ctr">
              <a:lnSpc>
                <a:spcPct val="90000"/>
              </a:lnSpc>
              <a:spcBef>
                <a:spcPct val="20000"/>
              </a:spcBef>
            </a:pPr>
            <a:r>
              <a:rPr lang="es-ES_tradnl" sz="2400" b="1" dirty="0" smtClean="0">
                <a:ln>
                  <a:solidFill>
                    <a:schemeClr val="tx1">
                      <a:alpha val="44000"/>
                    </a:schemeClr>
                  </a:solidFill>
                </a:ln>
                <a:solidFill>
                  <a:schemeClr val="bg1"/>
                </a:solidFill>
              </a:rPr>
              <a:t>Herramientas de modelado</a:t>
            </a:r>
          </a:p>
          <a:p>
            <a:pPr marL="173038" lvl="0" indent="-173038">
              <a:lnSpc>
                <a:spcPct val="90000"/>
              </a:lnSpc>
              <a:spcBef>
                <a:spcPct val="20000"/>
              </a:spcBef>
              <a:buFont typeface="Wingdings" pitchFamily="2" charset="2"/>
              <a:buChar char="§"/>
            </a:pPr>
            <a:r>
              <a:rPr lang="es-ES_tradnl" dirty="0" smtClean="0"/>
              <a:t>‘Office’ para los modelos</a:t>
            </a:r>
          </a:p>
          <a:p>
            <a:pPr marL="396875" lvl="1" indent="-223838">
              <a:lnSpc>
                <a:spcPct val="90000"/>
              </a:lnSpc>
              <a:spcBef>
                <a:spcPct val="20000"/>
              </a:spcBef>
              <a:buSzPct val="80000"/>
              <a:buFont typeface="Courier New" pitchFamily="49" charset="0"/>
              <a:buChar char="o"/>
            </a:pPr>
            <a:r>
              <a:rPr lang="es-ES_tradnl" sz="1600" dirty="0" smtClean="0"/>
              <a:t>Experiencia  avanzada de modelado visualización y creado de modelos</a:t>
            </a:r>
          </a:p>
          <a:p>
            <a:pPr marL="396875" lvl="1" indent="-223838">
              <a:lnSpc>
                <a:spcPct val="90000"/>
              </a:lnSpc>
              <a:spcBef>
                <a:spcPct val="20000"/>
              </a:spcBef>
              <a:buSzPct val="80000"/>
              <a:buFont typeface="Courier New" pitchFamily="49" charset="0"/>
              <a:buChar char="o"/>
            </a:pPr>
            <a:r>
              <a:rPr lang="es-ES_tradnl" sz="1600" dirty="0" smtClean="0"/>
              <a:t>Desarrollado sobre un </a:t>
            </a:r>
            <a:r>
              <a:rPr lang="es-ES_tradnl" sz="1600" dirty="0" err="1" smtClean="0"/>
              <a:t>framework</a:t>
            </a:r>
            <a:r>
              <a:rPr lang="es-ES_tradnl" sz="1600" dirty="0" smtClean="0"/>
              <a:t> personalizado de modelado</a:t>
            </a:r>
          </a:p>
          <a:p>
            <a:pPr marL="173038" lvl="0" indent="-173038">
              <a:lnSpc>
                <a:spcPct val="90000"/>
              </a:lnSpc>
              <a:spcBef>
                <a:spcPct val="20000"/>
              </a:spcBef>
              <a:buFont typeface="Wingdings" pitchFamily="2" charset="2"/>
              <a:buChar char="§"/>
            </a:pPr>
            <a:r>
              <a:rPr lang="es-ES_tradnl" dirty="0" smtClean="0"/>
              <a:t>Genérico</a:t>
            </a:r>
          </a:p>
          <a:p>
            <a:pPr marL="396875" lvl="1" indent="-223838">
              <a:lnSpc>
                <a:spcPct val="90000"/>
              </a:lnSpc>
              <a:spcBef>
                <a:spcPct val="20000"/>
              </a:spcBef>
              <a:buSzPct val="80000"/>
              <a:buFont typeface="Courier New" pitchFamily="49" charset="0"/>
              <a:buChar char="o"/>
            </a:pPr>
            <a:r>
              <a:rPr lang="es-ES_tradnl" sz="1600" dirty="0" smtClean="0"/>
              <a:t>Edición de cualquier modelo</a:t>
            </a:r>
            <a:endParaRPr lang="es-ES_tradnl" dirty="0" smtClean="0"/>
          </a:p>
          <a:p>
            <a:pPr marL="173038" lvl="0" indent="-173038">
              <a:lnSpc>
                <a:spcPct val="90000"/>
              </a:lnSpc>
              <a:spcBef>
                <a:spcPct val="20000"/>
              </a:spcBef>
              <a:buFont typeface="Wingdings" pitchFamily="2" charset="2"/>
              <a:buChar char="§"/>
            </a:pPr>
            <a:r>
              <a:rPr lang="es-ES_tradnl" dirty="0" smtClean="0"/>
              <a:t>Especializado</a:t>
            </a:r>
          </a:p>
          <a:p>
            <a:pPr marL="396875" lvl="1" indent="-223838">
              <a:lnSpc>
                <a:spcPct val="90000"/>
              </a:lnSpc>
              <a:spcBef>
                <a:spcPct val="20000"/>
              </a:spcBef>
              <a:buSzPct val="80000"/>
              <a:buFont typeface="Courier New" pitchFamily="49" charset="0"/>
              <a:buChar char="o"/>
            </a:pPr>
            <a:r>
              <a:rPr lang="es-ES_tradnl" sz="1600" dirty="0" smtClean="0"/>
              <a:t>Flujos de trabajo</a:t>
            </a:r>
          </a:p>
          <a:p>
            <a:pPr marL="396875" lvl="1" indent="-223838">
              <a:lnSpc>
                <a:spcPct val="90000"/>
              </a:lnSpc>
              <a:spcBef>
                <a:spcPct val="20000"/>
              </a:spcBef>
              <a:buSzPct val="80000"/>
              <a:buFont typeface="Courier New" pitchFamily="49" charset="0"/>
              <a:buChar char="o"/>
            </a:pPr>
            <a:r>
              <a:rPr lang="es-ES_tradnl" sz="1600" dirty="0" smtClean="0"/>
              <a:t>Procesos de negocio</a:t>
            </a:r>
          </a:p>
          <a:p>
            <a:pPr marL="396875" lvl="1" indent="-223838">
              <a:lnSpc>
                <a:spcPct val="90000"/>
              </a:lnSpc>
              <a:spcBef>
                <a:spcPct val="20000"/>
              </a:spcBef>
              <a:buSzPct val="80000"/>
              <a:buFont typeface="Courier New" pitchFamily="49" charset="0"/>
              <a:buChar char="o"/>
            </a:pPr>
            <a:r>
              <a:rPr lang="es-ES_tradnl" sz="1600" dirty="0" smtClean="0"/>
              <a:t>Reglas de negocio</a:t>
            </a:r>
          </a:p>
          <a:p>
            <a:pPr marL="396875" lvl="1" indent="-223838">
              <a:lnSpc>
                <a:spcPct val="90000"/>
              </a:lnSpc>
              <a:spcBef>
                <a:spcPct val="20000"/>
              </a:spcBef>
              <a:buSzPct val="80000"/>
              <a:buFont typeface="Courier New" pitchFamily="49" charset="0"/>
              <a:buChar char="o"/>
            </a:pPr>
            <a:r>
              <a:rPr lang="es-ES_tradnl" sz="1600" dirty="0" smtClean="0"/>
              <a:t>datos</a:t>
            </a:r>
          </a:p>
          <a:p>
            <a:pPr marL="396875" lvl="1" indent="-223838">
              <a:lnSpc>
                <a:spcPct val="90000"/>
              </a:lnSpc>
              <a:spcBef>
                <a:spcPct val="20000"/>
              </a:spcBef>
              <a:buSzPct val="80000"/>
              <a:buFont typeface="Courier New" pitchFamily="49" charset="0"/>
              <a:buChar char="o"/>
            </a:pPr>
            <a:r>
              <a:rPr lang="es-ES_tradnl" sz="1600" dirty="0" smtClean="0"/>
              <a:t>servicios</a:t>
            </a:r>
          </a:p>
          <a:p>
            <a:pPr marL="396875" lvl="1" indent="-223838">
              <a:lnSpc>
                <a:spcPct val="90000"/>
              </a:lnSpc>
              <a:spcBef>
                <a:spcPct val="20000"/>
              </a:spcBef>
              <a:buSzPct val="80000"/>
              <a:buFont typeface="Courier New" pitchFamily="49" charset="0"/>
              <a:buChar char="o"/>
            </a:pPr>
            <a:r>
              <a:rPr lang="es-ES_tradnl" sz="1600" dirty="0" smtClean="0"/>
              <a:t>Seguimientos</a:t>
            </a:r>
          </a:p>
          <a:p>
            <a:pPr marL="396875" lvl="1" indent="-223838">
              <a:lnSpc>
                <a:spcPct val="90000"/>
              </a:lnSpc>
              <a:spcBef>
                <a:spcPct val="20000"/>
              </a:spcBef>
              <a:buSzPct val="80000"/>
              <a:buFont typeface="Courier New" pitchFamily="49" charset="0"/>
              <a:buChar char="o"/>
            </a:pPr>
            <a:r>
              <a:rPr lang="es-ES_tradnl" sz="1600" dirty="0" smtClean="0"/>
              <a:t>Diseño de sistemas, </a:t>
            </a:r>
            <a:r>
              <a:rPr lang="es-ES_tradnl" sz="1600" dirty="0" err="1" smtClean="0"/>
              <a:t>etc</a:t>
            </a:r>
            <a:endParaRPr lang="es-ES_tradnl" sz="1600" dirty="0" smtClean="0"/>
          </a:p>
        </p:txBody>
      </p:sp>
      <p:grpSp>
        <p:nvGrpSpPr>
          <p:cNvPr id="2" name="Group 24"/>
          <p:cNvGrpSpPr/>
          <p:nvPr/>
        </p:nvGrpSpPr>
        <p:grpSpPr>
          <a:xfrm>
            <a:off x="1360069" y="5691875"/>
            <a:ext cx="3354938" cy="685799"/>
            <a:chOff x="1588446" y="6905353"/>
            <a:chExt cx="4493198" cy="1030290"/>
          </a:xfrm>
        </p:grpSpPr>
        <p:pic>
          <p:nvPicPr>
            <p:cNvPr id="30" name="Picture 74" descr="live-services-electric-wire"/>
            <p:cNvPicPr>
              <a:picLocks noChangeAspect="1" noChangeArrowheads="1"/>
            </p:cNvPicPr>
            <p:nvPr/>
          </p:nvPicPr>
          <p:blipFill>
            <a:blip r:embed="rId4" cstate="screen"/>
            <a:stretch>
              <a:fillRect/>
            </a:stretch>
          </p:blipFill>
          <p:spPr bwMode="auto">
            <a:xfrm>
              <a:off x="1588446" y="6905353"/>
              <a:ext cx="4493198" cy="1030290"/>
            </a:xfrm>
            <a:prstGeom prst="rect">
              <a:avLst/>
            </a:prstGeom>
            <a:noFill/>
          </p:spPr>
        </p:pic>
        <p:sp>
          <p:nvSpPr>
            <p:cNvPr id="32" name="TextBox 31"/>
            <p:cNvSpPr txBox="1"/>
            <p:nvPr/>
          </p:nvSpPr>
          <p:spPr>
            <a:xfrm>
              <a:off x="2336830" y="7055026"/>
              <a:ext cx="3084270" cy="786044"/>
            </a:xfrm>
            <a:prstGeom prst="rect">
              <a:avLst/>
            </a:prstGeom>
            <a:noFill/>
          </p:spPr>
          <p:txBody>
            <a:bodyPr wrap="square" rtlCol="0">
              <a:spAutoFit/>
            </a:bodyPr>
            <a:lstStyle/>
            <a:p>
              <a:pPr algn="ctr" defTabSz="914099" fontAlgn="base">
                <a:spcBef>
                  <a:spcPct val="0"/>
                </a:spcBef>
                <a:spcAft>
                  <a:spcPct val="0"/>
                </a:spcAft>
              </a:pPr>
              <a:r>
                <a:rPr lang="en-US" sz="2800" dirty="0" smtClean="0">
                  <a:solidFill>
                    <a:srgbClr val="FFFFFF"/>
                  </a:solidFill>
                  <a:effectLst>
                    <a:outerShdw blurRad="38100" dist="38100" dir="2700000" algn="tl">
                      <a:srgbClr val="000000">
                        <a:alpha val="43137"/>
                      </a:srgbClr>
                    </a:outerShdw>
                  </a:effectLst>
                  <a:latin typeface="Segoe" pitchFamily="34" charset="0"/>
                </a:rPr>
                <a:t>.NET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p:cBhvr override="childStyle">
                                        <p:cTn id="6" dur="500" fill="hold"/>
                                        <p:tgtEl>
                                          <p:spTgt spid="45"/>
                                        </p:tgtEl>
                                        <p:attrNameLst>
                                          <p:attrName>style.color</p:attrName>
                                        </p:attrNameLst>
                                      </p:cBhvr>
                                      <p:by>
                                        <p:hsl h="0" s="12549" l="25098"/>
                                      </p:by>
                                    </p:animClr>
                                    <p:animClr clrSpc="hsl">
                                      <p:cBhvr>
                                        <p:cTn id="7" dur="500" fill="hold"/>
                                        <p:tgtEl>
                                          <p:spTgt spid="45"/>
                                        </p:tgtEl>
                                        <p:attrNameLst>
                                          <p:attrName>fillcolor</p:attrName>
                                        </p:attrNameLst>
                                      </p:cBhvr>
                                      <p:by>
                                        <p:hsl h="0" s="12549" l="25098"/>
                                      </p:by>
                                    </p:animClr>
                                    <p:animClr clrSpc="hsl">
                                      <p:cBhvr>
                                        <p:cTn id="8" dur="500" fill="hold"/>
                                        <p:tgtEl>
                                          <p:spTgt spid="45"/>
                                        </p:tgtEl>
                                        <p:attrNameLst>
                                          <p:attrName>stroke.color</p:attrName>
                                        </p:attrNameLst>
                                      </p:cBhvr>
                                      <p:by>
                                        <p:hsl h="0" s="12549" l="25098"/>
                                      </p:by>
                                    </p:animClr>
                                    <p:set>
                                      <p:cBhvr>
                                        <p:cTn id="9" dur="500" fill="hold"/>
                                        <p:tgtEl>
                                          <p:spTgt spid="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rot="10800000">
            <a:off x="200132" y="796923"/>
            <a:ext cx="5649685" cy="5744309"/>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140" name="Rounded Rectangle 139"/>
          <p:cNvSpPr/>
          <p:nvPr/>
        </p:nvSpPr>
        <p:spPr bwMode="auto">
          <a:xfrm>
            <a:off x="6061075" y="1157330"/>
            <a:ext cx="3082925" cy="3946357"/>
          </a:xfrm>
          <a:prstGeom prst="roundRect">
            <a:avLst>
              <a:gd name="adj" fmla="val 15467"/>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endParaRPr>
          </a:p>
        </p:txBody>
      </p:sp>
      <p:sp>
        <p:nvSpPr>
          <p:cNvPr id="50" name="Rounded Rectangle 49"/>
          <p:cNvSpPr/>
          <p:nvPr/>
        </p:nvSpPr>
        <p:spPr bwMode="auto">
          <a:xfrm>
            <a:off x="365046" y="4871187"/>
            <a:ext cx="5349923"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a:xfrm>
            <a:off x="1928794" y="5002464"/>
            <a:ext cx="2379177" cy="446276"/>
          </a:xfrm>
          <a:prstGeom prst="rect">
            <a:avLst/>
          </a:prstGeom>
        </p:spPr>
        <p:txBody>
          <a:bodyPr wrap="none">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Bus de </a:t>
            </a:r>
            <a:r>
              <a:rPr lang="en-US" sz="2300" dirty="0" err="1" smtClean="0">
                <a:solidFill>
                  <a:srgbClr val="FFFFFF"/>
                </a:solidFill>
                <a:effectLst>
                  <a:outerShdw blurRad="38100" dist="38100" dir="2700000" algn="tl">
                    <a:srgbClr val="000000">
                      <a:alpha val="43137"/>
                    </a:srgbClr>
                  </a:outerShdw>
                </a:effectLst>
                <a:latin typeface="Segoe" pitchFamily="34" charset="0"/>
              </a:rPr>
              <a:t>Servicios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blackGray">
          <a:xfrm>
            <a:off x="372792" y="3506605"/>
            <a:ext cx="5336274"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err="1" smtClean="0">
                <a:solidFill>
                  <a:srgbClr val="FFFFFF"/>
                </a:solidFill>
                <a:effectLst>
                  <a:outerShdw blurRad="38100" dist="38100" dir="2700000" algn="tl">
                    <a:srgbClr val="000000">
                      <a:alpha val="43137"/>
                    </a:srgbClr>
                  </a:outerShdw>
                </a:effectLst>
                <a:latin typeface="Segoe" pitchFamily="34" charset="0"/>
              </a:rPr>
              <a:t>Repositorio</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modelos</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blackGray">
          <a:xfrm>
            <a:off x="372791" y="2145082"/>
            <a:ext cx="534009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a:xfrm>
            <a:off x="1357290" y="2293958"/>
            <a:ext cx="3733714" cy="446276"/>
          </a:xfrm>
          <a:prstGeom prst="rect">
            <a:avLst/>
          </a:prstGeom>
        </p:spPr>
        <p:txBody>
          <a:bodyPr wrap="none">
            <a:spAutoFit/>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pitchFamily="34" charset="0"/>
              </a:rPr>
              <a:t>Herramientas</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modelado</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blackGray">
          <a:xfrm>
            <a:off x="376510" y="4188896"/>
            <a:ext cx="533255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err="1" smtClean="0">
                <a:solidFill>
                  <a:srgbClr val="FFFFFF"/>
                </a:solidFill>
                <a:effectLst>
                  <a:outerShdw blurRad="38100" dist="38100" dir="2700000" algn="tl">
                    <a:srgbClr val="000000">
                      <a:alpha val="43137"/>
                    </a:srgbClr>
                  </a:outerShdw>
                </a:effectLst>
                <a:latin typeface="Segoe" pitchFamily="34" charset="0"/>
              </a:rPr>
              <a:t>Servidor</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Procesos</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372791" y="2827373"/>
            <a:ext cx="5336275" cy="611910"/>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57"/>
          <p:cNvSpPr/>
          <p:nvPr/>
        </p:nvSpPr>
        <p:spPr>
          <a:xfrm>
            <a:off x="1724136" y="2895088"/>
            <a:ext cx="3177473" cy="446276"/>
          </a:xfrm>
          <a:prstGeom prst="rect">
            <a:avLst/>
          </a:prstGeom>
        </p:spPr>
        <p:txBody>
          <a:bodyPr wrap="none">
            <a:spAutoFit/>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pitchFamily="34" charset="0"/>
              </a:rPr>
              <a:t>Lenguaje</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modelado</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blackGray">
          <a:xfrm>
            <a:off x="89321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48"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1062251" y="1389898"/>
            <a:ext cx="643842" cy="530978"/>
          </a:xfrm>
          <a:prstGeom prst="roundRect">
            <a:avLst/>
          </a:prstGeom>
          <a:solidFill>
            <a:srgbClr val="A3C6FF"/>
          </a:solidFill>
        </p:spPr>
      </p:pic>
      <p:sp>
        <p:nvSpPr>
          <p:cNvPr id="49" name="Rectangle 48"/>
          <p:cNvSpPr/>
          <p:nvPr/>
        </p:nvSpPr>
        <p:spPr>
          <a:xfrm>
            <a:off x="974710" y="1154455"/>
            <a:ext cx="924164"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Bus Analyst</a:t>
            </a:r>
          </a:p>
        </p:txBody>
      </p:sp>
      <p:sp>
        <p:nvSpPr>
          <p:cNvPr id="51" name="Rounded Rectangle 50"/>
          <p:cNvSpPr/>
          <p:nvPr/>
        </p:nvSpPr>
        <p:spPr bwMode="blackGray">
          <a:xfrm>
            <a:off x="1938503"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53"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2107538" y="1389898"/>
            <a:ext cx="643842" cy="530978"/>
          </a:xfrm>
          <a:prstGeom prst="roundRect">
            <a:avLst/>
          </a:prstGeom>
          <a:solidFill>
            <a:srgbClr val="A3C6FF"/>
          </a:solidFill>
        </p:spPr>
      </p:pic>
      <p:sp>
        <p:nvSpPr>
          <p:cNvPr id="57" name="Rectangle 56"/>
          <p:cNvSpPr/>
          <p:nvPr/>
        </p:nvSpPr>
        <p:spPr>
          <a:xfrm>
            <a:off x="2217954" y="1154455"/>
            <a:ext cx="477439"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Arch</a:t>
            </a:r>
          </a:p>
        </p:txBody>
      </p:sp>
      <p:sp>
        <p:nvSpPr>
          <p:cNvPr id="64" name="Rounded Rectangle 63"/>
          <p:cNvSpPr/>
          <p:nvPr/>
        </p:nvSpPr>
        <p:spPr bwMode="blackGray">
          <a:xfrm>
            <a:off x="296906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5"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3138101" y="1389898"/>
            <a:ext cx="643842" cy="530978"/>
          </a:xfrm>
          <a:prstGeom prst="roundRect">
            <a:avLst/>
          </a:prstGeom>
          <a:solidFill>
            <a:srgbClr val="A3C6FF"/>
          </a:solidFill>
        </p:spPr>
      </p:pic>
      <p:sp>
        <p:nvSpPr>
          <p:cNvPr id="66" name="Rectangle 65"/>
          <p:cNvSpPr/>
          <p:nvPr/>
        </p:nvSpPr>
        <p:spPr>
          <a:xfrm>
            <a:off x="3248517" y="1154455"/>
            <a:ext cx="430760"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Dev</a:t>
            </a:r>
          </a:p>
        </p:txBody>
      </p:sp>
      <p:sp>
        <p:nvSpPr>
          <p:cNvPr id="68" name="Rounded Rectangle 67"/>
          <p:cNvSpPr/>
          <p:nvPr/>
        </p:nvSpPr>
        <p:spPr bwMode="blackGray">
          <a:xfrm>
            <a:off x="3999632"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9"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4168667" y="1389898"/>
            <a:ext cx="643842" cy="530978"/>
          </a:xfrm>
          <a:prstGeom prst="roundRect">
            <a:avLst/>
          </a:prstGeom>
          <a:solidFill>
            <a:srgbClr val="A3C6FF"/>
          </a:solidFill>
        </p:spPr>
      </p:pic>
      <p:sp>
        <p:nvSpPr>
          <p:cNvPr id="70" name="Rectangle 69"/>
          <p:cNvSpPr/>
          <p:nvPr/>
        </p:nvSpPr>
        <p:spPr>
          <a:xfrm>
            <a:off x="4279083" y="1154455"/>
            <a:ext cx="556307"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IT Pro</a:t>
            </a:r>
          </a:p>
        </p:txBody>
      </p:sp>
      <p:sp>
        <p:nvSpPr>
          <p:cNvPr id="41" name="TextBox 40"/>
          <p:cNvSpPr txBox="1"/>
          <p:nvPr/>
        </p:nvSpPr>
        <p:spPr>
          <a:xfrm>
            <a:off x="8841302" y="6611779"/>
            <a:ext cx="255198" cy="246221"/>
          </a:xfrm>
          <a:prstGeom prst="rect">
            <a:avLst/>
          </a:prstGeom>
          <a:noFill/>
        </p:spPr>
        <p:txBody>
          <a:bodyPr wrap="none" rtlCol="0">
            <a:spAutoFit/>
          </a:bodyPr>
          <a:lstStyle/>
          <a:p>
            <a:fld id="{E2BBE1F3-4E75-4E64-BC48-DE8A6FA8F8FD}" type="slidenum">
              <a:rPr lang="en-US" sz="1000" smtClean="0"/>
              <a:pPr/>
              <a:t>18</a:t>
            </a:fld>
            <a:endParaRPr lang="en-US" sz="1000" dirty="0"/>
          </a:p>
        </p:txBody>
      </p:sp>
      <p:sp>
        <p:nvSpPr>
          <p:cNvPr id="44" name="Title 43"/>
          <p:cNvSpPr>
            <a:spLocks noGrp="1"/>
          </p:cNvSpPr>
          <p:nvPr>
            <p:ph type="title"/>
          </p:nvPr>
        </p:nvSpPr>
        <p:spPr>
          <a:xfrm>
            <a:off x="457200" y="0"/>
            <a:ext cx="8229600" cy="1143000"/>
          </a:xfrm>
        </p:spPr>
        <p:txBody>
          <a:bodyPr>
            <a:normAutofit/>
          </a:bodyPr>
          <a:lstStyle/>
          <a:p>
            <a:r>
              <a:rPr lang="es-ES_tradnl" dirty="0" smtClean="0"/>
              <a:t>Visión General de Oslo</a:t>
            </a:r>
            <a:endParaRPr lang="en-US" dirty="0"/>
          </a:p>
        </p:txBody>
      </p:sp>
      <p:sp>
        <p:nvSpPr>
          <p:cNvPr id="30" name="Rectangle 29"/>
          <p:cNvSpPr/>
          <p:nvPr/>
        </p:nvSpPr>
        <p:spPr>
          <a:xfrm>
            <a:off x="6248400" y="1295400"/>
            <a:ext cx="2667000" cy="3619452"/>
          </a:xfrm>
          <a:prstGeom prst="rect">
            <a:avLst/>
          </a:prstGeom>
        </p:spPr>
        <p:txBody>
          <a:bodyPr wrap="square">
            <a:spAutoFit/>
          </a:bodyPr>
          <a:lstStyle/>
          <a:p>
            <a:pPr algn="ctr">
              <a:lnSpc>
                <a:spcPct val="90000"/>
              </a:lnSpc>
              <a:spcBef>
                <a:spcPct val="20000"/>
              </a:spcBef>
            </a:pPr>
            <a:r>
              <a:rPr lang="es-ES_tradnl" sz="2800" b="1" dirty="0" smtClean="0">
                <a:ln>
                  <a:solidFill>
                    <a:schemeClr val="tx1">
                      <a:alpha val="44000"/>
                    </a:schemeClr>
                  </a:solidFill>
                </a:ln>
                <a:solidFill>
                  <a:schemeClr val="bg1"/>
                </a:solidFill>
                <a:effectLst>
                  <a:outerShdw blurRad="50800" dist="38100" dir="2700000" algn="tl" rotWithShape="0">
                    <a:prstClr val="black">
                      <a:alpha val="40000"/>
                    </a:prstClr>
                  </a:outerShdw>
                </a:effectLst>
              </a:rPr>
              <a:t>Lenguaje de modelado</a:t>
            </a:r>
          </a:p>
          <a:p>
            <a:pPr marL="173038" indent="-173038">
              <a:buFont typeface="Wingdings" pitchFamily="2" charset="2"/>
              <a:buChar char="§"/>
            </a:pPr>
            <a:r>
              <a:rPr lang="es-ES_tradnl" dirty="0" smtClean="0"/>
              <a:t>Formato Textual para crear modelos</a:t>
            </a:r>
          </a:p>
          <a:p>
            <a:pPr marL="173038" indent="-173038">
              <a:buFont typeface="Wingdings" pitchFamily="2" charset="2"/>
              <a:buChar char="§"/>
            </a:pPr>
            <a:r>
              <a:rPr lang="es-ES_tradnl" dirty="0" smtClean="0"/>
              <a:t>Experiencia de desarrollo amigable para construir modelos</a:t>
            </a:r>
          </a:p>
          <a:p>
            <a:pPr marL="396875" lvl="1" indent="-223838">
              <a:lnSpc>
                <a:spcPct val="90000"/>
              </a:lnSpc>
              <a:spcBef>
                <a:spcPct val="20000"/>
              </a:spcBef>
              <a:buSzPct val="80000"/>
              <a:buFont typeface="Courier New" pitchFamily="49" charset="0"/>
              <a:buChar char="o"/>
            </a:pPr>
            <a:r>
              <a:rPr lang="es-ES_tradnl" sz="1600" dirty="0" err="1" smtClean="0"/>
              <a:t>schemas</a:t>
            </a:r>
            <a:endParaRPr lang="es-ES_tradnl" sz="1600" dirty="0" smtClean="0"/>
          </a:p>
          <a:p>
            <a:pPr marL="396875" lvl="1" indent="-223838">
              <a:lnSpc>
                <a:spcPct val="90000"/>
              </a:lnSpc>
              <a:spcBef>
                <a:spcPct val="20000"/>
              </a:spcBef>
              <a:buSzPct val="80000"/>
              <a:buFont typeface="Courier New" pitchFamily="49" charset="0"/>
              <a:buChar char="o"/>
            </a:pPr>
            <a:r>
              <a:rPr lang="es-ES_tradnl" sz="1600" dirty="0" smtClean="0"/>
              <a:t>instancias (</a:t>
            </a:r>
            <a:r>
              <a:rPr lang="es-ES_tradnl" sz="1600" dirty="0" err="1" smtClean="0"/>
              <a:t>ej</a:t>
            </a:r>
            <a:r>
              <a:rPr lang="es-ES_tradnl" sz="1600" dirty="0" smtClean="0"/>
              <a:t> </a:t>
            </a:r>
            <a:r>
              <a:rPr lang="es-ES_tradnl" sz="1600" dirty="0" err="1" smtClean="0"/>
              <a:t>workflow</a:t>
            </a:r>
            <a:r>
              <a:rPr lang="es-ES_tradnl" sz="1600" dirty="0" smtClean="0"/>
              <a:t>) </a:t>
            </a:r>
          </a:p>
          <a:p>
            <a:pPr marL="396875" lvl="1" indent="-223838">
              <a:lnSpc>
                <a:spcPct val="90000"/>
              </a:lnSpc>
              <a:spcBef>
                <a:spcPct val="20000"/>
              </a:spcBef>
              <a:buSzPct val="80000"/>
              <a:buFont typeface="Courier New" pitchFamily="49" charset="0"/>
              <a:buChar char="o"/>
            </a:pPr>
            <a:r>
              <a:rPr lang="es-ES_tradnl" sz="1600" dirty="0" smtClean="0"/>
              <a:t>….</a:t>
            </a:r>
          </a:p>
          <a:p>
            <a:pPr marL="173038" indent="-173038">
              <a:buFont typeface="Wingdings" pitchFamily="2" charset="2"/>
              <a:buChar char="§"/>
            </a:pPr>
            <a:r>
              <a:rPr lang="es-ES_tradnl" dirty="0" smtClean="0"/>
              <a:t>Integrado con el repositorio</a:t>
            </a:r>
          </a:p>
        </p:txBody>
      </p:sp>
      <p:grpSp>
        <p:nvGrpSpPr>
          <p:cNvPr id="2" name="Group 24"/>
          <p:cNvGrpSpPr/>
          <p:nvPr/>
        </p:nvGrpSpPr>
        <p:grpSpPr>
          <a:xfrm>
            <a:off x="1360069" y="5691875"/>
            <a:ext cx="3354938" cy="685799"/>
            <a:chOff x="1588446" y="6905353"/>
            <a:chExt cx="4493198" cy="1030290"/>
          </a:xfrm>
        </p:grpSpPr>
        <p:pic>
          <p:nvPicPr>
            <p:cNvPr id="32" name="Picture 74" descr="live-services-electric-wire"/>
            <p:cNvPicPr>
              <a:picLocks noChangeAspect="1" noChangeArrowheads="1"/>
            </p:cNvPicPr>
            <p:nvPr/>
          </p:nvPicPr>
          <p:blipFill>
            <a:blip r:embed="rId4" cstate="screen"/>
            <a:stretch>
              <a:fillRect/>
            </a:stretch>
          </p:blipFill>
          <p:spPr bwMode="auto">
            <a:xfrm>
              <a:off x="1588446" y="6905353"/>
              <a:ext cx="4493198" cy="1030290"/>
            </a:xfrm>
            <a:prstGeom prst="rect">
              <a:avLst/>
            </a:prstGeom>
            <a:noFill/>
          </p:spPr>
        </p:pic>
        <p:sp>
          <p:nvSpPr>
            <p:cNvPr id="33" name="TextBox 32"/>
            <p:cNvSpPr txBox="1"/>
            <p:nvPr/>
          </p:nvSpPr>
          <p:spPr>
            <a:xfrm>
              <a:off x="2336830" y="7055026"/>
              <a:ext cx="3084270" cy="670450"/>
            </a:xfrm>
            <a:prstGeom prst="rect">
              <a:avLst/>
            </a:prstGeom>
            <a:noFill/>
          </p:spPr>
          <p:txBody>
            <a:bodyPr wrap="square" rtlCol="0">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.NET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p:cBhvr override="childStyle">
                                        <p:cTn id="6" dur="500" fill="hold"/>
                                        <p:tgtEl>
                                          <p:spTgt spid="52"/>
                                        </p:tgtEl>
                                        <p:attrNameLst>
                                          <p:attrName>style.color</p:attrName>
                                        </p:attrNameLst>
                                      </p:cBhvr>
                                      <p:by>
                                        <p:hsl h="0" s="12549" l="25098"/>
                                      </p:by>
                                    </p:animClr>
                                    <p:animClr clrSpc="hsl">
                                      <p:cBhvr>
                                        <p:cTn id="7" dur="500" fill="hold"/>
                                        <p:tgtEl>
                                          <p:spTgt spid="52"/>
                                        </p:tgtEl>
                                        <p:attrNameLst>
                                          <p:attrName>fillcolor</p:attrName>
                                        </p:attrNameLst>
                                      </p:cBhvr>
                                      <p:by>
                                        <p:hsl h="0" s="12549" l="25098"/>
                                      </p:by>
                                    </p:animClr>
                                    <p:animClr clrSpc="hsl">
                                      <p:cBhvr>
                                        <p:cTn id="8" dur="500" fill="hold"/>
                                        <p:tgtEl>
                                          <p:spTgt spid="52"/>
                                        </p:tgtEl>
                                        <p:attrNameLst>
                                          <p:attrName>stroke.color</p:attrName>
                                        </p:attrNameLst>
                                      </p:cBhvr>
                                      <p:by>
                                        <p:hsl h="0" s="12549" l="25098"/>
                                      </p:by>
                                    </p:animClr>
                                    <p:set>
                                      <p:cBhvr>
                                        <p:cTn id="9" dur="500" fill="hold"/>
                                        <p:tgtEl>
                                          <p:spTgt spid="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rot="10800000">
            <a:off x="200132" y="796923"/>
            <a:ext cx="5649685" cy="5744309"/>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140" name="Rounded Rectangle 139"/>
          <p:cNvSpPr/>
          <p:nvPr/>
        </p:nvSpPr>
        <p:spPr bwMode="auto">
          <a:xfrm>
            <a:off x="6061075" y="1157330"/>
            <a:ext cx="3082925" cy="3946357"/>
          </a:xfrm>
          <a:prstGeom prst="roundRect">
            <a:avLst>
              <a:gd name="adj" fmla="val 15467"/>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endParaRPr>
          </a:p>
        </p:txBody>
      </p:sp>
      <p:sp>
        <p:nvSpPr>
          <p:cNvPr id="50" name="Rounded Rectangle 49"/>
          <p:cNvSpPr/>
          <p:nvPr/>
        </p:nvSpPr>
        <p:spPr bwMode="auto">
          <a:xfrm>
            <a:off x="365046" y="4871187"/>
            <a:ext cx="5349923"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a:xfrm>
            <a:off x="1928794" y="5002464"/>
            <a:ext cx="2379177" cy="446276"/>
          </a:xfrm>
          <a:prstGeom prst="rect">
            <a:avLst/>
          </a:prstGeom>
        </p:spPr>
        <p:txBody>
          <a:bodyPr wrap="none">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Bus de </a:t>
            </a:r>
            <a:r>
              <a:rPr lang="en-US" sz="2300" dirty="0" err="1" smtClean="0">
                <a:solidFill>
                  <a:srgbClr val="FFFFFF"/>
                </a:solidFill>
                <a:effectLst>
                  <a:outerShdw blurRad="38100" dist="38100" dir="2700000" algn="tl">
                    <a:srgbClr val="000000">
                      <a:alpha val="43137"/>
                    </a:srgbClr>
                  </a:outerShdw>
                </a:effectLst>
                <a:latin typeface="Segoe" pitchFamily="34" charset="0"/>
              </a:rPr>
              <a:t>Servicios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blackGray">
          <a:xfrm>
            <a:off x="372792" y="3506605"/>
            <a:ext cx="5336274"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err="1" smtClean="0">
                <a:solidFill>
                  <a:srgbClr val="FFFFFF"/>
                </a:solidFill>
                <a:effectLst>
                  <a:outerShdw blurRad="38100" dist="38100" dir="2700000" algn="tl">
                    <a:srgbClr val="000000">
                      <a:alpha val="43137"/>
                    </a:srgbClr>
                  </a:outerShdw>
                </a:effectLst>
                <a:latin typeface="Segoe" pitchFamily="34" charset="0"/>
              </a:rPr>
              <a:t>Repositorio</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modelos</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blackGray">
          <a:xfrm>
            <a:off x="372791" y="2145082"/>
            <a:ext cx="534009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a:xfrm>
            <a:off x="1357290" y="2285992"/>
            <a:ext cx="3733714" cy="446276"/>
          </a:xfrm>
          <a:prstGeom prst="rect">
            <a:avLst/>
          </a:prstGeom>
        </p:spPr>
        <p:txBody>
          <a:bodyPr wrap="none">
            <a:spAutoFit/>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pitchFamily="34" charset="0"/>
              </a:rPr>
              <a:t>Herramientas</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modelado</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blackGray">
          <a:xfrm>
            <a:off x="376510" y="4188896"/>
            <a:ext cx="533255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err="1" smtClean="0">
                <a:solidFill>
                  <a:srgbClr val="FFFFFF"/>
                </a:solidFill>
                <a:effectLst>
                  <a:outerShdw blurRad="38100" dist="38100" dir="2700000" algn="tl">
                    <a:srgbClr val="000000">
                      <a:alpha val="43137"/>
                    </a:srgbClr>
                  </a:outerShdw>
                </a:effectLst>
                <a:latin typeface="Segoe" pitchFamily="34" charset="0"/>
              </a:rPr>
              <a:t>Servidor</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Procesos</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372791" y="2827373"/>
            <a:ext cx="5336275" cy="611910"/>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57"/>
          <p:cNvSpPr/>
          <p:nvPr/>
        </p:nvSpPr>
        <p:spPr>
          <a:xfrm>
            <a:off x="1724136" y="2895088"/>
            <a:ext cx="3177473" cy="446276"/>
          </a:xfrm>
          <a:prstGeom prst="rect">
            <a:avLst/>
          </a:prstGeom>
        </p:spPr>
        <p:txBody>
          <a:bodyPr wrap="none">
            <a:spAutoFit/>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pitchFamily="34" charset="0"/>
              </a:rPr>
              <a:t>Lenguaje</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modelado</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blackGray">
          <a:xfrm>
            <a:off x="89321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48"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1062251" y="1389898"/>
            <a:ext cx="643842" cy="530978"/>
          </a:xfrm>
          <a:prstGeom prst="roundRect">
            <a:avLst/>
          </a:prstGeom>
          <a:solidFill>
            <a:srgbClr val="A3C6FF"/>
          </a:solidFill>
        </p:spPr>
      </p:pic>
      <p:sp>
        <p:nvSpPr>
          <p:cNvPr id="49" name="Rectangle 48"/>
          <p:cNvSpPr/>
          <p:nvPr/>
        </p:nvSpPr>
        <p:spPr>
          <a:xfrm>
            <a:off x="974710" y="1154455"/>
            <a:ext cx="924164"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Bus Analyst</a:t>
            </a:r>
          </a:p>
        </p:txBody>
      </p:sp>
      <p:sp>
        <p:nvSpPr>
          <p:cNvPr id="51" name="Rounded Rectangle 50"/>
          <p:cNvSpPr/>
          <p:nvPr/>
        </p:nvSpPr>
        <p:spPr bwMode="blackGray">
          <a:xfrm>
            <a:off x="1938503"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53"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2107538" y="1389898"/>
            <a:ext cx="643842" cy="530978"/>
          </a:xfrm>
          <a:prstGeom prst="roundRect">
            <a:avLst/>
          </a:prstGeom>
          <a:solidFill>
            <a:srgbClr val="A3C6FF"/>
          </a:solidFill>
        </p:spPr>
      </p:pic>
      <p:sp>
        <p:nvSpPr>
          <p:cNvPr id="57" name="Rectangle 56"/>
          <p:cNvSpPr/>
          <p:nvPr/>
        </p:nvSpPr>
        <p:spPr>
          <a:xfrm>
            <a:off x="2217954" y="1154455"/>
            <a:ext cx="477439"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Arch</a:t>
            </a:r>
          </a:p>
        </p:txBody>
      </p:sp>
      <p:sp>
        <p:nvSpPr>
          <p:cNvPr id="64" name="Rounded Rectangle 63"/>
          <p:cNvSpPr/>
          <p:nvPr/>
        </p:nvSpPr>
        <p:spPr bwMode="blackGray">
          <a:xfrm>
            <a:off x="296906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5"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3138101" y="1389898"/>
            <a:ext cx="643842" cy="530978"/>
          </a:xfrm>
          <a:prstGeom prst="roundRect">
            <a:avLst/>
          </a:prstGeom>
          <a:solidFill>
            <a:srgbClr val="A3C6FF"/>
          </a:solidFill>
        </p:spPr>
      </p:pic>
      <p:sp>
        <p:nvSpPr>
          <p:cNvPr id="66" name="Rectangle 65"/>
          <p:cNvSpPr/>
          <p:nvPr/>
        </p:nvSpPr>
        <p:spPr>
          <a:xfrm>
            <a:off x="3248517" y="1154455"/>
            <a:ext cx="430760"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Dev</a:t>
            </a:r>
          </a:p>
        </p:txBody>
      </p:sp>
      <p:sp>
        <p:nvSpPr>
          <p:cNvPr id="68" name="Rounded Rectangle 67"/>
          <p:cNvSpPr/>
          <p:nvPr/>
        </p:nvSpPr>
        <p:spPr bwMode="blackGray">
          <a:xfrm>
            <a:off x="3999632"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9"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4168667" y="1389898"/>
            <a:ext cx="643842" cy="530978"/>
          </a:xfrm>
          <a:prstGeom prst="roundRect">
            <a:avLst/>
          </a:prstGeom>
          <a:solidFill>
            <a:srgbClr val="A3C6FF"/>
          </a:solidFill>
        </p:spPr>
      </p:pic>
      <p:sp>
        <p:nvSpPr>
          <p:cNvPr id="70" name="Rectangle 69"/>
          <p:cNvSpPr/>
          <p:nvPr/>
        </p:nvSpPr>
        <p:spPr>
          <a:xfrm>
            <a:off x="4279083" y="1154455"/>
            <a:ext cx="556307"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IT Pro</a:t>
            </a:r>
          </a:p>
        </p:txBody>
      </p:sp>
      <p:sp>
        <p:nvSpPr>
          <p:cNvPr id="41" name="TextBox 40"/>
          <p:cNvSpPr txBox="1"/>
          <p:nvPr/>
        </p:nvSpPr>
        <p:spPr>
          <a:xfrm>
            <a:off x="8841302" y="6611779"/>
            <a:ext cx="255198" cy="246221"/>
          </a:xfrm>
          <a:prstGeom prst="rect">
            <a:avLst/>
          </a:prstGeom>
          <a:noFill/>
        </p:spPr>
        <p:txBody>
          <a:bodyPr wrap="none" rtlCol="0">
            <a:spAutoFit/>
          </a:bodyPr>
          <a:lstStyle/>
          <a:p>
            <a:fld id="{E2BBE1F3-4E75-4E64-BC48-DE8A6FA8F8FD}" type="slidenum">
              <a:rPr lang="en-US" sz="1000" smtClean="0"/>
              <a:pPr/>
              <a:t>19</a:t>
            </a:fld>
            <a:endParaRPr lang="en-US" sz="1000" dirty="0"/>
          </a:p>
        </p:txBody>
      </p:sp>
      <p:sp>
        <p:nvSpPr>
          <p:cNvPr id="44" name="Title 43"/>
          <p:cNvSpPr>
            <a:spLocks noGrp="1"/>
          </p:cNvSpPr>
          <p:nvPr>
            <p:ph type="title"/>
          </p:nvPr>
        </p:nvSpPr>
        <p:spPr>
          <a:xfrm>
            <a:off x="457200" y="0"/>
            <a:ext cx="8229600" cy="1143000"/>
          </a:xfrm>
        </p:spPr>
        <p:txBody>
          <a:bodyPr>
            <a:normAutofit/>
          </a:bodyPr>
          <a:lstStyle/>
          <a:p>
            <a:r>
              <a:rPr lang="es-ES_tradnl" dirty="0" smtClean="0"/>
              <a:t>Visión General de Oslo</a:t>
            </a:r>
            <a:endParaRPr lang="en-US" dirty="0"/>
          </a:p>
        </p:txBody>
      </p:sp>
      <p:sp>
        <p:nvSpPr>
          <p:cNvPr id="30" name="Rectangle 29"/>
          <p:cNvSpPr/>
          <p:nvPr/>
        </p:nvSpPr>
        <p:spPr>
          <a:xfrm>
            <a:off x="6172200" y="1295400"/>
            <a:ext cx="2819400" cy="5352234"/>
          </a:xfrm>
          <a:prstGeom prst="rect">
            <a:avLst/>
          </a:prstGeom>
        </p:spPr>
        <p:txBody>
          <a:bodyPr wrap="square">
            <a:spAutoFit/>
          </a:bodyPr>
          <a:lstStyle/>
          <a:p>
            <a:pPr lvl="0" algn="ctr">
              <a:lnSpc>
                <a:spcPct val="90000"/>
              </a:lnSpc>
              <a:spcBef>
                <a:spcPct val="20000"/>
              </a:spcBef>
            </a:pPr>
            <a:r>
              <a:rPr lang="es-ES_tradnl" sz="3600" b="1" dirty="0" smtClean="0">
                <a:ln>
                  <a:solidFill>
                    <a:schemeClr val="tx1">
                      <a:alpha val="44000"/>
                    </a:schemeClr>
                  </a:solidFill>
                </a:ln>
                <a:solidFill>
                  <a:schemeClr val="bg1"/>
                </a:solidFill>
              </a:rPr>
              <a:t>Repositorio</a:t>
            </a:r>
            <a:endParaRPr lang="es-ES_tradnl" b="1" dirty="0" smtClean="0">
              <a:ln>
                <a:solidFill>
                  <a:schemeClr val="tx1">
                    <a:alpha val="44000"/>
                  </a:schemeClr>
                </a:solidFill>
              </a:ln>
              <a:solidFill>
                <a:schemeClr val="bg1"/>
              </a:solidFill>
            </a:endParaRPr>
          </a:p>
          <a:p>
            <a:pPr marL="173038" lvl="0" indent="-173038">
              <a:lnSpc>
                <a:spcPct val="90000"/>
              </a:lnSpc>
              <a:spcBef>
                <a:spcPct val="20000"/>
              </a:spcBef>
              <a:buFont typeface="Wingdings" pitchFamily="2" charset="2"/>
              <a:buChar char="§"/>
            </a:pPr>
            <a:r>
              <a:rPr lang="es-ES_tradnl" dirty="0" smtClean="0"/>
              <a:t>‘Natural’ es SQL Server optimizado para almacenar y compartir modelos</a:t>
            </a:r>
          </a:p>
          <a:p>
            <a:pPr lvl="1" indent="-173038">
              <a:lnSpc>
                <a:spcPct val="90000"/>
              </a:lnSpc>
              <a:spcBef>
                <a:spcPct val="20000"/>
              </a:spcBef>
              <a:buSzPct val="80000"/>
              <a:buFont typeface="Courier New" pitchFamily="49" charset="0"/>
              <a:buChar char="o"/>
            </a:pPr>
            <a:r>
              <a:rPr lang="es-ES_tradnl" sz="1600" dirty="0" smtClean="0"/>
              <a:t>Nos aprovechamos de las herramientas de alrededor: </a:t>
            </a:r>
            <a:r>
              <a:rPr lang="es-ES_tradnl" sz="1600" dirty="0" err="1" smtClean="0"/>
              <a:t>reporting</a:t>
            </a:r>
            <a:r>
              <a:rPr lang="es-ES_tradnl" sz="1600" dirty="0" smtClean="0"/>
              <a:t>, BI, </a:t>
            </a:r>
            <a:r>
              <a:rPr lang="es-ES_tradnl" sz="1600" dirty="0" err="1" smtClean="0"/>
              <a:t>etc</a:t>
            </a:r>
            <a:endParaRPr lang="es-ES_tradnl" sz="1600" dirty="0" smtClean="0"/>
          </a:p>
          <a:p>
            <a:pPr lvl="1" indent="-173038">
              <a:lnSpc>
                <a:spcPct val="90000"/>
              </a:lnSpc>
              <a:spcBef>
                <a:spcPct val="20000"/>
              </a:spcBef>
              <a:buSzPct val="80000"/>
              <a:buFont typeface="Courier New" pitchFamily="49" charset="0"/>
              <a:buChar char="o"/>
            </a:pPr>
            <a:r>
              <a:rPr lang="es-ES_tradnl" sz="1600" dirty="0" smtClean="0"/>
              <a:t>Diseñado para ser extendido</a:t>
            </a:r>
          </a:p>
          <a:p>
            <a:pPr lvl="1" indent="-173038">
              <a:lnSpc>
                <a:spcPct val="90000"/>
              </a:lnSpc>
              <a:spcBef>
                <a:spcPct val="20000"/>
              </a:spcBef>
              <a:buSzPct val="80000"/>
              <a:buFont typeface="Courier New" pitchFamily="49" charset="0"/>
              <a:buChar char="o"/>
            </a:pPr>
            <a:r>
              <a:rPr lang="es-ES_tradnl" sz="1600" dirty="0" smtClean="0"/>
              <a:t>Soporta las tareas típicas de : versionado, gestión de conflictos, control de acceso</a:t>
            </a:r>
          </a:p>
          <a:p>
            <a:pPr marL="173038" lvl="0" indent="-173038">
              <a:lnSpc>
                <a:spcPct val="90000"/>
              </a:lnSpc>
              <a:spcBef>
                <a:spcPct val="20000"/>
              </a:spcBef>
              <a:buFont typeface="Wingdings" pitchFamily="2" charset="2"/>
              <a:buChar char="§"/>
            </a:pPr>
            <a:r>
              <a:rPr lang="es-ES_tradnl" dirty="0" smtClean="0"/>
              <a:t>Modelado </a:t>
            </a:r>
            <a:r>
              <a:rPr lang="es-ES_tradnl" dirty="0" err="1" smtClean="0"/>
              <a:t>End-to-end</a:t>
            </a:r>
            <a:r>
              <a:rPr lang="es-ES_tradnl" dirty="0" smtClean="0"/>
              <a:t> a través de todo el ciclo de vida</a:t>
            </a:r>
          </a:p>
          <a:p>
            <a:pPr lvl="1" indent="-173038">
              <a:lnSpc>
                <a:spcPct val="90000"/>
              </a:lnSpc>
              <a:spcBef>
                <a:spcPct val="20000"/>
              </a:spcBef>
              <a:buSzPct val="80000"/>
              <a:buFont typeface="Courier New" pitchFamily="49" charset="0"/>
              <a:buChar char="o"/>
            </a:pPr>
            <a:r>
              <a:rPr lang="es-ES_tradnl" sz="1600" dirty="0" err="1" smtClean="0"/>
              <a:t>design</a:t>
            </a:r>
            <a:r>
              <a:rPr lang="es-ES_tradnl" sz="1600" dirty="0" smtClean="0"/>
              <a:t>-time, </a:t>
            </a:r>
            <a:r>
              <a:rPr lang="es-ES_tradnl" sz="1600" dirty="0" err="1" smtClean="0"/>
              <a:t>run</a:t>
            </a:r>
            <a:r>
              <a:rPr lang="es-ES_tradnl" sz="1600" dirty="0" smtClean="0"/>
              <a:t>-time</a:t>
            </a:r>
          </a:p>
          <a:p>
            <a:pPr lvl="1" indent="-173038">
              <a:lnSpc>
                <a:spcPct val="90000"/>
              </a:lnSpc>
              <a:spcBef>
                <a:spcPct val="20000"/>
              </a:spcBef>
              <a:buSzPct val="80000"/>
              <a:buFont typeface="Courier New" pitchFamily="49" charset="0"/>
              <a:buChar char="o"/>
            </a:pPr>
            <a:r>
              <a:rPr lang="es-ES_tradnl" sz="1600" dirty="0" smtClean="0"/>
              <a:t>Metadatos extensibles</a:t>
            </a:r>
            <a:endParaRPr lang="es-ES_tradnl" sz="1600" dirty="0" smtClean="0">
              <a:ln>
                <a:solidFill>
                  <a:schemeClr val="tx1">
                    <a:alpha val="44000"/>
                  </a:schemeClr>
                </a:solidFill>
              </a:ln>
            </a:endParaRPr>
          </a:p>
        </p:txBody>
      </p:sp>
      <p:grpSp>
        <p:nvGrpSpPr>
          <p:cNvPr id="2" name="Group 24"/>
          <p:cNvGrpSpPr/>
          <p:nvPr/>
        </p:nvGrpSpPr>
        <p:grpSpPr>
          <a:xfrm>
            <a:off x="1360069" y="5691875"/>
            <a:ext cx="3354938" cy="685799"/>
            <a:chOff x="1588446" y="6905353"/>
            <a:chExt cx="4493198" cy="1030290"/>
          </a:xfrm>
        </p:grpSpPr>
        <p:pic>
          <p:nvPicPr>
            <p:cNvPr id="32" name="Picture 74" descr="live-services-electric-wire"/>
            <p:cNvPicPr>
              <a:picLocks noChangeAspect="1" noChangeArrowheads="1"/>
            </p:cNvPicPr>
            <p:nvPr/>
          </p:nvPicPr>
          <p:blipFill>
            <a:blip r:embed="rId4" cstate="screen"/>
            <a:stretch>
              <a:fillRect/>
            </a:stretch>
          </p:blipFill>
          <p:spPr bwMode="auto">
            <a:xfrm>
              <a:off x="1588446" y="6905353"/>
              <a:ext cx="4493198" cy="1030290"/>
            </a:xfrm>
            <a:prstGeom prst="rect">
              <a:avLst/>
            </a:prstGeom>
            <a:noFill/>
          </p:spPr>
        </p:pic>
        <p:sp>
          <p:nvSpPr>
            <p:cNvPr id="33" name="TextBox 32"/>
            <p:cNvSpPr txBox="1"/>
            <p:nvPr/>
          </p:nvSpPr>
          <p:spPr>
            <a:xfrm>
              <a:off x="2336830" y="7055026"/>
              <a:ext cx="3084270" cy="670450"/>
            </a:xfrm>
            <a:prstGeom prst="rect">
              <a:avLst/>
            </a:prstGeom>
            <a:noFill/>
          </p:spPr>
          <p:txBody>
            <a:bodyPr wrap="square" rtlCol="0">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.NET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p:cBhvr override="childStyle">
                                        <p:cTn id="6" dur="500" fill="hold"/>
                                        <p:tgtEl>
                                          <p:spTgt spid="34"/>
                                        </p:tgtEl>
                                        <p:attrNameLst>
                                          <p:attrName>style.color</p:attrName>
                                        </p:attrNameLst>
                                      </p:cBhvr>
                                      <p:by>
                                        <p:hsl h="0" s="12549" l="25098"/>
                                      </p:by>
                                    </p:animClr>
                                    <p:animClr clrSpc="hsl">
                                      <p:cBhvr>
                                        <p:cTn id="7" dur="500" fill="hold"/>
                                        <p:tgtEl>
                                          <p:spTgt spid="34"/>
                                        </p:tgtEl>
                                        <p:attrNameLst>
                                          <p:attrName>fillcolor</p:attrName>
                                        </p:attrNameLst>
                                      </p:cBhvr>
                                      <p:by>
                                        <p:hsl h="0" s="12549" l="25098"/>
                                      </p:by>
                                    </p:animClr>
                                    <p:animClr clrSpc="hsl">
                                      <p:cBhvr>
                                        <p:cTn id="8" dur="500" fill="hold"/>
                                        <p:tgtEl>
                                          <p:spTgt spid="34"/>
                                        </p:tgtEl>
                                        <p:attrNameLst>
                                          <p:attrName>stroke.color</p:attrName>
                                        </p:attrNameLst>
                                      </p:cBhvr>
                                      <p:by>
                                        <p:hsl h="0" s="12549" l="25098"/>
                                      </p:by>
                                    </p:animClr>
                                    <p:set>
                                      <p:cBhvr>
                                        <p:cTn id="9" dur="500" fill="hold"/>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p:txBody>
          <a:bodyPr/>
          <a:lstStyle/>
          <a:p>
            <a:r>
              <a:rPr lang="es-ES" b="1" dirty="0" smtClean="0"/>
              <a:t>10:15-10:35 Estrategia y </a:t>
            </a:r>
            <a:r>
              <a:rPr lang="es-ES" b="1" dirty="0" err="1" smtClean="0"/>
              <a:t>Roadmap</a:t>
            </a:r>
            <a:r>
              <a:rPr lang="es-ES" b="1" dirty="0" smtClean="0"/>
              <a:t> de Producto: Oslo y Dublín</a:t>
            </a:r>
            <a:endParaRPr lang="es-ES_tradnl" dirty="0" smtClean="0"/>
          </a:p>
          <a:p>
            <a:endParaRPr lang="es-ES_tradnl" dirty="0"/>
          </a:p>
        </p:txBody>
      </p:sp>
      <p:sp>
        <p:nvSpPr>
          <p:cNvPr id="4" name="1 Título"/>
          <p:cNvSpPr txBox="1">
            <a:spLocks/>
          </p:cNvSpPr>
          <p:nvPr/>
        </p:nvSpPr>
        <p:spPr>
          <a:xfrm>
            <a:off x="714348" y="2786059"/>
            <a:ext cx="7772400" cy="1357322"/>
          </a:xfrm>
          <a:prstGeom prst="rect">
            <a:avLst/>
          </a:prstGeom>
          <a:effectLst>
            <a:reflection blurRad="6350" stA="50000" endA="300" endPos="55000" dir="5400000" sy="-100000" algn="bl" rotWithShape="0"/>
          </a:effectLst>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400" b="1" i="0" u="none" strike="noStrike" kern="1200" cap="none" spc="0" normalizeH="0" baseline="0" noProof="0" dirty="0" smtClean="0">
                <a:ln>
                  <a:noFill/>
                </a:ln>
                <a:solidFill>
                  <a:srgbClr val="FFC000"/>
                </a:solidFill>
                <a:effectLst/>
                <a:uLnTx/>
                <a:uFillTx/>
                <a:latin typeface="+mj-lt"/>
                <a:ea typeface="+mj-ea"/>
                <a:cs typeface="+mj-cs"/>
              </a:rPr>
              <a:t>Estrategia y </a:t>
            </a:r>
            <a:r>
              <a:rPr kumimoji="0" lang="es-ES" sz="4400" b="1" i="0" u="none" strike="noStrike" kern="1200" cap="none" spc="0" normalizeH="0" baseline="0" noProof="0" dirty="0" err="1" smtClean="0">
                <a:ln>
                  <a:noFill/>
                </a:ln>
                <a:solidFill>
                  <a:srgbClr val="FFC000"/>
                </a:solidFill>
                <a:effectLst/>
                <a:uLnTx/>
                <a:uFillTx/>
                <a:latin typeface="+mj-lt"/>
                <a:ea typeface="+mj-ea"/>
                <a:cs typeface="+mj-cs"/>
              </a:rPr>
              <a:t>Roadmap</a:t>
            </a:r>
            <a:r>
              <a:rPr kumimoji="0" lang="es-ES" sz="4400" b="1" i="0" u="none" strike="noStrike" kern="1200" cap="none" spc="0" normalizeH="0" baseline="0" noProof="0" dirty="0" smtClean="0">
                <a:ln>
                  <a:noFill/>
                </a:ln>
                <a:solidFill>
                  <a:srgbClr val="FFC000"/>
                </a:solidFill>
                <a:effectLst/>
                <a:uLnTx/>
                <a:uFillTx/>
                <a:latin typeface="+mj-lt"/>
                <a:ea typeface="+mj-ea"/>
                <a:cs typeface="+mj-cs"/>
              </a:rPr>
              <a:t> de Producto: Oslo y Dublín</a:t>
            </a:r>
            <a:endParaRPr kumimoji="0" lang="es-ES" sz="4400" b="0" i="0" u="none" strike="noStrike" kern="1200" cap="none" spc="0" normalizeH="0" baseline="0" noProof="0" dirty="0">
              <a:ln>
                <a:noFill/>
              </a:ln>
              <a:solidFill>
                <a:srgbClr val="FFC000"/>
              </a:solidFill>
              <a:effectLst/>
              <a:uLnTx/>
              <a:uFillTx/>
              <a:latin typeface="+mj-lt"/>
              <a:ea typeface="+mj-ea"/>
              <a:cs typeface="+mj-cs"/>
            </a:endParaRPr>
          </a:p>
        </p:txBody>
      </p:sp>
      <p:sp>
        <p:nvSpPr>
          <p:cNvPr id="5" name="2 Subtítulo"/>
          <p:cNvSpPr txBox="1">
            <a:spLocks/>
          </p:cNvSpPr>
          <p:nvPr/>
        </p:nvSpPr>
        <p:spPr>
          <a:xfrm>
            <a:off x="4143372" y="5572140"/>
            <a:ext cx="5000628" cy="12858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Pedro Pablo </a:t>
            </a:r>
            <a:r>
              <a:rPr kumimoji="0" lang="es-ES" sz="3200" b="0" i="0" u="none" strike="noStrike" kern="1200" cap="none" spc="0" normalizeH="0" baseline="0" noProof="0" dirty="0" err="1" smtClean="0">
                <a:ln>
                  <a:noFill/>
                </a:ln>
                <a:solidFill>
                  <a:schemeClr val="tx1"/>
                </a:solidFill>
                <a:effectLst/>
                <a:uLnTx/>
                <a:uFillTx/>
                <a:latin typeface="+mn-lt"/>
                <a:ea typeface="+mn-ea"/>
                <a:cs typeface="+mn-cs"/>
              </a:rPr>
              <a:t>Malagón</a:t>
            </a:r>
            <a:r>
              <a:rPr kumimoji="0" lang="es-ES" sz="3200" b="0" i="0" u="none" strike="noStrike" kern="1200" cap="none" spc="0" normalizeH="0" baseline="0" noProof="0" dirty="0" smtClean="0">
                <a:ln>
                  <a:noFill/>
                </a:ln>
                <a:solidFill>
                  <a:schemeClr val="tx1"/>
                </a:solidFill>
                <a:effectLst/>
                <a:uLnTx/>
                <a:uFillTx/>
                <a:latin typeface="+mn-lt"/>
                <a:ea typeface="+mn-ea"/>
                <a:cs typeface="+mn-cs"/>
              </a:rPr>
              <a:t> Amor</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s-ES" sz="3200" b="0" i="0" u="none" strike="noStrike" kern="1200" cap="none" spc="0" normalizeH="0" baseline="0" noProof="0" dirty="0" smtClean="0">
                <a:ln>
                  <a:noFill/>
                </a:ln>
                <a:solidFill>
                  <a:schemeClr val="tx1"/>
                </a:solidFill>
                <a:effectLst/>
                <a:uLnTx/>
                <a:uFillTx/>
                <a:latin typeface="+mn-lt"/>
                <a:ea typeface="+mn-ea"/>
                <a:cs typeface="+mn-cs"/>
              </a:rPr>
              <a:t>pedropm@microsoft.com</a:t>
            </a:r>
            <a:endParaRPr kumimoji="0" lang="es-E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rot="10800000">
            <a:off x="200132" y="796923"/>
            <a:ext cx="5649685" cy="5744309"/>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140" name="Rounded Rectangle 139"/>
          <p:cNvSpPr/>
          <p:nvPr/>
        </p:nvSpPr>
        <p:spPr bwMode="auto">
          <a:xfrm>
            <a:off x="6061075" y="1157330"/>
            <a:ext cx="3082925" cy="3946357"/>
          </a:xfrm>
          <a:prstGeom prst="roundRect">
            <a:avLst>
              <a:gd name="adj" fmla="val 15467"/>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endParaRPr>
          </a:p>
        </p:txBody>
      </p:sp>
      <p:sp>
        <p:nvSpPr>
          <p:cNvPr id="50" name="Rounded Rectangle 49"/>
          <p:cNvSpPr/>
          <p:nvPr/>
        </p:nvSpPr>
        <p:spPr bwMode="auto">
          <a:xfrm>
            <a:off x="365046" y="4871187"/>
            <a:ext cx="5349923"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a:xfrm>
            <a:off x="2000232" y="5002464"/>
            <a:ext cx="2379177" cy="446276"/>
          </a:xfrm>
          <a:prstGeom prst="rect">
            <a:avLst/>
          </a:prstGeom>
        </p:spPr>
        <p:txBody>
          <a:bodyPr wrap="none">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Bus de </a:t>
            </a:r>
            <a:r>
              <a:rPr lang="en-US" sz="2300" dirty="0" err="1" smtClean="0">
                <a:solidFill>
                  <a:srgbClr val="FFFFFF"/>
                </a:solidFill>
                <a:effectLst>
                  <a:outerShdw blurRad="38100" dist="38100" dir="2700000" algn="tl">
                    <a:srgbClr val="000000">
                      <a:alpha val="43137"/>
                    </a:srgbClr>
                  </a:outerShdw>
                </a:effectLst>
                <a:latin typeface="Segoe" pitchFamily="34" charset="0"/>
              </a:rPr>
              <a:t>Servicios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blackGray">
          <a:xfrm>
            <a:off x="372792" y="3506605"/>
            <a:ext cx="5336274"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err="1" smtClean="0">
                <a:solidFill>
                  <a:srgbClr val="FFFFFF"/>
                </a:solidFill>
                <a:effectLst>
                  <a:outerShdw blurRad="38100" dist="38100" dir="2700000" algn="tl">
                    <a:srgbClr val="000000">
                      <a:alpha val="43137"/>
                    </a:srgbClr>
                  </a:outerShdw>
                </a:effectLst>
                <a:latin typeface="Segoe" pitchFamily="34" charset="0"/>
              </a:rPr>
              <a:t>Repositorio</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modelos</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blackGray">
          <a:xfrm>
            <a:off x="372791" y="2145082"/>
            <a:ext cx="534009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a:xfrm>
            <a:off x="1357290" y="2285992"/>
            <a:ext cx="3733714" cy="446276"/>
          </a:xfrm>
          <a:prstGeom prst="rect">
            <a:avLst/>
          </a:prstGeom>
        </p:spPr>
        <p:txBody>
          <a:bodyPr wrap="none">
            <a:spAutoFit/>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pitchFamily="34" charset="0"/>
              </a:rPr>
              <a:t>Herramientas</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modelado</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blackGray">
          <a:xfrm>
            <a:off x="376510" y="4188896"/>
            <a:ext cx="533255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err="1" smtClean="0">
                <a:solidFill>
                  <a:srgbClr val="FFFFFF"/>
                </a:solidFill>
                <a:effectLst>
                  <a:outerShdw blurRad="38100" dist="38100" dir="2700000" algn="tl">
                    <a:srgbClr val="000000">
                      <a:alpha val="43137"/>
                    </a:srgbClr>
                  </a:outerShdw>
                </a:effectLst>
                <a:latin typeface="Segoe" pitchFamily="34" charset="0"/>
              </a:rPr>
              <a:t>Servidor</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Procesos</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372791" y="2827373"/>
            <a:ext cx="5336275" cy="611910"/>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57"/>
          <p:cNvSpPr/>
          <p:nvPr/>
        </p:nvSpPr>
        <p:spPr>
          <a:xfrm>
            <a:off x="1724136" y="2895088"/>
            <a:ext cx="3177473" cy="446276"/>
          </a:xfrm>
          <a:prstGeom prst="rect">
            <a:avLst/>
          </a:prstGeom>
        </p:spPr>
        <p:txBody>
          <a:bodyPr wrap="none">
            <a:spAutoFit/>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pitchFamily="34" charset="0"/>
              </a:rPr>
              <a:t>Lenguaje</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modelado</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blackGray">
          <a:xfrm>
            <a:off x="89321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48"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1062251" y="1389898"/>
            <a:ext cx="643842" cy="530978"/>
          </a:xfrm>
          <a:prstGeom prst="roundRect">
            <a:avLst/>
          </a:prstGeom>
          <a:solidFill>
            <a:srgbClr val="A3C6FF"/>
          </a:solidFill>
        </p:spPr>
      </p:pic>
      <p:sp>
        <p:nvSpPr>
          <p:cNvPr id="49" name="Rectangle 48"/>
          <p:cNvSpPr/>
          <p:nvPr/>
        </p:nvSpPr>
        <p:spPr>
          <a:xfrm>
            <a:off x="974710" y="1154455"/>
            <a:ext cx="924164"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Bus Analyst</a:t>
            </a:r>
          </a:p>
        </p:txBody>
      </p:sp>
      <p:sp>
        <p:nvSpPr>
          <p:cNvPr id="51" name="Rounded Rectangle 50"/>
          <p:cNvSpPr/>
          <p:nvPr/>
        </p:nvSpPr>
        <p:spPr bwMode="blackGray">
          <a:xfrm>
            <a:off x="1938503"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53"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2107538" y="1389898"/>
            <a:ext cx="643842" cy="530978"/>
          </a:xfrm>
          <a:prstGeom prst="roundRect">
            <a:avLst/>
          </a:prstGeom>
          <a:solidFill>
            <a:srgbClr val="A3C6FF"/>
          </a:solidFill>
        </p:spPr>
      </p:pic>
      <p:sp>
        <p:nvSpPr>
          <p:cNvPr id="57" name="Rectangle 56"/>
          <p:cNvSpPr/>
          <p:nvPr/>
        </p:nvSpPr>
        <p:spPr>
          <a:xfrm>
            <a:off x="2217954" y="1154455"/>
            <a:ext cx="477439"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Arch</a:t>
            </a:r>
          </a:p>
        </p:txBody>
      </p:sp>
      <p:sp>
        <p:nvSpPr>
          <p:cNvPr id="64" name="Rounded Rectangle 63"/>
          <p:cNvSpPr/>
          <p:nvPr/>
        </p:nvSpPr>
        <p:spPr bwMode="blackGray">
          <a:xfrm>
            <a:off x="296906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5"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3138101" y="1389898"/>
            <a:ext cx="643842" cy="530978"/>
          </a:xfrm>
          <a:prstGeom prst="roundRect">
            <a:avLst/>
          </a:prstGeom>
          <a:solidFill>
            <a:srgbClr val="A3C6FF"/>
          </a:solidFill>
        </p:spPr>
      </p:pic>
      <p:sp>
        <p:nvSpPr>
          <p:cNvPr id="66" name="Rectangle 65"/>
          <p:cNvSpPr/>
          <p:nvPr/>
        </p:nvSpPr>
        <p:spPr>
          <a:xfrm>
            <a:off x="3248517" y="1154455"/>
            <a:ext cx="430760"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Dev</a:t>
            </a:r>
          </a:p>
        </p:txBody>
      </p:sp>
      <p:sp>
        <p:nvSpPr>
          <p:cNvPr id="68" name="Rounded Rectangle 67"/>
          <p:cNvSpPr/>
          <p:nvPr/>
        </p:nvSpPr>
        <p:spPr bwMode="blackGray">
          <a:xfrm>
            <a:off x="3999632"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9"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4168667" y="1389898"/>
            <a:ext cx="643842" cy="530978"/>
          </a:xfrm>
          <a:prstGeom prst="roundRect">
            <a:avLst/>
          </a:prstGeom>
          <a:solidFill>
            <a:srgbClr val="A3C6FF"/>
          </a:solidFill>
        </p:spPr>
      </p:pic>
      <p:sp>
        <p:nvSpPr>
          <p:cNvPr id="70" name="Rectangle 69"/>
          <p:cNvSpPr/>
          <p:nvPr/>
        </p:nvSpPr>
        <p:spPr>
          <a:xfrm>
            <a:off x="4279083" y="1154455"/>
            <a:ext cx="556307"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IT Pro</a:t>
            </a:r>
          </a:p>
        </p:txBody>
      </p:sp>
      <p:sp>
        <p:nvSpPr>
          <p:cNvPr id="41" name="TextBox 40"/>
          <p:cNvSpPr txBox="1"/>
          <p:nvPr/>
        </p:nvSpPr>
        <p:spPr>
          <a:xfrm>
            <a:off x="8841302" y="6611779"/>
            <a:ext cx="255198" cy="246221"/>
          </a:xfrm>
          <a:prstGeom prst="rect">
            <a:avLst/>
          </a:prstGeom>
          <a:noFill/>
        </p:spPr>
        <p:txBody>
          <a:bodyPr wrap="none" rtlCol="0">
            <a:spAutoFit/>
          </a:bodyPr>
          <a:lstStyle/>
          <a:p>
            <a:fld id="{E2BBE1F3-4E75-4E64-BC48-DE8A6FA8F8FD}" type="slidenum">
              <a:rPr lang="en-US" sz="1000" smtClean="0"/>
              <a:pPr/>
              <a:t>20</a:t>
            </a:fld>
            <a:endParaRPr lang="en-US" sz="1000" dirty="0"/>
          </a:p>
        </p:txBody>
      </p:sp>
      <p:sp>
        <p:nvSpPr>
          <p:cNvPr id="44" name="Title 43"/>
          <p:cNvSpPr>
            <a:spLocks noGrp="1"/>
          </p:cNvSpPr>
          <p:nvPr>
            <p:ph type="title"/>
          </p:nvPr>
        </p:nvSpPr>
        <p:spPr>
          <a:xfrm>
            <a:off x="457200" y="0"/>
            <a:ext cx="8229600" cy="1143000"/>
          </a:xfrm>
        </p:spPr>
        <p:txBody>
          <a:bodyPr>
            <a:normAutofit/>
          </a:bodyPr>
          <a:lstStyle/>
          <a:p>
            <a:r>
              <a:rPr lang="es-ES_tradnl" dirty="0" smtClean="0"/>
              <a:t>Visión General de Oslo</a:t>
            </a:r>
            <a:endParaRPr lang="en-US" dirty="0"/>
          </a:p>
        </p:txBody>
      </p:sp>
      <p:sp>
        <p:nvSpPr>
          <p:cNvPr id="30" name="Rectangle 29"/>
          <p:cNvSpPr/>
          <p:nvPr/>
        </p:nvSpPr>
        <p:spPr>
          <a:xfrm>
            <a:off x="6248400" y="1295400"/>
            <a:ext cx="2895600" cy="5459956"/>
          </a:xfrm>
          <a:prstGeom prst="rect">
            <a:avLst/>
          </a:prstGeom>
        </p:spPr>
        <p:txBody>
          <a:bodyPr wrap="square">
            <a:spAutoFit/>
          </a:bodyPr>
          <a:lstStyle/>
          <a:p>
            <a:pPr algn="ctr">
              <a:lnSpc>
                <a:spcPct val="90000"/>
              </a:lnSpc>
              <a:spcBef>
                <a:spcPct val="20000"/>
              </a:spcBef>
            </a:pPr>
            <a:r>
              <a:rPr lang="es-ES_tradnl" sz="2400" b="1" dirty="0" smtClean="0">
                <a:ln>
                  <a:solidFill>
                    <a:schemeClr val="tx1">
                      <a:alpha val="44000"/>
                    </a:schemeClr>
                  </a:solidFill>
                </a:ln>
                <a:solidFill>
                  <a:schemeClr val="bg1"/>
                </a:solidFill>
              </a:rPr>
              <a:t>Servidor de Procesos</a:t>
            </a:r>
          </a:p>
          <a:p>
            <a:pPr marL="173038" lvl="0" indent="-173038">
              <a:lnSpc>
                <a:spcPct val="90000"/>
              </a:lnSpc>
              <a:spcBef>
                <a:spcPct val="20000"/>
              </a:spcBef>
              <a:buSzPct val="80000"/>
              <a:buFont typeface="Wingdings" pitchFamily="2" charset="2"/>
              <a:buChar char="§"/>
            </a:pPr>
            <a:r>
              <a:rPr lang="es-ES_tradnl" dirty="0" smtClean="0"/>
              <a:t>Servidor de aplicaciones empresarial para ejecutar servicios y flujos de trabajo</a:t>
            </a:r>
          </a:p>
          <a:p>
            <a:pPr lvl="1" indent="-173038">
              <a:lnSpc>
                <a:spcPct val="90000"/>
              </a:lnSpc>
              <a:spcBef>
                <a:spcPct val="20000"/>
              </a:spcBef>
              <a:buSzPct val="80000"/>
              <a:buFont typeface="Courier New" pitchFamily="49" charset="0"/>
              <a:buChar char="o"/>
            </a:pPr>
            <a:r>
              <a:rPr lang="es-ES_tradnl" sz="1600" dirty="0" err="1" smtClean="0"/>
              <a:t>hosting</a:t>
            </a:r>
            <a:r>
              <a:rPr lang="es-ES_tradnl" sz="1600" dirty="0" smtClean="0"/>
              <a:t> y administración unificadas (XLANG y WF)</a:t>
            </a:r>
          </a:p>
          <a:p>
            <a:pPr marL="173038" indent="-173038">
              <a:lnSpc>
                <a:spcPct val="90000"/>
              </a:lnSpc>
              <a:spcBef>
                <a:spcPct val="20000"/>
              </a:spcBef>
              <a:buSzPct val="80000"/>
              <a:buFont typeface="Wingdings" pitchFamily="2" charset="2"/>
              <a:buChar char="§"/>
            </a:pPr>
            <a:r>
              <a:rPr lang="es-ES_tradnl" dirty="0" smtClean="0"/>
              <a:t>Control de la infraestructura</a:t>
            </a:r>
          </a:p>
          <a:p>
            <a:pPr lvl="1" indent="-173038">
              <a:lnSpc>
                <a:spcPct val="90000"/>
              </a:lnSpc>
              <a:spcBef>
                <a:spcPct val="20000"/>
              </a:spcBef>
              <a:buSzPct val="80000"/>
              <a:buFont typeface="Courier New" pitchFamily="49" charset="0"/>
              <a:buChar char="o"/>
            </a:pPr>
            <a:r>
              <a:rPr lang="es-ES_tradnl" sz="1600" dirty="0" smtClean="0"/>
              <a:t>despliegue</a:t>
            </a:r>
          </a:p>
          <a:p>
            <a:pPr lvl="1" indent="-173038">
              <a:lnSpc>
                <a:spcPct val="90000"/>
              </a:lnSpc>
              <a:spcBef>
                <a:spcPct val="20000"/>
              </a:spcBef>
              <a:buSzPct val="80000"/>
              <a:buFont typeface="Courier New" pitchFamily="49" charset="0"/>
              <a:buChar char="o"/>
            </a:pPr>
            <a:r>
              <a:rPr lang="es-ES_tradnl" sz="1600" dirty="0" smtClean="0"/>
              <a:t>administración</a:t>
            </a:r>
          </a:p>
          <a:p>
            <a:pPr lvl="1" indent="-173038">
              <a:lnSpc>
                <a:spcPct val="90000"/>
              </a:lnSpc>
              <a:spcBef>
                <a:spcPct val="20000"/>
              </a:spcBef>
              <a:buSzPct val="80000"/>
              <a:buFont typeface="Courier New" pitchFamily="49" charset="0"/>
              <a:buChar char="o"/>
            </a:pPr>
            <a:r>
              <a:rPr lang="es-ES_tradnl" sz="1600" dirty="0" smtClean="0"/>
              <a:t>monitorización</a:t>
            </a:r>
          </a:p>
          <a:p>
            <a:pPr marL="173038" lvl="0" indent="-173038">
              <a:lnSpc>
                <a:spcPct val="90000"/>
              </a:lnSpc>
              <a:spcBef>
                <a:spcPct val="20000"/>
              </a:spcBef>
              <a:buSzPct val="80000"/>
              <a:buFont typeface="Wingdings" pitchFamily="2" charset="2"/>
              <a:buChar char="§"/>
            </a:pPr>
            <a:r>
              <a:rPr lang="es-ES_tradnl" dirty="0" err="1" smtClean="0"/>
              <a:t>Runtime</a:t>
            </a:r>
            <a:r>
              <a:rPr lang="es-ES_tradnl" dirty="0" smtClean="0"/>
              <a:t> </a:t>
            </a:r>
            <a:r>
              <a:rPr lang="es-ES_tradnl" dirty="0" err="1" smtClean="0"/>
              <a:t>services</a:t>
            </a:r>
            <a:endParaRPr lang="es-ES_tradnl" dirty="0" smtClean="0"/>
          </a:p>
          <a:p>
            <a:pPr lvl="1" indent="-173038">
              <a:lnSpc>
                <a:spcPct val="90000"/>
              </a:lnSpc>
              <a:spcBef>
                <a:spcPct val="20000"/>
              </a:spcBef>
              <a:buSzPct val="80000"/>
              <a:buFont typeface="Courier New" pitchFamily="49" charset="0"/>
              <a:buChar char="o"/>
            </a:pPr>
            <a:r>
              <a:rPr lang="es-ES_tradnl" sz="1600" dirty="0" smtClean="0"/>
              <a:t>Balanceo de carga</a:t>
            </a:r>
          </a:p>
          <a:p>
            <a:pPr lvl="1" indent="-173038">
              <a:lnSpc>
                <a:spcPct val="90000"/>
              </a:lnSpc>
              <a:spcBef>
                <a:spcPct val="20000"/>
              </a:spcBef>
              <a:buSzPct val="80000"/>
              <a:buFont typeface="Courier New" pitchFamily="49" charset="0"/>
              <a:buChar char="o"/>
            </a:pPr>
            <a:r>
              <a:rPr lang="es-ES_tradnl" sz="1600" dirty="0" smtClean="0"/>
              <a:t>Mensajería  rápida / ligera</a:t>
            </a:r>
          </a:p>
          <a:p>
            <a:pPr lvl="1" indent="-173038">
              <a:lnSpc>
                <a:spcPct val="90000"/>
              </a:lnSpc>
              <a:spcBef>
                <a:spcPct val="20000"/>
              </a:spcBef>
              <a:buSzPct val="80000"/>
              <a:buFont typeface="Courier New" pitchFamily="49" charset="0"/>
              <a:buChar char="o"/>
            </a:pPr>
            <a:r>
              <a:rPr lang="es-ES_tradnl" sz="1600" dirty="0" smtClean="0"/>
              <a:t>Servicios reutilizables</a:t>
            </a:r>
          </a:p>
          <a:p>
            <a:pPr lvl="1" indent="-173038">
              <a:lnSpc>
                <a:spcPct val="90000"/>
              </a:lnSpc>
              <a:spcBef>
                <a:spcPct val="20000"/>
              </a:spcBef>
              <a:buSzPct val="80000"/>
              <a:buFont typeface="Courier New" pitchFamily="49" charset="0"/>
              <a:buChar char="o"/>
            </a:pPr>
            <a:r>
              <a:rPr lang="es-ES_tradnl" sz="1600" dirty="0" smtClean="0"/>
              <a:t>Procesos de larga duración</a:t>
            </a:r>
          </a:p>
          <a:p>
            <a:pPr lvl="1" indent="-173038">
              <a:lnSpc>
                <a:spcPct val="90000"/>
              </a:lnSpc>
              <a:spcBef>
                <a:spcPct val="20000"/>
              </a:spcBef>
              <a:buSzPct val="80000"/>
              <a:buFont typeface="Courier New" pitchFamily="49" charset="0"/>
              <a:buChar char="o"/>
            </a:pPr>
            <a:r>
              <a:rPr lang="es-ES_tradnl" sz="1600" dirty="0" smtClean="0"/>
              <a:t>Transacciones de compensación</a:t>
            </a:r>
          </a:p>
          <a:p>
            <a:pPr lvl="1" indent="-173038">
              <a:lnSpc>
                <a:spcPct val="90000"/>
              </a:lnSpc>
              <a:spcBef>
                <a:spcPct val="20000"/>
              </a:spcBef>
              <a:buSzPct val="80000"/>
              <a:buFont typeface="Courier New" pitchFamily="49" charset="0"/>
              <a:buChar char="o"/>
            </a:pPr>
            <a:r>
              <a:rPr lang="es-ES_tradnl" sz="1600" dirty="0" smtClean="0"/>
              <a:t>interoperabilidad-adaptadores</a:t>
            </a:r>
          </a:p>
        </p:txBody>
      </p:sp>
      <p:grpSp>
        <p:nvGrpSpPr>
          <p:cNvPr id="2" name="Group 24"/>
          <p:cNvGrpSpPr/>
          <p:nvPr/>
        </p:nvGrpSpPr>
        <p:grpSpPr>
          <a:xfrm>
            <a:off x="1360069" y="5691875"/>
            <a:ext cx="3354938" cy="685799"/>
            <a:chOff x="1588446" y="6905353"/>
            <a:chExt cx="4493198" cy="1030290"/>
          </a:xfrm>
        </p:grpSpPr>
        <p:pic>
          <p:nvPicPr>
            <p:cNvPr id="32" name="Picture 74" descr="live-services-electric-wire"/>
            <p:cNvPicPr>
              <a:picLocks noChangeAspect="1" noChangeArrowheads="1"/>
            </p:cNvPicPr>
            <p:nvPr/>
          </p:nvPicPr>
          <p:blipFill>
            <a:blip r:embed="rId4" cstate="screen"/>
            <a:stretch>
              <a:fillRect/>
            </a:stretch>
          </p:blipFill>
          <p:spPr bwMode="auto">
            <a:xfrm>
              <a:off x="1588446" y="6905353"/>
              <a:ext cx="4493198" cy="1030290"/>
            </a:xfrm>
            <a:prstGeom prst="rect">
              <a:avLst/>
            </a:prstGeom>
            <a:noFill/>
          </p:spPr>
        </p:pic>
        <p:sp>
          <p:nvSpPr>
            <p:cNvPr id="33" name="TextBox 32"/>
            <p:cNvSpPr txBox="1"/>
            <p:nvPr/>
          </p:nvSpPr>
          <p:spPr>
            <a:xfrm>
              <a:off x="2336830" y="7055026"/>
              <a:ext cx="3084270" cy="670450"/>
            </a:xfrm>
            <a:prstGeom prst="rect">
              <a:avLst/>
            </a:prstGeom>
            <a:noFill/>
          </p:spPr>
          <p:txBody>
            <a:bodyPr wrap="square" rtlCol="0">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.NET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afterEffect">
                                  <p:stCondLst>
                                    <p:cond delay="0"/>
                                  </p:stCondLst>
                                  <p:childTnLst>
                                    <p:animClr clrSpc="hsl">
                                      <p:cBhvr override="childStyle">
                                        <p:cTn id="6" dur="500" fill="hold"/>
                                        <p:tgtEl>
                                          <p:spTgt spid="27"/>
                                        </p:tgtEl>
                                        <p:attrNameLst>
                                          <p:attrName>style.color</p:attrName>
                                        </p:attrNameLst>
                                      </p:cBhvr>
                                      <p:by>
                                        <p:hsl h="0" s="12549" l="25098"/>
                                      </p:by>
                                    </p:animClr>
                                    <p:animClr clrSpc="hsl">
                                      <p:cBhvr>
                                        <p:cTn id="7" dur="500" fill="hold"/>
                                        <p:tgtEl>
                                          <p:spTgt spid="27"/>
                                        </p:tgtEl>
                                        <p:attrNameLst>
                                          <p:attrName>fillcolor</p:attrName>
                                        </p:attrNameLst>
                                      </p:cBhvr>
                                      <p:by>
                                        <p:hsl h="0" s="12549" l="25098"/>
                                      </p:by>
                                    </p:animClr>
                                    <p:animClr clrSpc="hsl">
                                      <p:cBhvr>
                                        <p:cTn id="8" dur="500" fill="hold"/>
                                        <p:tgtEl>
                                          <p:spTgt spid="27"/>
                                        </p:tgtEl>
                                        <p:attrNameLst>
                                          <p:attrName>stroke.color</p:attrName>
                                        </p:attrNameLst>
                                      </p:cBhvr>
                                      <p:by>
                                        <p:hsl h="0" s="12549" l="25098"/>
                                      </p:by>
                                    </p:animClr>
                                    <p:set>
                                      <p:cBhvr>
                                        <p:cTn id="9" dur="500" fill="hold"/>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rot="10800000">
            <a:off x="200132" y="796923"/>
            <a:ext cx="5649685" cy="5744309"/>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140" name="Rounded Rectangle 139"/>
          <p:cNvSpPr/>
          <p:nvPr/>
        </p:nvSpPr>
        <p:spPr bwMode="auto">
          <a:xfrm>
            <a:off x="6061075" y="1157330"/>
            <a:ext cx="3082925" cy="3946357"/>
          </a:xfrm>
          <a:prstGeom prst="roundRect">
            <a:avLst>
              <a:gd name="adj" fmla="val 15467"/>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endParaRPr>
          </a:p>
        </p:txBody>
      </p:sp>
      <p:sp>
        <p:nvSpPr>
          <p:cNvPr id="50" name="Rounded Rectangle 49"/>
          <p:cNvSpPr/>
          <p:nvPr/>
        </p:nvSpPr>
        <p:spPr bwMode="auto">
          <a:xfrm>
            <a:off x="365046" y="4871187"/>
            <a:ext cx="5349923"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a:xfrm>
            <a:off x="2000232" y="5002464"/>
            <a:ext cx="2379177" cy="446276"/>
          </a:xfrm>
          <a:prstGeom prst="rect">
            <a:avLst/>
          </a:prstGeom>
        </p:spPr>
        <p:txBody>
          <a:bodyPr wrap="none">
            <a:spAutoFit/>
          </a:bodyPr>
          <a:lstStyle/>
          <a:p>
            <a:pPr algn="ctr" defTabSz="914099" fontAlgn="base">
              <a:spcBef>
                <a:spcPct val="0"/>
              </a:spcBef>
              <a:spcAft>
                <a:spcPct val="0"/>
              </a:spcAft>
            </a:pPr>
            <a:r>
              <a:rPr lang="es-ES_tradnl" sz="2300" dirty="0" smtClean="0">
                <a:solidFill>
                  <a:srgbClr val="FFFFFF"/>
                </a:solidFill>
                <a:effectLst>
                  <a:outerShdw blurRad="38100" dist="38100" dir="2700000" algn="tl">
                    <a:srgbClr val="000000">
                      <a:alpha val="43137"/>
                    </a:srgbClr>
                  </a:outerShdw>
                </a:effectLst>
                <a:latin typeface="Segoe" pitchFamily="34" charset="0"/>
              </a:rPr>
              <a:t>Bus de Servicios</a:t>
            </a:r>
            <a:endParaRPr lang="es-ES_tradnl"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blackGray">
          <a:xfrm>
            <a:off x="372792" y="3506605"/>
            <a:ext cx="5336274"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s-ES_tradnl" sz="2300" dirty="0" smtClean="0">
                <a:solidFill>
                  <a:srgbClr val="FFFFFF"/>
                </a:solidFill>
                <a:effectLst>
                  <a:outerShdw blurRad="38100" dist="38100" dir="2700000" algn="tl">
                    <a:srgbClr val="000000">
                      <a:alpha val="43137"/>
                    </a:srgbClr>
                  </a:outerShdw>
                </a:effectLst>
                <a:latin typeface="Segoe" pitchFamily="34" charset="0"/>
              </a:rPr>
              <a:t>Repositorio de modelos</a:t>
            </a:r>
          </a:p>
        </p:txBody>
      </p:sp>
      <p:sp>
        <p:nvSpPr>
          <p:cNvPr id="45" name="Rounded Rectangle 44"/>
          <p:cNvSpPr/>
          <p:nvPr/>
        </p:nvSpPr>
        <p:spPr bwMode="blackGray">
          <a:xfrm>
            <a:off x="372791" y="2145082"/>
            <a:ext cx="534009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a:xfrm>
            <a:off x="1285852" y="2285992"/>
            <a:ext cx="3733714" cy="446276"/>
          </a:xfrm>
          <a:prstGeom prst="rect">
            <a:avLst/>
          </a:prstGeom>
        </p:spPr>
        <p:txBody>
          <a:bodyPr wrap="none">
            <a:spAutoFit/>
          </a:bodyPr>
          <a:lstStyle/>
          <a:p>
            <a:pPr algn="ctr" defTabSz="914099" fontAlgn="base">
              <a:spcBef>
                <a:spcPct val="0"/>
              </a:spcBef>
              <a:spcAft>
                <a:spcPct val="0"/>
              </a:spcAft>
            </a:pPr>
            <a:r>
              <a:rPr lang="es-ES_tradnl" sz="2300" dirty="0" smtClean="0">
                <a:solidFill>
                  <a:srgbClr val="FFFFFF"/>
                </a:solidFill>
                <a:effectLst>
                  <a:outerShdw blurRad="38100" dist="38100" dir="2700000" algn="tl">
                    <a:srgbClr val="000000">
                      <a:alpha val="43137"/>
                    </a:srgbClr>
                  </a:outerShdw>
                </a:effectLst>
                <a:latin typeface="Segoe" pitchFamily="34" charset="0"/>
              </a:rPr>
              <a:t>Herramientas de modelado</a:t>
            </a:r>
            <a:endParaRPr lang="es-ES_tradnl"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blackGray">
          <a:xfrm>
            <a:off x="376510" y="4188896"/>
            <a:ext cx="533255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s-ES_tradnl" sz="2300" dirty="0" smtClean="0">
                <a:solidFill>
                  <a:srgbClr val="FFFFFF"/>
                </a:solidFill>
                <a:effectLst>
                  <a:outerShdw blurRad="38100" dist="38100" dir="2700000" algn="tl">
                    <a:srgbClr val="000000">
                      <a:alpha val="43137"/>
                    </a:srgbClr>
                  </a:outerShdw>
                </a:effectLst>
                <a:latin typeface="Segoe" pitchFamily="34" charset="0"/>
              </a:rPr>
              <a:t>Servidor de Procesos</a:t>
            </a:r>
          </a:p>
        </p:txBody>
      </p:sp>
      <p:sp>
        <p:nvSpPr>
          <p:cNvPr id="52" name="Rounded Rectangle 51"/>
          <p:cNvSpPr/>
          <p:nvPr/>
        </p:nvSpPr>
        <p:spPr bwMode="auto">
          <a:xfrm>
            <a:off x="372791" y="2827373"/>
            <a:ext cx="5336275" cy="611910"/>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57"/>
          <p:cNvSpPr/>
          <p:nvPr/>
        </p:nvSpPr>
        <p:spPr>
          <a:xfrm>
            <a:off x="1724136" y="2895088"/>
            <a:ext cx="3177473" cy="446276"/>
          </a:xfrm>
          <a:prstGeom prst="rect">
            <a:avLst/>
          </a:prstGeom>
        </p:spPr>
        <p:txBody>
          <a:bodyPr wrap="none">
            <a:spAutoFit/>
          </a:bodyPr>
          <a:lstStyle/>
          <a:p>
            <a:pPr algn="ctr" defTabSz="914099" fontAlgn="base">
              <a:spcBef>
                <a:spcPct val="0"/>
              </a:spcBef>
              <a:spcAft>
                <a:spcPct val="0"/>
              </a:spcAft>
            </a:pPr>
            <a:r>
              <a:rPr lang="es-ES_tradnl" sz="2300" dirty="0" smtClean="0">
                <a:solidFill>
                  <a:srgbClr val="FFFFFF"/>
                </a:solidFill>
                <a:effectLst>
                  <a:outerShdw blurRad="38100" dist="38100" dir="2700000" algn="tl">
                    <a:srgbClr val="000000">
                      <a:alpha val="43137"/>
                    </a:srgbClr>
                  </a:outerShdw>
                </a:effectLst>
                <a:latin typeface="Segoe" pitchFamily="34" charset="0"/>
              </a:rPr>
              <a:t>Lenguaje de modelado</a:t>
            </a:r>
            <a:endParaRPr lang="es-ES_tradnl"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blackGray">
          <a:xfrm>
            <a:off x="89321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48"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1062251" y="1389898"/>
            <a:ext cx="643842" cy="530978"/>
          </a:xfrm>
          <a:prstGeom prst="roundRect">
            <a:avLst/>
          </a:prstGeom>
          <a:solidFill>
            <a:srgbClr val="A3C6FF"/>
          </a:solidFill>
        </p:spPr>
      </p:pic>
      <p:sp>
        <p:nvSpPr>
          <p:cNvPr id="49" name="Rectangle 48"/>
          <p:cNvSpPr/>
          <p:nvPr/>
        </p:nvSpPr>
        <p:spPr>
          <a:xfrm>
            <a:off x="974710" y="1154455"/>
            <a:ext cx="924164"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Bus Analyst</a:t>
            </a:r>
          </a:p>
        </p:txBody>
      </p:sp>
      <p:sp>
        <p:nvSpPr>
          <p:cNvPr id="51" name="Rounded Rectangle 50"/>
          <p:cNvSpPr/>
          <p:nvPr/>
        </p:nvSpPr>
        <p:spPr bwMode="blackGray">
          <a:xfrm>
            <a:off x="1938503"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53"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2107538" y="1389898"/>
            <a:ext cx="643842" cy="530978"/>
          </a:xfrm>
          <a:prstGeom prst="roundRect">
            <a:avLst/>
          </a:prstGeom>
          <a:solidFill>
            <a:srgbClr val="A3C6FF"/>
          </a:solidFill>
        </p:spPr>
      </p:pic>
      <p:sp>
        <p:nvSpPr>
          <p:cNvPr id="57" name="Rectangle 56"/>
          <p:cNvSpPr/>
          <p:nvPr/>
        </p:nvSpPr>
        <p:spPr>
          <a:xfrm>
            <a:off x="2217954" y="1154455"/>
            <a:ext cx="477439"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Arch</a:t>
            </a:r>
          </a:p>
        </p:txBody>
      </p:sp>
      <p:sp>
        <p:nvSpPr>
          <p:cNvPr id="64" name="Rounded Rectangle 63"/>
          <p:cNvSpPr/>
          <p:nvPr/>
        </p:nvSpPr>
        <p:spPr bwMode="blackGray">
          <a:xfrm>
            <a:off x="296906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5"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3138101" y="1389898"/>
            <a:ext cx="643842" cy="530978"/>
          </a:xfrm>
          <a:prstGeom prst="roundRect">
            <a:avLst/>
          </a:prstGeom>
          <a:solidFill>
            <a:srgbClr val="A3C6FF"/>
          </a:solidFill>
        </p:spPr>
      </p:pic>
      <p:sp>
        <p:nvSpPr>
          <p:cNvPr id="66" name="Rectangle 65"/>
          <p:cNvSpPr/>
          <p:nvPr/>
        </p:nvSpPr>
        <p:spPr>
          <a:xfrm>
            <a:off x="3248517" y="1154455"/>
            <a:ext cx="430760"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Dev</a:t>
            </a:r>
          </a:p>
        </p:txBody>
      </p:sp>
      <p:sp>
        <p:nvSpPr>
          <p:cNvPr id="68" name="Rounded Rectangle 67"/>
          <p:cNvSpPr/>
          <p:nvPr/>
        </p:nvSpPr>
        <p:spPr bwMode="blackGray">
          <a:xfrm>
            <a:off x="3999632"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9"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4168667" y="1389898"/>
            <a:ext cx="643842" cy="530978"/>
          </a:xfrm>
          <a:prstGeom prst="roundRect">
            <a:avLst/>
          </a:prstGeom>
          <a:solidFill>
            <a:srgbClr val="A3C6FF"/>
          </a:solidFill>
        </p:spPr>
      </p:pic>
      <p:sp>
        <p:nvSpPr>
          <p:cNvPr id="70" name="Rectangle 69"/>
          <p:cNvSpPr/>
          <p:nvPr/>
        </p:nvSpPr>
        <p:spPr>
          <a:xfrm>
            <a:off x="4279083" y="1154455"/>
            <a:ext cx="556307"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IT Pro</a:t>
            </a:r>
          </a:p>
        </p:txBody>
      </p:sp>
      <p:sp>
        <p:nvSpPr>
          <p:cNvPr id="41" name="TextBox 40"/>
          <p:cNvSpPr txBox="1"/>
          <p:nvPr/>
        </p:nvSpPr>
        <p:spPr>
          <a:xfrm>
            <a:off x="8841302" y="6611779"/>
            <a:ext cx="255198" cy="246221"/>
          </a:xfrm>
          <a:prstGeom prst="rect">
            <a:avLst/>
          </a:prstGeom>
          <a:noFill/>
        </p:spPr>
        <p:txBody>
          <a:bodyPr wrap="none" rtlCol="0">
            <a:spAutoFit/>
          </a:bodyPr>
          <a:lstStyle/>
          <a:p>
            <a:fld id="{E2BBE1F3-4E75-4E64-BC48-DE8A6FA8F8FD}" type="slidenum">
              <a:rPr lang="en-US" sz="1000" smtClean="0"/>
              <a:pPr/>
              <a:t>21</a:t>
            </a:fld>
            <a:endParaRPr lang="en-US" sz="1000" dirty="0"/>
          </a:p>
        </p:txBody>
      </p:sp>
      <p:sp>
        <p:nvSpPr>
          <p:cNvPr id="44" name="Title 43"/>
          <p:cNvSpPr>
            <a:spLocks noGrp="1"/>
          </p:cNvSpPr>
          <p:nvPr>
            <p:ph type="title"/>
          </p:nvPr>
        </p:nvSpPr>
        <p:spPr>
          <a:xfrm>
            <a:off x="457200" y="0"/>
            <a:ext cx="8229600" cy="1143000"/>
          </a:xfrm>
        </p:spPr>
        <p:txBody>
          <a:bodyPr>
            <a:normAutofit/>
          </a:bodyPr>
          <a:lstStyle/>
          <a:p>
            <a:r>
              <a:rPr lang="es-ES_tradnl" dirty="0" smtClean="0"/>
              <a:t>Visión General de Oslo</a:t>
            </a:r>
            <a:endParaRPr lang="en-US" dirty="0"/>
          </a:p>
        </p:txBody>
      </p:sp>
      <p:sp>
        <p:nvSpPr>
          <p:cNvPr id="30" name="Rectangle 29"/>
          <p:cNvSpPr/>
          <p:nvPr/>
        </p:nvSpPr>
        <p:spPr>
          <a:xfrm>
            <a:off x="6072450" y="1312025"/>
            <a:ext cx="2971800" cy="3447098"/>
          </a:xfrm>
          <a:prstGeom prst="rect">
            <a:avLst/>
          </a:prstGeom>
        </p:spPr>
        <p:txBody>
          <a:bodyPr wrap="square">
            <a:spAutoFit/>
          </a:bodyPr>
          <a:lstStyle/>
          <a:p>
            <a:pPr algn="ctr">
              <a:lnSpc>
                <a:spcPct val="90000"/>
              </a:lnSpc>
              <a:spcBef>
                <a:spcPct val="20000"/>
              </a:spcBef>
            </a:pPr>
            <a:r>
              <a:rPr lang="es-ES_tradnl" sz="2800" b="1" dirty="0" smtClean="0">
                <a:ln>
                  <a:solidFill>
                    <a:schemeClr val="tx1">
                      <a:alpha val="44000"/>
                    </a:schemeClr>
                  </a:solidFill>
                </a:ln>
                <a:solidFill>
                  <a:schemeClr val="bg1"/>
                </a:solidFill>
              </a:rPr>
              <a:t>Bus de Servicios</a:t>
            </a:r>
          </a:p>
          <a:p>
            <a:pPr marL="233363" lvl="0" indent="-233363">
              <a:lnSpc>
                <a:spcPct val="90000"/>
              </a:lnSpc>
              <a:spcBef>
                <a:spcPct val="20000"/>
              </a:spcBef>
              <a:buFont typeface="Wingdings" pitchFamily="2" charset="2"/>
              <a:buChar char="§"/>
            </a:pPr>
            <a:r>
              <a:rPr lang="es-ES_tradnl" dirty="0" smtClean="0"/>
              <a:t>Modelo de programación unificado</a:t>
            </a:r>
          </a:p>
          <a:p>
            <a:pPr marL="233363" lvl="0" indent="-233363">
              <a:lnSpc>
                <a:spcPct val="90000"/>
              </a:lnSpc>
              <a:spcBef>
                <a:spcPct val="20000"/>
              </a:spcBef>
              <a:buSzPct val="80000"/>
              <a:buFont typeface="Wingdings" pitchFamily="2" charset="2"/>
              <a:buChar char="§"/>
            </a:pPr>
            <a:r>
              <a:rPr lang="es-ES_tradnl" dirty="0" smtClean="0"/>
              <a:t>Servicio de publicación de recursos y servicios</a:t>
            </a:r>
            <a:br>
              <a:rPr lang="es-ES_tradnl" dirty="0" smtClean="0"/>
            </a:br>
            <a:endParaRPr lang="es-ES_tradnl" dirty="0" smtClean="0"/>
          </a:p>
          <a:p>
            <a:pPr marL="233363" lvl="0" indent="-233363" algn="ctr">
              <a:lnSpc>
                <a:spcPct val="90000"/>
              </a:lnSpc>
              <a:spcBef>
                <a:spcPct val="20000"/>
              </a:spcBef>
              <a:buSzPct val="80000"/>
            </a:pPr>
            <a:r>
              <a:rPr lang="es-ES_tradnl" sz="2800" b="1" dirty="0" smtClean="0">
                <a:ln>
                  <a:solidFill>
                    <a:schemeClr val="tx1">
                      <a:alpha val="44000"/>
                    </a:schemeClr>
                  </a:solidFill>
                </a:ln>
                <a:solidFill>
                  <a:schemeClr val="bg1"/>
                </a:solidFill>
              </a:rPr>
              <a:t>Cloud </a:t>
            </a:r>
            <a:r>
              <a:rPr lang="es-ES_tradnl" sz="2800" b="1" dirty="0" err="1" smtClean="0">
                <a:ln>
                  <a:solidFill>
                    <a:schemeClr val="tx1">
                      <a:alpha val="44000"/>
                    </a:schemeClr>
                  </a:solidFill>
                </a:ln>
                <a:solidFill>
                  <a:schemeClr val="bg1"/>
                </a:solidFill>
              </a:rPr>
              <a:t>Services</a:t>
            </a:r>
            <a:endParaRPr lang="es-ES_tradnl" sz="2800" b="1" dirty="0" smtClean="0">
              <a:solidFill>
                <a:schemeClr val="bg1"/>
              </a:solidFill>
            </a:endParaRPr>
          </a:p>
          <a:p>
            <a:pPr marL="233363" indent="-233363">
              <a:buFont typeface="Wingdings" pitchFamily="2" charset="2"/>
              <a:buChar char="§"/>
            </a:pPr>
            <a:r>
              <a:rPr lang="es-ES_tradnl" dirty="0" err="1" smtClean="0"/>
              <a:t>Biztalk</a:t>
            </a:r>
            <a:r>
              <a:rPr lang="es-ES_tradnl" dirty="0" smtClean="0"/>
              <a:t> </a:t>
            </a:r>
            <a:r>
              <a:rPr lang="es-ES_tradnl" dirty="0" err="1" smtClean="0"/>
              <a:t>Services</a:t>
            </a:r>
            <a:endParaRPr lang="es-ES_tradnl" dirty="0" smtClean="0"/>
          </a:p>
          <a:p>
            <a:pPr marL="233363" lvl="0" indent="-233363">
              <a:lnSpc>
                <a:spcPct val="90000"/>
              </a:lnSpc>
              <a:spcBef>
                <a:spcPct val="20000"/>
              </a:spcBef>
              <a:buSzPct val="80000"/>
              <a:buFont typeface="Wingdings" pitchFamily="2" charset="2"/>
              <a:buChar char="§"/>
            </a:pPr>
            <a:r>
              <a:rPr lang="es-ES_tradnl" dirty="0" smtClean="0"/>
              <a:t>Modelo de programación común y SDK </a:t>
            </a:r>
          </a:p>
          <a:p>
            <a:pPr marL="233363" lvl="0" indent="-233363">
              <a:lnSpc>
                <a:spcPct val="90000"/>
              </a:lnSpc>
              <a:spcBef>
                <a:spcPct val="20000"/>
              </a:spcBef>
              <a:buSzPct val="80000"/>
              <a:buFont typeface="Wingdings" pitchFamily="2" charset="2"/>
              <a:buChar char="§"/>
            </a:pPr>
            <a:r>
              <a:rPr lang="es-ES_tradnl" dirty="0" err="1" smtClean="0"/>
              <a:t>End</a:t>
            </a:r>
            <a:r>
              <a:rPr lang="es-ES_tradnl" dirty="0" smtClean="0"/>
              <a:t> </a:t>
            </a:r>
            <a:r>
              <a:rPr lang="es-ES_tradnl" dirty="0" err="1" smtClean="0"/>
              <a:t>to</a:t>
            </a:r>
            <a:r>
              <a:rPr lang="es-ES_tradnl" dirty="0" smtClean="0"/>
              <a:t> </a:t>
            </a:r>
            <a:r>
              <a:rPr lang="es-ES_tradnl" dirty="0" err="1" smtClean="0"/>
              <a:t>end</a:t>
            </a:r>
            <a:r>
              <a:rPr lang="es-ES_tradnl" dirty="0" smtClean="0"/>
              <a:t> SLA</a:t>
            </a:r>
          </a:p>
        </p:txBody>
      </p:sp>
      <p:grpSp>
        <p:nvGrpSpPr>
          <p:cNvPr id="2" name="Group 24"/>
          <p:cNvGrpSpPr/>
          <p:nvPr/>
        </p:nvGrpSpPr>
        <p:grpSpPr>
          <a:xfrm>
            <a:off x="1360069" y="5691875"/>
            <a:ext cx="3354938" cy="685799"/>
            <a:chOff x="1588446" y="6905353"/>
            <a:chExt cx="4493198" cy="1030290"/>
          </a:xfrm>
        </p:grpSpPr>
        <p:pic>
          <p:nvPicPr>
            <p:cNvPr id="32" name="Picture 74" descr="live-services-electric-wire"/>
            <p:cNvPicPr>
              <a:picLocks noChangeAspect="1" noChangeArrowheads="1"/>
            </p:cNvPicPr>
            <p:nvPr/>
          </p:nvPicPr>
          <p:blipFill>
            <a:blip r:embed="rId4" cstate="screen"/>
            <a:stretch>
              <a:fillRect/>
            </a:stretch>
          </p:blipFill>
          <p:spPr bwMode="auto">
            <a:xfrm>
              <a:off x="1588446" y="6905353"/>
              <a:ext cx="4493198" cy="1030290"/>
            </a:xfrm>
            <a:prstGeom prst="rect">
              <a:avLst/>
            </a:prstGeom>
            <a:noFill/>
          </p:spPr>
        </p:pic>
        <p:sp>
          <p:nvSpPr>
            <p:cNvPr id="33" name="TextBox 32"/>
            <p:cNvSpPr txBox="1"/>
            <p:nvPr/>
          </p:nvSpPr>
          <p:spPr>
            <a:xfrm>
              <a:off x="2336830" y="7055026"/>
              <a:ext cx="3084270" cy="670450"/>
            </a:xfrm>
            <a:prstGeom prst="rect">
              <a:avLst/>
            </a:prstGeom>
            <a:noFill/>
          </p:spPr>
          <p:txBody>
            <a:bodyPr wrap="square" rtlCol="0">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.NET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grpId="0" nodeType="withEffect">
                                  <p:stCondLst>
                                    <p:cond delay="0"/>
                                  </p:stCondLst>
                                  <p:childTnLst>
                                    <p:animClr clrSpc="hsl">
                                      <p:cBhvr override="childStyle">
                                        <p:cTn id="6" dur="500" fill="hold"/>
                                        <p:tgtEl>
                                          <p:spTgt spid="50"/>
                                        </p:tgtEl>
                                        <p:attrNameLst>
                                          <p:attrName>style.color</p:attrName>
                                        </p:attrNameLst>
                                      </p:cBhvr>
                                      <p:by>
                                        <p:hsl h="0" s="12549" l="25098"/>
                                      </p:by>
                                    </p:animClr>
                                    <p:animClr clrSpc="hsl">
                                      <p:cBhvr>
                                        <p:cTn id="7" dur="500" fill="hold"/>
                                        <p:tgtEl>
                                          <p:spTgt spid="50"/>
                                        </p:tgtEl>
                                        <p:attrNameLst>
                                          <p:attrName>fillcolor</p:attrName>
                                        </p:attrNameLst>
                                      </p:cBhvr>
                                      <p:by>
                                        <p:hsl h="0" s="12549" l="25098"/>
                                      </p:by>
                                    </p:animClr>
                                    <p:animClr clrSpc="hsl">
                                      <p:cBhvr>
                                        <p:cTn id="8" dur="500" fill="hold"/>
                                        <p:tgtEl>
                                          <p:spTgt spid="50"/>
                                        </p:tgtEl>
                                        <p:attrNameLst>
                                          <p:attrName>stroke.color</p:attrName>
                                        </p:attrNameLst>
                                      </p:cBhvr>
                                      <p:by>
                                        <p:hsl h="0" s="12549" l="25098"/>
                                      </p:by>
                                    </p:animClr>
                                    <p:set>
                                      <p:cBhvr>
                                        <p:cTn id="9" dur="500" fill="hold"/>
                                        <p:tgtEl>
                                          <p:spTgt spid="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rot="10800000">
            <a:off x="221902" y="805630"/>
            <a:ext cx="5649685" cy="5744309"/>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78" name="Rounded Rectangle 77"/>
          <p:cNvSpPr/>
          <p:nvPr/>
        </p:nvSpPr>
        <p:spPr bwMode="auto">
          <a:xfrm rot="10800000">
            <a:off x="200132" y="796923"/>
            <a:ext cx="5649685" cy="5744309"/>
          </a:xfrm>
          <a:prstGeom prst="roundRect">
            <a:avLst>
              <a:gd name="adj" fmla="val 4721"/>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effectLst>
                <a:outerShdw blurRad="50800" dist="38100" dir="2700000" algn="tl" rotWithShape="0">
                  <a:prstClr val="black">
                    <a:alpha val="40000"/>
                  </a:prstClr>
                </a:outerShdw>
              </a:effectLst>
            </a:endParaRPr>
          </a:p>
        </p:txBody>
      </p:sp>
      <p:sp>
        <p:nvSpPr>
          <p:cNvPr id="140" name="Rounded Rectangle 139"/>
          <p:cNvSpPr/>
          <p:nvPr/>
        </p:nvSpPr>
        <p:spPr bwMode="auto">
          <a:xfrm>
            <a:off x="6061075" y="1157330"/>
            <a:ext cx="3082925" cy="3946357"/>
          </a:xfrm>
          <a:prstGeom prst="roundRect">
            <a:avLst>
              <a:gd name="adj" fmla="val 15467"/>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defTabSz="1096919" fontAlgn="base">
              <a:spcBef>
                <a:spcPct val="0"/>
              </a:spcBef>
              <a:spcAft>
                <a:spcPct val="0"/>
              </a:spcAft>
              <a:defRPr/>
            </a:pPr>
            <a:endParaRPr lang="en-US" sz="2000" dirty="0" smtClean="0">
              <a:ln>
                <a:solidFill>
                  <a:schemeClr val="tx1">
                    <a:alpha val="44000"/>
                  </a:schemeClr>
                </a:solidFill>
              </a:ln>
              <a:solidFill>
                <a:schemeClr val="bg1"/>
              </a:solidFill>
              <a:effectLst>
                <a:outerShdw blurRad="50800" dist="38100" dir="2700000" algn="tl" rotWithShape="0">
                  <a:prstClr val="black">
                    <a:alpha val="40000"/>
                  </a:prstClr>
                </a:outerShdw>
              </a:effectLst>
            </a:endParaRPr>
          </a:p>
        </p:txBody>
      </p:sp>
      <p:sp>
        <p:nvSpPr>
          <p:cNvPr id="50" name="Rounded Rectangle 49"/>
          <p:cNvSpPr/>
          <p:nvPr/>
        </p:nvSpPr>
        <p:spPr bwMode="auto">
          <a:xfrm>
            <a:off x="365046" y="4871187"/>
            <a:ext cx="5349923"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0" name="Rectangle 89"/>
          <p:cNvSpPr/>
          <p:nvPr/>
        </p:nvSpPr>
        <p:spPr>
          <a:xfrm>
            <a:off x="1928794" y="5002464"/>
            <a:ext cx="2379177" cy="446276"/>
          </a:xfrm>
          <a:prstGeom prst="rect">
            <a:avLst/>
          </a:prstGeom>
        </p:spPr>
        <p:txBody>
          <a:bodyPr wrap="none">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Bus de </a:t>
            </a:r>
            <a:r>
              <a:rPr lang="en-US" sz="2300" dirty="0" err="1" smtClean="0">
                <a:solidFill>
                  <a:srgbClr val="FFFFFF"/>
                </a:solidFill>
                <a:effectLst>
                  <a:outerShdw blurRad="38100" dist="38100" dir="2700000" algn="tl">
                    <a:srgbClr val="000000">
                      <a:alpha val="43137"/>
                    </a:srgbClr>
                  </a:outerShdw>
                </a:effectLst>
                <a:latin typeface="Segoe" pitchFamily="34" charset="0"/>
              </a:rPr>
              <a:t>Servicios</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34" name="Rounded Rectangle 33"/>
          <p:cNvSpPr/>
          <p:nvPr/>
        </p:nvSpPr>
        <p:spPr bwMode="blackGray">
          <a:xfrm>
            <a:off x="372792" y="3506605"/>
            <a:ext cx="5336274"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err="1" smtClean="0">
                <a:solidFill>
                  <a:srgbClr val="FFFFFF"/>
                </a:solidFill>
                <a:effectLst>
                  <a:outerShdw blurRad="38100" dist="38100" dir="2700000" algn="tl">
                    <a:srgbClr val="000000">
                      <a:alpha val="43137"/>
                    </a:srgbClr>
                  </a:outerShdw>
                </a:effectLst>
                <a:latin typeface="Segoe" pitchFamily="34" charset="0"/>
              </a:rPr>
              <a:t>Repositorio</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modelos</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blackGray">
          <a:xfrm>
            <a:off x="372791" y="2145082"/>
            <a:ext cx="534009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1" name="Rectangle 70"/>
          <p:cNvSpPr/>
          <p:nvPr/>
        </p:nvSpPr>
        <p:spPr>
          <a:xfrm>
            <a:off x="1285852" y="2285992"/>
            <a:ext cx="3733714" cy="446276"/>
          </a:xfrm>
          <a:prstGeom prst="rect">
            <a:avLst/>
          </a:prstGeom>
        </p:spPr>
        <p:txBody>
          <a:bodyPr wrap="none">
            <a:spAutoFit/>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pitchFamily="34" charset="0"/>
              </a:rPr>
              <a:t>Herramientas</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modelado</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blackGray">
          <a:xfrm>
            <a:off x="376510" y="4188896"/>
            <a:ext cx="5332556" cy="614969"/>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r>
              <a:rPr lang="en-US" sz="2300" dirty="0" err="1" smtClean="0">
                <a:solidFill>
                  <a:srgbClr val="FFFFFF"/>
                </a:solidFill>
                <a:effectLst>
                  <a:outerShdw blurRad="38100" dist="38100" dir="2700000" algn="tl">
                    <a:srgbClr val="000000">
                      <a:alpha val="43137"/>
                    </a:srgbClr>
                  </a:outerShdw>
                </a:effectLst>
                <a:latin typeface="Segoe" pitchFamily="34" charset="0"/>
              </a:rPr>
              <a:t>Servidor</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Procesos</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auto">
          <a:xfrm>
            <a:off x="372791" y="2827373"/>
            <a:ext cx="5336275" cy="611910"/>
          </a:xfrm>
          <a:prstGeom prst="roundRect">
            <a:avLst/>
          </a:prstGeom>
          <a:gradFill>
            <a:gsLst>
              <a:gs pos="0">
                <a:schemeClr val="accent1">
                  <a:shade val="15000"/>
                  <a:satMod val="180000"/>
                </a:schemeClr>
              </a:gs>
              <a:gs pos="50000">
                <a:schemeClr val="accent1">
                  <a:shade val="45000"/>
                  <a:satMod val="170000"/>
                  <a:alpha val="0"/>
                </a:schemeClr>
              </a:gs>
              <a:gs pos="70000">
                <a:schemeClr val="accent1">
                  <a:tint val="99000"/>
                  <a:shade val="65000"/>
                  <a:satMod val="155000"/>
                  <a:alpha val="25000"/>
                </a:schemeClr>
              </a:gs>
              <a:gs pos="100000">
                <a:schemeClr val="accent1">
                  <a:tint val="95500"/>
                  <a:shade val="100000"/>
                  <a:satMod val="155000"/>
                </a:schemeClr>
              </a:gs>
            </a:gsLs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57"/>
          <p:cNvSpPr/>
          <p:nvPr/>
        </p:nvSpPr>
        <p:spPr>
          <a:xfrm>
            <a:off x="1724136" y="2895088"/>
            <a:ext cx="3177473" cy="446276"/>
          </a:xfrm>
          <a:prstGeom prst="rect">
            <a:avLst/>
          </a:prstGeom>
        </p:spPr>
        <p:txBody>
          <a:bodyPr wrap="none">
            <a:spAutoFit/>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Segoe" pitchFamily="34" charset="0"/>
              </a:rPr>
              <a:t>Lenguaje</a:t>
            </a:r>
            <a:r>
              <a:rPr lang="en-US" sz="2300" dirty="0" smtClean="0">
                <a:solidFill>
                  <a:srgbClr val="FFFFFF"/>
                </a:solidFill>
                <a:effectLst>
                  <a:outerShdw blurRad="38100" dist="38100" dir="2700000" algn="tl">
                    <a:srgbClr val="000000">
                      <a:alpha val="43137"/>
                    </a:srgbClr>
                  </a:outerShdw>
                </a:effectLst>
                <a:latin typeface="Segoe" pitchFamily="34" charset="0"/>
              </a:rPr>
              <a:t> de </a:t>
            </a:r>
            <a:r>
              <a:rPr lang="en-US" sz="2300" dirty="0" err="1" smtClean="0">
                <a:solidFill>
                  <a:srgbClr val="FFFFFF"/>
                </a:solidFill>
                <a:effectLst>
                  <a:outerShdw blurRad="38100" dist="38100" dir="2700000" algn="tl">
                    <a:srgbClr val="000000">
                      <a:alpha val="43137"/>
                    </a:srgbClr>
                  </a:outerShdw>
                </a:effectLst>
                <a:latin typeface="Segoe" pitchFamily="34" charset="0"/>
              </a:rPr>
              <a:t>modelado</a:t>
            </a: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blackGray">
          <a:xfrm>
            <a:off x="89321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48"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1062251" y="1389898"/>
            <a:ext cx="643842" cy="530978"/>
          </a:xfrm>
          <a:prstGeom prst="roundRect">
            <a:avLst/>
          </a:prstGeom>
          <a:solidFill>
            <a:srgbClr val="A3C6FF"/>
          </a:solidFill>
        </p:spPr>
      </p:pic>
      <p:sp>
        <p:nvSpPr>
          <p:cNvPr id="49" name="Rectangle 48"/>
          <p:cNvSpPr/>
          <p:nvPr/>
        </p:nvSpPr>
        <p:spPr>
          <a:xfrm>
            <a:off x="974710" y="1154455"/>
            <a:ext cx="924164"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Bus Analyst</a:t>
            </a:r>
          </a:p>
        </p:txBody>
      </p:sp>
      <p:sp>
        <p:nvSpPr>
          <p:cNvPr id="51" name="Rounded Rectangle 50"/>
          <p:cNvSpPr/>
          <p:nvPr/>
        </p:nvSpPr>
        <p:spPr bwMode="blackGray">
          <a:xfrm>
            <a:off x="1938503"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53"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2107538" y="1389898"/>
            <a:ext cx="643842" cy="530978"/>
          </a:xfrm>
          <a:prstGeom prst="roundRect">
            <a:avLst/>
          </a:prstGeom>
          <a:solidFill>
            <a:srgbClr val="A3C6FF"/>
          </a:solidFill>
        </p:spPr>
      </p:pic>
      <p:sp>
        <p:nvSpPr>
          <p:cNvPr id="57" name="Rectangle 56"/>
          <p:cNvSpPr/>
          <p:nvPr/>
        </p:nvSpPr>
        <p:spPr>
          <a:xfrm>
            <a:off x="2217954" y="1154455"/>
            <a:ext cx="477439"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Arch</a:t>
            </a:r>
          </a:p>
        </p:txBody>
      </p:sp>
      <p:sp>
        <p:nvSpPr>
          <p:cNvPr id="64" name="Rounded Rectangle 63"/>
          <p:cNvSpPr/>
          <p:nvPr/>
        </p:nvSpPr>
        <p:spPr bwMode="blackGray">
          <a:xfrm>
            <a:off x="2969066"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5"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3138101" y="1389898"/>
            <a:ext cx="643842" cy="530978"/>
          </a:xfrm>
          <a:prstGeom prst="roundRect">
            <a:avLst/>
          </a:prstGeom>
          <a:solidFill>
            <a:srgbClr val="A3C6FF"/>
          </a:solidFill>
        </p:spPr>
      </p:pic>
      <p:sp>
        <p:nvSpPr>
          <p:cNvPr id="66" name="Rectangle 65"/>
          <p:cNvSpPr/>
          <p:nvPr/>
        </p:nvSpPr>
        <p:spPr>
          <a:xfrm>
            <a:off x="3248517" y="1154455"/>
            <a:ext cx="430760"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Dev</a:t>
            </a:r>
          </a:p>
        </p:txBody>
      </p:sp>
      <p:sp>
        <p:nvSpPr>
          <p:cNvPr id="68" name="Rounded Rectangle 67"/>
          <p:cNvSpPr/>
          <p:nvPr/>
        </p:nvSpPr>
        <p:spPr bwMode="blackGray">
          <a:xfrm>
            <a:off x="3999632" y="1128754"/>
            <a:ext cx="964314" cy="841647"/>
          </a:xfrm>
          <a:prstGeom prst="roundRect">
            <a:avLst/>
          </a:prstGeom>
          <a:gradFill rotWithShape="1">
            <a:gsLst>
              <a:gs pos="0">
                <a:srgbClr val="000000">
                  <a:alpha val="48627"/>
                </a:srgbClr>
              </a:gs>
              <a:gs pos="100000">
                <a:srgbClr val="000000">
                  <a:alpha val="0"/>
                </a:srgbClr>
              </a:gs>
            </a:gsLst>
            <a:lin ang="5400000" scaled="1"/>
          </a:gradFill>
          <a:ln w="9525">
            <a:noFill/>
            <a:miter lim="800000"/>
            <a:headEnd/>
            <a:tailEnd/>
          </a:ln>
        </p:spPr>
        <p:txBody>
          <a:bodyPr/>
          <a:lstStyle/>
          <a:p>
            <a:pPr marR="0" indent="0" defTabSz="1096919" fontAlgn="base">
              <a:lnSpc>
                <a:spcPct val="100000"/>
              </a:lnSpc>
              <a:spcBef>
                <a:spcPct val="0"/>
              </a:spcBef>
              <a:spcAft>
                <a:spcPct val="0"/>
              </a:spcAft>
              <a:buClrTx/>
              <a:buSzTx/>
              <a:buFontTx/>
              <a:buNone/>
              <a:tabLst/>
              <a:defRPr/>
            </a:pPr>
            <a:endParaRPr lang="en-US" dirty="0" smtClean="0">
              <a:solidFill>
                <a:schemeClr val="tx1"/>
              </a:solidFill>
            </a:endParaRPr>
          </a:p>
        </p:txBody>
      </p:sp>
      <p:pic>
        <p:nvPicPr>
          <p:cNvPr id="69" name="Picture 2" descr="C:\Program Files\Microsoft Resource DVD Artwork\DVD_ART\Artwork_Imagery\Shapes and Graphics\Charts and Graphs\diagrams\sdk square.png"/>
          <p:cNvPicPr>
            <a:picLocks noChangeAspect="1" noChangeArrowheads="1"/>
          </p:cNvPicPr>
          <p:nvPr/>
        </p:nvPicPr>
        <p:blipFill>
          <a:blip r:embed="rId3" cstate="screen">
            <a:duotone>
              <a:prstClr val="black"/>
              <a:schemeClr val="accent1">
                <a:tint val="45000"/>
                <a:satMod val="400000"/>
              </a:schemeClr>
            </a:duotone>
          </a:blip>
          <a:srcRect/>
          <a:stretch>
            <a:fillRect/>
          </a:stretch>
        </p:blipFill>
        <p:spPr bwMode="auto">
          <a:xfrm>
            <a:off x="4168667" y="1389898"/>
            <a:ext cx="643842" cy="530978"/>
          </a:xfrm>
          <a:prstGeom prst="roundRect">
            <a:avLst/>
          </a:prstGeom>
          <a:solidFill>
            <a:srgbClr val="A3C6FF"/>
          </a:solidFill>
        </p:spPr>
      </p:pic>
      <p:sp>
        <p:nvSpPr>
          <p:cNvPr id="70" name="Rectangle 69"/>
          <p:cNvSpPr/>
          <p:nvPr/>
        </p:nvSpPr>
        <p:spPr>
          <a:xfrm>
            <a:off x="4279083" y="1154455"/>
            <a:ext cx="556307" cy="276999"/>
          </a:xfrm>
          <a:prstGeom prst="rect">
            <a:avLst/>
          </a:prstGeom>
          <a:noFill/>
        </p:spPr>
        <p:txBody>
          <a:bodyPr wrap="none">
            <a:spAutoFit/>
          </a:bodyPr>
          <a:lstStyle/>
          <a:p>
            <a:pPr algn="ctr" defTabSz="1096963" fontAlgn="base">
              <a:spcBef>
                <a:spcPct val="0"/>
              </a:spcBef>
              <a:spcAft>
                <a:spcPct val="0"/>
              </a:spcAft>
            </a:pPr>
            <a:r>
              <a:rPr lang="en-US" sz="1200" b="1" dirty="0" smtClean="0">
                <a:solidFill>
                  <a:schemeClr val="bg1"/>
                </a:solidFill>
                <a:effectLst>
                  <a:outerShdw blurRad="38100" dist="38100" dir="2700000" algn="tl">
                    <a:srgbClr val="000000">
                      <a:alpha val="43137"/>
                    </a:srgbClr>
                  </a:outerShdw>
                </a:effectLst>
              </a:rPr>
              <a:t>IT Pro</a:t>
            </a:r>
          </a:p>
        </p:txBody>
      </p:sp>
      <p:sp>
        <p:nvSpPr>
          <p:cNvPr id="41" name="TextBox 40"/>
          <p:cNvSpPr txBox="1"/>
          <p:nvPr/>
        </p:nvSpPr>
        <p:spPr>
          <a:xfrm>
            <a:off x="8841302" y="6611779"/>
            <a:ext cx="255198" cy="246221"/>
          </a:xfrm>
          <a:prstGeom prst="rect">
            <a:avLst/>
          </a:prstGeom>
          <a:noFill/>
        </p:spPr>
        <p:txBody>
          <a:bodyPr wrap="none" rtlCol="0">
            <a:spAutoFit/>
          </a:bodyPr>
          <a:lstStyle/>
          <a:p>
            <a:fld id="{E2BBE1F3-4E75-4E64-BC48-DE8A6FA8F8FD}" type="slidenum">
              <a:rPr lang="en-US" sz="1000" smtClean="0"/>
              <a:pPr/>
              <a:t>22</a:t>
            </a:fld>
            <a:endParaRPr lang="en-US" sz="1000" dirty="0"/>
          </a:p>
        </p:txBody>
      </p:sp>
      <p:sp>
        <p:nvSpPr>
          <p:cNvPr id="44" name="Title 43"/>
          <p:cNvSpPr>
            <a:spLocks noGrp="1"/>
          </p:cNvSpPr>
          <p:nvPr>
            <p:ph type="title"/>
          </p:nvPr>
        </p:nvSpPr>
        <p:spPr>
          <a:xfrm>
            <a:off x="457200" y="0"/>
            <a:ext cx="8229600" cy="1143000"/>
          </a:xfrm>
        </p:spPr>
        <p:txBody>
          <a:bodyPr>
            <a:normAutofit/>
          </a:bodyPr>
          <a:lstStyle/>
          <a:p>
            <a:r>
              <a:rPr lang="es-ES_tradnl" dirty="0" smtClean="0"/>
              <a:t>Visión General de Oslo</a:t>
            </a:r>
            <a:endParaRPr lang="en-US" dirty="0"/>
          </a:p>
        </p:txBody>
      </p:sp>
      <p:sp>
        <p:nvSpPr>
          <p:cNvPr id="30" name="Rectangle 29"/>
          <p:cNvSpPr/>
          <p:nvPr/>
        </p:nvSpPr>
        <p:spPr>
          <a:xfrm>
            <a:off x="6072450" y="1312025"/>
            <a:ext cx="2971800" cy="3859518"/>
          </a:xfrm>
          <a:prstGeom prst="rect">
            <a:avLst/>
          </a:prstGeom>
        </p:spPr>
        <p:txBody>
          <a:bodyPr wrap="square">
            <a:spAutoFit/>
          </a:bodyPr>
          <a:lstStyle/>
          <a:p>
            <a:pPr algn="ctr">
              <a:lnSpc>
                <a:spcPct val="90000"/>
              </a:lnSpc>
              <a:spcBef>
                <a:spcPct val="20000"/>
              </a:spcBef>
            </a:pPr>
            <a:r>
              <a:rPr lang="es-ES_tradnl" sz="3200" b="1" dirty="0" err="1" smtClean="0">
                <a:ln>
                  <a:solidFill>
                    <a:schemeClr val="tx1">
                      <a:alpha val="44000"/>
                    </a:schemeClr>
                  </a:solidFill>
                </a:ln>
                <a:solidFill>
                  <a:schemeClr val="bg1"/>
                </a:solidFill>
              </a:rPr>
              <a:t>.Net</a:t>
            </a:r>
            <a:endParaRPr lang="es-ES_tradnl" sz="3200" b="1" dirty="0" smtClean="0">
              <a:ln>
                <a:solidFill>
                  <a:schemeClr val="tx1">
                    <a:alpha val="44000"/>
                  </a:schemeClr>
                </a:solidFill>
              </a:ln>
              <a:solidFill>
                <a:schemeClr val="bg1"/>
              </a:solidFill>
            </a:endParaRPr>
          </a:p>
          <a:p>
            <a:pPr marL="342900" lvl="1" indent="-342900">
              <a:buFont typeface="Arial" pitchFamily="34" charset="0"/>
              <a:buChar char="•"/>
              <a:defRPr/>
            </a:pPr>
            <a:r>
              <a:rPr lang="es-ES_tradnl" dirty="0" smtClean="0"/>
              <a:t>Siguiente versión de WF WCF</a:t>
            </a:r>
          </a:p>
          <a:p>
            <a:pPr marL="342900" lvl="1" indent="-342900">
              <a:buFont typeface="Arial" pitchFamily="34" charset="0"/>
              <a:buChar char="•"/>
              <a:defRPr/>
            </a:pPr>
            <a:r>
              <a:rPr lang="es-ES_tradnl" dirty="0" smtClean="0"/>
              <a:t>Modelo declarativo para crear/componer actividades y servicios</a:t>
            </a:r>
          </a:p>
          <a:p>
            <a:pPr marL="342900" lvl="1" indent="-342900">
              <a:buFont typeface="Arial" pitchFamily="34" charset="0"/>
              <a:buChar char="•"/>
              <a:defRPr/>
            </a:pPr>
            <a:r>
              <a:rPr lang="es-ES_tradnl" dirty="0" smtClean="0"/>
              <a:t>Soporte de </a:t>
            </a:r>
            <a:r>
              <a:rPr lang="es-ES_tradnl" dirty="0" err="1" smtClean="0"/>
              <a:t>Silverlight</a:t>
            </a:r>
            <a:endParaRPr lang="es-ES_tradnl" dirty="0" smtClean="0"/>
          </a:p>
          <a:p>
            <a:pPr marL="342900" lvl="1" indent="-342900">
              <a:buFont typeface="Arial" pitchFamily="34" charset="0"/>
              <a:buChar char="•"/>
            </a:pPr>
            <a:r>
              <a:rPr lang="es-ES_tradnl" dirty="0" err="1" smtClean="0"/>
              <a:t>Out</a:t>
            </a:r>
            <a:r>
              <a:rPr lang="es-ES_tradnl" dirty="0" smtClean="0"/>
              <a:t>-of-box </a:t>
            </a:r>
            <a:r>
              <a:rPr lang="es-ES_tradnl" dirty="0" err="1" smtClean="0"/>
              <a:t>activities</a:t>
            </a:r>
            <a:r>
              <a:rPr lang="es-ES_tradnl" dirty="0" smtClean="0"/>
              <a:t> como las de </a:t>
            </a:r>
            <a:r>
              <a:rPr lang="es-ES_tradnl" dirty="0" err="1" smtClean="0"/>
              <a:t>mensajeria</a:t>
            </a:r>
            <a:endParaRPr lang="es-ES_tradnl" dirty="0" smtClean="0"/>
          </a:p>
          <a:p>
            <a:pPr marL="342900" lvl="1" indent="-342900">
              <a:buFont typeface="Arial" pitchFamily="34" charset="0"/>
              <a:buChar char="•"/>
            </a:pPr>
            <a:r>
              <a:rPr lang="es-ES_tradnl" dirty="0" smtClean="0"/>
              <a:t>Unificación de reglas de negocio con motor de </a:t>
            </a:r>
            <a:r>
              <a:rPr lang="es-ES_tradnl" dirty="0" err="1" smtClean="0"/>
              <a:t>workflows</a:t>
            </a:r>
            <a:endParaRPr lang="es-ES_tradnl" dirty="0" smtClean="0"/>
          </a:p>
          <a:p>
            <a:pPr marL="342900" lvl="1" indent="-342900">
              <a:buFont typeface="Arial" pitchFamily="34" charset="0"/>
              <a:buChar char="•"/>
              <a:defRPr/>
            </a:pPr>
            <a:endParaRPr lang="en-US" dirty="0" smtClean="0"/>
          </a:p>
        </p:txBody>
      </p:sp>
      <p:grpSp>
        <p:nvGrpSpPr>
          <p:cNvPr id="2" name="Group 24"/>
          <p:cNvGrpSpPr/>
          <p:nvPr/>
        </p:nvGrpSpPr>
        <p:grpSpPr>
          <a:xfrm>
            <a:off x="1360069" y="5691875"/>
            <a:ext cx="3354938" cy="685799"/>
            <a:chOff x="1588446" y="6905353"/>
            <a:chExt cx="4493198" cy="1030290"/>
          </a:xfrm>
        </p:grpSpPr>
        <p:pic>
          <p:nvPicPr>
            <p:cNvPr id="32" name="Picture 74" descr="live-services-electric-wire"/>
            <p:cNvPicPr>
              <a:picLocks noChangeAspect="1" noChangeArrowheads="1"/>
            </p:cNvPicPr>
            <p:nvPr/>
          </p:nvPicPr>
          <p:blipFill>
            <a:blip r:embed="rId4" cstate="screen"/>
            <a:stretch>
              <a:fillRect/>
            </a:stretch>
          </p:blipFill>
          <p:spPr bwMode="auto">
            <a:xfrm>
              <a:off x="1588446" y="6905353"/>
              <a:ext cx="4493198" cy="1030290"/>
            </a:xfrm>
            <a:prstGeom prst="rect">
              <a:avLst/>
            </a:prstGeom>
            <a:noFill/>
          </p:spPr>
        </p:pic>
        <p:sp>
          <p:nvSpPr>
            <p:cNvPr id="33" name="TextBox 32"/>
            <p:cNvSpPr txBox="1"/>
            <p:nvPr/>
          </p:nvSpPr>
          <p:spPr>
            <a:xfrm>
              <a:off x="2336830" y="7055026"/>
              <a:ext cx="3084270" cy="670450"/>
            </a:xfrm>
            <a:prstGeom prst="rect">
              <a:avLst/>
            </a:prstGeom>
            <a:noFill/>
          </p:spPr>
          <p:txBody>
            <a:bodyPr wrap="square" rtlCol="0">
              <a:spAutoFit/>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.NET</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screen"/>
          <a:srcRect/>
          <a:stretch>
            <a:fillRect/>
          </a:stretch>
        </p:blipFill>
        <p:spPr bwMode="auto">
          <a:xfrm>
            <a:off x="349250" y="1150938"/>
            <a:ext cx="4343400" cy="3170682"/>
          </a:xfrm>
          <a:prstGeom prst="rect">
            <a:avLst/>
          </a:prstGeom>
          <a:noFill/>
          <a:ln w="9525">
            <a:noFill/>
            <a:miter lim="800000"/>
            <a:headEnd/>
            <a:tailEnd/>
          </a:ln>
          <a:effectLst/>
        </p:spPr>
      </p:pic>
      <p:pic>
        <p:nvPicPr>
          <p:cNvPr id="20" name="Picture 5"/>
          <p:cNvPicPr>
            <a:picLocks noChangeAspect="1" noChangeArrowheads="1"/>
          </p:cNvPicPr>
          <p:nvPr/>
        </p:nvPicPr>
        <p:blipFill>
          <a:blip r:embed="rId3" cstate="screen"/>
          <a:srcRect/>
          <a:stretch>
            <a:fillRect/>
          </a:stretch>
        </p:blipFill>
        <p:spPr bwMode="auto">
          <a:xfrm>
            <a:off x="929216" y="1711346"/>
            <a:ext cx="4343401" cy="3170682"/>
          </a:xfrm>
          <a:prstGeom prst="rect">
            <a:avLst/>
          </a:prstGeom>
          <a:noFill/>
          <a:ln w="9525">
            <a:noFill/>
            <a:miter lim="800000"/>
            <a:headEnd/>
            <a:tailEnd/>
          </a:ln>
          <a:effectLst/>
        </p:spPr>
      </p:pic>
      <p:sp>
        <p:nvSpPr>
          <p:cNvPr id="2" name="Title 1"/>
          <p:cNvSpPr>
            <a:spLocks noGrp="1"/>
          </p:cNvSpPr>
          <p:nvPr>
            <p:ph type="title"/>
          </p:nvPr>
        </p:nvSpPr>
        <p:spPr>
          <a:xfrm>
            <a:off x="381000" y="230188"/>
            <a:ext cx="8382000" cy="997196"/>
          </a:xfrm>
        </p:spPr>
        <p:txBody>
          <a:bodyPr>
            <a:normAutofit fontScale="90000"/>
          </a:bodyPr>
          <a:lstStyle/>
          <a:p>
            <a:r>
              <a:rPr lang="es-ES_tradnl" dirty="0" smtClean="0"/>
              <a:t>Procesos de Negocio</a:t>
            </a:r>
            <a:br>
              <a:rPr lang="es-ES_tradnl" dirty="0" smtClean="0"/>
            </a:br>
            <a:r>
              <a:rPr lang="es-ES_tradnl" sz="2400" dirty="0" smtClean="0"/>
              <a:t>Diseño Visual</a:t>
            </a:r>
            <a:endParaRPr lang="es-ES_tradnl" dirty="0"/>
          </a:p>
        </p:txBody>
      </p:sp>
      <p:pic>
        <p:nvPicPr>
          <p:cNvPr id="22" name="Picture 6"/>
          <p:cNvPicPr>
            <a:picLocks noChangeAspect="1" noChangeArrowheads="1"/>
          </p:cNvPicPr>
          <p:nvPr/>
        </p:nvPicPr>
        <p:blipFill>
          <a:blip r:embed="rId4" cstate="screen"/>
          <a:srcRect/>
          <a:stretch>
            <a:fillRect/>
          </a:stretch>
        </p:blipFill>
        <p:spPr bwMode="auto">
          <a:xfrm>
            <a:off x="1501775" y="2284413"/>
            <a:ext cx="4343400" cy="3170682"/>
          </a:xfrm>
          <a:prstGeom prst="rect">
            <a:avLst/>
          </a:prstGeom>
          <a:noFill/>
          <a:ln w="9525">
            <a:noFill/>
            <a:miter lim="800000"/>
            <a:headEnd/>
            <a:tailEnd/>
          </a:ln>
          <a:effectLst/>
        </p:spPr>
      </p:pic>
      <p:pic>
        <p:nvPicPr>
          <p:cNvPr id="24" name="Picture 7"/>
          <p:cNvPicPr>
            <a:picLocks noChangeAspect="1" noChangeArrowheads="1"/>
          </p:cNvPicPr>
          <p:nvPr/>
        </p:nvPicPr>
        <p:blipFill>
          <a:blip r:embed="rId5" cstate="screen"/>
          <a:srcRect/>
          <a:stretch>
            <a:fillRect/>
          </a:stretch>
        </p:blipFill>
        <p:spPr bwMode="auto">
          <a:xfrm>
            <a:off x="2082800" y="2874963"/>
            <a:ext cx="4343400" cy="3170682"/>
          </a:xfrm>
          <a:prstGeom prst="rect">
            <a:avLst/>
          </a:prstGeom>
          <a:noFill/>
          <a:ln w="9525">
            <a:noFill/>
            <a:miter lim="800000"/>
            <a:headEnd/>
            <a:tailEnd/>
          </a:ln>
          <a:effectLst/>
        </p:spPr>
      </p:pic>
      <p:pic>
        <p:nvPicPr>
          <p:cNvPr id="26" name="Picture 8"/>
          <p:cNvPicPr>
            <a:picLocks noChangeAspect="1" noChangeArrowheads="1"/>
          </p:cNvPicPr>
          <p:nvPr/>
        </p:nvPicPr>
        <p:blipFill>
          <a:blip r:embed="rId6" cstate="screen"/>
          <a:srcRect/>
          <a:stretch>
            <a:fillRect/>
          </a:stretch>
        </p:blipFill>
        <p:spPr bwMode="auto">
          <a:xfrm>
            <a:off x="2654300" y="3436938"/>
            <a:ext cx="4343400" cy="317068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screen"/>
          <a:srcRect/>
          <a:stretch>
            <a:fillRect/>
          </a:stretch>
        </p:blipFill>
        <p:spPr bwMode="auto">
          <a:xfrm>
            <a:off x="349250" y="1152526"/>
            <a:ext cx="4350042" cy="3175530"/>
          </a:xfrm>
          <a:prstGeom prst="rect">
            <a:avLst/>
          </a:prstGeom>
          <a:noFill/>
          <a:ln w="9525">
            <a:noFill/>
            <a:miter lim="800000"/>
            <a:headEnd/>
            <a:tailEnd/>
          </a:ln>
          <a:effectLst/>
        </p:spPr>
      </p:pic>
      <p:sp>
        <p:nvSpPr>
          <p:cNvPr id="2" name="Title 1"/>
          <p:cNvSpPr>
            <a:spLocks noGrp="1"/>
          </p:cNvSpPr>
          <p:nvPr>
            <p:ph type="title"/>
          </p:nvPr>
        </p:nvSpPr>
        <p:spPr>
          <a:xfrm>
            <a:off x="381000" y="-24"/>
            <a:ext cx="8382000" cy="997196"/>
          </a:xfrm>
        </p:spPr>
        <p:txBody>
          <a:bodyPr>
            <a:normAutofit fontScale="90000"/>
          </a:bodyPr>
          <a:lstStyle/>
          <a:p>
            <a:r>
              <a:rPr lang="en-US" dirty="0" err="1" smtClean="0"/>
              <a:t>Procesos</a:t>
            </a:r>
            <a:r>
              <a:rPr lang="en-US" dirty="0" smtClean="0"/>
              <a:t> de </a:t>
            </a:r>
            <a:r>
              <a:rPr lang="en-US" dirty="0" err="1" smtClean="0"/>
              <a:t>Negocio</a:t>
            </a:r>
            <a:r>
              <a:rPr lang="en-US" dirty="0" smtClean="0"/>
              <a:t/>
            </a:r>
            <a:br>
              <a:rPr lang="en-US" dirty="0" smtClean="0"/>
            </a:br>
            <a:r>
              <a:rPr sz="2400" smtClean="0"/>
              <a:t>Compos</a:t>
            </a:r>
            <a:r>
              <a:rPr lang="es-ES_tradnl" sz="2400" dirty="0" err="1" smtClean="0"/>
              <a:t>ición</a:t>
            </a:r>
            <a:endParaRPr lang="en-US" dirty="0"/>
          </a:p>
        </p:txBody>
      </p:sp>
      <p:pic>
        <p:nvPicPr>
          <p:cNvPr id="3075" name="Picture 3"/>
          <p:cNvPicPr>
            <a:picLocks noChangeAspect="1" noChangeArrowheads="1"/>
          </p:cNvPicPr>
          <p:nvPr/>
        </p:nvPicPr>
        <p:blipFill>
          <a:blip r:embed="rId4" cstate="screen"/>
          <a:srcRect/>
          <a:stretch>
            <a:fillRect/>
          </a:stretch>
        </p:blipFill>
        <p:spPr bwMode="auto">
          <a:xfrm>
            <a:off x="911225" y="1712913"/>
            <a:ext cx="4343400" cy="3170682"/>
          </a:xfrm>
          <a:prstGeom prst="rect">
            <a:avLst/>
          </a:prstGeom>
          <a:noFill/>
          <a:ln w="9525">
            <a:noFill/>
            <a:miter lim="800000"/>
            <a:headEnd/>
            <a:tailEnd/>
          </a:ln>
          <a:effectLst/>
        </p:spPr>
      </p:pic>
      <p:pic>
        <p:nvPicPr>
          <p:cNvPr id="1026" name="Picture 0" descr="PDC CompApp Diagram.jpg"/>
          <p:cNvPicPr>
            <a:picLocks noChangeAspect="1" noChangeArrowheads="1"/>
          </p:cNvPicPr>
          <p:nvPr/>
        </p:nvPicPr>
        <p:blipFill>
          <a:blip r:embed="rId5" cstate="screen"/>
          <a:srcRect/>
          <a:stretch>
            <a:fillRect/>
          </a:stretch>
        </p:blipFill>
        <p:spPr bwMode="auto">
          <a:xfrm>
            <a:off x="1501775" y="2284413"/>
            <a:ext cx="2874211" cy="3243375"/>
          </a:xfrm>
          <a:prstGeom prst="rect">
            <a:avLst/>
          </a:prstGeom>
          <a:noFill/>
          <a:ln w="9525">
            <a:noFill/>
            <a:miter lim="800000"/>
            <a:headEnd/>
            <a:tailEnd/>
          </a:ln>
        </p:spPr>
      </p:pic>
      <p:sp>
        <p:nvSpPr>
          <p:cNvPr id="16" name="TextBox 15"/>
          <p:cNvSpPr txBox="1"/>
          <p:nvPr/>
        </p:nvSpPr>
        <p:spPr>
          <a:xfrm>
            <a:off x="328474" y="-643483"/>
            <a:ext cx="8097153" cy="646331"/>
          </a:xfrm>
          <a:prstGeom prst="rect">
            <a:avLst/>
          </a:prstGeom>
          <a:noFill/>
        </p:spPr>
        <p:txBody>
          <a:bodyPr wrap="none" rtlCol="0">
            <a:spAutoFit/>
          </a:bodyPr>
          <a:lstStyle/>
          <a:p>
            <a:r>
              <a:rPr lang="en-US" dirty="0" smtClean="0">
                <a:solidFill>
                  <a:srgbClr val="FF0000"/>
                </a:solidFill>
              </a:rPr>
              <a:t>Mark: In the process of refining Comp. App screenshots as models were only </a:t>
            </a:r>
          </a:p>
          <a:p>
            <a:r>
              <a:rPr lang="en-US" dirty="0" smtClean="0">
                <a:solidFill>
                  <a:srgbClr val="FF0000"/>
                </a:solidFill>
              </a:rPr>
              <a:t>checked in on 7/22.</a:t>
            </a:r>
          </a:p>
        </p:txBody>
      </p:sp>
      <p:sp>
        <p:nvSpPr>
          <p:cNvPr id="19" name="Rectangle 18"/>
          <p:cNvSpPr/>
          <p:nvPr/>
        </p:nvSpPr>
        <p:spPr>
          <a:xfrm>
            <a:off x="3574256" y="4819650"/>
            <a:ext cx="600076" cy="392906"/>
          </a:xfrm>
          <a:prstGeom prst="rect">
            <a:avLst/>
          </a:prstGeom>
          <a:noFill/>
          <a:ln w="12700" cmpd="sng">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5"/>
          <p:cNvPicPr>
            <a:picLocks noChangeAspect="1" noChangeArrowheads="1"/>
          </p:cNvPicPr>
          <p:nvPr/>
        </p:nvPicPr>
        <p:blipFill>
          <a:blip r:embed="rId6" cstate="screen"/>
          <a:srcRect/>
          <a:stretch>
            <a:fillRect/>
          </a:stretch>
        </p:blipFill>
        <p:spPr bwMode="auto">
          <a:xfrm>
            <a:off x="2082800" y="2874963"/>
            <a:ext cx="4343400" cy="317068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hape 68608"/>
          <p:cNvSpPr>
            <a:spLocks noGrp="1"/>
          </p:cNvSpPr>
          <p:nvPr>
            <p:ph type="title"/>
          </p:nvPr>
        </p:nvSpPr>
        <p:spPr/>
        <p:txBody>
          <a:bodyPr/>
          <a:lstStyle/>
          <a:p>
            <a:pPr>
              <a:defRPr/>
            </a:pPr>
            <a:endParaRPr lang="es-ES" dirty="0" smtClean="0">
              <a:effectLst>
                <a:outerShdw blurRad="38100" dist="38100" dir="2700000" algn="tl">
                  <a:srgbClr val="C0C0C0"/>
                </a:outerShdw>
              </a:effectLst>
            </a:endParaRPr>
          </a:p>
        </p:txBody>
      </p:sp>
      <p:sp>
        <p:nvSpPr>
          <p:cNvPr id="3" name="Picture 2"/>
          <p:cNvSpPr txBox="1"/>
          <p:nvPr/>
        </p:nvSpPr>
        <p:spPr>
          <a:xfrm>
            <a:off x="812056" y="2226469"/>
            <a:ext cx="8055410" cy="1323439"/>
          </a:xfrm>
          <a:prstGeom prst="rect">
            <a:avLst/>
          </a:prstGeom>
          <a:noFill/>
        </p:spPr>
        <p:txBody>
          <a:bodyPr wrap="none">
            <a:spAutoFit/>
            <a:scene3d>
              <a:camera prst="orthographicFront"/>
              <a:lightRig rig="twoPt" dir="tl">
                <a:rot lat="0" lon="0" rev="7200000"/>
              </a:lightRig>
            </a:scene3d>
            <a:sp3d contourW="8890" prstMaterial="flat">
              <a:bevelT w="31750" h="31750"/>
              <a:contourClr>
                <a:schemeClr val="accent2">
                  <a:shade val="80000"/>
                </a:schemeClr>
              </a:contourClr>
            </a:sp3d>
          </a:bodyPr>
          <a:lstStyle/>
          <a:p>
            <a:pPr eaLnBrk="0" hangingPunct="0">
              <a:defRPr/>
            </a:pPr>
            <a:r>
              <a:rPr lang="es-ES" sz="8000" b="1" kern="0" dirty="0">
                <a:ln w="11430"/>
                <a:effectLst>
                  <a:reflection blurRad="12700" stA="50000" endPos="75000" dist="50800" dir="5400000" sy="-100000" algn="bl" rotWithShape="0"/>
                </a:effectLst>
                <a:latin typeface="Arial"/>
              </a:rPr>
              <a:t>Muchas Gracias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p:txBody>
          <a:bodyPr/>
          <a:lstStyle/>
          <a:p>
            <a:endParaRPr lang="es-ES"/>
          </a:p>
        </p:txBody>
      </p:sp>
      <p:sp>
        <p:nvSpPr>
          <p:cNvPr id="8" name="7 Subtítulo"/>
          <p:cNvSpPr>
            <a:spLocks noGrp="1"/>
          </p:cNvSpPr>
          <p:nvPr>
            <p:ph type="subTitle" idx="1"/>
          </p:nvPr>
        </p:nvSpPr>
        <p:spPr/>
        <p:txBody>
          <a:bodyPr/>
          <a:lstStyle/>
          <a:p>
            <a:endParaRPr lang="es-ES"/>
          </a:p>
        </p:txBody>
      </p:sp>
      <p:pic>
        <p:nvPicPr>
          <p:cNvPr id="31745" name="Picture 1" descr="C:\Users\fernandg.EUROPE\Pictures\66007377_e8e8377eb2_o The End.jpg"/>
          <p:cNvPicPr>
            <a:picLocks noChangeAspect="1" noChangeArrowheads="1"/>
          </p:cNvPicPr>
          <p:nvPr/>
        </p:nvPicPr>
        <p:blipFill>
          <a:blip r:embed="rId2"/>
          <a:srcRect/>
          <a:stretch>
            <a:fillRect/>
          </a:stretch>
        </p:blipFill>
        <p:spPr bwMode="auto">
          <a:xfrm>
            <a:off x="4"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5810" name="Rectangle 375809"/>
          <p:cNvPicPr>
            <a:picLocks noChangeAspect="1" noChangeArrowheads="1"/>
          </p:cNvPicPr>
          <p:nvPr/>
        </p:nvPicPr>
        <p:blipFill>
          <a:blip r:embed="rId3"/>
          <a:srcRect/>
          <a:stretch>
            <a:fillRect/>
          </a:stretch>
        </p:blipFill>
        <p:spPr bwMode="auto">
          <a:xfrm>
            <a:off x="0" y="1638300"/>
            <a:ext cx="9144000" cy="2044700"/>
          </a:xfrm>
          <a:prstGeom prst="rect">
            <a:avLst/>
          </a:prstGeom>
          <a:noFill/>
          <a:ln w="9525">
            <a:noFill/>
            <a:miter lim="800000"/>
            <a:headEnd/>
            <a:tailEnd/>
          </a:ln>
        </p:spPr>
      </p:pic>
      <p:sp>
        <p:nvSpPr>
          <p:cNvPr id="375811" name="Title 375810"/>
          <p:cNvSpPr>
            <a:spLocks noGrp="1" noChangeArrowheads="1"/>
          </p:cNvSpPr>
          <p:nvPr>
            <p:ph type="ctrTitle" idx="4294967295"/>
          </p:nvPr>
        </p:nvSpPr>
        <p:spPr>
          <a:xfrm>
            <a:off x="735013" y="2295525"/>
            <a:ext cx="8172450" cy="641350"/>
          </a:xfrm>
          <a:ln algn="ctr"/>
        </p:spPr>
        <p:txBody>
          <a:bodyPr>
            <a:spAutoFit/>
          </a:bodyPr>
          <a:lstStyle/>
          <a:p>
            <a:pPr>
              <a:spcBef>
                <a:spcPct val="30000"/>
              </a:spcBef>
            </a:pPr>
            <a:r>
              <a:rPr lang="es-ES" sz="3600" smtClean="0">
                <a:effectLst>
                  <a:outerShdw blurRad="38100" dist="38100" dir="2700000" algn="tl">
                    <a:srgbClr val="C0C0C0"/>
                  </a:outerShdw>
                </a:effectLst>
              </a:rPr>
              <a:t>Futuro tecnológico</a:t>
            </a:r>
            <a:endParaRPr lang="en-US" sz="3600" smtClean="0">
              <a:effectLst>
                <a:outerShdw blurRad="38100" dist="38100" dir="2700000" algn="tl">
                  <a:srgbClr val="C0C0C0"/>
                </a:outerShdw>
              </a:effectLs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5811"/>
                                        </p:tgtEl>
                                        <p:attrNameLst>
                                          <p:attrName>style.visibility</p:attrName>
                                        </p:attrNameLst>
                                      </p:cBhvr>
                                      <p:to>
                                        <p:strVal val="visible"/>
                                      </p:to>
                                    </p:set>
                                    <p:animEffect transition="in" filter="fade">
                                      <p:cBhvr>
                                        <p:cTn id="7" dur="1000"/>
                                        <p:tgtEl>
                                          <p:spTgt spid="375811"/>
                                        </p:tgtEl>
                                      </p:cBhvr>
                                    </p:animEffect>
                                  </p:childTnLst>
                                </p:cTn>
                              </p:par>
                              <p:par>
                                <p:cTn id="8" presetID="17" presetClass="entr" presetSubtype="8" fill="hold" nodeType="withEffect">
                                  <p:stCondLst>
                                    <p:cond delay="0"/>
                                  </p:stCondLst>
                                  <p:childTnLst>
                                    <p:set>
                                      <p:cBhvr>
                                        <p:cTn id="9" dur="1" fill="hold">
                                          <p:stCondLst>
                                            <p:cond delay="0"/>
                                          </p:stCondLst>
                                        </p:cTn>
                                        <p:tgtEl>
                                          <p:spTgt spid="375810"/>
                                        </p:tgtEl>
                                        <p:attrNameLst>
                                          <p:attrName>style.visibility</p:attrName>
                                        </p:attrNameLst>
                                      </p:cBhvr>
                                      <p:to>
                                        <p:strVal val="visible"/>
                                      </p:to>
                                    </p:set>
                                    <p:anim calcmode="lin" valueType="num">
                                      <p:cBhvr>
                                        <p:cTn id="10" dur="500" fill="hold"/>
                                        <p:tgtEl>
                                          <p:spTgt spid="375810"/>
                                        </p:tgtEl>
                                        <p:attrNameLst>
                                          <p:attrName>ppt_x</p:attrName>
                                        </p:attrNameLst>
                                      </p:cBhvr>
                                      <p:tavLst>
                                        <p:tav tm="0">
                                          <p:val>
                                            <p:strVal val="#ppt_x-#ppt_w/2"/>
                                          </p:val>
                                        </p:tav>
                                        <p:tav tm="100000">
                                          <p:val>
                                            <p:strVal val="#ppt_x"/>
                                          </p:val>
                                        </p:tav>
                                      </p:tavLst>
                                    </p:anim>
                                    <p:anim calcmode="lin" valueType="num">
                                      <p:cBhvr>
                                        <p:cTn id="11" dur="500" fill="hold"/>
                                        <p:tgtEl>
                                          <p:spTgt spid="375810"/>
                                        </p:tgtEl>
                                        <p:attrNameLst>
                                          <p:attrName>ppt_y</p:attrName>
                                        </p:attrNameLst>
                                      </p:cBhvr>
                                      <p:tavLst>
                                        <p:tav tm="0">
                                          <p:val>
                                            <p:strVal val="#ppt_y"/>
                                          </p:val>
                                        </p:tav>
                                        <p:tav tm="100000">
                                          <p:val>
                                            <p:strVal val="#ppt_y"/>
                                          </p:val>
                                        </p:tav>
                                      </p:tavLst>
                                    </p:anim>
                                    <p:anim calcmode="lin" valueType="num">
                                      <p:cBhvr>
                                        <p:cTn id="12" dur="500" fill="hold"/>
                                        <p:tgtEl>
                                          <p:spTgt spid="375810"/>
                                        </p:tgtEl>
                                        <p:attrNameLst>
                                          <p:attrName>ppt_w</p:attrName>
                                        </p:attrNameLst>
                                      </p:cBhvr>
                                      <p:tavLst>
                                        <p:tav tm="0">
                                          <p:val>
                                            <p:fltVal val="0"/>
                                          </p:val>
                                        </p:tav>
                                        <p:tav tm="100000">
                                          <p:val>
                                            <p:strVal val="#ppt_w"/>
                                          </p:val>
                                        </p:tav>
                                      </p:tavLst>
                                    </p:anim>
                                    <p:anim calcmode="lin" valueType="num">
                                      <p:cBhvr>
                                        <p:cTn id="13" dur="500" fill="hold"/>
                                        <p:tgtEl>
                                          <p:spTgt spid="3758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normAutofit fontScale="90000"/>
          </a:bodyPr>
          <a:lstStyle/>
          <a:p>
            <a:r>
              <a:rPr lang="es-ES_tradnl" dirty="0" smtClean="0"/>
              <a:t>Por recordar un poco</a:t>
            </a:r>
            <a:r>
              <a:rPr lang="en-US" dirty="0" smtClean="0"/>
              <a:t/>
            </a:r>
            <a:br>
              <a:rPr lang="en-US" dirty="0" smtClean="0"/>
            </a:br>
            <a:r>
              <a:rPr lang="en-US" dirty="0" smtClean="0"/>
              <a:t>¿</a:t>
            </a:r>
            <a:r>
              <a:rPr lang="es-ES_tradnl" dirty="0" smtClean="0"/>
              <a:t>Que tenemos a día de hoy</a:t>
            </a:r>
            <a:r>
              <a:rPr lang="en-US" dirty="0" smtClean="0"/>
              <a:t>?</a:t>
            </a:r>
            <a:endParaRPr lang="en-US" dirty="0">
              <a:gradFill flip="none" rotWithShape="1">
                <a:gsLst>
                  <a:gs pos="0">
                    <a:schemeClr val="tx2"/>
                  </a:gs>
                  <a:gs pos="86000">
                    <a:schemeClr val="tx2"/>
                  </a:gs>
                </a:gsLst>
                <a:lin ang="5400000" scaled="0"/>
                <a:tileRect/>
              </a:gradFill>
            </a:endParaRPr>
          </a:p>
        </p:txBody>
      </p:sp>
      <p:grpSp>
        <p:nvGrpSpPr>
          <p:cNvPr id="4" name="Group 55"/>
          <p:cNvGrpSpPr/>
          <p:nvPr/>
        </p:nvGrpSpPr>
        <p:grpSpPr>
          <a:xfrm>
            <a:off x="730250" y="1905000"/>
            <a:ext cx="7566060" cy="3696128"/>
            <a:chOff x="730250" y="1905000"/>
            <a:chExt cx="7566060" cy="3696128"/>
          </a:xfrm>
        </p:grpSpPr>
        <p:sp>
          <p:nvSpPr>
            <p:cNvPr id="3" name="Rectangle 2"/>
            <p:cNvSpPr/>
            <p:nvPr/>
          </p:nvSpPr>
          <p:spPr>
            <a:xfrm>
              <a:off x="730250" y="1905000"/>
              <a:ext cx="3312560" cy="3696128"/>
            </a:xfrm>
            <a:prstGeom prst="rect">
              <a:avLst/>
            </a:prstGeom>
            <a:gradFill flip="none" rotWithShape="1">
              <a:gsLst>
                <a:gs pos="0">
                  <a:srgbClr val="FFFFFF"/>
                </a:gs>
                <a:gs pos="15000">
                  <a:schemeClr val="accent2">
                    <a:alpha val="80000"/>
                  </a:schemeClr>
                </a:gs>
                <a:gs pos="28000">
                  <a:schemeClr val="accent2">
                    <a:alpha val="54000"/>
                  </a:schemeClr>
                </a:gs>
                <a:gs pos="50000">
                  <a:schemeClr val="accent2">
                    <a:lumMod val="50000"/>
                    <a:alpha val="54000"/>
                  </a:schemeClr>
                </a:gs>
                <a:gs pos="70000">
                  <a:schemeClr val="accent2">
                    <a:lumMod val="50000"/>
                    <a:alpha val="70000"/>
                  </a:schemeClr>
                </a:gs>
                <a:gs pos="100000">
                  <a:schemeClr val="accent2">
                    <a:alpha val="76000"/>
                  </a:schemeClr>
                </a:gs>
              </a:gsLst>
              <a:lin ang="4200000" scaled="0"/>
              <a:tileRect/>
            </a:gradFill>
            <a:ln w="6350" cap="flat" cmpd="sng" algn="ctr">
              <a:solidFill>
                <a:schemeClr val="accent2">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68583" tIns="137166" rIns="68583" bIns="68583" numCol="1" rtlCol="0" anchor="t" anchorCtr="0" compatLnSpc="1">
              <a:prstTxWarp prst="textNoShape">
                <a:avLst/>
              </a:prstTxWarp>
            </a:bodyPr>
            <a:lstStyle/>
            <a:p>
              <a:pPr algn="ctr" defTabSz="685679">
                <a:lnSpc>
                  <a:spcPct val="90000"/>
                </a:lnSpc>
                <a:spcAft>
                  <a:spcPts val="1349"/>
                </a:spcAft>
                <a:defRPr/>
              </a:pPr>
              <a:r>
                <a:rPr lang="en-US" altLang="zh-CN" sz="24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Corp IT Systems</a:t>
              </a:r>
              <a:endParaRPr lang="en-US" altLang="zh-CN" sz="2400" spc="-38" dirty="0">
                <a:gradFill>
                  <a:gsLst>
                    <a:gs pos="0">
                      <a:schemeClr val="tx1"/>
                    </a:gs>
                    <a:gs pos="86000">
                      <a:schemeClr val="tx1"/>
                    </a:gs>
                  </a:gsLst>
                  <a:lin ang="5400000" scaled="0"/>
                </a:gradFill>
                <a:effectLst>
                  <a:outerShdw blurRad="38100" dist="38100" dir="2700000" algn="tl">
                    <a:srgbClr val="000000">
                      <a:alpha val="43137"/>
                    </a:srgbClr>
                  </a:outerShdw>
                </a:effectLst>
                <a:latin typeface="+mn-lt"/>
              </a:endParaRPr>
            </a:p>
          </p:txBody>
        </p:sp>
        <p:sp>
          <p:nvSpPr>
            <p:cNvPr id="5" name="Rectangle 4"/>
            <p:cNvSpPr/>
            <p:nvPr/>
          </p:nvSpPr>
          <p:spPr>
            <a:xfrm>
              <a:off x="4762001" y="1905000"/>
              <a:ext cx="3534309" cy="3696128"/>
            </a:xfrm>
            <a:prstGeom prst="rect">
              <a:avLst/>
            </a:prstGeom>
            <a:gradFill flip="none" rotWithShape="1">
              <a:gsLst>
                <a:gs pos="0">
                  <a:srgbClr val="FFFFFF"/>
                </a:gs>
                <a:gs pos="15000">
                  <a:schemeClr val="accent2">
                    <a:alpha val="80000"/>
                  </a:schemeClr>
                </a:gs>
                <a:gs pos="28000">
                  <a:schemeClr val="accent2">
                    <a:alpha val="54000"/>
                  </a:schemeClr>
                </a:gs>
                <a:gs pos="50000">
                  <a:schemeClr val="accent2">
                    <a:lumMod val="50000"/>
                    <a:alpha val="54000"/>
                  </a:schemeClr>
                </a:gs>
                <a:gs pos="70000">
                  <a:schemeClr val="accent2">
                    <a:lumMod val="50000"/>
                    <a:alpha val="70000"/>
                  </a:schemeClr>
                </a:gs>
                <a:gs pos="100000">
                  <a:schemeClr val="accent2">
                    <a:alpha val="76000"/>
                  </a:schemeClr>
                </a:gs>
              </a:gsLst>
              <a:lin ang="4200000" scaled="0"/>
              <a:tileRect/>
            </a:gradFill>
            <a:ln w="6350" cap="flat" cmpd="sng" algn="ctr">
              <a:solidFill>
                <a:schemeClr val="accent2">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68583" tIns="137166" rIns="68583" bIns="68583" numCol="1" rtlCol="0" anchor="t" anchorCtr="0" compatLnSpc="1">
              <a:prstTxWarp prst="textNoShape">
                <a:avLst/>
              </a:prstTxWarp>
            </a:bodyPr>
            <a:lstStyle/>
            <a:p>
              <a:pPr algn="ctr" defTabSz="685679">
                <a:lnSpc>
                  <a:spcPct val="90000"/>
                </a:lnSpc>
                <a:spcAft>
                  <a:spcPts val="1349"/>
                </a:spcAft>
                <a:defRPr/>
              </a:pPr>
              <a:r>
                <a:rPr lang="en-US" altLang="zh-CN" sz="24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Business Unit</a:t>
              </a:r>
              <a:endParaRPr lang="en-US" altLang="zh-CN" sz="2400" spc="-38" dirty="0">
                <a:gradFill>
                  <a:gsLst>
                    <a:gs pos="0">
                      <a:schemeClr val="tx1"/>
                    </a:gs>
                    <a:gs pos="86000">
                      <a:schemeClr val="tx1"/>
                    </a:gs>
                  </a:gsLst>
                  <a:lin ang="5400000" scaled="0"/>
                </a:gradFill>
                <a:effectLst>
                  <a:outerShdw blurRad="38100" dist="38100" dir="2700000" algn="tl">
                    <a:srgbClr val="000000">
                      <a:alpha val="43137"/>
                    </a:srgbClr>
                  </a:outerShdw>
                </a:effectLst>
                <a:latin typeface="+mn-lt"/>
              </a:endParaRPr>
            </a:p>
          </p:txBody>
        </p:sp>
        <p:sp>
          <p:nvSpPr>
            <p:cNvPr id="6" name="Rectangle 5"/>
            <p:cNvSpPr/>
            <p:nvPr/>
          </p:nvSpPr>
          <p:spPr>
            <a:xfrm>
              <a:off x="1187450" y="2590800"/>
              <a:ext cx="1295400" cy="609600"/>
            </a:xfrm>
            <a:prstGeom prst="rect">
              <a:avLst/>
            </a:prstGeom>
            <a:gradFill flip="none" rotWithShape="1">
              <a:gsLst>
                <a:gs pos="0">
                  <a:srgbClr val="FFFFFF"/>
                </a:gs>
                <a:gs pos="15000">
                  <a:schemeClr val="accent6">
                    <a:alpha val="80000"/>
                  </a:schemeClr>
                </a:gs>
                <a:gs pos="28000">
                  <a:schemeClr val="accent6">
                    <a:alpha val="54000"/>
                  </a:schemeClr>
                </a:gs>
                <a:gs pos="50000">
                  <a:schemeClr val="accent6">
                    <a:lumMod val="50000"/>
                    <a:alpha val="54000"/>
                  </a:schemeClr>
                </a:gs>
                <a:gs pos="70000">
                  <a:schemeClr val="accent6">
                    <a:lumMod val="50000"/>
                    <a:alpha val="70000"/>
                  </a:schemeClr>
                </a:gs>
                <a:gs pos="100000">
                  <a:schemeClr val="accent6">
                    <a:alpha val="76000"/>
                  </a:schemeClr>
                </a:gs>
              </a:gsLst>
              <a:lin ang="4200000" scaled="0"/>
              <a:tileRect/>
            </a:gradFill>
            <a:ln w="6350" cap="flat" cmpd="sng" algn="ctr">
              <a:solidFill>
                <a:schemeClr val="accent6">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0" tIns="0" rIns="0" bIns="0" numCol="1" rtlCol="0" anchor="ctr" anchorCtr="0" compatLnSpc="1">
              <a:prstTxWarp prst="textNoShape">
                <a:avLst/>
              </a:prstTxWarp>
            </a:bodyPr>
            <a:lstStyle/>
            <a:p>
              <a:pPr algn="ctr" defTabSz="685679">
                <a:lnSpc>
                  <a:spcPct val="90000"/>
                </a:lnSpc>
                <a:spcAft>
                  <a:spcPts val="1349"/>
                </a:spcAft>
                <a:defRPr/>
              </a:pPr>
              <a:r>
                <a:rPr lang="en-US" altLang="zh-CN" sz="16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ERP</a:t>
              </a:r>
            </a:p>
          </p:txBody>
        </p:sp>
        <p:sp>
          <p:nvSpPr>
            <p:cNvPr id="7" name="Rectangle 6"/>
            <p:cNvSpPr/>
            <p:nvPr/>
          </p:nvSpPr>
          <p:spPr>
            <a:xfrm>
              <a:off x="1187450" y="3352800"/>
              <a:ext cx="1295400" cy="609600"/>
            </a:xfrm>
            <a:prstGeom prst="rect">
              <a:avLst/>
            </a:prstGeom>
            <a:gradFill flip="none" rotWithShape="1">
              <a:gsLst>
                <a:gs pos="0">
                  <a:srgbClr val="FFFFFF"/>
                </a:gs>
                <a:gs pos="15000">
                  <a:schemeClr val="accent6">
                    <a:alpha val="80000"/>
                  </a:schemeClr>
                </a:gs>
                <a:gs pos="28000">
                  <a:schemeClr val="accent6">
                    <a:alpha val="54000"/>
                  </a:schemeClr>
                </a:gs>
                <a:gs pos="50000">
                  <a:schemeClr val="accent6">
                    <a:lumMod val="50000"/>
                    <a:alpha val="54000"/>
                  </a:schemeClr>
                </a:gs>
                <a:gs pos="70000">
                  <a:schemeClr val="accent6">
                    <a:lumMod val="50000"/>
                    <a:alpha val="70000"/>
                  </a:schemeClr>
                </a:gs>
                <a:gs pos="100000">
                  <a:schemeClr val="accent6">
                    <a:alpha val="76000"/>
                  </a:schemeClr>
                </a:gs>
              </a:gsLst>
              <a:lin ang="4200000" scaled="0"/>
              <a:tileRect/>
            </a:gradFill>
            <a:ln w="6350" cap="flat" cmpd="sng" algn="ctr">
              <a:solidFill>
                <a:schemeClr val="accent6">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0" tIns="0" rIns="0" bIns="0" numCol="1" rtlCol="0" anchor="ctr" anchorCtr="0" compatLnSpc="1">
              <a:prstTxWarp prst="textNoShape">
                <a:avLst/>
              </a:prstTxWarp>
            </a:bodyPr>
            <a:lstStyle/>
            <a:p>
              <a:pPr algn="ctr" defTabSz="685679">
                <a:lnSpc>
                  <a:spcPct val="90000"/>
                </a:lnSpc>
                <a:spcAft>
                  <a:spcPts val="1349"/>
                </a:spcAft>
                <a:defRPr/>
              </a:pPr>
              <a:r>
                <a:rPr lang="en-US" altLang="zh-CN" sz="16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rPr>
                <a:t>Mainframe</a:t>
              </a:r>
              <a:endParaRPr lang="en-US" altLang="zh-CN" sz="1600" spc="-38" dirty="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8" name="Rectangle 7"/>
            <p:cNvSpPr/>
            <p:nvPr/>
          </p:nvSpPr>
          <p:spPr>
            <a:xfrm>
              <a:off x="1187450" y="4114800"/>
              <a:ext cx="1295400" cy="609600"/>
            </a:xfrm>
            <a:prstGeom prst="rect">
              <a:avLst/>
            </a:prstGeom>
            <a:gradFill flip="none" rotWithShape="1">
              <a:gsLst>
                <a:gs pos="0">
                  <a:srgbClr val="FFFFFF"/>
                </a:gs>
                <a:gs pos="15000">
                  <a:schemeClr val="accent6">
                    <a:alpha val="80000"/>
                  </a:schemeClr>
                </a:gs>
                <a:gs pos="28000">
                  <a:schemeClr val="accent6">
                    <a:alpha val="54000"/>
                  </a:schemeClr>
                </a:gs>
                <a:gs pos="50000">
                  <a:schemeClr val="accent6">
                    <a:lumMod val="50000"/>
                    <a:alpha val="54000"/>
                  </a:schemeClr>
                </a:gs>
                <a:gs pos="70000">
                  <a:schemeClr val="accent6">
                    <a:lumMod val="50000"/>
                    <a:alpha val="70000"/>
                  </a:schemeClr>
                </a:gs>
                <a:gs pos="100000">
                  <a:schemeClr val="accent6">
                    <a:alpha val="76000"/>
                  </a:schemeClr>
                </a:gs>
              </a:gsLst>
              <a:lin ang="4200000" scaled="0"/>
              <a:tileRect/>
            </a:gradFill>
            <a:ln w="6350" cap="flat" cmpd="sng" algn="ctr">
              <a:solidFill>
                <a:schemeClr val="accent6">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0" tIns="0" rIns="0" bIns="0" numCol="1" rtlCol="0" anchor="ctr" anchorCtr="0" compatLnSpc="1">
              <a:prstTxWarp prst="textNoShape">
                <a:avLst/>
              </a:prstTxWarp>
            </a:bodyPr>
            <a:lstStyle/>
            <a:p>
              <a:pPr algn="ctr" defTabSz="685679">
                <a:lnSpc>
                  <a:spcPct val="90000"/>
                </a:lnSpc>
                <a:spcAft>
                  <a:spcPts val="1349"/>
                </a:spcAft>
                <a:defRPr/>
              </a:pPr>
              <a:r>
                <a:rPr lang="en-US" altLang="zh-CN" sz="16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rPr>
                <a:t>Data warehouse</a:t>
              </a:r>
              <a:endParaRPr lang="en-US" altLang="zh-CN" sz="1600" spc="-38" dirty="0">
                <a:gradFill>
                  <a:gsLst>
                    <a:gs pos="0">
                      <a:schemeClr val="tx1"/>
                    </a:gs>
                    <a:gs pos="86000">
                      <a:schemeClr val="tx1"/>
                    </a:gs>
                  </a:gsLst>
                  <a:lin ang="5400000" scaled="0"/>
                </a:gradFill>
                <a:effectLst>
                  <a:outerShdw blurRad="38100" dist="38100" dir="2700000" algn="tl">
                    <a:srgbClr val="000000">
                      <a:alpha val="43137"/>
                    </a:srgbClr>
                  </a:outerShdw>
                </a:effectLst>
              </a:endParaRPr>
            </a:p>
          </p:txBody>
        </p:sp>
        <p:sp>
          <p:nvSpPr>
            <p:cNvPr id="17" name="Rectangle 16"/>
            <p:cNvSpPr/>
            <p:nvPr/>
          </p:nvSpPr>
          <p:spPr>
            <a:xfrm rot="16200000">
              <a:off x="2758538" y="3338244"/>
              <a:ext cx="1295400" cy="609600"/>
            </a:xfrm>
            <a:prstGeom prst="rect">
              <a:avLst/>
            </a:prstGeom>
            <a:gradFill flip="none" rotWithShape="0">
              <a:gsLst>
                <a:gs pos="0">
                  <a:srgbClr val="FFFFFF"/>
                </a:gs>
                <a:gs pos="15000">
                  <a:schemeClr val="accent6">
                    <a:alpha val="80000"/>
                  </a:schemeClr>
                </a:gs>
                <a:gs pos="28000">
                  <a:schemeClr val="accent6">
                    <a:alpha val="54000"/>
                  </a:schemeClr>
                </a:gs>
                <a:gs pos="50000">
                  <a:schemeClr val="accent6">
                    <a:lumMod val="50000"/>
                    <a:alpha val="54000"/>
                  </a:schemeClr>
                </a:gs>
                <a:gs pos="70000">
                  <a:schemeClr val="accent6">
                    <a:lumMod val="50000"/>
                    <a:alpha val="70000"/>
                  </a:schemeClr>
                </a:gs>
                <a:gs pos="100000">
                  <a:schemeClr val="accent6">
                    <a:alpha val="76000"/>
                  </a:schemeClr>
                </a:gs>
              </a:gsLst>
              <a:lin ang="4200000" scaled="0"/>
              <a:tileRect/>
            </a:gradFill>
            <a:ln w="6350" cap="flat" cmpd="sng" algn="ctr">
              <a:solidFill>
                <a:schemeClr val="accent6">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0" tIns="0" rIns="0" bIns="0" numCol="1" rtlCol="0" anchor="ctr" anchorCtr="0" compatLnSpc="1">
              <a:prstTxWarp prst="textNoShape">
                <a:avLst/>
              </a:prstTxWarp>
            </a:bodyPr>
            <a:lstStyle/>
            <a:p>
              <a:pPr algn="ctr" defTabSz="685679">
                <a:lnSpc>
                  <a:spcPct val="90000"/>
                </a:lnSpc>
                <a:spcAft>
                  <a:spcPts val="1349"/>
                </a:spcAft>
                <a:defRPr/>
              </a:pPr>
              <a:r>
                <a:rPr lang="en-US" altLang="zh-CN" sz="1600" spc="-38" dirty="0" smtClean="0">
                  <a:gradFill>
                    <a:gsLst>
                      <a:gs pos="0">
                        <a:schemeClr val="tx1"/>
                      </a:gs>
                      <a:gs pos="86000">
                        <a:schemeClr val="tx1"/>
                      </a:gs>
                    </a:gsLst>
                    <a:lin ang="5400000" scaled="0"/>
                  </a:gradFill>
                  <a:effectLst>
                    <a:outerShdw blurRad="38100" dist="38100" dir="8100000" algn="tl">
                      <a:srgbClr val="000000">
                        <a:alpha val="43137"/>
                      </a:srgbClr>
                    </a:outerShdw>
                  </a:effectLst>
                  <a:latin typeface="+mn-lt"/>
                </a:rPr>
                <a:t>BizTalk</a:t>
              </a:r>
            </a:p>
          </p:txBody>
        </p:sp>
        <p:cxnSp>
          <p:nvCxnSpPr>
            <p:cNvPr id="19" name="Elbow Connector 18"/>
            <p:cNvCxnSpPr>
              <a:stCxn id="6" idx="3"/>
              <a:endCxn id="17" idx="0"/>
            </p:cNvCxnSpPr>
            <p:nvPr/>
          </p:nvCxnSpPr>
          <p:spPr>
            <a:xfrm>
              <a:off x="2482850" y="2895600"/>
              <a:ext cx="618588" cy="747444"/>
            </a:xfrm>
            <a:prstGeom prst="bentConnector3">
              <a:avLst>
                <a:gd name="adj1" fmla="val 50000"/>
              </a:avLst>
            </a:prstGeom>
            <a:ln w="3810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a:endCxn id="17" idx="0"/>
            </p:cNvCxnSpPr>
            <p:nvPr/>
          </p:nvCxnSpPr>
          <p:spPr>
            <a:xfrm flipV="1">
              <a:off x="2482850" y="3643044"/>
              <a:ext cx="618588" cy="14556"/>
            </a:xfrm>
            <a:prstGeom prst="bentConnector3">
              <a:avLst>
                <a:gd name="adj1" fmla="val 50000"/>
              </a:avLst>
            </a:prstGeom>
            <a:ln w="3810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3"/>
              <a:endCxn id="17" idx="0"/>
            </p:cNvCxnSpPr>
            <p:nvPr/>
          </p:nvCxnSpPr>
          <p:spPr>
            <a:xfrm flipV="1">
              <a:off x="2482850" y="3643044"/>
              <a:ext cx="618588" cy="776556"/>
            </a:xfrm>
            <a:prstGeom prst="bentConnector3">
              <a:avLst>
                <a:gd name="adj1" fmla="val 50000"/>
              </a:avLst>
            </a:prstGeom>
            <a:ln w="3810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6" name="Picture 2" descr="C:\Users\scohen\Pictures\Microsoft Clip Organizer\j0433941.png"/>
            <p:cNvPicPr>
              <a:picLocks noChangeAspect="1" noChangeArrowheads="1"/>
            </p:cNvPicPr>
            <p:nvPr/>
          </p:nvPicPr>
          <p:blipFill>
            <a:blip r:embed="rId4"/>
            <a:srcRect/>
            <a:stretch>
              <a:fillRect/>
            </a:stretch>
          </p:blipFill>
          <p:spPr bwMode="auto">
            <a:xfrm>
              <a:off x="6827106" y="2385317"/>
              <a:ext cx="1189234" cy="1189234"/>
            </a:xfrm>
            <a:prstGeom prst="rect">
              <a:avLst/>
            </a:prstGeom>
            <a:noFill/>
          </p:spPr>
        </p:pic>
        <p:pic>
          <p:nvPicPr>
            <p:cNvPr id="35" name="Picture 22"/>
            <p:cNvPicPr>
              <a:picLocks noChangeAspect="1" noChangeArrowheads="1"/>
            </p:cNvPicPr>
            <p:nvPr/>
          </p:nvPicPr>
          <p:blipFill>
            <a:blip r:embed="rId5"/>
            <a:srcRect/>
            <a:stretch>
              <a:fillRect/>
            </a:stretch>
          </p:blipFill>
          <p:spPr bwMode="auto">
            <a:xfrm>
              <a:off x="2201932" y="2505506"/>
              <a:ext cx="455144" cy="436439"/>
            </a:xfrm>
            <a:prstGeom prst="rect">
              <a:avLst/>
            </a:prstGeom>
            <a:noFill/>
            <a:ln w="9525">
              <a:noFill/>
              <a:miter lim="800000"/>
              <a:headEnd/>
              <a:tailEnd/>
            </a:ln>
          </p:spPr>
        </p:pic>
        <p:pic>
          <p:nvPicPr>
            <p:cNvPr id="36" name="Picture 22"/>
            <p:cNvPicPr>
              <a:picLocks noChangeAspect="1" noChangeArrowheads="1"/>
            </p:cNvPicPr>
            <p:nvPr/>
          </p:nvPicPr>
          <p:blipFill>
            <a:blip r:embed="rId5"/>
            <a:srcRect/>
            <a:stretch>
              <a:fillRect/>
            </a:stretch>
          </p:blipFill>
          <p:spPr bwMode="auto">
            <a:xfrm>
              <a:off x="2201932" y="3214422"/>
              <a:ext cx="455144" cy="436439"/>
            </a:xfrm>
            <a:prstGeom prst="rect">
              <a:avLst/>
            </a:prstGeom>
            <a:noFill/>
            <a:ln w="9525">
              <a:noFill/>
              <a:miter lim="800000"/>
              <a:headEnd/>
              <a:tailEnd/>
            </a:ln>
          </p:spPr>
        </p:pic>
        <p:pic>
          <p:nvPicPr>
            <p:cNvPr id="37" name="Picture 22"/>
            <p:cNvPicPr>
              <a:picLocks noChangeAspect="1" noChangeArrowheads="1"/>
            </p:cNvPicPr>
            <p:nvPr/>
          </p:nvPicPr>
          <p:blipFill>
            <a:blip r:embed="rId5"/>
            <a:srcRect/>
            <a:stretch>
              <a:fillRect/>
            </a:stretch>
          </p:blipFill>
          <p:spPr bwMode="auto">
            <a:xfrm>
              <a:off x="2201932" y="3964436"/>
              <a:ext cx="455144" cy="436439"/>
            </a:xfrm>
            <a:prstGeom prst="rect">
              <a:avLst/>
            </a:prstGeom>
            <a:noFill/>
            <a:ln w="9525">
              <a:noFill/>
              <a:miter lim="800000"/>
              <a:headEnd/>
              <a:tailEnd/>
            </a:ln>
          </p:spPr>
        </p:pic>
        <p:grpSp>
          <p:nvGrpSpPr>
            <p:cNvPr id="9" name="Group 54"/>
            <p:cNvGrpSpPr/>
            <p:nvPr/>
          </p:nvGrpSpPr>
          <p:grpSpPr>
            <a:xfrm>
              <a:off x="4941800" y="4725255"/>
              <a:ext cx="3138754" cy="628436"/>
              <a:chOff x="5070298" y="4877655"/>
              <a:chExt cx="3220948" cy="628436"/>
            </a:xfrm>
          </p:grpSpPr>
          <p:sp>
            <p:nvSpPr>
              <p:cNvPr id="10" name="Rectangle 9"/>
              <p:cNvSpPr/>
              <p:nvPr/>
            </p:nvSpPr>
            <p:spPr>
              <a:xfrm>
                <a:off x="5070298" y="4896491"/>
                <a:ext cx="898988" cy="609600"/>
              </a:xfrm>
              <a:prstGeom prst="rect">
                <a:avLst/>
              </a:prstGeom>
              <a:gradFill flip="none" rotWithShape="1">
                <a:gsLst>
                  <a:gs pos="0">
                    <a:srgbClr val="FFFFFF"/>
                  </a:gs>
                  <a:gs pos="15000">
                    <a:schemeClr val="accent6">
                      <a:alpha val="80000"/>
                    </a:schemeClr>
                  </a:gs>
                  <a:gs pos="28000">
                    <a:schemeClr val="accent6">
                      <a:alpha val="54000"/>
                    </a:schemeClr>
                  </a:gs>
                  <a:gs pos="50000">
                    <a:schemeClr val="accent6">
                      <a:lumMod val="50000"/>
                      <a:alpha val="54000"/>
                    </a:schemeClr>
                  </a:gs>
                  <a:gs pos="70000">
                    <a:schemeClr val="accent6">
                      <a:lumMod val="50000"/>
                      <a:alpha val="70000"/>
                    </a:schemeClr>
                  </a:gs>
                  <a:gs pos="100000">
                    <a:schemeClr val="accent6">
                      <a:alpha val="76000"/>
                    </a:schemeClr>
                  </a:gs>
                </a:gsLst>
                <a:lin ang="4200000" scaled="0"/>
                <a:tileRect/>
              </a:gradFill>
              <a:ln w="6350" cap="flat" cmpd="sng" algn="ctr">
                <a:solidFill>
                  <a:schemeClr val="accent6">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0" tIns="182880" rIns="0" bIns="0" numCol="1" rtlCol="0" anchor="ctr" anchorCtr="0" compatLnSpc="1">
                <a:prstTxWarp prst="textNoShape">
                  <a:avLst/>
                </a:prstTxWarp>
              </a:bodyPr>
              <a:lstStyle/>
              <a:p>
                <a:pPr algn="ctr" defTabSz="685679">
                  <a:lnSpc>
                    <a:spcPct val="90000"/>
                  </a:lnSpc>
                  <a:spcAft>
                    <a:spcPts val="1349"/>
                  </a:spcAft>
                  <a:defRPr/>
                </a:pPr>
                <a:r>
                  <a:rPr lang="en-US" altLang="zh-CN" sz="12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SharePoint</a:t>
                </a:r>
                <a:endParaRPr lang="en-US" altLang="zh-CN" sz="1200" spc="-38" dirty="0">
                  <a:gradFill>
                    <a:gsLst>
                      <a:gs pos="0">
                        <a:schemeClr val="tx1"/>
                      </a:gs>
                      <a:gs pos="86000">
                        <a:schemeClr val="tx1"/>
                      </a:gs>
                    </a:gsLst>
                    <a:lin ang="5400000" scaled="0"/>
                  </a:gradFill>
                  <a:effectLst>
                    <a:outerShdw blurRad="38100" dist="38100" dir="2700000" algn="tl">
                      <a:srgbClr val="000000">
                        <a:alpha val="43137"/>
                      </a:srgbClr>
                    </a:outerShdw>
                  </a:effectLst>
                  <a:latin typeface="+mn-lt"/>
                </a:endParaRPr>
              </a:p>
            </p:txBody>
          </p:sp>
          <p:sp>
            <p:nvSpPr>
              <p:cNvPr id="11" name="Rectangle 10"/>
              <p:cNvSpPr/>
              <p:nvPr/>
            </p:nvSpPr>
            <p:spPr>
              <a:xfrm>
                <a:off x="6251826" y="4887929"/>
                <a:ext cx="898988" cy="609600"/>
              </a:xfrm>
              <a:prstGeom prst="rect">
                <a:avLst/>
              </a:prstGeom>
              <a:gradFill flip="none" rotWithShape="1">
                <a:gsLst>
                  <a:gs pos="0">
                    <a:srgbClr val="FFFFFF"/>
                  </a:gs>
                  <a:gs pos="15000">
                    <a:schemeClr val="accent6">
                      <a:alpha val="80000"/>
                    </a:schemeClr>
                  </a:gs>
                  <a:gs pos="28000">
                    <a:schemeClr val="accent6">
                      <a:alpha val="54000"/>
                    </a:schemeClr>
                  </a:gs>
                  <a:gs pos="50000">
                    <a:schemeClr val="accent6">
                      <a:lumMod val="50000"/>
                      <a:alpha val="54000"/>
                    </a:schemeClr>
                  </a:gs>
                  <a:gs pos="70000">
                    <a:schemeClr val="accent6">
                      <a:lumMod val="50000"/>
                      <a:alpha val="70000"/>
                    </a:schemeClr>
                  </a:gs>
                  <a:gs pos="100000">
                    <a:schemeClr val="accent6">
                      <a:alpha val="76000"/>
                    </a:schemeClr>
                  </a:gs>
                </a:gsLst>
                <a:lin ang="4200000" scaled="0"/>
                <a:tileRect/>
              </a:gradFill>
              <a:ln w="6350" cap="flat" cmpd="sng" algn="ctr">
                <a:solidFill>
                  <a:schemeClr val="accent6">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0" tIns="182880" rIns="0" bIns="0" numCol="1" rtlCol="0" anchor="ctr" anchorCtr="0" compatLnSpc="1">
                <a:prstTxWarp prst="textNoShape">
                  <a:avLst/>
                </a:prstTxWarp>
              </a:bodyPr>
              <a:lstStyle/>
              <a:p>
                <a:pPr algn="ctr" defTabSz="685679">
                  <a:lnSpc>
                    <a:spcPct val="90000"/>
                  </a:lnSpc>
                  <a:spcAft>
                    <a:spcPts val="1349"/>
                  </a:spcAft>
                  <a:defRPr/>
                </a:pPr>
                <a:r>
                  <a:rPr lang="en-US" altLang="zh-CN" sz="12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Bus Unit</a:t>
                </a:r>
                <a:br>
                  <a:rPr lang="en-US" altLang="zh-CN" sz="12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br>
                <a:r>
                  <a:rPr lang="en-US" altLang="zh-CN" sz="12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LOB App</a:t>
                </a:r>
                <a:endParaRPr lang="en-US" altLang="zh-CN" sz="1200" spc="-38" dirty="0">
                  <a:gradFill>
                    <a:gsLst>
                      <a:gs pos="0">
                        <a:schemeClr val="tx1"/>
                      </a:gs>
                      <a:gs pos="86000">
                        <a:schemeClr val="tx1"/>
                      </a:gs>
                    </a:gsLst>
                    <a:lin ang="5400000" scaled="0"/>
                  </a:gradFill>
                  <a:effectLst>
                    <a:outerShdw blurRad="38100" dist="38100" dir="2700000" algn="tl">
                      <a:srgbClr val="000000">
                        <a:alpha val="43137"/>
                      </a:srgbClr>
                    </a:outerShdw>
                  </a:effectLst>
                  <a:latin typeface="+mn-lt"/>
                </a:endParaRPr>
              </a:p>
            </p:txBody>
          </p:sp>
          <p:sp>
            <p:nvSpPr>
              <p:cNvPr id="38" name="Rectangle 37"/>
              <p:cNvSpPr/>
              <p:nvPr/>
            </p:nvSpPr>
            <p:spPr>
              <a:xfrm>
                <a:off x="7392258" y="4877655"/>
                <a:ext cx="898988" cy="609600"/>
              </a:xfrm>
              <a:prstGeom prst="rect">
                <a:avLst/>
              </a:prstGeom>
              <a:gradFill flip="none" rotWithShape="1">
                <a:gsLst>
                  <a:gs pos="0">
                    <a:srgbClr val="FFFFFF"/>
                  </a:gs>
                  <a:gs pos="15000">
                    <a:schemeClr val="accent6">
                      <a:alpha val="80000"/>
                    </a:schemeClr>
                  </a:gs>
                  <a:gs pos="28000">
                    <a:schemeClr val="accent6">
                      <a:alpha val="54000"/>
                    </a:schemeClr>
                  </a:gs>
                  <a:gs pos="50000">
                    <a:schemeClr val="accent6">
                      <a:lumMod val="50000"/>
                      <a:alpha val="54000"/>
                    </a:schemeClr>
                  </a:gs>
                  <a:gs pos="70000">
                    <a:schemeClr val="accent6">
                      <a:lumMod val="50000"/>
                      <a:alpha val="70000"/>
                    </a:schemeClr>
                  </a:gs>
                  <a:gs pos="100000">
                    <a:schemeClr val="accent6">
                      <a:alpha val="76000"/>
                    </a:schemeClr>
                  </a:gs>
                </a:gsLst>
                <a:lin ang="4200000" scaled="0"/>
                <a:tileRect/>
              </a:gradFill>
              <a:ln w="6350" cap="flat" cmpd="sng" algn="ctr">
                <a:solidFill>
                  <a:schemeClr val="accent6">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0" tIns="182880" rIns="0" bIns="0" numCol="1" rtlCol="0" anchor="ctr" anchorCtr="0" compatLnSpc="1">
                <a:prstTxWarp prst="textNoShape">
                  <a:avLst/>
                </a:prstTxWarp>
              </a:bodyPr>
              <a:lstStyle/>
              <a:p>
                <a:pPr algn="ctr" defTabSz="685679">
                  <a:lnSpc>
                    <a:spcPct val="90000"/>
                  </a:lnSpc>
                  <a:spcAft>
                    <a:spcPts val="1349"/>
                  </a:spcAft>
                  <a:defRPr/>
                </a:pPr>
                <a:r>
                  <a:rPr lang="en-US" altLang="zh-CN" sz="12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Bus Unit</a:t>
                </a:r>
                <a:br>
                  <a:rPr lang="en-US" altLang="zh-CN" sz="12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br>
                <a:r>
                  <a:rPr lang="en-US" altLang="zh-CN" sz="12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Cloud App</a:t>
                </a:r>
              </a:p>
            </p:txBody>
          </p:sp>
        </p:grpSp>
        <p:sp>
          <p:nvSpPr>
            <p:cNvPr id="39" name="Rectangle 38"/>
            <p:cNvSpPr/>
            <p:nvPr/>
          </p:nvSpPr>
          <p:spPr>
            <a:xfrm>
              <a:off x="5373309" y="2690979"/>
              <a:ext cx="1381873" cy="1358757"/>
            </a:xfrm>
            <a:prstGeom prst="rect">
              <a:avLst/>
            </a:prstGeom>
            <a:gradFill flip="none" rotWithShape="1">
              <a:gsLst>
                <a:gs pos="0">
                  <a:srgbClr val="FFFFFF"/>
                </a:gs>
                <a:gs pos="15000">
                  <a:schemeClr val="accent6">
                    <a:alpha val="80000"/>
                  </a:schemeClr>
                </a:gs>
                <a:gs pos="28000">
                  <a:schemeClr val="accent6">
                    <a:alpha val="54000"/>
                  </a:schemeClr>
                </a:gs>
                <a:gs pos="50000">
                  <a:schemeClr val="accent6">
                    <a:lumMod val="50000"/>
                    <a:alpha val="54000"/>
                  </a:schemeClr>
                </a:gs>
                <a:gs pos="70000">
                  <a:schemeClr val="accent6">
                    <a:lumMod val="50000"/>
                    <a:alpha val="70000"/>
                  </a:schemeClr>
                </a:gs>
                <a:gs pos="100000">
                  <a:schemeClr val="accent6">
                    <a:alpha val="76000"/>
                  </a:schemeClr>
                </a:gs>
              </a:gsLst>
              <a:lin ang="4200000" scaled="0"/>
              <a:tileRect/>
            </a:gradFill>
            <a:ln w="6350" cap="flat" cmpd="sng" algn="ctr">
              <a:solidFill>
                <a:schemeClr val="accent6">
                  <a:lumMod val="20000"/>
                  <a:lumOff val="80000"/>
                  <a:alpha val="40000"/>
                </a:schemeClr>
              </a:solidFill>
              <a:prstDash val="solid"/>
              <a:round/>
              <a:headEnd type="none" w="med" len="med"/>
              <a:tailEnd type="none" w="med" len="med"/>
            </a:ln>
            <a:effectLst>
              <a:outerShdw blurRad="127000" algn="ctr" rotWithShape="0">
                <a:prstClr val="black">
                  <a:alpha val="50000"/>
                </a:prstClr>
              </a:outerShdw>
            </a:effectLst>
            <a:scene3d>
              <a:camera prst="orthographicFront"/>
              <a:lightRig rig="brightRoom" dir="t">
                <a:rot lat="0" lon="0" rev="6600000"/>
              </a:lightRig>
            </a:scene3d>
            <a:sp3d prstMaterial="softEdge">
              <a:bevelT w="254000"/>
            </a:sp3d>
          </p:spPr>
          <p:txBody>
            <a:bodyPr vert="horz" wrap="square" lIns="0" tIns="0" rIns="0" bIns="548640" numCol="1" rtlCol="0" anchor="ctr" anchorCtr="0" compatLnSpc="1">
              <a:prstTxWarp prst="textNoShape">
                <a:avLst/>
              </a:prstTxWarp>
            </a:bodyPr>
            <a:lstStyle/>
            <a:p>
              <a:pPr algn="ctr" defTabSz="685679">
                <a:lnSpc>
                  <a:spcPct val="90000"/>
                </a:lnSpc>
                <a:spcAft>
                  <a:spcPts val="1349"/>
                </a:spcAft>
                <a:defRPr/>
              </a:pPr>
              <a:r>
                <a:rPr lang="en-US" altLang="zh-CN" sz="1600"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On-boarding  composite app</a:t>
              </a:r>
              <a:endParaRPr lang="en-US" altLang="zh-CN" sz="1600" spc="-38" dirty="0">
                <a:gradFill>
                  <a:gsLst>
                    <a:gs pos="0">
                      <a:schemeClr val="tx1"/>
                    </a:gs>
                    <a:gs pos="86000">
                      <a:schemeClr val="tx1"/>
                    </a:gs>
                  </a:gsLst>
                  <a:lin ang="5400000" scaled="0"/>
                </a:gradFill>
                <a:effectLst>
                  <a:outerShdw blurRad="38100" dist="38100" dir="2700000" algn="tl">
                    <a:srgbClr val="000000">
                      <a:alpha val="43137"/>
                    </a:srgbClr>
                  </a:outerShdw>
                </a:effectLst>
                <a:latin typeface="+mn-lt"/>
              </a:endParaRPr>
            </a:p>
          </p:txBody>
        </p:sp>
        <p:pic>
          <p:nvPicPr>
            <p:cNvPr id="40" name="Picture 12"/>
            <p:cNvPicPr>
              <a:picLocks noChangeAspect="1" noChangeArrowheads="1"/>
            </p:cNvPicPr>
            <p:nvPr/>
          </p:nvPicPr>
          <p:blipFill>
            <a:blip r:embed="rId6" cstate="screen"/>
            <a:srcRect/>
            <a:stretch>
              <a:fillRect/>
            </a:stretch>
          </p:blipFill>
          <p:spPr bwMode="auto">
            <a:xfrm>
              <a:off x="5572018" y="3547128"/>
              <a:ext cx="751915" cy="420224"/>
            </a:xfrm>
            <a:prstGeom prst="rect">
              <a:avLst/>
            </a:prstGeom>
            <a:noFill/>
            <a:ln w="9525">
              <a:noFill/>
              <a:miter lim="800000"/>
              <a:headEnd/>
              <a:tailEnd/>
            </a:ln>
          </p:spPr>
        </p:pic>
        <p:pic>
          <p:nvPicPr>
            <p:cNvPr id="33" name="Picture 22"/>
            <p:cNvPicPr>
              <a:picLocks noChangeAspect="1" noChangeArrowheads="1"/>
            </p:cNvPicPr>
            <p:nvPr/>
          </p:nvPicPr>
          <p:blipFill>
            <a:blip r:embed="rId5"/>
            <a:srcRect/>
            <a:stretch>
              <a:fillRect/>
            </a:stretch>
          </p:blipFill>
          <p:spPr bwMode="auto">
            <a:xfrm>
              <a:off x="3547846" y="3183604"/>
              <a:ext cx="455144" cy="436439"/>
            </a:xfrm>
            <a:prstGeom prst="rect">
              <a:avLst/>
            </a:prstGeom>
            <a:noFill/>
            <a:ln w="9525">
              <a:noFill/>
              <a:miter lim="800000"/>
              <a:headEnd/>
              <a:tailEnd/>
            </a:ln>
          </p:spPr>
        </p:pic>
        <p:cxnSp>
          <p:nvCxnSpPr>
            <p:cNvPr id="34" name="Elbow Connector 33"/>
            <p:cNvCxnSpPr>
              <a:stCxn id="33" idx="3"/>
              <a:endCxn id="39" idx="1"/>
            </p:cNvCxnSpPr>
            <p:nvPr/>
          </p:nvCxnSpPr>
          <p:spPr>
            <a:xfrm flipV="1">
              <a:off x="4002990" y="3370358"/>
              <a:ext cx="1370319" cy="31466"/>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p:nvPr/>
          </p:nvCxnSpPr>
          <p:spPr>
            <a:xfrm flipV="1">
              <a:off x="3159232" y="3618216"/>
              <a:ext cx="2198670" cy="1520576"/>
            </a:xfrm>
            <a:prstGeom prst="bentConnector3">
              <a:avLst>
                <a:gd name="adj1" fmla="val 34579"/>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8" name="Picture 22"/>
            <p:cNvPicPr>
              <a:picLocks noChangeAspect="1" noChangeArrowheads="1"/>
            </p:cNvPicPr>
            <p:nvPr/>
          </p:nvPicPr>
          <p:blipFill>
            <a:blip r:embed="rId5"/>
            <a:srcRect/>
            <a:stretch>
              <a:fillRect/>
            </a:stretch>
          </p:blipFill>
          <p:spPr bwMode="auto">
            <a:xfrm>
              <a:off x="1338903" y="5074043"/>
              <a:ext cx="455144" cy="436439"/>
            </a:xfrm>
            <a:prstGeom prst="rect">
              <a:avLst/>
            </a:prstGeom>
            <a:noFill/>
            <a:ln w="9525">
              <a:noFill/>
              <a:miter lim="800000"/>
              <a:headEnd/>
              <a:tailEnd/>
            </a:ln>
          </p:spPr>
        </p:pic>
        <p:pic>
          <p:nvPicPr>
            <p:cNvPr id="49" name="Picture 22"/>
            <p:cNvPicPr>
              <a:picLocks noChangeAspect="1" noChangeArrowheads="1"/>
            </p:cNvPicPr>
            <p:nvPr/>
          </p:nvPicPr>
          <p:blipFill>
            <a:blip r:embed="rId5"/>
            <a:srcRect/>
            <a:stretch>
              <a:fillRect/>
            </a:stretch>
          </p:blipFill>
          <p:spPr bwMode="auto">
            <a:xfrm>
              <a:off x="1667676" y="5074043"/>
              <a:ext cx="455144" cy="436439"/>
            </a:xfrm>
            <a:prstGeom prst="rect">
              <a:avLst/>
            </a:prstGeom>
            <a:noFill/>
            <a:ln w="9525">
              <a:noFill/>
              <a:miter lim="800000"/>
              <a:headEnd/>
              <a:tailEnd/>
            </a:ln>
          </p:spPr>
        </p:pic>
        <p:pic>
          <p:nvPicPr>
            <p:cNvPr id="50" name="Picture 22"/>
            <p:cNvPicPr>
              <a:picLocks noChangeAspect="1" noChangeArrowheads="1"/>
            </p:cNvPicPr>
            <p:nvPr/>
          </p:nvPicPr>
          <p:blipFill>
            <a:blip r:embed="rId5"/>
            <a:srcRect/>
            <a:stretch>
              <a:fillRect/>
            </a:stretch>
          </p:blipFill>
          <p:spPr bwMode="auto">
            <a:xfrm>
              <a:off x="1975901" y="5074043"/>
              <a:ext cx="455144" cy="436439"/>
            </a:xfrm>
            <a:prstGeom prst="rect">
              <a:avLst/>
            </a:prstGeom>
            <a:noFill/>
            <a:ln w="9525">
              <a:noFill/>
              <a:miter lim="800000"/>
              <a:headEnd/>
              <a:tailEnd/>
            </a:ln>
          </p:spPr>
        </p:pic>
        <p:pic>
          <p:nvPicPr>
            <p:cNvPr id="51" name="Picture 22"/>
            <p:cNvPicPr>
              <a:picLocks noChangeAspect="1" noChangeArrowheads="1"/>
            </p:cNvPicPr>
            <p:nvPr/>
          </p:nvPicPr>
          <p:blipFill>
            <a:blip r:embed="rId5"/>
            <a:srcRect/>
            <a:stretch>
              <a:fillRect/>
            </a:stretch>
          </p:blipFill>
          <p:spPr bwMode="auto">
            <a:xfrm>
              <a:off x="2243029" y="5074043"/>
              <a:ext cx="455144" cy="436439"/>
            </a:xfrm>
            <a:prstGeom prst="rect">
              <a:avLst/>
            </a:prstGeom>
            <a:noFill/>
            <a:ln w="9525">
              <a:noFill/>
              <a:miter lim="800000"/>
              <a:headEnd/>
              <a:tailEnd/>
            </a:ln>
          </p:spPr>
        </p:pic>
        <p:pic>
          <p:nvPicPr>
            <p:cNvPr id="52" name="Picture 22"/>
            <p:cNvPicPr>
              <a:picLocks noChangeAspect="1" noChangeArrowheads="1"/>
            </p:cNvPicPr>
            <p:nvPr/>
          </p:nvPicPr>
          <p:blipFill>
            <a:blip r:embed="rId5"/>
            <a:srcRect/>
            <a:stretch>
              <a:fillRect/>
            </a:stretch>
          </p:blipFill>
          <p:spPr bwMode="auto">
            <a:xfrm>
              <a:off x="2499883" y="5074043"/>
              <a:ext cx="455144" cy="436439"/>
            </a:xfrm>
            <a:prstGeom prst="rect">
              <a:avLst/>
            </a:prstGeom>
            <a:noFill/>
            <a:ln w="9525">
              <a:noFill/>
              <a:miter lim="800000"/>
              <a:headEnd/>
              <a:tailEnd/>
            </a:ln>
          </p:spPr>
        </p:pic>
        <p:pic>
          <p:nvPicPr>
            <p:cNvPr id="53" name="Picture 22"/>
            <p:cNvPicPr>
              <a:picLocks noChangeAspect="1" noChangeArrowheads="1"/>
            </p:cNvPicPr>
            <p:nvPr/>
          </p:nvPicPr>
          <p:blipFill>
            <a:blip r:embed="rId5"/>
            <a:srcRect/>
            <a:stretch>
              <a:fillRect/>
            </a:stretch>
          </p:blipFill>
          <p:spPr bwMode="auto">
            <a:xfrm>
              <a:off x="2767011" y="5074043"/>
              <a:ext cx="455144" cy="436439"/>
            </a:xfrm>
            <a:prstGeom prst="rect">
              <a:avLst/>
            </a:prstGeom>
            <a:noFill/>
            <a:ln w="9525">
              <a:noFill/>
              <a:miter lim="800000"/>
              <a:headEnd/>
              <a:tailEnd/>
            </a:ln>
          </p:spPr>
        </p:pic>
        <p:sp>
          <p:nvSpPr>
            <p:cNvPr id="54" name="Rectangle 53"/>
            <p:cNvSpPr/>
            <p:nvPr/>
          </p:nvSpPr>
          <p:spPr>
            <a:xfrm>
              <a:off x="1187560" y="4735799"/>
              <a:ext cx="2188420" cy="341632"/>
            </a:xfrm>
            <a:prstGeom prst="rect">
              <a:avLst/>
            </a:prstGeom>
          </p:spPr>
          <p:txBody>
            <a:bodyPr wrap="none">
              <a:spAutoFit/>
            </a:bodyPr>
            <a:lstStyle/>
            <a:p>
              <a:pPr algn="ctr" defTabSz="685679">
                <a:lnSpc>
                  <a:spcPct val="90000"/>
                </a:lnSpc>
                <a:spcAft>
                  <a:spcPts val="1349"/>
                </a:spcAft>
                <a:defRPr/>
              </a:pPr>
              <a:r>
                <a:rPr lang="en-US" altLang="zh-CN" spc="-38" dirty="0" smtClean="0">
                  <a:gradFill>
                    <a:gsLst>
                      <a:gs pos="0">
                        <a:schemeClr val="tx1"/>
                      </a:gs>
                      <a:gs pos="86000">
                        <a:schemeClr val="tx1"/>
                      </a:gs>
                    </a:gsLst>
                    <a:lin ang="5400000" scaled="0"/>
                  </a:gradFill>
                  <a:effectLst>
                    <a:outerShdw blurRad="38100" dist="38100" dir="2700000" algn="tl">
                      <a:srgbClr val="000000">
                        <a:alpha val="43137"/>
                      </a:srgbClr>
                    </a:outerShdw>
                  </a:effectLst>
                  <a:latin typeface="+mn-lt"/>
                </a:rPr>
                <a:t>Custom web services</a:t>
              </a:r>
              <a:endParaRPr lang="en-US" altLang="zh-CN" spc="-38" dirty="0">
                <a:gradFill>
                  <a:gsLst>
                    <a:gs pos="0">
                      <a:schemeClr val="tx1"/>
                    </a:gs>
                    <a:gs pos="86000">
                      <a:schemeClr val="tx1"/>
                    </a:gs>
                  </a:gsLst>
                  <a:lin ang="5400000" scaled="0"/>
                </a:gradFill>
                <a:effectLst>
                  <a:outerShdw blurRad="38100" dist="38100" dir="2700000" algn="tl">
                    <a:srgbClr val="000000">
                      <a:alpha val="43137"/>
                    </a:srgbClr>
                  </a:outerShdw>
                </a:effectLst>
                <a:latin typeface="+mn-lt"/>
              </a:endParaRPr>
            </a:p>
          </p:txBody>
        </p:sp>
        <p:cxnSp>
          <p:nvCxnSpPr>
            <p:cNvPr id="73" name="Straight Arrow Connector 72"/>
            <p:cNvCxnSpPr>
              <a:endCxn id="39" idx="2"/>
            </p:cNvCxnSpPr>
            <p:nvPr/>
          </p:nvCxnSpPr>
          <p:spPr>
            <a:xfrm rot="5400000" flipH="1" flipV="1">
              <a:off x="5374858" y="4054703"/>
              <a:ext cx="694355" cy="6844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6200000" flipV="1">
              <a:off x="6069127" y="4273454"/>
              <a:ext cx="654976" cy="2691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10800000">
              <a:off x="6590801" y="4101102"/>
              <a:ext cx="811660" cy="5650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0" name="Picture 22"/>
            <p:cNvPicPr>
              <a:picLocks noChangeAspect="1" noChangeArrowheads="1"/>
            </p:cNvPicPr>
            <p:nvPr/>
          </p:nvPicPr>
          <p:blipFill>
            <a:blip r:embed="rId5"/>
            <a:srcRect/>
            <a:stretch>
              <a:fillRect/>
            </a:stretch>
          </p:blipFill>
          <p:spPr bwMode="auto">
            <a:xfrm>
              <a:off x="4975955" y="4498690"/>
              <a:ext cx="455144" cy="436439"/>
            </a:xfrm>
            <a:prstGeom prst="rect">
              <a:avLst/>
            </a:prstGeom>
            <a:noFill/>
            <a:ln w="9525">
              <a:noFill/>
              <a:miter lim="800000"/>
              <a:headEnd/>
              <a:tailEnd/>
            </a:ln>
          </p:spPr>
        </p:pic>
        <p:pic>
          <p:nvPicPr>
            <p:cNvPr id="91" name="Picture 22"/>
            <p:cNvPicPr>
              <a:picLocks noChangeAspect="1" noChangeArrowheads="1"/>
            </p:cNvPicPr>
            <p:nvPr/>
          </p:nvPicPr>
          <p:blipFill>
            <a:blip r:embed="rId5"/>
            <a:srcRect/>
            <a:stretch>
              <a:fillRect/>
            </a:stretch>
          </p:blipFill>
          <p:spPr bwMode="auto">
            <a:xfrm>
              <a:off x="6085564" y="4498690"/>
              <a:ext cx="455144" cy="436439"/>
            </a:xfrm>
            <a:prstGeom prst="rect">
              <a:avLst/>
            </a:prstGeom>
            <a:noFill/>
            <a:ln w="9525">
              <a:noFill/>
              <a:miter lim="800000"/>
              <a:headEnd/>
              <a:tailEnd/>
            </a:ln>
          </p:spPr>
        </p:pic>
        <p:pic>
          <p:nvPicPr>
            <p:cNvPr id="92" name="Picture 22"/>
            <p:cNvPicPr>
              <a:picLocks noChangeAspect="1" noChangeArrowheads="1"/>
            </p:cNvPicPr>
            <p:nvPr/>
          </p:nvPicPr>
          <p:blipFill>
            <a:blip r:embed="rId5"/>
            <a:srcRect/>
            <a:stretch>
              <a:fillRect/>
            </a:stretch>
          </p:blipFill>
          <p:spPr bwMode="auto">
            <a:xfrm>
              <a:off x="7595865" y="4498690"/>
              <a:ext cx="455144" cy="436439"/>
            </a:xfrm>
            <a:prstGeom prst="rect">
              <a:avLst/>
            </a:prstGeom>
            <a:noFill/>
            <a:ln w="9525">
              <a:noFill/>
              <a:miter lim="800000"/>
              <a:headEnd/>
              <a:tailEnd/>
            </a:ln>
          </p:spPr>
        </p:pic>
      </p:grpSp>
      <p:sp>
        <p:nvSpPr>
          <p:cNvPr id="55" name="Rectangle 54"/>
          <p:cNvSpPr/>
          <p:nvPr/>
        </p:nvSpPr>
        <p:spPr bwMode="auto">
          <a:xfrm>
            <a:off x="0" y="1225355"/>
            <a:ext cx="9144000" cy="5632645"/>
          </a:xfrm>
          <a:prstGeom prst="rect">
            <a:avLst/>
          </a:prstGeom>
          <a:solidFill>
            <a:schemeClr val="bg1">
              <a:lumMod val="50000"/>
              <a:lumOff val="50000"/>
              <a:alpha val="52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42" name="Picture 3" descr="\\eventsql\dvd\Online_ART\DVD_ART34\Logos\Visual Studio\Visual Studio 2008 (Generic)\Visual Studio 2008 Generic logo v c r.png"/>
          <p:cNvPicPr>
            <a:picLocks noChangeAspect="1" noChangeArrowheads="1"/>
          </p:cNvPicPr>
          <p:nvPr/>
        </p:nvPicPr>
        <p:blipFill>
          <a:blip r:embed="rId7" cstate="screen"/>
          <a:srcRect/>
          <a:stretch>
            <a:fillRect/>
          </a:stretch>
        </p:blipFill>
        <p:spPr bwMode="auto">
          <a:xfrm>
            <a:off x="1025632" y="4608611"/>
            <a:ext cx="2133600" cy="653035"/>
          </a:xfrm>
          <a:prstGeom prst="rect">
            <a:avLst/>
          </a:prstGeom>
          <a:noFill/>
        </p:spPr>
      </p:pic>
      <p:pic>
        <p:nvPicPr>
          <p:cNvPr id="43" name="Picture 42" descr="C:\Program Files\Microsoft Resource DVD Artwork\DVD_ART\BoxShots_Logos\Microsoft .NET Framework - NET\net_FW dot net framework logo white vert.png"/>
          <p:cNvPicPr>
            <a:picLocks noChangeAspect="1" noChangeArrowheads="1"/>
          </p:cNvPicPr>
          <p:nvPr/>
        </p:nvPicPr>
        <p:blipFill>
          <a:blip r:embed="rId8" cstate="screen"/>
          <a:srcRect/>
          <a:stretch>
            <a:fillRect/>
          </a:stretch>
        </p:blipFill>
        <p:spPr bwMode="auto">
          <a:xfrm>
            <a:off x="1794047" y="5353691"/>
            <a:ext cx="1685464" cy="727428"/>
          </a:xfrm>
          <a:prstGeom prst="rect">
            <a:avLst/>
          </a:prstGeom>
          <a:noFill/>
        </p:spPr>
      </p:pic>
      <p:pic>
        <p:nvPicPr>
          <p:cNvPr id="46" name="Picture 2" descr="C:\Users\sgiard\Desktop\BizTalk_v_rgb_r.png"/>
          <p:cNvPicPr>
            <a:picLocks noChangeAspect="1" noChangeArrowheads="1"/>
          </p:cNvPicPr>
          <p:nvPr/>
        </p:nvPicPr>
        <p:blipFill>
          <a:blip r:embed="rId9" cstate="screen"/>
          <a:srcRect/>
          <a:stretch>
            <a:fillRect/>
          </a:stretch>
        </p:blipFill>
        <p:spPr bwMode="auto">
          <a:xfrm>
            <a:off x="2377538" y="3035003"/>
            <a:ext cx="1447800" cy="922330"/>
          </a:xfrm>
          <a:prstGeom prst="rect">
            <a:avLst/>
          </a:prstGeom>
          <a:noFill/>
        </p:spPr>
      </p:pic>
      <p:pic>
        <p:nvPicPr>
          <p:cNvPr id="47" name="Picture 5" descr="C:\Users\maryfj\Desktop\DVD_ART34\Logos\SQL Server 2008\SQL Server 2008 Grid v r.png"/>
          <p:cNvPicPr>
            <a:picLocks noChangeAspect="1" noChangeArrowheads="1"/>
          </p:cNvPicPr>
          <p:nvPr/>
        </p:nvPicPr>
        <p:blipFill>
          <a:blip r:embed="rId10" cstate="screen">
            <a:lum contrast="20000"/>
          </a:blip>
          <a:srcRect/>
          <a:stretch>
            <a:fillRect/>
          </a:stretch>
        </p:blipFill>
        <p:spPr bwMode="invGray">
          <a:xfrm>
            <a:off x="1559032" y="1689328"/>
            <a:ext cx="1600200" cy="1001651"/>
          </a:xfrm>
          <a:prstGeom prst="rect">
            <a:avLst/>
          </a:prstGeom>
          <a:noFill/>
        </p:spPr>
      </p:pic>
      <p:pic>
        <p:nvPicPr>
          <p:cNvPr id="57" name="Picture 2" descr="C:\Users\maryfj\Desktop\DVD_ART34\Logos\System Center\System Center generic brand Grid h r.png"/>
          <p:cNvPicPr>
            <a:picLocks noChangeAspect="1" noChangeArrowheads="1"/>
          </p:cNvPicPr>
          <p:nvPr/>
        </p:nvPicPr>
        <p:blipFill>
          <a:blip r:embed="rId11" cstate="screen"/>
          <a:srcRect/>
          <a:stretch>
            <a:fillRect/>
          </a:stretch>
        </p:blipFill>
        <p:spPr bwMode="invGray">
          <a:xfrm>
            <a:off x="137924" y="2690979"/>
            <a:ext cx="2629087" cy="600697"/>
          </a:xfrm>
          <a:prstGeom prst="rect">
            <a:avLst/>
          </a:prstGeom>
          <a:noFill/>
        </p:spPr>
      </p:pic>
      <p:pic>
        <p:nvPicPr>
          <p:cNvPr id="58" name="Picture 3" descr="C:\Users\shlotito\Documents\IMAGES- LOGOS\WS08-R2_v_rgb_r2.png"/>
          <p:cNvPicPr>
            <a:picLocks noChangeAspect="1" noChangeArrowheads="1"/>
          </p:cNvPicPr>
          <p:nvPr/>
        </p:nvPicPr>
        <p:blipFill>
          <a:blip r:embed="rId12" cstate="screen"/>
          <a:srcRect/>
          <a:stretch>
            <a:fillRect/>
          </a:stretch>
        </p:blipFill>
        <p:spPr bwMode="auto">
          <a:xfrm>
            <a:off x="2431045" y="4114800"/>
            <a:ext cx="1808094" cy="734292"/>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dissolve">
                                      <p:cBhvr>
                                        <p:cTn id="11" dur="500"/>
                                        <p:tgtEl>
                                          <p:spTgt spid="42"/>
                                        </p:tgtEl>
                                      </p:cBhvr>
                                    </p:animEffect>
                                  </p:childTnLst>
                                </p:cTn>
                              </p:par>
                              <p:par>
                                <p:cTn id="12" presetID="9" presetClass="entr" presetSubtype="0" fill="hold"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dissolve">
                                      <p:cBhvr>
                                        <p:cTn id="14" dur="500"/>
                                        <p:tgtEl>
                                          <p:spTgt spid="43"/>
                                        </p:tgtEl>
                                      </p:cBhvr>
                                    </p:animEffect>
                                  </p:childTnLst>
                                </p:cTn>
                              </p:par>
                              <p:par>
                                <p:cTn id="15" presetID="10"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childTnLst>
                                </p:cTn>
                              </p:par>
                              <p:par>
                                <p:cTn id="21" presetID="9"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dissolve">
                                      <p:cBhvr>
                                        <p:cTn id="23" dur="500"/>
                                        <p:tgtEl>
                                          <p:spTgt spid="46"/>
                                        </p:tgtEl>
                                      </p:cBhvr>
                                    </p:animEffect>
                                  </p:childTnLst>
                                </p:cTn>
                              </p:par>
                              <p:par>
                                <p:cTn id="24" presetID="9"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dissolve">
                                      <p:cBhvr>
                                        <p:cTn id="26" dur="500"/>
                                        <p:tgtEl>
                                          <p:spTgt spid="47"/>
                                        </p:tgtEl>
                                      </p:cBhvr>
                                    </p:animEffect>
                                  </p:childTnLst>
                                </p:cTn>
                              </p:par>
                              <p:par>
                                <p:cTn id="27" presetID="9"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dissolve">
                                      <p:cBhvr>
                                        <p:cTn id="29" dur="500"/>
                                        <p:tgtEl>
                                          <p:spTgt spid="57"/>
                                        </p:tgtEl>
                                      </p:cBhvr>
                                    </p:animEffect>
                                  </p:childTnLst>
                                </p:cTn>
                              </p:par>
                              <p:par>
                                <p:cTn id="30" presetID="9"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dissolve">
                                      <p:cBhvr>
                                        <p:cTn id="3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14262" y="33334"/>
            <a:ext cx="8229600" cy="752460"/>
          </a:xfrm>
        </p:spPr>
        <p:txBody>
          <a:bodyPr>
            <a:normAutofit fontScale="90000"/>
          </a:bodyPr>
          <a:lstStyle/>
          <a:p>
            <a:pPr eaLnBrk="1" hangingPunct="1"/>
            <a:r>
              <a:rPr lang="es-ES" dirty="0" smtClean="0"/>
              <a:t>Evolución de BizTalk Server</a:t>
            </a:r>
          </a:p>
        </p:txBody>
      </p:sp>
      <p:sp>
        <p:nvSpPr>
          <p:cNvPr id="7171" name="Rectangle 5"/>
          <p:cNvSpPr>
            <a:spLocks noGrp="1" noChangeArrowheads="1"/>
          </p:cNvSpPr>
          <p:nvPr>
            <p:ph type="body" idx="1"/>
          </p:nvPr>
        </p:nvSpPr>
        <p:spPr>
          <a:xfrm>
            <a:off x="0" y="1000108"/>
            <a:ext cx="9144000" cy="4856162"/>
          </a:xfrm>
        </p:spPr>
        <p:txBody>
          <a:bodyPr>
            <a:normAutofit fontScale="92500" lnSpcReduction="10000"/>
          </a:bodyPr>
          <a:lstStyle/>
          <a:p>
            <a:pPr eaLnBrk="1" hangingPunct="1"/>
            <a:r>
              <a:rPr lang="es-ES" dirty="0" smtClean="0"/>
              <a:t>Microsoft continúa invirtiendo mucho en BizTalk Server como su servidor de middleware</a:t>
            </a:r>
          </a:p>
          <a:p>
            <a:pPr lvl="1" eaLnBrk="1" hangingPunct="1"/>
            <a:r>
              <a:rPr lang="es-ES" dirty="0" smtClean="0"/>
              <a:t>Se añaden RFID y EDI en BizTalk Server 2006 R2</a:t>
            </a:r>
          </a:p>
          <a:p>
            <a:pPr lvl="1" eaLnBrk="1" hangingPunct="1"/>
            <a:r>
              <a:rPr lang="es-ES" dirty="0" smtClean="0"/>
              <a:t>Se aumenta el soporte de Adaptadores</a:t>
            </a:r>
          </a:p>
          <a:p>
            <a:pPr eaLnBrk="1" hangingPunct="1"/>
            <a:r>
              <a:rPr lang="es-ES" dirty="0" smtClean="0"/>
              <a:t>Microsoft ha creado un división llamada </a:t>
            </a:r>
            <a:r>
              <a:rPr lang="es-ES" dirty="0" err="1" smtClean="0"/>
              <a:t>Connected</a:t>
            </a:r>
            <a:r>
              <a:rPr lang="es-ES" dirty="0" smtClean="0"/>
              <a:t> </a:t>
            </a:r>
            <a:r>
              <a:rPr lang="es-ES" dirty="0" err="1" smtClean="0"/>
              <a:t>Systems</a:t>
            </a:r>
            <a:r>
              <a:rPr lang="es-ES" dirty="0" smtClean="0"/>
              <a:t> </a:t>
            </a:r>
            <a:r>
              <a:rPr lang="es-ES" dirty="0" err="1" smtClean="0"/>
              <a:t>Division</a:t>
            </a:r>
            <a:r>
              <a:rPr lang="es-ES" dirty="0" smtClean="0"/>
              <a:t> con foco para invertir en el Middleware</a:t>
            </a:r>
          </a:p>
          <a:p>
            <a:pPr lvl="1" eaLnBrk="1" hangingPunct="1"/>
            <a:r>
              <a:rPr lang="es-ES" dirty="0" smtClean="0"/>
              <a:t>Se ha aumentado y creado un equipo de ingenieros mixto para ocuparse de innovar en BizTalk y .NET Framework</a:t>
            </a:r>
          </a:p>
          <a:p>
            <a:pPr lvl="1" eaLnBrk="1" hangingPunct="1"/>
            <a:r>
              <a:rPr lang="es-ES" dirty="0" smtClean="0"/>
              <a:t>Se espera que el resultado es que aumenten las funcionalidades en la plataforma y en BizTalk Server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8229600" cy="895336"/>
          </a:xfrm>
        </p:spPr>
        <p:txBody>
          <a:bodyPr/>
          <a:lstStyle/>
          <a:p>
            <a:r>
              <a:rPr lang="es-ES_tradnl" dirty="0" smtClean="0"/>
              <a:t>Innovar Integrando</a:t>
            </a:r>
          </a:p>
        </p:txBody>
      </p:sp>
      <p:sp>
        <p:nvSpPr>
          <p:cNvPr id="9219" name="Rounded Rectangle 3"/>
          <p:cNvSpPr>
            <a:spLocks noChangeArrowheads="1"/>
          </p:cNvSpPr>
          <p:nvPr/>
        </p:nvSpPr>
        <p:spPr bwMode="auto">
          <a:xfrm>
            <a:off x="44450" y="1577975"/>
            <a:ext cx="2963863" cy="155575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endParaRPr lang="es-ES_tradnl"/>
          </a:p>
        </p:txBody>
      </p:sp>
      <p:sp>
        <p:nvSpPr>
          <p:cNvPr id="9220" name="Rounded Rectangle 4"/>
          <p:cNvSpPr>
            <a:spLocks noChangeArrowheads="1"/>
          </p:cNvSpPr>
          <p:nvPr/>
        </p:nvSpPr>
        <p:spPr bwMode="auto">
          <a:xfrm>
            <a:off x="44450" y="3854450"/>
            <a:ext cx="2963863" cy="1573213"/>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endParaRPr lang="es-ES_tradnl"/>
          </a:p>
        </p:txBody>
      </p:sp>
      <p:sp>
        <p:nvSpPr>
          <p:cNvPr id="9221" name="Rounded Rectangle 5"/>
          <p:cNvSpPr>
            <a:spLocks noChangeArrowheads="1"/>
          </p:cNvSpPr>
          <p:nvPr/>
        </p:nvSpPr>
        <p:spPr bwMode="auto">
          <a:xfrm>
            <a:off x="3089275" y="2201863"/>
            <a:ext cx="2965450" cy="10795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endParaRPr lang="es-ES_tradnl"/>
          </a:p>
        </p:txBody>
      </p:sp>
      <p:sp>
        <p:nvSpPr>
          <p:cNvPr id="9222" name="Rounded Rectangle 6"/>
          <p:cNvSpPr>
            <a:spLocks noChangeArrowheads="1"/>
          </p:cNvSpPr>
          <p:nvPr/>
        </p:nvSpPr>
        <p:spPr bwMode="auto">
          <a:xfrm>
            <a:off x="3089275" y="3746500"/>
            <a:ext cx="2965450" cy="1127125"/>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endParaRPr lang="es-ES_tradnl"/>
          </a:p>
        </p:txBody>
      </p:sp>
      <p:sp>
        <p:nvSpPr>
          <p:cNvPr id="9223" name="Rounded Rectangle 7"/>
          <p:cNvSpPr>
            <a:spLocks noChangeArrowheads="1"/>
          </p:cNvSpPr>
          <p:nvPr/>
        </p:nvSpPr>
        <p:spPr bwMode="auto">
          <a:xfrm>
            <a:off x="6149975" y="2659063"/>
            <a:ext cx="2963863" cy="1773237"/>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endParaRPr lang="es-ES_tradnl"/>
          </a:p>
        </p:txBody>
      </p:sp>
      <p:sp>
        <p:nvSpPr>
          <p:cNvPr id="9225" name="TextBox 9"/>
          <p:cNvSpPr txBox="1">
            <a:spLocks noChangeArrowheads="1"/>
          </p:cNvSpPr>
          <p:nvPr/>
        </p:nvSpPr>
        <p:spPr bwMode="auto">
          <a:xfrm>
            <a:off x="958850" y="1000108"/>
            <a:ext cx="1120820" cy="646331"/>
          </a:xfrm>
          <a:prstGeom prst="rect">
            <a:avLst/>
          </a:prstGeom>
          <a:noFill/>
          <a:ln w="9525">
            <a:noFill/>
            <a:miter lim="800000"/>
            <a:headEnd/>
            <a:tailEnd/>
          </a:ln>
        </p:spPr>
        <p:txBody>
          <a:bodyPr wrap="none">
            <a:spAutoFit/>
          </a:bodyPr>
          <a:lstStyle/>
          <a:p>
            <a:r>
              <a:rPr lang="en-US" sz="3600" dirty="0"/>
              <a:t>2006</a:t>
            </a:r>
          </a:p>
        </p:txBody>
      </p:sp>
      <p:sp>
        <p:nvSpPr>
          <p:cNvPr id="9226" name="TextBox 11"/>
          <p:cNvSpPr txBox="1">
            <a:spLocks noChangeArrowheads="1"/>
          </p:cNvSpPr>
          <p:nvPr/>
        </p:nvSpPr>
        <p:spPr bwMode="auto">
          <a:xfrm>
            <a:off x="4017963" y="1641475"/>
            <a:ext cx="1120820" cy="646331"/>
          </a:xfrm>
          <a:prstGeom prst="rect">
            <a:avLst/>
          </a:prstGeom>
          <a:noFill/>
          <a:ln w="9525">
            <a:noFill/>
            <a:miter lim="800000"/>
            <a:headEnd/>
            <a:tailEnd/>
          </a:ln>
        </p:spPr>
        <p:txBody>
          <a:bodyPr wrap="none">
            <a:spAutoFit/>
          </a:bodyPr>
          <a:lstStyle/>
          <a:p>
            <a:r>
              <a:rPr lang="en-US" sz="3600" dirty="0"/>
              <a:t>2007</a:t>
            </a:r>
          </a:p>
        </p:txBody>
      </p:sp>
      <p:sp>
        <p:nvSpPr>
          <p:cNvPr id="9227" name="TextBox 12"/>
          <p:cNvSpPr txBox="1">
            <a:spLocks noChangeArrowheads="1"/>
          </p:cNvSpPr>
          <p:nvPr/>
        </p:nvSpPr>
        <p:spPr bwMode="auto">
          <a:xfrm>
            <a:off x="6992938" y="2070100"/>
            <a:ext cx="1120820" cy="646331"/>
          </a:xfrm>
          <a:prstGeom prst="rect">
            <a:avLst/>
          </a:prstGeom>
          <a:noFill/>
          <a:ln w="9525">
            <a:noFill/>
            <a:miter lim="800000"/>
            <a:headEnd/>
            <a:tailEnd/>
          </a:ln>
        </p:spPr>
        <p:txBody>
          <a:bodyPr wrap="none">
            <a:spAutoFit/>
          </a:bodyPr>
          <a:lstStyle/>
          <a:p>
            <a:r>
              <a:rPr lang="en-US" sz="3600" dirty="0" smtClean="0"/>
              <a:t>2009</a:t>
            </a:r>
            <a:endParaRPr lang="en-US" sz="3600" dirty="0"/>
          </a:p>
        </p:txBody>
      </p:sp>
      <p:sp>
        <p:nvSpPr>
          <p:cNvPr id="9228" name="TextBox 9"/>
          <p:cNvSpPr txBox="1">
            <a:spLocks noChangeArrowheads="1"/>
          </p:cNvSpPr>
          <p:nvPr/>
        </p:nvSpPr>
        <p:spPr bwMode="auto">
          <a:xfrm>
            <a:off x="182563" y="2171700"/>
            <a:ext cx="2651125" cy="393700"/>
          </a:xfrm>
          <a:prstGeom prst="rect">
            <a:avLst/>
          </a:prstGeom>
          <a:noFill/>
          <a:ln w="9525">
            <a:noFill/>
            <a:miter lim="800000"/>
            <a:headEnd/>
            <a:tailEnd/>
          </a:ln>
        </p:spPr>
        <p:txBody>
          <a:bodyPr wrap="none">
            <a:spAutoFit/>
          </a:bodyPr>
          <a:lstStyle/>
          <a:p>
            <a:r>
              <a:rPr lang="en-US" sz="2300" dirty="0"/>
              <a:t>BizTalk Server 2006</a:t>
            </a:r>
          </a:p>
        </p:txBody>
      </p:sp>
      <p:sp>
        <p:nvSpPr>
          <p:cNvPr id="9229" name="TextBox 9"/>
          <p:cNvSpPr txBox="1">
            <a:spLocks noChangeArrowheads="1"/>
          </p:cNvSpPr>
          <p:nvPr/>
        </p:nvSpPr>
        <p:spPr bwMode="auto">
          <a:xfrm>
            <a:off x="158750" y="4375150"/>
            <a:ext cx="2747963" cy="765175"/>
          </a:xfrm>
          <a:prstGeom prst="rect">
            <a:avLst/>
          </a:prstGeom>
          <a:noFill/>
          <a:ln w="9525">
            <a:noFill/>
            <a:miter lim="800000"/>
            <a:headEnd/>
            <a:tailEnd/>
          </a:ln>
        </p:spPr>
        <p:txBody>
          <a:bodyPr wrap="none">
            <a:spAutoFit/>
          </a:bodyPr>
          <a:lstStyle/>
          <a:p>
            <a:r>
              <a:rPr lang="en-US" sz="2300" dirty="0"/>
              <a:t>.NET Framework 3.0</a:t>
            </a:r>
          </a:p>
          <a:p>
            <a:r>
              <a:rPr lang="en-US" sz="2300" dirty="0"/>
              <a:t>(WCF, WF)</a:t>
            </a:r>
          </a:p>
        </p:txBody>
      </p:sp>
      <p:sp>
        <p:nvSpPr>
          <p:cNvPr id="9230" name="TextBox 9"/>
          <p:cNvSpPr txBox="1">
            <a:spLocks noChangeArrowheads="1"/>
          </p:cNvSpPr>
          <p:nvPr/>
        </p:nvSpPr>
        <p:spPr bwMode="auto">
          <a:xfrm>
            <a:off x="3033713" y="2516188"/>
            <a:ext cx="3060700" cy="393700"/>
          </a:xfrm>
          <a:prstGeom prst="rect">
            <a:avLst/>
          </a:prstGeom>
          <a:noFill/>
          <a:ln w="9525">
            <a:noFill/>
            <a:miter lim="800000"/>
            <a:headEnd/>
            <a:tailEnd/>
          </a:ln>
        </p:spPr>
        <p:txBody>
          <a:bodyPr wrap="none">
            <a:spAutoFit/>
          </a:bodyPr>
          <a:lstStyle/>
          <a:p>
            <a:r>
              <a:rPr lang="en-US" sz="2300" dirty="0"/>
              <a:t>BizTalk Server 2006 R2</a:t>
            </a:r>
          </a:p>
        </p:txBody>
      </p:sp>
      <p:sp>
        <p:nvSpPr>
          <p:cNvPr id="9231" name="TextBox 9"/>
          <p:cNvSpPr txBox="1">
            <a:spLocks noChangeArrowheads="1"/>
          </p:cNvSpPr>
          <p:nvPr/>
        </p:nvSpPr>
        <p:spPr bwMode="auto">
          <a:xfrm>
            <a:off x="3171825" y="3922713"/>
            <a:ext cx="2747963" cy="765175"/>
          </a:xfrm>
          <a:prstGeom prst="rect">
            <a:avLst/>
          </a:prstGeom>
          <a:noFill/>
          <a:ln w="9525">
            <a:noFill/>
            <a:miter lim="800000"/>
            <a:headEnd/>
            <a:tailEnd/>
          </a:ln>
        </p:spPr>
        <p:txBody>
          <a:bodyPr wrap="none">
            <a:spAutoFit/>
          </a:bodyPr>
          <a:lstStyle/>
          <a:p>
            <a:r>
              <a:rPr lang="en-US" sz="2300"/>
              <a:t>.NET Framework 3.0</a:t>
            </a:r>
          </a:p>
          <a:p>
            <a:r>
              <a:rPr lang="en-US" sz="2300"/>
              <a:t>(WCF, WF)</a:t>
            </a:r>
          </a:p>
        </p:txBody>
      </p:sp>
      <p:sp>
        <p:nvSpPr>
          <p:cNvPr id="9232" name="TextBox 9"/>
          <p:cNvSpPr txBox="1">
            <a:spLocks noChangeArrowheads="1"/>
          </p:cNvSpPr>
          <p:nvPr/>
        </p:nvSpPr>
        <p:spPr bwMode="auto">
          <a:xfrm>
            <a:off x="6534150" y="2860675"/>
            <a:ext cx="2493888" cy="446276"/>
          </a:xfrm>
          <a:prstGeom prst="rect">
            <a:avLst/>
          </a:prstGeom>
          <a:noFill/>
          <a:ln w="9525">
            <a:noFill/>
            <a:miter lim="800000"/>
            <a:headEnd/>
            <a:tailEnd/>
          </a:ln>
        </p:spPr>
        <p:txBody>
          <a:bodyPr wrap="none">
            <a:spAutoFit/>
          </a:bodyPr>
          <a:lstStyle/>
          <a:p>
            <a:r>
              <a:rPr lang="en-US" sz="2300" dirty="0"/>
              <a:t>BizTalk Server </a:t>
            </a:r>
            <a:r>
              <a:rPr lang="en-US" sz="2300" dirty="0" smtClean="0"/>
              <a:t>2009</a:t>
            </a:r>
            <a:endParaRPr lang="en-US" sz="2300" dirty="0"/>
          </a:p>
        </p:txBody>
      </p:sp>
      <p:sp>
        <p:nvSpPr>
          <p:cNvPr id="9233" name="TextBox 9"/>
          <p:cNvSpPr txBox="1">
            <a:spLocks noChangeArrowheads="1"/>
          </p:cNvSpPr>
          <p:nvPr/>
        </p:nvSpPr>
        <p:spPr bwMode="auto">
          <a:xfrm>
            <a:off x="6362700" y="3455988"/>
            <a:ext cx="2601418" cy="800219"/>
          </a:xfrm>
          <a:prstGeom prst="rect">
            <a:avLst/>
          </a:prstGeom>
          <a:noFill/>
          <a:ln w="9525">
            <a:noFill/>
            <a:miter lim="800000"/>
            <a:headEnd/>
            <a:tailEnd/>
          </a:ln>
        </p:spPr>
        <p:txBody>
          <a:bodyPr wrap="none">
            <a:spAutoFit/>
          </a:bodyPr>
          <a:lstStyle/>
          <a:p>
            <a:r>
              <a:rPr lang="en-US" sz="2300" dirty="0"/>
              <a:t>.NET Framework </a:t>
            </a:r>
            <a:r>
              <a:rPr lang="en-US" sz="2300" dirty="0" smtClean="0"/>
              <a:t>3.5</a:t>
            </a:r>
            <a:endParaRPr lang="en-US" sz="2300" dirty="0"/>
          </a:p>
          <a:p>
            <a:r>
              <a:rPr lang="en-US" sz="2300" dirty="0"/>
              <a:t>(WCF, WF)</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ES_tradnl" dirty="0" smtClean="0">
                <a:solidFill>
                  <a:schemeClr val="tx1"/>
                </a:solidFill>
              </a:rPr>
              <a:t>Centrándolo estratégicamente</a:t>
            </a:r>
            <a:endParaRPr lang="es-ES_tradnl" dirty="0">
              <a:solidFill>
                <a:schemeClr val="tx1"/>
              </a:solidFill>
            </a:endParaRPr>
          </a:p>
        </p:txBody>
      </p:sp>
      <p:sp>
        <p:nvSpPr>
          <p:cNvPr id="21" name="Flowchart: Collate 20"/>
          <p:cNvSpPr/>
          <p:nvPr/>
        </p:nvSpPr>
        <p:spPr bwMode="auto">
          <a:xfrm>
            <a:off x="1066800" y="1447800"/>
            <a:ext cx="6934200" cy="4419600"/>
          </a:xfrm>
          <a:prstGeom prst="flowChartCollate">
            <a:avLst/>
          </a:prstGeom>
          <a:gradFill>
            <a:gsLst>
              <a:gs pos="0">
                <a:srgbClr val="000082"/>
              </a:gs>
              <a:gs pos="30000">
                <a:srgbClr val="66008F"/>
              </a:gs>
              <a:gs pos="64999">
                <a:srgbClr val="BA0066"/>
              </a:gs>
              <a:gs pos="89999">
                <a:srgbClr val="FF0000"/>
              </a:gs>
              <a:gs pos="100000">
                <a:srgbClr val="FF82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Office</a:t>
            </a: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Share Point</a:t>
            </a: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44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.NET</a:t>
            </a:r>
          </a:p>
          <a:p>
            <a:pPr algn="ctr" defTabSz="914099" fontAlgn="base">
              <a:spcBef>
                <a:spcPct val="0"/>
              </a:spcBef>
              <a:spcAft>
                <a:spcPct val="0"/>
              </a:spcAft>
            </a:pPr>
            <a:endParaRPr lang="en-US" sz="12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Windows Server</a:t>
            </a:r>
          </a:p>
        </p:txBody>
      </p:sp>
      <p:sp>
        <p:nvSpPr>
          <p:cNvPr id="22" name="Isosceles Triangle 21"/>
          <p:cNvSpPr/>
          <p:nvPr/>
        </p:nvSpPr>
        <p:spPr bwMode="auto">
          <a:xfrm>
            <a:off x="2895600" y="3733800"/>
            <a:ext cx="3276600" cy="1066800"/>
          </a:xfrm>
          <a:prstGeom prst="triangle">
            <a:avLst/>
          </a:prstGeom>
          <a:gradFill>
            <a:gsLst>
              <a:gs pos="0">
                <a:srgbClr val="000082"/>
              </a:gs>
              <a:gs pos="30000">
                <a:srgbClr val="66008F"/>
              </a:gs>
              <a:gs pos="64999">
                <a:srgbClr val="BA0066"/>
              </a:gs>
              <a:gs pos="89999">
                <a:srgbClr val="FF0000"/>
              </a:gs>
              <a:gs pos="100000">
                <a:srgbClr val="FF82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Premium App Server</a:t>
            </a: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Isosceles Triangle 23"/>
          <p:cNvSpPr/>
          <p:nvPr/>
        </p:nvSpPr>
        <p:spPr bwMode="auto">
          <a:xfrm rot="10800000">
            <a:off x="3048000" y="2667000"/>
            <a:ext cx="2971800" cy="914400"/>
          </a:xfrm>
          <a:prstGeom prst="triangle">
            <a:avLst/>
          </a:prstGeom>
          <a:gradFill>
            <a:gsLst>
              <a:gs pos="0">
                <a:srgbClr val="000082"/>
              </a:gs>
              <a:gs pos="30000">
                <a:srgbClr val="66008F"/>
              </a:gs>
              <a:gs pos="64999">
                <a:srgbClr val="BA0066"/>
              </a:gs>
              <a:gs pos="89999">
                <a:srgbClr val="FF0000"/>
              </a:gs>
              <a:gs pos="100000">
                <a:srgbClr val="FF8200"/>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a:off x="3962400" y="2630269"/>
            <a:ext cx="1129476" cy="646331"/>
          </a:xfrm>
          <a:prstGeom prst="rect">
            <a:avLst/>
          </a:prstGeom>
          <a:noFill/>
        </p:spPr>
        <p:txBody>
          <a:bodyPr wrap="none" rtlCol="0">
            <a:spAutoFit/>
          </a:bodyPr>
          <a:lstStyle/>
          <a:p>
            <a:pPr algn="ctr"/>
            <a:r>
              <a:rPr lang="en-US" dirty="0" smtClean="0"/>
              <a:t>Human</a:t>
            </a:r>
          </a:p>
          <a:p>
            <a:pPr algn="ctr"/>
            <a:r>
              <a:rPr lang="en-US" dirty="0" smtClean="0"/>
              <a:t>Workflow</a:t>
            </a:r>
            <a:endParaRPr lang="en-US" dirty="0"/>
          </a:p>
        </p:txBody>
      </p:sp>
      <p:sp>
        <p:nvSpPr>
          <p:cNvPr id="27" name="TextBox 26"/>
          <p:cNvSpPr txBox="1"/>
          <p:nvPr/>
        </p:nvSpPr>
        <p:spPr>
          <a:xfrm>
            <a:off x="428596" y="3200400"/>
            <a:ext cx="3357586" cy="646331"/>
          </a:xfrm>
          <a:prstGeom prst="rect">
            <a:avLst/>
          </a:prstGeom>
          <a:noFill/>
          <a:ln>
            <a:solidFill>
              <a:schemeClr val="tx2"/>
            </a:solidFill>
          </a:ln>
        </p:spPr>
        <p:txBody>
          <a:bodyPr wrap="square" rtlCol="0">
            <a:spAutoFit/>
          </a:bodyPr>
          <a:lstStyle/>
          <a:p>
            <a:r>
              <a:rPr lang="es-ES_tradnl" dirty="0" smtClean="0"/>
              <a:t>Se sitúa BizTalk como un servidor</a:t>
            </a:r>
          </a:p>
          <a:p>
            <a:r>
              <a:rPr lang="es-ES_tradnl" dirty="0" smtClean="0"/>
              <a:t>Genérico de aplicaciones .NET</a:t>
            </a:r>
            <a:endParaRPr lang="es-ES_tradnl" dirty="0"/>
          </a:p>
        </p:txBody>
      </p:sp>
      <p:sp>
        <p:nvSpPr>
          <p:cNvPr id="28" name="TextBox 27"/>
          <p:cNvSpPr txBox="1"/>
          <p:nvPr/>
        </p:nvSpPr>
        <p:spPr>
          <a:xfrm>
            <a:off x="6248401" y="3200400"/>
            <a:ext cx="2590799" cy="646331"/>
          </a:xfrm>
          <a:prstGeom prst="rect">
            <a:avLst/>
          </a:prstGeom>
          <a:noFill/>
          <a:ln>
            <a:solidFill>
              <a:schemeClr val="tx2"/>
            </a:solidFill>
          </a:ln>
        </p:spPr>
        <p:txBody>
          <a:bodyPr wrap="square" rtlCol="0">
            <a:spAutoFit/>
          </a:bodyPr>
          <a:lstStyle/>
          <a:p>
            <a:r>
              <a:rPr lang="es-ES" dirty="0" smtClean="0"/>
              <a:t>Se cierra el espacio entre SharePoint y BizTalk</a:t>
            </a:r>
          </a:p>
        </p:txBody>
      </p:sp>
      <p:cxnSp>
        <p:nvCxnSpPr>
          <p:cNvPr id="30" name="Shape 29"/>
          <p:cNvCxnSpPr>
            <a:stCxn id="27" idx="2"/>
          </p:cNvCxnSpPr>
          <p:nvPr/>
        </p:nvCxnSpPr>
        <p:spPr>
          <a:xfrm rot="16200000" flipH="1">
            <a:off x="2481753" y="3472367"/>
            <a:ext cx="496665" cy="1245392"/>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2" name="Shape 31"/>
          <p:cNvCxnSpPr>
            <a:stCxn id="28" idx="0"/>
          </p:cNvCxnSpPr>
          <p:nvPr/>
        </p:nvCxnSpPr>
        <p:spPr>
          <a:xfrm rot="16200000" flipV="1">
            <a:off x="6515101" y="2171700"/>
            <a:ext cx="304800" cy="1752600"/>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16" name="Picture 2" descr="C:\Program Files\Microsoft Resource DVD Artwork\DVD_ART\BoxShots_Logos\Biztalk Server\BizTalk Server logo r.png"/>
          <p:cNvPicPr>
            <a:picLocks noChangeAspect="1" noChangeArrowheads="1"/>
          </p:cNvPicPr>
          <p:nvPr/>
        </p:nvPicPr>
        <p:blipFill>
          <a:blip r:embed="rId2" cstate="screen"/>
          <a:srcRect/>
          <a:stretch>
            <a:fillRect/>
          </a:stretch>
        </p:blipFill>
        <p:spPr bwMode="auto">
          <a:xfrm>
            <a:off x="3810000" y="3429000"/>
            <a:ext cx="1676400" cy="349955"/>
          </a:xfrm>
          <a:prstGeom prst="rect">
            <a:avLst/>
          </a:prstGeom>
        </p:spPr>
        <p:style>
          <a:lnRef idx="1">
            <a:schemeClr val="accent2"/>
          </a:lnRef>
          <a:fillRef idx="3">
            <a:schemeClr val="accent2"/>
          </a:fillRef>
          <a:effectRef idx="2">
            <a:schemeClr val="accent2"/>
          </a:effectRef>
          <a:fontRef idx="minor">
            <a:schemeClr val="lt1"/>
          </a:fontRef>
        </p:style>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linds(horizontal)">
                                      <p:cBhvr>
                                        <p:cTn id="28" dur="500"/>
                                        <p:tgtEl>
                                          <p:spTgt spid="27"/>
                                        </p:tgtEl>
                                      </p:cBhvr>
                                    </p:animEffect>
                                  </p:childTnLst>
                                </p:cTn>
                              </p:par>
                              <p:par>
                                <p:cTn id="29" presetID="3" presetClass="entr" presetSubtype="1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linds(horizont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linds(horizontal)">
                                      <p:cBhvr>
                                        <p:cTn id="36" dur="500"/>
                                        <p:tgtEl>
                                          <p:spTgt spid="28"/>
                                        </p:tgtEl>
                                      </p:cBhvr>
                                    </p:animEffect>
                                  </p:childTnLst>
                                </p:cTn>
                              </p:par>
                              <p:par>
                                <p:cTn id="37" presetID="3" presetClass="entr" presetSubtype="1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linds(horizontal)">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Novedades BizTalk Server 2009</a:t>
            </a:r>
            <a:endParaRPr lang="es-ES" dirty="0"/>
          </a:p>
        </p:txBody>
      </p:sp>
      <p:sp>
        <p:nvSpPr>
          <p:cNvPr id="3" name="Content Placeholder 2"/>
          <p:cNvSpPr>
            <a:spLocks noGrp="1"/>
          </p:cNvSpPr>
          <p:nvPr>
            <p:ph idx="1"/>
          </p:nvPr>
        </p:nvSpPr>
        <p:spPr/>
        <p:txBody>
          <a:bodyPr>
            <a:normAutofit lnSpcReduction="10000"/>
          </a:bodyPr>
          <a:lstStyle/>
          <a:p>
            <a:r>
              <a:rPr lang="es-ES" dirty="0" smtClean="0"/>
              <a:t>Soporte de </a:t>
            </a:r>
            <a:r>
              <a:rPr lang="es-ES" dirty="0" err="1" smtClean="0"/>
              <a:t>.Net</a:t>
            </a:r>
            <a:r>
              <a:rPr lang="es-ES" dirty="0" smtClean="0"/>
              <a:t> Framework 3.5</a:t>
            </a:r>
          </a:p>
          <a:p>
            <a:r>
              <a:rPr lang="es-ES" dirty="0" smtClean="0"/>
              <a:t>Soporte de Visual Studio 2008</a:t>
            </a:r>
          </a:p>
          <a:p>
            <a:r>
              <a:rPr lang="es-ES" dirty="0" smtClean="0"/>
              <a:t>Soporte de SQL Server 2008</a:t>
            </a:r>
          </a:p>
          <a:p>
            <a:r>
              <a:rPr lang="es-ES" dirty="0" smtClean="0"/>
              <a:t>Soporte de </a:t>
            </a:r>
            <a:r>
              <a:rPr lang="es-ES" dirty="0" err="1" smtClean="0"/>
              <a:t>Hyper</a:t>
            </a:r>
            <a:r>
              <a:rPr lang="es-ES" dirty="0" smtClean="0"/>
              <a:t>-V</a:t>
            </a:r>
          </a:p>
          <a:p>
            <a:r>
              <a:rPr lang="es-ES_tradnl" dirty="0" smtClean="0"/>
              <a:t>Soporte de ALM mediante una mayor integración con VSTS&amp;TFS</a:t>
            </a:r>
          </a:p>
          <a:p>
            <a:r>
              <a:rPr lang="en-US" dirty="0" err="1" smtClean="0"/>
              <a:t>Soporte</a:t>
            </a:r>
            <a:r>
              <a:rPr lang="en-US" dirty="0" smtClean="0"/>
              <a:t> de UDDI 3.0</a:t>
            </a:r>
          </a:p>
          <a:p>
            <a:r>
              <a:rPr lang="en-US" dirty="0" smtClean="0"/>
              <a:t>Nuevo Adapter Pack, Dynamics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5720" y="0"/>
            <a:ext cx="8229600" cy="857232"/>
          </a:xfrm>
        </p:spPr>
        <p:txBody>
          <a:bodyPr/>
          <a:lstStyle/>
          <a:p>
            <a:r>
              <a:rPr lang="es-ES_tradnl" dirty="0" smtClean="0"/>
              <a:t>Plataforma SOA actual</a:t>
            </a:r>
          </a:p>
        </p:txBody>
      </p:sp>
      <p:grpSp>
        <p:nvGrpSpPr>
          <p:cNvPr id="2" name="Group 17"/>
          <p:cNvGrpSpPr>
            <a:grpSpLocks/>
          </p:cNvGrpSpPr>
          <p:nvPr/>
        </p:nvGrpSpPr>
        <p:grpSpPr bwMode="auto">
          <a:xfrm>
            <a:off x="1103313" y="2690794"/>
            <a:ext cx="7009667" cy="1733550"/>
            <a:chOff x="533400" y="2933700"/>
            <a:chExt cx="7010400" cy="1733550"/>
          </a:xfrm>
        </p:grpSpPr>
        <p:sp>
          <p:nvSpPr>
            <p:cNvPr id="6" name="Rectangle 5"/>
            <p:cNvSpPr/>
            <p:nvPr/>
          </p:nvSpPr>
          <p:spPr bwMode="auto">
            <a:xfrm>
              <a:off x="533400" y="2933700"/>
              <a:ext cx="7010400" cy="173355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defTabSz="1096963" eaLnBrk="1" hangingPunct="1">
                <a:lnSpc>
                  <a:spcPct val="100000"/>
                </a:lnSpc>
                <a:spcBef>
                  <a:spcPct val="0"/>
                </a:spcBef>
                <a:defRPr/>
              </a:pPr>
              <a:endParaRPr lang="en-US" sz="2800" dirty="0">
                <a:solidFill>
                  <a:schemeClr val="tx1"/>
                </a:solidFill>
              </a:endParaRPr>
            </a:p>
          </p:txBody>
        </p:sp>
        <p:pic>
          <p:nvPicPr>
            <p:cNvPr id="13332" name="Picture 27" descr="net_FW SDK dot net framework SDK logo white vert"/>
            <p:cNvPicPr>
              <a:picLocks noChangeAspect="1" noChangeArrowheads="1"/>
            </p:cNvPicPr>
            <p:nvPr/>
          </p:nvPicPr>
          <p:blipFill>
            <a:blip r:embed="rId2" cstate="screen"/>
            <a:srcRect/>
            <a:stretch>
              <a:fillRect/>
            </a:stretch>
          </p:blipFill>
          <p:spPr bwMode="auto">
            <a:xfrm>
              <a:off x="647657" y="3447144"/>
              <a:ext cx="1810703" cy="743856"/>
            </a:xfrm>
            <a:prstGeom prst="rect">
              <a:avLst/>
            </a:prstGeom>
            <a:ln>
              <a:headEnd/>
              <a:tailEnd/>
            </a:ln>
          </p:spPr>
          <p:style>
            <a:lnRef idx="0">
              <a:schemeClr val="accent3"/>
            </a:lnRef>
            <a:fillRef idx="3">
              <a:schemeClr val="accent3"/>
            </a:fillRef>
            <a:effectRef idx="3">
              <a:schemeClr val="accent3"/>
            </a:effectRef>
            <a:fontRef idx="minor">
              <a:schemeClr val="lt1"/>
            </a:fontRef>
          </p:style>
        </p:pic>
        <p:sp>
          <p:nvSpPr>
            <p:cNvPr id="11" name="Rectangle 10"/>
            <p:cNvSpPr/>
            <p:nvPr/>
          </p:nvSpPr>
          <p:spPr>
            <a:xfrm>
              <a:off x="2949828" y="3225800"/>
              <a:ext cx="4482005" cy="125888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574675" lvl="1" indent="-187325" algn="l" defTabSz="912777">
                <a:lnSpc>
                  <a:spcPts val="2600"/>
                </a:lnSpc>
                <a:spcBef>
                  <a:spcPct val="30000"/>
                </a:spcBef>
                <a:buClr>
                  <a:srgbClr val="FFFFFF"/>
                </a:buClr>
                <a:buSzPct val="80000"/>
                <a:buFontTx/>
                <a:buBlip>
                  <a:blip r:embed="rId3"/>
                </a:buBlip>
                <a:defRPr/>
              </a:pPr>
              <a:r>
                <a:rPr lang="en-US" b="1" kern="0" dirty="0">
                  <a:solidFill>
                    <a:srgbClr val="FFFFFF"/>
                  </a:solidFill>
                </a:rPr>
                <a:t>Windows Communication Foundation</a:t>
              </a:r>
            </a:p>
            <a:p>
              <a:pPr marL="574675" lvl="1" indent="-187325" algn="l" defTabSz="912777">
                <a:lnSpc>
                  <a:spcPts val="2600"/>
                </a:lnSpc>
                <a:spcBef>
                  <a:spcPct val="30000"/>
                </a:spcBef>
                <a:buClr>
                  <a:srgbClr val="FFFFFF"/>
                </a:buClr>
                <a:buSzPct val="80000"/>
                <a:buFontTx/>
                <a:buBlip>
                  <a:blip r:embed="rId3"/>
                </a:buBlip>
                <a:defRPr/>
              </a:pPr>
              <a:r>
                <a:rPr lang="en-US" b="1" kern="0" dirty="0">
                  <a:solidFill>
                    <a:srgbClr val="FFFFFF"/>
                  </a:solidFill>
                </a:rPr>
                <a:t>Windows Workflow Foundation</a:t>
              </a:r>
            </a:p>
            <a:p>
              <a:pPr marL="574675" lvl="1" indent="-187325" algn="l" defTabSz="912777">
                <a:lnSpc>
                  <a:spcPts val="2600"/>
                </a:lnSpc>
                <a:spcBef>
                  <a:spcPct val="30000"/>
                </a:spcBef>
                <a:buClr>
                  <a:srgbClr val="FFFFFF"/>
                </a:buClr>
                <a:buSzPct val="80000"/>
                <a:buFontTx/>
                <a:buBlip>
                  <a:blip r:embed="rId3"/>
                </a:buBlip>
                <a:defRPr/>
              </a:pPr>
              <a:r>
                <a:rPr lang="en-US" b="1" kern="0" dirty="0">
                  <a:solidFill>
                    <a:srgbClr val="FFFFFF"/>
                  </a:solidFill>
                </a:rPr>
                <a:t>Windows </a:t>
              </a:r>
              <a:r>
                <a:rPr lang="en-US" b="1" kern="0" dirty="0" err="1">
                  <a:solidFill>
                    <a:srgbClr val="FFFFFF"/>
                  </a:solidFill>
                </a:rPr>
                <a:t>CardSpace</a:t>
              </a:r>
              <a:endParaRPr lang="en-US" b="1" kern="0" dirty="0">
                <a:solidFill>
                  <a:srgbClr val="FFFFFF"/>
                </a:solidFill>
              </a:endParaRPr>
            </a:p>
          </p:txBody>
        </p:sp>
        <p:sp>
          <p:nvSpPr>
            <p:cNvPr id="14" name="TextBox 13"/>
            <p:cNvSpPr txBox="1"/>
            <p:nvPr/>
          </p:nvSpPr>
          <p:spPr>
            <a:xfrm>
              <a:off x="2373504" y="3887787"/>
              <a:ext cx="762080" cy="40957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defRPr/>
              </a:pPr>
              <a:r>
                <a:rPr lang="en-US" sz="2400" dirty="0">
                  <a:effectLst>
                    <a:outerShdw blurRad="38100" dist="38100" dir="2700000" algn="tl">
                      <a:srgbClr val="000000">
                        <a:alpha val="43137"/>
                      </a:srgbClr>
                    </a:outerShdw>
                  </a:effectLst>
                  <a:latin typeface="Calibri" pitchFamily="34" charset="0"/>
                </a:rPr>
                <a:t>3.0</a:t>
              </a:r>
            </a:p>
          </p:txBody>
        </p:sp>
      </p:grpSp>
      <p:grpSp>
        <p:nvGrpSpPr>
          <p:cNvPr id="3" name="Group 18"/>
          <p:cNvGrpSpPr>
            <a:grpSpLocks/>
          </p:cNvGrpSpPr>
          <p:nvPr/>
        </p:nvGrpSpPr>
        <p:grpSpPr bwMode="auto">
          <a:xfrm>
            <a:off x="1103313" y="785794"/>
            <a:ext cx="7010400" cy="1733550"/>
            <a:chOff x="533400" y="1028700"/>
            <a:chExt cx="7010400" cy="1733550"/>
          </a:xfrm>
        </p:grpSpPr>
        <p:sp>
          <p:nvSpPr>
            <p:cNvPr id="4" name="Rectangle 3"/>
            <p:cNvSpPr/>
            <p:nvPr/>
          </p:nvSpPr>
          <p:spPr bwMode="auto">
            <a:xfrm>
              <a:off x="533400" y="1028700"/>
              <a:ext cx="7010400" cy="173355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defTabSz="1096963" eaLnBrk="1" hangingPunct="1">
                <a:lnSpc>
                  <a:spcPct val="100000"/>
                </a:lnSpc>
                <a:spcBef>
                  <a:spcPct val="0"/>
                </a:spcBef>
                <a:defRPr/>
              </a:pPr>
              <a:endParaRPr lang="en-US" sz="2800" dirty="0">
                <a:solidFill>
                  <a:schemeClr val="tx1"/>
                </a:solidFill>
              </a:endParaRPr>
            </a:p>
          </p:txBody>
        </p:sp>
        <p:sp>
          <p:nvSpPr>
            <p:cNvPr id="5" name="Rectangle 4"/>
            <p:cNvSpPr/>
            <p:nvPr/>
          </p:nvSpPr>
          <p:spPr>
            <a:xfrm>
              <a:off x="2946400" y="1339850"/>
              <a:ext cx="4408487" cy="1277273"/>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marL="574675" lvl="1" indent="-187325" algn="l" defTabSz="912777">
                <a:lnSpc>
                  <a:spcPts val="2600"/>
                </a:lnSpc>
                <a:spcBef>
                  <a:spcPct val="30000"/>
                </a:spcBef>
                <a:buClr>
                  <a:srgbClr val="FFFFFF"/>
                </a:buClr>
                <a:buSzPct val="80000"/>
                <a:buFontTx/>
                <a:buBlip>
                  <a:blip r:embed="rId3"/>
                </a:buBlip>
                <a:defRPr/>
              </a:pPr>
              <a:r>
                <a:rPr lang="es-ES_tradnl" sz="2000" b="1" kern="0" dirty="0" smtClean="0">
                  <a:solidFill>
                    <a:srgbClr val="FFFFFF"/>
                  </a:solidFill>
                </a:rPr>
                <a:t>Herramientas de administración</a:t>
              </a:r>
            </a:p>
            <a:p>
              <a:pPr marL="574675" lvl="1" indent="-187325" algn="l" defTabSz="912777">
                <a:lnSpc>
                  <a:spcPts val="2600"/>
                </a:lnSpc>
                <a:spcBef>
                  <a:spcPct val="30000"/>
                </a:spcBef>
                <a:buClr>
                  <a:srgbClr val="FFFFFF"/>
                </a:buClr>
                <a:buSzPct val="80000"/>
                <a:buFontTx/>
                <a:buBlip>
                  <a:blip r:embed="rId3"/>
                </a:buBlip>
                <a:defRPr/>
              </a:pPr>
              <a:r>
                <a:rPr lang="es-ES_tradnl" sz="2000" b="1" kern="0" dirty="0" smtClean="0">
                  <a:solidFill>
                    <a:srgbClr val="FFFFFF"/>
                  </a:solidFill>
                </a:rPr>
                <a:t>Procesos </a:t>
              </a:r>
              <a:r>
                <a:rPr lang="es-ES_tradnl" sz="2000" b="1" kern="0" dirty="0" err="1" smtClean="0">
                  <a:solidFill>
                    <a:srgbClr val="FFFFFF"/>
                  </a:solidFill>
                </a:rPr>
                <a:t>business</a:t>
              </a:r>
              <a:r>
                <a:rPr lang="es-ES_tradnl" sz="2000" b="1" kern="0" dirty="0" smtClean="0">
                  <a:solidFill>
                    <a:srgbClr val="FFFFFF"/>
                  </a:solidFill>
                </a:rPr>
                <a:t> </a:t>
              </a:r>
              <a:r>
                <a:rPr lang="es-ES_tradnl" sz="2000" b="1" kern="0" dirty="0" err="1" smtClean="0">
                  <a:solidFill>
                    <a:srgbClr val="FFFFFF"/>
                  </a:solidFill>
                </a:rPr>
                <a:t>intelligence</a:t>
              </a:r>
              <a:endParaRPr lang="es-ES_tradnl" sz="2000" b="1" kern="0" dirty="0" smtClean="0">
                <a:solidFill>
                  <a:srgbClr val="FFFFFF"/>
                </a:solidFill>
              </a:endParaRPr>
            </a:p>
            <a:p>
              <a:pPr marL="574675" lvl="1" indent="-187325" algn="l" defTabSz="912777">
                <a:lnSpc>
                  <a:spcPts val="2600"/>
                </a:lnSpc>
                <a:spcBef>
                  <a:spcPct val="30000"/>
                </a:spcBef>
                <a:buClr>
                  <a:srgbClr val="FFFFFF"/>
                </a:buClr>
                <a:buSzPct val="80000"/>
                <a:buFontTx/>
                <a:buBlip>
                  <a:blip r:embed="rId3"/>
                </a:buBlip>
                <a:defRPr/>
              </a:pPr>
              <a:r>
                <a:rPr lang="es-ES_tradnl" sz="2000" b="1" kern="0" dirty="0" smtClean="0">
                  <a:solidFill>
                    <a:srgbClr val="FFFFFF"/>
                  </a:solidFill>
                </a:rPr>
                <a:t>Adaptadores de Serie</a:t>
              </a:r>
              <a:endParaRPr lang="es-ES_tradnl" sz="2000" b="1" kern="0" dirty="0">
                <a:solidFill>
                  <a:srgbClr val="FFFFFF"/>
                </a:solidFill>
              </a:endParaRPr>
            </a:p>
          </p:txBody>
        </p:sp>
        <p:pic>
          <p:nvPicPr>
            <p:cNvPr id="13328" name="Picture 20"/>
            <p:cNvPicPr>
              <a:picLocks noChangeAspect="1" noChangeArrowheads="1"/>
            </p:cNvPicPr>
            <p:nvPr/>
          </p:nvPicPr>
          <p:blipFill>
            <a:blip r:embed="rId4">
              <a:lum bright="100000"/>
            </a:blip>
            <a:srcRect/>
            <a:stretch>
              <a:fillRect/>
            </a:stretch>
          </p:blipFill>
          <p:spPr bwMode="auto">
            <a:xfrm>
              <a:off x="766536" y="1719942"/>
              <a:ext cx="2052864" cy="347094"/>
            </a:xfrm>
            <a:prstGeom prst="rect">
              <a:avLst/>
            </a:prstGeom>
            <a:ln>
              <a:headEnd/>
              <a:tailEnd/>
            </a:ln>
          </p:spPr>
          <p:style>
            <a:lnRef idx="0">
              <a:schemeClr val="accent3"/>
            </a:lnRef>
            <a:fillRef idx="3">
              <a:schemeClr val="accent3"/>
            </a:fillRef>
            <a:effectRef idx="3">
              <a:schemeClr val="accent3"/>
            </a:effectRef>
            <a:fontRef idx="minor">
              <a:schemeClr val="lt1"/>
            </a:fontRef>
          </p:style>
        </p:pic>
      </p:grpSp>
      <p:grpSp>
        <p:nvGrpSpPr>
          <p:cNvPr id="8" name="Group 26"/>
          <p:cNvGrpSpPr>
            <a:grpSpLocks/>
          </p:cNvGrpSpPr>
          <p:nvPr/>
        </p:nvGrpSpPr>
        <p:grpSpPr bwMode="auto">
          <a:xfrm>
            <a:off x="1103313" y="4614844"/>
            <a:ext cx="7005530" cy="1733550"/>
            <a:chOff x="209103" y="4868383"/>
            <a:chExt cx="7010400" cy="1733550"/>
          </a:xfrm>
        </p:grpSpPr>
        <p:grpSp>
          <p:nvGrpSpPr>
            <p:cNvPr id="9" name="Group 16"/>
            <p:cNvGrpSpPr>
              <a:grpSpLocks/>
            </p:cNvGrpSpPr>
            <p:nvPr/>
          </p:nvGrpSpPr>
          <p:grpSpPr bwMode="auto">
            <a:xfrm>
              <a:off x="209103" y="4868383"/>
              <a:ext cx="7010400" cy="1733550"/>
              <a:chOff x="533400" y="4857750"/>
              <a:chExt cx="7010400" cy="1733550"/>
            </a:xfrm>
          </p:grpSpPr>
          <p:sp>
            <p:nvSpPr>
              <p:cNvPr id="7" name="Rectangle 6"/>
              <p:cNvSpPr/>
              <p:nvPr/>
            </p:nvSpPr>
            <p:spPr bwMode="auto">
              <a:xfrm>
                <a:off x="533400" y="4857750"/>
                <a:ext cx="7010400" cy="173355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109728" tIns="54864" rIns="109728" bIns="54864" anchor="ctr"/>
              <a:lstStyle/>
              <a:p>
                <a:pPr defTabSz="1096963" eaLnBrk="1" hangingPunct="1">
                  <a:lnSpc>
                    <a:spcPct val="100000"/>
                  </a:lnSpc>
                  <a:spcBef>
                    <a:spcPct val="0"/>
                  </a:spcBef>
                  <a:defRPr/>
                </a:pPr>
                <a:endParaRPr lang="en-US" sz="2800" dirty="0">
                  <a:solidFill>
                    <a:schemeClr val="tx1"/>
                  </a:solidFill>
                </a:endParaRPr>
              </a:p>
            </p:txBody>
          </p:sp>
          <p:sp>
            <p:nvSpPr>
              <p:cNvPr id="10" name="Rectangle 9"/>
              <p:cNvSpPr/>
              <p:nvPr/>
            </p:nvSpPr>
            <p:spPr>
              <a:xfrm>
                <a:off x="3002034" y="5326062"/>
                <a:ext cx="4290897" cy="85151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576263" lvl="1" indent="-171450" algn="l" defTabSz="912777">
                  <a:lnSpc>
                    <a:spcPts val="2600"/>
                  </a:lnSpc>
                  <a:spcBef>
                    <a:spcPct val="30000"/>
                  </a:spcBef>
                  <a:buClr>
                    <a:srgbClr val="FFFFFF"/>
                  </a:buClr>
                  <a:buSzPct val="80000"/>
                  <a:buFontTx/>
                  <a:buBlip>
                    <a:blip r:embed="rId3"/>
                  </a:buBlip>
                  <a:defRPr/>
                </a:pPr>
                <a:r>
                  <a:rPr lang="es-ES_tradnl" sz="2000" b="1" kern="0" dirty="0" smtClean="0">
                    <a:solidFill>
                      <a:srgbClr val="FFFFFF"/>
                    </a:solidFill>
                  </a:rPr>
                  <a:t>Herramientas de WF</a:t>
                </a:r>
              </a:p>
              <a:p>
                <a:pPr marL="576263" lvl="1" indent="-171450" algn="l" defTabSz="912777">
                  <a:lnSpc>
                    <a:spcPts val="2600"/>
                  </a:lnSpc>
                  <a:spcBef>
                    <a:spcPct val="30000"/>
                  </a:spcBef>
                  <a:buClr>
                    <a:srgbClr val="FFFFFF"/>
                  </a:buClr>
                  <a:buSzPct val="80000"/>
                  <a:buFontTx/>
                  <a:buBlip>
                    <a:blip r:embed="rId3"/>
                  </a:buBlip>
                  <a:defRPr/>
                </a:pPr>
                <a:r>
                  <a:rPr lang="es-ES_tradnl" sz="2000" b="1" kern="0" dirty="0" smtClean="0">
                    <a:solidFill>
                      <a:srgbClr val="FFFFFF"/>
                    </a:solidFill>
                  </a:rPr>
                  <a:t>Soporte </a:t>
                </a:r>
                <a:r>
                  <a:rPr lang="es-ES_tradnl" sz="2000" b="1" kern="0" dirty="0" err="1" smtClean="0">
                    <a:solidFill>
                      <a:srgbClr val="FFFFFF"/>
                    </a:solidFill>
                  </a:rPr>
                  <a:t>Basico</a:t>
                </a:r>
                <a:r>
                  <a:rPr lang="es-ES_tradnl" sz="2000" b="1" kern="0" dirty="0" smtClean="0">
                    <a:solidFill>
                      <a:srgbClr val="FFFFFF"/>
                    </a:solidFill>
                  </a:rPr>
                  <a:t> de WCF</a:t>
                </a:r>
                <a:endParaRPr lang="es-ES_tradnl" sz="2000" b="1" kern="0" dirty="0">
                  <a:solidFill>
                    <a:srgbClr val="FFFFFF"/>
                  </a:solidFill>
                </a:endParaRPr>
              </a:p>
            </p:txBody>
          </p:sp>
        </p:grpSp>
        <p:pic>
          <p:nvPicPr>
            <p:cNvPr id="13319" name="Picture 5" descr="\\showsrus\images\MS_LOGOS_PACKAGING\U-Z\Visual Studio 2005\Logos and Logotypes\Visual Studio 2005 logo v white.png"/>
            <p:cNvPicPr>
              <a:picLocks noChangeAspect="1" noChangeArrowheads="1"/>
            </p:cNvPicPr>
            <p:nvPr/>
          </p:nvPicPr>
          <p:blipFill>
            <a:blip r:embed="rId5"/>
            <a:srcRect/>
            <a:stretch>
              <a:fillRect/>
            </a:stretch>
          </p:blipFill>
          <p:spPr bwMode="auto">
            <a:xfrm>
              <a:off x="381000" y="5334000"/>
              <a:ext cx="2276475" cy="683719"/>
            </a:xfrm>
            <a:prstGeom prst="rect">
              <a:avLst/>
            </a:prstGeom>
            <a:ln>
              <a:headEnd/>
              <a:tailEnd/>
            </a:ln>
          </p:spPr>
          <p:style>
            <a:lnRef idx="0">
              <a:schemeClr val="accent3"/>
            </a:lnRef>
            <a:fillRef idx="3">
              <a:schemeClr val="accent3"/>
            </a:fillRef>
            <a:effectRef idx="3">
              <a:schemeClr val="accent3"/>
            </a:effectRef>
            <a:fontRef idx="minor">
              <a:schemeClr val="lt1"/>
            </a:fontRef>
          </p:style>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3.3|1|18.7"/>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1362</Words>
  <Application>Microsoft Office PowerPoint</Application>
  <PresentationFormat>Presentación en pantalla (4:3)</PresentationFormat>
  <Paragraphs>349</Paragraphs>
  <Slides>26</Slides>
  <Notes>13</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Estrategia y Roadmap de Producto: Oslo y Dublín</vt:lpstr>
      <vt:lpstr>Diapositiva 2</vt:lpstr>
      <vt:lpstr>Futuro tecnológico</vt:lpstr>
      <vt:lpstr>Por recordar un poco ¿Que tenemos a día de hoy?</vt:lpstr>
      <vt:lpstr>Evolución de BizTalk Server</vt:lpstr>
      <vt:lpstr>Innovar Integrando</vt:lpstr>
      <vt:lpstr>Centrándolo estratégicamente</vt:lpstr>
      <vt:lpstr>Novedades BizTalk Server 2009</vt:lpstr>
      <vt:lpstr>Plataforma SOA actual</vt:lpstr>
      <vt:lpstr>Plataforma SOA 2008</vt:lpstr>
      <vt:lpstr>Plataforma SOA Futura</vt:lpstr>
      <vt:lpstr>Futuro visión de "Oslo"</vt:lpstr>
      <vt:lpstr>Oslo y Dublín</vt:lpstr>
      <vt:lpstr>Diapositiva 14</vt:lpstr>
      <vt:lpstr>Diapositiva 15</vt:lpstr>
      <vt:lpstr>Fechas para Oslo</vt:lpstr>
      <vt:lpstr>Visión General de Oslo</vt:lpstr>
      <vt:lpstr>Visión General de Oslo</vt:lpstr>
      <vt:lpstr>Visión General de Oslo</vt:lpstr>
      <vt:lpstr>Visión General de Oslo</vt:lpstr>
      <vt:lpstr>Visión General de Oslo</vt:lpstr>
      <vt:lpstr>Visión General de Oslo</vt:lpstr>
      <vt:lpstr>Procesos de Negocio Diseño Visual</vt:lpstr>
      <vt:lpstr>Procesos de Negocio Composición</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pedropm</dc:creator>
  <cp:lastModifiedBy>Gonzalo</cp:lastModifiedBy>
  <cp:revision>78</cp:revision>
  <dcterms:created xsi:type="dcterms:W3CDTF">2008-10-27T13:01:49Z</dcterms:created>
  <dcterms:modified xsi:type="dcterms:W3CDTF">2008-11-28T09:14:20Z</dcterms:modified>
</cp:coreProperties>
</file>