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3"/>
  </p:notesMasterIdLst>
  <p:handoutMasterIdLst>
    <p:handoutMasterId r:id="rId34"/>
  </p:handoutMasterIdLst>
  <p:sldIdLst>
    <p:sldId id="472" r:id="rId6"/>
    <p:sldId id="474" r:id="rId7"/>
    <p:sldId id="475" r:id="rId8"/>
    <p:sldId id="477" r:id="rId9"/>
    <p:sldId id="446" r:id="rId10"/>
    <p:sldId id="448" r:id="rId11"/>
    <p:sldId id="453" r:id="rId12"/>
    <p:sldId id="449" r:id="rId13"/>
    <p:sldId id="451" r:id="rId14"/>
    <p:sldId id="450" r:id="rId15"/>
    <p:sldId id="454" r:id="rId16"/>
    <p:sldId id="452" r:id="rId17"/>
    <p:sldId id="479" r:id="rId18"/>
    <p:sldId id="480" r:id="rId19"/>
    <p:sldId id="482" r:id="rId20"/>
    <p:sldId id="483" r:id="rId21"/>
    <p:sldId id="484" r:id="rId22"/>
    <p:sldId id="485" r:id="rId23"/>
    <p:sldId id="487" r:id="rId24"/>
    <p:sldId id="488" r:id="rId25"/>
    <p:sldId id="312" r:id="rId26"/>
    <p:sldId id="313" r:id="rId27"/>
    <p:sldId id="316" r:id="rId28"/>
    <p:sldId id="317" r:id="rId29"/>
    <p:sldId id="490" r:id="rId30"/>
    <p:sldId id="491" r:id="rId31"/>
    <p:sldId id="392" r:id="rId32"/>
  </p:sldIdLst>
  <p:sldSz cx="9144000" cy="6858000" type="screen4x3"/>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clrMru>
    <a:srgbClr val="FFFFFF"/>
    <a:srgbClr val="000000"/>
    <a:srgbClr val="333333"/>
    <a:srgbClr val="292929"/>
    <a:srgbClr val="F8F57B"/>
    <a:srgbClr val="F6AE1E"/>
    <a:srgbClr val="FF0066"/>
    <a:srgbClr val="F3AF35"/>
    <a:srgbClr val="9C42E6"/>
    <a:srgbClr val="D194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5407" autoAdjust="0"/>
  </p:normalViewPr>
  <p:slideViewPr>
    <p:cSldViewPr snapToGrid="0">
      <p:cViewPr varScale="1">
        <p:scale>
          <a:sx n="63" d="100"/>
          <a:sy n="63" d="100"/>
        </p:scale>
        <p:origin x="-1698" y="-102"/>
      </p:cViewPr>
      <p:guideLst>
        <p:guide orient="horz" pos="144"/>
        <p:guide orient="horz" pos="1200"/>
        <p:guide orient="horz" pos="2736"/>
        <p:guide orient="horz" pos="3696"/>
        <p:guide orient="horz" pos="1488"/>
        <p:guide orient="horz" pos="892"/>
        <p:guide pos="2880"/>
        <p:guide pos="243"/>
        <p:guide pos="5299"/>
        <p:guide pos="458"/>
        <p:guide pos="5519"/>
        <p:guide pos="462"/>
        <p:guide pos="461"/>
        <p:guide pos="884"/>
      </p:guideLst>
    </p:cSldViewPr>
  </p:slideViewPr>
  <p:notesTextViewPr>
    <p:cViewPr>
      <p:scale>
        <a:sx n="100" d="100"/>
        <a:sy n="100" d="100"/>
      </p:scale>
      <p:origin x="0" y="0"/>
    </p:cViewPr>
  </p:notesTextViewPr>
  <p:sorterViewPr>
    <p:cViewPr>
      <p:scale>
        <a:sx n="80" d="100"/>
        <a:sy n="80" d="100"/>
      </p:scale>
      <p:origin x="0" y="11418"/>
    </p:cViewPr>
  </p:sorterViewPr>
  <p:notesViewPr>
    <p:cSldViewPr snapToGrid="0" showGuides="1">
      <p:cViewPr varScale="1">
        <p:scale>
          <a:sx n="96" d="100"/>
          <a:sy n="96" d="100"/>
        </p:scale>
        <p:origin x="-355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hart>
    <c:autoTitleDeleted val="1"/>
    <c:view3D>
      <c:rotX val="30"/>
      <c:perspective val="30"/>
    </c:view3D>
    <c:plotArea>
      <c:layout>
        <c:manualLayout>
          <c:layoutTarget val="inner"/>
          <c:xMode val="edge"/>
          <c:yMode val="edge"/>
          <c:x val="0.125"/>
          <c:y val="0.2531250000000001"/>
          <c:w val="0.75833333333333364"/>
          <c:h val="0.74062500000000475"/>
        </c:manualLayout>
      </c:layout>
      <c:pie3DChart>
        <c:varyColors val="1"/>
        <c:ser>
          <c:idx val="1"/>
          <c:order val="1"/>
          <c:tx>
            <c:strRef>
              <c:f>Sheet1!$B$1</c:f>
              <c:strCache>
                <c:ptCount val="1"/>
                <c:pt idx="0">
                  <c:v>Sales</c:v>
                </c:pt>
              </c:strCache>
            </c:strRef>
          </c:tx>
          <c:cat>
            <c:strRef>
              <c:f>Sheet1!$A$2:$A$5</c:f>
              <c:strCache>
                <c:ptCount val="2"/>
                <c:pt idx="0">
                  <c:v>1st Qtr</c:v>
                </c:pt>
                <c:pt idx="1">
                  <c:v>2nd Qtr</c:v>
                </c:pt>
              </c:strCache>
            </c:strRef>
          </c:cat>
          <c:val>
            <c:numRef>
              <c:f>Sheet1!$B$2:$B$5</c:f>
              <c:numCache>
                <c:formatCode>General</c:formatCode>
                <c:ptCount val="4"/>
                <c:pt idx="0">
                  <c:v>7.2</c:v>
                </c:pt>
                <c:pt idx="1">
                  <c:v>2.8</c:v>
                </c:pt>
              </c:numCache>
            </c:numRef>
          </c:val>
        </c:ser>
        <c:ser>
          <c:idx val="0"/>
          <c:order val="0"/>
          <c:tx>
            <c:strRef>
              <c:f>Sheet1!$B$1</c:f>
              <c:strCache>
                <c:ptCount val="1"/>
                <c:pt idx="0">
                  <c:v>Sales</c:v>
                </c:pt>
              </c:strCache>
            </c:strRef>
          </c:tx>
          <c:cat>
            <c:strRef>
              <c:f>Sheet1!$A$2:$A$5</c:f>
              <c:strCache>
                <c:ptCount val="2"/>
                <c:pt idx="0">
                  <c:v>1st Qtr</c:v>
                </c:pt>
                <c:pt idx="1">
                  <c:v>2nd Qtr</c:v>
                </c:pt>
              </c:strCache>
            </c:strRef>
          </c:cat>
          <c:val>
            <c:numRef>
              <c:f>Sheet1!$B$2:$B$5</c:f>
              <c:numCache>
                <c:formatCode>General</c:formatCode>
                <c:ptCount val="4"/>
                <c:pt idx="0">
                  <c:v>7.2</c:v>
                </c:pt>
                <c:pt idx="1">
                  <c:v>2.8</c:v>
                </c:pt>
              </c:numCache>
            </c:numRef>
          </c:val>
        </c:ser>
      </c:pie3DChart>
    </c:plotArea>
    <c:plotVisOnly val="1"/>
    <c:dispBlanksAs val="zero"/>
  </c:chart>
  <c:spPr>
    <a:gradFill rotWithShape="1">
      <a:gsLst>
        <a:gs pos="10000">
          <a:srgbClr val="FFFFFF"/>
        </a:gs>
        <a:gs pos="100000">
          <a:srgbClr val="7F7F7F"/>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1"/>
  <c:style val="18"/>
  <c:chart>
    <c:title>
      <c:tx>
        <c:rich>
          <a:bodyPr/>
          <a:lstStyle/>
          <a:p>
            <a:pPr>
              <a:defRPr/>
            </a:pPr>
            <a:r>
              <a:rPr lang="en-US" dirty="0"/>
              <a:t>Fuzzing Iterations Completed</a:t>
            </a:r>
          </a:p>
        </c:rich>
      </c:tx>
      <c:layout/>
    </c:title>
    <c:view3D>
      <c:rAngAx val="1"/>
    </c:view3D>
    <c:floor>
      <c:spPr>
        <a:solidFill>
          <a:srgbClr val="FFFFFF">
            <a:alpha val="25000"/>
          </a:srgbClr>
        </a:solidFill>
        <a:ln>
          <a:solidFill>
            <a:srgbClr val="000000"/>
          </a:solidFill>
        </a:ln>
      </c:spPr>
    </c:floor>
    <c:sideWall>
      <c:spPr>
        <a:gradFill>
          <a:gsLst>
            <a:gs pos="0">
              <a:srgbClr val="FFFFFF">
                <a:alpha val="14000"/>
              </a:srgbClr>
            </a:gs>
            <a:gs pos="100000">
              <a:srgbClr val="FFFFFF">
                <a:alpha val="11000"/>
              </a:srgbClr>
            </a:gs>
          </a:gsLst>
          <a:lin ang="5400000" scaled="0"/>
        </a:gradFill>
      </c:spPr>
    </c:sideWall>
    <c:backWall>
      <c:spPr>
        <a:gradFill>
          <a:gsLst>
            <a:gs pos="0">
              <a:srgbClr val="FFFFFF">
                <a:alpha val="0"/>
              </a:srgbClr>
            </a:gs>
            <a:gs pos="100000">
              <a:srgbClr val="FFFFFF">
                <a:alpha val="15000"/>
              </a:srgbClr>
            </a:gs>
          </a:gsLst>
          <a:lin ang="5400000" scaled="0"/>
        </a:gradFill>
      </c:spPr>
    </c:backWall>
    <c:plotArea>
      <c:layout/>
      <c:bar3DChart>
        <c:barDir val="col"/>
        <c:grouping val="clustered"/>
        <c:ser>
          <c:idx val="0"/>
          <c:order val="0"/>
          <c:tx>
            <c:strRef>
              <c:f>Sheet1!$B$1</c:f>
              <c:strCache>
                <c:ptCount val="1"/>
                <c:pt idx="0">
                  <c:v>Series 1</c:v>
                </c:pt>
              </c:strCache>
            </c:strRef>
          </c:tx>
          <c:cat>
            <c:strRef>
              <c:f>Sheet1!$A$2:$A$4</c:f>
              <c:strCache>
                <c:ptCount val="3"/>
                <c:pt idx="0">
                  <c:v>Office 2007</c:v>
                </c:pt>
                <c:pt idx="1">
                  <c:v>Office 2007 SP2</c:v>
                </c:pt>
                <c:pt idx="2">
                  <c:v>Office '14' so far...</c:v>
                </c:pt>
              </c:strCache>
            </c:strRef>
          </c:cat>
          <c:val>
            <c:numRef>
              <c:f>Sheet1!$B$2:$B$4</c:f>
              <c:numCache>
                <c:formatCode>General</c:formatCode>
                <c:ptCount val="3"/>
                <c:pt idx="0">
                  <c:v>1</c:v>
                </c:pt>
                <c:pt idx="1">
                  <c:v>1.5</c:v>
                </c:pt>
                <c:pt idx="2">
                  <c:v>3.5</c:v>
                </c:pt>
              </c:numCache>
            </c:numRef>
          </c:val>
        </c:ser>
        <c:shape val="cylinder"/>
        <c:axId val="88747392"/>
        <c:axId val="94446720"/>
        <c:axId val="0"/>
      </c:bar3DChart>
      <c:catAx>
        <c:axId val="88747392"/>
        <c:scaling>
          <c:orientation val="minMax"/>
        </c:scaling>
        <c:axPos val="b"/>
        <c:tickLblPos val="nextTo"/>
        <c:txPr>
          <a:bodyPr/>
          <a:lstStyle/>
          <a:p>
            <a:pPr>
              <a:defRPr sz="1200"/>
            </a:pPr>
            <a:endParaRPr lang="en-US"/>
          </a:p>
        </c:txPr>
        <c:crossAx val="94446720"/>
        <c:crosses val="autoZero"/>
        <c:auto val="1"/>
        <c:lblAlgn val="ctr"/>
        <c:lblOffset val="100"/>
      </c:catAx>
      <c:valAx>
        <c:axId val="94446720"/>
        <c:scaling>
          <c:orientation val="minMax"/>
        </c:scaling>
        <c:delete val="1"/>
        <c:axPos val="l"/>
        <c:majorGridlines>
          <c:spPr>
            <a:ln>
              <a:solidFill>
                <a:schemeClr val="bg2"/>
              </a:solidFill>
            </a:ln>
          </c:spPr>
        </c:majorGridlines>
        <c:numFmt formatCode="General" sourceLinked="1"/>
        <c:tickLblPos val="none"/>
        <c:crossAx val="88747392"/>
        <c:crosses val="autoZero"/>
        <c:crossBetween val="between"/>
        <c:majorUnit val="1"/>
      </c:valAx>
    </c:plotArea>
    <c:plotVisOnly val="1"/>
    <c:dispBlanksAs val="gap"/>
  </c:chart>
  <c:spPr>
    <a:solidFill>
      <a:schemeClr val="dk1"/>
    </a:solidFill>
    <a:ln w="38100" cap="flat" cmpd="sng" algn="ctr">
      <a:noFill/>
      <a:prstDash val="solid"/>
    </a:ln>
    <a:effectLst>
      <a:outerShdw blurRad="50800" dist="38100" dir="2700000" algn="tl" rotWithShape="0">
        <a:prstClr val="black">
          <a:alpha val="40000"/>
        </a:prstClr>
      </a:outerShdw>
    </a:effectLst>
  </c:spPr>
  <c:txPr>
    <a:bodyPr/>
    <a:lstStyle/>
    <a:p>
      <a:pPr>
        <a:defRPr>
          <a:solidFill>
            <a:schemeClr val="lt1"/>
          </a:solidFill>
          <a:latin typeface="+mn-lt"/>
          <a:ea typeface="+mn-ea"/>
          <a:cs typeface="+mn-cs"/>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r>
              <a:rPr lang="en-US" dirty="0" smtClean="0">
                <a:latin typeface="Segoe UI" pitchFamily="34" charset="0"/>
              </a:rPr>
              <a:t>Office OnRamp</a:t>
            </a:r>
            <a:endParaRPr lang="en-US" dirty="0">
              <a:latin typeface="Segoe UI"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68" tIns="46584" rIns="93168" bIns="46584" rtlCol="0"/>
          <a:lstStyle>
            <a:lvl1pPr algn="r">
              <a:defRPr sz="1200"/>
            </a:lvl1pPr>
          </a:lstStyle>
          <a:p>
            <a:fld id="{1C3F5198-D814-4F07-A84F-942E63C84983}" type="datetimeFigureOut">
              <a:rPr lang="en-US" smtClean="0">
                <a:latin typeface="Segoe UI" pitchFamily="34" charset="0"/>
              </a:rPr>
              <a:pPr/>
              <a:t>2/16/2010</a:t>
            </a:fld>
            <a:endParaRPr lang="en-US" dirty="0">
              <a:latin typeface="Segoe UI" pitchFamily="34" charset="0"/>
            </a:endParaRPr>
          </a:p>
        </p:txBody>
      </p:sp>
      <p:sp>
        <p:nvSpPr>
          <p:cNvPr id="4" name="Footer Placeholder 3"/>
          <p:cNvSpPr>
            <a:spLocks noGrp="1"/>
          </p:cNvSpPr>
          <p:nvPr>
            <p:ph type="ftr" sz="quarter" idx="2"/>
          </p:nvPr>
        </p:nvSpPr>
        <p:spPr>
          <a:xfrm>
            <a:off x="1" y="8829968"/>
            <a:ext cx="6387253" cy="464820"/>
          </a:xfrm>
          <a:prstGeom prst="rect">
            <a:avLst/>
          </a:prstGeom>
        </p:spPr>
        <p:txBody>
          <a:bodyPr vert="horz" lIns="93168" tIns="46584" rIns="93168" bIns="46584" rtlCol="0" anchor="b"/>
          <a:lstStyle>
            <a:lvl1pPr algn="l">
              <a:defRPr sz="1200"/>
            </a:lvl1pPr>
          </a:lstStyle>
          <a:p>
            <a:r>
              <a:rPr lang="en-US" sz="500" dirty="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8"/>
            <a:ext cx="621524" cy="464820"/>
          </a:xfrm>
          <a:prstGeom prst="rect">
            <a:avLst/>
          </a:prstGeom>
        </p:spPr>
        <p:txBody>
          <a:bodyPr vert="horz" lIns="93168" tIns="46584" rIns="93168" bIns="46584"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 xmlns:p14="http://schemas.microsoft.com/office/powerpoint/2010/main" val="148880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atin typeface="Segoe UI" pitchFamily="34" charset="0"/>
              </a:defRPr>
            </a:lvl1pPr>
          </a:lstStyle>
          <a:p>
            <a:r>
              <a:rPr lang="en-US" dirty="0" smtClean="0"/>
              <a:t>Office OnRamp</a:t>
            </a: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atin typeface="Segoe UI" pitchFamily="34" charset="0"/>
              </a:defRPr>
            </a:lvl1pPr>
          </a:lstStyle>
          <a:p>
            <a:fld id="{7C3FBCD4-166E-446F-AF18-7D4A0CF9AEF6}" type="datetimeFigureOut">
              <a:rPr lang="en-US" smtClean="0"/>
              <a:pPr/>
              <a:t>2/16/2010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8"/>
            <a:ext cx="6309360" cy="464820"/>
          </a:xfrm>
          <a:prstGeom prst="rect">
            <a:avLst/>
          </a:prstGeom>
        </p:spPr>
        <p:txBody>
          <a:bodyPr vert="horz" lIns="93168" tIns="46584" rIns="93168" bIns="46584"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8"/>
            <a:ext cx="699418" cy="464820"/>
          </a:xfrm>
          <a:prstGeom prst="rect">
            <a:avLst/>
          </a:prstGeom>
        </p:spPr>
        <p:txBody>
          <a:bodyPr vert="horz" lIns="93168" tIns="46584" rIns="93168" bIns="46584"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10/main" val="225188849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 xmlns:p14="http://schemas.microsoft.com/office/powerpoint/2010/main" val="404968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 xmlns:p14="http://schemas.microsoft.com/office/powerpoint/2010/main" val="304928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 xmlns:p14="http://schemas.microsoft.com/office/powerpoint/2010/main" val="85683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9">
              <a:lnSpc>
                <a:spcPct val="100000"/>
              </a:lnSpc>
              <a:spcAft>
                <a:spcPts val="0"/>
              </a:spcAft>
              <a:defRPr/>
            </a:pPr>
            <a:r>
              <a:rPr lang="en-US" sz="1200" dirty="0">
                <a:solidFill>
                  <a:prstClr val="black"/>
                </a:solidFill>
                <a:latin typeface="Segoe Semibold"/>
              </a:rPr>
              <a:t>No loss of formatting or content from PC to browser</a:t>
            </a:r>
          </a:p>
          <a:p>
            <a:endParaRPr lang="en-US" dirty="0"/>
          </a:p>
        </p:txBody>
      </p:sp>
      <p:sp>
        <p:nvSpPr>
          <p:cNvPr id="4" name="Slide Number Placeholder 3"/>
          <p:cNvSpPr>
            <a:spLocks noGrp="1"/>
          </p:cNvSpPr>
          <p:nvPr>
            <p:ph type="sldNum" sz="quarter" idx="10"/>
          </p:nvPr>
        </p:nvSpPr>
        <p:spPr/>
        <p:txBody>
          <a:bodyPr/>
          <a:lstStyle/>
          <a:p>
            <a:fld id="{E353C944-4A4F-404E-8723-7AFDD2B289A9}" type="slidenum">
              <a:rPr lang="en-US" smtClean="0"/>
              <a:pPr/>
              <a:t>12</a:t>
            </a:fld>
            <a:endParaRPr lang="en-US" dirty="0"/>
          </a:p>
        </p:txBody>
      </p:sp>
    </p:spTree>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1628">
              <a:defRPr/>
            </a:pPr>
            <a:endParaRPr lang="en-US" dirty="0" smtClean="0"/>
          </a:p>
          <a:p>
            <a:pPr defTabSz="931628">
              <a:buFont typeface="Arial" pitchFamily="34" charset="0"/>
              <a:buChar char="•"/>
              <a:defRPr/>
            </a:pPr>
            <a:r>
              <a:rPr lang="en-US" dirty="0" smtClean="0"/>
              <a:t> Office Web Application</a:t>
            </a:r>
            <a:r>
              <a:rPr lang="en-US" baseline="0" dirty="0" smtClean="0"/>
              <a:t> Companions (WACs), were announced this year</a:t>
            </a:r>
          </a:p>
          <a:p>
            <a:pPr defTabSz="931628">
              <a:buFont typeface="Arial" pitchFamily="34" charset="0"/>
              <a:buChar char="•"/>
              <a:defRPr/>
            </a:pPr>
            <a:r>
              <a:rPr lang="en-US" baseline="0" dirty="0" smtClean="0"/>
              <a:t> Key component in our “Access Anywhere” message</a:t>
            </a:r>
          </a:p>
          <a:p>
            <a:pPr defTabSz="931628">
              <a:buFont typeface="Arial" pitchFamily="34" charset="0"/>
              <a:buChar char="•"/>
              <a:defRPr/>
            </a:pPr>
            <a:r>
              <a:rPr lang="en-US" baseline="0" dirty="0" smtClean="0"/>
              <a:t> In this release, adding the ability to access content on a SP site and edit it through the browser!</a:t>
            </a:r>
          </a:p>
          <a:p>
            <a:pPr defTabSz="931628">
              <a:buFont typeface="Arial" pitchFamily="34" charset="0"/>
              <a:buChar char="•"/>
              <a:defRPr/>
            </a:pPr>
            <a:r>
              <a:rPr lang="en-US" baseline="0" dirty="0" smtClean="0"/>
              <a:t> UE that is very similar to the Rich-Client experience</a:t>
            </a:r>
          </a:p>
          <a:p>
            <a:pPr defTabSz="931628">
              <a:buFont typeface="Arial" pitchFamily="34" charset="0"/>
              <a:buChar char="•"/>
              <a:defRPr/>
            </a:pPr>
            <a:r>
              <a:rPr lang="en-US" dirty="0" smtClean="0"/>
              <a:t> Major selling-point for low functionality scenarios or a remote/mobile workforce</a:t>
            </a:r>
          </a:p>
          <a:p>
            <a:pPr defTabSz="931628">
              <a:buFont typeface="Arial" pitchFamily="34" charset="0"/>
              <a:buChar char="•"/>
              <a:defRPr/>
            </a:pPr>
            <a:endParaRPr lang="en-US" dirty="0" smtClean="0"/>
          </a:p>
          <a:p>
            <a:pPr defTabSz="931628">
              <a:buFont typeface="Arial" pitchFamily="34" charset="0"/>
              <a:buChar char="•"/>
              <a:defRPr/>
            </a:pPr>
            <a:r>
              <a:rPr lang="en-US" dirty="0" smtClean="0"/>
              <a:t>Web</a:t>
            </a:r>
            <a:r>
              <a:rPr lang="en-US" baseline="0" dirty="0" smtClean="0"/>
              <a:t> Apps available for:</a:t>
            </a:r>
          </a:p>
          <a:p>
            <a:pPr defTabSz="931628">
              <a:defRPr/>
            </a:pPr>
            <a:r>
              <a:rPr lang="en-US" dirty="0" smtClean="0"/>
              <a:t>Microsoft® Office PowerPoint® </a:t>
            </a:r>
          </a:p>
          <a:p>
            <a:pPr defTabSz="931628">
              <a:defRPr/>
            </a:pPr>
            <a:r>
              <a:rPr lang="en-US" dirty="0" smtClean="0"/>
              <a:t>Microsoft® Office OneNote®</a:t>
            </a:r>
          </a:p>
          <a:p>
            <a:pPr defTabSz="931628">
              <a:defRPr/>
            </a:pPr>
            <a:r>
              <a:rPr lang="en-US" dirty="0" smtClean="0"/>
              <a:t>Microsoft® Office Word</a:t>
            </a:r>
          </a:p>
          <a:p>
            <a:pPr defTabSz="931628">
              <a:defRPr/>
            </a:pPr>
            <a:r>
              <a:rPr lang="en-US" dirty="0" smtClean="0"/>
              <a:t>Microsoft® Office Excel®</a:t>
            </a:r>
          </a:p>
          <a:p>
            <a:pPr defTabSz="931628">
              <a:buFont typeface="Arial" pitchFamily="34" charset="0"/>
              <a:buChar char="•"/>
              <a:defRPr/>
            </a:pPr>
            <a:endParaRPr lang="en-US" dirty="0" smtClean="0"/>
          </a:p>
          <a:p>
            <a:pPr defTabSz="931628">
              <a:buFont typeface="Arial" pitchFamily="34" charset="0"/>
              <a:buChar char="•"/>
              <a:defRPr/>
            </a:pPr>
            <a:r>
              <a:rPr lang="en-US" dirty="0" smtClean="0"/>
              <a:t>Web apps are licensed</a:t>
            </a:r>
            <a:r>
              <a:rPr lang="en-US" baseline="0" dirty="0" smtClean="0"/>
              <a:t> with Office Standard or Pro Plus for on premise deployments</a:t>
            </a:r>
          </a:p>
          <a:p>
            <a:pPr defTabSz="931628">
              <a:buFont typeface="Arial" pitchFamily="34" charset="0"/>
              <a:buChar char="•"/>
              <a:defRPr/>
            </a:pPr>
            <a:endParaRPr lang="en-US" baseline="0" dirty="0" smtClean="0"/>
          </a:p>
          <a:p>
            <a:pPr defTabSz="931628">
              <a:buFont typeface="Arial" pitchFamily="34" charset="0"/>
              <a:buChar char="•"/>
              <a:defRPr/>
            </a:pPr>
            <a:r>
              <a:rPr lang="en-US" baseline="0" dirty="0" smtClean="0"/>
              <a:t>Web apps enable both quick in browser high fidelity viewing and light weight edit from the browser</a:t>
            </a:r>
            <a:endParaRPr lang="en-US" dirty="0" smtClean="0"/>
          </a:p>
          <a:p>
            <a:pPr defTabSz="931628">
              <a:buFont typeface="Arial" pitchFamily="34" charset="0"/>
              <a:buChar char="•"/>
              <a:defRPr/>
            </a:pPr>
            <a:endParaRPr lang="en-US" dirty="0" smtClean="0"/>
          </a:p>
          <a:p>
            <a:pPr defTabSz="931628">
              <a:buFont typeface="Arial" pitchFamily="34" charset="0"/>
              <a:buChar char="•"/>
              <a:defRPr/>
            </a:pPr>
            <a:r>
              <a:rPr lang="en-US" dirty="0" smtClean="0"/>
              <a:t>Note that Outlook</a:t>
            </a:r>
            <a:r>
              <a:rPr lang="en-US" baseline="0" dirty="0" smtClean="0"/>
              <a:t> Web Access is NOT a office web app</a:t>
            </a:r>
            <a:endParaRPr lang="en-US" dirty="0" smtClean="0"/>
          </a:p>
          <a:p>
            <a:pPr defTabSz="931628">
              <a:defRPr/>
            </a:pPr>
            <a:endParaRPr lang="en-US" dirty="0" smtClean="0"/>
          </a:p>
          <a:p>
            <a:pPr defTabSz="931628">
              <a:defRPr/>
            </a:pPr>
            <a:endParaRPr lang="en-US" dirty="0" smtClean="0"/>
          </a:p>
          <a:p>
            <a:endParaRPr lang="en-US" dirty="0" smtClean="0"/>
          </a:p>
          <a:p>
            <a:endParaRPr lang="en-US" dirty="0" smtClean="0"/>
          </a:p>
          <a:p>
            <a:endParaRPr lang="en-US" dirty="0" smtClean="0"/>
          </a:p>
          <a:p>
            <a:endParaRPr lang="en-US" dirty="0" smtClean="0"/>
          </a:p>
          <a:p>
            <a:r>
              <a:rPr lang="en-US" dirty="0" smtClean="0"/>
              <a:t>We are the “only” web-based</a:t>
            </a:r>
            <a:r>
              <a:rPr lang="en-US" baseline="0" dirty="0" smtClean="0"/>
              <a:t> productivity apps that you can host in your on-premises.  To be clear not that we will offer the web apps publicly on Windows Live (they can try it out with SkyDrive) but it will also be available as a hosted service.</a:t>
            </a:r>
          </a:p>
          <a:p>
            <a:endParaRPr lang="en-US" baseline="0" dirty="0" smtClean="0"/>
          </a:p>
          <a:p>
            <a:r>
              <a:rPr lang="en-US" baseline="0" dirty="0" smtClean="0"/>
              <a:t>The on premise deployment of office web apps is based on SharePoint – thus to deploy Office Webs you must install the web apps on a SharePoint server or SharePoint Foundation sever.  The on premise deployment option provides local administrators the ability to control the use of the web apps to best support the business needs.</a:t>
            </a:r>
          </a:p>
          <a:p>
            <a:endParaRPr lang="en-US" baseline="0" dirty="0" smtClean="0"/>
          </a:p>
          <a:p>
            <a:r>
              <a:rPr lang="en-US" baseline="0" dirty="0" smtClean="0"/>
              <a:t>The web apps are focused on:</a:t>
            </a:r>
          </a:p>
          <a:p>
            <a:pPr marL="232919" indent="-232919">
              <a:buAutoNum type="arabicPeriod"/>
            </a:pPr>
            <a:r>
              <a:rPr lang="en-US" baseline="0" dirty="0" smtClean="0"/>
              <a:t>Providing a familiar Office Experience – the web apps retain the UI Ribbon them used in the Office applications to provide a consistent user experience.</a:t>
            </a:r>
          </a:p>
          <a:p>
            <a:pPr marL="232919" indent="-232919">
              <a:buAutoNum type="arabicPeriod"/>
            </a:pPr>
            <a:r>
              <a:rPr lang="en-US" baseline="0" dirty="0" smtClean="0"/>
              <a:t>High Fidelity – users should expect documents to appear as they intended regardless of the medium – web apps providing a clear representation of the document in the browser</a:t>
            </a:r>
          </a:p>
          <a:p>
            <a:pPr marL="232919" indent="-232919">
              <a:buAutoNum type="arabicPeriod"/>
            </a:pPr>
            <a:r>
              <a:rPr lang="en-US" baseline="0" dirty="0" smtClean="0"/>
              <a:t>Round tripping – in short if you edit docs in the web apps data won’t be lost – if objects are not supported for edit, i.e. embedded videos, a place holder is shown – the app doesn’t strip your content – thus if you return the client application your information is retained</a:t>
            </a:r>
            <a:endParaRPr lang="en-US" dirty="0"/>
          </a:p>
        </p:txBody>
      </p:sp>
      <p:sp>
        <p:nvSpPr>
          <p:cNvPr id="4" name="Slide Number Placeholder 3"/>
          <p:cNvSpPr>
            <a:spLocks noGrp="1"/>
          </p:cNvSpPr>
          <p:nvPr>
            <p:ph type="sldNum" sz="quarter" idx="10"/>
          </p:nvPr>
        </p:nvSpPr>
        <p:spPr/>
        <p:txBody>
          <a:bodyPr/>
          <a:lstStyle/>
          <a:p>
            <a:fld id="{2CF0F9AA-826A-4BE3-B6A2-291AEDBFB24F}" type="slidenum">
              <a:rPr lang="en-US" smtClean="0"/>
              <a:pPr/>
              <a:t>13</a:t>
            </a:fld>
            <a:endParaRPr lang="en-US" dirty="0"/>
          </a:p>
        </p:txBody>
      </p:sp>
    </p:spTree>
    <p:extLst>
      <p:ext uri="{BB962C8B-B14F-4D97-AF65-F5344CB8AC3E}">
        <p14:creationId xmlns="" xmlns:p14="http://schemas.microsoft.com/office/powerpoint/2010/main" val="54117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Q:</a:t>
            </a:r>
            <a:r>
              <a:rPr lang="en-US" baseline="0" dirty="0" smtClean="0"/>
              <a:t> </a:t>
            </a:r>
            <a:r>
              <a:rPr lang="en-US" dirty="0" smtClean="0"/>
              <a:t>What</a:t>
            </a:r>
            <a:r>
              <a:rPr lang="en-US" baseline="0" dirty="0" smtClean="0"/>
              <a:t> are the requirements for Office Mobile 2010?  Do I need SharePoint or Exchange?</a:t>
            </a:r>
          </a:p>
          <a:p>
            <a:pPr lvl="0"/>
            <a:r>
              <a:rPr lang="en-US" baseline="0" dirty="0" smtClean="0"/>
              <a:t>A: </a:t>
            </a:r>
          </a:p>
          <a:p>
            <a:pPr lvl="0"/>
            <a:r>
              <a:rPr lang="en-US" baseline="0" dirty="0" smtClean="0"/>
              <a:t>Office Mobile 2010 Requires a phone running WinMo 6.5</a:t>
            </a:r>
          </a:p>
          <a:p>
            <a:pPr lvl="0"/>
            <a:r>
              <a:rPr lang="en-US" baseline="0" dirty="0" smtClean="0"/>
              <a:t>OM 2010 supports Word, Excel, PowerPoint files 97-2010</a:t>
            </a:r>
          </a:p>
          <a:p>
            <a:pPr lvl="0"/>
            <a:r>
              <a:rPr lang="en-US" baseline="0" dirty="0" smtClean="0"/>
              <a:t>SharePoint Workspace Mobile 2010 requires SP 2010 server &amp; Universal Access Gateway server be deployed for Mobile VPN connectivity</a:t>
            </a:r>
          </a:p>
          <a:p>
            <a:pPr lvl="0"/>
            <a:r>
              <a:rPr lang="en-US" baseline="0" dirty="0" smtClean="0"/>
              <a:t>Exchange is not required</a:t>
            </a:r>
          </a:p>
          <a:p>
            <a:pPr lvl="0"/>
            <a:endParaRPr lang="en-US" baseline="0" dirty="0" smtClean="0"/>
          </a:p>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 xmlns:p14="http://schemas.microsoft.com/office/powerpoint/2010/main" val="95409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figure is an interpretation from the SANS Top Cyber Security Risks article shows the number of vulnerabilities in Network, OS and Applications. You can see that the number of vulnerabilities discovered in Applications is far greater than the number of vulnerabilities discovered in operating systems.</a:t>
            </a:r>
          </a:p>
          <a:p>
            <a:r>
              <a:rPr lang="en-NZ" dirty="0"/>
              <a:t>On the rise are quiet attacks on desktop programs, which means that application desktops are under threat. An example; there are a number of email attacks are targeted at commonly used programs such as Adobe PDF Reader, QuickTime, Adobe Flash and Microsoft Office.</a:t>
            </a:r>
          </a:p>
          <a:p>
            <a:r>
              <a:rPr lang="en-NZ" dirty="0"/>
              <a:t>Microsoft have taken these attacks seriously and have made a great investment on minimising these attacks in the Office 2010. </a:t>
            </a:r>
          </a:p>
          <a:p>
            <a:endParaRPr lang="en-NZ" dirty="0" smtClean="0"/>
          </a:p>
          <a:p>
            <a:r>
              <a:rPr lang="en-NZ" dirty="0" smtClean="0"/>
              <a:t>Let’s set the stage by looking at the Office Security Bulletin, which looks back to when Office 2003 was shipped. You can see the trend line was looking good up until around 2 years later where there was a significant rise. This is when the fundamental landscape of security changed and attacks in the industry and world as a whole changed. Microsoft had improved operational security and defending servers, but by making the server infrastructure better the attackers decided to look elsewhere. They moved onto the client space.</a:t>
            </a:r>
          </a:p>
          <a:p>
            <a:r>
              <a:rPr lang="en-NZ" dirty="0" smtClean="0"/>
              <a:t>So in Office 2007 Microsoft made some changes. They had done a lot of work on the engineering fundamentals – raising bugs, fixing bugs, raising the security level bar as a whole. This included educating the testers and having people work on finding bugs and then raising it with Microsoft to fix. They also changed the file format. This made huge improvements and as you can see in this pie graph that 72% of the vulnerabilities did not effect Office 2007. Although this is great, there is still the 28% that needs to be worked on.</a:t>
            </a:r>
          </a:p>
          <a:p>
            <a:r>
              <a:rPr lang="en-NZ" dirty="0" smtClean="0"/>
              <a:t>One of the security engineering areas that have been worked on is the fuzzing iterations which we will talk in more detail about later in this presentation. You can see in this graph that it was introduced in Office 2007 and has increased significantly in Office 2010.</a:t>
            </a:r>
          </a:p>
          <a:p>
            <a:endParaRPr lang="en-NZ"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AB66309C-6959-4387-A090-9D3A7ADB6D71}" type="datetime1">
              <a:rPr lang="en-US" smtClean="0"/>
              <a:pPr/>
              <a:t>2/16/2010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In Office 2007 there were changes in the security engineering push which has helped move 2010 in the right direction for security. </a:t>
            </a:r>
            <a:r>
              <a:rPr lang="en-NZ" dirty="0" smtClean="0"/>
              <a:t>In Office</a:t>
            </a:r>
            <a:r>
              <a:rPr lang="en-NZ" baseline="0" dirty="0" smtClean="0"/>
              <a:t> 2010 Microsoft have developed a tier approach to security that we call the layered defence. </a:t>
            </a:r>
            <a:endParaRPr lang="en-NZ" dirty="0" smtClean="0"/>
          </a:p>
          <a:p>
            <a:r>
              <a:rPr lang="en-NZ" dirty="0" smtClean="0"/>
              <a:t>The</a:t>
            </a:r>
            <a:r>
              <a:rPr lang="en-NZ" baseline="0" dirty="0" smtClean="0"/>
              <a:t> aim for 2010 is to reduce the number of points to defend which helps to harden the attack surface.</a:t>
            </a:r>
          </a:p>
          <a:p>
            <a:r>
              <a:rPr lang="en-NZ" baseline="0" dirty="0" smtClean="0"/>
              <a:t>Office 2010 works with existing file block functionality and also a new file validation tool to reduce the attack surface.</a:t>
            </a:r>
          </a:p>
          <a:p>
            <a:r>
              <a:rPr lang="en-NZ" baseline="0" dirty="0" smtClean="0"/>
              <a:t>The impact on systems are minimised as 2010 introduces the ‘Protected viewer’ which allows files to be opened without causing harm to the system.</a:t>
            </a:r>
          </a:p>
          <a:p>
            <a:r>
              <a:rPr lang="en-NZ" dirty="0" smtClean="0"/>
              <a:t>The</a:t>
            </a:r>
            <a:r>
              <a:rPr lang="en-NZ" baseline="0" dirty="0" smtClean="0"/>
              <a:t> security changes should not impact the user’s experience in a negative way. Users will not have to think about whether to open the file as it may not be safe because it will open from within protected viewer automatically.</a:t>
            </a:r>
          </a:p>
          <a:p>
            <a:endParaRPr lang="en-NZ" baseline="0" dirty="0" smtClean="0"/>
          </a:p>
          <a:p>
            <a:r>
              <a:rPr lang="en-NZ" b="1" dirty="0"/>
              <a:t>Layered security</a:t>
            </a:r>
          </a:p>
          <a:p>
            <a:r>
              <a:rPr lang="en-NZ" b="1" dirty="0"/>
              <a:t>This model means attacks have multiple layers to crack to impact the system</a:t>
            </a:r>
          </a:p>
          <a:p>
            <a:pPr lvl="0"/>
            <a:r>
              <a:rPr lang="en-NZ" dirty="0"/>
              <a:t>Harden the Attack SurfaceData execution prevention – stops the app from </a:t>
            </a:r>
            <a:r>
              <a:rPr lang="en-NZ" dirty="0" smtClean="0"/>
              <a:t>running</a:t>
            </a:r>
          </a:p>
          <a:p>
            <a:pPr lvl="0"/>
            <a:r>
              <a:rPr lang="en-NZ" dirty="0" smtClean="0"/>
              <a:t>Allow </a:t>
            </a:r>
            <a:r>
              <a:rPr lang="en-NZ" dirty="0"/>
              <a:t>user to access content but limit exposure</a:t>
            </a:r>
          </a:p>
          <a:p>
            <a:pPr lvl="0"/>
            <a:r>
              <a:rPr lang="en-NZ" dirty="0"/>
              <a:t>Gatekeeper – file validation (file fuzzing)</a:t>
            </a:r>
          </a:p>
          <a:p>
            <a:pPr lvl="0"/>
            <a:r>
              <a:rPr lang="en-NZ" dirty="0"/>
              <a:t>Protected view – virtual sandbox</a:t>
            </a:r>
          </a:p>
          <a:p>
            <a:pPr lvl="0"/>
            <a:r>
              <a:rPr lang="en-NZ" dirty="0"/>
              <a:t>Reduces the number of prompts</a:t>
            </a:r>
          </a:p>
          <a:p>
            <a:pPr defTabSz="931641">
              <a:spcAft>
                <a:spcPts val="339"/>
              </a:spcAft>
              <a:defRPr/>
            </a:pPr>
            <a:r>
              <a:rPr lang="en-NZ" dirty="0"/>
              <a:t>Security questions that we haven’t had to ask before. Answers are pretty strong, but involves a lot of thinking about what you want to do in your environment. </a:t>
            </a:r>
          </a:p>
          <a:p>
            <a:endParaRPr lang="en-NZ" dirty="0" smtClean="0"/>
          </a:p>
          <a:p>
            <a:r>
              <a:rPr lang="en-NZ" dirty="0" smtClean="0"/>
              <a:t>Reducing the Attack Surface:</a:t>
            </a:r>
            <a:r>
              <a:rPr lang="en-NZ" baseline="0" dirty="0" smtClean="0"/>
              <a:t> </a:t>
            </a:r>
          </a:p>
          <a:p>
            <a:r>
              <a:rPr lang="en-NZ" sz="900" dirty="0" smtClean="0"/>
              <a:t>File validation looks for unknown issues against known valid file structures &amp; File Block enables I</a:t>
            </a:r>
            <a:r>
              <a:rPr lang="en-US" sz="900" dirty="0" smtClean="0"/>
              <a:t>T can limit old file format issues while maintaining user productivity</a:t>
            </a:r>
          </a:p>
          <a:p>
            <a:endParaRPr lang="en-US" sz="900" dirty="0" smtClean="0">
              <a:gradFill>
                <a:gsLst>
                  <a:gs pos="0">
                    <a:schemeClr val="tx1"/>
                  </a:gs>
                  <a:gs pos="86000">
                    <a:schemeClr val="tx1"/>
                  </a:gs>
                </a:gsLst>
                <a:lin ang="5400000" scaled="0"/>
              </a:gradFill>
            </a:endParaRPr>
          </a:p>
          <a:p>
            <a:r>
              <a:rPr lang="en-US" sz="900" dirty="0" smtClean="0">
                <a:gradFill>
                  <a:gsLst>
                    <a:gs pos="0">
                      <a:schemeClr val="tx1"/>
                    </a:gs>
                    <a:gs pos="86000">
                      <a:schemeClr val="tx1"/>
                    </a:gs>
                  </a:gsLst>
                  <a:lin ang="5400000" scaled="0"/>
                </a:gradFill>
              </a:rPr>
              <a:t>Mitigate the Exploits:</a:t>
            </a:r>
          </a:p>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t>Data is isolated in a secure sandbox preventing harmful action &amp; it enables users to make informed decisions on document trust</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dirty="0" smtClean="0">
              <a:gradFill>
                <a:gsLst>
                  <a:gs pos="0">
                    <a:schemeClr val="tx1"/>
                  </a:gs>
                  <a:gs pos="86000">
                    <a:schemeClr val="tx1"/>
                  </a:gs>
                </a:gsLst>
                <a:lin ang="5400000" scaled="0"/>
              </a:gradFill>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t>Improve User Experience:</a:t>
            </a:r>
          </a:p>
          <a:p>
            <a:pPr marL="0" marR="0" indent="0" algn="l" defTabSz="914363" rtl="0" eaLnBrk="1" fontAlgn="auto" latinLnBrk="0" hangingPunct="1">
              <a:lnSpc>
                <a:spcPct val="90000"/>
              </a:lnSpc>
              <a:spcBef>
                <a:spcPts val="0"/>
              </a:spcBef>
              <a:spcAft>
                <a:spcPts val="333"/>
              </a:spcAft>
              <a:buClrTx/>
              <a:buSzTx/>
              <a:buFontTx/>
              <a:buNone/>
              <a:tabLst/>
              <a:defRPr/>
            </a:pPr>
            <a:r>
              <a:rPr lang="en-US" sz="900" dirty="0" smtClean="0"/>
              <a:t>User has immediate view of file prior to taking trust actions and reduces number of clicks</a:t>
            </a:r>
            <a:endParaRPr lang="en-US" sz="900" dirty="0" smtClean="0">
              <a:gradFill>
                <a:gsLst>
                  <a:gs pos="0">
                    <a:schemeClr val="tx1"/>
                  </a:gs>
                  <a:gs pos="86000">
                    <a:schemeClr val="tx1"/>
                  </a:gs>
                </a:gsLst>
                <a:lin ang="5400000" scaled="0"/>
              </a:gradFill>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dirty="0" smtClean="0">
              <a:gradFill>
                <a:gsLst>
                  <a:gs pos="0">
                    <a:schemeClr val="tx1"/>
                  </a:gs>
                  <a:gs pos="86000">
                    <a:schemeClr val="tx1"/>
                  </a:gs>
                </a:gsLst>
                <a:lin ang="5400000" scaled="0"/>
              </a:gradFill>
            </a:endParaRPr>
          </a:p>
          <a:p>
            <a:endParaRPr lang="en-US" sz="900" dirty="0" smtClean="0">
              <a:gradFill>
                <a:gsLst>
                  <a:gs pos="0">
                    <a:schemeClr val="tx1"/>
                  </a:gs>
                  <a:gs pos="86000">
                    <a:schemeClr val="tx1"/>
                  </a:gs>
                </a:gsLst>
                <a:lin ang="5400000" scaled="0"/>
              </a:gradFill>
            </a:endParaRPr>
          </a:p>
          <a:p>
            <a:endParaRPr lang="en-NZ" dirty="0" smtClean="0"/>
          </a:p>
          <a:p>
            <a:endParaRPr lang="en-NZ" dirty="0" smtClean="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5FFEC206-93F6-4D6C-A653-3C8728E8CD82}" type="datetime1">
              <a:rPr lang="en-US" smtClean="0"/>
              <a:pPr/>
              <a:t>2/16/2010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7" indent="-228577">
              <a:buAutoNum type="arabicPeriod"/>
            </a:pPr>
            <a:r>
              <a:rPr lang="en-US" baseline="0" dirty="0" smtClean="0"/>
              <a:t>Document is opened from an untrusted location – in this example an external email attachment.  The doc is immediately opened for view but it is sandboxed so any harmful code would be contained.  Note users can view the document, even copy content from the document w/out taking any additional actions.</a:t>
            </a:r>
          </a:p>
          <a:p>
            <a:pPr marL="228577" indent="-228577">
              <a:buAutoNum type="arabicPeriod"/>
            </a:pPr>
            <a:r>
              <a:rPr lang="en-US" baseline="0" dirty="0" smtClean="0"/>
              <a:t>The user can get more details if they wish – displayed in the backstage – this step is optional.</a:t>
            </a:r>
          </a:p>
          <a:p>
            <a:pPr marL="228577" indent="-228577">
              <a:buAutoNum type="arabicPeriod"/>
            </a:pPr>
            <a:r>
              <a:rPr lang="en-US" baseline="0" dirty="0" smtClean="0"/>
              <a:t>Once the user clicks Enable editing button the doc is made available for edit with all of the application features.  If the user opens the same doc again the selection is recalled and it will automatically open w/out the protected viewer.</a:t>
            </a:r>
          </a:p>
          <a:p>
            <a:pPr marL="228577" indent="-228577">
              <a:buAutoNum type="arabicPeriod"/>
            </a:pPr>
            <a:endParaRPr lang="en-US" baseline="0" dirty="0" smtClean="0"/>
          </a:p>
          <a:p>
            <a:pPr marL="0" indent="0">
              <a:buNone/>
            </a:pPr>
            <a:r>
              <a:rPr lang="en-US" baseline="0" dirty="0" smtClean="0"/>
              <a:t>Or show this live in client:</a:t>
            </a:r>
          </a:p>
          <a:p>
            <a:r>
              <a:rPr lang="en-US" dirty="0" smtClean="0"/>
              <a:t>Demo</a:t>
            </a:r>
            <a:r>
              <a:rPr lang="en-US" baseline="0" dirty="0" smtClean="0"/>
              <a:t> of protected viewer</a:t>
            </a:r>
          </a:p>
          <a:p>
            <a:pPr marL="232919" indent="-232919">
              <a:buAutoNum type="arabicPeriod"/>
            </a:pPr>
            <a:r>
              <a:rPr lang="en-US" baseline="0" dirty="0" smtClean="0"/>
              <a:t>Open document from internet location</a:t>
            </a:r>
          </a:p>
          <a:p>
            <a:pPr marL="232919" indent="-232919">
              <a:buAutoNum type="arabicPeriod"/>
            </a:pPr>
            <a:r>
              <a:rPr lang="en-US" baseline="0" dirty="0" smtClean="0"/>
              <a:t>As doc opens doc is initially placed in protected view sandbox –however user has the ability to review document and only needs to take action if they intended to edit or take action on the document.</a:t>
            </a:r>
          </a:p>
          <a:p>
            <a:pPr marL="232919" indent="-232919">
              <a:buAutoNum type="arabicPeriod"/>
            </a:pPr>
            <a:r>
              <a:rPr lang="en-US" baseline="0" dirty="0" smtClean="0"/>
              <a:t>Once the user has made the decision the same doc can be opened from that location again – the trust decision is recalled and the user can immediately have full access.</a:t>
            </a:r>
          </a:p>
          <a:p>
            <a:pPr marL="232919" indent="-232919">
              <a:buAutoNum type="arabicPeriod"/>
            </a:pPr>
            <a:endParaRPr lang="en-US" baseline="0" dirty="0" smtClean="0"/>
          </a:p>
          <a:p>
            <a:r>
              <a:rPr lang="en-US" baseline="0" dirty="0" smtClean="0"/>
              <a:t>Secondary Demo – Outlook Preview – frame with discussion about preview in Office 2007 where user had to first make a decision to see the document in the preview.</a:t>
            </a:r>
          </a:p>
          <a:p>
            <a:pPr marL="0" indent="0">
              <a:buNone/>
            </a:pPr>
            <a:endParaRPr lang="en-US" baseline="0" dirty="0" smtClean="0"/>
          </a:p>
          <a:p>
            <a:pPr marL="0" indent="0">
              <a:buNone/>
            </a:pPr>
            <a:r>
              <a:rPr lang="en-US" baseline="0" dirty="0" smtClean="0"/>
              <a:t>Supporting Information: http://blogs.technet.com/office2010/archive/2009/08/13/protected-view-in-office-2010.aspx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 xmlns:p14="http://schemas.microsoft.com/office/powerpoint/2010/main" val="1966744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 xmlns:p14="http://schemas.microsoft.com/office/powerpoint/2010/main" val="3186582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Discussion points while</a:t>
            </a:r>
            <a:r>
              <a:rPr lang="en-US" baseline="0" dirty="0" smtClean="0"/>
              <a:t> presenting – driving home why accessibility matters:</a:t>
            </a:r>
          </a:p>
          <a:p>
            <a:r>
              <a:rPr lang="en-US" dirty="0" smtClean="0"/>
              <a:t>Three categories</a:t>
            </a:r>
            <a:r>
              <a:rPr lang="en-US" baseline="0" dirty="0" smtClean="0"/>
              <a:t> for accessibility concerns:</a:t>
            </a:r>
            <a:endParaRPr lang="en-US" dirty="0" smtClean="0"/>
          </a:p>
          <a:p>
            <a:r>
              <a:rPr lang="en-US" b="1" dirty="0" smtClean="0"/>
              <a:t>Issues where content is unreadable</a:t>
            </a:r>
            <a:r>
              <a:rPr lang="en-US" dirty="0" smtClean="0"/>
              <a:t>. For example, a picture missing alternative text (alt text provides a text based representation of an image) is unreadable to a person who is blind. </a:t>
            </a:r>
          </a:p>
          <a:p>
            <a:r>
              <a:rPr lang="en-US" b="1" dirty="0" smtClean="0"/>
              <a:t>Issues where content is difficult to read.</a:t>
            </a:r>
            <a:r>
              <a:rPr lang="en-US" dirty="0" smtClean="0"/>
              <a:t> In general, these issues are less severe than unreadable content – for example, if an author has created a data table and used complex formatting to alter its presentation (i.e. using blank rows or columns, or merged and split cells), then a person with a disability might have difficulty understanding content in the table. </a:t>
            </a:r>
          </a:p>
          <a:p>
            <a:r>
              <a:rPr lang="en-US" b="1" dirty="0" smtClean="0"/>
              <a:t>Issues that may or may not make content difficult to read</a:t>
            </a:r>
            <a:r>
              <a:rPr lang="en-US" dirty="0" smtClean="0"/>
              <a:t>. In our explorations, there were a set of issues that potentially cause users with disabilities difficulty for which we don’t have a high confidence, automatic way to determine whether the issue is really a problem. For example, knowing whether or not the reading order of objects on a slide or cells in a layout table is optimal for a particular reader falls into this bucket. </a:t>
            </a:r>
          </a:p>
          <a:p>
            <a:endParaRPr lang="en-US" dirty="0" smtClean="0"/>
          </a:p>
          <a:p>
            <a:r>
              <a:rPr lang="en-US" dirty="0" smtClean="0"/>
              <a:t>Reference</a:t>
            </a:r>
            <a:r>
              <a:rPr lang="en-US" baseline="0" dirty="0" smtClean="0"/>
              <a:t> Information: http://blogs.technet.com/office2010/archive/2010/01/07/office-2010-accessibility-investments-document-accessibility.aspx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 xmlns:p14="http://schemas.microsoft.com/office/powerpoint/2010/main" val="318658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2769"/>
          <p:cNvSpPr>
            <a:spLocks noGrp="1" noRot="1" noChangeAspect="1" noTextEdit="1"/>
          </p:cNvSpPr>
          <p:nvPr>
            <p:ph type="sldImg"/>
          </p:nvPr>
        </p:nvSpPr>
        <p:spPr>
          <a:xfrm>
            <a:off x="1181100" y="696913"/>
            <a:ext cx="4648200" cy="3486150"/>
          </a:xfrm>
          <a:noFill/>
          <a:ln cap="flat">
            <a:headEnd type="none" w="med" len="med"/>
            <a:tailEnd type="none" w="med" len="med"/>
          </a:ln>
        </p:spPr>
      </p:sp>
      <p:sp>
        <p:nvSpPr>
          <p:cNvPr id="39939" name="Rectangle 32770"/>
          <p:cNvSpPr>
            <a:spLocks noGrp="1"/>
          </p:cNvSpPr>
          <p:nvPr>
            <p:ph type="body" idx="1"/>
          </p:nvPr>
        </p:nvSpPr>
        <p:spPr>
          <a:xfrm>
            <a:off x="701041" y="4415796"/>
            <a:ext cx="5608320" cy="4575810"/>
          </a:xfrm>
          <a:noFill/>
          <a:ln/>
        </p:spPr>
        <p:txBody>
          <a:bodyPr>
            <a:normAutofit/>
          </a:bodyPr>
          <a:lstStyle/>
          <a:p>
            <a:pPr defTabSz="931679">
              <a:lnSpc>
                <a:spcPct val="100000"/>
              </a:lnSpc>
              <a:spcBef>
                <a:spcPct val="0"/>
              </a:spcBef>
              <a:spcAft>
                <a:spcPts val="0"/>
              </a:spcAft>
              <a:defRPr/>
            </a:pPr>
            <a:r>
              <a:rPr lang="en-US" dirty="0" smtClean="0">
                <a:solidFill>
                  <a:srgbClr val="FF0000"/>
                </a:solidFill>
              </a:rPr>
              <a:t>Present</a:t>
            </a:r>
            <a:r>
              <a:rPr lang="en-US" baseline="0" dirty="0" smtClean="0">
                <a:solidFill>
                  <a:srgbClr val="FF0000"/>
                </a:solidFill>
              </a:rPr>
              <a:t> this slide if audience is familiar with TDM messages to provide transition to IT Pro session.  </a:t>
            </a:r>
            <a:r>
              <a:rPr lang="en-US" dirty="0" smtClean="0">
                <a:solidFill>
                  <a:srgbClr val="FF0000"/>
                </a:solidFill>
              </a:rPr>
              <a:t>Notes form TDM – inidicate</a:t>
            </a:r>
            <a:r>
              <a:rPr lang="en-US" baseline="0" dirty="0" smtClean="0">
                <a:solidFill>
                  <a:srgbClr val="FF0000"/>
                </a:solidFill>
              </a:rPr>
              <a:t> focus will be on platform pillar</a:t>
            </a:r>
          </a:p>
          <a:p>
            <a:pPr defTabSz="931774">
              <a:lnSpc>
                <a:spcPct val="100000"/>
              </a:lnSpc>
              <a:spcBef>
                <a:spcPct val="0"/>
              </a:spcBef>
              <a:spcAft>
                <a:spcPts val="0"/>
              </a:spcAft>
              <a:defRPr/>
            </a:pPr>
            <a:r>
              <a:rPr lang="en-US" i="1" dirty="0" smtClean="0">
                <a:solidFill>
                  <a:srgbClr val="FF0000"/>
                </a:solidFill>
              </a:rPr>
              <a:t>Note – this slide introduces</a:t>
            </a:r>
            <a:r>
              <a:rPr lang="en-US" i="1" baseline="0" dirty="0" smtClean="0">
                <a:solidFill>
                  <a:srgbClr val="FF0000"/>
                </a:solidFill>
              </a:rPr>
              <a:t> core design principles for Office 2010 and outlines the key value pillars for Office 2010</a:t>
            </a:r>
          </a:p>
          <a:p>
            <a:r>
              <a:rPr lang="en-US" sz="900" i="1" kern="1200" dirty="0" smtClean="0">
                <a:solidFill>
                  <a:schemeClr val="tx1"/>
                </a:solidFill>
                <a:effectLst/>
                <a:latin typeface="Segoe UI" pitchFamily="34" charset="0"/>
                <a:ea typeface="+mn-ea"/>
                <a:cs typeface="+mn-cs"/>
              </a:rPr>
              <a:t>The objective of this slide is to set the stage of customer pains that we will solve with Office 2010 and  to introduce the Office 2010 pillars.</a:t>
            </a:r>
          </a:p>
          <a:p>
            <a:r>
              <a:rPr lang="en-US" sz="900" i="1" kern="1200" dirty="0" smtClean="0">
                <a:solidFill>
                  <a:schemeClr val="tx1"/>
                </a:solidFill>
                <a:effectLst/>
                <a:latin typeface="Segoe UI" pitchFamily="34" charset="0"/>
                <a:ea typeface="+mn-ea"/>
                <a:cs typeface="+mn-cs"/>
              </a:rPr>
              <a:t>This will frame</a:t>
            </a:r>
            <a:r>
              <a:rPr lang="en-US" sz="900" i="1" kern="1200" baseline="0" dirty="0" smtClean="0">
                <a:solidFill>
                  <a:schemeClr val="tx1"/>
                </a:solidFill>
                <a:effectLst/>
                <a:latin typeface="Segoe UI" pitchFamily="34" charset="0"/>
                <a:ea typeface="+mn-ea"/>
                <a:cs typeface="+mn-cs"/>
              </a:rPr>
              <a:t> the discussion and setup a drilldown on the IT Pro/Services pillar for “The Practical Productivity Platform”</a:t>
            </a:r>
          </a:p>
          <a:p>
            <a:endParaRPr lang="en-US" sz="11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The majority of observations we’ve made through user behavior and market trends can be grouped into a few areas. </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The core mission of the Microsoft Office team is to deliver fast, reliable, easy-to-use software that helps you engage in your daily activities. </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We believe that great productivity software should do the following:</a:t>
            </a:r>
            <a:endParaRPr lang="en-US" sz="11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Be easy to use, fast and reliable</a:t>
            </a:r>
            <a:endParaRPr lang="en-US" sz="11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Deliver the results you expect across your pc, phone and browser</a:t>
            </a:r>
            <a:endParaRPr lang="en-US" sz="11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Be engineered for the diversity of people everywhere</a:t>
            </a:r>
            <a:endParaRPr lang="en-US" sz="1100" kern="1200" dirty="0" smtClean="0">
              <a:solidFill>
                <a:schemeClr val="tx1"/>
              </a:solidFill>
              <a:effectLst/>
              <a:latin typeface="Segoe UI" pitchFamily="34" charset="0"/>
              <a:ea typeface="+mn-ea"/>
              <a:cs typeface="+mn-cs"/>
            </a:endParaRPr>
          </a:p>
          <a:p>
            <a:pPr lvl="1"/>
            <a:r>
              <a:rPr lang="en-US" sz="900" kern="1200" dirty="0" smtClean="0">
                <a:solidFill>
                  <a:schemeClr val="tx1"/>
                </a:solidFill>
                <a:effectLst/>
                <a:latin typeface="Segoe UI" pitchFamily="34" charset="0"/>
                <a:ea typeface="+mn-ea"/>
                <a:cs typeface="+mn-cs"/>
              </a:rPr>
              <a:t>Help you get more from it every day</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We have a single-minded focus on executing well on the everyday essentials, and dedication to breaking new ground with innovative ideas to provide you with the best tools for how you will work today and in the future</a:t>
            </a:r>
            <a:endParaRPr lang="en-US" sz="11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 </a:t>
            </a:r>
            <a:endParaRPr lang="en-US" sz="11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Work</a:t>
            </a:r>
            <a:r>
              <a:rPr lang="en-US" sz="900" kern="1200" baseline="0" dirty="0" smtClean="0">
                <a:solidFill>
                  <a:schemeClr val="tx1"/>
                </a:solidFill>
                <a:effectLst/>
                <a:latin typeface="Segoe UI" pitchFamily="34" charset="0"/>
                <a:ea typeface="+mn-ea"/>
                <a:cs typeface="+mn-cs"/>
              </a:rPr>
              <a:t> Together - </a:t>
            </a:r>
            <a:r>
              <a:rPr lang="en-US" sz="900" kern="1200" dirty="0" smtClean="0">
                <a:solidFill>
                  <a:schemeClr val="tx1"/>
                </a:solidFill>
                <a:effectLst/>
                <a:latin typeface="Segoe UI" pitchFamily="34" charset="0"/>
                <a:ea typeface="+mn-ea"/>
                <a:cs typeface="+mn-cs"/>
              </a:rPr>
              <a:t>Challenge in sharing expertise and staying connected. </a:t>
            </a:r>
            <a:endParaRPr lang="en-US" sz="11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2010 designed to help people work better together while helping IT maintain control through collaboration without compromise</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Stronger emphasis on teamwork. It’s recognized that greater results come from sharing expertise but technology has often been a barrier in helping people to work together efficiently.  Barrier is coming down with social computing in the mainstream.</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This is especially driven by the “Millennials” or “Gen Y” who are now entering the workforce.  They like to work collaboratively.  They grew up with technology and an internet connection; find answers with a mouse click versus a trip to the local library</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Teams are more global – need to overcome geographic and time zone obstacles</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Nature of teamwork has changed – desire to work on deliverables at the same time</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Customers are demanding faster response times – need to stay connected to respond quickly to stay competitive.  Especially in this economic environment. </a:t>
            </a:r>
            <a:endParaRPr lang="en-US" sz="1100" kern="1200" dirty="0" smtClean="0">
              <a:solidFill>
                <a:schemeClr val="tx1"/>
              </a:solidFill>
              <a:effectLst/>
              <a:latin typeface="Segoe UI" pitchFamily="34" charset="0"/>
              <a:ea typeface="+mn-ea"/>
              <a:cs typeface="+mn-cs"/>
            </a:endParaRPr>
          </a:p>
          <a:p>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Bring</a:t>
            </a:r>
            <a:r>
              <a:rPr lang="en-US" sz="900" kern="1200" baseline="0" dirty="0" smtClean="0">
                <a:solidFill>
                  <a:schemeClr val="tx1"/>
                </a:solidFill>
                <a:effectLst/>
                <a:latin typeface="Segoe UI" pitchFamily="34" charset="0"/>
                <a:ea typeface="+mn-ea"/>
                <a:cs typeface="+mn-cs"/>
              </a:rPr>
              <a:t> Ideas to Life - </a:t>
            </a:r>
            <a:r>
              <a:rPr lang="en-US" sz="900" kern="1200" dirty="0" smtClean="0">
                <a:solidFill>
                  <a:schemeClr val="tx1"/>
                </a:solidFill>
                <a:effectLst/>
                <a:latin typeface="Segoe UI" pitchFamily="34" charset="0"/>
                <a:ea typeface="+mn-ea"/>
                <a:cs typeface="+mn-cs"/>
              </a:rPr>
              <a:t>Challenge in managing volumes of digital information </a:t>
            </a:r>
            <a:endParaRPr lang="en-US" sz="11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2010 designed to help people bring ideas to life by drawing insights from information</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We’ve entered a truly digital age where the challenge has shifted from digging to find information to managing large volumes of information to find the right insights and present it in a meaningful way.</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People are often overwhelmed by the information available – how can you weed through all of it to find the insights to make the right decisions?</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Shift towards digital content – YouTube takes up the majority of bandwidth today </a:t>
            </a:r>
            <a:endParaRPr lang="en-US" sz="1100" kern="1200" dirty="0" smtClean="0">
              <a:solidFill>
                <a:schemeClr val="tx1"/>
              </a:solidFill>
              <a:effectLst/>
              <a:latin typeface="Segoe UI" pitchFamily="34" charset="0"/>
              <a:ea typeface="+mn-ea"/>
              <a:cs typeface="+mn-cs"/>
            </a:endParaRPr>
          </a:p>
          <a:p>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Use Office Anywhere</a:t>
            </a:r>
            <a:r>
              <a:rPr lang="en-US" sz="900" kern="1200" baseline="0" dirty="0" smtClean="0">
                <a:solidFill>
                  <a:schemeClr val="tx1"/>
                </a:solidFill>
                <a:effectLst/>
                <a:latin typeface="Segoe UI" pitchFamily="34" charset="0"/>
                <a:ea typeface="+mn-ea"/>
                <a:cs typeface="+mn-cs"/>
              </a:rPr>
              <a:t> - </a:t>
            </a:r>
            <a:r>
              <a:rPr lang="en-US" sz="900" kern="1200" dirty="0" smtClean="0">
                <a:solidFill>
                  <a:schemeClr val="tx1"/>
                </a:solidFill>
                <a:effectLst/>
                <a:latin typeface="Segoe UI" pitchFamily="34" charset="0"/>
                <a:ea typeface="+mn-ea"/>
                <a:cs typeface="+mn-cs"/>
              </a:rPr>
              <a:t>Challenge in working across locations and devices</a:t>
            </a:r>
            <a:endParaRPr lang="en-US" sz="11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2010 designed to let people use Office from virtually anywhere, through a PC, phone or browser</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People expect to have access to the information they need no matter where they are.  </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Most mobile workers travel with a laptop, but they also want the ease and flexibility to stay informed and productive by using their phone while waiting in line at the airport or in a store, or by logging on to a computer in a hotel lobby.</a:t>
            </a:r>
            <a:endParaRPr lang="en-US" sz="1100" kern="1200" dirty="0" smtClean="0">
              <a:solidFill>
                <a:schemeClr val="tx1"/>
              </a:solidFill>
              <a:effectLst/>
              <a:latin typeface="Segoe UI" pitchFamily="34" charset="0"/>
              <a:ea typeface="+mn-ea"/>
              <a:cs typeface="+mn-cs"/>
            </a:endParaRPr>
          </a:p>
          <a:p>
            <a:endParaRPr lang="en-US" sz="900" b="1" kern="1200" dirty="0" smtClean="0">
              <a:solidFill>
                <a:schemeClr val="tx1"/>
              </a:solidFill>
              <a:effectLst/>
              <a:latin typeface="Segoe UI" pitchFamily="34" charset="0"/>
              <a:ea typeface="+mn-ea"/>
              <a:cs typeface="+mn-cs"/>
            </a:endParaRPr>
          </a:p>
          <a:p>
            <a:r>
              <a:rPr lang="en-US" sz="900" b="1" kern="1200" dirty="0" smtClean="0">
                <a:solidFill>
                  <a:schemeClr val="tx1"/>
                </a:solidFill>
                <a:effectLst/>
                <a:latin typeface="Segoe UI" pitchFamily="34" charset="0"/>
                <a:ea typeface="+mn-ea"/>
                <a:cs typeface="+mn-cs"/>
              </a:rPr>
              <a:t>And IT has arguably the toughest balancing act – the need to deliver these capabilities to the business while facing their own pressures in managing cost &amp; complexity</a:t>
            </a:r>
            <a:endParaRPr lang="en-US" sz="11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Challenge in helping a diverse workforce be productive while connecting business processes to desktops</a:t>
            </a:r>
            <a:endParaRPr lang="en-US" sz="11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2010 is designed to be the practical platform for IT</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It’s IT’s job to empower people with the right tools to be productive – from the creative types looking for cutting edge multimedia, to the number-crunching Excel power users. </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In meeting a variety of work-styles, they often must balance how to introduce new capabilities to meet the needs of some, while maintaining continuity and familiarity for others. </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Since users don’t rely solely on one computer to get things done, and given trends toward “consumerization of IT” where people have preferences in the types of hardware and software they want to use both at home and at work, IT is challenged to support more devices. </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User adoption can affect the ROI of server investments – people often prefer to stay in the applications they’re already using</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IT must balance control with providing self-service capabilities to end users to enable them to better work together.</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IT is responsible for protecting IP – but it’s hard to control user behavior </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IT is on point to provide users with more freedom by enabling them to work from more locations and devices.  But they must do so in a safe &amp; secure way.</a:t>
            </a:r>
            <a:endParaRPr lang="en-US" sz="11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Both the business and IT need to Do more with less</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In the current economic climate, people are not only looking for ways to be more efficient, but are often forced to do so.</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Reduction in work force – Existing work force has taken on more responsibilities and needs the right tools to get more done, faster</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Cut costs – looking for ways to save on operating expenses wherever possible – from avoiding the need for specialized applications to reducing the amount of paper used</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Producing more in-house – reducing outsourced functions – from marketing agencies to project managers</a:t>
            </a:r>
            <a:endParaRPr lang="en-US" sz="1100" kern="1200" dirty="0" smtClean="0">
              <a:solidFill>
                <a:schemeClr val="tx1"/>
              </a:solidFill>
              <a:effectLst/>
              <a:latin typeface="Segoe UI" pitchFamily="34" charset="0"/>
              <a:ea typeface="+mn-ea"/>
              <a:cs typeface="+mn-cs"/>
            </a:endParaRPr>
          </a:p>
          <a:p>
            <a:pPr lvl="0"/>
            <a:r>
              <a:rPr lang="en-US" sz="900" kern="1200" dirty="0" smtClean="0">
                <a:solidFill>
                  <a:schemeClr val="tx1"/>
                </a:solidFill>
                <a:effectLst/>
                <a:latin typeface="Segoe UI" pitchFamily="34" charset="0"/>
                <a:ea typeface="+mn-ea"/>
                <a:cs typeface="+mn-cs"/>
              </a:rPr>
              <a:t>Reduce migration and management costs in delivering technology</a:t>
            </a:r>
            <a:endParaRPr lang="en-US" sz="11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dirty="0" smtClean="0">
                <a:solidFill>
                  <a:schemeClr val="tx1"/>
                </a:solidFill>
                <a:effectLst/>
                <a:latin typeface="Segoe UI" pitchFamily="34" charset="0"/>
                <a:ea typeface="+mn-ea"/>
                <a:cs typeface="+mn-cs"/>
              </a:rPr>
              <a:t/>
            </a:r>
            <a:br>
              <a:rPr lang="en-US" sz="900" b="1" kern="1200" dirty="0" smtClean="0">
                <a:solidFill>
                  <a:schemeClr val="tx1"/>
                </a:solidFill>
                <a:effectLst/>
                <a:latin typeface="Segoe UI" pitchFamily="34" charset="0"/>
                <a:ea typeface="+mn-ea"/>
                <a:cs typeface="+mn-cs"/>
              </a:rPr>
            </a:br>
            <a:endParaRPr lang="en-US" dirty="0" smtClean="0">
              <a:solidFill>
                <a:srgbClr val="FF0000"/>
              </a:solidFill>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pitchFamily="34" charset="0"/>
                <a:ea typeface="+mn-ea"/>
                <a:cs typeface="+mn-cs"/>
              </a:rPr>
              <a:t>Now let’s take a look at the Practical Productivity Platform</a:t>
            </a:r>
            <a:r>
              <a:rPr lang="en-US" sz="900" kern="1200" baseline="0" dirty="0" smtClean="0">
                <a:solidFill>
                  <a:schemeClr val="tx1"/>
                </a:solidFill>
                <a:effectLst/>
                <a:latin typeface="Segoe UI" pitchFamily="34" charset="0"/>
                <a:ea typeface="+mn-ea"/>
                <a:cs typeface="+mn-cs"/>
              </a:rPr>
              <a:t> in detail</a:t>
            </a:r>
            <a:endParaRPr lang="en-US" dirty="0" smtClean="0">
              <a:solidFill>
                <a:srgbClr val="FF0000"/>
              </a:solidFill>
            </a:endParaRPr>
          </a:p>
          <a:p>
            <a:pPr defTabSz="931679">
              <a:lnSpc>
                <a:spcPct val="100000"/>
              </a:lnSpc>
              <a:spcBef>
                <a:spcPct val="0"/>
              </a:spcBef>
              <a:spcAft>
                <a:spcPts val="0"/>
              </a:spcAft>
              <a:defRPr/>
            </a:pPr>
            <a:endParaRPr lang="en-US" dirty="0" smtClean="0">
              <a:solidFill>
                <a:srgbClr val="FF0000"/>
              </a:solidFill>
            </a:endParaRPr>
          </a:p>
          <a:p>
            <a:pPr eaLnBrk="1" hangingPunct="1">
              <a:spcBef>
                <a:spcPct val="0"/>
              </a:spcBef>
            </a:pPr>
            <a:endParaRPr lang="en-US" dirty="0" smtClean="0">
              <a:ea typeface="Times New Roman" pitchFamily="18" charset="0"/>
              <a:cs typeface="Arial" charset="0"/>
            </a:endParaRPr>
          </a:p>
        </p:txBody>
      </p:sp>
      <p:sp>
        <p:nvSpPr>
          <p:cNvPr id="39940" name="TextBox 32771"/>
          <p:cNvSpPr txBox="1">
            <a:spLocks noGrp="1"/>
          </p:cNvSpPr>
          <p:nvPr/>
        </p:nvSpPr>
        <p:spPr bwMode="auto">
          <a:xfrm>
            <a:off x="5707064" y="8829676"/>
            <a:ext cx="1301750" cy="465137"/>
          </a:xfrm>
          <a:prstGeom prst="rect">
            <a:avLst/>
          </a:prstGeom>
          <a:noFill/>
          <a:ln w="9525" algn="ctr">
            <a:noFill/>
            <a:miter lim="800000"/>
            <a:headEnd/>
            <a:tailEnd/>
          </a:ln>
        </p:spPr>
        <p:txBody>
          <a:bodyPr lIns="94884" tIns="47442" rIns="94884" bIns="47442" anchor="b"/>
          <a:lstStyle/>
          <a:p>
            <a:pPr algn="r" defTabSz="948697"/>
            <a:fld id="{B65330FF-91FE-4098-B40D-4673D5441261}" type="slidenum">
              <a:rPr lang="en-US" kern="1200">
                <a:solidFill>
                  <a:prstClr val="black"/>
                </a:solidFill>
                <a:latin typeface="Trebuchet MS" pitchFamily="34" charset="0"/>
                <a:ea typeface="+mn-ea"/>
                <a:cs typeface="+mn-cs"/>
              </a:rPr>
              <a:pPr algn="r" defTabSz="948697"/>
              <a:t>2</a:t>
            </a:fld>
            <a:endParaRPr lang="en-US" kern="1200" dirty="0">
              <a:solidFill>
                <a:prstClr val="black"/>
              </a:solidFill>
              <a:latin typeface="Trebuchet MS" pitchFamily="34" charset="0"/>
              <a:ea typeface="+mn-ea"/>
              <a:cs typeface="+mn-cs"/>
            </a:endParaRPr>
          </a:p>
        </p:txBody>
      </p:sp>
      <p:sp>
        <p:nvSpPr>
          <p:cNvPr id="5" name="Date Placeholder 4"/>
          <p:cNvSpPr>
            <a:spLocks noGrp="1"/>
          </p:cNvSpPr>
          <p:nvPr>
            <p:ph type="dt" idx="10"/>
          </p:nvPr>
        </p:nvSpPr>
        <p:spPr/>
        <p:txBody>
          <a:bodyPr/>
          <a:lstStyle/>
          <a:p>
            <a:pPr algn="r" rtl="0"/>
            <a:fld id="{21AAE39F-8B53-4E83-A11B-FBBB07D54EFC}" type="datetimeFigureOut">
              <a:rPr lang="en-US">
                <a:solidFill>
                  <a:prstClr val="black"/>
                </a:solidFill>
                <a:latin typeface="Calibri"/>
              </a:rPr>
              <a:pPr algn="r" rtl="0"/>
              <a:t>2/16/2010</a:t>
            </a:fld>
            <a:endParaRPr lang="en-US" dirty="0">
              <a:solidFill>
                <a:prstClr val="black"/>
              </a:solidFill>
              <a:latin typeface="Calibri"/>
            </a:endParaRPr>
          </a:p>
        </p:txBody>
      </p:sp>
      <p:sp>
        <p:nvSpPr>
          <p:cNvPr id="6" name="Header Placeholder 5"/>
          <p:cNvSpPr>
            <a:spLocks noGrp="1"/>
          </p:cNvSpPr>
          <p:nvPr>
            <p:ph type="hdr" sz="quarter" idx="11"/>
          </p:nvPr>
        </p:nvSpPr>
        <p:spPr/>
        <p:txBody>
          <a:bodyPr/>
          <a:lstStyle/>
          <a:p>
            <a:pPr algn="l" rtl="0"/>
            <a:r>
              <a:rPr lang="en-US" dirty="0">
                <a:solidFill>
                  <a:prstClr val="black"/>
                </a:solidFill>
                <a:latin typeface="Calibri"/>
              </a:rPr>
              <a:t>BPIO TDM Customer Deck</a:t>
            </a:r>
          </a:p>
        </p:txBody>
      </p:sp>
      <p:sp>
        <p:nvSpPr>
          <p:cNvPr id="8" name="Footer Placeholder 7"/>
          <p:cNvSpPr>
            <a:spLocks noGrp="1"/>
          </p:cNvSpPr>
          <p:nvPr>
            <p:ph type="ftr" sz="quarter" idx="12"/>
          </p:nvPr>
        </p:nvSpPr>
        <p:spPr/>
        <p:txBody>
          <a:bodyPr/>
          <a:lstStyle/>
          <a:p>
            <a:pPr algn="l" rtl="0">
              <a:spcBef>
                <a:spcPct val="0"/>
              </a:spcBef>
            </a:pPr>
            <a:r>
              <a:rPr lang="en-US" sz="800" dirty="0">
                <a:solidFill>
                  <a:prstClr val="black"/>
                </a:solidFill>
                <a:latin typeface="Trebuchet MS" pitchFamily="34" charset="0"/>
                <a:cs typeface="Arial" pitchFamily="34" charset="0"/>
              </a:rPr>
              <a:t>© 2007 Microsoft Corporation. All rights reserved. This presentation is for informational purposes only. Microsoft makes no warranties, express or implied, in this summary.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Office 2010 offers</a:t>
            </a:r>
            <a:r>
              <a:rPr lang="en-US" baseline="0" dirty="0" smtClean="0"/>
              <a:t> several features that help reduce the risks for the your enterprise – this covers compatibility, data integrity, access, and data retention</a:t>
            </a:r>
            <a:endParaRPr lang="en-US" dirty="0" smtClean="0"/>
          </a:p>
          <a:p>
            <a:endParaRPr lang="en-NZ" dirty="0" smtClean="0"/>
          </a:p>
          <a:p>
            <a:r>
              <a:rPr lang="en-NZ" dirty="0" smtClean="0"/>
              <a:t>Office</a:t>
            </a:r>
            <a:r>
              <a:rPr lang="en-NZ" baseline="0" dirty="0" smtClean="0"/>
              <a:t> 2010 offers “checkers” in the backstage view</a:t>
            </a:r>
          </a:p>
          <a:p>
            <a:r>
              <a:rPr lang="en-NZ" baseline="0" dirty="0" smtClean="0"/>
              <a:t>Checker’s use can be configured and controlled by GPO</a:t>
            </a:r>
          </a:p>
          <a:p>
            <a:endParaRPr lang="en-NZ" baseline="0" dirty="0" smtClean="0"/>
          </a:p>
          <a:p>
            <a:r>
              <a:rPr lang="en-NZ" baseline="0" dirty="0" smtClean="0"/>
              <a:t>Accessibility Checker – helps aid doc compliance with accessibility standards – combines standards into a universal checker – applies word, PowerPoint, excel</a:t>
            </a:r>
          </a:p>
          <a:p>
            <a:r>
              <a:rPr lang="en-NZ" baseline="0" dirty="0" smtClean="0"/>
              <a:t>Can be forced to run</a:t>
            </a:r>
          </a:p>
          <a:p>
            <a:r>
              <a:rPr lang="en-NZ" baseline="0" dirty="0" smtClean="0"/>
              <a:t>Risk level is assessed in the check – errors and tips</a:t>
            </a:r>
            <a:endParaRPr lang="en-NZ"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E408F055-FAA0-4291-AC7E-E6FF01A0AB53}" type="datetime1">
              <a:rPr lang="en-US" smtClean="0"/>
              <a:pPr/>
              <a:t>2/16/2010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 Control – is</a:t>
            </a:r>
            <a:r>
              <a:rPr lang="en-US" baseline="0" dirty="0" smtClean="0"/>
              <a:t> now more extensible in 2010</a:t>
            </a:r>
          </a:p>
          <a:p>
            <a:endParaRPr lang="en-US" baseline="0" dirty="0" smtClean="0"/>
          </a:p>
          <a:p>
            <a:r>
              <a:rPr lang="en-US" baseline="0" dirty="0" smtClean="0"/>
              <a:t>New feature is the document inspector, leverages fact that doc is open xml</a:t>
            </a:r>
          </a:p>
          <a:p>
            <a:endParaRPr lang="en-US" baseline="0" dirty="0" smtClean="0"/>
          </a:p>
          <a:p>
            <a:r>
              <a:rPr lang="en-US" baseline="0" dirty="0" smtClean="0"/>
              <a:t>Unique rules can be implemented to fit specific business checking needs</a:t>
            </a:r>
          </a:p>
          <a:p>
            <a:endParaRPr lang="en-US"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8BF789FD-4A11-4589-A31F-685509C1E8E7}" type="datetime1">
              <a:rPr lang="en-US" smtClean="0"/>
              <a:pPr/>
              <a:t>2/16/2010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extLst>
      <p:ext uri="{BB962C8B-B14F-4D97-AF65-F5344CB8AC3E}">
        <p14:creationId xmlns="" xmlns:p14="http://schemas.microsoft.com/office/powerpoint/2010/main" val="2364575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a:t>
            </a:r>
            <a:r>
              <a:rPr lang="en-NZ" baseline="0" dirty="0" smtClean="0"/>
              <a:t> Retention policy is a flexible archiving tool that can be configured centrally (?)  to ensure that email is retained as per a company’s compliance policies.  Retention can be organised down to the item level.</a:t>
            </a:r>
          </a:p>
          <a:p>
            <a:endParaRPr lang="en-NZ" baseline="0" dirty="0" smtClean="0"/>
          </a:p>
          <a:p>
            <a:r>
              <a:rPr lang="en-NZ" baseline="0" dirty="0" smtClean="0"/>
              <a:t>Needs more information</a:t>
            </a:r>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99F29C91-8579-4B95-8E6C-58D55D1B720B}" type="datetime1">
              <a:rPr lang="en-US" smtClean="0"/>
              <a:pPr/>
              <a:t>2/16/2010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User can see the retention policy</a:t>
            </a:r>
            <a:r>
              <a:rPr lang="en-NZ" baseline="0" dirty="0" smtClean="0"/>
              <a:t> in action with the ability to see the policy information on individual items.</a:t>
            </a:r>
          </a:p>
          <a:p>
            <a:endParaRPr lang="en-NZ" baseline="0" dirty="0" smtClean="0"/>
          </a:p>
          <a:p>
            <a:r>
              <a:rPr lang="en-NZ" baseline="0" dirty="0" smtClean="0"/>
              <a:t>User education regarding retention policy is a major part of ensuring compliance.  Users are now able to see exactly what the policy is on each item. </a:t>
            </a:r>
          </a:p>
          <a:p>
            <a:endParaRPr lang="en-NZ" baseline="0" dirty="0" smtClean="0"/>
          </a:p>
          <a:p>
            <a:r>
              <a:rPr lang="en-NZ" baseline="0" dirty="0" smtClean="0"/>
              <a:t>Note that the UI elements are native to Outlook, however notes and options require Exchange 2010</a:t>
            </a:r>
            <a:endParaRPr lang="en-NZ" dirty="0"/>
          </a:p>
        </p:txBody>
      </p:sp>
      <p:sp>
        <p:nvSpPr>
          <p:cNvPr id="4" name="Header Placeholder 3"/>
          <p:cNvSpPr>
            <a:spLocks noGrp="1"/>
          </p:cNvSpPr>
          <p:nvPr>
            <p:ph type="hdr" sz="quarter" idx="10"/>
          </p:nvPr>
        </p:nvSpPr>
        <p:spPr/>
        <p:txBody>
          <a:bodyPr/>
          <a:lstStyle/>
          <a:p>
            <a:r>
              <a:rPr lang="en-US" dirty="0" smtClean="0"/>
              <a:t>Microsoft SharePoint Conference 2009</a:t>
            </a:r>
            <a:endParaRPr lang="en-US" dirty="0"/>
          </a:p>
        </p:txBody>
      </p:sp>
      <p:sp>
        <p:nvSpPr>
          <p:cNvPr id="5" name="Date Placeholder 4"/>
          <p:cNvSpPr>
            <a:spLocks noGrp="1"/>
          </p:cNvSpPr>
          <p:nvPr>
            <p:ph type="dt" idx="11"/>
          </p:nvPr>
        </p:nvSpPr>
        <p:spPr/>
        <p:txBody>
          <a:bodyPr/>
          <a:lstStyle/>
          <a:p>
            <a:fld id="{EE10BCE8-1A5D-4931-9064-AD3721E4D42A}" type="datetime1">
              <a:rPr lang="en-US" smtClean="0"/>
              <a:pPr/>
              <a:t>2/16/2010</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NZ" dirty="0" smtClean="0"/>
              <a:t>Emphasis no</a:t>
            </a:r>
            <a:r>
              <a:rPr lang="en-NZ" baseline="0" dirty="0" smtClean="0"/>
              <a:t> need to upgrade hardware, and that the Office team have taken the idea from the O/S team with making 2010 faster than 2007 on the same hardware.</a:t>
            </a:r>
          </a:p>
          <a:p>
            <a:endParaRPr lang="en-NZ" baseline="0" dirty="0" smtClean="0"/>
          </a:p>
          <a:p>
            <a:r>
              <a:rPr lang="en-NZ" baseline="0" dirty="0" smtClean="0"/>
              <a:t>However footprint for diskspace has changed, now requires 3GB, see the system requirements for the Beta version for specifics.</a:t>
            </a:r>
          </a:p>
          <a:p>
            <a:endParaRPr lang="en-NZ" baseline="0" dirty="0" smtClean="0"/>
          </a:p>
          <a:p>
            <a:r>
              <a:rPr lang="en-NZ" baseline="0" dirty="0" smtClean="0"/>
              <a:t>Netbooks – Office 2010 runs well on netbooks, however due to the limited display you might note we don’t meet the suggested display setting of 1024x768.  Well Office 2010 addresses the small screen real estate issue by making the ribbon customizable so a user has the option to optimize the specific view for the given hardware.</a:t>
            </a:r>
          </a:p>
          <a:p>
            <a:endParaRPr lang="en-NZ" baseline="0" dirty="0" smtClean="0"/>
          </a:p>
          <a:p>
            <a:r>
              <a:rPr lang="en-NZ" baseline="0" dirty="0" smtClean="0"/>
              <a:t>Boot Experience – boot application faster than it has been	</a:t>
            </a:r>
          </a:p>
          <a:p>
            <a:endParaRPr lang="en-NZ" baseline="0" dirty="0" smtClean="0"/>
          </a:p>
          <a:p>
            <a:r>
              <a:rPr lang="en-NZ" baseline="0" dirty="0" smtClean="0"/>
              <a:t>The new Office is optimised for multi-core processors.  Additionally there are 2 versions 32 bit and 64 bit</a:t>
            </a:r>
          </a:p>
          <a:p>
            <a:pPr lvl="0"/>
            <a:endParaRPr lang="en-NZ" dirty="0"/>
          </a:p>
          <a:p>
            <a:pPr lvl="0"/>
            <a:r>
              <a:rPr lang="en-NZ" dirty="0"/>
              <a:t>introducing a 64-bit client of Office </a:t>
            </a:r>
            <a:r>
              <a:rPr lang="en-NZ" dirty="0" smtClean="0"/>
              <a:t>– BUT</a:t>
            </a:r>
          </a:p>
          <a:p>
            <a:pPr lvl="0"/>
            <a:r>
              <a:rPr lang="en-NZ" dirty="0" smtClean="0"/>
              <a:t>Note</a:t>
            </a:r>
            <a:r>
              <a:rPr lang="en-NZ" baseline="0" dirty="0" smtClean="0"/>
              <a:t> the support OS system</a:t>
            </a:r>
          </a:p>
          <a:p>
            <a:pPr lvl="0"/>
            <a:endParaRPr lang="en-NZ" baseline="0" dirty="0" smtClean="0"/>
          </a:p>
          <a:p>
            <a:pPr lvl="0"/>
            <a:r>
              <a:rPr lang="en-NZ" baseline="0" dirty="0" smtClean="0"/>
              <a:t>What does 64-bit Office provide?</a:t>
            </a:r>
            <a:endParaRPr lang="en-NZ" dirty="0"/>
          </a:p>
          <a:p>
            <a:pPr lvl="0"/>
            <a:r>
              <a:rPr lang="en-NZ" dirty="0"/>
              <a:t>Key question for customers – do they really need it?</a:t>
            </a:r>
          </a:p>
          <a:p>
            <a:pPr lvl="1"/>
            <a:r>
              <a:rPr lang="en-NZ" dirty="0"/>
              <a:t>Only real gain is within the Excel Client. Unless heavy users with massive calculations there is no current advantage.</a:t>
            </a:r>
          </a:p>
          <a:p>
            <a:pPr lvl="1"/>
            <a:r>
              <a:rPr lang="en-NZ" dirty="0"/>
              <a:t>More likely to be more pain than gain</a:t>
            </a:r>
          </a:p>
          <a:p>
            <a:pPr lvl="1"/>
            <a:r>
              <a:rPr lang="en-NZ" dirty="0"/>
              <a:t>32 bit Active –X controls don’t work.</a:t>
            </a:r>
          </a:p>
          <a:p>
            <a:pPr lvl="1"/>
            <a:r>
              <a:rPr lang="en-NZ" dirty="0"/>
              <a:t>VBA issues with long data types</a:t>
            </a:r>
          </a:p>
          <a:p>
            <a:pPr lvl="1"/>
            <a:r>
              <a:rPr lang="en-NZ" dirty="0"/>
              <a:t>Major access printing issues</a:t>
            </a:r>
          </a:p>
          <a:p>
            <a:pPr lvl="1"/>
            <a:r>
              <a:rPr lang="en-NZ" dirty="0"/>
              <a:t>Print to OneNote issues</a:t>
            </a:r>
          </a:p>
          <a:p>
            <a:pPr lvl="1"/>
            <a:r>
              <a:rPr lang="en-NZ" dirty="0"/>
              <a:t>Long list</a:t>
            </a:r>
          </a:p>
          <a:p>
            <a:pPr lvl="0"/>
            <a:endParaRPr lang="en-NZ" dirty="0" smtClean="0"/>
          </a:p>
          <a:p>
            <a:pPr lvl="0"/>
            <a:r>
              <a:rPr lang="en-NZ" dirty="0" smtClean="0"/>
              <a:t>32 </a:t>
            </a:r>
            <a:r>
              <a:rPr lang="en-NZ" dirty="0"/>
              <a:t>bit runs fine on 64 bit O/S</a:t>
            </a:r>
          </a:p>
          <a:p>
            <a:pPr lvl="0"/>
            <a:r>
              <a:rPr lang="en-NZ" dirty="0"/>
              <a:t>Hardware acceleration advances are greater than the advantages in moving to </a:t>
            </a:r>
            <a:r>
              <a:rPr lang="en-NZ" dirty="0" smtClean="0"/>
              <a:t>64-bit</a:t>
            </a:r>
          </a:p>
          <a:p>
            <a:pPr lvl="0"/>
            <a:endParaRPr lang="en-NZ" dirty="0" smtClean="0"/>
          </a:p>
          <a:p>
            <a:pPr lvl="0"/>
            <a:r>
              <a:rPr lang="en-NZ" dirty="0" smtClean="0"/>
              <a:t>Video acceleration for</a:t>
            </a:r>
            <a:r>
              <a:rPr lang="en-NZ" baseline="0" dirty="0" smtClean="0"/>
              <a:t> PowerPoint, show this with embedded videos in PPT</a:t>
            </a:r>
          </a:p>
          <a:p>
            <a:pPr lvl="0"/>
            <a:endParaRPr lang="en-NZ" baseline="0" dirty="0" smtClean="0"/>
          </a:p>
          <a:p>
            <a:pPr lvl="0"/>
            <a:r>
              <a:rPr lang="en-NZ" baseline="0" dirty="0" smtClean="0"/>
              <a:t>Service efficiencies – all about moving to change level synching</a:t>
            </a:r>
            <a:endParaRPr lang="en-NZ" dirty="0"/>
          </a:p>
          <a:p>
            <a:endParaRPr lang="en-NZ" baseline="0" dirty="0" smtClean="0"/>
          </a:p>
          <a:p>
            <a:endParaRPr lang="en-NZ" dirty="0"/>
          </a:p>
        </p:txBody>
      </p:sp>
      <p:sp>
        <p:nvSpPr>
          <p:cNvPr id="4" name="Header Placeholder 3"/>
          <p:cNvSpPr>
            <a:spLocks noGrp="1"/>
          </p:cNvSpPr>
          <p:nvPr>
            <p:ph type="hdr" sz="quarter" idx="10"/>
          </p:nvPr>
        </p:nvSpPr>
        <p:spPr/>
        <p:txBody>
          <a:bodyPr/>
          <a:lstStyle/>
          <a:p>
            <a:r>
              <a:rPr lang="en-US" dirty="0" smtClean="0">
                <a:solidFill>
                  <a:prstClr val="black"/>
                </a:solidFill>
              </a:rPr>
              <a:t>Microsoft SharePoint Conference 2009</a:t>
            </a:r>
            <a:endParaRPr lang="en-US" dirty="0">
              <a:solidFill>
                <a:prstClr val="black"/>
              </a:solidFill>
            </a:endParaRPr>
          </a:p>
        </p:txBody>
      </p:sp>
      <p:sp>
        <p:nvSpPr>
          <p:cNvPr id="5" name="Date Placeholder 4"/>
          <p:cNvSpPr>
            <a:spLocks noGrp="1"/>
          </p:cNvSpPr>
          <p:nvPr>
            <p:ph type="dt" idx="11"/>
          </p:nvPr>
        </p:nvSpPr>
        <p:spPr/>
        <p:txBody>
          <a:bodyPr/>
          <a:lstStyle/>
          <a:p>
            <a:fld id="{C8601E32-569B-409E-8F42-1CF0579E72A3}" type="datetime1">
              <a:rPr lang="en-US" smtClean="0">
                <a:solidFill>
                  <a:prstClr val="black"/>
                </a:solidFill>
              </a:rPr>
              <a:pPr/>
              <a:t>2/16/2010</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Policy</a:t>
            </a:r>
            <a:r>
              <a:rPr lang="en-US" baseline="0" dirty="0" smtClean="0"/>
              <a:t> Admin templates</a:t>
            </a:r>
          </a:p>
          <a:p>
            <a:endParaRPr lang="en-US" baseline="0" dirty="0" smtClean="0"/>
          </a:p>
          <a:p>
            <a:r>
              <a:rPr lang="en-US" dirty="0" smtClean="0">
                <a:effectLst/>
              </a:rPr>
              <a:t>By setting policies, you can define and maintain a particular Office 2010 configuration on users' computers. Unlike other customizations, such as default settings that are distributed in a transform (also known as an .mst file), policies are reapplied every time that a user logs on to the network. Alternatively, policies can be reapplied at some other interval that is set by the administrator. Users cannot edit the registry to change the policies. </a:t>
            </a:r>
            <a:br>
              <a:rPr lang="en-US" dirty="0" smtClean="0">
                <a:effectLst/>
              </a:rPr>
            </a:br>
            <a:r>
              <a:rPr lang="en-US" dirty="0" smtClean="0">
                <a:effectLst/>
              </a:rPr>
              <a:t/>
            </a:r>
            <a:br>
              <a:rPr lang="en-US" dirty="0" smtClean="0">
                <a:effectLst/>
              </a:rPr>
            </a:br>
            <a:r>
              <a:rPr lang="en-US" dirty="0" smtClean="0">
                <a:effectLst/>
              </a:rPr>
              <a:t>You can set policies that apply to the local computer (and to every user of that computer), or you can set policies that apply only to individual users. </a:t>
            </a:r>
            <a:br>
              <a:rPr lang="en-US" dirty="0" smtClean="0">
                <a:effectLst/>
              </a:rPr>
            </a:br>
            <a:r>
              <a:rPr lang="en-US" dirty="0" smtClean="0">
                <a:effectLst/>
              </a:rPr>
              <a:t/>
            </a:r>
            <a:br>
              <a:rPr lang="en-US" dirty="0" smtClean="0">
                <a:effectLst/>
              </a:rPr>
            </a:br>
            <a:r>
              <a:rPr lang="en-US" dirty="0" smtClean="0">
                <a:effectLst/>
              </a:rPr>
              <a:t>You set per-computer policies under </a:t>
            </a:r>
            <a:r>
              <a:rPr lang="en-US" b="1" dirty="0" smtClean="0">
                <a:effectLst/>
              </a:rPr>
              <a:t>Computer Configuration</a:t>
            </a:r>
            <a:r>
              <a:rPr lang="en-US" dirty="0" smtClean="0">
                <a:effectLst/>
              </a:rPr>
              <a:t> in the Group Policy snap-in. Per-computer policies are applied the first time that any user logs on to the network from that computer. </a:t>
            </a:r>
            <a:br>
              <a:rPr lang="en-US" dirty="0" smtClean="0">
                <a:effectLst/>
              </a:rPr>
            </a:br>
            <a:r>
              <a:rPr lang="en-US" dirty="0" smtClean="0">
                <a:effectLst/>
              </a:rPr>
              <a:t/>
            </a:r>
            <a:br>
              <a:rPr lang="en-US" dirty="0" smtClean="0">
                <a:effectLst/>
              </a:rPr>
            </a:br>
            <a:r>
              <a:rPr lang="en-US" dirty="0" smtClean="0">
                <a:effectLst/>
              </a:rPr>
              <a:t>You set per-user policies under </a:t>
            </a:r>
            <a:r>
              <a:rPr lang="en-US" b="1" dirty="0" smtClean="0">
                <a:effectLst/>
              </a:rPr>
              <a:t>User Configuration</a:t>
            </a:r>
            <a:r>
              <a:rPr lang="en-US" dirty="0" smtClean="0">
                <a:effectLst/>
              </a:rPr>
              <a:t> in the Group Policy snap-in. Per-user policies are applied when the specified user logs on to the network from any computer. </a:t>
            </a:r>
            <a:br>
              <a:rPr lang="en-US" dirty="0" smtClean="0">
                <a:effectLst/>
              </a:rPr>
            </a:br>
            <a:r>
              <a:rPr lang="en-US" dirty="0" smtClean="0">
                <a:effectLst/>
              </a:rPr>
              <a:t/>
            </a:r>
            <a:br>
              <a:rPr lang="en-US" dirty="0" smtClean="0">
                <a:effectLst/>
              </a:rPr>
            </a:br>
            <a:r>
              <a:rPr lang="en-US" dirty="0" smtClean="0">
                <a:effectLst/>
              </a:rPr>
              <a:t>To use an Office 2010 policy template, you must load the template in the Group Policy Microsoft Management Console snap-in.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 xmlns:p14="http://schemas.microsoft.com/office/powerpoint/2010/main" val="428275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1:</a:t>
            </a:r>
          </a:p>
          <a:p>
            <a:r>
              <a:rPr lang="en-US" dirty="0" smtClean="0"/>
              <a:t>IT Pros need to provide the productivity tools that the business is expecting</a:t>
            </a:r>
            <a:r>
              <a:rPr lang="en-US" baseline="0" dirty="0" smtClean="0"/>
              <a:t> in today’s connected world.  Providing solutions across the PC, phone, and browser allowing them to work in more places.  Office 2010 is a tool designed to fit the user demands providing an easy, powerful productivity experience.</a:t>
            </a:r>
          </a:p>
          <a:p>
            <a:endParaRPr lang="en-US" baseline="0" dirty="0" smtClean="0"/>
          </a:p>
          <a:p>
            <a:r>
              <a:rPr lang="en-US" baseline="0" dirty="0" smtClean="0"/>
              <a:t>The IT Pro view of the world has evolved – now they are being asked to do more than ever to support the business needs.  IT needs choice and control of what they will run vs. consume as a service while keeping their enterprise safe and secure.  Office 2010 provides the flexibility to control where components will be deployed.</a:t>
            </a:r>
          </a:p>
          <a:p>
            <a:endParaRPr lang="en-US" baseline="0" dirty="0" smtClean="0"/>
          </a:p>
          <a:p>
            <a:r>
              <a:rPr lang="en-US" baseline="0" dirty="0" smtClean="0"/>
              <a:t>Build 2:</a:t>
            </a:r>
          </a:p>
          <a:p>
            <a:r>
              <a:rPr lang="en-US" baseline="0" dirty="0" smtClean="0"/>
              <a:t>At the core of the needs is Office 2010 - we now have the opportunity to look at the best method to utilize to distribute the applications – both with managed on the metal installs and via virtualized deployments of the application.  Office 2010 makes the distinction of the on the metal and virtualized deployments indistinguishable to the user, providing more control and flexibility for the IT Pro.</a:t>
            </a:r>
          </a:p>
          <a:p>
            <a:endParaRPr lang="en-US" baseline="0" dirty="0" smtClean="0"/>
          </a:p>
          <a:p>
            <a:r>
              <a:rPr lang="en-US" baseline="0" dirty="0" smtClean="0"/>
              <a:t>Build 3:</a:t>
            </a:r>
          </a:p>
          <a:p>
            <a:r>
              <a:rPr lang="en-US" baseline="0" dirty="0" smtClean="0"/>
              <a:t>It is very important to consider the wider solution eco-system that can be leveraged with Office 2010.  Office 2010 becomes richer when teamed with key server products such as SharePoint 2010, Exchange 2010, or OCS.  </a:t>
            </a:r>
          </a:p>
          <a:p>
            <a:endParaRPr lang="en-US" baseline="0" dirty="0" smtClean="0"/>
          </a:p>
          <a:p>
            <a:r>
              <a:rPr lang="en-US" baseline="0" dirty="0" smtClean="0"/>
              <a:t>Not only does Office get better, Office 2010 streamlines the integration with these servers, thus better utilizing existing investments.  E.g. Office 2010 makes it very simple and intuitive to save and recall documents from a SharePoint library, no more searching for that site Url etc.</a:t>
            </a:r>
          </a:p>
          <a:p>
            <a:endParaRPr lang="en-US" baseline="0" dirty="0" smtClean="0"/>
          </a:p>
          <a:p>
            <a:r>
              <a:rPr lang="en-US" baseline="0" dirty="0" smtClean="0"/>
              <a:t>The Office features expand when you line the client up with the server solutions.  SharePoint enables features such as the web applications, co-authoring, and PowerPoint broadcast from the client.  </a:t>
            </a:r>
          </a:p>
          <a:p>
            <a:endParaRPr lang="en-US" baseline="0" dirty="0" smtClean="0"/>
          </a:p>
          <a:p>
            <a:r>
              <a:rPr lang="en-US" baseline="0" dirty="0" smtClean="0"/>
              <a:t>It is important to consider the complete solution footprint that can be leveraged to meet the business needs – and remember Office 2010 provides deployment flexibility to selectively host some services on-premise or in the cloud.  </a:t>
            </a:r>
          </a:p>
          <a:p>
            <a:endParaRPr lang="en-US" baseline="0" dirty="0" smtClean="0"/>
          </a:p>
          <a:p>
            <a:r>
              <a:rPr lang="en-US" baseline="0" dirty="0" smtClean="0"/>
              <a:t>With this framework in place let’s take a look at how enables IT Pros to serve the business user needs while keeping thing secure and in budget.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 xmlns:p14="http://schemas.microsoft.com/office/powerpoint/2010/main" val="106893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 xmlns:p14="http://schemas.microsoft.com/office/powerpoint/2010/main" val="86553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pPr>
            <a:fld id="{49CCAA75-C41F-42C2-8D89-9F6686277F0E}" type="slidenum">
              <a:rPr lang="en-US">
                <a:solidFill>
                  <a:prstClr val="black"/>
                </a:solidFill>
                <a:latin typeface="Arial" charset="0"/>
              </a:rPr>
              <a:pPr algn="r" rtl="0" fontAlgn="base">
                <a:spcBef>
                  <a:spcPct val="0"/>
                </a:spcBef>
                <a:spcAft>
                  <a:spcPct val="0"/>
                </a:spcAft>
              </a:pPr>
              <a:t>5</a:t>
            </a:fld>
            <a:endParaRPr lang="en-US" dirty="0">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 xmlns:p14="http://schemas.microsoft.com/office/powerpoint/2010/main" val="318658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 xmlns:p14="http://schemas.microsoft.com/office/powerpoint/2010/main" val="165299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 xmlns:p14="http://schemas.microsoft.com/office/powerpoint/2010/main" val="265062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 xmlns:p14="http://schemas.microsoft.com/office/powerpoint/2010/main" val="2569258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04486" y="3443748"/>
            <a:ext cx="6467759"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userDrawn="1"/>
        </p:nvSpPr>
        <p:spPr>
          <a:xfrm>
            <a:off x="3881487" y="6362380"/>
            <a:ext cx="4871886" cy="369332"/>
          </a:xfrm>
          <a:prstGeom prst="rect">
            <a:avLst/>
          </a:prstGeom>
          <a:noFill/>
        </p:spPr>
        <p:txBody>
          <a:bodyPr wrap="square" lIns="0" tIns="0" rIns="0" bIns="0" rtlCol="0">
            <a:spAutoFit/>
          </a:bodyPr>
          <a:lstStyle/>
          <a:p>
            <a:pPr algn="r"/>
            <a:r>
              <a:rPr lang="en-US" sz="2400" dirty="0" smtClean="0">
                <a:gradFill>
                  <a:gsLst>
                    <a:gs pos="0">
                      <a:schemeClr val="tx1"/>
                    </a:gs>
                    <a:gs pos="86000">
                      <a:schemeClr val="tx1"/>
                    </a:gs>
                  </a:gsLst>
                  <a:lin ang="5400000" scaled="0"/>
                </a:gradFill>
              </a:rPr>
              <a:t>Microsoft Office</a:t>
            </a:r>
            <a:r>
              <a:rPr lang="en-US" sz="2400" baseline="0" dirty="0" smtClean="0">
                <a:gradFill>
                  <a:gsLst>
                    <a:gs pos="0">
                      <a:schemeClr val="tx1"/>
                    </a:gs>
                    <a:gs pos="86000">
                      <a:schemeClr val="tx1"/>
                    </a:gs>
                  </a:gsLst>
                  <a:lin ang="5400000" scaled="0"/>
                </a:gradFill>
              </a:rPr>
              <a:t> OnRamp</a:t>
            </a:r>
            <a:endParaRPr lang="en-US" sz="2400" dirty="0" smtClean="0">
              <a:gradFill>
                <a:gsLst>
                  <a:gs pos="0">
                    <a:schemeClr val="tx1"/>
                  </a:gs>
                  <a:gs pos="86000">
                    <a:schemeClr val="tx1"/>
                  </a:gs>
                </a:gsLst>
                <a:lin ang="5400000" scaled="0"/>
              </a:gra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9839" y="2362201"/>
            <a:ext cx="6994362" cy="649941"/>
          </a:xfrm>
        </p:spPr>
        <p:txBody>
          <a:bodyPr anchor="t" anchorCtr="0">
            <a:noAutofit/>
          </a:bodyPr>
          <a:lstStyle>
            <a:lvl1pPr>
              <a:lnSpc>
                <a:spcPct val="90000"/>
              </a:lnSpc>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409839" y="3881735"/>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1447800"/>
            <a:ext cx="7683914" cy="914400"/>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6000" b="0" i="0" u="none" strike="noStrike" kern="1200" cap="none" spc="-150" normalizeH="0" baseline="0" noProof="0" dirty="0" smtClean="0">
                <a:ln w="11430"/>
                <a:gradFill>
                  <a:gsLst>
                    <a:gs pos="0">
                      <a:schemeClr val="tx1"/>
                    </a:gs>
                    <a:gs pos="88000">
                      <a:schemeClr val="tx1"/>
                    </a:gs>
                  </a:gsLst>
                  <a:lin ang="5400000"/>
                </a:gradFill>
                <a:effectLst/>
                <a:uLnTx/>
                <a:uFillTx/>
                <a:latin typeface="Segoe U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90031" y="14160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5763" y="14160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9436" y="141093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1093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33600"/>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1"/>
            <a:ext cx="4115872"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3881487" y="6362380"/>
            <a:ext cx="4871886" cy="369332"/>
          </a:xfrm>
          <a:prstGeom prst="rect">
            <a:avLst/>
          </a:prstGeom>
          <a:noFill/>
        </p:spPr>
        <p:txBody>
          <a:bodyPr wrap="square" lIns="0" tIns="0" rIns="0" bIns="0" rtlCol="0">
            <a:spAutoFit/>
          </a:bodyPr>
          <a:lstStyle/>
          <a:p>
            <a:pPr algn="r"/>
            <a:r>
              <a:rPr lang="en-US" sz="2400" dirty="0" smtClean="0">
                <a:gradFill>
                  <a:gsLst>
                    <a:gs pos="0">
                      <a:schemeClr val="tx1"/>
                    </a:gs>
                    <a:gs pos="86000">
                      <a:schemeClr val="tx1"/>
                    </a:gs>
                  </a:gsLst>
                  <a:lin ang="5400000" scaled="0"/>
                </a:gradFill>
              </a:rPr>
              <a:t>Microsoft Office</a:t>
            </a:r>
            <a:r>
              <a:rPr lang="en-US" sz="2400" baseline="0" dirty="0" smtClean="0">
                <a:gradFill>
                  <a:gsLst>
                    <a:gs pos="0">
                      <a:schemeClr val="tx1"/>
                    </a:gs>
                    <a:gs pos="86000">
                      <a:schemeClr val="tx1"/>
                    </a:gs>
                  </a:gsLst>
                  <a:lin ang="5400000" scaled="0"/>
                </a:gradFill>
              </a:rPr>
              <a:t> OnRamp</a:t>
            </a:r>
            <a:endParaRPr lang="en-US" sz="2400" dirty="0" smtClean="0">
              <a:gradFill>
                <a:gsLst>
                  <a:gs pos="0">
                    <a:schemeClr val="tx1"/>
                  </a:gs>
                  <a:gs pos="86000">
                    <a:schemeClr val="tx1"/>
                  </a:gs>
                </a:gsLst>
                <a:lin ang="5400000" scaled="0"/>
              </a:gradFill>
            </a:endParaRPr>
          </a:p>
        </p:txBody>
      </p:sp>
      <p:pic>
        <p:nvPicPr>
          <p:cNvPr id="6" name="Picture 5" descr="Office_Logo_H_R.png"/>
          <p:cNvPicPr>
            <a:picLocks noChangeAspect="1"/>
          </p:cNvPicPr>
          <p:nvPr userDrawn="1"/>
        </p:nvPicPr>
        <p:blipFill>
          <a:blip r:embed="rId3"/>
          <a:stretch>
            <a:fillRect/>
          </a:stretch>
        </p:blipFill>
        <p:spPr>
          <a:xfrm>
            <a:off x="389436" y="1376403"/>
            <a:ext cx="3474433" cy="1164240"/>
          </a:xfrm>
          <a:prstGeom prst="rect">
            <a:avLst/>
          </a:prstGeom>
          <a:noFill/>
          <a:ln>
            <a:noFill/>
          </a:ln>
        </p:spPr>
      </p:pic>
      <p:sp>
        <p:nvSpPr>
          <p:cNvPr id="7" name="Title 1"/>
          <p:cNvSpPr>
            <a:spLocks noGrp="1"/>
          </p:cNvSpPr>
          <p:nvPr>
            <p:ph type="ctrTitle"/>
          </p:nvPr>
        </p:nvSpPr>
        <p:spPr>
          <a:xfrm>
            <a:off x="1509306" y="2789305"/>
            <a:ext cx="6902857" cy="722300"/>
          </a:xfrm>
        </p:spPr>
        <p:txBody>
          <a:bodyPr>
            <a:noAutofit/>
          </a:bodyPr>
          <a:lstStyle>
            <a:lvl1pPr>
              <a:lnSpc>
                <a:spcPct val="90000"/>
              </a:lnSpc>
              <a:defRPr sz="4400"/>
            </a:lvl1pPr>
          </a:lstStyle>
          <a:p>
            <a:r>
              <a:rPr lang="en-US" smtClean="0"/>
              <a:t>Click to edit Master title style</a:t>
            </a:r>
            <a:endParaRPr lang="en-US" dirty="0"/>
          </a:p>
        </p:txBody>
      </p:sp>
      <p:sp>
        <p:nvSpPr>
          <p:cNvPr id="8" name="Subtitle 2"/>
          <p:cNvSpPr>
            <a:spLocks noGrp="1"/>
          </p:cNvSpPr>
          <p:nvPr>
            <p:ph type="subTitle" idx="1"/>
          </p:nvPr>
        </p:nvSpPr>
        <p:spPr>
          <a:xfrm>
            <a:off x="1509306" y="3529534"/>
            <a:ext cx="6902858" cy="463255"/>
          </a:xfrm>
        </p:spPr>
        <p:txBody>
          <a:bodyPr>
            <a:noAutofit/>
          </a:bodyPr>
          <a:lstStyle>
            <a:lvl1pPr marL="0" indent="0" algn="l">
              <a:lnSpc>
                <a:spcPct val="90000"/>
              </a:lnSpc>
              <a:spcBef>
                <a:spcPts val="0"/>
              </a:spcBef>
              <a:buNone/>
              <a:defRPr sz="24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LargeTemplate_Readycopy.png"/>
          <p:cNvPicPr>
            <a:picLocks noChangeAspect="1"/>
          </p:cNvPicPr>
          <p:nvPr userDrawn="1"/>
        </p:nvPicPr>
        <p:blipFill>
          <a:blip r:embed="rId4"/>
          <a:stretch>
            <a:fillRect/>
          </a:stretch>
        </p:blipFill>
        <p:spPr>
          <a:xfrm>
            <a:off x="7847011" y="228600"/>
            <a:ext cx="914402" cy="149352"/>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666387"/>
          </a:xfrm>
          <a:prstGeom prst="rect">
            <a:avLst/>
          </a:prstGeom>
        </p:spPr>
        <p:txBody>
          <a:bodyPr vert="horz" wrap="square" lIns="0" tIns="0" rIns="0" bIns="0" rtlCol="0" anchor="t">
            <a:spAutoFit/>
            <a:scene3d>
              <a:camera prst="orthographicFront"/>
              <a:lightRig rig="threePt" dir="t"/>
            </a:scene3d>
            <a:sp3d>
              <a:bevelT w="12700" h="12700"/>
              <a:bevelB w="12700" h="12700"/>
            </a:sp3d>
          </a:bodyPr>
          <a:lstStyle/>
          <a:p>
            <a:r>
              <a:rPr lang="en-US" smtClean="0"/>
              <a:t>Click to edit Master title style</a:t>
            </a:r>
            <a:endParaRPr lang="en-US" dirty="0"/>
          </a:p>
        </p:txBody>
      </p:sp>
      <p:sp>
        <p:nvSpPr>
          <p:cNvPr id="3" name="Text Placeholder 2"/>
          <p:cNvSpPr>
            <a:spLocks noGrp="1"/>
          </p:cNvSpPr>
          <p:nvPr>
            <p:ph type="body" idx="1"/>
          </p:nvPr>
        </p:nvSpPr>
        <p:spPr>
          <a:xfrm>
            <a:off x="385763" y="141605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4" r:id="rId9"/>
    <p:sldLayoutId id="2147483703" r:id="rId10"/>
    <p:sldLayoutId id="2147483704"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gs>
              <a:gs pos="86000">
                <a:schemeClr val="accent2"/>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66386"/>
          </a:xfrm>
          <a:prstGeom prst="rect">
            <a:avLst/>
          </a:prstGeom>
        </p:spPr>
        <p:txBody>
          <a:bodyPr vert="horz" wrap="square" lIns="0" tIns="0" rIns="0" bIns="0" rtlCol="0" anchor="t">
            <a:spAutoFit/>
            <a:scene3d>
              <a:camera prst="orthographicFront"/>
              <a:lightRig rig="threePt" dir="t"/>
            </a:scene3d>
            <a:sp3d>
              <a:bevelT w="12700" h="12700"/>
              <a:bevelB w="12700" h="127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1"/>
              </a:gs>
              <a:gs pos="86000">
                <a:schemeClr val="accent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NULL"/><Relationship Id="rId3" Type="http://schemas.openxmlformats.org/officeDocument/2006/relationships/image" Target="../media/image16.png"/><Relationship Id="rId21" Type="http://schemas.openxmlformats.org/officeDocument/2006/relationships/image" Target="NUL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NULL"/><Relationship Id="rId2" Type="http://schemas.openxmlformats.org/officeDocument/2006/relationships/image" Target="../media/image15.png"/><Relationship Id="rId16" Type="http://schemas.openxmlformats.org/officeDocument/2006/relationships/image" Target="../media/image14.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NULL"/><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12.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8.pn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NULL"/><Relationship Id="rId3" Type="http://schemas.openxmlformats.org/officeDocument/2006/relationships/image" Target="../media/image16.png"/><Relationship Id="rId21" Type="http://schemas.openxmlformats.org/officeDocument/2006/relationships/image" Target="NULL"/><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NULL"/><Relationship Id="rId2" Type="http://schemas.openxmlformats.org/officeDocument/2006/relationships/image" Target="../media/image15.png"/><Relationship Id="rId16" Type="http://schemas.openxmlformats.org/officeDocument/2006/relationships/image" Target="../media/image14.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NULL"/><Relationship Id="rId10" Type="http://schemas.openxmlformats.org/officeDocument/2006/relationships/image" Target="../media/image23.png"/><Relationship Id="rId19" Type="http://schemas.openxmlformats.org/officeDocument/2006/relationships/image" Target="NULL"/><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NUL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NULL"/><Relationship Id="rId3" Type="http://schemas.openxmlformats.org/officeDocument/2006/relationships/image" Target="../media/image15.png"/><Relationship Id="rId21" Type="http://schemas.openxmlformats.org/officeDocument/2006/relationships/image" Target="NULL"/><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NULL"/><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325" y="2789305"/>
            <a:ext cx="8477548" cy="722300"/>
          </a:xfrm>
        </p:spPr>
        <p:txBody>
          <a:bodyPr/>
          <a:lstStyle/>
          <a:p>
            <a:r>
              <a:rPr lang="en-US" sz="4000" dirty="0" smtClean="0"/>
              <a:t>Office 2010 Overview for IT Professionals</a:t>
            </a:r>
            <a:endParaRPr lang="en-US" sz="4000" dirty="0"/>
          </a:p>
        </p:txBody>
      </p:sp>
      <p:sp>
        <p:nvSpPr>
          <p:cNvPr id="3" name="Subtitle 2"/>
          <p:cNvSpPr>
            <a:spLocks noGrp="1"/>
          </p:cNvSpPr>
          <p:nvPr>
            <p:ph type="subTitle" idx="1"/>
          </p:nvPr>
        </p:nvSpPr>
        <p:spPr>
          <a:xfrm>
            <a:off x="986806" y="3529534"/>
            <a:ext cx="6902858" cy="463255"/>
          </a:xfrm>
        </p:spPr>
        <p:txBody>
          <a:bodyPr/>
          <a:lstStyle/>
          <a:p>
            <a:r>
              <a:rPr lang="en-US" dirty="0" smtClean="0"/>
              <a:t>&lt;Event Date&gt;</a:t>
            </a:r>
          </a:p>
          <a:p>
            <a:r>
              <a:rPr lang="en-US" dirty="0" smtClean="0"/>
              <a:t>&lt;Name&gt;</a:t>
            </a:r>
            <a:endParaRPr lang="en-US" dirty="0"/>
          </a:p>
        </p:txBody>
      </p:sp>
    </p:spTree>
    <p:extLst>
      <p:ext uri="{BB962C8B-B14F-4D97-AF65-F5344CB8AC3E}">
        <p14:creationId xmlns="" xmlns:p14="http://schemas.microsoft.com/office/powerpoint/2010/main" val="6612811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241300"/>
            <a:ext cx="8648700" cy="863600"/>
          </a:xfrm>
        </p:spPr>
        <p:txBody>
          <a:bodyPr>
            <a:noAutofit/>
          </a:bodyPr>
          <a:lstStyle/>
          <a:p>
            <a:r>
              <a:rPr lang="en-US" sz="2800" dirty="0" smtClean="0"/>
              <a:t>Enable Users to Edit Videos &amp; Photos</a:t>
            </a:r>
            <a:r>
              <a:rPr lang="en-US" sz="2300" dirty="0"/>
              <a:t/>
            </a:r>
            <a:br>
              <a:rPr lang="en-US" sz="2300" dirty="0"/>
            </a:br>
            <a:r>
              <a:rPr lang="en-US" sz="2100" dirty="0" smtClean="0">
                <a:solidFill>
                  <a:schemeClr val="tx2"/>
                </a:solidFill>
              </a:rPr>
              <a:t>In Office 2010, without Using Additional Editing Programs</a:t>
            </a:r>
            <a:endParaRPr lang="en-US" sz="2100" dirty="0">
              <a:solidFill>
                <a:schemeClr val="tx2"/>
              </a:solidFill>
            </a:endParaRPr>
          </a:p>
        </p:txBody>
      </p:sp>
      <p:sp>
        <p:nvSpPr>
          <p:cNvPr id="11" name="Rounded Rectangle 10"/>
          <p:cNvSpPr/>
          <p:nvPr/>
        </p:nvSpPr>
        <p:spPr bwMode="auto">
          <a:xfrm>
            <a:off x="7029450" y="1156017"/>
            <a:ext cx="2076450" cy="258730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smtClean="0">
                <a:solidFill>
                  <a:srgbClr val="FFC000"/>
                </a:solidFill>
              </a:rPr>
              <a:t>IT </a:t>
            </a:r>
            <a:r>
              <a:rPr lang="en-US" sz="1500" dirty="0">
                <a:solidFill>
                  <a:srgbClr val="FFC000"/>
                </a:solidFill>
              </a:rPr>
              <a:t>Pro Fast Facts</a:t>
            </a:r>
          </a:p>
          <a:p>
            <a:pPr marL="117475" lvl="0" indent="-117475">
              <a:buFont typeface="Arial" pitchFamily="34" charset="0"/>
              <a:buChar char="•"/>
            </a:pPr>
            <a:r>
              <a:rPr lang="en-US" sz="1400" dirty="0">
                <a:solidFill>
                  <a:srgbClr val="FFFFFF"/>
                </a:solidFill>
                <a:latin typeface="Arial Narrow" pitchFamily="34" charset="0"/>
              </a:rPr>
              <a:t>Minimize need for dedicated apps</a:t>
            </a:r>
          </a:p>
          <a:p>
            <a:pPr marL="117475" lvl="0" indent="-117475">
              <a:buFont typeface="Arial" pitchFamily="34" charset="0"/>
              <a:buChar char="•"/>
            </a:pPr>
            <a:r>
              <a:rPr lang="en-US" sz="1400" dirty="0">
                <a:solidFill>
                  <a:srgbClr val="FFFFFF"/>
                </a:solidFill>
                <a:latin typeface="Arial Narrow" pitchFamily="34" charset="0"/>
              </a:rPr>
              <a:t>Enable users to work in single Office context – less training need</a:t>
            </a:r>
          </a:p>
          <a:p>
            <a:pPr marL="117475" lvl="0" indent="-117475">
              <a:buFont typeface="Arial" pitchFamily="34" charset="0"/>
              <a:buChar char="•"/>
            </a:pPr>
            <a:r>
              <a:rPr lang="en-US" sz="1400" dirty="0" smtClean="0">
                <a:solidFill>
                  <a:srgbClr val="FFFFFF"/>
                </a:solidFill>
                <a:latin typeface="Arial Narrow" pitchFamily="34" charset="0"/>
              </a:rPr>
              <a:t>Minimizes </a:t>
            </a:r>
            <a:r>
              <a:rPr lang="en-US" sz="1400" dirty="0">
                <a:solidFill>
                  <a:srgbClr val="FFFFFF"/>
                </a:solidFill>
                <a:latin typeface="Arial Narrow" pitchFamily="34" charset="0"/>
              </a:rPr>
              <a:t>rich media file size – compression, </a:t>
            </a:r>
            <a:r>
              <a:rPr lang="en-US" sz="1400" dirty="0" smtClean="0">
                <a:solidFill>
                  <a:srgbClr val="FFFFFF"/>
                </a:solidFill>
                <a:latin typeface="Arial Narrow" pitchFamily="34" charset="0"/>
              </a:rPr>
              <a:t>trimming</a:t>
            </a:r>
            <a:endParaRPr lang="en-US" sz="1400" dirty="0">
              <a:solidFill>
                <a:srgbClr val="FFFFFF"/>
              </a:solidFill>
              <a:latin typeface="Arial Narrow" pitchFamily="34" charset="0"/>
            </a:endParaRPr>
          </a:p>
        </p:txBody>
      </p:sp>
    </p:spTree>
    <p:extLst>
      <p:ext uri="{BB962C8B-B14F-4D97-AF65-F5344CB8AC3E}">
        <p14:creationId xmlns="" xmlns:p14="http://schemas.microsoft.com/office/powerpoint/2010/main" val="306677438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75597"/>
          </a:xfrm>
        </p:spPr>
        <p:txBody>
          <a:bodyPr/>
          <a:lstStyle/>
          <a:p>
            <a:r>
              <a:rPr lang="en-US" sz="3200" dirty="0">
                <a:gradFill flip="none" rotWithShape="1">
                  <a:gsLst>
                    <a:gs pos="0">
                      <a:srgbClr val="FFC200"/>
                    </a:gs>
                    <a:gs pos="86000">
                      <a:srgbClr val="FFC200"/>
                    </a:gs>
                  </a:gsLst>
                  <a:lin ang="5400000" scaled="0"/>
                  <a:tileRect/>
                </a:gradFill>
              </a:rPr>
              <a:t>Take Control of Your E-mail and Calendar</a:t>
            </a:r>
            <a:r>
              <a:rPr lang="en-US" sz="4400" dirty="0">
                <a:gradFill flip="none" rotWithShape="1">
                  <a:gsLst>
                    <a:gs pos="0">
                      <a:srgbClr val="FFC200"/>
                    </a:gs>
                    <a:gs pos="86000">
                      <a:srgbClr val="FFC200"/>
                    </a:gs>
                  </a:gsLst>
                  <a:lin ang="5400000" scaled="0"/>
                  <a:tileRect/>
                </a:gradFill>
              </a:rPr>
              <a:t/>
            </a:r>
            <a:br>
              <a:rPr lang="en-US" sz="4400" dirty="0">
                <a:gradFill flip="none" rotWithShape="1">
                  <a:gsLst>
                    <a:gs pos="0">
                      <a:srgbClr val="FFC200"/>
                    </a:gs>
                    <a:gs pos="86000">
                      <a:srgbClr val="FFC200"/>
                    </a:gs>
                  </a:gsLst>
                  <a:lin ang="5400000" scaled="0"/>
                  <a:tileRect/>
                </a:gradFill>
              </a:rPr>
            </a:br>
            <a:r>
              <a:rPr lang="en-US" sz="2400" dirty="0" smtClean="0">
                <a:solidFill>
                  <a:srgbClr val="FFC200"/>
                </a:solidFill>
              </a:rPr>
              <a:t>Better mail management keeps mail safe and relevant</a:t>
            </a:r>
            <a:endParaRPr lang="en-US" dirty="0"/>
          </a:p>
        </p:txBody>
      </p:sp>
      <p:sp>
        <p:nvSpPr>
          <p:cNvPr id="19" name="Rounded Rectangle 18"/>
          <p:cNvSpPr/>
          <p:nvPr/>
        </p:nvSpPr>
        <p:spPr bwMode="auto">
          <a:xfrm>
            <a:off x="7029450" y="1156017"/>
            <a:ext cx="2076450" cy="258730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smtClean="0">
                <a:solidFill>
                  <a:srgbClr val="FFC000"/>
                </a:solidFill>
              </a:rPr>
              <a:t>IT </a:t>
            </a:r>
            <a:r>
              <a:rPr lang="en-US" sz="1500" dirty="0">
                <a:solidFill>
                  <a:srgbClr val="FFC000"/>
                </a:solidFill>
              </a:rPr>
              <a:t>Pro Fast Facts</a:t>
            </a:r>
          </a:p>
          <a:p>
            <a:pPr marL="117475" lvl="0" indent="-117475">
              <a:buFont typeface="Arial" pitchFamily="34" charset="0"/>
              <a:buChar char="•"/>
            </a:pPr>
            <a:r>
              <a:rPr lang="en-US" sz="1400" dirty="0" smtClean="0">
                <a:solidFill>
                  <a:srgbClr val="FFFFFF"/>
                </a:solidFill>
                <a:latin typeface="Arial Narrow" pitchFamily="34" charset="0"/>
              </a:rPr>
              <a:t>Minimize mail spam</a:t>
            </a:r>
          </a:p>
          <a:p>
            <a:pPr marL="117475" lvl="0" indent="-117475">
              <a:buFont typeface="Arial" pitchFamily="34" charset="0"/>
              <a:buChar char="•"/>
            </a:pPr>
            <a:r>
              <a:rPr lang="en-US" sz="1400" dirty="0" smtClean="0">
                <a:solidFill>
                  <a:srgbClr val="FFFFFF"/>
                </a:solidFill>
                <a:latin typeface="Arial Narrow" pitchFamily="34" charset="0"/>
              </a:rPr>
              <a:t>Minimize mail leakage</a:t>
            </a:r>
          </a:p>
          <a:p>
            <a:pPr marL="117475" lvl="0" indent="-117475">
              <a:buFont typeface="Arial" pitchFamily="34" charset="0"/>
              <a:buChar char="•"/>
            </a:pPr>
            <a:r>
              <a:rPr lang="en-US" sz="1400" dirty="0" smtClean="0">
                <a:solidFill>
                  <a:srgbClr val="FFFFFF"/>
                </a:solidFill>
                <a:latin typeface="Arial Narrow" pitchFamily="34" charset="0"/>
              </a:rPr>
              <a:t>Minimize required mailbox size</a:t>
            </a:r>
          </a:p>
          <a:p>
            <a:pPr marL="117475" lvl="0" indent="-117475">
              <a:buFont typeface="Arial" pitchFamily="34" charset="0"/>
              <a:buChar char="•"/>
            </a:pPr>
            <a:r>
              <a:rPr lang="en-US" sz="1400" dirty="0" smtClean="0">
                <a:solidFill>
                  <a:srgbClr val="FFFFFF"/>
                </a:solidFill>
                <a:latin typeface="Arial Narrow" pitchFamily="34" charset="0"/>
              </a:rPr>
              <a:t>Keep Outlook performing optimally</a:t>
            </a:r>
          </a:p>
        </p:txBody>
      </p:sp>
    </p:spTree>
    <p:extLst>
      <p:ext uri="{BB962C8B-B14F-4D97-AF65-F5344CB8AC3E}">
        <p14:creationId xmlns="" xmlns:p14="http://schemas.microsoft.com/office/powerpoint/2010/main" val="47686097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398463" y="241300"/>
            <a:ext cx="8363938" cy="666387"/>
          </a:xfrm>
        </p:spPr>
        <p:txBody>
          <a:bodyPr>
            <a:noAutofit/>
          </a:bodyPr>
          <a:lstStyle/>
          <a:p>
            <a:r>
              <a:rPr lang="en-US" sz="3600" dirty="0" smtClean="0"/>
              <a:t>Work from Virtually any Place or Device</a:t>
            </a:r>
            <a:br>
              <a:rPr lang="en-US" sz="3600" dirty="0" smtClean="0"/>
            </a:br>
            <a:r>
              <a:rPr lang="en-US" sz="2400" dirty="0" smtClean="0">
                <a:solidFill>
                  <a:schemeClr val="tx2"/>
                </a:solidFill>
                <a:sym typeface="Wingdings" pitchFamily="2" charset="2"/>
              </a:rPr>
              <a:t>With Office Web Apps</a:t>
            </a:r>
            <a:endParaRPr lang="en-US" sz="1800" dirty="0">
              <a:solidFill>
                <a:schemeClr val="tx2"/>
              </a:solidFill>
            </a:endParaRPr>
          </a:p>
        </p:txBody>
      </p:sp>
      <p:sp>
        <p:nvSpPr>
          <p:cNvPr id="3" name="TextBox 2"/>
          <p:cNvSpPr txBox="1"/>
          <p:nvPr/>
        </p:nvSpPr>
        <p:spPr>
          <a:xfrm>
            <a:off x="4572000" y="6096000"/>
            <a:ext cx="4305300" cy="471026"/>
          </a:xfrm>
          <a:prstGeom prst="rect">
            <a:avLst/>
          </a:prstGeom>
          <a:noFill/>
        </p:spPr>
        <p:txBody>
          <a:bodyPr wrap="square" rtlCol="0">
            <a:spAutoFit/>
          </a:bodyPr>
          <a:lstStyle/>
          <a:p>
            <a:pPr marL="60325" lvl="0" indent="-60325">
              <a:lnSpc>
                <a:spcPct val="80000"/>
              </a:lnSpc>
            </a:pPr>
            <a:r>
              <a:rPr lang="en-US" sz="1000" dirty="0" smtClean="0">
                <a:effectLst>
                  <a:outerShdw blurRad="38100" dist="38100" dir="2700000" algn="tl">
                    <a:srgbClr val="000000">
                      <a:alpha val="43137"/>
                    </a:srgbClr>
                  </a:outerShdw>
                </a:effectLst>
                <a:latin typeface="Calibri" pitchFamily="34" charset="0"/>
              </a:rPr>
              <a:t>*An appropriate device, Internet connection and Internet Explorer, Firefox or Safari browser are required. </a:t>
            </a:r>
            <a:endParaRPr lang="en-US" sz="800" dirty="0">
              <a:solidFill>
                <a:prstClr val="white"/>
              </a:solidFill>
              <a:effectLst>
                <a:outerShdw blurRad="38100" dist="38100" dir="2700000" algn="tl">
                  <a:srgbClr val="000000">
                    <a:alpha val="43137"/>
                  </a:srgbClr>
                </a:outerShdw>
              </a:effectLst>
              <a:latin typeface="Calibri" pitchFamily="34" charset="0"/>
            </a:endParaRPr>
          </a:p>
          <a:p>
            <a:pPr>
              <a:lnSpc>
                <a:spcPct val="80000"/>
              </a:lnSpc>
            </a:pPr>
            <a:endParaRPr lang="en-US" sz="1050" dirty="0">
              <a:effectLst>
                <a:outerShdw blurRad="38100" dist="38100" dir="2700000" algn="tl">
                  <a:srgbClr val="000000">
                    <a:alpha val="43137"/>
                  </a:srgbClr>
                </a:outerShdw>
              </a:effectLst>
              <a:latin typeface="Calibri" pitchFamily="34" charset="0"/>
            </a:endParaRPr>
          </a:p>
        </p:txBody>
      </p:sp>
      <p:sp>
        <p:nvSpPr>
          <p:cNvPr id="11" name="Rounded Rectangle 10"/>
          <p:cNvSpPr/>
          <p:nvPr/>
        </p:nvSpPr>
        <p:spPr bwMode="auto">
          <a:xfrm>
            <a:off x="6872652" y="1291506"/>
            <a:ext cx="2076450" cy="145169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a:solidFill>
                  <a:srgbClr val="FFC000"/>
                </a:solidFill>
              </a:rPr>
              <a:t>IT Pro Fast </a:t>
            </a:r>
            <a:r>
              <a:rPr lang="en-US" sz="1500" dirty="0" smtClean="0">
                <a:solidFill>
                  <a:srgbClr val="FFC000"/>
                </a:solidFill>
              </a:rPr>
              <a:t>Facts</a:t>
            </a:r>
            <a:endParaRPr lang="en-US" sz="1400" dirty="0" smtClean="0">
              <a:latin typeface="Arial Narrow" pitchFamily="34" charset="0"/>
            </a:endParaRPr>
          </a:p>
          <a:p>
            <a:pPr marL="117475" indent="-117475">
              <a:buFont typeface="Arial" pitchFamily="34" charset="0"/>
              <a:buChar char="•"/>
            </a:pPr>
            <a:r>
              <a:rPr lang="en-US" sz="1400" dirty="0" smtClean="0">
                <a:latin typeface="Arial Narrow" pitchFamily="34" charset="0"/>
              </a:rPr>
              <a:t>Deployment </a:t>
            </a:r>
            <a:r>
              <a:rPr lang="en-US" sz="1400" dirty="0">
                <a:latin typeface="Arial Narrow" pitchFamily="34" charset="0"/>
              </a:rPr>
              <a:t>Flexibility</a:t>
            </a:r>
          </a:p>
          <a:p>
            <a:pPr marL="117475" indent="-117475">
              <a:buFont typeface="Arial" pitchFamily="34" charset="0"/>
              <a:buChar char="•"/>
            </a:pPr>
            <a:r>
              <a:rPr lang="en-US" sz="1400" dirty="0" smtClean="0">
                <a:latin typeface="Arial Narrow" pitchFamily="34" charset="0"/>
              </a:rPr>
              <a:t>Consistent </a:t>
            </a:r>
            <a:r>
              <a:rPr lang="en-US" sz="1400" dirty="0">
                <a:latin typeface="Arial Narrow" pitchFamily="34" charset="0"/>
              </a:rPr>
              <a:t>round </a:t>
            </a:r>
            <a:r>
              <a:rPr lang="en-US" sz="1400" dirty="0" smtClean="0">
                <a:latin typeface="Arial Narrow" pitchFamily="34" charset="0"/>
              </a:rPr>
              <a:t>tripping</a:t>
            </a:r>
          </a:p>
          <a:p>
            <a:pPr marL="117475" indent="-117475">
              <a:buFont typeface="Arial" pitchFamily="34" charset="0"/>
              <a:buChar char="•"/>
            </a:pPr>
            <a:r>
              <a:rPr lang="en-US" sz="1400" dirty="0" smtClean="0">
                <a:latin typeface="Arial Narrow" pitchFamily="34" charset="0"/>
              </a:rPr>
              <a:t>Cross browser support</a:t>
            </a:r>
          </a:p>
          <a:p>
            <a:pPr marL="117475" indent="-117475">
              <a:buFont typeface="Arial" pitchFamily="34" charset="0"/>
              <a:buChar char="•"/>
            </a:pPr>
            <a:r>
              <a:rPr lang="en-US" sz="1400" dirty="0" smtClean="0">
                <a:latin typeface="Arial Narrow" pitchFamily="34" charset="0"/>
              </a:rPr>
              <a:t>Consistent user interface with the client </a:t>
            </a:r>
            <a:endParaRPr lang="en-US" sz="1400" dirty="0">
              <a:latin typeface="Arial Narrow" pitchFamily="34" charset="0"/>
            </a:endParaRPr>
          </a:p>
        </p:txBody>
      </p:sp>
    </p:spTree>
    <p:extLst>
      <p:ext uri="{BB962C8B-B14F-4D97-AF65-F5344CB8AC3E}">
        <p14:creationId xmlns="" xmlns:p14="http://schemas.microsoft.com/office/powerpoint/2010/main" val="306098992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5245" y="5122604"/>
            <a:ext cx="8991600" cy="1578417"/>
          </a:xfrm>
          <a:prstGeom prst="roundRect">
            <a:avLst/>
          </a:prstGeom>
          <a:solidFill>
            <a:schemeClr val="bg1">
              <a:lumMod val="90000"/>
              <a:lumOff val="10000"/>
            </a:schemeClr>
          </a:solidFill>
          <a:ln>
            <a:headEnd type="none" w="med" len="med"/>
            <a:tailEnd type="none" w="med" len="med"/>
          </a:ln>
          <a:effectLst>
            <a:outerShdw blurRad="50800" dist="38100" dir="5400000" rotWithShape="0">
              <a:srgbClr val="000000">
                <a:alpha val="43137"/>
              </a:srgbClr>
            </a:outerShdw>
            <a:softEdge rad="635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ndParaRPr>
          </a:p>
        </p:txBody>
      </p:sp>
      <p:sp>
        <p:nvSpPr>
          <p:cNvPr id="4" name="Title 3"/>
          <p:cNvSpPr>
            <a:spLocks noGrp="1"/>
          </p:cNvSpPr>
          <p:nvPr>
            <p:ph type="title"/>
          </p:nvPr>
        </p:nvSpPr>
        <p:spPr>
          <a:xfrm>
            <a:off x="152400" y="228600"/>
            <a:ext cx="8991600" cy="886397"/>
          </a:xfrm>
        </p:spPr>
        <p:txBody>
          <a:bodyPr>
            <a:normAutofit/>
          </a:bodyPr>
          <a:lstStyle/>
          <a:p>
            <a:r>
              <a:rPr lang="en-US" sz="3600" dirty="0" smtClean="0"/>
              <a:t>Office </a:t>
            </a:r>
            <a:r>
              <a:rPr lang="en-US" sz="3600" dirty="0"/>
              <a:t>Web </a:t>
            </a:r>
            <a:r>
              <a:rPr lang="en-US" sz="3600" dirty="0" smtClean="0"/>
              <a:t>Applications</a:t>
            </a:r>
            <a:r>
              <a:rPr lang="en-US" sz="3200" dirty="0" smtClean="0"/>
              <a:t/>
            </a:r>
            <a:br>
              <a:rPr lang="en-US" sz="3200" dirty="0" smtClean="0"/>
            </a:br>
            <a:r>
              <a:rPr lang="en-US" sz="2400" dirty="0"/>
              <a:t>Greater </a:t>
            </a:r>
            <a:r>
              <a:rPr lang="en-US" sz="2400" dirty="0" smtClean="0"/>
              <a:t>deployment flexibility</a:t>
            </a:r>
            <a:endParaRPr lang="en-US" sz="2400" dirty="0"/>
          </a:p>
        </p:txBody>
      </p:sp>
      <p:sp>
        <p:nvSpPr>
          <p:cNvPr id="6" name="Rounded Rectangle 5"/>
          <p:cNvSpPr/>
          <p:nvPr/>
        </p:nvSpPr>
        <p:spPr bwMode="auto">
          <a:xfrm>
            <a:off x="228600" y="4456336"/>
            <a:ext cx="8610600" cy="457200"/>
          </a:xfrm>
          <a:prstGeom prst="roundRect">
            <a:avLst>
              <a:gd name="adj" fmla="val 9033"/>
            </a:avLst>
          </a:prstGeom>
          <a:ln>
            <a:headEnd type="none" w="med" len="med"/>
            <a:tailEnd type="none" w="med" len="med"/>
          </a:ln>
          <a:effectLst/>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Core Design Tenets</a:t>
            </a:r>
          </a:p>
        </p:txBody>
      </p:sp>
      <p:sp>
        <p:nvSpPr>
          <p:cNvPr id="12" name="Rounded Rectangle 11"/>
          <p:cNvSpPr/>
          <p:nvPr/>
        </p:nvSpPr>
        <p:spPr bwMode="auto">
          <a:xfrm>
            <a:off x="76200" y="2727620"/>
            <a:ext cx="3291840" cy="1728715"/>
          </a:xfrm>
          <a:prstGeom prst="roundRect">
            <a:avLst>
              <a:gd name="adj" fmla="val 9033"/>
            </a:avLst>
          </a:prstGeom>
          <a:ln>
            <a:headEnd type="none" w="med" len="med"/>
            <a:tailEnd type="none" w="med" len="med"/>
          </a:ln>
          <a:scene3d>
            <a:camera prst="isometricOffAxis1Righ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pPr>
            <a:r>
              <a:rPr lang="en-US" sz="2400" b="1" dirty="0" smtClean="0">
                <a:gradFill>
                  <a:gsLst>
                    <a:gs pos="0">
                      <a:srgbClr val="FFFFFF"/>
                    </a:gs>
                    <a:gs pos="100000">
                      <a:srgbClr val="FFFFFF"/>
                    </a:gs>
                  </a:gsLst>
                  <a:lin ang="5400000" scaled="0"/>
                </a:gradFill>
              </a:rPr>
              <a:t>Familiar Office Experience</a:t>
            </a:r>
          </a:p>
          <a:p>
            <a:pPr algn="ctr" defTabSz="914099" fontAlgn="base">
              <a:spcBef>
                <a:spcPct val="0"/>
              </a:spcBef>
              <a:spcAft>
                <a:spcPct val="0"/>
              </a:spcAft>
            </a:pPr>
            <a:r>
              <a:rPr lang="en-US" dirty="0" smtClean="0">
                <a:solidFill>
                  <a:schemeClr val="bg1"/>
                </a:solidFill>
              </a:rPr>
              <a:t>Easy to learn and designed for productivity on the web.</a:t>
            </a:r>
            <a:endParaRPr lang="en-US" dirty="0">
              <a:solidFill>
                <a:schemeClr val="bg1"/>
              </a:solidFill>
            </a:endParaRPr>
          </a:p>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ounded Rectangle 12"/>
          <p:cNvSpPr/>
          <p:nvPr/>
        </p:nvSpPr>
        <p:spPr bwMode="auto">
          <a:xfrm>
            <a:off x="2895600" y="2727620"/>
            <a:ext cx="3291840" cy="1728715"/>
          </a:xfrm>
          <a:prstGeom prst="roundRect">
            <a:avLst>
              <a:gd name="adj" fmla="val 9033"/>
            </a:avLst>
          </a:prstGeom>
          <a:ln>
            <a:headEnd type="none" w="med" len="med"/>
            <a:tailEnd type="none" w="med" len="med"/>
          </a:ln>
          <a:scene3d>
            <a:camera prst="isometricOffAxis1Righ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a:r>
              <a:rPr lang="en-US" sz="2400" b="1" dirty="0" smtClean="0">
                <a:gradFill>
                  <a:gsLst>
                    <a:gs pos="0">
                      <a:srgbClr val="FFFFFF"/>
                    </a:gs>
                    <a:gs pos="100000">
                      <a:srgbClr val="FFFFFF"/>
                    </a:gs>
                  </a:gsLst>
                  <a:lin ang="5400000" scaled="0"/>
                </a:gradFill>
              </a:rPr>
              <a:t>High Fidelity</a:t>
            </a:r>
          </a:p>
          <a:p>
            <a:pPr algn="ctr" defTabSz="914099"/>
            <a:r>
              <a:rPr lang="en-US" dirty="0" smtClean="0">
                <a:solidFill>
                  <a:schemeClr val="bg1"/>
                </a:solidFill>
              </a:rPr>
              <a:t>No surprises when numbers</a:t>
            </a:r>
            <a:r>
              <a:rPr lang="en-US" dirty="0">
                <a:solidFill>
                  <a:schemeClr val="bg1"/>
                </a:solidFill>
              </a:rPr>
              <a:t>, formulas, equations, charts</a:t>
            </a:r>
            <a:r>
              <a:rPr lang="en-US" dirty="0" smtClean="0">
                <a:solidFill>
                  <a:schemeClr val="bg1"/>
                </a:solidFill>
              </a:rPr>
              <a:t>, and layout appears just as you intended</a:t>
            </a:r>
            <a:endParaRPr lang="en-US" sz="2000" dirty="0" smtClean="0">
              <a:gradFill>
                <a:gsLst>
                  <a:gs pos="0">
                    <a:srgbClr val="FFFFFF"/>
                  </a:gs>
                  <a:gs pos="100000">
                    <a:srgbClr val="FFFFFF"/>
                  </a:gs>
                </a:gsLst>
                <a:lin ang="5400000" scaled="0"/>
              </a:gradFill>
            </a:endParaRPr>
          </a:p>
        </p:txBody>
      </p:sp>
      <p:sp>
        <p:nvSpPr>
          <p:cNvPr id="14" name="Rounded Rectangle 13"/>
          <p:cNvSpPr/>
          <p:nvPr/>
        </p:nvSpPr>
        <p:spPr bwMode="auto">
          <a:xfrm>
            <a:off x="5775960" y="2727620"/>
            <a:ext cx="3291840" cy="1728715"/>
          </a:xfrm>
          <a:prstGeom prst="roundRect">
            <a:avLst>
              <a:gd name="adj" fmla="val 9033"/>
            </a:avLst>
          </a:prstGeom>
          <a:solidFill>
            <a:schemeClr val="tx2">
              <a:lumMod val="75000"/>
            </a:schemeClr>
          </a:solidFill>
          <a:ln>
            <a:headEnd type="none" w="med" len="med"/>
            <a:tailEnd type="none" w="med" len="med"/>
          </a:ln>
          <a:scene3d>
            <a:camera prst="isometricOffAxis1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b="1" dirty="0" smtClean="0">
                <a:gradFill>
                  <a:gsLst>
                    <a:gs pos="0">
                      <a:srgbClr val="FFFFFF"/>
                    </a:gs>
                    <a:gs pos="100000">
                      <a:srgbClr val="FFFFFF"/>
                    </a:gs>
                  </a:gsLst>
                  <a:lin ang="5400000" scaled="0"/>
                </a:gradFill>
              </a:rPr>
              <a:t>Trustworthy Roundtripping</a:t>
            </a:r>
          </a:p>
          <a:p>
            <a:pPr algn="ctr" defTabSz="914099" fontAlgn="base">
              <a:spcBef>
                <a:spcPct val="0"/>
              </a:spcBef>
              <a:spcAft>
                <a:spcPct val="0"/>
              </a:spcAft>
            </a:pPr>
            <a:r>
              <a:rPr lang="en-US" dirty="0" smtClean="0">
                <a:solidFill>
                  <a:schemeClr val="bg1"/>
                </a:solidFill>
              </a:rPr>
              <a:t>PC </a:t>
            </a:r>
            <a:r>
              <a:rPr lang="en-US" dirty="0">
                <a:solidFill>
                  <a:schemeClr val="bg1"/>
                </a:solidFill>
              </a:rPr>
              <a:t>to Phone to Web without compromise to appearance or </a:t>
            </a:r>
            <a:r>
              <a:rPr lang="en-US" dirty="0" smtClean="0">
                <a:solidFill>
                  <a:schemeClr val="bg1"/>
                </a:solidFill>
              </a:rPr>
              <a:t>data.</a:t>
            </a:r>
            <a:endParaRPr lang="en-US" dirty="0">
              <a:solidFill>
                <a:schemeClr val="bg1"/>
              </a:solidFill>
            </a:endParaRPr>
          </a:p>
        </p:txBody>
      </p:sp>
      <p:cxnSp>
        <p:nvCxnSpPr>
          <p:cNvPr id="5" name="Straight Connector 4"/>
          <p:cNvCxnSpPr/>
          <p:nvPr/>
        </p:nvCxnSpPr>
        <p:spPr>
          <a:xfrm>
            <a:off x="4638347" y="5165829"/>
            <a:ext cx="0" cy="1535192"/>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275605" y="5265634"/>
            <a:ext cx="5237689" cy="369332"/>
          </a:xfrm>
          <a:prstGeom prst="rect">
            <a:avLst/>
          </a:prstGeom>
          <a:noFill/>
        </p:spPr>
        <p:txBody>
          <a:bodyPr wrap="square" lIns="0" tIns="0" rIns="0" bIns="0" rtlCol="0">
            <a:spAutoFit/>
          </a:bodyPr>
          <a:lstStyle/>
          <a:p>
            <a:pPr algn="ctr"/>
            <a:r>
              <a:rPr lang="en-US" sz="2400" b="1" dirty="0" smtClean="0"/>
              <a:t>On Premises</a:t>
            </a:r>
          </a:p>
        </p:txBody>
      </p:sp>
      <p:sp>
        <p:nvSpPr>
          <p:cNvPr id="15" name="TextBox 14"/>
          <p:cNvSpPr txBox="1"/>
          <p:nvPr/>
        </p:nvSpPr>
        <p:spPr>
          <a:xfrm>
            <a:off x="4881701" y="5265634"/>
            <a:ext cx="4246775" cy="369332"/>
          </a:xfrm>
          <a:prstGeom prst="rect">
            <a:avLst/>
          </a:prstGeom>
          <a:noFill/>
        </p:spPr>
        <p:txBody>
          <a:bodyPr wrap="square" lIns="0" tIns="0" rIns="0" bIns="0" rtlCol="0">
            <a:spAutoFit/>
          </a:bodyPr>
          <a:lstStyle/>
          <a:p>
            <a:pPr algn="ctr"/>
            <a:r>
              <a:rPr lang="en-US" sz="2400" b="1" dirty="0" smtClean="0"/>
              <a:t>Online</a:t>
            </a:r>
          </a:p>
        </p:txBody>
      </p:sp>
      <p:sp>
        <p:nvSpPr>
          <p:cNvPr id="16" name="TextBox 15"/>
          <p:cNvSpPr txBox="1"/>
          <p:nvPr/>
        </p:nvSpPr>
        <p:spPr>
          <a:xfrm>
            <a:off x="327877" y="5654859"/>
            <a:ext cx="4310470" cy="830997"/>
          </a:xfrm>
          <a:prstGeom prst="rect">
            <a:avLst/>
          </a:prstGeom>
          <a:noFill/>
        </p:spPr>
        <p:txBody>
          <a:bodyPr wrap="square" lIns="0" tIns="0" rIns="0" bIns="0" rtlCol="0">
            <a:spAutoFit/>
          </a:bodyPr>
          <a:lstStyle/>
          <a:p>
            <a:pPr algn="ctr"/>
            <a:r>
              <a:rPr lang="en-US" dirty="0" smtClean="0"/>
              <a:t>IT can host Office Web Apps on SharePoint for additional management </a:t>
            </a:r>
            <a:r>
              <a:rPr lang="en-US" dirty="0"/>
              <a:t>and control options</a:t>
            </a:r>
            <a:endParaRPr lang="en-US" dirty="0" smtClean="0"/>
          </a:p>
        </p:txBody>
      </p:sp>
      <p:sp>
        <p:nvSpPr>
          <p:cNvPr id="24" name="TextBox 23"/>
          <p:cNvSpPr txBox="1"/>
          <p:nvPr/>
        </p:nvSpPr>
        <p:spPr>
          <a:xfrm>
            <a:off x="4881700" y="5706039"/>
            <a:ext cx="4096629" cy="553998"/>
          </a:xfrm>
          <a:prstGeom prst="rect">
            <a:avLst/>
          </a:prstGeom>
          <a:noFill/>
        </p:spPr>
        <p:txBody>
          <a:bodyPr wrap="square" lIns="0" tIns="0" rIns="0" bIns="0" rtlCol="0">
            <a:spAutoFit/>
          </a:bodyPr>
          <a:lstStyle/>
          <a:p>
            <a:pPr algn="ctr"/>
            <a:r>
              <a:rPr lang="en-US" dirty="0"/>
              <a:t>Office Web Apps </a:t>
            </a:r>
            <a:r>
              <a:rPr lang="en-US" dirty="0" smtClean="0"/>
              <a:t>hosted for organizations by Microsoft</a:t>
            </a:r>
          </a:p>
        </p:txBody>
      </p:sp>
      <p:sp>
        <p:nvSpPr>
          <p:cNvPr id="19" name="Rounded Rectangle 18"/>
          <p:cNvSpPr/>
          <p:nvPr/>
        </p:nvSpPr>
        <p:spPr bwMode="auto">
          <a:xfrm>
            <a:off x="76200" y="1041953"/>
            <a:ext cx="8991600" cy="132653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marL="109538" defTabSz="914099">
              <a:tabLst>
                <a:tab pos="53975" algn="l"/>
              </a:tabLst>
            </a:pPr>
            <a:r>
              <a:rPr lang="en-US" sz="2000" b="1" u="sng" dirty="0">
                <a:solidFill>
                  <a:schemeClr val="bg1"/>
                </a:solidFill>
              </a:rPr>
              <a:t>Office Web Apps Include:</a:t>
            </a:r>
          </a:p>
        </p:txBody>
      </p:sp>
      <p:pic>
        <p:nvPicPr>
          <p:cNvPr id="41" name="Picture 2" descr="\\cmcreate\brandteam\EPRO\TRANSFER\ppt\Word2010_256.png"/>
          <p:cNvPicPr>
            <a:picLocks noChangeAspect="1" noChangeArrowheads="1"/>
          </p:cNvPicPr>
          <p:nvPr/>
        </p:nvPicPr>
        <p:blipFill>
          <a:blip r:embed="rId3" cstate="print"/>
          <a:srcRect/>
          <a:stretch>
            <a:fillRect/>
          </a:stretch>
        </p:blipFill>
        <p:spPr bwMode="auto">
          <a:xfrm>
            <a:off x="384368" y="1532417"/>
            <a:ext cx="280532" cy="258948"/>
          </a:xfrm>
          <a:prstGeom prst="rect">
            <a:avLst/>
          </a:prstGeom>
          <a:noFill/>
        </p:spPr>
      </p:pic>
      <p:pic>
        <p:nvPicPr>
          <p:cNvPr id="42" name="Picture 4" descr="\\cmcreate\brandteam\EPRO\TRANSFER\ppt\Excel2010_256.png"/>
          <p:cNvPicPr>
            <a:picLocks noChangeAspect="1" noChangeArrowheads="1"/>
          </p:cNvPicPr>
          <p:nvPr/>
        </p:nvPicPr>
        <p:blipFill>
          <a:blip r:embed="rId4" cstate="print"/>
          <a:srcRect/>
          <a:stretch>
            <a:fillRect/>
          </a:stretch>
        </p:blipFill>
        <p:spPr bwMode="auto">
          <a:xfrm>
            <a:off x="384368" y="1834945"/>
            <a:ext cx="280532" cy="258947"/>
          </a:xfrm>
          <a:prstGeom prst="rect">
            <a:avLst/>
          </a:prstGeom>
          <a:noFill/>
        </p:spPr>
      </p:pic>
      <p:pic>
        <p:nvPicPr>
          <p:cNvPr id="43" name="Picture 8" descr="\\cmcreate\brandteam\EPRO\TRANSFER\ppt\PowerPoint2010_256.png"/>
          <p:cNvPicPr>
            <a:picLocks noChangeAspect="1" noChangeArrowheads="1"/>
          </p:cNvPicPr>
          <p:nvPr/>
        </p:nvPicPr>
        <p:blipFill>
          <a:blip r:embed="rId5" cstate="print"/>
          <a:srcRect/>
          <a:stretch>
            <a:fillRect/>
          </a:stretch>
        </p:blipFill>
        <p:spPr bwMode="auto">
          <a:xfrm>
            <a:off x="1455494" y="1532417"/>
            <a:ext cx="280532" cy="258947"/>
          </a:xfrm>
          <a:prstGeom prst="rect">
            <a:avLst/>
          </a:prstGeom>
          <a:noFill/>
        </p:spPr>
      </p:pic>
      <p:pic>
        <p:nvPicPr>
          <p:cNvPr id="44" name="Picture 6" descr="\\cmcreate\brandteam\EPRO\TRANSFER\ppt\OneNote2010_256.png"/>
          <p:cNvPicPr>
            <a:picLocks noChangeAspect="1" noChangeArrowheads="1"/>
          </p:cNvPicPr>
          <p:nvPr/>
        </p:nvPicPr>
        <p:blipFill>
          <a:blip r:embed="rId6" cstate="print"/>
          <a:srcRect/>
          <a:stretch>
            <a:fillRect/>
          </a:stretch>
        </p:blipFill>
        <p:spPr bwMode="auto">
          <a:xfrm>
            <a:off x="1455494" y="1834945"/>
            <a:ext cx="280532" cy="258947"/>
          </a:xfrm>
          <a:prstGeom prst="rect">
            <a:avLst/>
          </a:prstGeom>
          <a:noFill/>
        </p:spPr>
      </p:pic>
      <p:sp>
        <p:nvSpPr>
          <p:cNvPr id="8" name="TextBox 7"/>
          <p:cNvSpPr txBox="1"/>
          <p:nvPr/>
        </p:nvSpPr>
        <p:spPr>
          <a:xfrm>
            <a:off x="714475" y="1532417"/>
            <a:ext cx="558936" cy="276999"/>
          </a:xfrm>
          <a:prstGeom prst="rect">
            <a:avLst/>
          </a:prstGeom>
          <a:noFill/>
        </p:spPr>
        <p:txBody>
          <a:bodyPr wrap="none" lIns="0" tIns="0" rIns="0" bIns="0" rtlCol="0">
            <a:spAutoFit/>
          </a:bodyPr>
          <a:lstStyle/>
          <a:p>
            <a:r>
              <a:rPr lang="en-US" dirty="0" smtClean="0">
                <a:solidFill>
                  <a:schemeClr val="bg1"/>
                </a:solidFill>
              </a:rPr>
              <a:t>Word</a:t>
            </a:r>
            <a:endParaRPr lang="en-US" dirty="0">
              <a:solidFill>
                <a:schemeClr val="bg1"/>
              </a:solidFill>
            </a:endParaRPr>
          </a:p>
        </p:txBody>
      </p:sp>
      <p:sp>
        <p:nvSpPr>
          <p:cNvPr id="45" name="TextBox 44"/>
          <p:cNvSpPr txBox="1"/>
          <p:nvPr/>
        </p:nvSpPr>
        <p:spPr>
          <a:xfrm>
            <a:off x="714475" y="1834945"/>
            <a:ext cx="504754" cy="276999"/>
          </a:xfrm>
          <a:prstGeom prst="rect">
            <a:avLst/>
          </a:prstGeom>
          <a:noFill/>
        </p:spPr>
        <p:txBody>
          <a:bodyPr wrap="none" lIns="0" tIns="0" rIns="0" bIns="0" rtlCol="0">
            <a:spAutoFit/>
          </a:bodyPr>
          <a:lstStyle/>
          <a:p>
            <a:r>
              <a:rPr lang="en-US" dirty="0" smtClean="0">
                <a:solidFill>
                  <a:schemeClr val="bg1"/>
                </a:solidFill>
              </a:rPr>
              <a:t>Excel</a:t>
            </a:r>
            <a:endParaRPr lang="en-US" dirty="0">
              <a:solidFill>
                <a:schemeClr val="bg1"/>
              </a:solidFill>
            </a:endParaRPr>
          </a:p>
        </p:txBody>
      </p:sp>
      <p:sp>
        <p:nvSpPr>
          <p:cNvPr id="46" name="TextBox 45"/>
          <p:cNvSpPr txBox="1"/>
          <p:nvPr/>
        </p:nvSpPr>
        <p:spPr>
          <a:xfrm>
            <a:off x="1762600" y="1532417"/>
            <a:ext cx="1142236" cy="276999"/>
          </a:xfrm>
          <a:prstGeom prst="rect">
            <a:avLst/>
          </a:prstGeom>
          <a:noFill/>
        </p:spPr>
        <p:txBody>
          <a:bodyPr wrap="none" lIns="0" tIns="0" rIns="0" bIns="0" rtlCol="0">
            <a:spAutoFit/>
          </a:bodyPr>
          <a:lstStyle/>
          <a:p>
            <a:r>
              <a:rPr lang="en-US" dirty="0" smtClean="0">
                <a:solidFill>
                  <a:schemeClr val="bg1"/>
                </a:solidFill>
              </a:rPr>
              <a:t>PowerPoint</a:t>
            </a:r>
            <a:endParaRPr lang="en-US" dirty="0">
              <a:solidFill>
                <a:schemeClr val="bg1"/>
              </a:solidFill>
            </a:endParaRPr>
          </a:p>
        </p:txBody>
      </p:sp>
      <p:sp>
        <p:nvSpPr>
          <p:cNvPr id="47" name="TextBox 46"/>
          <p:cNvSpPr txBox="1"/>
          <p:nvPr/>
        </p:nvSpPr>
        <p:spPr>
          <a:xfrm>
            <a:off x="1762600" y="1834945"/>
            <a:ext cx="929550" cy="276999"/>
          </a:xfrm>
          <a:prstGeom prst="rect">
            <a:avLst/>
          </a:prstGeom>
          <a:noFill/>
        </p:spPr>
        <p:txBody>
          <a:bodyPr wrap="none" lIns="0" tIns="0" rIns="0" bIns="0" rtlCol="0">
            <a:spAutoFit/>
          </a:bodyPr>
          <a:lstStyle/>
          <a:p>
            <a:r>
              <a:rPr lang="en-US" dirty="0" smtClean="0">
                <a:solidFill>
                  <a:schemeClr val="bg1"/>
                </a:solidFill>
              </a:rPr>
              <a:t>OneNote</a:t>
            </a:r>
            <a:endParaRPr lang="en-US" dirty="0">
              <a:solidFill>
                <a:schemeClr val="bg1"/>
              </a:solidFill>
            </a:endParaRPr>
          </a:p>
        </p:txBody>
      </p:sp>
      <p:sp>
        <p:nvSpPr>
          <p:cNvPr id="51" name="Rectangle 50"/>
          <p:cNvSpPr/>
          <p:nvPr/>
        </p:nvSpPr>
        <p:spPr>
          <a:xfrm>
            <a:off x="4842654" y="1382095"/>
            <a:ext cx="4096629" cy="923330"/>
          </a:xfrm>
          <a:prstGeom prst="rect">
            <a:avLst/>
          </a:prstGeom>
        </p:spPr>
        <p:txBody>
          <a:bodyPr wrap="square">
            <a:spAutoFit/>
          </a:bodyPr>
          <a:lstStyle/>
          <a:p>
            <a:pPr algn="ctr" defTabSz="914099"/>
            <a:r>
              <a:rPr lang="en-US" dirty="0">
                <a:solidFill>
                  <a:schemeClr val="bg1"/>
                </a:solidFill>
              </a:rPr>
              <a:t>Office Web Apps are licensed with Office Standard 2010 and Professional Plus 2010</a:t>
            </a:r>
          </a:p>
        </p:txBody>
      </p:sp>
      <p:cxnSp>
        <p:nvCxnSpPr>
          <p:cNvPr id="52" name="Straight Connector 51"/>
          <p:cNvCxnSpPr/>
          <p:nvPr/>
        </p:nvCxnSpPr>
        <p:spPr>
          <a:xfrm>
            <a:off x="4601574" y="1092962"/>
            <a:ext cx="0" cy="133011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3376609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5" y="228601"/>
            <a:ext cx="8588309" cy="747897"/>
          </a:xfrm>
        </p:spPr>
        <p:txBody>
          <a:bodyPr/>
          <a:lstStyle/>
          <a:p>
            <a:r>
              <a:rPr lang="en-US" sz="3200" dirty="0">
                <a:gradFill flip="none" rotWithShape="1">
                  <a:gsLst>
                    <a:gs pos="0">
                      <a:srgbClr val="FFC200"/>
                    </a:gs>
                    <a:gs pos="86000">
                      <a:srgbClr val="FFC200"/>
                    </a:gs>
                  </a:gsLst>
                  <a:lin ang="5400000" scaled="0"/>
                  <a:tileRect/>
                </a:gradFill>
              </a:rPr>
              <a:t>Taking Office </a:t>
            </a:r>
            <a:r>
              <a:rPr lang="en-US" sz="3200" dirty="0" smtClean="0">
                <a:gradFill flip="none" rotWithShape="1">
                  <a:gsLst>
                    <a:gs pos="0">
                      <a:srgbClr val="FFC200"/>
                    </a:gs>
                    <a:gs pos="86000">
                      <a:srgbClr val="FFC200"/>
                    </a:gs>
                  </a:gsLst>
                  <a:lin ang="5400000" scaled="0"/>
                  <a:tileRect/>
                </a:gradFill>
              </a:rPr>
              <a:t>to </a:t>
            </a:r>
            <a:r>
              <a:rPr lang="en-US" sz="3200" dirty="0">
                <a:gradFill flip="none" rotWithShape="1">
                  <a:gsLst>
                    <a:gs pos="0">
                      <a:srgbClr val="FFC200"/>
                    </a:gs>
                    <a:gs pos="86000">
                      <a:srgbClr val="FFC200"/>
                    </a:gs>
                  </a:gsLst>
                  <a:lin ang="5400000" scaled="0"/>
                  <a:tileRect/>
                </a:gradFill>
              </a:rPr>
              <a:t>Mobile Devices</a:t>
            </a:r>
            <a:br>
              <a:rPr lang="en-US" sz="3200" dirty="0">
                <a:gradFill flip="none" rotWithShape="1">
                  <a:gsLst>
                    <a:gs pos="0">
                      <a:srgbClr val="FFC200"/>
                    </a:gs>
                    <a:gs pos="86000">
                      <a:srgbClr val="FFC200"/>
                    </a:gs>
                  </a:gsLst>
                  <a:lin ang="5400000" scaled="0"/>
                  <a:tileRect/>
                </a:gradFill>
              </a:rPr>
            </a:br>
            <a:r>
              <a:rPr lang="en-US" sz="2200" dirty="0">
                <a:gradFill flip="none" rotWithShape="1">
                  <a:gsLst>
                    <a:gs pos="0">
                      <a:srgbClr val="FFC200"/>
                    </a:gs>
                    <a:gs pos="86000">
                      <a:srgbClr val="FFC200"/>
                    </a:gs>
                  </a:gsLst>
                  <a:lin ang="5400000" scaled="0"/>
                  <a:tileRect/>
                </a:gradFill>
              </a:rPr>
              <a:t>Providing a robust Office </a:t>
            </a:r>
            <a:r>
              <a:rPr lang="en-US" sz="2200" dirty="0" smtClean="0">
                <a:gradFill flip="none" rotWithShape="1">
                  <a:gsLst>
                    <a:gs pos="0">
                      <a:srgbClr val="FFC200"/>
                    </a:gs>
                    <a:gs pos="86000">
                      <a:srgbClr val="FFC200"/>
                    </a:gs>
                  </a:gsLst>
                  <a:lin ang="5400000" scaled="0"/>
                  <a:tileRect/>
                </a:gradFill>
              </a:rPr>
              <a:t>experience</a:t>
            </a:r>
            <a:endParaRPr lang="en-US" sz="2200" dirty="0"/>
          </a:p>
        </p:txBody>
      </p:sp>
      <p:pic>
        <p:nvPicPr>
          <p:cNvPr id="11" name="Picture 2" descr="C:\DVD_ART36\Artwork_Imagery\Shapes\Clear glass shapes\small horizontal glass rectangle.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01361" y="3752207"/>
            <a:ext cx="7253453" cy="267781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2" name="Rounded Rectangle 11"/>
          <p:cNvSpPr/>
          <p:nvPr/>
        </p:nvSpPr>
        <p:spPr bwMode="auto">
          <a:xfrm>
            <a:off x="2273722" y="3987446"/>
            <a:ext cx="6390335" cy="7120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2651760" bIns="45718" numCol="1" rtlCol="0" anchor="ctr" anchorCtr="0" compatLnSpc="1">
            <a:prstTxWarp prst="textNoShape">
              <a:avLst/>
            </a:prstTxWarp>
          </a:bodyPr>
          <a:lstStyle/>
          <a:p>
            <a:pPr lvl="0">
              <a:tabLst>
                <a:tab pos="1651000" algn="l"/>
              </a:tabLst>
            </a:pPr>
            <a:r>
              <a:rPr lang="en-US" sz="1600" b="1" dirty="0" smtClean="0"/>
              <a:t>Office Mobile 2010</a:t>
            </a:r>
          </a:p>
          <a:p>
            <a:pPr lvl="0">
              <a:tabLst>
                <a:tab pos="1651000" algn="l"/>
              </a:tabLst>
            </a:pPr>
            <a:r>
              <a:rPr lang="en-US" sz="1600" dirty="0" smtClean="0"/>
              <a:t>View &amp; Edit Office files</a:t>
            </a:r>
          </a:p>
          <a:p>
            <a:pPr lvl="0">
              <a:tabLst>
                <a:tab pos="1651000" algn="l"/>
              </a:tabLst>
            </a:pPr>
            <a:r>
              <a:rPr lang="en-US" sz="1200" dirty="0" smtClean="0"/>
              <a:t>Word, Excel, PowerPoint, &amp; OneNote</a:t>
            </a:r>
            <a:endParaRPr lang="en-US" sz="1200" dirty="0"/>
          </a:p>
        </p:txBody>
      </p:sp>
      <p:sp>
        <p:nvSpPr>
          <p:cNvPr id="14" name="TextBox 13"/>
          <p:cNvSpPr txBox="1"/>
          <p:nvPr/>
        </p:nvSpPr>
        <p:spPr>
          <a:xfrm rot="16200000">
            <a:off x="1274768" y="4937056"/>
            <a:ext cx="1532471" cy="307777"/>
          </a:xfrm>
          <a:prstGeom prst="rect">
            <a:avLst/>
          </a:prstGeom>
          <a:noFill/>
        </p:spPr>
        <p:txBody>
          <a:bodyPr wrap="none" lIns="0" tIns="0" rIns="0" bIns="0" rtlCol="0">
            <a:spAutoFit/>
          </a:bodyPr>
          <a:lstStyle/>
          <a:p>
            <a:pPr algn="ctr"/>
            <a:r>
              <a:rPr lang="en-US" sz="2000" dirty="0" smtClean="0">
                <a:gradFill>
                  <a:gsLst>
                    <a:gs pos="0">
                      <a:schemeClr val="tx1"/>
                    </a:gs>
                    <a:gs pos="86000">
                      <a:schemeClr val="tx1"/>
                    </a:gs>
                  </a:gsLst>
                  <a:lin ang="5400000" scaled="0"/>
                </a:gradFill>
              </a:rPr>
              <a:t>Office Mobile</a:t>
            </a:r>
          </a:p>
        </p:txBody>
      </p:sp>
      <p:sp>
        <p:nvSpPr>
          <p:cNvPr id="16" name="Rounded Rectangle 15"/>
          <p:cNvSpPr/>
          <p:nvPr/>
        </p:nvSpPr>
        <p:spPr bwMode="auto">
          <a:xfrm>
            <a:off x="2273722" y="4822840"/>
            <a:ext cx="6406255" cy="638489"/>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2286000" bIns="45718" numCol="1" rtlCol="0" anchor="ctr" anchorCtr="0" compatLnSpc="1">
            <a:prstTxWarp prst="textNoShape">
              <a:avLst/>
            </a:prstTxWarp>
          </a:bodyPr>
          <a:lstStyle/>
          <a:p>
            <a:pPr lvl="0">
              <a:tabLst>
                <a:tab pos="1651000" algn="l"/>
              </a:tabLst>
            </a:pPr>
            <a:r>
              <a:rPr lang="en-US" sz="1600" b="1" dirty="0" smtClean="0"/>
              <a:t>SharePoint Workspace Mobile 2010</a:t>
            </a:r>
          </a:p>
          <a:p>
            <a:pPr lvl="0">
              <a:tabLst>
                <a:tab pos="1651000" algn="l"/>
              </a:tabLst>
            </a:pPr>
            <a:r>
              <a:rPr lang="en-US" sz="1400" dirty="0" smtClean="0"/>
              <a:t>Enables content sync with SharePoint libraries</a:t>
            </a:r>
            <a:endParaRPr lang="en-US" sz="1400" dirty="0"/>
          </a:p>
        </p:txBody>
      </p:sp>
      <p:sp>
        <p:nvSpPr>
          <p:cNvPr id="18" name="Rounded Rectangle 17"/>
          <p:cNvSpPr/>
          <p:nvPr/>
        </p:nvSpPr>
        <p:spPr bwMode="auto">
          <a:xfrm>
            <a:off x="2273722" y="5606624"/>
            <a:ext cx="6419903" cy="55770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2651760" bIns="45718" numCol="1" rtlCol="0" anchor="ctr" anchorCtr="0" compatLnSpc="1">
            <a:prstTxWarp prst="textNoShape">
              <a:avLst/>
            </a:prstTxWarp>
          </a:bodyPr>
          <a:lstStyle/>
          <a:p>
            <a:pPr lvl="0">
              <a:tabLst>
                <a:tab pos="1651000" algn="l"/>
              </a:tabLst>
            </a:pPr>
            <a:r>
              <a:rPr lang="en-US" sz="1600" b="1" dirty="0" smtClean="0"/>
              <a:t>Communicator Mobile</a:t>
            </a:r>
          </a:p>
          <a:p>
            <a:pPr lvl="0">
              <a:tabLst>
                <a:tab pos="1651000" algn="l"/>
              </a:tabLst>
            </a:pPr>
            <a:r>
              <a:rPr lang="en-US" sz="1400" dirty="0"/>
              <a:t>V</a:t>
            </a:r>
            <a:r>
              <a:rPr lang="en-US" sz="1400" dirty="0" smtClean="0"/>
              <a:t>iew presence &amp; send /receive IMs</a:t>
            </a:r>
            <a:endParaRPr lang="en-US" sz="1400" dirty="0"/>
          </a:p>
        </p:txBody>
      </p:sp>
      <p:pic>
        <p:nvPicPr>
          <p:cNvPr id="6146" name="Picture 2" descr="C:\DVD_ART36\Artwork_Imagery\Hardware Photos\OEM HW\Windows Mobile devices (cell phone, pda)\Smartphone cell phones\htc Touch Dual phone.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6080" y="1584651"/>
            <a:ext cx="1516572" cy="3594675"/>
          </a:xfrm>
          <a:prstGeom prst="rect">
            <a:avLst/>
          </a:prstGeom>
          <a:noFill/>
          <a:effectLst>
            <a:reflection blurRad="6350" stA="50000" endA="300" endPos="55500" dist="101600" dir="5400000" sy="-100000" algn="bl" rotWithShape="0"/>
          </a:effectLst>
          <a:scene3d>
            <a:camera prst="perspectiveRight"/>
            <a:lightRig rig="threePt" dir="t"/>
          </a:scene3d>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5" name="Rounded Rectangle 14"/>
          <p:cNvSpPr/>
          <p:nvPr/>
        </p:nvSpPr>
        <p:spPr bwMode="auto">
          <a:xfrm>
            <a:off x="6101255" y="4099034"/>
            <a:ext cx="2592369" cy="192339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111125" lvl="0" indent="-111125"/>
            <a:r>
              <a:rPr lang="en-US" sz="1400" b="1" dirty="0" smtClean="0"/>
              <a:t>Supports:</a:t>
            </a:r>
            <a:endParaRPr lang="en-US" sz="1400" b="1" dirty="0"/>
          </a:p>
          <a:p>
            <a:pPr marL="111125" lvl="0" indent="-111125">
              <a:buFont typeface="Arial" pitchFamily="34" charset="0"/>
              <a:buChar char="•"/>
            </a:pPr>
            <a:r>
              <a:rPr lang="en-US" sz="1400" dirty="0" smtClean="0"/>
              <a:t>Windows </a:t>
            </a:r>
            <a:r>
              <a:rPr lang="en-US" sz="1400" dirty="0"/>
              <a:t>Mobile </a:t>
            </a:r>
            <a:r>
              <a:rPr lang="en-US" sz="1400" dirty="0" smtClean="0"/>
              <a:t>6.5</a:t>
            </a:r>
          </a:p>
          <a:p>
            <a:pPr marL="111125" lvl="0" indent="-111125">
              <a:buFont typeface="Arial" pitchFamily="34" charset="0"/>
              <a:buChar char="•"/>
            </a:pPr>
            <a:r>
              <a:rPr lang="en-US" sz="1400" dirty="0" smtClean="0"/>
              <a:t>Nokia E-Series</a:t>
            </a:r>
            <a:endParaRPr lang="en-US" sz="1400" dirty="0"/>
          </a:p>
        </p:txBody>
      </p:sp>
      <p:pic>
        <p:nvPicPr>
          <p:cNvPr id="10" name="Picture 2" descr="C:\DVD_ART36\Artwork_Imagery\Shapes\Clear glass shapes\small horizontal glass rectangle.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23848" y="961433"/>
            <a:ext cx="7341476" cy="266164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3" name="Rounded Rectangle 12"/>
          <p:cNvSpPr/>
          <p:nvPr/>
        </p:nvSpPr>
        <p:spPr bwMode="auto">
          <a:xfrm>
            <a:off x="2273722" y="1148902"/>
            <a:ext cx="6397311" cy="2287981"/>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2560320" bIns="45718" numCol="1" rtlCol="0" anchor="t" anchorCtr="0" compatLnSpc="1">
            <a:prstTxWarp prst="textNoShape">
              <a:avLst/>
            </a:prstTxWarp>
          </a:bodyPr>
          <a:lstStyle/>
          <a:p>
            <a:pPr>
              <a:tabLst>
                <a:tab pos="1651000" algn="l"/>
              </a:tabLst>
            </a:pPr>
            <a:r>
              <a:rPr lang="en-US" sz="1600" b="1" dirty="0" smtClean="0"/>
              <a:t>Microbrowsers on Phones and PDAs</a:t>
            </a:r>
            <a:endParaRPr lang="en-US" sz="1600" b="1" dirty="0"/>
          </a:p>
          <a:p>
            <a:pPr marL="119063" lvl="0" indent="-119063">
              <a:buFont typeface="Arial" pitchFamily="34" charset="0"/>
              <a:buChar char="•"/>
              <a:tabLst>
                <a:tab pos="1651000" algn="l"/>
              </a:tabLst>
            </a:pPr>
            <a:r>
              <a:rPr lang="en-US" sz="1600" dirty="0" smtClean="0"/>
              <a:t>WAC viewer enables viewing for:</a:t>
            </a:r>
          </a:p>
          <a:p>
            <a:pPr marL="576245" lvl="1" indent="-119063">
              <a:buFont typeface="Arial" pitchFamily="34" charset="0"/>
              <a:buChar char="•"/>
              <a:tabLst>
                <a:tab pos="1651000" algn="l"/>
              </a:tabLst>
            </a:pPr>
            <a:r>
              <a:rPr lang="en-US" sz="1600" dirty="0" smtClean="0"/>
              <a:t>Word</a:t>
            </a:r>
            <a:endParaRPr lang="en-US" sz="1600" dirty="0"/>
          </a:p>
          <a:p>
            <a:pPr marL="576245" lvl="1" indent="-119063">
              <a:buFont typeface="Arial" pitchFamily="34" charset="0"/>
              <a:buChar char="•"/>
              <a:tabLst>
                <a:tab pos="1651000" algn="l"/>
              </a:tabLst>
            </a:pPr>
            <a:r>
              <a:rPr lang="en-US" sz="1600" dirty="0" smtClean="0"/>
              <a:t>Excel</a:t>
            </a:r>
          </a:p>
          <a:p>
            <a:pPr marL="576245" lvl="1" indent="-119063">
              <a:buFont typeface="Arial" pitchFamily="34" charset="0"/>
              <a:buChar char="•"/>
              <a:tabLst>
                <a:tab pos="1651000" algn="l"/>
              </a:tabLst>
            </a:pPr>
            <a:r>
              <a:rPr lang="en-US" sz="1600" dirty="0" smtClean="0"/>
              <a:t>PowerPoint</a:t>
            </a:r>
          </a:p>
          <a:p>
            <a:pPr marL="119063" lvl="0" indent="-119063">
              <a:buFont typeface="Arial" pitchFamily="34" charset="0"/>
              <a:buChar char="•"/>
              <a:tabLst>
                <a:tab pos="1651000" algn="l"/>
              </a:tabLst>
            </a:pPr>
            <a:r>
              <a:rPr lang="en-US" sz="1600" dirty="0" smtClean="0"/>
              <a:t>View PowerPoint broadcasts</a:t>
            </a:r>
            <a:endParaRPr lang="en-US" sz="1600" dirty="0"/>
          </a:p>
        </p:txBody>
      </p:sp>
      <p:sp>
        <p:nvSpPr>
          <p:cNvPr id="17" name="Rounded Rectangle 16"/>
          <p:cNvSpPr/>
          <p:nvPr/>
        </p:nvSpPr>
        <p:spPr bwMode="auto">
          <a:xfrm>
            <a:off x="6101255" y="1236280"/>
            <a:ext cx="2592370" cy="209021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111125" lvl="0" indent="-111125"/>
            <a:r>
              <a:rPr lang="en-US" sz="1400" b="1" dirty="0" smtClean="0"/>
              <a:t>Supports</a:t>
            </a:r>
            <a:r>
              <a:rPr lang="en-US" sz="1400" dirty="0" smtClean="0"/>
              <a:t>:</a:t>
            </a:r>
            <a:endParaRPr lang="en-US" sz="1400" dirty="0"/>
          </a:p>
          <a:p>
            <a:pPr marL="111125" lvl="0" indent="-111125">
              <a:buFont typeface="Arial" pitchFamily="34" charset="0"/>
              <a:buChar char="•"/>
            </a:pPr>
            <a:r>
              <a:rPr lang="en-US" sz="1400" dirty="0" smtClean="0"/>
              <a:t>IE </a:t>
            </a:r>
            <a:r>
              <a:rPr lang="en-US" sz="1400" dirty="0"/>
              <a:t>on Windows Mobile 5/6/6.1/6.5</a:t>
            </a:r>
          </a:p>
          <a:p>
            <a:pPr marL="111125" lvl="0" indent="-111125">
              <a:buFont typeface="Arial" pitchFamily="34" charset="0"/>
              <a:buChar char="•"/>
            </a:pPr>
            <a:r>
              <a:rPr lang="en-US" sz="1400" dirty="0"/>
              <a:t>Safari4 on iPhone 3G/S</a:t>
            </a:r>
          </a:p>
          <a:p>
            <a:pPr marL="111125" lvl="0" indent="-111125">
              <a:buFont typeface="Arial" pitchFamily="34" charset="0"/>
              <a:buChar char="•"/>
            </a:pPr>
            <a:r>
              <a:rPr lang="en-US" sz="1400" dirty="0"/>
              <a:t>BlackBerry 4.x </a:t>
            </a:r>
            <a:r>
              <a:rPr lang="en-US" sz="1400" dirty="0" smtClean="0"/>
              <a:t>+</a:t>
            </a:r>
            <a:endParaRPr lang="en-US" sz="1400" dirty="0"/>
          </a:p>
          <a:p>
            <a:pPr marL="111125" lvl="0" indent="-111125">
              <a:buFont typeface="Arial" pitchFamily="34" charset="0"/>
              <a:buChar char="•"/>
            </a:pPr>
            <a:r>
              <a:rPr lang="en-US" sz="1400" dirty="0"/>
              <a:t>Nokia S60</a:t>
            </a:r>
          </a:p>
          <a:p>
            <a:pPr marL="111125" lvl="0" indent="-111125">
              <a:buFont typeface="Arial" pitchFamily="34" charset="0"/>
              <a:buChar char="•"/>
            </a:pPr>
            <a:r>
              <a:rPr lang="en-US" sz="1400" dirty="0"/>
              <a:t>NetFront 3.4, 3.5 </a:t>
            </a:r>
            <a:r>
              <a:rPr lang="en-US" sz="1400" dirty="0" smtClean="0"/>
              <a:t>+</a:t>
            </a:r>
            <a:endParaRPr lang="en-US" sz="1400" dirty="0"/>
          </a:p>
          <a:p>
            <a:pPr marL="111125" lvl="0" indent="-111125">
              <a:buFont typeface="Arial" pitchFamily="34" charset="0"/>
              <a:buChar char="•"/>
            </a:pPr>
            <a:r>
              <a:rPr lang="en-US" sz="1400" dirty="0"/>
              <a:t>Opera Mobile 8.65 </a:t>
            </a:r>
            <a:r>
              <a:rPr lang="en-US" sz="1400" dirty="0" smtClean="0"/>
              <a:t>+</a:t>
            </a:r>
            <a:endParaRPr lang="en-US" sz="1400" dirty="0"/>
          </a:p>
          <a:p>
            <a:pPr marL="111125" lvl="0" indent="-111125">
              <a:buFont typeface="Arial" pitchFamily="34" charset="0"/>
              <a:buChar char="•"/>
            </a:pPr>
            <a:r>
              <a:rPr lang="en-US" sz="1400" dirty="0"/>
              <a:t>Openwave 6.2, </a:t>
            </a:r>
            <a:r>
              <a:rPr lang="en-US" sz="1400" dirty="0" smtClean="0"/>
              <a:t>7.0 +</a:t>
            </a:r>
            <a:endParaRPr lang="en-US" sz="1400" dirty="0"/>
          </a:p>
        </p:txBody>
      </p:sp>
      <p:sp>
        <p:nvSpPr>
          <p:cNvPr id="19" name="TextBox 18"/>
          <p:cNvSpPr txBox="1"/>
          <p:nvPr/>
        </p:nvSpPr>
        <p:spPr>
          <a:xfrm rot="16200000">
            <a:off x="1430918" y="2077242"/>
            <a:ext cx="1164038" cy="307777"/>
          </a:xfrm>
          <a:prstGeom prst="rect">
            <a:avLst/>
          </a:prstGeom>
          <a:noFill/>
        </p:spPr>
        <p:txBody>
          <a:bodyPr wrap="none" lIns="0" tIns="0" rIns="0" bIns="0" rtlCol="0">
            <a:spAutoFit/>
          </a:bodyPr>
          <a:lstStyle/>
          <a:p>
            <a:pPr algn="ctr"/>
            <a:r>
              <a:rPr lang="en-US" sz="2000" dirty="0" smtClean="0">
                <a:gradFill>
                  <a:gsLst>
                    <a:gs pos="0">
                      <a:schemeClr val="tx1"/>
                    </a:gs>
                    <a:gs pos="86000">
                      <a:schemeClr val="tx1"/>
                    </a:gs>
                  </a:gsLst>
                  <a:lin ang="5400000" scaled="0"/>
                </a:gradFill>
              </a:rPr>
              <a:t>Web Apps</a:t>
            </a:r>
          </a:p>
        </p:txBody>
      </p:sp>
    </p:spTree>
    <p:extLst>
      <p:ext uri="{BB962C8B-B14F-4D97-AF65-F5344CB8AC3E}">
        <p14:creationId xmlns="" xmlns:p14="http://schemas.microsoft.com/office/powerpoint/2010/main" val="24846581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91394" y="2472953"/>
            <a:ext cx="8821576" cy="2410800"/>
            <a:chOff x="191394" y="2472953"/>
            <a:chExt cx="8821576" cy="2410800"/>
          </a:xfrm>
        </p:grpSpPr>
        <p:pic>
          <p:nvPicPr>
            <p:cNvPr id="53" name="Picture 2" descr="\\server3\InternalBin\ResourceDVD\DVD_ART34\Artwork_Imagery\Shapes\Lines\curved glowing red line 4.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rot="20570232">
              <a:off x="1069627" y="2503977"/>
              <a:ext cx="6911318" cy="2379776"/>
            </a:xfrm>
            <a:prstGeom prst="rect">
              <a:avLst/>
            </a:prstGeom>
            <a:noFill/>
          </p:spPr>
        </p:pic>
        <p:sp>
          <p:nvSpPr>
            <p:cNvPr id="4" name="TextBox 3"/>
            <p:cNvSpPr txBox="1"/>
            <p:nvPr/>
          </p:nvSpPr>
          <p:spPr>
            <a:xfrm>
              <a:off x="7255930" y="2557389"/>
              <a:ext cx="1585161" cy="584755"/>
            </a:xfrm>
            <a:prstGeom prst="rect">
              <a:avLst/>
            </a:prstGeom>
            <a:noFill/>
          </p:spPr>
          <p:txBody>
            <a:bodyPr wrap="square" lIns="91422" tIns="45710" rIns="91422" bIns="45710" rtlCol="0">
              <a:spAutoFit/>
            </a:bodyPr>
            <a:lstStyle/>
            <a:p>
              <a:pPr algn="ctr" defTabSz="639954" rtl="0">
                <a:defRPr/>
              </a:pPr>
              <a:r>
                <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IT </a:t>
              </a:r>
              <a:r>
                <a:rPr lang="en-US" sz="16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Choice and Control</a:t>
              </a:r>
              <a:endPar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 name="TextBox 4"/>
            <p:cNvSpPr txBox="1"/>
            <p:nvPr/>
          </p:nvSpPr>
          <p:spPr>
            <a:xfrm>
              <a:off x="191394" y="2472953"/>
              <a:ext cx="1572905" cy="830977"/>
            </a:xfrm>
            <a:prstGeom prst="rect">
              <a:avLst/>
            </a:prstGeom>
            <a:noFill/>
          </p:spPr>
          <p:txBody>
            <a:bodyPr wrap="square" lIns="91422" tIns="45710" rIns="91422" bIns="45710" rtlCol="0">
              <a:spAutoFit/>
            </a:bodyPr>
            <a:lstStyle/>
            <a:p>
              <a:pPr algn="ctr" defTabSz="639954" rtl="0">
                <a:defRPr/>
              </a:pPr>
              <a:r>
                <a:rPr lang="en-US" sz="16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Easy, Powerful Productivity Experience</a:t>
              </a:r>
              <a:endPar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nvGrpSpPr>
            <p:cNvPr id="16" name="Group 15"/>
            <p:cNvGrpSpPr/>
            <p:nvPr/>
          </p:nvGrpSpPr>
          <p:grpSpPr>
            <a:xfrm>
              <a:off x="191394" y="3447179"/>
              <a:ext cx="1424763" cy="1380014"/>
              <a:chOff x="843534" y="2389389"/>
              <a:chExt cx="2128266" cy="2249045"/>
            </a:xfrm>
          </p:grpSpPr>
          <p:pic>
            <p:nvPicPr>
              <p:cNvPr id="6" name="Picture 16"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3" cstate="print"/>
              <a:stretch>
                <a:fillRect/>
              </a:stretch>
            </p:blipFill>
            <p:spPr bwMode="auto">
              <a:xfrm>
                <a:off x="843534" y="2389389"/>
                <a:ext cx="1209293" cy="1752600"/>
              </a:xfrm>
              <a:prstGeom prst="rect">
                <a:avLst/>
              </a:prstGeom>
              <a:noFill/>
              <a:effectLst/>
            </p:spPr>
          </p:pic>
          <p:pic>
            <p:nvPicPr>
              <p:cNvPr id="7" name="Picture 6" descr="o14 browser.png"/>
              <p:cNvPicPr>
                <a:picLocks noChangeAspect="1"/>
              </p:cNvPicPr>
              <p:nvPr/>
            </p:nvPicPr>
            <p:blipFill>
              <a:blip r:embed="rId4" cstate="print"/>
              <a:stretch>
                <a:fillRect/>
              </a:stretch>
            </p:blipFill>
            <p:spPr>
              <a:xfrm>
                <a:off x="2057400" y="2398976"/>
                <a:ext cx="914400" cy="987069"/>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pic>
            <p:nvPicPr>
              <p:cNvPr id="8" name="Picture 7" descr="S:\InternalBin\ResourceDVD\DVD_ART34\Artwork_Imagery\Hardware Photos\OEM HW\Windows Mobile devices (cell phone, pda)\Smartphone cell phones\Vodafone Tornado Smartphone UK.png"/>
              <p:cNvPicPr>
                <a:picLocks noChangeAspect="1" noChangeArrowheads="1"/>
              </p:cNvPicPr>
              <p:nvPr/>
            </p:nvPicPr>
            <p:blipFill>
              <a:blip r:embed="rId5" cstate="print"/>
              <a:stretch>
                <a:fillRect/>
              </a:stretch>
            </p:blipFill>
            <p:spPr bwMode="auto">
              <a:xfrm>
                <a:off x="1676400" y="2743200"/>
                <a:ext cx="634455" cy="1895234"/>
              </a:xfrm>
              <a:prstGeom prst="rect">
                <a:avLst/>
              </a:prstGeom>
              <a:noFill/>
              <a:effectLst/>
            </p:spPr>
          </p:pic>
        </p:grpSp>
        <p:grpSp>
          <p:nvGrpSpPr>
            <p:cNvPr id="17" name="Group 16"/>
            <p:cNvGrpSpPr/>
            <p:nvPr/>
          </p:nvGrpSpPr>
          <p:grpSpPr>
            <a:xfrm>
              <a:off x="7495947" y="3154959"/>
              <a:ext cx="1517023" cy="1388732"/>
              <a:chOff x="6242095" y="3016730"/>
              <a:chExt cx="3323654" cy="1648248"/>
            </a:xfrm>
          </p:grpSpPr>
          <p:sp>
            <p:nvSpPr>
              <p:cNvPr id="9" name="Rectangle 8"/>
              <p:cNvSpPr/>
              <p:nvPr/>
            </p:nvSpPr>
            <p:spPr>
              <a:xfrm>
                <a:off x="6242095" y="4079221"/>
                <a:ext cx="1045158" cy="172355"/>
              </a:xfrm>
              <a:prstGeom prst="rect">
                <a:avLst/>
              </a:prstGeom>
              <a:noFill/>
            </p:spPr>
            <p:txBody>
              <a:bodyPr wrap="none" lIns="0" tIns="0" rIns="0" bIns="0">
                <a:spAutoFit/>
                <a:scene3d>
                  <a:camera prst="orthographicFront"/>
                  <a:lightRig rig="threePt" dir="t"/>
                </a:scene3d>
                <a:sp3d/>
              </a:body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On-Premises</a:t>
                </a:r>
              </a:p>
            </p:txBody>
          </p:sp>
          <p:pic>
            <p:nvPicPr>
              <p:cNvPr id="10" name="Picture 5" descr="I:\SHOW_ART\09_shows\TechReady_8_02-02\Speaker Art\Elop\JPGs &amp; PNGs\Server-onpremise.png"/>
              <p:cNvPicPr>
                <a:picLocks noChangeAspect="1" noChangeArrowheads="1"/>
              </p:cNvPicPr>
              <p:nvPr/>
            </p:nvPicPr>
            <p:blipFill>
              <a:blip r:embed="rId6" cstate="print"/>
              <a:srcRect/>
              <a:stretch>
                <a:fillRect/>
              </a:stretch>
            </p:blipFill>
            <p:spPr bwMode="auto">
              <a:xfrm>
                <a:off x="6656554" y="3208850"/>
                <a:ext cx="940169" cy="890326"/>
              </a:xfrm>
              <a:prstGeom prst="rect">
                <a:avLst/>
              </a:prstGeom>
              <a:noFill/>
            </p:spPr>
          </p:pic>
          <p:pic>
            <p:nvPicPr>
              <p:cNvPr id="11" name="Picture 2" descr="E:\Clients\Artitudes\z_MS_08-00461_eventsTeam_work\completed_uploaded_ADI\MS_091908_Company_Mtg\Artwork\PNGs\ring-glows-top.png"/>
              <p:cNvPicPr>
                <a:picLocks noChangeAspect="1" noChangeArrowheads="1"/>
              </p:cNvPicPr>
              <p:nvPr/>
            </p:nvPicPr>
            <p:blipFill>
              <a:blip r:embed="rId7" cstate="print"/>
              <a:srcRect/>
              <a:stretch>
                <a:fillRect/>
              </a:stretch>
            </p:blipFill>
            <p:spPr bwMode="auto">
              <a:xfrm rot="573855">
                <a:off x="7063335" y="3016730"/>
                <a:ext cx="1669946" cy="421538"/>
              </a:xfrm>
              <a:prstGeom prst="rect">
                <a:avLst/>
              </a:prstGeom>
              <a:noFill/>
            </p:spPr>
          </p:pic>
          <p:pic>
            <p:nvPicPr>
              <p:cNvPr id="12" name="Picture 3" descr="E:\Clients\Artitudes\z_MS_08-00461_eventsTeam_work\completed_uploaded_ADI\MS_091908_Company_Mtg\Artwork\PNGs\ring-glows-bot.png"/>
              <p:cNvPicPr>
                <a:picLocks noChangeAspect="1" noChangeArrowheads="1"/>
              </p:cNvPicPr>
              <p:nvPr/>
            </p:nvPicPr>
            <p:blipFill>
              <a:blip r:embed="rId8" cstate="print"/>
              <a:srcRect/>
              <a:stretch>
                <a:fillRect/>
              </a:stretch>
            </p:blipFill>
            <p:spPr bwMode="auto">
              <a:xfrm rot="1196147">
                <a:off x="7095258" y="3983168"/>
                <a:ext cx="1174411" cy="381346"/>
              </a:xfrm>
              <a:prstGeom prst="rect">
                <a:avLst/>
              </a:prstGeom>
              <a:noFill/>
            </p:spPr>
          </p:pic>
          <p:sp>
            <p:nvSpPr>
              <p:cNvPr id="13" name="Rectangle 12"/>
              <p:cNvSpPr/>
              <p:nvPr/>
            </p:nvSpPr>
            <p:spPr>
              <a:xfrm>
                <a:off x="8255761" y="3300276"/>
                <a:ext cx="1309988" cy="409127"/>
              </a:xfrm>
              <a:prstGeom prst="rect">
                <a:avLst/>
              </a:prstGeom>
              <a:noFill/>
            </p:spPr>
            <p:txBody>
              <a:bodyPr wrap="none" lIns="0" tIns="0" rIns="0" bIns="0">
                <a:spAutoFit/>
                <a:scene3d>
                  <a:camera prst="orthographicFront"/>
                  <a:lightRig rig="threePt" dir="t"/>
                </a:scene3d>
                <a:sp3d/>
              </a:body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Online </a:t>
                </a:r>
                <a:endParaRPr lang="en-US" sz="1400" kern="12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endParaRPr>
              </a:p>
              <a:p>
                <a:pPr algn="ctr" defTabSz="914363" rtl="0">
                  <a:lnSpc>
                    <a:spcPct val="80000"/>
                  </a:lnSpc>
                  <a:defRPr/>
                </a:pPr>
                <a:r>
                  <a:rPr lang="en-US" sz="1400" kern="12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Service</a:t>
                </a:r>
                <a:endPar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endParaRPr>
              </a:p>
            </p:txBody>
          </p:sp>
          <p:pic>
            <p:nvPicPr>
              <p:cNvPr id="14" name="Picture 3" descr="C:\Program Files\Microsoft Resource DVD Artwork\DVD_ART\Artwork_Imagery\Shapes and Graphics\Internet Cloud\cloud 2.png"/>
              <p:cNvPicPr>
                <a:picLocks noChangeAspect="1" noChangeArrowheads="1"/>
              </p:cNvPicPr>
              <p:nvPr/>
            </p:nvPicPr>
            <p:blipFill>
              <a:blip r:embed="rId9" cstate="print"/>
              <a:srcRect/>
              <a:stretch>
                <a:fillRect/>
              </a:stretch>
            </p:blipFill>
            <p:spPr bwMode="auto">
              <a:xfrm>
                <a:off x="7608778" y="3718176"/>
                <a:ext cx="1300317" cy="741802"/>
              </a:xfrm>
              <a:prstGeom prst="rect">
                <a:avLst/>
              </a:prstGeom>
            </p:spPr>
          </p:pic>
          <p:pic>
            <p:nvPicPr>
              <p:cNvPr id="15" name="small EDC" descr="new-data-center-photo.png"/>
              <p:cNvPicPr>
                <a:picLocks noChangeAspect="1"/>
              </p:cNvPicPr>
              <p:nvPr/>
            </p:nvPicPr>
            <p:blipFill>
              <a:blip r:embed="rId10" cstate="screen"/>
              <a:stretch>
                <a:fillRect/>
              </a:stretch>
            </p:blipFill>
            <p:spPr>
              <a:xfrm flipH="1">
                <a:off x="7842295" y="3489576"/>
                <a:ext cx="1066800" cy="1175402"/>
              </a:xfrm>
              <a:prstGeom prst="rect">
                <a:avLst/>
              </a:prstGeom>
            </p:spPr>
          </p:pic>
        </p:grpSp>
      </p:grpSp>
      <p:pic>
        <p:nvPicPr>
          <p:cNvPr id="1033" name="Picture 9" descr="C:\DVD_ART36\Artwork_Imagery\Shapes\Circular shapes\Circle\yellow inner shadow circle.pn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611981" y="808836"/>
            <a:ext cx="5826611" cy="5826613"/>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35" name="Picture 11" descr="C:\DVD_ART36\Artwork_Imagery\Shapes\Circular shapes\Circle\grey inner shadow circle.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2010686" y="1247533"/>
            <a:ext cx="5029200" cy="501967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 name="Title 1"/>
          <p:cNvSpPr>
            <a:spLocks noGrp="1"/>
          </p:cNvSpPr>
          <p:nvPr>
            <p:ph type="title"/>
          </p:nvPr>
        </p:nvSpPr>
        <p:spPr>
          <a:xfrm>
            <a:off x="389436" y="228601"/>
            <a:ext cx="8363938" cy="803297"/>
          </a:xfrm>
        </p:spPr>
        <p:txBody>
          <a:bodyPr/>
          <a:lstStyle/>
          <a:p>
            <a:r>
              <a:rPr lang="en-US" sz="3600" dirty="0" smtClean="0"/>
              <a:t>The Practical Productivity Platform</a:t>
            </a:r>
            <a:r>
              <a:rPr lang="en-US" sz="6000" dirty="0"/>
              <a:t/>
            </a:r>
            <a:br>
              <a:rPr lang="en-US" sz="6000" dirty="0"/>
            </a:br>
            <a:r>
              <a:rPr lang="en-US" sz="2200" dirty="0">
                <a:solidFill>
                  <a:srgbClr val="FFE299"/>
                </a:solidFill>
              </a:rPr>
              <a:t>A unified platform enabling IT to solve challenges of PC, Phone,  and Browser</a:t>
            </a:r>
            <a:endParaRPr lang="en-US" sz="2200" dirty="0"/>
          </a:p>
        </p:txBody>
      </p:sp>
      <p:grpSp>
        <p:nvGrpSpPr>
          <p:cNvPr id="29" name="Group 28"/>
          <p:cNvGrpSpPr/>
          <p:nvPr/>
        </p:nvGrpSpPr>
        <p:grpSpPr>
          <a:xfrm>
            <a:off x="3203427" y="2435511"/>
            <a:ext cx="2643719" cy="2643719"/>
            <a:chOff x="3203427" y="2400283"/>
            <a:chExt cx="2643719" cy="2643719"/>
          </a:xfrm>
        </p:grpSpPr>
        <p:pic>
          <p:nvPicPr>
            <p:cNvPr id="1030" name="Picture 6" descr="C:\DVD_ART36\Artwork_Imagery\Shapes\Circular shapes\Circle\blue jelly circle.pn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3203427" y="2400283"/>
              <a:ext cx="2643719" cy="264371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28" name="Picture 4" descr="C:\DVD_ART36\Artwork_Imagery\Shapes\Circular shapes\Circle\oval circle frame edge.pn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3451195" y="2650863"/>
              <a:ext cx="2148183" cy="214255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grpSp>
          <p:nvGrpSpPr>
            <p:cNvPr id="18" name="Group 17"/>
            <p:cNvGrpSpPr/>
            <p:nvPr/>
          </p:nvGrpSpPr>
          <p:grpSpPr>
            <a:xfrm>
              <a:off x="4042373" y="3335811"/>
              <a:ext cx="965827" cy="772662"/>
              <a:chOff x="4597768" y="2611984"/>
              <a:chExt cx="965827" cy="772662"/>
            </a:xfrm>
            <a:effectLst>
              <a:reflection blurRad="6350" stA="50000" endA="300" endPos="55500" dist="50800" dir="5400000" sy="-100000" algn="bl" rotWithShape="0"/>
            </a:effectLst>
          </p:grpSpPr>
          <p:pic>
            <p:nvPicPr>
              <p:cNvPr id="1026" name="Picture 2" descr="\\eventsql\dvd\Online_ART\DVD_ART36\Artwork_Imagery\Hardware Photos\OEM HW\COMPUTERS - PC\Windows 7\Laptops\Dell M1530 laptopvWindows 7 laptop.pn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4597768" y="2611984"/>
                <a:ext cx="965827" cy="772662"/>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20" name="Picture 19"/>
              <p:cNvPicPr>
                <a:picLocks noChangeAspect="1"/>
              </p:cNvPicPr>
              <p:nvPr/>
            </p:nvPicPr>
            <p:blipFill rotWithShape="1">
              <a:blip r:embed="rId16">
                <a:extLst>
                  <a:ext uri="{28A0092B-C50C-407E-A947-70E740481C1C}">
                    <a14:useLocalDpi xmlns="" xmlns:a14="http://schemas.microsoft.com/office/drawing/2010/main" val="0"/>
                  </a:ext>
                </a:extLst>
              </a:blip>
              <a:srcRect t="1" r="24560" b="-4538"/>
              <a:stretch/>
            </p:blipFill>
            <p:spPr>
              <a:xfrm>
                <a:off x="4722841" y="2743436"/>
                <a:ext cx="704249" cy="320437"/>
              </a:xfrm>
              <a:prstGeom prst="rect">
                <a:avLst/>
              </a:prstGeom>
            </p:spPr>
          </p:pic>
        </p:grpSp>
        <p:sp>
          <p:nvSpPr>
            <p:cNvPr id="21" name="TextBox 20"/>
            <p:cNvSpPr txBox="1"/>
            <p:nvPr/>
          </p:nvSpPr>
          <p:spPr>
            <a:xfrm>
              <a:off x="4048776" y="2910860"/>
              <a:ext cx="997500" cy="489098"/>
            </a:xfrm>
            <a:prstGeom prst="rect">
              <a:avLst/>
            </a:prstGeom>
            <a:noFill/>
          </p:spPr>
          <p:txBody>
            <a:bodyPr wrap="none" lIns="0" tIns="0" rIns="0" bIns="0" rtlCol="0">
              <a:prstTxWarp prst="textArchUp">
                <a:avLst/>
              </a:prstTxWarp>
              <a:spAutoFit/>
            </a:bodyPr>
            <a:lstStyle/>
            <a:p>
              <a:pPr algn="ctr"/>
              <a:r>
                <a:rPr lang="en-US" sz="1600" b="1" dirty="0" smtClean="0">
                  <a:solidFill>
                    <a:schemeClr val="accent6"/>
                  </a:solidFill>
                </a:rPr>
                <a:t>Virtualized</a:t>
              </a:r>
            </a:p>
          </p:txBody>
        </p:sp>
        <p:sp>
          <p:nvSpPr>
            <p:cNvPr id="31" name="TextBox 30"/>
            <p:cNvSpPr txBox="1"/>
            <p:nvPr/>
          </p:nvSpPr>
          <p:spPr>
            <a:xfrm>
              <a:off x="4038143" y="4054593"/>
              <a:ext cx="997500" cy="489098"/>
            </a:xfrm>
            <a:prstGeom prst="rect">
              <a:avLst/>
            </a:prstGeom>
            <a:noFill/>
          </p:spPr>
          <p:txBody>
            <a:bodyPr wrap="none" lIns="0" tIns="0" rIns="0" bIns="0" rtlCol="0">
              <a:prstTxWarp prst="textArchDown">
                <a:avLst/>
              </a:prstTxWarp>
              <a:spAutoFit/>
            </a:bodyPr>
            <a:lstStyle/>
            <a:p>
              <a:pPr algn="ctr"/>
              <a:r>
                <a:rPr lang="en-US" sz="1600" b="1" dirty="0" smtClean="0">
                  <a:solidFill>
                    <a:schemeClr val="accent6"/>
                  </a:solidFill>
                </a:rPr>
                <a:t>Metal</a:t>
              </a:r>
            </a:p>
          </p:txBody>
        </p:sp>
      </p:grpSp>
      <p:sp>
        <p:nvSpPr>
          <p:cNvPr id="34" name="TextBox 33"/>
          <p:cNvSpPr txBox="1"/>
          <p:nvPr/>
        </p:nvSpPr>
        <p:spPr>
          <a:xfrm>
            <a:off x="3914095" y="5232461"/>
            <a:ext cx="1227871" cy="489098"/>
          </a:xfrm>
          <a:prstGeom prst="rect">
            <a:avLst/>
          </a:prstGeom>
          <a:noFill/>
        </p:spPr>
        <p:txBody>
          <a:bodyPr wrap="none" lIns="0" tIns="0" rIns="0" bIns="0" rtlCol="0">
            <a:prstTxWarp prst="textArchDown">
              <a:avLst/>
            </a:prstTxWarp>
            <a:spAutoFit/>
          </a:bodyPr>
          <a:lstStyle/>
          <a:p>
            <a:pPr algn="ctr"/>
            <a:r>
              <a:rPr lang="en-US" sz="2000" b="1" dirty="0" smtClean="0">
                <a:solidFill>
                  <a:schemeClr val="tx2"/>
                </a:solidFill>
              </a:rPr>
              <a:t>Servers</a:t>
            </a:r>
          </a:p>
        </p:txBody>
      </p:sp>
      <p:sp>
        <p:nvSpPr>
          <p:cNvPr id="36" name="TextBox 35"/>
          <p:cNvSpPr txBox="1"/>
          <p:nvPr/>
        </p:nvSpPr>
        <p:spPr>
          <a:xfrm rot="3450708">
            <a:off x="2347154" y="3961795"/>
            <a:ext cx="2061825" cy="674694"/>
          </a:xfrm>
          <a:prstGeom prst="rect">
            <a:avLst/>
          </a:prstGeom>
          <a:noFill/>
        </p:spPr>
        <p:txBody>
          <a:bodyPr wrap="none" lIns="0" tIns="0" rIns="0" bIns="0" rtlCol="0">
            <a:prstTxWarp prst="textArchDown">
              <a:avLst/>
            </a:prstTxWarp>
            <a:spAutoFit/>
          </a:bodyPr>
          <a:lstStyle/>
          <a:p>
            <a:pPr algn="ctr"/>
            <a:r>
              <a:rPr lang="en-US" sz="1600" b="1" dirty="0" smtClean="0">
                <a:gradFill>
                  <a:gsLst>
                    <a:gs pos="0">
                      <a:schemeClr val="tx1"/>
                    </a:gs>
                    <a:gs pos="86000">
                      <a:schemeClr val="tx1"/>
                    </a:gs>
                  </a:gsLst>
                  <a:lin ang="5400000" scaled="0"/>
                </a:gradFill>
              </a:rPr>
              <a:t>Exchange 2010</a:t>
            </a:r>
          </a:p>
          <a:p>
            <a:pPr algn="ctr"/>
            <a:r>
              <a:rPr lang="en-US" sz="1400" dirty="0" smtClean="0">
                <a:gradFill>
                  <a:gsLst>
                    <a:gs pos="0">
                      <a:schemeClr val="tx1"/>
                    </a:gs>
                    <a:gs pos="86000">
                      <a:schemeClr val="tx1"/>
                    </a:gs>
                  </a:gsLst>
                  <a:lin ang="5400000" scaled="0"/>
                </a:gradFill>
              </a:rPr>
              <a:t>Mail-Tips</a:t>
            </a:r>
          </a:p>
          <a:p>
            <a:pPr algn="ctr"/>
            <a:r>
              <a:rPr lang="en-US" sz="1400" dirty="0" smtClean="0">
                <a:gradFill>
                  <a:gsLst>
                    <a:gs pos="0">
                      <a:schemeClr val="tx1"/>
                    </a:gs>
                    <a:gs pos="86000">
                      <a:schemeClr val="tx1"/>
                    </a:gs>
                  </a:gsLst>
                  <a:lin ang="5400000" scaled="0"/>
                </a:gradFill>
              </a:rPr>
              <a:t>Retention</a:t>
            </a:r>
          </a:p>
        </p:txBody>
      </p:sp>
      <p:sp>
        <p:nvSpPr>
          <p:cNvPr id="37" name="TextBox 36"/>
          <p:cNvSpPr txBox="1"/>
          <p:nvPr/>
        </p:nvSpPr>
        <p:spPr>
          <a:xfrm rot="18416496">
            <a:off x="4790411" y="3898824"/>
            <a:ext cx="1663348" cy="674694"/>
          </a:xfrm>
          <a:prstGeom prst="rect">
            <a:avLst/>
          </a:prstGeom>
          <a:noFill/>
        </p:spPr>
        <p:txBody>
          <a:bodyPr wrap="none" lIns="0" tIns="0" rIns="0" bIns="0" rtlCol="0">
            <a:prstTxWarp prst="textArchDown">
              <a:avLst/>
            </a:prstTxWarp>
            <a:spAutoFit/>
          </a:bodyPr>
          <a:lstStyle/>
          <a:p>
            <a:pPr algn="ctr"/>
            <a:r>
              <a:rPr lang="en-US" sz="1600" b="1" dirty="0" smtClean="0">
                <a:gradFill>
                  <a:gsLst>
                    <a:gs pos="0">
                      <a:schemeClr val="tx1"/>
                    </a:gs>
                    <a:gs pos="86000">
                      <a:schemeClr val="tx1"/>
                    </a:gs>
                  </a:gsLst>
                  <a:lin ang="5400000" scaled="0"/>
                </a:gradFill>
              </a:rPr>
              <a:t>OCS</a:t>
            </a:r>
          </a:p>
          <a:p>
            <a:pPr algn="ctr"/>
            <a:r>
              <a:rPr lang="en-US" sz="1400" dirty="0" smtClean="0">
                <a:gradFill>
                  <a:gsLst>
                    <a:gs pos="0">
                      <a:schemeClr val="tx1"/>
                    </a:gs>
                    <a:gs pos="86000">
                      <a:schemeClr val="tx1"/>
                    </a:gs>
                  </a:gsLst>
                  <a:lin ang="5400000" scaled="0"/>
                </a:gradFill>
              </a:rPr>
              <a:t>Embedded Presence</a:t>
            </a:r>
          </a:p>
          <a:p>
            <a:pPr algn="ctr"/>
            <a:r>
              <a:rPr lang="en-US" sz="1400" dirty="0" smtClean="0">
                <a:gradFill>
                  <a:gsLst>
                    <a:gs pos="0">
                      <a:schemeClr val="tx1"/>
                    </a:gs>
                    <a:gs pos="86000">
                      <a:schemeClr val="tx1"/>
                    </a:gs>
                  </a:gsLst>
                  <a:lin ang="5400000" scaled="0"/>
                </a:gradFill>
              </a:rPr>
              <a:t>Desktop Sharing</a:t>
            </a:r>
          </a:p>
        </p:txBody>
      </p:sp>
      <p:sp>
        <p:nvSpPr>
          <p:cNvPr id="52" name="TextBox 51"/>
          <p:cNvSpPr txBox="1"/>
          <p:nvPr/>
        </p:nvSpPr>
        <p:spPr>
          <a:xfrm>
            <a:off x="3933590" y="5767477"/>
            <a:ext cx="1227871" cy="489098"/>
          </a:xfrm>
          <a:prstGeom prst="rect">
            <a:avLst/>
          </a:prstGeom>
          <a:noFill/>
        </p:spPr>
        <p:txBody>
          <a:bodyPr wrap="none" lIns="0" tIns="0" rIns="0" bIns="0" rtlCol="0">
            <a:prstTxWarp prst="textArchDown">
              <a:avLst/>
            </a:prstTxWarp>
            <a:spAutoFit/>
          </a:bodyPr>
          <a:lstStyle/>
          <a:p>
            <a:pPr algn="ctr"/>
            <a:r>
              <a:rPr lang="en-US" sz="2000" b="1" dirty="0" smtClean="0"/>
              <a:t>Mobile</a:t>
            </a:r>
          </a:p>
        </p:txBody>
      </p:sp>
      <p:sp>
        <p:nvSpPr>
          <p:cNvPr id="68" name="TextBox 67"/>
          <p:cNvSpPr txBox="1"/>
          <p:nvPr/>
        </p:nvSpPr>
        <p:spPr>
          <a:xfrm>
            <a:off x="3428487" y="2452001"/>
            <a:ext cx="2193598" cy="1349387"/>
          </a:xfrm>
          <a:prstGeom prst="rect">
            <a:avLst/>
          </a:prstGeom>
          <a:noFill/>
        </p:spPr>
        <p:txBody>
          <a:bodyPr wrap="none" lIns="0" tIns="0" rIns="0" bIns="0" rtlCol="0">
            <a:prstTxWarp prst="textArchUp">
              <a:avLst/>
            </a:prstTxWarp>
            <a:spAutoFit/>
          </a:bodyPr>
          <a:lstStyle/>
          <a:p>
            <a:pPr algn="ctr"/>
            <a:r>
              <a:rPr lang="en-US" sz="1600" b="1" dirty="0" smtClean="0">
                <a:gradFill>
                  <a:gsLst>
                    <a:gs pos="0">
                      <a:schemeClr val="tx1"/>
                    </a:gs>
                    <a:gs pos="86000">
                      <a:schemeClr val="tx1"/>
                    </a:gs>
                  </a:gsLst>
                  <a:lin ang="5400000" scaled="0"/>
                </a:gradFill>
              </a:rPr>
              <a:t>SharePoint 2010</a:t>
            </a:r>
          </a:p>
          <a:p>
            <a:pPr algn="ctr"/>
            <a:r>
              <a:rPr lang="en-US" sz="1400" dirty="0" smtClean="0">
                <a:gradFill>
                  <a:gsLst>
                    <a:gs pos="0">
                      <a:schemeClr val="tx1"/>
                    </a:gs>
                    <a:gs pos="86000">
                      <a:schemeClr val="tx1"/>
                    </a:gs>
                  </a:gsLst>
                  <a:lin ang="5400000" scaled="0"/>
                </a:gradFill>
              </a:rPr>
              <a:t>Web Apps</a:t>
            </a:r>
          </a:p>
          <a:p>
            <a:pPr algn="ctr"/>
            <a:r>
              <a:rPr lang="en-US" sz="1400" dirty="0" smtClean="0">
                <a:gradFill>
                  <a:gsLst>
                    <a:gs pos="0">
                      <a:schemeClr val="tx1"/>
                    </a:gs>
                    <a:gs pos="86000">
                      <a:schemeClr val="tx1"/>
                    </a:gs>
                  </a:gsLst>
                  <a:lin ang="5400000" scaled="0"/>
                </a:gradFill>
              </a:rPr>
              <a:t>Co-Authoring</a:t>
            </a:r>
          </a:p>
          <a:p>
            <a:pPr algn="ctr"/>
            <a:r>
              <a:rPr lang="en-US" sz="1400" dirty="0" smtClean="0">
                <a:gradFill>
                  <a:gsLst>
                    <a:gs pos="0">
                      <a:schemeClr val="tx1"/>
                    </a:gs>
                    <a:gs pos="86000">
                      <a:schemeClr val="tx1"/>
                    </a:gs>
                  </a:gsLst>
                  <a:lin ang="5400000" scaled="0"/>
                </a:gradFill>
              </a:rPr>
              <a:t>PowerPoint Broadcast</a:t>
            </a:r>
          </a:p>
        </p:txBody>
      </p:sp>
      <p:sp>
        <p:nvSpPr>
          <p:cNvPr id="3" name="Oval 2"/>
          <p:cNvSpPr/>
          <p:nvPr/>
        </p:nvSpPr>
        <p:spPr bwMode="auto">
          <a:xfrm>
            <a:off x="1839433" y="1063260"/>
            <a:ext cx="5316279" cy="5278380"/>
          </a:xfrm>
          <a:prstGeom prst="ellipse">
            <a:avLst/>
          </a:prstGeom>
          <a:solidFill>
            <a:schemeClr val="tx1">
              <a:lumMod val="65000"/>
              <a:alpha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8" name="&quot;GLASS&quot;; Transparent to White Linear; Reflection; Stroke"/>
          <p:cNvSpPr/>
          <p:nvPr/>
        </p:nvSpPr>
        <p:spPr bwMode="auto">
          <a:xfrm>
            <a:off x="2522021" y="2951436"/>
            <a:ext cx="3944679" cy="1403483"/>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7"/>
              </a:buBlip>
              <a:defRPr/>
            </a:pPr>
            <a:endParaRPr lang="en-US" altLang="zh-CN" sz="2200" kern="1200" spc="-40" dirty="0">
              <a:solidFill>
                <a:srgbClr val="FFFFFF"/>
              </a:solidFill>
              <a:latin typeface="Segoe" pitchFamily="34" charset="0"/>
              <a:ea typeface="+mn-ea"/>
              <a:cs typeface="+mn-cs"/>
            </a:endParaRPr>
          </a:p>
        </p:txBody>
      </p:sp>
      <p:sp>
        <p:nvSpPr>
          <p:cNvPr id="39" name="&quot;GLASS&quot;; Transparent to White Linear; Reflection; Stroke"/>
          <p:cNvSpPr/>
          <p:nvPr/>
        </p:nvSpPr>
        <p:spPr bwMode="auto">
          <a:xfrm flipH="1">
            <a:off x="2522022" y="1560702"/>
            <a:ext cx="3944677" cy="1403483"/>
          </a:xfrm>
          <a:prstGeom prst="round2SameRect">
            <a:avLst/>
          </a:prstGeom>
          <a:gradFill flip="none" rotWithShape="1">
            <a:gsLst>
              <a:gs pos="0">
                <a:srgbClr val="A38401">
                  <a:alpha val="40000"/>
                </a:srgbClr>
              </a:gs>
              <a:gs pos="57000">
                <a:srgbClr val="EFC201">
                  <a:alpha val="83000"/>
                </a:srgbClr>
              </a:gs>
            </a:gsLst>
            <a:lin ang="16200000" scaled="1"/>
            <a:tileRect/>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8"/>
              </a:buBlip>
              <a:defRPr/>
            </a:pPr>
            <a:endParaRPr lang="en-US" altLang="zh-CN" sz="2200" kern="1200" spc="-40" dirty="0">
              <a:solidFill>
                <a:srgbClr val="FFFFFF"/>
              </a:solidFill>
              <a:latin typeface="Segoe" pitchFamily="34" charset="0"/>
              <a:ea typeface="+mn-ea"/>
              <a:cs typeface="+mn-cs"/>
            </a:endParaRPr>
          </a:p>
        </p:txBody>
      </p:sp>
      <p:sp>
        <p:nvSpPr>
          <p:cNvPr id="40" name="&quot;GLASS&quot;; Transparent to White Linear; Reflection; Stroke"/>
          <p:cNvSpPr/>
          <p:nvPr/>
        </p:nvSpPr>
        <p:spPr bwMode="auto">
          <a:xfrm flipH="1" flipV="1">
            <a:off x="2522022" y="4360608"/>
            <a:ext cx="3944677" cy="1403483"/>
          </a:xfrm>
          <a:prstGeom prst="round2SameRect">
            <a:avLst/>
          </a:prstGeom>
          <a:gradFill>
            <a:gsLst>
              <a:gs pos="0">
                <a:srgbClr val="2E9233">
                  <a:alpha val="40000"/>
                </a:srgbClr>
              </a:gs>
              <a:gs pos="51000">
                <a:srgbClr val="78D41C">
                  <a:alpha val="83000"/>
                </a:srgbClr>
              </a:gs>
            </a:gsLst>
            <a:lin ang="16200000" scaled="1"/>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9"/>
              </a:buBlip>
              <a:defRPr/>
            </a:pPr>
            <a:endParaRPr lang="en-US" altLang="zh-CN" sz="2200" kern="1200" spc="-40" dirty="0">
              <a:solidFill>
                <a:srgbClr val="FFFFFF"/>
              </a:solidFill>
              <a:latin typeface="Segoe" pitchFamily="34" charset="0"/>
              <a:ea typeface="+mn-ea"/>
              <a:cs typeface="+mn-cs"/>
            </a:endParaRPr>
          </a:p>
        </p:txBody>
      </p:sp>
      <p:sp>
        <p:nvSpPr>
          <p:cNvPr id="41" name="WorkTogether-TITLE">
            <a:hlinkClick r:id="" action="ppaction://noaction"/>
          </p:cNvPr>
          <p:cNvSpPr/>
          <p:nvPr/>
        </p:nvSpPr>
        <p:spPr>
          <a:xfrm>
            <a:off x="2788082" y="2100861"/>
            <a:ext cx="3412556" cy="323165"/>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500" dirty="0">
                <a:latin typeface="Segoe" pitchFamily="34" charset="0"/>
              </a:rPr>
              <a:t>Make People Productive Anywhere</a:t>
            </a:r>
            <a:endParaRPr lang="en-US" sz="1500" dirty="0" smtClean="0">
              <a:latin typeface="Segoe" pitchFamily="34" charset="0"/>
            </a:endParaRPr>
          </a:p>
        </p:txBody>
      </p:sp>
      <p:sp>
        <p:nvSpPr>
          <p:cNvPr id="42" name="WorkTogether-TITLE">
            <a:hlinkClick r:id="" action="ppaction://noaction"/>
          </p:cNvPr>
          <p:cNvSpPr/>
          <p:nvPr/>
        </p:nvSpPr>
        <p:spPr>
          <a:xfrm>
            <a:off x="2991118" y="3376178"/>
            <a:ext cx="3006485" cy="553998"/>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500" dirty="0">
                <a:latin typeface="Segoe" pitchFamily="34" charset="0"/>
              </a:rPr>
              <a:t>Manage Risks through Enhancing Security and Control</a:t>
            </a:r>
            <a:endParaRPr lang="en-US" sz="1500" dirty="0" smtClean="0">
              <a:latin typeface="Segoe" pitchFamily="34" charset="0"/>
            </a:endParaRPr>
          </a:p>
        </p:txBody>
      </p:sp>
      <p:sp>
        <p:nvSpPr>
          <p:cNvPr id="43" name="WorkTogether-TITLE">
            <a:hlinkClick r:id="" action="ppaction://noaction"/>
          </p:cNvPr>
          <p:cNvSpPr/>
          <p:nvPr/>
        </p:nvSpPr>
        <p:spPr>
          <a:xfrm>
            <a:off x="2686826" y="4900767"/>
            <a:ext cx="3615069" cy="323165"/>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500" dirty="0">
                <a:latin typeface="Segoe" pitchFamily="34" charset="0"/>
              </a:rPr>
              <a:t>Reduce </a:t>
            </a:r>
            <a:r>
              <a:rPr lang="en-US" sz="1500" dirty="0" smtClean="0">
                <a:latin typeface="Segoe" pitchFamily="34" charset="0"/>
              </a:rPr>
              <a:t>Application Management Costs</a:t>
            </a:r>
          </a:p>
        </p:txBody>
      </p:sp>
      <p:sp>
        <p:nvSpPr>
          <p:cNvPr id="46" name="&quot;GLASS&quot;; Transparent to White Linear; Reflection; Stroke"/>
          <p:cNvSpPr/>
          <p:nvPr/>
        </p:nvSpPr>
        <p:spPr bwMode="auto">
          <a:xfrm flipH="1" flipV="1">
            <a:off x="2523745" y="4373357"/>
            <a:ext cx="3944677" cy="1403483"/>
          </a:xfrm>
          <a:prstGeom prst="round2SameRect">
            <a:avLst/>
          </a:prstGeom>
          <a:solidFill>
            <a:schemeClr val="tx1">
              <a:lumMod val="65000"/>
              <a:alpha val="75000"/>
            </a:schemeClr>
          </a:soli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20"/>
              </a:buBlip>
              <a:defRPr/>
            </a:pPr>
            <a:endParaRPr lang="en-US" altLang="zh-CN" sz="2200" kern="1200" spc="-40" dirty="0">
              <a:solidFill>
                <a:srgbClr val="FFFFFF"/>
              </a:solidFill>
              <a:latin typeface="Segoe" pitchFamily="34" charset="0"/>
              <a:ea typeface="+mn-ea"/>
              <a:cs typeface="+mn-cs"/>
            </a:endParaRPr>
          </a:p>
        </p:txBody>
      </p:sp>
      <p:sp>
        <p:nvSpPr>
          <p:cNvPr id="47" name="&quot;GLASS&quot;; Transparent to White Linear; Reflection; Stroke"/>
          <p:cNvSpPr/>
          <p:nvPr/>
        </p:nvSpPr>
        <p:spPr bwMode="auto">
          <a:xfrm flipH="1">
            <a:off x="2511407" y="1547953"/>
            <a:ext cx="3944677" cy="1403483"/>
          </a:xfrm>
          <a:prstGeom prst="round2SameRect">
            <a:avLst/>
          </a:prstGeom>
          <a:solidFill>
            <a:schemeClr val="tx1">
              <a:lumMod val="65000"/>
              <a:alpha val="75000"/>
            </a:schemeClr>
          </a:soli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21"/>
              </a:buBlip>
              <a:defRPr/>
            </a:pPr>
            <a:endParaRPr lang="en-US" altLang="zh-CN" sz="2200" kern="1200" spc="-40" dirty="0">
              <a:solidFill>
                <a:srgbClr val="FFFFFF"/>
              </a:solidFill>
              <a:latin typeface="Segoe" pitchFamily="34" charset="0"/>
              <a:ea typeface="+mn-ea"/>
              <a:cs typeface="+mn-cs"/>
            </a:endParaRPr>
          </a:p>
        </p:txBody>
      </p:sp>
      <p:sp>
        <p:nvSpPr>
          <p:cNvPr id="48" name="TextBox 47"/>
          <p:cNvSpPr txBox="1"/>
          <p:nvPr/>
        </p:nvSpPr>
        <p:spPr>
          <a:xfrm>
            <a:off x="2552947" y="3453122"/>
            <a:ext cx="3944677" cy="954107"/>
          </a:xfrm>
          <a:prstGeom prst="rect">
            <a:avLst/>
          </a:prstGeom>
          <a:no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i="1" dirty="0">
                <a:solidFill>
                  <a:prstClr val="white"/>
                </a:solidFill>
                <a:latin typeface="Segoe" pitchFamily="34" charset="0"/>
              </a:rPr>
              <a:t>Security attacks are evolving to target applications while business concerns have advanced the need to ensure compliance with standards and regulations.</a:t>
            </a:r>
            <a:endParaRPr lang="en-US" sz="1600" i="1" kern="1200" dirty="0">
              <a:solidFill>
                <a:prstClr val="white"/>
              </a:solidFill>
              <a:latin typeface="Segoe" pitchFamily="34" charset="0"/>
              <a:ea typeface="+mn-ea"/>
              <a:cs typeface="+mn-cs"/>
            </a:endParaRPr>
          </a:p>
        </p:txBody>
      </p:sp>
    </p:spTree>
    <p:extLst>
      <p:ext uri="{BB962C8B-B14F-4D97-AF65-F5344CB8AC3E}">
        <p14:creationId xmlns="" xmlns:p14="http://schemas.microsoft.com/office/powerpoint/2010/main" val="1909149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05556E-6 1.11111E-6 L -3.05556E-6 -0.05695 " pathEditMode="relative" rAng="0" ptsTypes="AA">
                                      <p:cBhvr>
                                        <p:cTn id="6" dur="1250" fill="hold"/>
                                        <p:tgtEl>
                                          <p:spTgt spid="42"/>
                                        </p:tgtEl>
                                        <p:attrNameLst>
                                          <p:attrName>ppt_x</p:attrName>
                                          <p:attrName>ppt_y</p:attrName>
                                        </p:attrNameLst>
                                      </p:cBhvr>
                                      <p:rCtr x="0" y="-2847"/>
                                    </p:animMotion>
                                  </p:childTnLst>
                                </p:cTn>
                              </p:par>
                              <p:par>
                                <p:cTn id="7" presetID="10"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animEffect transition="in" filter="fade">
                                      <p:cBhvr>
                                        <p:cTn id="9"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a:grpSpLocks noChangeAspect="1"/>
          </p:cNvGrpSpPr>
          <p:nvPr/>
        </p:nvGrpSpPr>
        <p:grpSpPr>
          <a:xfrm>
            <a:off x="547701" y="3796325"/>
            <a:ext cx="3451655" cy="2286892"/>
            <a:chOff x="478375" y="1357298"/>
            <a:chExt cx="7132931" cy="4725920"/>
          </a:xfrm>
        </p:grpSpPr>
        <p:sp>
          <p:nvSpPr>
            <p:cNvPr id="31" name="TextBox 3"/>
            <p:cNvSpPr txBox="1"/>
            <p:nvPr/>
          </p:nvSpPr>
          <p:spPr>
            <a:xfrm>
              <a:off x="478375" y="5929330"/>
              <a:ext cx="2989601" cy="153888"/>
            </a:xfrm>
            <a:prstGeom prst="rect">
              <a:avLst/>
            </a:prstGeom>
            <a:noFill/>
          </p:spPr>
          <p:txBody>
            <a:bodyPr wrap="none" lIns="0" tIns="0" rIns="0" bIns="0" rtlCol="0">
              <a:normAutofit fontScale="62500" lnSpcReduction="20000"/>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NZ" sz="1000" dirty="0" smtClean="0">
                  <a:gradFill>
                    <a:gsLst>
                      <a:gs pos="0">
                        <a:schemeClr val="tx1"/>
                      </a:gs>
                      <a:gs pos="86000">
                        <a:schemeClr val="tx1"/>
                      </a:gs>
                    </a:gsLst>
                    <a:lin ang="5400000" scaled="0"/>
                  </a:gradFill>
                </a:rPr>
                <a:t>* Diagram from SANS – The Top Cyber Security Risks</a:t>
              </a:r>
            </a:p>
          </p:txBody>
        </p:sp>
        <p:sp>
          <p:nvSpPr>
            <p:cNvPr id="32" name="Right Arrow 31"/>
            <p:cNvSpPr/>
            <p:nvPr/>
          </p:nvSpPr>
          <p:spPr bwMode="auto">
            <a:xfrm rot="16200000">
              <a:off x="4750595" y="3321843"/>
              <a:ext cx="4286280" cy="500066"/>
            </a:xfrm>
            <a:prstGeom prs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normAutofit fontScale="25000" lnSpcReduction="20000"/>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99"/>
              <a:endParaRPr lang="en-NZ" sz="2400" dirty="0" smtClean="0">
                <a:gradFill>
                  <a:gsLst>
                    <a:gs pos="0">
                      <a:srgbClr val="FFFFFF"/>
                    </a:gs>
                    <a:gs pos="100000">
                      <a:srgbClr val="FFFFFF"/>
                    </a:gs>
                  </a:gsLst>
                  <a:lin ang="5400000" scaled="0"/>
                </a:gradFill>
              </a:endParaRPr>
            </a:p>
          </p:txBody>
        </p:sp>
        <p:sp>
          <p:nvSpPr>
            <p:cNvPr id="33" name="TextBox 10"/>
            <p:cNvSpPr txBox="1"/>
            <p:nvPr/>
          </p:nvSpPr>
          <p:spPr>
            <a:xfrm rot="16200000">
              <a:off x="5947845" y="4052656"/>
              <a:ext cx="3019145" cy="307777"/>
            </a:xfrm>
            <a:prstGeom prst="rect">
              <a:avLst/>
            </a:prstGeom>
            <a:noFill/>
          </p:spPr>
          <p:txBody>
            <a:bodyPr wrap="square" lIns="0" tIns="0" rIns="0" bIns="0" rtlCol="0">
              <a:normAutofit fontScale="47500" lnSpcReduction="20000"/>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NZ" sz="2000" dirty="0" smtClean="0">
                  <a:gradFill>
                    <a:gsLst>
                      <a:gs pos="0">
                        <a:schemeClr val="tx1"/>
                      </a:gs>
                      <a:gs pos="86000">
                        <a:schemeClr val="tx1"/>
                      </a:gs>
                    </a:gsLst>
                    <a:lin ang="5400000" scaled="0"/>
                  </a:gradFill>
                  <a:effectLst>
                    <a:outerShdw blurRad="50800" dist="38100" dir="2700000" algn="tl" rotWithShape="0">
                      <a:prstClr val="black">
                        <a:alpha val="40000"/>
                      </a:prstClr>
                    </a:outerShdw>
                  </a:effectLst>
                </a:rPr>
                <a:t>Number of Vulnerabilities</a:t>
              </a:r>
            </a:p>
          </p:txBody>
        </p:sp>
        <p:grpSp>
          <p:nvGrpSpPr>
            <p:cNvPr id="34" name="Group 33"/>
            <p:cNvGrpSpPr/>
            <p:nvPr/>
          </p:nvGrpSpPr>
          <p:grpSpPr>
            <a:xfrm>
              <a:off x="547702" y="1357298"/>
              <a:ext cx="6096000" cy="1637808"/>
              <a:chOff x="0" y="0"/>
              <a:chExt cx="6096000" cy="1637808"/>
            </a:xfrm>
          </p:grpSpPr>
          <p:sp>
            <p:nvSpPr>
              <p:cNvPr id="44" name="Trapezoid 43"/>
              <p:cNvSpPr/>
              <p:nvPr/>
            </p:nvSpPr>
            <p:spPr>
              <a:xfrm rot="10800000">
                <a:off x="0" y="0"/>
                <a:ext cx="6096000" cy="1637808"/>
              </a:xfrm>
              <a:prstGeom prst="trapezoid">
                <a:avLst>
                  <a:gd name="adj" fmla="val 71243"/>
                </a:avLst>
              </a:prstGeom>
            </p:spPr>
            <p:style>
              <a:lnRef idx="0">
                <a:schemeClr val="accent1"/>
              </a:lnRef>
              <a:fillRef idx="3">
                <a:schemeClr val="accent1"/>
              </a:fillRef>
              <a:effectRef idx="3">
                <a:schemeClr val="accent1"/>
              </a:effectRef>
              <a:fontRef idx="minor">
                <a:schemeClr val="lt1"/>
              </a:fontRef>
            </p:style>
          </p:sp>
          <p:sp>
            <p:nvSpPr>
              <p:cNvPr id="45" name="Trapezoid 4"/>
              <p:cNvSpPr/>
              <p:nvPr/>
            </p:nvSpPr>
            <p:spPr>
              <a:xfrm>
                <a:off x="1066799" y="0"/>
                <a:ext cx="3962400" cy="163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lvl="0" algn="ctr" defTabSz="1600200">
                  <a:lnSpc>
                    <a:spcPct val="90000"/>
                  </a:lnSpc>
                  <a:spcBef>
                    <a:spcPct val="0"/>
                  </a:spcBef>
                  <a:spcAft>
                    <a:spcPct val="35000"/>
                  </a:spcAft>
                </a:pPr>
                <a:r>
                  <a:rPr lang="en-NZ" sz="2400" kern="1200" dirty="0" smtClean="0">
                    <a:effectLst>
                      <a:outerShdw blurRad="50800" dist="38100" dir="2700000" algn="tl" rotWithShape="0">
                        <a:prstClr val="black">
                          <a:alpha val="40000"/>
                        </a:prstClr>
                      </a:outerShdw>
                    </a:effectLst>
                  </a:rPr>
                  <a:t>Applications</a:t>
                </a:r>
              </a:p>
            </p:txBody>
          </p:sp>
        </p:grpSp>
        <p:grpSp>
          <p:nvGrpSpPr>
            <p:cNvPr id="35" name="Group 34"/>
            <p:cNvGrpSpPr/>
            <p:nvPr/>
          </p:nvGrpSpPr>
          <p:grpSpPr>
            <a:xfrm>
              <a:off x="1708358" y="3011130"/>
              <a:ext cx="3762351" cy="880168"/>
              <a:chOff x="1166824" y="1637808"/>
              <a:chExt cx="3762351" cy="880168"/>
            </a:xfrm>
          </p:grpSpPr>
          <p:sp>
            <p:nvSpPr>
              <p:cNvPr id="42" name="Trapezoid 41"/>
              <p:cNvSpPr/>
              <p:nvPr/>
            </p:nvSpPr>
            <p:spPr>
              <a:xfrm rot="10800000">
                <a:off x="1166824" y="1637808"/>
                <a:ext cx="3762351" cy="880168"/>
              </a:xfrm>
              <a:prstGeom prst="trapezoid">
                <a:avLst>
                  <a:gd name="adj" fmla="val 71243"/>
                </a:avLst>
              </a:prstGeom>
            </p:spPr>
            <p:style>
              <a:lnRef idx="0">
                <a:schemeClr val="accent5"/>
              </a:lnRef>
              <a:fillRef idx="3">
                <a:schemeClr val="accent5"/>
              </a:fillRef>
              <a:effectRef idx="3">
                <a:schemeClr val="accent5"/>
              </a:effectRef>
              <a:fontRef idx="minor">
                <a:schemeClr val="lt1"/>
              </a:fontRef>
            </p:style>
          </p:sp>
          <p:sp>
            <p:nvSpPr>
              <p:cNvPr id="43" name="Trapezoid 4"/>
              <p:cNvSpPr/>
              <p:nvPr/>
            </p:nvSpPr>
            <p:spPr>
              <a:xfrm>
                <a:off x="1825235" y="1637808"/>
                <a:ext cx="2445528" cy="88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rmAutofit fontScale="92500"/>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lvl="0" algn="ctr" defTabSz="800100">
                  <a:lnSpc>
                    <a:spcPct val="90000"/>
                  </a:lnSpc>
                  <a:spcBef>
                    <a:spcPct val="0"/>
                  </a:spcBef>
                  <a:spcAft>
                    <a:spcPct val="35000"/>
                  </a:spcAft>
                </a:pPr>
                <a:r>
                  <a:rPr lang="en-NZ" sz="1800" kern="1200" dirty="0" smtClean="0">
                    <a:effectLst>
                      <a:outerShdw blurRad="50800" dist="38100" dir="2700000" algn="tl" rotWithShape="0">
                        <a:prstClr val="black">
                          <a:alpha val="40000"/>
                        </a:prstClr>
                      </a:outerShdw>
                    </a:effectLst>
                  </a:rPr>
                  <a:t>OS Libraries</a:t>
                </a:r>
                <a:endParaRPr lang="en-NZ" sz="1800" kern="1200" dirty="0">
                  <a:effectLst>
                    <a:outerShdw blurRad="50800" dist="38100" dir="2700000" algn="tl" rotWithShape="0">
                      <a:prstClr val="black">
                        <a:alpha val="40000"/>
                      </a:prstClr>
                    </a:outerShdw>
                  </a:effectLst>
                </a:endParaRPr>
              </a:p>
            </p:txBody>
          </p:sp>
        </p:grpSp>
        <p:grpSp>
          <p:nvGrpSpPr>
            <p:cNvPr id="36" name="Group 35"/>
            <p:cNvGrpSpPr/>
            <p:nvPr/>
          </p:nvGrpSpPr>
          <p:grpSpPr>
            <a:xfrm>
              <a:off x="1863197" y="3911418"/>
              <a:ext cx="3453056" cy="880168"/>
              <a:chOff x="1323427" y="2517977"/>
              <a:chExt cx="3453056" cy="880168"/>
            </a:xfrm>
          </p:grpSpPr>
          <p:sp>
            <p:nvSpPr>
              <p:cNvPr id="40" name="Trapezoid 39"/>
              <p:cNvSpPr/>
              <p:nvPr/>
            </p:nvSpPr>
            <p:spPr>
              <a:xfrm rot="10800000">
                <a:off x="1793882" y="2517977"/>
                <a:ext cx="2508234" cy="880168"/>
              </a:xfrm>
              <a:prstGeom prst="trapezoid">
                <a:avLst>
                  <a:gd name="adj" fmla="val 71243"/>
                </a:avLst>
              </a:prstGeom>
            </p:spPr>
            <p:style>
              <a:lnRef idx="0">
                <a:schemeClr val="accent6"/>
              </a:lnRef>
              <a:fillRef idx="3">
                <a:schemeClr val="accent6"/>
              </a:fillRef>
              <a:effectRef idx="3">
                <a:schemeClr val="accent6"/>
              </a:effectRef>
              <a:fontRef idx="minor">
                <a:schemeClr val="lt1"/>
              </a:fontRef>
            </p:style>
          </p:sp>
          <p:sp>
            <p:nvSpPr>
              <p:cNvPr id="41" name="Trapezoid 4"/>
              <p:cNvSpPr/>
              <p:nvPr/>
            </p:nvSpPr>
            <p:spPr>
              <a:xfrm>
                <a:off x="1323427" y="2517977"/>
                <a:ext cx="3453056" cy="88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rm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lvl="0" algn="ctr" defTabSz="800100">
                  <a:lnSpc>
                    <a:spcPct val="90000"/>
                  </a:lnSpc>
                  <a:spcBef>
                    <a:spcPct val="0"/>
                  </a:spcBef>
                  <a:spcAft>
                    <a:spcPct val="35000"/>
                  </a:spcAft>
                </a:pPr>
                <a:r>
                  <a:rPr lang="en-NZ" sz="1100" kern="1200" dirty="0" smtClean="0">
                    <a:effectLst>
                      <a:outerShdw blurRad="50800" dist="38100" dir="2700000" algn="tl" rotWithShape="0">
                        <a:prstClr val="black">
                          <a:alpha val="40000"/>
                        </a:prstClr>
                      </a:outerShdw>
                    </a:effectLst>
                  </a:rPr>
                  <a:t>OS Transport</a:t>
                </a:r>
              </a:p>
            </p:txBody>
          </p:sp>
        </p:grpSp>
        <p:grpSp>
          <p:nvGrpSpPr>
            <p:cNvPr id="37" name="Group 36"/>
            <p:cNvGrpSpPr/>
            <p:nvPr/>
          </p:nvGrpSpPr>
          <p:grpSpPr>
            <a:xfrm>
              <a:off x="2366769" y="4807838"/>
              <a:ext cx="2445527" cy="880168"/>
              <a:chOff x="1828764" y="3398145"/>
              <a:chExt cx="2445527" cy="880168"/>
            </a:xfrm>
          </p:grpSpPr>
          <p:sp>
            <p:nvSpPr>
              <p:cNvPr id="38" name="Trapezoid 37"/>
              <p:cNvSpPr/>
              <p:nvPr/>
            </p:nvSpPr>
            <p:spPr>
              <a:xfrm rot="10800000">
                <a:off x="2420941" y="3398145"/>
                <a:ext cx="1254117" cy="880168"/>
              </a:xfrm>
              <a:prstGeom prst="trapezoid">
                <a:avLst>
                  <a:gd name="adj" fmla="val 71243"/>
                </a:avLst>
              </a:prstGeom>
            </p:spPr>
            <p:style>
              <a:lnRef idx="0">
                <a:schemeClr val="accent2"/>
              </a:lnRef>
              <a:fillRef idx="3">
                <a:schemeClr val="accent2"/>
              </a:fillRef>
              <a:effectRef idx="3">
                <a:schemeClr val="accent2"/>
              </a:effectRef>
              <a:fontRef idx="minor">
                <a:schemeClr val="lt1"/>
              </a:fontRef>
            </p:style>
          </p:sp>
          <p:sp>
            <p:nvSpPr>
              <p:cNvPr id="39" name="Trapezoid 4"/>
              <p:cNvSpPr/>
              <p:nvPr/>
            </p:nvSpPr>
            <p:spPr>
              <a:xfrm>
                <a:off x="1828764" y="3398145"/>
                <a:ext cx="2445527" cy="88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lvl="0" algn="ctr" defTabSz="711200">
                  <a:lnSpc>
                    <a:spcPct val="90000"/>
                  </a:lnSpc>
                  <a:spcBef>
                    <a:spcPct val="0"/>
                  </a:spcBef>
                  <a:spcAft>
                    <a:spcPct val="35000"/>
                  </a:spcAft>
                </a:pPr>
                <a:r>
                  <a:rPr lang="en-NZ" sz="1200" kern="1200" dirty="0" smtClean="0">
                    <a:effectLst>
                      <a:outerShdw blurRad="50800" dist="38100" dir="2700000" algn="tl" rotWithShape="0">
                        <a:prstClr val="black">
                          <a:alpha val="40000"/>
                        </a:prstClr>
                      </a:outerShdw>
                    </a:effectLst>
                  </a:rPr>
                  <a:t>Network</a:t>
                </a:r>
                <a:endParaRPr lang="en-NZ" sz="900" kern="1200" dirty="0" smtClean="0">
                  <a:effectLst>
                    <a:outerShdw blurRad="50800" dist="38100" dir="2700000" algn="tl" rotWithShape="0">
                      <a:prstClr val="black">
                        <a:alpha val="40000"/>
                      </a:prstClr>
                    </a:outerShdw>
                  </a:effectLst>
                </a:endParaRPr>
              </a:p>
            </p:txBody>
          </p:sp>
        </p:grpSp>
      </p:grpSp>
      <p:sp>
        <p:nvSpPr>
          <p:cNvPr id="3" name="Title 2"/>
          <p:cNvSpPr>
            <a:spLocks noGrp="1"/>
          </p:cNvSpPr>
          <p:nvPr>
            <p:ph type="title"/>
          </p:nvPr>
        </p:nvSpPr>
        <p:spPr>
          <a:xfrm>
            <a:off x="389436" y="228601"/>
            <a:ext cx="8363938" cy="747897"/>
          </a:xfrm>
        </p:spPr>
        <p:txBody>
          <a:bodyPr/>
          <a:lstStyle/>
          <a:p>
            <a:r>
              <a:rPr lang="en-NZ" sz="3200" dirty="0">
                <a:gradFill flip="none" rotWithShape="1">
                  <a:gsLst>
                    <a:gs pos="0">
                      <a:srgbClr val="FFC200"/>
                    </a:gs>
                    <a:gs pos="86000">
                      <a:srgbClr val="FFC200"/>
                    </a:gs>
                  </a:gsLst>
                  <a:lin ang="5400000" scaled="0"/>
                  <a:tileRect/>
                </a:gradFill>
              </a:rPr>
              <a:t>Historical Data of Office Security</a:t>
            </a:r>
            <a:r>
              <a:rPr lang="en-NZ" sz="2900" dirty="0">
                <a:gradFill flip="none" rotWithShape="1">
                  <a:gsLst>
                    <a:gs pos="0">
                      <a:srgbClr val="FFC200"/>
                    </a:gs>
                    <a:gs pos="86000">
                      <a:srgbClr val="FFC200"/>
                    </a:gs>
                  </a:gsLst>
                  <a:lin ang="5400000" scaled="0"/>
                  <a:tileRect/>
                </a:gradFill>
              </a:rPr>
              <a:t/>
            </a:r>
            <a:br>
              <a:rPr lang="en-NZ" sz="2900" dirty="0">
                <a:gradFill flip="none" rotWithShape="1">
                  <a:gsLst>
                    <a:gs pos="0">
                      <a:srgbClr val="FFC200"/>
                    </a:gs>
                    <a:gs pos="86000">
                      <a:srgbClr val="FFC200"/>
                    </a:gs>
                  </a:gsLst>
                  <a:lin ang="5400000" scaled="0"/>
                  <a:tileRect/>
                </a:gradFill>
              </a:rPr>
            </a:br>
            <a:r>
              <a:rPr lang="en-NZ" sz="2200" dirty="0">
                <a:gradFill flip="none" rotWithShape="1">
                  <a:gsLst>
                    <a:gs pos="0">
                      <a:srgbClr val="FFC200"/>
                    </a:gs>
                    <a:gs pos="86000">
                      <a:srgbClr val="FFC200"/>
                    </a:gs>
                  </a:gsLst>
                  <a:lin ang="5400000" scaled="0"/>
                  <a:tileRect/>
                </a:gradFill>
              </a:rPr>
              <a:t>While attacks increased vulnerabilities are decreasing</a:t>
            </a:r>
            <a:endParaRPr lang="en-US" sz="2200" dirty="0"/>
          </a:p>
        </p:txBody>
      </p:sp>
      <p:pic>
        <p:nvPicPr>
          <p:cNvPr id="1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10233" y="1091780"/>
            <a:ext cx="5018667" cy="2849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Content Placeholder 3"/>
          <p:cNvSpPr txBox="1">
            <a:spLocks/>
          </p:cNvSpPr>
          <p:nvPr/>
        </p:nvSpPr>
        <p:spPr>
          <a:xfrm>
            <a:off x="228599" y="1502753"/>
            <a:ext cx="4300871" cy="615553"/>
          </a:xfrm>
          <a:prstGeom prst="rect">
            <a:avLst/>
          </a:prstGeom>
        </p:spPr>
        <p:txBody>
          <a:bodyPr lIns="0" tIns="0" rIns="0" bIns="0"/>
          <a:lstStyle>
            <a:lvl1pPr marL="460375" indent="-460375" algn="l" defTabSz="914363" rtl="0" eaLnBrk="1" latinLnBrk="0" hangingPunct="1">
              <a:lnSpc>
                <a:spcPct val="90000"/>
              </a:lnSpc>
              <a:spcBef>
                <a:spcPct val="20000"/>
              </a:spcBef>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6538" indent="-236538"/>
            <a:r>
              <a:rPr lang="en-US" sz="2000" dirty="0" smtClean="0"/>
              <a:t>Focus of attacks has evolved</a:t>
            </a:r>
          </a:p>
          <a:p>
            <a:pPr marL="236538" indent="-236538"/>
            <a:r>
              <a:rPr lang="en-US" sz="2000" dirty="0" smtClean="0"/>
              <a:t>Security bulletins have increased</a:t>
            </a:r>
            <a:endParaRPr lang="en-US" sz="2000" dirty="0"/>
          </a:p>
        </p:txBody>
      </p:sp>
      <p:grpSp>
        <p:nvGrpSpPr>
          <p:cNvPr id="21" name="Group 20"/>
          <p:cNvGrpSpPr/>
          <p:nvPr/>
        </p:nvGrpSpPr>
        <p:grpSpPr>
          <a:xfrm>
            <a:off x="4586315" y="1936312"/>
            <a:ext cx="4376931" cy="2751272"/>
            <a:chOff x="6000761" y="3786192"/>
            <a:chExt cx="5072098" cy="3381399"/>
          </a:xfrm>
        </p:grpSpPr>
        <p:graphicFrame>
          <p:nvGraphicFramePr>
            <p:cNvPr id="22" name="Chart 21"/>
            <p:cNvGraphicFramePr/>
            <p:nvPr>
              <p:extLst>
                <p:ext uri="{D42A27DB-BD31-4B8C-83A1-F6EECF244321}">
                  <p14:modId xmlns="" xmlns:p14="http://schemas.microsoft.com/office/powerpoint/2010/main" val="2330350306"/>
                </p:ext>
              </p:extLst>
            </p:nvPr>
          </p:nvGraphicFramePr>
          <p:xfrm>
            <a:off x="6000761" y="3786192"/>
            <a:ext cx="5072098" cy="3381399"/>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p:cNvSpPr/>
            <p:nvPr/>
          </p:nvSpPr>
          <p:spPr>
            <a:xfrm>
              <a:off x="7982577" y="5764429"/>
              <a:ext cx="1875835" cy="307777"/>
            </a:xfrm>
            <a:prstGeom prst="rect">
              <a:avLst/>
            </a:prstGeom>
          </p:spPr>
          <p:txBody>
            <a:bodyPr wrap="none">
              <a:spAutoFit/>
            </a:bodyPr>
            <a:lstStyle/>
            <a:p>
              <a:pPr algn="ctr">
                <a:defRPr sz="2160" b="1" i="0" u="none" strike="noStrike" kern="1200" baseline="0">
                  <a:solidFill>
                    <a:prstClr val="white"/>
                  </a:solidFill>
                  <a:latin typeface="+mn-lt"/>
                  <a:ea typeface="+mn-ea"/>
                  <a:cs typeface="+mn-cs"/>
                </a:defRPr>
              </a:pPr>
              <a:r>
                <a:rPr lang="en-US" sz="1400" dirty="0" smtClean="0">
                  <a:solidFill>
                    <a:srgbClr val="000000"/>
                  </a:solidFill>
                </a:rPr>
                <a:t>72% Not Vulnerable</a:t>
              </a:r>
            </a:p>
          </p:txBody>
        </p:sp>
        <p:sp>
          <p:nvSpPr>
            <p:cNvPr id="24" name="Rectangle 23"/>
            <p:cNvSpPr/>
            <p:nvPr/>
          </p:nvSpPr>
          <p:spPr>
            <a:xfrm>
              <a:off x="6429388" y="3857628"/>
              <a:ext cx="4155688" cy="738920"/>
            </a:xfrm>
            <a:prstGeom prst="rect">
              <a:avLst/>
            </a:prstGeom>
          </p:spPr>
          <p:txBody>
            <a:bodyPr wrap="none">
              <a:spAutoFit/>
            </a:bodyPr>
            <a:lstStyle/>
            <a:p>
              <a:pPr algn="ctr">
                <a:lnSpc>
                  <a:spcPts val="2700"/>
                </a:lnSpc>
                <a:defRPr sz="2160" b="1" i="0" u="none" strike="noStrike" kern="1200" baseline="0">
                  <a:solidFill>
                    <a:prstClr val="white"/>
                  </a:solidFill>
                  <a:latin typeface="+mn-lt"/>
                  <a:ea typeface="+mn-ea"/>
                  <a:cs typeface="+mn-cs"/>
                </a:defRPr>
              </a:pPr>
              <a:r>
                <a:rPr lang="en-US" dirty="0" smtClean="0">
                  <a:solidFill>
                    <a:sysClr val="windowText" lastClr="000000"/>
                  </a:solidFill>
                  <a:effectLst>
                    <a:outerShdw blurRad="38100" dist="38100" dir="2700000" algn="tl">
                      <a:srgbClr val="000000">
                        <a:alpha val="43137"/>
                      </a:srgbClr>
                    </a:outerShdw>
                  </a:effectLst>
                </a:rPr>
                <a:t>Newer is Better</a:t>
              </a:r>
            </a:p>
            <a:p>
              <a:pPr algn="ctr">
                <a:lnSpc>
                  <a:spcPts val="2700"/>
                </a:lnSpc>
                <a:defRPr sz="2160" b="1" i="0" u="none" strike="noStrike" kern="1200" baseline="0">
                  <a:solidFill>
                    <a:prstClr val="white"/>
                  </a:solidFill>
                  <a:latin typeface="+mn-lt"/>
                  <a:ea typeface="+mn-ea"/>
                  <a:cs typeface="+mn-cs"/>
                </a:defRPr>
              </a:pPr>
              <a:r>
                <a:rPr lang="en-US" sz="1400" dirty="0" smtClean="0">
                  <a:solidFill>
                    <a:sysClr val="windowText" lastClr="000000"/>
                  </a:solidFill>
                </a:rPr>
                <a:t>% of vulns affecting Office 2007 since Jan 2007</a:t>
              </a:r>
            </a:p>
          </p:txBody>
        </p:sp>
        <p:sp>
          <p:nvSpPr>
            <p:cNvPr id="25" name="Rectangle 24"/>
            <p:cNvSpPr/>
            <p:nvPr/>
          </p:nvSpPr>
          <p:spPr>
            <a:xfrm>
              <a:off x="6929454" y="5121487"/>
              <a:ext cx="1505540" cy="307777"/>
            </a:xfrm>
            <a:prstGeom prst="rect">
              <a:avLst/>
            </a:prstGeom>
          </p:spPr>
          <p:txBody>
            <a:bodyPr wrap="none">
              <a:spAutoFit/>
            </a:bodyPr>
            <a:lstStyle/>
            <a:p>
              <a:pPr algn="ctr">
                <a:defRPr sz="2160" b="1" i="0" u="none" strike="noStrike" kern="1200" baseline="0">
                  <a:solidFill>
                    <a:prstClr val="white"/>
                  </a:solidFill>
                  <a:latin typeface="+mn-lt"/>
                  <a:ea typeface="+mn-ea"/>
                  <a:cs typeface="+mn-cs"/>
                </a:defRPr>
              </a:pPr>
              <a:r>
                <a:rPr lang="en-US" sz="1400" dirty="0" smtClean="0">
                  <a:solidFill>
                    <a:srgbClr val="000000"/>
                  </a:solidFill>
                </a:rPr>
                <a:t>28% Vulnerable</a:t>
              </a:r>
            </a:p>
          </p:txBody>
        </p:sp>
      </p:grpSp>
      <p:grpSp>
        <p:nvGrpSpPr>
          <p:cNvPr id="26" name="Group 25"/>
          <p:cNvGrpSpPr/>
          <p:nvPr/>
        </p:nvGrpSpPr>
        <p:grpSpPr>
          <a:xfrm>
            <a:off x="4488335" y="3545903"/>
            <a:ext cx="4362068" cy="2699023"/>
            <a:chOff x="3571868" y="3071810"/>
            <a:chExt cx="5054874" cy="3317183"/>
          </a:xfrm>
        </p:grpSpPr>
        <p:graphicFrame>
          <p:nvGraphicFramePr>
            <p:cNvPr id="27" name="Chart 26"/>
            <p:cNvGraphicFramePr/>
            <p:nvPr/>
          </p:nvGraphicFramePr>
          <p:xfrm>
            <a:off x="3571868" y="3071810"/>
            <a:ext cx="5054874" cy="3317183"/>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tangle 27"/>
            <p:cNvSpPr/>
            <p:nvPr/>
          </p:nvSpPr>
          <p:spPr>
            <a:xfrm>
              <a:off x="5857884" y="5245985"/>
              <a:ext cx="407484" cy="276999"/>
            </a:xfrm>
            <a:prstGeom prst="rect">
              <a:avLst/>
            </a:prstGeom>
          </p:spPr>
          <p:txBody>
            <a:bodyPr wrap="none">
              <a:spAutoFit/>
            </a:bodyPr>
            <a:lstStyle/>
            <a:p>
              <a:r>
                <a:rPr lang="en-US" sz="1200" b="1" dirty="0" smtClean="0">
                  <a:effectLst>
                    <a:outerShdw blurRad="38100" dist="38100" dir="2700000" algn="tl">
                      <a:srgbClr val="000000">
                        <a:alpha val="43137"/>
                      </a:srgbClr>
                    </a:outerShdw>
                  </a:effectLst>
                </a:rPr>
                <a:t>2x!</a:t>
              </a:r>
              <a:endParaRPr lang="en-NZ" sz="1200" b="1" dirty="0">
                <a:effectLst>
                  <a:outerShdw blurRad="38100" dist="38100" dir="2700000" algn="tl">
                    <a:srgbClr val="000000">
                      <a:alpha val="43137"/>
                    </a:srgbClr>
                  </a:outerShdw>
                </a:effectLst>
              </a:endParaRPr>
            </a:p>
          </p:txBody>
        </p:sp>
        <p:sp>
          <p:nvSpPr>
            <p:cNvPr id="29" name="Rectangle 28"/>
            <p:cNvSpPr/>
            <p:nvPr/>
          </p:nvSpPr>
          <p:spPr>
            <a:xfrm>
              <a:off x="7039181" y="4643446"/>
              <a:ext cx="604653" cy="276999"/>
            </a:xfrm>
            <a:prstGeom prst="rect">
              <a:avLst/>
            </a:prstGeom>
          </p:spPr>
          <p:txBody>
            <a:bodyPr wrap="none">
              <a:spAutoFit/>
            </a:bodyPr>
            <a:lstStyle/>
            <a:p>
              <a:r>
                <a:rPr lang="en-US" sz="1200" b="1" dirty="0" smtClean="0">
                  <a:effectLst>
                    <a:outerShdw blurRad="38100" dist="38100" dir="2700000" algn="tl">
                      <a:srgbClr val="000000">
                        <a:alpha val="43137"/>
                      </a:srgbClr>
                    </a:outerShdw>
                  </a:effectLst>
                </a:rPr>
                <a:t>&gt;10x!</a:t>
              </a:r>
              <a:endParaRPr lang="en-NZ" sz="1200" b="1" dirty="0">
                <a:effectLst>
                  <a:outerShdw blurRad="38100" dist="38100" dir="2700000" algn="tl">
                    <a:srgbClr val="000000">
                      <a:alpha val="43137"/>
                    </a:srgbClr>
                  </a:outerShdw>
                </a:effectLst>
              </a:endParaRPr>
            </a:p>
          </p:txBody>
        </p:sp>
      </p:grpSp>
      <p:sp>
        <p:nvSpPr>
          <p:cNvPr id="46" name="Content Placeholder 3"/>
          <p:cNvSpPr txBox="1">
            <a:spLocks/>
          </p:cNvSpPr>
          <p:nvPr/>
        </p:nvSpPr>
        <p:spPr>
          <a:xfrm>
            <a:off x="232137" y="2154904"/>
            <a:ext cx="4300871" cy="615553"/>
          </a:xfrm>
          <a:prstGeom prst="rect">
            <a:avLst/>
          </a:prstGeom>
        </p:spPr>
        <p:txBody>
          <a:bodyPr vert="horz" wrap="square" lIns="0" tIns="0" rIns="0" bIns="0" rtlCol="0">
            <a:spAutoFit/>
          </a:bodyPr>
          <a:lstStyle>
            <a:lvl1pPr marL="281770" indent="-281770" algn="l" defTabSz="914363" rtl="0" eaLnBrk="1" latinLnBrk="0" hangingPunct="1">
              <a:lnSpc>
                <a:spcPct val="90000"/>
              </a:lnSpc>
              <a:spcBef>
                <a:spcPct val="20000"/>
              </a:spcBef>
              <a:buFont typeface="Arial" pitchFamily="34" charset="0"/>
              <a:buChar char="•"/>
              <a:defRPr sz="2300" kern="1200">
                <a:gradFill>
                  <a:gsLst>
                    <a:gs pos="0">
                      <a:schemeClr val="tx1"/>
                    </a:gs>
                    <a:gs pos="86000">
                      <a:schemeClr val="tx1"/>
                    </a:gs>
                  </a:gsLst>
                  <a:lin ang="5400000" scaled="0"/>
                </a:gradFill>
                <a:latin typeface="+mn-lt"/>
                <a:ea typeface="+mn-ea"/>
                <a:cs typeface="+mn-cs"/>
              </a:defRPr>
            </a:lvl1pPr>
            <a:lvl2pPr marL="562218" indent="-265896"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2pPr>
            <a:lvl3pPr marL="813562" indent="-243407" algn="l" defTabSz="914363" rtl="0" eaLnBrk="1" latinLnBrk="0" hangingPunct="1">
              <a:lnSpc>
                <a:spcPct val="90000"/>
              </a:lnSpc>
              <a:spcBef>
                <a:spcPct val="20000"/>
              </a:spcBef>
              <a:buFont typeface="Segoe UI" pitchFamily="34" charset="0"/>
              <a:buChar char="−"/>
              <a:defRPr sz="1800" kern="1200">
                <a:gradFill>
                  <a:gsLst>
                    <a:gs pos="0">
                      <a:schemeClr val="tx1"/>
                    </a:gs>
                    <a:gs pos="86000">
                      <a:schemeClr val="tx1"/>
                    </a:gs>
                  </a:gsLst>
                  <a:lin ang="5400000" scaled="0"/>
                </a:gradFill>
                <a:latin typeface="+mn-lt"/>
                <a:ea typeface="+mn-ea"/>
                <a:cs typeface="+mn-cs"/>
              </a:defRPr>
            </a:lvl3pPr>
            <a:lvl4pPr marL="1050354" indent="-228856" algn="l" defTabSz="914363" rtl="0" eaLnBrk="1" latinLnBrk="0" hangingPunct="1">
              <a:lnSpc>
                <a:spcPct val="90000"/>
              </a:lnSpc>
              <a:spcBef>
                <a:spcPct val="20000"/>
              </a:spcBef>
              <a:buFont typeface="Segoe UI" pitchFamily="34" charset="0"/>
              <a:buChar char="−"/>
              <a:defRPr sz="1700" kern="1200">
                <a:gradFill>
                  <a:gsLst>
                    <a:gs pos="0">
                      <a:schemeClr val="tx1"/>
                    </a:gs>
                    <a:gs pos="86000">
                      <a:schemeClr val="tx1"/>
                    </a:gs>
                  </a:gsLst>
                  <a:lin ang="5400000" scaled="0"/>
                </a:gradFill>
                <a:latin typeface="+mn-lt"/>
                <a:ea typeface="+mn-ea"/>
                <a:cs typeface="+mn-cs"/>
              </a:defRPr>
            </a:lvl4pPr>
            <a:lvl5pPr marL="1279210" indent="-206367" algn="l" defTabSz="914363" rtl="0" eaLnBrk="1" latinLnBrk="0" hangingPunct="1">
              <a:lnSpc>
                <a:spcPct val="90000"/>
              </a:lnSpc>
              <a:spcBef>
                <a:spcPct val="20000"/>
              </a:spcBef>
              <a:buFont typeface="Segoe UI" pitchFamily="34" charset="0"/>
              <a:buChar char="−"/>
              <a:defRPr sz="17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36538" indent="-236538"/>
            <a:r>
              <a:rPr lang="en-US" sz="2000" dirty="0" smtClean="0"/>
              <a:t>Office 2007 raised the bar</a:t>
            </a:r>
          </a:p>
          <a:p>
            <a:pPr marL="236538" indent="-236538"/>
            <a:r>
              <a:rPr lang="en-US" sz="2000" dirty="0" smtClean="0"/>
              <a:t>OpenXML format is safer</a:t>
            </a:r>
            <a:endParaRPr lang="en-US" sz="2000" dirty="0"/>
          </a:p>
        </p:txBody>
      </p:sp>
      <p:sp>
        <p:nvSpPr>
          <p:cNvPr id="47" name="Content Placeholder 3"/>
          <p:cNvSpPr txBox="1">
            <a:spLocks/>
          </p:cNvSpPr>
          <p:nvPr/>
        </p:nvSpPr>
        <p:spPr>
          <a:xfrm>
            <a:off x="232137" y="2793235"/>
            <a:ext cx="4300871" cy="276999"/>
          </a:xfrm>
          <a:prstGeom prst="rect">
            <a:avLst/>
          </a:prstGeom>
        </p:spPr>
        <p:txBody>
          <a:bodyPr vert="horz" wrap="square" lIns="0" tIns="0" rIns="0" bIns="0" rtlCol="0">
            <a:spAutoFit/>
          </a:bodyPr>
          <a:lstStyle>
            <a:lvl1pPr marL="281770" indent="-281770" algn="l" defTabSz="914363" rtl="0" eaLnBrk="1" latinLnBrk="0" hangingPunct="1">
              <a:lnSpc>
                <a:spcPct val="90000"/>
              </a:lnSpc>
              <a:spcBef>
                <a:spcPct val="20000"/>
              </a:spcBef>
              <a:buFont typeface="Arial" pitchFamily="34" charset="0"/>
              <a:buChar char="•"/>
              <a:defRPr sz="2300" kern="1200">
                <a:gradFill>
                  <a:gsLst>
                    <a:gs pos="0">
                      <a:schemeClr val="tx1"/>
                    </a:gs>
                    <a:gs pos="86000">
                      <a:schemeClr val="tx1"/>
                    </a:gs>
                  </a:gsLst>
                  <a:lin ang="5400000" scaled="0"/>
                </a:gradFill>
                <a:latin typeface="+mn-lt"/>
                <a:ea typeface="+mn-ea"/>
                <a:cs typeface="+mn-cs"/>
              </a:defRPr>
            </a:lvl1pPr>
            <a:lvl2pPr marL="562218" indent="-265896"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mn-lt"/>
                <a:ea typeface="+mn-ea"/>
                <a:cs typeface="+mn-cs"/>
              </a:defRPr>
            </a:lvl2pPr>
            <a:lvl3pPr marL="813562" indent="-243407" algn="l" defTabSz="914363" rtl="0" eaLnBrk="1" latinLnBrk="0" hangingPunct="1">
              <a:lnSpc>
                <a:spcPct val="90000"/>
              </a:lnSpc>
              <a:spcBef>
                <a:spcPct val="20000"/>
              </a:spcBef>
              <a:buFont typeface="Segoe UI" pitchFamily="34" charset="0"/>
              <a:buChar char="−"/>
              <a:defRPr sz="1800" kern="1200">
                <a:gradFill>
                  <a:gsLst>
                    <a:gs pos="0">
                      <a:schemeClr val="tx1"/>
                    </a:gs>
                    <a:gs pos="86000">
                      <a:schemeClr val="tx1"/>
                    </a:gs>
                  </a:gsLst>
                  <a:lin ang="5400000" scaled="0"/>
                </a:gradFill>
                <a:latin typeface="+mn-lt"/>
                <a:ea typeface="+mn-ea"/>
                <a:cs typeface="+mn-cs"/>
              </a:defRPr>
            </a:lvl3pPr>
            <a:lvl4pPr marL="1050354" indent="-228856" algn="l" defTabSz="914363" rtl="0" eaLnBrk="1" latinLnBrk="0" hangingPunct="1">
              <a:lnSpc>
                <a:spcPct val="90000"/>
              </a:lnSpc>
              <a:spcBef>
                <a:spcPct val="20000"/>
              </a:spcBef>
              <a:buFont typeface="Segoe UI" pitchFamily="34" charset="0"/>
              <a:buChar char="−"/>
              <a:defRPr sz="1700" kern="1200">
                <a:gradFill>
                  <a:gsLst>
                    <a:gs pos="0">
                      <a:schemeClr val="tx1"/>
                    </a:gs>
                    <a:gs pos="86000">
                      <a:schemeClr val="tx1"/>
                    </a:gs>
                  </a:gsLst>
                  <a:lin ang="5400000" scaled="0"/>
                </a:gradFill>
                <a:latin typeface="+mn-lt"/>
                <a:ea typeface="+mn-ea"/>
                <a:cs typeface="+mn-cs"/>
              </a:defRPr>
            </a:lvl4pPr>
            <a:lvl5pPr marL="1279210" indent="-206367" algn="l" defTabSz="914363" rtl="0" eaLnBrk="1" latinLnBrk="0" hangingPunct="1">
              <a:lnSpc>
                <a:spcPct val="90000"/>
              </a:lnSpc>
              <a:spcBef>
                <a:spcPct val="20000"/>
              </a:spcBef>
              <a:buFont typeface="Segoe UI" pitchFamily="34" charset="0"/>
              <a:buChar char="−"/>
              <a:defRPr sz="17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36538" indent="-236538"/>
            <a:r>
              <a:rPr lang="en-US" sz="2000" dirty="0" smtClean="0"/>
              <a:t>Office 2010 continues improving</a:t>
            </a:r>
          </a:p>
        </p:txBody>
      </p:sp>
    </p:spTree>
    <p:extLst>
      <p:ext uri="{BB962C8B-B14F-4D97-AF65-F5344CB8AC3E}">
        <p14:creationId xmlns="" xmlns:p14="http://schemas.microsoft.com/office/powerpoint/2010/main" val="226577993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0"/>
                                        </p:tgtEl>
                                      </p:cBhvr>
                                      <p:by x="150000" y="150000"/>
                                    </p:animScale>
                                  </p:childTnLst>
                                </p:cTn>
                              </p:par>
                              <p:par>
                                <p:cTn id="7" presetID="42" presetClass="path" presetSubtype="0" accel="50000" decel="50000" fill="hold" nodeType="withEffect">
                                  <p:stCondLst>
                                    <p:cond delay="0"/>
                                  </p:stCondLst>
                                  <p:childTnLst>
                                    <p:animMotion origin="layout" path="M -1.11111E-6 1.11111E-6 L 0.25347 -0.23958 " pathEditMode="relative" rAng="0" ptsTypes="AA">
                                      <p:cBhvr>
                                        <p:cTn id="8" dur="2000" fill="hold"/>
                                        <p:tgtEl>
                                          <p:spTgt spid="30"/>
                                        </p:tgtEl>
                                        <p:attrNameLst>
                                          <p:attrName>ppt_x</p:attrName>
                                          <p:attrName>ppt_y</p:attrName>
                                        </p:attrNameLst>
                                      </p:cBhvr>
                                      <p:rCtr x="12674" y="-11991"/>
                                    </p:animMotion>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0"/>
                                        </p:tgtEl>
                                      </p:cBhvr>
                                      <p:by x="50000" y="50000"/>
                                    </p:animScale>
                                  </p:childTnLst>
                                </p:cTn>
                              </p:par>
                              <p:par>
                                <p:cTn id="13" presetID="42" presetClass="path" presetSubtype="0" accel="50000" decel="50000" fill="hold" nodeType="withEffect">
                                  <p:stCondLst>
                                    <p:cond delay="0"/>
                                  </p:stCondLst>
                                  <p:childTnLst>
                                    <p:animMotion origin="layout" path="M 0.25347 -0.23958 L 0.00695 -0.00324 " pathEditMode="relative" rAng="0" ptsTypes="AA">
                                      <p:cBhvr>
                                        <p:cTn id="14" dur="2000" fill="hold"/>
                                        <p:tgtEl>
                                          <p:spTgt spid="30"/>
                                        </p:tgtEl>
                                        <p:attrNameLst>
                                          <p:attrName>ppt_x</p:attrName>
                                          <p:attrName>ppt_y</p:attrName>
                                        </p:attrNameLst>
                                      </p:cBhvr>
                                      <p:rCtr x="-12326" y="11806"/>
                                    </p:animMotion>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2000"/>
                                        <p:tgtEl>
                                          <p:spTgt spid="20">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fade">
                                      <p:cBhvr>
                                        <p:cTn id="23" dur="2000"/>
                                        <p:tgtEl>
                                          <p:spTgt spid="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animEffect transition="in" filter="fade">
                                      <p:cBhvr>
                                        <p:cTn id="31" dur="2000"/>
                                        <p:tgtEl>
                                          <p:spTgt spid="4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xEl>
                                              <p:pRg st="1" end="1"/>
                                            </p:txEl>
                                          </p:spTgt>
                                        </p:tgtEl>
                                        <p:attrNameLst>
                                          <p:attrName>style.visibility</p:attrName>
                                        </p:attrNameLst>
                                      </p:cBhvr>
                                      <p:to>
                                        <p:strVal val="visible"/>
                                      </p:to>
                                    </p:set>
                                    <p:animEffect transition="in" filter="fade">
                                      <p:cBhvr>
                                        <p:cTn id="34" dur="2000"/>
                                        <p:tgtEl>
                                          <p:spTgt spid="4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0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xEl>
                                              <p:pRg st="0" end="0"/>
                                            </p:txEl>
                                          </p:spTgt>
                                        </p:tgtEl>
                                        <p:attrNameLst>
                                          <p:attrName>style.visibility</p:attrName>
                                        </p:attrNameLst>
                                      </p:cBhvr>
                                      <p:to>
                                        <p:strVal val="visible"/>
                                      </p:to>
                                    </p:set>
                                    <p:animEffect transition="in" filter="fade">
                                      <p:cBhvr>
                                        <p:cTn id="42" dur="20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46" grpId="0" build="p"/>
      <p:bldP spid="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p>
            <a:r>
              <a:rPr lang="en-NZ" sz="3200" dirty="0" smtClean="0"/>
              <a:t>Layered Defenses</a:t>
            </a:r>
            <a:r>
              <a:rPr lang="en-NZ" dirty="0" smtClean="0"/>
              <a:t/>
            </a:r>
            <a:br>
              <a:rPr lang="en-NZ" dirty="0" smtClean="0"/>
            </a:br>
            <a:r>
              <a:rPr lang="en-NZ" sz="2200" dirty="0" smtClean="0"/>
              <a:t>Tiered approach to secure the  office applications</a:t>
            </a:r>
            <a:endParaRPr lang="en-NZ" sz="2200" dirty="0"/>
          </a:p>
        </p:txBody>
      </p:sp>
      <p:sp>
        <p:nvSpPr>
          <p:cNvPr id="15" name="Rounded Rectangle 14"/>
          <p:cNvSpPr/>
          <p:nvPr/>
        </p:nvSpPr>
        <p:spPr bwMode="auto">
          <a:xfrm>
            <a:off x="90502" y="1428735"/>
            <a:ext cx="2109536" cy="4869281"/>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ndParaRPr>
          </a:p>
        </p:txBody>
      </p:sp>
      <p:sp>
        <p:nvSpPr>
          <p:cNvPr id="19" name="Oval 18"/>
          <p:cNvSpPr/>
          <p:nvPr/>
        </p:nvSpPr>
        <p:spPr bwMode="auto">
          <a:xfrm>
            <a:off x="199218" y="2175952"/>
            <a:ext cx="1885644" cy="642942"/>
          </a:xfrm>
          <a:prstGeom prst="ellipse">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ndParaRPr>
          </a:p>
        </p:txBody>
      </p:sp>
      <p:pic>
        <p:nvPicPr>
          <p:cNvPr id="16" name="Picture 15" descr="Security firewall.png"/>
          <p:cNvPicPr>
            <a:picLocks noChangeAspect="1"/>
          </p:cNvPicPr>
          <p:nvPr/>
        </p:nvPicPr>
        <p:blipFill>
          <a:blip r:embed="rId3"/>
          <a:stretch>
            <a:fillRect/>
          </a:stretch>
        </p:blipFill>
        <p:spPr>
          <a:xfrm flipH="1">
            <a:off x="543057" y="1604448"/>
            <a:ext cx="1200766" cy="1108299"/>
          </a:xfrm>
          <a:prstGeom prst="rect">
            <a:avLst/>
          </a:prstGeom>
          <a:effectLst>
            <a:outerShdw blurRad="50800" dist="38100" dir="2700000" algn="tl" rotWithShape="0">
              <a:prstClr val="black">
                <a:alpha val="40000"/>
              </a:prstClr>
            </a:outerShdw>
          </a:effectLst>
        </p:spPr>
      </p:pic>
      <p:sp>
        <p:nvSpPr>
          <p:cNvPr id="17" name="Rounded Rectangle 16"/>
          <p:cNvSpPr/>
          <p:nvPr/>
        </p:nvSpPr>
        <p:spPr bwMode="auto">
          <a:xfrm>
            <a:off x="2325702" y="1428735"/>
            <a:ext cx="2109536" cy="486928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ndParaRPr>
          </a:p>
        </p:txBody>
      </p:sp>
      <p:sp>
        <p:nvSpPr>
          <p:cNvPr id="20" name="Oval 19"/>
          <p:cNvSpPr/>
          <p:nvPr/>
        </p:nvSpPr>
        <p:spPr bwMode="auto">
          <a:xfrm>
            <a:off x="2476554" y="2175952"/>
            <a:ext cx="1885644" cy="642942"/>
          </a:xfrm>
          <a:prstGeom prst="ellipse">
            <a:avLst/>
          </a:prstGeom>
          <a:solidFill>
            <a:schemeClr val="accent5">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ndParaRPr>
          </a:p>
        </p:txBody>
      </p:sp>
      <p:pic>
        <p:nvPicPr>
          <p:cNvPr id="1028" name="Picture 4" descr="C:\Documents and Settings\michelleo\Desktop\MS Icons from DVD\Security Download Server.png"/>
          <p:cNvPicPr>
            <a:picLocks noChangeAspect="1" noChangeArrowheads="1"/>
          </p:cNvPicPr>
          <p:nvPr/>
        </p:nvPicPr>
        <p:blipFill>
          <a:blip r:embed="rId4"/>
          <a:srcRect/>
          <a:stretch>
            <a:fillRect/>
          </a:stretch>
        </p:blipFill>
        <p:spPr bwMode="auto">
          <a:xfrm>
            <a:off x="2929108" y="1461572"/>
            <a:ext cx="898478" cy="1263648"/>
          </a:xfrm>
          <a:prstGeom prst="rect">
            <a:avLst/>
          </a:prstGeom>
          <a:noFill/>
        </p:spPr>
      </p:pic>
      <p:sp>
        <p:nvSpPr>
          <p:cNvPr id="25" name="Rounded Rectangle 24"/>
          <p:cNvSpPr/>
          <p:nvPr/>
        </p:nvSpPr>
        <p:spPr bwMode="auto">
          <a:xfrm>
            <a:off x="6796102" y="1428735"/>
            <a:ext cx="2109536" cy="4869281"/>
          </a:xfrm>
          <a:prstGeom prst="roundRect">
            <a:avLst/>
          </a:prstGeom>
          <a:ln>
            <a:headEnd type="none" w="med" len="med"/>
            <a:tailEnd type="none" w="med" len="me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ndParaRPr>
          </a:p>
        </p:txBody>
      </p:sp>
      <p:sp>
        <p:nvSpPr>
          <p:cNvPr id="24" name="Oval 23"/>
          <p:cNvSpPr/>
          <p:nvPr/>
        </p:nvSpPr>
        <p:spPr bwMode="auto">
          <a:xfrm>
            <a:off x="6871528" y="2175952"/>
            <a:ext cx="1885644" cy="642942"/>
          </a:xfrm>
          <a:prstGeom prst="ellipse">
            <a:avLst/>
          </a:prstGeom>
          <a:solidFill>
            <a:schemeClr val="accent6">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ndParaRPr>
          </a:p>
        </p:txBody>
      </p:sp>
      <p:grpSp>
        <p:nvGrpSpPr>
          <p:cNvPr id="26" name="Group 25"/>
          <p:cNvGrpSpPr/>
          <p:nvPr/>
        </p:nvGrpSpPr>
        <p:grpSpPr>
          <a:xfrm>
            <a:off x="7173233" y="1611025"/>
            <a:ext cx="1291015" cy="1064992"/>
            <a:chOff x="6919522" y="1750408"/>
            <a:chExt cx="1574178" cy="1371072"/>
          </a:xfrm>
        </p:grpSpPr>
        <p:pic>
          <p:nvPicPr>
            <p:cNvPr id="21" name="Picture 20" descr="user business user woman.png"/>
            <p:cNvPicPr>
              <a:picLocks noChangeAspect="1"/>
            </p:cNvPicPr>
            <p:nvPr/>
          </p:nvPicPr>
          <p:blipFill>
            <a:blip r:embed="rId5"/>
            <a:stretch>
              <a:fillRect/>
            </a:stretch>
          </p:blipFill>
          <p:spPr>
            <a:xfrm>
              <a:off x="7655274" y="1750408"/>
              <a:ext cx="838426" cy="1133011"/>
            </a:xfrm>
            <a:prstGeom prst="rect">
              <a:avLst/>
            </a:prstGeom>
          </p:spPr>
        </p:pic>
        <p:pic>
          <p:nvPicPr>
            <p:cNvPr id="22" name="Picture 21" descr="user business man.png"/>
            <p:cNvPicPr>
              <a:picLocks noChangeAspect="1"/>
            </p:cNvPicPr>
            <p:nvPr/>
          </p:nvPicPr>
          <p:blipFill>
            <a:blip r:embed="rId6"/>
            <a:stretch>
              <a:fillRect/>
            </a:stretch>
          </p:blipFill>
          <p:spPr>
            <a:xfrm>
              <a:off x="6919522" y="1833909"/>
              <a:ext cx="969186" cy="1287571"/>
            </a:xfrm>
            <a:prstGeom prst="rect">
              <a:avLst/>
            </a:prstGeom>
          </p:spPr>
        </p:pic>
      </p:grpSp>
      <p:sp>
        <p:nvSpPr>
          <p:cNvPr id="18" name="Rounded Rectangle 17"/>
          <p:cNvSpPr/>
          <p:nvPr/>
        </p:nvSpPr>
        <p:spPr bwMode="auto">
          <a:xfrm>
            <a:off x="4560902" y="1428735"/>
            <a:ext cx="2109536" cy="486928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ndParaRPr>
          </a:p>
        </p:txBody>
      </p:sp>
      <p:sp>
        <p:nvSpPr>
          <p:cNvPr id="23" name="Oval 22"/>
          <p:cNvSpPr/>
          <p:nvPr/>
        </p:nvSpPr>
        <p:spPr bwMode="auto">
          <a:xfrm>
            <a:off x="4658521" y="2175952"/>
            <a:ext cx="1885644" cy="642942"/>
          </a:xfrm>
          <a:prstGeom prst="ellipse">
            <a:avLst/>
          </a:prstGeom>
          <a:solidFill>
            <a:schemeClr val="accent2">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ndParaRPr>
          </a:p>
        </p:txBody>
      </p:sp>
      <p:pic>
        <p:nvPicPr>
          <p:cNvPr id="1029" name="Picture 5" descr="C:\Documents and Settings\michelleo\Desktop\MS Icons from DVD\Security Proactive Content.png"/>
          <p:cNvPicPr>
            <a:picLocks noChangeAspect="1" noChangeArrowheads="1"/>
          </p:cNvPicPr>
          <p:nvPr/>
        </p:nvPicPr>
        <p:blipFill>
          <a:blip r:embed="rId7"/>
          <a:srcRect/>
          <a:stretch>
            <a:fillRect/>
          </a:stretch>
        </p:blipFill>
        <p:spPr bwMode="auto">
          <a:xfrm>
            <a:off x="5088882" y="1461572"/>
            <a:ext cx="903167" cy="1285884"/>
          </a:xfrm>
          <a:prstGeom prst="rect">
            <a:avLst/>
          </a:prstGeom>
          <a:noFill/>
        </p:spPr>
      </p:pic>
      <p:sp>
        <p:nvSpPr>
          <p:cNvPr id="14" name="Left-Right Arrow 13"/>
          <p:cNvSpPr/>
          <p:nvPr/>
        </p:nvSpPr>
        <p:spPr bwMode="auto">
          <a:xfrm>
            <a:off x="828300" y="5970465"/>
            <a:ext cx="7213876" cy="776090"/>
          </a:xfrm>
          <a:prstGeom prst="leftRightArrow">
            <a:avLst/>
          </a:prstGeom>
          <a:ln>
            <a:noFill/>
            <a:headEnd type="none" w="med" len="med"/>
            <a:tailEnd type="none" w="med" len="med"/>
          </a:ln>
          <a:effectLst>
            <a:outerShdw blurRad="50800" dist="38100" dir="2700000" algn="tl" rotWithShape="0">
              <a:prstClr val="black">
                <a:alpha val="40000"/>
              </a:prstClr>
            </a:outerShdw>
          </a:effectLst>
        </p:spPr>
        <p:style>
          <a:lnRef idx="2">
            <a:schemeClr val="dk1"/>
          </a:lnRef>
          <a:fillRef idx="1003">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smtClean="0">
              <a:gradFill>
                <a:gsLst>
                  <a:gs pos="0">
                    <a:srgbClr val="FFFFFF"/>
                  </a:gs>
                  <a:gs pos="100000">
                    <a:srgbClr val="FFFFFF"/>
                  </a:gs>
                </a:gsLst>
                <a:lin ang="5400000" scaled="0"/>
              </a:gradFill>
            </a:endParaRPr>
          </a:p>
        </p:txBody>
      </p:sp>
      <p:sp>
        <p:nvSpPr>
          <p:cNvPr id="3" name="TextBox 2"/>
          <p:cNvSpPr txBox="1"/>
          <p:nvPr/>
        </p:nvSpPr>
        <p:spPr>
          <a:xfrm>
            <a:off x="158274" y="2866011"/>
            <a:ext cx="2000820" cy="1446550"/>
          </a:xfrm>
          <a:prstGeom prst="rect">
            <a:avLst/>
          </a:prstGeom>
          <a:noFill/>
        </p:spPr>
        <p:txBody>
          <a:bodyPr wrap="square" lIns="0" tIns="0" rIns="0" bIns="0" rtlCol="0">
            <a:spAutoFit/>
          </a:bodyPr>
          <a:lstStyle/>
          <a:p>
            <a:pPr algn="ctr"/>
            <a:r>
              <a:rPr lang="en-US" sz="22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Harden the Attack Surface</a:t>
            </a:r>
          </a:p>
          <a:p>
            <a:endParaRPr lang="en-US" sz="2200" dirty="0" smtClean="0">
              <a:gradFill>
                <a:gsLst>
                  <a:gs pos="0">
                    <a:schemeClr val="tx1"/>
                  </a:gs>
                  <a:gs pos="86000">
                    <a:schemeClr val="tx1"/>
                  </a:gs>
                </a:gsLst>
                <a:lin ang="5400000" scaled="0"/>
              </a:gradFill>
            </a:endParaRPr>
          </a:p>
          <a:p>
            <a:pPr marL="111125" indent="-111125">
              <a:buFont typeface="Arial" pitchFamily="34" charset="0"/>
              <a:buChar char="•"/>
            </a:pPr>
            <a:r>
              <a:rPr lang="en-NZ" sz="1400" dirty="0" smtClean="0"/>
              <a:t>Core Design tenet</a:t>
            </a:r>
          </a:p>
          <a:p>
            <a:pPr marL="111125" indent="-111125">
              <a:buFont typeface="Arial" pitchFamily="34" charset="0"/>
              <a:buChar char="•"/>
            </a:pPr>
            <a:r>
              <a:rPr lang="en-NZ" sz="1400" dirty="0" smtClean="0">
                <a:gradFill>
                  <a:gsLst>
                    <a:gs pos="0">
                      <a:schemeClr val="tx1"/>
                    </a:gs>
                    <a:gs pos="86000">
                      <a:schemeClr val="tx1"/>
                    </a:gs>
                  </a:gsLst>
                  <a:lin ang="5400000" scaled="0"/>
                </a:gradFill>
              </a:rPr>
              <a:t>Execution prevention</a:t>
            </a:r>
            <a:endParaRPr lang="en-US" sz="1400" dirty="0" smtClean="0">
              <a:gradFill>
                <a:gsLst>
                  <a:gs pos="0">
                    <a:schemeClr val="tx1"/>
                  </a:gs>
                  <a:gs pos="86000">
                    <a:schemeClr val="tx1"/>
                  </a:gs>
                </a:gsLst>
                <a:lin ang="5400000" scaled="0"/>
              </a:gradFill>
            </a:endParaRPr>
          </a:p>
        </p:txBody>
      </p:sp>
      <p:sp>
        <p:nvSpPr>
          <p:cNvPr id="31" name="TextBox 30"/>
          <p:cNvSpPr txBox="1"/>
          <p:nvPr/>
        </p:nvSpPr>
        <p:spPr>
          <a:xfrm>
            <a:off x="2380060" y="2900875"/>
            <a:ext cx="2000820" cy="1661993"/>
          </a:xfrm>
          <a:prstGeom prst="rect">
            <a:avLst/>
          </a:prstGeom>
          <a:noFill/>
        </p:spPr>
        <p:txBody>
          <a:bodyPr wrap="square" lIns="0" tIns="0" rIns="0" bIns="0" rtlCol="0">
            <a:spAutoFit/>
          </a:bodyPr>
          <a:lstStyle/>
          <a:p>
            <a:pPr algn="ctr"/>
            <a:r>
              <a:rPr lang="en-US" sz="22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Reducing the Attack Surface</a:t>
            </a:r>
          </a:p>
          <a:p>
            <a:endParaRPr lang="en-US" sz="2200" dirty="0" smtClean="0">
              <a:gradFill>
                <a:gsLst>
                  <a:gs pos="0">
                    <a:schemeClr val="tx1"/>
                  </a:gs>
                  <a:gs pos="86000">
                    <a:schemeClr val="tx1"/>
                  </a:gs>
                </a:gsLst>
                <a:lin ang="5400000" scaled="0"/>
              </a:gradFill>
            </a:endParaRPr>
          </a:p>
          <a:p>
            <a:pPr marL="111125" indent="-111125">
              <a:buFont typeface="Arial" pitchFamily="34" charset="0"/>
              <a:buChar char="•"/>
            </a:pPr>
            <a:r>
              <a:rPr lang="en-NZ" sz="1400" dirty="0" smtClean="0"/>
              <a:t>File validation</a:t>
            </a:r>
          </a:p>
          <a:p>
            <a:pPr marL="111125" indent="-111125">
              <a:buFont typeface="Arial" pitchFamily="34" charset="0"/>
              <a:buChar char="•"/>
            </a:pPr>
            <a:r>
              <a:rPr lang="en-NZ" sz="1400" dirty="0" smtClean="0"/>
              <a:t>File block</a:t>
            </a:r>
          </a:p>
          <a:p>
            <a:pPr marL="111125" indent="-111125">
              <a:buFont typeface="Arial" pitchFamily="34" charset="0"/>
              <a:buChar char="•"/>
            </a:pPr>
            <a:r>
              <a:rPr lang="en-NZ" sz="1400" dirty="0" smtClean="0"/>
              <a:t>IT Pro managed</a:t>
            </a:r>
          </a:p>
        </p:txBody>
      </p:sp>
      <p:sp>
        <p:nvSpPr>
          <p:cNvPr id="32" name="TextBox 31"/>
          <p:cNvSpPr txBox="1"/>
          <p:nvPr/>
        </p:nvSpPr>
        <p:spPr>
          <a:xfrm>
            <a:off x="4634252" y="2903147"/>
            <a:ext cx="2000820" cy="1661993"/>
          </a:xfrm>
          <a:prstGeom prst="rect">
            <a:avLst/>
          </a:prstGeom>
          <a:noFill/>
        </p:spPr>
        <p:txBody>
          <a:bodyPr wrap="square" lIns="0" tIns="0" rIns="0" bIns="0" rtlCol="0">
            <a:spAutoFit/>
          </a:bodyPr>
          <a:lstStyle/>
          <a:p>
            <a:pPr algn="ctr"/>
            <a:r>
              <a:rPr lang="en-US" sz="22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Mitigate the Exploits</a:t>
            </a:r>
          </a:p>
          <a:p>
            <a:endParaRPr lang="en-US" sz="2200" dirty="0" smtClean="0">
              <a:gradFill>
                <a:gsLst>
                  <a:gs pos="0">
                    <a:schemeClr val="tx1"/>
                  </a:gs>
                  <a:gs pos="86000">
                    <a:schemeClr val="tx1"/>
                  </a:gs>
                </a:gsLst>
                <a:lin ang="5400000" scaled="0"/>
              </a:gradFill>
            </a:endParaRPr>
          </a:p>
          <a:p>
            <a:pPr marL="111125" indent="-111125">
              <a:buFont typeface="Arial" pitchFamily="34" charset="0"/>
              <a:buChar char="•"/>
              <a:tabLst>
                <a:tab pos="111125" algn="l"/>
              </a:tabLst>
            </a:pPr>
            <a:r>
              <a:rPr lang="en-US" sz="1400" dirty="0" smtClean="0"/>
              <a:t>Protected viewer</a:t>
            </a:r>
          </a:p>
          <a:p>
            <a:pPr marL="111125" indent="-111125">
              <a:buFont typeface="Arial" pitchFamily="34" charset="0"/>
              <a:buChar char="•"/>
              <a:tabLst>
                <a:tab pos="111125" algn="l"/>
              </a:tabLst>
            </a:pPr>
            <a:r>
              <a:rPr lang="en-US" sz="1400" dirty="0" smtClean="0"/>
              <a:t>Isolated process</a:t>
            </a:r>
          </a:p>
          <a:p>
            <a:pPr marL="111125" indent="-111125">
              <a:buFont typeface="Arial" pitchFamily="34" charset="0"/>
              <a:buChar char="•"/>
              <a:tabLst>
                <a:tab pos="111125" algn="l"/>
              </a:tabLst>
            </a:pPr>
            <a:r>
              <a:rPr lang="en-US" sz="1400" dirty="0" smtClean="0">
                <a:gradFill>
                  <a:gsLst>
                    <a:gs pos="0">
                      <a:schemeClr val="tx1"/>
                    </a:gs>
                    <a:gs pos="86000">
                      <a:schemeClr val="tx1"/>
                    </a:gs>
                  </a:gsLst>
                  <a:lin ang="5400000" scaled="0"/>
                </a:gradFill>
              </a:rPr>
              <a:t>Informed user decisions</a:t>
            </a:r>
          </a:p>
        </p:txBody>
      </p:sp>
      <p:sp>
        <p:nvSpPr>
          <p:cNvPr id="33" name="TextBox 32"/>
          <p:cNvSpPr txBox="1"/>
          <p:nvPr/>
        </p:nvSpPr>
        <p:spPr>
          <a:xfrm>
            <a:off x="6861148" y="2905419"/>
            <a:ext cx="2000820" cy="1661993"/>
          </a:xfrm>
          <a:prstGeom prst="rect">
            <a:avLst/>
          </a:prstGeom>
          <a:noFill/>
        </p:spPr>
        <p:txBody>
          <a:bodyPr wrap="square" lIns="0" tIns="0" rIns="0" bIns="0" rtlCol="0">
            <a:spAutoFit/>
          </a:bodyPr>
          <a:lstStyle/>
          <a:p>
            <a:pPr algn="ctr"/>
            <a:r>
              <a:rPr lang="en-US" sz="22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Improve User Experience</a:t>
            </a:r>
          </a:p>
          <a:p>
            <a:endParaRPr lang="en-US" sz="2200" dirty="0" smtClean="0">
              <a:gradFill>
                <a:gsLst>
                  <a:gs pos="0">
                    <a:schemeClr val="tx1"/>
                  </a:gs>
                  <a:gs pos="86000">
                    <a:schemeClr val="tx1"/>
                  </a:gs>
                </a:gsLst>
                <a:lin ang="5400000" scaled="0"/>
              </a:gradFill>
            </a:endParaRPr>
          </a:p>
          <a:p>
            <a:pPr marL="63500" indent="-63500">
              <a:buFont typeface="Arial" pitchFamily="34" charset="0"/>
              <a:buChar char="•"/>
            </a:pPr>
            <a:r>
              <a:rPr lang="en-US" sz="1400" dirty="0" smtClean="0"/>
              <a:t>Minimize clicks</a:t>
            </a:r>
          </a:p>
          <a:p>
            <a:pPr marL="63500" indent="-63500">
              <a:buFont typeface="Arial" pitchFamily="34" charset="0"/>
              <a:buChar char="•"/>
            </a:pPr>
            <a:r>
              <a:rPr lang="en-US" sz="1400" dirty="0" smtClean="0">
                <a:gradFill>
                  <a:gsLst>
                    <a:gs pos="0">
                      <a:schemeClr val="tx1"/>
                    </a:gs>
                    <a:gs pos="86000">
                      <a:schemeClr val="tx1"/>
                    </a:gs>
                  </a:gsLst>
                  <a:lin ang="5400000" scaled="0"/>
                </a:gradFill>
              </a:rPr>
              <a:t>Sticky decisions</a:t>
            </a:r>
          </a:p>
          <a:p>
            <a:pPr marL="63500" indent="-63500">
              <a:buFont typeface="Arial" pitchFamily="34" charset="0"/>
              <a:buChar char="•"/>
            </a:pPr>
            <a:r>
              <a:rPr lang="en-US" sz="1400" dirty="0" smtClean="0">
                <a:gradFill>
                  <a:gsLst>
                    <a:gs pos="0">
                      <a:schemeClr val="tx1"/>
                    </a:gs>
                    <a:gs pos="86000">
                      <a:schemeClr val="tx1"/>
                    </a:gs>
                  </a:gsLst>
                  <a:lin ang="5400000" scaled="0"/>
                </a:gradFill>
              </a:rPr>
              <a:t>Immediate view</a:t>
            </a:r>
          </a:p>
        </p:txBody>
      </p:sp>
    </p:spTree>
    <p:extLst>
      <p:ext uri="{BB962C8B-B14F-4D97-AF65-F5344CB8AC3E}">
        <p14:creationId xmlns="" xmlns:p14="http://schemas.microsoft.com/office/powerpoint/2010/main" val="111320285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36" y="228601"/>
            <a:ext cx="8363938" cy="443198"/>
          </a:xfrm>
        </p:spPr>
        <p:txBody>
          <a:bodyPr/>
          <a:lstStyle/>
          <a:p>
            <a:r>
              <a:rPr lang="en-US" sz="3200" dirty="0" smtClean="0"/>
              <a:t>Protected Viewer in Action</a:t>
            </a:r>
            <a:endParaRPr lang="en-US" sz="3200"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3206" y="1064524"/>
            <a:ext cx="7117703" cy="3829547"/>
          </a:xfrm>
          <a:prstGeom prst="rect">
            <a:avLst/>
          </a:prstGeom>
          <a:ln>
            <a:noFill/>
          </a:ln>
          <a:effectLst>
            <a:outerShdw blurRad="342900" dist="101600" dir="2700000" sx="103000" sy="103000" algn="tl" rotWithShape="0">
              <a:srgbClr val="333333">
                <a:alpha val="77000"/>
              </a:srgbClr>
            </a:outerShdw>
            <a:reflection blurRad="6350" stA="50000" endA="300" endPos="38500" dist="508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Oval 5"/>
          <p:cNvSpPr/>
          <p:nvPr/>
        </p:nvSpPr>
        <p:spPr bwMode="auto">
          <a:xfrm>
            <a:off x="109182" y="805217"/>
            <a:ext cx="573206" cy="518615"/>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1</a:t>
            </a:r>
          </a:p>
        </p:txBody>
      </p:sp>
      <p:pic>
        <p:nvPicPr>
          <p:cNvPr id="2053"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90290" y="1870383"/>
            <a:ext cx="3371850" cy="1343025"/>
          </a:xfrm>
          <a:prstGeom prst="rect">
            <a:avLst/>
          </a:prstGeom>
          <a:noFill/>
          <a:ln>
            <a:noFill/>
          </a:ln>
          <a:effectLst>
            <a:outerShdw dist="35921" dir="2700000" algn="ctr" rotWithShape="0">
              <a:schemeClr val="bg2"/>
            </a:outerShdw>
            <a:softEdge rad="63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Oval 10"/>
          <p:cNvSpPr/>
          <p:nvPr/>
        </p:nvSpPr>
        <p:spPr bwMode="auto">
          <a:xfrm>
            <a:off x="2049438" y="1858369"/>
            <a:ext cx="573206" cy="518615"/>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gradFill>
                  <a:gsLst>
                    <a:gs pos="0">
                      <a:srgbClr val="FFFFFF"/>
                    </a:gs>
                    <a:gs pos="100000">
                      <a:srgbClr val="FFFFFF"/>
                    </a:gs>
                  </a:gsLst>
                  <a:lin ang="5400000" scaled="0"/>
                </a:gradFill>
              </a:rPr>
              <a:t>2</a:t>
            </a:r>
            <a:endParaRPr lang="en-US" sz="2400" dirty="0" smtClean="0">
              <a:gradFill>
                <a:gsLst>
                  <a:gs pos="0">
                    <a:srgbClr val="FFFFFF"/>
                  </a:gs>
                  <a:gs pos="100000">
                    <a:srgbClr val="FFFFFF"/>
                  </a:gs>
                </a:gsLst>
                <a:lin ang="5400000" scaled="0"/>
              </a:gradFill>
            </a:endParaRPr>
          </a:p>
        </p:txBody>
      </p:sp>
      <p:pic>
        <p:nvPicPr>
          <p:cNvPr id="2052"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239510" y="3160165"/>
            <a:ext cx="5863106" cy="3167843"/>
          </a:xfrm>
          <a:prstGeom prst="rect">
            <a:avLst/>
          </a:prstGeom>
          <a:ln>
            <a:noFill/>
          </a:ln>
          <a:effectLst>
            <a:outerShdw blurRad="342900" dist="101600" dir="2700000" sx="103000" sy="103000" algn="tl" rotWithShape="0">
              <a:srgbClr val="333333">
                <a:alpha val="77000"/>
              </a:srgbClr>
            </a:outerShdw>
            <a:reflection blurRad="6350" stA="50000" endA="300" endPos="38500" dist="508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Oval 11"/>
          <p:cNvSpPr/>
          <p:nvPr/>
        </p:nvSpPr>
        <p:spPr bwMode="auto">
          <a:xfrm>
            <a:off x="4811663" y="1339754"/>
            <a:ext cx="573206" cy="518615"/>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3</a:t>
            </a:r>
          </a:p>
        </p:txBody>
      </p:sp>
      <p:sp>
        <p:nvSpPr>
          <p:cNvPr id="2" name="Down Arrow 1"/>
          <p:cNvSpPr/>
          <p:nvPr/>
        </p:nvSpPr>
        <p:spPr bwMode="auto">
          <a:xfrm>
            <a:off x="4954964" y="1858368"/>
            <a:ext cx="286603" cy="1493821"/>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Tree>
    <p:extLst>
      <p:ext uri="{BB962C8B-B14F-4D97-AF65-F5344CB8AC3E}">
        <p14:creationId xmlns="" xmlns:p14="http://schemas.microsoft.com/office/powerpoint/2010/main" val="2745416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500"/>
                                        <p:tgtEl>
                                          <p:spTgt spid="20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Reducing Risk: Document  Inspector</a:t>
            </a:r>
            <a:r>
              <a:rPr lang="en-US" sz="3200" dirty="0"/>
              <a:t/>
            </a:r>
            <a:br>
              <a:rPr lang="en-US" sz="3200" dirty="0"/>
            </a:br>
            <a:r>
              <a:rPr lang="en-US" sz="2400" dirty="0" smtClean="0"/>
              <a:t>K</a:t>
            </a:r>
            <a:r>
              <a:rPr lang="en-US" sz="2400" dirty="0" smtClean="0">
                <a:solidFill>
                  <a:schemeClr val="tx2"/>
                </a:solidFill>
              </a:rPr>
              <a:t>eep documents safe and compliant </a:t>
            </a:r>
            <a:endParaRPr lang="en-US" sz="2400" dirty="0">
              <a:solidFill>
                <a:schemeClr val="tx2"/>
              </a:solidFill>
            </a:endParaRPr>
          </a:p>
        </p:txBody>
      </p:sp>
      <p:sp>
        <p:nvSpPr>
          <p:cNvPr id="11" name="Rounded Rectangle 10"/>
          <p:cNvSpPr/>
          <p:nvPr/>
        </p:nvSpPr>
        <p:spPr bwMode="auto">
          <a:xfrm>
            <a:off x="5659821" y="1366337"/>
            <a:ext cx="3354834" cy="173355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a:solidFill>
                  <a:srgbClr val="FFC000"/>
                </a:solidFill>
              </a:rPr>
              <a:t>IT Pro Fast </a:t>
            </a:r>
            <a:r>
              <a:rPr lang="en-US" sz="1500" dirty="0" smtClean="0">
                <a:solidFill>
                  <a:srgbClr val="FFC000"/>
                </a:solidFill>
              </a:rPr>
              <a:t>Facts</a:t>
            </a:r>
            <a:endParaRPr lang="en-US" sz="1500" dirty="0">
              <a:solidFill>
                <a:srgbClr val="FFC000"/>
              </a:solidFill>
            </a:endParaRPr>
          </a:p>
          <a:p>
            <a:pPr marL="117475" indent="-117475">
              <a:buFont typeface="Arial" pitchFamily="34" charset="0"/>
              <a:buChar char="•"/>
            </a:pPr>
            <a:r>
              <a:rPr lang="en-US" sz="1400" dirty="0" smtClean="0">
                <a:latin typeface="Arial Narrow" pitchFamily="34" charset="0"/>
              </a:rPr>
              <a:t>Enforceable via group policy</a:t>
            </a:r>
          </a:p>
          <a:p>
            <a:pPr marL="117475" indent="-117475">
              <a:buFont typeface="Arial" pitchFamily="34" charset="0"/>
              <a:buChar char="•"/>
            </a:pPr>
            <a:r>
              <a:rPr lang="en-US" sz="1400" dirty="0" smtClean="0">
                <a:latin typeface="Arial Narrow" pitchFamily="34" charset="0"/>
              </a:rPr>
              <a:t>Clean-up options provided to users</a:t>
            </a:r>
          </a:p>
          <a:p>
            <a:pPr marL="117475" indent="-117475">
              <a:buFont typeface="Arial" pitchFamily="34" charset="0"/>
              <a:buChar char="•"/>
            </a:pPr>
            <a:r>
              <a:rPr lang="en-US" sz="1400" dirty="0" smtClean="0">
                <a:latin typeface="Arial Narrow" pitchFamily="34" charset="0"/>
              </a:rPr>
              <a:t>Keep users informed of “hidden” information</a:t>
            </a:r>
            <a:endParaRPr lang="en-US" sz="1400" dirty="0">
              <a:latin typeface="Arial Narrow" pitchFamily="34" charset="0"/>
            </a:endParaRPr>
          </a:p>
        </p:txBody>
      </p:sp>
    </p:spTree>
    <p:extLst>
      <p:ext uri="{BB962C8B-B14F-4D97-AF65-F5344CB8AC3E}">
        <p14:creationId xmlns="" xmlns:p14="http://schemas.microsoft.com/office/powerpoint/2010/main" val="298216053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descr="wide arc.png"/>
          <p:cNvPicPr>
            <a:picLocks noChangeAspect="1"/>
          </p:cNvPicPr>
          <p:nvPr/>
        </p:nvPicPr>
        <p:blipFill>
          <a:blip r:embed="rId3"/>
          <a:srcRect l="3946" r="3746" b="69429"/>
          <a:stretch>
            <a:fillRect/>
          </a:stretch>
        </p:blipFill>
        <p:spPr>
          <a:xfrm>
            <a:off x="228600" y="1371600"/>
            <a:ext cx="8686800" cy="876300"/>
          </a:xfrm>
          <a:prstGeom prst="rect">
            <a:avLst/>
          </a:prstGeom>
        </p:spPr>
      </p:pic>
      <p:grpSp>
        <p:nvGrpSpPr>
          <p:cNvPr id="2" name="Group 47"/>
          <p:cNvGrpSpPr/>
          <p:nvPr/>
        </p:nvGrpSpPr>
        <p:grpSpPr>
          <a:xfrm>
            <a:off x="228600" y="1028700"/>
            <a:ext cx="8686800" cy="5829300"/>
            <a:chOff x="228600" y="1028700"/>
            <a:chExt cx="8686800" cy="5829300"/>
          </a:xfrm>
        </p:grpSpPr>
        <p:sp>
          <p:nvSpPr>
            <p:cNvPr id="67" name="Rectangle 66"/>
            <p:cNvSpPr/>
            <p:nvPr/>
          </p:nvSpPr>
          <p:spPr bwMode="auto">
            <a:xfrm flipV="1">
              <a:off x="228600" y="1028700"/>
              <a:ext cx="8686800" cy="58293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68" name="Rounded Rectangle 67"/>
            <p:cNvSpPr/>
            <p:nvPr/>
          </p:nvSpPr>
          <p:spPr bwMode="auto">
            <a:xfrm>
              <a:off x="2286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69" name="Rounded Rectangle 68"/>
            <p:cNvSpPr/>
            <p:nvPr/>
          </p:nvSpPr>
          <p:spPr bwMode="auto">
            <a:xfrm flipH="1">
              <a:off x="4876800" y="1905000"/>
              <a:ext cx="4038600" cy="46482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grpSp>
      <p:sp>
        <p:nvSpPr>
          <p:cNvPr id="66" name="Title 34"/>
          <p:cNvSpPr>
            <a:spLocks noGrp="1"/>
          </p:cNvSpPr>
          <p:nvPr>
            <p:ph type="title"/>
          </p:nvPr>
        </p:nvSpPr>
        <p:spPr>
          <a:xfrm>
            <a:off x="388938" y="357188"/>
            <a:ext cx="8638042" cy="858838"/>
          </a:xfrm>
        </p:spPr>
        <p:txBody>
          <a:bodyPr>
            <a:noAutofit/>
          </a:bodyPr>
          <a:lstStyle/>
          <a:p>
            <a:r>
              <a:rPr lang="en-US" sz="3200" dirty="0"/>
              <a:t>Office 2010 Delivers More</a:t>
            </a:r>
            <a:br>
              <a:rPr lang="en-US" sz="3200" dirty="0"/>
            </a:br>
            <a:r>
              <a:rPr lang="en-US" sz="2200" dirty="0">
                <a:solidFill>
                  <a:srgbClr val="FFE299"/>
                </a:solidFill>
              </a:rPr>
              <a:t>The Best Productivity Experience Across the PC, </a:t>
            </a:r>
            <a:r>
              <a:rPr lang="en-US" sz="2200" dirty="0" smtClean="0">
                <a:solidFill>
                  <a:srgbClr val="FFE299"/>
                </a:solidFill>
              </a:rPr>
              <a:t>Phone &amp; Browser</a:t>
            </a:r>
            <a:endParaRPr lang="en-US" sz="2200" dirty="0">
              <a:solidFill>
                <a:srgbClr val="FFE299"/>
              </a:solidFill>
            </a:endParaRPr>
          </a:p>
        </p:txBody>
      </p:sp>
      <p:grpSp>
        <p:nvGrpSpPr>
          <p:cNvPr id="3" name="Group 2"/>
          <p:cNvGrpSpPr/>
          <p:nvPr/>
        </p:nvGrpSpPr>
        <p:grpSpPr>
          <a:xfrm>
            <a:off x="265850" y="2255736"/>
            <a:ext cx="6493507" cy="2840145"/>
            <a:chOff x="228600" y="2255736"/>
            <a:chExt cx="6493507" cy="2840145"/>
          </a:xfrm>
        </p:grpSpPr>
        <p:grpSp>
          <p:nvGrpSpPr>
            <p:cNvPr id="46" name="Group 18"/>
            <p:cNvGrpSpPr/>
            <p:nvPr/>
          </p:nvGrpSpPr>
          <p:grpSpPr>
            <a:xfrm>
              <a:off x="240610" y="2255736"/>
              <a:ext cx="6464989" cy="2507713"/>
              <a:chOff x="168827" y="1141579"/>
              <a:chExt cx="8765612" cy="2821889"/>
            </a:xfrm>
            <a:effectLst/>
          </p:grpSpPr>
          <p:sp>
            <p:nvSpPr>
              <p:cNvPr id="81" name="&quot;GLASS&quot;; Transparent to White Linear; Reflection; Stroke"/>
              <p:cNvSpPr/>
              <p:nvPr/>
            </p:nvSpPr>
            <p:spPr bwMode="auto">
              <a:xfrm>
                <a:off x="6032150" y="1144068"/>
                <a:ext cx="2902289" cy="2819400"/>
              </a:xfrm>
              <a:prstGeom prst="rect">
                <a:avLst/>
              </a:prstGeom>
              <a:gradFill flip="none" rotWithShape="1">
                <a:gsLst>
                  <a:gs pos="2000">
                    <a:srgbClr val="000036">
                      <a:alpha val="0"/>
                    </a:srgbClr>
                  </a:gs>
                  <a:gs pos="33000">
                    <a:srgbClr val="000000">
                      <a:alpha val="7000"/>
                    </a:srgbClr>
                  </a:gs>
                  <a:gs pos="52000">
                    <a:srgbClr val="080808">
                      <a:alpha val="24000"/>
                    </a:srgbClr>
                  </a:gs>
                  <a:gs pos="68000">
                    <a:srgbClr val="2E9233">
                      <a:alpha val="40000"/>
                    </a:srgbClr>
                  </a:gs>
                  <a:gs pos="100000">
                    <a:srgbClr val="78D41C">
                      <a:alpha val="83000"/>
                    </a:srgbClr>
                  </a:gs>
                </a:gsLst>
                <a:lin ang="16200000" scaled="1"/>
                <a:tileRect/>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18288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4"/>
                  </a:buBlip>
                  <a:defRPr/>
                </a:pPr>
                <a:endParaRPr lang="en-US" altLang="zh-CN" sz="2200" kern="1200" spc="-40" dirty="0">
                  <a:solidFill>
                    <a:srgbClr val="FFFFFF"/>
                  </a:solidFill>
                  <a:latin typeface="Segoe" pitchFamily="34" charset="0"/>
                  <a:ea typeface="+mn-ea"/>
                  <a:cs typeface="+mn-cs"/>
                </a:endParaRPr>
              </a:p>
            </p:txBody>
          </p:sp>
          <p:sp>
            <p:nvSpPr>
              <p:cNvPr id="82" name="&quot;GLASS&quot;; Transparent to White Linear; Reflection; Stroke"/>
              <p:cNvSpPr/>
              <p:nvPr/>
            </p:nvSpPr>
            <p:spPr bwMode="auto">
              <a:xfrm>
                <a:off x="3088433" y="1143001"/>
                <a:ext cx="2887719" cy="2819399"/>
              </a:xfrm>
              <a:prstGeom prst="roundRect">
                <a:avLst>
                  <a:gd name="adj" fmla="val 0"/>
                </a:avLst>
              </a:prstGeom>
              <a:gradFill flip="none" rotWithShape="1">
                <a:gsLst>
                  <a:gs pos="2000">
                    <a:srgbClr val="000036">
                      <a:alpha val="0"/>
                    </a:srgbClr>
                  </a:gs>
                  <a:gs pos="33000">
                    <a:srgbClr val="000000">
                      <a:alpha val="7000"/>
                    </a:srgbClr>
                  </a:gs>
                  <a:gs pos="52000">
                    <a:srgbClr val="080808">
                      <a:alpha val="24000"/>
                    </a:srgbClr>
                  </a:gs>
                  <a:gs pos="68000">
                    <a:schemeClr val="accent1">
                      <a:alpha val="40000"/>
                    </a:schemeClr>
                  </a:gs>
                  <a:gs pos="100000">
                    <a:schemeClr val="bg1">
                      <a:lumMod val="60000"/>
                      <a:lumOff val="40000"/>
                      <a:alpha val="83000"/>
                    </a:schemeClr>
                  </a:gs>
                </a:gsLst>
                <a:lin ang="16200000" scaled="1"/>
                <a:tileRect/>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5"/>
                  </a:buBlip>
                  <a:defRPr/>
                </a:pPr>
                <a:endParaRPr lang="en-US" altLang="zh-CN" sz="2200" kern="1200" spc="-40" dirty="0">
                  <a:solidFill>
                    <a:srgbClr val="FFFFFF"/>
                  </a:solidFill>
                  <a:latin typeface="Segoe" pitchFamily="34" charset="0"/>
                  <a:ea typeface="+mn-ea"/>
                  <a:cs typeface="+mn-cs"/>
                </a:endParaRPr>
              </a:p>
            </p:txBody>
          </p:sp>
          <p:sp>
            <p:nvSpPr>
              <p:cNvPr id="83" name="&quot;GLASS&quot;; Transparent to White Linear; Reflection; Stroke"/>
              <p:cNvSpPr/>
              <p:nvPr/>
            </p:nvSpPr>
            <p:spPr bwMode="auto">
              <a:xfrm flipH="1">
                <a:off x="168827" y="1141579"/>
                <a:ext cx="2852057" cy="2820821"/>
              </a:xfrm>
              <a:prstGeom prst="round1Rect">
                <a:avLst>
                  <a:gd name="adj" fmla="val 11648"/>
                </a:avLst>
              </a:prstGeom>
              <a:gradFill flip="none" rotWithShape="1">
                <a:gsLst>
                  <a:gs pos="2000">
                    <a:srgbClr val="000036">
                      <a:alpha val="0"/>
                    </a:srgbClr>
                  </a:gs>
                  <a:gs pos="33000">
                    <a:srgbClr val="000000">
                      <a:alpha val="7000"/>
                    </a:srgbClr>
                  </a:gs>
                  <a:gs pos="52000">
                    <a:srgbClr val="080808">
                      <a:alpha val="24000"/>
                    </a:srgbClr>
                  </a:gs>
                  <a:gs pos="68000">
                    <a:srgbClr val="A38401">
                      <a:alpha val="40000"/>
                    </a:srgbClr>
                  </a:gs>
                  <a:gs pos="92000">
                    <a:srgbClr val="EFC201">
                      <a:alpha val="83000"/>
                    </a:srgbClr>
                  </a:gs>
                </a:gsLst>
                <a:lin ang="16200000" scaled="1"/>
                <a:tileRect/>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6"/>
                  </a:buBlip>
                  <a:defRPr/>
                </a:pPr>
                <a:endParaRPr lang="en-US" altLang="zh-CN" sz="2200" kern="1200" spc="-40" dirty="0">
                  <a:solidFill>
                    <a:srgbClr val="FFFFFF"/>
                  </a:solidFill>
                  <a:latin typeface="Segoe" pitchFamily="34" charset="0"/>
                  <a:ea typeface="+mn-ea"/>
                  <a:cs typeface="+mn-cs"/>
                </a:endParaRPr>
              </a:p>
            </p:txBody>
          </p:sp>
        </p:grpSp>
        <p:sp>
          <p:nvSpPr>
            <p:cNvPr id="47" name="WorkTogether-TITLE">
              <a:hlinkClick r:id="" action="ppaction://noaction"/>
            </p:cNvPr>
            <p:cNvSpPr/>
            <p:nvPr/>
          </p:nvSpPr>
          <p:spPr>
            <a:xfrm>
              <a:off x="228600" y="2308235"/>
              <a:ext cx="2113702" cy="584775"/>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600" dirty="0" smtClean="0">
                  <a:latin typeface="Segoe" pitchFamily="34" charset="0"/>
                </a:rPr>
                <a:t>Work Better </a:t>
              </a:r>
              <a:br>
                <a:rPr lang="en-US" sz="1600" dirty="0" smtClean="0">
                  <a:latin typeface="Segoe" pitchFamily="34" charset="0"/>
                </a:rPr>
              </a:br>
              <a:r>
                <a:rPr lang="en-US" sz="1600" dirty="0" smtClean="0">
                  <a:latin typeface="Segoe" pitchFamily="34" charset="0"/>
                </a:rPr>
                <a:t>Together</a:t>
              </a:r>
            </a:p>
          </p:txBody>
        </p:sp>
        <p:sp>
          <p:nvSpPr>
            <p:cNvPr id="48" name="BringIdeas-TITLE">
              <a:hlinkClick r:id="" action="ppaction://noaction"/>
            </p:cNvPr>
            <p:cNvSpPr/>
            <p:nvPr/>
          </p:nvSpPr>
          <p:spPr>
            <a:xfrm>
              <a:off x="2342304" y="2319796"/>
              <a:ext cx="2113702" cy="584775"/>
            </a:xfrm>
            <a:prstGeom prst="rect">
              <a:avLst/>
            </a:prstGeom>
            <a:effectLst>
              <a:outerShdw blurRad="50800" dist="38100" dir="2700000" algn="tl" rotWithShape="0">
                <a:prstClr val="black">
                  <a:alpha val="50000"/>
                </a:prstClr>
              </a:outerShdw>
            </a:effectLst>
          </p:spPr>
          <p:txBody>
            <a:bodyPr wrap="square">
              <a:spAutoFit/>
            </a:bodyPr>
            <a:lstStyle/>
            <a:p>
              <a:pPr algn="ctr" fontAlgn="base">
                <a:spcBef>
                  <a:spcPct val="0"/>
                </a:spcBef>
                <a:spcAft>
                  <a:spcPct val="0"/>
                </a:spcAft>
              </a:pPr>
              <a:r>
                <a:rPr lang="en-US" sz="1600" dirty="0" smtClean="0">
                  <a:latin typeface="Segoe" pitchFamily="34" charset="0"/>
                </a:rPr>
                <a:t>Bring Ideas </a:t>
              </a:r>
              <a:br>
                <a:rPr lang="en-US" sz="1600" dirty="0" smtClean="0">
                  <a:latin typeface="Segoe" pitchFamily="34" charset="0"/>
                </a:rPr>
              </a:br>
              <a:r>
                <a:rPr lang="en-US" sz="1600" dirty="0" smtClean="0">
                  <a:latin typeface="Segoe" pitchFamily="34" charset="0"/>
                </a:rPr>
                <a:t>to Life</a:t>
              </a:r>
              <a:endParaRPr lang="en-US" sz="1600" dirty="0">
                <a:latin typeface="Segoe" pitchFamily="34" charset="0"/>
              </a:endParaRPr>
            </a:p>
          </p:txBody>
        </p:sp>
        <p:sp>
          <p:nvSpPr>
            <p:cNvPr id="54" name="UseOffice-TITLE">
              <a:hlinkClick r:id="" action="ppaction://noaction"/>
            </p:cNvPr>
            <p:cNvSpPr/>
            <p:nvPr/>
          </p:nvSpPr>
          <p:spPr>
            <a:xfrm>
              <a:off x="4533900" y="2319796"/>
              <a:ext cx="2095500" cy="584775"/>
            </a:xfrm>
            <a:prstGeom prst="rect">
              <a:avLst/>
            </a:prstGeom>
            <a:effectLst>
              <a:outerShdw blurRad="50800" dist="38100" dir="2700000" algn="tl" rotWithShape="0">
                <a:prstClr val="black">
                  <a:alpha val="50000"/>
                </a:prstClr>
              </a:outerShdw>
            </a:effectLst>
          </p:spPr>
          <p:txBody>
            <a:bodyPr wrap="square">
              <a:spAutoFit/>
            </a:bodyPr>
            <a:lstStyle/>
            <a:p>
              <a:pPr algn="ctr" rtl="0" fontAlgn="base">
                <a:spcBef>
                  <a:spcPct val="0"/>
                </a:spcBef>
                <a:spcAft>
                  <a:spcPct val="0"/>
                </a:spcAft>
              </a:pPr>
              <a:r>
                <a:rPr lang="en-US" sz="1600" kern="1200" dirty="0" smtClean="0">
                  <a:latin typeface="Segoe" pitchFamily="34" charset="0"/>
                  <a:ea typeface="+mn-ea"/>
                  <a:cs typeface="+mn-cs"/>
                </a:rPr>
                <a:t>Use Office </a:t>
              </a:r>
              <a:br>
                <a:rPr lang="en-US" sz="1600" kern="1200" dirty="0" smtClean="0">
                  <a:latin typeface="Segoe" pitchFamily="34" charset="0"/>
                  <a:ea typeface="+mn-ea"/>
                  <a:cs typeface="+mn-cs"/>
                </a:rPr>
              </a:br>
              <a:r>
                <a:rPr lang="en-US" sz="1600" kern="1200" dirty="0" smtClean="0">
                  <a:latin typeface="Segoe" pitchFamily="34" charset="0"/>
                  <a:ea typeface="+mn-ea"/>
                  <a:cs typeface="+mn-cs"/>
                </a:rPr>
                <a:t>Anywhere</a:t>
              </a:r>
              <a:endParaRPr lang="en-US" sz="1600" kern="1200" dirty="0">
                <a:latin typeface="Segoe" pitchFamily="34" charset="0"/>
                <a:ea typeface="+mn-ea"/>
                <a:cs typeface="+mn-cs"/>
              </a:endParaRPr>
            </a:p>
          </p:txBody>
        </p:sp>
        <p:pic>
          <p:nvPicPr>
            <p:cNvPr id="57" name="Picture 4" descr="https://brandtools.partners.extranet.microsoft.com/NR/rdonlyres/3318BDD6-2BDF-465B-ACAE-7EB943DB6114/0/OFC09_MariGwen_001.jpg"/>
            <p:cNvPicPr>
              <a:picLocks noChangeAspect="1" noChangeArrowheads="1"/>
            </p:cNvPicPr>
            <p:nvPr/>
          </p:nvPicPr>
          <p:blipFill>
            <a:blip r:embed="rId7" cstate="print"/>
            <a:srcRect/>
            <a:stretch>
              <a:fillRect/>
            </a:stretch>
          </p:blipFill>
          <p:spPr bwMode="auto">
            <a:xfrm>
              <a:off x="228600" y="2857499"/>
              <a:ext cx="2106647" cy="1471839"/>
            </a:xfrm>
            <a:prstGeom prst="rect">
              <a:avLst/>
            </a:prstGeom>
            <a:ln>
              <a:noFill/>
            </a:ln>
            <a:effectLst>
              <a:softEdge rad="112500"/>
            </a:effectLst>
          </p:spPr>
        </p:pic>
        <p:sp>
          <p:nvSpPr>
            <p:cNvPr id="60" name="TextBox 59"/>
            <p:cNvSpPr txBox="1"/>
            <p:nvPr/>
          </p:nvSpPr>
          <p:spPr>
            <a:xfrm>
              <a:off x="324677" y="4326440"/>
              <a:ext cx="2017625" cy="769441"/>
            </a:xfrm>
            <a:prstGeom prst="rect">
              <a:avLst/>
            </a:prstGeom>
            <a:no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rtl="0"/>
              <a:r>
                <a:rPr lang="en-US" sz="1400" i="1" kern="1200" dirty="0" smtClean="0">
                  <a:solidFill>
                    <a:prstClr val="white"/>
                  </a:solidFill>
                  <a:latin typeface="Segoe" pitchFamily="34" charset="0"/>
                  <a:ea typeface="+mn-ea"/>
                  <a:cs typeface="+mn-cs"/>
                </a:rPr>
                <a:t>Collaboration </a:t>
              </a:r>
              <a:r>
                <a:rPr lang="en-US" sz="1400" i="1" dirty="0" smtClean="0">
                  <a:solidFill>
                    <a:prstClr val="white"/>
                  </a:solidFill>
                  <a:latin typeface="Segoe" pitchFamily="34" charset="0"/>
                </a:rPr>
                <a:t>Wi</a:t>
              </a:r>
              <a:r>
                <a:rPr lang="en-US" sz="1400" i="1" kern="1200" dirty="0" smtClean="0">
                  <a:solidFill>
                    <a:prstClr val="white"/>
                  </a:solidFill>
                  <a:latin typeface="Segoe" pitchFamily="34" charset="0"/>
                  <a:ea typeface="+mn-ea"/>
                  <a:cs typeface="+mn-cs"/>
                </a:rPr>
                <a:t>thout Compromise</a:t>
              </a:r>
              <a:endParaRPr lang="en-US" sz="1400" i="1" kern="1200" dirty="0">
                <a:solidFill>
                  <a:prstClr val="white"/>
                </a:solidFill>
                <a:latin typeface="Segoe" pitchFamily="34" charset="0"/>
                <a:ea typeface="+mn-ea"/>
                <a:cs typeface="+mn-cs"/>
              </a:endParaRPr>
            </a:p>
            <a:p>
              <a:pPr rtl="0"/>
              <a:endParaRPr lang="en-US" sz="1600" i="1" kern="1200" dirty="0">
                <a:solidFill>
                  <a:prstClr val="white"/>
                </a:solidFill>
                <a:latin typeface="Segoe" pitchFamily="34" charset="0"/>
                <a:ea typeface="+mn-ea"/>
                <a:cs typeface="+mn-cs"/>
              </a:endParaRPr>
            </a:p>
          </p:txBody>
        </p:sp>
        <p:sp>
          <p:nvSpPr>
            <p:cNvPr id="71" name="Rectangle 70"/>
            <p:cNvSpPr/>
            <p:nvPr/>
          </p:nvSpPr>
          <p:spPr>
            <a:xfrm>
              <a:off x="2438380" y="4343400"/>
              <a:ext cx="2054856" cy="523220"/>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1400" i="1" dirty="0" smtClean="0">
                  <a:solidFill>
                    <a:prstClr val="white"/>
                  </a:solidFill>
                  <a:latin typeface="Segoe" pitchFamily="34" charset="0"/>
                </a:rPr>
                <a:t>Insights from Information</a:t>
              </a:r>
              <a:endParaRPr lang="en-US" sz="1400" i="1" dirty="0">
                <a:solidFill>
                  <a:prstClr val="white"/>
                </a:solidFill>
                <a:latin typeface="Segoe" pitchFamily="34" charset="0"/>
              </a:endParaRPr>
            </a:p>
          </p:txBody>
        </p:sp>
        <p:pic>
          <p:nvPicPr>
            <p:cNvPr id="72" name="Picture 71" descr="https://brandtools.partners.extranet.microsoft.com/NR/rdonlyres/7B65C72A-C193-4786-B97D-67E5AF97A418/0/OFC09_Vicky_002.jpg"/>
            <p:cNvPicPr>
              <a:picLocks noChangeAspect="1" noChangeArrowheads="1"/>
            </p:cNvPicPr>
            <p:nvPr/>
          </p:nvPicPr>
          <p:blipFill>
            <a:blip r:embed="rId8" cstate="print"/>
            <a:srcRect/>
            <a:stretch>
              <a:fillRect/>
            </a:stretch>
          </p:blipFill>
          <p:spPr bwMode="auto">
            <a:xfrm>
              <a:off x="2342302" y="2857499"/>
              <a:ext cx="2136892" cy="1471839"/>
            </a:xfrm>
            <a:prstGeom prst="rect">
              <a:avLst/>
            </a:prstGeom>
            <a:ln>
              <a:noFill/>
            </a:ln>
            <a:effectLst>
              <a:softEdge rad="112500"/>
            </a:effectLst>
          </p:spPr>
        </p:pic>
        <p:pic>
          <p:nvPicPr>
            <p:cNvPr id="73" name="Picture 6" descr="https://brandtools.partners.extranet.microsoft.com/NR/rdonlyres/6E50DED7-0635-44D5-A6DD-52FAF020BADA/0/OFC09_Randy_001.jpg"/>
            <p:cNvPicPr>
              <a:picLocks noChangeAspect="1" noChangeArrowheads="1"/>
            </p:cNvPicPr>
            <p:nvPr/>
          </p:nvPicPr>
          <p:blipFill>
            <a:blip r:embed="rId9" cstate="print"/>
            <a:srcRect/>
            <a:stretch>
              <a:fillRect/>
            </a:stretch>
          </p:blipFill>
          <p:spPr bwMode="auto">
            <a:xfrm>
              <a:off x="4552082" y="2857499"/>
              <a:ext cx="2170025" cy="1471839"/>
            </a:xfrm>
            <a:prstGeom prst="rect">
              <a:avLst/>
            </a:prstGeom>
            <a:ln>
              <a:noFill/>
            </a:ln>
            <a:effectLst>
              <a:softEdge rad="112500"/>
            </a:effectLst>
          </p:spPr>
        </p:pic>
        <p:sp>
          <p:nvSpPr>
            <p:cNvPr id="74" name="Rectangle 73"/>
            <p:cNvSpPr/>
            <p:nvPr/>
          </p:nvSpPr>
          <p:spPr>
            <a:xfrm>
              <a:off x="4648161" y="4357217"/>
              <a:ext cx="1901341" cy="523220"/>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1400" i="1" dirty="0" smtClean="0">
                  <a:solidFill>
                    <a:prstClr val="white"/>
                  </a:solidFill>
                  <a:latin typeface="Segoe" pitchFamily="34" charset="0"/>
                </a:rPr>
                <a:t>PC, Phone &amp;</a:t>
              </a:r>
              <a:br>
                <a:rPr lang="en-US" sz="1400" i="1" dirty="0" smtClean="0">
                  <a:solidFill>
                    <a:prstClr val="white"/>
                  </a:solidFill>
                  <a:latin typeface="Segoe" pitchFamily="34" charset="0"/>
                </a:rPr>
              </a:br>
              <a:r>
                <a:rPr lang="en-US" sz="1400" i="1" dirty="0" smtClean="0">
                  <a:solidFill>
                    <a:prstClr val="white"/>
                  </a:solidFill>
                  <a:latin typeface="Segoe" pitchFamily="34" charset="0"/>
                </a:rPr>
                <a:t>Browser</a:t>
              </a:r>
              <a:endParaRPr lang="en-US" sz="1400" i="1" dirty="0">
                <a:solidFill>
                  <a:prstClr val="white"/>
                </a:solidFill>
                <a:latin typeface="Segoe" pitchFamily="34" charset="0"/>
              </a:endParaRPr>
            </a:p>
          </p:txBody>
        </p:sp>
      </p:grpSp>
      <p:grpSp>
        <p:nvGrpSpPr>
          <p:cNvPr id="75" name="Group 52"/>
          <p:cNvGrpSpPr/>
          <p:nvPr/>
        </p:nvGrpSpPr>
        <p:grpSpPr>
          <a:xfrm>
            <a:off x="6743700" y="2247900"/>
            <a:ext cx="2171700" cy="2847981"/>
            <a:chOff x="6689552" y="3505200"/>
            <a:chExt cx="2225848" cy="2847981"/>
          </a:xfrm>
        </p:grpSpPr>
        <p:sp>
          <p:nvSpPr>
            <p:cNvPr id="76" name="&quot;GLASS&quot;; Transparent to White Linear; Reflection; Stroke"/>
            <p:cNvSpPr/>
            <p:nvPr/>
          </p:nvSpPr>
          <p:spPr bwMode="auto">
            <a:xfrm flipH="1">
              <a:off x="6702960" y="3505200"/>
              <a:ext cx="2212440" cy="2514600"/>
            </a:xfrm>
            <a:prstGeom prst="round2DiagRect">
              <a:avLst>
                <a:gd name="adj1" fmla="val 11446"/>
                <a:gd name="adj2" fmla="val 0"/>
              </a:avLst>
            </a:prstGeom>
            <a:gradFill flip="none" rotWithShape="1">
              <a:gsLst>
                <a:gs pos="2000">
                  <a:srgbClr val="000036">
                    <a:alpha val="0"/>
                  </a:srgbClr>
                </a:gs>
                <a:gs pos="33000">
                  <a:srgbClr val="000000">
                    <a:alpha val="7000"/>
                  </a:srgbClr>
                </a:gs>
                <a:gs pos="52000">
                  <a:srgbClr val="080808">
                    <a:alpha val="24000"/>
                  </a:srgbClr>
                </a:gs>
                <a:gs pos="68000">
                  <a:schemeClr val="accent6">
                    <a:lumMod val="50000"/>
                    <a:alpha val="40000"/>
                  </a:schemeClr>
                </a:gs>
                <a:gs pos="100000">
                  <a:schemeClr val="accent6">
                    <a:alpha val="83000"/>
                  </a:schemeClr>
                </a:gs>
              </a:gsLst>
              <a:lin ang="16200000" scaled="1"/>
              <a:tileRect/>
            </a:gradFill>
            <a:ln w="50800" cap="flat" cmpd="dbl"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0"/>
                </a:buBlip>
                <a:defRPr/>
              </a:pPr>
              <a:endParaRPr lang="en-US" altLang="zh-CN" sz="2200" kern="1200" spc="-40" dirty="0">
                <a:solidFill>
                  <a:srgbClr val="FFFFFF"/>
                </a:solidFill>
                <a:latin typeface="Segoe" pitchFamily="34" charset="0"/>
                <a:ea typeface="+mn-ea"/>
                <a:cs typeface="+mn-cs"/>
              </a:endParaRPr>
            </a:p>
          </p:txBody>
        </p:sp>
        <p:sp>
          <p:nvSpPr>
            <p:cNvPr id="77" name="&quot;GLASS&quot;; Transparent to White Linear; Reflection; Stroke"/>
            <p:cNvSpPr/>
            <p:nvPr/>
          </p:nvSpPr>
          <p:spPr bwMode="auto">
            <a:xfrm flipH="1">
              <a:off x="6689552" y="3505200"/>
              <a:ext cx="2212440" cy="2514600"/>
            </a:xfrm>
            <a:prstGeom prst="round2DiagRect">
              <a:avLst>
                <a:gd name="adj1" fmla="val 10576"/>
                <a:gd name="adj2" fmla="val 0"/>
              </a:avLst>
            </a:prstGeom>
            <a:gradFill flip="none" rotWithShape="1">
              <a:gsLst>
                <a:gs pos="2000">
                  <a:srgbClr val="000036">
                    <a:alpha val="0"/>
                  </a:srgbClr>
                </a:gs>
                <a:gs pos="33000">
                  <a:srgbClr val="000000">
                    <a:alpha val="7000"/>
                  </a:srgbClr>
                </a:gs>
                <a:gs pos="52000">
                  <a:srgbClr val="080808">
                    <a:alpha val="24000"/>
                  </a:srgbClr>
                </a:gs>
                <a:gs pos="68000">
                  <a:schemeClr val="accent6">
                    <a:lumMod val="50000"/>
                    <a:alpha val="40000"/>
                  </a:schemeClr>
                </a:gs>
                <a:gs pos="100000">
                  <a:schemeClr val="accent6">
                    <a:alpha val="83000"/>
                  </a:schemeClr>
                </a:gs>
              </a:gsLst>
              <a:lin ang="16200000" scaled="1"/>
              <a:tileRect/>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1"/>
                </a:buBlip>
                <a:defRPr/>
              </a:pPr>
              <a:r>
                <a:rPr lang="en-US" altLang="zh-CN" sz="2200" kern="1200" spc="-40" dirty="0" smtClean="0">
                  <a:solidFill>
                    <a:srgbClr val="FFFFFF"/>
                  </a:solidFill>
                  <a:latin typeface="Segoe" pitchFamily="34" charset="0"/>
                  <a:ea typeface="+mn-ea"/>
                  <a:cs typeface="+mn-cs"/>
                </a:rPr>
                <a:t>E</a:t>
              </a:r>
              <a:endParaRPr lang="en-US" altLang="zh-CN" sz="2200" kern="1200" spc="-40" dirty="0">
                <a:solidFill>
                  <a:srgbClr val="FFFFFF"/>
                </a:solidFill>
                <a:latin typeface="Segoe" pitchFamily="34" charset="0"/>
                <a:ea typeface="+mn-ea"/>
                <a:cs typeface="+mn-cs"/>
              </a:endParaRPr>
            </a:p>
          </p:txBody>
        </p:sp>
        <p:pic>
          <p:nvPicPr>
            <p:cNvPr id="78" name="Picture 2" descr="D:\AssetSpace\Pictures\MS_BrandTools\Business_MediaBin_Items_1\MSIT08_Hector_01.jpg"/>
            <p:cNvPicPr>
              <a:picLocks noChangeAspect="1" noChangeArrowheads="1"/>
            </p:cNvPicPr>
            <p:nvPr/>
          </p:nvPicPr>
          <p:blipFill>
            <a:blip r:embed="rId12" cstate="print"/>
            <a:srcRect l="6944" r="6945" b="9738"/>
            <a:stretch>
              <a:fillRect/>
            </a:stretch>
          </p:blipFill>
          <p:spPr bwMode="auto">
            <a:xfrm>
              <a:off x="6689552" y="4114800"/>
              <a:ext cx="2209780" cy="1447800"/>
            </a:xfrm>
            <a:prstGeom prst="rect">
              <a:avLst/>
            </a:prstGeom>
            <a:ln>
              <a:noFill/>
            </a:ln>
            <a:effectLst>
              <a:softEdge rad="112500"/>
            </a:effectLst>
          </p:spPr>
        </p:pic>
        <p:sp>
          <p:nvSpPr>
            <p:cNvPr id="79" name="Rectangle 78"/>
            <p:cNvSpPr/>
            <p:nvPr/>
          </p:nvSpPr>
          <p:spPr>
            <a:xfrm>
              <a:off x="6785629" y="5614517"/>
              <a:ext cx="2017625" cy="738664"/>
            </a:xfrm>
            <a:prstGeom prst="rect">
              <a:avLst/>
            </a:prstGeom>
            <a:effectLst>
              <a:outerShdw blurRad="50800" dist="38100" dir="2700000" algn="tl" rotWithShape="0">
                <a:prstClr val="black">
                  <a:alpha val="40000"/>
                </a:prstClr>
              </a:outerShdw>
            </a:effectLst>
          </p:spPr>
          <p:txBody>
            <a:bodyPr wrap="square">
              <a:spAutoFit/>
            </a:bodyPr>
            <a:lstStyle/>
            <a:p>
              <a:pPr algn="ctr" fontAlgn="base">
                <a:spcBef>
                  <a:spcPct val="0"/>
                </a:spcBef>
                <a:spcAft>
                  <a:spcPct val="0"/>
                </a:spcAft>
              </a:pPr>
              <a:r>
                <a:rPr lang="en-US" sz="1400" i="1" dirty="0" smtClean="0">
                  <a:solidFill>
                    <a:prstClr val="white"/>
                  </a:solidFill>
                  <a:latin typeface="Segoe" pitchFamily="34" charset="0"/>
                </a:rPr>
                <a:t>Manageability, Security, &amp; Cost Management</a:t>
              </a:r>
              <a:endParaRPr lang="en-US" sz="1400" i="1" dirty="0">
                <a:solidFill>
                  <a:prstClr val="white"/>
                </a:solidFill>
                <a:latin typeface="Segoe" pitchFamily="34" charset="0"/>
              </a:endParaRPr>
            </a:p>
          </p:txBody>
        </p:sp>
        <p:sp>
          <p:nvSpPr>
            <p:cNvPr id="80" name="SimplifyDeployment-TITLE">
              <a:hlinkClick r:id="" action="ppaction://noaction"/>
            </p:cNvPr>
            <p:cNvSpPr/>
            <p:nvPr/>
          </p:nvSpPr>
          <p:spPr>
            <a:xfrm>
              <a:off x="6705599" y="3591580"/>
              <a:ext cx="2209801" cy="584775"/>
            </a:xfrm>
            <a:prstGeom prst="rect">
              <a:avLst/>
            </a:prstGeom>
            <a:effectLst>
              <a:outerShdw blurRad="50800" dist="38100" dir="2700000" algn="tl" rotWithShape="0">
                <a:prstClr val="black">
                  <a:alpha val="50000"/>
                </a:prstClr>
              </a:outerShdw>
            </a:effectLst>
          </p:spPr>
          <p:txBody>
            <a:bodyPr wrap="square">
              <a:spAutoFit/>
            </a:bodyPr>
            <a:lstStyle/>
            <a:p>
              <a:pPr algn="ctr" rtl="0" fontAlgn="base">
                <a:spcBef>
                  <a:spcPct val="0"/>
                </a:spcBef>
                <a:spcAft>
                  <a:spcPct val="0"/>
                </a:spcAft>
              </a:pPr>
              <a:r>
                <a:rPr lang="en-US" sz="1600" kern="1200" dirty="0" smtClean="0">
                  <a:latin typeface="Segoe" pitchFamily="34" charset="0"/>
                  <a:ea typeface="+mn-ea"/>
                  <a:cs typeface="+mn-cs"/>
                </a:rPr>
                <a:t>The Practical </a:t>
              </a:r>
              <a:br>
                <a:rPr lang="en-US" sz="1600" kern="1200" dirty="0" smtClean="0">
                  <a:latin typeface="Segoe" pitchFamily="34" charset="0"/>
                  <a:ea typeface="+mn-ea"/>
                  <a:cs typeface="+mn-cs"/>
                </a:rPr>
              </a:br>
              <a:r>
                <a:rPr lang="en-US" sz="1600" kern="1200" dirty="0" smtClean="0">
                  <a:latin typeface="Segoe" pitchFamily="34" charset="0"/>
                  <a:ea typeface="+mn-ea"/>
                  <a:cs typeface="+mn-cs"/>
                </a:rPr>
                <a:t>Productivity Platform</a:t>
              </a:r>
              <a:endParaRPr lang="en-US" sz="1600" kern="1200" dirty="0">
                <a:latin typeface="Segoe" pitchFamily="34" charset="0"/>
                <a:ea typeface="+mn-ea"/>
                <a:cs typeface="+mn-cs"/>
              </a:endParaRPr>
            </a:p>
          </p:txBody>
        </p:sp>
      </p:grpSp>
      <p:pic>
        <p:nvPicPr>
          <p:cNvPr id="29" name="Picture 28"/>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3336330" y="1454334"/>
            <a:ext cx="2416770" cy="793566"/>
          </a:xfrm>
          <a:prstGeom prst="rect">
            <a:avLst/>
          </a:prstGeom>
        </p:spPr>
      </p:pic>
    </p:spTree>
    <p:extLst>
      <p:ext uri="{BB962C8B-B14F-4D97-AF65-F5344CB8AC3E}">
        <p14:creationId xmlns="" xmlns:p14="http://schemas.microsoft.com/office/powerpoint/2010/main" val="3511984044"/>
      </p:ext>
    </p:extLst>
  </p:cSld>
  <p:clrMapOvr>
    <a:masterClrMapping/>
  </p:clrMapOvr>
  <mc:AlternateContent xmlns:mc="http://schemas.openxmlformats.org/markup-compatibility/2006">
    <mc:Choice xmlns=""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childTnLst>
                          </p:cTn>
                        </p:par>
                        <p:par>
                          <p:cTn id="8" fill="hold">
                            <p:stCondLst>
                              <p:cond delay="0"/>
                            </p:stCondLst>
                            <p:childTnLst>
                              <p:par>
                                <p:cTn id="9" presetID="6" presetClass="emph" presetSubtype="0" fill="hold" nodeType="afterEffect">
                                  <p:stCondLst>
                                    <p:cond delay="0"/>
                                  </p:stCondLst>
                                  <p:childTnLst>
                                    <p:animScale>
                                      <p:cBhvr>
                                        <p:cTn id="10" dur="2000" fill="hold"/>
                                        <p:tgtEl>
                                          <p:spTgt spid="3"/>
                                        </p:tgtEl>
                                      </p:cBhvr>
                                      <p:by x="50000" y="50000"/>
                                    </p:animScale>
                                  </p:childTnLst>
                                </p:cTn>
                              </p:par>
                              <p:par>
                                <p:cTn id="11" presetID="37" presetClass="path" presetSubtype="0" accel="50000" decel="50000" fill="hold" nodeType="withEffect">
                                  <p:stCondLst>
                                    <p:cond delay="0"/>
                                  </p:stCondLst>
                                  <p:childTnLst>
                                    <p:animMotion origin="layout" path="M -0.05868 -0.13218 L -0.11927 -0.02755 C -0.13194 -0.00533 -0.15469 0.0199 -0.18038 0.04004 C -0.21024 0.06342 -0.23559 0.07754 -0.25729 0.08102 L -0.35538 0.10301 " pathEditMode="relative" rAng="8967564" ptsTypes="FffFF">
                                      <p:cBhvr>
                                        <p:cTn id="12" dur="2000" fill="hold"/>
                                        <p:tgtEl>
                                          <p:spTgt spid="75"/>
                                        </p:tgtEl>
                                        <p:attrNameLst>
                                          <p:attrName>ppt_x</p:attrName>
                                          <p:attrName>ppt_y</p:attrName>
                                        </p:attrNameLst>
                                      </p:cBhvr>
                                      <p:rCtr x="-13611" y="14537"/>
                                    </p:animMotion>
                                  </p:childTnLst>
                                </p:cTn>
                              </p:par>
                              <p:par>
                                <p:cTn id="13" presetID="6" presetClass="emph" presetSubtype="0" fill="hold" nodeType="withEffect">
                                  <p:stCondLst>
                                    <p:cond delay="0"/>
                                  </p:stCondLst>
                                  <p:childTnLst>
                                    <p:animScale>
                                      <p:cBhvr>
                                        <p:cTn id="14" dur="2000" fill="hold"/>
                                        <p:tgtEl>
                                          <p:spTgt spid="75"/>
                                        </p:tgtEl>
                                      </p:cBhvr>
                                      <p:by x="150000" y="150000"/>
                                    </p:animScale>
                                  </p:childTnLst>
                                </p:cTn>
                              </p:par>
                              <p:par>
                                <p:cTn id="15" presetID="10" presetClass="exit" presetSubtype="0" fill="hold"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Reducing Risk: Accessibility Checker</a:t>
            </a:r>
            <a:r>
              <a:rPr lang="en-US" sz="3200" dirty="0"/>
              <a:t/>
            </a:r>
            <a:br>
              <a:rPr lang="en-US" sz="3200" dirty="0"/>
            </a:br>
            <a:r>
              <a:rPr lang="en-US" sz="2400" dirty="0" smtClean="0"/>
              <a:t>K</a:t>
            </a:r>
            <a:r>
              <a:rPr lang="en-US" sz="2400" dirty="0" smtClean="0">
                <a:solidFill>
                  <a:schemeClr val="tx2"/>
                </a:solidFill>
              </a:rPr>
              <a:t>eep documents safe and compliant </a:t>
            </a:r>
            <a:endParaRPr lang="en-US" sz="2400" dirty="0">
              <a:solidFill>
                <a:schemeClr val="tx2"/>
              </a:solidFill>
            </a:endParaRPr>
          </a:p>
        </p:txBody>
      </p:sp>
      <p:sp>
        <p:nvSpPr>
          <p:cNvPr id="11" name="Rounded Rectangle 10"/>
          <p:cNvSpPr/>
          <p:nvPr/>
        </p:nvSpPr>
        <p:spPr bwMode="auto">
          <a:xfrm>
            <a:off x="5549462" y="1366337"/>
            <a:ext cx="3465193" cy="173355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a:solidFill>
                  <a:srgbClr val="FFC000"/>
                </a:solidFill>
              </a:rPr>
              <a:t>IT Pro Fast </a:t>
            </a:r>
            <a:r>
              <a:rPr lang="en-US" sz="1500" dirty="0" smtClean="0">
                <a:solidFill>
                  <a:srgbClr val="FFC000"/>
                </a:solidFill>
              </a:rPr>
              <a:t>Facts</a:t>
            </a:r>
            <a:endParaRPr lang="en-US" sz="1500" dirty="0">
              <a:solidFill>
                <a:srgbClr val="FFC000"/>
              </a:solidFill>
            </a:endParaRPr>
          </a:p>
          <a:p>
            <a:pPr marL="117475" indent="-117475">
              <a:buFont typeface="Arial" pitchFamily="34" charset="0"/>
              <a:buChar char="•"/>
            </a:pPr>
            <a:r>
              <a:rPr lang="en-US" sz="1400" dirty="0" smtClean="0">
                <a:latin typeface="Arial Narrow" pitchFamily="34" charset="0"/>
              </a:rPr>
              <a:t>Customizable via group policy</a:t>
            </a:r>
          </a:p>
          <a:p>
            <a:pPr marL="117475" indent="-117475">
              <a:buFont typeface="Arial" pitchFamily="34" charset="0"/>
              <a:buChar char="•"/>
            </a:pPr>
            <a:r>
              <a:rPr lang="en-US" sz="1400" dirty="0" smtClean="0">
                <a:latin typeface="Arial Narrow" pitchFamily="34" charset="0"/>
              </a:rPr>
              <a:t>Backstage can enforce workflow to run cheeks</a:t>
            </a:r>
          </a:p>
          <a:p>
            <a:pPr marL="117475" indent="-117475">
              <a:buFont typeface="Arial" pitchFamily="34" charset="0"/>
              <a:buChar char="•"/>
            </a:pPr>
            <a:r>
              <a:rPr lang="en-US" sz="1400" dirty="0" smtClean="0">
                <a:latin typeface="Arial Narrow" pitchFamily="34" charset="0"/>
              </a:rPr>
              <a:t>Content can improve web compliance – publishing to SharePoint</a:t>
            </a:r>
            <a:endParaRPr lang="en-US" sz="1400" dirty="0">
              <a:latin typeface="Arial Narrow" pitchFamily="34" charset="0"/>
            </a:endParaRPr>
          </a:p>
        </p:txBody>
      </p:sp>
    </p:spTree>
    <p:extLst>
      <p:ext uri="{BB962C8B-B14F-4D97-AF65-F5344CB8AC3E}">
        <p14:creationId xmlns="" xmlns:p14="http://schemas.microsoft.com/office/powerpoint/2010/main" val="137328767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4800600" cy="4327338"/>
          </a:xfrm>
        </p:spPr>
        <p:txBody>
          <a:bodyPr/>
          <a:lstStyle/>
          <a:p>
            <a:r>
              <a:rPr lang="en-US" sz="2800" b="1" dirty="0" smtClean="0"/>
              <a:t>Automated accessibility checker in Word, Excel, PowerPoint</a:t>
            </a:r>
          </a:p>
          <a:p>
            <a:pPr lvl="1"/>
            <a:r>
              <a:rPr lang="en-US" sz="2400" dirty="0" smtClean="0"/>
              <a:t>Uses numerous standards including 508 &amp; WCAG 2.0</a:t>
            </a:r>
          </a:p>
          <a:p>
            <a:r>
              <a:rPr lang="en-US" sz="2800" b="1" dirty="0" smtClean="0"/>
              <a:t>Educates the user </a:t>
            </a:r>
          </a:p>
          <a:p>
            <a:pPr lvl="1"/>
            <a:r>
              <a:rPr lang="en-US" sz="2400" dirty="0" smtClean="0"/>
              <a:t>How to and why to fix advice</a:t>
            </a:r>
          </a:p>
          <a:p>
            <a:r>
              <a:rPr lang="en-US" sz="2800" b="1" dirty="0" smtClean="0"/>
              <a:t>Group policy enforceable</a:t>
            </a:r>
          </a:p>
          <a:p>
            <a:pPr lvl="1"/>
            <a:r>
              <a:rPr lang="en-US" sz="2400" dirty="0" smtClean="0"/>
              <a:t>Make it part of the core authoring experience &amp; reduce risk</a:t>
            </a:r>
            <a:endParaRPr lang="en-US" sz="2400" dirty="0"/>
          </a:p>
        </p:txBody>
      </p:sp>
      <p:sp>
        <p:nvSpPr>
          <p:cNvPr id="2" name="Title 1"/>
          <p:cNvSpPr>
            <a:spLocks noGrp="1"/>
          </p:cNvSpPr>
          <p:nvPr>
            <p:ph type="title"/>
          </p:nvPr>
        </p:nvSpPr>
        <p:spPr>
          <a:xfrm>
            <a:off x="381000" y="228600"/>
            <a:ext cx="8382000" cy="747897"/>
          </a:xfrm>
        </p:spPr>
        <p:txBody>
          <a:bodyPr/>
          <a:lstStyle/>
          <a:p>
            <a:r>
              <a:rPr lang="en-US" sz="3200" dirty="0" smtClean="0"/>
              <a:t>Comply with Standards: Accessibility Checker</a:t>
            </a:r>
            <a:r>
              <a:rPr lang="en-US" dirty="0" smtClean="0"/>
              <a:t/>
            </a:r>
            <a:br>
              <a:rPr lang="en-US" dirty="0" smtClean="0"/>
            </a:br>
            <a:r>
              <a:rPr lang="en-US" sz="2200" dirty="0" smtClean="0"/>
              <a:t>Accessibility importance is increasing a connected world</a:t>
            </a:r>
            <a:endParaRPr lang="en-US" sz="2200" dirty="0"/>
          </a:p>
        </p:txBody>
      </p:sp>
    </p:spTree>
    <p:extLst>
      <p:ext uri="{BB962C8B-B14F-4D97-AF65-F5344CB8AC3E}">
        <p14:creationId xmlns="" xmlns:p14="http://schemas.microsoft.com/office/powerpoint/2010/main" val="202777318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42684"/>
            <a:ext cx="5334000" cy="4647426"/>
          </a:xfrm>
        </p:spPr>
        <p:txBody>
          <a:bodyPr/>
          <a:lstStyle/>
          <a:p>
            <a:r>
              <a:rPr lang="en-US" sz="2800" dirty="0" smtClean="0"/>
              <a:t>Document </a:t>
            </a:r>
            <a:r>
              <a:rPr lang="en-US" sz="2800" dirty="0"/>
              <a:t>i</a:t>
            </a:r>
            <a:r>
              <a:rPr lang="en-US" sz="2800" dirty="0" smtClean="0"/>
              <a:t>nspector removes personal and confidential information </a:t>
            </a:r>
          </a:p>
          <a:p>
            <a:pPr lvl="1"/>
            <a:r>
              <a:rPr lang="en-US" sz="2400" dirty="0" smtClean="0"/>
              <a:t>Review comments</a:t>
            </a:r>
          </a:p>
          <a:p>
            <a:pPr lvl="1"/>
            <a:r>
              <a:rPr lang="en-US" sz="2400" dirty="0" smtClean="0"/>
              <a:t>Hidden data in Excel</a:t>
            </a:r>
          </a:p>
          <a:p>
            <a:r>
              <a:rPr lang="en-US" sz="2800" dirty="0" smtClean="0"/>
              <a:t>Compatibility checker looks for issues on older versions </a:t>
            </a:r>
          </a:p>
          <a:p>
            <a:r>
              <a:rPr lang="en-US" sz="2800" dirty="0" smtClean="0"/>
              <a:t>Recover drafts and unsaved copies </a:t>
            </a:r>
          </a:p>
          <a:p>
            <a:r>
              <a:rPr lang="en-US" sz="2800" dirty="0" smtClean="0"/>
              <a:t>GPO Configurable</a:t>
            </a:r>
          </a:p>
          <a:p>
            <a:r>
              <a:rPr lang="en-US" sz="2800" dirty="0" smtClean="0"/>
              <a:t>Manage document rights</a:t>
            </a:r>
            <a:endParaRPr lang="en-US" sz="2800" dirty="0"/>
          </a:p>
        </p:txBody>
      </p:sp>
      <p:sp>
        <p:nvSpPr>
          <p:cNvPr id="2" name="Title 1"/>
          <p:cNvSpPr>
            <a:spLocks noGrp="1"/>
          </p:cNvSpPr>
          <p:nvPr>
            <p:ph type="title"/>
          </p:nvPr>
        </p:nvSpPr>
        <p:spPr>
          <a:xfrm>
            <a:off x="381000" y="228600"/>
            <a:ext cx="8382000" cy="747897"/>
          </a:xfrm>
        </p:spPr>
        <p:txBody>
          <a:bodyPr/>
          <a:lstStyle/>
          <a:p>
            <a:r>
              <a:rPr lang="en-US" sz="3200" dirty="0" smtClean="0"/>
              <a:t>Information Control to Improve Productivity</a:t>
            </a:r>
            <a:r>
              <a:rPr lang="en-US" dirty="0" smtClean="0"/>
              <a:t/>
            </a:r>
            <a:br>
              <a:rPr lang="en-US" dirty="0" smtClean="0"/>
            </a:br>
            <a:r>
              <a:rPr lang="en-US" sz="2200" dirty="0" smtClean="0"/>
              <a:t>Secure, Sanitary, Safe.  </a:t>
            </a:r>
            <a:endParaRPr lang="en-US" sz="2200" dirty="0"/>
          </a:p>
        </p:txBody>
      </p:sp>
    </p:spTree>
    <p:extLst>
      <p:ext uri="{BB962C8B-B14F-4D97-AF65-F5344CB8AC3E}">
        <p14:creationId xmlns="" xmlns:p14="http://schemas.microsoft.com/office/powerpoint/2010/main" val="12849459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4648200" cy="3422475"/>
          </a:xfrm>
        </p:spPr>
        <p:txBody>
          <a:bodyPr/>
          <a:lstStyle/>
          <a:p>
            <a:r>
              <a:rPr lang="en-US" b="1" dirty="0" smtClean="0"/>
              <a:t>Flexible to user’s workflow</a:t>
            </a:r>
            <a:endParaRPr lang="en-US" dirty="0" smtClean="0"/>
          </a:p>
          <a:p>
            <a:pPr lvl="1"/>
            <a:r>
              <a:rPr lang="en-US" dirty="0" smtClean="0"/>
              <a:t>Item-level retention policy</a:t>
            </a:r>
          </a:p>
          <a:p>
            <a:pPr lvl="1"/>
            <a:r>
              <a:rPr lang="en-US" dirty="0" smtClean="0"/>
              <a:t>Policies can be applied to user-created files</a:t>
            </a:r>
          </a:p>
          <a:p>
            <a:pPr lvl="1"/>
            <a:r>
              <a:rPr lang="en-US" dirty="0" smtClean="0"/>
              <a:t>Exceptions can be made</a:t>
            </a:r>
          </a:p>
          <a:p>
            <a:r>
              <a:rPr lang="en-US" dirty="0" smtClean="0"/>
              <a:t>Search integration</a:t>
            </a:r>
          </a:p>
          <a:p>
            <a:r>
              <a:rPr lang="en-US" dirty="0" smtClean="0"/>
              <a:t>Works when online and in cached mode</a:t>
            </a:r>
          </a:p>
          <a:p>
            <a:pPr lvl="1"/>
            <a:endParaRPr lang="en-US" dirty="0"/>
          </a:p>
        </p:txBody>
      </p:sp>
      <p:sp>
        <p:nvSpPr>
          <p:cNvPr id="2" name="Title 1"/>
          <p:cNvSpPr>
            <a:spLocks noGrp="1"/>
          </p:cNvSpPr>
          <p:nvPr>
            <p:ph type="title"/>
          </p:nvPr>
        </p:nvSpPr>
        <p:spPr>
          <a:xfrm>
            <a:off x="381000" y="228600"/>
            <a:ext cx="8382000" cy="747897"/>
          </a:xfrm>
        </p:spPr>
        <p:txBody>
          <a:bodyPr/>
          <a:lstStyle/>
          <a:p>
            <a:r>
              <a:rPr lang="en-US" sz="3200" dirty="0" smtClean="0"/>
              <a:t>Retention Policy</a:t>
            </a:r>
            <a:r>
              <a:rPr lang="en-US" dirty="0" smtClean="0"/>
              <a:t/>
            </a:r>
            <a:br>
              <a:rPr lang="en-US" dirty="0" smtClean="0"/>
            </a:br>
            <a:r>
              <a:rPr lang="en-US" sz="2200" dirty="0" smtClean="0"/>
              <a:t>Rich Customization and administrator control</a:t>
            </a:r>
            <a:endParaRPr lang="en-US" sz="2200" dirty="0"/>
          </a:p>
        </p:txBody>
      </p:sp>
    </p:spTree>
    <p:extLst>
      <p:ext uri="{BB962C8B-B14F-4D97-AF65-F5344CB8AC3E}">
        <p14:creationId xmlns="" xmlns:p14="http://schemas.microsoft.com/office/powerpoint/2010/main" val="36223627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3657600" cy="3797963"/>
          </a:xfrm>
        </p:spPr>
        <p:txBody>
          <a:bodyPr/>
          <a:lstStyle/>
          <a:p>
            <a:r>
              <a:rPr lang="en-US" sz="2800" dirty="0" smtClean="0"/>
              <a:t>Visibility into what’s happening with mail</a:t>
            </a:r>
          </a:p>
          <a:p>
            <a:pPr lvl="1"/>
            <a:r>
              <a:rPr lang="en-US" sz="2400" dirty="0" smtClean="0"/>
              <a:t>Users can see policy on each item and when it expires</a:t>
            </a:r>
          </a:p>
          <a:p>
            <a:pPr lvl="1"/>
            <a:r>
              <a:rPr lang="en-US" sz="2400" dirty="0" smtClean="0"/>
              <a:t>When retention is place on hold users are notified</a:t>
            </a:r>
          </a:p>
          <a:p>
            <a:r>
              <a:rPr lang="en-US" sz="2800" dirty="0" smtClean="0"/>
              <a:t>User education</a:t>
            </a:r>
          </a:p>
          <a:p>
            <a:pPr lvl="1"/>
            <a:r>
              <a:rPr lang="en-US" sz="2400" dirty="0" smtClean="0"/>
              <a:t>Policy descriptions are available</a:t>
            </a:r>
            <a:endParaRPr lang="en-US" sz="2400" dirty="0"/>
          </a:p>
        </p:txBody>
      </p:sp>
      <p:sp>
        <p:nvSpPr>
          <p:cNvPr id="2" name="Title 1"/>
          <p:cNvSpPr>
            <a:spLocks noGrp="1"/>
          </p:cNvSpPr>
          <p:nvPr>
            <p:ph type="title"/>
          </p:nvPr>
        </p:nvSpPr>
        <p:spPr>
          <a:xfrm>
            <a:off x="381000" y="228600"/>
            <a:ext cx="8382000" cy="747897"/>
          </a:xfrm>
        </p:spPr>
        <p:txBody>
          <a:bodyPr/>
          <a:lstStyle/>
          <a:p>
            <a:r>
              <a:rPr lang="en-US" sz="3200" dirty="0" smtClean="0"/>
              <a:t>Retention Policy</a:t>
            </a:r>
            <a:r>
              <a:rPr lang="en-US" dirty="0" smtClean="0"/>
              <a:t/>
            </a:r>
            <a:br>
              <a:rPr lang="en-US" dirty="0" smtClean="0"/>
            </a:br>
            <a:r>
              <a:rPr lang="en-US" sz="2200" dirty="0" smtClean="0"/>
              <a:t>Seamless User Experience built into Office</a:t>
            </a:r>
            <a:endParaRPr lang="en-US" sz="2200" dirty="0"/>
          </a:p>
        </p:txBody>
      </p:sp>
    </p:spTree>
    <p:extLst>
      <p:ext uri="{BB962C8B-B14F-4D97-AF65-F5344CB8AC3E}">
        <p14:creationId xmlns="" xmlns:p14="http://schemas.microsoft.com/office/powerpoint/2010/main" val="67218158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91394" y="2472953"/>
            <a:ext cx="8821576" cy="2410800"/>
            <a:chOff x="191394" y="2472953"/>
            <a:chExt cx="8821576" cy="2410800"/>
          </a:xfrm>
        </p:grpSpPr>
        <p:pic>
          <p:nvPicPr>
            <p:cNvPr id="53" name="Picture 2" descr="\\server3\InternalBin\ResourceDVD\DVD_ART34\Artwork_Imagery\Shapes\Lines\curved glowing red line 4.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rot="20570232">
              <a:off x="1069627" y="2503977"/>
              <a:ext cx="6911318" cy="2379776"/>
            </a:xfrm>
            <a:prstGeom prst="rect">
              <a:avLst/>
            </a:prstGeom>
            <a:noFill/>
          </p:spPr>
        </p:pic>
        <p:sp>
          <p:nvSpPr>
            <p:cNvPr id="4" name="TextBox 3"/>
            <p:cNvSpPr txBox="1"/>
            <p:nvPr/>
          </p:nvSpPr>
          <p:spPr>
            <a:xfrm>
              <a:off x="7255930" y="2557389"/>
              <a:ext cx="1585161" cy="584755"/>
            </a:xfrm>
            <a:prstGeom prst="rect">
              <a:avLst/>
            </a:prstGeom>
            <a:noFill/>
          </p:spPr>
          <p:txBody>
            <a:bodyPr wrap="square" lIns="91422" tIns="45710" rIns="91422" bIns="45710" rtlCol="0">
              <a:spAutoFit/>
            </a:bodyPr>
            <a:lstStyle/>
            <a:p>
              <a:pPr algn="ctr" defTabSz="639954" rtl="0">
                <a:defRPr/>
              </a:pPr>
              <a:r>
                <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IT </a:t>
              </a:r>
              <a:r>
                <a:rPr lang="en-US" sz="16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Choice and Control</a:t>
              </a:r>
              <a:endPar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 name="TextBox 4"/>
            <p:cNvSpPr txBox="1"/>
            <p:nvPr/>
          </p:nvSpPr>
          <p:spPr>
            <a:xfrm>
              <a:off x="191394" y="2472953"/>
              <a:ext cx="1572905" cy="830977"/>
            </a:xfrm>
            <a:prstGeom prst="rect">
              <a:avLst/>
            </a:prstGeom>
            <a:noFill/>
          </p:spPr>
          <p:txBody>
            <a:bodyPr wrap="square" lIns="91422" tIns="45710" rIns="91422" bIns="45710" rtlCol="0">
              <a:spAutoFit/>
            </a:bodyPr>
            <a:lstStyle/>
            <a:p>
              <a:pPr algn="ctr" defTabSz="639954" rtl="0">
                <a:defRPr/>
              </a:pPr>
              <a:r>
                <a:rPr lang="en-US" sz="16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Easy, Powerful Productivity Experience</a:t>
              </a:r>
              <a:endPar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nvGrpSpPr>
            <p:cNvPr id="16" name="Group 15"/>
            <p:cNvGrpSpPr/>
            <p:nvPr/>
          </p:nvGrpSpPr>
          <p:grpSpPr>
            <a:xfrm>
              <a:off x="191394" y="3447179"/>
              <a:ext cx="1424763" cy="1380014"/>
              <a:chOff x="843534" y="2389389"/>
              <a:chExt cx="2128266" cy="2249045"/>
            </a:xfrm>
          </p:grpSpPr>
          <p:pic>
            <p:nvPicPr>
              <p:cNvPr id="6" name="Picture 16"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3" cstate="print"/>
              <a:stretch>
                <a:fillRect/>
              </a:stretch>
            </p:blipFill>
            <p:spPr bwMode="auto">
              <a:xfrm>
                <a:off x="843534" y="2389389"/>
                <a:ext cx="1209293" cy="1752600"/>
              </a:xfrm>
              <a:prstGeom prst="rect">
                <a:avLst/>
              </a:prstGeom>
              <a:noFill/>
              <a:effectLst/>
            </p:spPr>
          </p:pic>
          <p:pic>
            <p:nvPicPr>
              <p:cNvPr id="7" name="Picture 6" descr="o14 browser.png"/>
              <p:cNvPicPr>
                <a:picLocks noChangeAspect="1"/>
              </p:cNvPicPr>
              <p:nvPr/>
            </p:nvPicPr>
            <p:blipFill>
              <a:blip r:embed="rId4" cstate="print"/>
              <a:stretch>
                <a:fillRect/>
              </a:stretch>
            </p:blipFill>
            <p:spPr>
              <a:xfrm>
                <a:off x="2057400" y="2398976"/>
                <a:ext cx="914400" cy="987069"/>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pic>
            <p:nvPicPr>
              <p:cNvPr id="8" name="Picture 7" descr="S:\InternalBin\ResourceDVD\DVD_ART34\Artwork_Imagery\Hardware Photos\OEM HW\Windows Mobile devices (cell phone, pda)\Smartphone cell phones\Vodafone Tornado Smartphone UK.png"/>
              <p:cNvPicPr>
                <a:picLocks noChangeAspect="1" noChangeArrowheads="1"/>
              </p:cNvPicPr>
              <p:nvPr/>
            </p:nvPicPr>
            <p:blipFill>
              <a:blip r:embed="rId5" cstate="print"/>
              <a:stretch>
                <a:fillRect/>
              </a:stretch>
            </p:blipFill>
            <p:spPr bwMode="auto">
              <a:xfrm>
                <a:off x="1676400" y="2743200"/>
                <a:ext cx="634455" cy="1895234"/>
              </a:xfrm>
              <a:prstGeom prst="rect">
                <a:avLst/>
              </a:prstGeom>
              <a:noFill/>
              <a:effectLst/>
            </p:spPr>
          </p:pic>
        </p:grpSp>
        <p:grpSp>
          <p:nvGrpSpPr>
            <p:cNvPr id="17" name="Group 16"/>
            <p:cNvGrpSpPr/>
            <p:nvPr/>
          </p:nvGrpSpPr>
          <p:grpSpPr>
            <a:xfrm>
              <a:off x="7495947" y="3154959"/>
              <a:ext cx="1517023" cy="1388732"/>
              <a:chOff x="6242095" y="3016730"/>
              <a:chExt cx="3323654" cy="1648248"/>
            </a:xfrm>
          </p:grpSpPr>
          <p:sp>
            <p:nvSpPr>
              <p:cNvPr id="9" name="Rectangle 8"/>
              <p:cNvSpPr/>
              <p:nvPr/>
            </p:nvSpPr>
            <p:spPr>
              <a:xfrm>
                <a:off x="6242095" y="4079221"/>
                <a:ext cx="1045158" cy="172355"/>
              </a:xfrm>
              <a:prstGeom prst="rect">
                <a:avLst/>
              </a:prstGeom>
              <a:noFill/>
            </p:spPr>
            <p:txBody>
              <a:bodyPr wrap="none" lIns="0" tIns="0" rIns="0" bIns="0">
                <a:spAutoFit/>
                <a:scene3d>
                  <a:camera prst="orthographicFront"/>
                  <a:lightRig rig="threePt" dir="t"/>
                </a:scene3d>
                <a:sp3d/>
              </a:body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On-Premises</a:t>
                </a:r>
              </a:p>
            </p:txBody>
          </p:sp>
          <p:pic>
            <p:nvPicPr>
              <p:cNvPr id="10" name="Picture 5" descr="I:\SHOW_ART\09_shows\TechReady_8_02-02\Speaker Art\Elop\JPGs &amp; PNGs\Server-onpremise.png"/>
              <p:cNvPicPr>
                <a:picLocks noChangeAspect="1" noChangeArrowheads="1"/>
              </p:cNvPicPr>
              <p:nvPr/>
            </p:nvPicPr>
            <p:blipFill>
              <a:blip r:embed="rId6" cstate="print"/>
              <a:srcRect/>
              <a:stretch>
                <a:fillRect/>
              </a:stretch>
            </p:blipFill>
            <p:spPr bwMode="auto">
              <a:xfrm>
                <a:off x="6656554" y="3208850"/>
                <a:ext cx="940169" cy="890326"/>
              </a:xfrm>
              <a:prstGeom prst="rect">
                <a:avLst/>
              </a:prstGeom>
              <a:noFill/>
            </p:spPr>
          </p:pic>
          <p:pic>
            <p:nvPicPr>
              <p:cNvPr id="11" name="Picture 2" descr="E:\Clients\Artitudes\z_MS_08-00461_eventsTeam_work\completed_uploaded_ADI\MS_091908_Company_Mtg\Artwork\PNGs\ring-glows-top.png"/>
              <p:cNvPicPr>
                <a:picLocks noChangeAspect="1" noChangeArrowheads="1"/>
              </p:cNvPicPr>
              <p:nvPr/>
            </p:nvPicPr>
            <p:blipFill>
              <a:blip r:embed="rId7" cstate="print"/>
              <a:srcRect/>
              <a:stretch>
                <a:fillRect/>
              </a:stretch>
            </p:blipFill>
            <p:spPr bwMode="auto">
              <a:xfrm rot="573855">
                <a:off x="7063335" y="3016730"/>
                <a:ext cx="1669946" cy="421538"/>
              </a:xfrm>
              <a:prstGeom prst="rect">
                <a:avLst/>
              </a:prstGeom>
              <a:noFill/>
            </p:spPr>
          </p:pic>
          <p:pic>
            <p:nvPicPr>
              <p:cNvPr id="12" name="Picture 3" descr="E:\Clients\Artitudes\z_MS_08-00461_eventsTeam_work\completed_uploaded_ADI\MS_091908_Company_Mtg\Artwork\PNGs\ring-glows-bot.png"/>
              <p:cNvPicPr>
                <a:picLocks noChangeAspect="1" noChangeArrowheads="1"/>
              </p:cNvPicPr>
              <p:nvPr/>
            </p:nvPicPr>
            <p:blipFill>
              <a:blip r:embed="rId8" cstate="print"/>
              <a:srcRect/>
              <a:stretch>
                <a:fillRect/>
              </a:stretch>
            </p:blipFill>
            <p:spPr bwMode="auto">
              <a:xfrm rot="1196147">
                <a:off x="7095258" y="3983168"/>
                <a:ext cx="1174411" cy="381346"/>
              </a:xfrm>
              <a:prstGeom prst="rect">
                <a:avLst/>
              </a:prstGeom>
              <a:noFill/>
            </p:spPr>
          </p:pic>
          <p:sp>
            <p:nvSpPr>
              <p:cNvPr id="13" name="Rectangle 12"/>
              <p:cNvSpPr/>
              <p:nvPr/>
            </p:nvSpPr>
            <p:spPr>
              <a:xfrm>
                <a:off x="8255761" y="3300276"/>
                <a:ext cx="1309988" cy="409127"/>
              </a:xfrm>
              <a:prstGeom prst="rect">
                <a:avLst/>
              </a:prstGeom>
              <a:noFill/>
            </p:spPr>
            <p:txBody>
              <a:bodyPr wrap="none" lIns="0" tIns="0" rIns="0" bIns="0">
                <a:spAutoFit/>
                <a:scene3d>
                  <a:camera prst="orthographicFront"/>
                  <a:lightRig rig="threePt" dir="t"/>
                </a:scene3d>
                <a:sp3d/>
              </a:body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Online </a:t>
                </a:r>
                <a:endParaRPr lang="en-US" sz="1400" kern="12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endParaRPr>
              </a:p>
              <a:p>
                <a:pPr algn="ctr" defTabSz="914363" rtl="0">
                  <a:lnSpc>
                    <a:spcPct val="80000"/>
                  </a:lnSpc>
                  <a:defRPr/>
                </a:pPr>
                <a:r>
                  <a:rPr lang="en-US" sz="1400" kern="12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Service</a:t>
                </a:r>
                <a:endPar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endParaRPr>
              </a:p>
            </p:txBody>
          </p:sp>
          <p:pic>
            <p:nvPicPr>
              <p:cNvPr id="14" name="Picture 3" descr="C:\Program Files\Microsoft Resource DVD Artwork\DVD_ART\Artwork_Imagery\Shapes and Graphics\Internet Cloud\cloud 2.png"/>
              <p:cNvPicPr>
                <a:picLocks noChangeAspect="1" noChangeArrowheads="1"/>
              </p:cNvPicPr>
              <p:nvPr/>
            </p:nvPicPr>
            <p:blipFill>
              <a:blip r:embed="rId9" cstate="print"/>
              <a:srcRect/>
              <a:stretch>
                <a:fillRect/>
              </a:stretch>
            </p:blipFill>
            <p:spPr bwMode="auto">
              <a:xfrm>
                <a:off x="7608778" y="3718176"/>
                <a:ext cx="1300317" cy="741802"/>
              </a:xfrm>
              <a:prstGeom prst="rect">
                <a:avLst/>
              </a:prstGeom>
            </p:spPr>
          </p:pic>
          <p:pic>
            <p:nvPicPr>
              <p:cNvPr id="15" name="small EDC" descr="new-data-center-photo.png"/>
              <p:cNvPicPr>
                <a:picLocks noChangeAspect="1"/>
              </p:cNvPicPr>
              <p:nvPr/>
            </p:nvPicPr>
            <p:blipFill>
              <a:blip r:embed="rId10" cstate="screen"/>
              <a:stretch>
                <a:fillRect/>
              </a:stretch>
            </p:blipFill>
            <p:spPr>
              <a:xfrm flipH="1">
                <a:off x="7842295" y="3489576"/>
                <a:ext cx="1066800" cy="1175402"/>
              </a:xfrm>
              <a:prstGeom prst="rect">
                <a:avLst/>
              </a:prstGeom>
            </p:spPr>
          </p:pic>
        </p:grpSp>
      </p:grpSp>
      <p:pic>
        <p:nvPicPr>
          <p:cNvPr id="1033" name="Picture 9" descr="C:\DVD_ART36\Artwork_Imagery\Shapes\Circular shapes\Circle\yellow inner shadow circle.pn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611981" y="808836"/>
            <a:ext cx="5826611" cy="5826613"/>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35" name="Picture 11" descr="C:\DVD_ART36\Artwork_Imagery\Shapes\Circular shapes\Circle\grey inner shadow circle.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2010686" y="1247533"/>
            <a:ext cx="5029200" cy="501967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 name="Title 1"/>
          <p:cNvSpPr>
            <a:spLocks noGrp="1"/>
          </p:cNvSpPr>
          <p:nvPr>
            <p:ph type="title"/>
          </p:nvPr>
        </p:nvSpPr>
        <p:spPr>
          <a:xfrm>
            <a:off x="389436" y="228601"/>
            <a:ext cx="8363938" cy="803297"/>
          </a:xfrm>
        </p:spPr>
        <p:txBody>
          <a:bodyPr/>
          <a:lstStyle/>
          <a:p>
            <a:r>
              <a:rPr lang="en-US" sz="3600" dirty="0" smtClean="0"/>
              <a:t>The Practical Productivity Platform</a:t>
            </a:r>
            <a:r>
              <a:rPr lang="en-US" sz="6000" dirty="0"/>
              <a:t/>
            </a:r>
            <a:br>
              <a:rPr lang="en-US" sz="6000" dirty="0"/>
            </a:br>
            <a:r>
              <a:rPr lang="en-US" sz="2200" dirty="0">
                <a:solidFill>
                  <a:srgbClr val="FFE299"/>
                </a:solidFill>
              </a:rPr>
              <a:t>A unified platform enabling IT to solve challenges of PC, Phone,  and Browser</a:t>
            </a:r>
            <a:endParaRPr lang="en-US" sz="2200" dirty="0"/>
          </a:p>
        </p:txBody>
      </p:sp>
      <p:grpSp>
        <p:nvGrpSpPr>
          <p:cNvPr id="29" name="Group 28"/>
          <p:cNvGrpSpPr/>
          <p:nvPr/>
        </p:nvGrpSpPr>
        <p:grpSpPr>
          <a:xfrm>
            <a:off x="3203427" y="2435511"/>
            <a:ext cx="2643719" cy="2643719"/>
            <a:chOff x="3203427" y="2400283"/>
            <a:chExt cx="2643719" cy="2643719"/>
          </a:xfrm>
        </p:grpSpPr>
        <p:pic>
          <p:nvPicPr>
            <p:cNvPr id="1030" name="Picture 6" descr="C:\DVD_ART36\Artwork_Imagery\Shapes\Circular shapes\Circle\blue jelly circle.pn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3203427" y="2400283"/>
              <a:ext cx="2643719" cy="264371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28" name="Picture 4" descr="C:\DVD_ART36\Artwork_Imagery\Shapes\Circular shapes\Circle\oval circle frame edge.pn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3451195" y="2650863"/>
              <a:ext cx="2148183" cy="214255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grpSp>
          <p:nvGrpSpPr>
            <p:cNvPr id="18" name="Group 17"/>
            <p:cNvGrpSpPr/>
            <p:nvPr/>
          </p:nvGrpSpPr>
          <p:grpSpPr>
            <a:xfrm>
              <a:off x="4042373" y="3335811"/>
              <a:ext cx="965827" cy="772662"/>
              <a:chOff x="4597768" y="2611984"/>
              <a:chExt cx="965827" cy="772662"/>
            </a:xfrm>
            <a:effectLst>
              <a:reflection blurRad="6350" stA="50000" endA="300" endPos="55500" dist="50800" dir="5400000" sy="-100000" algn="bl" rotWithShape="0"/>
            </a:effectLst>
          </p:grpSpPr>
          <p:pic>
            <p:nvPicPr>
              <p:cNvPr id="1026" name="Picture 2" descr="\\eventsql\dvd\Online_ART\DVD_ART36\Artwork_Imagery\Hardware Photos\OEM HW\COMPUTERS - PC\Windows 7\Laptops\Dell M1530 laptopvWindows 7 laptop.pn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4597768" y="2611984"/>
                <a:ext cx="965827" cy="772662"/>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20" name="Picture 19"/>
              <p:cNvPicPr>
                <a:picLocks noChangeAspect="1"/>
              </p:cNvPicPr>
              <p:nvPr/>
            </p:nvPicPr>
            <p:blipFill rotWithShape="1">
              <a:blip r:embed="rId16">
                <a:extLst>
                  <a:ext uri="{28A0092B-C50C-407E-A947-70E740481C1C}">
                    <a14:useLocalDpi xmlns="" xmlns:a14="http://schemas.microsoft.com/office/drawing/2010/main" val="0"/>
                  </a:ext>
                </a:extLst>
              </a:blip>
              <a:srcRect t="1" r="24560" b="-4538"/>
              <a:stretch/>
            </p:blipFill>
            <p:spPr>
              <a:xfrm>
                <a:off x="4722841" y="2743436"/>
                <a:ext cx="704249" cy="320437"/>
              </a:xfrm>
              <a:prstGeom prst="rect">
                <a:avLst/>
              </a:prstGeom>
            </p:spPr>
          </p:pic>
        </p:grpSp>
        <p:sp>
          <p:nvSpPr>
            <p:cNvPr id="21" name="TextBox 20"/>
            <p:cNvSpPr txBox="1"/>
            <p:nvPr/>
          </p:nvSpPr>
          <p:spPr>
            <a:xfrm>
              <a:off x="4048776" y="2910860"/>
              <a:ext cx="997500" cy="489098"/>
            </a:xfrm>
            <a:prstGeom prst="rect">
              <a:avLst/>
            </a:prstGeom>
            <a:noFill/>
          </p:spPr>
          <p:txBody>
            <a:bodyPr wrap="none" lIns="0" tIns="0" rIns="0" bIns="0" rtlCol="0">
              <a:prstTxWarp prst="textArchUp">
                <a:avLst/>
              </a:prstTxWarp>
              <a:spAutoFit/>
            </a:bodyPr>
            <a:lstStyle/>
            <a:p>
              <a:pPr algn="ctr"/>
              <a:r>
                <a:rPr lang="en-US" sz="1600" b="1" dirty="0" smtClean="0">
                  <a:solidFill>
                    <a:schemeClr val="accent6"/>
                  </a:solidFill>
                </a:rPr>
                <a:t>Virtualized</a:t>
              </a:r>
            </a:p>
          </p:txBody>
        </p:sp>
        <p:sp>
          <p:nvSpPr>
            <p:cNvPr id="31" name="TextBox 30"/>
            <p:cNvSpPr txBox="1"/>
            <p:nvPr/>
          </p:nvSpPr>
          <p:spPr>
            <a:xfrm>
              <a:off x="4038143" y="4054593"/>
              <a:ext cx="997500" cy="489098"/>
            </a:xfrm>
            <a:prstGeom prst="rect">
              <a:avLst/>
            </a:prstGeom>
            <a:noFill/>
          </p:spPr>
          <p:txBody>
            <a:bodyPr wrap="none" lIns="0" tIns="0" rIns="0" bIns="0" rtlCol="0">
              <a:prstTxWarp prst="textArchDown">
                <a:avLst/>
              </a:prstTxWarp>
              <a:spAutoFit/>
            </a:bodyPr>
            <a:lstStyle/>
            <a:p>
              <a:pPr algn="ctr"/>
              <a:r>
                <a:rPr lang="en-US" sz="1600" b="1" dirty="0" smtClean="0">
                  <a:solidFill>
                    <a:schemeClr val="accent6"/>
                  </a:solidFill>
                </a:rPr>
                <a:t>Metal</a:t>
              </a:r>
            </a:p>
          </p:txBody>
        </p:sp>
      </p:grpSp>
      <p:sp>
        <p:nvSpPr>
          <p:cNvPr id="34" name="TextBox 33"/>
          <p:cNvSpPr txBox="1"/>
          <p:nvPr/>
        </p:nvSpPr>
        <p:spPr>
          <a:xfrm>
            <a:off x="3914095" y="5232461"/>
            <a:ext cx="1227871" cy="489098"/>
          </a:xfrm>
          <a:prstGeom prst="rect">
            <a:avLst/>
          </a:prstGeom>
          <a:noFill/>
        </p:spPr>
        <p:txBody>
          <a:bodyPr wrap="none" lIns="0" tIns="0" rIns="0" bIns="0" rtlCol="0">
            <a:prstTxWarp prst="textArchDown">
              <a:avLst/>
            </a:prstTxWarp>
            <a:spAutoFit/>
          </a:bodyPr>
          <a:lstStyle/>
          <a:p>
            <a:pPr algn="ctr"/>
            <a:r>
              <a:rPr lang="en-US" sz="2000" b="1" dirty="0" smtClean="0">
                <a:solidFill>
                  <a:schemeClr val="tx2"/>
                </a:solidFill>
              </a:rPr>
              <a:t>Servers</a:t>
            </a:r>
          </a:p>
        </p:txBody>
      </p:sp>
      <p:sp>
        <p:nvSpPr>
          <p:cNvPr id="36" name="TextBox 35"/>
          <p:cNvSpPr txBox="1"/>
          <p:nvPr/>
        </p:nvSpPr>
        <p:spPr>
          <a:xfrm rot="3450708">
            <a:off x="2347154" y="3961795"/>
            <a:ext cx="2061825" cy="674694"/>
          </a:xfrm>
          <a:prstGeom prst="rect">
            <a:avLst/>
          </a:prstGeom>
          <a:noFill/>
        </p:spPr>
        <p:txBody>
          <a:bodyPr wrap="none" lIns="0" tIns="0" rIns="0" bIns="0" rtlCol="0">
            <a:prstTxWarp prst="textArchDown">
              <a:avLst/>
            </a:prstTxWarp>
            <a:spAutoFit/>
          </a:bodyPr>
          <a:lstStyle/>
          <a:p>
            <a:pPr algn="ctr"/>
            <a:r>
              <a:rPr lang="en-US" sz="1600" b="1" dirty="0" smtClean="0">
                <a:gradFill>
                  <a:gsLst>
                    <a:gs pos="0">
                      <a:schemeClr val="tx1"/>
                    </a:gs>
                    <a:gs pos="86000">
                      <a:schemeClr val="tx1"/>
                    </a:gs>
                  </a:gsLst>
                  <a:lin ang="5400000" scaled="0"/>
                </a:gradFill>
              </a:rPr>
              <a:t>Exchange 2010</a:t>
            </a:r>
          </a:p>
          <a:p>
            <a:pPr algn="ctr"/>
            <a:r>
              <a:rPr lang="en-US" sz="1400" dirty="0" smtClean="0">
                <a:gradFill>
                  <a:gsLst>
                    <a:gs pos="0">
                      <a:schemeClr val="tx1"/>
                    </a:gs>
                    <a:gs pos="86000">
                      <a:schemeClr val="tx1"/>
                    </a:gs>
                  </a:gsLst>
                  <a:lin ang="5400000" scaled="0"/>
                </a:gradFill>
              </a:rPr>
              <a:t>Mail-Tips</a:t>
            </a:r>
          </a:p>
          <a:p>
            <a:pPr algn="ctr"/>
            <a:r>
              <a:rPr lang="en-US" sz="1400" dirty="0" smtClean="0">
                <a:gradFill>
                  <a:gsLst>
                    <a:gs pos="0">
                      <a:schemeClr val="tx1"/>
                    </a:gs>
                    <a:gs pos="86000">
                      <a:schemeClr val="tx1"/>
                    </a:gs>
                  </a:gsLst>
                  <a:lin ang="5400000" scaled="0"/>
                </a:gradFill>
              </a:rPr>
              <a:t>Retention</a:t>
            </a:r>
          </a:p>
        </p:txBody>
      </p:sp>
      <p:sp>
        <p:nvSpPr>
          <p:cNvPr id="37" name="TextBox 36"/>
          <p:cNvSpPr txBox="1"/>
          <p:nvPr/>
        </p:nvSpPr>
        <p:spPr>
          <a:xfrm rot="18416496">
            <a:off x="4790411" y="3898824"/>
            <a:ext cx="1663348" cy="674694"/>
          </a:xfrm>
          <a:prstGeom prst="rect">
            <a:avLst/>
          </a:prstGeom>
          <a:noFill/>
        </p:spPr>
        <p:txBody>
          <a:bodyPr wrap="none" lIns="0" tIns="0" rIns="0" bIns="0" rtlCol="0">
            <a:prstTxWarp prst="textArchDown">
              <a:avLst/>
            </a:prstTxWarp>
            <a:spAutoFit/>
          </a:bodyPr>
          <a:lstStyle/>
          <a:p>
            <a:pPr algn="ctr"/>
            <a:r>
              <a:rPr lang="en-US" sz="1600" b="1" dirty="0" smtClean="0">
                <a:gradFill>
                  <a:gsLst>
                    <a:gs pos="0">
                      <a:schemeClr val="tx1"/>
                    </a:gs>
                    <a:gs pos="86000">
                      <a:schemeClr val="tx1"/>
                    </a:gs>
                  </a:gsLst>
                  <a:lin ang="5400000" scaled="0"/>
                </a:gradFill>
              </a:rPr>
              <a:t>OCS</a:t>
            </a:r>
          </a:p>
          <a:p>
            <a:pPr algn="ctr"/>
            <a:r>
              <a:rPr lang="en-US" sz="1400" dirty="0" smtClean="0">
                <a:gradFill>
                  <a:gsLst>
                    <a:gs pos="0">
                      <a:schemeClr val="tx1"/>
                    </a:gs>
                    <a:gs pos="86000">
                      <a:schemeClr val="tx1"/>
                    </a:gs>
                  </a:gsLst>
                  <a:lin ang="5400000" scaled="0"/>
                </a:gradFill>
              </a:rPr>
              <a:t>Embedded Presence</a:t>
            </a:r>
          </a:p>
          <a:p>
            <a:pPr algn="ctr"/>
            <a:r>
              <a:rPr lang="en-US" sz="1400" dirty="0" smtClean="0">
                <a:gradFill>
                  <a:gsLst>
                    <a:gs pos="0">
                      <a:schemeClr val="tx1"/>
                    </a:gs>
                    <a:gs pos="86000">
                      <a:schemeClr val="tx1"/>
                    </a:gs>
                  </a:gsLst>
                  <a:lin ang="5400000" scaled="0"/>
                </a:gradFill>
              </a:rPr>
              <a:t>Desktop Sharing</a:t>
            </a:r>
          </a:p>
        </p:txBody>
      </p:sp>
      <p:sp>
        <p:nvSpPr>
          <p:cNvPr id="52" name="TextBox 51"/>
          <p:cNvSpPr txBox="1"/>
          <p:nvPr/>
        </p:nvSpPr>
        <p:spPr>
          <a:xfrm>
            <a:off x="3933590" y="5767477"/>
            <a:ext cx="1227871" cy="489098"/>
          </a:xfrm>
          <a:prstGeom prst="rect">
            <a:avLst/>
          </a:prstGeom>
          <a:noFill/>
        </p:spPr>
        <p:txBody>
          <a:bodyPr wrap="none" lIns="0" tIns="0" rIns="0" bIns="0" rtlCol="0">
            <a:prstTxWarp prst="textArchDown">
              <a:avLst/>
            </a:prstTxWarp>
            <a:spAutoFit/>
          </a:bodyPr>
          <a:lstStyle/>
          <a:p>
            <a:pPr algn="ctr"/>
            <a:r>
              <a:rPr lang="en-US" sz="2000" b="1" dirty="0" smtClean="0"/>
              <a:t>Mobile</a:t>
            </a:r>
          </a:p>
        </p:txBody>
      </p:sp>
      <p:sp>
        <p:nvSpPr>
          <p:cNvPr id="68" name="TextBox 67"/>
          <p:cNvSpPr txBox="1"/>
          <p:nvPr/>
        </p:nvSpPr>
        <p:spPr>
          <a:xfrm>
            <a:off x="3428487" y="2452001"/>
            <a:ext cx="2193598" cy="1349387"/>
          </a:xfrm>
          <a:prstGeom prst="rect">
            <a:avLst/>
          </a:prstGeom>
          <a:noFill/>
        </p:spPr>
        <p:txBody>
          <a:bodyPr wrap="none" lIns="0" tIns="0" rIns="0" bIns="0" rtlCol="0">
            <a:prstTxWarp prst="textArchUp">
              <a:avLst/>
            </a:prstTxWarp>
            <a:spAutoFit/>
          </a:bodyPr>
          <a:lstStyle/>
          <a:p>
            <a:pPr algn="ctr"/>
            <a:r>
              <a:rPr lang="en-US" sz="1600" b="1" dirty="0" smtClean="0">
                <a:gradFill>
                  <a:gsLst>
                    <a:gs pos="0">
                      <a:schemeClr val="tx1"/>
                    </a:gs>
                    <a:gs pos="86000">
                      <a:schemeClr val="tx1"/>
                    </a:gs>
                  </a:gsLst>
                  <a:lin ang="5400000" scaled="0"/>
                </a:gradFill>
              </a:rPr>
              <a:t>SharePoint 2010</a:t>
            </a:r>
          </a:p>
          <a:p>
            <a:pPr algn="ctr"/>
            <a:r>
              <a:rPr lang="en-US" sz="1400" dirty="0" smtClean="0">
                <a:gradFill>
                  <a:gsLst>
                    <a:gs pos="0">
                      <a:schemeClr val="tx1"/>
                    </a:gs>
                    <a:gs pos="86000">
                      <a:schemeClr val="tx1"/>
                    </a:gs>
                  </a:gsLst>
                  <a:lin ang="5400000" scaled="0"/>
                </a:gradFill>
              </a:rPr>
              <a:t>Web Apps</a:t>
            </a:r>
          </a:p>
          <a:p>
            <a:pPr algn="ctr"/>
            <a:r>
              <a:rPr lang="en-US" sz="1400" dirty="0" smtClean="0">
                <a:gradFill>
                  <a:gsLst>
                    <a:gs pos="0">
                      <a:schemeClr val="tx1"/>
                    </a:gs>
                    <a:gs pos="86000">
                      <a:schemeClr val="tx1"/>
                    </a:gs>
                  </a:gsLst>
                  <a:lin ang="5400000" scaled="0"/>
                </a:gradFill>
              </a:rPr>
              <a:t>Co-Authoring</a:t>
            </a:r>
          </a:p>
          <a:p>
            <a:pPr algn="ctr"/>
            <a:r>
              <a:rPr lang="en-US" sz="1400" dirty="0" smtClean="0">
                <a:gradFill>
                  <a:gsLst>
                    <a:gs pos="0">
                      <a:schemeClr val="tx1"/>
                    </a:gs>
                    <a:gs pos="86000">
                      <a:schemeClr val="tx1"/>
                    </a:gs>
                  </a:gsLst>
                  <a:lin ang="5400000" scaled="0"/>
                </a:gradFill>
              </a:rPr>
              <a:t>PowerPoint Broadcast</a:t>
            </a:r>
          </a:p>
        </p:txBody>
      </p:sp>
      <p:sp>
        <p:nvSpPr>
          <p:cNvPr id="3" name="Oval 2"/>
          <p:cNvSpPr/>
          <p:nvPr/>
        </p:nvSpPr>
        <p:spPr bwMode="auto">
          <a:xfrm>
            <a:off x="1839433" y="1063260"/>
            <a:ext cx="5316279" cy="5278380"/>
          </a:xfrm>
          <a:prstGeom prst="ellipse">
            <a:avLst/>
          </a:prstGeom>
          <a:solidFill>
            <a:schemeClr val="tx1">
              <a:lumMod val="65000"/>
              <a:alpha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8" name="&quot;GLASS&quot;; Transparent to White Linear; Reflection; Stroke"/>
          <p:cNvSpPr/>
          <p:nvPr/>
        </p:nvSpPr>
        <p:spPr bwMode="auto">
          <a:xfrm>
            <a:off x="2522021" y="2951436"/>
            <a:ext cx="3944679" cy="1403483"/>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7"/>
              </a:buBlip>
              <a:defRPr/>
            </a:pPr>
            <a:endParaRPr lang="en-US" altLang="zh-CN" sz="2200" kern="1200" spc="-40" dirty="0">
              <a:solidFill>
                <a:srgbClr val="FFFFFF"/>
              </a:solidFill>
              <a:latin typeface="Segoe" pitchFamily="34" charset="0"/>
              <a:ea typeface="+mn-ea"/>
              <a:cs typeface="+mn-cs"/>
            </a:endParaRPr>
          </a:p>
        </p:txBody>
      </p:sp>
      <p:sp>
        <p:nvSpPr>
          <p:cNvPr id="39" name="&quot;GLASS&quot;; Transparent to White Linear; Reflection; Stroke"/>
          <p:cNvSpPr/>
          <p:nvPr/>
        </p:nvSpPr>
        <p:spPr bwMode="auto">
          <a:xfrm flipH="1">
            <a:off x="2522022" y="1560702"/>
            <a:ext cx="3944677" cy="1403483"/>
          </a:xfrm>
          <a:prstGeom prst="round2SameRect">
            <a:avLst/>
          </a:prstGeom>
          <a:gradFill flip="none" rotWithShape="1">
            <a:gsLst>
              <a:gs pos="0">
                <a:srgbClr val="A38401">
                  <a:alpha val="40000"/>
                </a:srgbClr>
              </a:gs>
              <a:gs pos="57000">
                <a:srgbClr val="EFC201">
                  <a:alpha val="83000"/>
                </a:srgbClr>
              </a:gs>
            </a:gsLst>
            <a:lin ang="16200000" scaled="1"/>
            <a:tileRect/>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8"/>
              </a:buBlip>
              <a:defRPr/>
            </a:pPr>
            <a:endParaRPr lang="en-US" altLang="zh-CN" sz="2200" kern="1200" spc="-40" dirty="0">
              <a:solidFill>
                <a:srgbClr val="FFFFFF"/>
              </a:solidFill>
              <a:latin typeface="Segoe" pitchFamily="34" charset="0"/>
              <a:ea typeface="+mn-ea"/>
              <a:cs typeface="+mn-cs"/>
            </a:endParaRPr>
          </a:p>
        </p:txBody>
      </p:sp>
      <p:sp>
        <p:nvSpPr>
          <p:cNvPr id="40" name="&quot;GLASS&quot;; Transparent to White Linear; Reflection; Stroke"/>
          <p:cNvSpPr/>
          <p:nvPr/>
        </p:nvSpPr>
        <p:spPr bwMode="auto">
          <a:xfrm flipH="1" flipV="1">
            <a:off x="2522022" y="4360608"/>
            <a:ext cx="3944677" cy="1403483"/>
          </a:xfrm>
          <a:prstGeom prst="round2SameRect">
            <a:avLst/>
          </a:prstGeom>
          <a:gradFill>
            <a:gsLst>
              <a:gs pos="0">
                <a:srgbClr val="2E9233">
                  <a:alpha val="40000"/>
                </a:srgbClr>
              </a:gs>
              <a:gs pos="51000">
                <a:srgbClr val="78D41C">
                  <a:alpha val="83000"/>
                </a:srgbClr>
              </a:gs>
            </a:gsLst>
            <a:lin ang="16200000" scaled="1"/>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9"/>
              </a:buBlip>
              <a:defRPr/>
            </a:pPr>
            <a:endParaRPr lang="en-US" altLang="zh-CN" sz="2200" kern="1200" spc="-40" dirty="0">
              <a:solidFill>
                <a:srgbClr val="FFFFFF"/>
              </a:solidFill>
              <a:latin typeface="Segoe" pitchFamily="34" charset="0"/>
              <a:ea typeface="+mn-ea"/>
              <a:cs typeface="+mn-cs"/>
            </a:endParaRPr>
          </a:p>
        </p:txBody>
      </p:sp>
      <p:sp>
        <p:nvSpPr>
          <p:cNvPr id="41" name="WorkTogether-TITLE">
            <a:hlinkClick r:id="" action="ppaction://noaction"/>
          </p:cNvPr>
          <p:cNvSpPr/>
          <p:nvPr/>
        </p:nvSpPr>
        <p:spPr>
          <a:xfrm>
            <a:off x="2788082" y="2100861"/>
            <a:ext cx="3412556" cy="323165"/>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500" dirty="0">
                <a:latin typeface="Segoe" pitchFamily="34" charset="0"/>
              </a:rPr>
              <a:t>Make People Productive Anywhere</a:t>
            </a:r>
            <a:endParaRPr lang="en-US" sz="1500" dirty="0" smtClean="0">
              <a:latin typeface="Segoe" pitchFamily="34" charset="0"/>
            </a:endParaRPr>
          </a:p>
        </p:txBody>
      </p:sp>
      <p:sp>
        <p:nvSpPr>
          <p:cNvPr id="42" name="WorkTogether-TITLE">
            <a:hlinkClick r:id="" action="ppaction://noaction"/>
          </p:cNvPr>
          <p:cNvSpPr/>
          <p:nvPr/>
        </p:nvSpPr>
        <p:spPr>
          <a:xfrm>
            <a:off x="2991118" y="3376178"/>
            <a:ext cx="3006485" cy="553998"/>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500" dirty="0">
                <a:latin typeface="Segoe" pitchFamily="34" charset="0"/>
              </a:rPr>
              <a:t>Manage Risks through Enhancing Security and Control</a:t>
            </a:r>
            <a:endParaRPr lang="en-US" sz="1500" dirty="0" smtClean="0">
              <a:latin typeface="Segoe" pitchFamily="34" charset="0"/>
            </a:endParaRPr>
          </a:p>
        </p:txBody>
      </p:sp>
      <p:sp>
        <p:nvSpPr>
          <p:cNvPr id="47" name="&quot;GLASS&quot;; Transparent to White Linear; Reflection; Stroke"/>
          <p:cNvSpPr/>
          <p:nvPr/>
        </p:nvSpPr>
        <p:spPr bwMode="auto">
          <a:xfrm flipH="1">
            <a:off x="2511407" y="1547953"/>
            <a:ext cx="3944677" cy="1403483"/>
          </a:xfrm>
          <a:prstGeom prst="round2SameRect">
            <a:avLst/>
          </a:prstGeom>
          <a:solidFill>
            <a:schemeClr val="tx1">
              <a:lumMod val="65000"/>
              <a:alpha val="75000"/>
            </a:schemeClr>
          </a:soli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20"/>
              </a:buBlip>
              <a:defRPr/>
            </a:pPr>
            <a:endParaRPr lang="en-US" altLang="zh-CN" sz="2200" kern="1200" spc="-40" dirty="0">
              <a:solidFill>
                <a:srgbClr val="FFFFFF"/>
              </a:solidFill>
              <a:latin typeface="Segoe" pitchFamily="34" charset="0"/>
              <a:ea typeface="+mn-ea"/>
              <a:cs typeface="+mn-cs"/>
            </a:endParaRPr>
          </a:p>
        </p:txBody>
      </p:sp>
      <p:sp>
        <p:nvSpPr>
          <p:cNvPr id="44" name="&quot;GLASS&quot;; Transparent to White Linear; Reflection; Stroke"/>
          <p:cNvSpPr/>
          <p:nvPr/>
        </p:nvSpPr>
        <p:spPr bwMode="auto">
          <a:xfrm>
            <a:off x="2523744" y="2964185"/>
            <a:ext cx="3944679" cy="1403483"/>
          </a:xfrm>
          <a:prstGeom prst="roundRect">
            <a:avLst>
              <a:gd name="adj" fmla="val 0"/>
            </a:avLst>
          </a:prstGeom>
          <a:solidFill>
            <a:schemeClr val="tx1">
              <a:lumMod val="65000"/>
              <a:alpha val="75000"/>
            </a:schemeClr>
          </a:soli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21"/>
              </a:buBlip>
              <a:defRPr/>
            </a:pPr>
            <a:endParaRPr lang="en-US" altLang="zh-CN" sz="2200" kern="1200" spc="-40" dirty="0">
              <a:solidFill>
                <a:srgbClr val="FFFFFF"/>
              </a:solidFill>
              <a:latin typeface="Segoe" pitchFamily="34" charset="0"/>
              <a:ea typeface="+mn-ea"/>
              <a:cs typeface="+mn-cs"/>
            </a:endParaRPr>
          </a:p>
        </p:txBody>
      </p:sp>
      <p:sp>
        <p:nvSpPr>
          <p:cNvPr id="45" name="TextBox 44"/>
          <p:cNvSpPr txBox="1"/>
          <p:nvPr/>
        </p:nvSpPr>
        <p:spPr>
          <a:xfrm>
            <a:off x="2539783" y="5042661"/>
            <a:ext cx="3928640" cy="523220"/>
          </a:xfrm>
          <a:prstGeom prst="rect">
            <a:avLst/>
          </a:prstGeom>
          <a:no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i="1" dirty="0">
                <a:solidFill>
                  <a:prstClr val="white"/>
                </a:solidFill>
                <a:latin typeface="Segoe" pitchFamily="34" charset="0"/>
              </a:rPr>
              <a:t>Reduce the cost and complexity to deploy and maintain Office 2010.</a:t>
            </a:r>
            <a:endParaRPr lang="en-US" sz="1600" i="1" kern="1200" dirty="0">
              <a:solidFill>
                <a:prstClr val="white"/>
              </a:solidFill>
              <a:latin typeface="Segoe" pitchFamily="34" charset="0"/>
              <a:ea typeface="+mn-ea"/>
              <a:cs typeface="+mn-cs"/>
            </a:endParaRPr>
          </a:p>
        </p:txBody>
      </p:sp>
      <p:sp>
        <p:nvSpPr>
          <p:cNvPr id="48" name="&quot;GLASS&quot;; Transparent to White Linear; Reflection; Stroke"/>
          <p:cNvSpPr/>
          <p:nvPr/>
        </p:nvSpPr>
        <p:spPr bwMode="auto">
          <a:xfrm flipH="1">
            <a:off x="2570742" y="1547953"/>
            <a:ext cx="3944677" cy="1403483"/>
          </a:xfrm>
          <a:prstGeom prst="round2SameRect">
            <a:avLst/>
          </a:prstGeom>
          <a:solidFill>
            <a:schemeClr val="tx1">
              <a:lumMod val="65000"/>
              <a:alpha val="75000"/>
            </a:schemeClr>
          </a:soli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22"/>
              </a:buBlip>
              <a:defRPr/>
            </a:pPr>
            <a:endParaRPr lang="en-US" altLang="zh-CN" sz="2200" kern="1200" spc="-40" dirty="0">
              <a:solidFill>
                <a:srgbClr val="FFFFFF"/>
              </a:solidFill>
              <a:latin typeface="Segoe" pitchFamily="34" charset="0"/>
              <a:ea typeface="+mn-ea"/>
              <a:cs typeface="+mn-cs"/>
            </a:endParaRPr>
          </a:p>
        </p:txBody>
      </p:sp>
      <p:sp>
        <p:nvSpPr>
          <p:cNvPr id="49" name="&quot;GLASS&quot;; Transparent to White Linear; Reflection; Stroke"/>
          <p:cNvSpPr/>
          <p:nvPr/>
        </p:nvSpPr>
        <p:spPr bwMode="auto">
          <a:xfrm>
            <a:off x="2523443" y="2964185"/>
            <a:ext cx="3944679" cy="1403483"/>
          </a:xfrm>
          <a:prstGeom prst="roundRect">
            <a:avLst>
              <a:gd name="adj" fmla="val 0"/>
            </a:avLst>
          </a:prstGeom>
          <a:solidFill>
            <a:schemeClr val="tx1">
              <a:lumMod val="65000"/>
              <a:alpha val="75000"/>
            </a:schemeClr>
          </a:soli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23"/>
              </a:buBlip>
              <a:defRPr/>
            </a:pPr>
            <a:endParaRPr lang="en-US" altLang="zh-CN" sz="2200" kern="1200" spc="-40" dirty="0">
              <a:solidFill>
                <a:srgbClr val="FFFFFF"/>
              </a:solidFill>
              <a:latin typeface="Segoe" pitchFamily="34" charset="0"/>
              <a:ea typeface="+mn-ea"/>
              <a:cs typeface="+mn-cs"/>
            </a:endParaRPr>
          </a:p>
        </p:txBody>
      </p:sp>
      <p:sp>
        <p:nvSpPr>
          <p:cNvPr id="43" name="WorkTogether-TITLE">
            <a:hlinkClick r:id="" action="ppaction://noaction"/>
          </p:cNvPr>
          <p:cNvSpPr/>
          <p:nvPr/>
        </p:nvSpPr>
        <p:spPr>
          <a:xfrm>
            <a:off x="2686826" y="4900767"/>
            <a:ext cx="3615069" cy="323165"/>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500" dirty="0">
                <a:latin typeface="Segoe" pitchFamily="34" charset="0"/>
              </a:rPr>
              <a:t>Reduce </a:t>
            </a:r>
            <a:r>
              <a:rPr lang="en-US" sz="1500" dirty="0" smtClean="0">
                <a:latin typeface="Segoe" pitchFamily="34" charset="0"/>
              </a:rPr>
              <a:t>Application Management Costs</a:t>
            </a:r>
          </a:p>
        </p:txBody>
      </p:sp>
    </p:spTree>
    <p:extLst>
      <p:ext uri="{BB962C8B-B14F-4D97-AF65-F5344CB8AC3E}">
        <p14:creationId xmlns="" xmlns:p14="http://schemas.microsoft.com/office/powerpoint/2010/main" val="2149953025"/>
      </p:ext>
    </p:extLst>
  </p:cSld>
  <p:clrMapOvr>
    <a:masterClrMapping/>
  </p:clrMapOvr>
  <mc:AlternateContent xmlns:mc="http://schemas.openxmlformats.org/markup-compatibility/2006">
    <mc:Choice xmlns=""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05556E-6 -4.44444E-6 L -3.05556E-6 -0.08055 " pathEditMode="relative" rAng="0" ptsTypes="AA">
                                      <p:cBhvr>
                                        <p:cTn id="6" dur="1000" fill="hold"/>
                                        <p:tgtEl>
                                          <p:spTgt spid="43"/>
                                        </p:tgtEl>
                                        <p:attrNameLst>
                                          <p:attrName>ppt_x</p:attrName>
                                          <p:attrName>ppt_y</p:attrName>
                                        </p:attrNameLst>
                                      </p:cBhvr>
                                      <p:rCtr x="0" y="-4028"/>
                                    </p:animMotion>
                                  </p:childTnLst>
                                </p:cTn>
                              </p:par>
                              <p:par>
                                <p:cTn id="7" presetID="10"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fade">
                                      <p:cBhvr>
                                        <p:cTn id="9" dur="1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57799"/>
            <a:ext cx="8763000" cy="5287601"/>
          </a:xfrm>
        </p:spPr>
        <p:txBody>
          <a:bodyPr/>
          <a:lstStyle/>
          <a:p>
            <a:pPr marL="0" indent="0">
              <a:buNone/>
            </a:pPr>
            <a:r>
              <a:rPr lang="en-US" sz="2000" dirty="0"/>
              <a:t>Office 2010 design decisions were made to optimize existing hardware</a:t>
            </a:r>
          </a:p>
          <a:p>
            <a:pPr lvl="1"/>
            <a:r>
              <a:rPr lang="en-US" sz="1600" dirty="0" smtClean="0"/>
              <a:t>Disk requirement increases 1.5 GB, other hardware requirements are unchanged</a:t>
            </a:r>
          </a:p>
          <a:p>
            <a:pPr lvl="1"/>
            <a:r>
              <a:rPr lang="en-US" sz="1600" dirty="0" smtClean="0"/>
              <a:t>Office </a:t>
            </a:r>
            <a:r>
              <a:rPr lang="en-US" sz="1600" dirty="0"/>
              <a:t>2010 runs well on Netbooks</a:t>
            </a:r>
          </a:p>
          <a:p>
            <a:pPr lvl="1"/>
            <a:r>
              <a:rPr lang="en-US" sz="1600" dirty="0"/>
              <a:t> Boot experience is smoother</a:t>
            </a:r>
          </a:p>
          <a:p>
            <a:pPr lvl="1"/>
            <a:r>
              <a:rPr lang="en-US" sz="1600" dirty="0"/>
              <a:t> Several specific areas where </a:t>
            </a:r>
            <a:r>
              <a:rPr lang="en-US" sz="1600" dirty="0" smtClean="0"/>
              <a:t>performance </a:t>
            </a:r>
            <a:r>
              <a:rPr lang="en-US" sz="1600" dirty="0"/>
              <a:t>is much </a:t>
            </a:r>
            <a:r>
              <a:rPr lang="en-US" sz="1600" dirty="0" smtClean="0"/>
              <a:t>improved</a:t>
            </a:r>
            <a:endParaRPr lang="en-US" sz="1600" dirty="0"/>
          </a:p>
          <a:p>
            <a:pPr lvl="2"/>
            <a:r>
              <a:rPr lang="en-US" sz="1600" dirty="0"/>
              <a:t>Excel charting</a:t>
            </a:r>
          </a:p>
          <a:p>
            <a:pPr lvl="2"/>
            <a:r>
              <a:rPr lang="en-US" sz="1600" dirty="0"/>
              <a:t>Outlook speed improved in several areas</a:t>
            </a:r>
          </a:p>
          <a:p>
            <a:pPr lvl="2"/>
            <a:r>
              <a:rPr lang="en-US" sz="1600" dirty="0"/>
              <a:t>PowerPoint animation performance</a:t>
            </a:r>
          </a:p>
          <a:p>
            <a:pPr lvl="1"/>
            <a:endParaRPr lang="en-US" sz="800" dirty="0"/>
          </a:p>
          <a:p>
            <a:pPr marL="0" indent="0">
              <a:buNone/>
            </a:pPr>
            <a:r>
              <a:rPr lang="en-US" sz="2000" dirty="0"/>
              <a:t>And also to take advantage of new hardware investments</a:t>
            </a:r>
          </a:p>
          <a:p>
            <a:pPr lvl="1"/>
            <a:r>
              <a:rPr lang="en-US" sz="1600" dirty="0"/>
              <a:t>Better multi-core processor utilization</a:t>
            </a:r>
          </a:p>
          <a:p>
            <a:pPr lvl="1"/>
            <a:r>
              <a:rPr lang="en-US" sz="1600" dirty="0"/>
              <a:t>64-bit &amp; 32-bit versions of the client </a:t>
            </a:r>
          </a:p>
          <a:p>
            <a:pPr lvl="1"/>
            <a:r>
              <a:rPr lang="en-US" sz="1600" dirty="0"/>
              <a:t>X64 enables huge grids for Power Excel users</a:t>
            </a:r>
          </a:p>
          <a:p>
            <a:pPr lvl="1"/>
            <a:r>
              <a:rPr lang="en-US" sz="1600" dirty="0"/>
              <a:t>PowerPoint advances on graphics cards </a:t>
            </a:r>
          </a:p>
          <a:p>
            <a:pPr marL="228600" lvl="1" indent="0">
              <a:buNone/>
            </a:pPr>
            <a:endParaRPr lang="en-US" sz="800" dirty="0"/>
          </a:p>
          <a:p>
            <a:pPr marL="0" indent="0">
              <a:buNone/>
            </a:pPr>
            <a:r>
              <a:rPr lang="en-US" sz="2000" dirty="0">
                <a:solidFill>
                  <a:schemeClr val="tx1"/>
                </a:solidFill>
              </a:rPr>
              <a:t>Services Efficiencies</a:t>
            </a:r>
          </a:p>
          <a:p>
            <a:pPr lvl="1"/>
            <a:r>
              <a:rPr lang="en-US" sz="1600" dirty="0">
                <a:solidFill>
                  <a:schemeClr val="tx1"/>
                </a:solidFill>
              </a:rPr>
              <a:t>Change Level </a:t>
            </a:r>
            <a:r>
              <a:rPr lang="en-US" sz="1600" dirty="0" smtClean="0">
                <a:solidFill>
                  <a:schemeClr val="tx1"/>
                </a:solidFill>
              </a:rPr>
              <a:t>Synching – SharePoint Workspace</a:t>
            </a:r>
            <a:endParaRPr lang="en-US" sz="1600" dirty="0">
              <a:solidFill>
                <a:schemeClr val="tx1"/>
              </a:solidFill>
            </a:endParaRPr>
          </a:p>
          <a:p>
            <a:pPr lvl="1"/>
            <a:r>
              <a:rPr lang="en-US" sz="1600" dirty="0" smtClean="0">
                <a:solidFill>
                  <a:schemeClr val="tx1"/>
                </a:solidFill>
              </a:rPr>
              <a:t>Co-authoring – minimize users email  files</a:t>
            </a:r>
            <a:endParaRPr lang="en-US" sz="1600" dirty="0">
              <a:solidFill>
                <a:schemeClr val="tx1"/>
              </a:solidFill>
            </a:endParaRPr>
          </a:p>
          <a:p>
            <a:pPr lvl="1"/>
            <a:endParaRPr lang="en-US" sz="1600" dirty="0" smtClean="0"/>
          </a:p>
          <a:p>
            <a:pPr lvl="1"/>
            <a:endParaRPr lang="en-US" sz="1600" dirty="0"/>
          </a:p>
        </p:txBody>
      </p:sp>
      <p:sp>
        <p:nvSpPr>
          <p:cNvPr id="2" name="Title 1"/>
          <p:cNvSpPr>
            <a:spLocks noGrp="1"/>
          </p:cNvSpPr>
          <p:nvPr>
            <p:ph type="title"/>
          </p:nvPr>
        </p:nvSpPr>
        <p:spPr>
          <a:xfrm>
            <a:off x="389436" y="228601"/>
            <a:ext cx="8363938" cy="747897"/>
          </a:xfrm>
        </p:spPr>
        <p:txBody>
          <a:bodyPr/>
          <a:lstStyle/>
          <a:p>
            <a:r>
              <a:rPr lang="en-US" sz="3200" dirty="0" smtClean="0"/>
              <a:t>Office 2010 Performance Overview</a:t>
            </a:r>
            <a:br>
              <a:rPr lang="en-US" sz="3200" dirty="0" smtClean="0"/>
            </a:br>
            <a:r>
              <a:rPr lang="en-US" sz="2200" dirty="0" smtClean="0"/>
              <a:t>Leverage existing hardware and tap the potential of new hardware</a:t>
            </a:r>
            <a:endParaRPr lang="en-US" sz="2200" dirty="0"/>
          </a:p>
        </p:txBody>
      </p:sp>
      <p:grpSp>
        <p:nvGrpSpPr>
          <p:cNvPr id="8" name="Group 42"/>
          <p:cNvGrpSpPr/>
          <p:nvPr/>
        </p:nvGrpSpPr>
        <p:grpSpPr>
          <a:xfrm>
            <a:off x="5619750" y="4339317"/>
            <a:ext cx="3276600" cy="1870983"/>
            <a:chOff x="457200" y="1643064"/>
            <a:chExt cx="1503363" cy="917574"/>
          </a:xfrm>
          <a:effectLst>
            <a:outerShdw blurRad="952500" dir="2700000" algn="tl" rotWithShape="0">
              <a:srgbClr val="FFC000">
                <a:alpha val="62000"/>
              </a:srgbClr>
            </a:outerShdw>
          </a:effectLst>
        </p:grpSpPr>
        <p:pic>
          <p:nvPicPr>
            <p:cNvPr id="9" name="Picture 8" descr="LCD flat panel and keyboard"/>
            <p:cNvPicPr>
              <a:picLocks noChangeAspect="1" noChangeArrowheads="1"/>
            </p:cNvPicPr>
            <p:nvPr/>
          </p:nvPicPr>
          <p:blipFill>
            <a:blip r:embed="rId3"/>
            <a:srcRect/>
            <a:stretch>
              <a:fillRect/>
            </a:stretch>
          </p:blipFill>
          <p:spPr bwMode="auto">
            <a:xfrm>
              <a:off x="1476375" y="1651001"/>
              <a:ext cx="484188" cy="639763"/>
            </a:xfrm>
            <a:prstGeom prst="rect">
              <a:avLst/>
            </a:prstGeom>
            <a:noFill/>
            <a:ln w="9525">
              <a:noFill/>
              <a:miter lim="800000"/>
              <a:headEnd/>
              <a:tailEnd/>
            </a:ln>
          </p:spPr>
        </p:pic>
        <p:pic>
          <p:nvPicPr>
            <p:cNvPr id="10" name="Picture 9" descr="Server"/>
            <p:cNvPicPr>
              <a:picLocks noChangeAspect="1" noChangeArrowheads="1"/>
            </p:cNvPicPr>
            <p:nvPr/>
          </p:nvPicPr>
          <p:blipFill>
            <a:blip r:embed="rId4"/>
            <a:srcRect/>
            <a:stretch>
              <a:fillRect/>
            </a:stretch>
          </p:blipFill>
          <p:spPr bwMode="auto">
            <a:xfrm>
              <a:off x="1127125" y="1806576"/>
              <a:ext cx="320675" cy="473075"/>
            </a:xfrm>
            <a:prstGeom prst="rect">
              <a:avLst/>
            </a:prstGeom>
            <a:noFill/>
            <a:ln w="9525">
              <a:noFill/>
              <a:miter lim="800000"/>
              <a:headEnd/>
              <a:tailEnd/>
            </a:ln>
          </p:spPr>
        </p:pic>
        <p:pic>
          <p:nvPicPr>
            <p:cNvPr id="11" name="Picture 10" descr="Server HIS Host Integration"/>
            <p:cNvPicPr>
              <a:picLocks noChangeAspect="1" noChangeArrowheads="1"/>
            </p:cNvPicPr>
            <p:nvPr/>
          </p:nvPicPr>
          <p:blipFill>
            <a:blip r:embed="rId5"/>
            <a:srcRect/>
            <a:stretch>
              <a:fillRect/>
            </a:stretch>
          </p:blipFill>
          <p:spPr bwMode="auto">
            <a:xfrm>
              <a:off x="765175" y="1643064"/>
              <a:ext cx="398463" cy="612775"/>
            </a:xfrm>
            <a:prstGeom prst="rect">
              <a:avLst/>
            </a:prstGeom>
            <a:noFill/>
            <a:ln w="9525">
              <a:noFill/>
              <a:miter lim="800000"/>
              <a:headEnd/>
              <a:tailEnd/>
            </a:ln>
          </p:spPr>
        </p:pic>
        <p:pic>
          <p:nvPicPr>
            <p:cNvPr id="12" name="Picture 11" descr="laptop notebook portable Computer"/>
            <p:cNvPicPr>
              <a:picLocks noChangeAspect="1" noChangeArrowheads="1"/>
            </p:cNvPicPr>
            <p:nvPr/>
          </p:nvPicPr>
          <p:blipFill>
            <a:blip r:embed="rId6"/>
            <a:srcRect/>
            <a:stretch>
              <a:fillRect/>
            </a:stretch>
          </p:blipFill>
          <p:spPr bwMode="auto">
            <a:xfrm>
              <a:off x="457200" y="1981200"/>
              <a:ext cx="611188" cy="579438"/>
            </a:xfrm>
            <a:prstGeom prst="rect">
              <a:avLst/>
            </a:prstGeom>
            <a:noFill/>
            <a:ln w="9525">
              <a:noFill/>
              <a:miter lim="800000"/>
              <a:headEnd/>
              <a:tailEnd/>
            </a:ln>
          </p:spPr>
        </p:pic>
        <p:pic>
          <p:nvPicPr>
            <p:cNvPr id="13" name="Picture 12" descr="Mobile cell Phone"/>
            <p:cNvPicPr>
              <a:picLocks noChangeAspect="1" noChangeArrowheads="1"/>
            </p:cNvPicPr>
            <p:nvPr/>
          </p:nvPicPr>
          <p:blipFill>
            <a:blip r:embed="rId7"/>
            <a:srcRect/>
            <a:stretch>
              <a:fillRect/>
            </a:stretch>
          </p:blipFill>
          <p:spPr bwMode="auto">
            <a:xfrm>
              <a:off x="1074738" y="1944689"/>
              <a:ext cx="247650" cy="587375"/>
            </a:xfrm>
            <a:prstGeom prst="rect">
              <a:avLst/>
            </a:prstGeom>
            <a:noFill/>
            <a:ln w="9525">
              <a:noFill/>
              <a:miter lim="800000"/>
              <a:headEnd/>
              <a:tailEnd/>
            </a:ln>
          </p:spPr>
        </p:pic>
        <p:pic>
          <p:nvPicPr>
            <p:cNvPr id="14" name="Picture 13" descr="Tablet PC computer"/>
            <p:cNvPicPr>
              <a:picLocks noChangeAspect="1" noChangeArrowheads="1"/>
            </p:cNvPicPr>
            <p:nvPr/>
          </p:nvPicPr>
          <p:blipFill>
            <a:blip r:embed="rId8"/>
            <a:srcRect/>
            <a:stretch>
              <a:fillRect/>
            </a:stretch>
          </p:blipFill>
          <p:spPr bwMode="auto">
            <a:xfrm>
              <a:off x="1333500" y="2074864"/>
              <a:ext cx="323850" cy="457200"/>
            </a:xfrm>
            <a:prstGeom prst="rect">
              <a:avLst/>
            </a:prstGeom>
            <a:noFill/>
            <a:ln w="9525">
              <a:noFill/>
              <a:miter lim="800000"/>
              <a:headEnd/>
              <a:tailEnd/>
            </a:ln>
          </p:spPr>
        </p:pic>
      </p:grpSp>
    </p:spTree>
    <p:extLst>
      <p:ext uri="{BB962C8B-B14F-4D97-AF65-F5344CB8AC3E}">
        <p14:creationId xmlns="" xmlns:p14="http://schemas.microsoft.com/office/powerpoint/2010/main" val="88927965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47897"/>
          </a:xfrm>
        </p:spPr>
        <p:txBody>
          <a:bodyPr/>
          <a:lstStyle/>
          <a:p>
            <a:r>
              <a:rPr lang="en-US" sz="3200" dirty="0" smtClean="0"/>
              <a:t>Group Policy</a:t>
            </a:r>
            <a:br>
              <a:rPr lang="en-US" sz="3200" dirty="0" smtClean="0"/>
            </a:br>
            <a:r>
              <a:rPr lang="en-US" sz="2200" dirty="0" smtClean="0"/>
              <a:t>Office admin templates allow IT to control features available for end users</a:t>
            </a:r>
            <a:endParaRPr lang="en-US" sz="2200" dirty="0"/>
          </a:p>
        </p:txBody>
      </p:sp>
    </p:spTree>
    <p:extLst>
      <p:ext uri="{BB962C8B-B14F-4D97-AF65-F5344CB8AC3E}">
        <p14:creationId xmlns="" xmlns:p14="http://schemas.microsoft.com/office/powerpoint/2010/main" val="10313651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91394" y="2472953"/>
            <a:ext cx="8821576" cy="2410800"/>
            <a:chOff x="191394" y="2472953"/>
            <a:chExt cx="8821576" cy="2410800"/>
          </a:xfrm>
        </p:grpSpPr>
        <p:pic>
          <p:nvPicPr>
            <p:cNvPr id="53" name="Picture 2" descr="\\server3\InternalBin\ResourceDVD\DVD_ART34\Artwork_Imagery\Shapes\Lines\curved glowing red line 4.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20570232">
              <a:off x="1069627" y="2503977"/>
              <a:ext cx="6911318" cy="2379776"/>
            </a:xfrm>
            <a:prstGeom prst="rect">
              <a:avLst/>
            </a:prstGeom>
            <a:noFill/>
          </p:spPr>
        </p:pic>
        <p:sp>
          <p:nvSpPr>
            <p:cNvPr id="4" name="TextBox 3"/>
            <p:cNvSpPr txBox="1"/>
            <p:nvPr/>
          </p:nvSpPr>
          <p:spPr>
            <a:xfrm>
              <a:off x="7255930" y="2557389"/>
              <a:ext cx="1585161" cy="584755"/>
            </a:xfrm>
            <a:prstGeom prst="rect">
              <a:avLst/>
            </a:prstGeom>
            <a:noFill/>
          </p:spPr>
          <p:txBody>
            <a:bodyPr wrap="square" lIns="91422" tIns="45710" rIns="91422" bIns="45710" rtlCol="0">
              <a:spAutoFit/>
            </a:bodyPr>
            <a:lstStyle/>
            <a:p>
              <a:pPr algn="ctr" defTabSz="639954" rtl="0">
                <a:defRPr/>
              </a:pPr>
              <a:r>
                <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IT </a:t>
              </a:r>
              <a:r>
                <a:rPr lang="en-US" sz="16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Choice and Control</a:t>
              </a:r>
              <a:endPar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 name="TextBox 4"/>
            <p:cNvSpPr txBox="1"/>
            <p:nvPr/>
          </p:nvSpPr>
          <p:spPr>
            <a:xfrm>
              <a:off x="191394" y="2472953"/>
              <a:ext cx="1572905" cy="830977"/>
            </a:xfrm>
            <a:prstGeom prst="rect">
              <a:avLst/>
            </a:prstGeom>
            <a:noFill/>
          </p:spPr>
          <p:txBody>
            <a:bodyPr wrap="square" lIns="91422" tIns="45710" rIns="91422" bIns="45710" rtlCol="0">
              <a:spAutoFit/>
            </a:bodyPr>
            <a:lstStyle/>
            <a:p>
              <a:pPr algn="ctr" defTabSz="639954" rtl="0">
                <a:defRPr/>
              </a:pPr>
              <a:r>
                <a:rPr lang="en-US" sz="16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Easy, Powerful Productivity Experience</a:t>
              </a:r>
              <a:endPar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nvGrpSpPr>
            <p:cNvPr id="16" name="Group 15"/>
            <p:cNvGrpSpPr/>
            <p:nvPr/>
          </p:nvGrpSpPr>
          <p:grpSpPr>
            <a:xfrm>
              <a:off x="191394" y="3447179"/>
              <a:ext cx="1424763" cy="1380014"/>
              <a:chOff x="843534" y="2389389"/>
              <a:chExt cx="2128266" cy="2249045"/>
            </a:xfrm>
          </p:grpSpPr>
          <p:pic>
            <p:nvPicPr>
              <p:cNvPr id="6" name="Picture 16"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4" cstate="print"/>
              <a:stretch>
                <a:fillRect/>
              </a:stretch>
            </p:blipFill>
            <p:spPr bwMode="auto">
              <a:xfrm>
                <a:off x="843534" y="2389389"/>
                <a:ext cx="1209293" cy="1752600"/>
              </a:xfrm>
              <a:prstGeom prst="rect">
                <a:avLst/>
              </a:prstGeom>
              <a:noFill/>
              <a:effectLst/>
            </p:spPr>
          </p:pic>
          <p:pic>
            <p:nvPicPr>
              <p:cNvPr id="7" name="Picture 6" descr="o14 browser.png"/>
              <p:cNvPicPr>
                <a:picLocks noChangeAspect="1"/>
              </p:cNvPicPr>
              <p:nvPr/>
            </p:nvPicPr>
            <p:blipFill>
              <a:blip r:embed="rId5" cstate="print"/>
              <a:stretch>
                <a:fillRect/>
              </a:stretch>
            </p:blipFill>
            <p:spPr>
              <a:xfrm>
                <a:off x="2057400" y="2398976"/>
                <a:ext cx="914400" cy="987069"/>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pic>
            <p:nvPicPr>
              <p:cNvPr id="8" name="Picture 7" descr="S:\InternalBin\ResourceDVD\DVD_ART34\Artwork_Imagery\Hardware Photos\OEM HW\Windows Mobile devices (cell phone, pda)\Smartphone cell phones\Vodafone Tornado Smartphone UK.png"/>
              <p:cNvPicPr>
                <a:picLocks noChangeAspect="1" noChangeArrowheads="1"/>
              </p:cNvPicPr>
              <p:nvPr/>
            </p:nvPicPr>
            <p:blipFill>
              <a:blip r:embed="rId6" cstate="print"/>
              <a:stretch>
                <a:fillRect/>
              </a:stretch>
            </p:blipFill>
            <p:spPr bwMode="auto">
              <a:xfrm>
                <a:off x="1676400" y="2743200"/>
                <a:ext cx="634455" cy="1895234"/>
              </a:xfrm>
              <a:prstGeom prst="rect">
                <a:avLst/>
              </a:prstGeom>
              <a:noFill/>
              <a:effectLst/>
            </p:spPr>
          </p:pic>
        </p:grpSp>
        <p:grpSp>
          <p:nvGrpSpPr>
            <p:cNvPr id="17" name="Group 16"/>
            <p:cNvGrpSpPr/>
            <p:nvPr/>
          </p:nvGrpSpPr>
          <p:grpSpPr>
            <a:xfrm>
              <a:off x="7495947" y="3154959"/>
              <a:ext cx="1517023" cy="1388732"/>
              <a:chOff x="6242095" y="3016730"/>
              <a:chExt cx="3323654" cy="1648248"/>
            </a:xfrm>
          </p:grpSpPr>
          <p:sp>
            <p:nvSpPr>
              <p:cNvPr id="9" name="Rectangle 8"/>
              <p:cNvSpPr/>
              <p:nvPr/>
            </p:nvSpPr>
            <p:spPr>
              <a:xfrm>
                <a:off x="6242095" y="4079221"/>
                <a:ext cx="1045158" cy="172355"/>
              </a:xfrm>
              <a:prstGeom prst="rect">
                <a:avLst/>
              </a:prstGeom>
              <a:noFill/>
            </p:spPr>
            <p:txBody>
              <a:bodyPr wrap="none" lIns="0" tIns="0" rIns="0" bIns="0">
                <a:spAutoFit/>
                <a:scene3d>
                  <a:camera prst="orthographicFront"/>
                  <a:lightRig rig="threePt" dir="t"/>
                </a:scene3d>
                <a:sp3d/>
              </a:body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On-Premises</a:t>
                </a:r>
              </a:p>
            </p:txBody>
          </p:sp>
          <p:pic>
            <p:nvPicPr>
              <p:cNvPr id="10" name="Picture 5" descr="I:\SHOW_ART\09_shows\TechReady_8_02-02\Speaker Art\Elop\JPGs &amp; PNGs\Server-onpremise.png"/>
              <p:cNvPicPr>
                <a:picLocks noChangeAspect="1" noChangeArrowheads="1"/>
              </p:cNvPicPr>
              <p:nvPr/>
            </p:nvPicPr>
            <p:blipFill>
              <a:blip r:embed="rId7" cstate="print"/>
              <a:srcRect/>
              <a:stretch>
                <a:fillRect/>
              </a:stretch>
            </p:blipFill>
            <p:spPr bwMode="auto">
              <a:xfrm>
                <a:off x="6656554" y="3208850"/>
                <a:ext cx="940169" cy="890326"/>
              </a:xfrm>
              <a:prstGeom prst="rect">
                <a:avLst/>
              </a:prstGeom>
              <a:noFill/>
            </p:spPr>
          </p:pic>
          <p:pic>
            <p:nvPicPr>
              <p:cNvPr id="11" name="Picture 2" descr="E:\Clients\Artitudes\z_MS_08-00461_eventsTeam_work\completed_uploaded_ADI\MS_091908_Company_Mtg\Artwork\PNGs\ring-glows-top.png"/>
              <p:cNvPicPr>
                <a:picLocks noChangeAspect="1" noChangeArrowheads="1"/>
              </p:cNvPicPr>
              <p:nvPr/>
            </p:nvPicPr>
            <p:blipFill>
              <a:blip r:embed="rId8" cstate="print"/>
              <a:srcRect/>
              <a:stretch>
                <a:fillRect/>
              </a:stretch>
            </p:blipFill>
            <p:spPr bwMode="auto">
              <a:xfrm rot="573855">
                <a:off x="7063335" y="3016730"/>
                <a:ext cx="1669946" cy="421538"/>
              </a:xfrm>
              <a:prstGeom prst="rect">
                <a:avLst/>
              </a:prstGeom>
              <a:noFill/>
            </p:spPr>
          </p:pic>
          <p:pic>
            <p:nvPicPr>
              <p:cNvPr id="12" name="Picture 3" descr="E:\Clients\Artitudes\z_MS_08-00461_eventsTeam_work\completed_uploaded_ADI\MS_091908_Company_Mtg\Artwork\PNGs\ring-glows-bot.png"/>
              <p:cNvPicPr>
                <a:picLocks noChangeAspect="1" noChangeArrowheads="1"/>
              </p:cNvPicPr>
              <p:nvPr/>
            </p:nvPicPr>
            <p:blipFill>
              <a:blip r:embed="rId9" cstate="print"/>
              <a:srcRect/>
              <a:stretch>
                <a:fillRect/>
              </a:stretch>
            </p:blipFill>
            <p:spPr bwMode="auto">
              <a:xfrm rot="1196147">
                <a:off x="7095258" y="3983168"/>
                <a:ext cx="1174411" cy="381346"/>
              </a:xfrm>
              <a:prstGeom prst="rect">
                <a:avLst/>
              </a:prstGeom>
              <a:noFill/>
            </p:spPr>
          </p:pic>
          <p:sp>
            <p:nvSpPr>
              <p:cNvPr id="13" name="Rectangle 12"/>
              <p:cNvSpPr/>
              <p:nvPr/>
            </p:nvSpPr>
            <p:spPr>
              <a:xfrm>
                <a:off x="8255761" y="3300276"/>
                <a:ext cx="1309988" cy="409127"/>
              </a:xfrm>
              <a:prstGeom prst="rect">
                <a:avLst/>
              </a:prstGeom>
              <a:noFill/>
            </p:spPr>
            <p:txBody>
              <a:bodyPr wrap="none" lIns="0" tIns="0" rIns="0" bIns="0">
                <a:spAutoFit/>
                <a:scene3d>
                  <a:camera prst="orthographicFront"/>
                  <a:lightRig rig="threePt" dir="t"/>
                </a:scene3d>
                <a:sp3d/>
              </a:body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Online </a:t>
                </a:r>
                <a:endParaRPr lang="en-US" sz="1400" kern="12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endParaRPr>
              </a:p>
              <a:p>
                <a:pPr algn="ctr" defTabSz="914363" rtl="0">
                  <a:lnSpc>
                    <a:spcPct val="80000"/>
                  </a:lnSpc>
                  <a:defRPr/>
                </a:pPr>
                <a:r>
                  <a:rPr lang="en-US" sz="1400" kern="12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Service</a:t>
                </a:r>
                <a:endPar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endParaRPr>
              </a:p>
            </p:txBody>
          </p:sp>
          <p:pic>
            <p:nvPicPr>
              <p:cNvPr id="14" name="Picture 3" descr="C:\Program Files\Microsoft Resource DVD Artwork\DVD_ART\Artwork_Imagery\Shapes and Graphics\Internet Cloud\cloud 2.png"/>
              <p:cNvPicPr>
                <a:picLocks noChangeAspect="1" noChangeArrowheads="1"/>
              </p:cNvPicPr>
              <p:nvPr/>
            </p:nvPicPr>
            <p:blipFill>
              <a:blip r:embed="rId10" cstate="print"/>
              <a:srcRect/>
              <a:stretch>
                <a:fillRect/>
              </a:stretch>
            </p:blipFill>
            <p:spPr bwMode="auto">
              <a:xfrm>
                <a:off x="7608778" y="3718176"/>
                <a:ext cx="1300317" cy="741802"/>
              </a:xfrm>
              <a:prstGeom prst="rect">
                <a:avLst/>
              </a:prstGeom>
            </p:spPr>
          </p:pic>
          <p:pic>
            <p:nvPicPr>
              <p:cNvPr id="15" name="small EDC" descr="new-data-center-photo.png"/>
              <p:cNvPicPr>
                <a:picLocks noChangeAspect="1"/>
              </p:cNvPicPr>
              <p:nvPr/>
            </p:nvPicPr>
            <p:blipFill>
              <a:blip r:embed="rId11" cstate="screen"/>
              <a:stretch>
                <a:fillRect/>
              </a:stretch>
            </p:blipFill>
            <p:spPr>
              <a:xfrm flipH="1">
                <a:off x="7842295" y="3489576"/>
                <a:ext cx="1066800" cy="1175402"/>
              </a:xfrm>
              <a:prstGeom prst="rect">
                <a:avLst/>
              </a:prstGeom>
            </p:spPr>
          </p:pic>
        </p:grpSp>
      </p:grpSp>
      <p:pic>
        <p:nvPicPr>
          <p:cNvPr id="1033" name="Picture 9" descr="C:\DVD_ART36\Artwork_Imagery\Shapes\Circular shapes\Circle\yellow inner shadow circle.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1611981" y="808836"/>
            <a:ext cx="5826611" cy="5826613"/>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35" name="Picture 11" descr="C:\DVD_ART36\Artwork_Imagery\Shapes\Circular shapes\Circle\grey inner shadow circle.pn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2010686" y="1247533"/>
            <a:ext cx="5029200" cy="501967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 name="Title 1"/>
          <p:cNvSpPr>
            <a:spLocks noGrp="1"/>
          </p:cNvSpPr>
          <p:nvPr>
            <p:ph type="title"/>
          </p:nvPr>
        </p:nvSpPr>
        <p:spPr>
          <a:xfrm>
            <a:off x="389436" y="228601"/>
            <a:ext cx="8363938" cy="803297"/>
          </a:xfrm>
        </p:spPr>
        <p:txBody>
          <a:bodyPr/>
          <a:lstStyle/>
          <a:p>
            <a:r>
              <a:rPr lang="en-US" sz="3600" dirty="0" smtClean="0"/>
              <a:t>The Practical Productivity Platform</a:t>
            </a:r>
            <a:r>
              <a:rPr lang="en-US" sz="6000" dirty="0"/>
              <a:t/>
            </a:r>
            <a:br>
              <a:rPr lang="en-US" sz="6000" dirty="0"/>
            </a:br>
            <a:r>
              <a:rPr lang="en-US" sz="2200" dirty="0">
                <a:solidFill>
                  <a:srgbClr val="FFE299"/>
                </a:solidFill>
              </a:rPr>
              <a:t>A unified platform enabling IT to solve challenges of PC, Phone,  and Browser</a:t>
            </a:r>
            <a:endParaRPr lang="en-US" sz="2200" dirty="0"/>
          </a:p>
        </p:txBody>
      </p:sp>
      <p:grpSp>
        <p:nvGrpSpPr>
          <p:cNvPr id="29" name="Group 28"/>
          <p:cNvGrpSpPr/>
          <p:nvPr/>
        </p:nvGrpSpPr>
        <p:grpSpPr>
          <a:xfrm>
            <a:off x="3203427" y="2435511"/>
            <a:ext cx="2643719" cy="2643719"/>
            <a:chOff x="3203427" y="2400283"/>
            <a:chExt cx="2643719" cy="2643719"/>
          </a:xfrm>
        </p:grpSpPr>
        <p:pic>
          <p:nvPicPr>
            <p:cNvPr id="1030" name="Picture 6" descr="C:\DVD_ART36\Artwork_Imagery\Shapes\Circular shapes\Circle\blue jelly circle.pn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3203427" y="2400283"/>
              <a:ext cx="2643719" cy="264371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28" name="Picture 4" descr="C:\DVD_ART36\Artwork_Imagery\Shapes\Circular shapes\Circle\oval circle frame edge.pn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3451195" y="2650863"/>
              <a:ext cx="2148183" cy="214255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grpSp>
          <p:nvGrpSpPr>
            <p:cNvPr id="18" name="Group 17"/>
            <p:cNvGrpSpPr/>
            <p:nvPr/>
          </p:nvGrpSpPr>
          <p:grpSpPr>
            <a:xfrm>
              <a:off x="4042373" y="3335811"/>
              <a:ext cx="965827" cy="772662"/>
              <a:chOff x="4597768" y="2611984"/>
              <a:chExt cx="965827" cy="772662"/>
            </a:xfrm>
            <a:effectLst>
              <a:reflection blurRad="6350" stA="50000" endA="300" endPos="55500" dist="50800" dir="5400000" sy="-100000" algn="bl" rotWithShape="0"/>
            </a:effectLst>
          </p:grpSpPr>
          <p:pic>
            <p:nvPicPr>
              <p:cNvPr id="1026" name="Picture 2" descr="\\eventsql\dvd\Online_ART\DVD_ART36\Artwork_Imagery\Hardware Photos\OEM HW\COMPUTERS - PC\Windows 7\Laptops\Dell M1530 laptopvWindows 7 laptop.png"/>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4597768" y="2611984"/>
                <a:ext cx="965827" cy="772662"/>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20" name="Picture 19"/>
              <p:cNvPicPr>
                <a:picLocks noChangeAspect="1"/>
              </p:cNvPicPr>
              <p:nvPr/>
            </p:nvPicPr>
            <p:blipFill rotWithShape="1">
              <a:blip r:embed="rId17">
                <a:extLst>
                  <a:ext uri="{28A0092B-C50C-407E-A947-70E740481C1C}">
                    <a14:useLocalDpi xmlns="" xmlns:a14="http://schemas.microsoft.com/office/drawing/2010/main" val="0"/>
                  </a:ext>
                </a:extLst>
              </a:blip>
              <a:srcRect t="1" r="24560" b="-4538"/>
              <a:stretch/>
            </p:blipFill>
            <p:spPr>
              <a:xfrm>
                <a:off x="4722841" y="2743436"/>
                <a:ext cx="704249" cy="320437"/>
              </a:xfrm>
              <a:prstGeom prst="rect">
                <a:avLst/>
              </a:prstGeom>
            </p:spPr>
          </p:pic>
        </p:grpSp>
        <p:sp>
          <p:nvSpPr>
            <p:cNvPr id="21" name="TextBox 20"/>
            <p:cNvSpPr txBox="1"/>
            <p:nvPr/>
          </p:nvSpPr>
          <p:spPr>
            <a:xfrm>
              <a:off x="4048776" y="2910860"/>
              <a:ext cx="997500" cy="489098"/>
            </a:xfrm>
            <a:prstGeom prst="rect">
              <a:avLst/>
            </a:prstGeom>
            <a:noFill/>
          </p:spPr>
          <p:txBody>
            <a:bodyPr wrap="none" lIns="0" tIns="0" rIns="0" bIns="0" rtlCol="0">
              <a:prstTxWarp prst="textArchUp">
                <a:avLst/>
              </a:prstTxWarp>
              <a:spAutoFit/>
            </a:bodyPr>
            <a:lstStyle/>
            <a:p>
              <a:pPr algn="ctr"/>
              <a:r>
                <a:rPr lang="en-US" sz="1600" b="1" dirty="0" smtClean="0">
                  <a:solidFill>
                    <a:schemeClr val="accent6"/>
                  </a:solidFill>
                </a:rPr>
                <a:t>Virtualized</a:t>
              </a:r>
            </a:p>
          </p:txBody>
        </p:sp>
        <p:sp>
          <p:nvSpPr>
            <p:cNvPr id="31" name="TextBox 30"/>
            <p:cNvSpPr txBox="1"/>
            <p:nvPr/>
          </p:nvSpPr>
          <p:spPr>
            <a:xfrm>
              <a:off x="4038143" y="4054593"/>
              <a:ext cx="997500" cy="489098"/>
            </a:xfrm>
            <a:prstGeom prst="rect">
              <a:avLst/>
            </a:prstGeom>
            <a:noFill/>
          </p:spPr>
          <p:txBody>
            <a:bodyPr wrap="none" lIns="0" tIns="0" rIns="0" bIns="0" rtlCol="0">
              <a:prstTxWarp prst="textArchDown">
                <a:avLst/>
              </a:prstTxWarp>
              <a:spAutoFit/>
            </a:bodyPr>
            <a:lstStyle/>
            <a:p>
              <a:pPr algn="ctr"/>
              <a:r>
                <a:rPr lang="en-US" sz="1600" b="1" dirty="0" smtClean="0">
                  <a:solidFill>
                    <a:schemeClr val="accent6"/>
                  </a:solidFill>
                </a:rPr>
                <a:t>Metal</a:t>
              </a:r>
            </a:p>
          </p:txBody>
        </p:sp>
      </p:grpSp>
      <p:sp>
        <p:nvSpPr>
          <p:cNvPr id="34" name="TextBox 33"/>
          <p:cNvSpPr txBox="1"/>
          <p:nvPr/>
        </p:nvSpPr>
        <p:spPr>
          <a:xfrm>
            <a:off x="3914095" y="5232461"/>
            <a:ext cx="1227871" cy="489098"/>
          </a:xfrm>
          <a:prstGeom prst="rect">
            <a:avLst/>
          </a:prstGeom>
          <a:noFill/>
        </p:spPr>
        <p:txBody>
          <a:bodyPr wrap="none" lIns="0" tIns="0" rIns="0" bIns="0" rtlCol="0">
            <a:prstTxWarp prst="textArchDown">
              <a:avLst/>
            </a:prstTxWarp>
            <a:spAutoFit/>
          </a:bodyPr>
          <a:lstStyle/>
          <a:p>
            <a:pPr algn="ctr"/>
            <a:r>
              <a:rPr lang="en-US" sz="2000" b="1" dirty="0" smtClean="0">
                <a:solidFill>
                  <a:schemeClr val="tx2"/>
                </a:solidFill>
              </a:rPr>
              <a:t>Servers</a:t>
            </a:r>
          </a:p>
        </p:txBody>
      </p:sp>
      <p:sp>
        <p:nvSpPr>
          <p:cNvPr id="36" name="TextBox 35"/>
          <p:cNvSpPr txBox="1"/>
          <p:nvPr/>
        </p:nvSpPr>
        <p:spPr>
          <a:xfrm rot="3450708">
            <a:off x="2347154" y="3961795"/>
            <a:ext cx="2061825" cy="674694"/>
          </a:xfrm>
          <a:prstGeom prst="rect">
            <a:avLst/>
          </a:prstGeom>
          <a:noFill/>
        </p:spPr>
        <p:txBody>
          <a:bodyPr wrap="none" lIns="0" tIns="0" rIns="0" bIns="0" rtlCol="0">
            <a:prstTxWarp prst="textArchDown">
              <a:avLst/>
            </a:prstTxWarp>
            <a:spAutoFit/>
          </a:bodyPr>
          <a:lstStyle/>
          <a:p>
            <a:pPr algn="ctr"/>
            <a:r>
              <a:rPr lang="en-US" sz="1600" b="1" dirty="0" smtClean="0">
                <a:gradFill>
                  <a:gsLst>
                    <a:gs pos="0">
                      <a:schemeClr val="tx1"/>
                    </a:gs>
                    <a:gs pos="86000">
                      <a:schemeClr val="tx1"/>
                    </a:gs>
                  </a:gsLst>
                  <a:lin ang="5400000" scaled="0"/>
                </a:gradFill>
              </a:rPr>
              <a:t>Exchange 2010</a:t>
            </a:r>
          </a:p>
          <a:p>
            <a:pPr algn="ctr"/>
            <a:r>
              <a:rPr lang="en-US" sz="1400" dirty="0" smtClean="0">
                <a:gradFill>
                  <a:gsLst>
                    <a:gs pos="0">
                      <a:schemeClr val="tx1"/>
                    </a:gs>
                    <a:gs pos="86000">
                      <a:schemeClr val="tx1"/>
                    </a:gs>
                  </a:gsLst>
                  <a:lin ang="5400000" scaled="0"/>
                </a:gradFill>
              </a:rPr>
              <a:t>Mail-Tips</a:t>
            </a:r>
          </a:p>
          <a:p>
            <a:pPr algn="ctr"/>
            <a:r>
              <a:rPr lang="en-US" sz="1400" dirty="0" smtClean="0">
                <a:gradFill>
                  <a:gsLst>
                    <a:gs pos="0">
                      <a:schemeClr val="tx1"/>
                    </a:gs>
                    <a:gs pos="86000">
                      <a:schemeClr val="tx1"/>
                    </a:gs>
                  </a:gsLst>
                  <a:lin ang="5400000" scaled="0"/>
                </a:gradFill>
              </a:rPr>
              <a:t>Retention</a:t>
            </a:r>
          </a:p>
        </p:txBody>
      </p:sp>
      <p:sp>
        <p:nvSpPr>
          <p:cNvPr id="37" name="TextBox 36"/>
          <p:cNvSpPr txBox="1"/>
          <p:nvPr/>
        </p:nvSpPr>
        <p:spPr>
          <a:xfrm rot="18416496">
            <a:off x="4790411" y="3898824"/>
            <a:ext cx="1663348" cy="674694"/>
          </a:xfrm>
          <a:prstGeom prst="rect">
            <a:avLst/>
          </a:prstGeom>
          <a:noFill/>
        </p:spPr>
        <p:txBody>
          <a:bodyPr wrap="none" lIns="0" tIns="0" rIns="0" bIns="0" rtlCol="0">
            <a:prstTxWarp prst="textArchDown">
              <a:avLst/>
            </a:prstTxWarp>
            <a:spAutoFit/>
          </a:bodyPr>
          <a:lstStyle/>
          <a:p>
            <a:pPr algn="ctr"/>
            <a:r>
              <a:rPr lang="en-US" sz="1600" b="1" dirty="0" smtClean="0">
                <a:gradFill>
                  <a:gsLst>
                    <a:gs pos="0">
                      <a:schemeClr val="tx1"/>
                    </a:gs>
                    <a:gs pos="86000">
                      <a:schemeClr val="tx1"/>
                    </a:gs>
                  </a:gsLst>
                  <a:lin ang="5400000" scaled="0"/>
                </a:gradFill>
              </a:rPr>
              <a:t>OCS</a:t>
            </a:r>
          </a:p>
          <a:p>
            <a:pPr algn="ctr"/>
            <a:r>
              <a:rPr lang="en-US" sz="1400" dirty="0" smtClean="0">
                <a:gradFill>
                  <a:gsLst>
                    <a:gs pos="0">
                      <a:schemeClr val="tx1"/>
                    </a:gs>
                    <a:gs pos="86000">
                      <a:schemeClr val="tx1"/>
                    </a:gs>
                  </a:gsLst>
                  <a:lin ang="5400000" scaled="0"/>
                </a:gradFill>
              </a:rPr>
              <a:t>Embedded Presence</a:t>
            </a:r>
          </a:p>
          <a:p>
            <a:pPr algn="ctr"/>
            <a:r>
              <a:rPr lang="en-US" sz="1400" dirty="0" smtClean="0">
                <a:gradFill>
                  <a:gsLst>
                    <a:gs pos="0">
                      <a:schemeClr val="tx1"/>
                    </a:gs>
                    <a:gs pos="86000">
                      <a:schemeClr val="tx1"/>
                    </a:gs>
                  </a:gsLst>
                  <a:lin ang="5400000" scaled="0"/>
                </a:gradFill>
              </a:rPr>
              <a:t>Desktop Sharing</a:t>
            </a:r>
          </a:p>
        </p:txBody>
      </p:sp>
      <p:sp>
        <p:nvSpPr>
          <p:cNvPr id="52" name="TextBox 51"/>
          <p:cNvSpPr txBox="1"/>
          <p:nvPr/>
        </p:nvSpPr>
        <p:spPr>
          <a:xfrm>
            <a:off x="3933590" y="5767477"/>
            <a:ext cx="1227871" cy="489098"/>
          </a:xfrm>
          <a:prstGeom prst="rect">
            <a:avLst/>
          </a:prstGeom>
          <a:noFill/>
        </p:spPr>
        <p:txBody>
          <a:bodyPr wrap="none" lIns="0" tIns="0" rIns="0" bIns="0" rtlCol="0">
            <a:prstTxWarp prst="textArchDown">
              <a:avLst/>
            </a:prstTxWarp>
            <a:spAutoFit/>
          </a:bodyPr>
          <a:lstStyle/>
          <a:p>
            <a:pPr algn="ctr"/>
            <a:r>
              <a:rPr lang="en-US" sz="2000" b="1" dirty="0" smtClean="0"/>
              <a:t>Mobile</a:t>
            </a:r>
          </a:p>
        </p:txBody>
      </p:sp>
      <p:sp>
        <p:nvSpPr>
          <p:cNvPr id="68" name="TextBox 67"/>
          <p:cNvSpPr txBox="1"/>
          <p:nvPr/>
        </p:nvSpPr>
        <p:spPr>
          <a:xfrm>
            <a:off x="3428487" y="2452001"/>
            <a:ext cx="2193598" cy="1349387"/>
          </a:xfrm>
          <a:prstGeom prst="rect">
            <a:avLst/>
          </a:prstGeom>
          <a:noFill/>
        </p:spPr>
        <p:txBody>
          <a:bodyPr wrap="none" lIns="0" tIns="0" rIns="0" bIns="0" rtlCol="0">
            <a:prstTxWarp prst="textArchUp">
              <a:avLst/>
            </a:prstTxWarp>
            <a:spAutoFit/>
          </a:bodyPr>
          <a:lstStyle/>
          <a:p>
            <a:pPr algn="ctr"/>
            <a:r>
              <a:rPr lang="en-US" sz="1600" b="1" dirty="0" smtClean="0">
                <a:gradFill>
                  <a:gsLst>
                    <a:gs pos="0">
                      <a:schemeClr val="tx1"/>
                    </a:gs>
                    <a:gs pos="86000">
                      <a:schemeClr val="tx1"/>
                    </a:gs>
                  </a:gsLst>
                  <a:lin ang="5400000" scaled="0"/>
                </a:gradFill>
              </a:rPr>
              <a:t>SharePoint 2010</a:t>
            </a:r>
          </a:p>
          <a:p>
            <a:pPr algn="ctr"/>
            <a:r>
              <a:rPr lang="en-US" sz="1400" dirty="0" smtClean="0">
                <a:gradFill>
                  <a:gsLst>
                    <a:gs pos="0">
                      <a:schemeClr val="tx1"/>
                    </a:gs>
                    <a:gs pos="86000">
                      <a:schemeClr val="tx1"/>
                    </a:gs>
                  </a:gsLst>
                  <a:lin ang="5400000" scaled="0"/>
                </a:gradFill>
              </a:rPr>
              <a:t>Web Apps</a:t>
            </a:r>
          </a:p>
          <a:p>
            <a:pPr algn="ctr"/>
            <a:r>
              <a:rPr lang="en-US" sz="1400" dirty="0" smtClean="0">
                <a:gradFill>
                  <a:gsLst>
                    <a:gs pos="0">
                      <a:schemeClr val="tx1"/>
                    </a:gs>
                    <a:gs pos="86000">
                      <a:schemeClr val="tx1"/>
                    </a:gs>
                  </a:gsLst>
                  <a:lin ang="5400000" scaled="0"/>
                </a:gradFill>
              </a:rPr>
              <a:t>Co-Authoring</a:t>
            </a:r>
          </a:p>
          <a:p>
            <a:pPr algn="ctr"/>
            <a:r>
              <a:rPr lang="en-US" sz="1400" dirty="0" smtClean="0">
                <a:gradFill>
                  <a:gsLst>
                    <a:gs pos="0">
                      <a:schemeClr val="tx1"/>
                    </a:gs>
                    <a:gs pos="86000">
                      <a:schemeClr val="tx1"/>
                    </a:gs>
                  </a:gsLst>
                  <a:lin ang="5400000" scaled="0"/>
                </a:gradFill>
              </a:rPr>
              <a:t>PowerPoint Broadcast</a:t>
            </a:r>
          </a:p>
        </p:txBody>
      </p:sp>
    </p:spTree>
    <p:extLst>
      <p:ext uri="{BB962C8B-B14F-4D97-AF65-F5344CB8AC3E}">
        <p14:creationId xmlns="" xmlns:p14="http://schemas.microsoft.com/office/powerpoint/2010/main" val="750141101"/>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p:cTn id="21" dur="500" fill="hold"/>
                                        <p:tgtEl>
                                          <p:spTgt spid="1033"/>
                                        </p:tgtEl>
                                        <p:attrNameLst>
                                          <p:attrName>ppt_w</p:attrName>
                                        </p:attrNameLst>
                                      </p:cBhvr>
                                      <p:tavLst>
                                        <p:tav tm="0">
                                          <p:val>
                                            <p:fltVal val="0"/>
                                          </p:val>
                                        </p:tav>
                                        <p:tav tm="100000">
                                          <p:val>
                                            <p:strVal val="#ppt_w"/>
                                          </p:val>
                                        </p:tav>
                                      </p:tavLst>
                                    </p:anim>
                                    <p:anim calcmode="lin" valueType="num">
                                      <p:cBhvr>
                                        <p:cTn id="22" dur="500" fill="hold"/>
                                        <p:tgtEl>
                                          <p:spTgt spid="1033"/>
                                        </p:tgtEl>
                                        <p:attrNameLst>
                                          <p:attrName>ppt_h</p:attrName>
                                        </p:attrNameLst>
                                      </p:cBhvr>
                                      <p:tavLst>
                                        <p:tav tm="0">
                                          <p:val>
                                            <p:fltVal val="0"/>
                                          </p:val>
                                        </p:tav>
                                        <p:tav tm="100000">
                                          <p:val>
                                            <p:strVal val="#ppt_h"/>
                                          </p:val>
                                        </p:tav>
                                      </p:tavLst>
                                    </p:anim>
                                    <p:animEffect transition="in" filter="fade">
                                      <p:cBhvr>
                                        <p:cTn id="23" dur="500"/>
                                        <p:tgtEl>
                                          <p:spTgt spid="1033"/>
                                        </p:tgtEl>
                                      </p:cBhvr>
                                    </p:animEffect>
                                  </p:childTnLst>
                                </p:cTn>
                              </p:par>
                              <p:par>
                                <p:cTn id="24" presetID="53" presetClass="entr" presetSubtype="16" fill="hold" nodeType="withEffect">
                                  <p:stCondLst>
                                    <p:cond delay="0"/>
                                  </p:stCondLst>
                                  <p:childTnLst>
                                    <p:set>
                                      <p:cBhvr>
                                        <p:cTn id="25" dur="1" fill="hold">
                                          <p:stCondLst>
                                            <p:cond delay="0"/>
                                          </p:stCondLst>
                                        </p:cTn>
                                        <p:tgtEl>
                                          <p:spTgt spid="1035"/>
                                        </p:tgtEl>
                                        <p:attrNameLst>
                                          <p:attrName>style.visibility</p:attrName>
                                        </p:attrNameLst>
                                      </p:cBhvr>
                                      <p:to>
                                        <p:strVal val="visible"/>
                                      </p:to>
                                    </p:set>
                                    <p:anim calcmode="lin" valueType="num">
                                      <p:cBhvr>
                                        <p:cTn id="26" dur="500" fill="hold"/>
                                        <p:tgtEl>
                                          <p:spTgt spid="1035"/>
                                        </p:tgtEl>
                                        <p:attrNameLst>
                                          <p:attrName>ppt_w</p:attrName>
                                        </p:attrNameLst>
                                      </p:cBhvr>
                                      <p:tavLst>
                                        <p:tav tm="0">
                                          <p:val>
                                            <p:fltVal val="0"/>
                                          </p:val>
                                        </p:tav>
                                        <p:tav tm="100000">
                                          <p:val>
                                            <p:strVal val="#ppt_w"/>
                                          </p:val>
                                        </p:tav>
                                      </p:tavLst>
                                    </p:anim>
                                    <p:anim calcmode="lin" valueType="num">
                                      <p:cBhvr>
                                        <p:cTn id="27" dur="500" fill="hold"/>
                                        <p:tgtEl>
                                          <p:spTgt spid="1035"/>
                                        </p:tgtEl>
                                        <p:attrNameLst>
                                          <p:attrName>ppt_h</p:attrName>
                                        </p:attrNameLst>
                                      </p:cBhvr>
                                      <p:tavLst>
                                        <p:tav tm="0">
                                          <p:val>
                                            <p:fltVal val="0"/>
                                          </p:val>
                                        </p:tav>
                                        <p:tav tm="100000">
                                          <p:val>
                                            <p:strVal val="#ppt_h"/>
                                          </p:val>
                                        </p:tav>
                                      </p:tavLst>
                                    </p:anim>
                                    <p:animEffect transition="in" filter="fade">
                                      <p:cBhvr>
                                        <p:cTn id="28" dur="500"/>
                                        <p:tgtEl>
                                          <p:spTgt spid="103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52"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91394" y="2472953"/>
            <a:ext cx="8821576" cy="2410800"/>
            <a:chOff x="191394" y="2472953"/>
            <a:chExt cx="8821576" cy="2410800"/>
          </a:xfrm>
        </p:grpSpPr>
        <p:pic>
          <p:nvPicPr>
            <p:cNvPr id="53" name="Picture 2" descr="\\server3\InternalBin\ResourceDVD\DVD_ART34\Artwork_Imagery\Shapes\Lines\curved glowing red line 4.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20570232">
              <a:off x="1069627" y="2503977"/>
              <a:ext cx="6911318" cy="2379776"/>
            </a:xfrm>
            <a:prstGeom prst="rect">
              <a:avLst/>
            </a:prstGeom>
            <a:noFill/>
          </p:spPr>
        </p:pic>
        <p:sp>
          <p:nvSpPr>
            <p:cNvPr id="4" name="TextBox 3"/>
            <p:cNvSpPr txBox="1"/>
            <p:nvPr/>
          </p:nvSpPr>
          <p:spPr>
            <a:xfrm>
              <a:off x="7255930" y="2557389"/>
              <a:ext cx="1585161" cy="584755"/>
            </a:xfrm>
            <a:prstGeom prst="rect">
              <a:avLst/>
            </a:prstGeom>
            <a:noFill/>
          </p:spPr>
          <p:txBody>
            <a:bodyPr wrap="square" lIns="91422" tIns="45710" rIns="91422" bIns="45710" rtlCol="0">
              <a:spAutoFit/>
            </a:bodyPr>
            <a:lstStyle/>
            <a:p>
              <a:pPr algn="ctr" defTabSz="639954" rtl="0">
                <a:defRPr/>
              </a:pPr>
              <a:r>
                <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IT </a:t>
              </a:r>
              <a:r>
                <a:rPr lang="en-US" sz="16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Choice and Control</a:t>
              </a:r>
              <a:endPar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 name="TextBox 4"/>
            <p:cNvSpPr txBox="1"/>
            <p:nvPr/>
          </p:nvSpPr>
          <p:spPr>
            <a:xfrm>
              <a:off x="191394" y="2472953"/>
              <a:ext cx="1572905" cy="830977"/>
            </a:xfrm>
            <a:prstGeom prst="rect">
              <a:avLst/>
            </a:prstGeom>
            <a:noFill/>
          </p:spPr>
          <p:txBody>
            <a:bodyPr wrap="square" lIns="91422" tIns="45710" rIns="91422" bIns="45710" rtlCol="0">
              <a:spAutoFit/>
            </a:bodyPr>
            <a:lstStyle/>
            <a:p>
              <a:pPr algn="ctr" defTabSz="639954" rtl="0">
                <a:defRPr/>
              </a:pPr>
              <a:r>
                <a:rPr lang="en-US" sz="16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Easy, Powerful Productivity Experience</a:t>
              </a:r>
              <a:endParaRPr lang="en-US" sz="160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grpSp>
          <p:nvGrpSpPr>
            <p:cNvPr id="16" name="Group 15"/>
            <p:cNvGrpSpPr/>
            <p:nvPr/>
          </p:nvGrpSpPr>
          <p:grpSpPr>
            <a:xfrm>
              <a:off x="191394" y="3447179"/>
              <a:ext cx="1424763" cy="1380014"/>
              <a:chOff x="843534" y="2389389"/>
              <a:chExt cx="2128266" cy="2249045"/>
            </a:xfrm>
          </p:grpSpPr>
          <p:pic>
            <p:nvPicPr>
              <p:cNvPr id="6" name="Picture 16"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4" cstate="print"/>
              <a:stretch>
                <a:fillRect/>
              </a:stretch>
            </p:blipFill>
            <p:spPr bwMode="auto">
              <a:xfrm>
                <a:off x="843534" y="2389389"/>
                <a:ext cx="1209293" cy="1752600"/>
              </a:xfrm>
              <a:prstGeom prst="rect">
                <a:avLst/>
              </a:prstGeom>
              <a:noFill/>
              <a:effectLst/>
            </p:spPr>
          </p:pic>
          <p:pic>
            <p:nvPicPr>
              <p:cNvPr id="7" name="Picture 6" descr="o14 browser.png"/>
              <p:cNvPicPr>
                <a:picLocks noChangeAspect="1"/>
              </p:cNvPicPr>
              <p:nvPr/>
            </p:nvPicPr>
            <p:blipFill>
              <a:blip r:embed="rId5" cstate="print"/>
              <a:stretch>
                <a:fillRect/>
              </a:stretch>
            </p:blipFill>
            <p:spPr>
              <a:xfrm>
                <a:off x="2057400" y="2398976"/>
                <a:ext cx="914400" cy="987069"/>
              </a:xfrm>
              <a:prstGeom prst="rect">
                <a:avLst/>
              </a:prstGeom>
              <a:ln>
                <a:noFill/>
              </a:ln>
              <a:effectLst>
                <a:outerShdw blurRad="292100" dist="139700" dir="2700000" algn="tl" rotWithShape="0">
                  <a:srgbClr val="333333">
                    <a:alpha val="65000"/>
                  </a:srgbClr>
                </a:outerShdw>
                <a:reflection blurRad="6350" stA="50000" endA="300" endPos="55000" dir="5400000" sy="-100000" algn="bl" rotWithShape="0"/>
              </a:effectLst>
            </p:spPr>
          </p:pic>
          <p:pic>
            <p:nvPicPr>
              <p:cNvPr id="8" name="Picture 7" descr="S:\InternalBin\ResourceDVD\DVD_ART34\Artwork_Imagery\Hardware Photos\OEM HW\Windows Mobile devices (cell phone, pda)\Smartphone cell phones\Vodafone Tornado Smartphone UK.png"/>
              <p:cNvPicPr>
                <a:picLocks noChangeAspect="1" noChangeArrowheads="1"/>
              </p:cNvPicPr>
              <p:nvPr/>
            </p:nvPicPr>
            <p:blipFill>
              <a:blip r:embed="rId6" cstate="print"/>
              <a:stretch>
                <a:fillRect/>
              </a:stretch>
            </p:blipFill>
            <p:spPr bwMode="auto">
              <a:xfrm>
                <a:off x="1676400" y="2743200"/>
                <a:ext cx="634455" cy="1895234"/>
              </a:xfrm>
              <a:prstGeom prst="rect">
                <a:avLst/>
              </a:prstGeom>
              <a:noFill/>
              <a:effectLst/>
            </p:spPr>
          </p:pic>
        </p:grpSp>
        <p:grpSp>
          <p:nvGrpSpPr>
            <p:cNvPr id="17" name="Group 16"/>
            <p:cNvGrpSpPr/>
            <p:nvPr/>
          </p:nvGrpSpPr>
          <p:grpSpPr>
            <a:xfrm>
              <a:off x="7495947" y="3154959"/>
              <a:ext cx="1517023" cy="1388732"/>
              <a:chOff x="6242095" y="3016730"/>
              <a:chExt cx="3323654" cy="1648248"/>
            </a:xfrm>
          </p:grpSpPr>
          <p:sp>
            <p:nvSpPr>
              <p:cNvPr id="9" name="Rectangle 8"/>
              <p:cNvSpPr/>
              <p:nvPr/>
            </p:nvSpPr>
            <p:spPr>
              <a:xfrm>
                <a:off x="6242095" y="4079221"/>
                <a:ext cx="1045158" cy="172355"/>
              </a:xfrm>
              <a:prstGeom prst="rect">
                <a:avLst/>
              </a:prstGeom>
              <a:noFill/>
            </p:spPr>
            <p:txBody>
              <a:bodyPr wrap="none" lIns="0" tIns="0" rIns="0" bIns="0">
                <a:spAutoFit/>
                <a:scene3d>
                  <a:camera prst="orthographicFront"/>
                  <a:lightRig rig="threePt" dir="t"/>
                </a:scene3d>
                <a:sp3d/>
              </a:body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On-Premises</a:t>
                </a:r>
              </a:p>
            </p:txBody>
          </p:sp>
          <p:pic>
            <p:nvPicPr>
              <p:cNvPr id="10" name="Picture 5" descr="I:\SHOW_ART\09_shows\TechReady_8_02-02\Speaker Art\Elop\JPGs &amp; PNGs\Server-onpremise.png"/>
              <p:cNvPicPr>
                <a:picLocks noChangeAspect="1" noChangeArrowheads="1"/>
              </p:cNvPicPr>
              <p:nvPr/>
            </p:nvPicPr>
            <p:blipFill>
              <a:blip r:embed="rId7" cstate="print"/>
              <a:srcRect/>
              <a:stretch>
                <a:fillRect/>
              </a:stretch>
            </p:blipFill>
            <p:spPr bwMode="auto">
              <a:xfrm>
                <a:off x="6656554" y="3208850"/>
                <a:ext cx="940169" cy="890326"/>
              </a:xfrm>
              <a:prstGeom prst="rect">
                <a:avLst/>
              </a:prstGeom>
              <a:noFill/>
            </p:spPr>
          </p:pic>
          <p:pic>
            <p:nvPicPr>
              <p:cNvPr id="11" name="Picture 2" descr="E:\Clients\Artitudes\z_MS_08-00461_eventsTeam_work\completed_uploaded_ADI\MS_091908_Company_Mtg\Artwork\PNGs\ring-glows-top.png"/>
              <p:cNvPicPr>
                <a:picLocks noChangeAspect="1" noChangeArrowheads="1"/>
              </p:cNvPicPr>
              <p:nvPr/>
            </p:nvPicPr>
            <p:blipFill>
              <a:blip r:embed="rId8" cstate="print"/>
              <a:srcRect/>
              <a:stretch>
                <a:fillRect/>
              </a:stretch>
            </p:blipFill>
            <p:spPr bwMode="auto">
              <a:xfrm rot="573855">
                <a:off x="7063335" y="3016730"/>
                <a:ext cx="1669946" cy="421538"/>
              </a:xfrm>
              <a:prstGeom prst="rect">
                <a:avLst/>
              </a:prstGeom>
              <a:noFill/>
            </p:spPr>
          </p:pic>
          <p:pic>
            <p:nvPicPr>
              <p:cNvPr id="12" name="Picture 3" descr="E:\Clients\Artitudes\z_MS_08-00461_eventsTeam_work\completed_uploaded_ADI\MS_091908_Company_Mtg\Artwork\PNGs\ring-glows-bot.png"/>
              <p:cNvPicPr>
                <a:picLocks noChangeAspect="1" noChangeArrowheads="1"/>
              </p:cNvPicPr>
              <p:nvPr/>
            </p:nvPicPr>
            <p:blipFill>
              <a:blip r:embed="rId9" cstate="print"/>
              <a:srcRect/>
              <a:stretch>
                <a:fillRect/>
              </a:stretch>
            </p:blipFill>
            <p:spPr bwMode="auto">
              <a:xfrm rot="1196147">
                <a:off x="7095258" y="3983168"/>
                <a:ext cx="1174411" cy="381346"/>
              </a:xfrm>
              <a:prstGeom prst="rect">
                <a:avLst/>
              </a:prstGeom>
              <a:noFill/>
            </p:spPr>
          </p:pic>
          <p:sp>
            <p:nvSpPr>
              <p:cNvPr id="13" name="Rectangle 12"/>
              <p:cNvSpPr/>
              <p:nvPr/>
            </p:nvSpPr>
            <p:spPr>
              <a:xfrm>
                <a:off x="8255761" y="3300276"/>
                <a:ext cx="1309988" cy="409127"/>
              </a:xfrm>
              <a:prstGeom prst="rect">
                <a:avLst/>
              </a:prstGeom>
              <a:noFill/>
            </p:spPr>
            <p:txBody>
              <a:bodyPr wrap="none" lIns="0" tIns="0" rIns="0" bIns="0">
                <a:spAutoFit/>
                <a:scene3d>
                  <a:camera prst="orthographicFront"/>
                  <a:lightRig rig="threePt" dir="t"/>
                </a:scene3d>
                <a:sp3d/>
              </a:bodyPr>
              <a:lstStyle/>
              <a:p>
                <a:pPr algn="ctr" defTabSz="914363" rtl="0">
                  <a:lnSpc>
                    <a:spcPct val="80000"/>
                  </a:lnSpc>
                  <a:defRPr/>
                </a:pPr>
                <a:r>
                  <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Online </a:t>
                </a:r>
                <a:endParaRPr lang="en-US" sz="1400" kern="12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endParaRPr>
              </a:p>
              <a:p>
                <a:pPr algn="ctr" defTabSz="914363" rtl="0">
                  <a:lnSpc>
                    <a:spcPct val="80000"/>
                  </a:lnSpc>
                  <a:defRPr/>
                </a:pPr>
                <a:r>
                  <a:rPr lang="en-US" sz="1400" kern="1200" dirty="0" smtClean="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rPr>
                  <a:t>Service</a:t>
                </a:r>
                <a:endParaRPr lang="en-US" sz="1400" kern="1200" dirty="0">
                  <a:ln w="12700" cmpd="sng">
                    <a:noFill/>
                    <a:prstDash val="solid"/>
                  </a:ln>
                  <a:gradFill>
                    <a:gsLst>
                      <a:gs pos="0">
                        <a:srgbClr val="FFFFFF"/>
                      </a:gs>
                      <a:gs pos="100000">
                        <a:srgbClr val="FFFFFF"/>
                      </a:gs>
                    </a:gsLst>
                    <a:lin ang="5400000" scaled="0"/>
                  </a:gradFill>
                  <a:effectLst>
                    <a:outerShdw blurRad="38100" dist="38100" dir="2700000" algn="tl">
                      <a:srgbClr val="000000">
                        <a:alpha val="43137"/>
                      </a:srgbClr>
                    </a:outerShdw>
                  </a:effectLst>
                  <a:latin typeface="Segoe"/>
                  <a:ea typeface="+mn-ea"/>
                  <a:cs typeface="+mn-cs"/>
                </a:endParaRPr>
              </a:p>
            </p:txBody>
          </p:sp>
          <p:pic>
            <p:nvPicPr>
              <p:cNvPr id="14" name="Picture 3" descr="C:\Program Files\Microsoft Resource DVD Artwork\DVD_ART\Artwork_Imagery\Shapes and Graphics\Internet Cloud\cloud 2.png"/>
              <p:cNvPicPr>
                <a:picLocks noChangeAspect="1" noChangeArrowheads="1"/>
              </p:cNvPicPr>
              <p:nvPr/>
            </p:nvPicPr>
            <p:blipFill>
              <a:blip r:embed="rId10" cstate="print"/>
              <a:srcRect/>
              <a:stretch>
                <a:fillRect/>
              </a:stretch>
            </p:blipFill>
            <p:spPr bwMode="auto">
              <a:xfrm>
                <a:off x="7608778" y="3718176"/>
                <a:ext cx="1300317" cy="741802"/>
              </a:xfrm>
              <a:prstGeom prst="rect">
                <a:avLst/>
              </a:prstGeom>
            </p:spPr>
          </p:pic>
          <p:pic>
            <p:nvPicPr>
              <p:cNvPr id="15" name="small EDC" descr="new-data-center-photo.png"/>
              <p:cNvPicPr>
                <a:picLocks noChangeAspect="1"/>
              </p:cNvPicPr>
              <p:nvPr/>
            </p:nvPicPr>
            <p:blipFill>
              <a:blip r:embed="rId11" cstate="screen"/>
              <a:stretch>
                <a:fillRect/>
              </a:stretch>
            </p:blipFill>
            <p:spPr>
              <a:xfrm flipH="1">
                <a:off x="7842295" y="3489576"/>
                <a:ext cx="1066800" cy="1175402"/>
              </a:xfrm>
              <a:prstGeom prst="rect">
                <a:avLst/>
              </a:prstGeom>
            </p:spPr>
          </p:pic>
        </p:grpSp>
      </p:grpSp>
      <p:pic>
        <p:nvPicPr>
          <p:cNvPr id="1033" name="Picture 9" descr="C:\DVD_ART36\Artwork_Imagery\Shapes\Circular shapes\Circle\yellow inner shadow circle.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1611981" y="808836"/>
            <a:ext cx="5826611" cy="5826613"/>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35" name="Picture 11" descr="C:\DVD_ART36\Artwork_Imagery\Shapes\Circular shapes\Circle\grey inner shadow circle.pn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2010686" y="1247533"/>
            <a:ext cx="5029200" cy="501967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 name="Title 1"/>
          <p:cNvSpPr>
            <a:spLocks noGrp="1"/>
          </p:cNvSpPr>
          <p:nvPr>
            <p:ph type="title"/>
          </p:nvPr>
        </p:nvSpPr>
        <p:spPr>
          <a:xfrm>
            <a:off x="389436" y="228601"/>
            <a:ext cx="8363938" cy="803297"/>
          </a:xfrm>
        </p:spPr>
        <p:txBody>
          <a:bodyPr/>
          <a:lstStyle/>
          <a:p>
            <a:r>
              <a:rPr lang="en-US" sz="3600" dirty="0" smtClean="0"/>
              <a:t>The Practical Productivity Platform</a:t>
            </a:r>
            <a:r>
              <a:rPr lang="en-US" sz="6000" dirty="0"/>
              <a:t/>
            </a:r>
            <a:br>
              <a:rPr lang="en-US" sz="6000" dirty="0"/>
            </a:br>
            <a:r>
              <a:rPr lang="en-US" sz="2200" dirty="0">
                <a:solidFill>
                  <a:srgbClr val="FFE299"/>
                </a:solidFill>
              </a:rPr>
              <a:t>A unified platform enabling IT to solve challenges of PC, Phone,  and Browser</a:t>
            </a:r>
            <a:endParaRPr lang="en-US" sz="2200" dirty="0"/>
          </a:p>
        </p:txBody>
      </p:sp>
      <p:grpSp>
        <p:nvGrpSpPr>
          <p:cNvPr id="29" name="Group 28"/>
          <p:cNvGrpSpPr/>
          <p:nvPr/>
        </p:nvGrpSpPr>
        <p:grpSpPr>
          <a:xfrm>
            <a:off x="3203427" y="2435511"/>
            <a:ext cx="2643719" cy="2643719"/>
            <a:chOff x="3203427" y="2400283"/>
            <a:chExt cx="2643719" cy="2643719"/>
          </a:xfrm>
        </p:grpSpPr>
        <p:pic>
          <p:nvPicPr>
            <p:cNvPr id="1030" name="Picture 6" descr="C:\DVD_ART36\Artwork_Imagery\Shapes\Circular shapes\Circle\blue jelly circle.pn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3203427" y="2400283"/>
              <a:ext cx="2643719" cy="264371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028" name="Picture 4" descr="C:\DVD_ART36\Artwork_Imagery\Shapes\Circular shapes\Circle\oval circle frame edge.pn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3451195" y="2650863"/>
              <a:ext cx="2148183" cy="214255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grpSp>
          <p:nvGrpSpPr>
            <p:cNvPr id="18" name="Group 17"/>
            <p:cNvGrpSpPr/>
            <p:nvPr/>
          </p:nvGrpSpPr>
          <p:grpSpPr>
            <a:xfrm>
              <a:off x="4042373" y="3335811"/>
              <a:ext cx="965827" cy="772662"/>
              <a:chOff x="4597768" y="2611984"/>
              <a:chExt cx="965827" cy="772662"/>
            </a:xfrm>
            <a:effectLst>
              <a:reflection blurRad="6350" stA="50000" endA="300" endPos="55500" dist="50800" dir="5400000" sy="-100000" algn="bl" rotWithShape="0"/>
            </a:effectLst>
          </p:grpSpPr>
          <p:pic>
            <p:nvPicPr>
              <p:cNvPr id="1026" name="Picture 2" descr="\\eventsql\dvd\Online_ART\DVD_ART36\Artwork_Imagery\Hardware Photos\OEM HW\COMPUTERS - PC\Windows 7\Laptops\Dell M1530 laptopvWindows 7 laptop.png"/>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4597768" y="2611984"/>
                <a:ext cx="965827" cy="772662"/>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20" name="Picture 19"/>
              <p:cNvPicPr>
                <a:picLocks noChangeAspect="1"/>
              </p:cNvPicPr>
              <p:nvPr/>
            </p:nvPicPr>
            <p:blipFill rotWithShape="1">
              <a:blip r:embed="rId17">
                <a:extLst>
                  <a:ext uri="{28A0092B-C50C-407E-A947-70E740481C1C}">
                    <a14:useLocalDpi xmlns="" xmlns:a14="http://schemas.microsoft.com/office/drawing/2010/main" val="0"/>
                  </a:ext>
                </a:extLst>
              </a:blip>
              <a:srcRect t="1" r="24560" b="-4538"/>
              <a:stretch/>
            </p:blipFill>
            <p:spPr>
              <a:xfrm>
                <a:off x="4722841" y="2743436"/>
                <a:ext cx="704249" cy="320437"/>
              </a:xfrm>
              <a:prstGeom prst="rect">
                <a:avLst/>
              </a:prstGeom>
            </p:spPr>
          </p:pic>
        </p:grpSp>
        <p:sp>
          <p:nvSpPr>
            <p:cNvPr id="21" name="TextBox 20"/>
            <p:cNvSpPr txBox="1"/>
            <p:nvPr/>
          </p:nvSpPr>
          <p:spPr>
            <a:xfrm>
              <a:off x="4048776" y="2910860"/>
              <a:ext cx="997500" cy="489098"/>
            </a:xfrm>
            <a:prstGeom prst="rect">
              <a:avLst/>
            </a:prstGeom>
            <a:noFill/>
          </p:spPr>
          <p:txBody>
            <a:bodyPr wrap="none" lIns="0" tIns="0" rIns="0" bIns="0" rtlCol="0">
              <a:prstTxWarp prst="textArchUp">
                <a:avLst/>
              </a:prstTxWarp>
              <a:spAutoFit/>
            </a:bodyPr>
            <a:lstStyle/>
            <a:p>
              <a:pPr algn="ctr"/>
              <a:r>
                <a:rPr lang="en-US" sz="1600" b="1" dirty="0" smtClean="0">
                  <a:solidFill>
                    <a:schemeClr val="accent6"/>
                  </a:solidFill>
                </a:rPr>
                <a:t>Virtualized</a:t>
              </a:r>
            </a:p>
          </p:txBody>
        </p:sp>
        <p:sp>
          <p:nvSpPr>
            <p:cNvPr id="31" name="TextBox 30"/>
            <p:cNvSpPr txBox="1"/>
            <p:nvPr/>
          </p:nvSpPr>
          <p:spPr>
            <a:xfrm>
              <a:off x="4038143" y="4054593"/>
              <a:ext cx="997500" cy="489098"/>
            </a:xfrm>
            <a:prstGeom prst="rect">
              <a:avLst/>
            </a:prstGeom>
            <a:noFill/>
          </p:spPr>
          <p:txBody>
            <a:bodyPr wrap="none" lIns="0" tIns="0" rIns="0" bIns="0" rtlCol="0">
              <a:prstTxWarp prst="textArchDown">
                <a:avLst/>
              </a:prstTxWarp>
              <a:spAutoFit/>
            </a:bodyPr>
            <a:lstStyle/>
            <a:p>
              <a:pPr algn="ctr"/>
              <a:r>
                <a:rPr lang="en-US" sz="1600" b="1" dirty="0" smtClean="0">
                  <a:solidFill>
                    <a:schemeClr val="accent6"/>
                  </a:solidFill>
                </a:rPr>
                <a:t>Metal</a:t>
              </a:r>
            </a:p>
          </p:txBody>
        </p:sp>
      </p:grpSp>
      <p:sp>
        <p:nvSpPr>
          <p:cNvPr id="34" name="TextBox 33"/>
          <p:cNvSpPr txBox="1"/>
          <p:nvPr/>
        </p:nvSpPr>
        <p:spPr>
          <a:xfrm>
            <a:off x="3914095" y="5232461"/>
            <a:ext cx="1227871" cy="489098"/>
          </a:xfrm>
          <a:prstGeom prst="rect">
            <a:avLst/>
          </a:prstGeom>
          <a:noFill/>
        </p:spPr>
        <p:txBody>
          <a:bodyPr wrap="none" lIns="0" tIns="0" rIns="0" bIns="0" rtlCol="0">
            <a:prstTxWarp prst="textArchDown">
              <a:avLst/>
            </a:prstTxWarp>
            <a:spAutoFit/>
          </a:bodyPr>
          <a:lstStyle/>
          <a:p>
            <a:pPr algn="ctr"/>
            <a:r>
              <a:rPr lang="en-US" sz="2000" b="1" dirty="0" smtClean="0">
                <a:solidFill>
                  <a:schemeClr val="tx2"/>
                </a:solidFill>
              </a:rPr>
              <a:t>Servers</a:t>
            </a:r>
          </a:p>
        </p:txBody>
      </p:sp>
      <p:sp>
        <p:nvSpPr>
          <p:cNvPr id="36" name="TextBox 35"/>
          <p:cNvSpPr txBox="1"/>
          <p:nvPr/>
        </p:nvSpPr>
        <p:spPr>
          <a:xfrm rot="3450708">
            <a:off x="2347154" y="3961795"/>
            <a:ext cx="2061825" cy="674694"/>
          </a:xfrm>
          <a:prstGeom prst="rect">
            <a:avLst/>
          </a:prstGeom>
          <a:noFill/>
        </p:spPr>
        <p:txBody>
          <a:bodyPr wrap="none" lIns="0" tIns="0" rIns="0" bIns="0" rtlCol="0">
            <a:prstTxWarp prst="textArchDown">
              <a:avLst/>
            </a:prstTxWarp>
            <a:spAutoFit/>
          </a:bodyPr>
          <a:lstStyle/>
          <a:p>
            <a:pPr algn="ctr"/>
            <a:r>
              <a:rPr lang="en-US" sz="1600" b="1" dirty="0" smtClean="0">
                <a:gradFill>
                  <a:gsLst>
                    <a:gs pos="0">
                      <a:schemeClr val="tx1"/>
                    </a:gs>
                    <a:gs pos="86000">
                      <a:schemeClr val="tx1"/>
                    </a:gs>
                  </a:gsLst>
                  <a:lin ang="5400000" scaled="0"/>
                </a:gradFill>
              </a:rPr>
              <a:t>Exchange 2010</a:t>
            </a:r>
          </a:p>
          <a:p>
            <a:pPr algn="ctr"/>
            <a:r>
              <a:rPr lang="en-US" sz="1400" dirty="0" smtClean="0">
                <a:gradFill>
                  <a:gsLst>
                    <a:gs pos="0">
                      <a:schemeClr val="tx1"/>
                    </a:gs>
                    <a:gs pos="86000">
                      <a:schemeClr val="tx1"/>
                    </a:gs>
                  </a:gsLst>
                  <a:lin ang="5400000" scaled="0"/>
                </a:gradFill>
              </a:rPr>
              <a:t>Mail-Tips</a:t>
            </a:r>
          </a:p>
          <a:p>
            <a:pPr algn="ctr"/>
            <a:r>
              <a:rPr lang="en-US" sz="1400" dirty="0" smtClean="0">
                <a:gradFill>
                  <a:gsLst>
                    <a:gs pos="0">
                      <a:schemeClr val="tx1"/>
                    </a:gs>
                    <a:gs pos="86000">
                      <a:schemeClr val="tx1"/>
                    </a:gs>
                  </a:gsLst>
                  <a:lin ang="5400000" scaled="0"/>
                </a:gradFill>
              </a:rPr>
              <a:t>Retention</a:t>
            </a:r>
          </a:p>
        </p:txBody>
      </p:sp>
      <p:sp>
        <p:nvSpPr>
          <p:cNvPr id="37" name="TextBox 36"/>
          <p:cNvSpPr txBox="1"/>
          <p:nvPr/>
        </p:nvSpPr>
        <p:spPr>
          <a:xfrm rot="18416496">
            <a:off x="4790411" y="3898824"/>
            <a:ext cx="1663348" cy="674694"/>
          </a:xfrm>
          <a:prstGeom prst="rect">
            <a:avLst/>
          </a:prstGeom>
          <a:noFill/>
        </p:spPr>
        <p:txBody>
          <a:bodyPr wrap="none" lIns="0" tIns="0" rIns="0" bIns="0" rtlCol="0">
            <a:prstTxWarp prst="textArchDown">
              <a:avLst/>
            </a:prstTxWarp>
            <a:spAutoFit/>
          </a:bodyPr>
          <a:lstStyle/>
          <a:p>
            <a:pPr algn="ctr"/>
            <a:r>
              <a:rPr lang="en-US" sz="1600" b="1" dirty="0" smtClean="0">
                <a:gradFill>
                  <a:gsLst>
                    <a:gs pos="0">
                      <a:schemeClr val="tx1"/>
                    </a:gs>
                    <a:gs pos="86000">
                      <a:schemeClr val="tx1"/>
                    </a:gs>
                  </a:gsLst>
                  <a:lin ang="5400000" scaled="0"/>
                </a:gradFill>
              </a:rPr>
              <a:t>OCS</a:t>
            </a:r>
          </a:p>
          <a:p>
            <a:pPr algn="ctr"/>
            <a:r>
              <a:rPr lang="en-US" sz="1400" dirty="0" smtClean="0">
                <a:gradFill>
                  <a:gsLst>
                    <a:gs pos="0">
                      <a:schemeClr val="tx1"/>
                    </a:gs>
                    <a:gs pos="86000">
                      <a:schemeClr val="tx1"/>
                    </a:gs>
                  </a:gsLst>
                  <a:lin ang="5400000" scaled="0"/>
                </a:gradFill>
              </a:rPr>
              <a:t>Embedded Presence</a:t>
            </a:r>
          </a:p>
          <a:p>
            <a:pPr algn="ctr"/>
            <a:r>
              <a:rPr lang="en-US" sz="1400" dirty="0" smtClean="0">
                <a:gradFill>
                  <a:gsLst>
                    <a:gs pos="0">
                      <a:schemeClr val="tx1"/>
                    </a:gs>
                    <a:gs pos="86000">
                      <a:schemeClr val="tx1"/>
                    </a:gs>
                  </a:gsLst>
                  <a:lin ang="5400000" scaled="0"/>
                </a:gradFill>
              </a:rPr>
              <a:t>Desktop Sharing</a:t>
            </a:r>
          </a:p>
        </p:txBody>
      </p:sp>
      <p:sp>
        <p:nvSpPr>
          <p:cNvPr id="52" name="TextBox 51"/>
          <p:cNvSpPr txBox="1"/>
          <p:nvPr/>
        </p:nvSpPr>
        <p:spPr>
          <a:xfrm>
            <a:off x="3933590" y="5767477"/>
            <a:ext cx="1227871" cy="489098"/>
          </a:xfrm>
          <a:prstGeom prst="rect">
            <a:avLst/>
          </a:prstGeom>
          <a:noFill/>
        </p:spPr>
        <p:txBody>
          <a:bodyPr wrap="none" lIns="0" tIns="0" rIns="0" bIns="0" rtlCol="0">
            <a:prstTxWarp prst="textArchDown">
              <a:avLst/>
            </a:prstTxWarp>
            <a:spAutoFit/>
          </a:bodyPr>
          <a:lstStyle/>
          <a:p>
            <a:pPr algn="ctr"/>
            <a:r>
              <a:rPr lang="en-US" sz="2000" b="1" dirty="0" smtClean="0"/>
              <a:t>Mobile</a:t>
            </a:r>
          </a:p>
        </p:txBody>
      </p:sp>
      <p:sp>
        <p:nvSpPr>
          <p:cNvPr id="68" name="TextBox 67"/>
          <p:cNvSpPr txBox="1"/>
          <p:nvPr/>
        </p:nvSpPr>
        <p:spPr>
          <a:xfrm>
            <a:off x="3428487" y="2452001"/>
            <a:ext cx="2193598" cy="1349387"/>
          </a:xfrm>
          <a:prstGeom prst="rect">
            <a:avLst/>
          </a:prstGeom>
          <a:noFill/>
        </p:spPr>
        <p:txBody>
          <a:bodyPr wrap="none" lIns="0" tIns="0" rIns="0" bIns="0" rtlCol="0">
            <a:prstTxWarp prst="textArchUp">
              <a:avLst/>
            </a:prstTxWarp>
            <a:spAutoFit/>
          </a:bodyPr>
          <a:lstStyle/>
          <a:p>
            <a:pPr algn="ctr"/>
            <a:r>
              <a:rPr lang="en-US" sz="1600" b="1" dirty="0" smtClean="0">
                <a:gradFill>
                  <a:gsLst>
                    <a:gs pos="0">
                      <a:schemeClr val="tx1"/>
                    </a:gs>
                    <a:gs pos="86000">
                      <a:schemeClr val="tx1"/>
                    </a:gs>
                  </a:gsLst>
                  <a:lin ang="5400000" scaled="0"/>
                </a:gradFill>
              </a:rPr>
              <a:t>SharePoint 2010</a:t>
            </a:r>
          </a:p>
          <a:p>
            <a:pPr algn="ctr"/>
            <a:r>
              <a:rPr lang="en-US" sz="1400" dirty="0" smtClean="0">
                <a:gradFill>
                  <a:gsLst>
                    <a:gs pos="0">
                      <a:schemeClr val="tx1"/>
                    </a:gs>
                    <a:gs pos="86000">
                      <a:schemeClr val="tx1"/>
                    </a:gs>
                  </a:gsLst>
                  <a:lin ang="5400000" scaled="0"/>
                </a:gradFill>
              </a:rPr>
              <a:t>Web Apps</a:t>
            </a:r>
          </a:p>
          <a:p>
            <a:pPr algn="ctr"/>
            <a:r>
              <a:rPr lang="en-US" sz="1400" dirty="0" smtClean="0">
                <a:gradFill>
                  <a:gsLst>
                    <a:gs pos="0">
                      <a:schemeClr val="tx1"/>
                    </a:gs>
                    <a:gs pos="86000">
                      <a:schemeClr val="tx1"/>
                    </a:gs>
                  </a:gsLst>
                  <a:lin ang="5400000" scaled="0"/>
                </a:gradFill>
              </a:rPr>
              <a:t>Co-Authoring</a:t>
            </a:r>
          </a:p>
          <a:p>
            <a:pPr algn="ctr"/>
            <a:r>
              <a:rPr lang="en-US" sz="1400" dirty="0" smtClean="0">
                <a:gradFill>
                  <a:gsLst>
                    <a:gs pos="0">
                      <a:schemeClr val="tx1"/>
                    </a:gs>
                    <a:gs pos="86000">
                      <a:schemeClr val="tx1"/>
                    </a:gs>
                  </a:gsLst>
                  <a:lin ang="5400000" scaled="0"/>
                </a:gradFill>
              </a:rPr>
              <a:t>PowerPoint Broadcast</a:t>
            </a:r>
          </a:p>
        </p:txBody>
      </p:sp>
      <p:sp>
        <p:nvSpPr>
          <p:cNvPr id="3" name="Oval 2"/>
          <p:cNvSpPr/>
          <p:nvPr/>
        </p:nvSpPr>
        <p:spPr bwMode="auto">
          <a:xfrm>
            <a:off x="1839433" y="1063260"/>
            <a:ext cx="5316279" cy="5278380"/>
          </a:xfrm>
          <a:prstGeom prst="ellipse">
            <a:avLst/>
          </a:prstGeom>
          <a:solidFill>
            <a:schemeClr val="tx1">
              <a:lumMod val="65000"/>
              <a:alpha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8" name="&quot;GLASS&quot;; Transparent to White Linear; Reflection; Stroke"/>
          <p:cNvSpPr/>
          <p:nvPr/>
        </p:nvSpPr>
        <p:spPr bwMode="auto">
          <a:xfrm>
            <a:off x="2522021" y="2951436"/>
            <a:ext cx="3944679" cy="1403483"/>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8"/>
              </a:buBlip>
              <a:defRPr/>
            </a:pPr>
            <a:endParaRPr lang="en-US" altLang="zh-CN" sz="2200" kern="1200" spc="-40" dirty="0">
              <a:solidFill>
                <a:srgbClr val="FFFFFF"/>
              </a:solidFill>
              <a:latin typeface="Segoe" pitchFamily="34" charset="0"/>
              <a:ea typeface="+mn-ea"/>
              <a:cs typeface="+mn-cs"/>
            </a:endParaRPr>
          </a:p>
        </p:txBody>
      </p:sp>
      <p:sp>
        <p:nvSpPr>
          <p:cNvPr id="39" name="&quot;GLASS&quot;; Transparent to White Linear; Reflection; Stroke"/>
          <p:cNvSpPr/>
          <p:nvPr/>
        </p:nvSpPr>
        <p:spPr bwMode="auto">
          <a:xfrm flipH="1">
            <a:off x="2522022" y="1560702"/>
            <a:ext cx="3944677" cy="1403483"/>
          </a:xfrm>
          <a:prstGeom prst="round2SameRect">
            <a:avLst/>
          </a:prstGeom>
          <a:gradFill flip="none" rotWithShape="1">
            <a:gsLst>
              <a:gs pos="0">
                <a:srgbClr val="A38401">
                  <a:alpha val="40000"/>
                </a:srgbClr>
              </a:gs>
              <a:gs pos="57000">
                <a:srgbClr val="EFC201">
                  <a:alpha val="83000"/>
                </a:srgbClr>
              </a:gs>
            </a:gsLst>
            <a:lin ang="16200000" scaled="1"/>
            <a:tileRect/>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19"/>
              </a:buBlip>
              <a:defRPr/>
            </a:pPr>
            <a:endParaRPr lang="en-US" altLang="zh-CN" sz="2200" kern="1200" spc="-40" dirty="0">
              <a:solidFill>
                <a:srgbClr val="FFFFFF"/>
              </a:solidFill>
              <a:latin typeface="Segoe" pitchFamily="34" charset="0"/>
              <a:ea typeface="+mn-ea"/>
              <a:cs typeface="+mn-cs"/>
            </a:endParaRPr>
          </a:p>
        </p:txBody>
      </p:sp>
      <p:sp>
        <p:nvSpPr>
          <p:cNvPr id="40" name="&quot;GLASS&quot;; Transparent to White Linear; Reflection; Stroke"/>
          <p:cNvSpPr/>
          <p:nvPr/>
        </p:nvSpPr>
        <p:spPr bwMode="auto">
          <a:xfrm flipH="1" flipV="1">
            <a:off x="2522022" y="4360608"/>
            <a:ext cx="3944677" cy="1403483"/>
          </a:xfrm>
          <a:prstGeom prst="round2SameRect">
            <a:avLst/>
          </a:prstGeom>
          <a:gradFill>
            <a:gsLst>
              <a:gs pos="0">
                <a:srgbClr val="2E9233">
                  <a:alpha val="40000"/>
                </a:srgbClr>
              </a:gs>
              <a:gs pos="51000">
                <a:srgbClr val="78D41C">
                  <a:alpha val="83000"/>
                </a:srgbClr>
              </a:gs>
            </a:gsLst>
            <a:lin ang="16200000" scaled="1"/>
          </a:grad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20"/>
              </a:buBlip>
              <a:defRPr/>
            </a:pPr>
            <a:endParaRPr lang="en-US" altLang="zh-CN" sz="2200" kern="1200" spc="-40" dirty="0">
              <a:solidFill>
                <a:srgbClr val="FFFFFF"/>
              </a:solidFill>
              <a:latin typeface="Segoe" pitchFamily="34" charset="0"/>
              <a:ea typeface="+mn-ea"/>
              <a:cs typeface="+mn-cs"/>
            </a:endParaRPr>
          </a:p>
        </p:txBody>
      </p:sp>
      <p:sp>
        <p:nvSpPr>
          <p:cNvPr id="41" name="WorkTogether-TITLE">
            <a:hlinkClick r:id="" action="ppaction://noaction"/>
          </p:cNvPr>
          <p:cNvSpPr/>
          <p:nvPr/>
        </p:nvSpPr>
        <p:spPr>
          <a:xfrm>
            <a:off x="2788082" y="2100861"/>
            <a:ext cx="3412556" cy="323165"/>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500" dirty="0">
                <a:latin typeface="Segoe" pitchFamily="34" charset="0"/>
              </a:rPr>
              <a:t>Make People Productive Anywhere</a:t>
            </a:r>
            <a:endParaRPr lang="en-US" sz="1500" dirty="0" smtClean="0">
              <a:latin typeface="Segoe" pitchFamily="34" charset="0"/>
            </a:endParaRPr>
          </a:p>
        </p:txBody>
      </p:sp>
      <p:sp>
        <p:nvSpPr>
          <p:cNvPr id="42" name="WorkTogether-TITLE">
            <a:hlinkClick r:id="" action="ppaction://noaction"/>
          </p:cNvPr>
          <p:cNvSpPr/>
          <p:nvPr/>
        </p:nvSpPr>
        <p:spPr>
          <a:xfrm>
            <a:off x="2991118" y="3376178"/>
            <a:ext cx="3006485" cy="553998"/>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500" dirty="0">
                <a:latin typeface="Segoe" pitchFamily="34" charset="0"/>
              </a:rPr>
              <a:t>Manage Risks through Enhancing Security and Control</a:t>
            </a:r>
            <a:endParaRPr lang="en-US" sz="1500" dirty="0" smtClean="0">
              <a:latin typeface="Segoe" pitchFamily="34" charset="0"/>
            </a:endParaRPr>
          </a:p>
        </p:txBody>
      </p:sp>
      <p:sp>
        <p:nvSpPr>
          <p:cNvPr id="43" name="WorkTogether-TITLE">
            <a:hlinkClick r:id="" action="ppaction://noaction"/>
          </p:cNvPr>
          <p:cNvSpPr/>
          <p:nvPr/>
        </p:nvSpPr>
        <p:spPr>
          <a:xfrm>
            <a:off x="2686826" y="4900767"/>
            <a:ext cx="3615069" cy="323165"/>
          </a:xfrm>
          <a:prstGeom prst="rect">
            <a:avLst/>
          </a:prstGeom>
          <a:effectLst>
            <a:outerShdw blurRad="50800" dist="38100" dir="2700000" algn="tl" rotWithShape="0">
              <a:prstClr val="black">
                <a:alpha val="60000"/>
              </a:prstClr>
            </a:outerShdw>
          </a:effectLst>
        </p:spPr>
        <p:txBody>
          <a:bodyPr wrap="square">
            <a:spAutoFit/>
          </a:bodyPr>
          <a:lstStyle/>
          <a:p>
            <a:pPr algn="ctr" fontAlgn="base">
              <a:spcBef>
                <a:spcPct val="0"/>
              </a:spcBef>
              <a:spcAft>
                <a:spcPct val="0"/>
              </a:spcAft>
            </a:pPr>
            <a:r>
              <a:rPr lang="en-US" sz="1500" dirty="0">
                <a:latin typeface="Segoe" pitchFamily="34" charset="0"/>
              </a:rPr>
              <a:t>Reduce </a:t>
            </a:r>
            <a:r>
              <a:rPr lang="en-US" sz="1500" dirty="0" smtClean="0">
                <a:latin typeface="Segoe" pitchFamily="34" charset="0"/>
              </a:rPr>
              <a:t>Application Management Costs</a:t>
            </a:r>
          </a:p>
        </p:txBody>
      </p:sp>
      <p:grpSp>
        <p:nvGrpSpPr>
          <p:cNvPr id="44" name="Group 43"/>
          <p:cNvGrpSpPr/>
          <p:nvPr/>
        </p:nvGrpSpPr>
        <p:grpSpPr>
          <a:xfrm>
            <a:off x="2523744" y="2964185"/>
            <a:ext cx="3944679" cy="2812655"/>
            <a:chOff x="2332070" y="3127385"/>
            <a:chExt cx="3944679" cy="2812655"/>
          </a:xfrm>
          <a:solidFill>
            <a:schemeClr val="tx1">
              <a:lumMod val="65000"/>
              <a:alpha val="75000"/>
            </a:schemeClr>
          </a:solidFill>
        </p:grpSpPr>
        <p:sp>
          <p:nvSpPr>
            <p:cNvPr id="45" name="&quot;GLASS&quot;; Transparent to White Linear; Reflection; Stroke"/>
            <p:cNvSpPr/>
            <p:nvPr/>
          </p:nvSpPr>
          <p:spPr bwMode="auto">
            <a:xfrm>
              <a:off x="2332070" y="3127385"/>
              <a:ext cx="3944679" cy="1403483"/>
            </a:xfrm>
            <a:prstGeom prst="roundRect">
              <a:avLst>
                <a:gd name="adj" fmla="val 0"/>
              </a:avLst>
            </a:prstGeom>
            <a:grp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21"/>
                </a:buBlip>
                <a:defRPr/>
              </a:pPr>
              <a:endParaRPr lang="en-US" altLang="zh-CN" sz="2200" kern="1200" spc="-40" dirty="0">
                <a:solidFill>
                  <a:srgbClr val="FFFFFF"/>
                </a:solidFill>
                <a:latin typeface="Segoe" pitchFamily="34" charset="0"/>
                <a:ea typeface="+mn-ea"/>
                <a:cs typeface="+mn-cs"/>
              </a:endParaRPr>
            </a:p>
          </p:txBody>
        </p:sp>
        <p:sp>
          <p:nvSpPr>
            <p:cNvPr id="46" name="&quot;GLASS&quot;; Transparent to White Linear; Reflection; Stroke"/>
            <p:cNvSpPr/>
            <p:nvPr/>
          </p:nvSpPr>
          <p:spPr bwMode="auto">
            <a:xfrm flipH="1" flipV="1">
              <a:off x="2332071" y="4536557"/>
              <a:ext cx="3944677" cy="1403483"/>
            </a:xfrm>
            <a:prstGeom prst="round2SameRect">
              <a:avLst/>
            </a:prstGeom>
            <a:grpFill/>
            <a:ln w="50800" cap="flat" cmpd="dbl" algn="ctr">
              <a:noFill/>
              <a:prstDash val="solid"/>
              <a:miter lim="800000"/>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1371600" rIns="41153" bIns="41153" numCol="1" rtlCol="0" anchor="t" anchorCtr="0" compatLnSpc="1">
              <a:prstTxWarp prst="textNoShape">
                <a:avLst/>
              </a:prstTxWarp>
            </a:bodyPr>
            <a:lstStyle/>
            <a:p>
              <a:pPr marL="227197" indent="-227197" algn="l" defTabSz="914363" rtl="0" fontAlgn="base">
                <a:lnSpc>
                  <a:spcPct val="90000"/>
                </a:lnSpc>
                <a:spcBef>
                  <a:spcPts val="630"/>
                </a:spcBef>
                <a:spcAft>
                  <a:spcPct val="0"/>
                </a:spcAft>
                <a:buSzPct val="70000"/>
                <a:buFontTx/>
                <a:buBlip>
                  <a:blip r:embed="rId22"/>
                </a:buBlip>
                <a:defRPr/>
              </a:pPr>
              <a:endParaRPr lang="en-US" altLang="zh-CN" sz="2200" kern="1200" spc="-40" dirty="0">
                <a:solidFill>
                  <a:srgbClr val="FFFFFF"/>
                </a:solidFill>
                <a:latin typeface="Segoe" pitchFamily="34" charset="0"/>
                <a:ea typeface="+mn-ea"/>
                <a:cs typeface="+mn-cs"/>
              </a:endParaRPr>
            </a:p>
          </p:txBody>
        </p:sp>
      </p:grpSp>
      <p:sp>
        <p:nvSpPr>
          <p:cNvPr id="47" name="TextBox 46"/>
          <p:cNvSpPr txBox="1"/>
          <p:nvPr/>
        </p:nvSpPr>
        <p:spPr>
          <a:xfrm>
            <a:off x="2615624" y="2069812"/>
            <a:ext cx="3944676" cy="984885"/>
          </a:xfrm>
          <a:prstGeom prst="rect">
            <a:avLst/>
          </a:prstGeom>
          <a:no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i="1" dirty="0">
                <a:solidFill>
                  <a:prstClr val="white"/>
                </a:solidFill>
                <a:latin typeface="Segoe" pitchFamily="34" charset="0"/>
              </a:rPr>
              <a:t>Extending the Office 2010 client application features and reach</a:t>
            </a:r>
            <a:r>
              <a:rPr lang="en-US" sz="1400" i="1" dirty="0" smtClean="0">
                <a:solidFill>
                  <a:prstClr val="white"/>
                </a:solidFill>
                <a:latin typeface="Segoe" pitchFamily="34" charset="0"/>
              </a:rPr>
              <a:t>.  Office 2010 makes it easier for users to connect and collaborate.</a:t>
            </a:r>
            <a:endParaRPr lang="en-US" sz="1400" i="1" kern="1200" dirty="0">
              <a:solidFill>
                <a:prstClr val="white"/>
              </a:solidFill>
              <a:latin typeface="Segoe" pitchFamily="34" charset="0"/>
              <a:ea typeface="+mn-ea"/>
              <a:cs typeface="+mn-cs"/>
            </a:endParaRPr>
          </a:p>
          <a:p>
            <a:pPr rtl="0"/>
            <a:endParaRPr lang="en-US" sz="1600" i="1" kern="1200" dirty="0">
              <a:solidFill>
                <a:prstClr val="white"/>
              </a:solidFill>
              <a:latin typeface="Segoe" pitchFamily="34" charset="0"/>
              <a:ea typeface="+mn-ea"/>
              <a:cs typeface="+mn-cs"/>
            </a:endParaRPr>
          </a:p>
        </p:txBody>
      </p:sp>
    </p:spTree>
    <p:extLst>
      <p:ext uri="{BB962C8B-B14F-4D97-AF65-F5344CB8AC3E}">
        <p14:creationId xmlns="" xmlns:p14="http://schemas.microsoft.com/office/powerpoint/2010/main" val="3413615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05556E-6 -1.11111E-6 L -0.00121 -0.07014 " pathEditMode="relative" rAng="0" ptsTypes="AA">
                                      <p:cBhvr>
                                        <p:cTn id="6" dur="1250" fill="hold"/>
                                        <p:tgtEl>
                                          <p:spTgt spid="41"/>
                                        </p:tgtEl>
                                        <p:attrNameLst>
                                          <p:attrName>ppt_x</p:attrName>
                                          <p:attrName>ppt_y</p:attrName>
                                        </p:attrNameLst>
                                      </p:cBhvr>
                                      <p:rCtr x="-69" y="-3519"/>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1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8463" y="241300"/>
            <a:ext cx="8626475" cy="863600"/>
          </a:xfrm>
        </p:spPr>
        <p:txBody>
          <a:bodyPr>
            <a:normAutofit/>
          </a:bodyPr>
          <a:lstStyle/>
          <a:p>
            <a:r>
              <a:rPr lang="en-US" sz="2800" dirty="0" smtClean="0"/>
              <a:t>Meet Deadlines &amp; Reduce Time </a:t>
            </a:r>
            <a:r>
              <a:rPr sz="2800" dirty="0"/>
              <a:t>S</a:t>
            </a:r>
            <a:r>
              <a:rPr lang="en-US" sz="2800" dirty="0" smtClean="0"/>
              <a:t>pent Coordinating Changes</a:t>
            </a:r>
            <a:r>
              <a:rPr lang="en-US" dirty="0" smtClean="0"/>
              <a:t/>
            </a:r>
            <a:br>
              <a:rPr lang="en-US" dirty="0" smtClean="0"/>
            </a:br>
            <a:r>
              <a:rPr lang="en-US" sz="2300" dirty="0">
                <a:solidFill>
                  <a:schemeClr val="tx2"/>
                </a:solidFill>
              </a:rPr>
              <a:t>B</a:t>
            </a:r>
            <a:r>
              <a:rPr lang="en-US" sz="2300" dirty="0" smtClean="0">
                <a:solidFill>
                  <a:schemeClr val="tx2"/>
                </a:solidFill>
              </a:rPr>
              <a:t>y Enabling Multiple Team Members to Work Together in Real-time</a:t>
            </a:r>
          </a:p>
        </p:txBody>
      </p:sp>
      <p:sp>
        <p:nvSpPr>
          <p:cNvPr id="11" name="Rounded Rectangle 10"/>
          <p:cNvSpPr/>
          <p:nvPr/>
        </p:nvSpPr>
        <p:spPr bwMode="auto">
          <a:xfrm>
            <a:off x="6787535" y="1199961"/>
            <a:ext cx="2253723" cy="14357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a:solidFill>
                  <a:srgbClr val="FFC000"/>
                </a:solidFill>
              </a:rPr>
              <a:t>IT Pro Fast </a:t>
            </a:r>
            <a:r>
              <a:rPr lang="en-US" sz="1500" dirty="0" smtClean="0">
                <a:solidFill>
                  <a:srgbClr val="FFC000"/>
                </a:solidFill>
              </a:rPr>
              <a:t>Facts</a:t>
            </a:r>
            <a:endParaRPr lang="en-US" sz="1500" dirty="0">
              <a:solidFill>
                <a:srgbClr val="FFC000"/>
              </a:solidFill>
            </a:endParaRPr>
          </a:p>
          <a:p>
            <a:pPr marL="117475" indent="-117475">
              <a:buFont typeface="Arial" pitchFamily="34" charset="0"/>
              <a:buChar char="•"/>
            </a:pPr>
            <a:r>
              <a:rPr lang="en-US" sz="1400" dirty="0" smtClean="0">
                <a:latin typeface="Arial Narrow" pitchFamily="34" charset="0"/>
              </a:rPr>
              <a:t>Reduce network demand</a:t>
            </a:r>
            <a:endParaRPr lang="en-US" sz="1400" dirty="0">
              <a:latin typeface="Arial Narrow" pitchFamily="34" charset="0"/>
            </a:endParaRPr>
          </a:p>
          <a:p>
            <a:pPr marL="117475" indent="-117475">
              <a:buFont typeface="Arial" pitchFamily="34" charset="0"/>
              <a:buChar char="•"/>
            </a:pPr>
            <a:r>
              <a:rPr lang="en-US" sz="1400" dirty="0">
                <a:latin typeface="Arial Narrow" pitchFamily="34" charset="0"/>
              </a:rPr>
              <a:t>Reduce mail churn</a:t>
            </a:r>
          </a:p>
          <a:p>
            <a:pPr marL="117475" indent="-117475">
              <a:buFont typeface="Arial" pitchFamily="34" charset="0"/>
              <a:buChar char="•"/>
            </a:pPr>
            <a:r>
              <a:rPr lang="en-US" sz="1400" dirty="0">
                <a:latin typeface="Arial Narrow" pitchFamily="34" charset="0"/>
              </a:rPr>
              <a:t>Keep content </a:t>
            </a:r>
            <a:r>
              <a:rPr lang="en-US" sz="1400" dirty="0" smtClean="0">
                <a:latin typeface="Arial Narrow" pitchFamily="34" charset="0"/>
              </a:rPr>
              <a:t>managed</a:t>
            </a:r>
          </a:p>
          <a:p>
            <a:pPr marL="117475" indent="-117475">
              <a:buFont typeface="Arial" pitchFamily="34" charset="0"/>
              <a:buChar char="•"/>
            </a:pPr>
            <a:r>
              <a:rPr lang="en-US" sz="1400" dirty="0" smtClean="0">
                <a:latin typeface="Arial Narrow" pitchFamily="34" charset="0"/>
              </a:rPr>
              <a:t>Collab without check-in/out</a:t>
            </a:r>
            <a:endParaRPr lang="en-US" sz="1400" dirty="0">
              <a:latin typeface="Arial Narrow" pitchFamily="34" charset="0"/>
            </a:endParaRPr>
          </a:p>
        </p:txBody>
      </p:sp>
    </p:spTree>
    <p:extLst>
      <p:ext uri="{BB962C8B-B14F-4D97-AF65-F5344CB8AC3E}">
        <p14:creationId xmlns="" xmlns:p14="http://schemas.microsoft.com/office/powerpoint/2010/main" val="197785301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Share a </a:t>
            </a:r>
            <a:r>
              <a:rPr lang="en-US" sz="3200" dirty="0" smtClean="0"/>
              <a:t>Presentation </a:t>
            </a:r>
            <a:r>
              <a:rPr lang="en-US" sz="3200" dirty="0"/>
              <a:t>with </a:t>
            </a:r>
            <a:r>
              <a:rPr lang="en-US" sz="3200" dirty="0" smtClean="0"/>
              <a:t>Others Instantly </a:t>
            </a:r>
            <a:r>
              <a:rPr lang="en-US" sz="3200" dirty="0"/>
              <a:t/>
            </a:r>
            <a:br>
              <a:rPr lang="en-US" sz="3200" dirty="0"/>
            </a:br>
            <a:r>
              <a:rPr lang="en-US" sz="2400" dirty="0" smtClean="0">
                <a:solidFill>
                  <a:schemeClr val="tx2"/>
                </a:solidFill>
              </a:rPr>
              <a:t>Using Broadcast Slide Show </a:t>
            </a:r>
            <a:r>
              <a:rPr lang="en-US" sz="2400" dirty="0">
                <a:solidFill>
                  <a:schemeClr val="tx2"/>
                </a:solidFill>
              </a:rPr>
              <a:t>in PowerPoint </a:t>
            </a:r>
            <a:r>
              <a:rPr lang="en-US" sz="2400" dirty="0" smtClean="0">
                <a:solidFill>
                  <a:schemeClr val="tx2"/>
                </a:solidFill>
              </a:rPr>
              <a:t>2010</a:t>
            </a:r>
            <a:endParaRPr lang="en-US" sz="2400" dirty="0">
              <a:solidFill>
                <a:schemeClr val="tx2"/>
              </a:solidFill>
            </a:endParaRPr>
          </a:p>
        </p:txBody>
      </p:sp>
      <p:sp>
        <p:nvSpPr>
          <p:cNvPr id="11" name="Rounded Rectangle 10"/>
          <p:cNvSpPr/>
          <p:nvPr/>
        </p:nvSpPr>
        <p:spPr bwMode="auto">
          <a:xfrm>
            <a:off x="6938204" y="1366337"/>
            <a:ext cx="2076450" cy="173355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a:solidFill>
                  <a:srgbClr val="FFC000"/>
                </a:solidFill>
              </a:rPr>
              <a:t>IT Pro Fast </a:t>
            </a:r>
            <a:r>
              <a:rPr lang="en-US" sz="1500" dirty="0" smtClean="0">
                <a:solidFill>
                  <a:srgbClr val="FFC000"/>
                </a:solidFill>
              </a:rPr>
              <a:t>Facts</a:t>
            </a:r>
            <a:endParaRPr lang="en-US" sz="1500" dirty="0">
              <a:solidFill>
                <a:srgbClr val="FFC000"/>
              </a:solidFill>
            </a:endParaRPr>
          </a:p>
          <a:p>
            <a:pPr marL="117475" indent="-117475">
              <a:buFont typeface="Arial" pitchFamily="34" charset="0"/>
              <a:buChar char="•"/>
            </a:pPr>
            <a:r>
              <a:rPr lang="en-US" sz="1400" dirty="0">
                <a:latin typeface="Arial Narrow" pitchFamily="34" charset="0"/>
              </a:rPr>
              <a:t>Deployment Flexibility</a:t>
            </a:r>
          </a:p>
          <a:p>
            <a:pPr marL="117475" indent="-117475">
              <a:buFont typeface="Arial" pitchFamily="34" charset="0"/>
              <a:buChar char="•"/>
            </a:pPr>
            <a:r>
              <a:rPr lang="en-US" sz="1400" dirty="0" smtClean="0">
                <a:latin typeface="Arial Narrow" pitchFamily="34" charset="0"/>
              </a:rPr>
              <a:t>Simple </a:t>
            </a:r>
            <a:r>
              <a:rPr lang="en-US" sz="1400" dirty="0">
                <a:latin typeface="Arial Narrow" pitchFamily="34" charset="0"/>
              </a:rPr>
              <a:t>sharing utility</a:t>
            </a:r>
          </a:p>
          <a:p>
            <a:pPr marL="117475" indent="-117475">
              <a:buFont typeface="Arial" pitchFamily="34" charset="0"/>
              <a:buChar char="•"/>
            </a:pPr>
            <a:r>
              <a:rPr lang="en-US" sz="1400" dirty="0">
                <a:latin typeface="Arial Narrow" pitchFamily="34" charset="0"/>
              </a:rPr>
              <a:t>No Add-ins/installation on </a:t>
            </a:r>
            <a:r>
              <a:rPr lang="en-US" sz="1400" dirty="0" smtClean="0">
                <a:latin typeface="Arial Narrow" pitchFamily="34" charset="0"/>
              </a:rPr>
              <a:t>client</a:t>
            </a:r>
          </a:p>
          <a:p>
            <a:pPr marL="117475" indent="-117475">
              <a:buFont typeface="Arial" pitchFamily="34" charset="0"/>
              <a:buChar char="•"/>
            </a:pPr>
            <a:r>
              <a:rPr lang="en-US" sz="1400" dirty="0" smtClean="0">
                <a:latin typeface="Arial Narrow" pitchFamily="34" charset="0"/>
              </a:rPr>
              <a:t>Respects existing privacy tech. like IRM</a:t>
            </a:r>
            <a:endParaRPr lang="en-US" sz="1400" dirty="0">
              <a:latin typeface="Arial Narrow" pitchFamily="34" charset="0"/>
            </a:endParaRPr>
          </a:p>
        </p:txBody>
      </p:sp>
    </p:spTree>
    <p:extLst>
      <p:ext uri="{BB962C8B-B14F-4D97-AF65-F5344CB8AC3E}">
        <p14:creationId xmlns="" xmlns:p14="http://schemas.microsoft.com/office/powerpoint/2010/main" val="382540792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txBox="1">
            <a:spLocks noGrp="1"/>
          </p:cNvSpPr>
          <p:nvPr>
            <p:ph type="title"/>
          </p:nvPr>
        </p:nvSpPr>
        <p:spPr>
          <a:xfrm>
            <a:off x="398463" y="241300"/>
            <a:ext cx="8363938" cy="666387"/>
          </a:xfrm>
          <a:prstGeom prst="rect">
            <a:avLst/>
          </a:prstGeom>
        </p:spPr>
        <p:txBody>
          <a:bodyPr>
            <a:normAutofit fontScale="90000"/>
          </a:bodyPr>
          <a:lstStyle/>
          <a:p>
            <a:pPr marL="0" marR="0" lvl="0" indent="-342900" algn="l" defTabSz="-13873163" rtl="0" eaLnBrk="0" fontAlgn="base" latinLnBrk="0" hangingPunct="0">
              <a:lnSpc>
                <a:spcPct val="90000"/>
              </a:lnSpc>
              <a:spcBef>
                <a:spcPct val="0"/>
              </a:spcBef>
              <a:spcAft>
                <a:spcPct val="0"/>
              </a:spcAft>
              <a:buClrTx/>
              <a:buSzTx/>
              <a:buFontTx/>
              <a:buNone/>
              <a:tabLst/>
              <a:defRPr/>
            </a:pPr>
            <a:r>
              <a:rPr kumimoji="0" lang="en-US" sz="3600" b="0" i="0" u="none" strike="noStrike" kern="0" cap="none" spc="-13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Work with SharePoint </a:t>
            </a:r>
            <a:r>
              <a:rPr lang="en-US" sz="3600" kern="0" spc="-130" noProof="0" dirty="0" smtClean="0">
                <a:solidFill>
                  <a:schemeClr val="tx2"/>
                </a:solidFill>
                <a:effectLst>
                  <a:outerShdw blurRad="38100" dist="38100" dir="2700000" algn="tl">
                    <a:srgbClr val="000000"/>
                  </a:outerShdw>
                </a:effectLst>
                <a:latin typeface="+mj-lt"/>
                <a:ea typeface="+mj-ea"/>
                <a:cs typeface="+mj-cs"/>
              </a:rPr>
              <a:t>D</a:t>
            </a:r>
            <a:r>
              <a:rPr kumimoji="0" lang="en-US" sz="3600" b="0" i="0" u="none" strike="noStrike" kern="0" cap="none" spc="-13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ocuments and</a:t>
            </a:r>
            <a:r>
              <a:rPr kumimoji="0" lang="en-US" sz="3600" b="0" i="0" u="none" strike="noStrike" kern="0" cap="none" spc="-130" normalizeH="0" noProof="0" dirty="0" smtClean="0">
                <a:ln>
                  <a:noFill/>
                </a:ln>
                <a:solidFill>
                  <a:schemeClr val="tx2"/>
                </a:solidFill>
                <a:effectLst>
                  <a:outerShdw blurRad="38100" dist="38100" dir="2700000" algn="tl">
                    <a:srgbClr val="000000"/>
                  </a:outerShdw>
                </a:effectLst>
                <a:uLnTx/>
                <a:uFillTx/>
                <a:latin typeface="+mj-lt"/>
                <a:ea typeface="+mj-ea"/>
                <a:cs typeface="+mj-cs"/>
              </a:rPr>
              <a:t> L</a:t>
            </a:r>
            <a:r>
              <a:rPr kumimoji="0" lang="en-US" sz="3600" b="0" i="0" u="none" strike="noStrike" kern="0" cap="none" spc="-13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ists Offline    </a:t>
            </a:r>
            <a:r>
              <a:rPr kumimoji="0" lang="en-US" sz="3600" b="0" i="0" u="none" strike="noStrike" kern="0" cap="none" spc="-130" normalizeH="0" baseline="0" noProof="0" dirty="0" smtClean="0">
                <a:ln>
                  <a:noFill/>
                </a:ln>
                <a:solidFill>
                  <a:srgbClr val="FFC000"/>
                </a:solidFill>
                <a:effectLst>
                  <a:outerShdw blurRad="38100" dist="38100" dir="2700000" algn="tl">
                    <a:srgbClr val="000000"/>
                  </a:outerShdw>
                </a:effectLst>
                <a:uLnTx/>
                <a:uFillTx/>
                <a:latin typeface="+mj-lt"/>
                <a:ea typeface="+mj-ea"/>
                <a:cs typeface="+mj-cs"/>
              </a:rPr>
              <a:t/>
            </a:r>
            <a:br>
              <a:rPr kumimoji="0" lang="en-US" sz="3600" b="0" i="0" u="none" strike="noStrike" kern="0" cap="none" spc="-130" normalizeH="0" baseline="0" noProof="0" dirty="0" smtClean="0">
                <a:ln>
                  <a:noFill/>
                </a:ln>
                <a:solidFill>
                  <a:srgbClr val="FFC000"/>
                </a:solidFill>
                <a:effectLst>
                  <a:outerShdw blurRad="38100" dist="38100" dir="2700000" algn="tl">
                    <a:srgbClr val="000000"/>
                  </a:outerShdw>
                </a:effectLst>
                <a:uLnTx/>
                <a:uFillTx/>
                <a:latin typeface="+mj-lt"/>
                <a:ea typeface="+mj-ea"/>
                <a:cs typeface="+mj-cs"/>
              </a:rPr>
            </a:br>
            <a:r>
              <a:rPr kumimoji="0" lang="en-US" sz="2700" b="0" i="0" u="none" strike="noStrike" kern="0" cap="none" spc="-130" normalizeH="0" baseline="0" noProof="0" dirty="0" smtClean="0">
                <a:ln>
                  <a:noFill/>
                </a:ln>
                <a:solidFill>
                  <a:schemeClr val="tx2"/>
                </a:solidFill>
                <a:effectLst>
                  <a:outerShdw blurRad="38100" dist="38100" dir="2700000" algn="tl">
                    <a:srgbClr val="000000"/>
                  </a:outerShdw>
                </a:effectLst>
                <a:uLnTx/>
                <a:uFillTx/>
                <a:ea typeface="+mj-ea"/>
                <a:cs typeface="+mj-cs"/>
              </a:rPr>
              <a:t>With SharePoint Workspace </a:t>
            </a:r>
            <a:r>
              <a:rPr lang="en-US" sz="2700" spc="-130" dirty="0" smtClean="0">
                <a:solidFill>
                  <a:schemeClr val="tx2"/>
                </a:solidFill>
              </a:rPr>
              <a:t>2010</a:t>
            </a:r>
            <a:endParaRPr kumimoji="0" lang="en-US" sz="2700" b="0" i="0" u="none" strike="noStrike" kern="0" cap="none" spc="-130" normalizeH="0" baseline="0" noProof="0" dirty="0" smtClean="0">
              <a:ln>
                <a:noFill/>
              </a:ln>
              <a:solidFill>
                <a:schemeClr val="tx2"/>
              </a:solidFill>
              <a:effectLst>
                <a:outerShdw blurRad="38100" dist="38100" dir="2700000" algn="tl">
                  <a:srgbClr val="000000"/>
                </a:outerShdw>
              </a:effectLst>
              <a:uLnTx/>
              <a:uFillTx/>
              <a:ea typeface="+mj-ea"/>
              <a:cs typeface="+mj-cs"/>
            </a:endParaRPr>
          </a:p>
        </p:txBody>
      </p:sp>
      <p:sp>
        <p:nvSpPr>
          <p:cNvPr id="10" name="Rounded Rectangle 9"/>
          <p:cNvSpPr/>
          <p:nvPr/>
        </p:nvSpPr>
        <p:spPr bwMode="auto">
          <a:xfrm>
            <a:off x="6938204" y="1181100"/>
            <a:ext cx="2076450" cy="349364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a:solidFill>
                  <a:srgbClr val="FFC000"/>
                </a:solidFill>
              </a:rPr>
              <a:t>IT Pro Fast </a:t>
            </a:r>
            <a:r>
              <a:rPr lang="en-US" sz="1500" dirty="0" smtClean="0">
                <a:solidFill>
                  <a:srgbClr val="FFC000"/>
                </a:solidFill>
              </a:rPr>
              <a:t>Facts</a:t>
            </a:r>
            <a:endParaRPr lang="en-US" sz="1500" dirty="0">
              <a:solidFill>
                <a:srgbClr val="FFC000"/>
              </a:solidFill>
            </a:endParaRPr>
          </a:p>
          <a:p>
            <a:pPr marL="117475" indent="-117475">
              <a:buFont typeface="Arial" pitchFamily="34" charset="0"/>
              <a:buChar char="•"/>
            </a:pPr>
            <a:r>
              <a:rPr lang="en-US" sz="1400" dirty="0">
                <a:latin typeface="Arial Narrow" pitchFamily="34" charset="0"/>
              </a:rPr>
              <a:t>Improve utilization of SharePoint investments</a:t>
            </a:r>
          </a:p>
          <a:p>
            <a:pPr marL="117475" indent="-117475">
              <a:buFont typeface="Arial" pitchFamily="34" charset="0"/>
              <a:buChar char="•"/>
            </a:pPr>
            <a:r>
              <a:rPr lang="en-US" sz="1400" dirty="0">
                <a:latin typeface="Arial Narrow" pitchFamily="34" charset="0"/>
              </a:rPr>
              <a:t>Delivers offline capabilities out of the box</a:t>
            </a:r>
          </a:p>
          <a:p>
            <a:pPr marL="117475" indent="-117475">
              <a:buFont typeface="Arial" pitchFamily="34" charset="0"/>
              <a:buChar char="•"/>
            </a:pPr>
            <a:r>
              <a:rPr lang="en-US" sz="1400" dirty="0">
                <a:latin typeface="Arial Narrow" pitchFamily="34" charset="0"/>
              </a:rPr>
              <a:t>Integrated authentication</a:t>
            </a:r>
          </a:p>
          <a:p>
            <a:pPr marL="117475" indent="-117475">
              <a:buFont typeface="Arial" pitchFamily="34" charset="0"/>
              <a:buChar char="•"/>
            </a:pPr>
            <a:r>
              <a:rPr lang="en-US" sz="1400" dirty="0">
                <a:latin typeface="Arial Narrow" pitchFamily="34" charset="0"/>
              </a:rPr>
              <a:t>Efficient sync reduces network load</a:t>
            </a:r>
          </a:p>
          <a:p>
            <a:pPr marL="117475" indent="-117475">
              <a:buFont typeface="Arial" pitchFamily="34" charset="0"/>
              <a:buChar char="•"/>
            </a:pPr>
            <a:r>
              <a:rPr lang="en-US" sz="1400" dirty="0">
                <a:latin typeface="Arial Narrow" pitchFamily="34" charset="0"/>
              </a:rPr>
              <a:t>Helps manage version </a:t>
            </a:r>
            <a:r>
              <a:rPr lang="en-US" sz="1400" dirty="0" smtClean="0">
                <a:latin typeface="Arial Narrow" pitchFamily="34" charset="0"/>
              </a:rPr>
              <a:t>deltas</a:t>
            </a:r>
          </a:p>
          <a:p>
            <a:pPr marL="117475" indent="-117475">
              <a:buFont typeface="Arial" pitchFamily="34" charset="0"/>
              <a:buChar char="•"/>
            </a:pPr>
            <a:r>
              <a:rPr lang="en-US" sz="1400" dirty="0" smtClean="0">
                <a:latin typeface="Arial Narrow" pitchFamily="34" charset="0"/>
              </a:rPr>
              <a:t>Maintains P2P sharing capabilities for cross firewall scenarios</a:t>
            </a:r>
            <a:endParaRPr lang="en-US" sz="1400" dirty="0">
              <a:latin typeface="Arial Narrow" pitchFamily="34" charset="0"/>
            </a:endParaRPr>
          </a:p>
        </p:txBody>
      </p:sp>
    </p:spTree>
    <p:extLst>
      <p:ext uri="{BB962C8B-B14F-4D97-AF65-F5344CB8AC3E}">
        <p14:creationId xmlns="" xmlns:p14="http://schemas.microsoft.com/office/powerpoint/2010/main" val="5197040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36"/>
          <p:cNvSpPr>
            <a:spLocks noGrp="1"/>
          </p:cNvSpPr>
          <p:nvPr>
            <p:ph type="title"/>
          </p:nvPr>
        </p:nvSpPr>
        <p:spPr>
          <a:xfrm>
            <a:off x="398463" y="241300"/>
            <a:ext cx="8778875" cy="863600"/>
          </a:xfrm>
        </p:spPr>
        <p:txBody>
          <a:bodyPr>
            <a:normAutofit/>
          </a:bodyPr>
          <a:lstStyle/>
          <a:p>
            <a:r>
              <a:rPr sz="3100" dirty="0" smtClean="0"/>
              <a:t>Making Services More Discoverable</a:t>
            </a:r>
            <a:r>
              <a:rPr dirty="0"/>
              <a:t/>
            </a:r>
            <a:br>
              <a:rPr dirty="0"/>
            </a:br>
            <a:r>
              <a:rPr lang="en-US" sz="2200" dirty="0" smtClean="0">
                <a:solidFill>
                  <a:schemeClr val="tx2"/>
                </a:solidFill>
              </a:rPr>
              <a:t>Backstage view</a:t>
            </a:r>
            <a:endParaRPr sz="2300" dirty="0">
              <a:solidFill>
                <a:schemeClr val="tx2"/>
              </a:solidFill>
              <a:sym typeface="Wingdings" pitchFamily="2" charset="2"/>
            </a:endParaRPr>
          </a:p>
        </p:txBody>
      </p:sp>
      <p:pic>
        <p:nvPicPr>
          <p:cNvPr id="1026" name="Screenshot cover box trigg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1780" y="5913878"/>
            <a:ext cx="7955605" cy="488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5" name="Rounded Rectangle 84"/>
          <p:cNvSpPr/>
          <p:nvPr/>
        </p:nvSpPr>
        <p:spPr bwMode="auto">
          <a:xfrm>
            <a:off x="6962775" y="1288894"/>
            <a:ext cx="2076450" cy="240525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a:solidFill>
                  <a:srgbClr val="FFC000"/>
                </a:solidFill>
              </a:rPr>
              <a:t>IT Pro Fast </a:t>
            </a:r>
            <a:r>
              <a:rPr lang="en-US" sz="1500" dirty="0" smtClean="0">
                <a:solidFill>
                  <a:srgbClr val="FFC000"/>
                </a:solidFill>
              </a:rPr>
              <a:t>Facts</a:t>
            </a:r>
            <a:endParaRPr lang="en-US" sz="1500" dirty="0">
              <a:solidFill>
                <a:srgbClr val="FFC000"/>
              </a:solidFill>
            </a:endParaRPr>
          </a:p>
          <a:p>
            <a:pPr marL="117475" indent="-117475">
              <a:buFont typeface="Arial" pitchFamily="34" charset="0"/>
              <a:buChar char="•"/>
            </a:pPr>
            <a:r>
              <a:rPr lang="en-US" sz="1400" dirty="0">
                <a:latin typeface="Arial Narrow" pitchFamily="34" charset="0"/>
              </a:rPr>
              <a:t>Improve feature discoverability</a:t>
            </a:r>
          </a:p>
          <a:p>
            <a:pPr marL="117475" indent="-117475">
              <a:buFont typeface="Arial" pitchFamily="34" charset="0"/>
              <a:buChar char="•"/>
            </a:pPr>
            <a:r>
              <a:rPr lang="en-US" sz="1400" dirty="0">
                <a:latin typeface="Arial Narrow" pitchFamily="34" charset="0"/>
              </a:rPr>
              <a:t>Makes connecting to services simple</a:t>
            </a:r>
          </a:p>
          <a:p>
            <a:pPr marL="117475" indent="-117475">
              <a:buFont typeface="Arial" pitchFamily="34" charset="0"/>
              <a:buChar char="•"/>
            </a:pPr>
            <a:r>
              <a:rPr lang="en-US" sz="1400" dirty="0" smtClean="0">
                <a:latin typeface="Arial Narrow" pitchFamily="34" charset="0"/>
              </a:rPr>
              <a:t>Extensible</a:t>
            </a:r>
            <a:endParaRPr lang="en-US" sz="1400" dirty="0">
              <a:latin typeface="Arial Narrow" pitchFamily="34" charset="0"/>
            </a:endParaRPr>
          </a:p>
        </p:txBody>
      </p:sp>
    </p:spTree>
    <p:extLst>
      <p:ext uri="{BB962C8B-B14F-4D97-AF65-F5344CB8AC3E}">
        <p14:creationId xmlns="" xmlns:p14="http://schemas.microsoft.com/office/powerpoint/2010/main" val="89323903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9436" y="228601"/>
            <a:ext cx="8363938" cy="720197"/>
          </a:xfrm>
        </p:spPr>
        <p:txBody>
          <a:bodyPr/>
          <a:lstStyle/>
          <a:p>
            <a:r>
              <a:rPr lang="en-US" sz="3200" dirty="0" smtClean="0">
                <a:gradFill flip="none" rotWithShape="1">
                  <a:gsLst>
                    <a:gs pos="0">
                      <a:srgbClr val="FFC200"/>
                    </a:gs>
                    <a:gs pos="86000">
                      <a:srgbClr val="FFC200"/>
                    </a:gs>
                  </a:gsLst>
                  <a:lin ang="5400000" scaled="0"/>
                  <a:tileRect/>
                </a:gradFill>
              </a:rPr>
              <a:t>Provide Self-Service BI Functionality to Users</a:t>
            </a:r>
            <a:r>
              <a:rPr lang="en-US" sz="2000" dirty="0">
                <a:gradFill flip="none" rotWithShape="1">
                  <a:gsLst>
                    <a:gs pos="0">
                      <a:srgbClr val="FFC200"/>
                    </a:gs>
                    <a:gs pos="86000">
                      <a:srgbClr val="FFC200"/>
                    </a:gs>
                  </a:gsLst>
                  <a:lin ang="5400000" scaled="0"/>
                  <a:tileRect/>
                </a:gradFill>
              </a:rPr>
              <a:t/>
            </a:r>
            <a:br>
              <a:rPr lang="en-US" sz="2000" dirty="0">
                <a:gradFill flip="none" rotWithShape="1">
                  <a:gsLst>
                    <a:gs pos="0">
                      <a:srgbClr val="FFC200"/>
                    </a:gs>
                    <a:gs pos="86000">
                      <a:srgbClr val="FFC200"/>
                    </a:gs>
                  </a:gsLst>
                  <a:lin ang="5400000" scaled="0"/>
                  <a:tileRect/>
                </a:gradFill>
              </a:rPr>
            </a:br>
            <a:r>
              <a:rPr lang="en-US" sz="2000" dirty="0">
                <a:solidFill>
                  <a:srgbClr val="FFC200"/>
                </a:solidFill>
              </a:rPr>
              <a:t>By Using PowerPivot for Excel and New Tools to Visualize Data</a:t>
            </a:r>
            <a:endParaRPr lang="en-US" dirty="0"/>
          </a:p>
        </p:txBody>
      </p:sp>
      <p:sp>
        <p:nvSpPr>
          <p:cNvPr id="57" name="Rounded Rectangle 56"/>
          <p:cNvSpPr/>
          <p:nvPr/>
        </p:nvSpPr>
        <p:spPr bwMode="auto">
          <a:xfrm>
            <a:off x="6724650" y="4051617"/>
            <a:ext cx="2076450" cy="240525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lvl="0" algn="ctr"/>
            <a:r>
              <a:rPr lang="en-US" sz="1500" dirty="0">
                <a:solidFill>
                  <a:srgbClr val="FFC000"/>
                </a:solidFill>
              </a:rPr>
              <a:t>IT Pro Fast </a:t>
            </a:r>
            <a:r>
              <a:rPr lang="en-US" sz="1500" dirty="0" smtClean="0">
                <a:solidFill>
                  <a:srgbClr val="FFC000"/>
                </a:solidFill>
              </a:rPr>
              <a:t>Facts</a:t>
            </a:r>
            <a:endParaRPr lang="en-US" sz="1500" dirty="0">
              <a:solidFill>
                <a:srgbClr val="FFC000"/>
              </a:solidFill>
            </a:endParaRPr>
          </a:p>
          <a:p>
            <a:pPr marL="117475" lvl="0" indent="-117475">
              <a:buFont typeface="Arial" pitchFamily="34" charset="0"/>
              <a:buChar char="•"/>
            </a:pPr>
            <a:r>
              <a:rPr lang="en-US" sz="1400" dirty="0">
                <a:solidFill>
                  <a:srgbClr val="FFFFFF"/>
                </a:solidFill>
                <a:latin typeface="Arial Narrow" pitchFamily="34" charset="0"/>
              </a:rPr>
              <a:t>Provide self-service BI</a:t>
            </a:r>
          </a:p>
          <a:p>
            <a:pPr marL="117475" lvl="0" indent="-117475">
              <a:buFont typeface="Arial" pitchFamily="34" charset="0"/>
              <a:buChar char="•"/>
            </a:pPr>
            <a:r>
              <a:rPr lang="en-US" sz="1400" dirty="0">
                <a:solidFill>
                  <a:srgbClr val="FFFFFF"/>
                </a:solidFill>
                <a:latin typeface="Arial Narrow" pitchFamily="34" charset="0"/>
              </a:rPr>
              <a:t>Better user adoption of features</a:t>
            </a:r>
          </a:p>
          <a:p>
            <a:pPr marL="117475" lvl="0" indent="-117475">
              <a:buFont typeface="Arial" pitchFamily="34" charset="0"/>
              <a:buChar char="•"/>
            </a:pPr>
            <a:r>
              <a:rPr lang="en-US" sz="1400" dirty="0">
                <a:solidFill>
                  <a:srgbClr val="FFFFFF"/>
                </a:solidFill>
                <a:latin typeface="Arial Narrow" pitchFamily="34" charset="0"/>
              </a:rPr>
              <a:t>Provides user driven dashboards</a:t>
            </a:r>
          </a:p>
          <a:p>
            <a:pPr marL="117475" lvl="0" indent="-117475">
              <a:buFont typeface="Arial" pitchFamily="34" charset="0"/>
              <a:buChar char="•"/>
            </a:pPr>
            <a:r>
              <a:rPr lang="en-US" sz="1400" dirty="0">
                <a:solidFill>
                  <a:srgbClr val="FFFFFF"/>
                </a:solidFill>
                <a:latin typeface="Arial Narrow" pitchFamily="34" charset="0"/>
              </a:rPr>
              <a:t>Improve manageability of data</a:t>
            </a:r>
          </a:p>
        </p:txBody>
      </p:sp>
    </p:spTree>
    <p:extLst>
      <p:ext uri="{BB962C8B-B14F-4D97-AF65-F5344CB8AC3E}">
        <p14:creationId xmlns="" xmlns:p14="http://schemas.microsoft.com/office/powerpoint/2010/main" val="231616267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nRampTemplate">
  <a:themeElements>
    <a:clrScheme name="Office 2010 Dark">
      <a:dk1>
        <a:srgbClr val="292929"/>
      </a:dk1>
      <a:lt1>
        <a:srgbClr val="FFFFFF"/>
      </a:lt1>
      <a:dk2>
        <a:srgbClr val="5C5A54"/>
      </a:dk2>
      <a:lt2>
        <a:srgbClr val="FFC200"/>
      </a:lt2>
      <a:accent1>
        <a:srgbClr val="808080"/>
      </a:accent1>
      <a:accent2>
        <a:srgbClr val="FFC200"/>
      </a:accent2>
      <a:accent3>
        <a:srgbClr val="383838"/>
      </a:accent3>
      <a:accent4>
        <a:srgbClr val="3C8EE8"/>
      </a:accent4>
      <a:accent5>
        <a:srgbClr val="C0C0C0"/>
      </a:accent5>
      <a:accent6>
        <a:srgbClr val="FF6A00"/>
      </a:accent6>
      <a:hlink>
        <a:srgbClr val="C0C0C0"/>
      </a:hlink>
      <a:folHlink>
        <a:srgbClr val="C0C0C0"/>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5D7D1DBCDF2E44B665B8B78136EAAA" ma:contentTypeVersion="0" ma:contentTypeDescription="Create a new document." ma:contentTypeScope="" ma:versionID="b3b81d240f6d12bd35c45dd58d0ae9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853811-8D06-4750-9A0E-16E413D5CE40}">
  <ds:schemaRefs>
    <ds:schemaRef ds:uri="http://schemas.microsoft.com/sharepoint/v3/contenttype/forms"/>
  </ds:schemaRefs>
</ds:datastoreItem>
</file>

<file path=customXml/itemProps2.xml><?xml version="1.0" encoding="utf-8"?>
<ds:datastoreItem xmlns:ds="http://schemas.openxmlformats.org/officeDocument/2006/customXml" ds:itemID="{3644AAB6-B7ED-4CE0-A9F3-0CA336173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BC5921C-E29C-42F5-A621-839BE51FEE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OnRampTemplate</Template>
  <TotalTime>3321</TotalTime>
  <Words>4560</Words>
  <Application>Microsoft Office PowerPoint</Application>
  <PresentationFormat>On-screen Show (4:3)</PresentationFormat>
  <Paragraphs>570</Paragraphs>
  <Slides>27</Slides>
  <Notes>25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OnRampTemplate</vt:lpstr>
      <vt:lpstr>White with Consolas font for code slides</vt:lpstr>
      <vt:lpstr>Office 2010 Overview for IT Professionals</vt:lpstr>
      <vt:lpstr>Office 2010 Delivers More The Best Productivity Experience Across the PC, Phone &amp; Browser</vt:lpstr>
      <vt:lpstr>The Practical Productivity Platform A unified platform enabling IT to solve challenges of PC, Phone,  and Browser</vt:lpstr>
      <vt:lpstr>The Practical Productivity Platform A unified platform enabling IT to solve challenges of PC, Phone,  and Browser</vt:lpstr>
      <vt:lpstr>Meet Deadlines &amp; Reduce Time Spent Coordinating Changes By Enabling Multiple Team Members to Work Together in Real-time</vt:lpstr>
      <vt:lpstr>Share a Presentation with Others Instantly  Using Broadcast Slide Show in PowerPoint 2010</vt:lpstr>
      <vt:lpstr>Work with SharePoint Documents and Lists Offline     With SharePoint Workspace 2010</vt:lpstr>
      <vt:lpstr>Making Services More Discoverable Backstage view</vt:lpstr>
      <vt:lpstr>Provide Self-Service BI Functionality to Users By Using PowerPivot for Excel and New Tools to Visualize Data</vt:lpstr>
      <vt:lpstr>Enable Users to Edit Videos &amp; Photos In Office 2010, without Using Additional Editing Programs</vt:lpstr>
      <vt:lpstr>Take Control of Your E-mail and Calendar Better mail management keeps mail safe and relevant</vt:lpstr>
      <vt:lpstr>Work from Virtually any Place or Device With Office Web Apps</vt:lpstr>
      <vt:lpstr>Office Web Applications Greater deployment flexibility</vt:lpstr>
      <vt:lpstr>Taking Office to Mobile Devices Providing a robust Office experience</vt:lpstr>
      <vt:lpstr>The Practical Productivity Platform A unified platform enabling IT to solve challenges of PC, Phone,  and Browser</vt:lpstr>
      <vt:lpstr>Historical Data of Office Security While attacks increased vulnerabilities are decreasing</vt:lpstr>
      <vt:lpstr>Layered Defenses Tiered approach to secure the  office applications</vt:lpstr>
      <vt:lpstr>Protected Viewer in Action</vt:lpstr>
      <vt:lpstr>Reducing Risk: Document  Inspector Keep documents safe and compliant </vt:lpstr>
      <vt:lpstr>Reducing Risk: Accessibility Checker Keep documents safe and compliant </vt:lpstr>
      <vt:lpstr>Comply with Standards: Accessibility Checker Accessibility importance is increasing a connected world</vt:lpstr>
      <vt:lpstr>Information Control to Improve Productivity Secure, Sanitary, Safe.  </vt:lpstr>
      <vt:lpstr>Retention Policy Rich Customization and administrator control</vt:lpstr>
      <vt:lpstr>Retention Policy Seamless User Experience built into Office</vt:lpstr>
      <vt:lpstr>The Practical Productivity Platform A unified platform enabling IT to solve challenges of PC, Phone,  and Browser</vt:lpstr>
      <vt:lpstr>Office 2010 Performance Overview Leverage existing hardware and tap the potential of new hardware</vt:lpstr>
      <vt:lpstr>Group Policy Office admin templates allow IT to control features available for end users</vt:lpstr>
    </vt:vector>
  </TitlesOfParts>
  <Manager>&lt;Content Manager Name Here&gt;</Manager>
  <Company>Microsoft 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OnRamp for IT Pros</dc:title>
  <dc:subject>&lt;Event Name Here&gt;</dc:subject>
  <dc:creator>bshiers</dc:creator>
  <dc:description>Template: Claire Hoover, Silver Fox Productions
Formatting:
Event Date:
Event Location:
Audience Type:</dc:description>
  <cp:lastModifiedBy>aj</cp:lastModifiedBy>
  <cp:revision>237</cp:revision>
  <cp:lastPrinted>2010-01-25T16:55:31Z</cp:lastPrinted>
  <dcterms:created xsi:type="dcterms:W3CDTF">2009-11-12T01:11:59Z</dcterms:created>
  <dcterms:modified xsi:type="dcterms:W3CDTF">2010-02-17T00:26:08Z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0x0101003F5D7D1DBCDF2E44B665B8B78136EAAA</vt:lpwstr>
  </property>
  <property fmtid="{D5CDD505-2E9C-101B-9397-08002B2CF9AE}" pid="3" name="TaxKeyword">
    <vt:lpwstr/>
  </property>
</Properties>
</file>