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3"/>
  </p:notesMasterIdLst>
  <p:sldIdLst>
    <p:sldId id="259" r:id="rId2"/>
    <p:sldId id="316" r:id="rId3"/>
    <p:sldId id="298" r:id="rId4"/>
    <p:sldId id="322" r:id="rId5"/>
    <p:sldId id="258" r:id="rId6"/>
    <p:sldId id="257" r:id="rId7"/>
    <p:sldId id="344" r:id="rId8"/>
    <p:sldId id="291" r:id="rId9"/>
    <p:sldId id="312" r:id="rId10"/>
    <p:sldId id="313" r:id="rId11"/>
    <p:sldId id="320" r:id="rId12"/>
    <p:sldId id="319" r:id="rId13"/>
    <p:sldId id="300" r:id="rId14"/>
    <p:sldId id="324" r:id="rId15"/>
    <p:sldId id="340" r:id="rId16"/>
    <p:sldId id="341" r:id="rId17"/>
    <p:sldId id="325" r:id="rId18"/>
    <p:sldId id="326" r:id="rId19"/>
    <p:sldId id="343" r:id="rId20"/>
    <p:sldId id="339" r:id="rId21"/>
    <p:sldId id="323" r:id="rId22"/>
    <p:sldId id="342" r:id="rId23"/>
    <p:sldId id="330" r:id="rId24"/>
    <p:sldId id="318" r:id="rId25"/>
    <p:sldId id="276" r:id="rId26"/>
    <p:sldId id="277" r:id="rId27"/>
    <p:sldId id="331" r:id="rId28"/>
    <p:sldId id="332" r:id="rId29"/>
    <p:sldId id="333" r:id="rId30"/>
    <p:sldId id="334" r:id="rId31"/>
    <p:sldId id="335" r:id="rId32"/>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0000"/>
    <a:srgbClr val="A3AD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0059" autoAdjust="0"/>
    <p:restoredTop sz="94083" autoAdjust="0"/>
  </p:normalViewPr>
  <p:slideViewPr>
    <p:cSldViewPr>
      <p:cViewPr varScale="1">
        <p:scale>
          <a:sx n="93" d="100"/>
          <a:sy n="93" d="100"/>
        </p:scale>
        <p:origin x="-294" y="-90"/>
      </p:cViewPr>
      <p:guideLst>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5" d="100"/>
          <a:sy n="115" d="100"/>
        </p:scale>
        <p:origin x="-492"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13B9F0A-21E9-46F4-96C3-CB457C5E826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So…do any </a:t>
            </a:r>
            <a:r>
              <a:rPr lang="en-US" dirty="0" smtClean="0"/>
              <a:t>of you actually </a:t>
            </a:r>
            <a:r>
              <a:rPr lang="en-US" dirty="0" smtClean="0"/>
              <a:t>look </a:t>
            </a:r>
            <a:r>
              <a:rPr lang="en-US" dirty="0" smtClean="0"/>
              <a:t>at the websites your kids are developing?  Have you looked at their Facebook accounts?  Well…it may be time to compare your website!!</a:t>
            </a:r>
          </a:p>
        </p:txBody>
      </p:sp>
      <p:sp>
        <p:nvSpPr>
          <p:cNvPr id="4" name="Slide Number Placeholder 3"/>
          <p:cNvSpPr>
            <a:spLocks noGrp="1"/>
          </p:cNvSpPr>
          <p:nvPr>
            <p:ph type="sldNum" sz="quarter" idx="10"/>
          </p:nvPr>
        </p:nvSpPr>
        <p:spPr/>
        <p:txBody>
          <a:bodyPr/>
          <a:lstStyle/>
          <a:p>
            <a:fld id="{613B9F0A-21E9-46F4-96C3-CB457C5E826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just about buying paid search terms from the search engines.  Drive your listing higher by incorporating as many references as you can in your website of terms consumers will use to search for your type of business…and…yes, you may also need to buy search terms…</a:t>
            </a:r>
          </a:p>
        </p:txBody>
      </p:sp>
      <p:sp>
        <p:nvSpPr>
          <p:cNvPr id="4" name="Slide Number Placeholder 3"/>
          <p:cNvSpPr>
            <a:spLocks noGrp="1"/>
          </p:cNvSpPr>
          <p:nvPr>
            <p:ph type="sldNum" sz="quarter" idx="10"/>
          </p:nvPr>
        </p:nvSpPr>
        <p:spPr/>
        <p:txBody>
          <a:bodyPr/>
          <a:lstStyle/>
          <a:p>
            <a:fld id="{613B9F0A-21E9-46F4-96C3-CB457C5E82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So…you may feel locked out from the extraordinary benefits the web can deliver for your business…but</a:t>
            </a:r>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….grab the key from those around you today….</a:t>
            </a:r>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Office Live</a:t>
            </a:r>
          </a:p>
          <a:p>
            <a:endParaRPr lang="en-US" dirty="0"/>
          </a:p>
          <a:p>
            <a:pPr lvl="0"/>
            <a:r>
              <a:rPr lang="en-US" b="1" dirty="0" smtClean="0"/>
              <a:t>Get your company online</a:t>
            </a:r>
            <a:r>
              <a:rPr lang="en-US" dirty="0" smtClean="0"/>
              <a:t>. Take your business online with a FREE Web site (with analysis tools) and e-mail, in company communications,</a:t>
            </a:r>
            <a:r>
              <a:rPr lang="en-US" baseline="0" dirty="0" smtClean="0"/>
              <a:t> </a:t>
            </a:r>
            <a:r>
              <a:rPr lang="en-US" dirty="0" smtClean="0"/>
              <a:t>plus low-cost e-commerce </a:t>
            </a:r>
          </a:p>
          <a:p>
            <a:pPr lvl="0"/>
            <a:endParaRPr lang="en-US" dirty="0" smtClean="0"/>
          </a:p>
          <a:p>
            <a:pPr lvl="0"/>
            <a:r>
              <a:rPr lang="en-US" b="1" dirty="0" smtClean="0"/>
              <a:t>Attract customers. </a:t>
            </a:r>
            <a:r>
              <a:rPr lang="en-US" dirty="0" smtClean="0"/>
              <a:t>Promote your business and generate sales with easy-to-use, affordable e-mail marketing and search marketing products (MSN, Ask.com).</a:t>
            </a:r>
          </a:p>
          <a:p>
            <a:pPr lvl="0"/>
            <a:endParaRPr lang="en-US" dirty="0" smtClean="0"/>
          </a:p>
          <a:p>
            <a:pPr lvl="0"/>
            <a:r>
              <a:rPr lang="en-US" b="1" dirty="0" smtClean="0"/>
              <a:t>Manage your business. </a:t>
            </a:r>
            <a:r>
              <a:rPr lang="en-US" dirty="0" smtClean="0"/>
              <a:t>Manage sales opportunities, projects, documents, and much more with FREE online business applications.</a:t>
            </a:r>
            <a:r>
              <a:rPr lang="en-US" baseline="0" dirty="0" smtClean="0"/>
              <a:t> </a:t>
            </a: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Windows Small Business Server 2003 R2</a:t>
            </a:r>
            <a:endParaRPr lang="en-US" dirty="0"/>
          </a:p>
          <a:p>
            <a:pPr>
              <a:buNone/>
            </a:pPr>
            <a:endParaRPr lang="en-US" b="1" dirty="0" smtClean="0"/>
          </a:p>
          <a:p>
            <a:pPr lvl="0"/>
            <a:r>
              <a:rPr lang="en-US" b="1" dirty="0" smtClean="0"/>
              <a:t>Get remote access to the information you need from any PC. </a:t>
            </a:r>
            <a:r>
              <a:rPr lang="en-US" dirty="0" smtClean="0"/>
              <a:t>Just log on and you can access email, internal websites, network files and business applications.</a:t>
            </a:r>
          </a:p>
          <a:p>
            <a:pPr lvl="0"/>
            <a:endParaRPr lang="en-US" dirty="0" smtClean="0"/>
          </a:p>
          <a:p>
            <a:pPr lvl="0"/>
            <a:r>
              <a:rPr lang="en-US" b="1" dirty="0" smtClean="0"/>
              <a:t>Provide one central location to store and access business information</a:t>
            </a:r>
            <a:r>
              <a:rPr lang="en-US" dirty="0" smtClean="0"/>
              <a:t>. Help your employees easily find, use and share the information they need. Integrates with Windows Mobile-based devices, too.</a:t>
            </a:r>
          </a:p>
          <a:p>
            <a:pPr lvl="0"/>
            <a:endParaRPr lang="en-US" dirty="0" smtClean="0"/>
          </a:p>
          <a:p>
            <a:pPr lvl="0"/>
            <a:r>
              <a:rPr lang="en-US" b="1" dirty="0" smtClean="0"/>
              <a:t>Automatically back up your business information.  </a:t>
            </a:r>
            <a:r>
              <a:rPr lang="en-US" dirty="0" smtClean="0"/>
              <a:t>Prevent data loss and enable your employees to easily retrieve accidentally deleted files and restore previous versions.</a:t>
            </a:r>
          </a:p>
          <a:p>
            <a:pPr lvl="0"/>
            <a:endParaRPr lang="en-US" dirty="0" smtClean="0"/>
          </a:p>
          <a:p>
            <a:pPr lvl="0"/>
            <a:r>
              <a:rPr lang="en-US" b="1" dirty="0" smtClean="0"/>
              <a:t>Cost-effectively share resources. </a:t>
            </a:r>
            <a:r>
              <a:rPr lang="en-US" dirty="0" smtClean="0"/>
              <a:t> Get the most value out of your printers, fax machines and phone lines.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Dynamics CRM Online</a:t>
            </a:r>
          </a:p>
          <a:p>
            <a:endParaRPr lang="en-US" dirty="0"/>
          </a:p>
          <a:p>
            <a:pPr lvl="0"/>
            <a:r>
              <a:rPr lang="en-US" b="1" dirty="0" smtClean="0"/>
              <a:t>Get started fast. </a:t>
            </a:r>
            <a:r>
              <a:rPr lang="en-US" dirty="0" smtClean="0"/>
              <a:t> Dynamics CRM Online is a full-featured subscription CRM solution. It’s the perfect choice for customers who want to get up and running quickly.</a:t>
            </a:r>
          </a:p>
          <a:p>
            <a:pPr lvl="0"/>
            <a:endParaRPr lang="en-US" dirty="0" smtClean="0"/>
          </a:p>
          <a:p>
            <a:pPr lvl="0"/>
            <a:r>
              <a:rPr lang="en-US" b="1" dirty="0" smtClean="0"/>
              <a:t>Leverage what you already know. </a:t>
            </a:r>
            <a:r>
              <a:rPr lang="en-US" dirty="0" smtClean="0"/>
              <a:t>Take advantage of rich CRM capabilities within a familiar Microsoft Office environment.</a:t>
            </a:r>
          </a:p>
          <a:p>
            <a:pPr lvl="0"/>
            <a:endParaRPr lang="en-US" dirty="0" smtClean="0"/>
          </a:p>
          <a:p>
            <a:pPr lvl="0"/>
            <a:r>
              <a:rPr lang="en-US" b="1" dirty="0" smtClean="0"/>
              <a:t>Maximize the value of your CRM solution. </a:t>
            </a:r>
            <a:r>
              <a:rPr lang="en-US" dirty="0" smtClean="0"/>
              <a:t>Optimize your marketing campaigns and promotions, gain new insights into your customers, and centrally manage all your customer information online.</a:t>
            </a:r>
            <a:r>
              <a:rPr lang="en-US" b="1" dirty="0" smtClean="0"/>
              <a:t> </a:t>
            </a:r>
            <a:r>
              <a:rPr lang="en-US" dirty="0" smtClean="0"/>
              <a:t>Flexible design and process automation make it easy.</a:t>
            </a:r>
          </a:p>
          <a:p>
            <a:pPr lvl="0"/>
            <a:endParaRPr lang="en-US" dirty="0" smtClean="0"/>
          </a:p>
          <a:p>
            <a:pPr lvl="0"/>
            <a:r>
              <a:rPr lang="en-US" b="1" dirty="0" smtClean="0"/>
              <a:t>Enjoy simple and affordable pricing. </a:t>
            </a:r>
            <a:r>
              <a:rPr lang="en-US" dirty="0" smtClean="0"/>
              <a:t>Just $39 per user per month.</a:t>
            </a:r>
          </a:p>
          <a:p>
            <a:pPr lvl="0"/>
            <a:endParaRPr lang="en-US" dirty="0" smtClean="0"/>
          </a:p>
          <a:p>
            <a:pPr lvl="0"/>
            <a:r>
              <a:rPr lang="en-US" b="1" dirty="0" smtClean="0"/>
              <a:t>Smooth migration path. </a:t>
            </a:r>
            <a:r>
              <a:rPr lang="en-US" dirty="0" smtClean="0"/>
              <a:t>You can start out with the Microsoft-hosted version and easily migrate to the on-premise version a your business grows.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smtClean="0"/>
              <a:t>business owner feels completely locked out of the business-building and </a:t>
            </a:r>
            <a:r>
              <a:rPr lang="en-US" dirty="0" smtClean="0"/>
              <a:t>marketing reach </a:t>
            </a:r>
            <a:r>
              <a:rPr lang="en-US" dirty="0" smtClean="0"/>
              <a:t>benefits of the web….like many of you, the potential of the web is available to you, but you can’t find the “keys”.</a:t>
            </a:r>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Windows Vista Ultimate</a:t>
            </a:r>
          </a:p>
          <a:p>
            <a:endParaRPr lang="en-US" dirty="0"/>
          </a:p>
          <a:p>
            <a:pPr lvl="0"/>
            <a:r>
              <a:rPr lang="en-US" b="1" dirty="0" smtClean="0"/>
              <a:t>Get started faster</a:t>
            </a:r>
            <a:r>
              <a:rPr lang="en-US" dirty="0" smtClean="0"/>
              <a:t>. Find the programs, business records, and emails you need to get things done in seconds, not minutes.</a:t>
            </a:r>
          </a:p>
          <a:p>
            <a:pPr lvl="0"/>
            <a:endParaRPr lang="en-US" dirty="0" smtClean="0"/>
          </a:p>
          <a:p>
            <a:pPr lvl="0"/>
            <a:r>
              <a:rPr lang="en-US" b="1" dirty="0" smtClean="0"/>
              <a:t>Work how you want, where you want. </a:t>
            </a:r>
            <a:r>
              <a:rPr lang="en-US" dirty="0" smtClean="0"/>
              <a:t>Keep ahead of changing business needs with powerful mobility and collaboration features that let you work from virtually anywhere.</a:t>
            </a:r>
          </a:p>
          <a:p>
            <a:pPr lvl="0"/>
            <a:endParaRPr lang="en-US" dirty="0" smtClean="0"/>
          </a:p>
          <a:p>
            <a:pPr lvl="0"/>
            <a:r>
              <a:rPr lang="en-US" b="1" dirty="0" smtClean="0"/>
              <a:t>Ensure your system’s versatility. </a:t>
            </a:r>
            <a:r>
              <a:rPr lang="en-US" dirty="0" smtClean="0"/>
              <a:t>Enjoy wide compatibility with software applications, peripherals, and services.</a:t>
            </a:r>
          </a:p>
          <a:p>
            <a:pPr lvl="0"/>
            <a:endParaRPr lang="en-US" dirty="0" smtClean="0"/>
          </a:p>
          <a:p>
            <a:pPr lvl="0"/>
            <a:r>
              <a:rPr lang="en-US" b="1" dirty="0" smtClean="0"/>
              <a:t>Be more secure. </a:t>
            </a:r>
            <a:r>
              <a:rPr lang="en-US" dirty="0" smtClean="0"/>
              <a:t>Protect your business from losing time and money due to malicious software, data loss, PC crashes, and theft.</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 session enables </a:t>
            </a:r>
            <a:r>
              <a:rPr lang="en-US" dirty="0" smtClean="0"/>
              <a:t>an </a:t>
            </a:r>
            <a:r>
              <a:rPr lang="en-US" dirty="0" smtClean="0"/>
              <a:t>environment to share ideas…network…create dialogues that can help you plan and run your businesses…The folks around you, collectively have extraordinary wisdom and insight that you can capture by opening up a dialogue</a:t>
            </a:r>
            <a:r>
              <a:rPr lang="en-US" dirty="0"/>
              <a:t>.</a:t>
            </a:r>
            <a:endParaRPr lang="en-US" dirty="0" smtClean="0"/>
          </a:p>
        </p:txBody>
      </p:sp>
      <p:sp>
        <p:nvSpPr>
          <p:cNvPr id="4" name="Slide Number Placeholder 3"/>
          <p:cNvSpPr>
            <a:spLocks noGrp="1"/>
          </p:cNvSpPr>
          <p:nvPr>
            <p:ph type="sldNum" sz="quarter" idx="10"/>
          </p:nvPr>
        </p:nvSpPr>
        <p:spPr/>
        <p:txBody>
          <a:bodyPr/>
          <a:lstStyle/>
          <a:p>
            <a:fld id="{613B9F0A-21E9-46F4-96C3-CB457C5E82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257550"/>
            <a:ext cx="7315200" cy="3086100"/>
          </a:xfrm>
          <a:prstGeom prst="rect">
            <a:avLst/>
          </a:prstGeom>
        </p:spPr>
        <p:txBody>
          <a:bodyPr>
            <a:normAutofit/>
          </a:bodyPr>
          <a:lstStyle/>
          <a:p>
            <a:r>
              <a:rPr lang="en-US" dirty="0" smtClean="0"/>
              <a:t>Microsoft Response Point</a:t>
            </a:r>
          </a:p>
          <a:p>
            <a:endParaRPr lang="en-US" dirty="0"/>
          </a:p>
          <a:p>
            <a:pPr lvl="0"/>
            <a:r>
              <a:rPr lang="en-US" b="1" dirty="0" smtClean="0"/>
              <a:t>Fully integrate your phone system with your computer network.</a:t>
            </a:r>
            <a:r>
              <a:rPr lang="en-US" dirty="0" smtClean="0"/>
              <a:t>  Have your voice mail delivered via email, and see notifications of incoming calls on your screen with Caller-ID. </a:t>
            </a:r>
          </a:p>
          <a:p>
            <a:pPr lvl="0"/>
            <a:endParaRPr lang="en-US" dirty="0" smtClean="0"/>
          </a:p>
          <a:p>
            <a:pPr lvl="0"/>
            <a:r>
              <a:rPr lang="en-US" b="1" dirty="0" smtClean="0"/>
              <a:t>Use your phone as a tool for customer satisfaction.</a:t>
            </a:r>
            <a:r>
              <a:rPr lang="en-US" dirty="0" smtClean="0"/>
              <a:t> You can assign a specific phone number to your most important customer. And it’s possible to see call history at a glance, including the number of times in and out. Importing contacts from Outlook and other solutions is easy, too.</a:t>
            </a:r>
          </a:p>
          <a:p>
            <a:pPr lvl="0"/>
            <a:endParaRPr lang="en-US" dirty="0" smtClean="0"/>
          </a:p>
          <a:p>
            <a:pPr lvl="0"/>
            <a:r>
              <a:rPr lang="en-US" b="1" dirty="0" smtClean="0"/>
              <a:t>Create a local presence.</a:t>
            </a:r>
            <a:r>
              <a:rPr lang="en-US" dirty="0" smtClean="0"/>
              <a:t> By having different phone numbers in different locations, you can look local.</a:t>
            </a:r>
          </a:p>
          <a:p>
            <a:pPr lvl="0"/>
            <a:endParaRPr lang="en-US" dirty="0" smtClean="0"/>
          </a:p>
          <a:p>
            <a:pPr lvl="0"/>
            <a:r>
              <a:rPr lang="en-US" b="1" dirty="0" smtClean="0"/>
              <a:t>Enjoy complete flexibility.</a:t>
            </a:r>
            <a:r>
              <a:rPr lang="en-US" dirty="0" smtClean="0"/>
              <a:t> Response Point comes with voice activation for FAQ, a customizable voice attendant and on-hold music, and automatic forwarding to your cell or home phone.</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keeping you awake at night regarding the web?  Here are some of the issues that we hear around the country.  Creating a powerful web destination is important…just like it’s important to have an inviting merchandising experience….but you also have to know how to get buyers to your “web lobby”.  </a:t>
            </a:r>
          </a:p>
          <a:p>
            <a:endParaRPr lang="en-US" dirty="0" smtClean="0"/>
          </a:p>
          <a:p>
            <a:r>
              <a:rPr lang="en-US" dirty="0" smtClean="0"/>
              <a:t>That’s right…a home page should function as a lobby…just like your office.  Of course…many people just like you fall into a website by searching for relevant information on one of the popular search engines.  </a:t>
            </a:r>
          </a:p>
          <a:p>
            <a:endParaRPr lang="en-US" dirty="0" smtClean="0"/>
          </a:p>
          <a:p>
            <a:r>
              <a:rPr lang="en-US" dirty="0" smtClean="0"/>
              <a:t>But let’s hear from you…what’s keeping you awake at night?</a:t>
            </a:r>
          </a:p>
        </p:txBody>
      </p:sp>
      <p:sp>
        <p:nvSpPr>
          <p:cNvPr id="4" name="Slide Number Placeholder 3"/>
          <p:cNvSpPr>
            <a:spLocks noGrp="1"/>
          </p:cNvSpPr>
          <p:nvPr>
            <p:ph type="sldNum" sz="quarter" idx="10"/>
          </p:nvPr>
        </p:nvSpPr>
        <p:spPr/>
        <p:txBody>
          <a:bodyPr/>
          <a:lstStyle/>
          <a:p>
            <a:fld id="{613B9F0A-21E9-46F4-96C3-CB457C5E826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doubled in 3 years…in 3 more years, it’ll be 100%.  Can you imagine your business without a website today?  Well your customers can’t imagine doing business with you face-to-face all the time either!  Recognize that customer convenience is driving consumer motivation…and the web is the enabler.</a:t>
            </a:r>
          </a:p>
        </p:txBody>
      </p:sp>
      <p:sp>
        <p:nvSpPr>
          <p:cNvPr id="4" name="Slide Number Placeholder 3"/>
          <p:cNvSpPr>
            <a:spLocks noGrp="1"/>
          </p:cNvSpPr>
          <p:nvPr>
            <p:ph type="sldNum" sz="quarter" idx="10"/>
          </p:nvPr>
        </p:nvSpPr>
        <p:spPr/>
        <p:txBody>
          <a:bodyPr/>
          <a:lstStyle/>
          <a:p>
            <a:fld id="{613B9F0A-21E9-46F4-96C3-CB457C5E82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the web for available website templates…also rely on experts who can help you.  How many of you have a website?  How many of you used outside help to construct it?  That’s </a:t>
            </a:r>
            <a:r>
              <a:rPr lang="en-US" dirty="0" smtClean="0"/>
              <a:t>right…a majority </a:t>
            </a:r>
            <a:r>
              <a:rPr lang="en-US" dirty="0" smtClean="0"/>
              <a:t>of you.  </a:t>
            </a:r>
          </a:p>
          <a:p>
            <a:endParaRPr lang="en-US" dirty="0" smtClean="0"/>
          </a:p>
          <a:p>
            <a:r>
              <a:rPr lang="en-US" dirty="0" smtClean="0"/>
              <a:t>Let’s share some firms who can help business owners obtain a professional look.  Who wants to start?</a:t>
            </a:r>
          </a:p>
        </p:txBody>
      </p:sp>
      <p:sp>
        <p:nvSpPr>
          <p:cNvPr id="4" name="Slide Number Placeholder 3"/>
          <p:cNvSpPr>
            <a:spLocks noGrp="1"/>
          </p:cNvSpPr>
          <p:nvPr>
            <p:ph type="sldNum" sz="quarter" idx="10"/>
          </p:nvPr>
        </p:nvSpPr>
        <p:spPr/>
        <p:txBody>
          <a:bodyPr/>
          <a:lstStyle/>
          <a:p>
            <a:fld id="{613B9F0A-21E9-46F4-96C3-CB457C5E82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web is a great way to keep your business open 24/7, so you’re always available when your customers need something.</a:t>
            </a:r>
          </a:p>
          <a:p>
            <a:endParaRPr lang="en-US" dirty="0" smtClean="0"/>
          </a:p>
          <a:p>
            <a:r>
              <a:rPr lang="en-US" dirty="0" smtClean="0"/>
              <a:t>Also…the web is becoming a great vehicle for consumers to recommend products and services…do you know how you shape up on Digg or some other consumer recommendation site?  </a:t>
            </a:r>
          </a:p>
        </p:txBody>
      </p:sp>
      <p:sp>
        <p:nvSpPr>
          <p:cNvPr id="4" name="Slide Number Placeholder 3"/>
          <p:cNvSpPr>
            <a:spLocks noGrp="1"/>
          </p:cNvSpPr>
          <p:nvPr>
            <p:ph type="sldNum" sz="quarter" idx="10"/>
          </p:nvPr>
        </p:nvSpPr>
        <p:spPr/>
        <p:txBody>
          <a:bodyPr/>
          <a:lstStyle/>
          <a:p>
            <a:fld id="{75C19731-7DAA-4D70-95D2-E13AC8FF63E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have to be a technologist</a:t>
            </a:r>
            <a:r>
              <a:rPr lang="en-US" dirty="0" smtClean="0"/>
              <a:t>… but you </a:t>
            </a:r>
            <a:r>
              <a:rPr lang="en-US" dirty="0" smtClean="0"/>
              <a:t>do need to be authentic.  Capture your voice or the brand you seek to convey.  Use quotes and testimonials from your customers…make it feel like a community not a brochure on the web.  </a:t>
            </a:r>
          </a:p>
          <a:p>
            <a:endParaRPr lang="en-US" dirty="0" smtClean="0"/>
          </a:p>
          <a:p>
            <a:r>
              <a:rPr lang="en-US" dirty="0" smtClean="0"/>
              <a:t>By the way…the web is replacing the telephone for interactions with </a:t>
            </a:r>
            <a:r>
              <a:rPr lang="en-US" dirty="0" smtClean="0"/>
              <a:t>business…incase </a:t>
            </a:r>
            <a:r>
              <a:rPr lang="en-US" dirty="0" smtClean="0"/>
              <a:t>you haven’t noticed!</a:t>
            </a:r>
          </a:p>
          <a:p>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 marketing has become the most extraordinary marketing technique developed since the advent of television and zip codes!  Show of hands…how many of you used a search engine in the last 24 hours? Amazing isn’t it?  </a:t>
            </a:r>
          </a:p>
          <a:p>
            <a:endParaRPr lang="en-US" dirty="0" smtClean="0"/>
          </a:p>
          <a:p>
            <a:r>
              <a:rPr lang="en-US" dirty="0" smtClean="0"/>
              <a:t>Just 3 years ago…a third of the hands would have been raised.  How many of you actually bought something from a company you didn’t know existed until your web search?</a:t>
            </a:r>
          </a:p>
        </p:txBody>
      </p:sp>
      <p:sp>
        <p:nvSpPr>
          <p:cNvPr id="4" name="Slide Number Placeholder 3"/>
          <p:cNvSpPr>
            <a:spLocks noGrp="1"/>
          </p:cNvSpPr>
          <p:nvPr>
            <p:ph type="sldNum" sz="quarter" idx="10"/>
          </p:nvPr>
        </p:nvSpPr>
        <p:spPr/>
        <p:txBody>
          <a:bodyPr/>
          <a:lstStyle/>
          <a:p>
            <a:fld id="{613B9F0A-21E9-46F4-96C3-CB457C5E82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microsoft_ppt_jpgs\microsoft_ppt_jpgs\5thgrader_ppt.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1752600"/>
            <a:ext cx="4953000" cy="147002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2"/>
          <p:cNvSpPr txBox="1">
            <a:spLocks/>
          </p:cNvSpPr>
          <p:nvPr/>
        </p:nvSpPr>
        <p:spPr>
          <a:xfrm>
            <a:off x="152400" y="152400"/>
            <a:ext cx="21336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pic>
        <p:nvPicPr>
          <p:cNvPr id="31746" name="Picture 2" descr="C:\Documents and Settings\lgubin\Desktop\sblogo.jpg"/>
          <p:cNvPicPr>
            <a:picLocks noChangeAspect="1" noChangeArrowheads="1"/>
          </p:cNvPicPr>
          <p:nvPr/>
        </p:nvPicPr>
        <p:blipFill>
          <a:blip r:embed="rId3" cstate="print"/>
          <a:srcRect/>
          <a:stretch>
            <a:fillRect/>
          </a:stretch>
        </p:blipFill>
        <p:spPr bwMode="auto">
          <a:xfrm>
            <a:off x="6902302" y="5753100"/>
            <a:ext cx="1898798" cy="158750"/>
          </a:xfrm>
          <a:prstGeom prst="rect">
            <a:avLst/>
          </a:prstGeom>
          <a:noFill/>
        </p:spPr>
      </p:pic>
      <p:cxnSp>
        <p:nvCxnSpPr>
          <p:cNvPr id="8" name="Straight Connector 7"/>
          <p:cNvCxnSpPr/>
          <p:nvPr userDrawn="1"/>
        </p:nvCxnSpPr>
        <p:spPr>
          <a:xfrm rot="16200000" flipH="1">
            <a:off x="4087368"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smtClean="0"/>
              <a:t>Click to edit Master title style</a:t>
            </a:r>
            <a:endParaRPr lang="en-US"/>
          </a:p>
        </p:txBody>
      </p:sp>
      <p:sp>
        <p:nvSpPr>
          <p:cNvPr id="6" name="Picture Placeholder 5"/>
          <p:cNvSpPr>
            <a:spLocks noGrp="1"/>
          </p:cNvSpPr>
          <p:nvPr>
            <p:ph type="pic" sz="quarter" idx="12"/>
          </p:nvPr>
        </p:nvSpPr>
        <p:spPr>
          <a:xfrm>
            <a:off x="1981200" y="1219200"/>
            <a:ext cx="5181600" cy="3810000"/>
          </a:xfrm>
        </p:spPr>
        <p:txBody>
          <a:bodyPr/>
          <a:lstStyle>
            <a:lvl1pPr>
              <a:defRPr>
                <a:solidFill>
                  <a:schemeClr val="bg1"/>
                </a:solidFill>
              </a:defRPr>
            </a:lvl1pPr>
          </a:lstStyle>
          <a:p>
            <a:r>
              <a:rPr lang="en-US" dirty="0"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solidFill>
                  <a:schemeClr val="bg1"/>
                </a:solidFill>
              </a:defRPr>
            </a:lvl1pPr>
            <a:lvl2pPr>
              <a:buNone/>
              <a:defRPr/>
            </a:lvl2pPr>
            <a:lvl3pPr>
              <a:buNone/>
              <a:defRPr/>
            </a:lvl3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2819400"/>
          </a:xfrm>
        </p:spPr>
        <p:txBody>
          <a:bodyPr anchor="ctr"/>
          <a:lstStyle>
            <a:lvl1pPr algn="ctr">
              <a:defRPr/>
            </a:lvl1pPr>
          </a:lstStyle>
          <a:p>
            <a:r>
              <a:rPr lang="en-US" dirty="0" smtClean="0"/>
              <a:t>Click to edit Master title style</a:t>
            </a:r>
            <a:endParaRPr lang="en-US" dirty="0"/>
          </a:p>
        </p:txBody>
      </p:sp>
      <p:sp>
        <p:nvSpPr>
          <p:cNvPr id="6" name="Content Placeholder 5"/>
          <p:cNvSpPr>
            <a:spLocks noGrp="1"/>
          </p:cNvSpPr>
          <p:nvPr>
            <p:ph sz="quarter" idx="13"/>
          </p:nvPr>
        </p:nvSpPr>
        <p:spPr>
          <a:xfrm>
            <a:off x="4191000" y="4267200"/>
            <a:ext cx="3581400" cy="457200"/>
          </a:xfrm>
        </p:spPr>
        <p:txBody>
          <a:bodyPr>
            <a:noAutofit/>
          </a:bodyPr>
          <a:lstStyle>
            <a:lvl1pPr marL="227013" indent="-227013" algn="r">
              <a:buFont typeface="Segoe" pitchFamily="34" charset="0"/>
              <a:buChar char="–"/>
              <a:defRPr sz="18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400" cy="1143000"/>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lvl1pPr>
              <a:lnSpc>
                <a:spcPct val="100000"/>
              </a:lnSpc>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lvl1pPr algn="ctr">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457200" y="2133600"/>
            <a:ext cx="7620000" cy="35052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6"/>
          <p:cNvSpPr>
            <a:spLocks noGrp="1"/>
          </p:cNvSpPr>
          <p:nvPr>
            <p:ph sz="quarter" idx="12"/>
          </p:nvPr>
        </p:nvSpPr>
        <p:spPr>
          <a:xfrm>
            <a:off x="457200" y="1371600"/>
            <a:ext cx="8229600" cy="762000"/>
          </a:xfrm>
          <a:solidFill>
            <a:schemeClr val="bg2">
              <a:lumMod val="90000"/>
            </a:schemeClr>
          </a:solidFill>
          <a:ln>
            <a:noFill/>
          </a:ln>
          <a:effectLst>
            <a:outerShdw blurRad="50800" dist="38100" dir="2700000" algn="tl" rotWithShape="0">
              <a:prstClr val="black">
                <a:alpha val="40000"/>
              </a:prstClr>
            </a:outerShdw>
          </a:effectLst>
        </p:spPr>
        <p:txBody>
          <a:bodyPr anchor="ctr">
            <a:noAutofit/>
          </a:bodyPr>
          <a:lstStyle>
            <a:lvl1pPr marL="0" indent="0" algn="ctr">
              <a:buFontTx/>
              <a:buNone/>
              <a:defRPr sz="2600">
                <a:solidFill>
                  <a:schemeClr val="tx2"/>
                </a:solidFill>
                <a:latin typeface="Segoe Semibold"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chemeClr val="bg1"/>
                </a:solidFill>
              </a:defRPr>
            </a:lvl1pPr>
          </a:lstStyle>
          <a:p>
            <a:pPr lvl="0"/>
            <a:r>
              <a:rPr lang="en-US"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2"/>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Click to edit Master title style</a:t>
            </a:r>
            <a:endParaRPr lang="en-US" dirty="0"/>
          </a:p>
        </p:txBody>
      </p:sp>
      <p:sp>
        <p:nvSpPr>
          <p:cNvPr id="6" name="Content Placeholder 5"/>
          <p:cNvSpPr>
            <a:spLocks noGrp="1"/>
          </p:cNvSpPr>
          <p:nvPr>
            <p:ph sz="quarter" idx="12"/>
          </p:nvPr>
        </p:nvSpPr>
        <p:spPr>
          <a:xfrm>
            <a:off x="45720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470916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905000"/>
            <a:ext cx="3977640" cy="3733800"/>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8" name="Picture 4" descr="C:\Documents and Settings\lgubin\Desktop\MSFT 126 - SBA Phase II\Deliverables\PPT\Working Versions\microsoft_ppt_jpgs\microsoft_ppt_jpgs\Web_ribbon-2.jpg"/>
          <p:cNvPicPr>
            <a:picLocks noChangeAspect="1" noChangeArrowheads="1"/>
          </p:cNvPicPr>
          <p:nvPr userDrawn="1"/>
        </p:nvPicPr>
        <p:blipFill>
          <a:blip r:embed="rId13" cstate="print"/>
          <a:srcRect/>
          <a:stretch>
            <a:fillRect/>
          </a:stretch>
        </p:blipFill>
        <p:spPr bwMode="auto">
          <a:xfrm>
            <a:off x="0" y="5394325"/>
            <a:ext cx="9144000" cy="1616075"/>
          </a:xfrm>
          <a:prstGeom prst="rect">
            <a:avLst/>
          </a:prstGeom>
          <a:noFill/>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8448"/>
            <a:ext cx="70104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Date Placeholder 2"/>
          <p:cNvSpPr txBox="1">
            <a:spLocks/>
          </p:cNvSpPr>
          <p:nvPr/>
        </p:nvSpPr>
        <p:spPr>
          <a:xfrm>
            <a:off x="7086600" y="6264275"/>
            <a:ext cx="2133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3200" kern="1200">
          <a:solidFill>
            <a:schemeClr val="tx2"/>
          </a:solidFill>
          <a:latin typeface="Segoe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Segoe"/>
          <a:ea typeface="+mn-ea"/>
          <a:cs typeface="+mn-cs"/>
        </a:defRPr>
      </a:lvl1pPr>
      <a:lvl2pPr marL="742950" indent="-285750" algn="l" defTabSz="914400" rtl="0" eaLnBrk="1" latinLnBrk="0" hangingPunct="1">
        <a:spcBef>
          <a:spcPct val="20000"/>
        </a:spcBef>
        <a:buFont typeface="Symbol" pitchFamily="18" charset="2"/>
        <a:buChar char=""/>
        <a:defRPr sz="2000" kern="1200">
          <a:solidFill>
            <a:schemeClr val="bg1"/>
          </a:solidFill>
          <a:latin typeface="Segoe"/>
          <a:ea typeface="+mn-ea"/>
          <a:cs typeface="+mn-cs"/>
        </a:defRPr>
      </a:lvl2pPr>
      <a:lvl3pPr marL="1143000" indent="-228600" algn="l" defTabSz="914400" rtl="0" eaLnBrk="1" latinLnBrk="0" hangingPunct="1">
        <a:spcBef>
          <a:spcPct val="20000"/>
        </a:spcBef>
        <a:buFontTx/>
        <a:buChar char="–"/>
        <a:defRPr sz="2000" kern="1200">
          <a:solidFill>
            <a:schemeClr val="bg1"/>
          </a:solidFill>
          <a:latin typeface="Segoe"/>
          <a:ea typeface="+mn-ea"/>
          <a:cs typeface="+mn-cs"/>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adcente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1.tiff"/></Relationships>
</file>

<file path=ppt/slides/_rels/slide2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tiff"/></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5638800" cy="1470025"/>
          </a:xfrm>
        </p:spPr>
        <p:txBody>
          <a:bodyPr>
            <a:normAutofit fontScale="90000"/>
          </a:bodyPr>
          <a:lstStyle/>
          <a:p>
            <a:r>
              <a:rPr lang="en-US" dirty="0" smtClean="0"/>
              <a:t>My 5th grader has a better web site than you!</a:t>
            </a:r>
            <a:endParaRPr lang="en-US" dirty="0"/>
          </a:p>
        </p:txBody>
      </p:sp>
      <p:sp>
        <p:nvSpPr>
          <p:cNvPr id="6" name="Subtitle 5"/>
          <p:cNvSpPr>
            <a:spLocks noGrp="1"/>
          </p:cNvSpPr>
          <p:nvPr>
            <p:ph type="subTitle" idx="1"/>
          </p:nvPr>
        </p:nvSpPr>
        <p:spPr/>
        <p:txBody>
          <a:bodyPr/>
          <a:lstStyle/>
          <a:p>
            <a:r>
              <a:rPr lang="en-US" dirty="0" smtClean="0"/>
              <a:t>Presenter’s Name</a:t>
            </a:r>
          </a:p>
          <a:p>
            <a:r>
              <a:rPr lang="en-US" dirty="0" smtClean="0"/>
              <a:t>Partner Name</a:t>
            </a:r>
          </a:p>
          <a:p>
            <a:r>
              <a:rPr lang="en-US" dirty="0" smtClean="0"/>
              <a:t>Date</a:t>
            </a:r>
            <a:endParaRPr lang="en-US" dirty="0"/>
          </a:p>
        </p:txBody>
      </p:sp>
      <p:grpSp>
        <p:nvGrpSpPr>
          <p:cNvPr id="2" name="Group 8"/>
          <p:cNvGrpSpPr/>
          <p:nvPr/>
        </p:nvGrpSpPr>
        <p:grpSpPr>
          <a:xfrm>
            <a:off x="2514600" y="5437415"/>
            <a:ext cx="914400" cy="783771"/>
            <a:chOff x="914400" y="4191000"/>
            <a:chExt cx="1600200" cy="1371600"/>
          </a:xfrm>
        </p:grpSpPr>
        <p:sp>
          <p:nvSpPr>
            <p:cNvPr id="10" name="Oval 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Box 10"/>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3" name="Group 11"/>
          <p:cNvGrpSpPr/>
          <p:nvPr/>
        </p:nvGrpSpPr>
        <p:grpSpPr>
          <a:xfrm>
            <a:off x="3543300" y="5437415"/>
            <a:ext cx="914400" cy="783771"/>
            <a:chOff x="914400" y="4191000"/>
            <a:chExt cx="1600200" cy="1371600"/>
          </a:xfrm>
        </p:grpSpPr>
        <p:sp>
          <p:nvSpPr>
            <p:cNvPr id="13" name="Oval 1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4" name="Group 14"/>
          <p:cNvGrpSpPr/>
          <p:nvPr/>
        </p:nvGrpSpPr>
        <p:grpSpPr>
          <a:xfrm>
            <a:off x="4610100" y="5437415"/>
            <a:ext cx="914400" cy="783771"/>
            <a:chOff x="914400" y="4191000"/>
            <a:chExt cx="1600200" cy="1371600"/>
          </a:xfrm>
        </p:grpSpPr>
        <p:sp>
          <p:nvSpPr>
            <p:cNvPr id="16" name="Oval 1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7" name="Group 17"/>
          <p:cNvGrpSpPr/>
          <p:nvPr/>
        </p:nvGrpSpPr>
        <p:grpSpPr>
          <a:xfrm>
            <a:off x="5676900" y="5437415"/>
            <a:ext cx="914400" cy="783771"/>
            <a:chOff x="914400" y="4191000"/>
            <a:chExt cx="1600200" cy="1371600"/>
          </a:xfrm>
        </p:grpSpPr>
        <p:sp>
          <p:nvSpPr>
            <p:cNvPr id="19" name="Oval 1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search marketing can help, </a:t>
            </a:r>
            <a:br>
              <a:rPr lang="en-US" dirty="0" smtClean="0"/>
            </a:br>
            <a:r>
              <a:rPr lang="en-US" dirty="0" smtClean="0"/>
              <a:t>but not sure how it works</a:t>
            </a:r>
            <a:endParaRPr lang="en-US" dirty="0"/>
          </a:p>
        </p:txBody>
      </p:sp>
      <p:sp>
        <p:nvSpPr>
          <p:cNvPr id="4" name="Text Placeholder 3"/>
          <p:cNvSpPr>
            <a:spLocks noGrp="1"/>
          </p:cNvSpPr>
          <p:nvPr>
            <p:ph type="body" sz="quarter" idx="11"/>
          </p:nvPr>
        </p:nvSpPr>
        <p:spPr>
          <a:xfrm>
            <a:off x="457200" y="2133600"/>
            <a:ext cx="6934200" cy="3505200"/>
          </a:xfrm>
        </p:spPr>
        <p:txBody>
          <a:bodyPr>
            <a:normAutofit fontScale="92500"/>
          </a:bodyPr>
          <a:lstStyle/>
          <a:p>
            <a:pPr lvl="0"/>
            <a:r>
              <a:rPr lang="en-US" b="1" dirty="0" smtClean="0"/>
              <a:t>Review your website </a:t>
            </a:r>
            <a:r>
              <a:rPr lang="en-US" dirty="0" smtClean="0"/>
              <a:t>to make sure it includes the information customers will want once they’re there</a:t>
            </a:r>
          </a:p>
          <a:p>
            <a:pPr lvl="1"/>
            <a:r>
              <a:rPr lang="en-US" dirty="0" smtClean="0"/>
              <a:t>Leverage your reputation with your existing customers by featuring quotes from them on your site</a:t>
            </a:r>
          </a:p>
          <a:p>
            <a:pPr lvl="0"/>
            <a:r>
              <a:rPr lang="en-US" b="1" dirty="0" smtClean="0"/>
              <a:t>Increase the odds </a:t>
            </a:r>
            <a:r>
              <a:rPr lang="en-US" dirty="0" smtClean="0"/>
              <a:t>of being listed higher in search listings by maximizing the usage of critical words that will help customers find your business</a:t>
            </a:r>
          </a:p>
          <a:p>
            <a:pPr lvl="0"/>
            <a:r>
              <a:rPr lang="en-US" b="1" dirty="0" smtClean="0"/>
              <a:t>Buy search words </a:t>
            </a:r>
            <a:r>
              <a:rPr lang="en-US" dirty="0" smtClean="0"/>
              <a:t>to augment your marketing program and test the results</a:t>
            </a:r>
          </a:p>
        </p:txBody>
      </p:sp>
      <p:sp>
        <p:nvSpPr>
          <p:cNvPr id="3" name="Content Placeholder 2"/>
          <p:cNvSpPr>
            <a:spLocks noGrp="1"/>
          </p:cNvSpPr>
          <p:nvPr>
            <p:ph sz="quarter" idx="12"/>
          </p:nvPr>
        </p:nvSpPr>
        <p:spPr/>
        <p:txBody>
          <a:bodyPr/>
          <a:lstStyle/>
          <a:p>
            <a:pPr lvl="0"/>
            <a:r>
              <a:rPr lang="en-US" dirty="0" smtClean="0"/>
              <a:t>It’s easy to get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9218" name="Picture 2" descr="C:\Documents and Settings\lgubin\Desktop\MSFT 126 - SBA Phase II\Deliverables\PPT\PNG's R2\PNG's R2\three_internet_a.png"/>
          <p:cNvPicPr>
            <a:picLocks noChangeAspect="1" noChangeArrowheads="1"/>
          </p:cNvPicPr>
          <p:nvPr/>
        </p:nvPicPr>
        <p:blipFill>
          <a:blip r:embed="rId3"/>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0242" name="Picture 2" descr="C:\Documents and Settings\lgubin\Desktop\MSFT 126 - SBA Phase II\Deliverables\PPT\PNG's R2\PNG's R2\three_internet_b.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My 5</a:t>
            </a:r>
            <a:r>
              <a:rPr lang="en-US" baseline="30000" dirty="0" smtClean="0"/>
              <a:t>th</a:t>
            </a:r>
            <a:r>
              <a:rPr lang="en-US" dirty="0" smtClean="0"/>
              <a:t> grader has a better web site than you! </a:t>
            </a:r>
            <a:endParaRPr lang="en-US" dirty="0"/>
          </a:p>
        </p:txBody>
      </p:sp>
      <p:sp>
        <p:nvSpPr>
          <p:cNvPr id="3" name="Text Placeholder 2"/>
          <p:cNvSpPr>
            <a:spLocks noGrp="1"/>
          </p:cNvSpPr>
          <p:nvPr>
            <p:ph type="body" sz="quarter" idx="13"/>
          </p:nvPr>
        </p:nvSpPr>
        <p:spPr/>
        <p:txBody>
          <a:bodyPr/>
          <a:lstStyle/>
          <a:p>
            <a:r>
              <a:rPr lang="en-US" dirty="0" smtClean="0"/>
              <a:t>Microsoft Solutions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Solutions</a:t>
            </a:r>
            <a:endParaRPr lang="en-US" dirty="0"/>
          </a:p>
        </p:txBody>
      </p:sp>
      <p:pic>
        <p:nvPicPr>
          <p:cNvPr id="7" name="Picture 6" descr="Dynamics CRM Logo.jpg"/>
          <p:cNvPicPr>
            <a:picLocks noChangeAspect="1"/>
          </p:cNvPicPr>
          <p:nvPr/>
        </p:nvPicPr>
        <p:blipFill>
          <a:blip r:embed="rId3"/>
          <a:stretch>
            <a:fillRect/>
          </a:stretch>
        </p:blipFill>
        <p:spPr>
          <a:xfrm>
            <a:off x="1371600" y="2819400"/>
            <a:ext cx="3328416" cy="533400"/>
          </a:xfrm>
          <a:prstGeom prst="rect">
            <a:avLst/>
          </a:prstGeom>
        </p:spPr>
      </p:pic>
      <p:pic>
        <p:nvPicPr>
          <p:cNvPr id="10" name="Picture 9" descr="adcenter.jpg"/>
          <p:cNvPicPr>
            <a:picLocks noChangeAspect="1"/>
          </p:cNvPicPr>
          <p:nvPr/>
        </p:nvPicPr>
        <p:blipFill>
          <a:blip r:embed="rId4"/>
          <a:stretch>
            <a:fillRect/>
          </a:stretch>
        </p:blipFill>
        <p:spPr>
          <a:xfrm>
            <a:off x="4876800" y="3657600"/>
            <a:ext cx="2438400" cy="238125"/>
          </a:xfrm>
          <a:prstGeom prst="rect">
            <a:avLst/>
          </a:prstGeom>
        </p:spPr>
      </p:pic>
      <p:pic>
        <p:nvPicPr>
          <p:cNvPr id="11" name="Picture 10" descr="Office Live SB Logo.jpg"/>
          <p:cNvPicPr>
            <a:picLocks noChangeAspect="1"/>
          </p:cNvPicPr>
          <p:nvPr/>
        </p:nvPicPr>
        <p:blipFill>
          <a:blip r:embed="rId5"/>
          <a:stretch>
            <a:fillRect/>
          </a:stretch>
        </p:blipFill>
        <p:spPr>
          <a:xfrm>
            <a:off x="1371600" y="1447800"/>
            <a:ext cx="2895600" cy="470226"/>
          </a:xfrm>
          <a:prstGeom prst="rect">
            <a:avLst/>
          </a:prstGeom>
        </p:spPr>
      </p:pic>
      <p:pic>
        <p:nvPicPr>
          <p:cNvPr id="8" name="Picture 7" descr="Small Business Server 2003 R2 Logo.jpg"/>
          <p:cNvPicPr>
            <a:picLocks noChangeAspect="1"/>
          </p:cNvPicPr>
          <p:nvPr/>
        </p:nvPicPr>
        <p:blipFill>
          <a:blip r:embed="rId6"/>
          <a:stretch>
            <a:fillRect/>
          </a:stretch>
        </p:blipFill>
        <p:spPr>
          <a:xfrm>
            <a:off x="4876800" y="2057400"/>
            <a:ext cx="2992216" cy="51606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Office Live</a:t>
            </a:r>
            <a:endParaRPr lang="en-US" dirty="0"/>
          </a:p>
        </p:txBody>
      </p:sp>
      <p:sp>
        <p:nvSpPr>
          <p:cNvPr id="10" name="Content Placeholder 7"/>
          <p:cNvSpPr>
            <a:spLocks noGrp="1"/>
          </p:cNvSpPr>
          <p:nvPr>
            <p:ph sz="quarter" idx="12"/>
          </p:nvPr>
        </p:nvSpPr>
        <p:spPr>
          <a:xfrm>
            <a:off x="457200" y="990600"/>
            <a:ext cx="7886700" cy="4419600"/>
          </a:xfrm>
        </p:spPr>
        <p:txBody>
          <a:bodyPr>
            <a:normAutofit/>
          </a:bodyPr>
          <a:lstStyle/>
          <a:p>
            <a:pPr lvl="0">
              <a:buNone/>
            </a:pPr>
            <a:endParaRPr lang="en-US" sz="2000" dirty="0" smtClean="0"/>
          </a:p>
          <a:p>
            <a:pPr lvl="0"/>
            <a:endParaRPr lang="en-US" sz="2000" dirty="0" smtClean="0"/>
          </a:p>
          <a:p>
            <a:pPr lvl="0"/>
            <a:endParaRPr lang="en-US" sz="2000" dirty="0" smtClean="0"/>
          </a:p>
          <a:p>
            <a:pPr lvl="0"/>
            <a:endParaRPr lang="en-US" sz="2000" dirty="0" smtClean="0"/>
          </a:p>
          <a:p>
            <a:pPr lvl="0"/>
            <a:endParaRPr lang="en-US" sz="2000" dirty="0" smtClean="0"/>
          </a:p>
          <a:p>
            <a:pPr lvl="0">
              <a:buNone/>
            </a:pPr>
            <a:endParaRPr lang="en-US" sz="2000" dirty="0" smtClean="0"/>
          </a:p>
          <a:p>
            <a:endParaRPr lang="en-US" sz="2000" dirty="0"/>
          </a:p>
        </p:txBody>
      </p:sp>
      <p:pic>
        <p:nvPicPr>
          <p:cNvPr id="7" name="Picture 6" descr="live small biz screen.jpg"/>
          <p:cNvPicPr>
            <a:picLocks noChangeAspect="1"/>
          </p:cNvPicPr>
          <p:nvPr/>
        </p:nvPicPr>
        <p:blipFill>
          <a:blip r:embed="rId3"/>
          <a:stretch>
            <a:fillRect/>
          </a:stretch>
        </p:blipFill>
        <p:spPr>
          <a:xfrm>
            <a:off x="3733800" y="1219200"/>
            <a:ext cx="4903402" cy="2762250"/>
          </a:xfrm>
          <a:prstGeom prst="rect">
            <a:avLst/>
          </a:prstGeom>
        </p:spPr>
      </p:pic>
      <p:sp>
        <p:nvSpPr>
          <p:cNvPr id="14" name="TextBox 13"/>
          <p:cNvSpPr txBox="1"/>
          <p:nvPr/>
        </p:nvSpPr>
        <p:spPr>
          <a:xfrm>
            <a:off x="304800" y="1143000"/>
            <a:ext cx="2971800" cy="4093428"/>
          </a:xfrm>
          <a:prstGeom prst="rect">
            <a:avLst/>
          </a:prstGeom>
          <a:noFill/>
        </p:spPr>
        <p:txBody>
          <a:bodyPr wrap="square" rtlCol="0">
            <a:spAutoFit/>
          </a:bodyPr>
          <a:lstStyle/>
          <a:p>
            <a:pPr marL="344488" lvl="0" indent="-344488">
              <a:buFont typeface="Arial" pitchFamily="34" charset="0"/>
              <a:buChar char="•"/>
            </a:pPr>
            <a:r>
              <a:rPr lang="en-US" sz="2000" b="1" dirty="0" smtClean="0">
                <a:solidFill>
                  <a:schemeClr val="bg1"/>
                </a:solidFill>
                <a:latin typeface="+mn-lt"/>
              </a:rPr>
              <a:t>Get your company online. </a:t>
            </a:r>
            <a:r>
              <a:rPr lang="en-US" sz="2000" dirty="0" smtClean="0">
                <a:solidFill>
                  <a:schemeClr val="bg1"/>
                </a:solidFill>
                <a:latin typeface="+mn-lt"/>
              </a:rPr>
              <a:t>Set up a FREE web site &amp; e-mail, plus low cost e-commerce - all by yourself.</a:t>
            </a:r>
          </a:p>
          <a:p>
            <a:pPr marL="344488" lvl="0" indent="-344488"/>
            <a:endParaRPr lang="en-US" sz="2000" dirty="0" smtClean="0">
              <a:solidFill>
                <a:schemeClr val="bg1"/>
              </a:solidFill>
              <a:latin typeface="+mn-lt"/>
            </a:endParaRPr>
          </a:p>
          <a:p>
            <a:pPr marL="344488" indent="-344488">
              <a:buFont typeface="Arial" pitchFamily="34" charset="0"/>
              <a:buChar char="•"/>
            </a:pPr>
            <a:r>
              <a:rPr lang="en-US" sz="2000" b="1" dirty="0" smtClean="0">
                <a:solidFill>
                  <a:schemeClr val="bg1"/>
                </a:solidFill>
                <a:latin typeface="+mn-lt"/>
              </a:rPr>
              <a:t>Attract customers. </a:t>
            </a:r>
            <a:r>
              <a:rPr lang="en-US" sz="2000" dirty="0" smtClean="0">
                <a:solidFill>
                  <a:schemeClr val="bg1"/>
                </a:solidFill>
                <a:latin typeface="+mn-lt"/>
              </a:rPr>
              <a:t>Market your business with intuitive and affordable email marketing &amp; search marketing products. </a:t>
            </a:r>
          </a:p>
        </p:txBody>
      </p:sp>
      <p:sp>
        <p:nvSpPr>
          <p:cNvPr id="15" name="Rectangle 14"/>
          <p:cNvSpPr/>
          <p:nvPr/>
        </p:nvSpPr>
        <p:spPr>
          <a:xfrm>
            <a:off x="533400" y="762000"/>
            <a:ext cx="26670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657600" y="4343400"/>
            <a:ext cx="4572000" cy="1631216"/>
          </a:xfrm>
          <a:prstGeom prst="rect">
            <a:avLst/>
          </a:prstGeom>
          <a:noFill/>
        </p:spPr>
        <p:txBody>
          <a:bodyPr wrap="square" rtlCol="0">
            <a:spAutoFit/>
          </a:bodyPr>
          <a:lstStyle/>
          <a:p>
            <a:pPr marL="344488" indent="-344488">
              <a:buFont typeface="Arial" pitchFamily="34" charset="0"/>
              <a:buChar char="•"/>
            </a:pPr>
            <a:r>
              <a:rPr lang="en-US" sz="2000" b="1" dirty="0" smtClean="0">
                <a:solidFill>
                  <a:schemeClr val="bg1"/>
                </a:solidFill>
                <a:latin typeface="+mn-lt"/>
              </a:rPr>
              <a:t>Manage your business. </a:t>
            </a:r>
            <a:r>
              <a:rPr lang="en-US" sz="2000" dirty="0" smtClean="0">
                <a:solidFill>
                  <a:schemeClr val="bg1"/>
                </a:solidFill>
                <a:latin typeface="+mn-lt"/>
              </a:rPr>
              <a:t>Manage sales opportunities, projects, documents, &amp; more with FREE online business applications.</a:t>
            </a:r>
          </a:p>
          <a:p>
            <a:pPr lvl="0"/>
            <a:endParaRPr lang="en-US" sz="2000" dirty="0" smtClean="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Office Live</a:t>
            </a:r>
            <a:endParaRPr lang="en-US" dirty="0"/>
          </a:p>
        </p:txBody>
      </p:sp>
      <p:sp>
        <p:nvSpPr>
          <p:cNvPr id="10" name="Content Placeholder 7"/>
          <p:cNvSpPr>
            <a:spLocks noGrp="1"/>
          </p:cNvSpPr>
          <p:nvPr>
            <p:ph sz="quarter" idx="12"/>
          </p:nvPr>
        </p:nvSpPr>
        <p:spPr>
          <a:xfrm>
            <a:off x="457200" y="1295400"/>
            <a:ext cx="4419600" cy="4419600"/>
          </a:xfrm>
        </p:spPr>
        <p:txBody>
          <a:bodyPr>
            <a:normAutofit/>
          </a:bodyPr>
          <a:lstStyle/>
          <a:p>
            <a:pPr>
              <a:buNone/>
            </a:pPr>
            <a:r>
              <a:rPr lang="en-US" sz="2000" b="1" dirty="0" smtClean="0">
                <a:solidFill>
                  <a:schemeClr val="bg1"/>
                </a:solidFill>
              </a:rPr>
              <a:t>Next</a:t>
            </a:r>
            <a:r>
              <a:rPr lang="en-US" sz="2000" b="1" dirty="0" smtClean="0"/>
              <a:t> steps</a:t>
            </a:r>
          </a:p>
          <a:p>
            <a:pPr>
              <a:buNone/>
            </a:pPr>
            <a:r>
              <a:rPr lang="en-US" sz="2000" dirty="0" smtClean="0"/>
              <a:t>Visit </a:t>
            </a:r>
            <a:r>
              <a:rPr lang="en-US" sz="2000" dirty="0" smtClean="0">
                <a:solidFill>
                  <a:srgbClr val="00B050"/>
                </a:solidFill>
                <a:hlinkClick r:id="rId3"/>
              </a:rPr>
              <a:t>http://mslocalbiz.com</a:t>
            </a:r>
            <a:r>
              <a:rPr lang="en-US" sz="2000" dirty="0" smtClean="0">
                <a:solidFill>
                  <a:srgbClr val="00B050"/>
                </a:solidFill>
              </a:rPr>
              <a:t> </a:t>
            </a:r>
            <a:r>
              <a:rPr lang="en-US" sz="2000" dirty="0" smtClean="0"/>
              <a:t>to </a:t>
            </a:r>
          </a:p>
          <a:p>
            <a:pPr lvl="0"/>
            <a:r>
              <a:rPr lang="en-US" sz="2000" dirty="0" smtClean="0"/>
              <a:t>Learn more at our Resource Center</a:t>
            </a:r>
          </a:p>
          <a:p>
            <a:pPr lvl="0"/>
            <a:r>
              <a:rPr lang="en-US" sz="2000" dirty="0" smtClean="0"/>
              <a:t>See what people are saying about Office Live</a:t>
            </a:r>
          </a:p>
          <a:p>
            <a:pPr lvl="0"/>
            <a:endParaRPr lang="en-US" sz="2000" dirty="0" smtClean="0"/>
          </a:p>
          <a:p>
            <a:pPr lvl="0"/>
            <a:endParaRPr lang="en-US" dirty="0"/>
          </a:p>
        </p:txBody>
      </p:sp>
      <p:pic>
        <p:nvPicPr>
          <p:cNvPr id="6" name="Picture 5" descr="small biz screen for demo slide.jpg"/>
          <p:cNvPicPr>
            <a:picLocks noChangeAspect="1"/>
          </p:cNvPicPr>
          <p:nvPr/>
        </p:nvPicPr>
        <p:blipFill>
          <a:blip r:embed="rId4"/>
          <a:stretch>
            <a:fillRect/>
          </a:stretch>
        </p:blipFill>
        <p:spPr>
          <a:xfrm>
            <a:off x="4419600" y="2705100"/>
            <a:ext cx="3364089" cy="27432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Small Business Server 2003 R2</a:t>
            </a:r>
            <a:endParaRPr lang="en-US" dirty="0"/>
          </a:p>
        </p:txBody>
      </p:sp>
      <p:sp>
        <p:nvSpPr>
          <p:cNvPr id="10" name="Content Placeholder 7"/>
          <p:cNvSpPr>
            <a:spLocks noGrp="1"/>
          </p:cNvSpPr>
          <p:nvPr>
            <p:ph sz="quarter" idx="12"/>
          </p:nvPr>
        </p:nvSpPr>
        <p:spPr>
          <a:xfrm>
            <a:off x="457200" y="1295400"/>
            <a:ext cx="4114800" cy="4419600"/>
          </a:xfrm>
        </p:spPr>
        <p:txBody>
          <a:bodyPr>
            <a:normAutofit fontScale="85000" lnSpcReduction="20000"/>
          </a:bodyPr>
          <a:lstStyle/>
          <a:p>
            <a:r>
              <a:rPr lang="en-US" b="1" dirty="0" smtClean="0"/>
              <a:t>Get remote access to the information you need from any PC. </a:t>
            </a:r>
            <a:r>
              <a:rPr lang="en-US" dirty="0" smtClean="0"/>
              <a:t>See your email, internal websites, network files and business applications.</a:t>
            </a:r>
          </a:p>
          <a:p>
            <a:pPr lvl="0"/>
            <a:r>
              <a:rPr lang="en-US" b="1" dirty="0" smtClean="0"/>
              <a:t>Provide one central location to store and access business information. </a:t>
            </a:r>
            <a:r>
              <a:rPr lang="en-US" dirty="0" smtClean="0"/>
              <a:t>All employees can easily find and share documents.</a:t>
            </a:r>
          </a:p>
          <a:p>
            <a:pPr lvl="0"/>
            <a:r>
              <a:rPr lang="en-US" b="1" dirty="0" smtClean="0"/>
              <a:t>Automatically back up your business data. </a:t>
            </a:r>
            <a:r>
              <a:rPr lang="en-US" dirty="0" smtClean="0"/>
              <a:t>Easily retrieve damaged or deleted files.</a:t>
            </a:r>
          </a:p>
          <a:p>
            <a:pPr lvl="0"/>
            <a:r>
              <a:rPr lang="en-US" b="1" dirty="0" smtClean="0"/>
              <a:t>Cost-effectively share resources. </a:t>
            </a:r>
            <a:r>
              <a:rPr lang="en-US" dirty="0" smtClean="0"/>
              <a:t>Get the most value out of your printers, fax machines and phone lines.</a:t>
            </a:r>
          </a:p>
          <a:p>
            <a:endParaRPr lang="en-US" dirty="0"/>
          </a:p>
        </p:txBody>
      </p:sp>
      <p:grpSp>
        <p:nvGrpSpPr>
          <p:cNvPr id="2" name="Group 5"/>
          <p:cNvGrpSpPr/>
          <p:nvPr/>
        </p:nvGrpSpPr>
        <p:grpSpPr>
          <a:xfrm>
            <a:off x="5486400" y="1790700"/>
            <a:ext cx="2693988" cy="3128963"/>
            <a:chOff x="6245225" y="1346200"/>
            <a:chExt cx="2693988" cy="3128963"/>
          </a:xfrm>
        </p:grpSpPr>
        <p:pic>
          <p:nvPicPr>
            <p:cNvPr id="8" name="Picture 6" descr="printer"/>
            <p:cNvPicPr>
              <a:picLocks noChangeAspect="1" noChangeArrowheads="1"/>
            </p:cNvPicPr>
            <p:nvPr/>
          </p:nvPicPr>
          <p:blipFill>
            <a:blip r:embed="rId3"/>
            <a:srcRect/>
            <a:stretch>
              <a:fillRect/>
            </a:stretch>
          </p:blipFill>
          <p:spPr bwMode="auto">
            <a:xfrm>
              <a:off x="6262688" y="3306763"/>
              <a:ext cx="514350" cy="514350"/>
            </a:xfrm>
            <a:prstGeom prst="rect">
              <a:avLst/>
            </a:prstGeom>
            <a:noFill/>
            <a:ln w="9525">
              <a:noFill/>
              <a:miter lim="800000"/>
              <a:headEnd/>
              <a:tailEnd/>
            </a:ln>
          </p:spPr>
        </p:pic>
        <p:pic>
          <p:nvPicPr>
            <p:cNvPr id="12" name="Picture 7" descr="Internet cloud web"/>
            <p:cNvPicPr>
              <a:picLocks noChangeAspect="1" noChangeArrowheads="1"/>
            </p:cNvPicPr>
            <p:nvPr/>
          </p:nvPicPr>
          <p:blipFill>
            <a:blip r:embed="rId4"/>
            <a:srcRect/>
            <a:stretch>
              <a:fillRect/>
            </a:stretch>
          </p:blipFill>
          <p:spPr bwMode="auto">
            <a:xfrm>
              <a:off x="7700963" y="3336925"/>
              <a:ext cx="720725" cy="311150"/>
            </a:xfrm>
            <a:prstGeom prst="rect">
              <a:avLst/>
            </a:prstGeom>
            <a:noFill/>
            <a:ln w="9525">
              <a:noFill/>
              <a:miter lim="800000"/>
              <a:headEnd/>
              <a:tailEnd/>
            </a:ln>
          </p:spPr>
        </p:pic>
        <p:sp>
          <p:nvSpPr>
            <p:cNvPr id="13" name="Line 8"/>
            <p:cNvSpPr>
              <a:spLocks noChangeShapeType="1"/>
            </p:cNvSpPr>
            <p:nvPr/>
          </p:nvSpPr>
          <p:spPr bwMode="auto">
            <a:xfrm flipH="1">
              <a:off x="6818313" y="3016250"/>
              <a:ext cx="320675" cy="330200"/>
            </a:xfrm>
            <a:prstGeom prst="line">
              <a:avLst/>
            </a:prstGeom>
            <a:noFill/>
            <a:ln w="9525">
              <a:solidFill>
                <a:schemeClr val="tx1"/>
              </a:solidFill>
              <a:round/>
              <a:headEnd/>
              <a:tailEnd type="triangle" w="med" len="med"/>
            </a:ln>
          </p:spPr>
          <p:txBody>
            <a:bodyPr/>
            <a:lstStyle/>
            <a:p>
              <a:endParaRPr lang="en-US" dirty="0"/>
            </a:p>
          </p:txBody>
        </p:sp>
        <p:sp>
          <p:nvSpPr>
            <p:cNvPr id="14" name="Line 9"/>
            <p:cNvSpPr>
              <a:spLocks noChangeShapeType="1"/>
            </p:cNvSpPr>
            <p:nvPr/>
          </p:nvSpPr>
          <p:spPr bwMode="auto">
            <a:xfrm>
              <a:off x="6700838" y="2354263"/>
              <a:ext cx="368300" cy="295275"/>
            </a:xfrm>
            <a:prstGeom prst="line">
              <a:avLst/>
            </a:prstGeom>
            <a:noFill/>
            <a:ln w="9525">
              <a:solidFill>
                <a:schemeClr val="tx1"/>
              </a:solidFill>
              <a:round/>
              <a:headEnd/>
              <a:tailEnd type="triangle" w="med" len="med"/>
            </a:ln>
          </p:spPr>
          <p:txBody>
            <a:bodyPr/>
            <a:lstStyle/>
            <a:p>
              <a:endParaRPr lang="en-US" dirty="0"/>
            </a:p>
          </p:txBody>
        </p:sp>
        <p:sp>
          <p:nvSpPr>
            <p:cNvPr id="15" name="Line 10"/>
            <p:cNvSpPr>
              <a:spLocks noChangeShapeType="1"/>
            </p:cNvSpPr>
            <p:nvPr/>
          </p:nvSpPr>
          <p:spPr bwMode="auto">
            <a:xfrm flipH="1">
              <a:off x="7562850" y="2460625"/>
              <a:ext cx="257175" cy="209550"/>
            </a:xfrm>
            <a:prstGeom prst="line">
              <a:avLst/>
            </a:prstGeom>
            <a:noFill/>
            <a:ln w="9525">
              <a:solidFill>
                <a:schemeClr val="tx1"/>
              </a:solidFill>
              <a:round/>
              <a:headEnd/>
              <a:tailEnd type="triangle" w="med" len="med"/>
            </a:ln>
          </p:spPr>
          <p:txBody>
            <a:bodyPr/>
            <a:lstStyle/>
            <a:p>
              <a:endParaRPr lang="en-US" dirty="0"/>
            </a:p>
          </p:txBody>
        </p:sp>
        <p:sp>
          <p:nvSpPr>
            <p:cNvPr id="16" name="Line 11"/>
            <p:cNvSpPr>
              <a:spLocks noChangeShapeType="1"/>
            </p:cNvSpPr>
            <p:nvPr/>
          </p:nvSpPr>
          <p:spPr bwMode="auto">
            <a:xfrm>
              <a:off x="7318375" y="2090738"/>
              <a:ext cx="0" cy="396875"/>
            </a:xfrm>
            <a:prstGeom prst="line">
              <a:avLst/>
            </a:prstGeom>
            <a:noFill/>
            <a:ln w="9525">
              <a:solidFill>
                <a:schemeClr val="tx1"/>
              </a:solidFill>
              <a:round/>
              <a:headEnd/>
              <a:tailEnd type="triangle" w="med" len="med"/>
            </a:ln>
          </p:spPr>
          <p:txBody>
            <a:bodyPr/>
            <a:lstStyle/>
            <a:p>
              <a:endParaRPr lang="en-US" dirty="0"/>
            </a:p>
          </p:txBody>
        </p:sp>
        <p:pic>
          <p:nvPicPr>
            <p:cNvPr id="17" name="Picture 12" descr="pc"/>
            <p:cNvPicPr>
              <a:picLocks noChangeAspect="1" noChangeArrowheads="1"/>
            </p:cNvPicPr>
            <p:nvPr/>
          </p:nvPicPr>
          <p:blipFill>
            <a:blip r:embed="rId5"/>
            <a:srcRect/>
            <a:stretch>
              <a:fillRect/>
            </a:stretch>
          </p:blipFill>
          <p:spPr bwMode="auto">
            <a:xfrm>
              <a:off x="6245225" y="2035175"/>
              <a:ext cx="571500" cy="568325"/>
            </a:xfrm>
            <a:prstGeom prst="rect">
              <a:avLst/>
            </a:prstGeom>
            <a:noFill/>
            <a:ln w="9525">
              <a:noFill/>
              <a:miter lim="800000"/>
              <a:headEnd/>
              <a:tailEnd/>
            </a:ln>
          </p:spPr>
        </p:pic>
        <p:pic>
          <p:nvPicPr>
            <p:cNvPr id="18" name="Picture 13" descr="pc"/>
            <p:cNvPicPr>
              <a:picLocks noChangeAspect="1" noChangeArrowheads="1"/>
            </p:cNvPicPr>
            <p:nvPr/>
          </p:nvPicPr>
          <p:blipFill>
            <a:blip r:embed="rId5"/>
            <a:srcRect/>
            <a:stretch>
              <a:fillRect/>
            </a:stretch>
          </p:blipFill>
          <p:spPr bwMode="auto">
            <a:xfrm>
              <a:off x="7054850" y="1593850"/>
              <a:ext cx="571500" cy="568325"/>
            </a:xfrm>
            <a:prstGeom prst="rect">
              <a:avLst/>
            </a:prstGeom>
            <a:noFill/>
            <a:ln w="9525">
              <a:noFill/>
              <a:miter lim="800000"/>
              <a:headEnd/>
              <a:tailEnd/>
            </a:ln>
          </p:spPr>
        </p:pic>
        <p:pic>
          <p:nvPicPr>
            <p:cNvPr id="19" name="Picture 14" descr="pc"/>
            <p:cNvPicPr>
              <a:picLocks noChangeAspect="1" noChangeArrowheads="1"/>
            </p:cNvPicPr>
            <p:nvPr/>
          </p:nvPicPr>
          <p:blipFill>
            <a:blip r:embed="rId5"/>
            <a:srcRect/>
            <a:stretch>
              <a:fillRect/>
            </a:stretch>
          </p:blipFill>
          <p:spPr bwMode="auto">
            <a:xfrm>
              <a:off x="7761288" y="1987550"/>
              <a:ext cx="571500" cy="568325"/>
            </a:xfrm>
            <a:prstGeom prst="rect">
              <a:avLst/>
            </a:prstGeom>
            <a:noFill/>
            <a:ln w="9525">
              <a:noFill/>
              <a:miter lim="800000"/>
              <a:headEnd/>
              <a:tailEnd/>
            </a:ln>
          </p:spPr>
        </p:pic>
        <p:sp>
          <p:nvSpPr>
            <p:cNvPr id="20" name="Line 16"/>
            <p:cNvSpPr>
              <a:spLocks noChangeShapeType="1"/>
            </p:cNvSpPr>
            <p:nvPr/>
          </p:nvSpPr>
          <p:spPr bwMode="auto">
            <a:xfrm>
              <a:off x="7504113" y="3016250"/>
              <a:ext cx="320675" cy="330200"/>
            </a:xfrm>
            <a:prstGeom prst="line">
              <a:avLst/>
            </a:prstGeom>
            <a:noFill/>
            <a:ln w="9525">
              <a:solidFill>
                <a:schemeClr val="tx1"/>
              </a:solidFill>
              <a:round/>
              <a:headEnd/>
              <a:tailEnd type="triangle" w="med" len="med"/>
            </a:ln>
          </p:spPr>
          <p:txBody>
            <a:bodyPr/>
            <a:lstStyle/>
            <a:p>
              <a:endParaRPr lang="en-US" dirty="0"/>
            </a:p>
          </p:txBody>
        </p:sp>
        <p:sp>
          <p:nvSpPr>
            <p:cNvPr id="21" name="Line 17"/>
            <p:cNvSpPr>
              <a:spLocks noChangeShapeType="1"/>
            </p:cNvSpPr>
            <p:nvPr/>
          </p:nvSpPr>
          <p:spPr bwMode="auto">
            <a:xfrm>
              <a:off x="7318375" y="3014663"/>
              <a:ext cx="0" cy="892175"/>
            </a:xfrm>
            <a:prstGeom prst="line">
              <a:avLst/>
            </a:prstGeom>
            <a:noFill/>
            <a:ln w="9525">
              <a:solidFill>
                <a:schemeClr val="tx1"/>
              </a:solidFill>
              <a:round/>
              <a:headEnd/>
              <a:tailEnd type="triangle" w="med" len="med"/>
            </a:ln>
          </p:spPr>
          <p:txBody>
            <a:bodyPr/>
            <a:lstStyle/>
            <a:p>
              <a:endParaRPr lang="en-US" dirty="0"/>
            </a:p>
          </p:txBody>
        </p:sp>
        <p:pic>
          <p:nvPicPr>
            <p:cNvPr id="22" name="Picture 18" descr="projection screen"/>
            <p:cNvPicPr>
              <a:picLocks noChangeAspect="1" noChangeArrowheads="1"/>
            </p:cNvPicPr>
            <p:nvPr/>
          </p:nvPicPr>
          <p:blipFill>
            <a:blip r:embed="rId6"/>
            <a:srcRect/>
            <a:stretch>
              <a:fillRect/>
            </a:stretch>
          </p:blipFill>
          <p:spPr bwMode="auto">
            <a:xfrm>
              <a:off x="7392988" y="3748088"/>
              <a:ext cx="311150" cy="612775"/>
            </a:xfrm>
            <a:prstGeom prst="rect">
              <a:avLst/>
            </a:prstGeom>
            <a:noFill/>
            <a:ln w="9525">
              <a:noFill/>
              <a:miter lim="800000"/>
              <a:headEnd/>
              <a:tailEnd/>
            </a:ln>
          </p:spPr>
        </p:pic>
        <p:pic>
          <p:nvPicPr>
            <p:cNvPr id="23" name="Picture 19" descr="payment"/>
            <p:cNvPicPr>
              <a:picLocks noChangeAspect="1" noChangeArrowheads="1"/>
            </p:cNvPicPr>
            <p:nvPr/>
          </p:nvPicPr>
          <p:blipFill>
            <a:blip r:embed="rId7"/>
            <a:srcRect/>
            <a:stretch>
              <a:fillRect/>
            </a:stretch>
          </p:blipFill>
          <p:spPr bwMode="auto">
            <a:xfrm>
              <a:off x="6888163" y="3873500"/>
              <a:ext cx="330200" cy="384175"/>
            </a:xfrm>
            <a:prstGeom prst="rect">
              <a:avLst/>
            </a:prstGeom>
            <a:noFill/>
            <a:ln w="9525">
              <a:noFill/>
              <a:miter lim="800000"/>
              <a:headEnd/>
              <a:tailEnd/>
            </a:ln>
          </p:spPr>
        </p:pic>
        <p:pic>
          <p:nvPicPr>
            <p:cNvPr id="24" name="Picture 20" descr="Folder"/>
            <p:cNvPicPr>
              <a:picLocks noChangeAspect="1" noChangeArrowheads="1"/>
            </p:cNvPicPr>
            <p:nvPr/>
          </p:nvPicPr>
          <p:blipFill>
            <a:blip r:embed="rId8"/>
            <a:srcRect/>
            <a:stretch>
              <a:fillRect/>
            </a:stretch>
          </p:blipFill>
          <p:spPr bwMode="auto">
            <a:xfrm>
              <a:off x="7151688" y="4021138"/>
              <a:ext cx="339725" cy="454025"/>
            </a:xfrm>
            <a:prstGeom prst="rect">
              <a:avLst/>
            </a:prstGeom>
            <a:noFill/>
            <a:ln w="9525">
              <a:noFill/>
              <a:miter lim="800000"/>
              <a:headEnd/>
              <a:tailEnd/>
            </a:ln>
          </p:spPr>
        </p:pic>
        <p:pic>
          <p:nvPicPr>
            <p:cNvPr id="25" name="Picture 21" descr="Server"/>
            <p:cNvPicPr>
              <a:picLocks noChangeAspect="1" noChangeArrowheads="1"/>
            </p:cNvPicPr>
            <p:nvPr/>
          </p:nvPicPr>
          <p:blipFill>
            <a:blip r:embed="rId9"/>
            <a:srcRect/>
            <a:stretch>
              <a:fillRect/>
            </a:stretch>
          </p:blipFill>
          <p:spPr bwMode="auto">
            <a:xfrm>
              <a:off x="7131050" y="2597150"/>
              <a:ext cx="387350" cy="571500"/>
            </a:xfrm>
            <a:prstGeom prst="rect">
              <a:avLst/>
            </a:prstGeom>
            <a:noFill/>
            <a:ln w="9525">
              <a:noFill/>
              <a:miter lim="800000"/>
              <a:headEnd/>
              <a:tailEnd/>
            </a:ln>
          </p:spPr>
        </p:pic>
        <p:pic>
          <p:nvPicPr>
            <p:cNvPr id="26" name="Picture 22" descr="Document"/>
            <p:cNvPicPr>
              <a:picLocks noChangeAspect="1" noChangeArrowheads="1"/>
            </p:cNvPicPr>
            <p:nvPr/>
          </p:nvPicPr>
          <p:blipFill>
            <a:blip r:embed="rId10"/>
            <a:srcRect/>
            <a:stretch>
              <a:fillRect/>
            </a:stretch>
          </p:blipFill>
          <p:spPr bwMode="auto">
            <a:xfrm>
              <a:off x="6330950" y="1792288"/>
              <a:ext cx="165100" cy="352425"/>
            </a:xfrm>
            <a:prstGeom prst="rect">
              <a:avLst/>
            </a:prstGeom>
            <a:noFill/>
            <a:ln w="9525">
              <a:noFill/>
              <a:miter lim="800000"/>
              <a:headEnd/>
              <a:tailEnd/>
            </a:ln>
          </p:spPr>
        </p:pic>
        <p:pic>
          <p:nvPicPr>
            <p:cNvPr id="27" name="Picture 23" descr="Document"/>
            <p:cNvPicPr>
              <a:picLocks noChangeAspect="1" noChangeArrowheads="1"/>
            </p:cNvPicPr>
            <p:nvPr/>
          </p:nvPicPr>
          <p:blipFill>
            <a:blip r:embed="rId10"/>
            <a:srcRect/>
            <a:stretch>
              <a:fillRect/>
            </a:stretch>
          </p:blipFill>
          <p:spPr bwMode="auto">
            <a:xfrm>
              <a:off x="6915150" y="2676525"/>
              <a:ext cx="165100" cy="352425"/>
            </a:xfrm>
            <a:prstGeom prst="rect">
              <a:avLst/>
            </a:prstGeom>
            <a:noFill/>
            <a:ln w="9525">
              <a:noFill/>
              <a:miter lim="800000"/>
              <a:headEnd/>
              <a:tailEnd/>
            </a:ln>
          </p:spPr>
        </p:pic>
        <p:pic>
          <p:nvPicPr>
            <p:cNvPr id="28" name="Picture 24" descr="Document"/>
            <p:cNvPicPr>
              <a:picLocks noChangeAspect="1" noChangeArrowheads="1"/>
            </p:cNvPicPr>
            <p:nvPr/>
          </p:nvPicPr>
          <p:blipFill>
            <a:blip r:embed="rId10"/>
            <a:srcRect/>
            <a:stretch>
              <a:fillRect/>
            </a:stretch>
          </p:blipFill>
          <p:spPr bwMode="auto">
            <a:xfrm>
              <a:off x="7135813" y="1346200"/>
              <a:ext cx="165100" cy="352425"/>
            </a:xfrm>
            <a:prstGeom prst="rect">
              <a:avLst/>
            </a:prstGeom>
            <a:noFill/>
            <a:ln w="9525">
              <a:noFill/>
              <a:miter lim="800000"/>
              <a:headEnd/>
              <a:tailEnd/>
            </a:ln>
          </p:spPr>
        </p:pic>
        <p:pic>
          <p:nvPicPr>
            <p:cNvPr id="29" name="Picture 28" descr="WinSBS03R2_h_rgb"/>
            <p:cNvPicPr>
              <a:picLocks noChangeAspect="1" noChangeArrowheads="1"/>
            </p:cNvPicPr>
            <p:nvPr/>
          </p:nvPicPr>
          <p:blipFill>
            <a:blip r:embed="rId11"/>
            <a:srcRect/>
            <a:stretch>
              <a:fillRect/>
            </a:stretch>
          </p:blipFill>
          <p:spPr bwMode="auto">
            <a:xfrm>
              <a:off x="7777163" y="2933700"/>
              <a:ext cx="1162050" cy="1905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Windows Small Business Server 2003 R2</a:t>
            </a:r>
            <a:endParaRPr lang="en-US" dirty="0"/>
          </a:p>
        </p:txBody>
      </p:sp>
      <p:sp>
        <p:nvSpPr>
          <p:cNvPr id="10" name="Content Placeholder 7"/>
          <p:cNvSpPr>
            <a:spLocks noGrp="1"/>
          </p:cNvSpPr>
          <p:nvPr>
            <p:ph sz="quarter" idx="12"/>
          </p:nvPr>
        </p:nvSpPr>
        <p:spPr>
          <a:xfrm>
            <a:off x="457200" y="1295400"/>
            <a:ext cx="5334000" cy="4419600"/>
          </a:xfrm>
        </p:spPr>
        <p:txBody>
          <a:bodyPr>
            <a:normAutofit/>
          </a:bodyPr>
          <a:lstStyle/>
          <a:p>
            <a:pPr>
              <a:buNone/>
            </a:pPr>
            <a:r>
              <a:rPr lang="en-US" sz="2000" b="1" dirty="0" smtClean="0"/>
              <a:t>Demo</a:t>
            </a:r>
          </a:p>
          <a:p>
            <a:pPr>
              <a:buNone/>
            </a:pPr>
            <a:endParaRPr lang="en-US" sz="2000" b="1" dirty="0" smtClean="0"/>
          </a:p>
          <a:p>
            <a:pPr>
              <a:buNone/>
            </a:pPr>
            <a:r>
              <a:rPr lang="en-US" sz="2000" b="1" dirty="0" smtClean="0"/>
              <a:t>Next steps</a:t>
            </a:r>
          </a:p>
          <a:p>
            <a:pPr>
              <a:buNone/>
            </a:pPr>
            <a:r>
              <a:rPr lang="en-US" sz="2000" dirty="0" smtClean="0"/>
              <a:t>Visit </a:t>
            </a:r>
            <a:r>
              <a:rPr lang="en-US" sz="2000" dirty="0" smtClean="0">
                <a:solidFill>
                  <a:srgbClr val="00B050"/>
                </a:solidFill>
                <a:hlinkClick r:id="rId3"/>
              </a:rPr>
              <a:t>http://mslocalbiz.com</a:t>
            </a:r>
            <a:r>
              <a:rPr lang="en-US" sz="2000" dirty="0" smtClean="0">
                <a:solidFill>
                  <a:srgbClr val="00B050"/>
                </a:solidFill>
              </a:rPr>
              <a:t> </a:t>
            </a:r>
            <a:r>
              <a:rPr lang="en-US" sz="2000" dirty="0" smtClean="0"/>
              <a:t>to </a:t>
            </a:r>
          </a:p>
          <a:p>
            <a:r>
              <a:rPr lang="en-US" sz="2000" dirty="0" smtClean="0"/>
              <a:t>Test drive Small Business Server </a:t>
            </a:r>
          </a:p>
          <a:p>
            <a:r>
              <a:rPr lang="en-US" sz="2000" dirty="0" smtClean="0"/>
              <a:t>Get a FREE Technology Assessment</a:t>
            </a:r>
          </a:p>
        </p:txBody>
      </p:sp>
      <p:pic>
        <p:nvPicPr>
          <p:cNvPr id="11" name="Picture 4"/>
          <p:cNvPicPr>
            <a:picLocks noChangeAspect="1" noChangeArrowheads="1"/>
          </p:cNvPicPr>
          <p:nvPr/>
        </p:nvPicPr>
        <p:blipFill>
          <a:blip r:embed="rId4"/>
          <a:srcRect/>
          <a:stretch>
            <a:fillRect/>
          </a:stretch>
        </p:blipFill>
        <p:spPr bwMode="auto">
          <a:xfrm>
            <a:off x="5753100" y="1714500"/>
            <a:ext cx="2743200" cy="3320577"/>
          </a:xfrm>
          <a:prstGeom prst="rect">
            <a:avLst/>
          </a:prstGeom>
          <a:noFill/>
          <a:ln w="3175" algn="ctr">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Dynamics CRM Online</a:t>
            </a:r>
            <a:endParaRPr lang="en-US" dirty="0"/>
          </a:p>
        </p:txBody>
      </p:sp>
      <p:sp>
        <p:nvSpPr>
          <p:cNvPr id="8" name="Rectangle 7"/>
          <p:cNvSpPr/>
          <p:nvPr/>
        </p:nvSpPr>
        <p:spPr>
          <a:xfrm>
            <a:off x="381000" y="990600"/>
            <a:ext cx="4114800" cy="1938992"/>
          </a:xfrm>
          <a:prstGeom prst="rect">
            <a:avLst/>
          </a:prstGeom>
        </p:spPr>
        <p:txBody>
          <a:bodyPr wrap="square">
            <a:spAutoFit/>
          </a:bodyPr>
          <a:lstStyle/>
          <a:p>
            <a:pPr marL="344488" indent="-344488">
              <a:buFont typeface="Arial" pitchFamily="34" charset="0"/>
              <a:buChar char="•"/>
            </a:pPr>
            <a:r>
              <a:rPr lang="en-US" sz="2000" b="1" dirty="0" smtClean="0">
                <a:solidFill>
                  <a:schemeClr val="bg1"/>
                </a:solidFill>
                <a:latin typeface="+mn-lt"/>
              </a:rPr>
              <a:t>Get started fast. </a:t>
            </a:r>
            <a:r>
              <a:rPr lang="en-US" sz="2000" dirty="0" smtClean="0">
                <a:solidFill>
                  <a:schemeClr val="bg1"/>
                </a:solidFill>
                <a:latin typeface="+mn-lt"/>
              </a:rPr>
              <a:t> Dynamics CRM Online is a full-featured subscription CRM solution that you can get up and running quickly.</a:t>
            </a:r>
          </a:p>
          <a:p>
            <a:endParaRPr lang="en-US" sz="2000" dirty="0" smtClean="0">
              <a:solidFill>
                <a:schemeClr val="bg1"/>
              </a:solidFill>
              <a:latin typeface="+mn-lt"/>
            </a:endParaRPr>
          </a:p>
        </p:txBody>
      </p:sp>
      <p:sp>
        <p:nvSpPr>
          <p:cNvPr id="15" name="Rectangle 14"/>
          <p:cNvSpPr/>
          <p:nvPr/>
        </p:nvSpPr>
        <p:spPr>
          <a:xfrm>
            <a:off x="4572000" y="990600"/>
            <a:ext cx="4572000" cy="1631216"/>
          </a:xfrm>
          <a:prstGeom prst="rect">
            <a:avLst/>
          </a:prstGeom>
        </p:spPr>
        <p:txBody>
          <a:bodyPr>
            <a:spAutoFit/>
          </a:bodyPr>
          <a:lstStyle/>
          <a:p>
            <a:pPr marL="344488" indent="-344488">
              <a:buFont typeface="Arial" pitchFamily="34" charset="0"/>
              <a:buChar char="•"/>
            </a:pPr>
            <a:r>
              <a:rPr lang="en-US" sz="2000" b="1" dirty="0" smtClean="0">
                <a:solidFill>
                  <a:schemeClr val="bg1"/>
                </a:solidFill>
                <a:latin typeface="+mn-lt"/>
              </a:rPr>
              <a:t>Maximize the value of your CRM solution. </a:t>
            </a:r>
            <a:r>
              <a:rPr lang="en-US" sz="2000" dirty="0" smtClean="0">
                <a:solidFill>
                  <a:schemeClr val="bg1"/>
                </a:solidFill>
                <a:latin typeface="+mn-lt"/>
              </a:rPr>
              <a:t>Optimize your campaigns and manage all your customer information online.</a:t>
            </a:r>
          </a:p>
          <a:p>
            <a:pPr lvl="0"/>
            <a:endParaRPr lang="en-US" sz="2000" dirty="0" smtClean="0">
              <a:solidFill>
                <a:schemeClr val="bg1"/>
              </a:solidFill>
              <a:latin typeface="+mn-lt"/>
            </a:endParaRPr>
          </a:p>
        </p:txBody>
      </p:sp>
      <p:pic>
        <p:nvPicPr>
          <p:cNvPr id="16" name="Picture 15" descr="CRM ONline Screen Small.jpg"/>
          <p:cNvPicPr>
            <a:picLocks noChangeAspect="1"/>
          </p:cNvPicPr>
          <p:nvPr/>
        </p:nvPicPr>
        <p:blipFill>
          <a:blip r:embed="rId3"/>
          <a:stretch>
            <a:fillRect/>
          </a:stretch>
        </p:blipFill>
        <p:spPr>
          <a:xfrm>
            <a:off x="3143250" y="2438400"/>
            <a:ext cx="2857500" cy="2148339"/>
          </a:xfrm>
          <a:prstGeom prst="rect">
            <a:avLst/>
          </a:prstGeom>
        </p:spPr>
      </p:pic>
      <p:sp>
        <p:nvSpPr>
          <p:cNvPr id="17" name="Rectangle 16"/>
          <p:cNvSpPr/>
          <p:nvPr/>
        </p:nvSpPr>
        <p:spPr>
          <a:xfrm>
            <a:off x="381000" y="47244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mn-lt"/>
              </a:rPr>
              <a:t>Enjoy simple and affordable pricing. </a:t>
            </a:r>
            <a:r>
              <a:rPr lang="en-US" sz="2000" dirty="0" smtClean="0">
                <a:solidFill>
                  <a:schemeClr val="bg1"/>
                </a:solidFill>
                <a:latin typeface="+mn-lt"/>
              </a:rPr>
              <a:t>Just $39 per user per month.</a:t>
            </a:r>
          </a:p>
          <a:p>
            <a:endParaRPr lang="en-US" sz="2000" dirty="0" smtClean="0">
              <a:solidFill>
                <a:schemeClr val="bg1"/>
              </a:solidFill>
              <a:latin typeface="+mn-lt"/>
            </a:endParaRPr>
          </a:p>
        </p:txBody>
      </p:sp>
      <p:sp>
        <p:nvSpPr>
          <p:cNvPr id="18" name="Rectangle 17"/>
          <p:cNvSpPr/>
          <p:nvPr/>
        </p:nvSpPr>
        <p:spPr>
          <a:xfrm>
            <a:off x="4572000" y="4724400"/>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mn-lt"/>
              </a:rPr>
              <a:t>Smooth migration path. </a:t>
            </a:r>
            <a:r>
              <a:rPr lang="en-US" sz="2000" dirty="0" smtClean="0">
                <a:solidFill>
                  <a:schemeClr val="bg1"/>
                </a:solidFill>
                <a:latin typeface="+mn-lt"/>
              </a:rPr>
              <a:t>Easily migrate to the on-premise version as your business grows.</a:t>
            </a:r>
          </a:p>
          <a:p>
            <a:endParaRPr lang="en-US" sz="2000" dirty="0" smtClean="0">
              <a:solidFill>
                <a:schemeClr val="bg1"/>
              </a:solidFill>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9218" name="Picture 2" descr="C:\Documents and Settings\lgubin\Desktop\MSFT 126 - SBA Phase II\Deliverables\PPT\PNG's R2\PNG's R2\three_internet_a.png"/>
          <p:cNvPicPr>
            <a:picLocks noChangeAspect="1" noChangeArrowheads="1"/>
          </p:cNvPicPr>
          <p:nvPr/>
        </p:nvPicPr>
        <p:blipFill>
          <a:blip r:embed="rId3"/>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723900" y="1295400"/>
            <a:ext cx="5715000" cy="4419600"/>
          </a:xfrm>
        </p:spPr>
        <p:txBody>
          <a:bodyPr>
            <a:normAutofit/>
          </a:bodyPr>
          <a:lstStyle/>
          <a:p>
            <a:pPr>
              <a:buNone/>
            </a:pPr>
            <a:r>
              <a:rPr lang="en-US" sz="2000" b="1" dirty="0" smtClean="0">
                <a:solidFill>
                  <a:schemeClr val="bg1"/>
                </a:solidFill>
              </a:rPr>
              <a:t>Demo</a:t>
            </a:r>
          </a:p>
          <a:p>
            <a:pPr>
              <a:buNone/>
            </a:pPr>
            <a:endParaRPr lang="en-US" sz="2000" b="1" dirty="0" smtClean="0">
              <a:solidFill>
                <a:schemeClr val="bg1"/>
              </a:solidFill>
            </a:endParaRPr>
          </a:p>
          <a:p>
            <a:pPr>
              <a:buNone/>
            </a:pPr>
            <a:r>
              <a:rPr lang="en-US" sz="2000" b="1" dirty="0" smtClean="0">
                <a:solidFill>
                  <a:schemeClr val="bg1"/>
                </a:solidFill>
              </a:rPr>
              <a:t>Next steps</a:t>
            </a:r>
          </a:p>
          <a:p>
            <a:pPr>
              <a:buNone/>
            </a:pPr>
            <a:r>
              <a:rPr lang="en-US" sz="2000" dirty="0" smtClean="0">
                <a:solidFill>
                  <a:schemeClr val="bg1"/>
                </a:solidFill>
              </a:rPr>
              <a:t>Visit </a:t>
            </a:r>
            <a:r>
              <a:rPr lang="en-US" sz="2000" dirty="0" smtClean="0">
                <a:solidFill>
                  <a:schemeClr val="bg1"/>
                </a:solidFill>
                <a:hlinkClick r:id="rId3"/>
              </a:rPr>
              <a:t>http://mslocalbiz.com</a:t>
            </a:r>
            <a:r>
              <a:rPr lang="en-US" sz="2000" dirty="0" smtClean="0">
                <a:solidFill>
                  <a:schemeClr val="bg1"/>
                </a:solidFill>
              </a:rPr>
              <a:t> to </a:t>
            </a:r>
          </a:p>
          <a:p>
            <a:pPr lvl="0"/>
            <a:r>
              <a:rPr lang="en-US" sz="2000" dirty="0" smtClean="0">
                <a:solidFill>
                  <a:schemeClr val="bg1"/>
                </a:solidFill>
              </a:rPr>
              <a:t>Try CRM Online FREE for a 30 day trial</a:t>
            </a:r>
          </a:p>
        </p:txBody>
      </p:sp>
      <p:pic>
        <p:nvPicPr>
          <p:cNvPr id="6" name="Picture 5" descr="Dynamics CRM Logo.jpg"/>
          <p:cNvPicPr>
            <a:picLocks noChangeAspect="1"/>
          </p:cNvPicPr>
          <p:nvPr/>
        </p:nvPicPr>
        <p:blipFill>
          <a:blip r:embed="rId4"/>
          <a:stretch>
            <a:fillRect/>
          </a:stretch>
        </p:blipFill>
        <p:spPr>
          <a:xfrm>
            <a:off x="2907792" y="4343400"/>
            <a:ext cx="3328416" cy="5334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adCenter</a:t>
            </a:r>
            <a:endParaRPr lang="en-US" dirty="0"/>
          </a:p>
        </p:txBody>
      </p:sp>
      <p:sp>
        <p:nvSpPr>
          <p:cNvPr id="3" name="Content Placeholder 2"/>
          <p:cNvSpPr>
            <a:spLocks noGrp="1"/>
          </p:cNvSpPr>
          <p:nvPr>
            <p:ph sz="quarter" idx="12"/>
          </p:nvPr>
        </p:nvSpPr>
        <p:spPr>
          <a:xfrm>
            <a:off x="381000" y="1219200"/>
            <a:ext cx="4152900" cy="4419600"/>
          </a:xfrm>
        </p:spPr>
        <p:txBody>
          <a:bodyPr>
            <a:normAutofit/>
          </a:bodyPr>
          <a:lstStyle/>
          <a:p>
            <a:pPr>
              <a:buNone/>
            </a:pPr>
            <a:r>
              <a:rPr lang="en-US" sz="2000" b="1" dirty="0" smtClean="0"/>
              <a:t>Live Demo</a:t>
            </a:r>
            <a:endParaRPr lang="en-US" sz="2000" b="1" dirty="0" smtClean="0">
              <a:hlinkClick r:id="rId3"/>
            </a:endParaRPr>
          </a:p>
          <a:p>
            <a:pPr>
              <a:buNone/>
            </a:pPr>
            <a:r>
              <a:rPr lang="en-US" sz="2000" dirty="0" smtClean="0">
                <a:hlinkClick r:id="rId3"/>
              </a:rPr>
              <a:t>http://microsoft.com/adcenter</a:t>
            </a:r>
            <a:endParaRPr lang="en-US" sz="2000" dirty="0"/>
          </a:p>
        </p:txBody>
      </p:sp>
      <p:pic>
        <p:nvPicPr>
          <p:cNvPr id="7171" name="Picture 3"/>
          <p:cNvPicPr>
            <a:picLocks noChangeAspect="1" noChangeArrowheads="1"/>
          </p:cNvPicPr>
          <p:nvPr/>
        </p:nvPicPr>
        <p:blipFill>
          <a:blip r:embed="rId4"/>
          <a:srcRect l="8750" t="611" r="36250" b="10000"/>
          <a:stretch>
            <a:fillRect/>
          </a:stretch>
        </p:blipFill>
        <p:spPr bwMode="auto">
          <a:xfrm>
            <a:off x="4343400" y="1066800"/>
            <a:ext cx="3750802" cy="457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Offers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offers here, related to the products you are demonstrating during the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Next Step</a:t>
            </a:r>
            <a:endParaRPr lang="en-US" dirty="0"/>
          </a:p>
        </p:txBody>
      </p:sp>
      <p:sp>
        <p:nvSpPr>
          <p:cNvPr id="3" name="Content Placeholder 2"/>
          <p:cNvSpPr>
            <a:spLocks noGrp="1"/>
          </p:cNvSpPr>
          <p:nvPr>
            <p:ph sz="quarter" idx="12"/>
          </p:nvPr>
        </p:nvSpPr>
        <p:spPr>
          <a:xfrm>
            <a:off x="457200" y="1295400"/>
            <a:ext cx="6705600" cy="4419600"/>
          </a:xfrm>
        </p:spPr>
        <p:txBody>
          <a:bodyPr>
            <a:normAutofit/>
          </a:bodyPr>
          <a:lstStyle/>
          <a:p>
            <a:pPr marL="0" indent="0">
              <a:buNone/>
            </a:pPr>
            <a:r>
              <a:rPr lang="en-US" sz="2000" dirty="0" smtClean="0"/>
              <a:t>Go to </a:t>
            </a:r>
            <a:r>
              <a:rPr lang="en-US" sz="2000" b="1" dirty="0" smtClean="0">
                <a:solidFill>
                  <a:schemeClr val="tx1"/>
                </a:solidFill>
                <a:hlinkClick r:id="rId3"/>
              </a:rPr>
              <a:t>http://mslocalbiz.com</a:t>
            </a:r>
            <a:r>
              <a:rPr lang="en-US" sz="2000" b="1" dirty="0" smtClean="0">
                <a:solidFill>
                  <a:schemeClr val="tx1"/>
                </a:solidFill>
              </a:rPr>
              <a:t> </a:t>
            </a:r>
            <a:r>
              <a:rPr lang="en-US" sz="2000" dirty="0" smtClean="0"/>
              <a:t>for complete information about Microsoft solutions for small businesses</a:t>
            </a:r>
          </a:p>
          <a:p>
            <a:r>
              <a:rPr lang="en-US" sz="2000" dirty="0" smtClean="0"/>
              <a:t>Demo software</a:t>
            </a:r>
          </a:p>
          <a:p>
            <a:r>
              <a:rPr lang="en-US" sz="2000" dirty="0" smtClean="0"/>
              <a:t>Download free trials</a:t>
            </a:r>
          </a:p>
          <a:p>
            <a:r>
              <a:rPr lang="en-US" sz="2000" dirty="0" smtClean="0"/>
              <a:t>Get a FREE Technology </a:t>
            </a:r>
            <a:br>
              <a:rPr lang="en-US" sz="2000" dirty="0" smtClean="0"/>
            </a:br>
            <a:r>
              <a:rPr lang="en-US" sz="2000" dirty="0" smtClean="0"/>
              <a:t>Assessment for Small </a:t>
            </a:r>
            <a:br>
              <a:rPr lang="en-US" sz="2000" dirty="0" smtClean="0"/>
            </a:br>
            <a:r>
              <a:rPr lang="en-US" sz="2000" dirty="0" smtClean="0"/>
              <a:t>Business Server</a:t>
            </a:r>
          </a:p>
          <a:p>
            <a:endParaRPr lang="en-US" sz="2000" dirty="0" smtClean="0"/>
          </a:p>
          <a:p>
            <a:endParaRPr lang="en-US" sz="2000" dirty="0" smtClean="0"/>
          </a:p>
          <a:p>
            <a:endParaRPr lang="en-US" sz="2000" dirty="0"/>
          </a:p>
        </p:txBody>
      </p:sp>
      <p:pic>
        <p:nvPicPr>
          <p:cNvPr id="7" name="Picture 6" descr="Local Biz.com Screen.jpg"/>
          <p:cNvPicPr>
            <a:picLocks noChangeAspect="1"/>
          </p:cNvPicPr>
          <p:nvPr/>
        </p:nvPicPr>
        <p:blipFill>
          <a:blip r:embed="rId4"/>
          <a:stretch>
            <a:fillRect/>
          </a:stretch>
        </p:blipFill>
        <p:spPr>
          <a:xfrm>
            <a:off x="4267200" y="2162175"/>
            <a:ext cx="4381500" cy="340042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10242" name="Picture 2" descr="C:\Documents and Settings\lgubin\Desktop\MSFT 126 - SBA Phase II\Deliverables\PPT\PNG's R2\PNG's R2\three_internet_b.png"/>
          <p:cNvPicPr>
            <a:picLocks noChangeAspect="1" noChangeArrowheads="1"/>
          </p:cNvPicPr>
          <p:nvPr/>
        </p:nvPicPr>
        <p:blipFill>
          <a:blip r:embed="rId3"/>
          <a:srcRect/>
          <a:stretch>
            <a:fillRect/>
          </a:stretch>
        </p:blipFill>
        <p:spPr bwMode="auto">
          <a:xfrm>
            <a:off x="1104900" y="228600"/>
            <a:ext cx="7046912" cy="5575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263123" y="3025777"/>
            <a:ext cx="1137177" cy="974723"/>
            <a:chOff x="914400" y="4191000"/>
            <a:chExt cx="1600200" cy="1371600"/>
          </a:xfrm>
        </p:grpSpPr>
        <p:sp>
          <p:nvSpPr>
            <p:cNvPr id="6" name="Oval 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3" name="Group 7"/>
          <p:cNvGrpSpPr/>
          <p:nvPr/>
        </p:nvGrpSpPr>
        <p:grpSpPr>
          <a:xfrm>
            <a:off x="3051882" y="3025777"/>
            <a:ext cx="1137177" cy="974723"/>
            <a:chOff x="914400" y="4191000"/>
            <a:chExt cx="1600200" cy="1371600"/>
          </a:xfrm>
        </p:grpSpPr>
        <p:sp>
          <p:nvSpPr>
            <p:cNvPr id="9" name="Oval 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4" name="Group 10"/>
          <p:cNvGrpSpPr/>
          <p:nvPr/>
        </p:nvGrpSpPr>
        <p:grpSpPr>
          <a:xfrm>
            <a:off x="4840641" y="3025777"/>
            <a:ext cx="1137177" cy="974723"/>
            <a:chOff x="914400" y="4191000"/>
            <a:chExt cx="1600200" cy="1371600"/>
          </a:xfrm>
        </p:grpSpPr>
        <p:sp>
          <p:nvSpPr>
            <p:cNvPr id="12" name="Oval 1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5" name="Group 13"/>
          <p:cNvGrpSpPr/>
          <p:nvPr/>
        </p:nvGrpSpPr>
        <p:grpSpPr>
          <a:xfrm>
            <a:off x="6629400" y="3025777"/>
            <a:ext cx="1137177" cy="974723"/>
            <a:chOff x="914400" y="4191000"/>
            <a:chExt cx="1600200" cy="1371600"/>
          </a:xfrm>
        </p:grpSpPr>
        <p:sp>
          <p:nvSpPr>
            <p:cNvPr id="15" name="Oval 1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Box 15"/>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pic>
        <p:nvPicPr>
          <p:cNvPr id="17" name="Picture 2" descr="C:\Documents and Settings\lgubin\Desktop\sblogo.jpg"/>
          <p:cNvPicPr>
            <a:picLocks noChangeAspect="1" noChangeArrowheads="1"/>
          </p:cNvPicPr>
          <p:nvPr/>
        </p:nvPicPr>
        <p:blipFill>
          <a:blip r:embed="rId3" cstate="print"/>
          <a:srcRect/>
          <a:stretch>
            <a:fillRect/>
          </a:stretch>
        </p:blipFill>
        <p:spPr bwMode="auto">
          <a:xfrm>
            <a:off x="2952750" y="2091444"/>
            <a:ext cx="3238500" cy="2707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smtClean="0"/>
              <a:t>EXTRA SLIDES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t>Work more efficiently and effectively. </a:t>
            </a:r>
            <a:r>
              <a:rPr lang="en-US" sz="2000" dirty="0" smtClean="0"/>
              <a:t>New tools help you work faster and create more professional documents and presentations.  </a:t>
            </a:r>
          </a:p>
          <a:p>
            <a:pPr lvl="0"/>
            <a:r>
              <a:rPr lang="en-US" sz="2000" b="1" dirty="0" smtClean="0"/>
              <a:t>Get started with CRM capabilities. </a:t>
            </a:r>
            <a:r>
              <a:rPr lang="en-US" sz="2000" dirty="0" smtClean="0"/>
              <a:t>Microsoft Office Outlook with Business Contact Manager includes a complete contact management solution.</a:t>
            </a:r>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t>Produce professional marketing materials and campaigns in-house. </a:t>
            </a:r>
            <a:r>
              <a:rPr lang="en-US" sz="2000" dirty="0" smtClean="0"/>
              <a:t>Create impressive marketing materials and campaigns for print, e-mail, and the web.</a:t>
            </a:r>
          </a:p>
        </p:txBody>
      </p:sp>
      <p:grpSp>
        <p:nvGrpSpPr>
          <p:cNvPr id="14" name="Group 13"/>
          <p:cNvGrpSpPr/>
          <p:nvPr/>
        </p:nvGrpSpPr>
        <p:grpSpPr>
          <a:xfrm>
            <a:off x="4076700" y="3124200"/>
            <a:ext cx="4495800" cy="3505200"/>
            <a:chOff x="4076700" y="3124200"/>
            <a:chExt cx="4495800" cy="3505200"/>
          </a:xfrm>
        </p:grpSpPr>
        <p:pic>
          <p:nvPicPr>
            <p:cNvPr id="5" name="Picture 20" descr="outlook_BCM"/>
            <p:cNvPicPr>
              <a:picLocks noChangeAspect="1" noChangeArrowheads="1"/>
            </p:cNvPicPr>
            <p:nvPr/>
          </p:nvPicPr>
          <p:blipFill>
            <a:blip r:embed="rId3"/>
            <a:srcRect/>
            <a:stretch>
              <a:fillRect/>
            </a:stretch>
          </p:blipFill>
          <p:spPr bwMode="auto">
            <a:xfrm>
              <a:off x="4914900" y="3467100"/>
              <a:ext cx="3657600" cy="2609850"/>
            </a:xfrm>
            <a:prstGeom prst="rect">
              <a:avLst/>
            </a:prstGeom>
            <a:noFill/>
            <a:ln w="9525">
              <a:noFill/>
              <a:miter lim="800000"/>
              <a:headEnd/>
              <a:tailEnd/>
            </a:ln>
          </p:spPr>
        </p:pic>
        <p:pic>
          <p:nvPicPr>
            <p:cNvPr id="10" name="Picture 22" descr="ppt_proposal"/>
            <p:cNvPicPr>
              <a:picLocks noChangeAspect="1" noChangeArrowheads="1"/>
            </p:cNvPicPr>
            <p:nvPr/>
          </p:nvPicPr>
          <p:blipFill>
            <a:blip r:embed="rId4"/>
            <a:srcRect/>
            <a:stretch>
              <a:fillRect/>
            </a:stretch>
          </p:blipFill>
          <p:spPr bwMode="auto">
            <a:xfrm>
              <a:off x="4610100" y="3124200"/>
              <a:ext cx="3222625" cy="2295525"/>
            </a:xfrm>
            <a:prstGeom prst="rect">
              <a:avLst/>
            </a:prstGeom>
            <a:noFill/>
            <a:ln w="9525">
              <a:noFill/>
              <a:miter lim="800000"/>
              <a:headEnd/>
              <a:tailEnd/>
            </a:ln>
          </p:spPr>
        </p:pic>
        <p:pic>
          <p:nvPicPr>
            <p:cNvPr id="9" name="Picture 12" descr="Email"/>
            <p:cNvPicPr>
              <a:picLocks noChangeAspect="1" noChangeArrowheads="1"/>
            </p:cNvPicPr>
            <p:nvPr/>
          </p:nvPicPr>
          <p:blipFill>
            <a:blip r:embed="rId5"/>
            <a:srcRect/>
            <a:stretch>
              <a:fillRect/>
            </a:stretch>
          </p:blipFill>
          <p:spPr bwMode="auto">
            <a:xfrm>
              <a:off x="5753100" y="4675188"/>
              <a:ext cx="1257300" cy="1501775"/>
            </a:xfrm>
            <a:prstGeom prst="rect">
              <a:avLst/>
            </a:prstGeom>
            <a:noFill/>
            <a:ln w="9525">
              <a:noFill/>
              <a:miter lim="800000"/>
              <a:headEnd/>
              <a:tailEnd/>
            </a:ln>
          </p:spPr>
        </p:pic>
        <p:pic>
          <p:nvPicPr>
            <p:cNvPr id="11" name="Picture 24" descr="catalogmerge_with results"/>
            <p:cNvPicPr>
              <a:picLocks noChangeAspect="1" noChangeArrowheads="1"/>
            </p:cNvPicPr>
            <p:nvPr/>
          </p:nvPicPr>
          <p:blipFill>
            <a:blip r:embed="rId6"/>
            <a:srcRect l="69388" t="607" r="1077" b="31905"/>
            <a:stretch>
              <a:fillRect/>
            </a:stretch>
          </p:blipFill>
          <p:spPr bwMode="auto">
            <a:xfrm>
              <a:off x="4876800" y="5018088"/>
              <a:ext cx="1192213" cy="1611312"/>
            </a:xfrm>
            <a:prstGeom prst="rect">
              <a:avLst/>
            </a:prstGeom>
            <a:noFill/>
            <a:ln w="3175">
              <a:solidFill>
                <a:schemeClr val="bg2"/>
              </a:solidFill>
              <a:miter lim="800000"/>
              <a:headEnd/>
              <a:tailEnd/>
            </a:ln>
          </p:spPr>
        </p:pic>
        <p:pic>
          <p:nvPicPr>
            <p:cNvPr id="12" name="Picture 25" descr="postcard"/>
            <p:cNvPicPr>
              <a:picLocks noChangeAspect="1" noChangeArrowheads="1"/>
            </p:cNvPicPr>
            <p:nvPr/>
          </p:nvPicPr>
          <p:blipFill>
            <a:blip r:embed="rId7"/>
            <a:srcRect/>
            <a:stretch>
              <a:fillRect/>
            </a:stretch>
          </p:blipFill>
          <p:spPr bwMode="auto">
            <a:xfrm>
              <a:off x="4076700" y="4713288"/>
              <a:ext cx="1233488" cy="969963"/>
            </a:xfrm>
            <a:prstGeom prst="rect">
              <a:avLst/>
            </a:prstGeom>
            <a:noFill/>
            <a:ln w="9525">
              <a:solidFill>
                <a:schemeClr val="bg2"/>
              </a:solidFill>
              <a:miter lim="800000"/>
              <a:headEnd/>
              <a:tailEnd/>
            </a:ln>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Small Business 2007</a:t>
            </a:r>
            <a:endParaRPr lang="en-US" dirty="0"/>
          </a:p>
        </p:txBody>
      </p:sp>
      <p:sp>
        <p:nvSpPr>
          <p:cNvPr id="17" name="Text Placeholder 16"/>
          <p:cNvSpPr>
            <a:spLocks noGrp="1"/>
          </p:cNvSpPr>
          <p:nvPr>
            <p:ph sz="quarter" idx="12"/>
          </p:nvPr>
        </p:nvSpPr>
        <p:spPr>
          <a:xfrm>
            <a:off x="457200" y="1295400"/>
            <a:ext cx="4343400" cy="4419600"/>
          </a:xfrm>
        </p:spPr>
        <p:txBody>
          <a:bodyPr>
            <a:normAutofit/>
          </a:bodyPr>
          <a:lstStyle/>
          <a:p>
            <a:pPr>
              <a:buNone/>
            </a:pPr>
            <a:r>
              <a:rPr lang="en-US" sz="2000" b="1" dirty="0" smtClean="0"/>
              <a:t>Demo</a:t>
            </a:r>
          </a:p>
          <a:p>
            <a:endParaRPr lang="en-US" sz="2000" dirty="0" smtClean="0"/>
          </a:p>
          <a:p>
            <a:pPr>
              <a:buNone/>
            </a:pPr>
            <a:r>
              <a:rPr lang="en-US" sz="2000" b="1" dirty="0" smtClean="0"/>
              <a:t>Next steps</a:t>
            </a:r>
          </a:p>
          <a:p>
            <a:pPr>
              <a:buNone/>
            </a:pPr>
            <a:r>
              <a:rPr lang="en-US" sz="2000" dirty="0" smtClean="0"/>
              <a:t>Visit </a:t>
            </a:r>
            <a:r>
              <a:rPr lang="en-US" sz="2000" dirty="0" smtClean="0">
                <a:solidFill>
                  <a:srgbClr val="00B050"/>
                </a:solidFill>
                <a:hlinkClick r:id="rId3"/>
              </a:rPr>
              <a:t>http://mslocalbiz.com</a:t>
            </a:r>
            <a:r>
              <a:rPr lang="en-US" sz="2000" dirty="0" smtClean="0">
                <a:solidFill>
                  <a:srgbClr val="00B050"/>
                </a:solidFill>
              </a:rPr>
              <a:t> </a:t>
            </a:r>
            <a:r>
              <a:rPr lang="en-US" sz="2000" dirty="0" smtClean="0"/>
              <a:t>to </a:t>
            </a:r>
          </a:p>
          <a:p>
            <a:r>
              <a:rPr lang="en-US" sz="2000" dirty="0" smtClean="0"/>
              <a:t>Download free trial software</a:t>
            </a:r>
            <a:endParaRPr lang="en-US" sz="2000" u="sng" dirty="0" smtClean="0"/>
          </a:p>
          <a:p>
            <a:pPr lvl="0"/>
            <a:r>
              <a:rPr lang="en-US" sz="2000" dirty="0" smtClean="0"/>
              <a:t>Try Outlook with BCM</a:t>
            </a:r>
          </a:p>
          <a:p>
            <a:pPr lvl="0"/>
            <a:endParaRPr lang="en-US" sz="2000" dirty="0" smtClean="0"/>
          </a:p>
        </p:txBody>
      </p:sp>
      <p:pic>
        <p:nvPicPr>
          <p:cNvPr id="6" name="Picture 2" descr="C:\Documents and Settings\lgubin\Desktop\MSFT 126 - SBA Phase II\Deliverables\PPT\Working Versions\Ofc_SB_EN_2DP.tiff"/>
          <p:cNvPicPr>
            <a:picLocks noChangeAspect="1" noChangeArrowheads="1"/>
          </p:cNvPicPr>
          <p:nvPr/>
        </p:nvPicPr>
        <p:blipFill>
          <a:blip r:embed="rId4"/>
          <a:srcRect/>
          <a:stretch>
            <a:fillRect/>
          </a:stretch>
        </p:blipFill>
        <p:spPr bwMode="auto">
          <a:xfrm>
            <a:off x="4914900" y="1309042"/>
            <a:ext cx="3657600" cy="4024958"/>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gubin\Desktop\MSFT 126 - SBA Phase II\Deliverables\PPT\Working Versions\vUltEN_L.tiff"/>
          <p:cNvPicPr>
            <a:picLocks noChangeAspect="1" noChangeArrowheads="1"/>
          </p:cNvPicPr>
          <p:nvPr/>
        </p:nvPicPr>
        <p:blipFill>
          <a:blip r:embed="rId3"/>
          <a:srcRect/>
          <a:stretch>
            <a:fillRect/>
          </a:stretch>
        </p:blipFill>
        <p:spPr bwMode="auto">
          <a:xfrm>
            <a:off x="228600" y="1760220"/>
            <a:ext cx="4572000" cy="2926080"/>
          </a:xfrm>
          <a:prstGeom prst="rect">
            <a:avLst/>
          </a:prstGeom>
          <a:noFill/>
        </p:spPr>
      </p:pic>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a:t>
            </a:r>
            <a:endParaRPr lang="en-US" dirty="0"/>
          </a:p>
        </p:txBody>
      </p:sp>
      <p:sp>
        <p:nvSpPr>
          <p:cNvPr id="10" name="Content Placeholder 7"/>
          <p:cNvSpPr>
            <a:spLocks noGrp="1"/>
          </p:cNvSpPr>
          <p:nvPr>
            <p:ph sz="quarter" idx="12"/>
          </p:nvPr>
        </p:nvSpPr>
        <p:spPr>
          <a:xfrm>
            <a:off x="4838700" y="952500"/>
            <a:ext cx="3962400" cy="4419600"/>
          </a:xfrm>
        </p:spPr>
        <p:txBody>
          <a:bodyPr>
            <a:noAutofit/>
          </a:bodyPr>
          <a:lstStyle/>
          <a:p>
            <a:pPr lvl="0"/>
            <a:r>
              <a:rPr lang="en-US" sz="2000" b="1" dirty="0" smtClean="0"/>
              <a:t>Get started faster. </a:t>
            </a:r>
            <a:r>
              <a:rPr lang="en-US" sz="2000" dirty="0" smtClean="0"/>
              <a:t>Find the programs, business records, and emails you need quickly.</a:t>
            </a:r>
          </a:p>
          <a:p>
            <a:pPr lvl="0"/>
            <a:r>
              <a:rPr lang="en-US" sz="2000" b="1" dirty="0" smtClean="0"/>
              <a:t>Work how you want, where you want. </a:t>
            </a:r>
            <a:r>
              <a:rPr lang="en-US" sz="2000" dirty="0" smtClean="0"/>
              <a:t>Keep ahead of changing business needs with powerful mobility and collaboration features.</a:t>
            </a:r>
          </a:p>
          <a:p>
            <a:pPr lvl="0"/>
            <a:r>
              <a:rPr lang="en-US" sz="2000" b="1" dirty="0" smtClean="0"/>
              <a:t>Ensure your system’s versatility. </a:t>
            </a:r>
            <a:r>
              <a:rPr lang="en-US" sz="2000" dirty="0" smtClean="0"/>
              <a:t>Enjoy wide compatibility with software applications, peripherals, and services.</a:t>
            </a:r>
          </a:p>
          <a:p>
            <a:pPr lvl="0"/>
            <a:r>
              <a:rPr lang="en-US" sz="2000" b="1" dirty="0" smtClean="0"/>
              <a:t>Be more secure. </a:t>
            </a:r>
            <a:r>
              <a:rPr lang="en-US" sz="2000" dirty="0" smtClean="0"/>
              <a:t>Protect your business from malicious software, data loss, and theft.</a:t>
            </a:r>
          </a:p>
          <a:p>
            <a:pPr lvl="0"/>
            <a:endParaRPr lang="en-US" sz="20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8925" indent="-288925">
              <a:defRPr/>
            </a:pPr>
            <a:r>
              <a:rPr lang="en-US" dirty="0" smtClean="0">
                <a:solidFill>
                  <a:srgbClr val="898989"/>
                </a:solidFill>
                <a:latin typeface="Segoe" pitchFamily="34" charset="0"/>
              </a:rPr>
              <a:t>Meet other small business people in your area</a:t>
            </a:r>
          </a:p>
          <a:p>
            <a:pPr marL="288925" indent="-288925">
              <a:defRPr/>
            </a:pPr>
            <a:r>
              <a:rPr lang="en-US" dirty="0" smtClean="0">
                <a:solidFill>
                  <a:srgbClr val="898989"/>
                </a:solidFill>
                <a:latin typeface="Segoe" pitchFamily="34" charset="0"/>
              </a:rPr>
              <a:t>Share stories and insights</a:t>
            </a:r>
          </a:p>
          <a:p>
            <a:pPr marL="288925" indent="-288925">
              <a:defRPr/>
            </a:pPr>
            <a:r>
              <a:rPr lang="en-US" dirty="0" smtClean="0">
                <a:solidFill>
                  <a:srgbClr val="898989"/>
                </a:solidFill>
                <a:latin typeface="Segoe" pitchFamily="34" charset="0"/>
              </a:rPr>
              <a:t>Find solutions to some of your biggest challenges</a:t>
            </a:r>
          </a:p>
          <a:p>
            <a:pPr marL="288925" indent="-288925">
              <a:defRPr/>
            </a:pPr>
            <a:r>
              <a:rPr lang="en-US" dirty="0" smtClean="0">
                <a:solidFill>
                  <a:srgbClr val="898989"/>
                </a:solidFill>
                <a:latin typeface="Segoe" pitchFamily="34" charset="0"/>
              </a:rPr>
              <a:t>Tap into a local network full of resources</a:t>
            </a:r>
          </a:p>
          <a:p>
            <a:pPr marL="688975" lvl="1" indent="-288925">
              <a:defRPr/>
            </a:pPr>
            <a:r>
              <a:rPr lang="en-US" dirty="0" smtClean="0">
                <a:solidFill>
                  <a:srgbClr val="FF0000"/>
                </a:solidFill>
              </a:rPr>
              <a:t>[List Presenters &amp; Introduce them here]</a:t>
            </a:r>
          </a:p>
        </p:txBody>
      </p:sp>
      <p:sp>
        <p:nvSpPr>
          <p:cNvPr id="5" name="Text Box 3"/>
          <p:cNvSpPr txBox="1">
            <a:spLocks noChangeArrowheads="1"/>
          </p:cNvSpPr>
          <p:nvPr/>
        </p:nvSpPr>
        <p:spPr bwMode="auto">
          <a:xfrm>
            <a:off x="838200" y="2298700"/>
            <a:ext cx="5486400" cy="1015663"/>
          </a:xfrm>
          <a:prstGeom prst="rect">
            <a:avLst/>
          </a:prstGeom>
          <a:noFill/>
          <a:ln w="9525">
            <a:noFill/>
            <a:miter lim="800000"/>
            <a:headEnd/>
            <a:tailEnd/>
          </a:ln>
          <a:effectLst/>
        </p:spPr>
        <p:txBody>
          <a:bodyPr>
            <a:spAutoFit/>
          </a:bodyPr>
          <a:lstStyle/>
          <a:p>
            <a:pPr>
              <a:defRPr/>
            </a:pPr>
            <a:endParaRPr lang="en-US" dirty="0">
              <a:solidFill>
                <a:srgbClr val="898989"/>
              </a:solidFill>
              <a:latin typeface="Segoe" pitchFamily="34" charset="0"/>
            </a:endParaRPr>
          </a:p>
          <a:p>
            <a:pPr>
              <a:spcBef>
                <a:spcPct val="50000"/>
              </a:spcBef>
              <a:defRPr/>
            </a:pPr>
            <a:endParaRPr lang="en-US" dirty="0"/>
          </a:p>
        </p:txBody>
      </p:sp>
      <p:sp>
        <p:nvSpPr>
          <p:cNvPr id="3" name="Title 2"/>
          <p:cNvSpPr>
            <a:spLocks noGrp="1"/>
          </p:cNvSpPr>
          <p:nvPr>
            <p:ph type="title"/>
          </p:nvPr>
        </p:nvSpPr>
        <p:spPr/>
        <p:txBody>
          <a:bodyPr/>
          <a:lstStyle/>
          <a:p>
            <a:r>
              <a:rPr lang="en-US" dirty="0" smtClean="0"/>
              <a:t>Welcome to your local team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Vista Ultimate</a:t>
            </a:r>
            <a:endParaRPr lang="en-US" dirty="0"/>
          </a:p>
        </p:txBody>
      </p:sp>
      <p:sp>
        <p:nvSpPr>
          <p:cNvPr id="10" name="Content Placeholder 7"/>
          <p:cNvSpPr>
            <a:spLocks noGrp="1"/>
          </p:cNvSpPr>
          <p:nvPr>
            <p:ph sz="quarter" idx="12"/>
          </p:nvPr>
        </p:nvSpPr>
        <p:spPr>
          <a:xfrm>
            <a:off x="495300" y="1257300"/>
            <a:ext cx="4191000" cy="4419600"/>
          </a:xfrm>
        </p:spPr>
        <p:txBody>
          <a:bodyPr>
            <a:normAutofit/>
          </a:bodyPr>
          <a:lstStyle/>
          <a:p>
            <a:pPr>
              <a:buNone/>
            </a:pPr>
            <a:r>
              <a:rPr lang="en-US" sz="2000" b="1" dirty="0" smtClean="0"/>
              <a:t>Demo</a:t>
            </a:r>
          </a:p>
          <a:p>
            <a:endParaRPr lang="en-US" sz="2000" b="1" dirty="0" smtClean="0"/>
          </a:p>
          <a:p>
            <a:pPr>
              <a:buNone/>
            </a:pPr>
            <a:r>
              <a:rPr lang="en-US" sz="2000" b="1" dirty="0" smtClean="0"/>
              <a:t>Next steps</a:t>
            </a:r>
          </a:p>
          <a:p>
            <a:pPr>
              <a:buNone/>
            </a:pPr>
            <a:r>
              <a:rPr lang="en-US" sz="2000" dirty="0" smtClean="0"/>
              <a:t>Visit </a:t>
            </a:r>
            <a:r>
              <a:rPr lang="en-US" sz="2000" dirty="0" smtClean="0">
                <a:hlinkClick r:id="rId3"/>
              </a:rPr>
              <a:t>http://mslocalbiz.com</a:t>
            </a:r>
            <a:r>
              <a:rPr lang="en-US" sz="2000" dirty="0" smtClean="0"/>
              <a:t> to </a:t>
            </a:r>
          </a:p>
          <a:p>
            <a:pPr lvl="0"/>
            <a:r>
              <a:rPr lang="en-US" sz="2000" dirty="0" smtClean="0"/>
              <a:t>Take a test drive</a:t>
            </a:r>
            <a:endParaRPr lang="en-US" sz="2000" dirty="0"/>
          </a:p>
        </p:txBody>
      </p:sp>
      <p:pic>
        <p:nvPicPr>
          <p:cNvPr id="4098" name="Picture 2" descr="C:\Documents and Settings\lgubin\Desktop\MSFT 126 - SBA Phase II\Deliverables\PPT\Working Versions\V_UltEN_2DP.tiff"/>
          <p:cNvPicPr>
            <a:picLocks noChangeAspect="1" noChangeArrowheads="1"/>
          </p:cNvPicPr>
          <p:nvPr/>
        </p:nvPicPr>
        <p:blipFill>
          <a:blip r:embed="rId4"/>
          <a:srcRect/>
          <a:stretch>
            <a:fillRect/>
          </a:stretch>
        </p:blipFill>
        <p:spPr bwMode="auto">
          <a:xfrm>
            <a:off x="5148072" y="1371600"/>
            <a:ext cx="3657600" cy="4024958"/>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Response Point</a:t>
            </a:r>
            <a:endParaRPr lang="en-US" dirty="0"/>
          </a:p>
        </p:txBody>
      </p:sp>
      <p:sp>
        <p:nvSpPr>
          <p:cNvPr id="10" name="Content Placeholder 7"/>
          <p:cNvSpPr>
            <a:spLocks noGrp="1"/>
          </p:cNvSpPr>
          <p:nvPr>
            <p:ph sz="quarter" idx="12"/>
          </p:nvPr>
        </p:nvSpPr>
        <p:spPr>
          <a:xfrm>
            <a:off x="457200" y="1295400"/>
            <a:ext cx="5181600" cy="4419600"/>
          </a:xfrm>
        </p:spPr>
        <p:txBody>
          <a:bodyPr>
            <a:normAutofit fontScale="92500" lnSpcReduction="20000"/>
          </a:bodyPr>
          <a:lstStyle/>
          <a:p>
            <a:pPr lvl="0"/>
            <a:r>
              <a:rPr lang="en-US" b="1" dirty="0" smtClean="0"/>
              <a:t>Fully integrate your phone system with your computer network. </a:t>
            </a:r>
            <a:r>
              <a:rPr lang="en-US" dirty="0" smtClean="0"/>
              <a:t>Have your voice mail delivered via email, and see Caller-ID on your screen. </a:t>
            </a:r>
          </a:p>
          <a:p>
            <a:pPr lvl="0"/>
            <a:r>
              <a:rPr lang="en-US" b="1" dirty="0" smtClean="0"/>
              <a:t>Use your phone as a tool for customer satisfaction. </a:t>
            </a:r>
            <a:r>
              <a:rPr lang="en-US" dirty="0" smtClean="0"/>
              <a:t>Assign special phone numbers to your most important customers.</a:t>
            </a:r>
          </a:p>
          <a:p>
            <a:pPr lvl="0"/>
            <a:r>
              <a:rPr lang="en-US" b="1" dirty="0" smtClean="0"/>
              <a:t>Create a local presence. </a:t>
            </a:r>
            <a:r>
              <a:rPr lang="en-US" dirty="0" smtClean="0"/>
              <a:t>Set up unique phone numbers in different locations, so you look local.</a:t>
            </a:r>
          </a:p>
          <a:p>
            <a:pPr lvl="0"/>
            <a:r>
              <a:rPr lang="en-US" b="1" dirty="0" smtClean="0"/>
              <a:t>Enjoy complete flexibility. </a:t>
            </a:r>
            <a:r>
              <a:rPr lang="en-US" dirty="0" smtClean="0"/>
              <a:t>Includes a customizable voice attendant and automatic forwarding to your cell or </a:t>
            </a:r>
            <a:br>
              <a:rPr lang="en-US" dirty="0" smtClean="0"/>
            </a:br>
            <a:r>
              <a:rPr lang="en-US" dirty="0" smtClean="0"/>
              <a:t>home phone.</a:t>
            </a:r>
          </a:p>
          <a:p>
            <a:endParaRPr lang="en-US" dirty="0" smtClean="0"/>
          </a:p>
        </p:txBody>
      </p:sp>
      <p:pic>
        <p:nvPicPr>
          <p:cNvPr id="6" name="Picture 5" descr="D-Link_base_740x560.jpg"/>
          <p:cNvPicPr>
            <a:picLocks noChangeAspect="1"/>
          </p:cNvPicPr>
          <p:nvPr/>
        </p:nvPicPr>
        <p:blipFill>
          <a:blip r:embed="rId3" cstate="print"/>
          <a:stretch>
            <a:fillRect/>
          </a:stretch>
        </p:blipFill>
        <p:spPr>
          <a:xfrm>
            <a:off x="5695950" y="1143000"/>
            <a:ext cx="2466975" cy="1866900"/>
          </a:xfrm>
          <a:prstGeom prst="rect">
            <a:avLst/>
          </a:prstGeom>
          <a:effectLst>
            <a:outerShdw blurRad="50800" dist="38100" dir="8100000" algn="tr" rotWithShape="0">
              <a:prstClr val="black">
                <a:alpha val="40000"/>
              </a:prstClr>
            </a:outerShdw>
          </a:effectLst>
        </p:spPr>
      </p:pic>
      <p:pic>
        <p:nvPicPr>
          <p:cNvPr id="8" name="Picture 7" descr="Syspine_white_base_740x560.jpg"/>
          <p:cNvPicPr>
            <a:picLocks noChangeAspect="1"/>
          </p:cNvPicPr>
          <p:nvPr/>
        </p:nvPicPr>
        <p:blipFill>
          <a:blip r:embed="rId4" cstate="print"/>
          <a:stretch>
            <a:fillRect/>
          </a:stretch>
        </p:blipFill>
        <p:spPr>
          <a:xfrm>
            <a:off x="5724525" y="3652450"/>
            <a:ext cx="2466975" cy="1866900"/>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challenges are you facing today?</a:t>
            </a:r>
            <a:endParaRPr lang="en-US" dirty="0"/>
          </a:p>
        </p:txBody>
      </p:sp>
      <p:sp>
        <p:nvSpPr>
          <p:cNvPr id="4" name="Content Placeholder 3"/>
          <p:cNvSpPr>
            <a:spLocks noGrp="1"/>
          </p:cNvSpPr>
          <p:nvPr>
            <p:ph sz="quarter" idx="12"/>
          </p:nvPr>
        </p:nvSpPr>
        <p:spPr/>
        <p:txBody>
          <a:bodyPr/>
          <a:lstStyle/>
          <a:p>
            <a:r>
              <a:rPr lang="en-US" dirty="0" smtClean="0"/>
              <a:t>Creating professional-looking web sites and banners appears to be difficult and time-consuming</a:t>
            </a:r>
          </a:p>
          <a:p>
            <a:r>
              <a:rPr lang="en-US" dirty="0" smtClean="0"/>
              <a:t>Knowing how to enter the world of web marketing</a:t>
            </a:r>
          </a:p>
          <a:p>
            <a:r>
              <a:rPr lang="en-US" dirty="0" smtClean="0"/>
              <a:t>Reaching new customers with search marketing</a:t>
            </a:r>
          </a:p>
          <a:p>
            <a:pPr lvl="1"/>
            <a:r>
              <a:rPr lang="en-US" dirty="0" smtClean="0"/>
              <a:t>Think it can help, but don’t know how to get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2005, 24% of small business owners considered their Internet presence to be very important for driving their businesses. </a:t>
            </a:r>
            <a:br>
              <a:rPr lang="en-US" dirty="0" smtClean="0"/>
            </a:br>
            <a:r>
              <a:rPr lang="en-US" dirty="0" smtClean="0"/>
              <a:t>In 2008, that rose to 48%.  </a:t>
            </a:r>
            <a:endParaRPr lang="en-US" dirty="0"/>
          </a:p>
        </p:txBody>
      </p:sp>
      <p:sp>
        <p:nvSpPr>
          <p:cNvPr id="3" name="Content Placeholder 2"/>
          <p:cNvSpPr>
            <a:spLocks noGrp="1"/>
          </p:cNvSpPr>
          <p:nvPr>
            <p:ph sz="quarter" idx="13"/>
          </p:nvPr>
        </p:nvSpPr>
        <p:spPr/>
        <p:txBody>
          <a:bodyPr/>
          <a:lstStyle/>
          <a:p>
            <a:r>
              <a:rPr lang="en-US" dirty="0" smtClean="0"/>
              <a:t>Warrilow Weekly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professional-looking web sites appears to be difficult and time-consuming</a:t>
            </a:r>
            <a:endParaRPr lang="en-US" dirty="0"/>
          </a:p>
        </p:txBody>
      </p:sp>
      <p:sp>
        <p:nvSpPr>
          <p:cNvPr id="3" name="Text Placeholder 2"/>
          <p:cNvSpPr>
            <a:spLocks noGrp="1"/>
          </p:cNvSpPr>
          <p:nvPr>
            <p:ph type="body" sz="quarter" idx="11"/>
          </p:nvPr>
        </p:nvSpPr>
        <p:spPr/>
        <p:txBody>
          <a:bodyPr/>
          <a:lstStyle/>
          <a:p>
            <a:pPr lvl="0"/>
            <a:r>
              <a:rPr lang="en-US" b="1" dirty="0" smtClean="0"/>
              <a:t>Leverage web site and e-commerce templates </a:t>
            </a:r>
            <a:r>
              <a:rPr lang="en-US" dirty="0" smtClean="0"/>
              <a:t>to get started easily</a:t>
            </a:r>
          </a:p>
          <a:p>
            <a:pPr lvl="0"/>
            <a:r>
              <a:rPr lang="en-US" b="1" dirty="0" smtClean="0"/>
              <a:t>Ensure a professional look </a:t>
            </a:r>
            <a:r>
              <a:rPr lang="en-US" dirty="0" smtClean="0"/>
              <a:t>and consistent branding</a:t>
            </a:r>
          </a:p>
          <a:p>
            <a:pPr lvl="0"/>
            <a:r>
              <a:rPr lang="en-US" b="1" dirty="0" smtClean="0"/>
              <a:t>Use your brand to look “bigger” </a:t>
            </a:r>
            <a:r>
              <a:rPr lang="en-US" dirty="0" smtClean="0"/>
              <a:t>than you are</a:t>
            </a:r>
          </a:p>
          <a:p>
            <a:endParaRPr lang="en-US" dirty="0"/>
          </a:p>
        </p:txBody>
      </p:sp>
      <p:sp>
        <p:nvSpPr>
          <p:cNvPr id="4" name="Content Placeholder 3"/>
          <p:cNvSpPr>
            <a:spLocks noGrp="1"/>
          </p:cNvSpPr>
          <p:nvPr>
            <p:ph sz="quarter" idx="12"/>
          </p:nvPr>
        </p:nvSpPr>
        <p:spPr/>
        <p:txBody>
          <a:bodyPr/>
          <a:lstStyle/>
          <a:p>
            <a:r>
              <a:rPr lang="en-US" dirty="0" smtClean="0"/>
              <a:t>Templates make it easy to create a customized site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costs four to ten times as much to capture a new customer as it does to provide good services to an existing one. </a:t>
            </a:r>
            <a:endParaRPr lang="en-US" dirty="0"/>
          </a:p>
        </p:txBody>
      </p:sp>
      <p:sp>
        <p:nvSpPr>
          <p:cNvPr id="4" name="Content Placeholder 3"/>
          <p:cNvSpPr>
            <a:spLocks noGrp="1"/>
          </p:cNvSpPr>
          <p:nvPr>
            <p:ph sz="quarter" idx="13"/>
          </p:nvPr>
        </p:nvSpPr>
        <p:spPr>
          <a:xfrm>
            <a:off x="3429000" y="4267200"/>
            <a:ext cx="4343400" cy="457200"/>
          </a:xfrm>
        </p:spPr>
        <p:txBody>
          <a:bodyPr/>
          <a:lstStyle/>
          <a:p>
            <a:r>
              <a:rPr lang="en-US" dirty="0" smtClean="0"/>
              <a:t>ThinkNewsletter, Thompson Group</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specialized training required to enter the world of web marketing</a:t>
            </a:r>
            <a:endParaRPr lang="en-US" dirty="0"/>
          </a:p>
        </p:txBody>
      </p:sp>
      <p:sp>
        <p:nvSpPr>
          <p:cNvPr id="3" name="Text Placeholder 2"/>
          <p:cNvSpPr>
            <a:spLocks noGrp="1"/>
          </p:cNvSpPr>
          <p:nvPr>
            <p:ph type="body" sz="quarter" idx="11"/>
          </p:nvPr>
        </p:nvSpPr>
        <p:spPr>
          <a:xfrm>
            <a:off x="457200" y="2133600"/>
            <a:ext cx="7772400" cy="3505200"/>
          </a:xfrm>
        </p:spPr>
        <p:txBody>
          <a:bodyPr/>
          <a:lstStyle/>
          <a:p>
            <a:r>
              <a:rPr lang="en-US" b="1" dirty="0" smtClean="0"/>
              <a:t>Leverage your authentic voice </a:t>
            </a:r>
            <a:r>
              <a:rPr lang="en-US" dirty="0" smtClean="0"/>
              <a:t>to create a genuine-feeling, small business web presence</a:t>
            </a:r>
          </a:p>
          <a:p>
            <a:r>
              <a:rPr lang="en-US" b="1" dirty="0" smtClean="0"/>
              <a:t>Use quotes from current customers </a:t>
            </a:r>
            <a:r>
              <a:rPr lang="en-US" dirty="0" smtClean="0"/>
              <a:t>to reach </a:t>
            </a:r>
            <a:br>
              <a:rPr lang="en-US" dirty="0" smtClean="0"/>
            </a:br>
            <a:r>
              <a:rPr lang="en-US" dirty="0" smtClean="0"/>
              <a:t>new customers online</a:t>
            </a:r>
          </a:p>
          <a:p>
            <a:r>
              <a:rPr lang="en-US" b="1" dirty="0" smtClean="0"/>
              <a:t>Use search words</a:t>
            </a:r>
            <a:r>
              <a:rPr lang="en-US" dirty="0" smtClean="0"/>
              <a:t> to expand your reach</a:t>
            </a:r>
          </a:p>
          <a:p>
            <a:r>
              <a:rPr lang="en-US" b="1" dirty="0" smtClean="0"/>
              <a:t>Consider using the web rather than the phone </a:t>
            </a:r>
            <a:r>
              <a:rPr lang="en-US" dirty="0" smtClean="0"/>
              <a:t>as the primary means of customer contact</a:t>
            </a:r>
          </a:p>
          <a:p>
            <a:pPr lvl="0"/>
            <a:endParaRPr lang="en-US" dirty="0" smtClean="0"/>
          </a:p>
          <a:p>
            <a:pPr lvl="0"/>
            <a:endParaRPr lang="en-US" dirty="0" smtClean="0"/>
          </a:p>
        </p:txBody>
      </p:sp>
      <p:sp>
        <p:nvSpPr>
          <p:cNvPr id="4" name="Content Placeholder 3"/>
          <p:cNvSpPr>
            <a:spLocks noGrp="1"/>
          </p:cNvSpPr>
          <p:nvPr>
            <p:ph sz="quarter" idx="12"/>
          </p:nvPr>
        </p:nvSpPr>
        <p:spPr/>
        <p:txBody>
          <a:bodyPr/>
          <a:lstStyle/>
          <a:p>
            <a:r>
              <a:rPr lang="en-US" dirty="0" smtClean="0"/>
              <a:t>Incorporate the web in everything you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“Companies who used search engine marketing site saw an average gain of 73% in site traffic within 6 months.”</a:t>
            </a:r>
            <a:endParaRPr lang="en-US" dirty="0"/>
          </a:p>
        </p:txBody>
      </p:sp>
      <p:sp>
        <p:nvSpPr>
          <p:cNvPr id="3" name="Content Placeholder 2"/>
          <p:cNvSpPr>
            <a:spLocks noGrp="1"/>
          </p:cNvSpPr>
          <p:nvPr>
            <p:ph sz="quarter" idx="13"/>
          </p:nvPr>
        </p:nvSpPr>
        <p:spPr/>
        <p:txBody>
          <a:bodyPr>
            <a:normAutofit/>
          </a:bodyPr>
          <a:lstStyle/>
          <a:p>
            <a:pPr lvl="0"/>
            <a:r>
              <a:rPr lang="en-US" sz="1500" dirty="0" smtClean="0">
                <a:solidFill>
                  <a:schemeClr val="bg1"/>
                </a:solidFill>
              </a:rPr>
              <a:t>MarketingSherpa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T Theme">
  <a:themeElements>
    <a:clrScheme name="Custom 2">
      <a:dk1>
        <a:srgbClr val="4F5150"/>
      </a:dk1>
      <a:lt1>
        <a:srgbClr val="808080"/>
      </a:lt1>
      <a:dk2>
        <a:srgbClr val="709828"/>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dirty="0">
            <a:latin typeface="Segoe"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774</TotalTime>
  <Words>2033</Words>
  <Application>Microsoft PowerPoint</Application>
  <PresentationFormat>On-screen Show (4:3)</PresentationFormat>
  <Paragraphs>242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LET Theme</vt:lpstr>
      <vt:lpstr>My 5th grader has a better web site than you!</vt:lpstr>
      <vt:lpstr>Slide 2</vt:lpstr>
      <vt:lpstr>Welcome to your local team</vt:lpstr>
      <vt:lpstr>What challenges are you facing today?</vt:lpstr>
      <vt:lpstr>In 2005, 24% of small business owners considered their Internet presence to be very important for driving their businesses.  In 2008, that rose to 48%.  </vt:lpstr>
      <vt:lpstr>Creating professional-looking web sites appears to be difficult and time-consuming</vt:lpstr>
      <vt:lpstr>It costs four to ten times as much to capture a new customer as it does to provide good services to an existing one. </vt:lpstr>
      <vt:lpstr>Lack of specialized training required to enter the world of web marketing</vt:lpstr>
      <vt:lpstr>“Companies who used search engine marketing site saw an average gain of 73% in site traffic within 6 months.”</vt:lpstr>
      <vt:lpstr>Think search marketing can help,  but not sure how it works</vt:lpstr>
      <vt:lpstr>Slide 11</vt:lpstr>
      <vt:lpstr>Slide 12</vt:lpstr>
      <vt:lpstr>Slide 13</vt:lpstr>
      <vt:lpstr>Microsoft Solutions</vt:lpstr>
      <vt:lpstr>Microsoft Office Live</vt:lpstr>
      <vt:lpstr>Microsoft Office Live</vt:lpstr>
      <vt:lpstr>Windows Small Business Server 2003 R2</vt:lpstr>
      <vt:lpstr>Windows Small Business Server 2003 R2</vt:lpstr>
      <vt:lpstr>Microsoft Dynamics CRM Online</vt:lpstr>
      <vt:lpstr>Microsoft Dynamics CRM Online</vt:lpstr>
      <vt:lpstr>Microsoft adCenter</vt:lpstr>
      <vt:lpstr>Additional Offers</vt:lpstr>
      <vt:lpstr>Take the Next Step</vt:lpstr>
      <vt:lpstr>Slide 24</vt:lpstr>
      <vt:lpstr>Slide 25</vt:lpstr>
      <vt:lpstr>Slide 26</vt:lpstr>
      <vt:lpstr>Microsoft Office Small Business 2007</vt:lpstr>
      <vt:lpstr>Microsoft Office Small Business 2007</vt:lpstr>
      <vt:lpstr>Windows Vista Ultimate</vt:lpstr>
      <vt:lpstr>Windows Vista Ultimate</vt:lpstr>
      <vt:lpstr>Microsoft Response Point</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5th grader has a better web site than you!</dc:title>
  <dc:creator>Microsoft</dc:creator>
  <cp:lastModifiedBy>Nicole A. Rau</cp:lastModifiedBy>
  <cp:revision>59</cp:revision>
  <dcterms:created xsi:type="dcterms:W3CDTF">2008-05-12T21:24:09Z</dcterms:created>
  <dcterms:modified xsi:type="dcterms:W3CDTF">2008-06-27T16:03:41Z</dcterms:modified>
</cp:coreProperties>
</file>