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2"/>
  </p:notesMasterIdLst>
  <p:handoutMasterIdLst>
    <p:handoutMasterId r:id="rId33"/>
  </p:handoutMasterIdLst>
  <p:sldIdLst>
    <p:sldId id="277" r:id="rId2"/>
    <p:sldId id="309" r:id="rId3"/>
    <p:sldId id="337" r:id="rId4"/>
    <p:sldId id="294" r:id="rId5"/>
    <p:sldId id="338" r:id="rId6"/>
    <p:sldId id="284" r:id="rId7"/>
    <p:sldId id="339" r:id="rId8"/>
    <p:sldId id="286" r:id="rId9"/>
    <p:sldId id="287" r:id="rId10"/>
    <p:sldId id="288" r:id="rId11"/>
    <p:sldId id="313" r:id="rId12"/>
    <p:sldId id="314" r:id="rId13"/>
    <p:sldId id="295" r:id="rId14"/>
    <p:sldId id="317" r:id="rId15"/>
    <p:sldId id="318" r:id="rId16"/>
    <p:sldId id="319" r:id="rId17"/>
    <p:sldId id="336" r:id="rId18"/>
    <p:sldId id="331" r:id="rId19"/>
    <p:sldId id="332" r:id="rId20"/>
    <p:sldId id="335" r:id="rId21"/>
    <p:sldId id="322" r:id="rId22"/>
    <p:sldId id="334" r:id="rId23"/>
    <p:sldId id="333" r:id="rId24"/>
    <p:sldId id="312" r:id="rId25"/>
    <p:sldId id="290" r:id="rId26"/>
    <p:sldId id="291" r:id="rId27"/>
    <p:sldId id="325" r:id="rId28"/>
    <p:sldId id="326" r:id="rId29"/>
    <p:sldId id="327" r:id="rId30"/>
    <p:sldId id="328" r:id="rId31"/>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7624" autoAdjust="0"/>
    <p:restoredTop sz="90969" autoAdjust="0"/>
  </p:normalViewPr>
  <p:slideViewPr>
    <p:cSldViewPr>
      <p:cViewPr varScale="1">
        <p:scale>
          <a:sx n="103" d="100"/>
          <a:sy n="103" d="100"/>
        </p:scale>
        <p:origin x="-8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100" d="100"/>
          <a:sy n="100" d="100"/>
        </p:scale>
        <p:origin x="-96"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7851B63-ACBA-4CD7-AA20-F881C8A36106}" type="datetimeFigureOut">
              <a:rPr lang="en-US" smtClean="0"/>
              <a:pPr/>
              <a:t>6/27/2008</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1A6AD0D-21AF-4F70-AA24-4FE3800FB5E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838291A-087F-4549-9AC8-10A8B57F0A3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So…has anyone here generated new business from a customer referral?  That’s right…you all have, but do you have a strategy …or does it just happen?</a:t>
            </a:r>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 a website in place that contains the search terms you know prospects will search for…is also an important step to getting ranked higher in search listings</a:t>
            </a:r>
          </a:p>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So…if I’m thinking about this </a:t>
            </a:r>
            <a:r>
              <a:rPr lang="en-US" dirty="0" smtClean="0"/>
              <a:t>maze…I’m </a:t>
            </a:r>
            <a:r>
              <a:rPr lang="en-US" dirty="0" smtClean="0"/>
              <a:t>building a business strategy, but I can’t juggle </a:t>
            </a:r>
            <a:r>
              <a:rPr lang="en-US" dirty="0" smtClean="0"/>
              <a:t>everything…service</a:t>
            </a:r>
            <a:r>
              <a:rPr lang="en-US" dirty="0" smtClean="0"/>
              <a:t>, selling, billing, etc, while trying to generate new </a:t>
            </a:r>
            <a:r>
              <a:rPr lang="en-US" dirty="0" smtClean="0"/>
              <a:t>customers…my </a:t>
            </a:r>
            <a:r>
              <a:rPr lang="en-US" dirty="0" smtClean="0"/>
              <a:t>new business diagram is</a:t>
            </a: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one.  Break down the walls…think retention…think exceeding expectations…think search marketing…think word of mouth.  The shortest distance between two points is a straight line.  “Straight line” your </a:t>
            </a:r>
            <a:r>
              <a:rPr lang="en-US" dirty="0" smtClean="0"/>
              <a:t>strategy…don’t </a:t>
            </a:r>
            <a:r>
              <a:rPr lang="en-US" dirty="0" smtClean="0"/>
              <a:t>get caught in the maze when you know the health of any business is dependent on new customers…</a:t>
            </a:r>
          </a:p>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lvl="0"/>
            <a:endParaRPr lang="en-US" baseline="0" dirty="0" smtClean="0"/>
          </a:p>
        </p:txBody>
      </p:sp>
      <p:sp>
        <p:nvSpPr>
          <p:cNvPr id="4" name="Slide Number Placeholder 3"/>
          <p:cNvSpPr>
            <a:spLocks noGrp="1"/>
          </p:cNvSpPr>
          <p:nvPr>
            <p:ph type="sldNum" sz="quarter" idx="10"/>
          </p:nvPr>
        </p:nvSpPr>
        <p:spPr/>
        <p:txBody>
          <a:bodyPr/>
          <a:lstStyle/>
          <a:p>
            <a:fld id="{5E34978A-08F7-40B4-9564-CF187A16A47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Microsoft Dynamics CRM Online</a:t>
            </a:r>
          </a:p>
          <a:p>
            <a:endParaRPr lang="en-US" dirty="0"/>
          </a:p>
          <a:p>
            <a:pPr lvl="0"/>
            <a:r>
              <a:rPr lang="en-US" b="1" dirty="0" smtClean="0">
                <a:solidFill>
                  <a:schemeClr val="bg1">
                    <a:lumMod val="75000"/>
                  </a:schemeClr>
                </a:solidFill>
              </a:rPr>
              <a:t>Get started fast. </a:t>
            </a:r>
            <a:r>
              <a:rPr lang="en-US" dirty="0" smtClean="0">
                <a:solidFill>
                  <a:schemeClr val="bg1">
                    <a:lumMod val="75000"/>
                  </a:schemeClr>
                </a:solidFill>
              </a:rPr>
              <a:t> Dynamics CRM Online is a full-featured subscription CRM solution. It’s the perfect choice for customers who want to get up and running quickly.</a:t>
            </a:r>
          </a:p>
          <a:p>
            <a:pPr lvl="0"/>
            <a:endParaRPr lang="en-US" dirty="0" smtClean="0">
              <a:solidFill>
                <a:schemeClr val="bg1">
                  <a:lumMod val="75000"/>
                </a:schemeClr>
              </a:solidFill>
            </a:endParaRPr>
          </a:p>
          <a:p>
            <a:pPr lvl="0"/>
            <a:r>
              <a:rPr lang="en-US" b="1" dirty="0" smtClean="0">
                <a:solidFill>
                  <a:schemeClr val="bg1">
                    <a:lumMod val="75000"/>
                  </a:schemeClr>
                </a:solidFill>
              </a:rPr>
              <a:t>Leverage what you already know. </a:t>
            </a:r>
            <a:r>
              <a:rPr lang="en-US" dirty="0" smtClean="0">
                <a:solidFill>
                  <a:schemeClr val="bg1">
                    <a:lumMod val="75000"/>
                  </a:schemeClr>
                </a:solidFill>
              </a:rPr>
              <a:t>Take advantage of rich CRM capabilities within a familiar Microsoft Office environment.</a:t>
            </a:r>
          </a:p>
          <a:p>
            <a:pPr lvl="0"/>
            <a:endParaRPr lang="en-US" dirty="0" smtClean="0">
              <a:solidFill>
                <a:schemeClr val="bg1">
                  <a:lumMod val="75000"/>
                </a:schemeClr>
              </a:solidFill>
            </a:endParaRPr>
          </a:p>
          <a:p>
            <a:pPr lvl="0"/>
            <a:r>
              <a:rPr lang="en-US" b="1" dirty="0" smtClean="0">
                <a:solidFill>
                  <a:schemeClr val="bg1">
                    <a:lumMod val="75000"/>
                  </a:schemeClr>
                </a:solidFill>
              </a:rPr>
              <a:t>Maximize the value of your CRM solution. </a:t>
            </a:r>
            <a:r>
              <a:rPr lang="en-US" dirty="0" smtClean="0">
                <a:solidFill>
                  <a:schemeClr val="bg1">
                    <a:lumMod val="75000"/>
                  </a:schemeClr>
                </a:solidFill>
              </a:rPr>
              <a:t>Optimize your marketing campaigns and promotions, gain new insights into your customers, and centrally manage all your customer information online.</a:t>
            </a:r>
            <a:r>
              <a:rPr lang="en-US" b="1" dirty="0" smtClean="0">
                <a:solidFill>
                  <a:schemeClr val="bg1">
                    <a:lumMod val="75000"/>
                  </a:schemeClr>
                </a:solidFill>
              </a:rPr>
              <a:t> </a:t>
            </a:r>
            <a:r>
              <a:rPr lang="en-US" dirty="0" smtClean="0">
                <a:solidFill>
                  <a:schemeClr val="bg1">
                    <a:lumMod val="75000"/>
                  </a:schemeClr>
                </a:solidFill>
              </a:rPr>
              <a:t>Flexible design and process automation make it easy.</a:t>
            </a:r>
          </a:p>
          <a:p>
            <a:pPr lvl="0"/>
            <a:endParaRPr lang="en-US" dirty="0" smtClean="0">
              <a:solidFill>
                <a:schemeClr val="bg1">
                  <a:lumMod val="75000"/>
                </a:schemeClr>
              </a:solidFill>
            </a:endParaRPr>
          </a:p>
          <a:p>
            <a:pPr lvl="0"/>
            <a:r>
              <a:rPr lang="en-US" b="1" dirty="0" smtClean="0">
                <a:solidFill>
                  <a:schemeClr val="bg1">
                    <a:lumMod val="75000"/>
                  </a:schemeClr>
                </a:solidFill>
              </a:rPr>
              <a:t>Enjoy simple and affordable pricing. </a:t>
            </a:r>
            <a:r>
              <a:rPr lang="en-US" dirty="0" smtClean="0">
                <a:solidFill>
                  <a:schemeClr val="bg1">
                    <a:lumMod val="75000"/>
                  </a:schemeClr>
                </a:solidFill>
              </a:rPr>
              <a:t>Just $39 per user per month.</a:t>
            </a:r>
          </a:p>
          <a:p>
            <a:pPr lvl="0"/>
            <a:endParaRPr lang="en-US" dirty="0" smtClean="0">
              <a:solidFill>
                <a:schemeClr val="bg1">
                  <a:lumMod val="75000"/>
                </a:schemeClr>
              </a:solidFill>
            </a:endParaRPr>
          </a:p>
          <a:p>
            <a:pPr lvl="0"/>
            <a:r>
              <a:rPr lang="en-US" b="1" dirty="0" smtClean="0">
                <a:solidFill>
                  <a:schemeClr val="bg1">
                    <a:lumMod val="75000"/>
                  </a:schemeClr>
                </a:solidFill>
              </a:rPr>
              <a:t>Smooth migration path. </a:t>
            </a:r>
            <a:r>
              <a:rPr lang="en-US" dirty="0" smtClean="0">
                <a:solidFill>
                  <a:schemeClr val="bg1">
                    <a:lumMod val="75000"/>
                  </a:schemeClr>
                </a:solidFill>
              </a:rPr>
              <a:t>You can start out with the Microsoft-hosted version and easily migrate to the on-premise version a your business grows.</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Microsoft Office Live</a:t>
            </a:r>
          </a:p>
          <a:p>
            <a:endParaRPr lang="en-US" dirty="0"/>
          </a:p>
          <a:p>
            <a:pPr lvl="0"/>
            <a:r>
              <a:rPr lang="en-US" b="1" dirty="0" smtClean="0">
                <a:solidFill>
                  <a:schemeClr val="bg1">
                    <a:lumMod val="75000"/>
                  </a:schemeClr>
                </a:solidFill>
              </a:rPr>
              <a:t>Get your company online</a:t>
            </a:r>
            <a:r>
              <a:rPr lang="en-US" dirty="0" smtClean="0">
                <a:solidFill>
                  <a:schemeClr val="bg1">
                    <a:lumMod val="75000"/>
                  </a:schemeClr>
                </a:solidFill>
              </a:rPr>
              <a:t>. </a:t>
            </a:r>
            <a:r>
              <a:rPr lang="en-US" dirty="0" smtClean="0"/>
              <a:t>Take your business online with a FREE Web site (with analysis tools) and e-mail, in company communications,</a:t>
            </a:r>
            <a:r>
              <a:rPr lang="en-US" baseline="0" dirty="0" smtClean="0"/>
              <a:t> </a:t>
            </a:r>
            <a:r>
              <a:rPr lang="en-US" dirty="0" smtClean="0"/>
              <a:t>plus low-cost e-commerce </a:t>
            </a:r>
            <a:endParaRPr lang="en-US" dirty="0" smtClean="0">
              <a:solidFill>
                <a:schemeClr val="bg1">
                  <a:lumMod val="75000"/>
                </a:schemeClr>
              </a:solidFill>
            </a:endParaRPr>
          </a:p>
          <a:p>
            <a:pPr lvl="0"/>
            <a:endParaRPr lang="en-US" dirty="0" smtClean="0">
              <a:solidFill>
                <a:schemeClr val="bg1">
                  <a:lumMod val="75000"/>
                </a:schemeClr>
              </a:solidFill>
            </a:endParaRPr>
          </a:p>
          <a:p>
            <a:pPr lvl="0"/>
            <a:r>
              <a:rPr lang="en-US" b="1" dirty="0" smtClean="0">
                <a:solidFill>
                  <a:schemeClr val="bg1">
                    <a:lumMod val="75000"/>
                  </a:schemeClr>
                </a:solidFill>
              </a:rPr>
              <a:t>Attract customers. </a:t>
            </a:r>
            <a:r>
              <a:rPr lang="en-US" dirty="0" smtClean="0"/>
              <a:t>Promote your business and generate sales with easy-to-use, affordable e-mail marketing and search marketing products (MSN, Ask.com).</a:t>
            </a:r>
            <a:endParaRPr lang="en-US" dirty="0" smtClean="0">
              <a:solidFill>
                <a:schemeClr val="bg1">
                  <a:lumMod val="75000"/>
                </a:schemeClr>
              </a:solidFill>
            </a:endParaRPr>
          </a:p>
          <a:p>
            <a:pPr lvl="0"/>
            <a:endParaRPr lang="en-US" dirty="0" smtClean="0">
              <a:solidFill>
                <a:schemeClr val="bg1">
                  <a:lumMod val="75000"/>
                </a:schemeClr>
              </a:solidFill>
            </a:endParaRPr>
          </a:p>
          <a:p>
            <a:pPr lvl="0"/>
            <a:r>
              <a:rPr lang="en-US" b="1" dirty="0" smtClean="0">
                <a:solidFill>
                  <a:schemeClr val="bg1">
                    <a:lumMod val="75000"/>
                  </a:schemeClr>
                </a:solidFill>
              </a:rPr>
              <a:t>Manage your business. </a:t>
            </a:r>
            <a:r>
              <a:rPr lang="en-US" dirty="0" smtClean="0"/>
              <a:t>Manage sales opportunities, projects, documents, and much more with FREE online business applications.</a:t>
            </a:r>
            <a:r>
              <a:rPr lang="en-US" baseline="0" dirty="0" smtClean="0"/>
              <a:t> </a:t>
            </a:r>
            <a:endParaRPr lang="en-US" dirty="0" smtClean="0">
              <a:solidFill>
                <a:schemeClr val="bg1">
                  <a:lumMod val="75000"/>
                </a:schemeClr>
              </a:solidFill>
            </a:endParaRPr>
          </a:p>
          <a:p>
            <a:pPr lvl="0"/>
            <a:endParaRPr lang="en-US" dirty="0" smtClean="0">
              <a:solidFill>
                <a:schemeClr val="bg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have our ways of thinking about business strategy…I happen to do my best thinking on a scratch </a:t>
            </a:r>
            <a:r>
              <a:rPr lang="en-US" dirty="0" smtClean="0"/>
              <a:t>pad!  </a:t>
            </a:r>
            <a:r>
              <a:rPr lang="en-US" dirty="0" smtClean="0"/>
              <a:t>So we all want new customers….right?  But many times it seems like a complicated maze to reach them at the right time, with the right message and the right product.  How am I going to get through the maze…???</a:t>
            </a:r>
          </a:p>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you know how to get through the maze. </a:t>
            </a:r>
            <a:r>
              <a:rPr lang="en-US" dirty="0" smtClean="0"/>
              <a:t>Break down the walls…think retention…think exceeding expectations…think search marketing…think word of mouth.  The shortest distance between two points is a straight line.  “Straight line” your strategy….don’t get caught in the maze when you know the health of any business depends</a:t>
            </a:r>
            <a:r>
              <a:rPr lang="en-US" baseline="0" dirty="0" smtClean="0"/>
              <a:t> on</a:t>
            </a:r>
            <a:r>
              <a:rPr lang="en-US" dirty="0" smtClean="0"/>
              <a:t> new customers.</a:t>
            </a:r>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Windows Vista Ultimate</a:t>
            </a:r>
          </a:p>
          <a:p>
            <a:endParaRPr lang="en-US" dirty="0"/>
          </a:p>
          <a:p>
            <a:pPr lvl="0"/>
            <a:r>
              <a:rPr lang="en-US" b="1" dirty="0" smtClean="0">
                <a:solidFill>
                  <a:schemeClr val="bg1">
                    <a:lumMod val="75000"/>
                  </a:schemeClr>
                </a:solidFill>
              </a:rPr>
              <a:t>Get started faster</a:t>
            </a:r>
            <a:r>
              <a:rPr lang="en-US" dirty="0" smtClean="0">
                <a:solidFill>
                  <a:schemeClr val="bg1">
                    <a:lumMod val="75000"/>
                  </a:schemeClr>
                </a:solidFill>
              </a:rPr>
              <a:t>. Find the programs, business records, and emails you need to get things done in seconds, not minutes.</a:t>
            </a:r>
          </a:p>
          <a:p>
            <a:pPr lvl="0"/>
            <a:endParaRPr lang="en-US" dirty="0" smtClean="0">
              <a:solidFill>
                <a:schemeClr val="bg1">
                  <a:lumMod val="75000"/>
                </a:schemeClr>
              </a:solidFill>
            </a:endParaRPr>
          </a:p>
          <a:p>
            <a:pPr lvl="0"/>
            <a:r>
              <a:rPr lang="en-US" b="1" dirty="0" smtClean="0">
                <a:solidFill>
                  <a:schemeClr val="bg1">
                    <a:lumMod val="75000"/>
                  </a:schemeClr>
                </a:solidFill>
              </a:rPr>
              <a:t>Work how you want, where you want. </a:t>
            </a:r>
            <a:r>
              <a:rPr lang="en-US" dirty="0" smtClean="0">
                <a:solidFill>
                  <a:schemeClr val="bg1">
                    <a:lumMod val="75000"/>
                  </a:schemeClr>
                </a:solidFill>
              </a:rPr>
              <a:t>Keep ahead of changing business needs with powerful mobility and collaboration features that let you work from virtually anywhere.</a:t>
            </a:r>
          </a:p>
          <a:p>
            <a:pPr lvl="0"/>
            <a:endParaRPr lang="en-US" dirty="0" smtClean="0">
              <a:solidFill>
                <a:schemeClr val="bg1">
                  <a:lumMod val="75000"/>
                </a:schemeClr>
              </a:solidFill>
            </a:endParaRPr>
          </a:p>
          <a:p>
            <a:pPr lvl="0"/>
            <a:r>
              <a:rPr lang="en-US" b="1" dirty="0" smtClean="0">
                <a:solidFill>
                  <a:schemeClr val="bg1">
                    <a:lumMod val="75000"/>
                  </a:schemeClr>
                </a:solidFill>
              </a:rPr>
              <a:t>Ensure your system’s versatility. </a:t>
            </a:r>
            <a:r>
              <a:rPr lang="en-US" dirty="0" smtClean="0">
                <a:solidFill>
                  <a:schemeClr val="bg1">
                    <a:lumMod val="75000"/>
                  </a:schemeClr>
                </a:solidFill>
              </a:rPr>
              <a:t>Enjoy wide compatibility with software applications, peripherals, and services.</a:t>
            </a:r>
          </a:p>
          <a:p>
            <a:pPr lvl="0"/>
            <a:endParaRPr lang="en-US" dirty="0" smtClean="0">
              <a:solidFill>
                <a:schemeClr val="bg1">
                  <a:lumMod val="75000"/>
                </a:schemeClr>
              </a:solidFill>
            </a:endParaRPr>
          </a:p>
          <a:p>
            <a:pPr lvl="0"/>
            <a:r>
              <a:rPr lang="en-US" b="1" dirty="0" smtClean="0">
                <a:solidFill>
                  <a:schemeClr val="bg1">
                    <a:lumMod val="75000"/>
                  </a:schemeClr>
                </a:solidFill>
              </a:rPr>
              <a:t>Be more secure. </a:t>
            </a:r>
            <a:r>
              <a:rPr lang="en-US" dirty="0" smtClean="0">
                <a:solidFill>
                  <a:schemeClr val="bg1">
                    <a:lumMod val="75000"/>
                  </a:schemeClr>
                </a:solidFill>
              </a:rPr>
              <a:t>Protect your business from losing time and money due to malicious software, data loss, PC crashes, and theft.</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Windows Small Business Server 2003 R2</a:t>
            </a:r>
            <a:endParaRPr lang="en-US" dirty="0"/>
          </a:p>
          <a:p>
            <a:pPr>
              <a:buNone/>
            </a:pPr>
            <a:endParaRPr lang="en-US" b="1" dirty="0" smtClean="0"/>
          </a:p>
          <a:p>
            <a:pPr lvl="0"/>
            <a:r>
              <a:rPr lang="en-US" b="1" dirty="0" smtClean="0">
                <a:solidFill>
                  <a:schemeClr val="bg1">
                    <a:lumMod val="75000"/>
                  </a:schemeClr>
                </a:solidFill>
              </a:rPr>
              <a:t>Get remote access to the information you need from any PC. </a:t>
            </a:r>
            <a:r>
              <a:rPr lang="en-US" dirty="0" smtClean="0">
                <a:solidFill>
                  <a:schemeClr val="bg1">
                    <a:lumMod val="75000"/>
                  </a:schemeClr>
                </a:solidFill>
              </a:rPr>
              <a:t>Just log on and you can access email, internal websites, network files and business applications.</a:t>
            </a:r>
          </a:p>
          <a:p>
            <a:pPr lvl="0"/>
            <a:endParaRPr lang="en-US" dirty="0" smtClean="0">
              <a:solidFill>
                <a:schemeClr val="bg1">
                  <a:lumMod val="75000"/>
                </a:schemeClr>
              </a:solidFill>
            </a:endParaRPr>
          </a:p>
          <a:p>
            <a:pPr lvl="0"/>
            <a:r>
              <a:rPr lang="en-US" b="1" dirty="0" smtClean="0">
                <a:solidFill>
                  <a:schemeClr val="bg1">
                    <a:lumMod val="75000"/>
                  </a:schemeClr>
                </a:solidFill>
              </a:rPr>
              <a:t>Provide one central location to store and access business information</a:t>
            </a:r>
            <a:r>
              <a:rPr lang="en-US" dirty="0" smtClean="0">
                <a:solidFill>
                  <a:schemeClr val="bg1">
                    <a:lumMod val="75000"/>
                  </a:schemeClr>
                </a:solidFill>
              </a:rPr>
              <a:t>. Help your employees easily find, use and share the information they need. Integrates with Windows Mobile-based devices, too.</a:t>
            </a:r>
          </a:p>
          <a:p>
            <a:pPr lvl="0"/>
            <a:endParaRPr lang="en-US" dirty="0" smtClean="0">
              <a:solidFill>
                <a:schemeClr val="bg1">
                  <a:lumMod val="75000"/>
                </a:schemeClr>
              </a:solidFill>
            </a:endParaRPr>
          </a:p>
          <a:p>
            <a:pPr lvl="0"/>
            <a:r>
              <a:rPr lang="en-US" b="1" dirty="0" smtClean="0">
                <a:solidFill>
                  <a:schemeClr val="bg1">
                    <a:lumMod val="75000"/>
                  </a:schemeClr>
                </a:solidFill>
              </a:rPr>
              <a:t>Automatically back up your business information.  </a:t>
            </a:r>
            <a:r>
              <a:rPr lang="en-US" dirty="0" smtClean="0">
                <a:solidFill>
                  <a:schemeClr val="bg1">
                    <a:lumMod val="75000"/>
                  </a:schemeClr>
                </a:solidFill>
              </a:rPr>
              <a:t>Prevent data loss and enable your employees to easily retrieve accidentally deleted files and restore previous versions.</a:t>
            </a:r>
          </a:p>
          <a:p>
            <a:pPr lvl="0"/>
            <a:endParaRPr lang="en-US" dirty="0" smtClean="0">
              <a:solidFill>
                <a:schemeClr val="bg1">
                  <a:lumMod val="75000"/>
                </a:schemeClr>
              </a:solidFill>
            </a:endParaRPr>
          </a:p>
          <a:p>
            <a:pPr lvl="0"/>
            <a:r>
              <a:rPr lang="en-US" b="1" dirty="0" smtClean="0">
                <a:solidFill>
                  <a:schemeClr val="bg1">
                    <a:lumMod val="75000"/>
                  </a:schemeClr>
                </a:solidFill>
              </a:rPr>
              <a:t>Cost-effectively share resources. </a:t>
            </a:r>
            <a:r>
              <a:rPr lang="en-US" dirty="0" smtClean="0">
                <a:solidFill>
                  <a:schemeClr val="bg1">
                    <a:lumMod val="75000"/>
                  </a:schemeClr>
                </a:solidFill>
              </a:rPr>
              <a:t> Get the most value out of your printers, fax machines and phone lines.</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talk to small business owners around the </a:t>
            </a:r>
            <a:r>
              <a:rPr lang="en-US" dirty="0" smtClean="0"/>
              <a:t>country…one </a:t>
            </a:r>
            <a:r>
              <a:rPr lang="en-US" dirty="0" smtClean="0"/>
              <a:t>problem connects them </a:t>
            </a:r>
            <a:r>
              <a:rPr lang="en-US" dirty="0" smtClean="0"/>
              <a:t>all…How </a:t>
            </a:r>
            <a:r>
              <a:rPr lang="en-US" dirty="0" smtClean="0"/>
              <a:t>to find new customers.  Advertising isn’t enough…yellow pages don’t seem relevant any longer…I use search engines, but how do I source customers via search.  What are your biggest challenges?</a:t>
            </a:r>
          </a:p>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First…you’ve got to make sure the back door remains closed while the front is wide open!  Be </a:t>
            </a:r>
            <a:r>
              <a:rPr lang="en-US" dirty="0" smtClean="0"/>
              <a:t>methodical about </a:t>
            </a:r>
            <a:r>
              <a:rPr lang="en-US" dirty="0" smtClean="0"/>
              <a:t>exceeding your customer’s expectations.  Treat them like you like to be treated.</a:t>
            </a:r>
          </a:p>
          <a:p>
            <a:endParaRPr lang="en-US" dirty="0" smtClean="0"/>
          </a:p>
          <a:p>
            <a:r>
              <a:rPr lang="en-US" dirty="0" smtClean="0"/>
              <a:t>There is no better way to exceed their expectations than to recognize their previous purchase history…Do you even know if </a:t>
            </a:r>
            <a:r>
              <a:rPr lang="en-US" dirty="0" smtClean="0"/>
              <a:t>the person, who </a:t>
            </a:r>
            <a:r>
              <a:rPr lang="en-US" dirty="0" smtClean="0"/>
              <a:t>just walked </a:t>
            </a:r>
            <a:r>
              <a:rPr lang="en-US" dirty="0" smtClean="0"/>
              <a:t>in, </a:t>
            </a:r>
            <a:r>
              <a:rPr lang="en-US" dirty="0" smtClean="0"/>
              <a:t>is </a:t>
            </a:r>
            <a:r>
              <a:rPr lang="en-US" dirty="0" smtClean="0"/>
              <a:t>part </a:t>
            </a:r>
            <a:r>
              <a:rPr lang="en-US" dirty="0" smtClean="0"/>
              <a:t>the top 20% of your customers who buy 80% of your products?</a:t>
            </a:r>
          </a:p>
          <a:p>
            <a:endParaRPr lang="en-US" dirty="0" smtClean="0"/>
          </a:p>
          <a:p>
            <a:r>
              <a:rPr lang="en-US" dirty="0" smtClean="0"/>
              <a:t>Recognize every customer touch point for what it is.  A chance to exceed expectations…a chance to surprise customers with your knowledge about their relationship.  A company’s brand is </a:t>
            </a:r>
            <a:r>
              <a:rPr lang="en-US" dirty="0" smtClean="0"/>
              <a:t>directly tied and impacts all the customer </a:t>
            </a:r>
            <a:r>
              <a:rPr lang="en-US" dirty="0" smtClean="0"/>
              <a:t>touch points.  It is not just the sale….but rather, the comprehensive relationship including sales, customer service, billing, returns, in-store management…and so on.</a:t>
            </a:r>
          </a:p>
          <a:p>
            <a:endParaRPr lang="en-US" dirty="0" smtClean="0"/>
          </a:p>
          <a:p>
            <a:r>
              <a:rPr lang="en-US" dirty="0" smtClean="0"/>
              <a:t>What is the best technique you use to exceed customer expectations?</a:t>
            </a:r>
          </a:p>
        </p:txBody>
      </p:sp>
      <p:sp>
        <p:nvSpPr>
          <p:cNvPr id="4" name="Slide Number Placeholder 3"/>
          <p:cNvSpPr>
            <a:spLocks noGrp="1"/>
          </p:cNvSpPr>
          <p:nvPr>
            <p:ph type="sldNum" sz="quarter" idx="10"/>
          </p:nvPr>
        </p:nvSpPr>
        <p:spPr/>
        <p:txBody>
          <a:bodyPr/>
          <a:lstStyle/>
          <a:p>
            <a:fld id="{4838291A-087F-4549-9AC8-10A8B57F0A3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reasons you’re here today is that you recognize the value of networking.  It is the great value that local businesses have that, frankly, large corporations can never replicate.  </a:t>
            </a:r>
          </a:p>
          <a:p>
            <a:endParaRPr lang="en-US" dirty="0" smtClean="0"/>
          </a:p>
          <a:p>
            <a:r>
              <a:rPr lang="en-US" dirty="0" smtClean="0"/>
              <a:t>Today…let’s try an experiment.  Let’s pick 4 volunteers…stand up tell us your business and I bet within about 2 minutes you will be able to find reasons to collaborate, share experiences or better yet, recommend potential new customers.</a:t>
            </a:r>
          </a:p>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of hands…how many used a search engine in the last 48 hours?  How many have found a local business through a search engine in the last 30 days?  So…your customers and prospects are just like you.  Search has become </a:t>
            </a:r>
            <a:r>
              <a:rPr lang="en-US" dirty="0" smtClean="0"/>
              <a:t>ubiquitous…it </a:t>
            </a:r>
            <a:r>
              <a:rPr lang="en-US" dirty="0" smtClean="0"/>
              <a:t>has replaced yellow pages….411….the jumble of business cards in the kitchen drawer.  Recognize the value…launch an effort with the familiar search engines to find the way to engage.   Guess what?  They all have websites with remarkably easy steps to engage, plan and launch paid search campaigns…but there’s more.</a:t>
            </a:r>
          </a:p>
          <a:p>
            <a:endParaRPr lang="en-US" dirty="0"/>
          </a:p>
        </p:txBody>
      </p:sp>
      <p:sp>
        <p:nvSpPr>
          <p:cNvPr id="4" name="Slide Number Placeholder 3"/>
          <p:cNvSpPr>
            <a:spLocks noGrp="1"/>
          </p:cNvSpPr>
          <p:nvPr>
            <p:ph type="sldNum" sz="quarter" idx="10"/>
          </p:nvPr>
        </p:nvSpPr>
        <p:spPr/>
        <p:txBody>
          <a:bodyPr/>
          <a:lstStyle/>
          <a:p>
            <a:fld id="{4838291A-087F-4549-9AC8-10A8B57F0A3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Documents and Settings\lgubin\Desktop\MSFT 126 - SBA Phase II\Deliverables\PPT\Working Versions\microsoft_ppt_jpgs\microsoft_ppt_jpgs\golfing_ppt.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1752600"/>
            <a:ext cx="4953000" cy="147002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14700"/>
            <a:ext cx="4267200" cy="1752600"/>
          </a:xfrm>
        </p:spPr>
        <p:txBody>
          <a:bodyPr/>
          <a:lstStyle>
            <a:lvl1pPr marL="0" indent="0" algn="l">
              <a:buNone/>
              <a:defRPr>
                <a:solidFill>
                  <a:schemeClr val="tx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2"/>
          <p:cNvSpPr txBox="1">
            <a:spLocks/>
          </p:cNvSpPr>
          <p:nvPr/>
        </p:nvSpPr>
        <p:spPr>
          <a:xfrm>
            <a:off x="152400" y="152400"/>
            <a:ext cx="2133600"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solidFill>
                <a:effectLst/>
                <a:uLnTx/>
                <a:uFillTx/>
                <a:latin typeface="Segoe Semibold" pitchFamily="34" charset="0"/>
                <a:ea typeface="+mn-ea"/>
                <a:cs typeface="+mn-cs"/>
              </a:rPr>
              <a:t>Solutions for Small Business</a:t>
            </a:r>
            <a:endParaRPr kumimoji="0" lang="en-US" sz="1100" b="0" i="0" u="none" strike="noStrike" kern="1200" cap="none" spc="0" normalizeH="0" baseline="0" noProof="0" dirty="0">
              <a:ln>
                <a:noFill/>
              </a:ln>
              <a:solidFill>
                <a:schemeClr val="tx2"/>
              </a:solidFill>
              <a:effectLst/>
              <a:uLnTx/>
              <a:uFillTx/>
              <a:latin typeface="Segoe Semibold" pitchFamily="34" charset="0"/>
              <a:ea typeface="+mn-ea"/>
              <a:cs typeface="+mn-cs"/>
            </a:endParaRPr>
          </a:p>
        </p:txBody>
      </p:sp>
      <p:pic>
        <p:nvPicPr>
          <p:cNvPr id="31746" name="Picture 2" descr="C:\Documents and Settings\lgubin\Desktop\sblogo.jpg"/>
          <p:cNvPicPr>
            <a:picLocks noChangeAspect="1" noChangeArrowheads="1"/>
          </p:cNvPicPr>
          <p:nvPr/>
        </p:nvPicPr>
        <p:blipFill>
          <a:blip r:embed="rId3" cstate="print"/>
          <a:srcRect/>
          <a:stretch>
            <a:fillRect/>
          </a:stretch>
        </p:blipFill>
        <p:spPr bwMode="auto">
          <a:xfrm>
            <a:off x="6902302" y="5753100"/>
            <a:ext cx="1898798" cy="158750"/>
          </a:xfrm>
          <a:prstGeom prst="rect">
            <a:avLst/>
          </a:prstGeom>
          <a:noFill/>
        </p:spPr>
      </p:pic>
      <p:cxnSp>
        <p:nvCxnSpPr>
          <p:cNvPr id="8" name="Straight Connector 7"/>
          <p:cNvCxnSpPr/>
          <p:nvPr userDrawn="1"/>
        </p:nvCxnSpPr>
        <p:spPr>
          <a:xfrm rot="16200000" flipH="1">
            <a:off x="4087368" y="4248150"/>
            <a:ext cx="5219700" cy="0"/>
          </a:xfrm>
          <a:prstGeom prst="line">
            <a:avLst/>
          </a:prstGeom>
          <a:ln w="9525">
            <a:solidFill>
              <a:srgbClr val="000000">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1981200" y="1219200"/>
            <a:ext cx="5181600" cy="3810000"/>
          </a:xfrm>
        </p:spPr>
        <p:txBody>
          <a:bodyPr/>
          <a:lstStyle/>
          <a:p>
            <a:r>
              <a:rPr lang="en-US" dirty="0" smtClean="0"/>
              <a:t>Click icon to add picture</a:t>
            </a:r>
            <a:endParaRPr lang="en-US" dirty="0"/>
          </a:p>
        </p:txBody>
      </p:sp>
      <p:sp>
        <p:nvSpPr>
          <p:cNvPr id="8" name="Text Placeholder 7"/>
          <p:cNvSpPr>
            <a:spLocks noGrp="1"/>
          </p:cNvSpPr>
          <p:nvPr>
            <p:ph type="body" sz="quarter" idx="13"/>
          </p:nvPr>
        </p:nvSpPr>
        <p:spPr>
          <a:xfrm>
            <a:off x="1981200" y="5029200"/>
            <a:ext cx="5181600" cy="609600"/>
          </a:xfrm>
        </p:spPr>
        <p:txBody>
          <a:bodyPr>
            <a:normAutofit/>
          </a:bodyPr>
          <a:lstStyle>
            <a:lvl1pPr>
              <a:buFontTx/>
              <a:buNone/>
              <a:defRPr sz="1600"/>
            </a:lvl1pPr>
            <a:lvl2pPr>
              <a:buNone/>
              <a:defRPr/>
            </a:lvl2pPr>
            <a:lvl3pPr>
              <a:buNone/>
              <a:defRPr/>
            </a:lvl3pPr>
            <a:lvl5pPr>
              <a:buNone/>
              <a:defRPr/>
            </a:lvl5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324600" cy="2819400"/>
          </a:xfrm>
        </p:spPr>
        <p:txBody>
          <a:bodyPr anchor="ctr"/>
          <a:lstStyle>
            <a:lvl1pPr algn="ctr">
              <a:defRPr/>
            </a:lvl1pPr>
          </a:lstStyle>
          <a:p>
            <a:r>
              <a:rPr lang="en-US" dirty="0" smtClean="0"/>
              <a:t>Click to edit Master title style</a:t>
            </a:r>
            <a:endParaRPr lang="en-US" dirty="0"/>
          </a:p>
        </p:txBody>
      </p:sp>
      <p:sp>
        <p:nvSpPr>
          <p:cNvPr id="6" name="Content Placeholder 5"/>
          <p:cNvSpPr>
            <a:spLocks noGrp="1"/>
          </p:cNvSpPr>
          <p:nvPr>
            <p:ph sz="quarter" idx="13"/>
          </p:nvPr>
        </p:nvSpPr>
        <p:spPr>
          <a:xfrm>
            <a:off x="4038600" y="4038600"/>
            <a:ext cx="3657600" cy="457200"/>
          </a:xfrm>
        </p:spPr>
        <p:txBody>
          <a:bodyPr>
            <a:normAutofit/>
          </a:bodyPr>
          <a:lstStyle>
            <a:lvl1pPr marL="227013" indent="-227013" algn="r">
              <a:buFont typeface="Segoe" pitchFamily="34" charset="0"/>
              <a:buChar char="–"/>
              <a:defRPr sz="1800"/>
            </a:lvl1pPr>
          </a:lstStyle>
          <a:p>
            <a:pPr lvl="0"/>
            <a:r>
              <a:rPr lang="en-US" dirty="0" smtClean="0"/>
              <a:t>Click to edit Master text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400" cy="1143000"/>
          </a:xfrm>
        </p:spPr>
        <p:txBody>
          <a:bodyPr anchor="t"/>
          <a:lstStyle/>
          <a:p>
            <a:r>
              <a:rPr lang="en-US" smtClean="0"/>
              <a:t>Click to edit Master title style</a:t>
            </a:r>
            <a:endParaRPr lang="en-US" dirty="0"/>
          </a:p>
        </p:txBody>
      </p:sp>
      <p:sp>
        <p:nvSpPr>
          <p:cNvPr id="7" name="Text Placeholder 6"/>
          <p:cNvSpPr>
            <a:spLocks noGrp="1"/>
          </p:cNvSpPr>
          <p:nvPr>
            <p:ph type="body" sz="quarter" idx="12"/>
          </p:nvPr>
        </p:nvSpPr>
        <p:spPr>
          <a:xfrm>
            <a:off x="457200" y="1295400"/>
            <a:ext cx="5486400" cy="4343400"/>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lnSpc>
                <a:spcPct val="100000"/>
              </a:lnSpc>
              <a:defRPr/>
            </a:lvl1pPr>
          </a:lstStyle>
          <a:p>
            <a:r>
              <a:rPr lang="en-US" smtClean="0"/>
              <a:t>Click to edit Master title style</a:t>
            </a:r>
            <a:endParaRPr lang="en-US" dirty="0"/>
          </a:p>
        </p:txBody>
      </p:sp>
      <p:sp>
        <p:nvSpPr>
          <p:cNvPr id="7" name="Content Placeholder 6"/>
          <p:cNvSpPr>
            <a:spLocks noGrp="1"/>
          </p:cNvSpPr>
          <p:nvPr>
            <p:ph sz="quarter" idx="12"/>
          </p:nvPr>
        </p:nvSpPr>
        <p:spPr>
          <a:xfrm>
            <a:off x="457200" y="1295400"/>
            <a:ext cx="7467600" cy="4419600"/>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w/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1"/>
          </p:nvPr>
        </p:nvSpPr>
        <p:spPr>
          <a:xfrm>
            <a:off x="457200" y="2209800"/>
            <a:ext cx="7848600" cy="3429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6"/>
          <p:cNvSpPr>
            <a:spLocks noGrp="1"/>
          </p:cNvSpPr>
          <p:nvPr>
            <p:ph sz="quarter" idx="12"/>
          </p:nvPr>
        </p:nvSpPr>
        <p:spPr>
          <a:xfrm>
            <a:off x="457200" y="1371600"/>
            <a:ext cx="8001000" cy="838200"/>
          </a:xfrm>
          <a:solidFill>
            <a:schemeClr val="accent2">
              <a:lumMod val="20000"/>
              <a:lumOff val="80000"/>
            </a:schemeClr>
          </a:solidFill>
          <a:ln>
            <a:noFill/>
          </a:ln>
          <a:effectLst>
            <a:outerShdw blurRad="50800" dist="38100" dir="2700000" algn="tl" rotWithShape="0">
              <a:prstClr val="black">
                <a:alpha val="40000"/>
              </a:prstClr>
            </a:outerShdw>
          </a:effectLst>
        </p:spPr>
        <p:txBody>
          <a:bodyPr anchor="ctr">
            <a:normAutofit/>
          </a:bodyPr>
          <a:lstStyle>
            <a:lvl1pPr marL="0" indent="0" algn="ctr">
              <a:buFontTx/>
              <a:buNone/>
              <a:defRPr sz="2800">
                <a:solidFill>
                  <a:schemeClr val="tx2"/>
                </a:solidFill>
                <a:latin typeface="Segoe Semibold" pitchFamily="34" charset="0"/>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722376" y="1993392"/>
            <a:ext cx="6553200" cy="1295400"/>
          </a:xfrm>
        </p:spPr>
        <p:txBody>
          <a:bodyPr anchor="b">
            <a:normAutofit/>
          </a:bodyPr>
          <a:lstStyle>
            <a:lvl1pPr marL="0" indent="0">
              <a:buFontTx/>
              <a:buNone/>
              <a:defRPr sz="2000">
                <a:solidFill>
                  <a:srgbClr val="898989"/>
                </a:solidFill>
              </a:defRPr>
            </a:lvl1pPr>
          </a:lstStyle>
          <a:p>
            <a:pPr lvl="0"/>
            <a:r>
              <a:rPr lang="en-US" smtClean="0"/>
              <a:t>Click to edit Master text styles</a:t>
            </a:r>
          </a:p>
        </p:txBody>
      </p:sp>
      <p:sp>
        <p:nvSpPr>
          <p:cNvPr id="8" name="Text Placeholder 7"/>
          <p:cNvSpPr>
            <a:spLocks noGrp="1"/>
          </p:cNvSpPr>
          <p:nvPr>
            <p:ph type="body" sz="quarter" idx="13"/>
          </p:nvPr>
        </p:nvSpPr>
        <p:spPr>
          <a:xfrm>
            <a:off x="722376" y="3276600"/>
            <a:ext cx="7583424" cy="1447800"/>
          </a:xfrm>
        </p:spPr>
        <p:txBody>
          <a:bodyPr>
            <a:normAutofit/>
          </a:bodyPr>
          <a:lstStyle>
            <a:lvl1pPr marL="0" indent="0">
              <a:buFontTx/>
              <a:buNone/>
              <a:defRPr sz="4000" b="1">
                <a:solidFill>
                  <a:schemeClr val="tx2"/>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2"/>
          </p:nvPr>
        </p:nvSpPr>
        <p:spPr>
          <a:xfrm>
            <a:off x="457200" y="1295400"/>
            <a:ext cx="3977640" cy="4495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4709160" y="1295400"/>
            <a:ext cx="3977640" cy="4495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w/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905000"/>
            <a:ext cx="3977640" cy="3733800"/>
          </a:xfrm>
        </p:spPr>
        <p:txBody>
          <a:bodyPr/>
          <a:lstStyle>
            <a:lvl1pPr>
              <a:defRPr sz="2000"/>
            </a:lvl1pPr>
            <a:lvl2pPr>
              <a:defRPr sz="18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4709160" y="1905000"/>
            <a:ext cx="3977640" cy="3733800"/>
          </a:xfrm>
        </p:spPr>
        <p:txBody>
          <a:bodyPr>
            <a:normAutofit/>
          </a:bodyPr>
          <a:lstStyle>
            <a:lvl1pPr>
              <a:defRPr sz="2000"/>
            </a:lvl1pPr>
            <a:lvl2pPr>
              <a:defRPr sz="18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2"/>
          </p:nvPr>
        </p:nvSpPr>
        <p:spPr>
          <a:xfrm>
            <a:off x="45720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smtClean="0"/>
              <a:t>Click to edit Master text styles</a:t>
            </a:r>
          </a:p>
        </p:txBody>
      </p:sp>
      <p:sp>
        <p:nvSpPr>
          <p:cNvPr id="9" name="Text Placeholder 7"/>
          <p:cNvSpPr>
            <a:spLocks noGrp="1"/>
          </p:cNvSpPr>
          <p:nvPr>
            <p:ph type="body" sz="quarter" idx="13"/>
          </p:nvPr>
        </p:nvSpPr>
        <p:spPr>
          <a:xfrm>
            <a:off x="470916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pic>
        <p:nvPicPr>
          <p:cNvPr id="1026" name="Picture 2" descr="C:\Documents and Settings\lgubin\Desktop\MSFT 126 - SBA Phase II\Deliverables\PPT\Working Versions\New Ribbon jpegs\Referral_ribbon.jpg"/>
          <p:cNvPicPr>
            <a:picLocks noChangeAspect="1" noChangeArrowheads="1"/>
          </p:cNvPicPr>
          <p:nvPr userDrawn="1"/>
        </p:nvPicPr>
        <p:blipFill>
          <a:blip r:embed="rId13" cstate="print"/>
          <a:srcRect/>
          <a:stretch>
            <a:fillRect/>
          </a:stretch>
        </p:blipFill>
        <p:spPr bwMode="auto">
          <a:xfrm>
            <a:off x="0" y="5394325"/>
            <a:ext cx="9144000" cy="1616075"/>
          </a:xfrm>
          <a:prstGeom prst="rect">
            <a:avLst/>
          </a:prstGeom>
          <a:noFill/>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5237"/>
            <a:ext cx="70104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Date Placeholder 2"/>
          <p:cNvSpPr txBox="1">
            <a:spLocks/>
          </p:cNvSpPr>
          <p:nvPr/>
        </p:nvSpPr>
        <p:spPr>
          <a:xfrm>
            <a:off x="7086600" y="6248400"/>
            <a:ext cx="21336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solidFill>
                <a:effectLst/>
                <a:uLnTx/>
                <a:uFillTx/>
                <a:latin typeface="Segoe Semibold" pitchFamily="34" charset="0"/>
                <a:ea typeface="+mn-ea"/>
                <a:cs typeface="+mn-cs"/>
              </a:rPr>
              <a:t>Solutions for Small Business</a:t>
            </a:r>
            <a:endParaRPr kumimoji="0" lang="en-US" sz="1100" b="0" i="0" u="none" strike="noStrike" kern="1200" cap="none" spc="0" normalizeH="0" baseline="0" noProof="0" dirty="0">
              <a:ln>
                <a:noFill/>
              </a:ln>
              <a:solidFill>
                <a:schemeClr val="tx2"/>
              </a:solidFill>
              <a:effectLst/>
              <a:uLnTx/>
              <a:uFillTx/>
              <a:latin typeface="Segoe Semibold"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100000"/>
        </a:lnSpc>
        <a:spcBef>
          <a:spcPct val="0"/>
        </a:spcBef>
        <a:buNone/>
        <a:defRPr sz="3200" kern="1200">
          <a:solidFill>
            <a:schemeClr val="tx2"/>
          </a:solidFill>
          <a:latin typeface="Segoe Semi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0000"/>
              <a:lumOff val="40000"/>
            </a:schemeClr>
          </a:solidFill>
          <a:latin typeface="Segoe"/>
          <a:ea typeface="+mn-ea"/>
          <a:cs typeface="+mn-cs"/>
        </a:defRPr>
      </a:lvl1pPr>
      <a:lvl2pPr marL="742950" indent="-285750" algn="l" defTabSz="914400" rtl="0" eaLnBrk="1" latinLnBrk="0" hangingPunct="1">
        <a:spcBef>
          <a:spcPct val="20000"/>
        </a:spcBef>
        <a:buFont typeface="Symbol" pitchFamily="18" charset="2"/>
        <a:buChar char=""/>
        <a:defRPr sz="2000" kern="1200">
          <a:solidFill>
            <a:schemeClr val="tx1">
              <a:lumMod val="60000"/>
              <a:lumOff val="40000"/>
            </a:schemeClr>
          </a:solidFill>
          <a:latin typeface="Segoe"/>
          <a:ea typeface="+mn-ea"/>
          <a:cs typeface="+mn-cs"/>
        </a:defRPr>
      </a:lvl2pPr>
      <a:lvl3pPr marL="1143000" indent="-228600" algn="l" defTabSz="914400" rtl="0" eaLnBrk="1" latinLnBrk="0" hangingPunct="1">
        <a:spcBef>
          <a:spcPct val="20000"/>
        </a:spcBef>
        <a:buFontTx/>
        <a:buChar char="–"/>
        <a:defRPr sz="2000" kern="1200">
          <a:solidFill>
            <a:schemeClr val="tx1">
              <a:lumMod val="60000"/>
              <a:lumOff val="40000"/>
            </a:schemeClr>
          </a:solidFill>
          <a:latin typeface="Segoe"/>
          <a:ea typeface="+mn-ea"/>
          <a:cs typeface="+mn-cs"/>
        </a:defRPr>
      </a:lvl3pPr>
      <a:lvl4pPr marL="16002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4pPr>
      <a:lvl5pPr marL="20574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tif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http://microsoft.com/adcente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tiff"/></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4175"/>
            <a:ext cx="5334000" cy="1470025"/>
          </a:xfrm>
        </p:spPr>
        <p:txBody>
          <a:bodyPr>
            <a:normAutofit fontScale="90000"/>
          </a:bodyPr>
          <a:lstStyle/>
          <a:p>
            <a:pPr algn="l"/>
            <a:r>
              <a:rPr lang="en-US" dirty="0" smtClean="0"/>
              <a:t>So you heard about me from your mom’s doctor’s golfing buddy?</a:t>
            </a:r>
            <a:endParaRPr lang="en-US" dirty="0"/>
          </a:p>
        </p:txBody>
      </p:sp>
      <p:sp>
        <p:nvSpPr>
          <p:cNvPr id="3" name="Content Placeholder 2"/>
          <p:cNvSpPr>
            <a:spLocks noGrp="1"/>
          </p:cNvSpPr>
          <p:nvPr>
            <p:ph type="subTitle" idx="1"/>
          </p:nvPr>
        </p:nvSpPr>
        <p:spPr/>
        <p:txBody>
          <a:bodyPr/>
          <a:lstStyle/>
          <a:p>
            <a:r>
              <a:rPr lang="en-US" dirty="0" smtClean="0">
                <a:solidFill>
                  <a:schemeClr val="bg1"/>
                </a:solidFill>
              </a:rPr>
              <a:t>Presenter’s Name</a:t>
            </a:r>
          </a:p>
          <a:p>
            <a:r>
              <a:rPr lang="en-US" dirty="0" smtClean="0">
                <a:solidFill>
                  <a:schemeClr val="bg1"/>
                </a:solidFill>
              </a:rPr>
              <a:t>Partner Name</a:t>
            </a:r>
          </a:p>
          <a:p>
            <a:r>
              <a:rPr lang="en-US" dirty="0" smtClean="0">
                <a:solidFill>
                  <a:schemeClr val="bg1"/>
                </a:solidFill>
              </a:rPr>
              <a:t>Date</a:t>
            </a:r>
          </a:p>
        </p:txBody>
      </p:sp>
      <p:grpSp>
        <p:nvGrpSpPr>
          <p:cNvPr id="4" name="Group 3"/>
          <p:cNvGrpSpPr/>
          <p:nvPr/>
        </p:nvGrpSpPr>
        <p:grpSpPr>
          <a:xfrm>
            <a:off x="2514600" y="5437415"/>
            <a:ext cx="914400" cy="783771"/>
            <a:chOff x="914400" y="4191000"/>
            <a:chExt cx="1600200" cy="1371600"/>
          </a:xfrm>
        </p:grpSpPr>
        <p:sp>
          <p:nvSpPr>
            <p:cNvPr id="5" name="Oval 4"/>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TextBox 5"/>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7" name="Group 6"/>
          <p:cNvGrpSpPr/>
          <p:nvPr/>
        </p:nvGrpSpPr>
        <p:grpSpPr>
          <a:xfrm>
            <a:off x="3543300" y="5437415"/>
            <a:ext cx="914400" cy="783771"/>
            <a:chOff x="914400" y="4191000"/>
            <a:chExt cx="1600200" cy="1371600"/>
          </a:xfrm>
        </p:grpSpPr>
        <p:sp>
          <p:nvSpPr>
            <p:cNvPr id="8" name="Oval 7"/>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extBox 8"/>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10" name="Group 9"/>
          <p:cNvGrpSpPr/>
          <p:nvPr/>
        </p:nvGrpSpPr>
        <p:grpSpPr>
          <a:xfrm>
            <a:off x="4610100" y="5437415"/>
            <a:ext cx="914400" cy="783771"/>
            <a:chOff x="914400" y="4191000"/>
            <a:chExt cx="1600200" cy="1371600"/>
          </a:xfrm>
        </p:grpSpPr>
        <p:sp>
          <p:nvSpPr>
            <p:cNvPr id="11" name="Oval 10"/>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extBox 11"/>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13" name="Group 12"/>
          <p:cNvGrpSpPr/>
          <p:nvPr/>
        </p:nvGrpSpPr>
        <p:grpSpPr>
          <a:xfrm>
            <a:off x="5676900" y="5437415"/>
            <a:ext cx="914400" cy="783771"/>
            <a:chOff x="914400" y="4191000"/>
            <a:chExt cx="1600200" cy="1371600"/>
          </a:xfrm>
        </p:grpSpPr>
        <p:sp>
          <p:nvSpPr>
            <p:cNvPr id="14" name="Oval 13"/>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TextBox 14"/>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search marketing can help, </a:t>
            </a:r>
            <a:br>
              <a:rPr lang="en-US" dirty="0" smtClean="0"/>
            </a:br>
            <a:r>
              <a:rPr lang="en-US" dirty="0" smtClean="0"/>
              <a:t>but not sure how it works</a:t>
            </a:r>
            <a:endParaRPr lang="en-US" dirty="0"/>
          </a:p>
        </p:txBody>
      </p:sp>
      <p:sp>
        <p:nvSpPr>
          <p:cNvPr id="4" name="Text Placeholder 3"/>
          <p:cNvSpPr>
            <a:spLocks noGrp="1"/>
          </p:cNvSpPr>
          <p:nvPr>
            <p:ph type="body" sz="quarter" idx="11"/>
          </p:nvPr>
        </p:nvSpPr>
        <p:spPr/>
        <p:txBody>
          <a:bodyPr>
            <a:normAutofit lnSpcReduction="10000"/>
          </a:bodyPr>
          <a:lstStyle/>
          <a:p>
            <a:pPr lvl="0"/>
            <a:r>
              <a:rPr lang="en-US" b="1" dirty="0" smtClean="0"/>
              <a:t>Review your website </a:t>
            </a:r>
            <a:r>
              <a:rPr lang="en-US" dirty="0" smtClean="0"/>
              <a:t>to make sure it includes the information customers will want once they’re there</a:t>
            </a:r>
          </a:p>
          <a:p>
            <a:pPr lvl="1"/>
            <a:r>
              <a:rPr lang="en-US" dirty="0" smtClean="0"/>
              <a:t>Leverage your reputation with your existing customers by featuring quotes from them on your site</a:t>
            </a:r>
          </a:p>
          <a:p>
            <a:pPr lvl="0"/>
            <a:r>
              <a:rPr lang="en-US" b="1" dirty="0" smtClean="0"/>
              <a:t>Increase the odds </a:t>
            </a:r>
            <a:r>
              <a:rPr lang="en-US" dirty="0" smtClean="0"/>
              <a:t>of being listed higher in search listings by maximizing the usage of critical words that will help customers find your business</a:t>
            </a:r>
          </a:p>
          <a:p>
            <a:pPr lvl="0"/>
            <a:r>
              <a:rPr lang="en-US" b="1" dirty="0" smtClean="0"/>
              <a:t>Buy search words </a:t>
            </a:r>
            <a:r>
              <a:rPr lang="en-US" dirty="0" smtClean="0"/>
              <a:t>to augment your marketing program and test the results</a:t>
            </a:r>
          </a:p>
          <a:p>
            <a:endParaRPr lang="en-US" dirty="0"/>
          </a:p>
        </p:txBody>
      </p:sp>
      <p:sp>
        <p:nvSpPr>
          <p:cNvPr id="3" name="Content Placeholder 2"/>
          <p:cNvSpPr>
            <a:spLocks noGrp="1"/>
          </p:cNvSpPr>
          <p:nvPr>
            <p:ph sz="quarter" idx="12"/>
          </p:nvPr>
        </p:nvSpPr>
        <p:spPr/>
        <p:txBody>
          <a:bodyPr>
            <a:normAutofit fontScale="92500" lnSpcReduction="10000"/>
          </a:bodyPr>
          <a:lstStyle/>
          <a:p>
            <a:pPr lvl="0"/>
            <a:r>
              <a:rPr lang="en-US" dirty="0" smtClean="0"/>
              <a:t>With just a small amount of information, </a:t>
            </a:r>
            <a:br>
              <a:rPr lang="en-US" dirty="0" smtClean="0"/>
            </a:br>
            <a:r>
              <a:rPr lang="en-US" dirty="0" smtClean="0"/>
              <a:t>you can get started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12290" name="Picture 2" descr="C:\Documents and Settings\lgubin\Desktop\MSFT 126 - SBA Phase II\Deliverables\PPT\PNG's R2\PNG's R2\two_finding_a.png"/>
          <p:cNvPicPr>
            <a:picLocks noChangeAspect="1" noChangeArrowheads="1"/>
          </p:cNvPicPr>
          <p:nvPr/>
        </p:nvPicPr>
        <p:blipFill>
          <a:blip r:embed="rId3"/>
          <a:srcRect/>
          <a:stretch>
            <a:fillRect/>
          </a:stretch>
        </p:blipFill>
        <p:spPr bwMode="auto">
          <a:xfrm>
            <a:off x="1104900" y="228600"/>
            <a:ext cx="7046912" cy="55753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11266" name="Picture 2" descr="C:\Documents and Settings\lgubin\Desktop\MSFT 126 - SBA Phase II\Deliverables\PPT\PNG's R2\PNG's R2\two_finding_b.png"/>
          <p:cNvPicPr>
            <a:picLocks noChangeAspect="1" noChangeArrowheads="1"/>
          </p:cNvPicPr>
          <p:nvPr/>
        </p:nvPicPr>
        <p:blipFill>
          <a:blip r:embed="rId3"/>
          <a:srcRect/>
          <a:stretch>
            <a:fillRect/>
          </a:stretch>
        </p:blipFill>
        <p:spPr bwMode="auto">
          <a:xfrm>
            <a:off x="1104900" y="228600"/>
            <a:ext cx="7046912" cy="5575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722376" y="1993392"/>
            <a:ext cx="7812024" cy="1295400"/>
          </a:xfrm>
        </p:spPr>
        <p:txBody>
          <a:bodyPr/>
          <a:lstStyle/>
          <a:p>
            <a:r>
              <a:rPr lang="en-US" dirty="0" smtClean="0"/>
              <a:t>So you heard about me from your mom’s doctor’s golfing buddy?</a:t>
            </a:r>
            <a:endParaRPr lang="en-US" dirty="0"/>
          </a:p>
        </p:txBody>
      </p:sp>
      <p:sp>
        <p:nvSpPr>
          <p:cNvPr id="3" name="Text Placeholder 2"/>
          <p:cNvSpPr>
            <a:spLocks noGrp="1"/>
          </p:cNvSpPr>
          <p:nvPr>
            <p:ph type="body" sz="quarter" idx="13"/>
          </p:nvPr>
        </p:nvSpPr>
        <p:spPr/>
        <p:txBody>
          <a:bodyPr/>
          <a:lstStyle/>
          <a:p>
            <a:r>
              <a:rPr lang="en-US" dirty="0" smtClean="0"/>
              <a:t>Microsoft Solutions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Microsoft Solutions</a:t>
            </a:r>
            <a:endParaRPr lang="en-US" dirty="0"/>
          </a:p>
        </p:txBody>
      </p:sp>
      <p:pic>
        <p:nvPicPr>
          <p:cNvPr id="4" name="Picture 11" descr="ofc-SmBiz07_rgb.png"/>
          <p:cNvPicPr>
            <a:picLocks noChangeAspect="1"/>
          </p:cNvPicPr>
          <p:nvPr/>
        </p:nvPicPr>
        <p:blipFill>
          <a:blip r:embed="rId3"/>
          <a:srcRect/>
          <a:stretch>
            <a:fillRect/>
          </a:stretch>
        </p:blipFill>
        <p:spPr bwMode="auto">
          <a:xfrm>
            <a:off x="1447800" y="1562100"/>
            <a:ext cx="3508740" cy="457200"/>
          </a:xfrm>
          <a:prstGeom prst="rect">
            <a:avLst/>
          </a:prstGeom>
          <a:noFill/>
          <a:ln w="9525">
            <a:noFill/>
            <a:miter lim="800000"/>
            <a:headEnd/>
            <a:tailEnd/>
          </a:ln>
        </p:spPr>
      </p:pic>
      <p:pic>
        <p:nvPicPr>
          <p:cNvPr id="7" name="Picture 6" descr="Dynamics CRM Logo.jpg"/>
          <p:cNvPicPr>
            <a:picLocks noChangeAspect="1"/>
          </p:cNvPicPr>
          <p:nvPr/>
        </p:nvPicPr>
        <p:blipFill>
          <a:blip r:embed="rId4"/>
          <a:stretch>
            <a:fillRect/>
          </a:stretch>
        </p:blipFill>
        <p:spPr>
          <a:xfrm>
            <a:off x="4800600" y="2209800"/>
            <a:ext cx="3328416" cy="533400"/>
          </a:xfrm>
          <a:prstGeom prst="rect">
            <a:avLst/>
          </a:prstGeom>
        </p:spPr>
      </p:pic>
      <p:pic>
        <p:nvPicPr>
          <p:cNvPr id="10" name="Picture 9" descr="adcenter.jpg"/>
          <p:cNvPicPr>
            <a:picLocks noChangeAspect="1"/>
          </p:cNvPicPr>
          <p:nvPr/>
        </p:nvPicPr>
        <p:blipFill>
          <a:blip r:embed="rId5"/>
          <a:stretch>
            <a:fillRect/>
          </a:stretch>
        </p:blipFill>
        <p:spPr>
          <a:xfrm>
            <a:off x="5334000" y="3733800"/>
            <a:ext cx="2438400" cy="238125"/>
          </a:xfrm>
          <a:prstGeom prst="rect">
            <a:avLst/>
          </a:prstGeom>
        </p:spPr>
      </p:pic>
      <p:pic>
        <p:nvPicPr>
          <p:cNvPr id="11" name="Picture 10" descr="Office Live SB Logo.jpg"/>
          <p:cNvPicPr>
            <a:picLocks noChangeAspect="1"/>
          </p:cNvPicPr>
          <p:nvPr/>
        </p:nvPicPr>
        <p:blipFill>
          <a:blip r:embed="rId6"/>
          <a:stretch>
            <a:fillRect/>
          </a:stretch>
        </p:blipFill>
        <p:spPr>
          <a:xfrm>
            <a:off x="1447801" y="2971800"/>
            <a:ext cx="2815387" cy="4572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Small Business 2007</a:t>
            </a:r>
            <a:endParaRPr lang="en-US" dirty="0"/>
          </a:p>
        </p:txBody>
      </p:sp>
      <p:sp>
        <p:nvSpPr>
          <p:cNvPr id="8" name="Content Placeholder 7"/>
          <p:cNvSpPr>
            <a:spLocks noGrp="1"/>
          </p:cNvSpPr>
          <p:nvPr>
            <p:ph sz="quarter" idx="12"/>
          </p:nvPr>
        </p:nvSpPr>
        <p:spPr>
          <a:xfrm>
            <a:off x="457200" y="952500"/>
            <a:ext cx="3977640" cy="4495800"/>
          </a:xfrm>
        </p:spPr>
        <p:txBody>
          <a:bodyPr>
            <a:noAutofit/>
          </a:bodyPr>
          <a:lstStyle/>
          <a:p>
            <a:pPr lvl="0"/>
            <a:r>
              <a:rPr lang="en-US" sz="2000" b="1" dirty="0" smtClean="0">
                <a:solidFill>
                  <a:schemeClr val="bg1"/>
                </a:solidFill>
              </a:rPr>
              <a:t>Work more efficiently and effectively. </a:t>
            </a:r>
            <a:r>
              <a:rPr lang="en-US" sz="2000" dirty="0" smtClean="0">
                <a:solidFill>
                  <a:schemeClr val="bg1"/>
                </a:solidFill>
              </a:rPr>
              <a:t>New tools help you work faster and create more professional documents and presentations.  </a:t>
            </a:r>
          </a:p>
          <a:p>
            <a:pPr lvl="0"/>
            <a:r>
              <a:rPr lang="en-US" sz="2000" b="1" dirty="0" smtClean="0">
                <a:solidFill>
                  <a:schemeClr val="bg1"/>
                </a:solidFill>
              </a:rPr>
              <a:t>Get started with CRM capabilities. </a:t>
            </a:r>
            <a:r>
              <a:rPr lang="en-US" sz="2000" dirty="0" smtClean="0">
                <a:solidFill>
                  <a:schemeClr val="bg1"/>
                </a:solidFill>
              </a:rPr>
              <a:t>Microsoft Office Outlook with Business Contact Manager includes a complete contact management solution.</a:t>
            </a:r>
          </a:p>
        </p:txBody>
      </p:sp>
      <p:sp>
        <p:nvSpPr>
          <p:cNvPr id="13" name="Content Placeholder 7"/>
          <p:cNvSpPr>
            <a:spLocks noGrp="1"/>
          </p:cNvSpPr>
          <p:nvPr>
            <p:ph sz="quarter" idx="12"/>
          </p:nvPr>
        </p:nvSpPr>
        <p:spPr>
          <a:xfrm>
            <a:off x="4572000" y="952500"/>
            <a:ext cx="3977640" cy="1524000"/>
          </a:xfrm>
        </p:spPr>
        <p:txBody>
          <a:bodyPr>
            <a:noAutofit/>
          </a:bodyPr>
          <a:lstStyle/>
          <a:p>
            <a:r>
              <a:rPr lang="en-US" sz="2000" b="1" dirty="0" smtClean="0">
                <a:solidFill>
                  <a:schemeClr val="bg1"/>
                </a:solidFill>
              </a:rPr>
              <a:t>Produce professional marketing materials and campaigns in-house. </a:t>
            </a:r>
            <a:r>
              <a:rPr lang="en-US" sz="2000" dirty="0" smtClean="0">
                <a:solidFill>
                  <a:schemeClr val="bg1"/>
                </a:solidFill>
              </a:rPr>
              <a:t>Create impressive marketing materials and campaigns for print, e-mail, and the web.</a:t>
            </a:r>
          </a:p>
        </p:txBody>
      </p:sp>
      <p:grpSp>
        <p:nvGrpSpPr>
          <p:cNvPr id="14" name="Group 13"/>
          <p:cNvGrpSpPr/>
          <p:nvPr/>
        </p:nvGrpSpPr>
        <p:grpSpPr>
          <a:xfrm>
            <a:off x="4076700" y="3124200"/>
            <a:ext cx="4495800" cy="3505200"/>
            <a:chOff x="4076700" y="3124200"/>
            <a:chExt cx="4495800" cy="3505200"/>
          </a:xfrm>
        </p:grpSpPr>
        <p:pic>
          <p:nvPicPr>
            <p:cNvPr id="5" name="Picture 20" descr="outlook_BCM"/>
            <p:cNvPicPr>
              <a:picLocks noChangeAspect="1" noChangeArrowheads="1"/>
            </p:cNvPicPr>
            <p:nvPr/>
          </p:nvPicPr>
          <p:blipFill>
            <a:blip r:embed="rId3"/>
            <a:srcRect/>
            <a:stretch>
              <a:fillRect/>
            </a:stretch>
          </p:blipFill>
          <p:spPr bwMode="auto">
            <a:xfrm>
              <a:off x="4914900" y="3467100"/>
              <a:ext cx="3657600" cy="2609850"/>
            </a:xfrm>
            <a:prstGeom prst="rect">
              <a:avLst/>
            </a:prstGeom>
            <a:noFill/>
            <a:ln w="9525">
              <a:noFill/>
              <a:miter lim="800000"/>
              <a:headEnd/>
              <a:tailEnd/>
            </a:ln>
          </p:spPr>
        </p:pic>
        <p:pic>
          <p:nvPicPr>
            <p:cNvPr id="10" name="Picture 22" descr="ppt_proposal"/>
            <p:cNvPicPr>
              <a:picLocks noChangeAspect="1" noChangeArrowheads="1"/>
            </p:cNvPicPr>
            <p:nvPr/>
          </p:nvPicPr>
          <p:blipFill>
            <a:blip r:embed="rId4"/>
            <a:srcRect/>
            <a:stretch>
              <a:fillRect/>
            </a:stretch>
          </p:blipFill>
          <p:spPr bwMode="auto">
            <a:xfrm>
              <a:off x="4610100" y="3124200"/>
              <a:ext cx="3222625" cy="2295525"/>
            </a:xfrm>
            <a:prstGeom prst="rect">
              <a:avLst/>
            </a:prstGeom>
            <a:noFill/>
            <a:ln w="9525">
              <a:noFill/>
              <a:miter lim="800000"/>
              <a:headEnd/>
              <a:tailEnd/>
            </a:ln>
          </p:spPr>
        </p:pic>
        <p:pic>
          <p:nvPicPr>
            <p:cNvPr id="9" name="Picture 12" descr="Email"/>
            <p:cNvPicPr>
              <a:picLocks noChangeAspect="1" noChangeArrowheads="1"/>
            </p:cNvPicPr>
            <p:nvPr/>
          </p:nvPicPr>
          <p:blipFill>
            <a:blip r:embed="rId5"/>
            <a:srcRect/>
            <a:stretch>
              <a:fillRect/>
            </a:stretch>
          </p:blipFill>
          <p:spPr bwMode="auto">
            <a:xfrm>
              <a:off x="5753100" y="4675188"/>
              <a:ext cx="1257300" cy="1501775"/>
            </a:xfrm>
            <a:prstGeom prst="rect">
              <a:avLst/>
            </a:prstGeom>
            <a:noFill/>
            <a:ln w="9525">
              <a:noFill/>
              <a:miter lim="800000"/>
              <a:headEnd/>
              <a:tailEnd/>
            </a:ln>
          </p:spPr>
        </p:pic>
        <p:pic>
          <p:nvPicPr>
            <p:cNvPr id="11" name="Picture 24" descr="catalogmerge_with results"/>
            <p:cNvPicPr>
              <a:picLocks noChangeAspect="1" noChangeArrowheads="1"/>
            </p:cNvPicPr>
            <p:nvPr/>
          </p:nvPicPr>
          <p:blipFill>
            <a:blip r:embed="rId6"/>
            <a:srcRect l="69388" t="607" r="1077" b="31905"/>
            <a:stretch>
              <a:fillRect/>
            </a:stretch>
          </p:blipFill>
          <p:spPr bwMode="auto">
            <a:xfrm>
              <a:off x="4876800" y="5018088"/>
              <a:ext cx="1192213" cy="1611312"/>
            </a:xfrm>
            <a:prstGeom prst="rect">
              <a:avLst/>
            </a:prstGeom>
            <a:noFill/>
            <a:ln w="3175">
              <a:solidFill>
                <a:schemeClr val="bg2"/>
              </a:solidFill>
              <a:miter lim="800000"/>
              <a:headEnd/>
              <a:tailEnd/>
            </a:ln>
          </p:spPr>
        </p:pic>
        <p:pic>
          <p:nvPicPr>
            <p:cNvPr id="12" name="Picture 25" descr="postcard"/>
            <p:cNvPicPr>
              <a:picLocks noChangeAspect="1" noChangeArrowheads="1"/>
            </p:cNvPicPr>
            <p:nvPr/>
          </p:nvPicPr>
          <p:blipFill>
            <a:blip r:embed="rId7"/>
            <a:srcRect/>
            <a:stretch>
              <a:fillRect/>
            </a:stretch>
          </p:blipFill>
          <p:spPr bwMode="auto">
            <a:xfrm>
              <a:off x="4076700" y="4713288"/>
              <a:ext cx="1233488" cy="969963"/>
            </a:xfrm>
            <a:prstGeom prst="rect">
              <a:avLst/>
            </a:prstGeom>
            <a:noFill/>
            <a:ln w="9525">
              <a:solidFill>
                <a:schemeClr val="bg2"/>
              </a:solidFill>
              <a:miter lim="800000"/>
              <a:headEnd/>
              <a:tailEnd/>
            </a:ln>
          </p:spPr>
        </p:pic>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Small Business 2007</a:t>
            </a:r>
            <a:endParaRPr lang="en-US" dirty="0"/>
          </a:p>
        </p:txBody>
      </p:sp>
      <p:sp>
        <p:nvSpPr>
          <p:cNvPr id="17" name="Text Placeholder 16"/>
          <p:cNvSpPr>
            <a:spLocks noGrp="1"/>
          </p:cNvSpPr>
          <p:nvPr>
            <p:ph sz="quarter" idx="12"/>
          </p:nvPr>
        </p:nvSpPr>
        <p:spPr>
          <a:xfrm>
            <a:off x="457200" y="1295400"/>
            <a:ext cx="4343400" cy="4419600"/>
          </a:xfrm>
        </p:spPr>
        <p:txBody>
          <a:bodyPr>
            <a:normAutofit/>
          </a:bodyPr>
          <a:lstStyle/>
          <a:p>
            <a:pPr>
              <a:buNone/>
            </a:pPr>
            <a:r>
              <a:rPr lang="en-US" sz="2000" b="1" dirty="0" smtClean="0">
                <a:solidFill>
                  <a:schemeClr val="bg1"/>
                </a:solidFill>
              </a:rPr>
              <a:t>Demo</a:t>
            </a:r>
          </a:p>
          <a:p>
            <a:endParaRPr lang="en-US" sz="2000" dirty="0" smtClean="0">
              <a:solidFill>
                <a:schemeClr val="bg1"/>
              </a:solidFill>
            </a:endParaRPr>
          </a:p>
          <a:p>
            <a:pPr>
              <a:buNone/>
            </a:pPr>
            <a:r>
              <a:rPr lang="en-US" sz="2000" b="1" dirty="0" smtClean="0">
                <a:solidFill>
                  <a:schemeClr val="bg1"/>
                </a:solidFill>
              </a:rPr>
              <a:t>Next steps</a:t>
            </a:r>
          </a:p>
          <a:p>
            <a:pPr>
              <a:buNone/>
            </a:pPr>
            <a:r>
              <a:rPr lang="en-US" sz="2000" dirty="0" smtClean="0">
                <a:solidFill>
                  <a:schemeClr val="bg1"/>
                </a:solidFill>
              </a:rPr>
              <a:t>Visit </a:t>
            </a:r>
            <a:r>
              <a:rPr lang="en-US" sz="2000" dirty="0" smtClean="0">
                <a:solidFill>
                  <a:schemeClr val="bg1"/>
                </a:solidFill>
                <a:hlinkClick r:id="rId3"/>
              </a:rPr>
              <a:t>http://mslocalbiz.com</a:t>
            </a:r>
            <a:r>
              <a:rPr lang="en-US" sz="2000" dirty="0" smtClean="0">
                <a:solidFill>
                  <a:schemeClr val="bg1"/>
                </a:solidFill>
              </a:rPr>
              <a:t> to </a:t>
            </a:r>
          </a:p>
          <a:p>
            <a:r>
              <a:rPr lang="en-US" sz="2000" dirty="0" smtClean="0">
                <a:solidFill>
                  <a:schemeClr val="bg1"/>
                </a:solidFill>
              </a:rPr>
              <a:t>Download free trial software</a:t>
            </a:r>
            <a:endParaRPr lang="en-US" sz="2000" u="sng" dirty="0" smtClean="0">
              <a:solidFill>
                <a:schemeClr val="bg1"/>
              </a:solidFill>
            </a:endParaRPr>
          </a:p>
          <a:p>
            <a:pPr lvl="0"/>
            <a:r>
              <a:rPr lang="en-US" sz="2000" dirty="0" smtClean="0">
                <a:solidFill>
                  <a:schemeClr val="bg1"/>
                </a:solidFill>
              </a:rPr>
              <a:t>Try Outlook with BCM</a:t>
            </a:r>
          </a:p>
          <a:p>
            <a:pPr lvl="0"/>
            <a:endParaRPr lang="en-US" sz="2000" dirty="0" smtClean="0">
              <a:solidFill>
                <a:schemeClr val="bg1"/>
              </a:solidFill>
            </a:endParaRPr>
          </a:p>
        </p:txBody>
      </p:sp>
      <p:pic>
        <p:nvPicPr>
          <p:cNvPr id="6" name="Picture 2" descr="C:\Documents and Settings\lgubin\Desktop\MSFT 126 - SBA Phase II\Deliverables\PPT\Working Versions\Ofc_SB_EN_2DP.tiff"/>
          <p:cNvPicPr>
            <a:picLocks noChangeAspect="1" noChangeArrowheads="1"/>
          </p:cNvPicPr>
          <p:nvPr/>
        </p:nvPicPr>
        <p:blipFill>
          <a:blip r:embed="rId4"/>
          <a:srcRect/>
          <a:stretch>
            <a:fillRect/>
          </a:stretch>
        </p:blipFill>
        <p:spPr bwMode="auto">
          <a:xfrm>
            <a:off x="4914900" y="1309042"/>
            <a:ext cx="3657600" cy="4024958"/>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a:xfrm>
            <a:off x="457200" y="0"/>
            <a:ext cx="8229600" cy="1143000"/>
          </a:xfrm>
        </p:spPr>
        <p:txBody>
          <a:bodyPr/>
          <a:lstStyle/>
          <a:p>
            <a:r>
              <a:rPr lang="en-US" dirty="0" smtClean="0"/>
              <a:t>Microsoft Dynamics CRM Online</a:t>
            </a:r>
            <a:endParaRPr lang="en-US" dirty="0"/>
          </a:p>
        </p:txBody>
      </p:sp>
      <p:sp>
        <p:nvSpPr>
          <p:cNvPr id="10" name="Content Placeholder 7"/>
          <p:cNvSpPr>
            <a:spLocks noGrp="1"/>
          </p:cNvSpPr>
          <p:nvPr>
            <p:ph sz="quarter" idx="12"/>
          </p:nvPr>
        </p:nvSpPr>
        <p:spPr>
          <a:xfrm>
            <a:off x="457200" y="1295400"/>
            <a:ext cx="7658100" cy="4610100"/>
          </a:xfrm>
        </p:spPr>
        <p:txBody>
          <a:bodyPr>
            <a:noAutofit/>
          </a:bodyPr>
          <a:lstStyle/>
          <a:p>
            <a:pPr lvl="0">
              <a:buNone/>
            </a:pPr>
            <a:endParaRPr lang="en-US" sz="2000" dirty="0" smtClean="0">
              <a:solidFill>
                <a:schemeClr val="bg1">
                  <a:lumMod val="75000"/>
                </a:schemeClr>
              </a:solidFill>
            </a:endParaRPr>
          </a:p>
          <a:p>
            <a:pPr lvl="0">
              <a:buNone/>
            </a:pPr>
            <a:r>
              <a:rPr lang="en-US" sz="2000" b="1" dirty="0" smtClean="0">
                <a:solidFill>
                  <a:schemeClr val="bg1">
                    <a:lumMod val="75000"/>
                  </a:schemeClr>
                </a:solidFill>
              </a:rPr>
              <a:t> </a:t>
            </a:r>
            <a:endParaRPr lang="en-US" sz="2000" dirty="0" smtClean="0">
              <a:solidFill>
                <a:schemeClr val="bg1">
                  <a:lumMod val="75000"/>
                </a:schemeClr>
              </a:solidFill>
            </a:endParaRPr>
          </a:p>
        </p:txBody>
      </p:sp>
      <p:sp>
        <p:nvSpPr>
          <p:cNvPr id="8" name="Rectangle 7"/>
          <p:cNvSpPr/>
          <p:nvPr/>
        </p:nvSpPr>
        <p:spPr>
          <a:xfrm>
            <a:off x="381000" y="838200"/>
            <a:ext cx="4114800" cy="1938992"/>
          </a:xfrm>
          <a:prstGeom prst="rect">
            <a:avLst/>
          </a:prstGeom>
        </p:spPr>
        <p:txBody>
          <a:bodyPr wrap="square">
            <a:spAutoFit/>
          </a:bodyPr>
          <a:lstStyle/>
          <a:p>
            <a:pPr marL="344488" indent="-344488">
              <a:buFont typeface="Arial" pitchFamily="34" charset="0"/>
              <a:buChar char="•"/>
            </a:pPr>
            <a:r>
              <a:rPr lang="en-US" sz="2000" b="1" dirty="0" smtClean="0">
                <a:solidFill>
                  <a:schemeClr val="bg1"/>
                </a:solidFill>
                <a:latin typeface="+mn-lt"/>
              </a:rPr>
              <a:t>Get started fast. </a:t>
            </a:r>
            <a:r>
              <a:rPr lang="en-US" sz="2000" dirty="0" smtClean="0">
                <a:solidFill>
                  <a:schemeClr val="bg1"/>
                </a:solidFill>
                <a:latin typeface="+mn-lt"/>
              </a:rPr>
              <a:t> Dynamics CRM Online is a full-featured subscription CRM solution that you can get up and running quickly.</a:t>
            </a:r>
          </a:p>
          <a:p>
            <a:endParaRPr lang="en-US" sz="2000" dirty="0" smtClean="0">
              <a:solidFill>
                <a:schemeClr val="bg1"/>
              </a:solidFill>
              <a:latin typeface="+mn-lt"/>
            </a:endParaRPr>
          </a:p>
        </p:txBody>
      </p:sp>
      <p:sp>
        <p:nvSpPr>
          <p:cNvPr id="15" name="Rectangle 14"/>
          <p:cNvSpPr/>
          <p:nvPr/>
        </p:nvSpPr>
        <p:spPr>
          <a:xfrm>
            <a:off x="4572000" y="838200"/>
            <a:ext cx="4572000" cy="1631216"/>
          </a:xfrm>
          <a:prstGeom prst="rect">
            <a:avLst/>
          </a:prstGeom>
        </p:spPr>
        <p:txBody>
          <a:bodyPr>
            <a:spAutoFit/>
          </a:bodyPr>
          <a:lstStyle/>
          <a:p>
            <a:pPr marL="344488" indent="-344488">
              <a:buFont typeface="Arial" pitchFamily="34" charset="0"/>
              <a:buChar char="•"/>
            </a:pPr>
            <a:r>
              <a:rPr lang="en-US" sz="2000" b="1" dirty="0" smtClean="0">
                <a:solidFill>
                  <a:schemeClr val="bg1"/>
                </a:solidFill>
                <a:latin typeface="+mn-lt"/>
              </a:rPr>
              <a:t>Maximize the value of your CRM solution. </a:t>
            </a:r>
            <a:r>
              <a:rPr lang="en-US" sz="2000" dirty="0" smtClean="0">
                <a:solidFill>
                  <a:schemeClr val="bg1"/>
                </a:solidFill>
                <a:latin typeface="+mn-lt"/>
              </a:rPr>
              <a:t>Optimize your campaigns and manage all your customer information online.</a:t>
            </a:r>
          </a:p>
          <a:p>
            <a:pPr lvl="0"/>
            <a:endParaRPr lang="en-US" sz="2000" dirty="0" smtClean="0">
              <a:solidFill>
                <a:schemeClr val="bg1"/>
              </a:solidFill>
              <a:latin typeface="+mn-lt"/>
            </a:endParaRPr>
          </a:p>
        </p:txBody>
      </p:sp>
      <p:pic>
        <p:nvPicPr>
          <p:cNvPr id="16" name="Picture 15" descr="CRM ONline Screen Small.jpg"/>
          <p:cNvPicPr>
            <a:picLocks noChangeAspect="1"/>
          </p:cNvPicPr>
          <p:nvPr/>
        </p:nvPicPr>
        <p:blipFill>
          <a:blip r:embed="rId3"/>
          <a:stretch>
            <a:fillRect/>
          </a:stretch>
        </p:blipFill>
        <p:spPr>
          <a:xfrm>
            <a:off x="3143250" y="2362200"/>
            <a:ext cx="2857500" cy="2148339"/>
          </a:xfrm>
          <a:prstGeom prst="rect">
            <a:avLst/>
          </a:prstGeom>
        </p:spPr>
      </p:pic>
      <p:sp>
        <p:nvSpPr>
          <p:cNvPr id="17" name="Rectangle 16"/>
          <p:cNvSpPr/>
          <p:nvPr/>
        </p:nvSpPr>
        <p:spPr>
          <a:xfrm>
            <a:off x="381000" y="4648200"/>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mn-lt"/>
              </a:rPr>
              <a:t>Enjoy simple and affordable pricing. </a:t>
            </a:r>
            <a:r>
              <a:rPr lang="en-US" sz="2000" dirty="0" smtClean="0">
                <a:solidFill>
                  <a:schemeClr val="bg1"/>
                </a:solidFill>
                <a:latin typeface="+mn-lt"/>
              </a:rPr>
              <a:t>Just $39 per user per month.</a:t>
            </a:r>
          </a:p>
          <a:p>
            <a:endParaRPr lang="en-US" sz="2000" dirty="0" smtClean="0">
              <a:solidFill>
                <a:schemeClr val="bg1"/>
              </a:solidFill>
              <a:latin typeface="+mn-lt"/>
            </a:endParaRPr>
          </a:p>
        </p:txBody>
      </p:sp>
      <p:sp>
        <p:nvSpPr>
          <p:cNvPr id="18" name="Rectangle 17"/>
          <p:cNvSpPr/>
          <p:nvPr/>
        </p:nvSpPr>
        <p:spPr>
          <a:xfrm>
            <a:off x="4572000" y="4648200"/>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mn-lt"/>
              </a:rPr>
              <a:t>Smooth migration path. </a:t>
            </a:r>
            <a:r>
              <a:rPr lang="en-US" sz="2000" dirty="0" smtClean="0">
                <a:solidFill>
                  <a:schemeClr val="bg1"/>
                </a:solidFill>
                <a:latin typeface="+mn-lt"/>
              </a:rPr>
              <a:t>Easily migrate to the on-premise version as your business grows.</a:t>
            </a:r>
          </a:p>
          <a:p>
            <a:endParaRPr lang="en-US" sz="2000" dirty="0" smtClean="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Dynamics CRM Online</a:t>
            </a:r>
            <a:endParaRPr lang="en-US" dirty="0"/>
          </a:p>
        </p:txBody>
      </p:sp>
      <p:sp>
        <p:nvSpPr>
          <p:cNvPr id="10" name="Content Placeholder 7"/>
          <p:cNvSpPr>
            <a:spLocks noGrp="1"/>
          </p:cNvSpPr>
          <p:nvPr>
            <p:ph sz="quarter" idx="12"/>
          </p:nvPr>
        </p:nvSpPr>
        <p:spPr>
          <a:xfrm>
            <a:off x="723900" y="1295400"/>
            <a:ext cx="5715000" cy="4419600"/>
          </a:xfrm>
        </p:spPr>
        <p:txBody>
          <a:bodyPr>
            <a:normAutofit/>
          </a:bodyPr>
          <a:lstStyle/>
          <a:p>
            <a:pPr>
              <a:buNone/>
            </a:pPr>
            <a:r>
              <a:rPr lang="en-US" sz="2000" b="1" dirty="0" smtClean="0">
                <a:solidFill>
                  <a:schemeClr val="bg1"/>
                </a:solidFill>
              </a:rPr>
              <a:t>Demo</a:t>
            </a:r>
          </a:p>
          <a:p>
            <a:pPr>
              <a:buNone/>
            </a:pPr>
            <a:endParaRPr lang="en-US" sz="2000" b="1" dirty="0" smtClean="0">
              <a:solidFill>
                <a:schemeClr val="bg1"/>
              </a:solidFill>
            </a:endParaRPr>
          </a:p>
          <a:p>
            <a:pPr>
              <a:buNone/>
            </a:pPr>
            <a:r>
              <a:rPr lang="en-US" sz="2000" b="1" dirty="0" smtClean="0">
                <a:solidFill>
                  <a:schemeClr val="bg1"/>
                </a:solidFill>
              </a:rPr>
              <a:t>Next steps</a:t>
            </a:r>
          </a:p>
          <a:p>
            <a:pPr>
              <a:buNone/>
            </a:pPr>
            <a:r>
              <a:rPr lang="en-US" sz="2000" dirty="0" smtClean="0">
                <a:solidFill>
                  <a:schemeClr val="bg1"/>
                </a:solidFill>
              </a:rPr>
              <a:t>Visit </a:t>
            </a:r>
            <a:r>
              <a:rPr lang="en-US" sz="2000" dirty="0" smtClean="0">
                <a:solidFill>
                  <a:schemeClr val="bg1"/>
                </a:solidFill>
                <a:hlinkClick r:id="rId3"/>
              </a:rPr>
              <a:t>http://mslocalbiz.com</a:t>
            </a:r>
            <a:r>
              <a:rPr lang="en-US" sz="2000" dirty="0" smtClean="0">
                <a:solidFill>
                  <a:schemeClr val="bg1"/>
                </a:solidFill>
              </a:rPr>
              <a:t> to </a:t>
            </a:r>
          </a:p>
          <a:p>
            <a:pPr lvl="0"/>
            <a:r>
              <a:rPr lang="en-US" sz="2000" dirty="0" smtClean="0">
                <a:solidFill>
                  <a:schemeClr val="bg1"/>
                </a:solidFill>
              </a:rPr>
              <a:t>Try CRM Online FREE for a 30 day trial</a:t>
            </a:r>
          </a:p>
        </p:txBody>
      </p:sp>
      <p:pic>
        <p:nvPicPr>
          <p:cNvPr id="6" name="Picture 5" descr="Dynamics CRM Logo.jpg"/>
          <p:cNvPicPr>
            <a:picLocks noChangeAspect="1"/>
          </p:cNvPicPr>
          <p:nvPr/>
        </p:nvPicPr>
        <p:blipFill>
          <a:blip r:embed="rId4"/>
          <a:stretch>
            <a:fillRect/>
          </a:stretch>
        </p:blipFill>
        <p:spPr>
          <a:xfrm>
            <a:off x="2907792" y="4343400"/>
            <a:ext cx="3328416" cy="5334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Office Live</a:t>
            </a:r>
            <a:endParaRPr lang="en-US" dirty="0"/>
          </a:p>
        </p:txBody>
      </p:sp>
      <p:sp>
        <p:nvSpPr>
          <p:cNvPr id="10" name="Content Placeholder 7"/>
          <p:cNvSpPr>
            <a:spLocks noGrp="1"/>
          </p:cNvSpPr>
          <p:nvPr>
            <p:ph sz="quarter" idx="12"/>
          </p:nvPr>
        </p:nvSpPr>
        <p:spPr>
          <a:xfrm>
            <a:off x="457200" y="990600"/>
            <a:ext cx="7886700" cy="4419600"/>
          </a:xfrm>
        </p:spPr>
        <p:txBody>
          <a:bodyPr>
            <a:normAutofit/>
          </a:bodyPr>
          <a:lstStyle/>
          <a:p>
            <a:pPr lvl="0">
              <a:buNone/>
            </a:pPr>
            <a:endParaRPr lang="en-US" sz="2000" dirty="0" smtClean="0"/>
          </a:p>
          <a:p>
            <a:pPr lvl="0"/>
            <a:endParaRPr lang="en-US" sz="2000" dirty="0" smtClean="0"/>
          </a:p>
          <a:p>
            <a:pPr lvl="0"/>
            <a:endParaRPr lang="en-US" sz="2000" dirty="0" smtClean="0"/>
          </a:p>
          <a:p>
            <a:pPr lvl="0"/>
            <a:endParaRPr lang="en-US" sz="2000" dirty="0" smtClean="0"/>
          </a:p>
          <a:p>
            <a:pPr lvl="0"/>
            <a:endParaRPr lang="en-US" sz="2000" dirty="0" smtClean="0"/>
          </a:p>
          <a:p>
            <a:pPr lvl="0">
              <a:buNone/>
            </a:pPr>
            <a:endParaRPr lang="en-US" sz="2000" dirty="0" smtClean="0"/>
          </a:p>
          <a:p>
            <a:endParaRPr lang="en-US" sz="2000" dirty="0"/>
          </a:p>
        </p:txBody>
      </p:sp>
      <p:pic>
        <p:nvPicPr>
          <p:cNvPr id="7" name="Picture 6" descr="live small biz screen.jpg"/>
          <p:cNvPicPr>
            <a:picLocks noChangeAspect="1"/>
          </p:cNvPicPr>
          <p:nvPr/>
        </p:nvPicPr>
        <p:blipFill>
          <a:blip r:embed="rId3"/>
          <a:stretch>
            <a:fillRect/>
          </a:stretch>
        </p:blipFill>
        <p:spPr>
          <a:xfrm>
            <a:off x="3733800" y="1219200"/>
            <a:ext cx="4903402" cy="2762250"/>
          </a:xfrm>
          <a:prstGeom prst="rect">
            <a:avLst/>
          </a:prstGeom>
        </p:spPr>
      </p:pic>
      <p:sp>
        <p:nvSpPr>
          <p:cNvPr id="14" name="TextBox 13"/>
          <p:cNvSpPr txBox="1"/>
          <p:nvPr/>
        </p:nvSpPr>
        <p:spPr>
          <a:xfrm>
            <a:off x="304800" y="1143000"/>
            <a:ext cx="2971800" cy="4093428"/>
          </a:xfrm>
          <a:prstGeom prst="rect">
            <a:avLst/>
          </a:prstGeom>
          <a:noFill/>
        </p:spPr>
        <p:txBody>
          <a:bodyPr wrap="square" rtlCol="0">
            <a:spAutoFit/>
          </a:bodyPr>
          <a:lstStyle/>
          <a:p>
            <a:pPr marL="344488" lvl="0" indent="-344488">
              <a:buFont typeface="Arial" pitchFamily="34" charset="0"/>
              <a:buChar char="•"/>
            </a:pPr>
            <a:r>
              <a:rPr lang="en-US" sz="2000" b="1" dirty="0" smtClean="0">
                <a:solidFill>
                  <a:schemeClr val="bg1"/>
                </a:solidFill>
                <a:latin typeface="+mn-lt"/>
              </a:rPr>
              <a:t>Get your company online. </a:t>
            </a:r>
            <a:r>
              <a:rPr lang="en-US" sz="2000" dirty="0" smtClean="0">
                <a:solidFill>
                  <a:schemeClr val="bg1"/>
                </a:solidFill>
                <a:latin typeface="+mn-lt"/>
              </a:rPr>
              <a:t>Set up a FREE web site &amp; e-mail, plus low cost e-commerce - all by yourself.</a:t>
            </a:r>
          </a:p>
          <a:p>
            <a:pPr marL="344488" lvl="0" indent="-344488"/>
            <a:endParaRPr lang="en-US" sz="2000" dirty="0" smtClean="0">
              <a:solidFill>
                <a:schemeClr val="bg1"/>
              </a:solidFill>
              <a:latin typeface="+mn-lt"/>
            </a:endParaRPr>
          </a:p>
          <a:p>
            <a:pPr marL="344488" indent="-344488">
              <a:buFont typeface="Arial" pitchFamily="34" charset="0"/>
              <a:buChar char="•"/>
            </a:pPr>
            <a:r>
              <a:rPr lang="en-US" sz="2000" b="1" dirty="0" smtClean="0">
                <a:solidFill>
                  <a:schemeClr val="bg1"/>
                </a:solidFill>
                <a:latin typeface="+mn-lt"/>
              </a:rPr>
              <a:t>Attract customers. </a:t>
            </a:r>
            <a:r>
              <a:rPr lang="en-US" sz="2000" dirty="0" smtClean="0">
                <a:solidFill>
                  <a:schemeClr val="bg1"/>
                </a:solidFill>
                <a:latin typeface="+mn-lt"/>
              </a:rPr>
              <a:t>Market your business with intuitive and affordable email marketing &amp; search marketing products. </a:t>
            </a:r>
          </a:p>
        </p:txBody>
      </p:sp>
      <p:sp>
        <p:nvSpPr>
          <p:cNvPr id="15" name="Rectangle 14"/>
          <p:cNvSpPr/>
          <p:nvPr/>
        </p:nvSpPr>
        <p:spPr>
          <a:xfrm>
            <a:off x="533400" y="762000"/>
            <a:ext cx="2667000"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657600" y="4343400"/>
            <a:ext cx="4572000" cy="1631216"/>
          </a:xfrm>
          <a:prstGeom prst="rect">
            <a:avLst/>
          </a:prstGeom>
          <a:noFill/>
        </p:spPr>
        <p:txBody>
          <a:bodyPr wrap="square" rtlCol="0">
            <a:spAutoFit/>
          </a:bodyPr>
          <a:lstStyle/>
          <a:p>
            <a:pPr marL="344488" indent="-344488">
              <a:buFont typeface="Arial" pitchFamily="34" charset="0"/>
              <a:buChar char="•"/>
            </a:pPr>
            <a:r>
              <a:rPr lang="en-US" sz="2000" b="1" dirty="0" smtClean="0">
                <a:solidFill>
                  <a:schemeClr val="bg1"/>
                </a:solidFill>
                <a:latin typeface="+mn-lt"/>
              </a:rPr>
              <a:t>Manage your business. </a:t>
            </a:r>
            <a:r>
              <a:rPr lang="en-US" sz="2000" dirty="0" smtClean="0">
                <a:solidFill>
                  <a:schemeClr val="bg1"/>
                </a:solidFill>
                <a:latin typeface="+mn-lt"/>
              </a:rPr>
              <a:t>Manage sales opportunities, projects, documents, &amp; more with FREE online business applications.</a:t>
            </a:r>
          </a:p>
          <a:p>
            <a:pPr lvl="0"/>
            <a:endParaRPr lang="en-US" sz="2000" dirty="0" smtClean="0">
              <a:solidFill>
                <a:schemeClr val="bg1"/>
              </a:solidFill>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12290" name="Picture 2" descr="C:\Documents and Settings\lgubin\Desktop\MSFT 126 - SBA Phase II\Deliverables\PPT\PNG's R2\PNG's R2\two_finding_a.png"/>
          <p:cNvPicPr>
            <a:picLocks noChangeAspect="1" noChangeArrowheads="1"/>
          </p:cNvPicPr>
          <p:nvPr/>
        </p:nvPicPr>
        <p:blipFill>
          <a:blip r:embed="rId3"/>
          <a:srcRect/>
          <a:stretch>
            <a:fillRect/>
          </a:stretch>
        </p:blipFill>
        <p:spPr bwMode="auto">
          <a:xfrm>
            <a:off x="1104900" y="228600"/>
            <a:ext cx="7046912" cy="55753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Office Live</a:t>
            </a:r>
            <a:endParaRPr lang="en-US" dirty="0"/>
          </a:p>
        </p:txBody>
      </p:sp>
      <p:sp>
        <p:nvSpPr>
          <p:cNvPr id="10" name="Content Placeholder 7"/>
          <p:cNvSpPr>
            <a:spLocks noGrp="1"/>
          </p:cNvSpPr>
          <p:nvPr>
            <p:ph sz="quarter" idx="12"/>
          </p:nvPr>
        </p:nvSpPr>
        <p:spPr>
          <a:xfrm>
            <a:off x="457200" y="1295400"/>
            <a:ext cx="4419600" cy="4419600"/>
          </a:xfrm>
        </p:spPr>
        <p:txBody>
          <a:bodyPr>
            <a:normAutofit/>
          </a:bodyPr>
          <a:lstStyle/>
          <a:p>
            <a:pPr>
              <a:buNone/>
            </a:pPr>
            <a:r>
              <a:rPr lang="en-US" sz="2000" b="1" dirty="0" smtClean="0">
                <a:solidFill>
                  <a:schemeClr val="bg1"/>
                </a:solidFill>
              </a:rPr>
              <a:t>Next</a:t>
            </a:r>
            <a:r>
              <a:rPr lang="en-US" sz="2000" b="1" dirty="0" smtClean="0"/>
              <a:t> steps</a:t>
            </a:r>
          </a:p>
          <a:p>
            <a:pPr>
              <a:buNone/>
            </a:pPr>
            <a:r>
              <a:rPr lang="en-US" sz="2000" dirty="0" smtClean="0"/>
              <a:t>Visit </a:t>
            </a:r>
            <a:r>
              <a:rPr lang="en-US" sz="2000" dirty="0" smtClean="0">
                <a:solidFill>
                  <a:srgbClr val="00B050"/>
                </a:solidFill>
                <a:hlinkClick r:id="rId3"/>
              </a:rPr>
              <a:t>http://mslocalbiz.com</a:t>
            </a:r>
            <a:r>
              <a:rPr lang="en-US" sz="2000" dirty="0" smtClean="0">
                <a:solidFill>
                  <a:srgbClr val="00B050"/>
                </a:solidFill>
              </a:rPr>
              <a:t> </a:t>
            </a:r>
            <a:r>
              <a:rPr lang="en-US" sz="2000" dirty="0" smtClean="0"/>
              <a:t>to </a:t>
            </a:r>
          </a:p>
          <a:p>
            <a:pPr lvl="0"/>
            <a:r>
              <a:rPr lang="en-US" sz="2000" dirty="0" smtClean="0"/>
              <a:t>Learn more at our Resource Center</a:t>
            </a:r>
          </a:p>
          <a:p>
            <a:pPr lvl="0"/>
            <a:r>
              <a:rPr lang="en-US" sz="2000" dirty="0" smtClean="0"/>
              <a:t>See what people are saying about Microsoft Office Live</a:t>
            </a:r>
          </a:p>
          <a:p>
            <a:pPr lvl="0"/>
            <a:endParaRPr lang="en-US" sz="2000" dirty="0" smtClean="0"/>
          </a:p>
          <a:p>
            <a:pPr lvl="0"/>
            <a:endParaRPr lang="en-US" dirty="0"/>
          </a:p>
        </p:txBody>
      </p:sp>
      <p:pic>
        <p:nvPicPr>
          <p:cNvPr id="6" name="Picture 5" descr="small biz screen for demo slide.jpg"/>
          <p:cNvPicPr>
            <a:picLocks noChangeAspect="1"/>
          </p:cNvPicPr>
          <p:nvPr/>
        </p:nvPicPr>
        <p:blipFill>
          <a:blip r:embed="rId4"/>
          <a:stretch>
            <a:fillRect/>
          </a:stretch>
        </p:blipFill>
        <p:spPr>
          <a:xfrm>
            <a:off x="4419600" y="2743200"/>
            <a:ext cx="3364089" cy="27432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adCenter</a:t>
            </a:r>
            <a:endParaRPr lang="en-US" dirty="0"/>
          </a:p>
        </p:txBody>
      </p:sp>
      <p:sp>
        <p:nvSpPr>
          <p:cNvPr id="3" name="Content Placeholder 2"/>
          <p:cNvSpPr>
            <a:spLocks noGrp="1"/>
          </p:cNvSpPr>
          <p:nvPr>
            <p:ph sz="quarter" idx="12"/>
          </p:nvPr>
        </p:nvSpPr>
        <p:spPr>
          <a:xfrm>
            <a:off x="381000" y="1219200"/>
            <a:ext cx="4152900" cy="4419600"/>
          </a:xfrm>
        </p:spPr>
        <p:txBody>
          <a:bodyPr>
            <a:normAutofit/>
          </a:bodyPr>
          <a:lstStyle/>
          <a:p>
            <a:pPr>
              <a:buNone/>
            </a:pPr>
            <a:r>
              <a:rPr lang="en-US" sz="2000" b="1" dirty="0" smtClean="0">
                <a:solidFill>
                  <a:schemeClr val="bg1"/>
                </a:solidFill>
              </a:rPr>
              <a:t>Live Demo</a:t>
            </a:r>
            <a:endParaRPr lang="en-US" sz="2000" b="1" dirty="0" smtClean="0">
              <a:solidFill>
                <a:schemeClr val="bg1"/>
              </a:solidFill>
              <a:hlinkClick r:id="rId3"/>
            </a:endParaRPr>
          </a:p>
          <a:p>
            <a:pPr>
              <a:buNone/>
            </a:pPr>
            <a:r>
              <a:rPr lang="en-US" sz="2000" dirty="0" smtClean="0">
                <a:solidFill>
                  <a:schemeClr val="bg1"/>
                </a:solidFill>
                <a:hlinkClick r:id="rId3"/>
              </a:rPr>
              <a:t>http://microsoft.com/adcenter</a:t>
            </a:r>
            <a:endParaRPr lang="en-US" sz="2000" dirty="0">
              <a:solidFill>
                <a:schemeClr val="bg1"/>
              </a:solidFill>
            </a:endParaRPr>
          </a:p>
        </p:txBody>
      </p:sp>
      <p:pic>
        <p:nvPicPr>
          <p:cNvPr id="7171" name="Picture 3"/>
          <p:cNvPicPr>
            <a:picLocks noChangeAspect="1" noChangeArrowheads="1"/>
          </p:cNvPicPr>
          <p:nvPr/>
        </p:nvPicPr>
        <p:blipFill>
          <a:blip r:embed="rId4"/>
          <a:srcRect l="8750" t="611" r="36250" b="10000"/>
          <a:stretch>
            <a:fillRect/>
          </a:stretch>
        </p:blipFill>
        <p:spPr bwMode="auto">
          <a:xfrm>
            <a:off x="4250198" y="1066800"/>
            <a:ext cx="3750802" cy="4572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Offers</a:t>
            </a:r>
            <a:endParaRPr lang="en-US" dirty="0"/>
          </a:p>
        </p:txBody>
      </p:sp>
      <p:sp>
        <p:nvSpPr>
          <p:cNvPr id="3" name="Content Placeholder 2"/>
          <p:cNvSpPr>
            <a:spLocks noGrp="1"/>
          </p:cNvSpPr>
          <p:nvPr>
            <p:ph sz="quarter" idx="12"/>
          </p:nvPr>
        </p:nvSpPr>
        <p:spPr/>
        <p:txBody>
          <a:bodyPr>
            <a:normAutofit/>
          </a:bodyPr>
          <a:lstStyle/>
          <a:p>
            <a:r>
              <a:rPr lang="en-US" sz="2000" dirty="0" smtClean="0">
                <a:solidFill>
                  <a:srgbClr val="FF0000"/>
                </a:solidFill>
              </a:rPr>
              <a:t>[Partners – add your own offers here, related to the products you are demonstrating during the event]</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the Next Step</a:t>
            </a:r>
            <a:endParaRPr lang="en-US" dirty="0"/>
          </a:p>
        </p:txBody>
      </p:sp>
      <p:sp>
        <p:nvSpPr>
          <p:cNvPr id="3" name="Content Placeholder 2"/>
          <p:cNvSpPr>
            <a:spLocks noGrp="1"/>
          </p:cNvSpPr>
          <p:nvPr>
            <p:ph sz="quarter" idx="12"/>
          </p:nvPr>
        </p:nvSpPr>
        <p:spPr>
          <a:xfrm>
            <a:off x="457200" y="1295400"/>
            <a:ext cx="6781800" cy="4419600"/>
          </a:xfrm>
        </p:spPr>
        <p:txBody>
          <a:bodyPr>
            <a:normAutofit/>
          </a:bodyPr>
          <a:lstStyle/>
          <a:p>
            <a:pPr marL="0" indent="0">
              <a:buNone/>
            </a:pPr>
            <a:r>
              <a:rPr lang="en-US" sz="2000" dirty="0" smtClean="0">
                <a:solidFill>
                  <a:schemeClr val="bg1"/>
                </a:solidFill>
              </a:rPr>
              <a:t>Go to </a:t>
            </a:r>
            <a:r>
              <a:rPr lang="en-US" sz="2000" b="1" dirty="0" smtClean="0">
                <a:solidFill>
                  <a:schemeClr val="bg1"/>
                </a:solidFill>
                <a:hlinkClick r:id="rId3"/>
              </a:rPr>
              <a:t>http://mslocalbiz.com</a:t>
            </a:r>
            <a:r>
              <a:rPr lang="en-US" sz="2000" b="1" dirty="0" smtClean="0">
                <a:solidFill>
                  <a:schemeClr val="bg1"/>
                </a:solidFill>
              </a:rPr>
              <a:t> </a:t>
            </a:r>
            <a:r>
              <a:rPr lang="en-US" sz="2000" dirty="0" smtClean="0">
                <a:solidFill>
                  <a:schemeClr val="bg1"/>
                </a:solidFill>
              </a:rPr>
              <a:t>for complete information about Microsoft solutions for small businesses</a:t>
            </a:r>
          </a:p>
          <a:p>
            <a:r>
              <a:rPr lang="en-US" sz="2000" dirty="0" smtClean="0">
                <a:solidFill>
                  <a:schemeClr val="bg1"/>
                </a:solidFill>
              </a:rPr>
              <a:t>Demo software</a:t>
            </a:r>
          </a:p>
          <a:p>
            <a:r>
              <a:rPr lang="en-US" sz="2000" dirty="0" smtClean="0">
                <a:solidFill>
                  <a:schemeClr val="bg1"/>
                </a:solidFill>
              </a:rPr>
              <a:t>Download free trials</a:t>
            </a:r>
          </a:p>
          <a:p>
            <a:endParaRPr lang="en-US" sz="2000" dirty="0" smtClean="0">
              <a:solidFill>
                <a:schemeClr val="bg1"/>
              </a:solidFill>
            </a:endParaRPr>
          </a:p>
          <a:p>
            <a:endParaRPr lang="en-US" sz="2000" dirty="0" smtClean="0">
              <a:solidFill>
                <a:schemeClr val="bg1"/>
              </a:solidFill>
            </a:endParaRPr>
          </a:p>
          <a:p>
            <a:endParaRPr lang="en-US" sz="2000" dirty="0">
              <a:solidFill>
                <a:schemeClr val="bg1"/>
              </a:solidFill>
            </a:endParaRPr>
          </a:p>
        </p:txBody>
      </p:sp>
      <p:pic>
        <p:nvPicPr>
          <p:cNvPr id="7" name="Picture 6" descr="Local Biz.com Screen.jpg"/>
          <p:cNvPicPr>
            <a:picLocks noChangeAspect="1"/>
          </p:cNvPicPr>
          <p:nvPr/>
        </p:nvPicPr>
        <p:blipFill>
          <a:blip r:embed="rId4"/>
          <a:stretch>
            <a:fillRect/>
          </a:stretch>
        </p:blipFill>
        <p:spPr>
          <a:xfrm>
            <a:off x="4267200" y="2133600"/>
            <a:ext cx="4381500" cy="3400425"/>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11266" name="Picture 2" descr="C:\Documents and Settings\lgubin\Desktop\MSFT 126 - SBA Phase II\Deliverables\PPT\PNG's R2\PNG's R2\two_finding_b.png"/>
          <p:cNvPicPr>
            <a:picLocks noChangeAspect="1" noChangeArrowheads="1"/>
          </p:cNvPicPr>
          <p:nvPr/>
        </p:nvPicPr>
        <p:blipFill>
          <a:blip r:embed="rId3"/>
          <a:srcRect/>
          <a:stretch>
            <a:fillRect/>
          </a:stretch>
        </p:blipFill>
        <p:spPr bwMode="auto">
          <a:xfrm>
            <a:off x="1104900" y="228600"/>
            <a:ext cx="7046912" cy="55753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263123" y="3025777"/>
            <a:ext cx="1137177" cy="974723"/>
            <a:chOff x="914400" y="4191000"/>
            <a:chExt cx="1600200" cy="1371600"/>
          </a:xfrm>
        </p:grpSpPr>
        <p:sp>
          <p:nvSpPr>
            <p:cNvPr id="7" name="Oval 6"/>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3" name="Group 8"/>
          <p:cNvGrpSpPr/>
          <p:nvPr/>
        </p:nvGrpSpPr>
        <p:grpSpPr>
          <a:xfrm>
            <a:off x="3051882" y="3025777"/>
            <a:ext cx="1137177" cy="974723"/>
            <a:chOff x="914400" y="4191000"/>
            <a:chExt cx="1600200" cy="1371600"/>
          </a:xfrm>
        </p:grpSpPr>
        <p:sp>
          <p:nvSpPr>
            <p:cNvPr id="10" name="Oval 9"/>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4" name="Group 11"/>
          <p:cNvGrpSpPr/>
          <p:nvPr/>
        </p:nvGrpSpPr>
        <p:grpSpPr>
          <a:xfrm>
            <a:off x="4840641" y="3025777"/>
            <a:ext cx="1137177" cy="974723"/>
            <a:chOff x="914400" y="4191000"/>
            <a:chExt cx="1600200" cy="1371600"/>
          </a:xfrm>
        </p:grpSpPr>
        <p:sp>
          <p:nvSpPr>
            <p:cNvPr id="13" name="Oval 12"/>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Box 13"/>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5" name="Group 14"/>
          <p:cNvGrpSpPr/>
          <p:nvPr/>
        </p:nvGrpSpPr>
        <p:grpSpPr>
          <a:xfrm>
            <a:off x="6629400" y="3025777"/>
            <a:ext cx="1137177" cy="974723"/>
            <a:chOff x="914400" y="4191000"/>
            <a:chExt cx="1600200" cy="1371600"/>
          </a:xfrm>
        </p:grpSpPr>
        <p:sp>
          <p:nvSpPr>
            <p:cNvPr id="16" name="Oval 1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extBox 16"/>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pic>
        <p:nvPicPr>
          <p:cNvPr id="18" name="Picture 2" descr="C:\Documents and Settings\lgubin\Desktop\sblogo.jpg"/>
          <p:cNvPicPr>
            <a:picLocks noChangeAspect="1" noChangeArrowheads="1"/>
          </p:cNvPicPr>
          <p:nvPr/>
        </p:nvPicPr>
        <p:blipFill>
          <a:blip r:embed="rId3" cstate="print"/>
          <a:srcRect/>
          <a:stretch>
            <a:fillRect/>
          </a:stretch>
        </p:blipFill>
        <p:spPr bwMode="auto">
          <a:xfrm>
            <a:off x="2952750" y="2091444"/>
            <a:ext cx="3238500" cy="2707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r>
              <a:rPr lang="en-US" dirty="0" smtClean="0"/>
              <a:t>EXTRA SLIDES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lgubin\Desktop\MSFT 126 - SBA Phase II\Deliverables\PPT\Working Versions\vUltEN_L.tiff"/>
          <p:cNvPicPr>
            <a:picLocks noChangeAspect="1" noChangeArrowheads="1"/>
          </p:cNvPicPr>
          <p:nvPr/>
        </p:nvPicPr>
        <p:blipFill>
          <a:blip r:embed="rId3"/>
          <a:srcRect/>
          <a:stretch>
            <a:fillRect/>
          </a:stretch>
        </p:blipFill>
        <p:spPr bwMode="auto">
          <a:xfrm>
            <a:off x="228600" y="1760220"/>
            <a:ext cx="4572000" cy="2926080"/>
          </a:xfrm>
          <a:prstGeom prst="rect">
            <a:avLst/>
          </a:prstGeom>
          <a:noFill/>
        </p:spPr>
      </p:pic>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Vista Ultimate</a:t>
            </a:r>
            <a:endParaRPr lang="en-US" dirty="0"/>
          </a:p>
        </p:txBody>
      </p:sp>
      <p:sp>
        <p:nvSpPr>
          <p:cNvPr id="10" name="Content Placeholder 7"/>
          <p:cNvSpPr>
            <a:spLocks noGrp="1"/>
          </p:cNvSpPr>
          <p:nvPr>
            <p:ph sz="quarter" idx="12"/>
          </p:nvPr>
        </p:nvSpPr>
        <p:spPr>
          <a:xfrm>
            <a:off x="4838700" y="952500"/>
            <a:ext cx="3962400" cy="4419600"/>
          </a:xfrm>
        </p:spPr>
        <p:txBody>
          <a:bodyPr>
            <a:noAutofit/>
          </a:bodyPr>
          <a:lstStyle/>
          <a:p>
            <a:pPr lvl="0"/>
            <a:r>
              <a:rPr lang="en-US" sz="2000" b="1" dirty="0" smtClean="0">
                <a:solidFill>
                  <a:schemeClr val="bg1"/>
                </a:solidFill>
              </a:rPr>
              <a:t>Get started faster. </a:t>
            </a:r>
            <a:r>
              <a:rPr lang="en-US" sz="2000" dirty="0" smtClean="0">
                <a:solidFill>
                  <a:schemeClr val="bg1"/>
                </a:solidFill>
              </a:rPr>
              <a:t>Find the programs, business records, and emails you need quickly.</a:t>
            </a:r>
          </a:p>
          <a:p>
            <a:pPr lvl="0"/>
            <a:r>
              <a:rPr lang="en-US" sz="2000" b="1" dirty="0" smtClean="0">
                <a:solidFill>
                  <a:schemeClr val="bg1"/>
                </a:solidFill>
              </a:rPr>
              <a:t>Work how you want, where you want. </a:t>
            </a:r>
            <a:r>
              <a:rPr lang="en-US" sz="2000" dirty="0" smtClean="0">
                <a:solidFill>
                  <a:schemeClr val="bg1"/>
                </a:solidFill>
              </a:rPr>
              <a:t>Keep ahead of changing business needs with powerful mobility and collaboration features.</a:t>
            </a:r>
          </a:p>
          <a:p>
            <a:pPr lvl="0"/>
            <a:r>
              <a:rPr lang="en-US" sz="2000" b="1" dirty="0" smtClean="0">
                <a:solidFill>
                  <a:schemeClr val="bg1"/>
                </a:solidFill>
              </a:rPr>
              <a:t>Ensure your system’s versatility. </a:t>
            </a:r>
            <a:r>
              <a:rPr lang="en-US" sz="2000" dirty="0" smtClean="0">
                <a:solidFill>
                  <a:schemeClr val="bg1"/>
                </a:solidFill>
              </a:rPr>
              <a:t>Enjoy wide compatibility with software applications, peripherals, and services.</a:t>
            </a:r>
          </a:p>
          <a:p>
            <a:pPr lvl="0"/>
            <a:r>
              <a:rPr lang="en-US" sz="2000" b="1" dirty="0" smtClean="0">
                <a:solidFill>
                  <a:schemeClr val="bg1"/>
                </a:solidFill>
              </a:rPr>
              <a:t>Be more secure. </a:t>
            </a:r>
            <a:r>
              <a:rPr lang="en-US" sz="2000" dirty="0" smtClean="0">
                <a:solidFill>
                  <a:schemeClr val="bg1"/>
                </a:solidFill>
              </a:rPr>
              <a:t>Protect your business from malicious software, data loss, and theft.</a:t>
            </a:r>
          </a:p>
          <a:p>
            <a:pPr lvl="0"/>
            <a:endParaRPr lang="en-US" sz="2000" dirty="0" smtClean="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Vista Ultimate</a:t>
            </a:r>
            <a:endParaRPr lang="en-US" dirty="0"/>
          </a:p>
        </p:txBody>
      </p:sp>
      <p:sp>
        <p:nvSpPr>
          <p:cNvPr id="10" name="Content Placeholder 7"/>
          <p:cNvSpPr>
            <a:spLocks noGrp="1"/>
          </p:cNvSpPr>
          <p:nvPr>
            <p:ph sz="quarter" idx="12"/>
          </p:nvPr>
        </p:nvSpPr>
        <p:spPr>
          <a:xfrm>
            <a:off x="495300" y="1257300"/>
            <a:ext cx="4191000" cy="4419600"/>
          </a:xfrm>
        </p:spPr>
        <p:txBody>
          <a:bodyPr>
            <a:normAutofit/>
          </a:bodyPr>
          <a:lstStyle/>
          <a:p>
            <a:pPr>
              <a:buNone/>
            </a:pPr>
            <a:r>
              <a:rPr lang="en-US" sz="2000" b="1" dirty="0" smtClean="0">
                <a:solidFill>
                  <a:schemeClr val="bg1"/>
                </a:solidFill>
              </a:rPr>
              <a:t>Demo</a:t>
            </a:r>
          </a:p>
          <a:p>
            <a:endParaRPr lang="en-US" sz="2000" b="1" dirty="0" smtClean="0">
              <a:solidFill>
                <a:schemeClr val="bg1"/>
              </a:solidFill>
            </a:endParaRPr>
          </a:p>
          <a:p>
            <a:pPr>
              <a:buNone/>
            </a:pPr>
            <a:r>
              <a:rPr lang="en-US" sz="2000" b="1" dirty="0" smtClean="0">
                <a:solidFill>
                  <a:schemeClr val="bg1"/>
                </a:solidFill>
              </a:rPr>
              <a:t>Next steps</a:t>
            </a:r>
          </a:p>
          <a:p>
            <a:pPr>
              <a:buNone/>
            </a:pPr>
            <a:r>
              <a:rPr lang="en-US" sz="2000" dirty="0" smtClean="0">
                <a:solidFill>
                  <a:schemeClr val="bg1"/>
                </a:solidFill>
              </a:rPr>
              <a:t>Visit </a:t>
            </a:r>
            <a:r>
              <a:rPr lang="en-US" sz="2000" dirty="0" smtClean="0">
                <a:solidFill>
                  <a:schemeClr val="bg1"/>
                </a:solidFill>
                <a:hlinkClick r:id="rId3"/>
              </a:rPr>
              <a:t>http://mslocalbiz.com</a:t>
            </a:r>
            <a:r>
              <a:rPr lang="en-US" sz="2000" dirty="0" smtClean="0">
                <a:solidFill>
                  <a:schemeClr val="bg1"/>
                </a:solidFill>
              </a:rPr>
              <a:t> to </a:t>
            </a:r>
          </a:p>
          <a:p>
            <a:pPr lvl="0"/>
            <a:r>
              <a:rPr lang="en-US" sz="2000" dirty="0" smtClean="0">
                <a:solidFill>
                  <a:schemeClr val="bg1"/>
                </a:solidFill>
              </a:rPr>
              <a:t>Take a test drive</a:t>
            </a:r>
            <a:endParaRPr lang="en-US" sz="2000" dirty="0">
              <a:solidFill>
                <a:schemeClr val="bg1"/>
              </a:solidFill>
            </a:endParaRPr>
          </a:p>
        </p:txBody>
      </p:sp>
      <p:pic>
        <p:nvPicPr>
          <p:cNvPr id="4098" name="Picture 2" descr="C:\Documents and Settings\lgubin\Desktop\MSFT 126 - SBA Phase II\Deliverables\PPT\Working Versions\V_UltEN_2DP.tiff"/>
          <p:cNvPicPr>
            <a:picLocks noChangeAspect="1" noChangeArrowheads="1"/>
          </p:cNvPicPr>
          <p:nvPr/>
        </p:nvPicPr>
        <p:blipFill>
          <a:blip r:embed="rId4"/>
          <a:srcRect/>
          <a:stretch>
            <a:fillRect/>
          </a:stretch>
        </p:blipFill>
        <p:spPr bwMode="auto">
          <a:xfrm>
            <a:off x="5148072" y="1371600"/>
            <a:ext cx="3657600" cy="4024958"/>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a:xfrm>
            <a:off x="457200" y="0"/>
            <a:ext cx="8229600" cy="1143000"/>
          </a:xfrm>
        </p:spPr>
        <p:txBody>
          <a:bodyPr/>
          <a:lstStyle/>
          <a:p>
            <a:r>
              <a:rPr lang="en-US" dirty="0" smtClean="0"/>
              <a:t>Windows Small Business Server 2003 R2</a:t>
            </a:r>
            <a:endParaRPr lang="en-US" dirty="0"/>
          </a:p>
        </p:txBody>
      </p:sp>
      <p:sp>
        <p:nvSpPr>
          <p:cNvPr id="10" name="Content Placeholder 7"/>
          <p:cNvSpPr>
            <a:spLocks noGrp="1"/>
          </p:cNvSpPr>
          <p:nvPr>
            <p:ph sz="quarter" idx="12"/>
          </p:nvPr>
        </p:nvSpPr>
        <p:spPr>
          <a:xfrm>
            <a:off x="304800" y="914400"/>
            <a:ext cx="4876800" cy="4495800"/>
          </a:xfrm>
        </p:spPr>
        <p:txBody>
          <a:bodyPr>
            <a:noAutofit/>
          </a:bodyPr>
          <a:lstStyle/>
          <a:p>
            <a:r>
              <a:rPr lang="en-US" sz="2000" b="1" dirty="0" smtClean="0">
                <a:solidFill>
                  <a:schemeClr val="bg1"/>
                </a:solidFill>
              </a:rPr>
              <a:t>Get remote access to the information you need from any PC. </a:t>
            </a:r>
            <a:r>
              <a:rPr lang="en-US" sz="2000" dirty="0" smtClean="0">
                <a:solidFill>
                  <a:schemeClr val="bg1"/>
                </a:solidFill>
              </a:rPr>
              <a:t>See your email, internal websites, network files and business applications.</a:t>
            </a:r>
          </a:p>
          <a:p>
            <a:pPr lvl="0"/>
            <a:r>
              <a:rPr lang="en-US" sz="2000" b="1" dirty="0" smtClean="0">
                <a:solidFill>
                  <a:schemeClr val="bg1"/>
                </a:solidFill>
              </a:rPr>
              <a:t>Provide one central location to store and access business information</a:t>
            </a:r>
            <a:r>
              <a:rPr lang="en-US" sz="2000" dirty="0" smtClean="0">
                <a:solidFill>
                  <a:schemeClr val="bg1"/>
                </a:solidFill>
              </a:rPr>
              <a:t>. All employees can easily find and share documents.</a:t>
            </a:r>
          </a:p>
          <a:p>
            <a:pPr lvl="0"/>
            <a:r>
              <a:rPr lang="en-US" sz="2000" b="1" dirty="0" smtClean="0">
                <a:solidFill>
                  <a:schemeClr val="bg1"/>
                </a:solidFill>
              </a:rPr>
              <a:t>Automatically back up your business data. </a:t>
            </a:r>
            <a:r>
              <a:rPr lang="en-US" sz="2000" dirty="0" smtClean="0">
                <a:solidFill>
                  <a:schemeClr val="bg1"/>
                </a:solidFill>
              </a:rPr>
              <a:t>Easily retrieve damaged or deleted files.</a:t>
            </a:r>
          </a:p>
          <a:p>
            <a:pPr lvl="0"/>
            <a:r>
              <a:rPr lang="en-US" sz="2000" b="1" dirty="0" smtClean="0">
                <a:solidFill>
                  <a:schemeClr val="bg1"/>
                </a:solidFill>
              </a:rPr>
              <a:t>Cost-effectively share resources. </a:t>
            </a:r>
            <a:r>
              <a:rPr lang="en-US" sz="2000" dirty="0" smtClean="0">
                <a:solidFill>
                  <a:schemeClr val="bg1"/>
                </a:solidFill>
              </a:rPr>
              <a:t> </a:t>
            </a:r>
            <a:br>
              <a:rPr lang="en-US" sz="2000" dirty="0" smtClean="0">
                <a:solidFill>
                  <a:schemeClr val="bg1"/>
                </a:solidFill>
              </a:rPr>
            </a:br>
            <a:r>
              <a:rPr lang="en-US" sz="2000" dirty="0" smtClean="0">
                <a:solidFill>
                  <a:schemeClr val="bg1"/>
                </a:solidFill>
              </a:rPr>
              <a:t>Get the most value out of your printers, fax machines and phone lines.</a:t>
            </a:r>
          </a:p>
          <a:p>
            <a:pPr>
              <a:buNone/>
            </a:pPr>
            <a:endParaRPr lang="en-US" sz="3200" dirty="0">
              <a:solidFill>
                <a:schemeClr val="bg1"/>
              </a:solidFill>
            </a:endParaRPr>
          </a:p>
        </p:txBody>
      </p:sp>
      <p:grpSp>
        <p:nvGrpSpPr>
          <p:cNvPr id="2" name="Group 5"/>
          <p:cNvGrpSpPr/>
          <p:nvPr/>
        </p:nvGrpSpPr>
        <p:grpSpPr>
          <a:xfrm>
            <a:off x="5486400" y="1790700"/>
            <a:ext cx="2693988" cy="3128963"/>
            <a:chOff x="6245225" y="1346200"/>
            <a:chExt cx="2693988" cy="3128963"/>
          </a:xfrm>
        </p:grpSpPr>
        <p:pic>
          <p:nvPicPr>
            <p:cNvPr id="8" name="Picture 6" descr="printer"/>
            <p:cNvPicPr>
              <a:picLocks noChangeAspect="1" noChangeArrowheads="1"/>
            </p:cNvPicPr>
            <p:nvPr/>
          </p:nvPicPr>
          <p:blipFill>
            <a:blip r:embed="rId3"/>
            <a:srcRect/>
            <a:stretch>
              <a:fillRect/>
            </a:stretch>
          </p:blipFill>
          <p:spPr bwMode="auto">
            <a:xfrm>
              <a:off x="6262688" y="3306763"/>
              <a:ext cx="514350" cy="514350"/>
            </a:xfrm>
            <a:prstGeom prst="rect">
              <a:avLst/>
            </a:prstGeom>
            <a:noFill/>
            <a:ln w="9525">
              <a:noFill/>
              <a:miter lim="800000"/>
              <a:headEnd/>
              <a:tailEnd/>
            </a:ln>
          </p:spPr>
        </p:pic>
        <p:pic>
          <p:nvPicPr>
            <p:cNvPr id="12" name="Picture 7" descr="Internet cloud web"/>
            <p:cNvPicPr>
              <a:picLocks noChangeAspect="1" noChangeArrowheads="1"/>
            </p:cNvPicPr>
            <p:nvPr/>
          </p:nvPicPr>
          <p:blipFill>
            <a:blip r:embed="rId4"/>
            <a:srcRect/>
            <a:stretch>
              <a:fillRect/>
            </a:stretch>
          </p:blipFill>
          <p:spPr bwMode="auto">
            <a:xfrm>
              <a:off x="7700963" y="3336925"/>
              <a:ext cx="720725" cy="311150"/>
            </a:xfrm>
            <a:prstGeom prst="rect">
              <a:avLst/>
            </a:prstGeom>
            <a:noFill/>
            <a:ln w="9525">
              <a:noFill/>
              <a:miter lim="800000"/>
              <a:headEnd/>
              <a:tailEnd/>
            </a:ln>
          </p:spPr>
        </p:pic>
        <p:sp>
          <p:nvSpPr>
            <p:cNvPr id="13" name="Line 8"/>
            <p:cNvSpPr>
              <a:spLocks noChangeShapeType="1"/>
            </p:cNvSpPr>
            <p:nvPr/>
          </p:nvSpPr>
          <p:spPr bwMode="auto">
            <a:xfrm flipH="1">
              <a:off x="6818313" y="3016250"/>
              <a:ext cx="320675" cy="330200"/>
            </a:xfrm>
            <a:prstGeom prst="line">
              <a:avLst/>
            </a:prstGeom>
            <a:noFill/>
            <a:ln w="9525">
              <a:solidFill>
                <a:schemeClr val="tx1"/>
              </a:solidFill>
              <a:round/>
              <a:headEnd/>
              <a:tailEnd type="triangle" w="med" len="med"/>
            </a:ln>
          </p:spPr>
          <p:txBody>
            <a:bodyPr/>
            <a:lstStyle/>
            <a:p>
              <a:endParaRPr lang="en-US" dirty="0"/>
            </a:p>
          </p:txBody>
        </p:sp>
        <p:sp>
          <p:nvSpPr>
            <p:cNvPr id="14" name="Line 9"/>
            <p:cNvSpPr>
              <a:spLocks noChangeShapeType="1"/>
            </p:cNvSpPr>
            <p:nvPr/>
          </p:nvSpPr>
          <p:spPr bwMode="auto">
            <a:xfrm>
              <a:off x="6700838" y="2354263"/>
              <a:ext cx="368300" cy="295275"/>
            </a:xfrm>
            <a:prstGeom prst="line">
              <a:avLst/>
            </a:prstGeom>
            <a:noFill/>
            <a:ln w="9525">
              <a:solidFill>
                <a:schemeClr val="tx1"/>
              </a:solidFill>
              <a:round/>
              <a:headEnd/>
              <a:tailEnd type="triangle" w="med" len="med"/>
            </a:ln>
          </p:spPr>
          <p:txBody>
            <a:bodyPr/>
            <a:lstStyle/>
            <a:p>
              <a:endParaRPr lang="en-US" dirty="0"/>
            </a:p>
          </p:txBody>
        </p:sp>
        <p:sp>
          <p:nvSpPr>
            <p:cNvPr id="15" name="Line 10"/>
            <p:cNvSpPr>
              <a:spLocks noChangeShapeType="1"/>
            </p:cNvSpPr>
            <p:nvPr/>
          </p:nvSpPr>
          <p:spPr bwMode="auto">
            <a:xfrm flipH="1">
              <a:off x="7562850" y="2460625"/>
              <a:ext cx="257175" cy="209550"/>
            </a:xfrm>
            <a:prstGeom prst="line">
              <a:avLst/>
            </a:prstGeom>
            <a:noFill/>
            <a:ln w="9525">
              <a:solidFill>
                <a:schemeClr val="tx1"/>
              </a:solidFill>
              <a:round/>
              <a:headEnd/>
              <a:tailEnd type="triangle" w="med" len="med"/>
            </a:ln>
          </p:spPr>
          <p:txBody>
            <a:bodyPr/>
            <a:lstStyle/>
            <a:p>
              <a:endParaRPr lang="en-US" dirty="0"/>
            </a:p>
          </p:txBody>
        </p:sp>
        <p:sp>
          <p:nvSpPr>
            <p:cNvPr id="16" name="Line 11"/>
            <p:cNvSpPr>
              <a:spLocks noChangeShapeType="1"/>
            </p:cNvSpPr>
            <p:nvPr/>
          </p:nvSpPr>
          <p:spPr bwMode="auto">
            <a:xfrm>
              <a:off x="7318375" y="2090738"/>
              <a:ext cx="0" cy="396875"/>
            </a:xfrm>
            <a:prstGeom prst="line">
              <a:avLst/>
            </a:prstGeom>
            <a:noFill/>
            <a:ln w="9525">
              <a:solidFill>
                <a:schemeClr val="tx1"/>
              </a:solidFill>
              <a:round/>
              <a:headEnd/>
              <a:tailEnd type="triangle" w="med" len="med"/>
            </a:ln>
          </p:spPr>
          <p:txBody>
            <a:bodyPr/>
            <a:lstStyle/>
            <a:p>
              <a:endParaRPr lang="en-US" dirty="0"/>
            </a:p>
          </p:txBody>
        </p:sp>
        <p:pic>
          <p:nvPicPr>
            <p:cNvPr id="17" name="Picture 12" descr="pc"/>
            <p:cNvPicPr>
              <a:picLocks noChangeAspect="1" noChangeArrowheads="1"/>
            </p:cNvPicPr>
            <p:nvPr/>
          </p:nvPicPr>
          <p:blipFill>
            <a:blip r:embed="rId5"/>
            <a:srcRect/>
            <a:stretch>
              <a:fillRect/>
            </a:stretch>
          </p:blipFill>
          <p:spPr bwMode="auto">
            <a:xfrm>
              <a:off x="6245225" y="2035175"/>
              <a:ext cx="571500" cy="568325"/>
            </a:xfrm>
            <a:prstGeom prst="rect">
              <a:avLst/>
            </a:prstGeom>
            <a:noFill/>
            <a:ln w="9525">
              <a:noFill/>
              <a:miter lim="800000"/>
              <a:headEnd/>
              <a:tailEnd/>
            </a:ln>
          </p:spPr>
        </p:pic>
        <p:pic>
          <p:nvPicPr>
            <p:cNvPr id="18" name="Picture 13" descr="pc"/>
            <p:cNvPicPr>
              <a:picLocks noChangeAspect="1" noChangeArrowheads="1"/>
            </p:cNvPicPr>
            <p:nvPr/>
          </p:nvPicPr>
          <p:blipFill>
            <a:blip r:embed="rId5"/>
            <a:srcRect/>
            <a:stretch>
              <a:fillRect/>
            </a:stretch>
          </p:blipFill>
          <p:spPr bwMode="auto">
            <a:xfrm>
              <a:off x="7054850" y="1593850"/>
              <a:ext cx="571500" cy="568325"/>
            </a:xfrm>
            <a:prstGeom prst="rect">
              <a:avLst/>
            </a:prstGeom>
            <a:noFill/>
            <a:ln w="9525">
              <a:noFill/>
              <a:miter lim="800000"/>
              <a:headEnd/>
              <a:tailEnd/>
            </a:ln>
          </p:spPr>
        </p:pic>
        <p:pic>
          <p:nvPicPr>
            <p:cNvPr id="19" name="Picture 14" descr="pc"/>
            <p:cNvPicPr>
              <a:picLocks noChangeAspect="1" noChangeArrowheads="1"/>
            </p:cNvPicPr>
            <p:nvPr/>
          </p:nvPicPr>
          <p:blipFill>
            <a:blip r:embed="rId5"/>
            <a:srcRect/>
            <a:stretch>
              <a:fillRect/>
            </a:stretch>
          </p:blipFill>
          <p:spPr bwMode="auto">
            <a:xfrm>
              <a:off x="7761288" y="1987550"/>
              <a:ext cx="571500" cy="568325"/>
            </a:xfrm>
            <a:prstGeom prst="rect">
              <a:avLst/>
            </a:prstGeom>
            <a:noFill/>
            <a:ln w="9525">
              <a:noFill/>
              <a:miter lim="800000"/>
              <a:headEnd/>
              <a:tailEnd/>
            </a:ln>
          </p:spPr>
        </p:pic>
        <p:sp>
          <p:nvSpPr>
            <p:cNvPr id="20" name="Line 16"/>
            <p:cNvSpPr>
              <a:spLocks noChangeShapeType="1"/>
            </p:cNvSpPr>
            <p:nvPr/>
          </p:nvSpPr>
          <p:spPr bwMode="auto">
            <a:xfrm>
              <a:off x="7504113" y="3016250"/>
              <a:ext cx="320675" cy="330200"/>
            </a:xfrm>
            <a:prstGeom prst="line">
              <a:avLst/>
            </a:prstGeom>
            <a:noFill/>
            <a:ln w="9525">
              <a:solidFill>
                <a:schemeClr val="tx1"/>
              </a:solidFill>
              <a:round/>
              <a:headEnd/>
              <a:tailEnd type="triangle" w="med" len="med"/>
            </a:ln>
          </p:spPr>
          <p:txBody>
            <a:bodyPr/>
            <a:lstStyle/>
            <a:p>
              <a:endParaRPr lang="en-US" dirty="0"/>
            </a:p>
          </p:txBody>
        </p:sp>
        <p:sp>
          <p:nvSpPr>
            <p:cNvPr id="21" name="Line 17"/>
            <p:cNvSpPr>
              <a:spLocks noChangeShapeType="1"/>
            </p:cNvSpPr>
            <p:nvPr/>
          </p:nvSpPr>
          <p:spPr bwMode="auto">
            <a:xfrm>
              <a:off x="7318375" y="3014663"/>
              <a:ext cx="0" cy="892175"/>
            </a:xfrm>
            <a:prstGeom prst="line">
              <a:avLst/>
            </a:prstGeom>
            <a:noFill/>
            <a:ln w="9525">
              <a:solidFill>
                <a:schemeClr val="tx1"/>
              </a:solidFill>
              <a:round/>
              <a:headEnd/>
              <a:tailEnd type="triangle" w="med" len="med"/>
            </a:ln>
          </p:spPr>
          <p:txBody>
            <a:bodyPr/>
            <a:lstStyle/>
            <a:p>
              <a:endParaRPr lang="en-US" dirty="0"/>
            </a:p>
          </p:txBody>
        </p:sp>
        <p:pic>
          <p:nvPicPr>
            <p:cNvPr id="22" name="Picture 18" descr="projection screen"/>
            <p:cNvPicPr>
              <a:picLocks noChangeAspect="1" noChangeArrowheads="1"/>
            </p:cNvPicPr>
            <p:nvPr/>
          </p:nvPicPr>
          <p:blipFill>
            <a:blip r:embed="rId6"/>
            <a:srcRect/>
            <a:stretch>
              <a:fillRect/>
            </a:stretch>
          </p:blipFill>
          <p:spPr bwMode="auto">
            <a:xfrm>
              <a:off x="7392988" y="3748088"/>
              <a:ext cx="311150" cy="612775"/>
            </a:xfrm>
            <a:prstGeom prst="rect">
              <a:avLst/>
            </a:prstGeom>
            <a:noFill/>
            <a:ln w="9525">
              <a:noFill/>
              <a:miter lim="800000"/>
              <a:headEnd/>
              <a:tailEnd/>
            </a:ln>
          </p:spPr>
        </p:pic>
        <p:pic>
          <p:nvPicPr>
            <p:cNvPr id="23" name="Picture 19" descr="payment"/>
            <p:cNvPicPr>
              <a:picLocks noChangeAspect="1" noChangeArrowheads="1"/>
            </p:cNvPicPr>
            <p:nvPr/>
          </p:nvPicPr>
          <p:blipFill>
            <a:blip r:embed="rId7"/>
            <a:srcRect/>
            <a:stretch>
              <a:fillRect/>
            </a:stretch>
          </p:blipFill>
          <p:spPr bwMode="auto">
            <a:xfrm>
              <a:off x="6888163" y="3873500"/>
              <a:ext cx="330200" cy="384175"/>
            </a:xfrm>
            <a:prstGeom prst="rect">
              <a:avLst/>
            </a:prstGeom>
            <a:noFill/>
            <a:ln w="9525">
              <a:noFill/>
              <a:miter lim="800000"/>
              <a:headEnd/>
              <a:tailEnd/>
            </a:ln>
          </p:spPr>
        </p:pic>
        <p:pic>
          <p:nvPicPr>
            <p:cNvPr id="24" name="Picture 20" descr="Folder"/>
            <p:cNvPicPr>
              <a:picLocks noChangeAspect="1" noChangeArrowheads="1"/>
            </p:cNvPicPr>
            <p:nvPr/>
          </p:nvPicPr>
          <p:blipFill>
            <a:blip r:embed="rId8"/>
            <a:srcRect/>
            <a:stretch>
              <a:fillRect/>
            </a:stretch>
          </p:blipFill>
          <p:spPr bwMode="auto">
            <a:xfrm>
              <a:off x="7151688" y="4021138"/>
              <a:ext cx="339725" cy="454025"/>
            </a:xfrm>
            <a:prstGeom prst="rect">
              <a:avLst/>
            </a:prstGeom>
            <a:noFill/>
            <a:ln w="9525">
              <a:noFill/>
              <a:miter lim="800000"/>
              <a:headEnd/>
              <a:tailEnd/>
            </a:ln>
          </p:spPr>
        </p:pic>
        <p:pic>
          <p:nvPicPr>
            <p:cNvPr id="25" name="Picture 21" descr="Server"/>
            <p:cNvPicPr>
              <a:picLocks noChangeAspect="1" noChangeArrowheads="1"/>
            </p:cNvPicPr>
            <p:nvPr/>
          </p:nvPicPr>
          <p:blipFill>
            <a:blip r:embed="rId9"/>
            <a:srcRect/>
            <a:stretch>
              <a:fillRect/>
            </a:stretch>
          </p:blipFill>
          <p:spPr bwMode="auto">
            <a:xfrm>
              <a:off x="7131050" y="2597150"/>
              <a:ext cx="387350" cy="571500"/>
            </a:xfrm>
            <a:prstGeom prst="rect">
              <a:avLst/>
            </a:prstGeom>
            <a:noFill/>
            <a:ln w="9525">
              <a:noFill/>
              <a:miter lim="800000"/>
              <a:headEnd/>
              <a:tailEnd/>
            </a:ln>
          </p:spPr>
        </p:pic>
        <p:pic>
          <p:nvPicPr>
            <p:cNvPr id="26" name="Picture 22" descr="Document"/>
            <p:cNvPicPr>
              <a:picLocks noChangeAspect="1" noChangeArrowheads="1"/>
            </p:cNvPicPr>
            <p:nvPr/>
          </p:nvPicPr>
          <p:blipFill>
            <a:blip r:embed="rId10"/>
            <a:srcRect/>
            <a:stretch>
              <a:fillRect/>
            </a:stretch>
          </p:blipFill>
          <p:spPr bwMode="auto">
            <a:xfrm>
              <a:off x="6330950" y="1792288"/>
              <a:ext cx="165100" cy="352425"/>
            </a:xfrm>
            <a:prstGeom prst="rect">
              <a:avLst/>
            </a:prstGeom>
            <a:noFill/>
            <a:ln w="9525">
              <a:noFill/>
              <a:miter lim="800000"/>
              <a:headEnd/>
              <a:tailEnd/>
            </a:ln>
          </p:spPr>
        </p:pic>
        <p:pic>
          <p:nvPicPr>
            <p:cNvPr id="27" name="Picture 23" descr="Document"/>
            <p:cNvPicPr>
              <a:picLocks noChangeAspect="1" noChangeArrowheads="1"/>
            </p:cNvPicPr>
            <p:nvPr/>
          </p:nvPicPr>
          <p:blipFill>
            <a:blip r:embed="rId10"/>
            <a:srcRect/>
            <a:stretch>
              <a:fillRect/>
            </a:stretch>
          </p:blipFill>
          <p:spPr bwMode="auto">
            <a:xfrm>
              <a:off x="6915150" y="2676525"/>
              <a:ext cx="165100" cy="352425"/>
            </a:xfrm>
            <a:prstGeom prst="rect">
              <a:avLst/>
            </a:prstGeom>
            <a:noFill/>
            <a:ln w="9525">
              <a:noFill/>
              <a:miter lim="800000"/>
              <a:headEnd/>
              <a:tailEnd/>
            </a:ln>
          </p:spPr>
        </p:pic>
        <p:pic>
          <p:nvPicPr>
            <p:cNvPr id="28" name="Picture 24" descr="Document"/>
            <p:cNvPicPr>
              <a:picLocks noChangeAspect="1" noChangeArrowheads="1"/>
            </p:cNvPicPr>
            <p:nvPr/>
          </p:nvPicPr>
          <p:blipFill>
            <a:blip r:embed="rId10"/>
            <a:srcRect/>
            <a:stretch>
              <a:fillRect/>
            </a:stretch>
          </p:blipFill>
          <p:spPr bwMode="auto">
            <a:xfrm>
              <a:off x="7135813" y="1346200"/>
              <a:ext cx="165100" cy="352425"/>
            </a:xfrm>
            <a:prstGeom prst="rect">
              <a:avLst/>
            </a:prstGeom>
            <a:noFill/>
            <a:ln w="9525">
              <a:noFill/>
              <a:miter lim="800000"/>
              <a:headEnd/>
              <a:tailEnd/>
            </a:ln>
          </p:spPr>
        </p:pic>
        <p:pic>
          <p:nvPicPr>
            <p:cNvPr id="29" name="Picture 28" descr="WinSBS03R2_h_rgb"/>
            <p:cNvPicPr>
              <a:picLocks noChangeAspect="1" noChangeArrowheads="1"/>
            </p:cNvPicPr>
            <p:nvPr/>
          </p:nvPicPr>
          <p:blipFill>
            <a:blip r:embed="rId11"/>
            <a:srcRect/>
            <a:stretch>
              <a:fillRect/>
            </a:stretch>
          </p:blipFill>
          <p:spPr bwMode="auto">
            <a:xfrm>
              <a:off x="7777163" y="2933700"/>
              <a:ext cx="1162050" cy="1905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marL="288925" indent="-288925">
              <a:defRPr/>
            </a:pPr>
            <a:r>
              <a:rPr lang="en-US" dirty="0" smtClean="0">
                <a:solidFill>
                  <a:srgbClr val="898989"/>
                </a:solidFill>
                <a:latin typeface="Segoe" pitchFamily="34" charset="0"/>
              </a:rPr>
              <a:t>Meet other small business people in your area</a:t>
            </a:r>
          </a:p>
          <a:p>
            <a:pPr marL="288925" indent="-288925">
              <a:defRPr/>
            </a:pPr>
            <a:r>
              <a:rPr lang="en-US" dirty="0" smtClean="0">
                <a:solidFill>
                  <a:srgbClr val="898989"/>
                </a:solidFill>
                <a:latin typeface="Segoe" pitchFamily="34" charset="0"/>
              </a:rPr>
              <a:t>Share stories and insights</a:t>
            </a:r>
          </a:p>
          <a:p>
            <a:pPr marL="288925" indent="-288925">
              <a:defRPr/>
            </a:pPr>
            <a:r>
              <a:rPr lang="en-US" dirty="0" smtClean="0">
                <a:solidFill>
                  <a:srgbClr val="898989"/>
                </a:solidFill>
                <a:latin typeface="Segoe" pitchFamily="34" charset="0"/>
              </a:rPr>
              <a:t>Find solutions to some of your biggest challenges</a:t>
            </a:r>
          </a:p>
          <a:p>
            <a:pPr marL="288925" indent="-288925">
              <a:defRPr/>
            </a:pPr>
            <a:r>
              <a:rPr lang="en-US" dirty="0" smtClean="0">
                <a:solidFill>
                  <a:srgbClr val="898989"/>
                </a:solidFill>
                <a:latin typeface="Segoe" pitchFamily="34" charset="0"/>
              </a:rPr>
              <a:t>Tap into a local network full of resources</a:t>
            </a:r>
          </a:p>
          <a:p>
            <a:pPr marL="688975" lvl="1" indent="-288925">
              <a:defRPr/>
            </a:pPr>
            <a:r>
              <a:rPr lang="en-US" dirty="0" smtClean="0">
                <a:solidFill>
                  <a:srgbClr val="FF0000"/>
                </a:solidFill>
              </a:rPr>
              <a:t>[List Presenters &amp; Introduce them here]</a:t>
            </a:r>
          </a:p>
        </p:txBody>
      </p:sp>
      <p:sp>
        <p:nvSpPr>
          <p:cNvPr id="5" name="Text Box 3"/>
          <p:cNvSpPr txBox="1">
            <a:spLocks noChangeArrowheads="1"/>
          </p:cNvSpPr>
          <p:nvPr/>
        </p:nvSpPr>
        <p:spPr bwMode="auto">
          <a:xfrm>
            <a:off x="838200" y="2298700"/>
            <a:ext cx="5486400" cy="1015663"/>
          </a:xfrm>
          <a:prstGeom prst="rect">
            <a:avLst/>
          </a:prstGeom>
          <a:noFill/>
          <a:ln w="9525">
            <a:noFill/>
            <a:miter lim="800000"/>
            <a:headEnd/>
            <a:tailEnd/>
          </a:ln>
          <a:effectLst/>
        </p:spPr>
        <p:txBody>
          <a:bodyPr>
            <a:spAutoFit/>
          </a:bodyPr>
          <a:lstStyle/>
          <a:p>
            <a:pPr>
              <a:defRPr/>
            </a:pPr>
            <a:endParaRPr lang="en-US" dirty="0">
              <a:solidFill>
                <a:srgbClr val="898989"/>
              </a:solidFill>
              <a:latin typeface="Segoe" pitchFamily="34" charset="0"/>
            </a:endParaRPr>
          </a:p>
          <a:p>
            <a:pPr>
              <a:spcBef>
                <a:spcPct val="50000"/>
              </a:spcBef>
              <a:defRPr/>
            </a:pPr>
            <a:endParaRPr lang="en-US" dirty="0"/>
          </a:p>
        </p:txBody>
      </p:sp>
      <p:sp>
        <p:nvSpPr>
          <p:cNvPr id="3" name="Title 2"/>
          <p:cNvSpPr>
            <a:spLocks noGrp="1"/>
          </p:cNvSpPr>
          <p:nvPr>
            <p:ph type="title"/>
          </p:nvPr>
        </p:nvSpPr>
        <p:spPr/>
        <p:txBody>
          <a:bodyPr/>
          <a:lstStyle/>
          <a:p>
            <a:r>
              <a:rPr lang="en-US" dirty="0" smtClean="0"/>
              <a:t>Welcome to your local team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Windows Small Business Server 2003 R2</a:t>
            </a:r>
            <a:endParaRPr lang="en-US" dirty="0"/>
          </a:p>
        </p:txBody>
      </p:sp>
      <p:sp>
        <p:nvSpPr>
          <p:cNvPr id="10" name="Content Placeholder 7"/>
          <p:cNvSpPr>
            <a:spLocks noGrp="1"/>
          </p:cNvSpPr>
          <p:nvPr>
            <p:ph sz="quarter" idx="12"/>
          </p:nvPr>
        </p:nvSpPr>
        <p:spPr>
          <a:xfrm>
            <a:off x="457200" y="1295400"/>
            <a:ext cx="5334000" cy="4419600"/>
          </a:xfrm>
        </p:spPr>
        <p:txBody>
          <a:bodyPr>
            <a:normAutofit/>
          </a:bodyPr>
          <a:lstStyle/>
          <a:p>
            <a:pPr>
              <a:buNone/>
            </a:pPr>
            <a:r>
              <a:rPr lang="en-US" sz="2000" b="1" dirty="0" smtClean="0">
                <a:solidFill>
                  <a:schemeClr val="bg1"/>
                </a:solidFill>
              </a:rPr>
              <a:t>Demo</a:t>
            </a:r>
          </a:p>
          <a:p>
            <a:pPr>
              <a:buNone/>
            </a:pPr>
            <a:endParaRPr lang="en-US" sz="2000" b="1" dirty="0" smtClean="0">
              <a:solidFill>
                <a:schemeClr val="bg1"/>
              </a:solidFill>
            </a:endParaRPr>
          </a:p>
          <a:p>
            <a:pPr>
              <a:buNone/>
            </a:pPr>
            <a:r>
              <a:rPr lang="en-US" sz="2000" b="1" dirty="0" smtClean="0">
                <a:solidFill>
                  <a:schemeClr val="bg1"/>
                </a:solidFill>
              </a:rPr>
              <a:t>Next steps</a:t>
            </a:r>
          </a:p>
          <a:p>
            <a:pPr>
              <a:buNone/>
            </a:pPr>
            <a:r>
              <a:rPr lang="en-US" sz="2000" dirty="0" smtClean="0">
                <a:solidFill>
                  <a:schemeClr val="bg1"/>
                </a:solidFill>
              </a:rPr>
              <a:t>Visit </a:t>
            </a:r>
            <a:r>
              <a:rPr lang="en-US" sz="2000" dirty="0" smtClean="0">
                <a:solidFill>
                  <a:schemeClr val="bg1"/>
                </a:solidFill>
                <a:hlinkClick r:id="rId3"/>
              </a:rPr>
              <a:t>http://mslocalbiz.com</a:t>
            </a:r>
            <a:r>
              <a:rPr lang="en-US" sz="2000" dirty="0" smtClean="0">
                <a:solidFill>
                  <a:schemeClr val="bg1"/>
                </a:solidFill>
              </a:rPr>
              <a:t> to </a:t>
            </a:r>
          </a:p>
          <a:p>
            <a:r>
              <a:rPr lang="en-US" sz="2000" dirty="0" smtClean="0">
                <a:solidFill>
                  <a:schemeClr val="bg1"/>
                </a:solidFill>
              </a:rPr>
              <a:t>Test drive Small Business Server </a:t>
            </a:r>
          </a:p>
          <a:p>
            <a:r>
              <a:rPr lang="en-US" sz="2000" dirty="0" smtClean="0">
                <a:solidFill>
                  <a:schemeClr val="bg1"/>
                </a:solidFill>
              </a:rPr>
              <a:t>Get a FREE Technology Assessment</a:t>
            </a:r>
          </a:p>
        </p:txBody>
      </p:sp>
      <p:pic>
        <p:nvPicPr>
          <p:cNvPr id="11" name="Picture 4"/>
          <p:cNvPicPr>
            <a:picLocks noChangeAspect="1" noChangeArrowheads="1"/>
          </p:cNvPicPr>
          <p:nvPr/>
        </p:nvPicPr>
        <p:blipFill>
          <a:blip r:embed="rId4"/>
          <a:srcRect/>
          <a:stretch>
            <a:fillRect/>
          </a:stretch>
        </p:blipFill>
        <p:spPr bwMode="auto">
          <a:xfrm>
            <a:off x="5753100" y="1714500"/>
            <a:ext cx="2743200" cy="3320577"/>
          </a:xfrm>
          <a:prstGeom prst="rect">
            <a:avLst/>
          </a:prstGeom>
          <a:noFill/>
          <a:ln w="3175" algn="ctr">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challenges are you facing today?</a:t>
            </a:r>
            <a:endParaRPr lang="en-US" dirty="0"/>
          </a:p>
        </p:txBody>
      </p:sp>
      <p:sp>
        <p:nvSpPr>
          <p:cNvPr id="4" name="Content Placeholder 3"/>
          <p:cNvSpPr>
            <a:spLocks noGrp="1"/>
          </p:cNvSpPr>
          <p:nvPr>
            <p:ph sz="quarter" idx="12"/>
          </p:nvPr>
        </p:nvSpPr>
        <p:spPr/>
        <p:txBody>
          <a:bodyPr/>
          <a:lstStyle/>
          <a:p>
            <a:r>
              <a:rPr lang="en-US" dirty="0" smtClean="0"/>
              <a:t>Finding new customers can take a lot of time and be expensive—and you’re not getting paid</a:t>
            </a:r>
          </a:p>
          <a:p>
            <a:r>
              <a:rPr lang="en-US" dirty="0" smtClean="0"/>
              <a:t>Don’t know how to find more prospects</a:t>
            </a:r>
          </a:p>
          <a:p>
            <a:r>
              <a:rPr lang="en-US" dirty="0" smtClean="0"/>
              <a:t>Think search marketing can help, but not sure how it 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010400" cy="2819400"/>
          </a:xfrm>
        </p:spPr>
        <p:txBody>
          <a:bodyPr/>
          <a:lstStyle/>
          <a:p>
            <a:r>
              <a:rPr lang="en-US" dirty="0" smtClean="0"/>
              <a:t>In 2004, only three out of five customers (59%) were satisfied with the response they received when contacting a company for assistance.</a:t>
            </a:r>
            <a:endParaRPr lang="en-US" dirty="0"/>
          </a:p>
        </p:txBody>
      </p:sp>
      <p:sp>
        <p:nvSpPr>
          <p:cNvPr id="3" name="Content Placeholder 2"/>
          <p:cNvSpPr>
            <a:spLocks noGrp="1"/>
          </p:cNvSpPr>
          <p:nvPr>
            <p:ph sz="quarter" idx="13"/>
          </p:nvPr>
        </p:nvSpPr>
        <p:spPr>
          <a:xfrm>
            <a:off x="4267200" y="4038600"/>
            <a:ext cx="3657600" cy="457200"/>
          </a:xfrm>
        </p:spPr>
        <p:txBody>
          <a:bodyPr/>
          <a:lstStyle/>
          <a:p>
            <a:r>
              <a:rPr lang="en-US" dirty="0" smtClean="0"/>
              <a:t>Portland Research Group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The process of finding new customers can be expensive—and you’re not getting paid</a:t>
            </a:r>
            <a:endParaRPr lang="en-US" dirty="0"/>
          </a:p>
        </p:txBody>
      </p:sp>
      <p:sp>
        <p:nvSpPr>
          <p:cNvPr id="4" name="Text Placeholder 3"/>
          <p:cNvSpPr>
            <a:spLocks noGrp="1"/>
          </p:cNvSpPr>
          <p:nvPr>
            <p:ph type="body" sz="quarter" idx="11"/>
          </p:nvPr>
        </p:nvSpPr>
        <p:spPr>
          <a:xfrm>
            <a:off x="457200" y="2209800"/>
            <a:ext cx="7543800" cy="3429000"/>
          </a:xfrm>
        </p:spPr>
        <p:txBody>
          <a:bodyPr/>
          <a:lstStyle/>
          <a:p>
            <a:pPr lvl="0"/>
            <a:r>
              <a:rPr lang="en-US" dirty="0" smtClean="0">
                <a:solidFill>
                  <a:schemeClr val="bg1"/>
                </a:solidFill>
              </a:rPr>
              <a:t>Set and </a:t>
            </a:r>
            <a:r>
              <a:rPr lang="en-US" b="1" dirty="0" smtClean="0">
                <a:solidFill>
                  <a:schemeClr val="bg1"/>
                </a:solidFill>
              </a:rPr>
              <a:t>meet or exceed expectations</a:t>
            </a:r>
          </a:p>
          <a:p>
            <a:pPr lvl="0"/>
            <a:r>
              <a:rPr lang="en-US" b="1" dirty="0" smtClean="0">
                <a:solidFill>
                  <a:schemeClr val="bg1"/>
                </a:solidFill>
              </a:rPr>
              <a:t>Understand your customer’s history </a:t>
            </a:r>
            <a:r>
              <a:rPr lang="en-US" dirty="0" smtClean="0">
                <a:solidFill>
                  <a:schemeClr val="bg1"/>
                </a:solidFill>
              </a:rPr>
              <a:t>and be able to reference it quickly </a:t>
            </a:r>
          </a:p>
          <a:p>
            <a:pPr lvl="0"/>
            <a:r>
              <a:rPr lang="en-US" dirty="0" smtClean="0">
                <a:solidFill>
                  <a:schemeClr val="bg1"/>
                </a:solidFill>
              </a:rPr>
              <a:t>Make sure your employees realize that </a:t>
            </a:r>
            <a:r>
              <a:rPr lang="en-US" b="1" dirty="0" smtClean="0">
                <a:solidFill>
                  <a:schemeClr val="bg1"/>
                </a:solidFill>
              </a:rPr>
              <a:t>every customer interaction is an opportunity to build--or detract from--your reputation</a:t>
            </a:r>
          </a:p>
          <a:p>
            <a:endParaRPr lang="en-US" dirty="0" smtClean="0"/>
          </a:p>
          <a:p>
            <a:endParaRPr lang="en-US" dirty="0"/>
          </a:p>
        </p:txBody>
      </p:sp>
      <p:sp>
        <p:nvSpPr>
          <p:cNvPr id="3" name="Content Placeholder 2"/>
          <p:cNvSpPr>
            <a:spLocks noGrp="1"/>
          </p:cNvSpPr>
          <p:nvPr>
            <p:ph sz="quarter" idx="12"/>
          </p:nvPr>
        </p:nvSpPr>
        <p:spPr>
          <a:xfrm>
            <a:off x="457200" y="1371600"/>
            <a:ext cx="8001000" cy="838200"/>
          </a:xfrm>
        </p:spPr>
        <p:txBody>
          <a:bodyPr>
            <a:normAutofit fontScale="92500" lnSpcReduction="10000"/>
          </a:bodyPr>
          <a:lstStyle/>
          <a:p>
            <a:r>
              <a:rPr lang="en-US" dirty="0" smtClean="0"/>
              <a:t>Keep as many customers as you can </a:t>
            </a:r>
            <a:br>
              <a:rPr lang="en-US" dirty="0" smtClean="0"/>
            </a:br>
            <a:r>
              <a:rPr lang="en-US" dirty="0" smtClean="0"/>
              <a:t>by maximizing customer satisfaction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2005, 24% of small business owners considered their Internet presence to be very important for driving their businesses. </a:t>
            </a:r>
            <a:br>
              <a:rPr lang="en-US" dirty="0" smtClean="0"/>
            </a:br>
            <a:r>
              <a:rPr lang="en-US" dirty="0" smtClean="0"/>
              <a:t>In 2008, that rose to 48%.  </a:t>
            </a:r>
            <a:endParaRPr lang="en-US" dirty="0"/>
          </a:p>
        </p:txBody>
      </p:sp>
      <p:sp>
        <p:nvSpPr>
          <p:cNvPr id="3" name="Content Placeholder 2"/>
          <p:cNvSpPr>
            <a:spLocks noGrp="1"/>
          </p:cNvSpPr>
          <p:nvPr>
            <p:ph sz="quarter" idx="13"/>
          </p:nvPr>
        </p:nvSpPr>
        <p:spPr/>
        <p:txBody>
          <a:bodyPr/>
          <a:lstStyle/>
          <a:p>
            <a:r>
              <a:rPr lang="en-US" dirty="0" smtClean="0"/>
              <a:t>Warrilow Weekly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Don’t know how to find more prospects</a:t>
            </a:r>
            <a:endParaRPr lang="en-US" dirty="0"/>
          </a:p>
        </p:txBody>
      </p:sp>
      <p:sp>
        <p:nvSpPr>
          <p:cNvPr id="4" name="Text Placeholder 3"/>
          <p:cNvSpPr>
            <a:spLocks noGrp="1"/>
          </p:cNvSpPr>
          <p:nvPr>
            <p:ph type="body" sz="quarter" idx="11"/>
          </p:nvPr>
        </p:nvSpPr>
        <p:spPr/>
        <p:txBody>
          <a:bodyPr>
            <a:normAutofit/>
          </a:bodyPr>
          <a:lstStyle/>
          <a:p>
            <a:pPr lvl="0"/>
            <a:r>
              <a:rPr lang="en-US" b="1" dirty="0" smtClean="0">
                <a:solidFill>
                  <a:schemeClr val="bg1"/>
                </a:solidFill>
              </a:rPr>
              <a:t>Tap into the loyalty of current customers </a:t>
            </a:r>
            <a:r>
              <a:rPr lang="en-US" dirty="0" smtClean="0">
                <a:solidFill>
                  <a:schemeClr val="bg1"/>
                </a:solidFill>
              </a:rPr>
              <a:t>to generate referrals</a:t>
            </a:r>
          </a:p>
          <a:p>
            <a:pPr lvl="0"/>
            <a:r>
              <a:rPr lang="en-US" b="1" dirty="0" smtClean="0">
                <a:solidFill>
                  <a:schemeClr val="bg1"/>
                </a:solidFill>
              </a:rPr>
              <a:t>Communicate frequently </a:t>
            </a:r>
            <a:r>
              <a:rPr lang="en-US" dirty="0" smtClean="0">
                <a:solidFill>
                  <a:schemeClr val="bg1"/>
                </a:solidFill>
              </a:rPr>
              <a:t>with your customers to stay top-of-mind</a:t>
            </a:r>
          </a:p>
          <a:p>
            <a:pPr lvl="0"/>
            <a:r>
              <a:rPr lang="en-US" b="1" dirty="0" smtClean="0">
                <a:solidFill>
                  <a:schemeClr val="bg1"/>
                </a:solidFill>
              </a:rPr>
              <a:t>Network with other small businesses </a:t>
            </a:r>
            <a:r>
              <a:rPr lang="en-US" dirty="0" smtClean="0">
                <a:solidFill>
                  <a:schemeClr val="bg1"/>
                </a:solidFill>
              </a:rPr>
              <a:t>to help you expand your reach</a:t>
            </a:r>
          </a:p>
          <a:p>
            <a:endParaRPr lang="en-US" dirty="0"/>
          </a:p>
        </p:txBody>
      </p:sp>
      <p:sp>
        <p:nvSpPr>
          <p:cNvPr id="3" name="Content Placeholder 2"/>
          <p:cNvSpPr>
            <a:spLocks noGrp="1"/>
          </p:cNvSpPr>
          <p:nvPr>
            <p:ph sz="quarter" idx="12"/>
          </p:nvPr>
        </p:nvSpPr>
        <p:spPr/>
        <p:txBody>
          <a:bodyPr>
            <a:normAutofit/>
          </a:bodyPr>
          <a:lstStyle/>
          <a:p>
            <a:pPr lvl="0">
              <a:buNone/>
            </a:pPr>
            <a:r>
              <a:rPr lang="en-US" sz="2600" dirty="0" smtClean="0"/>
              <a:t>Take advantage of the power of networking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“Companies who used search engine marketing site saw an average gain of 73% in site traffic within 6 months.”</a:t>
            </a:r>
            <a:endParaRPr lang="en-US" dirty="0"/>
          </a:p>
        </p:txBody>
      </p:sp>
      <p:sp>
        <p:nvSpPr>
          <p:cNvPr id="3" name="Content Placeholder 2"/>
          <p:cNvSpPr>
            <a:spLocks noGrp="1"/>
          </p:cNvSpPr>
          <p:nvPr>
            <p:ph sz="quarter" idx="13"/>
          </p:nvPr>
        </p:nvSpPr>
        <p:spPr/>
        <p:txBody>
          <a:bodyPr>
            <a:normAutofit/>
          </a:bodyPr>
          <a:lstStyle/>
          <a:p>
            <a:pPr lvl="0"/>
            <a:r>
              <a:rPr lang="en-US" sz="1500" dirty="0" smtClean="0">
                <a:solidFill>
                  <a:schemeClr val="bg1"/>
                </a:solidFill>
              </a:rPr>
              <a:t>MarketingSherpa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T Theme">
  <a:themeElements>
    <a:clrScheme name="Referral">
      <a:dk1>
        <a:srgbClr val="4F5150"/>
      </a:dk1>
      <a:lt1>
        <a:srgbClr val="808080"/>
      </a:lt1>
      <a:dk2>
        <a:srgbClr val="E11D33"/>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ego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solidFill>
              <a:srgbClr val="AB543C"/>
            </a:solidFill>
            <a:latin typeface="Segoe"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TotalTime>
  <Words>1876</Words>
  <Application>Microsoft PowerPoint</Application>
  <PresentationFormat>On-screen Show (4:3)</PresentationFormat>
  <Paragraphs>219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LET Theme</vt:lpstr>
      <vt:lpstr>So you heard about me from your mom’s doctor’s golfing buddy?</vt:lpstr>
      <vt:lpstr>Slide 2</vt:lpstr>
      <vt:lpstr>Welcome to your local team</vt:lpstr>
      <vt:lpstr>What challenges are you facing today?</vt:lpstr>
      <vt:lpstr>In 2004, only three out of five customers (59%) were satisfied with the response they received when contacting a company for assistance.</vt:lpstr>
      <vt:lpstr>The process of finding new customers can be expensive—and you’re not getting paid</vt:lpstr>
      <vt:lpstr>In 2005, 24% of small business owners considered their Internet presence to be very important for driving their businesses.  In 2008, that rose to 48%.  </vt:lpstr>
      <vt:lpstr>Don’t know how to find more prospects</vt:lpstr>
      <vt:lpstr>“Companies who used search engine marketing site saw an average gain of 73% in site traffic within 6 months.”</vt:lpstr>
      <vt:lpstr>Think search marketing can help,  but not sure how it works</vt:lpstr>
      <vt:lpstr>Slide 11</vt:lpstr>
      <vt:lpstr>Slide 12</vt:lpstr>
      <vt:lpstr>Slide 13</vt:lpstr>
      <vt:lpstr>Microsoft Solutions</vt:lpstr>
      <vt:lpstr>Microsoft Office Small Business 2007</vt:lpstr>
      <vt:lpstr>Microsoft Office Small Business 2007</vt:lpstr>
      <vt:lpstr>Microsoft Dynamics CRM Online</vt:lpstr>
      <vt:lpstr>Microsoft Dynamics CRM Online</vt:lpstr>
      <vt:lpstr>Microsoft Office Live</vt:lpstr>
      <vt:lpstr>Microsoft Office Live</vt:lpstr>
      <vt:lpstr>Microsoft adCenter</vt:lpstr>
      <vt:lpstr>Additional Offers</vt:lpstr>
      <vt:lpstr>Take the Next Step</vt:lpstr>
      <vt:lpstr>Slide 24</vt:lpstr>
      <vt:lpstr>Slide 25</vt:lpstr>
      <vt:lpstr>Slide 26</vt:lpstr>
      <vt:lpstr>Windows Vista Ultimate</vt:lpstr>
      <vt:lpstr>Windows Vista Ultimate</vt:lpstr>
      <vt:lpstr>Windows Small Business Server 2003 R2</vt:lpstr>
      <vt:lpstr>Windows Small Business Server 2003 R2</vt:lpstr>
    </vt:vector>
  </TitlesOfParts>
  <Company>뿿죠</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heard about me from your mom’s doctor’s golfing buddy?</dc:title>
  <dc:creator>Microsoft</dc:creator>
  <cp:lastModifiedBy>Nicole A. Rau</cp:lastModifiedBy>
  <cp:revision>50</cp:revision>
  <dcterms:created xsi:type="dcterms:W3CDTF">2008-05-12T21:24:09Z</dcterms:created>
  <dcterms:modified xsi:type="dcterms:W3CDTF">2008-06-27T23:01:15Z</dcterms:modified>
</cp:coreProperties>
</file>