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4"/>
  </p:sldMasterIdLst>
  <p:notesMasterIdLst>
    <p:notesMasterId r:id="rId38"/>
  </p:notesMasterIdLst>
  <p:handoutMasterIdLst>
    <p:handoutMasterId r:id="rId39"/>
  </p:handoutMasterIdLst>
  <p:sldIdLst>
    <p:sldId id="351" r:id="rId5"/>
    <p:sldId id="259" r:id="rId6"/>
    <p:sldId id="316" r:id="rId7"/>
    <p:sldId id="349" r:id="rId8"/>
    <p:sldId id="352" r:id="rId9"/>
    <p:sldId id="320" r:id="rId10"/>
    <p:sldId id="282" r:id="rId11"/>
    <p:sldId id="283" r:id="rId12"/>
    <p:sldId id="350" r:id="rId13"/>
    <p:sldId id="258" r:id="rId14"/>
    <p:sldId id="257" r:id="rId15"/>
    <p:sldId id="297" r:id="rId16"/>
    <p:sldId id="318" r:id="rId17"/>
    <p:sldId id="319" r:id="rId18"/>
    <p:sldId id="304" r:id="rId19"/>
    <p:sldId id="358" r:id="rId20"/>
    <p:sldId id="359" r:id="rId21"/>
    <p:sldId id="364" r:id="rId22"/>
    <p:sldId id="361" r:id="rId23"/>
    <p:sldId id="353" r:id="rId24"/>
    <p:sldId id="354" r:id="rId25"/>
    <p:sldId id="343" r:id="rId26"/>
    <p:sldId id="344" r:id="rId27"/>
    <p:sldId id="355" r:id="rId28"/>
    <p:sldId id="345" r:id="rId29"/>
    <p:sldId id="356" r:id="rId30"/>
    <p:sldId id="317" r:id="rId31"/>
    <p:sldId id="276" r:id="rId32"/>
    <p:sldId id="286" r:id="rId33"/>
    <p:sldId id="346" r:id="rId34"/>
    <p:sldId id="347" r:id="rId35"/>
    <p:sldId id="348" r:id="rId36"/>
    <p:sldId id="357" r:id="rId37"/>
  </p:sldIdLst>
  <p:sldSz cx="9144000" cy="6858000" type="screen4x3"/>
  <p:notesSz cx="9296400" cy="68580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914400" rtl="0" eaLnBrk="1" latinLnBrk="0" hangingPunct="1">
      <a:defRPr sz="2400" kern="1200">
        <a:solidFill>
          <a:schemeClr val="tx1"/>
        </a:solidFill>
        <a:latin typeface="Times" charset="0"/>
        <a:ea typeface="+mn-ea"/>
        <a:cs typeface="+mn-cs"/>
      </a:defRPr>
    </a:lvl6pPr>
    <a:lvl7pPr marL="2743200" algn="l" defTabSz="914400" rtl="0" eaLnBrk="1" latinLnBrk="0" hangingPunct="1">
      <a:defRPr sz="2400" kern="1200">
        <a:solidFill>
          <a:schemeClr val="tx1"/>
        </a:solidFill>
        <a:latin typeface="Times" charset="0"/>
        <a:ea typeface="+mn-ea"/>
        <a:cs typeface="+mn-cs"/>
      </a:defRPr>
    </a:lvl7pPr>
    <a:lvl8pPr marL="3200400" algn="l" defTabSz="914400" rtl="0" eaLnBrk="1" latinLnBrk="0" hangingPunct="1">
      <a:defRPr sz="2400" kern="1200">
        <a:solidFill>
          <a:schemeClr val="tx1"/>
        </a:solidFill>
        <a:latin typeface="Times" charset="0"/>
        <a:ea typeface="+mn-ea"/>
        <a:cs typeface="+mn-cs"/>
      </a:defRPr>
    </a:lvl8pPr>
    <a:lvl9pPr marL="3657600" algn="l" defTabSz="914400" rtl="0" eaLnBrk="1" latinLnBrk="0" hangingPunct="1">
      <a:defRPr sz="2400" kern="1200">
        <a:solidFill>
          <a:schemeClr val="tx1"/>
        </a:solidFill>
        <a:latin typeface="Time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E2526"/>
    <a:srgbClr val="FFFFFF"/>
    <a:srgbClr val="F8F8F8"/>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104" autoAdjust="0"/>
    <p:restoredTop sz="84140" autoAdjust="0"/>
  </p:normalViewPr>
  <p:slideViewPr>
    <p:cSldViewPr>
      <p:cViewPr varScale="1">
        <p:scale>
          <a:sx n="59" d="100"/>
          <a:sy n="59" d="100"/>
        </p:scale>
        <p:origin x="-1668" y="-84"/>
      </p:cViewPr>
      <p:guideLst>
        <p:guide orient="horz" pos="38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4" d="100"/>
        <a:sy n="84" d="100"/>
      </p:scale>
      <p:origin x="0" y="0"/>
    </p:cViewPr>
  </p:sorterViewPr>
  <p:notesViewPr>
    <p:cSldViewPr>
      <p:cViewPr varScale="1">
        <p:scale>
          <a:sx n="86" d="100"/>
          <a:sy n="86" d="100"/>
        </p:scale>
        <p:origin x="-1698" y="-84"/>
      </p:cViewPr>
      <p:guideLst>
        <p:guide orient="horz" pos="2160"/>
        <p:guide pos="292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F902D5-B11E-471C-850C-7C6A6A8E431C}" type="doc">
      <dgm:prSet loTypeId="urn:microsoft.com/office/officeart/2005/8/layout/cycle6" loCatId="relationship" qsTypeId="urn:microsoft.com/office/officeart/2005/8/quickstyle/3d3" qsCatId="3D" csTypeId="urn:microsoft.com/office/officeart/2005/8/colors/accent1_2" csCatId="accent1" phldr="1"/>
      <dgm:spPr/>
      <dgm:t>
        <a:bodyPr/>
        <a:lstStyle/>
        <a:p>
          <a:endParaRPr lang="en-US"/>
        </a:p>
      </dgm:t>
    </dgm:pt>
    <dgm:pt modelId="{B7B4FE29-31E2-4599-8C0E-C332764BED98}">
      <dgm:prSet phldrT="[Text]" custT="1"/>
      <dgm:spPr>
        <a:solidFill>
          <a:srgbClr val="7E2526">
            <a:alpha val="90000"/>
          </a:srgbClr>
        </a:solidFill>
      </dgm:spPr>
      <dgm:t>
        <a:bodyPr tIns="91440"/>
        <a:lstStyle/>
        <a:p>
          <a:pPr>
            <a:spcBef>
              <a:spcPts val="600"/>
            </a:spcBef>
            <a:spcAft>
              <a:spcPts val="0"/>
            </a:spcAft>
          </a:pPr>
          <a:r>
            <a:rPr lang="en-US" sz="1600" b="1" cap="none" spc="0" baseline="0" dirty="0" smtClean="0">
              <a:ln w="12700">
                <a:noFill/>
                <a:prstDash val="solid"/>
              </a:ln>
              <a:solidFill>
                <a:srgbClr val="FFFFFF"/>
              </a:solidFill>
              <a:effectLst/>
              <a:latin typeface="Segoe UI" pitchFamily="34" charset="0"/>
              <a:cs typeface="Segoe UI" pitchFamily="34" charset="0"/>
            </a:rPr>
            <a:t>130,000</a:t>
          </a:r>
          <a:r>
            <a:rPr lang="en-US" sz="1600" b="1" cap="none" spc="0" dirty="0" smtClean="0">
              <a:ln w="12700">
                <a:noFill/>
                <a:prstDash val="solid"/>
              </a:ln>
              <a:solidFill>
                <a:srgbClr val="FFFFFF"/>
              </a:solidFill>
              <a:effectLst/>
              <a:latin typeface="Segoe UI" pitchFamily="34" charset="0"/>
              <a:cs typeface="Segoe UI" pitchFamily="34" charset="0"/>
            </a:rPr>
            <a:t>+ </a:t>
          </a:r>
        </a:p>
        <a:p>
          <a:pPr>
            <a:spcBef>
              <a:spcPct val="0"/>
            </a:spcBef>
            <a:spcAft>
              <a:spcPct val="35000"/>
            </a:spcAft>
          </a:pPr>
          <a:r>
            <a:rPr lang="en-US" sz="1600" b="1" cap="none" spc="0" dirty="0" smtClean="0">
              <a:ln w="12700">
                <a:noFill/>
                <a:prstDash val="solid"/>
              </a:ln>
              <a:solidFill>
                <a:srgbClr val="FFFFFF"/>
              </a:solidFill>
              <a:effectLst/>
              <a:latin typeface="Segoe UI" pitchFamily="34" charset="0"/>
              <a:cs typeface="Segoe UI" pitchFamily="34" charset="0"/>
            </a:rPr>
            <a:t>Microsoft Partners</a:t>
          </a:r>
          <a:endParaRPr lang="en-US" sz="1600" b="1" cap="none" spc="0" dirty="0">
            <a:ln w="12700">
              <a:noFill/>
              <a:prstDash val="solid"/>
            </a:ln>
            <a:solidFill>
              <a:srgbClr val="FFFFFF"/>
            </a:solidFill>
            <a:effectLst/>
            <a:latin typeface="Segoe UI" pitchFamily="34" charset="0"/>
            <a:cs typeface="Segoe UI" pitchFamily="34" charset="0"/>
          </a:endParaRPr>
        </a:p>
      </dgm:t>
    </dgm:pt>
    <dgm:pt modelId="{3AB5C08D-0BAD-4141-8B5F-A41238F2BDC4}" type="parTrans" cxnId="{6FBEDDEC-DA19-47D6-96C6-4C2665A2A76B}">
      <dgm:prSet/>
      <dgm:spPr/>
      <dgm:t>
        <a:bodyPr/>
        <a:lstStyle/>
        <a:p>
          <a:endParaRPr lang="en-US" sz="1600" b="1">
            <a:ln>
              <a:noFill/>
            </a:ln>
            <a:solidFill>
              <a:srgbClr val="FFFFFF"/>
            </a:solidFill>
            <a:latin typeface="Segoe UI" pitchFamily="34" charset="0"/>
            <a:cs typeface="Segoe UI" pitchFamily="34" charset="0"/>
          </a:endParaRPr>
        </a:p>
      </dgm:t>
    </dgm:pt>
    <dgm:pt modelId="{FE603C6F-EA05-462B-84D6-7D859BBBE7A6}" type="sibTrans" cxnId="{6FBEDDEC-DA19-47D6-96C6-4C2665A2A76B}">
      <dgm:prSet/>
      <dgm:spPr>
        <a:ln w="38100">
          <a:solidFill>
            <a:schemeClr val="tx2"/>
          </a:solidFill>
        </a:ln>
      </dgm:spPr>
      <dgm:t>
        <a:bodyPr/>
        <a:lstStyle/>
        <a:p>
          <a:endParaRPr lang="en-US" sz="1600" b="1">
            <a:ln>
              <a:noFill/>
            </a:ln>
            <a:solidFill>
              <a:srgbClr val="FFFFFF"/>
            </a:solidFill>
            <a:latin typeface="Segoe UI" pitchFamily="34" charset="0"/>
            <a:cs typeface="Segoe UI" pitchFamily="34" charset="0"/>
          </a:endParaRPr>
        </a:p>
      </dgm:t>
    </dgm:pt>
    <dgm:pt modelId="{FCCE3EE0-6128-47A1-A75D-1C8C29FFAF91}">
      <dgm:prSet phldrT="[Text]" custT="1"/>
      <dgm:spPr>
        <a:solidFill>
          <a:srgbClr val="7E2526">
            <a:alpha val="90000"/>
          </a:srgbClr>
        </a:solidFill>
      </dgm:spPr>
      <dgm:t>
        <a:bodyPr/>
        <a:lstStyle/>
        <a:p>
          <a:r>
            <a:rPr lang="en-US" sz="1600" b="1" cap="none" spc="0" dirty="0" smtClean="0">
              <a:ln w="12700">
                <a:noFill/>
                <a:prstDash val="solid"/>
              </a:ln>
              <a:solidFill>
                <a:srgbClr val="FFFFFF"/>
              </a:solidFill>
              <a:effectLst/>
              <a:latin typeface="Segoe UI" pitchFamily="34" charset="0"/>
              <a:cs typeface="Segoe UI" pitchFamily="34" charset="0"/>
            </a:rPr>
            <a:t>Local Business Community Organizations</a:t>
          </a:r>
          <a:endParaRPr lang="en-US" sz="1600" b="1" cap="none" spc="0" dirty="0">
            <a:ln w="12700">
              <a:noFill/>
              <a:prstDash val="solid"/>
            </a:ln>
            <a:solidFill>
              <a:srgbClr val="FFFFFF"/>
            </a:solidFill>
            <a:effectLst/>
            <a:latin typeface="Segoe UI" pitchFamily="34" charset="0"/>
            <a:cs typeface="Segoe UI" pitchFamily="34" charset="0"/>
          </a:endParaRPr>
        </a:p>
      </dgm:t>
    </dgm:pt>
    <dgm:pt modelId="{7191705F-5EEB-46FD-A0E3-AADE44F2B706}" type="parTrans" cxnId="{C39AF24D-9ADD-4D87-A667-A4EC37A97852}">
      <dgm:prSet/>
      <dgm:spPr/>
      <dgm:t>
        <a:bodyPr/>
        <a:lstStyle/>
        <a:p>
          <a:endParaRPr lang="en-US" sz="1600" b="1">
            <a:ln>
              <a:noFill/>
            </a:ln>
            <a:solidFill>
              <a:srgbClr val="FFFFFF"/>
            </a:solidFill>
            <a:latin typeface="Segoe UI" pitchFamily="34" charset="0"/>
            <a:cs typeface="Segoe UI" pitchFamily="34" charset="0"/>
          </a:endParaRPr>
        </a:p>
      </dgm:t>
    </dgm:pt>
    <dgm:pt modelId="{6E9BEF94-3166-4D7B-AC6A-D3E97054507C}" type="sibTrans" cxnId="{C39AF24D-9ADD-4D87-A667-A4EC37A97852}">
      <dgm:prSet/>
      <dgm:spPr>
        <a:ln w="38100">
          <a:solidFill>
            <a:schemeClr val="tx2"/>
          </a:solidFill>
        </a:ln>
      </dgm:spPr>
      <dgm:t>
        <a:bodyPr/>
        <a:lstStyle/>
        <a:p>
          <a:endParaRPr lang="en-US" sz="1600" b="1">
            <a:ln>
              <a:noFill/>
            </a:ln>
            <a:solidFill>
              <a:srgbClr val="FFFFFF"/>
            </a:solidFill>
            <a:latin typeface="Segoe UI" pitchFamily="34" charset="0"/>
            <a:cs typeface="Segoe UI" pitchFamily="34" charset="0"/>
          </a:endParaRPr>
        </a:p>
      </dgm:t>
    </dgm:pt>
    <dgm:pt modelId="{FAD2D958-7F85-4277-9350-2DC0324A2997}">
      <dgm:prSet phldrT="[Text]" custT="1"/>
      <dgm:spPr>
        <a:solidFill>
          <a:srgbClr val="7E2526">
            <a:alpha val="90000"/>
          </a:srgbClr>
        </a:solidFill>
      </dgm:spPr>
      <dgm:t>
        <a:bodyPr/>
        <a:lstStyle/>
        <a:p>
          <a:r>
            <a:rPr lang="en-US" sz="1600" b="1" cap="none" spc="0" dirty="0" smtClean="0">
              <a:ln w="12700">
                <a:noFill/>
                <a:prstDash val="solid"/>
              </a:ln>
              <a:solidFill>
                <a:srgbClr val="FFFFFF"/>
              </a:solidFill>
              <a:effectLst/>
              <a:latin typeface="Segoe UI" pitchFamily="34" charset="0"/>
              <a:cs typeface="Segoe UI" pitchFamily="34" charset="0"/>
            </a:rPr>
            <a:t>Strategic Alliances</a:t>
          </a:r>
          <a:endParaRPr lang="en-US" sz="1600" b="1" cap="none" spc="0" dirty="0">
            <a:ln w="12700">
              <a:noFill/>
              <a:prstDash val="solid"/>
            </a:ln>
            <a:solidFill>
              <a:srgbClr val="FFFFFF"/>
            </a:solidFill>
            <a:effectLst/>
            <a:latin typeface="Segoe UI" pitchFamily="34" charset="0"/>
            <a:cs typeface="Segoe UI" pitchFamily="34" charset="0"/>
          </a:endParaRPr>
        </a:p>
      </dgm:t>
    </dgm:pt>
    <dgm:pt modelId="{B8A77BF4-6239-40F5-B65B-38C3276E0041}" type="parTrans" cxnId="{9CB06F90-B354-43AC-928E-5749A0B07F78}">
      <dgm:prSet/>
      <dgm:spPr/>
      <dgm:t>
        <a:bodyPr/>
        <a:lstStyle/>
        <a:p>
          <a:endParaRPr lang="en-US" sz="1600" b="1">
            <a:ln>
              <a:noFill/>
            </a:ln>
            <a:solidFill>
              <a:srgbClr val="FFFFFF"/>
            </a:solidFill>
            <a:latin typeface="Segoe UI" pitchFamily="34" charset="0"/>
            <a:cs typeface="Segoe UI" pitchFamily="34" charset="0"/>
          </a:endParaRPr>
        </a:p>
      </dgm:t>
    </dgm:pt>
    <dgm:pt modelId="{84894B91-9765-46B3-B0B0-66C204D7A0AE}" type="sibTrans" cxnId="{9CB06F90-B354-43AC-928E-5749A0B07F78}">
      <dgm:prSet/>
      <dgm:spPr>
        <a:ln w="38100">
          <a:solidFill>
            <a:schemeClr val="tx2"/>
          </a:solidFill>
        </a:ln>
      </dgm:spPr>
      <dgm:t>
        <a:bodyPr/>
        <a:lstStyle/>
        <a:p>
          <a:endParaRPr lang="en-US" sz="1600" b="1">
            <a:ln>
              <a:noFill/>
            </a:ln>
            <a:solidFill>
              <a:srgbClr val="FFFFFF"/>
            </a:solidFill>
            <a:latin typeface="Segoe UI" pitchFamily="34" charset="0"/>
            <a:cs typeface="Segoe UI" pitchFamily="34" charset="0"/>
          </a:endParaRPr>
        </a:p>
      </dgm:t>
    </dgm:pt>
    <dgm:pt modelId="{074649A5-D79C-47A4-986D-EAA7667682D9}" type="pres">
      <dgm:prSet presAssocID="{55F902D5-B11E-471C-850C-7C6A6A8E431C}" presName="cycle" presStyleCnt="0">
        <dgm:presLayoutVars>
          <dgm:dir/>
          <dgm:resizeHandles val="exact"/>
        </dgm:presLayoutVars>
      </dgm:prSet>
      <dgm:spPr/>
      <dgm:t>
        <a:bodyPr/>
        <a:lstStyle/>
        <a:p>
          <a:endParaRPr lang="en-US"/>
        </a:p>
      </dgm:t>
    </dgm:pt>
    <dgm:pt modelId="{6332D23A-5554-47A5-A249-C1B5AA1150BA}" type="pres">
      <dgm:prSet presAssocID="{B7B4FE29-31E2-4599-8C0E-C332764BED98}" presName="node" presStyleLbl="node1" presStyleIdx="0" presStyleCnt="3" custRadScaleRad="100062" custRadScaleInc="-3097">
        <dgm:presLayoutVars>
          <dgm:bulletEnabled val="1"/>
        </dgm:presLayoutVars>
      </dgm:prSet>
      <dgm:spPr/>
      <dgm:t>
        <a:bodyPr/>
        <a:lstStyle/>
        <a:p>
          <a:endParaRPr lang="en-US"/>
        </a:p>
      </dgm:t>
    </dgm:pt>
    <dgm:pt modelId="{D5E9BF62-8097-4447-A966-C80B2ABE1DC3}" type="pres">
      <dgm:prSet presAssocID="{B7B4FE29-31E2-4599-8C0E-C332764BED98}" presName="spNode" presStyleCnt="0"/>
      <dgm:spPr/>
      <dgm:t>
        <a:bodyPr/>
        <a:lstStyle/>
        <a:p>
          <a:endParaRPr lang="en-US"/>
        </a:p>
      </dgm:t>
    </dgm:pt>
    <dgm:pt modelId="{E183DB4C-FFD2-49A9-973C-6C19DD66338A}" type="pres">
      <dgm:prSet presAssocID="{FE603C6F-EA05-462B-84D6-7D859BBBE7A6}" presName="sibTrans" presStyleLbl="sibTrans1D1" presStyleIdx="0" presStyleCnt="3"/>
      <dgm:spPr/>
      <dgm:t>
        <a:bodyPr/>
        <a:lstStyle/>
        <a:p>
          <a:endParaRPr lang="en-US"/>
        </a:p>
      </dgm:t>
    </dgm:pt>
    <dgm:pt modelId="{16FFE8AE-AD68-47AF-857A-8FC5BDC8DBD8}" type="pres">
      <dgm:prSet presAssocID="{FAD2D958-7F85-4277-9350-2DC0324A2997}" presName="node" presStyleLbl="node1" presStyleIdx="1" presStyleCnt="3">
        <dgm:presLayoutVars>
          <dgm:bulletEnabled val="1"/>
        </dgm:presLayoutVars>
      </dgm:prSet>
      <dgm:spPr/>
      <dgm:t>
        <a:bodyPr/>
        <a:lstStyle/>
        <a:p>
          <a:endParaRPr lang="en-US"/>
        </a:p>
      </dgm:t>
    </dgm:pt>
    <dgm:pt modelId="{A23350D4-A31D-432E-8644-A6B24A88D521}" type="pres">
      <dgm:prSet presAssocID="{FAD2D958-7F85-4277-9350-2DC0324A2997}" presName="spNode" presStyleCnt="0"/>
      <dgm:spPr/>
      <dgm:t>
        <a:bodyPr/>
        <a:lstStyle/>
        <a:p>
          <a:endParaRPr lang="en-US"/>
        </a:p>
      </dgm:t>
    </dgm:pt>
    <dgm:pt modelId="{BD6EAF54-507D-45D3-8114-8BF7352E034D}" type="pres">
      <dgm:prSet presAssocID="{84894B91-9765-46B3-B0B0-66C204D7A0AE}" presName="sibTrans" presStyleLbl="sibTrans1D1" presStyleIdx="1" presStyleCnt="3"/>
      <dgm:spPr/>
      <dgm:t>
        <a:bodyPr/>
        <a:lstStyle/>
        <a:p>
          <a:endParaRPr lang="en-US"/>
        </a:p>
      </dgm:t>
    </dgm:pt>
    <dgm:pt modelId="{6AB4C6B5-9DC1-480B-B2DB-CBDD571905CE}" type="pres">
      <dgm:prSet presAssocID="{FCCE3EE0-6128-47A1-A75D-1C8C29FFAF91}" presName="node" presStyleLbl="node1" presStyleIdx="2" presStyleCnt="3">
        <dgm:presLayoutVars>
          <dgm:bulletEnabled val="1"/>
        </dgm:presLayoutVars>
      </dgm:prSet>
      <dgm:spPr/>
      <dgm:t>
        <a:bodyPr/>
        <a:lstStyle/>
        <a:p>
          <a:endParaRPr lang="en-US"/>
        </a:p>
      </dgm:t>
    </dgm:pt>
    <dgm:pt modelId="{736AC3E6-1854-46F2-9E82-9F5D5F9CD28B}" type="pres">
      <dgm:prSet presAssocID="{FCCE3EE0-6128-47A1-A75D-1C8C29FFAF91}" presName="spNode" presStyleCnt="0"/>
      <dgm:spPr/>
      <dgm:t>
        <a:bodyPr/>
        <a:lstStyle/>
        <a:p>
          <a:endParaRPr lang="en-US"/>
        </a:p>
      </dgm:t>
    </dgm:pt>
    <dgm:pt modelId="{508553EE-3EFC-4B35-96D2-709FE85D4D31}" type="pres">
      <dgm:prSet presAssocID="{6E9BEF94-3166-4D7B-AC6A-D3E97054507C}" presName="sibTrans" presStyleLbl="sibTrans1D1" presStyleIdx="2" presStyleCnt="3"/>
      <dgm:spPr/>
      <dgm:t>
        <a:bodyPr/>
        <a:lstStyle/>
        <a:p>
          <a:endParaRPr lang="en-US"/>
        </a:p>
      </dgm:t>
    </dgm:pt>
  </dgm:ptLst>
  <dgm:cxnLst>
    <dgm:cxn modelId="{C39AF24D-9ADD-4D87-A667-A4EC37A97852}" srcId="{55F902D5-B11E-471C-850C-7C6A6A8E431C}" destId="{FCCE3EE0-6128-47A1-A75D-1C8C29FFAF91}" srcOrd="2" destOrd="0" parTransId="{7191705F-5EEB-46FD-A0E3-AADE44F2B706}" sibTransId="{6E9BEF94-3166-4D7B-AC6A-D3E97054507C}"/>
    <dgm:cxn modelId="{9C3038D3-FDFC-456E-B63E-01C4DD799ECA}" type="presOf" srcId="{84894B91-9765-46B3-B0B0-66C204D7A0AE}" destId="{BD6EAF54-507D-45D3-8114-8BF7352E034D}" srcOrd="0" destOrd="0" presId="urn:microsoft.com/office/officeart/2005/8/layout/cycle6"/>
    <dgm:cxn modelId="{B15073ED-2DBE-48E8-BF0D-CEF53555AA68}" type="presOf" srcId="{6E9BEF94-3166-4D7B-AC6A-D3E97054507C}" destId="{508553EE-3EFC-4B35-96D2-709FE85D4D31}" srcOrd="0" destOrd="0" presId="urn:microsoft.com/office/officeart/2005/8/layout/cycle6"/>
    <dgm:cxn modelId="{3F589EDB-7EEC-47A3-A0B9-9BE91F500966}" type="presOf" srcId="{FE603C6F-EA05-462B-84D6-7D859BBBE7A6}" destId="{E183DB4C-FFD2-49A9-973C-6C19DD66338A}" srcOrd="0" destOrd="0" presId="urn:microsoft.com/office/officeart/2005/8/layout/cycle6"/>
    <dgm:cxn modelId="{77314C9E-8934-4CA9-95B4-9C3ECAB4AE50}" type="presOf" srcId="{FCCE3EE0-6128-47A1-A75D-1C8C29FFAF91}" destId="{6AB4C6B5-9DC1-480B-B2DB-CBDD571905CE}" srcOrd="0" destOrd="0" presId="urn:microsoft.com/office/officeart/2005/8/layout/cycle6"/>
    <dgm:cxn modelId="{6FBEDDEC-DA19-47D6-96C6-4C2665A2A76B}" srcId="{55F902D5-B11E-471C-850C-7C6A6A8E431C}" destId="{B7B4FE29-31E2-4599-8C0E-C332764BED98}" srcOrd="0" destOrd="0" parTransId="{3AB5C08D-0BAD-4141-8B5F-A41238F2BDC4}" sibTransId="{FE603C6F-EA05-462B-84D6-7D859BBBE7A6}"/>
    <dgm:cxn modelId="{9CB06F90-B354-43AC-928E-5749A0B07F78}" srcId="{55F902D5-B11E-471C-850C-7C6A6A8E431C}" destId="{FAD2D958-7F85-4277-9350-2DC0324A2997}" srcOrd="1" destOrd="0" parTransId="{B8A77BF4-6239-40F5-B65B-38C3276E0041}" sibTransId="{84894B91-9765-46B3-B0B0-66C204D7A0AE}"/>
    <dgm:cxn modelId="{295DE8CF-5224-45B2-BA43-051067B66226}" type="presOf" srcId="{55F902D5-B11E-471C-850C-7C6A6A8E431C}" destId="{074649A5-D79C-47A4-986D-EAA7667682D9}" srcOrd="0" destOrd="0" presId="urn:microsoft.com/office/officeart/2005/8/layout/cycle6"/>
    <dgm:cxn modelId="{BEA9332F-574E-4755-8BF8-56053BD2BA6F}" type="presOf" srcId="{B7B4FE29-31E2-4599-8C0E-C332764BED98}" destId="{6332D23A-5554-47A5-A249-C1B5AA1150BA}" srcOrd="0" destOrd="0" presId="urn:microsoft.com/office/officeart/2005/8/layout/cycle6"/>
    <dgm:cxn modelId="{C4892C22-5272-4008-88EF-11110BD74597}" type="presOf" srcId="{FAD2D958-7F85-4277-9350-2DC0324A2997}" destId="{16FFE8AE-AD68-47AF-857A-8FC5BDC8DBD8}" srcOrd="0" destOrd="0" presId="urn:microsoft.com/office/officeart/2005/8/layout/cycle6"/>
    <dgm:cxn modelId="{E3B1E1CE-E693-4A73-9733-005ADF4CBCDA}" type="presParOf" srcId="{074649A5-D79C-47A4-986D-EAA7667682D9}" destId="{6332D23A-5554-47A5-A249-C1B5AA1150BA}" srcOrd="0" destOrd="0" presId="urn:microsoft.com/office/officeart/2005/8/layout/cycle6"/>
    <dgm:cxn modelId="{5CDEB428-3882-4E56-A8A5-6D3794B76510}" type="presParOf" srcId="{074649A5-D79C-47A4-986D-EAA7667682D9}" destId="{D5E9BF62-8097-4447-A966-C80B2ABE1DC3}" srcOrd="1" destOrd="0" presId="urn:microsoft.com/office/officeart/2005/8/layout/cycle6"/>
    <dgm:cxn modelId="{EDA620F2-8F88-40C3-B14D-A21F2FA8FCBF}" type="presParOf" srcId="{074649A5-D79C-47A4-986D-EAA7667682D9}" destId="{E183DB4C-FFD2-49A9-973C-6C19DD66338A}" srcOrd="2" destOrd="0" presId="urn:microsoft.com/office/officeart/2005/8/layout/cycle6"/>
    <dgm:cxn modelId="{7DBAEF45-BC5F-4D1F-B714-80B475A7CA5B}" type="presParOf" srcId="{074649A5-D79C-47A4-986D-EAA7667682D9}" destId="{16FFE8AE-AD68-47AF-857A-8FC5BDC8DBD8}" srcOrd="3" destOrd="0" presId="urn:microsoft.com/office/officeart/2005/8/layout/cycle6"/>
    <dgm:cxn modelId="{475E779A-C056-45CC-B5F8-9C00EBC46E1A}" type="presParOf" srcId="{074649A5-D79C-47A4-986D-EAA7667682D9}" destId="{A23350D4-A31D-432E-8644-A6B24A88D521}" srcOrd="4" destOrd="0" presId="urn:microsoft.com/office/officeart/2005/8/layout/cycle6"/>
    <dgm:cxn modelId="{3D87AD6C-B427-49FA-9CBA-C35BE0D81507}" type="presParOf" srcId="{074649A5-D79C-47A4-986D-EAA7667682D9}" destId="{BD6EAF54-507D-45D3-8114-8BF7352E034D}" srcOrd="5" destOrd="0" presId="urn:microsoft.com/office/officeart/2005/8/layout/cycle6"/>
    <dgm:cxn modelId="{208ED3BA-7645-4BCB-8F6D-D5D0E1B5EA07}" type="presParOf" srcId="{074649A5-D79C-47A4-986D-EAA7667682D9}" destId="{6AB4C6B5-9DC1-480B-B2DB-CBDD571905CE}" srcOrd="6" destOrd="0" presId="urn:microsoft.com/office/officeart/2005/8/layout/cycle6"/>
    <dgm:cxn modelId="{8448275C-166C-40DD-A24E-0CB8A9DBEE26}" type="presParOf" srcId="{074649A5-D79C-47A4-986D-EAA7667682D9}" destId="{736AC3E6-1854-46F2-9E82-9F5D5F9CD28B}" srcOrd="7" destOrd="0" presId="urn:microsoft.com/office/officeart/2005/8/layout/cycle6"/>
    <dgm:cxn modelId="{975C57F7-8944-498A-88A5-E3EDC01C3E19}" type="presParOf" srcId="{074649A5-D79C-47A4-986D-EAA7667682D9}" destId="{508553EE-3EFC-4B35-96D2-709FE85D4D31}" srcOrd="8" destOrd="0" presId="urn:microsoft.com/office/officeart/2005/8/layout/cycle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332D23A-5554-47A5-A249-C1B5AA1150BA}">
      <dsp:nvSpPr>
        <dsp:cNvPr id="0" name=""/>
        <dsp:cNvSpPr/>
      </dsp:nvSpPr>
      <dsp:spPr>
        <a:xfrm>
          <a:off x="2438395" y="0"/>
          <a:ext cx="2203400" cy="1432210"/>
        </a:xfrm>
        <a:prstGeom prst="roundRect">
          <a:avLst/>
        </a:prstGeom>
        <a:solidFill>
          <a:srgbClr val="7E2526">
            <a:alpha val="9000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91440" rIns="60960" bIns="60960" numCol="1" spcCol="1270" anchor="ctr" anchorCtr="0">
          <a:noAutofit/>
        </a:bodyPr>
        <a:lstStyle/>
        <a:p>
          <a:pPr lvl="0" algn="ctr" defTabSz="711200">
            <a:lnSpc>
              <a:spcPct val="90000"/>
            </a:lnSpc>
            <a:spcBef>
              <a:spcPct val="0"/>
            </a:spcBef>
            <a:spcAft>
              <a:spcPts val="0"/>
            </a:spcAft>
          </a:pPr>
          <a:r>
            <a:rPr lang="en-US" sz="1600" b="1" kern="1200" cap="none" spc="0" baseline="0" dirty="0" smtClean="0">
              <a:ln w="12700">
                <a:noFill/>
                <a:prstDash val="solid"/>
              </a:ln>
              <a:solidFill>
                <a:srgbClr val="FFFFFF"/>
              </a:solidFill>
              <a:effectLst/>
              <a:latin typeface="Segoe UI" pitchFamily="34" charset="0"/>
              <a:cs typeface="Segoe UI" pitchFamily="34" charset="0"/>
            </a:rPr>
            <a:t>130,000</a:t>
          </a:r>
          <a:r>
            <a:rPr lang="en-US" sz="1600" b="1" kern="1200" cap="none" spc="0" dirty="0" smtClean="0">
              <a:ln w="12700">
                <a:noFill/>
                <a:prstDash val="solid"/>
              </a:ln>
              <a:solidFill>
                <a:srgbClr val="FFFFFF"/>
              </a:solidFill>
              <a:effectLst/>
              <a:latin typeface="Segoe UI" pitchFamily="34" charset="0"/>
              <a:cs typeface="Segoe UI" pitchFamily="34" charset="0"/>
            </a:rPr>
            <a:t>+ </a:t>
          </a:r>
        </a:p>
        <a:p>
          <a:pPr lvl="0" algn="ctr" defTabSz="711200">
            <a:lnSpc>
              <a:spcPct val="90000"/>
            </a:lnSpc>
            <a:spcBef>
              <a:spcPct val="0"/>
            </a:spcBef>
            <a:spcAft>
              <a:spcPct val="35000"/>
            </a:spcAft>
          </a:pPr>
          <a:r>
            <a:rPr lang="en-US" sz="1600" b="1" kern="1200" cap="none" spc="0" dirty="0" smtClean="0">
              <a:ln w="12700">
                <a:noFill/>
                <a:prstDash val="solid"/>
              </a:ln>
              <a:solidFill>
                <a:srgbClr val="FFFFFF"/>
              </a:solidFill>
              <a:effectLst/>
              <a:latin typeface="Segoe UI" pitchFamily="34" charset="0"/>
              <a:cs typeface="Segoe UI" pitchFamily="34" charset="0"/>
            </a:rPr>
            <a:t>Microsoft Partners</a:t>
          </a:r>
          <a:endParaRPr lang="en-US" sz="1600" b="1" kern="1200" cap="none" spc="0" dirty="0">
            <a:ln w="12700">
              <a:noFill/>
              <a:prstDash val="solid"/>
            </a:ln>
            <a:solidFill>
              <a:srgbClr val="FFFFFF"/>
            </a:solidFill>
            <a:effectLst/>
            <a:latin typeface="Segoe UI" pitchFamily="34" charset="0"/>
            <a:cs typeface="Segoe UI" pitchFamily="34" charset="0"/>
          </a:endParaRPr>
        </a:p>
      </dsp:txBody>
      <dsp:txXfrm>
        <a:off x="2438395" y="0"/>
        <a:ext cx="2203400" cy="1432210"/>
      </dsp:txXfrm>
    </dsp:sp>
    <dsp:sp modelId="{E183DB4C-FFD2-49A9-973C-6C19DD66338A}">
      <dsp:nvSpPr>
        <dsp:cNvPr id="0" name=""/>
        <dsp:cNvSpPr/>
      </dsp:nvSpPr>
      <dsp:spPr>
        <a:xfrm>
          <a:off x="1672249" y="715530"/>
          <a:ext cx="3818629" cy="3818629"/>
        </a:xfrm>
        <a:custGeom>
          <a:avLst/>
          <a:gdLst/>
          <a:ahLst/>
          <a:cxnLst/>
          <a:rect l="0" t="0" r="0" b="0"/>
          <a:pathLst>
            <a:path>
              <a:moveTo>
                <a:pt x="2986195" y="332669"/>
              </a:moveTo>
              <a:arcTo wR="1909314" hR="1909314" stAng="18260032" swAng="3736802"/>
            </a:path>
          </a:pathLst>
        </a:custGeom>
        <a:noFill/>
        <a:ln w="38100" cap="flat" cmpd="sng" algn="ctr">
          <a:solidFill>
            <a:schemeClr val="tx2"/>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16FFE8AE-AD68-47AF-857A-8FC5BDC8DBD8}">
      <dsp:nvSpPr>
        <dsp:cNvPr id="0" name=""/>
        <dsp:cNvSpPr/>
      </dsp:nvSpPr>
      <dsp:spPr>
        <a:xfrm>
          <a:off x="4133215" y="2864700"/>
          <a:ext cx="2203400" cy="1432210"/>
        </a:xfrm>
        <a:prstGeom prst="roundRect">
          <a:avLst/>
        </a:prstGeom>
        <a:solidFill>
          <a:srgbClr val="7E2526">
            <a:alpha val="9000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cap="none" spc="0" dirty="0" smtClean="0">
              <a:ln w="12700">
                <a:noFill/>
                <a:prstDash val="solid"/>
              </a:ln>
              <a:solidFill>
                <a:srgbClr val="FFFFFF"/>
              </a:solidFill>
              <a:effectLst/>
              <a:latin typeface="Segoe UI" pitchFamily="34" charset="0"/>
              <a:cs typeface="Segoe UI" pitchFamily="34" charset="0"/>
            </a:rPr>
            <a:t>Strategic Alliances</a:t>
          </a:r>
          <a:endParaRPr lang="en-US" sz="1600" b="1" kern="1200" cap="none" spc="0" dirty="0">
            <a:ln w="12700">
              <a:noFill/>
              <a:prstDash val="solid"/>
            </a:ln>
            <a:solidFill>
              <a:srgbClr val="FFFFFF"/>
            </a:solidFill>
            <a:effectLst/>
            <a:latin typeface="Segoe UI" pitchFamily="34" charset="0"/>
            <a:cs typeface="Segoe UI" pitchFamily="34" charset="0"/>
          </a:endParaRPr>
        </a:p>
      </dsp:txBody>
      <dsp:txXfrm>
        <a:off x="4133215" y="2864700"/>
        <a:ext cx="2203400" cy="1432210"/>
      </dsp:txXfrm>
    </dsp:sp>
    <dsp:sp modelId="{BD6EAF54-507D-45D3-8114-8BF7352E034D}">
      <dsp:nvSpPr>
        <dsp:cNvPr id="0" name=""/>
        <dsp:cNvSpPr/>
      </dsp:nvSpPr>
      <dsp:spPr>
        <a:xfrm>
          <a:off x="1672085" y="716833"/>
          <a:ext cx="3818629" cy="3818629"/>
        </a:xfrm>
        <a:custGeom>
          <a:avLst/>
          <a:gdLst/>
          <a:ahLst/>
          <a:cxnLst/>
          <a:rect l="0" t="0" r="0" b="0"/>
          <a:pathLst>
            <a:path>
              <a:moveTo>
                <a:pt x="2817238" y="3588945"/>
              </a:moveTo>
              <a:arcTo wR="1909314" hR="1909314" stAng="3696394" swAng="3407213"/>
            </a:path>
          </a:pathLst>
        </a:custGeom>
        <a:noFill/>
        <a:ln w="38100" cap="flat" cmpd="sng" algn="ctr">
          <a:solidFill>
            <a:schemeClr val="tx2"/>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 modelId="{6AB4C6B5-9DC1-480B-B2DB-CBDD571905CE}">
      <dsp:nvSpPr>
        <dsp:cNvPr id="0" name=""/>
        <dsp:cNvSpPr/>
      </dsp:nvSpPr>
      <dsp:spPr>
        <a:xfrm>
          <a:off x="826184" y="2864700"/>
          <a:ext cx="2203400" cy="1432210"/>
        </a:xfrm>
        <a:prstGeom prst="roundRect">
          <a:avLst/>
        </a:prstGeom>
        <a:solidFill>
          <a:srgbClr val="7E2526">
            <a:alpha val="90000"/>
          </a:srgb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cap="none" spc="0" dirty="0" smtClean="0">
              <a:ln w="12700">
                <a:noFill/>
                <a:prstDash val="solid"/>
              </a:ln>
              <a:solidFill>
                <a:srgbClr val="FFFFFF"/>
              </a:solidFill>
              <a:effectLst/>
              <a:latin typeface="Segoe UI" pitchFamily="34" charset="0"/>
              <a:cs typeface="Segoe UI" pitchFamily="34" charset="0"/>
            </a:rPr>
            <a:t>Local Business Community Organizations</a:t>
          </a:r>
          <a:endParaRPr lang="en-US" sz="1600" b="1" kern="1200" cap="none" spc="0" dirty="0">
            <a:ln w="12700">
              <a:noFill/>
              <a:prstDash val="solid"/>
            </a:ln>
            <a:solidFill>
              <a:srgbClr val="FFFFFF"/>
            </a:solidFill>
            <a:effectLst/>
            <a:latin typeface="Segoe UI" pitchFamily="34" charset="0"/>
            <a:cs typeface="Segoe UI" pitchFamily="34" charset="0"/>
          </a:endParaRPr>
        </a:p>
      </dsp:txBody>
      <dsp:txXfrm>
        <a:off x="826184" y="2864700"/>
        <a:ext cx="2203400" cy="1432210"/>
      </dsp:txXfrm>
    </dsp:sp>
    <dsp:sp modelId="{508553EE-3EFC-4B35-96D2-709FE85D4D31}">
      <dsp:nvSpPr>
        <dsp:cNvPr id="0" name=""/>
        <dsp:cNvSpPr/>
      </dsp:nvSpPr>
      <dsp:spPr>
        <a:xfrm>
          <a:off x="1671915" y="715493"/>
          <a:ext cx="3818629" cy="3818629"/>
        </a:xfrm>
        <a:custGeom>
          <a:avLst/>
          <a:gdLst/>
          <a:ahLst/>
          <a:cxnLst/>
          <a:rect l="0" t="0" r="0" b="0"/>
          <a:pathLst>
            <a:path>
              <a:moveTo>
                <a:pt x="12811" y="2130124"/>
              </a:moveTo>
              <a:arcTo wR="1909314" hR="1909314" stAng="10401537" swAng="3557851"/>
            </a:path>
          </a:pathLst>
        </a:custGeom>
        <a:noFill/>
        <a:ln w="38100" cap="flat" cmpd="sng" algn="ctr">
          <a:solidFill>
            <a:schemeClr val="tx2"/>
          </a:solidFill>
          <a:prstDash val="solid"/>
        </a:ln>
        <a:effectLst/>
        <a:scene3d>
          <a:camera prst="orthographicFront">
            <a:rot lat="0" lon="0" rev="0"/>
          </a:camera>
          <a:lightRig rig="contrasting" dir="t">
            <a:rot lat="0" lon="0" rev="1200000"/>
          </a:lightRig>
        </a:scene3d>
        <a:sp3d z="-110000"/>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6347" y="0"/>
            <a:ext cx="4028440" cy="342900"/>
          </a:xfrm>
          <a:prstGeom prst="rect">
            <a:avLst/>
          </a:prstGeom>
        </p:spPr>
        <p:txBody>
          <a:bodyPr vert="horz" lIns="91440" tIns="45720" rIns="91440" bIns="45720" rtlCol="0"/>
          <a:lstStyle>
            <a:lvl1pPr algn="r">
              <a:defRPr sz="1200"/>
            </a:lvl1pPr>
          </a:lstStyle>
          <a:p>
            <a:fld id="{281771E1-4E42-4AEA-86BC-3F55246DC89B}" type="datetimeFigureOut">
              <a:rPr lang="en-US" smtClean="0"/>
              <a:pPr/>
              <a:t>6/24/2010</a:t>
            </a:fld>
            <a:endParaRPr lang="en-US"/>
          </a:p>
        </p:txBody>
      </p:sp>
      <p:sp>
        <p:nvSpPr>
          <p:cNvPr id="4" name="Footer Placeholder 3"/>
          <p:cNvSpPr>
            <a:spLocks noGrp="1"/>
          </p:cNvSpPr>
          <p:nvPr>
            <p:ph type="ftr" sz="quarter" idx="2"/>
          </p:nvPr>
        </p:nvSpPr>
        <p:spPr>
          <a:xfrm>
            <a:off x="0" y="6513513"/>
            <a:ext cx="402844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6347" y="6513513"/>
            <a:ext cx="4028440" cy="342900"/>
          </a:xfrm>
          <a:prstGeom prst="rect">
            <a:avLst/>
          </a:prstGeom>
        </p:spPr>
        <p:txBody>
          <a:bodyPr vert="horz" lIns="91440" tIns="45720" rIns="91440" bIns="45720" rtlCol="0" anchor="b"/>
          <a:lstStyle>
            <a:lvl1pPr algn="r">
              <a:defRPr sz="1200"/>
            </a:lvl1pPr>
          </a:lstStyle>
          <a:p>
            <a:fld id="{93685214-EAD7-4571-9114-A2884E2CDF2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933700" y="514350"/>
            <a:ext cx="34290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29640" y="3257550"/>
            <a:ext cx="743712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5265809" y="6513910"/>
            <a:ext cx="4028440" cy="342900"/>
          </a:xfrm>
          <a:prstGeom prst="rect">
            <a:avLst/>
          </a:prstGeom>
        </p:spPr>
        <p:txBody>
          <a:bodyPr vert="horz" lIns="91440" tIns="45720" rIns="91440" bIns="45720" rtlCol="0" anchor="b"/>
          <a:lstStyle>
            <a:lvl1pPr algn="r">
              <a:defRPr sz="1200"/>
            </a:lvl1pPr>
          </a:lstStyle>
          <a:p>
            <a:fld id="{A94471AB-C3DC-44A6-89A6-25735C948962}"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19731-7DAA-4D70-95D2-E13AC8FF63EB}"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you offload some of your business critical tasks to an outside expert?  Can you reduce, replace, repackage existing business critical applications to become more productive?  Anyone in the audience have a recent experience of “biting the bullet” and securing outside assistance to enable greater productivity?</a:t>
            </a:r>
          </a:p>
        </p:txBody>
      </p:sp>
      <p:sp>
        <p:nvSpPr>
          <p:cNvPr id="4" name="Slide Number Placeholder 3"/>
          <p:cNvSpPr>
            <a:spLocks noGrp="1"/>
          </p:cNvSpPr>
          <p:nvPr>
            <p:ph type="sldNum" sz="quarter" idx="10"/>
          </p:nvPr>
        </p:nvSpPr>
        <p:spPr/>
        <p:txBody>
          <a:bodyPr/>
          <a:lstStyle/>
          <a:p>
            <a:fld id="{A94471AB-C3DC-44A6-89A6-25735C948962}"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Guess there’s a reason for this.  You have to use every minute.</a:t>
            </a:r>
            <a:r>
              <a:rPr lang="en-US" baseline="0" dirty="0" smtClean="0"/>
              <a:t> B</a:t>
            </a:r>
            <a:r>
              <a:rPr lang="en-US" dirty="0" smtClean="0"/>
              <a:t>ut can you imagine a more relaxing way to drive to the office???!!  </a:t>
            </a:r>
          </a:p>
          <a:p>
            <a:endParaRPr lang="en-US" dirty="0" smtClean="0"/>
          </a:p>
          <a:p>
            <a:r>
              <a:rPr lang="en-US" dirty="0" smtClean="0"/>
              <a:t>If you could use technology to free up 30 minutes of your time every day,</a:t>
            </a:r>
            <a:r>
              <a:rPr lang="en-US" baseline="0" dirty="0" smtClean="0"/>
              <a:t> </a:t>
            </a:r>
            <a:r>
              <a:rPr lang="en-US" dirty="0" smtClean="0"/>
              <a:t>that translates into 150 more hours a year.</a:t>
            </a:r>
            <a:r>
              <a:rPr lang="en-US" baseline="0" dirty="0" smtClean="0"/>
              <a:t> T</a:t>
            </a:r>
            <a:r>
              <a:rPr lang="en-US" dirty="0" smtClean="0"/>
              <a:t>hat’s the vacation you never take, folks!!  OR, that’s 50 more sales calls</a:t>
            </a:r>
            <a:r>
              <a:rPr lang="en-US" baseline="0" dirty="0" smtClean="0"/>
              <a:t> </a:t>
            </a:r>
            <a:r>
              <a:rPr lang="en-US" dirty="0" smtClean="0"/>
              <a:t>that enable 5 more sales a year.</a:t>
            </a:r>
            <a:r>
              <a:rPr lang="en-US" baseline="0" dirty="0" smtClean="0"/>
              <a:t> T</a:t>
            </a:r>
            <a:r>
              <a:rPr lang="en-US" dirty="0" smtClean="0"/>
              <a:t>hat’s coaching little league for the season!</a:t>
            </a:r>
          </a:p>
        </p:txBody>
      </p:sp>
      <p:sp>
        <p:nvSpPr>
          <p:cNvPr id="4" name="Slide Number Placeholder 3"/>
          <p:cNvSpPr>
            <a:spLocks noGrp="1"/>
          </p:cNvSpPr>
          <p:nvPr>
            <p:ph type="sldNum" sz="quarter" idx="10"/>
          </p:nvPr>
        </p:nvSpPr>
        <p:spPr/>
        <p:txBody>
          <a:bodyPr/>
          <a:lstStyle/>
          <a:p>
            <a:fld id="{A94471AB-C3DC-44A6-89A6-25735C948962}"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Of course, technology can also mean greater profitability for your firm</a:t>
            </a:r>
            <a:r>
              <a:rPr lang="en-US" baseline="0" dirty="0" smtClean="0"/>
              <a:t> - </a:t>
            </a:r>
            <a:r>
              <a:rPr lang="en-US" dirty="0" smtClean="0"/>
              <a:t>manage expenses better, track projects better, develop better management reporting</a:t>
            </a:r>
            <a:r>
              <a:rPr lang="en-US" dirty="0"/>
              <a:t>.</a:t>
            </a:r>
            <a:endParaRPr lang="en-US" dirty="0" smtClean="0"/>
          </a:p>
        </p:txBody>
      </p:sp>
      <p:sp>
        <p:nvSpPr>
          <p:cNvPr id="4" name="Slide Number Placeholder 3"/>
          <p:cNvSpPr>
            <a:spLocks noGrp="1"/>
          </p:cNvSpPr>
          <p:nvPr>
            <p:ph type="sldNum" sz="quarter" idx="10"/>
          </p:nvPr>
        </p:nvSpPr>
        <p:spPr/>
        <p:txBody>
          <a:bodyPr/>
          <a:lstStyle/>
          <a:p>
            <a:fld id="{A94471AB-C3DC-44A6-89A6-25735C948962}"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a:t>
            </a:r>
            <a:r>
              <a:rPr lang="en-US" baseline="0" dirty="0" smtClean="0"/>
              <a:t> </a:t>
            </a:r>
            <a:r>
              <a:rPr lang="en-US" dirty="0" smtClean="0"/>
              <a:t>today you only spend a little time on your passion</a:t>
            </a:r>
            <a:r>
              <a:rPr lang="en-US" baseline="0" dirty="0" smtClean="0"/>
              <a:t> that was</a:t>
            </a:r>
            <a:r>
              <a:rPr lang="en-US" dirty="0" smtClean="0"/>
              <a:t> the reason why you started a small business to begin with…</a:t>
            </a:r>
          </a:p>
        </p:txBody>
      </p:sp>
      <p:sp>
        <p:nvSpPr>
          <p:cNvPr id="4" name="Slide Number Placeholder 3"/>
          <p:cNvSpPr>
            <a:spLocks noGrp="1"/>
          </p:cNvSpPr>
          <p:nvPr>
            <p:ph type="sldNum" sz="quarter" idx="10"/>
          </p:nvPr>
        </p:nvSpPr>
        <p:spPr/>
        <p:txBody>
          <a:bodyPr/>
          <a:lstStyle/>
          <a:p>
            <a:fld id="{A94471AB-C3DC-44A6-89A6-25735C948962}"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technology can help create more time to sell, recruit, deliver service, manage the P&amp;L,</a:t>
            </a:r>
            <a:r>
              <a:rPr lang="en-US" baseline="0" dirty="0" smtClean="0"/>
              <a:t> </a:t>
            </a:r>
            <a:r>
              <a:rPr lang="en-US" dirty="0" smtClean="0"/>
              <a:t>or simply think of the next innovation for your business.</a:t>
            </a:r>
          </a:p>
          <a:p>
            <a:endParaRPr lang="en-US" dirty="0" smtClean="0"/>
          </a:p>
          <a:p>
            <a:r>
              <a:rPr lang="en-US" dirty="0" smtClean="0"/>
              <a:t>All research we see suggests that small businesses do not spend enough time thinking of the next innovation necessary to grow their business.</a:t>
            </a:r>
            <a:r>
              <a:rPr lang="en-US" baseline="0" dirty="0" smtClean="0"/>
              <a:t> I</a:t>
            </a:r>
            <a:r>
              <a:rPr lang="en-US" dirty="0" smtClean="0"/>
              <a:t>f that’s not your passion, perhaps it should be.</a:t>
            </a:r>
          </a:p>
        </p:txBody>
      </p:sp>
      <p:sp>
        <p:nvSpPr>
          <p:cNvPr id="4" name="Slide Number Placeholder 3"/>
          <p:cNvSpPr>
            <a:spLocks noGrp="1"/>
          </p:cNvSpPr>
          <p:nvPr>
            <p:ph type="sldNum" sz="quarter" idx="10"/>
          </p:nvPr>
        </p:nvSpPr>
        <p:spPr/>
        <p:txBody>
          <a:bodyPr/>
          <a:lstStyle/>
          <a:p>
            <a:fld id="{A94471AB-C3DC-44A6-89A6-25735C948962}"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4471AB-C3DC-44A6-89A6-25735C948962}"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640" y="3257550"/>
            <a:ext cx="7437120" cy="3086100"/>
          </a:xfrm>
          <a:prstGeom prst="rect">
            <a:avLst/>
          </a:prstGeom>
        </p:spPr>
        <p:txBody>
          <a:bodyPr>
            <a:normAutofit/>
          </a:bodyPr>
          <a:lstStyle/>
          <a:p>
            <a:pPr lvl="0"/>
            <a:r>
              <a:rPr lang="en-US" sz="1200" b="1" dirty="0" smtClean="0"/>
              <a:t>Increase productivity</a:t>
            </a:r>
            <a:r>
              <a:rPr lang="en-US" sz="1200" dirty="0" smtClean="0"/>
              <a:t>.  Make it easier for employees to find and use the software features they need most often. </a:t>
            </a:r>
          </a:p>
          <a:p>
            <a:pPr lvl="0"/>
            <a:endParaRPr lang="en-US" sz="1200" dirty="0" smtClean="0"/>
          </a:p>
          <a:p>
            <a:pPr lvl="0"/>
            <a:r>
              <a:rPr lang="en-US" sz="1200" b="1" dirty="0" smtClean="0"/>
              <a:t>Give your business a competitive advantage</a:t>
            </a:r>
            <a:r>
              <a:rPr lang="en-US" sz="1200" dirty="0" smtClean="0"/>
              <a:t>. Deliver proposals and reports to customers faster. Edit documents at the same time and see who else is working on which sections.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t>Save time and money</a:t>
            </a:r>
            <a:r>
              <a:rPr lang="en-US" sz="1200" dirty="0" smtClean="0"/>
              <a:t>. Effortlessly produce compelling presentations, proposals and reports yourself.</a:t>
            </a:r>
          </a:p>
          <a:p>
            <a:pPr lvl="0"/>
            <a:endParaRPr lang="en-US" b="1" baseline="0" dirty="0" smtClean="0"/>
          </a:p>
        </p:txBody>
      </p:sp>
      <p:sp>
        <p:nvSpPr>
          <p:cNvPr id="4" name="Slide Number Placeholder 3"/>
          <p:cNvSpPr>
            <a:spLocks noGrp="1"/>
          </p:cNvSpPr>
          <p:nvPr>
            <p:ph type="sldNum" sz="quarter" idx="10"/>
          </p:nvPr>
        </p:nvSpPr>
        <p:spPr/>
        <p:txBody>
          <a:bodyPr/>
          <a:lstStyle/>
          <a:p>
            <a:fld id="{5E34978A-08F7-40B4-9564-CF187A16A47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640" y="3257550"/>
            <a:ext cx="7437120" cy="3086100"/>
          </a:xfrm>
          <a:prstGeom prst="rect">
            <a:avLst/>
          </a:prstGeom>
        </p:spPr>
        <p:txBody>
          <a:bodyPr>
            <a:normAutofit/>
          </a:bodyPr>
          <a:lstStyle/>
          <a:p>
            <a:pPr lvl="0"/>
            <a:r>
              <a:rPr lang="en-US" sz="1200" b="1" dirty="0" smtClean="0"/>
              <a:t>Works the way you want. </a:t>
            </a:r>
            <a:r>
              <a:rPr lang="en-US" sz="1200" dirty="0" smtClean="0"/>
              <a:t>You can start using your PC quickly with fast startup, shutdown, sleep, and resume from Standby.</a:t>
            </a:r>
          </a:p>
          <a:p>
            <a:pPr lvl="0"/>
            <a:endParaRPr lang="en-US" sz="1200" dirty="0" smtClean="0"/>
          </a:p>
          <a:p>
            <a:r>
              <a:rPr lang="en-US" sz="1200" dirty="0" smtClean="0"/>
              <a:t> </a:t>
            </a:r>
            <a:r>
              <a:rPr lang="en-US" sz="1200" b="1" dirty="0" smtClean="0"/>
              <a:t>Get more done. </a:t>
            </a:r>
            <a:r>
              <a:rPr lang="en-US" sz="1200" dirty="0" smtClean="0"/>
              <a:t>Access all your computer programs, files, and network resources. Whether at work, at home, or on the road, you can now easily connect to other networks or even other computers within your home.</a:t>
            </a:r>
            <a:endParaRPr lang="en-US" sz="1200" smtClean="0"/>
          </a:p>
          <a:p>
            <a:endParaRPr lang="en-US" sz="1200" dirty="0" smtClean="0"/>
          </a:p>
          <a:p>
            <a:r>
              <a:rPr lang="en-US" sz="1200" b="1" dirty="0" smtClean="0"/>
              <a:t>Safeguard your work. </a:t>
            </a:r>
            <a:r>
              <a:rPr lang="en-US" sz="1200" dirty="0" smtClean="0"/>
              <a:t>Better protect your confidential information with powerful encryption technologies that let you encrypt your files and folders</a:t>
            </a:r>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5C19731-7DAA-4D70-95D2-E13AC8FF63EB}"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Does this title resonate with you? As a business owner, every day is full of activities that only you can do.  In the morning, you’ve got to assure the team is ready to produce, the afternoon is full of meetings with customers and, of course, you are the chief computer geek.</a:t>
            </a:r>
          </a:p>
          <a:p>
            <a:endParaRPr lang="en-US" dirty="0" smtClean="0"/>
          </a:p>
        </p:txBody>
      </p:sp>
      <p:sp>
        <p:nvSpPr>
          <p:cNvPr id="4" name="Slide Number Placeholder 3"/>
          <p:cNvSpPr>
            <a:spLocks noGrp="1"/>
          </p:cNvSpPr>
          <p:nvPr>
            <p:ph type="sldNum" sz="quarter" idx="10"/>
          </p:nvPr>
        </p:nvSpPr>
        <p:spPr/>
        <p:txBody>
          <a:bodyPr/>
          <a:lstStyle/>
          <a:p>
            <a:fld id="{A94471AB-C3DC-44A6-89A6-25735C948962}"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640" y="5257800"/>
            <a:ext cx="7437120" cy="1447800"/>
          </a:xfrm>
          <a:prstGeom prst="rect">
            <a:avLst/>
          </a:prstGeom>
        </p:spPr>
        <p:txBody>
          <a:bodyPr>
            <a:normAutofit fontScale="92500" lnSpcReduction="20000"/>
          </a:bodyPr>
          <a:lstStyle/>
          <a:p>
            <a:pPr lvl="0"/>
            <a:r>
              <a:rPr lang="en-US" b="1" dirty="0" smtClean="0"/>
              <a:t>Get remote access to the information you need from any PC. </a:t>
            </a:r>
            <a:r>
              <a:rPr lang="en-US" dirty="0" smtClean="0"/>
              <a:t>Just log on and you can access email, internal websites, network files and business applications.</a:t>
            </a:r>
          </a:p>
          <a:p>
            <a:pPr lvl="0"/>
            <a:endParaRPr lang="en-US" dirty="0" smtClean="0"/>
          </a:p>
          <a:p>
            <a:pPr lvl="0"/>
            <a:r>
              <a:rPr lang="en-US" b="1" dirty="0" smtClean="0"/>
              <a:t>Provide one central location to store and access business information</a:t>
            </a:r>
            <a:r>
              <a:rPr lang="en-US" dirty="0" smtClean="0"/>
              <a:t>. Help your employees easily find, use and share the information they need. Integrates with Windows Mobile-based devices, too.</a:t>
            </a:r>
          </a:p>
          <a:p>
            <a:pPr lvl="0"/>
            <a:endParaRPr lang="en-US" dirty="0" smtClean="0"/>
          </a:p>
          <a:p>
            <a:pPr lvl="0"/>
            <a:r>
              <a:rPr lang="en-US" b="1" dirty="0" smtClean="0"/>
              <a:t>Automatically back up your business information.  </a:t>
            </a:r>
            <a:r>
              <a:rPr lang="en-US" dirty="0" smtClean="0"/>
              <a:t>Prevent data loss and enable your employees to easily retrieve accidentally deleted files and restore previous versions.</a:t>
            </a:r>
          </a:p>
          <a:p>
            <a:pPr lvl="0"/>
            <a:endParaRPr lang="en-US" dirty="0" smtClean="0"/>
          </a:p>
          <a:p>
            <a:pPr lvl="0"/>
            <a:r>
              <a:rPr lang="en-US" b="1" dirty="0" smtClean="0"/>
              <a:t>Cost-effectively share resources. </a:t>
            </a:r>
            <a:r>
              <a:rPr lang="en-US" dirty="0" smtClean="0"/>
              <a:t> Get the most value out of your printers, fax machines and phone lines.</a:t>
            </a:r>
          </a:p>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640" y="5334000"/>
            <a:ext cx="7437120" cy="100965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640" y="3257550"/>
            <a:ext cx="7437120" cy="3086100"/>
          </a:xfrm>
          <a:prstGeom prst="rect">
            <a:avLst/>
          </a:prstGeom>
        </p:spPr>
        <p:txBody>
          <a:bodyPr>
            <a:normAutofit/>
          </a:bodyPr>
          <a:lstStyle/>
          <a:p>
            <a:r>
              <a:rPr lang="en-US" dirty="0" smtClean="0"/>
              <a:t>Microsoft Dynamics GP</a:t>
            </a:r>
          </a:p>
          <a:p>
            <a:endParaRPr lang="en-US" dirty="0"/>
          </a:p>
          <a:p>
            <a:pPr lvl="0"/>
            <a:r>
              <a:rPr lang="en-US" b="1" dirty="0" smtClean="0"/>
              <a:t>Peace of Mind. </a:t>
            </a:r>
            <a:r>
              <a:rPr lang="en-US" kern="1200" dirty="0" smtClean="0">
                <a:solidFill>
                  <a:schemeClr val="tx1"/>
                </a:solidFill>
                <a:ea typeface="+mn-ea"/>
                <a:cs typeface="+mn-cs"/>
              </a:rPr>
              <a:t>Dynamics GP provides a secure audit trail that shows every change made by every person.</a:t>
            </a:r>
            <a:r>
              <a:rPr lang="en-US" b="1" kern="1200" dirty="0" smtClean="0">
                <a:solidFill>
                  <a:schemeClr val="tx1"/>
                </a:solidFill>
                <a:ea typeface="+mn-ea"/>
                <a:cs typeface="+mn-cs"/>
              </a:rPr>
              <a:t> </a:t>
            </a:r>
            <a:r>
              <a:rPr lang="en-US" kern="1200" dirty="0" smtClean="0">
                <a:solidFill>
                  <a:schemeClr val="tx1"/>
                </a:solidFill>
                <a:ea typeface="+mn-ea"/>
                <a:cs typeface="+mn-cs"/>
              </a:rPr>
              <a:t> However, it is possible for someone to make changes to the general ledger or subsidiary journal in QuickBooks without any record of who made the change or what was changed.</a:t>
            </a:r>
            <a:endParaRPr lang="en-US" dirty="0" smtClean="0">
              <a:solidFill>
                <a:schemeClr val="bg1">
                  <a:lumMod val="75000"/>
                </a:schemeClr>
              </a:solidFill>
            </a:endParaRPr>
          </a:p>
          <a:p>
            <a:pPr lvl="0"/>
            <a:endParaRPr lang="en-US" dirty="0" smtClean="0">
              <a:solidFill>
                <a:schemeClr val="bg1">
                  <a:lumMod val="75000"/>
                </a:schemeClr>
              </a:solidFill>
            </a:endParaRPr>
          </a:p>
          <a:p>
            <a:pPr lvl="0"/>
            <a:r>
              <a:rPr lang="en-US" b="1" kern="1200" dirty="0" smtClean="0">
                <a:solidFill>
                  <a:schemeClr val="tx1"/>
                </a:solidFill>
                <a:ea typeface="+mn-ea"/>
                <a:cs typeface="+mn-cs"/>
              </a:rPr>
              <a:t>Instant Knowledge. </a:t>
            </a:r>
            <a:r>
              <a:rPr lang="en-US" kern="1200" dirty="0" smtClean="0">
                <a:solidFill>
                  <a:schemeClr val="tx1"/>
                </a:solidFill>
                <a:ea typeface="+mn-ea"/>
                <a:cs typeface="+mn-cs"/>
              </a:rPr>
              <a:t>Dynamics GP will alert you of financial situations that you want to know about immediately.</a:t>
            </a:r>
          </a:p>
          <a:p>
            <a:pPr lvl="0"/>
            <a:endParaRPr lang="en-US" dirty="0" smtClean="0">
              <a:solidFill>
                <a:schemeClr val="bg1">
                  <a:lumMod val="75000"/>
                </a:schemeClr>
              </a:solidFill>
            </a:endParaRPr>
          </a:p>
          <a:p>
            <a:pPr lvl="0"/>
            <a:r>
              <a:rPr lang="en-US" b="1" kern="1200" dirty="0" smtClean="0">
                <a:solidFill>
                  <a:schemeClr val="tx1"/>
                </a:solidFill>
                <a:ea typeface="+mn-ea"/>
                <a:cs typeface="+mn-cs"/>
              </a:rPr>
              <a:t>Freedom to Grow. </a:t>
            </a:r>
            <a:r>
              <a:rPr lang="en-US" kern="1200" dirty="0" smtClean="0">
                <a:solidFill>
                  <a:schemeClr val="tx1"/>
                </a:solidFill>
                <a:ea typeface="+mn-ea"/>
                <a:cs typeface="+mn-cs"/>
              </a:rPr>
              <a:t>Dynamics GP supports more than 1,000 simultaneous users; QuickBooks Pro only 5. </a:t>
            </a:r>
          </a:p>
          <a:p>
            <a:pPr lvl="0"/>
            <a:endParaRPr lang="en-US" dirty="0" smtClean="0">
              <a:solidFill>
                <a:schemeClr val="bg1">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4471AB-C3DC-44A6-89A6-25735C948962}"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4471AB-C3DC-44A6-89A6-25735C948962}"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4471AB-C3DC-44A6-89A6-25735C948962}"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businesses have to summarize problems into simple diagrams.</a:t>
            </a:r>
            <a:r>
              <a:rPr lang="en-US" baseline="0" dirty="0" smtClean="0"/>
              <a:t> S</a:t>
            </a:r>
            <a:r>
              <a:rPr lang="en-US" dirty="0" smtClean="0"/>
              <a:t>o did you really think you’d be running your business by doing the varied activities described here?  </a:t>
            </a:r>
          </a:p>
          <a:p>
            <a:endParaRPr lang="en-US" dirty="0" smtClean="0"/>
          </a:p>
          <a:p>
            <a:r>
              <a:rPr lang="en-US" dirty="0" smtClean="0"/>
              <a:t>If your passion is serving customers, why can’t you spend more time doing it?  Why is it squeezed into becoming the small piece of the pie when you know, in your heart, it should consume the majority of your time?  Because, you are the owner</a:t>
            </a:r>
            <a:r>
              <a:rPr lang="en-US" baseline="0" dirty="0" smtClean="0"/>
              <a:t> - t</a:t>
            </a:r>
            <a:r>
              <a:rPr lang="en-US" dirty="0" smtClean="0"/>
              <a:t>he buck stops with you. Your mission is to find the tools, partners and engagements that can free up more of YOU.</a:t>
            </a:r>
          </a:p>
        </p:txBody>
      </p:sp>
      <p:sp>
        <p:nvSpPr>
          <p:cNvPr id="4" name="Slide Number Placeholder 3"/>
          <p:cNvSpPr>
            <a:spLocks noGrp="1"/>
          </p:cNvSpPr>
          <p:nvPr>
            <p:ph type="sldNum" sz="quarter" idx="10"/>
          </p:nvPr>
        </p:nvSpPr>
        <p:spPr/>
        <p:txBody>
          <a:bodyPr/>
          <a:lstStyle/>
          <a:p>
            <a:fld id="{A94471AB-C3DC-44A6-89A6-25735C948962}"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640" y="3257550"/>
            <a:ext cx="7437120" cy="3086100"/>
          </a:xfrm>
          <a:prstGeom prst="rect">
            <a:avLst/>
          </a:prstGeom>
        </p:spPr>
        <p:txBody>
          <a:bodyPr>
            <a:normAutofit/>
          </a:bodyPr>
          <a:lstStyle/>
          <a:p>
            <a:r>
              <a:rPr lang="en-US" dirty="0" smtClean="0"/>
              <a:t>Microsoft Dynamics CRM Online</a:t>
            </a:r>
          </a:p>
          <a:p>
            <a:endParaRPr lang="en-US" dirty="0"/>
          </a:p>
          <a:p>
            <a:pPr lvl="0"/>
            <a:r>
              <a:rPr lang="en-US" b="1" dirty="0" smtClean="0"/>
              <a:t>Get started fast. </a:t>
            </a:r>
            <a:r>
              <a:rPr lang="en-US" dirty="0" smtClean="0"/>
              <a:t> Dynamics CRM Online is a full-featured subscription CRM solution. It’s the perfect choice for customers who want to get up and running quickly.</a:t>
            </a:r>
          </a:p>
          <a:p>
            <a:pPr lvl="0"/>
            <a:endParaRPr lang="en-US" dirty="0" smtClean="0"/>
          </a:p>
          <a:p>
            <a:pPr lvl="0"/>
            <a:r>
              <a:rPr lang="en-US" b="1" dirty="0" smtClean="0"/>
              <a:t>Leverage what you already know. </a:t>
            </a:r>
            <a:r>
              <a:rPr lang="en-US" dirty="0" smtClean="0"/>
              <a:t>Take advantage of rich CRM capabilities within a familiar Microsoft Office environment.</a:t>
            </a:r>
          </a:p>
          <a:p>
            <a:pPr lvl="0"/>
            <a:endParaRPr lang="en-US" dirty="0" smtClean="0"/>
          </a:p>
          <a:p>
            <a:pPr lvl="0"/>
            <a:r>
              <a:rPr lang="en-US" b="1" dirty="0" smtClean="0"/>
              <a:t>Maximize the value of your CRM solution. </a:t>
            </a:r>
            <a:r>
              <a:rPr lang="en-US" dirty="0" smtClean="0"/>
              <a:t>Optimize your marketing campaigns and promotions, gain new insights into your customers, and centrally manage all your customer information online.</a:t>
            </a:r>
            <a:r>
              <a:rPr lang="en-US" b="1" dirty="0" smtClean="0"/>
              <a:t> </a:t>
            </a:r>
            <a:r>
              <a:rPr lang="en-US" dirty="0" smtClean="0"/>
              <a:t>Flexible design and process automation make it easy.</a:t>
            </a:r>
          </a:p>
          <a:p>
            <a:pPr lvl="0"/>
            <a:endParaRPr lang="en-US" dirty="0" smtClean="0"/>
          </a:p>
          <a:p>
            <a:pPr lvl="0"/>
            <a:r>
              <a:rPr lang="en-US" b="1" dirty="0" smtClean="0"/>
              <a:t>Enjoy simple and affordable pricing. </a:t>
            </a:r>
            <a:r>
              <a:rPr lang="en-US" dirty="0" smtClean="0"/>
              <a:t>Just $39 per user per month.</a:t>
            </a:r>
          </a:p>
          <a:p>
            <a:pPr lvl="0"/>
            <a:endParaRPr lang="en-US" dirty="0" smtClean="0"/>
          </a:p>
          <a:p>
            <a:pPr lvl="0"/>
            <a:r>
              <a:rPr lang="en-US" b="1" dirty="0" smtClean="0"/>
              <a:t>Smooth migration path. </a:t>
            </a:r>
            <a:r>
              <a:rPr lang="en-US" dirty="0" smtClean="0"/>
              <a:t>You can start out with the Microsoft-hosted version and easily migrate to the on-premise version a your business grows.</a:t>
            </a:r>
          </a:p>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C19731-7DAA-4D70-95D2-E13AC8FF63EB}"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9640" y="3257550"/>
            <a:ext cx="7437120" cy="3086100"/>
          </a:xfrm>
          <a:prstGeom prst="rect">
            <a:avLst/>
          </a:prstGeom>
        </p:spPr>
        <p:txBody>
          <a:bodyPr>
            <a:normAutofit/>
          </a:bodyPr>
          <a:lstStyle/>
          <a:p>
            <a:r>
              <a:rPr lang="en-US" dirty="0" smtClean="0"/>
              <a:t>Microsoft Response Point</a:t>
            </a:r>
          </a:p>
          <a:p>
            <a:endParaRPr lang="en-US" dirty="0"/>
          </a:p>
          <a:p>
            <a:pPr lvl="0"/>
            <a:r>
              <a:rPr lang="en-US" b="1" dirty="0" smtClean="0"/>
              <a:t>Fully integrate your phone system with your computer network.</a:t>
            </a:r>
            <a:r>
              <a:rPr lang="en-US" dirty="0" smtClean="0"/>
              <a:t>  Have your voice mail delivered via email, and see notifications of incoming calls on your screen with Caller-ID. </a:t>
            </a:r>
          </a:p>
          <a:p>
            <a:pPr lvl="0"/>
            <a:endParaRPr lang="en-US" dirty="0" smtClean="0"/>
          </a:p>
          <a:p>
            <a:pPr lvl="0"/>
            <a:r>
              <a:rPr lang="en-US" b="1" dirty="0" smtClean="0"/>
              <a:t>Use your phone as a tool for customer satisfaction.</a:t>
            </a:r>
            <a:r>
              <a:rPr lang="en-US" dirty="0" smtClean="0"/>
              <a:t> You can assign a specific phone number to your most important customer. And it’s possible to see call history at a glance, including the number of times in and out. Importing contacts from Outlook and other solutions is easy, too.</a:t>
            </a:r>
          </a:p>
          <a:p>
            <a:pPr lvl="0"/>
            <a:endParaRPr lang="en-US" dirty="0" smtClean="0"/>
          </a:p>
          <a:p>
            <a:pPr lvl="0"/>
            <a:r>
              <a:rPr lang="en-US" b="1" dirty="0" smtClean="0"/>
              <a:t>Create a local presence.</a:t>
            </a:r>
            <a:r>
              <a:rPr lang="en-US" dirty="0" smtClean="0"/>
              <a:t> By having different phone numbers in different locations, you can look local.</a:t>
            </a:r>
          </a:p>
          <a:p>
            <a:pPr lvl="0"/>
            <a:endParaRPr lang="en-US" dirty="0" smtClean="0"/>
          </a:p>
          <a:p>
            <a:pPr lvl="0"/>
            <a:r>
              <a:rPr lang="en-US" b="1" dirty="0" smtClean="0"/>
              <a:t>Enjoy complete flexibility.</a:t>
            </a:r>
            <a:r>
              <a:rPr lang="en-US" dirty="0" smtClean="0"/>
              <a:t> Response Point comes with voice activation for FAQ, a customizable voice attendant and on-hold music, and automatic forwarding to your cell or home phone.</a:t>
            </a:r>
          </a:p>
          <a:p>
            <a:endParaRPr lang="en-US" dirty="0" smtClean="0"/>
          </a:p>
          <a:p>
            <a:endParaRPr lang="en-US" dirty="0"/>
          </a:p>
          <a:p>
            <a:endParaRPr lang="en-US" dirty="0"/>
          </a:p>
        </p:txBody>
      </p:sp>
      <p:sp>
        <p:nvSpPr>
          <p:cNvPr id="4" name="Slide Number Placeholder 3"/>
          <p:cNvSpPr>
            <a:spLocks noGrp="1"/>
          </p:cNvSpPr>
          <p:nvPr>
            <p:ph type="sldNum" sz="quarter" idx="10"/>
          </p:nvPr>
        </p:nvSpPr>
        <p:spPr/>
        <p:txBody>
          <a:bodyPr/>
          <a:lstStyle/>
          <a:p>
            <a:fld id="{5E34978A-08F7-40B4-9564-CF187A16A479}" type="slidenum">
              <a:rPr lang="en-US" smtClean="0"/>
              <a:pPr/>
              <a:t>32</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want you to explore relationships,</a:t>
            </a:r>
            <a:r>
              <a:rPr lang="en-US" baseline="0" dirty="0" smtClean="0"/>
              <a:t> </a:t>
            </a:r>
            <a:r>
              <a:rPr lang="en-US" dirty="0" smtClean="0"/>
              <a:t>develop a network, initiate a dialogue with people sharing your problems.  Guess what?  They may help you create your own solutions.  AND, you’ll help them think more clearly about their problems. </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613B9F0A-21E9-46F4-96C3-CB457C5E8265}"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1B99C4-06FB-4C1A-848C-78A3B4F7869F}"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Let me ask for a volunteer.  (Select)</a:t>
            </a:r>
            <a:r>
              <a:rPr lang="en-US" baseline="0" dirty="0" smtClean="0"/>
              <a:t> </a:t>
            </a:r>
            <a:r>
              <a:rPr lang="en-US" dirty="0" smtClean="0"/>
              <a:t>What business problem is keeping you awake at night?  </a:t>
            </a:r>
          </a:p>
          <a:p>
            <a:endParaRPr lang="en-US" dirty="0" smtClean="0"/>
          </a:p>
          <a:p>
            <a:r>
              <a:rPr lang="en-US" dirty="0" smtClean="0"/>
              <a:t>How about some other business problems?  Anyone worried about technology issues?  What are your top three technology problems?  Anyone had success solving any of these problems?</a:t>
            </a:r>
          </a:p>
          <a:p>
            <a:endParaRPr lang="en-US" dirty="0"/>
          </a:p>
        </p:txBody>
      </p:sp>
      <p:sp>
        <p:nvSpPr>
          <p:cNvPr id="4" name="Slide Number Placeholder 3"/>
          <p:cNvSpPr>
            <a:spLocks noGrp="1"/>
          </p:cNvSpPr>
          <p:nvPr>
            <p:ph type="sldNum" sz="quarter" idx="10"/>
          </p:nvPr>
        </p:nvSpPr>
        <p:spPr/>
        <p:txBody>
          <a:bodyPr/>
          <a:lstStyle/>
          <a:p>
            <a:fld id="{A94471AB-C3DC-44A6-89A6-25735C948962}"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 doubt if anyone is surprised by this statistic.</a:t>
            </a:r>
            <a:r>
              <a:rPr lang="en-US" baseline="0" dirty="0" smtClean="0"/>
              <a:t> </a:t>
            </a:r>
            <a:r>
              <a:rPr lang="en-US" dirty="0" smtClean="0"/>
              <a:t>Perhaps if you’re like most business owners, it’s not the hours but the productivity during the hours that count.  We hear countless businesses say that they have to “major on the minors” in their business.</a:t>
            </a:r>
            <a:r>
              <a:rPr lang="en-US" baseline="0" dirty="0" smtClean="0"/>
              <a:t> S</a:t>
            </a:r>
            <a:r>
              <a:rPr lang="en-US" dirty="0" smtClean="0"/>
              <a:t>omething we’ve heard is  “If I could get a dollar back for every hour I spent fixing something that I could have done better, I’d be a lot richer.”</a:t>
            </a:r>
          </a:p>
        </p:txBody>
      </p:sp>
      <p:sp>
        <p:nvSpPr>
          <p:cNvPr id="4" name="Slide Number Placeholder 3"/>
          <p:cNvSpPr>
            <a:spLocks noGrp="1"/>
          </p:cNvSpPr>
          <p:nvPr>
            <p:ph type="sldNum" sz="quarter" idx="10"/>
          </p:nvPr>
        </p:nvSpPr>
        <p:spPr/>
        <p:txBody>
          <a:bodyPr/>
          <a:lstStyle/>
          <a:p>
            <a:fld id="{A94471AB-C3DC-44A6-89A6-25735C948962}"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has technology actually allowed you to do more in your personal life?   Has the web enabled you to explore new things, learn new things, find bargains, get exposed to communities?  Has technology allowed you to explore more of your passion?  Now</a:t>
            </a:r>
            <a:r>
              <a:rPr lang="en-US" baseline="0" dirty="0" smtClean="0"/>
              <a:t> </a:t>
            </a:r>
            <a:r>
              <a:rPr lang="en-US" dirty="0" smtClean="0"/>
              <a:t>you need to explore ways in which exploiting the benefits of technology can make you more productive at work.</a:t>
            </a:r>
            <a:r>
              <a:rPr lang="en-US" baseline="0" dirty="0" smtClean="0"/>
              <a:t> </a:t>
            </a:r>
            <a:r>
              <a:rPr lang="en-US" dirty="0" smtClean="0"/>
              <a:t>Installing just a handful of business technology solutions can free up more of your time to devote to your passion.</a:t>
            </a:r>
          </a:p>
        </p:txBody>
      </p:sp>
      <p:sp>
        <p:nvSpPr>
          <p:cNvPr id="4" name="Slide Number Placeholder 3"/>
          <p:cNvSpPr>
            <a:spLocks noGrp="1"/>
          </p:cNvSpPr>
          <p:nvPr>
            <p:ph type="sldNum" sz="quarter" idx="10"/>
          </p:nvPr>
        </p:nvSpPr>
        <p:spPr/>
        <p:txBody>
          <a:bodyPr/>
          <a:lstStyle/>
          <a:p>
            <a:fld id="{A94471AB-C3DC-44A6-89A6-25735C948962}"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many of you have a web site?  Do you manage it yourself or have someone</a:t>
            </a:r>
            <a:r>
              <a:rPr lang="en-US" baseline="0" dirty="0" smtClean="0"/>
              <a:t> else manage it for you?  How do you feel about managing your own IT issues?</a:t>
            </a:r>
            <a:endParaRPr lang="en-US" dirty="0"/>
          </a:p>
        </p:txBody>
      </p:sp>
      <p:sp>
        <p:nvSpPr>
          <p:cNvPr id="4" name="Slide Number Placeholder 3"/>
          <p:cNvSpPr>
            <a:spLocks noGrp="1"/>
          </p:cNvSpPr>
          <p:nvPr>
            <p:ph type="sldNum" sz="quarter" idx="10"/>
          </p:nvPr>
        </p:nvSpPr>
        <p:spPr/>
        <p:txBody>
          <a:bodyPr/>
          <a:lstStyle/>
          <a:p>
            <a:fld id="{613B9F0A-21E9-46F4-96C3-CB457C5E826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26" name="Picture 2" descr="C:\Documents and Settings\lgubin\Desktop\MSFT 126 - SBA Phase II\Deliverables\PPT\Working Versions\microsoft_ppt_jpgs\microsoft_ppt_jpgs\manager_ppt.jp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685800" y="1752600"/>
            <a:ext cx="4953000" cy="1470025"/>
          </a:xfrm>
        </p:spPr>
        <p:txBody>
          <a:bodyPr>
            <a:normAutofit/>
          </a:bodyPr>
          <a:lstStyle>
            <a:lvl1pPr algn="l">
              <a:defRPr sz="4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314700"/>
            <a:ext cx="4267200"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3" name="Date Placeholder 2"/>
          <p:cNvSpPr txBox="1">
            <a:spLocks/>
          </p:cNvSpPr>
          <p:nvPr/>
        </p:nvSpPr>
        <p:spPr>
          <a:xfrm>
            <a:off x="152400" y="152400"/>
            <a:ext cx="2133600" cy="365125"/>
          </a:xfrm>
          <a:prstGeom prst="rect">
            <a:avLst/>
          </a:prstGeom>
        </p:spPr>
        <p:txBody>
          <a:bodyPr vert="horz"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chemeClr val="tx2"/>
                </a:solidFill>
                <a:effectLst/>
                <a:uLnTx/>
                <a:uFillTx/>
                <a:latin typeface="Segoe Semibold" pitchFamily="34" charset="0"/>
                <a:ea typeface="+mn-ea"/>
                <a:cs typeface="+mn-cs"/>
              </a:rPr>
              <a:t>Solutions for Small Business</a:t>
            </a:r>
            <a:endParaRPr kumimoji="0" lang="en-US" sz="1100" b="0" i="0" u="none" strike="noStrike" kern="1200" cap="none" spc="0" normalizeH="0" baseline="0" noProof="0" dirty="0">
              <a:ln>
                <a:noFill/>
              </a:ln>
              <a:solidFill>
                <a:schemeClr val="tx2"/>
              </a:solidFill>
              <a:effectLst/>
              <a:uLnTx/>
              <a:uFillTx/>
              <a:latin typeface="Segoe Semibold" pitchFamily="34" charset="0"/>
              <a:ea typeface="+mn-ea"/>
              <a:cs typeface="+mn-cs"/>
            </a:endParaRPr>
          </a:p>
        </p:txBody>
      </p:sp>
      <p:cxnSp>
        <p:nvCxnSpPr>
          <p:cNvPr id="8" name="Straight Connector 7"/>
          <p:cNvCxnSpPr/>
          <p:nvPr userDrawn="1"/>
        </p:nvCxnSpPr>
        <p:spPr>
          <a:xfrm rot="16200000" flipH="1">
            <a:off x="4087368" y="4248150"/>
            <a:ext cx="5219700" cy="0"/>
          </a:xfrm>
          <a:prstGeom prst="line">
            <a:avLst/>
          </a:prstGeom>
          <a:ln w="9525">
            <a:solidFill>
              <a:srgbClr val="000000">
                <a:alpha val="20000"/>
              </a:srgb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chor="t"/>
          <a:lstStyle/>
          <a:p>
            <a:r>
              <a:rPr lang="en-US" smtClean="0"/>
              <a:t>Click to edit Master title style</a:t>
            </a:r>
            <a:endParaRPr lang="en-US"/>
          </a:p>
        </p:txBody>
      </p:sp>
      <p:sp>
        <p:nvSpPr>
          <p:cNvPr id="6" name="Picture Placeholder 5"/>
          <p:cNvSpPr>
            <a:spLocks noGrp="1"/>
          </p:cNvSpPr>
          <p:nvPr>
            <p:ph type="pic" sz="quarter" idx="12"/>
          </p:nvPr>
        </p:nvSpPr>
        <p:spPr>
          <a:xfrm>
            <a:off x="1981200" y="1219200"/>
            <a:ext cx="5181600" cy="3810000"/>
          </a:xfrm>
        </p:spPr>
        <p:txBody>
          <a:bodyPr/>
          <a:lstStyle>
            <a:lvl1pPr>
              <a:defRPr>
                <a:solidFill>
                  <a:schemeClr val="bg1"/>
                </a:solidFill>
              </a:defRPr>
            </a:lvl1pPr>
          </a:lstStyle>
          <a:p>
            <a:r>
              <a:rPr lang="en-US" dirty="0" smtClean="0"/>
              <a:t>Click icon to add picture</a:t>
            </a:r>
            <a:endParaRPr lang="en-US" dirty="0"/>
          </a:p>
        </p:txBody>
      </p:sp>
      <p:sp>
        <p:nvSpPr>
          <p:cNvPr id="8" name="Text Placeholder 7"/>
          <p:cNvSpPr>
            <a:spLocks noGrp="1"/>
          </p:cNvSpPr>
          <p:nvPr>
            <p:ph type="body" sz="quarter" idx="13"/>
          </p:nvPr>
        </p:nvSpPr>
        <p:spPr>
          <a:xfrm>
            <a:off x="1981200" y="5029200"/>
            <a:ext cx="5181600" cy="609600"/>
          </a:xfrm>
        </p:spPr>
        <p:txBody>
          <a:bodyPr>
            <a:normAutofit/>
          </a:bodyPr>
          <a:lstStyle>
            <a:lvl1pPr>
              <a:buFontTx/>
              <a:buNone/>
              <a:defRPr sz="1600">
                <a:solidFill>
                  <a:schemeClr val="bg1"/>
                </a:solidFill>
              </a:defRPr>
            </a:lvl1pPr>
            <a:lvl2pPr>
              <a:buNone/>
              <a:defRPr/>
            </a:lvl2pPr>
            <a:lvl3pPr>
              <a:buNone/>
              <a:defRPr/>
            </a:lvl3pPr>
            <a:lvl5pPr>
              <a:buNone/>
              <a:defRPr/>
            </a:lvl5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6400800" cy="3048000"/>
          </a:xfrm>
        </p:spPr>
        <p:txBody>
          <a:bodyPr/>
          <a:lstStyle>
            <a:lvl1pPr algn="ctr">
              <a:defRPr/>
            </a:lvl1pPr>
          </a:lstStyle>
          <a:p>
            <a:r>
              <a:rPr lang="en-US" smtClean="0"/>
              <a:t>Click to edit Master title style</a:t>
            </a:r>
            <a:endParaRPr lang="en-US"/>
          </a:p>
        </p:txBody>
      </p:sp>
      <p:sp>
        <p:nvSpPr>
          <p:cNvPr id="4" name="Content Placeholder 3"/>
          <p:cNvSpPr>
            <a:spLocks noGrp="1"/>
          </p:cNvSpPr>
          <p:nvPr>
            <p:ph sz="quarter" idx="10"/>
          </p:nvPr>
        </p:nvSpPr>
        <p:spPr>
          <a:xfrm>
            <a:off x="4267200" y="4267200"/>
            <a:ext cx="3505200" cy="381000"/>
          </a:xfrm>
        </p:spPr>
        <p:txBody>
          <a:bodyPr>
            <a:noAutofit/>
          </a:bodyPr>
          <a:lstStyle>
            <a:lvl1pPr marL="227013" indent="-227013" algn="r">
              <a:buFont typeface="Segoe" pitchFamily="34" charset="0"/>
              <a:buChar char="–"/>
              <a:defRPr sz="1800">
                <a:solidFill>
                  <a:schemeClr val="bg1"/>
                </a:solidFill>
              </a:defRPr>
            </a:lvl1pPr>
          </a:lstStyle>
          <a:p>
            <a:pPr lvl="0"/>
            <a:r>
              <a:rPr lang="en-US" dirty="0" smtClean="0"/>
              <a:t>Click to edit Master text styles</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486400" cy="1143000"/>
          </a:xfrm>
        </p:spPr>
        <p:txBody>
          <a:bodyPr anchor="t"/>
          <a:lstStyle/>
          <a:p>
            <a:r>
              <a:rPr lang="en-US" dirty="0" smtClean="0"/>
              <a:t>Click to edit Master title style</a:t>
            </a:r>
            <a:endParaRPr lang="en-US" dirty="0"/>
          </a:p>
        </p:txBody>
      </p:sp>
      <p:sp>
        <p:nvSpPr>
          <p:cNvPr id="7" name="Text Placeholder 6"/>
          <p:cNvSpPr>
            <a:spLocks noGrp="1"/>
          </p:cNvSpPr>
          <p:nvPr>
            <p:ph type="body" sz="quarter" idx="12"/>
          </p:nvPr>
        </p:nvSpPr>
        <p:spPr>
          <a:xfrm>
            <a:off x="457200" y="1295400"/>
            <a:ext cx="5486400" cy="43434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chor="t"/>
          <a:lstStyle>
            <a:lvl1pPr>
              <a:lnSpc>
                <a:spcPct val="100000"/>
              </a:lnSpc>
              <a:defRPr/>
            </a:lvl1pPr>
          </a:lstStyle>
          <a:p>
            <a:r>
              <a:rPr lang="en-US" dirty="0" smtClean="0"/>
              <a:t>Click to edit Master title style</a:t>
            </a:r>
            <a:endParaRPr lang="en-US" dirty="0"/>
          </a:p>
        </p:txBody>
      </p:sp>
      <p:sp>
        <p:nvSpPr>
          <p:cNvPr id="7" name="Content Placeholder 6"/>
          <p:cNvSpPr>
            <a:spLocks noGrp="1"/>
          </p:cNvSpPr>
          <p:nvPr>
            <p:ph sz="quarter" idx="12"/>
          </p:nvPr>
        </p:nvSpPr>
        <p:spPr>
          <a:xfrm>
            <a:off x="457200" y="1295400"/>
            <a:ext cx="7467600" cy="44196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w/subhea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chor="t"/>
          <a:lstStyle/>
          <a:p>
            <a:r>
              <a:rPr lang="en-US" smtClean="0"/>
              <a:t>Click to edit Master title style</a:t>
            </a:r>
            <a:endParaRPr lang="en-US"/>
          </a:p>
        </p:txBody>
      </p:sp>
      <p:sp>
        <p:nvSpPr>
          <p:cNvPr id="6" name="Text Placeholder 5"/>
          <p:cNvSpPr>
            <a:spLocks noGrp="1"/>
          </p:cNvSpPr>
          <p:nvPr>
            <p:ph type="body" sz="quarter" idx="11"/>
          </p:nvPr>
        </p:nvSpPr>
        <p:spPr>
          <a:xfrm>
            <a:off x="457200" y="2133600"/>
            <a:ext cx="7924800" cy="35814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Content Placeholder 6"/>
          <p:cNvSpPr>
            <a:spLocks noGrp="1"/>
          </p:cNvSpPr>
          <p:nvPr>
            <p:ph sz="quarter" idx="12"/>
          </p:nvPr>
        </p:nvSpPr>
        <p:spPr>
          <a:xfrm>
            <a:off x="457200" y="1371600"/>
            <a:ext cx="8229600" cy="758952"/>
          </a:xfrm>
          <a:solidFill>
            <a:schemeClr val="accent1">
              <a:lumMod val="20000"/>
              <a:lumOff val="80000"/>
            </a:schemeClr>
          </a:solidFill>
          <a:ln>
            <a:noFill/>
          </a:ln>
          <a:effectLst>
            <a:outerShdw blurRad="50800" dist="38100" dir="2700000" algn="tl" rotWithShape="0">
              <a:prstClr val="black">
                <a:alpha val="40000"/>
              </a:prstClr>
            </a:outerShdw>
          </a:effectLst>
        </p:spPr>
        <p:txBody>
          <a:bodyPr anchor="ctr">
            <a:normAutofit/>
          </a:bodyPr>
          <a:lstStyle>
            <a:lvl1pPr marL="0" indent="0" algn="ctr">
              <a:buFontTx/>
              <a:buNone/>
              <a:defRPr sz="2800">
                <a:solidFill>
                  <a:schemeClr val="tx2"/>
                </a:solidFill>
                <a:latin typeface="Segoe Semibold" pitchFamily="34" charset="0"/>
              </a:defRPr>
            </a:lvl1pPr>
            <a:lvl2pPr>
              <a:defRPr>
                <a:latin typeface="Segoe Semibold" pitchFamily="34" charset="0"/>
              </a:defRPr>
            </a:lvl2pPr>
            <a:lvl3pPr>
              <a:defRPr>
                <a:latin typeface="Segoe Semibold" pitchFamily="34" charset="0"/>
              </a:defRPr>
            </a:lvl3pPr>
            <a:lvl4pPr>
              <a:defRPr>
                <a:latin typeface="Segoe Semibold" pitchFamily="34" charset="0"/>
              </a:defRPr>
            </a:lvl4pPr>
            <a:lvl5pPr>
              <a:defRPr>
                <a:latin typeface="Segoe Semibold" pitchFamily="34" charset="0"/>
              </a:defRPr>
            </a:lvl5pPr>
          </a:lstStyle>
          <a:p>
            <a:pPr lvl="0"/>
            <a:r>
              <a:rPr lang="en-US" dirty="0" smtClean="0"/>
              <a:t>Click to edit Master text styles</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722376" y="1993392"/>
            <a:ext cx="6553200" cy="1295400"/>
          </a:xfrm>
        </p:spPr>
        <p:txBody>
          <a:bodyPr anchor="b">
            <a:normAutofit/>
          </a:bodyPr>
          <a:lstStyle>
            <a:lvl1pPr marL="0" indent="0">
              <a:buFontTx/>
              <a:buNone/>
              <a:defRPr sz="2000">
                <a:solidFill>
                  <a:schemeClr val="bg1"/>
                </a:solidFill>
              </a:defRPr>
            </a:lvl1pPr>
          </a:lstStyle>
          <a:p>
            <a:pPr lvl="0"/>
            <a:r>
              <a:rPr lang="en-US" smtClean="0"/>
              <a:t>Click to edit Master text styles</a:t>
            </a:r>
          </a:p>
        </p:txBody>
      </p:sp>
      <p:sp>
        <p:nvSpPr>
          <p:cNvPr id="8" name="Text Placeholder 7"/>
          <p:cNvSpPr>
            <a:spLocks noGrp="1"/>
          </p:cNvSpPr>
          <p:nvPr>
            <p:ph type="body" sz="quarter" idx="13"/>
          </p:nvPr>
        </p:nvSpPr>
        <p:spPr>
          <a:xfrm>
            <a:off x="722376" y="3276600"/>
            <a:ext cx="7583424" cy="1447800"/>
          </a:xfrm>
        </p:spPr>
        <p:txBody>
          <a:bodyPr>
            <a:normAutofit/>
          </a:bodyPr>
          <a:lstStyle>
            <a:lvl1pPr marL="0" indent="0">
              <a:buFontTx/>
              <a:buNone/>
              <a:defRPr sz="4000" b="1">
                <a:solidFill>
                  <a:schemeClr val="tx2"/>
                </a:solidFill>
              </a:defRPr>
            </a:lvl1pPr>
          </a:lstStyle>
          <a:p>
            <a:pPr lvl="0"/>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chor="t"/>
          <a:lstStyle/>
          <a:p>
            <a:r>
              <a:rPr lang="en-US" dirty="0" smtClean="0"/>
              <a:t>Click to edit Master title style</a:t>
            </a:r>
            <a:endParaRPr lang="en-US" dirty="0"/>
          </a:p>
        </p:txBody>
      </p:sp>
      <p:sp>
        <p:nvSpPr>
          <p:cNvPr id="6" name="Content Placeholder 5"/>
          <p:cNvSpPr>
            <a:spLocks noGrp="1"/>
          </p:cNvSpPr>
          <p:nvPr>
            <p:ph sz="quarter" idx="12"/>
          </p:nvPr>
        </p:nvSpPr>
        <p:spPr>
          <a:xfrm>
            <a:off x="457200" y="1295400"/>
            <a:ext cx="3977640" cy="44958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4709160" y="1295400"/>
            <a:ext cx="3977640" cy="4495800"/>
          </a:xfrm>
        </p:spPr>
        <p:txBody>
          <a:bodyPr/>
          <a:lstStyle>
            <a:lvl1pPr>
              <a:defRPr>
                <a:solidFill>
                  <a:schemeClr val="bg1"/>
                </a:solidFill>
              </a:defRPr>
            </a:lvl1pPr>
            <a:lvl2pPr>
              <a:defRPr>
                <a:solidFill>
                  <a:schemeClr val="bg1"/>
                </a:solidFill>
              </a:defRPr>
            </a:lvl2pPr>
            <a:lvl3pPr>
              <a:defRPr>
                <a:solidFill>
                  <a:schemeClr val="bg1"/>
                </a:solidFill>
              </a:defRPr>
            </a:lvl3pPr>
          </a:lstStyle>
          <a:p>
            <a:pPr lvl="0"/>
            <a:r>
              <a:rPr lang="en-US" dirty="0" smtClean="0"/>
              <a:t>Click to edit Master text styles</a:t>
            </a:r>
          </a:p>
          <a:p>
            <a:pPr lvl="1"/>
            <a:r>
              <a:rPr lang="en-US" dirty="0" smtClean="0"/>
              <a:t>Second level</a:t>
            </a:r>
          </a:p>
          <a:p>
            <a:pPr lvl="2"/>
            <a:r>
              <a:rPr lang="en-US" dirty="0" smtClean="0"/>
              <a:t>Third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lumn w/subhea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chor="t"/>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905000"/>
            <a:ext cx="3977640" cy="3733800"/>
          </a:xfrm>
        </p:spPr>
        <p:txBody>
          <a:bodyPr/>
          <a:lstStyle>
            <a:lvl1pPr>
              <a:defRPr sz="2000">
                <a:solidFill>
                  <a:schemeClr val="bg1"/>
                </a:solidFill>
              </a:defRPr>
            </a:lvl1pPr>
            <a:lvl2pPr>
              <a:defRPr sz="1800">
                <a:solidFill>
                  <a:schemeClr val="bg1"/>
                </a:solidFill>
              </a:defRPr>
            </a:lvl2pPr>
            <a:lvl3pPr>
              <a:defRPr sz="1800">
                <a:solidFill>
                  <a:schemeClr val="bg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4709160" y="1905000"/>
            <a:ext cx="3977640" cy="3733800"/>
          </a:xfrm>
        </p:spPr>
        <p:txBody>
          <a:bodyPr>
            <a:normAutofit/>
          </a:bodyPr>
          <a:lstStyle>
            <a:lvl1pPr>
              <a:defRPr sz="2000">
                <a:solidFill>
                  <a:schemeClr val="bg1"/>
                </a:solidFill>
              </a:defRPr>
            </a:lvl1pPr>
            <a:lvl2pPr>
              <a:defRPr sz="1800">
                <a:solidFill>
                  <a:schemeClr val="bg1"/>
                </a:solidFill>
              </a:defRPr>
            </a:lvl2pPr>
            <a:lvl3pPr>
              <a:defRPr sz="1800">
                <a:solidFill>
                  <a:schemeClr val="bg1"/>
                </a:solidFill>
              </a:defRPr>
            </a:lvl3pPr>
          </a:lstStyle>
          <a:p>
            <a:pPr lvl="0"/>
            <a:r>
              <a:rPr lang="en-US" smtClean="0"/>
              <a:t>Click to edit Master text styles</a:t>
            </a:r>
          </a:p>
          <a:p>
            <a:pPr lvl="1"/>
            <a:r>
              <a:rPr lang="en-US" smtClean="0"/>
              <a:t>Second level</a:t>
            </a:r>
          </a:p>
          <a:p>
            <a:pPr lvl="2"/>
            <a:r>
              <a:rPr lang="en-US" smtClean="0"/>
              <a:t>Third level</a:t>
            </a:r>
          </a:p>
        </p:txBody>
      </p:sp>
      <p:sp>
        <p:nvSpPr>
          <p:cNvPr id="8" name="Text Placeholder 7"/>
          <p:cNvSpPr>
            <a:spLocks noGrp="1"/>
          </p:cNvSpPr>
          <p:nvPr>
            <p:ph type="body" sz="quarter" idx="12"/>
          </p:nvPr>
        </p:nvSpPr>
        <p:spPr>
          <a:xfrm>
            <a:off x="457200" y="1219200"/>
            <a:ext cx="3977640" cy="685800"/>
          </a:xfrm>
        </p:spPr>
        <p:txBody>
          <a:bodyPr anchor="b"/>
          <a:lstStyle>
            <a:lvl1pPr marL="0" indent="0" algn="l">
              <a:buFontTx/>
              <a:buNone/>
              <a:defRPr sz="2000">
                <a:solidFill>
                  <a:schemeClr val="tx2"/>
                </a:solidFill>
                <a:latin typeface="Segoe Semibold" pitchFamily="34" charset="0"/>
              </a:defRPr>
            </a:lvl1pPr>
          </a:lstStyle>
          <a:p>
            <a:pPr lvl="0"/>
            <a:r>
              <a:rPr lang="en-US" smtClean="0"/>
              <a:t>Click to edit Master text styles</a:t>
            </a:r>
          </a:p>
        </p:txBody>
      </p:sp>
      <p:sp>
        <p:nvSpPr>
          <p:cNvPr id="9" name="Text Placeholder 7"/>
          <p:cNvSpPr>
            <a:spLocks noGrp="1"/>
          </p:cNvSpPr>
          <p:nvPr>
            <p:ph type="body" sz="quarter" idx="13"/>
          </p:nvPr>
        </p:nvSpPr>
        <p:spPr>
          <a:xfrm>
            <a:off x="4709160" y="1219200"/>
            <a:ext cx="3977640" cy="685800"/>
          </a:xfrm>
        </p:spPr>
        <p:txBody>
          <a:bodyPr anchor="b"/>
          <a:lstStyle>
            <a:lvl1pPr marL="0" indent="0" algn="l">
              <a:buFontTx/>
              <a:buNone/>
              <a:defRPr sz="2000">
                <a:solidFill>
                  <a:schemeClr val="tx2"/>
                </a:solidFill>
                <a:latin typeface="Segoe Semibold" pitchFamily="34" charset="0"/>
              </a:defRPr>
            </a:lvl1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chor="t"/>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26" name="Picture 2" descr="C:\Documents and Settings\lgubin\Desktop\MSFT 126 - SBA Phase II\Deliverables\PPT\Working Versions\New Ribbon jpegs\Productivity_ribbon.jpg"/>
          <p:cNvPicPr>
            <a:picLocks noChangeAspect="1" noChangeArrowheads="1"/>
          </p:cNvPicPr>
          <p:nvPr userDrawn="1"/>
        </p:nvPicPr>
        <p:blipFill>
          <a:blip r:embed="rId13" cstate="print"/>
          <a:srcRect/>
          <a:stretch>
            <a:fillRect/>
          </a:stretch>
        </p:blipFill>
        <p:spPr bwMode="auto">
          <a:xfrm>
            <a:off x="0" y="5394325"/>
            <a:ext cx="9144000" cy="1616075"/>
          </a:xfrm>
          <a:prstGeom prst="rect">
            <a:avLst/>
          </a:prstGeom>
          <a:noFill/>
        </p:spPr>
      </p:pic>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65237"/>
            <a:ext cx="70104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5" name="Date Placeholder 2"/>
          <p:cNvSpPr txBox="1">
            <a:spLocks/>
          </p:cNvSpPr>
          <p:nvPr/>
        </p:nvSpPr>
        <p:spPr>
          <a:xfrm>
            <a:off x="7086600" y="6264275"/>
            <a:ext cx="2133600" cy="365125"/>
          </a:xfrm>
          <a:prstGeom prst="rect">
            <a:avLst/>
          </a:prstGeom>
        </p:spPr>
        <p:txBody>
          <a:bodyPr vert="horz" lIns="91440" tIns="45720" rIns="91440" bIns="45720"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0" i="0" u="none" strike="noStrike" kern="1200" cap="none" spc="0" normalizeH="0" baseline="0" noProof="0" dirty="0" smtClean="0">
                <a:ln>
                  <a:noFill/>
                </a:ln>
                <a:solidFill>
                  <a:schemeClr val="tx2"/>
                </a:solidFill>
                <a:effectLst/>
                <a:uLnTx/>
                <a:uFillTx/>
                <a:latin typeface="Segoe UI" pitchFamily="34" charset="0"/>
                <a:ea typeface="+mn-ea"/>
                <a:cs typeface="Segoe UI" pitchFamily="34" charset="0"/>
              </a:rPr>
              <a:t>Solutions for Small Business</a:t>
            </a:r>
            <a:endParaRPr kumimoji="0" lang="en-US" sz="1100" b="0" i="0" u="none" strike="noStrike" kern="1200" cap="none" spc="0" normalizeH="0" baseline="0" noProof="0" dirty="0">
              <a:ln>
                <a:noFill/>
              </a:ln>
              <a:solidFill>
                <a:schemeClr val="tx2"/>
              </a:solidFill>
              <a:effectLst/>
              <a:uLnTx/>
              <a:uFillTx/>
              <a:latin typeface="Segoe UI" pitchFamily="34" charset="0"/>
              <a:ea typeface="+mn-ea"/>
              <a:cs typeface="Segoe U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ct val="100000"/>
        </a:lnSpc>
        <a:spcBef>
          <a:spcPct val="0"/>
        </a:spcBef>
        <a:buNone/>
        <a:defRPr sz="3200" kern="1200">
          <a:solidFill>
            <a:schemeClr val="tx2"/>
          </a:solidFill>
          <a:latin typeface="Segoe UI" pitchFamily="34" charset="0"/>
          <a:ea typeface="+mj-ea"/>
          <a:cs typeface="Segoe UI" pitchFamily="34" charset="0"/>
        </a:defRPr>
      </a:lvl1pPr>
    </p:titleStyle>
    <p:bodyStyle>
      <a:lvl1pPr marL="342900" indent="-342900" algn="l" defTabSz="914400" rtl="0" eaLnBrk="1" latinLnBrk="0" hangingPunct="1">
        <a:spcBef>
          <a:spcPct val="20000"/>
        </a:spcBef>
        <a:buFont typeface="Arial" pitchFamily="34" charset="0"/>
        <a:buChar char="•"/>
        <a:defRPr sz="2400" kern="1200">
          <a:solidFill>
            <a:schemeClr val="bg1"/>
          </a:solidFill>
          <a:latin typeface="Segoe UI" pitchFamily="34" charset="0"/>
          <a:ea typeface="+mn-ea"/>
          <a:cs typeface="Segoe UI" pitchFamily="34" charset="0"/>
        </a:defRPr>
      </a:lvl1pPr>
      <a:lvl2pPr marL="742950" indent="-285750" algn="l" defTabSz="914400" rtl="0" eaLnBrk="1" latinLnBrk="0" hangingPunct="1">
        <a:spcBef>
          <a:spcPct val="20000"/>
        </a:spcBef>
        <a:buFont typeface="Symbol" pitchFamily="18" charset="2"/>
        <a:buChar char=""/>
        <a:defRPr sz="2000" kern="1200">
          <a:solidFill>
            <a:schemeClr val="bg1"/>
          </a:solidFill>
          <a:latin typeface="Segoe UI" pitchFamily="34" charset="0"/>
          <a:ea typeface="+mn-ea"/>
          <a:cs typeface="Segoe UI" pitchFamily="34" charset="0"/>
        </a:defRPr>
      </a:lvl2pPr>
      <a:lvl3pPr marL="1143000" indent="-228600" algn="l" defTabSz="914400" rtl="0" eaLnBrk="1" latinLnBrk="0" hangingPunct="1">
        <a:spcBef>
          <a:spcPct val="20000"/>
        </a:spcBef>
        <a:buFontTx/>
        <a:buChar char="–"/>
        <a:defRPr sz="2000" kern="1200">
          <a:solidFill>
            <a:schemeClr val="bg1"/>
          </a:solidFill>
          <a:latin typeface="Segoe UI" pitchFamily="34" charset="0"/>
          <a:ea typeface="+mn-ea"/>
          <a:cs typeface="Segoe UI" pitchFamily="34" charset="0"/>
        </a:defRPr>
      </a:lvl3pPr>
      <a:lvl4pPr marL="1600200" indent="-228600" algn="l" defTabSz="914400" rtl="0" eaLnBrk="1" latinLnBrk="0" hangingPunct="1">
        <a:spcBef>
          <a:spcPct val="20000"/>
        </a:spcBef>
        <a:buFont typeface="Arial" pitchFamily="34" charset="0"/>
        <a:buChar char="–"/>
        <a:defRPr sz="2800" kern="1200">
          <a:solidFill>
            <a:srgbClr val="AB543C"/>
          </a:solidFill>
          <a:latin typeface="Segoe"/>
          <a:ea typeface="+mn-ea"/>
          <a:cs typeface="+mn-cs"/>
        </a:defRPr>
      </a:lvl4pPr>
      <a:lvl5pPr marL="2057400" indent="-228600" algn="l" defTabSz="914400" rtl="0" eaLnBrk="1" latinLnBrk="0" hangingPunct="1">
        <a:spcBef>
          <a:spcPct val="20000"/>
        </a:spcBef>
        <a:buFont typeface="Arial" pitchFamily="34" charset="0"/>
        <a:buChar char="»"/>
        <a:defRPr sz="2800" kern="1200">
          <a:solidFill>
            <a:srgbClr val="AB543C"/>
          </a:solidFill>
          <a:latin typeface="Segoe"/>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mslocaloffers.com/"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www.mslocaloffers.co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hyperlink" Target="http://www.mslocaloffers.com/"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mslocalbiz.com/"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38.jpeg"/></Relationships>
</file>

<file path=ppt/slides/_rels/slide33.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hyperlink" Target="http://www.microsoft.com/responsepoint/default.aspx"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9.png"/><Relationship Id="rId18" Type="http://schemas.openxmlformats.org/officeDocument/2006/relationships/image" Target="../media/image14.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8.png"/><Relationship Id="rId17" Type="http://schemas.openxmlformats.org/officeDocument/2006/relationships/image" Target="../media/image13.gif"/><Relationship Id="rId2" Type="http://schemas.openxmlformats.org/officeDocument/2006/relationships/notesSlide" Target="../notesSlides/notesSlide5.xml"/><Relationship Id="rId16" Type="http://schemas.openxmlformats.org/officeDocument/2006/relationships/image" Target="../media/image12.png"/><Relationship Id="rId20" Type="http://schemas.openxmlformats.org/officeDocument/2006/relationships/image" Target="../media/image16.png"/><Relationship Id="rId1" Type="http://schemas.openxmlformats.org/officeDocument/2006/relationships/slideLayout" Target="../slideLayouts/slideLayout9.xml"/><Relationship Id="rId6" Type="http://schemas.openxmlformats.org/officeDocument/2006/relationships/diagramColors" Target="../diagrams/colors1.xml"/><Relationship Id="rId11" Type="http://schemas.openxmlformats.org/officeDocument/2006/relationships/image" Target="../media/image7.png"/><Relationship Id="rId5" Type="http://schemas.openxmlformats.org/officeDocument/2006/relationships/diagramQuickStyle" Target="../diagrams/quickStyle1.xml"/><Relationship Id="rId15" Type="http://schemas.openxmlformats.org/officeDocument/2006/relationships/image" Target="../media/image11.gif"/><Relationship Id="rId10" Type="http://schemas.openxmlformats.org/officeDocument/2006/relationships/image" Target="../media/image6.png"/><Relationship Id="rId19"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5.png"/><Relationship Id="rId14" Type="http://schemas.openxmlformats.org/officeDocument/2006/relationships/image" Target="../media/image10.gi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Presentation Guidelines</a:t>
            </a:r>
            <a:endParaRPr lang="en-US" dirty="0"/>
          </a:p>
        </p:txBody>
      </p:sp>
      <p:sp>
        <p:nvSpPr>
          <p:cNvPr id="5" name="Content Placeholder 4"/>
          <p:cNvSpPr>
            <a:spLocks noGrp="1"/>
          </p:cNvSpPr>
          <p:nvPr>
            <p:ph sz="quarter" idx="12"/>
          </p:nvPr>
        </p:nvSpPr>
        <p:spPr>
          <a:xfrm>
            <a:off x="457200" y="990600"/>
            <a:ext cx="8153400" cy="4686300"/>
          </a:xfrm>
        </p:spPr>
        <p:txBody>
          <a:bodyPr>
            <a:normAutofit fontScale="85000" lnSpcReduction="20000"/>
          </a:bodyPr>
          <a:lstStyle/>
          <a:p>
            <a:pPr marL="0" indent="0">
              <a:buNone/>
            </a:pPr>
            <a:r>
              <a:rPr lang="en-US" dirty="0" smtClean="0"/>
              <a:t>You can </a:t>
            </a:r>
            <a:r>
              <a:rPr lang="en-US" b="1" dirty="0" smtClean="0"/>
              <a:t>and should </a:t>
            </a:r>
            <a:r>
              <a:rPr lang="en-US" dirty="0" smtClean="0"/>
              <a:t>customize this presentation to speak to your local business audience. Insert your information where there is currently red text and feel free to add or delete anything else as suits your needs. </a:t>
            </a:r>
          </a:p>
          <a:p>
            <a:pPr marL="0" indent="0">
              <a:buNone/>
            </a:pPr>
            <a:r>
              <a:rPr lang="en-US" dirty="0" smtClean="0"/>
              <a:t>Here are some suggestions:</a:t>
            </a:r>
          </a:p>
          <a:p>
            <a:pPr marL="457200" indent="-222250"/>
            <a:r>
              <a:rPr lang="en-US" dirty="0" smtClean="0"/>
              <a:t>Add your own products that are relevant to the customer issue you are discussing </a:t>
            </a:r>
            <a:r>
              <a:rPr lang="en-US" sz="2200" dirty="0" smtClean="0"/>
              <a:t>(Slide 24).</a:t>
            </a:r>
          </a:p>
          <a:p>
            <a:pPr marL="457200" indent="-222250"/>
            <a:r>
              <a:rPr lang="en-US" dirty="0" smtClean="0"/>
              <a:t>Add your own offers for your products or Microsoft products </a:t>
            </a:r>
            <a:r>
              <a:rPr lang="en-US" sz="2200" dirty="0" smtClean="0"/>
              <a:t>(Slide 25).</a:t>
            </a:r>
          </a:p>
          <a:p>
            <a:pPr marL="457200" indent="-222250"/>
            <a:r>
              <a:rPr lang="en-US" dirty="0" smtClean="0"/>
              <a:t>Update the next steps for each Microsoft product with the latest offers from </a:t>
            </a:r>
            <a:r>
              <a:rPr lang="en-US" dirty="0" smtClean="0">
                <a:hlinkClick r:id="rId3"/>
              </a:rPr>
              <a:t>www.mslocaloffers.com</a:t>
            </a:r>
            <a:r>
              <a:rPr lang="en-US" dirty="0" smtClean="0"/>
              <a:t> </a:t>
            </a:r>
            <a:r>
              <a:rPr lang="en-US" sz="2200" dirty="0" smtClean="0"/>
              <a:t>(Slides 17, 19, 21).</a:t>
            </a:r>
          </a:p>
          <a:p>
            <a:pPr marL="457200" indent="-222250"/>
            <a:r>
              <a:rPr lang="en-US" dirty="0" smtClean="0"/>
              <a:t>Remove any Microsoft product slides that you do not want to feature </a:t>
            </a:r>
            <a:r>
              <a:rPr lang="en-US" sz="2200" dirty="0" smtClean="0"/>
              <a:t>(Slides 16-21, 27-31)</a:t>
            </a:r>
            <a:r>
              <a:rPr lang="en-US" dirty="0" smtClean="0"/>
              <a:t>.</a:t>
            </a:r>
          </a:p>
          <a:p>
            <a:pPr marL="457200" indent="-222250"/>
            <a:endParaRPr lang="en-US" dirty="0" smtClean="0"/>
          </a:p>
          <a:p>
            <a:pPr marL="225425" indent="9525">
              <a:buNone/>
            </a:pPr>
            <a:r>
              <a:rPr lang="en-US" dirty="0" smtClean="0"/>
              <a:t>This presentation is designed to be an interactive session between the speaker and attendees. Use the speaker notes to guide the discussion and encourage everyone to participate in sharing their experiences.</a:t>
            </a:r>
          </a:p>
          <a:p>
            <a:pPr marL="0" indent="0">
              <a:buNone/>
            </a:pP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Managing IT issues is time-consuming</a:t>
            </a:r>
            <a:endParaRPr lang="en-US" dirty="0"/>
          </a:p>
        </p:txBody>
      </p:sp>
      <p:sp>
        <p:nvSpPr>
          <p:cNvPr id="3" name="Text Placeholder 2"/>
          <p:cNvSpPr>
            <a:spLocks noGrp="1"/>
          </p:cNvSpPr>
          <p:nvPr>
            <p:ph type="body" sz="quarter" idx="11"/>
          </p:nvPr>
        </p:nvSpPr>
        <p:spPr>
          <a:xfrm>
            <a:off x="457200" y="2133600"/>
            <a:ext cx="8458200" cy="3581400"/>
          </a:xfrm>
        </p:spPr>
        <p:txBody>
          <a:bodyPr/>
          <a:lstStyle/>
          <a:p>
            <a:pPr lvl="0"/>
            <a:r>
              <a:rPr lang="en-US" b="1" dirty="0" smtClean="0"/>
              <a:t>Explore outsourcing options </a:t>
            </a:r>
          </a:p>
          <a:p>
            <a:pPr lvl="0"/>
            <a:r>
              <a:rPr lang="en-US" b="1" dirty="0" smtClean="0"/>
              <a:t>Put an integrated system in place </a:t>
            </a:r>
            <a:r>
              <a:rPr lang="en-US" dirty="0" smtClean="0"/>
              <a:t>that’s easy to manage</a:t>
            </a:r>
          </a:p>
          <a:p>
            <a:pPr lvl="0"/>
            <a:r>
              <a:rPr lang="en-US" b="1" dirty="0" smtClean="0"/>
              <a:t>Work with your Microsoft Small Business Specialist</a:t>
            </a:r>
            <a:r>
              <a:rPr lang="en-US" dirty="0" smtClean="0"/>
              <a:t> </a:t>
            </a:r>
            <a:br>
              <a:rPr lang="en-US" dirty="0" smtClean="0"/>
            </a:br>
            <a:r>
              <a:rPr lang="en-US" dirty="0" smtClean="0"/>
              <a:t>to get all the technology help you need</a:t>
            </a:r>
          </a:p>
        </p:txBody>
      </p:sp>
      <p:sp>
        <p:nvSpPr>
          <p:cNvPr id="4" name="Content Placeholder 3"/>
          <p:cNvSpPr>
            <a:spLocks noGrp="1"/>
          </p:cNvSpPr>
          <p:nvPr>
            <p:ph sz="quarter" idx="12"/>
          </p:nvPr>
        </p:nvSpPr>
        <p:spPr/>
        <p:txBody>
          <a:bodyPr/>
          <a:lstStyle/>
          <a:p>
            <a:r>
              <a:rPr lang="en-US" dirty="0" smtClean="0">
                <a:latin typeface="Segoe UI" pitchFamily="34" charset="0"/>
              </a:rPr>
              <a:t>Offload technical tasks to experts</a:t>
            </a:r>
            <a:endParaRPr lang="en-US" dirty="0">
              <a:latin typeface="Segoe U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Forty-nine percent of small business owners say they make business calls and check e-mail while driving. </a:t>
            </a:r>
            <a:endParaRPr lang="en-US" dirty="0"/>
          </a:p>
        </p:txBody>
      </p:sp>
      <p:sp>
        <p:nvSpPr>
          <p:cNvPr id="3" name="Content Placeholder 2"/>
          <p:cNvSpPr>
            <a:spLocks noGrp="1"/>
          </p:cNvSpPr>
          <p:nvPr>
            <p:ph sz="quarter" idx="10"/>
          </p:nvPr>
        </p:nvSpPr>
        <p:spPr/>
        <p:txBody>
          <a:bodyPr/>
          <a:lstStyle/>
          <a:p>
            <a:r>
              <a:rPr lang="en-US" dirty="0" smtClean="0">
                <a:solidFill>
                  <a:schemeClr val="bg1"/>
                </a:solidFill>
              </a:rPr>
              <a:t>Reuters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Need to get more done in less time</a:t>
            </a:r>
            <a:endParaRPr lang="en-US" dirty="0"/>
          </a:p>
        </p:txBody>
      </p:sp>
      <p:sp>
        <p:nvSpPr>
          <p:cNvPr id="5" name="Text Placeholder 4"/>
          <p:cNvSpPr>
            <a:spLocks noGrp="1"/>
          </p:cNvSpPr>
          <p:nvPr>
            <p:ph type="body" sz="quarter" idx="11"/>
          </p:nvPr>
        </p:nvSpPr>
        <p:spPr/>
        <p:txBody>
          <a:bodyPr/>
          <a:lstStyle/>
          <a:p>
            <a:pPr lvl="0"/>
            <a:r>
              <a:rPr lang="en-US" b="1" dirty="0" smtClean="0">
                <a:solidFill>
                  <a:schemeClr val="bg1"/>
                </a:solidFill>
              </a:rPr>
              <a:t>Real-time reporting </a:t>
            </a:r>
            <a:r>
              <a:rPr lang="en-US" dirty="0" smtClean="0">
                <a:solidFill>
                  <a:schemeClr val="bg1"/>
                </a:solidFill>
              </a:rPr>
              <a:t>solutions help analyze business processes and clarify next steps</a:t>
            </a:r>
          </a:p>
          <a:p>
            <a:pPr lvl="0"/>
            <a:r>
              <a:rPr lang="en-US" dirty="0" smtClean="0">
                <a:solidFill>
                  <a:schemeClr val="bg1"/>
                </a:solidFill>
              </a:rPr>
              <a:t>Make sure you’re </a:t>
            </a:r>
            <a:r>
              <a:rPr lang="en-US" b="1" dirty="0" smtClean="0">
                <a:solidFill>
                  <a:schemeClr val="bg1"/>
                </a:solidFill>
              </a:rPr>
              <a:t>retaining good employees</a:t>
            </a:r>
          </a:p>
          <a:p>
            <a:pPr lvl="0"/>
            <a:r>
              <a:rPr lang="en-US" b="1" dirty="0" smtClean="0">
                <a:solidFill>
                  <a:schemeClr val="bg1"/>
                </a:solidFill>
              </a:rPr>
              <a:t>Tracking business costs</a:t>
            </a:r>
            <a:r>
              <a:rPr lang="en-US" dirty="0" smtClean="0">
                <a:solidFill>
                  <a:schemeClr val="bg1"/>
                </a:solidFill>
              </a:rPr>
              <a:t> is key to maintaining </a:t>
            </a:r>
            <a:br>
              <a:rPr lang="en-US" dirty="0" smtClean="0">
                <a:solidFill>
                  <a:schemeClr val="bg1"/>
                </a:solidFill>
              </a:rPr>
            </a:br>
            <a:r>
              <a:rPr lang="en-US" dirty="0" smtClean="0">
                <a:solidFill>
                  <a:schemeClr val="bg1"/>
                </a:solidFill>
              </a:rPr>
              <a:t>a healthy margin</a:t>
            </a:r>
          </a:p>
        </p:txBody>
      </p:sp>
      <p:sp>
        <p:nvSpPr>
          <p:cNvPr id="6" name="Content Placeholder 5"/>
          <p:cNvSpPr>
            <a:spLocks noGrp="1"/>
          </p:cNvSpPr>
          <p:nvPr>
            <p:ph sz="quarter" idx="12"/>
          </p:nvPr>
        </p:nvSpPr>
        <p:spPr/>
        <p:txBody>
          <a:bodyPr>
            <a:normAutofit fontScale="92500" lnSpcReduction="20000"/>
          </a:bodyPr>
          <a:lstStyle/>
          <a:p>
            <a:r>
              <a:rPr lang="en-US" dirty="0" smtClean="0">
                <a:latin typeface="Segoe UI" pitchFamily="34" charset="0"/>
              </a:rPr>
              <a:t>Use business productivity tools to leverage </a:t>
            </a:r>
            <a:br>
              <a:rPr lang="en-US" dirty="0" smtClean="0">
                <a:latin typeface="Segoe UI" pitchFamily="34" charset="0"/>
              </a:rPr>
            </a:br>
            <a:r>
              <a:rPr lang="en-US" dirty="0" smtClean="0">
                <a:latin typeface="Segoe UI" pitchFamily="34" charset="0"/>
              </a:rPr>
              <a:t>your knowledge of your business</a:t>
            </a:r>
            <a:endParaRPr lang="en-US" dirty="0">
              <a:latin typeface="Segoe U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838200" y="2298700"/>
            <a:ext cx="5867400" cy="1532727"/>
          </a:xfrm>
          <a:prstGeom prst="rect">
            <a:avLst/>
          </a:prstGeom>
          <a:noFill/>
          <a:ln w="9525">
            <a:noFill/>
            <a:miter lim="800000"/>
            <a:headEnd/>
            <a:tailEnd/>
          </a:ln>
        </p:spPr>
        <p:txBody>
          <a:bodyPr>
            <a:spAutoFit/>
          </a:bodyPr>
          <a:lstStyle/>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a:spcBef>
                <a:spcPct val="50000"/>
              </a:spcBef>
            </a:pPr>
            <a:endParaRPr lang="en-US" dirty="0"/>
          </a:p>
        </p:txBody>
      </p:sp>
      <p:pic>
        <p:nvPicPr>
          <p:cNvPr id="5122" name="Picture 2" descr="C:\Documents and Settings\lgubin\Desktop\MSFT 126 - SBA Phase II\Deliverables\PPT\PNG's R2\PNG's R2\one_time_a.png"/>
          <p:cNvPicPr>
            <a:picLocks noChangeAspect="1" noChangeArrowheads="1"/>
          </p:cNvPicPr>
          <p:nvPr/>
        </p:nvPicPr>
        <p:blipFill>
          <a:blip r:embed="rId3" cstate="print"/>
          <a:srcRect/>
          <a:stretch>
            <a:fillRect/>
          </a:stretch>
        </p:blipFill>
        <p:spPr bwMode="auto">
          <a:xfrm>
            <a:off x="1048544" y="228600"/>
            <a:ext cx="7046913" cy="55753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838200" y="2298700"/>
            <a:ext cx="5867400" cy="1532727"/>
          </a:xfrm>
          <a:prstGeom prst="rect">
            <a:avLst/>
          </a:prstGeom>
          <a:noFill/>
          <a:ln w="9525">
            <a:noFill/>
            <a:miter lim="800000"/>
            <a:headEnd/>
            <a:tailEnd/>
          </a:ln>
        </p:spPr>
        <p:txBody>
          <a:bodyPr>
            <a:spAutoFit/>
          </a:bodyPr>
          <a:lstStyle/>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a:spcBef>
                <a:spcPct val="50000"/>
              </a:spcBef>
            </a:pPr>
            <a:endParaRPr lang="en-US" dirty="0"/>
          </a:p>
        </p:txBody>
      </p:sp>
      <p:pic>
        <p:nvPicPr>
          <p:cNvPr id="6146" name="Picture 2" descr="C:\Documents and Settings\lgubin\Desktop\MSFT 126 - SBA Phase II\Deliverables\PPT\PNG's R2\PNG's R2\one_time_b.png"/>
          <p:cNvPicPr>
            <a:picLocks noChangeAspect="1" noChangeArrowheads="1"/>
          </p:cNvPicPr>
          <p:nvPr/>
        </p:nvPicPr>
        <p:blipFill>
          <a:blip r:embed="rId3" cstate="print"/>
          <a:srcRect/>
          <a:stretch>
            <a:fillRect/>
          </a:stretch>
        </p:blipFill>
        <p:spPr bwMode="auto">
          <a:xfrm>
            <a:off x="1048544" y="228600"/>
            <a:ext cx="7046912" cy="55753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r>
              <a:rPr lang="en-US" dirty="0" smtClean="0"/>
              <a:t>Today I’ll be the manager, accountant, and computer geek – all before lunch.</a:t>
            </a:r>
            <a:endParaRPr lang="en-US" dirty="0"/>
          </a:p>
        </p:txBody>
      </p:sp>
      <p:sp>
        <p:nvSpPr>
          <p:cNvPr id="3" name="Text Placeholder 2"/>
          <p:cNvSpPr>
            <a:spLocks noGrp="1"/>
          </p:cNvSpPr>
          <p:nvPr>
            <p:ph type="body" sz="quarter" idx="13"/>
          </p:nvPr>
        </p:nvSpPr>
        <p:spPr/>
        <p:txBody>
          <a:bodyPr/>
          <a:lstStyle/>
          <a:p>
            <a:r>
              <a:rPr lang="en-US" dirty="0" smtClean="0"/>
              <a:t>Microsoft Solutions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5943600" y="3886200"/>
            <a:ext cx="2743200" cy="2181225"/>
          </a:xfrm>
          <a:prstGeom prst="rect">
            <a:avLst/>
          </a:prstGeom>
          <a:noFill/>
          <a:ln w="9525">
            <a:noFill/>
            <a:miter lim="800000"/>
            <a:headEnd/>
            <a:tailEnd/>
          </a:ln>
        </p:spPr>
      </p:pic>
      <p:sp>
        <p:nvSpPr>
          <p:cNvPr id="7" name="Title 6"/>
          <p:cNvSpPr>
            <a:spLocks noGrp="1"/>
          </p:cNvSpPr>
          <p:nvPr>
            <p:ph type="title"/>
          </p:nvPr>
        </p:nvSpPr>
        <p:spPr/>
        <p:txBody>
          <a:bodyPr/>
          <a:lstStyle/>
          <a:p>
            <a:r>
              <a:rPr lang="en-US" dirty="0" smtClean="0"/>
              <a:t>Microsoft Office Professional 2010</a:t>
            </a:r>
            <a:endParaRPr lang="en-US" dirty="0"/>
          </a:p>
        </p:txBody>
      </p:sp>
      <p:sp>
        <p:nvSpPr>
          <p:cNvPr id="8" name="Content Placeholder 7"/>
          <p:cNvSpPr>
            <a:spLocks noGrp="1"/>
          </p:cNvSpPr>
          <p:nvPr>
            <p:ph sz="quarter" idx="12"/>
          </p:nvPr>
        </p:nvSpPr>
        <p:spPr>
          <a:xfrm>
            <a:off x="457200" y="952500"/>
            <a:ext cx="3977640" cy="4495800"/>
          </a:xfrm>
        </p:spPr>
        <p:txBody>
          <a:bodyPr>
            <a:noAutofit/>
          </a:bodyPr>
          <a:lstStyle/>
          <a:p>
            <a:pPr lvl="0"/>
            <a:r>
              <a:rPr lang="en-US" sz="2000" b="1" dirty="0" smtClean="0"/>
              <a:t>Increase productivity</a:t>
            </a:r>
            <a:r>
              <a:rPr lang="en-US" sz="2000" dirty="0" smtClean="0"/>
              <a:t>. Make it easier for employees to find and use the software features they need most often. </a:t>
            </a:r>
          </a:p>
          <a:p>
            <a:pPr lvl="0"/>
            <a:r>
              <a:rPr lang="en-US" sz="2000" b="1" dirty="0" smtClean="0"/>
              <a:t>Give your business a competitive advantage</a:t>
            </a:r>
            <a:r>
              <a:rPr lang="en-US" sz="2000" dirty="0" smtClean="0"/>
              <a:t>. Deliver proposals and reports to customers faster. Edit documents at the same time and see who else is working on which sections.</a:t>
            </a:r>
          </a:p>
          <a:p>
            <a:pPr lvl="0"/>
            <a:endParaRPr lang="en-US" sz="2000" dirty="0" smtClean="0"/>
          </a:p>
        </p:txBody>
      </p:sp>
      <p:sp>
        <p:nvSpPr>
          <p:cNvPr id="13" name="Content Placeholder 7"/>
          <p:cNvSpPr>
            <a:spLocks noGrp="1"/>
          </p:cNvSpPr>
          <p:nvPr>
            <p:ph sz="quarter" idx="12"/>
          </p:nvPr>
        </p:nvSpPr>
        <p:spPr>
          <a:xfrm>
            <a:off x="4572000" y="952500"/>
            <a:ext cx="3977640" cy="1524000"/>
          </a:xfrm>
        </p:spPr>
        <p:txBody>
          <a:bodyPr>
            <a:noAutofit/>
          </a:bodyPr>
          <a:lstStyle/>
          <a:p>
            <a:r>
              <a:rPr lang="en-US" sz="2000" b="1" dirty="0" smtClean="0"/>
              <a:t>Save time and money</a:t>
            </a:r>
            <a:r>
              <a:rPr lang="en-US" sz="2000" dirty="0" smtClean="0"/>
              <a:t>. Effortlessly produce compelling presentations, proposals and reports yourself.</a:t>
            </a:r>
          </a:p>
        </p:txBody>
      </p:sp>
      <p:pic>
        <p:nvPicPr>
          <p:cNvPr id="1026" name="Picture 2"/>
          <p:cNvPicPr>
            <a:picLocks noChangeAspect="1" noChangeArrowheads="1"/>
          </p:cNvPicPr>
          <p:nvPr/>
        </p:nvPicPr>
        <p:blipFill>
          <a:blip r:embed="rId4" cstate="print"/>
          <a:srcRect/>
          <a:stretch>
            <a:fillRect/>
          </a:stretch>
        </p:blipFill>
        <p:spPr bwMode="auto">
          <a:xfrm>
            <a:off x="5029200" y="3048000"/>
            <a:ext cx="3200400" cy="2400300"/>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5867400" y="4572000"/>
            <a:ext cx="2238375" cy="1790700"/>
          </a:xfrm>
          <a:prstGeom prst="rect">
            <a:avLst/>
          </a:prstGeom>
          <a:noFill/>
          <a:ln w="9525">
            <a:noFill/>
            <a:miter lim="800000"/>
            <a:headEnd/>
            <a:tailEnd/>
          </a:ln>
        </p:spPr>
      </p:pic>
      <p:pic>
        <p:nvPicPr>
          <p:cNvPr id="1028" name="Picture 4"/>
          <p:cNvPicPr>
            <a:picLocks noChangeAspect="1" noChangeArrowheads="1"/>
          </p:cNvPicPr>
          <p:nvPr/>
        </p:nvPicPr>
        <p:blipFill>
          <a:blip r:embed="rId6" cstate="print"/>
          <a:srcRect/>
          <a:stretch>
            <a:fillRect/>
          </a:stretch>
        </p:blipFill>
        <p:spPr bwMode="auto">
          <a:xfrm>
            <a:off x="5105400" y="5105400"/>
            <a:ext cx="1238250" cy="819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Microsoft Office Professional 2010</a:t>
            </a:r>
            <a:endParaRPr lang="en-US" dirty="0"/>
          </a:p>
        </p:txBody>
      </p:sp>
      <p:sp>
        <p:nvSpPr>
          <p:cNvPr id="17" name="Text Placeholder 16"/>
          <p:cNvSpPr>
            <a:spLocks noGrp="1"/>
          </p:cNvSpPr>
          <p:nvPr>
            <p:ph sz="quarter" idx="12"/>
          </p:nvPr>
        </p:nvSpPr>
        <p:spPr>
          <a:xfrm>
            <a:off x="457200" y="1295400"/>
            <a:ext cx="4343400" cy="4419600"/>
          </a:xfrm>
        </p:spPr>
        <p:txBody>
          <a:bodyPr>
            <a:normAutofit/>
          </a:bodyPr>
          <a:lstStyle/>
          <a:p>
            <a:pPr>
              <a:buNone/>
            </a:pPr>
            <a:r>
              <a:rPr lang="en-US" sz="2000" b="1" dirty="0" smtClean="0"/>
              <a:t>Next steps</a:t>
            </a:r>
          </a:p>
          <a:p>
            <a:pPr marL="398463" indent="-287338"/>
            <a:r>
              <a:rPr lang="en-US" sz="2000" dirty="0" smtClean="0"/>
              <a:t>Check </a:t>
            </a:r>
            <a:r>
              <a:rPr lang="en-US" sz="2000" dirty="0" smtClean="0">
                <a:hlinkClick r:id="rId3"/>
              </a:rPr>
              <a:t>www.mslocaloffers.com</a:t>
            </a:r>
            <a:r>
              <a:rPr lang="en-US" sz="2000" dirty="0" smtClean="0"/>
              <a:t> for current offers</a:t>
            </a:r>
          </a:p>
          <a:p>
            <a:pPr marL="398463" indent="-287338">
              <a:buNone/>
            </a:pPr>
            <a:endParaRPr lang="en-US" sz="2000" dirty="0" smtClean="0"/>
          </a:p>
          <a:p>
            <a:pPr marL="395288" indent="-395288">
              <a:buNone/>
            </a:pPr>
            <a:r>
              <a:rPr lang="en-US" b="1" dirty="0" smtClean="0"/>
              <a:t>www.mslocaloffers.com</a:t>
            </a:r>
          </a:p>
          <a:p>
            <a:pPr lvl="0"/>
            <a:endParaRPr lang="en-US" sz="2000" dirty="0" smtClean="0"/>
          </a:p>
        </p:txBody>
      </p:sp>
      <p:pic>
        <p:nvPicPr>
          <p:cNvPr id="2050" name="Picture 2"/>
          <p:cNvPicPr>
            <a:picLocks noChangeAspect="1" noChangeArrowheads="1"/>
          </p:cNvPicPr>
          <p:nvPr/>
        </p:nvPicPr>
        <p:blipFill>
          <a:blip r:embed="rId4" cstate="print"/>
          <a:srcRect/>
          <a:stretch>
            <a:fillRect/>
          </a:stretch>
        </p:blipFill>
        <p:spPr bwMode="auto">
          <a:xfrm>
            <a:off x="4953000" y="1295400"/>
            <a:ext cx="2952750" cy="3962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Windows 7 Professional</a:t>
            </a:r>
            <a:endParaRPr lang="en-US" dirty="0"/>
          </a:p>
        </p:txBody>
      </p:sp>
      <p:sp>
        <p:nvSpPr>
          <p:cNvPr id="10" name="Content Placeholder 7"/>
          <p:cNvSpPr>
            <a:spLocks noGrp="1"/>
          </p:cNvSpPr>
          <p:nvPr>
            <p:ph sz="quarter" idx="12"/>
          </p:nvPr>
        </p:nvSpPr>
        <p:spPr>
          <a:xfrm>
            <a:off x="4724400" y="838200"/>
            <a:ext cx="4419600" cy="4419600"/>
          </a:xfrm>
        </p:spPr>
        <p:txBody>
          <a:bodyPr>
            <a:noAutofit/>
          </a:bodyPr>
          <a:lstStyle/>
          <a:p>
            <a:pPr lvl="0"/>
            <a:r>
              <a:rPr lang="en-US" sz="2000" b="1" dirty="0" smtClean="0"/>
              <a:t>Works the way you want. </a:t>
            </a:r>
            <a:r>
              <a:rPr lang="en-US" sz="2000" dirty="0" smtClean="0"/>
              <a:t>You can start using your PC quickly with fast startup, shutdown, sleep, and resume from Standby.</a:t>
            </a:r>
          </a:p>
          <a:p>
            <a:r>
              <a:rPr lang="en-US" sz="2000" dirty="0" smtClean="0"/>
              <a:t> </a:t>
            </a:r>
            <a:r>
              <a:rPr lang="en-US" sz="2000" b="1" dirty="0" smtClean="0"/>
              <a:t>Get more done. </a:t>
            </a:r>
            <a:r>
              <a:rPr lang="en-US" sz="2000" dirty="0" smtClean="0"/>
              <a:t>Access all your computer programs, files, and network resources. Whether at work, at home, or on the road, you can now easily connect to other networks or even other computers within your home.</a:t>
            </a:r>
          </a:p>
          <a:p>
            <a:r>
              <a:rPr lang="en-US" sz="2000" b="1" dirty="0" smtClean="0"/>
              <a:t>Safeguard your work. </a:t>
            </a:r>
            <a:r>
              <a:rPr lang="en-US" sz="2000" dirty="0" smtClean="0"/>
              <a:t>Better protect your confidential information with powerful encryption technologies that let you encrypt your files and folders.</a:t>
            </a:r>
          </a:p>
        </p:txBody>
      </p:sp>
      <p:pic>
        <p:nvPicPr>
          <p:cNvPr id="1026" name="Picture 2"/>
          <p:cNvPicPr>
            <a:picLocks noChangeAspect="1" noChangeArrowheads="1"/>
          </p:cNvPicPr>
          <p:nvPr/>
        </p:nvPicPr>
        <p:blipFill>
          <a:blip r:embed="rId3" cstate="print"/>
          <a:srcRect/>
          <a:stretch>
            <a:fillRect/>
          </a:stretch>
        </p:blipFill>
        <p:spPr bwMode="auto">
          <a:xfrm>
            <a:off x="228600" y="1371600"/>
            <a:ext cx="3510337" cy="2286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742950" y="3276600"/>
            <a:ext cx="3905250" cy="14859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1828800" y="2276475"/>
            <a:ext cx="2632982" cy="12287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Windows 7 Professional</a:t>
            </a:r>
            <a:endParaRPr lang="en-US" dirty="0"/>
          </a:p>
        </p:txBody>
      </p:sp>
      <p:sp>
        <p:nvSpPr>
          <p:cNvPr id="10" name="Content Placeholder 7"/>
          <p:cNvSpPr>
            <a:spLocks noGrp="1"/>
          </p:cNvSpPr>
          <p:nvPr>
            <p:ph sz="quarter" idx="12"/>
          </p:nvPr>
        </p:nvSpPr>
        <p:spPr>
          <a:xfrm>
            <a:off x="495300" y="1257300"/>
            <a:ext cx="4191000" cy="4419600"/>
          </a:xfrm>
        </p:spPr>
        <p:txBody>
          <a:bodyPr>
            <a:normAutofit/>
          </a:bodyPr>
          <a:lstStyle/>
          <a:p>
            <a:pPr>
              <a:buNone/>
            </a:pPr>
            <a:r>
              <a:rPr lang="en-US" sz="2000" b="1" dirty="0" smtClean="0"/>
              <a:t>Next steps</a:t>
            </a:r>
          </a:p>
          <a:p>
            <a:pPr marL="398463" indent="-287338"/>
            <a:r>
              <a:rPr lang="en-US" sz="2000" dirty="0" smtClean="0"/>
              <a:t>Check </a:t>
            </a:r>
            <a:r>
              <a:rPr lang="en-US" sz="2000" dirty="0" smtClean="0">
                <a:hlinkClick r:id="rId3"/>
              </a:rPr>
              <a:t>www.mslocaloffers.com</a:t>
            </a:r>
            <a:r>
              <a:rPr lang="en-US" sz="2000" dirty="0" smtClean="0"/>
              <a:t> for current offers</a:t>
            </a:r>
          </a:p>
          <a:p>
            <a:pPr marL="398463" indent="-287338"/>
            <a:endParaRPr lang="en-US" sz="2000" dirty="0" smtClean="0"/>
          </a:p>
          <a:p>
            <a:pPr marL="398463" indent="-398463">
              <a:buNone/>
            </a:pPr>
            <a:r>
              <a:rPr lang="en-US" b="1" dirty="0" smtClean="0"/>
              <a:t>www.mslocaloffers.com</a:t>
            </a:r>
          </a:p>
        </p:txBody>
      </p:sp>
      <p:pic>
        <p:nvPicPr>
          <p:cNvPr id="2051" name="Picture 3"/>
          <p:cNvPicPr>
            <a:picLocks noChangeAspect="1" noChangeArrowheads="1"/>
          </p:cNvPicPr>
          <p:nvPr/>
        </p:nvPicPr>
        <p:blipFill>
          <a:blip r:embed="rId4" cstate="print"/>
          <a:srcRect/>
          <a:stretch>
            <a:fillRect/>
          </a:stretch>
        </p:blipFill>
        <p:spPr bwMode="auto">
          <a:xfrm>
            <a:off x="4724400" y="762000"/>
            <a:ext cx="3810000" cy="47625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304800" y="1806575"/>
            <a:ext cx="6400800" cy="1470025"/>
          </a:xfrm>
        </p:spPr>
        <p:txBody>
          <a:bodyPr>
            <a:noAutofit/>
          </a:bodyPr>
          <a:lstStyle/>
          <a:p>
            <a:pPr>
              <a:lnSpc>
                <a:spcPct val="80000"/>
              </a:lnSpc>
            </a:pPr>
            <a:r>
              <a:rPr lang="en-US" sz="3600" dirty="0" smtClean="0">
                <a:solidFill>
                  <a:srgbClr val="C86617"/>
                </a:solidFill>
              </a:rPr>
              <a:t>Today I’ll be the manager, accountant, and computer geek – all before lunch.</a:t>
            </a:r>
            <a:endParaRPr lang="en-US" sz="3600" baseline="30000" dirty="0">
              <a:solidFill>
                <a:srgbClr val="C86617"/>
              </a:solidFill>
              <a:latin typeface="Segoe" pitchFamily="34" charset="0"/>
            </a:endParaRPr>
          </a:p>
        </p:txBody>
      </p:sp>
      <p:sp>
        <p:nvSpPr>
          <p:cNvPr id="6" name="Subtitle 5"/>
          <p:cNvSpPr>
            <a:spLocks noGrp="1"/>
          </p:cNvSpPr>
          <p:nvPr>
            <p:ph type="subTitle" idx="1"/>
          </p:nvPr>
        </p:nvSpPr>
        <p:spPr>
          <a:xfrm>
            <a:off x="1371600" y="3352800"/>
            <a:ext cx="4267200" cy="1752600"/>
          </a:xfrm>
        </p:spPr>
        <p:txBody>
          <a:bodyPr/>
          <a:lstStyle/>
          <a:p>
            <a:r>
              <a:rPr lang="en-US" dirty="0" smtClean="0"/>
              <a:t>Presenter’s Name</a:t>
            </a:r>
          </a:p>
          <a:p>
            <a:r>
              <a:rPr lang="en-US" dirty="0" smtClean="0"/>
              <a:t>Partner Name</a:t>
            </a:r>
          </a:p>
          <a:p>
            <a:r>
              <a:rPr lang="en-US" dirty="0" smtClean="0"/>
              <a:t>Date</a:t>
            </a:r>
            <a:endParaRPr lang="en-US" dirty="0"/>
          </a:p>
        </p:txBody>
      </p:sp>
      <p:grpSp>
        <p:nvGrpSpPr>
          <p:cNvPr id="2" name="Group 8"/>
          <p:cNvGrpSpPr/>
          <p:nvPr/>
        </p:nvGrpSpPr>
        <p:grpSpPr>
          <a:xfrm>
            <a:off x="2514600" y="5437415"/>
            <a:ext cx="914400" cy="783771"/>
            <a:chOff x="914400" y="4191000"/>
            <a:chExt cx="1600200" cy="1371600"/>
          </a:xfrm>
        </p:grpSpPr>
        <p:sp>
          <p:nvSpPr>
            <p:cNvPr id="10" name="Oval 9"/>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1" name="TextBox 10"/>
            <p:cNvSpPr txBox="1"/>
            <p:nvPr/>
          </p:nvSpPr>
          <p:spPr>
            <a:xfrm>
              <a:off x="914400" y="4368970"/>
              <a:ext cx="1600200" cy="1131079"/>
            </a:xfrm>
            <a:prstGeom prst="rect">
              <a:avLst/>
            </a:prstGeom>
            <a:noFill/>
          </p:spPr>
          <p:txBody>
            <a:bodyPr wrap="square" rtlCol="0">
              <a:spAutoFit/>
            </a:bodyPr>
            <a:lstStyle/>
            <a:p>
              <a:pPr algn="ctr"/>
              <a:r>
                <a:rPr lang="en-US" sz="1200" dirty="0" smtClean="0">
                  <a:solidFill>
                    <a:srgbClr val="FF0000"/>
                  </a:solidFill>
                  <a:latin typeface="Segoe" pitchFamily="34" charset="0"/>
                </a:rPr>
                <a:t>Insert Partner Logo</a:t>
              </a:r>
            </a:p>
          </p:txBody>
        </p:sp>
      </p:grpSp>
      <p:grpSp>
        <p:nvGrpSpPr>
          <p:cNvPr id="3" name="Group 11"/>
          <p:cNvGrpSpPr/>
          <p:nvPr/>
        </p:nvGrpSpPr>
        <p:grpSpPr>
          <a:xfrm>
            <a:off x="3543300" y="5437415"/>
            <a:ext cx="914400" cy="783771"/>
            <a:chOff x="914400" y="4191000"/>
            <a:chExt cx="1600200" cy="1371600"/>
          </a:xfrm>
        </p:grpSpPr>
        <p:sp>
          <p:nvSpPr>
            <p:cNvPr id="13" name="Oval 12"/>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4" name="TextBox 13"/>
            <p:cNvSpPr txBox="1"/>
            <p:nvPr/>
          </p:nvSpPr>
          <p:spPr>
            <a:xfrm>
              <a:off x="914400" y="4368970"/>
              <a:ext cx="1600200" cy="1131079"/>
            </a:xfrm>
            <a:prstGeom prst="rect">
              <a:avLst/>
            </a:prstGeom>
            <a:noFill/>
          </p:spPr>
          <p:txBody>
            <a:bodyPr wrap="square" rtlCol="0">
              <a:spAutoFit/>
            </a:bodyPr>
            <a:lstStyle/>
            <a:p>
              <a:pPr algn="ctr"/>
              <a:r>
                <a:rPr lang="en-US" sz="1200" dirty="0" smtClean="0">
                  <a:solidFill>
                    <a:srgbClr val="FF0000"/>
                  </a:solidFill>
                  <a:latin typeface="Segoe" pitchFamily="34" charset="0"/>
                </a:rPr>
                <a:t>Insert Partner Logo</a:t>
              </a:r>
            </a:p>
          </p:txBody>
        </p:sp>
      </p:grpSp>
      <p:grpSp>
        <p:nvGrpSpPr>
          <p:cNvPr id="4" name="Group 14"/>
          <p:cNvGrpSpPr/>
          <p:nvPr/>
        </p:nvGrpSpPr>
        <p:grpSpPr>
          <a:xfrm>
            <a:off x="4610100" y="5437415"/>
            <a:ext cx="914400" cy="783771"/>
            <a:chOff x="914400" y="4191000"/>
            <a:chExt cx="1600200" cy="1371600"/>
          </a:xfrm>
        </p:grpSpPr>
        <p:sp>
          <p:nvSpPr>
            <p:cNvPr id="16" name="Oval 15"/>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7" name="TextBox 16"/>
            <p:cNvSpPr txBox="1"/>
            <p:nvPr/>
          </p:nvSpPr>
          <p:spPr>
            <a:xfrm>
              <a:off x="914400" y="4368970"/>
              <a:ext cx="1600200" cy="1131079"/>
            </a:xfrm>
            <a:prstGeom prst="rect">
              <a:avLst/>
            </a:prstGeom>
            <a:noFill/>
          </p:spPr>
          <p:txBody>
            <a:bodyPr wrap="square" rtlCol="0">
              <a:spAutoFit/>
            </a:bodyPr>
            <a:lstStyle/>
            <a:p>
              <a:pPr algn="ctr"/>
              <a:r>
                <a:rPr lang="en-US" sz="1200" dirty="0" smtClean="0">
                  <a:solidFill>
                    <a:srgbClr val="FF0000"/>
                  </a:solidFill>
                  <a:latin typeface="Segoe" pitchFamily="34" charset="0"/>
                </a:rPr>
                <a:t>Insert Partner Logo</a:t>
              </a:r>
            </a:p>
          </p:txBody>
        </p:sp>
      </p:grpSp>
      <p:grpSp>
        <p:nvGrpSpPr>
          <p:cNvPr id="7" name="Group 17"/>
          <p:cNvGrpSpPr/>
          <p:nvPr/>
        </p:nvGrpSpPr>
        <p:grpSpPr>
          <a:xfrm>
            <a:off x="5676900" y="5437415"/>
            <a:ext cx="914400" cy="783771"/>
            <a:chOff x="914400" y="4191000"/>
            <a:chExt cx="1600200" cy="1371600"/>
          </a:xfrm>
        </p:grpSpPr>
        <p:sp>
          <p:nvSpPr>
            <p:cNvPr id="19" name="Oval 18"/>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20" name="TextBox 19"/>
            <p:cNvSpPr txBox="1"/>
            <p:nvPr/>
          </p:nvSpPr>
          <p:spPr>
            <a:xfrm>
              <a:off x="914400" y="4368970"/>
              <a:ext cx="1600200" cy="1131079"/>
            </a:xfrm>
            <a:prstGeom prst="rect">
              <a:avLst/>
            </a:prstGeom>
            <a:noFill/>
          </p:spPr>
          <p:txBody>
            <a:bodyPr wrap="square" rtlCol="0">
              <a:spAutoFit/>
            </a:bodyPr>
            <a:lstStyle/>
            <a:p>
              <a:pPr algn="ctr"/>
              <a:r>
                <a:rPr lang="en-US" sz="1200" dirty="0" smtClean="0">
                  <a:solidFill>
                    <a:srgbClr val="FF0000"/>
                  </a:solidFill>
                  <a:latin typeface="Segoe" pitchFamily="34" charset="0"/>
                </a:rPr>
                <a:t>Insert Partner Logo</a:t>
              </a: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Windows Small Business Server 2008</a:t>
            </a:r>
            <a:endParaRPr lang="en-US" dirty="0"/>
          </a:p>
        </p:txBody>
      </p:sp>
      <p:sp>
        <p:nvSpPr>
          <p:cNvPr id="30" name="Content Placeholder 7"/>
          <p:cNvSpPr txBox="1">
            <a:spLocks/>
          </p:cNvSpPr>
          <p:nvPr/>
        </p:nvSpPr>
        <p:spPr>
          <a:xfrm>
            <a:off x="381000" y="1028700"/>
            <a:ext cx="4991100" cy="4610100"/>
          </a:xfrm>
          <a:prstGeom prst="rect">
            <a:avLst/>
          </a:prstGeom>
        </p:spPr>
        <p:txBody>
          <a:bodyPr vert="horz" lIns="91440" tIns="45720" rIns="91440" bIns="45720" rtlCol="0">
            <a:normAutofit lnSpcReduction="1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bg1"/>
                </a:solidFill>
                <a:effectLst/>
                <a:uLnTx/>
                <a:uFillTx/>
                <a:latin typeface="Segoe UI" pitchFamily="34" charset="0"/>
                <a:cs typeface="Segoe UI" pitchFamily="34" charset="0"/>
              </a:rPr>
              <a:t>Use an affordable, integrated solution. </a:t>
            </a:r>
            <a:r>
              <a:rPr kumimoji="0" lang="en-US" sz="2000" b="0" i="0" u="none" strike="noStrike" kern="1200" cap="none" spc="0" normalizeH="0" baseline="0" noProof="0" dirty="0" smtClean="0">
                <a:ln>
                  <a:noFill/>
                </a:ln>
                <a:solidFill>
                  <a:schemeClr val="bg1"/>
                </a:solidFill>
                <a:effectLst/>
                <a:uLnTx/>
                <a:uFillTx/>
                <a:latin typeface="Segoe UI" pitchFamily="34" charset="0"/>
                <a:cs typeface="Segoe UI" pitchFamily="34" charset="0"/>
              </a:rPr>
              <a:t>SBS 2008 brings together the Microsoft® technologies that small businesses need most into a single solution.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bg1"/>
                </a:solidFill>
                <a:effectLst/>
                <a:uLnTx/>
                <a:uFillTx/>
                <a:latin typeface="Segoe UI" pitchFamily="34" charset="0"/>
                <a:cs typeface="Segoe UI" pitchFamily="34" charset="0"/>
              </a:rPr>
              <a:t>Protect your business data. </a:t>
            </a:r>
            <a:r>
              <a:rPr kumimoji="0" lang="en-US" sz="2000" b="0" i="0" u="none" strike="noStrike" kern="1200" cap="none" spc="0" normalizeH="0" baseline="0" noProof="0" dirty="0" smtClean="0">
                <a:ln>
                  <a:noFill/>
                </a:ln>
                <a:solidFill>
                  <a:schemeClr val="bg1"/>
                </a:solidFill>
                <a:effectLst/>
                <a:uLnTx/>
                <a:uFillTx/>
                <a:latin typeface="Segoe UI" pitchFamily="34" charset="0"/>
                <a:cs typeface="Segoe UI" pitchFamily="34" charset="0"/>
              </a:rPr>
              <a:t>Automatically back up the PCs and servers in your network and recover accidentally deleted files.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smtClean="0">
                <a:ln>
                  <a:noFill/>
                </a:ln>
                <a:solidFill>
                  <a:schemeClr val="bg1"/>
                </a:solidFill>
                <a:effectLst/>
                <a:uLnTx/>
                <a:uFillTx/>
                <a:latin typeface="Segoe UI" pitchFamily="34" charset="0"/>
                <a:cs typeface="Segoe UI" pitchFamily="34" charset="0"/>
              </a:rPr>
              <a:t>Grow your business capacity. </a:t>
            </a:r>
            <a:r>
              <a:rPr kumimoji="0" lang="en-US" sz="2000" b="0" i="0" u="none" strike="noStrike" kern="1200" cap="none" spc="0" normalizeH="0" baseline="0" noProof="0" dirty="0" smtClean="0">
                <a:ln>
                  <a:noFill/>
                </a:ln>
                <a:solidFill>
                  <a:schemeClr val="bg1"/>
                </a:solidFill>
                <a:effectLst/>
                <a:uLnTx/>
                <a:uFillTx/>
                <a:latin typeface="Segoe UI" pitchFamily="34" charset="0"/>
                <a:cs typeface="Segoe UI" pitchFamily="34" charset="0"/>
              </a:rPr>
              <a:t>Get secure access to important desktop resources from any Internet-connected PC, from virtually anywhere at any time, so you can be productive while you’re away from the office or on the road.</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smtClean="0">
              <a:ln>
                <a:noFill/>
              </a:ln>
              <a:solidFill>
                <a:schemeClr val="bg1"/>
              </a:solidFill>
              <a:effectLst/>
              <a:uLnTx/>
              <a:uFillTx/>
              <a:latin typeface="Segoe UI" pitchFamily="34" charset="0"/>
              <a:cs typeface="Segoe UI" pitchFamily="34" charset="0"/>
            </a:endParaRPr>
          </a:p>
        </p:txBody>
      </p:sp>
      <p:grpSp>
        <p:nvGrpSpPr>
          <p:cNvPr id="2" name="Group 37"/>
          <p:cNvGrpSpPr/>
          <p:nvPr/>
        </p:nvGrpSpPr>
        <p:grpSpPr>
          <a:xfrm>
            <a:off x="5829300" y="952500"/>
            <a:ext cx="2670175" cy="2333625"/>
            <a:chOff x="5826125" y="1066800"/>
            <a:chExt cx="2670175" cy="2333625"/>
          </a:xfrm>
        </p:grpSpPr>
        <p:pic>
          <p:nvPicPr>
            <p:cNvPr id="32" name="Picture 8"/>
            <p:cNvPicPr>
              <a:picLocks noChangeAspect="1" noChangeArrowheads="1"/>
            </p:cNvPicPr>
            <p:nvPr/>
          </p:nvPicPr>
          <p:blipFill>
            <a:blip r:embed="rId3" cstate="print"/>
            <a:srcRect/>
            <a:stretch>
              <a:fillRect/>
            </a:stretch>
          </p:blipFill>
          <p:spPr bwMode="auto">
            <a:xfrm>
              <a:off x="5888037" y="1066800"/>
              <a:ext cx="2400300" cy="2182091"/>
            </a:xfrm>
            <a:prstGeom prst="rect">
              <a:avLst/>
            </a:prstGeom>
            <a:noFill/>
            <a:ln w="9525">
              <a:noFill/>
              <a:miter lim="800000"/>
              <a:headEnd/>
              <a:tailEnd/>
            </a:ln>
            <a:effectLst/>
          </p:spPr>
        </p:pic>
        <p:pic>
          <p:nvPicPr>
            <p:cNvPr id="33" name="Picture 9"/>
            <p:cNvPicPr>
              <a:picLocks noChangeAspect="1" noChangeArrowheads="1"/>
            </p:cNvPicPr>
            <p:nvPr/>
          </p:nvPicPr>
          <p:blipFill>
            <a:blip r:embed="rId4" cstate="print"/>
            <a:srcRect/>
            <a:stretch>
              <a:fillRect/>
            </a:stretch>
          </p:blipFill>
          <p:spPr bwMode="auto">
            <a:xfrm>
              <a:off x="5826125" y="3124200"/>
              <a:ext cx="2670175" cy="276225"/>
            </a:xfrm>
            <a:prstGeom prst="rect">
              <a:avLst/>
            </a:prstGeom>
            <a:noFill/>
            <a:ln w="9525">
              <a:noFill/>
              <a:miter lim="800000"/>
              <a:headEnd/>
              <a:tailEnd/>
            </a:ln>
            <a:effectLst/>
          </p:spPr>
        </p:pic>
      </p:grpSp>
      <p:grpSp>
        <p:nvGrpSpPr>
          <p:cNvPr id="3" name="Group 35"/>
          <p:cNvGrpSpPr/>
          <p:nvPr/>
        </p:nvGrpSpPr>
        <p:grpSpPr>
          <a:xfrm>
            <a:off x="5791200" y="3543300"/>
            <a:ext cx="2867502" cy="2247900"/>
            <a:chOff x="5715000" y="3619500"/>
            <a:chExt cx="2867502" cy="2247900"/>
          </a:xfrm>
        </p:grpSpPr>
        <p:pic>
          <p:nvPicPr>
            <p:cNvPr id="35" name="Picture 7"/>
            <p:cNvPicPr>
              <a:picLocks noChangeAspect="1" noChangeArrowheads="1"/>
            </p:cNvPicPr>
            <p:nvPr/>
          </p:nvPicPr>
          <p:blipFill>
            <a:blip r:embed="rId5" cstate="print"/>
            <a:srcRect/>
            <a:stretch>
              <a:fillRect/>
            </a:stretch>
          </p:blipFill>
          <p:spPr bwMode="auto">
            <a:xfrm>
              <a:off x="5715000" y="3619500"/>
              <a:ext cx="2867502" cy="2057400"/>
            </a:xfrm>
            <a:prstGeom prst="rect">
              <a:avLst/>
            </a:prstGeom>
            <a:noFill/>
            <a:ln w="9525">
              <a:noFill/>
              <a:miter lim="800000"/>
              <a:headEnd/>
              <a:tailEnd/>
            </a:ln>
            <a:effectLst/>
          </p:spPr>
        </p:pic>
        <p:pic>
          <p:nvPicPr>
            <p:cNvPr id="36" name="Picture 10"/>
            <p:cNvPicPr>
              <a:picLocks noChangeAspect="1" noChangeArrowheads="1"/>
            </p:cNvPicPr>
            <p:nvPr/>
          </p:nvPicPr>
          <p:blipFill>
            <a:blip r:embed="rId6" cstate="print"/>
            <a:srcRect/>
            <a:stretch>
              <a:fillRect/>
            </a:stretch>
          </p:blipFill>
          <p:spPr bwMode="auto">
            <a:xfrm>
              <a:off x="5763704" y="5638800"/>
              <a:ext cx="2770094" cy="228600"/>
            </a:xfrm>
            <a:prstGeom prst="rect">
              <a:avLst/>
            </a:prstGeom>
            <a:noFill/>
            <a:ln w="9525">
              <a:noFill/>
              <a:miter lim="800000"/>
              <a:headEnd/>
              <a:tailEnd/>
            </a:ln>
            <a:effectLst/>
          </p:spPr>
        </p:pic>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title"/>
          </p:nvPr>
        </p:nvSpPr>
        <p:spPr/>
        <p:txBody>
          <a:bodyPr/>
          <a:lstStyle/>
          <a:p>
            <a:r>
              <a:rPr lang="en-US" dirty="0" smtClean="0"/>
              <a:t>Windows Small Business Server 2008</a:t>
            </a:r>
            <a:endParaRPr lang="en-US" dirty="0"/>
          </a:p>
        </p:txBody>
      </p:sp>
      <p:sp>
        <p:nvSpPr>
          <p:cNvPr id="10" name="Content Placeholder 7"/>
          <p:cNvSpPr>
            <a:spLocks noGrp="1"/>
          </p:cNvSpPr>
          <p:nvPr>
            <p:ph sz="quarter" idx="12"/>
          </p:nvPr>
        </p:nvSpPr>
        <p:spPr>
          <a:xfrm>
            <a:off x="457200" y="1295400"/>
            <a:ext cx="5334000" cy="4419600"/>
          </a:xfrm>
        </p:spPr>
        <p:txBody>
          <a:bodyPr>
            <a:normAutofit/>
          </a:bodyPr>
          <a:lstStyle/>
          <a:p>
            <a:pPr>
              <a:buNone/>
            </a:pPr>
            <a:r>
              <a:rPr lang="en-US" sz="2000" b="1" dirty="0" smtClean="0"/>
              <a:t>Next steps</a:t>
            </a:r>
          </a:p>
          <a:p>
            <a:pPr marL="395288" indent="-285750"/>
            <a:r>
              <a:rPr lang="en-US" sz="2000" dirty="0" smtClean="0"/>
              <a:t>Download the demo</a:t>
            </a:r>
          </a:p>
          <a:p>
            <a:pPr marL="395288" indent="-285750"/>
            <a:endParaRPr lang="en-US" sz="2000" dirty="0" smtClean="0"/>
          </a:p>
          <a:p>
            <a:pPr marL="395288" indent="-395288">
              <a:buNone/>
            </a:pPr>
            <a:r>
              <a:rPr lang="en-US" b="1" dirty="0" smtClean="0"/>
              <a:t>www.mslocaloffers.com</a:t>
            </a:r>
          </a:p>
        </p:txBody>
      </p:sp>
      <p:pic>
        <p:nvPicPr>
          <p:cNvPr id="34820" name="Picture 4" descr="Windows Small Business Server Premium 2008 English 5 Client- 2 DVD"/>
          <p:cNvPicPr>
            <a:picLocks noChangeAspect="1" noChangeArrowheads="1"/>
          </p:cNvPicPr>
          <p:nvPr/>
        </p:nvPicPr>
        <p:blipFill>
          <a:blip r:embed="rId3" cstate="print"/>
          <a:srcRect/>
          <a:stretch>
            <a:fillRect/>
          </a:stretch>
        </p:blipFill>
        <p:spPr bwMode="auto">
          <a:xfrm>
            <a:off x="5029200" y="1638300"/>
            <a:ext cx="3314700" cy="3314700"/>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Microsoft Dynamics GP</a:t>
            </a:r>
            <a:endParaRPr lang="en-US" dirty="0"/>
          </a:p>
        </p:txBody>
      </p:sp>
      <p:pic>
        <p:nvPicPr>
          <p:cNvPr id="7" name="Picture 6" descr="dynamics gp screen.jpg"/>
          <p:cNvPicPr>
            <a:picLocks noChangeAspect="1"/>
          </p:cNvPicPr>
          <p:nvPr/>
        </p:nvPicPr>
        <p:blipFill>
          <a:blip r:embed="rId3" cstate="print"/>
          <a:stretch>
            <a:fillRect/>
          </a:stretch>
        </p:blipFill>
        <p:spPr>
          <a:xfrm>
            <a:off x="4114800" y="1219200"/>
            <a:ext cx="4810125" cy="4200525"/>
          </a:xfrm>
          <a:prstGeom prst="rect">
            <a:avLst/>
          </a:prstGeom>
        </p:spPr>
      </p:pic>
      <p:sp>
        <p:nvSpPr>
          <p:cNvPr id="12" name="TextBox 11"/>
          <p:cNvSpPr txBox="1"/>
          <p:nvPr/>
        </p:nvSpPr>
        <p:spPr>
          <a:xfrm>
            <a:off x="342900" y="1272748"/>
            <a:ext cx="3657600" cy="4093428"/>
          </a:xfrm>
          <a:prstGeom prst="rect">
            <a:avLst/>
          </a:prstGeom>
          <a:noFill/>
        </p:spPr>
        <p:txBody>
          <a:bodyPr wrap="square" rtlCol="0">
            <a:spAutoFit/>
          </a:bodyPr>
          <a:lstStyle/>
          <a:p>
            <a:pPr marL="342900" lvl="0" indent="-342900">
              <a:buFont typeface="Arial" pitchFamily="34" charset="0"/>
              <a:buChar char="•"/>
            </a:pPr>
            <a:r>
              <a:rPr lang="en-US" sz="2000" b="1" dirty="0" smtClean="0">
                <a:solidFill>
                  <a:schemeClr val="bg1"/>
                </a:solidFill>
                <a:latin typeface="Segoe UI" pitchFamily="34" charset="0"/>
                <a:cs typeface="Segoe UI" pitchFamily="34" charset="0"/>
              </a:rPr>
              <a:t>Peace of Mind. </a:t>
            </a:r>
            <a:r>
              <a:rPr lang="en-US" sz="2000" dirty="0" smtClean="0">
                <a:solidFill>
                  <a:schemeClr val="bg1"/>
                </a:solidFill>
                <a:latin typeface="Segoe UI" pitchFamily="34" charset="0"/>
                <a:cs typeface="Segoe UI" pitchFamily="34" charset="0"/>
              </a:rPr>
              <a:t>Dynamics GP provides accountability by tracking every change made by every person.</a:t>
            </a:r>
          </a:p>
          <a:p>
            <a:pPr marL="342900" indent="-342900">
              <a:buFont typeface="Arial" pitchFamily="34" charset="0"/>
              <a:buChar char="•"/>
            </a:pPr>
            <a:r>
              <a:rPr lang="en-US" sz="2000" b="1" dirty="0" smtClean="0">
                <a:solidFill>
                  <a:schemeClr val="bg1"/>
                </a:solidFill>
                <a:latin typeface="Segoe UI" pitchFamily="34" charset="0"/>
                <a:cs typeface="Segoe UI" pitchFamily="34" charset="0"/>
              </a:rPr>
              <a:t>Instant Knowledge. </a:t>
            </a:r>
            <a:r>
              <a:rPr lang="en-US" sz="2000" dirty="0" smtClean="0">
                <a:solidFill>
                  <a:schemeClr val="bg1"/>
                </a:solidFill>
                <a:latin typeface="Segoe UI" pitchFamily="34" charset="0"/>
                <a:cs typeface="Segoe UI" pitchFamily="34" charset="0"/>
              </a:rPr>
              <a:t>Dynamics GP will instantly alert you of pertinent financial situations.</a:t>
            </a:r>
          </a:p>
          <a:p>
            <a:pPr marL="342900" indent="-342900">
              <a:buFont typeface="Arial" pitchFamily="34" charset="0"/>
              <a:buChar char="•"/>
            </a:pPr>
            <a:r>
              <a:rPr lang="en-US" sz="2000" b="1" dirty="0" smtClean="0">
                <a:solidFill>
                  <a:schemeClr val="bg1"/>
                </a:solidFill>
                <a:latin typeface="Segoe UI" pitchFamily="34" charset="0"/>
                <a:cs typeface="Segoe UI" pitchFamily="34" charset="0"/>
              </a:rPr>
              <a:t>Freedom to Grow. </a:t>
            </a:r>
            <a:r>
              <a:rPr lang="en-US" sz="2000" dirty="0" smtClean="0">
                <a:solidFill>
                  <a:schemeClr val="bg1"/>
                </a:solidFill>
                <a:latin typeface="Segoe UI" pitchFamily="34" charset="0"/>
                <a:cs typeface="Segoe UI" pitchFamily="34" charset="0"/>
              </a:rPr>
              <a:t>Dynamics GP supports over 1,000 simultaneous users vs. QuickBooks Pro’s 5.</a:t>
            </a:r>
          </a:p>
          <a:p>
            <a:pPr marL="342900" lvl="0" indent="-342900">
              <a:buFont typeface="Arial" pitchFamily="34" charset="0"/>
              <a:buChar char="•"/>
            </a:pPr>
            <a:endParaRPr lang="en-US" sz="2000" dirty="0" smtClean="0">
              <a:solidFill>
                <a:schemeClr val="bg1"/>
              </a:solidFill>
              <a:latin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Microsoft Dynamics GP</a:t>
            </a:r>
            <a:endParaRPr lang="en-US" dirty="0"/>
          </a:p>
        </p:txBody>
      </p:sp>
      <p:sp>
        <p:nvSpPr>
          <p:cNvPr id="10" name="Content Placeholder 7"/>
          <p:cNvSpPr>
            <a:spLocks noGrp="1"/>
          </p:cNvSpPr>
          <p:nvPr>
            <p:ph sz="quarter" idx="12"/>
          </p:nvPr>
        </p:nvSpPr>
        <p:spPr>
          <a:xfrm>
            <a:off x="457200" y="1295400"/>
            <a:ext cx="7277100" cy="4419600"/>
          </a:xfrm>
        </p:spPr>
        <p:txBody>
          <a:bodyPr>
            <a:normAutofit/>
          </a:bodyPr>
          <a:lstStyle/>
          <a:p>
            <a:pPr>
              <a:buNone/>
            </a:pPr>
            <a:r>
              <a:rPr lang="en-US" sz="2000" b="1" dirty="0" smtClean="0"/>
              <a:t>Next steps</a:t>
            </a:r>
          </a:p>
          <a:p>
            <a:pPr marL="395288" indent="-285750"/>
            <a:r>
              <a:rPr lang="en-US" sz="2000" dirty="0" smtClean="0"/>
              <a:t>Get a free QuickBooks Replacer Kit and learn how Microsoft Dynamics</a:t>
            </a:r>
            <a:r>
              <a:rPr lang="en-US" sz="2000" baseline="30000" dirty="0" smtClean="0"/>
              <a:t>®</a:t>
            </a:r>
            <a:r>
              <a:rPr lang="en-US" sz="2000" dirty="0" smtClean="0"/>
              <a:t> can help you meet your growing business needs</a:t>
            </a:r>
          </a:p>
          <a:p>
            <a:pPr marL="395288" indent="-285750"/>
            <a:endParaRPr lang="en-US" sz="2000" dirty="0" smtClean="0"/>
          </a:p>
          <a:p>
            <a:pPr marL="395288" indent="-395288">
              <a:buNone/>
            </a:pPr>
            <a:r>
              <a:rPr lang="en-US" b="1" dirty="0" smtClean="0"/>
              <a:t>www.mslocaloffers.com</a:t>
            </a:r>
          </a:p>
          <a:p>
            <a:endParaRPr lang="en-US" sz="2000" b="1" dirty="0" smtClean="0"/>
          </a:p>
        </p:txBody>
      </p:sp>
      <p:pic>
        <p:nvPicPr>
          <p:cNvPr id="5" name="Picture 2"/>
          <p:cNvPicPr>
            <a:picLocks noChangeAspect="1" noChangeArrowheads="1"/>
          </p:cNvPicPr>
          <p:nvPr/>
        </p:nvPicPr>
        <p:blipFill>
          <a:blip r:embed="rId3" cstate="print"/>
          <a:srcRect/>
          <a:stretch>
            <a:fillRect/>
          </a:stretch>
        </p:blipFill>
        <p:spPr bwMode="auto">
          <a:xfrm>
            <a:off x="2781300" y="4213225"/>
            <a:ext cx="4000500" cy="74676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Products</a:t>
            </a:r>
            <a:endParaRPr lang="en-US" dirty="0"/>
          </a:p>
        </p:txBody>
      </p:sp>
      <p:sp>
        <p:nvSpPr>
          <p:cNvPr id="3" name="Content Placeholder 2"/>
          <p:cNvSpPr>
            <a:spLocks noGrp="1"/>
          </p:cNvSpPr>
          <p:nvPr>
            <p:ph sz="quarter" idx="12"/>
          </p:nvPr>
        </p:nvSpPr>
        <p:spPr/>
        <p:txBody>
          <a:bodyPr>
            <a:normAutofit/>
          </a:bodyPr>
          <a:lstStyle/>
          <a:p>
            <a:r>
              <a:rPr lang="en-US" sz="2000" dirty="0" smtClean="0">
                <a:solidFill>
                  <a:srgbClr val="FF0000"/>
                </a:solidFill>
              </a:rPr>
              <a:t>[Partners – add your own products here, related to the customer issues you are addressing at this event]</a:t>
            </a:r>
            <a:endParaRPr lang="en-US" sz="2000" dirty="0">
              <a:solidFill>
                <a:srgbClr val="FF0000"/>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Offers</a:t>
            </a:r>
            <a:endParaRPr lang="en-US" dirty="0"/>
          </a:p>
        </p:txBody>
      </p:sp>
      <p:sp>
        <p:nvSpPr>
          <p:cNvPr id="3" name="Content Placeholder 2"/>
          <p:cNvSpPr>
            <a:spLocks noGrp="1"/>
          </p:cNvSpPr>
          <p:nvPr>
            <p:ph sz="quarter" idx="12"/>
          </p:nvPr>
        </p:nvSpPr>
        <p:spPr/>
        <p:txBody>
          <a:bodyPr>
            <a:normAutofit/>
          </a:bodyPr>
          <a:lstStyle/>
          <a:p>
            <a:r>
              <a:rPr lang="en-US" sz="2000" dirty="0" smtClean="0">
                <a:solidFill>
                  <a:srgbClr val="FF0000"/>
                </a:solidFill>
              </a:rPr>
              <a:t>[Partners – add your own offers here, related to the products you are demonstrating during the event]</a:t>
            </a:r>
            <a:endParaRPr lang="en-US" sz="2000" dirty="0">
              <a:solidFill>
                <a:srgbClr val="FF0000"/>
              </a:solidFill>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Take the Next Step</a:t>
            </a:r>
            <a:endParaRPr lang="en-US" dirty="0"/>
          </a:p>
        </p:txBody>
      </p:sp>
      <p:sp>
        <p:nvSpPr>
          <p:cNvPr id="3" name="Content Placeholder 2"/>
          <p:cNvSpPr>
            <a:spLocks noGrp="1"/>
          </p:cNvSpPr>
          <p:nvPr>
            <p:ph sz="quarter" idx="12"/>
          </p:nvPr>
        </p:nvSpPr>
        <p:spPr>
          <a:xfrm>
            <a:off x="457200" y="1295400"/>
            <a:ext cx="6515100" cy="4419600"/>
          </a:xfrm>
        </p:spPr>
        <p:txBody>
          <a:bodyPr>
            <a:normAutofit/>
          </a:bodyPr>
          <a:lstStyle/>
          <a:p>
            <a:pPr marL="0" indent="0">
              <a:buNone/>
            </a:pPr>
            <a:r>
              <a:rPr lang="en-US" sz="2000" dirty="0" smtClean="0"/>
              <a:t>Go to </a:t>
            </a:r>
            <a:r>
              <a:rPr lang="en-US" sz="2000" b="1" dirty="0" smtClean="0">
                <a:solidFill>
                  <a:schemeClr val="tx1"/>
                </a:solidFill>
                <a:hlinkClick r:id="rId3"/>
              </a:rPr>
              <a:t>www.mslocalbiz.com</a:t>
            </a:r>
            <a:r>
              <a:rPr lang="en-US" sz="2000" b="1" dirty="0" smtClean="0">
                <a:solidFill>
                  <a:schemeClr val="tx1"/>
                </a:solidFill>
              </a:rPr>
              <a:t> </a:t>
            </a:r>
            <a:r>
              <a:rPr lang="en-US" sz="2000" dirty="0" smtClean="0"/>
              <a:t>for complete information about Microsoft solutions for small businesses</a:t>
            </a:r>
          </a:p>
          <a:p>
            <a:r>
              <a:rPr lang="en-US" sz="2000" dirty="0" smtClean="0"/>
              <a:t>Demo software</a:t>
            </a:r>
          </a:p>
          <a:p>
            <a:r>
              <a:rPr lang="en-US" sz="2000" dirty="0" smtClean="0"/>
              <a:t>Download free trials</a:t>
            </a:r>
          </a:p>
          <a:p>
            <a:endParaRPr lang="en-US" sz="2000" dirty="0" smtClean="0"/>
          </a:p>
          <a:p>
            <a:endParaRPr lang="en-US" sz="2000" dirty="0"/>
          </a:p>
        </p:txBody>
      </p:sp>
      <p:pic>
        <p:nvPicPr>
          <p:cNvPr id="5" name="Picture 2"/>
          <p:cNvPicPr>
            <a:picLocks noChangeAspect="1" noChangeArrowheads="1"/>
          </p:cNvPicPr>
          <p:nvPr/>
        </p:nvPicPr>
        <p:blipFill>
          <a:blip r:embed="rId4" cstate="email"/>
          <a:srcRect/>
          <a:stretch>
            <a:fillRect/>
          </a:stretch>
        </p:blipFill>
        <p:spPr bwMode="auto">
          <a:xfrm>
            <a:off x="4116762" y="2171700"/>
            <a:ext cx="4531938" cy="3352800"/>
          </a:xfrm>
          <a:prstGeom prst="rect">
            <a:avLst/>
          </a:prstGeom>
          <a:ln>
            <a:noFill/>
          </a:ln>
          <a:effectLst>
            <a:outerShdw blurRad="190500" algn="tl" rotWithShape="0">
              <a:srgbClr val="000000">
                <a:alpha val="70000"/>
              </a:srgbClr>
            </a:outerShdw>
          </a:effec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838200" y="2298700"/>
            <a:ext cx="5867400" cy="1532727"/>
          </a:xfrm>
          <a:prstGeom prst="rect">
            <a:avLst/>
          </a:prstGeom>
          <a:noFill/>
          <a:ln w="9525">
            <a:noFill/>
            <a:miter lim="800000"/>
            <a:headEnd/>
            <a:tailEnd/>
          </a:ln>
        </p:spPr>
        <p:txBody>
          <a:bodyPr>
            <a:spAutoFit/>
          </a:bodyPr>
          <a:lstStyle/>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a:spcBef>
                <a:spcPct val="50000"/>
              </a:spcBef>
            </a:pPr>
            <a:endParaRPr lang="en-US" dirty="0"/>
          </a:p>
        </p:txBody>
      </p:sp>
      <p:pic>
        <p:nvPicPr>
          <p:cNvPr id="6146" name="Picture 2" descr="C:\Documents and Settings\lgubin\Desktop\MSFT 126 - SBA Phase II\Deliverables\PPT\PNG's R2\PNG's R2\one_time_b.png"/>
          <p:cNvPicPr>
            <a:picLocks noChangeAspect="1" noChangeArrowheads="1"/>
          </p:cNvPicPr>
          <p:nvPr/>
        </p:nvPicPr>
        <p:blipFill>
          <a:blip r:embed="rId3" cstate="print"/>
          <a:srcRect/>
          <a:stretch>
            <a:fillRect/>
          </a:stretch>
        </p:blipFill>
        <p:spPr bwMode="auto">
          <a:xfrm>
            <a:off x="1028700" y="228600"/>
            <a:ext cx="7046912" cy="55753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263123" y="3025777"/>
            <a:ext cx="1137177" cy="974723"/>
            <a:chOff x="914400" y="4191000"/>
            <a:chExt cx="1600200" cy="1371600"/>
          </a:xfrm>
        </p:grpSpPr>
        <p:sp>
          <p:nvSpPr>
            <p:cNvPr id="6" name="Oval 5"/>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7" name="TextBox 6"/>
            <p:cNvSpPr txBox="1"/>
            <p:nvPr/>
          </p:nvSpPr>
          <p:spPr>
            <a:xfrm>
              <a:off x="914400" y="4368967"/>
              <a:ext cx="1600200" cy="1169353"/>
            </a:xfrm>
            <a:prstGeom prst="rect">
              <a:avLst/>
            </a:prstGeom>
            <a:noFill/>
          </p:spPr>
          <p:txBody>
            <a:bodyPr wrap="square" rtlCol="0">
              <a:spAutoFit/>
            </a:bodyPr>
            <a:lstStyle/>
            <a:p>
              <a:pPr algn="ctr"/>
              <a:r>
                <a:rPr lang="en-US" sz="1600" dirty="0" smtClean="0">
                  <a:solidFill>
                    <a:srgbClr val="FF0000"/>
                  </a:solidFill>
                  <a:latin typeface="Segoe" pitchFamily="34" charset="0"/>
                </a:rPr>
                <a:t>Insert Partner Logo</a:t>
              </a:r>
            </a:p>
          </p:txBody>
        </p:sp>
      </p:grpSp>
      <p:grpSp>
        <p:nvGrpSpPr>
          <p:cNvPr id="3" name="Group 7"/>
          <p:cNvGrpSpPr/>
          <p:nvPr/>
        </p:nvGrpSpPr>
        <p:grpSpPr>
          <a:xfrm>
            <a:off x="3051882" y="3025777"/>
            <a:ext cx="1137177" cy="974723"/>
            <a:chOff x="914400" y="4191000"/>
            <a:chExt cx="1600200" cy="1371600"/>
          </a:xfrm>
        </p:grpSpPr>
        <p:sp>
          <p:nvSpPr>
            <p:cNvPr id="9" name="Oval 8"/>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0" name="TextBox 9"/>
            <p:cNvSpPr txBox="1"/>
            <p:nvPr/>
          </p:nvSpPr>
          <p:spPr>
            <a:xfrm>
              <a:off x="914400" y="4368967"/>
              <a:ext cx="1600200" cy="1169353"/>
            </a:xfrm>
            <a:prstGeom prst="rect">
              <a:avLst/>
            </a:prstGeom>
            <a:noFill/>
          </p:spPr>
          <p:txBody>
            <a:bodyPr wrap="square" rtlCol="0">
              <a:spAutoFit/>
            </a:bodyPr>
            <a:lstStyle/>
            <a:p>
              <a:pPr algn="ctr"/>
              <a:r>
                <a:rPr lang="en-US" sz="1600" dirty="0" smtClean="0">
                  <a:solidFill>
                    <a:srgbClr val="FF0000"/>
                  </a:solidFill>
                  <a:latin typeface="Segoe" pitchFamily="34" charset="0"/>
                </a:rPr>
                <a:t>Insert Partner Logo</a:t>
              </a:r>
            </a:p>
          </p:txBody>
        </p:sp>
      </p:grpSp>
      <p:grpSp>
        <p:nvGrpSpPr>
          <p:cNvPr id="4" name="Group 10"/>
          <p:cNvGrpSpPr/>
          <p:nvPr/>
        </p:nvGrpSpPr>
        <p:grpSpPr>
          <a:xfrm>
            <a:off x="4840641" y="3025777"/>
            <a:ext cx="1137177" cy="974723"/>
            <a:chOff x="914400" y="4191000"/>
            <a:chExt cx="1600200" cy="1371600"/>
          </a:xfrm>
        </p:grpSpPr>
        <p:sp>
          <p:nvSpPr>
            <p:cNvPr id="12" name="Oval 11"/>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3" name="TextBox 12"/>
            <p:cNvSpPr txBox="1"/>
            <p:nvPr/>
          </p:nvSpPr>
          <p:spPr>
            <a:xfrm>
              <a:off x="914400" y="4368967"/>
              <a:ext cx="1600200" cy="1169353"/>
            </a:xfrm>
            <a:prstGeom prst="rect">
              <a:avLst/>
            </a:prstGeom>
            <a:noFill/>
          </p:spPr>
          <p:txBody>
            <a:bodyPr wrap="square" rtlCol="0">
              <a:spAutoFit/>
            </a:bodyPr>
            <a:lstStyle/>
            <a:p>
              <a:pPr algn="ctr"/>
              <a:r>
                <a:rPr lang="en-US" sz="1600" dirty="0" smtClean="0">
                  <a:solidFill>
                    <a:srgbClr val="FF0000"/>
                  </a:solidFill>
                  <a:latin typeface="Segoe" pitchFamily="34" charset="0"/>
                </a:rPr>
                <a:t>Insert Partner Logo</a:t>
              </a:r>
            </a:p>
          </p:txBody>
        </p:sp>
      </p:grpSp>
      <p:grpSp>
        <p:nvGrpSpPr>
          <p:cNvPr id="5" name="Group 13"/>
          <p:cNvGrpSpPr/>
          <p:nvPr/>
        </p:nvGrpSpPr>
        <p:grpSpPr>
          <a:xfrm>
            <a:off x="6629400" y="3025777"/>
            <a:ext cx="1137177" cy="974723"/>
            <a:chOff x="914400" y="4191000"/>
            <a:chExt cx="1600200" cy="1371600"/>
          </a:xfrm>
        </p:grpSpPr>
        <p:sp>
          <p:nvSpPr>
            <p:cNvPr id="15" name="Oval 14"/>
            <p:cNvSpPr>
              <a:spLocks noChangeAspect="1"/>
            </p:cNvSpPr>
            <p:nvPr/>
          </p:nvSpPr>
          <p:spPr>
            <a:xfrm>
              <a:off x="982980" y="4191000"/>
              <a:ext cx="1463040"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extBox 15"/>
            <p:cNvSpPr txBox="1"/>
            <p:nvPr/>
          </p:nvSpPr>
          <p:spPr>
            <a:xfrm>
              <a:off x="914400" y="4368967"/>
              <a:ext cx="1600200" cy="1169353"/>
            </a:xfrm>
            <a:prstGeom prst="rect">
              <a:avLst/>
            </a:prstGeom>
            <a:noFill/>
          </p:spPr>
          <p:txBody>
            <a:bodyPr wrap="square" rtlCol="0">
              <a:spAutoFit/>
            </a:bodyPr>
            <a:lstStyle/>
            <a:p>
              <a:pPr algn="ctr"/>
              <a:r>
                <a:rPr lang="en-US" sz="1600" dirty="0" smtClean="0">
                  <a:solidFill>
                    <a:srgbClr val="FF0000"/>
                  </a:solidFill>
                  <a:latin typeface="Segoe" pitchFamily="34" charset="0"/>
                </a:rPr>
                <a:t>Insert Partner Logo</a:t>
              </a:r>
            </a:p>
          </p:txBody>
        </p:sp>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US" dirty="0" smtClean="0"/>
              <a:t>EXTRA SLIDES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 Box 3"/>
          <p:cNvSpPr txBox="1">
            <a:spLocks noChangeArrowheads="1"/>
          </p:cNvSpPr>
          <p:nvPr/>
        </p:nvSpPr>
        <p:spPr bwMode="auto">
          <a:xfrm>
            <a:off x="838200" y="2298700"/>
            <a:ext cx="5867400" cy="1532727"/>
          </a:xfrm>
          <a:prstGeom prst="rect">
            <a:avLst/>
          </a:prstGeom>
          <a:noFill/>
          <a:ln w="9525">
            <a:noFill/>
            <a:miter lim="800000"/>
            <a:headEnd/>
            <a:tailEnd/>
          </a:ln>
        </p:spPr>
        <p:txBody>
          <a:bodyPr>
            <a:spAutoFit/>
          </a:bodyPr>
          <a:lstStyle/>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eaLnBrk="1" hangingPunct="1">
              <a:lnSpc>
                <a:spcPct val="80000"/>
              </a:lnSpc>
            </a:pPr>
            <a:endParaRPr lang="en-US" dirty="0">
              <a:solidFill>
                <a:srgbClr val="898989"/>
              </a:solidFill>
              <a:latin typeface="Segoe" pitchFamily="34" charset="0"/>
            </a:endParaRPr>
          </a:p>
          <a:p>
            <a:pPr>
              <a:spcBef>
                <a:spcPct val="50000"/>
              </a:spcBef>
            </a:pPr>
            <a:endParaRPr lang="en-US" dirty="0"/>
          </a:p>
        </p:txBody>
      </p:sp>
      <p:pic>
        <p:nvPicPr>
          <p:cNvPr id="5122" name="Picture 2" descr="C:\Documents and Settings\lgubin\Desktop\MSFT 126 - SBA Phase II\Deliverables\PPT\PNG's R2\PNG's R2\one_time_a.png"/>
          <p:cNvPicPr>
            <a:picLocks noChangeAspect="1" noChangeArrowheads="1"/>
          </p:cNvPicPr>
          <p:nvPr/>
        </p:nvPicPr>
        <p:blipFill>
          <a:blip r:embed="rId3" cstate="print"/>
          <a:srcRect/>
          <a:stretch>
            <a:fillRect/>
          </a:stretch>
        </p:blipFill>
        <p:spPr bwMode="auto">
          <a:xfrm>
            <a:off x="1048544" y="228600"/>
            <a:ext cx="7046913" cy="55753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6"/>
          <p:cNvSpPr>
            <a:spLocks noGrp="1"/>
          </p:cNvSpPr>
          <p:nvPr>
            <p:ph type="title"/>
          </p:nvPr>
        </p:nvSpPr>
        <p:spPr/>
        <p:txBody>
          <a:bodyPr/>
          <a:lstStyle/>
          <a:p>
            <a:r>
              <a:rPr lang="en-US" dirty="0" smtClean="0"/>
              <a:t>Microsoft Dynamics CRM Online</a:t>
            </a:r>
            <a:endParaRPr lang="en-US" dirty="0"/>
          </a:p>
        </p:txBody>
      </p:sp>
      <p:sp>
        <p:nvSpPr>
          <p:cNvPr id="8" name="Rectangle 7"/>
          <p:cNvSpPr/>
          <p:nvPr/>
        </p:nvSpPr>
        <p:spPr>
          <a:xfrm>
            <a:off x="381000" y="914400"/>
            <a:ext cx="4114800" cy="1938992"/>
          </a:xfrm>
          <a:prstGeom prst="rect">
            <a:avLst/>
          </a:prstGeom>
        </p:spPr>
        <p:txBody>
          <a:bodyPr wrap="square">
            <a:spAutoFit/>
          </a:bodyPr>
          <a:lstStyle/>
          <a:p>
            <a:pPr marL="344488" indent="-344488">
              <a:buFont typeface="Arial" pitchFamily="34" charset="0"/>
              <a:buChar char="•"/>
            </a:pPr>
            <a:r>
              <a:rPr lang="en-US" sz="2000" b="1" dirty="0" smtClean="0">
                <a:solidFill>
                  <a:schemeClr val="bg1"/>
                </a:solidFill>
                <a:latin typeface="Segoe UI" pitchFamily="34" charset="0"/>
                <a:cs typeface="Segoe UI" pitchFamily="34" charset="0"/>
              </a:rPr>
              <a:t>Get started fast. </a:t>
            </a:r>
            <a:r>
              <a:rPr lang="en-US" sz="2000" dirty="0" smtClean="0">
                <a:solidFill>
                  <a:schemeClr val="bg1"/>
                </a:solidFill>
                <a:latin typeface="Segoe UI" pitchFamily="34" charset="0"/>
                <a:cs typeface="Segoe UI" pitchFamily="34" charset="0"/>
              </a:rPr>
              <a:t> Dynamics CRM Online is a full-featured subscription CRM solution that you can get up and running quickly.</a:t>
            </a:r>
          </a:p>
          <a:p>
            <a:endParaRPr lang="en-US" sz="2000" dirty="0" smtClean="0">
              <a:solidFill>
                <a:schemeClr val="bg1"/>
              </a:solidFill>
              <a:latin typeface="Segoe UI" pitchFamily="34" charset="0"/>
              <a:cs typeface="Segoe UI" pitchFamily="34" charset="0"/>
            </a:endParaRPr>
          </a:p>
        </p:txBody>
      </p:sp>
      <p:sp>
        <p:nvSpPr>
          <p:cNvPr id="15" name="Rectangle 14"/>
          <p:cNvSpPr/>
          <p:nvPr/>
        </p:nvSpPr>
        <p:spPr>
          <a:xfrm>
            <a:off x="4572000" y="914400"/>
            <a:ext cx="4572000" cy="1631216"/>
          </a:xfrm>
          <a:prstGeom prst="rect">
            <a:avLst/>
          </a:prstGeom>
        </p:spPr>
        <p:txBody>
          <a:bodyPr>
            <a:spAutoFit/>
          </a:bodyPr>
          <a:lstStyle/>
          <a:p>
            <a:pPr marL="344488" indent="-344488">
              <a:buFont typeface="Arial" pitchFamily="34" charset="0"/>
              <a:buChar char="•"/>
            </a:pPr>
            <a:r>
              <a:rPr lang="en-US" sz="2000" b="1" dirty="0" smtClean="0">
                <a:solidFill>
                  <a:schemeClr val="bg1"/>
                </a:solidFill>
                <a:latin typeface="Segoe UI" pitchFamily="34" charset="0"/>
                <a:cs typeface="Segoe UI" pitchFamily="34" charset="0"/>
              </a:rPr>
              <a:t>Maximize the value of your CRM solution. </a:t>
            </a:r>
            <a:r>
              <a:rPr lang="en-US" sz="2000" dirty="0" smtClean="0">
                <a:solidFill>
                  <a:schemeClr val="bg1"/>
                </a:solidFill>
                <a:latin typeface="Segoe UI" pitchFamily="34" charset="0"/>
                <a:cs typeface="Segoe UI" pitchFamily="34" charset="0"/>
              </a:rPr>
              <a:t>Optimize your campaigns and manage all your customer information online.</a:t>
            </a:r>
          </a:p>
          <a:p>
            <a:pPr lvl="0"/>
            <a:endParaRPr lang="en-US" sz="2000" dirty="0" smtClean="0">
              <a:solidFill>
                <a:schemeClr val="bg1"/>
              </a:solidFill>
              <a:latin typeface="Segoe UI" pitchFamily="34" charset="0"/>
              <a:cs typeface="Segoe UI" pitchFamily="34" charset="0"/>
            </a:endParaRPr>
          </a:p>
        </p:txBody>
      </p:sp>
      <p:pic>
        <p:nvPicPr>
          <p:cNvPr id="16" name="Picture 15" descr="CRM ONline Screen Small.jpg"/>
          <p:cNvPicPr>
            <a:picLocks noChangeAspect="1"/>
          </p:cNvPicPr>
          <p:nvPr/>
        </p:nvPicPr>
        <p:blipFill>
          <a:blip r:embed="rId3" cstate="print"/>
          <a:stretch>
            <a:fillRect/>
          </a:stretch>
        </p:blipFill>
        <p:spPr>
          <a:xfrm>
            <a:off x="3143250" y="2410361"/>
            <a:ext cx="2857500" cy="2148339"/>
          </a:xfrm>
          <a:prstGeom prst="rect">
            <a:avLst/>
          </a:prstGeom>
        </p:spPr>
      </p:pic>
      <p:sp>
        <p:nvSpPr>
          <p:cNvPr id="17" name="Rectangle 16"/>
          <p:cNvSpPr/>
          <p:nvPr/>
        </p:nvSpPr>
        <p:spPr>
          <a:xfrm>
            <a:off x="381000" y="4696361"/>
            <a:ext cx="4114800" cy="1323439"/>
          </a:xfrm>
          <a:prstGeom prst="rect">
            <a:avLst/>
          </a:prstGeom>
        </p:spPr>
        <p:txBody>
          <a:bodyPr wrap="square">
            <a:spAutoFit/>
          </a:bodyPr>
          <a:lstStyle/>
          <a:p>
            <a:pPr marL="344488" lvl="0" indent="-344488">
              <a:buFont typeface="Arial" pitchFamily="34" charset="0"/>
              <a:buChar char="•"/>
            </a:pPr>
            <a:r>
              <a:rPr lang="en-US" sz="2000" b="1" dirty="0" smtClean="0">
                <a:solidFill>
                  <a:schemeClr val="bg1"/>
                </a:solidFill>
                <a:latin typeface="Segoe UI" pitchFamily="34" charset="0"/>
                <a:cs typeface="Segoe UI" pitchFamily="34" charset="0"/>
              </a:rPr>
              <a:t>Enjoy simple and affordable pricing. </a:t>
            </a:r>
            <a:r>
              <a:rPr lang="en-US" sz="2000" dirty="0" smtClean="0">
                <a:solidFill>
                  <a:schemeClr val="bg1"/>
                </a:solidFill>
                <a:latin typeface="Segoe UI" pitchFamily="34" charset="0"/>
                <a:cs typeface="Segoe UI" pitchFamily="34" charset="0"/>
              </a:rPr>
              <a:t>Just $39 per user per month.</a:t>
            </a:r>
          </a:p>
          <a:p>
            <a:endParaRPr lang="en-US" sz="2000" dirty="0" smtClean="0">
              <a:solidFill>
                <a:schemeClr val="bg1"/>
              </a:solidFill>
              <a:latin typeface="Segoe UI" pitchFamily="34" charset="0"/>
              <a:cs typeface="Segoe UI" pitchFamily="34" charset="0"/>
            </a:endParaRPr>
          </a:p>
        </p:txBody>
      </p:sp>
      <p:sp>
        <p:nvSpPr>
          <p:cNvPr id="18" name="Rectangle 17"/>
          <p:cNvSpPr/>
          <p:nvPr/>
        </p:nvSpPr>
        <p:spPr>
          <a:xfrm>
            <a:off x="4572000" y="4696361"/>
            <a:ext cx="4114800" cy="1323439"/>
          </a:xfrm>
          <a:prstGeom prst="rect">
            <a:avLst/>
          </a:prstGeom>
        </p:spPr>
        <p:txBody>
          <a:bodyPr wrap="square">
            <a:spAutoFit/>
          </a:bodyPr>
          <a:lstStyle/>
          <a:p>
            <a:pPr marL="344488" lvl="0" indent="-344488">
              <a:buFont typeface="Arial" pitchFamily="34" charset="0"/>
              <a:buChar char="•"/>
            </a:pPr>
            <a:r>
              <a:rPr lang="en-US" sz="2000" b="1" dirty="0" smtClean="0">
                <a:solidFill>
                  <a:schemeClr val="bg1"/>
                </a:solidFill>
                <a:latin typeface="Segoe UI" pitchFamily="34" charset="0"/>
                <a:cs typeface="Segoe UI" pitchFamily="34" charset="0"/>
              </a:rPr>
              <a:t>Smooth migration path. </a:t>
            </a:r>
            <a:r>
              <a:rPr lang="en-US" sz="2000" dirty="0" smtClean="0">
                <a:solidFill>
                  <a:schemeClr val="bg1"/>
                </a:solidFill>
                <a:latin typeface="Segoe UI" pitchFamily="34" charset="0"/>
                <a:cs typeface="Segoe UI" pitchFamily="34" charset="0"/>
              </a:rPr>
              <a:t>Easily migrate to the on-premise version as your business grows.</a:t>
            </a:r>
          </a:p>
          <a:p>
            <a:endParaRPr lang="en-US" sz="2000" dirty="0" smtClean="0">
              <a:solidFill>
                <a:schemeClr val="bg1"/>
              </a:solidFill>
              <a:latin typeface="Segoe UI" pitchFamily="34" charset="0"/>
              <a:cs typeface="Segoe UI"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Microsoft Dynamics CRM Online</a:t>
            </a:r>
            <a:endParaRPr lang="en-US" dirty="0"/>
          </a:p>
        </p:txBody>
      </p:sp>
      <p:sp>
        <p:nvSpPr>
          <p:cNvPr id="10" name="Content Placeholder 7"/>
          <p:cNvSpPr>
            <a:spLocks noGrp="1"/>
          </p:cNvSpPr>
          <p:nvPr>
            <p:ph sz="quarter" idx="12"/>
          </p:nvPr>
        </p:nvSpPr>
        <p:spPr>
          <a:xfrm>
            <a:off x="723900" y="1295400"/>
            <a:ext cx="7200900" cy="4419600"/>
          </a:xfrm>
        </p:spPr>
        <p:txBody>
          <a:bodyPr>
            <a:normAutofit/>
          </a:bodyPr>
          <a:lstStyle/>
          <a:p>
            <a:pPr>
              <a:buNone/>
            </a:pPr>
            <a:r>
              <a:rPr lang="en-US" sz="2000" b="1" dirty="0" smtClean="0">
                <a:solidFill>
                  <a:schemeClr val="bg1"/>
                </a:solidFill>
              </a:rPr>
              <a:t>Next steps</a:t>
            </a:r>
          </a:p>
          <a:p>
            <a:pPr marL="395288" indent="-284163"/>
            <a:r>
              <a:rPr lang="en-US" sz="2000" dirty="0" smtClean="0"/>
              <a:t>Get a free 30-day trial</a:t>
            </a:r>
          </a:p>
          <a:p>
            <a:pPr marL="395288" indent="-284163"/>
            <a:endParaRPr lang="en-US" sz="2000" dirty="0" smtClean="0"/>
          </a:p>
          <a:p>
            <a:pPr marL="395288" indent="-395288">
              <a:buNone/>
            </a:pPr>
            <a:r>
              <a:rPr lang="en-US" b="1" dirty="0" smtClean="0"/>
              <a:t>www.mslocaloffers.com</a:t>
            </a:r>
          </a:p>
        </p:txBody>
      </p:sp>
      <p:pic>
        <p:nvPicPr>
          <p:cNvPr id="6" name="Picture 5" descr="Dynamics CRM Logo.jpg"/>
          <p:cNvPicPr>
            <a:picLocks noChangeAspect="1"/>
          </p:cNvPicPr>
          <p:nvPr/>
        </p:nvPicPr>
        <p:blipFill>
          <a:blip r:embed="rId3" cstate="print"/>
          <a:stretch>
            <a:fillRect/>
          </a:stretch>
        </p:blipFill>
        <p:spPr>
          <a:xfrm>
            <a:off x="2907792" y="4343400"/>
            <a:ext cx="3328416" cy="533400"/>
          </a:xfrm>
          <a:prstGeom prst="rect">
            <a:avLst/>
          </a:prstGeom>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3"/>
          <p:cNvSpPr txBox="1">
            <a:spLocks noChangeArrowheads="1"/>
          </p:cNvSpPr>
          <p:nvPr/>
        </p:nvSpPr>
        <p:spPr bwMode="auto">
          <a:xfrm>
            <a:off x="838200" y="2298700"/>
            <a:ext cx="5867400" cy="1237262"/>
          </a:xfrm>
          <a:prstGeom prst="rect">
            <a:avLst/>
          </a:prstGeom>
          <a:noFill/>
          <a:ln w="9525">
            <a:noFill/>
            <a:miter lim="800000"/>
            <a:headEnd/>
            <a:tailEnd/>
          </a:ln>
          <a:effectLst/>
        </p:spPr>
        <p:txBody>
          <a:bodyPr>
            <a:spAutoFit/>
          </a:bodyPr>
          <a:lstStyle/>
          <a:p>
            <a:pPr eaLnBrk="1" hangingPunct="1">
              <a:lnSpc>
                <a:spcPct val="80000"/>
              </a:lnSpc>
              <a:defRPr/>
            </a:pPr>
            <a:endParaRPr lang="en-US" dirty="0">
              <a:solidFill>
                <a:srgbClr val="898989"/>
              </a:solidFill>
              <a:latin typeface="Segoe" pitchFamily="34" charset="0"/>
            </a:endParaRPr>
          </a:p>
          <a:p>
            <a:pPr marL="346075" indent="-346075" eaLnBrk="1" hangingPunct="1">
              <a:lnSpc>
                <a:spcPct val="80000"/>
              </a:lnSpc>
              <a:buFont typeface="Arial" pitchFamily="34" charset="0"/>
              <a:buChar char="•"/>
              <a:defRPr/>
            </a:pPr>
            <a:endParaRPr lang="en-US" dirty="0">
              <a:solidFill>
                <a:srgbClr val="898989"/>
              </a:solidFill>
              <a:latin typeface="Segoe" pitchFamily="34" charset="0"/>
            </a:endParaRPr>
          </a:p>
          <a:p>
            <a:pPr>
              <a:spcBef>
                <a:spcPct val="50000"/>
              </a:spcBef>
              <a:defRPr/>
            </a:pPr>
            <a:endParaRPr lang="en-US" dirty="0"/>
          </a:p>
        </p:txBody>
      </p:sp>
      <p:sp>
        <p:nvSpPr>
          <p:cNvPr id="9" name="Title 6"/>
          <p:cNvSpPr>
            <a:spLocks noGrp="1"/>
          </p:cNvSpPr>
          <p:nvPr>
            <p:ph type="title"/>
          </p:nvPr>
        </p:nvSpPr>
        <p:spPr/>
        <p:txBody>
          <a:bodyPr/>
          <a:lstStyle/>
          <a:p>
            <a:r>
              <a:rPr lang="en-US" dirty="0" smtClean="0"/>
              <a:t>Microsoft Response Point</a:t>
            </a:r>
            <a:endParaRPr lang="en-US" dirty="0"/>
          </a:p>
        </p:txBody>
      </p:sp>
      <p:sp>
        <p:nvSpPr>
          <p:cNvPr id="10" name="Content Placeholder 7"/>
          <p:cNvSpPr>
            <a:spLocks noGrp="1"/>
          </p:cNvSpPr>
          <p:nvPr>
            <p:ph sz="quarter" idx="12"/>
          </p:nvPr>
        </p:nvSpPr>
        <p:spPr>
          <a:xfrm>
            <a:off x="457200" y="1295400"/>
            <a:ext cx="5257800" cy="4419600"/>
          </a:xfrm>
        </p:spPr>
        <p:txBody>
          <a:bodyPr>
            <a:normAutofit fontScale="92500" lnSpcReduction="20000"/>
          </a:bodyPr>
          <a:lstStyle/>
          <a:p>
            <a:pPr lvl="0"/>
            <a:r>
              <a:rPr lang="en-US" b="1" dirty="0" smtClean="0"/>
              <a:t>Fully integrate your phone system with your computer network.  </a:t>
            </a:r>
            <a:r>
              <a:rPr lang="en-US" dirty="0" smtClean="0"/>
              <a:t>Have your voice mail delivered via email, and see Caller-ID on your screen. </a:t>
            </a:r>
          </a:p>
          <a:p>
            <a:pPr lvl="0"/>
            <a:r>
              <a:rPr lang="en-US" b="1" dirty="0" smtClean="0"/>
              <a:t>Use your phone as a tool for customer satisfaction. </a:t>
            </a:r>
            <a:r>
              <a:rPr lang="en-US" dirty="0" smtClean="0"/>
              <a:t>Assign special phone numbers to your most important customers.</a:t>
            </a:r>
          </a:p>
          <a:p>
            <a:pPr lvl="0"/>
            <a:r>
              <a:rPr lang="en-US" b="1" dirty="0" smtClean="0"/>
              <a:t>Create a local presence. </a:t>
            </a:r>
            <a:r>
              <a:rPr lang="en-US" dirty="0" smtClean="0"/>
              <a:t>Set up unique phone numbers in different locations, so you look local.</a:t>
            </a:r>
          </a:p>
          <a:p>
            <a:pPr lvl="0"/>
            <a:r>
              <a:rPr lang="en-US" b="1" dirty="0" smtClean="0"/>
              <a:t>Enjoy complete flexibility. </a:t>
            </a:r>
            <a:r>
              <a:rPr lang="en-US" dirty="0" smtClean="0"/>
              <a:t>Includes a customizable voice attendant and automatic forwarding to your cell or </a:t>
            </a:r>
            <a:br>
              <a:rPr lang="en-US" dirty="0" smtClean="0"/>
            </a:br>
            <a:r>
              <a:rPr lang="en-US" dirty="0" smtClean="0"/>
              <a:t>home phone.</a:t>
            </a:r>
          </a:p>
          <a:p>
            <a:endParaRPr lang="en-US" dirty="0" smtClean="0"/>
          </a:p>
        </p:txBody>
      </p:sp>
      <p:pic>
        <p:nvPicPr>
          <p:cNvPr id="6" name="Picture 5" descr="D-Link_base_740x560.jpg"/>
          <p:cNvPicPr>
            <a:picLocks noChangeAspect="1"/>
          </p:cNvPicPr>
          <p:nvPr/>
        </p:nvPicPr>
        <p:blipFill>
          <a:blip r:embed="rId3" cstate="print"/>
          <a:stretch>
            <a:fillRect/>
          </a:stretch>
        </p:blipFill>
        <p:spPr>
          <a:xfrm>
            <a:off x="5695950" y="1066800"/>
            <a:ext cx="2466975" cy="1866900"/>
          </a:xfrm>
          <a:prstGeom prst="rect">
            <a:avLst/>
          </a:prstGeom>
          <a:effectLst>
            <a:outerShdw blurRad="50800" dist="38100" dir="8100000" algn="tr" rotWithShape="0">
              <a:prstClr val="black">
                <a:alpha val="40000"/>
              </a:prstClr>
            </a:outerShdw>
          </a:effectLst>
        </p:spPr>
      </p:pic>
      <p:pic>
        <p:nvPicPr>
          <p:cNvPr id="8" name="Picture 7" descr="Syspine_white_base_740x560.jpg"/>
          <p:cNvPicPr>
            <a:picLocks noChangeAspect="1"/>
          </p:cNvPicPr>
          <p:nvPr/>
        </p:nvPicPr>
        <p:blipFill>
          <a:blip r:embed="rId4" cstate="print"/>
          <a:stretch>
            <a:fillRect/>
          </a:stretch>
        </p:blipFill>
        <p:spPr>
          <a:xfrm>
            <a:off x="5724525" y="3576250"/>
            <a:ext cx="2466975" cy="1866900"/>
          </a:xfrm>
          <a:prstGeom prst="rect">
            <a:avLst/>
          </a:prstGeom>
          <a:effectLst>
            <a:outerShdw blurRad="50800" dist="38100" dir="8100000" algn="tr" rotWithShape="0">
              <a:prstClr val="black">
                <a:alpha val="40000"/>
              </a:prstClr>
            </a:outerShdw>
          </a:effectLst>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Response Point</a:t>
            </a:r>
            <a:endParaRPr lang="en-US" dirty="0"/>
          </a:p>
        </p:txBody>
      </p:sp>
      <p:sp>
        <p:nvSpPr>
          <p:cNvPr id="3" name="Content Placeholder 2"/>
          <p:cNvSpPr>
            <a:spLocks noGrp="1"/>
          </p:cNvSpPr>
          <p:nvPr>
            <p:ph sz="quarter" idx="12"/>
          </p:nvPr>
        </p:nvSpPr>
        <p:spPr/>
        <p:txBody>
          <a:bodyPr/>
          <a:lstStyle/>
          <a:p>
            <a:pPr>
              <a:buNone/>
            </a:pPr>
            <a:r>
              <a:rPr lang="en-US" sz="2000" b="1" dirty="0" smtClean="0"/>
              <a:t>Next steps</a:t>
            </a:r>
          </a:p>
          <a:p>
            <a:pPr marL="395288" indent="-285750"/>
            <a:r>
              <a:rPr lang="en-US" sz="2000" dirty="0" smtClean="0"/>
              <a:t>Get a Microsoft Response Point phone system for as little as $12/month through Microsoft Financing</a:t>
            </a:r>
          </a:p>
          <a:p>
            <a:pPr marL="395288" indent="-285750"/>
            <a:endParaRPr lang="en-US" sz="2000" dirty="0" smtClean="0"/>
          </a:p>
          <a:p>
            <a:pPr marL="395288" indent="-395288">
              <a:buNone/>
            </a:pPr>
            <a:r>
              <a:rPr lang="en-US" b="1" dirty="0" smtClean="0"/>
              <a:t>www.mslocaloffers.com</a:t>
            </a:r>
            <a:endParaRPr lang="en-US" b="1" dirty="0"/>
          </a:p>
        </p:txBody>
      </p:sp>
      <p:pic>
        <p:nvPicPr>
          <p:cNvPr id="1026" name="Picture 2" descr="Response Point">
            <a:hlinkClick r:id="rId2"/>
          </p:cNvPr>
          <p:cNvPicPr>
            <a:picLocks noChangeAspect="1" noChangeArrowheads="1"/>
          </p:cNvPicPr>
          <p:nvPr/>
        </p:nvPicPr>
        <p:blipFill>
          <a:blip r:embed="rId3" cstate="print"/>
          <a:srcRect/>
          <a:stretch>
            <a:fillRect/>
          </a:stretch>
        </p:blipFill>
        <p:spPr bwMode="auto">
          <a:xfrm>
            <a:off x="3200400" y="3771900"/>
            <a:ext cx="2975906" cy="11811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p>
            <a:pPr marL="288925" indent="-288925">
              <a:defRPr/>
            </a:pPr>
            <a:r>
              <a:rPr lang="en-US" dirty="0" smtClean="0">
                <a:solidFill>
                  <a:srgbClr val="898989"/>
                </a:solidFill>
              </a:rPr>
              <a:t>Meet other small business people in your area</a:t>
            </a:r>
          </a:p>
          <a:p>
            <a:pPr marL="288925" indent="-288925">
              <a:defRPr/>
            </a:pPr>
            <a:r>
              <a:rPr lang="en-US" dirty="0" smtClean="0">
                <a:solidFill>
                  <a:srgbClr val="898989"/>
                </a:solidFill>
              </a:rPr>
              <a:t>Share stories and insights</a:t>
            </a:r>
          </a:p>
          <a:p>
            <a:pPr marL="288925" indent="-288925">
              <a:defRPr/>
            </a:pPr>
            <a:r>
              <a:rPr lang="en-US" dirty="0" smtClean="0">
                <a:solidFill>
                  <a:srgbClr val="898989"/>
                </a:solidFill>
              </a:rPr>
              <a:t>Find solutions to some of your biggest challenges</a:t>
            </a:r>
          </a:p>
          <a:p>
            <a:pPr marL="288925" indent="-288925">
              <a:defRPr/>
            </a:pPr>
            <a:r>
              <a:rPr lang="en-US" dirty="0" smtClean="0">
                <a:solidFill>
                  <a:srgbClr val="898989"/>
                </a:solidFill>
              </a:rPr>
              <a:t>Tap into a local network full of resources</a:t>
            </a:r>
          </a:p>
          <a:p>
            <a:pPr marL="688975" lvl="1" indent="-288925">
              <a:defRPr/>
            </a:pPr>
            <a:r>
              <a:rPr lang="en-US" dirty="0" smtClean="0">
                <a:solidFill>
                  <a:srgbClr val="FF0000"/>
                </a:solidFill>
              </a:rPr>
              <a:t>[List Presenters &amp; Introduce them here]</a:t>
            </a:r>
          </a:p>
        </p:txBody>
      </p:sp>
      <p:sp>
        <p:nvSpPr>
          <p:cNvPr id="5" name="Text Box 3"/>
          <p:cNvSpPr txBox="1">
            <a:spLocks noChangeArrowheads="1"/>
          </p:cNvSpPr>
          <p:nvPr/>
        </p:nvSpPr>
        <p:spPr bwMode="auto">
          <a:xfrm>
            <a:off x="838200" y="2298700"/>
            <a:ext cx="5486400" cy="1015663"/>
          </a:xfrm>
          <a:prstGeom prst="rect">
            <a:avLst/>
          </a:prstGeom>
          <a:noFill/>
          <a:ln w="9525">
            <a:noFill/>
            <a:miter lim="800000"/>
            <a:headEnd/>
            <a:tailEnd/>
          </a:ln>
          <a:effectLst/>
        </p:spPr>
        <p:txBody>
          <a:bodyPr>
            <a:spAutoFit/>
          </a:bodyPr>
          <a:lstStyle/>
          <a:p>
            <a:pPr>
              <a:defRPr/>
            </a:pPr>
            <a:endParaRPr lang="en-US" dirty="0">
              <a:solidFill>
                <a:srgbClr val="898989"/>
              </a:solidFill>
              <a:latin typeface="Segoe" pitchFamily="34" charset="0"/>
            </a:endParaRPr>
          </a:p>
          <a:p>
            <a:pPr>
              <a:spcBef>
                <a:spcPct val="50000"/>
              </a:spcBef>
              <a:defRPr/>
            </a:pPr>
            <a:endParaRPr lang="en-US" dirty="0"/>
          </a:p>
        </p:txBody>
      </p:sp>
      <p:sp>
        <p:nvSpPr>
          <p:cNvPr id="3" name="Title 2"/>
          <p:cNvSpPr>
            <a:spLocks noGrp="1"/>
          </p:cNvSpPr>
          <p:nvPr>
            <p:ph type="title"/>
          </p:nvPr>
        </p:nvSpPr>
        <p:spPr/>
        <p:txBody>
          <a:bodyPr/>
          <a:lstStyle/>
          <a:p>
            <a:r>
              <a:rPr lang="en-US" dirty="0" smtClean="0"/>
              <a:t>Welcome to your local team</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Pentagon 29"/>
          <p:cNvSpPr/>
          <p:nvPr/>
        </p:nvSpPr>
        <p:spPr>
          <a:xfrm>
            <a:off x="228600" y="1219200"/>
            <a:ext cx="3009900" cy="4038600"/>
          </a:xfrm>
          <a:prstGeom prst="homePlate">
            <a:avLst>
              <a:gd name="adj" fmla="val 37178"/>
            </a:avLst>
          </a:prstGeom>
          <a:gradFill flip="none" rotWithShape="1">
            <a:gsLst>
              <a:gs pos="0">
                <a:schemeClr val="tx2">
                  <a:tint val="66000"/>
                  <a:satMod val="160000"/>
                </a:schemeClr>
              </a:gs>
              <a:gs pos="50000">
                <a:schemeClr val="tx2">
                  <a:tint val="44500"/>
                  <a:satMod val="160000"/>
                </a:schemeClr>
              </a:gs>
              <a:gs pos="100000">
                <a:schemeClr val="tx2">
                  <a:tint val="23500"/>
                  <a:satMod val="160000"/>
                </a:schemeClr>
              </a:gs>
            </a:gsLst>
            <a:lin ang="16200000" scaled="1"/>
            <a:tileRect/>
          </a:gra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 name="Title 1"/>
          <p:cNvSpPr>
            <a:spLocks noGrp="1"/>
          </p:cNvSpPr>
          <p:nvPr>
            <p:ph type="title" idx="4294967295"/>
          </p:nvPr>
        </p:nvSpPr>
        <p:spPr>
          <a:xfrm>
            <a:off x="525463" y="0"/>
            <a:ext cx="8618537" cy="1143000"/>
          </a:xfrm>
        </p:spPr>
        <p:txBody>
          <a:bodyPr>
            <a:normAutofit/>
          </a:bodyPr>
          <a:lstStyle/>
          <a:p>
            <a:r>
              <a:rPr lang="en-US" dirty="0" smtClean="0"/>
              <a:t>How the Local Engagement Team works</a:t>
            </a:r>
            <a:endParaRPr lang="en-US" dirty="0">
              <a:latin typeface="Trebuchet MS" pitchFamily="34" charset="0"/>
            </a:endParaRPr>
          </a:p>
        </p:txBody>
      </p:sp>
      <p:graphicFrame>
        <p:nvGraphicFramePr>
          <p:cNvPr id="37" name="Diagram 36"/>
          <p:cNvGraphicFramePr/>
          <p:nvPr/>
        </p:nvGraphicFramePr>
        <p:xfrm>
          <a:off x="2514600" y="1066800"/>
          <a:ext cx="7162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Content Placeholder 2"/>
          <p:cNvSpPr txBox="1">
            <a:spLocks/>
          </p:cNvSpPr>
          <p:nvPr/>
        </p:nvSpPr>
        <p:spPr>
          <a:xfrm>
            <a:off x="5029200" y="2971800"/>
            <a:ext cx="2057400" cy="990600"/>
          </a:xfrm>
          <a:prstGeom prst="rect">
            <a:avLst/>
          </a:prstGeom>
        </p:spPr>
        <p:txBody>
          <a:bodyPr vert="horz">
            <a:noAutofit/>
          </a:bodyPr>
          <a:lstStyle/>
          <a:p>
            <a:pPr marL="0" marR="0" lvl="0" indent="0" algn="ctr" defTabSz="914400" rtl="0" eaLnBrk="1" fontAlgn="auto" latinLnBrk="0" hangingPunct="1">
              <a:lnSpc>
                <a:spcPct val="90000"/>
              </a:lnSpc>
              <a:spcBef>
                <a:spcPts val="90"/>
              </a:spcBef>
              <a:spcAft>
                <a:spcPts val="50"/>
              </a:spcAft>
              <a:buClr>
                <a:schemeClr val="accent1"/>
              </a:buClr>
              <a:buSzPct val="68000"/>
              <a:buFont typeface="Wingdings 3"/>
              <a:buNone/>
              <a:tabLst/>
              <a:defRPr/>
            </a:pPr>
            <a:r>
              <a:rPr kumimoji="0" lang="en-US" sz="2100" b="1" i="0" u="none" strike="noStrike" kern="1200" cap="none" spc="0" normalizeH="0" baseline="0" noProof="0" dirty="0" smtClean="0">
                <a:ln>
                  <a:noFill/>
                </a:ln>
                <a:solidFill>
                  <a:schemeClr val="tx2"/>
                </a:solidFill>
                <a:effectLst/>
                <a:uLnTx/>
                <a:uFillTx/>
                <a:latin typeface="Segoe UI" pitchFamily="34" charset="0"/>
                <a:cs typeface="Segoe UI" pitchFamily="34" charset="0"/>
              </a:rPr>
              <a:t>Local</a:t>
            </a:r>
            <a:r>
              <a:rPr kumimoji="0" lang="en-US" sz="2100" b="1" i="0" u="none" strike="noStrike" kern="1200" cap="none" spc="0" normalizeH="0" noProof="0" dirty="0" smtClean="0">
                <a:ln>
                  <a:noFill/>
                </a:ln>
                <a:solidFill>
                  <a:schemeClr val="tx2"/>
                </a:solidFill>
                <a:effectLst/>
                <a:uLnTx/>
                <a:uFillTx/>
                <a:latin typeface="Segoe UI" pitchFamily="34" charset="0"/>
                <a:cs typeface="Segoe UI" pitchFamily="34" charset="0"/>
              </a:rPr>
              <a:t> Engagement Team Model</a:t>
            </a:r>
            <a:endParaRPr kumimoji="0" lang="en-US" sz="2100" b="1" i="0" u="none" strike="noStrike" kern="1200" cap="none" spc="0" normalizeH="0" baseline="0" noProof="0" dirty="0" smtClean="0">
              <a:ln>
                <a:noFill/>
              </a:ln>
              <a:solidFill>
                <a:schemeClr val="tx2"/>
              </a:solidFill>
              <a:effectLst/>
              <a:uLnTx/>
              <a:uFillTx/>
              <a:latin typeface="Segoe UI" pitchFamily="34" charset="0"/>
              <a:cs typeface="Segoe UI" pitchFamily="34" charset="0"/>
            </a:endParaRPr>
          </a:p>
          <a:p>
            <a:pPr marL="0" marR="0" lvl="0" indent="0" algn="ctr" defTabSz="914400" rtl="0" eaLnBrk="1" fontAlgn="auto" latinLnBrk="0" hangingPunct="1">
              <a:lnSpc>
                <a:spcPct val="100000"/>
              </a:lnSpc>
              <a:spcBef>
                <a:spcPts val="90"/>
              </a:spcBef>
              <a:spcAft>
                <a:spcPts val="50"/>
              </a:spcAft>
              <a:buClr>
                <a:schemeClr val="accent1"/>
              </a:buClr>
              <a:buSzPct val="68000"/>
              <a:buFont typeface="Wingdings 3"/>
              <a:buNone/>
              <a:tabLst/>
              <a:defRPr/>
            </a:pPr>
            <a:endParaRPr kumimoji="0" lang="en-US" sz="2100" b="1" i="0" u="none" strike="noStrike" kern="1200" cap="none" spc="0" normalizeH="0" baseline="0" noProof="0" dirty="0" smtClean="0">
              <a:ln>
                <a:noFill/>
              </a:ln>
              <a:solidFill>
                <a:schemeClr val="tx1"/>
              </a:solidFill>
              <a:effectLst/>
              <a:uLnTx/>
              <a:uFillTx/>
              <a:latin typeface="Segoe UI" pitchFamily="34" charset="0"/>
              <a:cs typeface="Segoe UI" pitchFamily="34" charset="0"/>
            </a:endParaRPr>
          </a:p>
        </p:txBody>
      </p:sp>
      <p:pic>
        <p:nvPicPr>
          <p:cNvPr id="32" name="Picture 4" descr="C:\Program Files\Microsoft Resource DVD Artwork\DVD_ART\BoxShots_Logos\Microsoft Certified\Microsoft Certified Partner bL.png"/>
          <p:cNvPicPr>
            <a:picLocks noChangeAspect="1" noChangeArrowheads="1"/>
          </p:cNvPicPr>
          <p:nvPr/>
        </p:nvPicPr>
        <p:blipFill>
          <a:blip r:embed="rId8" cstate="email"/>
          <a:srcRect/>
          <a:stretch>
            <a:fillRect/>
          </a:stretch>
        </p:blipFill>
        <p:spPr bwMode="auto">
          <a:xfrm>
            <a:off x="6324600" y="1181100"/>
            <a:ext cx="679641" cy="328886"/>
          </a:xfrm>
          <a:prstGeom prst="rect">
            <a:avLst/>
          </a:prstGeom>
          <a:noFill/>
        </p:spPr>
      </p:pic>
      <p:pic>
        <p:nvPicPr>
          <p:cNvPr id="34" name="Picture 3" descr="C:\Program Files\Microsoft Resource DVD Artwork\DVD_ART\BoxShots_Logos\Microsoft Partner Program\Microsoft Partner Program 1 b.png"/>
          <p:cNvPicPr>
            <a:picLocks noChangeAspect="1" noChangeArrowheads="1"/>
          </p:cNvPicPr>
          <p:nvPr/>
        </p:nvPicPr>
        <p:blipFill>
          <a:blip r:embed="rId9" cstate="email"/>
          <a:srcRect/>
          <a:stretch>
            <a:fillRect/>
          </a:stretch>
        </p:blipFill>
        <p:spPr bwMode="auto">
          <a:xfrm>
            <a:off x="5295900" y="2095500"/>
            <a:ext cx="1635050" cy="176548"/>
          </a:xfrm>
          <a:prstGeom prst="rect">
            <a:avLst/>
          </a:prstGeom>
          <a:noFill/>
        </p:spPr>
      </p:pic>
      <p:pic>
        <p:nvPicPr>
          <p:cNvPr id="23" name="Picture 22" descr="Small business specialist.png"/>
          <p:cNvPicPr>
            <a:picLocks noChangeAspect="1"/>
          </p:cNvPicPr>
          <p:nvPr/>
        </p:nvPicPr>
        <p:blipFill>
          <a:blip r:embed="rId10" cstate="email"/>
          <a:stretch>
            <a:fillRect/>
          </a:stretch>
        </p:blipFill>
        <p:spPr>
          <a:xfrm>
            <a:off x="5219819" y="1143000"/>
            <a:ext cx="761881" cy="370782"/>
          </a:xfrm>
          <a:prstGeom prst="rect">
            <a:avLst/>
          </a:prstGeom>
        </p:spPr>
      </p:pic>
      <p:pic>
        <p:nvPicPr>
          <p:cNvPr id="25" name="Picture 24" descr="SBA.png"/>
          <p:cNvPicPr>
            <a:picLocks noChangeAspect="1"/>
          </p:cNvPicPr>
          <p:nvPr/>
        </p:nvPicPr>
        <p:blipFill>
          <a:blip r:embed="rId11" cstate="email"/>
          <a:stretch>
            <a:fillRect/>
          </a:stretch>
        </p:blipFill>
        <p:spPr>
          <a:xfrm>
            <a:off x="4191000" y="4038600"/>
            <a:ext cx="533400" cy="212260"/>
          </a:xfrm>
          <a:prstGeom prst="rect">
            <a:avLst/>
          </a:prstGeom>
        </p:spPr>
      </p:pic>
      <p:pic>
        <p:nvPicPr>
          <p:cNvPr id="26" name="Picture 25" descr="eWomen.png"/>
          <p:cNvPicPr>
            <a:picLocks noChangeAspect="1"/>
          </p:cNvPicPr>
          <p:nvPr/>
        </p:nvPicPr>
        <p:blipFill>
          <a:blip r:embed="rId12" cstate="email"/>
          <a:stretch>
            <a:fillRect/>
          </a:stretch>
        </p:blipFill>
        <p:spPr>
          <a:xfrm>
            <a:off x="4953000" y="3962400"/>
            <a:ext cx="457200" cy="270932"/>
          </a:xfrm>
          <a:prstGeom prst="rect">
            <a:avLst/>
          </a:prstGeom>
        </p:spPr>
      </p:pic>
      <p:pic>
        <p:nvPicPr>
          <p:cNvPr id="27" name="Picture 26" descr="SCORE.png"/>
          <p:cNvPicPr>
            <a:picLocks noChangeAspect="1"/>
          </p:cNvPicPr>
          <p:nvPr/>
        </p:nvPicPr>
        <p:blipFill>
          <a:blip r:embed="rId13" cstate="email"/>
          <a:stretch>
            <a:fillRect/>
          </a:stretch>
        </p:blipFill>
        <p:spPr>
          <a:xfrm>
            <a:off x="3429000" y="5049982"/>
            <a:ext cx="990600" cy="360218"/>
          </a:xfrm>
          <a:prstGeom prst="rect">
            <a:avLst/>
          </a:prstGeom>
        </p:spPr>
      </p:pic>
      <p:pic>
        <p:nvPicPr>
          <p:cNvPr id="20" name="Picture 19" descr="acce-logo.gif"/>
          <p:cNvPicPr>
            <a:picLocks noChangeAspect="1"/>
          </p:cNvPicPr>
          <p:nvPr/>
        </p:nvPicPr>
        <p:blipFill>
          <a:blip r:embed="rId14" cstate="print"/>
          <a:stretch>
            <a:fillRect/>
          </a:stretch>
        </p:blipFill>
        <p:spPr>
          <a:xfrm>
            <a:off x="4914900" y="5074862"/>
            <a:ext cx="342900" cy="259138"/>
          </a:xfrm>
          <a:prstGeom prst="rect">
            <a:avLst/>
          </a:prstGeom>
        </p:spPr>
      </p:pic>
      <p:pic>
        <p:nvPicPr>
          <p:cNvPr id="21" name="Picture 20" descr="asbdc.gif"/>
          <p:cNvPicPr>
            <a:picLocks noChangeAspect="1"/>
          </p:cNvPicPr>
          <p:nvPr/>
        </p:nvPicPr>
        <p:blipFill>
          <a:blip r:embed="rId15" cstate="print"/>
          <a:srcRect t="24000" b="26000"/>
          <a:stretch>
            <a:fillRect/>
          </a:stretch>
        </p:blipFill>
        <p:spPr>
          <a:xfrm>
            <a:off x="3429000" y="3962400"/>
            <a:ext cx="533400" cy="304800"/>
          </a:xfrm>
          <a:prstGeom prst="rect">
            <a:avLst/>
          </a:prstGeom>
        </p:spPr>
      </p:pic>
      <p:pic>
        <p:nvPicPr>
          <p:cNvPr id="36" name="Picture 35" descr="Bank of America.png"/>
          <p:cNvPicPr>
            <a:picLocks noChangeAspect="1"/>
          </p:cNvPicPr>
          <p:nvPr/>
        </p:nvPicPr>
        <p:blipFill>
          <a:blip r:embed="rId16" cstate="email"/>
          <a:srcRect/>
          <a:stretch>
            <a:fillRect/>
          </a:stretch>
        </p:blipFill>
        <p:spPr>
          <a:xfrm>
            <a:off x="7543800" y="4914900"/>
            <a:ext cx="766690" cy="381000"/>
          </a:xfrm>
          <a:prstGeom prst="rect">
            <a:avLst/>
          </a:prstGeom>
        </p:spPr>
      </p:pic>
      <p:pic>
        <p:nvPicPr>
          <p:cNvPr id="38" name="Picture 37" descr="FedEx_MultipleServices_Normal_2Color_Positive_80.gif"/>
          <p:cNvPicPr>
            <a:picLocks noChangeAspect="1"/>
          </p:cNvPicPr>
          <p:nvPr/>
        </p:nvPicPr>
        <p:blipFill>
          <a:blip r:embed="rId17" cstate="print">
            <a:clrChange>
              <a:clrFrom>
                <a:srgbClr val="FFFFFF"/>
              </a:clrFrom>
              <a:clrTo>
                <a:srgbClr val="FFFFFF">
                  <a:alpha val="0"/>
                </a:srgbClr>
              </a:clrTo>
            </a:clrChange>
          </a:blip>
          <a:stretch>
            <a:fillRect/>
          </a:stretch>
        </p:blipFill>
        <p:spPr>
          <a:xfrm>
            <a:off x="6743700" y="4876800"/>
            <a:ext cx="838200" cy="407954"/>
          </a:xfrm>
          <a:prstGeom prst="rect">
            <a:avLst/>
          </a:prstGeom>
        </p:spPr>
      </p:pic>
      <p:pic>
        <p:nvPicPr>
          <p:cNvPr id="39" name="Picture 38" descr="ATandT.png"/>
          <p:cNvPicPr>
            <a:picLocks noChangeAspect="1"/>
          </p:cNvPicPr>
          <p:nvPr/>
        </p:nvPicPr>
        <p:blipFill>
          <a:blip r:embed="rId18" cstate="email"/>
          <a:stretch>
            <a:fillRect/>
          </a:stretch>
        </p:blipFill>
        <p:spPr>
          <a:xfrm>
            <a:off x="8420100" y="4914900"/>
            <a:ext cx="262647" cy="367649"/>
          </a:xfrm>
          <a:prstGeom prst="rect">
            <a:avLst/>
          </a:prstGeom>
        </p:spPr>
      </p:pic>
      <p:pic>
        <p:nvPicPr>
          <p:cNvPr id="40" name="Picture 39" descr="MasterCard.png"/>
          <p:cNvPicPr>
            <a:picLocks noChangeAspect="1"/>
          </p:cNvPicPr>
          <p:nvPr/>
        </p:nvPicPr>
        <p:blipFill>
          <a:blip r:embed="rId19" cstate="email"/>
          <a:stretch>
            <a:fillRect/>
          </a:stretch>
        </p:blipFill>
        <p:spPr>
          <a:xfrm>
            <a:off x="8077200" y="4040124"/>
            <a:ext cx="478439" cy="291026"/>
          </a:xfrm>
          <a:prstGeom prst="rect">
            <a:avLst/>
          </a:prstGeom>
        </p:spPr>
      </p:pic>
      <p:pic>
        <p:nvPicPr>
          <p:cNvPr id="41" name="Picture 40" descr="Comcast.png"/>
          <p:cNvPicPr>
            <a:picLocks noChangeAspect="1"/>
          </p:cNvPicPr>
          <p:nvPr/>
        </p:nvPicPr>
        <p:blipFill>
          <a:blip r:embed="rId20" cstate="print"/>
          <a:stretch>
            <a:fillRect/>
          </a:stretch>
        </p:blipFill>
        <p:spPr>
          <a:xfrm>
            <a:off x="6858000" y="3977830"/>
            <a:ext cx="952500" cy="475297"/>
          </a:xfrm>
          <a:prstGeom prst="rect">
            <a:avLst/>
          </a:prstGeom>
        </p:spPr>
      </p:pic>
      <p:sp>
        <p:nvSpPr>
          <p:cNvPr id="22" name="Content Placeholder 2"/>
          <p:cNvSpPr txBox="1">
            <a:spLocks/>
          </p:cNvSpPr>
          <p:nvPr/>
        </p:nvSpPr>
        <p:spPr>
          <a:xfrm>
            <a:off x="533400" y="1447800"/>
            <a:ext cx="2057400" cy="3238500"/>
          </a:xfrm>
          <a:prstGeom prst="rect">
            <a:avLst/>
          </a:prstGeom>
        </p:spPr>
        <p:txBody>
          <a:bodyPr vert="horz" lIns="91440" tIns="45720" rIns="91440" bIns="45720" rtlCol="0">
            <a:noAutofit/>
          </a:bodyPr>
          <a:lstStyle/>
          <a:p>
            <a:pPr marL="0" marR="0" lvl="0" indent="0" algn="l" defTabSz="914400" rtl="0" eaLnBrk="1" fontAlgn="auto" latinLnBrk="0" hangingPunct="1">
              <a:lnSpc>
                <a:spcPct val="90000"/>
              </a:lnSpc>
              <a:spcBef>
                <a:spcPts val="90"/>
              </a:spcBef>
              <a:spcAft>
                <a:spcPts val="50"/>
              </a:spcAft>
              <a:buClrTx/>
              <a:buSzTx/>
              <a:buFont typeface="Arial" pitchFamily="34" charset="0"/>
              <a:buNone/>
              <a:tabLst/>
              <a:defRPr/>
            </a:pPr>
            <a:r>
              <a:rPr kumimoji="0" lang="en-US" sz="2000" b="0" i="0" u="none" strike="noStrike" kern="1200" cap="none" spc="0" normalizeH="0" baseline="0" noProof="0" dirty="0" smtClean="0">
                <a:ln>
                  <a:noFill/>
                </a:ln>
                <a:solidFill>
                  <a:srgbClr val="4A452A"/>
                </a:solidFill>
                <a:effectLst/>
                <a:uLnTx/>
                <a:uFillTx/>
                <a:latin typeface="Segoe UI" pitchFamily="34" charset="0"/>
                <a:ea typeface="+mn-ea"/>
                <a:cs typeface="Tahoma" pitchFamily="34" charset="0"/>
              </a:rPr>
              <a:t>Microsoft Partners, complementary companies, and business community organizations are brought together at a local level to cater to customers’ needs.</a:t>
            </a:r>
            <a:endParaRPr kumimoji="0" lang="en-US" sz="2000" b="0" i="0" u="none" strike="noStrike" kern="1200" cap="none" spc="0" normalizeH="0" baseline="0" noProof="0" dirty="0" smtClean="0">
              <a:ln>
                <a:noFill/>
              </a:ln>
              <a:solidFill>
                <a:schemeClr val="tx1"/>
              </a:solidFill>
              <a:effectLst/>
              <a:uLnTx/>
              <a:uFillTx/>
              <a:latin typeface="Segoe UI" pitchFamily="34" charset="0"/>
              <a:ea typeface="+mn-ea"/>
              <a:cs typeface="Tahoma" pitchFamily="34" charset="0"/>
            </a:endParaRPr>
          </a:p>
          <a:p>
            <a:pPr marL="0" marR="0" lvl="0" indent="0" algn="l" defTabSz="914400" rtl="0" eaLnBrk="1" fontAlgn="auto" latinLnBrk="0" hangingPunct="1">
              <a:lnSpc>
                <a:spcPct val="100000"/>
              </a:lnSpc>
              <a:spcBef>
                <a:spcPts val="90"/>
              </a:spcBef>
              <a:spcAft>
                <a:spcPts val="50"/>
              </a:spcAft>
              <a:buClrTx/>
              <a:buSzTx/>
              <a:buFont typeface="Arial" pitchFamily="34" charset="0"/>
              <a:buNone/>
              <a:tabLst/>
              <a:defRPr/>
            </a:pPr>
            <a:endParaRPr kumimoji="0" lang="en-US" sz="2100" b="0" i="0" u="none" strike="noStrike" kern="1200" cap="none" spc="0" normalizeH="0" baseline="0" noProof="0" dirty="0" smtClean="0">
              <a:ln>
                <a:noFill/>
              </a:ln>
              <a:solidFill>
                <a:schemeClr val="bg1"/>
              </a:solidFill>
              <a:effectLst/>
              <a:uLnTx/>
              <a:uFillTx/>
              <a:latin typeface="Segoe UI" pitchFamily="34" charset="0"/>
              <a:ea typeface="+mn-ea"/>
              <a:cs typeface="Segoe U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What challenges are you facing today?</a:t>
            </a:r>
            <a:endParaRPr lang="en-US" dirty="0"/>
          </a:p>
        </p:txBody>
      </p:sp>
      <p:sp>
        <p:nvSpPr>
          <p:cNvPr id="4" name="Content Placeholder 3"/>
          <p:cNvSpPr>
            <a:spLocks noGrp="1"/>
          </p:cNvSpPr>
          <p:nvPr>
            <p:ph sz="quarter" idx="12"/>
          </p:nvPr>
        </p:nvSpPr>
        <p:spPr/>
        <p:txBody>
          <a:bodyPr/>
          <a:lstStyle/>
          <a:p>
            <a:r>
              <a:rPr lang="en-US" dirty="0" smtClean="0"/>
              <a:t>No time to become an expert in every role </a:t>
            </a:r>
          </a:p>
          <a:p>
            <a:pPr lvl="1"/>
            <a:r>
              <a:rPr lang="en-US" dirty="0" smtClean="0"/>
              <a:t>Many tasks keep you from your real passion</a:t>
            </a:r>
          </a:p>
          <a:p>
            <a:r>
              <a:rPr lang="en-US" dirty="0" smtClean="0"/>
              <a:t>Managing IT issues is time-consuming</a:t>
            </a:r>
          </a:p>
          <a:p>
            <a:r>
              <a:rPr lang="en-US" dirty="0" smtClean="0"/>
              <a:t>Need to get more done in less time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71600" y="1828800"/>
            <a:ext cx="6400800" cy="3048000"/>
          </a:xfrm>
        </p:spPr>
        <p:txBody>
          <a:bodyPr/>
          <a:lstStyle/>
          <a:p>
            <a:r>
              <a:rPr lang="en-US" dirty="0" smtClean="0"/>
              <a:t>Two-thirds of small business owners work more than a standard 40-hour work week. </a:t>
            </a:r>
            <a:endParaRPr lang="en-US" dirty="0"/>
          </a:p>
        </p:txBody>
      </p:sp>
      <p:sp>
        <p:nvSpPr>
          <p:cNvPr id="5" name="Content Placeholder 4"/>
          <p:cNvSpPr>
            <a:spLocks noGrp="1"/>
          </p:cNvSpPr>
          <p:nvPr>
            <p:ph sz="quarter" idx="10"/>
          </p:nvPr>
        </p:nvSpPr>
        <p:spPr/>
        <p:txBody>
          <a:bodyPr/>
          <a:lstStyle/>
          <a:p>
            <a:r>
              <a:rPr lang="en-US" dirty="0" smtClean="0"/>
              <a:t>Reuters</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No time to become an expert in every role – and many tasks keep you from your real passion</a:t>
            </a:r>
            <a:endParaRPr lang="en-US" dirty="0"/>
          </a:p>
        </p:txBody>
      </p:sp>
      <p:sp>
        <p:nvSpPr>
          <p:cNvPr id="5" name="Text Placeholder 4"/>
          <p:cNvSpPr>
            <a:spLocks noGrp="1"/>
          </p:cNvSpPr>
          <p:nvPr>
            <p:ph type="body" sz="quarter" idx="11"/>
          </p:nvPr>
        </p:nvSpPr>
        <p:spPr/>
        <p:txBody>
          <a:bodyPr/>
          <a:lstStyle/>
          <a:p>
            <a:pPr lvl="0"/>
            <a:r>
              <a:rPr lang="en-US" b="1" dirty="0" smtClean="0"/>
              <a:t>Put simplified business processes in place</a:t>
            </a:r>
          </a:p>
          <a:p>
            <a:pPr lvl="0"/>
            <a:r>
              <a:rPr lang="en-US" b="1" dirty="0" smtClean="0"/>
              <a:t>Streamline your record-keeping</a:t>
            </a:r>
          </a:p>
          <a:p>
            <a:pPr lvl="0"/>
            <a:r>
              <a:rPr lang="en-US" b="1" dirty="0" smtClean="0"/>
              <a:t>Make use of templates</a:t>
            </a:r>
            <a:r>
              <a:rPr lang="en-US" dirty="0" smtClean="0"/>
              <a:t> where possible</a:t>
            </a:r>
          </a:p>
          <a:p>
            <a:pPr lvl="0"/>
            <a:r>
              <a:rPr lang="en-US" dirty="0" smtClean="0"/>
              <a:t>Get help from </a:t>
            </a:r>
            <a:r>
              <a:rPr lang="en-US" b="1" dirty="0" smtClean="0"/>
              <a:t>marketing tools to generate demand</a:t>
            </a:r>
          </a:p>
        </p:txBody>
      </p:sp>
      <p:sp>
        <p:nvSpPr>
          <p:cNvPr id="6" name="Content Placeholder 5"/>
          <p:cNvSpPr>
            <a:spLocks noGrp="1"/>
          </p:cNvSpPr>
          <p:nvPr>
            <p:ph sz="quarter" idx="12"/>
          </p:nvPr>
        </p:nvSpPr>
        <p:spPr/>
        <p:txBody>
          <a:bodyPr/>
          <a:lstStyle/>
          <a:p>
            <a:r>
              <a:rPr lang="en-US" dirty="0" smtClean="0">
                <a:latin typeface="Segoe UI" pitchFamily="34" charset="0"/>
              </a:rPr>
              <a:t>Let technology do work that doesn’t interest you</a:t>
            </a:r>
            <a:endParaRPr lang="en-US" dirty="0">
              <a:latin typeface="Segoe U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2005, 24% of small business owners considered their Internet presence to be very important for driving their businesses. </a:t>
            </a:r>
            <a:br>
              <a:rPr lang="en-US" dirty="0" smtClean="0"/>
            </a:br>
            <a:r>
              <a:rPr lang="en-US" dirty="0" smtClean="0"/>
              <a:t>In 2008, that rose to 48%.  </a:t>
            </a:r>
            <a:endParaRPr lang="en-US" dirty="0"/>
          </a:p>
        </p:txBody>
      </p:sp>
      <p:sp>
        <p:nvSpPr>
          <p:cNvPr id="3" name="Content Placeholder 2"/>
          <p:cNvSpPr>
            <a:spLocks noGrp="1"/>
          </p:cNvSpPr>
          <p:nvPr>
            <p:ph sz="quarter" idx="10"/>
          </p:nvPr>
        </p:nvSpPr>
        <p:spPr>
          <a:xfrm>
            <a:off x="4267200" y="4267200"/>
            <a:ext cx="3505200" cy="381000"/>
          </a:xfrm>
        </p:spPr>
        <p:txBody>
          <a:bodyPr/>
          <a:lstStyle/>
          <a:p>
            <a:r>
              <a:rPr lang="en-US" smtClean="0"/>
              <a:t>Warrilow Weekly</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ET Theme">
  <a:themeElements>
    <a:clrScheme name="Productivity">
      <a:dk1>
        <a:srgbClr val="4F5150"/>
      </a:dk1>
      <a:lt1>
        <a:srgbClr val="808080"/>
      </a:lt1>
      <a:dk2>
        <a:srgbClr val="C86617"/>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Segoe">
      <a:majorFont>
        <a:latin typeface="Segoe"/>
        <a:ea typeface=""/>
        <a:cs typeface=""/>
      </a:majorFont>
      <a:minorFont>
        <a:latin typeface="Sego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dirty="0" smtClean="0">
            <a:solidFill>
              <a:srgbClr val="AB543C"/>
            </a:solidFill>
            <a:latin typeface="Segoe"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5906B8FE6014428AE3DF6979A75982" ma:contentTypeVersion="0" ma:contentTypeDescription="Create a new document." ma:contentTypeScope="" ma:versionID="0f049b9395d2c8e30328d4464821da4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9019C92-699B-4DD0-BD80-73332EB18A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0FE79A7D-7A45-4399-99EE-D3FCD67CD625}">
  <ds:schemaRefs>
    <ds:schemaRef ds:uri="http://schemas.microsoft.com/sharepoint/v3/contenttype/forms"/>
  </ds:schemaRefs>
</ds:datastoreItem>
</file>

<file path=customXml/itemProps3.xml><?xml version="1.0" encoding="utf-8"?>
<ds:datastoreItem xmlns:ds="http://schemas.openxmlformats.org/officeDocument/2006/customXml" ds:itemID="{A27405FA-4014-4F0D-99DE-05F4ADEC947E}">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462</TotalTime>
  <Words>2244</Words>
  <Application>Microsoft Office PowerPoint</Application>
  <PresentationFormat>On-screen Show (4:3)</PresentationFormat>
  <Paragraphs>240</Paragraphs>
  <Slides>33</Slides>
  <Notes>32</Notes>
  <HiddenSlides>1</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LET Theme</vt:lpstr>
      <vt:lpstr>Presentation Guidelines</vt:lpstr>
      <vt:lpstr>Today I’ll be the manager, accountant, and computer geek – all before lunch.</vt:lpstr>
      <vt:lpstr>Slide 3</vt:lpstr>
      <vt:lpstr>Welcome to your local team</vt:lpstr>
      <vt:lpstr>How the Local Engagement Team works</vt:lpstr>
      <vt:lpstr>What challenges are you facing today?</vt:lpstr>
      <vt:lpstr>Two-thirds of small business owners work more than a standard 40-hour work week. </vt:lpstr>
      <vt:lpstr>No time to become an expert in every role – and many tasks keep you from your real passion</vt:lpstr>
      <vt:lpstr>In 2005, 24% of small business owners considered their Internet presence to be very important for driving their businesses.  In 2008, that rose to 48%.  </vt:lpstr>
      <vt:lpstr>Managing IT issues is time-consuming</vt:lpstr>
      <vt:lpstr>Forty-nine percent of small business owners say they make business calls and check e-mail while driving. </vt:lpstr>
      <vt:lpstr>Need to get more done in less time</vt:lpstr>
      <vt:lpstr>Slide 13</vt:lpstr>
      <vt:lpstr>Slide 14</vt:lpstr>
      <vt:lpstr>Slide 15</vt:lpstr>
      <vt:lpstr>Microsoft Office Professional 2010</vt:lpstr>
      <vt:lpstr>Microsoft Office Professional 2010</vt:lpstr>
      <vt:lpstr>Windows 7 Professional</vt:lpstr>
      <vt:lpstr>Windows 7 Professional</vt:lpstr>
      <vt:lpstr>Windows Small Business Server 2008</vt:lpstr>
      <vt:lpstr>Windows Small Business Server 2008</vt:lpstr>
      <vt:lpstr>Microsoft Dynamics GP</vt:lpstr>
      <vt:lpstr>Microsoft Dynamics GP</vt:lpstr>
      <vt:lpstr>Additional Products</vt:lpstr>
      <vt:lpstr>Additional Offers</vt:lpstr>
      <vt:lpstr>Take the Next Step</vt:lpstr>
      <vt:lpstr>Slide 27</vt:lpstr>
      <vt:lpstr>Slide 28</vt:lpstr>
      <vt:lpstr>Slide 29</vt:lpstr>
      <vt:lpstr>Microsoft Dynamics CRM Online</vt:lpstr>
      <vt:lpstr>Microsoft Dynamics CRM Online</vt:lpstr>
      <vt:lpstr>Microsoft Response Point</vt:lpstr>
      <vt:lpstr>Microsoft Response Point</vt:lpstr>
    </vt:vector>
  </TitlesOfParts>
  <Company>뿿죠</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dc:creator>
  <cp:lastModifiedBy>Jennifer Giovi</cp:lastModifiedBy>
  <cp:revision>78</cp:revision>
  <dcterms:created xsi:type="dcterms:W3CDTF">2008-05-12T21:24:09Z</dcterms:created>
  <dcterms:modified xsi:type="dcterms:W3CDTF">2010-06-24T16:24:58Z</dcterms:modified>
</cp:coreProperties>
</file>