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customXml/itemProps2.xml" ContentType="application/vnd.openxmlformats-officedocument.customXmlProperties+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8"/>
  </p:notesMasterIdLst>
  <p:handoutMasterIdLst>
    <p:handoutMasterId r:id="rId39"/>
  </p:handoutMasterIdLst>
  <p:sldIdLst>
    <p:sldId id="340" r:id="rId2"/>
    <p:sldId id="256" r:id="rId3"/>
    <p:sldId id="307" r:id="rId4"/>
    <p:sldId id="338" r:id="rId5"/>
    <p:sldId id="342" r:id="rId6"/>
    <p:sldId id="312" r:id="rId7"/>
    <p:sldId id="263" r:id="rId8"/>
    <p:sldId id="264" r:id="rId9"/>
    <p:sldId id="265" r:id="rId10"/>
    <p:sldId id="266" r:id="rId11"/>
    <p:sldId id="339" r:id="rId12"/>
    <p:sldId id="268" r:id="rId13"/>
    <p:sldId id="310" r:id="rId14"/>
    <p:sldId id="309" r:id="rId15"/>
    <p:sldId id="295" r:id="rId16"/>
    <p:sldId id="297" r:id="rId17"/>
    <p:sldId id="298" r:id="rId18"/>
    <p:sldId id="299" r:id="rId19"/>
    <p:sldId id="300" r:id="rId20"/>
    <p:sldId id="301" r:id="rId21"/>
    <p:sldId id="302" r:id="rId22"/>
    <p:sldId id="337" r:id="rId23"/>
    <p:sldId id="333" r:id="rId24"/>
    <p:sldId id="305" r:id="rId25"/>
    <p:sldId id="343" r:id="rId26"/>
    <p:sldId id="341" r:id="rId27"/>
    <p:sldId id="324" r:id="rId28"/>
    <p:sldId id="326" r:id="rId29"/>
    <p:sldId id="257" r:id="rId30"/>
    <p:sldId id="291" r:id="rId31"/>
    <p:sldId id="330" r:id="rId32"/>
    <p:sldId id="331" r:id="rId33"/>
    <p:sldId id="344" r:id="rId34"/>
    <p:sldId id="345" r:id="rId35"/>
    <p:sldId id="336" r:id="rId36"/>
    <p:sldId id="329" r:id="rId37"/>
  </p:sldIdLst>
  <p:sldSz cx="9144000" cy="6858000" type="screen4x3"/>
  <p:notesSz cx="9144000" cy="6858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9150"/>
    <a:srgbClr val="000000"/>
    <a:srgbClr val="7E7E7E"/>
    <a:srgbClr val="F8F8F8"/>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531" autoAdjust="0"/>
    <p:restoredTop sz="82318" autoAdjust="0"/>
  </p:normalViewPr>
  <p:slideViewPr>
    <p:cSldViewPr>
      <p:cViewPr varScale="1">
        <p:scale>
          <a:sx n="69" d="100"/>
          <a:sy n="69" d="100"/>
        </p:scale>
        <p:origin x="-1824" y="-96"/>
      </p:cViewPr>
      <p:guideLst>
        <p:guide orient="horz" pos="346"/>
        <p:guide pos="2880"/>
      </p:guideLst>
    </p:cSldViewPr>
  </p:slideViewPr>
  <p:outlineViewPr>
    <p:cViewPr>
      <p:scale>
        <a:sx n="33" d="100"/>
        <a:sy n="33" d="100"/>
      </p:scale>
      <p:origin x="0" y="408"/>
    </p:cViewPr>
  </p:outlineViewPr>
  <p:notesTextViewPr>
    <p:cViewPr>
      <p:scale>
        <a:sx n="100" d="100"/>
        <a:sy n="100" d="100"/>
      </p:scale>
      <p:origin x="0" y="0"/>
    </p:cViewPr>
  </p:notesTextViewPr>
  <p:sorterViewPr>
    <p:cViewPr>
      <p:scale>
        <a:sx n="85" d="100"/>
        <a:sy n="85" d="100"/>
      </p:scale>
      <p:origin x="0" y="0"/>
    </p:cViewPr>
  </p:sorterViewPr>
  <p:notesViewPr>
    <p:cSldViewPr>
      <p:cViewPr varScale="1">
        <p:scale>
          <a:sx n="86" d="100"/>
          <a:sy n="86" d="100"/>
        </p:scale>
        <p:origin x="-1698" y="-84"/>
      </p:cViewPr>
      <p:guideLst>
        <p:guide orient="horz" pos="2160"/>
        <p:guide pos="2880"/>
      </p:guideLst>
    </p:cSldViewPr>
  </p:notesViewPr>
  <p:gridSpacing cx="39327138" cy="393271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F902D5-B11E-471C-850C-7C6A6A8E431C}" type="doc">
      <dgm:prSet loTypeId="urn:microsoft.com/office/officeart/2005/8/layout/cycle6" loCatId="relationship" qsTypeId="urn:microsoft.com/office/officeart/2005/8/quickstyle/3d3" qsCatId="3D" csTypeId="urn:microsoft.com/office/officeart/2005/8/colors/accent1_2" csCatId="accent1" phldr="1"/>
      <dgm:spPr/>
      <dgm:t>
        <a:bodyPr/>
        <a:lstStyle/>
        <a:p>
          <a:endParaRPr lang="en-US"/>
        </a:p>
      </dgm:t>
    </dgm:pt>
    <dgm:pt modelId="{B7B4FE29-31E2-4599-8C0E-C332764BED98}">
      <dgm:prSet phldrT="[Text]" custT="1"/>
      <dgm:spPr>
        <a:solidFill>
          <a:srgbClr val="009150">
            <a:alpha val="60000"/>
          </a:srgbClr>
        </a:solidFill>
        <a:effectLst>
          <a:outerShdw blurRad="50800" dist="38100" dir="2700000" algn="tl" rotWithShape="0">
            <a:prstClr val="black">
              <a:alpha val="40000"/>
            </a:prstClr>
          </a:outerShdw>
        </a:effectLst>
      </dgm:spPr>
      <dgm:t>
        <a:bodyPr/>
        <a:lstStyle/>
        <a:p>
          <a:pPr>
            <a:spcAft>
              <a:spcPts val="0"/>
            </a:spcAft>
          </a:pPr>
          <a:r>
            <a:rPr lang="en-US" sz="1600" b="1" cap="none" spc="0" baseline="0" dirty="0" smtClean="0">
              <a:ln w="12700">
                <a:noFill/>
                <a:prstDash val="solid"/>
              </a:ln>
              <a:solidFill>
                <a:srgbClr val="FFFFFF"/>
              </a:solidFill>
              <a:effectLst/>
              <a:latin typeface="Segoe UI" pitchFamily="34" charset="0"/>
              <a:cs typeface="Segoe UI" pitchFamily="34" charset="0"/>
            </a:rPr>
            <a:t>130,000</a:t>
          </a:r>
          <a:r>
            <a:rPr lang="en-US" sz="1600" b="1" cap="none" spc="0" dirty="0" smtClean="0">
              <a:ln w="12700">
                <a:noFill/>
                <a:prstDash val="solid"/>
              </a:ln>
              <a:solidFill>
                <a:srgbClr val="FFFFFF"/>
              </a:solidFill>
              <a:effectLst/>
              <a:latin typeface="Segoe UI" pitchFamily="34" charset="0"/>
              <a:cs typeface="Segoe UI" pitchFamily="34" charset="0"/>
            </a:rPr>
            <a:t>+ </a:t>
          </a:r>
        </a:p>
        <a:p>
          <a:pPr>
            <a:spcAft>
              <a:spcPct val="35000"/>
            </a:spcAft>
          </a:pPr>
          <a:r>
            <a:rPr lang="en-US" sz="1600" b="1" cap="none" spc="0" dirty="0" smtClean="0">
              <a:ln w="12700">
                <a:noFill/>
                <a:prstDash val="solid"/>
              </a:ln>
              <a:solidFill>
                <a:srgbClr val="FFFFFF"/>
              </a:solidFill>
              <a:effectLst/>
              <a:latin typeface="Segoe UI" pitchFamily="34" charset="0"/>
              <a:cs typeface="Segoe UI" pitchFamily="34" charset="0"/>
            </a:rPr>
            <a:t>Microsoft Partners</a:t>
          </a:r>
          <a:endParaRPr lang="en-US" sz="1600" b="1" cap="none" spc="0" dirty="0">
            <a:ln w="12700">
              <a:noFill/>
              <a:prstDash val="solid"/>
            </a:ln>
            <a:solidFill>
              <a:srgbClr val="FFFFFF"/>
            </a:solidFill>
            <a:effectLst/>
            <a:latin typeface="Segoe UI" pitchFamily="34" charset="0"/>
            <a:cs typeface="Segoe UI" pitchFamily="34" charset="0"/>
          </a:endParaRPr>
        </a:p>
      </dgm:t>
    </dgm:pt>
    <dgm:pt modelId="{3AB5C08D-0BAD-4141-8B5F-A41238F2BDC4}" type="parTrans" cxnId="{6FBEDDEC-DA19-47D6-96C6-4C2665A2A76B}">
      <dgm:prSet/>
      <dgm:spPr/>
      <dgm:t>
        <a:bodyPr/>
        <a:lstStyle/>
        <a:p>
          <a:endParaRPr lang="en-US" sz="1600" b="1">
            <a:ln>
              <a:noFill/>
            </a:ln>
            <a:solidFill>
              <a:srgbClr val="FFFFFF"/>
            </a:solidFill>
            <a:latin typeface="Segoe UI" pitchFamily="34" charset="0"/>
            <a:cs typeface="Segoe UI" pitchFamily="34" charset="0"/>
          </a:endParaRPr>
        </a:p>
      </dgm:t>
    </dgm:pt>
    <dgm:pt modelId="{FE603C6F-EA05-462B-84D6-7D859BBBE7A6}" type="sibTrans" cxnId="{6FBEDDEC-DA19-47D6-96C6-4C2665A2A76B}">
      <dgm:prSet/>
      <dgm:spPr>
        <a:solidFill>
          <a:srgbClr val="009150"/>
        </a:solidFill>
        <a:ln w="76200">
          <a:solidFill>
            <a:schemeClr val="tx1"/>
          </a:solidFill>
        </a:ln>
      </dgm:spPr>
      <dgm:t>
        <a:bodyPr/>
        <a:lstStyle/>
        <a:p>
          <a:endParaRPr lang="en-US" sz="1600" b="1">
            <a:ln>
              <a:noFill/>
            </a:ln>
            <a:solidFill>
              <a:srgbClr val="FFFFFF"/>
            </a:solidFill>
            <a:latin typeface="Segoe UI" pitchFamily="34" charset="0"/>
            <a:cs typeface="Segoe UI" pitchFamily="34" charset="0"/>
          </a:endParaRPr>
        </a:p>
      </dgm:t>
    </dgm:pt>
    <dgm:pt modelId="{FCCE3EE0-6128-47A1-A75D-1C8C29FFAF91}">
      <dgm:prSet phldrT="[Text]" custT="1"/>
      <dgm:spPr>
        <a:solidFill>
          <a:srgbClr val="009150">
            <a:alpha val="60000"/>
          </a:srgbClr>
        </a:solidFill>
        <a:effectLst>
          <a:outerShdw blurRad="50800" dist="38100" dir="2700000" algn="tl" rotWithShape="0">
            <a:prstClr val="black">
              <a:alpha val="40000"/>
            </a:prstClr>
          </a:outerShdw>
        </a:effectLst>
      </dgm:spPr>
      <dgm:t>
        <a:bodyPr/>
        <a:lstStyle/>
        <a:p>
          <a:r>
            <a:rPr lang="en-US" sz="1600" b="1" cap="none" spc="0" dirty="0" smtClean="0">
              <a:ln w="12700">
                <a:noFill/>
                <a:prstDash val="solid"/>
              </a:ln>
              <a:solidFill>
                <a:srgbClr val="FFFFFF"/>
              </a:solidFill>
              <a:effectLst/>
              <a:latin typeface="Segoe UI" pitchFamily="34" charset="0"/>
              <a:cs typeface="Segoe UI" pitchFamily="34" charset="0"/>
            </a:rPr>
            <a:t>Non-Profit Organizations</a:t>
          </a:r>
          <a:endParaRPr lang="en-US" sz="1600" b="1" cap="none" spc="0" dirty="0">
            <a:ln w="12700">
              <a:noFill/>
              <a:prstDash val="solid"/>
            </a:ln>
            <a:solidFill>
              <a:srgbClr val="FFFFFF"/>
            </a:solidFill>
            <a:effectLst/>
            <a:latin typeface="Segoe UI" pitchFamily="34" charset="0"/>
            <a:cs typeface="Segoe UI" pitchFamily="34" charset="0"/>
          </a:endParaRPr>
        </a:p>
      </dgm:t>
    </dgm:pt>
    <dgm:pt modelId="{7191705F-5EEB-46FD-A0E3-AADE44F2B706}" type="parTrans" cxnId="{C39AF24D-9ADD-4D87-A667-A4EC37A97852}">
      <dgm:prSet/>
      <dgm:spPr/>
      <dgm:t>
        <a:bodyPr/>
        <a:lstStyle/>
        <a:p>
          <a:endParaRPr lang="en-US" sz="1600" b="1">
            <a:ln>
              <a:noFill/>
            </a:ln>
            <a:solidFill>
              <a:srgbClr val="FFFFFF"/>
            </a:solidFill>
            <a:latin typeface="Segoe UI" pitchFamily="34" charset="0"/>
            <a:cs typeface="Segoe UI" pitchFamily="34" charset="0"/>
          </a:endParaRPr>
        </a:p>
      </dgm:t>
    </dgm:pt>
    <dgm:pt modelId="{6E9BEF94-3166-4D7B-AC6A-D3E97054507C}" type="sibTrans" cxnId="{C39AF24D-9ADD-4D87-A667-A4EC37A97852}">
      <dgm:prSet/>
      <dgm:spPr>
        <a:ln w="76200">
          <a:solidFill>
            <a:schemeClr val="tx1"/>
          </a:solidFill>
        </a:ln>
      </dgm:spPr>
      <dgm:t>
        <a:bodyPr/>
        <a:lstStyle/>
        <a:p>
          <a:endParaRPr lang="en-US" sz="1600" b="1">
            <a:ln>
              <a:noFill/>
            </a:ln>
            <a:solidFill>
              <a:srgbClr val="FFFFFF"/>
            </a:solidFill>
            <a:latin typeface="Segoe UI" pitchFamily="34" charset="0"/>
            <a:cs typeface="Segoe UI" pitchFamily="34" charset="0"/>
          </a:endParaRPr>
        </a:p>
      </dgm:t>
    </dgm:pt>
    <dgm:pt modelId="{FAD2D958-7F85-4277-9350-2DC0324A2997}">
      <dgm:prSet phldrT="[Text]" custT="1"/>
      <dgm:spPr>
        <a:solidFill>
          <a:srgbClr val="009150">
            <a:alpha val="60000"/>
          </a:srgbClr>
        </a:solidFill>
        <a:effectLst>
          <a:outerShdw blurRad="50800" dist="38100" dir="2700000" algn="tl" rotWithShape="0">
            <a:prstClr val="black">
              <a:alpha val="40000"/>
            </a:prstClr>
          </a:outerShdw>
        </a:effectLst>
      </dgm:spPr>
      <dgm:t>
        <a:bodyPr/>
        <a:lstStyle/>
        <a:p>
          <a:r>
            <a:rPr lang="en-US" sz="1600" b="1" cap="none" spc="0" dirty="0" smtClean="0">
              <a:ln w="12700">
                <a:noFill/>
                <a:prstDash val="solid"/>
              </a:ln>
              <a:solidFill>
                <a:srgbClr val="FFFFFF"/>
              </a:solidFill>
              <a:effectLst/>
              <a:latin typeface="Segoe UI" pitchFamily="34" charset="0"/>
              <a:cs typeface="Segoe UI" pitchFamily="34" charset="0"/>
            </a:rPr>
            <a:t>Complementary Partners</a:t>
          </a:r>
          <a:endParaRPr lang="en-US" sz="1600" b="1" cap="none" spc="0" dirty="0">
            <a:ln w="12700">
              <a:noFill/>
              <a:prstDash val="solid"/>
            </a:ln>
            <a:solidFill>
              <a:srgbClr val="FFFFFF"/>
            </a:solidFill>
            <a:effectLst/>
            <a:latin typeface="Segoe UI" pitchFamily="34" charset="0"/>
            <a:cs typeface="Segoe UI" pitchFamily="34" charset="0"/>
          </a:endParaRPr>
        </a:p>
      </dgm:t>
    </dgm:pt>
    <dgm:pt modelId="{B8A77BF4-6239-40F5-B65B-38C3276E0041}" type="parTrans" cxnId="{9CB06F90-B354-43AC-928E-5749A0B07F78}">
      <dgm:prSet/>
      <dgm:spPr/>
      <dgm:t>
        <a:bodyPr/>
        <a:lstStyle/>
        <a:p>
          <a:endParaRPr lang="en-US" sz="1600" b="1">
            <a:ln>
              <a:noFill/>
            </a:ln>
            <a:solidFill>
              <a:srgbClr val="FFFFFF"/>
            </a:solidFill>
            <a:latin typeface="Segoe UI" pitchFamily="34" charset="0"/>
            <a:cs typeface="Segoe UI" pitchFamily="34" charset="0"/>
          </a:endParaRPr>
        </a:p>
      </dgm:t>
    </dgm:pt>
    <dgm:pt modelId="{84894B91-9765-46B3-B0B0-66C204D7A0AE}" type="sibTrans" cxnId="{9CB06F90-B354-43AC-928E-5749A0B07F78}">
      <dgm:prSet/>
      <dgm:spPr>
        <a:ln w="76200">
          <a:solidFill>
            <a:schemeClr val="tx1"/>
          </a:solidFill>
        </a:ln>
      </dgm:spPr>
      <dgm:t>
        <a:bodyPr/>
        <a:lstStyle/>
        <a:p>
          <a:endParaRPr lang="en-US" sz="1600" b="1">
            <a:ln>
              <a:noFill/>
            </a:ln>
            <a:solidFill>
              <a:srgbClr val="FFFFFF"/>
            </a:solidFill>
            <a:latin typeface="Segoe UI" pitchFamily="34" charset="0"/>
            <a:cs typeface="Segoe UI" pitchFamily="34" charset="0"/>
          </a:endParaRPr>
        </a:p>
      </dgm:t>
    </dgm:pt>
    <dgm:pt modelId="{074649A5-D79C-47A4-986D-EAA7667682D9}" type="pres">
      <dgm:prSet presAssocID="{55F902D5-B11E-471C-850C-7C6A6A8E431C}" presName="cycle" presStyleCnt="0">
        <dgm:presLayoutVars>
          <dgm:dir/>
          <dgm:resizeHandles val="exact"/>
        </dgm:presLayoutVars>
      </dgm:prSet>
      <dgm:spPr/>
      <dgm:t>
        <a:bodyPr/>
        <a:lstStyle/>
        <a:p>
          <a:endParaRPr lang="en-US"/>
        </a:p>
      </dgm:t>
    </dgm:pt>
    <dgm:pt modelId="{6332D23A-5554-47A5-A249-C1B5AA1150BA}" type="pres">
      <dgm:prSet presAssocID="{B7B4FE29-31E2-4599-8C0E-C332764BED98}" presName="node" presStyleLbl="node1" presStyleIdx="0" presStyleCnt="3">
        <dgm:presLayoutVars>
          <dgm:bulletEnabled val="1"/>
        </dgm:presLayoutVars>
      </dgm:prSet>
      <dgm:spPr/>
      <dgm:t>
        <a:bodyPr/>
        <a:lstStyle/>
        <a:p>
          <a:endParaRPr lang="en-US"/>
        </a:p>
      </dgm:t>
    </dgm:pt>
    <dgm:pt modelId="{D5E9BF62-8097-4447-A966-C80B2ABE1DC3}" type="pres">
      <dgm:prSet presAssocID="{B7B4FE29-31E2-4599-8C0E-C332764BED98}" presName="spNode" presStyleCnt="0"/>
      <dgm:spPr/>
    </dgm:pt>
    <dgm:pt modelId="{E183DB4C-FFD2-49A9-973C-6C19DD66338A}" type="pres">
      <dgm:prSet presAssocID="{FE603C6F-EA05-462B-84D6-7D859BBBE7A6}" presName="sibTrans" presStyleLbl="sibTrans1D1" presStyleIdx="0" presStyleCnt="3"/>
      <dgm:spPr/>
      <dgm:t>
        <a:bodyPr/>
        <a:lstStyle/>
        <a:p>
          <a:endParaRPr lang="en-US"/>
        </a:p>
      </dgm:t>
    </dgm:pt>
    <dgm:pt modelId="{16FFE8AE-AD68-47AF-857A-8FC5BDC8DBD8}" type="pres">
      <dgm:prSet presAssocID="{FAD2D958-7F85-4277-9350-2DC0324A2997}" presName="node" presStyleLbl="node1" presStyleIdx="1" presStyleCnt="3">
        <dgm:presLayoutVars>
          <dgm:bulletEnabled val="1"/>
        </dgm:presLayoutVars>
      </dgm:prSet>
      <dgm:spPr/>
      <dgm:t>
        <a:bodyPr/>
        <a:lstStyle/>
        <a:p>
          <a:endParaRPr lang="en-US"/>
        </a:p>
      </dgm:t>
    </dgm:pt>
    <dgm:pt modelId="{A23350D4-A31D-432E-8644-A6B24A88D521}" type="pres">
      <dgm:prSet presAssocID="{FAD2D958-7F85-4277-9350-2DC0324A2997}" presName="spNode" presStyleCnt="0"/>
      <dgm:spPr/>
    </dgm:pt>
    <dgm:pt modelId="{BD6EAF54-507D-45D3-8114-8BF7352E034D}" type="pres">
      <dgm:prSet presAssocID="{84894B91-9765-46B3-B0B0-66C204D7A0AE}" presName="sibTrans" presStyleLbl="sibTrans1D1" presStyleIdx="1" presStyleCnt="3"/>
      <dgm:spPr/>
      <dgm:t>
        <a:bodyPr/>
        <a:lstStyle/>
        <a:p>
          <a:endParaRPr lang="en-US"/>
        </a:p>
      </dgm:t>
    </dgm:pt>
    <dgm:pt modelId="{6AB4C6B5-9DC1-480B-B2DB-CBDD571905CE}" type="pres">
      <dgm:prSet presAssocID="{FCCE3EE0-6128-47A1-A75D-1C8C29FFAF91}" presName="node" presStyleLbl="node1" presStyleIdx="2" presStyleCnt="3">
        <dgm:presLayoutVars>
          <dgm:bulletEnabled val="1"/>
        </dgm:presLayoutVars>
      </dgm:prSet>
      <dgm:spPr/>
      <dgm:t>
        <a:bodyPr/>
        <a:lstStyle/>
        <a:p>
          <a:endParaRPr lang="en-US"/>
        </a:p>
      </dgm:t>
    </dgm:pt>
    <dgm:pt modelId="{736AC3E6-1854-46F2-9E82-9F5D5F9CD28B}" type="pres">
      <dgm:prSet presAssocID="{FCCE3EE0-6128-47A1-A75D-1C8C29FFAF91}" presName="spNode" presStyleCnt="0"/>
      <dgm:spPr/>
    </dgm:pt>
    <dgm:pt modelId="{508553EE-3EFC-4B35-96D2-709FE85D4D31}" type="pres">
      <dgm:prSet presAssocID="{6E9BEF94-3166-4D7B-AC6A-D3E97054507C}" presName="sibTrans" presStyleLbl="sibTrans1D1" presStyleIdx="2" presStyleCnt="3"/>
      <dgm:spPr/>
      <dgm:t>
        <a:bodyPr/>
        <a:lstStyle/>
        <a:p>
          <a:endParaRPr lang="en-US"/>
        </a:p>
      </dgm:t>
    </dgm:pt>
  </dgm:ptLst>
  <dgm:cxnLst>
    <dgm:cxn modelId="{C39AF24D-9ADD-4D87-A667-A4EC37A97852}" srcId="{55F902D5-B11E-471C-850C-7C6A6A8E431C}" destId="{FCCE3EE0-6128-47A1-A75D-1C8C29FFAF91}" srcOrd="2" destOrd="0" parTransId="{7191705F-5EEB-46FD-A0E3-AADE44F2B706}" sibTransId="{6E9BEF94-3166-4D7B-AC6A-D3E97054507C}"/>
    <dgm:cxn modelId="{E9DFE031-DE6F-4AF7-B48B-870FF22112C3}" type="presOf" srcId="{FCCE3EE0-6128-47A1-A75D-1C8C29FFAF91}" destId="{6AB4C6B5-9DC1-480B-B2DB-CBDD571905CE}" srcOrd="0" destOrd="0" presId="urn:microsoft.com/office/officeart/2005/8/layout/cycle6"/>
    <dgm:cxn modelId="{22F1F676-0504-45B7-A217-9BCABD03D596}" type="presOf" srcId="{55F902D5-B11E-471C-850C-7C6A6A8E431C}" destId="{074649A5-D79C-47A4-986D-EAA7667682D9}" srcOrd="0" destOrd="0" presId="urn:microsoft.com/office/officeart/2005/8/layout/cycle6"/>
    <dgm:cxn modelId="{6BFE7ADD-A924-4763-BC2B-A2C6D7BA526B}" type="presOf" srcId="{FAD2D958-7F85-4277-9350-2DC0324A2997}" destId="{16FFE8AE-AD68-47AF-857A-8FC5BDC8DBD8}" srcOrd="0" destOrd="0" presId="urn:microsoft.com/office/officeart/2005/8/layout/cycle6"/>
    <dgm:cxn modelId="{E8521B80-A79B-4C80-B7A6-D470A76ABAE8}" type="presOf" srcId="{6E9BEF94-3166-4D7B-AC6A-D3E97054507C}" destId="{508553EE-3EFC-4B35-96D2-709FE85D4D31}" srcOrd="0" destOrd="0" presId="urn:microsoft.com/office/officeart/2005/8/layout/cycle6"/>
    <dgm:cxn modelId="{C4B90973-5D46-4D48-B77F-6C6FC8C7A8FE}" type="presOf" srcId="{FE603C6F-EA05-462B-84D6-7D859BBBE7A6}" destId="{E183DB4C-FFD2-49A9-973C-6C19DD66338A}" srcOrd="0" destOrd="0" presId="urn:microsoft.com/office/officeart/2005/8/layout/cycle6"/>
    <dgm:cxn modelId="{6FBEDDEC-DA19-47D6-96C6-4C2665A2A76B}" srcId="{55F902D5-B11E-471C-850C-7C6A6A8E431C}" destId="{B7B4FE29-31E2-4599-8C0E-C332764BED98}" srcOrd="0" destOrd="0" parTransId="{3AB5C08D-0BAD-4141-8B5F-A41238F2BDC4}" sibTransId="{FE603C6F-EA05-462B-84D6-7D859BBBE7A6}"/>
    <dgm:cxn modelId="{C0666D05-8565-4665-91C1-BAED8939388D}" type="presOf" srcId="{84894B91-9765-46B3-B0B0-66C204D7A0AE}" destId="{BD6EAF54-507D-45D3-8114-8BF7352E034D}" srcOrd="0" destOrd="0" presId="urn:microsoft.com/office/officeart/2005/8/layout/cycle6"/>
    <dgm:cxn modelId="{9CB06F90-B354-43AC-928E-5749A0B07F78}" srcId="{55F902D5-B11E-471C-850C-7C6A6A8E431C}" destId="{FAD2D958-7F85-4277-9350-2DC0324A2997}" srcOrd="1" destOrd="0" parTransId="{B8A77BF4-6239-40F5-B65B-38C3276E0041}" sibTransId="{84894B91-9765-46B3-B0B0-66C204D7A0AE}"/>
    <dgm:cxn modelId="{60493BA1-4A95-4BC9-8DD0-7FC17A15DF98}" type="presOf" srcId="{B7B4FE29-31E2-4599-8C0E-C332764BED98}" destId="{6332D23A-5554-47A5-A249-C1B5AA1150BA}" srcOrd="0" destOrd="0" presId="urn:microsoft.com/office/officeart/2005/8/layout/cycle6"/>
    <dgm:cxn modelId="{B0A6996D-23D1-451F-B554-D9697566EB4C}" type="presParOf" srcId="{074649A5-D79C-47A4-986D-EAA7667682D9}" destId="{6332D23A-5554-47A5-A249-C1B5AA1150BA}" srcOrd="0" destOrd="0" presId="urn:microsoft.com/office/officeart/2005/8/layout/cycle6"/>
    <dgm:cxn modelId="{73456F09-FCA4-463B-9759-BD9D3754C60C}" type="presParOf" srcId="{074649A5-D79C-47A4-986D-EAA7667682D9}" destId="{D5E9BF62-8097-4447-A966-C80B2ABE1DC3}" srcOrd="1" destOrd="0" presId="urn:microsoft.com/office/officeart/2005/8/layout/cycle6"/>
    <dgm:cxn modelId="{EAC09AFF-7833-4646-B5CB-9CD8EF3A42CF}" type="presParOf" srcId="{074649A5-D79C-47A4-986D-EAA7667682D9}" destId="{E183DB4C-FFD2-49A9-973C-6C19DD66338A}" srcOrd="2" destOrd="0" presId="urn:microsoft.com/office/officeart/2005/8/layout/cycle6"/>
    <dgm:cxn modelId="{85310112-EEBC-45A0-B80B-8CBFCFC10390}" type="presParOf" srcId="{074649A5-D79C-47A4-986D-EAA7667682D9}" destId="{16FFE8AE-AD68-47AF-857A-8FC5BDC8DBD8}" srcOrd="3" destOrd="0" presId="urn:microsoft.com/office/officeart/2005/8/layout/cycle6"/>
    <dgm:cxn modelId="{811C33D8-0541-4C81-90A9-8E87FE83349D}" type="presParOf" srcId="{074649A5-D79C-47A4-986D-EAA7667682D9}" destId="{A23350D4-A31D-432E-8644-A6B24A88D521}" srcOrd="4" destOrd="0" presId="urn:microsoft.com/office/officeart/2005/8/layout/cycle6"/>
    <dgm:cxn modelId="{3BC32A9F-003F-4244-A2EF-874D0805E297}" type="presParOf" srcId="{074649A5-D79C-47A4-986D-EAA7667682D9}" destId="{BD6EAF54-507D-45D3-8114-8BF7352E034D}" srcOrd="5" destOrd="0" presId="urn:microsoft.com/office/officeart/2005/8/layout/cycle6"/>
    <dgm:cxn modelId="{47E0486B-44DB-476A-A733-3B79E0CD07B7}" type="presParOf" srcId="{074649A5-D79C-47A4-986D-EAA7667682D9}" destId="{6AB4C6B5-9DC1-480B-B2DB-CBDD571905CE}" srcOrd="6" destOrd="0" presId="urn:microsoft.com/office/officeart/2005/8/layout/cycle6"/>
    <dgm:cxn modelId="{796C2822-460B-428D-8D62-29C06AE252D8}" type="presParOf" srcId="{074649A5-D79C-47A4-986D-EAA7667682D9}" destId="{736AC3E6-1854-46F2-9E82-9F5D5F9CD28B}" srcOrd="7" destOrd="0" presId="urn:microsoft.com/office/officeart/2005/8/layout/cycle6"/>
    <dgm:cxn modelId="{339E3E02-0471-4BA7-B192-22323BE4FDF2}" type="presParOf" srcId="{074649A5-D79C-47A4-986D-EAA7667682D9}" destId="{508553EE-3EFC-4B35-96D2-709FE85D4D31}" srcOrd="8" destOrd="0" presId="urn:microsoft.com/office/officeart/2005/8/layout/cycle6"/>
  </dgm:cxnLst>
  <dgm:bg/>
  <dgm:whole/>
</dgm:dataModel>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43F28F02-E34E-4134-A0BD-E1C6ACC52E9B}" type="datetimeFigureOut">
              <a:rPr lang="en-US" smtClean="0"/>
              <a:pPr/>
              <a:t>1/21/2009</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2F57B202-CD54-4BF5-AFAB-5EFB5E00ABD6}"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419100"/>
            <a:ext cx="6210300" cy="4657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5257800"/>
            <a:ext cx="7315200" cy="10858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75C19731-7DAA-4D70-95D2-E13AC8FF63E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C19731-7DAA-4D70-95D2-E13AC8FF63E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Does “mobility” just mean a “bluetooth” device?  No,</a:t>
            </a:r>
            <a:r>
              <a:rPr lang="en-US" baseline="0" dirty="0" smtClean="0"/>
              <a:t> </a:t>
            </a:r>
            <a:r>
              <a:rPr lang="en-US" dirty="0" smtClean="0"/>
              <a:t>mobility means expanding the productivity of your workforce.  Mobility means not just connecting, but connecting securely.  Can your workforce be just as productive working from home as the office?  What do you think? We have many examples from very large companies where they encourage their experienced staff to work from home.  Why?  Frees up office space for growth,</a:t>
            </a:r>
            <a:r>
              <a:rPr lang="en-US" baseline="0" dirty="0" smtClean="0"/>
              <a:t> </a:t>
            </a:r>
            <a:r>
              <a:rPr lang="en-US" dirty="0" smtClean="0"/>
              <a:t>expands the work day, increases creative output. What about your business?</a:t>
            </a:r>
          </a:p>
        </p:txBody>
      </p:sp>
      <p:sp>
        <p:nvSpPr>
          <p:cNvPr id="4" name="Slide Number Placeholder 3"/>
          <p:cNvSpPr>
            <a:spLocks noGrp="1"/>
          </p:cNvSpPr>
          <p:nvPr>
            <p:ph type="sldNum" sz="quarter" idx="10"/>
          </p:nvPr>
        </p:nvSpPr>
        <p:spPr/>
        <p:txBody>
          <a:bodyPr/>
          <a:lstStyle/>
          <a:p>
            <a:fld id="{75C19731-7DAA-4D70-95D2-E13AC8FF63E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doesn’t surprise anyone, does it?  We’re all looking for ways to make things simpler so that they don’t take as long to accomplish, right?</a:t>
            </a:r>
          </a:p>
          <a:p>
            <a:endParaRPr lang="en-US" dirty="0" smtClean="0"/>
          </a:p>
          <a:p>
            <a:r>
              <a:rPr lang="en-US" dirty="0" smtClean="0"/>
              <a:t>Technology should enable simplicity,</a:t>
            </a:r>
            <a:r>
              <a:rPr lang="en-US" baseline="0" dirty="0" smtClean="0"/>
              <a:t> </a:t>
            </a:r>
            <a:r>
              <a:rPr lang="en-US" dirty="0" smtClean="0"/>
              <a:t>but selecting and installing the right technology can be a daunting challenge.  How have you selected companies to assist you with IT decisions and counsel?</a:t>
            </a:r>
          </a:p>
          <a:p>
            <a:endParaRPr lang="en-US" dirty="0"/>
          </a:p>
        </p:txBody>
      </p:sp>
      <p:sp>
        <p:nvSpPr>
          <p:cNvPr id="4" name="Slide Number Placeholder 3"/>
          <p:cNvSpPr>
            <a:spLocks noGrp="1"/>
          </p:cNvSpPr>
          <p:nvPr>
            <p:ph type="sldNum" sz="quarter" idx="10"/>
          </p:nvPr>
        </p:nvSpPr>
        <p:spPr/>
        <p:txBody>
          <a:bodyPr/>
          <a:lstStyle/>
          <a:p>
            <a:fld id="{A94471AB-C3DC-44A6-89A6-25735C948962}"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technology allow you to be productive and play many different roles more efficiently?  Can you increase the speed with which you receive monthly or weekly reports?  Can you enable your customer service teams by giving them better and faster access to customer information?  Can a better website mean fewer customer service calls, thereby freeing up a human touch where it could lead to follow on business?</a:t>
            </a:r>
          </a:p>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will you continue to try to juggle everything at once OR…</a:t>
            </a:r>
          </a:p>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 you use the technology advances, as well as input from this network of your peers here today, to help you best orchestrate your juggling act?  One where nothing falls</a:t>
            </a:r>
            <a:r>
              <a:rPr lang="en-US" baseline="0" dirty="0" smtClean="0"/>
              <a:t> </a:t>
            </a:r>
            <a:r>
              <a:rPr lang="en-US" dirty="0" smtClean="0"/>
              <a:t>and you have more time for your passion.</a:t>
            </a:r>
          </a:p>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5257800"/>
            <a:ext cx="7315200" cy="1085850"/>
          </a:xfrm>
          <a:prstGeom prst="rect">
            <a:avLst/>
          </a:prstGeom>
        </p:spPr>
        <p:txBody>
          <a:bodyPr>
            <a:normAutofit/>
          </a:bodyPr>
          <a:lstStyle/>
          <a:p>
            <a:pPr lvl="0"/>
            <a:endParaRPr lang="en-US" baseline="0" dirty="0" smtClean="0"/>
          </a:p>
        </p:txBody>
      </p:sp>
      <p:sp>
        <p:nvSpPr>
          <p:cNvPr id="4" name="Slide Number Placeholder 3"/>
          <p:cNvSpPr>
            <a:spLocks noGrp="1"/>
          </p:cNvSpPr>
          <p:nvPr>
            <p:ph type="sldNum" sz="quarter" idx="10"/>
          </p:nvPr>
        </p:nvSpPr>
        <p:spPr/>
        <p:txBody>
          <a:bodyPr/>
          <a:lstStyle/>
          <a:p>
            <a:fld id="{5E34978A-08F7-40B4-9564-CF187A16A479}"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5181600"/>
            <a:ext cx="7315200" cy="1485900"/>
          </a:xfrm>
          <a:prstGeom prst="rect">
            <a:avLst/>
          </a:prstGeom>
        </p:spPr>
        <p:txBody>
          <a:bodyPr>
            <a:normAutofit fontScale="92500" lnSpcReduction="10000"/>
          </a:bodyPr>
          <a:lstStyle/>
          <a:p>
            <a:pPr lvl="0"/>
            <a:r>
              <a:rPr lang="en-US" b="1" dirty="0" smtClean="0"/>
              <a:t>Get started faster</a:t>
            </a:r>
            <a:r>
              <a:rPr lang="en-US" dirty="0" smtClean="0"/>
              <a:t>. Find the programs, business records, and emails you need to get things done in seconds, not minutes.</a:t>
            </a:r>
          </a:p>
          <a:p>
            <a:pPr lvl="0"/>
            <a:endParaRPr lang="en-US" dirty="0" smtClean="0"/>
          </a:p>
          <a:p>
            <a:pPr lvl="0"/>
            <a:r>
              <a:rPr lang="en-US" b="1" dirty="0" smtClean="0"/>
              <a:t>Work how you want, where you want. </a:t>
            </a:r>
            <a:r>
              <a:rPr lang="en-US" dirty="0" smtClean="0"/>
              <a:t>Keep ahead of changing business needs with powerful mobility and collaboration features that let you work from virtually anywhere.</a:t>
            </a:r>
          </a:p>
          <a:p>
            <a:pPr lvl="0"/>
            <a:endParaRPr lang="en-US" dirty="0" smtClean="0"/>
          </a:p>
          <a:p>
            <a:pPr lvl="0"/>
            <a:r>
              <a:rPr lang="en-US" b="1" dirty="0" smtClean="0"/>
              <a:t>Ensure your system’s versatility. </a:t>
            </a:r>
            <a:r>
              <a:rPr lang="en-US" dirty="0" smtClean="0"/>
              <a:t>Enjoy wide compatibility with software applications, peripherals, and services.</a:t>
            </a:r>
          </a:p>
          <a:p>
            <a:pPr lvl="0"/>
            <a:endParaRPr lang="en-US" dirty="0" smtClean="0"/>
          </a:p>
          <a:p>
            <a:pPr lvl="0"/>
            <a:r>
              <a:rPr lang="en-US" b="1" dirty="0" smtClean="0"/>
              <a:t>Be more secure. </a:t>
            </a:r>
            <a:r>
              <a:rPr lang="en-US" dirty="0" smtClean="0"/>
              <a:t>Protect your business from losing time and money due to malicious software, data loss, PC crashes, and theft.</a:t>
            </a:r>
          </a:p>
          <a:p>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495300"/>
            <a:ext cx="6019800" cy="4514850"/>
          </a:xfrm>
        </p:spPr>
      </p:sp>
      <p:sp>
        <p:nvSpPr>
          <p:cNvPr id="3" name="Notes Placeholder 2"/>
          <p:cNvSpPr>
            <a:spLocks noGrp="1"/>
          </p:cNvSpPr>
          <p:nvPr>
            <p:ph type="body" idx="1"/>
          </p:nvPr>
        </p:nvSpPr>
        <p:spPr>
          <a:xfrm>
            <a:off x="914400" y="5372100"/>
            <a:ext cx="7315200" cy="971550"/>
          </a:xfrm>
        </p:spPr>
        <p:txBody>
          <a:bodyPr>
            <a:normAutofit/>
          </a:bodyPr>
          <a:lstStyle/>
          <a:p>
            <a:r>
              <a:rPr lang="en-US" dirty="0" smtClean="0"/>
              <a:t>So</a:t>
            </a:r>
            <a:r>
              <a:rPr lang="en-US" baseline="0" dirty="0" smtClean="0"/>
              <a:t> </a:t>
            </a:r>
            <a:r>
              <a:rPr lang="en-US" dirty="0" smtClean="0"/>
              <a:t>I always say that my experience represents all the things I never want to do again!  I learn from my mistakes,</a:t>
            </a:r>
            <a:r>
              <a:rPr lang="en-US" baseline="0" dirty="0" smtClean="0"/>
              <a:t> </a:t>
            </a:r>
            <a:r>
              <a:rPr lang="en-US" dirty="0" smtClean="0"/>
              <a:t>but the best kind of mistakes are the ones that you don’t have to make. So many mistakes, business judgment errors, and screw-ups happen because a business owner is juggling many responsibilities.</a:t>
            </a:r>
          </a:p>
        </p:txBody>
      </p:sp>
      <p:sp>
        <p:nvSpPr>
          <p:cNvPr id="4" name="Slide Number Placeholder 3"/>
          <p:cNvSpPr>
            <a:spLocks noGrp="1"/>
          </p:cNvSpPr>
          <p:nvPr>
            <p:ph type="sldNum" sz="quarter" idx="10"/>
          </p:nvPr>
        </p:nvSpPr>
        <p:spPr/>
        <p:txBody>
          <a:bodyPr/>
          <a:lstStyle/>
          <a:p>
            <a:fld id="{75C19731-7DAA-4D70-95D2-E13AC8FF63E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5257800"/>
            <a:ext cx="7315200" cy="1447800"/>
          </a:xfrm>
          <a:prstGeom prst="rect">
            <a:avLst/>
          </a:prstGeom>
        </p:spPr>
        <p:txBody>
          <a:bodyPr>
            <a:normAutofit fontScale="92500" lnSpcReduction="20000"/>
          </a:bodyPr>
          <a:lstStyle/>
          <a:p>
            <a:pPr lvl="0"/>
            <a:r>
              <a:rPr lang="en-US" b="1" dirty="0" smtClean="0"/>
              <a:t>Get remote access to the information you need from any PC. </a:t>
            </a:r>
            <a:r>
              <a:rPr lang="en-US" dirty="0" smtClean="0"/>
              <a:t>Just log on and you can access email, internal websites, network files and business applications.</a:t>
            </a:r>
          </a:p>
          <a:p>
            <a:pPr lvl="0"/>
            <a:endParaRPr lang="en-US" dirty="0" smtClean="0"/>
          </a:p>
          <a:p>
            <a:pPr lvl="0"/>
            <a:r>
              <a:rPr lang="en-US" b="1" dirty="0" smtClean="0"/>
              <a:t>Provide one central location to store and access business information</a:t>
            </a:r>
            <a:r>
              <a:rPr lang="en-US" dirty="0" smtClean="0"/>
              <a:t>. Help your employees easily find, use and share the information they need. Integrates with Windows Mobile-based devices, too.</a:t>
            </a:r>
          </a:p>
          <a:p>
            <a:pPr lvl="0"/>
            <a:endParaRPr lang="en-US" dirty="0" smtClean="0"/>
          </a:p>
          <a:p>
            <a:pPr lvl="0"/>
            <a:r>
              <a:rPr lang="en-US" b="1" dirty="0" smtClean="0"/>
              <a:t>Automatically back up your business information.  </a:t>
            </a:r>
            <a:r>
              <a:rPr lang="en-US" dirty="0" smtClean="0"/>
              <a:t>Prevent data loss and enable your employees to easily retrieve accidentally deleted files and restore previous versions.</a:t>
            </a:r>
          </a:p>
          <a:p>
            <a:pPr lvl="0"/>
            <a:endParaRPr lang="en-US" dirty="0" smtClean="0"/>
          </a:p>
          <a:p>
            <a:pPr lvl="0"/>
            <a:r>
              <a:rPr lang="en-US" b="1" dirty="0" smtClean="0"/>
              <a:t>Cost-effectively share resources. </a:t>
            </a:r>
            <a:r>
              <a:rPr lang="en-US" dirty="0" smtClean="0"/>
              <a:t> Get the most value out of your printers, fax machines and phone lines.</a:t>
            </a:r>
          </a:p>
          <a:p>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5334000"/>
            <a:ext cx="7315200" cy="100965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900" y="5257800"/>
            <a:ext cx="7696200" cy="1447800"/>
          </a:xfrm>
          <a:prstGeom prst="rect">
            <a:avLst/>
          </a:prstGeom>
        </p:spPr>
        <p:txBody>
          <a:bodyPr>
            <a:normAutofit fontScale="85000" lnSpcReduction="20000"/>
          </a:bodyPr>
          <a:lstStyle/>
          <a:p>
            <a:pPr lvl="0"/>
            <a:r>
              <a:rPr lang="en-US" b="1" dirty="0" smtClean="0"/>
              <a:t>Get started fast. </a:t>
            </a:r>
            <a:r>
              <a:rPr lang="en-US" dirty="0" smtClean="0"/>
              <a:t> Dynamics CRM Online is a full-featured subscription CRM solution. It’s the perfect choice for customers who want to get up and running quickly.</a:t>
            </a:r>
          </a:p>
          <a:p>
            <a:pPr lvl="0"/>
            <a:endParaRPr lang="en-US" dirty="0" smtClean="0"/>
          </a:p>
          <a:p>
            <a:pPr lvl="0"/>
            <a:r>
              <a:rPr lang="en-US" b="1" dirty="0" smtClean="0"/>
              <a:t>Leverage what you already know. </a:t>
            </a:r>
            <a:r>
              <a:rPr lang="en-US" dirty="0" smtClean="0"/>
              <a:t>Take advantage of rich CRM capabilities within a familiar Microsoft Office environment.</a:t>
            </a:r>
          </a:p>
          <a:p>
            <a:pPr lvl="0"/>
            <a:endParaRPr lang="en-US" dirty="0" smtClean="0"/>
          </a:p>
          <a:p>
            <a:pPr lvl="0"/>
            <a:r>
              <a:rPr lang="en-US" b="1" dirty="0" smtClean="0"/>
              <a:t>Maximize the value of your CRM solution. </a:t>
            </a:r>
            <a:r>
              <a:rPr lang="en-US" dirty="0" smtClean="0"/>
              <a:t>Optimize your marketing campaigns and promotions, gain new insights into your customers, and centrally manage all your customer information online.</a:t>
            </a:r>
            <a:r>
              <a:rPr lang="en-US" b="1" dirty="0" smtClean="0"/>
              <a:t> </a:t>
            </a:r>
            <a:r>
              <a:rPr lang="en-US" dirty="0" smtClean="0"/>
              <a:t>Flexible design and process automation make it easy.</a:t>
            </a:r>
          </a:p>
          <a:p>
            <a:pPr lvl="0"/>
            <a:endParaRPr lang="en-US" dirty="0" smtClean="0"/>
          </a:p>
          <a:p>
            <a:pPr lvl="0"/>
            <a:r>
              <a:rPr lang="en-US" b="1" dirty="0" smtClean="0"/>
              <a:t>Enjoy simple and affordable pricing. </a:t>
            </a:r>
            <a:r>
              <a:rPr lang="en-US" dirty="0" smtClean="0"/>
              <a:t>Just $39 per user per month.</a:t>
            </a:r>
          </a:p>
          <a:p>
            <a:pPr lvl="0"/>
            <a:endParaRPr lang="en-US" dirty="0" smtClean="0"/>
          </a:p>
          <a:p>
            <a:pPr lvl="0"/>
            <a:r>
              <a:rPr lang="en-US" b="1" dirty="0" smtClean="0"/>
              <a:t>Smooth migration path. </a:t>
            </a:r>
            <a:r>
              <a:rPr lang="en-US" dirty="0" smtClean="0"/>
              <a:t>You can start out with the Microsoft-hosted version and easily migrate to the on-premise version a your business grows.</a:t>
            </a:r>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5219700"/>
            <a:ext cx="7315200" cy="1485900"/>
          </a:xfrm>
          <a:prstGeom prst="rect">
            <a:avLst/>
          </a:prstGeom>
        </p:spPr>
        <p:txBody>
          <a:bodyPr>
            <a:normAutofit fontScale="85000" lnSpcReduction="20000"/>
          </a:bodyPr>
          <a:lstStyle/>
          <a:p>
            <a:pPr lvl="0"/>
            <a:r>
              <a:rPr lang="en-US" b="1" dirty="0" smtClean="0"/>
              <a:t>Fully integrate your phone system with your computer network.</a:t>
            </a:r>
            <a:r>
              <a:rPr lang="en-US" dirty="0" smtClean="0"/>
              <a:t>  Have your voice mail delivered via email, and see notifications of incoming calls on your screen with Caller-ID. </a:t>
            </a:r>
          </a:p>
          <a:p>
            <a:pPr lvl="0"/>
            <a:endParaRPr lang="en-US" dirty="0" smtClean="0"/>
          </a:p>
          <a:p>
            <a:pPr lvl="0"/>
            <a:r>
              <a:rPr lang="en-US" b="1" dirty="0" smtClean="0"/>
              <a:t>Use your phone as a tool for customer satisfaction.</a:t>
            </a:r>
            <a:r>
              <a:rPr lang="en-US" dirty="0" smtClean="0"/>
              <a:t> You can assign a specific phone number to your most important customer. And it’s possible to see call history at a glance, including the number of times in and out. Importing contacts from Outlook and other solutions is easy, too.</a:t>
            </a:r>
          </a:p>
          <a:p>
            <a:pPr lvl="0"/>
            <a:endParaRPr lang="en-US" dirty="0" smtClean="0"/>
          </a:p>
          <a:p>
            <a:pPr lvl="0"/>
            <a:r>
              <a:rPr lang="en-US" b="1" dirty="0" smtClean="0"/>
              <a:t>Create a local presence.</a:t>
            </a:r>
            <a:r>
              <a:rPr lang="en-US" dirty="0" smtClean="0"/>
              <a:t> By having different phone numbers in different locations, you can look local.</a:t>
            </a:r>
          </a:p>
          <a:p>
            <a:pPr lvl="0"/>
            <a:endParaRPr lang="en-US" dirty="0" smtClean="0"/>
          </a:p>
          <a:p>
            <a:pPr lvl="0"/>
            <a:r>
              <a:rPr lang="en-US" b="1" dirty="0" smtClean="0"/>
              <a:t>Enjoy complete flexibility.</a:t>
            </a:r>
            <a:r>
              <a:rPr lang="en-US" dirty="0" smtClean="0"/>
              <a:t> Response Point comes with voice activation for FAQ, a customizable voice attendant and on-hold music, and automatic forwarding to your cell or home phone.</a:t>
            </a:r>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Unfortunately, when you juggle all that you do,</a:t>
            </a:r>
            <a:r>
              <a:rPr lang="en-US" baseline="0" dirty="0" smtClean="0"/>
              <a:t> </a:t>
            </a:r>
            <a:r>
              <a:rPr lang="en-US" dirty="0" smtClean="0"/>
              <a:t>something will crash and break. You hope it’s something unimportant, but it always seems to be the most expensive piece of “business crystal” that breaks. It’s impossible to just stop juggling a few things. You can’t,</a:t>
            </a:r>
            <a:r>
              <a:rPr lang="en-US" baseline="0" dirty="0" smtClean="0"/>
              <a:t> y</a:t>
            </a:r>
            <a:r>
              <a:rPr lang="en-US" dirty="0" smtClean="0"/>
              <a:t>ou run the show.</a:t>
            </a:r>
            <a:r>
              <a:rPr lang="en-US" baseline="0" dirty="0" smtClean="0"/>
              <a:t> B</a:t>
            </a:r>
            <a:r>
              <a:rPr lang="en-US" dirty="0" smtClean="0"/>
              <a:t>ut can they be “orchestrated” better?</a:t>
            </a:r>
          </a:p>
        </p:txBody>
      </p:sp>
      <p:sp>
        <p:nvSpPr>
          <p:cNvPr id="4" name="Slide Number Placeholder 3"/>
          <p:cNvSpPr>
            <a:spLocks noGrp="1"/>
          </p:cNvSpPr>
          <p:nvPr>
            <p:ph type="sldNum" sz="quarter" idx="10"/>
          </p:nvPr>
        </p:nvSpPr>
        <p:spPr/>
        <p:txBody>
          <a:bodyPr/>
          <a:lstStyle/>
          <a:p>
            <a:fld id="{75C19731-7DAA-4D70-95D2-E13AC8FF63EB}"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5181600"/>
            <a:ext cx="7315200" cy="1162050"/>
          </a:xfrm>
          <a:prstGeom prst="rect">
            <a:avLst/>
          </a:prstGeom>
        </p:spPr>
        <p:txBody>
          <a:bodyPr>
            <a:normAutofit fontScale="85000" lnSpcReduction="10000"/>
          </a:bodyPr>
          <a:lstStyle/>
          <a:p>
            <a:pPr lvl="0"/>
            <a:r>
              <a:rPr lang="en-US" b="1" dirty="0" smtClean="0"/>
              <a:t>Get your company online</a:t>
            </a:r>
            <a:r>
              <a:rPr lang="en-US" dirty="0" smtClean="0"/>
              <a:t>. Take your business online with a FREE Web site (with analysis tools) and e-mail, in company communications,</a:t>
            </a:r>
            <a:r>
              <a:rPr lang="en-US" baseline="0" dirty="0" smtClean="0"/>
              <a:t> </a:t>
            </a:r>
            <a:r>
              <a:rPr lang="en-US" dirty="0" smtClean="0"/>
              <a:t>plus low-cost e-commerce </a:t>
            </a:r>
          </a:p>
          <a:p>
            <a:pPr lvl="0"/>
            <a:endParaRPr lang="en-US" dirty="0" smtClean="0"/>
          </a:p>
          <a:p>
            <a:pPr lvl="0"/>
            <a:r>
              <a:rPr lang="en-US" b="1" dirty="0" smtClean="0"/>
              <a:t>Attract customers. </a:t>
            </a:r>
            <a:r>
              <a:rPr lang="en-US" dirty="0" smtClean="0"/>
              <a:t>Promote your business and generate sales with easy-to-use, affordable e-mail marketing and search marketing products (MSN, Ask.com).</a:t>
            </a:r>
          </a:p>
          <a:p>
            <a:pPr lvl="0"/>
            <a:endParaRPr lang="en-US" dirty="0" smtClean="0"/>
          </a:p>
          <a:p>
            <a:pPr lvl="0"/>
            <a:r>
              <a:rPr lang="en-US" b="1" dirty="0" smtClean="0"/>
              <a:t>Manage your business. </a:t>
            </a:r>
            <a:r>
              <a:rPr lang="en-US" dirty="0" smtClean="0"/>
              <a:t>Manage sales opportunities, projects, documents, and much more with FREE online business applications.</a:t>
            </a:r>
            <a:r>
              <a:rPr lang="en-US" baseline="0" dirty="0" smtClean="0"/>
              <a:t> </a:t>
            </a:r>
            <a:endParaRPr lang="en-US" dirty="0" smtClean="0"/>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3B9F0A-21E9-46F4-96C3-CB457C5E8265}" type="slidenum">
              <a:rPr lang="en-US" smtClean="0"/>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2500" y="5219700"/>
            <a:ext cx="7315200" cy="1485900"/>
          </a:xfrm>
          <a:prstGeom prst="rect">
            <a:avLst/>
          </a:prstGeom>
        </p:spPr>
        <p:txBody>
          <a:bodyPr>
            <a:normAutofit/>
          </a:bodyPr>
          <a:lstStyle/>
          <a:p>
            <a:pPr lvl="0"/>
            <a:r>
              <a:rPr lang="en-US" b="1" dirty="0" smtClean="0"/>
              <a:t>Peace of Mind. </a:t>
            </a:r>
            <a:r>
              <a:rPr lang="en-US" kern="1200" dirty="0" smtClean="0">
                <a:solidFill>
                  <a:schemeClr val="tx1"/>
                </a:solidFill>
                <a:ea typeface="+mn-ea"/>
                <a:cs typeface="+mn-cs"/>
              </a:rPr>
              <a:t>Dynamics GP provides a secure audit trail that shows every change made by every person.</a:t>
            </a:r>
            <a:r>
              <a:rPr lang="en-US" b="1" kern="1200" dirty="0" smtClean="0">
                <a:solidFill>
                  <a:schemeClr val="tx1"/>
                </a:solidFill>
                <a:ea typeface="+mn-ea"/>
                <a:cs typeface="+mn-cs"/>
              </a:rPr>
              <a:t> </a:t>
            </a:r>
            <a:r>
              <a:rPr lang="en-US" kern="1200" dirty="0" smtClean="0">
                <a:solidFill>
                  <a:schemeClr val="tx1"/>
                </a:solidFill>
                <a:ea typeface="+mn-ea"/>
                <a:cs typeface="+mn-cs"/>
              </a:rPr>
              <a:t> However, it is possible for someone to make changes to the general ledger or subsidiary journal in QuickBooks without any record of who made the change or what was changed.</a:t>
            </a:r>
            <a:endParaRPr lang="en-US" dirty="0" smtClean="0">
              <a:solidFill>
                <a:schemeClr val="bg1">
                  <a:lumMod val="75000"/>
                </a:schemeClr>
              </a:solidFill>
            </a:endParaRPr>
          </a:p>
          <a:p>
            <a:pPr lvl="0"/>
            <a:endParaRPr lang="en-US" dirty="0" smtClean="0">
              <a:solidFill>
                <a:schemeClr val="bg1">
                  <a:lumMod val="75000"/>
                </a:schemeClr>
              </a:solidFill>
            </a:endParaRPr>
          </a:p>
          <a:p>
            <a:pPr lvl="0"/>
            <a:r>
              <a:rPr lang="en-US" b="1" kern="1200" dirty="0" smtClean="0">
                <a:solidFill>
                  <a:schemeClr val="tx1"/>
                </a:solidFill>
                <a:ea typeface="+mn-ea"/>
                <a:cs typeface="+mn-cs"/>
              </a:rPr>
              <a:t>Instant Knowledge. </a:t>
            </a:r>
            <a:r>
              <a:rPr lang="en-US" kern="1200" dirty="0" smtClean="0">
                <a:solidFill>
                  <a:schemeClr val="tx1"/>
                </a:solidFill>
                <a:ea typeface="+mn-ea"/>
                <a:cs typeface="+mn-cs"/>
              </a:rPr>
              <a:t>Dynamics GP will alert you of financial situations that you want to know about immediately.</a:t>
            </a:r>
          </a:p>
          <a:p>
            <a:pPr lvl="0"/>
            <a:endParaRPr lang="en-US" dirty="0" smtClean="0">
              <a:solidFill>
                <a:schemeClr val="bg1">
                  <a:lumMod val="75000"/>
                </a:schemeClr>
              </a:solidFill>
            </a:endParaRPr>
          </a:p>
          <a:p>
            <a:pPr lvl="0"/>
            <a:r>
              <a:rPr lang="en-US" b="1" kern="1200" dirty="0" smtClean="0">
                <a:solidFill>
                  <a:schemeClr val="tx1"/>
                </a:solidFill>
                <a:ea typeface="+mn-ea"/>
                <a:cs typeface="+mn-cs"/>
              </a:rPr>
              <a:t>Freedom to Grow. </a:t>
            </a:r>
            <a:r>
              <a:rPr lang="en-US" kern="1200" dirty="0" smtClean="0">
                <a:solidFill>
                  <a:schemeClr val="tx1"/>
                </a:solidFill>
                <a:ea typeface="+mn-ea"/>
                <a:cs typeface="+mn-cs"/>
              </a:rPr>
              <a:t>Dynamics GP supports more than 1,000 simultaneous users; QuickBooks Pro only 5. </a:t>
            </a:r>
          </a:p>
          <a:p>
            <a:pPr lvl="0"/>
            <a:endParaRPr lang="en-US" dirty="0" smtClean="0">
              <a:solidFill>
                <a:schemeClr val="bg1">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35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36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holding these meetings so you can learn from people like you.</a:t>
            </a:r>
            <a:r>
              <a:rPr lang="en-US" baseline="0" dirty="0" smtClean="0"/>
              <a:t> L</a:t>
            </a:r>
            <a:r>
              <a:rPr lang="en-US" dirty="0" smtClean="0"/>
              <a:t>earn from some experts</a:t>
            </a:r>
            <a:r>
              <a:rPr lang="en-US" baseline="0" dirty="0" smtClean="0"/>
              <a:t> and </a:t>
            </a:r>
            <a:r>
              <a:rPr lang="en-US" dirty="0" smtClean="0"/>
              <a:t>walk away with a better network of local people who can help you better orchestrate your juggling routine.  </a:t>
            </a:r>
          </a:p>
          <a:p>
            <a:endParaRPr lang="en-US" dirty="0" smtClean="0"/>
          </a:p>
          <a:p>
            <a:r>
              <a:rPr lang="en-US" dirty="0" smtClean="0"/>
              <a:t>Anyone have a problem that was created by you not having enough time to concentrate on a solution?  Show of hands?  Does anyone have a solution or an idea where our volunteer can find a solution?</a:t>
            </a:r>
          </a:p>
          <a:p>
            <a:endParaRPr lang="en-US" dirty="0"/>
          </a:p>
        </p:txBody>
      </p:sp>
      <p:sp>
        <p:nvSpPr>
          <p:cNvPr id="4" name="Slide Number Placeholder 3"/>
          <p:cNvSpPr>
            <a:spLocks noGrp="1"/>
          </p:cNvSpPr>
          <p:nvPr>
            <p:ph type="sldNum" sz="quarter" idx="10"/>
          </p:nvPr>
        </p:nvSpPr>
        <p:spPr/>
        <p:txBody>
          <a:bodyPr/>
          <a:lstStyle/>
          <a:p>
            <a:fld id="{613B9F0A-21E9-46F4-96C3-CB457C5E826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1B99C4-06FB-4C1A-848C-78A3B4F7869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What’s keeping you awake at night?  </a:t>
            </a:r>
          </a:p>
          <a:p>
            <a:endParaRPr lang="en-US" dirty="0" smtClean="0"/>
          </a:p>
          <a:p>
            <a:r>
              <a:rPr lang="en-US" dirty="0" smtClean="0"/>
              <a:t>Many</a:t>
            </a:r>
            <a:r>
              <a:rPr lang="en-US" baseline="0" dirty="0" smtClean="0"/>
              <a:t> businesses tell us it’s these challenges.</a:t>
            </a:r>
          </a:p>
          <a:p>
            <a:endParaRPr lang="en-US" dirty="0" smtClean="0"/>
          </a:p>
          <a:p>
            <a:r>
              <a:rPr lang="en-US" dirty="0" smtClean="0"/>
              <a:t>What do you think?  Do you find it more difficult today to find new business opportunities?  Are sales costs increasing, putting pressure on profitability?  Is anybody in the audience spending more time with their families now than two years ago?  Do you have to be a master of many different roles but you lack the tools?</a:t>
            </a:r>
          </a:p>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common problem we’re hearing throughout the country is that the cost of acquiring new customers continues to increase.  My question today is:</a:t>
            </a:r>
            <a:r>
              <a:rPr lang="en-US" baseline="0" dirty="0" smtClean="0"/>
              <a:t> </a:t>
            </a:r>
            <a:r>
              <a:rPr lang="en-US" dirty="0" smtClean="0"/>
              <a:t>isn’t it cheaper to retain more customers than to seek new ones?  Think about this as “the first dollar” concept.  If you have just one dollar to spend to acquire new business, should you spend that selling something else to an existing customer or generating a new customer?</a:t>
            </a:r>
          </a:p>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5257800"/>
            <a:ext cx="7315200" cy="1600200"/>
          </a:xfrm>
        </p:spPr>
        <p:txBody>
          <a:bodyPr>
            <a:normAutofit/>
          </a:bodyPr>
          <a:lstStyle/>
          <a:p>
            <a:r>
              <a:rPr lang="en-US" dirty="0" smtClean="0"/>
              <a:t>If you can keep more of your current customers,</a:t>
            </a:r>
            <a:r>
              <a:rPr lang="en-US" baseline="0" dirty="0" smtClean="0"/>
              <a:t> </a:t>
            </a:r>
            <a:r>
              <a:rPr lang="en-US" dirty="0" smtClean="0"/>
              <a:t>you will spend less acquiring new customers.  Furthermore, there are many new, innovative approaches available to you to sell more productively.</a:t>
            </a:r>
          </a:p>
          <a:p>
            <a:endParaRPr lang="en-US" dirty="0" smtClean="0"/>
          </a:p>
          <a:p>
            <a:r>
              <a:rPr lang="en-US" dirty="0" smtClean="0"/>
              <a:t>First, do any of you in the audience have an example of how you’ve worked hard to retain existing customers?  How about customer referrals?  Do you capitalize on your loyal customer relationships by asking them for renewals?  Have you initiated new relationships yourself by using search engines to find a vendor or supplier?  Recognize that your customers rely on search as well.  Have you explored how you can capitalize on local search?  Anyone in the audience using search to create new business leads?</a:t>
            </a:r>
          </a:p>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do any of you risk your life by doing this?  Of course you do,</a:t>
            </a:r>
            <a:r>
              <a:rPr lang="en-US" baseline="0" dirty="0" smtClean="0"/>
              <a:t> </a:t>
            </a:r>
            <a:r>
              <a:rPr lang="en-US" dirty="0" smtClean="0"/>
              <a:t>we all do.  </a:t>
            </a:r>
          </a:p>
          <a:p>
            <a:endParaRPr lang="en-US" dirty="0" smtClean="0"/>
          </a:p>
          <a:p>
            <a:r>
              <a:rPr lang="en-US" dirty="0" smtClean="0"/>
              <a:t>Doesn’t this demonstrate that you need to explore additional productivity tools?  Doesn’t this mean that you should be freeing up some of your time to accomplish the business critical tasks you can’t ever seem to get to?</a:t>
            </a:r>
          </a:p>
        </p:txBody>
      </p:sp>
      <p:sp>
        <p:nvSpPr>
          <p:cNvPr id="4" name="Slide Number Placeholder 3"/>
          <p:cNvSpPr>
            <a:spLocks noGrp="1"/>
          </p:cNvSpPr>
          <p:nvPr>
            <p:ph type="sldNum" sz="quarter" idx="10"/>
          </p:nvPr>
        </p:nvSpPr>
        <p:spPr/>
        <p:txBody>
          <a:bodyPr/>
          <a:lstStyle/>
          <a:p>
            <a:fld id="{75C19731-7DAA-4D70-95D2-E13AC8FF63E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descr="C:\Documents and Settings\lgubin\Desktop\MSFT 126 - SBA Phase II\Deliverables\PPT\Working Versions\microsoft_ppt_jpgs\microsoft_ppt_jpgs\open_ppt.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5800" y="1806575"/>
            <a:ext cx="4953000" cy="1470025"/>
          </a:xfrm>
        </p:spPr>
        <p:txBody>
          <a:bodyPr>
            <a:normAutofit/>
          </a:bodyPr>
          <a:lstStyle>
            <a:lvl1pPr algn="l">
              <a:defRPr sz="4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314700"/>
            <a:ext cx="42672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8" name="Straight Connector 7"/>
          <p:cNvCxnSpPr/>
          <p:nvPr userDrawn="1"/>
        </p:nvCxnSpPr>
        <p:spPr>
          <a:xfrm rot="16200000" flipH="1">
            <a:off x="4087368" y="4248150"/>
            <a:ext cx="5219700" cy="0"/>
          </a:xfrm>
          <a:prstGeom prst="line">
            <a:avLst/>
          </a:prstGeom>
          <a:ln w="9525">
            <a:solidFill>
              <a:srgbClr val="000000">
                <a:alpha val="20000"/>
              </a:srgbClr>
            </a:solidFill>
          </a:ln>
        </p:spPr>
        <p:style>
          <a:lnRef idx="1">
            <a:schemeClr val="accent1"/>
          </a:lnRef>
          <a:fillRef idx="0">
            <a:schemeClr val="accent1"/>
          </a:fillRef>
          <a:effectRef idx="0">
            <a:schemeClr val="accent1"/>
          </a:effectRef>
          <a:fontRef idx="minor">
            <a:schemeClr val="tx1"/>
          </a:fontRef>
        </p:style>
      </p:cxnSp>
      <p:pic>
        <p:nvPicPr>
          <p:cNvPr id="9" name="Picture 8" descr="Microsoft logo.JPG"/>
          <p:cNvPicPr>
            <a:picLocks noChangeAspect="1"/>
          </p:cNvPicPr>
          <p:nvPr userDrawn="1"/>
        </p:nvPicPr>
        <p:blipFill>
          <a:blip r:embed="rId3"/>
          <a:stretch>
            <a:fillRect/>
          </a:stretch>
        </p:blipFill>
        <p:spPr>
          <a:xfrm>
            <a:off x="7200899" y="5638800"/>
            <a:ext cx="1485901" cy="352587"/>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chor="t"/>
          <a:lstStyle/>
          <a:p>
            <a:r>
              <a:rPr lang="en-US" smtClean="0"/>
              <a:t>Click to edit Master title style</a:t>
            </a:r>
            <a:endParaRPr lang="en-US"/>
          </a:p>
        </p:txBody>
      </p:sp>
      <p:sp>
        <p:nvSpPr>
          <p:cNvPr id="6" name="Picture Placeholder 5"/>
          <p:cNvSpPr>
            <a:spLocks noGrp="1"/>
          </p:cNvSpPr>
          <p:nvPr>
            <p:ph type="pic" sz="quarter" idx="12"/>
          </p:nvPr>
        </p:nvSpPr>
        <p:spPr>
          <a:xfrm>
            <a:off x="1981200" y="1219200"/>
            <a:ext cx="5181600" cy="3810000"/>
          </a:xfrm>
        </p:spPr>
        <p:txBody>
          <a:bodyPr/>
          <a:lstStyle/>
          <a:p>
            <a:r>
              <a:rPr lang="en-US" dirty="0" smtClean="0"/>
              <a:t>Click icon to add picture</a:t>
            </a:r>
            <a:endParaRPr lang="en-US" dirty="0"/>
          </a:p>
        </p:txBody>
      </p:sp>
      <p:sp>
        <p:nvSpPr>
          <p:cNvPr id="8" name="Text Placeholder 7"/>
          <p:cNvSpPr>
            <a:spLocks noGrp="1"/>
          </p:cNvSpPr>
          <p:nvPr>
            <p:ph type="body" sz="quarter" idx="13"/>
          </p:nvPr>
        </p:nvSpPr>
        <p:spPr>
          <a:xfrm>
            <a:off x="1981200" y="5029200"/>
            <a:ext cx="5181600" cy="609600"/>
          </a:xfrm>
        </p:spPr>
        <p:txBody>
          <a:bodyPr>
            <a:normAutofit/>
          </a:bodyPr>
          <a:lstStyle>
            <a:lvl1pPr>
              <a:buFontTx/>
              <a:buNone/>
              <a:defRPr sz="1600"/>
            </a:lvl1pPr>
            <a:lvl2pPr>
              <a:buNone/>
              <a:defRPr/>
            </a:lvl2pPr>
            <a:lvl3pPr>
              <a:buNone/>
              <a:defRPr/>
            </a:lvl3pPr>
            <a:lvl5pPr>
              <a:buNone/>
              <a:defRPr/>
            </a:lvl5pPr>
          </a:lstStyle>
          <a:p>
            <a:pPr lvl="0"/>
            <a:r>
              <a:rPr lang="en-US" smtClean="0"/>
              <a:t>Click to edit Master text styles</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2" name="Title 1"/>
          <p:cNvSpPr>
            <a:spLocks noGrp="1"/>
          </p:cNvSpPr>
          <p:nvPr>
            <p:ph type="title"/>
          </p:nvPr>
        </p:nvSpPr>
        <p:spPr>
          <a:xfrm>
            <a:off x="1409700" y="1257300"/>
            <a:ext cx="6286500" cy="2705100"/>
          </a:xfrm>
        </p:spPr>
        <p:txBody>
          <a:bodyPr anchor="ctr"/>
          <a:lstStyle>
            <a:lvl1pPr algn="ctr">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3771900" y="3962400"/>
            <a:ext cx="3924300" cy="381000"/>
          </a:xfrm>
        </p:spPr>
        <p:txBody>
          <a:bodyPr>
            <a:normAutofit/>
          </a:bodyPr>
          <a:lstStyle>
            <a:lvl1pPr marL="227013" indent="-227013" algn="r">
              <a:buFont typeface="Segoe" pitchFamily="34" charset="0"/>
              <a:buChar char="–"/>
              <a:defRPr sz="1800"/>
            </a:lvl1pPr>
          </a:lstStyle>
          <a:p>
            <a:pPr lvl="0"/>
            <a:r>
              <a:rPr lang="en-US" dirty="0" smtClean="0"/>
              <a:t>Click to edit Master text styles</a:t>
            </a:r>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Title 6"/>
          <p:cNvSpPr>
            <a:spLocks noGrp="1"/>
          </p:cNvSpPr>
          <p:nvPr>
            <p:ph type="title"/>
          </p:nvPr>
        </p:nvSpPr>
        <p:spPr>
          <a:xfrm>
            <a:off x="457200" y="0"/>
            <a:ext cx="8229600" cy="1143000"/>
          </a:xfrm>
        </p:spPr>
        <p:txBody>
          <a:bodyPr rtlCol="0">
            <a:normAutofit/>
          </a:bodyPr>
          <a:lstStyle>
            <a:lvl1pPr>
              <a:defRPr sz="3600" b="0">
                <a:solidFill>
                  <a:schemeClr val="bg1"/>
                </a:solidFill>
                <a:effectLst/>
                <a:latin typeface="Arial" pitchFamily="34" charset="0"/>
                <a:cs typeface="Arial" pitchFamily="34" charset="0"/>
              </a:defRPr>
            </a:lvl1pPr>
            <a:extLst/>
          </a:lstStyle>
          <a:p>
            <a:r>
              <a:rPr kumimoji="0" lang="en-US" dirty="0" smtClean="0"/>
              <a:t>Click to edit Master title style</a:t>
            </a:r>
            <a:endParaRPr kumimoji="0" lang="en-US" dirty="0"/>
          </a:p>
        </p:txBody>
      </p:sp>
      <p:pic>
        <p:nvPicPr>
          <p:cNvPr id="8" name="Picture 7" descr="ms-logo_bL.jpg"/>
          <p:cNvPicPr>
            <a:picLocks noChangeAspect="1"/>
          </p:cNvPicPr>
          <p:nvPr userDrawn="1"/>
        </p:nvPicPr>
        <p:blipFill>
          <a:blip r:embed="rId2" cstate="email"/>
          <a:stretch>
            <a:fillRect/>
          </a:stretch>
        </p:blipFill>
        <p:spPr>
          <a:xfrm>
            <a:off x="7364766" y="6173674"/>
            <a:ext cx="1496060" cy="243840"/>
          </a:xfrm>
          <a:prstGeom prst="rect">
            <a:avLst/>
          </a:prstGeom>
        </p:spPr>
      </p:pic>
      <p:sp>
        <p:nvSpPr>
          <p:cNvPr id="9" name="Subtitle 16"/>
          <p:cNvSpPr txBox="1">
            <a:spLocks/>
          </p:cNvSpPr>
          <p:nvPr userDrawn="1"/>
        </p:nvSpPr>
        <p:spPr>
          <a:xfrm>
            <a:off x="76200" y="6019800"/>
            <a:ext cx="1371600" cy="762000"/>
          </a:xfrm>
          <a:prstGeom prst="rect">
            <a:avLst/>
          </a:prstGeom>
        </p:spPr>
        <p:txBody>
          <a:bodyPr vert="horz" lIns="45720" rIns="45720">
            <a:noAutofit/>
          </a:bodyPr>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400" b="1" i="1" u="none" strike="noStrike" kern="1200" cap="none" spc="0" normalizeH="0" baseline="0" noProof="0" dirty="0" smtClean="0">
                <a:ln>
                  <a:noFill/>
                </a:ln>
                <a:solidFill>
                  <a:schemeClr val="bg1"/>
                </a:solidFill>
                <a:effectLst/>
                <a:uLnTx/>
                <a:uFillTx/>
                <a:latin typeface="Segoe" pitchFamily="34" charset="0"/>
                <a:ea typeface="Verdana" pitchFamily="34" charset="0"/>
                <a:cs typeface="Verdana" pitchFamily="34" charset="0"/>
              </a:rPr>
              <a:t>L</a:t>
            </a:r>
            <a:r>
              <a:rPr kumimoji="0" lang="en-US" sz="1400" b="0" i="1" u="none" strike="noStrike" kern="1200" cap="none" spc="0" normalizeH="0" baseline="0" noProof="0" dirty="0" smtClean="0">
                <a:ln>
                  <a:noFill/>
                </a:ln>
                <a:solidFill>
                  <a:schemeClr val="bg1"/>
                </a:solidFill>
                <a:effectLst/>
                <a:uLnTx/>
                <a:uFillTx/>
                <a:latin typeface="Segoe" pitchFamily="34" charset="0"/>
                <a:ea typeface="Verdana" pitchFamily="34" charset="0"/>
                <a:cs typeface="Verdana" pitchFamily="34" charset="0"/>
              </a:rPr>
              <a:t>ocal </a:t>
            </a:r>
          </a:p>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400" b="1" i="1" u="none" strike="noStrike" kern="1200" cap="none" spc="0" normalizeH="0" baseline="0" noProof="0" dirty="0" smtClean="0">
                <a:ln>
                  <a:noFill/>
                </a:ln>
                <a:solidFill>
                  <a:schemeClr val="bg1"/>
                </a:solidFill>
                <a:effectLst/>
                <a:uLnTx/>
                <a:uFillTx/>
                <a:latin typeface="Segoe" pitchFamily="34" charset="0"/>
                <a:ea typeface="Verdana" pitchFamily="34" charset="0"/>
                <a:cs typeface="Verdana" pitchFamily="34" charset="0"/>
              </a:rPr>
              <a:t>E</a:t>
            </a:r>
            <a:r>
              <a:rPr kumimoji="0" lang="en-US" sz="1400" b="0" i="1" u="none" strike="noStrike" kern="1200" cap="none" spc="0" normalizeH="0" baseline="0" noProof="0" dirty="0" smtClean="0">
                <a:ln>
                  <a:noFill/>
                </a:ln>
                <a:solidFill>
                  <a:schemeClr val="bg1"/>
                </a:solidFill>
                <a:effectLst/>
                <a:uLnTx/>
                <a:uFillTx/>
                <a:latin typeface="Segoe" pitchFamily="34" charset="0"/>
                <a:ea typeface="Verdana" pitchFamily="34" charset="0"/>
                <a:cs typeface="Verdana" pitchFamily="34" charset="0"/>
              </a:rPr>
              <a:t>ngagement</a:t>
            </a:r>
          </a:p>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400" b="1" i="1" u="none" strike="noStrike" kern="1200" cap="none" spc="0" normalizeH="0" baseline="0" noProof="0" dirty="0" smtClean="0">
                <a:ln>
                  <a:noFill/>
                </a:ln>
                <a:solidFill>
                  <a:schemeClr val="bg1"/>
                </a:solidFill>
                <a:effectLst/>
                <a:uLnTx/>
                <a:uFillTx/>
                <a:latin typeface="Segoe" pitchFamily="34" charset="0"/>
                <a:ea typeface="Verdana" pitchFamily="34" charset="0"/>
                <a:cs typeface="Verdana" pitchFamily="34" charset="0"/>
              </a:rPr>
              <a:t>T</a:t>
            </a:r>
            <a:r>
              <a:rPr kumimoji="0" lang="en-US" sz="1400" b="0" i="1" u="none" strike="noStrike" kern="1200" cap="none" spc="0" normalizeH="0" baseline="0" noProof="0" dirty="0" smtClean="0">
                <a:ln>
                  <a:noFill/>
                </a:ln>
                <a:solidFill>
                  <a:schemeClr val="bg1"/>
                </a:solidFill>
                <a:effectLst/>
                <a:uLnTx/>
                <a:uFillTx/>
                <a:latin typeface="Segoe" pitchFamily="34" charset="0"/>
                <a:ea typeface="Verdana" pitchFamily="34" charset="0"/>
                <a:cs typeface="Verdana" pitchFamily="34" charset="0"/>
              </a:rPr>
              <a:t>eam</a:t>
            </a:r>
            <a:endParaRPr kumimoji="0" lang="en-US" sz="1400" b="0" i="1" u="none" strike="noStrike" kern="1200" cap="none" spc="0" normalizeH="0" baseline="0" noProof="0" dirty="0">
              <a:ln>
                <a:noFill/>
              </a:ln>
              <a:solidFill>
                <a:schemeClr val="bg1"/>
              </a:solidFill>
              <a:effectLst/>
              <a:uLnTx/>
              <a:uFillTx/>
              <a:latin typeface="Segoe" pitchFamily="34" charset="0"/>
              <a:ea typeface="Verdana" pitchFamily="34" charset="0"/>
              <a:cs typeface="Verdana" pitchFamily="34" charset="0"/>
            </a:endParaRPr>
          </a:p>
        </p:txBody>
      </p:sp>
      <p:sp>
        <p:nvSpPr>
          <p:cNvPr id="10" name="TextBox 9"/>
          <p:cNvSpPr txBox="1"/>
          <p:nvPr userDrawn="1"/>
        </p:nvSpPr>
        <p:spPr>
          <a:xfrm>
            <a:off x="7332956" y="6457300"/>
            <a:ext cx="1600199" cy="338554"/>
          </a:xfrm>
          <a:prstGeom prst="rect">
            <a:avLst/>
          </a:prstGeom>
          <a:noFill/>
        </p:spPr>
        <p:txBody>
          <a:bodyPr wrap="square" rtlCol="0">
            <a:spAutoFit/>
          </a:bodyPr>
          <a:lstStyle/>
          <a:p>
            <a:r>
              <a:rPr lang="en-US" sz="1600" b="1" dirty="0" smtClean="0">
                <a:latin typeface="Segoe" pitchFamily="34" charset="0"/>
              </a:rPr>
              <a:t>ms</a:t>
            </a:r>
            <a:r>
              <a:rPr lang="en-US" sz="1600" dirty="0" smtClean="0">
                <a:latin typeface="Segoe" pitchFamily="34" charset="0"/>
              </a:rPr>
              <a:t>localbiz.com</a:t>
            </a:r>
            <a:endParaRPr lang="en-US" sz="1600" dirty="0">
              <a:latin typeface="Segoe"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5486400" cy="1143000"/>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2"/>
          </p:nvPr>
        </p:nvSpPr>
        <p:spPr>
          <a:xfrm>
            <a:off x="457200" y="1295400"/>
            <a:ext cx="5486400" cy="4343400"/>
          </a:xfrm>
        </p:spPr>
        <p:txBody>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chor="t"/>
          <a:lstStyle>
            <a:lvl1pPr>
              <a:lnSpc>
                <a:spcPct val="100000"/>
              </a:lnSpc>
              <a:defRPr/>
            </a:lvl1pPr>
          </a:lstStyle>
          <a:p>
            <a:r>
              <a:rPr lang="en-US" smtClean="0"/>
              <a:t>Click to edit Master title style</a:t>
            </a:r>
            <a:endParaRPr lang="en-US" dirty="0"/>
          </a:p>
        </p:txBody>
      </p:sp>
      <p:sp>
        <p:nvSpPr>
          <p:cNvPr id="7" name="Content Placeholder 6"/>
          <p:cNvSpPr>
            <a:spLocks noGrp="1"/>
          </p:cNvSpPr>
          <p:nvPr>
            <p:ph sz="quarter" idx="12"/>
          </p:nvPr>
        </p:nvSpPr>
        <p:spPr>
          <a:xfrm>
            <a:off x="457200" y="1295400"/>
            <a:ext cx="7467600" cy="4419600"/>
          </a:xfrm>
        </p:spPr>
        <p:txBody>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chor="t"/>
          <a:lstStyle/>
          <a:p>
            <a:r>
              <a:rPr lang="en-US" dirty="0" smtClean="0"/>
              <a:t>Click to edit Master title style</a:t>
            </a:r>
            <a:endParaRPr lang="en-US" dirty="0"/>
          </a:p>
        </p:txBody>
      </p:sp>
      <p:sp>
        <p:nvSpPr>
          <p:cNvPr id="6" name="Text Placeholder 5"/>
          <p:cNvSpPr>
            <a:spLocks noGrp="1"/>
          </p:cNvSpPr>
          <p:nvPr>
            <p:ph type="body" sz="quarter" idx="11"/>
          </p:nvPr>
        </p:nvSpPr>
        <p:spPr>
          <a:xfrm>
            <a:off x="457200" y="2247900"/>
            <a:ext cx="7391400" cy="33909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ext Placeholder 6"/>
          <p:cNvSpPr>
            <a:spLocks noGrp="1"/>
          </p:cNvSpPr>
          <p:nvPr>
            <p:ph type="body" sz="quarter" idx="12"/>
          </p:nvPr>
        </p:nvSpPr>
        <p:spPr>
          <a:xfrm>
            <a:off x="457200" y="1257300"/>
            <a:ext cx="8229600" cy="876300"/>
          </a:xfrm>
          <a:solidFill>
            <a:schemeClr val="tx1">
              <a:lumMod val="20000"/>
              <a:lumOff val="80000"/>
            </a:schemeClr>
          </a:solidFill>
          <a:ln>
            <a:noFill/>
          </a:ln>
          <a:effectLst>
            <a:outerShdw blurRad="50800" dist="38100" dir="2700000" algn="tl" rotWithShape="0">
              <a:prstClr val="black">
                <a:alpha val="40000"/>
              </a:prstClr>
            </a:outerShdw>
          </a:effectLst>
        </p:spPr>
        <p:txBody>
          <a:bodyPr anchor="ctr">
            <a:normAutofit/>
          </a:bodyPr>
          <a:lstStyle>
            <a:lvl1pPr marL="0" indent="0" algn="ctr">
              <a:buFontTx/>
              <a:buNone/>
              <a:defRPr sz="2800">
                <a:solidFill>
                  <a:schemeClr val="tx1"/>
                </a:solidFill>
                <a:latin typeface="Segoe Semibold" pitchFamily="34" charset="0"/>
              </a:defRPr>
            </a:lvl1pPr>
          </a:lstStyle>
          <a:p>
            <a:pPr lvl="0"/>
            <a:r>
              <a:rPr lang="en-US" dirty="0" smtClean="0"/>
              <a:t>Click to edit Master text styles</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722376" y="1993392"/>
            <a:ext cx="6553200" cy="1295400"/>
          </a:xfrm>
        </p:spPr>
        <p:txBody>
          <a:bodyPr anchor="b">
            <a:normAutofit/>
          </a:bodyPr>
          <a:lstStyle>
            <a:lvl1pPr marL="0" indent="0">
              <a:buFontTx/>
              <a:buNone/>
              <a:defRPr sz="2000">
                <a:solidFill>
                  <a:srgbClr val="898989"/>
                </a:solidFill>
              </a:defRPr>
            </a:lvl1pPr>
          </a:lstStyle>
          <a:p>
            <a:pPr lvl="0"/>
            <a:r>
              <a:rPr lang="en-US" smtClean="0"/>
              <a:t>Click to edit Master text styles</a:t>
            </a:r>
          </a:p>
        </p:txBody>
      </p:sp>
      <p:sp>
        <p:nvSpPr>
          <p:cNvPr id="8" name="Text Placeholder 7"/>
          <p:cNvSpPr>
            <a:spLocks noGrp="1"/>
          </p:cNvSpPr>
          <p:nvPr>
            <p:ph type="body" sz="quarter" idx="13"/>
          </p:nvPr>
        </p:nvSpPr>
        <p:spPr>
          <a:xfrm>
            <a:off x="722376" y="3276600"/>
            <a:ext cx="7583424" cy="1447800"/>
          </a:xfrm>
        </p:spPr>
        <p:txBody>
          <a:bodyPr>
            <a:normAutofit/>
          </a:bodyPr>
          <a:lstStyle>
            <a:lvl1pPr marL="0" indent="0">
              <a:buFontTx/>
              <a:buNone/>
              <a:defRPr sz="4000" b="1">
                <a:solidFill>
                  <a:schemeClr val="tx1"/>
                </a:solidFill>
              </a:defRPr>
            </a:lvl1pPr>
          </a:lstStyle>
          <a:p>
            <a:pPr lvl="0"/>
            <a:r>
              <a:rPr lang="en-US" dirty="0" smtClean="0"/>
              <a:t>Click to edit Master text styles</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chor="t"/>
          <a:lstStyle/>
          <a:p>
            <a:r>
              <a:rPr lang="en-US" smtClean="0"/>
              <a:t>Click to edit Master title style</a:t>
            </a:r>
            <a:endParaRPr lang="en-US"/>
          </a:p>
        </p:txBody>
      </p:sp>
      <p:sp>
        <p:nvSpPr>
          <p:cNvPr id="6" name="Content Placeholder 5"/>
          <p:cNvSpPr>
            <a:spLocks noGrp="1"/>
          </p:cNvSpPr>
          <p:nvPr>
            <p:ph sz="quarter" idx="12"/>
          </p:nvPr>
        </p:nvSpPr>
        <p:spPr>
          <a:xfrm>
            <a:off x="457200" y="1295400"/>
            <a:ext cx="3977640" cy="44958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4709160" y="1295400"/>
            <a:ext cx="3977640" cy="4495800"/>
          </a:xfrm>
        </p:spPr>
        <p:txBody>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w/subhea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chor="t"/>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905000"/>
            <a:ext cx="3977640" cy="3733800"/>
          </a:xfrm>
        </p:spPr>
        <p:txBody>
          <a:bodyPr/>
          <a:lstStyle>
            <a:lvl1pPr>
              <a:defRPr sz="2000"/>
            </a:lvl1pPr>
            <a:lvl2pPr>
              <a:defRPr sz="1800"/>
            </a:lvl2pPr>
            <a:lvl3pPr>
              <a:defRPr sz="1800"/>
            </a:lvl3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p:nvPr>
        </p:nvSpPr>
        <p:spPr>
          <a:xfrm>
            <a:off x="4709160" y="1905000"/>
            <a:ext cx="3977640" cy="3733800"/>
          </a:xfrm>
        </p:spPr>
        <p:txBody>
          <a:bodyPr>
            <a:normAutofit/>
          </a:bodyPr>
          <a:lstStyle>
            <a:lvl1pPr>
              <a:defRPr sz="2000"/>
            </a:lvl1pPr>
            <a:lvl2pPr>
              <a:defRPr sz="1800"/>
            </a:lvl2pPr>
            <a:lvl3pPr>
              <a:defRPr sz="1800"/>
            </a:lvl3pPr>
          </a:lstStyle>
          <a:p>
            <a:pPr lvl="0"/>
            <a:r>
              <a:rPr lang="en-US" smtClean="0"/>
              <a:t>Click to edit Master text styles</a:t>
            </a:r>
          </a:p>
          <a:p>
            <a:pPr lvl="1"/>
            <a:r>
              <a:rPr lang="en-US" smtClean="0"/>
              <a:t>Second level</a:t>
            </a:r>
          </a:p>
          <a:p>
            <a:pPr lvl="2"/>
            <a:r>
              <a:rPr lang="en-US" smtClean="0"/>
              <a:t>Third level</a:t>
            </a:r>
          </a:p>
        </p:txBody>
      </p:sp>
      <p:sp>
        <p:nvSpPr>
          <p:cNvPr id="8" name="Text Placeholder 7"/>
          <p:cNvSpPr>
            <a:spLocks noGrp="1"/>
          </p:cNvSpPr>
          <p:nvPr>
            <p:ph type="body" sz="quarter" idx="12"/>
          </p:nvPr>
        </p:nvSpPr>
        <p:spPr>
          <a:xfrm>
            <a:off x="457200" y="1219200"/>
            <a:ext cx="3977640" cy="685800"/>
          </a:xfrm>
        </p:spPr>
        <p:txBody>
          <a:bodyPr anchor="b"/>
          <a:lstStyle>
            <a:lvl1pPr marL="0" indent="0" algn="l">
              <a:buFontTx/>
              <a:buNone/>
              <a:defRPr sz="2000">
                <a:latin typeface="Segoe Semibold" pitchFamily="34" charset="0"/>
              </a:defRPr>
            </a:lvl1pPr>
          </a:lstStyle>
          <a:p>
            <a:pPr lvl="0"/>
            <a:r>
              <a:rPr lang="en-US" smtClean="0"/>
              <a:t>Click to edit Master text styles</a:t>
            </a:r>
          </a:p>
        </p:txBody>
      </p:sp>
      <p:sp>
        <p:nvSpPr>
          <p:cNvPr id="9" name="Text Placeholder 7"/>
          <p:cNvSpPr>
            <a:spLocks noGrp="1"/>
          </p:cNvSpPr>
          <p:nvPr>
            <p:ph type="body" sz="quarter" idx="13"/>
          </p:nvPr>
        </p:nvSpPr>
        <p:spPr>
          <a:xfrm>
            <a:off x="4709160" y="1219200"/>
            <a:ext cx="3977640" cy="685800"/>
          </a:xfrm>
        </p:spPr>
        <p:txBody>
          <a:bodyPr anchor="b"/>
          <a:lstStyle>
            <a:lvl1pPr marL="0" indent="0" algn="l">
              <a:buFontTx/>
              <a:buNone/>
              <a:defRPr sz="2000">
                <a:latin typeface="Segoe Semibold" pitchFamily="34" charset="0"/>
              </a:defRPr>
            </a:lvl1pPr>
          </a:lstStyle>
          <a:p>
            <a:pPr lvl="0"/>
            <a:r>
              <a:rPr lang="en-US" smtClean="0"/>
              <a:t>Click to edit Master text styles</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chor="t"/>
          <a:lstStyle/>
          <a:p>
            <a:r>
              <a:rPr lang="en-US" smtClean="0"/>
              <a:t>Click to edit Master title style</a:t>
            </a:r>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descr="C:\Documents and Settings\lgubin\Desktop\MSFT 126 - SBA Phase II\Deliverables\PPT\Working Versions\New Ribbon jpegs\Overall_ribbon.jpg"/>
          <p:cNvPicPr>
            <a:picLocks noChangeAspect="1" noChangeArrowheads="1"/>
          </p:cNvPicPr>
          <p:nvPr userDrawn="1"/>
        </p:nvPicPr>
        <p:blipFill>
          <a:blip r:embed="rId14" cstate="email"/>
          <a:srcRect/>
          <a:stretch>
            <a:fillRect/>
          </a:stretch>
        </p:blipFill>
        <p:spPr bwMode="auto">
          <a:xfrm>
            <a:off x="0" y="5318125"/>
            <a:ext cx="9144000" cy="1616075"/>
          </a:xfrm>
          <a:prstGeom prst="rect">
            <a:avLst/>
          </a:prstGeom>
          <a:noFill/>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8448"/>
            <a:ext cx="7010400" cy="41830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defTabSz="914400" rtl="0" eaLnBrk="1" latinLnBrk="0" hangingPunct="1">
        <a:lnSpc>
          <a:spcPct val="100000"/>
        </a:lnSpc>
        <a:spcBef>
          <a:spcPct val="0"/>
        </a:spcBef>
        <a:buNone/>
        <a:defRPr sz="3200" kern="1200">
          <a:solidFill>
            <a:schemeClr val="tx1"/>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Symbol" pitchFamily="18" charset="2"/>
        <a:buChar char=""/>
        <a:defRPr sz="2000" kern="1200">
          <a:solidFill>
            <a:schemeClr val="bg1"/>
          </a:solidFill>
          <a:latin typeface="Segoe UI" pitchFamily="34" charset="0"/>
          <a:ea typeface="+mn-ea"/>
          <a:cs typeface="Segoe UI" pitchFamily="34" charset="0"/>
        </a:defRPr>
      </a:lvl2pPr>
      <a:lvl3pPr marL="1143000" indent="-228600" algn="l" defTabSz="914400" rtl="0" eaLnBrk="1" latinLnBrk="0" hangingPunct="1">
        <a:spcBef>
          <a:spcPct val="20000"/>
        </a:spcBef>
        <a:buFontTx/>
        <a:buChar char="–"/>
        <a:defRPr sz="2000" kern="1200">
          <a:solidFill>
            <a:schemeClr val="bg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itchFamily="34" charset="0"/>
        <a:buChar char="–"/>
        <a:defRPr sz="2800" kern="1200">
          <a:solidFill>
            <a:srgbClr val="AB543C"/>
          </a:solidFill>
          <a:latin typeface="Segoe"/>
          <a:ea typeface="+mn-ea"/>
          <a:cs typeface="+mn-cs"/>
        </a:defRPr>
      </a:lvl4pPr>
      <a:lvl5pPr marL="2057400" indent="-228600" algn="l" defTabSz="914400" rtl="0" eaLnBrk="1" latinLnBrk="0" hangingPunct="1">
        <a:spcBef>
          <a:spcPct val="20000"/>
        </a:spcBef>
        <a:buFont typeface="Arial" pitchFamily="34" charset="0"/>
        <a:buChar char="»"/>
        <a:defRPr sz="2800" kern="1200">
          <a:solidFill>
            <a:srgbClr val="AB543C"/>
          </a:solidFill>
          <a:latin typeface="Segoe"/>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slocaloffers.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hyperlink" Target="http://www.microsoft.com/responsepoint/default.aspx"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mslocalbiz.com/"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gif"/><Relationship Id="rId18" Type="http://schemas.openxmlformats.org/officeDocument/2006/relationships/image" Target="../media/image17.png"/><Relationship Id="rId3" Type="http://schemas.openxmlformats.org/officeDocument/2006/relationships/diagramData" Target="../diagrams/data1.xml"/><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gif"/><Relationship Id="rId2" Type="http://schemas.openxmlformats.org/officeDocument/2006/relationships/notesSlide" Target="../notesSlides/notesSlide5.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image" Target="../media/image10.png"/><Relationship Id="rId5" Type="http://schemas.openxmlformats.org/officeDocument/2006/relationships/diagramQuickStyle" Target="../diagrams/quickStyle1.xml"/><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diagramLayout" Target="../diagrams/layout1.xml"/><Relationship Id="rId9" Type="http://schemas.openxmlformats.org/officeDocument/2006/relationships/image" Target="../media/image8.png"/><Relationship Id="rId14" Type="http://schemas.openxmlformats.org/officeDocument/2006/relationships/image" Target="../media/image13.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Presentation Guidelines</a:t>
            </a:r>
            <a:endParaRPr lang="en-US" dirty="0"/>
          </a:p>
        </p:txBody>
      </p:sp>
      <p:sp>
        <p:nvSpPr>
          <p:cNvPr id="5" name="Content Placeholder 4"/>
          <p:cNvSpPr>
            <a:spLocks noGrp="1"/>
          </p:cNvSpPr>
          <p:nvPr>
            <p:ph sz="quarter" idx="12"/>
          </p:nvPr>
        </p:nvSpPr>
        <p:spPr>
          <a:xfrm>
            <a:off x="495300" y="952500"/>
            <a:ext cx="8153400" cy="4686300"/>
          </a:xfrm>
        </p:spPr>
        <p:txBody>
          <a:bodyPr>
            <a:normAutofit fontScale="85000" lnSpcReduction="20000"/>
          </a:bodyPr>
          <a:lstStyle/>
          <a:p>
            <a:pPr marL="0" indent="0">
              <a:buNone/>
            </a:pPr>
            <a:r>
              <a:rPr lang="en-US" dirty="0" smtClean="0"/>
              <a:t>You can </a:t>
            </a:r>
            <a:r>
              <a:rPr lang="en-US" b="1" dirty="0" smtClean="0"/>
              <a:t>and should </a:t>
            </a:r>
            <a:r>
              <a:rPr lang="en-US" dirty="0" smtClean="0"/>
              <a:t>customize this presentation to speak to your local business audience. Insert your information where there is currently red text and feel free to add or delete anything else as suits your needs. </a:t>
            </a:r>
          </a:p>
          <a:p>
            <a:pPr marL="0" indent="0">
              <a:buNone/>
            </a:pPr>
            <a:r>
              <a:rPr lang="en-US" dirty="0" smtClean="0"/>
              <a:t>Here are some suggestions:</a:t>
            </a:r>
          </a:p>
          <a:p>
            <a:pPr marL="457200" indent="-222250"/>
            <a:r>
              <a:rPr lang="en-US" dirty="0" smtClean="0"/>
              <a:t>Add your own products that are relevant to the customer issue you are discussing </a:t>
            </a:r>
            <a:r>
              <a:rPr lang="en-US" sz="2200" dirty="0" smtClean="0"/>
              <a:t>(Slide 26).</a:t>
            </a:r>
          </a:p>
          <a:p>
            <a:pPr marL="457200" indent="-222250"/>
            <a:r>
              <a:rPr lang="en-US" dirty="0" smtClean="0"/>
              <a:t>Add your own offers for your products or Microsoft products </a:t>
            </a:r>
            <a:r>
              <a:rPr lang="en-US" sz="2200" dirty="0" smtClean="0"/>
              <a:t>(Slide 27).</a:t>
            </a:r>
          </a:p>
          <a:p>
            <a:pPr marL="457200" indent="-222250"/>
            <a:r>
              <a:rPr lang="en-US" dirty="0" smtClean="0"/>
              <a:t>Update the next steps for each Microsoft product with the latest offers from </a:t>
            </a:r>
            <a:r>
              <a:rPr lang="en-US" dirty="0" smtClean="0">
                <a:hlinkClick r:id="rId3"/>
              </a:rPr>
              <a:t>www.mslocaloffers.com</a:t>
            </a:r>
            <a:r>
              <a:rPr lang="en-US" dirty="0" smtClean="0"/>
              <a:t> </a:t>
            </a:r>
            <a:r>
              <a:rPr lang="en-US" sz="2200" dirty="0" smtClean="0"/>
              <a:t>(Slides 17, 19, 21, 23, 25).</a:t>
            </a:r>
          </a:p>
          <a:p>
            <a:pPr marL="457200" indent="-222250"/>
            <a:r>
              <a:rPr lang="en-US" dirty="0" smtClean="0"/>
              <a:t>Remove any Microsoft product slides that you do not want to feature </a:t>
            </a:r>
            <a:r>
              <a:rPr lang="en-US" sz="2200" dirty="0" smtClean="0"/>
              <a:t>(Slides 16-25, 31-36)</a:t>
            </a:r>
            <a:r>
              <a:rPr lang="en-US" dirty="0" smtClean="0"/>
              <a:t>.</a:t>
            </a:r>
          </a:p>
          <a:p>
            <a:pPr marL="457200" indent="-222250"/>
            <a:endParaRPr lang="en-US" dirty="0" smtClean="0"/>
          </a:p>
          <a:p>
            <a:pPr marL="225425" indent="9525">
              <a:buNone/>
            </a:pPr>
            <a:r>
              <a:rPr lang="en-US" dirty="0" smtClean="0"/>
              <a:t>This presentation is designed to be an interactive session between the speaker and attendees. Use the speaker notes to guide the discussion and encourage everyone to participate in sharing their experiences.</a:t>
            </a:r>
          </a:p>
          <a:p>
            <a:pPr marL="0" indent="0">
              <a:buNone/>
            </a:pP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get more done and </a:t>
            </a:r>
            <a:br>
              <a:rPr lang="en-US" dirty="0" smtClean="0"/>
            </a:br>
            <a:r>
              <a:rPr lang="en-US" dirty="0" smtClean="0"/>
              <a:t>maintain work/life balance?</a:t>
            </a:r>
            <a:endParaRPr lang="en-US" dirty="0"/>
          </a:p>
        </p:txBody>
      </p:sp>
      <p:sp>
        <p:nvSpPr>
          <p:cNvPr id="4" name="Content Placeholder 3"/>
          <p:cNvSpPr>
            <a:spLocks noGrp="1"/>
          </p:cNvSpPr>
          <p:nvPr>
            <p:ph type="body" sz="quarter" idx="11"/>
          </p:nvPr>
        </p:nvSpPr>
        <p:spPr>
          <a:xfrm>
            <a:off x="457200" y="2247900"/>
            <a:ext cx="8039100" cy="3390900"/>
          </a:xfrm>
        </p:spPr>
        <p:txBody>
          <a:bodyPr/>
          <a:lstStyle/>
          <a:p>
            <a:r>
              <a:rPr lang="en-US" b="1" dirty="0" smtClean="0"/>
              <a:t>Have customer information available anytime</a:t>
            </a:r>
            <a:r>
              <a:rPr lang="en-US" dirty="0" smtClean="0"/>
              <a:t>, so you can respond immediately to customer needs</a:t>
            </a:r>
          </a:p>
          <a:p>
            <a:r>
              <a:rPr lang="en-US" b="1" dirty="0" smtClean="0"/>
              <a:t>Keep everyone in your company connected</a:t>
            </a:r>
            <a:r>
              <a:rPr lang="en-US" dirty="0" smtClean="0"/>
              <a:t>, so your team can stay on top of new business developments</a:t>
            </a:r>
          </a:p>
          <a:p>
            <a:r>
              <a:rPr lang="en-US" b="1" dirty="0" smtClean="0"/>
              <a:t>Make sure your network is secure and stable</a:t>
            </a:r>
          </a:p>
          <a:p>
            <a:endParaRPr lang="en-US" dirty="0"/>
          </a:p>
        </p:txBody>
      </p:sp>
      <p:sp>
        <p:nvSpPr>
          <p:cNvPr id="5" name="Text Placeholder 4"/>
          <p:cNvSpPr>
            <a:spLocks noGrp="1"/>
          </p:cNvSpPr>
          <p:nvPr>
            <p:ph type="body" sz="quarter" idx="12"/>
          </p:nvPr>
        </p:nvSpPr>
        <p:spPr/>
        <p:txBody>
          <a:bodyPr>
            <a:normAutofit lnSpcReduction="10000"/>
          </a:bodyPr>
          <a:lstStyle/>
          <a:p>
            <a:r>
              <a:rPr lang="en-US" dirty="0" smtClean="0">
                <a:latin typeface="Segoe UI" pitchFamily="34" charset="0"/>
              </a:rPr>
              <a:t>Good mobility solutions allow you to accomplish more while spending less time at your desk</a:t>
            </a:r>
            <a:endParaRPr lang="en-US" dirty="0">
              <a:latin typeface="Segoe U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Two-thirds of small business owners work more than a standard 40-hour work week. </a:t>
            </a:r>
            <a:endParaRPr lang="en-US" dirty="0"/>
          </a:p>
        </p:txBody>
      </p:sp>
      <p:sp>
        <p:nvSpPr>
          <p:cNvPr id="5" name="Content Placeholder 4"/>
          <p:cNvSpPr>
            <a:spLocks noGrp="1"/>
          </p:cNvSpPr>
          <p:nvPr>
            <p:ph sz="quarter" idx="10"/>
          </p:nvPr>
        </p:nvSpPr>
        <p:spPr/>
        <p:txBody>
          <a:bodyPr/>
          <a:lstStyle/>
          <a:p>
            <a:r>
              <a:rPr lang="en-US" dirty="0" smtClean="0"/>
              <a:t>Reuters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How to master many different roles?</a:t>
            </a:r>
            <a:endParaRPr lang="en-US" sz="2800" dirty="0"/>
          </a:p>
        </p:txBody>
      </p:sp>
      <p:sp>
        <p:nvSpPr>
          <p:cNvPr id="4" name="Content Placeholder 3"/>
          <p:cNvSpPr>
            <a:spLocks noGrp="1"/>
          </p:cNvSpPr>
          <p:nvPr>
            <p:ph type="body" sz="quarter" idx="11"/>
          </p:nvPr>
        </p:nvSpPr>
        <p:spPr>
          <a:xfrm>
            <a:off x="457200" y="2247900"/>
            <a:ext cx="7848600" cy="3390900"/>
          </a:xfrm>
        </p:spPr>
        <p:txBody>
          <a:bodyPr/>
          <a:lstStyle/>
          <a:p>
            <a:r>
              <a:rPr lang="en-US" b="1" dirty="0" smtClean="0"/>
              <a:t>Use real-time insights </a:t>
            </a:r>
            <a:r>
              <a:rPr lang="en-US" dirty="0" smtClean="0"/>
              <a:t>to make smarter </a:t>
            </a:r>
            <a:br>
              <a:rPr lang="en-US" dirty="0" smtClean="0"/>
            </a:br>
            <a:r>
              <a:rPr lang="en-US" dirty="0" smtClean="0"/>
              <a:t>management decisions</a:t>
            </a:r>
          </a:p>
          <a:p>
            <a:r>
              <a:rPr lang="en-US" b="1" dirty="0" smtClean="0"/>
              <a:t>Line up expert help </a:t>
            </a:r>
            <a:r>
              <a:rPr lang="en-US" dirty="0" smtClean="0"/>
              <a:t>for time-intensive tasks like </a:t>
            </a:r>
            <a:br>
              <a:rPr lang="en-US" dirty="0" smtClean="0"/>
            </a:br>
            <a:r>
              <a:rPr lang="en-US" dirty="0" smtClean="0"/>
              <a:t>IT management</a:t>
            </a:r>
          </a:p>
          <a:p>
            <a:r>
              <a:rPr lang="en-US" b="1" dirty="0" smtClean="0"/>
              <a:t>Leverage web site and e-commerce templates </a:t>
            </a:r>
            <a:r>
              <a:rPr lang="en-US" dirty="0" smtClean="0"/>
              <a:t>to quickly get your online marketing program started</a:t>
            </a:r>
            <a:endParaRPr lang="en-US" dirty="0"/>
          </a:p>
        </p:txBody>
      </p:sp>
      <p:sp>
        <p:nvSpPr>
          <p:cNvPr id="6" name="Text Placeholder 5"/>
          <p:cNvSpPr>
            <a:spLocks noGrp="1"/>
          </p:cNvSpPr>
          <p:nvPr>
            <p:ph type="body" sz="quarter" idx="12"/>
          </p:nvPr>
        </p:nvSpPr>
        <p:spPr/>
        <p:txBody>
          <a:bodyPr>
            <a:noAutofit/>
          </a:bodyPr>
          <a:lstStyle/>
          <a:p>
            <a:r>
              <a:rPr lang="en-US" sz="2600" dirty="0" smtClean="0">
                <a:latin typeface="Segoe UI" pitchFamily="34" charset="0"/>
              </a:rPr>
              <a:t>Focus on your strengths and outsource as necessary</a:t>
            </a:r>
            <a:endParaRPr lang="en-US" sz="2600" dirty="0">
              <a:latin typeface="Segoe U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838200" y="2298700"/>
            <a:ext cx="5867400" cy="1532727"/>
          </a:xfrm>
          <a:prstGeom prst="rect">
            <a:avLst/>
          </a:prstGeom>
          <a:noFill/>
          <a:ln w="9525">
            <a:noFill/>
            <a:miter lim="800000"/>
            <a:headEnd/>
            <a:tailEnd/>
          </a:ln>
        </p:spPr>
        <p:txBody>
          <a:bodyPr>
            <a:spAutoFit/>
          </a:bodyPr>
          <a:lstStyle/>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a:spcBef>
                <a:spcPct val="50000"/>
              </a:spcBef>
            </a:pPr>
            <a:endParaRPr lang="en-US" dirty="0"/>
          </a:p>
        </p:txBody>
      </p:sp>
      <p:pic>
        <p:nvPicPr>
          <p:cNvPr id="7170" name="Picture 2" descr="C:\Documents and Settings\lgubin\Desktop\MSFT 126 - SBA Phase II\Deliverables\PPT\PNG's R2\PNG's R2\six_juggle_a.png"/>
          <p:cNvPicPr>
            <a:picLocks noChangeAspect="1" noChangeArrowheads="1"/>
          </p:cNvPicPr>
          <p:nvPr/>
        </p:nvPicPr>
        <p:blipFill>
          <a:blip r:embed="rId3"/>
          <a:srcRect/>
          <a:stretch>
            <a:fillRect/>
          </a:stretch>
        </p:blipFill>
        <p:spPr bwMode="auto">
          <a:xfrm>
            <a:off x="1066800" y="228600"/>
            <a:ext cx="7046913" cy="557530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838200" y="2298700"/>
            <a:ext cx="5867400" cy="1532727"/>
          </a:xfrm>
          <a:prstGeom prst="rect">
            <a:avLst/>
          </a:prstGeom>
          <a:noFill/>
          <a:ln w="9525">
            <a:noFill/>
            <a:miter lim="800000"/>
            <a:headEnd/>
            <a:tailEnd/>
          </a:ln>
        </p:spPr>
        <p:txBody>
          <a:bodyPr>
            <a:spAutoFit/>
          </a:bodyPr>
          <a:lstStyle/>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a:spcBef>
                <a:spcPct val="50000"/>
              </a:spcBef>
            </a:pPr>
            <a:endParaRPr lang="en-US" dirty="0"/>
          </a:p>
        </p:txBody>
      </p:sp>
      <p:pic>
        <p:nvPicPr>
          <p:cNvPr id="8194" name="Picture 2" descr="C:\Documents and Settings\lgubin\Desktop\MSFT 126 - SBA Phase II\Deliverables\PPT\PNG's R2\PNG's R2\six_juggle_b.png"/>
          <p:cNvPicPr>
            <a:picLocks noChangeAspect="1" noChangeArrowheads="1"/>
          </p:cNvPicPr>
          <p:nvPr/>
        </p:nvPicPr>
        <p:blipFill>
          <a:blip r:embed="rId3"/>
          <a:srcRect/>
          <a:stretch>
            <a:fillRect/>
          </a:stretch>
        </p:blipFill>
        <p:spPr bwMode="auto">
          <a:xfrm>
            <a:off x="1069848" y="228600"/>
            <a:ext cx="7046913" cy="5575300"/>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722376" y="1993392"/>
            <a:ext cx="7812024" cy="1295400"/>
          </a:xfrm>
        </p:spPr>
        <p:txBody>
          <a:bodyPr/>
          <a:lstStyle/>
          <a:p>
            <a:r>
              <a:rPr lang="en-US" dirty="0" smtClean="0"/>
              <a:t>The best mistakes are the ones you don’t have to make.</a:t>
            </a:r>
            <a:endParaRPr lang="en-US" dirty="0"/>
          </a:p>
        </p:txBody>
      </p:sp>
      <p:sp>
        <p:nvSpPr>
          <p:cNvPr id="3" name="Text Placeholder 2"/>
          <p:cNvSpPr>
            <a:spLocks noGrp="1"/>
          </p:cNvSpPr>
          <p:nvPr>
            <p:ph type="body" sz="quarter" idx="13"/>
          </p:nvPr>
        </p:nvSpPr>
        <p:spPr/>
        <p:txBody>
          <a:bodyPr/>
          <a:lstStyle/>
          <a:p>
            <a:r>
              <a:rPr lang="en-US" dirty="0" smtClean="0"/>
              <a:t>Microsoft Solutions</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Microsoft Office Small Business 2007</a:t>
            </a:r>
            <a:endParaRPr lang="en-US" dirty="0"/>
          </a:p>
        </p:txBody>
      </p:sp>
      <p:sp>
        <p:nvSpPr>
          <p:cNvPr id="8" name="Content Placeholder 7"/>
          <p:cNvSpPr>
            <a:spLocks noGrp="1"/>
          </p:cNvSpPr>
          <p:nvPr>
            <p:ph sz="quarter" idx="12"/>
          </p:nvPr>
        </p:nvSpPr>
        <p:spPr>
          <a:xfrm>
            <a:off x="457200" y="952500"/>
            <a:ext cx="3977640" cy="4495800"/>
          </a:xfrm>
        </p:spPr>
        <p:txBody>
          <a:bodyPr>
            <a:noAutofit/>
          </a:bodyPr>
          <a:lstStyle/>
          <a:p>
            <a:pPr lvl="0"/>
            <a:r>
              <a:rPr lang="en-US" sz="2000" b="1" dirty="0" smtClean="0"/>
              <a:t>Work more efficiently and effectively. </a:t>
            </a:r>
            <a:r>
              <a:rPr lang="en-US" sz="2000" dirty="0" smtClean="0"/>
              <a:t>New tools help you work faster and create more professional documents and presentations.  </a:t>
            </a:r>
          </a:p>
          <a:p>
            <a:pPr lvl="0"/>
            <a:r>
              <a:rPr lang="en-US" sz="2000" b="1" dirty="0" smtClean="0"/>
              <a:t>Get started with CRM capabilities. </a:t>
            </a:r>
            <a:r>
              <a:rPr lang="en-US" sz="2000" dirty="0" smtClean="0"/>
              <a:t>Microsoft Office Outlook with Business Contact Manager includes a complete contact management solution.</a:t>
            </a:r>
          </a:p>
        </p:txBody>
      </p:sp>
      <p:sp>
        <p:nvSpPr>
          <p:cNvPr id="13" name="Content Placeholder 7"/>
          <p:cNvSpPr>
            <a:spLocks noGrp="1"/>
          </p:cNvSpPr>
          <p:nvPr>
            <p:ph sz="quarter" idx="12"/>
          </p:nvPr>
        </p:nvSpPr>
        <p:spPr>
          <a:xfrm>
            <a:off x="4572000" y="952500"/>
            <a:ext cx="3977640" cy="1524000"/>
          </a:xfrm>
        </p:spPr>
        <p:txBody>
          <a:bodyPr>
            <a:noAutofit/>
          </a:bodyPr>
          <a:lstStyle/>
          <a:p>
            <a:r>
              <a:rPr lang="en-US" sz="2000" b="1" dirty="0" smtClean="0"/>
              <a:t>Produce professional marketing materials and campaigns in-house. </a:t>
            </a:r>
            <a:r>
              <a:rPr lang="en-US" sz="2000" dirty="0" smtClean="0"/>
              <a:t>Create impressive marketing materials and campaigns for print, e-mail, and the web.</a:t>
            </a:r>
          </a:p>
        </p:txBody>
      </p:sp>
      <p:grpSp>
        <p:nvGrpSpPr>
          <p:cNvPr id="14" name="Group 13"/>
          <p:cNvGrpSpPr/>
          <p:nvPr/>
        </p:nvGrpSpPr>
        <p:grpSpPr>
          <a:xfrm>
            <a:off x="4076700" y="3124200"/>
            <a:ext cx="4495800" cy="3505200"/>
            <a:chOff x="4076700" y="3124200"/>
            <a:chExt cx="4495800" cy="3505200"/>
          </a:xfrm>
        </p:grpSpPr>
        <p:pic>
          <p:nvPicPr>
            <p:cNvPr id="5" name="Picture 20" descr="outlook_BCM"/>
            <p:cNvPicPr>
              <a:picLocks noChangeAspect="1" noChangeArrowheads="1"/>
            </p:cNvPicPr>
            <p:nvPr/>
          </p:nvPicPr>
          <p:blipFill>
            <a:blip r:embed="rId3" cstate="email"/>
            <a:srcRect/>
            <a:stretch>
              <a:fillRect/>
            </a:stretch>
          </p:blipFill>
          <p:spPr bwMode="auto">
            <a:xfrm>
              <a:off x="4914900" y="3467100"/>
              <a:ext cx="3657600" cy="2609850"/>
            </a:xfrm>
            <a:prstGeom prst="rect">
              <a:avLst/>
            </a:prstGeom>
            <a:noFill/>
            <a:ln w="9525">
              <a:noFill/>
              <a:miter lim="800000"/>
              <a:headEnd/>
              <a:tailEnd/>
            </a:ln>
          </p:spPr>
        </p:pic>
        <p:pic>
          <p:nvPicPr>
            <p:cNvPr id="10" name="Picture 22" descr="ppt_proposal"/>
            <p:cNvPicPr>
              <a:picLocks noChangeAspect="1" noChangeArrowheads="1"/>
            </p:cNvPicPr>
            <p:nvPr/>
          </p:nvPicPr>
          <p:blipFill>
            <a:blip r:embed="rId4" cstate="email"/>
            <a:srcRect/>
            <a:stretch>
              <a:fillRect/>
            </a:stretch>
          </p:blipFill>
          <p:spPr bwMode="auto">
            <a:xfrm>
              <a:off x="4610100" y="3124200"/>
              <a:ext cx="3222625" cy="2295525"/>
            </a:xfrm>
            <a:prstGeom prst="rect">
              <a:avLst/>
            </a:prstGeom>
            <a:noFill/>
            <a:ln w="9525">
              <a:noFill/>
              <a:miter lim="800000"/>
              <a:headEnd/>
              <a:tailEnd/>
            </a:ln>
          </p:spPr>
        </p:pic>
        <p:pic>
          <p:nvPicPr>
            <p:cNvPr id="9" name="Picture 12" descr="Email"/>
            <p:cNvPicPr>
              <a:picLocks noChangeAspect="1" noChangeArrowheads="1"/>
            </p:cNvPicPr>
            <p:nvPr/>
          </p:nvPicPr>
          <p:blipFill>
            <a:blip r:embed="rId5"/>
            <a:srcRect/>
            <a:stretch>
              <a:fillRect/>
            </a:stretch>
          </p:blipFill>
          <p:spPr bwMode="auto">
            <a:xfrm>
              <a:off x="5753100" y="4675188"/>
              <a:ext cx="1257300" cy="1501775"/>
            </a:xfrm>
            <a:prstGeom prst="rect">
              <a:avLst/>
            </a:prstGeom>
            <a:noFill/>
            <a:ln w="9525">
              <a:noFill/>
              <a:miter lim="800000"/>
              <a:headEnd/>
              <a:tailEnd/>
            </a:ln>
          </p:spPr>
        </p:pic>
        <p:pic>
          <p:nvPicPr>
            <p:cNvPr id="11" name="Picture 24" descr="catalogmerge_with results"/>
            <p:cNvPicPr>
              <a:picLocks noChangeAspect="1" noChangeArrowheads="1"/>
            </p:cNvPicPr>
            <p:nvPr/>
          </p:nvPicPr>
          <p:blipFill>
            <a:blip r:embed="rId6" cstate="email"/>
            <a:srcRect/>
            <a:stretch>
              <a:fillRect/>
            </a:stretch>
          </p:blipFill>
          <p:spPr bwMode="auto">
            <a:xfrm>
              <a:off x="4876800" y="5018088"/>
              <a:ext cx="1192213" cy="1611312"/>
            </a:xfrm>
            <a:prstGeom prst="rect">
              <a:avLst/>
            </a:prstGeom>
            <a:noFill/>
            <a:ln w="3175">
              <a:solidFill>
                <a:schemeClr val="bg2"/>
              </a:solidFill>
              <a:miter lim="800000"/>
              <a:headEnd/>
              <a:tailEnd/>
            </a:ln>
          </p:spPr>
        </p:pic>
        <p:pic>
          <p:nvPicPr>
            <p:cNvPr id="12" name="Picture 25" descr="postcard"/>
            <p:cNvPicPr>
              <a:picLocks noChangeAspect="1" noChangeArrowheads="1"/>
            </p:cNvPicPr>
            <p:nvPr/>
          </p:nvPicPr>
          <p:blipFill>
            <a:blip r:embed="rId7" cstate="email"/>
            <a:srcRect/>
            <a:stretch>
              <a:fillRect/>
            </a:stretch>
          </p:blipFill>
          <p:spPr bwMode="auto">
            <a:xfrm>
              <a:off x="4076700" y="4713288"/>
              <a:ext cx="1233488" cy="969963"/>
            </a:xfrm>
            <a:prstGeom prst="rect">
              <a:avLst/>
            </a:prstGeom>
            <a:noFill/>
            <a:ln w="9525">
              <a:solidFill>
                <a:schemeClr val="bg2"/>
              </a:solidFill>
              <a:miter lim="800000"/>
              <a:headEnd/>
              <a:tailEnd/>
            </a:ln>
          </p:spPr>
        </p:pic>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Microsoft Office Small Business 2007</a:t>
            </a:r>
            <a:endParaRPr lang="en-US" dirty="0"/>
          </a:p>
        </p:txBody>
      </p:sp>
      <p:sp>
        <p:nvSpPr>
          <p:cNvPr id="17" name="Text Placeholder 16"/>
          <p:cNvSpPr>
            <a:spLocks noGrp="1"/>
          </p:cNvSpPr>
          <p:nvPr>
            <p:ph sz="quarter" idx="12"/>
          </p:nvPr>
        </p:nvSpPr>
        <p:spPr>
          <a:xfrm>
            <a:off x="457200" y="1295400"/>
            <a:ext cx="4191000" cy="4419600"/>
          </a:xfrm>
        </p:spPr>
        <p:txBody>
          <a:bodyPr>
            <a:normAutofit/>
          </a:bodyPr>
          <a:lstStyle/>
          <a:p>
            <a:pPr>
              <a:buNone/>
            </a:pPr>
            <a:r>
              <a:rPr lang="en-US" sz="2000" b="1" dirty="0" smtClean="0"/>
              <a:t>Next steps</a:t>
            </a:r>
          </a:p>
          <a:p>
            <a:pPr marL="395288" indent="-284163"/>
            <a:r>
              <a:rPr lang="en-US" sz="2000" dirty="0" smtClean="0"/>
              <a:t>Download a FREE 60-day trial</a:t>
            </a:r>
          </a:p>
          <a:p>
            <a:pPr marL="395288" indent="-284163"/>
            <a:endParaRPr lang="en-US" sz="2000" dirty="0" smtClean="0"/>
          </a:p>
          <a:p>
            <a:pPr marL="395288" indent="-395288">
              <a:buNone/>
            </a:pPr>
            <a:r>
              <a:rPr lang="en-US" b="1" dirty="0" smtClean="0"/>
              <a:t>www.mslocaloffers.com</a:t>
            </a:r>
          </a:p>
        </p:txBody>
      </p:sp>
      <p:pic>
        <p:nvPicPr>
          <p:cNvPr id="1026" name="Picture 2" descr="C:\Documents and Settings\lgubin\Desktop\MSFT 126 - SBA Phase II\Deliverables\PPT\Working Versions\Ofc_SB_EN_2DP.tiff"/>
          <p:cNvPicPr>
            <a:picLocks noChangeAspect="1" noChangeArrowheads="1"/>
          </p:cNvPicPr>
          <p:nvPr/>
        </p:nvPicPr>
        <p:blipFill>
          <a:blip r:embed="rId3"/>
          <a:srcRect/>
          <a:stretch>
            <a:fillRect/>
          </a:stretch>
        </p:blipFill>
        <p:spPr bwMode="auto">
          <a:xfrm>
            <a:off x="4914900" y="1309042"/>
            <a:ext cx="3657600" cy="4024958"/>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lgubin\Desktop\MSFT 126 - SBA Phase II\Deliverables\PPT\Working Versions\vUltEN_L.tiff"/>
          <p:cNvPicPr>
            <a:picLocks noChangeAspect="1" noChangeArrowheads="1"/>
          </p:cNvPicPr>
          <p:nvPr/>
        </p:nvPicPr>
        <p:blipFill>
          <a:blip r:embed="rId3"/>
          <a:srcRect/>
          <a:stretch>
            <a:fillRect/>
          </a:stretch>
        </p:blipFill>
        <p:spPr bwMode="auto">
          <a:xfrm>
            <a:off x="228600" y="1760220"/>
            <a:ext cx="4572000" cy="2926080"/>
          </a:xfrm>
          <a:prstGeom prst="rect">
            <a:avLst/>
          </a:prstGeom>
          <a:noFill/>
        </p:spPr>
      </p:pic>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p:txBody>
          <a:bodyPr/>
          <a:lstStyle/>
          <a:p>
            <a:r>
              <a:rPr lang="en-US" dirty="0" smtClean="0"/>
              <a:t>Windows Vista Ultimate with Service Pack 1</a:t>
            </a:r>
            <a:endParaRPr lang="en-US" dirty="0"/>
          </a:p>
        </p:txBody>
      </p:sp>
      <p:sp>
        <p:nvSpPr>
          <p:cNvPr id="10" name="Content Placeholder 7"/>
          <p:cNvSpPr>
            <a:spLocks noGrp="1"/>
          </p:cNvSpPr>
          <p:nvPr>
            <p:ph sz="quarter" idx="12"/>
          </p:nvPr>
        </p:nvSpPr>
        <p:spPr>
          <a:xfrm>
            <a:off x="4838700" y="952500"/>
            <a:ext cx="3962400" cy="4419600"/>
          </a:xfrm>
        </p:spPr>
        <p:txBody>
          <a:bodyPr>
            <a:noAutofit/>
          </a:bodyPr>
          <a:lstStyle/>
          <a:p>
            <a:pPr lvl="0"/>
            <a:r>
              <a:rPr lang="en-US" sz="2000" b="1" dirty="0" smtClean="0"/>
              <a:t>Get started faster. </a:t>
            </a:r>
            <a:r>
              <a:rPr lang="en-US" sz="2000" dirty="0" smtClean="0"/>
              <a:t>Find the programs, business records, and emails you need quickly.</a:t>
            </a:r>
          </a:p>
          <a:p>
            <a:pPr lvl="0"/>
            <a:r>
              <a:rPr lang="en-US" sz="2000" b="1" dirty="0" smtClean="0"/>
              <a:t>Work how you want, where you want. </a:t>
            </a:r>
            <a:r>
              <a:rPr lang="en-US" sz="2000" dirty="0" smtClean="0"/>
              <a:t>Keep ahead of changing business needs with powerful mobility and collaboration features.</a:t>
            </a:r>
          </a:p>
          <a:p>
            <a:pPr lvl="0"/>
            <a:r>
              <a:rPr lang="en-US" sz="2000" b="1" dirty="0" smtClean="0"/>
              <a:t>Ensure your system’s versatility. </a:t>
            </a:r>
            <a:r>
              <a:rPr lang="en-US" sz="2000" dirty="0" smtClean="0"/>
              <a:t>Enjoy wide compatibility with software applications, peripherals, and services.</a:t>
            </a:r>
          </a:p>
          <a:p>
            <a:pPr lvl="0"/>
            <a:r>
              <a:rPr lang="en-US" sz="2000" b="1" dirty="0" smtClean="0"/>
              <a:t>Be more secure. </a:t>
            </a:r>
            <a:r>
              <a:rPr lang="en-US" sz="2000" dirty="0" smtClean="0"/>
              <a:t>Protect your business from malicious software, data loss, and theft.</a:t>
            </a:r>
          </a:p>
          <a:p>
            <a:pPr lvl="0"/>
            <a:endParaRPr lang="en-US" sz="2000"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p:txBody>
          <a:bodyPr/>
          <a:lstStyle/>
          <a:p>
            <a:r>
              <a:rPr lang="en-US" dirty="0" smtClean="0"/>
              <a:t>Windows Vista Ultimate with Service Pack 1</a:t>
            </a:r>
            <a:endParaRPr lang="en-US" dirty="0"/>
          </a:p>
        </p:txBody>
      </p:sp>
      <p:sp>
        <p:nvSpPr>
          <p:cNvPr id="10" name="Content Placeholder 7"/>
          <p:cNvSpPr>
            <a:spLocks noGrp="1"/>
          </p:cNvSpPr>
          <p:nvPr>
            <p:ph sz="quarter" idx="12"/>
          </p:nvPr>
        </p:nvSpPr>
        <p:spPr>
          <a:xfrm>
            <a:off x="495300" y="1257300"/>
            <a:ext cx="4191000" cy="4419600"/>
          </a:xfrm>
        </p:spPr>
        <p:txBody>
          <a:bodyPr>
            <a:normAutofit/>
          </a:bodyPr>
          <a:lstStyle/>
          <a:p>
            <a:pPr>
              <a:buNone/>
            </a:pPr>
            <a:r>
              <a:rPr lang="en-US" sz="2000" b="1" dirty="0" smtClean="0"/>
              <a:t>Next steps</a:t>
            </a:r>
          </a:p>
          <a:p>
            <a:pPr marL="401638" indent="-290513"/>
            <a:r>
              <a:rPr lang="en-US" sz="2000" dirty="0" smtClean="0"/>
              <a:t>Take a test drive </a:t>
            </a:r>
          </a:p>
          <a:p>
            <a:pPr marL="401638" indent="-290513"/>
            <a:endParaRPr lang="en-US" sz="2000" dirty="0" smtClean="0"/>
          </a:p>
          <a:p>
            <a:pPr marL="401638" indent="-401638">
              <a:buNone/>
            </a:pPr>
            <a:r>
              <a:rPr lang="en-US" b="1" dirty="0" smtClean="0"/>
              <a:t>www.mslocaloffers.com</a:t>
            </a:r>
          </a:p>
        </p:txBody>
      </p:sp>
      <p:pic>
        <p:nvPicPr>
          <p:cNvPr id="4098" name="Picture 2" descr="C:\Documents and Settings\lgubin\Desktop\MSFT 126 - SBA Phase II\Deliverables\PPT\Working Versions\V_UltEN_2DP.tiff"/>
          <p:cNvPicPr>
            <a:picLocks noChangeAspect="1" noChangeArrowheads="1"/>
          </p:cNvPicPr>
          <p:nvPr/>
        </p:nvPicPr>
        <p:blipFill>
          <a:blip r:embed="rId3"/>
          <a:srcRect/>
          <a:stretch>
            <a:fillRect/>
          </a:stretch>
        </p:blipFill>
        <p:spPr bwMode="auto">
          <a:xfrm>
            <a:off x="5148072" y="1371600"/>
            <a:ext cx="3657600" cy="4024958"/>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752600"/>
            <a:ext cx="6324600" cy="1470025"/>
          </a:xfrm>
        </p:spPr>
        <p:txBody>
          <a:bodyPr>
            <a:normAutofit fontScale="90000"/>
          </a:bodyPr>
          <a:lstStyle/>
          <a:p>
            <a:pPr algn="l"/>
            <a:r>
              <a:rPr lang="en-US" dirty="0" smtClean="0"/>
              <a:t>The best mistakes are the ones you don’t have to make.</a:t>
            </a:r>
            <a:endParaRPr lang="en-US" dirty="0"/>
          </a:p>
        </p:txBody>
      </p:sp>
      <p:sp>
        <p:nvSpPr>
          <p:cNvPr id="6" name="Subtitle 5"/>
          <p:cNvSpPr>
            <a:spLocks noGrp="1"/>
          </p:cNvSpPr>
          <p:nvPr>
            <p:ph type="subTitle" idx="1"/>
          </p:nvPr>
        </p:nvSpPr>
        <p:spPr/>
        <p:txBody>
          <a:bodyPr/>
          <a:lstStyle/>
          <a:p>
            <a:r>
              <a:rPr lang="en-US" dirty="0" smtClean="0">
                <a:solidFill>
                  <a:srgbClr val="FF0000"/>
                </a:solidFill>
              </a:rPr>
              <a:t>Presenter’s Name</a:t>
            </a:r>
          </a:p>
          <a:p>
            <a:r>
              <a:rPr lang="en-US" dirty="0" smtClean="0">
                <a:solidFill>
                  <a:srgbClr val="FF0000"/>
                </a:solidFill>
              </a:rPr>
              <a:t>Partner Name</a:t>
            </a:r>
          </a:p>
          <a:p>
            <a:r>
              <a:rPr lang="en-US" dirty="0" smtClean="0">
                <a:solidFill>
                  <a:srgbClr val="FF0000"/>
                </a:solidFill>
              </a:rPr>
              <a:t>Date</a:t>
            </a:r>
            <a:endParaRPr lang="en-US" dirty="0">
              <a:solidFill>
                <a:srgbClr val="FF0000"/>
              </a:solidFill>
            </a:endParaRPr>
          </a:p>
        </p:txBody>
      </p:sp>
      <p:grpSp>
        <p:nvGrpSpPr>
          <p:cNvPr id="9" name="Group 8"/>
          <p:cNvGrpSpPr/>
          <p:nvPr/>
        </p:nvGrpSpPr>
        <p:grpSpPr>
          <a:xfrm>
            <a:off x="2514600" y="5437415"/>
            <a:ext cx="914400" cy="783771"/>
            <a:chOff x="914400" y="4191000"/>
            <a:chExt cx="1600200" cy="1371600"/>
          </a:xfrm>
        </p:grpSpPr>
        <p:sp>
          <p:nvSpPr>
            <p:cNvPr id="10" name="Oval 9"/>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 name="TextBox 10"/>
            <p:cNvSpPr txBox="1"/>
            <p:nvPr/>
          </p:nvSpPr>
          <p:spPr>
            <a:xfrm>
              <a:off x="914400" y="4368970"/>
              <a:ext cx="1600200" cy="1131079"/>
            </a:xfrm>
            <a:prstGeom prst="rect">
              <a:avLst/>
            </a:prstGeom>
            <a:noFill/>
          </p:spPr>
          <p:txBody>
            <a:bodyPr wrap="square" rtlCol="0">
              <a:spAutoFit/>
            </a:bodyPr>
            <a:lstStyle/>
            <a:p>
              <a:pPr algn="ctr"/>
              <a:r>
                <a:rPr lang="en-US" sz="1200" dirty="0" smtClean="0">
                  <a:solidFill>
                    <a:srgbClr val="FF0000"/>
                  </a:solidFill>
                  <a:latin typeface="Segoe" pitchFamily="34" charset="0"/>
                </a:rPr>
                <a:t>Insert Partner Logo</a:t>
              </a:r>
            </a:p>
          </p:txBody>
        </p:sp>
      </p:grpSp>
      <p:grpSp>
        <p:nvGrpSpPr>
          <p:cNvPr id="12" name="Group 11"/>
          <p:cNvGrpSpPr/>
          <p:nvPr/>
        </p:nvGrpSpPr>
        <p:grpSpPr>
          <a:xfrm>
            <a:off x="3543300" y="5437415"/>
            <a:ext cx="914400" cy="783771"/>
            <a:chOff x="914400" y="4191000"/>
            <a:chExt cx="1600200" cy="1371600"/>
          </a:xfrm>
        </p:grpSpPr>
        <p:sp>
          <p:nvSpPr>
            <p:cNvPr id="13" name="Oval 12"/>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 name="TextBox 13"/>
            <p:cNvSpPr txBox="1"/>
            <p:nvPr/>
          </p:nvSpPr>
          <p:spPr>
            <a:xfrm>
              <a:off x="914400" y="4368970"/>
              <a:ext cx="1600200" cy="1131079"/>
            </a:xfrm>
            <a:prstGeom prst="rect">
              <a:avLst/>
            </a:prstGeom>
            <a:noFill/>
          </p:spPr>
          <p:txBody>
            <a:bodyPr wrap="square" rtlCol="0">
              <a:spAutoFit/>
            </a:bodyPr>
            <a:lstStyle/>
            <a:p>
              <a:pPr algn="ctr"/>
              <a:r>
                <a:rPr lang="en-US" sz="1200" dirty="0" smtClean="0">
                  <a:solidFill>
                    <a:srgbClr val="FF0000"/>
                  </a:solidFill>
                  <a:latin typeface="Segoe" pitchFamily="34" charset="0"/>
                </a:rPr>
                <a:t>Insert Partner Logo</a:t>
              </a:r>
            </a:p>
          </p:txBody>
        </p:sp>
      </p:grpSp>
      <p:grpSp>
        <p:nvGrpSpPr>
          <p:cNvPr id="15" name="Group 14"/>
          <p:cNvGrpSpPr/>
          <p:nvPr/>
        </p:nvGrpSpPr>
        <p:grpSpPr>
          <a:xfrm>
            <a:off x="4610100" y="5437415"/>
            <a:ext cx="914400" cy="783771"/>
            <a:chOff x="914400" y="4191000"/>
            <a:chExt cx="1600200" cy="1371600"/>
          </a:xfrm>
        </p:grpSpPr>
        <p:sp>
          <p:nvSpPr>
            <p:cNvPr id="16" name="Oval 15"/>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7" name="TextBox 16"/>
            <p:cNvSpPr txBox="1"/>
            <p:nvPr/>
          </p:nvSpPr>
          <p:spPr>
            <a:xfrm>
              <a:off x="914400" y="4368970"/>
              <a:ext cx="1600200" cy="1131079"/>
            </a:xfrm>
            <a:prstGeom prst="rect">
              <a:avLst/>
            </a:prstGeom>
            <a:noFill/>
          </p:spPr>
          <p:txBody>
            <a:bodyPr wrap="square" rtlCol="0">
              <a:spAutoFit/>
            </a:bodyPr>
            <a:lstStyle/>
            <a:p>
              <a:pPr algn="ctr"/>
              <a:r>
                <a:rPr lang="en-US" sz="1200" dirty="0" smtClean="0">
                  <a:solidFill>
                    <a:srgbClr val="FF0000"/>
                  </a:solidFill>
                  <a:latin typeface="Segoe" pitchFamily="34" charset="0"/>
                </a:rPr>
                <a:t>Insert Partner Logo</a:t>
              </a:r>
            </a:p>
          </p:txBody>
        </p:sp>
      </p:grpSp>
      <p:grpSp>
        <p:nvGrpSpPr>
          <p:cNvPr id="18" name="Group 17"/>
          <p:cNvGrpSpPr/>
          <p:nvPr/>
        </p:nvGrpSpPr>
        <p:grpSpPr>
          <a:xfrm>
            <a:off x="5676900" y="5437415"/>
            <a:ext cx="914400" cy="783771"/>
            <a:chOff x="914400" y="4191000"/>
            <a:chExt cx="1600200" cy="1371600"/>
          </a:xfrm>
        </p:grpSpPr>
        <p:sp>
          <p:nvSpPr>
            <p:cNvPr id="19" name="Oval 18"/>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0" name="TextBox 19"/>
            <p:cNvSpPr txBox="1"/>
            <p:nvPr/>
          </p:nvSpPr>
          <p:spPr>
            <a:xfrm>
              <a:off x="914400" y="4368970"/>
              <a:ext cx="1600200" cy="1131079"/>
            </a:xfrm>
            <a:prstGeom prst="rect">
              <a:avLst/>
            </a:prstGeom>
            <a:noFill/>
          </p:spPr>
          <p:txBody>
            <a:bodyPr wrap="square" rtlCol="0">
              <a:spAutoFit/>
            </a:bodyPr>
            <a:lstStyle/>
            <a:p>
              <a:pPr algn="ctr"/>
              <a:r>
                <a:rPr lang="en-US" sz="1200" dirty="0" smtClean="0">
                  <a:solidFill>
                    <a:srgbClr val="FF0000"/>
                  </a:solidFill>
                  <a:latin typeface="Segoe" pitchFamily="34" charset="0"/>
                </a:rPr>
                <a:t>Insert Partner Logo</a:t>
              </a:r>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p:txBody>
          <a:bodyPr/>
          <a:lstStyle/>
          <a:p>
            <a:r>
              <a:rPr lang="en-US" dirty="0" smtClean="0"/>
              <a:t>Windows Small Business Server 2008</a:t>
            </a:r>
            <a:endParaRPr lang="en-US" dirty="0"/>
          </a:p>
        </p:txBody>
      </p:sp>
      <p:sp>
        <p:nvSpPr>
          <p:cNvPr id="30" name="Content Placeholder 7"/>
          <p:cNvSpPr txBox="1">
            <a:spLocks/>
          </p:cNvSpPr>
          <p:nvPr/>
        </p:nvSpPr>
        <p:spPr>
          <a:xfrm>
            <a:off x="381000" y="1028700"/>
            <a:ext cx="4991100" cy="46101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bg1"/>
                </a:solidFill>
                <a:effectLst/>
                <a:uLnTx/>
                <a:uFillTx/>
                <a:latin typeface="Segoe UI" pitchFamily="34" charset="0"/>
                <a:cs typeface="Segoe UI" pitchFamily="34" charset="0"/>
              </a:rPr>
              <a:t>Use an affordable, integrated solution. </a:t>
            </a:r>
            <a:r>
              <a:rPr kumimoji="0" lang="en-US" sz="2000" b="0" i="0" u="none" strike="noStrike" kern="1200" cap="none" spc="0" normalizeH="0" baseline="0" noProof="0" dirty="0" smtClean="0">
                <a:ln>
                  <a:noFill/>
                </a:ln>
                <a:solidFill>
                  <a:schemeClr val="bg1"/>
                </a:solidFill>
                <a:effectLst/>
                <a:uLnTx/>
                <a:uFillTx/>
                <a:latin typeface="Segoe UI" pitchFamily="34" charset="0"/>
                <a:cs typeface="Segoe UI" pitchFamily="34" charset="0"/>
              </a:rPr>
              <a:t>SBS 2008 brings together the Microsoft® technologies that small businesses need most into a single solution.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bg1"/>
                </a:solidFill>
                <a:effectLst/>
                <a:uLnTx/>
                <a:uFillTx/>
                <a:latin typeface="Segoe UI" pitchFamily="34" charset="0"/>
                <a:cs typeface="Segoe UI" pitchFamily="34" charset="0"/>
              </a:rPr>
              <a:t>Protect your business data. </a:t>
            </a:r>
            <a:r>
              <a:rPr kumimoji="0" lang="en-US" sz="2000" b="0" i="0" u="none" strike="noStrike" kern="1200" cap="none" spc="0" normalizeH="0" baseline="0" noProof="0" dirty="0" smtClean="0">
                <a:ln>
                  <a:noFill/>
                </a:ln>
                <a:solidFill>
                  <a:schemeClr val="bg1"/>
                </a:solidFill>
                <a:effectLst/>
                <a:uLnTx/>
                <a:uFillTx/>
                <a:latin typeface="Segoe UI" pitchFamily="34" charset="0"/>
                <a:cs typeface="Segoe UI" pitchFamily="34" charset="0"/>
              </a:rPr>
              <a:t>Automatically back up the PCs and servers in your network and recover accidentally deleted files.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bg1"/>
                </a:solidFill>
                <a:effectLst/>
                <a:uLnTx/>
                <a:uFillTx/>
                <a:latin typeface="Segoe UI" pitchFamily="34" charset="0"/>
                <a:cs typeface="Segoe UI" pitchFamily="34" charset="0"/>
              </a:rPr>
              <a:t>Grow your business capacity. </a:t>
            </a:r>
            <a:r>
              <a:rPr kumimoji="0" lang="en-US" sz="2000" b="0" i="0" u="none" strike="noStrike" kern="1200" cap="none" spc="0" normalizeH="0" baseline="0" noProof="0" dirty="0" smtClean="0">
                <a:ln>
                  <a:noFill/>
                </a:ln>
                <a:solidFill>
                  <a:schemeClr val="bg1"/>
                </a:solidFill>
                <a:effectLst/>
                <a:uLnTx/>
                <a:uFillTx/>
                <a:latin typeface="Segoe UI" pitchFamily="34" charset="0"/>
                <a:cs typeface="Segoe UI" pitchFamily="34" charset="0"/>
              </a:rPr>
              <a:t>Get secure access to important desktop resources from any Internet-connected PC, from virtually anywhere at any time, so you can be productive while you’re away from the office or on the road.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bg1"/>
              </a:solidFill>
              <a:effectLst/>
              <a:uLnTx/>
              <a:uFillTx/>
              <a:latin typeface="Segoe UI" pitchFamily="34" charset="0"/>
              <a:cs typeface="Segoe UI" pitchFamily="34" charset="0"/>
            </a:endParaRPr>
          </a:p>
        </p:txBody>
      </p:sp>
      <p:grpSp>
        <p:nvGrpSpPr>
          <p:cNvPr id="31" name="Group 37"/>
          <p:cNvGrpSpPr/>
          <p:nvPr/>
        </p:nvGrpSpPr>
        <p:grpSpPr>
          <a:xfrm>
            <a:off x="5829300" y="952500"/>
            <a:ext cx="2670175" cy="2333625"/>
            <a:chOff x="5826125" y="1066800"/>
            <a:chExt cx="2670175" cy="2333625"/>
          </a:xfrm>
        </p:grpSpPr>
        <p:pic>
          <p:nvPicPr>
            <p:cNvPr id="32" name="Picture 8"/>
            <p:cNvPicPr>
              <a:picLocks noChangeAspect="1" noChangeArrowheads="1"/>
            </p:cNvPicPr>
            <p:nvPr/>
          </p:nvPicPr>
          <p:blipFill>
            <a:blip r:embed="rId3"/>
            <a:srcRect/>
            <a:stretch>
              <a:fillRect/>
            </a:stretch>
          </p:blipFill>
          <p:spPr bwMode="auto">
            <a:xfrm>
              <a:off x="5888037" y="1066800"/>
              <a:ext cx="2400300" cy="2182091"/>
            </a:xfrm>
            <a:prstGeom prst="rect">
              <a:avLst/>
            </a:prstGeom>
            <a:noFill/>
            <a:ln w="9525">
              <a:noFill/>
              <a:miter lim="800000"/>
              <a:headEnd/>
              <a:tailEnd/>
            </a:ln>
            <a:effectLst/>
          </p:spPr>
        </p:pic>
        <p:pic>
          <p:nvPicPr>
            <p:cNvPr id="33" name="Picture 9"/>
            <p:cNvPicPr>
              <a:picLocks noChangeAspect="1" noChangeArrowheads="1"/>
            </p:cNvPicPr>
            <p:nvPr/>
          </p:nvPicPr>
          <p:blipFill>
            <a:blip r:embed="rId4"/>
            <a:srcRect/>
            <a:stretch>
              <a:fillRect/>
            </a:stretch>
          </p:blipFill>
          <p:spPr bwMode="auto">
            <a:xfrm>
              <a:off x="5826125" y="3124200"/>
              <a:ext cx="2670175" cy="276225"/>
            </a:xfrm>
            <a:prstGeom prst="rect">
              <a:avLst/>
            </a:prstGeom>
            <a:noFill/>
            <a:ln w="9525">
              <a:noFill/>
              <a:miter lim="800000"/>
              <a:headEnd/>
              <a:tailEnd/>
            </a:ln>
            <a:effectLst/>
          </p:spPr>
        </p:pic>
      </p:grpSp>
      <p:grpSp>
        <p:nvGrpSpPr>
          <p:cNvPr id="34" name="Group 35"/>
          <p:cNvGrpSpPr/>
          <p:nvPr/>
        </p:nvGrpSpPr>
        <p:grpSpPr>
          <a:xfrm>
            <a:off x="5791200" y="3543300"/>
            <a:ext cx="2867502" cy="2247900"/>
            <a:chOff x="5715000" y="3619500"/>
            <a:chExt cx="2867502" cy="2247900"/>
          </a:xfrm>
        </p:grpSpPr>
        <p:pic>
          <p:nvPicPr>
            <p:cNvPr id="35" name="Picture 7"/>
            <p:cNvPicPr>
              <a:picLocks noChangeAspect="1" noChangeArrowheads="1"/>
            </p:cNvPicPr>
            <p:nvPr/>
          </p:nvPicPr>
          <p:blipFill>
            <a:blip r:embed="rId5"/>
            <a:srcRect/>
            <a:stretch>
              <a:fillRect/>
            </a:stretch>
          </p:blipFill>
          <p:spPr bwMode="auto">
            <a:xfrm>
              <a:off x="5715000" y="3619500"/>
              <a:ext cx="2867502" cy="2057400"/>
            </a:xfrm>
            <a:prstGeom prst="rect">
              <a:avLst/>
            </a:prstGeom>
            <a:noFill/>
            <a:ln w="9525">
              <a:noFill/>
              <a:miter lim="800000"/>
              <a:headEnd/>
              <a:tailEnd/>
            </a:ln>
            <a:effectLst/>
          </p:spPr>
        </p:pic>
        <p:pic>
          <p:nvPicPr>
            <p:cNvPr id="36" name="Picture 10"/>
            <p:cNvPicPr>
              <a:picLocks noChangeAspect="1" noChangeArrowheads="1"/>
            </p:cNvPicPr>
            <p:nvPr/>
          </p:nvPicPr>
          <p:blipFill>
            <a:blip r:embed="rId6"/>
            <a:srcRect/>
            <a:stretch>
              <a:fillRect/>
            </a:stretch>
          </p:blipFill>
          <p:spPr bwMode="auto">
            <a:xfrm>
              <a:off x="5763704" y="5638800"/>
              <a:ext cx="2770094" cy="228600"/>
            </a:xfrm>
            <a:prstGeom prst="rect">
              <a:avLst/>
            </a:prstGeom>
            <a:noFill/>
            <a:ln w="9525">
              <a:noFill/>
              <a:miter lim="800000"/>
              <a:headEnd/>
              <a:tailEnd/>
            </a:ln>
            <a:effectLst/>
          </p:spPr>
        </p:pic>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a:spLocks noGrp="1"/>
          </p:cNvSpPr>
          <p:nvPr>
            <p:ph type="title"/>
          </p:nvPr>
        </p:nvSpPr>
        <p:spPr/>
        <p:txBody>
          <a:bodyPr/>
          <a:lstStyle/>
          <a:p>
            <a:r>
              <a:rPr lang="en-US" dirty="0" smtClean="0"/>
              <a:t>Windows Small Business Server 2008</a:t>
            </a:r>
            <a:endParaRPr lang="en-US" dirty="0"/>
          </a:p>
        </p:txBody>
      </p:sp>
      <p:sp>
        <p:nvSpPr>
          <p:cNvPr id="10" name="Content Placeholder 7"/>
          <p:cNvSpPr>
            <a:spLocks noGrp="1"/>
          </p:cNvSpPr>
          <p:nvPr>
            <p:ph sz="quarter" idx="12"/>
          </p:nvPr>
        </p:nvSpPr>
        <p:spPr>
          <a:xfrm>
            <a:off x="457200" y="1295400"/>
            <a:ext cx="5334000" cy="4419600"/>
          </a:xfrm>
        </p:spPr>
        <p:txBody>
          <a:bodyPr>
            <a:normAutofit/>
          </a:bodyPr>
          <a:lstStyle/>
          <a:p>
            <a:pPr>
              <a:buNone/>
            </a:pPr>
            <a:r>
              <a:rPr lang="en-US" sz="2000" b="1" dirty="0" smtClean="0"/>
              <a:t>Next steps</a:t>
            </a:r>
          </a:p>
          <a:p>
            <a:pPr marL="395288" indent="-284163"/>
            <a:r>
              <a:rPr lang="en-US" sz="2000" dirty="0" smtClean="0"/>
              <a:t>Download the demo</a:t>
            </a:r>
          </a:p>
          <a:p>
            <a:pPr marL="395288" indent="-284163"/>
            <a:endParaRPr lang="en-US" sz="2000" dirty="0" smtClean="0"/>
          </a:p>
          <a:p>
            <a:pPr marL="395288" indent="-395288">
              <a:buNone/>
            </a:pPr>
            <a:r>
              <a:rPr lang="en-US" b="1" dirty="0" smtClean="0"/>
              <a:t>www.mslocaloffers.com</a:t>
            </a:r>
          </a:p>
        </p:txBody>
      </p:sp>
      <p:pic>
        <p:nvPicPr>
          <p:cNvPr id="34820" name="Picture 4" descr="Windows Small Business Server Premium 2008 English 5 Client- 2 DVD"/>
          <p:cNvPicPr>
            <a:picLocks noChangeAspect="1" noChangeArrowheads="1"/>
          </p:cNvPicPr>
          <p:nvPr/>
        </p:nvPicPr>
        <p:blipFill>
          <a:blip r:embed="rId3"/>
          <a:srcRect/>
          <a:stretch>
            <a:fillRect/>
          </a:stretch>
        </p:blipFill>
        <p:spPr bwMode="auto">
          <a:xfrm>
            <a:off x="5029200" y="1638300"/>
            <a:ext cx="3314700" cy="3314700"/>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a:spLocks noGrp="1"/>
          </p:cNvSpPr>
          <p:nvPr>
            <p:ph type="title"/>
          </p:nvPr>
        </p:nvSpPr>
        <p:spPr/>
        <p:txBody>
          <a:bodyPr/>
          <a:lstStyle/>
          <a:p>
            <a:r>
              <a:rPr lang="en-US" dirty="0" smtClean="0"/>
              <a:t>Microsoft Dynamics CRM Online</a:t>
            </a:r>
            <a:endParaRPr lang="en-US" dirty="0"/>
          </a:p>
        </p:txBody>
      </p:sp>
      <p:sp>
        <p:nvSpPr>
          <p:cNvPr id="8" name="Rectangle 7"/>
          <p:cNvSpPr/>
          <p:nvPr/>
        </p:nvSpPr>
        <p:spPr>
          <a:xfrm>
            <a:off x="381000" y="990600"/>
            <a:ext cx="4114800" cy="1938992"/>
          </a:xfrm>
          <a:prstGeom prst="rect">
            <a:avLst/>
          </a:prstGeom>
        </p:spPr>
        <p:txBody>
          <a:bodyPr wrap="square">
            <a:spAutoFit/>
          </a:bodyPr>
          <a:lstStyle/>
          <a:p>
            <a:pPr marL="344488" indent="-344488">
              <a:buFont typeface="Arial" pitchFamily="34" charset="0"/>
              <a:buChar char="•"/>
            </a:pPr>
            <a:r>
              <a:rPr lang="en-US" sz="2000" b="1" dirty="0" smtClean="0">
                <a:solidFill>
                  <a:schemeClr val="bg1"/>
                </a:solidFill>
                <a:latin typeface="Segoe UI" pitchFamily="34" charset="0"/>
                <a:cs typeface="Segoe UI" pitchFamily="34" charset="0"/>
              </a:rPr>
              <a:t>Get started fast. </a:t>
            </a:r>
            <a:r>
              <a:rPr lang="en-US" sz="2000" dirty="0" smtClean="0">
                <a:solidFill>
                  <a:schemeClr val="bg1"/>
                </a:solidFill>
                <a:latin typeface="Segoe UI" pitchFamily="34" charset="0"/>
                <a:cs typeface="Segoe UI" pitchFamily="34" charset="0"/>
              </a:rPr>
              <a:t> Dynamics CRM Online is a full-featured subscription CRM solution that you can get up and running quickly.</a:t>
            </a:r>
          </a:p>
          <a:p>
            <a:endParaRPr lang="en-US" sz="2000" dirty="0" smtClean="0">
              <a:solidFill>
                <a:schemeClr val="bg1"/>
              </a:solidFill>
              <a:latin typeface="Segoe UI" pitchFamily="34" charset="0"/>
              <a:cs typeface="Segoe UI" pitchFamily="34" charset="0"/>
            </a:endParaRPr>
          </a:p>
        </p:txBody>
      </p:sp>
      <p:sp>
        <p:nvSpPr>
          <p:cNvPr id="15" name="Rectangle 14"/>
          <p:cNvSpPr/>
          <p:nvPr/>
        </p:nvSpPr>
        <p:spPr>
          <a:xfrm>
            <a:off x="4572000" y="990600"/>
            <a:ext cx="4572000" cy="1631216"/>
          </a:xfrm>
          <a:prstGeom prst="rect">
            <a:avLst/>
          </a:prstGeom>
        </p:spPr>
        <p:txBody>
          <a:bodyPr>
            <a:spAutoFit/>
          </a:bodyPr>
          <a:lstStyle/>
          <a:p>
            <a:pPr marL="344488" indent="-344488">
              <a:buFont typeface="Arial" pitchFamily="34" charset="0"/>
              <a:buChar char="•"/>
            </a:pPr>
            <a:r>
              <a:rPr lang="en-US" sz="2000" b="1" dirty="0" smtClean="0">
                <a:solidFill>
                  <a:schemeClr val="bg1"/>
                </a:solidFill>
                <a:latin typeface="Segoe UI" pitchFamily="34" charset="0"/>
                <a:cs typeface="Segoe UI" pitchFamily="34" charset="0"/>
              </a:rPr>
              <a:t>Maximize the value of your CRM solution. </a:t>
            </a:r>
            <a:r>
              <a:rPr lang="en-US" sz="2000" dirty="0" smtClean="0">
                <a:solidFill>
                  <a:schemeClr val="bg1"/>
                </a:solidFill>
                <a:latin typeface="Segoe UI" pitchFamily="34" charset="0"/>
                <a:cs typeface="Segoe UI" pitchFamily="34" charset="0"/>
              </a:rPr>
              <a:t>Optimize your campaigns and manage all your customer information online.</a:t>
            </a:r>
          </a:p>
          <a:p>
            <a:pPr lvl="0"/>
            <a:endParaRPr lang="en-US" sz="2000" dirty="0" smtClean="0">
              <a:solidFill>
                <a:schemeClr val="bg1"/>
              </a:solidFill>
              <a:latin typeface="Segoe UI" pitchFamily="34" charset="0"/>
              <a:cs typeface="Segoe UI" pitchFamily="34" charset="0"/>
            </a:endParaRPr>
          </a:p>
        </p:txBody>
      </p:sp>
      <p:pic>
        <p:nvPicPr>
          <p:cNvPr id="16" name="Picture 15" descr="CRM ONline Screen Small.jpg"/>
          <p:cNvPicPr>
            <a:picLocks noChangeAspect="1"/>
          </p:cNvPicPr>
          <p:nvPr/>
        </p:nvPicPr>
        <p:blipFill>
          <a:blip r:embed="rId3"/>
          <a:stretch>
            <a:fillRect/>
          </a:stretch>
        </p:blipFill>
        <p:spPr>
          <a:xfrm>
            <a:off x="3143250" y="2438400"/>
            <a:ext cx="2857500" cy="2148339"/>
          </a:xfrm>
          <a:prstGeom prst="rect">
            <a:avLst/>
          </a:prstGeom>
        </p:spPr>
      </p:pic>
      <p:sp>
        <p:nvSpPr>
          <p:cNvPr id="17" name="Rectangle 16"/>
          <p:cNvSpPr/>
          <p:nvPr/>
        </p:nvSpPr>
        <p:spPr>
          <a:xfrm>
            <a:off x="381000" y="4686300"/>
            <a:ext cx="4114800" cy="1323439"/>
          </a:xfrm>
          <a:prstGeom prst="rect">
            <a:avLst/>
          </a:prstGeom>
        </p:spPr>
        <p:txBody>
          <a:bodyPr wrap="square">
            <a:spAutoFit/>
          </a:bodyPr>
          <a:lstStyle/>
          <a:p>
            <a:pPr marL="344488" lvl="0" indent="-344488">
              <a:buFont typeface="Arial" pitchFamily="34" charset="0"/>
              <a:buChar char="•"/>
            </a:pPr>
            <a:r>
              <a:rPr lang="en-US" sz="2000" b="1" dirty="0" smtClean="0">
                <a:solidFill>
                  <a:schemeClr val="bg1"/>
                </a:solidFill>
                <a:latin typeface="Segoe UI" pitchFamily="34" charset="0"/>
                <a:cs typeface="Segoe UI" pitchFamily="34" charset="0"/>
              </a:rPr>
              <a:t>Enjoy simple and affordable pricing. </a:t>
            </a:r>
            <a:r>
              <a:rPr lang="en-US" sz="2000" dirty="0" smtClean="0">
                <a:solidFill>
                  <a:schemeClr val="bg1"/>
                </a:solidFill>
                <a:latin typeface="Segoe UI" pitchFamily="34" charset="0"/>
                <a:cs typeface="Segoe UI" pitchFamily="34" charset="0"/>
              </a:rPr>
              <a:t>Just $39 per user per month.</a:t>
            </a:r>
          </a:p>
          <a:p>
            <a:endParaRPr lang="en-US" sz="2000" dirty="0" smtClean="0">
              <a:solidFill>
                <a:schemeClr val="bg1"/>
              </a:solidFill>
              <a:latin typeface="Segoe UI" pitchFamily="34" charset="0"/>
              <a:cs typeface="Segoe UI" pitchFamily="34" charset="0"/>
            </a:endParaRPr>
          </a:p>
        </p:txBody>
      </p:sp>
      <p:sp>
        <p:nvSpPr>
          <p:cNvPr id="18" name="Rectangle 17"/>
          <p:cNvSpPr/>
          <p:nvPr/>
        </p:nvSpPr>
        <p:spPr>
          <a:xfrm>
            <a:off x="4572000" y="4686300"/>
            <a:ext cx="4114800" cy="1323439"/>
          </a:xfrm>
          <a:prstGeom prst="rect">
            <a:avLst/>
          </a:prstGeom>
        </p:spPr>
        <p:txBody>
          <a:bodyPr wrap="square">
            <a:spAutoFit/>
          </a:bodyPr>
          <a:lstStyle/>
          <a:p>
            <a:pPr marL="344488" lvl="0" indent="-344488">
              <a:buFont typeface="Arial" pitchFamily="34" charset="0"/>
              <a:buChar char="•"/>
            </a:pPr>
            <a:r>
              <a:rPr lang="en-US" sz="2000" b="1" dirty="0" smtClean="0">
                <a:solidFill>
                  <a:schemeClr val="bg1"/>
                </a:solidFill>
                <a:latin typeface="Segoe UI" pitchFamily="34" charset="0"/>
                <a:cs typeface="Segoe UI" pitchFamily="34" charset="0"/>
              </a:rPr>
              <a:t>Smooth migration path. </a:t>
            </a:r>
            <a:r>
              <a:rPr lang="en-US" sz="2000" dirty="0" smtClean="0">
                <a:solidFill>
                  <a:schemeClr val="bg1"/>
                </a:solidFill>
                <a:latin typeface="Segoe UI" pitchFamily="34" charset="0"/>
                <a:cs typeface="Segoe UI" pitchFamily="34" charset="0"/>
              </a:rPr>
              <a:t>Easily migrate to the on-premise version as your business grows.</a:t>
            </a:r>
          </a:p>
          <a:p>
            <a:endParaRPr lang="en-US" sz="2000" dirty="0" smtClean="0">
              <a:solidFill>
                <a:schemeClr val="bg1"/>
              </a:solidFill>
              <a:latin typeface="Segoe UI" pitchFamily="34" charset="0"/>
              <a:cs typeface="Segoe UI"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p:txBody>
          <a:bodyPr/>
          <a:lstStyle/>
          <a:p>
            <a:r>
              <a:rPr lang="en-US" dirty="0" smtClean="0"/>
              <a:t>Microsoft Dynamics CRM Online</a:t>
            </a:r>
            <a:endParaRPr lang="en-US" dirty="0"/>
          </a:p>
        </p:txBody>
      </p:sp>
      <p:sp>
        <p:nvSpPr>
          <p:cNvPr id="10" name="Content Placeholder 7"/>
          <p:cNvSpPr>
            <a:spLocks noGrp="1"/>
          </p:cNvSpPr>
          <p:nvPr>
            <p:ph sz="quarter" idx="12"/>
          </p:nvPr>
        </p:nvSpPr>
        <p:spPr>
          <a:xfrm>
            <a:off x="723900" y="1295400"/>
            <a:ext cx="7315200" cy="4419600"/>
          </a:xfrm>
        </p:spPr>
        <p:txBody>
          <a:bodyPr>
            <a:normAutofit/>
          </a:bodyPr>
          <a:lstStyle/>
          <a:p>
            <a:pPr>
              <a:buNone/>
            </a:pPr>
            <a:r>
              <a:rPr lang="en-US" sz="2000" b="1" dirty="0" smtClean="0">
                <a:solidFill>
                  <a:schemeClr val="bg1"/>
                </a:solidFill>
              </a:rPr>
              <a:t>Next steps</a:t>
            </a:r>
          </a:p>
          <a:p>
            <a:pPr marL="401638" indent="-290513"/>
            <a:r>
              <a:rPr lang="en-US" sz="2000" dirty="0" smtClean="0"/>
              <a:t>Get a free 30 day trial</a:t>
            </a:r>
          </a:p>
          <a:p>
            <a:pPr marL="401638" indent="-290513">
              <a:buNone/>
            </a:pPr>
            <a:endParaRPr lang="en-US" sz="2000" dirty="0" smtClean="0"/>
          </a:p>
          <a:p>
            <a:pPr marL="401638" indent="-401638">
              <a:buNone/>
            </a:pPr>
            <a:r>
              <a:rPr lang="en-US" b="1" dirty="0" smtClean="0"/>
              <a:t>www.mslocaloffers.com</a:t>
            </a:r>
          </a:p>
          <a:p>
            <a:pPr marL="284163" indent="-173038"/>
            <a:endParaRPr lang="en-US" sz="2000" dirty="0" smtClean="0"/>
          </a:p>
        </p:txBody>
      </p:sp>
      <p:pic>
        <p:nvPicPr>
          <p:cNvPr id="6" name="Picture 5" descr="Dynamics CRM Logo.jpg"/>
          <p:cNvPicPr>
            <a:picLocks noChangeAspect="1"/>
          </p:cNvPicPr>
          <p:nvPr/>
        </p:nvPicPr>
        <p:blipFill>
          <a:blip r:embed="rId3" cstate="email"/>
          <a:stretch>
            <a:fillRect/>
          </a:stretch>
        </p:blipFill>
        <p:spPr>
          <a:xfrm>
            <a:off x="2907792" y="4343400"/>
            <a:ext cx="3328416" cy="533400"/>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p:txBody>
          <a:bodyPr/>
          <a:lstStyle/>
          <a:p>
            <a:r>
              <a:rPr lang="en-US" dirty="0" smtClean="0"/>
              <a:t>Microsoft Response Point</a:t>
            </a:r>
            <a:endParaRPr lang="en-US" dirty="0"/>
          </a:p>
        </p:txBody>
      </p:sp>
      <p:sp>
        <p:nvSpPr>
          <p:cNvPr id="10" name="Content Placeholder 7"/>
          <p:cNvSpPr>
            <a:spLocks noGrp="1"/>
          </p:cNvSpPr>
          <p:nvPr>
            <p:ph sz="quarter" idx="12"/>
          </p:nvPr>
        </p:nvSpPr>
        <p:spPr>
          <a:xfrm>
            <a:off x="457200" y="1295400"/>
            <a:ext cx="5067300" cy="4419600"/>
          </a:xfrm>
        </p:spPr>
        <p:txBody>
          <a:bodyPr>
            <a:normAutofit fontScale="85000" lnSpcReduction="10000"/>
          </a:bodyPr>
          <a:lstStyle/>
          <a:p>
            <a:pPr lvl="0"/>
            <a:r>
              <a:rPr lang="en-US" b="1" dirty="0" smtClean="0"/>
              <a:t>Fully integrate your phone system with your computer network. </a:t>
            </a:r>
            <a:r>
              <a:rPr lang="en-US" dirty="0" smtClean="0"/>
              <a:t>Have your voice mail delivered via email, and see Caller-ID on your screen. </a:t>
            </a:r>
          </a:p>
          <a:p>
            <a:pPr lvl="0"/>
            <a:r>
              <a:rPr lang="en-US" b="1" dirty="0" smtClean="0"/>
              <a:t>Use your phone as a tool for customer satisfaction. </a:t>
            </a:r>
            <a:r>
              <a:rPr lang="en-US" dirty="0" smtClean="0"/>
              <a:t>Assign special phone numbers to your most important customers.</a:t>
            </a:r>
          </a:p>
          <a:p>
            <a:pPr lvl="0"/>
            <a:r>
              <a:rPr lang="en-US" b="1" dirty="0" smtClean="0"/>
              <a:t>Create a local presence. </a:t>
            </a:r>
            <a:r>
              <a:rPr lang="en-US" dirty="0" smtClean="0"/>
              <a:t>Set up unique phone numbers in different locations, so you look local.</a:t>
            </a:r>
          </a:p>
          <a:p>
            <a:pPr lvl="0"/>
            <a:r>
              <a:rPr lang="en-US" b="1" dirty="0" smtClean="0"/>
              <a:t>Enjoy complete flexibility. </a:t>
            </a:r>
            <a:r>
              <a:rPr lang="en-US" dirty="0" smtClean="0"/>
              <a:t>Includes a customizable voice attendant and automatic forwarding to your cell or </a:t>
            </a:r>
            <a:br>
              <a:rPr lang="en-US" dirty="0" smtClean="0"/>
            </a:br>
            <a:r>
              <a:rPr lang="en-US" dirty="0" smtClean="0"/>
              <a:t>home phone.</a:t>
            </a:r>
          </a:p>
          <a:p>
            <a:endParaRPr lang="en-US" dirty="0" smtClean="0"/>
          </a:p>
        </p:txBody>
      </p:sp>
      <p:pic>
        <p:nvPicPr>
          <p:cNvPr id="6" name="Picture 5" descr="D-Link_base_740x560.jpg"/>
          <p:cNvPicPr>
            <a:picLocks noChangeAspect="1"/>
          </p:cNvPicPr>
          <p:nvPr/>
        </p:nvPicPr>
        <p:blipFill>
          <a:blip r:embed="rId3" cstate="email"/>
          <a:stretch>
            <a:fillRect/>
          </a:stretch>
        </p:blipFill>
        <p:spPr>
          <a:xfrm>
            <a:off x="5695950" y="1181100"/>
            <a:ext cx="2466975" cy="1866900"/>
          </a:xfrm>
          <a:prstGeom prst="rect">
            <a:avLst/>
          </a:prstGeom>
          <a:effectLst>
            <a:outerShdw blurRad="50800" dist="38100" dir="8100000" algn="tr" rotWithShape="0">
              <a:prstClr val="black">
                <a:alpha val="40000"/>
              </a:prstClr>
            </a:outerShdw>
          </a:effectLst>
        </p:spPr>
      </p:pic>
      <p:pic>
        <p:nvPicPr>
          <p:cNvPr id="8" name="Picture 7" descr="Syspine_white_base_740x560.jpg"/>
          <p:cNvPicPr>
            <a:picLocks noChangeAspect="1"/>
          </p:cNvPicPr>
          <p:nvPr/>
        </p:nvPicPr>
        <p:blipFill>
          <a:blip r:embed="rId4" cstate="email"/>
          <a:stretch>
            <a:fillRect/>
          </a:stretch>
        </p:blipFill>
        <p:spPr>
          <a:xfrm>
            <a:off x="5724525" y="3690550"/>
            <a:ext cx="2466975" cy="1866900"/>
          </a:xfrm>
          <a:prstGeom prst="rect">
            <a:avLst/>
          </a:prstGeom>
          <a:effectLst>
            <a:outerShdw blurRad="50800" dist="38100" dir="8100000" algn="tr"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Response Point</a:t>
            </a:r>
            <a:endParaRPr lang="en-US" dirty="0"/>
          </a:p>
        </p:txBody>
      </p:sp>
      <p:sp>
        <p:nvSpPr>
          <p:cNvPr id="3" name="Content Placeholder 2"/>
          <p:cNvSpPr>
            <a:spLocks noGrp="1"/>
          </p:cNvSpPr>
          <p:nvPr>
            <p:ph sz="quarter" idx="12"/>
          </p:nvPr>
        </p:nvSpPr>
        <p:spPr/>
        <p:txBody>
          <a:bodyPr/>
          <a:lstStyle/>
          <a:p>
            <a:pPr>
              <a:buNone/>
            </a:pPr>
            <a:r>
              <a:rPr lang="en-US" sz="2000" b="1" dirty="0" smtClean="0"/>
              <a:t>Next steps</a:t>
            </a:r>
          </a:p>
          <a:p>
            <a:pPr marL="395288" indent="-284163"/>
            <a:r>
              <a:rPr lang="en-US" sz="2000" dirty="0" smtClean="0"/>
              <a:t>Get a Microsoft Response Point phone system for as little as $12/month through Microsoft Financing</a:t>
            </a:r>
          </a:p>
          <a:p>
            <a:pPr marL="395288" indent="-284163"/>
            <a:endParaRPr lang="en-US" sz="2000" dirty="0" smtClean="0"/>
          </a:p>
          <a:p>
            <a:pPr marL="395288" indent="-395288">
              <a:buNone/>
            </a:pPr>
            <a:r>
              <a:rPr lang="en-US" b="1" dirty="0" smtClean="0"/>
              <a:t>www.mslocaloffers.com</a:t>
            </a:r>
            <a:endParaRPr lang="en-US" b="1" dirty="0"/>
          </a:p>
        </p:txBody>
      </p:sp>
      <p:pic>
        <p:nvPicPr>
          <p:cNvPr id="1026" name="Picture 2" descr="Response Point">
            <a:hlinkClick r:id="rId2"/>
          </p:cNvPr>
          <p:cNvPicPr>
            <a:picLocks noChangeAspect="1" noChangeArrowheads="1"/>
          </p:cNvPicPr>
          <p:nvPr/>
        </p:nvPicPr>
        <p:blipFill>
          <a:blip r:embed="rId3"/>
          <a:srcRect/>
          <a:stretch>
            <a:fillRect/>
          </a:stretch>
        </p:blipFill>
        <p:spPr bwMode="auto">
          <a:xfrm>
            <a:off x="3467100" y="3886200"/>
            <a:ext cx="2975906" cy="11811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Products</a:t>
            </a:r>
            <a:endParaRPr lang="en-US" dirty="0"/>
          </a:p>
        </p:txBody>
      </p:sp>
      <p:sp>
        <p:nvSpPr>
          <p:cNvPr id="3" name="Content Placeholder 2"/>
          <p:cNvSpPr>
            <a:spLocks noGrp="1"/>
          </p:cNvSpPr>
          <p:nvPr>
            <p:ph sz="quarter" idx="12"/>
          </p:nvPr>
        </p:nvSpPr>
        <p:spPr/>
        <p:txBody>
          <a:bodyPr>
            <a:normAutofit/>
          </a:bodyPr>
          <a:lstStyle/>
          <a:p>
            <a:r>
              <a:rPr lang="en-US" sz="2000" dirty="0" smtClean="0">
                <a:solidFill>
                  <a:srgbClr val="FF0000"/>
                </a:solidFill>
              </a:rPr>
              <a:t>[Partners – add your own products here, related to the customer issues you are addressing at this event]</a:t>
            </a:r>
            <a:endParaRPr lang="en-US" sz="2000" dirty="0">
              <a:solidFill>
                <a:srgbClr val="FF0000"/>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Offers</a:t>
            </a:r>
            <a:endParaRPr lang="en-US" dirty="0"/>
          </a:p>
        </p:txBody>
      </p:sp>
      <p:sp>
        <p:nvSpPr>
          <p:cNvPr id="3" name="Content Placeholder 2"/>
          <p:cNvSpPr>
            <a:spLocks noGrp="1"/>
          </p:cNvSpPr>
          <p:nvPr>
            <p:ph sz="quarter" idx="12"/>
          </p:nvPr>
        </p:nvSpPr>
        <p:spPr/>
        <p:txBody>
          <a:bodyPr>
            <a:normAutofit/>
          </a:bodyPr>
          <a:lstStyle/>
          <a:p>
            <a:r>
              <a:rPr lang="en-US" sz="2000" dirty="0" smtClean="0">
                <a:solidFill>
                  <a:srgbClr val="FF0000"/>
                </a:solidFill>
              </a:rPr>
              <a:t>[Partners – add your own offers here, related to the products you are featuring during the event]</a:t>
            </a:r>
            <a:endParaRPr lang="en-US" sz="2000" dirty="0">
              <a:solidFill>
                <a:srgbClr val="FF0000"/>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the Next Step</a:t>
            </a:r>
            <a:endParaRPr lang="en-US" dirty="0"/>
          </a:p>
        </p:txBody>
      </p:sp>
      <p:sp>
        <p:nvSpPr>
          <p:cNvPr id="3" name="Content Placeholder 2"/>
          <p:cNvSpPr>
            <a:spLocks noGrp="1"/>
          </p:cNvSpPr>
          <p:nvPr>
            <p:ph sz="quarter" idx="12"/>
          </p:nvPr>
        </p:nvSpPr>
        <p:spPr>
          <a:xfrm>
            <a:off x="457200" y="1295400"/>
            <a:ext cx="6515100" cy="4419600"/>
          </a:xfrm>
        </p:spPr>
        <p:txBody>
          <a:bodyPr>
            <a:normAutofit/>
          </a:bodyPr>
          <a:lstStyle/>
          <a:p>
            <a:pPr marL="0" indent="0">
              <a:buNone/>
            </a:pPr>
            <a:r>
              <a:rPr lang="en-US" sz="2000" dirty="0" smtClean="0"/>
              <a:t>Go to </a:t>
            </a:r>
            <a:r>
              <a:rPr lang="en-US" sz="2000" b="1" dirty="0" smtClean="0">
                <a:solidFill>
                  <a:schemeClr val="tx1"/>
                </a:solidFill>
                <a:hlinkClick r:id="rId3"/>
              </a:rPr>
              <a:t>www.mslocalbiz.com</a:t>
            </a:r>
            <a:r>
              <a:rPr lang="en-US" sz="2000" b="1" dirty="0" smtClean="0">
                <a:solidFill>
                  <a:schemeClr val="tx1"/>
                </a:solidFill>
              </a:rPr>
              <a:t> </a:t>
            </a:r>
            <a:r>
              <a:rPr lang="en-US" sz="2000" dirty="0" smtClean="0"/>
              <a:t>for complete information about Microsoft solutions for small businesses</a:t>
            </a:r>
          </a:p>
          <a:p>
            <a:r>
              <a:rPr lang="en-US" sz="2000" dirty="0" smtClean="0"/>
              <a:t>Demo software</a:t>
            </a:r>
          </a:p>
          <a:p>
            <a:r>
              <a:rPr lang="en-US" sz="2000" dirty="0" smtClean="0"/>
              <a:t>Download free trials</a:t>
            </a:r>
          </a:p>
          <a:p>
            <a:endParaRPr lang="en-US" sz="2000" dirty="0" smtClean="0"/>
          </a:p>
          <a:p>
            <a:endParaRPr lang="en-US" sz="2000" dirty="0"/>
          </a:p>
        </p:txBody>
      </p:sp>
      <p:pic>
        <p:nvPicPr>
          <p:cNvPr id="5" name="Picture 2"/>
          <p:cNvPicPr>
            <a:picLocks noChangeAspect="1" noChangeArrowheads="1"/>
          </p:cNvPicPr>
          <p:nvPr/>
        </p:nvPicPr>
        <p:blipFill>
          <a:blip r:embed="rId4" cstate="email"/>
          <a:srcRect/>
          <a:stretch>
            <a:fillRect/>
          </a:stretch>
        </p:blipFill>
        <p:spPr bwMode="auto">
          <a:xfrm>
            <a:off x="4116762" y="2171700"/>
            <a:ext cx="4531938" cy="3352800"/>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63123" y="3025777"/>
            <a:ext cx="1137177" cy="974723"/>
            <a:chOff x="914400" y="4191000"/>
            <a:chExt cx="1600200" cy="1371600"/>
          </a:xfrm>
        </p:grpSpPr>
        <p:sp>
          <p:nvSpPr>
            <p:cNvPr id="6" name="Oval 5"/>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extBox 6"/>
            <p:cNvSpPr txBox="1"/>
            <p:nvPr/>
          </p:nvSpPr>
          <p:spPr>
            <a:xfrm>
              <a:off x="914400" y="4368967"/>
              <a:ext cx="1600200" cy="1169353"/>
            </a:xfrm>
            <a:prstGeom prst="rect">
              <a:avLst/>
            </a:prstGeom>
            <a:noFill/>
          </p:spPr>
          <p:txBody>
            <a:bodyPr wrap="square" rtlCol="0">
              <a:spAutoFit/>
            </a:bodyPr>
            <a:lstStyle/>
            <a:p>
              <a:pPr algn="ctr"/>
              <a:r>
                <a:rPr lang="en-US" sz="1600" dirty="0" smtClean="0">
                  <a:solidFill>
                    <a:srgbClr val="FF0000"/>
                  </a:solidFill>
                  <a:latin typeface="Segoe" pitchFamily="34" charset="0"/>
                </a:rPr>
                <a:t>Insert Partner Logo</a:t>
              </a:r>
            </a:p>
          </p:txBody>
        </p:sp>
      </p:grpSp>
      <p:grpSp>
        <p:nvGrpSpPr>
          <p:cNvPr id="8" name="Group 7"/>
          <p:cNvGrpSpPr/>
          <p:nvPr/>
        </p:nvGrpSpPr>
        <p:grpSpPr>
          <a:xfrm>
            <a:off x="3051882" y="3025777"/>
            <a:ext cx="1137177" cy="974723"/>
            <a:chOff x="914400" y="4191000"/>
            <a:chExt cx="1600200" cy="1371600"/>
          </a:xfrm>
        </p:grpSpPr>
        <p:sp>
          <p:nvSpPr>
            <p:cNvPr id="9" name="Oval 8"/>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Box 9"/>
            <p:cNvSpPr txBox="1"/>
            <p:nvPr/>
          </p:nvSpPr>
          <p:spPr>
            <a:xfrm>
              <a:off x="914400" y="4368967"/>
              <a:ext cx="1600200" cy="1169353"/>
            </a:xfrm>
            <a:prstGeom prst="rect">
              <a:avLst/>
            </a:prstGeom>
            <a:noFill/>
          </p:spPr>
          <p:txBody>
            <a:bodyPr wrap="square" rtlCol="0">
              <a:spAutoFit/>
            </a:bodyPr>
            <a:lstStyle/>
            <a:p>
              <a:pPr algn="ctr"/>
              <a:r>
                <a:rPr lang="en-US" sz="1600" dirty="0" smtClean="0">
                  <a:solidFill>
                    <a:srgbClr val="FF0000"/>
                  </a:solidFill>
                  <a:latin typeface="Segoe" pitchFamily="34" charset="0"/>
                </a:rPr>
                <a:t>Insert Partner Logo</a:t>
              </a:r>
            </a:p>
          </p:txBody>
        </p:sp>
      </p:grpSp>
      <p:grpSp>
        <p:nvGrpSpPr>
          <p:cNvPr id="11" name="Group 10"/>
          <p:cNvGrpSpPr/>
          <p:nvPr/>
        </p:nvGrpSpPr>
        <p:grpSpPr>
          <a:xfrm>
            <a:off x="4840641" y="3025777"/>
            <a:ext cx="1137177" cy="974723"/>
            <a:chOff x="914400" y="4191000"/>
            <a:chExt cx="1600200" cy="1371600"/>
          </a:xfrm>
        </p:grpSpPr>
        <p:sp>
          <p:nvSpPr>
            <p:cNvPr id="12" name="Oval 11"/>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Box 12"/>
            <p:cNvSpPr txBox="1"/>
            <p:nvPr/>
          </p:nvSpPr>
          <p:spPr>
            <a:xfrm>
              <a:off x="914400" y="4368967"/>
              <a:ext cx="1600200" cy="1169353"/>
            </a:xfrm>
            <a:prstGeom prst="rect">
              <a:avLst/>
            </a:prstGeom>
            <a:noFill/>
          </p:spPr>
          <p:txBody>
            <a:bodyPr wrap="square" rtlCol="0">
              <a:spAutoFit/>
            </a:bodyPr>
            <a:lstStyle/>
            <a:p>
              <a:pPr algn="ctr"/>
              <a:r>
                <a:rPr lang="en-US" sz="1600" dirty="0" smtClean="0">
                  <a:solidFill>
                    <a:srgbClr val="FF0000"/>
                  </a:solidFill>
                  <a:latin typeface="Segoe" pitchFamily="34" charset="0"/>
                </a:rPr>
                <a:t>Insert Partner Logo</a:t>
              </a:r>
            </a:p>
          </p:txBody>
        </p:sp>
      </p:grpSp>
      <p:grpSp>
        <p:nvGrpSpPr>
          <p:cNvPr id="14" name="Group 13"/>
          <p:cNvGrpSpPr/>
          <p:nvPr/>
        </p:nvGrpSpPr>
        <p:grpSpPr>
          <a:xfrm>
            <a:off x="6629400" y="3025777"/>
            <a:ext cx="1137177" cy="974723"/>
            <a:chOff x="914400" y="4191000"/>
            <a:chExt cx="1600200" cy="1371600"/>
          </a:xfrm>
        </p:grpSpPr>
        <p:sp>
          <p:nvSpPr>
            <p:cNvPr id="15" name="Oval 14"/>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extBox 15"/>
            <p:cNvSpPr txBox="1"/>
            <p:nvPr/>
          </p:nvSpPr>
          <p:spPr>
            <a:xfrm>
              <a:off x="914400" y="4368967"/>
              <a:ext cx="1600200" cy="1169353"/>
            </a:xfrm>
            <a:prstGeom prst="rect">
              <a:avLst/>
            </a:prstGeom>
            <a:noFill/>
          </p:spPr>
          <p:txBody>
            <a:bodyPr wrap="square" rtlCol="0">
              <a:spAutoFit/>
            </a:bodyPr>
            <a:lstStyle/>
            <a:p>
              <a:pPr algn="ctr"/>
              <a:r>
                <a:rPr lang="en-US" sz="1600" dirty="0" smtClean="0">
                  <a:solidFill>
                    <a:srgbClr val="FF0000"/>
                  </a:solidFill>
                  <a:latin typeface="Segoe" pitchFamily="34" charset="0"/>
                </a:rPr>
                <a:t>Insert Partner Logo</a:t>
              </a:r>
            </a:p>
          </p:txBody>
        </p:sp>
      </p:grpSp>
      <p:pic>
        <p:nvPicPr>
          <p:cNvPr id="20482" name="Picture 2" descr="http://www.troopers08.org/content/e7/e195/microsoft-logo.jpg"/>
          <p:cNvPicPr>
            <a:picLocks noChangeAspect="1" noChangeArrowheads="1"/>
          </p:cNvPicPr>
          <p:nvPr/>
        </p:nvPicPr>
        <p:blipFill>
          <a:blip r:embed="rId3" cstate="email"/>
          <a:srcRect/>
          <a:stretch>
            <a:fillRect/>
          </a:stretch>
        </p:blipFill>
        <p:spPr bwMode="auto">
          <a:xfrm>
            <a:off x="3543300" y="1714500"/>
            <a:ext cx="2057400" cy="512064"/>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838200" y="2298700"/>
            <a:ext cx="5867400" cy="1532727"/>
          </a:xfrm>
          <a:prstGeom prst="rect">
            <a:avLst/>
          </a:prstGeom>
          <a:noFill/>
          <a:ln w="9525">
            <a:noFill/>
            <a:miter lim="800000"/>
            <a:headEnd/>
            <a:tailEnd/>
          </a:ln>
        </p:spPr>
        <p:txBody>
          <a:bodyPr>
            <a:spAutoFit/>
          </a:bodyPr>
          <a:lstStyle/>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a:spcBef>
                <a:spcPct val="50000"/>
              </a:spcBef>
            </a:pPr>
            <a:endParaRPr lang="en-US" dirty="0"/>
          </a:p>
        </p:txBody>
      </p:sp>
      <p:pic>
        <p:nvPicPr>
          <p:cNvPr id="7170" name="Picture 2" descr="C:\Documents and Settings\lgubin\Desktop\MSFT 126 - SBA Phase II\Deliverables\PPT\PNG's R2\PNG's R2\six_juggle_a.png"/>
          <p:cNvPicPr>
            <a:picLocks noChangeAspect="1" noChangeArrowheads="1"/>
          </p:cNvPicPr>
          <p:nvPr/>
        </p:nvPicPr>
        <p:blipFill>
          <a:blip r:embed="rId3"/>
          <a:srcRect/>
          <a:stretch>
            <a:fillRect/>
          </a:stretch>
        </p:blipFill>
        <p:spPr bwMode="auto">
          <a:xfrm>
            <a:off x="1066800" y="228600"/>
            <a:ext cx="7046913" cy="5575300"/>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EXTRA SLIDES</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UI" pitchFamily="34" charset="0"/>
              <a:cs typeface="Segoe UI"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UI" pitchFamily="34" charset="0"/>
              <a:cs typeface="Segoe UI" pitchFamily="34" charset="0"/>
            </a:endParaRPr>
          </a:p>
          <a:p>
            <a:pPr>
              <a:spcBef>
                <a:spcPct val="50000"/>
              </a:spcBef>
              <a:defRPr/>
            </a:pPr>
            <a:endParaRPr lang="en-US" dirty="0">
              <a:latin typeface="Segoe UI" pitchFamily="34" charset="0"/>
              <a:cs typeface="Segoe UI" pitchFamily="34" charset="0"/>
            </a:endParaRPr>
          </a:p>
        </p:txBody>
      </p:sp>
      <p:sp>
        <p:nvSpPr>
          <p:cNvPr id="9" name="Title 6"/>
          <p:cNvSpPr>
            <a:spLocks noGrp="1"/>
          </p:cNvSpPr>
          <p:nvPr>
            <p:ph type="title"/>
          </p:nvPr>
        </p:nvSpPr>
        <p:spPr/>
        <p:txBody>
          <a:bodyPr/>
          <a:lstStyle/>
          <a:p>
            <a:r>
              <a:rPr lang="en-US" dirty="0" smtClean="0"/>
              <a:t>Microsoft Office Live Small Business</a:t>
            </a:r>
            <a:endParaRPr lang="en-US" dirty="0"/>
          </a:p>
        </p:txBody>
      </p:sp>
      <p:sp>
        <p:nvSpPr>
          <p:cNvPr id="10" name="Content Placeholder 7"/>
          <p:cNvSpPr>
            <a:spLocks noGrp="1"/>
          </p:cNvSpPr>
          <p:nvPr>
            <p:ph sz="quarter" idx="12"/>
          </p:nvPr>
        </p:nvSpPr>
        <p:spPr>
          <a:xfrm>
            <a:off x="457200" y="990600"/>
            <a:ext cx="7886700" cy="4419600"/>
          </a:xfrm>
        </p:spPr>
        <p:txBody>
          <a:bodyPr>
            <a:normAutofit/>
          </a:bodyPr>
          <a:lstStyle/>
          <a:p>
            <a:pPr lvl="0">
              <a:buNone/>
            </a:pPr>
            <a:endParaRPr lang="en-US" sz="2000" dirty="0" smtClean="0"/>
          </a:p>
          <a:p>
            <a:pPr lvl="0"/>
            <a:endParaRPr lang="en-US" sz="2000" dirty="0" smtClean="0"/>
          </a:p>
          <a:p>
            <a:pPr lvl="0"/>
            <a:endParaRPr lang="en-US" sz="2000" dirty="0" smtClean="0"/>
          </a:p>
          <a:p>
            <a:pPr lvl="0"/>
            <a:endParaRPr lang="en-US" sz="2000" dirty="0" smtClean="0"/>
          </a:p>
          <a:p>
            <a:pPr lvl="0"/>
            <a:endParaRPr lang="en-US" sz="2000" dirty="0" smtClean="0"/>
          </a:p>
          <a:p>
            <a:pPr lvl="0">
              <a:buNone/>
            </a:pPr>
            <a:endParaRPr lang="en-US" sz="2000" dirty="0" smtClean="0"/>
          </a:p>
          <a:p>
            <a:endParaRPr lang="en-US" sz="2000" dirty="0"/>
          </a:p>
        </p:txBody>
      </p:sp>
      <p:pic>
        <p:nvPicPr>
          <p:cNvPr id="7" name="Picture 6" descr="live small biz screen.jpg"/>
          <p:cNvPicPr>
            <a:picLocks noChangeAspect="1"/>
          </p:cNvPicPr>
          <p:nvPr/>
        </p:nvPicPr>
        <p:blipFill>
          <a:blip r:embed="rId3" cstate="email"/>
          <a:stretch>
            <a:fillRect/>
          </a:stretch>
        </p:blipFill>
        <p:spPr>
          <a:xfrm>
            <a:off x="3733800" y="1219200"/>
            <a:ext cx="4903402" cy="2762250"/>
          </a:xfrm>
          <a:prstGeom prst="rect">
            <a:avLst/>
          </a:prstGeom>
        </p:spPr>
      </p:pic>
      <p:sp>
        <p:nvSpPr>
          <p:cNvPr id="14" name="TextBox 13"/>
          <p:cNvSpPr txBox="1"/>
          <p:nvPr/>
        </p:nvSpPr>
        <p:spPr>
          <a:xfrm>
            <a:off x="304800" y="1143000"/>
            <a:ext cx="2971800" cy="4093428"/>
          </a:xfrm>
          <a:prstGeom prst="rect">
            <a:avLst/>
          </a:prstGeom>
          <a:noFill/>
        </p:spPr>
        <p:txBody>
          <a:bodyPr wrap="square" rtlCol="0">
            <a:spAutoFit/>
          </a:bodyPr>
          <a:lstStyle/>
          <a:p>
            <a:pPr marL="344488" lvl="0" indent="-344488">
              <a:buFont typeface="Arial" pitchFamily="34" charset="0"/>
              <a:buChar char="•"/>
            </a:pPr>
            <a:r>
              <a:rPr lang="en-US" sz="2000" b="1" dirty="0" smtClean="0">
                <a:solidFill>
                  <a:schemeClr val="bg1"/>
                </a:solidFill>
                <a:latin typeface="Segoe UI" pitchFamily="34" charset="0"/>
                <a:cs typeface="Segoe UI" pitchFamily="34" charset="0"/>
              </a:rPr>
              <a:t>Get your company online. </a:t>
            </a:r>
            <a:r>
              <a:rPr lang="en-US" sz="2000" dirty="0" smtClean="0">
                <a:solidFill>
                  <a:schemeClr val="bg1"/>
                </a:solidFill>
                <a:latin typeface="Segoe UI" pitchFamily="34" charset="0"/>
                <a:cs typeface="Segoe UI" pitchFamily="34" charset="0"/>
              </a:rPr>
              <a:t>Set up a FREE web site &amp; e-mail, plus low cost e-commerce - all by yourself.</a:t>
            </a:r>
          </a:p>
          <a:p>
            <a:pPr marL="344488" lvl="0" indent="-344488"/>
            <a:endParaRPr lang="en-US" sz="2000" dirty="0" smtClean="0">
              <a:solidFill>
                <a:schemeClr val="bg1"/>
              </a:solidFill>
              <a:latin typeface="Segoe UI" pitchFamily="34" charset="0"/>
              <a:cs typeface="Segoe UI" pitchFamily="34" charset="0"/>
            </a:endParaRPr>
          </a:p>
          <a:p>
            <a:pPr marL="344488" indent="-344488">
              <a:buFont typeface="Arial" pitchFamily="34" charset="0"/>
              <a:buChar char="•"/>
            </a:pPr>
            <a:r>
              <a:rPr lang="en-US" sz="2000" b="1" dirty="0" smtClean="0">
                <a:solidFill>
                  <a:schemeClr val="bg1"/>
                </a:solidFill>
                <a:latin typeface="Segoe UI" pitchFamily="34" charset="0"/>
                <a:cs typeface="Segoe UI" pitchFamily="34" charset="0"/>
              </a:rPr>
              <a:t>Attract customers. </a:t>
            </a:r>
            <a:r>
              <a:rPr lang="en-US" sz="2000" dirty="0" smtClean="0">
                <a:solidFill>
                  <a:schemeClr val="bg1"/>
                </a:solidFill>
                <a:latin typeface="Segoe UI" pitchFamily="34" charset="0"/>
                <a:cs typeface="Segoe UI" pitchFamily="34" charset="0"/>
              </a:rPr>
              <a:t>Market your business with intuitive and affordable email marketing &amp; search marketing products. </a:t>
            </a:r>
          </a:p>
        </p:txBody>
      </p:sp>
      <p:sp>
        <p:nvSpPr>
          <p:cNvPr id="15" name="Rectangle 14"/>
          <p:cNvSpPr/>
          <p:nvPr/>
        </p:nvSpPr>
        <p:spPr>
          <a:xfrm>
            <a:off x="533400" y="762000"/>
            <a:ext cx="2667000" cy="175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itchFamily="34" charset="0"/>
              <a:cs typeface="Segoe UI" pitchFamily="34" charset="0"/>
            </a:endParaRPr>
          </a:p>
        </p:txBody>
      </p:sp>
      <p:sp>
        <p:nvSpPr>
          <p:cNvPr id="18" name="TextBox 17"/>
          <p:cNvSpPr txBox="1"/>
          <p:nvPr/>
        </p:nvSpPr>
        <p:spPr>
          <a:xfrm>
            <a:off x="3657600" y="4267200"/>
            <a:ext cx="4572000" cy="1631216"/>
          </a:xfrm>
          <a:prstGeom prst="rect">
            <a:avLst/>
          </a:prstGeom>
          <a:noFill/>
        </p:spPr>
        <p:txBody>
          <a:bodyPr wrap="square" rtlCol="0">
            <a:spAutoFit/>
          </a:bodyPr>
          <a:lstStyle/>
          <a:p>
            <a:pPr marL="344488" indent="-344488">
              <a:buFont typeface="Arial" pitchFamily="34" charset="0"/>
              <a:buChar char="•"/>
            </a:pPr>
            <a:r>
              <a:rPr lang="en-US" sz="2000" b="1" dirty="0" smtClean="0">
                <a:solidFill>
                  <a:schemeClr val="bg1"/>
                </a:solidFill>
                <a:latin typeface="Segoe UI" pitchFamily="34" charset="0"/>
                <a:cs typeface="Segoe UI" pitchFamily="34" charset="0"/>
              </a:rPr>
              <a:t>Manage your business. </a:t>
            </a:r>
            <a:r>
              <a:rPr lang="en-US" sz="2000" dirty="0" smtClean="0">
                <a:solidFill>
                  <a:schemeClr val="bg1"/>
                </a:solidFill>
                <a:latin typeface="Segoe UI" pitchFamily="34" charset="0"/>
                <a:cs typeface="Segoe UI" pitchFamily="34" charset="0"/>
              </a:rPr>
              <a:t>Manage sales opportunities, projects, documents, &amp; more with FREE online business applications.</a:t>
            </a:r>
          </a:p>
          <a:p>
            <a:pPr lvl="0"/>
            <a:endParaRPr lang="en-US" sz="2000" dirty="0" smtClean="0">
              <a:solidFill>
                <a:schemeClr val="bg1"/>
              </a:solidFill>
              <a:latin typeface="Segoe UI" pitchFamily="34" charset="0"/>
              <a:cs typeface="Segoe UI"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p:txBody>
          <a:bodyPr/>
          <a:lstStyle/>
          <a:p>
            <a:r>
              <a:rPr lang="en-US" dirty="0" smtClean="0"/>
              <a:t>Microsoft Office Live Small Business</a:t>
            </a:r>
            <a:endParaRPr lang="en-US" dirty="0"/>
          </a:p>
        </p:txBody>
      </p:sp>
      <p:sp>
        <p:nvSpPr>
          <p:cNvPr id="10" name="Content Placeholder 7"/>
          <p:cNvSpPr>
            <a:spLocks noGrp="1"/>
          </p:cNvSpPr>
          <p:nvPr>
            <p:ph sz="quarter" idx="12"/>
          </p:nvPr>
        </p:nvSpPr>
        <p:spPr>
          <a:xfrm>
            <a:off x="457200" y="1295400"/>
            <a:ext cx="4419600" cy="4419600"/>
          </a:xfrm>
        </p:spPr>
        <p:txBody>
          <a:bodyPr>
            <a:normAutofit/>
          </a:bodyPr>
          <a:lstStyle/>
          <a:p>
            <a:pPr>
              <a:buNone/>
            </a:pPr>
            <a:r>
              <a:rPr lang="en-US" sz="2000" b="1" dirty="0" smtClean="0">
                <a:solidFill>
                  <a:schemeClr val="bg1"/>
                </a:solidFill>
              </a:rPr>
              <a:t>Next</a:t>
            </a:r>
            <a:r>
              <a:rPr lang="en-US" sz="2000" b="1" dirty="0" smtClean="0"/>
              <a:t> steps</a:t>
            </a:r>
          </a:p>
          <a:p>
            <a:pPr marL="395288" lvl="0" indent="-284163"/>
            <a:r>
              <a:rPr lang="en-US" sz="2000" dirty="0" smtClean="0"/>
              <a:t>Get a free website plus hosting and email addresses </a:t>
            </a:r>
          </a:p>
          <a:p>
            <a:pPr marL="395288" lvl="0" indent="-284163"/>
            <a:endParaRPr lang="en-US" sz="2000" dirty="0" smtClean="0"/>
          </a:p>
          <a:p>
            <a:pPr marL="395288" lvl="0" indent="-284163">
              <a:buNone/>
            </a:pPr>
            <a:r>
              <a:rPr lang="en-US" b="1" dirty="0" smtClean="0"/>
              <a:t>www.mslocaloffers.com</a:t>
            </a:r>
          </a:p>
          <a:p>
            <a:pPr lvl="0"/>
            <a:endParaRPr lang="en-US" dirty="0"/>
          </a:p>
        </p:txBody>
      </p:sp>
      <p:pic>
        <p:nvPicPr>
          <p:cNvPr id="6" name="Picture 5" descr="small biz screen for demo slide.jpg"/>
          <p:cNvPicPr>
            <a:picLocks noChangeAspect="1"/>
          </p:cNvPicPr>
          <p:nvPr/>
        </p:nvPicPr>
        <p:blipFill>
          <a:blip r:embed="rId3"/>
          <a:stretch>
            <a:fillRect/>
          </a:stretch>
        </p:blipFill>
        <p:spPr>
          <a:xfrm>
            <a:off x="4876800" y="2705100"/>
            <a:ext cx="3364089" cy="2743200"/>
          </a:xfrm>
          <a:prstGeom prst="rect">
            <a:avLst/>
          </a:prstGeom>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adCenter</a:t>
            </a:r>
            <a:endParaRPr lang="en-US" dirty="0"/>
          </a:p>
        </p:txBody>
      </p:sp>
      <p:sp>
        <p:nvSpPr>
          <p:cNvPr id="3" name="Content Placeholder 2"/>
          <p:cNvSpPr>
            <a:spLocks noGrp="1"/>
          </p:cNvSpPr>
          <p:nvPr>
            <p:ph sz="quarter" idx="12"/>
          </p:nvPr>
        </p:nvSpPr>
        <p:spPr>
          <a:xfrm>
            <a:off x="381000" y="1066800"/>
            <a:ext cx="4267200" cy="4648200"/>
          </a:xfrm>
        </p:spPr>
        <p:txBody>
          <a:bodyPr>
            <a:normAutofit fontScale="92500" lnSpcReduction="10000"/>
          </a:bodyPr>
          <a:lstStyle/>
          <a:p>
            <a:r>
              <a:rPr lang="en-US" sz="2000" b="1" dirty="0" smtClean="0"/>
              <a:t>Target the right consumers. </a:t>
            </a:r>
            <a:r>
              <a:rPr lang="en-US" sz="2000" dirty="0" smtClean="0"/>
              <a:t>Connect with the right consumers by aiming for specific demographics. Target your audience by choosing up to 100 keywords as well as negative keywords.</a:t>
            </a:r>
          </a:p>
          <a:p>
            <a:r>
              <a:rPr lang="en-US" sz="2000" b="1" dirty="0" smtClean="0"/>
              <a:t>Manage and customize your search campaign.  </a:t>
            </a:r>
            <a:r>
              <a:rPr lang="en-US" sz="2000" dirty="0" smtClean="0"/>
              <a:t>Get helpful performance data that you can use to optimize and improve your search advertising campaign. Customize your online campaign by specifying date ranges, improving report charts, and choosing how you want to sort your results. </a:t>
            </a:r>
          </a:p>
          <a:p>
            <a:pPr>
              <a:buNone/>
            </a:pPr>
            <a:endParaRPr lang="en-US" sz="2000" dirty="0" smtClean="0"/>
          </a:p>
        </p:txBody>
      </p:sp>
      <p:pic>
        <p:nvPicPr>
          <p:cNvPr id="7171" name="Picture 3"/>
          <p:cNvPicPr>
            <a:picLocks noChangeAspect="1" noChangeArrowheads="1"/>
          </p:cNvPicPr>
          <p:nvPr/>
        </p:nvPicPr>
        <p:blipFill>
          <a:blip r:embed="rId3"/>
          <a:srcRect l="8750" t="611" r="36250" b="10000"/>
          <a:stretch>
            <a:fillRect/>
          </a:stretch>
        </p:blipFill>
        <p:spPr bwMode="auto">
          <a:xfrm>
            <a:off x="4953000" y="1143000"/>
            <a:ext cx="3750802" cy="4572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a:t>
            </a:r>
            <a:r>
              <a:rPr lang="en-US" dirty="0" err="1" smtClean="0"/>
              <a:t>adCenter</a:t>
            </a:r>
            <a:endParaRPr lang="en-US" dirty="0"/>
          </a:p>
        </p:txBody>
      </p:sp>
      <p:sp>
        <p:nvSpPr>
          <p:cNvPr id="3" name="Content Placeholder 2"/>
          <p:cNvSpPr>
            <a:spLocks noGrp="1"/>
          </p:cNvSpPr>
          <p:nvPr>
            <p:ph sz="quarter" idx="12"/>
          </p:nvPr>
        </p:nvSpPr>
        <p:spPr/>
        <p:txBody>
          <a:bodyPr/>
          <a:lstStyle/>
          <a:p>
            <a:pPr marL="0" indent="0">
              <a:buNone/>
            </a:pPr>
            <a:r>
              <a:rPr lang="en-US" sz="2000" b="1" dirty="0" smtClean="0"/>
              <a:t>Next Steps</a:t>
            </a:r>
          </a:p>
          <a:p>
            <a:pPr marL="406400" indent="-292100"/>
            <a:r>
              <a:rPr lang="en-US" sz="2000" dirty="0" smtClean="0"/>
              <a:t>Start your search advertising with Microsoft</a:t>
            </a:r>
            <a:r>
              <a:rPr lang="en-US" sz="2000" baseline="30000" dirty="0" smtClean="0"/>
              <a:t>®</a:t>
            </a:r>
            <a:r>
              <a:rPr lang="en-US" sz="2000" dirty="0" smtClean="0"/>
              <a:t> </a:t>
            </a:r>
            <a:r>
              <a:rPr lang="en-US" sz="2000" dirty="0" err="1" smtClean="0"/>
              <a:t>adCenter</a:t>
            </a:r>
            <a:r>
              <a:rPr lang="en-US" sz="2000" dirty="0" smtClean="0"/>
              <a:t> for only $5</a:t>
            </a:r>
          </a:p>
          <a:p>
            <a:pPr>
              <a:buNone/>
            </a:pPr>
            <a:endParaRPr lang="en-US" dirty="0" smtClean="0"/>
          </a:p>
          <a:p>
            <a:pPr>
              <a:buNone/>
            </a:pPr>
            <a:r>
              <a:rPr lang="en-US" b="1" dirty="0" smtClean="0"/>
              <a:t>www.mslocaloffers.com</a:t>
            </a:r>
            <a:endParaRPr lang="en-US" b="1" dirty="0"/>
          </a:p>
        </p:txBody>
      </p:sp>
      <p:pic>
        <p:nvPicPr>
          <p:cNvPr id="1026" name="Picture 2" descr="http://advertising.microsoft.com/wwimages/global/Banners/DefaultPageBanner.jpg"/>
          <p:cNvPicPr>
            <a:picLocks noChangeAspect="1" noChangeArrowheads="1"/>
          </p:cNvPicPr>
          <p:nvPr/>
        </p:nvPicPr>
        <p:blipFill>
          <a:blip r:embed="rId2"/>
          <a:srcRect/>
          <a:stretch>
            <a:fillRect/>
          </a:stretch>
        </p:blipFill>
        <p:spPr bwMode="auto">
          <a:xfrm>
            <a:off x="123825" y="-1447800"/>
            <a:ext cx="7239000" cy="1028700"/>
          </a:xfrm>
          <a:prstGeom prst="rect">
            <a:avLst/>
          </a:prstGeom>
          <a:noFill/>
        </p:spPr>
      </p:pic>
      <p:pic>
        <p:nvPicPr>
          <p:cNvPr id="1028" name="Picture 4" descr="http://advertising.microsoft.com/wwimages/global/Banners/DefaultPageBanner.jpg"/>
          <p:cNvPicPr>
            <a:picLocks noChangeAspect="1" noChangeArrowheads="1"/>
          </p:cNvPicPr>
          <p:nvPr/>
        </p:nvPicPr>
        <p:blipFill>
          <a:blip r:embed="rId2"/>
          <a:srcRect/>
          <a:stretch>
            <a:fillRect/>
          </a:stretch>
        </p:blipFill>
        <p:spPr bwMode="auto">
          <a:xfrm>
            <a:off x="123825" y="-1447800"/>
            <a:ext cx="7239000" cy="1028700"/>
          </a:xfrm>
          <a:prstGeom prst="rect">
            <a:avLst/>
          </a:prstGeom>
          <a:noFill/>
        </p:spPr>
      </p:pic>
      <p:pic>
        <p:nvPicPr>
          <p:cNvPr id="1030" name="Picture 6" descr="http://advertising.microsoft.com/wwimages/global/Banners/DefaultPageBanner.jpg"/>
          <p:cNvPicPr>
            <a:picLocks noChangeAspect="1" noChangeArrowheads="1"/>
          </p:cNvPicPr>
          <p:nvPr/>
        </p:nvPicPr>
        <p:blipFill>
          <a:blip r:embed="rId2"/>
          <a:srcRect/>
          <a:stretch>
            <a:fillRect/>
          </a:stretch>
        </p:blipFill>
        <p:spPr bwMode="auto">
          <a:xfrm>
            <a:off x="123825" y="-1447800"/>
            <a:ext cx="7239000" cy="1028700"/>
          </a:xfrm>
          <a:prstGeom prst="rect">
            <a:avLst/>
          </a:prstGeom>
          <a:noFill/>
        </p:spPr>
      </p:pic>
      <p:pic>
        <p:nvPicPr>
          <p:cNvPr id="1032" name="Picture 8" descr="http://www.internetadpulse.com/wp-content/uploads/2008/06/new-microsoft-advertising-l.jpg"/>
          <p:cNvPicPr>
            <a:picLocks noChangeAspect="1" noChangeArrowheads="1"/>
          </p:cNvPicPr>
          <p:nvPr/>
        </p:nvPicPr>
        <p:blipFill>
          <a:blip r:embed="rId3"/>
          <a:srcRect/>
          <a:stretch>
            <a:fillRect/>
          </a:stretch>
        </p:blipFill>
        <p:spPr bwMode="auto">
          <a:xfrm>
            <a:off x="2590800" y="4038600"/>
            <a:ext cx="3788229" cy="9144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p:txBody>
          <a:bodyPr/>
          <a:lstStyle/>
          <a:p>
            <a:r>
              <a:rPr lang="en-US" dirty="0" smtClean="0"/>
              <a:t>Microsoft Dynamics GP</a:t>
            </a:r>
            <a:endParaRPr lang="en-US" dirty="0"/>
          </a:p>
        </p:txBody>
      </p:sp>
      <p:pic>
        <p:nvPicPr>
          <p:cNvPr id="7" name="Picture 6" descr="dynamics gp screen.jpg"/>
          <p:cNvPicPr>
            <a:picLocks noChangeAspect="1"/>
          </p:cNvPicPr>
          <p:nvPr/>
        </p:nvPicPr>
        <p:blipFill>
          <a:blip r:embed="rId3" cstate="email"/>
          <a:stretch>
            <a:fillRect/>
          </a:stretch>
        </p:blipFill>
        <p:spPr>
          <a:xfrm>
            <a:off x="4114800" y="1219200"/>
            <a:ext cx="4810125" cy="4200525"/>
          </a:xfrm>
          <a:prstGeom prst="rect">
            <a:avLst/>
          </a:prstGeom>
        </p:spPr>
      </p:pic>
      <p:sp>
        <p:nvSpPr>
          <p:cNvPr id="12" name="TextBox 11"/>
          <p:cNvSpPr txBox="1"/>
          <p:nvPr/>
        </p:nvSpPr>
        <p:spPr>
          <a:xfrm>
            <a:off x="342900" y="1272748"/>
            <a:ext cx="3657600" cy="4093428"/>
          </a:xfrm>
          <a:prstGeom prst="rect">
            <a:avLst/>
          </a:prstGeom>
          <a:noFill/>
        </p:spPr>
        <p:txBody>
          <a:bodyPr wrap="square" rtlCol="0">
            <a:spAutoFit/>
          </a:bodyPr>
          <a:lstStyle/>
          <a:p>
            <a:pPr marL="342900" lvl="0" indent="-342900">
              <a:buFont typeface="Arial" pitchFamily="34" charset="0"/>
              <a:buChar char="•"/>
            </a:pPr>
            <a:r>
              <a:rPr lang="en-US" sz="2000" b="1" dirty="0" smtClean="0">
                <a:solidFill>
                  <a:schemeClr val="bg1"/>
                </a:solidFill>
                <a:latin typeface="Segoe UI" pitchFamily="34" charset="0"/>
                <a:cs typeface="Segoe UI" pitchFamily="34" charset="0"/>
              </a:rPr>
              <a:t>Peace of Mind. </a:t>
            </a:r>
            <a:r>
              <a:rPr lang="en-US" sz="2000" dirty="0" smtClean="0">
                <a:solidFill>
                  <a:schemeClr val="bg1"/>
                </a:solidFill>
                <a:latin typeface="Segoe UI" pitchFamily="34" charset="0"/>
                <a:cs typeface="Segoe UI" pitchFamily="34" charset="0"/>
              </a:rPr>
              <a:t>Dynamics GP provides accountability by tracking every change made by every person.</a:t>
            </a:r>
          </a:p>
          <a:p>
            <a:pPr marL="342900" indent="-342900">
              <a:buFont typeface="Arial" pitchFamily="34" charset="0"/>
              <a:buChar char="•"/>
            </a:pPr>
            <a:r>
              <a:rPr lang="en-US" sz="2000" b="1" dirty="0" smtClean="0">
                <a:solidFill>
                  <a:schemeClr val="bg1"/>
                </a:solidFill>
                <a:latin typeface="Segoe UI" pitchFamily="34" charset="0"/>
                <a:cs typeface="Segoe UI" pitchFamily="34" charset="0"/>
              </a:rPr>
              <a:t>Instant Knowledge. </a:t>
            </a:r>
            <a:r>
              <a:rPr lang="en-US" sz="2000" dirty="0" smtClean="0">
                <a:solidFill>
                  <a:schemeClr val="bg1"/>
                </a:solidFill>
                <a:latin typeface="Segoe UI" pitchFamily="34" charset="0"/>
                <a:cs typeface="Segoe UI" pitchFamily="34" charset="0"/>
              </a:rPr>
              <a:t>Dynamics GP will instantly alert you of pertinent financial situations.</a:t>
            </a:r>
          </a:p>
          <a:p>
            <a:pPr marL="342900" indent="-342900">
              <a:buFont typeface="Arial" pitchFamily="34" charset="0"/>
              <a:buChar char="•"/>
            </a:pPr>
            <a:r>
              <a:rPr lang="en-US" sz="2000" b="1" dirty="0" smtClean="0">
                <a:solidFill>
                  <a:schemeClr val="bg1"/>
                </a:solidFill>
                <a:latin typeface="Segoe UI" pitchFamily="34" charset="0"/>
                <a:cs typeface="Segoe UI" pitchFamily="34" charset="0"/>
              </a:rPr>
              <a:t>Freedom to Grow. </a:t>
            </a:r>
            <a:r>
              <a:rPr lang="en-US" sz="2000" dirty="0" smtClean="0">
                <a:solidFill>
                  <a:schemeClr val="bg1"/>
                </a:solidFill>
                <a:latin typeface="Segoe UI" pitchFamily="34" charset="0"/>
                <a:cs typeface="Segoe UI" pitchFamily="34" charset="0"/>
              </a:rPr>
              <a:t>Dynamics GP supports over 1,000 simultaneous users vs. QuickBooks Pro’s 5.</a:t>
            </a:r>
          </a:p>
          <a:p>
            <a:pPr marL="342900" lvl="0" indent="-342900">
              <a:buFont typeface="Arial" pitchFamily="34" charset="0"/>
              <a:buChar char="•"/>
            </a:pPr>
            <a:endParaRPr lang="en-US" sz="2000" dirty="0" smtClean="0">
              <a:solidFill>
                <a:schemeClr val="bg1"/>
              </a:solidFill>
              <a:latin typeface="Segoe UI" pitchFamily="34" charset="0"/>
              <a:cs typeface="Segoe UI"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p:txBody>
          <a:bodyPr/>
          <a:lstStyle/>
          <a:p>
            <a:r>
              <a:rPr lang="en-US" dirty="0" smtClean="0"/>
              <a:t>Microsoft Dynamics GP</a:t>
            </a:r>
            <a:endParaRPr lang="en-US" dirty="0"/>
          </a:p>
        </p:txBody>
      </p:sp>
      <p:sp>
        <p:nvSpPr>
          <p:cNvPr id="10" name="Content Placeholder 7"/>
          <p:cNvSpPr>
            <a:spLocks noGrp="1"/>
          </p:cNvSpPr>
          <p:nvPr>
            <p:ph sz="quarter" idx="12"/>
          </p:nvPr>
        </p:nvSpPr>
        <p:spPr>
          <a:xfrm>
            <a:off x="457200" y="1295400"/>
            <a:ext cx="7429500" cy="4419600"/>
          </a:xfrm>
        </p:spPr>
        <p:txBody>
          <a:bodyPr>
            <a:normAutofit/>
          </a:bodyPr>
          <a:lstStyle/>
          <a:p>
            <a:pPr>
              <a:buNone/>
            </a:pPr>
            <a:r>
              <a:rPr lang="en-US" sz="2000" b="1" dirty="0" smtClean="0"/>
              <a:t>Next steps</a:t>
            </a:r>
          </a:p>
          <a:p>
            <a:pPr marL="395288" indent="-284163"/>
            <a:r>
              <a:rPr lang="en-US" sz="2000" dirty="0" smtClean="0"/>
              <a:t>Get a free QuickBooks Replacer Kit and learn how Microsoft Dynamics</a:t>
            </a:r>
            <a:r>
              <a:rPr lang="en-US" sz="2000" baseline="30000" dirty="0" smtClean="0"/>
              <a:t>®</a:t>
            </a:r>
            <a:r>
              <a:rPr lang="en-US" sz="2000" dirty="0" smtClean="0"/>
              <a:t> can help you meet your growing business needs</a:t>
            </a:r>
          </a:p>
          <a:p>
            <a:pPr marL="395288" indent="-284163"/>
            <a:endParaRPr lang="en-US" sz="2000" dirty="0" smtClean="0"/>
          </a:p>
          <a:p>
            <a:pPr marL="395288" indent="-395288">
              <a:buNone/>
            </a:pPr>
            <a:r>
              <a:rPr lang="en-US" b="1" dirty="0" smtClean="0"/>
              <a:t>www.mslocaloffers.com</a:t>
            </a:r>
          </a:p>
          <a:p>
            <a:endParaRPr lang="en-US" sz="2000" b="1" dirty="0" smtClean="0"/>
          </a:p>
        </p:txBody>
      </p:sp>
      <p:pic>
        <p:nvPicPr>
          <p:cNvPr id="1026" name="Picture 2"/>
          <p:cNvPicPr>
            <a:picLocks noChangeAspect="1" noChangeArrowheads="1"/>
          </p:cNvPicPr>
          <p:nvPr/>
        </p:nvPicPr>
        <p:blipFill>
          <a:blip r:embed="rId3"/>
          <a:srcRect/>
          <a:stretch>
            <a:fillRect/>
          </a:stretch>
        </p:blipFill>
        <p:spPr bwMode="auto">
          <a:xfrm>
            <a:off x="2781300" y="4213225"/>
            <a:ext cx="4000500" cy="74676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p>
            <a:pPr marL="288925" indent="-288925">
              <a:defRPr/>
            </a:pPr>
            <a:r>
              <a:rPr lang="en-US" dirty="0" smtClean="0">
                <a:solidFill>
                  <a:srgbClr val="898989"/>
                </a:solidFill>
              </a:rPr>
              <a:t>Meet other small business people in your area</a:t>
            </a:r>
          </a:p>
          <a:p>
            <a:pPr marL="288925" indent="-288925">
              <a:defRPr/>
            </a:pPr>
            <a:r>
              <a:rPr lang="en-US" dirty="0" smtClean="0">
                <a:solidFill>
                  <a:srgbClr val="898989"/>
                </a:solidFill>
              </a:rPr>
              <a:t>Share stories and insights</a:t>
            </a:r>
          </a:p>
          <a:p>
            <a:pPr marL="288925" indent="-288925">
              <a:defRPr/>
            </a:pPr>
            <a:r>
              <a:rPr lang="en-US" dirty="0" smtClean="0">
                <a:solidFill>
                  <a:srgbClr val="898989"/>
                </a:solidFill>
              </a:rPr>
              <a:t>Find solutions to some of your biggest challenges</a:t>
            </a:r>
          </a:p>
          <a:p>
            <a:pPr marL="288925" indent="-288925">
              <a:defRPr/>
            </a:pPr>
            <a:r>
              <a:rPr lang="en-US" dirty="0" smtClean="0">
                <a:solidFill>
                  <a:srgbClr val="898989"/>
                </a:solidFill>
              </a:rPr>
              <a:t>Tap into a local network full of resources</a:t>
            </a:r>
          </a:p>
          <a:p>
            <a:pPr marL="688975" lvl="1" indent="-288925">
              <a:defRPr/>
            </a:pPr>
            <a:r>
              <a:rPr lang="en-US" dirty="0" smtClean="0">
                <a:solidFill>
                  <a:srgbClr val="FF0000"/>
                </a:solidFill>
              </a:rPr>
              <a:t>[List Presenters &amp; Introduce them here]</a:t>
            </a:r>
          </a:p>
        </p:txBody>
      </p:sp>
      <p:sp>
        <p:nvSpPr>
          <p:cNvPr id="5" name="Text Box 3"/>
          <p:cNvSpPr txBox="1">
            <a:spLocks noChangeArrowheads="1"/>
          </p:cNvSpPr>
          <p:nvPr/>
        </p:nvSpPr>
        <p:spPr bwMode="auto">
          <a:xfrm>
            <a:off x="838200" y="2298700"/>
            <a:ext cx="5486400" cy="1015663"/>
          </a:xfrm>
          <a:prstGeom prst="rect">
            <a:avLst/>
          </a:prstGeom>
          <a:noFill/>
          <a:ln w="9525">
            <a:noFill/>
            <a:miter lim="800000"/>
            <a:headEnd/>
            <a:tailEnd/>
          </a:ln>
          <a:effectLst/>
        </p:spPr>
        <p:txBody>
          <a:bodyPr>
            <a:spAutoFit/>
          </a:bodyPr>
          <a:lstStyle/>
          <a:p>
            <a:pPr>
              <a:defRPr/>
            </a:pPr>
            <a:endParaRPr lang="en-US" dirty="0">
              <a:solidFill>
                <a:srgbClr val="898989"/>
              </a:solidFill>
              <a:latin typeface="Segoe" pitchFamily="34" charset="0"/>
            </a:endParaRPr>
          </a:p>
          <a:p>
            <a:pPr>
              <a:spcBef>
                <a:spcPct val="50000"/>
              </a:spcBef>
              <a:defRPr/>
            </a:pPr>
            <a:endParaRPr lang="en-US" dirty="0"/>
          </a:p>
        </p:txBody>
      </p:sp>
      <p:sp>
        <p:nvSpPr>
          <p:cNvPr id="3" name="Title 2"/>
          <p:cNvSpPr>
            <a:spLocks noGrp="1"/>
          </p:cNvSpPr>
          <p:nvPr>
            <p:ph type="title"/>
          </p:nvPr>
        </p:nvSpPr>
        <p:spPr/>
        <p:txBody>
          <a:bodyPr/>
          <a:lstStyle/>
          <a:p>
            <a:r>
              <a:rPr lang="en-US" dirty="0" smtClean="0"/>
              <a:t>Welcome to your local team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entagon 29"/>
          <p:cNvSpPr/>
          <p:nvPr/>
        </p:nvSpPr>
        <p:spPr>
          <a:xfrm>
            <a:off x="228600" y="1219200"/>
            <a:ext cx="3009900" cy="4038600"/>
          </a:xfrm>
          <a:prstGeom prst="homePlate">
            <a:avLst>
              <a:gd name="adj" fmla="val 37178"/>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idx="4294967295"/>
          </p:nvPr>
        </p:nvSpPr>
        <p:spPr>
          <a:xfrm>
            <a:off x="525463" y="0"/>
            <a:ext cx="8618537" cy="1143000"/>
          </a:xfrm>
        </p:spPr>
        <p:txBody>
          <a:bodyPr>
            <a:normAutofit/>
          </a:bodyPr>
          <a:lstStyle/>
          <a:p>
            <a:r>
              <a:rPr lang="en-US" dirty="0" smtClean="0"/>
              <a:t>How the Local Engagement Team works</a:t>
            </a:r>
            <a:endParaRPr lang="en-US" dirty="0">
              <a:latin typeface="Trebuchet MS" pitchFamily="34" charset="0"/>
            </a:endParaRPr>
          </a:p>
        </p:txBody>
      </p:sp>
      <p:sp>
        <p:nvSpPr>
          <p:cNvPr id="3" name="Content Placeholder 2"/>
          <p:cNvSpPr>
            <a:spLocks noGrp="1"/>
          </p:cNvSpPr>
          <p:nvPr>
            <p:ph idx="4294967295"/>
          </p:nvPr>
        </p:nvSpPr>
        <p:spPr>
          <a:xfrm>
            <a:off x="419100" y="1619250"/>
            <a:ext cx="2057400" cy="3238500"/>
          </a:xfrm>
        </p:spPr>
        <p:txBody>
          <a:bodyPr>
            <a:noAutofit/>
          </a:bodyPr>
          <a:lstStyle/>
          <a:p>
            <a:pPr marL="0" indent="0">
              <a:lnSpc>
                <a:spcPct val="90000"/>
              </a:lnSpc>
              <a:spcBef>
                <a:spcPts val="90"/>
              </a:spcBef>
              <a:spcAft>
                <a:spcPts val="50"/>
              </a:spcAft>
              <a:buNone/>
            </a:pPr>
            <a:r>
              <a:rPr lang="en-US" sz="2100" dirty="0" smtClean="0">
                <a:solidFill>
                  <a:srgbClr val="000000"/>
                </a:solidFill>
              </a:rPr>
              <a:t>Microsoft Partners,         complementary companies, and organizations are brought together for engagements at a local level to cater to your needs.</a:t>
            </a:r>
          </a:p>
          <a:p>
            <a:pPr marL="0" indent="0">
              <a:spcBef>
                <a:spcPts val="90"/>
              </a:spcBef>
              <a:spcAft>
                <a:spcPts val="50"/>
              </a:spcAft>
              <a:buNone/>
            </a:pPr>
            <a:endParaRPr lang="en-US" sz="2100" dirty="0" smtClean="0"/>
          </a:p>
        </p:txBody>
      </p:sp>
      <p:graphicFrame>
        <p:nvGraphicFramePr>
          <p:cNvPr id="37" name="Diagram 36"/>
          <p:cNvGraphicFramePr/>
          <p:nvPr/>
        </p:nvGraphicFramePr>
        <p:xfrm>
          <a:off x="2514600" y="1066800"/>
          <a:ext cx="7162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Content Placeholder 2"/>
          <p:cNvSpPr txBox="1">
            <a:spLocks/>
          </p:cNvSpPr>
          <p:nvPr/>
        </p:nvSpPr>
        <p:spPr>
          <a:xfrm>
            <a:off x="5029200" y="2971800"/>
            <a:ext cx="2057400" cy="990600"/>
          </a:xfrm>
          <a:prstGeom prst="rect">
            <a:avLst/>
          </a:prstGeom>
        </p:spPr>
        <p:txBody>
          <a:bodyPr vert="horz">
            <a:noAutofit/>
          </a:bodyPr>
          <a:lstStyle/>
          <a:p>
            <a:pPr marL="0" marR="0" lvl="0" indent="0" algn="ctr" defTabSz="914400" rtl="0" eaLnBrk="1" fontAlgn="auto" latinLnBrk="0" hangingPunct="1">
              <a:lnSpc>
                <a:spcPct val="90000"/>
              </a:lnSpc>
              <a:spcBef>
                <a:spcPts val="90"/>
              </a:spcBef>
              <a:spcAft>
                <a:spcPts val="50"/>
              </a:spcAft>
              <a:buClr>
                <a:schemeClr val="accent1"/>
              </a:buClr>
              <a:buSzPct val="68000"/>
              <a:buFont typeface="Wingdings 3"/>
              <a:buNone/>
              <a:tabLst/>
              <a:defRPr/>
            </a:pPr>
            <a:r>
              <a:rPr kumimoji="0" lang="en-US" sz="2100" b="1" i="0" u="none" strike="noStrike" kern="1200" cap="none" spc="0" normalizeH="0" baseline="0" noProof="0" dirty="0" smtClean="0">
                <a:ln>
                  <a:noFill/>
                </a:ln>
                <a:solidFill>
                  <a:schemeClr val="tx1"/>
                </a:solidFill>
                <a:effectLst/>
                <a:uLnTx/>
                <a:uFillTx/>
                <a:latin typeface="Segoe UI" pitchFamily="34" charset="0"/>
                <a:cs typeface="Segoe UI" pitchFamily="34" charset="0"/>
              </a:rPr>
              <a:t>Local</a:t>
            </a:r>
            <a:r>
              <a:rPr kumimoji="0" lang="en-US" sz="2100" b="1" i="0" u="none" strike="noStrike" kern="1200" cap="none" spc="0" normalizeH="0" noProof="0" dirty="0" smtClean="0">
                <a:ln>
                  <a:noFill/>
                </a:ln>
                <a:solidFill>
                  <a:schemeClr val="tx1"/>
                </a:solidFill>
                <a:effectLst/>
                <a:uLnTx/>
                <a:uFillTx/>
                <a:latin typeface="Segoe UI" pitchFamily="34" charset="0"/>
                <a:cs typeface="Segoe UI" pitchFamily="34" charset="0"/>
              </a:rPr>
              <a:t> Engagement Team Model</a:t>
            </a:r>
            <a:endParaRPr kumimoji="0" lang="en-US" sz="2100" b="1" i="0" u="none" strike="noStrike" kern="1200" cap="none" spc="0" normalizeH="0" baseline="0" noProof="0" dirty="0" smtClean="0">
              <a:ln>
                <a:noFill/>
              </a:ln>
              <a:solidFill>
                <a:schemeClr val="tx1"/>
              </a:solidFill>
              <a:effectLst/>
              <a:uLnTx/>
              <a:uFillTx/>
              <a:latin typeface="Segoe UI" pitchFamily="34" charset="0"/>
              <a:cs typeface="Segoe UI" pitchFamily="34" charset="0"/>
            </a:endParaRPr>
          </a:p>
          <a:p>
            <a:pPr marL="0" marR="0" lvl="0" indent="0" algn="ctr" defTabSz="914400" rtl="0" eaLnBrk="1" fontAlgn="auto" latinLnBrk="0" hangingPunct="1">
              <a:lnSpc>
                <a:spcPct val="100000"/>
              </a:lnSpc>
              <a:spcBef>
                <a:spcPts val="90"/>
              </a:spcBef>
              <a:spcAft>
                <a:spcPts val="50"/>
              </a:spcAft>
              <a:buClr>
                <a:schemeClr val="accent1"/>
              </a:buClr>
              <a:buSzPct val="68000"/>
              <a:buFont typeface="Wingdings 3"/>
              <a:buNone/>
              <a:tabLst/>
              <a:defRPr/>
            </a:pPr>
            <a:endParaRPr kumimoji="0" lang="en-US" sz="2100" b="1" i="0" u="none" strike="noStrike" kern="1200" cap="none" spc="0" normalizeH="0" baseline="0" noProof="0" dirty="0" smtClean="0">
              <a:ln>
                <a:noFill/>
              </a:ln>
              <a:solidFill>
                <a:schemeClr val="tx1"/>
              </a:solidFill>
              <a:effectLst/>
              <a:uLnTx/>
              <a:uFillTx/>
              <a:latin typeface="Segoe UI" pitchFamily="34" charset="0"/>
              <a:cs typeface="Segoe UI" pitchFamily="34" charset="0"/>
            </a:endParaRPr>
          </a:p>
        </p:txBody>
      </p:sp>
      <p:pic>
        <p:nvPicPr>
          <p:cNvPr id="32" name="Picture 4" descr="C:\Program Files\Microsoft Resource DVD Artwork\DVD_ART\BoxShots_Logos\Microsoft Certified\Microsoft Certified Partner bL.png"/>
          <p:cNvPicPr>
            <a:picLocks noChangeAspect="1" noChangeArrowheads="1"/>
          </p:cNvPicPr>
          <p:nvPr/>
        </p:nvPicPr>
        <p:blipFill>
          <a:blip r:embed="rId7" cstate="email"/>
          <a:srcRect/>
          <a:stretch>
            <a:fillRect/>
          </a:stretch>
        </p:blipFill>
        <p:spPr bwMode="auto">
          <a:xfrm>
            <a:off x="6324600" y="1181100"/>
            <a:ext cx="679641" cy="328886"/>
          </a:xfrm>
          <a:prstGeom prst="rect">
            <a:avLst/>
          </a:prstGeom>
          <a:noFill/>
        </p:spPr>
      </p:pic>
      <p:pic>
        <p:nvPicPr>
          <p:cNvPr id="34" name="Picture 3" descr="C:\Program Files\Microsoft Resource DVD Artwork\DVD_ART\BoxShots_Logos\Microsoft Partner Program\Microsoft Partner Program 1 b.png"/>
          <p:cNvPicPr>
            <a:picLocks noChangeAspect="1" noChangeArrowheads="1"/>
          </p:cNvPicPr>
          <p:nvPr/>
        </p:nvPicPr>
        <p:blipFill>
          <a:blip r:embed="rId8" cstate="email"/>
          <a:srcRect/>
          <a:stretch>
            <a:fillRect/>
          </a:stretch>
        </p:blipFill>
        <p:spPr bwMode="auto">
          <a:xfrm>
            <a:off x="5295900" y="2095500"/>
            <a:ext cx="1635050" cy="176548"/>
          </a:xfrm>
          <a:prstGeom prst="rect">
            <a:avLst/>
          </a:prstGeom>
          <a:noFill/>
        </p:spPr>
      </p:pic>
      <p:pic>
        <p:nvPicPr>
          <p:cNvPr id="23" name="Picture 22" descr="Small business specialist.png"/>
          <p:cNvPicPr>
            <a:picLocks noChangeAspect="1"/>
          </p:cNvPicPr>
          <p:nvPr/>
        </p:nvPicPr>
        <p:blipFill>
          <a:blip r:embed="rId9" cstate="email"/>
          <a:stretch>
            <a:fillRect/>
          </a:stretch>
        </p:blipFill>
        <p:spPr>
          <a:xfrm>
            <a:off x="5219819" y="1143000"/>
            <a:ext cx="761881" cy="370782"/>
          </a:xfrm>
          <a:prstGeom prst="rect">
            <a:avLst/>
          </a:prstGeom>
        </p:spPr>
      </p:pic>
      <p:pic>
        <p:nvPicPr>
          <p:cNvPr id="25" name="Picture 24" descr="SBA.png"/>
          <p:cNvPicPr>
            <a:picLocks noChangeAspect="1"/>
          </p:cNvPicPr>
          <p:nvPr/>
        </p:nvPicPr>
        <p:blipFill>
          <a:blip r:embed="rId10" cstate="email"/>
          <a:stretch>
            <a:fillRect/>
          </a:stretch>
        </p:blipFill>
        <p:spPr>
          <a:xfrm>
            <a:off x="4191000" y="4076701"/>
            <a:ext cx="533400" cy="212260"/>
          </a:xfrm>
          <a:prstGeom prst="rect">
            <a:avLst/>
          </a:prstGeom>
        </p:spPr>
      </p:pic>
      <p:pic>
        <p:nvPicPr>
          <p:cNvPr id="26" name="Picture 25" descr="eWomen.png"/>
          <p:cNvPicPr>
            <a:picLocks noChangeAspect="1"/>
          </p:cNvPicPr>
          <p:nvPr/>
        </p:nvPicPr>
        <p:blipFill>
          <a:blip r:embed="rId11" cstate="email"/>
          <a:stretch>
            <a:fillRect/>
          </a:stretch>
        </p:blipFill>
        <p:spPr>
          <a:xfrm>
            <a:off x="4876800" y="4076700"/>
            <a:ext cx="457200" cy="270932"/>
          </a:xfrm>
          <a:prstGeom prst="rect">
            <a:avLst/>
          </a:prstGeom>
        </p:spPr>
      </p:pic>
      <p:pic>
        <p:nvPicPr>
          <p:cNvPr id="27" name="Picture 26" descr="SCORE.png"/>
          <p:cNvPicPr>
            <a:picLocks noChangeAspect="1"/>
          </p:cNvPicPr>
          <p:nvPr/>
        </p:nvPicPr>
        <p:blipFill>
          <a:blip r:embed="rId12" cstate="email"/>
          <a:stretch>
            <a:fillRect/>
          </a:stretch>
        </p:blipFill>
        <p:spPr>
          <a:xfrm>
            <a:off x="3581400" y="4953000"/>
            <a:ext cx="990600" cy="360218"/>
          </a:xfrm>
          <a:prstGeom prst="rect">
            <a:avLst/>
          </a:prstGeom>
        </p:spPr>
      </p:pic>
      <p:pic>
        <p:nvPicPr>
          <p:cNvPr id="20" name="Picture 19" descr="acce-logo.gif"/>
          <p:cNvPicPr>
            <a:picLocks noChangeAspect="1"/>
          </p:cNvPicPr>
          <p:nvPr/>
        </p:nvPicPr>
        <p:blipFill>
          <a:blip r:embed="rId13"/>
          <a:stretch>
            <a:fillRect/>
          </a:stretch>
        </p:blipFill>
        <p:spPr>
          <a:xfrm>
            <a:off x="4762500" y="4914900"/>
            <a:ext cx="453737" cy="342900"/>
          </a:xfrm>
          <a:prstGeom prst="rect">
            <a:avLst/>
          </a:prstGeom>
        </p:spPr>
      </p:pic>
      <p:pic>
        <p:nvPicPr>
          <p:cNvPr id="21" name="Picture 20" descr="asbdc.gif"/>
          <p:cNvPicPr>
            <a:picLocks noChangeAspect="1"/>
          </p:cNvPicPr>
          <p:nvPr/>
        </p:nvPicPr>
        <p:blipFill>
          <a:blip r:embed="rId14"/>
          <a:srcRect t="24000" b="26000"/>
          <a:stretch>
            <a:fillRect/>
          </a:stretch>
        </p:blipFill>
        <p:spPr>
          <a:xfrm>
            <a:off x="3505200" y="4038600"/>
            <a:ext cx="533400" cy="304800"/>
          </a:xfrm>
          <a:prstGeom prst="rect">
            <a:avLst/>
          </a:prstGeom>
        </p:spPr>
      </p:pic>
      <p:pic>
        <p:nvPicPr>
          <p:cNvPr id="31" name="Picture 30" descr="Safeco.png"/>
          <p:cNvPicPr>
            <a:picLocks noChangeAspect="1"/>
          </p:cNvPicPr>
          <p:nvPr/>
        </p:nvPicPr>
        <p:blipFill>
          <a:blip r:embed="rId15" cstate="email"/>
          <a:stretch>
            <a:fillRect/>
          </a:stretch>
        </p:blipFill>
        <p:spPr>
          <a:xfrm>
            <a:off x="6801612" y="4038600"/>
            <a:ext cx="547118" cy="209216"/>
          </a:xfrm>
          <a:prstGeom prst="rect">
            <a:avLst/>
          </a:prstGeom>
        </p:spPr>
      </p:pic>
      <p:pic>
        <p:nvPicPr>
          <p:cNvPr id="36" name="Picture 35" descr="Bank of America.png"/>
          <p:cNvPicPr>
            <a:picLocks noChangeAspect="1"/>
          </p:cNvPicPr>
          <p:nvPr/>
        </p:nvPicPr>
        <p:blipFill>
          <a:blip r:embed="rId16" cstate="email"/>
          <a:srcRect/>
          <a:stretch>
            <a:fillRect/>
          </a:stretch>
        </p:blipFill>
        <p:spPr>
          <a:xfrm>
            <a:off x="7543800" y="4914900"/>
            <a:ext cx="766690" cy="381000"/>
          </a:xfrm>
          <a:prstGeom prst="rect">
            <a:avLst/>
          </a:prstGeom>
        </p:spPr>
      </p:pic>
      <p:pic>
        <p:nvPicPr>
          <p:cNvPr id="38" name="Picture 37" descr="FedEx_MultipleServices_Normal_2Color_Positive_80.gif"/>
          <p:cNvPicPr>
            <a:picLocks noChangeAspect="1"/>
          </p:cNvPicPr>
          <p:nvPr/>
        </p:nvPicPr>
        <p:blipFill>
          <a:blip r:embed="rId17">
            <a:clrChange>
              <a:clrFrom>
                <a:srgbClr val="FFFFFF"/>
              </a:clrFrom>
              <a:clrTo>
                <a:srgbClr val="FFFFFF">
                  <a:alpha val="0"/>
                </a:srgbClr>
              </a:clrTo>
            </a:clrChange>
          </a:blip>
          <a:stretch>
            <a:fillRect/>
          </a:stretch>
        </p:blipFill>
        <p:spPr>
          <a:xfrm>
            <a:off x="6743700" y="4876800"/>
            <a:ext cx="838200" cy="407954"/>
          </a:xfrm>
          <a:prstGeom prst="rect">
            <a:avLst/>
          </a:prstGeom>
        </p:spPr>
      </p:pic>
      <p:pic>
        <p:nvPicPr>
          <p:cNvPr id="39" name="Picture 38" descr="ATandT.png"/>
          <p:cNvPicPr>
            <a:picLocks noChangeAspect="1"/>
          </p:cNvPicPr>
          <p:nvPr/>
        </p:nvPicPr>
        <p:blipFill>
          <a:blip r:embed="rId18" cstate="email"/>
          <a:stretch>
            <a:fillRect/>
          </a:stretch>
        </p:blipFill>
        <p:spPr>
          <a:xfrm>
            <a:off x="8420100" y="4914900"/>
            <a:ext cx="262647" cy="367649"/>
          </a:xfrm>
          <a:prstGeom prst="rect">
            <a:avLst/>
          </a:prstGeom>
        </p:spPr>
      </p:pic>
      <p:pic>
        <p:nvPicPr>
          <p:cNvPr id="40" name="Picture 39" descr="MasterCard.png"/>
          <p:cNvPicPr>
            <a:picLocks noChangeAspect="1"/>
          </p:cNvPicPr>
          <p:nvPr/>
        </p:nvPicPr>
        <p:blipFill>
          <a:blip r:embed="rId19" cstate="email"/>
          <a:stretch>
            <a:fillRect/>
          </a:stretch>
        </p:blipFill>
        <p:spPr>
          <a:xfrm>
            <a:off x="8229600" y="4040124"/>
            <a:ext cx="478439" cy="291026"/>
          </a:xfrm>
          <a:prstGeom prst="rect">
            <a:avLst/>
          </a:prstGeom>
        </p:spPr>
      </p:pic>
      <p:pic>
        <p:nvPicPr>
          <p:cNvPr id="41" name="Picture 40" descr="Comcast.png"/>
          <p:cNvPicPr>
            <a:picLocks noChangeAspect="1"/>
          </p:cNvPicPr>
          <p:nvPr/>
        </p:nvPicPr>
        <p:blipFill>
          <a:blip r:embed="rId20" cstate="print"/>
          <a:stretch>
            <a:fillRect/>
          </a:stretch>
        </p:blipFill>
        <p:spPr>
          <a:xfrm>
            <a:off x="7353301" y="3977830"/>
            <a:ext cx="952500" cy="47529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challenges are you facing today?</a:t>
            </a:r>
            <a:endParaRPr lang="en-US" dirty="0"/>
          </a:p>
        </p:txBody>
      </p:sp>
      <p:sp>
        <p:nvSpPr>
          <p:cNvPr id="4" name="Content Placeholder 3"/>
          <p:cNvSpPr>
            <a:spLocks noGrp="1"/>
          </p:cNvSpPr>
          <p:nvPr>
            <p:ph sz="quarter" idx="12"/>
          </p:nvPr>
        </p:nvSpPr>
        <p:spPr/>
        <p:txBody>
          <a:bodyPr/>
          <a:lstStyle/>
          <a:p>
            <a:r>
              <a:rPr lang="en-US" dirty="0" smtClean="0"/>
              <a:t>Growing your business in a slow economy</a:t>
            </a:r>
          </a:p>
          <a:p>
            <a:r>
              <a:rPr lang="en-US" dirty="0" smtClean="0"/>
              <a:t>Maintaining work/life balance</a:t>
            </a:r>
          </a:p>
          <a:p>
            <a:r>
              <a:rPr lang="en-US" dirty="0" smtClean="0"/>
              <a:t>Playing so many different roles, you can’t </a:t>
            </a:r>
            <a:br>
              <a:rPr lang="en-US" dirty="0" smtClean="0"/>
            </a:br>
            <a:r>
              <a:rPr lang="en-US" dirty="0" smtClean="0"/>
              <a:t>master them all</a:t>
            </a:r>
          </a:p>
          <a:p>
            <a:endParaRPr lang="en-US" dirty="0" smtClean="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 costs four to ten times as much to capture a new customer as it does to provide good services to an existing one. </a:t>
            </a:r>
            <a:endParaRPr lang="en-US" dirty="0"/>
          </a:p>
        </p:txBody>
      </p:sp>
      <p:sp>
        <p:nvSpPr>
          <p:cNvPr id="4" name="Content Placeholder 3"/>
          <p:cNvSpPr>
            <a:spLocks noGrp="1"/>
          </p:cNvSpPr>
          <p:nvPr>
            <p:ph sz="quarter" idx="10"/>
          </p:nvPr>
        </p:nvSpPr>
        <p:spPr>
          <a:xfrm>
            <a:off x="4381500" y="3962400"/>
            <a:ext cx="3314700" cy="838200"/>
          </a:xfrm>
        </p:spPr>
        <p:txBody>
          <a:bodyPr>
            <a:normAutofit/>
          </a:bodyPr>
          <a:lstStyle/>
          <a:p>
            <a:pPr algn="l"/>
            <a:r>
              <a:rPr lang="en-US" dirty="0" smtClean="0"/>
              <a:t>Thompson Group Marketing</a:t>
            </a:r>
          </a:p>
          <a:p>
            <a:pPr marL="234950" indent="0" algn="l">
              <a:buNone/>
            </a:pPr>
            <a:r>
              <a:rPr lang="en-US" dirty="0" smtClean="0"/>
              <a:t>Walnut Creek, CA</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grow a business in a slow economy?</a:t>
            </a:r>
          </a:p>
        </p:txBody>
      </p:sp>
      <p:sp>
        <p:nvSpPr>
          <p:cNvPr id="6" name="Text Placeholder 5"/>
          <p:cNvSpPr>
            <a:spLocks noGrp="1"/>
          </p:cNvSpPr>
          <p:nvPr>
            <p:ph type="body" sz="quarter" idx="11"/>
          </p:nvPr>
        </p:nvSpPr>
        <p:spPr/>
        <p:txBody>
          <a:bodyPr/>
          <a:lstStyle/>
          <a:p>
            <a:r>
              <a:rPr lang="en-US" b="1" dirty="0" smtClean="0"/>
              <a:t>Nurture customer base </a:t>
            </a:r>
            <a:r>
              <a:rPr lang="en-US" dirty="0" smtClean="0"/>
              <a:t>by maximizing customer satisfaction and communicating on a regular basis</a:t>
            </a:r>
          </a:p>
          <a:p>
            <a:r>
              <a:rPr lang="en-US" b="1" dirty="0" smtClean="0"/>
              <a:t>Generate more referrals </a:t>
            </a:r>
            <a:r>
              <a:rPr lang="en-US" dirty="0" smtClean="0"/>
              <a:t>by leveraging your excellent reputation</a:t>
            </a:r>
          </a:p>
          <a:p>
            <a:pPr lvl="1"/>
            <a:r>
              <a:rPr lang="en-US" dirty="0" smtClean="0"/>
              <a:t>Through customers and your local business community </a:t>
            </a:r>
          </a:p>
          <a:p>
            <a:r>
              <a:rPr lang="en-US" b="1" dirty="0" smtClean="0"/>
              <a:t>Find new customers </a:t>
            </a:r>
            <a:r>
              <a:rPr lang="en-US" dirty="0" smtClean="0"/>
              <a:t>by launching a search marketing program</a:t>
            </a:r>
          </a:p>
        </p:txBody>
      </p:sp>
      <p:sp>
        <p:nvSpPr>
          <p:cNvPr id="4" name="Content Placeholder 3"/>
          <p:cNvSpPr>
            <a:spLocks noGrp="1"/>
          </p:cNvSpPr>
          <p:nvPr>
            <p:ph type="body" sz="quarter" idx="12"/>
          </p:nvPr>
        </p:nvSpPr>
        <p:spPr/>
        <p:txBody>
          <a:bodyPr>
            <a:normAutofit lnSpcReduction="10000"/>
          </a:bodyPr>
          <a:lstStyle/>
          <a:p>
            <a:r>
              <a:rPr lang="en-US" dirty="0" smtClean="0">
                <a:latin typeface="Segoe UI" pitchFamily="34" charset="0"/>
              </a:rPr>
              <a:t>Keep more current customers and use innovative methods to attract new customers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Forty-nine percent of small business owners say they make business calls and check e-mail while driving.</a:t>
            </a:r>
            <a:endParaRPr lang="en-US" dirty="0"/>
          </a:p>
        </p:txBody>
      </p:sp>
      <p:sp>
        <p:nvSpPr>
          <p:cNvPr id="4" name="Content Placeholder 3"/>
          <p:cNvSpPr>
            <a:spLocks noGrp="1"/>
          </p:cNvSpPr>
          <p:nvPr>
            <p:ph sz="quarter" idx="10"/>
          </p:nvPr>
        </p:nvSpPr>
        <p:spPr/>
        <p:txBody>
          <a:bodyPr/>
          <a:lstStyle/>
          <a:p>
            <a:r>
              <a:rPr lang="en-US" dirty="0" smtClean="0"/>
              <a:t>Reuters</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LET Theme">
  <a:themeElements>
    <a:clrScheme name="Custom 1">
      <a:dk1>
        <a:srgbClr val="A3AD3D"/>
      </a:dk1>
      <a:lt1>
        <a:srgbClr val="808080"/>
      </a:lt1>
      <a:dk2>
        <a:srgbClr val="500B11"/>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Sego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smtClean="0">
            <a:solidFill>
              <a:srgbClr val="AB543C"/>
            </a:solidFill>
            <a:latin typeface="Segoe"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5906B8FE6014428AE3DF6979A75982" ma:contentTypeVersion="0" ma:contentTypeDescription="Create a new document." ma:contentTypeScope="" ma:versionID="0f049b9395d2c8e30328d4464821da4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52F937D-140B-4670-A16A-573F76C03813}"/>
</file>

<file path=customXml/itemProps2.xml><?xml version="1.0" encoding="utf-8"?>
<ds:datastoreItem xmlns:ds="http://schemas.openxmlformats.org/officeDocument/2006/customXml" ds:itemID="{309097B3-142B-4A36-A5D5-3D52FE25CD04}"/>
</file>

<file path=customXml/itemProps3.xml><?xml version="1.0" encoding="utf-8"?>
<ds:datastoreItem xmlns:ds="http://schemas.openxmlformats.org/officeDocument/2006/customXml" ds:itemID="{DD5A4A46-4D42-4290-A554-A8C3F6CC0E24}"/>
</file>

<file path=docProps/app.xml><?xml version="1.0" encoding="utf-8"?>
<Properties xmlns="http://schemas.openxmlformats.org/officeDocument/2006/extended-properties" xmlns:vt="http://schemas.openxmlformats.org/officeDocument/2006/docPropsVTypes">
  <Template/>
  <TotalTime>1530</TotalTime>
  <Words>2671</Words>
  <Application>Microsoft PowerPoint</Application>
  <PresentationFormat>On-screen Show (4:3)</PresentationFormat>
  <Paragraphs>266</Paragraphs>
  <Slides>36</Slides>
  <Notes>34</Notes>
  <HiddenSlides>1</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LET Theme</vt:lpstr>
      <vt:lpstr>Presentation Guidelines</vt:lpstr>
      <vt:lpstr>The best mistakes are the ones you don’t have to make.</vt:lpstr>
      <vt:lpstr>Slide 3</vt:lpstr>
      <vt:lpstr>Welcome to your local team</vt:lpstr>
      <vt:lpstr>How the Local Engagement Team works</vt:lpstr>
      <vt:lpstr>What challenges are you facing today?</vt:lpstr>
      <vt:lpstr>It costs four to ten times as much to capture a new customer as it does to provide good services to an existing one. </vt:lpstr>
      <vt:lpstr>How to grow a business in a slow economy?</vt:lpstr>
      <vt:lpstr>Forty-nine percent of small business owners say they make business calls and check e-mail while driving.</vt:lpstr>
      <vt:lpstr>How to get more done and  maintain work/life balance?</vt:lpstr>
      <vt:lpstr>Two-thirds of small business owners work more than a standard 40-hour work week. </vt:lpstr>
      <vt:lpstr>How to master many different roles?</vt:lpstr>
      <vt:lpstr>Slide 13</vt:lpstr>
      <vt:lpstr>Slide 14</vt:lpstr>
      <vt:lpstr>Slide 15</vt:lpstr>
      <vt:lpstr>Microsoft Office Small Business 2007</vt:lpstr>
      <vt:lpstr>Microsoft Office Small Business 2007</vt:lpstr>
      <vt:lpstr>Windows Vista Ultimate with Service Pack 1</vt:lpstr>
      <vt:lpstr>Windows Vista Ultimate with Service Pack 1</vt:lpstr>
      <vt:lpstr>Windows Small Business Server 2008</vt:lpstr>
      <vt:lpstr>Windows Small Business Server 2008</vt:lpstr>
      <vt:lpstr>Microsoft Dynamics CRM Online</vt:lpstr>
      <vt:lpstr>Microsoft Dynamics CRM Online</vt:lpstr>
      <vt:lpstr>Microsoft Response Point</vt:lpstr>
      <vt:lpstr>Microsoft Response Point</vt:lpstr>
      <vt:lpstr>Additional Products</vt:lpstr>
      <vt:lpstr>Additional Offers</vt:lpstr>
      <vt:lpstr>Take the Next Step</vt:lpstr>
      <vt:lpstr>Slide 29</vt:lpstr>
      <vt:lpstr>Slide 30</vt:lpstr>
      <vt:lpstr>Microsoft Office Live Small Business</vt:lpstr>
      <vt:lpstr>Microsoft Office Live Small Business</vt:lpstr>
      <vt:lpstr>Microsoft adCenter</vt:lpstr>
      <vt:lpstr>Microsoft adCenter</vt:lpstr>
      <vt:lpstr>Microsoft Dynamics GP</vt:lpstr>
      <vt:lpstr>Microsoft Dynamics GP</vt:lpstr>
    </vt:vector>
  </TitlesOfParts>
  <Company>뿿죠</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cchow</cp:lastModifiedBy>
  <cp:revision>138</cp:revision>
  <dcterms:created xsi:type="dcterms:W3CDTF">2008-05-12T21:24:09Z</dcterms:created>
  <dcterms:modified xsi:type="dcterms:W3CDTF">2009-01-21T20:55:42Z</dcterms:modified>
</cp:coreProperties>
</file>