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customXml/itemProps2.xml" ContentType="application/vnd.openxmlformats-officedocument.customXmlPropertie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85" r:id="rId1"/>
  </p:sldMasterIdLst>
  <p:notesMasterIdLst>
    <p:notesMasterId r:id="rId43"/>
  </p:notesMasterIdLst>
  <p:handoutMasterIdLst>
    <p:handoutMasterId r:id="rId44"/>
  </p:handoutMasterIdLst>
  <p:sldIdLst>
    <p:sldId id="360" r:id="rId2"/>
    <p:sldId id="297" r:id="rId3"/>
    <p:sldId id="383" r:id="rId4"/>
    <p:sldId id="405" r:id="rId5"/>
    <p:sldId id="384" r:id="rId6"/>
    <p:sldId id="374" r:id="rId7"/>
    <p:sldId id="410" r:id="rId8"/>
    <p:sldId id="397" r:id="rId9"/>
    <p:sldId id="398" r:id="rId10"/>
    <p:sldId id="412" r:id="rId11"/>
    <p:sldId id="373" r:id="rId12"/>
    <p:sldId id="399" r:id="rId13"/>
    <p:sldId id="400" r:id="rId14"/>
    <p:sldId id="377" r:id="rId15"/>
    <p:sldId id="413" r:id="rId16"/>
    <p:sldId id="372" r:id="rId17"/>
    <p:sldId id="401" r:id="rId18"/>
    <p:sldId id="407" r:id="rId19"/>
    <p:sldId id="404" r:id="rId20"/>
    <p:sldId id="414" r:id="rId21"/>
    <p:sldId id="347" r:id="rId22"/>
    <p:sldId id="408" r:id="rId23"/>
    <p:sldId id="409" r:id="rId24"/>
    <p:sldId id="406" r:id="rId25"/>
    <p:sldId id="394" r:id="rId26"/>
    <p:sldId id="387" r:id="rId27"/>
    <p:sldId id="420" r:id="rId28"/>
    <p:sldId id="388" r:id="rId29"/>
    <p:sldId id="416" r:id="rId30"/>
    <p:sldId id="417" r:id="rId31"/>
    <p:sldId id="418" r:id="rId32"/>
    <p:sldId id="419" r:id="rId33"/>
    <p:sldId id="415" r:id="rId34"/>
    <p:sldId id="386" r:id="rId35"/>
    <p:sldId id="411" r:id="rId36"/>
    <p:sldId id="376" r:id="rId37"/>
    <p:sldId id="392" r:id="rId38"/>
    <p:sldId id="389" r:id="rId39"/>
    <p:sldId id="346" r:id="rId40"/>
    <p:sldId id="381" r:id="rId41"/>
    <p:sldId id="271" r:id="rId42"/>
  </p:sldIdLst>
  <p:sldSz cx="9906000" cy="6858000" type="A4"/>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6AE1E"/>
    <a:srgbClr val="FFFFFF"/>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6" autoAdjust="0"/>
    <p:restoredTop sz="97829" autoAdjust="0"/>
  </p:normalViewPr>
  <p:slideViewPr>
    <p:cSldViewPr>
      <p:cViewPr varScale="1">
        <p:scale>
          <a:sx n="76" d="100"/>
          <a:sy n="76" d="100"/>
        </p:scale>
        <p:origin x="-756" y="-84"/>
      </p:cViewPr>
      <p:guideLst>
        <p:guide orient="horz" pos="144"/>
        <p:guide orient="horz" pos="895"/>
        <p:guide orient="horz" pos="1484"/>
        <p:guide orient="horz" pos="1200"/>
        <p:guide orient="horz" pos="2736"/>
        <p:guide orient="horz" pos="4176"/>
        <p:guide pos="3120"/>
        <p:guide pos="264"/>
        <p:guide pos="498"/>
        <p:guide pos="5976"/>
        <p:guide pos="967"/>
        <p:guide pos="5740"/>
      </p:guideLst>
    </p:cSldViewPr>
  </p:slideViewPr>
  <p:outlineViewPr>
    <p:cViewPr>
      <p:scale>
        <a:sx n="33" d="100"/>
        <a:sy n="33" d="100"/>
      </p:scale>
      <p:origin x="0" y="19326"/>
    </p:cViewPr>
  </p:outlineViewPr>
  <p:notesTextViewPr>
    <p:cViewPr>
      <p:scale>
        <a:sx n="100" d="100"/>
        <a:sy n="100" d="100"/>
      </p:scale>
      <p:origin x="0" y="0"/>
    </p:cViewPr>
  </p:notesTextViewPr>
  <p:sorterViewPr>
    <p:cViewPr>
      <p:scale>
        <a:sx n="45" d="100"/>
        <a:sy n="45" d="100"/>
      </p:scale>
      <p:origin x="0" y="0"/>
    </p:cViewPr>
  </p:sorterViewPr>
  <p:notesViewPr>
    <p:cSldViewPr showGuides="1">
      <p:cViewPr varScale="1">
        <p:scale>
          <a:sx n="77" d="100"/>
          <a:sy n="77" d="100"/>
        </p:scale>
        <p:origin x="-209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90.png"/><Relationship Id="rId1" Type="http://schemas.openxmlformats.org/officeDocument/2006/relationships/image" Target="../media/image189.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4296E4-6E28-458A-B208-B817CD5FE690}" type="doc">
      <dgm:prSet loTypeId="urn:microsoft.com/office/officeart/2005/8/layout/hList7" loCatId="relationship" qsTypeId="urn:microsoft.com/office/officeart/2005/8/quickstyle/simple4" qsCatId="simple" csTypeId="urn:microsoft.com/office/officeart/2005/8/colors/colorful2" csCatId="colorful" phldr="1"/>
      <dgm:spPr/>
      <dgm:t>
        <a:bodyPr/>
        <a:lstStyle/>
        <a:p>
          <a:endParaRPr lang="en-US"/>
        </a:p>
      </dgm:t>
    </dgm:pt>
    <dgm:pt modelId="{85BAA519-AE52-4888-901D-68D9C8C0594E}">
      <dgm:prSet phldrT="[Text]" custT="1"/>
      <dgm:spPr/>
      <dgm:t>
        <a:bodyPr/>
        <a:lstStyle/>
        <a:p>
          <a:pPr algn="ctr">
            <a:lnSpc>
              <a:spcPct val="100000"/>
            </a:lnSpc>
          </a:pPr>
          <a:r>
            <a:rPr lang="en-US" sz="2000" b="1" dirty="0" smtClean="0"/>
            <a:t>RDS (TS)</a:t>
          </a:r>
          <a:endParaRPr lang="en-US" sz="2000" b="1" dirty="0"/>
        </a:p>
      </dgm:t>
    </dgm:pt>
    <dgm:pt modelId="{2108F7CB-F28A-4EB3-805D-E1F112551DE3}" type="parTrans" cxnId="{D039A68D-2891-460B-B945-385E6BD5BC90}">
      <dgm:prSet/>
      <dgm:spPr/>
      <dgm:t>
        <a:bodyPr/>
        <a:lstStyle/>
        <a:p>
          <a:pPr>
            <a:lnSpc>
              <a:spcPct val="100000"/>
            </a:lnSpc>
          </a:pPr>
          <a:endParaRPr lang="en-US" sz="2400"/>
        </a:p>
      </dgm:t>
    </dgm:pt>
    <dgm:pt modelId="{692C9173-54F4-4475-A549-D45D5B485063}" type="sibTrans" cxnId="{D039A68D-2891-460B-B945-385E6BD5BC90}">
      <dgm:prSet/>
      <dgm:spPr/>
      <dgm:t>
        <a:bodyPr/>
        <a:lstStyle/>
        <a:p>
          <a:pPr>
            <a:lnSpc>
              <a:spcPct val="100000"/>
            </a:lnSpc>
          </a:pPr>
          <a:endParaRPr lang="en-US" sz="2400"/>
        </a:p>
      </dgm:t>
    </dgm:pt>
    <dgm:pt modelId="{E0725365-BDF4-46DA-A0A5-B8C62B27B023}">
      <dgm:prSet phldrT="[Text]" custT="1"/>
      <dgm:spPr/>
      <dgm:t>
        <a:bodyPr/>
        <a:lstStyle/>
        <a:p>
          <a:pPr algn="ctr">
            <a:lnSpc>
              <a:spcPct val="100000"/>
            </a:lnSpc>
          </a:pPr>
          <a:r>
            <a:rPr lang="en-US" sz="2000" b="1" dirty="0" smtClean="0"/>
            <a:t>VDI </a:t>
          </a:r>
          <a:r>
            <a:rPr lang="en-US" sz="2000" b="1" dirty="0" err="1" smtClean="0"/>
            <a:t>Dinámico</a:t>
          </a:r>
          <a:r>
            <a:rPr lang="en-US" sz="2000" b="1" dirty="0" smtClean="0"/>
            <a:t> (Pools)</a:t>
          </a:r>
        </a:p>
      </dgm:t>
    </dgm:pt>
    <dgm:pt modelId="{EF5DB02F-668E-4BE0-941E-E2892ED897E3}" type="parTrans" cxnId="{A2B40C6D-8CE9-40C0-B6C8-402816D46E06}">
      <dgm:prSet/>
      <dgm:spPr/>
      <dgm:t>
        <a:bodyPr/>
        <a:lstStyle/>
        <a:p>
          <a:pPr>
            <a:lnSpc>
              <a:spcPct val="100000"/>
            </a:lnSpc>
          </a:pPr>
          <a:endParaRPr lang="en-US" sz="2400"/>
        </a:p>
      </dgm:t>
    </dgm:pt>
    <dgm:pt modelId="{FCE38F35-D43B-4526-82C9-9340AB770386}" type="sibTrans" cxnId="{A2B40C6D-8CE9-40C0-B6C8-402816D46E06}">
      <dgm:prSet/>
      <dgm:spPr/>
      <dgm:t>
        <a:bodyPr/>
        <a:lstStyle/>
        <a:p>
          <a:pPr>
            <a:lnSpc>
              <a:spcPct val="100000"/>
            </a:lnSpc>
          </a:pPr>
          <a:endParaRPr lang="en-US" sz="2400"/>
        </a:p>
      </dgm:t>
    </dgm:pt>
    <dgm:pt modelId="{497F1399-545F-4C3F-B622-9AC914B4F340}">
      <dgm:prSet phldrT="[Text]" custT="1"/>
      <dgm:spPr/>
      <dgm:t>
        <a:bodyPr/>
        <a:lstStyle/>
        <a:p>
          <a:pPr algn="l">
            <a:lnSpc>
              <a:spcPct val="100000"/>
            </a:lnSpc>
          </a:pPr>
          <a:r>
            <a:rPr lang="en-US" sz="1600" dirty="0" err="1" smtClean="0"/>
            <a:t>Una</a:t>
          </a:r>
          <a:r>
            <a:rPr lang="en-US" sz="1600" dirty="0" smtClean="0"/>
            <a:t>  </a:t>
          </a:r>
          <a:r>
            <a:rPr lang="en-US" sz="1600" dirty="0" err="1" smtClean="0"/>
            <a:t>única</a:t>
          </a:r>
          <a:r>
            <a:rPr lang="en-US" sz="1600" dirty="0" smtClean="0"/>
            <a:t> </a:t>
          </a:r>
          <a:r>
            <a:rPr lang="en-US" sz="1600" dirty="0" err="1" smtClean="0"/>
            <a:t>imagen</a:t>
          </a:r>
          <a:r>
            <a:rPr lang="en-US" sz="1600" dirty="0" smtClean="0"/>
            <a:t> de SO </a:t>
          </a:r>
          <a:r>
            <a:rPr lang="en-US" sz="1600" dirty="0" err="1" smtClean="0"/>
            <a:t>para</a:t>
          </a:r>
          <a:r>
            <a:rPr lang="en-US" sz="1600" dirty="0" smtClean="0"/>
            <a:t> </a:t>
          </a:r>
          <a:r>
            <a:rPr lang="en-US" sz="1600" dirty="0" err="1" smtClean="0"/>
            <a:t>cada</a:t>
          </a:r>
          <a:r>
            <a:rPr lang="en-US" sz="1600" dirty="0" smtClean="0"/>
            <a:t> Pool</a:t>
          </a:r>
          <a:endParaRPr lang="en-US" sz="1600" dirty="0"/>
        </a:p>
      </dgm:t>
    </dgm:pt>
    <dgm:pt modelId="{997A50D4-D908-405C-9869-AF00E724F7AA}" type="parTrans" cxnId="{C853F6A9-5784-420B-BD87-87707C4CA754}">
      <dgm:prSet/>
      <dgm:spPr/>
      <dgm:t>
        <a:bodyPr/>
        <a:lstStyle/>
        <a:p>
          <a:pPr>
            <a:lnSpc>
              <a:spcPct val="100000"/>
            </a:lnSpc>
          </a:pPr>
          <a:endParaRPr lang="en-US" sz="2400"/>
        </a:p>
      </dgm:t>
    </dgm:pt>
    <dgm:pt modelId="{E8C7431C-B0CE-45AC-8AE6-B2E964B6DA97}" type="sibTrans" cxnId="{C853F6A9-5784-420B-BD87-87707C4CA754}">
      <dgm:prSet/>
      <dgm:spPr/>
      <dgm:t>
        <a:bodyPr/>
        <a:lstStyle/>
        <a:p>
          <a:pPr>
            <a:lnSpc>
              <a:spcPct val="100000"/>
            </a:lnSpc>
          </a:pPr>
          <a:endParaRPr lang="en-US" sz="2400"/>
        </a:p>
      </dgm:t>
    </dgm:pt>
    <dgm:pt modelId="{0BFFC030-BE31-4B5D-BFD0-AE18C3BC099F}">
      <dgm:prSet phldrT="[Text]" custT="1"/>
      <dgm:spPr/>
      <dgm:t>
        <a:bodyPr/>
        <a:lstStyle/>
        <a:p>
          <a:pPr algn="ctr">
            <a:lnSpc>
              <a:spcPct val="100000"/>
            </a:lnSpc>
          </a:pPr>
          <a:r>
            <a:rPr lang="en-US" sz="2000" b="1" dirty="0" smtClean="0"/>
            <a:t>VDI </a:t>
          </a:r>
          <a:r>
            <a:rPr lang="en-US" sz="2000" b="1" dirty="0" err="1" smtClean="0"/>
            <a:t>Estático</a:t>
          </a:r>
          <a:r>
            <a:rPr lang="en-US" sz="2000" b="1" dirty="0" smtClean="0"/>
            <a:t> (Personal)</a:t>
          </a:r>
          <a:endParaRPr lang="en-US" sz="2000" b="1" dirty="0"/>
        </a:p>
      </dgm:t>
    </dgm:pt>
    <dgm:pt modelId="{1C02CCE5-44AA-4CB5-AA0D-E899A1DC42D5}" type="parTrans" cxnId="{56FAEFDB-DE9C-4328-AEBD-F237757793C5}">
      <dgm:prSet/>
      <dgm:spPr/>
      <dgm:t>
        <a:bodyPr/>
        <a:lstStyle/>
        <a:p>
          <a:pPr>
            <a:lnSpc>
              <a:spcPct val="100000"/>
            </a:lnSpc>
          </a:pPr>
          <a:endParaRPr lang="en-US" sz="2400"/>
        </a:p>
      </dgm:t>
    </dgm:pt>
    <dgm:pt modelId="{605C9C93-27E8-43D9-A051-4E440CF31CDB}" type="sibTrans" cxnId="{56FAEFDB-DE9C-4328-AEBD-F237757793C5}">
      <dgm:prSet/>
      <dgm:spPr/>
      <dgm:t>
        <a:bodyPr/>
        <a:lstStyle/>
        <a:p>
          <a:pPr>
            <a:lnSpc>
              <a:spcPct val="100000"/>
            </a:lnSpc>
          </a:pPr>
          <a:endParaRPr lang="en-US" sz="2400"/>
        </a:p>
      </dgm:t>
    </dgm:pt>
    <dgm:pt modelId="{477660A8-753F-4EE3-A613-9488E35DDF48}">
      <dgm:prSet phldrT="[Text]" custT="1"/>
      <dgm:spPr/>
      <dgm:t>
        <a:bodyPr/>
        <a:lstStyle/>
        <a:p>
          <a:pPr algn="l">
            <a:lnSpc>
              <a:spcPct val="100000"/>
            </a:lnSpc>
          </a:pPr>
          <a:r>
            <a:rPr lang="en-US" sz="1600" dirty="0" err="1" smtClean="0"/>
            <a:t>Sesión</a:t>
          </a:r>
          <a:r>
            <a:rPr lang="en-US" sz="1600" dirty="0" smtClean="0"/>
            <a:t> en Windows Server</a:t>
          </a:r>
          <a:endParaRPr lang="en-US" sz="1600" dirty="0"/>
        </a:p>
      </dgm:t>
    </dgm:pt>
    <dgm:pt modelId="{FF24792D-A6DE-4228-BC9C-B7DB894EF4D1}" type="parTrans" cxnId="{2D1BC205-8770-4FDA-B7EB-3455E28AD5C5}">
      <dgm:prSet/>
      <dgm:spPr/>
      <dgm:t>
        <a:bodyPr/>
        <a:lstStyle/>
        <a:p>
          <a:pPr>
            <a:lnSpc>
              <a:spcPct val="100000"/>
            </a:lnSpc>
          </a:pPr>
          <a:endParaRPr lang="en-US" sz="2400"/>
        </a:p>
      </dgm:t>
    </dgm:pt>
    <dgm:pt modelId="{CBE1C787-C10D-4295-A03F-B4D9B539EC86}" type="sibTrans" cxnId="{2D1BC205-8770-4FDA-B7EB-3455E28AD5C5}">
      <dgm:prSet/>
      <dgm:spPr/>
      <dgm:t>
        <a:bodyPr/>
        <a:lstStyle/>
        <a:p>
          <a:pPr>
            <a:lnSpc>
              <a:spcPct val="100000"/>
            </a:lnSpc>
          </a:pPr>
          <a:endParaRPr lang="en-US" sz="2400"/>
        </a:p>
      </dgm:t>
    </dgm:pt>
    <dgm:pt modelId="{014F6422-39F1-419E-8EE7-D127C8EB4F78}">
      <dgm:prSet phldrT="[Text]" custT="1"/>
      <dgm:spPr/>
      <dgm:t>
        <a:bodyPr/>
        <a:lstStyle/>
        <a:p>
          <a:pPr algn="l">
            <a:lnSpc>
              <a:spcPct val="100000"/>
            </a:lnSpc>
          </a:pPr>
          <a:r>
            <a:rPr lang="en-US" sz="1600" dirty="0" err="1" smtClean="0"/>
            <a:t>Una</a:t>
          </a:r>
          <a:r>
            <a:rPr lang="en-US" sz="1600" dirty="0" smtClean="0"/>
            <a:t> </a:t>
          </a:r>
          <a:r>
            <a:rPr lang="en-US" sz="1600" dirty="0" err="1" smtClean="0"/>
            <a:t>imagen</a:t>
          </a:r>
          <a:r>
            <a:rPr lang="en-US" sz="1600" dirty="0" smtClean="0"/>
            <a:t> </a:t>
          </a:r>
          <a:r>
            <a:rPr lang="en-US" sz="1600" dirty="0" err="1" smtClean="0"/>
            <a:t>única</a:t>
          </a:r>
          <a:r>
            <a:rPr lang="en-US" sz="1600" dirty="0" smtClean="0"/>
            <a:t> o </a:t>
          </a:r>
          <a:r>
            <a:rPr lang="en-US" sz="1600" dirty="0" err="1" smtClean="0"/>
            <a:t>diferentes</a:t>
          </a:r>
          <a:r>
            <a:rPr lang="en-US" sz="1600" dirty="0" smtClean="0"/>
            <a:t> </a:t>
          </a:r>
          <a:r>
            <a:rPr lang="en-US" sz="1600" dirty="0" err="1" smtClean="0"/>
            <a:t>imágenes</a:t>
          </a:r>
          <a:r>
            <a:rPr lang="en-US" sz="1600" dirty="0" smtClean="0"/>
            <a:t> </a:t>
          </a:r>
          <a:r>
            <a:rPr lang="en-US" sz="1600" dirty="0" err="1" smtClean="0"/>
            <a:t>para</a:t>
          </a:r>
          <a:r>
            <a:rPr lang="en-US" sz="1600" dirty="0" smtClean="0"/>
            <a:t> </a:t>
          </a:r>
          <a:r>
            <a:rPr lang="en-US" sz="1600" dirty="0" err="1" smtClean="0"/>
            <a:t>cada</a:t>
          </a:r>
          <a:r>
            <a:rPr lang="en-US" sz="1600" dirty="0" smtClean="0"/>
            <a:t> </a:t>
          </a:r>
          <a:r>
            <a:rPr lang="en-US" sz="1600" dirty="0" err="1" smtClean="0"/>
            <a:t>usuario</a:t>
          </a:r>
          <a:endParaRPr lang="en-US" sz="1600" dirty="0"/>
        </a:p>
      </dgm:t>
    </dgm:pt>
    <dgm:pt modelId="{D77AF350-438E-4B74-919A-D810952C76D5}" type="sibTrans" cxnId="{60E29FF4-FE98-4864-A756-A57448BE04CF}">
      <dgm:prSet/>
      <dgm:spPr/>
      <dgm:t>
        <a:bodyPr/>
        <a:lstStyle/>
        <a:p>
          <a:pPr>
            <a:lnSpc>
              <a:spcPct val="100000"/>
            </a:lnSpc>
          </a:pPr>
          <a:endParaRPr lang="en-US" sz="2400"/>
        </a:p>
      </dgm:t>
    </dgm:pt>
    <dgm:pt modelId="{4D55BDDC-0F84-4632-B8D9-80086744F40E}" type="parTrans" cxnId="{60E29FF4-FE98-4864-A756-A57448BE04CF}">
      <dgm:prSet/>
      <dgm:spPr/>
      <dgm:t>
        <a:bodyPr/>
        <a:lstStyle/>
        <a:p>
          <a:pPr>
            <a:lnSpc>
              <a:spcPct val="100000"/>
            </a:lnSpc>
          </a:pPr>
          <a:endParaRPr lang="en-US" sz="2400"/>
        </a:p>
      </dgm:t>
    </dgm:pt>
    <dgm:pt modelId="{FE62B393-69F2-4C4F-AD44-B1706035131E}">
      <dgm:prSet phldrT="[Text]" custT="1"/>
      <dgm:spPr/>
      <dgm:t>
        <a:bodyPr/>
        <a:lstStyle/>
        <a:p>
          <a:pPr algn="l">
            <a:lnSpc>
              <a:spcPct val="100000"/>
            </a:lnSpc>
          </a:pPr>
          <a:r>
            <a:rPr lang="en-US" sz="1600" dirty="0" err="1" smtClean="0"/>
            <a:t>Una</a:t>
          </a:r>
          <a:r>
            <a:rPr lang="en-US" sz="1600" dirty="0" smtClean="0"/>
            <a:t> </a:t>
          </a:r>
          <a:r>
            <a:rPr lang="en-US" sz="1600" dirty="0" err="1" smtClean="0"/>
            <a:t>única</a:t>
          </a:r>
          <a:r>
            <a:rPr lang="en-US" sz="1600" dirty="0" smtClean="0"/>
            <a:t> </a:t>
          </a:r>
          <a:r>
            <a:rPr lang="en-US" sz="1600" dirty="0" err="1" smtClean="0"/>
            <a:t>instancia</a:t>
          </a:r>
          <a:r>
            <a:rPr lang="en-US" sz="1600" dirty="0" smtClean="0"/>
            <a:t> de </a:t>
          </a:r>
          <a:r>
            <a:rPr lang="en-US" sz="1600" dirty="0" err="1" smtClean="0"/>
            <a:t>Sistema</a:t>
          </a:r>
          <a:r>
            <a:rPr lang="en-US" sz="1600" dirty="0" smtClean="0"/>
            <a:t> </a:t>
          </a:r>
          <a:r>
            <a:rPr lang="en-US" sz="1600" dirty="0" err="1" smtClean="0"/>
            <a:t>Operativo</a:t>
          </a:r>
          <a:endParaRPr lang="en-US" sz="1600" dirty="0"/>
        </a:p>
      </dgm:t>
    </dgm:pt>
    <dgm:pt modelId="{CCBF964F-B22E-418F-8DB9-7A57AACAF8FF}" type="parTrans" cxnId="{38430F38-E00B-4A2C-B36F-14142ECAEA77}">
      <dgm:prSet/>
      <dgm:spPr/>
    </dgm:pt>
    <dgm:pt modelId="{81AB6824-5FEB-4C80-9411-385FA4C2EEB1}" type="sibTrans" cxnId="{38430F38-E00B-4A2C-B36F-14142ECAEA77}">
      <dgm:prSet/>
      <dgm:spPr/>
    </dgm:pt>
    <dgm:pt modelId="{4D70BC76-FBC2-477F-A8E3-BF557221147B}">
      <dgm:prSet phldrT="[Text]" custT="1"/>
      <dgm:spPr/>
      <dgm:t>
        <a:bodyPr/>
        <a:lstStyle/>
        <a:p>
          <a:pPr algn="l">
            <a:lnSpc>
              <a:spcPct val="100000"/>
            </a:lnSpc>
          </a:pPr>
          <a:endParaRPr lang="en-US" sz="1600" dirty="0"/>
        </a:p>
      </dgm:t>
    </dgm:pt>
    <dgm:pt modelId="{7C0F2560-177D-47E3-AE7C-FF81D45F8B48}" type="parTrans" cxnId="{A9F78A96-5B5B-4F72-A97B-7BCF10247606}">
      <dgm:prSet/>
      <dgm:spPr/>
    </dgm:pt>
    <dgm:pt modelId="{B2966FA0-4EA7-40BD-B379-017D4197ACD2}" type="sibTrans" cxnId="{A9F78A96-5B5B-4F72-A97B-7BCF10247606}">
      <dgm:prSet/>
      <dgm:spPr/>
    </dgm:pt>
    <dgm:pt modelId="{C3840F1D-6FD9-47C9-8035-AE5AB0512BD5}">
      <dgm:prSet phldrT="[Text]" custT="1"/>
      <dgm:spPr/>
      <dgm:t>
        <a:bodyPr/>
        <a:lstStyle/>
        <a:p>
          <a:pPr algn="l">
            <a:lnSpc>
              <a:spcPct val="100000"/>
            </a:lnSpc>
          </a:pPr>
          <a:r>
            <a:rPr lang="en-US" sz="1600" dirty="0" smtClean="0"/>
            <a:t>Servidores stand alone o </a:t>
          </a:r>
          <a:r>
            <a:rPr lang="en-US" sz="1600" dirty="0" err="1" smtClean="0"/>
            <a:t>granjas</a:t>
          </a:r>
          <a:r>
            <a:rPr lang="en-US" sz="1600" dirty="0" smtClean="0"/>
            <a:t> de </a:t>
          </a:r>
          <a:r>
            <a:rPr lang="en-US" sz="1600" dirty="0" err="1" smtClean="0"/>
            <a:t>servidores</a:t>
          </a:r>
          <a:endParaRPr lang="en-US" sz="1600" dirty="0"/>
        </a:p>
      </dgm:t>
    </dgm:pt>
    <dgm:pt modelId="{97EC9ED2-AFD2-4E4E-9F03-E9411838E452}" type="parTrans" cxnId="{261E271A-B66A-42BA-A0FA-DFF010492542}">
      <dgm:prSet/>
      <dgm:spPr/>
    </dgm:pt>
    <dgm:pt modelId="{27D0E374-A19A-4950-9FE7-F83CDE797913}" type="sibTrans" cxnId="{261E271A-B66A-42BA-A0FA-DFF010492542}">
      <dgm:prSet/>
      <dgm:spPr/>
    </dgm:pt>
    <dgm:pt modelId="{1825B4D9-11E0-4094-9710-68EDC6D5601A}">
      <dgm:prSet phldrT="[Text]" custT="1"/>
      <dgm:spPr/>
      <dgm:t>
        <a:bodyPr/>
        <a:lstStyle/>
        <a:p>
          <a:pPr algn="l">
            <a:lnSpc>
              <a:spcPct val="100000"/>
            </a:lnSpc>
          </a:pPr>
          <a:r>
            <a:rPr lang="en-US" sz="1600" dirty="0" err="1" smtClean="0"/>
            <a:t>Asignación</a:t>
          </a:r>
          <a:r>
            <a:rPr lang="en-US" sz="1600" dirty="0" smtClean="0"/>
            <a:t> de </a:t>
          </a:r>
          <a:r>
            <a:rPr lang="en-US" sz="1600" dirty="0" err="1" smtClean="0"/>
            <a:t>grupos</a:t>
          </a:r>
          <a:r>
            <a:rPr lang="en-US" sz="1600" dirty="0" smtClean="0"/>
            <a:t> de </a:t>
          </a:r>
          <a:r>
            <a:rPr lang="en-US" sz="1600" dirty="0" err="1" smtClean="0"/>
            <a:t>usuarios</a:t>
          </a:r>
          <a:r>
            <a:rPr lang="en-US" sz="1600" dirty="0" smtClean="0"/>
            <a:t> a Pools</a:t>
          </a:r>
          <a:endParaRPr lang="en-US" sz="1600" dirty="0"/>
        </a:p>
      </dgm:t>
    </dgm:pt>
    <dgm:pt modelId="{4CC098EF-3CA6-4F82-A7C1-25D4857849B9}" type="parTrans" cxnId="{57056BCE-EF21-4364-9513-67A51972583C}">
      <dgm:prSet/>
      <dgm:spPr/>
    </dgm:pt>
    <dgm:pt modelId="{E10F2030-A3BA-49BF-911B-0C05E7A62410}" type="sibTrans" cxnId="{57056BCE-EF21-4364-9513-67A51972583C}">
      <dgm:prSet/>
      <dgm:spPr/>
    </dgm:pt>
    <dgm:pt modelId="{0C2DB002-511B-4123-8CFD-22002730F493}">
      <dgm:prSet phldrT="[Text]" custT="1"/>
      <dgm:spPr/>
      <dgm:t>
        <a:bodyPr/>
        <a:lstStyle/>
        <a:p>
          <a:pPr algn="l">
            <a:lnSpc>
              <a:spcPct val="100000"/>
            </a:lnSpc>
          </a:pPr>
          <a:r>
            <a:rPr lang="en-US" sz="1600" dirty="0" smtClean="0"/>
            <a:t>El broker </a:t>
          </a:r>
          <a:r>
            <a:rPr lang="en-US" sz="1600" dirty="0" err="1" smtClean="0"/>
            <a:t>distribuye</a:t>
          </a:r>
          <a:r>
            <a:rPr lang="en-US" sz="1600" dirty="0" smtClean="0"/>
            <a:t> a los </a:t>
          </a:r>
          <a:r>
            <a:rPr lang="en-US" sz="1600" dirty="0" err="1" smtClean="0"/>
            <a:t>usuarios</a:t>
          </a:r>
          <a:r>
            <a:rPr lang="en-US" sz="1600" dirty="0" smtClean="0"/>
            <a:t> entre </a:t>
          </a:r>
          <a:r>
            <a:rPr lang="en-US" sz="1600" dirty="0" err="1" smtClean="0"/>
            <a:t>las</a:t>
          </a:r>
          <a:r>
            <a:rPr lang="en-US" sz="1600" dirty="0" smtClean="0"/>
            <a:t> VMs del Pool</a:t>
          </a:r>
          <a:endParaRPr lang="en-US" sz="1600" dirty="0"/>
        </a:p>
      </dgm:t>
    </dgm:pt>
    <dgm:pt modelId="{22C23B8A-BCCA-4141-B0FA-E3F1AB9CE1A5}" type="parTrans" cxnId="{C196FD2C-4AAE-401E-8EEB-F0D60D864209}">
      <dgm:prSet/>
      <dgm:spPr/>
    </dgm:pt>
    <dgm:pt modelId="{B0B80E78-45D0-43FF-9584-6417A6D9DF24}" type="sibTrans" cxnId="{C196FD2C-4AAE-401E-8EEB-F0D60D864209}">
      <dgm:prSet/>
      <dgm:spPr/>
    </dgm:pt>
    <dgm:pt modelId="{5EA791A9-E25B-41CE-8698-3032400F3223}">
      <dgm:prSet phldrT="[Text]" custT="1"/>
      <dgm:spPr/>
      <dgm:t>
        <a:bodyPr/>
        <a:lstStyle/>
        <a:p>
          <a:pPr algn="l">
            <a:lnSpc>
              <a:spcPct val="100000"/>
            </a:lnSpc>
          </a:pPr>
          <a:r>
            <a:rPr lang="en-US" sz="1600" dirty="0" smtClean="0"/>
            <a:t>El broker </a:t>
          </a:r>
          <a:r>
            <a:rPr lang="en-US" sz="1600" dirty="0" err="1" smtClean="0"/>
            <a:t>distribuye</a:t>
          </a:r>
          <a:r>
            <a:rPr lang="en-US" sz="1600" dirty="0" smtClean="0"/>
            <a:t> a los </a:t>
          </a:r>
          <a:r>
            <a:rPr lang="en-US" sz="1600" dirty="0" err="1" smtClean="0"/>
            <a:t>usuarios</a:t>
          </a:r>
          <a:r>
            <a:rPr lang="en-US" sz="1600" dirty="0" smtClean="0"/>
            <a:t> entre los </a:t>
          </a:r>
          <a:r>
            <a:rPr lang="en-US" sz="1600" dirty="0" err="1" smtClean="0"/>
            <a:t>servidores</a:t>
          </a:r>
          <a:r>
            <a:rPr lang="en-US" sz="1600" dirty="0" smtClean="0"/>
            <a:t> de la </a:t>
          </a:r>
          <a:r>
            <a:rPr lang="en-US" sz="1600" dirty="0" err="1" smtClean="0"/>
            <a:t>granja</a:t>
          </a:r>
          <a:endParaRPr lang="en-US" sz="1600" dirty="0"/>
        </a:p>
      </dgm:t>
    </dgm:pt>
    <dgm:pt modelId="{1459BF9F-4066-472F-B87F-8F195573F029}" type="parTrans" cxnId="{29D4FD90-F54E-400C-8E63-8859D63EC6A4}">
      <dgm:prSet/>
      <dgm:spPr/>
    </dgm:pt>
    <dgm:pt modelId="{49E8485E-404E-4B14-A4E8-C67D4647CFD9}" type="sibTrans" cxnId="{29D4FD90-F54E-400C-8E63-8859D63EC6A4}">
      <dgm:prSet/>
      <dgm:spPr/>
    </dgm:pt>
    <dgm:pt modelId="{792355A7-2CAC-4FDD-98AE-11B10721A059}">
      <dgm:prSet phldrT="[Text]" custT="1"/>
      <dgm:spPr/>
      <dgm:t>
        <a:bodyPr/>
        <a:lstStyle/>
        <a:p>
          <a:pPr algn="l">
            <a:lnSpc>
              <a:spcPct val="100000"/>
            </a:lnSpc>
          </a:pPr>
          <a:r>
            <a:rPr lang="en-US" sz="1600" dirty="0" smtClean="0"/>
            <a:t>El </a:t>
          </a:r>
          <a:r>
            <a:rPr lang="en-US" sz="1600" dirty="0" err="1" smtClean="0"/>
            <a:t>usuario</a:t>
          </a:r>
          <a:r>
            <a:rPr lang="en-US" sz="1600" dirty="0" smtClean="0"/>
            <a:t> se </a:t>
          </a:r>
          <a:r>
            <a:rPr lang="en-US" sz="1600" dirty="0" err="1" smtClean="0"/>
            <a:t>conecta</a:t>
          </a:r>
          <a:r>
            <a:rPr lang="en-US" sz="1600" dirty="0" smtClean="0"/>
            <a:t> </a:t>
          </a:r>
          <a:r>
            <a:rPr lang="en-US" sz="1600" dirty="0" err="1" smtClean="0"/>
            <a:t>directamente</a:t>
          </a:r>
          <a:r>
            <a:rPr lang="en-US" sz="1600" dirty="0" smtClean="0"/>
            <a:t> a </a:t>
          </a:r>
          <a:r>
            <a:rPr lang="en-US" sz="1600" dirty="0" err="1" smtClean="0"/>
            <a:t>su</a:t>
          </a:r>
          <a:r>
            <a:rPr lang="en-US" sz="1600" dirty="0" smtClean="0"/>
            <a:t> </a:t>
          </a:r>
          <a:r>
            <a:rPr lang="en-US" sz="1600" dirty="0" err="1" smtClean="0"/>
            <a:t>escritorio</a:t>
          </a:r>
          <a:r>
            <a:rPr lang="en-US" sz="1600" dirty="0" smtClean="0"/>
            <a:t> virtual</a:t>
          </a:r>
          <a:endParaRPr lang="en-US" sz="1600" dirty="0"/>
        </a:p>
      </dgm:t>
    </dgm:pt>
    <dgm:pt modelId="{C1526E44-58A6-4223-ABC5-B7C45CF3ADAF}" type="parTrans" cxnId="{14268BBE-A592-4B46-9478-7C4567F9D138}">
      <dgm:prSet/>
      <dgm:spPr/>
    </dgm:pt>
    <dgm:pt modelId="{F77F3E0A-8852-4CAD-AE76-C778EE1BBEF3}" type="sibTrans" cxnId="{14268BBE-A592-4B46-9478-7C4567F9D138}">
      <dgm:prSet/>
      <dgm:spPr/>
    </dgm:pt>
    <dgm:pt modelId="{EBD32FD7-D14F-499F-B366-AFD8388167BF}" type="pres">
      <dgm:prSet presAssocID="{C94296E4-6E28-458A-B208-B817CD5FE690}" presName="Name0" presStyleCnt="0">
        <dgm:presLayoutVars>
          <dgm:dir/>
          <dgm:resizeHandles val="exact"/>
        </dgm:presLayoutVars>
      </dgm:prSet>
      <dgm:spPr/>
      <dgm:t>
        <a:bodyPr/>
        <a:lstStyle/>
        <a:p>
          <a:endParaRPr lang="en-US"/>
        </a:p>
      </dgm:t>
    </dgm:pt>
    <dgm:pt modelId="{EDFD364D-015D-459A-A5BB-BFDBB78A5DBB}" type="pres">
      <dgm:prSet presAssocID="{C94296E4-6E28-458A-B208-B817CD5FE690}" presName="fgShape" presStyleLbl="fgShp" presStyleIdx="0" presStyleCnt="1" custScaleY="55724" custLinFactNeighborX="-243" custLinFactNeighborY="73942"/>
      <dgm:spPr/>
      <dgm:t>
        <a:bodyPr/>
        <a:lstStyle/>
        <a:p>
          <a:endParaRPr lang="en-US"/>
        </a:p>
      </dgm:t>
    </dgm:pt>
    <dgm:pt modelId="{D88BCD5C-103B-472F-A56D-8A26DC4802E4}" type="pres">
      <dgm:prSet presAssocID="{C94296E4-6E28-458A-B208-B817CD5FE690}" presName="linComp" presStyleCnt="0"/>
      <dgm:spPr/>
      <dgm:t>
        <a:bodyPr/>
        <a:lstStyle/>
        <a:p>
          <a:endParaRPr lang="en-US"/>
        </a:p>
      </dgm:t>
    </dgm:pt>
    <dgm:pt modelId="{8CE5497F-4990-4559-A2B6-590CD50A6B61}" type="pres">
      <dgm:prSet presAssocID="{85BAA519-AE52-4888-901D-68D9C8C0594E}" presName="compNode" presStyleCnt="0"/>
      <dgm:spPr/>
      <dgm:t>
        <a:bodyPr/>
        <a:lstStyle/>
        <a:p>
          <a:endParaRPr lang="en-US"/>
        </a:p>
      </dgm:t>
    </dgm:pt>
    <dgm:pt modelId="{C2210360-143B-47CF-A43B-DEECEB4C9555}" type="pres">
      <dgm:prSet presAssocID="{85BAA519-AE52-4888-901D-68D9C8C0594E}" presName="bkgdShape" presStyleLbl="node1" presStyleIdx="0" presStyleCnt="3"/>
      <dgm:spPr/>
      <dgm:t>
        <a:bodyPr/>
        <a:lstStyle/>
        <a:p>
          <a:endParaRPr lang="en-US"/>
        </a:p>
      </dgm:t>
    </dgm:pt>
    <dgm:pt modelId="{E7647C7A-6783-483D-856D-BCDC9C6FAB24}" type="pres">
      <dgm:prSet presAssocID="{85BAA519-AE52-4888-901D-68D9C8C0594E}" presName="nodeTx" presStyleLbl="node1" presStyleIdx="0" presStyleCnt="3">
        <dgm:presLayoutVars>
          <dgm:bulletEnabled val="1"/>
        </dgm:presLayoutVars>
      </dgm:prSet>
      <dgm:spPr/>
      <dgm:t>
        <a:bodyPr/>
        <a:lstStyle/>
        <a:p>
          <a:endParaRPr lang="en-US"/>
        </a:p>
      </dgm:t>
    </dgm:pt>
    <dgm:pt modelId="{836C9043-1D75-42EC-9DF6-D7F06CA414B5}" type="pres">
      <dgm:prSet presAssocID="{85BAA519-AE52-4888-901D-68D9C8C0594E}" presName="invisiNode" presStyleLbl="node1" presStyleIdx="0" presStyleCnt="3"/>
      <dgm:spPr/>
      <dgm:t>
        <a:bodyPr/>
        <a:lstStyle/>
        <a:p>
          <a:endParaRPr lang="en-US"/>
        </a:p>
      </dgm:t>
    </dgm:pt>
    <dgm:pt modelId="{B15E1BD5-50D4-4EEB-8D63-9348370E318C}" type="pres">
      <dgm:prSet presAssocID="{85BAA519-AE52-4888-901D-68D9C8C0594E}" presName="imagNode" presStyleLbl="fgImgPlace1" presStyleIdx="0" presStyleCnt="3"/>
      <dgm:spPr>
        <a:prstGeom prst="rect">
          <a:avLst/>
        </a:prstGeom>
        <a:blipFill rotWithShape="0">
          <a:blip xmlns:r="http://schemas.openxmlformats.org/officeDocument/2006/relationships" r:embed="rId1"/>
          <a:stretch>
            <a:fillRect/>
          </a:stretch>
        </a:blipFill>
      </dgm:spPr>
      <dgm:t>
        <a:bodyPr/>
        <a:lstStyle/>
        <a:p>
          <a:endParaRPr lang="en-US"/>
        </a:p>
      </dgm:t>
    </dgm:pt>
    <dgm:pt modelId="{1CA48A11-002A-4A7C-8D5A-D976C1D9FFE2}" type="pres">
      <dgm:prSet presAssocID="{692C9173-54F4-4475-A549-D45D5B485063}" presName="sibTrans" presStyleLbl="sibTrans2D1" presStyleIdx="0" presStyleCnt="0"/>
      <dgm:spPr/>
      <dgm:t>
        <a:bodyPr/>
        <a:lstStyle/>
        <a:p>
          <a:endParaRPr lang="en-US"/>
        </a:p>
      </dgm:t>
    </dgm:pt>
    <dgm:pt modelId="{E840FB2F-D41A-4887-A265-AD1ABDBDD898}" type="pres">
      <dgm:prSet presAssocID="{E0725365-BDF4-46DA-A0A5-B8C62B27B023}" presName="compNode" presStyleCnt="0"/>
      <dgm:spPr/>
      <dgm:t>
        <a:bodyPr/>
        <a:lstStyle/>
        <a:p>
          <a:endParaRPr lang="en-US"/>
        </a:p>
      </dgm:t>
    </dgm:pt>
    <dgm:pt modelId="{524296CE-F967-4726-990D-57B769DEFFE4}" type="pres">
      <dgm:prSet presAssocID="{E0725365-BDF4-46DA-A0A5-B8C62B27B023}" presName="bkgdShape" presStyleLbl="node1" presStyleIdx="1" presStyleCnt="3"/>
      <dgm:spPr/>
      <dgm:t>
        <a:bodyPr/>
        <a:lstStyle/>
        <a:p>
          <a:endParaRPr lang="en-US"/>
        </a:p>
      </dgm:t>
    </dgm:pt>
    <dgm:pt modelId="{6DF2B1CA-F52B-4901-ABD7-686A36664D02}" type="pres">
      <dgm:prSet presAssocID="{E0725365-BDF4-46DA-A0A5-B8C62B27B023}" presName="nodeTx" presStyleLbl="node1" presStyleIdx="1" presStyleCnt="3">
        <dgm:presLayoutVars>
          <dgm:bulletEnabled val="1"/>
        </dgm:presLayoutVars>
      </dgm:prSet>
      <dgm:spPr/>
      <dgm:t>
        <a:bodyPr/>
        <a:lstStyle/>
        <a:p>
          <a:endParaRPr lang="en-US"/>
        </a:p>
      </dgm:t>
    </dgm:pt>
    <dgm:pt modelId="{35AB3804-EB66-476E-83DC-82D1770FE175}" type="pres">
      <dgm:prSet presAssocID="{E0725365-BDF4-46DA-A0A5-B8C62B27B023}" presName="invisiNode" presStyleLbl="node1" presStyleIdx="1" presStyleCnt="3"/>
      <dgm:spPr/>
      <dgm:t>
        <a:bodyPr/>
        <a:lstStyle/>
        <a:p>
          <a:endParaRPr lang="en-US"/>
        </a:p>
      </dgm:t>
    </dgm:pt>
    <dgm:pt modelId="{6311451A-5CF4-4805-AFA4-C2A04A7BF810}" type="pres">
      <dgm:prSet presAssocID="{E0725365-BDF4-46DA-A0A5-B8C62B27B023}" presName="imagNode" presStyleLbl="fgImgPlace1" presStyleIdx="1" presStyleCnt="3"/>
      <dgm:spPr>
        <a:prstGeom prst="rect">
          <a:avLst/>
        </a:prstGeom>
        <a:blipFill rotWithShape="0">
          <a:blip xmlns:r="http://schemas.openxmlformats.org/officeDocument/2006/relationships" r:embed="rId2"/>
          <a:stretch>
            <a:fillRect/>
          </a:stretch>
        </a:blipFill>
      </dgm:spPr>
      <dgm:t>
        <a:bodyPr/>
        <a:lstStyle/>
        <a:p>
          <a:endParaRPr lang="en-US"/>
        </a:p>
      </dgm:t>
    </dgm:pt>
    <dgm:pt modelId="{4F55E8E8-7008-4DDC-8017-45448B016FD2}" type="pres">
      <dgm:prSet presAssocID="{FCE38F35-D43B-4526-82C9-9340AB770386}" presName="sibTrans" presStyleLbl="sibTrans2D1" presStyleIdx="0" presStyleCnt="0"/>
      <dgm:spPr/>
      <dgm:t>
        <a:bodyPr/>
        <a:lstStyle/>
        <a:p>
          <a:endParaRPr lang="en-US"/>
        </a:p>
      </dgm:t>
    </dgm:pt>
    <dgm:pt modelId="{92A09FDA-D089-4894-90D2-59E57538C188}" type="pres">
      <dgm:prSet presAssocID="{0BFFC030-BE31-4B5D-BFD0-AE18C3BC099F}" presName="compNode" presStyleCnt="0"/>
      <dgm:spPr/>
      <dgm:t>
        <a:bodyPr/>
        <a:lstStyle/>
        <a:p>
          <a:endParaRPr lang="en-US"/>
        </a:p>
      </dgm:t>
    </dgm:pt>
    <dgm:pt modelId="{A33E629F-1E56-423B-9692-60FE4A74176B}" type="pres">
      <dgm:prSet presAssocID="{0BFFC030-BE31-4B5D-BFD0-AE18C3BC099F}" presName="bkgdShape" presStyleLbl="node1" presStyleIdx="2" presStyleCnt="3"/>
      <dgm:spPr/>
      <dgm:t>
        <a:bodyPr/>
        <a:lstStyle/>
        <a:p>
          <a:endParaRPr lang="en-US"/>
        </a:p>
      </dgm:t>
    </dgm:pt>
    <dgm:pt modelId="{4DCCD168-D6A3-4DCA-B9FA-8B70CBFCA11F}" type="pres">
      <dgm:prSet presAssocID="{0BFFC030-BE31-4B5D-BFD0-AE18C3BC099F}" presName="nodeTx" presStyleLbl="node1" presStyleIdx="2" presStyleCnt="3">
        <dgm:presLayoutVars>
          <dgm:bulletEnabled val="1"/>
        </dgm:presLayoutVars>
      </dgm:prSet>
      <dgm:spPr/>
      <dgm:t>
        <a:bodyPr/>
        <a:lstStyle/>
        <a:p>
          <a:endParaRPr lang="en-US"/>
        </a:p>
      </dgm:t>
    </dgm:pt>
    <dgm:pt modelId="{7615A0AC-72C0-4872-A62D-A12D15AC69C1}" type="pres">
      <dgm:prSet presAssocID="{0BFFC030-BE31-4B5D-BFD0-AE18C3BC099F}" presName="invisiNode" presStyleLbl="node1" presStyleIdx="2" presStyleCnt="3"/>
      <dgm:spPr/>
      <dgm:t>
        <a:bodyPr/>
        <a:lstStyle/>
        <a:p>
          <a:endParaRPr lang="en-US"/>
        </a:p>
      </dgm:t>
    </dgm:pt>
    <dgm:pt modelId="{855C2556-F44C-4954-B3D5-B23E782A85BC}" type="pres">
      <dgm:prSet presAssocID="{0BFFC030-BE31-4B5D-BFD0-AE18C3BC099F}" presName="imagNode" presStyleLbl="fgImgPlace1" presStyleIdx="2" presStyleCnt="3"/>
      <dgm:spPr>
        <a:blipFill rotWithShape="0">
          <a:blip xmlns:r="http://schemas.openxmlformats.org/officeDocument/2006/relationships" r:embed="rId3"/>
          <a:stretch>
            <a:fillRect/>
          </a:stretch>
        </a:blipFill>
      </dgm:spPr>
      <dgm:t>
        <a:bodyPr/>
        <a:lstStyle/>
        <a:p>
          <a:endParaRPr lang="en-US"/>
        </a:p>
      </dgm:t>
    </dgm:pt>
  </dgm:ptLst>
  <dgm:cxnLst>
    <dgm:cxn modelId="{967709D1-2F3A-4E23-8347-2C42E97C0178}" type="presOf" srcId="{4D70BC76-FBC2-477F-A8E3-BF557221147B}" destId="{6DF2B1CA-F52B-4901-ABD7-686A36664D02}" srcOrd="1" destOrd="4" presId="urn:microsoft.com/office/officeart/2005/8/layout/hList7"/>
    <dgm:cxn modelId="{C7CFFD29-35CE-488D-ACDD-EB1EB8F1F6B9}" type="presOf" srcId="{0BFFC030-BE31-4B5D-BFD0-AE18C3BC099F}" destId="{A33E629F-1E56-423B-9692-60FE4A74176B}" srcOrd="0" destOrd="0" presId="urn:microsoft.com/office/officeart/2005/8/layout/hList7"/>
    <dgm:cxn modelId="{C98CF3C4-EF0F-4992-97D1-C20B5759E253}" type="presOf" srcId="{85BAA519-AE52-4888-901D-68D9C8C0594E}" destId="{C2210360-143B-47CF-A43B-DEECEB4C9555}" srcOrd="0" destOrd="0" presId="urn:microsoft.com/office/officeart/2005/8/layout/hList7"/>
    <dgm:cxn modelId="{60E29FF4-FE98-4864-A756-A57448BE04CF}" srcId="{0BFFC030-BE31-4B5D-BFD0-AE18C3BC099F}" destId="{014F6422-39F1-419E-8EE7-D127C8EB4F78}" srcOrd="0" destOrd="0" parTransId="{4D55BDDC-0F84-4632-B8D9-80086744F40E}" sibTransId="{D77AF350-438E-4B74-919A-D810952C76D5}"/>
    <dgm:cxn modelId="{3161879F-46B9-4195-BF00-B8ED2B462DA8}" type="presOf" srcId="{FE62B393-69F2-4C4F-AD44-B1706035131E}" destId="{C2210360-143B-47CF-A43B-DEECEB4C9555}" srcOrd="0" destOrd="2" presId="urn:microsoft.com/office/officeart/2005/8/layout/hList7"/>
    <dgm:cxn modelId="{261E271A-B66A-42BA-A0FA-DFF010492542}" srcId="{85BAA519-AE52-4888-901D-68D9C8C0594E}" destId="{C3840F1D-6FD9-47C9-8035-AE5AB0512BD5}" srcOrd="2" destOrd="0" parTransId="{97EC9ED2-AFD2-4E4E-9F03-E9411838E452}" sibTransId="{27D0E374-A19A-4950-9FE7-F83CDE797913}"/>
    <dgm:cxn modelId="{4C8EB4BB-69FA-4B04-88E2-3E14920BB9F9}" type="presOf" srcId="{477660A8-753F-4EE3-A613-9488E35DDF48}" destId="{E7647C7A-6783-483D-856D-BCDC9C6FAB24}" srcOrd="1" destOrd="1" presId="urn:microsoft.com/office/officeart/2005/8/layout/hList7"/>
    <dgm:cxn modelId="{A2B40C6D-8CE9-40C0-B6C8-402816D46E06}" srcId="{C94296E4-6E28-458A-B208-B817CD5FE690}" destId="{E0725365-BDF4-46DA-A0A5-B8C62B27B023}" srcOrd="1" destOrd="0" parTransId="{EF5DB02F-668E-4BE0-941E-E2892ED897E3}" sibTransId="{FCE38F35-D43B-4526-82C9-9340AB770386}"/>
    <dgm:cxn modelId="{3F3BDE64-5EE8-434D-BFE8-06AF464EF4F1}" type="presOf" srcId="{497F1399-545F-4C3F-B622-9AC914B4F340}" destId="{6DF2B1CA-F52B-4901-ABD7-686A36664D02}" srcOrd="1" destOrd="1" presId="urn:microsoft.com/office/officeart/2005/8/layout/hList7"/>
    <dgm:cxn modelId="{2D1BC205-8770-4FDA-B7EB-3455E28AD5C5}" srcId="{85BAA519-AE52-4888-901D-68D9C8C0594E}" destId="{477660A8-753F-4EE3-A613-9488E35DDF48}" srcOrd="0" destOrd="0" parTransId="{FF24792D-A6DE-4228-BC9C-B7DB894EF4D1}" sibTransId="{CBE1C787-C10D-4295-A03F-B4D9B539EC86}"/>
    <dgm:cxn modelId="{AF770FDA-E7AD-42E8-8D75-0706F95C8A6E}" type="presOf" srcId="{692C9173-54F4-4475-A549-D45D5B485063}" destId="{1CA48A11-002A-4A7C-8D5A-D976C1D9FFE2}" srcOrd="0" destOrd="0" presId="urn:microsoft.com/office/officeart/2005/8/layout/hList7"/>
    <dgm:cxn modelId="{C853F6A9-5784-420B-BD87-87707C4CA754}" srcId="{E0725365-BDF4-46DA-A0A5-B8C62B27B023}" destId="{497F1399-545F-4C3F-B622-9AC914B4F340}" srcOrd="0" destOrd="0" parTransId="{997A50D4-D908-405C-9869-AF00E724F7AA}" sibTransId="{E8C7431C-B0CE-45AC-8AE6-B2E964B6DA97}"/>
    <dgm:cxn modelId="{29D4FD90-F54E-400C-8E63-8859D63EC6A4}" srcId="{85BAA519-AE52-4888-901D-68D9C8C0594E}" destId="{5EA791A9-E25B-41CE-8698-3032400F3223}" srcOrd="3" destOrd="0" parTransId="{1459BF9F-4066-472F-B87F-8F195573F029}" sibTransId="{49E8485E-404E-4B14-A4E8-C67D4647CFD9}"/>
    <dgm:cxn modelId="{F8130A48-2421-4CB9-B7FD-DCC9E91A29EB}" type="presOf" srcId="{0C2DB002-511B-4123-8CFD-22002730F493}" destId="{524296CE-F967-4726-990D-57B769DEFFE4}" srcOrd="0" destOrd="3" presId="urn:microsoft.com/office/officeart/2005/8/layout/hList7"/>
    <dgm:cxn modelId="{54369BA2-6951-4371-A437-ACC3B78CAA09}" type="presOf" srcId="{85BAA519-AE52-4888-901D-68D9C8C0594E}" destId="{E7647C7A-6783-483D-856D-BCDC9C6FAB24}" srcOrd="1" destOrd="0" presId="urn:microsoft.com/office/officeart/2005/8/layout/hList7"/>
    <dgm:cxn modelId="{094514D5-03B4-41B4-9BF3-9E3A0054D5BF}" type="presOf" srcId="{0BFFC030-BE31-4B5D-BFD0-AE18C3BC099F}" destId="{4DCCD168-D6A3-4DCA-B9FA-8B70CBFCA11F}" srcOrd="1" destOrd="0" presId="urn:microsoft.com/office/officeart/2005/8/layout/hList7"/>
    <dgm:cxn modelId="{7F051B1F-6A56-4A14-A4A8-279A8C639E58}" type="presOf" srcId="{792355A7-2CAC-4FDD-98AE-11B10721A059}" destId="{4DCCD168-D6A3-4DCA-B9FA-8B70CBFCA11F}" srcOrd="1" destOrd="2" presId="urn:microsoft.com/office/officeart/2005/8/layout/hList7"/>
    <dgm:cxn modelId="{D039A68D-2891-460B-B945-385E6BD5BC90}" srcId="{C94296E4-6E28-458A-B208-B817CD5FE690}" destId="{85BAA519-AE52-4888-901D-68D9C8C0594E}" srcOrd="0" destOrd="0" parTransId="{2108F7CB-F28A-4EB3-805D-E1F112551DE3}" sibTransId="{692C9173-54F4-4475-A549-D45D5B485063}"/>
    <dgm:cxn modelId="{C5C865A1-D43C-4A54-81D7-10A857963A47}" type="presOf" srcId="{FE62B393-69F2-4C4F-AD44-B1706035131E}" destId="{E7647C7A-6783-483D-856D-BCDC9C6FAB24}" srcOrd="1" destOrd="2" presId="urn:microsoft.com/office/officeart/2005/8/layout/hList7"/>
    <dgm:cxn modelId="{A9B9B65E-CA28-476F-8E44-73AB90E91D5C}" type="presOf" srcId="{5EA791A9-E25B-41CE-8698-3032400F3223}" destId="{C2210360-143B-47CF-A43B-DEECEB4C9555}" srcOrd="0" destOrd="4" presId="urn:microsoft.com/office/officeart/2005/8/layout/hList7"/>
    <dgm:cxn modelId="{56FAEFDB-DE9C-4328-AEBD-F237757793C5}" srcId="{C94296E4-6E28-458A-B208-B817CD5FE690}" destId="{0BFFC030-BE31-4B5D-BFD0-AE18C3BC099F}" srcOrd="2" destOrd="0" parTransId="{1C02CCE5-44AA-4CB5-AA0D-E899A1DC42D5}" sibTransId="{605C9C93-27E8-43D9-A051-4E440CF31CDB}"/>
    <dgm:cxn modelId="{9B0DF304-253C-49E0-AA9B-52852333DF8B}" type="presOf" srcId="{4D70BC76-FBC2-477F-A8E3-BF557221147B}" destId="{524296CE-F967-4726-990D-57B769DEFFE4}" srcOrd="0" destOrd="4" presId="urn:microsoft.com/office/officeart/2005/8/layout/hList7"/>
    <dgm:cxn modelId="{BDEF3015-D45F-4722-BDF2-84CA5CD7948E}" type="presOf" srcId="{FCE38F35-D43B-4526-82C9-9340AB770386}" destId="{4F55E8E8-7008-4DDC-8017-45448B016FD2}" srcOrd="0" destOrd="0" presId="urn:microsoft.com/office/officeart/2005/8/layout/hList7"/>
    <dgm:cxn modelId="{2E994CFB-8CD8-413F-8E6F-D51DDD59EF59}" type="presOf" srcId="{497F1399-545F-4C3F-B622-9AC914B4F340}" destId="{524296CE-F967-4726-990D-57B769DEFFE4}" srcOrd="0" destOrd="1" presId="urn:microsoft.com/office/officeart/2005/8/layout/hList7"/>
    <dgm:cxn modelId="{026CFBEB-CAE3-4014-9D23-9499EB5C8D95}" type="presOf" srcId="{0C2DB002-511B-4123-8CFD-22002730F493}" destId="{6DF2B1CA-F52B-4901-ABD7-686A36664D02}" srcOrd="1" destOrd="3" presId="urn:microsoft.com/office/officeart/2005/8/layout/hList7"/>
    <dgm:cxn modelId="{2CAB8BC3-43BB-4782-962E-B7C57E288B1A}" type="presOf" srcId="{014F6422-39F1-419E-8EE7-D127C8EB4F78}" destId="{A33E629F-1E56-423B-9692-60FE4A74176B}" srcOrd="0" destOrd="1" presId="urn:microsoft.com/office/officeart/2005/8/layout/hList7"/>
    <dgm:cxn modelId="{CF300FB2-0AF6-4106-8A5F-EE1759885B93}" type="presOf" srcId="{C3840F1D-6FD9-47C9-8035-AE5AB0512BD5}" destId="{E7647C7A-6783-483D-856D-BCDC9C6FAB24}" srcOrd="1" destOrd="3" presId="urn:microsoft.com/office/officeart/2005/8/layout/hList7"/>
    <dgm:cxn modelId="{02644831-5EE4-41A5-8081-907D3552FE21}" type="presOf" srcId="{1825B4D9-11E0-4094-9710-68EDC6D5601A}" destId="{524296CE-F967-4726-990D-57B769DEFFE4}" srcOrd="0" destOrd="2" presId="urn:microsoft.com/office/officeart/2005/8/layout/hList7"/>
    <dgm:cxn modelId="{3B295473-A7A6-4A09-B8E4-1FF6610CBA7F}" type="presOf" srcId="{5EA791A9-E25B-41CE-8698-3032400F3223}" destId="{E7647C7A-6783-483D-856D-BCDC9C6FAB24}" srcOrd="1" destOrd="4" presId="urn:microsoft.com/office/officeart/2005/8/layout/hList7"/>
    <dgm:cxn modelId="{38430F38-E00B-4A2C-B36F-14142ECAEA77}" srcId="{85BAA519-AE52-4888-901D-68D9C8C0594E}" destId="{FE62B393-69F2-4C4F-AD44-B1706035131E}" srcOrd="1" destOrd="0" parTransId="{CCBF964F-B22E-418F-8DB9-7A57AACAF8FF}" sibTransId="{81AB6824-5FEB-4C80-9411-385FA4C2EEB1}"/>
    <dgm:cxn modelId="{2DA073DB-AEAD-4BFB-BA88-F08D1F8BEA6C}" type="presOf" srcId="{014F6422-39F1-419E-8EE7-D127C8EB4F78}" destId="{4DCCD168-D6A3-4DCA-B9FA-8B70CBFCA11F}" srcOrd="1" destOrd="1" presId="urn:microsoft.com/office/officeart/2005/8/layout/hList7"/>
    <dgm:cxn modelId="{34794077-2CCE-481C-9ACB-B1C66779EBF2}" type="presOf" srcId="{C94296E4-6E28-458A-B208-B817CD5FE690}" destId="{EBD32FD7-D14F-499F-B366-AFD8388167BF}" srcOrd="0" destOrd="0" presId="urn:microsoft.com/office/officeart/2005/8/layout/hList7"/>
    <dgm:cxn modelId="{C196FD2C-4AAE-401E-8EEB-F0D60D864209}" srcId="{E0725365-BDF4-46DA-A0A5-B8C62B27B023}" destId="{0C2DB002-511B-4123-8CFD-22002730F493}" srcOrd="2" destOrd="0" parTransId="{22C23B8A-BCCA-4141-B0FA-E3F1AB9CE1A5}" sibTransId="{B0B80E78-45D0-43FF-9584-6417A6D9DF24}"/>
    <dgm:cxn modelId="{57056BCE-EF21-4364-9513-67A51972583C}" srcId="{E0725365-BDF4-46DA-A0A5-B8C62B27B023}" destId="{1825B4D9-11E0-4094-9710-68EDC6D5601A}" srcOrd="1" destOrd="0" parTransId="{4CC098EF-3CA6-4F82-A7C1-25D4857849B9}" sibTransId="{E10F2030-A3BA-49BF-911B-0C05E7A62410}"/>
    <dgm:cxn modelId="{FEC7E96F-42D3-40B2-9598-C5054A4F320B}" type="presOf" srcId="{E0725365-BDF4-46DA-A0A5-B8C62B27B023}" destId="{6DF2B1CA-F52B-4901-ABD7-686A36664D02}" srcOrd="1" destOrd="0" presId="urn:microsoft.com/office/officeart/2005/8/layout/hList7"/>
    <dgm:cxn modelId="{90483B58-86EF-4B07-B279-85CDD7E39A21}" type="presOf" srcId="{C3840F1D-6FD9-47C9-8035-AE5AB0512BD5}" destId="{C2210360-143B-47CF-A43B-DEECEB4C9555}" srcOrd="0" destOrd="3" presId="urn:microsoft.com/office/officeart/2005/8/layout/hList7"/>
    <dgm:cxn modelId="{A9F78A96-5B5B-4F72-A97B-7BCF10247606}" srcId="{E0725365-BDF4-46DA-A0A5-B8C62B27B023}" destId="{4D70BC76-FBC2-477F-A8E3-BF557221147B}" srcOrd="3" destOrd="0" parTransId="{7C0F2560-177D-47E3-AE7C-FF81D45F8B48}" sibTransId="{B2966FA0-4EA7-40BD-B379-017D4197ACD2}"/>
    <dgm:cxn modelId="{63271C71-0CA6-445E-9ED4-F36D2C037D71}" type="presOf" srcId="{1825B4D9-11E0-4094-9710-68EDC6D5601A}" destId="{6DF2B1CA-F52B-4901-ABD7-686A36664D02}" srcOrd="1" destOrd="2" presId="urn:microsoft.com/office/officeart/2005/8/layout/hList7"/>
    <dgm:cxn modelId="{F8596680-908D-4EDE-BD03-0FC7089382D3}" type="presOf" srcId="{792355A7-2CAC-4FDD-98AE-11B10721A059}" destId="{A33E629F-1E56-423B-9692-60FE4A74176B}" srcOrd="0" destOrd="2" presId="urn:microsoft.com/office/officeart/2005/8/layout/hList7"/>
    <dgm:cxn modelId="{14268BBE-A592-4B46-9478-7C4567F9D138}" srcId="{0BFFC030-BE31-4B5D-BFD0-AE18C3BC099F}" destId="{792355A7-2CAC-4FDD-98AE-11B10721A059}" srcOrd="1" destOrd="0" parTransId="{C1526E44-58A6-4223-ABC5-B7C45CF3ADAF}" sibTransId="{F77F3E0A-8852-4CAD-AE76-C778EE1BBEF3}"/>
    <dgm:cxn modelId="{DE7B7F86-068B-44F0-92A8-E6D9168E8BD4}" type="presOf" srcId="{E0725365-BDF4-46DA-A0A5-B8C62B27B023}" destId="{524296CE-F967-4726-990D-57B769DEFFE4}" srcOrd="0" destOrd="0" presId="urn:microsoft.com/office/officeart/2005/8/layout/hList7"/>
    <dgm:cxn modelId="{1AE06047-59A7-4A6F-9976-1F02E4EFD66D}" type="presOf" srcId="{477660A8-753F-4EE3-A613-9488E35DDF48}" destId="{C2210360-143B-47CF-A43B-DEECEB4C9555}" srcOrd="0" destOrd="1" presId="urn:microsoft.com/office/officeart/2005/8/layout/hList7"/>
    <dgm:cxn modelId="{A3FE8013-EC91-4ABB-9BF1-2E2C1E95EBFF}" type="presParOf" srcId="{EBD32FD7-D14F-499F-B366-AFD8388167BF}" destId="{EDFD364D-015D-459A-A5BB-BFDBB78A5DBB}" srcOrd="0" destOrd="0" presId="urn:microsoft.com/office/officeart/2005/8/layout/hList7"/>
    <dgm:cxn modelId="{D7BD3360-DE30-425F-A31A-CE3719FBF853}" type="presParOf" srcId="{EBD32FD7-D14F-499F-B366-AFD8388167BF}" destId="{D88BCD5C-103B-472F-A56D-8A26DC4802E4}" srcOrd="1" destOrd="0" presId="urn:microsoft.com/office/officeart/2005/8/layout/hList7"/>
    <dgm:cxn modelId="{0AAD0A86-B581-4FA0-AA83-6C229C137379}" type="presParOf" srcId="{D88BCD5C-103B-472F-A56D-8A26DC4802E4}" destId="{8CE5497F-4990-4559-A2B6-590CD50A6B61}" srcOrd="0" destOrd="0" presId="urn:microsoft.com/office/officeart/2005/8/layout/hList7"/>
    <dgm:cxn modelId="{DF975E00-14FF-4B08-BF20-6F996EC57B9C}" type="presParOf" srcId="{8CE5497F-4990-4559-A2B6-590CD50A6B61}" destId="{C2210360-143B-47CF-A43B-DEECEB4C9555}" srcOrd="0" destOrd="0" presId="urn:microsoft.com/office/officeart/2005/8/layout/hList7"/>
    <dgm:cxn modelId="{CC5EDD3A-7291-4662-A40C-18F8090C2D74}" type="presParOf" srcId="{8CE5497F-4990-4559-A2B6-590CD50A6B61}" destId="{E7647C7A-6783-483D-856D-BCDC9C6FAB24}" srcOrd="1" destOrd="0" presId="urn:microsoft.com/office/officeart/2005/8/layout/hList7"/>
    <dgm:cxn modelId="{234F94EC-73E2-425F-BCBD-D1A54CA09DDA}" type="presParOf" srcId="{8CE5497F-4990-4559-A2B6-590CD50A6B61}" destId="{836C9043-1D75-42EC-9DF6-D7F06CA414B5}" srcOrd="2" destOrd="0" presId="urn:microsoft.com/office/officeart/2005/8/layout/hList7"/>
    <dgm:cxn modelId="{32ED56FD-BAB9-43D0-80D9-34A99B22A67E}" type="presParOf" srcId="{8CE5497F-4990-4559-A2B6-590CD50A6B61}" destId="{B15E1BD5-50D4-4EEB-8D63-9348370E318C}" srcOrd="3" destOrd="0" presId="urn:microsoft.com/office/officeart/2005/8/layout/hList7"/>
    <dgm:cxn modelId="{1F3AF178-EDF9-4F57-8A35-F5255C435FD9}" type="presParOf" srcId="{D88BCD5C-103B-472F-A56D-8A26DC4802E4}" destId="{1CA48A11-002A-4A7C-8D5A-D976C1D9FFE2}" srcOrd="1" destOrd="0" presId="urn:microsoft.com/office/officeart/2005/8/layout/hList7"/>
    <dgm:cxn modelId="{EC50BD23-8594-4C23-B527-F4FCEFBD051F}" type="presParOf" srcId="{D88BCD5C-103B-472F-A56D-8A26DC4802E4}" destId="{E840FB2F-D41A-4887-A265-AD1ABDBDD898}" srcOrd="2" destOrd="0" presId="urn:microsoft.com/office/officeart/2005/8/layout/hList7"/>
    <dgm:cxn modelId="{CDD943AE-4490-47D8-9506-BBAB52FF263F}" type="presParOf" srcId="{E840FB2F-D41A-4887-A265-AD1ABDBDD898}" destId="{524296CE-F967-4726-990D-57B769DEFFE4}" srcOrd="0" destOrd="0" presId="urn:microsoft.com/office/officeart/2005/8/layout/hList7"/>
    <dgm:cxn modelId="{91F989A5-3BC0-4072-B335-4B4F91C6AF2D}" type="presParOf" srcId="{E840FB2F-D41A-4887-A265-AD1ABDBDD898}" destId="{6DF2B1CA-F52B-4901-ABD7-686A36664D02}" srcOrd="1" destOrd="0" presId="urn:microsoft.com/office/officeart/2005/8/layout/hList7"/>
    <dgm:cxn modelId="{789D5DF4-93B6-4DF7-A394-605B8BF3BD70}" type="presParOf" srcId="{E840FB2F-D41A-4887-A265-AD1ABDBDD898}" destId="{35AB3804-EB66-476E-83DC-82D1770FE175}" srcOrd="2" destOrd="0" presId="urn:microsoft.com/office/officeart/2005/8/layout/hList7"/>
    <dgm:cxn modelId="{E797E572-C0B9-4673-AA0E-1D99ABAA7CFF}" type="presParOf" srcId="{E840FB2F-D41A-4887-A265-AD1ABDBDD898}" destId="{6311451A-5CF4-4805-AFA4-C2A04A7BF810}" srcOrd="3" destOrd="0" presId="urn:microsoft.com/office/officeart/2005/8/layout/hList7"/>
    <dgm:cxn modelId="{5DE81B7A-667F-4BBE-8712-CF8EE297887D}" type="presParOf" srcId="{D88BCD5C-103B-472F-A56D-8A26DC4802E4}" destId="{4F55E8E8-7008-4DDC-8017-45448B016FD2}" srcOrd="3" destOrd="0" presId="urn:microsoft.com/office/officeart/2005/8/layout/hList7"/>
    <dgm:cxn modelId="{65423D92-3BC8-462E-834F-6F4352FC2EC5}" type="presParOf" srcId="{D88BCD5C-103B-472F-A56D-8A26DC4802E4}" destId="{92A09FDA-D089-4894-90D2-59E57538C188}" srcOrd="4" destOrd="0" presId="urn:microsoft.com/office/officeart/2005/8/layout/hList7"/>
    <dgm:cxn modelId="{65825EF2-49E9-453F-B74F-91F5EFDBA15F}" type="presParOf" srcId="{92A09FDA-D089-4894-90D2-59E57538C188}" destId="{A33E629F-1E56-423B-9692-60FE4A74176B}" srcOrd="0" destOrd="0" presId="urn:microsoft.com/office/officeart/2005/8/layout/hList7"/>
    <dgm:cxn modelId="{2AC7516E-9F5E-4C8E-A0CD-EA5643FD9FD7}" type="presParOf" srcId="{92A09FDA-D089-4894-90D2-59E57538C188}" destId="{4DCCD168-D6A3-4DCA-B9FA-8B70CBFCA11F}" srcOrd="1" destOrd="0" presId="urn:microsoft.com/office/officeart/2005/8/layout/hList7"/>
    <dgm:cxn modelId="{C044A63B-6C04-4404-B90D-924AE884E288}" type="presParOf" srcId="{92A09FDA-D089-4894-90D2-59E57538C188}" destId="{7615A0AC-72C0-4872-A62D-A12D15AC69C1}" srcOrd="2" destOrd="0" presId="urn:microsoft.com/office/officeart/2005/8/layout/hList7"/>
    <dgm:cxn modelId="{670EF814-E991-499B-85AC-122016B155F2}" type="presParOf" srcId="{92A09FDA-D089-4894-90D2-59E57538C188}" destId="{855C2556-F44C-4954-B3D5-B23E782A85BC}" srcOrd="3" destOrd="0" presId="urn:microsoft.com/office/officeart/2005/8/layout/hList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image" Target="../media/image110.png"/><Relationship Id="rId5" Type="http://schemas.openxmlformats.org/officeDocument/2006/relationships/image" Target="../media/image114.png"/><Relationship Id="rId4" Type="http://schemas.openxmlformats.org/officeDocument/2006/relationships/image" Target="../media/image1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pitchFamily="34" charset="0"/>
              </a:rPr>
              <a:t>Microsoft Management Summit 2009</a:t>
            </a:r>
          </a:p>
          <a:p>
            <a:r>
              <a:rPr lang="en-US" dirty="0" smtClean="0">
                <a:latin typeface="Segoe" pitchFamily="34" charset="0"/>
              </a:rPr>
              <a:t>April 27 – May 1, 2009 Las Vegas, Nevada</a:t>
            </a:r>
            <a:r>
              <a:rPr lang="en-US" dirty="0" smtClean="0"/>
              <a:t>	</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pitchFamily="34" charset="0"/>
              </a:rPr>
              <a:pPr/>
              <a:t>7/8/2009</a:t>
            </a:fld>
            <a:endParaRPr lang="en-US" dirty="0">
              <a:latin typeface="Segoe" pitchFamily="34" charset="0"/>
            </a:endParaRPr>
          </a:p>
        </p:txBody>
      </p:sp>
      <p:sp>
        <p:nvSpPr>
          <p:cNvPr id="6"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7"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pitchFamily="34" charset="0"/>
              </a:defRPr>
            </a:lvl1pPr>
          </a:lstStyle>
          <a:p>
            <a:r>
              <a:rPr lang="en-US" dirty="0" smtClean="0"/>
              <a:t>Microsoft Management Summit 2009</a:t>
            </a:r>
          </a:p>
          <a:p>
            <a:r>
              <a:rPr lang="en-US" dirty="0" smtClean="0"/>
              <a:t>April 27 – May 1, 2009 Las Vegas, Nevada</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pitchFamily="34" charset="0"/>
              </a:defRPr>
            </a:lvl1pPr>
          </a:lstStyle>
          <a:p>
            <a:fld id="{7C3FBCD4-166E-446F-AF18-7D4A0CF9AEF6}" type="datetimeFigureOut">
              <a:rPr lang="en-US" smtClean="0"/>
              <a:pPr/>
              <a:t>7/8/2009</a:t>
            </a:fld>
            <a:endParaRPr lang="en-US" dirty="0"/>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pitchFamily="34" charset="0"/>
              </a:rPr>
            </a:br>
            <a:r>
              <a:rPr lang="en-US" sz="500" dirty="0" smtClean="0">
                <a:solidFill>
                  <a:srgbClr val="000000"/>
                </a:solidFill>
                <a:latin typeface="Segoe" pitchFamily="34" charset="0"/>
              </a:rPr>
              <a:t>MICROSOFT MAKES NO WARRANTIES, EXPRESS, IMPLIED OR STATUTORY, AS TO THE INFORMATION IN THIS PRESENTATION.</a:t>
            </a:r>
          </a:p>
        </p:txBody>
      </p:sp>
      <p:sp>
        <p:nvSpPr>
          <p:cNvPr id="9" name="Slide Number Placeholder 4"/>
          <p:cNvSpPr>
            <a:spLocks noGrp="1"/>
          </p:cNvSpPr>
          <p:nvPr>
            <p:ph type="sldNum" sz="quarter" idx="5"/>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pitchFamily="34" charset="0"/>
              </a:rPr>
              <a:pPr/>
              <a:t>‹#›</a:t>
            </a:fld>
            <a:endParaRPr lang="en-US">
              <a:latin typeface="Segoe" pitchFamily="34" charset="0"/>
            </a:endParaRPr>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1</a:t>
            </a:fld>
            <a:endParaRPr lang="en-US">
              <a:latin typeface="Segoe"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52500" y="685800"/>
            <a:ext cx="4953000" cy="3429000"/>
          </a:xfrm>
          <a:ln/>
        </p:spPr>
      </p:sp>
      <p:sp>
        <p:nvSpPr>
          <p:cNvPr id="24579"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52500" y="685800"/>
            <a:ext cx="4953000" cy="3429000"/>
          </a:xfrm>
          <a:ln/>
        </p:spPr>
      </p:sp>
      <p:sp>
        <p:nvSpPr>
          <p:cNvPr id="24579" name="Rectangle 3"/>
          <p:cNvSpPr>
            <a:spLocks noGrp="1" noChangeArrowheads="1"/>
          </p:cNvSpPr>
          <p:nvPr>
            <p:ph type="body" idx="1"/>
          </p:nvPr>
        </p:nvSpPr>
        <p:spPr>
          <a:noFill/>
          <a:ln/>
        </p:spPr>
        <p:txBody>
          <a:bodyPr/>
          <a:lstStyle/>
          <a:p>
            <a:endParaRPr lang="en-US" smtClean="0">
              <a:latin typeface="Segoe Semibold" pitchFamily="4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B4639E-2F9B-478C-82C2-732629DAD1B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18</a:t>
            </a:fld>
            <a:endParaRPr lang="en-US">
              <a:latin typeface="Segoe"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53469104-CAC2-4B16-9636-921908730355}" type="slidenum">
              <a:rPr lang="he-IL"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22</a:t>
            </a:fld>
            <a:endParaRPr lang="en-US">
              <a:latin typeface="Segoe"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AD5870B2-16E8-4393-ACC5-C7E53BCF271B}"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28</a:t>
            </a:fld>
            <a:endParaRPr lang="en-US">
              <a:latin typeface="Segoe"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29</a:t>
            </a:fld>
            <a:endParaRPr lang="en-US">
              <a:latin typeface="Segoe"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31</a:t>
            </a:fld>
            <a:endParaRPr lang="en-US">
              <a:latin typeface="Sego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lnSpcReduction="10000"/>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33</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35</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980CB99-47E3-46F4-AAEB-3919FBEFC014}" type="slidenum">
              <a:rPr lang="en-US" smtClean="0">
                <a:latin typeface="Segoe" pitchFamily="34" charset="0"/>
              </a:rPr>
              <a:pPr/>
              <a:t>36</a:t>
            </a:fld>
            <a:endParaRPr lang="en-US">
              <a:latin typeface="Segoe"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fontScale="92500" lnSpcReduction="20000"/>
          </a:bodyPr>
          <a:lstStyle/>
          <a:p>
            <a:endParaRPr lang="en-US" dirty="0"/>
          </a:p>
        </p:txBody>
      </p:sp>
      <p:sp>
        <p:nvSpPr>
          <p:cNvPr id="4" name="Header Placeholder 3"/>
          <p:cNvSpPr>
            <a:spLocks noGrp="1"/>
          </p:cNvSpPr>
          <p:nvPr>
            <p:ph type="hdr" sz="quarter" idx="10"/>
          </p:nvPr>
        </p:nvSpPr>
        <p:spPr/>
        <p:txBody>
          <a:bodyPr/>
          <a:lstStyle/>
          <a:p>
            <a:pPr>
              <a:defRPr/>
            </a:pPr>
            <a:endParaRPr lang="en-US"/>
          </a:p>
        </p:txBody>
      </p:sp>
      <p:sp>
        <p:nvSpPr>
          <p:cNvPr id="5" name="Date Placeholder 4"/>
          <p:cNvSpPr>
            <a:spLocks noGrp="1"/>
          </p:cNvSpPr>
          <p:nvPr>
            <p:ph type="dt" idx="11"/>
          </p:nvPr>
        </p:nvSpPr>
        <p:spPr/>
        <p:txBody>
          <a:bodyPr/>
          <a:lstStyle/>
          <a:p>
            <a:pPr>
              <a:defRPr/>
            </a:pPr>
            <a:fld id="{F7453312-E598-4A13-8F41-B8F0C5F36E3A}" type="datetime8">
              <a:rPr lang="en-US" smtClean="0"/>
              <a:pPr>
                <a:defRPr/>
              </a:pPr>
              <a:t>7/8/2009 10:05 AM</a:t>
            </a:fld>
            <a:endParaRPr lang="en-US"/>
          </a:p>
        </p:txBody>
      </p:sp>
      <p:sp>
        <p:nvSpPr>
          <p:cNvPr id="6" name="Footer Placeholder 5"/>
          <p:cNvSpPr>
            <a:spLocks noGrp="1"/>
          </p:cNvSpPr>
          <p:nvPr>
            <p:ph type="ftr" sz="quarter" idx="12"/>
          </p:nvPr>
        </p:nvSpPr>
        <p:spPr/>
        <p:txBody>
          <a:bodyPr/>
          <a:lstStyle/>
          <a:p>
            <a:pPr>
              <a:defRPr/>
            </a:pPr>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B16B0806-ED13-4AA7-885D-468340201185}" type="slidenum">
              <a:rPr lang="en-US" smtClean="0"/>
              <a:pPr>
                <a:defRPr/>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39</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Grp="1" noChangeArrowheads="1"/>
          </p:cNvSpPr>
          <p:nvPr/>
        </p:nvSpPr>
        <p:spPr bwMode="auto">
          <a:xfrm>
            <a:off x="2971800" y="8686491"/>
            <a:ext cx="520700" cy="457512"/>
          </a:xfrm>
          <a:prstGeom prst="rect">
            <a:avLst/>
          </a:prstGeom>
          <a:noFill/>
          <a:ln w="9525" cap="flat" cmpd="sng" algn="ctr">
            <a:noFill/>
            <a:prstDash val="solid"/>
            <a:miter lim="800000"/>
            <a:headEnd type="none" w="med" len="med"/>
            <a:tailEnd type="none" w="med" len="med"/>
          </a:ln>
        </p:spPr>
        <p:txBody>
          <a:bodyPr lIns="91430" tIns="45716" rIns="91430" bIns="45716" anchor="b"/>
          <a:lstStyle/>
          <a:p>
            <a:pPr algn="r">
              <a:lnSpc>
                <a:spcPct val="100000"/>
              </a:lnSpc>
              <a:spcBef>
                <a:spcPct val="0"/>
              </a:spcBef>
              <a:buFontTx/>
              <a:buNone/>
            </a:pPr>
            <a:fld id="{A587B3F9-4C8D-482F-B56B-FB89854158F0}" type="slidenum">
              <a:rPr lang="en-GB" sz="1200">
                <a:latin typeface="Times New Roman" pitchFamily="18" charset="0"/>
              </a:rPr>
              <a:pPr algn="r">
                <a:lnSpc>
                  <a:spcPct val="100000"/>
                </a:lnSpc>
                <a:spcBef>
                  <a:spcPct val="0"/>
                </a:spcBef>
                <a:buFontTx/>
                <a:buNone/>
              </a:pPr>
              <a:t>8</a:t>
            </a:fld>
            <a:endParaRPr lang="en-US" sz="1200" dirty="0">
              <a:latin typeface="Times New Roman" pitchFamily="18" charset="0"/>
            </a:endParaRPr>
          </a:p>
        </p:txBody>
      </p:sp>
      <p:sp>
        <p:nvSpPr>
          <p:cNvPr id="134147" name="Rectangle 4"/>
          <p:cNvSpPr>
            <a:spLocks noGrp="1" noRot="1" noChangeAspect="1" noChangeArrowheads="1" noTextEdit="1"/>
          </p:cNvSpPr>
          <p:nvPr>
            <p:ph type="sldImg"/>
          </p:nvPr>
        </p:nvSpPr>
        <p:spPr>
          <a:xfrm>
            <a:off x="952500" y="685800"/>
            <a:ext cx="4953000" cy="3429000"/>
          </a:xfrm>
          <a:ln/>
        </p:spPr>
      </p:sp>
      <p:sp>
        <p:nvSpPr>
          <p:cNvPr id="134148" name="Rectangle 5"/>
          <p:cNvSpPr>
            <a:spLocks noGrp="1" noChangeArrowheads="1"/>
          </p:cNvSpPr>
          <p:nvPr>
            <p:ph type="body" idx="1"/>
          </p:nvPr>
        </p:nvSpPr>
        <p:spPr/>
        <p:txBody>
          <a:bodyPr>
            <a:normAutofit lnSpcReduction="10000"/>
          </a:bodyPr>
          <a:lstStyle/>
          <a:p>
            <a:endParaRPr lang="en-US" dirty="0" smtClean="0"/>
          </a:p>
        </p:txBody>
      </p:sp>
      <p:sp>
        <p:nvSpPr>
          <p:cNvPr id="5" name="Rectangle 3"/>
          <p:cNvSpPr>
            <a:spLocks noGrp="1" noChangeArrowheads="1"/>
          </p:cNvSpPr>
          <p:nvPr>
            <p:ph type="dt" sz="quarter" idx="1"/>
          </p:nvPr>
        </p:nvSpPr>
        <p:spPr>
          <a:xfrm>
            <a:off x="3884613" y="0"/>
            <a:ext cx="2971800" cy="457200"/>
          </a:xfrm>
          <a:noFill/>
        </p:spPr>
        <p:txBody>
          <a:bodyPr/>
          <a:lstStyle/>
          <a:p>
            <a:fld id="{2DDE719B-B09C-46CA-AF1E-B663D79D9501}" type="datetime8">
              <a:rPr lang="en-US" smtClean="0"/>
              <a:pPr/>
              <a:t>7/8/2009 10:05 AM</a:t>
            </a:fld>
            <a:endParaRPr lang="en-US" dirty="0" smtClean="0"/>
          </a:p>
        </p:txBody>
      </p:sp>
      <p:sp>
        <p:nvSpPr>
          <p:cNvPr id="6" name="Rectangle 7"/>
          <p:cNvSpPr>
            <a:spLocks noGrp="1" noChangeArrowheads="1"/>
          </p:cNvSpPr>
          <p:nvPr>
            <p:ph type="sldNum" sz="quarter" idx="5"/>
          </p:nvPr>
        </p:nvSpPr>
        <p:spPr>
          <a:xfrm>
            <a:off x="5583238" y="8685213"/>
            <a:ext cx="1273175" cy="457200"/>
          </a:xfrm>
          <a:noFill/>
        </p:spPr>
        <p:txBody>
          <a:bodyPr/>
          <a:lstStyle/>
          <a:p>
            <a:fld id="{0A2A5636-2237-457B-AA5A-91B63051A699}"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7/8/2009 10:05 AM</a:t>
            </a:fld>
            <a:endParaRPr lang="en-US"/>
          </a:p>
        </p:txBody>
      </p:sp>
      <p:sp>
        <p:nvSpPr>
          <p:cNvPr id="6" name="Footer Placeholder 5"/>
          <p:cNvSpPr>
            <a:spLocks noGrp="1"/>
          </p:cNvSpPr>
          <p:nvPr>
            <p:ph type="ftr" sz="quarter" idx="12"/>
          </p:nvPr>
        </p:nvSpPr>
        <p:spPr/>
        <p:txBody>
          <a:bodyPr/>
          <a:lstStyle/>
          <a:p>
            <a:r>
              <a:rPr lang="en-US" dirty="0" smtClean="0"/>
              <a:t>MICROSOFT CONFIDENTIAL</a:t>
            </a:r>
          </a:p>
          <a:p>
            <a:r>
              <a:rPr lang="en-US" dirty="0" smtClean="0"/>
              <a:t>© 2006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6" y="1828803"/>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6" y="3581403"/>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sub tit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508075" y="6492878"/>
            <a:ext cx="859896" cy="365125"/>
          </a:xfrm>
          <a:prstGeom prst="rect">
            <a:avLst/>
          </a:prstGeom>
        </p:spPr>
        <p:txBody>
          <a:bodyPr/>
          <a:lstStyle/>
          <a:p>
            <a:fld id="{C3C06D47-F94D-4270-B475-90B74A554C1B}" type="datetimeFigureOut">
              <a:rPr lang="en-US" smtClean="0"/>
              <a:pPr/>
              <a:t>7/8/2009</a:t>
            </a:fld>
            <a:endParaRPr lang="en-US"/>
          </a:p>
        </p:txBody>
      </p:sp>
      <p:sp>
        <p:nvSpPr>
          <p:cNvPr id="5" name="Footer Placeholder 4"/>
          <p:cNvSpPr>
            <a:spLocks noGrp="1"/>
          </p:cNvSpPr>
          <p:nvPr>
            <p:ph type="ftr" sz="quarter" idx="11"/>
          </p:nvPr>
        </p:nvSpPr>
        <p:spPr>
          <a:xfrm>
            <a:off x="3384551" y="6492878"/>
            <a:ext cx="31369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7087507" y="6492878"/>
            <a:ext cx="2311400" cy="365125"/>
          </a:xfrm>
          <a:prstGeom prst="rect">
            <a:avLst/>
          </a:prstGeom>
        </p:spPr>
        <p:txBody>
          <a:bodyPr/>
          <a:lstStyle/>
          <a:p>
            <a:fld id="{83D0D890-8C36-427E-ADE5-E59E2836E00A}" type="slidenum">
              <a:rPr lang="en-US" smtClean="0"/>
              <a:pPr/>
              <a:t>‹#›</a:t>
            </a:fld>
            <a:endParaRPr lang="en-US"/>
          </a:p>
        </p:txBody>
      </p:sp>
      <p:sp>
        <p:nvSpPr>
          <p:cNvPr id="7" name="Title 1"/>
          <p:cNvSpPr>
            <a:spLocks noGrp="1"/>
          </p:cNvSpPr>
          <p:nvPr>
            <p:ph type="title"/>
          </p:nvPr>
        </p:nvSpPr>
        <p:spPr>
          <a:xfrm>
            <a:off x="489896" y="228600"/>
            <a:ext cx="8932598" cy="609600"/>
          </a:xfrm>
        </p:spPr>
        <p:txBody>
          <a:bodyPr>
            <a:noAutofit/>
          </a:bodyPr>
          <a:lstStyle>
            <a:lvl1pPr algn="l">
              <a:defRPr lang="en-US" sz="4000" kern="1200" spc="-125" dirty="0">
                <a:ln w="3175">
                  <a:noFill/>
                </a:ln>
                <a:gradFill flip="none" rotWithShape="1">
                  <a:gsLst>
                    <a:gs pos="0">
                      <a:srgbClr val="FFFFB9"/>
                    </a:gs>
                    <a:gs pos="36000">
                      <a:srgbClr val="FFFF99"/>
                    </a:gs>
                    <a:gs pos="86000">
                      <a:srgbClr val="F9C661"/>
                    </a:gs>
                  </a:gsLst>
                  <a:lin ang="5400000" scaled="0"/>
                  <a:tileRect/>
                </a:gradFill>
                <a:effectLst>
                  <a:outerShdw blurRad="50800" dist="38100" dir="2700000" algn="tl" rotWithShape="0">
                    <a:prstClr val="black">
                      <a:alpha val="40000"/>
                    </a:prstClr>
                  </a:outerShdw>
                </a:effectLst>
                <a:latin typeface="+mn-lt"/>
                <a:ea typeface="+mn-ea"/>
                <a:cs typeface="Arial" charset="0"/>
              </a:defRPr>
            </a:lvl1pPr>
          </a:lstStyle>
          <a:p>
            <a:pPr lvl="0" algn="l" rtl="0" eaLnBrk="0" fontAlgn="base" hangingPunct="0">
              <a:lnSpc>
                <a:spcPct val="90000"/>
              </a:lnSpc>
              <a:spcBef>
                <a:spcPct val="0"/>
              </a:spcBef>
              <a:spcAft>
                <a:spcPct val="0"/>
              </a:spcAft>
            </a:pPr>
            <a:r>
              <a:rPr lang="en-US" dirty="0" smtClean="0"/>
              <a:t>Click to edit Master title style</a:t>
            </a:r>
            <a:endParaRPr lang="en-US" dirty="0"/>
          </a:p>
        </p:txBody>
      </p:sp>
      <p:sp>
        <p:nvSpPr>
          <p:cNvPr id="9" name="Text Placeholder 7"/>
          <p:cNvSpPr>
            <a:spLocks noGrp="1"/>
          </p:cNvSpPr>
          <p:nvPr>
            <p:ph type="body" sz="quarter" idx="13"/>
          </p:nvPr>
        </p:nvSpPr>
        <p:spPr>
          <a:xfrm>
            <a:off x="489897" y="762000"/>
            <a:ext cx="8949067" cy="457200"/>
          </a:xfrm>
        </p:spPr>
        <p:txBody>
          <a:bodyPr>
            <a:noAutofit/>
          </a:bodyPr>
          <a:lstStyle>
            <a:lvl1pPr>
              <a:buNone/>
              <a:defRPr sz="2800" i="1">
                <a:solidFill>
                  <a:schemeClr val="bg1"/>
                </a:solidFill>
                <a:latin typeface="Segoe" pitchFamily="34" charset="0"/>
              </a:defRPr>
            </a:lvl1pPr>
          </a:lstStyle>
          <a:p>
            <a:pPr lvl="0"/>
            <a:r>
              <a:rPr lang="en-US" dirty="0"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2480" y="533400"/>
            <a:ext cx="7630142" cy="1523494"/>
          </a:xfrm>
        </p:spPr>
        <p:txBody>
          <a:bodyPr anchor="b" anchorCtr="0">
            <a:noAutofit/>
          </a:bodyPr>
          <a:lstStyle>
            <a:lvl1pPr>
              <a:lnSpc>
                <a:spcPct val="90000"/>
              </a:lnSpc>
              <a:defRPr lang="en-US" sz="5400" b="0" kern="1200" cap="none" spc="-150" dirty="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92480" y="2362204"/>
            <a:ext cx="763014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412750" y="1411552"/>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12750" y="1412875"/>
            <a:ext cx="90805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2752" y="1411554"/>
            <a:ext cx="44577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35551" y="1411554"/>
            <a:ext cx="44577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12752" y="1065308"/>
            <a:ext cx="44577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12750" y="2174875"/>
            <a:ext cx="44577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3147" y="1065308"/>
            <a:ext cx="4460104"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2" y="2174875"/>
            <a:ext cx="4461138"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91106" y="1828803"/>
            <a:ext cx="8322072"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91106" y="3581403"/>
            <a:ext cx="8322072"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2750" y="230191"/>
            <a:ext cx="90805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412750" y="1412877"/>
            <a:ext cx="90805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5" r:id="rId9"/>
    <p:sldLayoutId id="2147483796"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ADF7A"/>
              </a:gs>
              <a:gs pos="21000">
                <a:srgbClr val="F8B45A"/>
              </a:gs>
              <a:gs pos="59000">
                <a:srgbClr val="F29000"/>
              </a:gs>
              <a:gs pos="80000">
                <a:srgbClr val="C36405"/>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Clr>
          <a:srgbClr val="F3AF35"/>
        </a:buClr>
        <a:buSzPct val="85000"/>
        <a:buFontTx/>
        <a:buBlip>
          <a:blip r:embed="rId13"/>
        </a:buBlip>
        <a:defRPr sz="3200" kern="1200">
          <a:solidFill>
            <a:schemeClr val="tx1"/>
          </a:solidFill>
          <a:latin typeface="+mn-lt"/>
          <a:ea typeface="+mn-ea"/>
          <a:cs typeface="+mn-cs"/>
        </a:defRPr>
      </a:lvl1pPr>
      <a:lvl2pPr marL="803275" indent="-406400" algn="l" defTabSz="914363" rtl="0" eaLnBrk="1" latinLnBrk="0" hangingPunct="1">
        <a:lnSpc>
          <a:spcPct val="90000"/>
        </a:lnSpc>
        <a:spcBef>
          <a:spcPct val="20000"/>
        </a:spcBef>
        <a:buClr>
          <a:srgbClr val="F3AF35"/>
        </a:buClr>
        <a:buSzPct val="85000"/>
        <a:buFontTx/>
        <a:buBlip>
          <a:blip r:embed="rId13"/>
        </a:buBlip>
        <a:defRPr sz="2800" kern="1200">
          <a:solidFill>
            <a:schemeClr val="tx1"/>
          </a:solidFill>
          <a:latin typeface="+mn-lt"/>
          <a:ea typeface="+mn-ea"/>
          <a:cs typeface="+mn-cs"/>
        </a:defRPr>
      </a:lvl2pPr>
      <a:lvl3pPr marL="1144588" indent="-341313"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3pPr>
      <a:lvl4pPr marL="1487488" indent="-342900"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4pPr>
      <a:lvl5pPr marL="1828800" indent="-341313" algn="l" defTabSz="914363" rtl="0" eaLnBrk="1" latinLnBrk="0" hangingPunct="1">
        <a:lnSpc>
          <a:spcPct val="90000"/>
        </a:lnSpc>
        <a:spcBef>
          <a:spcPct val="20000"/>
        </a:spcBef>
        <a:buClr>
          <a:srgbClr val="F3AF35"/>
        </a:buClr>
        <a:buSzPct val="85000"/>
        <a:buFontTx/>
        <a:buBlip>
          <a:blip r:embed="rId13"/>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id.cervigon@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blogs.technet.com/davidcervigon"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91.png"/><Relationship Id="rId7" Type="http://schemas.openxmlformats.org/officeDocument/2006/relationships/image" Target="../media/image8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65.png"/><Relationship Id="rId4" Type="http://schemas.openxmlformats.org/officeDocument/2006/relationships/image" Target="../media/image62.png"/></Relationships>
</file>

<file path=ppt/slides/_rels/slide14.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3" Type="http://schemas.openxmlformats.org/officeDocument/2006/relationships/image" Target="../media/image93.pn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14.xml"/><Relationship Id="rId16" Type="http://schemas.openxmlformats.org/officeDocument/2006/relationships/image" Target="../media/image106.png"/><Relationship Id="rId1" Type="http://schemas.openxmlformats.org/officeDocument/2006/relationships/slideLayout" Target="../slideLayouts/slideLayout10.xml"/><Relationship Id="rId6" Type="http://schemas.openxmlformats.org/officeDocument/2006/relationships/image" Target="../media/image96.png"/><Relationship Id="rId11" Type="http://schemas.openxmlformats.org/officeDocument/2006/relationships/image" Target="../media/image101.png"/><Relationship Id="rId5" Type="http://schemas.openxmlformats.org/officeDocument/2006/relationships/image" Target="../media/image95.png"/><Relationship Id="rId15" Type="http://schemas.openxmlformats.org/officeDocument/2006/relationships/image" Target="../media/image105.png"/><Relationship Id="rId10" Type="http://schemas.openxmlformats.org/officeDocument/2006/relationships/image" Target="../media/image100.png"/><Relationship Id="rId4" Type="http://schemas.openxmlformats.org/officeDocument/2006/relationships/image" Target="../media/image94.png"/><Relationship Id="rId9" Type="http://schemas.openxmlformats.org/officeDocument/2006/relationships/image" Target="../media/image99.png"/><Relationship Id="rId14" Type="http://schemas.openxmlformats.org/officeDocument/2006/relationships/image" Target="../media/image10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09.png"/></Relationships>
</file>

<file path=ppt/slides/_rels/slide18.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oleObject" Target="../embeddings/oleObject6.bin"/><Relationship Id="rId3" Type="http://schemas.openxmlformats.org/officeDocument/2006/relationships/notesSlide" Target="../notesSlides/notesSlide18.xml"/><Relationship Id="rId7" Type="http://schemas.openxmlformats.org/officeDocument/2006/relationships/oleObject" Target="../embeddings/oleObject1.bin"/><Relationship Id="rId12"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17.jpeg"/><Relationship Id="rId11" Type="http://schemas.openxmlformats.org/officeDocument/2006/relationships/oleObject" Target="../embeddings/oleObject4.bin"/><Relationship Id="rId5" Type="http://schemas.openxmlformats.org/officeDocument/2006/relationships/image" Target="../media/image116.png"/><Relationship Id="rId10" Type="http://schemas.openxmlformats.org/officeDocument/2006/relationships/oleObject" Target="../embeddings/oleObject3.bin"/><Relationship Id="rId4" Type="http://schemas.openxmlformats.org/officeDocument/2006/relationships/image" Target="../media/image115.png"/><Relationship Id="rId9" Type="http://schemas.openxmlformats.org/officeDocument/2006/relationships/oleObject" Target="../embeddings/oleObject2.bin"/><Relationship Id="rId1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2.jpeg"/><Relationship Id="rId11" Type="http://schemas.openxmlformats.org/officeDocument/2006/relationships/image" Target="../media/image2.png"/><Relationship Id="rId5" Type="http://schemas.openxmlformats.org/officeDocument/2006/relationships/image" Target="../media/image121.png"/><Relationship Id="rId10" Type="http://schemas.openxmlformats.org/officeDocument/2006/relationships/image" Target="../media/image126.png"/><Relationship Id="rId4" Type="http://schemas.openxmlformats.org/officeDocument/2006/relationships/image" Target="../media/image120.png"/><Relationship Id="rId9" Type="http://schemas.openxmlformats.org/officeDocument/2006/relationships/image" Target="../media/image1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1.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0.png"/><Relationship Id="rId2" Type="http://schemas.openxmlformats.org/officeDocument/2006/relationships/notesSlide" Target="../notesSlides/notesSlide22.xml"/><Relationship Id="rId16" Type="http://schemas.openxmlformats.org/officeDocument/2006/relationships/image" Target="../media/image139.png"/><Relationship Id="rId20" Type="http://schemas.openxmlformats.org/officeDocument/2006/relationships/image" Target="../media/image89.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38.png"/><Relationship Id="rId10" Type="http://schemas.openxmlformats.org/officeDocument/2006/relationships/image" Target="../media/image134.png"/><Relationship Id="rId19" Type="http://schemas.openxmlformats.org/officeDocument/2006/relationships/image" Target="../media/image142.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65.png"/></Relationships>
</file>

<file path=ppt/slides/_rels/slide23.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5.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4.png"/><Relationship Id="rId2" Type="http://schemas.openxmlformats.org/officeDocument/2006/relationships/notesSlide" Target="../notesSlides/notesSlide23.xml"/><Relationship Id="rId16" Type="http://schemas.openxmlformats.org/officeDocument/2006/relationships/image" Target="../media/image143.png"/><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5" Type="http://schemas.openxmlformats.org/officeDocument/2006/relationships/image" Target="../media/image140.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8.png"/></Relationships>
</file>

<file path=ppt/slides/_rels/slide24.xml.rels><?xml version="1.0" encoding="UTF-8" standalone="yes"?>
<Relationships xmlns="http://schemas.openxmlformats.org/package/2006/relationships"><Relationship Id="rId8" Type="http://schemas.openxmlformats.org/officeDocument/2006/relationships/image" Target="../media/image151.png"/><Relationship Id="rId13" Type="http://schemas.openxmlformats.org/officeDocument/2006/relationships/image" Target="../media/image156.png"/><Relationship Id="rId18" Type="http://schemas.openxmlformats.org/officeDocument/2006/relationships/image" Target="../media/image161.png"/><Relationship Id="rId3" Type="http://schemas.openxmlformats.org/officeDocument/2006/relationships/image" Target="../media/image146.png"/><Relationship Id="rId7" Type="http://schemas.openxmlformats.org/officeDocument/2006/relationships/image" Target="../media/image150.png"/><Relationship Id="rId12" Type="http://schemas.openxmlformats.org/officeDocument/2006/relationships/image" Target="../media/image155.png"/><Relationship Id="rId17" Type="http://schemas.openxmlformats.org/officeDocument/2006/relationships/image" Target="../media/image160.png"/><Relationship Id="rId2" Type="http://schemas.openxmlformats.org/officeDocument/2006/relationships/notesSlide" Target="../notesSlides/notesSlide24.xml"/><Relationship Id="rId16" Type="http://schemas.openxmlformats.org/officeDocument/2006/relationships/image" Target="../media/image159.png"/><Relationship Id="rId1" Type="http://schemas.openxmlformats.org/officeDocument/2006/relationships/slideLayout" Target="../slideLayouts/slideLayout4.xml"/><Relationship Id="rId6" Type="http://schemas.openxmlformats.org/officeDocument/2006/relationships/image" Target="../media/image149.png"/><Relationship Id="rId11" Type="http://schemas.openxmlformats.org/officeDocument/2006/relationships/image" Target="../media/image154.png"/><Relationship Id="rId5" Type="http://schemas.openxmlformats.org/officeDocument/2006/relationships/image" Target="../media/image148.png"/><Relationship Id="rId15" Type="http://schemas.openxmlformats.org/officeDocument/2006/relationships/image" Target="../media/image158.png"/><Relationship Id="rId10" Type="http://schemas.openxmlformats.org/officeDocument/2006/relationships/image" Target="../media/image153.png"/><Relationship Id="rId19" Type="http://schemas.openxmlformats.org/officeDocument/2006/relationships/image" Target="../media/image162.png"/><Relationship Id="rId4" Type="http://schemas.openxmlformats.org/officeDocument/2006/relationships/image" Target="../media/image147.png"/><Relationship Id="rId9" Type="http://schemas.openxmlformats.org/officeDocument/2006/relationships/image" Target="../media/image152.png"/><Relationship Id="rId14" Type="http://schemas.openxmlformats.org/officeDocument/2006/relationships/image" Target="../media/image15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168.png"/><Relationship Id="rId3" Type="http://schemas.openxmlformats.org/officeDocument/2006/relationships/image" Target="../media/image163.png"/><Relationship Id="rId7" Type="http://schemas.openxmlformats.org/officeDocument/2006/relationships/image" Target="../media/image16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66.png"/><Relationship Id="rId11" Type="http://schemas.openxmlformats.org/officeDocument/2006/relationships/image" Target="../media/image171.png"/><Relationship Id="rId5" Type="http://schemas.openxmlformats.org/officeDocument/2006/relationships/image" Target="../media/image165.png"/><Relationship Id="rId10" Type="http://schemas.openxmlformats.org/officeDocument/2006/relationships/image" Target="../media/image170.png"/><Relationship Id="rId4" Type="http://schemas.openxmlformats.org/officeDocument/2006/relationships/image" Target="../media/image164.png"/><Relationship Id="rId9" Type="http://schemas.openxmlformats.org/officeDocument/2006/relationships/image" Target="../media/image169.png"/></Relationships>
</file>

<file path=ppt/slides/_rels/slide27.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4.png"/><Relationship Id="rId1" Type="http://schemas.openxmlformats.org/officeDocument/2006/relationships/slideLayout" Target="../slideLayouts/slideLayout8.xml"/><Relationship Id="rId5" Type="http://schemas.openxmlformats.org/officeDocument/2006/relationships/image" Target="../media/image169.png"/><Relationship Id="rId4" Type="http://schemas.openxmlformats.org/officeDocument/2006/relationships/image" Target="../media/image16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18" Type="http://schemas.openxmlformats.org/officeDocument/2006/relationships/image" Target="../media/image21.pn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8.jpeg"/><Relationship Id="rId2" Type="http://schemas.openxmlformats.org/officeDocument/2006/relationships/notesSlide" Target="../notesSlides/notesSlide3.xml"/><Relationship Id="rId16" Type="http://schemas.openxmlformats.org/officeDocument/2006/relationships/image" Target="../media/image19.png"/><Relationship Id="rId20"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24" Type="http://schemas.openxmlformats.org/officeDocument/2006/relationships/image" Target="../media/image27.jpe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jpe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http://technet.microsoft.com/en-us/library/dd941616(WS.10).aspx" TargetMode="External"/><Relationship Id="rId3" Type="http://schemas.openxmlformats.org/officeDocument/2006/relationships/hyperlink" Target="http://technet.microsoft.com/en-us/library/dd883275(WS.10).aspx" TargetMode="External"/><Relationship Id="rId7" Type="http://schemas.openxmlformats.org/officeDocument/2006/relationships/hyperlink" Target="http://technet.microsoft.com/en-us/library/dd772639(WS.10).asp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hyperlink" Target="http://technet.microsoft.com/en-us/library/dd883277(WS.10).aspx" TargetMode="External"/><Relationship Id="rId11" Type="http://schemas.openxmlformats.org/officeDocument/2006/relationships/hyperlink" Target="http://technet.microsoft.com/en-us/library/dd983943(WS.10).aspx" TargetMode="External"/><Relationship Id="rId5" Type="http://schemas.openxmlformats.org/officeDocument/2006/relationships/hyperlink" Target="http://technet.microsoft.com/en-us/library/dd883265(WS.10).aspx" TargetMode="External"/><Relationship Id="rId10" Type="http://schemas.openxmlformats.org/officeDocument/2006/relationships/hyperlink" Target="http://technet.microsoft.com/en-us/library/dd983941(WS.10).aspx" TargetMode="External"/><Relationship Id="rId4" Type="http://schemas.openxmlformats.org/officeDocument/2006/relationships/hyperlink" Target="http://technet.microsoft.com/en-us/library/dd883258(WS.10).aspx" TargetMode="External"/><Relationship Id="rId9" Type="http://schemas.openxmlformats.org/officeDocument/2006/relationships/hyperlink" Target="http://technet.microsoft.com/en-us/library/dd772706(WS.10).aspx"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8" Type="http://schemas.openxmlformats.org/officeDocument/2006/relationships/image" Target="../media/image178.png"/><Relationship Id="rId3" Type="http://schemas.openxmlformats.org/officeDocument/2006/relationships/image" Target="../media/image173.png"/><Relationship Id="rId7" Type="http://schemas.openxmlformats.org/officeDocument/2006/relationships/image" Target="../media/image177.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176.png"/><Relationship Id="rId11" Type="http://schemas.openxmlformats.org/officeDocument/2006/relationships/image" Target="../media/image181.png"/><Relationship Id="rId5" Type="http://schemas.openxmlformats.org/officeDocument/2006/relationships/image" Target="../media/image175.png"/><Relationship Id="rId10" Type="http://schemas.openxmlformats.org/officeDocument/2006/relationships/image" Target="../media/image180.gif"/><Relationship Id="rId4" Type="http://schemas.openxmlformats.org/officeDocument/2006/relationships/image" Target="../media/image174.png"/><Relationship Id="rId9" Type="http://schemas.openxmlformats.org/officeDocument/2006/relationships/image" Target="../media/image179.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32.jpeg"/><Relationship Id="rId3" Type="http://schemas.openxmlformats.org/officeDocument/2006/relationships/image" Target="../media/image42.png"/><Relationship Id="rId21" Type="http://schemas.openxmlformats.org/officeDocument/2006/relationships/image" Target="../media/image33.jpeg"/><Relationship Id="rId7" Type="http://schemas.openxmlformats.org/officeDocument/2006/relationships/image" Target="../media/image40.jpeg"/><Relationship Id="rId12" Type="http://schemas.openxmlformats.org/officeDocument/2006/relationships/image" Target="../media/image53.png"/><Relationship Id="rId17" Type="http://schemas.openxmlformats.org/officeDocument/2006/relationships/image" Target="../media/image34.png"/><Relationship Id="rId2" Type="http://schemas.openxmlformats.org/officeDocument/2006/relationships/notesSlide" Target="../notesSlides/notesSlide33.xml"/><Relationship Id="rId16" Type="http://schemas.openxmlformats.org/officeDocument/2006/relationships/image" Target="../media/image54.png"/><Relationship Id="rId20"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39.jpeg"/><Relationship Id="rId11" Type="http://schemas.openxmlformats.org/officeDocument/2006/relationships/image" Target="../media/image52.jpeg"/><Relationship Id="rId24" Type="http://schemas.openxmlformats.org/officeDocument/2006/relationships/image" Target="../media/image182.jpeg"/><Relationship Id="rId5" Type="http://schemas.openxmlformats.org/officeDocument/2006/relationships/image" Target="../media/image38.jpeg"/><Relationship Id="rId15" Type="http://schemas.openxmlformats.org/officeDocument/2006/relationships/image" Target="../media/image50.png"/><Relationship Id="rId23" Type="http://schemas.openxmlformats.org/officeDocument/2006/relationships/image" Target="../media/image48.png"/><Relationship Id="rId10"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19" Type="http://schemas.openxmlformats.org/officeDocument/2006/relationships/image" Target="../media/image31.jpeg"/><Relationship Id="rId4" Type="http://schemas.openxmlformats.org/officeDocument/2006/relationships/image" Target="../media/image37.jpeg"/><Relationship Id="rId9" Type="http://schemas.openxmlformats.org/officeDocument/2006/relationships/image" Target="../media/image51.png"/><Relationship Id="rId14" Type="http://schemas.openxmlformats.org/officeDocument/2006/relationships/image" Target="../media/image49.png"/><Relationship Id="rId22" Type="http://schemas.openxmlformats.org/officeDocument/2006/relationships/image" Target="../media/image47.png"/></Relationships>
</file>

<file path=ppt/slides/_rels/slide37.xml.rels><?xml version="1.0" encoding="UTF-8" standalone="yes"?>
<Relationships xmlns="http://schemas.openxmlformats.org/package/2006/relationships"><Relationship Id="rId8" Type="http://schemas.openxmlformats.org/officeDocument/2006/relationships/image" Target="../media/image187.jpeg"/><Relationship Id="rId3" Type="http://schemas.openxmlformats.org/officeDocument/2006/relationships/image" Target="../media/image21.png"/><Relationship Id="rId7" Type="http://schemas.openxmlformats.org/officeDocument/2006/relationships/image" Target="../media/image186.pn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85.jpeg"/><Relationship Id="rId5" Type="http://schemas.openxmlformats.org/officeDocument/2006/relationships/image" Target="../media/image184.jpeg"/><Relationship Id="rId4" Type="http://schemas.openxmlformats.org/officeDocument/2006/relationships/image" Target="../media/image183.jpeg"/><Relationship Id="rId9" Type="http://schemas.openxmlformats.org/officeDocument/2006/relationships/image" Target="../media/image188.png"/></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18" Type="http://schemas.openxmlformats.org/officeDocument/2006/relationships/image" Target="../media/image44.png"/><Relationship Id="rId26" Type="http://schemas.openxmlformats.org/officeDocument/2006/relationships/hyperlink" Target="http://images.google.com/imgres?imgurl=http://www.activewin.com/screenshots/vista/nov05ctp/Bliss.bmp&amp;imgrefurl=http://www.activewin.com/screenshots/vista/nov05ctp/&amp;h=600&amp;w=800&amp;sz=1407&amp;hl=en&amp;start=1&amp;tbnid=N3GTqTsGB1CbjM:&amp;tbnh=107&amp;tbnw=143&amp;prev=/images?q=vista+background&amp;svnum=10&amp;hl=en&amp;rls=com.microsoft:*&amp;sa=N" TargetMode="External"/><Relationship Id="rId3" Type="http://schemas.openxmlformats.org/officeDocument/2006/relationships/notesSlide" Target="../notesSlides/notesSlide4.xml"/><Relationship Id="rId21" Type="http://schemas.openxmlformats.org/officeDocument/2006/relationships/image" Target="../media/image47.png"/><Relationship Id="rId7" Type="http://schemas.openxmlformats.org/officeDocument/2006/relationships/image" Target="../media/image33.jpeg"/><Relationship Id="rId12" Type="http://schemas.openxmlformats.org/officeDocument/2006/relationships/image" Target="../media/image38.jpeg"/><Relationship Id="rId17" Type="http://schemas.openxmlformats.org/officeDocument/2006/relationships/image" Target="../media/image43.png"/><Relationship Id="rId25" Type="http://schemas.openxmlformats.org/officeDocument/2006/relationships/image" Target="../media/image51.png"/><Relationship Id="rId2" Type="http://schemas.openxmlformats.org/officeDocument/2006/relationships/slideLayout" Target="../slideLayouts/slideLayout7.xml"/><Relationship Id="rId16" Type="http://schemas.openxmlformats.org/officeDocument/2006/relationships/image" Target="../media/image42.png"/><Relationship Id="rId20" Type="http://schemas.openxmlformats.org/officeDocument/2006/relationships/image" Target="../media/image46.png"/><Relationship Id="rId29" Type="http://schemas.openxmlformats.org/officeDocument/2006/relationships/image" Target="../media/image54.png"/><Relationship Id="rId1" Type="http://schemas.openxmlformats.org/officeDocument/2006/relationships/tags" Target="../tags/tag1.xml"/><Relationship Id="rId6" Type="http://schemas.openxmlformats.org/officeDocument/2006/relationships/image" Target="../media/image32.jpeg"/><Relationship Id="rId11" Type="http://schemas.openxmlformats.org/officeDocument/2006/relationships/image" Target="../media/image37.jpeg"/><Relationship Id="rId24" Type="http://schemas.openxmlformats.org/officeDocument/2006/relationships/image" Target="../media/image50.png"/><Relationship Id="rId5" Type="http://schemas.openxmlformats.org/officeDocument/2006/relationships/image" Target="../media/image31.jpeg"/><Relationship Id="rId15" Type="http://schemas.openxmlformats.org/officeDocument/2006/relationships/image" Target="../media/image41.png"/><Relationship Id="rId23" Type="http://schemas.openxmlformats.org/officeDocument/2006/relationships/image" Target="../media/image49.png"/><Relationship Id="rId28" Type="http://schemas.openxmlformats.org/officeDocument/2006/relationships/image" Target="../media/image53.png"/><Relationship Id="rId10" Type="http://schemas.openxmlformats.org/officeDocument/2006/relationships/image" Target="../media/image36.png"/><Relationship Id="rId19" Type="http://schemas.openxmlformats.org/officeDocument/2006/relationships/image" Target="../media/image45.png"/><Relationship Id="rId4" Type="http://schemas.openxmlformats.org/officeDocument/2006/relationships/image" Target="../media/image30.jpeg"/><Relationship Id="rId9" Type="http://schemas.openxmlformats.org/officeDocument/2006/relationships/image" Target="../media/image35.png"/><Relationship Id="rId14" Type="http://schemas.openxmlformats.org/officeDocument/2006/relationships/image" Target="../media/image40.jpeg"/><Relationship Id="rId22" Type="http://schemas.openxmlformats.org/officeDocument/2006/relationships/image" Target="../media/image48.png"/><Relationship Id="rId27" Type="http://schemas.openxmlformats.org/officeDocument/2006/relationships/image" Target="../media/image52.jpeg"/></Relationships>
</file>

<file path=ppt/slides/_rels/slide40.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93.png"/></Relationships>
</file>

<file path=ppt/slides/_rels/slide41.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image" Target="../media/image6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64.png"/><Relationship Id="rId7" Type="http://schemas.openxmlformats.org/officeDocument/2006/relationships/image" Target="../media/image68.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 Id="rId9" Type="http://schemas.openxmlformats.org/officeDocument/2006/relationships/image" Target="../media/image62.png"/></Relationships>
</file>

<file path=ppt/slides/_rels/slide9.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18" Type="http://schemas.openxmlformats.org/officeDocument/2006/relationships/image" Target="../media/image83.png"/><Relationship Id="rId3" Type="http://schemas.openxmlformats.org/officeDocument/2006/relationships/notesSlide" Target="../notesSlides/notesSlide9.xml"/><Relationship Id="rId21" Type="http://schemas.openxmlformats.org/officeDocument/2006/relationships/image" Target="../media/image86.png"/><Relationship Id="rId7" Type="http://schemas.openxmlformats.org/officeDocument/2006/relationships/image" Target="../media/image72.png"/><Relationship Id="rId12" Type="http://schemas.openxmlformats.org/officeDocument/2006/relationships/image" Target="../media/image77.png"/><Relationship Id="rId17" Type="http://schemas.openxmlformats.org/officeDocument/2006/relationships/image" Target="../media/image82.png"/><Relationship Id="rId2" Type="http://schemas.openxmlformats.org/officeDocument/2006/relationships/slideLayout" Target="../slideLayouts/slideLayout4.xml"/><Relationship Id="rId16" Type="http://schemas.openxmlformats.org/officeDocument/2006/relationships/image" Target="../media/image81.png"/><Relationship Id="rId20" Type="http://schemas.openxmlformats.org/officeDocument/2006/relationships/image" Target="../media/image85.png"/><Relationship Id="rId1" Type="http://schemas.openxmlformats.org/officeDocument/2006/relationships/tags" Target="../tags/tag2.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png"/><Relationship Id="rId19" Type="http://schemas.openxmlformats.org/officeDocument/2006/relationships/image" Target="../media/image84.png"/><Relationship Id="rId4" Type="http://schemas.openxmlformats.org/officeDocument/2006/relationships/image" Target="../media/image69.png"/><Relationship Id="rId9" Type="http://schemas.openxmlformats.org/officeDocument/2006/relationships/image" Target="../media/image74.png"/><Relationship Id="rId14" Type="http://schemas.openxmlformats.org/officeDocument/2006/relationships/image" Target="../media/image79.png"/><Relationship Id="rId22" Type="http://schemas.openxmlformats.org/officeDocument/2006/relationships/image" Target="../media/image6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304801" y="1828803"/>
            <a:ext cx="9067800" cy="1523495"/>
          </a:xfrm>
        </p:spPr>
        <p:txBody>
          <a:bodyPr/>
          <a:lstStyle/>
          <a:p>
            <a:r>
              <a:rPr lang="es-ES" sz="4800" noProof="0" dirty="0" smtClean="0"/>
              <a:t>Virtualización del Escritorio</a:t>
            </a:r>
            <a:endParaRPr lang="es-ES" sz="4800" noProof="0" dirty="0"/>
          </a:p>
        </p:txBody>
      </p:sp>
      <p:sp>
        <p:nvSpPr>
          <p:cNvPr id="6" name="2 Subtítulo"/>
          <p:cNvSpPr txBox="1">
            <a:spLocks/>
          </p:cNvSpPr>
          <p:nvPr/>
        </p:nvSpPr>
        <p:spPr>
          <a:xfrm>
            <a:off x="4357687" y="4916492"/>
            <a:ext cx="4556131" cy="1298590"/>
          </a:xfrm>
          <a:prstGeom prst="rect">
            <a:avLst/>
          </a:prstGeom>
        </p:spPr>
        <p:txBody>
          <a:bodyPr vert="horz" lIns="0" tIns="0" rIns="0" bIns="0" rtlCol="0">
            <a:noAutofit/>
          </a:bodyPr>
          <a:lstStyle/>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400" b="0" i="0" u="none" strike="noStrike" kern="1200" cap="none" spc="0" normalizeH="0" baseline="0" noProof="0" smtClean="0">
                <a:ln>
                  <a:noFill/>
                </a:ln>
                <a:solidFill>
                  <a:schemeClr val="tx1">
                    <a:tint val="75000"/>
                  </a:schemeClr>
                </a:solidFill>
                <a:effectLst/>
                <a:uLnTx/>
                <a:uFillTx/>
                <a:latin typeface="+mn-lt"/>
                <a:ea typeface="+mn-ea"/>
                <a:cs typeface="+mn-cs"/>
              </a:rPr>
              <a:t>David Cervigón Luna</a:t>
            </a: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000" b="0" i="0" u="none" strike="noStrike" kern="1200" cap="none" spc="0" normalizeH="0" baseline="0" noProof="0" smtClean="0">
                <a:ln>
                  <a:noFill/>
                </a:ln>
                <a:solidFill>
                  <a:schemeClr val="tx1">
                    <a:tint val="75000"/>
                  </a:schemeClr>
                </a:solidFill>
                <a:effectLst/>
                <a:uLnTx/>
                <a:uFillTx/>
                <a:latin typeface="+mn-lt"/>
                <a:ea typeface="+mn-ea"/>
                <a:cs typeface="+mn-cs"/>
              </a:rPr>
              <a:t>Ingeniero Preventa - Virtualización</a:t>
            </a: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000" b="0" i="0" u="none" strike="noStrike" kern="1200" cap="none" spc="0" normalizeH="0" baseline="0" noProof="0" smtClean="0">
                <a:ln>
                  <a:noFill/>
                </a:ln>
                <a:solidFill>
                  <a:schemeClr val="tx1">
                    <a:tint val="75000"/>
                  </a:schemeClr>
                </a:solidFill>
                <a:effectLst/>
                <a:uLnTx/>
                <a:uFillTx/>
                <a:latin typeface="+mn-lt"/>
                <a:ea typeface="+mn-ea"/>
                <a:cs typeface="+mn-cs"/>
                <a:hlinkClick r:id="rId3"/>
              </a:rPr>
              <a:t>david.cervigon@microsoft.com</a:t>
            </a:r>
            <a:endParaRPr kumimoji="0" lang="es-ES" sz="2000" b="0" i="0" u="none" strike="noStrike" kern="1200" cap="none" spc="0" normalizeH="0" baseline="0" noProof="0" smtClean="0">
              <a:ln>
                <a:noFill/>
              </a:ln>
              <a:solidFill>
                <a:schemeClr val="tx1">
                  <a:tint val="75000"/>
                </a:schemeClr>
              </a:solidFill>
              <a:effectLst/>
              <a:uLnTx/>
              <a:uFillTx/>
              <a:latin typeface="+mn-lt"/>
              <a:ea typeface="+mn-ea"/>
              <a:cs typeface="+mn-cs"/>
            </a:endParaRPr>
          </a:p>
          <a:p>
            <a:pPr marL="0" marR="0" lvl="0" indent="0" algn="l" defTabSz="914363" rtl="0" eaLnBrk="1" fontAlgn="auto" latinLnBrk="0" hangingPunct="1">
              <a:lnSpc>
                <a:spcPct val="90000"/>
              </a:lnSpc>
              <a:spcBef>
                <a:spcPts val="0"/>
              </a:spcBef>
              <a:spcAft>
                <a:spcPts val="0"/>
              </a:spcAft>
              <a:buClr>
                <a:srgbClr val="F3AF35"/>
              </a:buClr>
              <a:buSzPct val="85000"/>
              <a:buFontTx/>
              <a:buNone/>
              <a:tabLst/>
              <a:defRPr/>
            </a:pPr>
            <a:r>
              <a:rPr kumimoji="0" lang="es-ES" sz="2000" b="0" i="0" u="none" strike="noStrike" kern="1200" cap="none" spc="0" normalizeH="0" baseline="0" noProof="0" smtClean="0">
                <a:ln>
                  <a:noFill/>
                </a:ln>
                <a:solidFill>
                  <a:schemeClr val="tx1">
                    <a:tint val="75000"/>
                  </a:schemeClr>
                </a:solidFill>
                <a:effectLst/>
                <a:uLnTx/>
                <a:uFillTx/>
                <a:latin typeface="+mn-lt"/>
                <a:ea typeface="+mn-ea"/>
                <a:cs typeface="+mn-cs"/>
                <a:hlinkClick r:id="rId4"/>
              </a:rPr>
              <a:t>http://blogs.technet.com/davidcervigon</a:t>
            </a:r>
            <a:r>
              <a:rPr kumimoji="0" lang="es-ES" sz="2000" b="0" i="0" u="none" strike="noStrike" kern="1200" cap="none" spc="0" normalizeH="0" baseline="0" noProof="0" smtClean="0">
                <a:ln>
                  <a:noFill/>
                </a:ln>
                <a:solidFill>
                  <a:schemeClr val="tx1">
                    <a:tint val="75000"/>
                  </a:schemeClr>
                </a:solidFill>
                <a:effectLst/>
                <a:uLnTx/>
                <a:uFillTx/>
                <a:latin typeface="+mn-lt"/>
                <a:ea typeface="+mn-ea"/>
                <a:cs typeface="+mn-cs"/>
              </a:rPr>
              <a:t> </a:t>
            </a:r>
            <a:endParaRPr kumimoji="0" lang="es-E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7" name="Picture 6" descr="C:\Users\davidce\Desktop\Webcasts Virtualización\Microsoft Virtualization - Color + White (Reverse).png"/>
          <p:cNvPicPr>
            <a:picLocks noChangeAspect="1" noChangeArrowheads="1"/>
          </p:cNvPicPr>
          <p:nvPr/>
        </p:nvPicPr>
        <p:blipFill>
          <a:blip r:embed="rId5"/>
          <a:srcRect/>
          <a:stretch>
            <a:fillRect/>
          </a:stretch>
        </p:blipFill>
        <p:spPr bwMode="auto">
          <a:xfrm>
            <a:off x="838200" y="304800"/>
            <a:ext cx="8332732" cy="1071570"/>
          </a:xfrm>
          <a:prstGeom prst="rect">
            <a:avLst/>
          </a:prstGeom>
          <a:noFill/>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9372600" cy="1523495"/>
          </a:xfrm>
        </p:spPr>
        <p:txBody>
          <a:bodyPr/>
          <a:lstStyle/>
          <a:p>
            <a:r>
              <a:rPr lang="es-ES" noProof="0" dirty="0" smtClean="0"/>
              <a:t>DEMO</a:t>
            </a:r>
            <a:r>
              <a:rPr lang="es-ES" sz="4400" noProof="0" dirty="0" smtClean="0"/>
              <a:t/>
            </a:r>
            <a:br>
              <a:rPr lang="es-ES" sz="4400" noProof="0" dirty="0" smtClean="0"/>
            </a:br>
            <a:r>
              <a:rPr lang="es-ES" sz="3200" noProof="0" dirty="0" err="1" smtClean="0"/>
              <a:t>Remote</a:t>
            </a:r>
            <a:r>
              <a:rPr lang="es-ES" sz="3200" noProof="0" dirty="0" smtClean="0"/>
              <a:t> </a:t>
            </a:r>
            <a:r>
              <a:rPr lang="es-ES" sz="3200" noProof="0" dirty="0" err="1" smtClean="0"/>
              <a:t>App</a:t>
            </a:r>
            <a:r>
              <a:rPr lang="es-ES" sz="3200" noProof="0" dirty="0" smtClean="0"/>
              <a:t> Manager</a:t>
            </a:r>
            <a:endParaRPr lang="es-ES" sz="4000" noProof="0" dirty="0"/>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905507"/>
            <a:ext cx="8657695" cy="1523495"/>
          </a:xfrm>
        </p:spPr>
        <p:txBody>
          <a:bodyPr/>
          <a:lstStyle/>
          <a:p>
            <a:r>
              <a:rPr lang="es-ES" sz="4400" dirty="0" smtClean="0"/>
              <a:t>Virtualización del Escritorio </a:t>
            </a:r>
            <a:r>
              <a:rPr lang="es-ES" sz="4400" noProof="0" dirty="0" smtClean="0"/>
              <a:t/>
            </a:r>
            <a:br>
              <a:rPr lang="es-ES" sz="4400" noProof="0" dirty="0" smtClean="0"/>
            </a:br>
            <a:r>
              <a:rPr lang="es-ES" sz="3200" dirty="0" smtClean="0"/>
              <a:t>Virtualización de Aplicaciones</a:t>
            </a:r>
            <a:endParaRPr lang="es-ES" sz="4000" noProof="0"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descr="\\.PSF\Parallels Share\Virtualization Slides\PC-Application-Conflicts.png"/>
          <p:cNvPicPr>
            <a:picLocks noChangeAspect="1" noChangeArrowheads="1"/>
          </p:cNvPicPr>
          <p:nvPr/>
        </p:nvPicPr>
        <p:blipFill>
          <a:blip r:embed="rId3"/>
          <a:srcRect/>
          <a:stretch>
            <a:fillRect/>
          </a:stretch>
        </p:blipFill>
        <p:spPr bwMode="auto">
          <a:xfrm>
            <a:off x="5417348" y="2374050"/>
            <a:ext cx="3320779" cy="3950550"/>
          </a:xfrm>
          <a:prstGeom prst="rect">
            <a:avLst/>
          </a:prstGeom>
          <a:noFill/>
        </p:spPr>
      </p:pic>
      <p:sp>
        <p:nvSpPr>
          <p:cNvPr id="20" name="Rectangle 18"/>
          <p:cNvSpPr>
            <a:spLocks noChangeArrowheads="1"/>
          </p:cNvSpPr>
          <p:nvPr/>
        </p:nvSpPr>
        <p:spPr bwMode="auto">
          <a:xfrm>
            <a:off x="412750" y="1683144"/>
            <a:ext cx="3998512" cy="3810274"/>
          </a:xfrm>
          <a:prstGeom prst="rect">
            <a:avLst/>
          </a:prstGeom>
          <a:noFill/>
          <a:ln w="9525">
            <a:noFill/>
            <a:miter lim="800000"/>
            <a:headEnd/>
            <a:tailEnd/>
          </a:ln>
        </p:spPr>
        <p:txBody>
          <a:bodyPr wrap="square">
            <a:spAutoFit/>
          </a:bodyPr>
          <a:lstStyle/>
          <a:p>
            <a:pPr marL="280988" indent="-280988">
              <a:lnSpc>
                <a:spcPct val="90000"/>
              </a:lnSpc>
              <a:spcBef>
                <a:spcPct val="20000"/>
              </a:spcBef>
              <a:buBlip>
                <a:blip r:embed="rId4"/>
              </a:buBlip>
            </a:pPr>
            <a:r>
              <a:rPr lang="es-ES" sz="1600" dirty="0" smtClean="0">
                <a:latin typeface="Calibri" pitchFamily="34" charset="0"/>
              </a:rPr>
              <a:t>La instalación local de aplicaciones produce</a:t>
            </a:r>
          </a:p>
          <a:p>
            <a:pPr marL="515938" lvl="1" indent="-234950">
              <a:lnSpc>
                <a:spcPct val="90000"/>
              </a:lnSpc>
              <a:spcBef>
                <a:spcPct val="20000"/>
              </a:spcBef>
              <a:buBlip>
                <a:blip r:embed="rId4"/>
              </a:buBlip>
            </a:pPr>
            <a:r>
              <a:rPr lang="es-ES" sz="1600" dirty="0" smtClean="0">
                <a:latin typeface="Calibri" pitchFamily="34" charset="0"/>
              </a:rPr>
              <a:t>Incompatibilidad entre aplicaciones</a:t>
            </a:r>
          </a:p>
          <a:p>
            <a:pPr marL="515938" lvl="1" indent="-234950">
              <a:lnSpc>
                <a:spcPct val="90000"/>
              </a:lnSpc>
              <a:spcBef>
                <a:spcPct val="20000"/>
              </a:spcBef>
              <a:buBlip>
                <a:blip r:embed="rId4"/>
              </a:buBlip>
            </a:pPr>
            <a:r>
              <a:rPr lang="es-ES" sz="1600" dirty="0" smtClean="0">
                <a:latin typeface="Calibri" pitchFamily="34" charset="0"/>
              </a:rPr>
              <a:t>Largos periodos de pruebas funcionales y de compatibilidad</a:t>
            </a:r>
          </a:p>
          <a:p>
            <a:pPr marL="60325" indent="-234950">
              <a:lnSpc>
                <a:spcPct val="90000"/>
              </a:lnSpc>
              <a:spcBef>
                <a:spcPct val="20000"/>
              </a:spcBef>
              <a:buBlip>
                <a:blip r:embed="rId4"/>
              </a:buBlip>
            </a:pPr>
            <a:r>
              <a:rPr lang="es-ES" sz="1600" dirty="0" smtClean="0">
                <a:latin typeface="Calibri" pitchFamily="34" charset="0"/>
              </a:rPr>
              <a:t>La aplicación </a:t>
            </a:r>
            <a:r>
              <a:rPr lang="es-ES" sz="1600" dirty="0" err="1" smtClean="0">
                <a:latin typeface="Calibri" pitchFamily="34" charset="0"/>
              </a:rPr>
              <a:t>virtualizada</a:t>
            </a:r>
            <a:r>
              <a:rPr lang="es-ES" sz="1600" dirty="0" smtClean="0">
                <a:latin typeface="Calibri" pitchFamily="34" charset="0"/>
              </a:rPr>
              <a:t>:</a:t>
            </a:r>
          </a:p>
          <a:p>
            <a:pPr marL="515938" lvl="1" indent="-234950">
              <a:lnSpc>
                <a:spcPct val="90000"/>
              </a:lnSpc>
              <a:spcBef>
                <a:spcPct val="20000"/>
              </a:spcBef>
              <a:buBlip>
                <a:blip r:embed="rId4"/>
              </a:buBlip>
            </a:pPr>
            <a:r>
              <a:rPr lang="es-ES" sz="1600" dirty="0" smtClean="0">
                <a:latin typeface="Calibri" pitchFamily="34" charset="0"/>
              </a:rPr>
              <a:t>Se ejecuta </a:t>
            </a:r>
            <a:r>
              <a:rPr lang="es-ES" sz="1600" u="sng" dirty="0" smtClean="0">
                <a:latin typeface="Calibri" pitchFamily="34" charset="0"/>
              </a:rPr>
              <a:t>localmente</a:t>
            </a:r>
          </a:p>
          <a:p>
            <a:pPr marL="515938" lvl="1" indent="-234950">
              <a:lnSpc>
                <a:spcPct val="90000"/>
              </a:lnSpc>
              <a:spcBef>
                <a:spcPct val="20000"/>
              </a:spcBef>
              <a:buBlip>
                <a:blip r:embed="rId4"/>
              </a:buBlip>
            </a:pPr>
            <a:r>
              <a:rPr lang="es-ES" sz="1600" dirty="0" smtClean="0">
                <a:latin typeface="Calibri" pitchFamily="34" charset="0"/>
              </a:rPr>
              <a:t>No requiere instalación local</a:t>
            </a:r>
          </a:p>
          <a:p>
            <a:pPr marL="515938" lvl="1" indent="-234950">
              <a:lnSpc>
                <a:spcPct val="90000"/>
              </a:lnSpc>
              <a:spcBef>
                <a:spcPct val="20000"/>
              </a:spcBef>
              <a:buBlip>
                <a:blip r:embed="rId4"/>
              </a:buBlip>
            </a:pPr>
            <a:r>
              <a:rPr lang="es-ES" sz="1600" dirty="0" smtClean="0">
                <a:latin typeface="Calibri" pitchFamily="34" charset="0"/>
              </a:rPr>
              <a:t>No “ensucia” el Sistema Operativo local</a:t>
            </a:r>
          </a:p>
          <a:p>
            <a:pPr marL="515938" lvl="1" indent="-234950">
              <a:lnSpc>
                <a:spcPct val="90000"/>
              </a:lnSpc>
              <a:spcBef>
                <a:spcPct val="20000"/>
              </a:spcBef>
              <a:buBlip>
                <a:blip r:embed="rId4"/>
              </a:buBlip>
            </a:pPr>
            <a:r>
              <a:rPr lang="es-ES" sz="1600" dirty="0" smtClean="0">
                <a:latin typeface="Calibri" pitchFamily="34" charset="0"/>
              </a:rPr>
              <a:t>No crea/sufre interdependencias con aplicaciones locales u otras aplicaciones </a:t>
            </a:r>
            <a:r>
              <a:rPr lang="es-ES" sz="1600" dirty="0" err="1" smtClean="0">
                <a:latin typeface="Calibri" pitchFamily="34" charset="0"/>
              </a:rPr>
              <a:t>virtualizadas</a:t>
            </a:r>
            <a:endParaRPr lang="es-ES" sz="1600" dirty="0" smtClean="0">
              <a:latin typeface="Calibri" pitchFamily="34" charset="0"/>
            </a:endParaRPr>
          </a:p>
          <a:p>
            <a:pPr marL="515938" lvl="1" indent="-234950">
              <a:lnSpc>
                <a:spcPct val="90000"/>
              </a:lnSpc>
              <a:spcBef>
                <a:spcPct val="20000"/>
              </a:spcBef>
              <a:buBlip>
                <a:blip r:embed="rId4"/>
              </a:buBlip>
            </a:pPr>
            <a:r>
              <a:rPr lang="es-ES" sz="1600" dirty="0" smtClean="0">
                <a:latin typeface="Calibri" pitchFamily="34" charset="0"/>
              </a:rPr>
              <a:t>El tiempo de puesta en producción de una nueva aplicación se reduce muy drásticamente</a:t>
            </a:r>
          </a:p>
        </p:txBody>
      </p:sp>
      <p:pic>
        <p:nvPicPr>
          <p:cNvPr id="2054" name="Picture 6" descr="\\.PSF\Parallels Share\Virtualization Slides\PC-with-Virtual-Apps.png"/>
          <p:cNvPicPr>
            <a:picLocks noChangeAspect="1" noChangeArrowheads="1"/>
          </p:cNvPicPr>
          <p:nvPr/>
        </p:nvPicPr>
        <p:blipFill>
          <a:blip r:embed="rId5"/>
          <a:srcRect/>
          <a:stretch>
            <a:fillRect/>
          </a:stretch>
        </p:blipFill>
        <p:spPr bwMode="auto">
          <a:xfrm>
            <a:off x="5424850" y="3464604"/>
            <a:ext cx="3320779" cy="2853175"/>
          </a:xfrm>
          <a:prstGeom prst="rect">
            <a:avLst/>
          </a:prstGeom>
          <a:noFill/>
        </p:spPr>
      </p:pic>
      <p:sp>
        <p:nvSpPr>
          <p:cNvPr id="27" name="Rectangle 20"/>
          <p:cNvSpPr>
            <a:spLocks noChangeArrowheads="1"/>
          </p:cNvSpPr>
          <p:nvPr/>
        </p:nvSpPr>
        <p:spPr bwMode="auto">
          <a:xfrm>
            <a:off x="5804303" y="1729871"/>
            <a:ext cx="2509197" cy="840230"/>
          </a:xfrm>
          <a:prstGeom prst="rect">
            <a:avLst/>
          </a:prstGeom>
          <a:noFill/>
          <a:ln w="9525">
            <a:noFill/>
            <a:miter lim="800000"/>
            <a:headEnd/>
            <a:tailEnd/>
          </a:ln>
        </p:spPr>
        <p:txBody>
          <a:bodyPr wrap="square">
            <a:spAutoFit/>
          </a:bodyPr>
          <a:lstStyle/>
          <a:p>
            <a:pPr algn="ctr" eaLnBrk="0" hangingPunct="0">
              <a:lnSpc>
                <a:spcPct val="90000"/>
              </a:lnSpc>
            </a:pPr>
            <a:r>
              <a:rPr lang="es-ES" sz="1800" b="1" i="1" dirty="0" smtClean="0">
                <a:solidFill>
                  <a:schemeClr val="accent1">
                    <a:lumMod val="40000"/>
                    <a:lumOff val="60000"/>
                  </a:schemeClr>
                </a:solidFill>
                <a:effectLst>
                  <a:outerShdw blurRad="38100" dist="38100" dir="2700000" algn="tl">
                    <a:srgbClr val="000000"/>
                  </a:outerShdw>
                </a:effectLst>
              </a:rPr>
              <a:t>Resuelve Incompatibilidades entre aplicaciones</a:t>
            </a:r>
            <a:endParaRPr lang="es-ES" sz="1800" b="1" i="1" dirty="0">
              <a:solidFill>
                <a:schemeClr val="accent1">
                  <a:lumMod val="40000"/>
                  <a:lumOff val="60000"/>
                </a:schemeClr>
              </a:solidFill>
              <a:effectLst>
                <a:outerShdw blurRad="38100" dist="38100" dir="2700000" algn="tl">
                  <a:srgbClr val="000000"/>
                </a:outerShdw>
              </a:effectLst>
            </a:endParaRPr>
          </a:p>
        </p:txBody>
      </p:sp>
      <p:pic>
        <p:nvPicPr>
          <p:cNvPr id="8210" name="Picture 18" descr="SGAV-White"/>
          <p:cNvPicPr>
            <a:picLocks noChangeAspect="1" noChangeArrowheads="1"/>
          </p:cNvPicPr>
          <p:nvPr/>
        </p:nvPicPr>
        <p:blipFill>
          <a:blip r:embed="rId6"/>
          <a:stretch>
            <a:fillRect/>
          </a:stretch>
        </p:blipFill>
        <p:spPr bwMode="auto">
          <a:xfrm>
            <a:off x="5747547" y="2895603"/>
            <a:ext cx="2581744" cy="303191"/>
          </a:xfrm>
          <a:prstGeom prst="rect">
            <a:avLst/>
          </a:prstGeom>
          <a:noFill/>
        </p:spPr>
      </p:pic>
      <p:sp>
        <p:nvSpPr>
          <p:cNvPr id="16" name="Title 15"/>
          <p:cNvSpPr>
            <a:spLocks noGrp="1"/>
          </p:cNvSpPr>
          <p:nvPr>
            <p:ph type="title"/>
          </p:nvPr>
        </p:nvSpPr>
        <p:spPr>
          <a:xfrm>
            <a:off x="412750" y="230188"/>
            <a:ext cx="9080500" cy="1107996"/>
          </a:xfrm>
        </p:spPr>
        <p:txBody>
          <a:bodyPr/>
          <a:lstStyle/>
          <a:p>
            <a:r>
              <a:rPr lang="es-ES" smtClean="0"/>
              <a:t>Virtualización de Aplicaciones:</a:t>
            </a:r>
            <a:br>
              <a:rPr lang="es-ES" smtClean="0"/>
            </a:br>
            <a:r>
              <a:rPr lang="es-ES" sz="3200" smtClean="0"/>
              <a:t>Microsoft APP-V (Softgrid)</a:t>
            </a:r>
            <a:endParaRPr lang="es-ES"/>
          </a:p>
        </p:txBody>
      </p:sp>
      <p:pic>
        <p:nvPicPr>
          <p:cNvPr id="8" name="Picture 11" descr="logo"/>
          <p:cNvPicPr>
            <a:picLocks noChangeAspect="1" noChangeArrowheads="1"/>
          </p:cNvPicPr>
          <p:nvPr/>
        </p:nvPicPr>
        <p:blipFill>
          <a:blip r:embed="rId7" cstate="email"/>
          <a:srcRect/>
          <a:stretch>
            <a:fillRect/>
          </a:stretch>
        </p:blipFill>
        <p:spPr bwMode="auto">
          <a:xfrm>
            <a:off x="3946916" y="5929330"/>
            <a:ext cx="3320523" cy="5715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8" name="Picture 58" descr="App-Conflicts-TS-1B"/>
          <p:cNvPicPr>
            <a:picLocks noChangeAspect="1" noChangeArrowheads="1"/>
          </p:cNvPicPr>
          <p:nvPr/>
        </p:nvPicPr>
        <p:blipFill>
          <a:blip r:embed="rId3"/>
          <a:srcRect/>
          <a:stretch>
            <a:fillRect/>
          </a:stretch>
        </p:blipFill>
        <p:spPr bwMode="auto">
          <a:xfrm>
            <a:off x="3382831" y="1417638"/>
            <a:ext cx="6521450" cy="3968750"/>
          </a:xfrm>
          <a:prstGeom prst="rect">
            <a:avLst/>
          </a:prstGeom>
          <a:noFill/>
          <a:ln w="9525">
            <a:noFill/>
            <a:miter lim="800000"/>
            <a:headEnd/>
            <a:tailEnd/>
          </a:ln>
        </p:spPr>
      </p:pic>
      <p:pic>
        <p:nvPicPr>
          <p:cNvPr id="10299" name="Picture 59" descr="App-Conflicts-TS-2B"/>
          <p:cNvPicPr>
            <a:picLocks noChangeAspect="1" noChangeArrowheads="1"/>
          </p:cNvPicPr>
          <p:nvPr/>
        </p:nvPicPr>
        <p:blipFill>
          <a:blip r:embed="rId4"/>
          <a:srcRect/>
          <a:stretch>
            <a:fillRect/>
          </a:stretch>
        </p:blipFill>
        <p:spPr bwMode="auto">
          <a:xfrm>
            <a:off x="3384551" y="1427163"/>
            <a:ext cx="6521450" cy="3968750"/>
          </a:xfrm>
          <a:prstGeom prst="rect">
            <a:avLst/>
          </a:prstGeom>
          <a:noFill/>
          <a:ln w="9525">
            <a:noFill/>
            <a:miter lim="800000"/>
            <a:headEnd/>
            <a:tailEnd/>
          </a:ln>
        </p:spPr>
      </p:pic>
      <p:sp>
        <p:nvSpPr>
          <p:cNvPr id="27" name="Rectangle 20"/>
          <p:cNvSpPr>
            <a:spLocks noChangeArrowheads="1"/>
          </p:cNvSpPr>
          <p:nvPr/>
        </p:nvSpPr>
        <p:spPr bwMode="auto">
          <a:xfrm>
            <a:off x="7187011" y="1951041"/>
            <a:ext cx="2297642" cy="587375"/>
          </a:xfrm>
          <a:prstGeom prst="rect">
            <a:avLst/>
          </a:prstGeom>
          <a:noFill/>
          <a:ln w="9525">
            <a:noFill/>
            <a:miter lim="800000"/>
            <a:headEnd/>
            <a:tailEnd/>
          </a:ln>
        </p:spPr>
        <p:txBody>
          <a:bodyPr>
            <a:spAutoFit/>
          </a:bodyPr>
          <a:lstStyle/>
          <a:p>
            <a:pPr algn="ctr" eaLnBrk="0" hangingPunct="0">
              <a:lnSpc>
                <a:spcPct val="90000"/>
              </a:lnSpc>
            </a:pPr>
            <a:r>
              <a:rPr lang="es-ES" sz="1800" b="1" smtClean="0">
                <a:solidFill>
                  <a:srgbClr val="FEB454"/>
                </a:solidFill>
                <a:effectLst>
                  <a:outerShdw blurRad="38100" dist="38100" dir="2700000" algn="tl">
                    <a:srgbClr val="000000"/>
                  </a:outerShdw>
                </a:effectLst>
              </a:rPr>
              <a:t>Application Virtualization</a:t>
            </a:r>
            <a:endParaRPr lang="es-ES" sz="1800" b="1">
              <a:solidFill>
                <a:srgbClr val="FEB454"/>
              </a:solidFill>
              <a:effectLst>
                <a:outerShdw blurRad="38100" dist="38100" dir="2700000" algn="tl">
                  <a:srgbClr val="000000"/>
                </a:outerShdw>
              </a:effectLst>
            </a:endParaRPr>
          </a:p>
        </p:txBody>
      </p:sp>
      <p:sp>
        <p:nvSpPr>
          <p:cNvPr id="29" name="Rectangle 22"/>
          <p:cNvSpPr>
            <a:spLocks noChangeArrowheads="1"/>
          </p:cNvSpPr>
          <p:nvPr/>
        </p:nvSpPr>
        <p:spPr bwMode="auto">
          <a:xfrm>
            <a:off x="3714752" y="2332041"/>
            <a:ext cx="2204773" cy="587375"/>
          </a:xfrm>
          <a:prstGeom prst="rect">
            <a:avLst/>
          </a:prstGeom>
          <a:noFill/>
          <a:ln w="9525">
            <a:noFill/>
            <a:miter lim="800000"/>
            <a:headEnd/>
            <a:tailEnd/>
          </a:ln>
        </p:spPr>
        <p:txBody>
          <a:bodyPr>
            <a:spAutoFit/>
          </a:bodyPr>
          <a:lstStyle/>
          <a:p>
            <a:pPr algn="ctr" eaLnBrk="0" hangingPunct="0">
              <a:lnSpc>
                <a:spcPct val="90000"/>
              </a:lnSpc>
            </a:pPr>
            <a:r>
              <a:rPr lang="es-ES" sz="1800" b="1" smtClean="0">
                <a:solidFill>
                  <a:srgbClr val="FEB454"/>
                </a:solidFill>
                <a:effectLst>
                  <a:outerShdw blurRad="38100" dist="38100" dir="2700000" algn="tl">
                    <a:srgbClr val="000000"/>
                  </a:outerShdw>
                </a:effectLst>
              </a:rPr>
              <a:t>Presentation Virtualization</a:t>
            </a:r>
            <a:endParaRPr lang="es-ES" sz="1800" b="1">
              <a:solidFill>
                <a:srgbClr val="FEB454"/>
              </a:solidFill>
              <a:effectLst>
                <a:outerShdw blurRad="38100" dist="38100" dir="2700000" algn="tl">
                  <a:srgbClr val="000000"/>
                </a:outerShdw>
              </a:effectLst>
            </a:endParaRPr>
          </a:p>
        </p:txBody>
      </p:sp>
      <p:sp>
        <p:nvSpPr>
          <p:cNvPr id="20" name="Rectangle 18"/>
          <p:cNvSpPr>
            <a:spLocks noChangeArrowheads="1"/>
          </p:cNvSpPr>
          <p:nvPr/>
        </p:nvSpPr>
        <p:spPr bwMode="auto">
          <a:xfrm>
            <a:off x="232139" y="2232117"/>
            <a:ext cx="3302000" cy="3268587"/>
          </a:xfrm>
          <a:prstGeom prst="rect">
            <a:avLst/>
          </a:prstGeom>
          <a:noFill/>
          <a:ln w="9525">
            <a:noFill/>
            <a:miter lim="800000"/>
            <a:headEnd/>
            <a:tailEnd/>
          </a:ln>
        </p:spPr>
        <p:txBody>
          <a:bodyPr wrap="square">
            <a:spAutoFit/>
          </a:bodyPr>
          <a:lstStyle/>
          <a:p>
            <a:pPr marL="280988" indent="-280988">
              <a:lnSpc>
                <a:spcPct val="90000"/>
              </a:lnSpc>
              <a:spcBef>
                <a:spcPct val="20000"/>
              </a:spcBef>
              <a:buBlip>
                <a:blip r:embed="rId5"/>
              </a:buBlip>
            </a:pPr>
            <a:r>
              <a:rPr lang="es-ES" sz="1600" dirty="0" smtClean="0">
                <a:latin typeface="Calibri" pitchFamily="34" charset="0"/>
              </a:rPr>
              <a:t>La incompatibilidad entre aplicaciones crea silos de Servidores o granjas de Terminal </a:t>
            </a:r>
            <a:r>
              <a:rPr lang="es-ES" sz="1600" dirty="0" err="1" smtClean="0">
                <a:latin typeface="Calibri" pitchFamily="34" charset="0"/>
              </a:rPr>
              <a:t>Services</a:t>
            </a:r>
            <a:endParaRPr lang="es-ES" sz="1600" dirty="0" smtClean="0">
              <a:latin typeface="Calibri" pitchFamily="34" charset="0"/>
            </a:endParaRPr>
          </a:p>
          <a:p>
            <a:pPr marL="280988" indent="-280988">
              <a:lnSpc>
                <a:spcPct val="90000"/>
              </a:lnSpc>
              <a:spcBef>
                <a:spcPct val="20000"/>
              </a:spcBef>
              <a:buBlip>
                <a:blip r:embed="rId5"/>
              </a:buBlip>
            </a:pPr>
            <a:r>
              <a:rPr lang="es-ES" sz="1600" dirty="0" smtClean="0">
                <a:latin typeface="Calibri" pitchFamily="34" charset="0"/>
              </a:rPr>
              <a:t>Algunos servidores quedan infrautilizados</a:t>
            </a:r>
          </a:p>
          <a:p>
            <a:pPr marL="280988" indent="-280988">
              <a:lnSpc>
                <a:spcPct val="90000"/>
              </a:lnSpc>
              <a:spcBef>
                <a:spcPct val="20000"/>
              </a:spcBef>
              <a:buBlip>
                <a:blip r:embed="rId5"/>
              </a:buBlip>
            </a:pPr>
            <a:r>
              <a:rPr lang="es-ES" sz="1600" dirty="0" smtClean="0">
                <a:latin typeface="Calibri" pitchFamily="34" charset="0"/>
              </a:rPr>
              <a:t>No es deseable la ejecución local de la aplicación</a:t>
            </a:r>
          </a:p>
          <a:p>
            <a:pPr marL="736601" lvl="1" indent="-280988">
              <a:lnSpc>
                <a:spcPct val="90000"/>
              </a:lnSpc>
              <a:spcBef>
                <a:spcPct val="20000"/>
              </a:spcBef>
              <a:buBlip>
                <a:blip r:embed="rId5"/>
              </a:buBlip>
            </a:pPr>
            <a:r>
              <a:rPr lang="es-ES" sz="1600" dirty="0" smtClean="0">
                <a:latin typeface="Calibri" pitchFamily="34" charset="0"/>
              </a:rPr>
              <a:t>Por capacidad de proceso</a:t>
            </a:r>
          </a:p>
          <a:p>
            <a:pPr marL="736601" lvl="1" indent="-280988">
              <a:lnSpc>
                <a:spcPct val="90000"/>
              </a:lnSpc>
              <a:spcBef>
                <a:spcPct val="20000"/>
              </a:spcBef>
              <a:buBlip>
                <a:blip r:embed="rId5"/>
              </a:buBlip>
            </a:pPr>
            <a:r>
              <a:rPr lang="es-ES" sz="1600" dirty="0" smtClean="0">
                <a:latin typeface="Calibri" pitchFamily="34" charset="0"/>
              </a:rPr>
              <a:t>Por movilidad de los usuarios.</a:t>
            </a:r>
          </a:p>
          <a:p>
            <a:pPr marL="736601" lvl="1" indent="-280988">
              <a:lnSpc>
                <a:spcPct val="90000"/>
              </a:lnSpc>
              <a:spcBef>
                <a:spcPct val="20000"/>
              </a:spcBef>
              <a:buBlip>
                <a:blip r:embed="rId5"/>
              </a:buBlip>
            </a:pPr>
            <a:r>
              <a:rPr lang="es-ES" sz="1600" dirty="0" smtClean="0">
                <a:latin typeface="Calibri" pitchFamily="34" charset="0"/>
              </a:rPr>
              <a:t>Por seguridad</a:t>
            </a:r>
          </a:p>
          <a:p>
            <a:pPr marL="736601" lvl="1" indent="-280988">
              <a:lnSpc>
                <a:spcPct val="90000"/>
              </a:lnSpc>
              <a:spcBef>
                <a:spcPct val="20000"/>
              </a:spcBef>
              <a:buBlip>
                <a:blip r:embed="rId5"/>
              </a:buBlip>
            </a:pPr>
            <a:r>
              <a:rPr lang="es-ES" sz="1600" dirty="0" smtClean="0">
                <a:latin typeface="Calibri" pitchFamily="34" charset="0"/>
              </a:rPr>
              <a:t>Etc. </a:t>
            </a:r>
          </a:p>
        </p:txBody>
      </p:sp>
      <p:pic>
        <p:nvPicPr>
          <p:cNvPr id="124939" name="Picture 11" descr="Logo-Terminal-Services"/>
          <p:cNvPicPr>
            <a:picLocks noChangeAspect="1" noChangeArrowheads="1"/>
          </p:cNvPicPr>
          <p:nvPr/>
        </p:nvPicPr>
        <p:blipFill>
          <a:blip r:embed="rId6" cstate="print"/>
          <a:stretch>
            <a:fillRect/>
          </a:stretch>
        </p:blipFill>
        <p:spPr bwMode="auto">
          <a:xfrm>
            <a:off x="7506909" y="4643449"/>
            <a:ext cx="2108465" cy="400219"/>
          </a:xfrm>
          <a:prstGeom prst="rect">
            <a:avLst/>
          </a:prstGeom>
          <a:noFill/>
          <a:ln w="9525">
            <a:noFill/>
            <a:miter lim="800000"/>
            <a:headEnd/>
            <a:tailEnd/>
          </a:ln>
        </p:spPr>
      </p:pic>
      <p:pic>
        <p:nvPicPr>
          <p:cNvPr id="8210" name="Picture 18" descr="SGAV-White"/>
          <p:cNvPicPr>
            <a:picLocks noChangeAspect="1" noChangeArrowheads="1"/>
          </p:cNvPicPr>
          <p:nvPr/>
        </p:nvPicPr>
        <p:blipFill>
          <a:blip r:embed="rId7"/>
          <a:stretch>
            <a:fillRect/>
          </a:stretch>
        </p:blipFill>
        <p:spPr bwMode="auto">
          <a:xfrm>
            <a:off x="7181850" y="4259288"/>
            <a:ext cx="2662842" cy="312715"/>
          </a:xfrm>
          <a:prstGeom prst="rect">
            <a:avLst/>
          </a:prstGeom>
          <a:noFill/>
        </p:spPr>
      </p:pic>
      <p:sp>
        <p:nvSpPr>
          <p:cNvPr id="13" name="Title 12"/>
          <p:cNvSpPr>
            <a:spLocks noGrp="1"/>
          </p:cNvSpPr>
          <p:nvPr>
            <p:ph type="title"/>
          </p:nvPr>
        </p:nvSpPr>
        <p:spPr>
          <a:xfrm>
            <a:off x="412750" y="230188"/>
            <a:ext cx="9080500" cy="1551194"/>
          </a:xfrm>
        </p:spPr>
        <p:txBody>
          <a:bodyPr/>
          <a:lstStyle/>
          <a:p>
            <a:r>
              <a:rPr lang="es-ES" sz="4000" dirty="0" smtClean="0"/>
              <a:t>Virtualización de la Presentación + Virtualización de Aplicaciones</a:t>
            </a:r>
            <a:br>
              <a:rPr lang="es-ES" sz="4000" dirty="0" smtClean="0"/>
            </a:br>
            <a:r>
              <a:rPr lang="es-ES" sz="2800" dirty="0" smtClean="0"/>
              <a:t>APP-V + Terminal </a:t>
            </a:r>
            <a:r>
              <a:rPr lang="es-ES" sz="2800" dirty="0" err="1" smtClean="0"/>
              <a:t>Services</a:t>
            </a:r>
            <a:endParaRPr lang="es-ES" sz="4000" dirty="0"/>
          </a:p>
        </p:txBody>
      </p:sp>
      <p:pic>
        <p:nvPicPr>
          <p:cNvPr id="10" name="Picture 11" descr="logo"/>
          <p:cNvPicPr>
            <a:picLocks noChangeAspect="1" noChangeArrowheads="1"/>
          </p:cNvPicPr>
          <p:nvPr/>
        </p:nvPicPr>
        <p:blipFill>
          <a:blip r:embed="rId8" cstate="email"/>
          <a:srcRect/>
          <a:stretch>
            <a:fillRect/>
          </a:stretch>
        </p:blipFill>
        <p:spPr bwMode="auto">
          <a:xfrm>
            <a:off x="3946916" y="5929330"/>
            <a:ext cx="3320523" cy="5715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 name="Picture 106" descr="BlankCD.png"/>
          <p:cNvPicPr>
            <a:picLocks noChangeAspect="1"/>
          </p:cNvPicPr>
          <p:nvPr/>
        </p:nvPicPr>
        <p:blipFill>
          <a:blip r:embed="rId3" cstate="print"/>
          <a:stretch>
            <a:fillRect/>
          </a:stretch>
        </p:blipFill>
        <p:spPr>
          <a:xfrm>
            <a:off x="8462843" y="3111843"/>
            <a:ext cx="594360" cy="548640"/>
          </a:xfrm>
          <a:prstGeom prst="rect">
            <a:avLst/>
          </a:prstGeom>
        </p:spPr>
      </p:pic>
      <p:pic>
        <p:nvPicPr>
          <p:cNvPr id="96" name="Picture 95" descr="clear halo.png"/>
          <p:cNvPicPr>
            <a:picLocks noChangeAspect="1"/>
          </p:cNvPicPr>
          <p:nvPr/>
        </p:nvPicPr>
        <p:blipFill>
          <a:blip r:embed="rId4"/>
          <a:stretch>
            <a:fillRect/>
          </a:stretch>
        </p:blipFill>
        <p:spPr>
          <a:xfrm>
            <a:off x="124940" y="1752600"/>
            <a:ext cx="2476500" cy="2514600"/>
          </a:xfrm>
          <a:prstGeom prst="rect">
            <a:avLst/>
          </a:prstGeom>
        </p:spPr>
      </p:pic>
      <p:pic>
        <p:nvPicPr>
          <p:cNvPr id="97" name="Picture 96" descr="MGX Oval BLUE.png"/>
          <p:cNvPicPr>
            <a:picLocks noChangeAspect="1"/>
          </p:cNvPicPr>
          <p:nvPr/>
        </p:nvPicPr>
        <p:blipFill>
          <a:blip r:embed="rId5" cstate="print">
            <a:lum bright="-52000" contrast="68000"/>
          </a:blip>
          <a:stretch>
            <a:fillRect/>
          </a:stretch>
        </p:blipFill>
        <p:spPr>
          <a:xfrm>
            <a:off x="412750" y="1929714"/>
            <a:ext cx="1898650" cy="2133600"/>
          </a:xfrm>
          <a:prstGeom prst="rect">
            <a:avLst/>
          </a:prstGeom>
        </p:spPr>
      </p:pic>
      <p:sp>
        <p:nvSpPr>
          <p:cNvPr id="66" name="Title 65"/>
          <p:cNvSpPr>
            <a:spLocks noGrp="1"/>
          </p:cNvSpPr>
          <p:nvPr>
            <p:ph type="title"/>
          </p:nvPr>
        </p:nvSpPr>
        <p:spPr>
          <a:xfrm>
            <a:off x="330202" y="228600"/>
            <a:ext cx="8932598" cy="609600"/>
          </a:xfrm>
        </p:spPr>
        <p:txBody>
          <a:bodyPr/>
          <a:lstStyle/>
          <a:p>
            <a:r>
              <a:rPr lang="es-ES" smtClean="0"/>
              <a:t>Microsoft Application Virtualization</a:t>
            </a:r>
            <a:endParaRPr lang="es-ES"/>
          </a:p>
        </p:txBody>
      </p:sp>
      <p:sp>
        <p:nvSpPr>
          <p:cNvPr id="67" name="Text Placeholder 66"/>
          <p:cNvSpPr>
            <a:spLocks noGrp="1"/>
          </p:cNvSpPr>
          <p:nvPr>
            <p:ph type="body" sz="quarter" idx="13"/>
          </p:nvPr>
        </p:nvSpPr>
        <p:spPr>
          <a:xfrm>
            <a:off x="173927" y="6011923"/>
            <a:ext cx="9663755" cy="457200"/>
          </a:xfrm>
        </p:spPr>
        <p:txBody>
          <a:bodyPr anchor="ctr" anchorCtr="0"/>
          <a:lstStyle/>
          <a:p>
            <a:pPr marL="0" indent="0" algn="ctr"/>
            <a:r>
              <a:rPr lang="es-ES" sz="2000" b="1" spc="-30" smtClean="0">
                <a:solidFill>
                  <a:srgbClr val="FFC000"/>
                </a:solidFill>
              </a:rPr>
              <a:t>Secuenciación y empaquetado de Aplicaciones</a:t>
            </a:r>
            <a:endParaRPr lang="es-ES" sz="2000" spc="-30" smtClean="0">
              <a:solidFill>
                <a:schemeClr val="tx1"/>
              </a:solidFill>
            </a:endParaRPr>
          </a:p>
        </p:txBody>
      </p:sp>
      <p:grpSp>
        <p:nvGrpSpPr>
          <p:cNvPr id="2" name="Group 3"/>
          <p:cNvGrpSpPr/>
          <p:nvPr/>
        </p:nvGrpSpPr>
        <p:grpSpPr>
          <a:xfrm>
            <a:off x="647365" y="2149640"/>
            <a:ext cx="1392896" cy="1038726"/>
            <a:chOff x="-2120121" y="1322024"/>
            <a:chExt cx="1285750" cy="1038726"/>
          </a:xfrm>
        </p:grpSpPr>
        <p:pic>
          <p:nvPicPr>
            <p:cNvPr id="5" name="Concole computer" descr="Computer.png"/>
            <p:cNvPicPr>
              <a:picLocks noChangeAspect="1"/>
            </p:cNvPicPr>
            <p:nvPr/>
          </p:nvPicPr>
          <p:blipFill>
            <a:blip r:embed="rId6"/>
            <a:srcRect t="14803"/>
            <a:stretch>
              <a:fillRect/>
            </a:stretch>
          </p:blipFill>
          <p:spPr>
            <a:xfrm>
              <a:off x="-2120121" y="1322024"/>
              <a:ext cx="1219200" cy="1038726"/>
            </a:xfrm>
            <a:prstGeom prst="rect">
              <a:avLst/>
            </a:prstGeom>
          </p:spPr>
        </p:pic>
        <p:grpSp>
          <p:nvGrpSpPr>
            <p:cNvPr id="3" name="Group 47"/>
            <p:cNvGrpSpPr/>
            <p:nvPr/>
          </p:nvGrpSpPr>
          <p:grpSpPr>
            <a:xfrm>
              <a:off x="-1641563" y="1596082"/>
              <a:ext cx="807192" cy="685792"/>
              <a:chOff x="-1590387" y="3301314"/>
              <a:chExt cx="807192" cy="685792"/>
            </a:xfrm>
          </p:grpSpPr>
          <p:grpSp>
            <p:nvGrpSpPr>
              <p:cNvPr id="4" name="Step 1 application"/>
              <p:cNvGrpSpPr/>
              <p:nvPr/>
            </p:nvGrpSpPr>
            <p:grpSpPr>
              <a:xfrm>
                <a:off x="-1442207" y="3328094"/>
                <a:ext cx="659012" cy="659012"/>
                <a:chOff x="7830097" y="1758052"/>
                <a:chExt cx="685800" cy="685800"/>
              </a:xfrm>
            </p:grpSpPr>
            <p:pic>
              <p:nvPicPr>
                <p:cNvPr id="12" name="Picture 2" descr="G:\Art_Icons\Microsoft_Images\EventsDVD_FY07\Shapes and Graphics\Windows_Vista_Icons_ for_Marketing_use\Vista Icons off the web\appwiz.cpl_I00fb_0409.png"/>
                <p:cNvPicPr>
                  <a:picLocks noChangeAspect="1" noChangeArrowheads="1"/>
                </p:cNvPicPr>
                <p:nvPr/>
              </p:nvPicPr>
              <p:blipFill>
                <a:blip r:embed="rId7" cstate="print"/>
                <a:srcRect/>
                <a:stretch>
                  <a:fillRect/>
                </a:stretch>
              </p:blipFill>
              <p:spPr bwMode="auto">
                <a:xfrm>
                  <a:off x="7830097" y="1758052"/>
                  <a:ext cx="685800" cy="685800"/>
                </a:xfrm>
                <a:prstGeom prst="rect">
                  <a:avLst/>
                </a:prstGeom>
                <a:noFill/>
              </p:spPr>
            </p:pic>
            <p:sp>
              <p:nvSpPr>
                <p:cNvPr id="13" name="Oval 12"/>
                <p:cNvSpPr>
                  <a:spLocks noChangeAspect="1"/>
                </p:cNvSpPr>
                <p:nvPr/>
              </p:nvSpPr>
              <p:spPr>
                <a:xfrm rot="20463055" flipH="1" flipV="1">
                  <a:off x="8348259" y="2179948"/>
                  <a:ext cx="109728" cy="110837"/>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4" name="Oval 13"/>
                <p:cNvSpPr>
                  <a:spLocks noChangeAspect="1"/>
                </p:cNvSpPr>
                <p:nvPr/>
              </p:nvSpPr>
              <p:spPr>
                <a:xfrm rot="20463055" flipH="1" flipV="1">
                  <a:off x="8348258" y="2041837"/>
                  <a:ext cx="109728" cy="110837"/>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5" name="Oval 14"/>
                <p:cNvSpPr>
                  <a:spLocks noChangeAspect="1"/>
                </p:cNvSpPr>
                <p:nvPr/>
              </p:nvSpPr>
              <p:spPr>
                <a:xfrm rot="20463055" flipH="1" flipV="1">
                  <a:off x="8348259" y="1903727"/>
                  <a:ext cx="109728" cy="110837"/>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6" name="Oval 15"/>
                <p:cNvSpPr>
                  <a:spLocks noChangeAspect="1"/>
                </p:cNvSpPr>
                <p:nvPr/>
              </p:nvSpPr>
              <p:spPr>
                <a:xfrm rot="20463055" flipH="1" flipV="1">
                  <a:off x="8210149" y="2179948"/>
                  <a:ext cx="109728" cy="110837"/>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7" name="Oval 16"/>
                <p:cNvSpPr>
                  <a:spLocks noChangeAspect="1"/>
                </p:cNvSpPr>
                <p:nvPr/>
              </p:nvSpPr>
              <p:spPr>
                <a:xfrm rot="20463055" flipH="1" flipV="1">
                  <a:off x="8072037" y="2179948"/>
                  <a:ext cx="109728" cy="110837"/>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18" name="Oval 17"/>
                <p:cNvSpPr>
                  <a:spLocks noChangeAspect="1"/>
                </p:cNvSpPr>
                <p:nvPr/>
              </p:nvSpPr>
              <p:spPr>
                <a:xfrm rot="20463055" flipH="1" flipV="1">
                  <a:off x="8210147" y="2041838"/>
                  <a:ext cx="109728" cy="110837"/>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grpSp>
          <p:grpSp>
            <p:nvGrpSpPr>
              <p:cNvPr id="6" name="Step 1 app balls"/>
              <p:cNvGrpSpPr/>
              <p:nvPr/>
            </p:nvGrpSpPr>
            <p:grpSpPr>
              <a:xfrm>
                <a:off x="-1590387" y="3301314"/>
                <a:ext cx="414609" cy="248158"/>
                <a:chOff x="11250164" y="1654382"/>
                <a:chExt cx="431461" cy="258244"/>
              </a:xfrm>
              <a:solidFill>
                <a:srgbClr val="FF6600"/>
              </a:solidFill>
            </p:grpSpPr>
            <p:sp>
              <p:nvSpPr>
                <p:cNvPr id="9" name="Oval 8"/>
                <p:cNvSpPr>
                  <a:spLocks noChangeAspect="1"/>
                </p:cNvSpPr>
                <p:nvPr/>
              </p:nvSpPr>
              <p:spPr>
                <a:xfrm rot="20463055" flipH="1" flipV="1">
                  <a:off x="11571897" y="1801789"/>
                  <a:ext cx="109728" cy="110837"/>
                </a:xfrm>
                <a:prstGeom prst="ellipse">
                  <a:avLst/>
                </a:prstGeom>
                <a:grp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rgbClr val="FF6600"/>
                    </a:solidFill>
                  </a:endParaRPr>
                </a:p>
              </p:txBody>
            </p:sp>
            <p:sp>
              <p:nvSpPr>
                <p:cNvPr id="10" name="Oval 9"/>
                <p:cNvSpPr>
                  <a:spLocks noChangeAspect="1"/>
                </p:cNvSpPr>
                <p:nvPr/>
              </p:nvSpPr>
              <p:spPr>
                <a:xfrm rot="20463055" flipH="1" flipV="1">
                  <a:off x="11399382" y="1722319"/>
                  <a:ext cx="91440" cy="92364"/>
                </a:xfrm>
                <a:prstGeom prst="ellipse">
                  <a:avLst/>
                </a:prstGeom>
                <a:grp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rgbClr val="FF6600"/>
                    </a:solidFill>
                  </a:endParaRPr>
                </a:p>
              </p:txBody>
            </p:sp>
            <p:sp>
              <p:nvSpPr>
                <p:cNvPr id="11" name="Oval 10"/>
                <p:cNvSpPr>
                  <a:spLocks noChangeAspect="1"/>
                </p:cNvSpPr>
                <p:nvPr/>
              </p:nvSpPr>
              <p:spPr>
                <a:xfrm rot="20463055" flipH="1" flipV="1">
                  <a:off x="11250164" y="1654382"/>
                  <a:ext cx="73152" cy="73891"/>
                </a:xfrm>
                <a:prstGeom prst="ellipse">
                  <a:avLst/>
                </a:prstGeom>
                <a:grp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solidFill>
                      <a:srgbClr val="FF6600"/>
                    </a:solidFill>
                  </a:endParaRPr>
                </a:p>
              </p:txBody>
            </p:sp>
          </p:grpSp>
        </p:grpSp>
      </p:grpSp>
      <p:sp>
        <p:nvSpPr>
          <p:cNvPr id="20" name="Rectangle 19"/>
          <p:cNvSpPr/>
          <p:nvPr/>
        </p:nvSpPr>
        <p:spPr>
          <a:xfrm>
            <a:off x="395672" y="3095050"/>
            <a:ext cx="1948718" cy="830997"/>
          </a:xfrm>
          <a:prstGeom prst="rect">
            <a:avLst/>
          </a:prstGeom>
        </p:spPr>
        <p:txBody>
          <a:bodyPr wrap="square">
            <a:spAutoFit/>
          </a:bodyPr>
          <a:lstStyle/>
          <a:p>
            <a:pPr algn="ctr">
              <a:buNone/>
            </a:pPr>
            <a:r>
              <a:rPr lang="es-ES" sz="1200" b="1" smtClean="0">
                <a:ln w="3175">
                  <a:noFill/>
                </a:ln>
                <a:gradFill flip="none" rotWithShape="1">
                  <a:gsLst>
                    <a:gs pos="0">
                      <a:srgbClr val="FFFFB9"/>
                    </a:gs>
                    <a:gs pos="36000">
                      <a:srgbClr val="FFFF99"/>
                    </a:gs>
                    <a:gs pos="86000">
                      <a:srgbClr val="F9C661"/>
                    </a:gs>
                  </a:gsLst>
                  <a:lin ang="5400000" scaled="0"/>
                  <a:tileRect/>
                </a:gradFill>
                <a:cs typeface="Arial" charset="0"/>
              </a:rPr>
              <a:t>Microsoft </a:t>
            </a:r>
            <a:br>
              <a:rPr lang="es-ES" sz="1200" b="1" smtClean="0">
                <a:ln w="3175">
                  <a:noFill/>
                </a:ln>
                <a:gradFill flip="none" rotWithShape="1">
                  <a:gsLst>
                    <a:gs pos="0">
                      <a:srgbClr val="FFFFB9"/>
                    </a:gs>
                    <a:gs pos="36000">
                      <a:srgbClr val="FFFF99"/>
                    </a:gs>
                    <a:gs pos="86000">
                      <a:srgbClr val="F9C661"/>
                    </a:gs>
                  </a:gsLst>
                  <a:lin ang="5400000" scaled="0"/>
                  <a:tileRect/>
                </a:gradFill>
                <a:cs typeface="Arial" charset="0"/>
              </a:rPr>
            </a:br>
            <a:r>
              <a:rPr lang="es-ES" sz="1200" b="1" smtClean="0">
                <a:ln w="3175">
                  <a:noFill/>
                </a:ln>
                <a:gradFill flip="none" rotWithShape="1">
                  <a:gsLst>
                    <a:gs pos="0">
                      <a:srgbClr val="FFFFB9"/>
                    </a:gs>
                    <a:gs pos="36000">
                      <a:srgbClr val="FFFF99"/>
                    </a:gs>
                    <a:gs pos="86000">
                      <a:srgbClr val="F9C661"/>
                    </a:gs>
                  </a:gsLst>
                  <a:lin ang="5400000" scaled="0"/>
                  <a:tileRect/>
                </a:gradFill>
                <a:cs typeface="Arial" charset="0"/>
              </a:rPr>
              <a:t>Application </a:t>
            </a:r>
            <a:br>
              <a:rPr lang="es-ES" sz="1200" b="1" smtClean="0">
                <a:ln w="3175">
                  <a:noFill/>
                </a:ln>
                <a:gradFill flip="none" rotWithShape="1">
                  <a:gsLst>
                    <a:gs pos="0">
                      <a:srgbClr val="FFFFB9"/>
                    </a:gs>
                    <a:gs pos="36000">
                      <a:srgbClr val="FFFF99"/>
                    </a:gs>
                    <a:gs pos="86000">
                      <a:srgbClr val="F9C661"/>
                    </a:gs>
                  </a:gsLst>
                  <a:lin ang="5400000" scaled="0"/>
                  <a:tileRect/>
                </a:gradFill>
                <a:cs typeface="Arial" charset="0"/>
              </a:rPr>
            </a:br>
            <a:r>
              <a:rPr lang="es-ES" sz="1200" b="1" smtClean="0">
                <a:ln w="3175">
                  <a:noFill/>
                </a:ln>
                <a:gradFill flip="none" rotWithShape="1">
                  <a:gsLst>
                    <a:gs pos="0">
                      <a:srgbClr val="FFFFB9"/>
                    </a:gs>
                    <a:gs pos="36000">
                      <a:srgbClr val="FFFF99"/>
                    </a:gs>
                    <a:gs pos="86000">
                      <a:srgbClr val="F9C661"/>
                    </a:gs>
                  </a:gsLst>
                  <a:lin ang="5400000" scaled="0"/>
                  <a:tileRect/>
                </a:gradFill>
                <a:cs typeface="Arial" charset="0"/>
              </a:rPr>
              <a:t>Virtualization </a:t>
            </a:r>
            <a:br>
              <a:rPr lang="es-ES" sz="1200" b="1" smtClean="0">
                <a:ln w="3175">
                  <a:noFill/>
                </a:ln>
                <a:gradFill flip="none" rotWithShape="1">
                  <a:gsLst>
                    <a:gs pos="0">
                      <a:srgbClr val="FFFFB9"/>
                    </a:gs>
                    <a:gs pos="36000">
                      <a:srgbClr val="FFFF99"/>
                    </a:gs>
                    <a:gs pos="86000">
                      <a:srgbClr val="F9C661"/>
                    </a:gs>
                  </a:gsLst>
                  <a:lin ang="5400000" scaled="0"/>
                  <a:tileRect/>
                </a:gradFill>
                <a:cs typeface="Arial" charset="0"/>
              </a:rPr>
            </a:br>
            <a:r>
              <a:rPr lang="es-ES" sz="1200" b="1" smtClean="0">
                <a:ln w="3175">
                  <a:noFill/>
                </a:ln>
                <a:gradFill flip="none" rotWithShape="1">
                  <a:gsLst>
                    <a:gs pos="0">
                      <a:srgbClr val="FFFFB9"/>
                    </a:gs>
                    <a:gs pos="36000">
                      <a:srgbClr val="FFFF99"/>
                    </a:gs>
                    <a:gs pos="86000">
                      <a:srgbClr val="F9C661"/>
                    </a:gs>
                  </a:gsLst>
                  <a:lin ang="5400000" scaled="0"/>
                  <a:tileRect/>
                </a:gradFill>
                <a:cs typeface="Arial" charset="0"/>
              </a:rPr>
              <a:t>Sequencer</a:t>
            </a:r>
          </a:p>
        </p:txBody>
      </p:sp>
      <p:sp>
        <p:nvSpPr>
          <p:cNvPr id="74" name="Rounded Rectangle 73"/>
          <p:cNvSpPr/>
          <p:nvPr/>
        </p:nvSpPr>
        <p:spPr bwMode="auto">
          <a:xfrm>
            <a:off x="73366" y="4648200"/>
            <a:ext cx="3355634" cy="1326931"/>
          </a:xfrm>
          <a:prstGeom prst="roundRect">
            <a:avLst>
              <a:gd name="adj" fmla="val 9033"/>
            </a:avLst>
          </a:prstGeom>
          <a:solidFill>
            <a:schemeClr val="accent4">
              <a:lumMod val="75000"/>
              <a:alpha val="50000"/>
            </a:schemeClr>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a:buNone/>
            </a:pPr>
            <a:r>
              <a:rPr lang="es-ES" sz="1400" smtClean="0">
                <a:latin typeface="Segoe UI" pitchFamily="34" charset="0"/>
                <a:cs typeface="Segoe UI" pitchFamily="34" charset="0"/>
              </a:rPr>
              <a:t>Empaquetado rápido de aplicaciones. </a:t>
            </a:r>
          </a:p>
          <a:p>
            <a:pPr algn="ctr">
              <a:buNone/>
            </a:pPr>
            <a:r>
              <a:rPr lang="es-ES" sz="1400" smtClean="0">
                <a:latin typeface="Segoe UI" pitchFamily="34" charset="0"/>
                <a:cs typeface="Segoe UI" pitchFamily="34" charset="0"/>
              </a:rPr>
              <a:t>Captura las dependencias de ejecución de la aplicación (SO, registry, File System, objetos COM, etc)</a:t>
            </a:r>
            <a:endParaRPr lang="es-ES" sz="1400">
              <a:latin typeface="Segoe UI" pitchFamily="34" charset="0"/>
              <a:cs typeface="Segoe UI" pitchFamily="34" charset="0"/>
            </a:endParaRPr>
          </a:p>
        </p:txBody>
      </p:sp>
      <p:sp>
        <p:nvSpPr>
          <p:cNvPr id="75" name="Rounded Rectangle 74"/>
          <p:cNvSpPr/>
          <p:nvPr/>
        </p:nvSpPr>
        <p:spPr bwMode="auto">
          <a:xfrm>
            <a:off x="3627120" y="4523390"/>
            <a:ext cx="2773680" cy="1066800"/>
          </a:xfrm>
          <a:prstGeom prst="roundRect">
            <a:avLst>
              <a:gd name="adj" fmla="val 9033"/>
            </a:avLst>
          </a:prstGeom>
          <a:solidFill>
            <a:schemeClr val="accent5">
              <a:lumMod val="75000"/>
              <a:alpha val="30000"/>
            </a:schemeClr>
          </a:soli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a:buNone/>
            </a:pPr>
            <a:r>
              <a:rPr lang="es-ES" sz="1400" dirty="0" smtClean="0">
                <a:latin typeface="Segoe UI" pitchFamily="34" charset="0"/>
                <a:cs typeface="Segoe UI" pitchFamily="34" charset="0"/>
              </a:rPr>
              <a:t>El secuenciador produce un paquete que contiene la aplicación y sus dependencias</a:t>
            </a:r>
            <a:endParaRPr lang="es-ES" sz="1400" dirty="0">
              <a:latin typeface="Segoe UI" pitchFamily="34" charset="0"/>
              <a:cs typeface="Segoe UI" pitchFamily="34" charset="0"/>
            </a:endParaRPr>
          </a:p>
        </p:txBody>
      </p:sp>
      <p:sp>
        <p:nvSpPr>
          <p:cNvPr id="76" name="Rounded Rectangle 75"/>
          <p:cNvSpPr/>
          <p:nvPr/>
        </p:nvSpPr>
        <p:spPr bwMode="auto">
          <a:xfrm>
            <a:off x="6636414" y="4169980"/>
            <a:ext cx="2773680" cy="1066800"/>
          </a:xfrm>
          <a:prstGeom prst="roundRect">
            <a:avLst>
              <a:gd name="adj" fmla="val 9033"/>
            </a:avLst>
          </a:prstGeom>
          <a:solidFill>
            <a:srgbClr val="7030A0">
              <a:alpha val="30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buNone/>
            </a:pPr>
            <a:r>
              <a:rPr lang="es-ES" sz="1400" smtClean="0">
                <a:latin typeface="Segoe UI" pitchFamily="34" charset="0"/>
                <a:ea typeface="Segoe UI" pitchFamily="34" charset="0"/>
                <a:cs typeface="Segoe UI" pitchFamily="34" charset="0"/>
              </a:rPr>
              <a:t>El administrador puede enviar la aplicación mediante streaming o crear un MSI para su instalación individual</a:t>
            </a:r>
            <a:endParaRPr lang="es-ES" sz="1400">
              <a:latin typeface="Segoe UI" pitchFamily="34" charset="0"/>
              <a:ea typeface="Segoe UI" pitchFamily="34" charset="0"/>
              <a:cs typeface="Segoe UI" pitchFamily="34" charset="0"/>
            </a:endParaRPr>
          </a:p>
        </p:txBody>
      </p:sp>
      <p:grpSp>
        <p:nvGrpSpPr>
          <p:cNvPr id="7" name="Group 91"/>
          <p:cNvGrpSpPr/>
          <p:nvPr/>
        </p:nvGrpSpPr>
        <p:grpSpPr>
          <a:xfrm>
            <a:off x="1733550" y="1371600"/>
            <a:ext cx="2506576" cy="3161228"/>
            <a:chOff x="1752600" y="1576129"/>
            <a:chExt cx="2313762" cy="3161228"/>
          </a:xfrm>
        </p:grpSpPr>
        <p:grpSp>
          <p:nvGrpSpPr>
            <p:cNvPr id="8" name="Group 20"/>
            <p:cNvGrpSpPr/>
            <p:nvPr/>
          </p:nvGrpSpPr>
          <p:grpSpPr>
            <a:xfrm>
              <a:off x="2747738" y="1932286"/>
              <a:ext cx="609600" cy="622171"/>
              <a:chOff x="-838200" y="811213"/>
              <a:chExt cx="609600" cy="622171"/>
            </a:xfrm>
          </p:grpSpPr>
          <p:pic>
            <p:nvPicPr>
              <p:cNvPr id="22" name="Picture 21" descr="BlankCD.png"/>
              <p:cNvPicPr>
                <a:picLocks noChangeAspect="1"/>
              </p:cNvPicPr>
              <p:nvPr/>
            </p:nvPicPr>
            <p:blipFill>
              <a:blip r:embed="rId8" cstate="print"/>
              <a:stretch>
                <a:fillRect/>
              </a:stretch>
            </p:blipFill>
            <p:spPr>
              <a:xfrm>
                <a:off x="-838200" y="811213"/>
                <a:ext cx="609600" cy="609600"/>
              </a:xfrm>
              <a:prstGeom prst="rect">
                <a:avLst/>
              </a:prstGeom>
            </p:spPr>
          </p:pic>
          <p:pic>
            <p:nvPicPr>
              <p:cNvPr id="23" name="Picture 22" descr="Excel2007.PNG"/>
              <p:cNvPicPr>
                <a:picLocks noChangeAspect="1"/>
              </p:cNvPicPr>
              <p:nvPr/>
            </p:nvPicPr>
            <p:blipFill>
              <a:blip r:embed="rId9" cstate="print"/>
              <a:stretch>
                <a:fillRect/>
              </a:stretch>
            </p:blipFill>
            <p:spPr>
              <a:xfrm>
                <a:off x="-576649" y="1128584"/>
                <a:ext cx="304800" cy="304800"/>
              </a:xfrm>
              <a:prstGeom prst="rect">
                <a:avLst/>
              </a:prstGeom>
            </p:spPr>
          </p:pic>
        </p:grpSp>
        <p:grpSp>
          <p:nvGrpSpPr>
            <p:cNvPr id="19" name="Group 36"/>
            <p:cNvGrpSpPr/>
            <p:nvPr/>
          </p:nvGrpSpPr>
          <p:grpSpPr>
            <a:xfrm>
              <a:off x="2709638" y="2867025"/>
              <a:ext cx="685800" cy="685800"/>
              <a:chOff x="2590800" y="3624601"/>
              <a:chExt cx="685800" cy="685800"/>
            </a:xfrm>
          </p:grpSpPr>
          <p:pic>
            <p:nvPicPr>
              <p:cNvPr id="24" name="Picture 23" descr="Shipping Box Closed.png"/>
              <p:cNvPicPr>
                <a:picLocks noChangeAspect="1"/>
              </p:cNvPicPr>
              <p:nvPr/>
            </p:nvPicPr>
            <p:blipFill>
              <a:blip r:embed="rId10" cstate="print"/>
              <a:stretch>
                <a:fillRect/>
              </a:stretch>
            </p:blipFill>
            <p:spPr>
              <a:xfrm>
                <a:off x="2590800" y="3624601"/>
                <a:ext cx="685800" cy="685800"/>
              </a:xfrm>
              <a:prstGeom prst="rect">
                <a:avLst/>
              </a:prstGeom>
              <a:noFill/>
              <a:ln>
                <a:noFill/>
              </a:ln>
            </p:spPr>
          </p:pic>
          <p:pic>
            <p:nvPicPr>
              <p:cNvPr id="25" name="Picture 24" descr="Excel2007.PNG"/>
              <p:cNvPicPr>
                <a:picLocks noChangeAspect="1"/>
              </p:cNvPicPr>
              <p:nvPr/>
            </p:nvPicPr>
            <p:blipFill>
              <a:blip r:embed="rId9" cstate="print"/>
              <a:stretch>
                <a:fillRect/>
              </a:stretch>
            </p:blipFill>
            <p:spPr>
              <a:xfrm>
                <a:off x="2667867" y="3886200"/>
                <a:ext cx="304800" cy="304800"/>
              </a:xfrm>
              <a:prstGeom prst="rect">
                <a:avLst/>
              </a:prstGeom>
            </p:spPr>
          </p:pic>
        </p:grpSp>
        <p:grpSp>
          <p:nvGrpSpPr>
            <p:cNvPr id="21" name="Group 54"/>
            <p:cNvGrpSpPr/>
            <p:nvPr/>
          </p:nvGrpSpPr>
          <p:grpSpPr>
            <a:xfrm>
              <a:off x="2514600" y="3764360"/>
              <a:ext cx="1075877" cy="834926"/>
              <a:chOff x="2514600" y="4038600"/>
              <a:chExt cx="1075877" cy="834926"/>
            </a:xfrm>
          </p:grpSpPr>
          <p:pic>
            <p:nvPicPr>
              <p:cNvPr id="35" name="Picture 34" descr="Box.png"/>
              <p:cNvPicPr>
                <a:picLocks noChangeAspect="1"/>
              </p:cNvPicPr>
              <p:nvPr/>
            </p:nvPicPr>
            <p:blipFill>
              <a:blip r:embed="rId11" cstate="print"/>
              <a:stretch>
                <a:fillRect/>
              </a:stretch>
            </p:blipFill>
            <p:spPr>
              <a:xfrm>
                <a:off x="2514600" y="4324886"/>
                <a:ext cx="873760" cy="548640"/>
              </a:xfrm>
              <a:prstGeom prst="rect">
                <a:avLst/>
              </a:prstGeom>
            </p:spPr>
          </p:pic>
          <p:pic>
            <p:nvPicPr>
              <p:cNvPr id="28" name="Picture 27" descr="imageres.dll_I0013_0409.png"/>
              <p:cNvPicPr>
                <a:picLocks noChangeAspect="1"/>
              </p:cNvPicPr>
              <p:nvPr/>
            </p:nvPicPr>
            <p:blipFill>
              <a:blip r:embed="rId12" cstate="print"/>
              <a:stretch>
                <a:fillRect/>
              </a:stretch>
            </p:blipFill>
            <p:spPr>
              <a:xfrm>
                <a:off x="2892407" y="4038600"/>
                <a:ext cx="341441" cy="341441"/>
              </a:xfrm>
              <a:prstGeom prst="rect">
                <a:avLst/>
              </a:prstGeom>
            </p:spPr>
          </p:pic>
          <p:pic>
            <p:nvPicPr>
              <p:cNvPr id="29" name="Picture 28" descr="imageres.dll_I0013_0409.png"/>
              <p:cNvPicPr>
                <a:picLocks noChangeAspect="1"/>
              </p:cNvPicPr>
              <p:nvPr/>
            </p:nvPicPr>
            <p:blipFill>
              <a:blip r:embed="rId12" cstate="print"/>
              <a:stretch>
                <a:fillRect/>
              </a:stretch>
            </p:blipFill>
            <p:spPr>
              <a:xfrm>
                <a:off x="2992150" y="4112556"/>
                <a:ext cx="341441" cy="341441"/>
              </a:xfrm>
              <a:prstGeom prst="rect">
                <a:avLst/>
              </a:prstGeom>
            </p:spPr>
          </p:pic>
          <p:pic>
            <p:nvPicPr>
              <p:cNvPr id="30" name="Picture 29" descr="imageres.dll_I0013_0409.png"/>
              <p:cNvPicPr>
                <a:picLocks noChangeAspect="1"/>
              </p:cNvPicPr>
              <p:nvPr/>
            </p:nvPicPr>
            <p:blipFill>
              <a:blip r:embed="rId12" cstate="print"/>
              <a:stretch>
                <a:fillRect/>
              </a:stretch>
            </p:blipFill>
            <p:spPr>
              <a:xfrm>
                <a:off x="3087803" y="4186310"/>
                <a:ext cx="341441" cy="341441"/>
              </a:xfrm>
              <a:prstGeom prst="rect">
                <a:avLst/>
              </a:prstGeom>
            </p:spPr>
          </p:pic>
          <p:pic>
            <p:nvPicPr>
              <p:cNvPr id="32" name="Picture 31" descr="imageres.dll_I0013_0409.png"/>
              <p:cNvPicPr>
                <a:picLocks noChangeAspect="1"/>
              </p:cNvPicPr>
              <p:nvPr/>
            </p:nvPicPr>
            <p:blipFill>
              <a:blip r:embed="rId12" cstate="print"/>
              <a:stretch>
                <a:fillRect/>
              </a:stretch>
            </p:blipFill>
            <p:spPr>
              <a:xfrm>
                <a:off x="3185432" y="4261841"/>
                <a:ext cx="341441" cy="341441"/>
              </a:xfrm>
              <a:prstGeom prst="rect">
                <a:avLst/>
              </a:prstGeom>
            </p:spPr>
          </p:pic>
          <p:pic>
            <p:nvPicPr>
              <p:cNvPr id="31" name="Picture 30" descr="imageres.dll_I0013_0409.png"/>
              <p:cNvPicPr>
                <a:picLocks noChangeAspect="1"/>
              </p:cNvPicPr>
              <p:nvPr/>
            </p:nvPicPr>
            <p:blipFill>
              <a:blip r:embed="rId12" cstate="print"/>
              <a:stretch>
                <a:fillRect/>
              </a:stretch>
            </p:blipFill>
            <p:spPr>
              <a:xfrm>
                <a:off x="2952994" y="4214285"/>
                <a:ext cx="341441" cy="341441"/>
              </a:xfrm>
              <a:prstGeom prst="rect">
                <a:avLst/>
              </a:prstGeom>
            </p:spPr>
          </p:pic>
          <p:pic>
            <p:nvPicPr>
              <p:cNvPr id="33" name="Picture 32" descr="imageres.dll_I0013_0409.png"/>
              <p:cNvPicPr>
                <a:picLocks noChangeAspect="1"/>
              </p:cNvPicPr>
              <p:nvPr/>
            </p:nvPicPr>
            <p:blipFill>
              <a:blip r:embed="rId12" cstate="print"/>
              <a:stretch>
                <a:fillRect/>
              </a:stretch>
            </p:blipFill>
            <p:spPr>
              <a:xfrm>
                <a:off x="3051550" y="4291878"/>
                <a:ext cx="341441" cy="341441"/>
              </a:xfrm>
              <a:prstGeom prst="rect">
                <a:avLst/>
              </a:prstGeom>
            </p:spPr>
          </p:pic>
          <p:pic>
            <p:nvPicPr>
              <p:cNvPr id="26" name="Picture 25" descr="imageres.dll_I0013_0409.png"/>
              <p:cNvPicPr>
                <a:picLocks noChangeAspect="1"/>
              </p:cNvPicPr>
              <p:nvPr/>
            </p:nvPicPr>
            <p:blipFill>
              <a:blip r:embed="rId12" cstate="print"/>
              <a:stretch>
                <a:fillRect/>
              </a:stretch>
            </p:blipFill>
            <p:spPr>
              <a:xfrm>
                <a:off x="3149717" y="4374222"/>
                <a:ext cx="341441" cy="341441"/>
              </a:xfrm>
              <a:prstGeom prst="rect">
                <a:avLst/>
              </a:prstGeom>
            </p:spPr>
          </p:pic>
          <p:pic>
            <p:nvPicPr>
              <p:cNvPr id="27" name="Picture 26" descr="imageres.dll_I0013_0409.png"/>
              <p:cNvPicPr>
                <a:picLocks noChangeAspect="1"/>
              </p:cNvPicPr>
              <p:nvPr/>
            </p:nvPicPr>
            <p:blipFill>
              <a:blip r:embed="rId12" cstate="print"/>
              <a:stretch>
                <a:fillRect/>
              </a:stretch>
            </p:blipFill>
            <p:spPr>
              <a:xfrm>
                <a:off x="3249036" y="4448973"/>
                <a:ext cx="341441" cy="341441"/>
              </a:xfrm>
              <a:prstGeom prst="rect">
                <a:avLst/>
              </a:prstGeom>
            </p:spPr>
          </p:pic>
        </p:grpSp>
        <p:pic>
          <p:nvPicPr>
            <p:cNvPr id="73" name="Picture 72" descr="Excel2007.PNG"/>
            <p:cNvPicPr>
              <a:picLocks noChangeAspect="1"/>
            </p:cNvPicPr>
            <p:nvPr/>
          </p:nvPicPr>
          <p:blipFill>
            <a:blip r:embed="rId9" cstate="print"/>
            <a:srcRect t="36592"/>
            <a:stretch>
              <a:fillRect/>
            </a:stretch>
          </p:blipFill>
          <p:spPr>
            <a:xfrm rot="432114">
              <a:off x="2650704" y="4326730"/>
              <a:ext cx="303429" cy="192397"/>
            </a:xfrm>
            <a:prstGeom prst="rect">
              <a:avLst/>
            </a:prstGeom>
            <a:noFill/>
            <a:ln>
              <a:noFill/>
            </a:ln>
          </p:spPr>
        </p:pic>
        <p:sp>
          <p:nvSpPr>
            <p:cNvPr id="78" name="Rectangle 77"/>
            <p:cNvSpPr/>
            <p:nvPr/>
          </p:nvSpPr>
          <p:spPr>
            <a:xfrm>
              <a:off x="1981200" y="1576129"/>
              <a:ext cx="1058776" cy="430887"/>
            </a:xfrm>
            <a:prstGeom prst="rect">
              <a:avLst/>
            </a:prstGeom>
          </p:spPr>
          <p:txBody>
            <a:bodyPr wrap="square">
              <a:spAutoFit/>
            </a:bodyPr>
            <a:lstStyle/>
            <a:p>
              <a:pPr algn="ctr">
                <a:buNone/>
              </a:pPr>
              <a:r>
                <a:rPr lang="es-ES" sz="1100" smtClean="0">
                  <a:latin typeface="Segoe UI" pitchFamily="34" charset="0"/>
                  <a:cs typeface="Segoe UI" pitchFamily="34" charset="0"/>
                </a:rPr>
                <a:t>CD de instalación</a:t>
              </a:r>
              <a:endParaRPr lang="es-ES" sz="1100">
                <a:solidFill>
                  <a:schemeClr val="tx1"/>
                </a:solidFill>
                <a:latin typeface="Segoe UI" pitchFamily="34" charset="0"/>
                <a:cs typeface="Segoe UI" pitchFamily="34" charset="0"/>
              </a:endParaRPr>
            </a:p>
          </p:txBody>
        </p:sp>
        <p:sp>
          <p:nvSpPr>
            <p:cNvPr id="79" name="Rectangle 78"/>
            <p:cNvSpPr/>
            <p:nvPr/>
          </p:nvSpPr>
          <p:spPr>
            <a:xfrm>
              <a:off x="2754923" y="2719129"/>
              <a:ext cx="1311439" cy="261610"/>
            </a:xfrm>
            <a:prstGeom prst="rect">
              <a:avLst/>
            </a:prstGeom>
          </p:spPr>
          <p:txBody>
            <a:bodyPr wrap="square">
              <a:spAutoFit/>
            </a:bodyPr>
            <a:lstStyle/>
            <a:p>
              <a:pPr algn="ctr">
                <a:buNone/>
              </a:pPr>
              <a:r>
                <a:rPr lang="es-ES" sz="1100" smtClean="0">
                  <a:solidFill>
                    <a:schemeClr val="tx1"/>
                  </a:solidFill>
                  <a:latin typeface="Segoe UI" pitchFamily="34" charset="0"/>
                  <a:cs typeface="Segoe UI" pitchFamily="34" charset="0"/>
                </a:rPr>
                <a:t>Windows Installer</a:t>
              </a:r>
              <a:endParaRPr lang="es-ES" sz="1100">
                <a:solidFill>
                  <a:schemeClr val="tx1"/>
                </a:solidFill>
                <a:latin typeface="Segoe UI" pitchFamily="34" charset="0"/>
                <a:cs typeface="Segoe UI" pitchFamily="34" charset="0"/>
              </a:endParaRPr>
            </a:p>
          </p:txBody>
        </p:sp>
        <p:sp>
          <p:nvSpPr>
            <p:cNvPr id="80" name="Rectangle 79"/>
            <p:cNvSpPr/>
            <p:nvPr/>
          </p:nvSpPr>
          <p:spPr>
            <a:xfrm>
              <a:off x="1752600" y="4475747"/>
              <a:ext cx="1311439" cy="261610"/>
            </a:xfrm>
            <a:prstGeom prst="rect">
              <a:avLst/>
            </a:prstGeom>
          </p:spPr>
          <p:txBody>
            <a:bodyPr wrap="square">
              <a:spAutoFit/>
            </a:bodyPr>
            <a:lstStyle/>
            <a:p>
              <a:pPr algn="ctr">
                <a:buNone/>
              </a:pPr>
              <a:r>
                <a:rPr lang="es-ES" sz="1100" smtClean="0">
                  <a:solidFill>
                    <a:schemeClr val="tx1"/>
                  </a:solidFill>
                  <a:latin typeface="Segoe UI" pitchFamily="34" charset="0"/>
                  <a:cs typeface="Segoe UI" pitchFamily="34" charset="0"/>
                </a:rPr>
                <a:t>Desempaquetado</a:t>
              </a:r>
              <a:endParaRPr lang="es-ES" sz="1100">
                <a:solidFill>
                  <a:schemeClr val="tx1"/>
                </a:solidFill>
                <a:latin typeface="Segoe UI" pitchFamily="34" charset="0"/>
                <a:cs typeface="Segoe UI" pitchFamily="34" charset="0"/>
              </a:endParaRPr>
            </a:p>
          </p:txBody>
        </p:sp>
      </p:grpSp>
      <p:grpSp>
        <p:nvGrpSpPr>
          <p:cNvPr id="34" name="Group 92"/>
          <p:cNvGrpSpPr/>
          <p:nvPr/>
        </p:nvGrpSpPr>
        <p:grpSpPr>
          <a:xfrm>
            <a:off x="4755141" y="2172732"/>
            <a:ext cx="1727205" cy="1911347"/>
            <a:chOff x="4389360" y="2347310"/>
            <a:chExt cx="1594343" cy="1911347"/>
          </a:xfrm>
        </p:grpSpPr>
        <p:grpSp>
          <p:nvGrpSpPr>
            <p:cNvPr id="36" name="Group 76"/>
            <p:cNvGrpSpPr/>
            <p:nvPr/>
          </p:nvGrpSpPr>
          <p:grpSpPr>
            <a:xfrm>
              <a:off x="4389360" y="2347310"/>
              <a:ext cx="1020840" cy="1911347"/>
              <a:chOff x="4465560" y="2347310"/>
              <a:chExt cx="1020840" cy="1911347"/>
            </a:xfrm>
          </p:grpSpPr>
          <p:grpSp>
            <p:nvGrpSpPr>
              <p:cNvPr id="37" name="Group 45"/>
              <p:cNvGrpSpPr/>
              <p:nvPr/>
            </p:nvGrpSpPr>
            <p:grpSpPr>
              <a:xfrm rot="20064883">
                <a:off x="4522390" y="3253797"/>
                <a:ext cx="701982" cy="1004860"/>
                <a:chOff x="4604522" y="3621538"/>
                <a:chExt cx="701982" cy="1004860"/>
              </a:xfrm>
            </p:grpSpPr>
            <p:sp>
              <p:nvSpPr>
                <p:cNvPr id="38" name="Oval 37"/>
                <p:cNvSpPr>
                  <a:spLocks noChangeAspect="1"/>
                </p:cNvSpPr>
                <p:nvPr/>
              </p:nvSpPr>
              <p:spPr>
                <a:xfrm rot="20463055" flipH="1" flipV="1">
                  <a:off x="4604522" y="3621538"/>
                  <a:ext cx="105442" cy="106508"/>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39" name="Oval 38"/>
                <p:cNvSpPr>
                  <a:spLocks noChangeAspect="1"/>
                </p:cNvSpPr>
                <p:nvPr/>
              </p:nvSpPr>
              <p:spPr>
                <a:xfrm rot="20463055" flipH="1" flipV="1">
                  <a:off x="4689742" y="3749874"/>
                  <a:ext cx="105442" cy="106508"/>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40" name="Oval 39"/>
                <p:cNvSpPr>
                  <a:spLocks noChangeAspect="1"/>
                </p:cNvSpPr>
                <p:nvPr/>
              </p:nvSpPr>
              <p:spPr>
                <a:xfrm rot="20463055" flipH="1" flipV="1">
                  <a:off x="4774962" y="3878210"/>
                  <a:ext cx="105442" cy="106508"/>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41" name="Oval 40"/>
                <p:cNvSpPr>
                  <a:spLocks noChangeAspect="1"/>
                </p:cNvSpPr>
                <p:nvPr/>
              </p:nvSpPr>
              <p:spPr>
                <a:xfrm rot="20463055" flipH="1" flipV="1">
                  <a:off x="4860182" y="4006546"/>
                  <a:ext cx="105442" cy="106508"/>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42" name="Oval 41"/>
                <p:cNvSpPr>
                  <a:spLocks noChangeAspect="1"/>
                </p:cNvSpPr>
                <p:nvPr/>
              </p:nvSpPr>
              <p:spPr>
                <a:xfrm rot="20463055" flipH="1" flipV="1">
                  <a:off x="4945402" y="4134882"/>
                  <a:ext cx="105442" cy="106508"/>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43" name="Oval 42"/>
                <p:cNvSpPr>
                  <a:spLocks noChangeAspect="1"/>
                </p:cNvSpPr>
                <p:nvPr/>
              </p:nvSpPr>
              <p:spPr>
                <a:xfrm rot="20463055" flipH="1" flipV="1">
                  <a:off x="5030622" y="4263218"/>
                  <a:ext cx="105442" cy="106508"/>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44" name="Oval 43"/>
                <p:cNvSpPr>
                  <a:spLocks noChangeAspect="1"/>
                </p:cNvSpPr>
                <p:nvPr/>
              </p:nvSpPr>
              <p:spPr>
                <a:xfrm rot="20463055" flipH="1" flipV="1">
                  <a:off x="5115842" y="4391554"/>
                  <a:ext cx="105442" cy="106508"/>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sp>
              <p:nvSpPr>
                <p:cNvPr id="45" name="Oval 44"/>
                <p:cNvSpPr>
                  <a:spLocks noChangeAspect="1"/>
                </p:cNvSpPr>
                <p:nvPr/>
              </p:nvSpPr>
              <p:spPr>
                <a:xfrm rot="20463055" flipH="1" flipV="1">
                  <a:off x="5201062" y="4519890"/>
                  <a:ext cx="105442" cy="106508"/>
                </a:xfrm>
                <a:prstGeom prst="ellipse">
                  <a:avLst/>
                </a:prstGeom>
                <a:solidFill>
                  <a:srgbClr val="FF6600"/>
                </a:solidFill>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a:p>
              </p:txBody>
            </p:sp>
          </p:grpSp>
          <p:grpSp>
            <p:nvGrpSpPr>
              <p:cNvPr id="46" name="Group 55"/>
              <p:cNvGrpSpPr/>
              <p:nvPr/>
            </p:nvGrpSpPr>
            <p:grpSpPr>
              <a:xfrm>
                <a:off x="4465560" y="2347310"/>
                <a:ext cx="1020840" cy="880376"/>
                <a:chOff x="5815571" y="5267944"/>
                <a:chExt cx="1020840" cy="880376"/>
              </a:xfrm>
            </p:grpSpPr>
            <p:pic>
              <p:nvPicPr>
                <p:cNvPr id="47" name="Picture 46" descr="imageres.dll_I0013_0409.png"/>
                <p:cNvPicPr>
                  <a:picLocks noChangeAspect="1"/>
                </p:cNvPicPr>
                <p:nvPr/>
              </p:nvPicPr>
              <p:blipFill>
                <a:blip r:embed="rId12" cstate="print"/>
                <a:stretch>
                  <a:fillRect/>
                </a:stretch>
              </p:blipFill>
              <p:spPr>
                <a:xfrm>
                  <a:off x="5815571" y="5267944"/>
                  <a:ext cx="341441" cy="341441"/>
                </a:xfrm>
                <a:prstGeom prst="rect">
                  <a:avLst/>
                </a:prstGeom>
              </p:spPr>
            </p:pic>
            <p:pic>
              <p:nvPicPr>
                <p:cNvPr id="48" name="Picture 47" descr="imageres.dll_I0013_0409.png"/>
                <p:cNvPicPr>
                  <a:picLocks noChangeAspect="1"/>
                </p:cNvPicPr>
                <p:nvPr/>
              </p:nvPicPr>
              <p:blipFill>
                <a:blip r:embed="rId12" cstate="print"/>
                <a:stretch>
                  <a:fillRect/>
                </a:stretch>
              </p:blipFill>
              <p:spPr>
                <a:xfrm>
                  <a:off x="5912628" y="5344935"/>
                  <a:ext cx="341441" cy="341441"/>
                </a:xfrm>
                <a:prstGeom prst="rect">
                  <a:avLst/>
                </a:prstGeom>
              </p:spPr>
            </p:pic>
            <p:pic>
              <p:nvPicPr>
                <p:cNvPr id="49" name="Picture 48" descr="imageres.dll_I0013_0409.png"/>
                <p:cNvPicPr>
                  <a:picLocks noChangeAspect="1"/>
                </p:cNvPicPr>
                <p:nvPr/>
              </p:nvPicPr>
              <p:blipFill>
                <a:blip r:embed="rId12" cstate="print"/>
                <a:stretch>
                  <a:fillRect/>
                </a:stretch>
              </p:blipFill>
              <p:spPr>
                <a:xfrm>
                  <a:off x="6009685" y="5421926"/>
                  <a:ext cx="341441" cy="341441"/>
                </a:xfrm>
                <a:prstGeom prst="rect">
                  <a:avLst/>
                </a:prstGeom>
              </p:spPr>
            </p:pic>
            <p:pic>
              <p:nvPicPr>
                <p:cNvPr id="50" name="Picture 49" descr="imageres.dll_I0013_0409.png"/>
                <p:cNvPicPr>
                  <a:picLocks noChangeAspect="1"/>
                </p:cNvPicPr>
                <p:nvPr/>
              </p:nvPicPr>
              <p:blipFill>
                <a:blip r:embed="rId12" cstate="print"/>
                <a:stretch>
                  <a:fillRect/>
                </a:stretch>
              </p:blipFill>
              <p:spPr>
                <a:xfrm>
                  <a:off x="6106742" y="5498917"/>
                  <a:ext cx="341441" cy="341441"/>
                </a:xfrm>
                <a:prstGeom prst="rect">
                  <a:avLst/>
                </a:prstGeom>
              </p:spPr>
            </p:pic>
            <p:pic>
              <p:nvPicPr>
                <p:cNvPr id="51" name="Picture 50" descr="imageres.dll_I0013_0409.png"/>
                <p:cNvPicPr>
                  <a:picLocks noChangeAspect="1"/>
                </p:cNvPicPr>
                <p:nvPr/>
              </p:nvPicPr>
              <p:blipFill>
                <a:blip r:embed="rId12" cstate="print"/>
                <a:stretch>
                  <a:fillRect/>
                </a:stretch>
              </p:blipFill>
              <p:spPr>
                <a:xfrm>
                  <a:off x="6203799" y="5575908"/>
                  <a:ext cx="341441" cy="341441"/>
                </a:xfrm>
                <a:prstGeom prst="rect">
                  <a:avLst/>
                </a:prstGeom>
              </p:spPr>
            </p:pic>
            <p:pic>
              <p:nvPicPr>
                <p:cNvPr id="52" name="Picture 51" descr="imageres.dll_I0013_0409.png"/>
                <p:cNvPicPr>
                  <a:picLocks noChangeAspect="1"/>
                </p:cNvPicPr>
                <p:nvPr/>
              </p:nvPicPr>
              <p:blipFill>
                <a:blip r:embed="rId12" cstate="print"/>
                <a:stretch>
                  <a:fillRect/>
                </a:stretch>
              </p:blipFill>
              <p:spPr>
                <a:xfrm>
                  <a:off x="6300856" y="5652899"/>
                  <a:ext cx="341441" cy="341441"/>
                </a:xfrm>
                <a:prstGeom prst="rect">
                  <a:avLst/>
                </a:prstGeom>
              </p:spPr>
            </p:pic>
            <p:pic>
              <p:nvPicPr>
                <p:cNvPr id="53" name="Picture 52" descr="imageres.dll_I0013_0409.png"/>
                <p:cNvPicPr>
                  <a:picLocks noChangeAspect="1"/>
                </p:cNvPicPr>
                <p:nvPr/>
              </p:nvPicPr>
              <p:blipFill>
                <a:blip r:embed="rId12" cstate="print"/>
                <a:stretch>
                  <a:fillRect/>
                </a:stretch>
              </p:blipFill>
              <p:spPr>
                <a:xfrm>
                  <a:off x="6397913" y="5729890"/>
                  <a:ext cx="341441" cy="341441"/>
                </a:xfrm>
                <a:prstGeom prst="rect">
                  <a:avLst/>
                </a:prstGeom>
              </p:spPr>
            </p:pic>
            <p:pic>
              <p:nvPicPr>
                <p:cNvPr id="54" name="Picture 53" descr="imageres.dll_I0013_0409.png"/>
                <p:cNvPicPr>
                  <a:picLocks noChangeAspect="1"/>
                </p:cNvPicPr>
                <p:nvPr/>
              </p:nvPicPr>
              <p:blipFill>
                <a:blip r:embed="rId12" cstate="print"/>
                <a:stretch>
                  <a:fillRect/>
                </a:stretch>
              </p:blipFill>
              <p:spPr>
                <a:xfrm>
                  <a:off x="6494970" y="5806879"/>
                  <a:ext cx="341441" cy="341441"/>
                </a:xfrm>
                <a:prstGeom prst="rect">
                  <a:avLst/>
                </a:prstGeom>
              </p:spPr>
            </p:pic>
          </p:grpSp>
        </p:grpSp>
        <p:sp>
          <p:nvSpPr>
            <p:cNvPr id="81" name="Rectangle 80"/>
            <p:cNvSpPr/>
            <p:nvPr/>
          </p:nvSpPr>
          <p:spPr>
            <a:xfrm>
              <a:off x="4672264" y="2362208"/>
              <a:ext cx="1311439" cy="261610"/>
            </a:xfrm>
            <a:prstGeom prst="rect">
              <a:avLst/>
            </a:prstGeom>
          </p:spPr>
          <p:txBody>
            <a:bodyPr wrap="square">
              <a:spAutoFit/>
            </a:bodyPr>
            <a:lstStyle/>
            <a:p>
              <a:pPr algn="ctr">
                <a:buNone/>
              </a:pPr>
              <a:r>
                <a:rPr lang="es-ES" sz="1100" smtClean="0">
                  <a:solidFill>
                    <a:schemeClr val="tx1"/>
                  </a:solidFill>
                  <a:latin typeface="Segoe UI" pitchFamily="34" charset="0"/>
                  <a:cs typeface="Segoe UI" pitchFamily="34" charset="0"/>
                </a:rPr>
                <a:t>Alineación</a:t>
              </a:r>
              <a:endParaRPr lang="es-ES" sz="1100">
                <a:solidFill>
                  <a:schemeClr val="tx1"/>
                </a:solidFill>
                <a:latin typeface="Segoe UI" pitchFamily="34" charset="0"/>
                <a:cs typeface="Segoe UI" pitchFamily="34" charset="0"/>
              </a:endParaRPr>
            </a:p>
          </p:txBody>
        </p:sp>
        <p:sp>
          <p:nvSpPr>
            <p:cNvPr id="82" name="Rectangle 81"/>
            <p:cNvSpPr/>
            <p:nvPr/>
          </p:nvSpPr>
          <p:spPr>
            <a:xfrm>
              <a:off x="4672264" y="3338138"/>
              <a:ext cx="1311439" cy="430887"/>
            </a:xfrm>
            <a:prstGeom prst="rect">
              <a:avLst/>
            </a:prstGeom>
          </p:spPr>
          <p:txBody>
            <a:bodyPr wrap="square">
              <a:spAutoFit/>
            </a:bodyPr>
            <a:lstStyle/>
            <a:p>
              <a:pPr algn="ctr">
                <a:buNone/>
              </a:pPr>
              <a:r>
                <a:rPr lang="es-ES" sz="1100" smtClean="0">
                  <a:solidFill>
                    <a:schemeClr val="tx1"/>
                  </a:solidFill>
                  <a:latin typeface="Segoe UI" pitchFamily="34" charset="0"/>
                  <a:cs typeface="Segoe UI" pitchFamily="34" charset="0"/>
                </a:rPr>
                <a:t>Optimiziacion y Compresión</a:t>
              </a:r>
              <a:endParaRPr lang="es-ES" sz="1100">
                <a:solidFill>
                  <a:schemeClr val="tx1"/>
                </a:solidFill>
                <a:latin typeface="Segoe UI" pitchFamily="34" charset="0"/>
                <a:cs typeface="Segoe UI" pitchFamily="34" charset="0"/>
              </a:endParaRPr>
            </a:p>
          </p:txBody>
        </p:sp>
      </p:grpSp>
      <p:grpSp>
        <p:nvGrpSpPr>
          <p:cNvPr id="55" name="Group 94"/>
          <p:cNvGrpSpPr/>
          <p:nvPr/>
        </p:nvGrpSpPr>
        <p:grpSpPr>
          <a:xfrm>
            <a:off x="6573592" y="2209800"/>
            <a:ext cx="3084759" cy="1865350"/>
            <a:chOff x="5927561" y="2209800"/>
            <a:chExt cx="2847470" cy="1865350"/>
          </a:xfrm>
        </p:grpSpPr>
        <p:sp>
          <p:nvSpPr>
            <p:cNvPr id="84" name="Rectangle 83"/>
            <p:cNvSpPr/>
            <p:nvPr/>
          </p:nvSpPr>
          <p:spPr>
            <a:xfrm>
              <a:off x="5927561" y="2426143"/>
              <a:ext cx="1311439" cy="430887"/>
            </a:xfrm>
            <a:prstGeom prst="rect">
              <a:avLst/>
            </a:prstGeom>
          </p:spPr>
          <p:txBody>
            <a:bodyPr wrap="square">
              <a:spAutoFit/>
            </a:bodyPr>
            <a:lstStyle/>
            <a:p>
              <a:pPr algn="ctr">
                <a:buNone/>
              </a:pPr>
              <a:r>
                <a:rPr lang="es-ES" sz="1100" smtClean="0">
                  <a:solidFill>
                    <a:schemeClr val="tx1"/>
                  </a:solidFill>
                  <a:latin typeface="Segoe UI" pitchFamily="34" charset="0"/>
                  <a:cs typeface="Segoe UI" pitchFamily="34" charset="0"/>
                </a:rPr>
                <a:t>Aplicación Virtualizada</a:t>
              </a:r>
              <a:endParaRPr lang="es-ES" sz="1100">
                <a:solidFill>
                  <a:schemeClr val="tx1"/>
                </a:solidFill>
                <a:latin typeface="Segoe UI" pitchFamily="34" charset="0"/>
                <a:cs typeface="Segoe UI" pitchFamily="34" charset="0"/>
              </a:endParaRPr>
            </a:p>
          </p:txBody>
        </p:sp>
        <p:grpSp>
          <p:nvGrpSpPr>
            <p:cNvPr id="56" name="Group 93"/>
            <p:cNvGrpSpPr/>
            <p:nvPr/>
          </p:nvGrpSpPr>
          <p:grpSpPr>
            <a:xfrm>
              <a:off x="6372729" y="2209800"/>
              <a:ext cx="2402302" cy="1865350"/>
              <a:chOff x="6372729" y="2209800"/>
              <a:chExt cx="2402302" cy="1865350"/>
            </a:xfrm>
          </p:grpSpPr>
          <p:grpSp>
            <p:nvGrpSpPr>
              <p:cNvPr id="59" name="Group 60"/>
              <p:cNvGrpSpPr/>
              <p:nvPr/>
            </p:nvGrpSpPr>
            <p:grpSpPr>
              <a:xfrm>
                <a:off x="6372729" y="2209800"/>
                <a:ext cx="1856871" cy="1228688"/>
                <a:chOff x="6220329" y="2581275"/>
                <a:chExt cx="1856871" cy="1228688"/>
              </a:xfrm>
            </p:grpSpPr>
            <p:pic>
              <p:nvPicPr>
                <p:cNvPr id="57" name="Picture 1" descr="\\.PSF\Parallels Share\MDOP 'Deep Dive' Presentation 2007-03\Icon - App Virtualization.png"/>
                <p:cNvPicPr>
                  <a:picLocks noChangeAspect="1" noChangeArrowheads="1"/>
                </p:cNvPicPr>
                <p:nvPr/>
              </p:nvPicPr>
              <p:blipFill>
                <a:blip r:embed="rId13" cstate="print"/>
                <a:srcRect/>
                <a:stretch>
                  <a:fillRect/>
                </a:stretch>
              </p:blipFill>
              <p:spPr bwMode="auto">
                <a:xfrm>
                  <a:off x="6220329" y="3187069"/>
                  <a:ext cx="441415" cy="467380"/>
                </a:xfrm>
                <a:prstGeom prst="rect">
                  <a:avLst/>
                </a:prstGeom>
                <a:noFill/>
                <a:ln w="9525">
                  <a:noFill/>
                  <a:miter lim="800000"/>
                  <a:headEnd/>
                  <a:tailEnd/>
                </a:ln>
              </p:spPr>
            </p:pic>
            <p:pic>
              <p:nvPicPr>
                <p:cNvPr id="58" name="Step 2 - Server 1" descr="SSL_GW.png"/>
                <p:cNvPicPr>
                  <a:picLocks noChangeAspect="1"/>
                </p:cNvPicPr>
                <p:nvPr/>
              </p:nvPicPr>
              <p:blipFill>
                <a:blip r:embed="rId14"/>
                <a:srcRect t="14547"/>
                <a:stretch>
                  <a:fillRect/>
                </a:stretch>
              </p:blipFill>
              <p:spPr>
                <a:xfrm>
                  <a:off x="7422190" y="2581275"/>
                  <a:ext cx="655010" cy="914400"/>
                </a:xfrm>
                <a:prstGeom prst="rect">
                  <a:avLst/>
                </a:prstGeom>
                <a:noFill/>
                <a:ln>
                  <a:noFill/>
                </a:ln>
              </p:spPr>
            </p:pic>
            <p:pic>
              <p:nvPicPr>
                <p:cNvPr id="60" name="Picture 59" descr="Grreen-Up-arrow.png"/>
                <p:cNvPicPr>
                  <a:picLocks noChangeAspect="1"/>
                </p:cNvPicPr>
                <p:nvPr/>
              </p:nvPicPr>
              <p:blipFill>
                <a:blip r:embed="rId15"/>
                <a:srcRect l="66125"/>
                <a:stretch>
                  <a:fillRect/>
                </a:stretch>
              </p:blipFill>
              <p:spPr>
                <a:xfrm>
                  <a:off x="6728256" y="2902560"/>
                  <a:ext cx="640080" cy="907403"/>
                </a:xfrm>
                <a:prstGeom prst="rect">
                  <a:avLst/>
                </a:prstGeom>
                <a:noFill/>
                <a:ln>
                  <a:noFill/>
                </a:ln>
              </p:spPr>
            </p:pic>
          </p:grpSp>
          <p:sp>
            <p:nvSpPr>
              <p:cNvPr id="83" name="Rectangle 82"/>
              <p:cNvSpPr/>
              <p:nvPr/>
            </p:nvSpPr>
            <p:spPr>
              <a:xfrm>
                <a:off x="6976214" y="3613485"/>
                <a:ext cx="1798817" cy="461665"/>
              </a:xfrm>
              <a:prstGeom prst="rect">
                <a:avLst/>
              </a:prstGeom>
            </p:spPr>
            <p:txBody>
              <a:bodyPr wrap="square">
                <a:spAutoFit/>
              </a:bodyPr>
              <a:lstStyle/>
              <a:p>
                <a:pPr algn="ctr"/>
                <a:r>
                  <a:rPr lang="es-ES" sz="1200" smtClean="0">
                    <a:ln w="3175">
                      <a:noFill/>
                    </a:ln>
                    <a:gradFill flip="none" rotWithShape="1">
                      <a:gsLst>
                        <a:gs pos="0">
                          <a:srgbClr val="FFFFB9"/>
                        </a:gs>
                        <a:gs pos="36000">
                          <a:srgbClr val="FFFF99"/>
                        </a:gs>
                        <a:gs pos="86000">
                          <a:srgbClr val="F9C661"/>
                        </a:gs>
                      </a:gsLst>
                      <a:lin ang="5400000" scaled="0"/>
                      <a:tileRect/>
                    </a:gradFill>
                    <a:cs typeface="Arial" charset="0"/>
                  </a:rPr>
                  <a:t>MSI </a:t>
                </a:r>
                <a:br>
                  <a:rPr lang="es-ES" sz="1200" smtClean="0">
                    <a:ln w="3175">
                      <a:noFill/>
                    </a:ln>
                    <a:gradFill flip="none" rotWithShape="1">
                      <a:gsLst>
                        <a:gs pos="0">
                          <a:srgbClr val="FFFFB9"/>
                        </a:gs>
                        <a:gs pos="36000">
                          <a:srgbClr val="FFFF99"/>
                        </a:gs>
                        <a:gs pos="86000">
                          <a:srgbClr val="F9C661"/>
                        </a:gs>
                      </a:gsLst>
                      <a:lin ang="5400000" scaled="0"/>
                      <a:tileRect/>
                    </a:gradFill>
                    <a:cs typeface="Arial" charset="0"/>
                  </a:rPr>
                </a:br>
                <a:r>
                  <a:rPr lang="es-ES" sz="1200" smtClean="0">
                    <a:ln w="3175">
                      <a:noFill/>
                    </a:ln>
                    <a:gradFill flip="none" rotWithShape="1">
                      <a:gsLst>
                        <a:gs pos="0">
                          <a:srgbClr val="FFFFB9"/>
                        </a:gs>
                        <a:gs pos="36000">
                          <a:srgbClr val="FFFF99"/>
                        </a:gs>
                        <a:gs pos="86000">
                          <a:srgbClr val="F9C661"/>
                        </a:gs>
                      </a:gsLst>
                      <a:lin ang="5400000" scaled="0"/>
                      <a:tileRect/>
                    </a:gradFill>
                    <a:cs typeface="Arial" charset="0"/>
                  </a:rPr>
                  <a:t>Standalone</a:t>
                </a:r>
              </a:p>
            </p:txBody>
          </p:sp>
          <p:grpSp>
            <p:nvGrpSpPr>
              <p:cNvPr id="61" name="Group 90"/>
              <p:cNvGrpSpPr/>
              <p:nvPr/>
            </p:nvGrpSpPr>
            <p:grpSpPr>
              <a:xfrm>
                <a:off x="7872114" y="3199855"/>
                <a:ext cx="394127" cy="418186"/>
                <a:chOff x="7944306" y="3211887"/>
                <a:chExt cx="394127" cy="418186"/>
              </a:xfrm>
            </p:grpSpPr>
            <p:grpSp>
              <p:nvGrpSpPr>
                <p:cNvPr id="62" name="Group 86"/>
                <p:cNvGrpSpPr/>
                <p:nvPr/>
              </p:nvGrpSpPr>
              <p:grpSpPr>
                <a:xfrm>
                  <a:off x="7944306" y="3211887"/>
                  <a:ext cx="341441" cy="341441"/>
                  <a:chOff x="7944306" y="3211887"/>
                  <a:chExt cx="341441" cy="341441"/>
                </a:xfrm>
              </p:grpSpPr>
              <p:pic>
                <p:nvPicPr>
                  <p:cNvPr id="85" name="Picture 84" descr="imageres.dll_I0013_0409.png"/>
                  <p:cNvPicPr>
                    <a:picLocks noChangeAspect="1"/>
                  </p:cNvPicPr>
                  <p:nvPr/>
                </p:nvPicPr>
                <p:blipFill>
                  <a:blip r:embed="rId12" cstate="print"/>
                  <a:stretch>
                    <a:fillRect/>
                  </a:stretch>
                </p:blipFill>
                <p:spPr>
                  <a:xfrm>
                    <a:off x="7944306" y="3211887"/>
                    <a:ext cx="341441" cy="341441"/>
                  </a:xfrm>
                  <a:prstGeom prst="rect">
                    <a:avLst/>
                  </a:prstGeom>
                </p:spPr>
              </p:pic>
              <p:pic>
                <p:nvPicPr>
                  <p:cNvPr id="86" name="Picture 1" descr="\\.PSF\Parallels Share\MDOP 'Deep Dive' Presentation 2007-03\Icon - App Virtualization.png"/>
                  <p:cNvPicPr>
                    <a:picLocks noChangeAspect="1" noChangeArrowheads="1"/>
                  </p:cNvPicPr>
                  <p:nvPr/>
                </p:nvPicPr>
                <p:blipFill>
                  <a:blip r:embed="rId16" cstate="print"/>
                  <a:srcRect/>
                  <a:stretch>
                    <a:fillRect/>
                  </a:stretch>
                </p:blipFill>
                <p:spPr bwMode="auto">
                  <a:xfrm>
                    <a:off x="8037094" y="3285128"/>
                    <a:ext cx="144378" cy="152871"/>
                  </a:xfrm>
                  <a:prstGeom prst="rect">
                    <a:avLst/>
                  </a:prstGeom>
                  <a:noFill/>
                  <a:ln w="9525">
                    <a:noFill/>
                    <a:miter lim="800000"/>
                    <a:headEnd/>
                    <a:tailEnd/>
                  </a:ln>
                </p:spPr>
              </p:pic>
            </p:grpSp>
            <p:grpSp>
              <p:nvGrpSpPr>
                <p:cNvPr id="63" name="Group 87"/>
                <p:cNvGrpSpPr/>
                <p:nvPr/>
              </p:nvGrpSpPr>
              <p:grpSpPr>
                <a:xfrm>
                  <a:off x="7996992" y="3288632"/>
                  <a:ext cx="341441" cy="341441"/>
                  <a:chOff x="7880688" y="3172328"/>
                  <a:chExt cx="341441" cy="341441"/>
                </a:xfrm>
              </p:grpSpPr>
              <p:pic>
                <p:nvPicPr>
                  <p:cNvPr id="89" name="Picture 88" descr="imageres.dll_I0013_0409.png"/>
                  <p:cNvPicPr>
                    <a:picLocks noChangeAspect="1"/>
                  </p:cNvPicPr>
                  <p:nvPr/>
                </p:nvPicPr>
                <p:blipFill>
                  <a:blip r:embed="rId12" cstate="print"/>
                  <a:stretch>
                    <a:fillRect/>
                  </a:stretch>
                </p:blipFill>
                <p:spPr>
                  <a:xfrm>
                    <a:off x="7880688" y="3172328"/>
                    <a:ext cx="341441" cy="341441"/>
                  </a:xfrm>
                  <a:prstGeom prst="rect">
                    <a:avLst/>
                  </a:prstGeom>
                </p:spPr>
              </p:pic>
              <p:pic>
                <p:nvPicPr>
                  <p:cNvPr id="90" name="Picture 1" descr="\\.PSF\Parallels Share\MDOP 'Deep Dive' Presentation 2007-03\Icon - App Virtualization.png"/>
                  <p:cNvPicPr>
                    <a:picLocks noChangeAspect="1" noChangeArrowheads="1"/>
                  </p:cNvPicPr>
                  <p:nvPr/>
                </p:nvPicPr>
                <p:blipFill>
                  <a:blip r:embed="rId16" cstate="print"/>
                  <a:srcRect/>
                  <a:stretch>
                    <a:fillRect/>
                  </a:stretch>
                </p:blipFill>
                <p:spPr bwMode="auto">
                  <a:xfrm>
                    <a:off x="7973476" y="3269633"/>
                    <a:ext cx="144378" cy="152871"/>
                  </a:xfrm>
                  <a:prstGeom prst="rect">
                    <a:avLst/>
                  </a:prstGeom>
                  <a:noFill/>
                  <a:ln w="9525">
                    <a:noFill/>
                    <a:miter lim="800000"/>
                    <a:headEnd/>
                    <a:tailEnd/>
                  </a:ln>
                </p:spPr>
              </p:pic>
            </p:grpSp>
          </p:grpSp>
        </p:grpSp>
      </p:grpSp>
      <p:pic>
        <p:nvPicPr>
          <p:cNvPr id="105" name="Picture 104" descr="wide blue arrow with fade.png"/>
          <p:cNvPicPr>
            <a:picLocks noChangeAspect="1"/>
          </p:cNvPicPr>
          <p:nvPr/>
        </p:nvPicPr>
        <p:blipFill>
          <a:blip r:embed="rId17"/>
          <a:stretch>
            <a:fillRect/>
          </a:stretch>
        </p:blipFill>
        <p:spPr>
          <a:xfrm rot="5400000">
            <a:off x="3129713" y="2586959"/>
            <a:ext cx="2695575" cy="598488"/>
          </a:xfrm>
          <a:prstGeom prst="rect">
            <a:avLst/>
          </a:prstGeom>
        </p:spPr>
      </p:pic>
      <p:pic>
        <p:nvPicPr>
          <p:cNvPr id="106" name="Picture 105" descr="wide blue arrow with fade.png"/>
          <p:cNvPicPr>
            <a:picLocks noChangeAspect="1"/>
          </p:cNvPicPr>
          <p:nvPr/>
        </p:nvPicPr>
        <p:blipFill>
          <a:blip r:embed="rId17"/>
          <a:stretch>
            <a:fillRect/>
          </a:stretch>
        </p:blipFill>
        <p:spPr>
          <a:xfrm rot="5400000">
            <a:off x="5287170" y="2586959"/>
            <a:ext cx="2695575" cy="598488"/>
          </a:xfrm>
          <a:prstGeom prst="rect">
            <a:avLst/>
          </a:prstGeom>
        </p:spPr>
      </p:pic>
      <p:sp>
        <p:nvSpPr>
          <p:cNvPr id="98" name="Rectangle 97"/>
          <p:cNvSpPr/>
          <p:nvPr/>
        </p:nvSpPr>
        <p:spPr>
          <a:xfrm>
            <a:off x="7874733" y="1828802"/>
            <a:ext cx="1948718" cy="461665"/>
          </a:xfrm>
          <a:prstGeom prst="rect">
            <a:avLst/>
          </a:prstGeom>
        </p:spPr>
        <p:txBody>
          <a:bodyPr wrap="square">
            <a:spAutoFit/>
          </a:bodyPr>
          <a:lstStyle/>
          <a:p>
            <a:pPr algn="ctr"/>
            <a:r>
              <a:rPr lang="es-ES" sz="1200" smtClean="0">
                <a:ln w="3175">
                  <a:noFill/>
                </a:ln>
                <a:gradFill flip="none" rotWithShape="1">
                  <a:gsLst>
                    <a:gs pos="0">
                      <a:srgbClr val="FFFFB9"/>
                    </a:gs>
                    <a:gs pos="36000">
                      <a:srgbClr val="FFFF99"/>
                    </a:gs>
                    <a:gs pos="86000">
                      <a:srgbClr val="F9C661"/>
                    </a:gs>
                  </a:gsLst>
                  <a:lin ang="5400000" scaled="0"/>
                  <a:tileRect/>
                </a:gradFill>
                <a:cs typeface="Arial" charset="0"/>
              </a:rPr>
              <a:t>Streaming </a:t>
            </a:r>
            <a:br>
              <a:rPr lang="es-ES" sz="1200" smtClean="0">
                <a:ln w="3175">
                  <a:noFill/>
                </a:ln>
                <a:gradFill flip="none" rotWithShape="1">
                  <a:gsLst>
                    <a:gs pos="0">
                      <a:srgbClr val="FFFFB9"/>
                    </a:gs>
                    <a:gs pos="36000">
                      <a:srgbClr val="FFFF99"/>
                    </a:gs>
                    <a:gs pos="86000">
                      <a:srgbClr val="F9C661"/>
                    </a:gs>
                  </a:gsLst>
                  <a:lin ang="5400000" scaled="0"/>
                  <a:tileRect/>
                </a:gradFill>
                <a:cs typeface="Arial" charset="0"/>
              </a:rPr>
            </a:br>
            <a:r>
              <a:rPr lang="es-ES" sz="1200" smtClean="0">
                <a:ln w="3175">
                  <a:noFill/>
                </a:ln>
                <a:gradFill flip="none" rotWithShape="1">
                  <a:gsLst>
                    <a:gs pos="0">
                      <a:srgbClr val="FFFFB9"/>
                    </a:gs>
                    <a:gs pos="36000">
                      <a:srgbClr val="FFFF99"/>
                    </a:gs>
                    <a:gs pos="86000">
                      <a:srgbClr val="F9C661"/>
                    </a:gs>
                  </a:gsLst>
                  <a:lin ang="5400000" scaled="0"/>
                  <a:tileRect/>
                </a:gradFill>
                <a:cs typeface="Arial" charset="0"/>
              </a:rPr>
              <a:t>Server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9372600" cy="1523495"/>
          </a:xfrm>
        </p:spPr>
        <p:txBody>
          <a:bodyPr/>
          <a:lstStyle/>
          <a:p>
            <a:r>
              <a:rPr lang="es-ES" noProof="0" dirty="0" smtClean="0"/>
              <a:t>DEMO</a:t>
            </a:r>
            <a:r>
              <a:rPr lang="es-ES" sz="4400" noProof="0" dirty="0" smtClean="0"/>
              <a:t/>
            </a:r>
            <a:br>
              <a:rPr lang="es-ES" sz="4400" noProof="0" dirty="0" smtClean="0"/>
            </a:br>
            <a:r>
              <a:rPr lang="es-ES" sz="3200" noProof="0" dirty="0" err="1" smtClean="0"/>
              <a:t>App</a:t>
            </a:r>
            <a:r>
              <a:rPr lang="es-ES" sz="3200" noProof="0" dirty="0" smtClean="0"/>
              <a:t>-V</a:t>
            </a:r>
            <a:endParaRPr lang="es-ES" sz="4000" noProof="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828802"/>
            <a:ext cx="8657695" cy="1523495"/>
          </a:xfrm>
        </p:spPr>
        <p:txBody>
          <a:bodyPr/>
          <a:lstStyle/>
          <a:p>
            <a:r>
              <a:rPr lang="es-ES" sz="4400" dirty="0" smtClean="0"/>
              <a:t>Virtualización del Escritorio </a:t>
            </a:r>
            <a:br>
              <a:rPr lang="es-ES" sz="4400" dirty="0" smtClean="0"/>
            </a:br>
            <a:r>
              <a:rPr lang="es-ES" sz="3200" noProof="0" dirty="0" smtClean="0"/>
              <a:t>Virtualización en el cliente</a:t>
            </a:r>
            <a:endParaRPr lang="es-ES" sz="4000" noProof="0"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Virtual PC</a:t>
            </a:r>
            <a:endParaRPr lang="en-US" dirty="0"/>
          </a:p>
        </p:txBody>
      </p:sp>
      <p:sp>
        <p:nvSpPr>
          <p:cNvPr id="18" name="Text Placeholder 2"/>
          <p:cNvSpPr txBox="1">
            <a:spLocks/>
          </p:cNvSpPr>
          <p:nvPr/>
        </p:nvSpPr>
        <p:spPr>
          <a:xfrm>
            <a:off x="1061143" y="1295400"/>
            <a:ext cx="2548587" cy="276999"/>
          </a:xfrm>
          <a:prstGeom prst="rect">
            <a:avLst/>
          </a:prstGeom>
        </p:spPr>
        <p:txBody>
          <a:bodyPr vert="horz" lIns="0" tIns="0" rIns="0" bIns="0" rtlCol="0">
            <a:spAutoFit/>
          </a:bodyPr>
          <a:lstStyle/>
          <a:p>
            <a:pPr marL="396875" marR="0" lvl="0" indent="-396875" algn="ctr" defTabSz="914363" rtl="0" eaLnBrk="1" fontAlgn="auto" latinLnBrk="0" hangingPunct="1">
              <a:lnSpc>
                <a:spcPct val="90000"/>
              </a:lnSpc>
              <a:spcBef>
                <a:spcPct val="20000"/>
              </a:spcBef>
              <a:spcAft>
                <a:spcPts val="0"/>
              </a:spcAft>
              <a:buClr>
                <a:srgbClr val="F3AF35"/>
              </a:buClr>
              <a:buSzPct val="85000"/>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Virtual PC 2007</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pic>
        <p:nvPicPr>
          <p:cNvPr id="19" name="Picture 4"/>
          <p:cNvPicPr>
            <a:picLocks noChangeAspect="1" noChangeArrowheads="1"/>
          </p:cNvPicPr>
          <p:nvPr/>
        </p:nvPicPr>
        <p:blipFill>
          <a:blip r:embed="rId3"/>
          <a:srcRect l="15545" t="29555" r="34264" b="22381"/>
          <a:stretch>
            <a:fillRect/>
          </a:stretch>
        </p:blipFill>
        <p:spPr bwMode="auto">
          <a:xfrm>
            <a:off x="159093" y="1893982"/>
            <a:ext cx="4849050" cy="3162198"/>
          </a:xfrm>
          <a:prstGeom prst="rect">
            <a:avLst/>
          </a:prstGeom>
          <a:noFill/>
          <a:ln w="9525">
            <a:noFill/>
            <a:miter lim="800000"/>
            <a:headEnd/>
            <a:tailEnd/>
          </a:ln>
          <a:effectLst/>
        </p:spPr>
      </p:pic>
      <p:sp>
        <p:nvSpPr>
          <p:cNvPr id="20" name="Right Arrow 19"/>
          <p:cNvSpPr/>
          <p:nvPr/>
        </p:nvSpPr>
        <p:spPr bwMode="auto">
          <a:xfrm>
            <a:off x="4635036" y="2732076"/>
            <a:ext cx="608964" cy="812800"/>
          </a:xfrm>
          <a:prstGeom prst="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21" name="Picture 20"/>
          <p:cNvPicPr/>
          <p:nvPr/>
        </p:nvPicPr>
        <p:blipFill>
          <a:blip r:embed="rId4" cstate="print"/>
          <a:srcRect/>
          <a:stretch>
            <a:fillRect/>
          </a:stretch>
        </p:blipFill>
        <p:spPr bwMode="auto">
          <a:xfrm>
            <a:off x="5188293" y="1946258"/>
            <a:ext cx="4565307" cy="3109922"/>
          </a:xfrm>
          <a:prstGeom prst="rect">
            <a:avLst/>
          </a:prstGeom>
          <a:noFill/>
          <a:ln w="9525">
            <a:noFill/>
            <a:miter lim="800000"/>
            <a:headEnd/>
            <a:tailEnd/>
          </a:ln>
        </p:spPr>
      </p:pic>
      <p:sp>
        <p:nvSpPr>
          <p:cNvPr id="22" name="Text Placeholder 2"/>
          <p:cNvSpPr txBox="1">
            <a:spLocks/>
          </p:cNvSpPr>
          <p:nvPr/>
        </p:nvSpPr>
        <p:spPr>
          <a:xfrm>
            <a:off x="5541566" y="1295400"/>
            <a:ext cx="3437038" cy="553998"/>
          </a:xfrm>
          <a:prstGeom prst="rect">
            <a:avLst/>
          </a:prstGeom>
        </p:spPr>
        <p:txBody>
          <a:bodyPr vert="horz" wrap="square" lIns="0" tIns="0" rIns="0" bIns="0" rtlCol="0">
            <a:spAutoFit/>
          </a:bodyPr>
          <a:lstStyle/>
          <a:p>
            <a:pPr marL="396875" marR="0" lvl="0" indent="-396875" algn="ctr" defTabSz="914363" rtl="0" eaLnBrk="1" fontAlgn="auto" latinLnBrk="0" hangingPunct="1">
              <a:lnSpc>
                <a:spcPct val="90000"/>
              </a:lnSpc>
              <a:spcBef>
                <a:spcPct val="2000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Windows</a:t>
            </a:r>
            <a:r>
              <a:rPr kumimoji="0" lang="en-US" sz="2000" b="1" i="0" u="none" strike="noStrike" kern="1200" cap="none" spc="0" normalizeH="0" noProof="0" dirty="0" smtClean="0">
                <a:ln>
                  <a:noFill/>
                </a:ln>
                <a:solidFill>
                  <a:schemeClr val="tx1"/>
                </a:solidFill>
                <a:effectLst/>
                <a:uLnTx/>
                <a:uFillTx/>
                <a:latin typeface="+mn-lt"/>
                <a:ea typeface="+mn-ea"/>
                <a:cs typeface="+mn-cs"/>
              </a:rPr>
              <a:t> Virtual PC Windows 7</a:t>
            </a: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sf"/>
          <p:cNvSpPr/>
          <p:nvPr/>
        </p:nvSpPr>
        <p:spPr bwMode="auto">
          <a:xfrm>
            <a:off x="1812274" y="5314927"/>
            <a:ext cx="6264926" cy="1390673"/>
          </a:xfrm>
          <a:prstGeom prst="round2SameRect">
            <a:avLst>
              <a:gd name="adj1" fmla="val 8622"/>
              <a:gd name="adj2" fmla="val 0"/>
            </a:avLst>
          </a:prstGeom>
          <a:gradFill>
            <a:gsLst>
              <a:gs pos="0">
                <a:schemeClr val="tx1">
                  <a:alpha val="10000"/>
                </a:schemeClr>
              </a:gs>
              <a:gs pos="100000">
                <a:schemeClr val="tx1">
                  <a:alpha val="0"/>
                </a:schemeClr>
              </a:gs>
            </a:gsLst>
            <a:lin ang="5400000" scaled="0"/>
          </a:gradFill>
          <a:ln>
            <a:noFill/>
          </a:ln>
          <a:effectLst/>
          <a:scene3d>
            <a:camera prst="orthographicFront">
              <a:rot lat="0" lon="0" rev="0"/>
            </a:camera>
            <a:lightRig rig="flat" dir="t"/>
          </a:scene3d>
          <a:sp3d prstMaterial="plastic">
            <a:bevelT w="50800"/>
          </a:sp3d>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231775" lvl="1" indent="-231775" fontAlgn="base">
              <a:spcBef>
                <a:spcPts val="600"/>
              </a:spcBef>
              <a:spcAft>
                <a:spcPts val="600"/>
              </a:spcAft>
              <a:buClr>
                <a:srgbClr val="F3AF35"/>
              </a:buClr>
              <a:buSzPct val="85000"/>
              <a:buBlip>
                <a:blip r:embed="rId5"/>
              </a:buBlip>
              <a:tabLst>
                <a:tab pos="424590" algn="l"/>
              </a:tabLst>
              <a:defRPr/>
            </a:pPr>
            <a:r>
              <a:rPr lang="en-US" sz="1400" dirty="0" err="1" smtClean="0">
                <a:latin typeface="Segoe UI" pitchFamily="34" charset="0"/>
                <a:cs typeface="Segoe UI" pitchFamily="34" charset="0"/>
              </a:rPr>
              <a:t>Requiere</a:t>
            </a:r>
            <a:r>
              <a:rPr lang="en-US" sz="1400" dirty="0" smtClean="0">
                <a:latin typeface="Segoe UI" pitchFamily="34" charset="0"/>
                <a:cs typeface="Segoe UI" pitchFamily="34" charset="0"/>
              </a:rPr>
              <a:t> Intel VT o AMD-V</a:t>
            </a:r>
          </a:p>
          <a:p>
            <a:pPr marL="231775" lvl="1" indent="-231775" fontAlgn="base">
              <a:spcBef>
                <a:spcPts val="600"/>
              </a:spcBef>
              <a:spcAft>
                <a:spcPts val="600"/>
              </a:spcAft>
              <a:buClr>
                <a:srgbClr val="F3AF35"/>
              </a:buClr>
              <a:buSzPct val="85000"/>
              <a:buBlip>
                <a:blip r:embed="rId5"/>
              </a:buBlip>
              <a:tabLst>
                <a:tab pos="424590" algn="l"/>
              </a:tabLst>
              <a:defRPr/>
            </a:pPr>
            <a:r>
              <a:rPr lang="en-US" sz="1400" dirty="0" err="1" smtClean="0">
                <a:latin typeface="Segoe UI" pitchFamily="34" charset="0"/>
                <a:cs typeface="Segoe UI" pitchFamily="34" charset="0"/>
              </a:rPr>
              <a:t>Gratuito</a:t>
            </a:r>
            <a:r>
              <a:rPr lang="en-US" sz="1400" dirty="0" smtClean="0">
                <a:latin typeface="Segoe UI" pitchFamily="34" charset="0"/>
                <a:cs typeface="Segoe UI" pitchFamily="34" charset="0"/>
              </a:rPr>
              <a:t> con Professional, Ultimate y Enterprise</a:t>
            </a:r>
          </a:p>
          <a:p>
            <a:pPr marL="231775" lvl="1" indent="-231775" fontAlgn="base">
              <a:spcBef>
                <a:spcPts val="600"/>
              </a:spcBef>
              <a:spcAft>
                <a:spcPts val="600"/>
              </a:spcAft>
              <a:buClr>
                <a:srgbClr val="F3AF35"/>
              </a:buClr>
              <a:buSzPct val="85000"/>
              <a:buBlip>
                <a:blip r:embed="rId5"/>
              </a:buBlip>
              <a:tabLst>
                <a:tab pos="424590" algn="l"/>
              </a:tabLst>
              <a:defRPr/>
            </a:pPr>
            <a:r>
              <a:rPr lang="en-US" sz="1400" dirty="0" err="1" smtClean="0">
                <a:latin typeface="Segoe UI" pitchFamily="34" charset="0"/>
                <a:cs typeface="Segoe UI" pitchFamily="34" charset="0"/>
              </a:rPr>
              <a:t>Soporte</a:t>
            </a:r>
            <a:r>
              <a:rPr lang="en-US" sz="1400" dirty="0" smtClean="0">
                <a:latin typeface="Segoe UI" pitchFamily="34" charset="0"/>
                <a:cs typeface="Segoe UI" pitchFamily="34" charset="0"/>
              </a:rPr>
              <a:t> de USB 2.0</a:t>
            </a:r>
          </a:p>
          <a:p>
            <a:pPr marL="231775" lvl="1" indent="-231775" fontAlgn="base">
              <a:spcBef>
                <a:spcPts val="600"/>
              </a:spcBef>
              <a:spcAft>
                <a:spcPts val="600"/>
              </a:spcAft>
              <a:buClr>
                <a:srgbClr val="F3AF35"/>
              </a:buClr>
              <a:buSzPct val="85000"/>
              <a:buBlip>
                <a:blip r:embed="rId5"/>
              </a:buBlip>
              <a:tabLst>
                <a:tab pos="424590" algn="l"/>
              </a:tabLst>
              <a:defRPr/>
            </a:pPr>
            <a:r>
              <a:rPr lang="en-US" sz="1400" dirty="0" err="1" smtClean="0">
                <a:latin typeface="Segoe UI" pitchFamily="34" charset="0"/>
                <a:cs typeface="Segoe UI" pitchFamily="34" charset="0"/>
              </a:rPr>
              <a:t>Integración</a:t>
            </a:r>
            <a:r>
              <a:rPr lang="en-US" sz="1400" dirty="0" smtClean="0">
                <a:latin typeface="Segoe UI" pitchFamily="34" charset="0"/>
                <a:cs typeface="Segoe UI" pitchFamily="34" charset="0"/>
              </a:rPr>
              <a:t> de </a:t>
            </a:r>
            <a:r>
              <a:rPr lang="en-US" sz="1400" dirty="0" err="1" smtClean="0">
                <a:latin typeface="Segoe UI" pitchFamily="34" charset="0"/>
                <a:cs typeface="Segoe UI" pitchFamily="34" charset="0"/>
              </a:rPr>
              <a:t>las</a:t>
            </a:r>
            <a:r>
              <a:rPr lang="en-US" sz="1400" dirty="0" smtClean="0">
                <a:latin typeface="Segoe UI" pitchFamily="34" charset="0"/>
                <a:cs typeface="Segoe UI" pitchFamily="34" charset="0"/>
              </a:rPr>
              <a:t> </a:t>
            </a:r>
            <a:r>
              <a:rPr lang="en-US" sz="1400" dirty="0" err="1" smtClean="0">
                <a:latin typeface="Segoe UI" pitchFamily="34" charset="0"/>
                <a:cs typeface="Segoe UI" pitchFamily="34" charset="0"/>
              </a:rPr>
              <a:t>aplicaciones</a:t>
            </a:r>
            <a:r>
              <a:rPr lang="en-US" sz="1400" dirty="0" smtClean="0">
                <a:latin typeface="Segoe UI" pitchFamily="34" charset="0"/>
                <a:cs typeface="Segoe UI" pitchFamily="34" charset="0"/>
              </a:rPr>
              <a:t> con del la VM con el </a:t>
            </a:r>
            <a:r>
              <a:rPr lang="en-US" sz="1400" dirty="0" err="1" smtClean="0">
                <a:latin typeface="Segoe UI" pitchFamily="34" charset="0"/>
                <a:cs typeface="Segoe UI" pitchFamily="34" charset="0"/>
              </a:rPr>
              <a:t>escritorio</a:t>
            </a:r>
            <a:r>
              <a:rPr lang="en-US" sz="1400" dirty="0" smtClean="0">
                <a:latin typeface="Segoe UI" pitchFamily="34" charset="0"/>
                <a:cs typeface="Segoe UI" pitchFamily="34" charset="0"/>
              </a:rPr>
              <a:t> local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48" y="71414"/>
            <a:ext cx="9080500" cy="997196"/>
          </a:xfrm>
        </p:spPr>
        <p:txBody>
          <a:bodyPr/>
          <a:lstStyle/>
          <a:p>
            <a:r>
              <a:rPr lang="es-ES" dirty="0" smtClean="0"/>
              <a:t>Virtualización del Escritorio</a:t>
            </a:r>
            <a:br>
              <a:rPr lang="es-ES" dirty="0" smtClean="0"/>
            </a:br>
            <a:r>
              <a:rPr lang="es-ES" sz="2400" dirty="0" smtClean="0"/>
              <a:t>Microsoft Enterprise Desktop </a:t>
            </a:r>
            <a:r>
              <a:rPr lang="es-ES" sz="2400" dirty="0" err="1" smtClean="0"/>
              <a:t>Virtualization</a:t>
            </a:r>
            <a:r>
              <a:rPr lang="es-ES" sz="2400" dirty="0" smtClean="0"/>
              <a:t> (MED-V / </a:t>
            </a:r>
            <a:r>
              <a:rPr lang="es-ES" sz="2400" dirty="0" err="1" smtClean="0"/>
              <a:t>Kidaro</a:t>
            </a:r>
            <a:r>
              <a:rPr lang="es-ES" sz="2400" dirty="0" smtClean="0"/>
              <a:t>)</a:t>
            </a:r>
            <a:endParaRPr lang="es-ES" dirty="0"/>
          </a:p>
        </p:txBody>
      </p:sp>
      <p:grpSp>
        <p:nvGrpSpPr>
          <p:cNvPr id="3" name="Group 27"/>
          <p:cNvGrpSpPr>
            <a:grpSpLocks/>
          </p:cNvGrpSpPr>
          <p:nvPr/>
        </p:nvGrpSpPr>
        <p:grpSpPr bwMode="auto">
          <a:xfrm>
            <a:off x="619095" y="1142984"/>
            <a:ext cx="8822593" cy="5286412"/>
            <a:chOff x="1029" y="1240"/>
            <a:chExt cx="3599" cy="2699"/>
          </a:xfrm>
        </p:grpSpPr>
        <p:pic>
          <p:nvPicPr>
            <p:cNvPr id="4" name="Picture 28"/>
            <p:cNvPicPr>
              <a:picLocks noChangeAspect="1" noChangeArrowheads="1"/>
            </p:cNvPicPr>
            <p:nvPr/>
          </p:nvPicPr>
          <p:blipFill>
            <a:blip r:embed="rId4"/>
            <a:srcRect/>
            <a:stretch>
              <a:fillRect/>
            </a:stretch>
          </p:blipFill>
          <p:spPr bwMode="auto">
            <a:xfrm>
              <a:off x="1029" y="1240"/>
              <a:ext cx="3599" cy="2699"/>
            </a:xfrm>
            <a:prstGeom prst="rect">
              <a:avLst/>
            </a:prstGeom>
            <a:noFill/>
          </p:spPr>
        </p:pic>
        <p:pic>
          <p:nvPicPr>
            <p:cNvPr id="5" name="Picture 29"/>
            <p:cNvPicPr>
              <a:picLocks noChangeAspect="1" noChangeArrowheads="1"/>
            </p:cNvPicPr>
            <p:nvPr/>
          </p:nvPicPr>
          <p:blipFill>
            <a:blip r:embed="rId5" cstate="print">
              <a:clrChange>
                <a:clrFrom>
                  <a:srgbClr val="004040"/>
                </a:clrFrom>
                <a:clrTo>
                  <a:srgbClr val="004040">
                    <a:alpha val="0"/>
                  </a:srgbClr>
                </a:clrTo>
              </a:clrChange>
            </a:blip>
            <a:srcRect/>
            <a:stretch>
              <a:fillRect/>
            </a:stretch>
          </p:blipFill>
          <p:spPr bwMode="auto">
            <a:xfrm>
              <a:off x="2845" y="2982"/>
              <a:ext cx="656" cy="458"/>
            </a:xfrm>
            <a:prstGeom prst="rect">
              <a:avLst/>
            </a:prstGeom>
            <a:noFill/>
          </p:spPr>
        </p:pic>
        <p:pic>
          <p:nvPicPr>
            <p:cNvPr id="6" name="Picture 30"/>
            <p:cNvPicPr>
              <a:picLocks noChangeAspect="1" noChangeArrowheads="1"/>
            </p:cNvPicPr>
            <p:nvPr/>
          </p:nvPicPr>
          <p:blipFill>
            <a:blip r:embed="rId5" cstate="print">
              <a:clrChange>
                <a:clrFrom>
                  <a:srgbClr val="004040"/>
                </a:clrFrom>
                <a:clrTo>
                  <a:srgbClr val="004040">
                    <a:alpha val="0"/>
                  </a:srgbClr>
                </a:clrTo>
              </a:clrChange>
            </a:blip>
            <a:srcRect/>
            <a:stretch>
              <a:fillRect/>
            </a:stretch>
          </p:blipFill>
          <p:spPr bwMode="auto">
            <a:xfrm>
              <a:off x="2455" y="1999"/>
              <a:ext cx="656" cy="458"/>
            </a:xfrm>
            <a:prstGeom prst="rect">
              <a:avLst/>
            </a:prstGeom>
            <a:noFill/>
          </p:spPr>
        </p:pic>
        <p:pic>
          <p:nvPicPr>
            <p:cNvPr id="7" name="Picture 31"/>
            <p:cNvPicPr>
              <a:picLocks noChangeAspect="1" noChangeArrowheads="1"/>
            </p:cNvPicPr>
            <p:nvPr/>
          </p:nvPicPr>
          <p:blipFill>
            <a:blip r:embed="rId6" cstate="print">
              <a:clrChange>
                <a:clrFrom>
                  <a:srgbClr val="008000"/>
                </a:clrFrom>
                <a:clrTo>
                  <a:srgbClr val="008000">
                    <a:alpha val="0"/>
                  </a:srgbClr>
                </a:clrTo>
              </a:clrChange>
            </a:blip>
            <a:srcRect/>
            <a:stretch>
              <a:fillRect/>
            </a:stretch>
          </p:blipFill>
          <p:spPr bwMode="auto">
            <a:xfrm>
              <a:off x="1561" y="2710"/>
              <a:ext cx="304" cy="285"/>
            </a:xfrm>
            <a:prstGeom prst="rect">
              <a:avLst/>
            </a:prstGeom>
            <a:noFill/>
          </p:spPr>
        </p:pic>
        <p:pic>
          <p:nvPicPr>
            <p:cNvPr id="8" name="Picture 32"/>
            <p:cNvPicPr>
              <a:picLocks noChangeAspect="1" noChangeArrowheads="1"/>
            </p:cNvPicPr>
            <p:nvPr/>
          </p:nvPicPr>
          <p:blipFill>
            <a:blip r:embed="rId6" cstate="print">
              <a:clrChange>
                <a:clrFrom>
                  <a:srgbClr val="008000"/>
                </a:clrFrom>
                <a:clrTo>
                  <a:srgbClr val="008000">
                    <a:alpha val="0"/>
                  </a:srgbClr>
                </a:clrTo>
              </a:clrChange>
            </a:blip>
            <a:srcRect/>
            <a:stretch>
              <a:fillRect/>
            </a:stretch>
          </p:blipFill>
          <p:spPr bwMode="auto">
            <a:xfrm>
              <a:off x="3687" y="1592"/>
              <a:ext cx="304" cy="285"/>
            </a:xfrm>
            <a:prstGeom prst="rect">
              <a:avLst/>
            </a:prstGeom>
            <a:noFill/>
          </p:spPr>
        </p:pic>
      </p:grpSp>
      <p:sp>
        <p:nvSpPr>
          <p:cNvPr id="9" name="Rectangle 20"/>
          <p:cNvSpPr>
            <a:spLocks noChangeArrowheads="1"/>
          </p:cNvSpPr>
          <p:nvPr/>
        </p:nvSpPr>
        <p:spPr bwMode="auto">
          <a:xfrm>
            <a:off x="1547788" y="6516368"/>
            <a:ext cx="8126073" cy="258532"/>
          </a:xfrm>
          <a:prstGeom prst="rect">
            <a:avLst/>
          </a:prstGeom>
          <a:noFill/>
          <a:ln w="9525">
            <a:noFill/>
            <a:miter lim="800000"/>
            <a:headEnd/>
            <a:tailEnd/>
          </a:ln>
        </p:spPr>
        <p:txBody>
          <a:bodyPr wrap="square">
            <a:spAutoFit/>
          </a:bodyPr>
          <a:lstStyle/>
          <a:p>
            <a:pPr algn="ctr" eaLnBrk="0" hangingPunct="0">
              <a:lnSpc>
                <a:spcPct val="90000"/>
              </a:lnSpc>
            </a:pPr>
            <a:r>
              <a:rPr lang="en-US" sz="1200" b="1" i="1" dirty="0" err="1" smtClean="0">
                <a:solidFill>
                  <a:schemeClr val="accent1">
                    <a:lumMod val="40000"/>
                    <a:lumOff val="60000"/>
                  </a:schemeClr>
                </a:solidFill>
                <a:effectLst>
                  <a:outerShdw blurRad="38100" dist="38100" dir="2700000" algn="tl">
                    <a:srgbClr val="000000"/>
                  </a:outerShdw>
                </a:effectLst>
              </a:rPr>
              <a:t>Incompatibilidades</a:t>
            </a:r>
            <a:r>
              <a:rPr lang="en-US" sz="1200" b="1" i="1" dirty="0" smtClean="0">
                <a:solidFill>
                  <a:schemeClr val="accent1">
                    <a:lumMod val="40000"/>
                    <a:lumOff val="60000"/>
                  </a:schemeClr>
                </a:solidFill>
                <a:effectLst>
                  <a:outerShdw blurRad="38100" dist="38100" dir="2700000" algn="tl">
                    <a:srgbClr val="000000"/>
                  </a:outerShdw>
                </a:effectLst>
              </a:rPr>
              <a:t> entre </a:t>
            </a:r>
            <a:r>
              <a:rPr lang="en-US" sz="1200" b="1" i="1" dirty="0" err="1" smtClean="0">
                <a:solidFill>
                  <a:schemeClr val="accent1">
                    <a:lumMod val="40000"/>
                    <a:lumOff val="60000"/>
                  </a:schemeClr>
                </a:solidFill>
                <a:effectLst>
                  <a:outerShdw blurRad="38100" dist="38100" dir="2700000" algn="tl">
                    <a:srgbClr val="000000"/>
                  </a:outerShdw>
                </a:effectLst>
              </a:rPr>
              <a:t>Aplicaciones</a:t>
            </a:r>
            <a:r>
              <a:rPr lang="en-US" sz="1200" b="1" i="1" dirty="0" smtClean="0">
                <a:solidFill>
                  <a:schemeClr val="accent1">
                    <a:lumMod val="40000"/>
                    <a:lumOff val="60000"/>
                  </a:schemeClr>
                </a:solidFill>
                <a:effectLst>
                  <a:outerShdw blurRad="38100" dist="38100" dir="2700000" algn="tl">
                    <a:srgbClr val="000000"/>
                  </a:outerShdw>
                </a:effectLst>
              </a:rPr>
              <a:t> y </a:t>
            </a:r>
            <a:r>
              <a:rPr lang="en-US" sz="1200" b="1" i="1" dirty="0" err="1" smtClean="0">
                <a:solidFill>
                  <a:schemeClr val="accent1">
                    <a:lumMod val="40000"/>
                    <a:lumOff val="60000"/>
                  </a:schemeClr>
                </a:solidFill>
                <a:effectLst>
                  <a:outerShdw blurRad="38100" dist="38100" dir="2700000" algn="tl">
                    <a:srgbClr val="000000"/>
                  </a:outerShdw>
                </a:effectLst>
              </a:rPr>
              <a:t>Sistema</a:t>
            </a:r>
            <a:r>
              <a:rPr lang="en-US" sz="1200" b="1" i="1" dirty="0" smtClean="0">
                <a:solidFill>
                  <a:schemeClr val="accent1">
                    <a:lumMod val="40000"/>
                    <a:lumOff val="60000"/>
                  </a:schemeClr>
                </a:solidFill>
                <a:effectLst>
                  <a:outerShdw blurRad="38100" dist="38100" dir="2700000" algn="tl">
                    <a:srgbClr val="000000"/>
                  </a:outerShdw>
                </a:effectLst>
              </a:rPr>
              <a:t> </a:t>
            </a:r>
            <a:r>
              <a:rPr lang="en-US" sz="1200" b="1" i="1" dirty="0" err="1" smtClean="0">
                <a:solidFill>
                  <a:schemeClr val="accent1">
                    <a:lumMod val="40000"/>
                    <a:lumOff val="60000"/>
                  </a:schemeClr>
                </a:solidFill>
                <a:effectLst>
                  <a:outerShdw blurRad="38100" dist="38100" dir="2700000" algn="tl">
                    <a:srgbClr val="000000"/>
                  </a:outerShdw>
                </a:effectLst>
              </a:rPr>
              <a:t>Operativo</a:t>
            </a:r>
            <a:endParaRPr lang="en-US" sz="1200" b="1" i="1" dirty="0">
              <a:solidFill>
                <a:schemeClr val="accent1">
                  <a:lumMod val="40000"/>
                  <a:lumOff val="60000"/>
                </a:schemeClr>
              </a:solidFill>
              <a:effectLst>
                <a:outerShdw blurRad="38100" dist="38100" dir="2700000" algn="tl">
                  <a:srgbClr val="000000"/>
                </a:outerShdw>
              </a:effectLst>
            </a:endParaRPr>
          </a:p>
        </p:txBody>
      </p:sp>
      <p:grpSp>
        <p:nvGrpSpPr>
          <p:cNvPr id="10" name="9 Grupo"/>
          <p:cNvGrpSpPr/>
          <p:nvPr/>
        </p:nvGrpSpPr>
        <p:grpSpPr>
          <a:xfrm>
            <a:off x="619095" y="1410512"/>
            <a:ext cx="8736473" cy="4661694"/>
            <a:chOff x="465138" y="1281906"/>
            <a:chExt cx="8064437" cy="4661694"/>
          </a:xfrm>
        </p:grpSpPr>
        <p:sp>
          <p:nvSpPr>
            <p:cNvPr id="11" name="Rounded Rectangle 22"/>
            <p:cNvSpPr/>
            <p:nvPr/>
          </p:nvSpPr>
          <p:spPr bwMode="auto">
            <a:xfrm>
              <a:off x="6929375" y="1281906"/>
              <a:ext cx="1600200" cy="4661694"/>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Rounded Rectangle 21"/>
            <p:cNvSpPr/>
            <p:nvPr/>
          </p:nvSpPr>
          <p:spPr bwMode="auto">
            <a:xfrm>
              <a:off x="574875" y="1409238"/>
              <a:ext cx="1600200" cy="1246187"/>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3" name="Rounded Rectangle 20"/>
            <p:cNvSpPr/>
            <p:nvPr/>
          </p:nvSpPr>
          <p:spPr bwMode="auto">
            <a:xfrm>
              <a:off x="514688" y="3429000"/>
              <a:ext cx="4438312" cy="2443225"/>
            </a:xfrm>
            <a:prstGeom prst="roundRect">
              <a:avLst/>
            </a:prstGeom>
            <a:solidFill>
              <a:schemeClr val="tx1"/>
            </a:solidFill>
            <a:ln w="76200">
              <a:solidFill>
                <a:schemeClr val="accent3"/>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solidFill>
                  <a:srgbClr val="FFFFFF"/>
                </a:solidFill>
                <a:effectLst>
                  <a:outerShdw blurRad="38100" dist="38100" dir="2700000" algn="tl">
                    <a:srgbClr val="000000">
                      <a:alpha val="43137"/>
                    </a:srgbClr>
                  </a:outerShdw>
                </a:effectLst>
                <a:latin typeface="Segoe" pitchFamily="34" charset="0"/>
              </a:endParaRPr>
            </a:p>
          </p:txBody>
        </p:sp>
        <p:graphicFrame>
          <p:nvGraphicFramePr>
            <p:cNvPr id="14" name="Object 21"/>
            <p:cNvGraphicFramePr>
              <a:graphicFrameLocks noChangeAspect="1"/>
            </p:cNvGraphicFramePr>
            <p:nvPr/>
          </p:nvGraphicFramePr>
          <p:xfrm>
            <a:off x="679450" y="1465263"/>
            <a:ext cx="1327150" cy="1036637"/>
          </p:xfrm>
          <a:graphic>
            <a:graphicData uri="http://schemas.openxmlformats.org/presentationml/2006/ole">
              <p:oleObj spid="_x0000_s1026" name="Image" r:id="rId7" imgW="1739683" imgH="1358730" progId="">
                <p:embed/>
              </p:oleObj>
            </a:graphicData>
          </a:graphic>
        </p:graphicFrame>
        <p:sp>
          <p:nvSpPr>
            <p:cNvPr id="15" name="Line 22"/>
            <p:cNvSpPr>
              <a:spLocks noChangeShapeType="1"/>
            </p:cNvSpPr>
            <p:nvPr/>
          </p:nvSpPr>
          <p:spPr bwMode="auto">
            <a:xfrm>
              <a:off x="2420938" y="5221288"/>
              <a:ext cx="457200" cy="0"/>
            </a:xfrm>
            <a:prstGeom prst="line">
              <a:avLst/>
            </a:prstGeom>
            <a:noFill/>
            <a:ln w="34925">
              <a:solidFill>
                <a:schemeClr val="bg2"/>
              </a:solidFill>
              <a:round/>
              <a:headEnd/>
              <a:tailEnd type="arrow" w="sm" len="med"/>
            </a:ln>
            <a:effectLst/>
          </p:spPr>
          <p:txBody>
            <a:bodyPr/>
            <a:lstStyle/>
            <a:p>
              <a:endParaRPr lang="en-US"/>
            </a:p>
          </p:txBody>
        </p:sp>
        <p:pic>
          <p:nvPicPr>
            <p:cNvPr id="16" name="Picture 23"/>
            <p:cNvPicPr>
              <a:picLocks noChangeAspect="1" noChangeArrowheads="1"/>
            </p:cNvPicPr>
            <p:nvPr/>
          </p:nvPicPr>
          <p:blipFill>
            <a:blip r:embed="rId8"/>
            <a:srcRect/>
            <a:stretch>
              <a:fillRect/>
            </a:stretch>
          </p:blipFill>
          <p:spPr bwMode="auto">
            <a:xfrm>
              <a:off x="720725" y="3529013"/>
              <a:ext cx="1565275" cy="1995487"/>
            </a:xfrm>
            <a:prstGeom prst="rect">
              <a:avLst/>
            </a:prstGeom>
            <a:noFill/>
          </p:spPr>
        </p:pic>
        <p:sp>
          <p:nvSpPr>
            <p:cNvPr id="17" name="Line 24"/>
            <p:cNvSpPr>
              <a:spLocks noChangeShapeType="1"/>
            </p:cNvSpPr>
            <p:nvPr/>
          </p:nvSpPr>
          <p:spPr bwMode="auto">
            <a:xfrm flipH="1">
              <a:off x="4121150" y="1933575"/>
              <a:ext cx="3656013" cy="0"/>
            </a:xfrm>
            <a:prstGeom prst="line">
              <a:avLst/>
            </a:prstGeom>
            <a:noFill/>
            <a:ln w="28575">
              <a:solidFill>
                <a:schemeClr val="accent1"/>
              </a:solidFill>
              <a:prstDash val="dash"/>
              <a:round/>
              <a:headEnd/>
              <a:tailEnd/>
            </a:ln>
            <a:effectLst/>
          </p:spPr>
          <p:txBody>
            <a:bodyPr/>
            <a:lstStyle/>
            <a:p>
              <a:endParaRPr lang="en-US"/>
            </a:p>
          </p:txBody>
        </p:sp>
        <p:graphicFrame>
          <p:nvGraphicFramePr>
            <p:cNvPr id="18" name="Object 25"/>
            <p:cNvGraphicFramePr>
              <a:graphicFrameLocks noChangeAspect="1"/>
            </p:cNvGraphicFramePr>
            <p:nvPr/>
          </p:nvGraphicFramePr>
          <p:xfrm>
            <a:off x="7181850" y="1446213"/>
            <a:ext cx="1163638" cy="1239837"/>
          </p:xfrm>
          <a:graphic>
            <a:graphicData uri="http://schemas.openxmlformats.org/presentationml/2006/ole">
              <p:oleObj spid="_x0000_s1027" name="Image" r:id="rId9" imgW="2717460" imgH="2895238" progId="">
                <p:embed/>
              </p:oleObj>
            </a:graphicData>
          </a:graphic>
        </p:graphicFrame>
        <p:sp>
          <p:nvSpPr>
            <p:cNvPr id="19" name="Line 26"/>
            <p:cNvSpPr>
              <a:spLocks noChangeShapeType="1"/>
            </p:cNvSpPr>
            <p:nvPr/>
          </p:nvSpPr>
          <p:spPr bwMode="auto">
            <a:xfrm flipH="1">
              <a:off x="1704975" y="1933575"/>
              <a:ext cx="1828800" cy="0"/>
            </a:xfrm>
            <a:prstGeom prst="line">
              <a:avLst/>
            </a:prstGeom>
            <a:noFill/>
            <a:ln w="28575">
              <a:solidFill>
                <a:schemeClr val="accent1"/>
              </a:solidFill>
              <a:prstDash val="dash"/>
              <a:round/>
              <a:headEnd/>
              <a:tailEnd/>
            </a:ln>
            <a:effectLst/>
          </p:spPr>
          <p:txBody>
            <a:bodyPr/>
            <a:lstStyle/>
            <a:p>
              <a:endParaRPr lang="en-US"/>
            </a:p>
          </p:txBody>
        </p:sp>
        <p:sp>
          <p:nvSpPr>
            <p:cNvPr id="20" name="Line 27"/>
            <p:cNvSpPr>
              <a:spLocks noChangeShapeType="1"/>
            </p:cNvSpPr>
            <p:nvPr/>
          </p:nvSpPr>
          <p:spPr bwMode="auto">
            <a:xfrm rot="5400000" flipH="1">
              <a:off x="2526506" y="3078957"/>
              <a:ext cx="2741613" cy="0"/>
            </a:xfrm>
            <a:prstGeom prst="line">
              <a:avLst/>
            </a:prstGeom>
            <a:noFill/>
            <a:ln w="28575">
              <a:solidFill>
                <a:schemeClr val="accent1"/>
              </a:solidFill>
              <a:prstDash val="dash"/>
              <a:round/>
              <a:headEnd/>
              <a:tailEnd/>
            </a:ln>
            <a:effectLst/>
          </p:spPr>
          <p:txBody>
            <a:bodyPr/>
            <a:lstStyle/>
            <a:p>
              <a:endParaRPr lang="en-US"/>
            </a:p>
          </p:txBody>
        </p:sp>
        <p:grpSp>
          <p:nvGrpSpPr>
            <p:cNvPr id="21" name="Group 28"/>
            <p:cNvGrpSpPr>
              <a:grpSpLocks/>
            </p:cNvGrpSpPr>
            <p:nvPr/>
          </p:nvGrpSpPr>
          <p:grpSpPr bwMode="auto">
            <a:xfrm>
              <a:off x="3001965" y="4465638"/>
              <a:ext cx="1882776" cy="1092200"/>
              <a:chOff x="1936" y="2948"/>
              <a:chExt cx="1186" cy="688"/>
            </a:xfrm>
          </p:grpSpPr>
          <p:graphicFrame>
            <p:nvGraphicFramePr>
              <p:cNvPr id="32" name="Object 29"/>
              <p:cNvGraphicFramePr>
                <a:graphicFrameLocks noChangeAspect="1"/>
              </p:cNvGraphicFramePr>
              <p:nvPr/>
            </p:nvGraphicFramePr>
            <p:xfrm>
              <a:off x="2125" y="2948"/>
              <a:ext cx="829" cy="176"/>
            </p:xfrm>
            <a:graphic>
              <a:graphicData uri="http://schemas.openxmlformats.org/presentationml/2006/ole">
                <p:oleObj spid="_x0000_s1028" name="Image" r:id="rId10" imgW="2704762" imgH="2717460" progId="">
                  <p:embed/>
                </p:oleObj>
              </a:graphicData>
            </a:graphic>
          </p:graphicFrame>
          <p:graphicFrame>
            <p:nvGraphicFramePr>
              <p:cNvPr id="33" name="Object 30"/>
              <p:cNvGraphicFramePr>
                <a:graphicFrameLocks noChangeAspect="1"/>
              </p:cNvGraphicFramePr>
              <p:nvPr/>
            </p:nvGraphicFramePr>
            <p:xfrm>
              <a:off x="1936" y="3101"/>
              <a:ext cx="1186" cy="535"/>
            </p:xfrm>
            <a:graphic>
              <a:graphicData uri="http://schemas.openxmlformats.org/presentationml/2006/ole">
                <p:oleObj spid="_x0000_s1029" name="Image" r:id="rId11" imgW="2704762" imgH="2717460" progId="">
                  <p:embed/>
                </p:oleObj>
              </a:graphicData>
            </a:graphic>
          </p:graphicFrame>
        </p:grpSp>
        <p:grpSp>
          <p:nvGrpSpPr>
            <p:cNvPr id="22" name="Group 34"/>
            <p:cNvGrpSpPr>
              <a:grpSpLocks/>
            </p:cNvGrpSpPr>
            <p:nvPr/>
          </p:nvGrpSpPr>
          <p:grpSpPr bwMode="auto">
            <a:xfrm>
              <a:off x="465138" y="3435350"/>
              <a:ext cx="4541837" cy="2473325"/>
              <a:chOff x="293" y="2164"/>
              <a:chExt cx="2861" cy="1558"/>
            </a:xfrm>
          </p:grpSpPr>
          <p:sp>
            <p:nvSpPr>
              <p:cNvPr id="30" name="AutoShape 35"/>
              <p:cNvSpPr>
                <a:spLocks noChangeArrowheads="1"/>
              </p:cNvSpPr>
              <p:nvPr/>
            </p:nvSpPr>
            <p:spPr bwMode="auto">
              <a:xfrm>
                <a:off x="293" y="2164"/>
                <a:ext cx="2861" cy="1558"/>
              </a:xfrm>
              <a:prstGeom prst="roundRect">
                <a:avLst>
                  <a:gd name="adj" fmla="val 16667"/>
                </a:avLst>
              </a:prstGeom>
              <a:noFill/>
              <a:ln w="9525">
                <a:noFill/>
                <a:round/>
                <a:headEnd/>
                <a:tailEnd/>
              </a:ln>
              <a:effectLst/>
            </p:spPr>
            <p:txBody>
              <a:bodyPr wrap="none" anchor="ctr"/>
              <a:lstStyle/>
              <a:p>
                <a:endParaRPr lang="en-US"/>
              </a:p>
            </p:txBody>
          </p:sp>
          <p:sp>
            <p:nvSpPr>
              <p:cNvPr id="31" name="Text Box 36"/>
              <p:cNvSpPr txBox="1">
                <a:spLocks noChangeArrowheads="1"/>
              </p:cNvSpPr>
              <p:nvPr/>
            </p:nvSpPr>
            <p:spPr bwMode="auto">
              <a:xfrm>
                <a:off x="303" y="3468"/>
                <a:ext cx="2842" cy="212"/>
              </a:xfrm>
              <a:prstGeom prst="rect">
                <a:avLst/>
              </a:prstGeom>
              <a:noFill/>
              <a:ln w="9525">
                <a:noFill/>
                <a:miter lim="800000"/>
                <a:headEnd/>
                <a:tailEnd/>
              </a:ln>
              <a:effectLst/>
            </p:spPr>
            <p:txBody>
              <a:bodyPr>
                <a:spAutoFit/>
              </a:bodyPr>
              <a:lstStyle/>
              <a:p>
                <a:pPr algn="ctr" eaLnBrk="0" hangingPunct="0">
                  <a:spcBef>
                    <a:spcPct val="50000"/>
                  </a:spcBef>
                </a:pPr>
                <a:r>
                  <a:rPr lang="en-US" sz="1600" dirty="0">
                    <a:solidFill>
                      <a:srgbClr val="4A217E"/>
                    </a:solidFill>
                    <a:ea typeface="ＭＳ Ｐゴシック" pitchFamily="34" charset="-128"/>
                  </a:rPr>
                  <a:t>VM Image Management</a:t>
                </a:r>
              </a:p>
            </p:txBody>
          </p:sp>
        </p:grpSp>
        <p:graphicFrame>
          <p:nvGraphicFramePr>
            <p:cNvPr id="23" name="Object 37"/>
            <p:cNvGraphicFramePr>
              <a:graphicFrameLocks noChangeAspect="1"/>
            </p:cNvGraphicFramePr>
            <p:nvPr/>
          </p:nvGraphicFramePr>
          <p:xfrm>
            <a:off x="7180263" y="2960688"/>
            <a:ext cx="1163637" cy="1239837"/>
          </p:xfrm>
          <a:graphic>
            <a:graphicData uri="http://schemas.openxmlformats.org/presentationml/2006/ole">
              <p:oleObj spid="_x0000_s1030" name="Image" r:id="rId12" imgW="2717460" imgH="2895238" progId="">
                <p:embed/>
              </p:oleObj>
            </a:graphicData>
          </a:graphic>
        </p:graphicFrame>
        <p:sp>
          <p:nvSpPr>
            <p:cNvPr id="24" name="Text Box 38"/>
            <p:cNvSpPr txBox="1">
              <a:spLocks noChangeArrowheads="1"/>
            </p:cNvSpPr>
            <p:nvPr/>
          </p:nvSpPr>
          <p:spPr bwMode="auto">
            <a:xfrm>
              <a:off x="7010400" y="4060824"/>
              <a:ext cx="1401763" cy="430887"/>
            </a:xfrm>
            <a:prstGeom prst="rect">
              <a:avLst/>
            </a:prstGeom>
            <a:solidFill>
              <a:schemeClr val="tx1"/>
            </a:solidFill>
            <a:ln w="9525" algn="ctr">
              <a:noFill/>
              <a:miter lim="800000"/>
              <a:headEnd/>
              <a:tailEnd/>
            </a:ln>
            <a:effectLst/>
          </p:spPr>
          <p:txBody>
            <a:bodyPr wrap="square">
              <a:spAutoFit/>
            </a:bodyPr>
            <a:lstStyle/>
            <a:p>
              <a:pPr algn="ctr" defTabSz="914400">
                <a:spcBef>
                  <a:spcPct val="50000"/>
                </a:spcBef>
                <a:buClr>
                  <a:srgbClr val="311852"/>
                </a:buClr>
                <a:buSzPct val="55000"/>
                <a:buFont typeface="Wingdings" pitchFamily="2" charset="2"/>
                <a:buNone/>
              </a:pPr>
              <a:r>
                <a:rPr lang="en-US" sz="1100" dirty="0" smtClean="0">
                  <a:solidFill>
                    <a:schemeClr val="bg2">
                      <a:lumMod val="75000"/>
                    </a:schemeClr>
                  </a:solidFill>
                  <a:latin typeface="Segoe UI" pitchFamily="34" charset="0"/>
                  <a:ea typeface="ＭＳ Ｐゴシック" pitchFamily="34" charset="-128"/>
                  <a:cs typeface="Segoe UI" pitchFamily="34" charset="0"/>
                </a:rPr>
                <a:t>PC </a:t>
              </a:r>
              <a:r>
                <a:rPr lang="en-US" sz="1100" dirty="0" err="1" smtClean="0">
                  <a:solidFill>
                    <a:schemeClr val="bg2">
                      <a:lumMod val="75000"/>
                    </a:schemeClr>
                  </a:solidFill>
                  <a:latin typeface="Segoe UI" pitchFamily="34" charset="0"/>
                  <a:ea typeface="ＭＳ Ｐゴシック" pitchFamily="34" charset="-128"/>
                  <a:cs typeface="Segoe UI" pitchFamily="34" charset="0"/>
                </a:rPr>
                <a:t>doméstico</a:t>
              </a:r>
              <a:r>
                <a:rPr lang="en-US" sz="1100" dirty="0" smtClean="0">
                  <a:solidFill>
                    <a:schemeClr val="bg2">
                      <a:lumMod val="75000"/>
                    </a:schemeClr>
                  </a:solidFill>
                  <a:latin typeface="Segoe UI" pitchFamily="34" charset="0"/>
                  <a:ea typeface="ＭＳ Ｐゴシック" pitchFamily="34" charset="-128"/>
                  <a:cs typeface="Segoe UI" pitchFamily="34" charset="0"/>
                </a:rPr>
                <a:t> del </a:t>
              </a:r>
              <a:r>
                <a:rPr lang="en-US" sz="1100" dirty="0" err="1" smtClean="0">
                  <a:solidFill>
                    <a:schemeClr val="bg2">
                      <a:lumMod val="75000"/>
                    </a:schemeClr>
                  </a:solidFill>
                  <a:latin typeface="Segoe UI" pitchFamily="34" charset="0"/>
                  <a:ea typeface="ＭＳ Ｐゴシック" pitchFamily="34" charset="-128"/>
                  <a:cs typeface="Segoe UI" pitchFamily="34" charset="0"/>
                </a:rPr>
                <a:t>empleado</a:t>
              </a:r>
              <a:endParaRPr lang="en-US" sz="1100" dirty="0">
                <a:solidFill>
                  <a:schemeClr val="bg2">
                    <a:lumMod val="75000"/>
                  </a:schemeClr>
                </a:solidFill>
                <a:latin typeface="Segoe UI" pitchFamily="34" charset="0"/>
                <a:ea typeface="ＭＳ Ｐゴシック" pitchFamily="34" charset="-128"/>
                <a:cs typeface="Segoe UI" pitchFamily="34" charset="0"/>
              </a:endParaRPr>
            </a:p>
          </p:txBody>
        </p:sp>
        <p:sp>
          <p:nvSpPr>
            <p:cNvPr id="25" name="Text Box 39"/>
            <p:cNvSpPr txBox="1">
              <a:spLocks noChangeArrowheads="1"/>
            </p:cNvSpPr>
            <p:nvPr/>
          </p:nvSpPr>
          <p:spPr bwMode="auto">
            <a:xfrm>
              <a:off x="7134225" y="5572125"/>
              <a:ext cx="1289050" cy="261610"/>
            </a:xfrm>
            <a:prstGeom prst="rect">
              <a:avLst/>
            </a:prstGeom>
            <a:noFill/>
            <a:ln w="9525" algn="ctr">
              <a:noFill/>
              <a:miter lim="800000"/>
              <a:headEnd/>
              <a:tailEnd/>
            </a:ln>
            <a:effectLst/>
          </p:spPr>
          <p:txBody>
            <a:bodyPr>
              <a:spAutoFit/>
            </a:bodyPr>
            <a:lstStyle/>
            <a:p>
              <a:pPr algn="ctr" defTabSz="914400">
                <a:spcBef>
                  <a:spcPct val="50000"/>
                </a:spcBef>
                <a:buClr>
                  <a:srgbClr val="311852"/>
                </a:buClr>
                <a:buSzPct val="55000"/>
                <a:buFont typeface="Wingdings" pitchFamily="2" charset="2"/>
                <a:buNone/>
              </a:pPr>
              <a:r>
                <a:rPr lang="en-US" sz="1100" dirty="0" err="1" smtClean="0">
                  <a:solidFill>
                    <a:schemeClr val="bg2">
                      <a:lumMod val="75000"/>
                    </a:schemeClr>
                  </a:solidFill>
                  <a:latin typeface="Segoe UI" pitchFamily="34" charset="0"/>
                  <a:ea typeface="ＭＳ Ｐゴシック" pitchFamily="34" charset="-128"/>
                  <a:cs typeface="Segoe UI" pitchFamily="34" charset="0"/>
                </a:rPr>
                <a:t>Usuario</a:t>
              </a:r>
              <a:r>
                <a:rPr lang="en-US" sz="1100" dirty="0" smtClean="0">
                  <a:solidFill>
                    <a:schemeClr val="bg2">
                      <a:lumMod val="75000"/>
                    </a:schemeClr>
                  </a:solidFill>
                  <a:latin typeface="Segoe UI" pitchFamily="34" charset="0"/>
                  <a:ea typeface="ＭＳ Ｐゴシック" pitchFamily="34" charset="-128"/>
                  <a:cs typeface="Segoe UI" pitchFamily="34" charset="0"/>
                </a:rPr>
                <a:t> </a:t>
              </a:r>
              <a:r>
                <a:rPr lang="en-US" sz="1100" dirty="0" err="1" smtClean="0">
                  <a:solidFill>
                    <a:schemeClr val="bg2">
                      <a:lumMod val="75000"/>
                    </a:schemeClr>
                  </a:solidFill>
                  <a:latin typeface="Segoe UI" pitchFamily="34" charset="0"/>
                  <a:ea typeface="ＭＳ Ｐゴシック" pitchFamily="34" charset="-128"/>
                  <a:cs typeface="Segoe UI" pitchFamily="34" charset="0"/>
                </a:rPr>
                <a:t>móvil</a:t>
              </a:r>
              <a:endParaRPr lang="en-US" sz="1100" dirty="0">
                <a:solidFill>
                  <a:schemeClr val="bg2">
                    <a:lumMod val="75000"/>
                  </a:schemeClr>
                </a:solidFill>
                <a:latin typeface="Segoe UI" pitchFamily="34" charset="0"/>
                <a:ea typeface="ＭＳ Ｐゴシック" pitchFamily="34" charset="-128"/>
                <a:cs typeface="Segoe UI" pitchFamily="34" charset="0"/>
              </a:endParaRPr>
            </a:p>
          </p:txBody>
        </p:sp>
        <p:graphicFrame>
          <p:nvGraphicFramePr>
            <p:cNvPr id="26" name="Object 13"/>
            <p:cNvGraphicFramePr>
              <a:graphicFrameLocks noChangeAspect="1"/>
            </p:cNvGraphicFramePr>
            <p:nvPr/>
          </p:nvGraphicFramePr>
          <p:xfrm>
            <a:off x="7196138" y="4484688"/>
            <a:ext cx="1130300" cy="1155700"/>
          </p:xfrm>
          <a:graphic>
            <a:graphicData uri="http://schemas.openxmlformats.org/presentationml/2006/ole">
              <p:oleObj spid="_x0000_s1031" name="Image" r:id="rId13" imgW="3047619" imgH="3111111" progId="">
                <p:embed/>
              </p:oleObj>
            </a:graphicData>
          </a:graphic>
        </p:graphicFrame>
        <p:graphicFrame>
          <p:nvGraphicFramePr>
            <p:cNvPr id="27" name="Object 32"/>
            <p:cNvGraphicFramePr>
              <a:graphicFrameLocks noChangeAspect="1"/>
            </p:cNvGraphicFramePr>
            <p:nvPr/>
          </p:nvGraphicFramePr>
          <p:xfrm>
            <a:off x="3505200" y="1473200"/>
            <a:ext cx="949325" cy="1204913"/>
          </p:xfrm>
          <a:graphic>
            <a:graphicData uri="http://schemas.openxmlformats.org/presentationml/2006/ole">
              <p:oleObj spid="_x0000_s1032" name="Image" r:id="rId14" imgW="1828571" imgH="1968254" progId="">
                <p:embed/>
              </p:oleObj>
            </a:graphicData>
          </a:graphic>
        </p:graphicFrame>
        <p:sp>
          <p:nvSpPr>
            <p:cNvPr id="28" name="Text Box 38"/>
            <p:cNvSpPr txBox="1">
              <a:spLocks noChangeArrowheads="1"/>
            </p:cNvSpPr>
            <p:nvPr/>
          </p:nvSpPr>
          <p:spPr bwMode="auto">
            <a:xfrm>
              <a:off x="7010400" y="2537750"/>
              <a:ext cx="1401763" cy="261610"/>
            </a:xfrm>
            <a:prstGeom prst="rect">
              <a:avLst/>
            </a:prstGeom>
            <a:solidFill>
              <a:schemeClr val="tx1"/>
            </a:solidFill>
            <a:ln w="9525" algn="ctr">
              <a:noFill/>
              <a:miter lim="800000"/>
              <a:headEnd/>
              <a:tailEnd/>
            </a:ln>
            <a:effectLst/>
          </p:spPr>
          <p:txBody>
            <a:bodyPr wrap="square">
              <a:spAutoFit/>
            </a:bodyPr>
            <a:lstStyle/>
            <a:p>
              <a:pPr algn="ctr" defTabSz="914400">
                <a:spcBef>
                  <a:spcPct val="50000"/>
                </a:spcBef>
                <a:buClr>
                  <a:srgbClr val="311852"/>
                </a:buClr>
                <a:buSzPct val="55000"/>
                <a:buFont typeface="Wingdings" pitchFamily="2" charset="2"/>
                <a:buNone/>
              </a:pPr>
              <a:r>
                <a:rPr lang="en-US" sz="1100" dirty="0" err="1" smtClean="0">
                  <a:solidFill>
                    <a:schemeClr val="bg2">
                      <a:lumMod val="75000"/>
                    </a:schemeClr>
                  </a:solidFill>
                  <a:latin typeface="Segoe UI" pitchFamily="34" charset="0"/>
                  <a:ea typeface="ＭＳ Ｐゴシック" pitchFamily="34" charset="-128"/>
                  <a:cs typeface="Segoe UI" pitchFamily="34" charset="0"/>
                </a:rPr>
                <a:t>Usuario</a:t>
              </a:r>
              <a:r>
                <a:rPr lang="en-US" sz="1100" dirty="0" smtClean="0">
                  <a:solidFill>
                    <a:schemeClr val="bg2">
                      <a:lumMod val="75000"/>
                    </a:schemeClr>
                  </a:solidFill>
                  <a:latin typeface="Segoe UI" pitchFamily="34" charset="0"/>
                  <a:ea typeface="ＭＳ Ｐゴシック" pitchFamily="34" charset="-128"/>
                  <a:cs typeface="Segoe UI" pitchFamily="34" charset="0"/>
                </a:rPr>
                <a:t> final</a:t>
              </a:r>
              <a:endParaRPr lang="en-US" sz="1100" dirty="0">
                <a:solidFill>
                  <a:schemeClr val="bg2">
                    <a:lumMod val="75000"/>
                  </a:schemeClr>
                </a:solidFill>
                <a:latin typeface="Segoe UI" pitchFamily="34" charset="0"/>
                <a:ea typeface="ＭＳ Ｐゴシック" pitchFamily="34" charset="-128"/>
                <a:cs typeface="Segoe UI" pitchFamily="34" charset="0"/>
              </a:endParaRPr>
            </a:p>
          </p:txBody>
        </p:sp>
        <p:sp>
          <p:nvSpPr>
            <p:cNvPr id="29" name="Text Box 38"/>
            <p:cNvSpPr txBox="1">
              <a:spLocks noChangeArrowheads="1"/>
            </p:cNvSpPr>
            <p:nvPr/>
          </p:nvSpPr>
          <p:spPr bwMode="auto">
            <a:xfrm>
              <a:off x="3257550" y="2667000"/>
              <a:ext cx="1401763" cy="261610"/>
            </a:xfrm>
            <a:prstGeom prst="rect">
              <a:avLst/>
            </a:prstGeom>
            <a:noFill/>
            <a:ln w="9525" algn="ctr">
              <a:noFill/>
              <a:miter lim="800000"/>
              <a:headEnd/>
              <a:tailEnd/>
            </a:ln>
            <a:effectLst/>
          </p:spPr>
          <p:txBody>
            <a:bodyPr wrap="square">
              <a:spAutoFit/>
            </a:bodyPr>
            <a:lstStyle/>
            <a:p>
              <a:pPr algn="ctr" defTabSz="914400">
                <a:spcBef>
                  <a:spcPct val="50000"/>
                </a:spcBef>
                <a:buClr>
                  <a:srgbClr val="311852"/>
                </a:buClr>
                <a:buSzPct val="55000"/>
                <a:buFont typeface="Wingdings" pitchFamily="2" charset="2"/>
                <a:buNone/>
              </a:pPr>
              <a:r>
                <a:rPr lang="en-US" sz="1100" dirty="0" smtClean="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rPr>
                <a:t>Management Server</a:t>
              </a:r>
              <a:endParaRPr lang="en-US" sz="1100" dirty="0">
                <a:effectLst>
                  <a:outerShdw blurRad="38100" dist="38100" dir="2700000" algn="tl">
                    <a:srgbClr val="000000">
                      <a:alpha val="43137"/>
                    </a:srgbClr>
                  </a:outerShdw>
                </a:effectLst>
                <a:latin typeface="Segoe UI" pitchFamily="34" charset="0"/>
                <a:ea typeface="ＭＳ Ｐゴシック" pitchFamily="34" charset="-128"/>
                <a:cs typeface="Segoe UI"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3"/>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p:cNvSpPr>
            <a:spLocks noGrp="1"/>
          </p:cNvSpPr>
          <p:nvPr>
            <p:ph type="title"/>
          </p:nvPr>
        </p:nvSpPr>
        <p:spPr>
          <a:xfrm>
            <a:off x="412750" y="152400"/>
            <a:ext cx="9080500" cy="1329595"/>
          </a:xfrm>
        </p:spPr>
        <p:txBody>
          <a:bodyPr/>
          <a:lstStyle/>
          <a:p>
            <a:r>
              <a:rPr lang="es-ES" smtClean="0"/>
              <a:t>Arquitectura y Funcionalidades de MED-V</a:t>
            </a:r>
            <a:endParaRPr lang="es-ES"/>
          </a:p>
        </p:txBody>
      </p:sp>
      <p:grpSp>
        <p:nvGrpSpPr>
          <p:cNvPr id="36" name="35 Grupo"/>
          <p:cNvGrpSpPr/>
          <p:nvPr/>
        </p:nvGrpSpPr>
        <p:grpSpPr>
          <a:xfrm>
            <a:off x="4267200" y="1489082"/>
            <a:ext cx="5449522" cy="4225918"/>
            <a:chOff x="1484678" y="1412882"/>
            <a:chExt cx="6877885" cy="5169534"/>
          </a:xfrm>
        </p:grpSpPr>
        <p:pic>
          <p:nvPicPr>
            <p:cNvPr id="37" name="Picture 36" descr="MEDV_Architecture_1of3.png"/>
            <p:cNvPicPr>
              <a:picLocks noChangeAspect="1"/>
            </p:cNvPicPr>
            <p:nvPr/>
          </p:nvPicPr>
          <p:blipFill>
            <a:blip r:embed="rId3" cstate="print"/>
            <a:stretch>
              <a:fillRect/>
            </a:stretch>
          </p:blipFill>
          <p:spPr>
            <a:xfrm>
              <a:off x="2391789" y="4507422"/>
              <a:ext cx="2958214" cy="1957364"/>
            </a:xfrm>
            <a:prstGeom prst="rect">
              <a:avLst/>
            </a:prstGeom>
          </p:spPr>
        </p:pic>
        <p:pic>
          <p:nvPicPr>
            <p:cNvPr id="38" name="Picture 37" descr="MEDV_Architecture_2of3.png"/>
            <p:cNvPicPr>
              <a:picLocks noChangeAspect="1"/>
            </p:cNvPicPr>
            <p:nvPr/>
          </p:nvPicPr>
          <p:blipFill>
            <a:blip r:embed="rId4" cstate="print"/>
            <a:srcRect b="1555"/>
            <a:stretch>
              <a:fillRect/>
            </a:stretch>
          </p:blipFill>
          <p:spPr>
            <a:xfrm>
              <a:off x="1484678" y="1412882"/>
              <a:ext cx="4184909" cy="3925283"/>
            </a:xfrm>
            <a:prstGeom prst="rect">
              <a:avLst/>
            </a:prstGeom>
          </p:spPr>
        </p:pic>
        <p:pic>
          <p:nvPicPr>
            <p:cNvPr id="39" name="Picture 38" descr="MEDV_Architecture_3of3.png"/>
            <p:cNvPicPr>
              <a:picLocks noChangeAspect="1"/>
            </p:cNvPicPr>
            <p:nvPr/>
          </p:nvPicPr>
          <p:blipFill>
            <a:blip r:embed="rId5" cstate="print"/>
            <a:stretch>
              <a:fillRect/>
            </a:stretch>
          </p:blipFill>
          <p:spPr>
            <a:xfrm>
              <a:off x="5041765" y="3065856"/>
              <a:ext cx="2465178" cy="2449533"/>
            </a:xfrm>
            <a:prstGeom prst="rect">
              <a:avLst/>
            </a:prstGeom>
          </p:spPr>
        </p:pic>
        <p:grpSp>
          <p:nvGrpSpPr>
            <p:cNvPr id="2" name="Group 93"/>
            <p:cNvGrpSpPr/>
            <p:nvPr/>
          </p:nvGrpSpPr>
          <p:grpSpPr>
            <a:xfrm>
              <a:off x="5534774" y="4505971"/>
              <a:ext cx="2827789" cy="2076445"/>
              <a:chOff x="5478966" y="4569681"/>
              <a:chExt cx="3471746" cy="2076445"/>
            </a:xfrm>
          </p:grpSpPr>
          <p:grpSp>
            <p:nvGrpSpPr>
              <p:cNvPr id="3" name="Group 89"/>
              <p:cNvGrpSpPr/>
              <p:nvPr/>
            </p:nvGrpSpPr>
            <p:grpSpPr>
              <a:xfrm>
                <a:off x="5478966" y="4569681"/>
                <a:ext cx="3471746" cy="2076445"/>
                <a:chOff x="1048215" y="2094022"/>
                <a:chExt cx="4988311" cy="2983500"/>
              </a:xfrm>
            </p:grpSpPr>
            <p:sp>
              <p:nvSpPr>
                <p:cNvPr id="43" name="Isosceles Triangle 42"/>
                <p:cNvSpPr/>
                <p:nvPr/>
              </p:nvSpPr>
              <p:spPr>
                <a:xfrm>
                  <a:off x="1048215" y="2094022"/>
                  <a:ext cx="3746810" cy="2983500"/>
                </a:xfrm>
                <a:prstGeom prst="triangle">
                  <a:avLst/>
                </a:prstGeom>
                <a:gradFill>
                  <a:gsLst>
                    <a:gs pos="0">
                      <a:schemeClr val="tx1">
                        <a:alpha val="18000"/>
                      </a:schemeClr>
                    </a:gs>
                    <a:gs pos="100000">
                      <a:schemeClr val="tx1">
                        <a:alpha val="68000"/>
                      </a:schemeClr>
                    </a:gs>
                  </a:gsLst>
                  <a:lin ang="5400000" scaled="0"/>
                </a:gradFill>
                <a:ln>
                  <a:noFill/>
                </a:ln>
                <a:effectLst/>
                <a:scene3d>
                  <a:camera prst="orthographicFront">
                    <a:rot lat="0" lon="0" rev="0"/>
                  </a:camera>
                  <a:lightRig rig="contrasting" dir="t">
                    <a:rot lat="0" lon="0" rev="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Ins="1097280" bIns="45720" rtlCol="0" anchor="t"/>
                <a:lstStyle/>
                <a:p>
                  <a:pPr marL="0" lvl="1" indent="-228600" algn="r" defTabSz="914363" eaLnBrk="0" hangingPunct="0">
                    <a:lnSpc>
                      <a:spcPct val="90000"/>
                    </a:lnSpc>
                    <a:spcBef>
                      <a:spcPts val="0"/>
                    </a:spcBef>
                    <a:spcAft>
                      <a:spcPts val="0"/>
                    </a:spcAft>
                    <a:buClr>
                      <a:schemeClr val="tx2"/>
                    </a:buClr>
                    <a:buSzPct val="80000"/>
                    <a:tabLst>
                      <a:tab pos="424590" algn="l"/>
                    </a:tabLst>
                    <a:defRPr/>
                  </a:pPr>
                  <a:endParaRPr lang="es-ES" sz="1600" b="1" smtClean="0">
                    <a:ln w="3175">
                      <a:noFill/>
                    </a:ln>
                    <a:solidFill>
                      <a:schemeClr val="tx1"/>
                    </a:solidFill>
                    <a:effectLst>
                      <a:outerShdw blurRad="152400" dist="38100" dir="5400000" algn="t" rotWithShape="0">
                        <a:prstClr val="black">
                          <a:alpha val="70000"/>
                        </a:prstClr>
                      </a:outerShdw>
                    </a:effectLst>
                    <a:latin typeface="+mn-lt"/>
                  </a:endParaRPr>
                </a:p>
              </p:txBody>
            </p:sp>
            <p:sp>
              <p:nvSpPr>
                <p:cNvPr id="44" name="Rounded Rectangle 43"/>
                <p:cNvSpPr/>
                <p:nvPr/>
              </p:nvSpPr>
              <p:spPr>
                <a:xfrm>
                  <a:off x="2061771" y="3571448"/>
                  <a:ext cx="1920240" cy="640080"/>
                </a:xfrm>
                <a:prstGeom prst="roundRect">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342900" algn="ctr" defTabSz="457200">
                    <a:lnSpc>
                      <a:spcPct val="90000"/>
                    </a:lnSpc>
                    <a:spcBef>
                      <a:spcPct val="50000"/>
                    </a:spcBef>
                    <a:buClr>
                      <a:srgbClr val="311852"/>
                    </a:buClr>
                    <a:buSzPct val="55000"/>
                    <a:defRPr/>
                  </a:pPr>
                  <a:r>
                    <a:rPr lang="es-ES" sz="1200" spc="-100" smtClean="0">
                      <a:solidFill>
                        <a:schemeClr val="tx1"/>
                      </a:solidFill>
                      <a:latin typeface="Segoe UI" pitchFamily="34" charset="0"/>
                      <a:cs typeface="Segoe UI" pitchFamily="34" charset="0"/>
                    </a:rPr>
                    <a:t>Applications</a:t>
                  </a:r>
                  <a:endParaRPr lang="es-ES" sz="1200" spc="-100">
                    <a:solidFill>
                      <a:schemeClr val="tx1"/>
                    </a:solidFill>
                    <a:latin typeface="Segoe UI" pitchFamily="34" charset="0"/>
                    <a:cs typeface="Segoe UI" pitchFamily="34" charset="0"/>
                  </a:endParaRPr>
                </a:p>
              </p:txBody>
            </p:sp>
            <p:sp>
              <p:nvSpPr>
                <p:cNvPr id="45" name="Rounded Rectangle 44"/>
                <p:cNvSpPr/>
                <p:nvPr/>
              </p:nvSpPr>
              <p:spPr>
                <a:xfrm>
                  <a:off x="2061771" y="4263447"/>
                  <a:ext cx="3935814" cy="640080"/>
                </a:xfrm>
                <a:prstGeom prst="roundRect">
                  <a:avLst/>
                </a:prstGeom>
                <a:gradFill flip="none" rotWithShape="1">
                  <a:gsLst>
                    <a:gs pos="0">
                      <a:schemeClr val="bg1">
                        <a:lumMod val="50000"/>
                        <a:shade val="30000"/>
                        <a:satMod val="115000"/>
                      </a:schemeClr>
                    </a:gs>
                    <a:gs pos="50000">
                      <a:schemeClr val="accent3">
                        <a:lumMod val="7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indent="-342900" algn="ctr" defTabSz="457200">
                    <a:lnSpc>
                      <a:spcPct val="90000"/>
                    </a:lnSpc>
                    <a:spcBef>
                      <a:spcPct val="50000"/>
                    </a:spcBef>
                    <a:buClr>
                      <a:srgbClr val="311852"/>
                    </a:buClr>
                    <a:buSzPct val="55000"/>
                    <a:defRPr/>
                  </a:pPr>
                  <a:r>
                    <a:rPr lang="es-ES" sz="1200" spc="-100" smtClean="0">
                      <a:solidFill>
                        <a:schemeClr val="tx1"/>
                      </a:solidFill>
                      <a:latin typeface="Segoe UI" pitchFamily="34" charset="0"/>
                      <a:cs typeface="Segoe UI" pitchFamily="34" charset="0"/>
                    </a:rPr>
                    <a:t>Operating System</a:t>
                  </a:r>
                  <a:endParaRPr lang="es-ES" sz="1200" spc="-100">
                    <a:solidFill>
                      <a:schemeClr val="tx1"/>
                    </a:solidFill>
                    <a:latin typeface="Segoe UI" pitchFamily="34" charset="0"/>
                    <a:cs typeface="Segoe UI" pitchFamily="34" charset="0"/>
                  </a:endParaRPr>
                </a:p>
              </p:txBody>
            </p:sp>
            <p:pic>
              <p:nvPicPr>
                <p:cNvPr id="46" name="Picture 42"/>
                <p:cNvPicPr>
                  <a:picLocks noChangeAspect="1" noChangeArrowheads="1"/>
                </p:cNvPicPr>
                <p:nvPr/>
              </p:nvPicPr>
              <p:blipFill>
                <a:blip r:embed="rId6" cstate="print">
                  <a:clrChange>
                    <a:clrFrom>
                      <a:srgbClr val="008000"/>
                    </a:clrFrom>
                    <a:clrTo>
                      <a:srgbClr val="008000">
                        <a:alpha val="0"/>
                      </a:srgbClr>
                    </a:clrTo>
                  </a:clrChange>
                </a:blip>
                <a:srcRect/>
                <a:stretch>
                  <a:fillRect/>
                </a:stretch>
              </p:blipFill>
              <p:spPr bwMode="auto">
                <a:xfrm>
                  <a:off x="1868634" y="4376506"/>
                  <a:ext cx="471488" cy="45720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47" name="Isosceles Triangle 46"/>
                <p:cNvSpPr/>
                <p:nvPr/>
              </p:nvSpPr>
              <p:spPr>
                <a:xfrm>
                  <a:off x="2330281" y="2163304"/>
                  <a:ext cx="1188720" cy="1005118"/>
                </a:xfrm>
                <a:prstGeom prst="triangle">
                  <a:avLst/>
                </a:prstGeom>
                <a:gradFill>
                  <a:gsLst>
                    <a:gs pos="2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a:solidFill>
                      <a:schemeClr val="tx1"/>
                    </a:solidFill>
                  </a:endParaRPr>
                </a:p>
              </p:txBody>
            </p:sp>
            <p:sp>
              <p:nvSpPr>
                <p:cNvPr id="48" name="Rounded Rectangle 47"/>
                <p:cNvSpPr/>
                <p:nvPr/>
              </p:nvSpPr>
              <p:spPr>
                <a:xfrm>
                  <a:off x="2099403" y="3616288"/>
                  <a:ext cx="1848129"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a:solidFill>
                      <a:schemeClr val="tx1"/>
                    </a:solidFill>
                  </a:endParaRPr>
                </a:p>
              </p:txBody>
            </p:sp>
            <p:grpSp>
              <p:nvGrpSpPr>
                <p:cNvPr id="4" name="Group 44"/>
                <p:cNvGrpSpPr>
                  <a:grpSpLocks/>
                </p:cNvGrpSpPr>
                <p:nvPr/>
              </p:nvGrpSpPr>
              <p:grpSpPr bwMode="auto">
                <a:xfrm>
                  <a:off x="1692195" y="3561466"/>
                  <a:ext cx="796926" cy="701675"/>
                  <a:chOff x="4006" y="2646"/>
                  <a:chExt cx="505" cy="429"/>
                </a:xfrm>
                <a:effectLst>
                  <a:outerShdw blurRad="50800" dist="38100" dir="2700000" algn="tl" rotWithShape="0">
                    <a:prstClr val="black">
                      <a:alpha val="40000"/>
                    </a:prstClr>
                  </a:outerShdw>
                </a:effectLst>
              </p:grpSpPr>
              <p:pic>
                <p:nvPicPr>
                  <p:cNvPr id="68" name="Picture 45"/>
                  <p:cNvPicPr>
                    <a:picLocks noChangeAspect="1" noChangeArrowheads="1"/>
                  </p:cNvPicPr>
                  <p:nvPr/>
                </p:nvPicPr>
                <p:blipFill>
                  <a:blip r:embed="rId7" cstate="print">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a:effectLst/>
                </p:spPr>
              </p:pic>
              <p:pic>
                <p:nvPicPr>
                  <p:cNvPr id="69" name="Picture 46"/>
                  <p:cNvPicPr>
                    <a:picLocks noChangeAspect="1" noChangeArrowheads="1"/>
                  </p:cNvPicPr>
                  <p:nvPr/>
                </p:nvPicPr>
                <p:blipFill>
                  <a:blip r:embed="rId7" cstate="print">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a:effectLst/>
                </p:spPr>
              </p:pic>
              <p:pic>
                <p:nvPicPr>
                  <p:cNvPr id="70" name="Picture 47"/>
                  <p:cNvPicPr>
                    <a:picLocks noChangeAspect="1" noChangeArrowheads="1"/>
                  </p:cNvPicPr>
                  <p:nvPr/>
                </p:nvPicPr>
                <p:blipFill>
                  <a:blip r:embed="rId7" cstate="print">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a:effectLst/>
                </p:spPr>
              </p:pic>
            </p:grpSp>
            <p:grpSp>
              <p:nvGrpSpPr>
                <p:cNvPr id="5" name="Group 71"/>
                <p:cNvGrpSpPr/>
                <p:nvPr/>
              </p:nvGrpSpPr>
              <p:grpSpPr>
                <a:xfrm>
                  <a:off x="4070588" y="3570056"/>
                  <a:ext cx="1920240" cy="641472"/>
                  <a:chOff x="4070588" y="3570056"/>
                  <a:chExt cx="1920240" cy="641472"/>
                </a:xfrm>
              </p:grpSpPr>
              <p:sp>
                <p:nvSpPr>
                  <p:cNvPr id="65" name="Rounded Rectangle 8"/>
                  <p:cNvSpPr/>
                  <p:nvPr/>
                </p:nvSpPr>
                <p:spPr bwMode="auto">
                  <a:xfrm>
                    <a:off x="4070588" y="3570056"/>
                    <a:ext cx="1920240" cy="641472"/>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lvl="1" indent="-342900" defTabSz="457200" eaLnBrk="0" hangingPunct="0">
                      <a:lnSpc>
                        <a:spcPct val="90000"/>
                      </a:lnSpc>
                      <a:spcBef>
                        <a:spcPct val="50000"/>
                      </a:spcBef>
                      <a:buClr>
                        <a:srgbClr val="311852"/>
                      </a:buClr>
                      <a:buSzPct val="55000"/>
                      <a:defRPr/>
                    </a:pPr>
                    <a:r>
                      <a:rPr lang="es-ES" sz="1200" spc="-100" smtClean="0">
                        <a:solidFill>
                          <a:schemeClr val="tx1"/>
                        </a:solidFill>
                        <a:latin typeface="Segoe UI" pitchFamily="34" charset="0"/>
                        <a:cs typeface="Segoe UI" pitchFamily="34" charset="0"/>
                      </a:rPr>
                      <a:t>Virtual PC</a:t>
                    </a:r>
                  </a:p>
                </p:txBody>
              </p:sp>
              <p:sp>
                <p:nvSpPr>
                  <p:cNvPr id="66" name="Rounded Rectangle 65"/>
                  <p:cNvSpPr/>
                  <p:nvPr/>
                </p:nvSpPr>
                <p:spPr>
                  <a:xfrm>
                    <a:off x="4117774" y="3620004"/>
                    <a:ext cx="1803523"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a:solidFill>
                        <a:schemeClr val="tx1"/>
                      </a:solidFill>
                      <a:latin typeface="Segoe UI" pitchFamily="34" charset="0"/>
                      <a:cs typeface="Segoe UI" pitchFamily="34" charset="0"/>
                    </a:endParaRPr>
                  </a:p>
                </p:txBody>
              </p:sp>
              <p:pic>
                <p:nvPicPr>
                  <p:cNvPr id="67" name="Picture 15"/>
                  <p:cNvPicPr>
                    <a:picLocks noChangeAspect="1" noChangeArrowheads="1"/>
                  </p:cNvPicPr>
                  <p:nvPr/>
                </p:nvPicPr>
                <p:blipFill>
                  <a:blip r:embed="rId8" cstate="print">
                    <a:clrChange>
                      <a:clrFrom>
                        <a:srgbClr val="4C5A69"/>
                      </a:clrFrom>
                      <a:clrTo>
                        <a:srgbClr val="4C5A69">
                          <a:alpha val="0"/>
                        </a:srgbClr>
                      </a:clrTo>
                    </a:clrChange>
                  </a:blip>
                  <a:srcRect/>
                  <a:stretch>
                    <a:fillRect/>
                  </a:stretch>
                </p:blipFill>
                <p:spPr bwMode="auto">
                  <a:xfrm>
                    <a:off x="5369066" y="3640364"/>
                    <a:ext cx="561975" cy="485775"/>
                  </a:xfrm>
                  <a:prstGeom prst="rect">
                    <a:avLst/>
                  </a:prstGeom>
                  <a:noFill/>
                  <a:ln w="9525">
                    <a:noFill/>
                    <a:miter lim="800000"/>
                    <a:headEnd/>
                    <a:tailEnd/>
                  </a:ln>
                  <a:effectLst>
                    <a:outerShdw blurRad="50800" dist="38100" dir="2700000" algn="tl" rotWithShape="0">
                      <a:prstClr val="black">
                        <a:alpha val="40000"/>
                      </a:prstClr>
                    </a:outerShdw>
                  </a:effectLst>
                </p:spPr>
              </p:pic>
            </p:grpSp>
            <p:grpSp>
              <p:nvGrpSpPr>
                <p:cNvPr id="6" name="Group 75"/>
                <p:cNvGrpSpPr/>
                <p:nvPr/>
              </p:nvGrpSpPr>
              <p:grpSpPr>
                <a:xfrm>
                  <a:off x="4070588" y="2196069"/>
                  <a:ext cx="1965938" cy="1316579"/>
                  <a:chOff x="4070588" y="2196069"/>
                  <a:chExt cx="1965938" cy="1316579"/>
                </a:xfrm>
              </p:grpSpPr>
              <p:grpSp>
                <p:nvGrpSpPr>
                  <p:cNvPr id="7" name="Group 50"/>
                  <p:cNvGrpSpPr/>
                  <p:nvPr/>
                </p:nvGrpSpPr>
                <p:grpSpPr>
                  <a:xfrm>
                    <a:off x="4070588" y="2196069"/>
                    <a:ext cx="1965938" cy="668903"/>
                    <a:chOff x="4070588" y="2196069"/>
                    <a:chExt cx="1965938" cy="668903"/>
                  </a:xfrm>
                </p:grpSpPr>
                <p:sp>
                  <p:nvSpPr>
                    <p:cNvPr id="59" name="Rounded Rectangle 4"/>
                    <p:cNvSpPr/>
                    <p:nvPr/>
                  </p:nvSpPr>
                  <p:spPr bwMode="auto">
                    <a:xfrm>
                      <a:off x="4070588" y="2196069"/>
                      <a:ext cx="1882362" cy="625368"/>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lvl="1" indent="-342900" defTabSz="457200" eaLnBrk="0" hangingPunct="0">
                        <a:lnSpc>
                          <a:spcPct val="90000"/>
                        </a:lnSpc>
                        <a:spcBef>
                          <a:spcPct val="50000"/>
                        </a:spcBef>
                        <a:buClr>
                          <a:srgbClr val="311852"/>
                        </a:buClr>
                        <a:buSzPct val="55000"/>
                        <a:defRPr/>
                      </a:pPr>
                      <a:r>
                        <a:rPr lang="es-ES" sz="1200" spc="-100" smtClean="0">
                          <a:solidFill>
                            <a:schemeClr val="tx1"/>
                          </a:solidFill>
                          <a:latin typeface="Segoe UI" pitchFamily="34" charset="0"/>
                          <a:cs typeface="Segoe UI" pitchFamily="34" charset="0"/>
                        </a:rPr>
                        <a:t>Applications</a:t>
                      </a:r>
                    </a:p>
                  </p:txBody>
                </p:sp>
                <p:grpSp>
                  <p:nvGrpSpPr>
                    <p:cNvPr id="8" name="Group 44"/>
                    <p:cNvGrpSpPr>
                      <a:grpSpLocks/>
                    </p:cNvGrpSpPr>
                    <p:nvPr/>
                  </p:nvGrpSpPr>
                  <p:grpSpPr bwMode="auto">
                    <a:xfrm>
                      <a:off x="5288121" y="2206020"/>
                      <a:ext cx="748405" cy="658952"/>
                      <a:chOff x="4006" y="2646"/>
                      <a:chExt cx="505" cy="429"/>
                    </a:xfrm>
                    <a:effectLst>
                      <a:outerShdw blurRad="50800" dist="38100" dir="2700000" algn="tl" rotWithShape="0">
                        <a:prstClr val="black">
                          <a:alpha val="40000"/>
                        </a:prstClr>
                      </a:outerShdw>
                    </a:effectLst>
                  </p:grpSpPr>
                  <p:pic>
                    <p:nvPicPr>
                      <p:cNvPr id="62" name="Picture 45"/>
                      <p:cNvPicPr>
                        <a:picLocks noChangeAspect="1" noChangeArrowheads="1"/>
                      </p:cNvPicPr>
                      <p:nvPr/>
                    </p:nvPicPr>
                    <p:blipFill>
                      <a:blip r:embed="rId7" cstate="print">
                        <a:clrChange>
                          <a:clrFrom>
                            <a:srgbClr val="004040"/>
                          </a:clrFrom>
                          <a:clrTo>
                            <a:srgbClr val="004040">
                              <a:alpha val="0"/>
                            </a:srgbClr>
                          </a:clrTo>
                        </a:clrChange>
                      </a:blip>
                      <a:srcRect/>
                      <a:stretch>
                        <a:fillRect/>
                      </a:stretch>
                    </p:blipFill>
                    <p:spPr bwMode="auto">
                      <a:xfrm>
                        <a:off x="4006" y="2719"/>
                        <a:ext cx="384" cy="300"/>
                      </a:xfrm>
                      <a:prstGeom prst="rect">
                        <a:avLst/>
                      </a:prstGeom>
                      <a:noFill/>
                      <a:ln w="9525">
                        <a:noFill/>
                        <a:miter lim="800000"/>
                        <a:headEnd/>
                        <a:tailEnd/>
                      </a:ln>
                    </p:spPr>
                  </p:pic>
                  <p:pic>
                    <p:nvPicPr>
                      <p:cNvPr id="63" name="Picture 46"/>
                      <p:cNvPicPr>
                        <a:picLocks noChangeAspect="1" noChangeArrowheads="1"/>
                      </p:cNvPicPr>
                      <p:nvPr/>
                    </p:nvPicPr>
                    <p:blipFill>
                      <a:blip r:embed="rId7" cstate="print">
                        <a:clrChange>
                          <a:clrFrom>
                            <a:srgbClr val="004040"/>
                          </a:clrFrom>
                          <a:clrTo>
                            <a:srgbClr val="004040">
                              <a:alpha val="0"/>
                            </a:srgbClr>
                          </a:clrTo>
                        </a:clrChange>
                      </a:blip>
                      <a:srcRect/>
                      <a:stretch>
                        <a:fillRect/>
                      </a:stretch>
                    </p:blipFill>
                    <p:spPr bwMode="auto">
                      <a:xfrm>
                        <a:off x="4127" y="2775"/>
                        <a:ext cx="384" cy="300"/>
                      </a:xfrm>
                      <a:prstGeom prst="rect">
                        <a:avLst/>
                      </a:prstGeom>
                      <a:noFill/>
                      <a:ln w="9525">
                        <a:noFill/>
                        <a:miter lim="800000"/>
                        <a:headEnd/>
                        <a:tailEnd/>
                      </a:ln>
                    </p:spPr>
                  </p:pic>
                  <p:pic>
                    <p:nvPicPr>
                      <p:cNvPr id="64" name="Picture 47"/>
                      <p:cNvPicPr>
                        <a:picLocks noChangeAspect="1" noChangeArrowheads="1"/>
                      </p:cNvPicPr>
                      <p:nvPr/>
                    </p:nvPicPr>
                    <p:blipFill>
                      <a:blip r:embed="rId7" cstate="print">
                        <a:clrChange>
                          <a:clrFrom>
                            <a:srgbClr val="004040"/>
                          </a:clrFrom>
                          <a:clrTo>
                            <a:srgbClr val="004040">
                              <a:alpha val="0"/>
                            </a:srgbClr>
                          </a:clrTo>
                        </a:clrChange>
                      </a:blip>
                      <a:srcRect/>
                      <a:stretch>
                        <a:fillRect/>
                      </a:stretch>
                    </p:blipFill>
                    <p:spPr bwMode="auto">
                      <a:xfrm>
                        <a:off x="4087" y="2646"/>
                        <a:ext cx="384" cy="300"/>
                      </a:xfrm>
                      <a:prstGeom prst="rect">
                        <a:avLst/>
                      </a:prstGeom>
                      <a:noFill/>
                      <a:ln w="9525">
                        <a:noFill/>
                        <a:miter lim="800000"/>
                        <a:headEnd/>
                        <a:tailEnd/>
                      </a:ln>
                    </p:spPr>
                  </p:pic>
                </p:grpSp>
                <p:sp>
                  <p:nvSpPr>
                    <p:cNvPr id="61" name="Rounded Rectangle 60"/>
                    <p:cNvSpPr/>
                    <p:nvPr/>
                  </p:nvSpPr>
                  <p:spPr>
                    <a:xfrm>
                      <a:off x="4110340" y="2244688"/>
                      <a:ext cx="1803523"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a:solidFill>
                          <a:schemeClr val="tx1"/>
                        </a:solidFill>
                      </a:endParaRPr>
                    </a:p>
                  </p:txBody>
                </p:sp>
              </p:grpSp>
              <p:grpSp>
                <p:nvGrpSpPr>
                  <p:cNvPr id="9" name="Group 49"/>
                  <p:cNvGrpSpPr/>
                  <p:nvPr/>
                </p:nvGrpSpPr>
                <p:grpSpPr>
                  <a:xfrm>
                    <a:off x="4070588" y="2878845"/>
                    <a:ext cx="1881669" cy="633803"/>
                    <a:chOff x="4070588" y="2878845"/>
                    <a:chExt cx="1881669" cy="633803"/>
                  </a:xfrm>
                </p:grpSpPr>
                <p:sp>
                  <p:nvSpPr>
                    <p:cNvPr id="56" name="Rounded Rectangle 6"/>
                    <p:cNvSpPr/>
                    <p:nvPr/>
                  </p:nvSpPr>
                  <p:spPr bwMode="auto">
                    <a:xfrm>
                      <a:off x="4070588" y="2878845"/>
                      <a:ext cx="1881669" cy="633803"/>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noAutofit/>
                    </a:bodyPr>
                    <a:lstStyle/>
                    <a:p>
                      <a:pPr lvl="1" indent="-342900" defTabSz="457200" eaLnBrk="0" hangingPunct="0">
                        <a:lnSpc>
                          <a:spcPct val="90000"/>
                        </a:lnSpc>
                        <a:spcBef>
                          <a:spcPct val="50000"/>
                        </a:spcBef>
                        <a:buClr>
                          <a:srgbClr val="311852"/>
                        </a:buClr>
                        <a:buSzPct val="55000"/>
                        <a:defRPr/>
                      </a:pPr>
                      <a:r>
                        <a:rPr lang="es-ES" sz="1200" spc="-100" smtClean="0">
                          <a:solidFill>
                            <a:schemeClr val="tx1"/>
                          </a:solidFill>
                          <a:latin typeface="Segoe UI" pitchFamily="34" charset="0"/>
                          <a:cs typeface="Segoe UI" pitchFamily="34" charset="0"/>
                        </a:rPr>
                        <a:t>OS</a:t>
                      </a:r>
                    </a:p>
                  </p:txBody>
                </p:sp>
                <p:sp>
                  <p:nvSpPr>
                    <p:cNvPr id="57" name="Rounded Rectangle 56"/>
                    <p:cNvSpPr/>
                    <p:nvPr/>
                  </p:nvSpPr>
                  <p:spPr>
                    <a:xfrm>
                      <a:off x="4114057" y="2932346"/>
                      <a:ext cx="1803523"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a:solidFill>
                          <a:schemeClr val="tx1"/>
                        </a:solidFill>
                      </a:endParaRPr>
                    </a:p>
                  </p:txBody>
                </p:sp>
                <p:pic>
                  <p:nvPicPr>
                    <p:cNvPr id="58" name="Picture 18"/>
                    <p:cNvPicPr>
                      <a:picLocks noChangeAspect="1" noChangeArrowheads="1"/>
                    </p:cNvPicPr>
                    <p:nvPr/>
                  </p:nvPicPr>
                  <p:blipFill>
                    <a:blip r:embed="rId9" cstate="print"/>
                    <a:stretch>
                      <a:fillRect/>
                    </a:stretch>
                  </p:blipFill>
                  <p:spPr bwMode="auto">
                    <a:xfrm>
                      <a:off x="5233638" y="3004026"/>
                      <a:ext cx="661639" cy="391177"/>
                    </a:xfrm>
                    <a:prstGeom prst="rect">
                      <a:avLst/>
                    </a:prstGeom>
                    <a:noFill/>
                    <a:ln w="9525">
                      <a:noFill/>
                      <a:miter lim="800000"/>
                      <a:headEnd/>
                      <a:tailEnd/>
                    </a:ln>
                    <a:effectLst>
                      <a:outerShdw blurRad="190500" sx="102000" sy="102000" algn="ctr" rotWithShape="0">
                        <a:prstClr val="black">
                          <a:alpha val="70000"/>
                        </a:prstClr>
                      </a:outerShdw>
                    </a:effectLst>
                  </p:spPr>
                </p:pic>
              </p:grpSp>
            </p:grpSp>
            <p:sp>
              <p:nvSpPr>
                <p:cNvPr id="53" name="Rounded Rectangle 52"/>
                <p:cNvSpPr/>
                <p:nvPr/>
              </p:nvSpPr>
              <p:spPr>
                <a:xfrm>
                  <a:off x="2099403" y="4315097"/>
                  <a:ext cx="3847914" cy="271771"/>
                </a:xfrm>
                <a:prstGeom prst="roundRect">
                  <a:avLst>
                    <a:gd name="adj" fmla="val 29576"/>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050">
                    <a:solidFill>
                      <a:schemeClr val="tx1"/>
                    </a:solidFill>
                  </a:endParaRPr>
                </a:p>
              </p:txBody>
            </p:sp>
          </p:grpSp>
          <p:pic>
            <p:nvPicPr>
              <p:cNvPr id="42" name="Picture 52"/>
              <p:cNvPicPr>
                <a:picLocks noChangeAspect="1" noChangeArrowheads="1"/>
              </p:cNvPicPr>
              <p:nvPr/>
            </p:nvPicPr>
            <p:blipFill>
              <a:blip r:embed="rId10" cstate="print"/>
              <a:stretch>
                <a:fillRect/>
              </a:stretch>
            </p:blipFill>
            <p:spPr bwMode="auto">
              <a:xfrm>
                <a:off x="8602755" y="6141497"/>
                <a:ext cx="231977" cy="323850"/>
              </a:xfrm>
              <a:prstGeom prst="rect">
                <a:avLst/>
              </a:prstGeom>
              <a:noFill/>
              <a:effectLst>
                <a:outerShdw blurRad="63500" sx="102000" sy="102000" algn="ctr" rotWithShape="0">
                  <a:prstClr val="black">
                    <a:alpha val="40000"/>
                  </a:prstClr>
                </a:outerShdw>
              </a:effectLst>
            </p:spPr>
          </p:pic>
        </p:grpSp>
      </p:grpSp>
      <p:sp>
        <p:nvSpPr>
          <p:cNvPr id="40" name="Rounded Rectangle 7"/>
          <p:cNvSpPr/>
          <p:nvPr/>
        </p:nvSpPr>
        <p:spPr bwMode="auto">
          <a:xfrm>
            <a:off x="173589" y="1620839"/>
            <a:ext cx="4017411" cy="5465761"/>
          </a:xfrm>
          <a:prstGeom prst="roundRect">
            <a:avLst>
              <a:gd name="adj" fmla="val 11088"/>
            </a:avLst>
          </a:prstGeom>
          <a:gradFill>
            <a:gsLst>
              <a:gs pos="0">
                <a:schemeClr val="tx1">
                  <a:alpha val="10000"/>
                </a:schemeClr>
              </a:gs>
              <a:gs pos="100000">
                <a:schemeClr val="tx1">
                  <a:alpha val="0"/>
                </a:schemeClr>
              </a:gs>
            </a:gsLst>
            <a:lin ang="5400000" scaled="0"/>
          </a:gradFill>
          <a:ln>
            <a:noFill/>
          </a:ln>
          <a:effectLst/>
          <a:scene3d>
            <a:camera prst="orthographicFront">
              <a:rot lat="0" lon="0" rev="0"/>
            </a:camera>
            <a:lightRig rig="flat" dir="t"/>
          </a:scene3d>
          <a:sp3d prstMaterial="plastic">
            <a:bevelT w="508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t"/>
          <a:lstStyle/>
          <a:p>
            <a:pPr marL="0" lvl="1" indent="-342900" algn="ctr" fontAlgn="base">
              <a:spcBef>
                <a:spcPct val="0"/>
              </a:spcBef>
              <a:spcAft>
                <a:spcPts val="600"/>
              </a:spcAft>
              <a:buClr>
                <a:schemeClr val="tx2"/>
              </a:buClr>
              <a:buSzPct val="80000"/>
              <a:tabLst>
                <a:tab pos="424590" algn="l"/>
              </a:tabLst>
              <a:defRPr/>
            </a:pPr>
            <a:r>
              <a:rPr lang="es-ES" sz="20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MED-V permite gestionar las imágenes Windows virtuales de manera centralizada</a:t>
            </a:r>
          </a:p>
          <a:p>
            <a:pPr marL="231775" lvl="1" indent="-231775" fontAlgn="base">
              <a:spcBef>
                <a:spcPts val="600"/>
              </a:spcBef>
              <a:spcAft>
                <a:spcPct val="0"/>
              </a:spcAft>
              <a:buClr>
                <a:srgbClr val="F3AF35"/>
              </a:buClr>
              <a:buSzPct val="85000"/>
              <a:buBlip>
                <a:blip r:embed="rId11"/>
              </a:buBlip>
              <a:defRPr/>
            </a:pPr>
            <a:r>
              <a:rPr lang="es-ES" sz="1600" smtClean="0">
                <a:latin typeface="Segoe UI" pitchFamily="34" charset="0"/>
                <a:cs typeface="Segoe UI" pitchFamily="34" charset="0"/>
              </a:rPr>
              <a:t>Despliegue: Distribuye imágenes Windows virtuales y personaliza la configuración por usuario y por dispositivo</a:t>
            </a:r>
          </a:p>
          <a:p>
            <a:pPr marL="231775" lvl="1" indent="-231775" fontAlgn="base">
              <a:spcBef>
                <a:spcPts val="600"/>
              </a:spcBef>
              <a:spcAft>
                <a:spcPct val="0"/>
              </a:spcAft>
              <a:buClr>
                <a:srgbClr val="F3AF35"/>
              </a:buClr>
              <a:buSzPct val="85000"/>
              <a:buBlip>
                <a:blip r:embed="rId11"/>
              </a:buBlip>
              <a:defRPr/>
            </a:pPr>
            <a:r>
              <a:rPr lang="es-ES" sz="1600" smtClean="0">
                <a:latin typeface="Segoe UI" pitchFamily="34" charset="0"/>
                <a:cs typeface="Segoe UI" pitchFamily="34" charset="0"/>
              </a:rPr>
              <a:t>Aprovisionamiento: Define qué aplicaciones y Websites estan disponibles para los diferentes usuarios</a:t>
            </a:r>
          </a:p>
          <a:p>
            <a:pPr marL="231775" lvl="1" indent="-231775" fontAlgn="base">
              <a:spcBef>
                <a:spcPts val="600"/>
              </a:spcBef>
              <a:spcAft>
                <a:spcPct val="0"/>
              </a:spcAft>
              <a:buClr>
                <a:srgbClr val="F3AF35"/>
              </a:buClr>
              <a:buSzPct val="85000"/>
              <a:buBlip>
                <a:blip r:embed="rId11"/>
              </a:buBlip>
              <a:defRPr/>
            </a:pPr>
            <a:r>
              <a:rPr lang="es-ES" sz="1600" smtClean="0">
                <a:latin typeface="Segoe UI" pitchFamily="34" charset="0"/>
                <a:cs typeface="Segoe UI" pitchFamily="34" charset="0"/>
              </a:rPr>
              <a:t> Control: Asigna y quita permisos de uso y controla la configuración de Virtual PC</a:t>
            </a:r>
          </a:p>
          <a:p>
            <a:pPr marL="231775" lvl="1" indent="-231775" fontAlgn="base">
              <a:spcBef>
                <a:spcPts val="600"/>
              </a:spcBef>
              <a:spcAft>
                <a:spcPct val="0"/>
              </a:spcAft>
              <a:buClr>
                <a:srgbClr val="F3AF35"/>
              </a:buClr>
              <a:buSzPct val="85000"/>
              <a:buBlip>
                <a:blip r:embed="rId11"/>
              </a:buBlip>
              <a:defRPr/>
            </a:pPr>
            <a:r>
              <a:rPr lang="es-ES" sz="1600" smtClean="0">
                <a:latin typeface="Segoe UI" pitchFamily="34" charset="0"/>
                <a:cs typeface="Segoe UI" pitchFamily="34" charset="0"/>
              </a:rPr>
              <a:t> Mantenimiento y Soporte: Actualización de imágenes, monitorización e usuarios y resolución remota de problemas</a:t>
            </a:r>
            <a:endParaRPr lang="es-ES" sz="2000" b="1" spc="-10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noProof="0" dirty="0" smtClean="0"/>
              <a:t>Agenda</a:t>
            </a:r>
            <a:endParaRPr lang="es-ES" noProof="0" dirty="0"/>
          </a:p>
        </p:txBody>
      </p:sp>
      <p:sp>
        <p:nvSpPr>
          <p:cNvPr id="3" name="Content Placeholder 2"/>
          <p:cNvSpPr>
            <a:spLocks noGrp="1"/>
          </p:cNvSpPr>
          <p:nvPr>
            <p:ph idx="1"/>
          </p:nvPr>
        </p:nvSpPr>
        <p:spPr>
          <a:xfrm>
            <a:off x="412750" y="1412875"/>
            <a:ext cx="9080500" cy="3693319"/>
          </a:xfrm>
        </p:spPr>
        <p:txBody>
          <a:bodyPr/>
          <a:lstStyle/>
          <a:p>
            <a:r>
              <a:rPr lang="es-ES" noProof="0" dirty="0" smtClean="0"/>
              <a:t>Introducción</a:t>
            </a:r>
          </a:p>
          <a:p>
            <a:r>
              <a:rPr lang="es-ES" dirty="0" smtClean="0"/>
              <a:t>Virtualización de la Presentación</a:t>
            </a:r>
          </a:p>
          <a:p>
            <a:r>
              <a:rPr lang="es-ES" noProof="0" dirty="0" smtClean="0"/>
              <a:t>Virtualización de Aplicaciones</a:t>
            </a:r>
          </a:p>
          <a:p>
            <a:r>
              <a:rPr lang="es-ES" dirty="0" smtClean="0"/>
              <a:t>Virtualización en el cliente</a:t>
            </a:r>
          </a:p>
          <a:p>
            <a:r>
              <a:rPr lang="es-ES" noProof="0" dirty="0" smtClean="0"/>
              <a:t>VDI</a:t>
            </a:r>
          </a:p>
          <a:p>
            <a:r>
              <a:rPr lang="es-ES" dirty="0" smtClean="0"/>
              <a:t>Escenarios de Virtualización del Escritorio</a:t>
            </a:r>
          </a:p>
          <a:p>
            <a:r>
              <a:rPr lang="es-ES" dirty="0" smtClean="0"/>
              <a:t>Licenciamiento</a:t>
            </a:r>
            <a:endParaRPr lang="es-ES" noProof="0"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9372600" cy="1523495"/>
          </a:xfrm>
        </p:spPr>
        <p:txBody>
          <a:bodyPr/>
          <a:lstStyle/>
          <a:p>
            <a:r>
              <a:rPr lang="es-ES" noProof="0" dirty="0" smtClean="0"/>
              <a:t>DEMO</a:t>
            </a:r>
            <a:r>
              <a:rPr lang="es-ES" sz="4400" noProof="0" dirty="0" smtClean="0"/>
              <a:t/>
            </a:r>
            <a:br>
              <a:rPr lang="es-ES" sz="4400" noProof="0" dirty="0" smtClean="0"/>
            </a:br>
            <a:r>
              <a:rPr lang="es-ES" sz="3200" noProof="0" dirty="0" smtClean="0"/>
              <a:t>Windows Virtual PC</a:t>
            </a:r>
            <a:endParaRPr lang="es-ES" sz="4000" noProof="0"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6" y="1905507"/>
            <a:ext cx="8322072" cy="1523495"/>
          </a:xfrm>
        </p:spPr>
        <p:txBody>
          <a:bodyPr/>
          <a:lstStyle/>
          <a:p>
            <a:r>
              <a:rPr lang="es-ES" sz="4400" dirty="0" smtClean="0"/>
              <a:t>Virtualización del Escritorio </a:t>
            </a:r>
            <a:r>
              <a:rPr lang="es-ES" sz="4400" noProof="0" dirty="0" smtClean="0"/>
              <a:t/>
            </a:r>
            <a:br>
              <a:rPr lang="es-ES" sz="4400" noProof="0" dirty="0" smtClean="0"/>
            </a:br>
            <a:r>
              <a:rPr lang="es-ES" sz="3200" noProof="0" dirty="0" err="1" smtClean="0"/>
              <a:t>Hosted</a:t>
            </a:r>
            <a:r>
              <a:rPr lang="es-ES" sz="3200" noProof="0" dirty="0" smtClean="0"/>
              <a:t> Desktops (VDI)</a:t>
            </a:r>
            <a:endParaRPr lang="es-ES" sz="4000" noProof="0"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7" y="142853"/>
            <a:ext cx="9751252" cy="886397"/>
          </a:xfrm>
        </p:spPr>
        <p:txBody>
          <a:bodyPr/>
          <a:lstStyle/>
          <a:p>
            <a:r>
              <a:rPr lang="es-ES" sz="3600" dirty="0" smtClean="0"/>
              <a:t>Cliente </a:t>
            </a:r>
            <a:r>
              <a:rPr lang="es-ES" sz="3600" dirty="0" err="1" smtClean="0"/>
              <a:t>virtualizado</a:t>
            </a:r>
            <a:r>
              <a:rPr lang="es-ES" sz="3600" dirty="0" smtClean="0"/>
              <a:t> y albergado en el </a:t>
            </a:r>
            <a:r>
              <a:rPr lang="es-ES" sz="3600" dirty="0" err="1" smtClean="0"/>
              <a:t>Datacenter</a:t>
            </a:r>
            <a:r>
              <a:rPr lang="es-ES" dirty="0" smtClean="0"/>
              <a:t/>
            </a:r>
            <a:br>
              <a:rPr lang="es-ES" dirty="0" smtClean="0"/>
            </a:br>
            <a:r>
              <a:rPr lang="es-ES" sz="2800" dirty="0" smtClean="0"/>
              <a:t>Arquitectura VDI</a:t>
            </a:r>
            <a:endParaRPr lang="es-ES" dirty="0"/>
          </a:p>
        </p:txBody>
      </p:sp>
      <p:grpSp>
        <p:nvGrpSpPr>
          <p:cNvPr id="3" name="Group 55"/>
          <p:cNvGrpSpPr>
            <a:grpSpLocks/>
          </p:cNvGrpSpPr>
          <p:nvPr/>
        </p:nvGrpSpPr>
        <p:grpSpPr bwMode="auto">
          <a:xfrm>
            <a:off x="660400" y="3581400"/>
            <a:ext cx="1144583" cy="853440"/>
            <a:chOff x="6629400" y="5129175"/>
            <a:chExt cx="1533185" cy="1119718"/>
          </a:xfrm>
        </p:grpSpPr>
        <p:grpSp>
          <p:nvGrpSpPr>
            <p:cNvPr id="4" name="Group 54"/>
            <p:cNvGrpSpPr>
              <a:grpSpLocks/>
            </p:cNvGrpSpPr>
            <p:nvPr/>
          </p:nvGrpSpPr>
          <p:grpSpPr bwMode="auto">
            <a:xfrm>
              <a:off x="7182285" y="5129175"/>
              <a:ext cx="980300" cy="991093"/>
              <a:chOff x="4972485" y="5281575"/>
              <a:chExt cx="980300" cy="991093"/>
            </a:xfrm>
          </p:grpSpPr>
          <p:pic>
            <p:nvPicPr>
              <p:cNvPr id="8" name="Picture 7" descr="C:\Clients\MS_artwork\Windows_Vista_Icons_ for_Marketing_use\Computer.png"/>
              <p:cNvPicPr>
                <a:picLocks noChangeAspect="1" noChangeArrowheads="1"/>
              </p:cNvPicPr>
              <p:nvPr/>
            </p:nvPicPr>
            <p:blipFill>
              <a:blip r:embed="rId3">
                <a:lum bright="-6000" contrast="-36000"/>
              </a:blip>
              <a:srcRect/>
              <a:stretch>
                <a:fillRect/>
              </a:stretch>
            </p:blipFill>
            <p:spPr bwMode="auto">
              <a:xfrm>
                <a:off x="4972485" y="5281575"/>
                <a:ext cx="980300" cy="991093"/>
              </a:xfrm>
              <a:prstGeom prst="rect">
                <a:avLst/>
              </a:prstGeom>
              <a:noFill/>
              <a:ln w="9525">
                <a:noFill/>
                <a:miter lim="800000"/>
                <a:headEnd/>
                <a:tailEnd/>
              </a:ln>
            </p:spPr>
          </p:pic>
          <p:pic>
            <p:nvPicPr>
              <p:cNvPr id="9" name="Picture 3" descr="\\eventsql\dvd27\Clip_Installer\DVD_ART\BoxShots_Logos\Windows Embedded CE\Windows Embedded CE logo rev v.png"/>
              <p:cNvPicPr>
                <a:picLocks noChangeAspect="1" noChangeArrowheads="1"/>
              </p:cNvPicPr>
              <p:nvPr/>
            </p:nvPicPr>
            <p:blipFill>
              <a:blip r:embed="rId4" cstate="print"/>
              <a:srcRect/>
              <a:stretch>
                <a:fillRect/>
              </a:stretch>
            </p:blipFill>
            <p:spPr bwMode="auto">
              <a:xfrm rot="730905">
                <a:off x="5227273" y="5628557"/>
                <a:ext cx="533400" cy="339673"/>
              </a:xfrm>
              <a:prstGeom prst="rect">
                <a:avLst/>
              </a:prstGeom>
              <a:noFill/>
              <a:ln w="9525">
                <a:noFill/>
                <a:miter lim="800000"/>
                <a:headEnd/>
                <a:tailEnd/>
              </a:ln>
            </p:spPr>
          </p:pic>
        </p:grpSp>
        <p:grpSp>
          <p:nvGrpSpPr>
            <p:cNvPr id="5" name="Group 53"/>
            <p:cNvGrpSpPr>
              <a:grpSpLocks/>
            </p:cNvGrpSpPr>
            <p:nvPr/>
          </p:nvGrpSpPr>
          <p:grpSpPr bwMode="auto">
            <a:xfrm>
              <a:off x="6629400" y="5257800"/>
              <a:ext cx="980300" cy="991093"/>
              <a:chOff x="6629400" y="5257800"/>
              <a:chExt cx="980300" cy="991093"/>
            </a:xfrm>
          </p:grpSpPr>
          <p:pic>
            <p:nvPicPr>
              <p:cNvPr id="6" name="Picture 5" descr="C:\Clients\MS_artwork\Windows_Vista_Icons_ for_Marketing_use\Computer.png"/>
              <p:cNvPicPr>
                <a:picLocks noChangeAspect="1" noChangeArrowheads="1"/>
              </p:cNvPicPr>
              <p:nvPr/>
            </p:nvPicPr>
            <p:blipFill>
              <a:blip r:embed="rId3">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7" name="Picture 6" descr="\\eventsql\dvd27\Clip_Installer\DVD_ART\BoxShots_Logos\Windows XP Embedded\Windows-XP-Embedded-Logo-rev v.png"/>
              <p:cNvPicPr>
                <a:picLocks noChangeAspect="1" noChangeArrowheads="1"/>
              </p:cNvPicPr>
              <p:nvPr/>
            </p:nvPicPr>
            <p:blipFill>
              <a:blip r:embed="rId5" cstate="print"/>
              <a:srcRect/>
              <a:stretch>
                <a:fillRect/>
              </a:stretch>
            </p:blipFill>
            <p:spPr bwMode="auto">
              <a:xfrm rot="693265">
                <a:off x="6996257" y="5567013"/>
                <a:ext cx="459184" cy="359116"/>
              </a:xfrm>
              <a:prstGeom prst="rect">
                <a:avLst/>
              </a:prstGeom>
              <a:noFill/>
              <a:ln w="9525">
                <a:noFill/>
                <a:miter lim="800000"/>
                <a:headEnd/>
                <a:tailEnd/>
              </a:ln>
            </p:spPr>
          </p:pic>
        </p:grpSp>
      </p:grpSp>
      <p:grpSp>
        <p:nvGrpSpPr>
          <p:cNvPr id="10" name="Group 55"/>
          <p:cNvGrpSpPr>
            <a:grpSpLocks/>
          </p:cNvGrpSpPr>
          <p:nvPr/>
        </p:nvGrpSpPr>
        <p:grpSpPr bwMode="auto">
          <a:xfrm>
            <a:off x="495300" y="1447800"/>
            <a:ext cx="1496218" cy="1173480"/>
            <a:chOff x="5715000" y="1371600"/>
            <a:chExt cx="1915906" cy="1352679"/>
          </a:xfrm>
        </p:grpSpPr>
        <p:pic>
          <p:nvPicPr>
            <p:cNvPr id="11" name="Picture 10" descr="image007"/>
            <p:cNvPicPr>
              <a:picLocks noChangeAspect="1" noChangeArrowheads="1"/>
            </p:cNvPicPr>
            <p:nvPr/>
          </p:nvPicPr>
          <p:blipFill>
            <a:blip r:embed="rId6"/>
            <a:srcRect/>
            <a:stretch>
              <a:fillRect/>
            </a:stretch>
          </p:blipFill>
          <p:spPr bwMode="auto">
            <a:xfrm flipH="1">
              <a:off x="5715000" y="1371600"/>
              <a:ext cx="1223614" cy="1143000"/>
            </a:xfrm>
            <a:prstGeom prst="rect">
              <a:avLst/>
            </a:prstGeom>
            <a:noFill/>
            <a:ln w="9525">
              <a:noFill/>
              <a:miter lim="800000"/>
              <a:headEnd/>
              <a:tailEnd/>
            </a:ln>
          </p:spPr>
        </p:pic>
        <p:pic>
          <p:nvPicPr>
            <p:cNvPr id="12" name="Picture 3" descr="C:\Clients\MS_artwork\Windows_Vista_Icons_ for_Marketing_use\Laptop.png"/>
            <p:cNvPicPr>
              <a:picLocks noChangeAspect="1" noChangeArrowheads="1"/>
            </p:cNvPicPr>
            <p:nvPr/>
          </p:nvPicPr>
          <p:blipFill>
            <a:blip r:embed="rId7"/>
            <a:srcRect/>
            <a:stretch>
              <a:fillRect/>
            </a:stretch>
          </p:blipFill>
          <p:spPr bwMode="auto">
            <a:xfrm rot="457243" flipH="1">
              <a:off x="6696008" y="1657479"/>
              <a:ext cx="934898" cy="1066800"/>
            </a:xfrm>
            <a:prstGeom prst="rect">
              <a:avLst/>
            </a:prstGeom>
            <a:noFill/>
            <a:ln w="9525">
              <a:noFill/>
              <a:miter lim="800000"/>
              <a:headEnd/>
              <a:tailEnd/>
            </a:ln>
          </p:spPr>
        </p:pic>
        <p:pic>
          <p:nvPicPr>
            <p:cNvPr id="13" name="Picture 7" descr="\\eventsql\dvd27\Clip_Installer\DVD_ART\BoxShots_Logos\Windows Vista Enterprise\Windows Vista Enterprise logo v w.png"/>
            <p:cNvPicPr>
              <a:picLocks noChangeAspect="1" noChangeArrowheads="1"/>
            </p:cNvPicPr>
            <p:nvPr/>
          </p:nvPicPr>
          <p:blipFill>
            <a:blip r:embed="rId8" cstate="print"/>
            <a:srcRect/>
            <a:stretch>
              <a:fillRect/>
            </a:stretch>
          </p:blipFill>
          <p:spPr bwMode="auto">
            <a:xfrm rot="-302217">
              <a:off x="6792201" y="1888236"/>
              <a:ext cx="523013" cy="381000"/>
            </a:xfrm>
            <a:prstGeom prst="rect">
              <a:avLst/>
            </a:prstGeom>
            <a:noFill/>
            <a:ln w="9525">
              <a:noFill/>
              <a:miter lim="800000"/>
              <a:headEnd/>
              <a:tailEnd/>
            </a:ln>
          </p:spPr>
        </p:pic>
        <p:pic>
          <p:nvPicPr>
            <p:cNvPr id="14" name="Picture 8" descr="\\eventsql\dvd27\Clip_Installer\DVD_ART\BoxShots_Logos\Windows Fundamentals for Legacy PCs\windows fundamentals for legacy pcs v rev.png"/>
            <p:cNvPicPr>
              <a:picLocks noChangeAspect="1" noChangeArrowheads="1"/>
            </p:cNvPicPr>
            <p:nvPr/>
          </p:nvPicPr>
          <p:blipFill>
            <a:blip r:embed="rId9" cstate="print"/>
            <a:srcRect t="49200"/>
            <a:stretch>
              <a:fillRect/>
            </a:stretch>
          </p:blipFill>
          <p:spPr bwMode="auto">
            <a:xfrm rot="-580527">
              <a:off x="6340940" y="1789888"/>
              <a:ext cx="463504" cy="233667"/>
            </a:xfrm>
            <a:prstGeom prst="rect">
              <a:avLst/>
            </a:prstGeom>
            <a:noFill/>
            <a:ln w="9525">
              <a:noFill/>
              <a:miter lim="800000"/>
              <a:headEnd/>
              <a:tailEnd/>
            </a:ln>
          </p:spPr>
        </p:pic>
      </p:grpSp>
      <p:pic>
        <p:nvPicPr>
          <p:cNvPr id="16" name="Picture 8" descr="\\eventsql\dvd27\Clip_Installer\DVD_ART\Artwork_Imagery\HARDWARE_IMAGERY\Illustration - Misc Hardware\XML Icons\Database blue.png"/>
          <p:cNvPicPr>
            <a:picLocks noChangeAspect="1" noChangeArrowheads="1"/>
          </p:cNvPicPr>
          <p:nvPr/>
        </p:nvPicPr>
        <p:blipFill>
          <a:blip r:embed="rId10"/>
          <a:srcRect/>
          <a:stretch>
            <a:fillRect/>
          </a:stretch>
        </p:blipFill>
        <p:spPr bwMode="auto">
          <a:xfrm>
            <a:off x="6846517" y="2418581"/>
            <a:ext cx="1155700" cy="1428750"/>
          </a:xfrm>
          <a:prstGeom prst="rect">
            <a:avLst/>
          </a:prstGeom>
          <a:noFill/>
          <a:ln w="9525">
            <a:noFill/>
            <a:miter lim="800000"/>
            <a:headEnd/>
            <a:tailEnd/>
          </a:ln>
        </p:spPr>
      </p:pic>
      <p:pic>
        <p:nvPicPr>
          <p:cNvPr id="17" name="Picture 5" descr="\\eventsql\dvd27\Clip_Installer\DVD_ART\Artwork_Imagery\HARDWARE_IMAGERY\Illustration - Misc Hardware\Windows Vista Illustration Icons\Server.png"/>
          <p:cNvPicPr>
            <a:picLocks noChangeAspect="1" noChangeArrowheads="1"/>
          </p:cNvPicPr>
          <p:nvPr/>
        </p:nvPicPr>
        <p:blipFill>
          <a:blip r:embed="rId11" cstate="print"/>
          <a:srcRect/>
          <a:stretch>
            <a:fillRect/>
          </a:stretch>
        </p:blipFill>
        <p:spPr bwMode="auto">
          <a:xfrm>
            <a:off x="2708657" y="2857496"/>
            <a:ext cx="615950" cy="778042"/>
          </a:xfrm>
          <a:prstGeom prst="rect">
            <a:avLst/>
          </a:prstGeom>
          <a:noFill/>
          <a:ln w="9525">
            <a:noFill/>
            <a:miter lim="800000"/>
            <a:headEnd/>
            <a:tailEnd/>
          </a:ln>
        </p:spPr>
      </p:pic>
      <p:pic>
        <p:nvPicPr>
          <p:cNvPr id="18" name="Picture 5" descr="C:\Program Files\Microsoft Resource DVD Artwork\DVD_ART\Artwork_Imagery\HARDWARE_IMAGERY\Illustration - Misc Hardware\XML Icons\Message Bus network connection.png"/>
          <p:cNvPicPr>
            <a:picLocks noChangeAspect="1" noChangeArrowheads="1"/>
          </p:cNvPicPr>
          <p:nvPr/>
        </p:nvPicPr>
        <p:blipFill>
          <a:blip r:embed="rId12" cstate="print"/>
          <a:srcRect/>
          <a:stretch>
            <a:fillRect/>
          </a:stretch>
        </p:blipFill>
        <p:spPr bwMode="auto">
          <a:xfrm>
            <a:off x="2770378" y="3124200"/>
            <a:ext cx="456777" cy="228600"/>
          </a:xfrm>
          <a:prstGeom prst="rect">
            <a:avLst/>
          </a:prstGeom>
          <a:noFill/>
        </p:spPr>
      </p:pic>
      <p:sp>
        <p:nvSpPr>
          <p:cNvPr id="30" name="TextBox 29"/>
          <p:cNvSpPr txBox="1"/>
          <p:nvPr/>
        </p:nvSpPr>
        <p:spPr>
          <a:xfrm>
            <a:off x="2311400" y="2590801"/>
            <a:ext cx="1898650" cy="276999"/>
          </a:xfrm>
          <a:prstGeom prst="rect">
            <a:avLst/>
          </a:prstGeom>
          <a:noFill/>
        </p:spPr>
        <p:txBody>
          <a:bodyPr wrap="square" rtlCol="0">
            <a:spAutoFit/>
          </a:bodyPr>
          <a:lstStyle/>
          <a:p>
            <a:r>
              <a:rPr lang="es-ES" sz="1200" smtClean="0">
                <a:solidFill>
                  <a:schemeClr val="tx1"/>
                </a:solidFill>
                <a:latin typeface="Calibri" pitchFamily="34" charset="0"/>
              </a:rPr>
              <a:t>Connection Broker </a:t>
            </a:r>
          </a:p>
        </p:txBody>
      </p:sp>
      <p:pic>
        <p:nvPicPr>
          <p:cNvPr id="35" name="Picture 77" descr="Picture1.png"/>
          <p:cNvPicPr>
            <a:picLocks noChangeAspect="1"/>
          </p:cNvPicPr>
          <p:nvPr/>
        </p:nvPicPr>
        <p:blipFill>
          <a:blip r:embed="rId13">
            <a:lum bright="24000"/>
          </a:blip>
          <a:srcRect/>
          <a:stretch>
            <a:fillRect/>
          </a:stretch>
        </p:blipFill>
        <p:spPr bwMode="auto">
          <a:xfrm>
            <a:off x="7424367" y="2799581"/>
            <a:ext cx="495300" cy="457200"/>
          </a:xfrm>
          <a:prstGeom prst="rect">
            <a:avLst/>
          </a:prstGeom>
          <a:noFill/>
          <a:ln w="9525">
            <a:noFill/>
            <a:miter lim="800000"/>
            <a:headEnd/>
            <a:tailEnd/>
          </a:ln>
        </p:spPr>
      </p:pic>
      <p:pic>
        <p:nvPicPr>
          <p:cNvPr id="36" name="Picture 77" descr="Picture1.png"/>
          <p:cNvPicPr>
            <a:picLocks noChangeAspect="1"/>
          </p:cNvPicPr>
          <p:nvPr/>
        </p:nvPicPr>
        <p:blipFill>
          <a:blip r:embed="rId13">
            <a:lum bright="24000"/>
          </a:blip>
          <a:srcRect/>
          <a:stretch>
            <a:fillRect/>
          </a:stretch>
        </p:blipFill>
        <p:spPr bwMode="auto">
          <a:xfrm>
            <a:off x="7280100" y="2651637"/>
            <a:ext cx="495300" cy="457200"/>
          </a:xfrm>
          <a:prstGeom prst="rect">
            <a:avLst/>
          </a:prstGeom>
          <a:noFill/>
          <a:ln w="9525">
            <a:noFill/>
            <a:miter lim="800000"/>
            <a:headEnd/>
            <a:tailEnd/>
          </a:ln>
        </p:spPr>
      </p:pic>
      <p:pic>
        <p:nvPicPr>
          <p:cNvPr id="37" name="Picture 77" descr="Picture1.png"/>
          <p:cNvPicPr>
            <a:picLocks noChangeAspect="1"/>
          </p:cNvPicPr>
          <p:nvPr/>
        </p:nvPicPr>
        <p:blipFill>
          <a:blip r:embed="rId13">
            <a:lum bright="24000"/>
          </a:blip>
          <a:srcRect/>
          <a:stretch>
            <a:fillRect/>
          </a:stretch>
        </p:blipFill>
        <p:spPr bwMode="auto">
          <a:xfrm>
            <a:off x="7341817" y="3104381"/>
            <a:ext cx="495300" cy="457200"/>
          </a:xfrm>
          <a:prstGeom prst="rect">
            <a:avLst/>
          </a:prstGeom>
          <a:noFill/>
          <a:ln w="9525">
            <a:noFill/>
            <a:miter lim="800000"/>
            <a:headEnd/>
            <a:tailEnd/>
          </a:ln>
        </p:spPr>
      </p:pic>
      <p:pic>
        <p:nvPicPr>
          <p:cNvPr id="38" name="Picture 77" descr="Picture1.png"/>
          <p:cNvPicPr>
            <a:picLocks noChangeAspect="1"/>
          </p:cNvPicPr>
          <p:nvPr/>
        </p:nvPicPr>
        <p:blipFill>
          <a:blip r:embed="rId13">
            <a:lum bright="24000"/>
          </a:blip>
          <a:srcRect/>
          <a:stretch>
            <a:fillRect/>
          </a:stretch>
        </p:blipFill>
        <p:spPr bwMode="auto">
          <a:xfrm>
            <a:off x="7094167" y="3104381"/>
            <a:ext cx="495300" cy="457200"/>
          </a:xfrm>
          <a:prstGeom prst="rect">
            <a:avLst/>
          </a:prstGeom>
          <a:noFill/>
          <a:ln w="9525">
            <a:noFill/>
            <a:miter lim="800000"/>
            <a:headEnd/>
            <a:tailEnd/>
          </a:ln>
        </p:spPr>
      </p:pic>
      <p:pic>
        <p:nvPicPr>
          <p:cNvPr id="39" name="Picture 77" descr="Picture1.png"/>
          <p:cNvPicPr>
            <a:picLocks noChangeAspect="1"/>
          </p:cNvPicPr>
          <p:nvPr/>
        </p:nvPicPr>
        <p:blipFill>
          <a:blip r:embed="rId13">
            <a:lum bright="24000"/>
          </a:blip>
          <a:srcRect/>
          <a:stretch>
            <a:fillRect/>
          </a:stretch>
        </p:blipFill>
        <p:spPr bwMode="auto">
          <a:xfrm>
            <a:off x="7176717" y="2951981"/>
            <a:ext cx="495300" cy="457200"/>
          </a:xfrm>
          <a:prstGeom prst="rect">
            <a:avLst/>
          </a:prstGeom>
          <a:noFill/>
          <a:ln w="9525">
            <a:noFill/>
            <a:miter lim="800000"/>
            <a:headEnd/>
            <a:tailEnd/>
          </a:ln>
        </p:spPr>
      </p:pic>
      <p:pic>
        <p:nvPicPr>
          <p:cNvPr id="40" name="Picture 77" descr="Picture1.png"/>
          <p:cNvPicPr>
            <a:picLocks noChangeAspect="1"/>
          </p:cNvPicPr>
          <p:nvPr/>
        </p:nvPicPr>
        <p:blipFill>
          <a:blip r:embed="rId13">
            <a:lum bright="24000"/>
          </a:blip>
          <a:srcRect/>
          <a:stretch>
            <a:fillRect/>
          </a:stretch>
        </p:blipFill>
        <p:spPr bwMode="auto">
          <a:xfrm>
            <a:off x="7032450" y="3261237"/>
            <a:ext cx="495300" cy="457200"/>
          </a:xfrm>
          <a:prstGeom prst="rect">
            <a:avLst/>
          </a:prstGeom>
          <a:noFill/>
          <a:ln w="9525">
            <a:noFill/>
            <a:miter lim="800000"/>
            <a:headEnd/>
            <a:tailEnd/>
          </a:ln>
        </p:spPr>
      </p:pic>
      <p:pic>
        <p:nvPicPr>
          <p:cNvPr id="41" name="Picture 77" descr="Picture1.png"/>
          <p:cNvPicPr>
            <a:picLocks noChangeAspect="1"/>
          </p:cNvPicPr>
          <p:nvPr/>
        </p:nvPicPr>
        <p:blipFill>
          <a:blip r:embed="rId13">
            <a:lum bright="24000"/>
          </a:blip>
          <a:srcRect/>
          <a:stretch>
            <a:fillRect/>
          </a:stretch>
        </p:blipFill>
        <p:spPr bwMode="auto">
          <a:xfrm>
            <a:off x="7259267" y="3332981"/>
            <a:ext cx="495300" cy="457200"/>
          </a:xfrm>
          <a:prstGeom prst="rect">
            <a:avLst/>
          </a:prstGeom>
          <a:noFill/>
          <a:ln w="9525">
            <a:noFill/>
            <a:miter lim="800000"/>
            <a:headEnd/>
            <a:tailEnd/>
          </a:ln>
        </p:spPr>
      </p:pic>
      <p:pic>
        <p:nvPicPr>
          <p:cNvPr id="42" name="Picture 77" descr="Picture1.png"/>
          <p:cNvPicPr>
            <a:picLocks noChangeAspect="1"/>
          </p:cNvPicPr>
          <p:nvPr/>
        </p:nvPicPr>
        <p:blipFill>
          <a:blip r:embed="rId13">
            <a:lum bright="24000"/>
          </a:blip>
          <a:srcRect/>
          <a:stretch>
            <a:fillRect/>
          </a:stretch>
        </p:blipFill>
        <p:spPr bwMode="auto">
          <a:xfrm>
            <a:off x="6949900" y="2727837"/>
            <a:ext cx="495300" cy="457200"/>
          </a:xfrm>
          <a:prstGeom prst="rect">
            <a:avLst/>
          </a:prstGeom>
          <a:noFill/>
          <a:ln w="9525">
            <a:noFill/>
            <a:miter lim="800000"/>
            <a:headEnd/>
            <a:tailEnd/>
          </a:ln>
        </p:spPr>
      </p:pic>
      <p:sp>
        <p:nvSpPr>
          <p:cNvPr id="77" name="TextBox 76"/>
          <p:cNvSpPr txBox="1"/>
          <p:nvPr/>
        </p:nvSpPr>
        <p:spPr>
          <a:xfrm>
            <a:off x="8435603" y="3714752"/>
            <a:ext cx="1315615" cy="338554"/>
          </a:xfrm>
          <a:prstGeom prst="rect">
            <a:avLst/>
          </a:prstGeom>
          <a:noFill/>
        </p:spPr>
        <p:txBody>
          <a:bodyPr wrap="square" rtlCol="0">
            <a:spAutoFit/>
          </a:bodyPr>
          <a:lstStyle/>
          <a:p>
            <a:pPr algn="ctr"/>
            <a:r>
              <a:rPr lang="es-ES" sz="1600" smtClean="0">
                <a:solidFill>
                  <a:schemeClr val="tx1"/>
                </a:solidFill>
                <a:latin typeface="Calibri" pitchFamily="34" charset="0"/>
              </a:rPr>
              <a:t>Gestión</a:t>
            </a:r>
          </a:p>
        </p:txBody>
      </p:sp>
      <p:sp>
        <p:nvSpPr>
          <p:cNvPr id="78" name="TextBox 77"/>
          <p:cNvSpPr txBox="1"/>
          <p:nvPr/>
        </p:nvSpPr>
        <p:spPr>
          <a:xfrm>
            <a:off x="6810388" y="3929067"/>
            <a:ext cx="1434303" cy="461665"/>
          </a:xfrm>
          <a:prstGeom prst="rect">
            <a:avLst/>
          </a:prstGeom>
          <a:noFill/>
        </p:spPr>
        <p:txBody>
          <a:bodyPr wrap="square" rtlCol="0">
            <a:spAutoFit/>
          </a:bodyPr>
          <a:lstStyle/>
          <a:p>
            <a:r>
              <a:rPr lang="es-ES" sz="1200" smtClean="0">
                <a:solidFill>
                  <a:schemeClr val="tx1"/>
                </a:solidFill>
                <a:latin typeface="Calibri" pitchFamily="34" charset="0"/>
              </a:rPr>
              <a:t>Almacenamiento SAN para las </a:t>
            </a:r>
            <a:r>
              <a:rPr lang="es-ES" sz="1200" smtClean="0">
                <a:latin typeface="Calibri" pitchFamily="34" charset="0"/>
              </a:rPr>
              <a:t>VMs</a:t>
            </a:r>
            <a:endParaRPr lang="es-ES" sz="1200" smtClean="0">
              <a:solidFill>
                <a:schemeClr val="tx1"/>
              </a:solidFill>
              <a:latin typeface="Calibri" pitchFamily="34" charset="0"/>
            </a:endParaRPr>
          </a:p>
        </p:txBody>
      </p:sp>
      <p:sp>
        <p:nvSpPr>
          <p:cNvPr id="79" name="Rectangle 78"/>
          <p:cNvSpPr/>
          <p:nvPr/>
        </p:nvSpPr>
        <p:spPr>
          <a:xfrm>
            <a:off x="3797300" y="1219200"/>
            <a:ext cx="1981200" cy="3657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80" name="Rectangle 79"/>
          <p:cNvSpPr/>
          <p:nvPr/>
        </p:nvSpPr>
        <p:spPr>
          <a:xfrm>
            <a:off x="330200" y="1295400"/>
            <a:ext cx="1981200" cy="3657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81" name="TextBox 80"/>
          <p:cNvSpPr txBox="1"/>
          <p:nvPr/>
        </p:nvSpPr>
        <p:spPr>
          <a:xfrm>
            <a:off x="495300" y="2590801"/>
            <a:ext cx="1898650" cy="461665"/>
          </a:xfrm>
          <a:prstGeom prst="rect">
            <a:avLst/>
          </a:prstGeom>
          <a:noFill/>
        </p:spPr>
        <p:txBody>
          <a:bodyPr wrap="square" rtlCol="0">
            <a:spAutoFit/>
          </a:bodyPr>
          <a:lstStyle/>
          <a:p>
            <a:r>
              <a:rPr lang="es-ES" sz="1200" smtClean="0">
                <a:solidFill>
                  <a:schemeClr val="tx1"/>
                </a:solidFill>
                <a:latin typeface="Calibri" pitchFamily="34" charset="0"/>
              </a:rPr>
              <a:t>Usuario 1</a:t>
            </a:r>
          </a:p>
          <a:p>
            <a:r>
              <a:rPr lang="es-ES" sz="1200" smtClean="0">
                <a:solidFill>
                  <a:schemeClr val="tx1"/>
                </a:solidFill>
                <a:latin typeface="Calibri" pitchFamily="34" charset="0"/>
              </a:rPr>
              <a:t>PC/Notebook </a:t>
            </a:r>
          </a:p>
        </p:txBody>
      </p:sp>
      <p:sp>
        <p:nvSpPr>
          <p:cNvPr id="82" name="TextBox 81"/>
          <p:cNvSpPr txBox="1"/>
          <p:nvPr/>
        </p:nvSpPr>
        <p:spPr>
          <a:xfrm>
            <a:off x="660400" y="4495801"/>
            <a:ext cx="1898650" cy="461665"/>
          </a:xfrm>
          <a:prstGeom prst="rect">
            <a:avLst/>
          </a:prstGeom>
          <a:noFill/>
        </p:spPr>
        <p:txBody>
          <a:bodyPr wrap="square" rtlCol="0">
            <a:spAutoFit/>
          </a:bodyPr>
          <a:lstStyle/>
          <a:p>
            <a:r>
              <a:rPr lang="es-ES" sz="1200" smtClean="0">
                <a:solidFill>
                  <a:schemeClr val="tx1"/>
                </a:solidFill>
                <a:latin typeface="Calibri" pitchFamily="34" charset="0"/>
              </a:rPr>
              <a:t>Usuario 2</a:t>
            </a:r>
          </a:p>
          <a:p>
            <a:r>
              <a:rPr lang="es-ES" sz="1200" smtClean="0">
                <a:solidFill>
                  <a:schemeClr val="tx1"/>
                </a:solidFill>
                <a:latin typeface="Calibri" pitchFamily="34" charset="0"/>
              </a:rPr>
              <a:t>Thin-Client </a:t>
            </a:r>
          </a:p>
        </p:txBody>
      </p:sp>
      <p:cxnSp>
        <p:nvCxnSpPr>
          <p:cNvPr id="84" name="Straight Arrow Connector 83"/>
          <p:cNvCxnSpPr>
            <a:endCxn id="18" idx="1"/>
          </p:cNvCxnSpPr>
          <p:nvPr/>
        </p:nvCxnSpPr>
        <p:spPr>
          <a:xfrm>
            <a:off x="1857353" y="2571744"/>
            <a:ext cx="913025" cy="666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18" idx="1"/>
          </p:cNvCxnSpPr>
          <p:nvPr/>
        </p:nvCxnSpPr>
        <p:spPr>
          <a:xfrm flipV="1">
            <a:off x="1857353" y="3238500"/>
            <a:ext cx="913025" cy="619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8" idx="3"/>
          </p:cNvCxnSpPr>
          <p:nvPr/>
        </p:nvCxnSpPr>
        <p:spPr>
          <a:xfrm flipV="1">
            <a:off x="3227155" y="2214554"/>
            <a:ext cx="1106716" cy="10239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5726912" y="3143248"/>
            <a:ext cx="10731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8" idx="3"/>
          </p:cNvCxnSpPr>
          <p:nvPr/>
        </p:nvCxnSpPr>
        <p:spPr>
          <a:xfrm>
            <a:off x="3227155" y="3238500"/>
            <a:ext cx="1261498" cy="8334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a:off x="577850" y="5357827"/>
            <a:ext cx="8786447" cy="855619"/>
          </a:xfrm>
          <a:prstGeom prst="rect">
            <a:avLst/>
          </a:prstGeom>
          <a:noFill/>
          <a:ln w="9525">
            <a:noFill/>
            <a:miter lim="800000"/>
            <a:headEnd/>
            <a:tailEnd/>
          </a:ln>
        </p:spPr>
        <p:txBody>
          <a:bodyPr wrap="square">
            <a:spAutoFit/>
          </a:bodyPr>
          <a:lstStyle/>
          <a:p>
            <a:pPr marL="342900" indent="-280988">
              <a:lnSpc>
                <a:spcPct val="90000"/>
              </a:lnSpc>
              <a:spcBef>
                <a:spcPct val="20000"/>
              </a:spcBef>
              <a:buBlip>
                <a:blip r:embed="rId14"/>
              </a:buBlip>
            </a:pPr>
            <a:r>
              <a:rPr lang="es-ES" sz="1600" smtClean="0">
                <a:latin typeface="Calibri" pitchFamily="34" charset="0"/>
              </a:rPr>
              <a:t>Utilización similar a Terminal Services</a:t>
            </a:r>
          </a:p>
          <a:p>
            <a:pPr marL="342900" indent="-280988">
              <a:lnSpc>
                <a:spcPct val="90000"/>
              </a:lnSpc>
              <a:spcBef>
                <a:spcPct val="20000"/>
              </a:spcBef>
              <a:buBlip>
                <a:blip r:embed="rId14"/>
              </a:buBlip>
            </a:pPr>
            <a:r>
              <a:rPr lang="es-ES" sz="1600" smtClean="0">
                <a:latin typeface="Calibri" pitchFamily="34" charset="0"/>
              </a:rPr>
              <a:t>La ejecución de la VM no está ligada a un servidor en particular</a:t>
            </a:r>
          </a:p>
          <a:p>
            <a:pPr marL="342900" indent="-280988">
              <a:lnSpc>
                <a:spcPct val="90000"/>
              </a:lnSpc>
              <a:spcBef>
                <a:spcPct val="20000"/>
              </a:spcBef>
              <a:buBlip>
                <a:blip r:embed="rId14"/>
              </a:buBlip>
            </a:pPr>
            <a:r>
              <a:rPr lang="es-ES" sz="1600" smtClean="0">
                <a:latin typeface="Calibri" pitchFamily="34" charset="0"/>
              </a:rPr>
              <a:t>Se aumenta el valor del ciclo de vida de Windows </a:t>
            </a:r>
          </a:p>
        </p:txBody>
      </p:sp>
      <p:grpSp>
        <p:nvGrpSpPr>
          <p:cNvPr id="15" name="55 Grupo"/>
          <p:cNvGrpSpPr/>
          <p:nvPr/>
        </p:nvGrpSpPr>
        <p:grpSpPr>
          <a:xfrm>
            <a:off x="3714741" y="3929066"/>
            <a:ext cx="2244344" cy="1214446"/>
            <a:chOff x="2357422" y="2857496"/>
            <a:chExt cx="5357850" cy="3714776"/>
          </a:xfrm>
        </p:grpSpPr>
        <p:grpSp>
          <p:nvGrpSpPr>
            <p:cNvPr id="19" name="Group 75"/>
            <p:cNvGrpSpPr/>
            <p:nvPr/>
          </p:nvGrpSpPr>
          <p:grpSpPr>
            <a:xfrm>
              <a:off x="2357422" y="2857496"/>
              <a:ext cx="5357850" cy="3714776"/>
              <a:chOff x="3897059" y="2866006"/>
              <a:chExt cx="2424228" cy="1794405"/>
            </a:xfrm>
          </p:grpSpPr>
          <p:pic>
            <p:nvPicPr>
              <p:cNvPr id="64" name="Picture 4" descr="\\.PSF\Parallels Share\Virtualization Slides\Server-Physical-3U.png"/>
              <p:cNvPicPr>
                <a:picLocks noChangeAspect="1" noChangeArrowheads="1"/>
              </p:cNvPicPr>
              <p:nvPr/>
            </p:nvPicPr>
            <p:blipFill>
              <a:blip r:embed="rId15"/>
              <a:srcRect/>
              <a:stretch>
                <a:fillRect/>
              </a:stretch>
            </p:blipFill>
            <p:spPr bwMode="auto">
              <a:xfrm>
                <a:off x="3897059" y="2866006"/>
                <a:ext cx="2424228" cy="1794405"/>
              </a:xfrm>
              <a:prstGeom prst="rect">
                <a:avLst/>
              </a:prstGeom>
              <a:noFill/>
            </p:spPr>
          </p:pic>
          <p:pic>
            <p:nvPicPr>
              <p:cNvPr id="65" name="Picture 2"/>
              <p:cNvPicPr>
                <a:picLocks noChangeAspect="1" noChangeArrowheads="1"/>
              </p:cNvPicPr>
              <p:nvPr/>
            </p:nvPicPr>
            <p:blipFill>
              <a:blip r:embed="rId16">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58" name="Picture 5" descr="\\.PSF\Parallels Share\Virtualization Slides\PC-Virtual.png"/>
            <p:cNvPicPr>
              <a:picLocks noChangeAspect="1" noChangeArrowheads="1"/>
            </p:cNvPicPr>
            <p:nvPr/>
          </p:nvPicPr>
          <p:blipFill>
            <a:blip r:embed="rId17" cstate="print"/>
            <a:srcRect/>
            <a:stretch>
              <a:fillRect/>
            </a:stretch>
          </p:blipFill>
          <p:spPr bwMode="auto">
            <a:xfrm>
              <a:off x="4857752" y="3071810"/>
              <a:ext cx="714380" cy="796090"/>
            </a:xfrm>
            <a:prstGeom prst="rect">
              <a:avLst/>
            </a:prstGeom>
            <a:noFill/>
          </p:spPr>
        </p:pic>
        <p:pic>
          <p:nvPicPr>
            <p:cNvPr id="59" name="Picture 5" descr="\\.PSF\Parallels Share\Virtualization Slides\PC-Virtual.png"/>
            <p:cNvPicPr>
              <a:picLocks noChangeAspect="1" noChangeArrowheads="1"/>
            </p:cNvPicPr>
            <p:nvPr/>
          </p:nvPicPr>
          <p:blipFill>
            <a:blip r:embed="rId17" cstate="print"/>
            <a:srcRect/>
            <a:stretch>
              <a:fillRect/>
            </a:stretch>
          </p:blipFill>
          <p:spPr bwMode="auto">
            <a:xfrm>
              <a:off x="5429256" y="3429000"/>
              <a:ext cx="714380" cy="796090"/>
            </a:xfrm>
            <a:prstGeom prst="rect">
              <a:avLst/>
            </a:prstGeom>
            <a:noFill/>
          </p:spPr>
        </p:pic>
        <p:pic>
          <p:nvPicPr>
            <p:cNvPr id="60" name="Picture 5" descr="\\.PSF\Parallels Share\Virtualization Slides\PC-Virtual.png"/>
            <p:cNvPicPr>
              <a:picLocks noChangeAspect="1" noChangeArrowheads="1"/>
            </p:cNvPicPr>
            <p:nvPr/>
          </p:nvPicPr>
          <p:blipFill>
            <a:blip r:embed="rId17" cstate="print"/>
            <a:srcRect/>
            <a:stretch>
              <a:fillRect/>
            </a:stretch>
          </p:blipFill>
          <p:spPr bwMode="auto">
            <a:xfrm>
              <a:off x="4429124" y="3286124"/>
              <a:ext cx="714380" cy="796090"/>
            </a:xfrm>
            <a:prstGeom prst="rect">
              <a:avLst/>
            </a:prstGeom>
            <a:noFill/>
          </p:spPr>
        </p:pic>
        <p:pic>
          <p:nvPicPr>
            <p:cNvPr id="61" name="Picture 5" descr="\\.PSF\Parallels Share\Virtualization Slides\PC-Virtual.png"/>
            <p:cNvPicPr>
              <a:picLocks noChangeAspect="1" noChangeArrowheads="1"/>
            </p:cNvPicPr>
            <p:nvPr/>
          </p:nvPicPr>
          <p:blipFill>
            <a:blip r:embed="rId17" cstate="print"/>
            <a:srcRect/>
            <a:stretch>
              <a:fillRect/>
            </a:stretch>
          </p:blipFill>
          <p:spPr bwMode="auto">
            <a:xfrm>
              <a:off x="5000628" y="3571876"/>
              <a:ext cx="714380" cy="796090"/>
            </a:xfrm>
            <a:prstGeom prst="rect">
              <a:avLst/>
            </a:prstGeom>
            <a:noFill/>
          </p:spPr>
        </p:pic>
        <p:pic>
          <p:nvPicPr>
            <p:cNvPr id="62" name="Picture 5" descr="\\.PSF\Parallels Share\Virtualization Slides\PC-Virtual.png"/>
            <p:cNvPicPr>
              <a:picLocks noChangeAspect="1" noChangeArrowheads="1"/>
            </p:cNvPicPr>
            <p:nvPr/>
          </p:nvPicPr>
          <p:blipFill>
            <a:blip r:embed="rId17" cstate="print"/>
            <a:srcRect/>
            <a:stretch>
              <a:fillRect/>
            </a:stretch>
          </p:blipFill>
          <p:spPr bwMode="auto">
            <a:xfrm>
              <a:off x="4000496" y="3500438"/>
              <a:ext cx="714380" cy="796090"/>
            </a:xfrm>
            <a:prstGeom prst="rect">
              <a:avLst/>
            </a:prstGeom>
            <a:noFill/>
          </p:spPr>
        </p:pic>
        <p:pic>
          <p:nvPicPr>
            <p:cNvPr id="63" name="Picture 5" descr="\\.PSF\Parallels Share\Virtualization Slides\PC-Virtual.png"/>
            <p:cNvPicPr>
              <a:picLocks noChangeAspect="1" noChangeArrowheads="1"/>
            </p:cNvPicPr>
            <p:nvPr/>
          </p:nvPicPr>
          <p:blipFill>
            <a:blip r:embed="rId17" cstate="print"/>
            <a:srcRect/>
            <a:stretch>
              <a:fillRect/>
            </a:stretch>
          </p:blipFill>
          <p:spPr bwMode="auto">
            <a:xfrm>
              <a:off x="4572000" y="3786190"/>
              <a:ext cx="714380" cy="796090"/>
            </a:xfrm>
            <a:prstGeom prst="rect">
              <a:avLst/>
            </a:prstGeom>
            <a:noFill/>
          </p:spPr>
        </p:pic>
      </p:grpSp>
      <p:grpSp>
        <p:nvGrpSpPr>
          <p:cNvPr id="20" name="67 Grupo"/>
          <p:cNvGrpSpPr/>
          <p:nvPr/>
        </p:nvGrpSpPr>
        <p:grpSpPr>
          <a:xfrm>
            <a:off x="3714741" y="1500174"/>
            <a:ext cx="2244344" cy="1214446"/>
            <a:chOff x="2357422" y="2857496"/>
            <a:chExt cx="5357850" cy="3714776"/>
          </a:xfrm>
        </p:grpSpPr>
        <p:grpSp>
          <p:nvGrpSpPr>
            <p:cNvPr id="21" name="Group 75"/>
            <p:cNvGrpSpPr/>
            <p:nvPr/>
          </p:nvGrpSpPr>
          <p:grpSpPr>
            <a:xfrm>
              <a:off x="2357422" y="2857496"/>
              <a:ext cx="5357850" cy="3714776"/>
              <a:chOff x="3897059" y="2866006"/>
              <a:chExt cx="2424228" cy="1794405"/>
            </a:xfrm>
          </p:grpSpPr>
          <p:pic>
            <p:nvPicPr>
              <p:cNvPr id="85" name="Picture 4" descr="\\.PSF\Parallels Share\Virtualization Slides\Server-Physical-3U.png"/>
              <p:cNvPicPr>
                <a:picLocks noChangeAspect="1" noChangeArrowheads="1"/>
              </p:cNvPicPr>
              <p:nvPr/>
            </p:nvPicPr>
            <p:blipFill>
              <a:blip r:embed="rId15"/>
              <a:srcRect/>
              <a:stretch>
                <a:fillRect/>
              </a:stretch>
            </p:blipFill>
            <p:spPr bwMode="auto">
              <a:xfrm>
                <a:off x="3897059" y="2866006"/>
                <a:ext cx="2424228" cy="1794405"/>
              </a:xfrm>
              <a:prstGeom prst="rect">
                <a:avLst/>
              </a:prstGeom>
              <a:noFill/>
            </p:spPr>
          </p:pic>
          <p:pic>
            <p:nvPicPr>
              <p:cNvPr id="87" name="Picture 2"/>
              <p:cNvPicPr>
                <a:picLocks noChangeAspect="1" noChangeArrowheads="1"/>
              </p:cNvPicPr>
              <p:nvPr/>
            </p:nvPicPr>
            <p:blipFill>
              <a:blip r:embed="rId16">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70" name="Picture 5" descr="\\.PSF\Parallels Share\Virtualization Slides\PC-Virtual.png"/>
            <p:cNvPicPr>
              <a:picLocks noChangeAspect="1" noChangeArrowheads="1"/>
            </p:cNvPicPr>
            <p:nvPr/>
          </p:nvPicPr>
          <p:blipFill>
            <a:blip r:embed="rId17" cstate="print"/>
            <a:srcRect/>
            <a:stretch>
              <a:fillRect/>
            </a:stretch>
          </p:blipFill>
          <p:spPr bwMode="auto">
            <a:xfrm>
              <a:off x="4857752" y="3071810"/>
              <a:ext cx="714380" cy="796090"/>
            </a:xfrm>
            <a:prstGeom prst="rect">
              <a:avLst/>
            </a:prstGeom>
            <a:noFill/>
          </p:spPr>
        </p:pic>
        <p:pic>
          <p:nvPicPr>
            <p:cNvPr id="71" name="Picture 5" descr="\\.PSF\Parallels Share\Virtualization Slides\PC-Virtual.png"/>
            <p:cNvPicPr>
              <a:picLocks noChangeAspect="1" noChangeArrowheads="1"/>
            </p:cNvPicPr>
            <p:nvPr/>
          </p:nvPicPr>
          <p:blipFill>
            <a:blip r:embed="rId17" cstate="print"/>
            <a:srcRect/>
            <a:stretch>
              <a:fillRect/>
            </a:stretch>
          </p:blipFill>
          <p:spPr bwMode="auto">
            <a:xfrm>
              <a:off x="5429256" y="3429000"/>
              <a:ext cx="714380" cy="796090"/>
            </a:xfrm>
            <a:prstGeom prst="rect">
              <a:avLst/>
            </a:prstGeom>
            <a:noFill/>
          </p:spPr>
        </p:pic>
        <p:pic>
          <p:nvPicPr>
            <p:cNvPr id="74" name="Picture 5" descr="\\.PSF\Parallels Share\Virtualization Slides\PC-Virtual.png"/>
            <p:cNvPicPr>
              <a:picLocks noChangeAspect="1" noChangeArrowheads="1"/>
            </p:cNvPicPr>
            <p:nvPr/>
          </p:nvPicPr>
          <p:blipFill>
            <a:blip r:embed="rId17" cstate="print"/>
            <a:srcRect/>
            <a:stretch>
              <a:fillRect/>
            </a:stretch>
          </p:blipFill>
          <p:spPr bwMode="auto">
            <a:xfrm>
              <a:off x="4429124" y="3286124"/>
              <a:ext cx="714380" cy="796090"/>
            </a:xfrm>
            <a:prstGeom prst="rect">
              <a:avLst/>
            </a:prstGeom>
            <a:noFill/>
          </p:spPr>
        </p:pic>
        <p:pic>
          <p:nvPicPr>
            <p:cNvPr id="75" name="Picture 5" descr="\\.PSF\Parallels Share\Virtualization Slides\PC-Virtual.png"/>
            <p:cNvPicPr>
              <a:picLocks noChangeAspect="1" noChangeArrowheads="1"/>
            </p:cNvPicPr>
            <p:nvPr/>
          </p:nvPicPr>
          <p:blipFill>
            <a:blip r:embed="rId17" cstate="print"/>
            <a:srcRect/>
            <a:stretch>
              <a:fillRect/>
            </a:stretch>
          </p:blipFill>
          <p:spPr bwMode="auto">
            <a:xfrm>
              <a:off x="5000628" y="3571876"/>
              <a:ext cx="714380" cy="796090"/>
            </a:xfrm>
            <a:prstGeom prst="rect">
              <a:avLst/>
            </a:prstGeom>
            <a:noFill/>
          </p:spPr>
        </p:pic>
        <p:pic>
          <p:nvPicPr>
            <p:cNvPr id="76" name="Picture 5" descr="\\.PSF\Parallels Share\Virtualization Slides\PC-Virtual.png"/>
            <p:cNvPicPr>
              <a:picLocks noChangeAspect="1" noChangeArrowheads="1"/>
            </p:cNvPicPr>
            <p:nvPr/>
          </p:nvPicPr>
          <p:blipFill>
            <a:blip r:embed="rId17" cstate="print"/>
            <a:srcRect/>
            <a:stretch>
              <a:fillRect/>
            </a:stretch>
          </p:blipFill>
          <p:spPr bwMode="auto">
            <a:xfrm>
              <a:off x="4000496" y="3500438"/>
              <a:ext cx="714380" cy="796090"/>
            </a:xfrm>
            <a:prstGeom prst="rect">
              <a:avLst/>
            </a:prstGeom>
            <a:noFill/>
          </p:spPr>
        </p:pic>
        <p:pic>
          <p:nvPicPr>
            <p:cNvPr id="83" name="Picture 5" descr="\\.PSF\Parallels Share\Virtualization Slides\PC-Virtual.png"/>
            <p:cNvPicPr>
              <a:picLocks noChangeAspect="1" noChangeArrowheads="1"/>
            </p:cNvPicPr>
            <p:nvPr/>
          </p:nvPicPr>
          <p:blipFill>
            <a:blip r:embed="rId17" cstate="print"/>
            <a:srcRect/>
            <a:stretch>
              <a:fillRect/>
            </a:stretch>
          </p:blipFill>
          <p:spPr bwMode="auto">
            <a:xfrm>
              <a:off x="4572000" y="3786190"/>
              <a:ext cx="714380" cy="796090"/>
            </a:xfrm>
            <a:prstGeom prst="rect">
              <a:avLst/>
            </a:prstGeom>
            <a:noFill/>
          </p:spPr>
        </p:pic>
      </p:grpSp>
      <p:grpSp>
        <p:nvGrpSpPr>
          <p:cNvPr id="22" name="88 Grupo"/>
          <p:cNvGrpSpPr/>
          <p:nvPr/>
        </p:nvGrpSpPr>
        <p:grpSpPr>
          <a:xfrm>
            <a:off x="3714741" y="2714620"/>
            <a:ext cx="2244344" cy="1214446"/>
            <a:chOff x="2357422" y="2857496"/>
            <a:chExt cx="5357850" cy="3714776"/>
          </a:xfrm>
        </p:grpSpPr>
        <p:grpSp>
          <p:nvGrpSpPr>
            <p:cNvPr id="23" name="Group 75"/>
            <p:cNvGrpSpPr/>
            <p:nvPr/>
          </p:nvGrpSpPr>
          <p:grpSpPr>
            <a:xfrm>
              <a:off x="2357422" y="2857496"/>
              <a:ext cx="5357850" cy="3714776"/>
              <a:chOff x="3897059" y="2866006"/>
              <a:chExt cx="2424228" cy="1794405"/>
            </a:xfrm>
          </p:grpSpPr>
          <p:pic>
            <p:nvPicPr>
              <p:cNvPr id="106" name="Picture 4" descr="\\.PSF\Parallels Share\Virtualization Slides\Server-Physical-3U.png"/>
              <p:cNvPicPr>
                <a:picLocks noChangeAspect="1" noChangeArrowheads="1"/>
              </p:cNvPicPr>
              <p:nvPr/>
            </p:nvPicPr>
            <p:blipFill>
              <a:blip r:embed="rId15"/>
              <a:srcRect/>
              <a:stretch>
                <a:fillRect/>
              </a:stretch>
            </p:blipFill>
            <p:spPr bwMode="auto">
              <a:xfrm>
                <a:off x="3897059" y="2866006"/>
                <a:ext cx="2424228" cy="1794405"/>
              </a:xfrm>
              <a:prstGeom prst="rect">
                <a:avLst/>
              </a:prstGeom>
              <a:noFill/>
            </p:spPr>
          </p:pic>
          <p:pic>
            <p:nvPicPr>
              <p:cNvPr id="107" name="Picture 2"/>
              <p:cNvPicPr>
                <a:picLocks noChangeAspect="1" noChangeArrowheads="1"/>
              </p:cNvPicPr>
              <p:nvPr/>
            </p:nvPicPr>
            <p:blipFill>
              <a:blip r:embed="rId16">
                <a:lum bright="100000" contrast="100000"/>
              </a:blip>
              <a:srcRect l="52083" r="2758"/>
              <a:stretch>
                <a:fillRect/>
              </a:stretch>
            </p:blipFill>
            <p:spPr bwMode="auto">
              <a:xfrm>
                <a:off x="5049078" y="3591339"/>
                <a:ext cx="952769" cy="266032"/>
              </a:xfrm>
              <a:prstGeom prst="rect">
                <a:avLst/>
              </a:prstGeom>
              <a:noFill/>
              <a:ln>
                <a:noFill/>
              </a:ln>
              <a:effectLst>
                <a:outerShdw blurRad="317500" dist="50800" dir="5400000" algn="ctr" rotWithShape="0">
                  <a:srgbClr val="000000"/>
                </a:outerShdw>
              </a:effectLst>
              <a:scene3d>
                <a:camera prst="isometricRightUp"/>
                <a:lightRig rig="threePt" dir="t"/>
              </a:scene3d>
            </p:spPr>
          </p:pic>
        </p:grpSp>
        <p:pic>
          <p:nvPicPr>
            <p:cNvPr id="93" name="Picture 5" descr="\\.PSF\Parallels Share\Virtualization Slides\PC-Virtual.png"/>
            <p:cNvPicPr>
              <a:picLocks noChangeAspect="1" noChangeArrowheads="1"/>
            </p:cNvPicPr>
            <p:nvPr/>
          </p:nvPicPr>
          <p:blipFill>
            <a:blip r:embed="rId17" cstate="print"/>
            <a:srcRect/>
            <a:stretch>
              <a:fillRect/>
            </a:stretch>
          </p:blipFill>
          <p:spPr bwMode="auto">
            <a:xfrm>
              <a:off x="4857752" y="3071810"/>
              <a:ext cx="714380" cy="796090"/>
            </a:xfrm>
            <a:prstGeom prst="rect">
              <a:avLst/>
            </a:prstGeom>
            <a:noFill/>
          </p:spPr>
        </p:pic>
        <p:pic>
          <p:nvPicPr>
            <p:cNvPr id="94" name="Picture 5" descr="\\.PSF\Parallels Share\Virtualization Slides\PC-Virtual.png"/>
            <p:cNvPicPr>
              <a:picLocks noChangeAspect="1" noChangeArrowheads="1"/>
            </p:cNvPicPr>
            <p:nvPr/>
          </p:nvPicPr>
          <p:blipFill>
            <a:blip r:embed="rId17" cstate="print"/>
            <a:srcRect/>
            <a:stretch>
              <a:fillRect/>
            </a:stretch>
          </p:blipFill>
          <p:spPr bwMode="auto">
            <a:xfrm>
              <a:off x="5429256" y="3429000"/>
              <a:ext cx="714380" cy="796090"/>
            </a:xfrm>
            <a:prstGeom prst="rect">
              <a:avLst/>
            </a:prstGeom>
            <a:noFill/>
          </p:spPr>
        </p:pic>
        <p:pic>
          <p:nvPicPr>
            <p:cNvPr id="95" name="Picture 5" descr="\\.PSF\Parallels Share\Virtualization Slides\PC-Virtual.png"/>
            <p:cNvPicPr>
              <a:picLocks noChangeAspect="1" noChangeArrowheads="1"/>
            </p:cNvPicPr>
            <p:nvPr/>
          </p:nvPicPr>
          <p:blipFill>
            <a:blip r:embed="rId17" cstate="print"/>
            <a:srcRect/>
            <a:stretch>
              <a:fillRect/>
            </a:stretch>
          </p:blipFill>
          <p:spPr bwMode="auto">
            <a:xfrm>
              <a:off x="4429124" y="3286124"/>
              <a:ext cx="714380" cy="796090"/>
            </a:xfrm>
            <a:prstGeom prst="rect">
              <a:avLst/>
            </a:prstGeom>
            <a:noFill/>
          </p:spPr>
        </p:pic>
        <p:pic>
          <p:nvPicPr>
            <p:cNvPr id="97" name="Picture 5" descr="\\.PSF\Parallels Share\Virtualization Slides\PC-Virtual.png"/>
            <p:cNvPicPr>
              <a:picLocks noChangeAspect="1" noChangeArrowheads="1"/>
            </p:cNvPicPr>
            <p:nvPr/>
          </p:nvPicPr>
          <p:blipFill>
            <a:blip r:embed="rId17" cstate="print"/>
            <a:srcRect/>
            <a:stretch>
              <a:fillRect/>
            </a:stretch>
          </p:blipFill>
          <p:spPr bwMode="auto">
            <a:xfrm>
              <a:off x="5000628" y="3571876"/>
              <a:ext cx="714380" cy="796090"/>
            </a:xfrm>
            <a:prstGeom prst="rect">
              <a:avLst/>
            </a:prstGeom>
            <a:noFill/>
          </p:spPr>
        </p:pic>
        <p:pic>
          <p:nvPicPr>
            <p:cNvPr id="98" name="Picture 5" descr="\\.PSF\Parallels Share\Virtualization Slides\PC-Virtual.png"/>
            <p:cNvPicPr>
              <a:picLocks noChangeAspect="1" noChangeArrowheads="1"/>
            </p:cNvPicPr>
            <p:nvPr/>
          </p:nvPicPr>
          <p:blipFill>
            <a:blip r:embed="rId17" cstate="print"/>
            <a:srcRect/>
            <a:stretch>
              <a:fillRect/>
            </a:stretch>
          </p:blipFill>
          <p:spPr bwMode="auto">
            <a:xfrm>
              <a:off x="4000496" y="3500438"/>
              <a:ext cx="714380" cy="796090"/>
            </a:xfrm>
            <a:prstGeom prst="rect">
              <a:avLst/>
            </a:prstGeom>
            <a:noFill/>
          </p:spPr>
        </p:pic>
        <p:pic>
          <p:nvPicPr>
            <p:cNvPr id="99" name="Picture 5" descr="\\.PSF\Parallels Share\Virtualization Slides\PC-Virtual.png"/>
            <p:cNvPicPr>
              <a:picLocks noChangeAspect="1" noChangeArrowheads="1"/>
            </p:cNvPicPr>
            <p:nvPr/>
          </p:nvPicPr>
          <p:blipFill>
            <a:blip r:embed="rId17" cstate="print"/>
            <a:srcRect/>
            <a:stretch>
              <a:fillRect/>
            </a:stretch>
          </p:blipFill>
          <p:spPr bwMode="auto">
            <a:xfrm>
              <a:off x="4572000" y="3786190"/>
              <a:ext cx="714380" cy="796090"/>
            </a:xfrm>
            <a:prstGeom prst="rect">
              <a:avLst/>
            </a:prstGeom>
            <a:noFill/>
          </p:spPr>
        </p:pic>
      </p:grpSp>
      <p:cxnSp>
        <p:nvCxnSpPr>
          <p:cNvPr id="115" name="Straight Arrow Connector 91"/>
          <p:cNvCxnSpPr/>
          <p:nvPr/>
        </p:nvCxnSpPr>
        <p:spPr>
          <a:xfrm>
            <a:off x="5572129" y="2071678"/>
            <a:ext cx="1238259"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91"/>
          <p:cNvCxnSpPr/>
          <p:nvPr/>
        </p:nvCxnSpPr>
        <p:spPr>
          <a:xfrm flipV="1">
            <a:off x="5649520" y="3357562"/>
            <a:ext cx="116086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19" name="Picture 10" descr="Logo-Systems-Center"/>
          <p:cNvPicPr>
            <a:picLocks noChangeAspect="1" noChangeArrowheads="1"/>
          </p:cNvPicPr>
          <p:nvPr/>
        </p:nvPicPr>
        <p:blipFill>
          <a:blip r:embed="rId18"/>
          <a:srcRect/>
          <a:stretch>
            <a:fillRect/>
          </a:stretch>
        </p:blipFill>
        <p:spPr bwMode="auto">
          <a:xfrm>
            <a:off x="8435603" y="4714884"/>
            <a:ext cx="1315615" cy="328904"/>
          </a:xfrm>
          <a:prstGeom prst="rect">
            <a:avLst/>
          </a:prstGeom>
          <a:noFill/>
          <a:ln w="9525">
            <a:noFill/>
            <a:miter lim="800000"/>
            <a:headEnd/>
            <a:tailEnd/>
          </a:ln>
        </p:spPr>
      </p:pic>
      <p:pic>
        <p:nvPicPr>
          <p:cNvPr id="121" name="Picture 45" descr="Server-3U-Physical-Base"/>
          <p:cNvPicPr>
            <a:picLocks noChangeAspect="1" noChangeArrowheads="1"/>
          </p:cNvPicPr>
          <p:nvPr/>
        </p:nvPicPr>
        <p:blipFill>
          <a:blip r:embed="rId19"/>
          <a:srcRect/>
          <a:stretch>
            <a:fillRect/>
          </a:stretch>
        </p:blipFill>
        <p:spPr bwMode="auto">
          <a:xfrm>
            <a:off x="8072490" y="1000108"/>
            <a:ext cx="1157446" cy="798392"/>
          </a:xfrm>
          <a:prstGeom prst="rect">
            <a:avLst/>
          </a:prstGeom>
          <a:noFill/>
          <a:ln w="9525">
            <a:noFill/>
            <a:miter lim="800000"/>
            <a:headEnd/>
            <a:tailEnd/>
          </a:ln>
        </p:spPr>
      </p:pic>
      <p:pic>
        <p:nvPicPr>
          <p:cNvPr id="123" name="Picture 45" descr="Server-3U-Physical-Base"/>
          <p:cNvPicPr>
            <a:picLocks noChangeAspect="1" noChangeArrowheads="1"/>
          </p:cNvPicPr>
          <p:nvPr/>
        </p:nvPicPr>
        <p:blipFill>
          <a:blip r:embed="rId19"/>
          <a:srcRect/>
          <a:stretch>
            <a:fillRect/>
          </a:stretch>
        </p:blipFill>
        <p:spPr bwMode="auto">
          <a:xfrm>
            <a:off x="8512994" y="4000504"/>
            <a:ext cx="1157446" cy="798392"/>
          </a:xfrm>
          <a:prstGeom prst="rect">
            <a:avLst/>
          </a:prstGeom>
          <a:noFill/>
          <a:ln w="9525">
            <a:noFill/>
            <a:miter lim="800000"/>
            <a:headEnd/>
            <a:tailEnd/>
          </a:ln>
        </p:spPr>
      </p:pic>
      <p:pic>
        <p:nvPicPr>
          <p:cNvPr id="124" name="Picture 18" descr="SGAV-White"/>
          <p:cNvPicPr>
            <a:picLocks noChangeAspect="1" noChangeArrowheads="1"/>
          </p:cNvPicPr>
          <p:nvPr/>
        </p:nvPicPr>
        <p:blipFill>
          <a:blip r:embed="rId20"/>
          <a:stretch>
            <a:fillRect/>
          </a:stretch>
        </p:blipFill>
        <p:spPr bwMode="auto">
          <a:xfrm>
            <a:off x="7530752" y="1714489"/>
            <a:ext cx="2297892" cy="269857"/>
          </a:xfrm>
          <a:prstGeom prst="rect">
            <a:avLst/>
          </a:prstGeom>
          <a:noFill/>
        </p:spPr>
      </p:pic>
      <p:cxnSp>
        <p:nvCxnSpPr>
          <p:cNvPr id="100" name="Straight Arrow Connector 91"/>
          <p:cNvCxnSpPr/>
          <p:nvPr/>
        </p:nvCxnSpPr>
        <p:spPr>
          <a:xfrm>
            <a:off x="3327785" y="3214686"/>
            <a:ext cx="77391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121"/>
                                        </p:tgtEl>
                                        <p:attrNameLst>
                                          <p:attrName>style.visibility</p:attrName>
                                        </p:attrNameLst>
                                      </p:cBhvr>
                                      <p:to>
                                        <p:strVal val="visible"/>
                                      </p:to>
                                    </p:set>
                                  </p:childTnLst>
                                </p:cTn>
                              </p:par>
                              <p:par>
                                <p:cTn id="7" presetID="1" presetClass="entr" presetSubtype="0" fill="hold" nodeType="withEffect">
                                  <p:stCondLst>
                                    <p:cond delay="1500"/>
                                  </p:stCondLst>
                                  <p:childTnLst>
                                    <p:set>
                                      <p:cBhvr>
                                        <p:cTn id="8" dur="1" fill="hold">
                                          <p:stCondLst>
                                            <p:cond delay="0"/>
                                          </p:stCondLst>
                                        </p:cTn>
                                        <p:tgtEl>
                                          <p:spTgt spid="124"/>
                                        </p:tgtEl>
                                        <p:attrNameLst>
                                          <p:attrName>style.visibility</p:attrName>
                                        </p:attrNameLst>
                                      </p:cBhvr>
                                      <p:to>
                                        <p:strVal val="visible"/>
                                      </p:to>
                                    </p:set>
                                  </p:childTnLst>
                                </p:cTn>
                              </p:par>
                              <p:par>
                                <p:cTn id="9" presetID="1" presetClass="entr" presetSubtype="0" fill="hold" grpId="0" nodeType="withEffect">
                                  <p:stCondLst>
                                    <p:cond delay="150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nodeType="withEffect">
                                  <p:stCondLst>
                                    <p:cond delay="1500"/>
                                  </p:stCondLst>
                                  <p:childTnLst>
                                    <p:set>
                                      <p:cBhvr>
                                        <p:cTn id="12" dur="1" fill="hold">
                                          <p:stCondLst>
                                            <p:cond delay="0"/>
                                          </p:stCondLst>
                                        </p:cTn>
                                        <p:tgtEl>
                                          <p:spTgt spid="123"/>
                                        </p:tgtEl>
                                        <p:attrNameLst>
                                          <p:attrName>style.visibility</p:attrName>
                                        </p:attrNameLst>
                                      </p:cBhvr>
                                      <p:to>
                                        <p:strVal val="visible"/>
                                      </p:to>
                                    </p:set>
                                  </p:childTnLst>
                                </p:cTn>
                              </p:par>
                              <p:par>
                                <p:cTn id="13" presetID="1" presetClass="entr" presetSubtype="0" fill="hold" nodeType="withEffect">
                                  <p:stCondLst>
                                    <p:cond delay="1500"/>
                                  </p:stCondLst>
                                  <p:childTnLst>
                                    <p:set>
                                      <p:cBhvr>
                                        <p:cTn id="1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5"/>
          <p:cNvGrpSpPr>
            <a:grpSpLocks/>
          </p:cNvGrpSpPr>
          <p:nvPr/>
        </p:nvGrpSpPr>
        <p:grpSpPr bwMode="auto">
          <a:xfrm>
            <a:off x="660400" y="4053199"/>
            <a:ext cx="1144583" cy="853440"/>
            <a:chOff x="6629400" y="5129175"/>
            <a:chExt cx="1533185" cy="1119718"/>
          </a:xfrm>
        </p:grpSpPr>
        <p:grpSp>
          <p:nvGrpSpPr>
            <p:cNvPr id="3" name="Group 54"/>
            <p:cNvGrpSpPr>
              <a:grpSpLocks/>
            </p:cNvGrpSpPr>
            <p:nvPr/>
          </p:nvGrpSpPr>
          <p:grpSpPr bwMode="auto">
            <a:xfrm>
              <a:off x="7182285" y="5129175"/>
              <a:ext cx="980300" cy="991093"/>
              <a:chOff x="4972485" y="5281575"/>
              <a:chExt cx="980300" cy="991093"/>
            </a:xfrm>
          </p:grpSpPr>
          <p:pic>
            <p:nvPicPr>
              <p:cNvPr id="8" name="Picture 7" descr="C:\Clients\MS_artwork\Windows_Vista_Icons_ for_Marketing_use\Computer.png"/>
              <p:cNvPicPr>
                <a:picLocks noChangeAspect="1" noChangeArrowheads="1"/>
              </p:cNvPicPr>
              <p:nvPr/>
            </p:nvPicPr>
            <p:blipFill>
              <a:blip r:embed="rId3">
                <a:lum bright="-6000" contrast="-36000"/>
              </a:blip>
              <a:srcRect/>
              <a:stretch>
                <a:fillRect/>
              </a:stretch>
            </p:blipFill>
            <p:spPr bwMode="auto">
              <a:xfrm>
                <a:off x="4972485" y="5281575"/>
                <a:ext cx="980300" cy="991093"/>
              </a:xfrm>
              <a:prstGeom prst="rect">
                <a:avLst/>
              </a:prstGeom>
              <a:noFill/>
              <a:ln w="9525">
                <a:noFill/>
                <a:miter lim="800000"/>
                <a:headEnd/>
                <a:tailEnd/>
              </a:ln>
            </p:spPr>
          </p:pic>
          <p:pic>
            <p:nvPicPr>
              <p:cNvPr id="9" name="Picture 3" descr="\\eventsql\dvd27\Clip_Installer\DVD_ART\BoxShots_Logos\Windows Embedded CE\Windows Embedded CE logo rev v.png"/>
              <p:cNvPicPr>
                <a:picLocks noChangeAspect="1" noChangeArrowheads="1"/>
              </p:cNvPicPr>
              <p:nvPr/>
            </p:nvPicPr>
            <p:blipFill>
              <a:blip r:embed="rId4" cstate="print"/>
              <a:srcRect/>
              <a:stretch>
                <a:fillRect/>
              </a:stretch>
            </p:blipFill>
            <p:spPr bwMode="auto">
              <a:xfrm rot="730905">
                <a:off x="5227273" y="5628557"/>
                <a:ext cx="533400" cy="339673"/>
              </a:xfrm>
              <a:prstGeom prst="rect">
                <a:avLst/>
              </a:prstGeom>
              <a:noFill/>
              <a:ln w="9525">
                <a:noFill/>
                <a:miter lim="800000"/>
                <a:headEnd/>
                <a:tailEnd/>
              </a:ln>
            </p:spPr>
          </p:pic>
        </p:grpSp>
        <p:grpSp>
          <p:nvGrpSpPr>
            <p:cNvPr id="4" name="Group 53"/>
            <p:cNvGrpSpPr>
              <a:grpSpLocks/>
            </p:cNvGrpSpPr>
            <p:nvPr/>
          </p:nvGrpSpPr>
          <p:grpSpPr bwMode="auto">
            <a:xfrm>
              <a:off x="6629400" y="5257800"/>
              <a:ext cx="980300" cy="991093"/>
              <a:chOff x="6629400" y="5257800"/>
              <a:chExt cx="980300" cy="991093"/>
            </a:xfrm>
          </p:grpSpPr>
          <p:pic>
            <p:nvPicPr>
              <p:cNvPr id="6" name="Picture 5" descr="C:\Clients\MS_artwork\Windows_Vista_Icons_ for_Marketing_use\Computer.png"/>
              <p:cNvPicPr>
                <a:picLocks noChangeAspect="1" noChangeArrowheads="1"/>
              </p:cNvPicPr>
              <p:nvPr/>
            </p:nvPicPr>
            <p:blipFill>
              <a:blip r:embed="rId3">
                <a:lum bright="-6000" contrast="-32000"/>
              </a:blip>
              <a:srcRect/>
              <a:stretch>
                <a:fillRect/>
              </a:stretch>
            </p:blipFill>
            <p:spPr bwMode="auto">
              <a:xfrm>
                <a:off x="6629400" y="5257800"/>
                <a:ext cx="980300" cy="991093"/>
              </a:xfrm>
              <a:prstGeom prst="rect">
                <a:avLst/>
              </a:prstGeom>
              <a:noFill/>
              <a:ln w="9525">
                <a:noFill/>
                <a:miter lim="800000"/>
                <a:headEnd/>
                <a:tailEnd/>
              </a:ln>
            </p:spPr>
          </p:pic>
          <p:pic>
            <p:nvPicPr>
              <p:cNvPr id="7" name="Picture 6" descr="\\eventsql\dvd27\Clip_Installer\DVD_ART\BoxShots_Logos\Windows XP Embedded\Windows-XP-Embedded-Logo-rev v.png"/>
              <p:cNvPicPr>
                <a:picLocks noChangeAspect="1" noChangeArrowheads="1"/>
              </p:cNvPicPr>
              <p:nvPr/>
            </p:nvPicPr>
            <p:blipFill>
              <a:blip r:embed="rId5" cstate="print"/>
              <a:srcRect/>
              <a:stretch>
                <a:fillRect/>
              </a:stretch>
            </p:blipFill>
            <p:spPr bwMode="auto">
              <a:xfrm rot="693265">
                <a:off x="6996257" y="5567013"/>
                <a:ext cx="459184" cy="359116"/>
              </a:xfrm>
              <a:prstGeom prst="rect">
                <a:avLst/>
              </a:prstGeom>
              <a:noFill/>
              <a:ln w="9525">
                <a:noFill/>
                <a:miter lim="800000"/>
                <a:headEnd/>
                <a:tailEnd/>
              </a:ln>
            </p:spPr>
          </p:pic>
        </p:grpSp>
      </p:grpSp>
      <p:grpSp>
        <p:nvGrpSpPr>
          <p:cNvPr id="5" name="Group 55"/>
          <p:cNvGrpSpPr>
            <a:grpSpLocks/>
          </p:cNvGrpSpPr>
          <p:nvPr/>
        </p:nvGrpSpPr>
        <p:grpSpPr bwMode="auto">
          <a:xfrm>
            <a:off x="495300" y="1919599"/>
            <a:ext cx="1496218" cy="1173480"/>
            <a:chOff x="5715000" y="1371600"/>
            <a:chExt cx="1915906" cy="1352679"/>
          </a:xfrm>
        </p:grpSpPr>
        <p:pic>
          <p:nvPicPr>
            <p:cNvPr id="11" name="Picture 10" descr="image007"/>
            <p:cNvPicPr>
              <a:picLocks noChangeAspect="1" noChangeArrowheads="1"/>
            </p:cNvPicPr>
            <p:nvPr/>
          </p:nvPicPr>
          <p:blipFill>
            <a:blip r:embed="rId6"/>
            <a:srcRect/>
            <a:stretch>
              <a:fillRect/>
            </a:stretch>
          </p:blipFill>
          <p:spPr bwMode="auto">
            <a:xfrm flipH="1">
              <a:off x="5715000" y="1371600"/>
              <a:ext cx="1223614" cy="1143000"/>
            </a:xfrm>
            <a:prstGeom prst="rect">
              <a:avLst/>
            </a:prstGeom>
            <a:noFill/>
            <a:ln w="9525">
              <a:noFill/>
              <a:miter lim="800000"/>
              <a:headEnd/>
              <a:tailEnd/>
            </a:ln>
          </p:spPr>
        </p:pic>
        <p:pic>
          <p:nvPicPr>
            <p:cNvPr id="12" name="Picture 3" descr="C:\Clients\MS_artwork\Windows_Vista_Icons_ for_Marketing_use\Laptop.png"/>
            <p:cNvPicPr>
              <a:picLocks noChangeAspect="1" noChangeArrowheads="1"/>
            </p:cNvPicPr>
            <p:nvPr/>
          </p:nvPicPr>
          <p:blipFill>
            <a:blip r:embed="rId7"/>
            <a:srcRect/>
            <a:stretch>
              <a:fillRect/>
            </a:stretch>
          </p:blipFill>
          <p:spPr bwMode="auto">
            <a:xfrm rot="457243" flipH="1">
              <a:off x="6696008" y="1657479"/>
              <a:ext cx="934898" cy="1066800"/>
            </a:xfrm>
            <a:prstGeom prst="rect">
              <a:avLst/>
            </a:prstGeom>
            <a:noFill/>
            <a:ln w="9525">
              <a:noFill/>
              <a:miter lim="800000"/>
              <a:headEnd/>
              <a:tailEnd/>
            </a:ln>
          </p:spPr>
        </p:pic>
        <p:pic>
          <p:nvPicPr>
            <p:cNvPr id="13" name="Picture 7" descr="\\eventsql\dvd27\Clip_Installer\DVD_ART\BoxShots_Logos\Windows Vista Enterprise\Windows Vista Enterprise logo v w.png"/>
            <p:cNvPicPr>
              <a:picLocks noChangeAspect="1" noChangeArrowheads="1"/>
            </p:cNvPicPr>
            <p:nvPr/>
          </p:nvPicPr>
          <p:blipFill>
            <a:blip r:embed="rId8" cstate="print"/>
            <a:srcRect/>
            <a:stretch>
              <a:fillRect/>
            </a:stretch>
          </p:blipFill>
          <p:spPr bwMode="auto">
            <a:xfrm rot="-302217">
              <a:off x="6792201" y="1888236"/>
              <a:ext cx="523013" cy="381000"/>
            </a:xfrm>
            <a:prstGeom prst="rect">
              <a:avLst/>
            </a:prstGeom>
            <a:noFill/>
            <a:ln w="9525">
              <a:noFill/>
              <a:miter lim="800000"/>
              <a:headEnd/>
              <a:tailEnd/>
            </a:ln>
          </p:spPr>
        </p:pic>
        <p:pic>
          <p:nvPicPr>
            <p:cNvPr id="14" name="Picture 8" descr="\\eventsql\dvd27\Clip_Installer\DVD_ART\BoxShots_Logos\Windows Fundamentals for Legacy PCs\windows fundamentals for legacy pcs v rev.png"/>
            <p:cNvPicPr>
              <a:picLocks noChangeAspect="1" noChangeArrowheads="1"/>
            </p:cNvPicPr>
            <p:nvPr/>
          </p:nvPicPr>
          <p:blipFill>
            <a:blip r:embed="rId9" cstate="print"/>
            <a:srcRect t="49200"/>
            <a:stretch>
              <a:fillRect/>
            </a:stretch>
          </p:blipFill>
          <p:spPr bwMode="auto">
            <a:xfrm rot="-580527">
              <a:off x="6340940" y="1789888"/>
              <a:ext cx="463504" cy="233667"/>
            </a:xfrm>
            <a:prstGeom prst="rect">
              <a:avLst/>
            </a:prstGeom>
            <a:noFill/>
            <a:ln w="9525">
              <a:noFill/>
              <a:miter lim="800000"/>
              <a:headEnd/>
              <a:tailEnd/>
            </a:ln>
          </p:spPr>
        </p:pic>
      </p:grpSp>
      <p:pic>
        <p:nvPicPr>
          <p:cNvPr id="16" name="Picture 8" descr="\\eventsql\dvd27\Clip_Installer\DVD_ART\Artwork_Imagery\HARDWARE_IMAGERY\Illustration - Misc Hardware\XML Icons\Database blue.png"/>
          <p:cNvPicPr>
            <a:picLocks noChangeAspect="1" noChangeArrowheads="1"/>
          </p:cNvPicPr>
          <p:nvPr/>
        </p:nvPicPr>
        <p:blipFill>
          <a:blip r:embed="rId10"/>
          <a:srcRect/>
          <a:stretch>
            <a:fillRect/>
          </a:stretch>
        </p:blipFill>
        <p:spPr bwMode="auto">
          <a:xfrm>
            <a:off x="8043514" y="857232"/>
            <a:ext cx="1155700" cy="1428750"/>
          </a:xfrm>
          <a:prstGeom prst="rect">
            <a:avLst/>
          </a:prstGeom>
          <a:noFill/>
          <a:ln w="9525">
            <a:noFill/>
            <a:miter lim="800000"/>
            <a:headEnd/>
            <a:tailEnd/>
          </a:ln>
        </p:spPr>
      </p:pic>
      <p:pic>
        <p:nvPicPr>
          <p:cNvPr id="17" name="Picture 5" descr="\\eventsql\dvd27\Clip_Installer\DVD_ART\Artwork_Imagery\HARDWARE_IMAGERY\Illustration - Misc Hardware\Windows Vista Illustration Icons\Server.png"/>
          <p:cNvPicPr>
            <a:picLocks noChangeAspect="1" noChangeArrowheads="1"/>
          </p:cNvPicPr>
          <p:nvPr/>
        </p:nvPicPr>
        <p:blipFill>
          <a:blip r:embed="rId11" cstate="print"/>
          <a:srcRect/>
          <a:stretch>
            <a:fillRect/>
          </a:stretch>
        </p:blipFill>
        <p:spPr bwMode="auto">
          <a:xfrm>
            <a:off x="2832477" y="3267068"/>
            <a:ext cx="615950" cy="778042"/>
          </a:xfrm>
          <a:prstGeom prst="rect">
            <a:avLst/>
          </a:prstGeom>
          <a:noFill/>
          <a:ln w="9525">
            <a:noFill/>
            <a:miter lim="800000"/>
            <a:headEnd/>
            <a:tailEnd/>
          </a:ln>
        </p:spPr>
      </p:pic>
      <p:pic>
        <p:nvPicPr>
          <p:cNvPr id="18" name="Picture 5" descr="C:\Program Files\Microsoft Resource DVD Artwork\DVD_ART\Artwork_Imagery\HARDWARE_IMAGERY\Illustration - Misc Hardware\XML Icons\Message Bus network connection.png"/>
          <p:cNvPicPr>
            <a:picLocks noChangeAspect="1" noChangeArrowheads="1"/>
          </p:cNvPicPr>
          <p:nvPr/>
        </p:nvPicPr>
        <p:blipFill>
          <a:blip r:embed="rId12" cstate="print"/>
          <a:srcRect/>
          <a:stretch>
            <a:fillRect/>
          </a:stretch>
        </p:blipFill>
        <p:spPr bwMode="auto">
          <a:xfrm>
            <a:off x="2894199" y="3533772"/>
            <a:ext cx="456777" cy="228600"/>
          </a:xfrm>
          <a:prstGeom prst="rect">
            <a:avLst/>
          </a:prstGeom>
          <a:noFill/>
        </p:spPr>
      </p:pic>
      <p:sp>
        <p:nvSpPr>
          <p:cNvPr id="30" name="TextBox 29"/>
          <p:cNvSpPr txBox="1"/>
          <p:nvPr/>
        </p:nvSpPr>
        <p:spPr>
          <a:xfrm>
            <a:off x="2667000" y="3000373"/>
            <a:ext cx="737783" cy="276999"/>
          </a:xfrm>
          <a:prstGeom prst="rect">
            <a:avLst/>
          </a:prstGeom>
          <a:noFill/>
        </p:spPr>
        <p:txBody>
          <a:bodyPr wrap="square" rtlCol="0">
            <a:spAutoFit/>
          </a:bodyPr>
          <a:lstStyle/>
          <a:p>
            <a:pPr algn="ctr"/>
            <a:r>
              <a:rPr lang="es-ES" sz="1200" dirty="0" err="1" smtClean="0">
                <a:solidFill>
                  <a:schemeClr val="tx1"/>
                </a:solidFill>
                <a:latin typeface="Calibri" pitchFamily="34" charset="0"/>
              </a:rPr>
              <a:t>Broker</a:t>
            </a:r>
            <a:r>
              <a:rPr lang="es-ES" sz="1200" dirty="0" smtClean="0">
                <a:solidFill>
                  <a:schemeClr val="tx1"/>
                </a:solidFill>
                <a:latin typeface="Calibri" pitchFamily="34" charset="0"/>
              </a:rPr>
              <a:t> </a:t>
            </a:r>
          </a:p>
        </p:txBody>
      </p:sp>
      <p:pic>
        <p:nvPicPr>
          <p:cNvPr id="35" name="Picture 77" descr="Picture1.png"/>
          <p:cNvPicPr>
            <a:picLocks noChangeAspect="1"/>
          </p:cNvPicPr>
          <p:nvPr/>
        </p:nvPicPr>
        <p:blipFill>
          <a:blip r:embed="rId13">
            <a:lum bright="24000"/>
          </a:blip>
          <a:srcRect/>
          <a:stretch>
            <a:fillRect/>
          </a:stretch>
        </p:blipFill>
        <p:spPr bwMode="auto">
          <a:xfrm>
            <a:off x="8621364" y="1238232"/>
            <a:ext cx="495300" cy="457200"/>
          </a:xfrm>
          <a:prstGeom prst="rect">
            <a:avLst/>
          </a:prstGeom>
          <a:noFill/>
          <a:ln w="9525">
            <a:noFill/>
            <a:miter lim="800000"/>
            <a:headEnd/>
            <a:tailEnd/>
          </a:ln>
        </p:spPr>
      </p:pic>
      <p:pic>
        <p:nvPicPr>
          <p:cNvPr id="36" name="Picture 77" descr="Picture1.png"/>
          <p:cNvPicPr>
            <a:picLocks noChangeAspect="1"/>
          </p:cNvPicPr>
          <p:nvPr/>
        </p:nvPicPr>
        <p:blipFill>
          <a:blip r:embed="rId13">
            <a:lum bright="24000"/>
          </a:blip>
          <a:srcRect/>
          <a:stretch>
            <a:fillRect/>
          </a:stretch>
        </p:blipFill>
        <p:spPr bwMode="auto">
          <a:xfrm>
            <a:off x="8477096" y="1090288"/>
            <a:ext cx="495300" cy="457200"/>
          </a:xfrm>
          <a:prstGeom prst="rect">
            <a:avLst/>
          </a:prstGeom>
          <a:noFill/>
          <a:ln w="9525">
            <a:noFill/>
            <a:miter lim="800000"/>
            <a:headEnd/>
            <a:tailEnd/>
          </a:ln>
        </p:spPr>
      </p:pic>
      <p:pic>
        <p:nvPicPr>
          <p:cNvPr id="37" name="Picture 77" descr="Picture1.png"/>
          <p:cNvPicPr>
            <a:picLocks noChangeAspect="1"/>
          </p:cNvPicPr>
          <p:nvPr/>
        </p:nvPicPr>
        <p:blipFill>
          <a:blip r:embed="rId13">
            <a:lum bright="24000"/>
          </a:blip>
          <a:srcRect/>
          <a:stretch>
            <a:fillRect/>
          </a:stretch>
        </p:blipFill>
        <p:spPr bwMode="auto">
          <a:xfrm>
            <a:off x="8538814" y="1543032"/>
            <a:ext cx="495300" cy="457200"/>
          </a:xfrm>
          <a:prstGeom prst="rect">
            <a:avLst/>
          </a:prstGeom>
          <a:noFill/>
          <a:ln w="9525">
            <a:noFill/>
            <a:miter lim="800000"/>
            <a:headEnd/>
            <a:tailEnd/>
          </a:ln>
        </p:spPr>
      </p:pic>
      <p:pic>
        <p:nvPicPr>
          <p:cNvPr id="38" name="Picture 77" descr="Picture1.png"/>
          <p:cNvPicPr>
            <a:picLocks noChangeAspect="1"/>
          </p:cNvPicPr>
          <p:nvPr/>
        </p:nvPicPr>
        <p:blipFill>
          <a:blip r:embed="rId13">
            <a:lum bright="24000"/>
          </a:blip>
          <a:srcRect/>
          <a:stretch>
            <a:fillRect/>
          </a:stretch>
        </p:blipFill>
        <p:spPr bwMode="auto">
          <a:xfrm>
            <a:off x="8291164" y="1543032"/>
            <a:ext cx="495300" cy="457200"/>
          </a:xfrm>
          <a:prstGeom prst="rect">
            <a:avLst/>
          </a:prstGeom>
          <a:noFill/>
          <a:ln w="9525">
            <a:noFill/>
            <a:miter lim="800000"/>
            <a:headEnd/>
            <a:tailEnd/>
          </a:ln>
        </p:spPr>
      </p:pic>
      <p:pic>
        <p:nvPicPr>
          <p:cNvPr id="39" name="Picture 77" descr="Picture1.png"/>
          <p:cNvPicPr>
            <a:picLocks noChangeAspect="1"/>
          </p:cNvPicPr>
          <p:nvPr/>
        </p:nvPicPr>
        <p:blipFill>
          <a:blip r:embed="rId13">
            <a:lum bright="24000"/>
          </a:blip>
          <a:srcRect/>
          <a:stretch>
            <a:fillRect/>
          </a:stretch>
        </p:blipFill>
        <p:spPr bwMode="auto">
          <a:xfrm>
            <a:off x="8373714" y="1390632"/>
            <a:ext cx="495300" cy="457200"/>
          </a:xfrm>
          <a:prstGeom prst="rect">
            <a:avLst/>
          </a:prstGeom>
          <a:noFill/>
          <a:ln w="9525">
            <a:noFill/>
            <a:miter lim="800000"/>
            <a:headEnd/>
            <a:tailEnd/>
          </a:ln>
        </p:spPr>
      </p:pic>
      <p:pic>
        <p:nvPicPr>
          <p:cNvPr id="40" name="Picture 77" descr="Picture1.png"/>
          <p:cNvPicPr>
            <a:picLocks noChangeAspect="1"/>
          </p:cNvPicPr>
          <p:nvPr/>
        </p:nvPicPr>
        <p:blipFill>
          <a:blip r:embed="rId13">
            <a:lum bright="24000"/>
          </a:blip>
          <a:srcRect/>
          <a:stretch>
            <a:fillRect/>
          </a:stretch>
        </p:blipFill>
        <p:spPr bwMode="auto">
          <a:xfrm>
            <a:off x="8229446" y="1699888"/>
            <a:ext cx="495300" cy="457200"/>
          </a:xfrm>
          <a:prstGeom prst="rect">
            <a:avLst/>
          </a:prstGeom>
          <a:noFill/>
          <a:ln w="9525">
            <a:noFill/>
            <a:miter lim="800000"/>
            <a:headEnd/>
            <a:tailEnd/>
          </a:ln>
        </p:spPr>
      </p:pic>
      <p:pic>
        <p:nvPicPr>
          <p:cNvPr id="41" name="Picture 77" descr="Picture1.png"/>
          <p:cNvPicPr>
            <a:picLocks noChangeAspect="1"/>
          </p:cNvPicPr>
          <p:nvPr/>
        </p:nvPicPr>
        <p:blipFill>
          <a:blip r:embed="rId13">
            <a:lum bright="24000"/>
          </a:blip>
          <a:srcRect/>
          <a:stretch>
            <a:fillRect/>
          </a:stretch>
        </p:blipFill>
        <p:spPr bwMode="auto">
          <a:xfrm>
            <a:off x="8456264" y="1771632"/>
            <a:ext cx="495300" cy="457200"/>
          </a:xfrm>
          <a:prstGeom prst="rect">
            <a:avLst/>
          </a:prstGeom>
          <a:noFill/>
          <a:ln w="9525">
            <a:noFill/>
            <a:miter lim="800000"/>
            <a:headEnd/>
            <a:tailEnd/>
          </a:ln>
        </p:spPr>
      </p:pic>
      <p:pic>
        <p:nvPicPr>
          <p:cNvPr id="42" name="Picture 77" descr="Picture1.png"/>
          <p:cNvPicPr>
            <a:picLocks noChangeAspect="1"/>
          </p:cNvPicPr>
          <p:nvPr/>
        </p:nvPicPr>
        <p:blipFill>
          <a:blip r:embed="rId13">
            <a:lum bright="24000"/>
          </a:blip>
          <a:srcRect/>
          <a:stretch>
            <a:fillRect/>
          </a:stretch>
        </p:blipFill>
        <p:spPr bwMode="auto">
          <a:xfrm>
            <a:off x="8146896" y="1166488"/>
            <a:ext cx="495300" cy="457200"/>
          </a:xfrm>
          <a:prstGeom prst="rect">
            <a:avLst/>
          </a:prstGeom>
          <a:noFill/>
          <a:ln w="9525">
            <a:noFill/>
            <a:miter lim="800000"/>
            <a:headEnd/>
            <a:tailEnd/>
          </a:ln>
        </p:spPr>
      </p:pic>
      <p:sp>
        <p:nvSpPr>
          <p:cNvPr id="78" name="TextBox 77"/>
          <p:cNvSpPr txBox="1"/>
          <p:nvPr/>
        </p:nvSpPr>
        <p:spPr>
          <a:xfrm>
            <a:off x="8007385" y="2367718"/>
            <a:ext cx="1434303" cy="461665"/>
          </a:xfrm>
          <a:prstGeom prst="rect">
            <a:avLst/>
          </a:prstGeom>
          <a:noFill/>
        </p:spPr>
        <p:txBody>
          <a:bodyPr wrap="square" rtlCol="0">
            <a:spAutoFit/>
          </a:bodyPr>
          <a:lstStyle/>
          <a:p>
            <a:r>
              <a:rPr lang="es-ES" sz="1200" smtClean="0">
                <a:solidFill>
                  <a:schemeClr val="tx1"/>
                </a:solidFill>
                <a:latin typeface="Calibri" pitchFamily="34" charset="0"/>
              </a:rPr>
              <a:t>Almacenamiento SAN para las </a:t>
            </a:r>
            <a:r>
              <a:rPr lang="es-ES" sz="1200" smtClean="0">
                <a:latin typeface="Calibri" pitchFamily="34" charset="0"/>
              </a:rPr>
              <a:t>VMs</a:t>
            </a:r>
            <a:endParaRPr lang="es-ES" sz="1200" smtClean="0">
              <a:solidFill>
                <a:schemeClr val="tx1"/>
              </a:solidFill>
              <a:latin typeface="Calibri" pitchFamily="34" charset="0"/>
            </a:endParaRPr>
          </a:p>
        </p:txBody>
      </p:sp>
      <p:sp>
        <p:nvSpPr>
          <p:cNvPr id="79" name="Rectangle 78"/>
          <p:cNvSpPr/>
          <p:nvPr/>
        </p:nvSpPr>
        <p:spPr>
          <a:xfrm>
            <a:off x="4994297" y="214290"/>
            <a:ext cx="1981200" cy="300039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80" name="Rectangle 79"/>
          <p:cNvSpPr/>
          <p:nvPr/>
        </p:nvSpPr>
        <p:spPr>
          <a:xfrm>
            <a:off x="330200" y="1767199"/>
            <a:ext cx="1981200" cy="3657600"/>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81" name="TextBox 80"/>
          <p:cNvSpPr txBox="1"/>
          <p:nvPr/>
        </p:nvSpPr>
        <p:spPr>
          <a:xfrm>
            <a:off x="495300" y="3062600"/>
            <a:ext cx="1898650" cy="461665"/>
          </a:xfrm>
          <a:prstGeom prst="rect">
            <a:avLst/>
          </a:prstGeom>
          <a:noFill/>
        </p:spPr>
        <p:txBody>
          <a:bodyPr wrap="square" rtlCol="0">
            <a:spAutoFit/>
          </a:bodyPr>
          <a:lstStyle/>
          <a:p>
            <a:r>
              <a:rPr lang="es-ES" sz="1200" smtClean="0">
                <a:solidFill>
                  <a:schemeClr val="tx1"/>
                </a:solidFill>
                <a:latin typeface="Calibri" pitchFamily="34" charset="0"/>
              </a:rPr>
              <a:t>Usuario 1</a:t>
            </a:r>
          </a:p>
          <a:p>
            <a:r>
              <a:rPr lang="es-ES" sz="1200" smtClean="0">
                <a:solidFill>
                  <a:schemeClr val="tx1"/>
                </a:solidFill>
                <a:latin typeface="Calibri" pitchFamily="34" charset="0"/>
              </a:rPr>
              <a:t>PC/Notebook </a:t>
            </a:r>
          </a:p>
        </p:txBody>
      </p:sp>
      <p:sp>
        <p:nvSpPr>
          <p:cNvPr id="82" name="TextBox 81"/>
          <p:cNvSpPr txBox="1"/>
          <p:nvPr/>
        </p:nvSpPr>
        <p:spPr>
          <a:xfrm>
            <a:off x="660400" y="4967600"/>
            <a:ext cx="1898650" cy="461665"/>
          </a:xfrm>
          <a:prstGeom prst="rect">
            <a:avLst/>
          </a:prstGeom>
          <a:noFill/>
        </p:spPr>
        <p:txBody>
          <a:bodyPr wrap="square" rtlCol="0">
            <a:spAutoFit/>
          </a:bodyPr>
          <a:lstStyle/>
          <a:p>
            <a:r>
              <a:rPr lang="es-ES" sz="1200" smtClean="0">
                <a:solidFill>
                  <a:schemeClr val="tx1"/>
                </a:solidFill>
                <a:latin typeface="Calibri" pitchFamily="34" charset="0"/>
              </a:rPr>
              <a:t>Usuario 2</a:t>
            </a:r>
          </a:p>
          <a:p>
            <a:r>
              <a:rPr lang="es-ES" sz="1200" smtClean="0">
                <a:solidFill>
                  <a:schemeClr val="tx1"/>
                </a:solidFill>
                <a:latin typeface="Calibri" pitchFamily="34" charset="0"/>
              </a:rPr>
              <a:t>Thin-Client </a:t>
            </a:r>
          </a:p>
        </p:txBody>
      </p:sp>
      <p:cxnSp>
        <p:nvCxnSpPr>
          <p:cNvPr id="84" name="Straight Arrow Connector 83"/>
          <p:cNvCxnSpPr/>
          <p:nvPr/>
        </p:nvCxnSpPr>
        <p:spPr>
          <a:xfrm>
            <a:off x="1857353" y="3043543"/>
            <a:ext cx="913025" cy="6667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flipV="1">
            <a:off x="1857353" y="3710299"/>
            <a:ext cx="913025" cy="619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a:stCxn id="18" idx="3"/>
          </p:cNvCxnSpPr>
          <p:nvPr/>
        </p:nvCxnSpPr>
        <p:spPr>
          <a:xfrm flipV="1">
            <a:off x="3350975" y="1000108"/>
            <a:ext cx="1834198" cy="26479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810388" y="1714488"/>
            <a:ext cx="107315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8" idx="3"/>
          </p:cNvCxnSpPr>
          <p:nvPr/>
        </p:nvCxnSpPr>
        <p:spPr>
          <a:xfrm>
            <a:off x="3350975" y="3648072"/>
            <a:ext cx="1679416" cy="852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64" name="Picture 4" descr="\\.PSF\Parallels Share\Virtualization Slides\Server-Physical-3U.png"/>
          <p:cNvPicPr>
            <a:picLocks noChangeAspect="1" noChangeArrowheads="1"/>
          </p:cNvPicPr>
          <p:nvPr/>
        </p:nvPicPr>
        <p:blipFill>
          <a:blip r:embed="rId14"/>
          <a:srcRect/>
          <a:stretch>
            <a:fillRect/>
          </a:stretch>
        </p:blipFill>
        <p:spPr bwMode="auto">
          <a:xfrm>
            <a:off x="4911738" y="2214554"/>
            <a:ext cx="2244344" cy="1214446"/>
          </a:xfrm>
          <a:prstGeom prst="rect">
            <a:avLst/>
          </a:prstGeom>
          <a:noFill/>
        </p:spPr>
      </p:pic>
      <p:pic>
        <p:nvPicPr>
          <p:cNvPr id="58" name="Picture 5" descr="\\.PSF\Parallels Share\Virtualization Slides\PC-Virtual.png"/>
          <p:cNvPicPr>
            <a:picLocks noChangeAspect="1" noChangeArrowheads="1"/>
          </p:cNvPicPr>
          <p:nvPr/>
        </p:nvPicPr>
        <p:blipFill>
          <a:blip r:embed="rId15" cstate="print"/>
          <a:srcRect/>
          <a:stretch>
            <a:fillRect/>
          </a:stretch>
        </p:blipFill>
        <p:spPr bwMode="auto">
          <a:xfrm>
            <a:off x="5959099" y="2284618"/>
            <a:ext cx="299246" cy="260260"/>
          </a:xfrm>
          <a:prstGeom prst="rect">
            <a:avLst/>
          </a:prstGeom>
          <a:noFill/>
        </p:spPr>
      </p:pic>
      <p:pic>
        <p:nvPicPr>
          <p:cNvPr id="59" name="Picture 5" descr="\\.PSF\Parallels Share\Virtualization Slides\PC-Virtual.png"/>
          <p:cNvPicPr>
            <a:picLocks noChangeAspect="1" noChangeArrowheads="1"/>
          </p:cNvPicPr>
          <p:nvPr/>
        </p:nvPicPr>
        <p:blipFill>
          <a:blip r:embed="rId15" cstate="print"/>
          <a:srcRect/>
          <a:stretch>
            <a:fillRect/>
          </a:stretch>
        </p:blipFill>
        <p:spPr bwMode="auto">
          <a:xfrm>
            <a:off x="6198496" y="2401392"/>
            <a:ext cx="299246" cy="260260"/>
          </a:xfrm>
          <a:prstGeom prst="rect">
            <a:avLst/>
          </a:prstGeom>
          <a:noFill/>
        </p:spPr>
      </p:pic>
      <p:pic>
        <p:nvPicPr>
          <p:cNvPr id="60" name="Picture 5" descr="\\.PSF\Parallels Share\Virtualization Slides\PC-Virtual.png"/>
          <p:cNvPicPr>
            <a:picLocks noChangeAspect="1" noChangeArrowheads="1"/>
          </p:cNvPicPr>
          <p:nvPr/>
        </p:nvPicPr>
        <p:blipFill>
          <a:blip r:embed="rId15" cstate="print"/>
          <a:srcRect/>
          <a:stretch>
            <a:fillRect/>
          </a:stretch>
        </p:blipFill>
        <p:spPr bwMode="auto">
          <a:xfrm>
            <a:off x="5779551" y="2354682"/>
            <a:ext cx="299246" cy="260260"/>
          </a:xfrm>
          <a:prstGeom prst="rect">
            <a:avLst/>
          </a:prstGeom>
          <a:noFill/>
        </p:spPr>
      </p:pic>
      <p:pic>
        <p:nvPicPr>
          <p:cNvPr id="61" name="Picture 5" descr="\\.PSF\Parallels Share\Virtualization Slides\PC-Virtual.png"/>
          <p:cNvPicPr>
            <a:picLocks noChangeAspect="1" noChangeArrowheads="1"/>
          </p:cNvPicPr>
          <p:nvPr/>
        </p:nvPicPr>
        <p:blipFill>
          <a:blip r:embed="rId15" cstate="print"/>
          <a:srcRect/>
          <a:stretch>
            <a:fillRect/>
          </a:stretch>
        </p:blipFill>
        <p:spPr bwMode="auto">
          <a:xfrm>
            <a:off x="6018949" y="2448101"/>
            <a:ext cx="299246" cy="260260"/>
          </a:xfrm>
          <a:prstGeom prst="rect">
            <a:avLst/>
          </a:prstGeom>
          <a:noFill/>
        </p:spPr>
      </p:pic>
      <p:pic>
        <p:nvPicPr>
          <p:cNvPr id="62" name="Picture 5" descr="\\.PSF\Parallels Share\Virtualization Slides\PC-Virtual.png"/>
          <p:cNvPicPr>
            <a:picLocks noChangeAspect="1" noChangeArrowheads="1"/>
          </p:cNvPicPr>
          <p:nvPr/>
        </p:nvPicPr>
        <p:blipFill>
          <a:blip r:embed="rId15" cstate="print"/>
          <a:srcRect/>
          <a:stretch>
            <a:fillRect/>
          </a:stretch>
        </p:blipFill>
        <p:spPr bwMode="auto">
          <a:xfrm>
            <a:off x="5600004" y="2424747"/>
            <a:ext cx="299246" cy="260260"/>
          </a:xfrm>
          <a:prstGeom prst="rect">
            <a:avLst/>
          </a:prstGeom>
          <a:noFill/>
        </p:spPr>
      </p:pic>
      <p:pic>
        <p:nvPicPr>
          <p:cNvPr id="63" name="Picture 5" descr="\\.PSF\Parallels Share\Virtualization Slides\PC-Virtual.png"/>
          <p:cNvPicPr>
            <a:picLocks noChangeAspect="1" noChangeArrowheads="1"/>
          </p:cNvPicPr>
          <p:nvPr/>
        </p:nvPicPr>
        <p:blipFill>
          <a:blip r:embed="rId15" cstate="print"/>
          <a:srcRect/>
          <a:stretch>
            <a:fillRect/>
          </a:stretch>
        </p:blipFill>
        <p:spPr bwMode="auto">
          <a:xfrm>
            <a:off x="5839400" y="2518166"/>
            <a:ext cx="299246" cy="260260"/>
          </a:xfrm>
          <a:prstGeom prst="rect">
            <a:avLst/>
          </a:prstGeom>
          <a:noFill/>
        </p:spPr>
      </p:pic>
      <p:pic>
        <p:nvPicPr>
          <p:cNvPr id="85" name="Picture 4" descr="\\.PSF\Parallels Share\Virtualization Slides\Server-Physical-3U.png"/>
          <p:cNvPicPr>
            <a:picLocks noChangeAspect="1" noChangeArrowheads="1"/>
          </p:cNvPicPr>
          <p:nvPr/>
        </p:nvPicPr>
        <p:blipFill>
          <a:blip r:embed="rId14"/>
          <a:srcRect/>
          <a:stretch>
            <a:fillRect/>
          </a:stretch>
        </p:blipFill>
        <p:spPr bwMode="auto">
          <a:xfrm>
            <a:off x="4911738" y="357166"/>
            <a:ext cx="2244344" cy="1214446"/>
          </a:xfrm>
          <a:prstGeom prst="rect">
            <a:avLst/>
          </a:prstGeom>
          <a:noFill/>
        </p:spPr>
      </p:pic>
      <p:pic>
        <p:nvPicPr>
          <p:cNvPr id="70" name="Picture 5" descr="\\.PSF\Parallels Share\Virtualization Slides\PC-Virtual.png"/>
          <p:cNvPicPr>
            <a:picLocks noChangeAspect="1" noChangeArrowheads="1"/>
          </p:cNvPicPr>
          <p:nvPr/>
        </p:nvPicPr>
        <p:blipFill>
          <a:blip r:embed="rId15" cstate="print"/>
          <a:srcRect/>
          <a:stretch>
            <a:fillRect/>
          </a:stretch>
        </p:blipFill>
        <p:spPr bwMode="auto">
          <a:xfrm>
            <a:off x="5959099" y="427230"/>
            <a:ext cx="299246" cy="260260"/>
          </a:xfrm>
          <a:prstGeom prst="rect">
            <a:avLst/>
          </a:prstGeom>
          <a:noFill/>
        </p:spPr>
      </p:pic>
      <p:pic>
        <p:nvPicPr>
          <p:cNvPr id="71" name="Picture 5" descr="\\.PSF\Parallels Share\Virtualization Slides\PC-Virtual.png"/>
          <p:cNvPicPr>
            <a:picLocks noChangeAspect="1" noChangeArrowheads="1"/>
          </p:cNvPicPr>
          <p:nvPr/>
        </p:nvPicPr>
        <p:blipFill>
          <a:blip r:embed="rId15" cstate="print"/>
          <a:srcRect/>
          <a:stretch>
            <a:fillRect/>
          </a:stretch>
        </p:blipFill>
        <p:spPr bwMode="auto">
          <a:xfrm>
            <a:off x="6198496" y="544004"/>
            <a:ext cx="299246" cy="260260"/>
          </a:xfrm>
          <a:prstGeom prst="rect">
            <a:avLst/>
          </a:prstGeom>
          <a:noFill/>
        </p:spPr>
      </p:pic>
      <p:pic>
        <p:nvPicPr>
          <p:cNvPr id="74" name="Picture 5" descr="\\.PSF\Parallels Share\Virtualization Slides\PC-Virtual.png"/>
          <p:cNvPicPr>
            <a:picLocks noChangeAspect="1" noChangeArrowheads="1"/>
          </p:cNvPicPr>
          <p:nvPr/>
        </p:nvPicPr>
        <p:blipFill>
          <a:blip r:embed="rId15" cstate="print"/>
          <a:srcRect/>
          <a:stretch>
            <a:fillRect/>
          </a:stretch>
        </p:blipFill>
        <p:spPr bwMode="auto">
          <a:xfrm>
            <a:off x="5779551" y="497294"/>
            <a:ext cx="299246" cy="260260"/>
          </a:xfrm>
          <a:prstGeom prst="rect">
            <a:avLst/>
          </a:prstGeom>
          <a:noFill/>
        </p:spPr>
      </p:pic>
      <p:pic>
        <p:nvPicPr>
          <p:cNvPr id="75" name="Picture 5" descr="\\.PSF\Parallels Share\Virtualization Slides\PC-Virtual.png"/>
          <p:cNvPicPr>
            <a:picLocks noChangeAspect="1" noChangeArrowheads="1"/>
          </p:cNvPicPr>
          <p:nvPr/>
        </p:nvPicPr>
        <p:blipFill>
          <a:blip r:embed="rId15" cstate="print"/>
          <a:srcRect/>
          <a:stretch>
            <a:fillRect/>
          </a:stretch>
        </p:blipFill>
        <p:spPr bwMode="auto">
          <a:xfrm>
            <a:off x="6018949" y="590713"/>
            <a:ext cx="299246" cy="260260"/>
          </a:xfrm>
          <a:prstGeom prst="rect">
            <a:avLst/>
          </a:prstGeom>
          <a:noFill/>
        </p:spPr>
      </p:pic>
      <p:pic>
        <p:nvPicPr>
          <p:cNvPr id="76" name="Picture 5" descr="\\.PSF\Parallels Share\Virtualization Slides\PC-Virtual.png"/>
          <p:cNvPicPr>
            <a:picLocks noChangeAspect="1" noChangeArrowheads="1"/>
          </p:cNvPicPr>
          <p:nvPr/>
        </p:nvPicPr>
        <p:blipFill>
          <a:blip r:embed="rId15" cstate="print"/>
          <a:srcRect/>
          <a:stretch>
            <a:fillRect/>
          </a:stretch>
        </p:blipFill>
        <p:spPr bwMode="auto">
          <a:xfrm>
            <a:off x="5600004" y="567359"/>
            <a:ext cx="299246" cy="260260"/>
          </a:xfrm>
          <a:prstGeom prst="rect">
            <a:avLst/>
          </a:prstGeom>
          <a:noFill/>
        </p:spPr>
      </p:pic>
      <p:pic>
        <p:nvPicPr>
          <p:cNvPr id="83" name="Picture 5" descr="\\.PSF\Parallels Share\Virtualization Slides\PC-Virtual.png"/>
          <p:cNvPicPr>
            <a:picLocks noChangeAspect="1" noChangeArrowheads="1"/>
          </p:cNvPicPr>
          <p:nvPr/>
        </p:nvPicPr>
        <p:blipFill>
          <a:blip r:embed="rId15" cstate="print"/>
          <a:srcRect/>
          <a:stretch>
            <a:fillRect/>
          </a:stretch>
        </p:blipFill>
        <p:spPr bwMode="auto">
          <a:xfrm>
            <a:off x="5839400" y="660778"/>
            <a:ext cx="299246" cy="260260"/>
          </a:xfrm>
          <a:prstGeom prst="rect">
            <a:avLst/>
          </a:prstGeom>
          <a:noFill/>
        </p:spPr>
      </p:pic>
      <p:pic>
        <p:nvPicPr>
          <p:cNvPr id="106" name="Picture 4" descr="\\.PSF\Parallels Share\Virtualization Slides\Server-Physical-3U.png"/>
          <p:cNvPicPr>
            <a:picLocks noChangeAspect="1" noChangeArrowheads="1"/>
          </p:cNvPicPr>
          <p:nvPr/>
        </p:nvPicPr>
        <p:blipFill>
          <a:blip r:embed="rId14"/>
          <a:srcRect/>
          <a:stretch>
            <a:fillRect/>
          </a:stretch>
        </p:blipFill>
        <p:spPr bwMode="auto">
          <a:xfrm>
            <a:off x="4911738" y="1281082"/>
            <a:ext cx="2244344" cy="1214446"/>
          </a:xfrm>
          <a:prstGeom prst="rect">
            <a:avLst/>
          </a:prstGeom>
          <a:noFill/>
        </p:spPr>
      </p:pic>
      <p:pic>
        <p:nvPicPr>
          <p:cNvPr id="93" name="Picture 5" descr="\\.PSF\Parallels Share\Virtualization Slides\PC-Virtual.png"/>
          <p:cNvPicPr>
            <a:picLocks noChangeAspect="1" noChangeArrowheads="1"/>
          </p:cNvPicPr>
          <p:nvPr/>
        </p:nvPicPr>
        <p:blipFill>
          <a:blip r:embed="rId15" cstate="print"/>
          <a:srcRect/>
          <a:stretch>
            <a:fillRect/>
          </a:stretch>
        </p:blipFill>
        <p:spPr bwMode="auto">
          <a:xfrm>
            <a:off x="5959099" y="1351146"/>
            <a:ext cx="299246" cy="260260"/>
          </a:xfrm>
          <a:prstGeom prst="rect">
            <a:avLst/>
          </a:prstGeom>
          <a:noFill/>
        </p:spPr>
      </p:pic>
      <p:pic>
        <p:nvPicPr>
          <p:cNvPr id="94" name="Picture 5" descr="\\.PSF\Parallels Share\Virtualization Slides\PC-Virtual.png"/>
          <p:cNvPicPr>
            <a:picLocks noChangeAspect="1" noChangeArrowheads="1"/>
          </p:cNvPicPr>
          <p:nvPr/>
        </p:nvPicPr>
        <p:blipFill>
          <a:blip r:embed="rId15" cstate="print"/>
          <a:srcRect/>
          <a:stretch>
            <a:fillRect/>
          </a:stretch>
        </p:blipFill>
        <p:spPr bwMode="auto">
          <a:xfrm>
            <a:off x="6198496" y="1467920"/>
            <a:ext cx="299246" cy="260260"/>
          </a:xfrm>
          <a:prstGeom prst="rect">
            <a:avLst/>
          </a:prstGeom>
          <a:noFill/>
        </p:spPr>
      </p:pic>
      <p:pic>
        <p:nvPicPr>
          <p:cNvPr id="95" name="Picture 5" descr="\\.PSF\Parallels Share\Virtualization Slides\PC-Virtual.png"/>
          <p:cNvPicPr>
            <a:picLocks noChangeAspect="1" noChangeArrowheads="1"/>
          </p:cNvPicPr>
          <p:nvPr/>
        </p:nvPicPr>
        <p:blipFill>
          <a:blip r:embed="rId15" cstate="print"/>
          <a:srcRect/>
          <a:stretch>
            <a:fillRect/>
          </a:stretch>
        </p:blipFill>
        <p:spPr bwMode="auto">
          <a:xfrm>
            <a:off x="5779551" y="1421210"/>
            <a:ext cx="299246" cy="260260"/>
          </a:xfrm>
          <a:prstGeom prst="rect">
            <a:avLst/>
          </a:prstGeom>
          <a:noFill/>
        </p:spPr>
      </p:pic>
      <p:pic>
        <p:nvPicPr>
          <p:cNvPr id="97" name="Picture 5" descr="\\.PSF\Parallels Share\Virtualization Slides\PC-Virtual.png"/>
          <p:cNvPicPr>
            <a:picLocks noChangeAspect="1" noChangeArrowheads="1"/>
          </p:cNvPicPr>
          <p:nvPr/>
        </p:nvPicPr>
        <p:blipFill>
          <a:blip r:embed="rId15" cstate="print"/>
          <a:srcRect/>
          <a:stretch>
            <a:fillRect/>
          </a:stretch>
        </p:blipFill>
        <p:spPr bwMode="auto">
          <a:xfrm>
            <a:off x="6018949" y="1514629"/>
            <a:ext cx="299246" cy="260260"/>
          </a:xfrm>
          <a:prstGeom prst="rect">
            <a:avLst/>
          </a:prstGeom>
          <a:noFill/>
        </p:spPr>
      </p:pic>
      <p:pic>
        <p:nvPicPr>
          <p:cNvPr id="98" name="Picture 5" descr="\\.PSF\Parallels Share\Virtualization Slides\PC-Virtual.png"/>
          <p:cNvPicPr>
            <a:picLocks noChangeAspect="1" noChangeArrowheads="1"/>
          </p:cNvPicPr>
          <p:nvPr/>
        </p:nvPicPr>
        <p:blipFill>
          <a:blip r:embed="rId15" cstate="print"/>
          <a:srcRect/>
          <a:stretch>
            <a:fillRect/>
          </a:stretch>
        </p:blipFill>
        <p:spPr bwMode="auto">
          <a:xfrm>
            <a:off x="5600004" y="1491275"/>
            <a:ext cx="299246" cy="260260"/>
          </a:xfrm>
          <a:prstGeom prst="rect">
            <a:avLst/>
          </a:prstGeom>
          <a:noFill/>
        </p:spPr>
      </p:pic>
      <p:pic>
        <p:nvPicPr>
          <p:cNvPr id="99" name="Picture 5" descr="\\.PSF\Parallels Share\Virtualization Slides\PC-Virtual.png"/>
          <p:cNvPicPr>
            <a:picLocks noChangeAspect="1" noChangeArrowheads="1"/>
          </p:cNvPicPr>
          <p:nvPr/>
        </p:nvPicPr>
        <p:blipFill>
          <a:blip r:embed="rId15" cstate="print"/>
          <a:srcRect/>
          <a:stretch>
            <a:fillRect/>
          </a:stretch>
        </p:blipFill>
        <p:spPr bwMode="auto">
          <a:xfrm>
            <a:off x="5839400" y="1584694"/>
            <a:ext cx="299246" cy="260260"/>
          </a:xfrm>
          <a:prstGeom prst="rect">
            <a:avLst/>
          </a:prstGeom>
          <a:noFill/>
        </p:spPr>
      </p:pic>
      <p:cxnSp>
        <p:nvCxnSpPr>
          <p:cNvPr id="115" name="Straight Arrow Connector 91"/>
          <p:cNvCxnSpPr/>
          <p:nvPr/>
        </p:nvCxnSpPr>
        <p:spPr>
          <a:xfrm>
            <a:off x="6732997" y="857232"/>
            <a:ext cx="116086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91"/>
          <p:cNvCxnSpPr/>
          <p:nvPr/>
        </p:nvCxnSpPr>
        <p:spPr>
          <a:xfrm flipV="1">
            <a:off x="6732997" y="1857364"/>
            <a:ext cx="1160868" cy="857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0" name="Straight Arrow Connector 91"/>
          <p:cNvCxnSpPr/>
          <p:nvPr/>
        </p:nvCxnSpPr>
        <p:spPr>
          <a:xfrm rot="5400000" flipH="1" flipV="1">
            <a:off x="3396247" y="1931779"/>
            <a:ext cx="1643074" cy="17799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1" name="Picture 59" descr="App-Conflicts-TS-2B"/>
          <p:cNvPicPr>
            <a:picLocks noChangeAspect="1" noChangeArrowheads="1"/>
          </p:cNvPicPr>
          <p:nvPr/>
        </p:nvPicPr>
        <p:blipFill>
          <a:blip r:embed="rId16" cstate="print"/>
          <a:srcRect/>
          <a:stretch>
            <a:fillRect/>
          </a:stretch>
        </p:blipFill>
        <p:spPr bwMode="auto">
          <a:xfrm>
            <a:off x="5086324" y="3143248"/>
            <a:ext cx="1956237" cy="1190504"/>
          </a:xfrm>
          <a:prstGeom prst="rect">
            <a:avLst/>
          </a:prstGeom>
          <a:noFill/>
          <a:ln w="9525">
            <a:noFill/>
            <a:miter lim="800000"/>
            <a:headEnd/>
            <a:tailEnd/>
          </a:ln>
        </p:spPr>
      </p:pic>
      <p:pic>
        <p:nvPicPr>
          <p:cNvPr id="102" name="Picture 6" descr="\\.PSF\Parallels Share\Virtualization Slides\PC-with-Virtual-Apps.png"/>
          <p:cNvPicPr>
            <a:picLocks noChangeAspect="1" noChangeArrowheads="1"/>
          </p:cNvPicPr>
          <p:nvPr/>
        </p:nvPicPr>
        <p:blipFill>
          <a:blip r:embed="rId17" cstate="print"/>
          <a:srcRect/>
          <a:stretch>
            <a:fillRect/>
          </a:stretch>
        </p:blipFill>
        <p:spPr bwMode="auto">
          <a:xfrm>
            <a:off x="5030392" y="5214950"/>
            <a:ext cx="582022" cy="500066"/>
          </a:xfrm>
          <a:prstGeom prst="rect">
            <a:avLst/>
          </a:prstGeom>
          <a:noFill/>
        </p:spPr>
      </p:pic>
      <p:pic>
        <p:nvPicPr>
          <p:cNvPr id="104" name="Picture 59" descr="App-Conflicts-TS-2B"/>
          <p:cNvPicPr>
            <a:picLocks noChangeAspect="1" noChangeArrowheads="1"/>
          </p:cNvPicPr>
          <p:nvPr/>
        </p:nvPicPr>
        <p:blipFill>
          <a:blip r:embed="rId16" cstate="print"/>
          <a:srcRect/>
          <a:stretch>
            <a:fillRect/>
          </a:stretch>
        </p:blipFill>
        <p:spPr bwMode="auto">
          <a:xfrm>
            <a:off x="5086324" y="3738694"/>
            <a:ext cx="1956237" cy="1190504"/>
          </a:xfrm>
          <a:prstGeom prst="rect">
            <a:avLst/>
          </a:prstGeom>
          <a:noFill/>
          <a:ln w="9525">
            <a:noFill/>
            <a:miter lim="800000"/>
            <a:headEnd/>
            <a:tailEnd/>
          </a:ln>
        </p:spPr>
      </p:pic>
      <p:sp>
        <p:nvSpPr>
          <p:cNvPr id="105" name="Rectangle 78"/>
          <p:cNvSpPr/>
          <p:nvPr/>
        </p:nvSpPr>
        <p:spPr>
          <a:xfrm>
            <a:off x="4989129" y="3357562"/>
            <a:ext cx="1981200" cy="157163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pic>
        <p:nvPicPr>
          <p:cNvPr id="108" name="Picture 6" descr="\\.PSF\Parallels Share\Virtualization Slides\PC-with-Virtual-Apps.png"/>
          <p:cNvPicPr>
            <a:picLocks noChangeAspect="1" noChangeArrowheads="1"/>
          </p:cNvPicPr>
          <p:nvPr/>
        </p:nvPicPr>
        <p:blipFill>
          <a:blip r:embed="rId17" cstate="print"/>
          <a:srcRect/>
          <a:stretch>
            <a:fillRect/>
          </a:stretch>
        </p:blipFill>
        <p:spPr bwMode="auto">
          <a:xfrm>
            <a:off x="5494739" y="5214950"/>
            <a:ext cx="582022" cy="500066"/>
          </a:xfrm>
          <a:prstGeom prst="rect">
            <a:avLst/>
          </a:prstGeom>
          <a:noFill/>
        </p:spPr>
      </p:pic>
      <p:pic>
        <p:nvPicPr>
          <p:cNvPr id="109" name="Picture 6" descr="\\.PSF\Parallels Share\Virtualization Slides\PC-with-Virtual-Apps.png"/>
          <p:cNvPicPr>
            <a:picLocks noChangeAspect="1" noChangeArrowheads="1"/>
          </p:cNvPicPr>
          <p:nvPr/>
        </p:nvPicPr>
        <p:blipFill>
          <a:blip r:embed="rId17" cstate="print"/>
          <a:srcRect/>
          <a:stretch>
            <a:fillRect/>
          </a:stretch>
        </p:blipFill>
        <p:spPr bwMode="auto">
          <a:xfrm>
            <a:off x="5921978" y="5214950"/>
            <a:ext cx="582022" cy="500066"/>
          </a:xfrm>
          <a:prstGeom prst="rect">
            <a:avLst/>
          </a:prstGeom>
          <a:noFill/>
        </p:spPr>
      </p:pic>
      <p:pic>
        <p:nvPicPr>
          <p:cNvPr id="110" name="Picture 6" descr="\\.PSF\Parallels Share\Virtualization Slides\PC-with-Virtual-Apps.png"/>
          <p:cNvPicPr>
            <a:picLocks noChangeAspect="1" noChangeArrowheads="1"/>
          </p:cNvPicPr>
          <p:nvPr/>
        </p:nvPicPr>
        <p:blipFill>
          <a:blip r:embed="rId17" cstate="print"/>
          <a:srcRect/>
          <a:stretch>
            <a:fillRect/>
          </a:stretch>
        </p:blipFill>
        <p:spPr bwMode="auto">
          <a:xfrm>
            <a:off x="6386325" y="5214950"/>
            <a:ext cx="582022" cy="500066"/>
          </a:xfrm>
          <a:prstGeom prst="rect">
            <a:avLst/>
          </a:prstGeom>
          <a:noFill/>
        </p:spPr>
      </p:pic>
      <p:pic>
        <p:nvPicPr>
          <p:cNvPr id="111" name="Picture 5" descr="\\.PSF\Parallels Share\Virtualization Slides\PC-Virtual.png"/>
          <p:cNvPicPr>
            <a:picLocks noChangeAspect="1" noChangeArrowheads="1"/>
          </p:cNvPicPr>
          <p:nvPr/>
        </p:nvPicPr>
        <p:blipFill>
          <a:blip r:embed="rId18" cstate="print"/>
          <a:srcRect/>
          <a:stretch>
            <a:fillRect/>
          </a:stretch>
        </p:blipFill>
        <p:spPr bwMode="auto">
          <a:xfrm>
            <a:off x="5148066" y="6000768"/>
            <a:ext cx="347239" cy="357190"/>
          </a:xfrm>
          <a:prstGeom prst="rect">
            <a:avLst/>
          </a:prstGeom>
          <a:noFill/>
        </p:spPr>
      </p:pic>
      <p:pic>
        <p:nvPicPr>
          <p:cNvPr id="112" name="Picture 5" descr="\\.PSF\Parallels Share\Virtualization Slides\PC-Virtual.png"/>
          <p:cNvPicPr>
            <a:picLocks noChangeAspect="1" noChangeArrowheads="1"/>
          </p:cNvPicPr>
          <p:nvPr/>
        </p:nvPicPr>
        <p:blipFill>
          <a:blip r:embed="rId18" cstate="print"/>
          <a:srcRect/>
          <a:stretch>
            <a:fillRect/>
          </a:stretch>
        </p:blipFill>
        <p:spPr bwMode="auto">
          <a:xfrm>
            <a:off x="6541107" y="6000768"/>
            <a:ext cx="347239" cy="357190"/>
          </a:xfrm>
          <a:prstGeom prst="rect">
            <a:avLst/>
          </a:prstGeom>
          <a:noFill/>
        </p:spPr>
      </p:pic>
      <p:pic>
        <p:nvPicPr>
          <p:cNvPr id="113" name="Picture 5" descr="\\.PSF\Parallels Share\Virtualization Slides\PC-Virtual.png"/>
          <p:cNvPicPr>
            <a:picLocks noChangeAspect="1" noChangeArrowheads="1"/>
          </p:cNvPicPr>
          <p:nvPr/>
        </p:nvPicPr>
        <p:blipFill>
          <a:blip r:embed="rId18" cstate="print"/>
          <a:srcRect/>
          <a:stretch>
            <a:fillRect/>
          </a:stretch>
        </p:blipFill>
        <p:spPr bwMode="auto">
          <a:xfrm>
            <a:off x="6076760" y="6000768"/>
            <a:ext cx="347239" cy="357190"/>
          </a:xfrm>
          <a:prstGeom prst="rect">
            <a:avLst/>
          </a:prstGeom>
          <a:noFill/>
        </p:spPr>
      </p:pic>
      <p:pic>
        <p:nvPicPr>
          <p:cNvPr id="114" name="Picture 5" descr="\\.PSF\Parallels Share\Virtualization Slides\PC-Virtual.png"/>
          <p:cNvPicPr>
            <a:picLocks noChangeAspect="1" noChangeArrowheads="1"/>
          </p:cNvPicPr>
          <p:nvPr/>
        </p:nvPicPr>
        <p:blipFill>
          <a:blip r:embed="rId18" cstate="print"/>
          <a:srcRect/>
          <a:stretch>
            <a:fillRect/>
          </a:stretch>
        </p:blipFill>
        <p:spPr bwMode="auto">
          <a:xfrm>
            <a:off x="5612413" y="6000768"/>
            <a:ext cx="347239" cy="357190"/>
          </a:xfrm>
          <a:prstGeom prst="rect">
            <a:avLst/>
          </a:prstGeom>
          <a:noFill/>
        </p:spPr>
      </p:pic>
      <p:sp>
        <p:nvSpPr>
          <p:cNvPr id="116" name="Rectangle 78"/>
          <p:cNvSpPr/>
          <p:nvPr/>
        </p:nvSpPr>
        <p:spPr>
          <a:xfrm>
            <a:off x="4983970" y="5072074"/>
            <a:ext cx="1981200" cy="64294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sp>
        <p:nvSpPr>
          <p:cNvPr id="118" name="Rectangle 78"/>
          <p:cNvSpPr/>
          <p:nvPr/>
        </p:nvSpPr>
        <p:spPr>
          <a:xfrm>
            <a:off x="4983970" y="5857892"/>
            <a:ext cx="1981200" cy="642942"/>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ES">
              <a:solidFill>
                <a:schemeClr val="tx1"/>
              </a:solidFill>
            </a:endParaRPr>
          </a:p>
        </p:txBody>
      </p:sp>
      <p:pic>
        <p:nvPicPr>
          <p:cNvPr id="133" name="Picture 8" descr="\\eventsql\dvd27\Clip_Installer\DVD_ART\Artwork_Imagery\HARDWARE_IMAGERY\Illustration - Misc Hardware\XML Icons\Database blue.png"/>
          <p:cNvPicPr>
            <a:picLocks noChangeAspect="1" noChangeArrowheads="1"/>
          </p:cNvPicPr>
          <p:nvPr/>
        </p:nvPicPr>
        <p:blipFill>
          <a:blip r:embed="rId10"/>
          <a:srcRect/>
          <a:stretch>
            <a:fillRect/>
          </a:stretch>
        </p:blipFill>
        <p:spPr bwMode="auto">
          <a:xfrm>
            <a:off x="8084776" y="3742866"/>
            <a:ext cx="1155700" cy="1428750"/>
          </a:xfrm>
          <a:prstGeom prst="rect">
            <a:avLst/>
          </a:prstGeom>
          <a:noFill/>
          <a:ln w="9525">
            <a:noFill/>
            <a:miter lim="800000"/>
            <a:headEnd/>
            <a:tailEnd/>
          </a:ln>
        </p:spPr>
      </p:pic>
      <p:sp>
        <p:nvSpPr>
          <p:cNvPr id="142" name="TextBox 77"/>
          <p:cNvSpPr txBox="1"/>
          <p:nvPr/>
        </p:nvSpPr>
        <p:spPr>
          <a:xfrm>
            <a:off x="7893864" y="5253352"/>
            <a:ext cx="1434303" cy="646331"/>
          </a:xfrm>
          <a:prstGeom prst="rect">
            <a:avLst/>
          </a:prstGeom>
          <a:noFill/>
        </p:spPr>
        <p:txBody>
          <a:bodyPr wrap="square" rtlCol="0">
            <a:spAutoFit/>
          </a:bodyPr>
          <a:lstStyle/>
          <a:p>
            <a:pPr algn="ctr"/>
            <a:r>
              <a:rPr lang="es-ES" sz="1200" dirty="0" smtClean="0">
                <a:solidFill>
                  <a:schemeClr val="tx1"/>
                </a:solidFill>
                <a:latin typeface="Calibri" pitchFamily="34" charset="0"/>
              </a:rPr>
              <a:t>Almacenamiento para Datos, Perfiles,  etc.</a:t>
            </a:r>
          </a:p>
        </p:txBody>
      </p:sp>
      <p:cxnSp>
        <p:nvCxnSpPr>
          <p:cNvPr id="146" name="Straight Arrow Connector 91"/>
          <p:cNvCxnSpPr/>
          <p:nvPr/>
        </p:nvCxnSpPr>
        <p:spPr>
          <a:xfrm flipV="1">
            <a:off x="3327785" y="2714620"/>
            <a:ext cx="1779997" cy="9286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95"/>
          <p:cNvCxnSpPr/>
          <p:nvPr/>
        </p:nvCxnSpPr>
        <p:spPr>
          <a:xfrm>
            <a:off x="3327785" y="3643314"/>
            <a:ext cx="1625215" cy="214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95"/>
          <p:cNvCxnSpPr>
            <a:endCxn id="116" idx="1"/>
          </p:cNvCxnSpPr>
          <p:nvPr/>
        </p:nvCxnSpPr>
        <p:spPr>
          <a:xfrm rot="16200000" flipH="1">
            <a:off x="3280764" y="3690337"/>
            <a:ext cx="1750231" cy="16561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3" name="Straight Arrow Connector 95"/>
          <p:cNvCxnSpPr>
            <a:stCxn id="18" idx="3"/>
            <a:endCxn id="118" idx="1"/>
          </p:cNvCxnSpPr>
          <p:nvPr/>
        </p:nvCxnSpPr>
        <p:spPr>
          <a:xfrm>
            <a:off x="3350975" y="3648073"/>
            <a:ext cx="1632995" cy="25312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95"/>
          <p:cNvCxnSpPr/>
          <p:nvPr/>
        </p:nvCxnSpPr>
        <p:spPr>
          <a:xfrm>
            <a:off x="3327785" y="3643314"/>
            <a:ext cx="1679416" cy="852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8" name="157 CuadroTexto"/>
          <p:cNvSpPr txBox="1"/>
          <p:nvPr/>
        </p:nvSpPr>
        <p:spPr>
          <a:xfrm rot="19964533">
            <a:off x="5976720" y="787387"/>
            <a:ext cx="851303" cy="261610"/>
          </a:xfrm>
          <a:prstGeom prst="rect">
            <a:avLst/>
          </a:prstGeom>
          <a:noFill/>
        </p:spPr>
        <p:txBody>
          <a:bodyPr wrap="square" rtlCol="0">
            <a:spAutoFit/>
          </a:bodyPr>
          <a:lstStyle/>
          <a:p>
            <a:pPr algn="ctr"/>
            <a:r>
              <a:rPr lang="es-ES" sz="1050" dirty="0" err="1" smtClean="0">
                <a:solidFill>
                  <a:schemeClr val="bg1"/>
                </a:solidFill>
              </a:rPr>
              <a:t>Hyper</a:t>
            </a:r>
            <a:r>
              <a:rPr lang="es-ES" sz="1050" dirty="0" smtClean="0">
                <a:solidFill>
                  <a:schemeClr val="bg1"/>
                </a:solidFill>
              </a:rPr>
              <a:t>-V</a:t>
            </a:r>
            <a:endParaRPr lang="es-ES" sz="1050" dirty="0">
              <a:solidFill>
                <a:schemeClr val="bg1"/>
              </a:solidFill>
            </a:endParaRPr>
          </a:p>
        </p:txBody>
      </p:sp>
      <p:sp>
        <p:nvSpPr>
          <p:cNvPr id="159" name="158 CuadroTexto"/>
          <p:cNvSpPr txBox="1"/>
          <p:nvPr/>
        </p:nvSpPr>
        <p:spPr>
          <a:xfrm rot="19964533">
            <a:off x="5976720" y="1737036"/>
            <a:ext cx="851303" cy="261610"/>
          </a:xfrm>
          <a:prstGeom prst="rect">
            <a:avLst/>
          </a:prstGeom>
          <a:noFill/>
        </p:spPr>
        <p:txBody>
          <a:bodyPr wrap="square" rtlCol="0">
            <a:spAutoFit/>
          </a:bodyPr>
          <a:lstStyle/>
          <a:p>
            <a:pPr algn="ctr"/>
            <a:r>
              <a:rPr lang="es-ES" sz="1050" dirty="0" smtClean="0">
                <a:solidFill>
                  <a:schemeClr val="bg1"/>
                </a:solidFill>
              </a:rPr>
              <a:t>ESX</a:t>
            </a:r>
            <a:endParaRPr lang="es-ES" sz="1050" dirty="0">
              <a:solidFill>
                <a:schemeClr val="bg1"/>
              </a:solidFill>
            </a:endParaRPr>
          </a:p>
        </p:txBody>
      </p:sp>
      <p:sp>
        <p:nvSpPr>
          <p:cNvPr id="160" name="159 CuadroTexto"/>
          <p:cNvSpPr txBox="1"/>
          <p:nvPr/>
        </p:nvSpPr>
        <p:spPr>
          <a:xfrm rot="19964533">
            <a:off x="5888376" y="2635989"/>
            <a:ext cx="1048554" cy="261610"/>
          </a:xfrm>
          <a:prstGeom prst="rect">
            <a:avLst/>
          </a:prstGeom>
          <a:noFill/>
        </p:spPr>
        <p:txBody>
          <a:bodyPr wrap="square" rtlCol="0">
            <a:spAutoFit/>
          </a:bodyPr>
          <a:lstStyle/>
          <a:p>
            <a:pPr algn="ctr"/>
            <a:r>
              <a:rPr lang="es-ES" sz="1050" dirty="0" err="1" smtClean="0">
                <a:solidFill>
                  <a:schemeClr val="bg1"/>
                </a:solidFill>
              </a:rPr>
              <a:t>XenServer</a:t>
            </a:r>
            <a:endParaRPr lang="es-ES" sz="1050" dirty="0">
              <a:solidFill>
                <a:schemeClr val="bg1"/>
              </a:solidFill>
            </a:endParaRPr>
          </a:p>
        </p:txBody>
      </p:sp>
      <p:cxnSp>
        <p:nvCxnSpPr>
          <p:cNvPr id="87" name="Straight Arrow Connector 91"/>
          <p:cNvCxnSpPr/>
          <p:nvPr/>
        </p:nvCxnSpPr>
        <p:spPr>
          <a:xfrm>
            <a:off x="6965170" y="3214686"/>
            <a:ext cx="1006085"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91"/>
          <p:cNvCxnSpPr/>
          <p:nvPr/>
        </p:nvCxnSpPr>
        <p:spPr>
          <a:xfrm>
            <a:off x="6965170" y="4214818"/>
            <a:ext cx="1006085"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91"/>
          <p:cNvCxnSpPr/>
          <p:nvPr/>
        </p:nvCxnSpPr>
        <p:spPr>
          <a:xfrm flipV="1">
            <a:off x="6965170" y="4500570"/>
            <a:ext cx="1006085"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91"/>
          <p:cNvCxnSpPr/>
          <p:nvPr/>
        </p:nvCxnSpPr>
        <p:spPr>
          <a:xfrm rot="5400000" flipH="1" flipV="1">
            <a:off x="6968147" y="4854784"/>
            <a:ext cx="1000132" cy="10060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3" name="TextBox 29"/>
          <p:cNvSpPr txBox="1"/>
          <p:nvPr/>
        </p:nvSpPr>
        <p:spPr>
          <a:xfrm>
            <a:off x="5262565" y="3071811"/>
            <a:ext cx="1470432" cy="276999"/>
          </a:xfrm>
          <a:prstGeom prst="rect">
            <a:avLst/>
          </a:prstGeom>
          <a:solidFill>
            <a:schemeClr val="bg1"/>
          </a:solidFill>
        </p:spPr>
        <p:txBody>
          <a:bodyPr wrap="square" rtlCol="0">
            <a:spAutoFit/>
          </a:bodyPr>
          <a:lstStyle/>
          <a:p>
            <a:pPr algn="ctr"/>
            <a:r>
              <a:rPr lang="es-ES" sz="1200" dirty="0" err="1" smtClean="0">
                <a:solidFill>
                  <a:schemeClr val="tx1"/>
                </a:solidFill>
                <a:latin typeface="Calibri" pitchFamily="34" charset="0"/>
              </a:rPr>
              <a:t>VMs</a:t>
            </a:r>
            <a:r>
              <a:rPr lang="es-ES" sz="1200" dirty="0" smtClean="0">
                <a:solidFill>
                  <a:schemeClr val="tx1"/>
                </a:solidFill>
                <a:latin typeface="Calibri" pitchFamily="34" charset="0"/>
              </a:rPr>
              <a:t> en </a:t>
            </a:r>
            <a:r>
              <a:rPr lang="es-ES" sz="1200" dirty="0" err="1" smtClean="0">
                <a:solidFill>
                  <a:schemeClr val="tx1"/>
                </a:solidFill>
                <a:latin typeface="Calibri" pitchFamily="34" charset="0"/>
              </a:rPr>
              <a:t>datacenter</a:t>
            </a:r>
            <a:endParaRPr lang="es-ES" sz="1200" dirty="0" smtClean="0">
              <a:solidFill>
                <a:schemeClr val="tx1"/>
              </a:solidFill>
              <a:latin typeface="Calibri" pitchFamily="34" charset="0"/>
            </a:endParaRPr>
          </a:p>
        </p:txBody>
      </p:sp>
      <p:sp>
        <p:nvSpPr>
          <p:cNvPr id="124" name="TextBox 29"/>
          <p:cNvSpPr txBox="1"/>
          <p:nvPr/>
        </p:nvSpPr>
        <p:spPr>
          <a:xfrm>
            <a:off x="5262565" y="4786323"/>
            <a:ext cx="1470432" cy="276999"/>
          </a:xfrm>
          <a:prstGeom prst="rect">
            <a:avLst/>
          </a:prstGeom>
          <a:solidFill>
            <a:schemeClr val="bg1"/>
          </a:solidFill>
        </p:spPr>
        <p:txBody>
          <a:bodyPr wrap="square" rtlCol="0">
            <a:spAutoFit/>
          </a:bodyPr>
          <a:lstStyle/>
          <a:p>
            <a:pPr algn="ctr"/>
            <a:r>
              <a:rPr lang="es-ES" sz="1200" dirty="0" smtClean="0">
                <a:solidFill>
                  <a:schemeClr val="tx1"/>
                </a:solidFill>
                <a:latin typeface="Calibri" pitchFamily="34" charset="0"/>
              </a:rPr>
              <a:t>Terminal Servers</a:t>
            </a:r>
          </a:p>
        </p:txBody>
      </p:sp>
      <p:sp>
        <p:nvSpPr>
          <p:cNvPr id="125" name="TextBox 29"/>
          <p:cNvSpPr txBox="1"/>
          <p:nvPr/>
        </p:nvSpPr>
        <p:spPr>
          <a:xfrm>
            <a:off x="5262565" y="5572141"/>
            <a:ext cx="1470432" cy="276999"/>
          </a:xfrm>
          <a:prstGeom prst="rect">
            <a:avLst/>
          </a:prstGeom>
          <a:solidFill>
            <a:schemeClr val="bg1"/>
          </a:solidFill>
        </p:spPr>
        <p:txBody>
          <a:bodyPr wrap="square" rtlCol="0">
            <a:spAutoFit/>
          </a:bodyPr>
          <a:lstStyle/>
          <a:p>
            <a:pPr algn="ctr"/>
            <a:r>
              <a:rPr lang="es-ES" sz="1200" dirty="0" err="1" smtClean="0">
                <a:latin typeface="Calibri" pitchFamily="34" charset="0"/>
              </a:rPr>
              <a:t>Remote</a:t>
            </a:r>
            <a:r>
              <a:rPr lang="es-ES" sz="1200" dirty="0" smtClean="0">
                <a:latin typeface="Calibri" pitchFamily="34" charset="0"/>
              </a:rPr>
              <a:t> Desktops</a:t>
            </a:r>
            <a:endParaRPr lang="es-ES" sz="1200" dirty="0" smtClean="0">
              <a:solidFill>
                <a:schemeClr val="tx1"/>
              </a:solidFill>
              <a:latin typeface="Calibri" pitchFamily="34" charset="0"/>
            </a:endParaRPr>
          </a:p>
        </p:txBody>
      </p:sp>
      <p:sp>
        <p:nvSpPr>
          <p:cNvPr id="126" name="TextBox 29"/>
          <p:cNvSpPr txBox="1"/>
          <p:nvPr/>
        </p:nvSpPr>
        <p:spPr>
          <a:xfrm>
            <a:off x="5262565" y="6357959"/>
            <a:ext cx="1470432" cy="276999"/>
          </a:xfrm>
          <a:prstGeom prst="rect">
            <a:avLst/>
          </a:prstGeom>
          <a:solidFill>
            <a:schemeClr val="bg1"/>
          </a:solidFill>
        </p:spPr>
        <p:txBody>
          <a:bodyPr wrap="square" rtlCol="0">
            <a:spAutoFit/>
          </a:bodyPr>
          <a:lstStyle/>
          <a:p>
            <a:pPr algn="ctr"/>
            <a:r>
              <a:rPr lang="es-ES" sz="1200" dirty="0" err="1" smtClean="0">
                <a:latin typeface="Calibri" pitchFamily="34" charset="0"/>
              </a:rPr>
              <a:t>VMs</a:t>
            </a:r>
            <a:r>
              <a:rPr lang="es-ES" sz="1200" dirty="0" smtClean="0">
                <a:latin typeface="Calibri" pitchFamily="34" charset="0"/>
              </a:rPr>
              <a:t> en Desktops</a:t>
            </a:r>
            <a:endParaRPr lang="es-ES" sz="1200" dirty="0" smtClean="0">
              <a:solidFill>
                <a:schemeClr val="tx1"/>
              </a:solidFill>
              <a:latin typeface="Calibri" pitchFamily="34" charset="0"/>
            </a:endParaRPr>
          </a:p>
        </p:txBody>
      </p:sp>
      <p:sp>
        <p:nvSpPr>
          <p:cNvPr id="91" name="Title 1"/>
          <p:cNvSpPr>
            <a:spLocks noGrp="1"/>
          </p:cNvSpPr>
          <p:nvPr>
            <p:ph type="title"/>
          </p:nvPr>
        </p:nvSpPr>
        <p:spPr>
          <a:xfrm>
            <a:off x="76200" y="291203"/>
            <a:ext cx="4723243" cy="775597"/>
          </a:xfrm>
        </p:spPr>
        <p:txBody>
          <a:bodyPr/>
          <a:lstStyle/>
          <a:p>
            <a:r>
              <a:rPr lang="es-ES" sz="2800" dirty="0" smtClean="0"/>
              <a:t>Pero Virtualización del Escritorio es algo más que VDI …</a:t>
            </a:r>
            <a:endParaRPr lang="es-ES" sz="4000"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89"/>
            <a:ext cx="9080500" cy="1107996"/>
          </a:xfrm>
        </p:spPr>
        <p:txBody>
          <a:bodyPr/>
          <a:lstStyle/>
          <a:p>
            <a:r>
              <a:rPr lang="es-ES" noProof="0" dirty="0" err="1" smtClean="0"/>
              <a:t>Remote</a:t>
            </a:r>
            <a:r>
              <a:rPr lang="es-ES" noProof="0" dirty="0" smtClean="0"/>
              <a:t> Desktop </a:t>
            </a:r>
            <a:r>
              <a:rPr lang="es-ES" noProof="0" dirty="0" err="1" smtClean="0"/>
              <a:t>Services</a:t>
            </a:r>
            <a:r>
              <a:rPr lang="es-ES" noProof="0" dirty="0" smtClean="0"/>
              <a:t>:</a:t>
            </a:r>
            <a:br>
              <a:rPr lang="es-ES" noProof="0" dirty="0" smtClean="0"/>
            </a:br>
            <a:r>
              <a:rPr lang="es-ES" sz="3200" dirty="0" smtClean="0"/>
              <a:t>Virtualización del Escritorio</a:t>
            </a:r>
            <a:endParaRPr lang="es-ES" noProof="0" dirty="0"/>
          </a:p>
        </p:txBody>
      </p:sp>
      <p:sp>
        <p:nvSpPr>
          <p:cNvPr id="3" name="Content Placeholder 2"/>
          <p:cNvSpPr>
            <a:spLocks noGrp="1"/>
          </p:cNvSpPr>
          <p:nvPr>
            <p:ph idx="1"/>
          </p:nvPr>
        </p:nvSpPr>
        <p:spPr>
          <a:xfrm>
            <a:off x="228600" y="1468705"/>
            <a:ext cx="5105400" cy="4779695"/>
          </a:xfrm>
        </p:spPr>
        <p:txBody>
          <a:bodyPr>
            <a:noAutofit/>
          </a:bodyPr>
          <a:lstStyle/>
          <a:p>
            <a:pPr>
              <a:lnSpc>
                <a:spcPct val="110000"/>
              </a:lnSpc>
            </a:pPr>
            <a:r>
              <a:rPr lang="es-ES" sz="2000" noProof="0" dirty="0" smtClean="0"/>
              <a:t>Windows Server 2008 R2 </a:t>
            </a:r>
            <a:r>
              <a:rPr lang="es-ES" sz="2000" noProof="0" dirty="0" err="1" smtClean="0"/>
              <a:t>Remote</a:t>
            </a:r>
            <a:r>
              <a:rPr lang="es-ES" sz="2000" noProof="0" dirty="0" smtClean="0"/>
              <a:t> Desktop </a:t>
            </a:r>
            <a:r>
              <a:rPr lang="es-ES" sz="2000" noProof="0" dirty="0" err="1" smtClean="0"/>
              <a:t>Services</a:t>
            </a:r>
            <a:r>
              <a:rPr lang="es-ES" sz="2000" noProof="0" dirty="0" smtClean="0"/>
              <a:t> junto con:</a:t>
            </a:r>
          </a:p>
          <a:p>
            <a:pPr lvl="1">
              <a:lnSpc>
                <a:spcPct val="110000"/>
              </a:lnSpc>
            </a:pPr>
            <a:r>
              <a:rPr lang="es-ES" sz="1600" dirty="0" err="1" smtClean="0"/>
              <a:t>Hyper</a:t>
            </a:r>
            <a:r>
              <a:rPr lang="es-ES" sz="1600" dirty="0" smtClean="0"/>
              <a:t>-V R2 + </a:t>
            </a:r>
            <a:r>
              <a:rPr lang="es-ES" sz="1600" dirty="0" err="1" smtClean="0"/>
              <a:t>Remote</a:t>
            </a:r>
            <a:r>
              <a:rPr lang="es-ES" sz="1600" dirty="0" smtClean="0"/>
              <a:t> Desktop </a:t>
            </a:r>
            <a:r>
              <a:rPr lang="es-ES" sz="1600" dirty="0" err="1" smtClean="0"/>
              <a:t>Virtualization</a:t>
            </a:r>
            <a:r>
              <a:rPr lang="es-ES" sz="1600" dirty="0" smtClean="0"/>
              <a:t> Host</a:t>
            </a:r>
          </a:p>
          <a:p>
            <a:pPr lvl="1">
              <a:lnSpc>
                <a:spcPct val="110000"/>
              </a:lnSpc>
            </a:pPr>
            <a:r>
              <a:rPr lang="es-ES" sz="1600" noProof="0" dirty="0" smtClean="0"/>
              <a:t>Microsoft </a:t>
            </a:r>
            <a:r>
              <a:rPr lang="es-ES" sz="1600" noProof="0" dirty="0" err="1" smtClean="0"/>
              <a:t>Hyper</a:t>
            </a:r>
            <a:r>
              <a:rPr lang="es-ES" sz="1600" noProof="0" dirty="0" smtClean="0"/>
              <a:t>-V Server 2008 R2</a:t>
            </a:r>
            <a:r>
              <a:rPr lang="es-ES" sz="1600" dirty="0" smtClean="0"/>
              <a:t> + </a:t>
            </a:r>
            <a:r>
              <a:rPr lang="es-ES" sz="1600" dirty="0" err="1" smtClean="0"/>
              <a:t>Remote</a:t>
            </a:r>
            <a:r>
              <a:rPr lang="es-ES" sz="1600" dirty="0" smtClean="0"/>
              <a:t> Desktop </a:t>
            </a:r>
            <a:r>
              <a:rPr lang="es-ES" sz="1600" dirty="0" err="1" smtClean="0"/>
              <a:t>Agent</a:t>
            </a:r>
            <a:endParaRPr lang="es-ES" sz="1600" noProof="0" dirty="0" smtClean="0"/>
          </a:p>
          <a:p>
            <a:pPr>
              <a:lnSpc>
                <a:spcPct val="110000"/>
              </a:lnSpc>
            </a:pPr>
            <a:r>
              <a:rPr lang="es-ES" sz="2000" noProof="0" dirty="0" smtClean="0"/>
              <a:t>Experiencia unificada de usuarios y administradores</a:t>
            </a:r>
          </a:p>
          <a:p>
            <a:pPr lvl="1">
              <a:lnSpc>
                <a:spcPct val="110000"/>
              </a:lnSpc>
            </a:pPr>
            <a:r>
              <a:rPr lang="es-ES" sz="1600" dirty="0" smtClean="0"/>
              <a:t>Virtualización de la presentación: El TS tradicional (una sesión por usuario)</a:t>
            </a:r>
          </a:p>
          <a:p>
            <a:pPr lvl="1">
              <a:lnSpc>
                <a:spcPct val="110000"/>
              </a:lnSpc>
            </a:pPr>
            <a:r>
              <a:rPr lang="es-ES" sz="1600" noProof="0" dirty="0" smtClean="0"/>
              <a:t>VDI: Una VM por usuario. </a:t>
            </a:r>
          </a:p>
          <a:p>
            <a:pPr>
              <a:lnSpc>
                <a:spcPct val="110000"/>
              </a:lnSpc>
            </a:pPr>
            <a:r>
              <a:rPr lang="es-ES" sz="2000" noProof="0" dirty="0" smtClean="0"/>
              <a:t>Escenarios de despliegue</a:t>
            </a:r>
          </a:p>
          <a:p>
            <a:pPr lvl="1">
              <a:lnSpc>
                <a:spcPct val="110000"/>
              </a:lnSpc>
            </a:pPr>
            <a:r>
              <a:rPr lang="es-ES" sz="1600" noProof="0" dirty="0" smtClean="0"/>
              <a:t>VDI Dinámico: Pools de máquinas virtuales para conjuntos de usuarios con las mismas necesidades</a:t>
            </a:r>
          </a:p>
          <a:p>
            <a:pPr lvl="1">
              <a:lnSpc>
                <a:spcPct val="110000"/>
              </a:lnSpc>
            </a:pPr>
            <a:r>
              <a:rPr lang="es-ES" sz="1600" dirty="0" smtClean="0"/>
              <a:t>VDI estático: Cada usuario tiene asignada su propia VM</a:t>
            </a:r>
          </a:p>
        </p:txBody>
      </p:sp>
      <p:sp>
        <p:nvSpPr>
          <p:cNvPr id="4" name="Rounded Rectangle 107"/>
          <p:cNvSpPr/>
          <p:nvPr/>
        </p:nvSpPr>
        <p:spPr bwMode="auto">
          <a:xfrm>
            <a:off x="5694076" y="1401813"/>
            <a:ext cx="4069572" cy="2914316"/>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5" name="Flowchart: Magnetic Disk 31"/>
          <p:cNvSpPr/>
          <p:nvPr/>
        </p:nvSpPr>
        <p:spPr>
          <a:xfrm>
            <a:off x="7629359" y="2342349"/>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6" name="Flowchart: Magnetic Disk 33"/>
          <p:cNvSpPr/>
          <p:nvPr/>
        </p:nvSpPr>
        <p:spPr>
          <a:xfrm>
            <a:off x="8650373" y="2101719"/>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7" name="Flowchart: Magnetic Disk 34"/>
          <p:cNvSpPr/>
          <p:nvPr/>
        </p:nvSpPr>
        <p:spPr>
          <a:xfrm>
            <a:off x="9077604" y="2074982"/>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8" name="TextBox 36"/>
          <p:cNvSpPr txBox="1"/>
          <p:nvPr/>
        </p:nvSpPr>
        <p:spPr>
          <a:xfrm>
            <a:off x="7779357" y="3543259"/>
            <a:ext cx="1694640" cy="646327"/>
          </a:xfrm>
          <a:prstGeom prst="rect">
            <a:avLst/>
          </a:prstGeom>
          <a:noFill/>
        </p:spPr>
        <p:txBody>
          <a:bodyPr wrap="square" lIns="91436" tIns="45718" rIns="91436" bIns="45718" rtlCol="0">
            <a:spAutoFit/>
          </a:bodyPr>
          <a:lstStyle/>
          <a:p>
            <a:pPr algn="ctr"/>
            <a:r>
              <a:rPr lang="en-US" sz="1200" b="1" dirty="0" smtClean="0"/>
              <a:t>VMs </a:t>
            </a:r>
          </a:p>
          <a:p>
            <a:pPr algn="ctr"/>
            <a:r>
              <a:rPr lang="en-US" sz="1200" b="1" dirty="0" smtClean="0"/>
              <a:t>Con SO </a:t>
            </a:r>
            <a:r>
              <a:rPr lang="en-US" sz="1200" b="1" dirty="0" err="1" smtClean="0"/>
              <a:t>Cliente</a:t>
            </a:r>
            <a:endParaRPr lang="en-US" sz="1200" b="1" dirty="0" smtClean="0"/>
          </a:p>
          <a:p>
            <a:pPr algn="ctr"/>
            <a:r>
              <a:rPr lang="en-US" sz="1200" b="1" dirty="0" smtClean="0"/>
              <a:t>(VM </a:t>
            </a:r>
            <a:r>
              <a:rPr lang="en-US" sz="1200" b="1" dirty="0" err="1" smtClean="0"/>
              <a:t>por</a:t>
            </a:r>
            <a:r>
              <a:rPr lang="en-US" sz="1200" b="1" dirty="0" smtClean="0"/>
              <a:t> </a:t>
            </a:r>
            <a:r>
              <a:rPr lang="en-US" sz="1200" b="1" dirty="0" err="1" smtClean="0"/>
              <a:t>usuario</a:t>
            </a:r>
            <a:r>
              <a:rPr lang="en-US" sz="1200" b="1" dirty="0" smtClean="0"/>
              <a:t>)</a:t>
            </a:r>
          </a:p>
        </p:txBody>
      </p:sp>
      <p:grpSp>
        <p:nvGrpSpPr>
          <p:cNvPr id="9" name="Group 189"/>
          <p:cNvGrpSpPr/>
          <p:nvPr/>
        </p:nvGrpSpPr>
        <p:grpSpPr>
          <a:xfrm>
            <a:off x="7449776" y="2803535"/>
            <a:ext cx="2063750" cy="685800"/>
            <a:chOff x="7086600" y="1676400"/>
            <a:chExt cx="1905000" cy="685800"/>
          </a:xfrm>
        </p:grpSpPr>
        <p:sp>
          <p:nvSpPr>
            <p:cNvPr id="10" name="Rectangle 76"/>
            <p:cNvSpPr/>
            <p:nvPr/>
          </p:nvSpPr>
          <p:spPr>
            <a:xfrm>
              <a:off x="7086600" y="1676400"/>
              <a:ext cx="19050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1" name="Group 188"/>
            <p:cNvGrpSpPr/>
            <p:nvPr/>
          </p:nvGrpSpPr>
          <p:grpSpPr>
            <a:xfrm>
              <a:off x="7162801" y="1752600"/>
              <a:ext cx="1815109" cy="533400"/>
              <a:chOff x="7162801" y="1752600"/>
              <a:chExt cx="1815109" cy="533400"/>
            </a:xfrm>
          </p:grpSpPr>
          <p:grpSp>
            <p:nvGrpSpPr>
              <p:cNvPr id="12" name="Group 168"/>
              <p:cNvGrpSpPr/>
              <p:nvPr/>
            </p:nvGrpSpPr>
            <p:grpSpPr>
              <a:xfrm>
                <a:off x="8229600" y="1752600"/>
                <a:ext cx="367310" cy="498764"/>
                <a:chOff x="7197959" y="1738745"/>
                <a:chExt cx="367310" cy="498764"/>
              </a:xfrm>
            </p:grpSpPr>
            <p:pic>
              <p:nvPicPr>
                <p:cNvPr id="28" name="Picture 5" descr="\\eventsql\dvd27\Clip_Installer\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7197959" y="1801091"/>
                  <a:ext cx="367310" cy="436418"/>
                </a:xfrm>
                <a:prstGeom prst="rect">
                  <a:avLst/>
                </a:prstGeom>
                <a:noFill/>
              </p:spPr>
            </p:pic>
            <p:pic>
              <p:nvPicPr>
                <p:cNvPr id="29" name="Picture 3" descr="\\eventsql\dvd27\Clip_Installer\DVD_ART\Artwork_Imagery\HARDWARE_IMAGERY\Illustration - Misc Hardware\Windows Vista Illustration Icons\Flip 3D.png"/>
                <p:cNvPicPr>
                  <a:picLocks noChangeAspect="1" noChangeArrowheads="1"/>
                </p:cNvPicPr>
                <p:nvPr/>
              </p:nvPicPr>
              <p:blipFill>
                <a:blip r:embed="rId4" cstate="print"/>
                <a:srcRect/>
                <a:stretch>
                  <a:fillRect/>
                </a:stretch>
              </p:blipFill>
              <p:spPr bwMode="auto">
                <a:xfrm>
                  <a:off x="7341570" y="1738745"/>
                  <a:ext cx="215415" cy="210416"/>
                </a:xfrm>
                <a:prstGeom prst="rect">
                  <a:avLst/>
                </a:prstGeom>
                <a:noFill/>
              </p:spPr>
            </p:pic>
          </p:grpSp>
          <p:grpSp>
            <p:nvGrpSpPr>
              <p:cNvPr id="13" name="Group 169"/>
              <p:cNvGrpSpPr/>
              <p:nvPr/>
            </p:nvGrpSpPr>
            <p:grpSpPr>
              <a:xfrm>
                <a:off x="8610600" y="1752600"/>
                <a:ext cx="367310" cy="498764"/>
                <a:chOff x="6830649" y="1738745"/>
                <a:chExt cx="367310" cy="498764"/>
              </a:xfrm>
            </p:grpSpPr>
            <p:pic>
              <p:nvPicPr>
                <p:cNvPr id="26" name="Picture 5" descr="\\eventsql\dvd27\Clip_Installer\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6830649" y="1801091"/>
                  <a:ext cx="367310" cy="436418"/>
                </a:xfrm>
                <a:prstGeom prst="rect">
                  <a:avLst/>
                </a:prstGeom>
                <a:noFill/>
              </p:spPr>
            </p:pic>
            <p:pic>
              <p:nvPicPr>
                <p:cNvPr id="27" name="Picture 3" descr="\\eventsql\dvd27\Clip_Installer\DVD_ART\Artwork_Imagery\HARDWARE_IMAGERY\Illustration - Misc Hardware\Windows Vista Illustration Icons\Flip 3D.png"/>
                <p:cNvPicPr>
                  <a:picLocks noChangeAspect="1" noChangeArrowheads="1"/>
                </p:cNvPicPr>
                <p:nvPr/>
              </p:nvPicPr>
              <p:blipFill>
                <a:blip r:embed="rId4" cstate="print"/>
                <a:srcRect/>
                <a:stretch>
                  <a:fillRect/>
                </a:stretch>
              </p:blipFill>
              <p:spPr bwMode="auto">
                <a:xfrm>
                  <a:off x="6974259" y="1738745"/>
                  <a:ext cx="215415" cy="210416"/>
                </a:xfrm>
                <a:prstGeom prst="rect">
                  <a:avLst/>
                </a:prstGeom>
                <a:noFill/>
              </p:spPr>
            </p:pic>
          </p:grpSp>
          <p:grpSp>
            <p:nvGrpSpPr>
              <p:cNvPr id="14" name="Group 170"/>
              <p:cNvGrpSpPr/>
              <p:nvPr/>
            </p:nvGrpSpPr>
            <p:grpSpPr>
              <a:xfrm>
                <a:off x="7696201" y="1752600"/>
                <a:ext cx="533401" cy="533400"/>
                <a:chOff x="838200" y="1887379"/>
                <a:chExt cx="1091184" cy="1194371"/>
              </a:xfrm>
            </p:grpSpPr>
            <p:pic>
              <p:nvPicPr>
                <p:cNvPr id="21" name="Picture 5" descr="\\eventsql\dvd27\Clip_Installer\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1143000" y="2091150"/>
                  <a:ext cx="723900" cy="990600"/>
                </a:xfrm>
                <a:prstGeom prst="rect">
                  <a:avLst/>
                </a:prstGeom>
                <a:noFill/>
              </p:spPr>
            </p:pic>
            <p:pic>
              <p:nvPicPr>
                <p:cNvPr id="22" name="Picture 3" descr="\\eventsql\dvd27\Clip_Installer\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838200" y="2319750"/>
                  <a:ext cx="406400" cy="457200"/>
                </a:xfrm>
                <a:prstGeom prst="rect">
                  <a:avLst/>
                </a:prstGeom>
                <a:noFill/>
              </p:spPr>
            </p:pic>
            <p:pic>
              <p:nvPicPr>
                <p:cNvPr id="23" name="Picture 10" descr="MSMarket - MS Market Intranet screen"/>
                <p:cNvPicPr>
                  <a:picLocks noChangeAspect="1" noChangeArrowheads="1"/>
                </p:cNvPicPr>
                <p:nvPr/>
              </p:nvPicPr>
              <p:blipFill>
                <a:blip r:embed="rId7" cstate="print"/>
                <a:srcRect/>
                <a:stretch>
                  <a:fillRect/>
                </a:stretch>
              </p:blipFill>
              <p:spPr bwMode="auto">
                <a:xfrm>
                  <a:off x="990600" y="1887379"/>
                  <a:ext cx="386139" cy="304800"/>
                </a:xfrm>
                <a:prstGeom prst="rect">
                  <a:avLst/>
                </a:prstGeom>
                <a:noFill/>
              </p:spPr>
            </p:pic>
            <p:pic>
              <p:nvPicPr>
                <p:cNvPr id="24" name="Picture 12" descr="CICS 3270 screen2"/>
                <p:cNvPicPr>
                  <a:picLocks noChangeAspect="1" noChangeArrowheads="1"/>
                </p:cNvPicPr>
                <p:nvPr/>
              </p:nvPicPr>
              <p:blipFill>
                <a:blip r:embed="rId8" cstate="print"/>
                <a:srcRect/>
                <a:stretch>
                  <a:fillRect/>
                </a:stretch>
              </p:blipFill>
              <p:spPr bwMode="auto">
                <a:xfrm>
                  <a:off x="1524000" y="2420779"/>
                  <a:ext cx="405384" cy="304800"/>
                </a:xfrm>
                <a:prstGeom prst="rect">
                  <a:avLst/>
                </a:prstGeom>
                <a:noFill/>
              </p:spPr>
            </p:pic>
            <p:pic>
              <p:nvPicPr>
                <p:cNvPr id="25" name="Picture 214" descr="data analyzer"/>
                <p:cNvPicPr>
                  <a:picLocks noChangeAspect="1" noChangeArrowheads="1"/>
                </p:cNvPicPr>
                <p:nvPr/>
              </p:nvPicPr>
              <p:blipFill>
                <a:blip r:embed="rId9" cstate="print"/>
                <a:srcRect/>
                <a:stretch>
                  <a:fillRect/>
                </a:stretch>
              </p:blipFill>
              <p:spPr bwMode="auto">
                <a:xfrm>
                  <a:off x="1524000" y="1963580"/>
                  <a:ext cx="381000" cy="383396"/>
                </a:xfrm>
                <a:prstGeom prst="rect">
                  <a:avLst/>
                </a:prstGeom>
                <a:noFill/>
              </p:spPr>
            </p:pic>
          </p:grpSp>
          <p:grpSp>
            <p:nvGrpSpPr>
              <p:cNvPr id="15" name="Group 176"/>
              <p:cNvGrpSpPr/>
              <p:nvPr/>
            </p:nvGrpSpPr>
            <p:grpSpPr>
              <a:xfrm>
                <a:off x="7162801" y="1752600"/>
                <a:ext cx="533401" cy="533400"/>
                <a:chOff x="838200" y="1887379"/>
                <a:chExt cx="1091184" cy="1194371"/>
              </a:xfrm>
            </p:grpSpPr>
            <p:pic>
              <p:nvPicPr>
                <p:cNvPr id="16" name="Picture 5" descr="\\eventsql\dvd27\Clip_Installer\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1143000" y="2091150"/>
                  <a:ext cx="723900" cy="990600"/>
                </a:xfrm>
                <a:prstGeom prst="rect">
                  <a:avLst/>
                </a:prstGeom>
                <a:noFill/>
              </p:spPr>
            </p:pic>
            <p:pic>
              <p:nvPicPr>
                <p:cNvPr id="17" name="Picture 3" descr="\\eventsql\dvd27\Clip_Installer\DVD_ART\Artwork_Imagery\HARDWARE_IMAGERY\Illustration - Misc Hardware\Windows Vista Illustration Icons\Flip 3D.png"/>
                <p:cNvPicPr>
                  <a:picLocks noChangeAspect="1" noChangeArrowheads="1"/>
                </p:cNvPicPr>
                <p:nvPr/>
              </p:nvPicPr>
              <p:blipFill>
                <a:blip r:embed="rId6" cstate="print"/>
                <a:srcRect/>
                <a:stretch>
                  <a:fillRect/>
                </a:stretch>
              </p:blipFill>
              <p:spPr bwMode="auto">
                <a:xfrm>
                  <a:off x="838200" y="2319750"/>
                  <a:ext cx="406400" cy="457200"/>
                </a:xfrm>
                <a:prstGeom prst="rect">
                  <a:avLst/>
                </a:prstGeom>
                <a:noFill/>
              </p:spPr>
            </p:pic>
            <p:pic>
              <p:nvPicPr>
                <p:cNvPr id="18" name="Picture 10" descr="MSMarket - MS Market Intranet screen"/>
                <p:cNvPicPr>
                  <a:picLocks noChangeAspect="1" noChangeArrowheads="1"/>
                </p:cNvPicPr>
                <p:nvPr/>
              </p:nvPicPr>
              <p:blipFill>
                <a:blip r:embed="rId7" cstate="print"/>
                <a:srcRect/>
                <a:stretch>
                  <a:fillRect/>
                </a:stretch>
              </p:blipFill>
              <p:spPr bwMode="auto">
                <a:xfrm>
                  <a:off x="990600" y="1887379"/>
                  <a:ext cx="386139" cy="304800"/>
                </a:xfrm>
                <a:prstGeom prst="rect">
                  <a:avLst/>
                </a:prstGeom>
                <a:noFill/>
              </p:spPr>
            </p:pic>
            <p:pic>
              <p:nvPicPr>
                <p:cNvPr id="19" name="Picture 12" descr="CICS 3270 screen2"/>
                <p:cNvPicPr>
                  <a:picLocks noChangeAspect="1" noChangeArrowheads="1"/>
                </p:cNvPicPr>
                <p:nvPr/>
              </p:nvPicPr>
              <p:blipFill>
                <a:blip r:embed="rId8" cstate="print"/>
                <a:srcRect/>
                <a:stretch>
                  <a:fillRect/>
                </a:stretch>
              </p:blipFill>
              <p:spPr bwMode="auto">
                <a:xfrm>
                  <a:off x="1524000" y="2420779"/>
                  <a:ext cx="405384" cy="304800"/>
                </a:xfrm>
                <a:prstGeom prst="rect">
                  <a:avLst/>
                </a:prstGeom>
                <a:noFill/>
              </p:spPr>
            </p:pic>
            <p:pic>
              <p:nvPicPr>
                <p:cNvPr id="20" name="Picture 214" descr="data analyzer"/>
                <p:cNvPicPr>
                  <a:picLocks noChangeAspect="1" noChangeArrowheads="1"/>
                </p:cNvPicPr>
                <p:nvPr/>
              </p:nvPicPr>
              <p:blipFill>
                <a:blip r:embed="rId9" cstate="print"/>
                <a:srcRect/>
                <a:stretch>
                  <a:fillRect/>
                </a:stretch>
              </p:blipFill>
              <p:spPr bwMode="auto">
                <a:xfrm>
                  <a:off x="1524000" y="1963580"/>
                  <a:ext cx="381000" cy="383396"/>
                </a:xfrm>
                <a:prstGeom prst="rect">
                  <a:avLst/>
                </a:prstGeom>
                <a:noFill/>
              </p:spPr>
            </p:pic>
          </p:grpSp>
        </p:grpSp>
      </p:grpSp>
      <p:grpSp>
        <p:nvGrpSpPr>
          <p:cNvPr id="30" name="Group 182"/>
          <p:cNvGrpSpPr/>
          <p:nvPr/>
        </p:nvGrpSpPr>
        <p:grpSpPr>
          <a:xfrm>
            <a:off x="6458886" y="2678431"/>
            <a:ext cx="742950" cy="779621"/>
            <a:chOff x="838200" y="1887379"/>
            <a:chExt cx="1091184" cy="1194371"/>
          </a:xfrm>
        </p:grpSpPr>
        <p:pic>
          <p:nvPicPr>
            <p:cNvPr id="31" name="Picture 5" descr="\\eventsql\dvd27\Clip_Installer\DVD_ART\Artwork_Imagery\HARDWARE_IMAGERY\Illustration - Misc Hardware\Windows Vista Illustration Icons\Server.png"/>
            <p:cNvPicPr>
              <a:picLocks noChangeAspect="1" noChangeArrowheads="1"/>
            </p:cNvPicPr>
            <p:nvPr/>
          </p:nvPicPr>
          <p:blipFill>
            <a:blip r:embed="rId10" cstate="print"/>
            <a:srcRect/>
            <a:stretch>
              <a:fillRect/>
            </a:stretch>
          </p:blipFill>
          <p:spPr bwMode="auto">
            <a:xfrm>
              <a:off x="1143000" y="2091150"/>
              <a:ext cx="723900" cy="990600"/>
            </a:xfrm>
            <a:prstGeom prst="rect">
              <a:avLst/>
            </a:prstGeom>
            <a:noFill/>
          </p:spPr>
        </p:pic>
        <p:pic>
          <p:nvPicPr>
            <p:cNvPr id="32" name="Picture 3" descr="\\eventsql\dvd27\Clip_Installer\DVD_ART\Artwork_Imagery\HARDWARE_IMAGERY\Illustration - Misc Hardware\Windows Vista Illustration Icons\Flip 3D.png"/>
            <p:cNvPicPr>
              <a:picLocks noChangeAspect="1" noChangeArrowheads="1"/>
            </p:cNvPicPr>
            <p:nvPr/>
          </p:nvPicPr>
          <p:blipFill>
            <a:blip r:embed="rId11" cstate="print"/>
            <a:srcRect/>
            <a:stretch>
              <a:fillRect/>
            </a:stretch>
          </p:blipFill>
          <p:spPr bwMode="auto">
            <a:xfrm>
              <a:off x="838200" y="2319750"/>
              <a:ext cx="406400" cy="457200"/>
            </a:xfrm>
            <a:prstGeom prst="rect">
              <a:avLst/>
            </a:prstGeom>
            <a:noFill/>
          </p:spPr>
        </p:pic>
        <p:pic>
          <p:nvPicPr>
            <p:cNvPr id="33" name="Picture 10" descr="MSMarket - MS Market Intranet screen"/>
            <p:cNvPicPr>
              <a:picLocks noChangeAspect="1" noChangeArrowheads="1"/>
            </p:cNvPicPr>
            <p:nvPr/>
          </p:nvPicPr>
          <p:blipFill>
            <a:blip r:embed="rId12" cstate="print"/>
            <a:srcRect/>
            <a:stretch>
              <a:fillRect/>
            </a:stretch>
          </p:blipFill>
          <p:spPr bwMode="auto">
            <a:xfrm>
              <a:off x="990600" y="1887379"/>
              <a:ext cx="386139" cy="304800"/>
            </a:xfrm>
            <a:prstGeom prst="rect">
              <a:avLst/>
            </a:prstGeom>
            <a:noFill/>
          </p:spPr>
        </p:pic>
        <p:pic>
          <p:nvPicPr>
            <p:cNvPr id="34" name="Picture 12" descr="CICS 3270 screen2"/>
            <p:cNvPicPr>
              <a:picLocks noChangeAspect="1" noChangeArrowheads="1"/>
            </p:cNvPicPr>
            <p:nvPr/>
          </p:nvPicPr>
          <p:blipFill>
            <a:blip r:embed="rId13" cstate="print"/>
            <a:srcRect/>
            <a:stretch>
              <a:fillRect/>
            </a:stretch>
          </p:blipFill>
          <p:spPr bwMode="auto">
            <a:xfrm>
              <a:off x="1524000" y="2420779"/>
              <a:ext cx="405384" cy="304800"/>
            </a:xfrm>
            <a:prstGeom prst="rect">
              <a:avLst/>
            </a:prstGeom>
            <a:noFill/>
          </p:spPr>
        </p:pic>
        <p:pic>
          <p:nvPicPr>
            <p:cNvPr id="35" name="Picture 214" descr="data analyzer"/>
            <p:cNvPicPr>
              <a:picLocks noChangeAspect="1" noChangeArrowheads="1"/>
            </p:cNvPicPr>
            <p:nvPr/>
          </p:nvPicPr>
          <p:blipFill>
            <a:blip r:embed="rId14" cstate="print"/>
            <a:srcRect/>
            <a:stretch>
              <a:fillRect/>
            </a:stretch>
          </p:blipFill>
          <p:spPr bwMode="auto">
            <a:xfrm>
              <a:off x="1524000" y="1963580"/>
              <a:ext cx="381000" cy="383396"/>
            </a:xfrm>
            <a:prstGeom prst="rect">
              <a:avLst/>
            </a:prstGeom>
            <a:noFill/>
          </p:spPr>
        </p:pic>
      </p:grpSp>
      <p:sp>
        <p:nvSpPr>
          <p:cNvPr id="36" name="Sun 39"/>
          <p:cNvSpPr/>
          <p:nvPr/>
        </p:nvSpPr>
        <p:spPr>
          <a:xfrm>
            <a:off x="6863816" y="4310986"/>
            <a:ext cx="1786225" cy="1385389"/>
          </a:xfrm>
          <a:prstGeom prst="sun">
            <a:avLst/>
          </a:prstGeom>
          <a:solidFill>
            <a:schemeClr val="accent5">
              <a:lumMod val="40000"/>
              <a:lumOff val="6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dirty="0">
              <a:solidFill>
                <a:schemeClr val="tx1"/>
              </a:solidFill>
            </a:endParaRPr>
          </a:p>
        </p:txBody>
      </p:sp>
      <p:sp>
        <p:nvSpPr>
          <p:cNvPr id="37" name="TextBox 40"/>
          <p:cNvSpPr txBox="1"/>
          <p:nvPr/>
        </p:nvSpPr>
        <p:spPr>
          <a:xfrm>
            <a:off x="7039977" y="4737326"/>
            <a:ext cx="1439515" cy="646327"/>
          </a:xfrm>
          <a:prstGeom prst="rect">
            <a:avLst/>
          </a:prstGeom>
          <a:noFill/>
        </p:spPr>
        <p:txBody>
          <a:bodyPr wrap="square" lIns="91436" tIns="45718" rIns="91436" bIns="45718" rtlCol="0">
            <a:spAutoFit/>
          </a:bodyPr>
          <a:lstStyle/>
          <a:p>
            <a:pPr algn="ctr"/>
            <a:r>
              <a:rPr lang="en-US" sz="1200" dirty="0" smtClean="0"/>
              <a:t>RD </a:t>
            </a:r>
          </a:p>
          <a:p>
            <a:pPr algn="ctr"/>
            <a:r>
              <a:rPr lang="en-US" sz="1200" dirty="0" smtClean="0"/>
              <a:t>Connection Broker</a:t>
            </a:r>
          </a:p>
        </p:txBody>
      </p:sp>
      <p:grpSp>
        <p:nvGrpSpPr>
          <p:cNvPr id="38" name="Group 192"/>
          <p:cNvGrpSpPr/>
          <p:nvPr/>
        </p:nvGrpSpPr>
        <p:grpSpPr>
          <a:xfrm>
            <a:off x="6020357" y="5408264"/>
            <a:ext cx="990600" cy="533400"/>
            <a:chOff x="304800" y="3886200"/>
            <a:chExt cx="1447800" cy="942439"/>
          </a:xfrm>
        </p:grpSpPr>
        <p:grpSp>
          <p:nvGrpSpPr>
            <p:cNvPr id="39" name="Group 43"/>
            <p:cNvGrpSpPr/>
            <p:nvPr/>
          </p:nvGrpSpPr>
          <p:grpSpPr>
            <a:xfrm>
              <a:off x="304800" y="3886200"/>
              <a:ext cx="1447800" cy="942439"/>
              <a:chOff x="5715000" y="1371600"/>
              <a:chExt cx="1915906" cy="1352679"/>
            </a:xfrm>
          </p:grpSpPr>
          <p:pic>
            <p:nvPicPr>
              <p:cNvPr id="42" name="Picture 12" descr="image007"/>
              <p:cNvPicPr>
                <a:picLocks noChangeAspect="1" noChangeArrowheads="1"/>
              </p:cNvPicPr>
              <p:nvPr/>
            </p:nvPicPr>
            <p:blipFill>
              <a:blip r:embed="rId15" cstate="print"/>
              <a:srcRect/>
              <a:stretch>
                <a:fillRect/>
              </a:stretch>
            </p:blipFill>
            <p:spPr bwMode="auto">
              <a:xfrm flipH="1">
                <a:off x="5715000" y="1371600"/>
                <a:ext cx="1223614" cy="1143000"/>
              </a:xfrm>
              <a:prstGeom prst="rect">
                <a:avLst/>
              </a:prstGeom>
              <a:noFill/>
              <a:ln w="9525">
                <a:noFill/>
                <a:miter lim="800000"/>
                <a:headEnd/>
                <a:tailEnd/>
              </a:ln>
            </p:spPr>
          </p:pic>
          <p:pic>
            <p:nvPicPr>
              <p:cNvPr id="43" name="Picture 3" descr="C:\Clients\MS_artwork\Windows_Vista_Icons_ for_Marketing_use\Laptop.png"/>
              <p:cNvPicPr>
                <a:picLocks noChangeAspect="1" noChangeArrowheads="1"/>
              </p:cNvPicPr>
              <p:nvPr/>
            </p:nvPicPr>
            <p:blipFill>
              <a:blip r:embed="rId16" cstate="print"/>
              <a:srcRect/>
              <a:stretch>
                <a:fillRect/>
              </a:stretch>
            </p:blipFill>
            <p:spPr bwMode="auto">
              <a:xfrm rot="457243" flipH="1">
                <a:off x="6696008" y="1657479"/>
                <a:ext cx="934898" cy="1066800"/>
              </a:xfrm>
              <a:prstGeom prst="rect">
                <a:avLst/>
              </a:prstGeom>
              <a:noFill/>
            </p:spPr>
          </p:pic>
          <p:pic>
            <p:nvPicPr>
              <p:cNvPr id="44" name="Picture 7" descr="\\eventsql\dvd27\Clip_Installer\DVD_ART\BoxShots_Logos\Windows Vista Enterprise\Windows Vista Enterprise logo v w.png"/>
              <p:cNvPicPr>
                <a:picLocks noChangeAspect="1" noChangeArrowheads="1"/>
              </p:cNvPicPr>
              <p:nvPr/>
            </p:nvPicPr>
            <p:blipFill>
              <a:blip r:embed="rId17" cstate="print"/>
              <a:srcRect/>
              <a:stretch>
                <a:fillRect/>
              </a:stretch>
            </p:blipFill>
            <p:spPr bwMode="auto">
              <a:xfrm rot="21297783">
                <a:off x="6792201" y="1888236"/>
                <a:ext cx="523013" cy="381000"/>
              </a:xfrm>
              <a:prstGeom prst="rect">
                <a:avLst/>
              </a:prstGeom>
              <a:noFill/>
            </p:spPr>
          </p:pic>
          <p:pic>
            <p:nvPicPr>
              <p:cNvPr id="45" name="Picture 8" descr="\\eventsql\dvd27\Clip_Installer\DVD_ART\BoxShots_Logos\Windows Fundamentals for Legacy PCs\windows fundamentals for legacy pcs v rev.png"/>
              <p:cNvPicPr>
                <a:picLocks noChangeAspect="1" noChangeArrowheads="1"/>
              </p:cNvPicPr>
              <p:nvPr/>
            </p:nvPicPr>
            <p:blipFill>
              <a:blip r:embed="rId18" cstate="print"/>
              <a:srcRect t="49200"/>
              <a:stretch>
                <a:fillRect/>
              </a:stretch>
            </p:blipFill>
            <p:spPr bwMode="auto">
              <a:xfrm rot="21019473">
                <a:off x="6340940" y="1789888"/>
                <a:ext cx="463504" cy="233667"/>
              </a:xfrm>
              <a:prstGeom prst="rect">
                <a:avLst/>
              </a:prstGeom>
              <a:noFill/>
            </p:spPr>
          </p:pic>
        </p:grpSp>
        <p:pic>
          <p:nvPicPr>
            <p:cNvPr id="40"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838200" y="4114800"/>
              <a:ext cx="135175" cy="108091"/>
            </a:xfrm>
            <a:prstGeom prst="rect">
              <a:avLst/>
            </a:prstGeom>
            <a:noFill/>
          </p:spPr>
        </p:pic>
        <p:pic>
          <p:nvPicPr>
            <p:cNvPr id="41"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1256796" y="4335464"/>
              <a:ext cx="135175" cy="108091"/>
            </a:xfrm>
            <a:prstGeom prst="rect">
              <a:avLst/>
            </a:prstGeom>
            <a:noFill/>
          </p:spPr>
        </p:pic>
      </p:grpSp>
      <p:grpSp>
        <p:nvGrpSpPr>
          <p:cNvPr id="46" name="Group 208"/>
          <p:cNvGrpSpPr/>
          <p:nvPr/>
        </p:nvGrpSpPr>
        <p:grpSpPr>
          <a:xfrm>
            <a:off x="8915400" y="5471096"/>
            <a:ext cx="990600" cy="533400"/>
            <a:chOff x="304800" y="3886200"/>
            <a:chExt cx="1447800" cy="942439"/>
          </a:xfrm>
        </p:grpSpPr>
        <p:grpSp>
          <p:nvGrpSpPr>
            <p:cNvPr id="47" name="Group 43"/>
            <p:cNvGrpSpPr/>
            <p:nvPr/>
          </p:nvGrpSpPr>
          <p:grpSpPr>
            <a:xfrm>
              <a:off x="304800" y="3886200"/>
              <a:ext cx="1447800" cy="942439"/>
              <a:chOff x="5715000" y="1371600"/>
              <a:chExt cx="1915906" cy="1352679"/>
            </a:xfrm>
          </p:grpSpPr>
          <p:pic>
            <p:nvPicPr>
              <p:cNvPr id="50" name="Picture 12" descr="image007"/>
              <p:cNvPicPr>
                <a:picLocks noChangeAspect="1" noChangeArrowheads="1"/>
              </p:cNvPicPr>
              <p:nvPr/>
            </p:nvPicPr>
            <p:blipFill>
              <a:blip r:embed="rId15" cstate="print"/>
              <a:srcRect/>
              <a:stretch>
                <a:fillRect/>
              </a:stretch>
            </p:blipFill>
            <p:spPr bwMode="auto">
              <a:xfrm flipH="1">
                <a:off x="5715000" y="1371600"/>
                <a:ext cx="1223614" cy="1143000"/>
              </a:xfrm>
              <a:prstGeom prst="rect">
                <a:avLst/>
              </a:prstGeom>
              <a:noFill/>
              <a:ln w="9525">
                <a:noFill/>
                <a:miter lim="800000"/>
                <a:headEnd/>
                <a:tailEnd/>
              </a:ln>
            </p:spPr>
          </p:pic>
          <p:pic>
            <p:nvPicPr>
              <p:cNvPr id="51" name="Picture 3" descr="C:\Clients\MS_artwork\Windows_Vista_Icons_ for_Marketing_use\Laptop.png"/>
              <p:cNvPicPr>
                <a:picLocks noChangeAspect="1" noChangeArrowheads="1"/>
              </p:cNvPicPr>
              <p:nvPr/>
            </p:nvPicPr>
            <p:blipFill>
              <a:blip r:embed="rId16" cstate="print"/>
              <a:srcRect/>
              <a:stretch>
                <a:fillRect/>
              </a:stretch>
            </p:blipFill>
            <p:spPr bwMode="auto">
              <a:xfrm rot="457243" flipH="1">
                <a:off x="6696008" y="1657479"/>
                <a:ext cx="934898" cy="1066800"/>
              </a:xfrm>
              <a:prstGeom prst="rect">
                <a:avLst/>
              </a:prstGeom>
              <a:noFill/>
            </p:spPr>
          </p:pic>
          <p:pic>
            <p:nvPicPr>
              <p:cNvPr id="52" name="Picture 7" descr="\\eventsql\dvd27\Clip_Installer\DVD_ART\BoxShots_Logos\Windows Vista Enterprise\Windows Vista Enterprise logo v w.png"/>
              <p:cNvPicPr>
                <a:picLocks noChangeAspect="1" noChangeArrowheads="1"/>
              </p:cNvPicPr>
              <p:nvPr/>
            </p:nvPicPr>
            <p:blipFill>
              <a:blip r:embed="rId17" cstate="print"/>
              <a:srcRect/>
              <a:stretch>
                <a:fillRect/>
              </a:stretch>
            </p:blipFill>
            <p:spPr bwMode="auto">
              <a:xfrm rot="21297783">
                <a:off x="6792201" y="1888236"/>
                <a:ext cx="523013" cy="381000"/>
              </a:xfrm>
              <a:prstGeom prst="rect">
                <a:avLst/>
              </a:prstGeom>
              <a:noFill/>
            </p:spPr>
          </p:pic>
          <p:pic>
            <p:nvPicPr>
              <p:cNvPr id="53" name="Picture 8" descr="\\eventsql\dvd27\Clip_Installer\DVD_ART\BoxShots_Logos\Windows Fundamentals for Legacy PCs\windows fundamentals for legacy pcs v rev.png"/>
              <p:cNvPicPr>
                <a:picLocks noChangeAspect="1" noChangeArrowheads="1"/>
              </p:cNvPicPr>
              <p:nvPr/>
            </p:nvPicPr>
            <p:blipFill>
              <a:blip r:embed="rId18" cstate="print"/>
              <a:srcRect t="49200"/>
              <a:stretch>
                <a:fillRect/>
              </a:stretch>
            </p:blipFill>
            <p:spPr bwMode="auto">
              <a:xfrm rot="21019473">
                <a:off x="6340940" y="1789888"/>
                <a:ext cx="463504" cy="233667"/>
              </a:xfrm>
              <a:prstGeom prst="rect">
                <a:avLst/>
              </a:prstGeom>
              <a:noFill/>
            </p:spPr>
          </p:pic>
        </p:grpSp>
        <p:pic>
          <p:nvPicPr>
            <p:cNvPr id="48"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838200" y="4114800"/>
              <a:ext cx="135175" cy="108091"/>
            </a:xfrm>
            <a:prstGeom prst="rect">
              <a:avLst/>
            </a:prstGeom>
            <a:noFill/>
          </p:spPr>
        </p:pic>
        <p:pic>
          <p:nvPicPr>
            <p:cNvPr id="49"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1256796" y="4335464"/>
              <a:ext cx="135175" cy="108091"/>
            </a:xfrm>
            <a:prstGeom prst="rect">
              <a:avLst/>
            </a:prstGeom>
            <a:noFill/>
          </p:spPr>
        </p:pic>
      </p:grpSp>
      <p:grpSp>
        <p:nvGrpSpPr>
          <p:cNvPr id="54" name="Group 216"/>
          <p:cNvGrpSpPr/>
          <p:nvPr/>
        </p:nvGrpSpPr>
        <p:grpSpPr>
          <a:xfrm>
            <a:off x="7458464" y="6011180"/>
            <a:ext cx="990600" cy="533400"/>
            <a:chOff x="304800" y="3886200"/>
            <a:chExt cx="1447800" cy="942439"/>
          </a:xfrm>
        </p:grpSpPr>
        <p:grpSp>
          <p:nvGrpSpPr>
            <p:cNvPr id="55" name="Group 43"/>
            <p:cNvGrpSpPr/>
            <p:nvPr/>
          </p:nvGrpSpPr>
          <p:grpSpPr>
            <a:xfrm>
              <a:off x="304800" y="3886200"/>
              <a:ext cx="1447800" cy="942439"/>
              <a:chOff x="5715000" y="1371600"/>
              <a:chExt cx="1915906" cy="1352679"/>
            </a:xfrm>
          </p:grpSpPr>
          <p:pic>
            <p:nvPicPr>
              <p:cNvPr id="58" name="Picture 12" descr="image007"/>
              <p:cNvPicPr>
                <a:picLocks noChangeAspect="1" noChangeArrowheads="1"/>
              </p:cNvPicPr>
              <p:nvPr/>
            </p:nvPicPr>
            <p:blipFill>
              <a:blip r:embed="rId15" cstate="print"/>
              <a:srcRect/>
              <a:stretch>
                <a:fillRect/>
              </a:stretch>
            </p:blipFill>
            <p:spPr bwMode="auto">
              <a:xfrm flipH="1">
                <a:off x="5715000" y="1371600"/>
                <a:ext cx="1223614" cy="1143000"/>
              </a:xfrm>
              <a:prstGeom prst="rect">
                <a:avLst/>
              </a:prstGeom>
              <a:noFill/>
              <a:ln w="9525">
                <a:noFill/>
                <a:miter lim="800000"/>
                <a:headEnd/>
                <a:tailEnd/>
              </a:ln>
            </p:spPr>
          </p:pic>
          <p:pic>
            <p:nvPicPr>
              <p:cNvPr id="59" name="Picture 3" descr="C:\Clients\MS_artwork\Windows_Vista_Icons_ for_Marketing_use\Laptop.png"/>
              <p:cNvPicPr>
                <a:picLocks noChangeAspect="1" noChangeArrowheads="1"/>
              </p:cNvPicPr>
              <p:nvPr/>
            </p:nvPicPr>
            <p:blipFill>
              <a:blip r:embed="rId16" cstate="print"/>
              <a:srcRect/>
              <a:stretch>
                <a:fillRect/>
              </a:stretch>
            </p:blipFill>
            <p:spPr bwMode="auto">
              <a:xfrm rot="457243" flipH="1">
                <a:off x="6696008" y="1657479"/>
                <a:ext cx="934898" cy="1066800"/>
              </a:xfrm>
              <a:prstGeom prst="rect">
                <a:avLst/>
              </a:prstGeom>
              <a:noFill/>
            </p:spPr>
          </p:pic>
          <p:pic>
            <p:nvPicPr>
              <p:cNvPr id="60" name="Picture 7" descr="\\eventsql\dvd27\Clip_Installer\DVD_ART\BoxShots_Logos\Windows Vista Enterprise\Windows Vista Enterprise logo v w.png"/>
              <p:cNvPicPr>
                <a:picLocks noChangeAspect="1" noChangeArrowheads="1"/>
              </p:cNvPicPr>
              <p:nvPr/>
            </p:nvPicPr>
            <p:blipFill>
              <a:blip r:embed="rId17" cstate="print"/>
              <a:srcRect/>
              <a:stretch>
                <a:fillRect/>
              </a:stretch>
            </p:blipFill>
            <p:spPr bwMode="auto">
              <a:xfrm rot="21297783">
                <a:off x="6792201" y="1888236"/>
                <a:ext cx="523013" cy="381000"/>
              </a:xfrm>
              <a:prstGeom prst="rect">
                <a:avLst/>
              </a:prstGeom>
              <a:noFill/>
            </p:spPr>
          </p:pic>
          <p:pic>
            <p:nvPicPr>
              <p:cNvPr id="61" name="Picture 8" descr="\\eventsql\dvd27\Clip_Installer\DVD_ART\BoxShots_Logos\Windows Fundamentals for Legacy PCs\windows fundamentals for legacy pcs v rev.png"/>
              <p:cNvPicPr>
                <a:picLocks noChangeAspect="1" noChangeArrowheads="1"/>
              </p:cNvPicPr>
              <p:nvPr/>
            </p:nvPicPr>
            <p:blipFill>
              <a:blip r:embed="rId18" cstate="print"/>
              <a:srcRect t="49200"/>
              <a:stretch>
                <a:fillRect/>
              </a:stretch>
            </p:blipFill>
            <p:spPr bwMode="auto">
              <a:xfrm rot="21019473">
                <a:off x="6340940" y="1789888"/>
                <a:ext cx="463504" cy="233667"/>
              </a:xfrm>
              <a:prstGeom prst="rect">
                <a:avLst/>
              </a:prstGeom>
              <a:noFill/>
            </p:spPr>
          </p:pic>
        </p:grpSp>
        <p:pic>
          <p:nvPicPr>
            <p:cNvPr id="56"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838200" y="4114800"/>
              <a:ext cx="135175" cy="108091"/>
            </a:xfrm>
            <a:prstGeom prst="rect">
              <a:avLst/>
            </a:prstGeom>
            <a:noFill/>
          </p:spPr>
        </p:pic>
        <p:pic>
          <p:nvPicPr>
            <p:cNvPr id="57" name="Picture 4" descr="\\eventsql\dvd27\Clip_Installer\DVD_ART\BoxShots_Logos\Windows Fundamentals for Legacy PCs\windows fundamentals for legacy pcs h bl.png"/>
            <p:cNvPicPr>
              <a:picLocks noChangeAspect="1" noChangeArrowheads="1"/>
            </p:cNvPicPr>
            <p:nvPr/>
          </p:nvPicPr>
          <p:blipFill>
            <a:blip r:embed="rId19" cstate="print"/>
            <a:srcRect r="87695" b="30421"/>
            <a:stretch>
              <a:fillRect/>
            </a:stretch>
          </p:blipFill>
          <p:spPr bwMode="auto">
            <a:xfrm>
              <a:off x="1256796" y="4335464"/>
              <a:ext cx="135175" cy="108091"/>
            </a:xfrm>
            <a:prstGeom prst="rect">
              <a:avLst/>
            </a:prstGeom>
            <a:noFill/>
          </p:spPr>
        </p:pic>
      </p:grpSp>
      <p:sp>
        <p:nvSpPr>
          <p:cNvPr id="62" name="Flowchart: Magnetic Disk 45"/>
          <p:cNvSpPr/>
          <p:nvPr/>
        </p:nvSpPr>
        <p:spPr>
          <a:xfrm>
            <a:off x="7484333" y="2371699"/>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63" name="Flowchart: Magnetic Disk 47"/>
          <p:cNvSpPr/>
          <p:nvPr/>
        </p:nvSpPr>
        <p:spPr>
          <a:xfrm>
            <a:off x="8664654" y="2438542"/>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64" name="Flowchart: Magnetic Disk 48"/>
          <p:cNvSpPr/>
          <p:nvPr/>
        </p:nvSpPr>
        <p:spPr>
          <a:xfrm>
            <a:off x="9062922" y="2465278"/>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
        <p:nvSpPr>
          <p:cNvPr id="65" name="TextBox 49"/>
          <p:cNvSpPr txBox="1"/>
          <p:nvPr/>
        </p:nvSpPr>
        <p:spPr>
          <a:xfrm>
            <a:off x="7315200" y="1981200"/>
            <a:ext cx="897816" cy="276995"/>
          </a:xfrm>
          <a:prstGeom prst="rect">
            <a:avLst/>
          </a:prstGeom>
          <a:noFill/>
        </p:spPr>
        <p:txBody>
          <a:bodyPr wrap="square" lIns="91436" tIns="45718" rIns="91436" bIns="45718" rtlCol="0">
            <a:spAutoFit/>
          </a:bodyPr>
          <a:lstStyle/>
          <a:p>
            <a:pPr algn="ctr"/>
            <a:r>
              <a:rPr lang="en-US" sz="1200" dirty="0" smtClean="0"/>
              <a:t>Pool VMs</a:t>
            </a:r>
          </a:p>
        </p:txBody>
      </p:sp>
      <p:sp>
        <p:nvSpPr>
          <p:cNvPr id="66" name="TextBox 100"/>
          <p:cNvSpPr txBox="1"/>
          <p:nvPr/>
        </p:nvSpPr>
        <p:spPr>
          <a:xfrm>
            <a:off x="5725551" y="3537643"/>
            <a:ext cx="1720902" cy="646327"/>
          </a:xfrm>
          <a:prstGeom prst="rect">
            <a:avLst/>
          </a:prstGeom>
          <a:noFill/>
        </p:spPr>
        <p:txBody>
          <a:bodyPr wrap="square" lIns="91436" tIns="45718" rIns="91436" bIns="45718" rtlCol="0">
            <a:spAutoFit/>
          </a:bodyPr>
          <a:lstStyle/>
          <a:p>
            <a:pPr algn="ctr"/>
            <a:r>
              <a:rPr lang="en-US" sz="1200" b="1" dirty="0" err="1" smtClean="0"/>
              <a:t>Sesiones</a:t>
            </a:r>
            <a:r>
              <a:rPr lang="en-US" sz="1200" b="1" dirty="0" smtClean="0"/>
              <a:t> con SO </a:t>
            </a:r>
            <a:r>
              <a:rPr lang="en-US" sz="1200" b="1" dirty="0" err="1" smtClean="0"/>
              <a:t>Servidor</a:t>
            </a:r>
            <a:endParaRPr lang="en-US" sz="1200" b="1" dirty="0" smtClean="0"/>
          </a:p>
          <a:p>
            <a:pPr algn="ctr"/>
            <a:r>
              <a:rPr lang="en-US" sz="1200" b="1" dirty="0" smtClean="0"/>
              <a:t>(</a:t>
            </a:r>
            <a:r>
              <a:rPr lang="en-US" sz="1200" b="1" dirty="0" err="1" smtClean="0"/>
              <a:t>Sesión</a:t>
            </a:r>
            <a:r>
              <a:rPr lang="en-US" sz="1200" b="1" dirty="0" smtClean="0"/>
              <a:t> </a:t>
            </a:r>
            <a:r>
              <a:rPr lang="en-US" sz="1200" b="1" dirty="0" err="1" smtClean="0"/>
              <a:t>por</a:t>
            </a:r>
            <a:r>
              <a:rPr lang="en-US" sz="1200" b="1" dirty="0" smtClean="0"/>
              <a:t> </a:t>
            </a:r>
            <a:r>
              <a:rPr lang="en-US" sz="1200" b="1" dirty="0" err="1" smtClean="0"/>
              <a:t>Usuario</a:t>
            </a:r>
            <a:r>
              <a:rPr lang="en-US" sz="1200" b="1" dirty="0" smtClean="0"/>
              <a:t>)</a:t>
            </a:r>
          </a:p>
        </p:txBody>
      </p:sp>
      <p:sp>
        <p:nvSpPr>
          <p:cNvPr id="67" name="TextBox 113"/>
          <p:cNvSpPr txBox="1"/>
          <p:nvPr/>
        </p:nvSpPr>
        <p:spPr>
          <a:xfrm>
            <a:off x="5368316" y="1877285"/>
            <a:ext cx="2476500" cy="276999"/>
          </a:xfrm>
          <a:prstGeom prst="rect">
            <a:avLst/>
          </a:prstGeom>
          <a:noFill/>
        </p:spPr>
        <p:txBody>
          <a:bodyPr wrap="square" lIns="91436" tIns="45718" rIns="91436" bIns="45718" rtlCol="0">
            <a:spAutoFit/>
          </a:bodyPr>
          <a:lstStyle/>
          <a:p>
            <a:pPr algn="ctr"/>
            <a:r>
              <a:rPr lang="en-US" sz="1200" dirty="0" err="1" smtClean="0"/>
              <a:t>Imagen</a:t>
            </a:r>
            <a:r>
              <a:rPr lang="en-US" sz="1200" dirty="0" smtClean="0"/>
              <a:t> </a:t>
            </a:r>
            <a:r>
              <a:rPr lang="en-US" sz="1200" dirty="0" err="1" smtClean="0"/>
              <a:t>única</a:t>
            </a:r>
            <a:endParaRPr lang="en-US" sz="1200" dirty="0" smtClean="0"/>
          </a:p>
        </p:txBody>
      </p:sp>
      <p:cxnSp>
        <p:nvCxnSpPr>
          <p:cNvPr id="68" name="Straight Connector 116"/>
          <p:cNvCxnSpPr/>
          <p:nvPr/>
        </p:nvCxnSpPr>
        <p:spPr>
          <a:xfrm rot="5400000">
            <a:off x="6165313" y="2825497"/>
            <a:ext cx="2446421" cy="1433"/>
          </a:xfrm>
          <a:prstGeom prst="line">
            <a:avLst/>
          </a:prstGeom>
          <a:ln>
            <a:prstDash val="dash"/>
          </a:ln>
        </p:spPr>
        <p:style>
          <a:lnRef idx="1">
            <a:schemeClr val="accent3"/>
          </a:lnRef>
          <a:fillRef idx="0">
            <a:schemeClr val="accent3"/>
          </a:fillRef>
          <a:effectRef idx="0">
            <a:schemeClr val="accent3"/>
          </a:effectRef>
          <a:fontRef idx="minor">
            <a:schemeClr val="tx1"/>
          </a:fontRef>
        </p:style>
      </p:cxnSp>
      <p:sp>
        <p:nvSpPr>
          <p:cNvPr id="69" name="TextBox 122"/>
          <p:cNvSpPr txBox="1"/>
          <p:nvPr/>
        </p:nvSpPr>
        <p:spPr>
          <a:xfrm>
            <a:off x="7848600" y="1521023"/>
            <a:ext cx="1390316" cy="307777"/>
          </a:xfrm>
          <a:prstGeom prst="rect">
            <a:avLst/>
          </a:prstGeom>
        </p:spPr>
        <p:txBody>
          <a:bodyPr wrap="square" lIns="76197" tIns="38098" rIns="76197" bIns="38098" rtlCol="0">
            <a:spAutoFit/>
          </a:bodyPr>
          <a:lstStyle/>
          <a:p>
            <a:r>
              <a:rPr lang="en-US" sz="1500" dirty="0" smtClean="0"/>
              <a:t>RD </a:t>
            </a:r>
            <a:r>
              <a:rPr lang="en-US" sz="1500" dirty="0" err="1" smtClean="0"/>
              <a:t>Virt</a:t>
            </a:r>
            <a:r>
              <a:rPr lang="en-US" sz="1500" dirty="0" smtClean="0"/>
              <a:t> Host</a:t>
            </a:r>
          </a:p>
        </p:txBody>
      </p:sp>
      <p:sp>
        <p:nvSpPr>
          <p:cNvPr id="70" name="TextBox 123"/>
          <p:cNvSpPr txBox="1"/>
          <p:nvPr/>
        </p:nvSpPr>
        <p:spPr>
          <a:xfrm>
            <a:off x="5791200" y="1521027"/>
            <a:ext cx="1668516" cy="307773"/>
          </a:xfrm>
          <a:prstGeom prst="rect">
            <a:avLst/>
          </a:prstGeom>
        </p:spPr>
        <p:txBody>
          <a:bodyPr wrap="square" lIns="76197" tIns="38098" rIns="76197" bIns="38098" rtlCol="0">
            <a:spAutoFit/>
          </a:bodyPr>
          <a:lstStyle/>
          <a:p>
            <a:r>
              <a:rPr lang="en-US" sz="1500" dirty="0" smtClean="0"/>
              <a:t>RD Session Host</a:t>
            </a:r>
          </a:p>
        </p:txBody>
      </p:sp>
      <p:sp>
        <p:nvSpPr>
          <p:cNvPr id="71" name="TextBox 124"/>
          <p:cNvSpPr txBox="1"/>
          <p:nvPr/>
        </p:nvSpPr>
        <p:spPr>
          <a:xfrm>
            <a:off x="8352255" y="1780405"/>
            <a:ext cx="1325145" cy="276995"/>
          </a:xfrm>
          <a:prstGeom prst="rect">
            <a:avLst/>
          </a:prstGeom>
          <a:noFill/>
        </p:spPr>
        <p:txBody>
          <a:bodyPr wrap="square" lIns="91436" tIns="45718" rIns="91436" bIns="45718" rtlCol="0">
            <a:spAutoFit/>
          </a:bodyPr>
          <a:lstStyle/>
          <a:p>
            <a:pPr algn="ctr"/>
            <a:r>
              <a:rPr lang="en-US" sz="1200" dirty="0" smtClean="0"/>
              <a:t>VMs </a:t>
            </a:r>
            <a:r>
              <a:rPr lang="en-US" sz="1200" dirty="0" err="1" smtClean="0"/>
              <a:t>Personales</a:t>
            </a:r>
            <a:endParaRPr lang="en-US" sz="1200" dirty="0" smtClean="0"/>
          </a:p>
        </p:txBody>
      </p:sp>
      <p:sp>
        <p:nvSpPr>
          <p:cNvPr id="72" name="Flowchart: Magnetic Disk 125"/>
          <p:cNvSpPr/>
          <p:nvPr/>
        </p:nvSpPr>
        <p:spPr>
          <a:xfrm>
            <a:off x="6477804" y="2217963"/>
            <a:ext cx="330200" cy="304800"/>
          </a:xfrm>
          <a:prstGeom prst="flowChartMagneticDisk">
            <a:avLst/>
          </a:prstGeom>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effectLst>
            <a:outerShdw blurRad="76200" dist="12700" dir="2700000" sy="-23000" kx="-8004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solidFill>
                <a:schemeClr val="tx1"/>
              </a:solidFill>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91"/>
            <a:ext cx="9080500" cy="1329595"/>
          </a:xfrm>
        </p:spPr>
        <p:txBody>
          <a:bodyPr/>
          <a:lstStyle/>
          <a:p>
            <a:r>
              <a:rPr dirty="0" smtClean="0"/>
              <a:t>Remote Desktop Services vs. Terminal Services</a:t>
            </a:r>
            <a:endParaRPr lang="en-US" dirty="0"/>
          </a:p>
        </p:txBody>
      </p:sp>
      <p:graphicFrame>
        <p:nvGraphicFramePr>
          <p:cNvPr id="4" name="Content Placeholder 3"/>
          <p:cNvGraphicFramePr>
            <a:graphicFrameLocks noGrp="1"/>
          </p:cNvGraphicFramePr>
          <p:nvPr>
            <p:ph idx="1"/>
          </p:nvPr>
        </p:nvGraphicFramePr>
        <p:xfrm>
          <a:off x="415972" y="1723869"/>
          <a:ext cx="9080285" cy="4679431"/>
        </p:xfrm>
        <a:graphic>
          <a:graphicData uri="http://schemas.openxmlformats.org/drawingml/2006/table">
            <a:tbl>
              <a:tblPr firstRow="1" bandRow="1">
                <a:tableStyleId>{21E4AEA4-8DFA-4A89-87EB-49C32662AFE0}</a:tableStyleId>
              </a:tblPr>
              <a:tblGrid>
                <a:gridCol w="2415217"/>
                <a:gridCol w="2477145"/>
                <a:gridCol w="4187923"/>
              </a:tblGrid>
              <a:tr h="733510">
                <a:tc>
                  <a:txBody>
                    <a:bodyPr/>
                    <a:lstStyle/>
                    <a:p>
                      <a:r>
                        <a:rPr lang="en-US" sz="2800" dirty="0" smtClean="0"/>
                        <a:t>WS03</a:t>
                      </a:r>
                      <a:endParaRPr lang="en-US" sz="2800" dirty="0"/>
                    </a:p>
                  </a:txBody>
                  <a:tcPr marL="74315" marR="74315"/>
                </a:tc>
                <a:tc>
                  <a:txBody>
                    <a:bodyPr/>
                    <a:lstStyle/>
                    <a:p>
                      <a:r>
                        <a:rPr lang="en-US" sz="2800" dirty="0" smtClean="0"/>
                        <a:t>WS 2008</a:t>
                      </a:r>
                      <a:endParaRPr lang="en-US" sz="2800" dirty="0"/>
                    </a:p>
                  </a:txBody>
                  <a:tcPr marL="74315" marR="74315"/>
                </a:tc>
                <a:tc>
                  <a:txBody>
                    <a:bodyPr/>
                    <a:lstStyle/>
                    <a:p>
                      <a:r>
                        <a:rPr lang="en-US" sz="2800" dirty="0" smtClean="0"/>
                        <a:t>WS 2008 R2</a:t>
                      </a:r>
                      <a:endParaRPr lang="en-US" sz="2800" dirty="0"/>
                    </a:p>
                  </a:txBody>
                  <a:tcPr marL="74315" marR="74315"/>
                </a:tc>
              </a:tr>
              <a:tr h="563703">
                <a:tc>
                  <a:txBody>
                    <a:bodyPr/>
                    <a:lstStyle/>
                    <a:p>
                      <a:r>
                        <a:rPr lang="en-US" sz="1800" dirty="0" smtClean="0"/>
                        <a:t>Terminal</a:t>
                      </a:r>
                      <a:r>
                        <a:rPr lang="en-US" sz="1800" baseline="0" dirty="0" smtClean="0"/>
                        <a:t> Services</a:t>
                      </a:r>
                      <a:endParaRPr lang="en-US" sz="1800" dirty="0"/>
                    </a:p>
                  </a:txBody>
                  <a:tcPr marL="74315" marR="74315" anchor="ctr"/>
                </a:tc>
                <a:tc>
                  <a:txBody>
                    <a:bodyPr/>
                    <a:lstStyle/>
                    <a:p>
                      <a:r>
                        <a:rPr lang="en-US" sz="1800" dirty="0" smtClean="0"/>
                        <a:t>Terminal</a:t>
                      </a:r>
                      <a:r>
                        <a:rPr lang="en-US" sz="1800" baseline="0" dirty="0" smtClean="0"/>
                        <a:t> Services</a:t>
                      </a:r>
                      <a:endParaRPr lang="en-US" sz="1800" dirty="0"/>
                    </a:p>
                  </a:txBody>
                  <a:tcPr marL="74315" marR="74315" anchor="ctr"/>
                </a:tc>
                <a:tc>
                  <a:txBody>
                    <a:bodyPr/>
                    <a:lstStyle/>
                    <a:p>
                      <a:r>
                        <a:rPr lang="en-US" sz="1800" b="1" dirty="0" smtClean="0"/>
                        <a:t>Remote Desktop Services</a:t>
                      </a:r>
                      <a:endParaRPr lang="en-US" sz="1800" b="1" dirty="0"/>
                    </a:p>
                  </a:txBody>
                  <a:tcPr marL="74315" marR="74315" anchor="ctr"/>
                </a:tc>
              </a:tr>
              <a:tr h="563703">
                <a:tc>
                  <a:txBody>
                    <a:bodyPr/>
                    <a:lstStyle/>
                    <a:p>
                      <a:r>
                        <a:rPr lang="en-US" sz="1800" dirty="0" smtClean="0"/>
                        <a:t>Terminal</a:t>
                      </a:r>
                      <a:r>
                        <a:rPr lang="en-US" sz="1800" baseline="0" dirty="0" smtClean="0"/>
                        <a:t> Server</a:t>
                      </a:r>
                      <a:endParaRPr lang="en-US" sz="1800" dirty="0"/>
                    </a:p>
                  </a:txBody>
                  <a:tcPr marL="74315" marR="74315" anchor="ctr"/>
                </a:tc>
                <a:tc>
                  <a:txBody>
                    <a:bodyPr/>
                    <a:lstStyle/>
                    <a:p>
                      <a:r>
                        <a:rPr lang="en-US" sz="1800" dirty="0" smtClean="0"/>
                        <a:t>Terminal</a:t>
                      </a:r>
                      <a:r>
                        <a:rPr lang="en-US" sz="1800" baseline="0" dirty="0" smtClean="0"/>
                        <a:t> Server</a:t>
                      </a:r>
                      <a:endParaRPr lang="en-US" sz="1800" dirty="0"/>
                    </a:p>
                  </a:txBody>
                  <a:tcPr marL="74315" marR="74315" anchor="ctr"/>
                </a:tc>
                <a:tc>
                  <a:txBody>
                    <a:bodyPr/>
                    <a:lstStyle/>
                    <a:p>
                      <a:r>
                        <a:rPr lang="en-US" sz="1800" b="1" dirty="0" smtClean="0"/>
                        <a:t>RD Session Host</a:t>
                      </a:r>
                      <a:endParaRPr lang="en-US" sz="1800" b="1" dirty="0"/>
                    </a:p>
                  </a:txBody>
                  <a:tcPr marL="74315" marR="74315" anchor="ctr"/>
                </a:tc>
              </a:tr>
              <a:tr h="563703">
                <a:tc>
                  <a:txBody>
                    <a:bodyPr/>
                    <a:lstStyle/>
                    <a:p>
                      <a:r>
                        <a:rPr lang="en-US" sz="1800" dirty="0" smtClean="0"/>
                        <a:t>TS Session Directory</a:t>
                      </a:r>
                      <a:endParaRPr lang="en-US" sz="1800" dirty="0"/>
                    </a:p>
                  </a:txBody>
                  <a:tcPr marL="74315" marR="74315" anchor="ctr"/>
                </a:tc>
                <a:tc>
                  <a:txBody>
                    <a:bodyPr/>
                    <a:lstStyle/>
                    <a:p>
                      <a:r>
                        <a:rPr lang="en-US" sz="1800" dirty="0" smtClean="0"/>
                        <a:t>TS Session Broker</a:t>
                      </a:r>
                      <a:endParaRPr lang="en-US" sz="1800" dirty="0"/>
                    </a:p>
                  </a:txBody>
                  <a:tcPr marL="74315" marR="74315" anchor="ctr"/>
                </a:tc>
                <a:tc>
                  <a:txBody>
                    <a:bodyPr/>
                    <a:lstStyle/>
                    <a:p>
                      <a:r>
                        <a:rPr lang="en-US" sz="1800" b="1" dirty="0" smtClean="0"/>
                        <a:t>RD Connection Broker</a:t>
                      </a:r>
                      <a:endParaRPr lang="en-US" sz="1800" b="1" dirty="0"/>
                    </a:p>
                  </a:txBody>
                  <a:tcPr marL="74315" marR="74315" anchor="ctr"/>
                </a:tc>
              </a:tr>
              <a:tr h="563703">
                <a:tc>
                  <a:txBody>
                    <a:bodyPr/>
                    <a:lstStyle/>
                    <a:p>
                      <a:r>
                        <a:rPr lang="en-US" sz="1800" dirty="0" smtClean="0"/>
                        <a:t>TS Licensing Server</a:t>
                      </a:r>
                      <a:endParaRPr lang="en-US" sz="1800" dirty="0"/>
                    </a:p>
                  </a:txBody>
                  <a:tcPr marL="74315" marR="74315" anchor="ctr"/>
                </a:tc>
                <a:tc>
                  <a:txBody>
                    <a:bodyPr/>
                    <a:lstStyle/>
                    <a:p>
                      <a:r>
                        <a:rPr lang="en-US" sz="1800" dirty="0" smtClean="0"/>
                        <a:t>TS Licensing Server</a:t>
                      </a:r>
                      <a:endParaRPr lang="en-US" sz="1800" dirty="0"/>
                    </a:p>
                  </a:txBody>
                  <a:tcPr marL="74315" marR="74315" anchor="ctr"/>
                </a:tc>
                <a:tc>
                  <a:txBody>
                    <a:bodyPr/>
                    <a:lstStyle/>
                    <a:p>
                      <a:r>
                        <a:rPr lang="en-US" sz="1800" b="1" dirty="0" smtClean="0"/>
                        <a:t>RD Licensing</a:t>
                      </a:r>
                      <a:r>
                        <a:rPr lang="en-US" sz="1800" b="1" baseline="0" dirty="0" smtClean="0"/>
                        <a:t> Server</a:t>
                      </a:r>
                      <a:endParaRPr lang="en-US" sz="1800" b="1" dirty="0"/>
                    </a:p>
                  </a:txBody>
                  <a:tcPr marL="74315" marR="74315" anchor="ctr"/>
                </a:tc>
              </a:tr>
              <a:tr h="563703">
                <a:tc>
                  <a:txBody>
                    <a:bodyPr/>
                    <a:lstStyle/>
                    <a:p>
                      <a:endParaRPr lang="en-US" sz="1800" dirty="0"/>
                    </a:p>
                  </a:txBody>
                  <a:tcPr marL="74315" marR="74315" anchor="ctr"/>
                </a:tc>
                <a:tc>
                  <a:txBody>
                    <a:bodyPr/>
                    <a:lstStyle/>
                    <a:p>
                      <a:r>
                        <a:rPr lang="en-US" sz="1800" dirty="0" smtClean="0"/>
                        <a:t>TS Gateway</a:t>
                      </a:r>
                      <a:endParaRPr lang="en-US" sz="1800" dirty="0"/>
                    </a:p>
                  </a:txBody>
                  <a:tcPr marL="74315" marR="74315" anchor="ctr"/>
                </a:tc>
                <a:tc>
                  <a:txBody>
                    <a:bodyPr/>
                    <a:lstStyle/>
                    <a:p>
                      <a:r>
                        <a:rPr lang="en-US" sz="1800" b="1" dirty="0" smtClean="0"/>
                        <a:t>RD Gateway</a:t>
                      </a:r>
                      <a:endParaRPr lang="en-US" sz="1800" b="1" dirty="0"/>
                    </a:p>
                  </a:txBody>
                  <a:tcPr marL="74315" marR="74315" anchor="ctr"/>
                </a:tc>
              </a:tr>
              <a:tr h="563703">
                <a:tc>
                  <a:txBody>
                    <a:bodyPr/>
                    <a:lstStyle/>
                    <a:p>
                      <a:endParaRPr lang="en-US" sz="1800" dirty="0"/>
                    </a:p>
                  </a:txBody>
                  <a:tcPr marL="74315" marR="74315" anchor="ctr"/>
                </a:tc>
                <a:tc>
                  <a:txBody>
                    <a:bodyPr/>
                    <a:lstStyle/>
                    <a:p>
                      <a:r>
                        <a:rPr lang="en-US" sz="1800" dirty="0" smtClean="0"/>
                        <a:t>TS Web Access</a:t>
                      </a:r>
                      <a:endParaRPr lang="en-US" sz="1800" dirty="0"/>
                    </a:p>
                  </a:txBody>
                  <a:tcPr marL="74315" marR="74315" anchor="ctr"/>
                </a:tc>
                <a:tc>
                  <a:txBody>
                    <a:bodyPr/>
                    <a:lstStyle/>
                    <a:p>
                      <a:r>
                        <a:rPr lang="en-US" sz="1800" b="1" dirty="0" smtClean="0"/>
                        <a:t>RD Web Access</a:t>
                      </a:r>
                      <a:endParaRPr lang="en-US" sz="1800" b="1" dirty="0"/>
                    </a:p>
                  </a:txBody>
                  <a:tcPr marL="74315" marR="74315" anchor="ctr"/>
                </a:tc>
              </a:tr>
              <a:tr h="563703">
                <a:tc>
                  <a:txBody>
                    <a:bodyPr/>
                    <a:lstStyle/>
                    <a:p>
                      <a:endParaRPr lang="en-US" sz="1800" dirty="0"/>
                    </a:p>
                  </a:txBody>
                  <a:tcPr marL="74315" marR="74315" anchor="ctr"/>
                </a:tc>
                <a:tc>
                  <a:txBody>
                    <a:bodyPr/>
                    <a:lstStyle/>
                    <a:p>
                      <a:endParaRPr lang="en-US" sz="1800" dirty="0"/>
                    </a:p>
                  </a:txBody>
                  <a:tcPr marL="74315" marR="74315" anchor="ctr"/>
                </a:tc>
                <a:tc>
                  <a:txBody>
                    <a:bodyPr/>
                    <a:lstStyle/>
                    <a:p>
                      <a:r>
                        <a:rPr lang="en-US" sz="1800" b="1" dirty="0" smtClean="0"/>
                        <a:t>RD Virtualization Host</a:t>
                      </a:r>
                      <a:endParaRPr lang="en-US" sz="1800" b="1" dirty="0"/>
                    </a:p>
                  </a:txBody>
                  <a:tcPr marL="74315" marR="74315" anchor="ctr"/>
                </a:tc>
              </a:tr>
            </a:tbl>
          </a:graphicData>
        </a:graphic>
      </p:graphicFrame>
    </p:spTree>
  </p:cSld>
  <p:clrMapOvr>
    <a:masterClrMapping/>
  </p:clrMapOvr>
  <p:transition advTm="113171">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2750" y="230191"/>
            <a:ext cx="9080500" cy="609398"/>
          </a:xfrm>
        </p:spPr>
        <p:txBody>
          <a:bodyPr/>
          <a:lstStyle/>
          <a:p>
            <a:r>
              <a:rPr sz="4400" dirty="0" err="1" smtClean="0"/>
              <a:t>Infraestructura</a:t>
            </a:r>
            <a:r>
              <a:rPr sz="4400" dirty="0" smtClean="0"/>
              <a:t> de Connection Broker</a:t>
            </a:r>
            <a:endParaRPr lang="en-US" sz="4400" dirty="0"/>
          </a:p>
        </p:txBody>
      </p:sp>
      <p:pic>
        <p:nvPicPr>
          <p:cNvPr id="3082" name="Picture 10" descr="C:\Users\jeffwoo\Documents\Work\Customers &amp; Events\Latest Overview &amp; Roadmap Deck\Virtualization Images for PPTs\Server-Physical-Single.png"/>
          <p:cNvPicPr>
            <a:picLocks noChangeAspect="1" noChangeArrowheads="1"/>
          </p:cNvPicPr>
          <p:nvPr/>
        </p:nvPicPr>
        <p:blipFill>
          <a:blip r:embed="rId3" cstate="print"/>
          <a:srcRect/>
          <a:stretch>
            <a:fillRect/>
          </a:stretch>
        </p:blipFill>
        <p:spPr bwMode="auto">
          <a:xfrm>
            <a:off x="4139719" y="1618166"/>
            <a:ext cx="1886266" cy="1288806"/>
          </a:xfrm>
          <a:prstGeom prst="rect">
            <a:avLst/>
          </a:prstGeom>
          <a:noFill/>
        </p:spPr>
      </p:pic>
      <p:sp>
        <p:nvSpPr>
          <p:cNvPr id="15" name="TextBox 14"/>
          <p:cNvSpPr txBox="1"/>
          <p:nvPr/>
        </p:nvSpPr>
        <p:spPr>
          <a:xfrm>
            <a:off x="4235254" y="2485622"/>
            <a:ext cx="1709122"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RD Session Broker</a:t>
            </a:r>
          </a:p>
        </p:txBody>
      </p:sp>
      <p:grpSp>
        <p:nvGrpSpPr>
          <p:cNvPr id="2" name="Group 66"/>
          <p:cNvGrpSpPr/>
          <p:nvPr/>
        </p:nvGrpSpPr>
        <p:grpSpPr>
          <a:xfrm>
            <a:off x="6854290" y="1280222"/>
            <a:ext cx="994522" cy="2384328"/>
            <a:chOff x="6139466" y="1280222"/>
            <a:chExt cx="918020" cy="2384328"/>
          </a:xfrm>
        </p:grpSpPr>
        <p:grpSp>
          <p:nvGrpSpPr>
            <p:cNvPr id="3" name="Group 42"/>
            <p:cNvGrpSpPr/>
            <p:nvPr/>
          </p:nvGrpSpPr>
          <p:grpSpPr>
            <a:xfrm>
              <a:off x="6139466" y="1280222"/>
              <a:ext cx="918020" cy="2231394"/>
              <a:chOff x="6127571" y="1280222"/>
              <a:chExt cx="918020" cy="2231394"/>
            </a:xfrm>
          </p:grpSpPr>
          <p:pic>
            <p:nvPicPr>
              <p:cNvPr id="3077"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280222"/>
                <a:ext cx="898970" cy="788956"/>
              </a:xfrm>
              <a:prstGeom prst="rect">
                <a:avLst/>
              </a:prstGeom>
              <a:noFill/>
            </p:spPr>
          </p:pic>
          <p:pic>
            <p:nvPicPr>
              <p:cNvPr id="14"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1640831"/>
                <a:ext cx="898970" cy="788956"/>
              </a:xfrm>
              <a:prstGeom prst="rect">
                <a:avLst/>
              </a:prstGeom>
              <a:noFill/>
            </p:spPr>
          </p:pic>
          <p:pic>
            <p:nvPicPr>
              <p:cNvPr id="16"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46621" y="2001440"/>
                <a:ext cx="898970" cy="788956"/>
              </a:xfrm>
              <a:prstGeom prst="rect">
                <a:avLst/>
              </a:prstGeom>
              <a:noFill/>
            </p:spPr>
          </p:pic>
          <p:pic>
            <p:nvPicPr>
              <p:cNvPr id="18"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362049"/>
                <a:ext cx="898970" cy="788956"/>
              </a:xfrm>
              <a:prstGeom prst="rect">
                <a:avLst/>
              </a:prstGeom>
              <a:noFill/>
            </p:spPr>
          </p:pic>
          <p:pic>
            <p:nvPicPr>
              <p:cNvPr id="20"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4" cstate="print"/>
              <a:srcRect/>
              <a:stretch>
                <a:fillRect/>
              </a:stretch>
            </p:blipFill>
            <p:spPr bwMode="auto">
              <a:xfrm>
                <a:off x="6127571" y="2722660"/>
                <a:ext cx="898970" cy="788956"/>
              </a:xfrm>
              <a:prstGeom prst="rect">
                <a:avLst/>
              </a:prstGeom>
              <a:noFill/>
            </p:spPr>
          </p:pic>
        </p:grpSp>
        <p:sp>
          <p:nvSpPr>
            <p:cNvPr id="34" name="TextBox 33"/>
            <p:cNvSpPr txBox="1"/>
            <p:nvPr/>
          </p:nvSpPr>
          <p:spPr>
            <a:xfrm>
              <a:off x="6178095" y="3356773"/>
              <a:ext cx="840763"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RD Farm</a:t>
              </a:r>
            </a:p>
          </p:txBody>
        </p:sp>
      </p:grpSp>
      <p:sp>
        <p:nvSpPr>
          <p:cNvPr id="54" name="Up-Down Arrow 53"/>
          <p:cNvSpPr/>
          <p:nvPr/>
        </p:nvSpPr>
        <p:spPr bwMode="auto">
          <a:xfrm>
            <a:off x="4809407" y="2847976"/>
            <a:ext cx="567531" cy="1428750"/>
          </a:xfrm>
          <a:prstGeom prst="upDown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5" name="Left-Right Arrow 54"/>
          <p:cNvSpPr/>
          <p:nvPr/>
        </p:nvSpPr>
        <p:spPr bwMode="auto">
          <a:xfrm>
            <a:off x="3837553" y="1943104"/>
            <a:ext cx="629443"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57" name="Left-Right Arrow 56"/>
          <p:cNvSpPr/>
          <p:nvPr/>
        </p:nvSpPr>
        <p:spPr bwMode="auto">
          <a:xfrm>
            <a:off x="5768182" y="1943104"/>
            <a:ext cx="990601"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4" name="Group 68"/>
          <p:cNvGrpSpPr/>
          <p:nvPr/>
        </p:nvGrpSpPr>
        <p:grpSpPr>
          <a:xfrm>
            <a:off x="3934259" y="4203178"/>
            <a:ext cx="2287422" cy="2242672"/>
            <a:chOff x="3631624" y="4203178"/>
            <a:chExt cx="2111466" cy="2242672"/>
          </a:xfrm>
        </p:grpSpPr>
        <p:grpSp>
          <p:nvGrpSpPr>
            <p:cNvPr id="6" name="Group 74"/>
            <p:cNvGrpSpPr/>
            <p:nvPr/>
          </p:nvGrpSpPr>
          <p:grpSpPr>
            <a:xfrm>
              <a:off x="3631624" y="4203178"/>
              <a:ext cx="2111466" cy="1943997"/>
              <a:chOff x="3631624" y="4203178"/>
              <a:chExt cx="2111466" cy="1943997"/>
            </a:xfrm>
          </p:grpSpPr>
          <p:pic>
            <p:nvPicPr>
              <p:cNvPr id="17"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203178"/>
                <a:ext cx="682716" cy="639072"/>
              </a:xfrm>
              <a:prstGeom prst="rect">
                <a:avLst/>
              </a:prstGeom>
              <a:noFill/>
            </p:spPr>
          </p:pic>
          <p:pic>
            <p:nvPicPr>
              <p:cNvPr id="2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5508103"/>
                <a:ext cx="682716" cy="639072"/>
              </a:xfrm>
              <a:prstGeom prst="rect">
                <a:avLst/>
              </a:prstGeom>
              <a:noFill/>
            </p:spPr>
          </p:pic>
          <p:pic>
            <p:nvPicPr>
              <p:cNvPr id="24"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3631624" y="4855641"/>
                <a:ext cx="682716" cy="639072"/>
              </a:xfrm>
              <a:prstGeom prst="rect">
                <a:avLst/>
              </a:prstGeom>
              <a:noFill/>
            </p:spPr>
          </p:pic>
          <p:pic>
            <p:nvPicPr>
              <p:cNvPr id="25"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107874" y="4855641"/>
                <a:ext cx="682716" cy="639072"/>
              </a:xfrm>
              <a:prstGeom prst="rect">
                <a:avLst/>
              </a:prstGeom>
              <a:noFill/>
            </p:spPr>
          </p:pic>
          <p:pic>
            <p:nvPicPr>
              <p:cNvPr id="29"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5060374" y="4855641"/>
                <a:ext cx="682716" cy="639072"/>
              </a:xfrm>
              <a:prstGeom prst="rect">
                <a:avLst/>
              </a:prstGeom>
              <a:noFill/>
            </p:spPr>
          </p:pic>
          <p:pic>
            <p:nvPicPr>
              <p:cNvPr id="30"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203178"/>
                <a:ext cx="682716" cy="639072"/>
              </a:xfrm>
              <a:prstGeom prst="rect">
                <a:avLst/>
              </a:prstGeom>
              <a:noFill/>
            </p:spPr>
          </p:pic>
          <p:pic>
            <p:nvPicPr>
              <p:cNvPr id="31"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5508103"/>
                <a:ext cx="682716" cy="639072"/>
              </a:xfrm>
              <a:prstGeom prst="rect">
                <a:avLst/>
              </a:prstGeom>
              <a:noFill/>
            </p:spPr>
          </p:pic>
          <p:pic>
            <p:nvPicPr>
              <p:cNvPr id="32" name="Picture 2" descr="C:\Users\jeffwoo\Documents\Work\Customers &amp; Events\Latest Overview &amp; Roadmap Deck\Virtualization Images for PPTs\PC-Terminal-Services.png"/>
              <p:cNvPicPr>
                <a:picLocks noChangeAspect="1" noChangeArrowheads="1"/>
              </p:cNvPicPr>
              <p:nvPr/>
            </p:nvPicPr>
            <p:blipFill>
              <a:blip r:embed="rId5" cstate="print"/>
              <a:srcRect/>
              <a:stretch>
                <a:fillRect/>
              </a:stretch>
            </p:blipFill>
            <p:spPr bwMode="auto">
              <a:xfrm>
                <a:off x="4593649" y="4855641"/>
                <a:ext cx="682716" cy="639072"/>
              </a:xfrm>
              <a:prstGeom prst="rect">
                <a:avLst/>
              </a:prstGeom>
              <a:noFill/>
            </p:spPr>
          </p:pic>
        </p:grpSp>
        <p:sp>
          <p:nvSpPr>
            <p:cNvPr id="59" name="TextBox 58"/>
            <p:cNvSpPr txBox="1"/>
            <p:nvPr/>
          </p:nvSpPr>
          <p:spPr>
            <a:xfrm>
              <a:off x="4243297" y="6138073"/>
              <a:ext cx="888113"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RD Users</a:t>
              </a:r>
            </a:p>
          </p:txBody>
        </p:sp>
      </p:grpSp>
      <p:sp>
        <p:nvSpPr>
          <p:cNvPr id="62" name="Left-Right Arrow 61"/>
          <p:cNvSpPr/>
          <p:nvPr/>
        </p:nvSpPr>
        <p:spPr bwMode="auto">
          <a:xfrm>
            <a:off x="1506538" y="1943104"/>
            <a:ext cx="1300163" cy="371475"/>
          </a:xfrm>
          <a:prstGeom prst="leftRightArrow">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7" name="Group 69"/>
          <p:cNvGrpSpPr/>
          <p:nvPr/>
        </p:nvGrpSpPr>
        <p:grpSpPr>
          <a:xfrm>
            <a:off x="6" y="1583799"/>
            <a:ext cx="1544391" cy="1349797"/>
            <a:chOff x="4" y="1831446"/>
            <a:chExt cx="1425592" cy="1349797"/>
          </a:xfrm>
        </p:grpSpPr>
        <p:pic>
          <p:nvPicPr>
            <p:cNvPr id="60"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141246" y="1831446"/>
              <a:ext cx="819259" cy="766886"/>
            </a:xfrm>
            <a:prstGeom prst="rect">
              <a:avLst/>
            </a:prstGeom>
            <a:noFill/>
          </p:spPr>
        </p:pic>
        <p:grpSp>
          <p:nvGrpSpPr>
            <p:cNvPr id="8" name="Group 68"/>
            <p:cNvGrpSpPr/>
            <p:nvPr/>
          </p:nvGrpSpPr>
          <p:grpSpPr>
            <a:xfrm>
              <a:off x="4" y="2414357"/>
              <a:ext cx="1425592" cy="766886"/>
              <a:chOff x="4" y="2414357"/>
              <a:chExt cx="1425592" cy="766886"/>
            </a:xfrm>
          </p:grpSpPr>
          <p:pic>
            <p:nvPicPr>
              <p:cNvPr id="61"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606337" y="2414357"/>
                <a:ext cx="819259" cy="766886"/>
              </a:xfrm>
              <a:prstGeom prst="rect">
                <a:avLst/>
              </a:prstGeom>
              <a:noFill/>
            </p:spPr>
          </p:pic>
          <p:pic>
            <p:nvPicPr>
              <p:cNvPr id="63" name="Picture 2" descr="C:\Users\jeffwoo\Documents\Work\Customers &amp; Events\Latest Overview &amp; Roadmap Deck\Virtualization Images for PPTs\PC-Terminal-Services.png"/>
              <p:cNvPicPr>
                <a:picLocks noChangeAspect="1" noChangeArrowheads="1"/>
              </p:cNvPicPr>
              <p:nvPr/>
            </p:nvPicPr>
            <p:blipFill>
              <a:blip r:embed="rId6" cstate="print"/>
              <a:srcRect/>
              <a:stretch>
                <a:fillRect/>
              </a:stretch>
            </p:blipFill>
            <p:spPr bwMode="auto">
              <a:xfrm>
                <a:off x="4" y="2414357"/>
                <a:ext cx="819259" cy="766886"/>
              </a:xfrm>
              <a:prstGeom prst="rect">
                <a:avLst/>
              </a:prstGeom>
              <a:noFill/>
            </p:spPr>
          </p:pic>
        </p:grpSp>
      </p:grpSp>
      <p:sp>
        <p:nvSpPr>
          <p:cNvPr id="64" name="Rectangle 63"/>
          <p:cNvSpPr/>
          <p:nvPr/>
        </p:nvSpPr>
        <p:spPr>
          <a:xfrm>
            <a:off x="291139" y="2712393"/>
            <a:ext cx="962123"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Users</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Remote</a:t>
            </a:r>
          </a:p>
        </p:txBody>
      </p:sp>
      <p:sp>
        <p:nvSpPr>
          <p:cNvPr id="50" name="Up-Down Arrow 49"/>
          <p:cNvSpPr/>
          <p:nvPr/>
        </p:nvSpPr>
        <p:spPr bwMode="auto">
          <a:xfrm rot="2788475">
            <a:off x="3546520" y="2523033"/>
            <a:ext cx="523875" cy="1635669"/>
          </a:xfrm>
          <a:prstGeom prst="upDownArrow">
            <a:avLst/>
          </a:prstGeom>
          <a:solidFill>
            <a:schemeClr val="accent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9" name="Group 66"/>
          <p:cNvGrpSpPr/>
          <p:nvPr/>
        </p:nvGrpSpPr>
        <p:grpSpPr>
          <a:xfrm>
            <a:off x="1896045" y="4122730"/>
            <a:ext cx="1976824" cy="2323125"/>
            <a:chOff x="1750195" y="4122725"/>
            <a:chExt cx="1824759" cy="2323125"/>
          </a:xfrm>
        </p:grpSpPr>
        <p:grpSp>
          <p:nvGrpSpPr>
            <p:cNvPr id="10" name="Group 51"/>
            <p:cNvGrpSpPr>
              <a:grpSpLocks noChangeAspect="1"/>
            </p:cNvGrpSpPr>
            <p:nvPr/>
          </p:nvGrpSpPr>
          <p:grpSpPr>
            <a:xfrm>
              <a:off x="2033145" y="4122725"/>
              <a:ext cx="1258856" cy="1953893"/>
              <a:chOff x="1752600" y="3979847"/>
              <a:chExt cx="1394854" cy="2164978"/>
            </a:xfrm>
          </p:grpSpPr>
          <p:grpSp>
            <p:nvGrpSpPr>
              <p:cNvPr id="11" name="Group 40"/>
              <p:cNvGrpSpPr/>
              <p:nvPr/>
            </p:nvGrpSpPr>
            <p:grpSpPr>
              <a:xfrm>
                <a:off x="2381250" y="3979847"/>
                <a:ext cx="766204" cy="2164978"/>
                <a:chOff x="2381250" y="4379897"/>
                <a:chExt cx="766204" cy="2164978"/>
              </a:xfrm>
            </p:grpSpPr>
            <p:pic>
              <p:nvPicPr>
                <p:cNvPr id="3080"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034482"/>
                  <a:ext cx="766204" cy="855808"/>
                </a:xfrm>
                <a:prstGeom prst="rect">
                  <a:avLst/>
                </a:prstGeom>
                <a:noFill/>
              </p:spPr>
            </p:pic>
            <p:pic>
              <p:nvPicPr>
                <p:cNvPr id="26"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4379897"/>
                  <a:ext cx="766204" cy="855808"/>
                </a:xfrm>
                <a:prstGeom prst="rect">
                  <a:avLst/>
                </a:prstGeom>
                <a:noFill/>
              </p:spPr>
            </p:pic>
            <p:pic>
              <p:nvPicPr>
                <p:cNvPr id="2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2381250" y="5689067"/>
                  <a:ext cx="766204" cy="855808"/>
                </a:xfrm>
                <a:prstGeom prst="rect">
                  <a:avLst/>
                </a:prstGeom>
                <a:noFill/>
              </p:spPr>
            </p:pic>
          </p:grpSp>
          <p:grpSp>
            <p:nvGrpSpPr>
              <p:cNvPr id="12" name="Group 39"/>
              <p:cNvGrpSpPr/>
              <p:nvPr/>
            </p:nvGrpSpPr>
            <p:grpSpPr>
              <a:xfrm>
                <a:off x="1752600" y="3979847"/>
                <a:ext cx="766204" cy="2164978"/>
                <a:chOff x="1057275" y="4532297"/>
                <a:chExt cx="766204" cy="2164978"/>
              </a:xfrm>
            </p:grpSpPr>
            <p:pic>
              <p:nvPicPr>
                <p:cNvPr id="37"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186882"/>
                  <a:ext cx="766204" cy="855808"/>
                </a:xfrm>
                <a:prstGeom prst="rect">
                  <a:avLst/>
                </a:prstGeom>
                <a:noFill/>
              </p:spPr>
            </p:pic>
            <p:pic>
              <p:nvPicPr>
                <p:cNvPr id="38"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4532297"/>
                  <a:ext cx="766204" cy="855808"/>
                </a:xfrm>
                <a:prstGeom prst="rect">
                  <a:avLst/>
                </a:prstGeom>
                <a:noFill/>
              </p:spPr>
            </p:pic>
            <p:pic>
              <p:nvPicPr>
                <p:cNvPr id="39" name="Picture 8" descr="C:\Users\jeffwoo\Documents\Work\Customers &amp; Events\Latest Overview &amp; Roadmap Deck\Virtualization Images for PPTs\Desktop Virtualization.png"/>
                <p:cNvPicPr>
                  <a:picLocks noChangeAspect="1" noChangeArrowheads="1"/>
                </p:cNvPicPr>
                <p:nvPr/>
              </p:nvPicPr>
              <p:blipFill>
                <a:blip r:embed="rId7" cstate="print"/>
                <a:srcRect/>
                <a:stretch>
                  <a:fillRect/>
                </a:stretch>
              </p:blipFill>
              <p:spPr bwMode="auto">
                <a:xfrm>
                  <a:off x="1057275" y="5841467"/>
                  <a:ext cx="766204" cy="855808"/>
                </a:xfrm>
                <a:prstGeom prst="rect">
                  <a:avLst/>
                </a:prstGeom>
                <a:noFill/>
              </p:spPr>
            </p:pic>
          </p:grpSp>
        </p:grpSp>
        <p:sp>
          <p:nvSpPr>
            <p:cNvPr id="51" name="TextBox 50"/>
            <p:cNvSpPr txBox="1"/>
            <p:nvPr/>
          </p:nvSpPr>
          <p:spPr>
            <a:xfrm>
              <a:off x="1750195" y="6138073"/>
              <a:ext cx="1824759"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Hosted Desktop Users</a:t>
              </a:r>
            </a:p>
          </p:txBody>
        </p:sp>
      </p:grpSp>
      <p:sp>
        <p:nvSpPr>
          <p:cNvPr id="56" name="Up-Down Arrow 55"/>
          <p:cNvSpPr/>
          <p:nvPr/>
        </p:nvSpPr>
        <p:spPr bwMode="auto">
          <a:xfrm rot="8630486">
            <a:off x="6034336" y="2648856"/>
            <a:ext cx="567531" cy="1419841"/>
          </a:xfrm>
          <a:prstGeom prst="upDownArrow">
            <a:avLst/>
          </a:prstGeom>
          <a:solidFill>
            <a:schemeClr val="accent3"/>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13" name="Group 65"/>
          <p:cNvGrpSpPr/>
          <p:nvPr/>
        </p:nvGrpSpPr>
        <p:grpSpPr>
          <a:xfrm>
            <a:off x="6697366" y="3810003"/>
            <a:ext cx="1308371" cy="2264375"/>
            <a:chOff x="6182184" y="3810000"/>
            <a:chExt cx="1207728" cy="2264375"/>
          </a:xfrm>
        </p:grpSpPr>
        <p:grpSp>
          <p:nvGrpSpPr>
            <p:cNvPr id="19" name="Group 64"/>
            <p:cNvGrpSpPr/>
            <p:nvPr/>
          </p:nvGrpSpPr>
          <p:grpSpPr>
            <a:xfrm>
              <a:off x="6387554" y="3810000"/>
              <a:ext cx="796986" cy="2166962"/>
              <a:chOff x="6302388" y="3810000"/>
              <a:chExt cx="796986" cy="2166962"/>
            </a:xfrm>
          </p:grpSpPr>
          <p:pic>
            <p:nvPicPr>
              <p:cNvPr id="102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3810000"/>
                <a:ext cx="796986" cy="854894"/>
              </a:xfrm>
              <a:prstGeom prst="rect">
                <a:avLst/>
              </a:prstGeom>
              <a:noFill/>
            </p:spPr>
          </p:pic>
          <p:pic>
            <p:nvPicPr>
              <p:cNvPr id="44"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247356"/>
                <a:ext cx="796986" cy="854894"/>
              </a:xfrm>
              <a:prstGeom prst="rect">
                <a:avLst/>
              </a:prstGeom>
              <a:noFill/>
            </p:spPr>
          </p:pic>
          <p:pic>
            <p:nvPicPr>
              <p:cNvPr id="45"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5122068"/>
                <a:ext cx="796986" cy="854894"/>
              </a:xfrm>
              <a:prstGeom prst="rect">
                <a:avLst/>
              </a:prstGeom>
              <a:noFill/>
            </p:spPr>
          </p:pic>
          <p:pic>
            <p:nvPicPr>
              <p:cNvPr id="46" name="Picture 2" descr="C:\Users\jeffwoo\Documents\Work\Customers &amp; Events\Latest Overview &amp; Roadmap Deck\Virtualization Images for PPTs\Server Virtualization.png"/>
              <p:cNvPicPr>
                <a:picLocks noChangeAspect="1" noChangeArrowheads="1"/>
              </p:cNvPicPr>
              <p:nvPr/>
            </p:nvPicPr>
            <p:blipFill>
              <a:blip r:embed="rId8" cstate="print"/>
              <a:srcRect/>
              <a:stretch>
                <a:fillRect/>
              </a:stretch>
            </p:blipFill>
            <p:spPr bwMode="auto">
              <a:xfrm>
                <a:off x="6302388" y="4684712"/>
                <a:ext cx="796986" cy="854894"/>
              </a:xfrm>
              <a:prstGeom prst="rect">
                <a:avLst/>
              </a:prstGeom>
              <a:noFill/>
            </p:spPr>
          </p:pic>
        </p:grpSp>
        <p:sp>
          <p:nvSpPr>
            <p:cNvPr id="58" name="TextBox 57"/>
            <p:cNvSpPr txBox="1"/>
            <p:nvPr/>
          </p:nvSpPr>
          <p:spPr>
            <a:xfrm>
              <a:off x="6182184" y="5766598"/>
              <a:ext cx="1207728"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Hyper-V Farm</a:t>
              </a:r>
            </a:p>
          </p:txBody>
        </p:sp>
      </p:grpSp>
      <p:sp>
        <p:nvSpPr>
          <p:cNvPr id="73" name="Up-Down Arrow 72"/>
          <p:cNvSpPr/>
          <p:nvPr/>
        </p:nvSpPr>
        <p:spPr bwMode="auto">
          <a:xfrm rot="2788475">
            <a:off x="1972405" y="2113644"/>
            <a:ext cx="523875" cy="2217762"/>
          </a:xfrm>
          <a:prstGeom prst="upDownArrow">
            <a:avLst/>
          </a:prstGeom>
          <a:solidFill>
            <a:schemeClr val="tx2"/>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1" name="Group 65"/>
          <p:cNvGrpSpPr/>
          <p:nvPr/>
        </p:nvGrpSpPr>
        <p:grpSpPr>
          <a:xfrm>
            <a:off x="152924" y="3660127"/>
            <a:ext cx="1459054" cy="1804341"/>
            <a:chOff x="141161" y="3660122"/>
            <a:chExt cx="1346819" cy="1804341"/>
          </a:xfrm>
        </p:grpSpPr>
        <p:pic>
          <p:nvPicPr>
            <p:cNvPr id="68"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3660122"/>
              <a:ext cx="611846" cy="685002"/>
            </a:xfrm>
            <a:prstGeom prst="rect">
              <a:avLst/>
            </a:prstGeom>
            <a:noFill/>
          </p:spPr>
        </p:pic>
        <p:pic>
          <p:nvPicPr>
            <p:cNvPr id="71"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161926" y="4288772"/>
              <a:ext cx="611846" cy="685002"/>
            </a:xfrm>
            <a:prstGeom prst="rect">
              <a:avLst/>
            </a:prstGeom>
            <a:noFill/>
          </p:spPr>
        </p:pic>
        <p:pic>
          <p:nvPicPr>
            <p:cNvPr id="72" name="Picture 8" descr="C:\Users\jeffwoo\Documents\Work\Customers &amp; Events\Latest Overview &amp; Roadmap Deck\Virtualization Images for PPTs\Desktop Virtualization.png"/>
            <p:cNvPicPr>
              <a:picLocks noChangeAspect="1" noChangeArrowheads="1"/>
            </p:cNvPicPr>
            <p:nvPr/>
          </p:nvPicPr>
          <p:blipFill>
            <a:blip r:embed="rId9" cstate="print"/>
            <a:srcRect/>
            <a:stretch>
              <a:fillRect/>
            </a:stretch>
          </p:blipFill>
          <p:spPr bwMode="auto">
            <a:xfrm>
              <a:off x="742951" y="4012547"/>
              <a:ext cx="611846" cy="685002"/>
            </a:xfrm>
            <a:prstGeom prst="rect">
              <a:avLst/>
            </a:prstGeom>
            <a:noFill/>
          </p:spPr>
        </p:pic>
        <p:sp>
          <p:nvSpPr>
            <p:cNvPr id="74" name="Rectangle 73"/>
            <p:cNvSpPr/>
            <p:nvPr/>
          </p:nvSpPr>
          <p:spPr>
            <a:xfrm>
              <a:off x="141161" y="4941243"/>
              <a:ext cx="1346819" cy="523220"/>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Hosted Desktop</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Users (Remote)</a:t>
              </a:r>
            </a:p>
          </p:txBody>
        </p:sp>
      </p:grpSp>
      <p:grpSp>
        <p:nvGrpSpPr>
          <p:cNvPr id="23" name="Group 69"/>
          <p:cNvGrpSpPr/>
          <p:nvPr/>
        </p:nvGrpSpPr>
        <p:grpSpPr>
          <a:xfrm>
            <a:off x="2505252" y="1674019"/>
            <a:ext cx="1663524" cy="1440514"/>
            <a:chOff x="2312539" y="1674019"/>
            <a:chExt cx="1535561" cy="1440514"/>
          </a:xfrm>
        </p:grpSpPr>
        <p:pic>
          <p:nvPicPr>
            <p:cNvPr id="3078" name="Picture 6" descr="C:\Users\jeffwoo\Documents\Work\Customers &amp; Events\Latest Overview &amp; Roadmap Deck\Virtualization Images for PPTs\Firewall.png"/>
            <p:cNvPicPr>
              <a:picLocks noChangeAspect="1" noChangeArrowheads="1"/>
            </p:cNvPicPr>
            <p:nvPr/>
          </p:nvPicPr>
          <p:blipFill>
            <a:blip r:embed="rId10" cstate="print"/>
            <a:srcRect/>
            <a:stretch>
              <a:fillRect/>
            </a:stretch>
          </p:blipFill>
          <p:spPr bwMode="auto">
            <a:xfrm>
              <a:off x="2312539" y="1674019"/>
              <a:ext cx="1535561" cy="1440514"/>
            </a:xfrm>
            <a:prstGeom prst="rect">
              <a:avLst/>
            </a:prstGeom>
            <a:noFill/>
          </p:spPr>
        </p:pic>
        <p:sp>
          <p:nvSpPr>
            <p:cNvPr id="65" name="TextBox 64"/>
            <p:cNvSpPr txBox="1"/>
            <p:nvPr/>
          </p:nvSpPr>
          <p:spPr>
            <a:xfrm>
              <a:off x="2512428" y="1970649"/>
              <a:ext cx="1108589"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RD Gateway</a:t>
              </a:r>
            </a:p>
          </p:txBody>
        </p:sp>
      </p:grpSp>
      <p:sp>
        <p:nvSpPr>
          <p:cNvPr id="75" name="Left-Up Arrow 74"/>
          <p:cNvSpPr/>
          <p:nvPr/>
        </p:nvSpPr>
        <p:spPr bwMode="auto">
          <a:xfrm rot="16200000">
            <a:off x="8141589" y="2138511"/>
            <a:ext cx="1004935" cy="892520"/>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76" name="Left-Up Arrow 75"/>
          <p:cNvSpPr/>
          <p:nvPr/>
        </p:nvSpPr>
        <p:spPr bwMode="auto">
          <a:xfrm>
            <a:off x="8001637" y="4389324"/>
            <a:ext cx="1088680" cy="823865"/>
          </a:xfrm>
          <a:prstGeom prst="leftUpArrow">
            <a:avLst/>
          </a:prstGeom>
          <a:solidFill>
            <a:schemeClr val="accent4"/>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grpSp>
        <p:nvGrpSpPr>
          <p:cNvPr id="28" name="Group 77"/>
          <p:cNvGrpSpPr/>
          <p:nvPr/>
        </p:nvGrpSpPr>
        <p:grpSpPr>
          <a:xfrm>
            <a:off x="8000718" y="3100392"/>
            <a:ext cx="1568450" cy="1457325"/>
            <a:chOff x="7385277" y="3100388"/>
            <a:chExt cx="1447800" cy="1457325"/>
          </a:xfrm>
        </p:grpSpPr>
        <p:pic>
          <p:nvPicPr>
            <p:cNvPr id="48" name="Picture 9" descr="C:\Users\jeffwoo\Documents\Work\Customers &amp; Events\Latest Overview &amp; Roadmap Deck\Virtualization Images for PPTs\Data.png"/>
            <p:cNvPicPr>
              <a:picLocks noChangeAspect="1" noChangeArrowheads="1"/>
            </p:cNvPicPr>
            <p:nvPr/>
          </p:nvPicPr>
          <p:blipFill>
            <a:blip r:embed="rId11" cstate="print"/>
            <a:srcRect/>
            <a:stretch>
              <a:fillRect/>
            </a:stretch>
          </p:blipFill>
          <p:spPr bwMode="auto">
            <a:xfrm>
              <a:off x="7385277" y="3100388"/>
              <a:ext cx="1447800" cy="1457325"/>
            </a:xfrm>
            <a:prstGeom prst="rect">
              <a:avLst/>
            </a:prstGeom>
            <a:noFill/>
          </p:spPr>
        </p:pic>
        <p:sp>
          <p:nvSpPr>
            <p:cNvPr id="77" name="TextBox 76"/>
            <p:cNvSpPr txBox="1"/>
            <p:nvPr/>
          </p:nvSpPr>
          <p:spPr>
            <a:xfrm>
              <a:off x="7408395" y="3977902"/>
              <a:ext cx="1401568" cy="307777"/>
            </a:xfrm>
            <a:prstGeom prst="rect">
              <a:avLst/>
            </a:prstGeom>
            <a:noFill/>
          </p:spPr>
          <p:txBody>
            <a:bodyPr wrap="none" rtlCol="0">
              <a:spAutoFit/>
            </a:bodyPr>
            <a:lstStyle/>
            <a:p>
              <a:pPr algn="ctr"/>
              <a:r>
                <a:rPr lang="en-US" sz="1400" dirty="0" err="1"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Almacenamiento</a:t>
              </a:r>
              <a:endPar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2000"/>
                                        <p:tgtEl>
                                          <p:spTgt spid="7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20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fade">
                                      <p:cBhvr>
                                        <p:cTn id="13" dur="2000"/>
                                        <p:tgtEl>
                                          <p:spTgt spid="5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2000"/>
                                        <p:tgtEl>
                                          <p:spTgt spid="56"/>
                                        </p:tgtEl>
                                      </p:cBhvr>
                                    </p:animEffect>
                                  </p:childTnLst>
                                </p:cTn>
                              </p:par>
                              <p:par>
                                <p:cTn id="20" presetID="10"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20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2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73" grpId="0" animBg="1"/>
      <p:bldP spid="7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2" cstate="print"/>
          <a:srcRect/>
          <a:stretch>
            <a:fillRect/>
          </a:stretch>
        </p:blipFill>
        <p:spPr bwMode="auto">
          <a:xfrm>
            <a:off x="2514600" y="5410200"/>
            <a:ext cx="973884" cy="788956"/>
          </a:xfrm>
          <a:prstGeom prst="rect">
            <a:avLst/>
          </a:prstGeom>
          <a:noFill/>
        </p:spPr>
      </p:pic>
      <p:pic>
        <p:nvPicPr>
          <p:cNvPr id="6"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2" cstate="print"/>
          <a:srcRect/>
          <a:stretch>
            <a:fillRect/>
          </a:stretch>
        </p:blipFill>
        <p:spPr bwMode="auto">
          <a:xfrm>
            <a:off x="1066800" y="5410200"/>
            <a:ext cx="973884" cy="788956"/>
          </a:xfrm>
          <a:prstGeom prst="rect">
            <a:avLst/>
          </a:prstGeom>
          <a:noFill/>
        </p:spPr>
      </p:pic>
      <p:pic>
        <p:nvPicPr>
          <p:cNvPr id="9"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2" cstate="print"/>
          <a:srcRect/>
          <a:stretch>
            <a:fillRect/>
          </a:stretch>
        </p:blipFill>
        <p:spPr bwMode="auto">
          <a:xfrm>
            <a:off x="4267200" y="5410200"/>
            <a:ext cx="973884" cy="788956"/>
          </a:xfrm>
          <a:prstGeom prst="rect">
            <a:avLst/>
          </a:prstGeom>
          <a:noFill/>
        </p:spPr>
      </p:pic>
      <p:sp>
        <p:nvSpPr>
          <p:cNvPr id="4" name="TextBox 33"/>
          <p:cNvSpPr txBox="1"/>
          <p:nvPr/>
        </p:nvSpPr>
        <p:spPr>
          <a:xfrm>
            <a:off x="3962400" y="6172200"/>
            <a:ext cx="1600118" cy="523220"/>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RD Session Host </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Farm</a:t>
            </a:r>
          </a:p>
        </p:txBody>
      </p:sp>
      <p:grpSp>
        <p:nvGrpSpPr>
          <p:cNvPr id="10" name="Group 66"/>
          <p:cNvGrpSpPr/>
          <p:nvPr/>
        </p:nvGrpSpPr>
        <p:grpSpPr>
          <a:xfrm>
            <a:off x="8648695" y="3276600"/>
            <a:ext cx="952505" cy="1483810"/>
            <a:chOff x="1905727" y="4122725"/>
            <a:chExt cx="1513694" cy="2542780"/>
          </a:xfrm>
        </p:grpSpPr>
        <p:grpSp>
          <p:nvGrpSpPr>
            <p:cNvPr id="11" name="Group 51"/>
            <p:cNvGrpSpPr>
              <a:grpSpLocks noChangeAspect="1"/>
            </p:cNvGrpSpPr>
            <p:nvPr/>
          </p:nvGrpSpPr>
          <p:grpSpPr>
            <a:xfrm>
              <a:off x="2033145" y="4122725"/>
              <a:ext cx="1258856" cy="1953893"/>
              <a:chOff x="1752600" y="3979847"/>
              <a:chExt cx="1394854" cy="2164978"/>
            </a:xfrm>
          </p:grpSpPr>
          <p:grpSp>
            <p:nvGrpSpPr>
              <p:cNvPr id="13" name="Group 40"/>
              <p:cNvGrpSpPr/>
              <p:nvPr/>
            </p:nvGrpSpPr>
            <p:grpSpPr>
              <a:xfrm>
                <a:off x="2381250" y="3979847"/>
                <a:ext cx="766204" cy="2164978"/>
                <a:chOff x="2381250" y="4379897"/>
                <a:chExt cx="766204" cy="2164978"/>
              </a:xfrm>
            </p:grpSpPr>
            <p:pic>
              <p:nvPicPr>
                <p:cNvPr id="18" name="Picture 8" descr="C:\Users\jeffwoo\Documents\Work\Customers &amp; Events\Latest Overview &amp; Roadmap Deck\Virtualization Images for PPTs\Desktop Virtualization.png"/>
                <p:cNvPicPr>
                  <a:picLocks noChangeAspect="1" noChangeArrowheads="1"/>
                </p:cNvPicPr>
                <p:nvPr/>
              </p:nvPicPr>
              <p:blipFill>
                <a:blip r:embed="rId3" cstate="print"/>
                <a:srcRect/>
                <a:stretch>
                  <a:fillRect/>
                </a:stretch>
              </p:blipFill>
              <p:spPr bwMode="auto">
                <a:xfrm>
                  <a:off x="2381250" y="5034482"/>
                  <a:ext cx="766204" cy="855808"/>
                </a:xfrm>
                <a:prstGeom prst="rect">
                  <a:avLst/>
                </a:prstGeom>
                <a:noFill/>
              </p:spPr>
            </p:pic>
            <p:pic>
              <p:nvPicPr>
                <p:cNvPr id="19" name="Picture 8" descr="C:\Users\jeffwoo\Documents\Work\Customers &amp; Events\Latest Overview &amp; Roadmap Deck\Virtualization Images for PPTs\Desktop Virtualization.png"/>
                <p:cNvPicPr>
                  <a:picLocks noChangeAspect="1" noChangeArrowheads="1"/>
                </p:cNvPicPr>
                <p:nvPr/>
              </p:nvPicPr>
              <p:blipFill>
                <a:blip r:embed="rId3" cstate="print"/>
                <a:srcRect/>
                <a:stretch>
                  <a:fillRect/>
                </a:stretch>
              </p:blipFill>
              <p:spPr bwMode="auto">
                <a:xfrm>
                  <a:off x="2381250" y="4379897"/>
                  <a:ext cx="766204" cy="855808"/>
                </a:xfrm>
                <a:prstGeom prst="rect">
                  <a:avLst/>
                </a:prstGeom>
                <a:noFill/>
              </p:spPr>
            </p:pic>
            <p:pic>
              <p:nvPicPr>
                <p:cNvPr id="20" name="Picture 8" descr="C:\Users\jeffwoo\Documents\Work\Customers &amp; Events\Latest Overview &amp; Roadmap Deck\Virtualization Images for PPTs\Desktop Virtualization.png"/>
                <p:cNvPicPr>
                  <a:picLocks noChangeAspect="1" noChangeArrowheads="1"/>
                </p:cNvPicPr>
                <p:nvPr/>
              </p:nvPicPr>
              <p:blipFill>
                <a:blip r:embed="rId3" cstate="print"/>
                <a:srcRect/>
                <a:stretch>
                  <a:fillRect/>
                </a:stretch>
              </p:blipFill>
              <p:spPr bwMode="auto">
                <a:xfrm>
                  <a:off x="2381250" y="5689067"/>
                  <a:ext cx="766204" cy="855808"/>
                </a:xfrm>
                <a:prstGeom prst="rect">
                  <a:avLst/>
                </a:prstGeom>
                <a:noFill/>
              </p:spPr>
            </p:pic>
          </p:grpSp>
          <p:grpSp>
            <p:nvGrpSpPr>
              <p:cNvPr id="14" name="Group 39"/>
              <p:cNvGrpSpPr/>
              <p:nvPr/>
            </p:nvGrpSpPr>
            <p:grpSpPr>
              <a:xfrm>
                <a:off x="1752600" y="3979847"/>
                <a:ext cx="766204" cy="2164978"/>
                <a:chOff x="1057275" y="4532297"/>
                <a:chExt cx="766204" cy="2164978"/>
              </a:xfrm>
            </p:grpSpPr>
            <p:pic>
              <p:nvPicPr>
                <p:cNvPr id="15" name="Picture 8" descr="C:\Users\jeffwoo\Documents\Work\Customers &amp; Events\Latest Overview &amp; Roadmap Deck\Virtualization Images for PPTs\Desktop Virtualization.png"/>
                <p:cNvPicPr>
                  <a:picLocks noChangeAspect="1" noChangeArrowheads="1"/>
                </p:cNvPicPr>
                <p:nvPr/>
              </p:nvPicPr>
              <p:blipFill>
                <a:blip r:embed="rId3" cstate="print"/>
                <a:srcRect/>
                <a:stretch>
                  <a:fillRect/>
                </a:stretch>
              </p:blipFill>
              <p:spPr bwMode="auto">
                <a:xfrm>
                  <a:off x="1057275" y="5186882"/>
                  <a:ext cx="766204" cy="855808"/>
                </a:xfrm>
                <a:prstGeom prst="rect">
                  <a:avLst/>
                </a:prstGeom>
                <a:noFill/>
              </p:spPr>
            </p:pic>
            <p:pic>
              <p:nvPicPr>
                <p:cNvPr id="16" name="Picture 8" descr="C:\Users\jeffwoo\Documents\Work\Customers &amp; Events\Latest Overview &amp; Roadmap Deck\Virtualization Images for PPTs\Desktop Virtualization.png"/>
                <p:cNvPicPr>
                  <a:picLocks noChangeAspect="1" noChangeArrowheads="1"/>
                </p:cNvPicPr>
                <p:nvPr/>
              </p:nvPicPr>
              <p:blipFill>
                <a:blip r:embed="rId3" cstate="print"/>
                <a:srcRect/>
                <a:stretch>
                  <a:fillRect/>
                </a:stretch>
              </p:blipFill>
              <p:spPr bwMode="auto">
                <a:xfrm>
                  <a:off x="1057275" y="4532297"/>
                  <a:ext cx="766204" cy="855808"/>
                </a:xfrm>
                <a:prstGeom prst="rect">
                  <a:avLst/>
                </a:prstGeom>
                <a:noFill/>
              </p:spPr>
            </p:pic>
            <p:pic>
              <p:nvPicPr>
                <p:cNvPr id="17" name="Picture 8" descr="C:\Users\jeffwoo\Documents\Work\Customers &amp; Events\Latest Overview &amp; Roadmap Deck\Virtualization Images for PPTs\Desktop Virtualization.png"/>
                <p:cNvPicPr>
                  <a:picLocks noChangeAspect="1" noChangeArrowheads="1"/>
                </p:cNvPicPr>
                <p:nvPr/>
              </p:nvPicPr>
              <p:blipFill>
                <a:blip r:embed="rId3" cstate="print"/>
                <a:srcRect/>
                <a:stretch>
                  <a:fillRect/>
                </a:stretch>
              </p:blipFill>
              <p:spPr bwMode="auto">
                <a:xfrm>
                  <a:off x="1057275" y="5841467"/>
                  <a:ext cx="766204" cy="855808"/>
                </a:xfrm>
                <a:prstGeom prst="rect">
                  <a:avLst/>
                </a:prstGeom>
                <a:noFill/>
              </p:spPr>
            </p:pic>
          </p:grpSp>
        </p:grpSp>
        <p:sp>
          <p:nvSpPr>
            <p:cNvPr id="12" name="TextBox 50"/>
            <p:cNvSpPr txBox="1"/>
            <p:nvPr/>
          </p:nvSpPr>
          <p:spPr>
            <a:xfrm>
              <a:off x="1905727" y="6138073"/>
              <a:ext cx="1513694" cy="527432"/>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Pool VMs</a:t>
              </a:r>
            </a:p>
          </p:txBody>
        </p:sp>
      </p:grpSp>
      <p:pic>
        <p:nvPicPr>
          <p:cNvPr id="24" name="Picture 2" descr="C:\Users\jeffwoo\Documents\Work\Customers &amp; Events\Latest Overview &amp; Roadmap Deck\Virtualization Images for PPTs\Server Virtualization.png"/>
          <p:cNvPicPr>
            <a:picLocks noChangeAspect="1" noChangeArrowheads="1"/>
          </p:cNvPicPr>
          <p:nvPr/>
        </p:nvPicPr>
        <p:blipFill>
          <a:blip r:embed="rId4" cstate="print"/>
          <a:srcRect/>
          <a:stretch>
            <a:fillRect/>
          </a:stretch>
        </p:blipFill>
        <p:spPr bwMode="auto">
          <a:xfrm>
            <a:off x="6629400" y="5469706"/>
            <a:ext cx="863401" cy="854894"/>
          </a:xfrm>
          <a:prstGeom prst="rect">
            <a:avLst/>
          </a:prstGeom>
          <a:noFill/>
        </p:spPr>
      </p:pic>
      <p:sp>
        <p:nvSpPr>
          <p:cNvPr id="23" name="TextBox 57"/>
          <p:cNvSpPr txBox="1"/>
          <p:nvPr/>
        </p:nvSpPr>
        <p:spPr>
          <a:xfrm>
            <a:off x="7620000" y="6299998"/>
            <a:ext cx="1308371" cy="307777"/>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Hyper-V Farm</a:t>
            </a:r>
          </a:p>
        </p:txBody>
      </p:sp>
      <p:grpSp>
        <p:nvGrpSpPr>
          <p:cNvPr id="28" name="Group 65"/>
          <p:cNvGrpSpPr/>
          <p:nvPr/>
        </p:nvGrpSpPr>
        <p:grpSpPr>
          <a:xfrm>
            <a:off x="7486071" y="3429001"/>
            <a:ext cx="941283" cy="1327098"/>
            <a:chOff x="94546" y="3660122"/>
            <a:chExt cx="1440054" cy="2114961"/>
          </a:xfrm>
        </p:grpSpPr>
        <p:pic>
          <p:nvPicPr>
            <p:cNvPr id="29" name="Picture 8" descr="C:\Users\jeffwoo\Documents\Work\Customers &amp; Events\Latest Overview &amp; Roadmap Deck\Virtualization Images for PPTs\Desktop Virtualization.png"/>
            <p:cNvPicPr>
              <a:picLocks noChangeAspect="1" noChangeArrowheads="1"/>
            </p:cNvPicPr>
            <p:nvPr/>
          </p:nvPicPr>
          <p:blipFill>
            <a:blip r:embed="rId5" cstate="print"/>
            <a:srcRect/>
            <a:stretch>
              <a:fillRect/>
            </a:stretch>
          </p:blipFill>
          <p:spPr bwMode="auto">
            <a:xfrm>
              <a:off x="161926" y="3660122"/>
              <a:ext cx="611846" cy="685002"/>
            </a:xfrm>
            <a:prstGeom prst="rect">
              <a:avLst/>
            </a:prstGeom>
            <a:noFill/>
          </p:spPr>
        </p:pic>
        <p:pic>
          <p:nvPicPr>
            <p:cNvPr id="30" name="Picture 8" descr="C:\Users\jeffwoo\Documents\Work\Customers &amp; Events\Latest Overview &amp; Roadmap Deck\Virtualization Images for PPTs\Desktop Virtualization.png"/>
            <p:cNvPicPr>
              <a:picLocks noChangeAspect="1" noChangeArrowheads="1"/>
            </p:cNvPicPr>
            <p:nvPr/>
          </p:nvPicPr>
          <p:blipFill>
            <a:blip r:embed="rId5" cstate="print"/>
            <a:srcRect/>
            <a:stretch>
              <a:fillRect/>
            </a:stretch>
          </p:blipFill>
          <p:spPr bwMode="auto">
            <a:xfrm>
              <a:off x="161926" y="4288772"/>
              <a:ext cx="611846" cy="685002"/>
            </a:xfrm>
            <a:prstGeom prst="rect">
              <a:avLst/>
            </a:prstGeom>
            <a:noFill/>
          </p:spPr>
        </p:pic>
        <p:pic>
          <p:nvPicPr>
            <p:cNvPr id="31" name="Picture 8" descr="C:\Users\jeffwoo\Documents\Work\Customers &amp; Events\Latest Overview &amp; Roadmap Deck\Virtualization Images for PPTs\Desktop Virtualization.png"/>
            <p:cNvPicPr>
              <a:picLocks noChangeAspect="1" noChangeArrowheads="1"/>
            </p:cNvPicPr>
            <p:nvPr/>
          </p:nvPicPr>
          <p:blipFill>
            <a:blip r:embed="rId5" cstate="print"/>
            <a:srcRect/>
            <a:stretch>
              <a:fillRect/>
            </a:stretch>
          </p:blipFill>
          <p:spPr bwMode="auto">
            <a:xfrm>
              <a:off x="742951" y="4012547"/>
              <a:ext cx="611846" cy="685002"/>
            </a:xfrm>
            <a:prstGeom prst="rect">
              <a:avLst/>
            </a:prstGeom>
            <a:noFill/>
          </p:spPr>
        </p:pic>
        <p:sp>
          <p:nvSpPr>
            <p:cNvPr id="32" name="Rectangle 73"/>
            <p:cNvSpPr/>
            <p:nvPr/>
          </p:nvSpPr>
          <p:spPr>
            <a:xfrm>
              <a:off x="94546" y="4941241"/>
              <a:ext cx="1440054" cy="833842"/>
            </a:xfrm>
            <a:prstGeom prst="rect">
              <a:avLst/>
            </a:prstGeom>
          </p:spPr>
          <p:txBody>
            <a:bodyPr wrap="none">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Personal </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Desktops</a:t>
              </a:r>
            </a:p>
          </p:txBody>
        </p:sp>
      </p:grpSp>
      <p:pic>
        <p:nvPicPr>
          <p:cNvPr id="8"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2" cstate="print"/>
          <a:srcRect/>
          <a:stretch>
            <a:fillRect/>
          </a:stretch>
        </p:blipFill>
        <p:spPr bwMode="auto">
          <a:xfrm>
            <a:off x="4267200" y="5105400"/>
            <a:ext cx="973884" cy="788956"/>
          </a:xfrm>
          <a:prstGeom prst="rect">
            <a:avLst/>
          </a:prstGeom>
          <a:noFill/>
        </p:spPr>
      </p:pic>
      <p:pic>
        <p:nvPicPr>
          <p:cNvPr id="7" name="Picture 5" descr="C:\Users\jeffwoo\Documents\Work\Customers &amp; Events\Latest Overview &amp; Roadmap Deck\Virtualization Images for PPTs\Server-3U-Physical-with-Virtualized-Servers-Inside.png"/>
          <p:cNvPicPr>
            <a:picLocks noChangeAspect="1" noChangeArrowheads="1"/>
          </p:cNvPicPr>
          <p:nvPr/>
        </p:nvPicPr>
        <p:blipFill>
          <a:blip r:embed="rId2" cstate="print"/>
          <a:srcRect/>
          <a:stretch>
            <a:fillRect/>
          </a:stretch>
        </p:blipFill>
        <p:spPr bwMode="auto">
          <a:xfrm>
            <a:off x="4267200" y="4773644"/>
            <a:ext cx="973884" cy="788956"/>
          </a:xfrm>
          <a:prstGeom prst="rect">
            <a:avLst/>
          </a:prstGeom>
          <a:noFill/>
        </p:spPr>
      </p:pic>
      <p:sp>
        <p:nvSpPr>
          <p:cNvPr id="33" name="TextBox 33"/>
          <p:cNvSpPr txBox="1"/>
          <p:nvPr/>
        </p:nvSpPr>
        <p:spPr>
          <a:xfrm>
            <a:off x="2311076" y="6172200"/>
            <a:ext cx="1439817" cy="523220"/>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Session Host  2</a:t>
            </a:r>
          </a:p>
        </p:txBody>
      </p:sp>
      <p:sp>
        <p:nvSpPr>
          <p:cNvPr id="34" name="TextBox 33"/>
          <p:cNvSpPr txBox="1"/>
          <p:nvPr/>
        </p:nvSpPr>
        <p:spPr>
          <a:xfrm>
            <a:off x="811926" y="6182380"/>
            <a:ext cx="1390124" cy="523220"/>
          </a:xfrm>
          <a:prstGeom prst="rect">
            <a:avLst/>
          </a:prstGeom>
          <a:noFill/>
        </p:spPr>
        <p:txBody>
          <a:bodyPr wrap="none" rtlCol="0">
            <a:spAutoFit/>
          </a:bodyPr>
          <a:lstStyle/>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RD </a:t>
            </a:r>
          </a:p>
          <a:p>
            <a:pPr algn="ctr"/>
            <a:r>
              <a:rPr lang="en-US" sz="1400" dirty="0" smtClean="0">
                <a:gradFill>
                  <a:gsLst>
                    <a:gs pos="36000">
                      <a:schemeClr val="tx1"/>
                    </a:gs>
                    <a:gs pos="86000">
                      <a:schemeClr val="tx1"/>
                    </a:gs>
                  </a:gsLst>
                  <a:lin ang="5400000" scaled="0"/>
                </a:gradFill>
                <a:effectLst>
                  <a:outerShdw blurRad="38100" dist="38100" dir="2700000" algn="tl">
                    <a:srgbClr val="000000">
                      <a:alpha val="43137"/>
                    </a:srgbClr>
                  </a:outerShdw>
                </a:effectLst>
                <a:latin typeface="+mj-lt"/>
              </a:rPr>
              <a:t>Session Host 1</a:t>
            </a:r>
          </a:p>
        </p:txBody>
      </p:sp>
      <p:sp>
        <p:nvSpPr>
          <p:cNvPr id="36" name="35 Rectángulo redondeado"/>
          <p:cNvSpPr/>
          <p:nvPr/>
        </p:nvSpPr>
        <p:spPr bwMode="auto">
          <a:xfrm>
            <a:off x="6629400" y="5072012"/>
            <a:ext cx="838200" cy="381000"/>
          </a:xfrm>
          <a:prstGeom prst="round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8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Virtualization Host</a:t>
            </a:r>
          </a:p>
        </p:txBody>
      </p:sp>
      <p:pic>
        <p:nvPicPr>
          <p:cNvPr id="38" name="Picture 2" descr="C:\Users\jeffwoo\Documents\Work\Customers &amp; Events\Latest Overview &amp; Roadmap Deck\Virtualization Images for PPTs\Server Virtualization.png"/>
          <p:cNvPicPr>
            <a:picLocks noChangeAspect="1" noChangeArrowheads="1"/>
          </p:cNvPicPr>
          <p:nvPr/>
        </p:nvPicPr>
        <p:blipFill>
          <a:blip r:embed="rId4" cstate="print"/>
          <a:srcRect/>
          <a:stretch>
            <a:fillRect/>
          </a:stretch>
        </p:blipFill>
        <p:spPr bwMode="auto">
          <a:xfrm>
            <a:off x="7747199" y="5469706"/>
            <a:ext cx="863401" cy="854894"/>
          </a:xfrm>
          <a:prstGeom prst="rect">
            <a:avLst/>
          </a:prstGeom>
          <a:noFill/>
        </p:spPr>
      </p:pic>
      <p:sp>
        <p:nvSpPr>
          <p:cNvPr id="39" name="38 Rectángulo redondeado"/>
          <p:cNvSpPr/>
          <p:nvPr/>
        </p:nvSpPr>
        <p:spPr bwMode="auto">
          <a:xfrm>
            <a:off x="7747199" y="5072012"/>
            <a:ext cx="838200" cy="381000"/>
          </a:xfrm>
          <a:prstGeom prst="round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8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Virtualization Host</a:t>
            </a:r>
          </a:p>
        </p:txBody>
      </p:sp>
      <p:pic>
        <p:nvPicPr>
          <p:cNvPr id="40" name="Picture 2" descr="C:\Users\jeffwoo\Documents\Work\Customers &amp; Events\Latest Overview &amp; Roadmap Deck\Virtualization Images for PPTs\Server Virtualization.png"/>
          <p:cNvPicPr>
            <a:picLocks noChangeAspect="1" noChangeArrowheads="1"/>
          </p:cNvPicPr>
          <p:nvPr/>
        </p:nvPicPr>
        <p:blipFill>
          <a:blip r:embed="rId4" cstate="print"/>
          <a:srcRect/>
          <a:stretch>
            <a:fillRect/>
          </a:stretch>
        </p:blipFill>
        <p:spPr bwMode="auto">
          <a:xfrm>
            <a:off x="8890199" y="5469706"/>
            <a:ext cx="863401" cy="854894"/>
          </a:xfrm>
          <a:prstGeom prst="rect">
            <a:avLst/>
          </a:prstGeom>
          <a:noFill/>
        </p:spPr>
      </p:pic>
      <p:sp>
        <p:nvSpPr>
          <p:cNvPr id="41" name="40 Rectángulo redondeado"/>
          <p:cNvSpPr/>
          <p:nvPr/>
        </p:nvSpPr>
        <p:spPr bwMode="auto">
          <a:xfrm>
            <a:off x="8890199" y="5072012"/>
            <a:ext cx="838200" cy="381000"/>
          </a:xfrm>
          <a:prstGeom prst="roundRect">
            <a:avLst/>
          </a:prstGeom>
          <a:solidFill>
            <a:schemeClr val="tx2">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8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Virtualization Host</a:t>
            </a:r>
          </a:p>
        </p:txBody>
      </p:sp>
      <p:sp>
        <p:nvSpPr>
          <p:cNvPr id="46" name="45 Rectángulo redondeado"/>
          <p:cNvSpPr/>
          <p:nvPr/>
        </p:nvSpPr>
        <p:spPr bwMode="auto">
          <a:xfrm>
            <a:off x="4343400" y="4343400"/>
            <a:ext cx="838200" cy="381000"/>
          </a:xfrm>
          <a:prstGeom prst="round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8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Session Host</a:t>
            </a:r>
          </a:p>
        </p:txBody>
      </p:sp>
      <p:sp>
        <p:nvSpPr>
          <p:cNvPr id="49" name="48 Rectángulo redondeado"/>
          <p:cNvSpPr/>
          <p:nvPr/>
        </p:nvSpPr>
        <p:spPr bwMode="auto">
          <a:xfrm>
            <a:off x="2590800" y="4953000"/>
            <a:ext cx="838200" cy="381000"/>
          </a:xfrm>
          <a:prstGeom prst="round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8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Session Host</a:t>
            </a:r>
          </a:p>
        </p:txBody>
      </p:sp>
      <p:sp>
        <p:nvSpPr>
          <p:cNvPr id="50" name="49 Rectángulo redondeado"/>
          <p:cNvSpPr/>
          <p:nvPr/>
        </p:nvSpPr>
        <p:spPr bwMode="auto">
          <a:xfrm>
            <a:off x="1143000" y="4953000"/>
            <a:ext cx="838200" cy="381000"/>
          </a:xfrm>
          <a:prstGeom prst="roundRect">
            <a:avLst/>
          </a:prstGeom>
          <a:solidFill>
            <a:schemeClr val="accent6">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8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Session Host</a:t>
            </a:r>
          </a:p>
        </p:txBody>
      </p:sp>
      <p:sp>
        <p:nvSpPr>
          <p:cNvPr id="51" name="50 Rectángulo redondeado"/>
          <p:cNvSpPr/>
          <p:nvPr/>
        </p:nvSpPr>
        <p:spPr bwMode="auto">
          <a:xfrm>
            <a:off x="1066800" y="762000"/>
            <a:ext cx="838200" cy="38100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5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Web 1</a:t>
            </a:r>
          </a:p>
        </p:txBody>
      </p:sp>
      <p:sp>
        <p:nvSpPr>
          <p:cNvPr id="52" name="51 Rectángulo redondeado"/>
          <p:cNvSpPr/>
          <p:nvPr/>
        </p:nvSpPr>
        <p:spPr bwMode="auto">
          <a:xfrm>
            <a:off x="7010400" y="762000"/>
            <a:ext cx="838200" cy="38100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5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Web 4</a:t>
            </a:r>
          </a:p>
        </p:txBody>
      </p:sp>
      <p:sp>
        <p:nvSpPr>
          <p:cNvPr id="53" name="52 Rectángulo redondeado"/>
          <p:cNvSpPr/>
          <p:nvPr/>
        </p:nvSpPr>
        <p:spPr bwMode="auto">
          <a:xfrm>
            <a:off x="5029200" y="762000"/>
            <a:ext cx="838200" cy="38100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5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Web 3</a:t>
            </a:r>
          </a:p>
        </p:txBody>
      </p:sp>
      <p:sp>
        <p:nvSpPr>
          <p:cNvPr id="54" name="53 Rectángulo redondeado"/>
          <p:cNvSpPr/>
          <p:nvPr/>
        </p:nvSpPr>
        <p:spPr bwMode="auto">
          <a:xfrm>
            <a:off x="3048000" y="762000"/>
            <a:ext cx="838200" cy="381000"/>
          </a:xfrm>
          <a:prstGeom prst="roundRect">
            <a:avLst/>
          </a:prstGeom>
          <a:solidFill>
            <a:schemeClr val="accent1">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5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Web 2</a:t>
            </a:r>
          </a:p>
        </p:txBody>
      </p:sp>
      <p:cxnSp>
        <p:nvCxnSpPr>
          <p:cNvPr id="59" name="58 Conector recto de flecha"/>
          <p:cNvCxnSpPr/>
          <p:nvPr/>
        </p:nvCxnSpPr>
        <p:spPr>
          <a:xfrm rot="16200000" flipH="1">
            <a:off x="-228600" y="2971800"/>
            <a:ext cx="3429000" cy="76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59 Conector recto de flecha"/>
          <p:cNvCxnSpPr/>
          <p:nvPr/>
        </p:nvCxnSpPr>
        <p:spPr>
          <a:xfrm rot="5400000">
            <a:off x="2819400" y="1219200"/>
            <a:ext cx="533400" cy="53340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62" name="61 Rectángulo redondeado"/>
          <p:cNvSpPr/>
          <p:nvPr/>
        </p:nvSpPr>
        <p:spPr bwMode="auto">
          <a:xfrm>
            <a:off x="4267200" y="1905000"/>
            <a:ext cx="838200" cy="381000"/>
          </a:xfrm>
          <a:prstGeom prst="roundRect">
            <a:avLst/>
          </a:prstGeom>
          <a:solidFill>
            <a:schemeClr val="accent4">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5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Conn Broker 2</a:t>
            </a:r>
          </a:p>
        </p:txBody>
      </p:sp>
      <p:sp>
        <p:nvSpPr>
          <p:cNvPr id="63" name="62 Rectángulo redondeado"/>
          <p:cNvSpPr/>
          <p:nvPr/>
        </p:nvSpPr>
        <p:spPr bwMode="auto">
          <a:xfrm>
            <a:off x="2286000" y="1905000"/>
            <a:ext cx="838200" cy="381000"/>
          </a:xfrm>
          <a:prstGeom prst="roundRect">
            <a:avLst/>
          </a:prstGeom>
          <a:solidFill>
            <a:schemeClr val="accent4">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5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Conn Broker 1</a:t>
            </a:r>
          </a:p>
        </p:txBody>
      </p:sp>
      <p:cxnSp>
        <p:nvCxnSpPr>
          <p:cNvPr id="67" name="66 Conector recto de flecha"/>
          <p:cNvCxnSpPr/>
          <p:nvPr/>
        </p:nvCxnSpPr>
        <p:spPr>
          <a:xfrm rot="16200000" flipH="1">
            <a:off x="1638300" y="3467100"/>
            <a:ext cx="2438400" cy="22860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69" name="68 Conector recto de flecha"/>
          <p:cNvCxnSpPr/>
          <p:nvPr/>
        </p:nvCxnSpPr>
        <p:spPr>
          <a:xfrm rot="16200000" flipH="1">
            <a:off x="2743200" y="2362200"/>
            <a:ext cx="1905000" cy="1905000"/>
          </a:xfrm>
          <a:prstGeom prst="straightConnector1">
            <a:avLst/>
          </a:prstGeom>
          <a:ln w="38100">
            <a:solidFill>
              <a:srgbClr val="FF0066"/>
            </a:solidFill>
            <a:tailEnd type="arrow"/>
          </a:ln>
        </p:spPr>
        <p:style>
          <a:lnRef idx="1">
            <a:schemeClr val="accent1"/>
          </a:lnRef>
          <a:fillRef idx="0">
            <a:schemeClr val="accent1"/>
          </a:fillRef>
          <a:effectRef idx="0">
            <a:schemeClr val="accent1"/>
          </a:effectRef>
          <a:fontRef idx="minor">
            <a:schemeClr val="tx1"/>
          </a:fontRef>
        </p:style>
      </p:cxnSp>
      <p:cxnSp>
        <p:nvCxnSpPr>
          <p:cNvPr id="71" name="70 Conector recto de flecha"/>
          <p:cNvCxnSpPr/>
          <p:nvPr/>
        </p:nvCxnSpPr>
        <p:spPr>
          <a:xfrm rot="16200000" flipH="1">
            <a:off x="342900" y="2400300"/>
            <a:ext cx="3505200" cy="12954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73" name="72 Conector recto de flecha"/>
          <p:cNvCxnSpPr/>
          <p:nvPr/>
        </p:nvCxnSpPr>
        <p:spPr>
          <a:xfrm rot="5400000">
            <a:off x="4800600" y="1219200"/>
            <a:ext cx="533400" cy="533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4" name="73 Conector recto de flecha"/>
          <p:cNvCxnSpPr/>
          <p:nvPr/>
        </p:nvCxnSpPr>
        <p:spPr>
          <a:xfrm rot="10800000" flipV="1">
            <a:off x="1676400" y="2362200"/>
            <a:ext cx="2895600" cy="2362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75 Conector recto de flecha"/>
          <p:cNvCxnSpPr/>
          <p:nvPr/>
        </p:nvCxnSpPr>
        <p:spPr>
          <a:xfrm rot="5400000">
            <a:off x="2628900" y="2857500"/>
            <a:ext cx="2438400" cy="1447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77 Conector recto de flecha"/>
          <p:cNvCxnSpPr/>
          <p:nvPr/>
        </p:nvCxnSpPr>
        <p:spPr>
          <a:xfrm rot="16200000" flipH="1">
            <a:off x="3695700" y="3238500"/>
            <a:ext cx="19050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79 Conector recto de flecha"/>
          <p:cNvCxnSpPr/>
          <p:nvPr/>
        </p:nvCxnSpPr>
        <p:spPr>
          <a:xfrm rot="16200000" flipH="1">
            <a:off x="4572000" y="2362200"/>
            <a:ext cx="2590800" cy="2590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3" name="82 Rectángulo redondeado"/>
          <p:cNvSpPr/>
          <p:nvPr/>
        </p:nvSpPr>
        <p:spPr bwMode="auto">
          <a:xfrm>
            <a:off x="6096000" y="1905000"/>
            <a:ext cx="838200" cy="381000"/>
          </a:xfrm>
          <a:prstGeom prst="roundRect">
            <a:avLst/>
          </a:prstGeom>
          <a:solidFill>
            <a:schemeClr val="accent4">
              <a:lumMod val="75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5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Conn Broker 3</a:t>
            </a:r>
          </a:p>
        </p:txBody>
      </p:sp>
      <p:cxnSp>
        <p:nvCxnSpPr>
          <p:cNvPr id="84" name="83 Conector recto de flecha"/>
          <p:cNvCxnSpPr/>
          <p:nvPr/>
        </p:nvCxnSpPr>
        <p:spPr>
          <a:xfrm rot="10800000" flipV="1">
            <a:off x="6705600" y="1219200"/>
            <a:ext cx="685800" cy="5334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6" name="85 Conector recto de flecha"/>
          <p:cNvCxnSpPr/>
          <p:nvPr/>
        </p:nvCxnSpPr>
        <p:spPr>
          <a:xfrm rot="16200000" flipH="1">
            <a:off x="5600700" y="3238500"/>
            <a:ext cx="2514600" cy="6096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7" name="56 Rectángulo redondeado"/>
          <p:cNvSpPr/>
          <p:nvPr/>
        </p:nvSpPr>
        <p:spPr bwMode="auto">
          <a:xfrm>
            <a:off x="5867400" y="3505200"/>
            <a:ext cx="1219200" cy="457200"/>
          </a:xfrm>
          <a:prstGeom prst="roundRect">
            <a:avLst/>
          </a:prstGeom>
          <a:solidFill>
            <a:schemeClr val="accent2">
              <a:lumMod val="5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0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RD Session Host</a:t>
            </a:r>
          </a:p>
          <a:p>
            <a:pPr algn="ctr"/>
            <a:r>
              <a:rPr lang="en-US" sz="1000" dirty="0" smtClean="0">
                <a:gradFill>
                  <a:gsLst>
                    <a:gs pos="36000">
                      <a:schemeClr val="tx1"/>
                    </a:gs>
                    <a:gs pos="86000">
                      <a:schemeClr val="tx1"/>
                    </a:gs>
                  </a:gsLst>
                  <a:lin ang="5400000" scaled="0"/>
                </a:gradFill>
                <a:effectLst>
                  <a:outerShdw blurRad="38100" dist="38100" dir="2700000" algn="tl">
                    <a:srgbClr val="000000">
                      <a:alpha val="43137"/>
                    </a:srgbClr>
                  </a:outerShdw>
                </a:effectLst>
              </a:rPr>
              <a:t>(Redirection Mode) 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838200" y="5105400"/>
            <a:ext cx="8243207" cy="3265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838200" y="4034974"/>
            <a:ext cx="8243207" cy="32658"/>
          </a:xfrm>
          <a:prstGeom prst="line">
            <a:avLst/>
          </a:prstGeom>
          <a:ln>
            <a:prstDash val="sysDash"/>
          </a:ln>
        </p:spPr>
        <p:style>
          <a:lnRef idx="2">
            <a:schemeClr val="accent1"/>
          </a:lnRef>
          <a:fillRef idx="0">
            <a:schemeClr val="accent1"/>
          </a:fillRef>
          <a:effectRef idx="1">
            <a:schemeClr val="accent1"/>
          </a:effectRef>
          <a:fontRef idx="minor">
            <a:schemeClr val="tx1"/>
          </a:fontRef>
        </p:style>
      </p:cxnSp>
      <p:sp>
        <p:nvSpPr>
          <p:cNvPr id="18" name="Right Arrow 17"/>
          <p:cNvSpPr/>
          <p:nvPr/>
        </p:nvSpPr>
        <p:spPr bwMode="auto">
          <a:xfrm rot="16200000">
            <a:off x="5974291" y="3901471"/>
            <a:ext cx="2269673" cy="475648"/>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412750" y="230188"/>
            <a:ext cx="9080500" cy="553998"/>
          </a:xfrm>
        </p:spPr>
        <p:txBody>
          <a:bodyPr/>
          <a:lstStyle/>
          <a:p>
            <a:r>
              <a:rPr lang="en-US" sz="4000" dirty="0" err="1" smtClean="0"/>
              <a:t>Flujo</a:t>
            </a:r>
            <a:r>
              <a:rPr lang="en-US" sz="4000" dirty="0" smtClean="0"/>
              <a:t> de la </a:t>
            </a:r>
            <a:r>
              <a:rPr lang="en-US" sz="4000" dirty="0" err="1" smtClean="0"/>
              <a:t>conexión</a:t>
            </a:r>
            <a:r>
              <a:rPr lang="en-US" sz="4000" dirty="0" smtClean="0"/>
              <a:t> a </a:t>
            </a:r>
            <a:r>
              <a:rPr lang="en-US" sz="4000" dirty="0" err="1" smtClean="0"/>
              <a:t>través</a:t>
            </a:r>
            <a:r>
              <a:rPr lang="en-US" sz="4000" dirty="0" smtClean="0"/>
              <a:t> del </a:t>
            </a:r>
            <a:r>
              <a:rPr lang="en-US" sz="4000" dirty="0" err="1" smtClean="0"/>
              <a:t>Bróker</a:t>
            </a:r>
            <a:endParaRPr lang="en-US" sz="4000" dirty="0"/>
          </a:p>
        </p:txBody>
      </p:sp>
      <p:sp>
        <p:nvSpPr>
          <p:cNvPr id="7" name="Rectangle 6"/>
          <p:cNvSpPr/>
          <p:nvPr/>
        </p:nvSpPr>
        <p:spPr bwMode="auto">
          <a:xfrm>
            <a:off x="471708" y="5344886"/>
            <a:ext cx="7948392" cy="1164772"/>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36" tIns="45718" rIns="91436" bIns="45718" numCol="1" rtlCol="0" anchor="t" anchorCtr="0" compatLnSpc="1">
            <a:prstTxWarp prst="textNoShape">
              <a:avLst/>
            </a:prstTxWarp>
          </a:bodyPr>
          <a:lstStyle/>
          <a:p>
            <a:pPr defTabSz="914099"/>
            <a:r>
              <a:rPr lang="en-US" sz="1700" dirty="0" err="1" smtClean="0">
                <a:solidFill>
                  <a:schemeClr val="bg1">
                    <a:lumMod val="65000"/>
                    <a:lumOff val="35000"/>
                  </a:schemeClr>
                </a:solidFill>
                <a:effectLst>
                  <a:outerShdw blurRad="38100" dist="38100" dir="2700000" algn="tl">
                    <a:srgbClr val="000000">
                      <a:alpha val="43137"/>
                    </a:srgbClr>
                  </a:outerShdw>
                </a:effectLst>
                <a:latin typeface="Segoe" pitchFamily="34" charset="0"/>
              </a:rPr>
              <a:t>Cliente</a:t>
            </a:r>
            <a:endParaRPr lang="en-US" sz="1700" dirty="0" smtClean="0">
              <a:solidFill>
                <a:schemeClr val="bg1">
                  <a:lumMod val="65000"/>
                  <a:lumOff val="35000"/>
                </a:schemeClr>
              </a:solidFill>
              <a:effectLst>
                <a:outerShdw blurRad="38100" dist="38100" dir="2700000" algn="tl">
                  <a:srgbClr val="000000">
                    <a:alpha val="43137"/>
                  </a:srgbClr>
                </a:outerShdw>
              </a:effectLst>
              <a:latin typeface="Segoe" pitchFamily="34" charset="0"/>
            </a:endParaRPr>
          </a:p>
        </p:txBody>
      </p:sp>
      <p:sp>
        <p:nvSpPr>
          <p:cNvPr id="8" name="Rectangle 7"/>
          <p:cNvSpPr/>
          <p:nvPr/>
        </p:nvSpPr>
        <p:spPr bwMode="auto">
          <a:xfrm>
            <a:off x="1344380" y="6030686"/>
            <a:ext cx="4151092" cy="3810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just" defTabSz="914099"/>
            <a:r>
              <a:rPr lang="en-US" sz="1500" b="1" dirty="0" smtClean="0">
                <a:solidFill>
                  <a:schemeClr val="bg1">
                    <a:lumMod val="85000"/>
                    <a:lumOff val="15000"/>
                  </a:schemeClr>
                </a:solidFill>
                <a:effectLst>
                  <a:outerShdw blurRad="38100" dist="38100" dir="2700000" algn="tl">
                    <a:srgbClr val="000000">
                      <a:alpha val="43137"/>
                    </a:srgbClr>
                  </a:outerShdw>
                </a:effectLst>
                <a:latin typeface="Segoe" pitchFamily="34" charset="0"/>
              </a:rPr>
              <a:t>XP / Vista:            </a:t>
            </a:r>
            <a:r>
              <a:rPr lang="en-US" sz="1500" dirty="0" smtClean="0">
                <a:solidFill>
                  <a:schemeClr val="tx2"/>
                </a:solidFill>
                <a:effectLst>
                  <a:outerShdw blurRad="38100" dist="38100" dir="2700000" algn="tl">
                    <a:srgbClr val="000000">
                      <a:alpha val="43137"/>
                    </a:srgbClr>
                  </a:outerShdw>
                </a:effectLst>
                <a:latin typeface="Segoe" pitchFamily="34" charset="0"/>
              </a:rPr>
              <a:t>RD Web Access</a:t>
            </a:r>
          </a:p>
        </p:txBody>
      </p:sp>
      <p:sp>
        <p:nvSpPr>
          <p:cNvPr id="10" name="Rectangle 9"/>
          <p:cNvSpPr/>
          <p:nvPr/>
        </p:nvSpPr>
        <p:spPr bwMode="auto">
          <a:xfrm>
            <a:off x="1356180" y="5471878"/>
            <a:ext cx="4139292" cy="38100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500" b="1" dirty="0" smtClean="0">
                <a:solidFill>
                  <a:schemeClr val="bg1">
                    <a:lumMod val="85000"/>
                    <a:lumOff val="15000"/>
                  </a:schemeClr>
                </a:solidFill>
                <a:effectLst>
                  <a:outerShdw blurRad="38100" dist="38100" dir="2700000" algn="tl">
                    <a:srgbClr val="000000">
                      <a:alpha val="43137"/>
                    </a:srgbClr>
                  </a:outerShdw>
                </a:effectLst>
                <a:latin typeface="Segoe" pitchFamily="34" charset="0"/>
              </a:rPr>
              <a:t>Win7: </a:t>
            </a:r>
            <a:r>
              <a:rPr lang="en-US" sz="1500" dirty="0" err="1" smtClean="0">
                <a:solidFill>
                  <a:schemeClr val="tx2"/>
                </a:solidFill>
                <a:effectLst>
                  <a:outerShdw blurRad="38100" dist="38100" dir="2700000" algn="tl">
                    <a:srgbClr val="000000">
                      <a:alpha val="43137"/>
                    </a:srgbClr>
                  </a:outerShdw>
                </a:effectLst>
                <a:latin typeface="Segoe" pitchFamily="34" charset="0"/>
              </a:rPr>
              <a:t>RemoteApp</a:t>
            </a:r>
            <a:r>
              <a:rPr lang="en-US" sz="1500" dirty="0" smtClean="0">
                <a:solidFill>
                  <a:schemeClr val="tx2"/>
                </a:solidFill>
                <a:effectLst>
                  <a:outerShdw blurRad="38100" dist="38100" dir="2700000" algn="tl">
                    <a:srgbClr val="000000">
                      <a:alpha val="43137"/>
                    </a:srgbClr>
                  </a:outerShdw>
                </a:effectLst>
                <a:latin typeface="Segoe" pitchFamily="34" charset="0"/>
              </a:rPr>
              <a:t> &amp; Desktop Connections</a:t>
            </a:r>
          </a:p>
        </p:txBody>
      </p:sp>
      <p:sp>
        <p:nvSpPr>
          <p:cNvPr id="11" name="Rectangle 10"/>
          <p:cNvSpPr/>
          <p:nvPr/>
        </p:nvSpPr>
        <p:spPr bwMode="auto">
          <a:xfrm>
            <a:off x="1356180" y="4191000"/>
            <a:ext cx="3101515" cy="674914"/>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2"/>
                </a:solidFill>
                <a:effectLst>
                  <a:outerShdw blurRad="38100" dist="38100" dir="2700000" algn="tl">
                    <a:srgbClr val="000000">
                      <a:alpha val="43137"/>
                    </a:srgbClr>
                  </a:outerShdw>
                </a:effectLst>
                <a:latin typeface="Segoe" pitchFamily="34" charset="0"/>
              </a:rPr>
              <a:t>RD Web Access</a:t>
            </a:r>
          </a:p>
          <a:p>
            <a:pPr algn="ctr" defTabSz="914099"/>
            <a:r>
              <a:rPr lang="en-US" sz="1700" dirty="0" smtClean="0">
                <a:solidFill>
                  <a:schemeClr val="tx2"/>
                </a:solidFill>
                <a:effectLst>
                  <a:outerShdw blurRad="38100" dist="38100" dir="2700000" algn="tl">
                    <a:srgbClr val="000000">
                      <a:alpha val="43137"/>
                    </a:srgbClr>
                  </a:outerShdw>
                </a:effectLst>
                <a:latin typeface="Segoe" pitchFamily="34" charset="0"/>
              </a:rPr>
              <a:t>(feed &amp; web access)</a:t>
            </a:r>
          </a:p>
        </p:txBody>
      </p:sp>
      <p:sp>
        <p:nvSpPr>
          <p:cNvPr id="12" name="Right Arrow 11"/>
          <p:cNvSpPr/>
          <p:nvPr/>
        </p:nvSpPr>
        <p:spPr bwMode="auto">
          <a:xfrm rot="16200000">
            <a:off x="2042883" y="4796066"/>
            <a:ext cx="348343" cy="636814"/>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13" name="Right Arrow 12"/>
          <p:cNvSpPr/>
          <p:nvPr/>
        </p:nvSpPr>
        <p:spPr bwMode="auto">
          <a:xfrm rot="5400000">
            <a:off x="3053140" y="4796066"/>
            <a:ext cx="348343" cy="636814"/>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14" name="Chevron 13"/>
          <p:cNvSpPr/>
          <p:nvPr/>
        </p:nvSpPr>
        <p:spPr bwMode="auto">
          <a:xfrm>
            <a:off x="5578014" y="5497284"/>
            <a:ext cx="790122" cy="892630"/>
          </a:xfrm>
          <a:prstGeom prst="chevron">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15" name="Rectangle 14"/>
          <p:cNvSpPr/>
          <p:nvPr/>
        </p:nvSpPr>
        <p:spPr bwMode="auto">
          <a:xfrm>
            <a:off x="6368139" y="5486398"/>
            <a:ext cx="1721757" cy="903516"/>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a:r>
              <a:rPr lang="en-US" sz="1700" dirty="0" smtClean="0">
                <a:solidFill>
                  <a:schemeClr val="tx2"/>
                </a:solidFill>
                <a:effectLst>
                  <a:outerShdw blurRad="38100" dist="38100" dir="2700000" algn="tl">
                    <a:srgbClr val="000000">
                      <a:alpha val="43137"/>
                    </a:srgbClr>
                  </a:outerShdw>
                </a:effectLst>
                <a:latin typeface="Segoe" pitchFamily="34" charset="0"/>
              </a:rPr>
              <a:t>MSTSC</a:t>
            </a:r>
          </a:p>
        </p:txBody>
      </p:sp>
      <p:sp>
        <p:nvSpPr>
          <p:cNvPr id="19" name="TextBox 18"/>
          <p:cNvSpPr txBox="1"/>
          <p:nvPr/>
        </p:nvSpPr>
        <p:spPr>
          <a:xfrm>
            <a:off x="-459922" y="4397831"/>
            <a:ext cx="919843" cy="384721"/>
          </a:xfrm>
          <a:prstGeom prst="rect">
            <a:avLst/>
          </a:prstGeom>
        </p:spPr>
        <p:txBody>
          <a:bodyPr wrap="square" lIns="76197" tIns="38098" rIns="76197" bIns="38098" rtlCol="0">
            <a:spAutoFit/>
          </a:bodyPr>
          <a:lstStyle/>
          <a:p>
            <a:r>
              <a:rPr lang="en-US" sz="2000" dirty="0" smtClean="0">
                <a:solidFill>
                  <a:schemeClr val="bg1"/>
                </a:solidFill>
              </a:rPr>
              <a:t>or</a:t>
            </a:r>
          </a:p>
        </p:txBody>
      </p:sp>
      <p:sp>
        <p:nvSpPr>
          <p:cNvPr id="20" name="TextBox 19"/>
          <p:cNvSpPr txBox="1"/>
          <p:nvPr/>
        </p:nvSpPr>
        <p:spPr>
          <a:xfrm>
            <a:off x="2334980" y="5127172"/>
            <a:ext cx="860880" cy="282128"/>
          </a:xfrm>
          <a:prstGeom prst="rect">
            <a:avLst/>
          </a:prstGeom>
          <a:solidFill>
            <a:schemeClr val="accent4">
              <a:tint val="40000"/>
              <a:hueOff val="0"/>
              <a:satOff val="0"/>
              <a:lumOff val="0"/>
              <a:alpha val="36000"/>
            </a:schemeClr>
          </a:solidFill>
          <a:ln>
            <a:noFill/>
          </a:ln>
          <a:effectLst>
            <a:outerShdw blurRad="50800" dist="38100" dir="5400000" rotWithShape="0">
              <a:srgbClr val="000000">
                <a:alpha val="35000"/>
              </a:srgbClr>
            </a:outerShdw>
            <a:softEdge rad="63500"/>
          </a:effectLst>
        </p:spPr>
        <p:style>
          <a:lnRef idx="1">
            <a:schemeClr val="dk1"/>
          </a:lnRef>
          <a:fillRef idx="2">
            <a:schemeClr val="dk1"/>
          </a:fillRef>
          <a:effectRef idx="1">
            <a:schemeClr val="dk1"/>
          </a:effectRef>
          <a:fontRef idx="minor">
            <a:schemeClr val="dk1"/>
          </a:fontRef>
        </p:style>
        <p:txBody>
          <a:bodyPr wrap="square" lIns="76197" tIns="38098" rIns="76197" bIns="38098" rtlCol="0">
            <a:spAutoFit/>
          </a:bodyPr>
          <a:lstStyle/>
          <a:p>
            <a:r>
              <a:rPr lang="en-US" sz="1300" b="1" dirty="0" smtClean="0">
                <a:solidFill>
                  <a:schemeClr val="bg1"/>
                </a:solidFill>
              </a:rPr>
              <a:t>HTTPS</a:t>
            </a:r>
          </a:p>
        </p:txBody>
      </p:sp>
      <p:sp>
        <p:nvSpPr>
          <p:cNvPr id="21" name="TextBox 20"/>
          <p:cNvSpPr txBox="1"/>
          <p:nvPr/>
        </p:nvSpPr>
        <p:spPr>
          <a:xfrm>
            <a:off x="6128352" y="5105400"/>
            <a:ext cx="2220985" cy="282128"/>
          </a:xfrm>
          <a:prstGeom prst="rect">
            <a:avLst/>
          </a:prstGeom>
          <a:solidFill>
            <a:schemeClr val="accent4">
              <a:tint val="40000"/>
              <a:hueOff val="0"/>
              <a:satOff val="0"/>
              <a:lumOff val="0"/>
              <a:alpha val="36000"/>
            </a:schemeClr>
          </a:solidFill>
          <a:ln>
            <a:noFill/>
          </a:ln>
          <a:effectLst>
            <a:outerShdw blurRad="50800" dist="38100" dir="5400000" rotWithShape="0">
              <a:srgbClr val="000000">
                <a:alpha val="35000"/>
              </a:srgbClr>
            </a:outerShdw>
            <a:softEdge rad="63500"/>
          </a:effectLst>
        </p:spPr>
        <p:style>
          <a:lnRef idx="1">
            <a:schemeClr val="dk1"/>
          </a:lnRef>
          <a:fillRef idx="2">
            <a:schemeClr val="dk1"/>
          </a:fillRef>
          <a:effectRef idx="1">
            <a:schemeClr val="dk1"/>
          </a:effectRef>
          <a:fontRef idx="minor">
            <a:schemeClr val="dk1"/>
          </a:fontRef>
        </p:style>
        <p:txBody>
          <a:bodyPr wrap="square" lIns="76197" tIns="38098" rIns="76197" bIns="38098" rtlCol="0">
            <a:spAutoFit/>
          </a:bodyPr>
          <a:lstStyle/>
          <a:p>
            <a:r>
              <a:rPr lang="en-US" sz="1300" b="1" dirty="0" smtClean="0">
                <a:solidFill>
                  <a:schemeClr val="bg1"/>
                </a:solidFill>
              </a:rPr>
              <a:t>RDP </a:t>
            </a:r>
            <a:r>
              <a:rPr lang="en-US" sz="1300" b="1" dirty="0" err="1" smtClean="0">
                <a:solidFill>
                  <a:schemeClr val="bg1"/>
                </a:solidFill>
              </a:rPr>
              <a:t>sobre</a:t>
            </a:r>
            <a:r>
              <a:rPr lang="en-US" sz="1300" b="1" dirty="0" smtClean="0">
                <a:solidFill>
                  <a:schemeClr val="bg1"/>
                </a:solidFill>
              </a:rPr>
              <a:t> RCP / HTTPS</a:t>
            </a:r>
          </a:p>
        </p:txBody>
      </p:sp>
      <p:sp>
        <p:nvSpPr>
          <p:cNvPr id="22" name="Rectangle 21"/>
          <p:cNvSpPr/>
          <p:nvPr/>
        </p:nvSpPr>
        <p:spPr bwMode="auto">
          <a:xfrm>
            <a:off x="6049737" y="1480460"/>
            <a:ext cx="2500085" cy="145868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2000" dirty="0" smtClean="0">
                <a:solidFill>
                  <a:schemeClr val="tx2"/>
                </a:solidFill>
                <a:effectLst>
                  <a:outerShdw blurRad="38100" dist="38100" dir="2700000" algn="tl">
                    <a:srgbClr val="000000">
                      <a:alpha val="43137"/>
                    </a:srgbClr>
                  </a:outerShdw>
                </a:effectLst>
                <a:latin typeface="Segoe" pitchFamily="34" charset="0"/>
              </a:rPr>
              <a:t>RD Connection Broker</a:t>
            </a:r>
          </a:p>
        </p:txBody>
      </p:sp>
      <p:sp>
        <p:nvSpPr>
          <p:cNvPr id="23" name="Up-Down Arrow 22"/>
          <p:cNvSpPr/>
          <p:nvPr/>
        </p:nvSpPr>
        <p:spPr bwMode="auto">
          <a:xfrm rot="3004005">
            <a:off x="5010491" y="2572453"/>
            <a:ext cx="359228" cy="2174628"/>
          </a:xfrm>
          <a:prstGeom prst="upDown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grpSp>
        <p:nvGrpSpPr>
          <p:cNvPr id="3" name="Group 53"/>
          <p:cNvGrpSpPr/>
          <p:nvPr/>
        </p:nvGrpSpPr>
        <p:grpSpPr>
          <a:xfrm>
            <a:off x="238500" y="2566726"/>
            <a:ext cx="3504592" cy="1295400"/>
            <a:chOff x="264185" y="3080071"/>
            <a:chExt cx="3882009" cy="1554480"/>
          </a:xfrm>
        </p:grpSpPr>
        <p:sp>
          <p:nvSpPr>
            <p:cNvPr id="24" name="Rectangle 23"/>
            <p:cNvSpPr/>
            <p:nvPr/>
          </p:nvSpPr>
          <p:spPr bwMode="auto">
            <a:xfrm>
              <a:off x="264185" y="3080071"/>
              <a:ext cx="3882009" cy="15544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defTabSz="914099"/>
              <a:r>
                <a:rPr lang="en-US" sz="2300" dirty="0" smtClean="0">
                  <a:solidFill>
                    <a:schemeClr val="tx2"/>
                  </a:solidFill>
                  <a:effectLst>
                    <a:outerShdw blurRad="38100" dist="38100" dir="2700000" algn="tl">
                      <a:srgbClr val="000000">
                        <a:alpha val="43137"/>
                      </a:srgbClr>
                    </a:outerShdw>
                  </a:effectLst>
                  <a:latin typeface="Segoe" pitchFamily="34" charset="0"/>
                </a:rPr>
                <a:t>RDS</a:t>
              </a:r>
            </a:p>
          </p:txBody>
        </p:sp>
        <p:sp>
          <p:nvSpPr>
            <p:cNvPr id="28" name="Rectangle 27"/>
            <p:cNvSpPr/>
            <p:nvPr/>
          </p:nvSpPr>
          <p:spPr bwMode="auto">
            <a:xfrm>
              <a:off x="1213419" y="3822477"/>
              <a:ext cx="2811337" cy="4833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dirty="0" smtClean="0">
                  <a:solidFill>
                    <a:schemeClr val="tx2"/>
                  </a:solidFill>
                  <a:effectLst>
                    <a:outerShdw blurRad="38100" dist="38100" dir="2700000" algn="tl">
                      <a:srgbClr val="000000">
                        <a:alpha val="43137"/>
                      </a:srgbClr>
                    </a:outerShdw>
                  </a:effectLst>
                  <a:latin typeface="Segoe" pitchFamily="34" charset="0"/>
                </a:rPr>
                <a:t>Remote Desktop</a:t>
              </a:r>
            </a:p>
          </p:txBody>
        </p:sp>
        <p:sp>
          <p:nvSpPr>
            <p:cNvPr id="26" name="Rectangle 25"/>
            <p:cNvSpPr/>
            <p:nvPr/>
          </p:nvSpPr>
          <p:spPr bwMode="auto">
            <a:xfrm>
              <a:off x="1217774" y="3212877"/>
              <a:ext cx="2818649" cy="483325"/>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dirty="0" err="1" smtClean="0">
                  <a:solidFill>
                    <a:schemeClr val="tx2"/>
                  </a:solidFill>
                  <a:effectLst>
                    <a:outerShdw blurRad="38100" dist="38100" dir="2700000" algn="tl">
                      <a:srgbClr val="000000">
                        <a:alpha val="43137"/>
                      </a:srgbClr>
                    </a:outerShdw>
                  </a:effectLst>
                  <a:latin typeface="Segoe" pitchFamily="34" charset="0"/>
                </a:rPr>
                <a:t>RemoteApp</a:t>
              </a:r>
              <a:endParaRPr lang="en-US" sz="2000" dirty="0" smtClean="0">
                <a:solidFill>
                  <a:schemeClr val="tx2"/>
                </a:solidFill>
                <a:effectLst>
                  <a:outerShdw blurRad="38100" dist="38100" dir="2700000" algn="tl">
                    <a:srgbClr val="000000">
                      <a:alpha val="43137"/>
                    </a:srgbClr>
                  </a:outerShdw>
                </a:effectLst>
                <a:latin typeface="Segoe" pitchFamily="34" charset="0"/>
              </a:endParaRPr>
            </a:p>
          </p:txBody>
        </p:sp>
      </p:grpSp>
      <p:grpSp>
        <p:nvGrpSpPr>
          <p:cNvPr id="4" name="Group 50"/>
          <p:cNvGrpSpPr/>
          <p:nvPr/>
        </p:nvGrpSpPr>
        <p:grpSpPr>
          <a:xfrm>
            <a:off x="3746197" y="1846837"/>
            <a:ext cx="2181680" cy="492443"/>
            <a:chOff x="4201885" y="2882407"/>
            <a:chExt cx="2416629" cy="590931"/>
          </a:xfrm>
        </p:grpSpPr>
        <p:sp>
          <p:nvSpPr>
            <p:cNvPr id="46" name="Left-Right Arrow 45"/>
            <p:cNvSpPr/>
            <p:nvPr/>
          </p:nvSpPr>
          <p:spPr bwMode="auto">
            <a:xfrm>
              <a:off x="4201885" y="2960914"/>
              <a:ext cx="2416629" cy="457200"/>
            </a:xfrm>
            <a:prstGeom prst="lef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7" name="Rectangle 36"/>
            <p:cNvSpPr/>
            <p:nvPr/>
          </p:nvSpPr>
          <p:spPr>
            <a:xfrm>
              <a:off x="4559388" y="2882407"/>
              <a:ext cx="1593219" cy="590931"/>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300" b="1" dirty="0" err="1" smtClean="0">
                  <a:solidFill>
                    <a:schemeClr val="bg1"/>
                  </a:solidFill>
                </a:rPr>
                <a:t>Obtiene</a:t>
              </a:r>
              <a:r>
                <a:rPr lang="en-US" sz="1300" b="1" dirty="0" smtClean="0">
                  <a:solidFill>
                    <a:schemeClr val="bg1"/>
                  </a:solidFill>
                </a:rPr>
                <a:t> la </a:t>
              </a:r>
              <a:r>
                <a:rPr lang="en-US" sz="1300" b="1" dirty="0" err="1" smtClean="0">
                  <a:solidFill>
                    <a:schemeClr val="bg1"/>
                  </a:solidFill>
                </a:rPr>
                <a:t>ista</a:t>
              </a:r>
              <a:r>
                <a:rPr lang="en-US" sz="1300" b="1" dirty="0" smtClean="0">
                  <a:solidFill>
                    <a:schemeClr val="bg1"/>
                  </a:solidFill>
                </a:rPr>
                <a:t> de </a:t>
              </a:r>
              <a:r>
                <a:rPr lang="en-US" sz="1300" b="1" dirty="0" err="1" smtClean="0">
                  <a:solidFill>
                    <a:schemeClr val="bg1"/>
                  </a:solidFill>
                </a:rPr>
                <a:t>escritorios</a:t>
              </a:r>
              <a:r>
                <a:rPr lang="en-US" sz="1300" b="1" dirty="0" smtClean="0">
                  <a:solidFill>
                    <a:schemeClr val="bg1"/>
                  </a:solidFill>
                </a:rPr>
                <a:t> </a:t>
              </a:r>
            </a:p>
          </p:txBody>
        </p:sp>
      </p:grpSp>
      <p:grpSp>
        <p:nvGrpSpPr>
          <p:cNvPr id="6" name="Group 51"/>
          <p:cNvGrpSpPr/>
          <p:nvPr/>
        </p:nvGrpSpPr>
        <p:grpSpPr>
          <a:xfrm>
            <a:off x="3726543" y="2549002"/>
            <a:ext cx="2181680" cy="892552"/>
            <a:chOff x="4258491" y="2105214"/>
            <a:chExt cx="2416629" cy="1071062"/>
          </a:xfrm>
        </p:grpSpPr>
        <p:sp>
          <p:nvSpPr>
            <p:cNvPr id="45" name="Left-Right Arrow 44"/>
            <p:cNvSpPr/>
            <p:nvPr/>
          </p:nvSpPr>
          <p:spPr bwMode="auto">
            <a:xfrm>
              <a:off x="4258491" y="2194565"/>
              <a:ext cx="2416629" cy="457200"/>
            </a:xfrm>
            <a:prstGeom prst="lef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32" name="Rectangle 31"/>
            <p:cNvSpPr/>
            <p:nvPr/>
          </p:nvSpPr>
          <p:spPr>
            <a:xfrm>
              <a:off x="4571999" y="2105214"/>
              <a:ext cx="1698172" cy="107106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sz="1300" b="1" dirty="0" err="1" smtClean="0">
                  <a:solidFill>
                    <a:schemeClr val="bg1"/>
                  </a:solidFill>
                </a:rPr>
                <a:t>Obtiene</a:t>
              </a:r>
              <a:r>
                <a:rPr lang="en-US" sz="1300" b="1" dirty="0" smtClean="0">
                  <a:solidFill>
                    <a:schemeClr val="bg1"/>
                  </a:solidFill>
                </a:rPr>
                <a:t> la </a:t>
              </a:r>
              <a:r>
                <a:rPr lang="en-US" sz="1300" b="1" dirty="0" err="1" smtClean="0">
                  <a:solidFill>
                    <a:schemeClr val="bg1"/>
                  </a:solidFill>
                </a:rPr>
                <a:t>lista</a:t>
              </a:r>
              <a:r>
                <a:rPr lang="en-US" sz="1300" b="1" dirty="0" smtClean="0">
                  <a:solidFill>
                    <a:schemeClr val="bg1"/>
                  </a:solidFill>
                </a:rPr>
                <a:t> de </a:t>
              </a:r>
              <a:r>
                <a:rPr lang="en-US" sz="1300" b="1" dirty="0" err="1" smtClean="0">
                  <a:solidFill>
                    <a:schemeClr val="bg1"/>
                  </a:solidFill>
                </a:rPr>
                <a:t>Aplicaciones</a:t>
              </a:r>
              <a:r>
                <a:rPr lang="en-US" sz="1300" b="1" dirty="0" smtClean="0">
                  <a:solidFill>
                    <a:schemeClr val="bg1"/>
                  </a:solidFill>
                </a:rPr>
                <a:t> </a:t>
              </a:r>
              <a:r>
                <a:rPr lang="en-US" sz="1300" b="1" dirty="0" err="1" smtClean="0">
                  <a:solidFill>
                    <a:schemeClr val="bg1"/>
                  </a:solidFill>
                </a:rPr>
                <a:t>Remotas</a:t>
              </a:r>
              <a:r>
                <a:rPr lang="en-US" sz="1300" b="1" dirty="0" smtClean="0">
                  <a:solidFill>
                    <a:schemeClr val="bg1"/>
                  </a:solidFill>
                </a:rPr>
                <a:t> / </a:t>
              </a:r>
              <a:r>
                <a:rPr lang="en-US" sz="1300" b="1" dirty="0" err="1" smtClean="0">
                  <a:solidFill>
                    <a:schemeClr val="bg1"/>
                  </a:solidFill>
                </a:rPr>
                <a:t>sesiones</a:t>
              </a:r>
              <a:endParaRPr lang="en-US" sz="1300" b="1" dirty="0" smtClean="0">
                <a:solidFill>
                  <a:schemeClr val="bg1"/>
                </a:solidFill>
              </a:endParaRPr>
            </a:p>
          </p:txBody>
        </p:sp>
      </p:grpSp>
      <p:sp>
        <p:nvSpPr>
          <p:cNvPr id="57" name="Right Arrow 56"/>
          <p:cNvSpPr/>
          <p:nvPr/>
        </p:nvSpPr>
        <p:spPr bwMode="auto">
          <a:xfrm rot="5400000">
            <a:off x="6772275" y="3897843"/>
            <a:ext cx="2269673" cy="475648"/>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grpSp>
        <p:nvGrpSpPr>
          <p:cNvPr id="9" name="Group 52"/>
          <p:cNvGrpSpPr/>
          <p:nvPr/>
        </p:nvGrpSpPr>
        <p:grpSpPr>
          <a:xfrm>
            <a:off x="210159" y="1082208"/>
            <a:ext cx="3504592" cy="1295400"/>
            <a:chOff x="232791" y="1298649"/>
            <a:chExt cx="3882009" cy="1554480"/>
          </a:xfrm>
        </p:grpSpPr>
        <p:sp>
          <p:nvSpPr>
            <p:cNvPr id="25" name="Rectangle 24"/>
            <p:cNvSpPr/>
            <p:nvPr/>
          </p:nvSpPr>
          <p:spPr bwMode="auto">
            <a:xfrm>
              <a:off x="232791" y="1298649"/>
              <a:ext cx="3882009" cy="15544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t" anchorCtr="0" compatLnSpc="1">
              <a:prstTxWarp prst="textNoShape">
                <a:avLst/>
              </a:prstTxWarp>
            </a:bodyPr>
            <a:lstStyle/>
            <a:p>
              <a:pPr defTabSz="914099"/>
              <a:r>
                <a:rPr lang="en-US" sz="2300" dirty="0" smtClean="0">
                  <a:solidFill>
                    <a:schemeClr val="tx2"/>
                  </a:solidFill>
                  <a:effectLst>
                    <a:outerShdw blurRad="38100" dist="38100" dir="2700000" algn="tl">
                      <a:srgbClr val="000000">
                        <a:alpha val="43137"/>
                      </a:srgbClr>
                    </a:outerShdw>
                  </a:effectLst>
                  <a:latin typeface="Segoe" pitchFamily="34" charset="0"/>
                </a:rPr>
                <a:t>RDV</a:t>
              </a:r>
            </a:p>
          </p:txBody>
        </p:sp>
        <p:sp>
          <p:nvSpPr>
            <p:cNvPr id="38" name="Rectangle 37"/>
            <p:cNvSpPr/>
            <p:nvPr/>
          </p:nvSpPr>
          <p:spPr bwMode="auto">
            <a:xfrm>
              <a:off x="1182939" y="2011676"/>
              <a:ext cx="2811337" cy="343402"/>
            </a:xfrm>
            <a:prstGeom prst="rect">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914099"/>
              <a:r>
                <a:rPr lang="en-US" sz="2000" dirty="0" smtClean="0">
                  <a:solidFill>
                    <a:schemeClr val="tx2"/>
                  </a:solidFill>
                  <a:effectLst>
                    <a:outerShdw blurRad="38100" dist="38100" dir="2700000" algn="tl">
                      <a:srgbClr val="000000">
                        <a:alpha val="43137"/>
                      </a:srgbClr>
                    </a:outerShdw>
                  </a:effectLst>
                  <a:latin typeface="Segoe" pitchFamily="34" charset="0"/>
                </a:rPr>
                <a:t>Hyper-V</a:t>
              </a:r>
            </a:p>
          </p:txBody>
        </p:sp>
        <p:sp>
          <p:nvSpPr>
            <p:cNvPr id="39" name="Rectangle 38"/>
            <p:cNvSpPr/>
            <p:nvPr/>
          </p:nvSpPr>
          <p:spPr bwMode="auto">
            <a:xfrm>
              <a:off x="1182939" y="1702527"/>
              <a:ext cx="914400" cy="27432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r>
                <a:rPr lang="en-US" sz="1500" dirty="0" smtClean="0">
                  <a:solidFill>
                    <a:schemeClr val="bg1">
                      <a:lumMod val="75000"/>
                      <a:lumOff val="25000"/>
                    </a:schemeClr>
                  </a:solidFill>
                  <a:effectLst>
                    <a:outerShdw blurRad="38100" dist="38100" dir="2700000" algn="tl">
                      <a:srgbClr val="000000">
                        <a:alpha val="43137"/>
                      </a:srgbClr>
                    </a:outerShdw>
                  </a:effectLst>
                  <a:latin typeface="Segoe" pitchFamily="34" charset="0"/>
                </a:rPr>
                <a:t>VHD</a:t>
              </a:r>
            </a:p>
          </p:txBody>
        </p:sp>
        <p:sp>
          <p:nvSpPr>
            <p:cNvPr id="40" name="Rectangle 39"/>
            <p:cNvSpPr/>
            <p:nvPr/>
          </p:nvSpPr>
          <p:spPr bwMode="auto">
            <a:xfrm>
              <a:off x="2111827" y="1702527"/>
              <a:ext cx="914400" cy="27432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r>
                <a:rPr lang="en-US" sz="1500" dirty="0" smtClean="0">
                  <a:solidFill>
                    <a:schemeClr val="bg1">
                      <a:lumMod val="75000"/>
                      <a:lumOff val="25000"/>
                    </a:schemeClr>
                  </a:solidFill>
                  <a:effectLst>
                    <a:outerShdw blurRad="38100" dist="38100" dir="2700000" algn="tl">
                      <a:srgbClr val="000000">
                        <a:alpha val="43137"/>
                      </a:srgbClr>
                    </a:outerShdw>
                  </a:effectLst>
                  <a:latin typeface="Segoe" pitchFamily="34" charset="0"/>
                </a:rPr>
                <a:t>VHD</a:t>
              </a:r>
            </a:p>
          </p:txBody>
        </p:sp>
        <p:sp>
          <p:nvSpPr>
            <p:cNvPr id="41" name="Rectangle 40"/>
            <p:cNvSpPr/>
            <p:nvPr/>
          </p:nvSpPr>
          <p:spPr bwMode="auto">
            <a:xfrm>
              <a:off x="3052352" y="1702527"/>
              <a:ext cx="914400" cy="27432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r>
                <a:rPr lang="en-US" sz="1500" dirty="0" smtClean="0">
                  <a:solidFill>
                    <a:schemeClr val="bg1">
                      <a:lumMod val="75000"/>
                      <a:lumOff val="25000"/>
                    </a:schemeClr>
                  </a:solidFill>
                  <a:effectLst>
                    <a:outerShdw blurRad="38100" dist="38100" dir="2700000" algn="tl">
                      <a:srgbClr val="000000">
                        <a:alpha val="43137"/>
                      </a:srgbClr>
                    </a:outerShdw>
                  </a:effectLst>
                  <a:latin typeface="Segoe" pitchFamily="34" charset="0"/>
                </a:rPr>
                <a:t>VHD</a:t>
              </a:r>
            </a:p>
          </p:txBody>
        </p:sp>
        <p:sp>
          <p:nvSpPr>
            <p:cNvPr id="42" name="Rectangle 41"/>
            <p:cNvSpPr/>
            <p:nvPr/>
          </p:nvSpPr>
          <p:spPr bwMode="auto">
            <a:xfrm>
              <a:off x="1182939" y="1410785"/>
              <a:ext cx="914400" cy="27432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r>
                <a:rPr lang="en-US" sz="1500" dirty="0" smtClean="0">
                  <a:solidFill>
                    <a:schemeClr val="bg1">
                      <a:lumMod val="75000"/>
                      <a:lumOff val="25000"/>
                    </a:schemeClr>
                  </a:solidFill>
                  <a:effectLst>
                    <a:outerShdw blurRad="38100" dist="38100" dir="2700000" algn="tl">
                      <a:srgbClr val="000000">
                        <a:alpha val="43137"/>
                      </a:srgbClr>
                    </a:outerShdw>
                  </a:effectLst>
                  <a:latin typeface="Segoe" pitchFamily="34" charset="0"/>
                </a:rPr>
                <a:t>VHD</a:t>
              </a:r>
            </a:p>
          </p:txBody>
        </p:sp>
        <p:sp>
          <p:nvSpPr>
            <p:cNvPr id="43" name="Rectangle 42"/>
            <p:cNvSpPr/>
            <p:nvPr/>
          </p:nvSpPr>
          <p:spPr bwMode="auto">
            <a:xfrm>
              <a:off x="2107471" y="1410785"/>
              <a:ext cx="914400" cy="27432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r>
                <a:rPr lang="en-US" sz="1500" dirty="0" smtClean="0">
                  <a:solidFill>
                    <a:schemeClr val="bg1">
                      <a:lumMod val="75000"/>
                      <a:lumOff val="25000"/>
                    </a:schemeClr>
                  </a:solidFill>
                  <a:effectLst>
                    <a:outerShdw blurRad="38100" dist="38100" dir="2700000" algn="tl">
                      <a:srgbClr val="000000">
                        <a:alpha val="43137"/>
                      </a:srgbClr>
                    </a:outerShdw>
                  </a:effectLst>
                  <a:latin typeface="Segoe" pitchFamily="34" charset="0"/>
                </a:rPr>
                <a:t>VHD</a:t>
              </a:r>
            </a:p>
          </p:txBody>
        </p:sp>
        <p:sp>
          <p:nvSpPr>
            <p:cNvPr id="44" name="Rectangle 43"/>
            <p:cNvSpPr/>
            <p:nvPr/>
          </p:nvSpPr>
          <p:spPr bwMode="auto">
            <a:xfrm>
              <a:off x="3047996" y="1410785"/>
              <a:ext cx="914400" cy="274320"/>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r>
                <a:rPr lang="en-US" sz="1500" dirty="0" smtClean="0">
                  <a:solidFill>
                    <a:schemeClr val="bg1">
                      <a:lumMod val="75000"/>
                      <a:lumOff val="25000"/>
                    </a:schemeClr>
                  </a:solidFill>
                  <a:effectLst>
                    <a:outerShdw blurRad="38100" dist="38100" dir="2700000" algn="tl">
                      <a:srgbClr val="000000">
                        <a:alpha val="43137"/>
                      </a:srgbClr>
                    </a:outerShdw>
                  </a:effectLst>
                  <a:latin typeface="Segoe" pitchFamily="34" charset="0"/>
                </a:rPr>
                <a:t>VHD</a:t>
              </a:r>
            </a:p>
          </p:txBody>
        </p:sp>
        <p:sp>
          <p:nvSpPr>
            <p:cNvPr id="50" name="Rectangle 49"/>
            <p:cNvSpPr/>
            <p:nvPr/>
          </p:nvSpPr>
          <p:spPr bwMode="auto">
            <a:xfrm>
              <a:off x="2429691" y="2360018"/>
              <a:ext cx="1541413" cy="291741"/>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r>
                <a:rPr lang="en-US" sz="1500" dirty="0" smtClean="0">
                  <a:solidFill>
                    <a:schemeClr val="bg1">
                      <a:lumMod val="75000"/>
                      <a:lumOff val="25000"/>
                    </a:schemeClr>
                  </a:solidFill>
                  <a:effectLst>
                    <a:outerShdw blurRad="38100" dist="38100" dir="2700000" algn="tl">
                      <a:srgbClr val="000000">
                        <a:alpha val="43137"/>
                      </a:srgbClr>
                    </a:outerShdw>
                  </a:effectLst>
                  <a:latin typeface="Segoe" pitchFamily="34" charset="0"/>
                </a:rPr>
                <a:t>RDV Agent</a:t>
              </a:r>
            </a:p>
          </p:txBody>
        </p:sp>
      </p:grpSp>
      <p:grpSp>
        <p:nvGrpSpPr>
          <p:cNvPr id="27" name="Group 60"/>
          <p:cNvGrpSpPr/>
          <p:nvPr/>
        </p:nvGrpSpPr>
        <p:grpSpPr>
          <a:xfrm>
            <a:off x="3498025" y="886277"/>
            <a:ext cx="3972833" cy="4507283"/>
            <a:chOff x="3874735" y="1063528"/>
            <a:chExt cx="4400676" cy="5408739"/>
          </a:xfrm>
        </p:grpSpPr>
        <p:sp>
          <p:nvSpPr>
            <p:cNvPr id="58" name="Right Arrow 57"/>
            <p:cNvSpPr/>
            <p:nvPr/>
          </p:nvSpPr>
          <p:spPr bwMode="auto">
            <a:xfrm rot="12053264">
              <a:off x="4069636" y="4890487"/>
              <a:ext cx="3680243" cy="526872"/>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59" name="Right Arrow 58"/>
            <p:cNvSpPr/>
            <p:nvPr/>
          </p:nvSpPr>
          <p:spPr bwMode="auto">
            <a:xfrm rot="13205414">
              <a:off x="3874735" y="4299862"/>
              <a:ext cx="4400676" cy="526872"/>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sp>
          <p:nvSpPr>
            <p:cNvPr id="60" name="Right Arrow 59"/>
            <p:cNvSpPr/>
            <p:nvPr/>
          </p:nvSpPr>
          <p:spPr bwMode="auto">
            <a:xfrm rot="13910676">
              <a:off x="3433276" y="3504462"/>
              <a:ext cx="5408739" cy="526872"/>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109728" tIns="54864" rIns="109728" bIns="54864" numCol="1" rtlCol="0" anchor="ctr" anchorCtr="0" compatLnSpc="1">
              <a:prstTxWarp prst="textNoShape">
                <a:avLst/>
              </a:prstTxWarp>
            </a:bodyPr>
            <a:lstStyle/>
            <a:p>
              <a:pPr algn="ctr" defTabSz="914099"/>
              <a:endParaRPr lang="en-US" sz="2300" dirty="0" smtClean="0">
                <a:solidFill>
                  <a:schemeClr val="tx2"/>
                </a:solidFill>
                <a:effectLst>
                  <a:outerShdw blurRad="38100" dist="38100" dir="2700000" algn="tl">
                    <a:srgbClr val="000000">
                      <a:alpha val="43137"/>
                    </a:srgbClr>
                  </a:outerShdw>
                </a:effectLst>
                <a:latin typeface="Segoe" pitchFamily="34" charset="0"/>
              </a:endParaRPr>
            </a:p>
          </p:txBody>
        </p:sp>
      </p:grpSp>
      <p:sp>
        <p:nvSpPr>
          <p:cNvPr id="16" name="Rectangle 15"/>
          <p:cNvSpPr/>
          <p:nvPr/>
        </p:nvSpPr>
        <p:spPr bwMode="auto">
          <a:xfrm>
            <a:off x="4937269" y="4198257"/>
            <a:ext cx="3860202" cy="674914"/>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700" dirty="0" smtClean="0">
                <a:solidFill>
                  <a:schemeClr val="tx2"/>
                </a:solidFill>
                <a:effectLst>
                  <a:outerShdw blurRad="38100" dist="38100" dir="2700000" algn="tl">
                    <a:srgbClr val="000000">
                      <a:alpha val="43137"/>
                    </a:srgbClr>
                  </a:outerShdw>
                </a:effectLst>
                <a:latin typeface="Segoe" pitchFamily="34" charset="0"/>
              </a:rPr>
              <a:t>RD Gateway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strVal val="#ppt_w*0.70"/>
                                          </p:val>
                                        </p:tav>
                                        <p:tav tm="100000">
                                          <p:val>
                                            <p:strVal val="#ppt_w"/>
                                          </p:val>
                                        </p:tav>
                                      </p:tavLst>
                                    </p:anim>
                                    <p:anim calcmode="lin" valueType="num">
                                      <p:cBhvr>
                                        <p:cTn id="12" dur="1000" fill="hold"/>
                                        <p:tgtEl>
                                          <p:spTgt spid="12"/>
                                        </p:tgtEl>
                                        <p:attrNameLst>
                                          <p:attrName>ppt_h</p:attrName>
                                        </p:attrNameLst>
                                      </p:cBhvr>
                                      <p:tavLst>
                                        <p:tav tm="0">
                                          <p:val>
                                            <p:strVal val="#ppt_h"/>
                                          </p:val>
                                        </p:tav>
                                        <p:tav tm="100000">
                                          <p:val>
                                            <p:strVal val="#ppt_h"/>
                                          </p:val>
                                        </p:tav>
                                      </p:tavLst>
                                    </p:anim>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childTnLst>
                          </p:cTn>
                        </p:par>
                        <p:par>
                          <p:cTn id="18" fill="hold">
                            <p:stCondLst>
                              <p:cond delay="0"/>
                            </p:stCondLst>
                            <p:childTnLst>
                              <p:par>
                                <p:cTn id="19" presetID="55"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par>
                                <p:cTn id="24" presetID="55"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strVal val="#ppt_w*0.70"/>
                                          </p:val>
                                        </p:tav>
                                        <p:tav tm="100000">
                                          <p:val>
                                            <p:strVal val="#ppt_w"/>
                                          </p:val>
                                        </p:tav>
                                      </p:tavLst>
                                    </p:anim>
                                    <p:anim calcmode="lin" valueType="num">
                                      <p:cBhvr>
                                        <p:cTn id="27" dur="1000" fill="hold"/>
                                        <p:tgtEl>
                                          <p:spTgt spid="4"/>
                                        </p:tgtEl>
                                        <p:attrNameLst>
                                          <p:attrName>ppt_h</p:attrName>
                                        </p:attrNameLst>
                                      </p:cBhvr>
                                      <p:tavLst>
                                        <p:tav tm="0">
                                          <p:val>
                                            <p:strVal val="#ppt_h"/>
                                          </p:val>
                                        </p:tav>
                                        <p:tav tm="100000">
                                          <p:val>
                                            <p:strVal val="#ppt_h"/>
                                          </p:val>
                                        </p:tav>
                                      </p:tavLst>
                                    </p:anim>
                                    <p:animEffect transition="in" filter="fade">
                                      <p:cBhvr>
                                        <p:cTn id="28" dur="1000"/>
                                        <p:tgtEl>
                                          <p:spTgt spid="4"/>
                                        </p:tgtEl>
                                      </p:cBhvr>
                                    </p:animEffect>
                                  </p:childTnLst>
                                </p:cTn>
                              </p:par>
                            </p:childTnLst>
                          </p:cTn>
                        </p:par>
                        <p:par>
                          <p:cTn id="29" fill="hold">
                            <p:stCondLst>
                              <p:cond delay="1000"/>
                            </p:stCondLst>
                            <p:childTnLst>
                              <p:par>
                                <p:cTn id="30" presetID="55"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strVal val="#ppt_w*0.70"/>
                                          </p:val>
                                        </p:tav>
                                        <p:tav tm="100000">
                                          <p:val>
                                            <p:strVal val="#ppt_w"/>
                                          </p:val>
                                        </p:tav>
                                      </p:tavLst>
                                    </p:anim>
                                    <p:anim calcmode="lin" valueType="num">
                                      <p:cBhvr>
                                        <p:cTn id="33" dur="1000" fill="hold"/>
                                        <p:tgtEl>
                                          <p:spTgt spid="13"/>
                                        </p:tgtEl>
                                        <p:attrNameLst>
                                          <p:attrName>ppt_h</p:attrName>
                                        </p:attrNameLst>
                                      </p:cBhvr>
                                      <p:tavLst>
                                        <p:tav tm="0">
                                          <p:val>
                                            <p:strVal val="#ppt_h"/>
                                          </p:val>
                                        </p:tav>
                                        <p:tav tm="100000">
                                          <p:val>
                                            <p:strVal val="#ppt_h"/>
                                          </p:val>
                                        </p:tav>
                                      </p:tavLst>
                                    </p:anim>
                                    <p:animEffect transition="in" filter="fade">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6"/>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par>
                          <p:cTn id="48" fill="hold">
                            <p:stCondLst>
                              <p:cond delay="500"/>
                            </p:stCondLst>
                            <p:childTnLst>
                              <p:par>
                                <p:cTn id="49" presetID="1"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1000" fill="hold"/>
                                        <p:tgtEl>
                                          <p:spTgt spid="18"/>
                                        </p:tgtEl>
                                        <p:attrNameLst>
                                          <p:attrName>ppt_w</p:attrName>
                                        </p:attrNameLst>
                                      </p:cBhvr>
                                      <p:tavLst>
                                        <p:tav tm="0">
                                          <p:val>
                                            <p:strVal val="#ppt_w*0.70"/>
                                          </p:val>
                                        </p:tav>
                                        <p:tav tm="100000">
                                          <p:val>
                                            <p:strVal val="#ppt_w"/>
                                          </p:val>
                                        </p:tav>
                                      </p:tavLst>
                                    </p:anim>
                                    <p:anim calcmode="lin" valueType="num">
                                      <p:cBhvr>
                                        <p:cTn id="56" dur="1000" fill="hold"/>
                                        <p:tgtEl>
                                          <p:spTgt spid="18"/>
                                        </p:tgtEl>
                                        <p:attrNameLst>
                                          <p:attrName>ppt_h</p:attrName>
                                        </p:attrNameLst>
                                      </p:cBhvr>
                                      <p:tavLst>
                                        <p:tav tm="0">
                                          <p:val>
                                            <p:strVal val="#ppt_h"/>
                                          </p:val>
                                        </p:tav>
                                        <p:tav tm="100000">
                                          <p:val>
                                            <p:strVal val="#ppt_h"/>
                                          </p:val>
                                        </p:tav>
                                      </p:tavLst>
                                    </p:anim>
                                    <p:animEffect transition="in" filter="fade">
                                      <p:cBhvr>
                                        <p:cTn id="57" dur="1000"/>
                                        <p:tgtEl>
                                          <p:spTgt spid="18"/>
                                        </p:tgtEl>
                                      </p:cBhvr>
                                    </p:animEffect>
                                  </p:childTnLst>
                                </p:cTn>
                              </p:par>
                            </p:childTnLst>
                          </p:cTn>
                        </p:par>
                        <p:par>
                          <p:cTn id="58" fill="hold">
                            <p:stCondLst>
                              <p:cond delay="1000"/>
                            </p:stCondLst>
                            <p:childTnLst>
                              <p:par>
                                <p:cTn id="59" presetID="55" presetClass="entr" presetSubtype="0" fill="hold" grpId="0" nodeType="afterEffect">
                                  <p:stCondLst>
                                    <p:cond delay="0"/>
                                  </p:stCondLst>
                                  <p:childTnLst>
                                    <p:set>
                                      <p:cBhvr>
                                        <p:cTn id="60" dur="1" fill="hold">
                                          <p:stCondLst>
                                            <p:cond delay="0"/>
                                          </p:stCondLst>
                                        </p:cTn>
                                        <p:tgtEl>
                                          <p:spTgt spid="57"/>
                                        </p:tgtEl>
                                        <p:attrNameLst>
                                          <p:attrName>style.visibility</p:attrName>
                                        </p:attrNameLst>
                                      </p:cBhvr>
                                      <p:to>
                                        <p:strVal val="visible"/>
                                      </p:to>
                                    </p:set>
                                    <p:anim calcmode="lin" valueType="num">
                                      <p:cBhvr>
                                        <p:cTn id="61" dur="1000" fill="hold"/>
                                        <p:tgtEl>
                                          <p:spTgt spid="57"/>
                                        </p:tgtEl>
                                        <p:attrNameLst>
                                          <p:attrName>ppt_w</p:attrName>
                                        </p:attrNameLst>
                                      </p:cBhvr>
                                      <p:tavLst>
                                        <p:tav tm="0">
                                          <p:val>
                                            <p:strVal val="#ppt_w*0.70"/>
                                          </p:val>
                                        </p:tav>
                                        <p:tav tm="100000">
                                          <p:val>
                                            <p:strVal val="#ppt_w"/>
                                          </p:val>
                                        </p:tav>
                                      </p:tavLst>
                                    </p:anim>
                                    <p:anim calcmode="lin" valueType="num">
                                      <p:cBhvr>
                                        <p:cTn id="62" dur="1000" fill="hold"/>
                                        <p:tgtEl>
                                          <p:spTgt spid="57"/>
                                        </p:tgtEl>
                                        <p:attrNameLst>
                                          <p:attrName>ppt_h</p:attrName>
                                        </p:attrNameLst>
                                      </p:cBhvr>
                                      <p:tavLst>
                                        <p:tav tm="0">
                                          <p:val>
                                            <p:strVal val="#ppt_h"/>
                                          </p:val>
                                        </p:tav>
                                        <p:tav tm="100000">
                                          <p:val>
                                            <p:strVal val="#ppt_h"/>
                                          </p:val>
                                        </p:tav>
                                      </p:tavLst>
                                    </p:anim>
                                    <p:animEffect transition="in" filter="fade">
                                      <p:cBhvr>
                                        <p:cTn id="63" dur="1000"/>
                                        <p:tgtEl>
                                          <p:spTgt spid="57"/>
                                        </p:tgtEl>
                                      </p:cBhvr>
                                    </p:animEffect>
                                  </p:childTnLst>
                                </p:cTn>
                              </p:par>
                              <p:par>
                                <p:cTn id="64" presetID="1" presetClass="exit" presetSubtype="0" fill="hold" grpId="1" nodeType="withEffect">
                                  <p:stCondLst>
                                    <p:cond delay="0"/>
                                  </p:stCondLst>
                                  <p:childTnLst>
                                    <p:set>
                                      <p:cBhvr>
                                        <p:cTn id="65" dur="1" fill="hold">
                                          <p:stCondLst>
                                            <p:cond delay="0"/>
                                          </p:stCondLst>
                                        </p:cTn>
                                        <p:tgtEl>
                                          <p:spTgt spid="18"/>
                                        </p:tgtEl>
                                        <p:attrNameLst>
                                          <p:attrName>style.visibility</p:attrName>
                                        </p:attrNameLst>
                                      </p:cBhvr>
                                      <p:to>
                                        <p:strVal val="hidden"/>
                                      </p:to>
                                    </p:set>
                                  </p:childTnLst>
                                </p:cTn>
                              </p:par>
                            </p:childTnLst>
                          </p:cTn>
                        </p:par>
                        <p:par>
                          <p:cTn id="66" fill="hold">
                            <p:stCondLst>
                              <p:cond delay="2000"/>
                            </p:stCondLst>
                            <p:childTnLst>
                              <p:par>
                                <p:cTn id="67" presetID="1" presetClass="exit" presetSubtype="0" fill="hold" grpId="1" nodeType="afterEffect">
                                  <p:stCondLst>
                                    <p:cond delay="0"/>
                                  </p:stCondLst>
                                  <p:childTnLst>
                                    <p:set>
                                      <p:cBhvr>
                                        <p:cTn id="68" dur="1" fill="hold">
                                          <p:stCondLst>
                                            <p:cond delay="0"/>
                                          </p:stCondLst>
                                        </p:cTn>
                                        <p:tgtEl>
                                          <p:spTgt spid="57"/>
                                        </p:tgtEl>
                                        <p:attrNameLst>
                                          <p:attrName>style.visibility</p:attrName>
                                        </p:attrNameLst>
                                      </p:cBhvr>
                                      <p:to>
                                        <p:strVal val="hidden"/>
                                      </p:to>
                                    </p:set>
                                  </p:childTnLst>
                                </p:cTn>
                              </p:par>
                            </p:childTnLst>
                          </p:cTn>
                        </p:par>
                        <p:par>
                          <p:cTn id="69" fill="hold">
                            <p:stCondLst>
                              <p:cond delay="2000"/>
                            </p:stCondLst>
                            <p:childTnLst>
                              <p:par>
                                <p:cTn id="70" presetID="1" presetClass="entr" presetSubtype="0"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2" grpId="0" animBg="1"/>
      <p:bldP spid="13" grpId="0" animBg="1"/>
      <p:bldP spid="14" grpId="0" animBg="1"/>
      <p:bldP spid="20" grpId="0" animBg="1"/>
      <p:bldP spid="21" grpId="0" animBg="1"/>
      <p:bldP spid="23" grpId="0" animBg="1"/>
      <p:bldP spid="23" grpId="1" animBg="1"/>
      <p:bldP spid="57" grpId="0" animBg="1"/>
      <p:bldP spid="5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381000" y="152400"/>
            <a:ext cx="9080500" cy="664797"/>
          </a:xfrm>
        </p:spPr>
        <p:txBody>
          <a:bodyPr/>
          <a:lstStyle/>
          <a:p>
            <a:r>
              <a:rPr lang="es-ES" dirty="0" smtClean="0"/>
              <a:t>Requisitos de las </a:t>
            </a:r>
            <a:r>
              <a:rPr lang="es-ES" dirty="0" err="1" smtClean="0"/>
              <a:t>VMs</a:t>
            </a:r>
            <a:r>
              <a:rPr lang="es-ES" dirty="0" smtClean="0"/>
              <a:t> del Pool</a:t>
            </a:r>
            <a:endParaRPr lang="es-ES" dirty="0"/>
          </a:p>
        </p:txBody>
      </p:sp>
      <p:sp>
        <p:nvSpPr>
          <p:cNvPr id="5" name="4 Marcador de texto"/>
          <p:cNvSpPr>
            <a:spLocks noGrp="1"/>
          </p:cNvSpPr>
          <p:nvPr>
            <p:ph type="body" sz="quarter" idx="10"/>
          </p:nvPr>
        </p:nvSpPr>
        <p:spPr>
          <a:xfrm>
            <a:off x="412750" y="1143000"/>
            <a:ext cx="9080500" cy="5250668"/>
          </a:xfrm>
        </p:spPr>
        <p:txBody>
          <a:bodyPr/>
          <a:lstStyle/>
          <a:p>
            <a:r>
              <a:rPr lang="es-ES" sz="2400" dirty="0" smtClean="0"/>
              <a:t>Tener habilitado </a:t>
            </a:r>
            <a:r>
              <a:rPr lang="es-ES" sz="2400" dirty="0" err="1" smtClean="0"/>
              <a:t>Remote</a:t>
            </a:r>
            <a:r>
              <a:rPr lang="es-ES" sz="2400" dirty="0" smtClean="0"/>
              <a:t> Desktop y </a:t>
            </a:r>
            <a:r>
              <a:rPr lang="es-ES" sz="2400" dirty="0" err="1" smtClean="0"/>
              <a:t>Remote</a:t>
            </a:r>
            <a:r>
              <a:rPr lang="es-ES" sz="2400" dirty="0" smtClean="0"/>
              <a:t> RPC</a:t>
            </a:r>
          </a:p>
          <a:p>
            <a:pPr lvl="1"/>
            <a:r>
              <a:rPr lang="es-ES" sz="1200" dirty="0" err="1" smtClean="0"/>
              <a:t>WshShell.RegWrite</a:t>
            </a:r>
            <a:r>
              <a:rPr lang="es-ES" sz="1200" dirty="0" smtClean="0"/>
              <a:t> "HKLM\SYSTEM\</a:t>
            </a:r>
            <a:r>
              <a:rPr lang="es-ES" sz="1200" dirty="0" err="1" smtClean="0"/>
              <a:t>CurrentControlSet</a:t>
            </a:r>
            <a:r>
              <a:rPr lang="es-ES" sz="1200" dirty="0" smtClean="0"/>
              <a:t>\Control\Terminal Server\</a:t>
            </a:r>
            <a:r>
              <a:rPr lang="es-ES" sz="1200" dirty="0" err="1" smtClean="0"/>
              <a:t>fDenyTSConnections</a:t>
            </a:r>
            <a:r>
              <a:rPr lang="es-ES" sz="1200" dirty="0" smtClean="0"/>
              <a:t>", 0, "REG_DWORD"</a:t>
            </a:r>
          </a:p>
          <a:p>
            <a:pPr lvl="1"/>
            <a:r>
              <a:rPr lang="es-ES" sz="1200" dirty="0" err="1" smtClean="0"/>
              <a:t>WshShell.RegWrite</a:t>
            </a:r>
            <a:r>
              <a:rPr lang="es-ES" sz="1200" dirty="0" smtClean="0"/>
              <a:t> "HKLM\SYSTEM\</a:t>
            </a:r>
            <a:r>
              <a:rPr lang="es-ES" sz="1200" dirty="0" err="1" smtClean="0"/>
              <a:t>CurrentControlSet</a:t>
            </a:r>
            <a:r>
              <a:rPr lang="es-ES" sz="1200" dirty="0" smtClean="0"/>
              <a:t>\Control\Terminal Server\</a:t>
            </a:r>
            <a:r>
              <a:rPr lang="es-ES" sz="1200" dirty="0" err="1" smtClean="0"/>
              <a:t>AllowRemoteRpc</a:t>
            </a:r>
            <a:r>
              <a:rPr lang="es-ES" sz="1200" dirty="0" smtClean="0"/>
              <a:t>", 1, "REG_DWORD“</a:t>
            </a:r>
          </a:p>
          <a:p>
            <a:r>
              <a:rPr lang="es-ES" sz="2400" dirty="0" smtClean="0"/>
              <a:t>Habilitar las excepciones correspondientes en el Firewall:</a:t>
            </a:r>
          </a:p>
          <a:p>
            <a:pPr lvl="1"/>
            <a:r>
              <a:rPr lang="es-ES" sz="1600" dirty="0" smtClean="0"/>
              <a:t>En XP/2003:</a:t>
            </a:r>
          </a:p>
          <a:p>
            <a:pPr lvl="2"/>
            <a:r>
              <a:rPr lang="es-ES" sz="1200" dirty="0" err="1" smtClean="0"/>
              <a:t>WshShell.Exec</a:t>
            </a:r>
            <a:r>
              <a:rPr lang="es-ES" sz="1200" dirty="0" smtClean="0"/>
              <a:t>("</a:t>
            </a:r>
            <a:r>
              <a:rPr lang="es-ES" sz="1200" dirty="0" err="1" smtClean="0"/>
              <a:t>netsh</a:t>
            </a:r>
            <a:r>
              <a:rPr lang="es-ES" sz="1200" dirty="0" smtClean="0"/>
              <a:t> firewall set </a:t>
            </a:r>
            <a:r>
              <a:rPr lang="es-ES" sz="1200" dirty="0" err="1" smtClean="0"/>
              <a:t>service</a:t>
            </a:r>
            <a:r>
              <a:rPr lang="es-ES" sz="1200" dirty="0" smtClean="0"/>
              <a:t> </a:t>
            </a:r>
            <a:r>
              <a:rPr lang="es-ES" sz="1200" dirty="0" err="1" smtClean="0"/>
              <a:t>type</a:t>
            </a:r>
            <a:r>
              <a:rPr lang="es-ES" sz="1200" dirty="0" smtClean="0"/>
              <a:t>=REMOTEDESKTOP </a:t>
            </a:r>
            <a:r>
              <a:rPr lang="es-ES" sz="1200" dirty="0" err="1" smtClean="0"/>
              <a:t>mode</a:t>
            </a:r>
            <a:r>
              <a:rPr lang="es-ES" sz="1200" dirty="0" smtClean="0"/>
              <a:t>=ENABLE </a:t>
            </a:r>
            <a:r>
              <a:rPr lang="es-ES" sz="1200" dirty="0" err="1" smtClean="0"/>
              <a:t>profile</a:t>
            </a:r>
            <a:r>
              <a:rPr lang="es-ES" sz="1200" dirty="0" smtClean="0"/>
              <a:t>=ALL")</a:t>
            </a:r>
          </a:p>
          <a:p>
            <a:pPr lvl="2"/>
            <a:r>
              <a:rPr lang="es-ES" sz="1200" dirty="0" err="1" smtClean="0"/>
              <a:t>WshShell.Exec</a:t>
            </a:r>
            <a:r>
              <a:rPr lang="es-ES" sz="1200" dirty="0" smtClean="0"/>
              <a:t>("</a:t>
            </a:r>
            <a:r>
              <a:rPr lang="es-ES" sz="1200" dirty="0" err="1" smtClean="0"/>
              <a:t>netsh</a:t>
            </a:r>
            <a:r>
              <a:rPr lang="es-ES" sz="1200" dirty="0" smtClean="0"/>
              <a:t> firewall set </a:t>
            </a:r>
            <a:r>
              <a:rPr lang="es-ES" sz="1200" dirty="0" err="1" smtClean="0"/>
              <a:t>service</a:t>
            </a:r>
            <a:r>
              <a:rPr lang="es-ES" sz="1200" dirty="0" smtClean="0"/>
              <a:t> </a:t>
            </a:r>
            <a:r>
              <a:rPr lang="es-ES" sz="1200" dirty="0" err="1" smtClean="0"/>
              <a:t>type</a:t>
            </a:r>
            <a:r>
              <a:rPr lang="es-ES" sz="1200" dirty="0" smtClean="0"/>
              <a:t>=REMOTEADMIN </a:t>
            </a:r>
            <a:r>
              <a:rPr lang="es-ES" sz="1200" dirty="0" err="1" smtClean="0"/>
              <a:t>mode</a:t>
            </a:r>
            <a:r>
              <a:rPr lang="es-ES" sz="1200" dirty="0" smtClean="0"/>
              <a:t>=ENABLE </a:t>
            </a:r>
            <a:r>
              <a:rPr lang="es-ES" sz="1200" dirty="0" err="1" smtClean="0"/>
              <a:t>profile</a:t>
            </a:r>
            <a:r>
              <a:rPr lang="es-ES" sz="1200" dirty="0" smtClean="0"/>
              <a:t>=ALL")</a:t>
            </a:r>
          </a:p>
          <a:p>
            <a:pPr lvl="1"/>
            <a:r>
              <a:rPr lang="es-ES" sz="1600" dirty="0" smtClean="0"/>
              <a:t>En Vista/2008:</a:t>
            </a:r>
          </a:p>
          <a:p>
            <a:pPr lvl="2"/>
            <a:r>
              <a:rPr lang="es-ES" sz="1200" dirty="0" err="1" smtClean="0"/>
              <a:t>WshShell.Exec</a:t>
            </a:r>
            <a:r>
              <a:rPr lang="es-ES" sz="1200" dirty="0" smtClean="0"/>
              <a:t>("</a:t>
            </a:r>
            <a:r>
              <a:rPr lang="es-ES" sz="1200" dirty="0" err="1" smtClean="0"/>
              <a:t>netsh</a:t>
            </a:r>
            <a:r>
              <a:rPr lang="es-ES" sz="1200" dirty="0" smtClean="0"/>
              <a:t> </a:t>
            </a:r>
            <a:r>
              <a:rPr lang="es-ES" sz="1200" dirty="0" err="1" smtClean="0"/>
              <a:t>advfirewall</a:t>
            </a:r>
            <a:r>
              <a:rPr lang="es-ES" sz="1200" dirty="0" smtClean="0"/>
              <a:t> firewall set rule </a:t>
            </a:r>
            <a:r>
              <a:rPr lang="es-ES" sz="1200" dirty="0" err="1" smtClean="0"/>
              <a:t>group</a:t>
            </a:r>
            <a:r>
              <a:rPr lang="es-ES" sz="1200" dirty="0" smtClean="0"/>
              <a:t>=""</a:t>
            </a:r>
            <a:r>
              <a:rPr lang="es-ES" sz="1200" dirty="0" err="1" smtClean="0"/>
              <a:t>remote</a:t>
            </a:r>
            <a:r>
              <a:rPr lang="es-ES" sz="1200" dirty="0" smtClean="0"/>
              <a:t> desktop"" new </a:t>
            </a:r>
            <a:r>
              <a:rPr lang="es-ES" sz="1200" dirty="0" err="1" smtClean="0"/>
              <a:t>enable</a:t>
            </a:r>
            <a:r>
              <a:rPr lang="es-ES" sz="1200" dirty="0" smtClean="0"/>
              <a:t>=yes")</a:t>
            </a:r>
          </a:p>
          <a:p>
            <a:pPr lvl="2"/>
            <a:r>
              <a:rPr lang="es-ES" sz="1200" dirty="0" err="1" smtClean="0"/>
              <a:t>WshShell.Exec</a:t>
            </a:r>
            <a:r>
              <a:rPr lang="es-ES" sz="1200" dirty="0" smtClean="0"/>
              <a:t>("</a:t>
            </a:r>
            <a:r>
              <a:rPr lang="es-ES" sz="1200" dirty="0" err="1" smtClean="0"/>
              <a:t>netsh</a:t>
            </a:r>
            <a:r>
              <a:rPr lang="es-ES" sz="1200" dirty="0" smtClean="0"/>
              <a:t> </a:t>
            </a:r>
            <a:r>
              <a:rPr lang="es-ES" sz="1200" dirty="0" err="1" smtClean="0"/>
              <a:t>advfirewall</a:t>
            </a:r>
            <a:r>
              <a:rPr lang="es-ES" sz="1200" dirty="0" smtClean="0"/>
              <a:t> firewall set rule </a:t>
            </a:r>
            <a:r>
              <a:rPr lang="es-ES" sz="1200" dirty="0" err="1" smtClean="0"/>
              <a:t>group</a:t>
            </a:r>
            <a:r>
              <a:rPr lang="es-ES" sz="1200" dirty="0" smtClean="0"/>
              <a:t>=""</a:t>
            </a:r>
            <a:r>
              <a:rPr lang="es-ES" sz="1200" dirty="0" err="1" smtClean="0"/>
              <a:t>remote</a:t>
            </a:r>
            <a:r>
              <a:rPr lang="es-ES" sz="1200" dirty="0" smtClean="0"/>
              <a:t> </a:t>
            </a:r>
            <a:r>
              <a:rPr lang="es-ES" sz="1200" dirty="0" err="1" smtClean="0"/>
              <a:t>service</a:t>
            </a:r>
            <a:r>
              <a:rPr lang="es-ES" sz="1200" dirty="0" smtClean="0"/>
              <a:t> </a:t>
            </a:r>
            <a:r>
              <a:rPr lang="es-ES" sz="1200" dirty="0" err="1" smtClean="0"/>
              <a:t>management</a:t>
            </a:r>
            <a:r>
              <a:rPr lang="es-ES" sz="1200" dirty="0" smtClean="0"/>
              <a:t>"" new </a:t>
            </a:r>
            <a:r>
              <a:rPr lang="es-ES" sz="1200" dirty="0" err="1" smtClean="0"/>
              <a:t>enable</a:t>
            </a:r>
            <a:r>
              <a:rPr lang="es-ES" sz="1200" dirty="0" smtClean="0"/>
              <a:t>=yes")</a:t>
            </a:r>
          </a:p>
          <a:p>
            <a:pPr lvl="2"/>
            <a:r>
              <a:rPr lang="es-ES" sz="1200" dirty="0" err="1" smtClean="0"/>
              <a:t>WshShell.Exec</a:t>
            </a:r>
            <a:r>
              <a:rPr lang="es-ES" sz="1200" dirty="0" smtClean="0"/>
              <a:t>("</a:t>
            </a:r>
            <a:r>
              <a:rPr lang="es-ES" sz="1200" dirty="0" err="1" smtClean="0"/>
              <a:t>netsh</a:t>
            </a:r>
            <a:r>
              <a:rPr lang="es-ES" sz="1200" dirty="0" smtClean="0"/>
              <a:t> </a:t>
            </a:r>
            <a:r>
              <a:rPr lang="es-ES" sz="1200" dirty="0" err="1" smtClean="0"/>
              <a:t>advfirewall</a:t>
            </a:r>
            <a:r>
              <a:rPr lang="es-ES" sz="1200" dirty="0" smtClean="0"/>
              <a:t> firewall set rule </a:t>
            </a:r>
            <a:r>
              <a:rPr lang="es-ES" sz="1200" dirty="0" err="1" smtClean="0"/>
              <a:t>name</a:t>
            </a:r>
            <a:r>
              <a:rPr lang="es-ES" sz="1200" dirty="0" smtClean="0"/>
              <a:t>=""Windows Management </a:t>
            </a:r>
            <a:r>
              <a:rPr lang="es-ES" sz="1200" dirty="0" err="1" smtClean="0"/>
              <a:t>Instrumentation</a:t>
            </a:r>
            <a:r>
              <a:rPr lang="es-ES" sz="1200" dirty="0" smtClean="0"/>
              <a:t> (</a:t>
            </a:r>
            <a:r>
              <a:rPr lang="es-ES" sz="1200" dirty="0" err="1" smtClean="0"/>
              <a:t>Async</a:t>
            </a:r>
            <a:r>
              <a:rPr lang="es-ES" sz="1200" dirty="0" smtClean="0"/>
              <a:t>-In)"" new </a:t>
            </a:r>
            <a:r>
              <a:rPr lang="es-ES" sz="1200" dirty="0" err="1" smtClean="0"/>
              <a:t>enable</a:t>
            </a:r>
            <a:r>
              <a:rPr lang="es-ES" sz="1200" dirty="0" smtClean="0"/>
              <a:t>=yes")</a:t>
            </a:r>
          </a:p>
          <a:p>
            <a:pPr lvl="2"/>
            <a:r>
              <a:rPr lang="es-ES" sz="1200" dirty="0" err="1" smtClean="0"/>
              <a:t>WshShell.Exec</a:t>
            </a:r>
            <a:r>
              <a:rPr lang="es-ES" sz="1200" dirty="0" smtClean="0"/>
              <a:t>("</a:t>
            </a:r>
            <a:r>
              <a:rPr lang="es-ES" sz="1200" dirty="0" err="1" smtClean="0"/>
              <a:t>netsh</a:t>
            </a:r>
            <a:r>
              <a:rPr lang="es-ES" sz="1200" dirty="0" smtClean="0"/>
              <a:t> </a:t>
            </a:r>
            <a:r>
              <a:rPr lang="es-ES" sz="1200" dirty="0" err="1" smtClean="0"/>
              <a:t>advfirewall</a:t>
            </a:r>
            <a:r>
              <a:rPr lang="es-ES" sz="1200" dirty="0" smtClean="0"/>
              <a:t> firewall set rule </a:t>
            </a:r>
            <a:r>
              <a:rPr lang="es-ES" sz="1200" dirty="0" err="1" smtClean="0"/>
              <a:t>name</a:t>
            </a:r>
            <a:r>
              <a:rPr lang="es-ES" sz="1200" dirty="0" smtClean="0"/>
              <a:t>=""Windows Management </a:t>
            </a:r>
            <a:r>
              <a:rPr lang="es-ES" sz="1200" dirty="0" err="1" smtClean="0"/>
              <a:t>Instrumentation</a:t>
            </a:r>
            <a:r>
              <a:rPr lang="es-ES" sz="1200" dirty="0" smtClean="0"/>
              <a:t> (DCOM-In)"" new </a:t>
            </a:r>
            <a:r>
              <a:rPr lang="es-ES" sz="1200" dirty="0" err="1" smtClean="0"/>
              <a:t>enable</a:t>
            </a:r>
            <a:r>
              <a:rPr lang="es-ES" sz="1200" dirty="0" smtClean="0"/>
              <a:t>=yes")</a:t>
            </a:r>
          </a:p>
          <a:p>
            <a:pPr lvl="2"/>
            <a:r>
              <a:rPr lang="es-ES" sz="1200" dirty="0" err="1" smtClean="0"/>
              <a:t>WshShell.Exec</a:t>
            </a:r>
            <a:r>
              <a:rPr lang="es-ES" sz="1200" dirty="0" smtClean="0"/>
              <a:t>("</a:t>
            </a:r>
            <a:r>
              <a:rPr lang="es-ES" sz="1200" dirty="0" err="1" smtClean="0"/>
              <a:t>netsh</a:t>
            </a:r>
            <a:r>
              <a:rPr lang="es-ES" sz="1200" dirty="0" smtClean="0"/>
              <a:t> </a:t>
            </a:r>
            <a:r>
              <a:rPr lang="es-ES" sz="1200" dirty="0" err="1" smtClean="0"/>
              <a:t>advfirewall</a:t>
            </a:r>
            <a:r>
              <a:rPr lang="es-ES" sz="1200" dirty="0" smtClean="0"/>
              <a:t> firewall set rule </a:t>
            </a:r>
            <a:r>
              <a:rPr lang="es-ES" sz="1200" dirty="0" err="1" smtClean="0"/>
              <a:t>name</a:t>
            </a:r>
            <a:r>
              <a:rPr lang="es-ES" sz="1200" dirty="0" smtClean="0"/>
              <a:t>=""Windows Management </a:t>
            </a:r>
            <a:r>
              <a:rPr lang="es-ES" sz="1200" dirty="0" err="1" smtClean="0"/>
              <a:t>Instrumentation</a:t>
            </a:r>
            <a:r>
              <a:rPr lang="es-ES" sz="1200" dirty="0" smtClean="0"/>
              <a:t> (WMI-In)"" new </a:t>
            </a:r>
            <a:r>
              <a:rPr lang="es-ES" sz="1200" dirty="0" err="1" smtClean="0"/>
              <a:t>enable</a:t>
            </a:r>
            <a:r>
              <a:rPr lang="es-ES" sz="1200" dirty="0" smtClean="0"/>
              <a:t>=yes")</a:t>
            </a:r>
          </a:p>
          <a:p>
            <a:r>
              <a:rPr lang="es-ES" sz="2400" dirty="0" smtClean="0"/>
              <a:t>Agregar a los usuarios que se van a conectar dentro del grupo local </a:t>
            </a:r>
            <a:r>
              <a:rPr lang="es-ES" sz="2400" dirty="0" err="1" smtClean="0"/>
              <a:t>Remote</a:t>
            </a:r>
            <a:r>
              <a:rPr lang="es-ES" sz="2400" dirty="0" smtClean="0"/>
              <a:t> Desktop </a:t>
            </a:r>
            <a:r>
              <a:rPr lang="es-ES" sz="2400" dirty="0" err="1" smtClean="0"/>
              <a:t>Users</a:t>
            </a:r>
            <a:endParaRPr lang="es-ES" sz="2400" dirty="0" smtClean="0"/>
          </a:p>
          <a:p>
            <a:r>
              <a:rPr lang="es-ES" sz="2400" dirty="0" smtClean="0"/>
              <a:t>Agregar las cuentas de equipo de los RD </a:t>
            </a:r>
            <a:r>
              <a:rPr lang="es-ES" sz="2400" dirty="0" err="1" smtClean="0"/>
              <a:t>Virtualization</a:t>
            </a:r>
            <a:r>
              <a:rPr lang="es-ES" sz="2400" dirty="0" smtClean="0"/>
              <a:t> Hosts (Host de </a:t>
            </a:r>
            <a:r>
              <a:rPr lang="es-ES" sz="2400" dirty="0" err="1" smtClean="0"/>
              <a:t>Hyper</a:t>
            </a:r>
            <a:r>
              <a:rPr lang="es-ES" sz="2400" dirty="0" smtClean="0"/>
              <a:t>-V) al grupo local de Administradores</a:t>
            </a:r>
            <a:endParaRPr lang="es-ES" sz="2400" dirty="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23" descr="Circular-Field"/>
          <p:cNvPicPr>
            <a:picLocks noChangeAspect="1" noChangeArrowheads="1"/>
          </p:cNvPicPr>
          <p:nvPr/>
        </p:nvPicPr>
        <p:blipFill>
          <a:blip r:embed="rId3" cstate="print"/>
          <a:srcRect/>
          <a:stretch>
            <a:fillRect/>
          </a:stretch>
        </p:blipFill>
        <p:spPr bwMode="auto">
          <a:xfrm>
            <a:off x="629444" y="1897066"/>
            <a:ext cx="8203406" cy="4656137"/>
          </a:xfrm>
          <a:prstGeom prst="rect">
            <a:avLst/>
          </a:prstGeom>
          <a:noFill/>
          <a:ln w="9525">
            <a:noFill/>
            <a:miter lim="800000"/>
            <a:headEnd/>
            <a:tailEnd/>
          </a:ln>
        </p:spPr>
      </p:pic>
      <p:pic>
        <p:nvPicPr>
          <p:cNvPr id="78" name="Picture 6" descr="C:\Program Files\Microsoft Resource DVD Artwork\DVD_ART\Artwork_Imagery\Shapes and Graphics\Connectors\connector stars - gold 5.png"/>
          <p:cNvPicPr>
            <a:picLocks noChangeAspect="1" noChangeArrowheads="1"/>
          </p:cNvPicPr>
          <p:nvPr/>
        </p:nvPicPr>
        <p:blipFill>
          <a:blip r:embed="rId4" cstate="email"/>
          <a:srcRect/>
          <a:stretch>
            <a:fillRect/>
          </a:stretch>
        </p:blipFill>
        <p:spPr bwMode="auto">
          <a:xfrm rot="19701868">
            <a:off x="2806700" y="2362200"/>
            <a:ext cx="4292600" cy="3771900"/>
          </a:xfrm>
          <a:prstGeom prst="rect">
            <a:avLst/>
          </a:prstGeom>
          <a:noFill/>
        </p:spPr>
      </p:pic>
      <p:pic>
        <p:nvPicPr>
          <p:cNvPr id="80" name="Picture 10" descr="Logo-Systems-Center"/>
          <p:cNvPicPr>
            <a:picLocks noChangeAspect="1" noChangeArrowheads="1"/>
          </p:cNvPicPr>
          <p:nvPr/>
        </p:nvPicPr>
        <p:blipFill>
          <a:blip r:embed="rId5" cstate="email"/>
          <a:srcRect/>
          <a:stretch>
            <a:fillRect/>
          </a:stretch>
        </p:blipFill>
        <p:spPr bwMode="auto">
          <a:xfrm>
            <a:off x="4327980" y="3825874"/>
            <a:ext cx="2316560" cy="577850"/>
          </a:xfrm>
          <a:prstGeom prst="rect">
            <a:avLst/>
          </a:prstGeom>
          <a:noFill/>
          <a:ln w="9525">
            <a:noFill/>
            <a:miter lim="800000"/>
            <a:headEnd/>
            <a:tailEnd/>
          </a:ln>
        </p:spPr>
      </p:pic>
      <p:sp>
        <p:nvSpPr>
          <p:cNvPr id="81" name="Rectangle 19"/>
          <p:cNvSpPr>
            <a:spLocks noChangeArrowheads="1"/>
          </p:cNvSpPr>
          <p:nvPr/>
        </p:nvSpPr>
        <p:spPr bwMode="auto">
          <a:xfrm>
            <a:off x="4099493" y="3469123"/>
            <a:ext cx="1757627" cy="339725"/>
          </a:xfrm>
          <a:prstGeom prst="rect">
            <a:avLst/>
          </a:prstGeom>
          <a:noFill/>
          <a:ln w="9525">
            <a:noFill/>
            <a:miter lim="800000"/>
            <a:headEnd/>
            <a:tailEnd/>
          </a:ln>
        </p:spPr>
        <p:txBody>
          <a:bodyPr>
            <a:spAutoFit/>
          </a:bodyPr>
          <a:lstStyle/>
          <a:p>
            <a:pPr algn="ctr" eaLnBrk="0" hangingPunct="0">
              <a:lnSpc>
                <a:spcPct val="90000"/>
              </a:lnSpc>
              <a:defRPr/>
            </a:pPr>
            <a:r>
              <a:rPr lang="en-US" sz="1800" b="1" dirty="0" err="1" smtClean="0">
                <a:solidFill>
                  <a:srgbClr val="FEB454"/>
                </a:solidFill>
                <a:latin typeface="Segoe" pitchFamily="34" charset="0"/>
              </a:rPr>
              <a:t>Gestión</a:t>
            </a:r>
            <a:endParaRPr lang="en-US" sz="1800" b="1" dirty="0">
              <a:solidFill>
                <a:srgbClr val="FEB454"/>
              </a:solidFill>
              <a:latin typeface="Segoe" pitchFamily="34" charset="0"/>
            </a:endParaRPr>
          </a:p>
        </p:txBody>
      </p:sp>
      <p:pic>
        <p:nvPicPr>
          <p:cNvPr id="83" name="Picture 7" descr="Desktop-Virtual"/>
          <p:cNvPicPr>
            <a:picLocks noChangeAspect="1" noChangeArrowheads="1"/>
          </p:cNvPicPr>
          <p:nvPr/>
        </p:nvPicPr>
        <p:blipFill>
          <a:blip r:embed="rId6" cstate="email"/>
          <a:srcRect/>
          <a:stretch>
            <a:fillRect/>
          </a:stretch>
        </p:blipFill>
        <p:spPr bwMode="auto">
          <a:xfrm>
            <a:off x="2542542" y="4477706"/>
            <a:ext cx="1523735" cy="1557337"/>
          </a:xfrm>
          <a:prstGeom prst="rect">
            <a:avLst/>
          </a:prstGeom>
          <a:noFill/>
          <a:ln w="9525">
            <a:noFill/>
            <a:miter lim="800000"/>
            <a:headEnd/>
            <a:tailEnd/>
          </a:ln>
        </p:spPr>
      </p:pic>
      <p:sp>
        <p:nvSpPr>
          <p:cNvPr id="85" name="Rectangle 21"/>
          <p:cNvSpPr>
            <a:spLocks noChangeArrowheads="1"/>
          </p:cNvSpPr>
          <p:nvPr/>
        </p:nvSpPr>
        <p:spPr bwMode="auto">
          <a:xfrm>
            <a:off x="365590" y="4188869"/>
            <a:ext cx="1827887" cy="535531"/>
          </a:xfrm>
          <a:prstGeom prst="rect">
            <a:avLst/>
          </a:prstGeom>
          <a:noFill/>
          <a:ln w="9525">
            <a:noFill/>
            <a:miter lim="800000"/>
            <a:headEnd/>
            <a:tailEnd/>
          </a:ln>
        </p:spPr>
        <p:txBody>
          <a:bodyPr wrap="square">
            <a:spAutoFit/>
          </a:bodyPr>
          <a:lstStyle/>
          <a:p>
            <a:pPr eaLnBrk="0" hangingPunct="0">
              <a:lnSpc>
                <a:spcPct val="90000"/>
              </a:lnSpc>
            </a:pPr>
            <a:r>
              <a:rPr lang="en-US" sz="1600" b="1" dirty="0" smtClean="0">
                <a:solidFill>
                  <a:srgbClr val="FEB454"/>
                </a:solidFill>
                <a:latin typeface="Segoe" pitchFamily="34" charset="0"/>
              </a:rPr>
              <a:t>Virtualización en el </a:t>
            </a:r>
            <a:r>
              <a:rPr lang="en-US" sz="1600" b="1" dirty="0" err="1" smtClean="0">
                <a:solidFill>
                  <a:srgbClr val="FEB454"/>
                </a:solidFill>
                <a:latin typeface="Segoe" pitchFamily="34" charset="0"/>
              </a:rPr>
              <a:t>Escritorio</a:t>
            </a:r>
            <a:endParaRPr lang="en-US" sz="1600" b="1" dirty="0">
              <a:solidFill>
                <a:srgbClr val="FEB454"/>
              </a:solidFill>
              <a:latin typeface="Segoe" pitchFamily="34" charset="0"/>
            </a:endParaRPr>
          </a:p>
        </p:txBody>
      </p:sp>
      <p:grpSp>
        <p:nvGrpSpPr>
          <p:cNvPr id="2" name="Group 69"/>
          <p:cNvGrpSpPr/>
          <p:nvPr/>
        </p:nvGrpSpPr>
        <p:grpSpPr>
          <a:xfrm>
            <a:off x="3714750" y="4419600"/>
            <a:ext cx="742950" cy="838200"/>
            <a:chOff x="3429000" y="4648200"/>
            <a:chExt cx="685800" cy="838200"/>
          </a:xfrm>
        </p:grpSpPr>
        <p:sp>
          <p:nvSpPr>
            <p:cNvPr id="88" name="Oval 87"/>
            <p:cNvSpPr/>
            <p:nvPr/>
          </p:nvSpPr>
          <p:spPr bwMode="auto">
            <a:xfrm>
              <a:off x="3429000" y="52578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89" name="Oval 88"/>
            <p:cNvSpPr/>
            <p:nvPr/>
          </p:nvSpPr>
          <p:spPr bwMode="auto">
            <a:xfrm>
              <a:off x="3581400" y="5054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0" name="Oval 89"/>
            <p:cNvSpPr/>
            <p:nvPr/>
          </p:nvSpPr>
          <p:spPr bwMode="auto">
            <a:xfrm>
              <a:off x="3733800" y="48514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1" name="Oval 90"/>
            <p:cNvSpPr/>
            <p:nvPr/>
          </p:nvSpPr>
          <p:spPr bwMode="auto">
            <a:xfrm>
              <a:off x="3886200" y="46482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pic>
        <p:nvPicPr>
          <p:cNvPr id="93" name="Picture 5" descr="Desktop-SoftGrid"/>
          <p:cNvPicPr>
            <a:picLocks noChangeAspect="1" noChangeArrowheads="1"/>
          </p:cNvPicPr>
          <p:nvPr/>
        </p:nvPicPr>
        <p:blipFill>
          <a:blip r:embed="rId7" cstate="email"/>
          <a:srcRect/>
          <a:stretch>
            <a:fillRect/>
          </a:stretch>
        </p:blipFill>
        <p:spPr bwMode="auto">
          <a:xfrm>
            <a:off x="5613402" y="4906962"/>
            <a:ext cx="1723231" cy="1722438"/>
          </a:xfrm>
          <a:prstGeom prst="rect">
            <a:avLst/>
          </a:prstGeom>
          <a:noFill/>
          <a:ln w="9525">
            <a:noFill/>
            <a:miter lim="800000"/>
            <a:headEnd/>
            <a:tailEnd/>
          </a:ln>
        </p:spPr>
      </p:pic>
      <p:sp>
        <p:nvSpPr>
          <p:cNvPr id="94" name="Rectangle 20"/>
          <p:cNvSpPr>
            <a:spLocks noChangeArrowheads="1"/>
          </p:cNvSpPr>
          <p:nvPr/>
        </p:nvSpPr>
        <p:spPr bwMode="auto">
          <a:xfrm>
            <a:off x="7231426" y="4876803"/>
            <a:ext cx="1895210" cy="535531"/>
          </a:xfrm>
          <a:prstGeom prst="rect">
            <a:avLst/>
          </a:prstGeom>
          <a:noFill/>
          <a:ln w="9525">
            <a:noFill/>
            <a:miter lim="800000"/>
            <a:headEnd/>
            <a:tailEnd/>
          </a:ln>
        </p:spPr>
        <p:txBody>
          <a:bodyPr>
            <a:spAutoFit/>
          </a:bodyPr>
          <a:lstStyle/>
          <a:p>
            <a:pPr eaLnBrk="0" hangingPunct="0">
              <a:lnSpc>
                <a:spcPct val="90000"/>
              </a:lnSpc>
            </a:pPr>
            <a:r>
              <a:rPr lang="en-US" sz="1600" b="1" dirty="0" smtClean="0">
                <a:solidFill>
                  <a:srgbClr val="FEB454"/>
                </a:solidFill>
                <a:latin typeface="Segoe" pitchFamily="34" charset="0"/>
              </a:rPr>
              <a:t>Virtualización de </a:t>
            </a:r>
            <a:r>
              <a:rPr lang="en-US" sz="1600" b="1" dirty="0" err="1" smtClean="0">
                <a:solidFill>
                  <a:srgbClr val="FEB454"/>
                </a:solidFill>
                <a:latin typeface="Segoe" pitchFamily="34" charset="0"/>
              </a:rPr>
              <a:t>Aplicaciones</a:t>
            </a:r>
            <a:endParaRPr lang="en-US" sz="1600" b="1" dirty="0">
              <a:solidFill>
                <a:srgbClr val="FEB454"/>
              </a:solidFill>
              <a:latin typeface="Segoe" pitchFamily="34" charset="0"/>
            </a:endParaRPr>
          </a:p>
        </p:txBody>
      </p:sp>
      <p:grpSp>
        <p:nvGrpSpPr>
          <p:cNvPr id="3" name="Group 74"/>
          <p:cNvGrpSpPr/>
          <p:nvPr/>
        </p:nvGrpSpPr>
        <p:grpSpPr>
          <a:xfrm>
            <a:off x="5275699" y="4724400"/>
            <a:ext cx="443706" cy="457200"/>
            <a:chOff x="4869875" y="4953000"/>
            <a:chExt cx="409575" cy="457200"/>
          </a:xfrm>
        </p:grpSpPr>
        <p:sp>
          <p:nvSpPr>
            <p:cNvPr id="96" name="Cube 95"/>
            <p:cNvSpPr/>
            <p:nvPr/>
          </p:nvSpPr>
          <p:spPr bwMode="auto">
            <a:xfrm>
              <a:off x="4869875" y="495300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97" name="Oval 96"/>
            <p:cNvSpPr/>
            <p:nvPr/>
          </p:nvSpPr>
          <p:spPr bwMode="auto">
            <a:xfrm>
              <a:off x="5050850" y="5181600"/>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4" name="Group 56"/>
          <p:cNvGrpSpPr/>
          <p:nvPr/>
        </p:nvGrpSpPr>
        <p:grpSpPr>
          <a:xfrm>
            <a:off x="77438" y="2339181"/>
            <a:ext cx="3461895" cy="1722438"/>
            <a:chOff x="71480" y="2567781"/>
            <a:chExt cx="3195595" cy="1722438"/>
          </a:xfrm>
        </p:grpSpPr>
        <p:pic>
          <p:nvPicPr>
            <p:cNvPr id="99" name="Picture 11" descr="Logo-Terminal-Services"/>
            <p:cNvPicPr>
              <a:picLocks noChangeAspect="1" noChangeArrowheads="1"/>
            </p:cNvPicPr>
            <p:nvPr/>
          </p:nvPicPr>
          <p:blipFill>
            <a:blip r:embed="rId8" cstate="email"/>
            <a:srcRect/>
            <a:stretch>
              <a:fillRect/>
            </a:stretch>
          </p:blipFill>
          <p:spPr bwMode="auto">
            <a:xfrm>
              <a:off x="140676" y="3505200"/>
              <a:ext cx="1520825" cy="339725"/>
            </a:xfrm>
            <a:prstGeom prst="rect">
              <a:avLst/>
            </a:prstGeom>
            <a:noFill/>
            <a:ln w="9525">
              <a:noFill/>
              <a:miter lim="800000"/>
              <a:headEnd/>
              <a:tailEnd/>
            </a:ln>
          </p:spPr>
        </p:pic>
        <p:sp>
          <p:nvSpPr>
            <p:cNvPr id="100" name="Rectangle 22"/>
            <p:cNvSpPr>
              <a:spLocks noChangeArrowheads="1"/>
            </p:cNvSpPr>
            <p:nvPr/>
          </p:nvSpPr>
          <p:spPr bwMode="auto">
            <a:xfrm>
              <a:off x="71480" y="2754313"/>
              <a:ext cx="1600200" cy="757130"/>
            </a:xfrm>
            <a:prstGeom prst="rect">
              <a:avLst/>
            </a:prstGeom>
            <a:noFill/>
            <a:ln w="9525">
              <a:noFill/>
              <a:miter lim="800000"/>
              <a:headEnd/>
              <a:tailEnd/>
            </a:ln>
          </p:spPr>
          <p:txBody>
            <a:bodyPr>
              <a:spAutoFit/>
            </a:bodyPr>
            <a:lstStyle/>
            <a:p>
              <a:pPr eaLnBrk="0" hangingPunct="0">
                <a:lnSpc>
                  <a:spcPct val="90000"/>
                </a:lnSpc>
              </a:pPr>
              <a:r>
                <a:rPr lang="en-US" sz="1600" b="1" dirty="0" smtClean="0">
                  <a:solidFill>
                    <a:srgbClr val="FEB454"/>
                  </a:solidFill>
                  <a:latin typeface="Segoe" pitchFamily="34" charset="0"/>
                </a:rPr>
                <a:t>Virtualización de la </a:t>
              </a:r>
              <a:r>
                <a:rPr lang="en-US" sz="1600" b="1" dirty="0" err="1" smtClean="0">
                  <a:solidFill>
                    <a:srgbClr val="FEB454"/>
                  </a:solidFill>
                  <a:latin typeface="Segoe" pitchFamily="34" charset="0"/>
                </a:rPr>
                <a:t>Presentación</a:t>
              </a:r>
              <a:endParaRPr lang="en-US" sz="1600" b="1" dirty="0">
                <a:solidFill>
                  <a:srgbClr val="FEB454"/>
                </a:solidFill>
                <a:latin typeface="Segoe" pitchFamily="34" charset="0"/>
              </a:endParaRPr>
            </a:p>
          </p:txBody>
        </p:sp>
        <p:pic>
          <p:nvPicPr>
            <p:cNvPr id="101" name="Picture 6" descr="Desktop-TS-Client"/>
            <p:cNvPicPr>
              <a:picLocks noChangeAspect="1" noChangeArrowheads="1"/>
            </p:cNvPicPr>
            <p:nvPr/>
          </p:nvPicPr>
          <p:blipFill>
            <a:blip r:embed="rId9" cstate="email"/>
            <a:srcRect/>
            <a:stretch>
              <a:fillRect/>
            </a:stretch>
          </p:blipFill>
          <p:spPr bwMode="auto">
            <a:xfrm>
              <a:off x="1676400" y="2567781"/>
              <a:ext cx="1590675" cy="1722438"/>
            </a:xfrm>
            <a:prstGeom prst="rect">
              <a:avLst/>
            </a:prstGeom>
            <a:noFill/>
            <a:ln w="9525">
              <a:noFill/>
              <a:miter lim="800000"/>
              <a:headEnd/>
              <a:tailEnd/>
            </a:ln>
          </p:spPr>
        </p:pic>
      </p:grpSp>
      <p:grpSp>
        <p:nvGrpSpPr>
          <p:cNvPr id="5" name="Group 70"/>
          <p:cNvGrpSpPr/>
          <p:nvPr/>
        </p:nvGrpSpPr>
        <p:grpSpPr>
          <a:xfrm>
            <a:off x="3417783" y="3435925"/>
            <a:ext cx="505619" cy="323850"/>
            <a:chOff x="3154875" y="3664525"/>
            <a:chExt cx="466725" cy="323850"/>
          </a:xfrm>
        </p:grpSpPr>
        <p:sp>
          <p:nvSpPr>
            <p:cNvPr id="103" name="Oval 102"/>
            <p:cNvSpPr/>
            <p:nvPr/>
          </p:nvSpPr>
          <p:spPr bwMode="auto">
            <a:xfrm>
              <a:off x="3154875" y="36645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4" name="Oval 103"/>
            <p:cNvSpPr/>
            <p:nvPr/>
          </p:nvSpPr>
          <p:spPr bwMode="auto">
            <a:xfrm>
              <a:off x="3393000" y="3759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6" name="Group 73"/>
          <p:cNvGrpSpPr/>
          <p:nvPr/>
        </p:nvGrpSpPr>
        <p:grpSpPr>
          <a:xfrm>
            <a:off x="5613400" y="3550352"/>
            <a:ext cx="1176338" cy="447675"/>
            <a:chOff x="5181600" y="3778950"/>
            <a:chExt cx="1085850" cy="447675"/>
          </a:xfrm>
        </p:grpSpPr>
        <p:sp>
          <p:nvSpPr>
            <p:cNvPr id="106" name="Cube 105"/>
            <p:cNvSpPr/>
            <p:nvPr/>
          </p:nvSpPr>
          <p:spPr bwMode="auto">
            <a:xfrm>
              <a:off x="6038850" y="3778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7" name="Cube 106"/>
            <p:cNvSpPr/>
            <p:nvPr/>
          </p:nvSpPr>
          <p:spPr bwMode="auto">
            <a:xfrm>
              <a:off x="5181600" y="39980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8" name="Oval 107"/>
            <p:cNvSpPr/>
            <p:nvPr/>
          </p:nvSpPr>
          <p:spPr bwMode="auto">
            <a:xfrm>
              <a:off x="5505450" y="390277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09" name="Oval 108"/>
            <p:cNvSpPr/>
            <p:nvPr/>
          </p:nvSpPr>
          <p:spPr bwMode="auto">
            <a:xfrm>
              <a:off x="5791200" y="3845625"/>
              <a:ext cx="228600" cy="228600"/>
            </a:xfrm>
            <a:prstGeom prst="ellipse">
              <a:avLst/>
            </a:prstGeom>
            <a:gradFill flip="none" rotWithShape="1">
              <a:gsLst>
                <a:gs pos="0">
                  <a:schemeClr val="accent3">
                    <a:lumMod val="20000"/>
                    <a:lumOff val="80000"/>
                  </a:schemeClr>
                </a:gs>
                <a:gs pos="25000">
                  <a:schemeClr val="accent3">
                    <a:lumMod val="40000"/>
                    <a:lumOff val="60000"/>
                  </a:schemeClr>
                </a:gs>
                <a:gs pos="38000">
                  <a:schemeClr val="accent1"/>
                </a:gs>
                <a:gs pos="55000">
                  <a:schemeClr val="accent1">
                    <a:lumMod val="60000"/>
                    <a:lumOff val="40000"/>
                  </a:schemeClr>
                </a:gs>
                <a:gs pos="80000">
                  <a:schemeClr val="accent5">
                    <a:lumMod val="40000"/>
                    <a:lumOff val="60000"/>
                  </a:schemeClr>
                </a:gs>
                <a:gs pos="88000">
                  <a:schemeClr val="accent2">
                    <a:shade val="63000"/>
                    <a:satMod val="160000"/>
                  </a:schemeClr>
                </a:gs>
                <a:gs pos="100000">
                  <a:schemeClr val="accent2">
                    <a:tint val="99555"/>
                    <a:satMod val="155000"/>
                  </a:schemeClr>
                </a:gs>
              </a:gsLst>
              <a:path path="circle">
                <a:fillToRect l="100000" t="100000"/>
              </a:path>
              <a:tileRect r="-100000" b="-100000"/>
            </a:gradFill>
            <a:ln>
              <a:solidFill>
                <a:schemeClr val="accent3">
                  <a:lumMod val="60000"/>
                  <a:lumOff val="40000"/>
                </a:schemeClr>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pic>
        <p:nvPicPr>
          <p:cNvPr id="111" name="Picture 13" descr="Logo-Virtual-Server-2005-R2"/>
          <p:cNvPicPr>
            <a:picLocks noChangeAspect="1" noChangeArrowheads="1"/>
          </p:cNvPicPr>
          <p:nvPr/>
        </p:nvPicPr>
        <p:blipFill>
          <a:blip r:embed="rId10" cstate="email"/>
          <a:srcRect/>
          <a:stretch>
            <a:fillRect/>
          </a:stretch>
        </p:blipFill>
        <p:spPr bwMode="auto">
          <a:xfrm>
            <a:off x="7997525" y="2390263"/>
            <a:ext cx="1802342" cy="322263"/>
          </a:xfrm>
          <a:prstGeom prst="rect">
            <a:avLst/>
          </a:prstGeom>
          <a:noFill/>
          <a:ln w="9525">
            <a:noFill/>
            <a:miter lim="800000"/>
            <a:headEnd/>
            <a:tailEnd/>
          </a:ln>
        </p:spPr>
      </p:pic>
      <p:pic>
        <p:nvPicPr>
          <p:cNvPr id="112" name="Picture 15" descr="Server-Physical-Single"/>
          <p:cNvPicPr>
            <a:picLocks noChangeAspect="1" noChangeArrowheads="1"/>
          </p:cNvPicPr>
          <p:nvPr/>
        </p:nvPicPr>
        <p:blipFill>
          <a:blip r:embed="rId11" cstate="email"/>
          <a:srcRect/>
          <a:stretch>
            <a:fillRect/>
          </a:stretch>
        </p:blipFill>
        <p:spPr bwMode="auto">
          <a:xfrm>
            <a:off x="6635746" y="2923463"/>
            <a:ext cx="1313921" cy="961818"/>
          </a:xfrm>
          <a:prstGeom prst="rect">
            <a:avLst/>
          </a:prstGeom>
          <a:noFill/>
          <a:ln w="9525">
            <a:noFill/>
            <a:miter lim="800000"/>
            <a:headEnd/>
            <a:tailEnd/>
          </a:ln>
        </p:spPr>
      </p:pic>
      <p:pic>
        <p:nvPicPr>
          <p:cNvPr id="113" name="Picture 16" descr="Servers-Virtual-Two"/>
          <p:cNvPicPr>
            <a:picLocks noChangeAspect="1" noChangeArrowheads="1"/>
          </p:cNvPicPr>
          <p:nvPr/>
        </p:nvPicPr>
        <p:blipFill>
          <a:blip r:embed="rId12" cstate="email"/>
          <a:srcRect/>
          <a:stretch>
            <a:fillRect/>
          </a:stretch>
        </p:blipFill>
        <p:spPr bwMode="auto">
          <a:xfrm>
            <a:off x="6635746" y="2369170"/>
            <a:ext cx="1313921" cy="1124001"/>
          </a:xfrm>
          <a:prstGeom prst="rect">
            <a:avLst/>
          </a:prstGeom>
          <a:noFill/>
          <a:ln w="9525">
            <a:noFill/>
            <a:miter lim="800000"/>
            <a:headEnd/>
            <a:tailEnd/>
          </a:ln>
        </p:spPr>
      </p:pic>
      <p:sp>
        <p:nvSpPr>
          <p:cNvPr id="114" name="Rectangle 19"/>
          <p:cNvSpPr>
            <a:spLocks noChangeArrowheads="1"/>
          </p:cNvSpPr>
          <p:nvPr/>
        </p:nvSpPr>
        <p:spPr bwMode="auto">
          <a:xfrm>
            <a:off x="6992675" y="2004109"/>
            <a:ext cx="2913327" cy="325437"/>
          </a:xfrm>
          <a:prstGeom prst="rect">
            <a:avLst/>
          </a:prstGeom>
          <a:noFill/>
          <a:ln w="9525">
            <a:noFill/>
            <a:miter lim="800000"/>
            <a:headEnd/>
            <a:tailEnd/>
          </a:ln>
        </p:spPr>
        <p:txBody>
          <a:bodyPr>
            <a:spAutoFit/>
          </a:bodyPr>
          <a:lstStyle/>
          <a:p>
            <a:pPr algn="ctr" eaLnBrk="0" hangingPunct="0">
              <a:lnSpc>
                <a:spcPct val="90000"/>
              </a:lnSpc>
            </a:pPr>
            <a:r>
              <a:rPr lang="en-US" sz="1600" b="1" dirty="0" smtClean="0">
                <a:solidFill>
                  <a:srgbClr val="FEB454"/>
                </a:solidFill>
                <a:latin typeface="Segoe" pitchFamily="34" charset="0"/>
              </a:rPr>
              <a:t>Virtualización de </a:t>
            </a:r>
            <a:r>
              <a:rPr lang="en-US" sz="1600" b="1" dirty="0" err="1" smtClean="0">
                <a:solidFill>
                  <a:srgbClr val="FEB454"/>
                </a:solidFill>
                <a:latin typeface="Segoe" pitchFamily="34" charset="0"/>
              </a:rPr>
              <a:t>servidores</a:t>
            </a:r>
            <a:endParaRPr lang="en-US" sz="1600" b="1" dirty="0">
              <a:solidFill>
                <a:srgbClr val="FEB454"/>
              </a:solidFill>
              <a:latin typeface="Segoe" pitchFamily="34" charset="0"/>
            </a:endParaRPr>
          </a:p>
        </p:txBody>
      </p:sp>
      <p:grpSp>
        <p:nvGrpSpPr>
          <p:cNvPr id="7" name="Group 58"/>
          <p:cNvGrpSpPr/>
          <p:nvPr/>
        </p:nvGrpSpPr>
        <p:grpSpPr>
          <a:xfrm>
            <a:off x="8101691" y="2843223"/>
            <a:ext cx="1582385" cy="345288"/>
            <a:chOff x="6780811" y="4139897"/>
            <a:chExt cx="2363189" cy="558640"/>
          </a:xfrm>
        </p:grpSpPr>
        <p:pic>
          <p:nvPicPr>
            <p:cNvPr id="117" name="Picture 2" descr="C:\Users\shlotito\Documents\IMAGES- LOGOS\New Folder\HyperV-Svr-1_bL_r.png"/>
            <p:cNvPicPr>
              <a:picLocks noChangeAspect="1" noChangeArrowheads="1"/>
            </p:cNvPicPr>
            <p:nvPr/>
          </p:nvPicPr>
          <p:blipFill>
            <a:blip r:embed="rId13" cstate="print">
              <a:lum bright="100000" contrast="100000"/>
            </a:blip>
            <a:srcRect r="59737" b="3790"/>
            <a:stretch>
              <a:fillRect/>
            </a:stretch>
          </p:blipFill>
          <p:spPr bwMode="auto">
            <a:xfrm>
              <a:off x="6828355" y="4139897"/>
              <a:ext cx="701322" cy="158971"/>
            </a:xfrm>
            <a:prstGeom prst="rect">
              <a:avLst/>
            </a:prstGeom>
            <a:noFill/>
            <a:ln>
              <a:noFill/>
            </a:ln>
            <a:effectLst/>
          </p:spPr>
        </p:pic>
        <p:pic>
          <p:nvPicPr>
            <p:cNvPr id="118" name="Picture 2" descr="C:\Users\shlotito\Documents\IMAGES- LOGOS\New Folder\HyperV-Svr-1_bL_r.png"/>
            <p:cNvPicPr>
              <a:picLocks noChangeAspect="1" noChangeArrowheads="1"/>
            </p:cNvPicPr>
            <p:nvPr/>
          </p:nvPicPr>
          <p:blipFill>
            <a:blip r:embed="rId14" cstate="print">
              <a:lum bright="100000" contrast="100000"/>
            </a:blip>
            <a:srcRect l="39245" b="-12816"/>
            <a:stretch>
              <a:fillRect/>
            </a:stretch>
          </p:blipFill>
          <p:spPr bwMode="auto">
            <a:xfrm>
              <a:off x="6780811" y="4282266"/>
              <a:ext cx="2363189" cy="416271"/>
            </a:xfrm>
            <a:prstGeom prst="rect">
              <a:avLst/>
            </a:prstGeom>
            <a:noFill/>
            <a:ln>
              <a:noFill/>
            </a:ln>
            <a:effectLst/>
          </p:spPr>
        </p:pic>
      </p:grpSp>
      <p:grpSp>
        <p:nvGrpSpPr>
          <p:cNvPr id="8" name="Group 72"/>
          <p:cNvGrpSpPr/>
          <p:nvPr/>
        </p:nvGrpSpPr>
        <p:grpSpPr>
          <a:xfrm>
            <a:off x="4878360" y="2447928"/>
            <a:ext cx="278606" cy="962025"/>
            <a:chOff x="4503100" y="2676525"/>
            <a:chExt cx="257175" cy="962025"/>
          </a:xfrm>
        </p:grpSpPr>
        <p:sp>
          <p:nvSpPr>
            <p:cNvPr id="120" name="Cube 52"/>
            <p:cNvSpPr/>
            <p:nvPr/>
          </p:nvSpPr>
          <p:spPr bwMode="auto">
            <a:xfrm>
              <a:off x="4531675" y="2676525"/>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1" name="Cube 120"/>
            <p:cNvSpPr/>
            <p:nvPr/>
          </p:nvSpPr>
          <p:spPr bwMode="auto">
            <a:xfrm>
              <a:off x="4517388" y="3043238"/>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22" name="Cube 121"/>
            <p:cNvSpPr/>
            <p:nvPr/>
          </p:nvSpPr>
          <p:spPr bwMode="auto">
            <a:xfrm>
              <a:off x="4503100" y="3409950"/>
              <a:ext cx="228600" cy="228600"/>
            </a:xfrm>
            <a:prstGeom prst="cube">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9" name="Group 59"/>
          <p:cNvGrpSpPr/>
          <p:nvPr/>
        </p:nvGrpSpPr>
        <p:grpSpPr>
          <a:xfrm>
            <a:off x="2895601" y="1143000"/>
            <a:ext cx="3373512" cy="1643928"/>
            <a:chOff x="2672861" y="1371600"/>
            <a:chExt cx="3114011" cy="1643928"/>
          </a:xfrm>
        </p:grpSpPr>
        <p:sp>
          <p:nvSpPr>
            <p:cNvPr id="124" name="Rectangle 123"/>
            <p:cNvSpPr/>
            <p:nvPr/>
          </p:nvSpPr>
          <p:spPr>
            <a:xfrm>
              <a:off x="2672861" y="1371600"/>
              <a:ext cx="2053640" cy="535531"/>
            </a:xfrm>
            <a:prstGeom prst="rect">
              <a:avLst/>
            </a:prstGeom>
          </p:spPr>
          <p:txBody>
            <a:bodyPr wrap="none">
              <a:spAutoFit/>
            </a:bodyPr>
            <a:lstStyle/>
            <a:p>
              <a:pPr eaLnBrk="0" hangingPunct="0">
                <a:lnSpc>
                  <a:spcPct val="90000"/>
                </a:lnSpc>
              </a:pPr>
              <a:r>
                <a:rPr lang="en-US" sz="1600" b="1" dirty="0" smtClean="0">
                  <a:solidFill>
                    <a:srgbClr val="FEB454"/>
                  </a:solidFill>
                  <a:latin typeface="Segoe" pitchFamily="34" charset="0"/>
                </a:rPr>
                <a:t>Virtualización de los</a:t>
              </a:r>
            </a:p>
            <a:p>
              <a:pPr eaLnBrk="0" hangingPunct="0">
                <a:lnSpc>
                  <a:spcPct val="90000"/>
                </a:lnSpc>
              </a:pPr>
              <a:r>
                <a:rPr lang="en-US" sz="1600" b="1" dirty="0" err="1" smtClean="0">
                  <a:solidFill>
                    <a:srgbClr val="FEB454"/>
                  </a:solidFill>
                  <a:latin typeface="Segoe" pitchFamily="34" charset="0"/>
                </a:rPr>
                <a:t>Perfiles</a:t>
              </a:r>
              <a:r>
                <a:rPr lang="en-US" sz="1600" b="1" dirty="0" smtClean="0">
                  <a:solidFill>
                    <a:srgbClr val="FEB454"/>
                  </a:solidFill>
                  <a:latin typeface="Segoe" pitchFamily="34" charset="0"/>
                </a:rPr>
                <a:t> de </a:t>
              </a:r>
              <a:r>
                <a:rPr lang="en-US" sz="1600" b="1" dirty="0" err="1" smtClean="0">
                  <a:solidFill>
                    <a:srgbClr val="FEB454"/>
                  </a:solidFill>
                  <a:latin typeface="Segoe" pitchFamily="34" charset="0"/>
                </a:rPr>
                <a:t>usuario</a:t>
              </a:r>
              <a:endParaRPr lang="en-US" sz="1600" b="1" dirty="0">
                <a:solidFill>
                  <a:srgbClr val="FEB454"/>
                </a:solidFill>
                <a:latin typeface="Segoe" pitchFamily="34" charset="0"/>
              </a:endParaRPr>
            </a:p>
          </p:txBody>
        </p:sp>
        <p:sp>
          <p:nvSpPr>
            <p:cNvPr id="125" name="Rectangle 124"/>
            <p:cNvSpPr/>
            <p:nvPr/>
          </p:nvSpPr>
          <p:spPr>
            <a:xfrm>
              <a:off x="2743199" y="1981200"/>
              <a:ext cx="2286000" cy="769441"/>
            </a:xfrm>
            <a:prstGeom prst="rect">
              <a:avLst/>
            </a:prstGeom>
          </p:spPr>
          <p:txBody>
            <a:bodyPr wrap="square">
              <a:spAutoFit/>
            </a:bodyPr>
            <a:lstStyle/>
            <a:p>
              <a:r>
                <a:rPr lang="en-US" sz="1100" dirty="0" err="1" smtClean="0">
                  <a:latin typeface="Trebuchet MS" pitchFamily="34" charset="0"/>
                </a:rPr>
                <a:t>Directorio</a:t>
              </a:r>
              <a:r>
                <a:rPr lang="en-US" sz="1100" dirty="0" smtClean="0">
                  <a:latin typeface="Trebuchet MS" pitchFamily="34" charset="0"/>
                </a:rPr>
                <a:t> </a:t>
              </a:r>
              <a:r>
                <a:rPr lang="en-US" sz="1100" dirty="0" err="1" smtClean="0">
                  <a:latin typeface="Trebuchet MS" pitchFamily="34" charset="0"/>
                </a:rPr>
                <a:t>Activo</a:t>
              </a:r>
              <a:endParaRPr lang="en-US" sz="1100" dirty="0" smtClean="0">
                <a:latin typeface="Trebuchet MS" pitchFamily="34" charset="0"/>
              </a:endParaRPr>
            </a:p>
            <a:p>
              <a:r>
                <a:rPr lang="en-US" sz="1100" dirty="0" smtClean="0">
                  <a:solidFill>
                    <a:schemeClr val="tx1"/>
                  </a:solidFill>
                  <a:latin typeface="Trebuchet MS" pitchFamily="34" charset="0"/>
                </a:rPr>
                <a:t>GPOs</a:t>
              </a:r>
            </a:p>
            <a:p>
              <a:r>
                <a:rPr lang="en-US" sz="1100" dirty="0" err="1" smtClean="0">
                  <a:latin typeface="Trebuchet MS" pitchFamily="34" charset="0"/>
                </a:rPr>
                <a:t>Carpetas</a:t>
              </a:r>
              <a:r>
                <a:rPr lang="en-US" sz="1100" dirty="0" smtClean="0">
                  <a:latin typeface="Trebuchet MS" pitchFamily="34" charset="0"/>
                </a:rPr>
                <a:t> Online</a:t>
              </a:r>
            </a:p>
            <a:p>
              <a:r>
                <a:rPr lang="en-US" sz="1100" dirty="0" err="1" smtClean="0">
                  <a:latin typeface="Trebuchet MS" pitchFamily="34" charset="0"/>
                </a:rPr>
                <a:t>Redirección</a:t>
              </a:r>
              <a:r>
                <a:rPr lang="en-US" sz="1100" dirty="0" smtClean="0">
                  <a:latin typeface="Trebuchet MS" pitchFamily="34" charset="0"/>
                </a:rPr>
                <a:t> de </a:t>
              </a:r>
              <a:r>
                <a:rPr lang="en-US" sz="1100" dirty="0" err="1" smtClean="0">
                  <a:latin typeface="Trebuchet MS" pitchFamily="34" charset="0"/>
                </a:rPr>
                <a:t>carpetas</a:t>
              </a:r>
              <a:endParaRPr lang="en-US" sz="1100" dirty="0">
                <a:solidFill>
                  <a:schemeClr val="tx1"/>
                </a:solidFill>
                <a:latin typeface="Trebuchet MS" pitchFamily="34" charset="0"/>
              </a:endParaRPr>
            </a:p>
          </p:txBody>
        </p:sp>
        <p:pic>
          <p:nvPicPr>
            <p:cNvPr id="126" name="Picture 3"/>
            <p:cNvPicPr>
              <a:picLocks noChangeAspect="1" noChangeArrowheads="1"/>
            </p:cNvPicPr>
            <p:nvPr/>
          </p:nvPicPr>
          <p:blipFill>
            <a:blip r:embed="rId15" cstate="print"/>
            <a:srcRect/>
            <a:stretch>
              <a:fillRect/>
            </a:stretch>
          </p:blipFill>
          <p:spPr bwMode="auto">
            <a:xfrm>
              <a:off x="3897747" y="1394690"/>
              <a:ext cx="1889125" cy="1620838"/>
            </a:xfrm>
            <a:prstGeom prst="rect">
              <a:avLst/>
            </a:prstGeom>
            <a:noFill/>
            <a:ln w="9525">
              <a:noFill/>
              <a:miter lim="800000"/>
              <a:headEnd/>
              <a:tailEnd/>
            </a:ln>
            <a:effectLst/>
          </p:spPr>
        </p:pic>
      </p:grpSp>
      <p:pic>
        <p:nvPicPr>
          <p:cNvPr id="127" name="Picture 6" descr="DTP-OptPack-SA_wh.png"/>
          <p:cNvPicPr>
            <a:picLocks noChangeAspect="1"/>
          </p:cNvPicPr>
          <p:nvPr/>
        </p:nvPicPr>
        <p:blipFill>
          <a:blip r:embed="rId16" cstate="print"/>
          <a:srcRect/>
          <a:stretch>
            <a:fillRect/>
          </a:stretch>
        </p:blipFill>
        <p:spPr bwMode="auto">
          <a:xfrm>
            <a:off x="7346951" y="5486403"/>
            <a:ext cx="2282573" cy="353033"/>
          </a:xfrm>
          <a:prstGeom prst="rect">
            <a:avLst/>
          </a:prstGeom>
          <a:noFill/>
          <a:ln w="9525">
            <a:noFill/>
            <a:miter lim="800000"/>
            <a:headEnd/>
            <a:tailEnd/>
          </a:ln>
        </p:spPr>
      </p:pic>
      <p:pic>
        <p:nvPicPr>
          <p:cNvPr id="133" name="Picture 12" descr="Logo-Virtual-PC"/>
          <p:cNvPicPr>
            <a:picLocks noChangeAspect="1" noChangeArrowheads="1"/>
          </p:cNvPicPr>
          <p:nvPr/>
        </p:nvPicPr>
        <p:blipFill>
          <a:blip r:embed="rId17" cstate="print"/>
          <a:srcRect/>
          <a:stretch>
            <a:fillRect/>
          </a:stretch>
        </p:blipFill>
        <p:spPr bwMode="auto">
          <a:xfrm>
            <a:off x="165101" y="5247841"/>
            <a:ext cx="1014677" cy="365125"/>
          </a:xfrm>
          <a:prstGeom prst="rect">
            <a:avLst/>
          </a:prstGeom>
          <a:noFill/>
          <a:ln w="9525">
            <a:noFill/>
            <a:miter lim="800000"/>
            <a:headEnd/>
            <a:tailEnd/>
          </a:ln>
        </p:spPr>
      </p:pic>
      <p:pic>
        <p:nvPicPr>
          <p:cNvPr id="56" name="Picture 6" descr="DTP-OptPack-SA_wh.png"/>
          <p:cNvPicPr>
            <a:picLocks noChangeAspect="1"/>
          </p:cNvPicPr>
          <p:nvPr/>
        </p:nvPicPr>
        <p:blipFill>
          <a:blip r:embed="rId16" cstate="print"/>
          <a:srcRect/>
          <a:stretch>
            <a:fillRect/>
          </a:stretch>
        </p:blipFill>
        <p:spPr bwMode="auto">
          <a:xfrm>
            <a:off x="165101" y="4790641"/>
            <a:ext cx="2282573" cy="353033"/>
          </a:xfrm>
          <a:prstGeom prst="rect">
            <a:avLst/>
          </a:prstGeom>
          <a:noFill/>
          <a:ln w="9525">
            <a:noFill/>
            <a:miter lim="800000"/>
            <a:headEnd/>
            <a:tailEnd/>
          </a:ln>
        </p:spPr>
      </p:pic>
      <p:sp>
        <p:nvSpPr>
          <p:cNvPr id="53" name="Title 52"/>
          <p:cNvSpPr>
            <a:spLocks noGrp="1"/>
          </p:cNvSpPr>
          <p:nvPr>
            <p:ph type="title"/>
          </p:nvPr>
        </p:nvSpPr>
        <p:spPr>
          <a:xfrm>
            <a:off x="76200" y="304801"/>
            <a:ext cx="9677400" cy="761999"/>
          </a:xfrm>
        </p:spPr>
        <p:txBody>
          <a:bodyPr/>
          <a:lstStyle/>
          <a:p>
            <a:r>
              <a:rPr lang="en-US" sz="4400" dirty="0" err="1" smtClean="0"/>
              <a:t>Tecnologías</a:t>
            </a:r>
            <a:r>
              <a:rPr lang="en-US" sz="4400" dirty="0" smtClean="0"/>
              <a:t> de Virtualización de Microsoft</a:t>
            </a:r>
            <a:endParaRPr lang="en-US" sz="4400" dirty="0"/>
          </a:p>
        </p:txBody>
      </p:sp>
      <p:grpSp>
        <p:nvGrpSpPr>
          <p:cNvPr id="10" name="Group 64"/>
          <p:cNvGrpSpPr/>
          <p:nvPr/>
        </p:nvGrpSpPr>
        <p:grpSpPr>
          <a:xfrm>
            <a:off x="6112444" y="1318508"/>
            <a:ext cx="799000" cy="855046"/>
            <a:chOff x="-1936142" y="1282672"/>
            <a:chExt cx="3872284" cy="4086969"/>
          </a:xfrm>
        </p:grpSpPr>
        <p:sp>
          <p:nvSpPr>
            <p:cNvPr id="57" name="Rounded Rectangle 56"/>
            <p:cNvSpPr/>
            <p:nvPr/>
          </p:nvSpPr>
          <p:spPr bwMode="auto">
            <a:xfrm>
              <a:off x="-1936142" y="1282672"/>
              <a:ext cx="3872284"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18"/>
                </a:buBlip>
                <a:tabLst>
                  <a:tab pos="424590" algn="l"/>
                </a:tabLst>
                <a:defRPr/>
              </a:pPr>
              <a:endParaRPr lang="en-US" sz="300" dirty="0" smtClean="0">
                <a:solidFill>
                  <a:schemeClr val="tx1"/>
                </a:solidFill>
              </a:endParaRPr>
            </a:p>
          </p:txBody>
        </p:sp>
        <p:grpSp>
          <p:nvGrpSpPr>
            <p:cNvPr id="11" name="Group 68"/>
            <p:cNvGrpSpPr/>
            <p:nvPr/>
          </p:nvGrpSpPr>
          <p:grpSpPr>
            <a:xfrm>
              <a:off x="-1640469" y="4304516"/>
              <a:ext cx="3320143" cy="807358"/>
              <a:chOff x="3684815" y="6030687"/>
              <a:chExt cx="3984171" cy="968829"/>
            </a:xfrm>
          </p:grpSpPr>
          <p:sp>
            <p:nvSpPr>
              <p:cNvPr id="98" name="Rounded Rectangle 97"/>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102" name="Picture 3" descr="C:\Program Files\Microsoft Resource DVD Artwork\DVD_ART\Artwork_Imagery\HARDWARE_IMAGERY\Illustration - Misc Hardware\Windows Vista Illustration Icons\Computer.png"/>
              <p:cNvPicPr>
                <a:picLocks noChangeAspect="1" noChangeArrowheads="1"/>
              </p:cNvPicPr>
              <p:nvPr/>
            </p:nvPicPr>
            <p:blipFill>
              <a:blip r:embed="rId19" cstate="print"/>
              <a:stretch>
                <a:fillRect/>
              </a:stretch>
            </p:blipFill>
            <p:spPr bwMode="auto">
              <a:xfrm>
                <a:off x="3845121" y="6074228"/>
                <a:ext cx="1092639" cy="863883"/>
              </a:xfrm>
              <a:prstGeom prst="rect">
                <a:avLst/>
              </a:prstGeom>
              <a:noFill/>
            </p:spPr>
          </p:pic>
        </p:grpSp>
        <p:grpSp>
          <p:nvGrpSpPr>
            <p:cNvPr id="12" name="Group 67"/>
            <p:cNvGrpSpPr/>
            <p:nvPr/>
          </p:nvGrpSpPr>
          <p:grpSpPr>
            <a:xfrm>
              <a:off x="-1640469" y="3376206"/>
              <a:ext cx="3320143" cy="807358"/>
              <a:chOff x="3684815" y="4916715"/>
              <a:chExt cx="3984171" cy="968829"/>
            </a:xfrm>
          </p:grpSpPr>
          <p:sp>
            <p:nvSpPr>
              <p:cNvPr id="92" name="Rounded Rectangle 91"/>
              <p:cNvSpPr/>
              <p:nvPr/>
            </p:nvSpPr>
            <p:spPr bwMode="auto">
              <a:xfrm>
                <a:off x="3684815" y="4916715"/>
                <a:ext cx="3984171" cy="968829"/>
              </a:xfrm>
              <a:prstGeom prst="roundRect">
                <a:avLst/>
              </a:prstGeom>
              <a:noFill/>
              <a:ln>
                <a:headEnd/>
                <a:tailEnd/>
              </a:ln>
            </p:spPr>
            <p:style>
              <a:lnRef idx="1">
                <a:schemeClr val="accent6"/>
              </a:lnRef>
              <a:fillRef idx="3">
                <a:schemeClr val="accent6"/>
              </a:fillRef>
              <a:effectRef idx="2">
                <a:schemeClr val="accent6"/>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95"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20" cstate="email"/>
              <a:srcRect/>
              <a:stretch>
                <a:fillRect/>
              </a:stretch>
            </p:blipFill>
            <p:spPr bwMode="auto">
              <a:xfrm>
                <a:off x="3911334" y="5025860"/>
                <a:ext cx="721632" cy="720188"/>
              </a:xfrm>
              <a:prstGeom prst="rect">
                <a:avLst/>
              </a:prstGeom>
              <a:noFill/>
            </p:spPr>
          </p:pic>
        </p:grpSp>
        <p:grpSp>
          <p:nvGrpSpPr>
            <p:cNvPr id="13" name="Group 65"/>
            <p:cNvGrpSpPr/>
            <p:nvPr/>
          </p:nvGrpSpPr>
          <p:grpSpPr>
            <a:xfrm>
              <a:off x="-1640469" y="1519587"/>
              <a:ext cx="3320143" cy="807358"/>
              <a:chOff x="3684815" y="2688773"/>
              <a:chExt cx="3984171" cy="968829"/>
            </a:xfrm>
          </p:grpSpPr>
          <p:sp>
            <p:nvSpPr>
              <p:cNvPr id="79" name="Rounded Rectangle 78"/>
              <p:cNvSpPr/>
              <p:nvPr/>
            </p:nvSpPr>
            <p:spPr bwMode="auto">
              <a:xfrm>
                <a:off x="3684815" y="2688773"/>
                <a:ext cx="3984171" cy="968829"/>
              </a:xfrm>
              <a:prstGeom prst="roundRect">
                <a:avLst/>
              </a:prstGeom>
              <a:noFill/>
              <a:ln>
                <a:headEnd/>
                <a:tailEnd/>
              </a:ln>
            </p:spPr>
            <p:style>
              <a:lnRef idx="1">
                <a:schemeClr val="accent1"/>
              </a:lnRef>
              <a:fillRef idx="3">
                <a:schemeClr val="accent1"/>
              </a:fillRef>
              <a:effectRef idx="2">
                <a:schemeClr val="accent1"/>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endParaRPr lang="en-US" sz="300" dirty="0" smtClean="0">
                  <a:solidFill>
                    <a:schemeClr val="tx2"/>
                  </a:solidFill>
                </a:endParaRPr>
              </a:p>
            </p:txBody>
          </p:sp>
          <p:grpSp>
            <p:nvGrpSpPr>
              <p:cNvPr id="14" name="Group 56"/>
              <p:cNvGrpSpPr/>
              <p:nvPr/>
            </p:nvGrpSpPr>
            <p:grpSpPr>
              <a:xfrm>
                <a:off x="3905935" y="2896568"/>
                <a:ext cx="586758" cy="540880"/>
                <a:chOff x="6505548" y="845445"/>
                <a:chExt cx="681002" cy="627755"/>
              </a:xfrm>
            </p:grpSpPr>
            <p:pic>
              <p:nvPicPr>
                <p:cNvPr id="84" name="Picture 83" descr="server.png"/>
                <p:cNvPicPr>
                  <a:picLocks noChangeAspect="1"/>
                </p:cNvPicPr>
                <p:nvPr/>
              </p:nvPicPr>
              <p:blipFill>
                <a:blip r:embed="rId21" cstate="email"/>
                <a:stretch>
                  <a:fillRect/>
                </a:stretch>
              </p:blipFill>
              <p:spPr>
                <a:xfrm>
                  <a:off x="6505548" y="845445"/>
                  <a:ext cx="338102" cy="449955"/>
                </a:xfrm>
                <a:prstGeom prst="rect">
                  <a:avLst/>
                </a:prstGeom>
              </p:spPr>
            </p:pic>
            <p:pic>
              <p:nvPicPr>
                <p:cNvPr id="86" name="Picture 85" descr="server.png"/>
                <p:cNvPicPr>
                  <a:picLocks noChangeAspect="1"/>
                </p:cNvPicPr>
                <p:nvPr/>
              </p:nvPicPr>
              <p:blipFill>
                <a:blip r:embed="rId21" cstate="email"/>
                <a:stretch>
                  <a:fillRect/>
                </a:stretch>
              </p:blipFill>
              <p:spPr>
                <a:xfrm>
                  <a:off x="6848448" y="845445"/>
                  <a:ext cx="338102" cy="449955"/>
                </a:xfrm>
                <a:prstGeom prst="rect">
                  <a:avLst/>
                </a:prstGeom>
              </p:spPr>
            </p:pic>
            <p:pic>
              <p:nvPicPr>
                <p:cNvPr id="87" name="Picture 86" descr="server.png"/>
                <p:cNvPicPr>
                  <a:picLocks noChangeAspect="1"/>
                </p:cNvPicPr>
                <p:nvPr/>
              </p:nvPicPr>
              <p:blipFill>
                <a:blip r:embed="rId21" cstate="email"/>
                <a:stretch>
                  <a:fillRect/>
                </a:stretch>
              </p:blipFill>
              <p:spPr>
                <a:xfrm>
                  <a:off x="6683348" y="1023245"/>
                  <a:ext cx="338102" cy="449955"/>
                </a:xfrm>
                <a:prstGeom prst="rect">
                  <a:avLst/>
                </a:prstGeom>
              </p:spPr>
            </p:pic>
          </p:grpSp>
        </p:grpSp>
        <p:grpSp>
          <p:nvGrpSpPr>
            <p:cNvPr id="15" name="Group 71"/>
            <p:cNvGrpSpPr/>
            <p:nvPr/>
          </p:nvGrpSpPr>
          <p:grpSpPr>
            <a:xfrm>
              <a:off x="-1624971" y="2427348"/>
              <a:ext cx="1614176" cy="839563"/>
              <a:chOff x="3070680" y="3168954"/>
              <a:chExt cx="1614176" cy="839563"/>
            </a:xfrm>
          </p:grpSpPr>
          <p:sp>
            <p:nvSpPr>
              <p:cNvPr id="70" name="Rounded Rectangle 69"/>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16" name="Group 20"/>
              <p:cNvGrpSpPr/>
              <p:nvPr/>
            </p:nvGrpSpPr>
            <p:grpSpPr>
              <a:xfrm>
                <a:off x="3338397" y="3375645"/>
                <a:ext cx="377056" cy="348450"/>
                <a:chOff x="1747290" y="5571160"/>
                <a:chExt cx="554957" cy="384739"/>
              </a:xfrm>
            </p:grpSpPr>
            <p:pic>
              <p:nvPicPr>
                <p:cNvPr id="73"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74"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75"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76"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72" name="TextBox 71"/>
              <p:cNvSpPr txBox="1"/>
              <p:nvPr/>
            </p:nvSpPr>
            <p:spPr>
              <a:xfrm>
                <a:off x="3789573" y="3346515"/>
                <a:ext cx="895283"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nvGrpSpPr>
            <p:cNvPr id="17" name="Group 73"/>
            <p:cNvGrpSpPr/>
            <p:nvPr/>
          </p:nvGrpSpPr>
          <p:grpSpPr>
            <a:xfrm>
              <a:off x="68553" y="2415362"/>
              <a:ext cx="1621382" cy="839563"/>
              <a:chOff x="3070680" y="3168954"/>
              <a:chExt cx="1605295" cy="839563"/>
            </a:xfrm>
          </p:grpSpPr>
          <p:sp>
            <p:nvSpPr>
              <p:cNvPr id="63" name="Rounded Rectangle 62"/>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18" name="Group 20"/>
              <p:cNvGrpSpPr/>
              <p:nvPr/>
            </p:nvGrpSpPr>
            <p:grpSpPr>
              <a:xfrm>
                <a:off x="3338395" y="3375645"/>
                <a:ext cx="377056" cy="348450"/>
                <a:chOff x="1747290" y="5571160"/>
                <a:chExt cx="554957" cy="384739"/>
              </a:xfrm>
            </p:grpSpPr>
            <p:pic>
              <p:nvPicPr>
                <p:cNvPr id="66"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67"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68"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69"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65" name="TextBox 64"/>
              <p:cNvSpPr txBox="1"/>
              <p:nvPr/>
            </p:nvSpPr>
            <p:spPr>
              <a:xfrm>
                <a:off x="3789575" y="3346515"/>
                <a:ext cx="886400"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sp>
        <p:nvSpPr>
          <p:cNvPr id="105" name="Rounded Rectangle 104"/>
          <p:cNvSpPr/>
          <p:nvPr/>
        </p:nvSpPr>
        <p:spPr bwMode="auto">
          <a:xfrm>
            <a:off x="6165041" y="1751100"/>
            <a:ext cx="692976" cy="17676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latin typeface="Segoe" pitchFamily="34" charset="0"/>
              </a:rPr>
              <a:t>OS</a:t>
            </a:r>
            <a:endParaRPr kumimoji="0" lang="en-US" sz="2900" b="0" i="0" u="none" strike="noStrike" cap="none" normalizeH="0" baseline="0" dirty="0" smtClean="0">
              <a:solidFill>
                <a:schemeClr val="tx1"/>
              </a:solidFill>
              <a:effectLst/>
              <a:latin typeface="Segoe" pitchFamily="34" charset="0"/>
            </a:endParaRPr>
          </a:p>
        </p:txBody>
      </p:sp>
      <p:sp>
        <p:nvSpPr>
          <p:cNvPr id="110" name="Rounded Rectangle 109"/>
          <p:cNvSpPr/>
          <p:nvPr/>
        </p:nvSpPr>
        <p:spPr bwMode="auto">
          <a:xfrm>
            <a:off x="6169168" y="1362480"/>
            <a:ext cx="692976" cy="16533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100" dirty="0" smtClean="0"/>
              <a:t>Data</a:t>
            </a:r>
          </a:p>
        </p:txBody>
      </p:sp>
      <p:grpSp>
        <p:nvGrpSpPr>
          <p:cNvPr id="19" name="Group 261"/>
          <p:cNvGrpSpPr/>
          <p:nvPr/>
        </p:nvGrpSpPr>
        <p:grpSpPr>
          <a:xfrm>
            <a:off x="8897917" y="3382440"/>
            <a:ext cx="799000" cy="855046"/>
            <a:chOff x="-1936142" y="1282672"/>
            <a:chExt cx="3872284" cy="4086969"/>
          </a:xfrm>
        </p:grpSpPr>
        <p:sp>
          <p:nvSpPr>
            <p:cNvPr id="116" name="Rounded Rectangle 115"/>
            <p:cNvSpPr/>
            <p:nvPr/>
          </p:nvSpPr>
          <p:spPr bwMode="auto">
            <a:xfrm>
              <a:off x="-1936142" y="1282672"/>
              <a:ext cx="3872284"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18"/>
                </a:buBlip>
                <a:tabLst>
                  <a:tab pos="424590" algn="l"/>
                </a:tabLst>
                <a:defRPr/>
              </a:pPr>
              <a:endParaRPr lang="en-US" sz="300" dirty="0" smtClean="0">
                <a:solidFill>
                  <a:schemeClr val="tx1"/>
                </a:solidFill>
              </a:endParaRPr>
            </a:p>
          </p:txBody>
        </p:sp>
        <p:grpSp>
          <p:nvGrpSpPr>
            <p:cNvPr id="20" name="Group 68"/>
            <p:cNvGrpSpPr/>
            <p:nvPr/>
          </p:nvGrpSpPr>
          <p:grpSpPr>
            <a:xfrm>
              <a:off x="-1640469" y="4304516"/>
              <a:ext cx="3320143" cy="807358"/>
              <a:chOff x="3684815" y="6030687"/>
              <a:chExt cx="3984171" cy="968829"/>
            </a:xfrm>
          </p:grpSpPr>
          <p:sp>
            <p:nvSpPr>
              <p:cNvPr id="153" name="Rounded Rectangle 152"/>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154" name="Picture 3" descr="C:\Program Files\Microsoft Resource DVD Artwork\DVD_ART\Artwork_Imagery\HARDWARE_IMAGERY\Illustration - Misc Hardware\Windows Vista Illustration Icons\Computer.png"/>
              <p:cNvPicPr>
                <a:picLocks noChangeAspect="1" noChangeArrowheads="1"/>
              </p:cNvPicPr>
              <p:nvPr/>
            </p:nvPicPr>
            <p:blipFill>
              <a:blip r:embed="rId19" cstate="print"/>
              <a:stretch>
                <a:fillRect/>
              </a:stretch>
            </p:blipFill>
            <p:spPr bwMode="auto">
              <a:xfrm>
                <a:off x="3845121" y="6074228"/>
                <a:ext cx="1092639" cy="863883"/>
              </a:xfrm>
              <a:prstGeom prst="rect">
                <a:avLst/>
              </a:prstGeom>
              <a:noFill/>
            </p:spPr>
          </p:pic>
        </p:grpSp>
        <p:grpSp>
          <p:nvGrpSpPr>
            <p:cNvPr id="21" name="Group 67"/>
            <p:cNvGrpSpPr/>
            <p:nvPr/>
          </p:nvGrpSpPr>
          <p:grpSpPr>
            <a:xfrm>
              <a:off x="-1640469" y="3376206"/>
              <a:ext cx="3320143" cy="807358"/>
              <a:chOff x="3684815" y="4916715"/>
              <a:chExt cx="3984171" cy="968829"/>
            </a:xfrm>
          </p:grpSpPr>
          <p:sp>
            <p:nvSpPr>
              <p:cNvPr id="151" name="Rounded Rectangle 150"/>
              <p:cNvSpPr/>
              <p:nvPr/>
            </p:nvSpPr>
            <p:spPr bwMode="auto">
              <a:xfrm>
                <a:off x="3684815" y="4916715"/>
                <a:ext cx="3984171" cy="968829"/>
              </a:xfrm>
              <a:prstGeom prst="roundRect">
                <a:avLst/>
              </a:prstGeom>
              <a:noFill/>
              <a:ln>
                <a:headEnd/>
                <a:tailEnd/>
              </a:ln>
            </p:spPr>
            <p:style>
              <a:lnRef idx="1">
                <a:schemeClr val="accent6"/>
              </a:lnRef>
              <a:fillRef idx="3">
                <a:schemeClr val="accent6"/>
              </a:fillRef>
              <a:effectRef idx="2">
                <a:schemeClr val="accent6"/>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152"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20" cstate="email"/>
              <a:srcRect/>
              <a:stretch>
                <a:fillRect/>
              </a:stretch>
            </p:blipFill>
            <p:spPr bwMode="auto">
              <a:xfrm>
                <a:off x="3911334" y="5025860"/>
                <a:ext cx="721632" cy="720188"/>
              </a:xfrm>
              <a:prstGeom prst="rect">
                <a:avLst/>
              </a:prstGeom>
              <a:noFill/>
            </p:spPr>
          </p:pic>
        </p:grpSp>
        <p:grpSp>
          <p:nvGrpSpPr>
            <p:cNvPr id="22" name="Group 65"/>
            <p:cNvGrpSpPr/>
            <p:nvPr/>
          </p:nvGrpSpPr>
          <p:grpSpPr>
            <a:xfrm>
              <a:off x="-1640469" y="1519587"/>
              <a:ext cx="3320143" cy="807358"/>
              <a:chOff x="3684815" y="2688773"/>
              <a:chExt cx="3984171" cy="968829"/>
            </a:xfrm>
          </p:grpSpPr>
          <p:sp>
            <p:nvSpPr>
              <p:cNvPr id="146" name="Rounded Rectangle 145"/>
              <p:cNvSpPr/>
              <p:nvPr/>
            </p:nvSpPr>
            <p:spPr bwMode="auto">
              <a:xfrm>
                <a:off x="3684815" y="2688773"/>
                <a:ext cx="3984171" cy="968829"/>
              </a:xfrm>
              <a:prstGeom prst="roundRect">
                <a:avLst/>
              </a:prstGeom>
              <a:noFill/>
              <a:ln>
                <a:headEnd/>
                <a:tailEnd/>
              </a:ln>
            </p:spPr>
            <p:style>
              <a:lnRef idx="1">
                <a:schemeClr val="accent1"/>
              </a:lnRef>
              <a:fillRef idx="3">
                <a:schemeClr val="accent1"/>
              </a:fillRef>
              <a:effectRef idx="2">
                <a:schemeClr val="accent1"/>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endParaRPr lang="en-US" sz="300" dirty="0" smtClean="0">
                  <a:solidFill>
                    <a:schemeClr val="tx2"/>
                  </a:solidFill>
                </a:endParaRPr>
              </a:p>
            </p:txBody>
          </p:sp>
          <p:grpSp>
            <p:nvGrpSpPr>
              <p:cNvPr id="23" name="Group 56"/>
              <p:cNvGrpSpPr/>
              <p:nvPr/>
            </p:nvGrpSpPr>
            <p:grpSpPr>
              <a:xfrm>
                <a:off x="3905935" y="2896568"/>
                <a:ext cx="586758" cy="540880"/>
                <a:chOff x="6505548" y="845445"/>
                <a:chExt cx="681002" cy="627755"/>
              </a:xfrm>
            </p:grpSpPr>
            <p:pic>
              <p:nvPicPr>
                <p:cNvPr id="148" name="Picture 147" descr="server.png"/>
                <p:cNvPicPr>
                  <a:picLocks noChangeAspect="1"/>
                </p:cNvPicPr>
                <p:nvPr/>
              </p:nvPicPr>
              <p:blipFill>
                <a:blip r:embed="rId21" cstate="email"/>
                <a:stretch>
                  <a:fillRect/>
                </a:stretch>
              </p:blipFill>
              <p:spPr>
                <a:xfrm>
                  <a:off x="6505548" y="845445"/>
                  <a:ext cx="338102" cy="449955"/>
                </a:xfrm>
                <a:prstGeom prst="rect">
                  <a:avLst/>
                </a:prstGeom>
              </p:spPr>
            </p:pic>
            <p:pic>
              <p:nvPicPr>
                <p:cNvPr id="149" name="Picture 148" descr="server.png"/>
                <p:cNvPicPr>
                  <a:picLocks noChangeAspect="1"/>
                </p:cNvPicPr>
                <p:nvPr/>
              </p:nvPicPr>
              <p:blipFill>
                <a:blip r:embed="rId21" cstate="email"/>
                <a:stretch>
                  <a:fillRect/>
                </a:stretch>
              </p:blipFill>
              <p:spPr>
                <a:xfrm>
                  <a:off x="6848448" y="845445"/>
                  <a:ext cx="338102" cy="449955"/>
                </a:xfrm>
                <a:prstGeom prst="rect">
                  <a:avLst/>
                </a:prstGeom>
              </p:spPr>
            </p:pic>
            <p:pic>
              <p:nvPicPr>
                <p:cNvPr id="150" name="Picture 149" descr="server.png"/>
                <p:cNvPicPr>
                  <a:picLocks noChangeAspect="1"/>
                </p:cNvPicPr>
                <p:nvPr/>
              </p:nvPicPr>
              <p:blipFill>
                <a:blip r:embed="rId21" cstate="email"/>
                <a:stretch>
                  <a:fillRect/>
                </a:stretch>
              </p:blipFill>
              <p:spPr>
                <a:xfrm>
                  <a:off x="6683348" y="1023245"/>
                  <a:ext cx="338102" cy="449955"/>
                </a:xfrm>
                <a:prstGeom prst="rect">
                  <a:avLst/>
                </a:prstGeom>
              </p:spPr>
            </p:pic>
          </p:grpSp>
        </p:grpSp>
        <p:grpSp>
          <p:nvGrpSpPr>
            <p:cNvPr id="24" name="Group 71"/>
            <p:cNvGrpSpPr/>
            <p:nvPr/>
          </p:nvGrpSpPr>
          <p:grpSpPr>
            <a:xfrm>
              <a:off x="-1624971" y="2427348"/>
              <a:ext cx="1614176" cy="839563"/>
              <a:chOff x="3070680" y="3168954"/>
              <a:chExt cx="1614176" cy="839563"/>
            </a:xfrm>
          </p:grpSpPr>
          <p:sp>
            <p:nvSpPr>
              <p:cNvPr id="139" name="Rounded Rectangle 138"/>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25" name="Group 20"/>
              <p:cNvGrpSpPr/>
              <p:nvPr/>
            </p:nvGrpSpPr>
            <p:grpSpPr>
              <a:xfrm>
                <a:off x="3338395" y="3375645"/>
                <a:ext cx="377056" cy="348450"/>
                <a:chOff x="1747290" y="5571160"/>
                <a:chExt cx="554957" cy="384739"/>
              </a:xfrm>
            </p:grpSpPr>
            <p:pic>
              <p:nvPicPr>
                <p:cNvPr id="142"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143"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144"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145"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141" name="TextBox 140"/>
              <p:cNvSpPr txBox="1"/>
              <p:nvPr/>
            </p:nvSpPr>
            <p:spPr>
              <a:xfrm>
                <a:off x="3789573" y="3346515"/>
                <a:ext cx="895283"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nvGrpSpPr>
            <p:cNvPr id="26" name="Group 73"/>
            <p:cNvGrpSpPr/>
            <p:nvPr/>
          </p:nvGrpSpPr>
          <p:grpSpPr>
            <a:xfrm>
              <a:off x="68553" y="2415362"/>
              <a:ext cx="1621382" cy="839563"/>
              <a:chOff x="3070680" y="3168954"/>
              <a:chExt cx="1605295" cy="839563"/>
            </a:xfrm>
          </p:grpSpPr>
          <p:sp>
            <p:nvSpPr>
              <p:cNvPr id="131" name="Rounded Rectangle 130"/>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27" name="Group 20"/>
              <p:cNvGrpSpPr/>
              <p:nvPr/>
            </p:nvGrpSpPr>
            <p:grpSpPr>
              <a:xfrm>
                <a:off x="3338393" y="3375645"/>
                <a:ext cx="377056" cy="348450"/>
                <a:chOff x="1747290" y="5571160"/>
                <a:chExt cx="554957" cy="384739"/>
              </a:xfrm>
            </p:grpSpPr>
            <p:pic>
              <p:nvPicPr>
                <p:cNvPr id="135"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136"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137"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138"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134" name="TextBox 133"/>
              <p:cNvSpPr txBox="1"/>
              <p:nvPr/>
            </p:nvSpPr>
            <p:spPr>
              <a:xfrm>
                <a:off x="3789575" y="3346515"/>
                <a:ext cx="886400"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sp>
        <p:nvSpPr>
          <p:cNvPr id="155" name="Rounded Rectangle 154"/>
          <p:cNvSpPr/>
          <p:nvPr/>
        </p:nvSpPr>
        <p:spPr bwMode="auto">
          <a:xfrm>
            <a:off x="8950514" y="3815029"/>
            <a:ext cx="692976" cy="17676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latin typeface="Segoe" pitchFamily="34" charset="0"/>
              </a:rPr>
              <a:t>OS</a:t>
            </a:r>
            <a:endParaRPr kumimoji="0" lang="en-US" sz="2900" b="0" i="0" u="none" strike="noStrike" cap="none" normalizeH="0" baseline="0" dirty="0" smtClean="0">
              <a:solidFill>
                <a:schemeClr val="tx1"/>
              </a:solidFill>
              <a:effectLst/>
              <a:latin typeface="Segoe" pitchFamily="34" charset="0"/>
            </a:endParaRPr>
          </a:p>
        </p:txBody>
      </p:sp>
      <p:sp>
        <p:nvSpPr>
          <p:cNvPr id="156" name="Rounded Rectangle 155"/>
          <p:cNvSpPr/>
          <p:nvPr/>
        </p:nvSpPr>
        <p:spPr bwMode="auto">
          <a:xfrm>
            <a:off x="8958026" y="4015135"/>
            <a:ext cx="692976" cy="165333"/>
          </a:xfrm>
          <a:prstGeom prst="round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100" dirty="0" smtClean="0"/>
              <a:t>HW</a:t>
            </a:r>
          </a:p>
        </p:txBody>
      </p:sp>
      <p:grpSp>
        <p:nvGrpSpPr>
          <p:cNvPr id="28" name="Group 293"/>
          <p:cNvGrpSpPr/>
          <p:nvPr/>
        </p:nvGrpSpPr>
        <p:grpSpPr>
          <a:xfrm>
            <a:off x="4853909" y="5604940"/>
            <a:ext cx="799000" cy="855046"/>
            <a:chOff x="-1936142" y="1282672"/>
            <a:chExt cx="3872284" cy="4086969"/>
          </a:xfrm>
        </p:grpSpPr>
        <p:sp>
          <p:nvSpPr>
            <p:cNvPr id="158" name="Rounded Rectangle 157"/>
            <p:cNvSpPr/>
            <p:nvPr/>
          </p:nvSpPr>
          <p:spPr bwMode="auto">
            <a:xfrm>
              <a:off x="-1936142" y="1282672"/>
              <a:ext cx="3872284"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18"/>
                </a:buBlip>
                <a:tabLst>
                  <a:tab pos="424590" algn="l"/>
                </a:tabLst>
                <a:defRPr/>
              </a:pPr>
              <a:endParaRPr lang="en-US" sz="300" dirty="0" smtClean="0">
                <a:solidFill>
                  <a:schemeClr val="tx1"/>
                </a:solidFill>
              </a:endParaRPr>
            </a:p>
          </p:txBody>
        </p:sp>
        <p:grpSp>
          <p:nvGrpSpPr>
            <p:cNvPr id="29" name="Group 68"/>
            <p:cNvGrpSpPr/>
            <p:nvPr/>
          </p:nvGrpSpPr>
          <p:grpSpPr>
            <a:xfrm>
              <a:off x="-1640469" y="4304516"/>
              <a:ext cx="3320143" cy="807358"/>
              <a:chOff x="3684815" y="6030687"/>
              <a:chExt cx="3984171" cy="968829"/>
            </a:xfrm>
          </p:grpSpPr>
          <p:sp>
            <p:nvSpPr>
              <p:cNvPr id="185" name="Rounded Rectangle 184"/>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186" name="Picture 3" descr="C:\Program Files\Microsoft Resource DVD Artwork\DVD_ART\Artwork_Imagery\HARDWARE_IMAGERY\Illustration - Misc Hardware\Windows Vista Illustration Icons\Computer.png"/>
              <p:cNvPicPr>
                <a:picLocks noChangeAspect="1" noChangeArrowheads="1"/>
              </p:cNvPicPr>
              <p:nvPr/>
            </p:nvPicPr>
            <p:blipFill>
              <a:blip r:embed="rId19" cstate="print"/>
              <a:stretch>
                <a:fillRect/>
              </a:stretch>
            </p:blipFill>
            <p:spPr bwMode="auto">
              <a:xfrm>
                <a:off x="3845121" y="6074228"/>
                <a:ext cx="1092639" cy="863883"/>
              </a:xfrm>
              <a:prstGeom prst="rect">
                <a:avLst/>
              </a:prstGeom>
              <a:noFill/>
            </p:spPr>
          </p:pic>
        </p:grpSp>
        <p:grpSp>
          <p:nvGrpSpPr>
            <p:cNvPr id="30" name="Group 67"/>
            <p:cNvGrpSpPr/>
            <p:nvPr/>
          </p:nvGrpSpPr>
          <p:grpSpPr>
            <a:xfrm>
              <a:off x="-1640469" y="3376206"/>
              <a:ext cx="3320143" cy="807358"/>
              <a:chOff x="3684815" y="4916715"/>
              <a:chExt cx="3984171" cy="968829"/>
            </a:xfrm>
          </p:grpSpPr>
          <p:sp>
            <p:nvSpPr>
              <p:cNvPr id="183" name="Rounded Rectangle 182"/>
              <p:cNvSpPr/>
              <p:nvPr/>
            </p:nvSpPr>
            <p:spPr bwMode="auto">
              <a:xfrm>
                <a:off x="3684815" y="4916715"/>
                <a:ext cx="3984171" cy="968829"/>
              </a:xfrm>
              <a:prstGeom prst="roundRect">
                <a:avLst/>
              </a:prstGeom>
              <a:noFill/>
              <a:ln>
                <a:headEnd/>
                <a:tailEnd/>
              </a:ln>
            </p:spPr>
            <p:style>
              <a:lnRef idx="1">
                <a:schemeClr val="accent6"/>
              </a:lnRef>
              <a:fillRef idx="3">
                <a:schemeClr val="accent6"/>
              </a:fillRef>
              <a:effectRef idx="2">
                <a:schemeClr val="accent6"/>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184"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20" cstate="email"/>
              <a:srcRect/>
              <a:stretch>
                <a:fillRect/>
              </a:stretch>
            </p:blipFill>
            <p:spPr bwMode="auto">
              <a:xfrm>
                <a:off x="3911334" y="5025860"/>
                <a:ext cx="721632" cy="720188"/>
              </a:xfrm>
              <a:prstGeom prst="rect">
                <a:avLst/>
              </a:prstGeom>
              <a:noFill/>
            </p:spPr>
          </p:pic>
        </p:grpSp>
        <p:grpSp>
          <p:nvGrpSpPr>
            <p:cNvPr id="31" name="Group 65"/>
            <p:cNvGrpSpPr/>
            <p:nvPr/>
          </p:nvGrpSpPr>
          <p:grpSpPr>
            <a:xfrm>
              <a:off x="-1640469" y="1519587"/>
              <a:ext cx="3320143" cy="807358"/>
              <a:chOff x="3684815" y="2688773"/>
              <a:chExt cx="3984171" cy="968829"/>
            </a:xfrm>
          </p:grpSpPr>
          <p:sp>
            <p:nvSpPr>
              <p:cNvPr id="178" name="Rounded Rectangle 177"/>
              <p:cNvSpPr/>
              <p:nvPr/>
            </p:nvSpPr>
            <p:spPr bwMode="auto">
              <a:xfrm>
                <a:off x="3684815" y="2688773"/>
                <a:ext cx="3984171" cy="968829"/>
              </a:xfrm>
              <a:prstGeom prst="roundRect">
                <a:avLst/>
              </a:prstGeom>
              <a:noFill/>
              <a:ln>
                <a:headEnd/>
                <a:tailEnd/>
              </a:ln>
            </p:spPr>
            <p:style>
              <a:lnRef idx="1">
                <a:schemeClr val="accent1"/>
              </a:lnRef>
              <a:fillRef idx="3">
                <a:schemeClr val="accent1"/>
              </a:fillRef>
              <a:effectRef idx="2">
                <a:schemeClr val="accent1"/>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endParaRPr lang="en-US" sz="300" dirty="0" smtClean="0">
                  <a:solidFill>
                    <a:schemeClr val="tx2"/>
                  </a:solidFill>
                </a:endParaRPr>
              </a:p>
            </p:txBody>
          </p:sp>
          <p:grpSp>
            <p:nvGrpSpPr>
              <p:cNvPr id="224" name="Group 56"/>
              <p:cNvGrpSpPr/>
              <p:nvPr/>
            </p:nvGrpSpPr>
            <p:grpSpPr>
              <a:xfrm>
                <a:off x="3905935" y="2896568"/>
                <a:ext cx="586758" cy="540880"/>
                <a:chOff x="6505548" y="845445"/>
                <a:chExt cx="681002" cy="627755"/>
              </a:xfrm>
            </p:grpSpPr>
            <p:pic>
              <p:nvPicPr>
                <p:cNvPr id="180" name="Picture 179" descr="server.png"/>
                <p:cNvPicPr>
                  <a:picLocks noChangeAspect="1"/>
                </p:cNvPicPr>
                <p:nvPr/>
              </p:nvPicPr>
              <p:blipFill>
                <a:blip r:embed="rId21" cstate="email"/>
                <a:stretch>
                  <a:fillRect/>
                </a:stretch>
              </p:blipFill>
              <p:spPr>
                <a:xfrm>
                  <a:off x="6505548" y="845445"/>
                  <a:ext cx="338102" cy="449955"/>
                </a:xfrm>
                <a:prstGeom prst="rect">
                  <a:avLst/>
                </a:prstGeom>
              </p:spPr>
            </p:pic>
            <p:pic>
              <p:nvPicPr>
                <p:cNvPr id="181" name="Picture 180" descr="server.png"/>
                <p:cNvPicPr>
                  <a:picLocks noChangeAspect="1"/>
                </p:cNvPicPr>
                <p:nvPr/>
              </p:nvPicPr>
              <p:blipFill>
                <a:blip r:embed="rId21" cstate="email"/>
                <a:stretch>
                  <a:fillRect/>
                </a:stretch>
              </p:blipFill>
              <p:spPr>
                <a:xfrm>
                  <a:off x="6848448" y="845445"/>
                  <a:ext cx="338102" cy="449955"/>
                </a:xfrm>
                <a:prstGeom prst="rect">
                  <a:avLst/>
                </a:prstGeom>
              </p:spPr>
            </p:pic>
            <p:pic>
              <p:nvPicPr>
                <p:cNvPr id="182" name="Picture 181" descr="server.png"/>
                <p:cNvPicPr>
                  <a:picLocks noChangeAspect="1"/>
                </p:cNvPicPr>
                <p:nvPr/>
              </p:nvPicPr>
              <p:blipFill>
                <a:blip r:embed="rId21" cstate="email"/>
                <a:stretch>
                  <a:fillRect/>
                </a:stretch>
              </p:blipFill>
              <p:spPr>
                <a:xfrm>
                  <a:off x="6683348" y="1023245"/>
                  <a:ext cx="338102" cy="449955"/>
                </a:xfrm>
                <a:prstGeom prst="rect">
                  <a:avLst/>
                </a:prstGeom>
              </p:spPr>
            </p:pic>
          </p:grpSp>
        </p:grpSp>
        <p:grpSp>
          <p:nvGrpSpPr>
            <p:cNvPr id="225" name="Group 71"/>
            <p:cNvGrpSpPr/>
            <p:nvPr/>
          </p:nvGrpSpPr>
          <p:grpSpPr>
            <a:xfrm>
              <a:off x="-1624971" y="2427348"/>
              <a:ext cx="1614176" cy="839563"/>
              <a:chOff x="3070680" y="3168954"/>
              <a:chExt cx="1614176" cy="839563"/>
            </a:xfrm>
          </p:grpSpPr>
          <p:sp>
            <p:nvSpPr>
              <p:cNvPr id="171" name="Rounded Rectangle 170"/>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226" name="Group 20"/>
              <p:cNvGrpSpPr/>
              <p:nvPr/>
            </p:nvGrpSpPr>
            <p:grpSpPr>
              <a:xfrm>
                <a:off x="3338393" y="3375645"/>
                <a:ext cx="377056" cy="348450"/>
                <a:chOff x="1747290" y="5571160"/>
                <a:chExt cx="554957" cy="384739"/>
              </a:xfrm>
            </p:grpSpPr>
            <p:pic>
              <p:nvPicPr>
                <p:cNvPr id="174"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175"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176"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177"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173" name="TextBox 172"/>
              <p:cNvSpPr txBox="1"/>
              <p:nvPr/>
            </p:nvSpPr>
            <p:spPr>
              <a:xfrm>
                <a:off x="3789573" y="3346515"/>
                <a:ext cx="895283"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nvGrpSpPr>
            <p:cNvPr id="227" name="Group 73"/>
            <p:cNvGrpSpPr/>
            <p:nvPr/>
          </p:nvGrpSpPr>
          <p:grpSpPr>
            <a:xfrm>
              <a:off x="68553" y="2415362"/>
              <a:ext cx="1621382" cy="839563"/>
              <a:chOff x="3070680" y="3168954"/>
              <a:chExt cx="1605295" cy="839563"/>
            </a:xfrm>
          </p:grpSpPr>
          <p:sp>
            <p:nvSpPr>
              <p:cNvPr id="164" name="Rounded Rectangle 163"/>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229" name="Group 20"/>
              <p:cNvGrpSpPr/>
              <p:nvPr/>
            </p:nvGrpSpPr>
            <p:grpSpPr>
              <a:xfrm>
                <a:off x="3338391" y="3375645"/>
                <a:ext cx="377056" cy="348450"/>
                <a:chOff x="1747290" y="5571160"/>
                <a:chExt cx="554957" cy="384739"/>
              </a:xfrm>
            </p:grpSpPr>
            <p:pic>
              <p:nvPicPr>
                <p:cNvPr id="167"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168"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169"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170"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166" name="TextBox 165"/>
              <p:cNvSpPr txBox="1"/>
              <p:nvPr/>
            </p:nvSpPr>
            <p:spPr>
              <a:xfrm>
                <a:off x="3789575" y="3346515"/>
                <a:ext cx="886400"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sp>
        <p:nvSpPr>
          <p:cNvPr id="187" name="Rounded Rectangle 186"/>
          <p:cNvSpPr/>
          <p:nvPr/>
        </p:nvSpPr>
        <p:spPr bwMode="auto">
          <a:xfrm>
            <a:off x="4910361" y="5831169"/>
            <a:ext cx="327870" cy="17676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600" b="0" i="0" u="none" strike="noStrike" cap="none" normalizeH="0" baseline="0" dirty="0" smtClean="0">
                <a:solidFill>
                  <a:schemeClr val="tx1"/>
                </a:solidFill>
                <a:effectLst/>
                <a:latin typeface="Segoe" pitchFamily="34" charset="0"/>
              </a:rPr>
              <a:t>App</a:t>
            </a:r>
            <a:endParaRPr kumimoji="0" lang="en-US" sz="1400" b="0" i="0" u="none" strike="noStrike" cap="none" normalizeH="0" baseline="0" dirty="0" smtClean="0">
              <a:solidFill>
                <a:schemeClr val="tx1"/>
              </a:solidFill>
              <a:effectLst/>
              <a:latin typeface="Segoe" pitchFamily="34" charset="0"/>
            </a:endParaRPr>
          </a:p>
        </p:txBody>
      </p:sp>
      <p:sp>
        <p:nvSpPr>
          <p:cNvPr id="188" name="Rounded Rectangle 187"/>
          <p:cNvSpPr/>
          <p:nvPr/>
        </p:nvSpPr>
        <p:spPr bwMode="auto">
          <a:xfrm>
            <a:off x="5261357" y="5842699"/>
            <a:ext cx="341782" cy="16533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non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600" dirty="0" smtClean="0"/>
              <a:t>App</a:t>
            </a:r>
          </a:p>
        </p:txBody>
      </p:sp>
      <p:grpSp>
        <p:nvGrpSpPr>
          <p:cNvPr id="236" name="Group 389"/>
          <p:cNvGrpSpPr/>
          <p:nvPr/>
        </p:nvGrpSpPr>
        <p:grpSpPr>
          <a:xfrm>
            <a:off x="820183" y="1488501"/>
            <a:ext cx="799000" cy="855046"/>
            <a:chOff x="-1936142" y="1282672"/>
            <a:chExt cx="3872284" cy="4086969"/>
          </a:xfrm>
        </p:grpSpPr>
        <p:sp>
          <p:nvSpPr>
            <p:cNvPr id="190" name="Rounded Rectangle 189"/>
            <p:cNvSpPr/>
            <p:nvPr/>
          </p:nvSpPr>
          <p:spPr bwMode="auto">
            <a:xfrm>
              <a:off x="-1936142" y="1282672"/>
              <a:ext cx="3872284"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18"/>
                </a:buBlip>
                <a:tabLst>
                  <a:tab pos="424590" algn="l"/>
                </a:tabLst>
                <a:defRPr/>
              </a:pPr>
              <a:endParaRPr lang="en-US" sz="300" dirty="0" smtClean="0">
                <a:solidFill>
                  <a:schemeClr val="tx1"/>
                </a:solidFill>
              </a:endParaRPr>
            </a:p>
          </p:txBody>
        </p:sp>
        <p:grpSp>
          <p:nvGrpSpPr>
            <p:cNvPr id="243" name="Group 68"/>
            <p:cNvGrpSpPr/>
            <p:nvPr/>
          </p:nvGrpSpPr>
          <p:grpSpPr>
            <a:xfrm>
              <a:off x="-1640469" y="4304516"/>
              <a:ext cx="3320143" cy="807358"/>
              <a:chOff x="3684815" y="6030687"/>
              <a:chExt cx="3984171" cy="968829"/>
            </a:xfrm>
          </p:grpSpPr>
          <p:sp>
            <p:nvSpPr>
              <p:cNvPr id="217" name="Rounded Rectangle 216"/>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218" name="Picture 3" descr="C:\Program Files\Microsoft Resource DVD Artwork\DVD_ART\Artwork_Imagery\HARDWARE_IMAGERY\Illustration - Misc Hardware\Windows Vista Illustration Icons\Computer.png"/>
              <p:cNvPicPr>
                <a:picLocks noChangeAspect="1" noChangeArrowheads="1"/>
              </p:cNvPicPr>
              <p:nvPr/>
            </p:nvPicPr>
            <p:blipFill>
              <a:blip r:embed="rId19" cstate="print"/>
              <a:stretch>
                <a:fillRect/>
              </a:stretch>
            </p:blipFill>
            <p:spPr bwMode="auto">
              <a:xfrm>
                <a:off x="3845121" y="6074228"/>
                <a:ext cx="1092639" cy="863883"/>
              </a:xfrm>
              <a:prstGeom prst="rect">
                <a:avLst/>
              </a:prstGeom>
              <a:noFill/>
            </p:spPr>
          </p:pic>
        </p:grpSp>
        <p:grpSp>
          <p:nvGrpSpPr>
            <p:cNvPr id="253" name="Group 67"/>
            <p:cNvGrpSpPr/>
            <p:nvPr/>
          </p:nvGrpSpPr>
          <p:grpSpPr>
            <a:xfrm>
              <a:off x="-1640469" y="3376206"/>
              <a:ext cx="3320143" cy="807358"/>
              <a:chOff x="3684815" y="4916715"/>
              <a:chExt cx="3984171" cy="968829"/>
            </a:xfrm>
          </p:grpSpPr>
          <p:sp>
            <p:nvSpPr>
              <p:cNvPr id="215" name="Rounded Rectangle 214"/>
              <p:cNvSpPr/>
              <p:nvPr/>
            </p:nvSpPr>
            <p:spPr bwMode="auto">
              <a:xfrm>
                <a:off x="3684815" y="4916715"/>
                <a:ext cx="3984171" cy="968829"/>
              </a:xfrm>
              <a:prstGeom prst="roundRect">
                <a:avLst/>
              </a:prstGeom>
              <a:noFill/>
              <a:ln>
                <a:headEnd/>
                <a:tailEnd/>
              </a:ln>
            </p:spPr>
            <p:style>
              <a:lnRef idx="1">
                <a:schemeClr val="accent6"/>
              </a:lnRef>
              <a:fillRef idx="3">
                <a:schemeClr val="accent6"/>
              </a:fillRef>
              <a:effectRef idx="2">
                <a:schemeClr val="accent6"/>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21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20" cstate="email"/>
              <a:srcRect/>
              <a:stretch>
                <a:fillRect/>
              </a:stretch>
            </p:blipFill>
            <p:spPr bwMode="auto">
              <a:xfrm>
                <a:off x="3911334" y="5025860"/>
                <a:ext cx="721632" cy="720188"/>
              </a:xfrm>
              <a:prstGeom prst="rect">
                <a:avLst/>
              </a:prstGeom>
              <a:noFill/>
            </p:spPr>
          </p:pic>
        </p:grpSp>
        <p:grpSp>
          <p:nvGrpSpPr>
            <p:cNvPr id="254" name="Group 65"/>
            <p:cNvGrpSpPr/>
            <p:nvPr/>
          </p:nvGrpSpPr>
          <p:grpSpPr>
            <a:xfrm>
              <a:off x="-1640469" y="1519587"/>
              <a:ext cx="3320143" cy="807358"/>
              <a:chOff x="3684815" y="2688773"/>
              <a:chExt cx="3984171" cy="968829"/>
            </a:xfrm>
          </p:grpSpPr>
          <p:sp>
            <p:nvSpPr>
              <p:cNvPr id="210" name="Rounded Rectangle 209"/>
              <p:cNvSpPr/>
              <p:nvPr/>
            </p:nvSpPr>
            <p:spPr bwMode="auto">
              <a:xfrm>
                <a:off x="3684815" y="2688773"/>
                <a:ext cx="3984171" cy="968829"/>
              </a:xfrm>
              <a:prstGeom prst="roundRect">
                <a:avLst/>
              </a:prstGeom>
              <a:noFill/>
              <a:ln>
                <a:headEnd/>
                <a:tailEnd/>
              </a:ln>
            </p:spPr>
            <p:style>
              <a:lnRef idx="1">
                <a:schemeClr val="accent1"/>
              </a:lnRef>
              <a:fillRef idx="3">
                <a:schemeClr val="accent1"/>
              </a:fillRef>
              <a:effectRef idx="2">
                <a:schemeClr val="accent1"/>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endParaRPr lang="en-US" sz="300" dirty="0" smtClean="0">
                  <a:solidFill>
                    <a:schemeClr val="tx2"/>
                  </a:solidFill>
                </a:endParaRPr>
              </a:p>
            </p:txBody>
          </p:sp>
          <p:grpSp>
            <p:nvGrpSpPr>
              <p:cNvPr id="255" name="Group 56"/>
              <p:cNvGrpSpPr/>
              <p:nvPr/>
            </p:nvGrpSpPr>
            <p:grpSpPr>
              <a:xfrm>
                <a:off x="3905935" y="2896568"/>
                <a:ext cx="586758" cy="540880"/>
                <a:chOff x="6505548" y="845445"/>
                <a:chExt cx="681002" cy="627755"/>
              </a:xfrm>
            </p:grpSpPr>
            <p:pic>
              <p:nvPicPr>
                <p:cNvPr id="212" name="Picture 211" descr="server.png"/>
                <p:cNvPicPr>
                  <a:picLocks noChangeAspect="1"/>
                </p:cNvPicPr>
                <p:nvPr/>
              </p:nvPicPr>
              <p:blipFill>
                <a:blip r:embed="rId21" cstate="email"/>
                <a:stretch>
                  <a:fillRect/>
                </a:stretch>
              </p:blipFill>
              <p:spPr>
                <a:xfrm>
                  <a:off x="6505548" y="845445"/>
                  <a:ext cx="338102" cy="449955"/>
                </a:xfrm>
                <a:prstGeom prst="rect">
                  <a:avLst/>
                </a:prstGeom>
              </p:spPr>
            </p:pic>
            <p:pic>
              <p:nvPicPr>
                <p:cNvPr id="213" name="Picture 212" descr="server.png"/>
                <p:cNvPicPr>
                  <a:picLocks noChangeAspect="1"/>
                </p:cNvPicPr>
                <p:nvPr/>
              </p:nvPicPr>
              <p:blipFill>
                <a:blip r:embed="rId21" cstate="email"/>
                <a:stretch>
                  <a:fillRect/>
                </a:stretch>
              </p:blipFill>
              <p:spPr>
                <a:xfrm>
                  <a:off x="6848448" y="845445"/>
                  <a:ext cx="338102" cy="449955"/>
                </a:xfrm>
                <a:prstGeom prst="rect">
                  <a:avLst/>
                </a:prstGeom>
              </p:spPr>
            </p:pic>
            <p:pic>
              <p:nvPicPr>
                <p:cNvPr id="214" name="Picture 213" descr="server.png"/>
                <p:cNvPicPr>
                  <a:picLocks noChangeAspect="1"/>
                </p:cNvPicPr>
                <p:nvPr/>
              </p:nvPicPr>
              <p:blipFill>
                <a:blip r:embed="rId21" cstate="email"/>
                <a:stretch>
                  <a:fillRect/>
                </a:stretch>
              </p:blipFill>
              <p:spPr>
                <a:xfrm>
                  <a:off x="6683348" y="1023245"/>
                  <a:ext cx="338102" cy="449955"/>
                </a:xfrm>
                <a:prstGeom prst="rect">
                  <a:avLst/>
                </a:prstGeom>
              </p:spPr>
            </p:pic>
          </p:grpSp>
        </p:grpSp>
        <p:grpSp>
          <p:nvGrpSpPr>
            <p:cNvPr id="32" name="Group 71"/>
            <p:cNvGrpSpPr/>
            <p:nvPr/>
          </p:nvGrpSpPr>
          <p:grpSpPr>
            <a:xfrm>
              <a:off x="-1624971" y="2427348"/>
              <a:ext cx="1614176" cy="839563"/>
              <a:chOff x="3070680" y="3168954"/>
              <a:chExt cx="1614176" cy="839563"/>
            </a:xfrm>
          </p:grpSpPr>
          <p:sp>
            <p:nvSpPr>
              <p:cNvPr id="203" name="Rounded Rectangle 202"/>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33" name="Group 20"/>
              <p:cNvGrpSpPr/>
              <p:nvPr/>
            </p:nvGrpSpPr>
            <p:grpSpPr>
              <a:xfrm>
                <a:off x="3338393" y="3375645"/>
                <a:ext cx="377056" cy="348450"/>
                <a:chOff x="1747290" y="5571160"/>
                <a:chExt cx="554957" cy="384739"/>
              </a:xfrm>
            </p:grpSpPr>
            <p:pic>
              <p:nvPicPr>
                <p:cNvPr id="206"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207"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208"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209"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205" name="TextBox 204"/>
              <p:cNvSpPr txBox="1"/>
              <p:nvPr/>
            </p:nvSpPr>
            <p:spPr>
              <a:xfrm>
                <a:off x="3789573" y="3346515"/>
                <a:ext cx="895283"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nvGrpSpPr>
            <p:cNvPr id="34" name="Group 73"/>
            <p:cNvGrpSpPr/>
            <p:nvPr/>
          </p:nvGrpSpPr>
          <p:grpSpPr>
            <a:xfrm>
              <a:off x="68553" y="2415362"/>
              <a:ext cx="1621382" cy="839563"/>
              <a:chOff x="3070680" y="3168954"/>
              <a:chExt cx="1605295" cy="839563"/>
            </a:xfrm>
          </p:grpSpPr>
          <p:sp>
            <p:nvSpPr>
              <p:cNvPr id="196" name="Rounded Rectangle 195"/>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35" name="Group 20"/>
              <p:cNvGrpSpPr/>
              <p:nvPr/>
            </p:nvGrpSpPr>
            <p:grpSpPr>
              <a:xfrm>
                <a:off x="3338391" y="3375645"/>
                <a:ext cx="377056" cy="348450"/>
                <a:chOff x="1747290" y="5571160"/>
                <a:chExt cx="554957" cy="384739"/>
              </a:xfrm>
            </p:grpSpPr>
            <p:pic>
              <p:nvPicPr>
                <p:cNvPr id="199"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200"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201"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202"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198" name="TextBox 197"/>
              <p:cNvSpPr txBox="1"/>
              <p:nvPr/>
            </p:nvSpPr>
            <p:spPr>
              <a:xfrm>
                <a:off x="3789575" y="3346515"/>
                <a:ext cx="886400"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sp>
        <p:nvSpPr>
          <p:cNvPr id="219" name="Rounded Rectangle 218"/>
          <p:cNvSpPr/>
          <p:nvPr/>
        </p:nvSpPr>
        <p:spPr bwMode="auto">
          <a:xfrm>
            <a:off x="872780" y="1921093"/>
            <a:ext cx="692976" cy="17676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latin typeface="Segoe" pitchFamily="34" charset="0"/>
              </a:rPr>
              <a:t>OS</a:t>
            </a:r>
            <a:endParaRPr kumimoji="0" lang="en-US" sz="2900" b="0" i="0" u="none" strike="noStrike" cap="none" normalizeH="0" baseline="0" dirty="0" smtClean="0">
              <a:solidFill>
                <a:schemeClr val="tx1"/>
              </a:solidFill>
              <a:effectLst/>
              <a:latin typeface="Segoe" pitchFamily="34" charset="0"/>
            </a:endParaRPr>
          </a:p>
        </p:txBody>
      </p:sp>
      <p:sp>
        <p:nvSpPr>
          <p:cNvPr id="220" name="Rounded Rectangle 219"/>
          <p:cNvSpPr/>
          <p:nvPr/>
        </p:nvSpPr>
        <p:spPr bwMode="auto">
          <a:xfrm>
            <a:off x="868993" y="1721363"/>
            <a:ext cx="692976" cy="16533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100" dirty="0" smtClean="0"/>
              <a:t>App</a:t>
            </a:r>
          </a:p>
        </p:txBody>
      </p:sp>
      <p:grpSp>
        <p:nvGrpSpPr>
          <p:cNvPr id="36" name="Group 421"/>
          <p:cNvGrpSpPr/>
          <p:nvPr/>
        </p:nvGrpSpPr>
        <p:grpSpPr>
          <a:xfrm>
            <a:off x="2200419" y="5728634"/>
            <a:ext cx="799000" cy="855046"/>
            <a:chOff x="-1936142" y="1282672"/>
            <a:chExt cx="3872284" cy="4086969"/>
          </a:xfrm>
        </p:grpSpPr>
        <p:sp>
          <p:nvSpPr>
            <p:cNvPr id="222" name="Rounded Rectangle 221"/>
            <p:cNvSpPr/>
            <p:nvPr/>
          </p:nvSpPr>
          <p:spPr bwMode="auto">
            <a:xfrm>
              <a:off x="-1936142" y="1282672"/>
              <a:ext cx="3872284" cy="4086969"/>
            </a:xfrm>
            <a:prstGeom prst="roundRect">
              <a:avLst>
                <a:gd name="adj" fmla="val 4071"/>
              </a:avLst>
            </a:prstGeom>
            <a:solidFill>
              <a:schemeClr val="tx1"/>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21884" tIns="406280" rIns="121884" bIns="60942" numCol="1" rtlCol="0" anchor="t"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18"/>
                </a:buBlip>
                <a:tabLst>
                  <a:tab pos="424590" algn="l"/>
                </a:tabLst>
                <a:defRPr/>
              </a:pPr>
              <a:endParaRPr lang="en-US" sz="300" dirty="0" smtClean="0">
                <a:solidFill>
                  <a:schemeClr val="tx1"/>
                </a:solidFill>
              </a:endParaRPr>
            </a:p>
          </p:txBody>
        </p:sp>
        <p:grpSp>
          <p:nvGrpSpPr>
            <p:cNvPr id="37" name="Group 68"/>
            <p:cNvGrpSpPr/>
            <p:nvPr/>
          </p:nvGrpSpPr>
          <p:grpSpPr>
            <a:xfrm>
              <a:off x="-1640469" y="4304516"/>
              <a:ext cx="3320143" cy="807358"/>
              <a:chOff x="3684815" y="6030687"/>
              <a:chExt cx="3984171" cy="968829"/>
            </a:xfrm>
          </p:grpSpPr>
          <p:sp>
            <p:nvSpPr>
              <p:cNvPr id="249" name="Rounded Rectangle 248"/>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250" name="Picture 3" descr="C:\Program Files\Microsoft Resource DVD Artwork\DVD_ART\Artwork_Imagery\HARDWARE_IMAGERY\Illustration - Misc Hardware\Windows Vista Illustration Icons\Computer.png"/>
              <p:cNvPicPr>
                <a:picLocks noChangeAspect="1" noChangeArrowheads="1"/>
              </p:cNvPicPr>
              <p:nvPr/>
            </p:nvPicPr>
            <p:blipFill>
              <a:blip r:embed="rId19" cstate="print"/>
              <a:stretch>
                <a:fillRect/>
              </a:stretch>
            </p:blipFill>
            <p:spPr bwMode="auto">
              <a:xfrm>
                <a:off x="3845121" y="6074228"/>
                <a:ext cx="1092639" cy="863883"/>
              </a:xfrm>
              <a:prstGeom prst="rect">
                <a:avLst/>
              </a:prstGeom>
              <a:noFill/>
            </p:spPr>
          </p:pic>
        </p:grpSp>
        <p:grpSp>
          <p:nvGrpSpPr>
            <p:cNvPr id="38" name="Group 67"/>
            <p:cNvGrpSpPr/>
            <p:nvPr/>
          </p:nvGrpSpPr>
          <p:grpSpPr>
            <a:xfrm>
              <a:off x="-1640469" y="3376206"/>
              <a:ext cx="3320143" cy="807358"/>
              <a:chOff x="3684815" y="4916715"/>
              <a:chExt cx="3984171" cy="968829"/>
            </a:xfrm>
          </p:grpSpPr>
          <p:sp>
            <p:nvSpPr>
              <p:cNvPr id="247" name="Rounded Rectangle 246"/>
              <p:cNvSpPr/>
              <p:nvPr/>
            </p:nvSpPr>
            <p:spPr bwMode="auto">
              <a:xfrm>
                <a:off x="3684815" y="4916715"/>
                <a:ext cx="3984171" cy="968829"/>
              </a:xfrm>
              <a:prstGeom prst="roundRect">
                <a:avLst/>
              </a:prstGeom>
              <a:noFill/>
              <a:ln>
                <a:headEnd/>
                <a:tailEnd/>
              </a:ln>
            </p:spPr>
            <p:style>
              <a:lnRef idx="1">
                <a:schemeClr val="accent6"/>
              </a:lnRef>
              <a:fillRef idx="3">
                <a:schemeClr val="accent6"/>
              </a:fillRef>
              <a:effectRef idx="2">
                <a:schemeClr val="accent6"/>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pic>
            <p:nvPicPr>
              <p:cNvPr id="248"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20" cstate="email"/>
              <a:srcRect/>
              <a:stretch>
                <a:fillRect/>
              </a:stretch>
            </p:blipFill>
            <p:spPr bwMode="auto">
              <a:xfrm>
                <a:off x="3911334" y="5025860"/>
                <a:ext cx="721632" cy="720188"/>
              </a:xfrm>
              <a:prstGeom prst="rect">
                <a:avLst/>
              </a:prstGeom>
              <a:noFill/>
            </p:spPr>
          </p:pic>
        </p:grpSp>
        <p:grpSp>
          <p:nvGrpSpPr>
            <p:cNvPr id="39" name="Group 65"/>
            <p:cNvGrpSpPr/>
            <p:nvPr/>
          </p:nvGrpSpPr>
          <p:grpSpPr>
            <a:xfrm>
              <a:off x="-1640469" y="1519587"/>
              <a:ext cx="3320143" cy="807358"/>
              <a:chOff x="3684815" y="2688773"/>
              <a:chExt cx="3984171" cy="968829"/>
            </a:xfrm>
          </p:grpSpPr>
          <p:sp>
            <p:nvSpPr>
              <p:cNvPr id="242" name="Rounded Rectangle 241"/>
              <p:cNvSpPr/>
              <p:nvPr/>
            </p:nvSpPr>
            <p:spPr bwMode="auto">
              <a:xfrm>
                <a:off x="3684815" y="2688773"/>
                <a:ext cx="3984171" cy="968829"/>
              </a:xfrm>
              <a:prstGeom prst="roundRect">
                <a:avLst/>
              </a:prstGeom>
              <a:noFill/>
              <a:ln>
                <a:headEnd/>
                <a:tailEnd/>
              </a:ln>
            </p:spPr>
            <p:style>
              <a:lnRef idx="1">
                <a:schemeClr val="accent1"/>
              </a:lnRef>
              <a:fillRef idx="3">
                <a:schemeClr val="accent1"/>
              </a:fillRef>
              <a:effectRef idx="2">
                <a:schemeClr val="accent1"/>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endParaRPr lang="en-US" sz="300" dirty="0" smtClean="0">
                  <a:solidFill>
                    <a:schemeClr val="tx2"/>
                  </a:solidFill>
                </a:endParaRPr>
              </a:p>
            </p:txBody>
          </p:sp>
          <p:grpSp>
            <p:nvGrpSpPr>
              <p:cNvPr id="40" name="Group 56"/>
              <p:cNvGrpSpPr/>
              <p:nvPr/>
            </p:nvGrpSpPr>
            <p:grpSpPr>
              <a:xfrm>
                <a:off x="3905935" y="2896568"/>
                <a:ext cx="586758" cy="540880"/>
                <a:chOff x="6505548" y="845445"/>
                <a:chExt cx="681002" cy="627755"/>
              </a:xfrm>
            </p:grpSpPr>
            <p:pic>
              <p:nvPicPr>
                <p:cNvPr id="244" name="Picture 243" descr="server.png"/>
                <p:cNvPicPr>
                  <a:picLocks noChangeAspect="1"/>
                </p:cNvPicPr>
                <p:nvPr/>
              </p:nvPicPr>
              <p:blipFill>
                <a:blip r:embed="rId21" cstate="email"/>
                <a:stretch>
                  <a:fillRect/>
                </a:stretch>
              </p:blipFill>
              <p:spPr>
                <a:xfrm>
                  <a:off x="6505548" y="845445"/>
                  <a:ext cx="338102" cy="449955"/>
                </a:xfrm>
                <a:prstGeom prst="rect">
                  <a:avLst/>
                </a:prstGeom>
              </p:spPr>
            </p:pic>
            <p:pic>
              <p:nvPicPr>
                <p:cNvPr id="245" name="Picture 244" descr="server.png"/>
                <p:cNvPicPr>
                  <a:picLocks noChangeAspect="1"/>
                </p:cNvPicPr>
                <p:nvPr/>
              </p:nvPicPr>
              <p:blipFill>
                <a:blip r:embed="rId21" cstate="email"/>
                <a:stretch>
                  <a:fillRect/>
                </a:stretch>
              </p:blipFill>
              <p:spPr>
                <a:xfrm>
                  <a:off x="6848448" y="845445"/>
                  <a:ext cx="338102" cy="449955"/>
                </a:xfrm>
                <a:prstGeom prst="rect">
                  <a:avLst/>
                </a:prstGeom>
              </p:spPr>
            </p:pic>
            <p:pic>
              <p:nvPicPr>
                <p:cNvPr id="246" name="Picture 245" descr="server.png"/>
                <p:cNvPicPr>
                  <a:picLocks noChangeAspect="1"/>
                </p:cNvPicPr>
                <p:nvPr/>
              </p:nvPicPr>
              <p:blipFill>
                <a:blip r:embed="rId21" cstate="email"/>
                <a:stretch>
                  <a:fillRect/>
                </a:stretch>
              </p:blipFill>
              <p:spPr>
                <a:xfrm>
                  <a:off x="6683348" y="1023245"/>
                  <a:ext cx="338102" cy="449955"/>
                </a:xfrm>
                <a:prstGeom prst="rect">
                  <a:avLst/>
                </a:prstGeom>
              </p:spPr>
            </p:pic>
          </p:grpSp>
        </p:grpSp>
        <p:grpSp>
          <p:nvGrpSpPr>
            <p:cNvPr id="41" name="Group 71"/>
            <p:cNvGrpSpPr/>
            <p:nvPr/>
          </p:nvGrpSpPr>
          <p:grpSpPr>
            <a:xfrm>
              <a:off x="-1624971" y="2427348"/>
              <a:ext cx="1614176" cy="839563"/>
              <a:chOff x="3070680" y="3168954"/>
              <a:chExt cx="1614176" cy="839563"/>
            </a:xfrm>
          </p:grpSpPr>
          <p:sp>
            <p:nvSpPr>
              <p:cNvPr id="235" name="Rounded Rectangle 234"/>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42" name="Group 20"/>
              <p:cNvGrpSpPr/>
              <p:nvPr/>
            </p:nvGrpSpPr>
            <p:grpSpPr>
              <a:xfrm>
                <a:off x="3338391" y="3375645"/>
                <a:ext cx="377056" cy="348450"/>
                <a:chOff x="1747290" y="5571160"/>
                <a:chExt cx="554957" cy="384739"/>
              </a:xfrm>
            </p:grpSpPr>
            <p:pic>
              <p:nvPicPr>
                <p:cNvPr id="238"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239"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240"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241"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237" name="TextBox 236"/>
              <p:cNvSpPr txBox="1"/>
              <p:nvPr/>
            </p:nvSpPr>
            <p:spPr>
              <a:xfrm>
                <a:off x="3789573" y="3346515"/>
                <a:ext cx="895283"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nvGrpSpPr>
            <p:cNvPr id="43" name="Group 73"/>
            <p:cNvGrpSpPr/>
            <p:nvPr/>
          </p:nvGrpSpPr>
          <p:grpSpPr>
            <a:xfrm>
              <a:off x="68553" y="2415362"/>
              <a:ext cx="1621382" cy="839563"/>
              <a:chOff x="3070680" y="3168954"/>
              <a:chExt cx="1605295" cy="839563"/>
            </a:xfrm>
          </p:grpSpPr>
          <p:sp>
            <p:nvSpPr>
              <p:cNvPr id="228" name="Rounded Rectangle 227"/>
              <p:cNvSpPr/>
              <p:nvPr/>
            </p:nvSpPr>
            <p:spPr bwMode="auto">
              <a:xfrm>
                <a:off x="3070680" y="3168954"/>
                <a:ext cx="1605016" cy="807358"/>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endParaRPr lang="en-US" sz="300" dirty="0" smtClean="0">
                  <a:solidFill>
                    <a:schemeClr val="tx2"/>
                  </a:solidFill>
                </a:endParaRPr>
              </a:p>
            </p:txBody>
          </p:sp>
          <p:grpSp>
            <p:nvGrpSpPr>
              <p:cNvPr id="44" name="Group 20"/>
              <p:cNvGrpSpPr/>
              <p:nvPr/>
            </p:nvGrpSpPr>
            <p:grpSpPr>
              <a:xfrm>
                <a:off x="3338389" y="3375645"/>
                <a:ext cx="377056" cy="348450"/>
                <a:chOff x="1747290" y="5571160"/>
                <a:chExt cx="554957" cy="384739"/>
              </a:xfrm>
            </p:grpSpPr>
            <p:pic>
              <p:nvPicPr>
                <p:cNvPr id="231" name="Picture 1" descr="image001"/>
                <p:cNvPicPr>
                  <a:picLocks noChangeAspect="1" noChangeArrowheads="1"/>
                </p:cNvPicPr>
                <p:nvPr/>
              </p:nvPicPr>
              <p:blipFill>
                <a:blip r:embed="rId22" cstate="email"/>
                <a:srcRect/>
                <a:stretch>
                  <a:fillRect/>
                </a:stretch>
              </p:blipFill>
              <p:spPr bwMode="auto">
                <a:xfrm>
                  <a:off x="1747290" y="5614753"/>
                  <a:ext cx="292801" cy="210329"/>
                </a:xfrm>
                <a:prstGeom prst="rect">
                  <a:avLst/>
                </a:prstGeom>
                <a:noFill/>
                <a:ln>
                  <a:noFill/>
                </a:ln>
              </p:spPr>
            </p:pic>
            <p:pic>
              <p:nvPicPr>
                <p:cNvPr id="232" name="Picture 2" descr="image002"/>
                <p:cNvPicPr>
                  <a:picLocks noChangeAspect="1" noChangeArrowheads="1"/>
                </p:cNvPicPr>
                <p:nvPr/>
              </p:nvPicPr>
              <p:blipFill>
                <a:blip r:embed="rId23" cstate="email"/>
                <a:srcRect/>
                <a:stretch>
                  <a:fillRect/>
                </a:stretch>
              </p:blipFill>
              <p:spPr bwMode="auto">
                <a:xfrm>
                  <a:off x="1805169" y="5745570"/>
                  <a:ext cx="292801" cy="210329"/>
                </a:xfrm>
                <a:prstGeom prst="rect">
                  <a:avLst/>
                </a:prstGeom>
                <a:noFill/>
                <a:ln>
                  <a:noFill/>
                </a:ln>
              </p:spPr>
            </p:pic>
            <p:pic>
              <p:nvPicPr>
                <p:cNvPr id="233" name="Picture 3" descr="image003"/>
                <p:cNvPicPr>
                  <a:picLocks noChangeAspect="1" noChangeArrowheads="1"/>
                </p:cNvPicPr>
                <p:nvPr/>
              </p:nvPicPr>
              <p:blipFill>
                <a:blip r:embed="rId24" cstate="email"/>
                <a:srcRect/>
                <a:stretch>
                  <a:fillRect/>
                </a:stretch>
              </p:blipFill>
              <p:spPr bwMode="auto">
                <a:xfrm>
                  <a:off x="1954976" y="5571160"/>
                  <a:ext cx="299610" cy="215459"/>
                </a:xfrm>
                <a:prstGeom prst="rect">
                  <a:avLst/>
                </a:prstGeom>
                <a:noFill/>
                <a:ln>
                  <a:noFill/>
                </a:ln>
              </p:spPr>
            </p:pic>
            <p:pic>
              <p:nvPicPr>
                <p:cNvPr id="234" name="Picture 4" descr="image004"/>
                <p:cNvPicPr>
                  <a:picLocks noChangeAspect="1" noChangeArrowheads="1"/>
                </p:cNvPicPr>
                <p:nvPr/>
              </p:nvPicPr>
              <p:blipFill>
                <a:blip r:embed="rId25" cstate="email"/>
                <a:srcRect/>
                <a:stretch>
                  <a:fillRect/>
                </a:stretch>
              </p:blipFill>
              <p:spPr bwMode="auto">
                <a:xfrm>
                  <a:off x="2009446" y="5676332"/>
                  <a:ext cx="292801" cy="210329"/>
                </a:xfrm>
                <a:prstGeom prst="rect">
                  <a:avLst/>
                </a:prstGeom>
                <a:noFill/>
                <a:ln>
                  <a:noFill/>
                </a:ln>
              </p:spPr>
            </p:pic>
          </p:grpSp>
          <p:sp>
            <p:nvSpPr>
              <p:cNvPr id="230" name="TextBox 229"/>
              <p:cNvSpPr txBox="1"/>
              <p:nvPr/>
            </p:nvSpPr>
            <p:spPr>
              <a:xfrm>
                <a:off x="3789575" y="3346515"/>
                <a:ext cx="886400" cy="662002"/>
              </a:xfrm>
              <a:prstGeom prst="rect">
                <a:avLst/>
              </a:prstGeom>
              <a:noFill/>
            </p:spPr>
            <p:txBody>
              <a:bodyPr wrap="none" rtlCol="0">
                <a:spAutoFit/>
              </a:bodyPr>
              <a:lstStyle/>
              <a:p>
                <a:endParaRPr lang="en-US" sz="300" dirty="0" smtClean="0">
                  <a:solidFill>
                    <a:schemeClr val="tx1"/>
                  </a:solidFill>
                  <a:latin typeface="Segoe" pitchFamily="34" charset="0"/>
                </a:endParaRPr>
              </a:p>
            </p:txBody>
          </p:sp>
        </p:grpSp>
      </p:grpSp>
      <p:sp>
        <p:nvSpPr>
          <p:cNvPr id="251" name="Rounded Rectangle 250"/>
          <p:cNvSpPr/>
          <p:nvPr/>
        </p:nvSpPr>
        <p:spPr bwMode="auto">
          <a:xfrm>
            <a:off x="2253016" y="6161226"/>
            <a:ext cx="692976" cy="176763"/>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solidFill>
                  <a:schemeClr val="tx1"/>
                </a:solidFill>
                <a:effectLst/>
                <a:latin typeface="Segoe" pitchFamily="34" charset="0"/>
              </a:rPr>
              <a:t>OS</a:t>
            </a:r>
            <a:endParaRPr kumimoji="0" lang="en-US" sz="2900" b="0" i="0" u="none" strike="noStrike" cap="none" normalizeH="0" baseline="0" dirty="0" smtClean="0">
              <a:solidFill>
                <a:schemeClr val="tx1"/>
              </a:solidFill>
              <a:effectLst/>
              <a:latin typeface="Segoe" pitchFamily="34" charset="0"/>
            </a:endParaRPr>
          </a:p>
        </p:txBody>
      </p:sp>
      <p:sp>
        <p:nvSpPr>
          <p:cNvPr id="252" name="Rounded Rectangle 251"/>
          <p:cNvSpPr/>
          <p:nvPr/>
        </p:nvSpPr>
        <p:spPr bwMode="auto">
          <a:xfrm>
            <a:off x="2249229" y="5961496"/>
            <a:ext cx="692976" cy="165333"/>
          </a:xfrm>
          <a:prstGeom prst="round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100" dirty="0" smtClean="0"/>
              <a:t>App</a:t>
            </a:r>
          </a:p>
        </p:txBody>
      </p:sp>
      <p:sp>
        <p:nvSpPr>
          <p:cNvPr id="211" name="TextBox 210"/>
          <p:cNvSpPr txBox="1"/>
          <p:nvPr/>
        </p:nvSpPr>
        <p:spPr>
          <a:xfrm>
            <a:off x="119554" y="5656263"/>
            <a:ext cx="1640681" cy="338554"/>
          </a:xfrm>
          <a:prstGeom prst="rect">
            <a:avLst/>
          </a:prstGeom>
          <a:noFill/>
        </p:spPr>
        <p:txBody>
          <a:bodyPr wrap="square" rtlCol="0">
            <a:spAutoFit/>
          </a:bodyPr>
          <a:lstStyle/>
          <a:p>
            <a:r>
              <a:rPr lang="en-US" sz="1600" b="1" dirty="0" smtClean="0">
                <a:solidFill>
                  <a:schemeClr val="tx1"/>
                </a:solidFill>
              </a:rPr>
              <a:t>MED-V</a:t>
            </a:r>
            <a:endParaRPr lang="en-US" sz="1600" b="1" dirty="0">
              <a:solidFill>
                <a:schemeClr val="tx1"/>
              </a:solidFill>
            </a:endParaRPr>
          </a:p>
        </p:txBody>
      </p:sp>
      <p:pic>
        <p:nvPicPr>
          <p:cNvPr id="33797" name="Picture 5" descr="C:\Users\nibala.REDMOND\Desktop\Win-VECD_h_rgb.png"/>
          <p:cNvPicPr>
            <a:picLocks noChangeAspect="1" noChangeArrowheads="1"/>
          </p:cNvPicPr>
          <p:nvPr/>
        </p:nvPicPr>
        <p:blipFill>
          <a:blip r:embed="rId26" cstate="print">
            <a:lum bright="100000" contrast="-1000"/>
          </a:blip>
          <a:srcRect/>
          <a:stretch>
            <a:fillRect/>
          </a:stretch>
        </p:blipFill>
        <p:spPr bwMode="auto">
          <a:xfrm>
            <a:off x="216694" y="6100329"/>
            <a:ext cx="1459706" cy="529071"/>
          </a:xfrm>
          <a:prstGeom prst="rect">
            <a:avLst/>
          </a:prstGeom>
          <a:noFill/>
        </p:spPr>
      </p:pic>
    </p:spTree>
  </p:cSld>
  <p:clrMapOvr>
    <a:masterClrMapping/>
  </p:clrMapOvr>
  <p:transition advTm="177937">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Ingredientes</a:t>
            </a:r>
            <a:endParaRPr lang="es-ES" dirty="0"/>
          </a:p>
        </p:txBody>
      </p:sp>
      <p:sp>
        <p:nvSpPr>
          <p:cNvPr id="3" name="2 Marcador de texto"/>
          <p:cNvSpPr>
            <a:spLocks noGrp="1"/>
          </p:cNvSpPr>
          <p:nvPr>
            <p:ph type="body" sz="quarter" idx="10"/>
          </p:nvPr>
        </p:nvSpPr>
        <p:spPr>
          <a:xfrm>
            <a:off x="412750" y="1197787"/>
            <a:ext cx="9080500" cy="5050613"/>
          </a:xfrm>
        </p:spPr>
        <p:txBody>
          <a:bodyPr/>
          <a:lstStyle/>
          <a:p>
            <a:r>
              <a:rPr lang="es-ES" sz="2000" dirty="0" smtClean="0"/>
              <a:t>Servidores con </a:t>
            </a:r>
            <a:r>
              <a:rPr lang="es-ES" sz="2000" dirty="0" err="1" smtClean="0"/>
              <a:t>Hyper</a:t>
            </a:r>
            <a:r>
              <a:rPr lang="es-ES" sz="2000" dirty="0" smtClean="0"/>
              <a:t>-V R2 + RD </a:t>
            </a:r>
            <a:r>
              <a:rPr lang="es-ES" sz="2000" dirty="0" err="1" smtClean="0"/>
              <a:t>Virtualization</a:t>
            </a:r>
            <a:r>
              <a:rPr lang="es-ES" sz="2000" dirty="0" smtClean="0"/>
              <a:t> Host (</a:t>
            </a:r>
            <a:r>
              <a:rPr lang="es-ES" sz="2000" dirty="0" err="1" smtClean="0"/>
              <a:t>VMHostAgent</a:t>
            </a:r>
            <a:r>
              <a:rPr lang="es-ES" sz="2000" dirty="0" smtClean="0"/>
              <a:t>)</a:t>
            </a:r>
          </a:p>
          <a:p>
            <a:r>
              <a:rPr lang="es-ES" sz="2000" dirty="0" smtClean="0"/>
              <a:t>Servidores con RD </a:t>
            </a:r>
            <a:r>
              <a:rPr lang="es-ES" sz="2000" dirty="0" err="1" smtClean="0"/>
              <a:t>Session</a:t>
            </a:r>
            <a:r>
              <a:rPr lang="es-ES" sz="2000" dirty="0" smtClean="0"/>
              <a:t> Host + </a:t>
            </a:r>
            <a:r>
              <a:rPr lang="es-ES" sz="2000" dirty="0" err="1" smtClean="0"/>
              <a:t>RemoteApp</a:t>
            </a:r>
            <a:endParaRPr lang="es-ES" sz="2000" dirty="0" smtClean="0"/>
          </a:p>
          <a:p>
            <a:pPr lvl="1"/>
            <a:r>
              <a:rPr lang="es-ES" sz="1800" dirty="0" smtClean="0"/>
              <a:t>Pueden estar a su vez </a:t>
            </a:r>
            <a:r>
              <a:rPr lang="es-ES" sz="1800" dirty="0" err="1" smtClean="0"/>
              <a:t>virtualizados</a:t>
            </a:r>
            <a:endParaRPr lang="es-ES" sz="1800" dirty="0" smtClean="0"/>
          </a:p>
          <a:p>
            <a:r>
              <a:rPr lang="es-ES" sz="2000" dirty="0" smtClean="0"/>
              <a:t>Servidores con el RD </a:t>
            </a:r>
            <a:r>
              <a:rPr lang="es-ES" sz="2000" dirty="0" err="1" smtClean="0"/>
              <a:t>Connection</a:t>
            </a:r>
            <a:r>
              <a:rPr lang="es-ES" sz="2000" dirty="0" smtClean="0"/>
              <a:t> </a:t>
            </a:r>
            <a:r>
              <a:rPr lang="es-ES" sz="2000" dirty="0" err="1" smtClean="0"/>
              <a:t>Broker</a:t>
            </a:r>
            <a:endParaRPr lang="es-ES" sz="2000" dirty="0" smtClean="0"/>
          </a:p>
          <a:p>
            <a:pPr lvl="1"/>
            <a:r>
              <a:rPr lang="es-ES" sz="1800" dirty="0" smtClean="0"/>
              <a:t>Pueden estar en servidores </a:t>
            </a:r>
            <a:r>
              <a:rPr lang="es-ES" sz="1800" dirty="0" err="1" smtClean="0"/>
              <a:t>virtualizados</a:t>
            </a:r>
            <a:endParaRPr lang="es-ES" sz="1800" dirty="0" smtClean="0"/>
          </a:p>
          <a:p>
            <a:pPr lvl="1"/>
            <a:r>
              <a:rPr lang="es-ES" sz="1800" dirty="0" smtClean="0"/>
              <a:t>Pueden estar clusterizados</a:t>
            </a:r>
          </a:p>
          <a:p>
            <a:pPr lvl="1"/>
            <a:r>
              <a:rPr lang="es-ES" sz="1800" dirty="0" smtClean="0"/>
              <a:t>Exponen:</a:t>
            </a:r>
          </a:p>
          <a:p>
            <a:pPr lvl="2"/>
            <a:r>
              <a:rPr lang="es-ES" sz="1600" dirty="0" err="1" smtClean="0"/>
              <a:t>VMs</a:t>
            </a:r>
            <a:r>
              <a:rPr lang="es-ES" sz="1600" dirty="0" smtClean="0"/>
              <a:t> personales</a:t>
            </a:r>
          </a:p>
          <a:p>
            <a:pPr lvl="2"/>
            <a:r>
              <a:rPr lang="es-ES" sz="1600" dirty="0" smtClean="0"/>
              <a:t>Pools de </a:t>
            </a:r>
            <a:r>
              <a:rPr lang="es-ES" sz="1600" dirty="0" err="1" smtClean="0"/>
              <a:t>VMs</a:t>
            </a:r>
            <a:endParaRPr lang="es-ES" sz="1600" dirty="0" smtClean="0"/>
          </a:p>
          <a:p>
            <a:pPr lvl="2"/>
            <a:r>
              <a:rPr lang="es-ES" sz="1600" dirty="0" err="1" smtClean="0"/>
              <a:t>RemoteApps</a:t>
            </a:r>
            <a:r>
              <a:rPr lang="es-ES" sz="1600" dirty="0" smtClean="0"/>
              <a:t> en RD </a:t>
            </a:r>
            <a:r>
              <a:rPr lang="es-ES" sz="1600" dirty="0" err="1" smtClean="0"/>
              <a:t>Session</a:t>
            </a:r>
            <a:r>
              <a:rPr lang="es-ES" sz="1600" dirty="0" smtClean="0"/>
              <a:t> hosts Stand-</a:t>
            </a:r>
            <a:r>
              <a:rPr lang="es-ES" sz="1600" dirty="0" err="1" smtClean="0"/>
              <a:t>alone</a:t>
            </a:r>
            <a:r>
              <a:rPr lang="es-ES" sz="1600" dirty="0" smtClean="0"/>
              <a:t> </a:t>
            </a:r>
          </a:p>
          <a:p>
            <a:pPr lvl="2"/>
            <a:r>
              <a:rPr lang="es-ES" sz="1600" dirty="0" err="1" smtClean="0"/>
              <a:t>RemoteApps</a:t>
            </a:r>
            <a:r>
              <a:rPr lang="es-ES" sz="1600" dirty="0" smtClean="0"/>
              <a:t> en granjas de RD </a:t>
            </a:r>
            <a:r>
              <a:rPr lang="es-ES" sz="1600" dirty="0" err="1" smtClean="0"/>
              <a:t>Session</a:t>
            </a:r>
            <a:r>
              <a:rPr lang="es-ES" sz="1600" dirty="0" smtClean="0"/>
              <a:t> Hosts</a:t>
            </a:r>
          </a:p>
          <a:p>
            <a:r>
              <a:rPr lang="es-ES" sz="2000" dirty="0" smtClean="0"/>
              <a:t>Servidores con RD Web</a:t>
            </a:r>
          </a:p>
          <a:p>
            <a:pPr lvl="1"/>
            <a:r>
              <a:rPr lang="es-ES" sz="1800" dirty="0" smtClean="0"/>
              <a:t>Pueden publicar vía Web</a:t>
            </a:r>
          </a:p>
          <a:p>
            <a:pPr lvl="2"/>
            <a:r>
              <a:rPr lang="es-ES" sz="1400" dirty="0" smtClean="0"/>
              <a:t>Las </a:t>
            </a:r>
            <a:r>
              <a:rPr lang="es-ES" sz="1400" dirty="0" err="1" smtClean="0"/>
              <a:t>Remote</a:t>
            </a:r>
            <a:r>
              <a:rPr lang="es-ES" sz="1400" dirty="0" smtClean="0"/>
              <a:t> </a:t>
            </a:r>
            <a:r>
              <a:rPr lang="es-ES" sz="1400" dirty="0" err="1" smtClean="0"/>
              <a:t>Apps</a:t>
            </a:r>
            <a:r>
              <a:rPr lang="es-ES" sz="1400" dirty="0" smtClean="0"/>
              <a:t> expuestas en uno o varios servidores RD </a:t>
            </a:r>
            <a:r>
              <a:rPr lang="es-ES" sz="1400" dirty="0" err="1" smtClean="0"/>
              <a:t>Session</a:t>
            </a:r>
            <a:r>
              <a:rPr lang="es-ES" sz="1400" dirty="0" smtClean="0"/>
              <a:t> Host</a:t>
            </a:r>
          </a:p>
          <a:p>
            <a:pPr lvl="2"/>
            <a:r>
              <a:rPr lang="es-ES" sz="1400" dirty="0" smtClean="0"/>
              <a:t>Toda la información recogida en un RD </a:t>
            </a:r>
            <a:r>
              <a:rPr lang="es-ES" sz="1400" dirty="0" err="1" smtClean="0"/>
              <a:t>Connection</a:t>
            </a:r>
            <a:r>
              <a:rPr lang="es-ES" sz="1400" dirty="0" smtClean="0"/>
              <a:t> </a:t>
            </a:r>
            <a:r>
              <a:rPr lang="es-ES" sz="1400" dirty="0" err="1" smtClean="0"/>
              <a:t>Broker</a:t>
            </a:r>
            <a:endParaRPr lang="es-ES" sz="1400" dirty="0" smtClean="0"/>
          </a:p>
          <a:p>
            <a:r>
              <a:rPr lang="es-ES" sz="2000" dirty="0" smtClean="0"/>
              <a:t>Servidores con RD </a:t>
            </a:r>
            <a:r>
              <a:rPr lang="es-ES" sz="2000" dirty="0" err="1" smtClean="0"/>
              <a:t>Session</a:t>
            </a:r>
            <a:r>
              <a:rPr lang="es-ES" sz="2000" dirty="0" smtClean="0"/>
              <a:t> Host en modo Redirección</a:t>
            </a:r>
          </a:p>
          <a:p>
            <a:pPr lvl="1"/>
            <a:r>
              <a:rPr lang="es-ES" sz="1600" dirty="0" smtClean="0"/>
              <a:t>Permiten redirigir la sesión del cliente a la VM personal o a la VM correspondiente del Pool</a:t>
            </a:r>
            <a:endParaRPr lang="es-ES" sz="1600" dirty="0"/>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Recetas</a:t>
            </a:r>
            <a:endParaRPr lang="es-ES" dirty="0"/>
          </a:p>
        </p:txBody>
      </p:sp>
      <p:sp>
        <p:nvSpPr>
          <p:cNvPr id="3" name="2 Marcador de texto"/>
          <p:cNvSpPr>
            <a:spLocks noGrp="1"/>
          </p:cNvSpPr>
          <p:nvPr>
            <p:ph type="body" sz="quarter" idx="10"/>
          </p:nvPr>
        </p:nvSpPr>
        <p:spPr>
          <a:xfrm>
            <a:off x="412750" y="990600"/>
            <a:ext cx="9080500" cy="5881610"/>
          </a:xfrm>
        </p:spPr>
        <p:txBody>
          <a:bodyPr/>
          <a:lstStyle/>
          <a:p>
            <a:r>
              <a:rPr lang="en-US" sz="2400" dirty="0" smtClean="0">
                <a:hlinkClick r:id="rId3"/>
              </a:rPr>
              <a:t>Installing Remote Desktop Session Host Step-by-Step Guide</a:t>
            </a:r>
            <a:endParaRPr lang="es-ES" sz="2400" dirty="0" smtClean="0"/>
          </a:p>
          <a:p>
            <a:r>
              <a:rPr lang="en-US" sz="2400" dirty="0" smtClean="0">
                <a:hlinkClick r:id="rId4"/>
              </a:rPr>
              <a:t>Deploying Remote Desktop Web Access with Remote Desktop Connection Broker Step-by-Step Guide</a:t>
            </a:r>
            <a:endParaRPr lang="es-ES" sz="2400" dirty="0" smtClean="0"/>
          </a:p>
          <a:p>
            <a:r>
              <a:rPr lang="en-US" sz="2400" dirty="0" smtClean="0">
                <a:hlinkClick r:id="rId5"/>
              </a:rPr>
              <a:t>Deploying Virtual Desktop Pools by Using Remote Desktop Web Access Step-by-Step Guide</a:t>
            </a:r>
            <a:endParaRPr lang="es-ES" sz="2400" dirty="0" smtClean="0"/>
          </a:p>
          <a:p>
            <a:r>
              <a:rPr lang="en-US" sz="2400" dirty="0" smtClean="0">
                <a:hlinkClick r:id="rId6"/>
              </a:rPr>
              <a:t>Deploying Personal Virtual Desktops by Using Remote Desktop Web Access Step-by-Step Guide</a:t>
            </a:r>
            <a:r>
              <a:rPr lang="es-ES" sz="2400" dirty="0" smtClean="0"/>
              <a:t> </a:t>
            </a:r>
          </a:p>
          <a:p>
            <a:r>
              <a:rPr lang="en-US" sz="2400" dirty="0" smtClean="0">
                <a:hlinkClick r:id="rId7"/>
              </a:rPr>
              <a:t>Deploying </a:t>
            </a:r>
            <a:r>
              <a:rPr lang="en-US" sz="2400" dirty="0" err="1" smtClean="0">
                <a:hlinkClick r:id="rId7"/>
              </a:rPr>
              <a:t>RemoteApp</a:t>
            </a:r>
            <a:r>
              <a:rPr lang="en-US" sz="2400" dirty="0" smtClean="0">
                <a:hlinkClick r:id="rId7"/>
              </a:rPr>
              <a:t> Programs to the Start Menu by Using </a:t>
            </a:r>
            <a:r>
              <a:rPr lang="en-US" sz="2400" dirty="0" err="1" smtClean="0">
                <a:hlinkClick r:id="rId7"/>
              </a:rPr>
              <a:t>RemoteApp</a:t>
            </a:r>
            <a:r>
              <a:rPr lang="en-US" sz="2400" dirty="0" smtClean="0">
                <a:hlinkClick r:id="rId7"/>
              </a:rPr>
              <a:t> and Desktop Connection Step-by-Step Guide</a:t>
            </a:r>
            <a:endParaRPr lang="es-ES" sz="2400" dirty="0" smtClean="0"/>
          </a:p>
          <a:p>
            <a:r>
              <a:rPr lang="en-US" sz="2400" dirty="0" smtClean="0">
                <a:hlinkClick r:id="rId8"/>
              </a:rPr>
              <a:t>Deploying Personal Virtual Desktops by Using </a:t>
            </a:r>
            <a:r>
              <a:rPr lang="en-US" sz="2400" dirty="0" err="1" smtClean="0">
                <a:hlinkClick r:id="rId8"/>
              </a:rPr>
              <a:t>RemoteApp</a:t>
            </a:r>
            <a:r>
              <a:rPr lang="en-US" sz="2400" dirty="0" smtClean="0">
                <a:hlinkClick r:id="rId8"/>
              </a:rPr>
              <a:t> and Desktop Connection Step-by-Step Guide</a:t>
            </a:r>
            <a:endParaRPr lang="es-ES" sz="2400" dirty="0" smtClean="0"/>
          </a:p>
          <a:p>
            <a:r>
              <a:rPr lang="en-US" sz="2400" dirty="0" smtClean="0">
                <a:hlinkClick r:id="rId9"/>
              </a:rPr>
              <a:t>Deploying Virtual Desktop Pools by Using </a:t>
            </a:r>
            <a:r>
              <a:rPr lang="en-US" sz="2400" dirty="0" err="1" smtClean="0">
                <a:hlinkClick r:id="rId9"/>
              </a:rPr>
              <a:t>RemoteApp</a:t>
            </a:r>
            <a:r>
              <a:rPr lang="en-US" sz="2400" dirty="0" smtClean="0">
                <a:hlinkClick r:id="rId9"/>
              </a:rPr>
              <a:t> and Desktop Connection Step-by-Step Guide</a:t>
            </a:r>
            <a:endParaRPr lang="es-ES" sz="2400" dirty="0" smtClean="0"/>
          </a:p>
          <a:p>
            <a:r>
              <a:rPr lang="en-US" sz="2400" dirty="0" smtClean="0">
                <a:hlinkClick r:id="rId10"/>
              </a:rPr>
              <a:t>Deploying Remote Desktop Gateway Step-by-Step Guide</a:t>
            </a:r>
            <a:endParaRPr lang="es-ES" sz="2400" dirty="0" smtClean="0"/>
          </a:p>
          <a:p>
            <a:r>
              <a:rPr lang="en-US" sz="2400" dirty="0" smtClean="0">
                <a:hlinkClick r:id="rId11"/>
              </a:rPr>
              <a:t>Deploying Remote Desktop Licensing Step-by-Step Guide</a:t>
            </a:r>
            <a:endParaRPr lang="es-ES" sz="2400" dirty="0" smtClean="0"/>
          </a:p>
          <a:p>
            <a:endParaRPr lang="es-ES" sz="1800" dirty="0"/>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smtClean="0"/>
              <a:t>Escenario de la Demo</a:t>
            </a:r>
            <a:endParaRPr lang="es-ES" dirty="0"/>
          </a:p>
        </p:txBody>
      </p:sp>
      <p:pic>
        <p:nvPicPr>
          <p:cNvPr id="79874" name="Picture 2"/>
          <p:cNvPicPr>
            <a:picLocks noChangeAspect="1" noChangeArrowheads="1"/>
          </p:cNvPicPr>
          <p:nvPr/>
        </p:nvPicPr>
        <p:blipFill>
          <a:blip r:embed="rId2"/>
          <a:srcRect/>
          <a:stretch>
            <a:fillRect/>
          </a:stretch>
        </p:blipFill>
        <p:spPr bwMode="auto">
          <a:xfrm>
            <a:off x="990600" y="1143000"/>
            <a:ext cx="7920037" cy="5574583"/>
          </a:xfrm>
          <a:prstGeom prst="rect">
            <a:avLst/>
          </a:prstGeom>
          <a:noFill/>
          <a:ln w="9525">
            <a:noFill/>
            <a:miter lim="800000"/>
            <a:headEnd/>
            <a:tailEnd/>
          </a:ln>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828800"/>
            <a:ext cx="9372600" cy="1523495"/>
          </a:xfrm>
        </p:spPr>
        <p:txBody>
          <a:bodyPr/>
          <a:lstStyle/>
          <a:p>
            <a:r>
              <a:rPr lang="es-ES" noProof="0" dirty="0" smtClean="0"/>
              <a:t>DEMO</a:t>
            </a:r>
            <a:r>
              <a:rPr lang="es-ES" sz="4400" noProof="0" dirty="0" smtClean="0"/>
              <a:t/>
            </a:r>
            <a:br>
              <a:rPr lang="es-ES" sz="4400" noProof="0" dirty="0" smtClean="0"/>
            </a:br>
            <a:r>
              <a:rPr lang="es-ES" sz="3200" dirty="0" smtClean="0"/>
              <a:t>VDI con R</a:t>
            </a:r>
            <a:r>
              <a:rPr lang="es-ES" sz="3200" noProof="0" dirty="0" smtClean="0"/>
              <a:t>D </a:t>
            </a:r>
            <a:r>
              <a:rPr lang="es-ES" sz="3200" noProof="0" dirty="0" err="1" smtClean="0"/>
              <a:t>Connection</a:t>
            </a:r>
            <a:r>
              <a:rPr lang="es-ES" sz="3200" noProof="0" dirty="0" smtClean="0"/>
              <a:t> </a:t>
            </a:r>
            <a:r>
              <a:rPr lang="es-ES" sz="3200" noProof="0" dirty="0" err="1" smtClean="0"/>
              <a:t>Broker</a:t>
            </a:r>
            <a:endParaRPr lang="es-ES" sz="4000" noProof="0" dirty="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ounded Rectangle 66"/>
          <p:cNvSpPr/>
          <p:nvPr/>
        </p:nvSpPr>
        <p:spPr bwMode="auto">
          <a:xfrm>
            <a:off x="1981202" y="3220874"/>
            <a:ext cx="5056495" cy="1733265"/>
          </a:xfrm>
          <a:prstGeom prst="roundRect">
            <a:avLst/>
          </a:prstGeom>
          <a:gradFill flip="none" rotWithShape="1">
            <a:gsLst>
              <a:gs pos="0">
                <a:schemeClr val="accent4">
                  <a:lumMod val="60000"/>
                  <a:lumOff val="40000"/>
                  <a:alpha val="36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365760" numCol="1" rtlCol="0" anchor="t"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30" name="Rounded Rectangle 29"/>
          <p:cNvSpPr/>
          <p:nvPr/>
        </p:nvSpPr>
        <p:spPr bwMode="auto">
          <a:xfrm rot="16200000">
            <a:off x="2871724" y="-865499"/>
            <a:ext cx="4162559" cy="9905999"/>
          </a:xfrm>
          <a:prstGeom prst="roundRect">
            <a:avLst>
              <a:gd name="adj" fmla="val 0"/>
            </a:avLst>
          </a:prstGeom>
          <a:gradFill flip="none" rotWithShape="1">
            <a:gsLst>
              <a:gs pos="0">
                <a:schemeClr val="tx2">
                  <a:lumMod val="10000"/>
                </a:schemeClr>
              </a:gs>
              <a:gs pos="50000">
                <a:schemeClr val="bg1">
                  <a:alpha val="4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mj-lt"/>
            </a:endParaRPr>
          </a:p>
        </p:txBody>
      </p:sp>
      <p:sp>
        <p:nvSpPr>
          <p:cNvPr id="38" name="Slide Number Placeholder 4"/>
          <p:cNvSpPr txBox="1">
            <a:spLocks/>
          </p:cNvSpPr>
          <p:nvPr/>
        </p:nvSpPr>
        <p:spPr>
          <a:xfrm>
            <a:off x="0" y="6492878"/>
            <a:ext cx="2311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DC81017-83AE-44F6-8117-6151C682E581}" type="slidenum">
              <a:rPr kumimoji="0" lang="en-US" sz="1600" b="0" i="0" u="none" strike="noStrike" kern="1200" cap="none" spc="0" normalizeH="0" baseline="0" noProof="0" smtClean="0">
                <a:ln>
                  <a:noFill/>
                </a:ln>
                <a:solidFill>
                  <a:schemeClr val="accent4">
                    <a:lumMod val="40000"/>
                    <a:lumOff val="60000"/>
                  </a:schemeClr>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1600" b="0" i="0" u="none" strike="noStrike" kern="1200" cap="none" spc="0" normalizeH="0" baseline="0" noProof="0" dirty="0">
              <a:ln>
                <a:noFill/>
              </a:ln>
              <a:solidFill>
                <a:schemeClr val="accent4">
                  <a:lumMod val="40000"/>
                  <a:lumOff val="60000"/>
                </a:schemeClr>
              </a:solidFill>
              <a:effectLst/>
              <a:uLnTx/>
              <a:uFillTx/>
              <a:latin typeface="+mj-lt"/>
              <a:ea typeface="+mn-ea"/>
              <a:cs typeface="+mn-cs"/>
            </a:endParaRPr>
          </a:p>
        </p:txBody>
      </p:sp>
      <p:sp>
        <p:nvSpPr>
          <p:cNvPr id="32" name="Title 31"/>
          <p:cNvSpPr>
            <a:spLocks noGrp="1"/>
          </p:cNvSpPr>
          <p:nvPr>
            <p:ph type="title"/>
          </p:nvPr>
        </p:nvSpPr>
        <p:spPr>
          <a:xfrm>
            <a:off x="368395" y="97203"/>
            <a:ext cx="9080500" cy="664797"/>
          </a:xfrm>
        </p:spPr>
        <p:txBody>
          <a:bodyPr/>
          <a:lstStyle/>
          <a:p>
            <a:r>
              <a:rPr dirty="0" smtClean="0"/>
              <a:t>VDI con </a:t>
            </a:r>
            <a:r>
              <a:rPr dirty="0" err="1" smtClean="0"/>
              <a:t>nuestros</a:t>
            </a:r>
            <a:r>
              <a:rPr dirty="0" smtClean="0"/>
              <a:t> partners</a:t>
            </a:r>
            <a:endParaRPr lang="en-US" dirty="0"/>
          </a:p>
        </p:txBody>
      </p:sp>
      <p:sp>
        <p:nvSpPr>
          <p:cNvPr id="39" name="Rounded Rectangle 38"/>
          <p:cNvSpPr/>
          <p:nvPr/>
        </p:nvSpPr>
        <p:spPr bwMode="auto">
          <a:xfrm>
            <a:off x="-1" y="941694"/>
            <a:ext cx="9906001" cy="1023582"/>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4">
                  <a:lumMod val="60000"/>
                  <a:lumOff val="40000"/>
                  <a:alpha val="46000"/>
                </a:schemeClr>
              </a:gs>
            </a:gsLst>
            <a:lin ang="108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defRPr/>
            </a:pPr>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41" name="&quot;GLASS&quot;; Black to Transparent"/>
          <p:cNvSpPr/>
          <p:nvPr/>
        </p:nvSpPr>
        <p:spPr bwMode="auto">
          <a:xfrm rot="5400000">
            <a:off x="4530295" y="-3492316"/>
            <a:ext cx="845413" cy="9906003"/>
          </a:xfrm>
          <a:prstGeom prst="roundRect">
            <a:avLst>
              <a:gd name="adj" fmla="val 0"/>
            </a:avLst>
          </a:prstGeom>
          <a:gradFill flip="none" rotWithShape="1">
            <a:gsLst>
              <a:gs pos="0">
                <a:schemeClr val="accent1">
                  <a:shade val="15000"/>
                  <a:satMod val="18000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a:defRPr/>
            </a:pPr>
            <a:endParaRPr lang="en-US" sz="2000" dirty="0" smtClean="0">
              <a:solidFill>
                <a:srgbClr val="FFFFFF"/>
              </a:solidFill>
              <a:effectLst>
                <a:outerShdw blurRad="38100" dist="38100" dir="2700000" algn="tl">
                  <a:srgbClr val="000000">
                    <a:alpha val="43137"/>
                  </a:srgbClr>
                </a:outerShdw>
              </a:effectLst>
              <a:latin typeface="+mj-lt"/>
            </a:endParaRPr>
          </a:p>
        </p:txBody>
      </p:sp>
      <p:sp>
        <p:nvSpPr>
          <p:cNvPr id="34" name="Slide Number Placeholder 4"/>
          <p:cNvSpPr txBox="1">
            <a:spLocks/>
          </p:cNvSpPr>
          <p:nvPr/>
        </p:nvSpPr>
        <p:spPr>
          <a:xfrm>
            <a:off x="0" y="6492878"/>
            <a:ext cx="23114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CDC81017-83AE-44F6-8117-6151C682E581}" type="slidenum">
              <a:rPr kumimoji="0" lang="en-US" sz="1600" b="0" i="0" u="none" strike="noStrike" kern="1200" cap="none" spc="0" normalizeH="0" baseline="0" noProof="0" smtClean="0">
                <a:ln>
                  <a:noFill/>
                </a:ln>
                <a:solidFill>
                  <a:schemeClr val="accent4">
                    <a:lumMod val="40000"/>
                    <a:lumOff val="60000"/>
                  </a:schemeClr>
                </a:solidFill>
                <a:effectLst/>
                <a:uLnTx/>
                <a:uFillTx/>
                <a:latin typeface="+mj-lt"/>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34</a:t>
            </a:fld>
            <a:endParaRPr kumimoji="0" lang="en-US" sz="1600" b="0" i="0" u="none" strike="noStrike" kern="1200" cap="none" spc="0" normalizeH="0" baseline="0" noProof="0" dirty="0">
              <a:ln>
                <a:noFill/>
              </a:ln>
              <a:solidFill>
                <a:schemeClr val="accent4">
                  <a:lumMod val="40000"/>
                  <a:lumOff val="60000"/>
                </a:schemeClr>
              </a:solidFill>
              <a:effectLst/>
              <a:uLnTx/>
              <a:uFillTx/>
              <a:latin typeface="+mj-lt"/>
              <a:ea typeface="+mn-ea"/>
              <a:cs typeface="+mn-cs"/>
            </a:endParaRPr>
          </a:p>
        </p:txBody>
      </p:sp>
      <p:sp>
        <p:nvSpPr>
          <p:cNvPr id="43" name="TextBox 42"/>
          <p:cNvSpPr txBox="1"/>
          <p:nvPr/>
        </p:nvSpPr>
        <p:spPr>
          <a:xfrm>
            <a:off x="472611" y="1142870"/>
            <a:ext cx="8625052" cy="646331"/>
          </a:xfrm>
          <a:prstGeom prst="rect">
            <a:avLst/>
          </a:prstGeom>
          <a:noFill/>
        </p:spPr>
        <p:txBody>
          <a:bodyPr wrap="square" rtlCol="0">
            <a:spAutoFit/>
          </a:bodyPr>
          <a:lstStyle/>
          <a:p>
            <a:pPr algn="ctr"/>
            <a:r>
              <a:rPr lang="en-US" sz="1800" dirty="0" smtClean="0">
                <a:solidFill>
                  <a:schemeClr val="tx1"/>
                </a:solidFill>
              </a:rPr>
              <a:t>Microsoft + CITRIX </a:t>
            </a:r>
            <a:r>
              <a:rPr lang="en-US" sz="1800" dirty="0" err="1" smtClean="0">
                <a:solidFill>
                  <a:schemeClr val="tx1"/>
                </a:solidFill>
              </a:rPr>
              <a:t>XenDesktop</a:t>
            </a:r>
            <a:endParaRPr lang="en-US" dirty="0" smtClean="0"/>
          </a:p>
          <a:p>
            <a:pPr algn="ctr"/>
            <a:r>
              <a:rPr lang="en-US" sz="1800" dirty="0" smtClean="0">
                <a:solidFill>
                  <a:schemeClr val="tx1"/>
                </a:solidFill>
              </a:rPr>
              <a:t>Microsoft + Quest </a:t>
            </a:r>
            <a:r>
              <a:rPr lang="en-US" sz="1800" dirty="0" err="1" smtClean="0">
                <a:solidFill>
                  <a:schemeClr val="tx1"/>
                </a:solidFill>
              </a:rPr>
              <a:t>vWorkspace</a:t>
            </a:r>
            <a:endParaRPr lang="en-US" sz="1800" dirty="0" smtClean="0">
              <a:solidFill>
                <a:schemeClr val="tx1"/>
              </a:solidFill>
            </a:endParaRPr>
          </a:p>
        </p:txBody>
      </p:sp>
      <p:grpSp>
        <p:nvGrpSpPr>
          <p:cNvPr id="2" name="Group 38"/>
          <p:cNvGrpSpPr/>
          <p:nvPr/>
        </p:nvGrpSpPr>
        <p:grpSpPr>
          <a:xfrm>
            <a:off x="192211" y="2089390"/>
            <a:ext cx="1664829" cy="4052104"/>
            <a:chOff x="322038" y="2270272"/>
            <a:chExt cx="1550504" cy="3084199"/>
          </a:xfrm>
        </p:grpSpPr>
        <p:sp>
          <p:nvSpPr>
            <p:cNvPr id="47" name="Rounded Rectangle 46"/>
            <p:cNvSpPr/>
            <p:nvPr/>
          </p:nvSpPr>
          <p:spPr bwMode="auto">
            <a:xfrm>
              <a:off x="322038" y="2270272"/>
              <a:ext cx="1550504" cy="3084199"/>
            </a:xfrm>
            <a:prstGeom prst="roundRect">
              <a:avLst>
                <a:gd name="adj" fmla="val 10041"/>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marR="0" lvl="1" indent="-342900" algn="ctr" defTabSz="914099" eaLnBrk="1" latinLnBrk="0" hangingPunct="1">
                <a:lnSpc>
                  <a:spcPct val="90000"/>
                </a:lnSpc>
                <a:buClr>
                  <a:schemeClr val="tx2"/>
                </a:buClr>
                <a:buSzPct val="80000"/>
                <a:buFontTx/>
                <a:buNone/>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50" name="TextBox 49"/>
            <p:cNvSpPr txBox="1"/>
            <p:nvPr/>
          </p:nvSpPr>
          <p:spPr>
            <a:xfrm>
              <a:off x="457327" y="2959791"/>
              <a:ext cx="1366820" cy="538797"/>
            </a:xfrm>
            <a:prstGeom prst="rect">
              <a:avLst/>
            </a:prstGeom>
            <a:noFill/>
          </p:spPr>
          <p:txBody>
            <a:bodyPr wrap="square" rtlCol="0">
              <a:spAutoFit/>
            </a:bodyPr>
            <a:lstStyle/>
            <a:p>
              <a:pPr algn="ctr"/>
              <a:r>
                <a:rPr lang="en-US" sz="2000" dirty="0" smtClean="0">
                  <a:solidFill>
                    <a:schemeClr val="tx1"/>
                  </a:solidFill>
                  <a:latin typeface="+mn-lt"/>
                  <a:cs typeface="Segoe UI" pitchFamily="34" charset="0"/>
                </a:rPr>
                <a:t>VECD</a:t>
              </a:r>
            </a:p>
            <a:p>
              <a:pPr algn="ctr"/>
              <a:r>
                <a:rPr lang="en-US" sz="2000" dirty="0" smtClean="0">
                  <a:solidFill>
                    <a:schemeClr val="tx1"/>
                  </a:solidFill>
                  <a:latin typeface="+mn-lt"/>
                  <a:cs typeface="Segoe UI" pitchFamily="34" charset="0"/>
                </a:rPr>
                <a:t>for</a:t>
              </a:r>
              <a:endParaRPr lang="en-US" sz="1400" dirty="0">
                <a:solidFill>
                  <a:schemeClr val="tx1"/>
                </a:solidFill>
                <a:latin typeface="+mn-lt"/>
                <a:cs typeface="Segoe UI" pitchFamily="34" charset="0"/>
              </a:endParaRPr>
            </a:p>
          </p:txBody>
        </p:sp>
      </p:grpSp>
      <p:sp>
        <p:nvSpPr>
          <p:cNvPr id="51" name="Rounded Rectangle 50"/>
          <p:cNvSpPr/>
          <p:nvPr/>
        </p:nvSpPr>
        <p:spPr bwMode="auto">
          <a:xfrm>
            <a:off x="7171485" y="2130337"/>
            <a:ext cx="2273105" cy="3997511"/>
          </a:xfrm>
          <a:prstGeom prst="roundRect">
            <a:avLst>
              <a:gd name="adj" fmla="val 11205"/>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52" name="Rounded Rectangle 51"/>
          <p:cNvSpPr/>
          <p:nvPr/>
        </p:nvSpPr>
        <p:spPr bwMode="auto">
          <a:xfrm>
            <a:off x="1986581" y="5061080"/>
            <a:ext cx="5086797" cy="1035449"/>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54" name="Rounded Rectangle 53"/>
          <p:cNvSpPr/>
          <p:nvPr/>
        </p:nvSpPr>
        <p:spPr bwMode="auto">
          <a:xfrm>
            <a:off x="2291687" y="4271752"/>
            <a:ext cx="4420738" cy="493577"/>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365760" numCol="1" rtlCol="0" anchor="t"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56" name="Rounded Rectangle 55"/>
          <p:cNvSpPr/>
          <p:nvPr/>
        </p:nvSpPr>
        <p:spPr bwMode="auto">
          <a:xfrm>
            <a:off x="1986580" y="2130337"/>
            <a:ext cx="2610882" cy="1060369"/>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58" name="Rounded Rectangle 57"/>
          <p:cNvSpPr/>
          <p:nvPr/>
        </p:nvSpPr>
        <p:spPr bwMode="auto">
          <a:xfrm>
            <a:off x="4709719" y="2130337"/>
            <a:ext cx="2363678" cy="1060369"/>
          </a:xfrm>
          <a:prstGeom prst="roundRect">
            <a:avLst/>
          </a:prstGeom>
          <a:gradFill flip="none" rotWithShape="1">
            <a:gsLst>
              <a:gs pos="0">
                <a:schemeClr val="accent4">
                  <a:lumMod val="60000"/>
                  <a:lumOff val="40000"/>
                  <a:alpha val="17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60" name="TextBox 59"/>
          <p:cNvSpPr txBox="1"/>
          <p:nvPr/>
        </p:nvSpPr>
        <p:spPr>
          <a:xfrm>
            <a:off x="5051343" y="2121387"/>
            <a:ext cx="1666097"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mn-lt"/>
              </a:rPr>
              <a:t>Remote App </a:t>
            </a:r>
            <a:endParaRPr lang="en-US" sz="2000" dirty="0">
              <a:solidFill>
                <a:schemeClr val="tx1"/>
              </a:solidFill>
              <a:effectLst>
                <a:outerShdw blurRad="38100" dist="38100" dir="2700000" algn="tl">
                  <a:srgbClr val="000000">
                    <a:alpha val="43137"/>
                  </a:srgbClr>
                </a:outerShdw>
              </a:effectLst>
              <a:latin typeface="+mn-lt"/>
            </a:endParaRPr>
          </a:p>
        </p:txBody>
      </p:sp>
      <p:pic>
        <p:nvPicPr>
          <p:cNvPr id="61" name="Picture 60" descr="Application Virtualization v r.png"/>
          <p:cNvPicPr preferRelativeResize="0">
            <a:picLocks/>
          </p:cNvPicPr>
          <p:nvPr/>
        </p:nvPicPr>
        <p:blipFill>
          <a:blip r:embed="rId3" cstate="print"/>
          <a:stretch>
            <a:fillRect/>
          </a:stretch>
        </p:blipFill>
        <p:spPr>
          <a:xfrm>
            <a:off x="2515739" y="2147970"/>
            <a:ext cx="1552564" cy="589911"/>
          </a:xfrm>
          <a:prstGeom prst="rect">
            <a:avLst/>
          </a:prstGeom>
          <a:noFill/>
          <a:ln>
            <a:noFill/>
          </a:ln>
        </p:spPr>
      </p:pic>
      <p:pic>
        <p:nvPicPr>
          <p:cNvPr id="63" name="Picture 62" descr="System Center Virtual Machine Manager logo vr.png"/>
          <p:cNvPicPr>
            <a:picLocks noChangeAspect="1"/>
          </p:cNvPicPr>
          <p:nvPr/>
        </p:nvPicPr>
        <p:blipFill>
          <a:blip r:embed="rId4" cstate="print"/>
          <a:stretch>
            <a:fillRect/>
          </a:stretch>
        </p:blipFill>
        <p:spPr>
          <a:xfrm>
            <a:off x="7383636" y="3533918"/>
            <a:ext cx="1848802" cy="985622"/>
          </a:xfrm>
          <a:prstGeom prst="rect">
            <a:avLst/>
          </a:prstGeom>
          <a:noFill/>
          <a:ln>
            <a:noFill/>
          </a:ln>
        </p:spPr>
      </p:pic>
      <p:pic>
        <p:nvPicPr>
          <p:cNvPr id="64" name="Picture 3" descr="C:\Users\maxher\Documents\VDI collateral\Logos\logos\DTP-OptPack-SA_bL.png"/>
          <p:cNvPicPr>
            <a:picLocks noChangeAspect="1" noChangeArrowheads="1"/>
          </p:cNvPicPr>
          <p:nvPr/>
        </p:nvPicPr>
        <p:blipFill>
          <a:blip r:embed="rId5" cstate="print"/>
          <a:stretch>
            <a:fillRect/>
          </a:stretch>
        </p:blipFill>
        <p:spPr bwMode="auto">
          <a:xfrm>
            <a:off x="2267159" y="2753187"/>
            <a:ext cx="2049724" cy="326392"/>
          </a:xfrm>
          <a:prstGeom prst="rect">
            <a:avLst/>
          </a:prstGeom>
          <a:noFill/>
          <a:ln>
            <a:noFill/>
          </a:ln>
        </p:spPr>
      </p:pic>
      <p:grpSp>
        <p:nvGrpSpPr>
          <p:cNvPr id="3" name="Group 35"/>
          <p:cNvGrpSpPr/>
          <p:nvPr/>
        </p:nvGrpSpPr>
        <p:grpSpPr>
          <a:xfrm>
            <a:off x="2399991" y="4285398"/>
            <a:ext cx="3469688" cy="450785"/>
            <a:chOff x="2766108" y="4490526"/>
            <a:chExt cx="3716579" cy="750627"/>
          </a:xfrm>
        </p:grpSpPr>
        <p:pic>
          <p:nvPicPr>
            <p:cNvPr id="40" name="Picture 3" descr="C:\Users\manliov.REDMOND\Desktop\Temp\Naming\logos\PNG\WS08-RemDskSrv_h_rgb_r.png"/>
            <p:cNvPicPr>
              <a:picLocks noChangeAspect="1" noChangeArrowheads="1"/>
            </p:cNvPicPr>
            <p:nvPr/>
          </p:nvPicPr>
          <p:blipFill>
            <a:blip r:embed="rId6" cstate="print"/>
            <a:srcRect/>
            <a:stretch>
              <a:fillRect/>
            </a:stretch>
          </p:blipFill>
          <p:spPr bwMode="auto">
            <a:xfrm>
              <a:off x="2766108" y="4490526"/>
              <a:ext cx="3145343" cy="750627"/>
            </a:xfrm>
            <a:prstGeom prst="rect">
              <a:avLst/>
            </a:prstGeom>
            <a:noFill/>
          </p:spPr>
        </p:pic>
        <p:sp>
          <p:nvSpPr>
            <p:cNvPr id="26" name="TextBox 25"/>
            <p:cNvSpPr txBox="1"/>
            <p:nvPr/>
          </p:nvSpPr>
          <p:spPr>
            <a:xfrm>
              <a:off x="5882185" y="4549344"/>
              <a:ext cx="600502" cy="512496"/>
            </a:xfrm>
            <a:prstGeom prst="rect">
              <a:avLst/>
            </a:prstGeom>
            <a:noFill/>
          </p:spPr>
          <p:txBody>
            <a:bodyPr wrap="square" rtlCol="0">
              <a:spAutoFit/>
            </a:bodyPr>
            <a:lstStyle/>
            <a:p>
              <a:r>
                <a:rPr lang="en-US" sz="1400" dirty="0" smtClean="0">
                  <a:solidFill>
                    <a:srgbClr val="FF0000"/>
                  </a:solidFill>
                  <a:latin typeface="Segoe" pitchFamily="34" charset="0"/>
                </a:rPr>
                <a:t>R2</a:t>
              </a:r>
              <a:endParaRPr lang="en-US" sz="1400" dirty="0">
                <a:solidFill>
                  <a:srgbClr val="FF0000"/>
                </a:solidFill>
                <a:latin typeface="Segoe" pitchFamily="34" charset="0"/>
              </a:endParaRPr>
            </a:p>
          </p:txBody>
        </p:sp>
      </p:grpSp>
      <p:grpSp>
        <p:nvGrpSpPr>
          <p:cNvPr id="4" name="Group 36"/>
          <p:cNvGrpSpPr/>
          <p:nvPr/>
        </p:nvGrpSpPr>
        <p:grpSpPr>
          <a:xfrm>
            <a:off x="2497528" y="5046820"/>
            <a:ext cx="4064901" cy="709114"/>
            <a:chOff x="2760041" y="5623967"/>
            <a:chExt cx="3752216" cy="709114"/>
          </a:xfrm>
        </p:grpSpPr>
        <p:pic>
          <p:nvPicPr>
            <p:cNvPr id="53" name="Picture 52" descr="C:\Users\maxher\Documents\VDI collateral\Logos\logos\WS08-HypeV_h_rgb.png"/>
            <p:cNvPicPr>
              <a:picLocks noChangeAspect="1"/>
            </p:cNvPicPr>
            <p:nvPr/>
          </p:nvPicPr>
          <p:blipFill>
            <a:blip r:embed="rId7" cstate="print"/>
            <a:stretch>
              <a:fillRect/>
            </a:stretch>
          </p:blipFill>
          <p:spPr bwMode="auto">
            <a:xfrm>
              <a:off x="2760041" y="5623967"/>
              <a:ext cx="3162775" cy="709114"/>
            </a:xfrm>
            <a:prstGeom prst="rect">
              <a:avLst/>
            </a:prstGeom>
            <a:noFill/>
            <a:ln>
              <a:noFill/>
            </a:ln>
          </p:spPr>
        </p:pic>
        <p:sp>
          <p:nvSpPr>
            <p:cNvPr id="27" name="TextBox 26"/>
            <p:cNvSpPr txBox="1"/>
            <p:nvPr/>
          </p:nvSpPr>
          <p:spPr>
            <a:xfrm>
              <a:off x="5911755" y="5734343"/>
              <a:ext cx="600502" cy="400110"/>
            </a:xfrm>
            <a:prstGeom prst="rect">
              <a:avLst/>
            </a:prstGeom>
            <a:noFill/>
          </p:spPr>
          <p:txBody>
            <a:bodyPr wrap="square" rtlCol="0">
              <a:spAutoFit/>
            </a:bodyPr>
            <a:lstStyle/>
            <a:p>
              <a:r>
                <a:rPr lang="en-US" sz="2000" dirty="0" smtClean="0">
                  <a:solidFill>
                    <a:srgbClr val="FF0000"/>
                  </a:solidFill>
                  <a:latin typeface="Segoe" pitchFamily="34" charset="0"/>
                </a:rPr>
                <a:t>R2</a:t>
              </a:r>
              <a:endParaRPr lang="en-US" sz="2000" dirty="0">
                <a:solidFill>
                  <a:srgbClr val="FF0000"/>
                </a:solidFill>
                <a:latin typeface="Segoe" pitchFamily="34" charset="0"/>
              </a:endParaRPr>
            </a:p>
          </p:txBody>
        </p:sp>
      </p:grpSp>
      <p:grpSp>
        <p:nvGrpSpPr>
          <p:cNvPr id="5" name="Group 32"/>
          <p:cNvGrpSpPr/>
          <p:nvPr/>
        </p:nvGrpSpPr>
        <p:grpSpPr>
          <a:xfrm>
            <a:off x="4766747" y="2500225"/>
            <a:ext cx="2427042" cy="404405"/>
            <a:chOff x="4460704" y="3005192"/>
            <a:chExt cx="2240346" cy="404405"/>
          </a:xfrm>
        </p:grpSpPr>
        <p:sp>
          <p:nvSpPr>
            <p:cNvPr id="28" name="TextBox 27"/>
            <p:cNvSpPr txBox="1"/>
            <p:nvPr/>
          </p:nvSpPr>
          <p:spPr>
            <a:xfrm>
              <a:off x="6212005" y="3018433"/>
              <a:ext cx="489045" cy="307777"/>
            </a:xfrm>
            <a:prstGeom prst="rect">
              <a:avLst/>
            </a:prstGeom>
            <a:noFill/>
          </p:spPr>
          <p:txBody>
            <a:bodyPr wrap="square" rtlCol="0">
              <a:spAutoFit/>
            </a:bodyPr>
            <a:lstStyle/>
            <a:p>
              <a:r>
                <a:rPr lang="en-US" sz="1400" dirty="0" smtClean="0">
                  <a:solidFill>
                    <a:srgbClr val="FF0000"/>
                  </a:solidFill>
                  <a:latin typeface="Segoe" pitchFamily="34" charset="0"/>
                </a:rPr>
                <a:t>R2</a:t>
              </a:r>
              <a:endParaRPr lang="en-US" sz="1400" dirty="0">
                <a:solidFill>
                  <a:srgbClr val="FF0000"/>
                </a:solidFill>
                <a:latin typeface="Segoe" pitchFamily="34" charset="0"/>
              </a:endParaRPr>
            </a:p>
          </p:txBody>
        </p:sp>
        <p:pic>
          <p:nvPicPr>
            <p:cNvPr id="29" name="Picture 3" descr="C:\Users\manliov.REDMOND\Desktop\Temp\Naming\logos\PNG\WS08-RemDskSrv_h_rgb_r.png"/>
            <p:cNvPicPr>
              <a:picLocks noChangeAspect="1" noChangeArrowheads="1"/>
            </p:cNvPicPr>
            <p:nvPr/>
          </p:nvPicPr>
          <p:blipFill>
            <a:blip r:embed="rId8" cstate="print"/>
            <a:stretch>
              <a:fillRect/>
            </a:stretch>
          </p:blipFill>
          <p:spPr bwMode="auto">
            <a:xfrm>
              <a:off x="4460704" y="3005192"/>
              <a:ext cx="1817266" cy="404405"/>
            </a:xfrm>
            <a:prstGeom prst="rect">
              <a:avLst/>
            </a:prstGeom>
            <a:noFill/>
            <a:ln>
              <a:noFill/>
            </a:ln>
          </p:spPr>
        </p:pic>
      </p:grpSp>
      <p:pic>
        <p:nvPicPr>
          <p:cNvPr id="1026" name="Picture 2" descr="\\eventsql\dvd\Online_ART\DVD_ART35\Logos\Windows 7\windows 7 rev v.png"/>
          <p:cNvPicPr>
            <a:picLocks noChangeAspect="1" noChangeArrowheads="1"/>
          </p:cNvPicPr>
          <p:nvPr/>
        </p:nvPicPr>
        <p:blipFill>
          <a:blip r:embed="rId9" cstate="print"/>
          <a:srcRect/>
          <a:stretch>
            <a:fillRect/>
          </a:stretch>
        </p:blipFill>
        <p:spPr bwMode="auto">
          <a:xfrm>
            <a:off x="248408" y="3582419"/>
            <a:ext cx="1552433" cy="806735"/>
          </a:xfrm>
          <a:prstGeom prst="rect">
            <a:avLst/>
          </a:prstGeom>
          <a:noFill/>
        </p:spPr>
      </p:pic>
      <p:sp>
        <p:nvSpPr>
          <p:cNvPr id="31" name="Rounded Rectangle 30"/>
          <p:cNvSpPr/>
          <p:nvPr/>
        </p:nvSpPr>
        <p:spPr bwMode="auto">
          <a:xfrm>
            <a:off x="2291689" y="3493826"/>
            <a:ext cx="2051711" cy="518612"/>
          </a:xfrm>
          <a:prstGeom prst="roundRect">
            <a:avLst/>
          </a:prstGeom>
          <a:gradFill flip="none" rotWithShape="1">
            <a:gsLst>
              <a:gs pos="0">
                <a:schemeClr val="accent4">
                  <a:lumMod val="60000"/>
                  <a:lumOff val="40000"/>
                  <a:alpha val="15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365760" numCol="1" rtlCol="0" anchor="t"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66" name="TextBox 65"/>
          <p:cNvSpPr txBox="1"/>
          <p:nvPr/>
        </p:nvSpPr>
        <p:spPr>
          <a:xfrm>
            <a:off x="4343400" y="3886200"/>
            <a:ext cx="381000" cy="369332"/>
          </a:xfrm>
          <a:prstGeom prst="rect">
            <a:avLst/>
          </a:prstGeom>
          <a:noFill/>
        </p:spPr>
        <p:txBody>
          <a:bodyPr wrap="square" rtlCol="0">
            <a:spAutoFit/>
          </a:bodyPr>
          <a:lstStyle/>
          <a:p>
            <a:r>
              <a:rPr lang="en-US" sz="1800" dirty="0" smtClean="0">
                <a:solidFill>
                  <a:srgbClr val="FFC000"/>
                </a:solidFill>
              </a:rPr>
              <a:t>O</a:t>
            </a:r>
            <a:endParaRPr lang="en-US" sz="1800" dirty="0">
              <a:solidFill>
                <a:srgbClr val="FFC000"/>
              </a:solidFill>
            </a:endParaRPr>
          </a:p>
        </p:txBody>
      </p:sp>
      <p:grpSp>
        <p:nvGrpSpPr>
          <p:cNvPr id="6" name="Group 68"/>
          <p:cNvGrpSpPr/>
          <p:nvPr/>
        </p:nvGrpSpPr>
        <p:grpSpPr>
          <a:xfrm>
            <a:off x="2743200" y="3505200"/>
            <a:ext cx="1218603" cy="536377"/>
            <a:chOff x="2450297" y="3491552"/>
            <a:chExt cx="1124864" cy="536377"/>
          </a:xfrm>
        </p:grpSpPr>
        <p:sp>
          <p:nvSpPr>
            <p:cNvPr id="44" name="TextBox 43"/>
            <p:cNvSpPr txBox="1"/>
            <p:nvPr/>
          </p:nvSpPr>
          <p:spPr>
            <a:xfrm>
              <a:off x="2450297" y="3720152"/>
              <a:ext cx="1124864" cy="307777"/>
            </a:xfrm>
            <a:prstGeom prst="rect">
              <a:avLst/>
            </a:prstGeom>
            <a:noFill/>
            <a:effectLst>
              <a:outerShdw blurRad="63500" sx="102000" sy="102000" algn="ctr" rotWithShape="0">
                <a:prstClr val="black">
                  <a:alpha val="40000"/>
                </a:prstClr>
              </a:outerShdw>
            </a:effectLst>
          </p:spPr>
          <p:txBody>
            <a:bodyPr wrap="none" rtlCol="0">
              <a:spAutoFit/>
            </a:bodyPr>
            <a:lstStyle/>
            <a:p>
              <a:r>
                <a:rPr lang="en-US" sz="1400" b="1" dirty="0" smtClean="0">
                  <a:solidFill>
                    <a:schemeClr val="tx1"/>
                  </a:solidFill>
                  <a:effectLst>
                    <a:outerShdw blurRad="38100" dist="38100" dir="2700000" algn="tl">
                      <a:srgbClr val="000000">
                        <a:alpha val="43137"/>
                      </a:srgbClr>
                    </a:outerShdw>
                  </a:effectLst>
                  <a:latin typeface="+mj-lt"/>
                </a:rPr>
                <a:t>XenDesktop</a:t>
              </a:r>
            </a:p>
          </p:txBody>
        </p:sp>
        <p:pic>
          <p:nvPicPr>
            <p:cNvPr id="45" name="Picture 2"/>
            <p:cNvPicPr>
              <a:picLocks noChangeAspect="1" noChangeArrowheads="1"/>
            </p:cNvPicPr>
            <p:nvPr/>
          </p:nvPicPr>
          <p:blipFill>
            <a:blip r:embed="rId10" cstate="print">
              <a:clrChange>
                <a:clrFrom>
                  <a:srgbClr val="000000"/>
                </a:clrFrom>
                <a:clrTo>
                  <a:srgbClr val="000000">
                    <a:alpha val="0"/>
                  </a:srgbClr>
                </a:clrTo>
              </a:clrChange>
            </a:blip>
            <a:srcRect/>
            <a:stretch>
              <a:fillRect/>
            </a:stretch>
          </p:blipFill>
          <p:spPr bwMode="auto">
            <a:xfrm>
              <a:off x="2450298" y="3491552"/>
              <a:ext cx="1055077" cy="280485"/>
            </a:xfrm>
            <a:prstGeom prst="rect">
              <a:avLst/>
            </a:prstGeom>
            <a:noFill/>
            <a:ln w="9525">
              <a:noFill/>
              <a:miter lim="800000"/>
              <a:headEnd/>
              <a:tailEnd/>
            </a:ln>
            <a:effectLst/>
          </p:spPr>
        </p:pic>
      </p:grpSp>
      <p:sp>
        <p:nvSpPr>
          <p:cNvPr id="70" name="TextBox 69"/>
          <p:cNvSpPr txBox="1"/>
          <p:nvPr/>
        </p:nvSpPr>
        <p:spPr>
          <a:xfrm>
            <a:off x="3276600" y="3200400"/>
            <a:ext cx="2380401" cy="307777"/>
          </a:xfrm>
          <a:prstGeom prst="rect">
            <a:avLst/>
          </a:prstGeom>
          <a:noFill/>
        </p:spPr>
        <p:txBody>
          <a:bodyPr wrap="square" rtlCol="0">
            <a:spAutoFit/>
          </a:bodyPr>
          <a:lstStyle/>
          <a:p>
            <a:pPr algn="ctr"/>
            <a:r>
              <a:rPr lang="en-US" sz="1400" dirty="0" smtClean="0">
                <a:solidFill>
                  <a:srgbClr val="FFC000"/>
                </a:solidFill>
              </a:rPr>
              <a:t>Broker de </a:t>
            </a:r>
            <a:r>
              <a:rPr lang="en-US" sz="1400" dirty="0" err="1" smtClean="0">
                <a:solidFill>
                  <a:srgbClr val="FFC000"/>
                </a:solidFill>
              </a:rPr>
              <a:t>Conexiones</a:t>
            </a:r>
            <a:endParaRPr lang="en-US" sz="1400" dirty="0">
              <a:solidFill>
                <a:srgbClr val="FFC000"/>
              </a:solidFill>
            </a:endParaRPr>
          </a:p>
        </p:txBody>
      </p:sp>
      <p:sp>
        <p:nvSpPr>
          <p:cNvPr id="42" name="Rounded Rectangle 30"/>
          <p:cNvSpPr/>
          <p:nvPr/>
        </p:nvSpPr>
        <p:spPr bwMode="auto">
          <a:xfrm>
            <a:off x="4648200" y="3505200"/>
            <a:ext cx="2051711" cy="518612"/>
          </a:xfrm>
          <a:prstGeom prst="roundRect">
            <a:avLst/>
          </a:prstGeom>
          <a:gradFill flip="none" rotWithShape="1">
            <a:gsLst>
              <a:gs pos="0">
                <a:schemeClr val="accent4">
                  <a:lumMod val="60000"/>
                  <a:lumOff val="40000"/>
                  <a:alpha val="15000"/>
                </a:schemeClr>
              </a:gs>
              <a:gs pos="50000">
                <a:schemeClr val="accent4">
                  <a:lumMod val="60000"/>
                  <a:lumOff val="40000"/>
                  <a:alpha val="38000"/>
                </a:schemeClr>
              </a:gs>
              <a:gs pos="100000">
                <a:schemeClr val="accent4">
                  <a:lumMod val="60000"/>
                  <a:lumOff val="40000"/>
                  <a:alpha val="63000"/>
                </a:schemeClr>
              </a:gs>
            </a:gsLst>
            <a:lin ang="7800000" scaled="0"/>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0" rIns="91436" bIns="365760" numCol="1" rtlCol="0" anchor="t"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endParaRPr>
          </a:p>
        </p:txBody>
      </p:sp>
      <p:sp>
        <p:nvSpPr>
          <p:cNvPr id="46" name="Rounded Rectangle 35"/>
          <p:cNvSpPr/>
          <p:nvPr/>
        </p:nvSpPr>
        <p:spPr bwMode="auto">
          <a:xfrm>
            <a:off x="4953000" y="3581400"/>
            <a:ext cx="1485877" cy="356683"/>
          </a:xfrm>
          <a:prstGeom prst="roundRect">
            <a:avLst/>
          </a:prstGeom>
          <a:blipFill>
            <a:blip r:embed="rId11" cstate="print"/>
            <a:stretch>
              <a:fillRect/>
            </a:stretch>
          </a:blipFill>
          <a:ln w="22225">
            <a:solidFill>
              <a:schemeClr val="accent2">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905507"/>
            <a:ext cx="8657695" cy="1523495"/>
          </a:xfrm>
        </p:spPr>
        <p:txBody>
          <a:bodyPr/>
          <a:lstStyle/>
          <a:p>
            <a:r>
              <a:rPr lang="es-ES" sz="4400" dirty="0" smtClean="0"/>
              <a:t>Virtualización del Escritorio </a:t>
            </a:r>
            <a:r>
              <a:rPr lang="es-ES" sz="4400" noProof="0" dirty="0" smtClean="0"/>
              <a:t/>
            </a:r>
            <a:br>
              <a:rPr lang="es-ES" sz="4400" noProof="0" dirty="0" smtClean="0"/>
            </a:br>
            <a:r>
              <a:rPr lang="es-ES" sz="3200" noProof="0" dirty="0" smtClean="0"/>
              <a:t>Escenarios</a:t>
            </a:r>
            <a:endParaRPr lang="es-ES" sz="4000" noProof="0"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ounded Rectangle 119"/>
          <p:cNvSpPr/>
          <p:nvPr/>
        </p:nvSpPr>
        <p:spPr bwMode="auto">
          <a:xfrm>
            <a:off x="157945" y="1120828"/>
            <a:ext cx="4627984" cy="348376"/>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mj-lt"/>
            </a:endParaRPr>
          </a:p>
        </p:txBody>
      </p:sp>
      <p:sp>
        <p:nvSpPr>
          <p:cNvPr id="122" name="Rounded Rectangle 121"/>
          <p:cNvSpPr/>
          <p:nvPr/>
        </p:nvSpPr>
        <p:spPr bwMode="auto">
          <a:xfrm>
            <a:off x="5186738" y="1119116"/>
            <a:ext cx="4530047" cy="348376"/>
          </a:xfrm>
          <a:prstGeom prst="roundRect">
            <a:avLst>
              <a:gd name="adj" fmla="val 0"/>
            </a:avLst>
          </a:prstGeom>
          <a:gradFill flip="none" rotWithShape="1">
            <a:gsLst>
              <a:gs pos="0">
                <a:schemeClr val="accent1">
                  <a:shade val="15000"/>
                  <a:satMod val="180000"/>
                  <a:alpha val="0"/>
                </a:schemeClr>
              </a:gs>
              <a:gs pos="50000">
                <a:schemeClr val="tx2">
                  <a:lumMod val="90000"/>
                  <a:alpha val="58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mj-lt"/>
            </a:endParaRPr>
          </a:p>
        </p:txBody>
      </p:sp>
      <p:sp>
        <p:nvSpPr>
          <p:cNvPr id="28" name="Rounded Rectangle 27"/>
          <p:cNvSpPr/>
          <p:nvPr/>
        </p:nvSpPr>
        <p:spPr>
          <a:xfrm>
            <a:off x="137585" y="4845555"/>
            <a:ext cx="4712941" cy="1620769"/>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eaLnBrk="0" hangingPunct="0">
              <a:lnSpc>
                <a:spcPct val="90000"/>
              </a:lnSpc>
              <a:defRPr/>
            </a:pPr>
            <a:endParaRPr lang="es-ES" sz="2000" smtClean="0">
              <a:solidFill>
                <a:srgbClr val="FFFFFF"/>
              </a:solidFill>
              <a:effectLst>
                <a:outerShdw blurRad="38100" dist="38100" dir="2700000" algn="tl">
                  <a:srgbClr val="000000">
                    <a:alpha val="43137"/>
                  </a:srgbClr>
                </a:outerShdw>
              </a:effectLst>
              <a:latin typeface="+mj-lt"/>
            </a:endParaRPr>
          </a:p>
        </p:txBody>
      </p:sp>
      <p:pic>
        <p:nvPicPr>
          <p:cNvPr id="29" name="Picture 7" descr="C:\Program Files\Microsoft Resource DVD Artwork\DVD_ART\Artwork_Imagery\HARDWARE_IMAGERY\Illustration - Misc Hardware\Miscellaneous\computer wide screen.png"/>
          <p:cNvPicPr>
            <a:picLocks noChangeAspect="1" noChangeArrowheads="1"/>
          </p:cNvPicPr>
          <p:nvPr/>
        </p:nvPicPr>
        <p:blipFill>
          <a:blip r:embed="rId3" cstate="email"/>
          <a:srcRect/>
          <a:stretch>
            <a:fillRect/>
          </a:stretch>
        </p:blipFill>
        <p:spPr bwMode="auto">
          <a:xfrm>
            <a:off x="2760326" y="5672218"/>
            <a:ext cx="1026393" cy="689150"/>
          </a:xfrm>
          <a:prstGeom prst="rect">
            <a:avLst/>
          </a:prstGeom>
          <a:noFill/>
        </p:spPr>
      </p:pic>
      <p:pic>
        <p:nvPicPr>
          <p:cNvPr id="30" name="Picture 1" descr="image001"/>
          <p:cNvPicPr>
            <a:picLocks noChangeAspect="1" noChangeArrowheads="1"/>
          </p:cNvPicPr>
          <p:nvPr/>
        </p:nvPicPr>
        <p:blipFill>
          <a:blip r:embed="rId4" cstate="email"/>
          <a:srcRect/>
          <a:stretch>
            <a:fillRect/>
          </a:stretch>
        </p:blipFill>
        <p:spPr bwMode="auto">
          <a:xfrm>
            <a:off x="2558498" y="5714878"/>
            <a:ext cx="119425" cy="118826"/>
          </a:xfrm>
          <a:prstGeom prst="rect">
            <a:avLst/>
          </a:prstGeom>
          <a:noFill/>
          <a:ln w="9525">
            <a:solidFill>
              <a:schemeClr val="accent1">
                <a:lumMod val="75000"/>
              </a:schemeClr>
            </a:solidFill>
            <a:miter lim="800000"/>
            <a:headEnd/>
            <a:tailEnd/>
          </a:ln>
        </p:spPr>
      </p:pic>
      <p:pic>
        <p:nvPicPr>
          <p:cNvPr id="31" name="Picture 2" descr="image002"/>
          <p:cNvPicPr>
            <a:picLocks noChangeAspect="1" noChangeArrowheads="1"/>
          </p:cNvPicPr>
          <p:nvPr/>
        </p:nvPicPr>
        <p:blipFill>
          <a:blip r:embed="rId5" cstate="email"/>
          <a:srcRect/>
          <a:stretch>
            <a:fillRect/>
          </a:stretch>
        </p:blipFill>
        <p:spPr bwMode="auto">
          <a:xfrm>
            <a:off x="2582105" y="5788784"/>
            <a:ext cx="119425" cy="118826"/>
          </a:xfrm>
          <a:prstGeom prst="rect">
            <a:avLst/>
          </a:prstGeom>
          <a:noFill/>
          <a:ln w="9525">
            <a:solidFill>
              <a:schemeClr val="accent1">
                <a:lumMod val="75000"/>
              </a:schemeClr>
            </a:solidFill>
            <a:miter lim="800000"/>
            <a:headEnd/>
            <a:tailEnd/>
          </a:ln>
        </p:spPr>
      </p:pic>
      <p:pic>
        <p:nvPicPr>
          <p:cNvPr id="32" name="Picture 3" descr="image003"/>
          <p:cNvPicPr>
            <a:picLocks noChangeAspect="1" noChangeArrowheads="1"/>
          </p:cNvPicPr>
          <p:nvPr/>
        </p:nvPicPr>
        <p:blipFill>
          <a:blip r:embed="rId6" cstate="email"/>
          <a:srcRect/>
          <a:stretch>
            <a:fillRect/>
          </a:stretch>
        </p:blipFill>
        <p:spPr bwMode="auto">
          <a:xfrm>
            <a:off x="2643207" y="5690253"/>
            <a:ext cx="122202" cy="121725"/>
          </a:xfrm>
          <a:prstGeom prst="rect">
            <a:avLst/>
          </a:prstGeom>
          <a:noFill/>
          <a:ln w="9525">
            <a:solidFill>
              <a:schemeClr val="accent1">
                <a:lumMod val="75000"/>
              </a:schemeClr>
            </a:solidFill>
            <a:miter lim="800000"/>
            <a:headEnd/>
            <a:tailEnd/>
          </a:ln>
        </p:spPr>
      </p:pic>
      <p:pic>
        <p:nvPicPr>
          <p:cNvPr id="33" name="Picture 4" descr="image004"/>
          <p:cNvPicPr>
            <a:picLocks noChangeAspect="1" noChangeArrowheads="1"/>
          </p:cNvPicPr>
          <p:nvPr/>
        </p:nvPicPr>
        <p:blipFill>
          <a:blip r:embed="rId7" cstate="email"/>
          <a:srcRect/>
          <a:stretch>
            <a:fillRect/>
          </a:stretch>
        </p:blipFill>
        <p:spPr bwMode="auto">
          <a:xfrm>
            <a:off x="2665424" y="5749667"/>
            <a:ext cx="119425" cy="118826"/>
          </a:xfrm>
          <a:prstGeom prst="rect">
            <a:avLst/>
          </a:prstGeom>
          <a:noFill/>
          <a:ln w="9525">
            <a:solidFill>
              <a:schemeClr val="accent1">
                <a:lumMod val="75000"/>
              </a:schemeClr>
            </a:solidFill>
            <a:miter lim="800000"/>
            <a:headEnd/>
            <a:tailEnd/>
          </a:ln>
        </p:spPr>
      </p:pic>
      <p:pic>
        <p:nvPicPr>
          <p:cNvPr id="34" name="Picture 33" descr="server.png"/>
          <p:cNvPicPr>
            <a:picLocks noChangeAspect="1"/>
          </p:cNvPicPr>
          <p:nvPr/>
        </p:nvPicPr>
        <p:blipFill>
          <a:blip r:embed="rId8" cstate="email"/>
          <a:stretch>
            <a:fillRect/>
          </a:stretch>
        </p:blipFill>
        <p:spPr>
          <a:xfrm>
            <a:off x="2504389" y="6073097"/>
            <a:ext cx="155455" cy="155074"/>
          </a:xfrm>
          <a:prstGeom prst="rect">
            <a:avLst/>
          </a:prstGeom>
        </p:spPr>
      </p:pic>
      <p:pic>
        <p:nvPicPr>
          <p:cNvPr id="35" name="Picture 34" descr="server.png"/>
          <p:cNvPicPr>
            <a:picLocks noChangeAspect="1"/>
          </p:cNvPicPr>
          <p:nvPr/>
        </p:nvPicPr>
        <p:blipFill>
          <a:blip r:embed="rId8" cstate="email"/>
          <a:stretch>
            <a:fillRect/>
          </a:stretch>
        </p:blipFill>
        <p:spPr>
          <a:xfrm>
            <a:off x="2662050" y="6073097"/>
            <a:ext cx="155455" cy="155074"/>
          </a:xfrm>
          <a:prstGeom prst="rect">
            <a:avLst/>
          </a:prstGeom>
        </p:spPr>
      </p:pic>
      <p:pic>
        <p:nvPicPr>
          <p:cNvPr id="36" name="Picture 35" descr="server.png"/>
          <p:cNvPicPr>
            <a:picLocks noChangeAspect="1"/>
          </p:cNvPicPr>
          <p:nvPr/>
        </p:nvPicPr>
        <p:blipFill>
          <a:blip r:embed="rId8" cstate="email"/>
          <a:stretch>
            <a:fillRect/>
          </a:stretch>
        </p:blipFill>
        <p:spPr>
          <a:xfrm>
            <a:off x="2586138" y="6134374"/>
            <a:ext cx="155455" cy="155074"/>
          </a:xfrm>
          <a:prstGeom prst="rect">
            <a:avLst/>
          </a:prstGeom>
        </p:spPr>
      </p:pic>
      <p:sp>
        <p:nvSpPr>
          <p:cNvPr id="42" name="TextBox 41"/>
          <p:cNvSpPr txBox="1"/>
          <p:nvPr/>
        </p:nvSpPr>
        <p:spPr>
          <a:xfrm>
            <a:off x="1564329" y="5576847"/>
            <a:ext cx="2494843" cy="400110"/>
          </a:xfrm>
          <a:prstGeom prst="rect">
            <a:avLst/>
          </a:prstGeom>
          <a:noFill/>
        </p:spPr>
        <p:txBody>
          <a:bodyPr wrap="square" rtlCol="0">
            <a:spAutoFit/>
          </a:bodyPr>
          <a:lstStyle/>
          <a:p>
            <a:r>
              <a:rPr lang="es-ES" sz="1000" smtClean="0">
                <a:solidFill>
                  <a:schemeClr val="tx1"/>
                </a:solidFill>
                <a:latin typeface="+mj-lt"/>
              </a:rPr>
              <a:t>Application</a:t>
            </a:r>
            <a:br>
              <a:rPr lang="es-ES" sz="1000" smtClean="0">
                <a:solidFill>
                  <a:schemeClr val="tx1"/>
                </a:solidFill>
                <a:latin typeface="+mj-lt"/>
              </a:rPr>
            </a:br>
            <a:r>
              <a:rPr lang="es-ES" sz="1000" smtClean="0">
                <a:solidFill>
                  <a:schemeClr val="tx1"/>
                </a:solidFill>
                <a:latin typeface="+mj-lt"/>
              </a:rPr>
              <a:t>Virtualization</a:t>
            </a:r>
          </a:p>
        </p:txBody>
      </p:sp>
      <p:sp>
        <p:nvSpPr>
          <p:cNvPr id="43" name="TextBox 42"/>
          <p:cNvSpPr txBox="1"/>
          <p:nvPr/>
        </p:nvSpPr>
        <p:spPr>
          <a:xfrm>
            <a:off x="1341724" y="6042044"/>
            <a:ext cx="1470835" cy="246221"/>
          </a:xfrm>
          <a:prstGeom prst="rect">
            <a:avLst/>
          </a:prstGeom>
          <a:noFill/>
        </p:spPr>
        <p:txBody>
          <a:bodyPr wrap="square" rtlCol="0">
            <a:spAutoFit/>
          </a:bodyPr>
          <a:lstStyle/>
          <a:p>
            <a:r>
              <a:rPr lang="es-ES" sz="1000" smtClean="0">
                <a:solidFill>
                  <a:schemeClr val="tx1"/>
                </a:solidFill>
                <a:latin typeface="+mj-lt"/>
              </a:rPr>
              <a:t>Folder Redirection</a:t>
            </a:r>
          </a:p>
        </p:txBody>
      </p:sp>
      <p:sp>
        <p:nvSpPr>
          <p:cNvPr id="44" name="TextBox 43"/>
          <p:cNvSpPr txBox="1"/>
          <p:nvPr/>
        </p:nvSpPr>
        <p:spPr>
          <a:xfrm>
            <a:off x="3633277" y="6002441"/>
            <a:ext cx="1220206" cy="400110"/>
          </a:xfrm>
          <a:prstGeom prst="rect">
            <a:avLst/>
          </a:prstGeom>
          <a:noFill/>
        </p:spPr>
        <p:txBody>
          <a:bodyPr wrap="none" rtlCol="0">
            <a:spAutoFit/>
          </a:bodyPr>
          <a:lstStyle/>
          <a:p>
            <a:pPr algn="ctr"/>
            <a:r>
              <a:rPr lang="es-ES" sz="1000" smtClean="0">
                <a:solidFill>
                  <a:schemeClr val="tx1"/>
                </a:solidFill>
                <a:latin typeface="+mj-lt"/>
              </a:rPr>
              <a:t>Terminal Services</a:t>
            </a:r>
          </a:p>
          <a:p>
            <a:pPr algn="ctr"/>
            <a:r>
              <a:rPr lang="es-ES" sz="1000" smtClean="0">
                <a:solidFill>
                  <a:schemeClr val="tx1"/>
                </a:solidFill>
                <a:latin typeface="+mj-lt"/>
              </a:rPr>
              <a:t> (LOB Application)</a:t>
            </a:r>
          </a:p>
        </p:txBody>
      </p:sp>
      <p:sp>
        <p:nvSpPr>
          <p:cNvPr id="63" name="Rounded Rectangle 62"/>
          <p:cNvSpPr/>
          <p:nvPr/>
        </p:nvSpPr>
        <p:spPr>
          <a:xfrm>
            <a:off x="5163962" y="3548943"/>
            <a:ext cx="4453114" cy="1725790"/>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eaLnBrk="0" hangingPunct="0">
              <a:lnSpc>
                <a:spcPct val="90000"/>
              </a:lnSpc>
              <a:defRPr/>
            </a:pPr>
            <a:endParaRPr lang="es-ES" sz="2000" smtClean="0">
              <a:solidFill>
                <a:srgbClr val="FFFFFF"/>
              </a:solidFill>
              <a:effectLst>
                <a:outerShdw blurRad="38100" dist="38100" dir="2700000" algn="tl">
                  <a:srgbClr val="000000">
                    <a:alpha val="43137"/>
                  </a:srgbClr>
                </a:outerShdw>
              </a:effectLst>
              <a:latin typeface="+mj-lt"/>
            </a:endParaRPr>
          </a:p>
        </p:txBody>
      </p:sp>
      <p:pic>
        <p:nvPicPr>
          <p:cNvPr id="64" name="Picture 63" descr="Flip 3D.png"/>
          <p:cNvPicPr>
            <a:picLocks noChangeAspect="1"/>
          </p:cNvPicPr>
          <p:nvPr/>
        </p:nvPicPr>
        <p:blipFill>
          <a:blip r:embed="rId9" cstate="email"/>
          <a:stretch>
            <a:fillRect/>
          </a:stretch>
        </p:blipFill>
        <p:spPr>
          <a:xfrm>
            <a:off x="8456400" y="4404155"/>
            <a:ext cx="624976" cy="576901"/>
          </a:xfrm>
          <a:prstGeom prst="rect">
            <a:avLst/>
          </a:prstGeom>
        </p:spPr>
      </p:pic>
      <p:pic>
        <p:nvPicPr>
          <p:cNvPr id="65" name="Picture 2" descr="http://images.google.com/images?q=tbn:N3GTqTsGB1CbjM:http://www.activewin.com/screenshots/vista/nov05ctp/Bliss.bmp">
            <a:hlinkClick r:id="rId10"/>
          </p:cNvPr>
          <p:cNvPicPr>
            <a:picLocks noChangeAspect="1" noChangeArrowheads="1"/>
          </p:cNvPicPr>
          <p:nvPr/>
        </p:nvPicPr>
        <p:blipFill>
          <a:blip r:embed="rId11" cstate="email"/>
          <a:srcRect/>
          <a:stretch>
            <a:fillRect/>
          </a:stretch>
        </p:blipFill>
        <p:spPr bwMode="auto">
          <a:xfrm>
            <a:off x="8456399" y="4529465"/>
            <a:ext cx="173749" cy="120289"/>
          </a:xfrm>
          <a:prstGeom prst="rect">
            <a:avLst/>
          </a:prstGeom>
          <a:noFill/>
          <a:ln w="9525">
            <a:noFill/>
            <a:miter lim="800000"/>
            <a:headEnd/>
            <a:tailEnd/>
          </a:ln>
        </p:spPr>
      </p:pic>
      <p:pic>
        <p:nvPicPr>
          <p:cNvPr id="66" name="Picture 65" descr="server.png"/>
          <p:cNvPicPr>
            <a:picLocks noChangeAspect="1"/>
          </p:cNvPicPr>
          <p:nvPr/>
        </p:nvPicPr>
        <p:blipFill>
          <a:blip r:embed="rId12" cstate="email"/>
          <a:stretch>
            <a:fillRect/>
          </a:stretch>
        </p:blipFill>
        <p:spPr>
          <a:xfrm>
            <a:off x="8803954" y="4639386"/>
            <a:ext cx="148580" cy="139028"/>
          </a:xfrm>
          <a:prstGeom prst="rect">
            <a:avLst/>
          </a:prstGeom>
        </p:spPr>
      </p:pic>
      <p:pic>
        <p:nvPicPr>
          <p:cNvPr id="67" name="Picture 1" descr="image001"/>
          <p:cNvPicPr>
            <a:picLocks noChangeAspect="1" noChangeArrowheads="1"/>
          </p:cNvPicPr>
          <p:nvPr/>
        </p:nvPicPr>
        <p:blipFill>
          <a:blip r:embed="rId4" cstate="email"/>
          <a:srcRect/>
          <a:stretch>
            <a:fillRect/>
          </a:stretch>
        </p:blipFill>
        <p:spPr bwMode="auto">
          <a:xfrm>
            <a:off x="8634312" y="4480912"/>
            <a:ext cx="119425" cy="118826"/>
          </a:xfrm>
          <a:prstGeom prst="rect">
            <a:avLst/>
          </a:prstGeom>
          <a:noFill/>
          <a:ln w="9525">
            <a:solidFill>
              <a:schemeClr val="accent1">
                <a:lumMod val="75000"/>
              </a:schemeClr>
            </a:solidFill>
            <a:miter lim="800000"/>
            <a:headEnd/>
            <a:tailEnd/>
          </a:ln>
        </p:spPr>
      </p:pic>
      <p:pic>
        <p:nvPicPr>
          <p:cNvPr id="68" name="Picture 2" descr="image002"/>
          <p:cNvPicPr>
            <a:picLocks noChangeAspect="1" noChangeArrowheads="1"/>
          </p:cNvPicPr>
          <p:nvPr/>
        </p:nvPicPr>
        <p:blipFill>
          <a:blip r:embed="rId5" cstate="email"/>
          <a:srcRect/>
          <a:stretch>
            <a:fillRect/>
          </a:stretch>
        </p:blipFill>
        <p:spPr bwMode="auto">
          <a:xfrm>
            <a:off x="8657918" y="4554818"/>
            <a:ext cx="119425" cy="118826"/>
          </a:xfrm>
          <a:prstGeom prst="rect">
            <a:avLst/>
          </a:prstGeom>
          <a:noFill/>
          <a:ln w="9525">
            <a:solidFill>
              <a:schemeClr val="accent1">
                <a:lumMod val="75000"/>
              </a:schemeClr>
            </a:solidFill>
            <a:miter lim="800000"/>
            <a:headEnd/>
            <a:tailEnd/>
          </a:ln>
        </p:spPr>
      </p:pic>
      <p:pic>
        <p:nvPicPr>
          <p:cNvPr id="69" name="Picture 3" descr="image003"/>
          <p:cNvPicPr>
            <a:picLocks noChangeAspect="1" noChangeArrowheads="1"/>
          </p:cNvPicPr>
          <p:nvPr/>
        </p:nvPicPr>
        <p:blipFill>
          <a:blip r:embed="rId6" cstate="email"/>
          <a:srcRect/>
          <a:stretch>
            <a:fillRect/>
          </a:stretch>
        </p:blipFill>
        <p:spPr bwMode="auto">
          <a:xfrm>
            <a:off x="8719020" y="4456287"/>
            <a:ext cx="122202" cy="121725"/>
          </a:xfrm>
          <a:prstGeom prst="rect">
            <a:avLst/>
          </a:prstGeom>
          <a:noFill/>
          <a:ln w="9525">
            <a:solidFill>
              <a:schemeClr val="accent1">
                <a:lumMod val="75000"/>
              </a:schemeClr>
            </a:solidFill>
            <a:miter lim="800000"/>
            <a:headEnd/>
            <a:tailEnd/>
          </a:ln>
        </p:spPr>
      </p:pic>
      <p:pic>
        <p:nvPicPr>
          <p:cNvPr id="70" name="Picture 4" descr="image004"/>
          <p:cNvPicPr>
            <a:picLocks noChangeAspect="1" noChangeArrowheads="1"/>
          </p:cNvPicPr>
          <p:nvPr/>
        </p:nvPicPr>
        <p:blipFill>
          <a:blip r:embed="rId7" cstate="email"/>
          <a:srcRect/>
          <a:stretch>
            <a:fillRect/>
          </a:stretch>
        </p:blipFill>
        <p:spPr bwMode="auto">
          <a:xfrm>
            <a:off x="8741238" y="4515701"/>
            <a:ext cx="119425" cy="118826"/>
          </a:xfrm>
          <a:prstGeom prst="rect">
            <a:avLst/>
          </a:prstGeom>
          <a:noFill/>
          <a:ln w="9525">
            <a:solidFill>
              <a:schemeClr val="accent1">
                <a:lumMod val="75000"/>
              </a:schemeClr>
            </a:solidFill>
            <a:miter lim="800000"/>
            <a:headEnd/>
            <a:tailEnd/>
          </a:ln>
        </p:spPr>
      </p:pic>
      <p:pic>
        <p:nvPicPr>
          <p:cNvPr id="71" name="Picture 3" descr="C:\Program Files\Microsoft Resource DVD Artwork\DVD_ART\Artwork_Imagery\HARDWARE_IMAGERY\Photos - OEM Hardware\Computer\Vista Laptop\Asus Lambo VX2S Front Mouse.png"/>
          <p:cNvPicPr>
            <a:picLocks noChangeAspect="1" noChangeArrowheads="1"/>
          </p:cNvPicPr>
          <p:nvPr/>
        </p:nvPicPr>
        <p:blipFill>
          <a:blip r:embed="rId13" cstate="email"/>
          <a:srcRect/>
          <a:stretch>
            <a:fillRect/>
          </a:stretch>
        </p:blipFill>
        <p:spPr bwMode="auto">
          <a:xfrm>
            <a:off x="6733856" y="4126483"/>
            <a:ext cx="1342437" cy="1043877"/>
          </a:xfrm>
          <a:prstGeom prst="rect">
            <a:avLst/>
          </a:prstGeom>
          <a:noFill/>
        </p:spPr>
      </p:pic>
      <p:sp>
        <p:nvSpPr>
          <p:cNvPr id="72" name="Rounded Rectangle 71"/>
          <p:cNvSpPr/>
          <p:nvPr/>
        </p:nvSpPr>
        <p:spPr bwMode="auto">
          <a:xfrm>
            <a:off x="7318781" y="4599888"/>
            <a:ext cx="674662" cy="117343"/>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latin typeface="+mj-lt"/>
            </a:endParaRPr>
          </a:p>
        </p:txBody>
      </p:sp>
      <p:sp>
        <p:nvSpPr>
          <p:cNvPr id="73" name="Rectangle 72"/>
          <p:cNvSpPr/>
          <p:nvPr/>
        </p:nvSpPr>
        <p:spPr bwMode="auto">
          <a:xfrm>
            <a:off x="6945329" y="4243230"/>
            <a:ext cx="1023992" cy="481173"/>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latin typeface="+mj-lt"/>
            </a:endParaRPr>
          </a:p>
        </p:txBody>
      </p:sp>
      <p:sp>
        <p:nvSpPr>
          <p:cNvPr id="74" name="TextBox 73"/>
          <p:cNvSpPr txBox="1"/>
          <p:nvPr/>
        </p:nvSpPr>
        <p:spPr>
          <a:xfrm>
            <a:off x="6946153" y="4255393"/>
            <a:ext cx="1226489" cy="507831"/>
          </a:xfrm>
          <a:prstGeom prst="rect">
            <a:avLst/>
          </a:prstGeom>
          <a:noFill/>
          <a:scene3d>
            <a:camera prst="orthographicFront"/>
            <a:lightRig rig="threePt" dir="t"/>
          </a:scene3d>
        </p:spPr>
        <p:txBody>
          <a:bodyPr wrap="square" rtlCol="0">
            <a:spAutoFit/>
          </a:bodyPr>
          <a:lstStyle/>
          <a:p>
            <a:r>
              <a:rPr lang="es-ES" sz="900" smtClean="0">
                <a:solidFill>
                  <a:schemeClr val="tx1"/>
                </a:solidFill>
                <a:latin typeface="+mj-lt"/>
              </a:rPr>
              <a:t>Windows Fundamentals</a:t>
            </a:r>
            <a:br>
              <a:rPr lang="es-ES" sz="900" smtClean="0">
                <a:solidFill>
                  <a:schemeClr val="tx1"/>
                </a:solidFill>
                <a:latin typeface="+mj-lt"/>
              </a:rPr>
            </a:br>
            <a:r>
              <a:rPr lang="es-ES" sz="900" smtClean="0">
                <a:solidFill>
                  <a:schemeClr val="tx1"/>
                </a:solidFill>
                <a:latin typeface="+mj-lt"/>
              </a:rPr>
              <a:t>for Legacy PCs</a:t>
            </a:r>
          </a:p>
        </p:txBody>
      </p:sp>
      <p:pic>
        <p:nvPicPr>
          <p:cNvPr id="75" name="Picture 4" descr="C:\Program Files\Microsoft Resource DVD Artwork\DVD_ART\Artwork_Imagery\HARDWARE_IMAGERY\Illustration - Misc Hardware\Windows Vista Illustration Icons\DVD.png"/>
          <p:cNvPicPr>
            <a:picLocks noChangeAspect="1" noChangeArrowheads="1"/>
          </p:cNvPicPr>
          <p:nvPr/>
        </p:nvPicPr>
        <p:blipFill>
          <a:blip r:embed="rId14" cstate="email"/>
          <a:srcRect/>
          <a:stretch>
            <a:fillRect/>
          </a:stretch>
        </p:blipFill>
        <p:spPr bwMode="auto">
          <a:xfrm>
            <a:off x="7024933" y="4820917"/>
            <a:ext cx="267589" cy="247005"/>
          </a:xfrm>
          <a:prstGeom prst="rect">
            <a:avLst/>
          </a:prstGeom>
          <a:noFill/>
        </p:spPr>
      </p:pic>
      <p:sp>
        <p:nvSpPr>
          <p:cNvPr id="76" name="Oval 75"/>
          <p:cNvSpPr/>
          <p:nvPr/>
        </p:nvSpPr>
        <p:spPr bwMode="auto">
          <a:xfrm>
            <a:off x="8323235" y="4283575"/>
            <a:ext cx="913697"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latin typeface="+mj-lt"/>
            </a:endParaRPr>
          </a:p>
        </p:txBody>
      </p:sp>
      <p:sp>
        <p:nvSpPr>
          <p:cNvPr id="77" name="TextBox 76"/>
          <p:cNvSpPr txBox="1"/>
          <p:nvPr/>
        </p:nvSpPr>
        <p:spPr>
          <a:xfrm>
            <a:off x="7481277" y="4151325"/>
            <a:ext cx="1480457" cy="261610"/>
          </a:xfrm>
          <a:prstGeom prst="rect">
            <a:avLst/>
          </a:prstGeom>
          <a:noFill/>
        </p:spPr>
        <p:txBody>
          <a:bodyPr wrap="square" rtlCol="0">
            <a:spAutoFit/>
          </a:bodyPr>
          <a:lstStyle/>
          <a:p>
            <a:pPr algn="ctr"/>
            <a:r>
              <a:rPr lang="es-ES" sz="1100" smtClean="0">
                <a:solidFill>
                  <a:schemeClr val="tx1"/>
                </a:solidFill>
                <a:latin typeface="+mj-lt"/>
              </a:rPr>
              <a:t>VDI</a:t>
            </a:r>
          </a:p>
        </p:txBody>
      </p:sp>
      <p:sp>
        <p:nvSpPr>
          <p:cNvPr id="84" name="Cloud 83"/>
          <p:cNvSpPr/>
          <p:nvPr/>
        </p:nvSpPr>
        <p:spPr bwMode="auto">
          <a:xfrm>
            <a:off x="8006898" y="2430801"/>
            <a:ext cx="1516431" cy="999811"/>
          </a:xfrm>
          <a:prstGeom prst="cloud">
            <a:avLst/>
          </a:prstGeom>
          <a:solidFill>
            <a:schemeClr val="bg2">
              <a:lumMod val="50000"/>
              <a:lumOff val="50000"/>
            </a:scheme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perspectiveRelaxed"/>
            <a:lightRig rig="threePt" dir="t"/>
          </a:scene3d>
          <a:sp3d>
            <a:bevelT h="19050"/>
          </a:sp3d>
        </p:spPr>
        <p:txBody>
          <a:bodyPr vert="horz" wrap="square" lIns="76197" tIns="38098" rIns="76197" bIns="38098" numCol="1" rtlCol="0" anchor="ctr" anchorCtr="0" compatLnSpc="1">
            <a:prstTxWarp prst="textNoShape">
              <a:avLst/>
            </a:prstTxWarp>
          </a:bodyPr>
          <a:lstStyle/>
          <a:p>
            <a:pPr algn="r" defTabSz="914099">
              <a:defRPr/>
            </a:pPr>
            <a:endParaRPr lang="es-ES" sz="2000" smtClean="0">
              <a:solidFill>
                <a:schemeClr val="tx1"/>
              </a:solidFill>
              <a:latin typeface="+mj-lt"/>
            </a:endParaRPr>
          </a:p>
        </p:txBody>
      </p:sp>
      <p:sp>
        <p:nvSpPr>
          <p:cNvPr id="85" name="Rounded Rectangle 84"/>
          <p:cNvSpPr/>
          <p:nvPr/>
        </p:nvSpPr>
        <p:spPr>
          <a:xfrm>
            <a:off x="5154791" y="1566333"/>
            <a:ext cx="4529177" cy="1887636"/>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eaLnBrk="0" hangingPunct="0">
              <a:lnSpc>
                <a:spcPct val="90000"/>
              </a:lnSpc>
              <a:defRPr/>
            </a:pPr>
            <a:endParaRPr lang="es-ES" sz="2000" smtClean="0">
              <a:solidFill>
                <a:srgbClr val="FFFFFF"/>
              </a:solidFill>
              <a:effectLst>
                <a:outerShdw blurRad="38100" dist="38100" dir="2700000" algn="tl">
                  <a:srgbClr val="000000">
                    <a:alpha val="43137"/>
                  </a:srgbClr>
                </a:outerShdw>
              </a:effectLst>
              <a:latin typeface="+mj-lt"/>
            </a:endParaRPr>
          </a:p>
        </p:txBody>
      </p:sp>
      <p:pic>
        <p:nvPicPr>
          <p:cNvPr id="86" name="Picture 12" descr="image007"/>
          <p:cNvPicPr>
            <a:picLocks noChangeAspect="1" noChangeArrowheads="1"/>
          </p:cNvPicPr>
          <p:nvPr/>
        </p:nvPicPr>
        <p:blipFill>
          <a:blip r:embed="rId15" cstate="email"/>
          <a:srcRect/>
          <a:stretch>
            <a:fillRect/>
          </a:stretch>
        </p:blipFill>
        <p:spPr bwMode="auto">
          <a:xfrm flipH="1">
            <a:off x="6927227" y="2256061"/>
            <a:ext cx="911577" cy="882588"/>
          </a:xfrm>
          <a:prstGeom prst="rect">
            <a:avLst/>
          </a:prstGeom>
          <a:noFill/>
          <a:ln w="9525">
            <a:noFill/>
            <a:miter lim="800000"/>
            <a:headEnd/>
            <a:tailEnd/>
          </a:ln>
        </p:spPr>
      </p:pic>
      <p:pic>
        <p:nvPicPr>
          <p:cNvPr id="87" name="Picture 86" descr="Flip 3D.png"/>
          <p:cNvPicPr>
            <a:picLocks noChangeAspect="1"/>
          </p:cNvPicPr>
          <p:nvPr/>
        </p:nvPicPr>
        <p:blipFill>
          <a:blip r:embed="rId9" cstate="email"/>
          <a:stretch>
            <a:fillRect/>
          </a:stretch>
        </p:blipFill>
        <p:spPr>
          <a:xfrm>
            <a:off x="8488064" y="2398825"/>
            <a:ext cx="598159" cy="576901"/>
          </a:xfrm>
          <a:prstGeom prst="rect">
            <a:avLst/>
          </a:prstGeom>
        </p:spPr>
      </p:pic>
      <p:pic>
        <p:nvPicPr>
          <p:cNvPr id="88" name="Picture 2" descr="http://images.google.com/images?q=tbn:N3GTqTsGB1CbjM:http://www.activewin.com/screenshots/vista/nov05ctp/Bliss.bmp">
            <a:hlinkClick r:id="rId10"/>
          </p:cNvPr>
          <p:cNvPicPr>
            <a:picLocks noChangeAspect="1" noChangeArrowheads="1"/>
          </p:cNvPicPr>
          <p:nvPr/>
        </p:nvPicPr>
        <p:blipFill>
          <a:blip r:embed="rId11" cstate="email"/>
          <a:srcRect/>
          <a:stretch>
            <a:fillRect/>
          </a:stretch>
        </p:blipFill>
        <p:spPr bwMode="auto">
          <a:xfrm>
            <a:off x="8547763" y="2634666"/>
            <a:ext cx="166294" cy="120289"/>
          </a:xfrm>
          <a:prstGeom prst="rect">
            <a:avLst/>
          </a:prstGeom>
          <a:noFill/>
          <a:ln w="9525">
            <a:noFill/>
            <a:miter lim="800000"/>
            <a:headEnd/>
            <a:tailEnd/>
          </a:ln>
        </p:spPr>
      </p:pic>
      <p:pic>
        <p:nvPicPr>
          <p:cNvPr id="89" name="Picture 88" descr="server.png"/>
          <p:cNvPicPr>
            <a:picLocks noChangeAspect="1"/>
          </p:cNvPicPr>
          <p:nvPr/>
        </p:nvPicPr>
        <p:blipFill>
          <a:blip r:embed="rId12" cstate="email"/>
          <a:stretch>
            <a:fillRect/>
          </a:stretch>
        </p:blipFill>
        <p:spPr>
          <a:xfrm>
            <a:off x="8880405" y="2744587"/>
            <a:ext cx="142205" cy="139028"/>
          </a:xfrm>
          <a:prstGeom prst="rect">
            <a:avLst/>
          </a:prstGeom>
        </p:spPr>
      </p:pic>
      <p:pic>
        <p:nvPicPr>
          <p:cNvPr id="90" name="Picture 1" descr="image001"/>
          <p:cNvPicPr>
            <a:picLocks noChangeAspect="1" noChangeArrowheads="1"/>
          </p:cNvPicPr>
          <p:nvPr/>
        </p:nvPicPr>
        <p:blipFill>
          <a:blip r:embed="rId4" cstate="email"/>
          <a:srcRect/>
          <a:stretch>
            <a:fillRect/>
          </a:stretch>
        </p:blipFill>
        <p:spPr bwMode="auto">
          <a:xfrm>
            <a:off x="8718042" y="2586113"/>
            <a:ext cx="114300" cy="118826"/>
          </a:xfrm>
          <a:prstGeom prst="rect">
            <a:avLst/>
          </a:prstGeom>
          <a:noFill/>
          <a:ln w="9525">
            <a:solidFill>
              <a:schemeClr val="accent1">
                <a:lumMod val="75000"/>
              </a:schemeClr>
            </a:solidFill>
            <a:miter lim="800000"/>
            <a:headEnd/>
            <a:tailEnd/>
          </a:ln>
        </p:spPr>
      </p:pic>
      <p:pic>
        <p:nvPicPr>
          <p:cNvPr id="91" name="Picture 2" descr="image002"/>
          <p:cNvPicPr>
            <a:picLocks noChangeAspect="1" noChangeArrowheads="1"/>
          </p:cNvPicPr>
          <p:nvPr/>
        </p:nvPicPr>
        <p:blipFill>
          <a:blip r:embed="rId5" cstate="email"/>
          <a:srcRect/>
          <a:stretch>
            <a:fillRect/>
          </a:stretch>
        </p:blipFill>
        <p:spPr bwMode="auto">
          <a:xfrm>
            <a:off x="8740635" y="2660019"/>
            <a:ext cx="114300" cy="118826"/>
          </a:xfrm>
          <a:prstGeom prst="rect">
            <a:avLst/>
          </a:prstGeom>
          <a:noFill/>
          <a:ln w="9525">
            <a:solidFill>
              <a:schemeClr val="accent1">
                <a:lumMod val="75000"/>
              </a:schemeClr>
            </a:solidFill>
            <a:miter lim="800000"/>
            <a:headEnd/>
            <a:tailEnd/>
          </a:ln>
        </p:spPr>
      </p:pic>
      <p:pic>
        <p:nvPicPr>
          <p:cNvPr id="92" name="Picture 3" descr="image003"/>
          <p:cNvPicPr>
            <a:picLocks noChangeAspect="1" noChangeArrowheads="1"/>
          </p:cNvPicPr>
          <p:nvPr/>
        </p:nvPicPr>
        <p:blipFill>
          <a:blip r:embed="rId6" cstate="email"/>
          <a:srcRect/>
          <a:stretch>
            <a:fillRect/>
          </a:stretch>
        </p:blipFill>
        <p:spPr bwMode="auto">
          <a:xfrm>
            <a:off x="8799116" y="2561488"/>
            <a:ext cx="116959" cy="121725"/>
          </a:xfrm>
          <a:prstGeom prst="rect">
            <a:avLst/>
          </a:prstGeom>
          <a:noFill/>
          <a:ln w="9525">
            <a:solidFill>
              <a:schemeClr val="accent1">
                <a:lumMod val="75000"/>
              </a:schemeClr>
            </a:solidFill>
            <a:miter lim="800000"/>
            <a:headEnd/>
            <a:tailEnd/>
          </a:ln>
        </p:spPr>
      </p:pic>
      <p:pic>
        <p:nvPicPr>
          <p:cNvPr id="93" name="Picture 4" descr="image004"/>
          <p:cNvPicPr>
            <a:picLocks noChangeAspect="1" noChangeArrowheads="1"/>
          </p:cNvPicPr>
          <p:nvPr/>
        </p:nvPicPr>
        <p:blipFill>
          <a:blip r:embed="rId7" cstate="email"/>
          <a:srcRect/>
          <a:stretch>
            <a:fillRect/>
          </a:stretch>
        </p:blipFill>
        <p:spPr bwMode="auto">
          <a:xfrm>
            <a:off x="8820380" y="2620902"/>
            <a:ext cx="114300" cy="118826"/>
          </a:xfrm>
          <a:prstGeom prst="rect">
            <a:avLst/>
          </a:prstGeom>
          <a:noFill/>
          <a:ln w="9525">
            <a:solidFill>
              <a:schemeClr val="accent1">
                <a:lumMod val="75000"/>
              </a:schemeClr>
            </a:solidFill>
            <a:miter lim="800000"/>
            <a:headEnd/>
            <a:tailEnd/>
          </a:ln>
        </p:spPr>
      </p:pic>
      <p:sp>
        <p:nvSpPr>
          <p:cNvPr id="94" name="Oval 93"/>
          <p:cNvSpPr/>
          <p:nvPr/>
        </p:nvSpPr>
        <p:spPr bwMode="auto">
          <a:xfrm>
            <a:off x="8323234" y="2336335"/>
            <a:ext cx="874493"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latin typeface="+mj-lt"/>
            </a:endParaRPr>
          </a:p>
        </p:txBody>
      </p:sp>
      <p:pic>
        <p:nvPicPr>
          <p:cNvPr id="95" name="Picture 3" descr="C:\Program Files\Microsoft Resource DVD Artwork\DVD_ART\BoxShots_Logos\Internet Explorer\Internet Exlorer 7 logo bug.png"/>
          <p:cNvPicPr>
            <a:picLocks noChangeAspect="1" noChangeArrowheads="1"/>
          </p:cNvPicPr>
          <p:nvPr/>
        </p:nvPicPr>
        <p:blipFill>
          <a:blip r:embed="rId16" cstate="email"/>
          <a:srcRect/>
          <a:stretch>
            <a:fillRect/>
          </a:stretch>
        </p:blipFill>
        <p:spPr bwMode="auto">
          <a:xfrm>
            <a:off x="7484532" y="2550868"/>
            <a:ext cx="403075" cy="373870"/>
          </a:xfrm>
          <a:prstGeom prst="rect">
            <a:avLst/>
          </a:prstGeom>
          <a:noFill/>
        </p:spPr>
      </p:pic>
      <p:cxnSp>
        <p:nvCxnSpPr>
          <p:cNvPr id="96" name="Straight Connector 95"/>
          <p:cNvCxnSpPr>
            <a:stCxn id="95" idx="3"/>
            <a:endCxn id="94" idx="2"/>
          </p:cNvCxnSpPr>
          <p:nvPr/>
        </p:nvCxnSpPr>
        <p:spPr bwMode="auto">
          <a:xfrm>
            <a:off x="7887606" y="2737803"/>
            <a:ext cx="435629" cy="43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rgbClr val="FF0000"/>
            </a:solidFill>
            <a:prstDash val="sysDot"/>
            <a:round/>
            <a:headEnd type="none" w="med" len="med"/>
            <a:tailEnd type="none" w="med" len="med"/>
          </a:ln>
          <a:effectLst/>
        </p:spPr>
      </p:cxnSp>
      <p:sp>
        <p:nvSpPr>
          <p:cNvPr id="97" name="TextBox 96"/>
          <p:cNvSpPr txBox="1"/>
          <p:nvPr/>
        </p:nvSpPr>
        <p:spPr>
          <a:xfrm>
            <a:off x="7915352" y="2225226"/>
            <a:ext cx="420308" cy="261610"/>
          </a:xfrm>
          <a:prstGeom prst="rect">
            <a:avLst/>
          </a:prstGeom>
          <a:noFill/>
        </p:spPr>
        <p:txBody>
          <a:bodyPr wrap="none" rtlCol="0">
            <a:spAutoFit/>
          </a:bodyPr>
          <a:lstStyle/>
          <a:p>
            <a:r>
              <a:rPr lang="es-ES" sz="1100" smtClean="0">
                <a:solidFill>
                  <a:schemeClr val="tx1"/>
                </a:solidFill>
                <a:latin typeface="+mj-lt"/>
              </a:rPr>
              <a:t>VDI</a:t>
            </a:r>
          </a:p>
        </p:txBody>
      </p:sp>
      <p:sp>
        <p:nvSpPr>
          <p:cNvPr id="98" name="TextBox 97"/>
          <p:cNvSpPr txBox="1"/>
          <p:nvPr/>
        </p:nvSpPr>
        <p:spPr>
          <a:xfrm>
            <a:off x="6491976" y="2992594"/>
            <a:ext cx="2044356" cy="415498"/>
          </a:xfrm>
          <a:prstGeom prst="rect">
            <a:avLst/>
          </a:prstGeom>
          <a:noFill/>
        </p:spPr>
        <p:txBody>
          <a:bodyPr wrap="square" rtlCol="0">
            <a:spAutoFit/>
          </a:bodyPr>
          <a:lstStyle/>
          <a:p>
            <a:r>
              <a:rPr lang="es-ES" sz="1050" smtClean="0">
                <a:solidFill>
                  <a:schemeClr val="tx1"/>
                </a:solidFill>
                <a:latin typeface="+mj-lt"/>
              </a:rPr>
              <a:t>Windows Server 2008 </a:t>
            </a:r>
          </a:p>
          <a:p>
            <a:r>
              <a:rPr lang="es-ES" sz="1050" smtClean="0">
                <a:solidFill>
                  <a:schemeClr val="tx1"/>
                </a:solidFill>
                <a:latin typeface="+mj-lt"/>
              </a:rPr>
              <a:t>Terminal Services Gateway</a:t>
            </a:r>
          </a:p>
        </p:txBody>
      </p:sp>
      <p:sp>
        <p:nvSpPr>
          <p:cNvPr id="83" name="Rectangle 82"/>
          <p:cNvSpPr/>
          <p:nvPr/>
        </p:nvSpPr>
        <p:spPr>
          <a:xfrm>
            <a:off x="6544148" y="1637570"/>
            <a:ext cx="2980852" cy="523220"/>
          </a:xfrm>
          <a:prstGeom prst="rect">
            <a:avLst/>
          </a:prstGeom>
        </p:spPr>
        <p:txBody>
          <a:bodyPr wrap="square">
            <a:spAutoFit/>
          </a:bodyPr>
          <a:lstStyle/>
          <a:p>
            <a:r>
              <a:rPr lang="es-ES" sz="1400" b="1" smtClean="0">
                <a:solidFill>
                  <a:schemeClr val="tx1"/>
                </a:solidFill>
                <a:latin typeface="+mj-lt"/>
              </a:rPr>
              <a:t>Trabajo flexible</a:t>
            </a:r>
          </a:p>
          <a:p>
            <a:r>
              <a:rPr lang="es-ES" sz="1400" smtClean="0">
                <a:solidFill>
                  <a:schemeClr val="tx1"/>
                </a:solidFill>
                <a:latin typeface="+mj-lt"/>
              </a:rPr>
              <a:t>Seguridad, acceso de emergencia</a:t>
            </a:r>
          </a:p>
        </p:txBody>
      </p:sp>
      <p:sp>
        <p:nvSpPr>
          <p:cNvPr id="2" name="Title 1"/>
          <p:cNvSpPr>
            <a:spLocks noGrp="1"/>
          </p:cNvSpPr>
          <p:nvPr>
            <p:ph type="title"/>
          </p:nvPr>
        </p:nvSpPr>
        <p:spPr>
          <a:xfrm>
            <a:off x="412750" y="230191"/>
            <a:ext cx="9080500" cy="553998"/>
          </a:xfrm>
        </p:spPr>
        <p:txBody>
          <a:bodyPr/>
          <a:lstStyle/>
          <a:p>
            <a:r>
              <a:rPr lang="es-ES" sz="4000" dirty="0"/>
              <a:t>Escenarios de Virtualización del Escritorio</a:t>
            </a:r>
          </a:p>
        </p:txBody>
      </p:sp>
      <p:pic>
        <p:nvPicPr>
          <p:cNvPr id="9" name="Picture 2"/>
          <p:cNvPicPr>
            <a:picLocks noChangeAspect="1" noChangeArrowheads="1"/>
          </p:cNvPicPr>
          <p:nvPr/>
        </p:nvPicPr>
        <p:blipFill>
          <a:blip r:embed="rId17" cstate="print"/>
          <a:stretch>
            <a:fillRect/>
          </a:stretch>
        </p:blipFill>
        <p:spPr bwMode="auto">
          <a:xfrm>
            <a:off x="5491279" y="4168113"/>
            <a:ext cx="750486" cy="985837"/>
          </a:xfrm>
          <a:prstGeom prst="roundRect">
            <a:avLst>
              <a:gd name="adj" fmla="val 0"/>
            </a:avLst>
          </a:prstGeom>
          <a:noFill/>
          <a:ln w="9525" algn="ctr">
            <a:solidFill>
              <a:schemeClr val="accent2">
                <a:alpha val="50000"/>
              </a:schemeClr>
            </a:solidFill>
            <a:round/>
            <a:headEnd/>
            <a:tailEnd/>
          </a:ln>
          <a:effectLst>
            <a:outerShdw blurRad="152400" algn="ctr" rotWithShape="0">
              <a:schemeClr val="accent1">
                <a:alpha val="70000"/>
              </a:schemeClr>
            </a:outerShdw>
          </a:effectLst>
        </p:spPr>
      </p:pic>
      <p:sp>
        <p:nvSpPr>
          <p:cNvPr id="10" name="Rectangle 9"/>
          <p:cNvSpPr/>
          <p:nvPr/>
        </p:nvSpPr>
        <p:spPr>
          <a:xfrm>
            <a:off x="5105400" y="3621403"/>
            <a:ext cx="1447800" cy="510909"/>
          </a:xfrm>
          <a:prstGeom prst="rect">
            <a:avLst/>
          </a:prstGeom>
        </p:spPr>
        <p:txBody>
          <a:bodyPr wrap="square">
            <a:spAutoFit/>
          </a:bodyPr>
          <a:lstStyle/>
          <a:p>
            <a:pPr algn="ctr" defTabSz="914363">
              <a:lnSpc>
                <a:spcPct val="85000"/>
              </a:lnSpc>
            </a:pPr>
            <a:r>
              <a:rPr lang="es-ES" sz="1600" kern="0" spc="-92" smtClean="0">
                <a:ln w="3175">
                  <a:noFill/>
                </a:ln>
                <a:solidFill>
                  <a:schemeClr val="tx1"/>
                </a:solidFill>
                <a:latin typeface="+mj-lt"/>
                <a:cs typeface="Arial" charset="0"/>
              </a:rPr>
              <a:t>Subcontratados/ Externos</a:t>
            </a:r>
          </a:p>
        </p:txBody>
      </p:sp>
      <p:pic>
        <p:nvPicPr>
          <p:cNvPr id="6" name="Picture 2"/>
          <p:cNvPicPr>
            <a:picLocks noChangeAspect="1" noChangeArrowheads="1"/>
          </p:cNvPicPr>
          <p:nvPr/>
        </p:nvPicPr>
        <p:blipFill>
          <a:blip r:embed="rId18" cstate="email"/>
          <a:srcRect/>
          <a:stretch>
            <a:fillRect/>
          </a:stretch>
        </p:blipFill>
        <p:spPr bwMode="auto">
          <a:xfrm>
            <a:off x="344003" y="5225820"/>
            <a:ext cx="800596" cy="936790"/>
          </a:xfrm>
          <a:prstGeom prst="roundRect">
            <a:avLst>
              <a:gd name="adj" fmla="val 0"/>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sp>
        <p:nvSpPr>
          <p:cNvPr id="7" name="Rectangle 6"/>
          <p:cNvSpPr/>
          <p:nvPr/>
        </p:nvSpPr>
        <p:spPr>
          <a:xfrm>
            <a:off x="52598" y="4938212"/>
            <a:ext cx="1383406" cy="303416"/>
          </a:xfrm>
          <a:prstGeom prst="rect">
            <a:avLst/>
          </a:prstGeom>
        </p:spPr>
        <p:txBody>
          <a:bodyPr wrap="square">
            <a:spAutoFit/>
          </a:bodyPr>
          <a:lstStyle/>
          <a:p>
            <a:pPr algn="ctr" defTabSz="914363">
              <a:lnSpc>
                <a:spcPct val="85000"/>
              </a:lnSpc>
            </a:pPr>
            <a:r>
              <a:rPr lang="es-ES" sz="1600" kern="0" spc="-92" smtClean="0">
                <a:ln w="3175">
                  <a:noFill/>
                </a:ln>
                <a:solidFill>
                  <a:schemeClr val="tx1"/>
                </a:solidFill>
                <a:latin typeface="+mj-lt"/>
                <a:cs typeface="Arial" charset="0"/>
              </a:rPr>
              <a:t>Oficina</a:t>
            </a:r>
          </a:p>
        </p:txBody>
      </p:sp>
      <p:sp>
        <p:nvSpPr>
          <p:cNvPr id="27" name="Rectangle 26"/>
          <p:cNvSpPr/>
          <p:nvPr/>
        </p:nvSpPr>
        <p:spPr>
          <a:xfrm>
            <a:off x="1274941" y="4938212"/>
            <a:ext cx="3232718" cy="738664"/>
          </a:xfrm>
          <a:prstGeom prst="rect">
            <a:avLst/>
          </a:prstGeom>
        </p:spPr>
        <p:txBody>
          <a:bodyPr wrap="square">
            <a:spAutoFit/>
          </a:bodyPr>
          <a:lstStyle/>
          <a:p>
            <a:r>
              <a:rPr lang="es-ES" sz="1400" b="1" smtClean="0">
                <a:solidFill>
                  <a:schemeClr val="tx1"/>
                </a:solidFill>
                <a:latin typeface="+mj-lt"/>
              </a:rPr>
              <a:t>Hot-desking</a:t>
            </a:r>
          </a:p>
          <a:p>
            <a:r>
              <a:rPr lang="es-ES" sz="1400" smtClean="0">
                <a:solidFill>
                  <a:schemeClr val="tx1"/>
                </a:solidFill>
                <a:latin typeface="+mj-lt"/>
              </a:rPr>
              <a:t>Flexibilidad, conformidad, oficina flexible</a:t>
            </a:r>
          </a:p>
        </p:txBody>
      </p:sp>
      <p:sp>
        <p:nvSpPr>
          <p:cNvPr id="62" name="Rectangle 61"/>
          <p:cNvSpPr/>
          <p:nvPr/>
        </p:nvSpPr>
        <p:spPr>
          <a:xfrm>
            <a:off x="6544148" y="3621403"/>
            <a:ext cx="3133252" cy="523220"/>
          </a:xfrm>
          <a:prstGeom prst="rect">
            <a:avLst/>
          </a:prstGeom>
        </p:spPr>
        <p:txBody>
          <a:bodyPr wrap="square">
            <a:spAutoFit/>
          </a:bodyPr>
          <a:lstStyle/>
          <a:p>
            <a:r>
              <a:rPr lang="es-ES" sz="1400" b="1" smtClean="0">
                <a:solidFill>
                  <a:schemeClr val="tx1"/>
                </a:solidFill>
                <a:latin typeface="+mj-lt"/>
              </a:rPr>
              <a:t>Imagen albergada</a:t>
            </a:r>
          </a:p>
          <a:p>
            <a:r>
              <a:rPr lang="es-ES" sz="1400" smtClean="0">
                <a:solidFill>
                  <a:schemeClr val="tx1"/>
                </a:solidFill>
                <a:latin typeface="+mj-lt"/>
              </a:rPr>
              <a:t>Seguridad, solo aplicaciones y datos</a:t>
            </a:r>
          </a:p>
        </p:txBody>
      </p:sp>
      <p:pic>
        <p:nvPicPr>
          <p:cNvPr id="5" name="Picture 4" descr="MOBILEgeek copy.png"/>
          <p:cNvPicPr>
            <a:picLocks noChangeAspect="1"/>
          </p:cNvPicPr>
          <p:nvPr/>
        </p:nvPicPr>
        <p:blipFill>
          <a:blip r:embed="rId19" cstate="email"/>
          <a:srcRect/>
          <a:stretch>
            <a:fillRect/>
          </a:stretch>
        </p:blipFill>
        <p:spPr>
          <a:xfrm>
            <a:off x="339394" y="1929958"/>
            <a:ext cx="795345" cy="940028"/>
          </a:xfrm>
          <a:prstGeom prst="roundRect">
            <a:avLst>
              <a:gd name="adj" fmla="val 0"/>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12" name="Rounded Rectangle 11"/>
          <p:cNvSpPr/>
          <p:nvPr/>
        </p:nvSpPr>
        <p:spPr>
          <a:xfrm>
            <a:off x="128412" y="1568217"/>
            <a:ext cx="4689319" cy="1544516"/>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eaLnBrk="0" hangingPunct="0">
              <a:lnSpc>
                <a:spcPct val="90000"/>
              </a:lnSpc>
              <a:defRPr/>
            </a:pPr>
            <a:endParaRPr lang="es-ES" sz="2000" smtClean="0">
              <a:solidFill>
                <a:srgbClr val="FFFFFF"/>
              </a:solidFill>
              <a:effectLst>
                <a:outerShdw blurRad="38100" dist="38100" dir="2700000" algn="tl">
                  <a:srgbClr val="000000">
                    <a:alpha val="43137"/>
                  </a:srgbClr>
                </a:outerShdw>
              </a:effectLst>
              <a:latin typeface="+mj-lt"/>
            </a:endParaRPr>
          </a:p>
        </p:txBody>
      </p:sp>
      <p:sp>
        <p:nvSpPr>
          <p:cNvPr id="13" name="TextBox 12"/>
          <p:cNvSpPr txBox="1"/>
          <p:nvPr/>
        </p:nvSpPr>
        <p:spPr>
          <a:xfrm>
            <a:off x="1274940" y="2509835"/>
            <a:ext cx="1050684" cy="384717"/>
          </a:xfrm>
          <a:prstGeom prst="rect">
            <a:avLst/>
          </a:prstGeom>
          <a:noFill/>
        </p:spPr>
        <p:txBody>
          <a:bodyPr wrap="square" lIns="76197" tIns="38098" rIns="76197" bIns="38098" rtlCol="0">
            <a:spAutoFit/>
          </a:bodyPr>
          <a:lstStyle/>
          <a:p>
            <a:r>
              <a:rPr lang="es-ES" sz="1000" smtClean="0">
                <a:solidFill>
                  <a:schemeClr val="tx1"/>
                </a:solidFill>
                <a:latin typeface="+mj-lt"/>
              </a:rPr>
              <a:t>Bitlocker Drive Encryption</a:t>
            </a:r>
          </a:p>
        </p:txBody>
      </p:sp>
      <p:pic>
        <p:nvPicPr>
          <p:cNvPr id="14"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20" cstate="email"/>
          <a:srcRect/>
          <a:stretch>
            <a:fillRect/>
          </a:stretch>
        </p:blipFill>
        <p:spPr bwMode="auto">
          <a:xfrm>
            <a:off x="2374234" y="2366224"/>
            <a:ext cx="935805" cy="633468"/>
          </a:xfrm>
          <a:prstGeom prst="rect">
            <a:avLst/>
          </a:prstGeom>
          <a:noFill/>
          <a:effectLst>
            <a:outerShdw blurRad="50800" dist="38100" dir="2700000" algn="tl" rotWithShape="0">
              <a:prstClr val="black">
                <a:alpha val="40000"/>
              </a:prstClr>
            </a:outerShdw>
          </a:effectLst>
        </p:spPr>
      </p:pic>
      <p:pic>
        <p:nvPicPr>
          <p:cNvPr id="15" name="Picture 1" descr="image001"/>
          <p:cNvPicPr>
            <a:picLocks noChangeAspect="1" noChangeArrowheads="1"/>
          </p:cNvPicPr>
          <p:nvPr/>
        </p:nvPicPr>
        <p:blipFill>
          <a:blip r:embed="rId4" cstate="email"/>
          <a:srcRect/>
          <a:stretch>
            <a:fillRect/>
          </a:stretch>
        </p:blipFill>
        <p:spPr bwMode="auto">
          <a:xfrm>
            <a:off x="2928041" y="2239643"/>
            <a:ext cx="119425" cy="118826"/>
          </a:xfrm>
          <a:prstGeom prst="rect">
            <a:avLst/>
          </a:prstGeom>
          <a:noFill/>
          <a:ln w="9525">
            <a:solidFill>
              <a:schemeClr val="accent1">
                <a:lumMod val="75000"/>
              </a:schemeClr>
            </a:solidFill>
            <a:miter lim="800000"/>
            <a:headEnd/>
            <a:tailEnd/>
          </a:ln>
        </p:spPr>
      </p:pic>
      <p:pic>
        <p:nvPicPr>
          <p:cNvPr id="16" name="Picture 2" descr="image002"/>
          <p:cNvPicPr>
            <a:picLocks noChangeAspect="1" noChangeArrowheads="1"/>
          </p:cNvPicPr>
          <p:nvPr/>
        </p:nvPicPr>
        <p:blipFill>
          <a:blip r:embed="rId5" cstate="email"/>
          <a:srcRect/>
          <a:stretch>
            <a:fillRect/>
          </a:stretch>
        </p:blipFill>
        <p:spPr bwMode="auto">
          <a:xfrm>
            <a:off x="2951648" y="2313549"/>
            <a:ext cx="119425" cy="118826"/>
          </a:xfrm>
          <a:prstGeom prst="rect">
            <a:avLst/>
          </a:prstGeom>
          <a:noFill/>
          <a:ln w="9525">
            <a:solidFill>
              <a:schemeClr val="accent1">
                <a:lumMod val="75000"/>
              </a:schemeClr>
            </a:solidFill>
            <a:miter lim="800000"/>
            <a:headEnd/>
            <a:tailEnd/>
          </a:ln>
        </p:spPr>
      </p:pic>
      <p:pic>
        <p:nvPicPr>
          <p:cNvPr id="17" name="Picture 3" descr="image003"/>
          <p:cNvPicPr>
            <a:picLocks noChangeAspect="1" noChangeArrowheads="1"/>
          </p:cNvPicPr>
          <p:nvPr/>
        </p:nvPicPr>
        <p:blipFill>
          <a:blip r:embed="rId6" cstate="email"/>
          <a:srcRect/>
          <a:stretch>
            <a:fillRect/>
          </a:stretch>
        </p:blipFill>
        <p:spPr bwMode="auto">
          <a:xfrm>
            <a:off x="3012749" y="2215018"/>
            <a:ext cx="122202" cy="121725"/>
          </a:xfrm>
          <a:prstGeom prst="rect">
            <a:avLst/>
          </a:prstGeom>
          <a:noFill/>
          <a:ln w="9525">
            <a:solidFill>
              <a:schemeClr val="accent1">
                <a:lumMod val="75000"/>
              </a:schemeClr>
            </a:solidFill>
            <a:miter lim="800000"/>
            <a:headEnd/>
            <a:tailEnd/>
          </a:ln>
        </p:spPr>
      </p:pic>
      <p:pic>
        <p:nvPicPr>
          <p:cNvPr id="18" name="Picture 4" descr="image004"/>
          <p:cNvPicPr>
            <a:picLocks noChangeAspect="1" noChangeArrowheads="1"/>
          </p:cNvPicPr>
          <p:nvPr/>
        </p:nvPicPr>
        <p:blipFill>
          <a:blip r:embed="rId7" cstate="email"/>
          <a:srcRect/>
          <a:stretch>
            <a:fillRect/>
          </a:stretch>
        </p:blipFill>
        <p:spPr bwMode="auto">
          <a:xfrm>
            <a:off x="3034967" y="2274432"/>
            <a:ext cx="119425" cy="118826"/>
          </a:xfrm>
          <a:prstGeom prst="rect">
            <a:avLst/>
          </a:prstGeom>
          <a:noFill/>
          <a:ln w="9525">
            <a:solidFill>
              <a:schemeClr val="accent1">
                <a:lumMod val="75000"/>
              </a:schemeClr>
            </a:solidFill>
            <a:miter lim="800000"/>
            <a:headEnd/>
            <a:tailEnd/>
          </a:ln>
        </p:spPr>
      </p:pic>
      <p:pic>
        <p:nvPicPr>
          <p:cNvPr id="19" name="Picture 18" descr="server.png"/>
          <p:cNvPicPr>
            <a:picLocks noChangeAspect="1"/>
          </p:cNvPicPr>
          <p:nvPr/>
        </p:nvPicPr>
        <p:blipFill>
          <a:blip r:embed="rId8" cstate="email"/>
          <a:stretch>
            <a:fillRect/>
          </a:stretch>
        </p:blipFill>
        <p:spPr>
          <a:xfrm>
            <a:off x="3135188" y="2590218"/>
            <a:ext cx="155455" cy="155074"/>
          </a:xfrm>
          <a:prstGeom prst="rect">
            <a:avLst/>
          </a:prstGeom>
        </p:spPr>
      </p:pic>
      <p:pic>
        <p:nvPicPr>
          <p:cNvPr id="20" name="Picture 19" descr="server.png"/>
          <p:cNvPicPr>
            <a:picLocks noChangeAspect="1"/>
          </p:cNvPicPr>
          <p:nvPr/>
        </p:nvPicPr>
        <p:blipFill>
          <a:blip r:embed="rId8" cstate="email"/>
          <a:stretch>
            <a:fillRect/>
          </a:stretch>
        </p:blipFill>
        <p:spPr>
          <a:xfrm>
            <a:off x="3292851" y="2590218"/>
            <a:ext cx="155455" cy="155074"/>
          </a:xfrm>
          <a:prstGeom prst="rect">
            <a:avLst/>
          </a:prstGeom>
        </p:spPr>
      </p:pic>
      <p:pic>
        <p:nvPicPr>
          <p:cNvPr id="21" name="Picture 20" descr="server.png"/>
          <p:cNvPicPr>
            <a:picLocks noChangeAspect="1"/>
          </p:cNvPicPr>
          <p:nvPr/>
        </p:nvPicPr>
        <p:blipFill>
          <a:blip r:embed="rId8" cstate="email"/>
          <a:stretch>
            <a:fillRect/>
          </a:stretch>
        </p:blipFill>
        <p:spPr>
          <a:xfrm>
            <a:off x="3216939" y="2651495"/>
            <a:ext cx="155455" cy="155074"/>
          </a:xfrm>
          <a:prstGeom prst="rect">
            <a:avLst/>
          </a:prstGeom>
        </p:spPr>
      </p:pic>
      <p:sp>
        <p:nvSpPr>
          <p:cNvPr id="22" name="TextBox 21"/>
          <p:cNvSpPr txBox="1"/>
          <p:nvPr/>
        </p:nvSpPr>
        <p:spPr>
          <a:xfrm>
            <a:off x="3172152" y="2133384"/>
            <a:ext cx="1791983" cy="246221"/>
          </a:xfrm>
          <a:prstGeom prst="rect">
            <a:avLst/>
          </a:prstGeom>
          <a:noFill/>
        </p:spPr>
        <p:txBody>
          <a:bodyPr wrap="square" rtlCol="0">
            <a:spAutoFit/>
          </a:bodyPr>
          <a:lstStyle/>
          <a:p>
            <a:r>
              <a:rPr lang="es-ES" sz="1000" smtClean="0">
                <a:solidFill>
                  <a:schemeClr val="tx1"/>
                </a:solidFill>
                <a:latin typeface="+mj-lt"/>
              </a:rPr>
              <a:t>Application Virtualization</a:t>
            </a:r>
          </a:p>
        </p:txBody>
      </p:sp>
      <p:sp>
        <p:nvSpPr>
          <p:cNvPr id="23" name="TextBox 22"/>
          <p:cNvSpPr txBox="1"/>
          <p:nvPr/>
        </p:nvSpPr>
        <p:spPr>
          <a:xfrm>
            <a:off x="3471050" y="2577686"/>
            <a:ext cx="1237082" cy="246221"/>
          </a:xfrm>
          <a:prstGeom prst="rect">
            <a:avLst/>
          </a:prstGeom>
          <a:noFill/>
        </p:spPr>
        <p:txBody>
          <a:bodyPr wrap="square" rtlCol="0">
            <a:spAutoFit/>
          </a:bodyPr>
          <a:lstStyle/>
          <a:p>
            <a:pPr algn="ctr"/>
            <a:r>
              <a:rPr lang="es-ES" sz="1000" smtClean="0">
                <a:solidFill>
                  <a:schemeClr val="tx1"/>
                </a:solidFill>
                <a:latin typeface="+mj-lt"/>
              </a:rPr>
              <a:t>Folder Redirection</a:t>
            </a:r>
          </a:p>
        </p:txBody>
      </p:sp>
      <p:sp>
        <p:nvSpPr>
          <p:cNvPr id="24" name="TextBox 23"/>
          <p:cNvSpPr txBox="1"/>
          <p:nvPr/>
        </p:nvSpPr>
        <p:spPr>
          <a:xfrm>
            <a:off x="1274941" y="1632428"/>
            <a:ext cx="2911374" cy="523220"/>
          </a:xfrm>
          <a:prstGeom prst="rect">
            <a:avLst/>
          </a:prstGeom>
          <a:noFill/>
        </p:spPr>
        <p:txBody>
          <a:bodyPr wrap="none" rtlCol="0">
            <a:spAutoFit/>
          </a:bodyPr>
          <a:lstStyle/>
          <a:p>
            <a:r>
              <a:rPr lang="es-ES" sz="1400" b="1" smtClean="0">
                <a:solidFill>
                  <a:schemeClr val="tx1"/>
                </a:solidFill>
                <a:latin typeface="+mj-lt"/>
              </a:rPr>
              <a:t>Equipo reemplazable</a:t>
            </a:r>
          </a:p>
          <a:p>
            <a:r>
              <a:rPr lang="es-ES" sz="1400" smtClean="0">
                <a:solidFill>
                  <a:schemeClr val="tx1"/>
                </a:solidFill>
                <a:latin typeface="+mj-lt"/>
              </a:rPr>
              <a:t>Flexibilidad, facilidad de migración</a:t>
            </a:r>
          </a:p>
        </p:txBody>
      </p:sp>
      <p:sp>
        <p:nvSpPr>
          <p:cNvPr id="78" name="Rectangle 77"/>
          <p:cNvSpPr/>
          <p:nvPr/>
        </p:nvSpPr>
        <p:spPr>
          <a:xfrm>
            <a:off x="-241252" y="1632428"/>
            <a:ext cx="1967563" cy="303416"/>
          </a:xfrm>
          <a:prstGeom prst="rect">
            <a:avLst/>
          </a:prstGeom>
        </p:spPr>
        <p:txBody>
          <a:bodyPr wrap="square">
            <a:spAutoFit/>
          </a:bodyPr>
          <a:lstStyle/>
          <a:p>
            <a:pPr algn="ctr" defTabSz="914363">
              <a:lnSpc>
                <a:spcPct val="85000"/>
              </a:lnSpc>
            </a:pPr>
            <a:r>
              <a:rPr lang="es-ES" sz="1600" kern="0" smtClean="0">
                <a:ln w="3175">
                  <a:noFill/>
                </a:ln>
                <a:latin typeface="+mj-lt"/>
                <a:cs typeface="Arial" charset="0"/>
              </a:rPr>
              <a:t>Movil</a:t>
            </a:r>
            <a:endParaRPr lang="es-ES" sz="1600" kern="0" smtClean="0">
              <a:ln w="3175">
                <a:noFill/>
              </a:ln>
              <a:solidFill>
                <a:schemeClr val="tx1"/>
              </a:solidFill>
              <a:latin typeface="+mj-lt"/>
              <a:cs typeface="Arial" charset="0"/>
            </a:endParaRPr>
          </a:p>
        </p:txBody>
      </p:sp>
      <p:pic>
        <p:nvPicPr>
          <p:cNvPr id="8" name="Picture 4"/>
          <p:cNvPicPr>
            <a:picLocks noChangeAspect="1" noChangeArrowheads="1"/>
          </p:cNvPicPr>
          <p:nvPr/>
        </p:nvPicPr>
        <p:blipFill>
          <a:blip r:embed="rId21" cstate="email"/>
          <a:srcRect/>
          <a:stretch>
            <a:fillRect/>
          </a:stretch>
        </p:blipFill>
        <p:spPr bwMode="auto">
          <a:xfrm>
            <a:off x="348303" y="3545867"/>
            <a:ext cx="788446" cy="940070"/>
          </a:xfrm>
          <a:prstGeom prst="roundRect">
            <a:avLst>
              <a:gd name="adj" fmla="val 0"/>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sp>
        <p:nvSpPr>
          <p:cNvPr id="48" name="Rounded Rectangle 47"/>
          <p:cNvSpPr/>
          <p:nvPr/>
        </p:nvSpPr>
        <p:spPr>
          <a:xfrm>
            <a:off x="137585" y="3172992"/>
            <a:ext cx="4661703" cy="1598787"/>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eaLnBrk="0" hangingPunct="0">
              <a:lnSpc>
                <a:spcPct val="90000"/>
              </a:lnSpc>
              <a:defRPr/>
            </a:pPr>
            <a:endParaRPr lang="es-ES" sz="2000" smtClean="0">
              <a:solidFill>
                <a:srgbClr val="FFFFFF"/>
              </a:solidFill>
              <a:effectLst>
                <a:outerShdw blurRad="38100" dist="38100" dir="2700000" algn="tl">
                  <a:srgbClr val="000000">
                    <a:alpha val="43137"/>
                  </a:srgbClr>
                </a:outerShdw>
              </a:effectLst>
              <a:latin typeface="+mj-lt"/>
            </a:endParaRPr>
          </a:p>
        </p:txBody>
      </p:sp>
      <p:pic>
        <p:nvPicPr>
          <p:cNvPr id="49" name="Picture 3" descr="C:\Program Files\Microsoft Resource DVD Artwork\DVD_ART\Artwork_Imagery\HARDWARE_IMAGERY\Photos - OEM Hardware\Computer\Vista Laptop\Asus Lambo VX2S Front Mouse.png"/>
          <p:cNvPicPr>
            <a:picLocks noChangeAspect="1" noChangeArrowheads="1"/>
          </p:cNvPicPr>
          <p:nvPr/>
        </p:nvPicPr>
        <p:blipFill>
          <a:blip r:embed="rId13" cstate="email"/>
          <a:srcRect/>
          <a:stretch>
            <a:fillRect/>
          </a:stretch>
        </p:blipFill>
        <p:spPr bwMode="auto">
          <a:xfrm>
            <a:off x="2165219" y="3852809"/>
            <a:ext cx="1181806" cy="918970"/>
          </a:xfrm>
          <a:prstGeom prst="rect">
            <a:avLst/>
          </a:prstGeom>
          <a:noFill/>
        </p:spPr>
      </p:pic>
      <p:sp>
        <p:nvSpPr>
          <p:cNvPr id="50" name="Rounded Rectangle 49"/>
          <p:cNvSpPr/>
          <p:nvPr/>
        </p:nvSpPr>
        <p:spPr bwMode="auto">
          <a:xfrm>
            <a:off x="2444578" y="4271649"/>
            <a:ext cx="674662" cy="117343"/>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latin typeface="+mj-lt"/>
            </a:endParaRPr>
          </a:p>
        </p:txBody>
      </p:sp>
      <p:sp>
        <p:nvSpPr>
          <p:cNvPr id="51" name="Rectangle 50"/>
          <p:cNvSpPr/>
          <p:nvPr/>
        </p:nvSpPr>
        <p:spPr bwMode="auto">
          <a:xfrm>
            <a:off x="2276803" y="3924728"/>
            <a:ext cx="1023257" cy="564842"/>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latin typeface="+mj-lt"/>
            </a:endParaRPr>
          </a:p>
        </p:txBody>
      </p:sp>
      <p:sp>
        <p:nvSpPr>
          <p:cNvPr id="52" name="TextBox 51"/>
          <p:cNvSpPr txBox="1"/>
          <p:nvPr/>
        </p:nvSpPr>
        <p:spPr>
          <a:xfrm>
            <a:off x="2339091" y="3934666"/>
            <a:ext cx="1364483" cy="507831"/>
          </a:xfrm>
          <a:prstGeom prst="rect">
            <a:avLst/>
          </a:prstGeom>
          <a:noFill/>
          <a:scene3d>
            <a:camera prst="orthographicFront"/>
            <a:lightRig rig="threePt" dir="t"/>
          </a:scene3d>
        </p:spPr>
        <p:txBody>
          <a:bodyPr wrap="square" rtlCol="0">
            <a:spAutoFit/>
          </a:bodyPr>
          <a:lstStyle/>
          <a:p>
            <a:r>
              <a:rPr lang="es-ES" sz="900" smtClean="0">
                <a:solidFill>
                  <a:schemeClr val="tx1"/>
                </a:solidFill>
                <a:latin typeface="+mj-lt"/>
              </a:rPr>
              <a:t>Windows Fundamentals</a:t>
            </a:r>
            <a:br>
              <a:rPr lang="es-ES" sz="900" smtClean="0">
                <a:solidFill>
                  <a:schemeClr val="tx1"/>
                </a:solidFill>
                <a:latin typeface="+mj-lt"/>
              </a:rPr>
            </a:br>
            <a:r>
              <a:rPr lang="es-ES" sz="900" smtClean="0">
                <a:solidFill>
                  <a:schemeClr val="tx1"/>
                </a:solidFill>
                <a:latin typeface="+mj-lt"/>
              </a:rPr>
              <a:t>for Legacy PCs</a:t>
            </a:r>
          </a:p>
        </p:txBody>
      </p:sp>
      <p:sp>
        <p:nvSpPr>
          <p:cNvPr id="54" name="Oval 53"/>
          <p:cNvSpPr/>
          <p:nvPr/>
        </p:nvSpPr>
        <p:spPr bwMode="auto">
          <a:xfrm>
            <a:off x="3840074" y="3767070"/>
            <a:ext cx="627813" cy="583346"/>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latin typeface="+mj-lt"/>
            </a:endParaRPr>
          </a:p>
        </p:txBody>
      </p:sp>
      <p:grpSp>
        <p:nvGrpSpPr>
          <p:cNvPr id="11" name="Group 118"/>
          <p:cNvGrpSpPr/>
          <p:nvPr/>
        </p:nvGrpSpPr>
        <p:grpSpPr>
          <a:xfrm>
            <a:off x="3965978" y="3939630"/>
            <a:ext cx="423038" cy="293736"/>
            <a:chOff x="3157469" y="3949904"/>
            <a:chExt cx="390497" cy="293736"/>
          </a:xfrm>
        </p:grpSpPr>
        <p:pic>
          <p:nvPicPr>
            <p:cNvPr id="53" name="Picture 52" descr="chart.png"/>
            <p:cNvPicPr>
              <a:picLocks noChangeAspect="1"/>
            </p:cNvPicPr>
            <p:nvPr/>
          </p:nvPicPr>
          <p:blipFill>
            <a:blip r:embed="rId22" cstate="email"/>
            <a:stretch>
              <a:fillRect/>
            </a:stretch>
          </p:blipFill>
          <p:spPr>
            <a:xfrm>
              <a:off x="3157469" y="3949904"/>
              <a:ext cx="339807" cy="253742"/>
            </a:xfrm>
            <a:prstGeom prst="rect">
              <a:avLst/>
            </a:prstGeom>
            <a:effectLst/>
          </p:spPr>
        </p:pic>
        <p:pic>
          <p:nvPicPr>
            <p:cNvPr id="55" name="Picture 54" descr="server.png"/>
            <p:cNvPicPr>
              <a:picLocks noChangeAspect="1"/>
            </p:cNvPicPr>
            <p:nvPr/>
          </p:nvPicPr>
          <p:blipFill>
            <a:blip r:embed="rId23" cstate="email"/>
            <a:stretch>
              <a:fillRect/>
            </a:stretch>
          </p:blipFill>
          <p:spPr>
            <a:xfrm>
              <a:off x="3318524" y="4076775"/>
              <a:ext cx="113913" cy="119604"/>
            </a:xfrm>
            <a:prstGeom prst="rect">
              <a:avLst/>
            </a:prstGeom>
          </p:spPr>
        </p:pic>
        <p:pic>
          <p:nvPicPr>
            <p:cNvPr id="56" name="Picture 55" descr="server.png"/>
            <p:cNvPicPr>
              <a:picLocks noChangeAspect="1"/>
            </p:cNvPicPr>
            <p:nvPr/>
          </p:nvPicPr>
          <p:blipFill>
            <a:blip r:embed="rId23" cstate="email"/>
            <a:stretch>
              <a:fillRect/>
            </a:stretch>
          </p:blipFill>
          <p:spPr>
            <a:xfrm>
              <a:off x="3434053" y="4076775"/>
              <a:ext cx="113913" cy="119604"/>
            </a:xfrm>
            <a:prstGeom prst="rect">
              <a:avLst/>
            </a:prstGeom>
          </p:spPr>
        </p:pic>
        <p:pic>
          <p:nvPicPr>
            <p:cNvPr id="57" name="Picture 56" descr="server.png"/>
            <p:cNvPicPr>
              <a:picLocks noChangeAspect="1"/>
            </p:cNvPicPr>
            <p:nvPr/>
          </p:nvPicPr>
          <p:blipFill>
            <a:blip r:embed="rId23" cstate="email"/>
            <a:stretch>
              <a:fillRect/>
            </a:stretch>
          </p:blipFill>
          <p:spPr>
            <a:xfrm>
              <a:off x="3378428" y="4124036"/>
              <a:ext cx="113913" cy="119604"/>
            </a:xfrm>
            <a:prstGeom prst="rect">
              <a:avLst/>
            </a:prstGeom>
          </p:spPr>
        </p:pic>
      </p:grpSp>
      <p:sp>
        <p:nvSpPr>
          <p:cNvPr id="58" name="TextBox 57"/>
          <p:cNvSpPr txBox="1"/>
          <p:nvPr/>
        </p:nvSpPr>
        <p:spPr>
          <a:xfrm>
            <a:off x="3592207" y="4364480"/>
            <a:ext cx="1244251" cy="400110"/>
          </a:xfrm>
          <a:prstGeom prst="rect">
            <a:avLst/>
          </a:prstGeom>
          <a:noFill/>
        </p:spPr>
        <p:txBody>
          <a:bodyPr wrap="none" rtlCol="0">
            <a:spAutoFit/>
          </a:bodyPr>
          <a:lstStyle/>
          <a:p>
            <a:pPr algn="ctr"/>
            <a:r>
              <a:rPr lang="es-ES" sz="1000" smtClean="0">
                <a:solidFill>
                  <a:schemeClr val="tx1"/>
                </a:solidFill>
                <a:latin typeface="+mj-lt"/>
              </a:rPr>
              <a:t>Terminal  Services</a:t>
            </a:r>
          </a:p>
          <a:p>
            <a:pPr algn="ctr"/>
            <a:r>
              <a:rPr lang="es-ES" sz="1000" smtClean="0">
                <a:solidFill>
                  <a:schemeClr val="tx1"/>
                </a:solidFill>
                <a:latin typeface="+mj-lt"/>
              </a:rPr>
              <a:t> (Desktop)</a:t>
            </a:r>
          </a:p>
        </p:txBody>
      </p:sp>
      <p:pic>
        <p:nvPicPr>
          <p:cNvPr id="59" name="Picture 4" descr="C:\Program Files\Microsoft Resource DVD Artwork\DVD_ART\Artwork_Imagery\HARDWARE_IMAGERY\Illustration - Misc Hardware\Windows Vista Illustration Icons\DVD.png"/>
          <p:cNvPicPr>
            <a:picLocks noChangeAspect="1" noChangeArrowheads="1"/>
          </p:cNvPicPr>
          <p:nvPr/>
        </p:nvPicPr>
        <p:blipFill>
          <a:blip r:embed="rId14" cstate="email"/>
          <a:srcRect/>
          <a:stretch>
            <a:fillRect/>
          </a:stretch>
        </p:blipFill>
        <p:spPr bwMode="auto">
          <a:xfrm>
            <a:off x="1992135" y="4414419"/>
            <a:ext cx="267589" cy="247005"/>
          </a:xfrm>
          <a:prstGeom prst="rect">
            <a:avLst/>
          </a:prstGeom>
          <a:noFill/>
        </p:spPr>
      </p:pic>
      <p:sp>
        <p:nvSpPr>
          <p:cNvPr id="47" name="Rectangle 46"/>
          <p:cNvSpPr/>
          <p:nvPr/>
        </p:nvSpPr>
        <p:spPr>
          <a:xfrm>
            <a:off x="1274941" y="3247034"/>
            <a:ext cx="3443174" cy="523220"/>
          </a:xfrm>
          <a:prstGeom prst="rect">
            <a:avLst/>
          </a:prstGeom>
        </p:spPr>
        <p:txBody>
          <a:bodyPr wrap="square">
            <a:spAutoFit/>
          </a:bodyPr>
          <a:lstStyle/>
          <a:p>
            <a:r>
              <a:rPr lang="es-ES" sz="1400" b="1" smtClean="0">
                <a:solidFill>
                  <a:schemeClr val="tx1"/>
                </a:solidFill>
                <a:latin typeface="+mj-lt"/>
              </a:rPr>
              <a:t>Extender la vida del PC</a:t>
            </a:r>
          </a:p>
          <a:p>
            <a:r>
              <a:rPr lang="es-ES" sz="1400" smtClean="0">
                <a:solidFill>
                  <a:schemeClr val="tx1"/>
                </a:solidFill>
                <a:latin typeface="+mj-lt"/>
              </a:rPr>
              <a:t>Seguridad, ahorro de costes, reciclado</a:t>
            </a:r>
          </a:p>
        </p:txBody>
      </p:sp>
      <p:sp>
        <p:nvSpPr>
          <p:cNvPr id="79" name="Rectangle 78"/>
          <p:cNvSpPr/>
          <p:nvPr/>
        </p:nvSpPr>
        <p:spPr>
          <a:xfrm>
            <a:off x="169837" y="3247034"/>
            <a:ext cx="1145380" cy="303416"/>
          </a:xfrm>
          <a:prstGeom prst="rect">
            <a:avLst/>
          </a:prstGeom>
        </p:spPr>
        <p:txBody>
          <a:bodyPr wrap="square">
            <a:spAutoFit/>
          </a:bodyPr>
          <a:lstStyle/>
          <a:p>
            <a:pPr algn="ctr" defTabSz="914363">
              <a:lnSpc>
                <a:spcPct val="85000"/>
              </a:lnSpc>
            </a:pPr>
            <a:r>
              <a:rPr lang="es-ES" sz="1600" kern="0" spc="-92" smtClean="0">
                <a:ln w="3175">
                  <a:noFill/>
                </a:ln>
                <a:solidFill>
                  <a:schemeClr val="tx1"/>
                </a:solidFill>
                <a:latin typeface="+mj-lt"/>
                <a:cs typeface="Arial" charset="0"/>
              </a:rPr>
              <a:t>Tarea</a:t>
            </a:r>
          </a:p>
        </p:txBody>
      </p:sp>
      <p:pic>
        <p:nvPicPr>
          <p:cNvPr id="4" name="Picture 27" descr="C:\Documents and Settings\markj\Local Settings\Temporary Internet Files\Content.IE5\EY37D72I\MPj04306460000[1].jpg"/>
          <p:cNvPicPr>
            <a:picLocks noChangeAspect="1" noChangeArrowheads="1"/>
          </p:cNvPicPr>
          <p:nvPr/>
        </p:nvPicPr>
        <p:blipFill>
          <a:blip r:embed="rId24" cstate="print"/>
          <a:stretch>
            <a:fillRect/>
          </a:stretch>
        </p:blipFill>
        <p:spPr bwMode="auto">
          <a:xfrm>
            <a:off x="5545722" y="2393532"/>
            <a:ext cx="677606" cy="871365"/>
          </a:xfrm>
          <a:prstGeom prst="roundRect">
            <a:avLst>
              <a:gd name="adj" fmla="val 0"/>
            </a:avLst>
          </a:prstGeom>
          <a:noFill/>
          <a:ln w="9525" algn="ctr">
            <a:solidFill>
              <a:schemeClr val="accent4">
                <a:alpha val="50000"/>
              </a:schemeClr>
            </a:solidFill>
            <a:round/>
            <a:headEnd/>
            <a:tailEnd/>
          </a:ln>
          <a:effectLst>
            <a:outerShdw blurRad="152400" algn="ctr" rotWithShape="0">
              <a:schemeClr val="accent1">
                <a:lumMod val="20000"/>
                <a:lumOff val="80000"/>
                <a:alpha val="70000"/>
              </a:schemeClr>
            </a:outerShdw>
          </a:effectLst>
        </p:spPr>
      </p:pic>
      <p:sp>
        <p:nvSpPr>
          <p:cNvPr id="80" name="Rectangle 79"/>
          <p:cNvSpPr/>
          <p:nvPr/>
        </p:nvSpPr>
        <p:spPr>
          <a:xfrm>
            <a:off x="5110512" y="1692756"/>
            <a:ext cx="1585215" cy="510909"/>
          </a:xfrm>
          <a:prstGeom prst="rect">
            <a:avLst/>
          </a:prstGeom>
        </p:spPr>
        <p:txBody>
          <a:bodyPr wrap="square">
            <a:spAutoFit/>
          </a:bodyPr>
          <a:lstStyle/>
          <a:p>
            <a:pPr algn="ctr" defTabSz="914363">
              <a:lnSpc>
                <a:spcPct val="85000"/>
              </a:lnSpc>
            </a:pPr>
            <a:r>
              <a:rPr lang="es-ES" sz="1600" kern="0" spc="-92" smtClean="0">
                <a:ln w="3175">
                  <a:noFill/>
                </a:ln>
                <a:latin typeface="+mj-lt"/>
                <a:cs typeface="Arial" charset="0"/>
              </a:rPr>
              <a:t>Hogar – Equipos no corporativos</a:t>
            </a:r>
            <a:endParaRPr lang="es-ES" sz="1600" kern="0" spc="-92" smtClean="0">
              <a:ln w="3175">
                <a:noFill/>
              </a:ln>
              <a:solidFill>
                <a:schemeClr val="tx1"/>
              </a:solidFill>
              <a:latin typeface="+mj-lt"/>
              <a:cs typeface="Arial" charset="0"/>
            </a:endParaRPr>
          </a:p>
        </p:txBody>
      </p:sp>
      <p:sp>
        <p:nvSpPr>
          <p:cNvPr id="104" name="TextBox 103"/>
          <p:cNvSpPr txBox="1"/>
          <p:nvPr/>
        </p:nvSpPr>
        <p:spPr>
          <a:xfrm>
            <a:off x="0" y="1099806"/>
            <a:ext cx="4867610" cy="369332"/>
          </a:xfrm>
          <a:prstGeom prst="rect">
            <a:avLst/>
          </a:prstGeom>
          <a:noFill/>
        </p:spPr>
        <p:txBody>
          <a:bodyPr wrap="square" rtlCol="0">
            <a:spAutoFit/>
          </a:bodyPr>
          <a:lstStyle/>
          <a:p>
            <a:pPr marL="231775" algn="ctr"/>
            <a:r>
              <a:rPr lang="es-ES" b="1" smtClean="0">
                <a:effectLst>
                  <a:outerShdw blurRad="38100" dist="38100" dir="2700000" algn="tl">
                    <a:srgbClr val="000000">
                      <a:alpha val="43137"/>
                    </a:srgbClr>
                  </a:outerShdw>
                </a:effectLst>
                <a:latin typeface="+mj-lt"/>
              </a:rPr>
              <a:t>Escenarios de cliente rico</a:t>
            </a:r>
            <a:endParaRPr lang="es-ES" sz="1800" b="1" smtClean="0">
              <a:solidFill>
                <a:schemeClr val="tx1"/>
              </a:solidFill>
              <a:effectLst>
                <a:outerShdw blurRad="38100" dist="38100" dir="2700000" algn="tl">
                  <a:srgbClr val="000000">
                    <a:alpha val="43137"/>
                  </a:srgbClr>
                </a:outerShdw>
              </a:effectLst>
              <a:latin typeface="+mj-lt"/>
            </a:endParaRPr>
          </a:p>
        </p:txBody>
      </p:sp>
      <p:sp>
        <p:nvSpPr>
          <p:cNvPr id="105" name="TextBox 104"/>
          <p:cNvSpPr txBox="1"/>
          <p:nvPr/>
        </p:nvSpPr>
        <p:spPr>
          <a:xfrm>
            <a:off x="5099757" y="1099806"/>
            <a:ext cx="4806244" cy="369332"/>
          </a:xfrm>
          <a:prstGeom prst="rect">
            <a:avLst/>
          </a:prstGeom>
          <a:noFill/>
        </p:spPr>
        <p:txBody>
          <a:bodyPr wrap="square" rtlCol="0">
            <a:spAutoFit/>
          </a:bodyPr>
          <a:lstStyle/>
          <a:p>
            <a:pPr indent="176213" algn="ctr"/>
            <a:r>
              <a:rPr lang="es-ES" sz="1800" b="1" smtClean="0">
                <a:solidFill>
                  <a:schemeClr val="tx1"/>
                </a:solidFill>
                <a:effectLst>
                  <a:outerShdw blurRad="38100" dist="38100" dir="2700000" algn="tl">
                    <a:srgbClr val="000000">
                      <a:alpha val="43137"/>
                    </a:srgbClr>
                  </a:outerShdw>
                </a:effectLst>
                <a:latin typeface="+mj-lt"/>
              </a:rPr>
              <a:t>Escenarios de VDI</a:t>
            </a:r>
          </a:p>
        </p:txBody>
      </p:sp>
      <p:cxnSp>
        <p:nvCxnSpPr>
          <p:cNvPr id="109" name="Straight Connector 108"/>
          <p:cNvCxnSpPr/>
          <p:nvPr/>
        </p:nvCxnSpPr>
        <p:spPr bwMode="auto">
          <a:xfrm rot="5400000">
            <a:off x="2270893" y="3838869"/>
            <a:ext cx="5439897" cy="857"/>
          </a:xfrm>
          <a:prstGeom prst="line">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w="28575">
            <a:gradFill>
              <a:gsLst>
                <a:gs pos="0">
                  <a:schemeClr val="accent1">
                    <a:tint val="66000"/>
                    <a:satMod val="160000"/>
                    <a:alpha val="0"/>
                  </a:schemeClr>
                </a:gs>
                <a:gs pos="50000">
                  <a:schemeClr val="accent2">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cxnSp>
      <p:sp>
        <p:nvSpPr>
          <p:cNvPr id="110" name="&quot;GLASS&quot;; Black to Transparent"/>
          <p:cNvSpPr/>
          <p:nvPr/>
        </p:nvSpPr>
        <p:spPr bwMode="auto">
          <a:xfrm rot="5400000">
            <a:off x="6833714" y="3681935"/>
            <a:ext cx="1120079" cy="4443793"/>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tx2">
                    <a:lumMod val="5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s-ES" sz="2000" smtClean="0">
              <a:solidFill>
                <a:srgbClr val="FFFFFF"/>
              </a:solidFill>
              <a:effectLst>
                <a:outerShdw blurRad="38100" dist="38100" dir="2700000" algn="tl">
                  <a:srgbClr val="000000">
                    <a:alpha val="43137"/>
                  </a:srgbClr>
                </a:outerShdw>
              </a:effectLst>
              <a:latin typeface="+mj-lt"/>
            </a:endParaRPr>
          </a:p>
        </p:txBody>
      </p:sp>
      <p:sp>
        <p:nvSpPr>
          <p:cNvPr id="3" name="Content Placeholder 2"/>
          <p:cNvSpPr>
            <a:spLocks noGrp="1"/>
          </p:cNvSpPr>
          <p:nvPr>
            <p:ph idx="1"/>
          </p:nvPr>
        </p:nvSpPr>
        <p:spPr>
          <a:xfrm>
            <a:off x="5365750" y="5484547"/>
            <a:ext cx="4044950" cy="664797"/>
          </a:xfrm>
        </p:spPr>
        <p:txBody>
          <a:bodyPr/>
          <a:lstStyle/>
          <a:p>
            <a:r>
              <a:rPr lang="es-ES" sz="1600" smtClean="0">
                <a:latin typeface="+mj-lt"/>
              </a:rPr>
              <a:t>Combinar tecnologías según las  necesidades del negocio y de las personas</a:t>
            </a:r>
            <a:endParaRPr lang="es-ES" sz="1600">
              <a:latin typeface="+mj-lt"/>
            </a:endParaRPr>
          </a:p>
        </p:txBody>
      </p:sp>
      <p:grpSp>
        <p:nvGrpSpPr>
          <p:cNvPr id="25" name="Group 117"/>
          <p:cNvGrpSpPr/>
          <p:nvPr/>
        </p:nvGrpSpPr>
        <p:grpSpPr>
          <a:xfrm>
            <a:off x="3884595" y="5419497"/>
            <a:ext cx="627813" cy="583346"/>
            <a:chOff x="3111458" y="3960567"/>
            <a:chExt cx="579520" cy="583346"/>
          </a:xfrm>
        </p:grpSpPr>
        <p:pic>
          <p:nvPicPr>
            <p:cNvPr id="113" name="Picture 112" descr="chart.png"/>
            <p:cNvPicPr>
              <a:picLocks noChangeAspect="1"/>
            </p:cNvPicPr>
            <p:nvPr/>
          </p:nvPicPr>
          <p:blipFill>
            <a:blip r:embed="rId22" cstate="email"/>
            <a:stretch>
              <a:fillRect/>
            </a:stretch>
          </p:blipFill>
          <p:spPr>
            <a:xfrm>
              <a:off x="3186581" y="4102304"/>
              <a:ext cx="339807" cy="253742"/>
            </a:xfrm>
            <a:prstGeom prst="rect">
              <a:avLst/>
            </a:prstGeom>
            <a:effectLst/>
          </p:spPr>
        </p:pic>
        <p:sp>
          <p:nvSpPr>
            <p:cNvPr id="114" name="Oval 113"/>
            <p:cNvSpPr/>
            <p:nvPr/>
          </p:nvSpPr>
          <p:spPr bwMode="auto">
            <a:xfrm>
              <a:off x="3111458" y="3960567"/>
              <a:ext cx="579520" cy="583346"/>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latin typeface="+mj-lt"/>
              </a:endParaRPr>
            </a:p>
          </p:txBody>
        </p:sp>
        <p:pic>
          <p:nvPicPr>
            <p:cNvPr id="115" name="Picture 114" descr="server.png"/>
            <p:cNvPicPr>
              <a:picLocks noChangeAspect="1"/>
            </p:cNvPicPr>
            <p:nvPr/>
          </p:nvPicPr>
          <p:blipFill>
            <a:blip r:embed="rId23" cstate="email"/>
            <a:stretch>
              <a:fillRect/>
            </a:stretch>
          </p:blipFill>
          <p:spPr>
            <a:xfrm>
              <a:off x="3347636" y="4229175"/>
              <a:ext cx="113913" cy="119604"/>
            </a:xfrm>
            <a:prstGeom prst="rect">
              <a:avLst/>
            </a:prstGeom>
          </p:spPr>
        </p:pic>
        <p:pic>
          <p:nvPicPr>
            <p:cNvPr id="116" name="Picture 115" descr="server.png"/>
            <p:cNvPicPr>
              <a:picLocks noChangeAspect="1"/>
            </p:cNvPicPr>
            <p:nvPr/>
          </p:nvPicPr>
          <p:blipFill>
            <a:blip r:embed="rId23" cstate="email"/>
            <a:stretch>
              <a:fillRect/>
            </a:stretch>
          </p:blipFill>
          <p:spPr>
            <a:xfrm>
              <a:off x="3463165" y="4229175"/>
              <a:ext cx="113913" cy="119604"/>
            </a:xfrm>
            <a:prstGeom prst="rect">
              <a:avLst/>
            </a:prstGeom>
          </p:spPr>
        </p:pic>
        <p:pic>
          <p:nvPicPr>
            <p:cNvPr id="117" name="Picture 116" descr="server.png"/>
            <p:cNvPicPr>
              <a:picLocks noChangeAspect="1"/>
            </p:cNvPicPr>
            <p:nvPr/>
          </p:nvPicPr>
          <p:blipFill>
            <a:blip r:embed="rId23" cstate="email"/>
            <a:stretch>
              <a:fillRect/>
            </a:stretch>
          </p:blipFill>
          <p:spPr>
            <a:xfrm>
              <a:off x="3407540" y="4276436"/>
              <a:ext cx="113913" cy="119604"/>
            </a:xfrm>
            <a:prstGeom prst="rect">
              <a:avLst/>
            </a:prstGeom>
          </p:spPr>
        </p:pic>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7043684" y="938212"/>
            <a:ext cx="2655940" cy="5283200"/>
          </a:xfrm>
          <a:prstGeom prst="roundRect">
            <a:avLst/>
          </a:prstGeom>
          <a:solidFill>
            <a:schemeClr val="accent5">
              <a:lumMod val="75000"/>
              <a:alpha val="17000"/>
            </a:schemeClr>
          </a:solidFill>
          <a:ln w="38100">
            <a:solidFill>
              <a:schemeClr val="accent5">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Rounded Rectangle 4"/>
          <p:cNvSpPr/>
          <p:nvPr/>
        </p:nvSpPr>
        <p:spPr bwMode="auto">
          <a:xfrm>
            <a:off x="2091267" y="925512"/>
            <a:ext cx="4939242" cy="5308600"/>
          </a:xfrm>
          <a:prstGeom prst="roundRect">
            <a:avLst/>
          </a:prstGeom>
          <a:solidFill>
            <a:schemeClr val="accent4">
              <a:lumMod val="75000"/>
              <a:alpha val="15000"/>
            </a:schemeClr>
          </a:solidFill>
          <a:ln w="38100">
            <a:solidFill>
              <a:schemeClr val="accent4">
                <a:lumMod val="60000"/>
                <a:lumOff val="4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152400" y="152400"/>
            <a:ext cx="9080500" cy="553998"/>
          </a:xfrm>
        </p:spPr>
        <p:txBody>
          <a:bodyPr/>
          <a:lstStyle/>
          <a:p>
            <a:r>
              <a:rPr sz="4000" dirty="0" err="1" smtClean="0"/>
              <a:t>Escenarios</a:t>
            </a:r>
            <a:r>
              <a:rPr sz="4000" dirty="0" smtClean="0"/>
              <a:t> de Virtualización del </a:t>
            </a:r>
            <a:r>
              <a:rPr sz="4000" dirty="0" err="1" smtClean="0"/>
              <a:t>Escritorio</a:t>
            </a:r>
            <a:endParaRPr lang="en-US" sz="4000" dirty="0"/>
          </a:p>
        </p:txBody>
      </p:sp>
      <p:sp>
        <p:nvSpPr>
          <p:cNvPr id="7" name="TextBox 6"/>
          <p:cNvSpPr txBox="1"/>
          <p:nvPr/>
        </p:nvSpPr>
        <p:spPr>
          <a:xfrm>
            <a:off x="3219451" y="1052515"/>
            <a:ext cx="2779183" cy="307777"/>
          </a:xfrm>
          <a:prstGeom prst="rect">
            <a:avLst/>
          </a:prstGeom>
          <a:noFill/>
        </p:spPr>
        <p:txBody>
          <a:bodyPr wrap="square" rtlCol="0">
            <a:spAutoFit/>
          </a:bodyPr>
          <a:lstStyle/>
          <a:p>
            <a:pPr algn="ctr"/>
            <a:r>
              <a:rPr lang="en-US" sz="1400" b="1" dirty="0" err="1" smtClean="0">
                <a:solidFill>
                  <a:schemeClr val="tx1"/>
                </a:solidFill>
              </a:rPr>
              <a:t>Escritorios</a:t>
            </a:r>
            <a:r>
              <a:rPr lang="en-US" sz="1400" b="1" dirty="0" smtClean="0">
                <a:solidFill>
                  <a:schemeClr val="tx1"/>
                </a:solidFill>
              </a:rPr>
              <a:t> </a:t>
            </a:r>
            <a:r>
              <a:rPr lang="en-US" sz="1400" b="1" dirty="0" err="1" smtClean="0">
                <a:solidFill>
                  <a:schemeClr val="tx1"/>
                </a:solidFill>
              </a:rPr>
              <a:t>Manejados</a:t>
            </a:r>
            <a:endParaRPr lang="en-US" sz="1400" b="1" dirty="0">
              <a:solidFill>
                <a:schemeClr val="tx1"/>
              </a:solidFill>
            </a:endParaRPr>
          </a:p>
        </p:txBody>
      </p:sp>
      <p:sp>
        <p:nvSpPr>
          <p:cNvPr id="8" name="TextBox 7"/>
          <p:cNvSpPr txBox="1"/>
          <p:nvPr/>
        </p:nvSpPr>
        <p:spPr>
          <a:xfrm>
            <a:off x="6934201" y="1065213"/>
            <a:ext cx="2779183" cy="307777"/>
          </a:xfrm>
          <a:prstGeom prst="rect">
            <a:avLst/>
          </a:prstGeom>
          <a:noFill/>
        </p:spPr>
        <p:txBody>
          <a:bodyPr wrap="square" rtlCol="0">
            <a:spAutoFit/>
          </a:bodyPr>
          <a:lstStyle/>
          <a:p>
            <a:pPr algn="ctr"/>
            <a:r>
              <a:rPr lang="en-US" sz="1400" b="1" dirty="0" err="1" smtClean="0">
                <a:solidFill>
                  <a:schemeClr val="tx1"/>
                </a:solidFill>
              </a:rPr>
              <a:t>Escritorios</a:t>
            </a:r>
            <a:r>
              <a:rPr lang="en-US" sz="1400" b="1" dirty="0" smtClean="0">
                <a:solidFill>
                  <a:schemeClr val="tx1"/>
                </a:solidFill>
              </a:rPr>
              <a:t> no </a:t>
            </a:r>
            <a:r>
              <a:rPr lang="en-US" sz="1400" b="1" dirty="0" err="1" smtClean="0">
                <a:solidFill>
                  <a:schemeClr val="tx1"/>
                </a:solidFill>
              </a:rPr>
              <a:t>Manejados</a:t>
            </a:r>
            <a:endParaRPr lang="en-US" sz="1400" b="1" dirty="0">
              <a:solidFill>
                <a:schemeClr val="tx1"/>
              </a:solidFill>
            </a:endParaRPr>
          </a:p>
        </p:txBody>
      </p:sp>
      <p:grpSp>
        <p:nvGrpSpPr>
          <p:cNvPr id="3" name="Group 22"/>
          <p:cNvGrpSpPr/>
          <p:nvPr/>
        </p:nvGrpSpPr>
        <p:grpSpPr>
          <a:xfrm>
            <a:off x="2264809" y="1633787"/>
            <a:ext cx="4562429" cy="1260227"/>
            <a:chOff x="1963591" y="1207063"/>
            <a:chExt cx="4211473" cy="2221936"/>
          </a:xfrm>
        </p:grpSpPr>
        <p:grpSp>
          <p:nvGrpSpPr>
            <p:cNvPr id="4" name="Group 49"/>
            <p:cNvGrpSpPr/>
            <p:nvPr/>
          </p:nvGrpSpPr>
          <p:grpSpPr>
            <a:xfrm>
              <a:off x="4822761" y="1210195"/>
              <a:ext cx="1352303" cy="2215703"/>
              <a:chOff x="1382553" y="3381091"/>
              <a:chExt cx="2385053" cy="3563995"/>
            </a:xfrm>
          </p:grpSpPr>
          <p:sp>
            <p:nvSpPr>
              <p:cNvPr id="10" name="Rounded Rectangle 9"/>
              <p:cNvSpPr/>
              <p:nvPr/>
            </p:nvSpPr>
            <p:spPr bwMode="auto">
              <a:xfrm>
                <a:off x="1382553" y="3417903"/>
                <a:ext cx="2385053" cy="3527183"/>
              </a:xfrm>
              <a:prstGeom prst="roundRect">
                <a:avLst>
                  <a:gd name="adj" fmla="val 7373"/>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11" name="Picture 10" descr="MOBILEgeek copy.png"/>
              <p:cNvPicPr>
                <a:picLocks noChangeAspect="1"/>
              </p:cNvPicPr>
              <p:nvPr/>
            </p:nvPicPr>
            <p:blipFill>
              <a:blip r:embed="rId4" cstate="email"/>
              <a:srcRect/>
              <a:stretch>
                <a:fillRect/>
              </a:stretch>
            </p:blipFill>
            <p:spPr>
              <a:xfrm>
                <a:off x="1555469" y="4151764"/>
                <a:ext cx="2039221" cy="2611029"/>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12" name="Rectangle 11"/>
              <p:cNvSpPr/>
              <p:nvPr/>
            </p:nvSpPr>
            <p:spPr>
              <a:xfrm>
                <a:off x="1558981" y="3381091"/>
                <a:ext cx="2032197" cy="860492"/>
              </a:xfrm>
              <a:prstGeom prst="rect">
                <a:avLst/>
              </a:prstGeom>
            </p:spPr>
            <p:txBody>
              <a:bodyPr wrap="square">
                <a:spAutoFit/>
              </a:bodyPr>
              <a:lstStyle/>
              <a:p>
                <a:pPr algn="ctr" defTabSz="914363">
                  <a:lnSpc>
                    <a:spcPct val="85000"/>
                  </a:lnSpc>
                </a:pPr>
                <a:r>
                  <a:rPr lang="en-US" sz="1600" kern="0" spc="-125" dirty="0" err="1"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Movil</a:t>
                </a:r>
                <a:endParaRPr lang="en-US" sz="1600" kern="0" spc="-125" dirty="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nvGrpSpPr>
            <p:cNvPr id="9" name="Group 12"/>
            <p:cNvGrpSpPr/>
            <p:nvPr/>
          </p:nvGrpSpPr>
          <p:grpSpPr>
            <a:xfrm>
              <a:off x="3408147" y="1207063"/>
              <a:ext cx="1352303" cy="2221936"/>
              <a:chOff x="3581463" y="2809220"/>
              <a:chExt cx="1987544" cy="2978351"/>
            </a:xfrm>
          </p:grpSpPr>
          <p:grpSp>
            <p:nvGrpSpPr>
              <p:cNvPr id="13" name="Group 50"/>
              <p:cNvGrpSpPr/>
              <p:nvPr/>
            </p:nvGrpSpPr>
            <p:grpSpPr>
              <a:xfrm>
                <a:off x="3581463" y="2809220"/>
                <a:ext cx="1987544" cy="2978351"/>
                <a:chOff x="4297755" y="3371064"/>
                <a:chExt cx="2385053" cy="3574022"/>
              </a:xfrm>
            </p:grpSpPr>
            <p:sp>
              <p:nvSpPr>
                <p:cNvPr id="16" name="Rounded Rectangle 15"/>
                <p:cNvSpPr/>
                <p:nvPr/>
              </p:nvSpPr>
              <p:spPr bwMode="auto">
                <a:xfrm>
                  <a:off x="4297755" y="3417903"/>
                  <a:ext cx="2385053" cy="3527183"/>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sp>
              <p:nvSpPr>
                <p:cNvPr id="17" name="Rectangle 11"/>
                <p:cNvSpPr/>
                <p:nvPr/>
              </p:nvSpPr>
              <p:spPr>
                <a:xfrm>
                  <a:off x="4456022" y="3371064"/>
                  <a:ext cx="2068517" cy="860492"/>
                </a:xfrm>
                <a:prstGeom prst="rect">
                  <a:avLst/>
                </a:prstGeom>
              </p:spPr>
              <p:txBody>
                <a:bodyPr wrap="square">
                  <a:spAutoFit/>
                </a:bodyPr>
                <a:lstStyle/>
                <a:p>
                  <a:pPr algn="ctr" defTabSz="914363">
                    <a:lnSpc>
                      <a:spcPct val="85000"/>
                    </a:lnSpc>
                  </a:pPr>
                  <a:r>
                    <a:rPr lang="en-US" sz="1600" kern="0" spc="-125" dirty="0" err="1"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Oficina</a:t>
                  </a:r>
                  <a:endParaRPr lang="en-US" sz="1600"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pic>
            <p:nvPicPr>
              <p:cNvPr id="15" name="Picture 2"/>
              <p:cNvPicPr>
                <a:picLocks noChangeAspect="1" noChangeArrowheads="1"/>
              </p:cNvPicPr>
              <p:nvPr/>
            </p:nvPicPr>
            <p:blipFill>
              <a:blip r:embed="rId5" cstate="email"/>
              <a:srcRect/>
              <a:stretch>
                <a:fillRect/>
              </a:stretch>
            </p:blipFill>
            <p:spPr bwMode="auto">
              <a:xfrm>
                <a:off x="3716831" y="3442049"/>
                <a:ext cx="1716809" cy="2176272"/>
              </a:xfrm>
              <a:prstGeom prst="roundRect">
                <a:avLst>
                  <a:gd name="adj" fmla="val 5797"/>
                </a:avLst>
              </a:prstGeom>
              <a:noFill/>
              <a:ln w="9525" algn="ctr">
                <a:solidFill>
                  <a:schemeClr val="accent2">
                    <a:alpha val="50000"/>
                  </a:schemeClr>
                </a:solidFill>
                <a:round/>
                <a:headEnd/>
                <a:tailEnd/>
              </a:ln>
              <a:effectLst>
                <a:outerShdw blurRad="152400" algn="ctr" rotWithShape="0">
                  <a:schemeClr val="accent2">
                    <a:alpha val="70000"/>
                  </a:schemeClr>
                </a:outerShdw>
              </a:effectLst>
            </p:spPr>
          </p:pic>
        </p:grpSp>
        <p:grpSp>
          <p:nvGrpSpPr>
            <p:cNvPr id="14" name="Group 21"/>
            <p:cNvGrpSpPr/>
            <p:nvPr/>
          </p:nvGrpSpPr>
          <p:grpSpPr>
            <a:xfrm>
              <a:off x="1963591" y="1228340"/>
              <a:ext cx="1352303" cy="2192817"/>
              <a:chOff x="5952118" y="2848253"/>
              <a:chExt cx="1987544" cy="2939319"/>
            </a:xfrm>
          </p:grpSpPr>
          <p:grpSp>
            <p:nvGrpSpPr>
              <p:cNvPr id="18" name="Group 51"/>
              <p:cNvGrpSpPr/>
              <p:nvPr/>
            </p:nvGrpSpPr>
            <p:grpSpPr>
              <a:xfrm>
                <a:off x="5952118" y="2848253"/>
                <a:ext cx="1987544" cy="2939319"/>
                <a:chOff x="7142541" y="3417903"/>
                <a:chExt cx="2385053" cy="3527183"/>
              </a:xfrm>
            </p:grpSpPr>
            <p:sp>
              <p:nvSpPr>
                <p:cNvPr id="21" name="Rounded Rectangle 20"/>
                <p:cNvSpPr/>
                <p:nvPr/>
              </p:nvSpPr>
              <p:spPr bwMode="auto">
                <a:xfrm>
                  <a:off x="7142541" y="3417903"/>
                  <a:ext cx="2385053" cy="3527183"/>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sp>
              <p:nvSpPr>
                <p:cNvPr id="22" name="Rectangle 16"/>
                <p:cNvSpPr/>
                <p:nvPr/>
              </p:nvSpPr>
              <p:spPr>
                <a:xfrm>
                  <a:off x="7690254" y="3443098"/>
                  <a:ext cx="1430459" cy="860492"/>
                </a:xfrm>
                <a:prstGeom prst="rect">
                  <a:avLst/>
                </a:prstGeom>
              </p:spPr>
              <p:txBody>
                <a:bodyPr wrap="square">
                  <a:spAutoFit/>
                </a:bodyPr>
                <a:lstStyle/>
                <a:p>
                  <a:pPr algn="ctr" defTabSz="914363">
                    <a:lnSpc>
                      <a:spcPct val="85000"/>
                    </a:lnSpc>
                  </a:pPr>
                  <a:r>
                    <a:rPr lang="en-US" sz="1600" kern="0" spc="-125" dirty="0" err="1"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rPr>
                    <a:t>Tarea</a:t>
                  </a:r>
                  <a:endParaRPr lang="en-US" sz="1600"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pic>
            <p:nvPicPr>
              <p:cNvPr id="20" name="Picture 4"/>
              <p:cNvPicPr>
                <a:picLocks noChangeAspect="1" noChangeArrowheads="1"/>
              </p:cNvPicPr>
              <p:nvPr/>
            </p:nvPicPr>
            <p:blipFill>
              <a:blip r:embed="rId6" cstate="email"/>
              <a:srcRect/>
              <a:stretch>
                <a:fillRect/>
              </a:stretch>
            </p:blipFill>
            <p:spPr bwMode="auto">
              <a:xfrm>
                <a:off x="6137006" y="3437467"/>
                <a:ext cx="1710047" cy="2208810"/>
              </a:xfrm>
              <a:prstGeom prst="roundRect">
                <a:avLst>
                  <a:gd name="adj" fmla="val 5797"/>
                </a:avLst>
              </a:prstGeom>
              <a:noFill/>
              <a:ln w="9525" algn="ctr">
                <a:solidFill>
                  <a:schemeClr val="accent3">
                    <a:alpha val="50000"/>
                  </a:schemeClr>
                </a:solidFill>
                <a:round/>
                <a:headEnd/>
                <a:tailEnd/>
              </a:ln>
              <a:effectLst>
                <a:outerShdw blurRad="152400" algn="ctr" rotWithShape="0">
                  <a:schemeClr val="accent3">
                    <a:alpha val="70000"/>
                  </a:schemeClr>
                </a:outerShdw>
              </a:effectLst>
            </p:spPr>
          </p:pic>
        </p:grpSp>
      </p:grpSp>
      <p:grpSp>
        <p:nvGrpSpPr>
          <p:cNvPr id="19" name="Group 31"/>
          <p:cNvGrpSpPr/>
          <p:nvPr/>
        </p:nvGrpSpPr>
        <p:grpSpPr>
          <a:xfrm>
            <a:off x="7126817" y="1655454"/>
            <a:ext cx="2490258" cy="1187761"/>
            <a:chOff x="6232831" y="856939"/>
            <a:chExt cx="2746953" cy="2195919"/>
          </a:xfrm>
        </p:grpSpPr>
        <p:grpSp>
          <p:nvGrpSpPr>
            <p:cNvPr id="23" name="Group 49"/>
            <p:cNvGrpSpPr/>
            <p:nvPr/>
          </p:nvGrpSpPr>
          <p:grpSpPr>
            <a:xfrm>
              <a:off x="7627482" y="860041"/>
              <a:ext cx="1352302" cy="2192817"/>
              <a:chOff x="1382553" y="3417903"/>
              <a:chExt cx="2385053" cy="3527183"/>
            </a:xfrm>
          </p:grpSpPr>
          <p:sp>
            <p:nvSpPr>
              <p:cNvPr id="25" name="Rounded Rectangle 24"/>
              <p:cNvSpPr/>
              <p:nvPr/>
            </p:nvSpPr>
            <p:spPr bwMode="auto">
              <a:xfrm>
                <a:off x="1382553" y="3417903"/>
                <a:ext cx="2385053" cy="3527183"/>
              </a:xfrm>
              <a:prstGeom prst="roundRect">
                <a:avLst>
                  <a:gd name="adj" fmla="val 7373"/>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26" name="Picture 25" descr="MOBILEgeek copy.png"/>
              <p:cNvPicPr>
                <a:picLocks noChangeAspect="1"/>
              </p:cNvPicPr>
              <p:nvPr/>
            </p:nvPicPr>
            <p:blipFill>
              <a:blip r:embed="rId7" cstate="print"/>
              <a:stretch>
                <a:fillRect/>
              </a:stretch>
            </p:blipFill>
            <p:spPr>
              <a:xfrm>
                <a:off x="1565433" y="4151764"/>
                <a:ext cx="2011680" cy="2611029"/>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27" name="Rectangle 26"/>
              <p:cNvSpPr/>
              <p:nvPr/>
            </p:nvSpPr>
            <p:spPr>
              <a:xfrm>
                <a:off x="1385358" y="3453770"/>
                <a:ext cx="2382244" cy="702470"/>
              </a:xfrm>
              <a:prstGeom prst="rect">
                <a:avLst/>
              </a:prstGeom>
            </p:spPr>
            <p:txBody>
              <a:bodyPr wrap="square">
                <a:spAutoFit/>
              </a:bodyPr>
              <a:lstStyle/>
              <a:p>
                <a:pPr algn="ctr" defTabSz="914363">
                  <a:lnSpc>
                    <a:spcPct val="85000"/>
                  </a:lnSpc>
                </a:pPr>
                <a:r>
                  <a:rPr lang="en-US" sz="1100" b="1" kern="0" spc="-125" dirty="0" err="1" smtClean="0">
                    <a:ln w="3175">
                      <a:noFill/>
                    </a:ln>
                    <a:gradFill flip="none" rotWithShape="1">
                      <a:gsLst>
                        <a:gs pos="28000">
                          <a:srgbClr val="FEF9DA"/>
                        </a:gs>
                        <a:gs pos="52000">
                          <a:srgbClr val="FCE974"/>
                        </a:gs>
                        <a:gs pos="68000">
                          <a:srgbClr val="F79A1D"/>
                        </a:gs>
                      </a:gsLst>
                      <a:lin ang="5400000" scaled="1"/>
                      <a:tileRect/>
                    </a:gradFill>
                    <a:latin typeface="+mn-lt"/>
                  </a:rPr>
                  <a:t>Contratas</a:t>
                </a:r>
                <a:endParaRPr lang="en-US" sz="1100" b="1" kern="0" spc="-125" dirty="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nvGrpSpPr>
            <p:cNvPr id="24" name="Group 50"/>
            <p:cNvGrpSpPr/>
            <p:nvPr/>
          </p:nvGrpSpPr>
          <p:grpSpPr>
            <a:xfrm>
              <a:off x="6232831" y="856939"/>
              <a:ext cx="1352303" cy="2192817"/>
              <a:chOff x="5452195" y="3041339"/>
              <a:chExt cx="1720672" cy="2544649"/>
            </a:xfrm>
          </p:grpSpPr>
          <p:sp>
            <p:nvSpPr>
              <p:cNvPr id="29" name="Rounded Rectangle 28"/>
              <p:cNvSpPr/>
              <p:nvPr/>
            </p:nvSpPr>
            <p:spPr bwMode="auto">
              <a:xfrm>
                <a:off x="5452195" y="3041339"/>
                <a:ext cx="1720672" cy="2544649"/>
              </a:xfrm>
              <a:prstGeom prst="roundRect">
                <a:avLst>
                  <a:gd name="adj" fmla="val 7373"/>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buBlip>
                    <a:blip r:embed="rId3"/>
                  </a:buBlip>
                  <a:defRPr/>
                </a:pPr>
                <a:endParaRPr lang="en-US" sz="1300" dirty="0" smtClean="0">
                  <a:solidFill>
                    <a:schemeClr val="tx1"/>
                  </a:solidFill>
                </a:endParaRPr>
              </a:p>
            </p:txBody>
          </p:sp>
          <p:pic>
            <p:nvPicPr>
              <p:cNvPr id="30" name="Picture 29" descr="MOBILEgeek copy.png"/>
              <p:cNvPicPr>
                <a:picLocks noChangeAspect="1"/>
              </p:cNvPicPr>
              <p:nvPr/>
            </p:nvPicPr>
            <p:blipFill>
              <a:blip r:embed="rId8" cstate="print"/>
              <a:stretch>
                <a:fillRect/>
              </a:stretch>
            </p:blipFill>
            <p:spPr>
              <a:xfrm>
                <a:off x="5626072" y="3593007"/>
                <a:ext cx="1374510" cy="1832681"/>
              </a:xfrm>
              <a:prstGeom prst="roundRect">
                <a:avLst>
                  <a:gd name="adj" fmla="val 5797"/>
                </a:avLst>
              </a:prstGeom>
              <a:noFill/>
              <a:ln w="9525" algn="ctr">
                <a:solidFill>
                  <a:schemeClr val="accent4">
                    <a:alpha val="50000"/>
                  </a:schemeClr>
                </a:solidFill>
                <a:round/>
                <a:headEnd/>
                <a:tailEnd/>
              </a:ln>
              <a:effectLst>
                <a:outerShdw blurRad="152400" algn="ctr" rotWithShape="0">
                  <a:schemeClr val="accent4">
                    <a:alpha val="70000"/>
                  </a:schemeClr>
                </a:outerShdw>
              </a:effectLst>
            </p:spPr>
          </p:pic>
          <p:sp>
            <p:nvSpPr>
              <p:cNvPr id="31" name="Rectangle 30"/>
              <p:cNvSpPr/>
              <p:nvPr/>
            </p:nvSpPr>
            <p:spPr>
              <a:xfrm>
                <a:off x="5548392" y="3074962"/>
                <a:ext cx="1519157" cy="506790"/>
              </a:xfrm>
              <a:prstGeom prst="rect">
                <a:avLst/>
              </a:prstGeom>
            </p:spPr>
            <p:txBody>
              <a:bodyPr wrap="square">
                <a:spAutoFit/>
              </a:bodyPr>
              <a:lstStyle/>
              <a:p>
                <a:pPr algn="ctr" defTabSz="914363">
                  <a:lnSpc>
                    <a:spcPct val="85000"/>
                  </a:lnSpc>
                </a:pPr>
                <a:r>
                  <a:rPr lang="en-US" sz="1100" b="1" kern="0" spc="-125" dirty="0" err="1" smtClean="0">
                    <a:ln w="3175">
                      <a:noFill/>
                    </a:ln>
                    <a:gradFill flip="none" rotWithShape="1">
                      <a:gsLst>
                        <a:gs pos="28000">
                          <a:srgbClr val="FEF9DA"/>
                        </a:gs>
                        <a:gs pos="52000">
                          <a:srgbClr val="FCE974"/>
                        </a:gs>
                        <a:gs pos="68000">
                          <a:srgbClr val="F79A1D"/>
                        </a:gs>
                      </a:gsLst>
                      <a:lin ang="5400000" scaled="1"/>
                      <a:tileRect/>
                    </a:gradFill>
                    <a:latin typeface="+mn-lt"/>
                  </a:rPr>
                  <a:t>Personales</a:t>
                </a:r>
                <a:endParaRPr lang="en-US" sz="1100" b="1" kern="0" spc="-125" dirty="0" smtClean="0">
                  <a:ln w="3175">
                    <a:noFill/>
                  </a:ln>
                  <a:gradFill flip="none" rotWithShape="1">
                    <a:gsLst>
                      <a:gs pos="28000">
                        <a:srgbClr val="FEF9DA"/>
                      </a:gs>
                      <a:gs pos="52000">
                        <a:srgbClr val="FCE974"/>
                      </a:gs>
                      <a:gs pos="68000">
                        <a:srgbClr val="F79A1D"/>
                      </a:gs>
                    </a:gsLst>
                    <a:lin ang="5400000" scaled="1"/>
                    <a:tileRect/>
                  </a:gradFill>
                  <a:latin typeface="+mn-lt"/>
                  <a:cs typeface="Arial" charset="0"/>
                </a:endParaRPr>
              </a:p>
            </p:txBody>
          </p:sp>
        </p:grpSp>
      </p:grpSp>
      <p:cxnSp>
        <p:nvCxnSpPr>
          <p:cNvPr id="33" name="Straight Connector 32"/>
          <p:cNvCxnSpPr/>
          <p:nvPr/>
        </p:nvCxnSpPr>
        <p:spPr>
          <a:xfrm>
            <a:off x="233892" y="3592512"/>
            <a:ext cx="9410700"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3893" y="4341812"/>
            <a:ext cx="943821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33892" y="2944812"/>
            <a:ext cx="9410700" cy="142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0201" y="5332412"/>
            <a:ext cx="935566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88926" y="6246812"/>
            <a:ext cx="9438217"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ounded Rectangle 56"/>
          <p:cNvSpPr/>
          <p:nvPr/>
        </p:nvSpPr>
        <p:spPr bwMode="auto">
          <a:xfrm>
            <a:off x="275167" y="3008312"/>
            <a:ext cx="1802342" cy="533400"/>
          </a:xfrm>
          <a:prstGeom prst="roundRect">
            <a:avLst/>
          </a:prstGeom>
          <a:solidFill>
            <a:schemeClr val="accent4">
              <a:lumMod val="75000"/>
              <a:alpha val="21000"/>
            </a:schemeClr>
          </a:solidFill>
          <a:ln w="38100">
            <a:solidFill>
              <a:schemeClr val="accent4">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Virtualización del </a:t>
            </a:r>
            <a:r>
              <a:rPr lang="en-US" sz="1200" dirty="0" err="1" smtClean="0">
                <a:solidFill>
                  <a:srgbClr val="FFFFFF"/>
                </a:solidFill>
                <a:effectLst>
                  <a:outerShdw blurRad="38100" dist="38100" dir="2700000" algn="tl">
                    <a:srgbClr val="000000">
                      <a:alpha val="43137"/>
                    </a:srgbClr>
                  </a:outerShdw>
                </a:effectLst>
                <a:latin typeface="Segoe" pitchFamily="34" charset="0"/>
              </a:rPr>
              <a:t>Perfil</a:t>
            </a:r>
            <a:r>
              <a:rPr lang="en-US" sz="1200" dirty="0" smtClean="0">
                <a:solidFill>
                  <a:srgbClr val="FFFFFF"/>
                </a:solidFill>
                <a:effectLst>
                  <a:outerShdw blurRad="38100" dist="38100" dir="2700000" algn="tl">
                    <a:srgbClr val="000000">
                      <a:alpha val="43137"/>
                    </a:srgbClr>
                  </a:outerShdw>
                </a:effectLst>
                <a:latin typeface="Segoe" pitchFamily="34" charset="0"/>
              </a:rPr>
              <a:t> del </a:t>
            </a:r>
            <a:r>
              <a:rPr lang="en-US" sz="1200" dirty="0" err="1" smtClean="0">
                <a:solidFill>
                  <a:srgbClr val="FFFFFF"/>
                </a:solidFill>
                <a:effectLst>
                  <a:outerShdw blurRad="38100" dist="38100" dir="2700000" algn="tl">
                    <a:srgbClr val="000000">
                      <a:alpha val="43137"/>
                    </a:srgbClr>
                  </a:outerShdw>
                </a:effectLst>
                <a:latin typeface="Segoe" pitchFamily="34" charset="0"/>
              </a:rPr>
              <a:t>Usuario</a:t>
            </a:r>
            <a:endParaRPr lang="en-US" sz="12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8" name="Rounded Rectangle 57"/>
          <p:cNvSpPr/>
          <p:nvPr/>
        </p:nvSpPr>
        <p:spPr bwMode="auto">
          <a:xfrm>
            <a:off x="220134" y="3643312"/>
            <a:ext cx="1829858" cy="622300"/>
          </a:xfrm>
          <a:prstGeom prst="roundRect">
            <a:avLst/>
          </a:prstGeom>
          <a:solidFill>
            <a:schemeClr val="accent5">
              <a:lumMod val="75000"/>
              <a:alpha val="13000"/>
            </a:schemeClr>
          </a:solidFill>
          <a:ln w="38100">
            <a:solidFill>
              <a:schemeClr val="accent5">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Microsoft Application Virtualization</a:t>
            </a:r>
          </a:p>
        </p:txBody>
      </p:sp>
      <p:sp>
        <p:nvSpPr>
          <p:cNvPr id="62" name="Rounded Rectangle 61"/>
          <p:cNvSpPr/>
          <p:nvPr/>
        </p:nvSpPr>
        <p:spPr bwMode="auto">
          <a:xfrm>
            <a:off x="255058" y="5422900"/>
            <a:ext cx="1802342" cy="749300"/>
          </a:xfrm>
          <a:prstGeom prst="roundRect">
            <a:avLst/>
          </a:prstGeom>
          <a:solidFill>
            <a:schemeClr val="accent6">
              <a:lumMod val="60000"/>
              <a:lumOff val="40000"/>
              <a:alpha val="13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VDI</a:t>
            </a:r>
          </a:p>
        </p:txBody>
      </p:sp>
      <p:sp>
        <p:nvSpPr>
          <p:cNvPr id="63" name="Rounded Rectangle 62"/>
          <p:cNvSpPr/>
          <p:nvPr/>
        </p:nvSpPr>
        <p:spPr bwMode="auto">
          <a:xfrm>
            <a:off x="213783" y="4494212"/>
            <a:ext cx="1843617" cy="6985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dirty="0" smtClean="0">
                <a:solidFill>
                  <a:srgbClr val="FFFFFF"/>
                </a:solidFill>
                <a:effectLst>
                  <a:outerShdw blurRad="38100" dist="38100" dir="2700000" algn="tl">
                    <a:srgbClr val="000000">
                      <a:alpha val="43137"/>
                    </a:srgbClr>
                  </a:outerShdw>
                </a:effectLst>
                <a:latin typeface="Segoe" pitchFamily="34" charset="0"/>
              </a:rPr>
              <a:t>RDS</a:t>
            </a:r>
          </a:p>
        </p:txBody>
      </p:sp>
      <p:grpSp>
        <p:nvGrpSpPr>
          <p:cNvPr id="28" name="Group 55"/>
          <p:cNvGrpSpPr/>
          <p:nvPr/>
        </p:nvGrpSpPr>
        <p:grpSpPr>
          <a:xfrm>
            <a:off x="2504018" y="3021012"/>
            <a:ext cx="6865408" cy="539750"/>
            <a:chOff x="2311400" y="2895600"/>
            <a:chExt cx="6337300" cy="539750"/>
          </a:xfrm>
        </p:grpSpPr>
        <p:pic>
          <p:nvPicPr>
            <p:cNvPr id="102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11400" y="2895600"/>
              <a:ext cx="622300" cy="514350"/>
            </a:xfrm>
            <a:prstGeom prst="rect">
              <a:avLst/>
            </a:prstGeom>
            <a:noFill/>
          </p:spPr>
        </p:pic>
        <p:pic>
          <p:nvPicPr>
            <p:cNvPr id="64"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026400" y="2908300"/>
              <a:ext cx="622300" cy="514350"/>
            </a:xfrm>
            <a:prstGeom prst="rect">
              <a:avLst/>
            </a:prstGeom>
            <a:noFill/>
          </p:spPr>
        </p:pic>
        <p:pic>
          <p:nvPicPr>
            <p:cNvPr id="65"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781800" y="2921000"/>
              <a:ext cx="622300" cy="514350"/>
            </a:xfrm>
            <a:prstGeom prst="rect">
              <a:avLst/>
            </a:prstGeom>
            <a:noFill/>
          </p:spPr>
        </p:pic>
        <p:pic>
          <p:nvPicPr>
            <p:cNvPr id="6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5105400" y="2895600"/>
              <a:ext cx="622300" cy="514350"/>
            </a:xfrm>
            <a:prstGeom prst="rect">
              <a:avLst/>
            </a:prstGeom>
            <a:noFill/>
          </p:spPr>
        </p:pic>
        <p:pic>
          <p:nvPicPr>
            <p:cNvPr id="67"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33800" y="2921000"/>
              <a:ext cx="622300" cy="514350"/>
            </a:xfrm>
            <a:prstGeom prst="rect">
              <a:avLst/>
            </a:prstGeom>
            <a:noFill/>
          </p:spPr>
        </p:pic>
      </p:grpSp>
      <p:grpSp>
        <p:nvGrpSpPr>
          <p:cNvPr id="32" name="Group 58"/>
          <p:cNvGrpSpPr/>
          <p:nvPr/>
        </p:nvGrpSpPr>
        <p:grpSpPr>
          <a:xfrm>
            <a:off x="2531535" y="3681412"/>
            <a:ext cx="6906683" cy="527050"/>
            <a:chOff x="2336800" y="3556000"/>
            <a:chExt cx="6375400" cy="527050"/>
          </a:xfrm>
        </p:grpSpPr>
        <p:pic>
          <p:nvPicPr>
            <p:cNvPr id="68"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36800" y="3568700"/>
              <a:ext cx="622300" cy="514350"/>
            </a:xfrm>
            <a:prstGeom prst="rect">
              <a:avLst/>
            </a:prstGeom>
            <a:noFill/>
          </p:spPr>
        </p:pic>
        <p:pic>
          <p:nvPicPr>
            <p:cNvPr id="69"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33800" y="3556000"/>
              <a:ext cx="622300" cy="514350"/>
            </a:xfrm>
            <a:prstGeom prst="rect">
              <a:avLst/>
            </a:prstGeom>
            <a:noFill/>
          </p:spPr>
        </p:pic>
        <p:pic>
          <p:nvPicPr>
            <p:cNvPr id="70"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5156200" y="3556000"/>
              <a:ext cx="622300" cy="514350"/>
            </a:xfrm>
            <a:prstGeom prst="rect">
              <a:avLst/>
            </a:prstGeom>
            <a:noFill/>
          </p:spPr>
        </p:pic>
        <p:pic>
          <p:nvPicPr>
            <p:cNvPr id="71"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819900" y="3568700"/>
              <a:ext cx="622300" cy="514350"/>
            </a:xfrm>
            <a:prstGeom prst="rect">
              <a:avLst/>
            </a:prstGeom>
            <a:noFill/>
          </p:spPr>
        </p:pic>
        <p:pic>
          <p:nvPicPr>
            <p:cNvPr id="72"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089900" y="3568700"/>
              <a:ext cx="622300" cy="514350"/>
            </a:xfrm>
            <a:prstGeom prst="rect">
              <a:avLst/>
            </a:prstGeom>
            <a:noFill/>
          </p:spPr>
        </p:pic>
      </p:grpSp>
      <p:sp>
        <p:nvSpPr>
          <p:cNvPr id="43" name="Rounded Rectangle 42"/>
          <p:cNvSpPr/>
          <p:nvPr/>
        </p:nvSpPr>
        <p:spPr bwMode="auto">
          <a:xfrm>
            <a:off x="0" y="2971800"/>
            <a:ext cx="9906000" cy="1397000"/>
          </a:xfrm>
          <a:prstGeom prst="roundRect">
            <a:avLst/>
          </a:prstGeom>
          <a:solidFill>
            <a:schemeClr val="accent3">
              <a:lumMod val="50000"/>
              <a:alpha val="65000"/>
            </a:schemeClr>
          </a:solidFill>
          <a:ln w="38100">
            <a:solidFill>
              <a:srgbClr val="FF0000"/>
            </a:solidFill>
            <a:headEnd type="none" w="med" len="med"/>
            <a:tailEnd type="none" w="med" len="med"/>
          </a:ln>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effectLst>
                  <a:outerShdw blurRad="38100" dist="38100" dir="2700000" algn="tl">
                    <a:srgbClr val="000000">
                      <a:alpha val="43137"/>
                    </a:srgbClr>
                  </a:outerShdw>
                </a:effectLst>
                <a:latin typeface="Segoe" pitchFamily="34" charset="0"/>
              </a:rPr>
              <a:t>La base de la </a:t>
            </a:r>
            <a:r>
              <a:rPr lang="en-US" sz="2300" dirty="0" err="1" smtClean="0">
                <a:solidFill>
                  <a:schemeClr val="tx1"/>
                </a:solidFill>
                <a:effectLst>
                  <a:outerShdw blurRad="38100" dist="38100" dir="2700000" algn="tl">
                    <a:srgbClr val="000000">
                      <a:alpha val="43137"/>
                    </a:srgbClr>
                  </a:outerShdw>
                </a:effectLst>
                <a:latin typeface="Segoe" pitchFamily="34" charset="0"/>
              </a:rPr>
              <a:t>optimización</a:t>
            </a:r>
            <a:r>
              <a:rPr lang="en-US" sz="2300" dirty="0" smtClean="0">
                <a:solidFill>
                  <a:schemeClr val="tx1"/>
                </a:solidFill>
                <a:effectLst>
                  <a:outerShdw blurRad="38100" dist="38100" dir="2700000" algn="tl">
                    <a:srgbClr val="000000">
                      <a:alpha val="43137"/>
                    </a:srgbClr>
                  </a:outerShdw>
                </a:effectLst>
                <a:latin typeface="Segoe" pitchFamily="34" charset="0"/>
              </a:rPr>
              <a:t> del </a:t>
            </a:r>
            <a:r>
              <a:rPr lang="en-US" sz="2300" dirty="0" err="1" smtClean="0">
                <a:solidFill>
                  <a:schemeClr val="tx1"/>
                </a:solidFill>
                <a:effectLst>
                  <a:outerShdw blurRad="38100" dist="38100" dir="2700000" algn="tl">
                    <a:srgbClr val="000000">
                      <a:alpha val="43137"/>
                    </a:srgbClr>
                  </a:outerShdw>
                </a:effectLst>
                <a:latin typeface="Segoe" pitchFamily="34" charset="0"/>
              </a:rPr>
              <a:t>escritorio</a:t>
            </a: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grpSp>
        <p:nvGrpSpPr>
          <p:cNvPr id="35" name="Group 59"/>
          <p:cNvGrpSpPr/>
          <p:nvPr/>
        </p:nvGrpSpPr>
        <p:grpSpPr>
          <a:xfrm>
            <a:off x="2545293" y="4532312"/>
            <a:ext cx="6906683" cy="539750"/>
            <a:chOff x="2349500" y="4406900"/>
            <a:chExt cx="6375400" cy="539750"/>
          </a:xfrm>
        </p:grpSpPr>
        <p:pic>
          <p:nvPicPr>
            <p:cNvPr id="73"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3759200" y="4406900"/>
              <a:ext cx="622300" cy="514350"/>
            </a:xfrm>
            <a:prstGeom prst="rect">
              <a:avLst/>
            </a:prstGeom>
            <a:noFill/>
          </p:spPr>
        </p:pic>
        <p:pic>
          <p:nvPicPr>
            <p:cNvPr id="74"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2349500" y="4419600"/>
              <a:ext cx="622300" cy="514350"/>
            </a:xfrm>
            <a:prstGeom prst="rect">
              <a:avLst/>
            </a:prstGeom>
            <a:noFill/>
          </p:spPr>
        </p:pic>
        <p:pic>
          <p:nvPicPr>
            <p:cNvPr id="75"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102600" y="4432300"/>
              <a:ext cx="622300" cy="514350"/>
            </a:xfrm>
            <a:prstGeom prst="rect">
              <a:avLst/>
            </a:prstGeom>
            <a:noFill/>
          </p:spPr>
        </p:pic>
      </p:grpSp>
      <p:grpSp>
        <p:nvGrpSpPr>
          <p:cNvPr id="37" name="Group 60"/>
          <p:cNvGrpSpPr/>
          <p:nvPr/>
        </p:nvGrpSpPr>
        <p:grpSpPr>
          <a:xfrm>
            <a:off x="7484535" y="5472112"/>
            <a:ext cx="2036233" cy="527050"/>
            <a:chOff x="6908800" y="5346700"/>
            <a:chExt cx="1879600" cy="527050"/>
          </a:xfrm>
        </p:grpSpPr>
        <p:pic>
          <p:nvPicPr>
            <p:cNvPr id="76"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8166100" y="5359400"/>
              <a:ext cx="622300" cy="514350"/>
            </a:xfrm>
            <a:prstGeom prst="rect">
              <a:avLst/>
            </a:prstGeom>
            <a:noFill/>
          </p:spPr>
        </p:pic>
        <p:pic>
          <p:nvPicPr>
            <p:cNvPr id="77" name="Picture 2" descr="\\eventsql\dvd\Online_ART\DVD_ART35\Artwork_Imagery\Icons - Illustrations\Symbols\yellow gradient checkmark.png"/>
            <p:cNvPicPr>
              <a:picLocks noChangeAspect="1" noChangeArrowheads="1"/>
            </p:cNvPicPr>
            <p:nvPr/>
          </p:nvPicPr>
          <p:blipFill>
            <a:blip r:embed="rId9" cstate="print"/>
            <a:srcRect/>
            <a:stretch>
              <a:fillRect/>
            </a:stretch>
          </p:blipFill>
          <p:spPr bwMode="auto">
            <a:xfrm>
              <a:off x="6908800" y="5346700"/>
              <a:ext cx="622300" cy="514350"/>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left)">
                                      <p:cBhvr>
                                        <p:cTn id="45" dur="500"/>
                                        <p:tgtEl>
                                          <p:spTgt spid="28"/>
                                        </p:tgtEl>
                                      </p:cBhvr>
                                    </p:animEffect>
                                  </p:childTnLst>
                                </p:cTn>
                              </p:par>
                            </p:childTnLst>
                          </p:cTn>
                        </p:par>
                        <p:par>
                          <p:cTn id="46" fill="hold">
                            <p:stCondLst>
                              <p:cond delay="500"/>
                            </p:stCondLst>
                            <p:childTnLst>
                              <p:par>
                                <p:cTn id="47" presetID="22" presetClass="entr" presetSubtype="8" fill="hold" nodeType="after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childTnLst>
                          </p:cTn>
                        </p:par>
                        <p:par>
                          <p:cTn id="50" fill="hold">
                            <p:stCondLst>
                              <p:cond delay="100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1500"/>
                            </p:stCondLst>
                            <p:childTnLst>
                              <p:par>
                                <p:cTn id="55" presetID="22" presetClass="entr" presetSubtype="8" fill="hold"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55" presetClass="entr" presetSubtype="0"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1000" fill="hold"/>
                                        <p:tgtEl>
                                          <p:spTgt spid="43"/>
                                        </p:tgtEl>
                                        <p:attrNameLst>
                                          <p:attrName>ppt_w</p:attrName>
                                        </p:attrNameLst>
                                      </p:cBhvr>
                                      <p:tavLst>
                                        <p:tav tm="0">
                                          <p:val>
                                            <p:strVal val="#ppt_w*0.70"/>
                                          </p:val>
                                        </p:tav>
                                        <p:tav tm="100000">
                                          <p:val>
                                            <p:strVal val="#ppt_w"/>
                                          </p:val>
                                        </p:tav>
                                      </p:tavLst>
                                    </p:anim>
                                    <p:anim calcmode="lin" valueType="num">
                                      <p:cBhvr>
                                        <p:cTn id="63" dur="1000" fill="hold"/>
                                        <p:tgtEl>
                                          <p:spTgt spid="43"/>
                                        </p:tgtEl>
                                        <p:attrNameLst>
                                          <p:attrName>ppt_h</p:attrName>
                                        </p:attrNameLst>
                                      </p:cBhvr>
                                      <p:tavLst>
                                        <p:tav tm="0">
                                          <p:val>
                                            <p:strVal val="#ppt_h"/>
                                          </p:val>
                                        </p:tav>
                                        <p:tav tm="100000">
                                          <p:val>
                                            <p:strVal val="#ppt_h"/>
                                          </p:val>
                                        </p:tav>
                                      </p:tavLst>
                                    </p:anim>
                                    <p:animEffect transition="in" filter="fade">
                                      <p:cBhvr>
                                        <p:cTn id="64"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p:bldP spid="8" grpId="0"/>
      <p:bldP spid="57" grpId="0" animBg="1"/>
      <p:bldP spid="58" grpId="0" animBg="1"/>
      <p:bldP spid="62" grpId="0" animBg="1"/>
      <p:bldP spid="63" grpId="0" animBg="1"/>
      <p:bldP spid="4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50" y="230188"/>
            <a:ext cx="9080500" cy="664797"/>
          </a:xfrm>
        </p:spPr>
        <p:txBody>
          <a:bodyPr/>
          <a:lstStyle/>
          <a:p>
            <a:r>
              <a:rPr lang="es-ES" smtClean="0"/>
              <a:t>Opciones de Escritorio Centralizado</a:t>
            </a:r>
            <a:endParaRPr lang="es-ES"/>
          </a:p>
        </p:txBody>
      </p:sp>
      <p:graphicFrame>
        <p:nvGraphicFramePr>
          <p:cNvPr id="5" name="Content Placeholder 4"/>
          <p:cNvGraphicFramePr>
            <a:graphicFrameLocks noGrp="1"/>
          </p:cNvGraphicFramePr>
          <p:nvPr>
            <p:ph idx="1"/>
          </p:nvPr>
        </p:nvGraphicFramePr>
        <p:xfrm>
          <a:off x="173635" y="1398989"/>
          <a:ext cx="9527409" cy="5145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1485901" y="6106928"/>
            <a:ext cx="7019597" cy="446272"/>
          </a:xfrm>
          <a:prstGeom prst="rect">
            <a:avLst/>
          </a:prstGeom>
        </p:spPr>
        <p:txBody>
          <a:bodyPr wrap="square" lIns="76197" tIns="38098" rIns="76197" bIns="38098" rtlCol="0">
            <a:spAutoFit/>
          </a:bodyPr>
          <a:lstStyle/>
          <a:p>
            <a:pPr algn="ctr"/>
            <a:r>
              <a:rPr lang="es-ES" sz="2400" smtClean="0">
                <a:solidFill>
                  <a:schemeClr val="bg1"/>
                </a:solidFill>
              </a:rPr>
              <a:t>Las opciones se combinan en función del usuario</a:t>
            </a:r>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905507"/>
            <a:ext cx="8657695" cy="1523495"/>
          </a:xfrm>
        </p:spPr>
        <p:txBody>
          <a:bodyPr/>
          <a:lstStyle/>
          <a:p>
            <a:r>
              <a:rPr lang="es-ES" sz="4400" noProof="0" dirty="0" smtClean="0"/>
              <a:t>Windows Server 2008 </a:t>
            </a:r>
            <a:r>
              <a:rPr lang="es-ES" sz="4400" noProof="0" dirty="0" err="1" smtClean="0"/>
              <a:t>Hyper</a:t>
            </a:r>
            <a:r>
              <a:rPr lang="es-ES" sz="4400" noProof="0" dirty="0" smtClean="0"/>
              <a:t>-V R2</a:t>
            </a:r>
            <a:br>
              <a:rPr lang="es-ES" sz="4400" noProof="0" dirty="0" smtClean="0"/>
            </a:br>
            <a:r>
              <a:rPr lang="es-ES" sz="3200" noProof="0" dirty="0" smtClean="0"/>
              <a:t>Licenciamiento</a:t>
            </a:r>
            <a:endParaRPr lang="es-ES" sz="4000" noProof="0"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7" y="228600"/>
            <a:ext cx="9751252" cy="553998"/>
          </a:xfrm>
        </p:spPr>
        <p:txBody>
          <a:bodyPr/>
          <a:lstStyle/>
          <a:p>
            <a:r>
              <a:rPr lang="es-ES" sz="4000" smtClean="0">
                <a:latin typeface="+mn-lt"/>
              </a:rPr>
              <a:t>Escenarios de cliente Windows optimizado</a:t>
            </a:r>
            <a:endParaRPr lang="es-ES" sz="4000">
              <a:latin typeface="+mn-lt"/>
            </a:endParaRPr>
          </a:p>
        </p:txBody>
      </p:sp>
      <p:sp>
        <p:nvSpPr>
          <p:cNvPr id="7" name="Rectangle 6"/>
          <p:cNvSpPr/>
          <p:nvPr/>
        </p:nvSpPr>
        <p:spPr>
          <a:xfrm>
            <a:off x="51594" y="1114517"/>
            <a:ext cx="1967563" cy="249299"/>
          </a:xfrm>
          <a:prstGeom prst="rect">
            <a:avLst/>
          </a:prstGeom>
        </p:spPr>
        <p:txBody>
          <a:bodyPr wrap="square">
            <a:spAutoFit/>
          </a:bodyPr>
          <a:lstStyle/>
          <a:p>
            <a:pPr algn="ctr" defTabSz="914363">
              <a:lnSpc>
                <a:spcPct val="85000"/>
              </a:lnSpc>
            </a:pPr>
            <a:r>
              <a:rPr lang="es-ES" sz="1200" smtClean="0"/>
              <a:t>Movil</a:t>
            </a:r>
          </a:p>
        </p:txBody>
      </p:sp>
      <p:pic>
        <p:nvPicPr>
          <p:cNvPr id="5" name="Picture 27" descr="C:\Documents and Settings\markj\Local Settings\Temporary Internet Files\Content.IE5\EY37D72I\MPj04306460000[1].jpg"/>
          <p:cNvPicPr>
            <a:picLocks noChangeAspect="1" noChangeArrowheads="1"/>
          </p:cNvPicPr>
          <p:nvPr/>
        </p:nvPicPr>
        <p:blipFill>
          <a:blip r:embed="rId4" cstate="print"/>
          <a:stretch>
            <a:fillRect/>
          </a:stretch>
        </p:blipFill>
        <p:spPr bwMode="auto">
          <a:xfrm>
            <a:off x="5193484" y="2457531"/>
            <a:ext cx="707983" cy="871365"/>
          </a:xfrm>
          <a:prstGeom prst="roundRect">
            <a:avLst>
              <a:gd name="adj" fmla="val 8594"/>
            </a:avLst>
          </a:prstGeom>
          <a:solidFill>
            <a:srgbClr val="FFFFFF">
              <a:shade val="85000"/>
            </a:srgbClr>
          </a:solidFill>
          <a:ln>
            <a:noFill/>
          </a:ln>
          <a:effectLst/>
        </p:spPr>
      </p:pic>
      <p:pic>
        <p:nvPicPr>
          <p:cNvPr id="49" name="Picture 48" descr="MOBILEgeek copy.png"/>
          <p:cNvPicPr>
            <a:picLocks noChangeAspect="1"/>
          </p:cNvPicPr>
          <p:nvPr/>
        </p:nvPicPr>
        <p:blipFill>
          <a:blip r:embed="rId5" cstate="email"/>
          <a:srcRect/>
          <a:stretch>
            <a:fillRect/>
          </a:stretch>
        </p:blipFill>
        <p:spPr>
          <a:xfrm>
            <a:off x="548634" y="1391073"/>
            <a:ext cx="973484" cy="1150573"/>
          </a:xfrm>
          <a:prstGeom prst="roundRect">
            <a:avLst>
              <a:gd name="adj" fmla="val 8594"/>
            </a:avLst>
          </a:prstGeom>
          <a:solidFill>
            <a:srgbClr val="FFFFFF">
              <a:shade val="85000"/>
            </a:srgbClr>
          </a:solidFill>
          <a:ln>
            <a:noFill/>
          </a:ln>
          <a:effectLst/>
        </p:spPr>
      </p:pic>
      <p:pic>
        <p:nvPicPr>
          <p:cNvPr id="31" name="Picture 2"/>
          <p:cNvPicPr>
            <a:picLocks noChangeAspect="1" noChangeArrowheads="1"/>
          </p:cNvPicPr>
          <p:nvPr/>
        </p:nvPicPr>
        <p:blipFill>
          <a:blip r:embed="rId6" cstate="email"/>
          <a:srcRect/>
          <a:stretch>
            <a:fillRect/>
          </a:stretch>
        </p:blipFill>
        <p:spPr bwMode="auto">
          <a:xfrm>
            <a:off x="685800" y="5136983"/>
            <a:ext cx="800596" cy="936790"/>
          </a:xfrm>
          <a:prstGeom prst="roundRect">
            <a:avLst>
              <a:gd name="adj" fmla="val 8594"/>
            </a:avLst>
          </a:prstGeom>
          <a:solidFill>
            <a:srgbClr val="FFFFFF">
              <a:shade val="85000"/>
            </a:srgbClr>
          </a:solidFill>
          <a:ln>
            <a:noFill/>
          </a:ln>
          <a:effectLst/>
        </p:spPr>
      </p:pic>
      <p:sp>
        <p:nvSpPr>
          <p:cNvPr id="32" name="Rectangle 31"/>
          <p:cNvSpPr/>
          <p:nvPr/>
        </p:nvSpPr>
        <p:spPr>
          <a:xfrm>
            <a:off x="381000" y="4876800"/>
            <a:ext cx="1383406" cy="249299"/>
          </a:xfrm>
          <a:prstGeom prst="rect">
            <a:avLst/>
          </a:prstGeom>
        </p:spPr>
        <p:txBody>
          <a:bodyPr wrap="square">
            <a:spAutoFit/>
          </a:bodyPr>
          <a:lstStyle/>
          <a:p>
            <a:pPr algn="ctr" defTabSz="914363">
              <a:lnSpc>
                <a:spcPct val="85000"/>
              </a:lnSpc>
            </a:pPr>
            <a:r>
              <a:rPr lang="es-ES" sz="1200" dirty="0" smtClean="0"/>
              <a:t>Oficina</a:t>
            </a:r>
          </a:p>
        </p:txBody>
      </p:sp>
      <p:pic>
        <p:nvPicPr>
          <p:cNvPr id="83" name="Picture 4"/>
          <p:cNvPicPr>
            <a:picLocks noChangeAspect="1" noChangeArrowheads="1"/>
          </p:cNvPicPr>
          <p:nvPr/>
        </p:nvPicPr>
        <p:blipFill>
          <a:blip r:embed="rId7" cstate="email"/>
          <a:srcRect/>
          <a:stretch>
            <a:fillRect/>
          </a:stretch>
        </p:blipFill>
        <p:spPr bwMode="auto">
          <a:xfrm>
            <a:off x="641152" y="3263106"/>
            <a:ext cx="788446" cy="940070"/>
          </a:xfrm>
          <a:prstGeom prst="roundRect">
            <a:avLst>
              <a:gd name="adj" fmla="val 8594"/>
            </a:avLst>
          </a:prstGeom>
          <a:solidFill>
            <a:srgbClr val="FFFFFF">
              <a:shade val="85000"/>
            </a:srgbClr>
          </a:solidFill>
          <a:ln>
            <a:noFill/>
          </a:ln>
          <a:effectLst/>
        </p:spPr>
      </p:pic>
      <p:pic>
        <p:nvPicPr>
          <p:cNvPr id="121" name="Picture 2"/>
          <p:cNvPicPr>
            <a:picLocks noChangeAspect="1" noChangeArrowheads="1"/>
          </p:cNvPicPr>
          <p:nvPr/>
        </p:nvPicPr>
        <p:blipFill>
          <a:blip r:embed="rId8" cstate="print"/>
          <a:stretch>
            <a:fillRect/>
          </a:stretch>
        </p:blipFill>
        <p:spPr bwMode="auto">
          <a:xfrm>
            <a:off x="5219587" y="4113305"/>
            <a:ext cx="750486" cy="985837"/>
          </a:xfrm>
          <a:prstGeom prst="roundRect">
            <a:avLst>
              <a:gd name="adj" fmla="val 8594"/>
            </a:avLst>
          </a:prstGeom>
          <a:solidFill>
            <a:srgbClr val="FFFFFF">
              <a:shade val="85000"/>
            </a:srgbClr>
          </a:solidFill>
          <a:ln>
            <a:noFill/>
          </a:ln>
          <a:effectLst/>
        </p:spPr>
      </p:pic>
      <p:sp>
        <p:nvSpPr>
          <p:cNvPr id="123" name="Rectangle 122"/>
          <p:cNvSpPr/>
          <p:nvPr/>
        </p:nvSpPr>
        <p:spPr>
          <a:xfrm>
            <a:off x="4992254" y="3727542"/>
            <a:ext cx="1219634" cy="406265"/>
          </a:xfrm>
          <a:prstGeom prst="rect">
            <a:avLst/>
          </a:prstGeom>
        </p:spPr>
        <p:txBody>
          <a:bodyPr wrap="square">
            <a:spAutoFit/>
          </a:bodyPr>
          <a:lstStyle/>
          <a:p>
            <a:pPr algn="ctr" defTabSz="914363">
              <a:lnSpc>
                <a:spcPct val="85000"/>
              </a:lnSpc>
            </a:pPr>
            <a:r>
              <a:rPr lang="es-ES" sz="1200" smtClean="0"/>
              <a:t>Contract/ Offshore</a:t>
            </a:r>
          </a:p>
        </p:txBody>
      </p:sp>
      <p:sp>
        <p:nvSpPr>
          <p:cNvPr id="127" name="Rectangle 126"/>
          <p:cNvSpPr/>
          <p:nvPr/>
        </p:nvSpPr>
        <p:spPr>
          <a:xfrm>
            <a:off x="462685" y="2982561"/>
            <a:ext cx="1145380" cy="249299"/>
          </a:xfrm>
          <a:prstGeom prst="rect">
            <a:avLst/>
          </a:prstGeom>
        </p:spPr>
        <p:txBody>
          <a:bodyPr wrap="square">
            <a:spAutoFit/>
          </a:bodyPr>
          <a:lstStyle/>
          <a:p>
            <a:pPr algn="ctr" defTabSz="914363">
              <a:lnSpc>
                <a:spcPct val="85000"/>
              </a:lnSpc>
            </a:pPr>
            <a:r>
              <a:rPr lang="es-ES" sz="1200" smtClean="0"/>
              <a:t>Tarea</a:t>
            </a:r>
          </a:p>
        </p:txBody>
      </p:sp>
      <p:sp>
        <p:nvSpPr>
          <p:cNvPr id="133" name="Rectangle 132"/>
          <p:cNvSpPr/>
          <p:nvPr/>
        </p:nvSpPr>
        <p:spPr>
          <a:xfrm>
            <a:off x="4724400" y="2060645"/>
            <a:ext cx="1646149" cy="406265"/>
          </a:xfrm>
          <a:prstGeom prst="rect">
            <a:avLst/>
          </a:prstGeom>
        </p:spPr>
        <p:txBody>
          <a:bodyPr wrap="square">
            <a:spAutoFit/>
          </a:bodyPr>
          <a:lstStyle/>
          <a:p>
            <a:pPr algn="ctr" defTabSz="914363">
              <a:lnSpc>
                <a:spcPct val="85000"/>
              </a:lnSpc>
            </a:pPr>
            <a:r>
              <a:rPr lang="es-ES" sz="1200" smtClean="0"/>
              <a:t>No corporativos, en cualquier lugar</a:t>
            </a:r>
          </a:p>
        </p:txBody>
      </p:sp>
      <p:grpSp>
        <p:nvGrpSpPr>
          <p:cNvPr id="3" name="Group 106"/>
          <p:cNvGrpSpPr/>
          <p:nvPr/>
        </p:nvGrpSpPr>
        <p:grpSpPr>
          <a:xfrm>
            <a:off x="1828976" y="1194100"/>
            <a:ext cx="3074151" cy="1544516"/>
            <a:chOff x="1688285" y="1047959"/>
            <a:chExt cx="2837678" cy="1544516"/>
          </a:xfrm>
        </p:grpSpPr>
        <p:sp>
          <p:nvSpPr>
            <p:cNvPr id="51" name="Rounded Rectangle 50"/>
            <p:cNvSpPr/>
            <p:nvPr/>
          </p:nvSpPr>
          <p:spPr>
            <a:xfrm>
              <a:off x="1688285" y="1047959"/>
              <a:ext cx="2837678" cy="1544516"/>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gradFill>
                  <a:gsLst>
                    <a:gs pos="0">
                      <a:srgbClr val="FFFFFF"/>
                    </a:gs>
                    <a:gs pos="100000">
                      <a:srgbClr val="FFFFFF"/>
                    </a:gs>
                  </a:gsLst>
                  <a:lin ang="5400000" scaled="0"/>
                </a:gradFill>
              </a:endParaRPr>
            </a:p>
          </p:txBody>
        </p:sp>
        <p:pic>
          <p:nvPicPr>
            <p:cNvPr id="18" name="Picture 2" descr="C:\Program Files\Microsoft Resource DVD Artwork\DVD_ART\BoxShots_Logos\Windows Vista Enterprise\Windows Vista Enterprise logo h w.png"/>
            <p:cNvPicPr>
              <a:picLocks noChangeAspect="1" noChangeArrowheads="1"/>
            </p:cNvPicPr>
            <p:nvPr/>
          </p:nvPicPr>
          <p:blipFill>
            <a:blip r:embed="rId9" cstate="email"/>
            <a:srcRect/>
            <a:stretch>
              <a:fillRect/>
            </a:stretch>
          </p:blipFill>
          <p:spPr bwMode="auto">
            <a:xfrm>
              <a:off x="1772884" y="1771739"/>
              <a:ext cx="729155" cy="217835"/>
            </a:xfrm>
            <a:prstGeom prst="rect">
              <a:avLst/>
            </a:prstGeom>
            <a:noFill/>
          </p:spPr>
        </p:pic>
        <p:sp>
          <p:nvSpPr>
            <p:cNvPr id="19" name="TextBox 18"/>
            <p:cNvSpPr txBox="1"/>
            <p:nvPr/>
          </p:nvSpPr>
          <p:spPr>
            <a:xfrm>
              <a:off x="1768396" y="1989574"/>
              <a:ext cx="969862" cy="292384"/>
            </a:xfrm>
            <a:prstGeom prst="rect">
              <a:avLst/>
            </a:prstGeom>
            <a:noFill/>
          </p:spPr>
          <p:txBody>
            <a:bodyPr wrap="square" lIns="76197" tIns="38098" rIns="76197" bIns="38098" rtlCol="0">
              <a:spAutoFit/>
            </a:bodyPr>
            <a:lstStyle/>
            <a:p>
              <a:r>
                <a:rPr lang="es-ES" sz="700" smtClean="0">
                  <a:solidFill>
                    <a:schemeClr val="tx1"/>
                  </a:solidFill>
                </a:rPr>
                <a:t>Bitlocker Drive Encryption</a:t>
              </a:r>
            </a:p>
          </p:txBody>
        </p:sp>
        <p:pic>
          <p:nvPicPr>
            <p:cNvPr id="20" name="Picture 3" descr="C:\Program Files\Microsoft Resource DVD Artwork\DVD_ART\Artwork_Imagery\HARDWARE_IMAGERY\Photos - OEM Hardware\Computer\Vista Laptop\Gateway M680 laptop Vista Business.png"/>
            <p:cNvPicPr>
              <a:picLocks noChangeAspect="1" noChangeArrowheads="1"/>
            </p:cNvPicPr>
            <p:nvPr/>
          </p:nvPicPr>
          <p:blipFill>
            <a:blip r:embed="rId10" cstate="email"/>
            <a:srcRect/>
            <a:stretch>
              <a:fillRect/>
            </a:stretch>
          </p:blipFill>
          <p:spPr bwMode="auto">
            <a:xfrm>
              <a:off x="2445086" y="1845966"/>
              <a:ext cx="863820" cy="633468"/>
            </a:xfrm>
            <a:prstGeom prst="rect">
              <a:avLst/>
            </a:prstGeom>
            <a:noFill/>
            <a:effectLst>
              <a:outerShdw blurRad="50800" dist="38100" dir="2700000" algn="tl" rotWithShape="0">
                <a:prstClr val="black">
                  <a:alpha val="40000"/>
                </a:prstClr>
              </a:outerShdw>
            </a:effectLst>
          </p:spPr>
        </p:pic>
        <p:pic>
          <p:nvPicPr>
            <p:cNvPr id="23" name="Picture 1" descr="image001"/>
            <p:cNvPicPr>
              <a:picLocks noChangeAspect="1" noChangeArrowheads="1"/>
            </p:cNvPicPr>
            <p:nvPr/>
          </p:nvPicPr>
          <p:blipFill>
            <a:blip r:embed="rId11" cstate="email"/>
            <a:srcRect/>
            <a:stretch>
              <a:fillRect/>
            </a:stretch>
          </p:blipFill>
          <p:spPr bwMode="auto">
            <a:xfrm>
              <a:off x="2956292" y="1719385"/>
              <a:ext cx="110238" cy="118826"/>
            </a:xfrm>
            <a:prstGeom prst="rect">
              <a:avLst/>
            </a:prstGeom>
            <a:noFill/>
            <a:ln w="9525">
              <a:solidFill>
                <a:schemeClr val="accent1">
                  <a:lumMod val="75000"/>
                </a:schemeClr>
              </a:solidFill>
              <a:miter lim="800000"/>
              <a:headEnd/>
              <a:tailEnd/>
            </a:ln>
          </p:spPr>
        </p:pic>
        <p:pic>
          <p:nvPicPr>
            <p:cNvPr id="24" name="Picture 2" descr="image002"/>
            <p:cNvPicPr>
              <a:picLocks noChangeAspect="1" noChangeArrowheads="1"/>
            </p:cNvPicPr>
            <p:nvPr/>
          </p:nvPicPr>
          <p:blipFill>
            <a:blip r:embed="rId12" cstate="email"/>
            <a:srcRect/>
            <a:stretch>
              <a:fillRect/>
            </a:stretch>
          </p:blipFill>
          <p:spPr bwMode="auto">
            <a:xfrm>
              <a:off x="2978083" y="1793291"/>
              <a:ext cx="110238" cy="118826"/>
            </a:xfrm>
            <a:prstGeom prst="rect">
              <a:avLst/>
            </a:prstGeom>
            <a:noFill/>
            <a:ln w="9525">
              <a:solidFill>
                <a:schemeClr val="accent1">
                  <a:lumMod val="75000"/>
                </a:schemeClr>
              </a:solidFill>
              <a:miter lim="800000"/>
              <a:headEnd/>
              <a:tailEnd/>
            </a:ln>
          </p:spPr>
        </p:pic>
        <p:pic>
          <p:nvPicPr>
            <p:cNvPr id="25" name="Picture 3" descr="image003"/>
            <p:cNvPicPr>
              <a:picLocks noChangeAspect="1" noChangeArrowheads="1"/>
            </p:cNvPicPr>
            <p:nvPr/>
          </p:nvPicPr>
          <p:blipFill>
            <a:blip r:embed="rId13" cstate="email"/>
            <a:srcRect/>
            <a:stretch>
              <a:fillRect/>
            </a:stretch>
          </p:blipFill>
          <p:spPr bwMode="auto">
            <a:xfrm>
              <a:off x="3034485" y="1694757"/>
              <a:ext cx="112802" cy="121725"/>
            </a:xfrm>
            <a:prstGeom prst="rect">
              <a:avLst/>
            </a:prstGeom>
            <a:noFill/>
            <a:ln w="9525">
              <a:solidFill>
                <a:schemeClr val="accent1">
                  <a:lumMod val="75000"/>
                </a:schemeClr>
              </a:solidFill>
              <a:miter lim="800000"/>
              <a:headEnd/>
              <a:tailEnd/>
            </a:ln>
          </p:spPr>
        </p:pic>
        <p:pic>
          <p:nvPicPr>
            <p:cNvPr id="26" name="Picture 4" descr="image004"/>
            <p:cNvPicPr>
              <a:picLocks noChangeAspect="1" noChangeArrowheads="1"/>
            </p:cNvPicPr>
            <p:nvPr/>
          </p:nvPicPr>
          <p:blipFill>
            <a:blip r:embed="rId14" cstate="email"/>
            <a:srcRect/>
            <a:stretch>
              <a:fillRect/>
            </a:stretch>
          </p:blipFill>
          <p:spPr bwMode="auto">
            <a:xfrm>
              <a:off x="3054993" y="1754174"/>
              <a:ext cx="110238" cy="118826"/>
            </a:xfrm>
            <a:prstGeom prst="rect">
              <a:avLst/>
            </a:prstGeom>
            <a:noFill/>
            <a:ln w="9525">
              <a:solidFill>
                <a:schemeClr val="accent1">
                  <a:lumMod val="75000"/>
                </a:schemeClr>
              </a:solidFill>
              <a:miter lim="800000"/>
              <a:headEnd/>
              <a:tailEnd/>
            </a:ln>
          </p:spPr>
        </p:pic>
        <p:pic>
          <p:nvPicPr>
            <p:cNvPr id="28" name="Picture 27" descr="server.png"/>
            <p:cNvPicPr>
              <a:picLocks noChangeAspect="1"/>
            </p:cNvPicPr>
            <p:nvPr/>
          </p:nvPicPr>
          <p:blipFill>
            <a:blip r:embed="rId15" cstate="email"/>
            <a:stretch>
              <a:fillRect/>
            </a:stretch>
          </p:blipFill>
          <p:spPr>
            <a:xfrm>
              <a:off x="3147505" y="2069960"/>
              <a:ext cx="143497" cy="155074"/>
            </a:xfrm>
            <a:prstGeom prst="rect">
              <a:avLst/>
            </a:prstGeom>
          </p:spPr>
        </p:pic>
        <p:pic>
          <p:nvPicPr>
            <p:cNvPr id="29" name="Picture 28" descr="server.png"/>
            <p:cNvPicPr>
              <a:picLocks noChangeAspect="1"/>
            </p:cNvPicPr>
            <p:nvPr/>
          </p:nvPicPr>
          <p:blipFill>
            <a:blip r:embed="rId15" cstate="email"/>
            <a:stretch>
              <a:fillRect/>
            </a:stretch>
          </p:blipFill>
          <p:spPr>
            <a:xfrm>
              <a:off x="3293039" y="2069960"/>
              <a:ext cx="143497" cy="155074"/>
            </a:xfrm>
            <a:prstGeom prst="rect">
              <a:avLst/>
            </a:prstGeom>
          </p:spPr>
        </p:pic>
        <p:pic>
          <p:nvPicPr>
            <p:cNvPr id="30" name="Picture 29" descr="server.png"/>
            <p:cNvPicPr>
              <a:picLocks noChangeAspect="1"/>
            </p:cNvPicPr>
            <p:nvPr/>
          </p:nvPicPr>
          <p:blipFill>
            <a:blip r:embed="rId15" cstate="email"/>
            <a:stretch>
              <a:fillRect/>
            </a:stretch>
          </p:blipFill>
          <p:spPr>
            <a:xfrm>
              <a:off x="3222967" y="2131237"/>
              <a:ext cx="143497" cy="155074"/>
            </a:xfrm>
            <a:prstGeom prst="rect">
              <a:avLst/>
            </a:prstGeom>
          </p:spPr>
        </p:pic>
        <p:sp>
          <p:nvSpPr>
            <p:cNvPr id="63" name="TextBox 62"/>
            <p:cNvSpPr txBox="1"/>
            <p:nvPr/>
          </p:nvSpPr>
          <p:spPr>
            <a:xfrm>
              <a:off x="3235569" y="1613123"/>
              <a:ext cx="714989" cy="338554"/>
            </a:xfrm>
            <a:prstGeom prst="rect">
              <a:avLst/>
            </a:prstGeom>
            <a:noFill/>
          </p:spPr>
          <p:txBody>
            <a:bodyPr wrap="none" rtlCol="0">
              <a:spAutoFit/>
            </a:bodyPr>
            <a:lstStyle/>
            <a:p>
              <a:r>
                <a:rPr lang="es-ES" sz="800" smtClean="0">
                  <a:solidFill>
                    <a:schemeClr val="tx1"/>
                  </a:solidFill>
                </a:rPr>
                <a:t>Application </a:t>
              </a:r>
            </a:p>
            <a:p>
              <a:r>
                <a:rPr lang="es-ES" sz="800" smtClean="0">
                  <a:solidFill>
                    <a:schemeClr val="tx1"/>
                  </a:solidFill>
                </a:rPr>
                <a:t>Virtualization</a:t>
              </a:r>
            </a:p>
          </p:txBody>
        </p:sp>
        <p:sp>
          <p:nvSpPr>
            <p:cNvPr id="64" name="TextBox 63"/>
            <p:cNvSpPr txBox="1"/>
            <p:nvPr/>
          </p:nvSpPr>
          <p:spPr>
            <a:xfrm>
              <a:off x="3406165" y="2170443"/>
              <a:ext cx="823964" cy="338554"/>
            </a:xfrm>
            <a:prstGeom prst="rect">
              <a:avLst/>
            </a:prstGeom>
            <a:noFill/>
          </p:spPr>
          <p:txBody>
            <a:bodyPr wrap="square" rtlCol="0">
              <a:spAutoFit/>
            </a:bodyPr>
            <a:lstStyle/>
            <a:p>
              <a:r>
                <a:rPr lang="es-ES" sz="800" smtClean="0">
                  <a:solidFill>
                    <a:schemeClr val="tx1"/>
                  </a:solidFill>
                </a:rPr>
                <a:t>Folder</a:t>
              </a:r>
            </a:p>
            <a:p>
              <a:r>
                <a:rPr lang="es-ES" sz="800" smtClean="0">
                  <a:solidFill>
                    <a:schemeClr val="tx1"/>
                  </a:solidFill>
                </a:rPr>
                <a:t> Redirection</a:t>
              </a:r>
            </a:p>
          </p:txBody>
        </p:sp>
        <p:sp>
          <p:nvSpPr>
            <p:cNvPr id="142" name="TextBox 141"/>
            <p:cNvSpPr txBox="1"/>
            <p:nvPr/>
          </p:nvSpPr>
          <p:spPr>
            <a:xfrm>
              <a:off x="1708447" y="1117312"/>
              <a:ext cx="2171009" cy="538609"/>
            </a:xfrm>
            <a:prstGeom prst="rect">
              <a:avLst/>
            </a:prstGeom>
            <a:noFill/>
          </p:spPr>
          <p:txBody>
            <a:bodyPr wrap="none" rtlCol="0">
              <a:spAutoFit/>
            </a:bodyPr>
            <a:lstStyle/>
            <a:p>
              <a:r>
                <a:rPr lang="es-ES" smtClean="0">
                  <a:effectLst>
                    <a:outerShdw blurRad="38100" dist="38100" dir="2700000" algn="tl">
                      <a:srgbClr val="000000">
                        <a:alpha val="43137"/>
                      </a:srgbClr>
                    </a:outerShdw>
                  </a:effectLst>
                </a:rPr>
                <a:t>Equipo reemplazable</a:t>
              </a:r>
            </a:p>
            <a:p>
              <a:r>
                <a:rPr lang="es-ES" sz="1100" smtClean="0">
                  <a:effectLst>
                    <a:outerShdw blurRad="38100" dist="38100" dir="2700000" algn="tl">
                      <a:srgbClr val="000000">
                        <a:alpha val="43137"/>
                      </a:srgbClr>
                    </a:outerShdw>
                  </a:effectLst>
                </a:rPr>
                <a:t>Flexibilidad, migración fácil</a:t>
              </a:r>
            </a:p>
          </p:txBody>
        </p:sp>
      </p:grpSp>
      <p:grpSp>
        <p:nvGrpSpPr>
          <p:cNvPr id="4" name="Group 149"/>
          <p:cNvGrpSpPr/>
          <p:nvPr/>
        </p:nvGrpSpPr>
        <p:grpSpPr>
          <a:xfrm>
            <a:off x="1816889" y="4777441"/>
            <a:ext cx="3270816" cy="1623359"/>
            <a:chOff x="5124659" y="1705630"/>
            <a:chExt cx="3019215" cy="1623359"/>
          </a:xfrm>
        </p:grpSpPr>
        <p:grpSp>
          <p:nvGrpSpPr>
            <p:cNvPr id="6" name="Group 113"/>
            <p:cNvGrpSpPr/>
            <p:nvPr/>
          </p:nvGrpSpPr>
          <p:grpSpPr>
            <a:xfrm>
              <a:off x="5124659" y="1708220"/>
              <a:ext cx="2923966" cy="1620769"/>
              <a:chOff x="5124659" y="1708220"/>
              <a:chExt cx="2923966" cy="1620769"/>
            </a:xfrm>
          </p:grpSpPr>
          <p:sp>
            <p:nvSpPr>
              <p:cNvPr id="33" name="Rounded Rectangle 32"/>
              <p:cNvSpPr/>
              <p:nvPr/>
            </p:nvSpPr>
            <p:spPr>
              <a:xfrm>
                <a:off x="5124659" y="1708220"/>
                <a:ext cx="2923966" cy="162076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gradFill>
                    <a:gsLst>
                      <a:gs pos="0">
                        <a:srgbClr val="FFFFFF"/>
                      </a:gs>
                      <a:gs pos="100000">
                        <a:srgbClr val="FFFFFF"/>
                      </a:gs>
                    </a:gsLst>
                    <a:lin ang="5400000" scaled="0"/>
                  </a:gradFill>
                </a:endParaRPr>
              </a:p>
            </p:txBody>
          </p:sp>
          <p:pic>
            <p:nvPicPr>
              <p:cNvPr id="35" name="Picture 7" descr="C:\Program Files\Microsoft Resource DVD Artwork\DVD_ART\Artwork_Imagery\HARDWARE_IMAGERY\Illustration - Misc Hardware\Miscellaneous\computer wide screen.png"/>
              <p:cNvPicPr>
                <a:picLocks noChangeAspect="1" noChangeArrowheads="1"/>
              </p:cNvPicPr>
              <p:nvPr/>
            </p:nvPicPr>
            <p:blipFill>
              <a:blip r:embed="rId16" cstate="email"/>
              <a:srcRect/>
              <a:stretch>
                <a:fillRect/>
              </a:stretch>
            </p:blipFill>
            <p:spPr bwMode="auto">
              <a:xfrm>
                <a:off x="6225158" y="2594714"/>
                <a:ext cx="808688" cy="588224"/>
              </a:xfrm>
              <a:prstGeom prst="rect">
                <a:avLst/>
              </a:prstGeom>
              <a:noFill/>
            </p:spPr>
          </p:pic>
          <p:pic>
            <p:nvPicPr>
              <p:cNvPr id="36" name="Picture 2" descr="C:\Program Files\Microsoft Resource DVD Artwork\DVD_ART\BoxShots_Logos\Windows Vista Enterprise\Windows Vista Enterprise logo h w.png"/>
              <p:cNvPicPr>
                <a:picLocks noChangeAspect="1" noChangeArrowheads="1"/>
              </p:cNvPicPr>
              <p:nvPr/>
            </p:nvPicPr>
            <p:blipFill>
              <a:blip r:embed="rId17" cstate="email"/>
              <a:srcRect/>
              <a:stretch>
                <a:fillRect/>
              </a:stretch>
            </p:blipFill>
            <p:spPr bwMode="auto">
              <a:xfrm>
                <a:off x="5488139" y="2324100"/>
                <a:ext cx="868958" cy="259601"/>
              </a:xfrm>
              <a:prstGeom prst="rect">
                <a:avLst/>
              </a:prstGeom>
              <a:noFill/>
            </p:spPr>
          </p:pic>
          <p:pic>
            <p:nvPicPr>
              <p:cNvPr id="38" name="Picture 1" descr="image001"/>
              <p:cNvPicPr>
                <a:picLocks noChangeAspect="1" noChangeArrowheads="1"/>
              </p:cNvPicPr>
              <p:nvPr/>
            </p:nvPicPr>
            <p:blipFill>
              <a:blip r:embed="rId11" cstate="email"/>
              <a:srcRect/>
              <a:stretch>
                <a:fillRect/>
              </a:stretch>
            </p:blipFill>
            <p:spPr bwMode="auto">
              <a:xfrm>
                <a:off x="5992570" y="2608368"/>
                <a:ext cx="110238" cy="118826"/>
              </a:xfrm>
              <a:prstGeom prst="rect">
                <a:avLst/>
              </a:prstGeom>
              <a:noFill/>
              <a:ln w="9525">
                <a:solidFill>
                  <a:schemeClr val="accent1">
                    <a:lumMod val="75000"/>
                  </a:schemeClr>
                </a:solidFill>
                <a:miter lim="800000"/>
                <a:headEnd/>
                <a:tailEnd/>
              </a:ln>
            </p:spPr>
          </p:pic>
          <p:pic>
            <p:nvPicPr>
              <p:cNvPr id="39" name="Picture 2" descr="image002"/>
              <p:cNvPicPr>
                <a:picLocks noChangeAspect="1" noChangeArrowheads="1"/>
              </p:cNvPicPr>
              <p:nvPr/>
            </p:nvPicPr>
            <p:blipFill>
              <a:blip r:embed="rId12" cstate="email"/>
              <a:srcRect/>
              <a:stretch>
                <a:fillRect/>
              </a:stretch>
            </p:blipFill>
            <p:spPr bwMode="auto">
              <a:xfrm>
                <a:off x="6014361" y="2682274"/>
                <a:ext cx="110238" cy="118826"/>
              </a:xfrm>
              <a:prstGeom prst="rect">
                <a:avLst/>
              </a:prstGeom>
              <a:noFill/>
              <a:ln w="9525">
                <a:solidFill>
                  <a:schemeClr val="accent1">
                    <a:lumMod val="75000"/>
                  </a:schemeClr>
                </a:solidFill>
                <a:miter lim="800000"/>
                <a:headEnd/>
                <a:tailEnd/>
              </a:ln>
            </p:spPr>
          </p:pic>
          <p:pic>
            <p:nvPicPr>
              <p:cNvPr id="40" name="Picture 3" descr="image003"/>
              <p:cNvPicPr>
                <a:picLocks noChangeAspect="1" noChangeArrowheads="1"/>
              </p:cNvPicPr>
              <p:nvPr/>
            </p:nvPicPr>
            <p:blipFill>
              <a:blip r:embed="rId13" cstate="email"/>
              <a:srcRect/>
              <a:stretch>
                <a:fillRect/>
              </a:stretch>
            </p:blipFill>
            <p:spPr bwMode="auto">
              <a:xfrm>
                <a:off x="6070763" y="2583740"/>
                <a:ext cx="112802" cy="121725"/>
              </a:xfrm>
              <a:prstGeom prst="rect">
                <a:avLst/>
              </a:prstGeom>
              <a:noFill/>
              <a:ln w="9525">
                <a:solidFill>
                  <a:schemeClr val="accent1">
                    <a:lumMod val="75000"/>
                  </a:schemeClr>
                </a:solidFill>
                <a:miter lim="800000"/>
                <a:headEnd/>
                <a:tailEnd/>
              </a:ln>
            </p:spPr>
          </p:pic>
          <p:pic>
            <p:nvPicPr>
              <p:cNvPr id="41" name="Picture 4" descr="image004"/>
              <p:cNvPicPr>
                <a:picLocks noChangeAspect="1" noChangeArrowheads="1"/>
              </p:cNvPicPr>
              <p:nvPr/>
            </p:nvPicPr>
            <p:blipFill>
              <a:blip r:embed="rId14" cstate="email"/>
              <a:srcRect/>
              <a:stretch>
                <a:fillRect/>
              </a:stretch>
            </p:blipFill>
            <p:spPr bwMode="auto">
              <a:xfrm>
                <a:off x="6091271" y="2643157"/>
                <a:ext cx="110238" cy="118826"/>
              </a:xfrm>
              <a:prstGeom prst="rect">
                <a:avLst/>
              </a:prstGeom>
              <a:noFill/>
              <a:ln w="9525">
                <a:solidFill>
                  <a:schemeClr val="accent1">
                    <a:lumMod val="75000"/>
                  </a:schemeClr>
                </a:solidFill>
                <a:miter lim="800000"/>
                <a:headEnd/>
                <a:tailEnd/>
              </a:ln>
            </p:spPr>
          </p:pic>
          <p:pic>
            <p:nvPicPr>
              <p:cNvPr id="43" name="Picture 42" descr="server.png"/>
              <p:cNvPicPr>
                <a:picLocks noChangeAspect="1"/>
              </p:cNvPicPr>
              <p:nvPr/>
            </p:nvPicPr>
            <p:blipFill>
              <a:blip r:embed="rId15" cstate="email"/>
              <a:stretch>
                <a:fillRect/>
              </a:stretch>
            </p:blipFill>
            <p:spPr>
              <a:xfrm>
                <a:off x="5942622" y="2966587"/>
                <a:ext cx="143497" cy="155074"/>
              </a:xfrm>
              <a:prstGeom prst="rect">
                <a:avLst/>
              </a:prstGeom>
            </p:spPr>
          </p:pic>
          <p:pic>
            <p:nvPicPr>
              <p:cNvPr id="44" name="Picture 43" descr="server.png"/>
              <p:cNvPicPr>
                <a:picLocks noChangeAspect="1"/>
              </p:cNvPicPr>
              <p:nvPr/>
            </p:nvPicPr>
            <p:blipFill>
              <a:blip r:embed="rId15" cstate="email"/>
              <a:stretch>
                <a:fillRect/>
              </a:stretch>
            </p:blipFill>
            <p:spPr>
              <a:xfrm>
                <a:off x="6088156" y="2966587"/>
                <a:ext cx="143497" cy="155074"/>
              </a:xfrm>
              <a:prstGeom prst="rect">
                <a:avLst/>
              </a:prstGeom>
            </p:spPr>
          </p:pic>
          <p:pic>
            <p:nvPicPr>
              <p:cNvPr id="50" name="Picture 49" descr="server.png"/>
              <p:cNvPicPr>
                <a:picLocks noChangeAspect="1"/>
              </p:cNvPicPr>
              <p:nvPr/>
            </p:nvPicPr>
            <p:blipFill>
              <a:blip r:embed="rId15" cstate="email"/>
              <a:stretch>
                <a:fillRect/>
              </a:stretch>
            </p:blipFill>
            <p:spPr>
              <a:xfrm>
                <a:off x="6018084" y="3027864"/>
                <a:ext cx="143497" cy="155074"/>
              </a:xfrm>
              <a:prstGeom prst="rect">
                <a:avLst/>
              </a:prstGeom>
            </p:spPr>
          </p:pic>
          <p:pic>
            <p:nvPicPr>
              <p:cNvPr id="53" name="Picture 52" descr="chart.png"/>
              <p:cNvPicPr>
                <a:picLocks noChangeAspect="1"/>
              </p:cNvPicPr>
              <p:nvPr/>
            </p:nvPicPr>
            <p:blipFill>
              <a:blip r:embed="rId18" cstate="email"/>
              <a:stretch>
                <a:fillRect/>
              </a:stretch>
            </p:blipFill>
            <p:spPr>
              <a:xfrm>
                <a:off x="6864986" y="2424332"/>
                <a:ext cx="228842" cy="179438"/>
              </a:xfrm>
              <a:prstGeom prst="rect">
                <a:avLst/>
              </a:prstGeom>
              <a:effectLst/>
            </p:spPr>
          </p:pic>
          <p:sp>
            <p:nvSpPr>
              <p:cNvPr id="54" name="Oval 53"/>
              <p:cNvSpPr/>
              <p:nvPr/>
            </p:nvSpPr>
            <p:spPr bwMode="auto">
              <a:xfrm>
                <a:off x="6814394" y="2324100"/>
                <a:ext cx="390276" cy="412524"/>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pic>
            <p:nvPicPr>
              <p:cNvPr id="56" name="Picture 55" descr="server.png"/>
              <p:cNvPicPr>
                <a:picLocks noChangeAspect="1"/>
              </p:cNvPicPr>
              <p:nvPr/>
            </p:nvPicPr>
            <p:blipFill>
              <a:blip r:embed="rId19" cstate="email"/>
              <a:stretch>
                <a:fillRect/>
              </a:stretch>
            </p:blipFill>
            <p:spPr>
              <a:xfrm>
                <a:off x="6973447" y="2514051"/>
                <a:ext cx="76714" cy="84580"/>
              </a:xfrm>
              <a:prstGeom prst="rect">
                <a:avLst/>
              </a:prstGeom>
            </p:spPr>
          </p:pic>
          <p:pic>
            <p:nvPicPr>
              <p:cNvPr id="61" name="Picture 60" descr="server.png"/>
              <p:cNvPicPr>
                <a:picLocks noChangeAspect="1"/>
              </p:cNvPicPr>
              <p:nvPr/>
            </p:nvPicPr>
            <p:blipFill>
              <a:blip r:embed="rId19" cstate="email"/>
              <a:stretch>
                <a:fillRect/>
              </a:stretch>
            </p:blipFill>
            <p:spPr>
              <a:xfrm>
                <a:off x="7051250" y="2514051"/>
                <a:ext cx="76714" cy="84580"/>
              </a:xfrm>
              <a:prstGeom prst="rect">
                <a:avLst/>
              </a:prstGeom>
            </p:spPr>
          </p:pic>
          <p:pic>
            <p:nvPicPr>
              <p:cNvPr id="62" name="Picture 61" descr="server.png"/>
              <p:cNvPicPr>
                <a:picLocks noChangeAspect="1"/>
              </p:cNvPicPr>
              <p:nvPr/>
            </p:nvPicPr>
            <p:blipFill>
              <a:blip r:embed="rId19" cstate="email"/>
              <a:stretch>
                <a:fillRect/>
              </a:stretch>
            </p:blipFill>
            <p:spPr>
              <a:xfrm>
                <a:off x="7013789" y="2547473"/>
                <a:ext cx="76714" cy="84580"/>
              </a:xfrm>
              <a:prstGeom prst="rect">
                <a:avLst/>
              </a:prstGeom>
            </p:spPr>
          </p:pic>
          <p:sp>
            <p:nvSpPr>
              <p:cNvPr id="65" name="TextBox 64"/>
              <p:cNvSpPr txBox="1"/>
              <p:nvPr/>
            </p:nvSpPr>
            <p:spPr>
              <a:xfrm>
                <a:off x="5243670" y="2573079"/>
                <a:ext cx="714989" cy="338554"/>
              </a:xfrm>
              <a:prstGeom prst="rect">
                <a:avLst/>
              </a:prstGeom>
              <a:noFill/>
            </p:spPr>
            <p:txBody>
              <a:bodyPr wrap="none" rtlCol="0">
                <a:spAutoFit/>
              </a:bodyPr>
              <a:lstStyle/>
              <a:p>
                <a:r>
                  <a:rPr lang="es-ES" sz="800" smtClean="0">
                    <a:solidFill>
                      <a:schemeClr val="tx1"/>
                    </a:solidFill>
                  </a:rPr>
                  <a:t>Application </a:t>
                </a:r>
              </a:p>
              <a:p>
                <a:r>
                  <a:rPr lang="es-ES" sz="800" smtClean="0">
                    <a:solidFill>
                      <a:schemeClr val="tx1"/>
                    </a:solidFill>
                  </a:rPr>
                  <a:t>Virtualization</a:t>
                </a:r>
              </a:p>
            </p:txBody>
          </p:sp>
          <p:sp>
            <p:nvSpPr>
              <p:cNvPr id="66" name="TextBox 65"/>
              <p:cNvSpPr txBox="1"/>
              <p:nvPr/>
            </p:nvSpPr>
            <p:spPr>
              <a:xfrm>
                <a:off x="5250248" y="2904709"/>
                <a:ext cx="823964" cy="338554"/>
              </a:xfrm>
              <a:prstGeom prst="rect">
                <a:avLst/>
              </a:prstGeom>
              <a:noFill/>
            </p:spPr>
            <p:txBody>
              <a:bodyPr wrap="square" rtlCol="0">
                <a:spAutoFit/>
              </a:bodyPr>
              <a:lstStyle/>
              <a:p>
                <a:r>
                  <a:rPr lang="es-ES" sz="800" smtClean="0">
                    <a:solidFill>
                      <a:schemeClr val="tx1"/>
                    </a:solidFill>
                  </a:rPr>
                  <a:t>Folder</a:t>
                </a:r>
              </a:p>
              <a:p>
                <a:r>
                  <a:rPr lang="es-ES" sz="800" smtClean="0">
                    <a:solidFill>
                      <a:schemeClr val="tx1"/>
                    </a:solidFill>
                  </a:rPr>
                  <a:t> Redirection</a:t>
                </a:r>
              </a:p>
            </p:txBody>
          </p:sp>
          <p:sp>
            <p:nvSpPr>
              <p:cNvPr id="67" name="TextBox 66"/>
              <p:cNvSpPr txBox="1"/>
              <p:nvPr/>
            </p:nvSpPr>
            <p:spPr>
              <a:xfrm>
                <a:off x="7008134" y="2721273"/>
                <a:ext cx="942861" cy="461665"/>
              </a:xfrm>
              <a:prstGeom prst="rect">
                <a:avLst/>
              </a:prstGeom>
              <a:noFill/>
            </p:spPr>
            <p:txBody>
              <a:bodyPr wrap="none" rtlCol="0">
                <a:spAutoFit/>
              </a:bodyPr>
              <a:lstStyle/>
              <a:p>
                <a:r>
                  <a:rPr lang="es-ES" sz="800" smtClean="0">
                    <a:solidFill>
                      <a:schemeClr val="tx1"/>
                    </a:solidFill>
                  </a:rPr>
                  <a:t>Terminal </a:t>
                </a:r>
              </a:p>
              <a:p>
                <a:r>
                  <a:rPr lang="es-ES" sz="800" smtClean="0">
                    <a:solidFill>
                      <a:schemeClr val="tx1"/>
                    </a:solidFill>
                  </a:rPr>
                  <a:t> Services</a:t>
                </a:r>
              </a:p>
              <a:p>
                <a:r>
                  <a:rPr lang="es-ES" sz="800" smtClean="0">
                    <a:solidFill>
                      <a:schemeClr val="tx1"/>
                    </a:solidFill>
                  </a:rPr>
                  <a:t> (LOB Application)</a:t>
                </a:r>
              </a:p>
            </p:txBody>
          </p:sp>
        </p:grpSp>
        <p:sp>
          <p:nvSpPr>
            <p:cNvPr id="143" name="Rectangle 142"/>
            <p:cNvSpPr/>
            <p:nvPr/>
          </p:nvSpPr>
          <p:spPr>
            <a:xfrm>
              <a:off x="5159827" y="1705630"/>
              <a:ext cx="2984047" cy="538609"/>
            </a:xfrm>
            <a:prstGeom prst="rect">
              <a:avLst/>
            </a:prstGeom>
          </p:spPr>
          <p:txBody>
            <a:bodyPr wrap="square">
              <a:spAutoFit/>
            </a:bodyPr>
            <a:lstStyle/>
            <a:p>
              <a:r>
                <a:rPr lang="es-ES" dirty="0" smtClean="0">
                  <a:effectLst>
                    <a:outerShdw blurRad="38100" dist="38100" dir="2700000" algn="tl">
                      <a:srgbClr val="000000">
                        <a:alpha val="43137"/>
                      </a:srgbClr>
                    </a:outerShdw>
                  </a:effectLst>
                </a:rPr>
                <a:t>Espacio Flexible</a:t>
              </a:r>
            </a:p>
            <a:p>
              <a:r>
                <a:rPr lang="es-ES" sz="1100" dirty="0" smtClean="0">
                  <a:effectLst>
                    <a:outerShdw blurRad="38100" dist="38100" dir="2700000" algn="tl">
                      <a:srgbClr val="000000">
                        <a:alpha val="43137"/>
                      </a:srgbClr>
                    </a:outerShdw>
                  </a:effectLst>
                </a:rPr>
                <a:t>Flexibilidad, conformidad, movilidad física</a:t>
              </a:r>
            </a:p>
          </p:txBody>
        </p:sp>
      </p:grpSp>
      <p:grpSp>
        <p:nvGrpSpPr>
          <p:cNvPr id="8" name="Group 148"/>
          <p:cNvGrpSpPr/>
          <p:nvPr/>
        </p:nvGrpSpPr>
        <p:grpSpPr>
          <a:xfrm>
            <a:off x="1810832" y="2933749"/>
            <a:ext cx="3460575" cy="1598787"/>
            <a:chOff x="1671537" y="3044651"/>
            <a:chExt cx="3194377" cy="1598787"/>
          </a:xfrm>
        </p:grpSpPr>
        <p:grpSp>
          <p:nvGrpSpPr>
            <p:cNvPr id="9" name="Group 107"/>
            <p:cNvGrpSpPr/>
            <p:nvPr/>
          </p:nvGrpSpPr>
          <p:grpSpPr>
            <a:xfrm>
              <a:off x="1671537" y="3044651"/>
              <a:ext cx="2854425" cy="1598787"/>
              <a:chOff x="1671537" y="3044651"/>
              <a:chExt cx="2854425" cy="1598787"/>
            </a:xfrm>
          </p:grpSpPr>
          <p:sp>
            <p:nvSpPr>
              <p:cNvPr id="71" name="Rounded Rectangle 70"/>
              <p:cNvSpPr/>
              <p:nvPr/>
            </p:nvSpPr>
            <p:spPr>
              <a:xfrm>
                <a:off x="1671537" y="3044651"/>
                <a:ext cx="2854425" cy="1598787"/>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gradFill>
                    <a:gsLst>
                      <a:gs pos="0">
                        <a:srgbClr val="FFFFFF"/>
                      </a:gs>
                      <a:gs pos="100000">
                        <a:srgbClr val="FFFFFF"/>
                      </a:gs>
                    </a:gsLst>
                    <a:lin ang="5400000" scaled="0"/>
                  </a:gradFill>
                </a:endParaRPr>
              </a:p>
            </p:txBody>
          </p:sp>
          <p:pic>
            <p:nvPicPr>
              <p:cNvPr id="84" name="Picture 3" descr="C:\Program Files\Microsoft Resource DVD Artwork\DVD_ART\Artwork_Imagery\HARDWARE_IMAGERY\Photos - OEM Hardware\Computer\Vista Laptop\Asus Lambo VX2S Front Mouse.png"/>
              <p:cNvPicPr>
                <a:picLocks noChangeAspect="1" noChangeArrowheads="1"/>
              </p:cNvPicPr>
              <p:nvPr/>
            </p:nvPicPr>
            <p:blipFill>
              <a:blip r:embed="rId20" cstate="email"/>
              <a:srcRect/>
              <a:stretch>
                <a:fillRect/>
              </a:stretch>
            </p:blipFill>
            <p:spPr bwMode="auto">
              <a:xfrm>
                <a:off x="2114516" y="3788614"/>
                <a:ext cx="833839" cy="702424"/>
              </a:xfrm>
              <a:prstGeom prst="rect">
                <a:avLst/>
              </a:prstGeom>
              <a:noFill/>
            </p:spPr>
          </p:pic>
          <p:sp>
            <p:nvSpPr>
              <p:cNvPr id="86" name="Rounded Rectangle 85"/>
              <p:cNvSpPr/>
              <p:nvPr/>
            </p:nvSpPr>
            <p:spPr bwMode="auto">
              <a:xfrm>
                <a:off x="2335362" y="4143305"/>
                <a:ext cx="622765" cy="117343"/>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ndParaRPr>
              </a:p>
            </p:txBody>
          </p:sp>
          <p:sp>
            <p:nvSpPr>
              <p:cNvPr id="88" name="Rectangle 87"/>
              <p:cNvSpPr/>
              <p:nvPr/>
            </p:nvSpPr>
            <p:spPr bwMode="auto">
              <a:xfrm>
                <a:off x="2104293" y="3847089"/>
                <a:ext cx="944545" cy="361740"/>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ndParaRPr>
              </a:p>
            </p:txBody>
          </p:sp>
          <p:sp>
            <p:nvSpPr>
              <p:cNvPr id="89" name="TextBox 88"/>
              <p:cNvSpPr txBox="1"/>
              <p:nvPr/>
            </p:nvSpPr>
            <p:spPr>
              <a:xfrm rot="527731">
                <a:off x="2152265" y="3911135"/>
                <a:ext cx="1132144" cy="307777"/>
              </a:xfrm>
              <a:prstGeom prst="rect">
                <a:avLst/>
              </a:prstGeom>
              <a:noFill/>
              <a:scene3d>
                <a:camera prst="perspectiveRight" fov="2400000">
                  <a:rot lat="21547966" lon="18895457" rev="597762"/>
                </a:camera>
                <a:lightRig rig="threePt" dir="t"/>
              </a:scene3d>
            </p:spPr>
            <p:txBody>
              <a:bodyPr wrap="square" rtlCol="0">
                <a:spAutoFit/>
              </a:bodyPr>
              <a:lstStyle/>
              <a:p>
                <a:r>
                  <a:rPr lang="es-ES" sz="700" b="1" smtClean="0">
                    <a:solidFill>
                      <a:schemeClr val="tx1"/>
                    </a:solidFill>
                  </a:rPr>
                  <a:t>Windows Fundamentals</a:t>
                </a:r>
                <a:br>
                  <a:rPr lang="es-ES" sz="700" b="1" smtClean="0">
                    <a:solidFill>
                      <a:schemeClr val="tx1"/>
                    </a:solidFill>
                  </a:rPr>
                </a:br>
                <a:r>
                  <a:rPr lang="es-ES" sz="700" b="1" smtClean="0">
                    <a:solidFill>
                      <a:schemeClr val="tx1"/>
                    </a:solidFill>
                  </a:rPr>
                  <a:t>for Legacy PCs</a:t>
                </a:r>
              </a:p>
            </p:txBody>
          </p:sp>
          <p:pic>
            <p:nvPicPr>
              <p:cNvPr id="91" name="Picture 90" descr="chart.png"/>
              <p:cNvPicPr>
                <a:picLocks noChangeAspect="1"/>
              </p:cNvPicPr>
              <p:nvPr/>
            </p:nvPicPr>
            <p:blipFill>
              <a:blip r:embed="rId21" cstate="email"/>
              <a:stretch>
                <a:fillRect/>
              </a:stretch>
            </p:blipFill>
            <p:spPr>
              <a:xfrm>
                <a:off x="3113011" y="3821563"/>
                <a:ext cx="339807" cy="253742"/>
              </a:xfrm>
              <a:prstGeom prst="rect">
                <a:avLst/>
              </a:prstGeom>
              <a:effectLst/>
            </p:spPr>
          </p:pic>
          <p:sp>
            <p:nvSpPr>
              <p:cNvPr id="92" name="Oval 91"/>
              <p:cNvSpPr/>
              <p:nvPr/>
            </p:nvSpPr>
            <p:spPr bwMode="auto">
              <a:xfrm>
                <a:off x="3037888" y="3679826"/>
                <a:ext cx="579520" cy="583346"/>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pic>
            <p:nvPicPr>
              <p:cNvPr id="94" name="Picture 93" descr="server.png"/>
              <p:cNvPicPr>
                <a:picLocks noChangeAspect="1"/>
              </p:cNvPicPr>
              <p:nvPr/>
            </p:nvPicPr>
            <p:blipFill>
              <a:blip r:embed="rId22" cstate="email"/>
              <a:stretch>
                <a:fillRect/>
              </a:stretch>
            </p:blipFill>
            <p:spPr>
              <a:xfrm>
                <a:off x="3274066" y="3948434"/>
                <a:ext cx="113913" cy="119604"/>
              </a:xfrm>
              <a:prstGeom prst="rect">
                <a:avLst/>
              </a:prstGeom>
            </p:spPr>
          </p:pic>
          <p:pic>
            <p:nvPicPr>
              <p:cNvPr id="95" name="Picture 94" descr="server.png"/>
              <p:cNvPicPr>
                <a:picLocks noChangeAspect="1"/>
              </p:cNvPicPr>
              <p:nvPr/>
            </p:nvPicPr>
            <p:blipFill>
              <a:blip r:embed="rId22" cstate="email"/>
              <a:stretch>
                <a:fillRect/>
              </a:stretch>
            </p:blipFill>
            <p:spPr>
              <a:xfrm>
                <a:off x="3389595" y="3948434"/>
                <a:ext cx="113913" cy="119604"/>
              </a:xfrm>
              <a:prstGeom prst="rect">
                <a:avLst/>
              </a:prstGeom>
            </p:spPr>
          </p:pic>
          <p:pic>
            <p:nvPicPr>
              <p:cNvPr id="96" name="Picture 95" descr="server.png"/>
              <p:cNvPicPr>
                <a:picLocks noChangeAspect="1"/>
              </p:cNvPicPr>
              <p:nvPr/>
            </p:nvPicPr>
            <p:blipFill>
              <a:blip r:embed="rId22" cstate="email"/>
              <a:stretch>
                <a:fillRect/>
              </a:stretch>
            </p:blipFill>
            <p:spPr>
              <a:xfrm>
                <a:off x="3333970" y="3995695"/>
                <a:ext cx="113913" cy="119604"/>
              </a:xfrm>
              <a:prstGeom prst="rect">
                <a:avLst/>
              </a:prstGeom>
            </p:spPr>
          </p:pic>
          <p:sp>
            <p:nvSpPr>
              <p:cNvPr id="97" name="TextBox 96"/>
              <p:cNvSpPr txBox="1"/>
              <p:nvPr/>
            </p:nvSpPr>
            <p:spPr>
              <a:xfrm>
                <a:off x="3669697" y="4048423"/>
                <a:ext cx="608451" cy="461665"/>
              </a:xfrm>
              <a:prstGeom prst="rect">
                <a:avLst/>
              </a:prstGeom>
              <a:noFill/>
            </p:spPr>
            <p:txBody>
              <a:bodyPr wrap="none" rtlCol="0">
                <a:spAutoFit/>
              </a:bodyPr>
              <a:lstStyle/>
              <a:p>
                <a:pPr algn="ctr"/>
                <a:r>
                  <a:rPr lang="es-ES" sz="800" smtClean="0">
                    <a:solidFill>
                      <a:schemeClr val="tx1"/>
                    </a:solidFill>
                  </a:rPr>
                  <a:t>Terminal </a:t>
                </a:r>
              </a:p>
              <a:p>
                <a:pPr algn="ctr"/>
                <a:r>
                  <a:rPr lang="es-ES" sz="800" smtClean="0">
                    <a:solidFill>
                      <a:schemeClr val="tx1"/>
                    </a:solidFill>
                  </a:rPr>
                  <a:t> Services</a:t>
                </a:r>
              </a:p>
              <a:p>
                <a:pPr algn="ctr"/>
                <a:r>
                  <a:rPr lang="es-ES" sz="800" smtClean="0">
                    <a:solidFill>
                      <a:schemeClr val="tx1"/>
                    </a:solidFill>
                  </a:rPr>
                  <a:t> (Desktop)</a:t>
                </a:r>
              </a:p>
            </p:txBody>
          </p:sp>
          <p:pic>
            <p:nvPicPr>
              <p:cNvPr id="101" name="Picture 4" descr="C:\Program Files\Microsoft Resource DVD Artwork\DVD_ART\Artwork_Imagery\HARDWARE_IMAGERY\Illustration - Misc Hardware\Windows Vista Illustration Icons\DVD.png"/>
              <p:cNvPicPr>
                <a:picLocks noChangeAspect="1" noChangeArrowheads="1"/>
              </p:cNvPicPr>
              <p:nvPr/>
            </p:nvPicPr>
            <p:blipFill>
              <a:blip r:embed="rId23" cstate="email"/>
              <a:srcRect/>
              <a:stretch>
                <a:fillRect/>
              </a:stretch>
            </p:blipFill>
            <p:spPr bwMode="auto">
              <a:xfrm>
                <a:off x="1857288" y="4244033"/>
                <a:ext cx="247005" cy="247005"/>
              </a:xfrm>
              <a:prstGeom prst="rect">
                <a:avLst/>
              </a:prstGeom>
              <a:noFill/>
            </p:spPr>
          </p:pic>
        </p:grpSp>
        <p:sp>
          <p:nvSpPr>
            <p:cNvPr id="144" name="Rectangle 143"/>
            <p:cNvSpPr/>
            <p:nvPr/>
          </p:nvSpPr>
          <p:spPr>
            <a:xfrm>
              <a:off x="1687600" y="3052018"/>
              <a:ext cx="3178314" cy="538609"/>
            </a:xfrm>
            <a:prstGeom prst="rect">
              <a:avLst/>
            </a:prstGeom>
          </p:spPr>
          <p:txBody>
            <a:bodyPr wrap="square">
              <a:spAutoFit/>
            </a:bodyPr>
            <a:lstStyle/>
            <a:p>
              <a:r>
                <a:rPr lang="es-ES" smtClean="0">
                  <a:effectLst>
                    <a:outerShdw blurRad="38100" dist="38100" dir="2700000" algn="tl">
                      <a:srgbClr val="000000">
                        <a:alpha val="43137"/>
                      </a:srgbClr>
                    </a:outerShdw>
                  </a:effectLst>
                </a:rPr>
                <a:t>Extender la vida del PC</a:t>
              </a:r>
            </a:p>
            <a:p>
              <a:r>
                <a:rPr lang="es-ES" sz="1100" smtClean="0">
                  <a:effectLst>
                    <a:outerShdw blurRad="38100" dist="38100" dir="2700000" algn="tl">
                      <a:srgbClr val="000000">
                        <a:alpha val="43137"/>
                      </a:srgbClr>
                    </a:outerShdw>
                  </a:effectLst>
                </a:rPr>
                <a:t>Seguridad, bajo coste, reciclaje </a:t>
              </a:r>
            </a:p>
          </p:txBody>
        </p:sp>
      </p:grpSp>
      <p:grpSp>
        <p:nvGrpSpPr>
          <p:cNvPr id="10" name="Group 147"/>
          <p:cNvGrpSpPr/>
          <p:nvPr/>
        </p:nvGrpSpPr>
        <p:grpSpPr>
          <a:xfrm>
            <a:off x="6357403" y="1908245"/>
            <a:ext cx="3138329" cy="1749355"/>
            <a:chOff x="1703357" y="4962525"/>
            <a:chExt cx="2896919" cy="1749355"/>
          </a:xfrm>
        </p:grpSpPr>
        <p:grpSp>
          <p:nvGrpSpPr>
            <p:cNvPr id="11" name="Group 108"/>
            <p:cNvGrpSpPr/>
            <p:nvPr/>
          </p:nvGrpSpPr>
          <p:grpSpPr>
            <a:xfrm>
              <a:off x="1703357" y="4962525"/>
              <a:ext cx="2822605" cy="1749355"/>
              <a:chOff x="1703357" y="4962525"/>
              <a:chExt cx="2822605" cy="1749355"/>
            </a:xfrm>
          </p:grpSpPr>
          <p:sp>
            <p:nvSpPr>
              <p:cNvPr id="140" name="Cloud 139"/>
              <p:cNvSpPr/>
              <p:nvPr/>
            </p:nvSpPr>
            <p:spPr bwMode="auto">
              <a:xfrm>
                <a:off x="2908496" y="5712069"/>
                <a:ext cx="1462537" cy="999811"/>
              </a:xfrm>
              <a:prstGeom prst="cloud">
                <a:avLst/>
              </a:prstGeom>
              <a:solidFill>
                <a:schemeClr val="bg2">
                  <a:lumMod val="50000"/>
                  <a:lumOff val="50000"/>
                </a:schemeClr>
              </a:soli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a:scene3d>
                <a:camera prst="perspectiveRelaxed"/>
                <a:lightRig rig="threePt" dir="t"/>
              </a:scene3d>
              <a:sp3d>
                <a:bevelT h="19050"/>
              </a:sp3d>
            </p:spPr>
            <p:txBody>
              <a:bodyPr vert="horz" wrap="square" lIns="76197" tIns="38098" rIns="76197" bIns="38098" numCol="1" rtlCol="0" anchor="ctr" anchorCtr="0" compatLnSpc="1">
                <a:prstTxWarp prst="textNoShape">
                  <a:avLst/>
                </a:prstTxWarp>
              </a:bodyPr>
              <a:lstStyle/>
              <a:p>
                <a:pPr algn="r" defTabSz="914099">
                  <a:defRPr/>
                </a:pPr>
                <a:endParaRPr lang="es-ES" sz="2000" smtClean="0">
                  <a:solidFill>
                    <a:schemeClr val="tx1"/>
                  </a:solidFill>
                </a:endParaRPr>
              </a:p>
            </p:txBody>
          </p:sp>
          <p:sp>
            <p:nvSpPr>
              <p:cNvPr id="82" name="Rounded Rectangle 81"/>
              <p:cNvSpPr/>
              <p:nvPr/>
            </p:nvSpPr>
            <p:spPr>
              <a:xfrm>
                <a:off x="1703357" y="4962525"/>
                <a:ext cx="2822605" cy="171449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gradFill>
                    <a:gsLst>
                      <a:gs pos="0">
                        <a:srgbClr val="FFFFFF"/>
                      </a:gs>
                      <a:gs pos="100000">
                        <a:srgbClr val="FFFFFF"/>
                      </a:gs>
                    </a:gsLst>
                    <a:lin ang="5400000" scaled="0"/>
                  </a:gradFill>
                </a:endParaRPr>
              </a:p>
            </p:txBody>
          </p:sp>
          <p:pic>
            <p:nvPicPr>
              <p:cNvPr id="129" name="Picture 12" descr="image007"/>
              <p:cNvPicPr>
                <a:picLocks noChangeAspect="1" noChangeArrowheads="1"/>
              </p:cNvPicPr>
              <p:nvPr/>
            </p:nvPicPr>
            <p:blipFill>
              <a:blip r:embed="rId24" cstate="email"/>
              <a:srcRect/>
              <a:stretch>
                <a:fillRect/>
              </a:stretch>
            </p:blipFill>
            <p:spPr bwMode="auto">
              <a:xfrm flipH="1">
                <a:off x="1964504" y="5588132"/>
                <a:ext cx="879180" cy="882588"/>
              </a:xfrm>
              <a:prstGeom prst="rect">
                <a:avLst/>
              </a:prstGeom>
              <a:noFill/>
              <a:ln w="9525">
                <a:noFill/>
                <a:miter lim="800000"/>
                <a:headEnd/>
                <a:tailEnd/>
              </a:ln>
            </p:spPr>
          </p:pic>
          <p:pic>
            <p:nvPicPr>
              <p:cNvPr id="130" name="Picture 129" descr="Flip 3D.png"/>
              <p:cNvPicPr>
                <a:picLocks noChangeAspect="1"/>
              </p:cNvPicPr>
              <p:nvPr/>
            </p:nvPicPr>
            <p:blipFill>
              <a:blip r:embed="rId25" cstate="email"/>
              <a:stretch>
                <a:fillRect/>
              </a:stretch>
            </p:blipFill>
            <p:spPr>
              <a:xfrm>
                <a:off x="3372560" y="5680093"/>
                <a:ext cx="576901" cy="576901"/>
              </a:xfrm>
              <a:prstGeom prst="rect">
                <a:avLst/>
              </a:prstGeom>
            </p:spPr>
          </p:pic>
          <p:pic>
            <p:nvPicPr>
              <p:cNvPr id="131" name="Picture 2" descr="http://images.google.com/images?q=tbn:N3GTqTsGB1CbjM:http://www.activewin.com/screenshots/vista/nov05ctp/Bliss.bmp">
                <a:hlinkClick r:id="rId26"/>
              </p:cNvPr>
              <p:cNvPicPr>
                <a:picLocks noChangeAspect="1" noChangeArrowheads="1"/>
              </p:cNvPicPr>
              <p:nvPr/>
            </p:nvPicPr>
            <p:blipFill>
              <a:blip r:embed="rId27" cstate="email"/>
              <a:srcRect/>
              <a:stretch>
                <a:fillRect/>
              </a:stretch>
            </p:blipFill>
            <p:spPr bwMode="auto">
              <a:xfrm>
                <a:off x="3430139" y="5915934"/>
                <a:ext cx="160384" cy="120289"/>
              </a:xfrm>
              <a:prstGeom prst="rect">
                <a:avLst/>
              </a:prstGeom>
              <a:noFill/>
              <a:ln w="9525">
                <a:noFill/>
                <a:miter lim="800000"/>
                <a:headEnd/>
                <a:tailEnd/>
              </a:ln>
            </p:spPr>
          </p:pic>
          <p:pic>
            <p:nvPicPr>
              <p:cNvPr id="132" name="Picture 131" descr="server.png"/>
              <p:cNvPicPr>
                <a:picLocks noChangeAspect="1"/>
              </p:cNvPicPr>
              <p:nvPr/>
            </p:nvPicPr>
            <p:blipFill>
              <a:blip r:embed="rId28" cstate="email"/>
              <a:stretch>
                <a:fillRect/>
              </a:stretch>
            </p:blipFill>
            <p:spPr>
              <a:xfrm>
                <a:off x="3750958" y="6025858"/>
                <a:ext cx="137151" cy="139028"/>
              </a:xfrm>
              <a:prstGeom prst="rect">
                <a:avLst/>
              </a:prstGeom>
            </p:spPr>
          </p:pic>
          <p:pic>
            <p:nvPicPr>
              <p:cNvPr id="134" name="Picture 1" descr="image001"/>
              <p:cNvPicPr>
                <a:picLocks noChangeAspect="1" noChangeArrowheads="1"/>
              </p:cNvPicPr>
              <p:nvPr/>
            </p:nvPicPr>
            <p:blipFill>
              <a:blip r:embed="rId11" cstate="email"/>
              <a:srcRect/>
              <a:stretch>
                <a:fillRect/>
              </a:stretch>
            </p:blipFill>
            <p:spPr bwMode="auto">
              <a:xfrm>
                <a:off x="3594365" y="5867384"/>
                <a:ext cx="110238" cy="118826"/>
              </a:xfrm>
              <a:prstGeom prst="rect">
                <a:avLst/>
              </a:prstGeom>
              <a:noFill/>
              <a:ln w="9525">
                <a:solidFill>
                  <a:schemeClr val="accent1">
                    <a:lumMod val="75000"/>
                  </a:schemeClr>
                </a:solidFill>
                <a:miter lim="800000"/>
                <a:headEnd/>
                <a:tailEnd/>
              </a:ln>
            </p:spPr>
          </p:pic>
          <p:pic>
            <p:nvPicPr>
              <p:cNvPr id="135" name="Picture 2" descr="image002"/>
              <p:cNvPicPr>
                <a:picLocks noChangeAspect="1" noChangeArrowheads="1"/>
              </p:cNvPicPr>
              <p:nvPr/>
            </p:nvPicPr>
            <p:blipFill>
              <a:blip r:embed="rId12" cstate="email"/>
              <a:srcRect/>
              <a:stretch>
                <a:fillRect/>
              </a:stretch>
            </p:blipFill>
            <p:spPr bwMode="auto">
              <a:xfrm>
                <a:off x="3616156" y="5941290"/>
                <a:ext cx="110238" cy="118826"/>
              </a:xfrm>
              <a:prstGeom prst="rect">
                <a:avLst/>
              </a:prstGeom>
              <a:noFill/>
              <a:ln w="9525">
                <a:solidFill>
                  <a:schemeClr val="accent1">
                    <a:lumMod val="75000"/>
                  </a:schemeClr>
                </a:solidFill>
                <a:miter lim="800000"/>
                <a:headEnd/>
                <a:tailEnd/>
              </a:ln>
            </p:spPr>
          </p:pic>
          <p:pic>
            <p:nvPicPr>
              <p:cNvPr id="136" name="Picture 3" descr="image003"/>
              <p:cNvPicPr>
                <a:picLocks noChangeAspect="1" noChangeArrowheads="1"/>
              </p:cNvPicPr>
              <p:nvPr/>
            </p:nvPicPr>
            <p:blipFill>
              <a:blip r:embed="rId13" cstate="email"/>
              <a:srcRect/>
              <a:stretch>
                <a:fillRect/>
              </a:stretch>
            </p:blipFill>
            <p:spPr bwMode="auto">
              <a:xfrm>
                <a:off x="3672558" y="5842756"/>
                <a:ext cx="112802" cy="121725"/>
              </a:xfrm>
              <a:prstGeom prst="rect">
                <a:avLst/>
              </a:prstGeom>
              <a:noFill/>
              <a:ln w="9525">
                <a:solidFill>
                  <a:schemeClr val="accent1">
                    <a:lumMod val="75000"/>
                  </a:schemeClr>
                </a:solidFill>
                <a:miter lim="800000"/>
                <a:headEnd/>
                <a:tailEnd/>
              </a:ln>
            </p:spPr>
          </p:pic>
          <p:pic>
            <p:nvPicPr>
              <p:cNvPr id="137" name="Picture 4" descr="image004"/>
              <p:cNvPicPr>
                <a:picLocks noChangeAspect="1" noChangeArrowheads="1"/>
              </p:cNvPicPr>
              <p:nvPr/>
            </p:nvPicPr>
            <p:blipFill>
              <a:blip r:embed="rId14" cstate="email"/>
              <a:srcRect/>
              <a:stretch>
                <a:fillRect/>
              </a:stretch>
            </p:blipFill>
            <p:spPr bwMode="auto">
              <a:xfrm>
                <a:off x="3693066" y="5902173"/>
                <a:ext cx="110238" cy="118826"/>
              </a:xfrm>
              <a:prstGeom prst="rect">
                <a:avLst/>
              </a:prstGeom>
              <a:noFill/>
              <a:ln w="9525">
                <a:solidFill>
                  <a:schemeClr val="accent1">
                    <a:lumMod val="75000"/>
                  </a:schemeClr>
                </a:solidFill>
                <a:miter lim="800000"/>
                <a:headEnd/>
                <a:tailEnd/>
              </a:ln>
            </p:spPr>
          </p:pic>
          <p:sp>
            <p:nvSpPr>
              <p:cNvPr id="138" name="Oval 137"/>
              <p:cNvSpPr/>
              <p:nvPr/>
            </p:nvSpPr>
            <p:spPr bwMode="auto">
              <a:xfrm>
                <a:off x="3213590" y="5617603"/>
                <a:ext cx="843413"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pic>
            <p:nvPicPr>
              <p:cNvPr id="139" name="Picture 3" descr="C:\Program Files\Microsoft Resource DVD Artwork\DVD_ART\BoxShots_Logos\Internet Explorer\Internet Exlorer 7 logo bug.png"/>
              <p:cNvPicPr>
                <a:picLocks noChangeAspect="1" noChangeArrowheads="1"/>
              </p:cNvPicPr>
              <p:nvPr/>
            </p:nvPicPr>
            <p:blipFill>
              <a:blip r:embed="rId29" cstate="email"/>
              <a:srcRect/>
              <a:stretch>
                <a:fillRect/>
              </a:stretch>
            </p:blipFill>
            <p:spPr bwMode="auto">
              <a:xfrm>
                <a:off x="2404693" y="5832139"/>
                <a:ext cx="388750" cy="373870"/>
              </a:xfrm>
              <a:prstGeom prst="rect">
                <a:avLst/>
              </a:prstGeom>
              <a:noFill/>
            </p:spPr>
          </p:pic>
          <p:cxnSp>
            <p:nvCxnSpPr>
              <p:cNvPr id="141" name="Straight Connector 140"/>
              <p:cNvCxnSpPr>
                <a:stCxn id="139" idx="3"/>
                <a:endCxn id="138" idx="2"/>
              </p:cNvCxnSpPr>
              <p:nvPr/>
            </p:nvCxnSpPr>
            <p:spPr bwMode="auto">
              <a:xfrm>
                <a:off x="2793443" y="6019074"/>
                <a:ext cx="420147" cy="4388"/>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38100" cap="rnd" cmpd="sng" algn="ctr">
                <a:solidFill>
                  <a:srgbClr val="FF0000"/>
                </a:solidFill>
                <a:prstDash val="sysDot"/>
                <a:round/>
                <a:headEnd type="none" w="med" len="med"/>
                <a:tailEnd type="none" w="med" len="med"/>
              </a:ln>
              <a:effectLst/>
            </p:spPr>
          </p:cxnSp>
          <p:sp>
            <p:nvSpPr>
              <p:cNvPr id="154" name="TextBox 153"/>
              <p:cNvSpPr txBox="1"/>
              <p:nvPr/>
            </p:nvSpPr>
            <p:spPr>
              <a:xfrm>
                <a:off x="2477393" y="5444632"/>
                <a:ext cx="1027205" cy="338554"/>
              </a:xfrm>
              <a:prstGeom prst="rect">
                <a:avLst/>
              </a:prstGeom>
              <a:noFill/>
            </p:spPr>
            <p:txBody>
              <a:bodyPr wrap="none" rtlCol="0">
                <a:spAutoFit/>
              </a:bodyPr>
              <a:lstStyle/>
              <a:p>
                <a:r>
                  <a:rPr lang="es-ES" sz="800" smtClean="0">
                    <a:solidFill>
                      <a:schemeClr val="tx1"/>
                    </a:solidFill>
                  </a:rPr>
                  <a:t>Windows Vista </a:t>
                </a:r>
              </a:p>
              <a:p>
                <a:r>
                  <a:rPr lang="es-ES" sz="800" smtClean="0">
                    <a:solidFill>
                      <a:schemeClr val="tx1"/>
                    </a:solidFill>
                  </a:rPr>
                  <a:t>Centralized Desktop</a:t>
                </a:r>
              </a:p>
            </p:txBody>
          </p:sp>
          <p:sp>
            <p:nvSpPr>
              <p:cNvPr id="155" name="TextBox 154"/>
              <p:cNvSpPr txBox="1"/>
              <p:nvPr/>
            </p:nvSpPr>
            <p:spPr>
              <a:xfrm>
                <a:off x="1708220" y="6252746"/>
                <a:ext cx="1332022" cy="338554"/>
              </a:xfrm>
              <a:prstGeom prst="rect">
                <a:avLst/>
              </a:prstGeom>
              <a:noFill/>
            </p:spPr>
            <p:txBody>
              <a:bodyPr wrap="none" rtlCol="0">
                <a:spAutoFit/>
              </a:bodyPr>
              <a:lstStyle/>
              <a:p>
                <a:r>
                  <a:rPr lang="es-ES" sz="800" smtClean="0">
                    <a:solidFill>
                      <a:schemeClr val="tx1"/>
                    </a:solidFill>
                  </a:rPr>
                  <a:t>Windows Server 2008 </a:t>
                </a:r>
              </a:p>
              <a:p>
                <a:r>
                  <a:rPr lang="es-ES" sz="800" smtClean="0">
                    <a:solidFill>
                      <a:schemeClr val="tx1"/>
                    </a:solidFill>
                  </a:rPr>
                  <a:t>Terminal Services Gateway</a:t>
                </a:r>
              </a:p>
            </p:txBody>
          </p:sp>
        </p:grpSp>
        <p:sp>
          <p:nvSpPr>
            <p:cNvPr id="145" name="Rectangle 144"/>
            <p:cNvSpPr/>
            <p:nvPr/>
          </p:nvSpPr>
          <p:spPr>
            <a:xfrm>
              <a:off x="1714480" y="4972433"/>
              <a:ext cx="2885796" cy="538609"/>
            </a:xfrm>
            <a:prstGeom prst="rect">
              <a:avLst/>
            </a:prstGeom>
          </p:spPr>
          <p:txBody>
            <a:bodyPr wrap="square">
              <a:spAutoFit/>
            </a:bodyPr>
            <a:lstStyle/>
            <a:p>
              <a:r>
                <a:rPr lang="es-ES" smtClean="0">
                  <a:effectLst>
                    <a:outerShdw blurRad="38100" dist="38100" dir="2700000" algn="tl">
                      <a:srgbClr val="000000">
                        <a:alpha val="43137"/>
                      </a:srgbClr>
                    </a:outerShdw>
                  </a:effectLst>
                </a:rPr>
                <a:t>Acceso en cualquier lugar</a:t>
              </a:r>
            </a:p>
            <a:p>
              <a:r>
                <a:rPr lang="es-ES" sz="1100" smtClean="0">
                  <a:effectLst>
                    <a:outerShdw blurRad="38100" dist="38100" dir="2700000" algn="tl">
                      <a:srgbClr val="000000">
                        <a:alpha val="43137"/>
                      </a:srgbClr>
                    </a:outerShdw>
                  </a:effectLst>
                </a:rPr>
                <a:t>Seguridad, acceso de emergencia</a:t>
              </a:r>
            </a:p>
          </p:txBody>
        </p:sp>
      </p:grpSp>
      <p:grpSp>
        <p:nvGrpSpPr>
          <p:cNvPr id="12" name="Group 114"/>
          <p:cNvGrpSpPr/>
          <p:nvPr/>
        </p:nvGrpSpPr>
        <p:grpSpPr>
          <a:xfrm>
            <a:off x="6268650" y="3816948"/>
            <a:ext cx="3405211" cy="1618501"/>
            <a:chOff x="5048626" y="3908809"/>
            <a:chExt cx="3143272" cy="1618501"/>
          </a:xfrm>
        </p:grpSpPr>
        <p:grpSp>
          <p:nvGrpSpPr>
            <p:cNvPr id="13" name="Group 109"/>
            <p:cNvGrpSpPr/>
            <p:nvPr/>
          </p:nvGrpSpPr>
          <p:grpSpPr>
            <a:xfrm>
              <a:off x="5101005" y="3908809"/>
              <a:ext cx="2914650" cy="1618501"/>
              <a:chOff x="5101005" y="3908809"/>
              <a:chExt cx="2914650" cy="1618501"/>
            </a:xfrm>
          </p:grpSpPr>
          <p:sp>
            <p:nvSpPr>
              <p:cNvPr id="81" name="Rounded Rectangle 80"/>
              <p:cNvSpPr/>
              <p:nvPr/>
            </p:nvSpPr>
            <p:spPr>
              <a:xfrm>
                <a:off x="5101005" y="3908809"/>
                <a:ext cx="2914650" cy="1618501"/>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txBody>
              <a:bodyPr wrap="none" lIns="62222" tIns="31110" rIns="62222" bIns="31110" anchor="b"/>
              <a:lstStyle/>
              <a:p>
                <a:pPr algn="ctr" defTabSz="761719" eaLnBrk="0" hangingPunct="0">
                  <a:lnSpc>
                    <a:spcPct val="90000"/>
                  </a:lnSpc>
                </a:pPr>
                <a:endParaRPr lang="es-ES" sz="1300" smtClean="0">
                  <a:ln w="12700">
                    <a:noFill/>
                    <a:prstDash val="solid"/>
                  </a:ln>
                  <a:gradFill>
                    <a:gsLst>
                      <a:gs pos="0">
                        <a:srgbClr val="FFFFFF"/>
                      </a:gs>
                      <a:gs pos="100000">
                        <a:srgbClr val="FFFFFF"/>
                      </a:gs>
                    </a:gsLst>
                    <a:lin ang="5400000" scaled="0"/>
                  </a:gradFill>
                </a:endParaRPr>
              </a:p>
            </p:txBody>
          </p:sp>
          <p:pic>
            <p:nvPicPr>
              <p:cNvPr id="111" name="Picture 110" descr="Flip 3D.png"/>
              <p:cNvPicPr>
                <a:picLocks noChangeAspect="1"/>
              </p:cNvPicPr>
              <p:nvPr/>
            </p:nvPicPr>
            <p:blipFill>
              <a:blip r:embed="rId25" cstate="email"/>
              <a:stretch>
                <a:fillRect/>
              </a:stretch>
            </p:blipFill>
            <p:spPr>
              <a:xfrm>
                <a:off x="7067550" y="4697343"/>
                <a:ext cx="576901" cy="576901"/>
              </a:xfrm>
              <a:prstGeom prst="rect">
                <a:avLst/>
              </a:prstGeom>
            </p:spPr>
          </p:pic>
          <p:pic>
            <p:nvPicPr>
              <p:cNvPr id="112" name="Picture 2" descr="http://images.google.com/images?q=tbn:N3GTqTsGB1CbjM:http://www.activewin.com/screenshots/vista/nov05ctp/Bliss.bmp">
                <a:hlinkClick r:id="rId26"/>
              </p:cNvPr>
              <p:cNvPicPr>
                <a:picLocks noChangeAspect="1" noChangeArrowheads="1"/>
              </p:cNvPicPr>
              <p:nvPr/>
            </p:nvPicPr>
            <p:blipFill>
              <a:blip r:embed="rId27" cstate="email"/>
              <a:srcRect/>
              <a:stretch>
                <a:fillRect/>
              </a:stretch>
            </p:blipFill>
            <p:spPr bwMode="auto">
              <a:xfrm>
                <a:off x="7067550" y="4889328"/>
                <a:ext cx="160384" cy="120289"/>
              </a:xfrm>
              <a:prstGeom prst="rect">
                <a:avLst/>
              </a:prstGeom>
              <a:noFill/>
              <a:ln w="9525">
                <a:noFill/>
                <a:miter lim="800000"/>
                <a:headEnd/>
                <a:tailEnd/>
              </a:ln>
            </p:spPr>
          </p:pic>
          <p:pic>
            <p:nvPicPr>
              <p:cNvPr id="113" name="Picture 112" descr="server.png"/>
              <p:cNvPicPr>
                <a:picLocks noChangeAspect="1"/>
              </p:cNvPicPr>
              <p:nvPr/>
            </p:nvPicPr>
            <p:blipFill>
              <a:blip r:embed="rId28" cstate="email"/>
              <a:stretch>
                <a:fillRect/>
              </a:stretch>
            </p:blipFill>
            <p:spPr>
              <a:xfrm>
                <a:off x="7388369" y="4999252"/>
                <a:ext cx="137151" cy="139028"/>
              </a:xfrm>
              <a:prstGeom prst="rect">
                <a:avLst/>
              </a:prstGeom>
            </p:spPr>
          </p:pic>
          <p:pic>
            <p:nvPicPr>
              <p:cNvPr id="116" name="Picture 1" descr="image001"/>
              <p:cNvPicPr>
                <a:picLocks noChangeAspect="1" noChangeArrowheads="1"/>
              </p:cNvPicPr>
              <p:nvPr/>
            </p:nvPicPr>
            <p:blipFill>
              <a:blip r:embed="rId11" cstate="email"/>
              <a:srcRect/>
              <a:stretch>
                <a:fillRect/>
              </a:stretch>
            </p:blipFill>
            <p:spPr bwMode="auto">
              <a:xfrm>
                <a:off x="7231776" y="4840778"/>
                <a:ext cx="110238" cy="118826"/>
              </a:xfrm>
              <a:prstGeom prst="rect">
                <a:avLst/>
              </a:prstGeom>
              <a:noFill/>
              <a:ln w="9525">
                <a:solidFill>
                  <a:schemeClr val="accent1">
                    <a:lumMod val="75000"/>
                  </a:schemeClr>
                </a:solidFill>
                <a:miter lim="800000"/>
                <a:headEnd/>
                <a:tailEnd/>
              </a:ln>
            </p:spPr>
          </p:pic>
          <p:pic>
            <p:nvPicPr>
              <p:cNvPr id="117" name="Picture 2" descr="image002"/>
              <p:cNvPicPr>
                <a:picLocks noChangeAspect="1" noChangeArrowheads="1"/>
              </p:cNvPicPr>
              <p:nvPr/>
            </p:nvPicPr>
            <p:blipFill>
              <a:blip r:embed="rId12" cstate="email"/>
              <a:srcRect/>
              <a:stretch>
                <a:fillRect/>
              </a:stretch>
            </p:blipFill>
            <p:spPr bwMode="auto">
              <a:xfrm>
                <a:off x="7253567" y="4914684"/>
                <a:ext cx="110238" cy="118826"/>
              </a:xfrm>
              <a:prstGeom prst="rect">
                <a:avLst/>
              </a:prstGeom>
              <a:noFill/>
              <a:ln w="9525">
                <a:solidFill>
                  <a:schemeClr val="accent1">
                    <a:lumMod val="75000"/>
                  </a:schemeClr>
                </a:solidFill>
                <a:miter lim="800000"/>
                <a:headEnd/>
                <a:tailEnd/>
              </a:ln>
            </p:spPr>
          </p:pic>
          <p:pic>
            <p:nvPicPr>
              <p:cNvPr id="118" name="Picture 3" descr="image003"/>
              <p:cNvPicPr>
                <a:picLocks noChangeAspect="1" noChangeArrowheads="1"/>
              </p:cNvPicPr>
              <p:nvPr/>
            </p:nvPicPr>
            <p:blipFill>
              <a:blip r:embed="rId13" cstate="email"/>
              <a:srcRect/>
              <a:stretch>
                <a:fillRect/>
              </a:stretch>
            </p:blipFill>
            <p:spPr bwMode="auto">
              <a:xfrm>
                <a:off x="7309969" y="4816150"/>
                <a:ext cx="112802" cy="121725"/>
              </a:xfrm>
              <a:prstGeom prst="rect">
                <a:avLst/>
              </a:prstGeom>
              <a:noFill/>
              <a:ln w="9525">
                <a:solidFill>
                  <a:schemeClr val="accent1">
                    <a:lumMod val="75000"/>
                  </a:schemeClr>
                </a:solidFill>
                <a:miter lim="800000"/>
                <a:headEnd/>
                <a:tailEnd/>
              </a:ln>
            </p:spPr>
          </p:pic>
          <p:pic>
            <p:nvPicPr>
              <p:cNvPr id="119" name="Picture 4" descr="image004"/>
              <p:cNvPicPr>
                <a:picLocks noChangeAspect="1" noChangeArrowheads="1"/>
              </p:cNvPicPr>
              <p:nvPr/>
            </p:nvPicPr>
            <p:blipFill>
              <a:blip r:embed="rId14" cstate="email"/>
              <a:srcRect/>
              <a:stretch>
                <a:fillRect/>
              </a:stretch>
            </p:blipFill>
            <p:spPr bwMode="auto">
              <a:xfrm>
                <a:off x="7330477" y="4875567"/>
                <a:ext cx="110238" cy="118826"/>
              </a:xfrm>
              <a:prstGeom prst="rect">
                <a:avLst/>
              </a:prstGeom>
              <a:noFill/>
              <a:ln w="9525">
                <a:solidFill>
                  <a:schemeClr val="accent1">
                    <a:lumMod val="75000"/>
                  </a:schemeClr>
                </a:solidFill>
                <a:miter lim="800000"/>
                <a:headEnd/>
                <a:tailEnd/>
              </a:ln>
            </p:spPr>
          </p:pic>
          <p:pic>
            <p:nvPicPr>
              <p:cNvPr id="120" name="Picture 3" descr="C:\Program Files\Microsoft Resource DVD Artwork\DVD_ART\Artwork_Imagery\HARDWARE_IMAGERY\Photos - OEM Hardware\Computer\Vista Laptop\Asus Lambo VX2S Front Mouse.png"/>
              <p:cNvPicPr>
                <a:picLocks noChangeAspect="1" noChangeArrowheads="1"/>
              </p:cNvPicPr>
              <p:nvPr/>
            </p:nvPicPr>
            <p:blipFill>
              <a:blip r:embed="rId20" cstate="email"/>
              <a:srcRect/>
              <a:stretch>
                <a:fillRect/>
              </a:stretch>
            </p:blipFill>
            <p:spPr bwMode="auto">
              <a:xfrm>
                <a:off x="5759553" y="4742074"/>
                <a:ext cx="833839" cy="702424"/>
              </a:xfrm>
              <a:prstGeom prst="rect">
                <a:avLst/>
              </a:prstGeom>
              <a:noFill/>
            </p:spPr>
          </p:pic>
          <p:sp>
            <p:nvSpPr>
              <p:cNvPr id="122" name="Rounded Rectangle 121"/>
              <p:cNvSpPr/>
              <p:nvPr/>
            </p:nvSpPr>
            <p:spPr bwMode="auto">
              <a:xfrm>
                <a:off x="5894152" y="4959751"/>
                <a:ext cx="622765" cy="117343"/>
              </a:xfrm>
              <a:prstGeom prst="roundRect">
                <a:avLst>
                  <a:gd name="adj" fmla="val 3397"/>
                </a:avLst>
              </a:prstGeom>
              <a:gradFill>
                <a:gsLst>
                  <a:gs pos="0">
                    <a:schemeClr val="bg1">
                      <a:lumMod val="60000"/>
                      <a:lumOff val="40000"/>
                    </a:schemeClr>
                  </a:gs>
                  <a:gs pos="79000">
                    <a:schemeClr val="bg1">
                      <a:lumMod val="75000"/>
                    </a:schemeClr>
                  </a:gs>
                  <a:gs pos="100000">
                    <a:schemeClr val="bg1">
                      <a:lumMod val="50000"/>
                    </a:schemeClr>
                  </a:gs>
                </a:gsLst>
                <a:lin ang="5400000" scaled="0"/>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ndParaRPr>
              </a:p>
            </p:txBody>
          </p:sp>
          <p:sp>
            <p:nvSpPr>
              <p:cNvPr id="124" name="Rectangle 123"/>
              <p:cNvSpPr/>
              <p:nvPr/>
            </p:nvSpPr>
            <p:spPr bwMode="auto">
              <a:xfrm>
                <a:off x="5739283" y="4730210"/>
                <a:ext cx="944545" cy="361740"/>
              </a:xfrm>
              <a:prstGeom prst="rect">
                <a:avLst/>
              </a:prstGeom>
              <a:gradFill>
                <a:gsLst>
                  <a:gs pos="58000">
                    <a:schemeClr val="bg1"/>
                  </a:gs>
                  <a:gs pos="100000">
                    <a:schemeClr val="accent1">
                      <a:tint val="23500"/>
                      <a:satMod val="160000"/>
                      <a:alpha val="0"/>
                    </a:schemeClr>
                  </a:gs>
                </a:gsLst>
                <a:path path="circle">
                  <a:fillToRect l="50000" t="50000" r="50000" b="50000"/>
                </a:path>
              </a:gra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s-ES" sz="2900" b="0" i="0" u="none" strike="noStrike" cap="none" normalizeH="0" baseline="0" smtClean="0">
                  <a:solidFill>
                    <a:schemeClr val="tx1"/>
                  </a:solidFill>
                </a:endParaRPr>
              </a:p>
            </p:txBody>
          </p:sp>
          <p:sp>
            <p:nvSpPr>
              <p:cNvPr id="125" name="TextBox 124"/>
              <p:cNvSpPr txBox="1"/>
              <p:nvPr/>
            </p:nvSpPr>
            <p:spPr>
              <a:xfrm rot="527731">
                <a:off x="5787255" y="4794256"/>
                <a:ext cx="1132144" cy="307777"/>
              </a:xfrm>
              <a:prstGeom prst="rect">
                <a:avLst/>
              </a:prstGeom>
              <a:noFill/>
              <a:scene3d>
                <a:camera prst="perspectiveRight" fov="2400000">
                  <a:rot lat="21547966" lon="18895457" rev="597762"/>
                </a:camera>
                <a:lightRig rig="threePt" dir="t"/>
              </a:scene3d>
            </p:spPr>
            <p:txBody>
              <a:bodyPr wrap="square" rtlCol="0">
                <a:spAutoFit/>
              </a:bodyPr>
              <a:lstStyle/>
              <a:p>
                <a:r>
                  <a:rPr lang="es-ES" sz="700" b="1" smtClean="0">
                    <a:solidFill>
                      <a:schemeClr val="tx1"/>
                    </a:solidFill>
                  </a:rPr>
                  <a:t>Windows Fundamentals</a:t>
                </a:r>
                <a:br>
                  <a:rPr lang="es-ES" sz="700" b="1" smtClean="0">
                    <a:solidFill>
                      <a:schemeClr val="tx1"/>
                    </a:solidFill>
                  </a:rPr>
                </a:br>
                <a:r>
                  <a:rPr lang="es-ES" sz="700" b="1" smtClean="0">
                    <a:solidFill>
                      <a:schemeClr val="tx1"/>
                    </a:solidFill>
                  </a:rPr>
                  <a:t>for Legacy PCs</a:t>
                </a:r>
              </a:p>
            </p:txBody>
          </p:sp>
          <p:pic>
            <p:nvPicPr>
              <p:cNvPr id="126" name="Picture 4" descr="C:\Program Files\Microsoft Resource DVD Artwork\DVD_ART\Artwork_Imagery\HARDWARE_IMAGERY\Illustration - Misc Hardware\Windows Vista Illustration Icons\DVD.png"/>
              <p:cNvPicPr>
                <a:picLocks noChangeAspect="1" noChangeArrowheads="1"/>
              </p:cNvPicPr>
              <p:nvPr/>
            </p:nvPicPr>
            <p:blipFill>
              <a:blip r:embed="rId23" cstate="email"/>
              <a:srcRect/>
              <a:stretch>
                <a:fillRect/>
              </a:stretch>
            </p:blipFill>
            <p:spPr bwMode="auto">
              <a:xfrm>
                <a:off x="5622908" y="5095055"/>
                <a:ext cx="247005" cy="247005"/>
              </a:xfrm>
              <a:prstGeom prst="rect">
                <a:avLst/>
              </a:prstGeom>
              <a:noFill/>
            </p:spPr>
          </p:pic>
          <p:sp>
            <p:nvSpPr>
              <p:cNvPr id="128" name="Oval 127"/>
              <p:cNvSpPr/>
              <p:nvPr/>
            </p:nvSpPr>
            <p:spPr bwMode="auto">
              <a:xfrm>
                <a:off x="6923638" y="4557713"/>
                <a:ext cx="843413" cy="811717"/>
              </a:xfrm>
              <a:prstGeom prst="ellipse">
                <a:avLst/>
              </a:prstGeom>
              <a:solidFill>
                <a:schemeClr val="bg1">
                  <a:lumMod val="20000"/>
                  <a:lumOff val="80000"/>
                  <a:alpha val="2000"/>
                </a:schemeClr>
              </a:solidFill>
              <a:ln>
                <a:headEnd type="none" w="med" len="med"/>
                <a:tailEnd type="none" w="med" len="med"/>
              </a:ln>
              <a:scene3d>
                <a:camera prst="orthographicFront"/>
                <a:lightRig rig="threePt" dir="t"/>
              </a:scene3d>
              <a:sp3d>
                <a:bevelT/>
              </a:sp3d>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mtClean="0">
                  <a:solidFill>
                    <a:schemeClr val="tx1"/>
                  </a:solidFill>
                </a:endParaRPr>
              </a:p>
            </p:txBody>
          </p:sp>
          <p:sp>
            <p:nvSpPr>
              <p:cNvPr id="146" name="TextBox 145"/>
              <p:cNvSpPr txBox="1"/>
              <p:nvPr/>
            </p:nvSpPr>
            <p:spPr>
              <a:xfrm>
                <a:off x="5120064" y="4449556"/>
                <a:ext cx="1366576" cy="338554"/>
              </a:xfrm>
              <a:prstGeom prst="rect">
                <a:avLst/>
              </a:prstGeom>
              <a:noFill/>
            </p:spPr>
            <p:txBody>
              <a:bodyPr wrap="square" rtlCol="0">
                <a:spAutoFit/>
              </a:bodyPr>
              <a:lstStyle/>
              <a:p>
                <a:r>
                  <a:rPr lang="es-ES" sz="800" smtClean="0">
                    <a:solidFill>
                      <a:schemeClr val="tx1"/>
                    </a:solidFill>
                  </a:rPr>
                  <a:t>Windows Vista Centralized Desktop</a:t>
                </a:r>
              </a:p>
            </p:txBody>
          </p:sp>
        </p:grpSp>
        <p:sp>
          <p:nvSpPr>
            <p:cNvPr id="147" name="Rectangle 146"/>
            <p:cNvSpPr/>
            <p:nvPr/>
          </p:nvSpPr>
          <p:spPr>
            <a:xfrm>
              <a:off x="5048626" y="3916690"/>
              <a:ext cx="3143272" cy="538609"/>
            </a:xfrm>
            <a:prstGeom prst="rect">
              <a:avLst/>
            </a:prstGeom>
          </p:spPr>
          <p:txBody>
            <a:bodyPr wrap="square">
              <a:spAutoFit/>
            </a:bodyPr>
            <a:lstStyle/>
            <a:p>
              <a:r>
                <a:rPr lang="es-ES" smtClean="0">
                  <a:effectLst>
                    <a:outerShdw blurRad="38100" dist="38100" dir="2700000" algn="tl">
                      <a:srgbClr val="000000">
                        <a:alpha val="43137"/>
                      </a:srgbClr>
                    </a:outerShdw>
                  </a:effectLst>
                </a:rPr>
                <a:t>Imagen hospedada</a:t>
              </a:r>
            </a:p>
            <a:p>
              <a:r>
                <a:rPr lang="es-ES" sz="1100" smtClean="0">
                  <a:effectLst>
                    <a:outerShdw blurRad="38100" dist="38100" dir="2700000" algn="tl">
                      <a:srgbClr val="000000">
                        <a:alpha val="43137"/>
                      </a:srgbClr>
                    </a:outerShdw>
                  </a:effectLst>
                </a:rPr>
                <a:t>Seguridad, derechos en datos y aplicaciones</a:t>
              </a:r>
            </a:p>
          </p:txBody>
        </p:sp>
      </p:gr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0"/>
                                        <p:tgtEl>
                                          <p:spTgt spid="49"/>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1000"/>
                                        <p:tgtEl>
                                          <p:spTgt spid="31"/>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7"/>
                                        </p:tgtEl>
                                        <p:attrNameLst>
                                          <p:attrName>style.visibility</p:attrName>
                                        </p:attrNameLst>
                                      </p:cBhvr>
                                      <p:to>
                                        <p:strVal val="visible"/>
                                      </p:to>
                                    </p:set>
                                    <p:animEffect transition="in" filter="fade">
                                      <p:cBhvr>
                                        <p:cTn id="27" dur="1000"/>
                                        <p:tgtEl>
                                          <p:spTgt spid="127"/>
                                        </p:tgtEl>
                                      </p:cBhvr>
                                    </p:animEffect>
                                  </p:childTnLst>
                                </p:cTn>
                              </p:par>
                              <p:par>
                                <p:cTn id="28" presetID="10" presetClass="entr" presetSubtype="0" fill="hold" nodeType="with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1000"/>
                                        <p:tgtEl>
                                          <p:spTgt spid="83"/>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23"/>
                                        </p:tgtEl>
                                        <p:attrNameLst>
                                          <p:attrName>style.visibility</p:attrName>
                                        </p:attrNameLst>
                                      </p:cBhvr>
                                      <p:to>
                                        <p:strVal val="visible"/>
                                      </p:to>
                                    </p:set>
                                    <p:animEffect transition="in" filter="fade">
                                      <p:cBhvr>
                                        <p:cTn id="37" dur="1000"/>
                                        <p:tgtEl>
                                          <p:spTgt spid="123"/>
                                        </p:tgtEl>
                                      </p:cBhvr>
                                    </p:animEffect>
                                  </p:childTnLst>
                                </p:cTn>
                              </p:par>
                              <p:par>
                                <p:cTn id="38" presetID="10" presetClass="entr" presetSubtype="0" fill="hold" nodeType="withEffect">
                                  <p:stCondLst>
                                    <p:cond delay="0"/>
                                  </p:stCondLst>
                                  <p:childTnLst>
                                    <p:set>
                                      <p:cBhvr>
                                        <p:cTn id="39" dur="1" fill="hold">
                                          <p:stCondLst>
                                            <p:cond delay="0"/>
                                          </p:stCondLst>
                                        </p:cTn>
                                        <p:tgtEl>
                                          <p:spTgt spid="121"/>
                                        </p:tgtEl>
                                        <p:attrNameLst>
                                          <p:attrName>style.visibility</p:attrName>
                                        </p:attrNameLst>
                                      </p:cBhvr>
                                      <p:to>
                                        <p:strVal val="visible"/>
                                      </p:to>
                                    </p:set>
                                    <p:animEffect transition="in" filter="fade">
                                      <p:cBhvr>
                                        <p:cTn id="40" dur="1000"/>
                                        <p:tgtEl>
                                          <p:spTgt spid="121"/>
                                        </p:tgtEl>
                                      </p:cBhvr>
                                    </p:animEffect>
                                  </p:childTnLst>
                                </p:cTn>
                              </p:par>
                              <p:par>
                                <p:cTn id="41" presetID="10" presetClass="entr" presetSubtype="0"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33"/>
                                        </p:tgtEl>
                                        <p:attrNameLst>
                                          <p:attrName>style.visibility</p:attrName>
                                        </p:attrNameLst>
                                      </p:cBhvr>
                                      <p:to>
                                        <p:strVal val="visible"/>
                                      </p:to>
                                    </p:set>
                                    <p:animEffect transition="in" filter="fade">
                                      <p:cBhvr>
                                        <p:cTn id="47" dur="1000"/>
                                        <p:tgtEl>
                                          <p:spTgt spid="133"/>
                                        </p:tgtEl>
                                      </p:cBhvr>
                                    </p:animEffect>
                                  </p:childTnLst>
                                </p:cTn>
                              </p:par>
                              <p:par>
                                <p:cTn id="48" presetID="10"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childTnLst>
                                </p:cTn>
                              </p:par>
                              <p:par>
                                <p:cTn id="51" presetID="10"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123" grpId="0"/>
      <p:bldP spid="127" grpId="0"/>
      <p:bldP spid="13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bwMode="auto">
          <a:xfrm>
            <a:off x="4982572" y="2576397"/>
            <a:ext cx="4716439" cy="2159376"/>
          </a:xfrm>
          <a:prstGeom prst="roundRect">
            <a:avLst>
              <a:gd name="adj" fmla="val 0"/>
            </a:avLst>
          </a:prstGeom>
          <a:gradFill flip="none" rotWithShape="1">
            <a:gsLst>
              <a:gs pos="0">
                <a:schemeClr val="bg1">
                  <a:alpha val="37000"/>
                </a:schemeClr>
              </a:gs>
              <a:gs pos="50000">
                <a:schemeClr val="accent4">
                  <a:lumMod val="60000"/>
                  <a:lumOff val="40000"/>
                  <a:alpha val="38000"/>
                </a:schemeClr>
              </a:gs>
              <a:gs pos="100000">
                <a:schemeClr val="tx2">
                  <a:alpha val="23000"/>
                </a:schemeClr>
              </a:gs>
            </a:gsLst>
            <a:lin ang="108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s-ES" sz="2000" smtClean="0">
              <a:solidFill>
                <a:srgbClr val="FFFFFF"/>
              </a:solidFill>
              <a:effectLst>
                <a:outerShdw blurRad="38100" dist="38100" dir="2700000" algn="tl">
                  <a:srgbClr val="000000">
                    <a:alpha val="43137"/>
                  </a:srgbClr>
                </a:outerShdw>
              </a:effectLst>
              <a:latin typeface="+mj-lt"/>
            </a:endParaRPr>
          </a:p>
        </p:txBody>
      </p:sp>
      <p:sp>
        <p:nvSpPr>
          <p:cNvPr id="49" name="Rounded Rectangle 48"/>
          <p:cNvSpPr/>
          <p:nvPr/>
        </p:nvSpPr>
        <p:spPr bwMode="auto">
          <a:xfrm>
            <a:off x="133069" y="2574125"/>
            <a:ext cx="4759185" cy="2161651"/>
          </a:xfrm>
          <a:prstGeom prst="roundRect">
            <a:avLst>
              <a:gd name="adj" fmla="val 0"/>
            </a:avLst>
          </a:prstGeom>
          <a:gradFill flip="none" rotWithShape="1">
            <a:gsLst>
              <a:gs pos="0">
                <a:schemeClr val="bg1">
                  <a:alpha val="37000"/>
                </a:schemeClr>
              </a:gs>
              <a:gs pos="50000">
                <a:schemeClr val="accent4">
                  <a:lumMod val="60000"/>
                  <a:lumOff val="40000"/>
                  <a:alpha val="38000"/>
                </a:schemeClr>
              </a:gs>
              <a:gs pos="100000">
                <a:schemeClr val="tx2">
                  <a:alpha val="2300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lvl="1" indent="-342900" algn="ctr" defTabSz="914099">
              <a:lnSpc>
                <a:spcPct val="90000"/>
              </a:lnSpc>
              <a:buClr>
                <a:schemeClr val="tx2"/>
              </a:buClr>
              <a:buSzPct val="80000"/>
              <a:tabLst>
                <a:tab pos="424590" algn="l"/>
              </a:tabLst>
              <a:defRPr/>
            </a:pPr>
            <a:endParaRPr lang="es-ES" sz="2000" smtClean="0">
              <a:solidFill>
                <a:srgbClr val="FFFFFF"/>
              </a:solidFill>
              <a:effectLst>
                <a:outerShdw blurRad="38100" dist="38100" dir="2700000" algn="tl">
                  <a:srgbClr val="000000">
                    <a:alpha val="43137"/>
                  </a:srgbClr>
                </a:outerShdw>
              </a:effectLst>
              <a:latin typeface="+mj-lt"/>
            </a:endParaRPr>
          </a:p>
        </p:txBody>
      </p:sp>
      <p:sp>
        <p:nvSpPr>
          <p:cNvPr id="40" name="Rounded Rectangle 39"/>
          <p:cNvSpPr/>
          <p:nvPr/>
        </p:nvSpPr>
        <p:spPr bwMode="auto">
          <a:xfrm>
            <a:off x="76199" y="5071146"/>
            <a:ext cx="9906001" cy="1395849"/>
          </a:xfrm>
          <a:prstGeom prst="roundRect">
            <a:avLst>
              <a:gd name="adj" fmla="val 0"/>
            </a:avLst>
          </a:prstGeom>
          <a:gradFill flip="none" rotWithShape="1">
            <a:gsLst>
              <a:gs pos="0">
                <a:schemeClr val="tx2">
                  <a:lumMod val="10000"/>
                </a:schemeClr>
              </a:gs>
              <a:gs pos="50000">
                <a:schemeClr val="accent4">
                  <a:lumMod val="60000"/>
                  <a:lumOff val="40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mj-lt"/>
            </a:endParaRPr>
          </a:p>
        </p:txBody>
      </p:sp>
      <p:sp>
        <p:nvSpPr>
          <p:cNvPr id="19" name="Rounded Rectangle 18"/>
          <p:cNvSpPr/>
          <p:nvPr/>
        </p:nvSpPr>
        <p:spPr bwMode="auto">
          <a:xfrm>
            <a:off x="-1" y="1016003"/>
            <a:ext cx="9906001" cy="553490"/>
          </a:xfrm>
          <a:prstGeom prst="roundRect">
            <a:avLst>
              <a:gd name="adj" fmla="val 0"/>
            </a:avLst>
          </a:prstGeom>
          <a:gradFill flip="none" rotWithShape="1">
            <a:gsLst>
              <a:gs pos="0">
                <a:schemeClr val="tx2">
                  <a:lumMod val="10000"/>
                </a:schemeClr>
              </a:gs>
              <a:gs pos="50000">
                <a:schemeClr val="accent4">
                  <a:lumMod val="60000"/>
                  <a:lumOff val="40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mj-lt"/>
            </a:endParaRPr>
          </a:p>
        </p:txBody>
      </p:sp>
      <p:sp>
        <p:nvSpPr>
          <p:cNvPr id="20" name="&quot;GLASS&quot;; Black to Transparent"/>
          <p:cNvSpPr/>
          <p:nvPr/>
        </p:nvSpPr>
        <p:spPr bwMode="auto">
          <a:xfrm rot="5400000">
            <a:off x="3940872" y="-2933524"/>
            <a:ext cx="452968" cy="8334707"/>
          </a:xfrm>
          <a:prstGeom prst="roundRect">
            <a:avLst>
              <a:gd name="adj" fmla="val 0"/>
            </a:avLst>
          </a:prstGeom>
          <a:gradFill flip="none" rotWithShape="1">
            <a:gsLst>
              <a:gs pos="0">
                <a:schemeClr val="accent1">
                  <a:shade val="15000"/>
                  <a:satMod val="18000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s-ES" smtClean="0">
              <a:solidFill>
                <a:srgbClr val="FFFFFF"/>
              </a:solidFill>
              <a:effectLst>
                <a:outerShdw blurRad="38100" dist="38100" dir="2700000" algn="tl">
                  <a:srgbClr val="000000">
                    <a:alpha val="43137"/>
                  </a:srgbClr>
                </a:outerShdw>
              </a:effectLst>
              <a:latin typeface="+mj-lt"/>
            </a:endParaRPr>
          </a:p>
        </p:txBody>
      </p:sp>
      <p:sp>
        <p:nvSpPr>
          <p:cNvPr id="2" name="Title 1"/>
          <p:cNvSpPr>
            <a:spLocks noGrp="1"/>
          </p:cNvSpPr>
          <p:nvPr>
            <p:ph type="title"/>
          </p:nvPr>
        </p:nvSpPr>
        <p:spPr/>
        <p:txBody>
          <a:bodyPr/>
          <a:lstStyle/>
          <a:p>
            <a:r>
              <a:rPr lang="es-ES" smtClean="0"/>
              <a:t>Licenciamiento de VDI: VECD</a:t>
            </a:r>
            <a:endParaRPr lang="es-ES"/>
          </a:p>
        </p:txBody>
      </p:sp>
      <p:sp>
        <p:nvSpPr>
          <p:cNvPr id="3" name="TextBox 2"/>
          <p:cNvSpPr txBox="1"/>
          <p:nvPr/>
        </p:nvSpPr>
        <p:spPr>
          <a:xfrm>
            <a:off x="0" y="1631380"/>
            <a:ext cx="9906000" cy="400110"/>
          </a:xfrm>
          <a:prstGeom prst="rect">
            <a:avLst/>
          </a:prstGeom>
          <a:noFill/>
        </p:spPr>
        <p:txBody>
          <a:bodyPr wrap="square" rtlCol="0">
            <a:spAutoFit/>
          </a:bodyPr>
          <a:lstStyle/>
          <a:p>
            <a:pPr algn="ctr"/>
            <a:r>
              <a:rPr lang="es-ES" sz="2000" smtClean="0">
                <a:solidFill>
                  <a:schemeClr val="tx1"/>
                </a:solidFill>
                <a:latin typeface="+mj-lt"/>
              </a:rPr>
              <a:t>VECD</a:t>
            </a:r>
          </a:p>
        </p:txBody>
      </p:sp>
      <p:sp>
        <p:nvSpPr>
          <p:cNvPr id="11" name="TextBox 10"/>
          <p:cNvSpPr txBox="1"/>
          <p:nvPr/>
        </p:nvSpPr>
        <p:spPr>
          <a:xfrm>
            <a:off x="2" y="1046938"/>
            <a:ext cx="9905999" cy="400110"/>
          </a:xfrm>
          <a:prstGeom prst="rect">
            <a:avLst/>
          </a:prstGeom>
          <a:noFill/>
        </p:spPr>
        <p:txBody>
          <a:bodyPr wrap="square" rtlCol="0">
            <a:spAutoFit/>
          </a:bodyPr>
          <a:lstStyle/>
          <a:p>
            <a:pPr algn="ctr"/>
            <a:r>
              <a:rPr lang="es-ES" sz="2000" b="1" smtClean="0">
                <a:solidFill>
                  <a:schemeClr val="tx1"/>
                </a:solidFill>
                <a:latin typeface="+mj-lt"/>
              </a:rPr>
              <a:t>Vista Enterprise Centralized Desktop</a:t>
            </a:r>
          </a:p>
        </p:txBody>
      </p:sp>
      <p:sp>
        <p:nvSpPr>
          <p:cNvPr id="12" name="TextBox 11"/>
          <p:cNvSpPr txBox="1"/>
          <p:nvPr/>
        </p:nvSpPr>
        <p:spPr>
          <a:xfrm>
            <a:off x="-76200" y="4727693"/>
            <a:ext cx="10134600" cy="307777"/>
          </a:xfrm>
          <a:prstGeom prst="rect">
            <a:avLst/>
          </a:prstGeom>
          <a:noFill/>
        </p:spPr>
        <p:txBody>
          <a:bodyPr wrap="square" rtlCol="0">
            <a:spAutoFit/>
          </a:bodyPr>
          <a:lstStyle/>
          <a:p>
            <a:pPr algn="ctr"/>
            <a:r>
              <a:rPr lang="es-ES" sz="1400" b="1" smtClean="0">
                <a:solidFill>
                  <a:srgbClr val="FFC000"/>
                </a:solidFill>
                <a:latin typeface="+mj-lt"/>
              </a:rPr>
              <a:t>Se requiere para todas las implementaciones de VDI independientemente del fabricante (Microsoft, Vmware, Citrix…)</a:t>
            </a:r>
          </a:p>
        </p:txBody>
      </p:sp>
      <p:cxnSp>
        <p:nvCxnSpPr>
          <p:cNvPr id="31" name="Straight Connector 30"/>
          <p:cNvCxnSpPr/>
          <p:nvPr/>
        </p:nvCxnSpPr>
        <p:spPr>
          <a:xfrm rot="5400000">
            <a:off x="4817883" y="2135962"/>
            <a:ext cx="274320" cy="172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59170" y="2283151"/>
            <a:ext cx="5089634" cy="158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2362037" y="2385036"/>
            <a:ext cx="182880" cy="172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a:off x="7448273" y="2379781"/>
            <a:ext cx="182880" cy="1720"/>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991744" y="2821838"/>
            <a:ext cx="4884683" cy="2059025"/>
          </a:xfrm>
          <a:prstGeom prst="rect">
            <a:avLst/>
          </a:prstGeom>
        </p:spPr>
        <p:txBody>
          <a:bodyPr wrap="square">
            <a:spAutoFit/>
          </a:bodyPr>
          <a:lstStyle/>
          <a:p>
            <a:pPr marL="0" lvl="1" indent="-342900" algn="ctr" defTabSz="914099">
              <a:lnSpc>
                <a:spcPct val="90000"/>
              </a:lnSpc>
              <a:buClr>
                <a:schemeClr val="tx2"/>
              </a:buClr>
              <a:buSzPct val="80000"/>
              <a:tabLst>
                <a:tab pos="424590" algn="l"/>
              </a:tabLst>
              <a:defRPr/>
            </a:pPr>
            <a:endParaRPr lang="es-ES" sz="1600" smtClean="0">
              <a:solidFill>
                <a:srgbClr val="FFFFFF"/>
              </a:solidFill>
              <a:effectLst>
                <a:outerShdw blurRad="38100" dist="38100" dir="2700000" algn="tl">
                  <a:srgbClr val="000000">
                    <a:alpha val="43137"/>
                  </a:srgbClr>
                </a:outerShdw>
              </a:effectLst>
              <a:latin typeface="+mj-lt"/>
            </a:endParaRP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Clientes ligeros, clientes no cubiertos por Software Assurance, Dispositivos de terceros</a:t>
            </a: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Suscripción annual que </a:t>
            </a:r>
            <a:r>
              <a:rPr lang="es-ES" sz="1100" b="1" u="sng" smtClean="0">
                <a:solidFill>
                  <a:srgbClr val="FFFFFF"/>
                </a:solidFill>
                <a:effectLst>
                  <a:outerShdw blurRad="38100" dist="38100" dir="2700000" algn="tl">
                    <a:srgbClr val="000000">
                      <a:alpha val="43137"/>
                    </a:srgbClr>
                  </a:outerShdw>
                </a:effectLst>
              </a:rPr>
              <a:t>incluye</a:t>
            </a:r>
            <a:r>
              <a:rPr lang="es-ES" sz="1100" b="1" smtClean="0">
                <a:solidFill>
                  <a:srgbClr val="FFFFFF"/>
                </a:solidFill>
                <a:effectLst>
                  <a:outerShdw blurRad="38100" dist="38100" dir="2700000" algn="tl">
                    <a:srgbClr val="000000">
                      <a:alpha val="43137"/>
                    </a:srgbClr>
                  </a:outerShdw>
                </a:effectLst>
              </a:rPr>
              <a:t> Windows Software Assurance</a:t>
            </a: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Posibilidad de adquirir MDOP</a:t>
            </a: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Reasignación pasados 90 días</a:t>
            </a: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~$110/año/dispositivo (Retail ERP)</a:t>
            </a:r>
          </a:p>
          <a:p>
            <a:pPr marL="177800" lvl="1" indent="-177800" defTabSz="914099">
              <a:lnSpc>
                <a:spcPct val="90000"/>
              </a:lnSpc>
              <a:buClr>
                <a:schemeClr val="tx2"/>
              </a:buClr>
              <a:buSzPct val="80000"/>
              <a:buFont typeface="Arial" pitchFamily="34" charset="0"/>
              <a:buChar char="•"/>
              <a:tabLst>
                <a:tab pos="424590" algn="l"/>
              </a:tabLst>
              <a:defRPr/>
            </a:pPr>
            <a:endParaRPr lang="es-ES" sz="1100" smtClean="0">
              <a:solidFill>
                <a:srgbClr val="FFFFFF"/>
              </a:solidFill>
              <a:effectLst>
                <a:outerShdw blurRad="38100" dist="38100" dir="2700000" algn="tl">
                  <a:srgbClr val="000000">
                    <a:alpha val="43137"/>
                  </a:srgbClr>
                </a:outerShdw>
              </a:effectLst>
              <a:latin typeface="+mj-lt"/>
            </a:endParaRPr>
          </a:p>
        </p:txBody>
      </p:sp>
      <p:sp>
        <p:nvSpPr>
          <p:cNvPr id="29" name="Rounded Rectangle 28"/>
          <p:cNvSpPr/>
          <p:nvPr/>
        </p:nvSpPr>
        <p:spPr bwMode="auto">
          <a:xfrm>
            <a:off x="165370" y="5466453"/>
            <a:ext cx="3001518" cy="905256"/>
          </a:xfrm>
          <a:prstGeom prst="roundRect">
            <a:avLst>
              <a:gd name="adj" fmla="val 9033"/>
            </a:avLst>
          </a:prstGeom>
          <a:gradFill flip="none" rotWithShape="1">
            <a:gsLst>
              <a:gs pos="0">
                <a:schemeClr val="accent1">
                  <a:shade val="15000"/>
                  <a:satMod val="180000"/>
                  <a:alpha val="0"/>
                </a:schemeClr>
              </a:gs>
              <a:gs pos="50000">
                <a:schemeClr val="accent6"/>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mj-lt"/>
            </a:endParaRPr>
          </a:p>
        </p:txBody>
      </p:sp>
      <p:sp>
        <p:nvSpPr>
          <p:cNvPr id="30" name="&quot;GLASS&quot;; Black to Transparent"/>
          <p:cNvSpPr/>
          <p:nvPr/>
        </p:nvSpPr>
        <p:spPr bwMode="auto">
          <a:xfrm rot="5400000">
            <a:off x="1204747" y="4492703"/>
            <a:ext cx="890948" cy="2839659"/>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s-ES" sz="2000" smtClean="0">
              <a:solidFill>
                <a:srgbClr val="FFFFFF"/>
              </a:solidFill>
              <a:effectLst>
                <a:outerShdw blurRad="38100" dist="38100" dir="2700000" algn="tl">
                  <a:srgbClr val="000000">
                    <a:alpha val="43137"/>
                  </a:srgbClr>
                </a:outerShdw>
              </a:effectLst>
              <a:latin typeface="+mj-lt"/>
            </a:endParaRPr>
          </a:p>
        </p:txBody>
      </p:sp>
      <p:sp>
        <p:nvSpPr>
          <p:cNvPr id="32" name="Rectangle 31"/>
          <p:cNvSpPr/>
          <p:nvPr/>
        </p:nvSpPr>
        <p:spPr>
          <a:xfrm>
            <a:off x="284222" y="5688371"/>
            <a:ext cx="2493579" cy="590931"/>
          </a:xfrm>
          <a:prstGeom prst="rect">
            <a:avLst/>
          </a:prstGeom>
        </p:spPr>
        <p:txBody>
          <a:bodyPr wrap="square">
            <a:spAutoFit/>
          </a:bodyPr>
          <a:lstStyle/>
          <a:p>
            <a:pPr marL="0" lvl="1" indent="-342900" algn="ctr" defTabSz="914099">
              <a:lnSpc>
                <a:spcPct val="90000"/>
              </a:lnSpc>
              <a:buClr>
                <a:schemeClr val="tx2"/>
              </a:buClr>
              <a:buSzPct val="80000"/>
              <a:tabLst>
                <a:tab pos="424590" algn="l"/>
              </a:tabLst>
              <a:defRPr/>
            </a:pPr>
            <a:r>
              <a:rPr lang="es-ES" sz="1800" smtClean="0">
                <a:solidFill>
                  <a:srgbClr val="FFFFFF"/>
                </a:solidFill>
                <a:effectLst>
                  <a:outerShdw blurRad="38100" dist="38100" dir="2700000" algn="tl">
                    <a:srgbClr val="000000">
                      <a:alpha val="43137"/>
                    </a:srgbClr>
                  </a:outerShdw>
                </a:effectLst>
                <a:latin typeface="+mj-lt"/>
              </a:rPr>
              <a:t>Contar el número total de dispositivos</a:t>
            </a:r>
          </a:p>
        </p:txBody>
      </p:sp>
      <p:pic>
        <p:nvPicPr>
          <p:cNvPr id="36" name="Picture 7" descr="C:\Program Files\Microsoft Resource DVD Artwork\DVD_ART\Artwork_Imagery\Shapes and Graphics\Arrows - arrow\Straight\Blue wide arrow.png"/>
          <p:cNvPicPr>
            <a:picLocks noChangeAspect="1" noChangeArrowheads="1"/>
          </p:cNvPicPr>
          <p:nvPr/>
        </p:nvPicPr>
        <p:blipFill>
          <a:blip r:embed="rId4">
            <a:duotone>
              <a:prstClr val="black"/>
              <a:schemeClr val="accent2">
                <a:tint val="45000"/>
                <a:satMod val="400000"/>
              </a:schemeClr>
            </a:duotone>
            <a:lum bright="20000"/>
          </a:blip>
          <a:srcRect/>
          <a:stretch>
            <a:fillRect/>
          </a:stretch>
        </p:blipFill>
        <p:spPr bwMode="auto">
          <a:xfrm rot="16200000">
            <a:off x="2694800" y="5650021"/>
            <a:ext cx="1152260" cy="625640"/>
          </a:xfrm>
          <a:prstGeom prst="rect">
            <a:avLst/>
          </a:prstGeom>
          <a:noFill/>
        </p:spPr>
      </p:pic>
      <p:pic>
        <p:nvPicPr>
          <p:cNvPr id="37" name="Picture 7" descr="C:\Program Files\Microsoft Resource DVD Artwork\DVD_ART\Artwork_Imagery\Shapes and Graphics\Arrows - arrow\Straight\Blue wide arrow.png"/>
          <p:cNvPicPr>
            <a:picLocks noChangeAspect="1" noChangeArrowheads="1"/>
          </p:cNvPicPr>
          <p:nvPr/>
        </p:nvPicPr>
        <p:blipFill>
          <a:blip r:embed="rId4">
            <a:duotone>
              <a:prstClr val="black"/>
              <a:schemeClr val="accent2">
                <a:tint val="45000"/>
                <a:satMod val="400000"/>
              </a:schemeClr>
            </a:duotone>
            <a:lum bright="20000"/>
          </a:blip>
          <a:srcRect/>
          <a:stretch>
            <a:fillRect/>
          </a:stretch>
        </p:blipFill>
        <p:spPr bwMode="auto">
          <a:xfrm rot="16200000">
            <a:off x="5943353" y="5613235"/>
            <a:ext cx="1152260" cy="625640"/>
          </a:xfrm>
          <a:prstGeom prst="rect">
            <a:avLst/>
          </a:prstGeom>
          <a:noFill/>
        </p:spPr>
      </p:pic>
      <p:sp>
        <p:nvSpPr>
          <p:cNvPr id="41" name="TextBox 40"/>
          <p:cNvSpPr txBox="1"/>
          <p:nvPr/>
        </p:nvSpPr>
        <p:spPr>
          <a:xfrm>
            <a:off x="3" y="5060870"/>
            <a:ext cx="9905999" cy="400110"/>
          </a:xfrm>
          <a:prstGeom prst="rect">
            <a:avLst/>
          </a:prstGeom>
          <a:noFill/>
        </p:spPr>
        <p:txBody>
          <a:bodyPr wrap="square" rtlCol="0">
            <a:spAutoFit/>
          </a:bodyPr>
          <a:lstStyle/>
          <a:p>
            <a:pPr algn="ctr"/>
            <a:r>
              <a:rPr lang="es-ES" sz="2000" b="1" smtClean="0">
                <a:solidFill>
                  <a:schemeClr val="accent4">
                    <a:lumMod val="50000"/>
                  </a:schemeClr>
                </a:solidFill>
                <a:latin typeface="+mj-lt"/>
              </a:rPr>
              <a:t>Proceso de Licenciamiento</a:t>
            </a:r>
          </a:p>
        </p:txBody>
      </p:sp>
      <p:grpSp>
        <p:nvGrpSpPr>
          <p:cNvPr id="4" name="Group 41"/>
          <p:cNvGrpSpPr/>
          <p:nvPr/>
        </p:nvGrpSpPr>
        <p:grpSpPr>
          <a:xfrm>
            <a:off x="6679825" y="5466456"/>
            <a:ext cx="3081482" cy="920183"/>
            <a:chOff x="6165992" y="5250098"/>
            <a:chExt cx="2844445" cy="920183"/>
          </a:xfrm>
        </p:grpSpPr>
        <p:sp>
          <p:nvSpPr>
            <p:cNvPr id="21" name="Rounded Rectangle 20"/>
            <p:cNvSpPr/>
            <p:nvPr/>
          </p:nvSpPr>
          <p:spPr bwMode="auto">
            <a:xfrm>
              <a:off x="6165992" y="5265025"/>
              <a:ext cx="2770632" cy="905256"/>
            </a:xfrm>
            <a:prstGeom prst="roundRect">
              <a:avLst>
                <a:gd name="adj" fmla="val 9033"/>
              </a:avLst>
            </a:prstGeom>
            <a:gradFill flip="none" rotWithShape="1">
              <a:gsLst>
                <a:gs pos="0">
                  <a:schemeClr val="accent1">
                    <a:shade val="15000"/>
                    <a:satMod val="180000"/>
                    <a:alpha val="0"/>
                  </a:schemeClr>
                </a:gs>
                <a:gs pos="50000">
                  <a:schemeClr val="accent6"/>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mj-lt"/>
              </a:endParaRPr>
            </a:p>
          </p:txBody>
        </p:sp>
        <p:sp>
          <p:nvSpPr>
            <p:cNvPr id="22" name="&quot;GLASS&quot;; Black to Transparent"/>
            <p:cNvSpPr/>
            <p:nvPr/>
          </p:nvSpPr>
          <p:spPr bwMode="auto">
            <a:xfrm rot="5400000">
              <a:off x="7171442" y="4315230"/>
              <a:ext cx="904128" cy="2773863"/>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s-ES" sz="2000" smtClean="0">
                <a:solidFill>
                  <a:srgbClr val="FFFFFF"/>
                </a:solidFill>
                <a:effectLst>
                  <a:outerShdw blurRad="38100" dist="38100" dir="2700000" algn="tl">
                    <a:srgbClr val="000000">
                      <a:alpha val="43137"/>
                    </a:srgbClr>
                  </a:outerShdw>
                </a:effectLst>
                <a:latin typeface="+mj-lt"/>
              </a:endParaRPr>
            </a:p>
          </p:txBody>
        </p:sp>
      </p:grpSp>
      <p:sp>
        <p:nvSpPr>
          <p:cNvPr id="23" name="Rectangle 22"/>
          <p:cNvSpPr/>
          <p:nvPr/>
        </p:nvSpPr>
        <p:spPr>
          <a:xfrm>
            <a:off x="6759079" y="5567470"/>
            <a:ext cx="3045812" cy="757130"/>
          </a:xfrm>
          <a:prstGeom prst="rect">
            <a:avLst/>
          </a:prstGeom>
        </p:spPr>
        <p:txBody>
          <a:bodyPr wrap="square">
            <a:spAutoFit/>
          </a:bodyPr>
          <a:lstStyle/>
          <a:p>
            <a:pPr marL="0" lvl="1" indent="-342900" algn="ctr" defTabSz="914099">
              <a:lnSpc>
                <a:spcPct val="90000"/>
              </a:lnSpc>
              <a:buClr>
                <a:schemeClr val="tx2"/>
              </a:buClr>
              <a:buSzPct val="80000"/>
              <a:tabLst>
                <a:tab pos="424590" algn="l"/>
              </a:tabLst>
              <a:defRPr/>
            </a:pPr>
            <a:r>
              <a:rPr lang="es-ES" sz="1600" smtClean="0">
                <a:solidFill>
                  <a:srgbClr val="FFFFFF"/>
                </a:solidFill>
                <a:effectLst>
                  <a:outerShdw blurRad="38100" dist="38100" dir="2700000" algn="tl">
                    <a:srgbClr val="000000">
                      <a:alpha val="43137"/>
                    </a:srgbClr>
                  </a:outerShdw>
                </a:effectLst>
                <a:latin typeface="+mj-lt"/>
              </a:rPr>
              <a:t>Usar la calculadora de Licencias para licenciar otros componentes de la solución</a:t>
            </a:r>
          </a:p>
        </p:txBody>
      </p:sp>
      <p:grpSp>
        <p:nvGrpSpPr>
          <p:cNvPr id="5" name="Group 23"/>
          <p:cNvGrpSpPr/>
          <p:nvPr/>
        </p:nvGrpSpPr>
        <p:grpSpPr>
          <a:xfrm>
            <a:off x="3411212" y="5466453"/>
            <a:ext cx="3001518" cy="905256"/>
            <a:chOff x="3132502" y="4332126"/>
            <a:chExt cx="2931971" cy="1212082"/>
          </a:xfrm>
        </p:grpSpPr>
        <p:sp>
          <p:nvSpPr>
            <p:cNvPr id="25" name="Rounded Rectangle 24"/>
            <p:cNvSpPr/>
            <p:nvPr/>
          </p:nvSpPr>
          <p:spPr bwMode="auto">
            <a:xfrm>
              <a:off x="3132502" y="4332126"/>
              <a:ext cx="2931971" cy="1212082"/>
            </a:xfrm>
            <a:prstGeom prst="roundRect">
              <a:avLst>
                <a:gd name="adj" fmla="val 9033"/>
              </a:avLst>
            </a:prstGeom>
            <a:gradFill flip="none" rotWithShape="1">
              <a:gsLst>
                <a:gs pos="0">
                  <a:schemeClr val="accent1">
                    <a:shade val="15000"/>
                    <a:satMod val="180000"/>
                    <a:alpha val="0"/>
                  </a:schemeClr>
                </a:gs>
                <a:gs pos="50000">
                  <a:schemeClr val="accent6"/>
                </a:gs>
                <a:gs pos="100000">
                  <a:schemeClr val="accent1">
                    <a:tint val="99000"/>
                    <a:shade val="65000"/>
                    <a:satMod val="155000"/>
                    <a:alpha val="0"/>
                  </a:schemeClr>
                </a:gs>
              </a:gsLst>
              <a:lin ang="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s-ES" sz="2300" smtClean="0">
                <a:solidFill>
                  <a:srgbClr val="FFFFFF"/>
                </a:solidFill>
                <a:effectLst>
                  <a:outerShdw blurRad="38100" dist="38100" dir="2700000" algn="tl">
                    <a:srgbClr val="000000">
                      <a:alpha val="43137"/>
                    </a:srgbClr>
                  </a:outerShdw>
                </a:effectLst>
                <a:latin typeface="+mj-lt"/>
              </a:endParaRPr>
            </a:p>
          </p:txBody>
        </p:sp>
        <p:sp>
          <p:nvSpPr>
            <p:cNvPr id="26" name="&quot;GLASS&quot;; Black to Transparent"/>
            <p:cNvSpPr/>
            <p:nvPr/>
          </p:nvSpPr>
          <p:spPr bwMode="auto">
            <a:xfrm rot="5400000">
              <a:off x="4023273" y="3550303"/>
              <a:ext cx="1119352" cy="2773863"/>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endParaRPr lang="es-ES" sz="2000" smtClean="0">
                <a:solidFill>
                  <a:srgbClr val="FFFFFF"/>
                </a:solidFill>
                <a:effectLst>
                  <a:outerShdw blurRad="38100" dist="38100" dir="2700000" algn="tl">
                    <a:srgbClr val="000000">
                      <a:alpha val="43137"/>
                    </a:srgbClr>
                  </a:outerShdw>
                </a:effectLst>
                <a:latin typeface="+mj-lt"/>
              </a:endParaRPr>
            </a:p>
          </p:txBody>
        </p:sp>
      </p:grpSp>
      <p:sp>
        <p:nvSpPr>
          <p:cNvPr id="27" name="Rectangle 26"/>
          <p:cNvSpPr/>
          <p:nvPr/>
        </p:nvSpPr>
        <p:spPr>
          <a:xfrm>
            <a:off x="3588012" y="5546927"/>
            <a:ext cx="2476501" cy="757130"/>
          </a:xfrm>
          <a:prstGeom prst="rect">
            <a:avLst/>
          </a:prstGeom>
        </p:spPr>
        <p:txBody>
          <a:bodyPr wrap="square">
            <a:spAutoFit/>
          </a:bodyPr>
          <a:lstStyle/>
          <a:p>
            <a:pPr marL="0" lvl="1" indent="-342900" algn="ctr" defTabSz="914099">
              <a:lnSpc>
                <a:spcPct val="90000"/>
              </a:lnSpc>
              <a:buClr>
                <a:schemeClr val="tx2"/>
              </a:buClr>
              <a:buSzPct val="80000"/>
              <a:tabLst>
                <a:tab pos="424590" algn="l"/>
              </a:tabLst>
              <a:defRPr/>
            </a:pPr>
            <a:r>
              <a:rPr lang="es-ES" sz="1600" smtClean="0">
                <a:solidFill>
                  <a:srgbClr val="FFFFFF"/>
                </a:solidFill>
                <a:effectLst>
                  <a:outerShdw blurRad="38100" dist="38100" dir="2700000" algn="tl">
                    <a:srgbClr val="000000">
                      <a:alpha val="43137"/>
                    </a:srgbClr>
                  </a:outerShdw>
                </a:effectLst>
                <a:latin typeface="+mj-lt"/>
              </a:rPr>
              <a:t>Establecer la distribución de clientes cubiertos o no cubiertos por SA</a:t>
            </a:r>
          </a:p>
        </p:txBody>
      </p:sp>
      <p:sp>
        <p:nvSpPr>
          <p:cNvPr id="50" name="&quot;GLASS&quot;; Black to Transparent"/>
          <p:cNvSpPr/>
          <p:nvPr/>
        </p:nvSpPr>
        <p:spPr bwMode="auto">
          <a:xfrm rot="5400000">
            <a:off x="2291530" y="732276"/>
            <a:ext cx="532576" cy="4198961"/>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b="1" smtClean="0">
                <a:solidFill>
                  <a:schemeClr val="accent2"/>
                </a:solidFill>
                <a:effectLst>
                  <a:outerShdw blurRad="38100" dist="38100" dir="2700000" algn="tl">
                    <a:srgbClr val="000000">
                      <a:alpha val="43137"/>
                    </a:srgbClr>
                  </a:outerShdw>
                </a:effectLst>
                <a:latin typeface="+mj-lt"/>
              </a:rPr>
              <a:t>Windows VECD para SA</a:t>
            </a:r>
          </a:p>
        </p:txBody>
      </p:sp>
      <p:sp>
        <p:nvSpPr>
          <p:cNvPr id="43" name="Rectangle 42"/>
          <p:cNvSpPr/>
          <p:nvPr/>
        </p:nvSpPr>
        <p:spPr>
          <a:xfrm>
            <a:off x="177420" y="2778762"/>
            <a:ext cx="4849505" cy="1895904"/>
          </a:xfrm>
          <a:prstGeom prst="rect">
            <a:avLst/>
          </a:prstGeom>
        </p:spPr>
        <p:txBody>
          <a:bodyPr wrap="square">
            <a:spAutoFit/>
          </a:bodyPr>
          <a:lstStyle/>
          <a:p>
            <a:pPr marL="177800" lvl="1" indent="-177800" algn="ctr" defTabSz="914099">
              <a:lnSpc>
                <a:spcPct val="90000"/>
              </a:lnSpc>
              <a:buClr>
                <a:schemeClr val="tx2"/>
              </a:buClr>
              <a:buSzPct val="80000"/>
              <a:tabLst>
                <a:tab pos="424590" algn="l"/>
              </a:tabLst>
              <a:defRPr/>
            </a:pPr>
            <a:endParaRPr lang="es-ES" smtClean="0">
              <a:solidFill>
                <a:srgbClr val="FFFFFF"/>
              </a:solidFill>
              <a:effectLst>
                <a:outerShdw blurRad="38100" dist="38100" dir="2700000" algn="tl">
                  <a:srgbClr val="000000">
                    <a:alpha val="43137"/>
                  </a:srgbClr>
                </a:outerShdw>
              </a:effectLst>
              <a:latin typeface="+mj-lt"/>
            </a:endParaRPr>
          </a:p>
          <a:p>
            <a:pPr marL="225425" lvl="1" indent="-215900">
              <a:spcBef>
                <a:spcPts val="600"/>
              </a:spcBef>
              <a:spcAft>
                <a:spcPts val="300"/>
              </a:spcAft>
              <a:buBlip>
                <a:blip r:embed="rId3"/>
              </a:buBlip>
              <a:defRPr/>
            </a:pPr>
            <a:r>
              <a:rPr lang="es-ES" sz="1100" b="1" smtClean="0">
                <a:solidFill>
                  <a:srgbClr val="FFFFFF"/>
                </a:solidFill>
              </a:rPr>
              <a:t>Clientes con Software Assurance</a:t>
            </a: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Suscipción  anual  </a:t>
            </a:r>
            <a:r>
              <a:rPr lang="es-ES" sz="1100" b="1" u="sng" smtClean="0">
                <a:solidFill>
                  <a:srgbClr val="FFFFFF"/>
                </a:solidFill>
                <a:effectLst>
                  <a:outerShdw blurRad="38100" dist="38100" dir="2700000" algn="tl">
                    <a:srgbClr val="000000">
                      <a:alpha val="43137"/>
                    </a:srgbClr>
                  </a:outerShdw>
                </a:effectLst>
              </a:rPr>
              <a:t>además</a:t>
            </a:r>
            <a:r>
              <a:rPr lang="es-ES" sz="1100" b="1" smtClean="0">
                <a:solidFill>
                  <a:srgbClr val="FFFFFF"/>
                </a:solidFill>
                <a:effectLst>
                  <a:outerShdw blurRad="38100" dist="38100" dir="2700000" algn="tl">
                    <a:srgbClr val="000000">
                      <a:alpha val="43137"/>
                    </a:srgbClr>
                  </a:outerShdw>
                </a:effectLst>
              </a:rPr>
              <a:t> de Software Assurance</a:t>
            </a: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Posibilidad de adquirir MDOP</a:t>
            </a: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Derechos de reasignación después de 90 días a otro equipo cubierto con Software Assurance</a:t>
            </a:r>
          </a:p>
          <a:p>
            <a:pPr marL="225425" lvl="1" indent="-215900">
              <a:spcBef>
                <a:spcPts val="600"/>
              </a:spcBef>
              <a:spcAft>
                <a:spcPts val="300"/>
              </a:spcAft>
              <a:buBlip>
                <a:blip r:embed="rId3"/>
              </a:buBlip>
              <a:defRPr/>
            </a:pPr>
            <a:r>
              <a:rPr lang="es-ES" sz="1100" b="1" smtClean="0">
                <a:solidFill>
                  <a:srgbClr val="FFFFFF"/>
                </a:solidFill>
                <a:effectLst>
                  <a:outerShdw blurRad="38100" dist="38100" dir="2700000" algn="tl">
                    <a:srgbClr val="000000">
                      <a:alpha val="43137"/>
                    </a:srgbClr>
                  </a:outerShdw>
                </a:effectLst>
              </a:rPr>
              <a:t>~$23/año/ dispositivo(Retail ERP)</a:t>
            </a:r>
          </a:p>
        </p:txBody>
      </p:sp>
      <p:sp>
        <p:nvSpPr>
          <p:cNvPr id="51" name="&quot;GLASS&quot;; Black to Transparent"/>
          <p:cNvSpPr/>
          <p:nvPr/>
        </p:nvSpPr>
        <p:spPr bwMode="auto">
          <a:xfrm rot="5400000">
            <a:off x="7074502" y="564520"/>
            <a:ext cx="532576" cy="4539018"/>
          </a:xfrm>
          <a:prstGeom prst="roundRect">
            <a:avLst>
              <a:gd name="adj" fmla="val 0"/>
            </a:avLst>
          </a:prstGeom>
          <a:gradFill flip="none" rotWithShape="1">
            <a:gsLst>
              <a:gs pos="0">
                <a:schemeClr val="accent1">
                  <a:shade val="15000"/>
                  <a:satMod val="180000"/>
                  <a:alpha val="0"/>
                </a:schemeClr>
              </a:gs>
              <a:gs pos="50000">
                <a:schemeClr val="bg1">
                  <a:alpha val="60000"/>
                </a:schemeClr>
              </a:gs>
              <a:gs pos="100000">
                <a:schemeClr val="accent1">
                  <a:tint val="99000"/>
                  <a:shade val="65000"/>
                  <a:satMod val="155000"/>
                  <a:alpha val="0"/>
                </a:schemeClr>
              </a:gs>
            </a:gsLst>
            <a:lin ang="16200000" scaled="1"/>
            <a:tileRect/>
          </a:gradFill>
          <a:ln>
            <a:gradFill>
              <a:gsLst>
                <a:gs pos="0">
                  <a:schemeClr val="accent1">
                    <a:tint val="66000"/>
                    <a:satMod val="160000"/>
                    <a:alpha val="0"/>
                  </a:schemeClr>
                </a:gs>
                <a:gs pos="50000">
                  <a:schemeClr val="accent6">
                    <a:lumMod val="60000"/>
                    <a:lumOff val="40000"/>
                  </a:schemeClr>
                </a:gs>
                <a:gs pos="100000">
                  <a:schemeClr val="accent1">
                    <a:tint val="23500"/>
                    <a:satMod val="160000"/>
                    <a:alpha val="0"/>
                  </a:schemeClr>
                </a:gs>
              </a:gsLst>
              <a:lin ang="540000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algn="ctr" defTabSz="914099" fontAlgn="base">
              <a:spcBef>
                <a:spcPct val="0"/>
              </a:spcBef>
              <a:spcAft>
                <a:spcPct val="0"/>
              </a:spcAft>
              <a:defRPr/>
            </a:pPr>
            <a:r>
              <a:rPr lang="es-ES" b="1" smtClean="0">
                <a:solidFill>
                  <a:schemeClr val="accent2"/>
                </a:solidFill>
                <a:effectLst>
                  <a:outerShdw blurRad="38100" dist="38100" dir="2700000" algn="tl">
                    <a:srgbClr val="000000">
                      <a:alpha val="43137"/>
                    </a:srgbClr>
                  </a:outerShdw>
                </a:effectLst>
                <a:latin typeface="+mj-lt"/>
              </a:rPr>
              <a:t>Windows VECD</a:t>
            </a: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rrowheads="1"/>
          </p:cNvPicPr>
          <p:nvPr/>
        </p:nvPicPr>
        <p:blipFill>
          <a:blip r:embed="rId3"/>
          <a:srcRect/>
          <a:stretch>
            <a:fillRect/>
          </a:stretch>
        </p:blipFill>
        <p:spPr bwMode="black">
          <a:xfrm>
            <a:off x="2521660" y="2787389"/>
            <a:ext cx="4862683" cy="1283229"/>
          </a:xfrm>
          <a:prstGeom prst="rect">
            <a:avLst/>
          </a:prstGeom>
          <a:noFill/>
        </p:spPr>
      </p:pic>
      <p:sp>
        <p:nvSpPr>
          <p:cNvPr id="5" name="Text Box 3"/>
          <p:cNvSpPr txBox="1">
            <a:spLocks noChangeArrowheads="1"/>
          </p:cNvSpPr>
          <p:nvPr/>
        </p:nvSpPr>
        <p:spPr bwMode="blackWhite">
          <a:xfrm>
            <a:off x="406192" y="6106194"/>
            <a:ext cx="90805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Segoe" pitchFamily="34" charset="0"/>
                <a:cs typeface="Arial" charset="0"/>
              </a:rPr>
              <a:t>© </a:t>
            </a:r>
            <a:r>
              <a:rPr lang="en-US" sz="700" dirty="0" smtClean="0">
                <a:latin typeface="Segoe" pitchFamily="34" charset="0"/>
                <a:cs typeface="Arial" charset="0"/>
              </a:rPr>
              <a:t>2009 Microsoft </a:t>
            </a:r>
            <a:r>
              <a:rPr lang="en-US" sz="700" dirty="0">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latin typeface="Segoe" pitchFamily="34" charset="0"/>
                <a:cs typeface="Arial" charset="0"/>
              </a:rPr>
            </a:br>
            <a:r>
              <a:rPr lang="en-US" sz="700" dirty="0">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ounded Rectangle 42"/>
          <p:cNvSpPr/>
          <p:nvPr/>
        </p:nvSpPr>
        <p:spPr bwMode="auto">
          <a:xfrm>
            <a:off x="5076826" y="3670300"/>
            <a:ext cx="4829175" cy="2451100"/>
          </a:xfrm>
          <a:prstGeom prst="roundRect">
            <a:avLst/>
          </a:prstGeom>
          <a:solidFill>
            <a:srgbClr val="FFC000">
              <a:alpha val="7000"/>
            </a:srgbClr>
          </a:solidFill>
          <a:ln w="38100">
            <a:solidFill>
              <a:srgbClr val="FFC000"/>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Rounded Rectangle 40"/>
          <p:cNvSpPr/>
          <p:nvPr/>
        </p:nvSpPr>
        <p:spPr bwMode="auto">
          <a:xfrm>
            <a:off x="5090584" y="1206500"/>
            <a:ext cx="4815417" cy="2324100"/>
          </a:xfrm>
          <a:prstGeom prst="roundRect">
            <a:avLst/>
          </a:prstGeom>
          <a:solidFill>
            <a:schemeClr val="accent3">
              <a:lumMod val="75000"/>
              <a:alpha val="7000"/>
            </a:schemeClr>
          </a:solidFill>
          <a:ln w="38100">
            <a:solidFill>
              <a:schemeClr val="accent3">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a:xfrm>
            <a:off x="331920" y="152400"/>
            <a:ext cx="9078780" cy="553998"/>
          </a:xfrm>
        </p:spPr>
        <p:txBody>
          <a:bodyPr/>
          <a:lstStyle/>
          <a:p>
            <a:r>
              <a:rPr lang="en-US" sz="4000" dirty="0" err="1" smtClean="0">
                <a:latin typeface="+mn-lt"/>
              </a:rPr>
              <a:t>Tecnologías</a:t>
            </a:r>
            <a:r>
              <a:rPr lang="en-US" sz="4000" dirty="0" smtClean="0">
                <a:latin typeface="+mn-lt"/>
              </a:rPr>
              <a:t> de Virtualización del </a:t>
            </a:r>
            <a:r>
              <a:rPr lang="en-US" sz="4000" dirty="0" err="1" smtClean="0">
                <a:latin typeface="+mn-lt"/>
              </a:rPr>
              <a:t>Escritorio</a:t>
            </a:r>
            <a:endParaRPr lang="en-US" sz="4000" dirty="0" smtClean="0">
              <a:latin typeface="+mn-lt"/>
            </a:endParaRPr>
          </a:p>
        </p:txBody>
      </p:sp>
      <p:grpSp>
        <p:nvGrpSpPr>
          <p:cNvPr id="3" name="Group 68"/>
          <p:cNvGrpSpPr/>
          <p:nvPr/>
        </p:nvGrpSpPr>
        <p:grpSpPr>
          <a:xfrm>
            <a:off x="1097719" y="5101773"/>
            <a:ext cx="3596822" cy="807358"/>
            <a:chOff x="3684815" y="6030687"/>
            <a:chExt cx="3984171" cy="968829"/>
          </a:xfrm>
        </p:grpSpPr>
        <p:sp>
          <p:nvSpPr>
            <p:cNvPr id="51" name="Rounded Rectangle 50"/>
            <p:cNvSpPr/>
            <p:nvPr/>
          </p:nvSpPr>
          <p:spPr bwMode="auto">
            <a:xfrm>
              <a:off x="3684815" y="6030687"/>
              <a:ext cx="3984171" cy="968829"/>
            </a:xfrm>
            <a:prstGeom prst="roundRect">
              <a:avLst/>
            </a:prstGeom>
            <a:solidFill>
              <a:schemeClr val="accent3"/>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Hardware</a:t>
              </a:r>
            </a:p>
          </p:txBody>
        </p:sp>
        <p:pic>
          <p:nvPicPr>
            <p:cNvPr id="55" name="Picture 3" descr="C:\Program Files\Microsoft Resource DVD Artwork\DVD_ART\Artwork_Imagery\HARDWARE_IMAGERY\Illustration - Misc Hardware\Windows Vista Illustration Icons\Computer.png"/>
            <p:cNvPicPr>
              <a:picLocks noChangeAspect="1" noChangeArrowheads="1"/>
            </p:cNvPicPr>
            <p:nvPr/>
          </p:nvPicPr>
          <p:blipFill>
            <a:blip r:embed="rId3" cstate="print"/>
            <a:stretch>
              <a:fillRect/>
            </a:stretch>
          </p:blipFill>
          <p:spPr bwMode="auto">
            <a:xfrm>
              <a:off x="3734972" y="6074228"/>
              <a:ext cx="1092638" cy="863883"/>
            </a:xfrm>
            <a:prstGeom prst="rect">
              <a:avLst/>
            </a:prstGeom>
            <a:noFill/>
          </p:spPr>
        </p:pic>
      </p:grpSp>
      <p:grpSp>
        <p:nvGrpSpPr>
          <p:cNvPr id="4" name="Group 67"/>
          <p:cNvGrpSpPr/>
          <p:nvPr/>
        </p:nvGrpSpPr>
        <p:grpSpPr>
          <a:xfrm>
            <a:off x="1097719" y="4173463"/>
            <a:ext cx="3596822" cy="807358"/>
            <a:chOff x="3684815" y="4916715"/>
            <a:chExt cx="3984171" cy="968829"/>
          </a:xfrm>
        </p:grpSpPr>
        <p:sp>
          <p:nvSpPr>
            <p:cNvPr id="49" name="Rounded Rectangle 48"/>
            <p:cNvSpPr/>
            <p:nvPr/>
          </p:nvSpPr>
          <p:spPr bwMode="auto">
            <a:xfrm>
              <a:off x="3684815" y="4916715"/>
              <a:ext cx="3984171" cy="968829"/>
            </a:xfrm>
            <a:prstGeom prst="roundRect">
              <a:avLst/>
            </a:prstGeom>
            <a:solidFill>
              <a:schemeClr val="accent2"/>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91440"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smtClean="0">
                  <a:solidFill>
                    <a:schemeClr val="tx2"/>
                  </a:solidFill>
                </a:rPr>
                <a:t>OS</a:t>
              </a:r>
            </a:p>
          </p:txBody>
        </p:sp>
        <p:pic>
          <p:nvPicPr>
            <p:cNvPr id="56" name="Picture 4"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4" cstate="email"/>
            <a:srcRect/>
            <a:stretch>
              <a:fillRect/>
            </a:stretch>
          </p:blipFill>
          <p:spPr bwMode="auto">
            <a:xfrm>
              <a:off x="3911334" y="5025860"/>
              <a:ext cx="721632" cy="720188"/>
            </a:xfrm>
            <a:prstGeom prst="rect">
              <a:avLst/>
            </a:prstGeom>
            <a:noFill/>
          </p:spPr>
        </p:pic>
      </p:grpSp>
      <p:grpSp>
        <p:nvGrpSpPr>
          <p:cNvPr id="5" name="Group 65"/>
          <p:cNvGrpSpPr/>
          <p:nvPr/>
        </p:nvGrpSpPr>
        <p:grpSpPr>
          <a:xfrm>
            <a:off x="1097719" y="2316844"/>
            <a:ext cx="3596822" cy="807358"/>
            <a:chOff x="3684815" y="2688773"/>
            <a:chExt cx="3984171" cy="968829"/>
          </a:xfrm>
        </p:grpSpPr>
        <p:sp>
          <p:nvSpPr>
            <p:cNvPr id="48" name="Rounded Rectangle 47"/>
            <p:cNvSpPr/>
            <p:nvPr/>
          </p:nvSpPr>
          <p:spPr bwMode="auto">
            <a:xfrm>
              <a:off x="3684815" y="2688773"/>
              <a:ext cx="3984171" cy="968829"/>
            </a:xfrm>
            <a:prstGeom prst="roundRect">
              <a:avLst/>
            </a:prstGeom>
            <a:solidFill>
              <a:schemeClr val="accent4"/>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defTabSz="912777" eaLnBrk="0" hangingPunct="0">
                <a:lnSpc>
                  <a:spcPct val="90000"/>
                </a:lnSpc>
                <a:spcBef>
                  <a:spcPct val="30000"/>
                </a:spcBef>
                <a:buClr>
                  <a:schemeClr val="tx2"/>
                </a:buClr>
                <a:buSzPct val="95000"/>
                <a:defRPr/>
              </a:pPr>
              <a:r>
                <a:rPr lang="en-US" sz="2000" dirty="0" err="1" smtClean="0">
                  <a:solidFill>
                    <a:schemeClr val="tx2"/>
                  </a:solidFill>
                </a:rPr>
                <a:t>Configuraciones</a:t>
              </a:r>
              <a:r>
                <a:rPr lang="en-US" sz="2000" dirty="0" smtClean="0">
                  <a:solidFill>
                    <a:schemeClr val="tx2"/>
                  </a:solidFill>
                </a:rPr>
                <a:t> y </a:t>
              </a:r>
              <a:r>
                <a:rPr lang="en-US" sz="2000" dirty="0" err="1" smtClean="0">
                  <a:solidFill>
                    <a:schemeClr val="tx2"/>
                  </a:solidFill>
                </a:rPr>
                <a:t>Datos</a:t>
              </a:r>
              <a:endParaRPr lang="en-US" sz="2000" dirty="0" smtClean="0">
                <a:solidFill>
                  <a:schemeClr val="tx2"/>
                </a:solidFill>
              </a:endParaRPr>
            </a:p>
          </p:txBody>
        </p:sp>
        <p:grpSp>
          <p:nvGrpSpPr>
            <p:cNvPr id="6" name="Group 56"/>
            <p:cNvGrpSpPr/>
            <p:nvPr/>
          </p:nvGrpSpPr>
          <p:grpSpPr>
            <a:xfrm>
              <a:off x="3905935" y="2896568"/>
              <a:ext cx="586758" cy="540880"/>
              <a:chOff x="6505548" y="845445"/>
              <a:chExt cx="681002" cy="627755"/>
            </a:xfrm>
          </p:grpSpPr>
          <p:pic>
            <p:nvPicPr>
              <p:cNvPr id="58" name="Picture 57" descr="server.png"/>
              <p:cNvPicPr>
                <a:picLocks noChangeAspect="1"/>
              </p:cNvPicPr>
              <p:nvPr/>
            </p:nvPicPr>
            <p:blipFill>
              <a:blip r:embed="rId5" cstate="email"/>
              <a:stretch>
                <a:fillRect/>
              </a:stretch>
            </p:blipFill>
            <p:spPr>
              <a:xfrm>
                <a:off x="6505548" y="845445"/>
                <a:ext cx="338102" cy="449955"/>
              </a:xfrm>
              <a:prstGeom prst="rect">
                <a:avLst/>
              </a:prstGeom>
            </p:spPr>
          </p:pic>
          <p:pic>
            <p:nvPicPr>
              <p:cNvPr id="59" name="Picture 58" descr="server.png"/>
              <p:cNvPicPr>
                <a:picLocks noChangeAspect="1"/>
              </p:cNvPicPr>
              <p:nvPr/>
            </p:nvPicPr>
            <p:blipFill>
              <a:blip r:embed="rId5" cstate="email"/>
              <a:stretch>
                <a:fillRect/>
              </a:stretch>
            </p:blipFill>
            <p:spPr>
              <a:xfrm>
                <a:off x="6848448" y="845445"/>
                <a:ext cx="338102" cy="449955"/>
              </a:xfrm>
              <a:prstGeom prst="rect">
                <a:avLst/>
              </a:prstGeom>
            </p:spPr>
          </p:pic>
          <p:pic>
            <p:nvPicPr>
              <p:cNvPr id="60" name="Picture 59" descr="server.png"/>
              <p:cNvPicPr>
                <a:picLocks noChangeAspect="1"/>
              </p:cNvPicPr>
              <p:nvPr/>
            </p:nvPicPr>
            <p:blipFill>
              <a:blip r:embed="rId5" cstate="email"/>
              <a:stretch>
                <a:fillRect/>
              </a:stretch>
            </p:blipFill>
            <p:spPr>
              <a:xfrm>
                <a:off x="6683348" y="1023245"/>
                <a:ext cx="338102" cy="449955"/>
              </a:xfrm>
              <a:prstGeom prst="rect">
                <a:avLst/>
              </a:prstGeom>
            </p:spPr>
          </p:pic>
        </p:grpSp>
      </p:grpSp>
      <p:grpSp>
        <p:nvGrpSpPr>
          <p:cNvPr id="7" name="Group 66"/>
          <p:cNvGrpSpPr/>
          <p:nvPr/>
        </p:nvGrpSpPr>
        <p:grpSpPr>
          <a:xfrm>
            <a:off x="1097719" y="3245154"/>
            <a:ext cx="3596822" cy="807358"/>
            <a:chOff x="3684815" y="3802744"/>
            <a:chExt cx="3984171" cy="968829"/>
          </a:xfrm>
        </p:grpSpPr>
        <p:sp>
          <p:nvSpPr>
            <p:cNvPr id="50" name="Rounded Rectangle 49"/>
            <p:cNvSpPr/>
            <p:nvPr/>
          </p:nvSpPr>
          <p:spPr bwMode="auto">
            <a:xfrm>
              <a:off x="3684815" y="3802744"/>
              <a:ext cx="3984171" cy="968829"/>
            </a:xfrm>
            <a:prstGeom prst="roundRect">
              <a:avLst/>
            </a:prstGeom>
            <a:solidFill>
              <a:schemeClr val="accent5"/>
            </a:solidFill>
            <a:ln w="9525" algn="ctr">
              <a:noFill/>
              <a:round/>
              <a:headEnd/>
              <a:tailEnd/>
            </a:ln>
            <a:effectLst/>
            <a:scene3d>
              <a:camera prst="orthographicFront">
                <a:rot lat="0" lon="0" rev="0"/>
              </a:camera>
              <a:lightRig rig="brightRoom" dir="t"/>
            </a:scene3d>
            <a:sp3d prstMaterial="clear">
              <a:bevelT h="63500"/>
            </a:sp3d>
          </p:spPr>
          <p:style>
            <a:lnRef idx="1">
              <a:schemeClr val="accent2"/>
            </a:lnRef>
            <a:fillRef idx="3">
              <a:schemeClr val="accent2"/>
            </a:fillRef>
            <a:effectRef idx="2">
              <a:schemeClr val="accent2"/>
            </a:effectRef>
            <a:fontRef idx="minor">
              <a:schemeClr val="lt1"/>
            </a:fontRef>
          </p:style>
          <p:txBody>
            <a:bodyPr vert="horz" wrap="square" lIns="1097280" tIns="0" rIns="146267" bIns="0" numCol="1" rtlCol="0" anchor="ctr" anchorCtr="0" compatLnSpc="1">
              <a:prstTxWarp prst="textNoShape">
                <a:avLst/>
              </a:prstTxWarp>
            </a:bodyPr>
            <a:lstStyle/>
            <a:p>
              <a:pPr marL="236793" indent="-236793" defTabSz="912777" eaLnBrk="0" hangingPunct="0">
                <a:lnSpc>
                  <a:spcPct val="90000"/>
                </a:lnSpc>
                <a:spcBef>
                  <a:spcPct val="30000"/>
                </a:spcBef>
                <a:buClr>
                  <a:schemeClr val="tx2"/>
                </a:buClr>
                <a:buSzPct val="95000"/>
                <a:tabLst>
                  <a:tab pos="424590" algn="l"/>
                </a:tabLst>
                <a:defRPr/>
              </a:pPr>
              <a:r>
                <a:rPr lang="en-US" sz="2000" dirty="0" err="1" smtClean="0">
                  <a:solidFill>
                    <a:schemeClr val="tx2"/>
                  </a:solidFill>
                </a:rPr>
                <a:t>Aplicaciones</a:t>
              </a:r>
              <a:endParaRPr lang="en-US" sz="2000" dirty="0" smtClean="0">
                <a:solidFill>
                  <a:schemeClr val="tx2"/>
                </a:solidFill>
              </a:endParaRPr>
            </a:p>
          </p:txBody>
        </p:sp>
        <p:grpSp>
          <p:nvGrpSpPr>
            <p:cNvPr id="8" name="Group 20"/>
            <p:cNvGrpSpPr/>
            <p:nvPr/>
          </p:nvGrpSpPr>
          <p:grpSpPr>
            <a:xfrm>
              <a:off x="4006089" y="4050773"/>
              <a:ext cx="452468" cy="418140"/>
              <a:chOff x="1747290" y="5571160"/>
              <a:chExt cx="554957" cy="384739"/>
            </a:xfrm>
          </p:grpSpPr>
          <p:pic>
            <p:nvPicPr>
              <p:cNvPr id="62" name="Picture 1" descr="image001"/>
              <p:cNvPicPr>
                <a:picLocks noChangeAspect="1" noChangeArrowheads="1"/>
              </p:cNvPicPr>
              <p:nvPr/>
            </p:nvPicPr>
            <p:blipFill>
              <a:blip r:embed="rId6" cstate="email"/>
              <a:srcRect/>
              <a:stretch>
                <a:fillRect/>
              </a:stretch>
            </p:blipFill>
            <p:spPr bwMode="auto">
              <a:xfrm>
                <a:off x="1747290" y="5614753"/>
                <a:ext cx="292801" cy="210329"/>
              </a:xfrm>
              <a:prstGeom prst="rect">
                <a:avLst/>
              </a:prstGeom>
              <a:noFill/>
              <a:ln>
                <a:noFill/>
              </a:ln>
            </p:spPr>
          </p:pic>
          <p:pic>
            <p:nvPicPr>
              <p:cNvPr id="63" name="Picture 2" descr="image002"/>
              <p:cNvPicPr>
                <a:picLocks noChangeAspect="1" noChangeArrowheads="1"/>
              </p:cNvPicPr>
              <p:nvPr/>
            </p:nvPicPr>
            <p:blipFill>
              <a:blip r:embed="rId7" cstate="email"/>
              <a:srcRect/>
              <a:stretch>
                <a:fillRect/>
              </a:stretch>
            </p:blipFill>
            <p:spPr bwMode="auto">
              <a:xfrm>
                <a:off x="1805169" y="5745570"/>
                <a:ext cx="292801" cy="210329"/>
              </a:xfrm>
              <a:prstGeom prst="rect">
                <a:avLst/>
              </a:prstGeom>
              <a:noFill/>
              <a:ln>
                <a:noFill/>
              </a:ln>
            </p:spPr>
          </p:pic>
          <p:pic>
            <p:nvPicPr>
              <p:cNvPr id="64" name="Picture 3" descr="image003"/>
              <p:cNvPicPr>
                <a:picLocks noChangeAspect="1" noChangeArrowheads="1"/>
              </p:cNvPicPr>
              <p:nvPr/>
            </p:nvPicPr>
            <p:blipFill>
              <a:blip r:embed="rId8" cstate="email"/>
              <a:srcRect/>
              <a:stretch>
                <a:fillRect/>
              </a:stretch>
            </p:blipFill>
            <p:spPr bwMode="auto">
              <a:xfrm>
                <a:off x="1954976" y="5571160"/>
                <a:ext cx="299610" cy="215459"/>
              </a:xfrm>
              <a:prstGeom prst="rect">
                <a:avLst/>
              </a:prstGeom>
              <a:noFill/>
              <a:ln>
                <a:noFill/>
              </a:ln>
            </p:spPr>
          </p:pic>
          <p:pic>
            <p:nvPicPr>
              <p:cNvPr id="65" name="Picture 4" descr="image004"/>
              <p:cNvPicPr>
                <a:picLocks noChangeAspect="1" noChangeArrowheads="1"/>
              </p:cNvPicPr>
              <p:nvPr/>
            </p:nvPicPr>
            <p:blipFill>
              <a:blip r:embed="rId9" cstate="email"/>
              <a:srcRect/>
              <a:stretch>
                <a:fillRect/>
              </a:stretch>
            </p:blipFill>
            <p:spPr bwMode="auto">
              <a:xfrm>
                <a:off x="2009446" y="5676332"/>
                <a:ext cx="292801" cy="210329"/>
              </a:xfrm>
              <a:prstGeom prst="rect">
                <a:avLst/>
              </a:prstGeom>
              <a:noFill/>
              <a:ln>
                <a:noFill/>
              </a:ln>
            </p:spPr>
          </p:pic>
        </p:grpSp>
      </p:grpSp>
      <p:grpSp>
        <p:nvGrpSpPr>
          <p:cNvPr id="9" name="Group 65"/>
          <p:cNvGrpSpPr/>
          <p:nvPr/>
        </p:nvGrpSpPr>
        <p:grpSpPr>
          <a:xfrm>
            <a:off x="1093920" y="2855690"/>
            <a:ext cx="3593728" cy="640080"/>
            <a:chOff x="3067172" y="2779490"/>
            <a:chExt cx="3317287" cy="640080"/>
          </a:xfrm>
        </p:grpSpPr>
        <p:cxnSp>
          <p:nvCxnSpPr>
            <p:cNvPr id="42" name="Elbow Connector 41"/>
            <p:cNvCxnSpPr/>
            <p:nvPr/>
          </p:nvCxnSpPr>
          <p:spPr>
            <a:xfrm>
              <a:off x="6382871"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Elbow Connector 46"/>
            <p:cNvCxnSpPr/>
            <p:nvPr/>
          </p:nvCxnSpPr>
          <p:spPr>
            <a:xfrm flipH="1">
              <a:off x="3067172" y="2779490"/>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0" name="Group 60"/>
          <p:cNvGrpSpPr/>
          <p:nvPr/>
        </p:nvGrpSpPr>
        <p:grpSpPr>
          <a:xfrm>
            <a:off x="1093920" y="3774068"/>
            <a:ext cx="3593728" cy="640080"/>
            <a:chOff x="3067172" y="3697868"/>
            <a:chExt cx="3317287" cy="640080"/>
          </a:xfrm>
        </p:grpSpPr>
        <p:cxnSp>
          <p:nvCxnSpPr>
            <p:cNvPr id="45" name="Elbow Connector 44"/>
            <p:cNvCxnSpPr/>
            <p:nvPr/>
          </p:nvCxnSpPr>
          <p:spPr>
            <a:xfrm>
              <a:off x="6382871"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2" name="Elbow Connector 51"/>
            <p:cNvCxnSpPr/>
            <p:nvPr/>
          </p:nvCxnSpPr>
          <p:spPr>
            <a:xfrm flipH="1">
              <a:off x="3067172" y="3697868"/>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Group 56"/>
          <p:cNvGrpSpPr/>
          <p:nvPr/>
        </p:nvGrpSpPr>
        <p:grpSpPr>
          <a:xfrm>
            <a:off x="1093920" y="4692445"/>
            <a:ext cx="3593728" cy="640080"/>
            <a:chOff x="3067172" y="4616245"/>
            <a:chExt cx="3317287" cy="640080"/>
          </a:xfrm>
        </p:grpSpPr>
        <p:cxnSp>
          <p:nvCxnSpPr>
            <p:cNvPr id="46" name="Elbow Connector 45"/>
            <p:cNvCxnSpPr/>
            <p:nvPr/>
          </p:nvCxnSpPr>
          <p:spPr>
            <a:xfrm>
              <a:off x="6382871"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flipH="1">
              <a:off x="3067172" y="4616245"/>
              <a:ext cx="1588" cy="640080"/>
            </a:xfrm>
            <a:prstGeom prst="bentConnector3">
              <a:avLst>
                <a:gd name="adj1" fmla="val 6384070"/>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32" name="Rounded Rectangle 31"/>
          <p:cNvSpPr/>
          <p:nvPr/>
        </p:nvSpPr>
        <p:spPr bwMode="auto">
          <a:xfrm>
            <a:off x="1651000" y="1409700"/>
            <a:ext cx="2545292" cy="533400"/>
          </a:xfrm>
          <a:prstGeom prst="roundRect">
            <a:avLst/>
          </a:prstGeom>
          <a:solidFill>
            <a:schemeClr val="accent4">
              <a:lumMod val="75000"/>
              <a:alpha val="21000"/>
            </a:schemeClr>
          </a:solidFill>
          <a:ln w="38100">
            <a:solidFill>
              <a:schemeClr val="accent4">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err="1" smtClean="0">
                <a:solidFill>
                  <a:srgbClr val="FFFFFF"/>
                </a:solidFill>
                <a:effectLst>
                  <a:outerShdw blurRad="38100" dist="38100" dir="2700000" algn="tl">
                    <a:srgbClr val="000000">
                      <a:alpha val="43137"/>
                    </a:srgbClr>
                  </a:outerShdw>
                </a:effectLst>
                <a:latin typeface="Segoe" pitchFamily="34" charset="0"/>
              </a:rPr>
              <a:t>Perfiles</a:t>
            </a:r>
            <a:r>
              <a:rPr lang="en-US" sz="1600" dirty="0" smtClean="0">
                <a:solidFill>
                  <a:srgbClr val="FFFFFF"/>
                </a:solidFill>
                <a:effectLst>
                  <a:outerShdw blurRad="38100" dist="38100" dir="2700000" algn="tl">
                    <a:srgbClr val="000000">
                      <a:alpha val="43137"/>
                    </a:srgbClr>
                  </a:outerShdw>
                </a:effectLst>
                <a:latin typeface="Segoe" pitchFamily="34" charset="0"/>
              </a:rPr>
              <a:t> </a:t>
            </a:r>
            <a:r>
              <a:rPr lang="en-US" sz="1600" dirty="0" err="1" smtClean="0">
                <a:solidFill>
                  <a:srgbClr val="FFFFFF"/>
                </a:solidFill>
                <a:effectLst>
                  <a:outerShdw blurRad="38100" dist="38100" dir="2700000" algn="tl">
                    <a:srgbClr val="000000">
                      <a:alpha val="43137"/>
                    </a:srgbClr>
                  </a:outerShdw>
                </a:effectLst>
                <a:latin typeface="Segoe" pitchFamily="34" charset="0"/>
              </a:rPr>
              <a:t>Móviles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a:p>
            <a:pPr algn="ctr" defTabSz="914099" fontAlgn="base">
              <a:spcBef>
                <a:spcPct val="0"/>
              </a:spcBef>
              <a:spcAft>
                <a:spcPct val="0"/>
              </a:spcAft>
            </a:pPr>
            <a:r>
              <a:rPr lang="en-US" sz="1600" dirty="0" err="1" smtClean="0">
                <a:solidFill>
                  <a:srgbClr val="FFFFFF"/>
                </a:solidFill>
                <a:effectLst>
                  <a:outerShdw blurRad="38100" dist="38100" dir="2700000" algn="tl">
                    <a:srgbClr val="000000">
                      <a:alpha val="43137"/>
                    </a:srgbClr>
                  </a:outerShdw>
                </a:effectLst>
                <a:latin typeface="Segoe" pitchFamily="34" charset="0"/>
              </a:rPr>
              <a:t>Redirección</a:t>
            </a:r>
            <a:r>
              <a:rPr lang="en-US" sz="1600" dirty="0" smtClean="0">
                <a:solidFill>
                  <a:srgbClr val="FFFFFF"/>
                </a:solidFill>
                <a:effectLst>
                  <a:outerShdw blurRad="38100" dist="38100" dir="2700000" algn="tl">
                    <a:srgbClr val="000000">
                      <a:alpha val="43137"/>
                    </a:srgbClr>
                  </a:outerShdw>
                </a:effectLst>
                <a:latin typeface="Segoe" pitchFamily="34" charset="0"/>
              </a:rPr>
              <a:t> de </a:t>
            </a:r>
            <a:r>
              <a:rPr lang="en-US" sz="1600" dirty="0" err="1" smtClean="0">
                <a:solidFill>
                  <a:srgbClr val="FFFFFF"/>
                </a:solidFill>
                <a:effectLst>
                  <a:outerShdw blurRad="38100" dist="38100" dir="2700000" algn="tl">
                    <a:srgbClr val="000000">
                      <a:alpha val="43137"/>
                    </a:srgbClr>
                  </a:outerShdw>
                </a:effectLst>
                <a:latin typeface="Segoe" pitchFamily="34" charset="0"/>
              </a:rPr>
              <a:t>carpetas</a:t>
            </a:r>
            <a:endParaRPr lang="en-US" sz="16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3" name="Rounded Rectangle 32"/>
          <p:cNvSpPr/>
          <p:nvPr/>
        </p:nvSpPr>
        <p:spPr bwMode="auto">
          <a:xfrm>
            <a:off x="1692275" y="2819400"/>
            <a:ext cx="2545292" cy="622300"/>
          </a:xfrm>
          <a:prstGeom prst="roundRect">
            <a:avLst/>
          </a:prstGeom>
          <a:solidFill>
            <a:schemeClr val="accent5">
              <a:lumMod val="75000"/>
              <a:alpha val="13000"/>
            </a:schemeClr>
          </a:solidFill>
          <a:ln w="38100">
            <a:solidFill>
              <a:schemeClr val="accent5">
                <a:lumMod val="50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Application Virtualization</a:t>
            </a:r>
          </a:p>
        </p:txBody>
      </p:sp>
      <p:sp>
        <p:nvSpPr>
          <p:cNvPr id="35" name="Rounded Rectangle 34"/>
          <p:cNvSpPr/>
          <p:nvPr/>
        </p:nvSpPr>
        <p:spPr bwMode="auto">
          <a:xfrm>
            <a:off x="1637242" y="4267200"/>
            <a:ext cx="2545292" cy="546100"/>
          </a:xfrm>
          <a:prstGeom prst="roundRect">
            <a:avLst/>
          </a:prstGeom>
          <a:solidFill>
            <a:schemeClr val="accent6">
              <a:lumMod val="60000"/>
              <a:lumOff val="40000"/>
              <a:alpha val="13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Virtual Desktop Infrastructure</a:t>
            </a:r>
          </a:p>
        </p:txBody>
      </p:sp>
      <p:sp>
        <p:nvSpPr>
          <p:cNvPr id="36" name="Rounded Rectangle 35"/>
          <p:cNvSpPr/>
          <p:nvPr/>
        </p:nvSpPr>
        <p:spPr bwMode="auto">
          <a:xfrm>
            <a:off x="1651000" y="4267200"/>
            <a:ext cx="2545292" cy="5461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Enterprise Desktop Virtualization</a:t>
            </a:r>
          </a:p>
        </p:txBody>
      </p:sp>
      <p:sp>
        <p:nvSpPr>
          <p:cNvPr id="37" name="TextBox 36"/>
          <p:cNvSpPr txBox="1"/>
          <p:nvPr/>
        </p:nvSpPr>
        <p:spPr>
          <a:xfrm>
            <a:off x="8255000" y="3810000"/>
            <a:ext cx="1651000" cy="523220"/>
          </a:xfrm>
          <a:prstGeom prst="rect">
            <a:avLst/>
          </a:prstGeom>
          <a:noFill/>
        </p:spPr>
        <p:txBody>
          <a:bodyPr wrap="square" rtlCol="0">
            <a:spAutoFit/>
          </a:bodyPr>
          <a:lstStyle/>
          <a:p>
            <a:pPr algn="ctr"/>
            <a:r>
              <a:rPr lang="en-US" sz="1400" dirty="0" smtClean="0">
                <a:solidFill>
                  <a:schemeClr val="tx1"/>
                </a:solidFill>
              </a:rPr>
              <a:t>Virtualización  en el </a:t>
            </a:r>
            <a:r>
              <a:rPr lang="en-US" sz="1400" dirty="0" err="1" smtClean="0"/>
              <a:t>C</a:t>
            </a:r>
            <a:r>
              <a:rPr lang="en-US" sz="1400" dirty="0" err="1" smtClean="0">
                <a:solidFill>
                  <a:schemeClr val="tx1"/>
                </a:solidFill>
              </a:rPr>
              <a:t>liente</a:t>
            </a:r>
            <a:endParaRPr lang="en-US" sz="1400" dirty="0">
              <a:solidFill>
                <a:schemeClr val="tx1"/>
              </a:solidFill>
            </a:endParaRPr>
          </a:p>
        </p:txBody>
      </p:sp>
      <p:sp>
        <p:nvSpPr>
          <p:cNvPr id="38" name="TextBox 37"/>
          <p:cNvSpPr txBox="1"/>
          <p:nvPr/>
        </p:nvSpPr>
        <p:spPr>
          <a:xfrm>
            <a:off x="8255000" y="4927600"/>
            <a:ext cx="1651000" cy="523220"/>
          </a:xfrm>
          <a:prstGeom prst="rect">
            <a:avLst/>
          </a:prstGeom>
          <a:noFill/>
        </p:spPr>
        <p:txBody>
          <a:bodyPr wrap="square" rtlCol="0">
            <a:spAutoFit/>
          </a:bodyPr>
          <a:lstStyle/>
          <a:p>
            <a:pPr algn="ctr"/>
            <a:r>
              <a:rPr lang="en-US" sz="1400" dirty="0" smtClean="0">
                <a:solidFill>
                  <a:schemeClr val="tx1"/>
                </a:solidFill>
              </a:rPr>
              <a:t>Virtualización en el </a:t>
            </a:r>
            <a:r>
              <a:rPr lang="en-US" sz="1400" dirty="0" err="1" smtClean="0">
                <a:solidFill>
                  <a:schemeClr val="tx1"/>
                </a:solidFill>
              </a:rPr>
              <a:t>Servidor</a:t>
            </a:r>
            <a:endParaRPr lang="en-US" sz="1400" dirty="0">
              <a:solidFill>
                <a:schemeClr val="tx1"/>
              </a:solidFill>
            </a:endParaRPr>
          </a:p>
        </p:txBody>
      </p:sp>
      <p:sp>
        <p:nvSpPr>
          <p:cNvPr id="40" name="TextBox 39"/>
          <p:cNvSpPr txBox="1"/>
          <p:nvPr/>
        </p:nvSpPr>
        <p:spPr>
          <a:xfrm>
            <a:off x="5874808" y="876302"/>
            <a:ext cx="3136900" cy="307777"/>
          </a:xfrm>
          <a:prstGeom prst="rect">
            <a:avLst/>
          </a:prstGeom>
          <a:noFill/>
          <a:ln w="25400">
            <a:solidFill>
              <a:srgbClr val="C00000"/>
            </a:solidFill>
          </a:ln>
        </p:spPr>
        <p:txBody>
          <a:bodyPr wrap="square" rtlCol="0">
            <a:spAutoFit/>
          </a:bodyPr>
          <a:lstStyle/>
          <a:p>
            <a:pPr algn="ctr"/>
            <a:r>
              <a:rPr lang="en-US" sz="1400" b="1" dirty="0" err="1" smtClean="0">
                <a:solidFill>
                  <a:srgbClr val="FFC000"/>
                </a:solidFill>
              </a:rPr>
              <a:t>Foco</a:t>
            </a:r>
            <a:r>
              <a:rPr lang="en-US" sz="1400" b="1" dirty="0" smtClean="0">
                <a:solidFill>
                  <a:srgbClr val="FFC000"/>
                </a:solidFill>
              </a:rPr>
              <a:t> en </a:t>
            </a:r>
            <a:r>
              <a:rPr lang="en-US" sz="1400" b="1" dirty="0" err="1" smtClean="0">
                <a:solidFill>
                  <a:srgbClr val="FFC000"/>
                </a:solidFill>
              </a:rPr>
              <a:t>Reducción</a:t>
            </a:r>
            <a:r>
              <a:rPr lang="en-US" sz="1400" b="1" dirty="0" smtClean="0">
                <a:solidFill>
                  <a:srgbClr val="FFC000"/>
                </a:solidFill>
              </a:rPr>
              <a:t> de </a:t>
            </a:r>
            <a:r>
              <a:rPr lang="en-US" sz="1400" b="1" dirty="0" err="1" smtClean="0">
                <a:solidFill>
                  <a:srgbClr val="FFC000"/>
                </a:solidFill>
              </a:rPr>
              <a:t>Costes</a:t>
            </a:r>
            <a:endParaRPr lang="en-US" sz="1400" b="1" dirty="0">
              <a:solidFill>
                <a:srgbClr val="FFC000"/>
              </a:solidFill>
            </a:endParaRPr>
          </a:p>
        </p:txBody>
      </p:sp>
      <p:sp>
        <p:nvSpPr>
          <p:cNvPr id="44" name="TextBox 43"/>
          <p:cNvSpPr txBox="1"/>
          <p:nvPr/>
        </p:nvSpPr>
        <p:spPr>
          <a:xfrm>
            <a:off x="5627158" y="6134103"/>
            <a:ext cx="3879850" cy="307777"/>
          </a:xfrm>
          <a:prstGeom prst="rect">
            <a:avLst/>
          </a:prstGeom>
          <a:noFill/>
          <a:ln w="31750">
            <a:solidFill>
              <a:srgbClr val="FFC000"/>
            </a:solidFill>
          </a:ln>
        </p:spPr>
        <p:txBody>
          <a:bodyPr wrap="square" rtlCol="0">
            <a:spAutoFit/>
          </a:bodyPr>
          <a:lstStyle/>
          <a:p>
            <a:pPr algn="ctr"/>
            <a:r>
              <a:rPr lang="en-US" sz="1400" b="1" dirty="0" err="1" smtClean="0">
                <a:solidFill>
                  <a:srgbClr val="FFC000"/>
                </a:solidFill>
              </a:rPr>
              <a:t>Foco</a:t>
            </a:r>
            <a:r>
              <a:rPr lang="en-US" sz="1400" b="1" dirty="0" smtClean="0">
                <a:solidFill>
                  <a:srgbClr val="FFC000"/>
                </a:solidFill>
              </a:rPr>
              <a:t> en </a:t>
            </a:r>
            <a:r>
              <a:rPr lang="en-US" sz="1400" b="1" dirty="0" err="1" smtClean="0">
                <a:solidFill>
                  <a:srgbClr val="FFC000"/>
                </a:solidFill>
              </a:rPr>
              <a:t>aumentar</a:t>
            </a:r>
            <a:r>
              <a:rPr lang="en-US" sz="1400" b="1" dirty="0" smtClean="0">
                <a:solidFill>
                  <a:srgbClr val="FFC000"/>
                </a:solidFill>
              </a:rPr>
              <a:t> la </a:t>
            </a:r>
            <a:r>
              <a:rPr lang="en-US" sz="1400" b="1" dirty="0" err="1" smtClean="0">
                <a:solidFill>
                  <a:srgbClr val="FFC000"/>
                </a:solidFill>
              </a:rPr>
              <a:t>flexibilidad</a:t>
            </a:r>
            <a:endParaRPr lang="en-US" sz="1400" b="1" dirty="0">
              <a:solidFill>
                <a:srgbClr val="FFC000"/>
              </a:solidFill>
            </a:endParaRPr>
          </a:p>
        </p:txBody>
      </p:sp>
      <p:sp>
        <p:nvSpPr>
          <p:cNvPr id="57" name="Rounded Rectangle 56"/>
          <p:cNvSpPr/>
          <p:nvPr/>
        </p:nvSpPr>
        <p:spPr bwMode="auto">
          <a:xfrm>
            <a:off x="1651000" y="4229100"/>
            <a:ext cx="2545292" cy="546100"/>
          </a:xfrm>
          <a:prstGeom prst="roundRect">
            <a:avLst/>
          </a:prstGeom>
          <a:solidFill>
            <a:schemeClr val="accent5">
              <a:lumMod val="75000"/>
              <a:alpha val="17000"/>
            </a:schemeClr>
          </a:solidFill>
          <a:ln w="38100">
            <a:solidFill>
              <a:schemeClr val="accent6">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600" dirty="0" smtClean="0">
                <a:solidFill>
                  <a:srgbClr val="FFFFFF"/>
                </a:solidFill>
                <a:effectLst>
                  <a:outerShdw blurRad="38100" dist="38100" dir="2700000" algn="tl">
                    <a:srgbClr val="000000">
                      <a:alpha val="43137"/>
                    </a:srgbClr>
                  </a:outerShdw>
                </a:effectLst>
                <a:latin typeface="Segoe" pitchFamily="34" charset="0"/>
              </a:rPr>
              <a:t>Microsoft Remote Desktop Services</a:t>
            </a:r>
          </a:p>
        </p:txBody>
      </p:sp>
      <p:sp>
        <p:nvSpPr>
          <p:cNvPr id="61" name="Right Brace 60"/>
          <p:cNvSpPr/>
          <p:nvPr/>
        </p:nvSpPr>
        <p:spPr>
          <a:xfrm>
            <a:off x="8103659" y="4800600"/>
            <a:ext cx="165100" cy="812800"/>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TextBox 53"/>
          <p:cNvSpPr txBox="1"/>
          <p:nvPr/>
        </p:nvSpPr>
        <p:spPr>
          <a:xfrm>
            <a:off x="1540935" y="6121403"/>
            <a:ext cx="2779183" cy="307777"/>
          </a:xfrm>
          <a:prstGeom prst="rect">
            <a:avLst/>
          </a:prstGeom>
          <a:noFill/>
        </p:spPr>
        <p:txBody>
          <a:bodyPr wrap="square" rtlCol="0">
            <a:spAutoFit/>
          </a:bodyPr>
          <a:lstStyle/>
          <a:p>
            <a:pPr algn="ctr"/>
            <a:r>
              <a:rPr lang="en-US" sz="1400" dirty="0" err="1" smtClean="0">
                <a:solidFill>
                  <a:schemeClr val="tx1"/>
                </a:solidFill>
              </a:rPr>
              <a:t>Cliente</a:t>
            </a:r>
            <a:r>
              <a:rPr lang="en-US" sz="1400" dirty="0" smtClean="0">
                <a:solidFill>
                  <a:schemeClr val="tx1"/>
                </a:solidFill>
              </a:rPr>
              <a:t> </a:t>
            </a:r>
            <a:r>
              <a:rPr lang="en-US" sz="1400" dirty="0" err="1" smtClean="0">
                <a:solidFill>
                  <a:schemeClr val="tx1"/>
                </a:solidFill>
              </a:rPr>
              <a:t>tradicional</a:t>
            </a:r>
            <a:endParaRPr lang="en-US" sz="1400" dirty="0">
              <a:solidFill>
                <a:schemeClr val="tx1"/>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54"/>
                                        </p:tgtEl>
                                      </p:cBhvr>
                                    </p:animEffect>
                                    <p:set>
                                      <p:cBhvr>
                                        <p:cTn id="16" dur="1" fill="hold">
                                          <p:stCondLst>
                                            <p:cond delay="499"/>
                                          </p:stCondLst>
                                        </p:cTn>
                                        <p:tgtEl>
                                          <p:spTgt spid="54"/>
                                        </p:tgtEl>
                                        <p:attrNameLst>
                                          <p:attrName>style.visibility</p:attrName>
                                        </p:attrNameLst>
                                      </p:cBhvr>
                                      <p:to>
                                        <p:strVal val="hidden"/>
                                      </p:to>
                                    </p:set>
                                  </p:childTnLst>
                                </p:cTn>
                              </p:par>
                            </p:childTnLst>
                          </p:cTn>
                        </p:par>
                        <p:par>
                          <p:cTn id="17" fill="hold">
                            <p:stCondLst>
                              <p:cond delay="500"/>
                            </p:stCondLst>
                            <p:childTnLst>
                              <p:par>
                                <p:cTn id="18" presetID="64" presetClass="path" presetSubtype="0" accel="50000" decel="50000" fill="hold" nodeType="afterEffect">
                                  <p:stCondLst>
                                    <p:cond delay="200"/>
                                  </p:stCondLst>
                                  <p:childTnLst>
                                    <p:animMotion origin="layout" path="M -1.11111E-6 3.7037E-6 L -1.11111E-6 -0.16297 " pathEditMode="relative" rAng="0" ptsTypes="AA">
                                      <p:cBhvr>
                                        <p:cTn id="19" dur="2000" fill="hold"/>
                                        <p:tgtEl>
                                          <p:spTgt spid="5"/>
                                        </p:tgtEl>
                                        <p:attrNameLst>
                                          <p:attrName>ppt_x</p:attrName>
                                          <p:attrName>ppt_y</p:attrName>
                                        </p:attrNameLst>
                                      </p:cBhvr>
                                      <p:rCtr x="0" y="-81"/>
                                    </p:animMotion>
                                  </p:childTnLst>
                                </p:cTn>
                              </p:par>
                            </p:childTnLst>
                          </p:cTn>
                        </p:par>
                        <p:par>
                          <p:cTn id="20" fill="hold">
                            <p:stCondLst>
                              <p:cond delay="2700"/>
                            </p:stCondLst>
                            <p:childTnLst>
                              <p:par>
                                <p:cTn id="21" presetID="1"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par>
                          <p:cTn id="23" fill="hold">
                            <p:stCondLst>
                              <p:cond delay="2700"/>
                            </p:stCondLst>
                            <p:childTnLst>
                              <p:par>
                                <p:cTn id="24" presetID="63" presetClass="path" presetSubtype="0" accel="50000" decel="50000" fill="hold" grpId="1" nodeType="afterEffect">
                                  <p:stCondLst>
                                    <p:cond delay="0"/>
                                  </p:stCondLst>
                                  <p:childTnLst>
                                    <p:animMotion origin="layout" path="M -0.00278 -0.0155 L 0.40278 -0.0155 " pathEditMode="relative" rAng="0" ptsTypes="AA">
                                      <p:cBhvr>
                                        <p:cTn id="25" dur="2000" fill="hold"/>
                                        <p:tgtEl>
                                          <p:spTgt spid="32"/>
                                        </p:tgtEl>
                                        <p:attrNameLst>
                                          <p:attrName>ppt_x</p:attrName>
                                          <p:attrName>ppt_y</p:attrName>
                                        </p:attrNameLst>
                                      </p:cBhvr>
                                      <p:rCtr x="203" y="0"/>
                                    </p:animMotion>
                                  </p:childTnLst>
                                </p:cTn>
                              </p:par>
                            </p:childTnLst>
                          </p:cTn>
                        </p:par>
                        <p:par>
                          <p:cTn id="26" fill="hold">
                            <p:stCondLst>
                              <p:cond delay="4700"/>
                            </p:stCondLst>
                            <p:childTnLst>
                              <p:par>
                                <p:cTn id="27" presetID="64" presetClass="path" presetSubtype="0" accel="50000" decel="50000" fill="hold" nodeType="afterEffect">
                                  <p:stCondLst>
                                    <p:cond delay="500"/>
                                  </p:stCondLst>
                                  <p:childTnLst>
                                    <p:animMotion origin="layout" path="M 0 3.33333E-6 L 0 -0.08148 " pathEditMode="relative" rAng="0" ptsTypes="AA">
                                      <p:cBhvr>
                                        <p:cTn id="28" dur="2000" fill="hold"/>
                                        <p:tgtEl>
                                          <p:spTgt spid="7"/>
                                        </p:tgtEl>
                                        <p:attrNameLst>
                                          <p:attrName>ppt_x</p:attrName>
                                          <p:attrName>ppt_y</p:attrName>
                                        </p:attrNameLst>
                                      </p:cBhvr>
                                      <p:rCtr x="0" y="-41"/>
                                    </p:animMotion>
                                  </p:childTnLst>
                                </p:cTn>
                              </p:par>
                            </p:childTnLst>
                          </p:cTn>
                        </p:par>
                        <p:par>
                          <p:cTn id="29" fill="hold">
                            <p:stCondLst>
                              <p:cond delay="7200"/>
                            </p:stCondLst>
                            <p:childTnLst>
                              <p:par>
                                <p:cTn id="30" presetID="1" presetClass="entr" presetSubtype="0"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childTnLst>
                          </p:cTn>
                        </p:par>
                        <p:par>
                          <p:cTn id="32" fill="hold">
                            <p:stCondLst>
                              <p:cond delay="7200"/>
                            </p:stCondLst>
                            <p:childTnLst>
                              <p:par>
                                <p:cTn id="33" presetID="63" presetClass="path" presetSubtype="0" accel="50000" decel="50000" fill="hold" grpId="1" nodeType="afterEffect">
                                  <p:stCondLst>
                                    <p:cond delay="0"/>
                                  </p:stCondLst>
                                  <p:childTnLst>
                                    <p:animMotion origin="layout" path="M 0.14305 -0.00556 L 0.39305 -0.00556 " pathEditMode="relative" rAng="0" ptsTypes="AA">
                                      <p:cBhvr>
                                        <p:cTn id="34" dur="2000" fill="hold"/>
                                        <p:tgtEl>
                                          <p:spTgt spid="33"/>
                                        </p:tgtEl>
                                        <p:attrNameLst>
                                          <p:attrName>ppt_x</p:attrName>
                                          <p:attrName>ppt_y</p:attrName>
                                        </p:attrNameLst>
                                      </p:cBhvr>
                                      <p:rCtr x="125" y="0"/>
                                    </p:animMotion>
                                  </p:childTnLst>
                                </p:cTn>
                              </p:par>
                            </p:childTnLst>
                          </p:cTn>
                        </p:par>
                        <p:par>
                          <p:cTn id="35" fill="hold">
                            <p:stCondLst>
                              <p:cond delay="9200"/>
                            </p:stCondLst>
                            <p:childTnLst>
                              <p:par>
                                <p:cTn id="36" presetID="42" presetClass="path" presetSubtype="0" accel="50000" decel="50000" fill="hold" nodeType="afterEffect">
                                  <p:stCondLst>
                                    <p:cond delay="500"/>
                                  </p:stCondLst>
                                  <p:childTnLst>
                                    <p:animMotion origin="layout" path="M -1.11111E-6 2.22222E-6 L -1.11111E-6 0.09815 " pathEditMode="relative" rAng="0" ptsTypes="AA">
                                      <p:cBhvr>
                                        <p:cTn id="37" dur="2000" fill="hold"/>
                                        <p:tgtEl>
                                          <p:spTgt spid="3"/>
                                        </p:tgtEl>
                                        <p:attrNameLst>
                                          <p:attrName>ppt_x</p:attrName>
                                          <p:attrName>ppt_y</p:attrName>
                                        </p:attrNameLst>
                                      </p:cBhvr>
                                      <p:rCtr x="0" y="49"/>
                                    </p:animMotion>
                                  </p:childTnLst>
                                </p:cTn>
                              </p:par>
                            </p:childTnLst>
                          </p:cTn>
                        </p:par>
                        <p:par>
                          <p:cTn id="38" fill="hold">
                            <p:stCondLst>
                              <p:cond delay="11700"/>
                            </p:stCondLst>
                            <p:childTnLst>
                              <p:par>
                                <p:cTn id="39" presetID="1"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childTnLst>
                          </p:cTn>
                        </p:par>
                        <p:par>
                          <p:cTn id="41" fill="hold">
                            <p:stCondLst>
                              <p:cond delay="11700"/>
                            </p:stCondLst>
                            <p:childTnLst>
                              <p:par>
                                <p:cTn id="42" presetID="49" presetClass="path" presetSubtype="0" accel="50000" decel="50000" fill="hold" grpId="1" nodeType="afterEffect">
                                  <p:stCondLst>
                                    <p:cond delay="0"/>
                                  </p:stCondLst>
                                  <p:childTnLst>
                                    <p:animMotion origin="layout" path="M 1.11111E-6 2.96296E-6 L 0.38333 -0.05741 " pathEditMode="relative" rAng="0" ptsTypes="AA">
                                      <p:cBhvr>
                                        <p:cTn id="43" dur="2000" fill="hold"/>
                                        <p:tgtEl>
                                          <p:spTgt spid="36"/>
                                        </p:tgtEl>
                                        <p:attrNameLst>
                                          <p:attrName>ppt_x</p:attrName>
                                          <p:attrName>ppt_y</p:attrName>
                                        </p:attrNameLst>
                                      </p:cBhvr>
                                      <p:rCtr x="192" y="-29"/>
                                    </p:animMotion>
                                  </p:childTnLst>
                                </p:cTn>
                              </p:par>
                            </p:childTnLst>
                          </p:cTn>
                        </p:par>
                        <p:par>
                          <p:cTn id="44" fill="hold">
                            <p:stCondLst>
                              <p:cond delay="13700"/>
                            </p:stCondLst>
                            <p:childTnLst>
                              <p:par>
                                <p:cTn id="45" presetID="1" presetClass="entr" presetSubtype="0"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par>
                          <p:cTn id="47" fill="hold">
                            <p:stCondLst>
                              <p:cond delay="13700"/>
                            </p:stCondLst>
                            <p:childTnLst>
                              <p:par>
                                <p:cTn id="48" presetID="1"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childTnLst>
                                </p:cTn>
                              </p:par>
                            </p:childTnLst>
                          </p:cTn>
                        </p:par>
                        <p:par>
                          <p:cTn id="50" fill="hold">
                            <p:stCondLst>
                              <p:cond delay="13700"/>
                            </p:stCondLst>
                            <p:childTnLst>
                              <p:par>
                                <p:cTn id="51" presetID="49" presetClass="path" presetSubtype="0" accel="50000" decel="50000" fill="hold" grpId="1" nodeType="afterEffect">
                                  <p:stCondLst>
                                    <p:cond delay="0"/>
                                  </p:stCondLst>
                                  <p:childTnLst>
                                    <p:animMotion origin="layout" path="M 1.11111E-6 -1.48148E-6 L 0.38611 0.06482 " pathEditMode="relative" rAng="0" ptsTypes="AA">
                                      <p:cBhvr>
                                        <p:cTn id="52" dur="2000" fill="hold"/>
                                        <p:tgtEl>
                                          <p:spTgt spid="57"/>
                                        </p:tgtEl>
                                        <p:attrNameLst>
                                          <p:attrName>ppt_x</p:attrName>
                                          <p:attrName>ppt_y</p:attrName>
                                        </p:attrNameLst>
                                      </p:cBhvr>
                                      <p:rCtr x="193" y="32"/>
                                    </p:animMotion>
                                  </p:childTnLst>
                                </p:cTn>
                              </p:par>
                            </p:childTnLst>
                          </p:cTn>
                        </p:par>
                        <p:par>
                          <p:cTn id="53" fill="hold">
                            <p:stCondLst>
                              <p:cond delay="15700"/>
                            </p:stCondLst>
                            <p:childTnLst>
                              <p:par>
                                <p:cTn id="54" presetID="1" presetClass="entr" presetSubtype="0"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childTnLst>
                                </p:cTn>
                              </p:par>
                            </p:childTnLst>
                          </p:cTn>
                        </p:par>
                        <p:par>
                          <p:cTn id="56" fill="hold">
                            <p:stCondLst>
                              <p:cond delay="15700"/>
                            </p:stCondLst>
                            <p:childTnLst>
                              <p:par>
                                <p:cTn id="57" presetID="56" presetClass="path" presetSubtype="0" accel="50000" decel="50000" fill="hold" grpId="1" nodeType="afterEffect">
                                  <p:stCondLst>
                                    <p:cond delay="0"/>
                                  </p:stCondLst>
                                  <p:childTnLst>
                                    <p:animMotion origin="layout" path="M 0 2.96296E-6 L 0.38472 0.17037 " pathEditMode="relative" rAng="0" ptsTypes="AA">
                                      <p:cBhvr>
                                        <p:cTn id="58" dur="2000" fill="hold"/>
                                        <p:tgtEl>
                                          <p:spTgt spid="35"/>
                                        </p:tgtEl>
                                        <p:attrNameLst>
                                          <p:attrName>ppt_x</p:attrName>
                                          <p:attrName>ppt_y</p:attrName>
                                        </p:attrNameLst>
                                      </p:cBhvr>
                                      <p:rCtr x="192" y="85"/>
                                    </p:animMotion>
                                  </p:childTnLst>
                                </p:cTn>
                              </p:par>
                            </p:childTnLst>
                          </p:cTn>
                        </p:par>
                        <p:par>
                          <p:cTn id="59" fill="hold">
                            <p:stCondLst>
                              <p:cond delay="17700"/>
                            </p:stCondLst>
                            <p:childTnLst>
                              <p:par>
                                <p:cTn id="60" presetID="55"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 calcmode="lin" valueType="num">
                                      <p:cBhvr>
                                        <p:cTn id="62" dur="1000" fill="hold"/>
                                        <p:tgtEl>
                                          <p:spTgt spid="61"/>
                                        </p:tgtEl>
                                        <p:attrNameLst>
                                          <p:attrName>ppt_w</p:attrName>
                                        </p:attrNameLst>
                                      </p:cBhvr>
                                      <p:tavLst>
                                        <p:tav tm="0">
                                          <p:val>
                                            <p:strVal val="#ppt_w*0.70"/>
                                          </p:val>
                                        </p:tav>
                                        <p:tav tm="100000">
                                          <p:val>
                                            <p:strVal val="#ppt_w"/>
                                          </p:val>
                                        </p:tav>
                                      </p:tavLst>
                                    </p:anim>
                                    <p:anim calcmode="lin" valueType="num">
                                      <p:cBhvr>
                                        <p:cTn id="63" dur="1000" fill="hold"/>
                                        <p:tgtEl>
                                          <p:spTgt spid="61"/>
                                        </p:tgtEl>
                                        <p:attrNameLst>
                                          <p:attrName>ppt_h</p:attrName>
                                        </p:attrNameLst>
                                      </p:cBhvr>
                                      <p:tavLst>
                                        <p:tav tm="0">
                                          <p:val>
                                            <p:strVal val="#ppt_h"/>
                                          </p:val>
                                        </p:tav>
                                        <p:tav tm="100000">
                                          <p:val>
                                            <p:strVal val="#ppt_h"/>
                                          </p:val>
                                        </p:tav>
                                      </p:tavLst>
                                    </p:anim>
                                    <p:animEffect transition="in" filter="fade">
                                      <p:cBhvr>
                                        <p:cTn id="64" dur="1000"/>
                                        <p:tgtEl>
                                          <p:spTgt spid="61"/>
                                        </p:tgtEl>
                                      </p:cBhvr>
                                    </p:animEffect>
                                  </p:childTnLst>
                                </p:cTn>
                              </p:par>
                            </p:childTnLst>
                          </p:cTn>
                        </p:par>
                        <p:par>
                          <p:cTn id="65" fill="hold">
                            <p:stCondLst>
                              <p:cond delay="18700"/>
                            </p:stCondLst>
                            <p:childTnLst>
                              <p:par>
                                <p:cTn id="66" presetID="1" presetClass="entr" presetSubtype="0" fill="hold" grpId="0" nodeType="afterEffect">
                                  <p:stCondLst>
                                    <p:cond delay="0"/>
                                  </p:stCondLst>
                                  <p:childTnLst>
                                    <p:set>
                                      <p:cBhvr>
                                        <p:cTn id="67" dur="1" fill="hold">
                                          <p:stCondLst>
                                            <p:cond delay="0"/>
                                          </p:stCondLst>
                                        </p:cTn>
                                        <p:tgtEl>
                                          <p:spTgt spid="38"/>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55"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1000" fill="hold"/>
                                        <p:tgtEl>
                                          <p:spTgt spid="41"/>
                                        </p:tgtEl>
                                        <p:attrNameLst>
                                          <p:attrName>ppt_w</p:attrName>
                                        </p:attrNameLst>
                                      </p:cBhvr>
                                      <p:tavLst>
                                        <p:tav tm="0">
                                          <p:val>
                                            <p:strVal val="#ppt_w*0.70"/>
                                          </p:val>
                                        </p:tav>
                                        <p:tav tm="100000">
                                          <p:val>
                                            <p:strVal val="#ppt_w"/>
                                          </p:val>
                                        </p:tav>
                                      </p:tavLst>
                                    </p:anim>
                                    <p:anim calcmode="lin" valueType="num">
                                      <p:cBhvr>
                                        <p:cTn id="73" dur="1000" fill="hold"/>
                                        <p:tgtEl>
                                          <p:spTgt spid="41"/>
                                        </p:tgtEl>
                                        <p:attrNameLst>
                                          <p:attrName>ppt_h</p:attrName>
                                        </p:attrNameLst>
                                      </p:cBhvr>
                                      <p:tavLst>
                                        <p:tav tm="0">
                                          <p:val>
                                            <p:strVal val="#ppt_h"/>
                                          </p:val>
                                        </p:tav>
                                        <p:tav tm="100000">
                                          <p:val>
                                            <p:strVal val="#ppt_h"/>
                                          </p:val>
                                        </p:tav>
                                      </p:tavLst>
                                    </p:anim>
                                    <p:animEffect transition="in" filter="fade">
                                      <p:cBhvr>
                                        <p:cTn id="74" dur="1000"/>
                                        <p:tgtEl>
                                          <p:spTgt spid="41"/>
                                        </p:tgtEl>
                                      </p:cBhvr>
                                    </p:animEffect>
                                  </p:childTnLst>
                                </p:cTn>
                              </p:par>
                              <p:par>
                                <p:cTn id="75" presetID="55" presetClass="entr" presetSubtype="0" fill="hold" grpId="0" nodeType="with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1000" fill="hold"/>
                                        <p:tgtEl>
                                          <p:spTgt spid="40"/>
                                        </p:tgtEl>
                                        <p:attrNameLst>
                                          <p:attrName>ppt_w</p:attrName>
                                        </p:attrNameLst>
                                      </p:cBhvr>
                                      <p:tavLst>
                                        <p:tav tm="0">
                                          <p:val>
                                            <p:strVal val="#ppt_w*0.70"/>
                                          </p:val>
                                        </p:tav>
                                        <p:tav tm="100000">
                                          <p:val>
                                            <p:strVal val="#ppt_w"/>
                                          </p:val>
                                        </p:tav>
                                      </p:tavLst>
                                    </p:anim>
                                    <p:anim calcmode="lin" valueType="num">
                                      <p:cBhvr>
                                        <p:cTn id="78" dur="1000" fill="hold"/>
                                        <p:tgtEl>
                                          <p:spTgt spid="40"/>
                                        </p:tgtEl>
                                        <p:attrNameLst>
                                          <p:attrName>ppt_h</p:attrName>
                                        </p:attrNameLst>
                                      </p:cBhvr>
                                      <p:tavLst>
                                        <p:tav tm="0">
                                          <p:val>
                                            <p:strVal val="#ppt_h"/>
                                          </p:val>
                                        </p:tav>
                                        <p:tav tm="100000">
                                          <p:val>
                                            <p:strVal val="#ppt_h"/>
                                          </p:val>
                                        </p:tav>
                                      </p:tavLst>
                                    </p:anim>
                                    <p:animEffect transition="in" filter="fade">
                                      <p:cBhvr>
                                        <p:cTn id="79" dur="1000"/>
                                        <p:tgtEl>
                                          <p:spTgt spid="40"/>
                                        </p:tgtEl>
                                      </p:cBhvr>
                                    </p:animEffect>
                                  </p:childTnLst>
                                </p:cTn>
                              </p:par>
                            </p:childTnLst>
                          </p:cTn>
                        </p:par>
                        <p:par>
                          <p:cTn id="80" fill="hold">
                            <p:stCondLst>
                              <p:cond delay="1000"/>
                            </p:stCondLst>
                            <p:childTnLst>
                              <p:par>
                                <p:cTn id="81" presetID="55"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p:cTn id="83" dur="1000" fill="hold"/>
                                        <p:tgtEl>
                                          <p:spTgt spid="43"/>
                                        </p:tgtEl>
                                        <p:attrNameLst>
                                          <p:attrName>ppt_w</p:attrName>
                                        </p:attrNameLst>
                                      </p:cBhvr>
                                      <p:tavLst>
                                        <p:tav tm="0">
                                          <p:val>
                                            <p:strVal val="#ppt_w*0.70"/>
                                          </p:val>
                                        </p:tav>
                                        <p:tav tm="100000">
                                          <p:val>
                                            <p:strVal val="#ppt_w"/>
                                          </p:val>
                                        </p:tav>
                                      </p:tavLst>
                                    </p:anim>
                                    <p:anim calcmode="lin" valueType="num">
                                      <p:cBhvr>
                                        <p:cTn id="84" dur="1000" fill="hold"/>
                                        <p:tgtEl>
                                          <p:spTgt spid="43"/>
                                        </p:tgtEl>
                                        <p:attrNameLst>
                                          <p:attrName>ppt_h</p:attrName>
                                        </p:attrNameLst>
                                      </p:cBhvr>
                                      <p:tavLst>
                                        <p:tav tm="0">
                                          <p:val>
                                            <p:strVal val="#ppt_h"/>
                                          </p:val>
                                        </p:tav>
                                        <p:tav tm="100000">
                                          <p:val>
                                            <p:strVal val="#ppt_h"/>
                                          </p:val>
                                        </p:tav>
                                      </p:tavLst>
                                    </p:anim>
                                    <p:animEffect transition="in" filter="fade">
                                      <p:cBhvr>
                                        <p:cTn id="85" dur="1000"/>
                                        <p:tgtEl>
                                          <p:spTgt spid="43"/>
                                        </p:tgtEl>
                                      </p:cBhvr>
                                    </p:animEffect>
                                  </p:childTnLst>
                                </p:cTn>
                              </p:par>
                              <p:par>
                                <p:cTn id="86" presetID="55" presetClass="entr" presetSubtype="0" fill="hold" grpId="0" nodeType="with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1000" fill="hold"/>
                                        <p:tgtEl>
                                          <p:spTgt spid="44"/>
                                        </p:tgtEl>
                                        <p:attrNameLst>
                                          <p:attrName>ppt_w</p:attrName>
                                        </p:attrNameLst>
                                      </p:cBhvr>
                                      <p:tavLst>
                                        <p:tav tm="0">
                                          <p:val>
                                            <p:strVal val="#ppt_w*0.70"/>
                                          </p:val>
                                        </p:tav>
                                        <p:tav tm="100000">
                                          <p:val>
                                            <p:strVal val="#ppt_w"/>
                                          </p:val>
                                        </p:tav>
                                      </p:tavLst>
                                    </p:anim>
                                    <p:anim calcmode="lin" valueType="num">
                                      <p:cBhvr>
                                        <p:cTn id="89" dur="1000" fill="hold"/>
                                        <p:tgtEl>
                                          <p:spTgt spid="44"/>
                                        </p:tgtEl>
                                        <p:attrNameLst>
                                          <p:attrName>ppt_h</p:attrName>
                                        </p:attrNameLst>
                                      </p:cBhvr>
                                      <p:tavLst>
                                        <p:tav tm="0">
                                          <p:val>
                                            <p:strVal val="#ppt_h"/>
                                          </p:val>
                                        </p:tav>
                                        <p:tav tm="100000">
                                          <p:val>
                                            <p:strVal val="#ppt_h"/>
                                          </p:val>
                                        </p:tav>
                                      </p:tavLst>
                                    </p:anim>
                                    <p:animEffect transition="in" filter="fade">
                                      <p:cBhvr>
                                        <p:cTn id="90"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1" grpId="0" animBg="1"/>
      <p:bldP spid="32" grpId="0" animBg="1"/>
      <p:bldP spid="32" grpId="1" animBg="1"/>
      <p:bldP spid="33" grpId="0" animBg="1"/>
      <p:bldP spid="33" grpId="1" animBg="1"/>
      <p:bldP spid="35" grpId="0" animBg="1"/>
      <p:bldP spid="35" grpId="1" animBg="1"/>
      <p:bldP spid="36" grpId="0" animBg="1"/>
      <p:bldP spid="36" grpId="1" animBg="1"/>
      <p:bldP spid="37" grpId="0"/>
      <p:bldP spid="38" grpId="0"/>
      <p:bldP spid="40" grpId="0" animBg="1"/>
      <p:bldP spid="44" grpId="0" animBg="1"/>
      <p:bldP spid="57" grpId="0" animBg="1"/>
      <p:bldP spid="57" grpId="1" animBg="1"/>
      <p:bldP spid="61"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91105" y="1905507"/>
            <a:ext cx="8657695" cy="1523495"/>
          </a:xfrm>
        </p:spPr>
        <p:txBody>
          <a:bodyPr/>
          <a:lstStyle/>
          <a:p>
            <a:r>
              <a:rPr lang="es-ES" sz="4400" noProof="0" dirty="0" smtClean="0"/>
              <a:t>Virtualización del Escritorio</a:t>
            </a:r>
            <a:br>
              <a:rPr lang="es-ES" sz="4400" noProof="0" dirty="0" smtClean="0"/>
            </a:br>
            <a:r>
              <a:rPr lang="es-ES" sz="3200" noProof="0" dirty="0" smtClean="0"/>
              <a:t>Virtualización de la Presentación</a:t>
            </a:r>
            <a:endParaRPr lang="es-ES" sz="4000" noProof="0"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308" y="228601"/>
            <a:ext cx="9073942" cy="664797"/>
          </a:xfrm>
        </p:spPr>
        <p:txBody>
          <a:bodyPr/>
          <a:lstStyle/>
          <a:p>
            <a:r>
              <a:rPr lang="es-ES" dirty="0" smtClean="0"/>
              <a:t>Terminal </a:t>
            </a:r>
            <a:r>
              <a:rPr lang="es-ES" dirty="0" err="1" smtClean="0"/>
              <a:t>Services</a:t>
            </a:r>
            <a:endParaRPr lang="es-ES" dirty="0"/>
          </a:p>
        </p:txBody>
      </p:sp>
      <p:sp>
        <p:nvSpPr>
          <p:cNvPr id="3" name="Text Placeholder 2"/>
          <p:cNvSpPr>
            <a:spLocks noGrp="1"/>
          </p:cNvSpPr>
          <p:nvPr>
            <p:ph type="body" sz="quarter" idx="10"/>
          </p:nvPr>
        </p:nvSpPr>
        <p:spPr>
          <a:xfrm>
            <a:off x="386921" y="1643050"/>
            <a:ext cx="9080500" cy="2911566"/>
          </a:xfrm>
        </p:spPr>
        <p:txBody>
          <a:bodyPr/>
          <a:lstStyle/>
          <a:p>
            <a:r>
              <a:rPr lang="es-ES" sz="2400" dirty="0" smtClean="0"/>
              <a:t>Ejecución </a:t>
            </a:r>
            <a:r>
              <a:rPr lang="es-ES" sz="2400" u="sng" dirty="0" smtClean="0"/>
              <a:t>remota</a:t>
            </a:r>
            <a:r>
              <a:rPr lang="es-ES" sz="2400" dirty="0" smtClean="0"/>
              <a:t>, presentación local: Permite correr una aplicación en un servidor, pero mostrarla y controlarla en otro dispositivo</a:t>
            </a:r>
          </a:p>
          <a:p>
            <a:pPr lvl="1"/>
            <a:r>
              <a:rPr lang="es-ES" sz="2000" dirty="0" smtClean="0"/>
              <a:t>Solo el video, las pulsaciones de teclado y los movimientos del ratón viajan a través de la red.</a:t>
            </a:r>
          </a:p>
          <a:p>
            <a:pPr lvl="1"/>
            <a:r>
              <a:rPr lang="es-ES" sz="2000" dirty="0" smtClean="0"/>
              <a:t>Permite el uso (redirección) de dispositivos locales, como impresoras, </a:t>
            </a:r>
            <a:r>
              <a:rPr lang="es-ES" sz="2000" dirty="0" err="1" smtClean="0"/>
              <a:t>pendrives</a:t>
            </a:r>
            <a:r>
              <a:rPr lang="es-ES" sz="2000" dirty="0" smtClean="0"/>
              <a:t>, discos externos, Tarjetas inteligentes, sistemas multimedia y otros dispositivos Plug and Play</a:t>
            </a:r>
          </a:p>
          <a:p>
            <a:endParaRPr lang="es-ES" sz="2400" dirty="0"/>
          </a:p>
        </p:txBody>
      </p:sp>
      <p:pic>
        <p:nvPicPr>
          <p:cNvPr id="6" name="Picture 59" descr="App-Conflicts-TS-2B"/>
          <p:cNvPicPr>
            <a:picLocks noChangeAspect="1" noChangeArrowheads="1"/>
          </p:cNvPicPr>
          <p:nvPr/>
        </p:nvPicPr>
        <p:blipFill>
          <a:blip r:embed="rId3"/>
          <a:srcRect/>
          <a:stretch>
            <a:fillRect/>
          </a:stretch>
        </p:blipFill>
        <p:spPr bwMode="auto">
          <a:xfrm>
            <a:off x="2749979" y="2952876"/>
            <a:ext cx="6769100" cy="4119462"/>
          </a:xfrm>
          <a:prstGeom prst="rect">
            <a:avLst/>
          </a:prstGeom>
          <a:noFill/>
          <a:ln w="9525">
            <a:noFill/>
            <a:miter lim="800000"/>
            <a:headEnd/>
            <a:tailEnd/>
          </a:ln>
        </p:spPr>
      </p:pic>
      <p:sp>
        <p:nvSpPr>
          <p:cNvPr id="5" name="Slide Number Placeholder 3"/>
          <p:cNvSpPr txBox="1">
            <a:spLocks/>
          </p:cNvSpPr>
          <p:nvPr/>
        </p:nvSpPr>
        <p:spPr>
          <a:xfrm>
            <a:off x="7594600" y="6534150"/>
            <a:ext cx="2311400" cy="476250"/>
          </a:xfrm>
          <a:prstGeom prst="rect">
            <a:avLst/>
          </a:prstGeom>
        </p:spPr>
        <p:txBody>
          <a:bodyPr/>
          <a:lstStyle/>
          <a:p>
            <a:pPr marL="0" marR="0" lvl="0" indent="0" algn="r" defTabSz="912813" rtl="0" eaLnBrk="1" fontAlgn="base" latinLnBrk="0" hangingPunct="1">
              <a:lnSpc>
                <a:spcPct val="100000"/>
              </a:lnSpc>
              <a:spcBef>
                <a:spcPct val="0"/>
              </a:spcBef>
              <a:spcAft>
                <a:spcPct val="0"/>
              </a:spcAft>
              <a:buClrTx/>
              <a:buSzTx/>
              <a:buFontTx/>
              <a:buNone/>
              <a:tabLst/>
              <a:defRPr/>
            </a:pPr>
            <a:fld id="{684445CE-A765-4C7A-BCFF-864D420F10BB}" type="slidenum">
              <a:rPr kumimoji="0" lang="es-ES" sz="1200" b="1" i="0" u="none" strike="noStrike" kern="1200" cap="none" spc="0" normalizeH="0" baseline="0" smtClean="0">
                <a:ln>
                  <a:noFill/>
                </a:ln>
                <a:solidFill>
                  <a:schemeClr val="tx1"/>
                </a:solidFill>
                <a:effectLst/>
                <a:uLnTx/>
                <a:uFillTx/>
                <a:latin typeface="Arial" pitchFamily="34" charset="0"/>
                <a:ea typeface="+mn-ea"/>
                <a:cs typeface="Arial" pitchFamily="34" charset="0"/>
              </a:rPr>
              <a:pPr marL="0" marR="0" lvl="0" indent="0" algn="r" defTabSz="912813" rtl="0" eaLnBrk="1" fontAlgn="base" latinLnBrk="0" hangingPunct="1">
                <a:lnSpc>
                  <a:spcPct val="100000"/>
                </a:lnSpc>
                <a:spcBef>
                  <a:spcPct val="0"/>
                </a:spcBef>
                <a:spcAft>
                  <a:spcPct val="0"/>
                </a:spcAft>
                <a:buClrTx/>
                <a:buSzTx/>
                <a:buFontTx/>
                <a:buNone/>
                <a:tabLst/>
                <a:defRPr/>
              </a:pPr>
              <a:t>7</a:t>
            </a:fld>
            <a:endParaRPr kumimoji="0" lang="es-ES" sz="1200" b="1" i="0" u="none" strike="noStrike" kern="1200" cap="none" spc="0" normalizeH="0" baseline="0">
              <a:ln>
                <a:noFill/>
              </a:ln>
              <a:solidFill>
                <a:schemeClr val="tx1"/>
              </a:solidFill>
              <a:effectLst/>
              <a:uLnTx/>
              <a:uFillTx/>
              <a:latin typeface="Arial" pitchFamily="34" charset="0"/>
              <a:ea typeface="+mn-ea"/>
              <a:cs typeface="Arial" pitchFamily="34" charset="0"/>
            </a:endParaRPr>
          </a:p>
        </p:txBody>
      </p:sp>
      <p:pic>
        <p:nvPicPr>
          <p:cNvPr id="7" name="Picture 11" descr="Logo-Terminal-Services"/>
          <p:cNvPicPr>
            <a:picLocks noChangeAspect="1" noChangeArrowheads="1"/>
          </p:cNvPicPr>
          <p:nvPr/>
        </p:nvPicPr>
        <p:blipFill>
          <a:blip r:embed="rId4" cstate="print"/>
          <a:stretch>
            <a:fillRect/>
          </a:stretch>
        </p:blipFill>
        <p:spPr bwMode="auto">
          <a:xfrm>
            <a:off x="7197344" y="5715016"/>
            <a:ext cx="2007209" cy="381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3"/>
          <a:srcRect/>
          <a:stretch>
            <a:fillRect/>
          </a:stretch>
        </p:blipFill>
        <p:spPr bwMode="auto">
          <a:xfrm>
            <a:off x="3422339" y="898160"/>
            <a:ext cx="6566212" cy="4667250"/>
          </a:xfrm>
          <a:prstGeom prst="rect">
            <a:avLst/>
          </a:prstGeom>
          <a:noFill/>
          <a:ln w="9525">
            <a:noFill/>
            <a:miter lim="800000"/>
            <a:headEnd/>
            <a:tailEnd/>
          </a:ln>
          <a:effectLst/>
        </p:spPr>
      </p:pic>
      <p:sp>
        <p:nvSpPr>
          <p:cNvPr id="21" name="TextBox 20"/>
          <p:cNvSpPr txBox="1"/>
          <p:nvPr/>
        </p:nvSpPr>
        <p:spPr>
          <a:xfrm>
            <a:off x="67584" y="1428737"/>
            <a:ext cx="3260203" cy="1785100"/>
          </a:xfrm>
          <a:prstGeom prst="rect">
            <a:avLst/>
          </a:prstGeom>
          <a:gradFill flip="none" rotWithShape="1">
            <a:gsLst>
              <a:gs pos="0">
                <a:schemeClr val="accent2">
                  <a:lumMod val="50000"/>
                  <a:alpha val="90000"/>
                </a:schemeClr>
              </a:gs>
              <a:gs pos="100000">
                <a:schemeClr val="accent2">
                  <a:alpha val="90000"/>
                </a:schemeClr>
              </a:gs>
            </a:gsLst>
            <a:lin ang="2700000" scaled="1"/>
            <a:tileRect/>
          </a:gradFill>
          <a:effectLst>
            <a:outerShdw blurRad="50800" dist="38100" dir="2700000" algn="tl" rotWithShape="0">
              <a:prstClr val="black">
                <a:alpha val="40000"/>
              </a:prstClr>
            </a:outerShdw>
          </a:effectLst>
          <a:scene3d>
            <a:camera prst="orthographicFront"/>
            <a:lightRig rig="threePt" dir="t"/>
          </a:scene3d>
          <a:sp3d>
            <a:bevelT/>
          </a:sp3d>
        </p:spPr>
        <p:txBody>
          <a:bodyPr wrap="square" lIns="91436" tIns="45718" rIns="91436" bIns="45718" rtlCol="0">
            <a:spAutoFit/>
          </a:bodyPr>
          <a:lstStyle/>
          <a:p>
            <a:r>
              <a:rPr lang="es-ES" smtClean="0"/>
              <a:t>RemoteApp manager</a:t>
            </a:r>
          </a:p>
          <a:p>
            <a:pPr marL="225425" indent="-225425">
              <a:lnSpc>
                <a:spcPct val="90000"/>
              </a:lnSpc>
              <a:spcBef>
                <a:spcPct val="20000"/>
              </a:spcBef>
              <a:buSzPct val="120000"/>
              <a:buBlip>
                <a:blip r:embed="rId4"/>
              </a:buBlip>
            </a:pPr>
            <a:r>
              <a:rPr lang="es-ES" sz="1400" smtClean="0">
                <a:latin typeface="Calibri" pitchFamily="34" charset="0"/>
              </a:rPr>
              <a:t>Define la configuración de las Aplicaciones y de la conexión</a:t>
            </a:r>
          </a:p>
          <a:p>
            <a:pPr marL="225425" indent="-225425">
              <a:lnSpc>
                <a:spcPct val="90000"/>
              </a:lnSpc>
              <a:spcBef>
                <a:spcPct val="20000"/>
              </a:spcBef>
              <a:buSzPct val="120000"/>
              <a:buBlip>
                <a:blip r:embed="rId4"/>
              </a:buBlip>
            </a:pPr>
            <a:r>
              <a:rPr lang="es-ES" sz="1400" smtClean="0">
                <a:latin typeface="Calibri" pitchFamily="34" charset="0"/>
              </a:rPr>
              <a:t>Permite publicarlas via </a:t>
            </a:r>
            <a:r>
              <a:rPr lang="es-ES" b="0" smtClean="0"/>
              <a:t>TS Web Access</a:t>
            </a:r>
          </a:p>
          <a:p>
            <a:pPr marL="225425" indent="-225425">
              <a:lnSpc>
                <a:spcPct val="90000"/>
              </a:lnSpc>
              <a:spcBef>
                <a:spcPct val="20000"/>
              </a:spcBef>
              <a:buSzPct val="120000"/>
              <a:buBlip>
                <a:blip r:embed="rId4"/>
              </a:buBlip>
            </a:pPr>
            <a:r>
              <a:rPr lang="es-ES" sz="1400" smtClean="0">
                <a:latin typeface="Calibri" pitchFamily="34" charset="0"/>
              </a:rPr>
              <a:t>Permite distribuirlas a los clientes en forma de .rdp o .msi</a:t>
            </a:r>
            <a:endParaRPr lang="es-ES" sz="1400">
              <a:latin typeface="Calibri" pitchFamily="34" charset="0"/>
            </a:endParaRPr>
          </a:p>
        </p:txBody>
      </p:sp>
      <p:sp>
        <p:nvSpPr>
          <p:cNvPr id="133122" name="Rectangle 5"/>
          <p:cNvSpPr>
            <a:spLocks noChangeArrowheads="1"/>
          </p:cNvSpPr>
          <p:nvPr/>
        </p:nvSpPr>
        <p:spPr bwMode="auto">
          <a:xfrm>
            <a:off x="41276" y="73025"/>
            <a:ext cx="9864725" cy="1244600"/>
          </a:xfrm>
          <a:prstGeom prst="rect">
            <a:avLst/>
          </a:prstGeom>
          <a:noFill/>
          <a:ln w="9525">
            <a:noFill/>
            <a:miter lim="800000"/>
            <a:headEnd/>
            <a:tailEnd/>
          </a:ln>
        </p:spPr>
        <p:txBody>
          <a:bodyPr lIns="91436" tIns="45718" rIns="91436" bIns="45718" anchor="ctr"/>
          <a:lstStyle/>
          <a:p>
            <a:pPr eaLnBrk="1" hangingPunct="1">
              <a:lnSpc>
                <a:spcPct val="100000"/>
              </a:lnSpc>
              <a:spcBef>
                <a:spcPct val="0"/>
              </a:spcBef>
              <a:buFontTx/>
              <a:buNone/>
            </a:pPr>
            <a:endParaRPr lang="es-ES" sz="3600">
              <a:solidFill>
                <a:srgbClr val="FFFF99"/>
              </a:solidFill>
            </a:endParaRPr>
          </a:p>
        </p:txBody>
      </p:sp>
      <p:sp>
        <p:nvSpPr>
          <p:cNvPr id="537611" name="Rectangle 11"/>
          <p:cNvSpPr>
            <a:spLocks noGrp="1" noChangeArrowheads="1"/>
          </p:cNvSpPr>
          <p:nvPr>
            <p:ph type="title"/>
          </p:nvPr>
        </p:nvSpPr>
        <p:spPr/>
        <p:txBody>
          <a:bodyPr/>
          <a:lstStyle/>
          <a:p>
            <a:r>
              <a:rPr lang="es-ES" sz="4800" smtClean="0"/>
              <a:t>Aplicaciones remotas</a:t>
            </a:r>
          </a:p>
        </p:txBody>
      </p:sp>
      <p:grpSp>
        <p:nvGrpSpPr>
          <p:cNvPr id="2" name="Group 26"/>
          <p:cNvGrpSpPr/>
          <p:nvPr/>
        </p:nvGrpSpPr>
        <p:grpSpPr>
          <a:xfrm>
            <a:off x="247650" y="4214818"/>
            <a:ext cx="2422817" cy="1078342"/>
            <a:chOff x="228600" y="4572000"/>
            <a:chExt cx="2236446" cy="1078342"/>
          </a:xfrm>
        </p:grpSpPr>
        <p:sp>
          <p:nvSpPr>
            <p:cNvPr id="149510" name="Rounded Rectangle 149509"/>
            <p:cNvSpPr>
              <a:spLocks noChangeArrowheads="1"/>
            </p:cNvSpPr>
            <p:nvPr/>
          </p:nvSpPr>
          <p:spPr bwMode="auto">
            <a:xfrm>
              <a:off x="555284" y="4696255"/>
              <a:ext cx="1909762" cy="954087"/>
            </a:xfrm>
            <a:prstGeom prst="roundRect">
              <a:avLst>
                <a:gd name="adj" fmla="val 4167"/>
              </a:avLst>
            </a:prstGeom>
            <a:solidFill>
              <a:schemeClr val="accent1"/>
            </a:solidFill>
            <a:ln w="9525" cap="flat" cmpd="sng" algn="ctr">
              <a:solidFill>
                <a:srgbClr val="4D4D4D"/>
              </a:solidFill>
              <a:prstDash val="solid"/>
              <a:round/>
              <a:headEnd type="none" w="med" len="med"/>
              <a:tailEnd type="none" w="med" len="med"/>
            </a:ln>
            <a:effectLst>
              <a:outerShdw blurRad="50800" dist="38100" dir="2700000" algn="tl" rotWithShape="0">
                <a:prstClr val="black">
                  <a:alpha val="40000"/>
                </a:prstClr>
              </a:outerShdw>
            </a:effectLst>
            <a:scene3d>
              <a:camera prst="orthographicFront"/>
              <a:lightRig rig="threePt" dir="t"/>
            </a:scene3d>
            <a:sp3d>
              <a:bevelT/>
            </a:sp3d>
          </p:spPr>
          <p:txBody>
            <a:bodyPr lIns="91436" tIns="45718" rIns="91436" bIns="45718"/>
            <a:lstStyle/>
            <a:p>
              <a:pPr algn="ctr" eaLnBrk="1" hangingPunct="1">
                <a:lnSpc>
                  <a:spcPct val="100000"/>
                </a:lnSpc>
                <a:spcBef>
                  <a:spcPct val="0"/>
                </a:spcBef>
                <a:buFontTx/>
                <a:buNone/>
              </a:pPr>
              <a:r>
                <a:rPr lang="es-ES" sz="1600" b="1" smtClean="0">
                  <a:solidFill>
                    <a:schemeClr val="bg1"/>
                  </a:solidFill>
                </a:rPr>
                <a:t>Requiere: </a:t>
              </a:r>
            </a:p>
            <a:p>
              <a:pPr algn="ctr" eaLnBrk="1" hangingPunct="1">
                <a:lnSpc>
                  <a:spcPct val="100000"/>
                </a:lnSpc>
                <a:spcBef>
                  <a:spcPct val="0"/>
                </a:spcBef>
                <a:buFontTx/>
                <a:buNone/>
              </a:pPr>
              <a:r>
                <a:rPr lang="es-ES" sz="1400" smtClean="0">
                  <a:solidFill>
                    <a:schemeClr val="bg1"/>
                  </a:solidFill>
                </a:rPr>
                <a:t>Cliente de R</a:t>
              </a:r>
              <a:r>
                <a:rPr lang="es-ES" sz="1400" b="0" smtClean="0">
                  <a:solidFill>
                    <a:schemeClr val="bg1"/>
                  </a:solidFill>
                </a:rPr>
                <a:t>emote Desktop Connection</a:t>
              </a:r>
              <a:endParaRPr lang="es-ES" sz="1400" b="0">
                <a:solidFill>
                  <a:schemeClr val="bg1"/>
                </a:solidFill>
              </a:endParaRPr>
            </a:p>
          </p:txBody>
        </p:sp>
        <p:pic>
          <p:nvPicPr>
            <p:cNvPr id="133139" name="Picture 19" descr="XP icon control panel"/>
            <p:cNvPicPr>
              <a:picLocks noChangeAspect="1" noChangeArrowheads="1"/>
            </p:cNvPicPr>
            <p:nvPr/>
          </p:nvPicPr>
          <p:blipFill>
            <a:blip r:embed="rId5" cstate="print"/>
            <a:srcRect/>
            <a:stretch>
              <a:fillRect/>
            </a:stretch>
          </p:blipFill>
          <p:spPr bwMode="auto">
            <a:xfrm>
              <a:off x="228600" y="4572000"/>
              <a:ext cx="685800" cy="690562"/>
            </a:xfrm>
            <a:prstGeom prst="rect">
              <a:avLst/>
            </a:prstGeom>
            <a:noFill/>
          </p:spPr>
        </p:pic>
      </p:grpSp>
      <p:sp>
        <p:nvSpPr>
          <p:cNvPr id="22" name="TextBox 21"/>
          <p:cNvSpPr txBox="1"/>
          <p:nvPr/>
        </p:nvSpPr>
        <p:spPr>
          <a:xfrm>
            <a:off x="3632201" y="2286000"/>
            <a:ext cx="3260203" cy="923326"/>
          </a:xfrm>
          <a:prstGeom prst="rect">
            <a:avLst/>
          </a:prstGeom>
          <a:noFill/>
          <a:effectLst/>
        </p:spPr>
        <p:txBody>
          <a:bodyPr wrap="square" lIns="91436" tIns="45718" rIns="91436" bIns="45718" rtlCol="0">
            <a:spAutoFit/>
          </a:bodyPr>
          <a:lstStyle/>
          <a:p>
            <a:pPr algn="l">
              <a:lnSpc>
                <a:spcPct val="100000"/>
              </a:lnSpc>
              <a:buFont typeface="Arial" pitchFamily="34" charset="0"/>
              <a:buChar char="•"/>
            </a:pPr>
            <a:endParaRPr lang="es-ES" smtClean="0">
              <a:solidFill>
                <a:schemeClr val="bg1"/>
              </a:solidFill>
            </a:endParaRPr>
          </a:p>
          <a:p>
            <a:pPr algn="l">
              <a:lnSpc>
                <a:spcPct val="100000"/>
              </a:lnSpc>
              <a:buFont typeface="Arial" pitchFamily="34" charset="0"/>
              <a:buChar char="•"/>
            </a:pPr>
            <a:endParaRPr lang="es-ES" smtClean="0">
              <a:solidFill>
                <a:schemeClr val="bg1"/>
              </a:solidFill>
            </a:endParaRPr>
          </a:p>
          <a:p>
            <a:pPr algn="l">
              <a:lnSpc>
                <a:spcPct val="100000"/>
              </a:lnSpc>
              <a:buFont typeface="Arial" pitchFamily="34" charset="0"/>
              <a:buChar char="•"/>
            </a:pPr>
            <a:endParaRPr lang="es-ES">
              <a:solidFill>
                <a:schemeClr val="bg1"/>
              </a:solidFill>
            </a:endParaRPr>
          </a:p>
        </p:txBody>
      </p:sp>
      <p:sp>
        <p:nvSpPr>
          <p:cNvPr id="19" name="TextBox 18"/>
          <p:cNvSpPr txBox="1"/>
          <p:nvPr/>
        </p:nvSpPr>
        <p:spPr>
          <a:xfrm>
            <a:off x="1" y="1500175"/>
            <a:ext cx="3260203" cy="1492712"/>
          </a:xfrm>
          <a:prstGeom prst="rect">
            <a:avLst/>
          </a:prstGeom>
          <a:noFill/>
          <a:effectLst/>
        </p:spPr>
        <p:txBody>
          <a:bodyPr wrap="square" lIns="91436" tIns="45718" rIns="91436" bIns="45718" rtlCol="0">
            <a:spAutoFit/>
          </a:bodyPr>
          <a:lstStyle/>
          <a:p>
            <a:pPr marL="225425" indent="-225425">
              <a:lnSpc>
                <a:spcPct val="90000"/>
              </a:lnSpc>
              <a:spcBef>
                <a:spcPct val="20000"/>
              </a:spcBef>
              <a:buSzPct val="120000"/>
              <a:buBlip>
                <a:blip r:embed="rId4"/>
              </a:buBlip>
            </a:pPr>
            <a:r>
              <a:rPr lang="es-ES" sz="1400" smtClean="0">
                <a:latin typeface="Calibri" pitchFamily="34" charset="0"/>
              </a:rPr>
              <a:t>Las aplicaciones se lanzan desde una página Web o desde accesos directos creados en el cliente a partir de ficheros RDP o MSI</a:t>
            </a:r>
          </a:p>
          <a:p>
            <a:pPr marL="225425" indent="-225425">
              <a:lnSpc>
                <a:spcPct val="90000"/>
              </a:lnSpc>
              <a:spcBef>
                <a:spcPct val="20000"/>
              </a:spcBef>
              <a:buSzPct val="120000"/>
              <a:buBlip>
                <a:blip r:embed="rId4"/>
              </a:buBlip>
            </a:pPr>
            <a:r>
              <a:rPr lang="es-ES" sz="1400" smtClean="0">
                <a:latin typeface="Calibri" pitchFamily="34" charset="0"/>
              </a:rPr>
              <a:t>Las aplicaciones parece que se están ejecutando localmente, al integrarse con el escritorio del equipo cliente</a:t>
            </a:r>
          </a:p>
        </p:txBody>
      </p:sp>
      <p:pic>
        <p:nvPicPr>
          <p:cNvPr id="4098" name="Picture 2"/>
          <p:cNvPicPr>
            <a:picLocks noChangeAspect="1" noChangeArrowheads="1"/>
          </p:cNvPicPr>
          <p:nvPr/>
        </p:nvPicPr>
        <p:blipFill>
          <a:blip r:embed="rId6"/>
          <a:srcRect/>
          <a:stretch>
            <a:fillRect/>
          </a:stretch>
        </p:blipFill>
        <p:spPr bwMode="auto">
          <a:xfrm>
            <a:off x="3398236" y="898160"/>
            <a:ext cx="6507765" cy="4457700"/>
          </a:xfrm>
          <a:prstGeom prst="rect">
            <a:avLst/>
          </a:prstGeom>
          <a:noFill/>
          <a:ln w="9525">
            <a:noFill/>
            <a:miter lim="800000"/>
            <a:headEnd/>
            <a:tailEnd/>
          </a:ln>
          <a:effectLst/>
        </p:spPr>
      </p:pic>
      <p:pic>
        <p:nvPicPr>
          <p:cNvPr id="112644" name="Picture 4" descr="D:\Aeshen\TechNet 2006\12-December\Msft-longhorn-papers\fodder\Remote Outlook.jpg"/>
          <p:cNvPicPr>
            <a:picLocks noChangeAspect="1" noChangeArrowheads="1"/>
          </p:cNvPicPr>
          <p:nvPr/>
        </p:nvPicPr>
        <p:blipFill>
          <a:blip r:embed="rId7" cstate="print"/>
          <a:srcRect/>
          <a:stretch>
            <a:fillRect/>
          </a:stretch>
        </p:blipFill>
        <p:spPr bwMode="auto">
          <a:xfrm>
            <a:off x="5271870" y="3048003"/>
            <a:ext cx="4430182" cy="3067049"/>
          </a:xfrm>
          <a:prstGeom prst="rect">
            <a:avLst/>
          </a:prstGeom>
          <a:noFill/>
          <a:ln>
            <a:solidFill>
              <a:schemeClr val="accent1"/>
            </a:solidFill>
          </a:ln>
          <a:effectLst>
            <a:outerShdw blurRad="50800" dist="38100" dir="2700000" sx="101000" sy="101000" algn="tl" rotWithShape="0">
              <a:prstClr val="black">
                <a:alpha val="40000"/>
              </a:prstClr>
            </a:outerShdw>
          </a:effectLst>
        </p:spPr>
      </p:pic>
      <p:pic>
        <p:nvPicPr>
          <p:cNvPr id="23" name="Picture 11" descr="Logo-Terminal-Services"/>
          <p:cNvPicPr>
            <a:picLocks noChangeAspect="1" noChangeArrowheads="1"/>
          </p:cNvPicPr>
          <p:nvPr/>
        </p:nvPicPr>
        <p:blipFill>
          <a:blip r:embed="rId8" cstate="print"/>
          <a:stretch>
            <a:fillRect/>
          </a:stretch>
        </p:blipFill>
        <p:spPr bwMode="auto">
          <a:xfrm>
            <a:off x="3250395" y="6143644"/>
            <a:ext cx="2007209" cy="381000"/>
          </a:xfrm>
          <a:prstGeom prst="rect">
            <a:avLst/>
          </a:prstGeom>
          <a:noFill/>
          <a:ln w="9525">
            <a:noFill/>
            <a:miter lim="800000"/>
            <a:headEnd/>
            <a:tailEnd/>
          </a:ln>
        </p:spPr>
      </p:pic>
      <p:pic>
        <p:nvPicPr>
          <p:cNvPr id="27" name="Picture 59" descr="App-Conflicts-TS-2B"/>
          <p:cNvPicPr>
            <a:picLocks noChangeAspect="1" noChangeArrowheads="1"/>
          </p:cNvPicPr>
          <p:nvPr/>
        </p:nvPicPr>
        <p:blipFill>
          <a:blip r:embed="rId9"/>
          <a:srcRect/>
          <a:stretch>
            <a:fillRect/>
          </a:stretch>
        </p:blipFill>
        <p:spPr bwMode="auto">
          <a:xfrm>
            <a:off x="1315615" y="4500573"/>
            <a:ext cx="3673453" cy="2235549"/>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bg/>
                                          </p:spTgt>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1">
                                            <p:txEl>
                                              <p:pRg st="0" end="0"/>
                                            </p:txEl>
                                          </p:spTgt>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21">
                                            <p:txEl>
                                              <p:pRg st="1" end="1"/>
                                            </p:txEl>
                                          </p:spTgt>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
                                            <p:txEl>
                                              <p:pRg st="2" end="2"/>
                                            </p:txEl>
                                          </p:spTgt>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1">
                                            <p:txEl>
                                              <p:pRg st="3" end="3"/>
                                            </p:txEl>
                                          </p:spTgt>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xEl>
                                              <p:pRg st="3" end="3"/>
                                            </p:txEl>
                                          </p:spTgt>
                                        </p:tgtEl>
                                        <p:attrNameLst>
                                          <p:attrName>style.visibility</p:attrName>
                                        </p:attrNameLst>
                                      </p:cBhvr>
                                      <p:to>
                                        <p:strVal val="visible"/>
                                      </p:to>
                                    </p:set>
                                  </p:childTnLst>
                                </p:cTn>
                              </p:par>
                              <p:par>
                                <p:cTn id="24" presetID="12" presetClass="entr" presetSubtype="4" fill="hold" nodeType="withEffect">
                                  <p:stCondLst>
                                    <p:cond delay="0"/>
                                  </p:stCondLst>
                                  <p:childTnLst>
                                    <p:set>
                                      <p:cBhvr>
                                        <p:cTn id="25" dur="1" fill="hold">
                                          <p:stCondLst>
                                            <p:cond delay="0"/>
                                          </p:stCondLst>
                                        </p:cTn>
                                        <p:tgtEl>
                                          <p:spTgt spid="4099"/>
                                        </p:tgtEl>
                                        <p:attrNameLst>
                                          <p:attrName>style.visibility</p:attrName>
                                        </p:attrNameLst>
                                      </p:cBhvr>
                                      <p:to>
                                        <p:strVal val="visible"/>
                                      </p:to>
                                    </p:set>
                                    <p:animEffect transition="in" filter="slide(fromBottom)">
                                      <p:cBhvr>
                                        <p:cTn id="26" dur="500"/>
                                        <p:tgtEl>
                                          <p:spTgt spid="409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1">
                                            <p:txEl>
                                              <p:pRg st="0" end="0"/>
                                            </p:txEl>
                                          </p:spTgt>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21">
                                            <p:txEl>
                                              <p:pRg st="1" end="1"/>
                                            </p:txEl>
                                          </p:spTgt>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1">
                                            <p:txEl>
                                              <p:pRg st="2" end="2"/>
                                            </p:txEl>
                                          </p:spTgt>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21">
                                            <p:txEl>
                                              <p:pRg st="3" end="3"/>
                                            </p:txEl>
                                          </p:spTgt>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childTnLst>
                                </p:cTn>
                              </p:par>
                              <p:par>
                                <p:cTn id="39" presetID="12" presetClass="entr" presetSubtype="4" fill="hold" nodeType="withEffect">
                                  <p:stCondLst>
                                    <p:cond delay="0"/>
                                  </p:stCondLst>
                                  <p:childTnLst>
                                    <p:set>
                                      <p:cBhvr>
                                        <p:cTn id="40" dur="1" fill="hold">
                                          <p:stCondLst>
                                            <p:cond delay="0"/>
                                          </p:stCondLst>
                                        </p:cTn>
                                        <p:tgtEl>
                                          <p:spTgt spid="4098"/>
                                        </p:tgtEl>
                                        <p:attrNameLst>
                                          <p:attrName>style.visibility</p:attrName>
                                        </p:attrNameLst>
                                      </p:cBhvr>
                                      <p:to>
                                        <p:strVal val="visible"/>
                                      </p:to>
                                    </p:set>
                                    <p:animEffect transition="in" filter="slide(fromBottom)">
                                      <p:cBhvr>
                                        <p:cTn id="41" dur="500"/>
                                        <p:tgtEl>
                                          <p:spTgt spid="409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9">
                                            <p:txEl>
                                              <p:pRg st="1" end="1"/>
                                            </p:txEl>
                                          </p:spTgt>
                                        </p:tgtEl>
                                        <p:attrNameLst>
                                          <p:attrName>style.visibility</p:attrName>
                                        </p:attrNameLst>
                                      </p:cBhvr>
                                      <p:to>
                                        <p:strVal val="visible"/>
                                      </p:to>
                                    </p:set>
                                  </p:childTnLst>
                                </p:cTn>
                              </p:par>
                              <p:par>
                                <p:cTn id="46" presetID="12" presetClass="entr" presetSubtype="4" fill="hold" nodeType="withEffect">
                                  <p:stCondLst>
                                    <p:cond delay="0"/>
                                  </p:stCondLst>
                                  <p:childTnLst>
                                    <p:set>
                                      <p:cBhvr>
                                        <p:cTn id="47" dur="1" fill="hold">
                                          <p:stCondLst>
                                            <p:cond delay="0"/>
                                          </p:stCondLst>
                                        </p:cTn>
                                        <p:tgtEl>
                                          <p:spTgt spid="112644"/>
                                        </p:tgtEl>
                                        <p:attrNameLst>
                                          <p:attrName>style.visibility</p:attrName>
                                        </p:attrNameLst>
                                      </p:cBhvr>
                                      <p:to>
                                        <p:strVal val="visible"/>
                                      </p:to>
                                    </p:set>
                                    <p:animEffect transition="in" filter="slide(fromBottom)">
                                      <p:cBhvr>
                                        <p:cTn id="48" dur="500"/>
                                        <p:tgtEl>
                                          <p:spTgt spid="112644"/>
                                        </p:tgtEl>
                                      </p:cBhvr>
                                    </p:animEffect>
                                  </p:childTnLst>
                                </p:cTn>
                              </p:par>
                              <p:par>
                                <p:cTn id="49" presetID="16" presetClass="entr" presetSubtype="26"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barn(inHorizontal)">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17" name="Picture 13" descr="C:\Program Files\Microsoft Resource DVD Artwork\DVD_ART\Artwork_Imagery\HARDWARE_IMAGERY\Illustration - Misc Hardware\XML Icons\Internet cloud web.png"/>
          <p:cNvPicPr>
            <a:picLocks noChangeAspect="1" noChangeArrowheads="1"/>
          </p:cNvPicPr>
          <p:nvPr/>
        </p:nvPicPr>
        <p:blipFill>
          <a:blip r:embed="rId4" cstate="print"/>
          <a:srcRect/>
          <a:stretch>
            <a:fillRect/>
          </a:stretch>
        </p:blipFill>
        <p:spPr bwMode="auto">
          <a:xfrm>
            <a:off x="1668198" y="4338523"/>
            <a:ext cx="2688608" cy="1357313"/>
          </a:xfrm>
          <a:prstGeom prst="rect">
            <a:avLst/>
          </a:prstGeom>
          <a:noFill/>
        </p:spPr>
      </p:pic>
      <p:pic>
        <p:nvPicPr>
          <p:cNvPr id="47" name="Picture 5" descr="C:\Program Files\Microsoft Resource DVD Artwork\DVD_ART\Artwork_Imagery\HARDWARE_IMAGERY\Illustration - Misc Hardware\XML Icons\Firewall fire wall.png"/>
          <p:cNvPicPr>
            <a:picLocks noChangeAspect="1" noChangeArrowheads="1"/>
          </p:cNvPicPr>
          <p:nvPr/>
        </p:nvPicPr>
        <p:blipFill>
          <a:blip r:embed="rId5" cstate="print"/>
          <a:srcRect/>
          <a:stretch>
            <a:fillRect/>
          </a:stretch>
        </p:blipFill>
        <p:spPr bwMode="auto">
          <a:xfrm>
            <a:off x="4654905" y="4088284"/>
            <a:ext cx="720036" cy="1798053"/>
          </a:xfrm>
          <a:prstGeom prst="rect">
            <a:avLst/>
          </a:prstGeom>
          <a:noFill/>
        </p:spPr>
      </p:pic>
      <p:pic>
        <p:nvPicPr>
          <p:cNvPr id="123920" name="Picture 16" descr="C:\Program Files\Microsoft Resource DVD Artwork\DVD_ART\Artwork_Imagery\HARDWARE_IMAGERY\Illustration - Misc Hardware\XML Icons\Binary Code.png"/>
          <p:cNvPicPr>
            <a:picLocks noChangeAspect="1" noChangeArrowheads="1"/>
          </p:cNvPicPr>
          <p:nvPr/>
        </p:nvPicPr>
        <p:blipFill>
          <a:blip r:embed="rId6" cstate="print"/>
          <a:srcRect/>
          <a:stretch>
            <a:fillRect/>
          </a:stretch>
        </p:blipFill>
        <p:spPr bwMode="auto">
          <a:xfrm>
            <a:off x="5858761" y="5293670"/>
            <a:ext cx="283574" cy="560917"/>
          </a:xfrm>
          <a:prstGeom prst="rect">
            <a:avLst/>
          </a:prstGeom>
          <a:noFill/>
        </p:spPr>
      </p:pic>
      <p:pic>
        <p:nvPicPr>
          <p:cNvPr id="123916" name="Picture 12" descr="C:\Program Files\Microsoft Resource DVD Artwork\DVD_ART\Artwork_Imagery\HARDWARE_IMAGERY\Illustration - Misc Hardware\XML Icons\Server Content Management.png"/>
          <p:cNvPicPr>
            <a:picLocks noChangeAspect="1" noChangeArrowheads="1"/>
          </p:cNvPicPr>
          <p:nvPr/>
        </p:nvPicPr>
        <p:blipFill>
          <a:blip r:embed="rId7" cstate="print"/>
          <a:srcRect/>
          <a:stretch>
            <a:fillRect/>
          </a:stretch>
        </p:blipFill>
        <p:spPr bwMode="auto">
          <a:xfrm>
            <a:off x="5663849" y="5066125"/>
            <a:ext cx="726117" cy="989542"/>
          </a:xfrm>
          <a:prstGeom prst="rect">
            <a:avLst/>
          </a:prstGeom>
          <a:noFill/>
        </p:spPr>
      </p:pic>
      <p:pic>
        <p:nvPicPr>
          <p:cNvPr id="123923" name="Picture 19" descr="C:\Program Files\Microsoft Resource DVD Artwork\DVD_ART\Artwork_Imagery\HARDWARE_IMAGERY\Illustration - Misc Hardware\XML Icons\policy rules.png"/>
          <p:cNvPicPr>
            <a:picLocks noChangeAspect="1" noChangeArrowheads="1"/>
          </p:cNvPicPr>
          <p:nvPr/>
        </p:nvPicPr>
        <p:blipFill>
          <a:blip r:embed="rId8" cstate="print"/>
          <a:srcRect/>
          <a:stretch>
            <a:fillRect/>
          </a:stretch>
        </p:blipFill>
        <p:spPr bwMode="auto">
          <a:xfrm>
            <a:off x="8239236" y="2958256"/>
            <a:ext cx="589028" cy="629568"/>
          </a:xfrm>
          <a:prstGeom prst="rect">
            <a:avLst/>
          </a:prstGeom>
          <a:noFill/>
        </p:spPr>
      </p:pic>
      <p:sp>
        <p:nvSpPr>
          <p:cNvPr id="2" name="Title 1"/>
          <p:cNvSpPr>
            <a:spLocks noGrp="1"/>
          </p:cNvSpPr>
          <p:nvPr>
            <p:ph type="title"/>
          </p:nvPr>
        </p:nvSpPr>
        <p:spPr>
          <a:xfrm>
            <a:off x="412750" y="230191"/>
            <a:ext cx="9080500" cy="664797"/>
          </a:xfrm>
        </p:spPr>
        <p:txBody>
          <a:bodyPr/>
          <a:lstStyle/>
          <a:p>
            <a:r>
              <a:rPr smtClean="0"/>
              <a:t>Acceso desde cualquier parte</a:t>
            </a:r>
            <a:endParaRPr lang="en-US" dirty="0"/>
          </a:p>
        </p:txBody>
      </p:sp>
      <p:sp>
        <p:nvSpPr>
          <p:cNvPr id="25" name="TextBox 24"/>
          <p:cNvSpPr txBox="1"/>
          <p:nvPr/>
        </p:nvSpPr>
        <p:spPr>
          <a:xfrm>
            <a:off x="7670271" y="2605503"/>
            <a:ext cx="1822979" cy="307777"/>
          </a:xfrm>
          <a:prstGeom prst="rect">
            <a:avLst/>
          </a:prstGeom>
          <a:noFill/>
        </p:spPr>
        <p:txBody>
          <a:bodyPr wrap="square" lIns="76197" tIns="38098" rIns="76197" bIns="38098" rtlCol="0">
            <a:spAutoFit/>
          </a:bodyPr>
          <a:lstStyle/>
          <a:p>
            <a:pPr algn="ctr"/>
            <a:r>
              <a:rPr lang="en-US" sz="1500" dirty="0" smtClean="0">
                <a:latin typeface="Segoe" pitchFamily="34" charset="0"/>
              </a:rPr>
              <a:t>AD/NPS/NAP</a:t>
            </a:r>
          </a:p>
        </p:txBody>
      </p:sp>
      <p:pic>
        <p:nvPicPr>
          <p:cNvPr id="32" name="Picture 5" descr="C:\Program Files\Microsoft Resource DVD Artwork\DVD_ART\Artwork_Imagery\HARDWARE_IMAGERY\Illustration - Misc Hardware\XML Icons\Firewall fire wall.png"/>
          <p:cNvPicPr>
            <a:picLocks noChangeAspect="1" noChangeArrowheads="1"/>
          </p:cNvPicPr>
          <p:nvPr/>
        </p:nvPicPr>
        <p:blipFill>
          <a:blip r:embed="rId5" cstate="print"/>
          <a:srcRect/>
          <a:stretch>
            <a:fillRect/>
          </a:stretch>
        </p:blipFill>
        <p:spPr bwMode="auto">
          <a:xfrm>
            <a:off x="6982356" y="4077701"/>
            <a:ext cx="720036" cy="1798053"/>
          </a:xfrm>
          <a:prstGeom prst="rect">
            <a:avLst/>
          </a:prstGeom>
          <a:noFill/>
        </p:spPr>
      </p:pic>
      <p:grpSp>
        <p:nvGrpSpPr>
          <p:cNvPr id="3" name="Group 40"/>
          <p:cNvGrpSpPr/>
          <p:nvPr/>
        </p:nvGrpSpPr>
        <p:grpSpPr>
          <a:xfrm>
            <a:off x="8593226" y="4997337"/>
            <a:ext cx="877093" cy="1121833"/>
            <a:chOff x="9328150" y="6134100"/>
            <a:chExt cx="1282843" cy="1892300"/>
          </a:xfrm>
        </p:grpSpPr>
        <p:pic>
          <p:nvPicPr>
            <p:cNvPr id="123910" name="Picture 6" descr="C:\Program Files\Microsoft Resource DVD Artwork\DVD_ART\Artwork_Imagery\HARDWARE_IMAGERY\Illustration - Misc Hardware\XML Icons\Server.png"/>
            <p:cNvPicPr>
              <a:picLocks noChangeAspect="1" noChangeArrowheads="1"/>
            </p:cNvPicPr>
            <p:nvPr/>
          </p:nvPicPr>
          <p:blipFill>
            <a:blip r:embed="rId9" cstate="print"/>
            <a:srcRect/>
            <a:stretch>
              <a:fillRect/>
            </a:stretch>
          </p:blipFill>
          <p:spPr bwMode="auto">
            <a:xfrm>
              <a:off x="9328150" y="6134100"/>
              <a:ext cx="1282843" cy="1892300"/>
            </a:xfrm>
            <a:prstGeom prst="rect">
              <a:avLst/>
            </a:prstGeom>
            <a:noFill/>
          </p:spPr>
        </p:pic>
        <p:pic>
          <p:nvPicPr>
            <p:cNvPr id="123911" name="Picture 7" descr="C:\Program Files\Microsoft Resource DVD Artwork\DVD_ART\Artwork_Imagery\HARDWARE_IMAGERY\Illustration - Misc Hardware\Windows Vista Illustration Icons\Flip 3D.png"/>
            <p:cNvPicPr>
              <a:picLocks noChangeAspect="1" noChangeArrowheads="1"/>
            </p:cNvPicPr>
            <p:nvPr/>
          </p:nvPicPr>
          <p:blipFill>
            <a:blip r:embed="rId10" cstate="print"/>
            <a:srcRect/>
            <a:stretch>
              <a:fillRect/>
            </a:stretch>
          </p:blipFill>
          <p:spPr bwMode="auto">
            <a:xfrm>
              <a:off x="9791700" y="6350000"/>
              <a:ext cx="787400" cy="787400"/>
            </a:xfrm>
            <a:prstGeom prst="rect">
              <a:avLst/>
            </a:prstGeom>
            <a:noFill/>
            <a:scene3d>
              <a:camera prst="isometricLeftDown"/>
              <a:lightRig rig="threePt" dir="t"/>
            </a:scene3d>
          </p:spPr>
        </p:pic>
        <p:pic>
          <p:nvPicPr>
            <p:cNvPr id="36" name="Picture 7" descr="C:\Program Files\Microsoft Resource DVD Artwork\DVD_ART\Artwork_Imagery\HARDWARE_IMAGERY\Illustration - Misc Hardware\Windows Vista Illustration Icons\Flip 3D.png"/>
            <p:cNvPicPr>
              <a:picLocks noChangeAspect="1" noChangeArrowheads="1"/>
            </p:cNvPicPr>
            <p:nvPr/>
          </p:nvPicPr>
          <p:blipFill>
            <a:blip r:embed="rId10" cstate="print"/>
            <a:srcRect/>
            <a:stretch>
              <a:fillRect/>
            </a:stretch>
          </p:blipFill>
          <p:spPr bwMode="auto">
            <a:xfrm>
              <a:off x="9791700" y="6604000"/>
              <a:ext cx="787400" cy="787400"/>
            </a:xfrm>
            <a:prstGeom prst="rect">
              <a:avLst/>
            </a:prstGeom>
            <a:noFill/>
            <a:scene3d>
              <a:camera prst="isometricLeftDown"/>
              <a:lightRig rig="threePt" dir="t"/>
            </a:scene3d>
          </p:spPr>
        </p:pic>
        <p:pic>
          <p:nvPicPr>
            <p:cNvPr id="37" name="Picture 7" descr="C:\Program Files\Microsoft Resource DVD Artwork\DVD_ART\Artwork_Imagery\HARDWARE_IMAGERY\Illustration - Misc Hardware\Windows Vista Illustration Icons\Flip 3D.png"/>
            <p:cNvPicPr>
              <a:picLocks noChangeAspect="1" noChangeArrowheads="1"/>
            </p:cNvPicPr>
            <p:nvPr/>
          </p:nvPicPr>
          <p:blipFill>
            <a:blip r:embed="rId10" cstate="print"/>
            <a:srcRect/>
            <a:stretch>
              <a:fillRect/>
            </a:stretch>
          </p:blipFill>
          <p:spPr bwMode="auto">
            <a:xfrm>
              <a:off x="9791700" y="6819900"/>
              <a:ext cx="787400" cy="787400"/>
            </a:xfrm>
            <a:prstGeom prst="rect">
              <a:avLst/>
            </a:prstGeom>
            <a:noFill/>
            <a:scene3d>
              <a:camera prst="isometricLeftDown"/>
              <a:lightRig rig="threePt" dir="t"/>
            </a:scene3d>
          </p:spPr>
        </p:pic>
      </p:grpSp>
      <p:grpSp>
        <p:nvGrpSpPr>
          <p:cNvPr id="4" name="Group 70"/>
          <p:cNvGrpSpPr/>
          <p:nvPr/>
        </p:nvGrpSpPr>
        <p:grpSpPr>
          <a:xfrm>
            <a:off x="8739409" y="3665161"/>
            <a:ext cx="788238" cy="813593"/>
            <a:chOff x="9680575" y="4890057"/>
            <a:chExt cx="873125" cy="976311"/>
          </a:xfrm>
        </p:grpSpPr>
        <p:pic>
          <p:nvPicPr>
            <p:cNvPr id="123912" name="Picture 8" descr="C:\Program Files\Microsoft Resource DVD Artwork\DVD_ART\Artwork_Imagery\HARDWARE_IMAGERY\Illustration - Misc Hardware\XML Icons\PC with flat panel.png"/>
            <p:cNvPicPr>
              <a:picLocks noChangeAspect="1" noChangeArrowheads="1"/>
            </p:cNvPicPr>
            <p:nvPr/>
          </p:nvPicPr>
          <p:blipFill>
            <a:blip r:embed="rId11" cstate="print"/>
            <a:srcRect/>
            <a:stretch>
              <a:fillRect/>
            </a:stretch>
          </p:blipFill>
          <p:spPr bwMode="auto">
            <a:xfrm>
              <a:off x="9680575" y="4890057"/>
              <a:ext cx="873125" cy="976311"/>
            </a:xfrm>
            <a:prstGeom prst="rect">
              <a:avLst/>
            </a:prstGeom>
            <a:noFill/>
          </p:spPr>
        </p:pic>
        <p:pic>
          <p:nvPicPr>
            <p:cNvPr id="38" name="Picture 7" descr="C:\Program Files\Microsoft Resource DVD Artwork\DVD_ART\Artwork_Imagery\HARDWARE_IMAGERY\Illustration - Misc Hardware\Windows Vista Illustration Icons\Flip 3D.png"/>
            <p:cNvPicPr>
              <a:picLocks noChangeAspect="1" noChangeArrowheads="1"/>
            </p:cNvPicPr>
            <p:nvPr/>
          </p:nvPicPr>
          <p:blipFill>
            <a:blip r:embed="rId12" cstate="print"/>
            <a:srcRect/>
            <a:stretch>
              <a:fillRect/>
            </a:stretch>
          </p:blipFill>
          <p:spPr bwMode="auto">
            <a:xfrm>
              <a:off x="9971287" y="4991294"/>
              <a:ext cx="476851" cy="530629"/>
            </a:xfrm>
            <a:prstGeom prst="rect">
              <a:avLst/>
            </a:prstGeom>
            <a:noFill/>
            <a:scene3d>
              <a:camera prst="isometricLeftDown"/>
              <a:lightRig rig="threePt" dir="t"/>
            </a:scene3d>
          </p:spPr>
        </p:pic>
      </p:grpSp>
      <p:pic>
        <p:nvPicPr>
          <p:cNvPr id="123914" name="Picture 10" descr="C:\Program Files\Microsoft Resource DVD Artwork\DVD_ART\Artwork_Imagery\HARDWARE_IMAGERY\Illustration - Misc Hardware\XML Icons\database green.png"/>
          <p:cNvPicPr>
            <a:picLocks noChangeAspect="1" noChangeArrowheads="1"/>
          </p:cNvPicPr>
          <p:nvPr/>
        </p:nvPicPr>
        <p:blipFill>
          <a:blip r:embed="rId13" cstate="print"/>
          <a:srcRect/>
          <a:stretch>
            <a:fillRect/>
          </a:stretch>
        </p:blipFill>
        <p:spPr bwMode="auto">
          <a:xfrm>
            <a:off x="7743365" y="2944170"/>
            <a:ext cx="626289" cy="692351"/>
          </a:xfrm>
          <a:prstGeom prst="rect">
            <a:avLst/>
          </a:prstGeom>
          <a:noFill/>
        </p:spPr>
      </p:pic>
      <p:pic>
        <p:nvPicPr>
          <p:cNvPr id="123915" name="Picture 11" descr="C:\Program Files\Microsoft Resource DVD Artwork\DVD_ART\Artwork_Imagery\HARDWARE_IMAGERY\Illustration - Misc Hardware\XML Icons\database purple.png"/>
          <p:cNvPicPr>
            <a:picLocks noChangeAspect="1" noChangeArrowheads="1"/>
          </p:cNvPicPr>
          <p:nvPr/>
        </p:nvPicPr>
        <p:blipFill>
          <a:blip r:embed="rId14" cstate="print"/>
          <a:srcRect/>
          <a:stretch>
            <a:fillRect/>
          </a:stretch>
        </p:blipFill>
        <p:spPr bwMode="auto">
          <a:xfrm>
            <a:off x="8706446" y="2933583"/>
            <a:ext cx="631852" cy="698500"/>
          </a:xfrm>
          <a:prstGeom prst="rect">
            <a:avLst/>
          </a:prstGeom>
          <a:noFill/>
        </p:spPr>
      </p:pic>
      <p:pic>
        <p:nvPicPr>
          <p:cNvPr id="123919" name="Picture 15" descr="C:\Program Files\Microsoft Resource DVD Artwork\DVD_ART\Artwork_Imagery\HARDWARE_IMAGERY\Illustration - Misc Hardware\XML Icons\Server ISAS - firewall.png"/>
          <p:cNvPicPr>
            <a:picLocks noChangeAspect="1" noChangeArrowheads="1"/>
          </p:cNvPicPr>
          <p:nvPr/>
        </p:nvPicPr>
        <p:blipFill>
          <a:blip r:embed="rId15" cstate="print"/>
          <a:srcRect/>
          <a:stretch>
            <a:fillRect/>
          </a:stretch>
        </p:blipFill>
        <p:spPr bwMode="auto">
          <a:xfrm>
            <a:off x="5686780" y="3923125"/>
            <a:ext cx="795701" cy="1169458"/>
          </a:xfrm>
          <a:prstGeom prst="rect">
            <a:avLst/>
          </a:prstGeom>
          <a:noFill/>
        </p:spPr>
      </p:pic>
      <p:sp>
        <p:nvSpPr>
          <p:cNvPr id="53" name="Right Arrow 52"/>
          <p:cNvSpPr/>
          <p:nvPr/>
        </p:nvSpPr>
        <p:spPr bwMode="auto">
          <a:xfrm>
            <a:off x="940153" y="5209003"/>
            <a:ext cx="4666368"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smtClean="0">
                <a:solidFill>
                  <a:schemeClr val="tx1"/>
                </a:solidFill>
                <a:latin typeface="Segoe" pitchFamily="34" charset="0"/>
              </a:rPr>
              <a:t>El </a:t>
            </a:r>
            <a:r>
              <a:rPr lang="en-US" sz="900" b="1" dirty="0" err="1" smtClean="0">
                <a:solidFill>
                  <a:schemeClr val="tx1"/>
                </a:solidFill>
                <a:latin typeface="Segoe" pitchFamily="34" charset="0"/>
              </a:rPr>
              <a:t>usuario</a:t>
            </a:r>
            <a:r>
              <a:rPr lang="en-US" sz="900" b="1" dirty="0" smtClean="0">
                <a:solidFill>
                  <a:schemeClr val="tx1"/>
                </a:solidFill>
                <a:latin typeface="Segoe" pitchFamily="34" charset="0"/>
              </a:rPr>
              <a:t> accede a </a:t>
            </a:r>
            <a:r>
              <a:rPr lang="en-US" sz="900" b="1" dirty="0" err="1" smtClean="0">
                <a:solidFill>
                  <a:schemeClr val="tx1"/>
                </a:solidFill>
                <a:latin typeface="Segoe" pitchFamily="34" charset="0"/>
              </a:rPr>
              <a:t>las</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aplicaciones</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publicadas</a:t>
            </a:r>
            <a:r>
              <a:rPr lang="en-US" sz="900" b="1" dirty="0" smtClean="0">
                <a:solidFill>
                  <a:schemeClr val="tx1"/>
                </a:solidFill>
                <a:latin typeface="Segoe" pitchFamily="34" charset="0"/>
              </a:rPr>
              <a:t> en el TS Web Access</a:t>
            </a:r>
          </a:p>
        </p:txBody>
      </p:sp>
      <p:sp>
        <p:nvSpPr>
          <p:cNvPr id="54" name="Right Arrow 53"/>
          <p:cNvSpPr/>
          <p:nvPr/>
        </p:nvSpPr>
        <p:spPr bwMode="auto">
          <a:xfrm>
            <a:off x="917223" y="4487346"/>
            <a:ext cx="4792486"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900" b="1" dirty="0" smtClean="0">
                <a:solidFill>
                  <a:schemeClr val="tx1"/>
                </a:solidFill>
                <a:latin typeface="Segoe" pitchFamily="34" charset="0"/>
              </a:rPr>
              <a:t>Se </a:t>
            </a:r>
            <a:r>
              <a:rPr lang="en-US" sz="900" b="1" dirty="0" err="1" smtClean="0">
                <a:solidFill>
                  <a:schemeClr val="tx1"/>
                </a:solidFill>
                <a:latin typeface="Segoe" pitchFamily="34" charset="0"/>
              </a:rPr>
              <a:t>realiza</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una</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conexión</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segura</a:t>
            </a:r>
            <a:r>
              <a:rPr lang="en-US" sz="900" b="1" dirty="0" smtClean="0">
                <a:solidFill>
                  <a:schemeClr val="tx1"/>
                </a:solidFill>
                <a:latin typeface="Segoe" pitchFamily="34" charset="0"/>
              </a:rPr>
              <a:t> al TS Gateway (RDC </a:t>
            </a:r>
            <a:r>
              <a:rPr lang="en-US" sz="900" b="1" dirty="0" err="1" smtClean="0">
                <a:solidFill>
                  <a:schemeClr val="tx1"/>
                </a:solidFill>
                <a:latin typeface="Segoe" pitchFamily="34" charset="0"/>
              </a:rPr>
              <a:t>sobre</a:t>
            </a:r>
            <a:r>
              <a:rPr lang="en-US" sz="900" b="1" dirty="0" smtClean="0">
                <a:solidFill>
                  <a:schemeClr val="tx1"/>
                </a:solidFill>
                <a:latin typeface="Segoe" pitchFamily="34" charset="0"/>
              </a:rPr>
              <a:t> SSL </a:t>
            </a:r>
            <a:r>
              <a:rPr lang="en-US" sz="900" b="1" dirty="0" err="1" smtClean="0">
                <a:solidFill>
                  <a:schemeClr val="tx1"/>
                </a:solidFill>
                <a:latin typeface="Segoe" pitchFamily="34" charset="0"/>
              </a:rPr>
              <a:t>por</a:t>
            </a:r>
            <a:r>
              <a:rPr lang="en-US" sz="900" b="1" dirty="0" smtClean="0">
                <a:solidFill>
                  <a:schemeClr val="tx1"/>
                </a:solidFill>
                <a:latin typeface="Segoe" pitchFamily="34" charset="0"/>
              </a:rPr>
              <a:t> el 443)</a:t>
            </a:r>
          </a:p>
        </p:txBody>
      </p:sp>
      <p:sp>
        <p:nvSpPr>
          <p:cNvPr id="57" name="TextBox 56"/>
          <p:cNvSpPr txBox="1"/>
          <p:nvPr/>
        </p:nvSpPr>
        <p:spPr>
          <a:xfrm>
            <a:off x="8126039" y="4510504"/>
            <a:ext cx="1940476" cy="384717"/>
          </a:xfrm>
          <a:prstGeom prst="rect">
            <a:avLst/>
          </a:prstGeom>
          <a:noFill/>
        </p:spPr>
        <p:txBody>
          <a:bodyPr wrap="square" lIns="76197" tIns="38098" rIns="76197" bIns="38098" rtlCol="0">
            <a:spAutoFit/>
          </a:bodyPr>
          <a:lstStyle/>
          <a:p>
            <a:r>
              <a:rPr lang="en-US" sz="1000" b="1" dirty="0" smtClean="0">
                <a:latin typeface="Segoe" pitchFamily="34" charset="0"/>
              </a:rPr>
              <a:t>Terminal Servers </a:t>
            </a:r>
          </a:p>
          <a:p>
            <a:r>
              <a:rPr lang="en-US" sz="1000" b="1" dirty="0" smtClean="0">
                <a:latin typeface="Segoe" pitchFamily="34" charset="0"/>
              </a:rPr>
              <a:t>XP/Vista  Remote Desktop</a:t>
            </a:r>
          </a:p>
        </p:txBody>
      </p:sp>
      <p:sp>
        <p:nvSpPr>
          <p:cNvPr id="58" name="TextBox 57"/>
          <p:cNvSpPr txBox="1"/>
          <p:nvPr/>
        </p:nvSpPr>
        <p:spPr>
          <a:xfrm>
            <a:off x="5457474" y="3695583"/>
            <a:ext cx="1352902" cy="307777"/>
          </a:xfrm>
          <a:prstGeom prst="rect">
            <a:avLst/>
          </a:prstGeom>
          <a:noFill/>
        </p:spPr>
        <p:txBody>
          <a:bodyPr wrap="square" lIns="76197" tIns="38098" rIns="76197" bIns="38098" rtlCol="0">
            <a:spAutoFit/>
          </a:bodyPr>
          <a:lstStyle/>
          <a:p>
            <a:r>
              <a:rPr lang="en-US" sz="1500" dirty="0" smtClean="0">
                <a:latin typeface="Segoe" pitchFamily="34" charset="0"/>
              </a:rPr>
              <a:t>TS Gateway</a:t>
            </a:r>
          </a:p>
        </p:txBody>
      </p:sp>
      <p:sp>
        <p:nvSpPr>
          <p:cNvPr id="59" name="TextBox 58"/>
          <p:cNvSpPr txBox="1"/>
          <p:nvPr/>
        </p:nvSpPr>
        <p:spPr>
          <a:xfrm>
            <a:off x="6282972" y="5558254"/>
            <a:ext cx="928688" cy="538609"/>
          </a:xfrm>
          <a:prstGeom prst="rect">
            <a:avLst/>
          </a:prstGeom>
          <a:noFill/>
        </p:spPr>
        <p:txBody>
          <a:bodyPr wrap="square" lIns="76197" tIns="38098" rIns="76197" bIns="38098" rtlCol="0">
            <a:spAutoFit/>
          </a:bodyPr>
          <a:lstStyle/>
          <a:p>
            <a:r>
              <a:rPr lang="en-US" sz="1500" dirty="0" smtClean="0">
                <a:latin typeface="Segoe" pitchFamily="34" charset="0"/>
              </a:rPr>
              <a:t>TS Web Access</a:t>
            </a:r>
          </a:p>
        </p:txBody>
      </p:sp>
      <p:sp>
        <p:nvSpPr>
          <p:cNvPr id="60" name="TextBox 59"/>
          <p:cNvSpPr txBox="1"/>
          <p:nvPr/>
        </p:nvSpPr>
        <p:spPr>
          <a:xfrm>
            <a:off x="2579688" y="6140336"/>
            <a:ext cx="1132216" cy="307777"/>
          </a:xfrm>
          <a:prstGeom prst="rect">
            <a:avLst/>
          </a:prstGeom>
          <a:noFill/>
        </p:spPr>
        <p:txBody>
          <a:bodyPr wrap="square" lIns="76197" tIns="38098" rIns="76197" bIns="38098" rtlCol="0">
            <a:spAutoFit/>
          </a:bodyPr>
          <a:lstStyle/>
          <a:p>
            <a:r>
              <a:rPr lang="en-US" sz="1500" dirty="0" smtClean="0">
                <a:latin typeface="Segoe" pitchFamily="34" charset="0"/>
              </a:rPr>
              <a:t>Internet</a:t>
            </a:r>
          </a:p>
        </p:txBody>
      </p:sp>
      <p:sp>
        <p:nvSpPr>
          <p:cNvPr id="61" name="TextBox 60"/>
          <p:cNvSpPr txBox="1"/>
          <p:nvPr/>
        </p:nvSpPr>
        <p:spPr>
          <a:xfrm>
            <a:off x="5984875" y="6129753"/>
            <a:ext cx="894292" cy="307777"/>
          </a:xfrm>
          <a:prstGeom prst="rect">
            <a:avLst/>
          </a:prstGeom>
          <a:noFill/>
        </p:spPr>
        <p:txBody>
          <a:bodyPr wrap="square" lIns="76197" tIns="38098" rIns="76197" bIns="38098" rtlCol="0">
            <a:spAutoFit/>
          </a:bodyPr>
          <a:lstStyle/>
          <a:p>
            <a:r>
              <a:rPr lang="en-US" sz="1500" dirty="0" smtClean="0">
                <a:latin typeface="Segoe" pitchFamily="34" charset="0"/>
              </a:rPr>
              <a:t>DMZ</a:t>
            </a:r>
          </a:p>
        </p:txBody>
      </p:sp>
      <p:sp>
        <p:nvSpPr>
          <p:cNvPr id="62" name="TextBox 61"/>
          <p:cNvSpPr txBox="1"/>
          <p:nvPr/>
        </p:nvSpPr>
        <p:spPr>
          <a:xfrm>
            <a:off x="8071557" y="6129753"/>
            <a:ext cx="1673931" cy="307773"/>
          </a:xfrm>
          <a:prstGeom prst="rect">
            <a:avLst/>
          </a:prstGeom>
          <a:noFill/>
        </p:spPr>
        <p:txBody>
          <a:bodyPr wrap="square" lIns="76197" tIns="38098" rIns="76197" bIns="38098" rtlCol="0">
            <a:spAutoFit/>
          </a:bodyPr>
          <a:lstStyle/>
          <a:p>
            <a:r>
              <a:rPr lang="en-US" sz="1500" dirty="0" smtClean="0">
                <a:latin typeface="Segoe" pitchFamily="34" charset="0"/>
              </a:rPr>
              <a:t>Red </a:t>
            </a:r>
            <a:r>
              <a:rPr lang="en-US" sz="1500" dirty="0" err="1" smtClean="0">
                <a:latin typeface="Segoe" pitchFamily="34" charset="0"/>
              </a:rPr>
              <a:t>Interna</a:t>
            </a:r>
            <a:endParaRPr lang="en-US" sz="1500" dirty="0" smtClean="0">
              <a:latin typeface="Segoe" pitchFamily="34" charset="0"/>
            </a:endParaRPr>
          </a:p>
        </p:txBody>
      </p:sp>
      <p:cxnSp>
        <p:nvCxnSpPr>
          <p:cNvPr id="64" name="Straight Connector 63"/>
          <p:cNvCxnSpPr/>
          <p:nvPr/>
        </p:nvCxnSpPr>
        <p:spPr bwMode="auto">
          <a:xfrm>
            <a:off x="171900" y="6140483"/>
            <a:ext cx="9596438" cy="1323"/>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pic>
        <p:nvPicPr>
          <p:cNvPr id="123921" name="Picture 17" descr="C:\Program Files\Microsoft Resource DVD Artwork\DVD_ART\Artwork_Imagery\HARDWARE_IMAGERY\Illustration - Misc Hardware\Windows Vista Illustration Icons\Security Unknown.png"/>
          <p:cNvPicPr>
            <a:picLocks noChangeAspect="1" noChangeArrowheads="1"/>
          </p:cNvPicPr>
          <p:nvPr/>
        </p:nvPicPr>
        <p:blipFill>
          <a:blip r:embed="rId16" cstate="print"/>
          <a:srcRect/>
          <a:stretch>
            <a:fillRect/>
          </a:stretch>
        </p:blipFill>
        <p:spPr bwMode="auto">
          <a:xfrm>
            <a:off x="5732640" y="4151527"/>
            <a:ext cx="722313" cy="666750"/>
          </a:xfrm>
          <a:prstGeom prst="rect">
            <a:avLst/>
          </a:prstGeom>
          <a:noFill/>
        </p:spPr>
      </p:pic>
      <p:pic>
        <p:nvPicPr>
          <p:cNvPr id="123922" name="Picture 18" descr="C:\Program Files\Microsoft Resource DVD Artwork\DVD_ART\Artwork_Imagery\HARDWARE_IMAGERY\Illustration - Misc Hardware\Windows Vista Illustration Icons\Security Good.png"/>
          <p:cNvPicPr>
            <a:picLocks noChangeAspect="1" noChangeArrowheads="1"/>
          </p:cNvPicPr>
          <p:nvPr/>
        </p:nvPicPr>
        <p:blipFill>
          <a:blip r:embed="rId17" cstate="print"/>
          <a:srcRect/>
          <a:stretch>
            <a:fillRect/>
          </a:stretch>
        </p:blipFill>
        <p:spPr bwMode="auto">
          <a:xfrm>
            <a:off x="5744105" y="4140943"/>
            <a:ext cx="722313" cy="666750"/>
          </a:xfrm>
          <a:prstGeom prst="rect">
            <a:avLst/>
          </a:prstGeom>
          <a:noFill/>
        </p:spPr>
      </p:pic>
      <p:sp>
        <p:nvSpPr>
          <p:cNvPr id="69" name="Right Arrow 68"/>
          <p:cNvSpPr/>
          <p:nvPr/>
        </p:nvSpPr>
        <p:spPr bwMode="auto">
          <a:xfrm>
            <a:off x="6500823" y="4510503"/>
            <a:ext cx="1708316" cy="370417"/>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900" b="1" dirty="0" err="1" smtClean="0">
                <a:solidFill>
                  <a:schemeClr val="tx1"/>
                </a:solidFill>
                <a:latin typeface="Segoe" pitchFamily="34" charset="0"/>
              </a:rPr>
              <a:t>Tunel</a:t>
            </a:r>
            <a:r>
              <a:rPr lang="en-US" sz="900" b="1" dirty="0" smtClean="0">
                <a:solidFill>
                  <a:schemeClr val="tx1"/>
                </a:solidFill>
                <a:latin typeface="Segoe" pitchFamily="34" charset="0"/>
              </a:rPr>
              <a:t> </a:t>
            </a:r>
            <a:r>
              <a:rPr lang="en-US" sz="900" b="1" dirty="0" err="1" smtClean="0">
                <a:solidFill>
                  <a:schemeClr val="tx1"/>
                </a:solidFill>
                <a:latin typeface="Segoe" pitchFamily="34" charset="0"/>
              </a:rPr>
              <a:t>interno</a:t>
            </a:r>
            <a:r>
              <a:rPr lang="en-US" sz="900" b="1" dirty="0" smtClean="0">
                <a:solidFill>
                  <a:schemeClr val="tx1"/>
                </a:solidFill>
                <a:latin typeface="Segoe" pitchFamily="34" charset="0"/>
              </a:rPr>
              <a:t> (3389</a:t>
            </a:r>
            <a:r>
              <a:rPr lang="en-US" sz="800" b="1" dirty="0" smtClean="0">
                <a:solidFill>
                  <a:schemeClr val="tx1"/>
                </a:solidFill>
                <a:latin typeface="Segoe" pitchFamily="34" charset="0"/>
              </a:rPr>
              <a:t>)</a:t>
            </a:r>
            <a:endParaRPr lang="en-US" sz="1500" b="1" dirty="0" smtClean="0">
              <a:solidFill>
                <a:schemeClr val="tx1"/>
              </a:solidFill>
              <a:latin typeface="Segoe" pitchFamily="34" charset="0"/>
            </a:endParaRPr>
          </a:p>
        </p:txBody>
      </p:sp>
      <p:sp>
        <p:nvSpPr>
          <p:cNvPr id="55" name="Bent-Up Arrow 54"/>
          <p:cNvSpPr/>
          <p:nvPr/>
        </p:nvSpPr>
        <p:spPr bwMode="auto">
          <a:xfrm>
            <a:off x="6523745" y="3410695"/>
            <a:ext cx="2235729" cy="1037167"/>
          </a:xfrm>
          <a:prstGeom prst="bentUpArrow">
            <a:avLst>
              <a:gd name="adj1" fmla="val 21007"/>
              <a:gd name="adj2" fmla="val 17920"/>
              <a:gd name="adj3" fmla="val 1661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1200" b="1" dirty="0" err="1" smtClean="0">
                <a:solidFill>
                  <a:schemeClr val="tx1"/>
                </a:solidFill>
                <a:latin typeface="Segoe" pitchFamily="34" charset="0"/>
              </a:rPr>
              <a:t>Políticas</a:t>
            </a:r>
            <a:r>
              <a:rPr lang="en-US" sz="1200" b="1" dirty="0" smtClean="0">
                <a:solidFill>
                  <a:schemeClr val="tx1"/>
                </a:solidFill>
                <a:latin typeface="Segoe" pitchFamily="34" charset="0"/>
              </a:rPr>
              <a:t> AD / IAS / NAP</a:t>
            </a:r>
          </a:p>
        </p:txBody>
      </p:sp>
      <p:pic>
        <p:nvPicPr>
          <p:cNvPr id="40" name="Picture 4" descr="C:\Program Files\Microsoft Resource DVD Artwork\DVD_ART\Artwork_Imagery\HARDWARE_IMAGERY\Illustration - Misc Hardware\Windows Vista Illustration Icons\IE.png"/>
          <p:cNvPicPr>
            <a:picLocks noChangeAspect="1" noChangeArrowheads="1"/>
          </p:cNvPicPr>
          <p:nvPr/>
        </p:nvPicPr>
        <p:blipFill>
          <a:blip r:embed="rId18" cstate="print"/>
          <a:srcRect/>
          <a:stretch>
            <a:fillRect/>
          </a:stretch>
        </p:blipFill>
        <p:spPr bwMode="auto">
          <a:xfrm>
            <a:off x="298098" y="5060836"/>
            <a:ext cx="574196" cy="530027"/>
          </a:xfrm>
          <a:prstGeom prst="rect">
            <a:avLst/>
          </a:prstGeom>
          <a:noFill/>
        </p:spPr>
      </p:pic>
      <p:grpSp>
        <p:nvGrpSpPr>
          <p:cNvPr id="5" name="Group 41"/>
          <p:cNvGrpSpPr/>
          <p:nvPr/>
        </p:nvGrpSpPr>
        <p:grpSpPr>
          <a:xfrm>
            <a:off x="149049" y="4045693"/>
            <a:ext cx="928688" cy="920750"/>
            <a:chOff x="-1054100" y="1308100"/>
            <a:chExt cx="1054100" cy="1054100"/>
          </a:xfrm>
        </p:grpSpPr>
        <p:pic>
          <p:nvPicPr>
            <p:cNvPr id="43" name="Picture 3"/>
            <p:cNvPicPr>
              <a:picLocks noChangeAspect="1" noChangeArrowheads="1"/>
            </p:cNvPicPr>
            <p:nvPr/>
          </p:nvPicPr>
          <p:blipFill>
            <a:blip r:embed="rId19" cstate="print"/>
            <a:srcRect/>
            <a:stretch>
              <a:fillRect/>
            </a:stretch>
          </p:blipFill>
          <p:spPr bwMode="auto">
            <a:xfrm>
              <a:off x="-1054100" y="1308100"/>
              <a:ext cx="1054100" cy="1054100"/>
            </a:xfrm>
            <a:prstGeom prst="rect">
              <a:avLst/>
            </a:prstGeom>
            <a:noFill/>
            <a:ln w="9525">
              <a:noFill/>
              <a:miter lim="800000"/>
              <a:headEnd/>
              <a:tailEnd/>
            </a:ln>
            <a:effectLst/>
          </p:spPr>
        </p:pic>
        <p:pic>
          <p:nvPicPr>
            <p:cNvPr id="44" name="Picture 3" descr="C:\Program Files\Microsoft Resource DVD Artwork\DVD_ART\Artwork_Imagery\HARDWARE_IMAGERY\Illustration - Misc Hardware\Windows Vista Illustration Icons\Windows Vista Start Button.png"/>
            <p:cNvPicPr>
              <a:picLocks noChangeAspect="1" noChangeArrowheads="1"/>
            </p:cNvPicPr>
            <p:nvPr/>
          </p:nvPicPr>
          <p:blipFill>
            <a:blip r:embed="rId20" cstate="print"/>
            <a:srcRect/>
            <a:stretch>
              <a:fillRect/>
            </a:stretch>
          </p:blipFill>
          <p:spPr bwMode="auto">
            <a:xfrm>
              <a:off x="-592307" y="1648383"/>
              <a:ext cx="376407" cy="375654"/>
            </a:xfrm>
            <a:prstGeom prst="rect">
              <a:avLst/>
            </a:prstGeom>
            <a:noFill/>
          </p:spPr>
        </p:pic>
      </p:grpSp>
      <p:sp>
        <p:nvSpPr>
          <p:cNvPr id="45" name="TextBox 44"/>
          <p:cNvSpPr txBox="1"/>
          <p:nvPr/>
        </p:nvSpPr>
        <p:spPr>
          <a:xfrm>
            <a:off x="470077" y="3706170"/>
            <a:ext cx="1295577" cy="538609"/>
          </a:xfrm>
          <a:prstGeom prst="rect">
            <a:avLst/>
          </a:prstGeom>
          <a:noFill/>
        </p:spPr>
        <p:txBody>
          <a:bodyPr wrap="square" lIns="76197" tIns="38098" rIns="76197" bIns="38098" rtlCol="0">
            <a:spAutoFit/>
          </a:bodyPr>
          <a:lstStyle/>
          <a:p>
            <a:r>
              <a:rPr lang="en-US" sz="1500" dirty="0" smtClean="0">
                <a:latin typeface="Segoe" pitchFamily="34" charset="0"/>
              </a:rPr>
              <a:t>Vista RDC (TS) client</a:t>
            </a:r>
          </a:p>
        </p:txBody>
      </p:sp>
      <p:pic>
        <p:nvPicPr>
          <p:cNvPr id="72" name="Picture 7" descr="C:\Program Files\Microsoft Resource DVD Artwork\DVD_ART\Artwork_Imagery\HARDWARE_IMAGERY\Illustration - Misc Hardware\Windows Vista Illustration Icons\Flip 3D.png"/>
          <p:cNvPicPr>
            <a:picLocks noChangeAspect="1" noChangeArrowheads="1"/>
          </p:cNvPicPr>
          <p:nvPr/>
        </p:nvPicPr>
        <p:blipFill>
          <a:blip r:embed="rId21" cstate="print"/>
          <a:srcRect/>
          <a:stretch>
            <a:fillRect/>
          </a:stretch>
        </p:blipFill>
        <p:spPr bwMode="auto">
          <a:xfrm>
            <a:off x="8910136" y="5400525"/>
            <a:ext cx="514324" cy="528303"/>
          </a:xfrm>
          <a:prstGeom prst="rect">
            <a:avLst/>
          </a:prstGeom>
          <a:noFill/>
          <a:scene3d>
            <a:camera prst="isometricLeftDown"/>
            <a:lightRig rig="threePt" dir="t"/>
          </a:scene3d>
        </p:spPr>
      </p:pic>
      <p:pic>
        <p:nvPicPr>
          <p:cNvPr id="70" name="Picture 7" descr="C:\Program Files\Microsoft Resource DVD Artwork\DVD_ART\Artwork_Imagery\HARDWARE_IMAGERY\Illustration - Misc Hardware\Windows Vista Illustration Icons\Flip 3D.png"/>
          <p:cNvPicPr>
            <a:picLocks noChangeAspect="1" noChangeArrowheads="1"/>
          </p:cNvPicPr>
          <p:nvPr/>
        </p:nvPicPr>
        <p:blipFill>
          <a:blip r:embed="rId12" cstate="print"/>
          <a:srcRect/>
          <a:stretch>
            <a:fillRect/>
          </a:stretch>
        </p:blipFill>
        <p:spPr bwMode="auto">
          <a:xfrm>
            <a:off x="9013322" y="3760106"/>
            <a:ext cx="430491" cy="442191"/>
          </a:xfrm>
          <a:prstGeom prst="rect">
            <a:avLst/>
          </a:prstGeom>
          <a:noFill/>
          <a:scene3d>
            <a:camera prst="isometricLeftDown"/>
            <a:lightRig rig="threePt" dir="t"/>
          </a:scene3d>
        </p:spPr>
      </p:pic>
      <p:sp>
        <p:nvSpPr>
          <p:cNvPr id="42" name="41 Marcador de contenido"/>
          <p:cNvSpPr>
            <a:spLocks noGrp="1"/>
          </p:cNvSpPr>
          <p:nvPr>
            <p:ph idx="1"/>
          </p:nvPr>
        </p:nvSpPr>
        <p:spPr>
          <a:xfrm>
            <a:off x="412750" y="1214423"/>
            <a:ext cx="9080500" cy="1680460"/>
          </a:xfrm>
        </p:spPr>
        <p:txBody>
          <a:bodyPr/>
          <a:lstStyle/>
          <a:p>
            <a:r>
              <a:rPr lang="es-ES" sz="2400" dirty="0" smtClean="0"/>
              <a:t>Terminal </a:t>
            </a:r>
            <a:r>
              <a:rPr lang="es-ES" sz="2400" dirty="0" err="1" smtClean="0"/>
              <a:t>Services</a:t>
            </a:r>
            <a:r>
              <a:rPr lang="es-ES" sz="2400" dirty="0" smtClean="0"/>
              <a:t> Gateway permite acceder de manera segura a las aplicaciones internas a través de RDP sobre HTTPS</a:t>
            </a:r>
          </a:p>
          <a:p>
            <a:pPr lvl="1"/>
            <a:r>
              <a:rPr lang="es-ES" sz="2000" dirty="0" smtClean="0"/>
              <a:t>Acceso simple y seguro, sin necesidad de </a:t>
            </a:r>
            <a:r>
              <a:rPr lang="es-ES" sz="2000" dirty="0" err="1" smtClean="0"/>
              <a:t>VPNs</a:t>
            </a:r>
            <a:endParaRPr lang="es-ES" sz="2000" dirty="0" smtClean="0"/>
          </a:p>
          <a:p>
            <a:pPr lvl="1"/>
            <a:r>
              <a:rPr lang="es-ES" sz="2000" dirty="0" smtClean="0"/>
              <a:t>Similar a como funciona Outlook</a:t>
            </a:r>
          </a:p>
          <a:p>
            <a:pPr lvl="1"/>
            <a:r>
              <a:rPr lang="es-ES" sz="2000" dirty="0" smtClean="0"/>
              <a:t>A través de un único puerto (443)</a:t>
            </a:r>
          </a:p>
        </p:txBody>
      </p:sp>
      <p:pic>
        <p:nvPicPr>
          <p:cNvPr id="46" name="Picture 11" descr="Logo-Terminal-Services"/>
          <p:cNvPicPr>
            <a:picLocks noChangeAspect="1" noChangeArrowheads="1"/>
          </p:cNvPicPr>
          <p:nvPr/>
        </p:nvPicPr>
        <p:blipFill>
          <a:blip r:embed="rId22" cstate="print"/>
          <a:stretch>
            <a:fillRect/>
          </a:stretch>
        </p:blipFill>
        <p:spPr bwMode="auto">
          <a:xfrm>
            <a:off x="5030392" y="3286124"/>
            <a:ext cx="2007209" cy="381000"/>
          </a:xfrm>
          <a:prstGeom prst="rect">
            <a:avLst/>
          </a:prstGeom>
          <a:noFill/>
          <a:ln w="9525">
            <a:noFill/>
            <a:miter lim="800000"/>
            <a:headEnd/>
            <a:tailEnd/>
          </a:ln>
        </p:spPr>
      </p:pic>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3"/>
                                        </p:tgtEl>
                                      </p:cBhvr>
                                    </p:animEffect>
                                    <p:set>
                                      <p:cBhvr>
                                        <p:cTn id="12" dur="1" fill="hold">
                                          <p:stCondLst>
                                            <p:cond delay="499"/>
                                          </p:stCondLst>
                                        </p:cTn>
                                        <p:tgtEl>
                                          <p:spTgt spid="53"/>
                                        </p:tgtEl>
                                        <p:attrNameLst>
                                          <p:attrName>style.visibility</p:attrName>
                                        </p:attrNameLst>
                                      </p:cBhvr>
                                      <p:to>
                                        <p:strVal val="hidden"/>
                                      </p:to>
                                    </p:set>
                                  </p:childTnLst>
                                </p:cTn>
                              </p:par>
                              <p:par>
                                <p:cTn id="13" presetID="0" presetClass="path" presetSubtype="0" accel="50000" decel="50000" fill="hold" nodeType="withEffect">
                                  <p:stCondLst>
                                    <p:cond delay="0"/>
                                  </p:stCondLst>
                                  <p:childTnLst>
                                    <p:animMotion origin="layout" path="M -0.01895 -0.04224 L -0.54557 -0.16879 " pathEditMode="relative" ptsTypes="AA">
                                      <p:cBhvr>
                                        <p:cTn id="14" dur="2000" fill="hold"/>
                                        <p:tgtEl>
                                          <p:spTgt spid="123920"/>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1000"/>
                                        <p:tgtEl>
                                          <p:spTgt spid="54"/>
                                        </p:tgtEl>
                                      </p:cBhvr>
                                    </p:animEffect>
                                  </p:childTnLst>
                                </p:cTn>
                              </p:par>
                            </p:childTnLst>
                          </p:cTn>
                        </p:par>
                        <p:par>
                          <p:cTn id="20" fill="hold">
                            <p:stCondLst>
                              <p:cond delay="1000"/>
                            </p:stCondLst>
                            <p:childTnLst>
                              <p:par>
                                <p:cTn id="21" presetID="35" presetClass="entr" presetSubtype="0" fill="hold" nodeType="afterEffect">
                                  <p:stCondLst>
                                    <p:cond delay="0"/>
                                  </p:stCondLst>
                                  <p:childTnLst>
                                    <p:set>
                                      <p:cBhvr>
                                        <p:cTn id="22" dur="1" fill="hold">
                                          <p:stCondLst>
                                            <p:cond delay="0"/>
                                          </p:stCondLst>
                                        </p:cTn>
                                        <p:tgtEl>
                                          <p:spTgt spid="123921"/>
                                        </p:tgtEl>
                                        <p:attrNameLst>
                                          <p:attrName>style.visibility</p:attrName>
                                        </p:attrNameLst>
                                      </p:cBhvr>
                                      <p:to>
                                        <p:strVal val="visible"/>
                                      </p:to>
                                    </p:set>
                                    <p:animEffect transition="in" filter="fade">
                                      <p:cBhvr>
                                        <p:cTn id="23" dur="2000"/>
                                        <p:tgtEl>
                                          <p:spTgt spid="123921"/>
                                        </p:tgtEl>
                                      </p:cBhvr>
                                    </p:animEffect>
                                    <p:anim calcmode="lin" valueType="num">
                                      <p:cBhvr>
                                        <p:cTn id="24" dur="2000" fill="hold"/>
                                        <p:tgtEl>
                                          <p:spTgt spid="123921"/>
                                        </p:tgtEl>
                                        <p:attrNameLst>
                                          <p:attrName>style.rotation</p:attrName>
                                        </p:attrNameLst>
                                      </p:cBhvr>
                                      <p:tavLst>
                                        <p:tav tm="0">
                                          <p:val>
                                            <p:fltVal val="720"/>
                                          </p:val>
                                        </p:tav>
                                        <p:tav tm="100000">
                                          <p:val>
                                            <p:fltVal val="0"/>
                                          </p:val>
                                        </p:tav>
                                      </p:tavLst>
                                    </p:anim>
                                    <p:anim calcmode="lin" valueType="num">
                                      <p:cBhvr>
                                        <p:cTn id="25" dur="2000" fill="hold"/>
                                        <p:tgtEl>
                                          <p:spTgt spid="123921"/>
                                        </p:tgtEl>
                                        <p:attrNameLst>
                                          <p:attrName>ppt_h</p:attrName>
                                        </p:attrNameLst>
                                      </p:cBhvr>
                                      <p:tavLst>
                                        <p:tav tm="0">
                                          <p:val>
                                            <p:fltVal val="0"/>
                                          </p:val>
                                        </p:tav>
                                        <p:tav tm="100000">
                                          <p:val>
                                            <p:strVal val="#ppt_h"/>
                                          </p:val>
                                        </p:tav>
                                      </p:tavLst>
                                    </p:anim>
                                    <p:anim calcmode="lin" valueType="num">
                                      <p:cBhvr>
                                        <p:cTn id="26" dur="2000" fill="hold"/>
                                        <p:tgtEl>
                                          <p:spTgt spid="123921"/>
                                        </p:tgtEl>
                                        <p:attrNameLst>
                                          <p:attrName>ppt_w</p:attrName>
                                        </p:attrNameLst>
                                      </p:cBhvr>
                                      <p:tavLst>
                                        <p:tav tm="0">
                                          <p:val>
                                            <p:fltVal val="0"/>
                                          </p:val>
                                        </p:tav>
                                        <p:tav tm="100000">
                                          <p:val>
                                            <p:strVal val="#ppt_w"/>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10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xit" presetSubtype="0" fill="hold" nodeType="clickEffect">
                                  <p:stCondLst>
                                    <p:cond delay="0"/>
                                  </p:stCondLst>
                                  <p:childTnLst>
                                    <p:animEffect transition="out" filter="dissolve">
                                      <p:cBhvr>
                                        <p:cTn id="35" dur="500"/>
                                        <p:tgtEl>
                                          <p:spTgt spid="123921"/>
                                        </p:tgtEl>
                                      </p:cBhvr>
                                    </p:animEffect>
                                    <p:set>
                                      <p:cBhvr>
                                        <p:cTn id="36" dur="1" fill="hold">
                                          <p:stCondLst>
                                            <p:cond delay="499"/>
                                          </p:stCondLst>
                                        </p:cTn>
                                        <p:tgtEl>
                                          <p:spTgt spid="123921"/>
                                        </p:tgtEl>
                                        <p:attrNameLst>
                                          <p:attrName>style.visibility</p:attrName>
                                        </p:attrNameLst>
                                      </p:cBhvr>
                                      <p:to>
                                        <p:strVal val="hidden"/>
                                      </p:to>
                                    </p:set>
                                  </p:childTnLst>
                                </p:cTn>
                              </p:par>
                              <p:par>
                                <p:cTn id="37" presetID="9" presetClass="entr" presetSubtype="0" fill="hold" nodeType="withEffect">
                                  <p:stCondLst>
                                    <p:cond delay="0"/>
                                  </p:stCondLst>
                                  <p:childTnLst>
                                    <p:set>
                                      <p:cBhvr>
                                        <p:cTn id="38" dur="1" fill="hold">
                                          <p:stCondLst>
                                            <p:cond delay="0"/>
                                          </p:stCondLst>
                                        </p:cTn>
                                        <p:tgtEl>
                                          <p:spTgt spid="123922"/>
                                        </p:tgtEl>
                                        <p:attrNameLst>
                                          <p:attrName>style.visibility</p:attrName>
                                        </p:attrNameLst>
                                      </p:cBhvr>
                                      <p:to>
                                        <p:strVal val="visible"/>
                                      </p:to>
                                    </p:set>
                                    <p:animEffect transition="in" filter="dissolve">
                                      <p:cBhvr>
                                        <p:cTn id="39" dur="500"/>
                                        <p:tgtEl>
                                          <p:spTgt spid="123922"/>
                                        </p:tgtEl>
                                      </p:cBhvr>
                                    </p:animEffect>
                                  </p:childTnLst>
                                </p:cTn>
                              </p:par>
                              <p:par>
                                <p:cTn id="40" presetID="9" presetClass="exit" presetSubtype="0" fill="hold" grpId="1" nodeType="withEffect">
                                  <p:stCondLst>
                                    <p:cond delay="0"/>
                                  </p:stCondLst>
                                  <p:childTnLst>
                                    <p:animEffect transition="out" filter="dissolve">
                                      <p:cBhvr>
                                        <p:cTn id="41" dur="500"/>
                                        <p:tgtEl>
                                          <p:spTgt spid="55"/>
                                        </p:tgtEl>
                                      </p:cBhvr>
                                    </p:animEffect>
                                    <p:set>
                                      <p:cBhvr>
                                        <p:cTn id="42" dur="1" fill="hold">
                                          <p:stCondLst>
                                            <p:cond delay="499"/>
                                          </p:stCondLst>
                                        </p:cTn>
                                        <p:tgtEl>
                                          <p:spTgt spid="55"/>
                                        </p:tgtEl>
                                        <p:attrNameLst>
                                          <p:attrName>style.visibility</p:attrName>
                                        </p:attrNameLst>
                                      </p:cBhvr>
                                      <p:to>
                                        <p:strVal val="hidden"/>
                                      </p:to>
                                    </p:set>
                                  </p:childTnLst>
                                </p:cTn>
                              </p:par>
                              <p:par>
                                <p:cTn id="43" presetID="22" presetClass="entr" presetSubtype="8" fill="hold" grpId="0" nodeType="withEffect">
                                  <p:stCondLst>
                                    <p:cond delay="0"/>
                                  </p:stCondLst>
                                  <p:childTnLst>
                                    <p:set>
                                      <p:cBhvr>
                                        <p:cTn id="44" dur="1" fill="hold">
                                          <p:stCondLst>
                                            <p:cond delay="0"/>
                                          </p:stCondLst>
                                        </p:cTn>
                                        <p:tgtEl>
                                          <p:spTgt spid="69"/>
                                        </p:tgtEl>
                                        <p:attrNameLst>
                                          <p:attrName>style.visibility</p:attrName>
                                        </p:attrNameLst>
                                      </p:cBhvr>
                                      <p:to>
                                        <p:strVal val="visible"/>
                                      </p:to>
                                    </p:set>
                                    <p:animEffect transition="in" filter="wipe(left)">
                                      <p:cBhvr>
                                        <p:cTn id="45" dur="1000"/>
                                        <p:tgtEl>
                                          <p:spTgt spid="69"/>
                                        </p:tgtEl>
                                      </p:cBhvr>
                                    </p:animEffect>
                                  </p:childTnLst>
                                </p:cTn>
                              </p:par>
                            </p:childTnLst>
                          </p:cTn>
                        </p:par>
                        <p:par>
                          <p:cTn id="46" fill="hold">
                            <p:stCondLst>
                              <p:cond delay="1000"/>
                            </p:stCondLst>
                            <p:childTnLst>
                              <p:par>
                                <p:cTn id="47" presetID="0" presetClass="path" presetSubtype="0" accel="50000" decel="50000" fill="hold" nodeType="afterEffect">
                                  <p:stCondLst>
                                    <p:cond delay="0"/>
                                  </p:stCondLst>
                                  <p:childTnLst>
                                    <p:animMotion origin="layout" path="M -2.4537E-6 3.51852E-6 L -0.86574 0.06481 " pathEditMode="relative" ptsTypes="AA">
                                      <p:cBhvr>
                                        <p:cTn id="48" dur="2000" fill="hold"/>
                                        <p:tgtEl>
                                          <p:spTgt spid="70"/>
                                        </p:tgtEl>
                                        <p:attrNameLst>
                                          <p:attrName>ppt_x</p:attrName>
                                          <p:attrName>ppt_y</p:attrName>
                                        </p:attrNameLst>
                                      </p:cBhvr>
                                    </p:animMotion>
                                  </p:childTnLst>
                                </p:cTn>
                              </p:par>
                              <p:par>
                                <p:cTn id="49" presetID="0" presetClass="path" presetSubtype="0" accel="50000" decel="50000" fill="hold" nodeType="withEffect">
                                  <p:stCondLst>
                                    <p:cond delay="0"/>
                                  </p:stCondLst>
                                  <p:childTnLst>
                                    <p:animMotion origin="layout" path="M -0.00058 0.00019 L -0.84896 -0.15567 " pathEditMode="relative" ptsTypes="AA">
                                      <p:cBhvr>
                                        <p:cTn id="50" dur="2000" fill="hold"/>
                                        <p:tgtEl>
                                          <p:spTgt spid="7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69" grpId="0" animBg="1"/>
      <p:bldP spid="55" grpId="0" animBg="1"/>
      <p:bldP spid="55"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INVLD|1.4|1.3|1|1.1|.9|1.4|1|1|1|1"/>
</p:tagLst>
</file>

<file path=ppt/tags/tag2.xml><?xml version="1.0" encoding="utf-8"?>
<p:tagLst xmlns:a="http://schemas.openxmlformats.org/drawingml/2006/main" xmlns:r="http://schemas.openxmlformats.org/officeDocument/2006/relationships" xmlns:p="http://schemas.openxmlformats.org/presentationml/2006/main">
  <p:tag name="TIMING" val="|30|10.5|2.8|2|4.7|11|3|2"/>
</p:tagLst>
</file>

<file path=ppt/theme/theme1.xml><?xml version="1.0" encoding="utf-8"?>
<a:theme xmlns:a="http://schemas.openxmlformats.org/drawingml/2006/main" name="4_MMS_Microsoft_Management_Summit_Breakout_16x9">
  <a:themeElements>
    <a:clrScheme name="MMS Colors">
      <a:dk1>
        <a:sysClr val="windowText" lastClr="000000"/>
      </a:dk1>
      <a:lt1>
        <a:sysClr val="window" lastClr="FFFFFF"/>
      </a:lt1>
      <a:dk2>
        <a:srgbClr val="000000"/>
      </a:dk2>
      <a:lt2>
        <a:srgbClr val="8CBA6A"/>
      </a:lt2>
      <a:accent1>
        <a:srgbClr val="F37C38"/>
      </a:accent1>
      <a:accent2>
        <a:srgbClr val="276DA1"/>
      </a:accent2>
      <a:accent3>
        <a:srgbClr val="7DC466"/>
      </a:accent3>
      <a:accent4>
        <a:srgbClr val="FFCB05"/>
      </a:accent4>
      <a:accent5>
        <a:srgbClr val="677A8C"/>
      </a:accent5>
      <a:accent6>
        <a:srgbClr val="6AA2CC"/>
      </a:accent6>
      <a:hlink>
        <a:srgbClr val="7DC466"/>
      </a:hlink>
      <a:folHlink>
        <a:srgbClr val="C2A874"/>
      </a:folHlink>
    </a:clrScheme>
    <a:fontScheme name="Blue-Purple TT">
      <a:majorFont>
        <a:latin typeface="Segoe"/>
        <a:ea typeface=""/>
        <a:cs typeface=""/>
      </a:majorFont>
      <a:minorFont>
        <a:latin typeface="Sego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4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noFill/>
      </a:spPr>
      <a:bodyPr wrap="none" lIns="0" tIns="0" rIns="0" bIns="0" rtlCol="0">
        <a:spAutoFit/>
      </a:bodyPr>
      <a:lstStyle>
        <a:defPPr>
          <a:lnSpc>
            <a:spcPct val="90000"/>
          </a:lnSpc>
          <a:defRPr sz="18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FF93179E-FD51-4AE0-A36B-B469DC36394C}"/>
</file>

<file path=customXml/itemProps2.xml><?xml version="1.0" encoding="utf-8"?>
<ds:datastoreItem xmlns:ds="http://schemas.openxmlformats.org/officeDocument/2006/customXml" ds:itemID="{2BFB9B7D-848E-4527-958A-792C310F6497}"/>
</file>

<file path=customXml/itemProps3.xml><?xml version="1.0" encoding="utf-8"?>
<ds:datastoreItem xmlns:ds="http://schemas.openxmlformats.org/officeDocument/2006/customXml" ds:itemID="{FD009C14-34D8-40AB-A2A1-8F1A494EC201}"/>
</file>

<file path=docProps/app.xml><?xml version="1.0" encoding="utf-8"?>
<Properties xmlns="http://schemas.openxmlformats.org/officeDocument/2006/extended-properties" xmlns:vt="http://schemas.openxmlformats.org/officeDocument/2006/docPropsVTypes">
  <Template/>
  <TotalTime>0</TotalTime>
  <Words>4350</Words>
  <Application>Microsoft Office PowerPoint</Application>
  <PresentationFormat>A4 Paper (210x297 mm)</PresentationFormat>
  <Paragraphs>564</Paragraphs>
  <Slides>41</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4_MMS_Microsoft_Management_Summit_Breakout_16x9</vt:lpstr>
      <vt:lpstr>Image</vt:lpstr>
      <vt:lpstr>Virtualización del Escritorio</vt:lpstr>
      <vt:lpstr>Agenda</vt:lpstr>
      <vt:lpstr>Tecnologías de Virtualización de Microsoft</vt:lpstr>
      <vt:lpstr>Escenarios de cliente Windows optimizado</vt:lpstr>
      <vt:lpstr>Tecnologías de Virtualización del Escritorio</vt:lpstr>
      <vt:lpstr>Virtualización del Escritorio Virtualización de la Presentación</vt:lpstr>
      <vt:lpstr>Terminal Services</vt:lpstr>
      <vt:lpstr>Aplicaciones remotas</vt:lpstr>
      <vt:lpstr>Acceso desde cualquier parte</vt:lpstr>
      <vt:lpstr>DEMO Remote App Manager</vt:lpstr>
      <vt:lpstr>Virtualización del Escritorio  Virtualización de Aplicaciones</vt:lpstr>
      <vt:lpstr>Virtualización de Aplicaciones: Microsoft APP-V (Softgrid)</vt:lpstr>
      <vt:lpstr>Virtualización de la Presentación + Virtualización de Aplicaciones APP-V + Terminal Services</vt:lpstr>
      <vt:lpstr>Microsoft Application Virtualization</vt:lpstr>
      <vt:lpstr>DEMO App-V</vt:lpstr>
      <vt:lpstr>Virtualización del Escritorio  Virtualización en el cliente</vt:lpstr>
      <vt:lpstr>Windows Virtual PC</vt:lpstr>
      <vt:lpstr>Virtualización del Escritorio Microsoft Enterprise Desktop Virtualization (MED-V / Kidaro)</vt:lpstr>
      <vt:lpstr>Arquitectura y Funcionalidades de MED-V</vt:lpstr>
      <vt:lpstr>DEMO Windows Virtual PC</vt:lpstr>
      <vt:lpstr>Virtualización del Escritorio  Hosted Desktops (VDI)</vt:lpstr>
      <vt:lpstr>Cliente virtualizado y albergado en el Datacenter Arquitectura VDI</vt:lpstr>
      <vt:lpstr>Pero Virtualización del Escritorio es algo más que VDI …</vt:lpstr>
      <vt:lpstr>Remote Desktop Services: Virtualización del Escritorio</vt:lpstr>
      <vt:lpstr>Remote Desktop Services vs. Terminal Services</vt:lpstr>
      <vt:lpstr>Infraestructura de Connection Broker</vt:lpstr>
      <vt:lpstr>Slide 27</vt:lpstr>
      <vt:lpstr>Flujo de la conexión a través del Bróker</vt:lpstr>
      <vt:lpstr>Requisitos de las VMs del Pool</vt:lpstr>
      <vt:lpstr>Ingredientes</vt:lpstr>
      <vt:lpstr>Recetas</vt:lpstr>
      <vt:lpstr>Escenario de la Demo</vt:lpstr>
      <vt:lpstr>DEMO VDI con RD Connection Broker</vt:lpstr>
      <vt:lpstr>VDI con nuestros partners</vt:lpstr>
      <vt:lpstr>Virtualización del Escritorio  Escenarios</vt:lpstr>
      <vt:lpstr>Escenarios de Virtualización del Escritorio</vt:lpstr>
      <vt:lpstr>Escenarios de Virtualización del Escritorio</vt:lpstr>
      <vt:lpstr>Opciones de Escritorio Centralizado</vt:lpstr>
      <vt:lpstr>Windows Server 2008 Hyper-V R2 Licenciamiento</vt:lpstr>
      <vt:lpstr>Licenciamiento de VDI: VECD</vt:lpstr>
      <vt:lpstr>Slide 41</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Virtualización del Escritorio</dc:title>
  <dc:creator/>
  <cp:lastModifiedBy/>
  <cp:revision>1</cp:revision>
  <dcterms:created xsi:type="dcterms:W3CDTF">2009-06-23T23:52:44Z</dcterms:created>
  <dcterms:modified xsi:type="dcterms:W3CDTF">2009-07-08T08:06:51Z</dcterms:modified>
</cp:coreProperties>
</file>