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Lst>
  <p:notesMasterIdLst>
    <p:notesMasterId r:id="rId18"/>
  </p:notesMasterIdLst>
  <p:handoutMasterIdLst>
    <p:handoutMasterId r:id="rId19"/>
  </p:handoutMasterIdLst>
  <p:sldIdLst>
    <p:sldId id="256" r:id="rId5"/>
    <p:sldId id="260" r:id="rId6"/>
    <p:sldId id="264" r:id="rId7"/>
    <p:sldId id="266" r:id="rId8"/>
    <p:sldId id="267" r:id="rId9"/>
    <p:sldId id="268" r:id="rId10"/>
    <p:sldId id="269" r:id="rId11"/>
    <p:sldId id="270" r:id="rId12"/>
    <p:sldId id="272" r:id="rId13"/>
    <p:sldId id="274" r:id="rId14"/>
    <p:sldId id="276" r:id="rId15"/>
    <p:sldId id="261" r:id="rId16"/>
    <p:sldId id="259" r:id="rId17"/>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E00"/>
    <a:srgbClr val="96A66E"/>
    <a:srgbClr val="F6AE1E"/>
    <a:srgbClr val="070B2F"/>
    <a:srgbClr val="003458"/>
    <a:srgbClr val="0099FF"/>
    <a:srgbClr val="FFFFFF"/>
    <a:srgbClr val="C0C0C0"/>
    <a:srgbClr val="FF3300"/>
    <a:srgbClr val="9F9F9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389" autoAdjust="0"/>
    <p:restoredTop sz="96105" autoAdjust="0"/>
  </p:normalViewPr>
  <p:slideViewPr>
    <p:cSldViewPr>
      <p:cViewPr varScale="1">
        <p:scale>
          <a:sx n="71" d="100"/>
          <a:sy n="71" d="100"/>
        </p:scale>
        <p:origin x="-546" y="-108"/>
      </p:cViewPr>
      <p:guideLst>
        <p:guide orient="horz" pos="144"/>
        <p:guide orient="horz" pos="912"/>
        <p:guide orient="horz" pos="1484"/>
        <p:guide orient="horz" pos="1200"/>
        <p:guide orient="horz" pos="2736"/>
        <p:guide orient="horz" pos="4319"/>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660"/>
    </p:cViewPr>
  </p:sorterViewPr>
  <p:notesViewPr>
    <p:cSldViewPr showGuides="1">
      <p:cViewPr varScale="1">
        <p:scale>
          <a:sx n="85" d="100"/>
          <a:sy n="85" d="100"/>
        </p:scale>
        <p:origin x="-3244" y="-103"/>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9/19/2008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9/19/2008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en-US" dirty="0" smtClean="0"/>
              <a:t>The </a:t>
            </a:r>
            <a:r>
              <a:rPr lang="en-US" b="1" dirty="0" smtClean="0"/>
              <a:t>Microsoft Desktop Optimization Pack  </a:t>
            </a:r>
            <a:r>
              <a:rPr lang="en-US" dirty="0" smtClean="0"/>
              <a:t>helps you every step of the way in accelerating and managing your desktop deployments.  First,  you need to understand what software you have in your desktop environment, that’s what </a:t>
            </a:r>
            <a:r>
              <a:rPr lang="en-US" b="1" dirty="0" smtClean="0"/>
              <a:t>Asset Inventory Service </a:t>
            </a:r>
            <a:r>
              <a:rPr lang="en-US" dirty="0" smtClean="0"/>
              <a:t>does. It scans and analyzes all the applications on your desktops by translating inventory data into useful  and actionable information.</a:t>
            </a:r>
          </a:p>
          <a:p>
            <a:r>
              <a:rPr lang="en-US" dirty="0" smtClean="0"/>
              <a:t> </a:t>
            </a:r>
          </a:p>
          <a:p>
            <a:r>
              <a:rPr lang="en-US" dirty="0" smtClean="0"/>
              <a:t>Then, you need make sure that your users and computers on your network aren’t affected by Group Policy changes that may have an unexpected adverse impact.  </a:t>
            </a:r>
            <a:r>
              <a:rPr lang="en-US" b="1" dirty="0" smtClean="0"/>
              <a:t>Advanced Group Policy Management </a:t>
            </a:r>
            <a:r>
              <a:rPr lang="en-US" dirty="0" smtClean="0"/>
              <a:t>helps you with this to easily manage Group Policy through a change management and role-based delegation system ensuring less downtime and a better user experience.</a:t>
            </a:r>
          </a:p>
          <a:p>
            <a:r>
              <a:rPr lang="en-US" dirty="0" smtClean="0"/>
              <a:t> </a:t>
            </a:r>
          </a:p>
          <a:p>
            <a:r>
              <a:rPr lang="en-US" dirty="0" smtClean="0"/>
              <a:t>Managing applications enterprise-wide is complex and costly.  With </a:t>
            </a:r>
            <a:r>
              <a:rPr lang="en-US" b="1" dirty="0" err="1" smtClean="0"/>
              <a:t>SoftGrid</a:t>
            </a:r>
            <a:r>
              <a:rPr lang="en-US" b="1" dirty="0" smtClean="0"/>
              <a:t> Application Virtualization </a:t>
            </a:r>
            <a:r>
              <a:rPr lang="en-US" dirty="0" smtClean="0"/>
              <a:t>, you can manage applications in a more centrally controlled way that benefits both end users and IT. Because applications are transformed into virtual services that are never installed, they are available instantly to users anywhere.  Desktop administration for deploying, patching,  updating  and terminating applications is simpler and requires much fewer IT resources.</a:t>
            </a:r>
          </a:p>
          <a:p>
            <a:r>
              <a:rPr lang="en-US" dirty="0" smtClean="0"/>
              <a:t> </a:t>
            </a:r>
          </a:p>
          <a:p>
            <a:r>
              <a:rPr lang="en-US" dirty="0" smtClean="0"/>
              <a:t>One of the more difficult things for IT to resolve is when a system or application crashes or hangs.  End-users typically don’t typically notify IT, because of this, IT has limited visibility to these issues and can’t proactively resolve them.  Through </a:t>
            </a:r>
            <a:r>
              <a:rPr lang="en-US" dirty="0" err="1" smtClean="0"/>
              <a:t>agentless</a:t>
            </a:r>
            <a:r>
              <a:rPr lang="en-US" dirty="0" smtClean="0"/>
              <a:t> crash monitoring, </a:t>
            </a:r>
            <a:r>
              <a:rPr lang="en-US" b="1" dirty="0" smtClean="0"/>
              <a:t>System Center Desktop Error Monitoring</a:t>
            </a:r>
            <a:r>
              <a:rPr lang="en-US" dirty="0" smtClean="0"/>
              <a:t> identifies the probable cause and resolution for failures. </a:t>
            </a:r>
          </a:p>
          <a:p>
            <a:r>
              <a:rPr lang="en-US" dirty="0" smtClean="0"/>
              <a:t> </a:t>
            </a:r>
          </a:p>
          <a:p>
            <a:r>
              <a:rPr lang="en-US" dirty="0" smtClean="0"/>
              <a:t>And lastly</a:t>
            </a:r>
            <a:r>
              <a:rPr lang="en-US" b="1" dirty="0" smtClean="0"/>
              <a:t>, Diagnostics and Recovery Toolset</a:t>
            </a:r>
            <a:r>
              <a:rPr lang="en-US" dirty="0" smtClean="0"/>
              <a:t> includes tools that help you repair and recover unbootable systems with minimal downtime for the end-user.</a:t>
            </a:r>
          </a:p>
          <a:p>
            <a:r>
              <a:rPr lang="en-US" dirty="0" smtClean="0"/>
              <a:t> </a:t>
            </a:r>
          </a:p>
          <a:p>
            <a:r>
              <a:rPr lang="en-US" dirty="0" smtClean="0"/>
              <a:t>All these technologies work together to help you manage your desktop environment, lower TCO and be more responsive to users everywhere.</a:t>
            </a:r>
          </a:p>
          <a:p>
            <a:pPr eaLnBrk="1" hangingPunct="1">
              <a:spcBef>
                <a:spcPct val="0"/>
              </a:spcBef>
            </a:pPr>
            <a:endParaRPr lang="en-US" dirty="0"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D15D0C-0652-4A55-965B-D8372C899840}" type="slidenum">
              <a:rPr lang="en-US"/>
              <a:pPr fontAlgn="base">
                <a:spcBef>
                  <a:spcPct val="0"/>
                </a:spcBef>
                <a:spcAft>
                  <a:spcPct val="0"/>
                </a:spcAft>
                <a:defRPr/>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04A93B-5F4C-4974-8D18-8D67998A01EC}" type="slidenum">
              <a:rPr lang="en-US" smtClean="0">
                <a:latin typeface="Arial" charset="0"/>
              </a:rPr>
              <a:pPr fontAlgn="base">
                <a:spcBef>
                  <a:spcPct val="0"/>
                </a:spcBef>
                <a:spcAft>
                  <a:spcPct val="0"/>
                </a:spcAft>
              </a:pPr>
              <a:t>5</a:t>
            </a:fld>
            <a:endParaRPr lang="en-US" smtClean="0">
              <a:latin typeface="Arial" charset="0"/>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a:xfrm>
            <a:off x="687388" y="4343400"/>
            <a:ext cx="5483225" cy="4114800"/>
          </a:xfrm>
        </p:spPr>
        <p:txBody>
          <a:bodyPr>
            <a:noAutofit/>
          </a:bodyPr>
          <a:lstStyle/>
          <a:p>
            <a:pPr eaLnBrk="1" fontAlgn="auto" hangingPunct="1">
              <a:spcBef>
                <a:spcPts val="0"/>
              </a:spcBef>
              <a:spcAft>
                <a:spcPts val="0"/>
              </a:spcAft>
              <a:tabLst>
                <a:tab pos="58738" algn="l"/>
              </a:tabLst>
              <a:defRPr/>
            </a:pPr>
            <a:r>
              <a:rPr lang="en-US" sz="1000" dirty="0" smtClean="0"/>
              <a:t>SoftGrid changes the face of application lifecycle management.  It enables a world without traditional software installation where users can access their applications from any licensed machine in seconds and where the user no longer has to be concerned with new software installation because nothing is installed locally – New patches and new versions can be provided to the user the moment they click on their desktop icon and when the session terminates, the code, settings, and profiles are saved on the PC in a virtual “sandbox”.  This enables the employee to use the program even when they are not connected to the network. </a:t>
            </a:r>
          </a:p>
          <a:p>
            <a:pPr eaLnBrk="1" fontAlgn="auto" hangingPunct="1">
              <a:spcBef>
                <a:spcPts val="0"/>
              </a:spcBef>
              <a:spcAft>
                <a:spcPts val="0"/>
              </a:spcAft>
              <a:tabLst>
                <a:tab pos="58738" algn="l"/>
              </a:tabLst>
              <a:defRPr/>
            </a:pPr>
            <a:endParaRPr lang="en-US" sz="1000" dirty="0" smtClean="0"/>
          </a:p>
          <a:p>
            <a:pPr eaLnBrk="1" fontAlgn="auto" hangingPunct="1">
              <a:spcBef>
                <a:spcPts val="0"/>
              </a:spcBef>
              <a:spcAft>
                <a:spcPts val="0"/>
              </a:spcAft>
              <a:tabLst>
                <a:tab pos="58738" algn="l"/>
              </a:tabLst>
              <a:defRPr/>
            </a:pPr>
            <a:r>
              <a:rPr lang="en-US" sz="1000" dirty="0" smtClean="0"/>
              <a:t>This has several benefits to IT:</a:t>
            </a:r>
          </a:p>
          <a:p>
            <a:pPr marL="119063" indent="-119063" eaLnBrk="1" fontAlgn="auto" hangingPunct="1">
              <a:spcBef>
                <a:spcPts val="0"/>
              </a:spcBef>
              <a:spcAft>
                <a:spcPts val="0"/>
              </a:spcAft>
              <a:buFontTx/>
              <a:buChar char="•"/>
              <a:tabLst>
                <a:tab pos="58738" algn="l"/>
              </a:tabLst>
              <a:defRPr/>
            </a:pPr>
            <a:r>
              <a:rPr lang="en-US" sz="1000" dirty="0" smtClean="0"/>
              <a:t>It accelerates desktop deployment and enables IT to take control of the desktop</a:t>
            </a:r>
          </a:p>
          <a:p>
            <a:pPr marL="119063" indent="-119063" eaLnBrk="1" fontAlgn="auto" hangingPunct="1">
              <a:spcBef>
                <a:spcPts val="0"/>
              </a:spcBef>
              <a:spcAft>
                <a:spcPts val="0"/>
              </a:spcAft>
              <a:buFontTx/>
              <a:buChar char="•"/>
              <a:tabLst>
                <a:tab pos="58738" algn="l"/>
              </a:tabLst>
              <a:defRPr/>
            </a:pPr>
            <a:r>
              <a:rPr lang="en-US" sz="1000" dirty="0" smtClean="0"/>
              <a:t>It minimizes application conflicts through application isolation at streaming server</a:t>
            </a:r>
          </a:p>
          <a:p>
            <a:pPr marL="119063" indent="-119063" eaLnBrk="1" fontAlgn="auto" hangingPunct="1">
              <a:spcBef>
                <a:spcPts val="0"/>
              </a:spcBef>
              <a:spcAft>
                <a:spcPts val="0"/>
              </a:spcAft>
              <a:buFontTx/>
              <a:buChar char="•"/>
              <a:tabLst>
                <a:tab pos="58738" algn="l"/>
              </a:tabLst>
              <a:defRPr/>
            </a:pPr>
            <a:r>
              <a:rPr lang="en-US" sz="1000" dirty="0" smtClean="0"/>
              <a:t>It minimizes significant application compatibility testing and scripting, multi-platform packaging, or significant regression testing</a:t>
            </a:r>
          </a:p>
          <a:p>
            <a:pPr marL="119063" indent="-119063" eaLnBrk="1" fontAlgn="auto" hangingPunct="1">
              <a:spcBef>
                <a:spcPts val="0"/>
              </a:spcBef>
              <a:spcAft>
                <a:spcPts val="0"/>
              </a:spcAft>
              <a:buFontTx/>
              <a:buChar char="•"/>
              <a:tabLst>
                <a:tab pos="58738" algn="l"/>
              </a:tabLst>
              <a:defRPr/>
            </a:pPr>
            <a:r>
              <a:rPr lang="en-US" sz="1000" dirty="0" smtClean="0"/>
              <a:t>It enables IT to run real time usage reports on any application that is streamed</a:t>
            </a:r>
          </a:p>
          <a:p>
            <a:pPr marL="119063" indent="-119063" eaLnBrk="1" fontAlgn="auto" hangingPunct="1">
              <a:spcBef>
                <a:spcPts val="0"/>
              </a:spcBef>
              <a:spcAft>
                <a:spcPts val="0"/>
              </a:spcAft>
              <a:buFontTx/>
              <a:buChar char="•"/>
              <a:tabLst>
                <a:tab pos="58738" algn="l"/>
              </a:tabLst>
              <a:defRPr/>
            </a:pPr>
            <a:r>
              <a:rPr lang="en-US" sz="1000" dirty="0" smtClean="0"/>
              <a:t>And it enables device roaming </a:t>
            </a:r>
          </a:p>
          <a:p>
            <a:pPr eaLnBrk="1" fontAlgn="auto" hangingPunct="1">
              <a:spcBef>
                <a:spcPts val="0"/>
              </a:spcBef>
              <a:spcAft>
                <a:spcPts val="0"/>
              </a:spcAft>
              <a:buFontTx/>
              <a:buChar char="•"/>
              <a:tabLst>
                <a:tab pos="58738" algn="l"/>
              </a:tabLst>
              <a:defRPr/>
            </a:pPr>
            <a:endParaRPr lang="en-US" sz="1000" dirty="0" smtClean="0"/>
          </a:p>
          <a:p>
            <a:pPr eaLnBrk="1" fontAlgn="auto" hangingPunct="1">
              <a:spcBef>
                <a:spcPts val="0"/>
              </a:spcBef>
              <a:spcAft>
                <a:spcPts val="0"/>
              </a:spcAft>
              <a:tabLst>
                <a:tab pos="58738" algn="l"/>
              </a:tabLst>
              <a:defRPr/>
            </a:pPr>
            <a:r>
              <a:rPr lang="en-US" sz="1000" dirty="0" smtClean="0"/>
              <a:t>Let’s take a look at the top 7 pain points and see what SoftGrid Application Virtualization does to address them. </a:t>
            </a:r>
          </a:p>
          <a:p>
            <a:pPr marL="119063" indent="-119063" eaLnBrk="1" fontAlgn="auto" hangingPunct="1">
              <a:spcBef>
                <a:spcPts val="0"/>
              </a:spcBef>
              <a:spcAft>
                <a:spcPts val="0"/>
              </a:spcAft>
              <a:buFontTx/>
              <a:buChar char="•"/>
              <a:tabLst>
                <a:tab pos="58738" algn="l"/>
              </a:tabLst>
              <a:defRPr/>
            </a:pPr>
            <a:r>
              <a:rPr lang="en-US" sz="1000" dirty="0" smtClean="0"/>
              <a:t>Between the BDD, the ACT, the Virtual OS’ in Vista Enterprise and SoftGrid Application Virtualization rounds out the equation for addressing application compatibility by minimizing the application to application compatibility issues through the application isolation.  </a:t>
            </a:r>
          </a:p>
          <a:p>
            <a:pPr marL="119063" indent="-119063" eaLnBrk="1" fontAlgn="auto" hangingPunct="1">
              <a:spcBef>
                <a:spcPts val="0"/>
              </a:spcBef>
              <a:spcAft>
                <a:spcPts val="0"/>
              </a:spcAft>
              <a:buFontTx/>
              <a:buChar char="•"/>
              <a:tabLst>
                <a:tab pos="58738" algn="l"/>
              </a:tabLst>
              <a:defRPr/>
            </a:pPr>
            <a:r>
              <a:rPr lang="en-US" sz="1000" dirty="0" smtClean="0"/>
              <a:t>SoftGrid Application Virtualization simplifies corporate image management by separating the application layer from the OS and enabling.  It also controls access and centralizes application permissions and policy based management with AD integration</a:t>
            </a:r>
          </a:p>
          <a:p>
            <a:pPr marL="119063" indent="-119063" eaLnBrk="1" fontAlgn="auto" hangingPunct="1">
              <a:spcBef>
                <a:spcPts val="0"/>
              </a:spcBef>
              <a:spcAft>
                <a:spcPts val="0"/>
              </a:spcAft>
              <a:buFontTx/>
              <a:buChar char="•"/>
              <a:tabLst>
                <a:tab pos="58738" algn="l"/>
              </a:tabLst>
              <a:defRPr/>
            </a:pPr>
            <a:r>
              <a:rPr lang="en-US" sz="1000" dirty="0" smtClean="0"/>
              <a:t>It enables customers to run a mixed environment of rich and thin clients with a centralized mechanism to manage the applications for both</a:t>
            </a:r>
          </a:p>
          <a:p>
            <a:pPr marL="119063" indent="-119063" eaLnBrk="1" fontAlgn="auto" hangingPunct="1">
              <a:spcBef>
                <a:spcPts val="0"/>
              </a:spcBef>
              <a:spcAft>
                <a:spcPts val="0"/>
              </a:spcAft>
              <a:buFontTx/>
              <a:buChar char="•"/>
              <a:tabLst>
                <a:tab pos="58738" algn="l"/>
              </a:tabLst>
              <a:defRPr/>
            </a:pPr>
            <a:r>
              <a:rPr lang="en-US" sz="1000" dirty="0" smtClean="0"/>
              <a:t>And it helps with software asset management by enabling real time usage reporting on those applications that are administered via SoftGrid Application Virtualization </a:t>
            </a:r>
          </a:p>
          <a:p>
            <a:pPr marL="119063" indent="-119063" eaLnBrk="1" fontAlgn="auto" hangingPunct="1">
              <a:spcBef>
                <a:spcPts val="0"/>
              </a:spcBef>
              <a:spcAft>
                <a:spcPts val="0"/>
              </a:spcAft>
              <a:tabLst>
                <a:tab pos="58738" algn="l"/>
              </a:tabLst>
              <a:defRPr/>
            </a:pPr>
            <a:r>
              <a:rPr lang="en-US" sz="1000" dirty="0" smtClean="0"/>
              <a:t>But that software asset management capability is only a small portion of what customers need so we also added…(flip slide) the asset inventory services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161BE3-3D25-424E-A076-5C5ADC9841FF}" type="slidenum">
              <a:rPr lang="en-US" smtClean="0">
                <a:latin typeface="Arial" charset="0"/>
              </a:rPr>
              <a:pPr fontAlgn="base">
                <a:spcBef>
                  <a:spcPct val="0"/>
                </a:spcBef>
                <a:spcAft>
                  <a:spcPct val="0"/>
                </a:spcAft>
                <a:defRPr/>
              </a:pPr>
              <a:t>6</a:t>
            </a:fld>
            <a:endParaRPr lang="en-US" smtClean="0">
              <a:latin typeface="Arial"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Microsoft Diagnostic and recovery toolset enables IT to repair and recover an unbootable PC.  IT can recover instead of reloading Windows even in an offline environment when Safe Mode will not function.</a:t>
            </a:r>
          </a:p>
          <a:p>
            <a:pPr eaLnBrk="1" hangingPunct="1">
              <a:spcBef>
                <a:spcPct val="0"/>
              </a:spcBef>
            </a:pPr>
            <a:endParaRPr lang="en-US" smtClean="0"/>
          </a:p>
          <a:p>
            <a:pPr eaLnBrk="1" hangingPunct="1">
              <a:spcBef>
                <a:spcPct val="0"/>
              </a:spcBef>
            </a:pPr>
            <a:r>
              <a:rPr lang="en-US" smtClean="0"/>
              <a:t>It Reduces downtime and enables flexible recovery with Locksmith, file restore and system repair.</a:t>
            </a:r>
          </a:p>
          <a:p>
            <a:pPr eaLnBrk="1" hangingPunct="1">
              <a:spcBef>
                <a:spcPct val="0"/>
              </a:spcBef>
            </a:pPr>
            <a:endParaRPr lang="en-US" smtClean="0"/>
          </a:p>
          <a:p>
            <a:pPr eaLnBrk="1" hangingPunct="1">
              <a:spcBef>
                <a:spcPct val="0"/>
              </a:spcBef>
            </a:pPr>
            <a:r>
              <a:rPr lang="en-US" smtClean="0"/>
              <a:t>It provides tools to enable diagnostics with system compare, event log and crash analyzer</a:t>
            </a:r>
          </a:p>
          <a:p>
            <a:pPr eaLnBrk="1" hangingPunct="1">
              <a:spcBef>
                <a:spcPct val="0"/>
              </a:spcBef>
            </a:pPr>
            <a:endParaRPr lang="en-US" smtClean="0"/>
          </a:p>
          <a:p>
            <a:pPr eaLnBrk="1" hangingPunct="1">
              <a:spcBef>
                <a:spcPct val="0"/>
              </a:spcBef>
            </a:pPr>
            <a:r>
              <a:rPr lang="en-US" smtClean="0"/>
              <a:t>Ad Explorer is another new feature that lets you find, modify, add, and delete Active Directory objects and attributes.   AD Explorer displays information in two panes. The Object Pane, which is the left-hand pane, displays Active Directory objects. The Attribute Pane, which is the right-hand pane, displays attributes of the object selected in the Object Pane.  You can use this tool to Browse, view, add, edit or delete any Active Directory Object</a:t>
            </a:r>
          </a:p>
          <a:p>
            <a:pPr eaLnBrk="1" hangingPunct="1">
              <a:spcBef>
                <a:spcPct val="0"/>
              </a:spcBef>
            </a:pPr>
            <a:endParaRPr lang="en-US" smtClean="0"/>
          </a:p>
          <a:p>
            <a:pPr eaLnBrk="1" hangingPunct="1">
              <a:spcBef>
                <a:spcPct val="0"/>
              </a:spcBef>
            </a:pPr>
            <a:r>
              <a:rPr lang="en-US" smtClean="0"/>
              <a:t>These utilities reduce the length of helpdesk calls and enable the recovery of critical data in a timely fashion.  This improves PC Manageability, provides better diagnostics and helps make PCs safer to use. </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44D5CA-5CCB-4E39-8AED-8A7997C2AFED}" type="slidenum">
              <a:rPr lang="en-US" smtClean="0">
                <a:latin typeface="Arial" charset="0"/>
              </a:rPr>
              <a:pPr fontAlgn="base">
                <a:spcBef>
                  <a:spcPct val="0"/>
                </a:spcBef>
                <a:spcAft>
                  <a:spcPct val="0"/>
                </a:spcAft>
              </a:pPr>
              <a:t>8</a:t>
            </a:fld>
            <a:endParaRPr lang="en-US" smtClean="0">
              <a:latin typeface="Arial" charset="0"/>
            </a:endParaRPr>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a:xfrm>
            <a:off x="687388" y="4343400"/>
            <a:ext cx="5483225" cy="4114800"/>
          </a:xfrm>
        </p:spPr>
        <p:txBody>
          <a:bodyPr/>
          <a:lstStyle/>
          <a:p>
            <a:pPr eaLnBrk="1" fontAlgn="auto" hangingPunct="1">
              <a:spcBef>
                <a:spcPts val="0"/>
              </a:spcBef>
              <a:spcAft>
                <a:spcPts val="0"/>
              </a:spcAft>
              <a:defRPr/>
            </a:pPr>
            <a:r>
              <a:rPr lang="en-US" dirty="0" smtClean="0"/>
              <a:t>The Asset Inventory Service scans the customers desktops with intelligent and comprehensive scanning of a machine including 6 key areas: program Files scanning, MSI History, PIDs, Add/Remove, Programs, Link scanning, Referral chasing – to ensure that all applications that may be locally installed or running on a machine are captured.</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It then takes that information back to the centrally hosted database that contains over 430K known and categorized software titles to turn back to the customer intelligent reporting and analysis that can help the customer manage their software assets.  This helps simplify compliance and accelerate disaster recovery.</a:t>
            </a:r>
          </a:p>
          <a:p>
            <a:pPr eaLnBrk="1" fontAlgn="auto" hangingPunct="1">
              <a:spcBef>
                <a:spcPts val="0"/>
              </a:spcBef>
              <a:spcAft>
                <a:spcPts val="0"/>
              </a:spcAft>
              <a:defRPr/>
            </a:pPr>
            <a:endParaRPr lang="en-US" dirty="0" smtClean="0"/>
          </a:p>
          <a:p>
            <a:pPr marL="119063" lvl="2" indent="-119063" eaLnBrk="1" fontAlgn="auto" hangingPunct="1">
              <a:spcBef>
                <a:spcPts val="0"/>
              </a:spcBef>
              <a:spcAft>
                <a:spcPts val="0"/>
              </a:spcAft>
              <a:buFont typeface="Arial" pitchFamily="34" charset="0"/>
              <a:buChar char="•"/>
              <a:defRPr/>
            </a:pPr>
            <a:r>
              <a:rPr lang="en-US" dirty="0" smtClean="0"/>
              <a:t>It simplifies machine restoration by understanding the software that is loaded on each machine</a:t>
            </a:r>
          </a:p>
          <a:p>
            <a:pPr marL="119063" lvl="2" indent="-119063" eaLnBrk="1" fontAlgn="auto" hangingPunct="1">
              <a:spcBef>
                <a:spcPts val="0"/>
              </a:spcBef>
              <a:spcAft>
                <a:spcPts val="0"/>
              </a:spcAft>
              <a:buFont typeface="Arial" pitchFamily="34" charset="0"/>
              <a:buChar char="•"/>
              <a:defRPr/>
            </a:pPr>
            <a:r>
              <a:rPr lang="en-US" dirty="0" smtClean="0"/>
              <a:t>You can enable import &amp; compare license entitlement information with deployed/installed software</a:t>
            </a:r>
          </a:p>
          <a:p>
            <a:pPr marL="119063" lvl="2" indent="-119063" eaLnBrk="1" fontAlgn="auto" hangingPunct="1">
              <a:spcBef>
                <a:spcPts val="0"/>
              </a:spcBef>
              <a:spcAft>
                <a:spcPts val="0"/>
              </a:spcAft>
              <a:buFont typeface="Arial" pitchFamily="34" charset="0"/>
              <a:buChar char="•"/>
              <a:defRPr/>
            </a:pPr>
            <a:r>
              <a:rPr lang="en-US" dirty="0" smtClean="0"/>
              <a:t>And it enables compliance against key industry standards (SOX, HIPAA)</a:t>
            </a:r>
          </a:p>
          <a:p>
            <a:pPr marL="1143000" lvl="2" indent="-228600" eaLnBrk="1" fontAlgn="auto" hangingPunct="1">
              <a:spcBef>
                <a:spcPts val="0"/>
              </a:spcBef>
              <a:spcAft>
                <a:spcPts val="0"/>
              </a:spcAft>
              <a:buFont typeface="Times" pitchFamily="18" charset="0"/>
              <a:buBlip>
                <a:blip r:embed="rId3"/>
              </a:buBlip>
              <a:defRPr/>
            </a:pPr>
            <a:endParaRPr lang="en-US" dirty="0" smtClean="0"/>
          </a:p>
          <a:p>
            <a:pPr eaLnBrk="1" fontAlgn="auto" hangingPunct="1">
              <a:spcBef>
                <a:spcPts val="0"/>
              </a:spcBef>
              <a:spcAft>
                <a:spcPts val="0"/>
              </a:spcAft>
              <a:buFont typeface="Times" pitchFamily="18" charset="0"/>
              <a:buNone/>
              <a:defRPr/>
            </a:pPr>
            <a:r>
              <a:rPr lang="en-US" dirty="0" smtClean="0"/>
              <a:t>This assists with application compatibility by helping the customer to understand what applications a user might be running that may be out of compliance with corporate policy and may potentially be causing application conflicts</a:t>
            </a:r>
          </a:p>
          <a:p>
            <a:pPr marL="228600" indent="-228600" eaLnBrk="1" fontAlgn="auto" hangingPunct="1">
              <a:spcBef>
                <a:spcPts val="0"/>
              </a:spcBef>
              <a:spcAft>
                <a:spcPts val="0"/>
              </a:spcAft>
              <a:buFont typeface="Times" pitchFamily="18" charset="0"/>
              <a:buNone/>
              <a:defRPr/>
            </a:pPr>
            <a:endParaRPr lang="en-US" dirty="0" smtClean="0"/>
          </a:p>
          <a:p>
            <a:pPr marL="228600" indent="-228600" eaLnBrk="1" fontAlgn="auto" hangingPunct="1">
              <a:spcBef>
                <a:spcPts val="0"/>
              </a:spcBef>
              <a:spcAft>
                <a:spcPts val="0"/>
              </a:spcAft>
              <a:buFont typeface="Times" pitchFamily="18" charset="0"/>
              <a:buNone/>
              <a:defRPr/>
            </a:pPr>
            <a:r>
              <a:rPr lang="en-US" dirty="0" smtClean="0"/>
              <a:t>It also rounds out the software asset management challenge</a:t>
            </a:r>
          </a:p>
          <a:p>
            <a:pPr eaLnBrk="1" fontAlgn="auto" hangingPunct="1">
              <a:spcBef>
                <a:spcPts val="0"/>
              </a:spcBef>
              <a:spcAft>
                <a:spcPts val="0"/>
              </a:spcAft>
              <a:defRPr/>
            </a:pPr>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CA8825-9913-4257-967D-47ED087AB403}" type="slidenum">
              <a:rPr lang="en-US" smtClean="0">
                <a:latin typeface="Arial" charset="0"/>
              </a:rPr>
              <a:pPr fontAlgn="base">
                <a:spcBef>
                  <a:spcPct val="0"/>
                </a:spcBef>
                <a:spcAft>
                  <a:spcPct val="0"/>
                </a:spcAft>
              </a:pPr>
              <a:t>9</a:t>
            </a:fld>
            <a:endParaRPr lang="en-US" smtClean="0">
              <a:latin typeface="Arial" charset="0"/>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p:txBody>
          <a:bodyPr>
            <a:normAutofit fontScale="92500"/>
          </a:bodyPr>
          <a:lstStyle/>
          <a:p>
            <a:pPr eaLnBrk="1" fontAlgn="auto" hangingPunct="1">
              <a:spcBef>
                <a:spcPts val="0"/>
              </a:spcBef>
              <a:spcAft>
                <a:spcPts val="0"/>
              </a:spcAft>
              <a:defRPr/>
            </a:pPr>
            <a:r>
              <a:rPr lang="en-US" dirty="0" smtClean="0"/>
              <a:t>The Advanced Group Policy management (AGPM) enables change control process through native integration and acting as an extension to the AD management console.  It enables granular administrative controls – whereas the MMC has a binary delegation, the AGPM enables IT to delegate group policy object management for edit only , create, delete and approval for all different individuals at different levels.  It also creates a version history of the changes made and routes the change requests.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AGPM enables role based administration and the ability for IT to create templates so that if a certain group within the AD is assigned a given set of permissions that template can be saved and then assigned to anyone that is added to that group within the AD.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It also enables IT to rollback changes if they find that the changes applied to the group policy objects created some sort of conflict or were not functioning properly – the difference reporting and audit logging will help IT diagnose the issue and then roll the changes back out.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It also helps IT to edit group policy objectives offline, recover deleted group policy objects and repair live group policy objects which helps reduce the risk of widespread failures.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This technology provides a much richer level of PC manageability for IT and enables IT to lock the desktop down especially when used in conjunction with SoftGrid</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It provides better diagnostics to IT with the difference reporting and audit logging and reduces help desk costs frequently associated with permissions control at the user level.</a:t>
            </a:r>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F9539B-EF9E-40CA-AAE4-9D8B51011D0D}" type="slidenum">
              <a:rPr lang="en-US" smtClean="0">
                <a:latin typeface="Arial" charset="0"/>
              </a:rPr>
              <a:pPr fontAlgn="base">
                <a:spcBef>
                  <a:spcPct val="0"/>
                </a:spcBef>
                <a:spcAft>
                  <a:spcPct val="0"/>
                </a:spcAft>
              </a:pPr>
              <a:t>10</a:t>
            </a:fld>
            <a:endParaRPr lang="en-US" smtClean="0">
              <a:latin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Microsoft Diagnostic and recovery toolset enables IT to repair and recover an unbootable PC.  IT can recover instead of reloading Windows even in an offline environment when Safe Mode will not function.</a:t>
            </a:r>
          </a:p>
          <a:p>
            <a:pPr eaLnBrk="1" hangingPunct="1">
              <a:spcBef>
                <a:spcPct val="0"/>
              </a:spcBef>
            </a:pPr>
            <a:endParaRPr lang="en-US" smtClean="0"/>
          </a:p>
          <a:p>
            <a:pPr eaLnBrk="1" hangingPunct="1">
              <a:spcBef>
                <a:spcPct val="0"/>
              </a:spcBef>
            </a:pPr>
            <a:r>
              <a:rPr lang="en-US" smtClean="0"/>
              <a:t>It Reduces downtime and enables flexible recovery with Locksmith, file restore and system repair.</a:t>
            </a:r>
          </a:p>
          <a:p>
            <a:pPr eaLnBrk="1" hangingPunct="1">
              <a:spcBef>
                <a:spcPct val="0"/>
              </a:spcBef>
            </a:pPr>
            <a:endParaRPr lang="en-US" smtClean="0"/>
          </a:p>
          <a:p>
            <a:pPr eaLnBrk="1" hangingPunct="1">
              <a:spcBef>
                <a:spcPct val="0"/>
              </a:spcBef>
            </a:pPr>
            <a:r>
              <a:rPr lang="en-US" smtClean="0"/>
              <a:t>It provides tools to enable diagnostics with system compare, event log and crash analyzer</a:t>
            </a:r>
          </a:p>
          <a:p>
            <a:pPr eaLnBrk="1" hangingPunct="1">
              <a:spcBef>
                <a:spcPct val="0"/>
              </a:spcBef>
            </a:pPr>
            <a:endParaRPr lang="en-US" smtClean="0"/>
          </a:p>
          <a:p>
            <a:pPr eaLnBrk="1" hangingPunct="1">
              <a:spcBef>
                <a:spcPct val="0"/>
              </a:spcBef>
            </a:pPr>
            <a:r>
              <a:rPr lang="en-US" smtClean="0"/>
              <a:t>Ad Explorer is another new feature that lets you find, modify, add, and delete Active Directory objects and attributes.   AD Explorer displays information in two panes. The Object Pane, which is the left-hand pane, displays Active Directory objects. The Attribute Pane, which is the right-hand pane, displays attributes of the object selected in the Object Pane.  You can use this tool to Browse, view, add, edit or delete any Active Directory Object</a:t>
            </a:r>
          </a:p>
          <a:p>
            <a:pPr eaLnBrk="1" hangingPunct="1">
              <a:spcBef>
                <a:spcPct val="0"/>
              </a:spcBef>
            </a:pPr>
            <a:endParaRPr lang="en-US" smtClean="0"/>
          </a:p>
          <a:p>
            <a:pPr eaLnBrk="1" hangingPunct="1">
              <a:spcBef>
                <a:spcPct val="0"/>
              </a:spcBef>
            </a:pPr>
            <a:r>
              <a:rPr lang="en-US" smtClean="0"/>
              <a:t>These utilities reduce the length of helpdesk calls and enable the recovery of critical data in a timely fashion.  This improves PC Manageability, provides better diagnostics and helps make PCs safer to use. </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B9B48A-DE73-4188-B9D3-40644D39FD88}" type="slidenum">
              <a:rPr lang="en-US" smtClean="0">
                <a:latin typeface="Arial" charset="0"/>
              </a:rPr>
              <a:pPr fontAlgn="base">
                <a:spcBef>
                  <a:spcPct val="0"/>
                </a:spcBef>
                <a:spcAft>
                  <a:spcPct val="0"/>
                </a:spcAft>
              </a:pPr>
              <a:t>11</a:t>
            </a:fld>
            <a:endParaRPr lang="en-US" smtClean="0">
              <a:latin typeface="Arial" charset="0"/>
            </a:endParaRPr>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p:txBody>
          <a:bodyPr>
            <a:normAutofit lnSpcReduction="10000"/>
          </a:bodyPr>
          <a:lstStyle/>
          <a:p>
            <a:pPr eaLnBrk="1" fontAlgn="auto" hangingPunct="1">
              <a:spcBef>
                <a:spcPts val="0"/>
              </a:spcBef>
              <a:spcAft>
                <a:spcPts val="0"/>
              </a:spcAft>
              <a:defRPr/>
            </a:pPr>
            <a:r>
              <a:rPr lang="en-US" dirty="0" smtClean="0"/>
              <a:t>Microsoft System Center Desktop Error Monitoring helps IT proactively manage problems with application and system components that crash or cause live PCs to hang.  Desktop problems are difficult to resolve when operating system or applications stop responding.  In 90% of cases, users don’t tell IT which means that IT has limited visibility into the problems and cannot proactively manage them.</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Through agentless crash monitoring technology, IT can identify the cause and resolution of failures  - this makes desktops more reliable and stable which increases end-user productivity and reduces desktop TCO.   This happens through:</a:t>
            </a:r>
          </a:p>
          <a:p>
            <a:pPr eaLnBrk="1" fontAlgn="auto" hangingPunct="1">
              <a:spcBef>
                <a:spcPts val="0"/>
              </a:spcBef>
              <a:spcAft>
                <a:spcPts val="0"/>
              </a:spcAft>
              <a:defRPr/>
            </a:pPr>
            <a:endParaRPr lang="en-US" dirty="0" smtClean="0"/>
          </a:p>
          <a:p>
            <a:pPr marL="114300" indent="-114300" eaLnBrk="1" fontAlgn="auto" hangingPunct="1">
              <a:spcBef>
                <a:spcPts val="0"/>
              </a:spcBef>
              <a:spcAft>
                <a:spcPts val="0"/>
              </a:spcAft>
              <a:buFont typeface="Arial" pitchFamily="34" charset="0"/>
              <a:buChar char="•"/>
              <a:defRPr/>
            </a:pPr>
            <a:r>
              <a:rPr lang="en-US" dirty="0" smtClean="0"/>
              <a:t>Identifying the highest-occurring crashes, reducing resolution time via crash details and responses, assisting in triaging patch deployments and updates and providing metrics for monitoring post-deployment effects.</a:t>
            </a:r>
          </a:p>
          <a:p>
            <a:pPr marL="119063" indent="-119063" eaLnBrk="1" fontAlgn="auto" hangingPunct="1">
              <a:spcBef>
                <a:spcPts val="0"/>
              </a:spcBef>
              <a:spcAft>
                <a:spcPts val="0"/>
              </a:spcAft>
              <a:buFont typeface="Arial" pitchFamily="34" charset="0"/>
              <a:buChar char="•"/>
              <a:defRPr/>
            </a:pPr>
            <a:r>
              <a:rPr lang="en-US" dirty="0" smtClean="0"/>
              <a:t>Providing IT with real-time information on critical errors  so that they can proactively address them in pre-production</a:t>
            </a:r>
          </a:p>
          <a:p>
            <a:pPr marL="119063" indent="-119063" eaLnBrk="1" fontAlgn="auto" hangingPunct="1">
              <a:spcBef>
                <a:spcPts val="0"/>
              </a:spcBef>
              <a:spcAft>
                <a:spcPts val="0"/>
              </a:spcAft>
              <a:buFont typeface="Arial" pitchFamily="34" charset="0"/>
              <a:buChar char="•"/>
              <a:defRPr/>
            </a:pPr>
            <a:endParaRPr lang="en-US" dirty="0" smtClean="0"/>
          </a:p>
          <a:p>
            <a:pPr marL="119063" indent="-119063" eaLnBrk="1" fontAlgn="auto" hangingPunct="1">
              <a:spcBef>
                <a:spcPts val="0"/>
              </a:spcBef>
              <a:spcAft>
                <a:spcPts val="0"/>
              </a:spcAft>
              <a:defRPr/>
            </a:pPr>
            <a:r>
              <a:rPr lang="en-US" dirty="0" smtClean="0"/>
              <a:t>There are 3 components included in the technology:</a:t>
            </a:r>
          </a:p>
          <a:p>
            <a:pPr marL="119063" indent="-119063" eaLnBrk="1" fontAlgn="auto" hangingPunct="1">
              <a:spcBef>
                <a:spcPts val="0"/>
              </a:spcBef>
              <a:spcAft>
                <a:spcPts val="0"/>
              </a:spcAft>
              <a:buFont typeface="Arial" pitchFamily="34" charset="0"/>
              <a:buChar char="•"/>
              <a:defRPr/>
            </a:pPr>
            <a:r>
              <a:rPr lang="en-US" dirty="0" smtClean="0"/>
              <a:t>Agentless monitoring that captures errors from Windows Error Reporting technology already on Windows Desktops and forwards them to IT.</a:t>
            </a:r>
          </a:p>
          <a:p>
            <a:pPr marL="119063" indent="-119063" eaLnBrk="1" fontAlgn="auto" hangingPunct="1">
              <a:spcBef>
                <a:spcPts val="0"/>
              </a:spcBef>
              <a:spcAft>
                <a:spcPts val="0"/>
              </a:spcAft>
              <a:buFont typeface="Arial" pitchFamily="34" charset="0"/>
              <a:buChar char="•"/>
              <a:defRPr/>
            </a:pPr>
            <a:r>
              <a:rPr lang="en-US" dirty="0" smtClean="0"/>
              <a:t>Rich SQL database that stores crash and hang data and provides it in actionable information to IT</a:t>
            </a:r>
          </a:p>
          <a:p>
            <a:pPr marL="119063" indent="-119063" eaLnBrk="1" fontAlgn="auto" hangingPunct="1">
              <a:spcBef>
                <a:spcPts val="0"/>
              </a:spcBef>
              <a:spcAft>
                <a:spcPts val="0"/>
              </a:spcAft>
              <a:buFont typeface="Arial" pitchFamily="34" charset="0"/>
              <a:buChar char="•"/>
              <a:defRPr/>
            </a:pPr>
            <a:r>
              <a:rPr lang="en-US" dirty="0" smtClean="0"/>
              <a:t>Troubleshooting and resolution knowledgebase that contains Microsoft and 3</a:t>
            </a:r>
            <a:r>
              <a:rPr lang="en-US" baseline="30000" dirty="0" smtClean="0"/>
              <a:t>rd</a:t>
            </a:r>
            <a:r>
              <a:rPr lang="en-US" dirty="0" smtClean="0"/>
              <a:t> party solutions to resolve issues that cause clients and applications to fail.</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latin typeface="Arial" charset="0"/>
            </a:endParaRPr>
          </a:p>
          <a:p>
            <a:pPr eaLnBrk="1" fontAlgn="auto" hangingPunct="1">
              <a:spcBef>
                <a:spcPts val="0"/>
              </a:spcBef>
              <a:spcAft>
                <a:spcPts val="0"/>
              </a:spcAft>
              <a:defRPr/>
            </a:pPr>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bwMode="auto">
          <a:xfrm>
            <a:off x="0" y="6019800"/>
            <a:ext cx="9144000" cy="8382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ctrTitle" hasCustomPrompt="1"/>
          </p:nvPr>
        </p:nvSpPr>
        <p:spPr>
          <a:xfrm>
            <a:off x="730250" y="1905000"/>
            <a:ext cx="8032750" cy="1523495"/>
          </a:xfrm>
        </p:spPr>
        <p:txBody>
          <a:bodyPr>
            <a:noAutofit/>
          </a:bodyPr>
          <a:lstStyle>
            <a:lvl1pPr>
              <a:lnSpc>
                <a:spcPct val="90000"/>
              </a:lnSpc>
              <a:defRPr sz="5400" b="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dirty="0" smtClean="0"/>
              <a:t>Click to enter session title</a:t>
            </a:r>
            <a:endParaRPr lang="en-US" dirty="0"/>
          </a:p>
        </p:txBody>
      </p:sp>
      <p:sp>
        <p:nvSpPr>
          <p:cNvPr id="3" name="Subtitle 2"/>
          <p:cNvSpPr>
            <a:spLocks noGrp="1"/>
          </p:cNvSpPr>
          <p:nvPr>
            <p:ph type="subTitle" idx="1" hasCustomPrompt="1"/>
          </p:nvPr>
        </p:nvSpPr>
        <p:spPr>
          <a:xfrm>
            <a:off x="730249" y="4344988"/>
            <a:ext cx="8032751" cy="461665"/>
          </a:xfrm>
        </p:spPr>
        <p:txBody>
          <a:bodyPr>
            <a:noAutofit/>
          </a:bodyPr>
          <a:lstStyle>
            <a:lvl1pPr marL="0" indent="0" algn="l">
              <a:lnSpc>
                <a:spcPct val="90000"/>
              </a:lnSpc>
              <a:spcBef>
                <a:spcPts val="0"/>
              </a:spcBef>
              <a:buNone/>
              <a:defRPr sz="3200"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enter Presenter Name</a:t>
            </a:r>
          </a:p>
        </p:txBody>
      </p:sp>
      <p:sp>
        <p:nvSpPr>
          <p:cNvPr id="9" name="TextBox 8"/>
          <p:cNvSpPr txBox="1"/>
          <p:nvPr userDrawn="1"/>
        </p:nvSpPr>
        <p:spPr>
          <a:xfrm>
            <a:off x="4149" y="6162786"/>
            <a:ext cx="2590800" cy="400110"/>
          </a:xfrm>
          <a:prstGeom prst="rect">
            <a:avLst/>
          </a:prstGeom>
          <a:noFill/>
        </p:spPr>
        <p:txBody>
          <a:bodyPr wrap="square" rtlCol="0">
            <a:spAutoFit/>
          </a:bodyPr>
          <a:lstStyle/>
          <a:p>
            <a:r>
              <a:rPr lang="en-US" sz="2000" b="1" dirty="0" smtClean="0">
                <a:solidFill>
                  <a:schemeClr val="tx1">
                    <a:lumMod val="75000"/>
                  </a:schemeClr>
                </a:solidFill>
                <a:latin typeface="Segoe Script" pitchFamily="34" charset="0"/>
              </a:rPr>
              <a:t>Connect with life</a:t>
            </a:r>
            <a:endParaRPr lang="en-US" sz="2000" b="1" dirty="0">
              <a:solidFill>
                <a:schemeClr val="tx1">
                  <a:lumMod val="75000"/>
                </a:schemeClr>
              </a:solidFill>
              <a:latin typeface="Segoe Script" pitchFamily="34" charset="0"/>
            </a:endParaRPr>
          </a:p>
        </p:txBody>
      </p:sp>
      <p:sp>
        <p:nvSpPr>
          <p:cNvPr id="12" name="TextBox 11"/>
          <p:cNvSpPr txBox="1"/>
          <p:nvPr userDrawn="1"/>
        </p:nvSpPr>
        <p:spPr>
          <a:xfrm>
            <a:off x="51261" y="6427122"/>
            <a:ext cx="2539539" cy="246221"/>
          </a:xfrm>
          <a:prstGeom prst="rect">
            <a:avLst/>
          </a:prstGeom>
          <a:noFill/>
        </p:spPr>
        <p:txBody>
          <a:bodyPr wrap="square" rtlCol="0">
            <a:spAutoFit/>
          </a:bodyPr>
          <a:lstStyle/>
          <a:p>
            <a:pPr algn="ctr"/>
            <a:r>
              <a:rPr lang="en-US" sz="1000" dirty="0" smtClean="0">
                <a:solidFill>
                  <a:schemeClr val="tx1">
                    <a:lumMod val="75000"/>
                  </a:schemeClr>
                </a:solidFill>
              </a:rPr>
              <a:t>www.connectwithlife.co.in</a:t>
            </a:r>
            <a:endParaRPr lang="en-US" sz="1100" dirty="0">
              <a:solidFill>
                <a:schemeClr val="tx1">
                  <a:lumMod val="75000"/>
                </a:schemeClr>
              </a:solidFill>
            </a:endParaRPr>
          </a:p>
        </p:txBody>
      </p:sp>
      <p:pic>
        <p:nvPicPr>
          <p:cNvPr id="17413" name="Picture 5"/>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5029200" y="6096000"/>
            <a:ext cx="2017228" cy="685800"/>
          </a:xfrm>
          <a:prstGeom prst="rect">
            <a:avLst/>
          </a:prstGeom>
          <a:noFill/>
          <a:ln w="9525">
            <a:noFill/>
            <a:miter lim="800000"/>
            <a:headEnd/>
            <a:tailEnd/>
          </a:ln>
          <a:effectLst/>
        </p:spPr>
      </p:pic>
      <p:sp>
        <p:nvSpPr>
          <p:cNvPr id="22" name="Text Placeholder 21"/>
          <p:cNvSpPr>
            <a:spLocks noGrp="1"/>
          </p:cNvSpPr>
          <p:nvPr>
            <p:ph type="body" sz="quarter" idx="10" hasCustomPrompt="1"/>
          </p:nvPr>
        </p:nvSpPr>
        <p:spPr>
          <a:xfrm>
            <a:off x="737061" y="4837736"/>
            <a:ext cx="5943600" cy="858697"/>
          </a:xfrm>
        </p:spPr>
        <p:txBody>
          <a:bodyPr/>
          <a:lstStyle>
            <a:lvl1pPr>
              <a:buNone/>
              <a:defRPr sz="1800" baseline="0"/>
            </a:lvl1pPr>
          </a:lstStyle>
          <a:p>
            <a:pPr lvl="0"/>
            <a:r>
              <a:rPr lang="en-US" dirty="0" smtClean="0"/>
              <a:t>Click to enter Presenter Title</a:t>
            </a:r>
          </a:p>
          <a:p>
            <a:pPr lvl="0"/>
            <a:r>
              <a:rPr lang="en-US" dirty="0" smtClean="0"/>
              <a:t>Click to enter Company/Organization</a:t>
            </a:r>
          </a:p>
          <a:p>
            <a:pPr lvl="0"/>
            <a:r>
              <a:rPr lang="en-US" dirty="0" smtClean="0"/>
              <a:t>Click to enter Blog Address | Email (optional)</a:t>
            </a:r>
          </a:p>
        </p:txBody>
      </p:sp>
      <p:pic>
        <p:nvPicPr>
          <p:cNvPr id="19460" name="Picture 4" descr="http://blogs.msdn.com/blogfiles/the_hardman/WindowsLiveWriter/TechnetSingaporeSecurityBriefingFriday28_A0FC/Microsoft%20TechNet%20Logo%20color_4.png"/>
          <p:cNvPicPr>
            <a:picLocks noChangeAspect="1" noChangeArrowheads="1"/>
          </p:cNvPicPr>
          <p:nvPr userDrawn="1"/>
        </p:nvPicPr>
        <p:blipFill>
          <a:blip r:embed="rId3"/>
          <a:srcRect/>
          <a:stretch>
            <a:fillRect/>
          </a:stretch>
        </p:blipFill>
        <p:spPr bwMode="auto">
          <a:xfrm>
            <a:off x="7272252" y="6094618"/>
            <a:ext cx="1752600" cy="621626"/>
          </a:xfrm>
          <a:prstGeom prst="rect">
            <a:avLst/>
          </a:prstGeom>
          <a:noFill/>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p:spPr>
        <p:txBody>
          <a:bodyPr>
            <a:normAutofit/>
          </a:bodyPr>
          <a:lstStyle>
            <a:lvl1pPr algn="l">
              <a:defRPr sz="3400">
                <a:solidFill>
                  <a:srgbClr val="D9FF39"/>
                </a:solidFill>
                <a:latin typeface="Segoe Ligh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0999" y="1066800"/>
            <a:ext cx="8626475" cy="502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25450" y="6492875"/>
            <a:ext cx="793750" cy="365125"/>
          </a:xfrm>
          <a:prstGeom prst="rect">
            <a:avLst/>
          </a:prstGeom>
        </p:spPr>
        <p:txBody>
          <a:bodyPr/>
          <a:lstStyle>
            <a:lvl1pPr>
              <a:defRPr/>
            </a:lvl1pPr>
          </a:lstStyle>
          <a:p>
            <a:pPr>
              <a:defRPr/>
            </a:pPr>
            <a:fld id="{B6E3F8CD-0D52-4ADF-8D58-6724C3D20059}" type="datetime1">
              <a:rPr lang="en-US"/>
              <a:pPr>
                <a:defRPr/>
              </a:pPr>
              <a:t>9/19/2008</a:t>
            </a:fld>
            <a:endParaRPr lang="en-US" dirty="0"/>
          </a:p>
        </p:txBody>
      </p:sp>
      <p:sp>
        <p:nvSpPr>
          <p:cNvPr id="5" name="Footer Placeholder 4"/>
          <p:cNvSpPr>
            <a:spLocks noGrp="1"/>
          </p:cNvSpPr>
          <p:nvPr>
            <p:ph type="ftr" sz="quarter" idx="11"/>
          </p:nvPr>
        </p:nvSpPr>
        <p:spPr>
          <a:xfrm>
            <a:off x="5943600" y="6492875"/>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219200" y="6492875"/>
            <a:ext cx="2133600" cy="365125"/>
          </a:xfrm>
          <a:prstGeom prst="rect">
            <a:avLst/>
          </a:prstGeom>
        </p:spPr>
        <p:txBody>
          <a:bodyPr/>
          <a:lstStyle>
            <a:lvl1pPr>
              <a:defRPr/>
            </a:lvl1pPr>
          </a:lstStyle>
          <a:p>
            <a:pPr>
              <a:defRPr/>
            </a:pPr>
            <a:r>
              <a:rPr lang="en-US"/>
              <a:t>Slide </a:t>
            </a:r>
            <a:fld id="{8BECBA3E-F426-410E-80BA-04B2B6C783DB}" type="slidenum">
              <a:rPr lang="en-US"/>
              <a:pPr>
                <a:defRPr/>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9_Funnel Flow">
    <p:spTree>
      <p:nvGrpSpPr>
        <p:cNvPr id="1" name=""/>
        <p:cNvGrpSpPr/>
        <p:nvPr/>
      </p:nvGrpSpPr>
      <p:grpSpPr>
        <a:xfrm>
          <a:off x="0" y="0"/>
          <a:ext cx="0" cy="0"/>
          <a:chOff x="0" y="0"/>
          <a:chExt cx="0" cy="0"/>
        </a:xfrm>
      </p:grpSpPr>
      <p:pic>
        <p:nvPicPr>
          <p:cNvPr id="9" name="Picture 6" descr="DTP-OptPack-SA_wh.png"/>
          <p:cNvPicPr>
            <a:picLocks noChangeAspect="1"/>
          </p:cNvPicPr>
          <p:nvPr/>
        </p:nvPicPr>
        <p:blipFill>
          <a:blip r:embed="rId2"/>
          <a:srcRect/>
          <a:stretch>
            <a:fillRect/>
          </a:stretch>
        </p:blipFill>
        <p:spPr bwMode="auto">
          <a:xfrm>
            <a:off x="6375400" y="6229350"/>
            <a:ext cx="2387600" cy="400050"/>
          </a:xfrm>
          <a:prstGeom prst="rect">
            <a:avLst/>
          </a:prstGeom>
          <a:noFill/>
          <a:ln w="9525">
            <a:noFill/>
            <a:miter lim="800000"/>
            <a:headEnd/>
            <a:tailEnd/>
          </a:ln>
        </p:spPr>
      </p:pic>
      <p:sp>
        <p:nvSpPr>
          <p:cNvPr id="2" name="Title 1"/>
          <p:cNvSpPr>
            <a:spLocks noGrp="1"/>
          </p:cNvSpPr>
          <p:nvPr>
            <p:ph type="title"/>
          </p:nvPr>
        </p:nvSpPr>
        <p:spPr>
          <a:xfrm>
            <a:off x="381000" y="228600"/>
            <a:ext cx="8610600" cy="609600"/>
          </a:xfrm>
        </p:spPr>
        <p:txBody>
          <a:bodyPr>
            <a:normAutofit/>
          </a:bodyPr>
          <a:lstStyle>
            <a:lvl1pPr algn="l">
              <a:defRPr sz="3400">
                <a:solidFill>
                  <a:srgbClr val="D9FF39"/>
                </a:solidFill>
                <a:latin typeface="Segoe Light" pitchFamily="34" charset="0"/>
              </a:defRPr>
            </a:lvl1pPr>
          </a:lstStyle>
          <a:p>
            <a:r>
              <a:rPr lang="en-US" dirty="0" smtClean="0"/>
              <a:t>Click to edit Master title style</a:t>
            </a:r>
            <a:endParaRPr lang="en-US" dirty="0"/>
          </a:p>
        </p:txBody>
      </p:sp>
      <p:sp>
        <p:nvSpPr>
          <p:cNvPr id="8" name="Text Placeholder 7"/>
          <p:cNvSpPr>
            <a:spLocks noGrp="1"/>
          </p:cNvSpPr>
          <p:nvPr>
            <p:ph type="body" sz="quarter" idx="13"/>
          </p:nvPr>
        </p:nvSpPr>
        <p:spPr>
          <a:xfrm>
            <a:off x="381000" y="838200"/>
            <a:ext cx="8626475" cy="457200"/>
          </a:xfrm>
        </p:spPr>
        <p:txBody>
          <a:bodyPr>
            <a:normAutofit/>
          </a:bodyPr>
          <a:lstStyle>
            <a:lvl1pPr>
              <a:buNone/>
              <a:defRPr sz="2600">
                <a:solidFill>
                  <a:schemeClr val="bg1"/>
                </a:solidFill>
                <a:latin typeface="Segoe Light" pitchFamily="34" charset="0"/>
              </a:defRPr>
            </a:lvl1pPr>
          </a:lstStyle>
          <a:p>
            <a:pPr lvl="0"/>
            <a:r>
              <a:rPr lang="en-US" smtClean="0"/>
              <a:t>Click to edit Master text styles</a:t>
            </a:r>
          </a:p>
        </p:txBody>
      </p:sp>
      <p:sp>
        <p:nvSpPr>
          <p:cNvPr id="10" name="Text Placeholder 7"/>
          <p:cNvSpPr>
            <a:spLocks noGrp="1"/>
          </p:cNvSpPr>
          <p:nvPr>
            <p:ph type="body" sz="quarter" idx="14"/>
          </p:nvPr>
        </p:nvSpPr>
        <p:spPr>
          <a:xfrm>
            <a:off x="381000" y="1371600"/>
            <a:ext cx="8626475" cy="457200"/>
          </a:xfrm>
        </p:spPr>
        <p:txBody>
          <a:bodyPr>
            <a:normAutofit/>
          </a:bodyPr>
          <a:lstStyle>
            <a:lvl1pPr>
              <a:buNone/>
              <a:defRPr sz="2000">
                <a:solidFill>
                  <a:schemeClr val="bg1"/>
                </a:solidFill>
                <a:latin typeface="Segoe Semibold" pitchFamily="34" charset="0"/>
              </a:defRPr>
            </a:lvl1pPr>
          </a:lstStyle>
          <a:p>
            <a:pPr lvl="0"/>
            <a:r>
              <a:rPr lang="en-US" smtClean="0"/>
              <a:t>Click to edit Master text styles</a:t>
            </a:r>
          </a:p>
        </p:txBody>
      </p:sp>
      <p:sp>
        <p:nvSpPr>
          <p:cNvPr id="12" name="Text Placeholder 7"/>
          <p:cNvSpPr>
            <a:spLocks noGrp="1"/>
          </p:cNvSpPr>
          <p:nvPr>
            <p:ph type="body" sz="quarter" idx="15"/>
          </p:nvPr>
        </p:nvSpPr>
        <p:spPr>
          <a:xfrm>
            <a:off x="381000" y="1981200"/>
            <a:ext cx="3276600" cy="2209800"/>
          </a:xfrm>
        </p:spPr>
        <p:txBody>
          <a:bodyPr>
            <a:normAutofit/>
          </a:bodyPr>
          <a:lstStyle>
            <a:lvl1pPr>
              <a:buClr>
                <a:schemeClr val="bg1"/>
              </a:buClr>
              <a:buFont typeface="Segoe Light" pitchFamily="34" charset="0"/>
              <a:buChar char="»"/>
              <a:defRPr sz="2000">
                <a:solidFill>
                  <a:schemeClr val="bg1"/>
                </a:solidFill>
                <a:latin typeface="Segoe Light" pitchFamily="34" charset="0"/>
              </a:defRPr>
            </a:lvl1pPr>
          </a:lstStyle>
          <a:p>
            <a:pPr lvl="0"/>
            <a:r>
              <a:rPr lang="en-US" smtClean="0"/>
              <a:t>Click to edit Master text styles</a:t>
            </a:r>
          </a:p>
        </p:txBody>
      </p:sp>
      <p:sp>
        <p:nvSpPr>
          <p:cNvPr id="13" name="Text Placeholder 7"/>
          <p:cNvSpPr>
            <a:spLocks noGrp="1"/>
          </p:cNvSpPr>
          <p:nvPr>
            <p:ph type="body" sz="quarter" idx="16"/>
          </p:nvPr>
        </p:nvSpPr>
        <p:spPr>
          <a:xfrm>
            <a:off x="4953000" y="1981200"/>
            <a:ext cx="4038600" cy="1600200"/>
          </a:xfrm>
        </p:spPr>
        <p:txBody>
          <a:bodyPr>
            <a:normAutofit/>
          </a:bodyPr>
          <a:lstStyle>
            <a:lvl1pPr>
              <a:buClr>
                <a:schemeClr val="bg1"/>
              </a:buClr>
              <a:buFont typeface="Segoe Light" pitchFamily="34" charset="0"/>
              <a:buChar char="»"/>
              <a:defRPr sz="2000" baseline="0">
                <a:solidFill>
                  <a:schemeClr val="bg1"/>
                </a:solidFill>
                <a:latin typeface="Segoe Light" pitchFamily="34" charset="0"/>
              </a:defRPr>
            </a:lvl1pPr>
          </a:lstStyle>
          <a:p>
            <a:pPr lvl="0"/>
            <a:r>
              <a:rPr lang="en-US" smtClean="0"/>
              <a:t>Click to edit Master text styles</a:t>
            </a:r>
          </a:p>
        </p:txBody>
      </p:sp>
      <p:sp>
        <p:nvSpPr>
          <p:cNvPr id="14" name="Text Placeholder 7"/>
          <p:cNvSpPr>
            <a:spLocks noGrp="1"/>
          </p:cNvSpPr>
          <p:nvPr>
            <p:ph type="body" sz="quarter" idx="17"/>
          </p:nvPr>
        </p:nvSpPr>
        <p:spPr>
          <a:xfrm>
            <a:off x="5029200" y="4191000"/>
            <a:ext cx="3962400" cy="1524000"/>
          </a:xfrm>
        </p:spPr>
        <p:txBody>
          <a:bodyPr>
            <a:normAutofit/>
          </a:bodyPr>
          <a:lstStyle>
            <a:lvl1pPr>
              <a:buClr>
                <a:schemeClr val="bg1"/>
              </a:buClr>
              <a:buFont typeface="Segoe Light" pitchFamily="34" charset="0"/>
              <a:buNone/>
              <a:defRPr sz="1800">
                <a:solidFill>
                  <a:schemeClr val="bg1"/>
                </a:solidFill>
                <a:effectLst/>
                <a:latin typeface="Segoe Semibold" pitchFamily="34" charset="0"/>
              </a:defRPr>
            </a:lvl1pPr>
          </a:lstStyle>
          <a:p>
            <a:pPr lvl="0"/>
            <a:r>
              <a:rPr lang="en-US" smtClean="0"/>
              <a:t>Click to edit Master text styles</a:t>
            </a:r>
          </a:p>
        </p:txBody>
      </p:sp>
      <p:sp>
        <p:nvSpPr>
          <p:cNvPr id="11" name="Date Placeholder 3"/>
          <p:cNvSpPr>
            <a:spLocks noGrp="1"/>
          </p:cNvSpPr>
          <p:nvPr>
            <p:ph type="dt" sz="half" idx="18"/>
          </p:nvPr>
        </p:nvSpPr>
        <p:spPr>
          <a:xfrm>
            <a:off x="425450" y="6492875"/>
            <a:ext cx="793750" cy="365125"/>
          </a:xfrm>
          <a:prstGeom prst="rect">
            <a:avLst/>
          </a:prstGeom>
        </p:spPr>
        <p:txBody>
          <a:bodyPr/>
          <a:lstStyle>
            <a:lvl1pPr>
              <a:defRPr/>
            </a:lvl1pPr>
          </a:lstStyle>
          <a:p>
            <a:pPr>
              <a:defRPr/>
            </a:pPr>
            <a:fld id="{25EDCDB2-B5FF-4925-A6A0-59079F37E05D}" type="datetime1">
              <a:rPr lang="en-US"/>
              <a:pPr>
                <a:defRPr/>
              </a:pPr>
              <a:t>9/19/2008</a:t>
            </a:fld>
            <a:endParaRPr lang="en-US" dirty="0"/>
          </a:p>
        </p:txBody>
      </p:sp>
      <p:sp>
        <p:nvSpPr>
          <p:cNvPr id="15" name="Footer Placeholder 4"/>
          <p:cNvSpPr>
            <a:spLocks noGrp="1"/>
          </p:cNvSpPr>
          <p:nvPr>
            <p:ph type="ftr" sz="quarter" idx="19"/>
          </p:nvPr>
        </p:nvSpPr>
        <p:spPr>
          <a:xfrm>
            <a:off x="5943600" y="6492875"/>
            <a:ext cx="2895600" cy="365125"/>
          </a:xfrm>
          <a:prstGeom prst="rect">
            <a:avLst/>
          </a:prstGeom>
        </p:spPr>
        <p:txBody>
          <a:bodyPr/>
          <a:lstStyle>
            <a:lvl1pPr>
              <a:defRPr/>
            </a:lvl1pPr>
          </a:lstStyle>
          <a:p>
            <a:pPr>
              <a:defRPr/>
            </a:pPr>
            <a:endParaRPr lang="en-US"/>
          </a:p>
        </p:txBody>
      </p:sp>
      <p:sp>
        <p:nvSpPr>
          <p:cNvPr id="16" name="Slide Number Placeholder 5"/>
          <p:cNvSpPr>
            <a:spLocks noGrp="1"/>
          </p:cNvSpPr>
          <p:nvPr>
            <p:ph type="sldNum" sz="quarter" idx="20"/>
          </p:nvPr>
        </p:nvSpPr>
        <p:spPr>
          <a:xfrm>
            <a:off x="1219200" y="6492875"/>
            <a:ext cx="2133600" cy="365125"/>
          </a:xfrm>
          <a:prstGeom prst="rect">
            <a:avLst/>
          </a:prstGeom>
        </p:spPr>
        <p:txBody>
          <a:bodyPr/>
          <a:lstStyle>
            <a:lvl1pPr>
              <a:defRPr/>
            </a:lvl1pPr>
          </a:lstStyle>
          <a:p>
            <a:pPr>
              <a:defRPr/>
            </a:pPr>
            <a:r>
              <a:rPr lang="en-US"/>
              <a:t>Slide </a:t>
            </a:r>
            <a:fld id="{A5984556-8AA9-4EED-88C8-F67ED3C1F8CF}" type="slidenum">
              <a:rPr lang="en-US"/>
              <a:pPr>
                <a:defRPr/>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80413" cy="366713"/>
          </a:xfrm>
        </p:spPr>
        <p:txBody>
          <a:bodyPr/>
          <a:lstStyle/>
          <a:p>
            <a:r>
              <a:rPr lang="en-US" smtClean="0"/>
              <a:t>Click to edit Master title style</a:t>
            </a:r>
            <a:endParaRPr lang="en-US" dirty="0"/>
          </a:p>
        </p:txBody>
      </p:sp>
      <p:sp>
        <p:nvSpPr>
          <p:cNvPr id="3" name="Content Placeholder 2"/>
          <p:cNvSpPr>
            <a:spLocks noGrp="1"/>
          </p:cNvSpPr>
          <p:nvPr>
            <p:ph idx="1" hasCustomPrompt="1"/>
          </p:nvPr>
        </p:nvSpPr>
        <p:spPr>
          <a:xfrm>
            <a:off x="381000" y="1209601"/>
            <a:ext cx="8380413" cy="5271098"/>
          </a:xfrm>
        </p:spPr>
        <p:txBody>
          <a:bodyPr>
            <a:noAutofit/>
          </a:bodyPr>
          <a:lstStyle>
            <a:lvl1pPr marL="230188" indent="-230188">
              <a:buClrTx/>
              <a:buFont typeface="Arial" pitchFamily="34" charset="0"/>
              <a:buChar char="•"/>
              <a:defRPr/>
            </a:lvl1pPr>
            <a:lvl2pPr marL="461963" indent="-231775">
              <a:buClrTx/>
              <a:defRPr sz="1600">
                <a:solidFill>
                  <a:schemeClr val="tx1"/>
                </a:solidFill>
              </a:defRPr>
            </a:lvl2pPr>
            <a:lvl3pPr marL="684213" indent="-222250">
              <a:buClrTx/>
              <a:buFont typeface="Courier New" pitchFamily="49" charset="0"/>
              <a:buChar char="o"/>
              <a:defRPr sz="1600">
                <a:solidFill>
                  <a:schemeClr val="tx1"/>
                </a:solidFill>
              </a:defRPr>
            </a:lvl3pPr>
            <a:lvl4pPr marL="914400" indent="-230188">
              <a:buClrTx/>
              <a:buFont typeface="Wingdings" pitchFamily="2" charset="2"/>
              <a:buChar char="§"/>
              <a:defRPr sz="1600">
                <a:solidFill>
                  <a:schemeClr val="tx1"/>
                </a:solidFill>
              </a:defRPr>
            </a:lvl4pPr>
            <a:lvl5pPr marL="1144588" indent="-230188">
              <a:buClrTx/>
              <a:buSzPct val="50000"/>
              <a:buFont typeface="Wingdings" pitchFamily="2" charset="2"/>
              <a:buChar char="q"/>
              <a:defRPr sz="1600">
                <a:solidFill>
                  <a:schemeClr val="tx1"/>
                </a:solidFill>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381000" y="674688"/>
            <a:ext cx="8381260" cy="338554"/>
          </a:xfrm>
        </p:spPr>
        <p:txBody>
          <a:bodyPr/>
          <a:lstStyle>
            <a:lvl1pPr>
              <a:defRPr/>
            </a:lvl1pPr>
          </a:lstStyle>
          <a:p>
            <a:pPr lvl="0"/>
            <a:r>
              <a:rPr lang="en-US" dirty="0" smtClean="0"/>
              <a:t>Headline</a:t>
            </a:r>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8870" y="2080956"/>
            <a:ext cx="7650427" cy="1523494"/>
          </a:xfrm>
        </p:spPr>
        <p:txBody>
          <a:bodyPr anchor="ctr" anchorCtr="0">
            <a:noAutofit/>
          </a:bodyPr>
          <a:lstStyle>
            <a:lvl1pPr>
              <a:lnSpc>
                <a:spcPct val="90000"/>
              </a:lnSpc>
              <a:defRPr sz="3600" b="1"/>
            </a:lvl1pPr>
          </a:lstStyle>
          <a:p>
            <a:r>
              <a:rPr lang="en-US" dirty="0" smtClean="0"/>
              <a:t>Click to edit main demo title</a:t>
            </a:r>
            <a:endParaRPr lang="en-US" dirty="0"/>
          </a:p>
        </p:txBody>
      </p:sp>
      <p:sp>
        <p:nvSpPr>
          <p:cNvPr id="3" name="Subtitle 2"/>
          <p:cNvSpPr>
            <a:spLocks noGrp="1"/>
          </p:cNvSpPr>
          <p:nvPr>
            <p:ph type="subTitle" idx="1" hasCustomPrompt="1"/>
          </p:nvPr>
        </p:nvSpPr>
        <p:spPr>
          <a:xfrm>
            <a:off x="1277512" y="3726870"/>
            <a:ext cx="7043208" cy="461665"/>
          </a:xfrm>
        </p:spPr>
        <p:txBody>
          <a:bodyPr>
            <a:noAutofit/>
          </a:bodyPr>
          <a:lstStyle>
            <a:lvl1pPr marL="0" indent="0" algn="l">
              <a:lnSpc>
                <a:spcPct val="90000"/>
              </a:lnSpc>
              <a:spcBef>
                <a:spcPts val="0"/>
              </a:spcBef>
              <a:buNone/>
              <a:defRPr sz="2800"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Use for extra demo information (such as points that will be covered, demo sub-title, software version, etc.)</a:t>
            </a:r>
            <a:endParaRPr lang="en-US" dirty="0"/>
          </a:p>
        </p:txBody>
      </p:sp>
      <p:sp>
        <p:nvSpPr>
          <p:cNvPr id="7" name="Text Placeholder 6"/>
          <p:cNvSpPr>
            <a:spLocks noGrp="1"/>
          </p:cNvSpPr>
          <p:nvPr>
            <p:ph type="body" sz="quarter" idx="10" hasCustomPrompt="1"/>
          </p:nvPr>
        </p:nvSpPr>
        <p:spPr>
          <a:xfrm>
            <a:off x="685800" y="304800"/>
            <a:ext cx="7690114" cy="1384994"/>
          </a:xfrm>
        </p:spPr>
        <p:txBody>
          <a:bodyPr anchor="t" anchorCtr="0">
            <a:noAutofit/>
          </a:bodyPr>
          <a:lstStyle>
            <a:lvl1pPr marL="0" indent="0" algn="l">
              <a:buFont typeface="Arial" pitchFamily="34" charset="0"/>
              <a:buNone/>
              <a:defRPr kumimoji="0" lang="en-US" sz="96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uLnTx/>
                <a:uFillTx/>
                <a:latin typeface="Segoe" pitchFamily="34" charset="0"/>
                <a:ea typeface="+mn-ea"/>
                <a:cs typeface="+mn-cs"/>
              </a:defRPr>
            </a:lvl1pPr>
          </a:lstStyle>
          <a:p>
            <a:pPr lvl="0"/>
            <a:r>
              <a:rPr lang="en-US" dirty="0" smtClean="0"/>
              <a:t>DEMO</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userDrawn="1"/>
        </p:nvPicPr>
        <p:blipFill>
          <a:blip r:embed="rId2"/>
          <a:srcRect/>
          <a:stretch>
            <a:fillRect/>
          </a:stretch>
        </p:blipFill>
        <p:spPr bwMode="black">
          <a:xfrm>
            <a:off x="1827417" y="2259678"/>
            <a:ext cx="5939896" cy="1283229"/>
          </a:xfrm>
          <a:prstGeom prst="rect">
            <a:avLst/>
          </a:prstGeom>
          <a:noFill/>
        </p:spPr>
      </p:pic>
      <p:sp>
        <p:nvSpPr>
          <p:cNvPr id="3" name="Text Box 3"/>
          <p:cNvSpPr txBox="1">
            <a:spLocks noChangeArrowheads="1"/>
          </p:cNvSpPr>
          <p:nvPr userDrawn="1"/>
        </p:nvSpPr>
        <p:spPr bwMode="blackWhite">
          <a:xfrm>
            <a:off x="381000" y="51054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0"/>
              </a:schemeClr>
            </a:gs>
            <a:gs pos="39999">
              <a:schemeClr val="accent1">
                <a:lumMod val="50000"/>
              </a:schemeClr>
            </a:gs>
            <a:gs pos="70000">
              <a:schemeClr val="accent1">
                <a:lumMod val="75000"/>
              </a:schemeClr>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5"/>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6808122" y="6384174"/>
            <a:ext cx="1228906" cy="417793"/>
          </a:xfrm>
          <a:prstGeom prst="rect">
            <a:avLst/>
          </a:prstGeom>
          <a:noFill/>
          <a:ln w="9525">
            <a:noFill/>
            <a:miter lim="800000"/>
            <a:headEnd/>
            <a:tailEnd/>
          </a:ln>
          <a:effectLst/>
        </p:spPr>
      </p:pic>
      <p:pic>
        <p:nvPicPr>
          <p:cNvPr id="6" name="Picture 4" descr="http://blogs.msdn.com/blogfiles/the_hardman/WindowsLiveWriter/TechnetSingaporeSecurityBriefingFriday28_A0FC/Microsoft%20TechNet%20Logo%20color_4.png"/>
          <p:cNvPicPr>
            <a:picLocks noChangeAspect="1" noChangeArrowheads="1"/>
          </p:cNvPicPr>
          <p:nvPr userDrawn="1"/>
        </p:nvPicPr>
        <p:blipFill>
          <a:blip r:embed="rId15"/>
          <a:srcRect/>
          <a:stretch>
            <a:fillRect/>
          </a:stretch>
        </p:blipFill>
        <p:spPr bwMode="auto">
          <a:xfrm>
            <a:off x="8053190" y="6375861"/>
            <a:ext cx="1074184" cy="381000"/>
          </a:xfrm>
          <a:prstGeom prst="rect">
            <a:avLst/>
          </a:prstGeom>
          <a:noFill/>
        </p:spPr>
      </p:pic>
    </p:spTree>
  </p:cSld>
  <p:clrMap bg1="dk1" tx1="lt1" bg2="dk2" tx2="lt2" accent1="accent1" accent2="accent2" accent3="accent3" accent4="accent4" accent5="accent5" accent6="accent6" hlink="hlink" folHlink="folHlink"/>
  <p:sldLayoutIdLst>
    <p:sldLayoutId id="2147483694" r:id="rId1"/>
    <p:sldLayoutId id="2147483696" r:id="rId2"/>
    <p:sldLayoutId id="2147483695"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chemeClr val="tx1"/>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6"/>
        </a:buBlip>
        <a:defRPr sz="3200" kern="1200">
          <a:solidFill>
            <a:schemeClr val="tx1"/>
          </a:solidFill>
          <a:effectLst/>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16"/>
        </a:buBlip>
        <a:defRPr sz="2800" kern="1200">
          <a:solidFill>
            <a:schemeClr val="tx1"/>
          </a:solidFill>
          <a:effectLst/>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16"/>
        </a:buBlip>
        <a:defRPr sz="2400" kern="1200">
          <a:solidFill>
            <a:schemeClr val="tx1"/>
          </a:solidFill>
          <a:effectLst/>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6"/>
        </a:buBlip>
        <a:defRPr sz="2400" kern="1200">
          <a:solidFill>
            <a:schemeClr val="tx1"/>
          </a:solidFill>
          <a:effectLst/>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6"/>
        </a:buBlip>
        <a:defRPr sz="2400" kern="1200">
          <a:solidFill>
            <a:schemeClr val="tx1"/>
          </a:solidFill>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41.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41.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2" Type="http://schemas.openxmlformats.org/officeDocument/2006/relationships/hyperlink" Target="http://www.microsoft.com/mdo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34" Type="http://schemas.openxmlformats.org/officeDocument/2006/relationships/image" Target="../media/image37.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2" Type="http://schemas.openxmlformats.org/officeDocument/2006/relationships/notesSlide" Target="../notesSlides/notesSlide1.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Layout" Target="../slideLayouts/slideLayout10.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40.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38.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39.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41.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sz="4000" dirty="0" smtClean="0"/>
              <a:t>Dynamic Desktop with Microsoft Desktop Optimization Pack</a:t>
            </a:r>
            <a:endParaRPr lang="en-US" sz="4000" dirty="0"/>
          </a:p>
        </p:txBody>
      </p:sp>
      <p:sp>
        <p:nvSpPr>
          <p:cNvPr id="3" name="Subtitle 2"/>
          <p:cNvSpPr>
            <a:spLocks noGrp="1"/>
          </p:cNvSpPr>
          <p:nvPr>
            <p:ph type="subTitle" idx="1"/>
          </p:nvPr>
        </p:nvSpPr>
        <p:spPr/>
        <p:txBody>
          <a:bodyPr/>
          <a:lstStyle/>
          <a:p>
            <a:r>
              <a:rPr lang="en-US" dirty="0" smtClean="0"/>
              <a:t>Sudhir Rao</a:t>
            </a:r>
          </a:p>
          <a:p>
            <a:r>
              <a:rPr lang="en-US" sz="1600" dirty="0" smtClean="0">
                <a:solidFill>
                  <a:schemeClr val="tx1">
                    <a:lumMod val="75000"/>
                  </a:schemeClr>
                </a:solidFill>
              </a:rPr>
              <a:t>Technology Specialist </a:t>
            </a:r>
            <a:r>
              <a:rPr lang="en-US" sz="1600" dirty="0" smtClean="0">
                <a:solidFill>
                  <a:srgbClr val="FFFF00"/>
                </a:solidFill>
              </a:rPr>
              <a:t>|</a:t>
            </a:r>
            <a:r>
              <a:rPr lang="en-US" sz="1600" dirty="0" smtClean="0">
                <a:solidFill>
                  <a:schemeClr val="tx1">
                    <a:lumMod val="75000"/>
                  </a:schemeClr>
                </a:solidFill>
              </a:rPr>
              <a:t>  Microsoft Corporation</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title"/>
          </p:nvPr>
        </p:nvSpPr>
        <p:spPr/>
        <p:txBody>
          <a:bodyPr/>
          <a:lstStyle/>
          <a:p>
            <a:pPr eaLnBrk="1" hangingPunct="1"/>
            <a:r>
              <a:rPr smtClean="0">
                <a:latin typeface="Segoe Light"/>
              </a:rPr>
              <a:t>Microsoft Diagnostics &amp; Recovery Toolset</a:t>
            </a:r>
          </a:p>
        </p:txBody>
      </p:sp>
      <p:sp>
        <p:nvSpPr>
          <p:cNvPr id="37891" name="Text Placeholder 11"/>
          <p:cNvSpPr>
            <a:spLocks noGrp="1"/>
          </p:cNvSpPr>
          <p:nvPr>
            <p:ph type="body" sz="quarter" idx="13"/>
          </p:nvPr>
        </p:nvSpPr>
        <p:spPr/>
        <p:txBody>
          <a:bodyPr>
            <a:normAutofit/>
          </a:bodyPr>
          <a:lstStyle/>
          <a:p>
            <a:pPr eaLnBrk="1" hangingPunct="1">
              <a:buFont typeface="Segoe" pitchFamily="34" charset="0"/>
              <a:buNone/>
              <a:defRPr/>
            </a:pPr>
            <a:r>
              <a:rPr lang="en-US" smtClean="0"/>
              <a:t>Powerful tools to accelerate desktop repair</a:t>
            </a:r>
          </a:p>
        </p:txBody>
      </p:sp>
      <p:sp>
        <p:nvSpPr>
          <p:cNvPr id="49155" name="Text Placeholder 12"/>
          <p:cNvSpPr>
            <a:spLocks noGrp="1"/>
          </p:cNvSpPr>
          <p:nvPr>
            <p:ph type="body" sz="quarter" idx="14"/>
          </p:nvPr>
        </p:nvSpPr>
        <p:spPr/>
        <p:txBody>
          <a:bodyPr/>
          <a:lstStyle/>
          <a:p>
            <a:pPr eaLnBrk="1" hangingPunct="1"/>
            <a:r>
              <a:rPr lang="en-US" smtClean="0">
                <a:solidFill>
                  <a:srgbClr val="D9FF39"/>
                </a:solidFill>
                <a:latin typeface="Segoe Semibold"/>
              </a:rPr>
              <a:t>Accelerate TCO savings by minimizing recovery time</a:t>
            </a:r>
          </a:p>
          <a:p>
            <a:pPr eaLnBrk="1" hangingPunct="1"/>
            <a:endParaRPr lang="en-US" smtClean="0">
              <a:solidFill>
                <a:srgbClr val="D9FF39"/>
              </a:solidFill>
              <a:latin typeface="Segoe Semibold"/>
            </a:endParaRPr>
          </a:p>
        </p:txBody>
      </p:sp>
      <p:sp>
        <p:nvSpPr>
          <p:cNvPr id="49156" name="Text Placeholder 19"/>
          <p:cNvSpPr>
            <a:spLocks noGrp="1"/>
          </p:cNvSpPr>
          <p:nvPr>
            <p:ph type="body" sz="quarter" idx="15"/>
          </p:nvPr>
        </p:nvSpPr>
        <p:spPr>
          <a:xfrm>
            <a:off x="381000" y="2057400"/>
            <a:ext cx="4267200" cy="1828800"/>
          </a:xfrm>
        </p:spPr>
        <p:txBody>
          <a:bodyPr>
            <a:normAutofit/>
          </a:bodyPr>
          <a:lstStyle/>
          <a:p>
            <a:pPr eaLnBrk="1" hangingPunct="1">
              <a:buFont typeface="Segoe Light"/>
              <a:buChar char="»"/>
            </a:pPr>
            <a:r>
              <a:rPr lang="en-US" smtClean="0">
                <a:latin typeface="Segoe Light"/>
              </a:rPr>
              <a:t>Recover deleted files, manipulate services, devices, passwords, more</a:t>
            </a:r>
          </a:p>
          <a:p>
            <a:pPr eaLnBrk="1" hangingPunct="1">
              <a:buFont typeface="Segoe Light"/>
              <a:buChar char="»"/>
            </a:pPr>
            <a:r>
              <a:rPr lang="en-US" smtClean="0">
                <a:latin typeface="Segoe Light"/>
              </a:rPr>
              <a:t>Recover instead of reloading Windows</a:t>
            </a:r>
          </a:p>
          <a:p>
            <a:pPr eaLnBrk="1" hangingPunct="1">
              <a:buFont typeface="Segoe Light"/>
              <a:buChar char="»"/>
            </a:pPr>
            <a:r>
              <a:rPr lang="en-US" smtClean="0">
                <a:latin typeface="Segoe Light"/>
              </a:rPr>
              <a:t>Make PCs safe to use</a:t>
            </a:r>
          </a:p>
          <a:p>
            <a:pPr eaLnBrk="1" hangingPunct="1">
              <a:buFont typeface="Segoe Light"/>
              <a:buChar char="»"/>
            </a:pPr>
            <a:endParaRPr lang="en-US" smtClean="0">
              <a:latin typeface="Segoe Light"/>
            </a:endParaRPr>
          </a:p>
        </p:txBody>
      </p:sp>
      <p:sp>
        <p:nvSpPr>
          <p:cNvPr id="22" name="Text Placeholder 21"/>
          <p:cNvSpPr>
            <a:spLocks noGrp="1"/>
          </p:cNvSpPr>
          <p:nvPr>
            <p:ph type="body" sz="quarter" idx="16"/>
          </p:nvPr>
        </p:nvSpPr>
        <p:spPr>
          <a:xfrm>
            <a:off x="5715000" y="2362200"/>
            <a:ext cx="3352800" cy="914400"/>
          </a:xfrm>
        </p:spPr>
        <p:txBody>
          <a:bodyPr rtlCol="0">
            <a:normAutofit/>
          </a:bodyPr>
          <a:lstStyle/>
          <a:p>
            <a:pPr eaLnBrk="1" fontAlgn="auto" hangingPunct="1">
              <a:spcAft>
                <a:spcPts val="0"/>
              </a:spcAft>
              <a:defRPr/>
            </a:pPr>
            <a:r>
              <a:rPr lang="en-US" dirty="0" smtClean="0"/>
              <a:t>Accelerates desktop management and responsiveness</a:t>
            </a:r>
          </a:p>
          <a:p>
            <a:pPr eaLnBrk="1" fontAlgn="auto" hangingPunct="1">
              <a:spcAft>
                <a:spcPts val="0"/>
              </a:spcAft>
              <a:buFont typeface="Segoe Light" pitchFamily="34" charset="0"/>
              <a:buNone/>
              <a:defRPr/>
            </a:pPr>
            <a:endParaRPr lang="en-US" dirty="0" smtClean="0"/>
          </a:p>
          <a:p>
            <a:pPr eaLnBrk="1" fontAlgn="auto" hangingPunct="1">
              <a:spcAft>
                <a:spcPts val="0"/>
              </a:spcAft>
              <a:defRPr/>
            </a:pPr>
            <a:endParaRPr lang="en-US" dirty="0"/>
          </a:p>
        </p:txBody>
      </p:sp>
      <p:sp>
        <p:nvSpPr>
          <p:cNvPr id="23" name="Text Placeholder 22"/>
          <p:cNvSpPr>
            <a:spLocks noGrp="1"/>
          </p:cNvSpPr>
          <p:nvPr>
            <p:ph type="body" sz="quarter" idx="17"/>
          </p:nvPr>
        </p:nvSpPr>
        <p:spPr>
          <a:xfrm>
            <a:off x="4738688" y="4891088"/>
            <a:ext cx="3962400" cy="762000"/>
          </a:xfrm>
        </p:spPr>
        <p:txBody>
          <a:bodyPr rtlCol="0"/>
          <a:lstStyle/>
          <a:p>
            <a:pPr eaLnBrk="1" fontAlgn="auto" hangingPunct="1">
              <a:spcAft>
                <a:spcPts val="0"/>
              </a:spcAft>
              <a:buFont typeface="Segoe Light" pitchFamily="34" charset="0"/>
              <a:buBlip>
                <a:blip r:embed="rId3"/>
              </a:buBlip>
              <a:defRPr/>
            </a:pPr>
            <a:r>
              <a:rPr lang="en-US" dirty="0" smtClean="0">
                <a:latin typeface="+mn-lt"/>
              </a:rPr>
              <a:t>PC manageability</a:t>
            </a:r>
          </a:p>
          <a:p>
            <a:pPr eaLnBrk="1" fontAlgn="auto" hangingPunct="1">
              <a:spcAft>
                <a:spcPts val="0"/>
              </a:spcAft>
              <a:buFont typeface="Segoe Light" pitchFamily="34" charset="0"/>
              <a:buBlip>
                <a:blip r:embed="rId3"/>
              </a:buBlip>
              <a:defRPr/>
            </a:pPr>
            <a:r>
              <a:rPr lang="en-US" dirty="0" smtClean="0">
                <a:latin typeface="+mn-lt"/>
              </a:rPr>
              <a:t>Diagnostics &amp; Help Desk</a:t>
            </a:r>
          </a:p>
        </p:txBody>
      </p:sp>
      <p:sp>
        <p:nvSpPr>
          <p:cNvPr id="49159" name="Rectangle 6"/>
          <p:cNvSpPr>
            <a:spLocks noChangeArrowheads="1"/>
          </p:cNvSpPr>
          <p:nvPr/>
        </p:nvSpPr>
        <p:spPr bwMode="auto">
          <a:xfrm>
            <a:off x="381000" y="1728788"/>
            <a:ext cx="2895600" cy="3810000"/>
          </a:xfrm>
          <a:prstGeom prst="rect">
            <a:avLst/>
          </a:prstGeom>
          <a:noFill/>
          <a:ln w="9525">
            <a:noFill/>
            <a:miter lim="800000"/>
            <a:headEnd/>
            <a:tailEnd/>
          </a:ln>
        </p:spPr>
        <p:txBody>
          <a:bodyPr/>
          <a:lstStyle/>
          <a:p>
            <a:pPr marL="342900" indent="-342900">
              <a:lnSpc>
                <a:spcPct val="90000"/>
              </a:lnSpc>
              <a:spcBef>
                <a:spcPct val="20000"/>
              </a:spcBef>
            </a:pPr>
            <a:endParaRPr lang="en-US" sz="1600" b="1">
              <a:latin typeface="Segoe"/>
            </a:endParaRPr>
          </a:p>
          <a:p>
            <a:pPr marL="342900" indent="-342900">
              <a:lnSpc>
                <a:spcPct val="90000"/>
              </a:lnSpc>
              <a:spcBef>
                <a:spcPct val="20000"/>
              </a:spcBef>
            </a:pPr>
            <a:endParaRPr lang="en-US" sz="1600" b="1">
              <a:solidFill>
                <a:schemeClr val="hlink"/>
              </a:solidFill>
              <a:latin typeface="Segoe"/>
            </a:endParaRPr>
          </a:p>
          <a:p>
            <a:pPr marL="342900" indent="-342900">
              <a:lnSpc>
                <a:spcPct val="90000"/>
              </a:lnSpc>
              <a:spcBef>
                <a:spcPct val="20000"/>
              </a:spcBef>
            </a:pPr>
            <a:endParaRPr lang="en-US" sz="1600" b="1">
              <a:solidFill>
                <a:schemeClr val="hlink"/>
              </a:solidFill>
              <a:latin typeface="Segoe"/>
            </a:endParaRPr>
          </a:p>
        </p:txBody>
      </p:sp>
      <p:pic>
        <p:nvPicPr>
          <p:cNvPr id="49160" name="Picture 8" descr="lg_arrow.png"/>
          <p:cNvPicPr>
            <a:picLocks noChangeAspect="1"/>
          </p:cNvPicPr>
          <p:nvPr/>
        </p:nvPicPr>
        <p:blipFill>
          <a:blip r:embed="rId4"/>
          <a:srcRect/>
          <a:stretch>
            <a:fillRect/>
          </a:stretch>
        </p:blipFill>
        <p:spPr bwMode="auto">
          <a:xfrm>
            <a:off x="4724400" y="1709738"/>
            <a:ext cx="914400" cy="2405062"/>
          </a:xfrm>
          <a:prstGeom prst="rect">
            <a:avLst/>
          </a:prstGeom>
          <a:noFill/>
          <a:ln w="9525">
            <a:noFill/>
            <a:miter lim="800000"/>
            <a:headEnd/>
            <a:tailEnd/>
          </a:ln>
        </p:spPr>
      </p:pic>
      <p:pic>
        <p:nvPicPr>
          <p:cNvPr id="49161" name="Picture 9" descr="circle_01_chart.png"/>
          <p:cNvPicPr>
            <a:picLocks noChangeAspect="1"/>
          </p:cNvPicPr>
          <p:nvPr/>
        </p:nvPicPr>
        <p:blipFill>
          <a:blip r:embed="rId5"/>
          <a:srcRect/>
          <a:stretch>
            <a:fillRect/>
          </a:stretch>
        </p:blipFill>
        <p:spPr bwMode="auto">
          <a:xfrm>
            <a:off x="152400" y="3819525"/>
            <a:ext cx="4724400" cy="304641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a:xfrm>
            <a:off x="152400" y="228600"/>
            <a:ext cx="8991600" cy="609600"/>
          </a:xfrm>
        </p:spPr>
        <p:txBody>
          <a:bodyPr rtlCol="0">
            <a:normAutofit/>
          </a:bodyPr>
          <a:lstStyle/>
          <a:p>
            <a:pPr eaLnBrk="1" fontAlgn="auto" hangingPunct="1">
              <a:spcAft>
                <a:spcPts val="0"/>
              </a:spcAft>
              <a:defRPr/>
            </a:pPr>
            <a:r>
              <a:rPr dirty="0" smtClean="0"/>
              <a:t>Microsoft System Center Desktop Error Monitoring</a:t>
            </a:r>
          </a:p>
        </p:txBody>
      </p:sp>
      <p:sp>
        <p:nvSpPr>
          <p:cNvPr id="12" name="Text Placeholder 11"/>
          <p:cNvSpPr>
            <a:spLocks noGrp="1"/>
          </p:cNvSpPr>
          <p:nvPr>
            <p:ph type="body" sz="quarter" idx="13"/>
          </p:nvPr>
        </p:nvSpPr>
        <p:spPr/>
        <p:txBody>
          <a:bodyPr rtlCol="0">
            <a:normAutofit fontScale="92500"/>
          </a:bodyPr>
          <a:lstStyle/>
          <a:p>
            <a:pPr eaLnBrk="1" fontAlgn="auto" hangingPunct="1">
              <a:spcAft>
                <a:spcPts val="0"/>
              </a:spcAft>
              <a:buFont typeface="Segoe" pitchFamily="34" charset="0"/>
              <a:buNone/>
              <a:defRPr/>
            </a:pPr>
            <a:r>
              <a:rPr lang="en-US" dirty="0" smtClean="0"/>
              <a:t>Proactively manage application and operating system failures</a:t>
            </a:r>
            <a:endParaRPr lang="en-US" dirty="0"/>
          </a:p>
        </p:txBody>
      </p:sp>
      <p:sp>
        <p:nvSpPr>
          <p:cNvPr id="53251" name="Text Placeholder 12"/>
          <p:cNvSpPr>
            <a:spLocks noGrp="1"/>
          </p:cNvSpPr>
          <p:nvPr>
            <p:ph type="body" sz="quarter" idx="14"/>
          </p:nvPr>
        </p:nvSpPr>
        <p:spPr/>
        <p:txBody>
          <a:bodyPr/>
          <a:lstStyle/>
          <a:p>
            <a:pPr eaLnBrk="1" hangingPunct="1"/>
            <a:r>
              <a:rPr lang="en-US" smtClean="0">
                <a:solidFill>
                  <a:srgbClr val="D9FF39"/>
                </a:solidFill>
                <a:latin typeface="Segoe Semibold"/>
              </a:rPr>
              <a:t>Accelerates desktop stability and reduces Windows desktop TCO</a:t>
            </a:r>
          </a:p>
          <a:p>
            <a:pPr eaLnBrk="1" hangingPunct="1"/>
            <a:endParaRPr lang="en-US" smtClean="0">
              <a:solidFill>
                <a:srgbClr val="D9FF39"/>
              </a:solidFill>
              <a:latin typeface="Segoe Semibold"/>
            </a:endParaRPr>
          </a:p>
        </p:txBody>
      </p:sp>
      <p:sp>
        <p:nvSpPr>
          <p:cNvPr id="20" name="Text Placeholder 19"/>
          <p:cNvSpPr>
            <a:spLocks noGrp="1"/>
          </p:cNvSpPr>
          <p:nvPr>
            <p:ph type="body" sz="quarter" idx="15"/>
          </p:nvPr>
        </p:nvSpPr>
        <p:spPr>
          <a:xfrm>
            <a:off x="381000" y="2057400"/>
            <a:ext cx="4267200" cy="1828800"/>
          </a:xfrm>
        </p:spPr>
        <p:txBody>
          <a:bodyPr rtlCol="0">
            <a:normAutofit/>
          </a:bodyPr>
          <a:lstStyle/>
          <a:p>
            <a:pPr eaLnBrk="1" fontAlgn="auto" hangingPunct="1">
              <a:spcAft>
                <a:spcPts val="0"/>
              </a:spcAft>
              <a:defRPr/>
            </a:pPr>
            <a:r>
              <a:rPr lang="en-US" dirty="0" smtClean="0"/>
              <a:t>Agentless crash monitoring</a:t>
            </a:r>
          </a:p>
          <a:p>
            <a:pPr eaLnBrk="1" fontAlgn="auto" hangingPunct="1">
              <a:spcAft>
                <a:spcPts val="0"/>
              </a:spcAft>
              <a:defRPr/>
            </a:pPr>
            <a:r>
              <a:rPr lang="en-US" dirty="0" smtClean="0"/>
              <a:t>Crash/hang data captured and stored in central server</a:t>
            </a:r>
          </a:p>
          <a:p>
            <a:pPr eaLnBrk="1" fontAlgn="auto" hangingPunct="1">
              <a:spcAft>
                <a:spcPts val="0"/>
              </a:spcAft>
              <a:defRPr/>
            </a:pPr>
            <a:r>
              <a:rPr lang="en-US" dirty="0" smtClean="0"/>
              <a:t>Rich SQL DB for data analysis </a:t>
            </a:r>
          </a:p>
          <a:p>
            <a:pPr eaLnBrk="1" fontAlgn="auto" hangingPunct="1">
              <a:spcAft>
                <a:spcPts val="0"/>
              </a:spcAft>
              <a:defRPr/>
            </a:pPr>
            <a:r>
              <a:rPr lang="en-US" dirty="0" smtClean="0"/>
              <a:t>Direct access to troubleshooting and resolution knowledgebase</a:t>
            </a:r>
            <a:endParaRPr lang="en-US" dirty="0"/>
          </a:p>
        </p:txBody>
      </p:sp>
      <p:sp>
        <p:nvSpPr>
          <p:cNvPr id="22" name="Text Placeholder 21"/>
          <p:cNvSpPr>
            <a:spLocks noGrp="1"/>
          </p:cNvSpPr>
          <p:nvPr>
            <p:ph type="body" sz="quarter" idx="16"/>
          </p:nvPr>
        </p:nvSpPr>
        <p:spPr>
          <a:xfrm>
            <a:off x="5715000" y="2362200"/>
            <a:ext cx="3429000" cy="1371600"/>
          </a:xfrm>
        </p:spPr>
        <p:txBody>
          <a:bodyPr rtlCol="0">
            <a:normAutofit lnSpcReduction="10000"/>
          </a:bodyPr>
          <a:lstStyle/>
          <a:p>
            <a:pPr eaLnBrk="1" fontAlgn="auto" hangingPunct="1">
              <a:spcAft>
                <a:spcPts val="0"/>
              </a:spcAft>
              <a:defRPr/>
            </a:pPr>
            <a:r>
              <a:rPr lang="en-US" dirty="0" smtClean="0"/>
              <a:t>Accelerate desktop management and IT responsiveness</a:t>
            </a:r>
          </a:p>
          <a:p>
            <a:pPr eaLnBrk="1" fontAlgn="auto" hangingPunct="1">
              <a:spcAft>
                <a:spcPts val="0"/>
              </a:spcAft>
              <a:defRPr/>
            </a:pPr>
            <a:r>
              <a:rPr lang="en-US" dirty="0" smtClean="0"/>
              <a:t>Improve desktop stability &amp; end-user productivity</a:t>
            </a:r>
          </a:p>
          <a:p>
            <a:pPr eaLnBrk="1" fontAlgn="auto" hangingPunct="1">
              <a:spcAft>
                <a:spcPts val="0"/>
              </a:spcAft>
              <a:defRPr/>
            </a:pPr>
            <a:endParaRPr lang="en-US" dirty="0"/>
          </a:p>
        </p:txBody>
      </p:sp>
      <p:sp>
        <p:nvSpPr>
          <p:cNvPr id="23" name="Text Placeholder 22"/>
          <p:cNvSpPr>
            <a:spLocks noGrp="1"/>
          </p:cNvSpPr>
          <p:nvPr>
            <p:ph type="body" sz="quarter" idx="17"/>
          </p:nvPr>
        </p:nvSpPr>
        <p:spPr>
          <a:xfrm>
            <a:off x="4738688" y="4891088"/>
            <a:ext cx="4100512" cy="1052512"/>
          </a:xfrm>
        </p:spPr>
        <p:txBody>
          <a:bodyPr rtlCol="0"/>
          <a:lstStyle/>
          <a:p>
            <a:pPr eaLnBrk="1" fontAlgn="auto" hangingPunct="1">
              <a:spcAft>
                <a:spcPts val="0"/>
              </a:spcAft>
              <a:buFont typeface="Segoe Light" pitchFamily="34" charset="0"/>
              <a:buBlip>
                <a:blip r:embed="rId3"/>
              </a:buBlip>
              <a:defRPr/>
            </a:pPr>
            <a:r>
              <a:rPr lang="en-US" dirty="0" smtClean="0">
                <a:latin typeface="+mn-lt"/>
              </a:rPr>
              <a:t>Diagnostics &amp; Help Desk</a:t>
            </a:r>
          </a:p>
          <a:p>
            <a:pPr eaLnBrk="1" fontAlgn="auto" hangingPunct="1">
              <a:spcAft>
                <a:spcPts val="0"/>
              </a:spcAft>
              <a:buFont typeface="Segoe Light" pitchFamily="34" charset="0"/>
              <a:buBlip>
                <a:blip r:embed="rId3"/>
              </a:buBlip>
              <a:defRPr/>
            </a:pPr>
            <a:r>
              <a:rPr lang="en-US" dirty="0" smtClean="0">
                <a:latin typeface="+mn-lt"/>
              </a:rPr>
              <a:t>PC Manageability</a:t>
            </a:r>
          </a:p>
        </p:txBody>
      </p:sp>
      <p:sp>
        <p:nvSpPr>
          <p:cNvPr id="53255" name="Rectangle 6"/>
          <p:cNvSpPr>
            <a:spLocks noChangeArrowheads="1"/>
          </p:cNvSpPr>
          <p:nvPr/>
        </p:nvSpPr>
        <p:spPr bwMode="auto">
          <a:xfrm>
            <a:off x="381000" y="1728788"/>
            <a:ext cx="2895600" cy="3810000"/>
          </a:xfrm>
          <a:prstGeom prst="rect">
            <a:avLst/>
          </a:prstGeom>
          <a:noFill/>
          <a:ln w="9525">
            <a:noFill/>
            <a:miter lim="800000"/>
            <a:headEnd/>
            <a:tailEnd/>
          </a:ln>
        </p:spPr>
        <p:txBody>
          <a:bodyPr/>
          <a:lstStyle/>
          <a:p>
            <a:pPr marL="342900" indent="-342900">
              <a:lnSpc>
                <a:spcPct val="90000"/>
              </a:lnSpc>
              <a:spcBef>
                <a:spcPct val="20000"/>
              </a:spcBef>
            </a:pPr>
            <a:endParaRPr lang="en-US" sz="1600" b="1">
              <a:latin typeface="Segoe"/>
            </a:endParaRPr>
          </a:p>
          <a:p>
            <a:pPr marL="342900" indent="-342900">
              <a:lnSpc>
                <a:spcPct val="90000"/>
              </a:lnSpc>
              <a:spcBef>
                <a:spcPct val="20000"/>
              </a:spcBef>
            </a:pPr>
            <a:endParaRPr lang="en-US" sz="1600" b="1">
              <a:solidFill>
                <a:schemeClr val="hlink"/>
              </a:solidFill>
              <a:latin typeface="Segoe"/>
            </a:endParaRPr>
          </a:p>
          <a:p>
            <a:pPr marL="342900" indent="-342900">
              <a:lnSpc>
                <a:spcPct val="90000"/>
              </a:lnSpc>
              <a:spcBef>
                <a:spcPct val="20000"/>
              </a:spcBef>
            </a:pPr>
            <a:endParaRPr lang="en-US" sz="1600" b="1">
              <a:solidFill>
                <a:schemeClr val="hlink"/>
              </a:solidFill>
              <a:latin typeface="Segoe"/>
            </a:endParaRPr>
          </a:p>
        </p:txBody>
      </p:sp>
      <p:pic>
        <p:nvPicPr>
          <p:cNvPr id="53256" name="Picture 8" descr="lg_arrow.png"/>
          <p:cNvPicPr>
            <a:picLocks noChangeAspect="1"/>
          </p:cNvPicPr>
          <p:nvPr/>
        </p:nvPicPr>
        <p:blipFill>
          <a:blip r:embed="rId4"/>
          <a:srcRect/>
          <a:stretch>
            <a:fillRect/>
          </a:stretch>
        </p:blipFill>
        <p:spPr bwMode="auto">
          <a:xfrm>
            <a:off x="4724400" y="1709738"/>
            <a:ext cx="914400" cy="2405062"/>
          </a:xfrm>
          <a:prstGeom prst="rect">
            <a:avLst/>
          </a:prstGeom>
          <a:noFill/>
          <a:ln w="9525">
            <a:noFill/>
            <a:miter lim="800000"/>
            <a:headEnd/>
            <a:tailEnd/>
          </a:ln>
        </p:spPr>
      </p:pic>
      <p:pic>
        <p:nvPicPr>
          <p:cNvPr id="53257" name="Picture 9" descr="circle_01_chart.png"/>
          <p:cNvPicPr>
            <a:picLocks noChangeAspect="1"/>
          </p:cNvPicPr>
          <p:nvPr/>
        </p:nvPicPr>
        <p:blipFill>
          <a:blip r:embed="rId5"/>
          <a:srcRect/>
          <a:stretch>
            <a:fillRect/>
          </a:stretch>
        </p:blipFill>
        <p:spPr bwMode="auto">
          <a:xfrm>
            <a:off x="152400" y="3819525"/>
            <a:ext cx="4724400" cy="304641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References</a:t>
            </a:r>
            <a:endParaRPr lang="en-US" dirty="0"/>
          </a:p>
        </p:txBody>
      </p:sp>
      <p:sp>
        <p:nvSpPr>
          <p:cNvPr id="3" name="Text Placeholder 2"/>
          <p:cNvSpPr>
            <a:spLocks noGrp="1"/>
          </p:cNvSpPr>
          <p:nvPr>
            <p:ph type="body" sz="quarter" idx="10"/>
          </p:nvPr>
        </p:nvSpPr>
        <p:spPr>
          <a:xfrm>
            <a:off x="381000" y="1411552"/>
            <a:ext cx="8382000" cy="1255728"/>
          </a:xfrm>
        </p:spPr>
        <p:txBody>
          <a:bodyPr/>
          <a:lstStyle/>
          <a:p>
            <a:r>
              <a:rPr lang="en-US" dirty="0" smtClean="0"/>
              <a:t>Desktop Optimization </a:t>
            </a:r>
          </a:p>
          <a:p>
            <a:pPr>
              <a:buNone/>
            </a:pPr>
            <a:r>
              <a:rPr lang="en-US" sz="2400" dirty="0" smtClean="0"/>
              <a:t>	</a:t>
            </a:r>
            <a:r>
              <a:rPr lang="en-US" sz="2400" dirty="0" smtClean="0">
                <a:hlinkClick r:id="rId2"/>
              </a:rPr>
              <a:t>http://www.microsoft.com/mdop</a:t>
            </a:r>
            <a:r>
              <a:rPr lang="en-US" sz="2400" dirty="0" smtClean="0"/>
              <a:t> </a:t>
            </a:r>
          </a:p>
          <a:p>
            <a:pPr>
              <a:buNone/>
            </a:pPr>
            <a:endParaRPr lang="en-US" sz="2400" dirty="0" smtClean="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	</a:t>
            </a:r>
            <a:r>
              <a:rPr lang="en-IN" dirty="0"/>
              <a:t>What is MDOP?</a:t>
            </a:r>
            <a:br>
              <a:rPr lang="en-IN" dirty="0"/>
            </a:br>
            <a:endParaRPr lang="en-US" dirty="0"/>
          </a:p>
        </p:txBody>
      </p:sp>
      <p:sp>
        <p:nvSpPr>
          <p:cNvPr id="3" name="Text Placeholder 2"/>
          <p:cNvSpPr>
            <a:spLocks noGrp="1"/>
          </p:cNvSpPr>
          <p:nvPr>
            <p:ph type="body" sz="quarter" idx="10"/>
          </p:nvPr>
        </p:nvSpPr>
        <p:spPr>
          <a:xfrm>
            <a:off x="381000" y="1411552"/>
            <a:ext cx="8382000" cy="3299365"/>
          </a:xfrm>
        </p:spPr>
        <p:txBody>
          <a:bodyPr/>
          <a:lstStyle/>
          <a:p>
            <a:r>
              <a:rPr lang="en-IN" dirty="0" smtClean="0"/>
              <a:t>Microsoft Desktop Operation Pack for Software Assurance</a:t>
            </a:r>
          </a:p>
          <a:p>
            <a:r>
              <a:rPr lang="en-IN" dirty="0" smtClean="0"/>
              <a:t>6 innovative technologies that will help you simplify your desktop and application management</a:t>
            </a:r>
          </a:p>
          <a:p>
            <a:r>
              <a:rPr lang="en-IN" dirty="0" smtClean="0"/>
              <a:t>Address the common IT operational challenges faced by customers…</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en-IN" sz="4000" dirty="0"/>
              <a:t>Enterprise Desktop Management</a:t>
            </a:r>
            <a:br>
              <a:rPr lang="en-IN" sz="4000" dirty="0"/>
            </a:br>
            <a:r>
              <a:rPr lang="en-IN" sz="4000" dirty="0"/>
              <a:t>Challenges</a:t>
            </a:r>
            <a:endParaRPr lang="en-US" sz="4000" dirty="0"/>
          </a:p>
        </p:txBody>
      </p:sp>
      <p:sp>
        <p:nvSpPr>
          <p:cNvPr id="3" name="Text Placeholder 2"/>
          <p:cNvSpPr>
            <a:spLocks noGrp="1"/>
          </p:cNvSpPr>
          <p:nvPr>
            <p:ph type="body" sz="quarter" idx="10"/>
          </p:nvPr>
        </p:nvSpPr>
        <p:spPr>
          <a:xfrm>
            <a:off x="457200" y="1676400"/>
            <a:ext cx="8382000" cy="4801314"/>
          </a:xfrm>
        </p:spPr>
        <p:txBody>
          <a:bodyPr/>
          <a:lstStyle/>
          <a:p>
            <a:r>
              <a:rPr lang="en-IN" dirty="0" smtClean="0"/>
              <a:t>IT staff spends too much time and resources deploying, upgrading, supporting, and terminating applications</a:t>
            </a:r>
          </a:p>
          <a:p>
            <a:endParaRPr lang="en-IN" dirty="0" smtClean="0"/>
          </a:p>
          <a:p>
            <a:r>
              <a:rPr lang="en-IN" dirty="0" smtClean="0"/>
              <a:t>Regression testing is a major pain…</a:t>
            </a:r>
          </a:p>
          <a:p>
            <a:endParaRPr lang="en-IN" dirty="0" smtClean="0"/>
          </a:p>
          <a:p>
            <a:r>
              <a:rPr lang="en-IN" dirty="0" smtClean="0"/>
              <a:t>Application-to-Application compatibility issues</a:t>
            </a:r>
          </a:p>
          <a:p>
            <a:pPr lvl="1"/>
            <a:r>
              <a:rPr lang="en-IN" dirty="0" smtClean="0"/>
              <a:t>Version 1 and version 2 cannot run on the same machine</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96" name="Picture 64" descr="App Ball"/>
          <p:cNvPicPr>
            <a:picLocks noChangeAspect="1" noChangeArrowheads="1"/>
          </p:cNvPicPr>
          <p:nvPr/>
        </p:nvPicPr>
        <p:blipFill>
          <a:blip r:embed="rId3"/>
          <a:srcRect/>
          <a:stretch>
            <a:fillRect/>
          </a:stretch>
        </p:blipFill>
        <p:spPr bwMode="auto">
          <a:xfrm>
            <a:off x="7240588" y="2466975"/>
            <a:ext cx="65087" cy="65088"/>
          </a:xfrm>
          <a:prstGeom prst="rect">
            <a:avLst/>
          </a:prstGeom>
          <a:noFill/>
          <a:ln w="9525">
            <a:noFill/>
            <a:miter lim="800000"/>
            <a:headEnd/>
            <a:tailEnd/>
          </a:ln>
        </p:spPr>
      </p:pic>
      <p:pic>
        <p:nvPicPr>
          <p:cNvPr id="18500" name="Picture 68" descr="App Ball"/>
          <p:cNvPicPr>
            <a:picLocks noChangeAspect="1" noChangeArrowheads="1"/>
          </p:cNvPicPr>
          <p:nvPr/>
        </p:nvPicPr>
        <p:blipFill>
          <a:blip r:embed="rId3"/>
          <a:srcRect/>
          <a:stretch>
            <a:fillRect/>
          </a:stretch>
        </p:blipFill>
        <p:spPr bwMode="auto">
          <a:xfrm>
            <a:off x="7240588" y="2466975"/>
            <a:ext cx="65087" cy="65088"/>
          </a:xfrm>
          <a:prstGeom prst="rect">
            <a:avLst/>
          </a:prstGeom>
          <a:noFill/>
          <a:ln w="9525">
            <a:noFill/>
            <a:miter lim="800000"/>
            <a:headEnd/>
            <a:tailEnd/>
          </a:ln>
        </p:spPr>
      </p:pic>
      <p:pic>
        <p:nvPicPr>
          <p:cNvPr id="18501" name="Picture 69" descr="App Ball"/>
          <p:cNvPicPr>
            <a:picLocks noChangeAspect="1" noChangeArrowheads="1"/>
          </p:cNvPicPr>
          <p:nvPr/>
        </p:nvPicPr>
        <p:blipFill>
          <a:blip r:embed="rId3"/>
          <a:srcRect/>
          <a:stretch>
            <a:fillRect/>
          </a:stretch>
        </p:blipFill>
        <p:spPr bwMode="auto">
          <a:xfrm>
            <a:off x="7240588" y="2466975"/>
            <a:ext cx="65087" cy="65088"/>
          </a:xfrm>
          <a:prstGeom prst="rect">
            <a:avLst/>
          </a:prstGeom>
          <a:noFill/>
          <a:ln w="9525">
            <a:noFill/>
            <a:miter lim="800000"/>
            <a:headEnd/>
            <a:tailEnd/>
          </a:ln>
        </p:spPr>
      </p:pic>
      <p:pic>
        <p:nvPicPr>
          <p:cNvPr id="49" name="Picture 64" descr="App Ball"/>
          <p:cNvPicPr>
            <a:picLocks noChangeAspect="1" noChangeArrowheads="1"/>
          </p:cNvPicPr>
          <p:nvPr/>
        </p:nvPicPr>
        <p:blipFill>
          <a:blip r:embed="rId3"/>
          <a:srcRect/>
          <a:stretch>
            <a:fillRect/>
          </a:stretch>
        </p:blipFill>
        <p:spPr bwMode="auto">
          <a:xfrm>
            <a:off x="7240588" y="2466975"/>
            <a:ext cx="65087" cy="65088"/>
          </a:xfrm>
          <a:prstGeom prst="rect">
            <a:avLst/>
          </a:prstGeom>
          <a:noFill/>
          <a:ln w="9525">
            <a:noFill/>
            <a:miter lim="800000"/>
            <a:headEnd/>
            <a:tailEnd/>
          </a:ln>
        </p:spPr>
      </p:pic>
      <p:grpSp>
        <p:nvGrpSpPr>
          <p:cNvPr id="2" name="Group 45"/>
          <p:cNvGrpSpPr>
            <a:grpSpLocks/>
          </p:cNvGrpSpPr>
          <p:nvPr/>
        </p:nvGrpSpPr>
        <p:grpSpPr bwMode="auto">
          <a:xfrm>
            <a:off x="7069138" y="2371725"/>
            <a:ext cx="1922462" cy="1590675"/>
            <a:chOff x="6986588" y="2447925"/>
            <a:chExt cx="1922462" cy="1590675"/>
          </a:xfrm>
        </p:grpSpPr>
        <p:pic>
          <p:nvPicPr>
            <p:cNvPr id="28735" name="Picture 24" descr="Server-Right"/>
            <p:cNvPicPr>
              <a:picLocks noChangeAspect="1" noChangeArrowheads="1"/>
            </p:cNvPicPr>
            <p:nvPr/>
          </p:nvPicPr>
          <p:blipFill>
            <a:blip r:embed="rId4"/>
            <a:srcRect/>
            <a:stretch>
              <a:fillRect/>
            </a:stretch>
          </p:blipFill>
          <p:spPr bwMode="auto">
            <a:xfrm>
              <a:off x="6986588" y="2447925"/>
              <a:ext cx="938212" cy="1590675"/>
            </a:xfrm>
            <a:prstGeom prst="rect">
              <a:avLst/>
            </a:prstGeom>
            <a:noFill/>
            <a:ln w="9525">
              <a:noFill/>
              <a:miter lim="800000"/>
              <a:headEnd/>
              <a:tailEnd/>
            </a:ln>
          </p:spPr>
        </p:pic>
        <p:sp>
          <p:nvSpPr>
            <p:cNvPr id="28736" name="Rectangle 54"/>
            <p:cNvSpPr>
              <a:spLocks noChangeArrowheads="1"/>
            </p:cNvSpPr>
            <p:nvPr/>
          </p:nvSpPr>
          <p:spPr bwMode="auto">
            <a:xfrm>
              <a:off x="7850188" y="3306763"/>
              <a:ext cx="1058862" cy="596900"/>
            </a:xfrm>
            <a:prstGeom prst="rect">
              <a:avLst/>
            </a:prstGeom>
            <a:noFill/>
            <a:ln w="9525">
              <a:noFill/>
              <a:miter lim="800000"/>
              <a:headEnd/>
              <a:tailEnd/>
            </a:ln>
          </p:spPr>
          <p:txBody>
            <a:bodyPr wrap="none">
              <a:spAutoFit/>
            </a:bodyPr>
            <a:lstStyle/>
            <a:p>
              <a:r>
                <a:rPr lang="en-US" sz="1100">
                  <a:solidFill>
                    <a:schemeClr val="bg1"/>
                  </a:solidFill>
                  <a:latin typeface="Segoe" pitchFamily="34" charset="0"/>
                </a:rPr>
                <a:t>System Center</a:t>
              </a:r>
            </a:p>
            <a:p>
              <a:r>
                <a:rPr lang="en-US" sz="1100">
                  <a:solidFill>
                    <a:schemeClr val="bg1"/>
                  </a:solidFill>
                  <a:latin typeface="Segoe" pitchFamily="34" charset="0"/>
                </a:rPr>
                <a:t>Virtual App</a:t>
              </a:r>
            </a:p>
            <a:p>
              <a:r>
                <a:rPr lang="en-US" sz="1100">
                  <a:solidFill>
                    <a:schemeClr val="bg1"/>
                  </a:solidFill>
                  <a:latin typeface="Segoe" pitchFamily="34" charset="0"/>
                </a:rPr>
                <a:t>Server</a:t>
              </a:r>
            </a:p>
          </p:txBody>
        </p:sp>
      </p:grpSp>
      <p:pic>
        <p:nvPicPr>
          <p:cNvPr id="18463" name="Picture 31" descr="Icon-Glow-DaRT"/>
          <p:cNvPicPr>
            <a:picLocks noChangeAspect="1" noChangeArrowheads="1"/>
          </p:cNvPicPr>
          <p:nvPr/>
        </p:nvPicPr>
        <p:blipFill>
          <a:blip r:embed="rId5"/>
          <a:srcRect/>
          <a:stretch>
            <a:fillRect/>
          </a:stretch>
        </p:blipFill>
        <p:spPr bwMode="auto">
          <a:xfrm>
            <a:off x="6324600" y="-66675"/>
            <a:ext cx="2511425" cy="2395538"/>
          </a:xfrm>
          <a:prstGeom prst="rect">
            <a:avLst/>
          </a:prstGeom>
          <a:noFill/>
          <a:ln w="9525">
            <a:noFill/>
            <a:miter lim="800000"/>
            <a:headEnd/>
            <a:tailEnd/>
          </a:ln>
        </p:spPr>
      </p:pic>
      <p:pic>
        <p:nvPicPr>
          <p:cNvPr id="18464" name="Picture 32" descr="Icon-Glow-SCDEM"/>
          <p:cNvPicPr>
            <a:picLocks noChangeAspect="1" noChangeArrowheads="1"/>
          </p:cNvPicPr>
          <p:nvPr/>
        </p:nvPicPr>
        <p:blipFill>
          <a:blip r:embed="rId6"/>
          <a:srcRect/>
          <a:stretch>
            <a:fillRect/>
          </a:stretch>
        </p:blipFill>
        <p:spPr bwMode="auto">
          <a:xfrm>
            <a:off x="6242050" y="-152400"/>
            <a:ext cx="2692400" cy="2692400"/>
          </a:xfrm>
          <a:prstGeom prst="rect">
            <a:avLst/>
          </a:prstGeom>
          <a:noFill/>
          <a:ln w="9525">
            <a:noFill/>
            <a:miter lim="800000"/>
            <a:headEnd/>
            <a:tailEnd/>
          </a:ln>
        </p:spPr>
      </p:pic>
      <p:pic>
        <p:nvPicPr>
          <p:cNvPr id="18465" name="Picture 33" descr="Icon-Glow-SGAV"/>
          <p:cNvPicPr>
            <a:picLocks noChangeAspect="1" noChangeArrowheads="1"/>
          </p:cNvPicPr>
          <p:nvPr/>
        </p:nvPicPr>
        <p:blipFill>
          <a:blip r:embed="rId7"/>
          <a:srcRect/>
          <a:stretch>
            <a:fillRect/>
          </a:stretch>
        </p:blipFill>
        <p:spPr bwMode="auto">
          <a:xfrm>
            <a:off x="6380163" y="73025"/>
            <a:ext cx="2397125" cy="2398713"/>
          </a:xfrm>
          <a:prstGeom prst="rect">
            <a:avLst/>
          </a:prstGeom>
          <a:noFill/>
          <a:ln w="9525">
            <a:noFill/>
            <a:miter lim="800000"/>
            <a:headEnd/>
            <a:tailEnd/>
          </a:ln>
        </p:spPr>
      </p:pic>
      <p:pic>
        <p:nvPicPr>
          <p:cNvPr id="18466" name="Picture 34" descr="Icon-Glow-AGPM"/>
          <p:cNvPicPr>
            <a:picLocks noChangeAspect="1" noChangeArrowheads="1"/>
          </p:cNvPicPr>
          <p:nvPr/>
        </p:nvPicPr>
        <p:blipFill>
          <a:blip r:embed="rId8"/>
          <a:srcRect/>
          <a:stretch>
            <a:fillRect/>
          </a:stretch>
        </p:blipFill>
        <p:spPr bwMode="auto">
          <a:xfrm>
            <a:off x="6219825" y="-133350"/>
            <a:ext cx="2667000" cy="2667000"/>
          </a:xfrm>
          <a:prstGeom prst="rect">
            <a:avLst/>
          </a:prstGeom>
          <a:noFill/>
          <a:ln w="9525">
            <a:noFill/>
            <a:miter lim="800000"/>
            <a:headEnd/>
            <a:tailEnd/>
          </a:ln>
        </p:spPr>
      </p:pic>
      <p:pic>
        <p:nvPicPr>
          <p:cNvPr id="18467" name="Picture 35" descr="Icon-Glow-AIS"/>
          <p:cNvPicPr>
            <a:picLocks noChangeAspect="1" noChangeArrowheads="1"/>
          </p:cNvPicPr>
          <p:nvPr/>
        </p:nvPicPr>
        <p:blipFill>
          <a:blip r:embed="rId9"/>
          <a:srcRect/>
          <a:stretch>
            <a:fillRect/>
          </a:stretch>
        </p:blipFill>
        <p:spPr bwMode="auto">
          <a:xfrm>
            <a:off x="6456363" y="-87313"/>
            <a:ext cx="2208212" cy="2662238"/>
          </a:xfrm>
          <a:prstGeom prst="rect">
            <a:avLst/>
          </a:prstGeom>
          <a:noFill/>
          <a:ln w="9525">
            <a:noFill/>
            <a:miter lim="800000"/>
            <a:headEnd/>
            <a:tailEnd/>
          </a:ln>
        </p:spPr>
      </p:pic>
      <p:pic>
        <p:nvPicPr>
          <p:cNvPr id="18503" name="Picture 71" descr="\\.PSF\Parallels Share\MDOP Product Suite\Lightning Bolt.png"/>
          <p:cNvPicPr>
            <a:picLocks noChangeAspect="1" noChangeArrowheads="1"/>
          </p:cNvPicPr>
          <p:nvPr/>
        </p:nvPicPr>
        <p:blipFill>
          <a:blip r:embed="rId10"/>
          <a:srcRect/>
          <a:stretch>
            <a:fillRect/>
          </a:stretch>
        </p:blipFill>
        <p:spPr bwMode="auto">
          <a:xfrm rot="-9892687">
            <a:off x="5848350" y="1309688"/>
            <a:ext cx="785813" cy="681037"/>
          </a:xfrm>
          <a:prstGeom prst="rect">
            <a:avLst/>
          </a:prstGeom>
          <a:noFill/>
          <a:ln w="9525">
            <a:noFill/>
            <a:miter lim="800000"/>
            <a:headEnd/>
            <a:tailEnd/>
          </a:ln>
        </p:spPr>
      </p:pic>
      <p:grpSp>
        <p:nvGrpSpPr>
          <p:cNvPr id="3" name="Group 46"/>
          <p:cNvGrpSpPr>
            <a:grpSpLocks/>
          </p:cNvGrpSpPr>
          <p:nvPr/>
        </p:nvGrpSpPr>
        <p:grpSpPr bwMode="auto">
          <a:xfrm>
            <a:off x="42863" y="2371725"/>
            <a:ext cx="2073275" cy="1590675"/>
            <a:chOff x="-16712" y="2447925"/>
            <a:chExt cx="2074112" cy="1590675"/>
          </a:xfrm>
        </p:grpSpPr>
        <p:pic>
          <p:nvPicPr>
            <p:cNvPr id="28733" name="Picture 25" descr="Server-Left"/>
            <p:cNvPicPr>
              <a:picLocks noChangeAspect="1" noChangeArrowheads="1"/>
            </p:cNvPicPr>
            <p:nvPr/>
          </p:nvPicPr>
          <p:blipFill>
            <a:blip r:embed="rId11"/>
            <a:srcRect/>
            <a:stretch>
              <a:fillRect/>
            </a:stretch>
          </p:blipFill>
          <p:spPr bwMode="auto">
            <a:xfrm>
              <a:off x="1119188" y="2447925"/>
              <a:ext cx="938212" cy="1590675"/>
            </a:xfrm>
            <a:prstGeom prst="rect">
              <a:avLst/>
            </a:prstGeom>
            <a:noFill/>
            <a:ln w="9525">
              <a:noFill/>
              <a:miter lim="800000"/>
              <a:headEnd/>
              <a:tailEnd/>
            </a:ln>
          </p:spPr>
        </p:pic>
        <p:sp>
          <p:nvSpPr>
            <p:cNvPr id="28734" name="Rectangle 53"/>
            <p:cNvSpPr>
              <a:spLocks noChangeArrowheads="1"/>
            </p:cNvSpPr>
            <p:nvPr/>
          </p:nvSpPr>
          <p:spPr bwMode="auto">
            <a:xfrm>
              <a:off x="-16712" y="3305175"/>
              <a:ext cx="1199420" cy="600164"/>
            </a:xfrm>
            <a:prstGeom prst="rect">
              <a:avLst/>
            </a:prstGeom>
            <a:noFill/>
            <a:ln w="9525">
              <a:noFill/>
              <a:miter lim="800000"/>
              <a:headEnd/>
              <a:tailEnd/>
            </a:ln>
          </p:spPr>
          <p:txBody>
            <a:bodyPr wrap="none">
              <a:spAutoFit/>
            </a:bodyPr>
            <a:lstStyle/>
            <a:p>
              <a:pPr algn="r"/>
              <a:r>
                <a:rPr lang="en-US" sz="1100">
                  <a:solidFill>
                    <a:schemeClr val="bg1"/>
                  </a:solidFill>
                  <a:latin typeface="Segoe" pitchFamily="34" charset="0"/>
                </a:rPr>
                <a:t>System Center </a:t>
              </a:r>
            </a:p>
            <a:p>
              <a:pPr algn="r"/>
              <a:r>
                <a:rPr lang="en-US" sz="1100">
                  <a:solidFill>
                    <a:schemeClr val="bg1"/>
                  </a:solidFill>
                  <a:latin typeface="Segoe" pitchFamily="34" charset="0"/>
                </a:rPr>
                <a:t>DEM Operations</a:t>
              </a:r>
              <a:br>
                <a:rPr lang="en-US" sz="1100">
                  <a:solidFill>
                    <a:schemeClr val="bg1"/>
                  </a:solidFill>
                  <a:latin typeface="Segoe" pitchFamily="34" charset="0"/>
                </a:rPr>
              </a:br>
              <a:r>
                <a:rPr lang="en-US" sz="1100">
                  <a:solidFill>
                    <a:schemeClr val="bg1"/>
                  </a:solidFill>
                  <a:latin typeface="Segoe" pitchFamily="34" charset="0"/>
                </a:rPr>
                <a:t>Manager 2007</a:t>
              </a:r>
            </a:p>
          </p:txBody>
        </p:sp>
      </p:grpSp>
      <p:pic>
        <p:nvPicPr>
          <p:cNvPr id="28687" name="Picture 19" descr="Screens-Back"/>
          <p:cNvPicPr>
            <a:picLocks noChangeAspect="1" noChangeArrowheads="1"/>
          </p:cNvPicPr>
          <p:nvPr/>
        </p:nvPicPr>
        <p:blipFill>
          <a:blip r:embed="rId12"/>
          <a:srcRect/>
          <a:stretch>
            <a:fillRect/>
          </a:stretch>
        </p:blipFill>
        <p:spPr bwMode="auto">
          <a:xfrm>
            <a:off x="1787525" y="2938463"/>
            <a:ext cx="5537200" cy="1023937"/>
          </a:xfrm>
          <a:prstGeom prst="rect">
            <a:avLst/>
          </a:prstGeom>
          <a:noFill/>
          <a:ln w="9525">
            <a:noFill/>
            <a:miter lim="800000"/>
            <a:headEnd/>
            <a:tailEnd/>
          </a:ln>
        </p:spPr>
      </p:pic>
      <p:pic>
        <p:nvPicPr>
          <p:cNvPr id="28688" name="Picture 5" descr="MDOP_white"/>
          <p:cNvPicPr>
            <a:picLocks noChangeAspect="1" noChangeArrowheads="1"/>
          </p:cNvPicPr>
          <p:nvPr/>
        </p:nvPicPr>
        <p:blipFill>
          <a:blip r:embed="rId13"/>
          <a:srcRect/>
          <a:stretch>
            <a:fillRect/>
          </a:stretch>
        </p:blipFill>
        <p:spPr bwMode="auto">
          <a:xfrm>
            <a:off x="304800" y="304800"/>
            <a:ext cx="3886200" cy="650875"/>
          </a:xfrm>
          <a:prstGeom prst="rect">
            <a:avLst/>
          </a:prstGeom>
          <a:noFill/>
          <a:ln w="9525">
            <a:noFill/>
            <a:miter lim="800000"/>
            <a:headEnd/>
            <a:tailEnd/>
          </a:ln>
        </p:spPr>
      </p:pic>
      <p:pic>
        <p:nvPicPr>
          <p:cNvPr id="18491" name="Screens - rear - default" descr="Screens-PhysApp-Rear"/>
          <p:cNvPicPr>
            <a:picLocks noChangeAspect="1" noChangeArrowheads="1"/>
          </p:cNvPicPr>
          <p:nvPr/>
        </p:nvPicPr>
        <p:blipFill>
          <a:blip r:embed="rId14"/>
          <a:srcRect/>
          <a:stretch>
            <a:fillRect/>
          </a:stretch>
        </p:blipFill>
        <p:spPr bwMode="auto">
          <a:xfrm>
            <a:off x="1911350" y="3055938"/>
            <a:ext cx="5273675" cy="533400"/>
          </a:xfrm>
          <a:prstGeom prst="rect">
            <a:avLst/>
          </a:prstGeom>
          <a:noFill/>
          <a:ln w="9525">
            <a:noFill/>
            <a:miter lim="800000"/>
            <a:headEnd/>
            <a:tailEnd/>
          </a:ln>
        </p:spPr>
      </p:pic>
      <p:pic>
        <p:nvPicPr>
          <p:cNvPr id="18458" name="Screens - rear - virtualized" descr="Screens-VirtApp-Rear"/>
          <p:cNvPicPr>
            <a:picLocks noChangeAspect="1" noChangeArrowheads="1"/>
          </p:cNvPicPr>
          <p:nvPr/>
        </p:nvPicPr>
        <p:blipFill>
          <a:blip r:embed="rId15"/>
          <a:srcRect/>
          <a:stretch>
            <a:fillRect/>
          </a:stretch>
        </p:blipFill>
        <p:spPr bwMode="auto">
          <a:xfrm>
            <a:off x="1924050" y="3071813"/>
            <a:ext cx="5256213" cy="511175"/>
          </a:xfrm>
          <a:prstGeom prst="rect">
            <a:avLst/>
          </a:prstGeom>
          <a:noFill/>
          <a:ln w="9525">
            <a:noFill/>
            <a:miter lim="800000"/>
            <a:headEnd/>
            <a:tailEnd/>
          </a:ln>
        </p:spPr>
      </p:pic>
      <p:pic>
        <p:nvPicPr>
          <p:cNvPr id="18438" name="Picture 6" descr="AGPM"/>
          <p:cNvPicPr>
            <a:picLocks noChangeAspect="1" noChangeArrowheads="1"/>
          </p:cNvPicPr>
          <p:nvPr/>
        </p:nvPicPr>
        <p:blipFill>
          <a:blip r:embed="rId16"/>
          <a:srcRect/>
          <a:stretch>
            <a:fillRect/>
          </a:stretch>
        </p:blipFill>
        <p:spPr bwMode="auto">
          <a:xfrm>
            <a:off x="3087688" y="4433888"/>
            <a:ext cx="2398712" cy="517525"/>
          </a:xfrm>
          <a:prstGeom prst="rect">
            <a:avLst/>
          </a:prstGeom>
          <a:noFill/>
          <a:ln w="9525">
            <a:noFill/>
            <a:miter lim="800000"/>
            <a:headEnd/>
            <a:tailEnd/>
          </a:ln>
        </p:spPr>
      </p:pic>
      <p:pic>
        <p:nvPicPr>
          <p:cNvPr id="18439" name="Picture 7" descr="AIS"/>
          <p:cNvPicPr>
            <a:picLocks noChangeAspect="1" noChangeArrowheads="1"/>
          </p:cNvPicPr>
          <p:nvPr/>
        </p:nvPicPr>
        <p:blipFill>
          <a:blip r:embed="rId17"/>
          <a:srcRect/>
          <a:stretch>
            <a:fillRect/>
          </a:stretch>
        </p:blipFill>
        <p:spPr bwMode="auto">
          <a:xfrm>
            <a:off x="396875" y="4425950"/>
            <a:ext cx="2017713" cy="504825"/>
          </a:xfrm>
          <a:prstGeom prst="rect">
            <a:avLst/>
          </a:prstGeom>
          <a:noFill/>
          <a:ln w="9525">
            <a:noFill/>
            <a:miter lim="800000"/>
            <a:headEnd/>
            <a:tailEnd/>
          </a:ln>
        </p:spPr>
      </p:pic>
      <p:pic>
        <p:nvPicPr>
          <p:cNvPr id="18440" name="Picture 8" descr="DaRT"/>
          <p:cNvPicPr>
            <a:picLocks noChangeAspect="1" noChangeArrowheads="1"/>
          </p:cNvPicPr>
          <p:nvPr/>
        </p:nvPicPr>
        <p:blipFill>
          <a:blip r:embed="rId18"/>
          <a:srcRect/>
          <a:stretch>
            <a:fillRect/>
          </a:stretch>
        </p:blipFill>
        <p:spPr bwMode="auto">
          <a:xfrm>
            <a:off x="3505200" y="5651500"/>
            <a:ext cx="2182812" cy="538163"/>
          </a:xfrm>
          <a:prstGeom prst="rect">
            <a:avLst/>
          </a:prstGeom>
          <a:noFill/>
          <a:ln w="9525">
            <a:noFill/>
            <a:miter lim="800000"/>
            <a:headEnd/>
            <a:tailEnd/>
          </a:ln>
        </p:spPr>
      </p:pic>
      <p:pic>
        <p:nvPicPr>
          <p:cNvPr id="18441" name="Picture 9" descr="SCDEM"/>
          <p:cNvPicPr>
            <a:picLocks noChangeAspect="1" noChangeArrowheads="1"/>
          </p:cNvPicPr>
          <p:nvPr/>
        </p:nvPicPr>
        <p:blipFill>
          <a:blip r:embed="rId19"/>
          <a:srcRect/>
          <a:stretch>
            <a:fillRect/>
          </a:stretch>
        </p:blipFill>
        <p:spPr bwMode="auto">
          <a:xfrm>
            <a:off x="304800" y="5603875"/>
            <a:ext cx="2868613" cy="587375"/>
          </a:xfrm>
          <a:prstGeom prst="rect">
            <a:avLst/>
          </a:prstGeom>
          <a:noFill/>
          <a:ln w="9525">
            <a:noFill/>
            <a:miter lim="800000"/>
            <a:headEnd/>
            <a:tailEnd/>
          </a:ln>
        </p:spPr>
      </p:pic>
      <p:sp>
        <p:nvSpPr>
          <p:cNvPr id="18443" name="Rectangle 11"/>
          <p:cNvSpPr>
            <a:spLocks noChangeArrowheads="1"/>
          </p:cNvSpPr>
          <p:nvPr/>
        </p:nvSpPr>
        <p:spPr bwMode="auto">
          <a:xfrm>
            <a:off x="827088" y="4945063"/>
            <a:ext cx="2005012" cy="428625"/>
          </a:xfrm>
          <a:prstGeom prst="rect">
            <a:avLst/>
          </a:prstGeom>
          <a:noFill/>
          <a:ln w="9525">
            <a:noFill/>
            <a:miter lim="800000"/>
            <a:headEnd/>
            <a:tailEnd/>
          </a:ln>
        </p:spPr>
        <p:txBody>
          <a:bodyPr wrap="none">
            <a:spAutoFit/>
          </a:bodyPr>
          <a:lstStyle/>
          <a:p>
            <a:r>
              <a:rPr lang="en-US" sz="1100" i="1">
                <a:solidFill>
                  <a:schemeClr val="bg1"/>
                </a:solidFill>
                <a:latin typeface="Segoe" pitchFamily="34" charset="0"/>
              </a:rPr>
              <a:t>Translating software inventory</a:t>
            </a:r>
          </a:p>
          <a:p>
            <a:r>
              <a:rPr lang="en-US" sz="1100" i="1">
                <a:solidFill>
                  <a:schemeClr val="bg1"/>
                </a:solidFill>
                <a:latin typeface="Segoe" pitchFamily="34" charset="0"/>
              </a:rPr>
              <a:t>into business intelligence</a:t>
            </a:r>
          </a:p>
        </p:txBody>
      </p:sp>
      <p:sp>
        <p:nvSpPr>
          <p:cNvPr id="18444" name="Rectangle 12"/>
          <p:cNvSpPr>
            <a:spLocks noChangeArrowheads="1"/>
          </p:cNvSpPr>
          <p:nvPr/>
        </p:nvSpPr>
        <p:spPr bwMode="auto">
          <a:xfrm>
            <a:off x="3581400" y="4945063"/>
            <a:ext cx="2105025" cy="428625"/>
          </a:xfrm>
          <a:prstGeom prst="rect">
            <a:avLst/>
          </a:prstGeom>
          <a:noFill/>
          <a:ln w="9525">
            <a:noFill/>
            <a:miter lim="800000"/>
            <a:headEnd/>
            <a:tailEnd/>
          </a:ln>
        </p:spPr>
        <p:txBody>
          <a:bodyPr wrap="none">
            <a:spAutoFit/>
          </a:bodyPr>
          <a:lstStyle/>
          <a:p>
            <a:r>
              <a:rPr lang="en-US" sz="1100" i="1">
                <a:solidFill>
                  <a:schemeClr val="bg1"/>
                </a:solidFill>
                <a:latin typeface="Segoe" pitchFamily="34" charset="0"/>
              </a:rPr>
              <a:t>Enhancing group policy through</a:t>
            </a:r>
          </a:p>
          <a:p>
            <a:r>
              <a:rPr lang="en-US" sz="1100" i="1">
                <a:solidFill>
                  <a:schemeClr val="bg1"/>
                </a:solidFill>
                <a:latin typeface="Segoe" pitchFamily="34" charset="0"/>
              </a:rPr>
              <a:t>change management</a:t>
            </a:r>
          </a:p>
        </p:txBody>
      </p:sp>
      <p:sp>
        <p:nvSpPr>
          <p:cNvPr id="18445" name="Rectangle 13"/>
          <p:cNvSpPr>
            <a:spLocks noChangeArrowheads="1"/>
          </p:cNvSpPr>
          <p:nvPr/>
        </p:nvSpPr>
        <p:spPr bwMode="auto">
          <a:xfrm>
            <a:off x="6705600" y="4945063"/>
            <a:ext cx="2133600" cy="428625"/>
          </a:xfrm>
          <a:prstGeom prst="rect">
            <a:avLst/>
          </a:prstGeom>
          <a:noFill/>
          <a:ln w="9525">
            <a:noFill/>
            <a:miter lim="800000"/>
            <a:headEnd/>
            <a:tailEnd/>
          </a:ln>
        </p:spPr>
        <p:txBody>
          <a:bodyPr>
            <a:spAutoFit/>
          </a:bodyPr>
          <a:lstStyle/>
          <a:p>
            <a:r>
              <a:rPr lang="en-US" sz="1100" i="1">
                <a:solidFill>
                  <a:schemeClr val="bg1"/>
                </a:solidFill>
                <a:latin typeface="Segoe" pitchFamily="34" charset="0"/>
              </a:rPr>
              <a:t>Dynamically streaming software as a centrally managed service</a:t>
            </a:r>
          </a:p>
        </p:txBody>
      </p:sp>
      <p:sp>
        <p:nvSpPr>
          <p:cNvPr id="18446" name="Rectangle 14"/>
          <p:cNvSpPr>
            <a:spLocks noChangeArrowheads="1"/>
          </p:cNvSpPr>
          <p:nvPr/>
        </p:nvSpPr>
        <p:spPr bwMode="auto">
          <a:xfrm>
            <a:off x="846138" y="6200775"/>
            <a:ext cx="2735262" cy="428625"/>
          </a:xfrm>
          <a:prstGeom prst="rect">
            <a:avLst/>
          </a:prstGeom>
          <a:noFill/>
          <a:ln w="9525">
            <a:noFill/>
            <a:miter lim="800000"/>
            <a:headEnd/>
            <a:tailEnd/>
          </a:ln>
        </p:spPr>
        <p:txBody>
          <a:bodyPr>
            <a:spAutoFit/>
          </a:bodyPr>
          <a:lstStyle/>
          <a:p>
            <a:r>
              <a:rPr lang="en-US" sz="1100" i="1">
                <a:solidFill>
                  <a:schemeClr val="bg1"/>
                </a:solidFill>
                <a:latin typeface="Segoe" pitchFamily="34" charset="0"/>
              </a:rPr>
              <a:t>Proactively managing application and operating system failures</a:t>
            </a:r>
          </a:p>
        </p:txBody>
      </p:sp>
      <p:sp>
        <p:nvSpPr>
          <p:cNvPr id="18447" name="Rectangle 15"/>
          <p:cNvSpPr>
            <a:spLocks noChangeArrowheads="1"/>
          </p:cNvSpPr>
          <p:nvPr/>
        </p:nvSpPr>
        <p:spPr bwMode="auto">
          <a:xfrm>
            <a:off x="3995737" y="6200775"/>
            <a:ext cx="2133600" cy="428625"/>
          </a:xfrm>
          <a:prstGeom prst="rect">
            <a:avLst/>
          </a:prstGeom>
          <a:noFill/>
          <a:ln w="9525">
            <a:noFill/>
            <a:miter lim="800000"/>
            <a:headEnd/>
            <a:tailEnd/>
          </a:ln>
        </p:spPr>
        <p:txBody>
          <a:bodyPr>
            <a:spAutoFit/>
          </a:bodyPr>
          <a:lstStyle/>
          <a:p>
            <a:r>
              <a:rPr lang="en-US" sz="1100" i="1" dirty="0">
                <a:solidFill>
                  <a:schemeClr val="bg1"/>
                </a:solidFill>
                <a:latin typeface="Segoe" pitchFamily="34" charset="0"/>
              </a:rPr>
              <a:t>Powerful tools to accelerate desktop repair</a:t>
            </a:r>
          </a:p>
        </p:txBody>
      </p:sp>
      <p:grpSp>
        <p:nvGrpSpPr>
          <p:cNvPr id="4" name="Group 52"/>
          <p:cNvGrpSpPr>
            <a:grpSpLocks/>
          </p:cNvGrpSpPr>
          <p:nvPr/>
        </p:nvGrpSpPr>
        <p:grpSpPr bwMode="auto">
          <a:xfrm>
            <a:off x="439738" y="1250950"/>
            <a:ext cx="2339975" cy="1346200"/>
            <a:chOff x="240" y="788"/>
            <a:chExt cx="1474" cy="848"/>
          </a:xfrm>
        </p:grpSpPr>
        <p:pic>
          <p:nvPicPr>
            <p:cNvPr id="28731" name="Picture 51" descr="Warning Bubble"/>
            <p:cNvPicPr>
              <a:picLocks noChangeAspect="1" noChangeArrowheads="1"/>
            </p:cNvPicPr>
            <p:nvPr/>
          </p:nvPicPr>
          <p:blipFill>
            <a:blip r:embed="rId20"/>
            <a:srcRect/>
            <a:stretch>
              <a:fillRect/>
            </a:stretch>
          </p:blipFill>
          <p:spPr bwMode="auto">
            <a:xfrm>
              <a:off x="240" y="788"/>
              <a:ext cx="1474" cy="848"/>
            </a:xfrm>
            <a:prstGeom prst="rect">
              <a:avLst/>
            </a:prstGeom>
            <a:noFill/>
            <a:ln w="9525">
              <a:noFill/>
              <a:miter lim="800000"/>
              <a:headEnd/>
              <a:tailEnd/>
            </a:ln>
          </p:spPr>
        </p:pic>
        <p:sp>
          <p:nvSpPr>
            <p:cNvPr id="28732" name="Rectangle 50"/>
            <p:cNvSpPr>
              <a:spLocks noChangeArrowheads="1"/>
            </p:cNvSpPr>
            <p:nvPr/>
          </p:nvSpPr>
          <p:spPr bwMode="auto">
            <a:xfrm>
              <a:off x="726" y="834"/>
              <a:ext cx="777" cy="465"/>
            </a:xfrm>
            <a:prstGeom prst="rect">
              <a:avLst/>
            </a:prstGeom>
            <a:noFill/>
            <a:ln w="9525">
              <a:noFill/>
              <a:miter lim="800000"/>
              <a:headEnd/>
              <a:tailEnd/>
            </a:ln>
          </p:spPr>
          <p:txBody>
            <a:bodyPr wrap="none">
              <a:spAutoFit/>
            </a:bodyPr>
            <a:lstStyle/>
            <a:p>
              <a:r>
                <a:rPr lang="en-US" sz="1400" b="1">
                  <a:latin typeface="Segoe" pitchFamily="34" charset="0"/>
                </a:rPr>
                <a:t>ALERT:</a:t>
              </a:r>
              <a:r>
                <a:rPr lang="en-US" sz="1400">
                  <a:latin typeface="Segoe" pitchFamily="34" charset="0"/>
                </a:rPr>
                <a:t> </a:t>
              </a:r>
              <a:br>
                <a:rPr lang="en-US" sz="1400">
                  <a:latin typeface="Segoe" pitchFamily="34" charset="0"/>
                </a:rPr>
              </a:br>
              <a:r>
                <a:rPr lang="en-US" sz="1400">
                  <a:latin typeface="Segoe" pitchFamily="34" charset="0"/>
                </a:rPr>
                <a:t>Application X</a:t>
              </a:r>
            </a:p>
            <a:p>
              <a:r>
                <a:rPr lang="en-US" sz="1400">
                  <a:latin typeface="Segoe" pitchFamily="34" charset="0"/>
                </a:rPr>
                <a:t>has failed</a:t>
              </a:r>
            </a:p>
          </p:txBody>
        </p:sp>
      </p:grpSp>
      <p:pic>
        <p:nvPicPr>
          <p:cNvPr id="18468" name="Picture 36" descr="Icon-Glow-AGPM"/>
          <p:cNvPicPr>
            <a:picLocks noChangeAspect="1" noChangeArrowheads="1"/>
          </p:cNvPicPr>
          <p:nvPr/>
        </p:nvPicPr>
        <p:blipFill>
          <a:blip r:embed="rId21"/>
          <a:srcRect/>
          <a:stretch>
            <a:fillRect/>
          </a:stretch>
        </p:blipFill>
        <p:spPr bwMode="auto">
          <a:xfrm>
            <a:off x="1906588" y="3443288"/>
            <a:ext cx="182562" cy="182562"/>
          </a:xfrm>
          <a:prstGeom prst="rect">
            <a:avLst/>
          </a:prstGeom>
          <a:noFill/>
          <a:ln w="9525">
            <a:noFill/>
            <a:miter lim="800000"/>
            <a:headEnd/>
            <a:tailEnd/>
          </a:ln>
        </p:spPr>
      </p:pic>
      <p:pic>
        <p:nvPicPr>
          <p:cNvPr id="28703" name="Picture 22" descr="Screens-Mid"/>
          <p:cNvPicPr>
            <a:picLocks noChangeAspect="1" noChangeArrowheads="1"/>
          </p:cNvPicPr>
          <p:nvPr/>
        </p:nvPicPr>
        <p:blipFill>
          <a:blip r:embed="rId22"/>
          <a:srcRect/>
          <a:stretch>
            <a:fillRect/>
          </a:stretch>
        </p:blipFill>
        <p:spPr bwMode="auto">
          <a:xfrm>
            <a:off x="2417763" y="2430463"/>
            <a:ext cx="4278312" cy="1531937"/>
          </a:xfrm>
          <a:prstGeom prst="rect">
            <a:avLst/>
          </a:prstGeom>
          <a:noFill/>
          <a:ln w="9525">
            <a:noFill/>
            <a:miter lim="800000"/>
            <a:headEnd/>
            <a:tailEnd/>
          </a:ln>
        </p:spPr>
      </p:pic>
      <p:pic>
        <p:nvPicPr>
          <p:cNvPr id="18469" name="Picture 37" descr="Icon-Glow-AGPM"/>
          <p:cNvPicPr>
            <a:picLocks noChangeAspect="1" noChangeArrowheads="1"/>
          </p:cNvPicPr>
          <p:nvPr/>
        </p:nvPicPr>
        <p:blipFill>
          <a:blip r:embed="rId21"/>
          <a:srcRect/>
          <a:stretch>
            <a:fillRect/>
          </a:stretch>
        </p:blipFill>
        <p:spPr bwMode="auto">
          <a:xfrm>
            <a:off x="7024688" y="3433763"/>
            <a:ext cx="182562" cy="182562"/>
          </a:xfrm>
          <a:prstGeom prst="rect">
            <a:avLst/>
          </a:prstGeom>
          <a:noFill/>
          <a:ln w="9525">
            <a:noFill/>
            <a:miter lim="800000"/>
            <a:headEnd/>
            <a:tailEnd/>
          </a:ln>
        </p:spPr>
      </p:pic>
      <p:pic>
        <p:nvPicPr>
          <p:cNvPr id="18493" name="Screens - mid - default" descr="Screens-PhysApp-Mid"/>
          <p:cNvPicPr>
            <a:picLocks noChangeAspect="1" noChangeArrowheads="1"/>
          </p:cNvPicPr>
          <p:nvPr/>
        </p:nvPicPr>
        <p:blipFill>
          <a:blip r:embed="rId23"/>
          <a:srcRect/>
          <a:stretch>
            <a:fillRect/>
          </a:stretch>
        </p:blipFill>
        <p:spPr bwMode="auto">
          <a:xfrm>
            <a:off x="2609850" y="2597150"/>
            <a:ext cx="3911600" cy="801688"/>
          </a:xfrm>
          <a:prstGeom prst="rect">
            <a:avLst/>
          </a:prstGeom>
          <a:noFill/>
          <a:ln w="9525">
            <a:noFill/>
            <a:miter lim="800000"/>
            <a:headEnd/>
            <a:tailEnd/>
          </a:ln>
        </p:spPr>
      </p:pic>
      <p:pic>
        <p:nvPicPr>
          <p:cNvPr id="18459" name="Screens - mid - virtualized" descr="Screens-VirtApp-Mid"/>
          <p:cNvPicPr>
            <a:picLocks noChangeAspect="1" noChangeArrowheads="1"/>
          </p:cNvPicPr>
          <p:nvPr/>
        </p:nvPicPr>
        <p:blipFill>
          <a:blip r:embed="rId24"/>
          <a:srcRect/>
          <a:stretch>
            <a:fillRect/>
          </a:stretch>
        </p:blipFill>
        <p:spPr bwMode="auto">
          <a:xfrm>
            <a:off x="2617788" y="2643188"/>
            <a:ext cx="3894137" cy="738187"/>
          </a:xfrm>
          <a:prstGeom prst="rect">
            <a:avLst/>
          </a:prstGeom>
          <a:noFill/>
          <a:ln w="9525">
            <a:noFill/>
            <a:miter lim="800000"/>
            <a:headEnd/>
            <a:tailEnd/>
          </a:ln>
        </p:spPr>
      </p:pic>
      <p:pic>
        <p:nvPicPr>
          <p:cNvPr id="18470" name="Picture 38" descr="Icon-Glow-AGPM"/>
          <p:cNvPicPr>
            <a:picLocks noChangeAspect="1" noChangeArrowheads="1"/>
          </p:cNvPicPr>
          <p:nvPr/>
        </p:nvPicPr>
        <p:blipFill>
          <a:blip r:embed="rId25"/>
          <a:srcRect/>
          <a:stretch>
            <a:fillRect/>
          </a:stretch>
        </p:blipFill>
        <p:spPr bwMode="auto">
          <a:xfrm>
            <a:off x="6292850" y="3200400"/>
            <a:ext cx="274638" cy="274638"/>
          </a:xfrm>
          <a:prstGeom prst="rect">
            <a:avLst/>
          </a:prstGeom>
          <a:noFill/>
          <a:ln w="9525">
            <a:noFill/>
            <a:miter lim="800000"/>
            <a:headEnd/>
            <a:tailEnd/>
          </a:ln>
        </p:spPr>
      </p:pic>
      <p:pic>
        <p:nvPicPr>
          <p:cNvPr id="18471" name="Picture 39" descr="Icon-Glow-AGPM"/>
          <p:cNvPicPr>
            <a:picLocks noChangeAspect="1" noChangeArrowheads="1"/>
          </p:cNvPicPr>
          <p:nvPr/>
        </p:nvPicPr>
        <p:blipFill>
          <a:blip r:embed="rId26"/>
          <a:srcRect/>
          <a:stretch>
            <a:fillRect/>
          </a:stretch>
        </p:blipFill>
        <p:spPr bwMode="auto">
          <a:xfrm>
            <a:off x="2573338" y="3187700"/>
            <a:ext cx="273050" cy="273050"/>
          </a:xfrm>
          <a:prstGeom prst="rect">
            <a:avLst/>
          </a:prstGeom>
          <a:noFill/>
          <a:ln w="9525">
            <a:noFill/>
            <a:miter lim="800000"/>
            <a:headEnd/>
            <a:tailEnd/>
          </a:ln>
        </p:spPr>
      </p:pic>
      <p:pic>
        <p:nvPicPr>
          <p:cNvPr id="28709" name="Picture 21" descr="Screen-Front"/>
          <p:cNvPicPr>
            <a:picLocks noChangeAspect="1" noChangeArrowheads="1"/>
          </p:cNvPicPr>
          <p:nvPr/>
        </p:nvPicPr>
        <p:blipFill>
          <a:blip r:embed="rId27"/>
          <a:srcRect/>
          <a:stretch>
            <a:fillRect/>
          </a:stretch>
        </p:blipFill>
        <p:spPr bwMode="auto">
          <a:xfrm>
            <a:off x="3281363" y="1352550"/>
            <a:ext cx="2551112" cy="2609850"/>
          </a:xfrm>
          <a:prstGeom prst="rect">
            <a:avLst/>
          </a:prstGeom>
          <a:noFill/>
          <a:ln w="9525">
            <a:noFill/>
            <a:miter lim="800000"/>
            <a:headEnd/>
            <a:tailEnd/>
          </a:ln>
        </p:spPr>
      </p:pic>
      <p:pic>
        <p:nvPicPr>
          <p:cNvPr id="18489" name="Screen - front - default" descr="Screens-PhysApp-Front"/>
          <p:cNvPicPr>
            <a:picLocks noChangeAspect="1" noChangeArrowheads="1"/>
          </p:cNvPicPr>
          <p:nvPr/>
        </p:nvPicPr>
        <p:blipFill>
          <a:blip r:embed="rId28"/>
          <a:srcRect/>
          <a:stretch>
            <a:fillRect/>
          </a:stretch>
        </p:blipFill>
        <p:spPr bwMode="auto">
          <a:xfrm>
            <a:off x="3560763" y="1665288"/>
            <a:ext cx="1984375" cy="1343025"/>
          </a:xfrm>
          <a:prstGeom prst="rect">
            <a:avLst/>
          </a:prstGeom>
          <a:noFill/>
          <a:ln w="9525">
            <a:noFill/>
            <a:miter lim="800000"/>
            <a:headEnd/>
            <a:tailEnd/>
          </a:ln>
        </p:spPr>
      </p:pic>
      <p:pic>
        <p:nvPicPr>
          <p:cNvPr id="18460" name="Screen - front - virtualized" descr="Screen-VirtApp-Front"/>
          <p:cNvPicPr>
            <a:picLocks noChangeAspect="1" noChangeArrowheads="1"/>
          </p:cNvPicPr>
          <p:nvPr/>
        </p:nvPicPr>
        <p:blipFill>
          <a:blip r:embed="rId29"/>
          <a:srcRect/>
          <a:stretch>
            <a:fillRect/>
          </a:stretch>
        </p:blipFill>
        <p:spPr bwMode="auto">
          <a:xfrm>
            <a:off x="3571875" y="1700213"/>
            <a:ext cx="1965325" cy="1300162"/>
          </a:xfrm>
          <a:prstGeom prst="rect">
            <a:avLst/>
          </a:prstGeom>
          <a:noFill/>
          <a:ln w="9525">
            <a:noFill/>
            <a:miter lim="800000"/>
            <a:headEnd/>
            <a:tailEnd/>
          </a:ln>
        </p:spPr>
      </p:pic>
      <p:pic>
        <p:nvPicPr>
          <p:cNvPr id="18502" name="Screen - front- dead" descr="\\.PSF\Parallels Share\MDOP Product Suite\Screen-BrokenOS-Front.png"/>
          <p:cNvPicPr>
            <a:picLocks noChangeAspect="1" noChangeArrowheads="1"/>
          </p:cNvPicPr>
          <p:nvPr/>
        </p:nvPicPr>
        <p:blipFill>
          <a:blip r:embed="rId30"/>
          <a:srcRect/>
          <a:stretch>
            <a:fillRect/>
          </a:stretch>
        </p:blipFill>
        <p:spPr bwMode="auto">
          <a:xfrm>
            <a:off x="3571875" y="1700213"/>
            <a:ext cx="1962150" cy="1298575"/>
          </a:xfrm>
          <a:prstGeom prst="rect">
            <a:avLst/>
          </a:prstGeom>
          <a:noFill/>
          <a:ln w="9525">
            <a:noFill/>
            <a:miter lim="800000"/>
            <a:headEnd/>
            <a:tailEnd/>
          </a:ln>
        </p:spPr>
      </p:pic>
      <p:pic>
        <p:nvPicPr>
          <p:cNvPr id="18495" name="App - dead" descr="Broken-App"/>
          <p:cNvPicPr>
            <a:picLocks noChangeAspect="1" noChangeArrowheads="1"/>
          </p:cNvPicPr>
          <p:nvPr/>
        </p:nvPicPr>
        <p:blipFill>
          <a:blip r:embed="rId31"/>
          <a:srcRect/>
          <a:stretch>
            <a:fillRect/>
          </a:stretch>
        </p:blipFill>
        <p:spPr bwMode="auto">
          <a:xfrm>
            <a:off x="4922838" y="1747838"/>
            <a:ext cx="531812" cy="528637"/>
          </a:xfrm>
          <a:prstGeom prst="rect">
            <a:avLst/>
          </a:prstGeom>
          <a:noFill/>
          <a:ln w="9525">
            <a:noFill/>
            <a:miter lim="800000"/>
            <a:headEnd/>
            <a:tailEnd/>
          </a:ln>
        </p:spPr>
      </p:pic>
      <p:sp>
        <p:nvSpPr>
          <p:cNvPr id="71" name="Rounded Rectangle 70"/>
          <p:cNvSpPr/>
          <p:nvPr/>
        </p:nvSpPr>
        <p:spPr>
          <a:xfrm>
            <a:off x="1990725" y="3095625"/>
            <a:ext cx="228600" cy="2286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600" dirty="0">
                <a:solidFill>
                  <a:schemeClr val="tx1">
                    <a:lumMod val="75000"/>
                    <a:lumOff val="25000"/>
                  </a:schemeClr>
                </a:solidFill>
                <a:latin typeface="+mj-lt"/>
              </a:rPr>
              <a:t>App</a:t>
            </a:r>
          </a:p>
        </p:txBody>
      </p:sp>
      <p:sp>
        <p:nvSpPr>
          <p:cNvPr id="72" name="Rounded Rectangle 71"/>
          <p:cNvSpPr/>
          <p:nvPr/>
        </p:nvSpPr>
        <p:spPr>
          <a:xfrm>
            <a:off x="2190750" y="3162300"/>
            <a:ext cx="228600" cy="2286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600" dirty="0">
                <a:solidFill>
                  <a:schemeClr val="tx1">
                    <a:lumMod val="75000"/>
                    <a:lumOff val="25000"/>
                  </a:schemeClr>
                </a:solidFill>
                <a:latin typeface="+mj-lt"/>
              </a:rPr>
              <a:t>App</a:t>
            </a:r>
          </a:p>
        </p:txBody>
      </p:sp>
      <p:sp>
        <p:nvSpPr>
          <p:cNvPr id="73" name="Rounded Rectangle 72"/>
          <p:cNvSpPr/>
          <p:nvPr/>
        </p:nvSpPr>
        <p:spPr>
          <a:xfrm>
            <a:off x="6657975" y="3057525"/>
            <a:ext cx="228600" cy="2286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600" dirty="0">
                <a:solidFill>
                  <a:schemeClr val="tx1">
                    <a:lumMod val="75000"/>
                    <a:lumOff val="25000"/>
                  </a:schemeClr>
                </a:solidFill>
                <a:latin typeface="+mj-lt"/>
              </a:rPr>
              <a:t>App</a:t>
            </a:r>
          </a:p>
        </p:txBody>
      </p:sp>
      <p:sp>
        <p:nvSpPr>
          <p:cNvPr id="74" name="Rounded Rectangle 73"/>
          <p:cNvSpPr/>
          <p:nvPr/>
        </p:nvSpPr>
        <p:spPr>
          <a:xfrm>
            <a:off x="6886575" y="3133725"/>
            <a:ext cx="228600" cy="2286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600" dirty="0">
                <a:solidFill>
                  <a:schemeClr val="tx1">
                    <a:lumMod val="75000"/>
                    <a:lumOff val="25000"/>
                  </a:schemeClr>
                </a:solidFill>
                <a:latin typeface="+mj-lt"/>
              </a:rPr>
              <a:t>App</a:t>
            </a:r>
          </a:p>
        </p:txBody>
      </p:sp>
      <p:sp>
        <p:nvSpPr>
          <p:cNvPr id="63" name="Rounded Rectangle 62"/>
          <p:cNvSpPr/>
          <p:nvPr/>
        </p:nvSpPr>
        <p:spPr>
          <a:xfrm>
            <a:off x="5800725" y="2771775"/>
            <a:ext cx="304800" cy="3048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850" dirty="0">
                <a:solidFill>
                  <a:schemeClr val="tx1">
                    <a:lumMod val="75000"/>
                    <a:lumOff val="25000"/>
                  </a:schemeClr>
                </a:solidFill>
                <a:latin typeface="+mj-lt"/>
              </a:rPr>
              <a:t>App</a:t>
            </a:r>
          </a:p>
        </p:txBody>
      </p:sp>
      <p:sp>
        <p:nvSpPr>
          <p:cNvPr id="65" name="Rounded Rectangle 64"/>
          <p:cNvSpPr/>
          <p:nvPr/>
        </p:nvSpPr>
        <p:spPr>
          <a:xfrm>
            <a:off x="2733675" y="2724150"/>
            <a:ext cx="304800" cy="3048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850" dirty="0">
                <a:solidFill>
                  <a:schemeClr val="tx1">
                    <a:lumMod val="75000"/>
                    <a:lumOff val="25000"/>
                  </a:schemeClr>
                </a:solidFill>
                <a:latin typeface="+mj-lt"/>
              </a:rPr>
              <a:t>App</a:t>
            </a:r>
          </a:p>
        </p:txBody>
      </p:sp>
      <p:sp>
        <p:nvSpPr>
          <p:cNvPr id="67" name="Rounded Rectangle 66"/>
          <p:cNvSpPr/>
          <p:nvPr/>
        </p:nvSpPr>
        <p:spPr>
          <a:xfrm>
            <a:off x="3028950" y="2657475"/>
            <a:ext cx="304800" cy="3048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850" dirty="0">
                <a:solidFill>
                  <a:schemeClr val="tx1">
                    <a:lumMod val="75000"/>
                    <a:lumOff val="25000"/>
                  </a:schemeClr>
                </a:solidFill>
                <a:latin typeface="+mj-lt"/>
              </a:rPr>
              <a:t>App</a:t>
            </a:r>
          </a:p>
        </p:txBody>
      </p:sp>
      <p:sp>
        <p:nvSpPr>
          <p:cNvPr id="68" name="Rounded Rectangle 67"/>
          <p:cNvSpPr/>
          <p:nvPr/>
        </p:nvSpPr>
        <p:spPr>
          <a:xfrm>
            <a:off x="6096000" y="2667000"/>
            <a:ext cx="304800" cy="3048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850" dirty="0">
                <a:solidFill>
                  <a:schemeClr val="tx1">
                    <a:lumMod val="75000"/>
                    <a:lumOff val="25000"/>
                  </a:schemeClr>
                </a:solidFill>
                <a:latin typeface="+mj-lt"/>
              </a:rPr>
              <a:t>App</a:t>
            </a:r>
          </a:p>
        </p:txBody>
      </p:sp>
      <p:sp>
        <p:nvSpPr>
          <p:cNvPr id="60" name="Rounded Rectangle 59"/>
          <p:cNvSpPr/>
          <p:nvPr/>
        </p:nvSpPr>
        <p:spPr>
          <a:xfrm>
            <a:off x="4848225" y="1762125"/>
            <a:ext cx="609600" cy="6096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400" dirty="0">
                <a:solidFill>
                  <a:schemeClr val="tx1">
                    <a:lumMod val="75000"/>
                    <a:lumOff val="25000"/>
                  </a:schemeClr>
                </a:solidFill>
                <a:latin typeface="+mj-lt"/>
              </a:rPr>
              <a:t>App</a:t>
            </a:r>
          </a:p>
        </p:txBody>
      </p:sp>
      <p:sp>
        <p:nvSpPr>
          <p:cNvPr id="69" name="Rounded Rectangle 68"/>
          <p:cNvSpPr/>
          <p:nvPr/>
        </p:nvSpPr>
        <p:spPr>
          <a:xfrm>
            <a:off x="4210050" y="1828800"/>
            <a:ext cx="609600" cy="6096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400" dirty="0">
                <a:solidFill>
                  <a:schemeClr val="tx1">
                    <a:lumMod val="75000"/>
                    <a:lumOff val="25000"/>
                  </a:schemeClr>
                </a:solidFill>
                <a:latin typeface="+mj-lt"/>
              </a:rPr>
              <a:t>App</a:t>
            </a:r>
          </a:p>
        </p:txBody>
      </p:sp>
      <p:sp>
        <p:nvSpPr>
          <p:cNvPr id="70" name="Rounded Rectangle 69"/>
          <p:cNvSpPr/>
          <p:nvPr/>
        </p:nvSpPr>
        <p:spPr>
          <a:xfrm>
            <a:off x="3733800" y="1752600"/>
            <a:ext cx="609600" cy="6096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400" dirty="0">
                <a:solidFill>
                  <a:schemeClr val="tx1">
                    <a:lumMod val="75000"/>
                    <a:lumOff val="25000"/>
                  </a:schemeClr>
                </a:solidFill>
                <a:latin typeface="+mj-lt"/>
              </a:rPr>
              <a:t>App</a:t>
            </a:r>
          </a:p>
        </p:txBody>
      </p:sp>
      <p:pic>
        <p:nvPicPr>
          <p:cNvPr id="18472" name="Picture 40" descr="Icon-Glow-AGPM"/>
          <p:cNvPicPr>
            <a:picLocks noChangeAspect="1" noChangeArrowheads="1"/>
          </p:cNvPicPr>
          <p:nvPr/>
        </p:nvPicPr>
        <p:blipFill>
          <a:blip r:embed="rId32"/>
          <a:srcRect/>
          <a:stretch>
            <a:fillRect/>
          </a:stretch>
        </p:blipFill>
        <p:spPr bwMode="auto">
          <a:xfrm>
            <a:off x="5192713" y="2752725"/>
            <a:ext cx="420687" cy="420688"/>
          </a:xfrm>
          <a:prstGeom prst="rect">
            <a:avLst/>
          </a:prstGeom>
          <a:noFill/>
          <a:ln w="9525">
            <a:noFill/>
            <a:miter lim="800000"/>
            <a:headEnd/>
            <a:tailEnd/>
          </a:ln>
        </p:spPr>
      </p:pic>
      <p:sp>
        <p:nvSpPr>
          <p:cNvPr id="54" name="TextBox 53"/>
          <p:cNvSpPr txBox="1">
            <a:spLocks noChangeArrowheads="1"/>
          </p:cNvSpPr>
          <p:nvPr/>
        </p:nvSpPr>
        <p:spPr bwMode="auto">
          <a:xfrm>
            <a:off x="4800600" y="438150"/>
            <a:ext cx="1752600" cy="657225"/>
          </a:xfrm>
          <a:prstGeom prst="rect">
            <a:avLst/>
          </a:prstGeom>
          <a:noFill/>
          <a:ln w="9525">
            <a:noFill/>
            <a:miter lim="800000"/>
            <a:headEnd/>
            <a:tailEnd/>
          </a:ln>
        </p:spPr>
        <p:txBody>
          <a:bodyPr>
            <a:spAutoFit/>
          </a:bodyPr>
          <a:lstStyle/>
          <a:p>
            <a:pPr algn="r">
              <a:lnSpc>
                <a:spcPts val="2200"/>
              </a:lnSpc>
            </a:pPr>
            <a:r>
              <a:rPr lang="en-US" sz="2100">
                <a:solidFill>
                  <a:schemeClr val="bg1"/>
                </a:solidFill>
                <a:latin typeface="Segoe Semibold" pitchFamily="34" charset="0"/>
              </a:rPr>
              <a:t>Inventory</a:t>
            </a:r>
            <a:br>
              <a:rPr lang="en-US" sz="2100">
                <a:solidFill>
                  <a:schemeClr val="bg1"/>
                </a:solidFill>
                <a:latin typeface="Segoe Semibold" pitchFamily="34" charset="0"/>
              </a:rPr>
            </a:br>
            <a:r>
              <a:rPr lang="en-US" sz="2100">
                <a:solidFill>
                  <a:schemeClr val="bg1"/>
                </a:solidFill>
                <a:latin typeface="Segoe Semibold" pitchFamily="34" charset="0"/>
              </a:rPr>
              <a:t>Assets</a:t>
            </a:r>
          </a:p>
        </p:txBody>
      </p:sp>
      <p:sp>
        <p:nvSpPr>
          <p:cNvPr id="55" name="TextBox 54"/>
          <p:cNvSpPr txBox="1">
            <a:spLocks noChangeArrowheads="1"/>
          </p:cNvSpPr>
          <p:nvPr/>
        </p:nvSpPr>
        <p:spPr bwMode="auto">
          <a:xfrm>
            <a:off x="4648200" y="438150"/>
            <a:ext cx="1905000" cy="657225"/>
          </a:xfrm>
          <a:prstGeom prst="rect">
            <a:avLst/>
          </a:prstGeom>
          <a:noFill/>
          <a:ln w="9525">
            <a:noFill/>
            <a:miter lim="800000"/>
            <a:headEnd/>
            <a:tailEnd/>
          </a:ln>
        </p:spPr>
        <p:txBody>
          <a:bodyPr>
            <a:spAutoFit/>
          </a:bodyPr>
          <a:lstStyle/>
          <a:p>
            <a:pPr algn="r">
              <a:lnSpc>
                <a:spcPts val="2200"/>
              </a:lnSpc>
            </a:pPr>
            <a:r>
              <a:rPr lang="en-US" sz="2100">
                <a:solidFill>
                  <a:schemeClr val="bg1"/>
                </a:solidFill>
                <a:latin typeface="Segoe Semibold" pitchFamily="34" charset="0"/>
              </a:rPr>
              <a:t>Manage</a:t>
            </a:r>
            <a:br>
              <a:rPr lang="en-US" sz="2100">
                <a:solidFill>
                  <a:schemeClr val="bg1"/>
                </a:solidFill>
                <a:latin typeface="Segoe Semibold" pitchFamily="34" charset="0"/>
              </a:rPr>
            </a:br>
            <a:r>
              <a:rPr lang="en-US" sz="2100">
                <a:solidFill>
                  <a:schemeClr val="bg1"/>
                </a:solidFill>
                <a:latin typeface="Segoe Semibold" pitchFamily="34" charset="0"/>
              </a:rPr>
              <a:t>Group Policies</a:t>
            </a:r>
          </a:p>
        </p:txBody>
      </p:sp>
      <p:sp>
        <p:nvSpPr>
          <p:cNvPr id="56" name="TextBox 55"/>
          <p:cNvSpPr txBox="1">
            <a:spLocks noChangeArrowheads="1"/>
          </p:cNvSpPr>
          <p:nvPr/>
        </p:nvSpPr>
        <p:spPr bwMode="auto">
          <a:xfrm>
            <a:off x="4648200" y="438150"/>
            <a:ext cx="1905000" cy="657225"/>
          </a:xfrm>
          <a:prstGeom prst="rect">
            <a:avLst/>
          </a:prstGeom>
          <a:noFill/>
          <a:ln w="9525">
            <a:noFill/>
            <a:miter lim="800000"/>
            <a:headEnd/>
            <a:tailEnd/>
          </a:ln>
        </p:spPr>
        <p:txBody>
          <a:bodyPr>
            <a:spAutoFit/>
          </a:bodyPr>
          <a:lstStyle/>
          <a:p>
            <a:pPr algn="r">
              <a:lnSpc>
                <a:spcPts val="2200"/>
              </a:lnSpc>
            </a:pPr>
            <a:r>
              <a:rPr lang="en-US" sz="2100">
                <a:solidFill>
                  <a:schemeClr val="bg1"/>
                </a:solidFill>
                <a:latin typeface="Segoe Semibold" pitchFamily="34" charset="0"/>
              </a:rPr>
              <a:t>Virtualize and Stream Apps</a:t>
            </a:r>
          </a:p>
        </p:txBody>
      </p:sp>
      <p:sp>
        <p:nvSpPr>
          <p:cNvPr id="57" name="TextBox 56"/>
          <p:cNvSpPr txBox="1">
            <a:spLocks noChangeArrowheads="1"/>
          </p:cNvSpPr>
          <p:nvPr/>
        </p:nvSpPr>
        <p:spPr bwMode="auto">
          <a:xfrm>
            <a:off x="4800600" y="438150"/>
            <a:ext cx="1752600" cy="657225"/>
          </a:xfrm>
          <a:prstGeom prst="rect">
            <a:avLst/>
          </a:prstGeom>
          <a:noFill/>
          <a:ln w="9525">
            <a:noFill/>
            <a:miter lim="800000"/>
            <a:headEnd/>
            <a:tailEnd/>
          </a:ln>
        </p:spPr>
        <p:txBody>
          <a:bodyPr>
            <a:spAutoFit/>
          </a:bodyPr>
          <a:lstStyle/>
          <a:p>
            <a:pPr algn="r">
              <a:lnSpc>
                <a:spcPts val="2200"/>
              </a:lnSpc>
            </a:pPr>
            <a:r>
              <a:rPr lang="en-US" sz="2100">
                <a:solidFill>
                  <a:schemeClr val="bg1"/>
                </a:solidFill>
                <a:latin typeface="Segoe Semibold" pitchFamily="34" charset="0"/>
              </a:rPr>
              <a:t>Monitor Crashes</a:t>
            </a:r>
          </a:p>
        </p:txBody>
      </p:sp>
      <p:sp>
        <p:nvSpPr>
          <p:cNvPr id="58" name="TextBox 57"/>
          <p:cNvSpPr txBox="1">
            <a:spLocks noChangeArrowheads="1"/>
          </p:cNvSpPr>
          <p:nvPr/>
        </p:nvSpPr>
        <p:spPr bwMode="auto">
          <a:xfrm>
            <a:off x="4800600" y="438150"/>
            <a:ext cx="1752600" cy="657225"/>
          </a:xfrm>
          <a:prstGeom prst="rect">
            <a:avLst/>
          </a:prstGeom>
          <a:noFill/>
          <a:ln w="9525">
            <a:noFill/>
            <a:miter lim="800000"/>
            <a:headEnd/>
            <a:tailEnd/>
          </a:ln>
        </p:spPr>
        <p:txBody>
          <a:bodyPr>
            <a:spAutoFit/>
          </a:bodyPr>
          <a:lstStyle/>
          <a:p>
            <a:pPr algn="r">
              <a:lnSpc>
                <a:spcPts val="2200"/>
              </a:lnSpc>
            </a:pPr>
            <a:r>
              <a:rPr lang="en-US" sz="2100" dirty="0">
                <a:solidFill>
                  <a:schemeClr val="bg1"/>
                </a:solidFill>
                <a:latin typeface="Segoe Semibold" pitchFamily="34" charset="0"/>
              </a:rPr>
              <a:t>Repair</a:t>
            </a:r>
            <a:br>
              <a:rPr lang="en-US" sz="2100" dirty="0">
                <a:solidFill>
                  <a:schemeClr val="bg1"/>
                </a:solidFill>
                <a:latin typeface="Segoe Semibold" pitchFamily="34" charset="0"/>
              </a:rPr>
            </a:br>
            <a:r>
              <a:rPr lang="en-US" sz="2100" dirty="0">
                <a:solidFill>
                  <a:schemeClr val="bg1"/>
                </a:solidFill>
                <a:latin typeface="Segoe Semibold" pitchFamily="34" charset="0"/>
              </a:rPr>
              <a:t>Desktops</a:t>
            </a:r>
          </a:p>
        </p:txBody>
      </p:sp>
      <p:pic>
        <p:nvPicPr>
          <p:cNvPr id="66" name="Picture 2" descr="C:\Users\chajones\Desktop\Logo-MSAV.png"/>
          <p:cNvPicPr>
            <a:picLocks noChangeAspect="1" noChangeArrowheads="1"/>
          </p:cNvPicPr>
          <p:nvPr/>
        </p:nvPicPr>
        <p:blipFill>
          <a:blip r:embed="rId33"/>
          <a:srcRect/>
          <a:stretch>
            <a:fillRect/>
          </a:stretch>
        </p:blipFill>
        <p:spPr bwMode="auto">
          <a:xfrm>
            <a:off x="6172200" y="4419600"/>
            <a:ext cx="2057400" cy="534310"/>
          </a:xfrm>
          <a:prstGeom prst="rect">
            <a:avLst/>
          </a:prstGeom>
          <a:noFill/>
        </p:spPr>
      </p:pic>
      <p:sp>
        <p:nvSpPr>
          <p:cNvPr id="76" name="Rectangle 11"/>
          <p:cNvSpPr>
            <a:spLocks noChangeArrowheads="1"/>
          </p:cNvSpPr>
          <p:nvPr/>
        </p:nvSpPr>
        <p:spPr bwMode="auto">
          <a:xfrm>
            <a:off x="6082344" y="940713"/>
            <a:ext cx="2833056" cy="430887"/>
          </a:xfrm>
          <a:prstGeom prst="rect">
            <a:avLst/>
          </a:prstGeom>
          <a:noFill/>
          <a:ln w="9525">
            <a:noFill/>
            <a:miter lim="800000"/>
            <a:headEnd/>
            <a:tailEnd/>
          </a:ln>
        </p:spPr>
        <p:txBody>
          <a:bodyPr wrap="square">
            <a:spAutoFit/>
          </a:bodyPr>
          <a:lstStyle/>
          <a:p>
            <a:r>
              <a:rPr lang="en-US" sz="1100" i="1" dirty="0" smtClean="0">
                <a:solidFill>
                  <a:schemeClr val="bg1"/>
                </a:solidFill>
                <a:latin typeface="Segoe" pitchFamily="34" charset="0"/>
              </a:rPr>
              <a:t>Simplifying deployment and management of Virtual PCs</a:t>
            </a:r>
            <a:endParaRPr lang="en-US" sz="1100" i="1" dirty="0">
              <a:solidFill>
                <a:schemeClr val="bg1"/>
              </a:solidFill>
              <a:latin typeface="Segoe" pitchFamily="34" charset="0"/>
            </a:endParaRPr>
          </a:p>
        </p:txBody>
      </p:sp>
      <p:grpSp>
        <p:nvGrpSpPr>
          <p:cNvPr id="5" name="Group 78"/>
          <p:cNvGrpSpPr/>
          <p:nvPr/>
        </p:nvGrpSpPr>
        <p:grpSpPr>
          <a:xfrm>
            <a:off x="5975350" y="639762"/>
            <a:ext cx="3016250" cy="503238"/>
            <a:chOff x="2165350" y="0"/>
            <a:chExt cx="3016250" cy="503238"/>
          </a:xfrm>
        </p:grpSpPr>
        <p:sp>
          <p:nvSpPr>
            <p:cNvPr id="75" name="TextBox 74"/>
            <p:cNvSpPr txBox="1"/>
            <p:nvPr/>
          </p:nvSpPr>
          <p:spPr>
            <a:xfrm>
              <a:off x="2165350" y="152400"/>
              <a:ext cx="3016250" cy="338554"/>
            </a:xfrm>
            <a:prstGeom prst="rect">
              <a:avLst/>
            </a:prstGeom>
            <a:noFill/>
          </p:spPr>
          <p:txBody>
            <a:bodyPr wrap="square" rtlCol="0">
              <a:spAutoFit/>
            </a:bodyPr>
            <a:lstStyle/>
            <a:p>
              <a:r>
                <a:rPr lang="en-US" sz="1600" b="1" dirty="0" smtClean="0">
                  <a:solidFill>
                    <a:schemeClr val="bg1"/>
                  </a:solidFill>
                </a:rPr>
                <a:t>NEW!    </a:t>
              </a:r>
              <a:endParaRPr lang="en-US" sz="1600" b="1" dirty="0">
                <a:solidFill>
                  <a:schemeClr val="bg1"/>
                </a:solidFill>
              </a:endParaRPr>
            </a:p>
          </p:txBody>
        </p:sp>
        <p:pic>
          <p:nvPicPr>
            <p:cNvPr id="77" name="Picture 20" descr="EDV_white"/>
            <p:cNvPicPr>
              <a:picLocks noChangeAspect="1" noChangeArrowheads="1"/>
            </p:cNvPicPr>
            <p:nvPr/>
          </p:nvPicPr>
          <p:blipFill>
            <a:blip r:embed="rId34"/>
            <a:srcRect/>
            <a:stretch>
              <a:fillRect/>
            </a:stretch>
          </p:blipFill>
          <p:spPr bwMode="auto">
            <a:xfrm>
              <a:off x="2971800" y="0"/>
              <a:ext cx="1905000" cy="503238"/>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91"/>
                                        </p:tgtEl>
                                        <p:attrNameLst>
                                          <p:attrName>style.visibility</p:attrName>
                                        </p:attrNameLst>
                                      </p:cBhvr>
                                      <p:to>
                                        <p:strVal val="visible"/>
                                      </p:to>
                                    </p:set>
                                    <p:animEffect transition="in" filter="fade">
                                      <p:cBhvr>
                                        <p:cTn id="7" dur="2000"/>
                                        <p:tgtEl>
                                          <p:spTgt spid="18491"/>
                                        </p:tgtEl>
                                      </p:cBhvr>
                                    </p:animEffect>
                                  </p:childTnLst>
                                </p:cTn>
                              </p:par>
                              <p:par>
                                <p:cTn id="8" presetID="10" presetClass="entr" presetSubtype="0" fill="hold" nodeType="withEffect">
                                  <p:stCondLst>
                                    <p:cond delay="0"/>
                                  </p:stCondLst>
                                  <p:childTnLst>
                                    <p:set>
                                      <p:cBhvr>
                                        <p:cTn id="9" dur="1" fill="hold">
                                          <p:stCondLst>
                                            <p:cond delay="0"/>
                                          </p:stCondLst>
                                        </p:cTn>
                                        <p:tgtEl>
                                          <p:spTgt spid="18493"/>
                                        </p:tgtEl>
                                        <p:attrNameLst>
                                          <p:attrName>style.visibility</p:attrName>
                                        </p:attrNameLst>
                                      </p:cBhvr>
                                      <p:to>
                                        <p:strVal val="visible"/>
                                      </p:to>
                                    </p:set>
                                    <p:animEffect transition="in" filter="fade">
                                      <p:cBhvr>
                                        <p:cTn id="10" dur="2000"/>
                                        <p:tgtEl>
                                          <p:spTgt spid="18493"/>
                                        </p:tgtEl>
                                      </p:cBhvr>
                                    </p:animEffect>
                                  </p:childTnLst>
                                </p:cTn>
                              </p:par>
                              <p:par>
                                <p:cTn id="11" presetID="10" presetClass="entr" presetSubtype="0" fill="hold" nodeType="withEffect">
                                  <p:stCondLst>
                                    <p:cond delay="0"/>
                                  </p:stCondLst>
                                  <p:childTnLst>
                                    <p:set>
                                      <p:cBhvr>
                                        <p:cTn id="12" dur="1" fill="hold">
                                          <p:stCondLst>
                                            <p:cond delay="0"/>
                                          </p:stCondLst>
                                        </p:cTn>
                                        <p:tgtEl>
                                          <p:spTgt spid="18489"/>
                                        </p:tgtEl>
                                        <p:attrNameLst>
                                          <p:attrName>style.visibility</p:attrName>
                                        </p:attrNameLst>
                                      </p:cBhvr>
                                      <p:to>
                                        <p:strVal val="visible"/>
                                      </p:to>
                                    </p:set>
                                    <p:animEffect transition="in" filter="fade">
                                      <p:cBhvr>
                                        <p:cTn id="13" dur="2000"/>
                                        <p:tgtEl>
                                          <p:spTgt spid="1848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18467"/>
                                        </p:tgtEl>
                                        <p:attrNameLst>
                                          <p:attrName>style.visibility</p:attrName>
                                        </p:attrNameLst>
                                      </p:cBhvr>
                                      <p:to>
                                        <p:strVal val="visible"/>
                                      </p:to>
                                    </p:set>
                                    <p:anim calcmode="lin" valueType="num">
                                      <p:cBhvr>
                                        <p:cTn id="18" dur="1500" fill="hold"/>
                                        <p:tgtEl>
                                          <p:spTgt spid="18467"/>
                                        </p:tgtEl>
                                        <p:attrNameLst>
                                          <p:attrName>ppt_w</p:attrName>
                                        </p:attrNameLst>
                                      </p:cBhvr>
                                      <p:tavLst>
                                        <p:tav tm="0">
                                          <p:val>
                                            <p:fltVal val="0"/>
                                          </p:val>
                                        </p:tav>
                                        <p:tav tm="100000">
                                          <p:val>
                                            <p:strVal val="#ppt_w"/>
                                          </p:val>
                                        </p:tav>
                                      </p:tavLst>
                                    </p:anim>
                                    <p:anim calcmode="lin" valueType="num">
                                      <p:cBhvr>
                                        <p:cTn id="19" dur="1500" fill="hold"/>
                                        <p:tgtEl>
                                          <p:spTgt spid="18467"/>
                                        </p:tgtEl>
                                        <p:attrNameLst>
                                          <p:attrName>ppt_h</p:attrName>
                                        </p:attrNameLst>
                                      </p:cBhvr>
                                      <p:tavLst>
                                        <p:tav tm="0">
                                          <p:val>
                                            <p:fltVal val="0"/>
                                          </p:val>
                                        </p:tav>
                                        <p:tav tm="100000">
                                          <p:val>
                                            <p:strVal val="#ppt_h"/>
                                          </p:val>
                                        </p:tav>
                                      </p:tavLst>
                                    </p:anim>
                                    <p:animEffect transition="in" filter="fade">
                                      <p:cBhvr>
                                        <p:cTn id="20" dur="1500"/>
                                        <p:tgtEl>
                                          <p:spTgt spid="18467"/>
                                        </p:tgtEl>
                                      </p:cBhvr>
                                    </p:animEffect>
                                  </p:childTnLst>
                                </p:cTn>
                              </p:par>
                              <p:par>
                                <p:cTn id="21" presetID="10" presetClass="entr" presetSubtype="0" fill="hold" grpId="0" nodeType="withEffect">
                                  <p:stCondLst>
                                    <p:cond delay="70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1000"/>
                                        <p:tgtEl>
                                          <p:spTgt spid="54"/>
                                        </p:tgtEl>
                                      </p:cBhvr>
                                    </p:animEffect>
                                  </p:childTnLst>
                                </p:cTn>
                              </p:par>
                            </p:childTnLst>
                          </p:cTn>
                        </p:par>
                        <p:par>
                          <p:cTn id="24" fill="hold">
                            <p:stCondLst>
                              <p:cond delay="1700"/>
                            </p:stCondLst>
                            <p:childTnLst>
                              <p:par>
                                <p:cTn id="25" presetID="1"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56" presetClass="path" presetSubtype="0" accel="50000" decel="50000" fill="hold" grpId="1" nodeType="withEffect">
                                  <p:stCondLst>
                                    <p:cond delay="0"/>
                                  </p:stCondLst>
                                  <p:childTnLst>
                                    <p:animMotion origin="layout" path="M 0.00174 0.00347 L 0.38507 -0.11875 " pathEditMode="relative" rAng="0" ptsTypes="AA">
                                      <p:cBhvr>
                                        <p:cTn id="32" dur="1000" fill="hold"/>
                                        <p:tgtEl>
                                          <p:spTgt spid="70"/>
                                        </p:tgtEl>
                                        <p:attrNameLst>
                                          <p:attrName>ppt_x</p:attrName>
                                          <p:attrName>ppt_y</p:attrName>
                                        </p:attrNameLst>
                                      </p:cBhvr>
                                      <p:rCtr x="192" y="-61"/>
                                    </p:animMotion>
                                  </p:childTnLst>
                                </p:cTn>
                              </p:par>
                              <p:par>
                                <p:cTn id="33" presetID="56" presetClass="path" presetSubtype="0" accel="50000" decel="50000" fill="hold" grpId="1" nodeType="withEffect">
                                  <p:stCondLst>
                                    <p:cond delay="0"/>
                                  </p:stCondLst>
                                  <p:childTnLst>
                                    <p:animMotion origin="layout" path="M 3.33333E-6 -2.22222E-6 L 0.33507 -0.14097 " pathEditMode="relative" rAng="0" ptsTypes="AA">
                                      <p:cBhvr>
                                        <p:cTn id="34" dur="1000" fill="hold"/>
                                        <p:tgtEl>
                                          <p:spTgt spid="69"/>
                                        </p:tgtEl>
                                        <p:attrNameLst>
                                          <p:attrName>ppt_x</p:attrName>
                                          <p:attrName>ppt_y</p:attrName>
                                        </p:attrNameLst>
                                      </p:cBhvr>
                                      <p:rCtr x="168" y="-71"/>
                                    </p:animMotion>
                                  </p:childTnLst>
                                </p:cTn>
                              </p:par>
                              <p:par>
                                <p:cTn id="35" presetID="56" presetClass="path" presetSubtype="0" accel="50000" decel="50000" fill="hold" grpId="1" nodeType="withEffect">
                                  <p:stCondLst>
                                    <p:cond delay="0"/>
                                  </p:stCondLst>
                                  <p:childTnLst>
                                    <p:animMotion origin="layout" path="M 3.33333E-6 -1.11111E-6 L 0.31093 -0.13148 " pathEditMode="relative" rAng="0" ptsTypes="AA">
                                      <p:cBhvr>
                                        <p:cTn id="36" dur="1000" fill="hold"/>
                                        <p:tgtEl>
                                          <p:spTgt spid="60"/>
                                        </p:tgtEl>
                                        <p:attrNameLst>
                                          <p:attrName>ppt_x</p:attrName>
                                          <p:attrName>ppt_y</p:attrName>
                                        </p:attrNameLst>
                                      </p:cBhvr>
                                      <p:rCtr x="155" y="-66"/>
                                    </p:animMotion>
                                  </p:childTnLst>
                                </p:cTn>
                              </p:par>
                              <p:par>
                                <p:cTn id="37" presetID="10" presetClass="exit" presetSubtype="0" fill="hold" grpId="2" nodeType="withEffect">
                                  <p:stCondLst>
                                    <p:cond delay="700"/>
                                  </p:stCondLst>
                                  <p:childTnLst>
                                    <p:animEffect transition="out" filter="fade">
                                      <p:cBhvr>
                                        <p:cTn id="38" dur="300"/>
                                        <p:tgtEl>
                                          <p:spTgt spid="70"/>
                                        </p:tgtEl>
                                      </p:cBhvr>
                                    </p:animEffect>
                                    <p:set>
                                      <p:cBhvr>
                                        <p:cTn id="39" dur="1" fill="hold">
                                          <p:stCondLst>
                                            <p:cond delay="299"/>
                                          </p:stCondLst>
                                        </p:cTn>
                                        <p:tgtEl>
                                          <p:spTgt spid="70"/>
                                        </p:tgtEl>
                                        <p:attrNameLst>
                                          <p:attrName>style.visibility</p:attrName>
                                        </p:attrNameLst>
                                      </p:cBhvr>
                                      <p:to>
                                        <p:strVal val="hidden"/>
                                      </p:to>
                                    </p:set>
                                  </p:childTnLst>
                                </p:cTn>
                              </p:par>
                              <p:par>
                                <p:cTn id="40" presetID="10" presetClass="exit" presetSubtype="0" fill="hold" grpId="2" nodeType="withEffect">
                                  <p:stCondLst>
                                    <p:cond delay="700"/>
                                  </p:stCondLst>
                                  <p:childTnLst>
                                    <p:animEffect transition="out" filter="fade">
                                      <p:cBhvr>
                                        <p:cTn id="41" dur="300"/>
                                        <p:tgtEl>
                                          <p:spTgt spid="69"/>
                                        </p:tgtEl>
                                      </p:cBhvr>
                                    </p:animEffect>
                                    <p:set>
                                      <p:cBhvr>
                                        <p:cTn id="42" dur="1" fill="hold">
                                          <p:stCondLst>
                                            <p:cond delay="299"/>
                                          </p:stCondLst>
                                        </p:cTn>
                                        <p:tgtEl>
                                          <p:spTgt spid="69"/>
                                        </p:tgtEl>
                                        <p:attrNameLst>
                                          <p:attrName>style.visibility</p:attrName>
                                        </p:attrNameLst>
                                      </p:cBhvr>
                                      <p:to>
                                        <p:strVal val="hidden"/>
                                      </p:to>
                                    </p:set>
                                  </p:childTnLst>
                                </p:cTn>
                              </p:par>
                              <p:par>
                                <p:cTn id="43" presetID="10" presetClass="exit" presetSubtype="0" fill="hold" grpId="2" nodeType="withEffect">
                                  <p:stCondLst>
                                    <p:cond delay="700"/>
                                  </p:stCondLst>
                                  <p:childTnLst>
                                    <p:animEffect transition="out" filter="fade">
                                      <p:cBhvr>
                                        <p:cTn id="44" dur="300"/>
                                        <p:tgtEl>
                                          <p:spTgt spid="60"/>
                                        </p:tgtEl>
                                      </p:cBhvr>
                                    </p:animEffect>
                                    <p:set>
                                      <p:cBhvr>
                                        <p:cTn id="45" dur="1" fill="hold">
                                          <p:stCondLst>
                                            <p:cond delay="299"/>
                                          </p:stCondLst>
                                        </p:cTn>
                                        <p:tgtEl>
                                          <p:spTgt spid="60"/>
                                        </p:tgtEl>
                                        <p:attrNameLst>
                                          <p:attrName>style.visibility</p:attrName>
                                        </p:attrNameLst>
                                      </p:cBhvr>
                                      <p:to>
                                        <p:strVal val="hidden"/>
                                      </p:to>
                                    </p:set>
                                  </p:childTnLst>
                                </p:cTn>
                              </p:par>
                              <p:par>
                                <p:cTn id="46" presetID="1" presetClass="entr" presetSubtype="0" fill="hold" grpId="0" nodeType="withEffect">
                                  <p:stCondLst>
                                    <p:cond delay="500"/>
                                  </p:stCondLst>
                                  <p:childTnLst>
                                    <p:set>
                                      <p:cBhvr>
                                        <p:cTn id="47" dur="1" fill="hold">
                                          <p:stCondLst>
                                            <p:cond delay="0"/>
                                          </p:stCondLst>
                                        </p:cTn>
                                        <p:tgtEl>
                                          <p:spTgt spid="65"/>
                                        </p:tgtEl>
                                        <p:attrNameLst>
                                          <p:attrName>style.visibility</p:attrName>
                                        </p:attrNameLst>
                                      </p:cBhvr>
                                      <p:to>
                                        <p:strVal val="visible"/>
                                      </p:to>
                                    </p:set>
                                  </p:childTnLst>
                                </p:cTn>
                              </p:par>
                              <p:par>
                                <p:cTn id="48" presetID="1" presetClass="entr" presetSubtype="0" fill="hold" grpId="0" nodeType="withEffect">
                                  <p:stCondLst>
                                    <p:cond delay="500"/>
                                  </p:stCondLst>
                                  <p:childTnLst>
                                    <p:set>
                                      <p:cBhvr>
                                        <p:cTn id="49" dur="1" fill="hold">
                                          <p:stCondLst>
                                            <p:cond delay="0"/>
                                          </p:stCondLst>
                                        </p:cTn>
                                        <p:tgtEl>
                                          <p:spTgt spid="67"/>
                                        </p:tgtEl>
                                        <p:attrNameLst>
                                          <p:attrName>style.visibility</p:attrName>
                                        </p:attrNameLst>
                                      </p:cBhvr>
                                      <p:to>
                                        <p:strVal val="visible"/>
                                      </p:to>
                                    </p:set>
                                  </p:childTnLst>
                                </p:cTn>
                              </p:par>
                              <p:par>
                                <p:cTn id="50" presetID="1" presetClass="entr" presetSubtype="0" fill="hold" grpId="0" nodeType="withEffect">
                                  <p:stCondLst>
                                    <p:cond delay="500"/>
                                  </p:stCondLst>
                                  <p:childTnLst>
                                    <p:set>
                                      <p:cBhvr>
                                        <p:cTn id="51" dur="1" fill="hold">
                                          <p:stCondLst>
                                            <p:cond delay="0"/>
                                          </p:stCondLst>
                                        </p:cTn>
                                        <p:tgtEl>
                                          <p:spTgt spid="63"/>
                                        </p:tgtEl>
                                        <p:attrNameLst>
                                          <p:attrName>style.visibility</p:attrName>
                                        </p:attrNameLst>
                                      </p:cBhvr>
                                      <p:to>
                                        <p:strVal val="visible"/>
                                      </p:to>
                                    </p:set>
                                  </p:childTnLst>
                                </p:cTn>
                              </p:par>
                              <p:par>
                                <p:cTn id="52" presetID="1" presetClass="entr" presetSubtype="0" fill="hold" grpId="0" nodeType="withEffect">
                                  <p:stCondLst>
                                    <p:cond delay="500"/>
                                  </p:stCondLst>
                                  <p:childTnLst>
                                    <p:set>
                                      <p:cBhvr>
                                        <p:cTn id="53" dur="1" fill="hold">
                                          <p:stCondLst>
                                            <p:cond delay="0"/>
                                          </p:stCondLst>
                                        </p:cTn>
                                        <p:tgtEl>
                                          <p:spTgt spid="68"/>
                                        </p:tgtEl>
                                        <p:attrNameLst>
                                          <p:attrName>style.visibility</p:attrName>
                                        </p:attrNameLst>
                                      </p:cBhvr>
                                      <p:to>
                                        <p:strVal val="visible"/>
                                      </p:to>
                                    </p:set>
                                  </p:childTnLst>
                                </p:cTn>
                              </p:par>
                              <p:par>
                                <p:cTn id="54" presetID="56" presetClass="path" presetSubtype="0" accel="50000" decel="50000" fill="hold" grpId="1" nodeType="withEffect">
                                  <p:stCondLst>
                                    <p:cond delay="500"/>
                                  </p:stCondLst>
                                  <p:childTnLst>
                                    <p:animMotion origin="layout" path="M 0 -1.11111E-6 L 0.47674 -0.22986 " pathEditMode="relative" rAng="0" ptsTypes="AA">
                                      <p:cBhvr>
                                        <p:cTn id="55" dur="1500" fill="hold"/>
                                        <p:tgtEl>
                                          <p:spTgt spid="67"/>
                                        </p:tgtEl>
                                        <p:attrNameLst>
                                          <p:attrName>ppt_x</p:attrName>
                                          <p:attrName>ppt_y</p:attrName>
                                        </p:attrNameLst>
                                      </p:cBhvr>
                                      <p:rCtr x="238" y="-115"/>
                                    </p:animMotion>
                                  </p:childTnLst>
                                </p:cTn>
                              </p:par>
                              <p:par>
                                <p:cTn id="56" presetID="56" presetClass="path" presetSubtype="0" accel="50000" decel="50000" fill="hold" grpId="1" nodeType="withEffect">
                                  <p:stCondLst>
                                    <p:cond delay="500"/>
                                  </p:stCondLst>
                                  <p:childTnLst>
                                    <p:animMotion origin="layout" path="M 3.33333E-6 -2.22222E-6 L 0.51007 -0.24097 " pathEditMode="relative" rAng="0" ptsTypes="AA">
                                      <p:cBhvr>
                                        <p:cTn id="57" dur="1500" fill="hold"/>
                                        <p:tgtEl>
                                          <p:spTgt spid="65"/>
                                        </p:tgtEl>
                                        <p:attrNameLst>
                                          <p:attrName>ppt_x</p:attrName>
                                          <p:attrName>ppt_y</p:attrName>
                                        </p:attrNameLst>
                                      </p:cBhvr>
                                      <p:rCtr x="255" y="-121"/>
                                    </p:animMotion>
                                  </p:childTnLst>
                                </p:cTn>
                              </p:par>
                              <p:par>
                                <p:cTn id="58" presetID="56" presetClass="path" presetSubtype="0" accel="50000" decel="50000" fill="hold" grpId="1" nodeType="withEffect">
                                  <p:stCondLst>
                                    <p:cond delay="500"/>
                                  </p:stCondLst>
                                  <p:childTnLst>
                                    <p:animMotion origin="layout" path="M 1.11022E-16 -2.22222E-6 L 0.17674 -0.24097 " pathEditMode="relative" rAng="0" ptsTypes="AA">
                                      <p:cBhvr>
                                        <p:cTn id="59" dur="1000" fill="hold"/>
                                        <p:tgtEl>
                                          <p:spTgt spid="63"/>
                                        </p:tgtEl>
                                        <p:attrNameLst>
                                          <p:attrName>ppt_x</p:attrName>
                                          <p:attrName>ppt_y</p:attrName>
                                        </p:attrNameLst>
                                      </p:cBhvr>
                                      <p:rCtr x="88" y="-121"/>
                                    </p:animMotion>
                                  </p:childTnLst>
                                </p:cTn>
                              </p:par>
                              <p:par>
                                <p:cTn id="60" presetID="56" presetClass="path" presetSubtype="0" accel="50000" decel="50000" fill="hold" grpId="1" nodeType="withEffect">
                                  <p:stCondLst>
                                    <p:cond delay="500"/>
                                  </p:stCondLst>
                                  <p:childTnLst>
                                    <p:animMotion origin="layout" path="M 3.33333E-6 0 L 0.16927 -0.24352 " pathEditMode="relative" rAng="0" ptsTypes="AA">
                                      <p:cBhvr>
                                        <p:cTn id="61" dur="1000" fill="hold"/>
                                        <p:tgtEl>
                                          <p:spTgt spid="68"/>
                                        </p:tgtEl>
                                        <p:attrNameLst>
                                          <p:attrName>ppt_x</p:attrName>
                                          <p:attrName>ppt_y</p:attrName>
                                        </p:attrNameLst>
                                      </p:cBhvr>
                                      <p:rCtr x="85" y="-122"/>
                                    </p:animMotion>
                                  </p:childTnLst>
                                </p:cTn>
                              </p:par>
                              <p:par>
                                <p:cTn id="62" presetID="10" presetClass="exit" presetSubtype="0" fill="hold" grpId="2" nodeType="withEffect">
                                  <p:stCondLst>
                                    <p:cond delay="1200"/>
                                  </p:stCondLst>
                                  <p:childTnLst>
                                    <p:animEffect transition="out" filter="fade">
                                      <p:cBhvr>
                                        <p:cTn id="63" dur="300"/>
                                        <p:tgtEl>
                                          <p:spTgt spid="67"/>
                                        </p:tgtEl>
                                      </p:cBhvr>
                                    </p:animEffect>
                                    <p:set>
                                      <p:cBhvr>
                                        <p:cTn id="64" dur="1" fill="hold">
                                          <p:stCondLst>
                                            <p:cond delay="299"/>
                                          </p:stCondLst>
                                        </p:cTn>
                                        <p:tgtEl>
                                          <p:spTgt spid="67"/>
                                        </p:tgtEl>
                                        <p:attrNameLst>
                                          <p:attrName>style.visibility</p:attrName>
                                        </p:attrNameLst>
                                      </p:cBhvr>
                                      <p:to>
                                        <p:strVal val="hidden"/>
                                      </p:to>
                                    </p:set>
                                  </p:childTnLst>
                                </p:cTn>
                              </p:par>
                              <p:par>
                                <p:cTn id="65" presetID="10" presetClass="exit" presetSubtype="0" fill="hold" grpId="2" nodeType="withEffect">
                                  <p:stCondLst>
                                    <p:cond delay="1200"/>
                                  </p:stCondLst>
                                  <p:childTnLst>
                                    <p:animEffect transition="out" filter="fade">
                                      <p:cBhvr>
                                        <p:cTn id="66" dur="300"/>
                                        <p:tgtEl>
                                          <p:spTgt spid="65"/>
                                        </p:tgtEl>
                                      </p:cBhvr>
                                    </p:animEffect>
                                    <p:set>
                                      <p:cBhvr>
                                        <p:cTn id="67" dur="1" fill="hold">
                                          <p:stCondLst>
                                            <p:cond delay="299"/>
                                          </p:stCondLst>
                                        </p:cTn>
                                        <p:tgtEl>
                                          <p:spTgt spid="65"/>
                                        </p:tgtEl>
                                        <p:attrNameLst>
                                          <p:attrName>style.visibility</p:attrName>
                                        </p:attrNameLst>
                                      </p:cBhvr>
                                      <p:to>
                                        <p:strVal val="hidden"/>
                                      </p:to>
                                    </p:set>
                                  </p:childTnLst>
                                </p:cTn>
                              </p:par>
                              <p:par>
                                <p:cTn id="68" presetID="10" presetClass="exit" presetSubtype="0" fill="hold" grpId="2" nodeType="withEffect">
                                  <p:stCondLst>
                                    <p:cond delay="1200"/>
                                  </p:stCondLst>
                                  <p:childTnLst>
                                    <p:animEffect transition="out" filter="fade">
                                      <p:cBhvr>
                                        <p:cTn id="69" dur="300"/>
                                        <p:tgtEl>
                                          <p:spTgt spid="63"/>
                                        </p:tgtEl>
                                      </p:cBhvr>
                                    </p:animEffect>
                                    <p:set>
                                      <p:cBhvr>
                                        <p:cTn id="70" dur="1" fill="hold">
                                          <p:stCondLst>
                                            <p:cond delay="299"/>
                                          </p:stCondLst>
                                        </p:cTn>
                                        <p:tgtEl>
                                          <p:spTgt spid="63"/>
                                        </p:tgtEl>
                                        <p:attrNameLst>
                                          <p:attrName>style.visibility</p:attrName>
                                        </p:attrNameLst>
                                      </p:cBhvr>
                                      <p:to>
                                        <p:strVal val="hidden"/>
                                      </p:to>
                                    </p:set>
                                  </p:childTnLst>
                                </p:cTn>
                              </p:par>
                              <p:par>
                                <p:cTn id="71" presetID="10" presetClass="exit" presetSubtype="0" fill="hold" grpId="2" nodeType="withEffect">
                                  <p:stCondLst>
                                    <p:cond delay="1200"/>
                                  </p:stCondLst>
                                  <p:childTnLst>
                                    <p:animEffect transition="out" filter="fade">
                                      <p:cBhvr>
                                        <p:cTn id="72" dur="300"/>
                                        <p:tgtEl>
                                          <p:spTgt spid="68"/>
                                        </p:tgtEl>
                                      </p:cBhvr>
                                    </p:animEffect>
                                    <p:set>
                                      <p:cBhvr>
                                        <p:cTn id="73" dur="1" fill="hold">
                                          <p:stCondLst>
                                            <p:cond delay="299"/>
                                          </p:stCondLst>
                                        </p:cTn>
                                        <p:tgtEl>
                                          <p:spTgt spid="68"/>
                                        </p:tgtEl>
                                        <p:attrNameLst>
                                          <p:attrName>style.visibility</p:attrName>
                                        </p:attrNameLst>
                                      </p:cBhvr>
                                      <p:to>
                                        <p:strVal val="hidden"/>
                                      </p:to>
                                    </p:set>
                                  </p:childTnLst>
                                </p:cTn>
                              </p:par>
                              <p:par>
                                <p:cTn id="74" presetID="1" presetClass="entr" presetSubtype="0" fill="hold" grpId="0" nodeType="withEffect">
                                  <p:stCondLst>
                                    <p:cond delay="1000"/>
                                  </p:stCondLst>
                                  <p:childTnLst>
                                    <p:set>
                                      <p:cBhvr>
                                        <p:cTn id="75" dur="1" fill="hold">
                                          <p:stCondLst>
                                            <p:cond delay="0"/>
                                          </p:stCondLst>
                                        </p:cTn>
                                        <p:tgtEl>
                                          <p:spTgt spid="71"/>
                                        </p:tgtEl>
                                        <p:attrNameLst>
                                          <p:attrName>style.visibility</p:attrName>
                                        </p:attrNameLst>
                                      </p:cBhvr>
                                      <p:to>
                                        <p:strVal val="visible"/>
                                      </p:to>
                                    </p:set>
                                  </p:childTnLst>
                                </p:cTn>
                              </p:par>
                              <p:par>
                                <p:cTn id="76" presetID="1" presetClass="entr" presetSubtype="0" fill="hold" grpId="0" nodeType="withEffect">
                                  <p:stCondLst>
                                    <p:cond delay="1000"/>
                                  </p:stCondLst>
                                  <p:childTnLst>
                                    <p:set>
                                      <p:cBhvr>
                                        <p:cTn id="77" dur="1" fill="hold">
                                          <p:stCondLst>
                                            <p:cond delay="0"/>
                                          </p:stCondLst>
                                        </p:cTn>
                                        <p:tgtEl>
                                          <p:spTgt spid="72"/>
                                        </p:tgtEl>
                                        <p:attrNameLst>
                                          <p:attrName>style.visibility</p:attrName>
                                        </p:attrNameLst>
                                      </p:cBhvr>
                                      <p:to>
                                        <p:strVal val="visible"/>
                                      </p:to>
                                    </p:set>
                                  </p:childTnLst>
                                </p:cTn>
                              </p:par>
                              <p:par>
                                <p:cTn id="78" presetID="1" presetClass="entr" presetSubtype="0" fill="hold" grpId="0" nodeType="withEffect">
                                  <p:stCondLst>
                                    <p:cond delay="1000"/>
                                  </p:stCondLst>
                                  <p:childTnLst>
                                    <p:set>
                                      <p:cBhvr>
                                        <p:cTn id="79" dur="1" fill="hold">
                                          <p:stCondLst>
                                            <p:cond delay="0"/>
                                          </p:stCondLst>
                                        </p:cTn>
                                        <p:tgtEl>
                                          <p:spTgt spid="73"/>
                                        </p:tgtEl>
                                        <p:attrNameLst>
                                          <p:attrName>style.visibility</p:attrName>
                                        </p:attrNameLst>
                                      </p:cBhvr>
                                      <p:to>
                                        <p:strVal val="visible"/>
                                      </p:to>
                                    </p:set>
                                  </p:childTnLst>
                                </p:cTn>
                              </p:par>
                              <p:par>
                                <p:cTn id="80" presetID="1" presetClass="entr" presetSubtype="0" fill="hold" grpId="0" nodeType="withEffect">
                                  <p:stCondLst>
                                    <p:cond delay="1000"/>
                                  </p:stCondLst>
                                  <p:childTnLst>
                                    <p:set>
                                      <p:cBhvr>
                                        <p:cTn id="81" dur="1" fill="hold">
                                          <p:stCondLst>
                                            <p:cond delay="0"/>
                                          </p:stCondLst>
                                        </p:cTn>
                                        <p:tgtEl>
                                          <p:spTgt spid="74"/>
                                        </p:tgtEl>
                                        <p:attrNameLst>
                                          <p:attrName>style.visibility</p:attrName>
                                        </p:attrNameLst>
                                      </p:cBhvr>
                                      <p:to>
                                        <p:strVal val="visible"/>
                                      </p:to>
                                    </p:set>
                                  </p:childTnLst>
                                </p:cTn>
                              </p:par>
                              <p:par>
                                <p:cTn id="82" presetID="64" presetClass="path" presetSubtype="0" accel="50000" decel="50000" fill="hold" grpId="1" nodeType="withEffect">
                                  <p:stCondLst>
                                    <p:cond delay="1000"/>
                                  </p:stCondLst>
                                  <p:childTnLst>
                                    <p:animMotion origin="layout" path="M 1.66667E-6 1.48148E-6 L 0.09896 -0.29421 " pathEditMode="relative" rAng="0" ptsTypes="AA">
                                      <p:cBhvr>
                                        <p:cTn id="83" dur="2000" fill="hold"/>
                                        <p:tgtEl>
                                          <p:spTgt spid="74"/>
                                        </p:tgtEl>
                                        <p:attrNameLst>
                                          <p:attrName>ppt_x</p:attrName>
                                          <p:attrName>ppt_y</p:attrName>
                                        </p:attrNameLst>
                                      </p:cBhvr>
                                      <p:rCtr x="49" y="-147"/>
                                    </p:animMotion>
                                  </p:childTnLst>
                                </p:cTn>
                              </p:par>
                              <p:par>
                                <p:cTn id="84" presetID="64" presetClass="path" presetSubtype="0" accel="50000" decel="50000" fill="hold" grpId="1" nodeType="withEffect">
                                  <p:stCondLst>
                                    <p:cond delay="1000"/>
                                  </p:stCondLst>
                                  <p:childTnLst>
                                    <p:animMotion origin="layout" path="M 3.33333E-6 4.44444E-6 L 0.09375 -0.30162 " pathEditMode="relative" rAng="0" ptsTypes="AA">
                                      <p:cBhvr>
                                        <p:cTn id="85" dur="2000" fill="hold"/>
                                        <p:tgtEl>
                                          <p:spTgt spid="73"/>
                                        </p:tgtEl>
                                        <p:attrNameLst>
                                          <p:attrName>ppt_x</p:attrName>
                                          <p:attrName>ppt_y</p:attrName>
                                        </p:attrNameLst>
                                      </p:cBhvr>
                                      <p:rCtr x="47" y="-151"/>
                                    </p:animMotion>
                                  </p:childTnLst>
                                </p:cTn>
                              </p:par>
                              <p:par>
                                <p:cTn id="86" presetID="56" presetClass="path" presetSubtype="0" accel="50000" decel="50000" fill="hold" grpId="1" nodeType="withEffect">
                                  <p:stCondLst>
                                    <p:cond delay="1000"/>
                                  </p:stCondLst>
                                  <p:childTnLst>
                                    <p:animMotion origin="layout" path="M -3.33333E-6 2.22222E-6 L 0.61459 -0.28889 " pathEditMode="relative" rAng="0" ptsTypes="AA">
                                      <p:cBhvr>
                                        <p:cTn id="87" dur="1500" fill="hold"/>
                                        <p:tgtEl>
                                          <p:spTgt spid="72"/>
                                        </p:tgtEl>
                                        <p:attrNameLst>
                                          <p:attrName>ppt_x</p:attrName>
                                          <p:attrName>ppt_y</p:attrName>
                                        </p:attrNameLst>
                                      </p:cBhvr>
                                      <p:rCtr x="307" y="-144"/>
                                    </p:animMotion>
                                  </p:childTnLst>
                                </p:cTn>
                              </p:par>
                              <p:par>
                                <p:cTn id="88" presetID="56" presetClass="path" presetSubtype="0" accel="50000" decel="50000" fill="hold" grpId="1" nodeType="withEffect">
                                  <p:stCondLst>
                                    <p:cond delay="1000"/>
                                  </p:stCondLst>
                                  <p:childTnLst>
                                    <p:animMotion origin="layout" path="M 2.77556E-17 3.33333E-6 L 0.60174 -0.28542 " pathEditMode="relative" rAng="0" ptsTypes="AA">
                                      <p:cBhvr>
                                        <p:cTn id="89" dur="1500" fill="hold"/>
                                        <p:tgtEl>
                                          <p:spTgt spid="71"/>
                                        </p:tgtEl>
                                        <p:attrNameLst>
                                          <p:attrName>ppt_x</p:attrName>
                                          <p:attrName>ppt_y</p:attrName>
                                        </p:attrNameLst>
                                      </p:cBhvr>
                                      <p:rCtr x="301" y="-143"/>
                                    </p:animMotion>
                                  </p:childTnLst>
                                </p:cTn>
                              </p:par>
                              <p:par>
                                <p:cTn id="90" presetID="10" presetClass="exit" presetSubtype="0" fill="hold" grpId="2" nodeType="withEffect">
                                  <p:stCondLst>
                                    <p:cond delay="1700"/>
                                  </p:stCondLst>
                                  <p:childTnLst>
                                    <p:animEffect transition="out" filter="fade">
                                      <p:cBhvr>
                                        <p:cTn id="91" dur="300"/>
                                        <p:tgtEl>
                                          <p:spTgt spid="74"/>
                                        </p:tgtEl>
                                      </p:cBhvr>
                                    </p:animEffect>
                                    <p:set>
                                      <p:cBhvr>
                                        <p:cTn id="92" dur="1" fill="hold">
                                          <p:stCondLst>
                                            <p:cond delay="299"/>
                                          </p:stCondLst>
                                        </p:cTn>
                                        <p:tgtEl>
                                          <p:spTgt spid="74"/>
                                        </p:tgtEl>
                                        <p:attrNameLst>
                                          <p:attrName>style.visibility</p:attrName>
                                        </p:attrNameLst>
                                      </p:cBhvr>
                                      <p:to>
                                        <p:strVal val="hidden"/>
                                      </p:to>
                                    </p:set>
                                  </p:childTnLst>
                                </p:cTn>
                              </p:par>
                              <p:par>
                                <p:cTn id="93" presetID="10" presetClass="exit" presetSubtype="0" fill="hold" grpId="2" nodeType="withEffect">
                                  <p:stCondLst>
                                    <p:cond delay="1700"/>
                                  </p:stCondLst>
                                  <p:childTnLst>
                                    <p:animEffect transition="out" filter="fade">
                                      <p:cBhvr>
                                        <p:cTn id="94" dur="300"/>
                                        <p:tgtEl>
                                          <p:spTgt spid="73"/>
                                        </p:tgtEl>
                                      </p:cBhvr>
                                    </p:animEffect>
                                    <p:set>
                                      <p:cBhvr>
                                        <p:cTn id="95" dur="1" fill="hold">
                                          <p:stCondLst>
                                            <p:cond delay="299"/>
                                          </p:stCondLst>
                                        </p:cTn>
                                        <p:tgtEl>
                                          <p:spTgt spid="73"/>
                                        </p:tgtEl>
                                        <p:attrNameLst>
                                          <p:attrName>style.visibility</p:attrName>
                                        </p:attrNameLst>
                                      </p:cBhvr>
                                      <p:to>
                                        <p:strVal val="hidden"/>
                                      </p:to>
                                    </p:set>
                                  </p:childTnLst>
                                </p:cTn>
                              </p:par>
                              <p:par>
                                <p:cTn id="96" presetID="10" presetClass="exit" presetSubtype="0" fill="hold" grpId="2" nodeType="withEffect">
                                  <p:stCondLst>
                                    <p:cond delay="2300"/>
                                  </p:stCondLst>
                                  <p:childTnLst>
                                    <p:animEffect transition="out" filter="fade">
                                      <p:cBhvr>
                                        <p:cTn id="97" dur="200"/>
                                        <p:tgtEl>
                                          <p:spTgt spid="72"/>
                                        </p:tgtEl>
                                      </p:cBhvr>
                                    </p:animEffect>
                                    <p:set>
                                      <p:cBhvr>
                                        <p:cTn id="98" dur="1" fill="hold">
                                          <p:stCondLst>
                                            <p:cond delay="199"/>
                                          </p:stCondLst>
                                        </p:cTn>
                                        <p:tgtEl>
                                          <p:spTgt spid="72"/>
                                        </p:tgtEl>
                                        <p:attrNameLst>
                                          <p:attrName>style.visibility</p:attrName>
                                        </p:attrNameLst>
                                      </p:cBhvr>
                                      <p:to>
                                        <p:strVal val="hidden"/>
                                      </p:to>
                                    </p:set>
                                  </p:childTnLst>
                                </p:cTn>
                              </p:par>
                              <p:par>
                                <p:cTn id="99" presetID="10" presetClass="exit" presetSubtype="0" fill="hold" grpId="2" nodeType="withEffect">
                                  <p:stCondLst>
                                    <p:cond delay="2300"/>
                                  </p:stCondLst>
                                  <p:childTnLst>
                                    <p:animEffect transition="out" filter="fade">
                                      <p:cBhvr>
                                        <p:cTn id="100" dur="200"/>
                                        <p:tgtEl>
                                          <p:spTgt spid="71"/>
                                        </p:tgtEl>
                                      </p:cBhvr>
                                    </p:animEffect>
                                    <p:set>
                                      <p:cBhvr>
                                        <p:cTn id="101" dur="1" fill="hold">
                                          <p:stCondLst>
                                            <p:cond delay="199"/>
                                          </p:stCondLst>
                                        </p:cTn>
                                        <p:tgtEl>
                                          <p:spTgt spid="71"/>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42" presetClass="path" presetSubtype="0" decel="50000" fill="hold" nodeType="clickEffect">
                                  <p:stCondLst>
                                    <p:cond delay="0"/>
                                  </p:stCondLst>
                                  <p:childTnLst>
                                    <p:animMotion origin="layout" path="M -2.77778E-7 2.22222E-6 L -0.75434 0.5 " pathEditMode="relative" rAng="0" ptsTypes="AA">
                                      <p:cBhvr>
                                        <p:cTn id="105" dur="2000" fill="hold"/>
                                        <p:tgtEl>
                                          <p:spTgt spid="18467"/>
                                        </p:tgtEl>
                                        <p:attrNameLst>
                                          <p:attrName>ppt_x</p:attrName>
                                          <p:attrName>ppt_y</p:attrName>
                                        </p:attrNameLst>
                                      </p:cBhvr>
                                      <p:rCtr x="-377" y="250"/>
                                    </p:animMotion>
                                  </p:childTnLst>
                                </p:cTn>
                              </p:par>
                              <p:par>
                                <p:cTn id="106" presetID="6" presetClass="emph" presetSubtype="0" fill="hold" nodeType="withEffect">
                                  <p:stCondLst>
                                    <p:cond delay="0"/>
                                  </p:stCondLst>
                                  <p:childTnLst>
                                    <p:animScale>
                                      <p:cBhvr>
                                        <p:cTn id="107" dur="2000" fill="hold"/>
                                        <p:tgtEl>
                                          <p:spTgt spid="18467"/>
                                        </p:tgtEl>
                                      </p:cBhvr>
                                      <p:by x="25000" y="25000"/>
                                    </p:animScale>
                                  </p:childTnLst>
                                </p:cTn>
                              </p:par>
                              <p:par>
                                <p:cTn id="108" presetID="10" presetClass="exit" presetSubtype="0" fill="hold" grpId="1" nodeType="withEffect">
                                  <p:stCondLst>
                                    <p:cond delay="0"/>
                                  </p:stCondLst>
                                  <p:childTnLst>
                                    <p:animEffect transition="out" filter="fade">
                                      <p:cBhvr>
                                        <p:cTn id="109" dur="1000"/>
                                        <p:tgtEl>
                                          <p:spTgt spid="54"/>
                                        </p:tgtEl>
                                      </p:cBhvr>
                                    </p:animEffect>
                                    <p:set>
                                      <p:cBhvr>
                                        <p:cTn id="110" dur="1" fill="hold">
                                          <p:stCondLst>
                                            <p:cond delay="999"/>
                                          </p:stCondLst>
                                        </p:cTn>
                                        <p:tgtEl>
                                          <p:spTgt spid="54"/>
                                        </p:tgtEl>
                                        <p:attrNameLst>
                                          <p:attrName>style.visibility</p:attrName>
                                        </p:attrNameLst>
                                      </p:cBhvr>
                                      <p:to>
                                        <p:strVal val="hidden"/>
                                      </p:to>
                                    </p:set>
                                  </p:childTnLst>
                                </p:cTn>
                              </p:par>
                              <p:par>
                                <p:cTn id="111" presetID="10" presetClass="exit" presetSubtype="0" fill="hold" nodeType="withEffect">
                                  <p:stCondLst>
                                    <p:cond delay="1000"/>
                                  </p:stCondLst>
                                  <p:childTnLst>
                                    <p:animEffect transition="out" filter="fade">
                                      <p:cBhvr>
                                        <p:cTn id="112" dur="1000"/>
                                        <p:tgtEl>
                                          <p:spTgt spid="18467"/>
                                        </p:tgtEl>
                                      </p:cBhvr>
                                    </p:animEffect>
                                    <p:set>
                                      <p:cBhvr>
                                        <p:cTn id="113" dur="1" fill="hold">
                                          <p:stCondLst>
                                            <p:cond delay="999"/>
                                          </p:stCondLst>
                                        </p:cTn>
                                        <p:tgtEl>
                                          <p:spTgt spid="18467"/>
                                        </p:tgtEl>
                                        <p:attrNameLst>
                                          <p:attrName>style.visibility</p:attrName>
                                        </p:attrNameLst>
                                      </p:cBhvr>
                                      <p:to>
                                        <p:strVal val="hidden"/>
                                      </p:to>
                                    </p:set>
                                  </p:childTnLst>
                                </p:cTn>
                              </p:par>
                              <p:par>
                                <p:cTn id="114" presetID="10" presetClass="entr" presetSubtype="0" fill="hold" nodeType="withEffect">
                                  <p:stCondLst>
                                    <p:cond delay="1500"/>
                                  </p:stCondLst>
                                  <p:childTnLst>
                                    <p:set>
                                      <p:cBhvr>
                                        <p:cTn id="115" dur="1" fill="hold">
                                          <p:stCondLst>
                                            <p:cond delay="0"/>
                                          </p:stCondLst>
                                        </p:cTn>
                                        <p:tgtEl>
                                          <p:spTgt spid="18439"/>
                                        </p:tgtEl>
                                        <p:attrNameLst>
                                          <p:attrName>style.visibility</p:attrName>
                                        </p:attrNameLst>
                                      </p:cBhvr>
                                      <p:to>
                                        <p:strVal val="visible"/>
                                      </p:to>
                                    </p:set>
                                    <p:animEffect transition="in" filter="fade">
                                      <p:cBhvr>
                                        <p:cTn id="116" dur="1000"/>
                                        <p:tgtEl>
                                          <p:spTgt spid="18439"/>
                                        </p:tgtEl>
                                      </p:cBhvr>
                                    </p:animEffect>
                                  </p:childTnLst>
                                </p:cTn>
                              </p:par>
                              <p:par>
                                <p:cTn id="117" presetID="10" presetClass="entr" presetSubtype="0" fill="hold" grpId="0" nodeType="withEffect">
                                  <p:stCondLst>
                                    <p:cond delay="1500"/>
                                  </p:stCondLst>
                                  <p:childTnLst>
                                    <p:set>
                                      <p:cBhvr>
                                        <p:cTn id="118" dur="1" fill="hold">
                                          <p:stCondLst>
                                            <p:cond delay="0"/>
                                          </p:stCondLst>
                                        </p:cTn>
                                        <p:tgtEl>
                                          <p:spTgt spid="18443"/>
                                        </p:tgtEl>
                                        <p:attrNameLst>
                                          <p:attrName>style.visibility</p:attrName>
                                        </p:attrNameLst>
                                      </p:cBhvr>
                                      <p:to>
                                        <p:strVal val="visible"/>
                                      </p:to>
                                    </p:set>
                                    <p:animEffect transition="in" filter="fade">
                                      <p:cBhvr>
                                        <p:cTn id="119" dur="1000"/>
                                        <p:tgtEl>
                                          <p:spTgt spid="18443"/>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0" fill="hold" nodeType="clickEffect">
                                  <p:stCondLst>
                                    <p:cond delay="0"/>
                                  </p:stCondLst>
                                  <p:childTnLst>
                                    <p:set>
                                      <p:cBhvr>
                                        <p:cTn id="123" dur="1" fill="hold">
                                          <p:stCondLst>
                                            <p:cond delay="0"/>
                                          </p:stCondLst>
                                        </p:cTn>
                                        <p:tgtEl>
                                          <p:spTgt spid="18466"/>
                                        </p:tgtEl>
                                        <p:attrNameLst>
                                          <p:attrName>style.visibility</p:attrName>
                                        </p:attrNameLst>
                                      </p:cBhvr>
                                      <p:to>
                                        <p:strVal val="visible"/>
                                      </p:to>
                                    </p:set>
                                    <p:anim calcmode="lin" valueType="num">
                                      <p:cBhvr>
                                        <p:cTn id="124" dur="1500" fill="hold"/>
                                        <p:tgtEl>
                                          <p:spTgt spid="18466"/>
                                        </p:tgtEl>
                                        <p:attrNameLst>
                                          <p:attrName>ppt_w</p:attrName>
                                        </p:attrNameLst>
                                      </p:cBhvr>
                                      <p:tavLst>
                                        <p:tav tm="0">
                                          <p:val>
                                            <p:fltVal val="0"/>
                                          </p:val>
                                        </p:tav>
                                        <p:tav tm="100000">
                                          <p:val>
                                            <p:strVal val="#ppt_w"/>
                                          </p:val>
                                        </p:tav>
                                      </p:tavLst>
                                    </p:anim>
                                    <p:anim calcmode="lin" valueType="num">
                                      <p:cBhvr>
                                        <p:cTn id="125" dur="1500" fill="hold"/>
                                        <p:tgtEl>
                                          <p:spTgt spid="18466"/>
                                        </p:tgtEl>
                                        <p:attrNameLst>
                                          <p:attrName>ppt_h</p:attrName>
                                        </p:attrNameLst>
                                      </p:cBhvr>
                                      <p:tavLst>
                                        <p:tav tm="0">
                                          <p:val>
                                            <p:fltVal val="0"/>
                                          </p:val>
                                        </p:tav>
                                        <p:tav tm="100000">
                                          <p:val>
                                            <p:strVal val="#ppt_h"/>
                                          </p:val>
                                        </p:tav>
                                      </p:tavLst>
                                    </p:anim>
                                    <p:animEffect transition="in" filter="fade">
                                      <p:cBhvr>
                                        <p:cTn id="126" dur="1500"/>
                                        <p:tgtEl>
                                          <p:spTgt spid="18466"/>
                                        </p:tgtEl>
                                      </p:cBhvr>
                                    </p:animEffect>
                                  </p:childTnLst>
                                </p:cTn>
                              </p:par>
                              <p:par>
                                <p:cTn id="127" presetID="10" presetClass="entr" presetSubtype="0" fill="hold" grpId="0" nodeType="withEffect">
                                  <p:stCondLst>
                                    <p:cond delay="700"/>
                                  </p:stCondLst>
                                  <p:childTnLst>
                                    <p:set>
                                      <p:cBhvr>
                                        <p:cTn id="128" dur="1" fill="hold">
                                          <p:stCondLst>
                                            <p:cond delay="0"/>
                                          </p:stCondLst>
                                        </p:cTn>
                                        <p:tgtEl>
                                          <p:spTgt spid="55"/>
                                        </p:tgtEl>
                                        <p:attrNameLst>
                                          <p:attrName>style.visibility</p:attrName>
                                        </p:attrNameLst>
                                      </p:cBhvr>
                                      <p:to>
                                        <p:strVal val="visible"/>
                                      </p:to>
                                    </p:set>
                                    <p:animEffect transition="in" filter="fade">
                                      <p:cBhvr>
                                        <p:cTn id="129" dur="1000"/>
                                        <p:tgtEl>
                                          <p:spTgt spid="55"/>
                                        </p:tgtEl>
                                      </p:cBhvr>
                                    </p:animEffect>
                                  </p:childTnLst>
                                </p:cTn>
                              </p:par>
                            </p:childTnLst>
                          </p:cTn>
                        </p:par>
                      </p:childTnLst>
                    </p:cTn>
                  </p:par>
                  <p:par>
                    <p:cTn id="130" fill="hold">
                      <p:stCondLst>
                        <p:cond delay="indefinite"/>
                      </p:stCondLst>
                      <p:childTnLst>
                        <p:par>
                          <p:cTn id="131" fill="hold">
                            <p:stCondLst>
                              <p:cond delay="0"/>
                            </p:stCondLst>
                            <p:childTnLst>
                              <p:par>
                                <p:cTn id="132" presetID="47" presetClass="entr" presetSubtype="0" fill="hold" nodeType="clickEffect">
                                  <p:stCondLst>
                                    <p:cond delay="0"/>
                                  </p:stCondLst>
                                  <p:childTnLst>
                                    <p:set>
                                      <p:cBhvr>
                                        <p:cTn id="133" dur="1" fill="hold">
                                          <p:stCondLst>
                                            <p:cond delay="0"/>
                                          </p:stCondLst>
                                        </p:cTn>
                                        <p:tgtEl>
                                          <p:spTgt spid="18469"/>
                                        </p:tgtEl>
                                        <p:attrNameLst>
                                          <p:attrName>style.visibility</p:attrName>
                                        </p:attrNameLst>
                                      </p:cBhvr>
                                      <p:to>
                                        <p:strVal val="visible"/>
                                      </p:to>
                                    </p:set>
                                    <p:animEffect transition="in" filter="fade">
                                      <p:cBhvr>
                                        <p:cTn id="134" dur="500"/>
                                        <p:tgtEl>
                                          <p:spTgt spid="18469"/>
                                        </p:tgtEl>
                                      </p:cBhvr>
                                    </p:animEffect>
                                    <p:anim calcmode="lin" valueType="num">
                                      <p:cBhvr>
                                        <p:cTn id="135" dur="500" fill="hold"/>
                                        <p:tgtEl>
                                          <p:spTgt spid="18469"/>
                                        </p:tgtEl>
                                        <p:attrNameLst>
                                          <p:attrName>ppt_x</p:attrName>
                                        </p:attrNameLst>
                                      </p:cBhvr>
                                      <p:tavLst>
                                        <p:tav tm="0">
                                          <p:val>
                                            <p:strVal val="#ppt_x"/>
                                          </p:val>
                                        </p:tav>
                                        <p:tav tm="100000">
                                          <p:val>
                                            <p:strVal val="#ppt_x"/>
                                          </p:val>
                                        </p:tav>
                                      </p:tavLst>
                                    </p:anim>
                                    <p:anim calcmode="lin" valueType="num">
                                      <p:cBhvr>
                                        <p:cTn id="136" dur="500" fill="hold"/>
                                        <p:tgtEl>
                                          <p:spTgt spid="18469"/>
                                        </p:tgtEl>
                                        <p:attrNameLst>
                                          <p:attrName>ppt_y</p:attrName>
                                        </p:attrNameLst>
                                      </p:cBhvr>
                                      <p:tavLst>
                                        <p:tav tm="0">
                                          <p:val>
                                            <p:strVal val="#ppt_y-.1"/>
                                          </p:val>
                                        </p:tav>
                                        <p:tav tm="100000">
                                          <p:val>
                                            <p:strVal val="#ppt_y"/>
                                          </p:val>
                                        </p:tav>
                                      </p:tavLst>
                                    </p:anim>
                                  </p:childTnLst>
                                </p:cTn>
                              </p:par>
                            </p:childTnLst>
                          </p:cTn>
                        </p:par>
                        <p:par>
                          <p:cTn id="137" fill="hold">
                            <p:stCondLst>
                              <p:cond delay="500"/>
                            </p:stCondLst>
                            <p:childTnLst>
                              <p:par>
                                <p:cTn id="138" presetID="47" presetClass="entr" presetSubtype="0" fill="hold" nodeType="afterEffect">
                                  <p:stCondLst>
                                    <p:cond delay="0"/>
                                  </p:stCondLst>
                                  <p:childTnLst>
                                    <p:set>
                                      <p:cBhvr>
                                        <p:cTn id="139" dur="1" fill="hold">
                                          <p:stCondLst>
                                            <p:cond delay="0"/>
                                          </p:stCondLst>
                                        </p:cTn>
                                        <p:tgtEl>
                                          <p:spTgt spid="18468"/>
                                        </p:tgtEl>
                                        <p:attrNameLst>
                                          <p:attrName>style.visibility</p:attrName>
                                        </p:attrNameLst>
                                      </p:cBhvr>
                                      <p:to>
                                        <p:strVal val="visible"/>
                                      </p:to>
                                    </p:set>
                                    <p:animEffect transition="in" filter="fade">
                                      <p:cBhvr>
                                        <p:cTn id="140" dur="500"/>
                                        <p:tgtEl>
                                          <p:spTgt spid="18468"/>
                                        </p:tgtEl>
                                      </p:cBhvr>
                                    </p:animEffect>
                                    <p:anim calcmode="lin" valueType="num">
                                      <p:cBhvr>
                                        <p:cTn id="141" dur="500" fill="hold"/>
                                        <p:tgtEl>
                                          <p:spTgt spid="18468"/>
                                        </p:tgtEl>
                                        <p:attrNameLst>
                                          <p:attrName>ppt_x</p:attrName>
                                        </p:attrNameLst>
                                      </p:cBhvr>
                                      <p:tavLst>
                                        <p:tav tm="0">
                                          <p:val>
                                            <p:strVal val="#ppt_x"/>
                                          </p:val>
                                        </p:tav>
                                        <p:tav tm="100000">
                                          <p:val>
                                            <p:strVal val="#ppt_x"/>
                                          </p:val>
                                        </p:tav>
                                      </p:tavLst>
                                    </p:anim>
                                    <p:anim calcmode="lin" valueType="num">
                                      <p:cBhvr>
                                        <p:cTn id="142" dur="500" fill="hold"/>
                                        <p:tgtEl>
                                          <p:spTgt spid="18468"/>
                                        </p:tgtEl>
                                        <p:attrNameLst>
                                          <p:attrName>ppt_y</p:attrName>
                                        </p:attrNameLst>
                                      </p:cBhvr>
                                      <p:tavLst>
                                        <p:tav tm="0">
                                          <p:val>
                                            <p:strVal val="#ppt_y-.1"/>
                                          </p:val>
                                        </p:tav>
                                        <p:tav tm="100000">
                                          <p:val>
                                            <p:strVal val="#ppt_y"/>
                                          </p:val>
                                        </p:tav>
                                      </p:tavLst>
                                    </p:anim>
                                  </p:childTnLst>
                                </p:cTn>
                              </p:par>
                            </p:childTnLst>
                          </p:cTn>
                        </p:par>
                        <p:par>
                          <p:cTn id="143" fill="hold">
                            <p:stCondLst>
                              <p:cond delay="1000"/>
                            </p:stCondLst>
                            <p:childTnLst>
                              <p:par>
                                <p:cTn id="144" presetID="47" presetClass="entr" presetSubtype="0" fill="hold" nodeType="afterEffect">
                                  <p:stCondLst>
                                    <p:cond delay="0"/>
                                  </p:stCondLst>
                                  <p:childTnLst>
                                    <p:set>
                                      <p:cBhvr>
                                        <p:cTn id="145" dur="1" fill="hold">
                                          <p:stCondLst>
                                            <p:cond delay="0"/>
                                          </p:stCondLst>
                                        </p:cTn>
                                        <p:tgtEl>
                                          <p:spTgt spid="18471"/>
                                        </p:tgtEl>
                                        <p:attrNameLst>
                                          <p:attrName>style.visibility</p:attrName>
                                        </p:attrNameLst>
                                      </p:cBhvr>
                                      <p:to>
                                        <p:strVal val="visible"/>
                                      </p:to>
                                    </p:set>
                                    <p:animEffect transition="in" filter="fade">
                                      <p:cBhvr>
                                        <p:cTn id="146" dur="500"/>
                                        <p:tgtEl>
                                          <p:spTgt spid="18471"/>
                                        </p:tgtEl>
                                      </p:cBhvr>
                                    </p:animEffect>
                                    <p:anim calcmode="lin" valueType="num">
                                      <p:cBhvr>
                                        <p:cTn id="147" dur="500" fill="hold"/>
                                        <p:tgtEl>
                                          <p:spTgt spid="18471"/>
                                        </p:tgtEl>
                                        <p:attrNameLst>
                                          <p:attrName>ppt_x</p:attrName>
                                        </p:attrNameLst>
                                      </p:cBhvr>
                                      <p:tavLst>
                                        <p:tav tm="0">
                                          <p:val>
                                            <p:strVal val="#ppt_x"/>
                                          </p:val>
                                        </p:tav>
                                        <p:tav tm="100000">
                                          <p:val>
                                            <p:strVal val="#ppt_x"/>
                                          </p:val>
                                        </p:tav>
                                      </p:tavLst>
                                    </p:anim>
                                    <p:anim calcmode="lin" valueType="num">
                                      <p:cBhvr>
                                        <p:cTn id="148" dur="500" fill="hold"/>
                                        <p:tgtEl>
                                          <p:spTgt spid="18471"/>
                                        </p:tgtEl>
                                        <p:attrNameLst>
                                          <p:attrName>ppt_y</p:attrName>
                                        </p:attrNameLst>
                                      </p:cBhvr>
                                      <p:tavLst>
                                        <p:tav tm="0">
                                          <p:val>
                                            <p:strVal val="#ppt_y-.1"/>
                                          </p:val>
                                        </p:tav>
                                        <p:tav tm="100000">
                                          <p:val>
                                            <p:strVal val="#ppt_y"/>
                                          </p:val>
                                        </p:tav>
                                      </p:tavLst>
                                    </p:anim>
                                  </p:childTnLst>
                                </p:cTn>
                              </p:par>
                            </p:childTnLst>
                          </p:cTn>
                        </p:par>
                        <p:par>
                          <p:cTn id="149" fill="hold">
                            <p:stCondLst>
                              <p:cond delay="1500"/>
                            </p:stCondLst>
                            <p:childTnLst>
                              <p:par>
                                <p:cTn id="150" presetID="47" presetClass="entr" presetSubtype="0" fill="hold" nodeType="afterEffect">
                                  <p:stCondLst>
                                    <p:cond delay="0"/>
                                  </p:stCondLst>
                                  <p:childTnLst>
                                    <p:set>
                                      <p:cBhvr>
                                        <p:cTn id="151" dur="1" fill="hold">
                                          <p:stCondLst>
                                            <p:cond delay="0"/>
                                          </p:stCondLst>
                                        </p:cTn>
                                        <p:tgtEl>
                                          <p:spTgt spid="18470"/>
                                        </p:tgtEl>
                                        <p:attrNameLst>
                                          <p:attrName>style.visibility</p:attrName>
                                        </p:attrNameLst>
                                      </p:cBhvr>
                                      <p:to>
                                        <p:strVal val="visible"/>
                                      </p:to>
                                    </p:set>
                                    <p:animEffect transition="in" filter="fade">
                                      <p:cBhvr>
                                        <p:cTn id="152" dur="500"/>
                                        <p:tgtEl>
                                          <p:spTgt spid="18470"/>
                                        </p:tgtEl>
                                      </p:cBhvr>
                                    </p:animEffect>
                                    <p:anim calcmode="lin" valueType="num">
                                      <p:cBhvr>
                                        <p:cTn id="153" dur="500" fill="hold"/>
                                        <p:tgtEl>
                                          <p:spTgt spid="18470"/>
                                        </p:tgtEl>
                                        <p:attrNameLst>
                                          <p:attrName>ppt_x</p:attrName>
                                        </p:attrNameLst>
                                      </p:cBhvr>
                                      <p:tavLst>
                                        <p:tav tm="0">
                                          <p:val>
                                            <p:strVal val="#ppt_x"/>
                                          </p:val>
                                        </p:tav>
                                        <p:tav tm="100000">
                                          <p:val>
                                            <p:strVal val="#ppt_x"/>
                                          </p:val>
                                        </p:tav>
                                      </p:tavLst>
                                    </p:anim>
                                    <p:anim calcmode="lin" valueType="num">
                                      <p:cBhvr>
                                        <p:cTn id="154" dur="500" fill="hold"/>
                                        <p:tgtEl>
                                          <p:spTgt spid="18470"/>
                                        </p:tgtEl>
                                        <p:attrNameLst>
                                          <p:attrName>ppt_y</p:attrName>
                                        </p:attrNameLst>
                                      </p:cBhvr>
                                      <p:tavLst>
                                        <p:tav tm="0">
                                          <p:val>
                                            <p:strVal val="#ppt_y-.1"/>
                                          </p:val>
                                        </p:tav>
                                        <p:tav tm="100000">
                                          <p:val>
                                            <p:strVal val="#ppt_y"/>
                                          </p:val>
                                        </p:tav>
                                      </p:tavLst>
                                    </p:anim>
                                  </p:childTnLst>
                                </p:cTn>
                              </p:par>
                            </p:childTnLst>
                          </p:cTn>
                        </p:par>
                        <p:par>
                          <p:cTn id="155" fill="hold">
                            <p:stCondLst>
                              <p:cond delay="2000"/>
                            </p:stCondLst>
                            <p:childTnLst>
                              <p:par>
                                <p:cTn id="156" presetID="47" presetClass="entr" presetSubtype="0" fill="hold" nodeType="afterEffect">
                                  <p:stCondLst>
                                    <p:cond delay="0"/>
                                  </p:stCondLst>
                                  <p:childTnLst>
                                    <p:set>
                                      <p:cBhvr>
                                        <p:cTn id="157" dur="1" fill="hold">
                                          <p:stCondLst>
                                            <p:cond delay="0"/>
                                          </p:stCondLst>
                                        </p:cTn>
                                        <p:tgtEl>
                                          <p:spTgt spid="18472"/>
                                        </p:tgtEl>
                                        <p:attrNameLst>
                                          <p:attrName>style.visibility</p:attrName>
                                        </p:attrNameLst>
                                      </p:cBhvr>
                                      <p:to>
                                        <p:strVal val="visible"/>
                                      </p:to>
                                    </p:set>
                                    <p:animEffect transition="in" filter="fade">
                                      <p:cBhvr>
                                        <p:cTn id="158" dur="500"/>
                                        <p:tgtEl>
                                          <p:spTgt spid="18472"/>
                                        </p:tgtEl>
                                      </p:cBhvr>
                                    </p:animEffect>
                                    <p:anim calcmode="lin" valueType="num">
                                      <p:cBhvr>
                                        <p:cTn id="159" dur="500" fill="hold"/>
                                        <p:tgtEl>
                                          <p:spTgt spid="18472"/>
                                        </p:tgtEl>
                                        <p:attrNameLst>
                                          <p:attrName>ppt_x</p:attrName>
                                        </p:attrNameLst>
                                      </p:cBhvr>
                                      <p:tavLst>
                                        <p:tav tm="0">
                                          <p:val>
                                            <p:strVal val="#ppt_x"/>
                                          </p:val>
                                        </p:tav>
                                        <p:tav tm="100000">
                                          <p:val>
                                            <p:strVal val="#ppt_x"/>
                                          </p:val>
                                        </p:tav>
                                      </p:tavLst>
                                    </p:anim>
                                    <p:anim calcmode="lin" valueType="num">
                                      <p:cBhvr>
                                        <p:cTn id="160" dur="500" fill="hold"/>
                                        <p:tgtEl>
                                          <p:spTgt spid="18472"/>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42" presetClass="path" presetSubtype="0" decel="50000" fill="hold" nodeType="clickEffect">
                                  <p:stCondLst>
                                    <p:cond delay="0"/>
                                  </p:stCondLst>
                                  <p:childTnLst>
                                    <p:animMotion origin="layout" path="M 5.55556E-7 4.07407E-6 L -0.46215 0.50671 " pathEditMode="relative" rAng="0" ptsTypes="AA">
                                      <p:cBhvr>
                                        <p:cTn id="164" dur="2000" fill="hold"/>
                                        <p:tgtEl>
                                          <p:spTgt spid="18466"/>
                                        </p:tgtEl>
                                        <p:attrNameLst>
                                          <p:attrName>ppt_x</p:attrName>
                                          <p:attrName>ppt_y</p:attrName>
                                        </p:attrNameLst>
                                      </p:cBhvr>
                                      <p:rCtr x="-231" y="253"/>
                                    </p:animMotion>
                                  </p:childTnLst>
                                </p:cTn>
                              </p:par>
                              <p:par>
                                <p:cTn id="165" presetID="6" presetClass="emph" presetSubtype="0" fill="hold" nodeType="withEffect">
                                  <p:stCondLst>
                                    <p:cond delay="0"/>
                                  </p:stCondLst>
                                  <p:childTnLst>
                                    <p:animScale>
                                      <p:cBhvr>
                                        <p:cTn id="166" dur="2000" fill="hold"/>
                                        <p:tgtEl>
                                          <p:spTgt spid="18466"/>
                                        </p:tgtEl>
                                      </p:cBhvr>
                                      <p:by x="25000" y="25000"/>
                                    </p:animScale>
                                  </p:childTnLst>
                                </p:cTn>
                              </p:par>
                              <p:par>
                                <p:cTn id="167" presetID="10" presetClass="exit" presetSubtype="0" fill="hold" grpId="1" nodeType="withEffect">
                                  <p:stCondLst>
                                    <p:cond delay="0"/>
                                  </p:stCondLst>
                                  <p:childTnLst>
                                    <p:animEffect transition="out" filter="fade">
                                      <p:cBhvr>
                                        <p:cTn id="168" dur="1000"/>
                                        <p:tgtEl>
                                          <p:spTgt spid="55"/>
                                        </p:tgtEl>
                                      </p:cBhvr>
                                    </p:animEffect>
                                    <p:set>
                                      <p:cBhvr>
                                        <p:cTn id="169" dur="1" fill="hold">
                                          <p:stCondLst>
                                            <p:cond delay="999"/>
                                          </p:stCondLst>
                                        </p:cTn>
                                        <p:tgtEl>
                                          <p:spTgt spid="55"/>
                                        </p:tgtEl>
                                        <p:attrNameLst>
                                          <p:attrName>style.visibility</p:attrName>
                                        </p:attrNameLst>
                                      </p:cBhvr>
                                      <p:to>
                                        <p:strVal val="hidden"/>
                                      </p:to>
                                    </p:set>
                                  </p:childTnLst>
                                </p:cTn>
                              </p:par>
                              <p:par>
                                <p:cTn id="170" presetID="10" presetClass="exit" presetSubtype="0" fill="hold" nodeType="withEffect">
                                  <p:stCondLst>
                                    <p:cond delay="1000"/>
                                  </p:stCondLst>
                                  <p:childTnLst>
                                    <p:animEffect transition="out" filter="fade">
                                      <p:cBhvr>
                                        <p:cTn id="171" dur="1000"/>
                                        <p:tgtEl>
                                          <p:spTgt spid="18466"/>
                                        </p:tgtEl>
                                      </p:cBhvr>
                                    </p:animEffect>
                                    <p:set>
                                      <p:cBhvr>
                                        <p:cTn id="172" dur="1" fill="hold">
                                          <p:stCondLst>
                                            <p:cond delay="999"/>
                                          </p:stCondLst>
                                        </p:cTn>
                                        <p:tgtEl>
                                          <p:spTgt spid="18466"/>
                                        </p:tgtEl>
                                        <p:attrNameLst>
                                          <p:attrName>style.visibility</p:attrName>
                                        </p:attrNameLst>
                                      </p:cBhvr>
                                      <p:to>
                                        <p:strVal val="hidden"/>
                                      </p:to>
                                    </p:set>
                                  </p:childTnLst>
                                </p:cTn>
                              </p:par>
                              <p:par>
                                <p:cTn id="173" presetID="10" presetClass="entr" presetSubtype="0" fill="hold" nodeType="withEffect">
                                  <p:stCondLst>
                                    <p:cond delay="1500"/>
                                  </p:stCondLst>
                                  <p:childTnLst>
                                    <p:set>
                                      <p:cBhvr>
                                        <p:cTn id="174" dur="1" fill="hold">
                                          <p:stCondLst>
                                            <p:cond delay="0"/>
                                          </p:stCondLst>
                                        </p:cTn>
                                        <p:tgtEl>
                                          <p:spTgt spid="18438"/>
                                        </p:tgtEl>
                                        <p:attrNameLst>
                                          <p:attrName>style.visibility</p:attrName>
                                        </p:attrNameLst>
                                      </p:cBhvr>
                                      <p:to>
                                        <p:strVal val="visible"/>
                                      </p:to>
                                    </p:set>
                                    <p:animEffect transition="in" filter="fade">
                                      <p:cBhvr>
                                        <p:cTn id="175" dur="1000"/>
                                        <p:tgtEl>
                                          <p:spTgt spid="18438"/>
                                        </p:tgtEl>
                                      </p:cBhvr>
                                    </p:animEffect>
                                  </p:childTnLst>
                                </p:cTn>
                              </p:par>
                              <p:par>
                                <p:cTn id="176" presetID="10" presetClass="entr" presetSubtype="0" fill="hold" grpId="0" nodeType="withEffect">
                                  <p:stCondLst>
                                    <p:cond delay="1500"/>
                                  </p:stCondLst>
                                  <p:childTnLst>
                                    <p:set>
                                      <p:cBhvr>
                                        <p:cTn id="177" dur="1" fill="hold">
                                          <p:stCondLst>
                                            <p:cond delay="0"/>
                                          </p:stCondLst>
                                        </p:cTn>
                                        <p:tgtEl>
                                          <p:spTgt spid="18444"/>
                                        </p:tgtEl>
                                        <p:attrNameLst>
                                          <p:attrName>style.visibility</p:attrName>
                                        </p:attrNameLst>
                                      </p:cBhvr>
                                      <p:to>
                                        <p:strVal val="visible"/>
                                      </p:to>
                                    </p:set>
                                    <p:animEffect transition="in" filter="fade">
                                      <p:cBhvr>
                                        <p:cTn id="178" dur="1000"/>
                                        <p:tgtEl>
                                          <p:spTgt spid="18444"/>
                                        </p:tgtEl>
                                      </p:cBhvr>
                                    </p:animEffect>
                                  </p:childTnLst>
                                </p:cTn>
                              </p:par>
                            </p:childTnLst>
                          </p:cTn>
                        </p:par>
                      </p:childTnLst>
                    </p:cTn>
                  </p:par>
                  <p:par>
                    <p:cTn id="179" fill="hold">
                      <p:stCondLst>
                        <p:cond delay="indefinite"/>
                      </p:stCondLst>
                      <p:childTnLst>
                        <p:par>
                          <p:cTn id="180" fill="hold">
                            <p:stCondLst>
                              <p:cond delay="0"/>
                            </p:stCondLst>
                            <p:childTnLst>
                              <p:par>
                                <p:cTn id="181" presetID="53" presetClass="entr" presetSubtype="0" fill="hold" nodeType="clickEffect">
                                  <p:stCondLst>
                                    <p:cond delay="0"/>
                                  </p:stCondLst>
                                  <p:childTnLst>
                                    <p:set>
                                      <p:cBhvr>
                                        <p:cTn id="182" dur="1" fill="hold">
                                          <p:stCondLst>
                                            <p:cond delay="0"/>
                                          </p:stCondLst>
                                        </p:cTn>
                                        <p:tgtEl>
                                          <p:spTgt spid="18465"/>
                                        </p:tgtEl>
                                        <p:attrNameLst>
                                          <p:attrName>style.visibility</p:attrName>
                                        </p:attrNameLst>
                                      </p:cBhvr>
                                      <p:to>
                                        <p:strVal val="visible"/>
                                      </p:to>
                                    </p:set>
                                    <p:anim calcmode="lin" valueType="num">
                                      <p:cBhvr>
                                        <p:cTn id="183" dur="1500" fill="hold"/>
                                        <p:tgtEl>
                                          <p:spTgt spid="18465"/>
                                        </p:tgtEl>
                                        <p:attrNameLst>
                                          <p:attrName>ppt_w</p:attrName>
                                        </p:attrNameLst>
                                      </p:cBhvr>
                                      <p:tavLst>
                                        <p:tav tm="0">
                                          <p:val>
                                            <p:fltVal val="0"/>
                                          </p:val>
                                        </p:tav>
                                        <p:tav tm="100000">
                                          <p:val>
                                            <p:strVal val="#ppt_w"/>
                                          </p:val>
                                        </p:tav>
                                      </p:tavLst>
                                    </p:anim>
                                    <p:anim calcmode="lin" valueType="num">
                                      <p:cBhvr>
                                        <p:cTn id="184" dur="1500" fill="hold"/>
                                        <p:tgtEl>
                                          <p:spTgt spid="18465"/>
                                        </p:tgtEl>
                                        <p:attrNameLst>
                                          <p:attrName>ppt_h</p:attrName>
                                        </p:attrNameLst>
                                      </p:cBhvr>
                                      <p:tavLst>
                                        <p:tav tm="0">
                                          <p:val>
                                            <p:fltVal val="0"/>
                                          </p:val>
                                        </p:tav>
                                        <p:tav tm="100000">
                                          <p:val>
                                            <p:strVal val="#ppt_h"/>
                                          </p:val>
                                        </p:tav>
                                      </p:tavLst>
                                    </p:anim>
                                    <p:animEffect transition="in" filter="fade">
                                      <p:cBhvr>
                                        <p:cTn id="185" dur="1500"/>
                                        <p:tgtEl>
                                          <p:spTgt spid="18465"/>
                                        </p:tgtEl>
                                      </p:cBhvr>
                                    </p:animEffect>
                                  </p:childTnLst>
                                </p:cTn>
                              </p:par>
                              <p:par>
                                <p:cTn id="186" presetID="10" presetClass="entr" presetSubtype="0" fill="hold" grpId="0" nodeType="withEffect">
                                  <p:stCondLst>
                                    <p:cond delay="700"/>
                                  </p:stCondLst>
                                  <p:childTnLst>
                                    <p:set>
                                      <p:cBhvr>
                                        <p:cTn id="187" dur="1" fill="hold">
                                          <p:stCondLst>
                                            <p:cond delay="0"/>
                                          </p:stCondLst>
                                        </p:cTn>
                                        <p:tgtEl>
                                          <p:spTgt spid="56"/>
                                        </p:tgtEl>
                                        <p:attrNameLst>
                                          <p:attrName>style.visibility</p:attrName>
                                        </p:attrNameLst>
                                      </p:cBhvr>
                                      <p:to>
                                        <p:strVal val="visible"/>
                                      </p:to>
                                    </p:set>
                                    <p:animEffect transition="in" filter="fade">
                                      <p:cBhvr>
                                        <p:cTn id="188" dur="1000"/>
                                        <p:tgtEl>
                                          <p:spTgt spid="56"/>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2"/>
                                        </p:tgtEl>
                                        <p:attrNameLst>
                                          <p:attrName>style.visibility</p:attrName>
                                        </p:attrNameLst>
                                      </p:cBhvr>
                                      <p:to>
                                        <p:strVal val="visible"/>
                                      </p:to>
                                    </p:set>
                                    <p:animEffect transition="in" filter="fade">
                                      <p:cBhvr>
                                        <p:cTn id="193" dur="1000"/>
                                        <p:tgtEl>
                                          <p:spTgt spid="2"/>
                                        </p:tgtEl>
                                      </p:cBhvr>
                                    </p:animEffect>
                                  </p:childTnLst>
                                </p:cTn>
                              </p:par>
                            </p:childTnLst>
                          </p:cTn>
                        </p:par>
                        <p:par>
                          <p:cTn id="194" fill="hold">
                            <p:stCondLst>
                              <p:cond delay="1000"/>
                            </p:stCondLst>
                            <p:childTnLst>
                              <p:par>
                                <p:cTn id="195" presetID="1" presetClass="entr" presetSubtype="0" fill="hold" nodeType="afterEffect">
                                  <p:stCondLst>
                                    <p:cond delay="0"/>
                                  </p:stCondLst>
                                  <p:childTnLst>
                                    <p:set>
                                      <p:cBhvr>
                                        <p:cTn id="196" dur="1" fill="hold">
                                          <p:stCondLst>
                                            <p:cond delay="0"/>
                                          </p:stCondLst>
                                        </p:cTn>
                                        <p:tgtEl>
                                          <p:spTgt spid="18496"/>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18500"/>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18501"/>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35" presetClass="path" presetSubtype="0" repeatCount="5000" accel="50000" decel="50000" fill="hold" nodeType="clickEffect">
                                  <p:stCondLst>
                                    <p:cond delay="0"/>
                                  </p:stCondLst>
                                  <p:childTnLst>
                                    <p:animMotion origin="layout" path="M 1.66667E-6 4.81481E-6 L -0.17604 -0.06644 " pathEditMode="relative" rAng="0" ptsTypes="AA">
                                      <p:cBhvr>
                                        <p:cTn id="204" dur="700" fill="hold"/>
                                        <p:tgtEl>
                                          <p:spTgt spid="18496"/>
                                        </p:tgtEl>
                                        <p:attrNameLst>
                                          <p:attrName>ppt_x</p:attrName>
                                          <p:attrName>ppt_y</p:attrName>
                                        </p:attrNameLst>
                                      </p:cBhvr>
                                      <p:rCtr x="-88" y="-33"/>
                                    </p:animMotion>
                                  </p:childTnLst>
                                </p:cTn>
                              </p:par>
                              <p:par>
                                <p:cTn id="205" presetID="35" presetClass="path" presetSubtype="0" repeatCount="5000" accel="50000" decel="50000" fill="hold" nodeType="withEffect">
                                  <p:stCondLst>
                                    <p:cond delay="0"/>
                                  </p:stCondLst>
                                  <p:childTnLst>
                                    <p:animMotion origin="layout" path="M 2.5E-6 1.11111E-6 L -0.05261 0.08542 " pathEditMode="relative" rAng="0" ptsTypes="AA">
                                      <p:cBhvr>
                                        <p:cTn id="206" dur="700" fill="hold"/>
                                        <p:tgtEl>
                                          <p:spTgt spid="18500"/>
                                        </p:tgtEl>
                                        <p:attrNameLst>
                                          <p:attrName>ppt_x</p:attrName>
                                          <p:attrName>ppt_y</p:attrName>
                                        </p:attrNameLst>
                                      </p:cBhvr>
                                      <p:rCtr x="-26" y="43"/>
                                    </p:animMotion>
                                  </p:childTnLst>
                                </p:cTn>
                              </p:par>
                              <p:par>
                                <p:cTn id="207" presetID="35" presetClass="path" presetSubtype="0" repeatCount="5000" accel="50000" decel="50000" fill="hold" nodeType="withEffect">
                                  <p:stCondLst>
                                    <p:cond delay="0"/>
                                  </p:stCondLst>
                                  <p:childTnLst>
                                    <p:animMotion origin="layout" path="M 1.66667E-6 2.96296E-6 L -0.08438 0.02546 " pathEditMode="relative" rAng="0" ptsTypes="AA">
                                      <p:cBhvr>
                                        <p:cTn id="208" dur="700" fill="hold"/>
                                        <p:tgtEl>
                                          <p:spTgt spid="18501"/>
                                        </p:tgtEl>
                                        <p:attrNameLst>
                                          <p:attrName>ppt_x</p:attrName>
                                          <p:attrName>ppt_y</p:attrName>
                                        </p:attrNameLst>
                                      </p:cBhvr>
                                      <p:rCtr x="-42" y="13"/>
                                    </p:animMotion>
                                  </p:childTnLst>
                                </p:cTn>
                              </p:par>
                              <p:par>
                                <p:cTn id="209" presetID="6" presetClass="emph" presetSubtype="0" repeatCount="5000" fill="hold" nodeType="withEffect">
                                  <p:stCondLst>
                                    <p:cond delay="0"/>
                                  </p:stCondLst>
                                  <p:childTnLst>
                                    <p:animScale>
                                      <p:cBhvr>
                                        <p:cTn id="210" dur="700" fill="hold"/>
                                        <p:tgtEl>
                                          <p:spTgt spid="18496"/>
                                        </p:tgtEl>
                                      </p:cBhvr>
                                      <p:by x="300000" y="300000"/>
                                    </p:animScale>
                                  </p:childTnLst>
                                </p:cTn>
                              </p:par>
                              <p:par>
                                <p:cTn id="211" presetID="6" presetClass="emph" presetSubtype="0" repeatCount="5000" fill="hold" nodeType="withEffect">
                                  <p:stCondLst>
                                    <p:cond delay="0"/>
                                  </p:stCondLst>
                                  <p:childTnLst>
                                    <p:animScale>
                                      <p:cBhvr>
                                        <p:cTn id="212" dur="700" fill="hold"/>
                                        <p:tgtEl>
                                          <p:spTgt spid="18500"/>
                                        </p:tgtEl>
                                      </p:cBhvr>
                                      <p:by x="300000" y="300000"/>
                                    </p:animScale>
                                  </p:childTnLst>
                                </p:cTn>
                              </p:par>
                              <p:par>
                                <p:cTn id="213" presetID="6" presetClass="emph" presetSubtype="0" repeatCount="5000" fill="hold" nodeType="withEffect">
                                  <p:stCondLst>
                                    <p:cond delay="0"/>
                                  </p:stCondLst>
                                  <p:childTnLst>
                                    <p:animScale>
                                      <p:cBhvr>
                                        <p:cTn id="214" dur="700" fill="hold"/>
                                        <p:tgtEl>
                                          <p:spTgt spid="18501"/>
                                        </p:tgtEl>
                                      </p:cBhvr>
                                      <p:by x="300000" y="300000"/>
                                    </p:animScale>
                                  </p:childTnLst>
                                </p:cTn>
                              </p:par>
                              <p:par>
                                <p:cTn id="215" presetID="9" presetClass="entr" presetSubtype="0" fill="hold" nodeType="withEffect">
                                  <p:stCondLst>
                                    <p:cond delay="4000"/>
                                  </p:stCondLst>
                                  <p:childTnLst>
                                    <p:set>
                                      <p:cBhvr>
                                        <p:cTn id="216" dur="1" fill="hold">
                                          <p:stCondLst>
                                            <p:cond delay="0"/>
                                          </p:stCondLst>
                                        </p:cTn>
                                        <p:tgtEl>
                                          <p:spTgt spid="18460"/>
                                        </p:tgtEl>
                                        <p:attrNameLst>
                                          <p:attrName>style.visibility</p:attrName>
                                        </p:attrNameLst>
                                      </p:cBhvr>
                                      <p:to>
                                        <p:strVal val="visible"/>
                                      </p:to>
                                    </p:set>
                                    <p:animEffect transition="in" filter="dissolve">
                                      <p:cBhvr>
                                        <p:cTn id="217" dur="1200"/>
                                        <p:tgtEl>
                                          <p:spTgt spid="18460"/>
                                        </p:tgtEl>
                                      </p:cBhvr>
                                    </p:animEffect>
                                  </p:childTnLst>
                                </p:cTn>
                              </p:par>
                              <p:par>
                                <p:cTn id="218" presetID="9" presetClass="entr" presetSubtype="0" fill="hold" nodeType="withEffect">
                                  <p:stCondLst>
                                    <p:cond delay="4000"/>
                                  </p:stCondLst>
                                  <p:childTnLst>
                                    <p:set>
                                      <p:cBhvr>
                                        <p:cTn id="219" dur="1" fill="hold">
                                          <p:stCondLst>
                                            <p:cond delay="0"/>
                                          </p:stCondLst>
                                        </p:cTn>
                                        <p:tgtEl>
                                          <p:spTgt spid="18459"/>
                                        </p:tgtEl>
                                        <p:attrNameLst>
                                          <p:attrName>style.visibility</p:attrName>
                                        </p:attrNameLst>
                                      </p:cBhvr>
                                      <p:to>
                                        <p:strVal val="visible"/>
                                      </p:to>
                                    </p:set>
                                    <p:animEffect transition="in" filter="dissolve">
                                      <p:cBhvr>
                                        <p:cTn id="220" dur="1200"/>
                                        <p:tgtEl>
                                          <p:spTgt spid="18459"/>
                                        </p:tgtEl>
                                      </p:cBhvr>
                                    </p:animEffect>
                                  </p:childTnLst>
                                </p:cTn>
                              </p:par>
                              <p:par>
                                <p:cTn id="221" presetID="9" presetClass="entr" presetSubtype="0" fill="hold" nodeType="withEffect">
                                  <p:stCondLst>
                                    <p:cond delay="4000"/>
                                  </p:stCondLst>
                                  <p:childTnLst>
                                    <p:set>
                                      <p:cBhvr>
                                        <p:cTn id="222" dur="1" fill="hold">
                                          <p:stCondLst>
                                            <p:cond delay="0"/>
                                          </p:stCondLst>
                                        </p:cTn>
                                        <p:tgtEl>
                                          <p:spTgt spid="18458"/>
                                        </p:tgtEl>
                                        <p:attrNameLst>
                                          <p:attrName>style.visibility</p:attrName>
                                        </p:attrNameLst>
                                      </p:cBhvr>
                                      <p:to>
                                        <p:strVal val="visible"/>
                                      </p:to>
                                    </p:set>
                                    <p:animEffect transition="in" filter="dissolve">
                                      <p:cBhvr>
                                        <p:cTn id="223" dur="1200"/>
                                        <p:tgtEl>
                                          <p:spTgt spid="18458"/>
                                        </p:tgtEl>
                                      </p:cBhvr>
                                    </p:animEffect>
                                  </p:childTnLst>
                                </p:cTn>
                              </p:par>
                              <p:par>
                                <p:cTn id="224" presetID="10" presetClass="exit" presetSubtype="0" fill="hold" nodeType="withEffect">
                                  <p:stCondLst>
                                    <p:cond delay="4700"/>
                                  </p:stCondLst>
                                  <p:childTnLst>
                                    <p:animEffect transition="out" filter="fade">
                                      <p:cBhvr>
                                        <p:cTn id="225" dur="1000"/>
                                        <p:tgtEl>
                                          <p:spTgt spid="18491"/>
                                        </p:tgtEl>
                                      </p:cBhvr>
                                    </p:animEffect>
                                    <p:set>
                                      <p:cBhvr>
                                        <p:cTn id="226" dur="1" fill="hold">
                                          <p:stCondLst>
                                            <p:cond delay="999"/>
                                          </p:stCondLst>
                                        </p:cTn>
                                        <p:tgtEl>
                                          <p:spTgt spid="18491"/>
                                        </p:tgtEl>
                                        <p:attrNameLst>
                                          <p:attrName>style.visibility</p:attrName>
                                        </p:attrNameLst>
                                      </p:cBhvr>
                                      <p:to>
                                        <p:strVal val="hidden"/>
                                      </p:to>
                                    </p:set>
                                  </p:childTnLst>
                                </p:cTn>
                              </p:par>
                              <p:par>
                                <p:cTn id="227" presetID="10" presetClass="exit" presetSubtype="0" fill="hold" nodeType="withEffect">
                                  <p:stCondLst>
                                    <p:cond delay="4700"/>
                                  </p:stCondLst>
                                  <p:childTnLst>
                                    <p:animEffect transition="out" filter="fade">
                                      <p:cBhvr>
                                        <p:cTn id="228" dur="1000"/>
                                        <p:tgtEl>
                                          <p:spTgt spid="18493"/>
                                        </p:tgtEl>
                                      </p:cBhvr>
                                    </p:animEffect>
                                    <p:set>
                                      <p:cBhvr>
                                        <p:cTn id="229" dur="1" fill="hold">
                                          <p:stCondLst>
                                            <p:cond delay="999"/>
                                          </p:stCondLst>
                                        </p:cTn>
                                        <p:tgtEl>
                                          <p:spTgt spid="18493"/>
                                        </p:tgtEl>
                                        <p:attrNameLst>
                                          <p:attrName>style.visibility</p:attrName>
                                        </p:attrNameLst>
                                      </p:cBhvr>
                                      <p:to>
                                        <p:strVal val="hidden"/>
                                      </p:to>
                                    </p:set>
                                  </p:childTnLst>
                                </p:cTn>
                              </p:par>
                              <p:par>
                                <p:cTn id="230" presetID="10" presetClass="exit" presetSubtype="0" fill="hold" nodeType="withEffect">
                                  <p:stCondLst>
                                    <p:cond delay="4700"/>
                                  </p:stCondLst>
                                  <p:childTnLst>
                                    <p:animEffect transition="out" filter="fade">
                                      <p:cBhvr>
                                        <p:cTn id="231" dur="1000"/>
                                        <p:tgtEl>
                                          <p:spTgt spid="18489"/>
                                        </p:tgtEl>
                                      </p:cBhvr>
                                    </p:animEffect>
                                    <p:set>
                                      <p:cBhvr>
                                        <p:cTn id="232" dur="1" fill="hold">
                                          <p:stCondLst>
                                            <p:cond delay="999"/>
                                          </p:stCondLst>
                                        </p:cTn>
                                        <p:tgtEl>
                                          <p:spTgt spid="18489"/>
                                        </p:tgtEl>
                                        <p:attrNameLst>
                                          <p:attrName>style.visibility</p:attrName>
                                        </p:attrNameLst>
                                      </p:cBhvr>
                                      <p:to>
                                        <p:strVal val="hidden"/>
                                      </p:to>
                                    </p:set>
                                  </p:childTnLst>
                                </p:cTn>
                              </p:par>
                            </p:childTnLst>
                          </p:cTn>
                        </p:par>
                        <p:par>
                          <p:cTn id="233" fill="hold">
                            <p:stCondLst>
                              <p:cond delay="5700"/>
                            </p:stCondLst>
                            <p:childTnLst>
                              <p:par>
                                <p:cTn id="234" presetID="1" presetClass="exit" presetSubtype="0" fill="hold" nodeType="afterEffect">
                                  <p:stCondLst>
                                    <p:cond delay="0"/>
                                  </p:stCondLst>
                                  <p:childTnLst>
                                    <p:set>
                                      <p:cBhvr>
                                        <p:cTn id="235" dur="1" fill="hold">
                                          <p:stCondLst>
                                            <p:cond delay="0"/>
                                          </p:stCondLst>
                                        </p:cTn>
                                        <p:tgtEl>
                                          <p:spTgt spid="18496"/>
                                        </p:tgtEl>
                                        <p:attrNameLst>
                                          <p:attrName>style.visibility</p:attrName>
                                        </p:attrNameLst>
                                      </p:cBhvr>
                                      <p:to>
                                        <p:strVal val="hidden"/>
                                      </p:to>
                                    </p:set>
                                  </p:childTnLst>
                                </p:cTn>
                              </p:par>
                              <p:par>
                                <p:cTn id="236" presetID="1" presetClass="exit" presetSubtype="0" fill="hold" nodeType="withEffect">
                                  <p:stCondLst>
                                    <p:cond delay="0"/>
                                  </p:stCondLst>
                                  <p:childTnLst>
                                    <p:set>
                                      <p:cBhvr>
                                        <p:cTn id="237" dur="1" fill="hold">
                                          <p:stCondLst>
                                            <p:cond delay="0"/>
                                          </p:stCondLst>
                                        </p:cTn>
                                        <p:tgtEl>
                                          <p:spTgt spid="18500"/>
                                        </p:tgtEl>
                                        <p:attrNameLst>
                                          <p:attrName>style.visibility</p:attrName>
                                        </p:attrNameLst>
                                      </p:cBhvr>
                                      <p:to>
                                        <p:strVal val="hidden"/>
                                      </p:to>
                                    </p:set>
                                  </p:childTnLst>
                                </p:cTn>
                              </p:par>
                              <p:par>
                                <p:cTn id="238" presetID="1" presetClass="exit" presetSubtype="0" fill="hold" nodeType="withEffect">
                                  <p:stCondLst>
                                    <p:cond delay="0"/>
                                  </p:stCondLst>
                                  <p:childTnLst>
                                    <p:set>
                                      <p:cBhvr>
                                        <p:cTn id="239" dur="1" fill="hold">
                                          <p:stCondLst>
                                            <p:cond delay="0"/>
                                          </p:stCondLst>
                                        </p:cTn>
                                        <p:tgtEl>
                                          <p:spTgt spid="18501"/>
                                        </p:tgtEl>
                                        <p:attrNameLst>
                                          <p:attrName>style.visibility</p:attrName>
                                        </p:attrNameLst>
                                      </p:cBhvr>
                                      <p:to>
                                        <p:strVal val="hidden"/>
                                      </p:to>
                                    </p:set>
                                  </p:childTnLst>
                                </p:cTn>
                              </p:par>
                            </p:childTnLst>
                          </p:cTn>
                        </p:par>
                      </p:childTnLst>
                    </p:cTn>
                  </p:par>
                  <p:par>
                    <p:cTn id="240" fill="hold">
                      <p:stCondLst>
                        <p:cond delay="indefinite"/>
                      </p:stCondLst>
                      <p:childTnLst>
                        <p:par>
                          <p:cTn id="241" fill="hold">
                            <p:stCondLst>
                              <p:cond delay="0"/>
                            </p:stCondLst>
                            <p:childTnLst>
                              <p:par>
                                <p:cTn id="242" presetID="42" presetClass="path" presetSubtype="0" decel="50000" fill="hold" nodeType="clickEffect">
                                  <p:stCondLst>
                                    <p:cond delay="0"/>
                                  </p:stCondLst>
                                  <p:childTnLst>
                                    <p:animMotion origin="layout" path="M 5.55556E-7 3.33333E-6 L -0.12049 0.49236 " pathEditMode="relative" rAng="0" ptsTypes="AA">
                                      <p:cBhvr>
                                        <p:cTn id="243" dur="2000" fill="hold"/>
                                        <p:tgtEl>
                                          <p:spTgt spid="18465"/>
                                        </p:tgtEl>
                                        <p:attrNameLst>
                                          <p:attrName>ppt_x</p:attrName>
                                          <p:attrName>ppt_y</p:attrName>
                                        </p:attrNameLst>
                                      </p:cBhvr>
                                      <p:rCtr x="-60" y="246"/>
                                    </p:animMotion>
                                  </p:childTnLst>
                                </p:cTn>
                              </p:par>
                              <p:par>
                                <p:cTn id="244" presetID="6" presetClass="emph" presetSubtype="0" fill="hold" nodeType="withEffect">
                                  <p:stCondLst>
                                    <p:cond delay="0"/>
                                  </p:stCondLst>
                                  <p:childTnLst>
                                    <p:animScale>
                                      <p:cBhvr>
                                        <p:cTn id="245" dur="2000" fill="hold"/>
                                        <p:tgtEl>
                                          <p:spTgt spid="18465"/>
                                        </p:tgtEl>
                                      </p:cBhvr>
                                      <p:by x="25000" y="25000"/>
                                    </p:animScale>
                                  </p:childTnLst>
                                </p:cTn>
                              </p:par>
                            </p:childTnLst>
                          </p:cTn>
                        </p:par>
                      </p:childTnLst>
                    </p:cTn>
                  </p:par>
                  <p:par>
                    <p:cTn id="246" fill="hold">
                      <p:stCondLst>
                        <p:cond delay="indefinite"/>
                      </p:stCondLst>
                      <p:childTnLst>
                        <p:par>
                          <p:cTn id="247" fill="hold">
                            <p:stCondLst>
                              <p:cond delay="0"/>
                            </p:stCondLst>
                            <p:childTnLst>
                              <p:par>
                                <p:cTn id="248" presetID="2" presetClass="entr" presetSubtype="4" fill="hold" nodeType="clickEffect">
                                  <p:stCondLst>
                                    <p:cond delay="0"/>
                                  </p:stCondLst>
                                  <p:childTnLst>
                                    <p:set>
                                      <p:cBhvr>
                                        <p:cTn id="249" dur="1" fill="hold">
                                          <p:stCondLst>
                                            <p:cond delay="0"/>
                                          </p:stCondLst>
                                        </p:cTn>
                                        <p:tgtEl>
                                          <p:spTgt spid="66"/>
                                        </p:tgtEl>
                                        <p:attrNameLst>
                                          <p:attrName>style.visibility</p:attrName>
                                        </p:attrNameLst>
                                      </p:cBhvr>
                                      <p:to>
                                        <p:strVal val="visible"/>
                                      </p:to>
                                    </p:set>
                                    <p:anim calcmode="lin" valueType="num">
                                      <p:cBhvr additive="base">
                                        <p:cTn id="250" dur="500" fill="hold"/>
                                        <p:tgtEl>
                                          <p:spTgt spid="66"/>
                                        </p:tgtEl>
                                        <p:attrNameLst>
                                          <p:attrName>ppt_x</p:attrName>
                                        </p:attrNameLst>
                                      </p:cBhvr>
                                      <p:tavLst>
                                        <p:tav tm="0">
                                          <p:val>
                                            <p:strVal val="#ppt_x"/>
                                          </p:val>
                                        </p:tav>
                                        <p:tav tm="100000">
                                          <p:val>
                                            <p:strVal val="#ppt_x"/>
                                          </p:val>
                                        </p:tav>
                                      </p:tavLst>
                                    </p:anim>
                                    <p:anim calcmode="lin" valueType="num">
                                      <p:cBhvr additive="base">
                                        <p:cTn id="251" dur="500" fill="hold"/>
                                        <p:tgtEl>
                                          <p:spTgt spid="66"/>
                                        </p:tgtEl>
                                        <p:attrNameLst>
                                          <p:attrName>ppt_y</p:attrName>
                                        </p:attrNameLst>
                                      </p:cBhvr>
                                      <p:tavLst>
                                        <p:tav tm="0">
                                          <p:val>
                                            <p:strVal val="1+#ppt_h/2"/>
                                          </p:val>
                                        </p:tav>
                                        <p:tav tm="100000">
                                          <p:val>
                                            <p:strVal val="#ppt_y"/>
                                          </p:val>
                                        </p:tav>
                                      </p:tavLst>
                                    </p:anim>
                                  </p:childTnLst>
                                </p:cTn>
                              </p:par>
                              <p:par>
                                <p:cTn id="252" presetID="10" presetClass="exit" presetSubtype="0" fill="hold" grpId="1" nodeType="withEffect">
                                  <p:stCondLst>
                                    <p:cond delay="0"/>
                                  </p:stCondLst>
                                  <p:childTnLst>
                                    <p:animEffect transition="out" filter="fade">
                                      <p:cBhvr>
                                        <p:cTn id="253" dur="1000"/>
                                        <p:tgtEl>
                                          <p:spTgt spid="56"/>
                                        </p:tgtEl>
                                      </p:cBhvr>
                                    </p:animEffect>
                                    <p:set>
                                      <p:cBhvr>
                                        <p:cTn id="254" dur="1" fill="hold">
                                          <p:stCondLst>
                                            <p:cond delay="999"/>
                                          </p:stCondLst>
                                        </p:cTn>
                                        <p:tgtEl>
                                          <p:spTgt spid="56"/>
                                        </p:tgtEl>
                                        <p:attrNameLst>
                                          <p:attrName>style.visibility</p:attrName>
                                        </p:attrNameLst>
                                      </p:cBhvr>
                                      <p:to>
                                        <p:strVal val="hidden"/>
                                      </p:to>
                                    </p:set>
                                  </p:childTnLst>
                                </p:cTn>
                              </p:par>
                              <p:par>
                                <p:cTn id="255" presetID="10" presetClass="exit" presetSubtype="0" fill="hold" nodeType="withEffect">
                                  <p:stCondLst>
                                    <p:cond delay="1000"/>
                                  </p:stCondLst>
                                  <p:childTnLst>
                                    <p:animEffect transition="out" filter="fade">
                                      <p:cBhvr>
                                        <p:cTn id="256" dur="1000"/>
                                        <p:tgtEl>
                                          <p:spTgt spid="18465"/>
                                        </p:tgtEl>
                                      </p:cBhvr>
                                    </p:animEffect>
                                    <p:set>
                                      <p:cBhvr>
                                        <p:cTn id="257" dur="1" fill="hold">
                                          <p:stCondLst>
                                            <p:cond delay="999"/>
                                          </p:stCondLst>
                                        </p:cTn>
                                        <p:tgtEl>
                                          <p:spTgt spid="18465"/>
                                        </p:tgtEl>
                                        <p:attrNameLst>
                                          <p:attrName>style.visibility</p:attrName>
                                        </p:attrNameLst>
                                      </p:cBhvr>
                                      <p:to>
                                        <p:strVal val="hidden"/>
                                      </p:to>
                                    </p:set>
                                  </p:childTnLst>
                                </p:cTn>
                              </p:par>
                              <p:par>
                                <p:cTn id="258" presetID="10" presetClass="entr" presetSubtype="0" fill="hold" grpId="0" nodeType="withEffect">
                                  <p:stCondLst>
                                    <p:cond delay="1500"/>
                                  </p:stCondLst>
                                  <p:childTnLst>
                                    <p:set>
                                      <p:cBhvr>
                                        <p:cTn id="259" dur="1" fill="hold">
                                          <p:stCondLst>
                                            <p:cond delay="0"/>
                                          </p:stCondLst>
                                        </p:cTn>
                                        <p:tgtEl>
                                          <p:spTgt spid="18445"/>
                                        </p:tgtEl>
                                        <p:attrNameLst>
                                          <p:attrName>style.visibility</p:attrName>
                                        </p:attrNameLst>
                                      </p:cBhvr>
                                      <p:to>
                                        <p:strVal val="visible"/>
                                      </p:to>
                                    </p:set>
                                    <p:animEffect transition="in" filter="fade">
                                      <p:cBhvr>
                                        <p:cTn id="260" dur="1000"/>
                                        <p:tgtEl>
                                          <p:spTgt spid="18445"/>
                                        </p:tgtEl>
                                      </p:cBhvr>
                                    </p:animEffect>
                                  </p:childTnLst>
                                </p:cTn>
                              </p:par>
                              <p:par>
                                <p:cTn id="261" presetID="1" presetClass="exit" presetSubtype="0" fill="hold" nodeType="withEffect">
                                  <p:stCondLst>
                                    <p:cond delay="1500"/>
                                  </p:stCondLst>
                                  <p:childTnLst>
                                    <p:set>
                                      <p:cBhvr>
                                        <p:cTn id="262" dur="1" fill="hold">
                                          <p:stCondLst>
                                            <p:cond delay="0"/>
                                          </p:stCondLst>
                                        </p:cTn>
                                        <p:tgtEl>
                                          <p:spTgt spid="18489"/>
                                        </p:tgtEl>
                                        <p:attrNameLst>
                                          <p:attrName>style.visibility</p:attrName>
                                        </p:attrNameLst>
                                      </p:cBhvr>
                                      <p:to>
                                        <p:strVal val="hidden"/>
                                      </p:to>
                                    </p:set>
                                  </p:childTnLst>
                                </p:cTn>
                              </p:par>
                            </p:childTnLst>
                          </p:cTn>
                        </p:par>
                      </p:childTnLst>
                    </p:cTn>
                  </p:par>
                  <p:par>
                    <p:cTn id="263" fill="hold">
                      <p:stCondLst>
                        <p:cond delay="indefinite"/>
                      </p:stCondLst>
                      <p:childTnLst>
                        <p:par>
                          <p:cTn id="264" fill="hold">
                            <p:stCondLst>
                              <p:cond delay="0"/>
                            </p:stCondLst>
                            <p:childTnLst>
                              <p:par>
                                <p:cTn id="265" presetID="53" presetClass="entr" presetSubtype="0" fill="hold" nodeType="clickEffect">
                                  <p:stCondLst>
                                    <p:cond delay="0"/>
                                  </p:stCondLst>
                                  <p:childTnLst>
                                    <p:set>
                                      <p:cBhvr>
                                        <p:cTn id="266" dur="1" fill="hold">
                                          <p:stCondLst>
                                            <p:cond delay="0"/>
                                          </p:stCondLst>
                                        </p:cTn>
                                        <p:tgtEl>
                                          <p:spTgt spid="18464"/>
                                        </p:tgtEl>
                                        <p:attrNameLst>
                                          <p:attrName>style.visibility</p:attrName>
                                        </p:attrNameLst>
                                      </p:cBhvr>
                                      <p:to>
                                        <p:strVal val="visible"/>
                                      </p:to>
                                    </p:set>
                                    <p:anim calcmode="lin" valueType="num">
                                      <p:cBhvr>
                                        <p:cTn id="267" dur="1500" fill="hold"/>
                                        <p:tgtEl>
                                          <p:spTgt spid="18464"/>
                                        </p:tgtEl>
                                        <p:attrNameLst>
                                          <p:attrName>ppt_w</p:attrName>
                                        </p:attrNameLst>
                                      </p:cBhvr>
                                      <p:tavLst>
                                        <p:tav tm="0">
                                          <p:val>
                                            <p:fltVal val="0"/>
                                          </p:val>
                                        </p:tav>
                                        <p:tav tm="100000">
                                          <p:val>
                                            <p:strVal val="#ppt_w"/>
                                          </p:val>
                                        </p:tav>
                                      </p:tavLst>
                                    </p:anim>
                                    <p:anim calcmode="lin" valueType="num">
                                      <p:cBhvr>
                                        <p:cTn id="268" dur="1500" fill="hold"/>
                                        <p:tgtEl>
                                          <p:spTgt spid="18464"/>
                                        </p:tgtEl>
                                        <p:attrNameLst>
                                          <p:attrName>ppt_h</p:attrName>
                                        </p:attrNameLst>
                                      </p:cBhvr>
                                      <p:tavLst>
                                        <p:tav tm="0">
                                          <p:val>
                                            <p:fltVal val="0"/>
                                          </p:val>
                                        </p:tav>
                                        <p:tav tm="100000">
                                          <p:val>
                                            <p:strVal val="#ppt_h"/>
                                          </p:val>
                                        </p:tav>
                                      </p:tavLst>
                                    </p:anim>
                                    <p:animEffect transition="in" filter="fade">
                                      <p:cBhvr>
                                        <p:cTn id="269" dur="1500"/>
                                        <p:tgtEl>
                                          <p:spTgt spid="18464"/>
                                        </p:tgtEl>
                                      </p:cBhvr>
                                    </p:animEffect>
                                  </p:childTnLst>
                                </p:cTn>
                              </p:par>
                              <p:par>
                                <p:cTn id="270" presetID="10" presetClass="entr" presetSubtype="0" fill="hold" grpId="0" nodeType="withEffect">
                                  <p:stCondLst>
                                    <p:cond delay="700"/>
                                  </p:stCondLst>
                                  <p:childTnLst>
                                    <p:set>
                                      <p:cBhvr>
                                        <p:cTn id="271" dur="1" fill="hold">
                                          <p:stCondLst>
                                            <p:cond delay="0"/>
                                          </p:stCondLst>
                                        </p:cTn>
                                        <p:tgtEl>
                                          <p:spTgt spid="57"/>
                                        </p:tgtEl>
                                        <p:attrNameLst>
                                          <p:attrName>style.visibility</p:attrName>
                                        </p:attrNameLst>
                                      </p:cBhvr>
                                      <p:to>
                                        <p:strVal val="visible"/>
                                      </p:to>
                                    </p:set>
                                    <p:animEffect transition="in" filter="fade">
                                      <p:cBhvr>
                                        <p:cTn id="272" dur="1000"/>
                                        <p:tgtEl>
                                          <p:spTgt spid="57"/>
                                        </p:tgtEl>
                                      </p:cBhvr>
                                    </p:animEffect>
                                  </p:childTnLst>
                                </p:cTn>
                              </p:par>
                            </p:childTnLst>
                          </p:cTn>
                        </p:par>
                      </p:childTnLst>
                    </p:cTn>
                  </p:par>
                  <p:par>
                    <p:cTn id="273" fill="hold">
                      <p:stCondLst>
                        <p:cond delay="indefinite"/>
                      </p:stCondLst>
                      <p:childTnLst>
                        <p:par>
                          <p:cTn id="274" fill="hold">
                            <p:stCondLst>
                              <p:cond delay="0"/>
                            </p:stCondLst>
                            <p:childTnLst>
                              <p:par>
                                <p:cTn id="275" presetID="9" presetClass="entr" presetSubtype="0" fill="hold" nodeType="clickEffect">
                                  <p:stCondLst>
                                    <p:cond delay="0"/>
                                  </p:stCondLst>
                                  <p:childTnLst>
                                    <p:set>
                                      <p:cBhvr>
                                        <p:cTn id="276" dur="1" fill="hold">
                                          <p:stCondLst>
                                            <p:cond delay="0"/>
                                          </p:stCondLst>
                                        </p:cTn>
                                        <p:tgtEl>
                                          <p:spTgt spid="18495"/>
                                        </p:tgtEl>
                                        <p:attrNameLst>
                                          <p:attrName>style.visibility</p:attrName>
                                        </p:attrNameLst>
                                      </p:cBhvr>
                                      <p:to>
                                        <p:strVal val="visible"/>
                                      </p:to>
                                    </p:set>
                                    <p:animEffect transition="in" filter="dissolve">
                                      <p:cBhvr>
                                        <p:cTn id="277" dur="500"/>
                                        <p:tgtEl>
                                          <p:spTgt spid="18495"/>
                                        </p:tgtEl>
                                      </p:cBhvr>
                                    </p:animEffect>
                                  </p:childTnLst>
                                </p:cTn>
                              </p:par>
                            </p:childTnLst>
                          </p:cTn>
                        </p:par>
                        <p:par>
                          <p:cTn id="278" fill="hold">
                            <p:stCondLst>
                              <p:cond delay="500"/>
                            </p:stCondLst>
                            <p:childTnLst>
                              <p:par>
                                <p:cTn id="279" presetID="26" presetClass="emph" presetSubtype="0" fill="hold" nodeType="afterEffect">
                                  <p:stCondLst>
                                    <p:cond delay="0"/>
                                  </p:stCondLst>
                                  <p:childTnLst>
                                    <p:animEffect transition="out" filter="fade">
                                      <p:cBhvr>
                                        <p:cTn id="280" dur="500" tmFilter="0, 0; .2, .5; .8, .5; 1, 0"/>
                                        <p:tgtEl>
                                          <p:spTgt spid="18495"/>
                                        </p:tgtEl>
                                      </p:cBhvr>
                                    </p:animEffect>
                                    <p:animScale>
                                      <p:cBhvr>
                                        <p:cTn id="281" dur="250" autoRev="1" fill="hold"/>
                                        <p:tgtEl>
                                          <p:spTgt spid="18495"/>
                                        </p:tgtEl>
                                      </p:cBhvr>
                                      <p:by x="105000" y="105000"/>
                                    </p:animScale>
                                  </p:childTnLst>
                                </p:cTn>
                              </p:par>
                            </p:childTnLst>
                          </p:cTn>
                        </p:par>
                      </p:childTnLst>
                    </p:cTn>
                  </p:par>
                  <p:par>
                    <p:cTn id="282" fill="hold">
                      <p:stCondLst>
                        <p:cond delay="indefinite"/>
                      </p:stCondLst>
                      <p:childTnLst>
                        <p:par>
                          <p:cTn id="283" fill="hold">
                            <p:stCondLst>
                              <p:cond delay="0"/>
                            </p:stCondLst>
                            <p:childTnLst>
                              <p:par>
                                <p:cTn id="284" presetID="10" presetClass="entr" presetSubtype="0" fill="hold" nodeType="clickEffect">
                                  <p:stCondLst>
                                    <p:cond delay="0"/>
                                  </p:stCondLst>
                                  <p:childTnLst>
                                    <p:set>
                                      <p:cBhvr>
                                        <p:cTn id="285" dur="1" fill="hold">
                                          <p:stCondLst>
                                            <p:cond delay="0"/>
                                          </p:stCondLst>
                                        </p:cTn>
                                        <p:tgtEl>
                                          <p:spTgt spid="3"/>
                                        </p:tgtEl>
                                        <p:attrNameLst>
                                          <p:attrName>style.visibility</p:attrName>
                                        </p:attrNameLst>
                                      </p:cBhvr>
                                      <p:to>
                                        <p:strVal val="visible"/>
                                      </p:to>
                                    </p:set>
                                    <p:animEffect transition="in" filter="fade">
                                      <p:cBhvr>
                                        <p:cTn id="286" dur="1000"/>
                                        <p:tgtEl>
                                          <p:spTgt spid="3"/>
                                        </p:tgtEl>
                                      </p:cBhvr>
                                    </p:animEffect>
                                  </p:childTnLst>
                                </p:cTn>
                              </p:par>
                            </p:childTnLst>
                          </p:cTn>
                        </p:par>
                        <p:par>
                          <p:cTn id="287" fill="hold">
                            <p:stCondLst>
                              <p:cond delay="1000"/>
                            </p:stCondLst>
                            <p:childTnLst>
                              <p:par>
                                <p:cTn id="288" presetID="42" presetClass="entr" presetSubtype="0" fill="hold" nodeType="afterEffect">
                                  <p:stCondLst>
                                    <p:cond delay="0"/>
                                  </p:stCondLst>
                                  <p:childTnLst>
                                    <p:set>
                                      <p:cBhvr>
                                        <p:cTn id="289" dur="1" fill="hold">
                                          <p:stCondLst>
                                            <p:cond delay="0"/>
                                          </p:stCondLst>
                                        </p:cTn>
                                        <p:tgtEl>
                                          <p:spTgt spid="4"/>
                                        </p:tgtEl>
                                        <p:attrNameLst>
                                          <p:attrName>style.visibility</p:attrName>
                                        </p:attrNameLst>
                                      </p:cBhvr>
                                      <p:to>
                                        <p:strVal val="visible"/>
                                      </p:to>
                                    </p:set>
                                    <p:animEffect transition="in" filter="fade">
                                      <p:cBhvr>
                                        <p:cTn id="290" dur="1000"/>
                                        <p:tgtEl>
                                          <p:spTgt spid="4"/>
                                        </p:tgtEl>
                                      </p:cBhvr>
                                    </p:animEffect>
                                    <p:anim calcmode="lin" valueType="num">
                                      <p:cBhvr>
                                        <p:cTn id="291" dur="1000" fill="hold"/>
                                        <p:tgtEl>
                                          <p:spTgt spid="4"/>
                                        </p:tgtEl>
                                        <p:attrNameLst>
                                          <p:attrName>ppt_x</p:attrName>
                                        </p:attrNameLst>
                                      </p:cBhvr>
                                      <p:tavLst>
                                        <p:tav tm="0">
                                          <p:val>
                                            <p:strVal val="#ppt_x"/>
                                          </p:val>
                                        </p:tav>
                                        <p:tav tm="100000">
                                          <p:val>
                                            <p:strVal val="#ppt_x"/>
                                          </p:val>
                                        </p:tav>
                                      </p:tavLst>
                                    </p:anim>
                                    <p:anim calcmode="lin" valueType="num">
                                      <p:cBhvr>
                                        <p:cTn id="292" dur="1000" fill="hold"/>
                                        <p:tgtEl>
                                          <p:spTgt spid="4"/>
                                        </p:tgtEl>
                                        <p:attrNameLst>
                                          <p:attrName>ppt_y</p:attrName>
                                        </p:attrNameLst>
                                      </p:cBhvr>
                                      <p:tavLst>
                                        <p:tav tm="0">
                                          <p:val>
                                            <p:strVal val="#ppt_y+.1"/>
                                          </p:val>
                                        </p:tav>
                                        <p:tav tm="100000">
                                          <p:val>
                                            <p:strVal val="#ppt_y"/>
                                          </p:val>
                                        </p:tav>
                                      </p:tavLst>
                                    </p:anim>
                                  </p:childTnLst>
                                </p:cTn>
                              </p:par>
                              <p:par>
                                <p:cTn id="293" presetID="1" presetClass="entr" presetSubtype="0" fill="hold" nodeType="withEffect">
                                  <p:stCondLst>
                                    <p:cond delay="0"/>
                                  </p:stCondLst>
                                  <p:childTnLst>
                                    <p:set>
                                      <p:cBhvr>
                                        <p:cTn id="294" dur="1" fill="hold">
                                          <p:stCondLst>
                                            <p:cond delay="0"/>
                                          </p:stCondLst>
                                        </p:cTn>
                                        <p:tgtEl>
                                          <p:spTgt spid="49"/>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42" presetClass="path" presetSubtype="0" decel="50000" fill="hold" nodeType="clickEffect">
                                  <p:stCondLst>
                                    <p:cond delay="0"/>
                                  </p:stCondLst>
                                  <p:childTnLst>
                                    <p:animMotion origin="layout" path="M -1.11111E-6 4.07407E-6 L -0.63819 0.67338 " pathEditMode="relative" rAng="0" ptsTypes="AA">
                                      <p:cBhvr>
                                        <p:cTn id="298" dur="2000" fill="hold"/>
                                        <p:tgtEl>
                                          <p:spTgt spid="18464"/>
                                        </p:tgtEl>
                                        <p:attrNameLst>
                                          <p:attrName>ppt_x</p:attrName>
                                          <p:attrName>ppt_y</p:attrName>
                                        </p:attrNameLst>
                                      </p:cBhvr>
                                      <p:rCtr x="-319" y="337"/>
                                    </p:animMotion>
                                  </p:childTnLst>
                                </p:cTn>
                              </p:par>
                              <p:par>
                                <p:cTn id="299" presetID="6" presetClass="emph" presetSubtype="0" fill="hold" nodeType="withEffect">
                                  <p:stCondLst>
                                    <p:cond delay="0"/>
                                  </p:stCondLst>
                                  <p:childTnLst>
                                    <p:animScale>
                                      <p:cBhvr>
                                        <p:cTn id="300" dur="2000" fill="hold"/>
                                        <p:tgtEl>
                                          <p:spTgt spid="18464"/>
                                        </p:tgtEl>
                                      </p:cBhvr>
                                      <p:by x="25000" y="25000"/>
                                    </p:animScale>
                                  </p:childTnLst>
                                </p:cTn>
                              </p:par>
                              <p:par>
                                <p:cTn id="301" presetID="10" presetClass="exit" presetSubtype="0" fill="hold" grpId="1" nodeType="withEffect">
                                  <p:stCondLst>
                                    <p:cond delay="0"/>
                                  </p:stCondLst>
                                  <p:childTnLst>
                                    <p:animEffect transition="out" filter="fade">
                                      <p:cBhvr>
                                        <p:cTn id="302" dur="1000"/>
                                        <p:tgtEl>
                                          <p:spTgt spid="57"/>
                                        </p:tgtEl>
                                      </p:cBhvr>
                                    </p:animEffect>
                                    <p:set>
                                      <p:cBhvr>
                                        <p:cTn id="303" dur="1" fill="hold">
                                          <p:stCondLst>
                                            <p:cond delay="999"/>
                                          </p:stCondLst>
                                        </p:cTn>
                                        <p:tgtEl>
                                          <p:spTgt spid="57"/>
                                        </p:tgtEl>
                                        <p:attrNameLst>
                                          <p:attrName>style.visibility</p:attrName>
                                        </p:attrNameLst>
                                      </p:cBhvr>
                                      <p:to>
                                        <p:strVal val="hidden"/>
                                      </p:to>
                                    </p:set>
                                  </p:childTnLst>
                                </p:cTn>
                              </p:par>
                              <p:par>
                                <p:cTn id="304" presetID="10" presetClass="exit" presetSubtype="0" fill="hold" nodeType="withEffect">
                                  <p:stCondLst>
                                    <p:cond delay="1000"/>
                                  </p:stCondLst>
                                  <p:childTnLst>
                                    <p:animEffect transition="out" filter="fade">
                                      <p:cBhvr>
                                        <p:cTn id="305" dur="1000"/>
                                        <p:tgtEl>
                                          <p:spTgt spid="18464"/>
                                        </p:tgtEl>
                                      </p:cBhvr>
                                    </p:animEffect>
                                    <p:set>
                                      <p:cBhvr>
                                        <p:cTn id="306" dur="1" fill="hold">
                                          <p:stCondLst>
                                            <p:cond delay="999"/>
                                          </p:stCondLst>
                                        </p:cTn>
                                        <p:tgtEl>
                                          <p:spTgt spid="18464"/>
                                        </p:tgtEl>
                                        <p:attrNameLst>
                                          <p:attrName>style.visibility</p:attrName>
                                        </p:attrNameLst>
                                      </p:cBhvr>
                                      <p:to>
                                        <p:strVal val="hidden"/>
                                      </p:to>
                                    </p:set>
                                  </p:childTnLst>
                                </p:cTn>
                              </p:par>
                              <p:par>
                                <p:cTn id="307" presetID="10" presetClass="entr" presetSubtype="0" fill="hold" nodeType="withEffect">
                                  <p:stCondLst>
                                    <p:cond delay="1000"/>
                                  </p:stCondLst>
                                  <p:childTnLst>
                                    <p:set>
                                      <p:cBhvr>
                                        <p:cTn id="308" dur="1" fill="hold">
                                          <p:stCondLst>
                                            <p:cond delay="0"/>
                                          </p:stCondLst>
                                        </p:cTn>
                                        <p:tgtEl>
                                          <p:spTgt spid="18441"/>
                                        </p:tgtEl>
                                        <p:attrNameLst>
                                          <p:attrName>style.visibility</p:attrName>
                                        </p:attrNameLst>
                                      </p:cBhvr>
                                      <p:to>
                                        <p:strVal val="visible"/>
                                      </p:to>
                                    </p:set>
                                    <p:animEffect transition="in" filter="fade">
                                      <p:cBhvr>
                                        <p:cTn id="309" dur="1000"/>
                                        <p:tgtEl>
                                          <p:spTgt spid="18441"/>
                                        </p:tgtEl>
                                      </p:cBhvr>
                                    </p:animEffect>
                                  </p:childTnLst>
                                </p:cTn>
                              </p:par>
                              <p:par>
                                <p:cTn id="310" presetID="10" presetClass="entr" presetSubtype="0" fill="hold" grpId="0" nodeType="withEffect">
                                  <p:stCondLst>
                                    <p:cond delay="1000"/>
                                  </p:stCondLst>
                                  <p:childTnLst>
                                    <p:set>
                                      <p:cBhvr>
                                        <p:cTn id="311" dur="1" fill="hold">
                                          <p:stCondLst>
                                            <p:cond delay="0"/>
                                          </p:stCondLst>
                                        </p:cTn>
                                        <p:tgtEl>
                                          <p:spTgt spid="18446"/>
                                        </p:tgtEl>
                                        <p:attrNameLst>
                                          <p:attrName>style.visibility</p:attrName>
                                        </p:attrNameLst>
                                      </p:cBhvr>
                                      <p:to>
                                        <p:strVal val="visible"/>
                                      </p:to>
                                    </p:set>
                                    <p:animEffect transition="in" filter="fade">
                                      <p:cBhvr>
                                        <p:cTn id="312" dur="1000"/>
                                        <p:tgtEl>
                                          <p:spTgt spid="18446"/>
                                        </p:tgtEl>
                                      </p:cBhvr>
                                    </p:animEffect>
                                  </p:childTnLst>
                                </p:cTn>
                              </p:par>
                            </p:childTnLst>
                          </p:cTn>
                        </p:par>
                        <p:par>
                          <p:cTn id="313" fill="hold">
                            <p:stCondLst>
                              <p:cond delay="2000"/>
                            </p:stCondLst>
                            <p:childTnLst>
                              <p:par>
                                <p:cTn id="314" presetID="35" presetClass="path" presetSubtype="0" repeatCount="3000" accel="50000" decel="50000" fill="hold" nodeType="afterEffect">
                                  <p:stCondLst>
                                    <p:cond delay="0"/>
                                  </p:stCondLst>
                                  <p:childTnLst>
                                    <p:animMotion origin="layout" path="M 3.33333E-6 -2.22222E-6 L -0.2125 -0.07222 " pathEditMode="relative" rAng="0" ptsTypes="AA">
                                      <p:cBhvr>
                                        <p:cTn id="315" dur="800" fill="hold"/>
                                        <p:tgtEl>
                                          <p:spTgt spid="49"/>
                                        </p:tgtEl>
                                        <p:attrNameLst>
                                          <p:attrName>ppt_x</p:attrName>
                                          <p:attrName>ppt_y</p:attrName>
                                        </p:attrNameLst>
                                      </p:cBhvr>
                                      <p:rCtr x="-106" y="-36"/>
                                    </p:animMotion>
                                  </p:childTnLst>
                                </p:cTn>
                              </p:par>
                              <p:par>
                                <p:cTn id="316" presetID="6" presetClass="emph" presetSubtype="0" repeatCount="3000" fill="hold" nodeType="withEffect">
                                  <p:stCondLst>
                                    <p:cond delay="0"/>
                                  </p:stCondLst>
                                  <p:childTnLst>
                                    <p:animScale>
                                      <p:cBhvr>
                                        <p:cTn id="317" dur="800" fill="hold"/>
                                        <p:tgtEl>
                                          <p:spTgt spid="49"/>
                                        </p:tgtEl>
                                      </p:cBhvr>
                                      <p:by x="300000" y="300000"/>
                                    </p:animScale>
                                  </p:childTnLst>
                                </p:cTn>
                              </p:par>
                              <p:par>
                                <p:cTn id="318" presetID="9" presetClass="exit" presetSubtype="0" fill="hold" nodeType="withEffect">
                                  <p:stCondLst>
                                    <p:cond delay="3000"/>
                                  </p:stCondLst>
                                  <p:childTnLst>
                                    <p:animEffect transition="out" filter="dissolve">
                                      <p:cBhvr>
                                        <p:cTn id="319" dur="1500"/>
                                        <p:tgtEl>
                                          <p:spTgt spid="18495"/>
                                        </p:tgtEl>
                                      </p:cBhvr>
                                    </p:animEffect>
                                    <p:set>
                                      <p:cBhvr>
                                        <p:cTn id="320" dur="1" fill="hold">
                                          <p:stCondLst>
                                            <p:cond delay="1499"/>
                                          </p:stCondLst>
                                        </p:cTn>
                                        <p:tgtEl>
                                          <p:spTgt spid="18495"/>
                                        </p:tgtEl>
                                        <p:attrNameLst>
                                          <p:attrName>style.visibility</p:attrName>
                                        </p:attrNameLst>
                                      </p:cBhvr>
                                      <p:to>
                                        <p:strVal val="hidden"/>
                                      </p:to>
                                    </p:set>
                                  </p:childTnLst>
                                </p:cTn>
                              </p:par>
                              <p:par>
                                <p:cTn id="321" presetID="10" presetClass="exit" presetSubtype="0" fill="hold" nodeType="withEffect">
                                  <p:stCondLst>
                                    <p:cond delay="3500"/>
                                  </p:stCondLst>
                                  <p:childTnLst>
                                    <p:animEffect transition="out" filter="fade">
                                      <p:cBhvr>
                                        <p:cTn id="322" dur="1000"/>
                                        <p:tgtEl>
                                          <p:spTgt spid="4"/>
                                        </p:tgtEl>
                                      </p:cBhvr>
                                    </p:animEffect>
                                    <p:set>
                                      <p:cBhvr>
                                        <p:cTn id="323" dur="1" fill="hold">
                                          <p:stCondLst>
                                            <p:cond delay="999"/>
                                          </p:stCondLst>
                                        </p:cTn>
                                        <p:tgtEl>
                                          <p:spTgt spid="4"/>
                                        </p:tgtEl>
                                        <p:attrNameLst>
                                          <p:attrName>style.visibility</p:attrName>
                                        </p:attrNameLst>
                                      </p:cBhvr>
                                      <p:to>
                                        <p:strVal val="hidden"/>
                                      </p:to>
                                    </p:set>
                                  </p:childTnLst>
                                </p:cTn>
                              </p:par>
                            </p:childTnLst>
                          </p:cTn>
                        </p:par>
                      </p:childTnLst>
                    </p:cTn>
                  </p:par>
                  <p:par>
                    <p:cTn id="324" fill="hold">
                      <p:stCondLst>
                        <p:cond delay="indefinite"/>
                      </p:stCondLst>
                      <p:childTnLst>
                        <p:par>
                          <p:cTn id="325" fill="hold">
                            <p:stCondLst>
                              <p:cond delay="0"/>
                            </p:stCondLst>
                            <p:childTnLst>
                              <p:par>
                                <p:cTn id="326" presetID="53" presetClass="entr" presetSubtype="0" fill="hold" nodeType="clickEffect">
                                  <p:stCondLst>
                                    <p:cond delay="0"/>
                                  </p:stCondLst>
                                  <p:childTnLst>
                                    <p:set>
                                      <p:cBhvr>
                                        <p:cTn id="327" dur="1" fill="hold">
                                          <p:stCondLst>
                                            <p:cond delay="0"/>
                                          </p:stCondLst>
                                        </p:cTn>
                                        <p:tgtEl>
                                          <p:spTgt spid="18463"/>
                                        </p:tgtEl>
                                        <p:attrNameLst>
                                          <p:attrName>style.visibility</p:attrName>
                                        </p:attrNameLst>
                                      </p:cBhvr>
                                      <p:to>
                                        <p:strVal val="visible"/>
                                      </p:to>
                                    </p:set>
                                    <p:anim calcmode="lin" valueType="num">
                                      <p:cBhvr>
                                        <p:cTn id="328" dur="1500" fill="hold"/>
                                        <p:tgtEl>
                                          <p:spTgt spid="18463"/>
                                        </p:tgtEl>
                                        <p:attrNameLst>
                                          <p:attrName>ppt_w</p:attrName>
                                        </p:attrNameLst>
                                      </p:cBhvr>
                                      <p:tavLst>
                                        <p:tav tm="0">
                                          <p:val>
                                            <p:fltVal val="0"/>
                                          </p:val>
                                        </p:tav>
                                        <p:tav tm="100000">
                                          <p:val>
                                            <p:strVal val="#ppt_w"/>
                                          </p:val>
                                        </p:tav>
                                      </p:tavLst>
                                    </p:anim>
                                    <p:anim calcmode="lin" valueType="num">
                                      <p:cBhvr>
                                        <p:cTn id="329" dur="1500" fill="hold"/>
                                        <p:tgtEl>
                                          <p:spTgt spid="18463"/>
                                        </p:tgtEl>
                                        <p:attrNameLst>
                                          <p:attrName>ppt_h</p:attrName>
                                        </p:attrNameLst>
                                      </p:cBhvr>
                                      <p:tavLst>
                                        <p:tav tm="0">
                                          <p:val>
                                            <p:fltVal val="0"/>
                                          </p:val>
                                        </p:tav>
                                        <p:tav tm="100000">
                                          <p:val>
                                            <p:strVal val="#ppt_h"/>
                                          </p:val>
                                        </p:tav>
                                      </p:tavLst>
                                    </p:anim>
                                    <p:animEffect transition="in" filter="fade">
                                      <p:cBhvr>
                                        <p:cTn id="330" dur="1500"/>
                                        <p:tgtEl>
                                          <p:spTgt spid="18463"/>
                                        </p:tgtEl>
                                      </p:cBhvr>
                                    </p:animEffect>
                                  </p:childTnLst>
                                </p:cTn>
                              </p:par>
                              <p:par>
                                <p:cTn id="331" presetID="10" presetClass="entr" presetSubtype="0" fill="hold" grpId="0" nodeType="withEffect">
                                  <p:stCondLst>
                                    <p:cond delay="700"/>
                                  </p:stCondLst>
                                  <p:childTnLst>
                                    <p:set>
                                      <p:cBhvr>
                                        <p:cTn id="332" dur="1" fill="hold">
                                          <p:stCondLst>
                                            <p:cond delay="0"/>
                                          </p:stCondLst>
                                        </p:cTn>
                                        <p:tgtEl>
                                          <p:spTgt spid="58"/>
                                        </p:tgtEl>
                                        <p:attrNameLst>
                                          <p:attrName>style.visibility</p:attrName>
                                        </p:attrNameLst>
                                      </p:cBhvr>
                                      <p:to>
                                        <p:strVal val="visible"/>
                                      </p:to>
                                    </p:set>
                                    <p:animEffect transition="in" filter="fade">
                                      <p:cBhvr>
                                        <p:cTn id="333" dur="1000"/>
                                        <p:tgtEl>
                                          <p:spTgt spid="58"/>
                                        </p:tgtEl>
                                      </p:cBhvr>
                                    </p:animEffect>
                                  </p:childTnLst>
                                </p:cTn>
                              </p:par>
                            </p:childTnLst>
                          </p:cTn>
                        </p:par>
                      </p:childTnLst>
                    </p:cTn>
                  </p:par>
                  <p:par>
                    <p:cTn id="334" fill="hold">
                      <p:stCondLst>
                        <p:cond delay="indefinite"/>
                      </p:stCondLst>
                      <p:childTnLst>
                        <p:par>
                          <p:cTn id="335" fill="hold">
                            <p:stCondLst>
                              <p:cond delay="0"/>
                            </p:stCondLst>
                            <p:childTnLst>
                              <p:par>
                                <p:cTn id="336" presetID="9" presetClass="entr" presetSubtype="0" fill="hold" nodeType="clickEffect">
                                  <p:stCondLst>
                                    <p:cond delay="0"/>
                                  </p:stCondLst>
                                  <p:childTnLst>
                                    <p:set>
                                      <p:cBhvr>
                                        <p:cTn id="337" dur="1" fill="hold">
                                          <p:stCondLst>
                                            <p:cond delay="0"/>
                                          </p:stCondLst>
                                        </p:cTn>
                                        <p:tgtEl>
                                          <p:spTgt spid="18502"/>
                                        </p:tgtEl>
                                        <p:attrNameLst>
                                          <p:attrName>style.visibility</p:attrName>
                                        </p:attrNameLst>
                                      </p:cBhvr>
                                      <p:to>
                                        <p:strVal val="visible"/>
                                      </p:to>
                                    </p:set>
                                    <p:animEffect transition="in" filter="dissolve">
                                      <p:cBhvr>
                                        <p:cTn id="338" dur="2000"/>
                                        <p:tgtEl>
                                          <p:spTgt spid="18502"/>
                                        </p:tgtEl>
                                      </p:cBhvr>
                                    </p:animEffect>
                                  </p:childTnLst>
                                </p:cTn>
                              </p:par>
                              <p:par>
                                <p:cTn id="339" presetID="10" presetClass="exit" presetSubtype="0" fill="hold" nodeType="withEffect">
                                  <p:stCondLst>
                                    <p:cond delay="1400"/>
                                  </p:stCondLst>
                                  <p:childTnLst>
                                    <p:animEffect transition="out" filter="fade">
                                      <p:cBhvr>
                                        <p:cTn id="340" dur="500"/>
                                        <p:tgtEl>
                                          <p:spTgt spid="18460"/>
                                        </p:tgtEl>
                                      </p:cBhvr>
                                    </p:animEffect>
                                    <p:set>
                                      <p:cBhvr>
                                        <p:cTn id="341" dur="1" fill="hold">
                                          <p:stCondLst>
                                            <p:cond delay="499"/>
                                          </p:stCondLst>
                                        </p:cTn>
                                        <p:tgtEl>
                                          <p:spTgt spid="18460"/>
                                        </p:tgtEl>
                                        <p:attrNameLst>
                                          <p:attrName>style.visibility</p:attrName>
                                        </p:attrNameLst>
                                      </p:cBhvr>
                                      <p:to>
                                        <p:strVal val="hidden"/>
                                      </p:to>
                                    </p:set>
                                  </p:childTnLst>
                                </p:cTn>
                              </p:par>
                            </p:childTnLst>
                          </p:cTn>
                        </p:par>
                        <p:par>
                          <p:cTn id="342" fill="hold">
                            <p:stCondLst>
                              <p:cond delay="2000"/>
                            </p:stCondLst>
                            <p:childTnLst>
                              <p:par>
                                <p:cTn id="343" presetID="22" presetClass="entr" presetSubtype="2" fill="hold" nodeType="afterEffect">
                                  <p:stCondLst>
                                    <p:cond delay="0"/>
                                  </p:stCondLst>
                                  <p:childTnLst>
                                    <p:set>
                                      <p:cBhvr>
                                        <p:cTn id="344" dur="1" fill="hold">
                                          <p:stCondLst>
                                            <p:cond delay="0"/>
                                          </p:stCondLst>
                                        </p:cTn>
                                        <p:tgtEl>
                                          <p:spTgt spid="18503"/>
                                        </p:tgtEl>
                                        <p:attrNameLst>
                                          <p:attrName>style.visibility</p:attrName>
                                        </p:attrNameLst>
                                      </p:cBhvr>
                                      <p:to>
                                        <p:strVal val="visible"/>
                                      </p:to>
                                    </p:set>
                                    <p:animEffect transition="in" filter="wipe(right)">
                                      <p:cBhvr>
                                        <p:cTn id="345" dur="700"/>
                                        <p:tgtEl>
                                          <p:spTgt spid="18503"/>
                                        </p:tgtEl>
                                      </p:cBhvr>
                                    </p:animEffect>
                                  </p:childTnLst>
                                </p:cTn>
                              </p:par>
                            </p:childTnLst>
                          </p:cTn>
                        </p:par>
                        <p:par>
                          <p:cTn id="346" fill="hold">
                            <p:stCondLst>
                              <p:cond delay="2700"/>
                            </p:stCondLst>
                            <p:childTnLst>
                              <p:par>
                                <p:cTn id="347" presetID="22" presetClass="exit" presetSubtype="2" fill="hold" nodeType="afterEffect">
                                  <p:stCondLst>
                                    <p:cond delay="0"/>
                                  </p:stCondLst>
                                  <p:childTnLst>
                                    <p:animEffect transition="out" filter="wipe(right)">
                                      <p:cBhvr>
                                        <p:cTn id="348" dur="700"/>
                                        <p:tgtEl>
                                          <p:spTgt spid="18503"/>
                                        </p:tgtEl>
                                      </p:cBhvr>
                                    </p:animEffect>
                                    <p:set>
                                      <p:cBhvr>
                                        <p:cTn id="349" dur="1" fill="hold">
                                          <p:stCondLst>
                                            <p:cond delay="699"/>
                                          </p:stCondLst>
                                        </p:cTn>
                                        <p:tgtEl>
                                          <p:spTgt spid="18503"/>
                                        </p:tgtEl>
                                        <p:attrNameLst>
                                          <p:attrName>style.visibility</p:attrName>
                                        </p:attrNameLst>
                                      </p:cBhvr>
                                      <p:to>
                                        <p:strVal val="hidden"/>
                                      </p:to>
                                    </p:set>
                                  </p:childTnLst>
                                </p:cTn>
                              </p:par>
                            </p:childTnLst>
                          </p:cTn>
                        </p:par>
                        <p:par>
                          <p:cTn id="350" fill="hold">
                            <p:stCondLst>
                              <p:cond delay="3400"/>
                            </p:stCondLst>
                            <p:childTnLst>
                              <p:par>
                                <p:cTn id="351" presetID="22" presetClass="entr" presetSubtype="2" fill="hold" nodeType="afterEffect">
                                  <p:stCondLst>
                                    <p:cond delay="0"/>
                                  </p:stCondLst>
                                  <p:childTnLst>
                                    <p:set>
                                      <p:cBhvr>
                                        <p:cTn id="352" dur="1" fill="hold">
                                          <p:stCondLst>
                                            <p:cond delay="0"/>
                                          </p:stCondLst>
                                        </p:cTn>
                                        <p:tgtEl>
                                          <p:spTgt spid="18503"/>
                                        </p:tgtEl>
                                        <p:attrNameLst>
                                          <p:attrName>style.visibility</p:attrName>
                                        </p:attrNameLst>
                                      </p:cBhvr>
                                      <p:to>
                                        <p:strVal val="visible"/>
                                      </p:to>
                                    </p:set>
                                    <p:animEffect transition="in" filter="wipe(right)">
                                      <p:cBhvr>
                                        <p:cTn id="353" dur="700"/>
                                        <p:tgtEl>
                                          <p:spTgt spid="18503"/>
                                        </p:tgtEl>
                                      </p:cBhvr>
                                    </p:animEffect>
                                  </p:childTnLst>
                                </p:cTn>
                              </p:par>
                            </p:childTnLst>
                          </p:cTn>
                        </p:par>
                        <p:par>
                          <p:cTn id="354" fill="hold">
                            <p:stCondLst>
                              <p:cond delay="4100"/>
                            </p:stCondLst>
                            <p:childTnLst>
                              <p:par>
                                <p:cTn id="355" presetID="22" presetClass="exit" presetSubtype="2" fill="hold" nodeType="afterEffect">
                                  <p:stCondLst>
                                    <p:cond delay="0"/>
                                  </p:stCondLst>
                                  <p:childTnLst>
                                    <p:animEffect transition="out" filter="wipe(right)">
                                      <p:cBhvr>
                                        <p:cTn id="356" dur="700"/>
                                        <p:tgtEl>
                                          <p:spTgt spid="18503"/>
                                        </p:tgtEl>
                                      </p:cBhvr>
                                    </p:animEffect>
                                    <p:set>
                                      <p:cBhvr>
                                        <p:cTn id="357" dur="1" fill="hold">
                                          <p:stCondLst>
                                            <p:cond delay="699"/>
                                          </p:stCondLst>
                                        </p:cTn>
                                        <p:tgtEl>
                                          <p:spTgt spid="18503"/>
                                        </p:tgtEl>
                                        <p:attrNameLst>
                                          <p:attrName>style.visibility</p:attrName>
                                        </p:attrNameLst>
                                      </p:cBhvr>
                                      <p:to>
                                        <p:strVal val="hidden"/>
                                      </p:to>
                                    </p:set>
                                  </p:childTnLst>
                                </p:cTn>
                              </p:par>
                            </p:childTnLst>
                          </p:cTn>
                        </p:par>
                        <p:par>
                          <p:cTn id="358" fill="hold">
                            <p:stCondLst>
                              <p:cond delay="4800"/>
                            </p:stCondLst>
                            <p:childTnLst>
                              <p:par>
                                <p:cTn id="359" presetID="9" presetClass="exit" presetSubtype="0" fill="hold" nodeType="afterEffect">
                                  <p:stCondLst>
                                    <p:cond delay="0"/>
                                  </p:stCondLst>
                                  <p:childTnLst>
                                    <p:animEffect transition="out" filter="dissolve">
                                      <p:cBhvr>
                                        <p:cTn id="360" dur="1400"/>
                                        <p:tgtEl>
                                          <p:spTgt spid="18502"/>
                                        </p:tgtEl>
                                      </p:cBhvr>
                                    </p:animEffect>
                                    <p:set>
                                      <p:cBhvr>
                                        <p:cTn id="361" dur="1" fill="hold">
                                          <p:stCondLst>
                                            <p:cond delay="1399"/>
                                          </p:stCondLst>
                                        </p:cTn>
                                        <p:tgtEl>
                                          <p:spTgt spid="18502"/>
                                        </p:tgtEl>
                                        <p:attrNameLst>
                                          <p:attrName>style.visibility</p:attrName>
                                        </p:attrNameLst>
                                      </p:cBhvr>
                                      <p:to>
                                        <p:strVal val="hidden"/>
                                      </p:to>
                                    </p:set>
                                  </p:childTnLst>
                                </p:cTn>
                              </p:par>
                              <p:par>
                                <p:cTn id="362" presetID="10" presetClass="entr" presetSubtype="0" fill="hold" nodeType="withEffect">
                                  <p:stCondLst>
                                    <p:cond delay="0"/>
                                  </p:stCondLst>
                                  <p:childTnLst>
                                    <p:set>
                                      <p:cBhvr>
                                        <p:cTn id="363" dur="1" fill="hold">
                                          <p:stCondLst>
                                            <p:cond delay="0"/>
                                          </p:stCondLst>
                                        </p:cTn>
                                        <p:tgtEl>
                                          <p:spTgt spid="18460"/>
                                        </p:tgtEl>
                                        <p:attrNameLst>
                                          <p:attrName>style.visibility</p:attrName>
                                        </p:attrNameLst>
                                      </p:cBhvr>
                                      <p:to>
                                        <p:strVal val="visible"/>
                                      </p:to>
                                    </p:set>
                                    <p:animEffect transition="in" filter="fade">
                                      <p:cBhvr>
                                        <p:cTn id="364" dur="500"/>
                                        <p:tgtEl>
                                          <p:spTgt spid="18460"/>
                                        </p:tgtEl>
                                      </p:cBhvr>
                                    </p:animEffect>
                                  </p:childTnLst>
                                </p:cTn>
                              </p:par>
                            </p:childTnLst>
                          </p:cTn>
                        </p:par>
                      </p:childTnLst>
                    </p:cTn>
                  </p:par>
                  <p:par>
                    <p:cTn id="365" fill="hold">
                      <p:stCondLst>
                        <p:cond delay="indefinite"/>
                      </p:stCondLst>
                      <p:childTnLst>
                        <p:par>
                          <p:cTn id="366" fill="hold">
                            <p:stCondLst>
                              <p:cond delay="0"/>
                            </p:stCondLst>
                            <p:childTnLst>
                              <p:par>
                                <p:cTn id="367" presetID="42" presetClass="path" presetSubtype="0" decel="50000" fill="hold" nodeType="clickEffect">
                                  <p:stCondLst>
                                    <p:cond delay="0"/>
                                  </p:stCondLst>
                                  <p:childTnLst>
                                    <p:animMotion origin="layout" path="M -3.05556E-6 -4.81481E-6 L -0.23732 0.69075 " pathEditMode="relative" rAng="0" ptsTypes="AA">
                                      <p:cBhvr>
                                        <p:cTn id="368" dur="2000" fill="hold"/>
                                        <p:tgtEl>
                                          <p:spTgt spid="18463"/>
                                        </p:tgtEl>
                                        <p:attrNameLst>
                                          <p:attrName>ppt_x</p:attrName>
                                          <p:attrName>ppt_y</p:attrName>
                                        </p:attrNameLst>
                                      </p:cBhvr>
                                      <p:rCtr x="-119" y="345"/>
                                    </p:animMotion>
                                  </p:childTnLst>
                                </p:cTn>
                              </p:par>
                              <p:par>
                                <p:cTn id="369" presetID="6" presetClass="emph" presetSubtype="0" fill="hold" nodeType="withEffect">
                                  <p:stCondLst>
                                    <p:cond delay="0"/>
                                  </p:stCondLst>
                                  <p:childTnLst>
                                    <p:animScale>
                                      <p:cBhvr>
                                        <p:cTn id="370" dur="2000" fill="hold"/>
                                        <p:tgtEl>
                                          <p:spTgt spid="18463"/>
                                        </p:tgtEl>
                                      </p:cBhvr>
                                      <p:by x="25000" y="25000"/>
                                    </p:animScale>
                                  </p:childTnLst>
                                </p:cTn>
                              </p:par>
                              <p:par>
                                <p:cTn id="371" presetID="10" presetClass="exit" presetSubtype="0" fill="hold" grpId="1" nodeType="withEffect">
                                  <p:stCondLst>
                                    <p:cond delay="0"/>
                                  </p:stCondLst>
                                  <p:childTnLst>
                                    <p:animEffect transition="out" filter="fade">
                                      <p:cBhvr>
                                        <p:cTn id="372" dur="1000"/>
                                        <p:tgtEl>
                                          <p:spTgt spid="58"/>
                                        </p:tgtEl>
                                      </p:cBhvr>
                                    </p:animEffect>
                                    <p:set>
                                      <p:cBhvr>
                                        <p:cTn id="373" dur="1" fill="hold">
                                          <p:stCondLst>
                                            <p:cond delay="999"/>
                                          </p:stCondLst>
                                        </p:cTn>
                                        <p:tgtEl>
                                          <p:spTgt spid="58"/>
                                        </p:tgtEl>
                                        <p:attrNameLst>
                                          <p:attrName>style.visibility</p:attrName>
                                        </p:attrNameLst>
                                      </p:cBhvr>
                                      <p:to>
                                        <p:strVal val="hidden"/>
                                      </p:to>
                                    </p:set>
                                  </p:childTnLst>
                                </p:cTn>
                              </p:par>
                              <p:par>
                                <p:cTn id="374" presetID="10" presetClass="exit" presetSubtype="0" fill="hold" nodeType="withEffect">
                                  <p:stCondLst>
                                    <p:cond delay="1000"/>
                                  </p:stCondLst>
                                  <p:childTnLst>
                                    <p:animEffect transition="out" filter="fade">
                                      <p:cBhvr>
                                        <p:cTn id="375" dur="1000"/>
                                        <p:tgtEl>
                                          <p:spTgt spid="18463"/>
                                        </p:tgtEl>
                                      </p:cBhvr>
                                    </p:animEffect>
                                    <p:set>
                                      <p:cBhvr>
                                        <p:cTn id="376" dur="1" fill="hold">
                                          <p:stCondLst>
                                            <p:cond delay="999"/>
                                          </p:stCondLst>
                                        </p:cTn>
                                        <p:tgtEl>
                                          <p:spTgt spid="18463"/>
                                        </p:tgtEl>
                                        <p:attrNameLst>
                                          <p:attrName>style.visibility</p:attrName>
                                        </p:attrNameLst>
                                      </p:cBhvr>
                                      <p:to>
                                        <p:strVal val="hidden"/>
                                      </p:to>
                                    </p:set>
                                  </p:childTnLst>
                                </p:cTn>
                              </p:par>
                              <p:par>
                                <p:cTn id="377" presetID="10" presetClass="entr" presetSubtype="0" fill="hold" grpId="0" nodeType="withEffect">
                                  <p:stCondLst>
                                    <p:cond delay="1500"/>
                                  </p:stCondLst>
                                  <p:childTnLst>
                                    <p:set>
                                      <p:cBhvr>
                                        <p:cTn id="378" dur="1" fill="hold">
                                          <p:stCondLst>
                                            <p:cond delay="0"/>
                                          </p:stCondLst>
                                        </p:cTn>
                                        <p:tgtEl>
                                          <p:spTgt spid="18447"/>
                                        </p:tgtEl>
                                        <p:attrNameLst>
                                          <p:attrName>style.visibility</p:attrName>
                                        </p:attrNameLst>
                                      </p:cBhvr>
                                      <p:to>
                                        <p:strVal val="visible"/>
                                      </p:to>
                                    </p:set>
                                    <p:animEffect transition="in" filter="fade">
                                      <p:cBhvr>
                                        <p:cTn id="379" dur="1000"/>
                                        <p:tgtEl>
                                          <p:spTgt spid="18447"/>
                                        </p:tgtEl>
                                      </p:cBhvr>
                                    </p:animEffect>
                                  </p:childTnLst>
                                </p:cTn>
                              </p:par>
                              <p:par>
                                <p:cTn id="380" presetID="10" presetClass="entr" presetSubtype="0" fill="hold" nodeType="withEffect">
                                  <p:stCondLst>
                                    <p:cond delay="1500"/>
                                  </p:stCondLst>
                                  <p:childTnLst>
                                    <p:set>
                                      <p:cBhvr>
                                        <p:cTn id="381" dur="1" fill="hold">
                                          <p:stCondLst>
                                            <p:cond delay="0"/>
                                          </p:stCondLst>
                                        </p:cTn>
                                        <p:tgtEl>
                                          <p:spTgt spid="18440"/>
                                        </p:tgtEl>
                                        <p:attrNameLst>
                                          <p:attrName>style.visibility</p:attrName>
                                        </p:attrNameLst>
                                      </p:cBhvr>
                                      <p:to>
                                        <p:strVal val="visible"/>
                                      </p:to>
                                    </p:set>
                                    <p:animEffect transition="in" filter="fade">
                                      <p:cBhvr>
                                        <p:cTn id="382" dur="1000"/>
                                        <p:tgtEl>
                                          <p:spTgt spid="18440"/>
                                        </p:tgtEl>
                                      </p:cBhvr>
                                    </p:animEffect>
                                  </p:childTnLst>
                                </p:cTn>
                              </p:par>
                            </p:childTnLst>
                          </p:cTn>
                        </p:par>
                        <p:par>
                          <p:cTn id="383" fill="hold">
                            <p:stCondLst>
                              <p:cond delay="2500"/>
                            </p:stCondLst>
                            <p:childTnLst>
                              <p:par>
                                <p:cTn id="384" presetID="1" presetClass="entr" presetSubtype="0" fill="hold" nodeType="afterEffect">
                                  <p:stCondLst>
                                    <p:cond delay="0"/>
                                  </p:stCondLst>
                                  <p:childTnLst>
                                    <p:set>
                                      <p:cBhvr>
                                        <p:cTn id="385" dur="1" fill="hold">
                                          <p:stCondLst>
                                            <p:cond delay="0"/>
                                          </p:stCondLst>
                                        </p:cTn>
                                        <p:tgtEl>
                                          <p:spTgt spid="49"/>
                                        </p:tgtEl>
                                        <p:attrNameLst>
                                          <p:attrName>style.visibility</p:attrName>
                                        </p:attrNameLst>
                                      </p:cBhvr>
                                      <p:to>
                                        <p:strVal val="visible"/>
                                      </p:to>
                                    </p:set>
                                  </p:childTnLst>
                                </p:cTn>
                              </p:par>
                              <p:par>
                                <p:cTn id="386" presetID="3" presetClass="entr" presetSubtype="10" fill="hold" grpId="0" nodeType="withEffect">
                                  <p:stCondLst>
                                    <p:cond delay="0"/>
                                  </p:stCondLst>
                                  <p:childTnLst>
                                    <p:set>
                                      <p:cBhvr>
                                        <p:cTn id="387" dur="1" fill="hold">
                                          <p:stCondLst>
                                            <p:cond delay="0"/>
                                          </p:stCondLst>
                                        </p:cTn>
                                        <p:tgtEl>
                                          <p:spTgt spid="76"/>
                                        </p:tgtEl>
                                        <p:attrNameLst>
                                          <p:attrName>style.visibility</p:attrName>
                                        </p:attrNameLst>
                                      </p:cBhvr>
                                      <p:to>
                                        <p:strVal val="visible"/>
                                      </p:to>
                                    </p:set>
                                    <p:animEffect transition="in" filter="blinds(horizontal)">
                                      <p:cBhvr>
                                        <p:cTn id="388" dur="1000"/>
                                        <p:tgtEl>
                                          <p:spTgt spid="76"/>
                                        </p:tgtEl>
                                      </p:cBhvr>
                                    </p:animEffect>
                                  </p:childTnLst>
                                </p:cTn>
                              </p:par>
                              <p:par>
                                <p:cTn id="389" presetID="42" presetClass="path" presetSubtype="0" accel="50000" decel="50000" fill="hold" grpId="1" nodeType="withEffect">
                                  <p:stCondLst>
                                    <p:cond delay="0"/>
                                  </p:stCondLst>
                                  <p:childTnLst>
                                    <p:animMotion origin="layout" path="M 4.72222E-6 0.00926 L -0.0033 0.75185 " pathEditMode="relative" rAng="0" ptsTypes="AA">
                                      <p:cBhvr>
                                        <p:cTn id="390" dur="2000" fill="hold"/>
                                        <p:tgtEl>
                                          <p:spTgt spid="76"/>
                                        </p:tgtEl>
                                        <p:attrNameLst>
                                          <p:attrName>ppt_x</p:attrName>
                                          <p:attrName>ppt_y</p:attrName>
                                        </p:attrNameLst>
                                      </p:cBhvr>
                                      <p:rCtr x="-2" y="371"/>
                                    </p:animMotion>
                                  </p:childTnLst>
                                </p:cTn>
                              </p:par>
                            </p:childTnLst>
                          </p:cTn>
                        </p:par>
                      </p:childTnLst>
                    </p:cTn>
                  </p:par>
                  <p:par>
                    <p:cTn id="391" fill="hold">
                      <p:stCondLst>
                        <p:cond delay="indefinite"/>
                      </p:stCondLst>
                      <p:childTnLst>
                        <p:par>
                          <p:cTn id="392" fill="hold">
                            <p:stCondLst>
                              <p:cond delay="0"/>
                            </p:stCondLst>
                            <p:childTnLst>
                              <p:par>
                                <p:cTn id="393" presetID="5" presetClass="entr" presetSubtype="10" fill="hold" nodeType="clickEffect">
                                  <p:stCondLst>
                                    <p:cond delay="0"/>
                                  </p:stCondLst>
                                  <p:childTnLst>
                                    <p:set>
                                      <p:cBhvr>
                                        <p:cTn id="394" dur="1" fill="hold">
                                          <p:stCondLst>
                                            <p:cond delay="0"/>
                                          </p:stCondLst>
                                        </p:cTn>
                                        <p:tgtEl>
                                          <p:spTgt spid="5"/>
                                        </p:tgtEl>
                                        <p:attrNameLst>
                                          <p:attrName>style.visibility</p:attrName>
                                        </p:attrNameLst>
                                      </p:cBhvr>
                                      <p:to>
                                        <p:strVal val="visible"/>
                                      </p:to>
                                    </p:set>
                                    <p:animEffect transition="in" filter="checkerboard(across)">
                                      <p:cBhvr>
                                        <p:cTn id="395" dur="500"/>
                                        <p:tgtEl>
                                          <p:spTgt spid="5"/>
                                        </p:tgtEl>
                                      </p:cBhvr>
                                    </p:animEffect>
                                  </p:childTnLst>
                                </p:cTn>
                              </p:par>
                            </p:childTnLst>
                          </p:cTn>
                        </p:par>
                      </p:childTnLst>
                    </p:cTn>
                  </p:par>
                  <p:par>
                    <p:cTn id="396" fill="hold">
                      <p:stCondLst>
                        <p:cond delay="indefinite"/>
                      </p:stCondLst>
                      <p:childTnLst>
                        <p:par>
                          <p:cTn id="397" fill="hold">
                            <p:stCondLst>
                              <p:cond delay="0"/>
                            </p:stCondLst>
                            <p:childTnLst>
                              <p:par>
                                <p:cTn id="398" presetID="42" presetClass="path" presetSubtype="0" accel="50000" decel="50000" fill="hold" nodeType="clickEffect">
                                  <p:stCondLst>
                                    <p:cond delay="0"/>
                                  </p:stCondLst>
                                  <p:childTnLst>
                                    <p:animMotion origin="layout" path="M -0.00173 0.38125 L -0.00173 0.71458 " pathEditMode="relative" rAng="0" ptsTypes="AA">
                                      <p:cBhvr>
                                        <p:cTn id="399" dur="2000" fill="hold"/>
                                        <p:tgtEl>
                                          <p:spTgt spid="5"/>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p:bldP spid="18444" grpId="0"/>
      <p:bldP spid="18445" grpId="0"/>
      <p:bldP spid="18446" grpId="0"/>
      <p:bldP spid="18447" grpId="0"/>
      <p:bldP spid="71" grpId="0" animBg="1"/>
      <p:bldP spid="71" grpId="1" animBg="1"/>
      <p:bldP spid="71" grpId="2" animBg="1"/>
      <p:bldP spid="72" grpId="0" animBg="1"/>
      <p:bldP spid="72" grpId="1" animBg="1"/>
      <p:bldP spid="72" grpId="2" animBg="1"/>
      <p:bldP spid="73" grpId="0" animBg="1"/>
      <p:bldP spid="73" grpId="1" animBg="1"/>
      <p:bldP spid="73" grpId="2" animBg="1"/>
      <p:bldP spid="74" grpId="0" animBg="1"/>
      <p:bldP spid="74" grpId="1" animBg="1"/>
      <p:bldP spid="74" grpId="2" animBg="1"/>
      <p:bldP spid="63" grpId="0" animBg="1"/>
      <p:bldP spid="63" grpId="1" animBg="1"/>
      <p:bldP spid="63" grpId="2" animBg="1"/>
      <p:bldP spid="65" grpId="0" animBg="1"/>
      <p:bldP spid="65" grpId="1" animBg="1"/>
      <p:bldP spid="65" grpId="2" animBg="1"/>
      <p:bldP spid="67" grpId="0" animBg="1"/>
      <p:bldP spid="67" grpId="1" animBg="1"/>
      <p:bldP spid="67" grpId="2" animBg="1"/>
      <p:bldP spid="68" grpId="0" animBg="1"/>
      <p:bldP spid="68" grpId="1" animBg="1"/>
      <p:bldP spid="68" grpId="2" animBg="1"/>
      <p:bldP spid="60" grpId="0" animBg="1"/>
      <p:bldP spid="60" grpId="1" animBg="1"/>
      <p:bldP spid="60" grpId="2" animBg="1"/>
      <p:bldP spid="69" grpId="0" animBg="1"/>
      <p:bldP spid="69" grpId="1" animBg="1"/>
      <p:bldP spid="69" grpId="2" animBg="1"/>
      <p:bldP spid="70" grpId="0" animBg="1"/>
      <p:bldP spid="70" grpId="1" animBg="1"/>
      <p:bldP spid="70" grpId="2" animBg="1"/>
      <p:bldP spid="54" grpId="0"/>
      <p:bldP spid="54" grpId="1"/>
      <p:bldP spid="55" grpId="0"/>
      <p:bldP spid="55" grpId="1"/>
      <p:bldP spid="56" grpId="0"/>
      <p:bldP spid="56" grpId="1"/>
      <p:bldP spid="57" grpId="0"/>
      <p:bldP spid="57" grpId="1"/>
      <p:bldP spid="58" grpId="0"/>
      <p:bldP spid="58" grpId="1"/>
      <p:bldP spid="76" grpId="0"/>
      <p:bldP spid="7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3"/>
          <p:cNvSpPr>
            <a:spLocks noGrp="1" noChangeArrowheads="1"/>
          </p:cNvSpPr>
          <p:nvPr>
            <p:ph type="title"/>
          </p:nvPr>
        </p:nvSpPr>
        <p:spPr/>
        <p:txBody>
          <a:bodyPr/>
          <a:lstStyle/>
          <a:p>
            <a:pPr eaLnBrk="1" hangingPunct="1"/>
            <a:r>
              <a:rPr smtClean="0">
                <a:latin typeface="Segoe Light"/>
              </a:rPr>
              <a:t>Microsoft SoftGrid Application Virtualization*</a:t>
            </a:r>
          </a:p>
        </p:txBody>
      </p:sp>
      <p:sp>
        <p:nvSpPr>
          <p:cNvPr id="12292" name="Rectangle 5"/>
          <p:cNvSpPr>
            <a:spLocks noGrp="1" noChangeArrowheads="1"/>
          </p:cNvSpPr>
          <p:nvPr>
            <p:ph type="body" sz="quarter" idx="13"/>
          </p:nvPr>
        </p:nvSpPr>
        <p:spPr/>
        <p:txBody>
          <a:bodyPr rtlCol="0">
            <a:normAutofit fontScale="92500"/>
          </a:bodyPr>
          <a:lstStyle/>
          <a:p>
            <a:pPr eaLnBrk="1" fontAlgn="auto" hangingPunct="1">
              <a:spcAft>
                <a:spcPts val="0"/>
              </a:spcAft>
              <a:buFont typeface="Segoe" pitchFamily="34" charset="0"/>
              <a:buNone/>
              <a:defRPr/>
            </a:pPr>
            <a:r>
              <a:rPr lang="en-US" dirty="0" smtClean="0"/>
              <a:t>Dynamically streaming software as a centrally managed service</a:t>
            </a:r>
          </a:p>
        </p:txBody>
      </p:sp>
      <p:sp>
        <p:nvSpPr>
          <p:cNvPr id="33795" name="Text Placeholder 25"/>
          <p:cNvSpPr>
            <a:spLocks noGrp="1"/>
          </p:cNvSpPr>
          <p:nvPr>
            <p:ph type="body" sz="quarter" idx="14"/>
          </p:nvPr>
        </p:nvSpPr>
        <p:spPr/>
        <p:txBody>
          <a:bodyPr/>
          <a:lstStyle/>
          <a:p>
            <a:pPr eaLnBrk="1" hangingPunct="1"/>
            <a:r>
              <a:rPr lang="en-US" smtClean="0">
                <a:solidFill>
                  <a:srgbClr val="D9FF39"/>
                </a:solidFill>
                <a:latin typeface="Segoe Semibold"/>
              </a:rPr>
              <a:t>Life without traditional software installation </a:t>
            </a:r>
          </a:p>
        </p:txBody>
      </p:sp>
      <p:sp>
        <p:nvSpPr>
          <p:cNvPr id="33796" name="Text Placeholder 26"/>
          <p:cNvSpPr>
            <a:spLocks noGrp="1"/>
          </p:cNvSpPr>
          <p:nvPr>
            <p:ph type="body" sz="quarter" idx="15"/>
          </p:nvPr>
        </p:nvSpPr>
        <p:spPr>
          <a:xfrm>
            <a:off x="381000" y="2209800"/>
            <a:ext cx="4038600" cy="1524000"/>
          </a:xfrm>
        </p:spPr>
        <p:txBody>
          <a:bodyPr/>
          <a:lstStyle/>
          <a:p>
            <a:pPr eaLnBrk="1" hangingPunct="1">
              <a:buFont typeface="Segoe Light"/>
              <a:buChar char="»"/>
            </a:pPr>
            <a:r>
              <a:rPr lang="en-US" smtClean="0">
                <a:latin typeface="Segoe Light"/>
              </a:rPr>
              <a:t>Applications to users at log on</a:t>
            </a:r>
          </a:p>
          <a:p>
            <a:pPr eaLnBrk="1" hangingPunct="1">
              <a:buFont typeface="Segoe Light"/>
              <a:buChar char="»"/>
            </a:pPr>
            <a:r>
              <a:rPr lang="en-US" smtClean="0">
                <a:latin typeface="Segoe Light"/>
              </a:rPr>
              <a:t>Centralized permissions</a:t>
            </a:r>
          </a:p>
          <a:p>
            <a:pPr eaLnBrk="1" hangingPunct="1">
              <a:buFont typeface="Segoe Light"/>
              <a:buChar char="»"/>
            </a:pPr>
            <a:r>
              <a:rPr lang="en-US" smtClean="0">
                <a:latin typeface="Segoe Light"/>
              </a:rPr>
              <a:t>Sandboxed applications</a:t>
            </a:r>
          </a:p>
        </p:txBody>
      </p:sp>
      <p:sp>
        <p:nvSpPr>
          <p:cNvPr id="21" name="Text Placeholder 20"/>
          <p:cNvSpPr>
            <a:spLocks noGrp="1"/>
          </p:cNvSpPr>
          <p:nvPr>
            <p:ph type="body" sz="quarter" idx="16"/>
          </p:nvPr>
        </p:nvSpPr>
        <p:spPr>
          <a:xfrm>
            <a:off x="5060950" y="2165350"/>
            <a:ext cx="3810000" cy="1600200"/>
          </a:xfrm>
        </p:spPr>
        <p:txBody>
          <a:bodyPr rtlCol="0">
            <a:normAutofit fontScale="92500" lnSpcReduction="10000"/>
          </a:bodyPr>
          <a:lstStyle/>
          <a:p>
            <a:pPr eaLnBrk="1" fontAlgn="auto" hangingPunct="1">
              <a:spcAft>
                <a:spcPts val="0"/>
              </a:spcAft>
              <a:defRPr/>
            </a:pPr>
            <a:r>
              <a:rPr lang="en-US" dirty="0" smtClean="0"/>
              <a:t>Accelerated desktop deployment</a:t>
            </a:r>
          </a:p>
          <a:p>
            <a:pPr eaLnBrk="1" fontAlgn="auto" hangingPunct="1">
              <a:spcAft>
                <a:spcPts val="0"/>
              </a:spcAft>
              <a:defRPr/>
            </a:pPr>
            <a:r>
              <a:rPr lang="en-US" dirty="0" smtClean="0"/>
              <a:t>Minimize App to App compatibility testing</a:t>
            </a:r>
          </a:p>
          <a:p>
            <a:pPr eaLnBrk="1" fontAlgn="auto" hangingPunct="1">
              <a:spcAft>
                <a:spcPts val="0"/>
              </a:spcAft>
              <a:defRPr/>
            </a:pPr>
            <a:r>
              <a:rPr lang="en-US" dirty="0" smtClean="0"/>
              <a:t>Run real-time usage reports</a:t>
            </a:r>
          </a:p>
          <a:p>
            <a:pPr eaLnBrk="1" fontAlgn="auto" hangingPunct="1">
              <a:spcAft>
                <a:spcPts val="0"/>
              </a:spcAft>
              <a:defRPr/>
            </a:pPr>
            <a:r>
              <a:rPr lang="en-US" dirty="0" smtClean="0"/>
              <a:t>Enable device roaming </a:t>
            </a:r>
          </a:p>
          <a:p>
            <a:pPr eaLnBrk="1" fontAlgn="auto" hangingPunct="1">
              <a:spcAft>
                <a:spcPts val="0"/>
              </a:spcAft>
              <a:defRPr/>
            </a:pPr>
            <a:endParaRPr lang="en-US" dirty="0"/>
          </a:p>
        </p:txBody>
      </p:sp>
      <p:sp>
        <p:nvSpPr>
          <p:cNvPr id="28" name="Text Placeholder 27"/>
          <p:cNvSpPr>
            <a:spLocks noGrp="1"/>
          </p:cNvSpPr>
          <p:nvPr>
            <p:ph type="body" sz="quarter" idx="17"/>
          </p:nvPr>
        </p:nvSpPr>
        <p:spPr>
          <a:xfrm>
            <a:off x="4724400" y="4191000"/>
            <a:ext cx="3962400" cy="1524000"/>
          </a:xfrm>
        </p:spPr>
        <p:txBody>
          <a:bodyPr rtlCol="0"/>
          <a:lstStyle/>
          <a:p>
            <a:pPr eaLnBrk="1" fontAlgn="auto" hangingPunct="1">
              <a:spcAft>
                <a:spcPts val="0"/>
              </a:spcAft>
              <a:buFont typeface="Segoe Light" pitchFamily="34" charset="0"/>
              <a:buBlip>
                <a:blip r:embed="rId3"/>
              </a:buBlip>
              <a:defRPr/>
            </a:pPr>
            <a:r>
              <a:rPr lang="en-US" dirty="0" smtClean="0">
                <a:latin typeface="+mn-lt"/>
              </a:rPr>
              <a:t>Application compatibility</a:t>
            </a:r>
          </a:p>
          <a:p>
            <a:pPr eaLnBrk="1" fontAlgn="auto" hangingPunct="1">
              <a:spcAft>
                <a:spcPts val="0"/>
              </a:spcAft>
              <a:buFont typeface="Segoe Light" pitchFamily="34" charset="0"/>
              <a:buBlip>
                <a:blip r:embed="rId3"/>
              </a:buBlip>
              <a:defRPr/>
            </a:pPr>
            <a:r>
              <a:rPr lang="en-US" dirty="0" smtClean="0">
                <a:latin typeface="+mn-lt"/>
              </a:rPr>
              <a:t>PC manageability</a:t>
            </a:r>
          </a:p>
          <a:p>
            <a:pPr eaLnBrk="1" fontAlgn="auto" hangingPunct="1">
              <a:spcAft>
                <a:spcPts val="0"/>
              </a:spcAft>
              <a:buFont typeface="Segoe Light" pitchFamily="34" charset="0"/>
              <a:buBlip>
                <a:blip r:embed="rId3"/>
              </a:buBlip>
              <a:defRPr/>
            </a:pPr>
            <a:r>
              <a:rPr lang="en-US" dirty="0" smtClean="0">
                <a:latin typeface="+mn-lt"/>
              </a:rPr>
              <a:t>Flexible computing models</a:t>
            </a:r>
          </a:p>
          <a:p>
            <a:pPr eaLnBrk="1" fontAlgn="auto" hangingPunct="1">
              <a:spcAft>
                <a:spcPts val="0"/>
              </a:spcAft>
              <a:buFont typeface="Segoe Light" pitchFamily="34" charset="0"/>
              <a:buBlip>
                <a:blip r:embed="rId3"/>
              </a:buBlip>
              <a:defRPr/>
            </a:pPr>
            <a:r>
              <a:rPr lang="en-US" dirty="0" smtClean="0">
                <a:latin typeface="+mn-lt"/>
              </a:rPr>
              <a:t>Software asset management</a:t>
            </a:r>
          </a:p>
          <a:p>
            <a:pPr eaLnBrk="1" fontAlgn="auto" hangingPunct="1">
              <a:spcAft>
                <a:spcPts val="0"/>
              </a:spcAft>
              <a:defRPr/>
            </a:pPr>
            <a:endParaRPr lang="en-US" dirty="0"/>
          </a:p>
        </p:txBody>
      </p:sp>
      <p:sp>
        <p:nvSpPr>
          <p:cNvPr id="33799" name="Line 8"/>
          <p:cNvSpPr>
            <a:spLocks noChangeShapeType="1"/>
          </p:cNvSpPr>
          <p:nvPr/>
        </p:nvSpPr>
        <p:spPr bwMode="auto">
          <a:xfrm>
            <a:off x="4876800" y="1219200"/>
            <a:ext cx="0" cy="311150"/>
          </a:xfrm>
          <a:prstGeom prst="line">
            <a:avLst/>
          </a:prstGeom>
          <a:noFill/>
          <a:ln w="12700" algn="ctr">
            <a:noFill/>
            <a:prstDash val="sysDot"/>
            <a:round/>
            <a:headEnd/>
            <a:tailEnd/>
          </a:ln>
        </p:spPr>
        <p:txBody>
          <a:bodyPr/>
          <a:lstStyle/>
          <a:p>
            <a:endParaRPr lang="en-US"/>
          </a:p>
        </p:txBody>
      </p:sp>
      <p:sp>
        <p:nvSpPr>
          <p:cNvPr id="33800" name="Line 9"/>
          <p:cNvSpPr>
            <a:spLocks noChangeShapeType="1"/>
          </p:cNvSpPr>
          <p:nvPr/>
        </p:nvSpPr>
        <p:spPr bwMode="auto">
          <a:xfrm>
            <a:off x="8686800" y="1219200"/>
            <a:ext cx="0" cy="311150"/>
          </a:xfrm>
          <a:prstGeom prst="line">
            <a:avLst/>
          </a:prstGeom>
          <a:noFill/>
          <a:ln w="12700" algn="ctr">
            <a:noFill/>
            <a:prstDash val="sysDot"/>
            <a:round/>
            <a:headEnd/>
            <a:tailEnd/>
          </a:ln>
        </p:spPr>
        <p:txBody>
          <a:bodyPr/>
          <a:lstStyle/>
          <a:p>
            <a:endParaRPr lang="en-US"/>
          </a:p>
        </p:txBody>
      </p:sp>
      <p:sp>
        <p:nvSpPr>
          <p:cNvPr id="33801" name="Line 10"/>
          <p:cNvSpPr>
            <a:spLocks noChangeShapeType="1"/>
          </p:cNvSpPr>
          <p:nvPr/>
        </p:nvSpPr>
        <p:spPr bwMode="auto">
          <a:xfrm>
            <a:off x="4876800" y="1219200"/>
            <a:ext cx="3810000" cy="0"/>
          </a:xfrm>
          <a:prstGeom prst="line">
            <a:avLst/>
          </a:prstGeom>
          <a:noFill/>
          <a:ln w="12700" algn="ctr">
            <a:noFill/>
            <a:prstDash val="sysDot"/>
            <a:round/>
            <a:headEnd/>
            <a:tailEnd/>
          </a:ln>
        </p:spPr>
        <p:txBody>
          <a:bodyPr/>
          <a:lstStyle/>
          <a:p>
            <a:endParaRPr lang="en-US"/>
          </a:p>
        </p:txBody>
      </p:sp>
      <p:sp>
        <p:nvSpPr>
          <p:cNvPr id="33802" name="Line 11"/>
          <p:cNvSpPr>
            <a:spLocks noChangeShapeType="1"/>
          </p:cNvSpPr>
          <p:nvPr/>
        </p:nvSpPr>
        <p:spPr bwMode="auto">
          <a:xfrm>
            <a:off x="4876800" y="7037388"/>
            <a:ext cx="3810000" cy="0"/>
          </a:xfrm>
          <a:prstGeom prst="line">
            <a:avLst/>
          </a:prstGeom>
          <a:noFill/>
          <a:ln w="12700" algn="ctr">
            <a:noFill/>
            <a:prstDash val="sysDot"/>
            <a:round/>
            <a:headEnd/>
            <a:tailEnd/>
          </a:ln>
        </p:spPr>
        <p:txBody>
          <a:bodyPr/>
          <a:lstStyle/>
          <a:p>
            <a:endParaRPr lang="en-US"/>
          </a:p>
        </p:txBody>
      </p:sp>
      <p:sp>
        <p:nvSpPr>
          <p:cNvPr id="33803" name="Line 12"/>
          <p:cNvSpPr>
            <a:spLocks noChangeShapeType="1"/>
          </p:cNvSpPr>
          <p:nvPr/>
        </p:nvSpPr>
        <p:spPr bwMode="auto">
          <a:xfrm>
            <a:off x="4876800" y="1530350"/>
            <a:ext cx="0" cy="793750"/>
          </a:xfrm>
          <a:prstGeom prst="line">
            <a:avLst/>
          </a:prstGeom>
          <a:noFill/>
          <a:ln w="12700" cap="rnd" algn="ctr">
            <a:noFill/>
            <a:prstDash val="sysDot"/>
            <a:round/>
            <a:headEnd/>
            <a:tailEnd/>
          </a:ln>
        </p:spPr>
        <p:txBody>
          <a:bodyPr/>
          <a:lstStyle/>
          <a:p>
            <a:endParaRPr lang="en-US"/>
          </a:p>
        </p:txBody>
      </p:sp>
      <p:sp>
        <p:nvSpPr>
          <p:cNvPr id="33804" name="Line 13"/>
          <p:cNvSpPr>
            <a:spLocks noChangeShapeType="1"/>
          </p:cNvSpPr>
          <p:nvPr/>
        </p:nvSpPr>
        <p:spPr bwMode="auto">
          <a:xfrm>
            <a:off x="8686800" y="1530350"/>
            <a:ext cx="0" cy="793750"/>
          </a:xfrm>
          <a:prstGeom prst="line">
            <a:avLst/>
          </a:prstGeom>
          <a:noFill/>
          <a:ln w="12700" cap="rnd" algn="ctr">
            <a:noFill/>
            <a:prstDash val="sysDot"/>
            <a:round/>
            <a:headEnd/>
            <a:tailEnd/>
          </a:ln>
        </p:spPr>
        <p:txBody>
          <a:bodyPr/>
          <a:lstStyle/>
          <a:p>
            <a:endParaRPr lang="en-US"/>
          </a:p>
        </p:txBody>
      </p:sp>
      <p:sp>
        <p:nvSpPr>
          <p:cNvPr id="33805" name="Line 14"/>
          <p:cNvSpPr>
            <a:spLocks noChangeShapeType="1"/>
          </p:cNvSpPr>
          <p:nvPr/>
        </p:nvSpPr>
        <p:spPr bwMode="auto">
          <a:xfrm>
            <a:off x="4876800" y="4398963"/>
            <a:ext cx="0" cy="1247775"/>
          </a:xfrm>
          <a:prstGeom prst="line">
            <a:avLst/>
          </a:prstGeom>
          <a:noFill/>
          <a:ln w="12700" cap="rnd" algn="ctr">
            <a:noFill/>
            <a:prstDash val="sysDot"/>
            <a:round/>
            <a:headEnd/>
            <a:tailEnd/>
          </a:ln>
        </p:spPr>
        <p:txBody>
          <a:bodyPr/>
          <a:lstStyle/>
          <a:p>
            <a:endParaRPr lang="en-US"/>
          </a:p>
        </p:txBody>
      </p:sp>
      <p:sp>
        <p:nvSpPr>
          <p:cNvPr id="33806" name="Line 15"/>
          <p:cNvSpPr>
            <a:spLocks noChangeShapeType="1"/>
          </p:cNvSpPr>
          <p:nvPr/>
        </p:nvSpPr>
        <p:spPr bwMode="auto">
          <a:xfrm>
            <a:off x="8686800" y="4398963"/>
            <a:ext cx="0" cy="1247775"/>
          </a:xfrm>
          <a:prstGeom prst="line">
            <a:avLst/>
          </a:prstGeom>
          <a:noFill/>
          <a:ln w="12700" cap="rnd" algn="ctr">
            <a:noFill/>
            <a:prstDash val="sysDot"/>
            <a:round/>
            <a:headEnd/>
            <a:tailEnd/>
          </a:ln>
        </p:spPr>
        <p:txBody>
          <a:bodyPr/>
          <a:lstStyle/>
          <a:p>
            <a:endParaRPr lang="en-US"/>
          </a:p>
        </p:txBody>
      </p:sp>
      <p:sp>
        <p:nvSpPr>
          <p:cNvPr id="33807" name="Line 16"/>
          <p:cNvSpPr>
            <a:spLocks noChangeShapeType="1"/>
          </p:cNvSpPr>
          <p:nvPr/>
        </p:nvSpPr>
        <p:spPr bwMode="auto">
          <a:xfrm>
            <a:off x="4876800" y="6010275"/>
            <a:ext cx="0" cy="1027113"/>
          </a:xfrm>
          <a:prstGeom prst="line">
            <a:avLst/>
          </a:prstGeom>
          <a:noFill/>
          <a:ln w="12700" cap="rnd" algn="ctr">
            <a:noFill/>
            <a:prstDash val="sysDot"/>
            <a:round/>
            <a:headEnd/>
            <a:tailEnd/>
          </a:ln>
        </p:spPr>
        <p:txBody>
          <a:bodyPr/>
          <a:lstStyle/>
          <a:p>
            <a:endParaRPr lang="en-US"/>
          </a:p>
        </p:txBody>
      </p:sp>
      <p:sp>
        <p:nvSpPr>
          <p:cNvPr id="33808" name="Line 17"/>
          <p:cNvSpPr>
            <a:spLocks noChangeShapeType="1"/>
          </p:cNvSpPr>
          <p:nvPr/>
        </p:nvSpPr>
        <p:spPr bwMode="auto">
          <a:xfrm>
            <a:off x="8686800" y="6010275"/>
            <a:ext cx="0" cy="1027113"/>
          </a:xfrm>
          <a:prstGeom prst="line">
            <a:avLst/>
          </a:prstGeom>
          <a:noFill/>
          <a:ln w="12700" cap="rnd" algn="ctr">
            <a:noFill/>
            <a:prstDash val="sysDot"/>
            <a:round/>
            <a:headEnd/>
            <a:tailEnd/>
          </a:ln>
        </p:spPr>
        <p:txBody>
          <a:bodyPr/>
          <a:lstStyle/>
          <a:p>
            <a:endParaRPr lang="en-US"/>
          </a:p>
        </p:txBody>
      </p:sp>
      <p:pic>
        <p:nvPicPr>
          <p:cNvPr id="33809" name="Picture 28" descr="lg_arrow.png"/>
          <p:cNvPicPr>
            <a:picLocks noChangeAspect="1"/>
          </p:cNvPicPr>
          <p:nvPr/>
        </p:nvPicPr>
        <p:blipFill>
          <a:blip r:embed="rId4"/>
          <a:srcRect/>
          <a:stretch>
            <a:fillRect/>
          </a:stretch>
        </p:blipFill>
        <p:spPr bwMode="auto">
          <a:xfrm>
            <a:off x="4114800" y="1709738"/>
            <a:ext cx="914400" cy="2405062"/>
          </a:xfrm>
          <a:prstGeom prst="rect">
            <a:avLst/>
          </a:prstGeom>
          <a:noFill/>
          <a:ln w="9525">
            <a:noFill/>
            <a:miter lim="800000"/>
            <a:headEnd/>
            <a:tailEnd/>
          </a:ln>
        </p:spPr>
      </p:pic>
      <p:pic>
        <p:nvPicPr>
          <p:cNvPr id="33810" name="Picture 19" descr="circle_01_chart.png"/>
          <p:cNvPicPr>
            <a:picLocks noChangeAspect="1"/>
          </p:cNvPicPr>
          <p:nvPr/>
        </p:nvPicPr>
        <p:blipFill>
          <a:blip r:embed="rId5"/>
          <a:srcRect/>
          <a:stretch>
            <a:fillRect/>
          </a:stretch>
        </p:blipFill>
        <p:spPr bwMode="auto">
          <a:xfrm>
            <a:off x="152400" y="3429000"/>
            <a:ext cx="4724400" cy="3044825"/>
          </a:xfrm>
          <a:prstGeom prst="rect">
            <a:avLst/>
          </a:prstGeom>
          <a:noFill/>
          <a:ln w="9525">
            <a:noFill/>
            <a:miter lim="800000"/>
            <a:headEnd/>
            <a:tailEnd/>
          </a:ln>
        </p:spPr>
      </p:pic>
      <p:sp>
        <p:nvSpPr>
          <p:cNvPr id="33811" name="TextBox 21"/>
          <p:cNvSpPr txBox="1">
            <a:spLocks noChangeArrowheads="1"/>
          </p:cNvSpPr>
          <p:nvPr/>
        </p:nvSpPr>
        <p:spPr bwMode="auto">
          <a:xfrm>
            <a:off x="228600" y="6273800"/>
            <a:ext cx="5791200" cy="584200"/>
          </a:xfrm>
          <a:prstGeom prst="rect">
            <a:avLst/>
          </a:prstGeom>
          <a:noFill/>
          <a:ln w="9525">
            <a:noFill/>
            <a:miter lim="800000"/>
            <a:headEnd/>
            <a:tailEnd/>
          </a:ln>
        </p:spPr>
        <p:txBody>
          <a:bodyPr>
            <a:spAutoFit/>
          </a:bodyPr>
          <a:lstStyle/>
          <a:p>
            <a:r>
              <a:rPr lang="en-US" sz="1600">
                <a:solidFill>
                  <a:schemeClr val="bg1"/>
                </a:solidFill>
                <a:latin typeface="Segoe"/>
              </a:rPr>
              <a:t>*SoftGrid Application Virtualization CAL for Terminal Services is available and sold separately from MDOP</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304800" y="228600"/>
            <a:ext cx="8610600" cy="609600"/>
          </a:xfrm>
          <a:noFill/>
          <a:ln w="9525">
            <a:noFill/>
            <a:miter lim="800000"/>
            <a:headEnd/>
            <a:tailEnd/>
          </a:ln>
        </p:spPr>
        <p:txBody>
          <a:bodyPr vert="horz" wrap="square" lIns="91440" tIns="45720" rIns="91440" bIns="45720" numCol="1" anchor="t" anchorCtr="0" compatLnSpc="1">
            <a:prstTxWarp prst="textNoShape">
              <a:avLst/>
            </a:prstTxWarp>
            <a:noAutofit/>
          </a:bodyPr>
          <a:lstStyle/>
          <a:p>
            <a:r>
              <a:rPr sz="3200" spc="-125" smtClean="0">
                <a:ln w="3175">
                  <a:noFill/>
                </a:ln>
                <a:gradFill flip="none" rotWithShape="1">
                  <a:gsLst>
                    <a:gs pos="0">
                      <a:srgbClr val="FFFFB9"/>
                    </a:gs>
                    <a:gs pos="36000">
                      <a:srgbClr val="FFFF99"/>
                    </a:gs>
                    <a:gs pos="86000">
                      <a:srgbClr val="F9C661"/>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rPr>
              <a:t>Microsoft Enterprise Desktop Virtualization</a:t>
            </a:r>
          </a:p>
        </p:txBody>
      </p:sp>
      <p:sp>
        <p:nvSpPr>
          <p:cNvPr id="37891" name="Text Placeholder 11"/>
          <p:cNvSpPr>
            <a:spLocks noGrp="1"/>
          </p:cNvSpPr>
          <p:nvPr>
            <p:ph type="body" sz="quarter" idx="13"/>
          </p:nvPr>
        </p:nvSpPr>
        <p:spPr/>
        <p:txBody>
          <a:bodyPr>
            <a:normAutofit/>
          </a:bodyPr>
          <a:lstStyle/>
          <a:p>
            <a:pPr eaLnBrk="1" hangingPunct="1">
              <a:defRPr/>
            </a:pPr>
            <a:r>
              <a:rPr lang="en-US" dirty="0" smtClean="0"/>
              <a:t>Simplifying deployment and management of Virtual PCs</a:t>
            </a:r>
          </a:p>
        </p:txBody>
      </p:sp>
      <p:sp>
        <p:nvSpPr>
          <p:cNvPr id="36868" name="Text Placeholder 12"/>
          <p:cNvSpPr>
            <a:spLocks noGrp="1"/>
          </p:cNvSpPr>
          <p:nvPr>
            <p:ph type="body" sz="quarter" idx="14"/>
          </p:nvPr>
        </p:nvSpPr>
        <p:spPr/>
        <p:txBody>
          <a:bodyPr/>
          <a:lstStyle/>
          <a:p>
            <a:pPr eaLnBrk="1" hangingPunct="1"/>
            <a:r>
              <a:rPr lang="en-US" dirty="0" smtClean="0">
                <a:solidFill>
                  <a:schemeClr val="tx2">
                    <a:lumMod val="40000"/>
                    <a:lumOff val="60000"/>
                  </a:schemeClr>
                </a:solidFill>
              </a:rPr>
              <a:t>Eliminate application to OS compatibility concerns</a:t>
            </a:r>
          </a:p>
          <a:p>
            <a:pPr eaLnBrk="1" hangingPunct="1"/>
            <a:endParaRPr lang="en-US" dirty="0" smtClean="0">
              <a:solidFill>
                <a:srgbClr val="D9FF39"/>
              </a:solidFill>
            </a:endParaRPr>
          </a:p>
        </p:txBody>
      </p:sp>
      <p:sp>
        <p:nvSpPr>
          <p:cNvPr id="36869" name="Text Placeholder 19"/>
          <p:cNvSpPr>
            <a:spLocks noGrp="1"/>
          </p:cNvSpPr>
          <p:nvPr>
            <p:ph type="body" sz="quarter" idx="15"/>
          </p:nvPr>
        </p:nvSpPr>
        <p:spPr>
          <a:xfrm>
            <a:off x="381000" y="2057400"/>
            <a:ext cx="4267200" cy="1828800"/>
          </a:xfrm>
        </p:spPr>
        <p:txBody>
          <a:bodyPr/>
          <a:lstStyle/>
          <a:p>
            <a:pPr eaLnBrk="1" hangingPunct="1"/>
            <a:r>
              <a:rPr lang="en-US" dirty="0" smtClean="0"/>
              <a:t>Centrally manage Virtual PCs</a:t>
            </a:r>
          </a:p>
          <a:p>
            <a:pPr eaLnBrk="1" hangingPunct="1"/>
            <a:r>
              <a:rPr lang="en-US" dirty="0" smtClean="0"/>
              <a:t>Apply policy to Virtual PCs</a:t>
            </a:r>
          </a:p>
          <a:p>
            <a:pPr eaLnBrk="1" hangingPunct="1"/>
            <a:r>
              <a:rPr lang="en-US" dirty="0" smtClean="0"/>
              <a:t>Simplify Virtual PC image delivery and update</a:t>
            </a:r>
          </a:p>
          <a:p>
            <a:pPr eaLnBrk="1" hangingPunct="1"/>
            <a:r>
              <a:rPr lang="en-US" dirty="0" smtClean="0"/>
              <a:t>Provision virtual OS on demand</a:t>
            </a:r>
          </a:p>
          <a:p>
            <a:pPr eaLnBrk="1" hangingPunct="1"/>
            <a:endParaRPr lang="en-US" dirty="0" smtClean="0"/>
          </a:p>
          <a:p>
            <a:pPr eaLnBrk="1" hangingPunct="1"/>
            <a:endParaRPr lang="en-US" dirty="0" smtClean="0"/>
          </a:p>
        </p:txBody>
      </p:sp>
      <p:sp>
        <p:nvSpPr>
          <p:cNvPr id="22" name="Text Placeholder 21"/>
          <p:cNvSpPr>
            <a:spLocks noGrp="1"/>
          </p:cNvSpPr>
          <p:nvPr>
            <p:ph type="body" sz="quarter" idx="16"/>
          </p:nvPr>
        </p:nvSpPr>
        <p:spPr>
          <a:xfrm>
            <a:off x="5715000" y="2362200"/>
            <a:ext cx="3352800" cy="1371600"/>
          </a:xfrm>
        </p:spPr>
        <p:txBody>
          <a:bodyPr rtlCol="0">
            <a:normAutofit fontScale="85000" lnSpcReduction="10000"/>
          </a:bodyPr>
          <a:lstStyle/>
          <a:p>
            <a:pPr eaLnBrk="1" fontAlgn="auto" hangingPunct="1">
              <a:spcAft>
                <a:spcPts val="0"/>
              </a:spcAft>
              <a:defRPr/>
            </a:pPr>
            <a:r>
              <a:rPr lang="en-US" sz="2300" dirty="0" smtClean="0"/>
              <a:t>Accelerate OS migrations</a:t>
            </a:r>
          </a:p>
          <a:p>
            <a:pPr eaLnBrk="1" fontAlgn="auto" hangingPunct="1">
              <a:spcAft>
                <a:spcPts val="0"/>
              </a:spcAft>
              <a:defRPr/>
            </a:pPr>
            <a:r>
              <a:rPr lang="en-US" sz="2300" dirty="0" smtClean="0"/>
              <a:t>Eliminate Application compatibility concerns</a:t>
            </a:r>
          </a:p>
          <a:p>
            <a:pPr eaLnBrk="1" fontAlgn="auto" hangingPunct="1">
              <a:spcAft>
                <a:spcPts val="0"/>
              </a:spcAft>
              <a:defRPr/>
            </a:pPr>
            <a:r>
              <a:rPr lang="en-US" sz="2300" dirty="0" smtClean="0"/>
              <a:t>Drive Business continuity</a:t>
            </a:r>
          </a:p>
          <a:p>
            <a:pPr eaLnBrk="1" fontAlgn="auto" hangingPunct="1">
              <a:spcAft>
                <a:spcPts val="0"/>
              </a:spcAft>
              <a:defRPr/>
            </a:pPr>
            <a:endParaRPr lang="en-US" dirty="0" smtClean="0"/>
          </a:p>
          <a:p>
            <a:pPr eaLnBrk="1" fontAlgn="auto" hangingPunct="1">
              <a:spcAft>
                <a:spcPts val="0"/>
              </a:spcAft>
              <a:buFont typeface="Segoe Light" pitchFamily="34" charset="0"/>
              <a:buNone/>
              <a:defRPr/>
            </a:pPr>
            <a:endParaRPr lang="en-US" dirty="0" smtClean="0"/>
          </a:p>
          <a:p>
            <a:pPr eaLnBrk="1" fontAlgn="auto" hangingPunct="1">
              <a:spcAft>
                <a:spcPts val="0"/>
              </a:spcAft>
              <a:defRPr/>
            </a:pPr>
            <a:endParaRPr lang="en-US" dirty="0"/>
          </a:p>
        </p:txBody>
      </p:sp>
      <p:sp>
        <p:nvSpPr>
          <p:cNvPr id="36872" name="Rectangle 6"/>
          <p:cNvSpPr>
            <a:spLocks noChangeArrowheads="1"/>
          </p:cNvSpPr>
          <p:nvPr/>
        </p:nvSpPr>
        <p:spPr bwMode="auto">
          <a:xfrm>
            <a:off x="381000" y="1728788"/>
            <a:ext cx="2895600" cy="3810000"/>
          </a:xfrm>
          <a:prstGeom prst="rect">
            <a:avLst/>
          </a:prstGeom>
          <a:noFill/>
          <a:ln w="9525">
            <a:noFill/>
            <a:miter lim="800000"/>
            <a:headEnd/>
            <a:tailEnd/>
          </a:ln>
        </p:spPr>
        <p:txBody>
          <a:bodyPr/>
          <a:lstStyle/>
          <a:p>
            <a:pPr marL="342900" indent="-342900">
              <a:lnSpc>
                <a:spcPct val="90000"/>
              </a:lnSpc>
              <a:spcBef>
                <a:spcPct val="20000"/>
              </a:spcBef>
            </a:pPr>
            <a:endParaRPr lang="en-US" sz="1600" b="1">
              <a:latin typeface="Segoe" pitchFamily="34" charset="0"/>
            </a:endParaRPr>
          </a:p>
          <a:p>
            <a:pPr marL="342900" indent="-342900">
              <a:lnSpc>
                <a:spcPct val="90000"/>
              </a:lnSpc>
              <a:spcBef>
                <a:spcPct val="20000"/>
              </a:spcBef>
            </a:pPr>
            <a:endParaRPr lang="en-US" sz="1600" b="1">
              <a:solidFill>
                <a:schemeClr val="hlink"/>
              </a:solidFill>
              <a:latin typeface="Segoe" pitchFamily="34" charset="0"/>
            </a:endParaRPr>
          </a:p>
          <a:p>
            <a:pPr marL="342900" indent="-342900">
              <a:lnSpc>
                <a:spcPct val="90000"/>
              </a:lnSpc>
              <a:spcBef>
                <a:spcPct val="20000"/>
              </a:spcBef>
            </a:pPr>
            <a:endParaRPr lang="en-US" sz="1600" b="1">
              <a:solidFill>
                <a:schemeClr val="hlink"/>
              </a:solidFill>
              <a:latin typeface="Segoe" pitchFamily="34" charset="0"/>
            </a:endParaRPr>
          </a:p>
        </p:txBody>
      </p:sp>
      <p:pic>
        <p:nvPicPr>
          <p:cNvPr id="36873" name="Picture 8" descr="lg_arrow.png"/>
          <p:cNvPicPr>
            <a:picLocks noChangeAspect="1"/>
          </p:cNvPicPr>
          <p:nvPr/>
        </p:nvPicPr>
        <p:blipFill>
          <a:blip r:embed="rId3"/>
          <a:srcRect/>
          <a:stretch>
            <a:fillRect/>
          </a:stretch>
        </p:blipFill>
        <p:spPr bwMode="auto">
          <a:xfrm>
            <a:off x="4724400" y="1709738"/>
            <a:ext cx="914400" cy="2405062"/>
          </a:xfrm>
          <a:prstGeom prst="rect">
            <a:avLst/>
          </a:prstGeom>
          <a:noFill/>
          <a:ln w="9525">
            <a:noFill/>
            <a:miter lim="800000"/>
            <a:headEnd/>
            <a:tailEnd/>
          </a:ln>
        </p:spPr>
      </p:pic>
      <p:pic>
        <p:nvPicPr>
          <p:cNvPr id="36874" name="Picture 9" descr="circle_01_chart.png"/>
          <p:cNvPicPr>
            <a:picLocks noChangeAspect="1"/>
          </p:cNvPicPr>
          <p:nvPr/>
        </p:nvPicPr>
        <p:blipFill>
          <a:blip r:embed="rId4"/>
          <a:srcRect/>
          <a:stretch>
            <a:fillRect/>
          </a:stretch>
        </p:blipFill>
        <p:spPr bwMode="auto">
          <a:xfrm>
            <a:off x="152400" y="3819525"/>
            <a:ext cx="4724400" cy="3046413"/>
          </a:xfrm>
          <a:prstGeom prst="rect">
            <a:avLst/>
          </a:prstGeom>
          <a:noFill/>
          <a:ln w="9525">
            <a:noFill/>
            <a:miter lim="800000"/>
            <a:headEnd/>
            <a:tailEnd/>
          </a:ln>
        </p:spPr>
      </p:pic>
      <p:sp>
        <p:nvSpPr>
          <p:cNvPr id="12" name="Text Placeholder 27"/>
          <p:cNvSpPr txBox="1">
            <a:spLocks/>
          </p:cNvSpPr>
          <p:nvPr/>
        </p:nvSpPr>
        <p:spPr bwMode="auto">
          <a:xfrm>
            <a:off x="4724400" y="4419600"/>
            <a:ext cx="3962400" cy="15240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228600" marR="0" lvl="0" indent="-228600" algn="l" defTabSz="914400" rtl="0" eaLnBrk="1" fontAlgn="auto" latinLnBrk="0" hangingPunct="1">
              <a:lnSpc>
                <a:spcPct val="100000"/>
              </a:lnSpc>
              <a:spcBef>
                <a:spcPct val="20000"/>
              </a:spcBef>
              <a:spcAft>
                <a:spcPts val="0"/>
              </a:spcAft>
              <a:buClr>
                <a:schemeClr val="bg1"/>
              </a:buClr>
              <a:buSzTx/>
              <a:buFont typeface="Segoe Light" pitchFamily="34" charset="0"/>
              <a:buBlip>
                <a:blip r:embed="rId5"/>
              </a:buBlip>
              <a:tabLst/>
              <a:defRPr/>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Application compatibility</a:t>
            </a:r>
          </a:p>
          <a:p>
            <a:pPr marL="228600" marR="0" lvl="0" indent="-228600" algn="l" defTabSz="914400" rtl="0" eaLnBrk="1" fontAlgn="auto" latinLnBrk="0" hangingPunct="1">
              <a:lnSpc>
                <a:spcPct val="100000"/>
              </a:lnSpc>
              <a:spcBef>
                <a:spcPct val="20000"/>
              </a:spcBef>
              <a:spcAft>
                <a:spcPts val="0"/>
              </a:spcAft>
              <a:buClr>
                <a:schemeClr val="bg1"/>
              </a:buClr>
              <a:buSzTx/>
              <a:buFont typeface="Segoe Light" pitchFamily="34" charset="0"/>
              <a:buBlip>
                <a:blip r:embed="rId5"/>
              </a:buBlip>
              <a:tabLst/>
              <a:defRPr/>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PC manageability</a:t>
            </a:r>
          </a:p>
          <a:p>
            <a:pPr marL="228600" marR="0" lvl="0" indent="-228600" algn="l" defTabSz="914400" rtl="0" eaLnBrk="1" fontAlgn="auto" latinLnBrk="0" hangingPunct="1">
              <a:lnSpc>
                <a:spcPct val="100000"/>
              </a:lnSpc>
              <a:spcBef>
                <a:spcPct val="20000"/>
              </a:spcBef>
              <a:spcAft>
                <a:spcPts val="0"/>
              </a:spcAft>
              <a:buClr>
                <a:schemeClr val="bg1"/>
              </a:buClr>
              <a:buSzTx/>
              <a:buFont typeface="Segoe Light" pitchFamily="34" charset="0"/>
              <a:buBlip>
                <a:blip r:embed="rId5"/>
              </a:buBlip>
              <a:tabLst/>
              <a:defRPr/>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Flexible computing models</a:t>
            </a:r>
          </a:p>
          <a:p>
            <a:pPr marL="228600" marR="0" lvl="0" indent="-228600" algn="l" defTabSz="914400" rtl="0" eaLnBrk="1" fontAlgn="auto" latinLnBrk="0" hangingPunct="1">
              <a:lnSpc>
                <a:spcPct val="100000"/>
              </a:lnSpc>
              <a:spcBef>
                <a:spcPct val="20000"/>
              </a:spcBef>
              <a:spcAft>
                <a:spcPts val="0"/>
              </a:spcAft>
              <a:buClr>
                <a:schemeClr val="bg1"/>
              </a:buClr>
              <a:buSzTx/>
              <a:buFont typeface="Segoe Light" pitchFamily="34" charset="0"/>
              <a:buBlip>
                <a:blip r:embed="rId5"/>
              </a:buBlip>
              <a:tabLst/>
              <a:defRPr/>
            </a:pPr>
            <a:endParaRPr kumimoji="0" lang="en-US" sz="1800" b="0" i="0" u="none" strike="noStrike" kern="1200" cap="none" spc="0" normalizeH="0" baseline="0" noProof="0" dirty="0" smtClean="0">
              <a:ln>
                <a:noFill/>
              </a:ln>
              <a:solidFill>
                <a:schemeClr val="bg1"/>
              </a:solidFill>
              <a:effectLst/>
              <a:uLnTx/>
              <a:uFillTx/>
              <a:latin typeface="+mn-lt"/>
              <a:ea typeface="+mn-ea"/>
              <a:cs typeface="+mn-cs"/>
            </a:endParaRPr>
          </a:p>
          <a:p>
            <a:pPr marL="228600" marR="0" lvl="0" indent="-228600" algn="l" defTabSz="914400" rtl="0" eaLnBrk="1" fontAlgn="auto" latinLnBrk="0" hangingPunct="1">
              <a:lnSpc>
                <a:spcPct val="100000"/>
              </a:lnSpc>
              <a:spcBef>
                <a:spcPct val="20000"/>
              </a:spcBef>
              <a:spcAft>
                <a:spcPts val="0"/>
              </a:spcAft>
              <a:buClr>
                <a:schemeClr val="bg1"/>
              </a:buClr>
              <a:buSzTx/>
              <a:buFont typeface="Segoe Light" pitchFamily="34" charset="0"/>
              <a:buNone/>
              <a:tabLst/>
              <a:defRPr/>
            </a:pPr>
            <a:endParaRPr kumimoji="0" lang="en-US" sz="1800" b="0" i="0" u="none" strike="noStrike" kern="1200" cap="none" spc="0" normalizeH="0" baseline="0" noProof="0" dirty="0">
              <a:ln>
                <a:noFill/>
              </a:ln>
              <a:solidFill>
                <a:schemeClr val="bg1"/>
              </a:solidFill>
              <a:effectLst/>
              <a:uLnTx/>
              <a:uFillTx/>
              <a:latin typeface="Segoe Semibold" pitchFamily="34" charset="0"/>
              <a:ea typeface="+mn-ea"/>
              <a:cs typeface="+mn-cs"/>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47" y="0"/>
            <a:ext cx="7154853" cy="398421"/>
          </a:xfrm>
        </p:spPr>
        <p:txBody>
          <a:bodyPr>
            <a:noAutofit/>
          </a:bodyPr>
          <a:lstStyle/>
          <a:p>
            <a:pPr>
              <a:lnSpc>
                <a:spcPct val="90000"/>
              </a:lnSpc>
              <a:defRPr/>
            </a:pPr>
            <a:r>
              <a:rPr sz="2400" spc="-125" smtClean="0">
                <a:ln w="3175">
                  <a:noFill/>
                </a:ln>
                <a:gradFill flip="none" rotWithShape="1">
                  <a:gsLst>
                    <a:gs pos="0">
                      <a:srgbClr val="FFFFB9"/>
                    </a:gs>
                    <a:gs pos="36000">
                      <a:srgbClr val="FFFF99"/>
                    </a:gs>
                    <a:gs pos="86000">
                      <a:srgbClr val="F9C661"/>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rPr>
              <a:t>Microsoft Enterprise Desktop Virtualization</a:t>
            </a:r>
          </a:p>
        </p:txBody>
      </p:sp>
      <p:sp>
        <p:nvSpPr>
          <p:cNvPr id="5" name="Slide Number Placeholder 4"/>
          <p:cNvSpPr>
            <a:spLocks noGrp="1"/>
          </p:cNvSpPr>
          <p:nvPr>
            <p:ph type="sldNum" sz="quarter" idx="4294967295"/>
          </p:nvPr>
        </p:nvSpPr>
        <p:spPr>
          <a:xfrm>
            <a:off x="6955120" y="6456830"/>
            <a:ext cx="2133600" cy="365125"/>
          </a:xfrm>
          <a:prstGeom prst="rect">
            <a:avLst/>
          </a:prstGeom>
        </p:spPr>
        <p:txBody>
          <a:bodyPr/>
          <a:lstStyle/>
          <a:p>
            <a:fld id="{5DE22135-6D62-410E-BBF5-FDEA7901B38E}" type="slidenum">
              <a:rPr lang="en-US" smtClean="0"/>
              <a:pPr/>
              <a:t>7</a:t>
            </a:fld>
            <a:endParaRPr lang="en-US" dirty="0"/>
          </a:p>
        </p:txBody>
      </p:sp>
      <p:pic>
        <p:nvPicPr>
          <p:cNvPr id="6" name="Picture 4" descr="p1"/>
          <p:cNvPicPr>
            <a:picLocks noChangeAspect="1" noChangeArrowheads="1"/>
          </p:cNvPicPr>
          <p:nvPr/>
        </p:nvPicPr>
        <p:blipFill>
          <a:blip r:embed="rId2"/>
          <a:srcRect t="34201" r="43425"/>
          <a:stretch>
            <a:fillRect/>
          </a:stretch>
        </p:blipFill>
        <p:spPr bwMode="auto">
          <a:xfrm>
            <a:off x="164761" y="380929"/>
            <a:ext cx="4254839" cy="3711356"/>
          </a:xfrm>
          <a:prstGeom prst="rect">
            <a:avLst/>
          </a:prstGeom>
          <a:noFill/>
          <a:ln w="38100">
            <a:solidFill>
              <a:schemeClr val="tx1"/>
            </a:solidFill>
            <a:miter lim="800000"/>
            <a:headEnd/>
            <a:tailEnd/>
          </a:ln>
        </p:spPr>
      </p:pic>
      <p:pic>
        <p:nvPicPr>
          <p:cNvPr id="7" name="Picture 4" descr="p2"/>
          <p:cNvPicPr>
            <a:picLocks noChangeAspect="1" noChangeArrowheads="1"/>
          </p:cNvPicPr>
          <p:nvPr/>
        </p:nvPicPr>
        <p:blipFill>
          <a:blip r:embed="rId3"/>
          <a:srcRect/>
          <a:stretch>
            <a:fillRect/>
          </a:stretch>
        </p:blipFill>
        <p:spPr bwMode="auto">
          <a:xfrm>
            <a:off x="3987792" y="2890206"/>
            <a:ext cx="5099035" cy="3824964"/>
          </a:xfrm>
          <a:prstGeom prst="rect">
            <a:avLst/>
          </a:prstGeom>
          <a:noFill/>
          <a:ln w="38100">
            <a:solidFill>
              <a:schemeClr val="tx1"/>
            </a:solidFill>
            <a:miter lim="800000"/>
            <a:headEnd/>
            <a:tailEnd/>
          </a:ln>
        </p:spPr>
      </p:pic>
      <p:sp>
        <p:nvSpPr>
          <p:cNvPr id="8" name="TextBox 7"/>
          <p:cNvSpPr txBox="1"/>
          <p:nvPr/>
        </p:nvSpPr>
        <p:spPr>
          <a:xfrm>
            <a:off x="350633" y="5329185"/>
            <a:ext cx="3127004" cy="1477328"/>
          </a:xfrm>
          <a:prstGeom prst="rect">
            <a:avLst/>
          </a:prstGeom>
          <a:noFill/>
        </p:spPr>
        <p:txBody>
          <a:bodyPr wrap="square">
            <a:spAutoFit/>
          </a:bodyPr>
          <a:lstStyle/>
          <a:p>
            <a:pPr algn="l">
              <a:defRPr/>
            </a:pPr>
            <a:r>
              <a:rPr lang="en-US" i="1" dirty="0" smtClean="0">
                <a:solidFill>
                  <a:schemeClr val="bg1"/>
                </a:solidFill>
                <a:latin typeface="+mn-lt"/>
                <a:ea typeface="ＭＳ Ｐゴシック" pitchFamily="34" charset="-128"/>
                <a:cs typeface="+mn-cs"/>
              </a:rPr>
              <a:t>Virtualized applications share the desktop with non-virtual applications.  Optional colored borders differentiate virtual from non-virtual.</a:t>
            </a:r>
            <a:endParaRPr lang="en-US" i="1" dirty="0">
              <a:solidFill>
                <a:schemeClr val="bg1"/>
              </a:solidFill>
              <a:latin typeface="+mn-lt"/>
              <a:ea typeface="ＭＳ Ｐゴシック" pitchFamily="34" charset="-128"/>
              <a:cs typeface="+mn-cs"/>
            </a:endParaRPr>
          </a:p>
        </p:txBody>
      </p:sp>
      <p:sp>
        <p:nvSpPr>
          <p:cNvPr id="9" name="TextBox 8"/>
          <p:cNvSpPr txBox="1"/>
          <p:nvPr/>
        </p:nvSpPr>
        <p:spPr>
          <a:xfrm>
            <a:off x="128654" y="4257843"/>
            <a:ext cx="3672784" cy="923330"/>
          </a:xfrm>
          <a:prstGeom prst="rect">
            <a:avLst/>
          </a:prstGeom>
          <a:noFill/>
        </p:spPr>
        <p:txBody>
          <a:bodyPr wrap="square">
            <a:spAutoFit/>
          </a:bodyPr>
          <a:lstStyle/>
          <a:p>
            <a:pPr algn="l">
              <a:defRPr/>
            </a:pPr>
            <a:r>
              <a:rPr lang="en-US" i="1" dirty="0" smtClean="0">
                <a:solidFill>
                  <a:schemeClr val="bg1"/>
                </a:solidFill>
                <a:latin typeface="+mn-lt"/>
                <a:ea typeface="ＭＳ Ｐゴシック" pitchFamily="34" charset="-128"/>
                <a:cs typeface="+mn-cs"/>
              </a:rPr>
              <a:t>Virtualized applications seamlessly integrated into any node in the start menu.</a:t>
            </a:r>
            <a:endParaRPr lang="en-US" i="1" dirty="0">
              <a:solidFill>
                <a:schemeClr val="bg1"/>
              </a:solidFill>
              <a:latin typeface="+mn-lt"/>
              <a:ea typeface="ＭＳ Ｐゴシック" pitchFamily="34" charset="-128"/>
              <a:cs typeface="+mn-cs"/>
            </a:endParaRPr>
          </a:p>
        </p:txBody>
      </p:sp>
      <p:sp>
        <p:nvSpPr>
          <p:cNvPr id="12" name="Slide Number Placeholder 3"/>
          <p:cNvSpPr txBox="1">
            <a:spLocks/>
          </p:cNvSpPr>
          <p:nvPr/>
        </p:nvSpPr>
        <p:spPr>
          <a:xfrm>
            <a:off x="7062695" y="6596536"/>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5DE22135-6D62-410E-BBF5-FDEA7901B38E}" type="slidenum">
              <a:rPr kumimoji="0" lang="en-US"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000" b="0" i="0" u="none" strike="noStrike" kern="1200" cap="none" spc="0" normalizeH="0" baseline="0" noProof="0" dirty="0">
              <a:ln>
                <a:noFill/>
              </a:ln>
              <a:solidFill>
                <a:schemeClr val="tx1"/>
              </a:solidFill>
              <a:effectLst/>
              <a:uLnTx/>
              <a:uFillTx/>
              <a:latin typeface="Arial" charset="0"/>
              <a:ea typeface="+mn-ea"/>
              <a:cs typeface="+mn-cs"/>
            </a:endParaRPr>
          </a:p>
        </p:txBody>
      </p:sp>
      <p:cxnSp>
        <p:nvCxnSpPr>
          <p:cNvPr id="14" name="Straight Arrow Connector 13"/>
          <p:cNvCxnSpPr>
            <a:stCxn id="9" idx="0"/>
          </p:cNvCxnSpPr>
          <p:nvPr/>
        </p:nvCxnSpPr>
        <p:spPr>
          <a:xfrm rot="5400000" flipH="1" flipV="1">
            <a:off x="1720092" y="3131993"/>
            <a:ext cx="1370804" cy="880896"/>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3"/>
          </p:cNvCxnSpPr>
          <p:nvPr/>
        </p:nvCxnSpPr>
        <p:spPr>
          <a:xfrm flipV="1">
            <a:off x="3477637" y="5391510"/>
            <a:ext cx="611284" cy="676339"/>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5181599" y="3505201"/>
            <a:ext cx="4648202" cy="1600199"/>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572000" y="1066800"/>
            <a:ext cx="4339087" cy="646331"/>
          </a:xfrm>
          <a:prstGeom prst="rect">
            <a:avLst/>
          </a:prstGeom>
          <a:noFill/>
        </p:spPr>
        <p:txBody>
          <a:bodyPr wrap="square">
            <a:spAutoFit/>
          </a:bodyPr>
          <a:lstStyle/>
          <a:p>
            <a:pPr algn="l">
              <a:defRPr/>
            </a:pPr>
            <a:r>
              <a:rPr lang="en-US" i="1" dirty="0" smtClean="0">
                <a:solidFill>
                  <a:schemeClr val="bg1"/>
                </a:solidFill>
                <a:latin typeface="+mn-lt"/>
                <a:ea typeface="ＭＳ Ｐゴシック" pitchFamily="34" charset="-128"/>
                <a:cs typeface="+mn-cs"/>
              </a:rPr>
              <a:t>client communicates with server for user settings and policy enforcement</a:t>
            </a:r>
            <a:endParaRPr lang="en-US" i="1" dirty="0">
              <a:solidFill>
                <a:schemeClr val="bg1"/>
              </a:solidFill>
              <a:latin typeface="+mn-lt"/>
              <a:ea typeface="ＭＳ Ｐゴシック" pitchFamily="34" charset="-128"/>
              <a:cs typeface="+mn-cs"/>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5"/>
          <p:cNvSpPr>
            <a:spLocks noGrp="1" noChangeArrowheads="1"/>
          </p:cNvSpPr>
          <p:nvPr>
            <p:ph type="title"/>
          </p:nvPr>
        </p:nvSpPr>
        <p:spPr/>
        <p:txBody>
          <a:bodyPr/>
          <a:lstStyle/>
          <a:p>
            <a:pPr eaLnBrk="1" hangingPunct="1"/>
            <a:r>
              <a:rPr smtClean="0">
                <a:latin typeface="Segoe Light"/>
              </a:rPr>
              <a:t>Microsoft Asset Inventory Service</a:t>
            </a:r>
          </a:p>
        </p:txBody>
      </p:sp>
      <p:sp>
        <p:nvSpPr>
          <p:cNvPr id="6" name="Text Placeholder 5"/>
          <p:cNvSpPr>
            <a:spLocks noGrp="1"/>
          </p:cNvSpPr>
          <p:nvPr>
            <p:ph type="body" sz="quarter" idx="13"/>
          </p:nvPr>
        </p:nvSpPr>
        <p:spPr/>
        <p:txBody>
          <a:bodyPr rtlCol="0">
            <a:normAutofit/>
          </a:bodyPr>
          <a:lstStyle/>
          <a:p>
            <a:pPr eaLnBrk="1" fontAlgn="auto" hangingPunct="1">
              <a:spcAft>
                <a:spcPts val="0"/>
              </a:spcAft>
              <a:buFont typeface="Segoe" pitchFamily="34" charset="0"/>
              <a:buNone/>
              <a:defRPr/>
            </a:pPr>
            <a:r>
              <a:rPr lang="en-US" dirty="0" smtClean="0"/>
              <a:t>Translating software inventory into business intelligence</a:t>
            </a:r>
            <a:endParaRPr lang="en-US" dirty="0"/>
          </a:p>
        </p:txBody>
      </p:sp>
      <p:sp>
        <p:nvSpPr>
          <p:cNvPr id="40963" name="Text Placeholder 13"/>
          <p:cNvSpPr>
            <a:spLocks noGrp="1"/>
          </p:cNvSpPr>
          <p:nvPr>
            <p:ph type="body" sz="quarter" idx="14"/>
          </p:nvPr>
        </p:nvSpPr>
        <p:spPr/>
        <p:txBody>
          <a:bodyPr/>
          <a:lstStyle/>
          <a:p>
            <a:pPr eaLnBrk="1" hangingPunct="1"/>
            <a:r>
              <a:rPr lang="en-US" smtClean="0">
                <a:solidFill>
                  <a:srgbClr val="D9FF39"/>
                </a:solidFill>
                <a:latin typeface="Segoe Semibold"/>
              </a:rPr>
              <a:t>Easily-administered service</a:t>
            </a:r>
          </a:p>
        </p:txBody>
      </p:sp>
      <p:sp>
        <p:nvSpPr>
          <p:cNvPr id="40964" name="Text Placeholder 14"/>
          <p:cNvSpPr>
            <a:spLocks noGrp="1"/>
          </p:cNvSpPr>
          <p:nvPr>
            <p:ph type="body" sz="quarter" idx="15"/>
          </p:nvPr>
        </p:nvSpPr>
        <p:spPr>
          <a:xfrm>
            <a:off x="381000" y="2209800"/>
            <a:ext cx="5029200" cy="1219200"/>
          </a:xfrm>
        </p:spPr>
        <p:txBody>
          <a:bodyPr/>
          <a:lstStyle/>
          <a:p>
            <a:pPr eaLnBrk="1" hangingPunct="1">
              <a:buFont typeface="Segoe Light"/>
              <a:buChar char="»"/>
            </a:pPr>
            <a:r>
              <a:rPr lang="en-US" smtClean="0">
                <a:latin typeface="Segoe Light"/>
              </a:rPr>
              <a:t>Scans  desktops</a:t>
            </a:r>
          </a:p>
          <a:p>
            <a:pPr eaLnBrk="1" hangingPunct="1">
              <a:buFont typeface="Segoe Light"/>
              <a:buChar char="»"/>
            </a:pPr>
            <a:r>
              <a:rPr lang="en-US" smtClean="0">
                <a:latin typeface="Segoe Light"/>
              </a:rPr>
              <a:t>Checks against central host: 430K titles</a:t>
            </a:r>
          </a:p>
          <a:p>
            <a:pPr eaLnBrk="1" hangingPunct="1">
              <a:buFont typeface="Segoe Light"/>
              <a:buChar char="»"/>
            </a:pPr>
            <a:r>
              <a:rPr lang="en-US" smtClean="0">
                <a:latin typeface="Segoe Light"/>
              </a:rPr>
              <a:t>Assigns intelligent naming to software</a:t>
            </a:r>
          </a:p>
          <a:p>
            <a:pPr eaLnBrk="1" hangingPunct="1">
              <a:buFont typeface="Segoe Light"/>
              <a:buChar char="»"/>
            </a:pPr>
            <a:endParaRPr lang="en-US" smtClean="0">
              <a:latin typeface="Segoe Light"/>
            </a:endParaRPr>
          </a:p>
          <a:p>
            <a:pPr eaLnBrk="1" hangingPunct="1">
              <a:buFont typeface="Segoe Light"/>
              <a:buChar char="»"/>
            </a:pPr>
            <a:endParaRPr lang="en-US" smtClean="0">
              <a:latin typeface="Segoe Light"/>
            </a:endParaRPr>
          </a:p>
          <a:p>
            <a:pPr eaLnBrk="1" hangingPunct="1">
              <a:buFont typeface="Segoe Light"/>
              <a:buChar char="»"/>
            </a:pPr>
            <a:endParaRPr lang="en-US" smtClean="0">
              <a:latin typeface="Segoe Light"/>
            </a:endParaRPr>
          </a:p>
        </p:txBody>
      </p:sp>
      <p:sp>
        <p:nvSpPr>
          <p:cNvPr id="40965" name="Text Placeholder 22"/>
          <p:cNvSpPr>
            <a:spLocks noGrp="1"/>
          </p:cNvSpPr>
          <p:nvPr>
            <p:ph type="body" sz="quarter" idx="16"/>
          </p:nvPr>
        </p:nvSpPr>
        <p:spPr>
          <a:xfrm>
            <a:off x="5803900" y="2563813"/>
            <a:ext cx="2971800" cy="762000"/>
          </a:xfrm>
        </p:spPr>
        <p:txBody>
          <a:bodyPr/>
          <a:lstStyle/>
          <a:p>
            <a:pPr eaLnBrk="1" hangingPunct="1">
              <a:buFont typeface="Segoe Light"/>
              <a:buChar char="»"/>
            </a:pPr>
            <a:r>
              <a:rPr lang="en-US" smtClean="0">
                <a:latin typeface="Segoe Light"/>
              </a:rPr>
              <a:t>Simplifies compliance and disaster recovery</a:t>
            </a:r>
          </a:p>
        </p:txBody>
      </p:sp>
      <p:sp>
        <p:nvSpPr>
          <p:cNvPr id="17" name="Text Placeholder 16"/>
          <p:cNvSpPr>
            <a:spLocks noGrp="1"/>
          </p:cNvSpPr>
          <p:nvPr>
            <p:ph type="body" sz="quarter" idx="17"/>
          </p:nvPr>
        </p:nvSpPr>
        <p:spPr>
          <a:xfrm>
            <a:off x="4724400" y="4879975"/>
            <a:ext cx="3352800" cy="762000"/>
          </a:xfrm>
        </p:spPr>
        <p:txBody>
          <a:bodyPr rtlCol="0"/>
          <a:lstStyle/>
          <a:p>
            <a:pPr eaLnBrk="1" fontAlgn="auto" hangingPunct="1">
              <a:spcAft>
                <a:spcPts val="0"/>
              </a:spcAft>
              <a:buFont typeface="Segoe Light" pitchFamily="34" charset="0"/>
              <a:buBlip>
                <a:blip r:embed="rId3"/>
              </a:buBlip>
              <a:defRPr/>
            </a:pPr>
            <a:r>
              <a:rPr lang="en-US" dirty="0" smtClean="0">
                <a:latin typeface="+mn-lt"/>
              </a:rPr>
              <a:t>Application compatibility</a:t>
            </a:r>
          </a:p>
          <a:p>
            <a:pPr eaLnBrk="1" fontAlgn="auto" hangingPunct="1">
              <a:spcAft>
                <a:spcPts val="0"/>
              </a:spcAft>
              <a:buFont typeface="Segoe Light" pitchFamily="34" charset="0"/>
              <a:buBlip>
                <a:blip r:embed="rId3"/>
              </a:buBlip>
              <a:defRPr/>
            </a:pPr>
            <a:r>
              <a:rPr lang="en-US" dirty="0" smtClean="0">
                <a:latin typeface="+mn-lt"/>
              </a:rPr>
              <a:t>Software asset management</a:t>
            </a:r>
            <a:endParaRPr lang="en-US" dirty="0"/>
          </a:p>
        </p:txBody>
      </p:sp>
      <p:sp>
        <p:nvSpPr>
          <p:cNvPr id="40967" name="Rectangle 7"/>
          <p:cNvSpPr>
            <a:spLocks noChangeArrowheads="1"/>
          </p:cNvSpPr>
          <p:nvPr/>
        </p:nvSpPr>
        <p:spPr bwMode="auto">
          <a:xfrm>
            <a:off x="-228600" y="2590800"/>
            <a:ext cx="3733800" cy="1600200"/>
          </a:xfrm>
          <a:prstGeom prst="rect">
            <a:avLst/>
          </a:prstGeom>
          <a:noFill/>
          <a:ln w="9525">
            <a:noFill/>
            <a:miter lim="800000"/>
            <a:headEnd/>
            <a:tailEnd/>
          </a:ln>
        </p:spPr>
        <p:txBody>
          <a:bodyPr/>
          <a:lstStyle/>
          <a:p>
            <a:pPr marL="342900" indent="-342900">
              <a:lnSpc>
                <a:spcPct val="80000"/>
              </a:lnSpc>
              <a:spcBef>
                <a:spcPct val="20000"/>
              </a:spcBef>
            </a:pPr>
            <a:endParaRPr lang="en-US" sz="1600" b="1">
              <a:solidFill>
                <a:schemeClr val="hlink"/>
              </a:solidFill>
              <a:latin typeface="Segoe"/>
            </a:endParaRPr>
          </a:p>
          <a:p>
            <a:pPr marL="342900" indent="-342900">
              <a:lnSpc>
                <a:spcPct val="80000"/>
              </a:lnSpc>
              <a:spcBef>
                <a:spcPct val="20000"/>
              </a:spcBef>
            </a:pPr>
            <a:endParaRPr lang="en-US" sz="1600" b="1">
              <a:solidFill>
                <a:schemeClr val="hlink"/>
              </a:solidFill>
              <a:latin typeface="Segoe"/>
            </a:endParaRPr>
          </a:p>
          <a:p>
            <a:pPr marL="342900" indent="-342900" algn="ctr">
              <a:lnSpc>
                <a:spcPct val="115000"/>
              </a:lnSpc>
              <a:spcBef>
                <a:spcPct val="20000"/>
              </a:spcBef>
            </a:pPr>
            <a:r>
              <a:rPr lang="en-US" b="1">
                <a:solidFill>
                  <a:schemeClr val="hlink"/>
                </a:solidFill>
                <a:latin typeface="Segoe"/>
              </a:rPr>
              <a:t>   </a:t>
            </a:r>
          </a:p>
        </p:txBody>
      </p:sp>
      <p:pic>
        <p:nvPicPr>
          <p:cNvPr id="40968" name="Picture 8" descr="circle_01_chart.png"/>
          <p:cNvPicPr>
            <a:picLocks noChangeAspect="1"/>
          </p:cNvPicPr>
          <p:nvPr/>
        </p:nvPicPr>
        <p:blipFill>
          <a:blip r:embed="rId4"/>
          <a:srcRect/>
          <a:stretch>
            <a:fillRect/>
          </a:stretch>
        </p:blipFill>
        <p:spPr bwMode="auto">
          <a:xfrm>
            <a:off x="152400" y="3819525"/>
            <a:ext cx="4724400" cy="3046413"/>
          </a:xfrm>
          <a:prstGeom prst="rect">
            <a:avLst/>
          </a:prstGeom>
          <a:noFill/>
          <a:ln w="9525">
            <a:noFill/>
            <a:miter lim="800000"/>
            <a:headEnd/>
            <a:tailEnd/>
          </a:ln>
        </p:spPr>
      </p:pic>
      <p:pic>
        <p:nvPicPr>
          <p:cNvPr id="40969" name="Picture 9" descr="lg_arrow.png"/>
          <p:cNvPicPr>
            <a:picLocks noChangeAspect="1"/>
          </p:cNvPicPr>
          <p:nvPr/>
        </p:nvPicPr>
        <p:blipFill>
          <a:blip r:embed="rId5"/>
          <a:srcRect/>
          <a:stretch>
            <a:fillRect/>
          </a:stretch>
        </p:blipFill>
        <p:spPr bwMode="auto">
          <a:xfrm>
            <a:off x="4876800" y="1709738"/>
            <a:ext cx="914400" cy="240506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Rectangle 5"/>
          <p:cNvSpPr>
            <a:spLocks noGrp="1" noChangeArrowheads="1"/>
          </p:cNvSpPr>
          <p:nvPr>
            <p:ph type="title"/>
          </p:nvPr>
        </p:nvSpPr>
        <p:spPr/>
        <p:txBody>
          <a:bodyPr rtlCol="0">
            <a:normAutofit/>
          </a:bodyPr>
          <a:lstStyle/>
          <a:p>
            <a:pPr eaLnBrk="1" fontAlgn="auto" hangingPunct="1">
              <a:spcAft>
                <a:spcPts val="0"/>
              </a:spcAft>
              <a:tabLst>
                <a:tab pos="1711325" algn="l"/>
              </a:tabLst>
              <a:defRPr/>
            </a:pPr>
            <a:r>
              <a:rPr dirty="0" smtClean="0"/>
              <a:t>Microsoft </a:t>
            </a:r>
            <a:r>
              <a:rPr sz="3800" dirty="0" smtClean="0"/>
              <a:t>Advanced</a:t>
            </a:r>
            <a:r>
              <a:rPr dirty="0" smtClean="0"/>
              <a:t> Group Policy Management</a:t>
            </a:r>
          </a:p>
        </p:txBody>
      </p:sp>
      <p:sp>
        <p:nvSpPr>
          <p:cNvPr id="35843" name="Text Placeholder 6"/>
          <p:cNvSpPr>
            <a:spLocks noGrp="1"/>
          </p:cNvSpPr>
          <p:nvPr>
            <p:ph type="body" sz="quarter" idx="13"/>
          </p:nvPr>
        </p:nvSpPr>
        <p:spPr/>
        <p:txBody>
          <a:bodyPr>
            <a:normAutofit/>
          </a:bodyPr>
          <a:lstStyle/>
          <a:p>
            <a:pPr eaLnBrk="1" hangingPunct="1">
              <a:buFont typeface="Segoe" pitchFamily="34" charset="0"/>
              <a:buNone/>
              <a:defRPr/>
            </a:pPr>
            <a:r>
              <a:rPr lang="en-US" smtClean="0"/>
              <a:t>Enhancing group policy through change management</a:t>
            </a:r>
          </a:p>
        </p:txBody>
      </p:sp>
      <p:sp>
        <p:nvSpPr>
          <p:cNvPr id="45059" name="Text Placeholder 8"/>
          <p:cNvSpPr>
            <a:spLocks noGrp="1"/>
          </p:cNvSpPr>
          <p:nvPr>
            <p:ph type="body" sz="quarter" idx="14"/>
          </p:nvPr>
        </p:nvSpPr>
        <p:spPr/>
        <p:txBody>
          <a:bodyPr/>
          <a:lstStyle/>
          <a:p>
            <a:pPr eaLnBrk="1" hangingPunct="1"/>
            <a:r>
              <a:rPr lang="en-US" smtClean="0">
                <a:solidFill>
                  <a:srgbClr val="D9FF39"/>
                </a:solidFill>
                <a:latin typeface="Segoe Semibold"/>
              </a:rPr>
              <a:t>Enable effective group policy change management</a:t>
            </a:r>
          </a:p>
        </p:txBody>
      </p:sp>
      <p:sp>
        <p:nvSpPr>
          <p:cNvPr id="45060" name="Text Placeholder 22"/>
          <p:cNvSpPr>
            <a:spLocks noGrp="1"/>
          </p:cNvSpPr>
          <p:nvPr>
            <p:ph type="body" sz="quarter" idx="15"/>
          </p:nvPr>
        </p:nvSpPr>
        <p:spPr>
          <a:xfrm>
            <a:off x="381000" y="2209800"/>
            <a:ext cx="4648200" cy="1219200"/>
          </a:xfrm>
        </p:spPr>
        <p:txBody>
          <a:bodyPr>
            <a:normAutofit/>
          </a:bodyPr>
          <a:lstStyle/>
          <a:p>
            <a:pPr eaLnBrk="1" hangingPunct="1">
              <a:buFont typeface="Segoe Light"/>
              <a:buChar char="»"/>
            </a:pPr>
            <a:r>
              <a:rPr lang="en-US" smtClean="0">
                <a:latin typeface="Segoe Light"/>
              </a:rPr>
              <a:t>Role-based administration &amp; templates</a:t>
            </a:r>
          </a:p>
          <a:p>
            <a:pPr eaLnBrk="1" hangingPunct="1">
              <a:buFont typeface="Segoe Light"/>
              <a:buChar char="»"/>
            </a:pPr>
            <a:r>
              <a:rPr lang="en-US" smtClean="0">
                <a:latin typeface="Segoe Light"/>
              </a:rPr>
              <a:t>Flexible delegation model</a:t>
            </a:r>
          </a:p>
          <a:p>
            <a:pPr eaLnBrk="1" hangingPunct="1">
              <a:buFont typeface="Segoe Light"/>
              <a:buChar char="»"/>
            </a:pPr>
            <a:r>
              <a:rPr lang="en-US" smtClean="0">
                <a:latin typeface="Segoe Light"/>
              </a:rPr>
              <a:t>Versioning, history &amp; rollback</a:t>
            </a:r>
          </a:p>
          <a:p>
            <a:pPr eaLnBrk="1" hangingPunct="1">
              <a:buFont typeface="Segoe Light"/>
              <a:buChar char="»"/>
            </a:pPr>
            <a:endParaRPr lang="en-US" smtClean="0">
              <a:latin typeface="Segoe Light"/>
            </a:endParaRPr>
          </a:p>
          <a:p>
            <a:pPr eaLnBrk="1" hangingPunct="1">
              <a:buFont typeface="Segoe Light"/>
              <a:buChar char="»"/>
            </a:pPr>
            <a:endParaRPr lang="en-US" smtClean="0">
              <a:latin typeface="Segoe Light"/>
            </a:endParaRPr>
          </a:p>
          <a:p>
            <a:pPr eaLnBrk="1" hangingPunct="1">
              <a:buFont typeface="Segoe Light"/>
              <a:buChar char="»"/>
            </a:pPr>
            <a:endParaRPr lang="en-US" smtClean="0">
              <a:latin typeface="Segoe Light"/>
            </a:endParaRPr>
          </a:p>
        </p:txBody>
      </p:sp>
      <p:sp>
        <p:nvSpPr>
          <p:cNvPr id="24" name="Text Placeholder 23"/>
          <p:cNvSpPr>
            <a:spLocks noGrp="1"/>
          </p:cNvSpPr>
          <p:nvPr>
            <p:ph type="body" sz="quarter" idx="16"/>
          </p:nvPr>
        </p:nvSpPr>
        <p:spPr>
          <a:xfrm>
            <a:off x="5548313" y="2182813"/>
            <a:ext cx="3429000" cy="1600200"/>
          </a:xfrm>
        </p:spPr>
        <p:txBody>
          <a:bodyPr rtlCol="0">
            <a:normAutofit/>
          </a:bodyPr>
          <a:lstStyle/>
          <a:p>
            <a:pPr eaLnBrk="1" fontAlgn="auto" hangingPunct="1">
              <a:spcAft>
                <a:spcPts val="0"/>
              </a:spcAft>
              <a:defRPr/>
            </a:pPr>
            <a:r>
              <a:rPr lang="en-US" dirty="0" smtClean="0"/>
              <a:t>Accelerate management with granular administrative control</a:t>
            </a:r>
          </a:p>
          <a:p>
            <a:pPr eaLnBrk="1" fontAlgn="auto" hangingPunct="1">
              <a:spcAft>
                <a:spcPts val="0"/>
              </a:spcAft>
              <a:defRPr/>
            </a:pPr>
            <a:r>
              <a:rPr lang="en-US" kern="0" dirty="0" smtClean="0"/>
              <a:t>Reduce risk of widespread failure</a:t>
            </a:r>
          </a:p>
          <a:p>
            <a:pPr eaLnBrk="1" fontAlgn="auto" hangingPunct="1">
              <a:spcAft>
                <a:spcPts val="0"/>
              </a:spcAft>
              <a:defRPr/>
            </a:pPr>
            <a:endParaRPr lang="en-US" dirty="0" smtClean="0"/>
          </a:p>
          <a:p>
            <a:pPr eaLnBrk="1" fontAlgn="auto" hangingPunct="1">
              <a:spcAft>
                <a:spcPts val="0"/>
              </a:spcAft>
              <a:defRPr/>
            </a:pPr>
            <a:endParaRPr lang="en-US" dirty="0"/>
          </a:p>
        </p:txBody>
      </p:sp>
      <p:sp>
        <p:nvSpPr>
          <p:cNvPr id="25" name="Text Placeholder 24"/>
          <p:cNvSpPr>
            <a:spLocks noGrp="1"/>
          </p:cNvSpPr>
          <p:nvPr>
            <p:ph type="body" sz="quarter" idx="17"/>
          </p:nvPr>
        </p:nvSpPr>
        <p:spPr>
          <a:xfrm>
            <a:off x="4741863" y="4894263"/>
            <a:ext cx="3030537" cy="762000"/>
          </a:xfrm>
        </p:spPr>
        <p:txBody>
          <a:bodyPr rtlCol="0"/>
          <a:lstStyle/>
          <a:p>
            <a:pPr eaLnBrk="1" fontAlgn="auto" hangingPunct="1">
              <a:spcAft>
                <a:spcPts val="0"/>
              </a:spcAft>
              <a:buFont typeface="Segoe Light" pitchFamily="34" charset="0"/>
              <a:buBlip>
                <a:blip r:embed="rId3"/>
              </a:buBlip>
              <a:defRPr/>
            </a:pPr>
            <a:r>
              <a:rPr lang="en-US" dirty="0" smtClean="0">
                <a:latin typeface="+mn-lt"/>
              </a:rPr>
              <a:t>PC Manageability</a:t>
            </a:r>
          </a:p>
          <a:p>
            <a:pPr eaLnBrk="1" fontAlgn="auto" hangingPunct="1">
              <a:spcAft>
                <a:spcPts val="0"/>
              </a:spcAft>
              <a:buFont typeface="Segoe Light" pitchFamily="34" charset="0"/>
              <a:buBlip>
                <a:blip r:embed="rId3"/>
              </a:buBlip>
              <a:defRPr/>
            </a:pPr>
            <a:r>
              <a:rPr lang="en-US" dirty="0" smtClean="0">
                <a:latin typeface="+mn-lt"/>
              </a:rPr>
              <a:t>Diagnostics &amp; Help Desk</a:t>
            </a:r>
          </a:p>
        </p:txBody>
      </p:sp>
      <p:sp>
        <p:nvSpPr>
          <p:cNvPr id="6" name="Rectangle 5"/>
          <p:cNvSpPr txBox="1">
            <a:spLocks noChangeArrowheads="1"/>
          </p:cNvSpPr>
          <p:nvPr/>
        </p:nvSpPr>
        <p:spPr bwMode="auto">
          <a:xfrm>
            <a:off x="1905000" y="5715000"/>
            <a:ext cx="5775325" cy="762000"/>
          </a:xfrm>
          <a:prstGeom prst="rect">
            <a:avLst/>
          </a:prstGeom>
          <a:noFill/>
          <a:ln w="9525">
            <a:noFill/>
            <a:miter lim="800000"/>
            <a:headEnd/>
            <a:tailEnd/>
          </a:ln>
        </p:spPr>
        <p:txBody>
          <a:bodyPr/>
          <a:lstStyle/>
          <a:p>
            <a:pPr marL="342900" indent="-342900" algn="ctr" fontAlgn="auto">
              <a:lnSpc>
                <a:spcPct val="80000"/>
              </a:lnSpc>
              <a:spcBef>
                <a:spcPct val="20000"/>
              </a:spcBef>
              <a:spcAft>
                <a:spcPts val="0"/>
              </a:spcAft>
              <a:defRPr/>
            </a:pPr>
            <a:endParaRPr lang="en-US" sz="2000" kern="0" dirty="0">
              <a:latin typeface="+mn-lt"/>
            </a:endParaRPr>
          </a:p>
        </p:txBody>
      </p:sp>
      <p:pic>
        <p:nvPicPr>
          <p:cNvPr id="45064" name="Picture 9" descr="lg_arrow.png"/>
          <p:cNvPicPr>
            <a:picLocks noChangeAspect="1"/>
          </p:cNvPicPr>
          <p:nvPr/>
        </p:nvPicPr>
        <p:blipFill>
          <a:blip r:embed="rId4"/>
          <a:srcRect/>
          <a:stretch>
            <a:fillRect/>
          </a:stretch>
        </p:blipFill>
        <p:spPr bwMode="auto">
          <a:xfrm>
            <a:off x="4724400" y="1709738"/>
            <a:ext cx="914400" cy="2405062"/>
          </a:xfrm>
          <a:prstGeom prst="rect">
            <a:avLst/>
          </a:prstGeom>
          <a:noFill/>
          <a:ln w="9525">
            <a:noFill/>
            <a:miter lim="800000"/>
            <a:headEnd/>
            <a:tailEnd/>
          </a:ln>
        </p:spPr>
      </p:pic>
      <p:pic>
        <p:nvPicPr>
          <p:cNvPr id="45065" name="Picture 10" descr="circle_01_chart.png"/>
          <p:cNvPicPr>
            <a:picLocks noChangeAspect="1"/>
          </p:cNvPicPr>
          <p:nvPr/>
        </p:nvPicPr>
        <p:blipFill>
          <a:blip r:embed="rId5"/>
          <a:srcRect/>
          <a:stretch>
            <a:fillRect/>
          </a:stretch>
        </p:blipFill>
        <p:spPr bwMode="auto">
          <a:xfrm>
            <a:off x="152400" y="3819525"/>
            <a:ext cx="4724400" cy="304641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Shades of Blue - Microsoft India DPE">
  <a:themeElements>
    <a:clrScheme name="Launch Wave colors">
      <a:dk1>
        <a:srgbClr val="000000"/>
      </a:dk1>
      <a:lt1>
        <a:srgbClr val="FFFFFF"/>
      </a:lt1>
      <a:dk2>
        <a:srgbClr val="4D4D4D"/>
      </a:dk2>
      <a:lt2>
        <a:srgbClr val="CCCCCC"/>
      </a:lt2>
      <a:accent1>
        <a:srgbClr val="0099FF"/>
      </a:accent1>
      <a:accent2>
        <a:srgbClr val="FF3300"/>
      </a:accent2>
      <a:accent3>
        <a:srgbClr val="B0B3B2"/>
      </a:accent3>
      <a:accent4>
        <a:srgbClr val="6EE094"/>
      </a:accent4>
      <a:accent5>
        <a:srgbClr val="F09D42"/>
      </a:accent5>
      <a:accent6>
        <a:srgbClr val="B092E6"/>
      </a:accent6>
      <a:hlink>
        <a:srgbClr val="0099FF"/>
      </a:hlink>
      <a:folHlink>
        <a:srgbClr val="BEBEB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Topic xmlns="19eac92a-de6b-4e67-82dd-0654a16185e4"/>
    <Audience_x0020__x002f__x0020_Role xmlns="19eac92a-de6b-4e67-82dd-0654a16185e4"/>
    <Technology xmlns="19eac92a-de6b-4e67-82dd-0654a16185e4"/>
    <Best_x0020_Bets xmlns="19eac92a-de6b-4e67-82dd-0654a16185e4">Yes</Best_x0020_Bets>
    <Language xmlns="19eac92a-de6b-4e67-82dd-0654a16185e4" xsi:nil="true"/>
    <Format xmlns="19eac92a-de6b-4e67-82dd-0654a16185e4" xsi:nil="true"/>
    <Industry xmlns="19eac92a-de6b-4e67-82dd-0654a16185e4" xsi:nil="true"/>
    <Product xmlns="19eac92a-de6b-4e67-82dd-0654a16185e4"/>
    <Date_x0020_Published xmlns="19eac92a-de6b-4e67-82dd-0654a16185e4" xsi:nil="true"/>
    <Description0 xmlns="19eac92a-de6b-4e67-82dd-0654a16185e4" xsi:nil="true"/>
    <Expiration_x0020_Date0 xmlns="19eac92a-de6b-4e67-82dd-0654a16185e4" xsi:nil="true"/>
    <Content_x0020_Category xmlns="19eac92a-de6b-4e67-82dd-0654a16185e4" xsi:nil="true"/>
    <Customer_x0020_Campaign xmlns="19eac92a-de6b-4e67-82dd-0654a16185e4"/>
    <Customer_x0020_Segment xmlns="19eac92a-de6b-4e67-82dd-0654a16185e4"/>
    <URL xmlns="19eac92a-de6b-4e67-82dd-0654a16185e4">
      <Url xsi:nil="true"/>
      <Description xsi:nil="true"/>
    </URL>
    <Distribution xmlns="19eac92a-de6b-4e67-82dd-0654a16185e4" xsi:nil="true"/>
    <Scenarios xmlns="19eac92a-de6b-4e67-82dd-0654a16185e4"/>
    <Sales_x0020_Cycle xmlns="19eac92a-de6b-4e67-82dd-0654a16185e4"/>
    <ContentType0 xmlns="19eac92a-de6b-4e67-82dd-0654a16185e4"/>
    <Search_x0020_Keywords xmlns="19eac92a-de6b-4e67-82dd-0654a16185e4" xsi:nil="true"/>
    <Technical_x0020_Level xmlns="19eac92a-de6b-4e67-82dd-0654a16185e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11AABFF2C5AB42B36B57B737E3C20E" ma:contentTypeVersion="22" ma:contentTypeDescription="Create a new document." ma:contentTypeScope="" ma:versionID="5144f97e4723fcd667a14eb56b9968ba">
  <xsd:schema xmlns:xsd="http://www.w3.org/2001/XMLSchema" xmlns:p="http://schemas.microsoft.com/office/2006/metadata/properties" xmlns:ns2="19eac92a-de6b-4e67-82dd-0654a16185e4" targetNamespace="http://schemas.microsoft.com/office/2006/metadata/properties" ma:root="true" ma:fieldsID="b030b4c9c4c5dcc1fe81c59ca5bbfa01" ns2:_="">
    <xsd:import namespace="19eac92a-de6b-4e67-82dd-0654a16185e4"/>
    <xsd:element name="properties">
      <xsd:complexType>
        <xsd:sequence>
          <xsd:element name="documentManagement">
            <xsd:complexType>
              <xsd:all>
                <xsd:element ref="ns2:URL" minOccurs="0"/>
                <xsd:element ref="ns2:Description0" minOccurs="0"/>
                <xsd:element ref="ns2:Date_x0020_Published" minOccurs="0"/>
                <xsd:element ref="ns2:Expiration_x0020_Date0" minOccurs="0"/>
                <xsd:element ref="ns2:Content_x0020_Category" minOccurs="0"/>
                <xsd:element ref="ns2:Topic" minOccurs="0"/>
                <xsd:element ref="ns2:ContentType0" minOccurs="0"/>
                <xsd:element ref="ns2:Format" minOccurs="0"/>
                <xsd:element ref="ns2:Search_x0020_Keywords" minOccurs="0"/>
                <xsd:element ref="ns2:Distribution" minOccurs="0"/>
                <xsd:element ref="ns2:Technical_x0020_Level" minOccurs="0"/>
                <xsd:element ref="ns2:Audience_x0020__x002f__x0020_Role" minOccurs="0"/>
                <xsd:element ref="ns2:Technology" minOccurs="0"/>
                <xsd:element ref="ns2:Scenarios" minOccurs="0"/>
                <xsd:element ref="ns2:Product" minOccurs="0"/>
                <xsd:element ref="ns2:Customer_x0020_Campaign" minOccurs="0"/>
                <xsd:element ref="ns2:Industry" minOccurs="0"/>
                <xsd:element ref="ns2:Customer_x0020_Segment" minOccurs="0"/>
                <xsd:element ref="ns2:Sales_x0020_Cycle" minOccurs="0"/>
                <xsd:element ref="ns2:Language" minOccurs="0"/>
                <xsd:element ref="ns2:Best_x0020_Bets" minOccurs="0"/>
              </xsd:all>
            </xsd:complexType>
          </xsd:element>
        </xsd:sequence>
      </xsd:complexType>
    </xsd:element>
  </xsd:schema>
  <xsd:schema xmlns:xsd="http://www.w3.org/2001/XMLSchema" xmlns:dms="http://schemas.microsoft.com/office/2006/documentManagement/types" targetNamespace="19eac92a-de6b-4e67-82dd-0654a16185e4" elementFormDefault="qualified">
    <xsd:import namespace="http://schemas.microsoft.com/office/2006/documentManagement/types"/>
    <xsd:element name="URL" ma:index="8" nillable="true" ma:displayName="URL" ma:default="" ma:description="(Description placeholder area!)"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Description0" ma:index="9" nillable="true" ma:displayName="Description" ma:description="(Description placeholder area!)" ma:internalName="Description0">
      <xsd:simpleType>
        <xsd:restriction base="dms:Note"/>
      </xsd:simpleType>
    </xsd:element>
    <xsd:element name="Date_x0020_Published" ma:index="10" nillable="true" ma:displayName="Date Published" ma:description="(Description placeholder area!)" ma:format="DateOnly" ma:internalName="Date_x0020_Published">
      <xsd:simpleType>
        <xsd:restriction base="dms:DateTime"/>
      </xsd:simpleType>
    </xsd:element>
    <xsd:element name="Expiration_x0020_Date0" ma:index="11" nillable="true" ma:displayName="Expiration Date" ma:description="(Description placeholder area!)" ma:format="DateOnly" ma:internalName="Expiration_x0020_Date0">
      <xsd:simpleType>
        <xsd:restriction base="dms:DateTime"/>
      </xsd:simpleType>
    </xsd:element>
    <xsd:element name="Content_x0020_Category" ma:index="12" nillable="true" ma:displayName="Content Category" ma:description="(Description placeholder area!)" ma:format="Dropdown" ma:internalName="Content_x0020_Category">
      <xsd:simpleType>
        <xsd:restriction base="dms:Choice">
          <xsd:enumeration value="Technical"/>
          <xsd:enumeration value="Non-Technical"/>
        </xsd:restriction>
      </xsd:simpleType>
    </xsd:element>
    <xsd:element name="Topic" ma:index="13" nillable="true" ma:displayName="Topic" ma:description="(Description placeholder area!)" ma:internalName="Topic">
      <xsd:complexType>
        <xsd:complexContent>
          <xsd:extension base="dms:MultiChoice">
            <xsd:sequence>
              <xsd:element name="Value" maxOccurs="unbounded" minOccurs="0" nillable="true">
                <xsd:simpleType>
                  <xsd:restriction base="dms:Choice">
                    <xsd:enumeration value="All"/>
                    <xsd:enumeration value="Business Value"/>
                    <xsd:enumeration value="Deployment"/>
                    <xsd:enumeration value="Features &amp; Usability"/>
                    <xsd:enumeration value="Launch Wave"/>
                    <xsd:enumeration value="Pricing &amp; Licensing"/>
                    <xsd:enumeration value="Management &amp; Operations"/>
                    <xsd:enumeration value="Planning &amp; Architecture"/>
                    <xsd:enumeration value="Product Strategy &amp; Futures"/>
                    <xsd:enumeration value="Security"/>
                    <xsd:enumeration value="Selling Strategies"/>
                    <xsd:enumeration value="Solution Development"/>
                    <xsd:enumeration value="Support &amp; Troubleshooting"/>
                  </xsd:restriction>
                </xsd:simpleType>
              </xsd:element>
            </xsd:sequence>
          </xsd:extension>
        </xsd:complexContent>
      </xsd:complexType>
    </xsd:element>
    <xsd:element name="ContentType0" ma:index="14" nillable="true" ma:displayName="ContentType" ma:description="(Description placeholder area!)" ma:internalName="ContentType0">
      <xsd:complexType>
        <xsd:complexContent>
          <xsd:extension base="dms:MultiChoice">
            <xsd:sequence>
              <xsd:element name="Value" maxOccurs="unbounded" minOccurs="0" nillable="true">
                <xsd:simpleType>
                  <xsd:restriction base="dms:Choice">
                    <xsd:enumeration value="Sales Tools"/>
                    <xsd:enumeration value="Product Information"/>
                    <xsd:enumeration value="Industry Evidence"/>
                    <xsd:enumeration value="Customer/Partner Evidence"/>
                    <xsd:enumeration value="Internal Training"/>
                    <xsd:enumeration value="External Training"/>
                    <xsd:enumeration value="Marketing Materials"/>
                    <xsd:enumeration value="Technical Information"/>
                    <xsd:enumeration value="Compete Information"/>
                  </xsd:restriction>
                </xsd:simpleType>
              </xsd:element>
            </xsd:sequence>
          </xsd:extension>
        </xsd:complexContent>
      </xsd:complexType>
    </xsd:element>
    <xsd:element name="Format" ma:index="15" nillable="true" ma:displayName="Format" ma:description="(Description placeholder area!)" ma:format="Dropdown" ma:internalName="Format">
      <xsd:simpleType>
        <xsd:restriction base="dms:Choice">
          <xsd:enumeration value="Analyst Report"/>
          <xsd:enumeration value="Brochure"/>
          <xsd:enumeration value="Case Study"/>
          <xsd:enumeration value="Cookbook"/>
          <xsd:enumeration value="Course"/>
          <xsd:enumeration value="Datasheet"/>
          <xsd:enumeration value="Demo/Scripts"/>
          <xsd:enumeration value="Discussions Guide/Battlecard"/>
          <xsd:enumeration value="Drive Time"/>
          <xsd:enumeration value="Email Template"/>
          <xsd:enumeration value="Fact Sheet"/>
          <xsd:enumeration value="FAQ"/>
          <xsd:enumeration value="Industry/Market Research"/>
          <xsd:enumeration value="Job Aids"/>
          <xsd:enumeration value="Pitch Card/Talking Points"/>
          <xsd:enumeration value="Planning Documents"/>
          <xsd:enumeration value="Positioning/Messaging Framework"/>
          <xsd:enumeration value="Presentation"/>
          <xsd:enumeration value="Press Release/Announcement"/>
          <xsd:enumeration value="Product Guide"/>
          <xsd:enumeration value="Screenshots"/>
          <xsd:enumeration value="Technical Guide/Howto"/>
          <xsd:enumeration value="Toolkit"/>
          <xsd:enumeration value="Video"/>
          <xsd:enumeration value="Webcast"/>
          <xsd:enumeration value="Whitepaper"/>
        </xsd:restriction>
      </xsd:simpleType>
    </xsd:element>
    <xsd:element name="Search_x0020_Keywords" ma:index="16" nillable="true" ma:displayName="Search Keywords" ma:description="(Description placeholder area!)" ma:internalName="Search_x0020_Keywords">
      <xsd:simpleType>
        <xsd:restriction base="dms:Note"/>
      </xsd:simpleType>
    </xsd:element>
    <xsd:element name="Distribution" ma:index="17" nillable="true" ma:displayName="Distribution" ma:description="(Description placeholder area!)" ma:format="Dropdown" ma:internalName="Distribution">
      <xsd:simpleType>
        <xsd:restriction base="dms:Choice">
          <xsd:enumeration value="Microsoft Confidential"/>
          <xsd:enumeration value="Partner Ready"/>
          <xsd:enumeration value="Customer Ready"/>
        </xsd:restriction>
      </xsd:simpleType>
    </xsd:element>
    <xsd:element name="Technical_x0020_Level" ma:index="18" nillable="true" ma:displayName="Technical Level" ma:description="(Description placeholder area!)" ma:format="Dropdown" ma:internalName="Technical_x0020_Level">
      <xsd:simpleType>
        <xsd:restriction base="dms:Choice">
          <xsd:enumeration value="100"/>
          <xsd:enumeration value="200"/>
          <xsd:enumeration value="300"/>
          <xsd:enumeration value="400"/>
        </xsd:restriction>
      </xsd:simpleType>
    </xsd:element>
    <xsd:element name="Audience_x0020__x002f__x0020_Role" ma:index="19" nillable="true" ma:displayName="Audience / Role" ma:description="(Description placeholder area!)" ma:internalName="Audience_x0020__x002f__x0020_Role">
      <xsd:complexType>
        <xsd:complexContent>
          <xsd:extension base="dms:MultiChoice">
            <xsd:sequence>
              <xsd:element name="Value" maxOccurs="unbounded" minOccurs="0" nillable="true">
                <xsd:simpleType>
                  <xsd:restriction base="dms:Choice">
                    <xsd:enumeration value="Business Decision Maker"/>
                    <xsd:enumeration value="Technical Decision Maker"/>
                    <xsd:enumeration value="IT Manager/IT Professional"/>
                    <xsd:enumeration value="Developer"/>
                    <xsd:enumeration value="Partner"/>
                    <xsd:enumeration value="Microsoft Field"/>
                  </xsd:restriction>
                </xsd:simpleType>
              </xsd:element>
            </xsd:sequence>
          </xsd:extension>
        </xsd:complexContent>
      </xsd:complexType>
    </xsd:element>
    <xsd:element name="Technology" ma:index="20" nillable="true" ma:displayName="Technology" ma:description="(Description placeholder area!)" ma:internalName="Technology">
      <xsd:complexType>
        <xsd:complexContent>
          <xsd:extension base="dms:MultiChoice">
            <xsd:sequence>
              <xsd:element name="Value" maxOccurs="unbounded" minOccurs="0" nillable="true">
                <xsd:simpleType>
                  <xsd:restriction base="dms:Choice">
                    <xsd:enumeration value="Virtualization"/>
                    <xsd:enumeration value="Terminal Services (TS)"/>
                    <xsd:enumeration value="Active Directory Domain Services (AD DS)"/>
                    <xsd:enumeration value="Windows Sharepoint Services (WSS)"/>
                    <xsd:enumeration value="Internet Information Server (IIS)"/>
                    <xsd:enumeration value="Server Core"/>
                    <xsd:enumeration value="PowerShell"/>
                    <xsd:enumeration value="BitLocker"/>
                    <xsd:enumeration value="Network Access Protection (NAP)"/>
                    <xsd:enumeration value="Windows Deployment Services (WDS)"/>
                    <xsd:enumeration value="Rights Management Services (RMS)"/>
                    <xsd:enumeration value="Server Manager"/>
                  </xsd:restriction>
                </xsd:simpleType>
              </xsd:element>
            </xsd:sequence>
          </xsd:extension>
        </xsd:complexContent>
      </xsd:complexType>
    </xsd:element>
    <xsd:element name="Scenarios" ma:index="21" nillable="true" ma:displayName="Scenarios" ma:description="(Description placeholder area!)" ma:internalName="Scenarios">
      <xsd:complexType>
        <xsd:complexContent>
          <xsd:extension base="dms:MultiChoice">
            <xsd:sequence>
              <xsd:element name="Value" maxOccurs="unbounded" minOccurs="0" nillable="true">
                <xsd:simpleType>
                  <xsd:restriction base="dms:Choice">
                    <xsd:enumeration value="Windows Server Virtualization"/>
                    <xsd:enumeration value="Centralized Application Access"/>
                    <xsd:enumeration value="Windows Server and the Branch Office"/>
                    <xsd:enumeration value="Security and Policy Enforcement"/>
                    <xsd:enumeration value="Web and Application Platform"/>
                    <xsd:enumeration value="Server Management"/>
                    <xsd:enumeration value="High Availability"/>
                  </xsd:restriction>
                </xsd:simpleType>
              </xsd:element>
            </xsd:sequence>
          </xsd:extension>
        </xsd:complexContent>
      </xsd:complexType>
    </xsd:element>
    <xsd:element name="Product" ma:index="22" nillable="true" ma:displayName="Product" ma:description="(Description placeholder area!)" ma:internalName="Product">
      <xsd:complexType>
        <xsd:complexContent>
          <xsd:extension base="dms:MultiChoice">
            <xsd:sequence>
              <xsd:element name="Value" maxOccurs="unbounded" minOccurs="0" nillable="true">
                <xsd:simpleType>
                  <xsd:restriction base="dms:Choice">
                    <xsd:enumeration value="Windows Server 2008"/>
                    <xsd:enumeration value="Windows Server 2003"/>
                    <xsd:enumeration value="SQL Server 2008"/>
                    <xsd:enumeration value="SQL Server 2005"/>
                    <xsd:enumeration value="Visual Studio 2008"/>
                    <xsd:enumeration value="Visual Studio 2005"/>
                  </xsd:restriction>
                </xsd:simpleType>
              </xsd:element>
            </xsd:sequence>
          </xsd:extension>
        </xsd:complexContent>
      </xsd:complexType>
    </xsd:element>
    <xsd:element name="Customer_x0020_Campaign" ma:index="23" nillable="true" ma:displayName="Customer Campaign" ma:description="(Description placeholder area!)" ma:internalName="Customer_x0020_Campaign">
      <xsd:complexType>
        <xsd:complexContent>
          <xsd:extension base="dms:MultiChoice">
            <xsd:sequence>
              <xsd:element name="Value" maxOccurs="unbounded" minOccurs="0" nillable="true">
                <xsd:simpleType>
                  <xsd:restriction base="dms:Choice">
                    <xsd:enumeration value="Core I/O"/>
                    <xsd:enumeration value="APO"/>
                    <xsd:enumeration value="First Server"/>
                    <xsd:enumeration value="RDP"/>
                    <xsd:enumeration value="Right Server"/>
                  </xsd:restriction>
                </xsd:simpleType>
              </xsd:element>
            </xsd:sequence>
          </xsd:extension>
        </xsd:complexContent>
      </xsd:complexType>
    </xsd:element>
    <xsd:element name="Industry" ma:index="24" nillable="true" ma:displayName="Industry" ma:description="(Description placeholder area!)" ma:format="Dropdown" ma:internalName="Industry">
      <xsd:simpleType>
        <xsd:restriction base="dms:Choice">
          <xsd:enumeration value="All"/>
          <xsd:enumeration value="Manufacturing"/>
          <xsd:enumeration value="Financial Services"/>
          <xsd:enumeration value="Government / Public Sector"/>
          <xsd:enumeration value="Transportation"/>
          <xsd:enumeration value="Healthcare"/>
          <xsd:enumeration value="Education"/>
          <xsd:enumeration value="Communications"/>
          <xsd:enumeration value="High-Tech"/>
          <xsd:enumeration value="Retail &amp; Hospitality"/>
          <xsd:enumeration value="None"/>
        </xsd:restriction>
      </xsd:simpleType>
    </xsd:element>
    <xsd:element name="Customer_x0020_Segment" ma:index="25" nillable="true" ma:displayName="Customer Segment" ma:description="(Description placeholder area!)" ma:internalName="Customer_x0020_Segment">
      <xsd:complexType>
        <xsd:complexContent>
          <xsd:extension base="dms:MultiChoice">
            <xsd:sequence>
              <xsd:element name="Value" maxOccurs="unbounded" minOccurs="0" nillable="true">
                <xsd:simpleType>
                  <xsd:restriction base="dms:Choice">
                    <xsd:enumeration value="All"/>
                    <xsd:enumeration value="Enterprise"/>
                    <xsd:enumeration value="Medium Enterprise"/>
                    <xsd:enumeration value="Small Business"/>
                    <xsd:enumeration value="OEM"/>
                    <xsd:enumeration value="Academic"/>
                    <xsd:enumeration value="ISV"/>
                    <xsd:enumeration value="SI"/>
                  </xsd:restriction>
                </xsd:simpleType>
              </xsd:element>
            </xsd:sequence>
          </xsd:extension>
        </xsd:complexContent>
      </xsd:complexType>
    </xsd:element>
    <xsd:element name="Sales_x0020_Cycle" ma:index="26" nillable="true" ma:displayName="Sales Cycle" ma:description="(Description placeholder area!)" ma:internalName="Sales_x0020_Cycle">
      <xsd:complexType>
        <xsd:complexContent>
          <xsd:extension base="dms:MultiChoice">
            <xsd:sequence>
              <xsd:element name="Value" maxOccurs="unbounded" minOccurs="0" nillable="true">
                <xsd:simpleType>
                  <xsd:restriction base="dms:Choice">
                    <xsd:enumeration value="Demand Generation"/>
                    <xsd:enumeration value="Prospect"/>
                    <xsd:enumeration value="Qualify"/>
                    <xsd:enumeration value="Develop"/>
                    <xsd:enumeration value="Solution"/>
                    <xsd:enumeration value="Proof of Concept"/>
                  </xsd:restriction>
                </xsd:simpleType>
              </xsd:element>
            </xsd:sequence>
          </xsd:extension>
        </xsd:complexContent>
      </xsd:complexType>
    </xsd:element>
    <xsd:element name="Language" ma:index="27" nillable="true" ma:displayName="Language" ma:description="(Description placeholder area!)" ma:format="Dropdown" ma:internalName="Language">
      <xsd:simpleType>
        <xsd:restriction base="dms:Choice">
          <xsd:enumeration value="English"/>
          <xsd:enumeration value="German"/>
          <xsd:enumeration value="Spanish"/>
          <xsd:enumeration value="Simplified Chinese"/>
          <xsd:enumeration value="Japanese"/>
          <xsd:enumeration value="French"/>
          <xsd:enumeration value="Portuguese"/>
          <xsd:enumeration value="Other"/>
        </xsd:restriction>
      </xsd:simpleType>
    </xsd:element>
    <xsd:element name="Best_x0020_Bets" ma:index="28" nillable="true" ma:displayName="Best Bets" ma:default="Yes" ma:format="RadioButtons" ma:internalName="Best_x0020_Bets">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9D3FA92-9314-4290-B9D0-1B0EA3AFF285}">
  <ds:schemaRefs>
    <ds:schemaRef ds:uri="http://schemas.microsoft.com/sharepoint/v3/contenttype/forms"/>
  </ds:schemaRefs>
</ds:datastoreItem>
</file>

<file path=customXml/itemProps2.xml><?xml version="1.0" encoding="utf-8"?>
<ds:datastoreItem xmlns:ds="http://schemas.openxmlformats.org/officeDocument/2006/customXml" ds:itemID="{B4881726-EDE7-4335-BFD0-53655A9B4C06}">
  <ds:schemaRefs>
    <ds:schemaRef ds:uri="http://schemas.microsoft.com/office/2006/metadata/properties"/>
    <ds:schemaRef ds:uri="19eac92a-de6b-4e67-82dd-0654a16185e4"/>
  </ds:schemaRefs>
</ds:datastoreItem>
</file>

<file path=customXml/itemProps3.xml><?xml version="1.0" encoding="utf-8"?>
<ds:datastoreItem xmlns:ds="http://schemas.openxmlformats.org/officeDocument/2006/customXml" ds:itemID="{5062BBEB-841C-4F22-8CC2-D58898DAAE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eac92a-de6b-4e67-82dd-0654a16185e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Shades of Blue - Microsoft India DPE</Template>
  <TotalTime>45</TotalTime>
  <Words>1930</Words>
  <Application>Microsoft Office PowerPoint</Application>
  <PresentationFormat>On-screen Show (4:3)</PresentationFormat>
  <Paragraphs>221</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Shades of Blue - Microsoft India DPE</vt:lpstr>
      <vt:lpstr>Dynamic Desktop with Microsoft Desktop Optimization Pack</vt:lpstr>
      <vt:lpstr> What is MDOP? </vt:lpstr>
      <vt:lpstr>Enterprise Desktop Management Challenges</vt:lpstr>
      <vt:lpstr>Slide 4</vt:lpstr>
      <vt:lpstr>Microsoft SoftGrid Application Virtualization*</vt:lpstr>
      <vt:lpstr>Microsoft Enterprise Desktop Virtualization</vt:lpstr>
      <vt:lpstr>Microsoft Enterprise Desktop Virtualization</vt:lpstr>
      <vt:lpstr>Microsoft Asset Inventory Service</vt:lpstr>
      <vt:lpstr>Microsoft Advanced Group Policy Management</vt:lpstr>
      <vt:lpstr>Microsoft Diagnostics &amp; Recovery Toolset</vt:lpstr>
      <vt:lpstr>Microsoft System Center Desktop Error Monitoring</vt:lpstr>
      <vt:lpstr>References</vt:lpstr>
      <vt:lpstr>Slide 13</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 Session Sub Title (optional)</dc:title>
  <dc:subject>Launch Wave 2008</dc:subject>
  <dc:creator>Pandurang Nayak</dc:creator>
  <cp:keywords>VS 2008, WPF, Smart Clients</cp:keywords>
  <dc:description>Heroes Happen Here</dc:description>
  <cp:lastModifiedBy>Ramakrishnan </cp:lastModifiedBy>
  <cp:revision>17</cp:revision>
  <dcterms:created xsi:type="dcterms:W3CDTF">2008-09-07T12:01:04Z</dcterms:created>
  <dcterms:modified xsi:type="dcterms:W3CDTF">2008-09-19T08:57:08Z</dcterms:modified>
  <cp:version>1</cp:version>
</cp:coreProperties>
</file>