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20"/>
  </p:notesMasterIdLst>
  <p:handoutMasterIdLst>
    <p:handoutMasterId r:id="rId21"/>
  </p:handoutMasterIdLst>
  <p:sldIdLst>
    <p:sldId id="256" r:id="rId5"/>
    <p:sldId id="260" r:id="rId6"/>
    <p:sldId id="270" r:id="rId7"/>
    <p:sldId id="264" r:id="rId8"/>
    <p:sldId id="271" r:id="rId9"/>
    <p:sldId id="265" r:id="rId10"/>
    <p:sldId id="266" r:id="rId11"/>
    <p:sldId id="267" r:id="rId12"/>
    <p:sldId id="257" r:id="rId13"/>
    <p:sldId id="269" r:id="rId14"/>
    <p:sldId id="268" r:id="rId15"/>
    <p:sldId id="261" r:id="rId16"/>
    <p:sldId id="262" r:id="rId17"/>
    <p:sldId id="263" r:id="rId18"/>
    <p:sldId id="259" r:id="rId1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89" autoAdjust="0"/>
    <p:restoredTop sz="96105" autoAdjust="0"/>
  </p:normalViewPr>
  <p:slideViewPr>
    <p:cSldViewPr>
      <p:cViewPr varScale="1">
        <p:scale>
          <a:sx n="72" d="100"/>
          <a:sy n="72" d="100"/>
        </p:scale>
        <p:origin x="-528" y="-90"/>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9/24/2008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9/24/2008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505"/>
            <a:ext cx="8032750" cy="1523495"/>
          </a:xfrm>
        </p:spPr>
        <p:txBody>
          <a:bodyPr/>
          <a:lstStyle/>
          <a:p>
            <a:r>
              <a:rPr lang="en-IN" sz="3200" dirty="0" smtClean="0"/>
              <a:t>Device Emulator Automation</a:t>
            </a:r>
            <a:br>
              <a:rPr lang="en-IN" sz="3200" dirty="0" smtClean="0"/>
            </a:br>
            <a:r>
              <a:rPr lang="en-IN" sz="3200" dirty="0" smtClean="0"/>
              <a:t/>
            </a:r>
            <a:br>
              <a:rPr lang="en-IN" sz="3200" dirty="0" smtClean="0"/>
            </a:br>
            <a:r>
              <a:rPr lang="en-IN" sz="2000" dirty="0" smtClean="0"/>
              <a:t>Building Real World-Ready Applications </a:t>
            </a:r>
            <a:r>
              <a:rPr lang="en-IN" sz="3200" dirty="0" smtClean="0"/>
              <a:t/>
            </a:r>
            <a:br>
              <a:rPr lang="en-IN" sz="3200" dirty="0" smtClean="0"/>
            </a:br>
            <a:r>
              <a:rPr smtClean="0"/>
              <a:t/>
            </a:r>
            <a:br>
              <a:rPr smtClean="0"/>
            </a:br>
            <a:endParaRPr lang="en-US" dirty="0"/>
          </a:p>
        </p:txBody>
      </p:sp>
      <p:sp>
        <p:nvSpPr>
          <p:cNvPr id="3" name="Subtitle 2"/>
          <p:cNvSpPr>
            <a:spLocks noGrp="1"/>
          </p:cNvSpPr>
          <p:nvPr>
            <p:ph type="subTitle" idx="1"/>
          </p:nvPr>
        </p:nvSpPr>
        <p:spPr>
          <a:xfrm>
            <a:off x="806449" y="4262735"/>
            <a:ext cx="4832351" cy="461665"/>
          </a:xfrm>
        </p:spPr>
        <p:txBody>
          <a:bodyPr/>
          <a:lstStyle/>
          <a:p>
            <a:r>
              <a:rPr lang="en-US" sz="2000" dirty="0" err="1" smtClean="0"/>
              <a:t>Bijoy</a:t>
            </a:r>
            <a:r>
              <a:rPr lang="en-US" sz="2000" dirty="0" smtClean="0"/>
              <a:t> </a:t>
            </a:r>
            <a:r>
              <a:rPr lang="en-US" sz="2000" dirty="0" err="1" smtClean="0"/>
              <a:t>Singhal</a:t>
            </a:r>
            <a:endParaRPr lang="en-US" sz="2000" dirty="0" smtClean="0"/>
          </a:p>
          <a:p>
            <a:r>
              <a:rPr lang="en-US" sz="1400" dirty="0" smtClean="0">
                <a:solidFill>
                  <a:schemeClr val="tx1">
                    <a:lumMod val="75000"/>
                  </a:schemeClr>
                </a:solidFill>
              </a:rPr>
              <a:t>Microsoft India</a:t>
            </a:r>
          </a:p>
        </p:txBody>
      </p:sp>
      <p:sp>
        <p:nvSpPr>
          <p:cNvPr id="5" name="Subtitle 2"/>
          <p:cNvSpPr txBox="1">
            <a:spLocks/>
          </p:cNvSpPr>
          <p:nvPr/>
        </p:nvSpPr>
        <p:spPr>
          <a:xfrm>
            <a:off x="5562600" y="4267200"/>
            <a:ext cx="3048000" cy="461665"/>
          </a:xfrm>
          <a:prstGeom prst="rect">
            <a:avLst/>
          </a:prstGeom>
        </p:spPr>
        <p:txBody>
          <a:bodyPr vert="horz" lIns="0" tIns="0" rIns="0" bIns="0" rtlCol="0">
            <a:noAutofit/>
          </a:bodyPr>
          <a:lstStyle/>
          <a:p>
            <a:pPr marL="0" marR="0" lvl="0" indent="0" algn="l" defTabSz="914363" rtl="0" eaLnBrk="1" fontAlgn="auto" latinLnBrk="0" hangingPunct="1">
              <a:lnSpc>
                <a:spcPct val="90000"/>
              </a:lnSpc>
              <a:spcBef>
                <a:spcPts val="0"/>
              </a:spcBef>
              <a:spcAft>
                <a:spcPts val="0"/>
              </a:spcAft>
              <a:buClrTx/>
              <a:buSzPct val="80000"/>
              <a:buFontTx/>
              <a:buNone/>
              <a:tabLst/>
              <a:defRPr/>
            </a:pPr>
            <a:r>
              <a:rPr kumimoji="0" lang="en-US" sz="2000" b="1" i="0" u="none" strike="noStrike" kern="1200" cap="none" spc="0" normalizeH="0" baseline="0" noProof="0" dirty="0" err="1" smtClean="0">
                <a:ln>
                  <a:noFill/>
                </a:ln>
                <a:solidFill>
                  <a:schemeClr val="tx1">
                    <a:tint val="75000"/>
                  </a:schemeClr>
                </a:solidFill>
                <a:effectLst/>
                <a:uLnTx/>
                <a:uFillTx/>
                <a:latin typeface="+mn-lt"/>
                <a:ea typeface="+mn-ea"/>
                <a:cs typeface="+mn-cs"/>
              </a:rPr>
              <a:t>Jadeja</a:t>
            </a:r>
            <a:r>
              <a:rPr kumimoji="0" lang="en-US" sz="2000" b="1"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en-US" sz="2000" b="1" i="0" u="none" strike="noStrike" kern="1200" cap="none" spc="0" normalizeH="0" baseline="0" noProof="0" dirty="0" err="1" smtClean="0">
                <a:ln>
                  <a:noFill/>
                </a:ln>
                <a:solidFill>
                  <a:schemeClr val="tx1">
                    <a:tint val="75000"/>
                  </a:schemeClr>
                </a:solidFill>
                <a:effectLst/>
                <a:uLnTx/>
                <a:uFillTx/>
                <a:latin typeface="+mn-lt"/>
                <a:ea typeface="+mn-ea"/>
                <a:cs typeface="+mn-cs"/>
              </a:rPr>
              <a:t>Dushyantsinh</a:t>
            </a:r>
            <a:r>
              <a:rPr kumimoji="0" lang="en-US" sz="2000" b="1" i="0" u="none" strike="noStrike" kern="1200" cap="none" spc="0" normalizeH="0" baseline="0" noProof="0" dirty="0" smtClean="0">
                <a:ln>
                  <a:noFill/>
                </a:ln>
                <a:solidFill>
                  <a:schemeClr val="tx1">
                    <a:tint val="75000"/>
                  </a:schemeClr>
                </a:solidFill>
                <a:effectLst/>
                <a:uLnTx/>
                <a:uFillTx/>
                <a:latin typeface="+mn-lt"/>
                <a:ea typeface="+mn-ea"/>
                <a:cs typeface="+mn-cs"/>
              </a:rPr>
              <a:t> A</a:t>
            </a:r>
          </a:p>
          <a:p>
            <a:pPr marL="0" marR="0" lvl="0" indent="0" algn="l" defTabSz="914363" rtl="0" eaLnBrk="1" fontAlgn="auto" latinLnBrk="0" hangingPunct="1">
              <a:lnSpc>
                <a:spcPct val="90000"/>
              </a:lnSpc>
              <a:spcBef>
                <a:spcPts val="0"/>
              </a:spcBef>
              <a:spcAft>
                <a:spcPts val="0"/>
              </a:spcAft>
              <a:buClrTx/>
              <a:buSzPct val="80000"/>
              <a:buFontTx/>
              <a:buNone/>
              <a:tabLst/>
              <a:defRPr/>
            </a:pPr>
            <a:r>
              <a:rPr kumimoji="0" lang="en-US" sz="1600" b="1" i="0" u="none" strike="noStrike" kern="1200" cap="none" spc="0" normalizeH="0" baseline="0" noProof="0" dirty="0" smtClean="0">
                <a:ln>
                  <a:noFill/>
                </a:ln>
                <a:solidFill>
                  <a:schemeClr val="tx1">
                    <a:lumMod val="75000"/>
                  </a:schemeClr>
                </a:solidFill>
                <a:effectLst/>
                <a:uLnTx/>
                <a:uFillTx/>
                <a:latin typeface="+mn-lt"/>
                <a:ea typeface="+mn-ea"/>
                <a:cs typeface="+mn-cs"/>
              </a:rPr>
              <a:t>Microsoft India</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81000" y="1371600"/>
            <a:ext cx="8382000" cy="2068259"/>
          </a:xfrm>
        </p:spPr>
        <p:txBody>
          <a:bodyPr/>
          <a:lstStyle/>
          <a:p>
            <a:r>
              <a:rPr lang="en-US" dirty="0" smtClean="0"/>
              <a:t>What?</a:t>
            </a:r>
          </a:p>
          <a:p>
            <a:r>
              <a:rPr lang="en-US" dirty="0" smtClean="0"/>
              <a:t>Why?</a:t>
            </a:r>
          </a:p>
          <a:p>
            <a:r>
              <a:rPr lang="en-US" dirty="0" smtClean="0"/>
              <a:t>How?</a:t>
            </a:r>
          </a:p>
          <a:p>
            <a:r>
              <a:rPr lang="en-US" dirty="0" smtClean="0"/>
              <a:t>Summary</a:t>
            </a:r>
            <a:endParaRPr lang="en-US" dirty="0"/>
          </a:p>
        </p:txBody>
      </p:sp>
      <p:sp>
        <p:nvSpPr>
          <p:cNvPr id="4" name="Rectangle 3"/>
          <p:cNvSpPr/>
          <p:nvPr/>
        </p:nvSpPr>
        <p:spPr bwMode="auto">
          <a:xfrm>
            <a:off x="685800" y="2971800"/>
            <a:ext cx="7772400" cy="457200"/>
          </a:xfrm>
          <a:prstGeom prst="rect">
            <a:avLst/>
          </a:prstGeom>
          <a:noFill/>
          <a:ln w="50800">
            <a:solidFill>
              <a:srgbClr val="FF0000"/>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IN"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Summary</a:t>
            </a:r>
            <a:endParaRPr lang="en-IN" dirty="0"/>
          </a:p>
        </p:txBody>
      </p:sp>
      <p:sp>
        <p:nvSpPr>
          <p:cNvPr id="3" name="Text Placeholder 2"/>
          <p:cNvSpPr>
            <a:spLocks noGrp="1"/>
          </p:cNvSpPr>
          <p:nvPr>
            <p:ph type="body" sz="quarter" idx="10"/>
          </p:nvPr>
        </p:nvSpPr>
        <p:spPr>
          <a:xfrm>
            <a:off x="381000" y="1411552"/>
            <a:ext cx="8382000" cy="4087273"/>
          </a:xfrm>
        </p:spPr>
        <p:txBody>
          <a:bodyPr/>
          <a:lstStyle/>
          <a:p>
            <a:r>
              <a:rPr lang="en-IN" dirty="0" smtClean="0"/>
              <a:t>The Device Emulator Manager API provides the features necessary to perform automated application testing with the Device Emulators. </a:t>
            </a:r>
          </a:p>
          <a:p>
            <a:r>
              <a:rPr lang="en-IN" dirty="0" smtClean="0"/>
              <a:t>Using the Device Emulator Manager API, you can programmatically manage the entire life cycle of the Device Emulators allowing you to easily create reproducible tests.</a:t>
            </a:r>
            <a:endParaRPr lang="en-IN"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5567678"/>
          </a:xfrm>
        </p:spPr>
        <p:txBody>
          <a:bodyPr/>
          <a:lstStyle/>
          <a:p>
            <a:r>
              <a:rPr lang="en-US" dirty="0" smtClean="0"/>
              <a:t>Device Emulator</a:t>
            </a:r>
          </a:p>
          <a:p>
            <a:pPr>
              <a:buNone/>
            </a:pPr>
            <a:r>
              <a:rPr lang="en-US" sz="1800" dirty="0" smtClean="0">
                <a:solidFill>
                  <a:srgbClr val="FFFF00"/>
                </a:solidFill>
              </a:rPr>
              <a:t>	http://msdn.microsoft.com/en-us/library/aa188174.aspx</a:t>
            </a:r>
          </a:p>
          <a:p>
            <a:r>
              <a:rPr lang="en-US" dirty="0" smtClean="0"/>
              <a:t>Device Emulator Manager</a:t>
            </a:r>
          </a:p>
          <a:p>
            <a:pPr>
              <a:buNone/>
            </a:pPr>
            <a:r>
              <a:rPr lang="en-US" sz="1800" dirty="0" smtClean="0">
                <a:solidFill>
                  <a:srgbClr val="FFFF00"/>
                </a:solidFill>
              </a:rPr>
              <a:t>	http://msdn.microsoft.com/en-us/library/aa188185.aspx</a:t>
            </a:r>
          </a:p>
          <a:p>
            <a:r>
              <a:rPr lang="en-US" dirty="0" smtClean="0"/>
              <a:t>Automating Device Emulator Manager Using the </a:t>
            </a:r>
            <a:r>
              <a:rPr lang="en-US" dirty="0" err="1" smtClean="0"/>
              <a:t>IDeviceEmulatorManager</a:t>
            </a:r>
            <a:r>
              <a:rPr lang="en-US" dirty="0" smtClean="0"/>
              <a:t> Interface</a:t>
            </a:r>
          </a:p>
          <a:p>
            <a:pPr>
              <a:buNone/>
            </a:pPr>
            <a:r>
              <a:rPr lang="en-US" sz="1800" dirty="0" smtClean="0">
                <a:solidFill>
                  <a:srgbClr val="FFFF00"/>
                </a:solidFill>
              </a:rPr>
              <a:t>	http://msdn.microsoft.com/en-us/library/bb887543.aspx</a:t>
            </a:r>
          </a:p>
          <a:p>
            <a:r>
              <a:rPr lang="en-US" dirty="0" smtClean="0"/>
              <a:t>How To: Programmatically Control the Windows Mobile Device Emulators from .NET</a:t>
            </a:r>
          </a:p>
          <a:p>
            <a:pPr>
              <a:buNone/>
            </a:pPr>
            <a:r>
              <a:rPr lang="en-US" sz="1800" dirty="0" smtClean="0">
                <a:solidFill>
                  <a:srgbClr val="FFFF00"/>
                </a:solidFill>
              </a:rPr>
              <a:t>	http://msdn.microsoft.com/en-us/library/bb936678.aspx</a:t>
            </a:r>
          </a:p>
          <a:p>
            <a:pPr>
              <a:buNone/>
            </a:pPr>
            <a:endParaRPr lang="en-US" sz="24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401205"/>
          </a:xfrm>
        </p:spPr>
        <p:txBody>
          <a:bodyPr/>
          <a:lstStyle/>
          <a:p>
            <a:pPr lvl="0"/>
            <a:r>
              <a:rPr lang="en-US" dirty="0" smtClean="0"/>
              <a:t>Your Feedback is Important!</a:t>
            </a:r>
          </a:p>
          <a:p>
            <a:pPr lvl="1">
              <a:buNone/>
            </a:pPr>
            <a:r>
              <a:rPr lang="en-US" dirty="0" smtClean="0"/>
              <a:t>Please take a few moments to fill out our online feedback form</a:t>
            </a:r>
          </a:p>
          <a:p>
            <a:pPr lvl="1">
              <a:buNone/>
            </a:pP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a:t>
            </a:r>
            <a:endParaRPr lang="en-US" dirty="0"/>
          </a:p>
        </p:txBody>
      </p:sp>
      <p:sp>
        <p:nvSpPr>
          <p:cNvPr id="3" name="Text Placeholder 2"/>
          <p:cNvSpPr>
            <a:spLocks noGrp="1"/>
          </p:cNvSpPr>
          <p:nvPr>
            <p:ph type="body" sz="quarter" idx="10"/>
          </p:nvPr>
        </p:nvSpPr>
        <p:spPr>
          <a:xfrm>
            <a:off x="381000" y="1411552"/>
            <a:ext cx="8382000" cy="2339102"/>
          </a:xfrm>
        </p:spPr>
        <p:txBody>
          <a:bodyPr/>
          <a:lstStyle/>
          <a:p>
            <a:r>
              <a:rPr lang="en-US" dirty="0" smtClean="0"/>
              <a:t>Email Addresses:</a:t>
            </a:r>
          </a:p>
          <a:p>
            <a:pPr lvl="1"/>
            <a:r>
              <a:rPr lang="en-US" sz="2400" dirty="0" err="1" smtClean="0"/>
              <a:t>Bijoy</a:t>
            </a:r>
            <a:r>
              <a:rPr lang="en-US" sz="2400" dirty="0" smtClean="0"/>
              <a:t> </a:t>
            </a:r>
            <a:r>
              <a:rPr lang="en-US" sz="2400" dirty="0" err="1" smtClean="0"/>
              <a:t>Singhal</a:t>
            </a:r>
            <a:r>
              <a:rPr lang="en-US" sz="2400" dirty="0" smtClean="0"/>
              <a:t>: </a:t>
            </a:r>
            <a:r>
              <a:rPr lang="en-US" sz="2400" dirty="0" smtClean="0">
                <a:solidFill>
                  <a:srgbClr val="FFFF00"/>
                </a:solidFill>
              </a:rPr>
              <a:t>bijoy.singhal@microsoft.com</a:t>
            </a:r>
          </a:p>
          <a:p>
            <a:pPr lvl="1"/>
            <a:r>
              <a:rPr lang="en-US" sz="2400" dirty="0" err="1" smtClean="0"/>
              <a:t>Jadeja</a:t>
            </a:r>
            <a:r>
              <a:rPr lang="en-US" sz="2400" dirty="0" smtClean="0"/>
              <a:t> </a:t>
            </a:r>
            <a:r>
              <a:rPr lang="en-US" sz="2400" dirty="0" err="1" smtClean="0"/>
              <a:t>Dushyantsinh</a:t>
            </a:r>
            <a:r>
              <a:rPr lang="en-US" sz="2400" dirty="0" smtClean="0"/>
              <a:t> A: </a:t>
            </a:r>
            <a:r>
              <a:rPr lang="en-US" sz="2400" dirty="0" smtClean="0">
                <a:solidFill>
                  <a:srgbClr val="FFFF00"/>
                </a:solidFill>
              </a:rPr>
              <a:t>i-jdushy@microsoft.com</a:t>
            </a:r>
          </a:p>
          <a:p>
            <a:endParaRPr lang="en-US" dirty="0" smtClean="0"/>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81000" y="1371600"/>
            <a:ext cx="8382000" cy="2068259"/>
          </a:xfrm>
        </p:spPr>
        <p:txBody>
          <a:bodyPr/>
          <a:lstStyle/>
          <a:p>
            <a:r>
              <a:rPr lang="en-US" dirty="0" smtClean="0"/>
              <a:t>What?</a:t>
            </a:r>
          </a:p>
          <a:p>
            <a:r>
              <a:rPr lang="en-US" dirty="0" smtClean="0"/>
              <a:t>Why?</a:t>
            </a:r>
          </a:p>
          <a:p>
            <a:r>
              <a:rPr lang="en-US" dirty="0" smtClean="0"/>
              <a:t>How?</a:t>
            </a:r>
          </a:p>
          <a:p>
            <a:r>
              <a:rPr lang="en-US" dirty="0" smtClean="0"/>
              <a:t>Summary</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81000" y="1371600"/>
            <a:ext cx="8382000" cy="2068259"/>
          </a:xfrm>
        </p:spPr>
        <p:txBody>
          <a:bodyPr/>
          <a:lstStyle/>
          <a:p>
            <a:r>
              <a:rPr lang="en-US" dirty="0" smtClean="0"/>
              <a:t>What?</a:t>
            </a:r>
          </a:p>
          <a:p>
            <a:r>
              <a:rPr lang="en-US" dirty="0" smtClean="0"/>
              <a:t>Why?</a:t>
            </a:r>
          </a:p>
          <a:p>
            <a:r>
              <a:rPr lang="en-US" dirty="0" smtClean="0"/>
              <a:t>How?</a:t>
            </a:r>
          </a:p>
          <a:p>
            <a:r>
              <a:rPr lang="en-US" dirty="0" smtClean="0"/>
              <a:t>Summary</a:t>
            </a:r>
            <a:endParaRPr lang="en-US" dirty="0"/>
          </a:p>
        </p:txBody>
      </p:sp>
      <p:sp>
        <p:nvSpPr>
          <p:cNvPr id="4" name="Rectangle 3"/>
          <p:cNvSpPr/>
          <p:nvPr/>
        </p:nvSpPr>
        <p:spPr bwMode="auto">
          <a:xfrm>
            <a:off x="685800" y="1371600"/>
            <a:ext cx="7772400" cy="457200"/>
          </a:xfrm>
          <a:prstGeom prst="rect">
            <a:avLst/>
          </a:prstGeom>
          <a:noFill/>
          <a:ln w="50800">
            <a:solidFill>
              <a:srgbClr val="FF0000"/>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IN"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Device Emulator [DE]</a:t>
            </a:r>
            <a:endParaRPr lang="en-US" dirty="0"/>
          </a:p>
        </p:txBody>
      </p:sp>
      <p:pic>
        <p:nvPicPr>
          <p:cNvPr id="5" name="Picture 4" descr="DE.jpg"/>
          <p:cNvPicPr>
            <a:picLocks noChangeAspect="1"/>
          </p:cNvPicPr>
          <p:nvPr/>
        </p:nvPicPr>
        <p:blipFill>
          <a:blip r:embed="rId2"/>
          <a:stretch>
            <a:fillRect/>
          </a:stretch>
        </p:blipFill>
        <p:spPr>
          <a:xfrm>
            <a:off x="457200" y="1181100"/>
            <a:ext cx="8229600" cy="5143500"/>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Device Emulator Manager [DEM]</a:t>
            </a:r>
            <a:endParaRPr lang="en-IN" dirty="0"/>
          </a:p>
        </p:txBody>
      </p:sp>
      <p:pic>
        <p:nvPicPr>
          <p:cNvPr id="5" name="Picture 4" descr="DEM.jpg"/>
          <p:cNvPicPr>
            <a:picLocks noChangeAspect="1"/>
          </p:cNvPicPr>
          <p:nvPr/>
        </p:nvPicPr>
        <p:blipFill>
          <a:blip r:embed="rId2"/>
          <a:stretch>
            <a:fillRect/>
          </a:stretch>
        </p:blipFill>
        <p:spPr>
          <a:xfrm>
            <a:off x="2333625" y="1076325"/>
            <a:ext cx="4600575" cy="5248275"/>
          </a:xfrm>
          <a:prstGeom prst="rect">
            <a:avLst/>
          </a:prstGeo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81000" y="1371600"/>
            <a:ext cx="8382000" cy="2068259"/>
          </a:xfrm>
        </p:spPr>
        <p:txBody>
          <a:bodyPr/>
          <a:lstStyle/>
          <a:p>
            <a:r>
              <a:rPr lang="en-US" dirty="0" smtClean="0"/>
              <a:t>What?</a:t>
            </a:r>
          </a:p>
          <a:p>
            <a:r>
              <a:rPr lang="en-US" dirty="0" smtClean="0"/>
              <a:t>Why?</a:t>
            </a:r>
          </a:p>
          <a:p>
            <a:r>
              <a:rPr lang="en-US" dirty="0" smtClean="0"/>
              <a:t>How?</a:t>
            </a:r>
          </a:p>
          <a:p>
            <a:r>
              <a:rPr lang="en-US" dirty="0" smtClean="0"/>
              <a:t>Summary</a:t>
            </a:r>
            <a:endParaRPr lang="en-US" dirty="0"/>
          </a:p>
        </p:txBody>
      </p:sp>
      <p:sp>
        <p:nvSpPr>
          <p:cNvPr id="4" name="Rectangle 3"/>
          <p:cNvSpPr/>
          <p:nvPr/>
        </p:nvSpPr>
        <p:spPr bwMode="auto">
          <a:xfrm>
            <a:off x="685800" y="1905000"/>
            <a:ext cx="7772400" cy="457200"/>
          </a:xfrm>
          <a:prstGeom prst="rect">
            <a:avLst/>
          </a:prstGeom>
          <a:noFill/>
          <a:ln w="50800">
            <a:solidFill>
              <a:srgbClr val="FF0000"/>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IN"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Why do we need DE/DEM?</a:t>
            </a:r>
            <a:endParaRPr lang="en-IN" dirty="0"/>
          </a:p>
        </p:txBody>
      </p:sp>
      <p:sp>
        <p:nvSpPr>
          <p:cNvPr id="3" name="Text Placeholder 2"/>
          <p:cNvSpPr>
            <a:spLocks noGrp="1"/>
          </p:cNvSpPr>
          <p:nvPr>
            <p:ph type="body" sz="quarter" idx="10"/>
          </p:nvPr>
        </p:nvSpPr>
        <p:spPr>
          <a:xfrm>
            <a:off x="381000" y="1411552"/>
            <a:ext cx="8382000" cy="4493538"/>
          </a:xfrm>
        </p:spPr>
        <p:txBody>
          <a:bodyPr/>
          <a:lstStyle/>
          <a:p>
            <a:r>
              <a:rPr lang="en-IN" dirty="0" smtClean="0"/>
              <a:t>Device Emulator [DE] does not ONLY mimics the behaviour of a Windows Mobile/Windows Embedded CE–based hardware platform.</a:t>
            </a:r>
            <a:endParaRPr lang="en-US" dirty="0" smtClean="0"/>
          </a:p>
          <a:p>
            <a:r>
              <a:rPr lang="en-IN" dirty="0" smtClean="0"/>
              <a:t>It is also an important tool for testing Windows Mobile applications. </a:t>
            </a:r>
          </a:p>
          <a:p>
            <a:pPr lvl="1"/>
            <a:r>
              <a:rPr lang="en-IN" sz="2400" dirty="0" smtClean="0"/>
              <a:t>The Device Emulator Manager [DEM] allows you to interactively perform many common tasks such as starting the Device Emulator, saving the Device Emulator state, cradling the Device Emulator, and so on.</a:t>
            </a:r>
            <a:endParaRPr lang="en-IN" sz="24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81000" y="1371600"/>
            <a:ext cx="8382000" cy="2068259"/>
          </a:xfrm>
        </p:spPr>
        <p:txBody>
          <a:bodyPr/>
          <a:lstStyle/>
          <a:p>
            <a:r>
              <a:rPr lang="en-US" dirty="0" smtClean="0"/>
              <a:t>What?</a:t>
            </a:r>
          </a:p>
          <a:p>
            <a:r>
              <a:rPr lang="en-US" dirty="0" smtClean="0"/>
              <a:t>Why?</a:t>
            </a:r>
          </a:p>
          <a:p>
            <a:r>
              <a:rPr lang="en-US" dirty="0" smtClean="0"/>
              <a:t>How?</a:t>
            </a:r>
          </a:p>
          <a:p>
            <a:r>
              <a:rPr lang="en-US" dirty="0" smtClean="0"/>
              <a:t>Summary</a:t>
            </a:r>
            <a:endParaRPr lang="en-US" dirty="0"/>
          </a:p>
        </p:txBody>
      </p:sp>
      <p:sp>
        <p:nvSpPr>
          <p:cNvPr id="4" name="Rectangle 3"/>
          <p:cNvSpPr/>
          <p:nvPr/>
        </p:nvSpPr>
        <p:spPr bwMode="auto">
          <a:xfrm>
            <a:off x="685800" y="2438400"/>
            <a:ext cx="7772400" cy="457200"/>
          </a:xfrm>
          <a:prstGeom prst="rect">
            <a:avLst/>
          </a:prstGeom>
          <a:noFill/>
          <a:ln w="50800">
            <a:solidFill>
              <a:srgbClr val="FF0000"/>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IN"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How To: Programmatically control the Windows Mobile Device Emulator.</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79D3FA92-9314-4290-B9D0-1B0EA3AFF2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301</TotalTime>
  <Words>261</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Shades of Blue - Microsoft India DPE</vt:lpstr>
      <vt:lpstr>Device Emulator Automation  Building Real World-Ready Applications   </vt:lpstr>
      <vt:lpstr>Agenda</vt:lpstr>
      <vt:lpstr>Agenda</vt:lpstr>
      <vt:lpstr>Device Emulator [DE]</vt:lpstr>
      <vt:lpstr>Device Emulator Manager [DEM]</vt:lpstr>
      <vt:lpstr>Agenda</vt:lpstr>
      <vt:lpstr>Why do we need DE/DEM?</vt:lpstr>
      <vt:lpstr>Agenda</vt:lpstr>
      <vt:lpstr>How To: Programmatically control the Windows Mobile Device Emulator.</vt:lpstr>
      <vt:lpstr>Agenda</vt:lpstr>
      <vt:lpstr>Summary</vt:lpstr>
      <vt:lpstr>References</vt:lpstr>
      <vt:lpstr>Feedback / QnA</vt:lpstr>
      <vt:lpstr>Contact</vt:lpstr>
      <vt:lpstr>Slide 15</vt:lpstr>
    </vt:vector>
  </TitlesOfParts>
  <Manager>Bijoy Singhal;Pradipta Kumar Sharma</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Emulator API - Building World ready applications</dc:title>
  <dc:subject>Virtual Tech Days 2008</dc:subject>
  <dc:creator>Jadeja Dushyantsinh (Team Lease)</dc:creator>
  <cp:keywords>Windows Mobile; Device Emulator v3</cp:keywords>
  <dc:description>Virtual Tech Days 2008</dc:description>
  <cp:lastModifiedBy>Bijoy Singhal</cp:lastModifiedBy>
  <cp:revision>49</cp:revision>
  <dcterms:created xsi:type="dcterms:W3CDTF">2008-09-07T12:01:04Z</dcterms:created>
  <dcterms:modified xsi:type="dcterms:W3CDTF">2008-09-23T20:00:28Z</dcterms:modified>
  <cp:version>1</cp:version>
</cp:coreProperties>
</file>