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14"/>
  </p:notesMasterIdLst>
  <p:handoutMasterIdLst>
    <p:handoutMasterId r:id="rId15"/>
  </p:handoutMasterIdLst>
  <p:sldIdLst>
    <p:sldId id="256" r:id="rId5"/>
    <p:sldId id="260" r:id="rId6"/>
    <p:sldId id="264" r:id="rId7"/>
    <p:sldId id="257" r:id="rId8"/>
    <p:sldId id="266" r:id="rId9"/>
    <p:sldId id="261" r:id="rId10"/>
    <p:sldId id="262" r:id="rId11"/>
    <p:sldId id="263" r:id="rId12"/>
    <p:sldId id="259" r:id="rId13"/>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6E"/>
    <a:srgbClr val="F6AE1E"/>
    <a:srgbClr val="070B2F"/>
    <a:srgbClr val="003458"/>
    <a:srgbClr val="0099FF"/>
    <a:srgbClr val="FFFFFF"/>
    <a:srgbClr val="C0C0C0"/>
    <a:srgbClr val="FF3300"/>
    <a:srgbClr val="9F9F9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389" autoAdjust="0"/>
    <p:restoredTop sz="96105" autoAdjust="0"/>
  </p:normalViewPr>
  <p:slideViewPr>
    <p:cSldViewPr>
      <p:cViewPr varScale="1">
        <p:scale>
          <a:sx n="72" d="100"/>
          <a:sy n="72" d="100"/>
        </p:scale>
        <p:origin x="-528" y="-90"/>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9/18/2008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9/18/2008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pic>
        <p:nvPicPr>
          <p:cNvPr id="10" name="Picture 9" descr="MSDN logo 2">
            <a:hlinkClick r:id="rId2"/>
          </p:cNvPr>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5383878" y="6080757"/>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microsoft.com/india/msdn"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1"/>
          </p:cNvPr>
          <p:cNvPicPr/>
          <p:nvPr/>
        </p:nvPicPr>
        <p:blipFill>
          <a:blip r:embed="rId12"/>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858000" y="6400800"/>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4"/>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4"/>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logs.msdn.com/robtiffan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z="3200" b="1" smtClean="0">
                <a:effectLst/>
              </a:rPr>
              <a:t>Achieving </a:t>
            </a:r>
            <a:r>
              <a:rPr sz="3200" b="1" smtClean="0">
                <a:effectLst/>
              </a:rPr>
              <a:t>Scalability </a:t>
            </a:r>
            <a:r>
              <a:rPr sz="3200" b="1" smtClean="0">
                <a:effectLst/>
              </a:rPr>
              <a:t>with </a:t>
            </a:r>
            <a:r>
              <a:rPr sz="3100" b="1" smtClean="0">
                <a:effectLst/>
              </a:rPr>
              <a:t>Windows Mobile and SQL Server Compact</a:t>
            </a:r>
            <a:r>
              <a:rPr sz="3200" b="1" smtClean="0">
                <a:effectLst/>
              </a:rPr>
              <a:t/>
            </a:r>
            <a:br>
              <a:rPr sz="3200" b="1" smtClean="0">
                <a:effectLst/>
              </a:rPr>
            </a:br>
            <a:endParaRPr lang="en-US" sz="3200" dirty="0">
              <a:effectLst/>
            </a:endParaRPr>
          </a:p>
        </p:txBody>
      </p:sp>
      <p:sp>
        <p:nvSpPr>
          <p:cNvPr id="3" name="Subtitle 2"/>
          <p:cNvSpPr>
            <a:spLocks noGrp="1"/>
          </p:cNvSpPr>
          <p:nvPr>
            <p:ph type="subTitle" idx="1"/>
          </p:nvPr>
        </p:nvSpPr>
        <p:spPr/>
        <p:txBody>
          <a:bodyPr/>
          <a:lstStyle/>
          <a:p>
            <a:r>
              <a:rPr lang="en-US" dirty="0" smtClean="0"/>
              <a:t>Bijoy Singhal</a:t>
            </a:r>
            <a:endParaRPr lang="en-US" dirty="0" smtClean="0"/>
          </a:p>
          <a:p>
            <a:r>
              <a:rPr lang="en-US" sz="1600" dirty="0" smtClean="0">
                <a:solidFill>
                  <a:schemeClr val="tx1">
                    <a:lumMod val="75000"/>
                  </a:schemeClr>
                </a:solidFill>
              </a:rPr>
              <a:t>Developer Evangelist </a:t>
            </a:r>
            <a:r>
              <a:rPr lang="en-US" sz="1600" dirty="0" smtClean="0">
                <a:solidFill>
                  <a:srgbClr val="FFFF00"/>
                </a:solidFill>
              </a:rPr>
              <a:t>|</a:t>
            </a:r>
            <a:r>
              <a:rPr lang="en-US" sz="1600" dirty="0" smtClean="0">
                <a:solidFill>
                  <a:schemeClr val="tx1">
                    <a:lumMod val="75000"/>
                  </a:schemeClr>
                </a:solidFill>
              </a:rPr>
              <a:t>  </a:t>
            </a:r>
            <a:r>
              <a:rPr lang="en-US" sz="1600" dirty="0" smtClean="0">
                <a:solidFill>
                  <a:schemeClr val="tx1">
                    <a:lumMod val="75000"/>
                  </a:schemeClr>
                </a:solidFill>
              </a:rPr>
              <a:t>Microsoft India</a:t>
            </a:r>
            <a:endParaRPr lang="en-US" sz="1600" dirty="0" smtClean="0">
              <a:solidFill>
                <a:schemeClr val="tx1">
                  <a:lumMod val="75000"/>
                </a:schemeClr>
              </a:solidFill>
            </a:endParaRPr>
          </a:p>
          <a:p>
            <a:r>
              <a:rPr lang="en-US" sz="1400" dirty="0" smtClean="0">
                <a:solidFill>
                  <a:schemeClr val="tx1">
                    <a:lumMod val="75000"/>
                  </a:schemeClr>
                </a:solidFill>
              </a:rPr>
              <a:t>http://blogs</a:t>
            </a:r>
            <a:r>
              <a:rPr lang="en-US" sz="1400" dirty="0" smtClean="0">
                <a:solidFill>
                  <a:schemeClr val="tx1">
                    <a:lumMod val="75000"/>
                  </a:schemeClr>
                </a:solidFill>
              </a:rPr>
              <a:t>.msdn.com/bsinghal </a:t>
            </a:r>
            <a:r>
              <a:rPr lang="en-US" sz="1400" dirty="0" smtClean="0">
                <a:solidFill>
                  <a:srgbClr val="FFFF00"/>
                </a:solidFill>
              </a:rPr>
              <a:t>|</a:t>
            </a:r>
            <a:r>
              <a:rPr lang="en-US" sz="1400" dirty="0" smtClean="0">
                <a:solidFill>
                  <a:schemeClr val="tx1">
                    <a:lumMod val="75000"/>
                  </a:schemeClr>
                </a:solidFill>
              </a:rPr>
              <a:t> bsinghal@microsoft.com</a:t>
            </a:r>
            <a:endParaRPr lang="en-US" sz="1400" dirty="0">
              <a:solidFill>
                <a:schemeClr val="tx1">
                  <a:lumMod val="75000"/>
                </a:schemeClr>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Session Objectives</a:t>
            </a:r>
            <a:endParaRPr lang="en-US" dirty="0"/>
          </a:p>
        </p:txBody>
      </p:sp>
      <p:sp>
        <p:nvSpPr>
          <p:cNvPr id="3" name="Text Placeholder 2"/>
          <p:cNvSpPr>
            <a:spLocks noGrp="1"/>
          </p:cNvSpPr>
          <p:nvPr>
            <p:ph type="body" sz="quarter" idx="10"/>
          </p:nvPr>
        </p:nvSpPr>
        <p:spPr>
          <a:xfrm>
            <a:off x="381000" y="1411552"/>
            <a:ext cx="8382000" cy="3299365"/>
          </a:xfrm>
        </p:spPr>
        <p:txBody>
          <a:bodyPr/>
          <a:lstStyle/>
          <a:p>
            <a:r>
              <a:rPr lang="en-US" dirty="0" smtClean="0"/>
              <a:t>Understand how SQL CE and Windows Mobile can be help you attain scalability</a:t>
            </a:r>
          </a:p>
          <a:p>
            <a:r>
              <a:rPr lang="en-US" dirty="0" smtClean="0"/>
              <a:t>Learn how to configure SQL Server and SQL CE for data replication</a:t>
            </a:r>
          </a:p>
          <a:p>
            <a:r>
              <a:rPr lang="en-US" dirty="0" smtClean="0"/>
              <a:t>L</a:t>
            </a:r>
            <a:r>
              <a:rPr lang="en-US" dirty="0" smtClean="0"/>
              <a:t>earn how to create a windows mobile client application that can consume data from the SQL Server while on the move</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Agenda</a:t>
            </a:r>
            <a:endParaRPr lang="en-US" dirty="0"/>
          </a:p>
        </p:txBody>
      </p:sp>
      <p:sp>
        <p:nvSpPr>
          <p:cNvPr id="3" name="Text Placeholder 2"/>
          <p:cNvSpPr>
            <a:spLocks noGrp="1"/>
          </p:cNvSpPr>
          <p:nvPr>
            <p:ph type="body" sz="quarter" idx="10"/>
          </p:nvPr>
        </p:nvSpPr>
        <p:spPr>
          <a:xfrm>
            <a:off x="381000" y="1411552"/>
            <a:ext cx="8382000" cy="4382738"/>
          </a:xfrm>
        </p:spPr>
        <p:txBody>
          <a:bodyPr/>
          <a:lstStyle/>
          <a:p>
            <a:r>
              <a:rPr lang="en-US" dirty="0" smtClean="0"/>
              <a:t>Configure SQL Server merge replication publication</a:t>
            </a:r>
          </a:p>
          <a:p>
            <a:r>
              <a:rPr lang="en-US" dirty="0" smtClean="0"/>
              <a:t>Configure SQL Server web synchronization</a:t>
            </a:r>
          </a:p>
          <a:p>
            <a:r>
              <a:rPr lang="en-US" dirty="0" smtClean="0"/>
              <a:t>Configure access to SQL server for internet user</a:t>
            </a:r>
          </a:p>
          <a:p>
            <a:r>
              <a:rPr lang="en-US" dirty="0" smtClean="0"/>
              <a:t>Create a windows mobile client application for synchronization with the database</a:t>
            </a:r>
          </a:p>
          <a:p>
            <a:r>
              <a:rPr lang="en-US" dirty="0" smtClean="0"/>
              <a:t>Configuring emulator and desktop connectivity</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Sync-ing on windows mobile using SQL CE</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Summary</a:t>
            </a:r>
            <a:endParaRPr lang="en-US" dirty="0"/>
          </a:p>
        </p:txBody>
      </p:sp>
      <p:sp>
        <p:nvSpPr>
          <p:cNvPr id="3" name="Text Placeholder 2"/>
          <p:cNvSpPr>
            <a:spLocks noGrp="1"/>
          </p:cNvSpPr>
          <p:nvPr>
            <p:ph type="body" sz="quarter" idx="10"/>
          </p:nvPr>
        </p:nvSpPr>
        <p:spPr>
          <a:xfrm>
            <a:off x="381000" y="1411552"/>
            <a:ext cx="8382000" cy="2511457"/>
          </a:xfrm>
        </p:spPr>
        <p:txBody>
          <a:bodyPr/>
          <a:lstStyle/>
          <a:p>
            <a:r>
              <a:rPr lang="en-US" dirty="0" smtClean="0"/>
              <a:t>Choose a </a:t>
            </a:r>
            <a:r>
              <a:rPr lang="en-US" dirty="0" smtClean="0"/>
              <a:t>s</a:t>
            </a:r>
            <a:r>
              <a:rPr lang="en-US" dirty="0" smtClean="0"/>
              <a:t>ynchronization strategy as per the scalability need</a:t>
            </a:r>
          </a:p>
          <a:p>
            <a:r>
              <a:rPr lang="en-US" dirty="0" smtClean="0"/>
              <a:t>Choose proper filters to implement</a:t>
            </a:r>
          </a:p>
          <a:p>
            <a:r>
              <a:rPr lang="en-US" dirty="0" smtClean="0"/>
              <a:t>Configure the database</a:t>
            </a:r>
          </a:p>
          <a:p>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References</a:t>
            </a:r>
            <a:endParaRPr lang="en-US" dirty="0"/>
          </a:p>
        </p:txBody>
      </p:sp>
      <p:sp>
        <p:nvSpPr>
          <p:cNvPr id="3" name="Text Placeholder 2"/>
          <p:cNvSpPr>
            <a:spLocks noGrp="1"/>
          </p:cNvSpPr>
          <p:nvPr>
            <p:ph type="body" sz="quarter" idx="10"/>
          </p:nvPr>
        </p:nvSpPr>
        <p:spPr>
          <a:xfrm>
            <a:off x="381000" y="1411552"/>
            <a:ext cx="8382000" cy="1661993"/>
          </a:xfrm>
        </p:spPr>
        <p:txBody>
          <a:bodyPr/>
          <a:lstStyle/>
          <a:p>
            <a:r>
              <a:rPr lang="en-US" dirty="0" smtClean="0"/>
              <a:t>Rob Tiffany’s Blog</a:t>
            </a:r>
            <a:endParaRPr lang="en-US" dirty="0" smtClean="0"/>
          </a:p>
          <a:p>
            <a:pPr>
              <a:buNone/>
            </a:pPr>
            <a:r>
              <a:rPr lang="en-US" sz="2400" dirty="0" smtClean="0"/>
              <a:t>	</a:t>
            </a:r>
            <a:r>
              <a:rPr lang="en-US" sz="2400" dirty="0" smtClean="0"/>
              <a:t> </a:t>
            </a:r>
            <a:r>
              <a:rPr lang="en-US" sz="2400" dirty="0" smtClean="0">
                <a:hlinkClick r:id="rId2"/>
              </a:rPr>
              <a:t>http://</a:t>
            </a:r>
            <a:r>
              <a:rPr lang="en-US" sz="2400" dirty="0" smtClean="0">
                <a:hlinkClick r:id="rId2"/>
              </a:rPr>
              <a:t>blogs.msdn.com/robtiffany</a:t>
            </a:r>
            <a:endParaRPr lang="en-US" sz="2400" dirty="0" smtClean="0"/>
          </a:p>
          <a:p>
            <a:pPr>
              <a:buNone/>
            </a:pPr>
            <a:endParaRPr lang="en-US" sz="2400" dirty="0" smtClean="0"/>
          </a:p>
          <a:p>
            <a:pPr>
              <a:buNone/>
            </a:pPr>
            <a:endParaRPr lang="en-US" sz="24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Feedback / QnA</a:t>
            </a:r>
            <a:endParaRPr lang="en-US" dirty="0"/>
          </a:p>
        </p:txBody>
      </p:sp>
      <p:sp>
        <p:nvSpPr>
          <p:cNvPr id="3" name="Text Placeholder 2"/>
          <p:cNvSpPr>
            <a:spLocks noGrp="1"/>
          </p:cNvSpPr>
          <p:nvPr>
            <p:ph type="body" sz="quarter" idx="10"/>
          </p:nvPr>
        </p:nvSpPr>
        <p:spPr>
          <a:xfrm>
            <a:off x="381000" y="1411552"/>
            <a:ext cx="8382000" cy="4401205"/>
          </a:xfrm>
        </p:spPr>
        <p:txBody>
          <a:bodyPr/>
          <a:lstStyle/>
          <a:p>
            <a:pPr lvl="0"/>
            <a:r>
              <a:rPr lang="en-US" dirty="0" smtClean="0"/>
              <a:t>Your Feedback is Important!</a:t>
            </a:r>
          </a:p>
          <a:p>
            <a:pPr lvl="1">
              <a:buNone/>
            </a:pPr>
            <a:r>
              <a:rPr lang="en-US" dirty="0" smtClean="0"/>
              <a:t>Please take a few moments to fill out our online feedback </a:t>
            </a:r>
            <a:r>
              <a:rPr lang="en-US" dirty="0" smtClean="0"/>
              <a:t>form</a:t>
            </a:r>
            <a:endParaRPr lang="en-US" sz="2000" dirty="0" smtClean="0"/>
          </a:p>
          <a:p>
            <a:pPr lvl="1">
              <a:buNone/>
            </a:pPr>
            <a:endParaRPr lang="en-US" dirty="0" smtClean="0"/>
          </a:p>
          <a:p>
            <a:pPr lvl="1">
              <a:buNone/>
            </a:pPr>
            <a:r>
              <a:rPr lang="en-US" sz="1800" dirty="0" smtClean="0"/>
              <a:t>For detailed feedback, use the form at </a:t>
            </a:r>
            <a:r>
              <a:rPr lang="en-US" sz="1800" dirty="0" smtClean="0">
                <a:solidFill>
                  <a:srgbClr val="FFFF00"/>
                </a:solidFill>
              </a:rPr>
              <a:t>http://www.connectwithlife.co.in/vtd/helpdesk.aspx </a:t>
            </a:r>
          </a:p>
          <a:p>
            <a:pPr lvl="1">
              <a:buNone/>
            </a:pPr>
            <a:endParaRPr lang="en-US" sz="1800" dirty="0" smtClean="0"/>
          </a:p>
          <a:p>
            <a:pPr lvl="1">
              <a:buNone/>
            </a:pPr>
            <a:r>
              <a:rPr lang="en-US" sz="1800" dirty="0" smtClean="0"/>
              <a:t>Or email us at </a:t>
            </a:r>
            <a:r>
              <a:rPr lang="en-US" sz="1800" dirty="0" smtClean="0">
                <a:solidFill>
                  <a:srgbClr val="FFFF00"/>
                </a:solidFill>
              </a:rPr>
              <a:t>vtd@microsoft.com</a:t>
            </a:r>
          </a:p>
          <a:p>
            <a:pPr lvl="1">
              <a:buNone/>
            </a:pPr>
            <a:endParaRPr lang="en-US" dirty="0" smtClean="0"/>
          </a:p>
          <a:p>
            <a:pPr lvl="0"/>
            <a:r>
              <a:rPr lang="en-US" dirty="0" smtClean="0"/>
              <a:t>Use the Question Manager on LiveMeeting to ask your questions now!</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Contact</a:t>
            </a:r>
            <a:endParaRPr lang="en-US" dirty="0"/>
          </a:p>
        </p:txBody>
      </p:sp>
      <p:sp>
        <p:nvSpPr>
          <p:cNvPr id="3" name="Text Placeholder 2"/>
          <p:cNvSpPr>
            <a:spLocks noGrp="1"/>
          </p:cNvSpPr>
          <p:nvPr>
            <p:ph type="body" sz="quarter" idx="10"/>
          </p:nvPr>
        </p:nvSpPr>
        <p:spPr>
          <a:xfrm>
            <a:off x="381000" y="1411552"/>
            <a:ext cx="8382000" cy="3693319"/>
          </a:xfrm>
        </p:spPr>
        <p:txBody>
          <a:bodyPr/>
          <a:lstStyle/>
          <a:p>
            <a:r>
              <a:rPr lang="en-US" dirty="0" smtClean="0"/>
              <a:t>Blog Address</a:t>
            </a:r>
          </a:p>
          <a:p>
            <a:pPr>
              <a:buNone/>
            </a:pPr>
            <a:r>
              <a:rPr lang="en-US" dirty="0" smtClean="0">
                <a:solidFill>
                  <a:srgbClr val="FFFF00"/>
                </a:solidFill>
              </a:rPr>
              <a:t>	</a:t>
            </a:r>
            <a:r>
              <a:rPr lang="en-US" dirty="0" smtClean="0">
                <a:solidFill>
                  <a:srgbClr val="FFFF00"/>
                </a:solidFill>
              </a:rPr>
              <a:t>http://blogs.msdn.com/bsinghal</a:t>
            </a:r>
            <a:endParaRPr lang="en-US" dirty="0" smtClean="0">
              <a:solidFill>
                <a:srgbClr val="FFFF00"/>
              </a:solidFill>
            </a:endParaRPr>
          </a:p>
          <a:p>
            <a:pPr>
              <a:buNone/>
            </a:pPr>
            <a:endParaRPr lang="en-US" dirty="0" smtClean="0"/>
          </a:p>
          <a:p>
            <a:r>
              <a:rPr lang="en-US" dirty="0" smtClean="0"/>
              <a:t>Email Address</a:t>
            </a:r>
          </a:p>
          <a:p>
            <a:pPr>
              <a:buNone/>
            </a:pPr>
            <a:r>
              <a:rPr lang="en-US" dirty="0" smtClean="0">
                <a:solidFill>
                  <a:srgbClr val="FFFF00"/>
                </a:solidFill>
              </a:rPr>
              <a:t>	</a:t>
            </a:r>
            <a:r>
              <a:rPr lang="en-US" dirty="0" smtClean="0">
                <a:solidFill>
                  <a:srgbClr val="FFFF00"/>
                </a:solidFill>
              </a:rPr>
              <a:t>bsinghal@microsoft.com</a:t>
            </a:r>
            <a:endParaRPr lang="en-US" dirty="0" smtClean="0">
              <a:solidFill>
                <a:srgbClr val="FFFF00"/>
              </a:solidFill>
            </a:endParaRPr>
          </a:p>
          <a:p>
            <a:pPr>
              <a:buNone/>
            </a:pPr>
            <a:endParaRPr lang="en-US" dirty="0" smtClean="0"/>
          </a:p>
          <a:p>
            <a:pPr>
              <a:buNone/>
            </a:pPr>
            <a:endParaRPr lang="en-US" dirty="0" smtClean="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opic xmlns="19eac92a-de6b-4e67-82dd-0654a16185e4"/>
    <Audience_x0020__x002f__x0020_Role xmlns="19eac92a-de6b-4e67-82dd-0654a16185e4"/>
    <Technology xmlns="19eac92a-de6b-4e67-82dd-0654a16185e4"/>
    <Best_x0020_Bets xmlns="19eac92a-de6b-4e67-82dd-0654a16185e4">Yes</Best_x0020_Bets>
    <Language xmlns="19eac92a-de6b-4e67-82dd-0654a16185e4" xsi:nil="true"/>
    <Format xmlns="19eac92a-de6b-4e67-82dd-0654a16185e4" xsi:nil="true"/>
    <Industry xmlns="19eac92a-de6b-4e67-82dd-0654a16185e4" xsi:nil="true"/>
    <Product xmlns="19eac92a-de6b-4e67-82dd-0654a16185e4"/>
    <Date_x0020_Published xmlns="19eac92a-de6b-4e67-82dd-0654a16185e4" xsi:nil="true"/>
    <Description0 xmlns="19eac92a-de6b-4e67-82dd-0654a16185e4" xsi:nil="true"/>
    <Expiration_x0020_Date0 xmlns="19eac92a-de6b-4e67-82dd-0654a16185e4" xsi:nil="true"/>
    <Content_x0020_Category xmlns="19eac92a-de6b-4e67-82dd-0654a16185e4" xsi:nil="true"/>
    <Customer_x0020_Campaign xmlns="19eac92a-de6b-4e67-82dd-0654a16185e4"/>
    <Customer_x0020_Segment xmlns="19eac92a-de6b-4e67-82dd-0654a16185e4"/>
    <URL xmlns="19eac92a-de6b-4e67-82dd-0654a16185e4">
      <Url xsi:nil="true"/>
      <Description xsi:nil="true"/>
    </URL>
    <Distribution xmlns="19eac92a-de6b-4e67-82dd-0654a16185e4" xsi:nil="true"/>
    <Scenarios xmlns="19eac92a-de6b-4e67-82dd-0654a16185e4"/>
    <Sales_x0020_Cycle xmlns="19eac92a-de6b-4e67-82dd-0654a16185e4"/>
    <ContentType0 xmlns="19eac92a-de6b-4e67-82dd-0654a16185e4"/>
    <Search_x0020_Keywords xmlns="19eac92a-de6b-4e67-82dd-0654a16185e4" xsi:nil="true"/>
    <Technical_x0020_Level xmlns="19eac92a-de6b-4e67-82dd-0654a16185e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11AABFF2C5AB42B36B57B737E3C20E" ma:contentTypeVersion="22" ma:contentTypeDescription="Create a new document." ma:contentTypeScope="" ma:versionID="5144f97e4723fcd667a14eb56b9968ba">
  <xsd:schema xmlns:xsd="http://www.w3.org/2001/XMLSchema" xmlns:p="http://schemas.microsoft.com/office/2006/metadata/properties" xmlns:ns2="19eac92a-de6b-4e67-82dd-0654a16185e4" targetNamespace="http://schemas.microsoft.com/office/2006/metadata/properties" ma:root="true" ma:fieldsID="b030b4c9c4c5dcc1fe81c59ca5bbfa01" ns2:_="">
    <xsd:import namespace="19eac92a-de6b-4e67-82dd-0654a16185e4"/>
    <xsd:element name="properties">
      <xsd:complexType>
        <xsd:sequence>
          <xsd:element name="documentManagement">
            <xsd:complexType>
              <xsd:all>
                <xsd:element ref="ns2:URL" minOccurs="0"/>
                <xsd:element ref="ns2:Description0" minOccurs="0"/>
                <xsd:element ref="ns2:Date_x0020_Published" minOccurs="0"/>
                <xsd:element ref="ns2:Expiration_x0020_Date0" minOccurs="0"/>
                <xsd:element ref="ns2:Content_x0020_Category" minOccurs="0"/>
                <xsd:element ref="ns2:Topic" minOccurs="0"/>
                <xsd:element ref="ns2:ContentType0" minOccurs="0"/>
                <xsd:element ref="ns2:Format" minOccurs="0"/>
                <xsd:element ref="ns2:Search_x0020_Keywords" minOccurs="0"/>
                <xsd:element ref="ns2:Distribution" minOccurs="0"/>
                <xsd:element ref="ns2:Technical_x0020_Level" minOccurs="0"/>
                <xsd:element ref="ns2:Audience_x0020__x002f__x0020_Role" minOccurs="0"/>
                <xsd:element ref="ns2:Technology" minOccurs="0"/>
                <xsd:element ref="ns2:Scenarios" minOccurs="0"/>
                <xsd:element ref="ns2:Product" minOccurs="0"/>
                <xsd:element ref="ns2:Customer_x0020_Campaign" minOccurs="0"/>
                <xsd:element ref="ns2:Industry" minOccurs="0"/>
                <xsd:element ref="ns2:Customer_x0020_Segment" minOccurs="0"/>
                <xsd:element ref="ns2:Sales_x0020_Cycle" minOccurs="0"/>
                <xsd:element ref="ns2:Language" minOccurs="0"/>
                <xsd:element ref="ns2:Best_x0020_Bets" minOccurs="0"/>
              </xsd:all>
            </xsd:complexType>
          </xsd:element>
        </xsd:sequence>
      </xsd:complexType>
    </xsd:element>
  </xsd:schema>
  <xsd:schema xmlns:xsd="http://www.w3.org/2001/XMLSchema" xmlns:dms="http://schemas.microsoft.com/office/2006/documentManagement/types" targetNamespace="19eac92a-de6b-4e67-82dd-0654a16185e4" elementFormDefault="qualified">
    <xsd:import namespace="http://schemas.microsoft.com/office/2006/documentManagement/types"/>
    <xsd:element name="URL" ma:index="8" nillable="true" ma:displayName="URL" ma:default="" ma:description="(Description placeholder area!)"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9" nillable="true" ma:displayName="Description" ma:description="(Description placeholder area!)" ma:internalName="Description0">
      <xsd:simpleType>
        <xsd:restriction base="dms:Note"/>
      </xsd:simpleType>
    </xsd:element>
    <xsd:element name="Date_x0020_Published" ma:index="10" nillable="true" ma:displayName="Date Published" ma:description="(Description placeholder area!)" ma:format="DateOnly" ma:internalName="Date_x0020_Published">
      <xsd:simpleType>
        <xsd:restriction base="dms:DateTime"/>
      </xsd:simpleType>
    </xsd:element>
    <xsd:element name="Expiration_x0020_Date0" ma:index="11" nillable="true" ma:displayName="Expiration Date" ma:description="(Description placeholder area!)" ma:format="DateOnly" ma:internalName="Expiration_x0020_Date0">
      <xsd:simpleType>
        <xsd:restriction base="dms:DateTime"/>
      </xsd:simpleType>
    </xsd:element>
    <xsd:element name="Content_x0020_Category" ma:index="12" nillable="true" ma:displayName="Content Category" ma:description="(Description placeholder area!)" ma:format="Dropdown" ma:internalName="Content_x0020_Category">
      <xsd:simpleType>
        <xsd:restriction base="dms:Choice">
          <xsd:enumeration value="Technical"/>
          <xsd:enumeration value="Non-Technical"/>
        </xsd:restriction>
      </xsd:simpleType>
    </xsd:element>
    <xsd:element name="Topic" ma:index="13" nillable="true" ma:displayName="Topic" ma:description="(Description placeholder area!)" ma:internalName="Topic">
      <xsd:complexType>
        <xsd:complexContent>
          <xsd:extension base="dms:MultiChoice">
            <xsd:sequence>
              <xsd:element name="Value" maxOccurs="unbounded" minOccurs="0" nillable="true">
                <xsd:simpleType>
                  <xsd:restriction base="dms:Choice">
                    <xsd:enumeration value="All"/>
                    <xsd:enumeration value="Business Value"/>
                    <xsd:enumeration value="Deployment"/>
                    <xsd:enumeration value="Features &amp; Usability"/>
                    <xsd:enumeration value="Launch Wave"/>
                    <xsd:enumeration value="Pricing &amp; Licensing"/>
                    <xsd:enumeration value="Management &amp; Operations"/>
                    <xsd:enumeration value="Planning &amp; Architecture"/>
                    <xsd:enumeration value="Product Strategy &amp; Futures"/>
                    <xsd:enumeration value="Security"/>
                    <xsd:enumeration value="Selling Strategies"/>
                    <xsd:enumeration value="Solution Development"/>
                    <xsd:enumeration value="Support &amp; Troubleshooting"/>
                  </xsd:restriction>
                </xsd:simpleType>
              </xsd:element>
            </xsd:sequence>
          </xsd:extension>
        </xsd:complexContent>
      </xsd:complexType>
    </xsd:element>
    <xsd:element name="ContentType0" ma:index="14" nillable="true" ma:displayName="ContentType" ma:description="(Description placeholder area!)" ma:internalName="ContentType0">
      <xsd:complexType>
        <xsd:complexContent>
          <xsd:extension base="dms:MultiChoice">
            <xsd:sequence>
              <xsd:element name="Value" maxOccurs="unbounded" minOccurs="0" nillable="true">
                <xsd:simpleType>
                  <xsd:restriction base="dms:Choice">
                    <xsd:enumeration value="Sales Tools"/>
                    <xsd:enumeration value="Product Information"/>
                    <xsd:enumeration value="Industry Evidence"/>
                    <xsd:enumeration value="Customer/Partner Evidence"/>
                    <xsd:enumeration value="Internal Training"/>
                    <xsd:enumeration value="External Training"/>
                    <xsd:enumeration value="Marketing Materials"/>
                    <xsd:enumeration value="Technical Information"/>
                    <xsd:enumeration value="Compete Information"/>
                  </xsd:restriction>
                </xsd:simpleType>
              </xsd:element>
            </xsd:sequence>
          </xsd:extension>
        </xsd:complexContent>
      </xsd:complexType>
    </xsd:element>
    <xsd:element name="Format" ma:index="15" nillable="true" ma:displayName="Format" ma:description="(Description placeholder area!)" ma:format="Dropdown" ma:internalName="Format">
      <xsd:simpleType>
        <xsd:restriction base="dms:Choice">
          <xsd:enumeration value="Analyst Report"/>
          <xsd:enumeration value="Brochure"/>
          <xsd:enumeration value="Case Study"/>
          <xsd:enumeration value="Cookbook"/>
          <xsd:enumeration value="Course"/>
          <xsd:enumeration value="Datasheet"/>
          <xsd:enumeration value="Demo/Scripts"/>
          <xsd:enumeration value="Discussions Guide/Battlecard"/>
          <xsd:enumeration value="Drive Time"/>
          <xsd:enumeration value="Email Template"/>
          <xsd:enumeration value="Fact Sheet"/>
          <xsd:enumeration value="FAQ"/>
          <xsd:enumeration value="Industry/Market Research"/>
          <xsd:enumeration value="Job Aids"/>
          <xsd:enumeration value="Pitch Card/Talking Points"/>
          <xsd:enumeration value="Planning Documents"/>
          <xsd:enumeration value="Positioning/Messaging Framework"/>
          <xsd:enumeration value="Presentation"/>
          <xsd:enumeration value="Press Release/Announcement"/>
          <xsd:enumeration value="Product Guide"/>
          <xsd:enumeration value="Screenshots"/>
          <xsd:enumeration value="Technical Guide/Howto"/>
          <xsd:enumeration value="Toolkit"/>
          <xsd:enumeration value="Video"/>
          <xsd:enumeration value="Webcast"/>
          <xsd:enumeration value="Whitepaper"/>
        </xsd:restriction>
      </xsd:simpleType>
    </xsd:element>
    <xsd:element name="Search_x0020_Keywords" ma:index="16" nillable="true" ma:displayName="Search Keywords" ma:description="(Description placeholder area!)" ma:internalName="Search_x0020_Keywords">
      <xsd:simpleType>
        <xsd:restriction base="dms:Note"/>
      </xsd:simpleType>
    </xsd:element>
    <xsd:element name="Distribution" ma:index="17" nillable="true" ma:displayName="Distribution" ma:description="(Description placeholder area!)" ma:format="Dropdown" ma:internalName="Distribution">
      <xsd:simpleType>
        <xsd:restriction base="dms:Choice">
          <xsd:enumeration value="Microsoft Confidential"/>
          <xsd:enumeration value="Partner Ready"/>
          <xsd:enumeration value="Customer Ready"/>
        </xsd:restriction>
      </xsd:simpleType>
    </xsd:element>
    <xsd:element name="Technical_x0020_Level" ma:index="18" nillable="true" ma:displayName="Technical Level" ma:description="(Description placeholder area!)" ma:format="Dropdown" ma:internalName="Technical_x0020_Level">
      <xsd:simpleType>
        <xsd:restriction base="dms:Choice">
          <xsd:enumeration value="100"/>
          <xsd:enumeration value="200"/>
          <xsd:enumeration value="300"/>
          <xsd:enumeration value="400"/>
        </xsd:restriction>
      </xsd:simpleType>
    </xsd:element>
    <xsd:element name="Audience_x0020__x002f__x0020_Role" ma:index="19" nillable="true" ma:displayName="Audience / Role" ma:description="(Description placeholder area!)" ma:internalName="Audience_x0020__x002f__x0020_Role">
      <xsd:complexType>
        <xsd:complexContent>
          <xsd:extension base="dms:MultiChoice">
            <xsd:sequence>
              <xsd:element name="Value" maxOccurs="unbounded" minOccurs="0" nillable="true">
                <xsd:simpleType>
                  <xsd:restriction base="dms:Choice">
                    <xsd:enumeration value="Business Decision Maker"/>
                    <xsd:enumeration value="Technical Decision Maker"/>
                    <xsd:enumeration value="IT Manager/IT Professional"/>
                    <xsd:enumeration value="Developer"/>
                    <xsd:enumeration value="Partner"/>
                    <xsd:enumeration value="Microsoft Field"/>
                  </xsd:restriction>
                </xsd:simpleType>
              </xsd:element>
            </xsd:sequence>
          </xsd:extension>
        </xsd:complexContent>
      </xsd:complexType>
    </xsd:element>
    <xsd:element name="Technology" ma:index="20" nillable="true" ma:displayName="Technology" ma:description="(Description placeholder area!)" ma:internalName="Technology">
      <xsd:complexType>
        <xsd:complexContent>
          <xsd:extension base="dms:MultiChoice">
            <xsd:sequence>
              <xsd:element name="Value" maxOccurs="unbounded" minOccurs="0" nillable="true">
                <xsd:simpleType>
                  <xsd:restriction base="dms:Choice">
                    <xsd:enumeration value="Virtualization"/>
                    <xsd:enumeration value="Terminal Services (TS)"/>
                    <xsd:enumeration value="Active Directory Domain Services (AD DS)"/>
                    <xsd:enumeration value="Windows Sharepoint Services (WSS)"/>
                    <xsd:enumeration value="Internet Information Server (IIS)"/>
                    <xsd:enumeration value="Server Core"/>
                    <xsd:enumeration value="PowerShell"/>
                    <xsd:enumeration value="BitLocker"/>
                    <xsd:enumeration value="Network Access Protection (NAP)"/>
                    <xsd:enumeration value="Windows Deployment Services (WDS)"/>
                    <xsd:enumeration value="Rights Management Services (RMS)"/>
                    <xsd:enumeration value="Server Manager"/>
                  </xsd:restriction>
                </xsd:simpleType>
              </xsd:element>
            </xsd:sequence>
          </xsd:extension>
        </xsd:complexContent>
      </xsd:complexType>
    </xsd:element>
    <xsd:element name="Scenarios" ma:index="21" nillable="true" ma:displayName="Scenarios" ma:description="(Description placeholder area!)" ma:internalName="Scenarios">
      <xsd:complexType>
        <xsd:complexContent>
          <xsd:extension base="dms:MultiChoice">
            <xsd:sequence>
              <xsd:element name="Value" maxOccurs="unbounded" minOccurs="0" nillable="true">
                <xsd:simpleType>
                  <xsd:restriction base="dms:Choice">
                    <xsd:enumeration value="Windows Server Virtualization"/>
                    <xsd:enumeration value="Centralized Application Access"/>
                    <xsd:enumeration value="Windows Server and the Branch Office"/>
                    <xsd:enumeration value="Security and Policy Enforcement"/>
                    <xsd:enumeration value="Web and Application Platform"/>
                    <xsd:enumeration value="Server Management"/>
                    <xsd:enumeration value="High Availability"/>
                  </xsd:restriction>
                </xsd:simpleType>
              </xsd:element>
            </xsd:sequence>
          </xsd:extension>
        </xsd:complexContent>
      </xsd:complexType>
    </xsd:element>
    <xsd:element name="Product" ma:index="22" nillable="true" ma:displayName="Product" ma:description="(Description placeholder area!)" ma:internalName="Product">
      <xsd:complexType>
        <xsd:complexContent>
          <xsd:extension base="dms:MultiChoice">
            <xsd:sequence>
              <xsd:element name="Value" maxOccurs="unbounded" minOccurs="0" nillable="true">
                <xsd:simpleType>
                  <xsd:restriction base="dms:Choice">
                    <xsd:enumeration value="Windows Server 2008"/>
                    <xsd:enumeration value="Windows Server 2003"/>
                    <xsd:enumeration value="SQL Server 2008"/>
                    <xsd:enumeration value="SQL Server 2005"/>
                    <xsd:enumeration value="Visual Studio 2008"/>
                    <xsd:enumeration value="Visual Studio 2005"/>
                  </xsd:restriction>
                </xsd:simpleType>
              </xsd:element>
            </xsd:sequence>
          </xsd:extension>
        </xsd:complexContent>
      </xsd:complexType>
    </xsd:element>
    <xsd:element name="Customer_x0020_Campaign" ma:index="23" nillable="true" ma:displayName="Customer Campaign" ma:description="(Description placeholder area!)" ma:internalName="Customer_x0020_Campaign">
      <xsd:complexType>
        <xsd:complexContent>
          <xsd:extension base="dms:MultiChoice">
            <xsd:sequence>
              <xsd:element name="Value" maxOccurs="unbounded" minOccurs="0" nillable="true">
                <xsd:simpleType>
                  <xsd:restriction base="dms:Choice">
                    <xsd:enumeration value="Core I/O"/>
                    <xsd:enumeration value="APO"/>
                    <xsd:enumeration value="First Server"/>
                    <xsd:enumeration value="RDP"/>
                    <xsd:enumeration value="Right Server"/>
                  </xsd:restriction>
                </xsd:simpleType>
              </xsd:element>
            </xsd:sequence>
          </xsd:extension>
        </xsd:complexContent>
      </xsd:complexType>
    </xsd:element>
    <xsd:element name="Industry" ma:index="24" nillable="true" ma:displayName="Industry" ma:description="(Description placeholder area!)" ma:format="Dropdown" ma:internalName="Industry">
      <xsd:simpleType>
        <xsd:restriction base="dms:Choice">
          <xsd:enumeration value="All"/>
          <xsd:enumeration value="Manufacturing"/>
          <xsd:enumeration value="Financial Services"/>
          <xsd:enumeration value="Government / Public Sector"/>
          <xsd:enumeration value="Transportation"/>
          <xsd:enumeration value="Healthcare"/>
          <xsd:enumeration value="Education"/>
          <xsd:enumeration value="Communications"/>
          <xsd:enumeration value="High-Tech"/>
          <xsd:enumeration value="Retail &amp; Hospitality"/>
          <xsd:enumeration value="None"/>
        </xsd:restriction>
      </xsd:simpleType>
    </xsd:element>
    <xsd:element name="Customer_x0020_Segment" ma:index="25" nillable="true" ma:displayName="Customer Segment" ma:description="(Description placeholder area!)" ma:internalName="Customer_x0020_Segment">
      <xsd:complexType>
        <xsd:complexContent>
          <xsd:extension base="dms:MultiChoice">
            <xsd:sequence>
              <xsd:element name="Value" maxOccurs="unbounded" minOccurs="0" nillable="true">
                <xsd:simpleType>
                  <xsd:restriction base="dms:Choice">
                    <xsd:enumeration value="All"/>
                    <xsd:enumeration value="Enterprise"/>
                    <xsd:enumeration value="Medium Enterprise"/>
                    <xsd:enumeration value="Small Business"/>
                    <xsd:enumeration value="OEM"/>
                    <xsd:enumeration value="Academic"/>
                    <xsd:enumeration value="ISV"/>
                    <xsd:enumeration value="SI"/>
                  </xsd:restriction>
                </xsd:simpleType>
              </xsd:element>
            </xsd:sequence>
          </xsd:extension>
        </xsd:complexContent>
      </xsd:complexType>
    </xsd:element>
    <xsd:element name="Sales_x0020_Cycle" ma:index="26" nillable="true" ma:displayName="Sales Cycle" ma:description="(Description placeholder area!)" ma:internalName="Sales_x0020_Cycle">
      <xsd:complexType>
        <xsd:complexContent>
          <xsd:extension base="dms:MultiChoice">
            <xsd:sequence>
              <xsd:element name="Value" maxOccurs="unbounded" minOccurs="0" nillable="true">
                <xsd:simpleType>
                  <xsd:restriction base="dms:Choice">
                    <xsd:enumeration value="Demand Generation"/>
                    <xsd:enumeration value="Prospect"/>
                    <xsd:enumeration value="Qualify"/>
                    <xsd:enumeration value="Develop"/>
                    <xsd:enumeration value="Solution"/>
                    <xsd:enumeration value="Proof of Concept"/>
                  </xsd:restriction>
                </xsd:simpleType>
              </xsd:element>
            </xsd:sequence>
          </xsd:extension>
        </xsd:complexContent>
      </xsd:complexType>
    </xsd:element>
    <xsd:element name="Language" ma:index="27" nillable="true" ma:displayName="Language" ma:description="(Description placeholder area!)" ma:format="Dropdown" ma:internalName="Language">
      <xsd:simpleType>
        <xsd:restriction base="dms:Choice">
          <xsd:enumeration value="English"/>
          <xsd:enumeration value="German"/>
          <xsd:enumeration value="Spanish"/>
          <xsd:enumeration value="Simplified Chinese"/>
          <xsd:enumeration value="Japanese"/>
          <xsd:enumeration value="French"/>
          <xsd:enumeration value="Portuguese"/>
          <xsd:enumeration value="Other"/>
        </xsd:restriction>
      </xsd:simpleType>
    </xsd:element>
    <xsd:element name="Best_x0020_Bets" ma:index="28" nillable="true" ma:displayName="Best Bets" ma:default="Yes" ma:format="RadioButtons" ma:internalName="Best_x0020_Bets">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9D3FA92-9314-4290-B9D0-1B0EA3AFF285}">
  <ds:schemaRefs>
    <ds:schemaRef ds:uri="http://schemas.microsoft.com/sharepoint/v3/contenttype/forms"/>
  </ds:schemaRefs>
</ds:datastoreItem>
</file>

<file path=customXml/itemProps2.xml><?xml version="1.0" encoding="utf-8"?>
<ds:datastoreItem xmlns:ds="http://schemas.openxmlformats.org/officeDocument/2006/customXml" ds:itemID="{B4881726-EDE7-4335-BFD0-53655A9B4C06}">
  <ds:schemaRefs>
    <ds:schemaRef ds:uri="http://schemas.microsoft.com/office/2006/metadata/properties"/>
    <ds:schemaRef ds:uri="19eac92a-de6b-4e67-82dd-0654a16185e4"/>
  </ds:schemaRefs>
</ds:datastoreItem>
</file>

<file path=customXml/itemProps3.xml><?xml version="1.0" encoding="utf-8"?>
<ds:datastoreItem xmlns:ds="http://schemas.openxmlformats.org/officeDocument/2006/customXml" ds:itemID="{5062BBEB-841C-4F22-8CC2-D58898DAA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c92a-de6b-4e67-82dd-0654a16185e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Shades of Blue - Microsoft India DPE</Template>
  <TotalTime>524</TotalTime>
  <Words>186</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Shades of Blue - Microsoft India DPE</vt:lpstr>
      <vt:lpstr>Achieving Scalability with Windows Mobile and SQL Server Compact </vt:lpstr>
      <vt:lpstr>Session Objectives</vt:lpstr>
      <vt:lpstr>Agenda</vt:lpstr>
      <vt:lpstr>Sync-ing on windows mobile using SQL CE</vt:lpstr>
      <vt:lpstr>Summary</vt:lpstr>
      <vt:lpstr>References</vt:lpstr>
      <vt:lpstr>Feedback / QnA</vt:lpstr>
      <vt:lpstr>Contact</vt:lpstr>
      <vt:lpstr>Slide 9</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Session Sub Title (optional)</dc:title>
  <dc:subject>Launch Wave 2008</dc:subject>
  <dc:creator>Pandurang Nayak</dc:creator>
  <cp:keywords>VS 2008, WPF, Smart Clients</cp:keywords>
  <dc:description>Heroes Happen Here</dc:description>
  <cp:lastModifiedBy>Bijoy Singhal</cp:lastModifiedBy>
  <cp:revision>22</cp:revision>
  <dcterms:created xsi:type="dcterms:W3CDTF">2008-09-07T12:01:04Z</dcterms:created>
  <dcterms:modified xsi:type="dcterms:W3CDTF">2008-09-19T03:04:13Z</dcterms:modified>
  <cp:version>1</cp:version>
</cp:coreProperties>
</file>