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8"/>
  </p:notesMasterIdLst>
  <p:handoutMasterIdLst>
    <p:handoutMasterId r:id="rId19"/>
  </p:handoutMasterIdLst>
  <p:sldIdLst>
    <p:sldId id="256" r:id="rId5"/>
    <p:sldId id="260" r:id="rId6"/>
    <p:sldId id="264" r:id="rId7"/>
    <p:sldId id="265" r:id="rId8"/>
    <p:sldId id="271" r:id="rId9"/>
    <p:sldId id="266" r:id="rId10"/>
    <p:sldId id="257" r:id="rId11"/>
    <p:sldId id="269" r:id="rId12"/>
    <p:sldId id="272" r:id="rId13"/>
    <p:sldId id="270" r:id="rId14"/>
    <p:sldId id="261" r:id="rId15"/>
    <p:sldId id="263" r:id="rId16"/>
    <p:sldId id="259" r:id="rId17"/>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89" autoAdjust="0"/>
    <p:restoredTop sz="96105" autoAdjust="0"/>
  </p:normalViewPr>
  <p:slideViewPr>
    <p:cSldViewPr>
      <p:cViewPr varScale="1">
        <p:scale>
          <a:sx n="109" d="100"/>
          <a:sy n="109" d="100"/>
        </p:scale>
        <p:origin x="-414" y="-84"/>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9/19/2008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haacked.com/Default.aspx" TargetMode="External"/><Relationship Id="rId2" Type="http://schemas.openxmlformats.org/officeDocument/2006/relationships/hyperlink" Target="http://haacked.com/archive/2008/07/22/unit-test-boundaries.aspx"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Unit Testing Silverlight Applications</a:t>
            </a:r>
            <a:br>
              <a:rPr smtClean="0"/>
            </a:br>
            <a:r>
              <a:rPr sz="2800" smtClean="0"/>
              <a:t>with Visual Studio 2008</a:t>
            </a:r>
            <a:endParaRPr lang="en-US" dirty="0"/>
          </a:p>
        </p:txBody>
      </p:sp>
      <p:sp>
        <p:nvSpPr>
          <p:cNvPr id="3" name="Subtitle 2"/>
          <p:cNvSpPr>
            <a:spLocks noGrp="1"/>
          </p:cNvSpPr>
          <p:nvPr>
            <p:ph type="subTitle" idx="1"/>
          </p:nvPr>
        </p:nvSpPr>
        <p:spPr/>
        <p:txBody>
          <a:bodyPr/>
          <a:lstStyle/>
          <a:p>
            <a:r>
              <a:rPr lang="en-US" dirty="0" smtClean="0"/>
              <a:t>Pandurang Nayak</a:t>
            </a:r>
          </a:p>
          <a:p>
            <a:r>
              <a:rPr lang="en-US" sz="1600" dirty="0" smtClean="0">
                <a:solidFill>
                  <a:schemeClr val="tx1">
                    <a:lumMod val="75000"/>
                  </a:schemeClr>
                </a:solidFill>
              </a:rPr>
              <a:t>Client Platform Evangelist </a:t>
            </a:r>
            <a:r>
              <a:rPr lang="en-US" sz="1600" dirty="0" smtClean="0">
                <a:solidFill>
                  <a:srgbClr val="FFFF00"/>
                </a:solidFill>
              </a:rPr>
              <a:t>|</a:t>
            </a:r>
            <a:r>
              <a:rPr lang="en-US" sz="1600" dirty="0" smtClean="0">
                <a:solidFill>
                  <a:schemeClr val="tx1">
                    <a:lumMod val="75000"/>
                  </a:schemeClr>
                </a:solidFill>
              </a:rPr>
              <a:t>  Microsoft Corporation</a:t>
            </a:r>
          </a:p>
          <a:p>
            <a:r>
              <a:rPr lang="en-US" sz="1400" dirty="0" smtClean="0">
                <a:solidFill>
                  <a:schemeClr val="tx1">
                    <a:lumMod val="75000"/>
                  </a:schemeClr>
                </a:solidFill>
              </a:rPr>
              <a:t>www.thinkingMS.com/pandurang </a:t>
            </a:r>
            <a:r>
              <a:rPr lang="en-US" sz="1400" dirty="0" smtClean="0">
                <a:solidFill>
                  <a:srgbClr val="FFFF00"/>
                </a:solidFill>
              </a:rPr>
              <a:t>|</a:t>
            </a:r>
            <a:r>
              <a:rPr lang="en-US" sz="1400" dirty="0" smtClean="0">
                <a:solidFill>
                  <a:schemeClr val="tx1">
                    <a:lumMod val="75000"/>
                  </a:schemeClr>
                </a:solidFill>
              </a:rPr>
              <a:t> pandurang.nayak@microsoft.com</a:t>
            </a: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Future of Silverlight Testing</a:t>
            </a:r>
            <a:endParaRPr lang="en-US" dirty="0"/>
          </a:p>
        </p:txBody>
      </p:sp>
      <p:sp>
        <p:nvSpPr>
          <p:cNvPr id="3" name="Content Placeholder 2"/>
          <p:cNvSpPr>
            <a:spLocks noGrp="1"/>
          </p:cNvSpPr>
          <p:nvPr>
            <p:ph idx="1"/>
          </p:nvPr>
        </p:nvSpPr>
        <p:spPr>
          <a:xfrm>
            <a:off x="381000" y="1412875"/>
            <a:ext cx="8382000" cy="3939540"/>
          </a:xfrm>
        </p:spPr>
        <p:txBody>
          <a:bodyPr/>
          <a:lstStyle/>
          <a:p>
            <a:r>
              <a:rPr lang="en-US" dirty="0" smtClean="0"/>
              <a:t>Updated</a:t>
            </a:r>
            <a:r>
              <a:rPr lang="en-US" dirty="0" smtClean="0"/>
              <a:t>, easy-to-discover APIs </a:t>
            </a:r>
          </a:p>
          <a:p>
            <a:r>
              <a:rPr lang="en-US" dirty="0" smtClean="0"/>
              <a:t>User </a:t>
            </a:r>
            <a:r>
              <a:rPr lang="en-US" dirty="0" smtClean="0"/>
              <a:t>interface improvements, including a progress bar and basic run statistics </a:t>
            </a:r>
          </a:p>
          <a:p>
            <a:r>
              <a:rPr lang="en-US" dirty="0" smtClean="0"/>
              <a:t>Simplified </a:t>
            </a:r>
            <a:r>
              <a:rPr lang="en-US" dirty="0" smtClean="0"/>
              <a:t>extensibility points and logging concept </a:t>
            </a:r>
          </a:p>
          <a:p>
            <a:r>
              <a:rPr lang="en-US" dirty="0" smtClean="0"/>
              <a:t>Command </a:t>
            </a:r>
            <a:r>
              <a:rPr lang="en-US" dirty="0" smtClean="0"/>
              <a:t>line and continuous integration support </a:t>
            </a:r>
          </a:p>
          <a:p>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2813078"/>
          </a:xfrm>
        </p:spPr>
        <p:txBody>
          <a:bodyPr/>
          <a:lstStyle/>
          <a:p>
            <a:r>
              <a:rPr lang="en-US" dirty="0" smtClean="0"/>
              <a:t>Silverlight Unit Testing Framework</a:t>
            </a:r>
            <a:endParaRPr lang="en-US" dirty="0" smtClean="0"/>
          </a:p>
          <a:p>
            <a:pPr>
              <a:buNone/>
            </a:pPr>
            <a:r>
              <a:rPr lang="en-US" sz="2400" dirty="0" smtClean="0"/>
              <a:t>	</a:t>
            </a:r>
            <a:r>
              <a:rPr lang="en-US" sz="2400" dirty="0" smtClean="0"/>
              <a:t>http://code.msdn.microsoft.com/silverlightut/</a:t>
            </a:r>
            <a:endParaRPr lang="en-US" sz="2400" dirty="0" smtClean="0"/>
          </a:p>
          <a:p>
            <a:pPr>
              <a:buNone/>
            </a:pPr>
            <a:endParaRPr lang="en-US" sz="2400" dirty="0" smtClean="0"/>
          </a:p>
          <a:p>
            <a:r>
              <a:rPr lang="en-US" dirty="0" smtClean="0"/>
              <a:t>Bloggers</a:t>
            </a:r>
            <a:endParaRPr lang="en-US" dirty="0" smtClean="0"/>
          </a:p>
          <a:p>
            <a:pPr>
              <a:buNone/>
            </a:pPr>
            <a:r>
              <a:rPr lang="en-US" sz="1800" dirty="0" smtClean="0"/>
              <a:t>	http://www.jeff.wilcox.name/</a:t>
            </a:r>
          </a:p>
          <a:p>
            <a:pPr>
              <a:buNone/>
            </a:pPr>
            <a:r>
              <a:rPr lang="en-US" sz="1800" dirty="0" smtClean="0"/>
              <a:t>	</a:t>
            </a:r>
            <a:r>
              <a:rPr lang="en-US" sz="1800" dirty="0" smtClean="0"/>
              <a:t>http://jonas.follesoe.no/</a:t>
            </a:r>
            <a:endParaRPr lang="en-US" sz="1800" dirty="0" smtClean="0"/>
          </a:p>
          <a:p>
            <a:pPr>
              <a:buNone/>
            </a:pPr>
            <a:endParaRPr lang="en-US" sz="24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www.thinkingMS.com/pandurang</a:t>
            </a:r>
          </a:p>
          <a:p>
            <a:pPr>
              <a:buNone/>
            </a:pPr>
            <a:endParaRPr lang="en-US" dirty="0" smtClean="0"/>
          </a:p>
          <a:p>
            <a:r>
              <a:rPr lang="en-US" dirty="0" smtClean="0"/>
              <a:t>Email Address</a:t>
            </a:r>
          </a:p>
          <a:p>
            <a:pPr>
              <a:buNone/>
            </a:pPr>
            <a:r>
              <a:rPr lang="en-US" dirty="0" smtClean="0">
                <a:solidFill>
                  <a:srgbClr val="FFFF00"/>
                </a:solidFill>
              </a:rPr>
              <a:t>	pandurang.nayak@microsoft.com</a:t>
            </a:r>
          </a:p>
          <a:p>
            <a:pPr>
              <a:buNone/>
            </a:pPr>
            <a:endParaRPr lang="en-US" dirty="0" smtClean="0"/>
          </a:p>
          <a:p>
            <a:pPr>
              <a:buNone/>
            </a:pPr>
            <a:endParaRPr lang="en-US" dirty="0" smtClean="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2438400"/>
            <a:ext cx="6400800" cy="1516569"/>
          </a:xfrm>
        </p:spPr>
        <p:txBody>
          <a:bodyPr>
            <a:scene3d>
              <a:camera prst="orthographicFront"/>
              <a:lightRig rig="soft" dir="t">
                <a:rot lat="0" lon="0" rev="10800000"/>
              </a:lightRig>
            </a:scene3d>
            <a:sp3d>
              <a:bevelT w="27940" h="12700"/>
              <a:contourClr>
                <a:srgbClr val="DDDDDD"/>
              </a:contourClr>
            </a:sp3d>
          </a:bodyPr>
          <a:lstStyle/>
          <a:p>
            <a:pPr algn="ctr"/>
            <a:r>
              <a:rPr sz="5400" b="1" spc="150" smtClean="0">
                <a:ln w="11430"/>
                <a:solidFill>
                  <a:srgbClr val="F8F8F8"/>
                </a:solidFill>
                <a:effectLst>
                  <a:outerShdw blurRad="25400" algn="tl" rotWithShape="0">
                    <a:srgbClr val="000000">
                      <a:alpha val="43000"/>
                    </a:srgbClr>
                  </a:outerShdw>
                </a:effectLst>
                <a:latin typeface="Brush Script MT" pitchFamily="66" charset="0"/>
              </a:rPr>
              <a:t>Good Developers Code.</a:t>
            </a:r>
            <a:br>
              <a:rPr sz="5400" b="1" spc="150" smtClean="0">
                <a:ln w="11430"/>
                <a:solidFill>
                  <a:srgbClr val="F8F8F8"/>
                </a:solidFill>
                <a:effectLst>
                  <a:outerShdw blurRad="25400" algn="tl" rotWithShape="0">
                    <a:srgbClr val="000000">
                      <a:alpha val="43000"/>
                    </a:srgbClr>
                  </a:outerShdw>
                </a:effectLst>
                <a:latin typeface="Brush Script MT" pitchFamily="66" charset="0"/>
              </a:rPr>
            </a:br>
            <a:r>
              <a:rPr sz="5400" b="1" spc="150" smtClean="0">
                <a:ln w="11430"/>
                <a:solidFill>
                  <a:srgbClr val="F8F8F8"/>
                </a:solidFill>
                <a:effectLst>
                  <a:outerShdw blurRad="25400" algn="tl" rotWithShape="0">
                    <a:srgbClr val="000000">
                      <a:alpha val="43000"/>
                    </a:srgbClr>
                  </a:outerShdw>
                </a:effectLst>
                <a:latin typeface="Brush Script MT" pitchFamily="66" charset="0"/>
              </a:rPr>
              <a:t>Great Developers Test!</a:t>
            </a:r>
            <a:endParaRPr lang="en-US" sz="5400" b="1" spc="150" dirty="0">
              <a:ln w="11430"/>
              <a:solidFill>
                <a:srgbClr val="F8F8F8"/>
              </a:solidFill>
              <a:effectLst>
                <a:outerShdw blurRad="25400" algn="tl" rotWithShape="0">
                  <a:srgbClr val="000000">
                    <a:alpha val="43000"/>
                  </a:srgbClr>
                </a:outerShdw>
              </a:effectLst>
              <a:latin typeface="Brush Script MT" pitchFamily="66"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Unit Testing Basics</a:t>
            </a:r>
            <a:endParaRPr lang="en-US" dirty="0"/>
          </a:p>
        </p:txBody>
      </p:sp>
      <p:sp>
        <p:nvSpPr>
          <p:cNvPr id="5" name="Text Placeholder 4"/>
          <p:cNvSpPr>
            <a:spLocks noGrp="1"/>
          </p:cNvSpPr>
          <p:nvPr>
            <p:ph type="body" idx="1"/>
          </p:nvPr>
        </p:nvSpPr>
        <p:spPr>
          <a:xfrm>
            <a:off x="381000" y="1411553"/>
            <a:ext cx="4114800" cy="346249"/>
          </a:xfrm>
        </p:spPr>
        <p:txBody>
          <a:bodyPr/>
          <a:lstStyle/>
          <a:p>
            <a:r>
              <a:rPr lang="en-US" dirty="0" smtClean="0"/>
              <a:t>What is a Unit Test?</a:t>
            </a:r>
            <a:endParaRPr lang="en-US" dirty="0"/>
          </a:p>
        </p:txBody>
      </p:sp>
      <p:sp>
        <p:nvSpPr>
          <p:cNvPr id="3" name="Text Placeholder 2"/>
          <p:cNvSpPr>
            <a:spLocks noGrp="1"/>
          </p:cNvSpPr>
          <p:nvPr>
            <p:ph sz="half" idx="2"/>
          </p:nvPr>
        </p:nvSpPr>
        <p:spPr>
          <a:xfrm>
            <a:off x="380999" y="2174875"/>
            <a:ext cx="4114800" cy="3494803"/>
          </a:xfrm>
        </p:spPr>
        <p:txBody>
          <a:bodyPr/>
          <a:lstStyle/>
          <a:p>
            <a:r>
              <a:rPr lang="en-US" sz="1600" dirty="0" smtClean="0"/>
              <a:t>Simple</a:t>
            </a:r>
            <a:endParaRPr lang="en-US" sz="1600" dirty="0" smtClean="0"/>
          </a:p>
          <a:p>
            <a:r>
              <a:rPr lang="en-US" sz="1600" dirty="0" smtClean="0"/>
              <a:t>Quick to </a:t>
            </a:r>
            <a:r>
              <a:rPr lang="en-US" sz="1600" dirty="0" smtClean="0"/>
              <a:t>run</a:t>
            </a:r>
            <a:endParaRPr lang="en-US" sz="1600" dirty="0" smtClean="0"/>
          </a:p>
          <a:p>
            <a:r>
              <a:rPr lang="en-US" sz="1600" dirty="0" smtClean="0"/>
              <a:t>Independent and self-contained: Should not rely on any previous test results or any particular execution </a:t>
            </a:r>
            <a:r>
              <a:rPr lang="en-US" sz="1600" dirty="0" smtClean="0"/>
              <a:t>order</a:t>
            </a:r>
            <a:endParaRPr lang="en-US" sz="1600" dirty="0" smtClean="0"/>
          </a:p>
          <a:p>
            <a:r>
              <a:rPr lang="en-US" sz="1600" dirty="0" smtClean="0"/>
              <a:t>Doesn’t cross any </a:t>
            </a:r>
            <a:r>
              <a:rPr lang="en-US" sz="1600" dirty="0" smtClean="0">
                <a:hlinkClick r:id="rId2"/>
              </a:rPr>
              <a:t>unit test boundaries</a:t>
            </a:r>
            <a:r>
              <a:rPr lang="en-US" sz="1600" dirty="0" smtClean="0"/>
              <a:t> (as defined by </a:t>
            </a:r>
            <a:r>
              <a:rPr lang="en-US" sz="1600" dirty="0" smtClean="0">
                <a:hlinkClick r:id="rId3"/>
              </a:rPr>
              <a:t>Phil </a:t>
            </a:r>
            <a:r>
              <a:rPr lang="en-US" sz="1600" dirty="0" err="1" smtClean="0">
                <a:hlinkClick r:id="rId3"/>
              </a:rPr>
              <a:t>Haack</a:t>
            </a:r>
            <a:r>
              <a:rPr lang="en-US" sz="1600" dirty="0" smtClean="0"/>
              <a:t>) </a:t>
            </a:r>
          </a:p>
          <a:p>
            <a:r>
              <a:rPr lang="en-US" sz="1600" dirty="0" smtClean="0"/>
              <a:t>Easy to maintain over time. Documented. Not </a:t>
            </a:r>
            <a:r>
              <a:rPr lang="en-US" sz="1600" dirty="0" smtClean="0"/>
              <a:t>archaic</a:t>
            </a:r>
            <a:endParaRPr lang="en-US" sz="1600" dirty="0" smtClean="0"/>
          </a:p>
          <a:p>
            <a:r>
              <a:rPr lang="en-US" sz="1600" dirty="0" smtClean="0"/>
              <a:t>Lacking variability: a valid unit test should always consistently </a:t>
            </a:r>
            <a:r>
              <a:rPr lang="en-US" sz="1600" dirty="0" smtClean="0"/>
              <a:t>pass</a:t>
            </a:r>
            <a:endParaRPr lang="en-US" sz="1600" dirty="0" smtClean="0"/>
          </a:p>
          <a:p>
            <a:r>
              <a:rPr lang="en-US" sz="1600" dirty="0" smtClean="0"/>
              <a:t>Positive or negative: They can validate exceptions and error conditions as well as expected results and </a:t>
            </a:r>
            <a:r>
              <a:rPr lang="en-US" sz="1600" dirty="0" smtClean="0"/>
              <a:t>states</a:t>
            </a:r>
            <a:r>
              <a:rPr lang="en-US" dirty="0" smtClean="0"/>
              <a:t> </a:t>
            </a:r>
            <a:endParaRPr lang="en-US" dirty="0"/>
          </a:p>
        </p:txBody>
      </p:sp>
      <p:sp>
        <p:nvSpPr>
          <p:cNvPr id="6" name="Text Placeholder 5"/>
          <p:cNvSpPr>
            <a:spLocks noGrp="1"/>
          </p:cNvSpPr>
          <p:nvPr>
            <p:ph type="body" sz="quarter" idx="3"/>
          </p:nvPr>
        </p:nvSpPr>
        <p:spPr>
          <a:xfrm>
            <a:off x="4645981" y="1411553"/>
            <a:ext cx="4117019" cy="346249"/>
          </a:xfrm>
        </p:spPr>
        <p:txBody>
          <a:bodyPr/>
          <a:lstStyle/>
          <a:p>
            <a:r>
              <a:rPr lang="en-US" dirty="0" smtClean="0"/>
              <a:t>What is NOT a Unit Test?</a:t>
            </a:r>
            <a:endParaRPr lang="en-US" dirty="0"/>
          </a:p>
        </p:txBody>
      </p:sp>
      <p:sp>
        <p:nvSpPr>
          <p:cNvPr id="7" name="Content Placeholder 6"/>
          <p:cNvSpPr>
            <a:spLocks noGrp="1"/>
          </p:cNvSpPr>
          <p:nvPr>
            <p:ph sz="quarter" idx="4"/>
          </p:nvPr>
        </p:nvSpPr>
        <p:spPr>
          <a:xfrm>
            <a:off x="4645026" y="2174875"/>
            <a:ext cx="4117974" cy="2511457"/>
          </a:xfrm>
        </p:spPr>
        <p:txBody>
          <a:bodyPr/>
          <a:lstStyle/>
          <a:p>
            <a:r>
              <a:rPr lang="en-US" sz="1600" dirty="0" smtClean="0"/>
              <a:t>A test that validates integration (your database and your class library</a:t>
            </a:r>
            <a:r>
              <a:rPr lang="en-US" sz="1600" dirty="0" smtClean="0"/>
              <a:t>)</a:t>
            </a:r>
            <a:endParaRPr lang="en-US" sz="1600" dirty="0" smtClean="0"/>
          </a:p>
          <a:p>
            <a:r>
              <a:rPr lang="en-US" sz="1600" dirty="0" smtClean="0"/>
              <a:t>A test that interacts with UI, network resources, or the file </a:t>
            </a:r>
            <a:r>
              <a:rPr lang="en-US" sz="1600" dirty="0" smtClean="0"/>
              <a:t>system</a:t>
            </a:r>
            <a:endParaRPr lang="en-US" sz="1600" dirty="0" smtClean="0"/>
          </a:p>
          <a:p>
            <a:r>
              <a:rPr lang="en-US" sz="1600" dirty="0" smtClean="0"/>
              <a:t>Something that takes a long while to </a:t>
            </a:r>
            <a:r>
              <a:rPr lang="en-US" sz="1600" dirty="0" smtClean="0"/>
              <a:t>run </a:t>
            </a:r>
            <a:endParaRPr lang="en-US" sz="1600" dirty="0" smtClean="0"/>
          </a:p>
          <a:p>
            <a:r>
              <a:rPr lang="en-US" sz="1600" dirty="0" smtClean="0"/>
              <a:t>An end-to-end test of a user </a:t>
            </a:r>
            <a:r>
              <a:rPr lang="en-US" sz="1600" dirty="0" smtClean="0"/>
              <a:t>scenario</a:t>
            </a:r>
            <a:endParaRPr lang="en-US" sz="1600" dirty="0" smtClean="0"/>
          </a:p>
          <a:p>
            <a:r>
              <a:rPr lang="en-US" sz="1600" dirty="0" smtClean="0"/>
              <a:t>A performance, stress, load test, security, or other advanced </a:t>
            </a:r>
            <a:r>
              <a:rPr lang="en-US" sz="1600" dirty="0" smtClean="0"/>
              <a:t>test</a:t>
            </a:r>
            <a:endParaRPr lang="en-US" sz="1600" dirty="0" smtClean="0"/>
          </a:p>
          <a:p>
            <a:r>
              <a:rPr lang="en-US" sz="1600" dirty="0" smtClean="0"/>
              <a:t>Complex</a:t>
            </a:r>
            <a:endParaRPr lang="en-US" sz="1600" dirty="0" smtClean="0"/>
          </a:p>
          <a:p>
            <a:endParaRPr lang="en-US" sz="16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VS Unit Test Basics</a:t>
            </a:r>
            <a:endParaRPr lang="en-US" dirty="0"/>
          </a:p>
        </p:txBody>
      </p:sp>
      <p:sp>
        <p:nvSpPr>
          <p:cNvPr id="3" name="Text Placeholder 2"/>
          <p:cNvSpPr>
            <a:spLocks noGrp="1"/>
          </p:cNvSpPr>
          <p:nvPr>
            <p:ph type="body" sz="quarter" idx="10"/>
          </p:nvPr>
        </p:nvSpPr>
        <p:spPr>
          <a:xfrm>
            <a:off x="381000" y="1411552"/>
            <a:ext cx="8382000" cy="886397"/>
          </a:xfrm>
        </p:spPr>
        <p:txBody>
          <a:bodyPr/>
          <a:lstStyle/>
          <a:p>
            <a:r>
              <a:rPr lang="en-US" dirty="0" smtClean="0"/>
              <a:t>http://msdn.microsoft.com/en-us/library/ms243147.aspx</a:t>
            </a:r>
            <a:endParaRPr lang="en-US" dirty="0"/>
          </a:p>
        </p:txBody>
      </p:sp>
      <p:pic>
        <p:nvPicPr>
          <p:cNvPr id="11266" name="Picture 2" descr="http://media.jeff.wilcox.name/blog/ut/UnitTestBasics.png"/>
          <p:cNvPicPr>
            <a:picLocks noChangeAspect="1" noChangeArrowheads="1"/>
          </p:cNvPicPr>
          <p:nvPr/>
        </p:nvPicPr>
        <p:blipFill>
          <a:blip r:embed="rId2"/>
          <a:srcRect/>
          <a:stretch>
            <a:fillRect/>
          </a:stretch>
        </p:blipFill>
        <p:spPr bwMode="auto">
          <a:xfrm>
            <a:off x="1143000" y="2667000"/>
            <a:ext cx="6572250" cy="2286001"/>
          </a:xfrm>
          <a:prstGeom prst="rect">
            <a:avLst/>
          </a:prstGeom>
          <a:noFill/>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VS Unit Test Basics</a:t>
            </a:r>
            <a:endParaRPr lang="en-US" dirty="0"/>
          </a:p>
        </p:txBody>
      </p:sp>
      <p:sp>
        <p:nvSpPr>
          <p:cNvPr id="3" name="Text Placeholder 2"/>
          <p:cNvSpPr>
            <a:spLocks noGrp="1"/>
          </p:cNvSpPr>
          <p:nvPr>
            <p:ph type="body" sz="quarter" idx="10"/>
          </p:nvPr>
        </p:nvSpPr>
        <p:spPr>
          <a:xfrm>
            <a:off x="381000" y="1295400"/>
            <a:ext cx="8382000" cy="4819781"/>
          </a:xfrm>
          <a:solidFill>
            <a:schemeClr val="tx2">
              <a:lumMod val="25000"/>
            </a:schemeClr>
          </a:solidFill>
        </p:spPr>
        <p:txBody>
          <a:bodyPr/>
          <a:lstStyle/>
          <a:p>
            <a:pPr>
              <a:buNone/>
            </a:pPr>
            <a:r>
              <a:rPr lang="en-US" sz="1800" b="1" dirty="0" smtClean="0">
                <a:solidFill>
                  <a:srgbClr val="EAEAAC"/>
                </a:solidFill>
                <a:highlight>
                  <a:srgbClr val="3F3F3F"/>
                </a:highlight>
              </a:rPr>
              <a:t>using</a:t>
            </a:r>
            <a:r>
              <a:rPr lang="en-US" sz="1800" b="1" dirty="0" smtClean="0">
                <a:solidFill>
                  <a:srgbClr val="DCDCCC"/>
                </a:solidFill>
                <a:highlight>
                  <a:srgbClr val="3F3F3F"/>
                </a:highlight>
              </a:rPr>
              <a:t> </a:t>
            </a:r>
            <a:r>
              <a:rPr lang="en-US" sz="1800" b="1" dirty="0" smtClean="0">
                <a:solidFill>
                  <a:srgbClr val="DFDFBF"/>
                </a:solidFill>
                <a:highlight>
                  <a:srgbClr val="3F3F3F"/>
                </a:highlight>
              </a:rPr>
              <a:t>System</a:t>
            </a:r>
            <a:r>
              <a:rPr lang="en-US" sz="1800" b="1" dirty="0" smtClean="0">
                <a:solidFill>
                  <a:srgbClr val="DCDCCC"/>
                </a:solidFill>
                <a:highlight>
                  <a:srgbClr val="3F3F3F"/>
                </a:highlight>
              </a:rPr>
              <a:t>;</a:t>
            </a:r>
          </a:p>
          <a:p>
            <a:pPr>
              <a:buNone/>
            </a:pPr>
            <a:r>
              <a:rPr lang="en-US" sz="1800" b="1" dirty="0" smtClean="0">
                <a:solidFill>
                  <a:srgbClr val="EAEAAC"/>
                </a:solidFill>
                <a:highlight>
                  <a:srgbClr val="3F3F3F"/>
                </a:highlight>
              </a:rPr>
              <a:t>using</a:t>
            </a:r>
            <a:r>
              <a:rPr lang="en-US" sz="1800" b="1" dirty="0" smtClean="0">
                <a:solidFill>
                  <a:srgbClr val="DCDCCC"/>
                </a:solidFill>
                <a:highlight>
                  <a:srgbClr val="3F3F3F"/>
                </a:highlight>
              </a:rPr>
              <a:t> </a:t>
            </a:r>
            <a:r>
              <a:rPr lang="en-US" sz="1800" b="1" dirty="0" err="1" smtClean="0">
                <a:solidFill>
                  <a:srgbClr val="DFDFBF"/>
                </a:solidFill>
                <a:highlight>
                  <a:srgbClr val="3F3F3F"/>
                </a:highlight>
              </a:rPr>
              <a:t>System</a:t>
            </a:r>
            <a:r>
              <a:rPr lang="en-US" sz="1800" b="1" dirty="0" err="1" smtClean="0">
                <a:solidFill>
                  <a:srgbClr val="DCDCCC"/>
                </a:solidFill>
                <a:highlight>
                  <a:srgbClr val="3F3F3F"/>
                </a:highlight>
              </a:rPr>
              <a:t>.</a:t>
            </a:r>
            <a:r>
              <a:rPr lang="en-US" sz="1800" b="1" dirty="0" err="1" smtClean="0">
                <a:solidFill>
                  <a:srgbClr val="DFDFBF"/>
                </a:solidFill>
                <a:highlight>
                  <a:srgbClr val="3F3F3F"/>
                </a:highlight>
              </a:rPr>
              <a:t>Collections</a:t>
            </a:r>
            <a:r>
              <a:rPr lang="en-US" sz="1800" b="1" dirty="0" err="1" smtClean="0">
                <a:solidFill>
                  <a:srgbClr val="DCDCCC"/>
                </a:solidFill>
                <a:highlight>
                  <a:srgbClr val="3F3F3F"/>
                </a:highlight>
              </a:rPr>
              <a:t>.</a:t>
            </a:r>
            <a:r>
              <a:rPr lang="en-US" sz="1800" b="1" dirty="0" err="1" smtClean="0">
                <a:solidFill>
                  <a:srgbClr val="DFDFBF"/>
                </a:solidFill>
                <a:highlight>
                  <a:srgbClr val="3F3F3F"/>
                </a:highlight>
              </a:rPr>
              <a:t>Generic</a:t>
            </a:r>
            <a:r>
              <a:rPr lang="en-US" sz="1800" b="1" dirty="0" smtClean="0">
                <a:solidFill>
                  <a:srgbClr val="DCDCCC"/>
                </a:solidFill>
                <a:highlight>
                  <a:srgbClr val="3F3F3F"/>
                </a:highlight>
              </a:rPr>
              <a:t>;</a:t>
            </a:r>
          </a:p>
          <a:p>
            <a:pPr>
              <a:buNone/>
            </a:pPr>
            <a:r>
              <a:rPr lang="en-US" sz="1800" b="1" dirty="0" smtClean="0">
                <a:solidFill>
                  <a:srgbClr val="EAEAAC"/>
                </a:solidFill>
                <a:highlight>
                  <a:srgbClr val="3F3F3F"/>
                </a:highlight>
              </a:rPr>
              <a:t>using</a:t>
            </a:r>
            <a:r>
              <a:rPr lang="en-US" sz="1800" b="1" dirty="0" smtClean="0">
                <a:solidFill>
                  <a:srgbClr val="DCDCCC"/>
                </a:solidFill>
                <a:highlight>
                  <a:srgbClr val="3F3F3F"/>
                </a:highlight>
              </a:rPr>
              <a:t> </a:t>
            </a:r>
            <a:r>
              <a:rPr lang="en-US" sz="1800" b="1" dirty="0" err="1" smtClean="0">
                <a:solidFill>
                  <a:srgbClr val="DFDFBF"/>
                </a:solidFill>
                <a:highlight>
                  <a:srgbClr val="3F3F3F"/>
                </a:highlight>
              </a:rPr>
              <a:t>Microsoft</a:t>
            </a:r>
            <a:r>
              <a:rPr lang="en-US" sz="1800" b="1" dirty="0" err="1" smtClean="0">
                <a:solidFill>
                  <a:srgbClr val="DCDCCC"/>
                </a:solidFill>
                <a:highlight>
                  <a:srgbClr val="3F3F3F"/>
                </a:highlight>
              </a:rPr>
              <a:t>.</a:t>
            </a:r>
            <a:r>
              <a:rPr lang="en-US" sz="1800" b="1" dirty="0" err="1" smtClean="0">
                <a:solidFill>
                  <a:srgbClr val="DFDFBF"/>
                </a:solidFill>
                <a:highlight>
                  <a:srgbClr val="3F3F3F"/>
                </a:highlight>
              </a:rPr>
              <a:t>VisualStudio</a:t>
            </a:r>
            <a:r>
              <a:rPr lang="en-US" sz="1800" b="1" dirty="0" err="1" smtClean="0">
                <a:solidFill>
                  <a:srgbClr val="DCDCCC"/>
                </a:solidFill>
                <a:highlight>
                  <a:srgbClr val="3F3F3F"/>
                </a:highlight>
              </a:rPr>
              <a:t>.</a:t>
            </a:r>
            <a:r>
              <a:rPr lang="en-US" sz="1800" b="1" dirty="0" err="1" smtClean="0">
                <a:solidFill>
                  <a:srgbClr val="DFDFBF"/>
                </a:solidFill>
                <a:highlight>
                  <a:srgbClr val="3F3F3F"/>
                </a:highlight>
              </a:rPr>
              <a:t>TestTools</a:t>
            </a:r>
            <a:r>
              <a:rPr lang="en-US" sz="1800" b="1" dirty="0" err="1" smtClean="0">
                <a:solidFill>
                  <a:srgbClr val="DCDCCC"/>
                </a:solidFill>
                <a:highlight>
                  <a:srgbClr val="3F3F3F"/>
                </a:highlight>
              </a:rPr>
              <a:t>.</a:t>
            </a:r>
            <a:r>
              <a:rPr lang="en-US" sz="1800" b="1" dirty="0" err="1" smtClean="0">
                <a:solidFill>
                  <a:srgbClr val="DFDFBF"/>
                </a:solidFill>
                <a:highlight>
                  <a:srgbClr val="3F3F3F"/>
                </a:highlight>
              </a:rPr>
              <a:t>UnitTesting</a:t>
            </a:r>
            <a:r>
              <a:rPr lang="en-US" sz="1800" b="1" dirty="0" smtClean="0">
                <a:solidFill>
                  <a:srgbClr val="DCDCCC"/>
                </a:solidFill>
                <a:highlight>
                  <a:srgbClr val="3F3F3F"/>
                </a:highlight>
              </a:rPr>
              <a:t>;</a:t>
            </a:r>
          </a:p>
          <a:p>
            <a:pPr>
              <a:buNone/>
            </a:pPr>
            <a:endParaRPr lang="en-US" sz="1800" dirty="0" smtClean="0">
              <a:solidFill>
                <a:srgbClr val="DCDCCC"/>
              </a:solidFill>
              <a:highlight>
                <a:srgbClr val="3F3F3F"/>
              </a:highlight>
            </a:endParaRPr>
          </a:p>
          <a:p>
            <a:pPr>
              <a:buNone/>
            </a:pPr>
            <a:r>
              <a:rPr lang="en-US" sz="1800" b="1" dirty="0" smtClean="0">
                <a:solidFill>
                  <a:srgbClr val="EAEAAC"/>
                </a:solidFill>
                <a:highlight>
                  <a:srgbClr val="3F3F3F"/>
                </a:highlight>
              </a:rPr>
              <a:t>namespace</a:t>
            </a:r>
            <a:r>
              <a:rPr lang="en-US" sz="1800" b="1" dirty="0" smtClean="0">
                <a:solidFill>
                  <a:srgbClr val="DCDCCC"/>
                </a:solidFill>
                <a:highlight>
                  <a:srgbClr val="3F3F3F"/>
                </a:highlight>
              </a:rPr>
              <a:t> </a:t>
            </a:r>
            <a:r>
              <a:rPr lang="en-US" sz="1800" b="1" dirty="0" smtClean="0">
                <a:solidFill>
                  <a:srgbClr val="DFDFBF"/>
                </a:solidFill>
                <a:highlight>
                  <a:srgbClr val="3F3F3F"/>
                </a:highlight>
              </a:rPr>
              <a:t>Test2</a:t>
            </a:r>
          </a:p>
          <a:p>
            <a:pPr>
              <a:buNone/>
            </a:pPr>
            <a:r>
              <a:rPr lang="en-US" sz="1800" dirty="0" smtClean="0">
                <a:solidFill>
                  <a:srgbClr val="DCDCCC"/>
                </a:solidFill>
                <a:highlight>
                  <a:srgbClr val="3F3F3F"/>
                </a:highlight>
              </a:rPr>
              <a:t>{</a:t>
            </a:r>
          </a:p>
          <a:p>
            <a:pPr>
              <a:buNone/>
            </a:pPr>
            <a:r>
              <a:rPr lang="en-US" sz="1800" dirty="0" smtClean="0">
                <a:solidFill>
                  <a:srgbClr val="DCDCCC"/>
                </a:solidFill>
                <a:highlight>
                  <a:srgbClr val="3F3F3F"/>
                </a:highlight>
              </a:rPr>
              <a:t>    [</a:t>
            </a:r>
            <a:r>
              <a:rPr lang="en-US" sz="1800" dirty="0" err="1" smtClean="0">
                <a:solidFill>
                  <a:srgbClr val="F0DFAF"/>
                </a:solidFill>
                <a:highlight>
                  <a:srgbClr val="3F3F3F"/>
                </a:highlight>
              </a:rPr>
              <a:t>TestClass</a:t>
            </a:r>
            <a:r>
              <a:rPr lang="en-US" sz="1800" dirty="0" smtClean="0">
                <a:solidFill>
                  <a:srgbClr val="DCDCCC"/>
                </a:solidFill>
                <a:highlight>
                  <a:srgbClr val="3F3F3F"/>
                </a:highlight>
              </a:rPr>
              <a:t>]</a:t>
            </a:r>
          </a:p>
          <a:p>
            <a:pPr>
              <a:buNone/>
            </a:pPr>
            <a:r>
              <a:rPr lang="en-US" sz="1800" dirty="0" smtClean="0">
                <a:solidFill>
                  <a:srgbClr val="DCDCCC"/>
                </a:solidFill>
                <a:highlight>
                  <a:srgbClr val="3F3F3F"/>
                </a:highlight>
              </a:rPr>
              <a:t>    </a:t>
            </a:r>
            <a:r>
              <a:rPr lang="en-US" sz="1800" b="1" dirty="0" smtClean="0">
                <a:solidFill>
                  <a:srgbClr val="EAEAAC"/>
                </a:solidFill>
                <a:highlight>
                  <a:srgbClr val="3F3F3F"/>
                </a:highlight>
              </a:rPr>
              <a:t>public</a:t>
            </a:r>
            <a:r>
              <a:rPr lang="en-US" sz="1800" b="1" dirty="0" smtClean="0">
                <a:solidFill>
                  <a:srgbClr val="DCDCCC"/>
                </a:solidFill>
                <a:highlight>
                  <a:srgbClr val="3F3F3F"/>
                </a:highlight>
              </a:rPr>
              <a:t> </a:t>
            </a:r>
            <a:r>
              <a:rPr lang="en-US" sz="1800" b="1" dirty="0" smtClean="0">
                <a:solidFill>
                  <a:srgbClr val="EAEAAC"/>
                </a:solidFill>
                <a:highlight>
                  <a:srgbClr val="3F3F3F"/>
                </a:highlight>
              </a:rPr>
              <a:t>class</a:t>
            </a:r>
            <a:r>
              <a:rPr lang="en-US" sz="1800" b="1" dirty="0" smtClean="0">
                <a:solidFill>
                  <a:srgbClr val="DCDCCC"/>
                </a:solidFill>
                <a:highlight>
                  <a:srgbClr val="3F3F3F"/>
                </a:highlight>
              </a:rPr>
              <a:t> </a:t>
            </a:r>
            <a:r>
              <a:rPr lang="en-US" sz="1800" b="1" dirty="0" smtClean="0">
                <a:solidFill>
                  <a:srgbClr val="F0DFAF"/>
                </a:solidFill>
                <a:highlight>
                  <a:srgbClr val="3F3F3F"/>
                </a:highlight>
              </a:rPr>
              <a:t>Test</a:t>
            </a:r>
          </a:p>
          <a:p>
            <a:pPr>
              <a:buNone/>
            </a:pPr>
            <a:r>
              <a:rPr lang="en-US" sz="1800" dirty="0" smtClean="0">
                <a:solidFill>
                  <a:srgbClr val="DCDCCC"/>
                </a:solidFill>
                <a:highlight>
                  <a:srgbClr val="3F3F3F"/>
                </a:highlight>
              </a:rPr>
              <a:t>    {</a:t>
            </a:r>
          </a:p>
          <a:p>
            <a:pPr>
              <a:buNone/>
            </a:pPr>
            <a:r>
              <a:rPr lang="en-US" sz="1800" dirty="0" smtClean="0">
                <a:solidFill>
                  <a:srgbClr val="DCDCCC"/>
                </a:solidFill>
                <a:highlight>
                  <a:srgbClr val="3F3F3F"/>
                </a:highlight>
              </a:rPr>
              <a:t>        [</a:t>
            </a:r>
            <a:r>
              <a:rPr lang="en-US" sz="1800" dirty="0" err="1" smtClean="0">
                <a:solidFill>
                  <a:srgbClr val="F0DFAF"/>
                </a:solidFill>
                <a:highlight>
                  <a:srgbClr val="3F3F3F"/>
                </a:highlight>
              </a:rPr>
              <a:t>TestMethod</a:t>
            </a:r>
            <a:r>
              <a:rPr lang="en-US" sz="1800" dirty="0" smtClean="0">
                <a:solidFill>
                  <a:srgbClr val="DCDCCC"/>
                </a:solidFill>
                <a:highlight>
                  <a:srgbClr val="3F3F3F"/>
                </a:highlight>
              </a:rPr>
              <a:t>]</a:t>
            </a:r>
          </a:p>
          <a:p>
            <a:pPr>
              <a:buNone/>
            </a:pPr>
            <a:r>
              <a:rPr lang="en-US" sz="1800" dirty="0" smtClean="0">
                <a:solidFill>
                  <a:srgbClr val="DCDCCC"/>
                </a:solidFill>
                <a:highlight>
                  <a:srgbClr val="3F3F3F"/>
                </a:highlight>
              </a:rPr>
              <a:t>        </a:t>
            </a:r>
            <a:r>
              <a:rPr lang="en-US" sz="1800" b="1" dirty="0" smtClean="0">
                <a:solidFill>
                  <a:srgbClr val="EAEAAC"/>
                </a:solidFill>
                <a:highlight>
                  <a:srgbClr val="3F3F3F"/>
                </a:highlight>
              </a:rPr>
              <a:t>public</a:t>
            </a:r>
            <a:r>
              <a:rPr lang="en-US" sz="1800" b="1" dirty="0" smtClean="0">
                <a:solidFill>
                  <a:srgbClr val="DCDCCC"/>
                </a:solidFill>
                <a:highlight>
                  <a:srgbClr val="3F3F3F"/>
                </a:highlight>
              </a:rPr>
              <a:t> </a:t>
            </a:r>
            <a:r>
              <a:rPr lang="en-US" sz="1800" b="1" dirty="0" smtClean="0">
                <a:solidFill>
                  <a:srgbClr val="EAEAAC"/>
                </a:solidFill>
                <a:highlight>
                  <a:srgbClr val="3F3F3F"/>
                </a:highlight>
              </a:rPr>
              <a:t>void</a:t>
            </a:r>
            <a:r>
              <a:rPr lang="en-US" sz="1800" b="1" dirty="0" smtClean="0">
                <a:solidFill>
                  <a:srgbClr val="DCDCCC"/>
                </a:solidFill>
                <a:highlight>
                  <a:srgbClr val="3F3F3F"/>
                </a:highlight>
              </a:rPr>
              <a:t> </a:t>
            </a:r>
            <a:r>
              <a:rPr lang="en-US" sz="1800" b="1" dirty="0" err="1" smtClean="0">
                <a:solidFill>
                  <a:srgbClr val="DFDFBF"/>
                </a:solidFill>
                <a:highlight>
                  <a:srgbClr val="3F3F3F"/>
                </a:highlight>
              </a:rPr>
              <a:t>TestMethod</a:t>
            </a:r>
            <a:r>
              <a:rPr lang="en-US" sz="1800" b="1" dirty="0" smtClean="0">
                <a:solidFill>
                  <a:srgbClr val="DCDCCC"/>
                </a:solidFill>
                <a:highlight>
                  <a:srgbClr val="3F3F3F"/>
                </a:highlight>
              </a:rPr>
              <a:t>()</a:t>
            </a:r>
          </a:p>
          <a:p>
            <a:pPr>
              <a:buNone/>
            </a:pPr>
            <a:r>
              <a:rPr lang="en-US" sz="1800" dirty="0" smtClean="0">
                <a:solidFill>
                  <a:srgbClr val="DCDCCC"/>
                </a:solidFill>
                <a:highlight>
                  <a:srgbClr val="3F3F3F"/>
                </a:highlight>
              </a:rPr>
              <a:t>        {</a:t>
            </a:r>
          </a:p>
          <a:p>
            <a:pPr>
              <a:buNone/>
            </a:pPr>
            <a:r>
              <a:rPr lang="en-US" sz="1800" dirty="0" smtClean="0">
                <a:solidFill>
                  <a:srgbClr val="DCDCCC"/>
                </a:solidFill>
                <a:highlight>
                  <a:srgbClr val="3F3F3F"/>
                </a:highlight>
              </a:rPr>
              <a:t>            </a:t>
            </a:r>
            <a:r>
              <a:rPr lang="en-US" sz="1800" dirty="0" err="1" smtClean="0">
                <a:solidFill>
                  <a:srgbClr val="F0DFAF"/>
                </a:solidFill>
                <a:highlight>
                  <a:srgbClr val="3F3F3F"/>
                </a:highlight>
              </a:rPr>
              <a:t>Assert</a:t>
            </a:r>
            <a:r>
              <a:rPr lang="en-US" sz="1800" dirty="0" err="1" smtClean="0">
                <a:solidFill>
                  <a:srgbClr val="DCDCCC"/>
                </a:solidFill>
                <a:highlight>
                  <a:srgbClr val="3F3F3F"/>
                </a:highlight>
              </a:rPr>
              <a:t>.</a:t>
            </a:r>
            <a:r>
              <a:rPr lang="en-US" sz="1800" dirty="0" err="1" smtClean="0">
                <a:solidFill>
                  <a:srgbClr val="DFDFBF"/>
                </a:solidFill>
                <a:highlight>
                  <a:srgbClr val="3F3F3F"/>
                </a:highlight>
              </a:rPr>
              <a:t>Inconclusive</a:t>
            </a:r>
            <a:r>
              <a:rPr lang="en-US" sz="1800" dirty="0" smtClean="0">
                <a:solidFill>
                  <a:srgbClr val="DCDCCC"/>
                </a:solidFill>
                <a:highlight>
                  <a:srgbClr val="3F3F3F"/>
                </a:highlight>
              </a:rPr>
              <a:t>();</a:t>
            </a:r>
          </a:p>
          <a:p>
            <a:pPr>
              <a:buNone/>
            </a:pPr>
            <a:r>
              <a:rPr lang="en-US" sz="1800" dirty="0" smtClean="0">
                <a:solidFill>
                  <a:srgbClr val="DCDCCC"/>
                </a:solidFill>
                <a:highlight>
                  <a:srgbClr val="3F3F3F"/>
                </a:highlight>
              </a:rPr>
              <a:t>        }</a:t>
            </a:r>
          </a:p>
          <a:p>
            <a:pPr>
              <a:buNone/>
            </a:pPr>
            <a:r>
              <a:rPr lang="en-US" sz="1800" dirty="0" smtClean="0">
                <a:solidFill>
                  <a:srgbClr val="DCDCCC"/>
                </a:solidFill>
                <a:highlight>
                  <a:srgbClr val="3F3F3F"/>
                </a:highlight>
              </a:rPr>
              <a:t>    }</a:t>
            </a:r>
          </a:p>
          <a:p>
            <a:pPr>
              <a:buNone/>
            </a:pPr>
            <a:r>
              <a:rPr lang="en-US" sz="1800" dirty="0" smtClean="0">
                <a:solidFill>
                  <a:srgbClr val="DCDCCC"/>
                </a:solidFill>
                <a:highlight>
                  <a:srgbClr val="3F3F3F"/>
                </a:highlight>
              </a:rPr>
              <a:t>}</a:t>
            </a:r>
            <a:endParaRPr lang="en-US" sz="1800" dirty="0" smtClean="0">
              <a:solidFill>
                <a:srgbClr val="DCDCCC"/>
              </a:solidFill>
              <a:highlight>
                <a:srgbClr val="3F3F3F"/>
              </a:highlight>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Silverlight and Unit Testing</a:t>
            </a:r>
            <a:endParaRPr lang="en-US" dirty="0"/>
          </a:p>
        </p:txBody>
      </p:sp>
      <p:sp>
        <p:nvSpPr>
          <p:cNvPr id="3" name="Text Placeholder 2"/>
          <p:cNvSpPr>
            <a:spLocks noGrp="1"/>
          </p:cNvSpPr>
          <p:nvPr>
            <p:ph type="body" sz="quarter" idx="10"/>
          </p:nvPr>
        </p:nvSpPr>
        <p:spPr>
          <a:xfrm>
            <a:off x="381000" y="1411552"/>
            <a:ext cx="8382000" cy="4456605"/>
          </a:xfrm>
        </p:spPr>
        <p:txBody>
          <a:bodyPr/>
          <a:lstStyle/>
          <a:p>
            <a:r>
              <a:rPr lang="en-US" dirty="0" smtClean="0"/>
              <a:t>Silverlight Controls </a:t>
            </a:r>
            <a:endParaRPr lang="en-US" dirty="0"/>
          </a:p>
          <a:p>
            <a:pPr lvl="1"/>
            <a:r>
              <a:rPr lang="en-US" dirty="0" smtClean="0"/>
              <a:t>Full Source Code and more than 4000 test cases for the controls!!</a:t>
            </a:r>
          </a:p>
          <a:p>
            <a:r>
              <a:rPr lang="en-US" dirty="0" smtClean="0"/>
              <a:t>Silverlight Unit Test VS Templates</a:t>
            </a:r>
          </a:p>
          <a:p>
            <a:r>
              <a:rPr lang="en-US" dirty="0" smtClean="0"/>
              <a:t>Silverlight Unit Test Harness</a:t>
            </a:r>
          </a:p>
          <a:p>
            <a:pPr>
              <a:buNone/>
            </a:pPr>
            <a:endParaRPr lang="en-US" dirty="0" smtClean="0"/>
          </a:p>
          <a:p>
            <a:pPr>
              <a:buNone/>
            </a:pPr>
            <a:r>
              <a:rPr lang="en-US" dirty="0" smtClean="0"/>
              <a:t>	http://code.msdn.microsoft.com/silverlightut</a:t>
            </a:r>
            <a:r>
              <a:rPr lang="en-US" dirty="0" smtClean="0"/>
              <a:t>/</a:t>
            </a:r>
          </a:p>
          <a:p>
            <a:pPr>
              <a:buNone/>
            </a:pPr>
            <a:r>
              <a:rPr lang="en-US" dirty="0" smtClean="0"/>
              <a:t>	</a:t>
            </a:r>
            <a:r>
              <a:rPr lang="en-US" dirty="0" smtClean="0"/>
              <a:t>http://www.jeff.wilcox.name/2008/03/31/silverlight2-unit-testing/</a:t>
            </a:r>
            <a:endParaRPr lang="en-US" dirty="0" smtClean="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Silverlight Unit Testing Features</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Testing with Silverlight</a:t>
            </a:r>
            <a:endParaRPr lang="en-US" dirty="0"/>
          </a:p>
        </p:txBody>
      </p:sp>
      <p:sp>
        <p:nvSpPr>
          <p:cNvPr id="3" name="Content Placeholder 2"/>
          <p:cNvSpPr>
            <a:spLocks noGrp="1"/>
          </p:cNvSpPr>
          <p:nvPr>
            <p:ph idx="1"/>
          </p:nvPr>
        </p:nvSpPr>
        <p:spPr>
          <a:xfrm>
            <a:off x="381000" y="1412875"/>
            <a:ext cx="8382000" cy="2320635"/>
          </a:xfrm>
        </p:spPr>
        <p:txBody>
          <a:bodyPr/>
          <a:lstStyle/>
          <a:p>
            <a:r>
              <a:rPr lang="en-US" dirty="0" smtClean="0"/>
              <a:t>Works cross-browser </a:t>
            </a:r>
          </a:p>
          <a:p>
            <a:r>
              <a:rPr lang="en-US" dirty="0" smtClean="0"/>
              <a:t>UI Events should be raised in test case</a:t>
            </a:r>
          </a:p>
          <a:p>
            <a:pPr lvl="1"/>
            <a:r>
              <a:rPr lang="en-US" dirty="0" smtClean="0"/>
              <a:t>Make call to event handler with expected parameters input</a:t>
            </a:r>
          </a:p>
          <a:p>
            <a:pPr lvl="1"/>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Asynchronous "Enqueue-ing"</a:t>
            </a:r>
            <a:endParaRPr lang="en-US" dirty="0"/>
          </a:p>
        </p:txBody>
      </p:sp>
      <p:pic>
        <p:nvPicPr>
          <p:cNvPr id="26626" name="Picture 2" descr="TwitterDataTest-Code-Sample"/>
          <p:cNvPicPr>
            <a:picLocks noChangeAspect="1" noChangeArrowheads="1"/>
          </p:cNvPicPr>
          <p:nvPr/>
        </p:nvPicPr>
        <p:blipFill>
          <a:blip r:embed="rId2"/>
          <a:srcRect/>
          <a:stretch>
            <a:fillRect/>
          </a:stretch>
        </p:blipFill>
        <p:spPr bwMode="auto">
          <a:xfrm>
            <a:off x="762000" y="937647"/>
            <a:ext cx="5029200" cy="5920353"/>
          </a:xfrm>
          <a:prstGeom prst="rect">
            <a:avLst/>
          </a:prstGeom>
          <a:noFill/>
        </p:spPr>
      </p:pic>
    </p:spTree>
  </p:cSld>
  <p:clrMapOvr>
    <a:masterClrMapping/>
  </p:clrMapOvr>
  <p:transition>
    <p:fade/>
  </p:transition>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604</TotalTime>
  <Words>316</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Shades of Blue - Microsoft India DPE</vt:lpstr>
      <vt:lpstr>Unit Testing Silverlight Applications with Visual Studio 2008</vt:lpstr>
      <vt:lpstr>Good Developers Code. Great Developers Test!</vt:lpstr>
      <vt:lpstr>Unit Testing Basics</vt:lpstr>
      <vt:lpstr>VS Unit Test Basics</vt:lpstr>
      <vt:lpstr>VS Unit Test Basics</vt:lpstr>
      <vt:lpstr>Silverlight and Unit Testing</vt:lpstr>
      <vt:lpstr>Silverlight Unit Testing Features</vt:lpstr>
      <vt:lpstr>Testing with Silverlight</vt:lpstr>
      <vt:lpstr>Asynchronous "Enqueue-ing"</vt:lpstr>
      <vt:lpstr>Future of Silverlight Testing</vt:lpstr>
      <vt:lpstr>References</vt:lpstr>
      <vt:lpstr>Contact</vt:lpstr>
      <vt:lpstr>Slide 13</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Pandurang Nayak</cp:lastModifiedBy>
  <cp:revision>27</cp:revision>
  <dcterms:created xsi:type="dcterms:W3CDTF">2008-09-07T12:01:04Z</dcterms:created>
  <dcterms:modified xsi:type="dcterms:W3CDTF">2008-09-19T05:06:51Z</dcterms:modified>
  <cp:version>1</cp:version>
</cp:coreProperties>
</file>