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0" r:id="rId2"/>
    <p:sldId id="320" r:id="rId3"/>
    <p:sldId id="322" r:id="rId4"/>
    <p:sldId id="325" r:id="rId5"/>
    <p:sldId id="326" r:id="rId6"/>
    <p:sldId id="327" r:id="rId7"/>
    <p:sldId id="380" r:id="rId8"/>
    <p:sldId id="384" r:id="rId9"/>
    <p:sldId id="329" r:id="rId10"/>
    <p:sldId id="374" r:id="rId11"/>
    <p:sldId id="331" r:id="rId12"/>
    <p:sldId id="333" r:id="rId13"/>
    <p:sldId id="334" r:id="rId14"/>
    <p:sldId id="373" r:id="rId15"/>
    <p:sldId id="336" r:id="rId16"/>
    <p:sldId id="337" r:id="rId17"/>
    <p:sldId id="338" r:id="rId18"/>
    <p:sldId id="339" r:id="rId19"/>
    <p:sldId id="381" r:id="rId20"/>
    <p:sldId id="366" r:id="rId21"/>
    <p:sldId id="342" r:id="rId22"/>
    <p:sldId id="382" r:id="rId23"/>
    <p:sldId id="344" r:id="rId24"/>
    <p:sldId id="345" r:id="rId25"/>
    <p:sldId id="347" r:id="rId26"/>
    <p:sldId id="367" r:id="rId27"/>
    <p:sldId id="385" r:id="rId28"/>
    <p:sldId id="350" r:id="rId29"/>
    <p:sldId id="351" r:id="rId30"/>
    <p:sldId id="368" r:id="rId31"/>
    <p:sldId id="370" r:id="rId32"/>
    <p:sldId id="386" r:id="rId33"/>
    <p:sldId id="359" r:id="rId34"/>
    <p:sldId id="375" r:id="rId35"/>
    <p:sldId id="376" r:id="rId36"/>
    <p:sldId id="377" r:id="rId37"/>
    <p:sldId id="378" r:id="rId38"/>
    <p:sldId id="364"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6307"/>
    <a:srgbClr val="9E0000"/>
    <a:srgbClr val="79DF41"/>
    <a:srgbClr val="038B03"/>
    <a:srgbClr val="F99707"/>
    <a:srgbClr val="F78009"/>
    <a:srgbClr val="102F94"/>
    <a:srgbClr val="3D96DF"/>
    <a:srgbClr val="F95207"/>
    <a:srgbClr val="3342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94" autoAdjust="0"/>
    <p:restoredTop sz="70667" autoAdjust="0"/>
  </p:normalViewPr>
  <p:slideViewPr>
    <p:cSldViewPr snapToGrid="0">
      <p:cViewPr varScale="1">
        <p:scale>
          <a:sx n="51" d="100"/>
          <a:sy n="51" d="100"/>
        </p:scale>
        <p:origin x="-145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E5A5CB3-E76E-40B9-9261-499311963C92}" type="datetimeFigureOut">
              <a:rPr lang="en-US" smtClean="0"/>
              <a:pPr/>
              <a:t>9/17/2008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2CA27B5-C2AD-4BC7-973A-C1C1F84D47E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D8337C-BF0E-42C3-9BDA-453D93BAC991}" type="datetimeFigureOut">
              <a:rPr lang="en-US" smtClean="0"/>
              <a:pPr/>
              <a:t>9/17/2008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4C2AE6-4B35-49DE-8485-BB82AD8B1F5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Day Everyone, Firstly</a:t>
            </a:r>
            <a:r>
              <a:rPr lang="en-US" baseline="0" dirty="0" smtClean="0"/>
              <a:t> </a:t>
            </a:r>
            <a:r>
              <a:rPr lang="en-US" dirty="0" smtClean="0"/>
              <a:t>I would like to thank</a:t>
            </a:r>
            <a:r>
              <a:rPr lang="en-US" baseline="0" dirty="0" smtClean="0"/>
              <a:t> u all for joining this webcast</a:t>
            </a:r>
            <a:endParaRPr lang="en-US" dirty="0" smtClean="0"/>
          </a:p>
          <a:p>
            <a:r>
              <a:rPr lang="en-US" dirty="0" smtClean="0"/>
              <a:t>My name is Dhanasekaran Vadivelan</a:t>
            </a:r>
            <a:r>
              <a:rPr lang="en-US" baseline="0" dirty="0" smtClean="0"/>
              <a:t> and am working as a technical architect for Infrastructure services practice in TCS.</a:t>
            </a:r>
          </a:p>
          <a:p>
            <a:endParaRPr lang="en-US" baseline="0" dirty="0" smtClean="0"/>
          </a:p>
          <a:p>
            <a:r>
              <a:rPr lang="en-US" baseline="0" dirty="0" smtClean="0"/>
              <a:t>In this session, I am going to talk about Server and Desktop virtualization deployment using Microsoft Hyper-V. I will also talk about the best practices to be followed for deploying Hyper-V based virtualization solution  </a:t>
            </a:r>
          </a:p>
          <a:p>
            <a:endParaRPr lang="en-US" baseline="0" dirty="0" smtClean="0"/>
          </a:p>
        </p:txBody>
      </p:sp>
      <p:sp>
        <p:nvSpPr>
          <p:cNvPr id="4" name="Slide Number Placeholder 3"/>
          <p:cNvSpPr>
            <a:spLocks noGrp="1"/>
          </p:cNvSpPr>
          <p:nvPr>
            <p:ph type="sldNum" sz="quarter" idx="10"/>
          </p:nvPr>
        </p:nvSpPr>
        <p:spPr/>
        <p:txBody>
          <a:bodyPr/>
          <a:lstStyle/>
          <a:p>
            <a:fld id="{224C2AE6-4B35-49DE-8485-BB82AD8B1F5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p:txBody>
          <a:bodyPr/>
          <a:lstStyle/>
          <a:p>
            <a:pPr defTabSz="949515">
              <a:defRPr/>
            </a:pPr>
            <a:fld id="{E7C0E4B4-C5FA-4C7B-B43F-C295161CA4DB}" type="slidenum">
              <a:rPr lang="en-US" smtClean="0"/>
              <a:pPr defTabSz="949515">
                <a:defRPr/>
              </a:pPr>
              <a:t>11</a:t>
            </a:fld>
            <a:endParaRPr lang="en-US" dirty="0" smtClean="0"/>
          </a:p>
        </p:txBody>
      </p:sp>
      <p:sp>
        <p:nvSpPr>
          <p:cNvPr id="48131" name="Rectangle 56321"/>
          <p:cNvSpPr>
            <a:spLocks noGrp="1" noRot="1" noChangeAspect="1" noChangeArrowheads="1" noTextEdit="1"/>
          </p:cNvSpPr>
          <p:nvPr>
            <p:ph type="sldImg"/>
          </p:nvPr>
        </p:nvSpPr>
        <p:spPr>
          <a:xfrm>
            <a:off x="1181100" y="696913"/>
            <a:ext cx="4648200" cy="3486150"/>
          </a:xfrm>
          <a:prstGeom prst="rect">
            <a:avLst/>
          </a:prstGeom>
          <a:ln cap="flat">
            <a:headEnd type="none" w="med" len="med"/>
            <a:tailEnd type="none" w="med" len="med"/>
          </a:ln>
        </p:spPr>
      </p:sp>
      <p:sp>
        <p:nvSpPr>
          <p:cNvPr id="48132" name="Rectangle 498690"/>
          <p:cNvSpPr>
            <a:spLocks noGrp="1" noChangeArrowheads="1"/>
          </p:cNvSpPr>
          <p:nvPr>
            <p:ph type="body" idx="1"/>
          </p:nvPr>
        </p:nvSpPr>
        <p:spPr>
          <a:xfrm>
            <a:off x="423547" y="3862204"/>
            <a:ext cx="6155196" cy="232587"/>
          </a:xfrm>
          <a:noFill/>
          <a:ln/>
        </p:spPr>
        <p:txBody>
          <a:bodyPr>
            <a:normAutofit fontScale="92500" lnSpcReduction="20000"/>
          </a:bodyPr>
          <a:lstStyle/>
          <a:p>
            <a:pPr eaLnBrk="1" hangingPunct="1"/>
            <a:r>
              <a:rPr lang="en-US" dirty="0" smtClean="0"/>
              <a:t>Security is a very important aspect as we get into more and more virtualization. </a:t>
            </a:r>
          </a:p>
          <a:p>
            <a:pPr eaLnBrk="1" hangingPunct="1"/>
            <a:endParaRPr lang="en-US" dirty="0" smtClean="0"/>
          </a:p>
          <a:p>
            <a:pPr eaLnBrk="1" hangingPunct="1"/>
            <a:r>
              <a:rPr lang="en-US" dirty="0" smtClean="0"/>
              <a:t>As</a:t>
            </a:r>
            <a:r>
              <a:rPr lang="en-US" baseline="0" dirty="0" smtClean="0"/>
              <a:t> an IT Professional you will be interested to know what are various security features available in Hyper-V and how do I leverage them in order create a secured virtual environment</a:t>
            </a:r>
          </a:p>
          <a:p>
            <a:pPr eaLnBrk="1" hangingPunct="1"/>
            <a:endParaRPr lang="en-US" baseline="0" dirty="0" smtClean="0"/>
          </a:p>
          <a:p>
            <a:pPr marL="228600" indent="-228600" eaLnBrk="1" hangingPunct="1">
              <a:buAutoNum type="arabicPeriod"/>
            </a:pPr>
            <a:r>
              <a:rPr lang="en-US" baseline="0" dirty="0" smtClean="0"/>
              <a:t>Hyper-V has the capability to isolate child partitions and make them to communicate to the external network or only the parent partition</a:t>
            </a:r>
          </a:p>
          <a:p>
            <a:pPr marL="228600" indent="-228600" eaLnBrk="1" hangingPunct="1">
              <a:buAutoNum type="arabicPeriod"/>
            </a:pPr>
            <a:r>
              <a:rPr lang="en-US" baseline="0" dirty="0" smtClean="0"/>
              <a:t>For every child partition, </a:t>
            </a:r>
            <a:r>
              <a:rPr lang="en-US" baseline="0" dirty="0" smtClean="0"/>
              <a:t>Hyper-v </a:t>
            </a:r>
            <a:r>
              <a:rPr lang="en-US" baseline="0" dirty="0" smtClean="0"/>
              <a:t>creates 1 pair of VSP and VSC, where these components communicate with each other through a dedicated VM bus (I/O Bus) – which provides complete isolation between the child partition  </a:t>
            </a:r>
          </a:p>
          <a:p>
            <a:pPr marL="228600" indent="-228600" eaLnBrk="1" hangingPunct="1">
              <a:buAutoNum type="arabicPeriod"/>
            </a:pPr>
            <a:r>
              <a:rPr lang="en-US" baseline="0" dirty="0" smtClean="0"/>
              <a:t>VMs cannot communicate with each other expect through virtual network switch</a:t>
            </a:r>
          </a:p>
          <a:p>
            <a:pPr marL="228600" indent="-228600" eaLnBrk="1" hangingPunct="1">
              <a:buAutoNum type="arabicPeriod"/>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t>
            </a:r>
            <a:r>
              <a:rPr lang="en-US" baseline="0" dirty="0" smtClean="0"/>
              <a:t>Presently 25</a:t>
            </a:r>
            <a:r>
              <a:rPr lang="en-US" baseline="0" dirty="0" smtClean="0"/>
              <a:t>% of the web servers </a:t>
            </a:r>
            <a:r>
              <a:rPr lang="en-US" baseline="0" dirty="0" smtClean="0"/>
              <a:t>hosting Microsoft.com websites are </a:t>
            </a:r>
            <a:r>
              <a:rPr lang="en-US" baseline="0" dirty="0" smtClean="0"/>
              <a:t>running in Hyper-V</a:t>
            </a:r>
          </a:p>
          <a:p>
            <a:pPr>
              <a:buFont typeface="Arial" pitchFamily="34" charset="0"/>
              <a:buChar char="•"/>
            </a:pPr>
            <a:r>
              <a:rPr lang="en-US" baseline="0" dirty="0" smtClean="0"/>
              <a:t> 100% of the TechNet and MSDN web servers are virtualized and running in Windows server 2008 Hyper-V</a:t>
            </a:r>
          </a:p>
          <a:p>
            <a:pPr>
              <a:buFont typeface="Arial" pitchFamily="34" charset="0"/>
              <a:buChar char="•"/>
            </a:pPr>
            <a:r>
              <a:rPr lang="en-US" baseline="0" dirty="0" smtClean="0"/>
              <a:t> Almost 4 million hits per </a:t>
            </a:r>
            <a:r>
              <a:rPr lang="en-US" baseline="0" dirty="0" smtClean="0"/>
              <a:t>day</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Before</a:t>
            </a:r>
            <a:r>
              <a:rPr lang="en-US" baseline="0" dirty="0" smtClean="0"/>
              <a:t> we get into Hyper-V networking concepts, let me explain you how the networking was handled previously in the virtual server management software. (VS 2005)</a:t>
            </a:r>
            <a:endParaRPr lang="en-US" dirty="0" smtClean="0"/>
          </a:p>
          <a:p>
            <a:pPr>
              <a:defRPr/>
            </a:pPr>
            <a:r>
              <a:rPr lang="en-US" dirty="0" smtClean="0"/>
              <a:t>Microsoft Virtual server 2005 allowed administrators to create virtual </a:t>
            </a:r>
            <a:r>
              <a:rPr lang="en-US" dirty="0" smtClean="0"/>
              <a:t>networks,</a:t>
            </a:r>
            <a:r>
              <a:rPr lang="en-US" baseline="0" dirty="0" smtClean="0"/>
              <a:t> however it </a:t>
            </a:r>
            <a:r>
              <a:rPr lang="en-US" dirty="0" smtClean="0"/>
              <a:t>was </a:t>
            </a:r>
            <a:r>
              <a:rPr lang="en-US" dirty="0" smtClean="0"/>
              <a:t>similar to a network hub.  Each virtual network could be connected to a single physical network adapter, allowing virtual machines to communicate on the physical network.  </a:t>
            </a:r>
          </a:p>
          <a:p>
            <a:pPr>
              <a:defRPr/>
            </a:pPr>
            <a:endParaRPr lang="en-US" dirty="0" smtClean="0"/>
          </a:p>
          <a:p>
            <a:pPr>
              <a:defRPr/>
            </a:pPr>
            <a:r>
              <a:rPr lang="en-US" dirty="0" smtClean="0"/>
              <a:t>Whereas Today, Microsoft Hyper-V enhances this concept and makes use of virtual switches.  Virtual switches provide additional functionality, including the ability to communicate with VLAN’s on the physical network.  A computer running Microsoft Hyper-V can run multiple virtual machines, each connected to a different physical NIC, with each physical NIC being connected to a different VLAN on the same physical switch</a:t>
            </a:r>
          </a:p>
          <a:p>
            <a:pPr>
              <a:defRPr/>
            </a:pPr>
            <a:r>
              <a:rPr lang="en-US" dirty="0" smtClean="0"/>
              <a:t>This enhancement</a:t>
            </a:r>
            <a:r>
              <a:rPr lang="en-US" baseline="0" dirty="0" smtClean="0"/>
              <a:t> significantly contributes to the performance improvement</a:t>
            </a:r>
            <a:endParaRPr lang="en-US" dirty="0" smtClean="0"/>
          </a:p>
          <a:p>
            <a:pPr>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eaLnBrk="1" hangingPunct="1"/>
            <a:r>
              <a:rPr lang="en-US" dirty="0" smtClean="0"/>
              <a:t>Now</a:t>
            </a:r>
            <a:r>
              <a:rPr lang="en-US" baseline="0" dirty="0" smtClean="0"/>
              <a:t> let us see how we can leverage the enhancement made in Hyper-V networking</a:t>
            </a:r>
          </a:p>
          <a:p>
            <a:pPr eaLnBrk="1" hangingPunct="1"/>
            <a:endParaRPr lang="en-US" baseline="0" dirty="0" smtClean="0"/>
          </a:p>
          <a:p>
            <a:pPr eaLnBrk="1" hangingPunct="1">
              <a:buFontTx/>
              <a:buChar char="-"/>
            </a:pPr>
            <a:r>
              <a:rPr lang="en-US" baseline="0" dirty="0" smtClean="0"/>
              <a:t>You would need minimum of 2 Ethernet cards for configuring Hyper-V server</a:t>
            </a:r>
          </a:p>
          <a:p>
            <a:pPr eaLnBrk="1" hangingPunct="1">
              <a:buFontTx/>
              <a:buChar char="-"/>
            </a:pPr>
            <a:r>
              <a:rPr lang="en-US" baseline="0" dirty="0" smtClean="0"/>
              <a:t>first Ethernet card will be used to connect the parent partition so that you can perform all the administration activities such as creating &amp; modifying child partitions</a:t>
            </a:r>
          </a:p>
          <a:p>
            <a:pPr eaLnBrk="1" hangingPunct="1">
              <a:buFontTx/>
              <a:buChar char="-"/>
            </a:pPr>
            <a:r>
              <a:rPr lang="en-US" baseline="0" dirty="0" smtClean="0"/>
              <a:t>Second Ethernet card is for Virtual Machine networking</a:t>
            </a:r>
          </a:p>
          <a:p>
            <a:pPr eaLnBrk="1" hangingPunct="1">
              <a:buFontTx/>
              <a:buChar char="-"/>
            </a:pPr>
            <a:r>
              <a:rPr lang="en-US" baseline="0" dirty="0" smtClean="0"/>
              <a:t>If you have third Ethernet card in the physical server then you can </a:t>
            </a:r>
            <a:r>
              <a:rPr lang="en-US" baseline="0" dirty="0" smtClean="0"/>
              <a:t>dedicate </a:t>
            </a:r>
            <a:r>
              <a:rPr lang="en-US" baseline="0" dirty="0" smtClean="0"/>
              <a:t>3</a:t>
            </a:r>
            <a:r>
              <a:rPr lang="en-US" baseline="30000" dirty="0" smtClean="0"/>
              <a:t>rd</a:t>
            </a:r>
            <a:r>
              <a:rPr lang="en-US" baseline="0" dirty="0" smtClean="0"/>
              <a:t> one for connecting to the storage device</a:t>
            </a:r>
          </a:p>
          <a:p>
            <a:pPr eaLnBrk="1" hangingPunct="1">
              <a:buFontTx/>
              <a:buNone/>
            </a:pPr>
            <a:r>
              <a:rPr lang="en-US" baseline="0" dirty="0" smtClean="0"/>
              <a:t/>
            </a:r>
            <a:br>
              <a:rPr lang="en-US" baseline="0" dirty="0" smtClean="0"/>
            </a:br>
            <a:r>
              <a:rPr lang="en-US" baseline="0" dirty="0" smtClean="0"/>
              <a:t>This would give you a very high performance virtualization solution</a:t>
            </a:r>
          </a:p>
          <a:p>
            <a:pPr eaLnBrk="1" hangingPunct="1">
              <a:buFontTx/>
              <a:buNone/>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For a better understanding, let me walk you through few examples</a:t>
            </a:r>
            <a:endParaRPr lang="en-US" baseline="0" dirty="0" smtClean="0"/>
          </a:p>
          <a:p>
            <a:pPr eaLnBrk="1" hangingPunct="1">
              <a:buFontTx/>
              <a:buChar char="-"/>
            </a:pP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9/17/2008 4:52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Example:1</a:t>
            </a:r>
          </a:p>
          <a:p>
            <a:r>
              <a:rPr lang="en-US" dirty="0" smtClean="0"/>
              <a:t>Let</a:t>
            </a:r>
            <a:r>
              <a:rPr lang="en-US" baseline="0" dirty="0" smtClean="0"/>
              <a:t>s say </a:t>
            </a:r>
            <a:r>
              <a:rPr lang="en-US" dirty="0" smtClean="0"/>
              <a:t>we have a Hyper-V</a:t>
            </a:r>
            <a:r>
              <a:rPr lang="en-US" baseline="0" dirty="0" smtClean="0"/>
              <a:t> server hosting 3 child partitions (virtual machines). </a:t>
            </a:r>
          </a:p>
          <a:p>
            <a:r>
              <a:rPr lang="en-US" baseline="0" dirty="0" smtClean="0"/>
              <a:t>The host machine has 4 Ethernet cards (NIC) and Direct Attached storage, where the VHDs of the child partitions are stored</a:t>
            </a:r>
          </a:p>
          <a:p>
            <a:endParaRPr lang="en-US" baseline="0" dirty="0" smtClean="0"/>
          </a:p>
          <a:p>
            <a:r>
              <a:rPr lang="en-US" baseline="0" dirty="0" smtClean="0"/>
              <a:t>So, in this given scenario how do we configure the Hyper-V Networking</a:t>
            </a:r>
          </a:p>
          <a:p>
            <a:r>
              <a:rPr lang="en-US" baseline="0" dirty="0" smtClean="0"/>
              <a:t>To have a best possible performance,  </a:t>
            </a:r>
          </a:p>
          <a:p>
            <a:r>
              <a:rPr lang="en-US" baseline="0" dirty="0" smtClean="0"/>
              <a:t>- I will assign the first Ethernet card to the parent partition for doing management activities</a:t>
            </a:r>
          </a:p>
          <a:p>
            <a:r>
              <a:rPr lang="en-US" baseline="0" dirty="0" smtClean="0"/>
              <a:t>- then, I will assign the 2</a:t>
            </a:r>
            <a:r>
              <a:rPr lang="en-US" baseline="30000" dirty="0" smtClean="0"/>
              <a:t>nd</a:t>
            </a:r>
            <a:r>
              <a:rPr lang="en-US" baseline="0" dirty="0" smtClean="0"/>
              <a:t>, 3</a:t>
            </a:r>
            <a:r>
              <a:rPr lang="en-US" baseline="30000" dirty="0" smtClean="0"/>
              <a:t>rd</a:t>
            </a:r>
            <a:r>
              <a:rPr lang="en-US" baseline="0" dirty="0" smtClean="0"/>
              <a:t> and 4</a:t>
            </a:r>
            <a:r>
              <a:rPr lang="en-US" baseline="30000" dirty="0" smtClean="0"/>
              <a:t>th</a:t>
            </a:r>
            <a:r>
              <a:rPr lang="en-US" baseline="0" dirty="0" smtClean="0"/>
              <a:t> Ethernet cards to individual child partitions</a:t>
            </a:r>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a:t>
            </a:r>
            <a:r>
              <a:rPr lang="en-US" baseline="0" dirty="0" smtClean="0"/>
              <a:t> us a have quick look at the networking setup</a:t>
            </a:r>
          </a:p>
          <a:p>
            <a:endParaRPr lang="en-US" baseline="0" dirty="0" smtClean="0"/>
          </a:p>
          <a:p>
            <a:r>
              <a:rPr lang="en-US" baseline="0" dirty="0" smtClean="0"/>
              <a:t>This slide shows available Ethernet cards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said earlier 1</a:t>
            </a:r>
            <a:r>
              <a:rPr lang="en-US" baseline="30000" dirty="0" smtClean="0"/>
              <a:t>st</a:t>
            </a:r>
            <a:r>
              <a:rPr lang="en-US" baseline="0" dirty="0" smtClean="0"/>
              <a:t> </a:t>
            </a:r>
            <a:r>
              <a:rPr lang="en-US" baseline="0" dirty="0" err="1" smtClean="0"/>
              <a:t>ethernet</a:t>
            </a:r>
            <a:r>
              <a:rPr lang="en-US" baseline="0" dirty="0" smtClean="0"/>
              <a:t> card is connected to the parent partition</a:t>
            </a:r>
          </a:p>
          <a:p>
            <a:r>
              <a:rPr lang="en-US" baseline="0" dirty="0" smtClean="0"/>
              <a:t>And remaining 3 </a:t>
            </a:r>
            <a:r>
              <a:rPr lang="en-US" baseline="0" dirty="0" err="1" smtClean="0"/>
              <a:t>ethernet</a:t>
            </a:r>
            <a:r>
              <a:rPr lang="en-US" baseline="0" dirty="0" smtClean="0"/>
              <a:t> cards are connected to 3 different Ethernet cards and each of them are tagged under 3 different virtual switches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8325"/>
            <a:ext cx="4251325" cy="3189288"/>
          </a:xfrm>
          <a:prstGeom prst="rect">
            <a:avLst/>
          </a:prstGeom>
        </p:spPr>
      </p:sp>
      <p:sp>
        <p:nvSpPr>
          <p:cNvPr id="3" name="Notes Placeholder 2"/>
          <p:cNvSpPr>
            <a:spLocks noGrp="1"/>
          </p:cNvSpPr>
          <p:nvPr>
            <p:ph type="body" idx="1"/>
          </p:nvPr>
        </p:nvSpPr>
        <p:spPr/>
        <p:txBody>
          <a:bodyPr>
            <a:normAutofit/>
          </a:bodyPr>
          <a:lstStyle/>
          <a:p>
            <a:r>
              <a:rPr lang="en-US" dirty="0" smtClean="0"/>
              <a:t>This slide shows the logical connectivity of the parent and child partitions to the respective</a:t>
            </a:r>
            <a:r>
              <a:rPr lang="en-US" baseline="0" dirty="0" smtClean="0"/>
              <a:t> Ethernet cards</a:t>
            </a:r>
            <a:r>
              <a:rPr lang="en-US"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9/17/2008 4:52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consider another e</a:t>
            </a:r>
            <a:r>
              <a:rPr lang="en-US" baseline="0" dirty="0" smtClean="0"/>
              <a:t>xample.</a:t>
            </a:r>
          </a:p>
          <a:p>
            <a:endParaRPr lang="en-US" baseline="0" dirty="0" smtClean="0"/>
          </a:p>
          <a:p>
            <a:r>
              <a:rPr lang="en-US" baseline="0" dirty="0" smtClean="0"/>
              <a:t>This scenario is similar to the previous example, the only difference is that in the previous example we have taken direct attached storage device for storing VHDs, whereas in this example let us say we have SAN storage device for storing VHDs and it is connected the hyper-V server hardware using </a:t>
            </a:r>
            <a:r>
              <a:rPr lang="en-US" baseline="0" dirty="0" err="1" smtClean="0"/>
              <a:t>iSCSI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9/17/2008 4:52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xfrm>
            <a:off x="1281113" y="568325"/>
            <a:ext cx="4251325" cy="3189288"/>
          </a:xfrm>
          <a:prstGeom prst="rect">
            <a:avLst/>
          </a:prstGeom>
          <a:ln/>
        </p:spPr>
      </p:sp>
      <p:sp>
        <p:nvSpPr>
          <p:cNvPr id="51206" name="Rectangle 3"/>
          <p:cNvSpPr>
            <a:spLocks noGrp="1" noChangeArrowheads="1"/>
          </p:cNvSpPr>
          <p:nvPr>
            <p:ph type="body" idx="1"/>
          </p:nvPr>
        </p:nvSpPr>
        <p:spPr>
          <a:xfrm>
            <a:off x="423546" y="3862203"/>
            <a:ext cx="6155196" cy="234679"/>
          </a:xfrm>
          <a:noFill/>
          <a:ln/>
        </p:spPr>
        <p:txBody>
          <a:bodyPr>
            <a:normAutofit fontScale="92500" lnSpcReduction="20000"/>
          </a:bodyPr>
          <a:lstStyle/>
          <a:p>
            <a:r>
              <a:rPr lang="en-US" dirty="0" smtClean="0"/>
              <a:t>The </a:t>
            </a:r>
            <a:r>
              <a:rPr lang="en-US" baseline="0" dirty="0" smtClean="0"/>
              <a:t>key takeaways of this webcast are</a:t>
            </a:r>
          </a:p>
          <a:p>
            <a:pPr marL="228600" indent="-228600">
              <a:buAutoNum type="arabicPeriod"/>
            </a:pPr>
            <a:r>
              <a:rPr lang="en-US" baseline="0" dirty="0" smtClean="0"/>
              <a:t>What is Hyper-V?</a:t>
            </a:r>
          </a:p>
          <a:p>
            <a:pPr marL="228600" indent="-228600">
              <a:buAutoNum type="arabicPeriod"/>
            </a:pPr>
            <a:r>
              <a:rPr lang="en-US" baseline="0" dirty="0" smtClean="0"/>
              <a:t>What </a:t>
            </a:r>
            <a:r>
              <a:rPr lang="en-US" baseline="0" dirty="0" smtClean="0"/>
              <a:t>are the system requirements for deploying </a:t>
            </a:r>
            <a:r>
              <a:rPr lang="en-US" baseline="0" dirty="0" smtClean="0"/>
              <a:t>Hyper-V?</a:t>
            </a:r>
            <a:endParaRPr lang="en-US" baseline="0" dirty="0" smtClean="0"/>
          </a:p>
          <a:p>
            <a:pPr marL="228600" indent="-228600">
              <a:buAutoNum type="arabicPeriod"/>
            </a:pPr>
            <a:r>
              <a:rPr lang="en-US" baseline="0" dirty="0" smtClean="0"/>
              <a:t>How does Windows Server 2008 </a:t>
            </a:r>
            <a:r>
              <a:rPr lang="en-US" baseline="0" dirty="0" smtClean="0"/>
              <a:t>Hyper-V, </a:t>
            </a:r>
            <a:r>
              <a:rPr lang="en-US" baseline="0" dirty="0" smtClean="0"/>
              <a:t>how does the architecture look like and what are </a:t>
            </a:r>
            <a:r>
              <a:rPr lang="en-US" baseline="0" dirty="0" smtClean="0"/>
              <a:t>its capabilities?</a:t>
            </a:r>
            <a:endParaRPr lang="en-US" baseline="0" dirty="0" smtClean="0"/>
          </a:p>
          <a:p>
            <a:pPr marL="228600" indent="-228600">
              <a:buAutoNum type="arabicPeriod"/>
            </a:pPr>
            <a:r>
              <a:rPr lang="en-US" baseline="0" dirty="0" smtClean="0"/>
              <a:t>What are the requirements from Hyper-V networking aspects</a:t>
            </a:r>
          </a:p>
          <a:p>
            <a:pPr marL="228600" indent="-228600">
              <a:buAutoNum type="arabicPeriod"/>
            </a:pPr>
            <a:r>
              <a:rPr lang="en-US" baseline="0" dirty="0" smtClean="0"/>
              <a:t>From the deployment perspective, what are the best practices to be considered</a:t>
            </a:r>
          </a:p>
          <a:p>
            <a:pPr marL="228600" indent="-228600">
              <a:buAutoNum type="arabicPeriod"/>
            </a:pPr>
            <a:r>
              <a:rPr lang="en-US" baseline="0" dirty="0" smtClean="0"/>
              <a:t>Will also touch upon the HA using Windows failover clustering</a:t>
            </a:r>
          </a:p>
          <a:p>
            <a:pPr marL="228600" indent="-228600">
              <a:buAutoNum type="arabicPeriod"/>
            </a:pPr>
            <a:r>
              <a:rPr lang="en-US" baseline="0" dirty="0" smtClean="0"/>
              <a:t>I will show you a demo on how to create virtual machines</a:t>
            </a:r>
          </a:p>
          <a:p>
            <a:pPr marL="228600" indent="-228600">
              <a:buAutoNum type="arabicPeriod"/>
            </a:pPr>
            <a:r>
              <a:rPr lang="en-US" baseline="0" dirty="0" smtClean="0"/>
              <a:t>Also I will touch upon the comparison of Virtual server 2005 and WS 2008 Hyper-V</a:t>
            </a:r>
          </a:p>
          <a:p>
            <a:pPr marL="228600" indent="-228600">
              <a:buNone/>
            </a:pPr>
            <a:endParaRPr lang="en-US" baseline="0" dirty="0" smtClean="0"/>
          </a:p>
          <a:p>
            <a:pPr marL="228600" indent="-228600">
              <a:buNone/>
            </a:pPr>
            <a:r>
              <a:rPr lang="en-US" baseline="0" dirty="0" smtClean="0"/>
              <a:t>Finally will keep some time for Q&amp;A before completing this webcast</a:t>
            </a:r>
          </a:p>
          <a:p>
            <a:pPr marL="228600" indent="-228600">
              <a:buAutoNum type="arabicPeriod"/>
            </a:pPr>
            <a:endParaRPr lang="en-US" baseline="0" dirty="0" smtClean="0"/>
          </a:p>
          <a:p>
            <a:pPr marL="228600" indent="-228600">
              <a:buAutoNum type="arabicPeriod"/>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achieve the</a:t>
            </a:r>
            <a:r>
              <a:rPr lang="en-US" baseline="0" dirty="0" smtClean="0"/>
              <a:t> </a:t>
            </a:r>
            <a:r>
              <a:rPr lang="en-US" dirty="0" smtClean="0"/>
              <a:t>best possible performance in this given</a:t>
            </a:r>
            <a:r>
              <a:rPr lang="en-US" baseline="0" dirty="0" smtClean="0"/>
              <a:t> scenario</a:t>
            </a:r>
            <a:endParaRPr lang="en-US" dirty="0" smtClean="0"/>
          </a:p>
          <a:p>
            <a:endParaRPr lang="en-US" dirty="0" smtClean="0"/>
          </a:p>
          <a:p>
            <a:r>
              <a:rPr lang="en-US" dirty="0" smtClean="0"/>
              <a:t> - Assign 1</a:t>
            </a:r>
            <a:r>
              <a:rPr lang="en-US" baseline="30000" dirty="0" smtClean="0"/>
              <a:t>st</a:t>
            </a:r>
            <a:r>
              <a:rPr lang="en-US" dirty="0" smtClean="0"/>
              <a:t> Ethernet card</a:t>
            </a:r>
            <a:r>
              <a:rPr lang="en-US" baseline="0" dirty="0" smtClean="0"/>
              <a:t> to the parent partition for management activates</a:t>
            </a:r>
          </a:p>
          <a:p>
            <a:r>
              <a:rPr lang="en-US" baseline="0" dirty="0" smtClean="0"/>
              <a:t> - Assign 2</a:t>
            </a:r>
            <a:r>
              <a:rPr lang="en-US" baseline="30000" dirty="0" smtClean="0"/>
              <a:t>nd</a:t>
            </a:r>
            <a:r>
              <a:rPr lang="en-US" baseline="0" dirty="0" smtClean="0"/>
              <a:t> Ethernet card to the parent partition for </a:t>
            </a:r>
            <a:r>
              <a:rPr lang="en-US" baseline="0" dirty="0" err="1" smtClean="0"/>
              <a:t>iSCSI</a:t>
            </a:r>
            <a:endParaRPr lang="en-US" baseline="0" dirty="0" smtClean="0"/>
          </a:p>
          <a:p>
            <a:r>
              <a:rPr lang="en-US" baseline="0" dirty="0" smtClean="0"/>
              <a:t> - and assign 3</a:t>
            </a:r>
            <a:r>
              <a:rPr lang="en-US" baseline="30000" dirty="0" smtClean="0"/>
              <a:t>rd</a:t>
            </a:r>
            <a:r>
              <a:rPr lang="en-US" baseline="0" dirty="0" smtClean="0"/>
              <a:t> and 4</a:t>
            </a:r>
            <a:r>
              <a:rPr lang="en-US" baseline="30000" dirty="0" smtClean="0"/>
              <a:t>th</a:t>
            </a:r>
            <a:r>
              <a:rPr lang="en-US" baseline="0" dirty="0" smtClean="0"/>
              <a:t> Ethernet cards to the child partitions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8325"/>
            <a:ext cx="4251325" cy="3189288"/>
          </a:xfrm>
          <a:prstGeom prst="rect">
            <a:avLst/>
          </a:prstGeom>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shows the logical configuration of the Hyper-V networking with </a:t>
            </a:r>
            <a:r>
              <a:rPr lang="en-US" baseline="0" dirty="0" err="1" smtClean="0"/>
              <a:t>iSCSI</a:t>
            </a:r>
            <a:endParaRPr lang="en-US" baseline="0" dirty="0" smtClean="0"/>
          </a:p>
          <a:p>
            <a:endParaRPr lang="en-US" baseline="0" dirty="0" smtClean="0"/>
          </a:p>
          <a:p>
            <a:r>
              <a:rPr lang="en-US" baseline="0" dirty="0" smtClean="0"/>
              <a:t>In the bottom of the slide you can see 1</a:t>
            </a:r>
            <a:r>
              <a:rPr lang="en-US" baseline="30000" dirty="0" smtClean="0"/>
              <a:t>st</a:t>
            </a:r>
            <a:r>
              <a:rPr lang="en-US" baseline="0" dirty="0" smtClean="0"/>
              <a:t> NIC is dedicated to the parent partition, 2</a:t>
            </a:r>
            <a:r>
              <a:rPr lang="en-US" baseline="30000" dirty="0" smtClean="0"/>
              <a:t>nd</a:t>
            </a:r>
            <a:r>
              <a:rPr lang="en-US" baseline="0" dirty="0" smtClean="0"/>
              <a:t> NIC is dedicated for </a:t>
            </a:r>
            <a:r>
              <a:rPr lang="en-US" baseline="0" dirty="0" err="1" smtClean="0"/>
              <a:t>iSCSI</a:t>
            </a:r>
            <a:r>
              <a:rPr lang="en-US" baseline="0" dirty="0" smtClean="0"/>
              <a:t>, 3</a:t>
            </a:r>
            <a:r>
              <a:rPr lang="en-US" baseline="30000" dirty="0" smtClean="0"/>
              <a:t>rd</a:t>
            </a:r>
            <a:r>
              <a:rPr lang="en-US" baseline="0" dirty="0" smtClean="0"/>
              <a:t> NIC is dedicated to VM2 and VM3 and 4</a:t>
            </a:r>
            <a:r>
              <a:rPr lang="en-US" baseline="30000" dirty="0" smtClean="0"/>
              <a:t>th</a:t>
            </a:r>
            <a:r>
              <a:rPr lang="en-US" baseline="0" dirty="0" smtClean="0"/>
              <a:t> NIC dedicated for VM1</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9/17/2008 4:52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important point that you should note down here is: In the host machine, when you go to the Local area connection properties of the Ethernet card which is connected to parent partition, you will see the “Microsoft Virtual Network Switch” protocol, by default this checkbox will be unchecked. Please do not select this checkbox leave this configuration as it is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go to the local area connection properties</a:t>
            </a:r>
            <a:r>
              <a:rPr lang="en-US" baseline="0" dirty="0" smtClean="0"/>
              <a:t> of any other Ethernet cards which are connected to the child partitions, you would see only “Microsoft Virtual Network Switch” protocol is selected and the TCP/IP v4/6 is unchecked. Please do not panic after seeing this configuration, how come TCP/IP setting are not selected. </a:t>
            </a:r>
            <a:r>
              <a:rPr lang="en-US" baseline="0" dirty="0" smtClean="0"/>
              <a:t>this </a:t>
            </a:r>
            <a:r>
              <a:rPr lang="en-US" baseline="0" dirty="0" smtClean="0"/>
              <a:t>is the default configuration, please do not alter the setting</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look at some</a:t>
            </a:r>
            <a:r>
              <a:rPr lang="en-US" baseline="0" dirty="0" smtClean="0"/>
              <a:t> of the best practices to be followed when installing and configuring Hyper-V</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B07FBCD8-BEE9-49D6-96D3-BA7C4770C451}" type="datetime8">
              <a:rPr lang="en-US" smtClean="0"/>
              <a:pPr/>
              <a:t>9/17/2008 4:52 AM</a:t>
            </a:fld>
            <a:endParaRPr lang="en-US" dirty="0" smtClean="0"/>
          </a:p>
        </p:txBody>
      </p:sp>
      <p:sp>
        <p:nvSpPr>
          <p:cNvPr id="35843" name="Rectangle 6"/>
          <p:cNvSpPr>
            <a:spLocks noGrp="1" noChangeArrowheads="1"/>
          </p:cNvSpPr>
          <p:nvPr>
            <p:ph type="ftr" sz="quarter" idx="4"/>
          </p:nvPr>
        </p:nvSpPr>
        <p:spPr>
          <a:noFill/>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35844" name="Rectangle 7"/>
          <p:cNvSpPr>
            <a:spLocks noGrp="1" noChangeArrowheads="1"/>
          </p:cNvSpPr>
          <p:nvPr>
            <p:ph type="sldNum" sz="quarter" idx="5"/>
          </p:nvPr>
        </p:nvSpPr>
        <p:spPr>
          <a:noFill/>
        </p:spPr>
        <p:txBody>
          <a:bodyPr/>
          <a:lstStyle/>
          <a:p>
            <a:fld id="{4508CD6F-D8A4-4C1F-9740-4B4FE255E11B}" type="slidenum">
              <a:rPr lang="en-US" smtClean="0"/>
              <a:pPr/>
              <a:t>26</a:t>
            </a:fld>
            <a:endParaRPr lang="en-US" dirty="0" smtClean="0"/>
          </a:p>
        </p:txBody>
      </p:sp>
      <p:sp>
        <p:nvSpPr>
          <p:cNvPr id="35845" name="Rectangle 2"/>
          <p:cNvSpPr>
            <a:spLocks noGrp="1" noRot="1" noChangeAspect="1" noChangeArrowheads="1" noTextEdit="1"/>
          </p:cNvSpPr>
          <p:nvPr>
            <p:ph type="sldImg"/>
          </p:nvPr>
        </p:nvSpPr>
        <p:spPr>
          <a:xfrm>
            <a:off x="1279525" y="568325"/>
            <a:ext cx="4252913" cy="3189288"/>
          </a:xfrm>
          <a:prstGeom prst="rect">
            <a:avLst/>
          </a:prstGeom>
          <a:ln/>
        </p:spPr>
      </p:sp>
      <p:sp>
        <p:nvSpPr>
          <p:cNvPr id="35846" name="Rectangle 3"/>
          <p:cNvSpPr>
            <a:spLocks noGrp="1" noChangeArrowheads="1"/>
          </p:cNvSpPr>
          <p:nvPr>
            <p:ph type="body" idx="1"/>
          </p:nvPr>
        </p:nvSpPr>
        <p:spPr>
          <a:xfrm>
            <a:off x="423547" y="3862204"/>
            <a:ext cx="6155196" cy="232587"/>
          </a:xfrm>
          <a:noFill/>
          <a:ln/>
        </p:spPr>
        <p:txBody>
          <a:bodyPr/>
          <a:lstStyle/>
          <a:p>
            <a:pPr marL="228600" indent="-228600" eaLnBrk="1" hangingPunct="1">
              <a:buAutoNum type="arabicPeriod"/>
            </a:pPr>
            <a:r>
              <a:rPr lang="en-US" dirty="0" smtClean="0"/>
              <a:t>Use server core and do not install</a:t>
            </a:r>
            <a:r>
              <a:rPr lang="en-US" baseline="0" dirty="0" smtClean="0"/>
              <a:t> and run applications. Host your applications in the virtual machines</a:t>
            </a:r>
          </a:p>
          <a:p>
            <a:pPr marL="228600" indent="-228600" eaLnBrk="1" hangingPunct="1">
              <a:buAutoNum type="arabicPeriod"/>
            </a:pPr>
            <a:r>
              <a:rPr lang="en-US" baseline="0" dirty="0" smtClean="0"/>
              <a:t>When you are migrating a VMs from the VS 2005 to Hyper-V, you would need to uninstall the VM additions before you migrate them to hyper-V</a:t>
            </a:r>
          </a:p>
          <a:p>
            <a:pPr marL="228600" indent="-228600" eaLnBrk="1" hangingPunct="1">
              <a:buAutoNum type="arabicPeriod"/>
            </a:pPr>
            <a:r>
              <a:rPr lang="en-US" dirty="0" smtClean="0"/>
              <a:t>If you are using DAS</a:t>
            </a:r>
            <a:r>
              <a:rPr lang="en-US" baseline="0" dirty="0" smtClean="0"/>
              <a:t> for storing the virtual hard disk files, then preferably p</a:t>
            </a:r>
            <a:r>
              <a:rPr lang="en-US" dirty="0" smtClean="0"/>
              <a:t>lace virtual hard disk files on dedicated disks to</a:t>
            </a:r>
            <a:r>
              <a:rPr lang="en-US" baseline="0" dirty="0" smtClean="0"/>
              <a:t> get the </a:t>
            </a:r>
            <a:r>
              <a:rPr lang="en-US" dirty="0" smtClean="0"/>
              <a:t>maximum performance benefits</a:t>
            </a:r>
            <a:endParaRPr lang="en-US" baseline="0" dirty="0" smtClean="0"/>
          </a:p>
          <a:p>
            <a:pPr marL="228600" indent="-228600" eaLnBrk="1" hangingPunct="1">
              <a:buAutoNum type="arabicPeriod"/>
            </a:pPr>
            <a:r>
              <a:rPr lang="en-US" baseline="0" dirty="0" smtClean="0"/>
              <a:t>Other important consideration is the physical network cards consideration, as </a:t>
            </a:r>
            <a:r>
              <a:rPr lang="en-US" baseline="0" dirty="0" smtClean="0"/>
              <a:t>we discussed in the previous slides</a:t>
            </a:r>
            <a:endParaRPr lang="en-US" baseline="0" dirty="0" smtClean="0"/>
          </a:p>
          <a:p>
            <a:pPr marL="228600" indent="-228600" eaLnBrk="1" hangingPunct="1">
              <a:buAutoNum type="arabicPeriod"/>
            </a:pPr>
            <a:r>
              <a:rPr lang="en-US" baseline="0" dirty="0" smtClean="0"/>
              <a:t>Another best practice is to expose only the child partitions to the external network, keep the parent partition connected only to the internal network for management</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9/17/2008 4:52 AM</a:t>
            </a:fld>
            <a:endParaRPr lang="en-US" dirty="0"/>
          </a:p>
        </p:txBody>
      </p:sp>
      <p:sp>
        <p:nvSpPr>
          <p:cNvPr id="6" name="Rectangle 6"/>
          <p:cNvSpPr>
            <a:spLocks noGrp="1" noChangeArrowheads="1"/>
          </p:cNvSpPr>
          <p:nvPr>
            <p:ph type="ftr" sz="quarter" idx="4"/>
          </p:nvPr>
        </p:nvSpPr>
        <p:spPr>
          <a:ln/>
        </p:spPr>
        <p:txBody>
          <a:bodyPr/>
          <a:lstStyle/>
          <a:p>
            <a:r>
              <a:rPr lang="en-US"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Rectangle 7"/>
          <p:cNvSpPr>
            <a:spLocks noGrp="1" noChangeArrowheads="1"/>
          </p:cNvSpPr>
          <p:nvPr>
            <p:ph type="sldNum" sz="quarter" idx="5"/>
          </p:nvPr>
        </p:nvSpPr>
        <p:spPr>
          <a:ln/>
        </p:spPr>
        <p:txBody>
          <a:bodyPr/>
          <a:lstStyle/>
          <a:p>
            <a:fld id="{8D9904A1-C95B-4628-8C25-D475545E1F90}" type="slidenum">
              <a:rPr lang="en-US"/>
              <a:pPr/>
              <a:t>27</a:t>
            </a:fld>
            <a:endParaRPr lang="en-US" dirty="0"/>
          </a:p>
        </p:txBody>
      </p:sp>
      <p:sp>
        <p:nvSpPr>
          <p:cNvPr id="47108" name="Rectangle 4"/>
          <p:cNvSpPr>
            <a:spLocks noGrp="1" noRot="1" noChangeAspect="1" noChangeArrowheads="1" noTextEdit="1"/>
          </p:cNvSpPr>
          <p:nvPr>
            <p:ph type="sldImg"/>
          </p:nvPr>
        </p:nvSpPr>
        <p:spPr>
          <a:xfrm>
            <a:off x="1181100" y="696913"/>
            <a:ext cx="4648200" cy="3486150"/>
          </a:xfrm>
          <a:prstGeom prst="rect">
            <a:avLst/>
          </a:prstGeom>
          <a:ln/>
        </p:spPr>
      </p:sp>
      <p:sp>
        <p:nvSpPr>
          <p:cNvPr id="47109" name="Rectangle 5"/>
          <p:cNvSpPr>
            <a:spLocks noGrp="1" noChangeArrowheads="1"/>
          </p:cNvSpPr>
          <p:nvPr>
            <p:ph type="body" idx="1"/>
          </p:nvPr>
        </p:nvSpPr>
        <p:spPr/>
        <p:txBody>
          <a:bodyPr/>
          <a:lstStyle/>
          <a:p>
            <a:r>
              <a:rPr lang="en-US" dirty="0" smtClean="0"/>
              <a:t>Let</a:t>
            </a:r>
            <a:r>
              <a:rPr lang="en-US" baseline="0" dirty="0" smtClean="0"/>
              <a:t> us say you need to provide high availability for Virtual Server 2005, you would need to go perform multiple steps to configure a windows clustering services for Virtual Server 2005. You have to provide details like disk </a:t>
            </a:r>
            <a:r>
              <a:rPr lang="en-US" baseline="0" dirty="0" err="1" smtClean="0"/>
              <a:t>quorm</a:t>
            </a:r>
            <a:r>
              <a:rPr lang="en-US" baseline="0" dirty="0" smtClean="0"/>
              <a:t>, IP address, host name, domain details, cluster name etc</a:t>
            </a:r>
          </a:p>
          <a:p>
            <a:r>
              <a:rPr lang="en-US" baseline="0" dirty="0" smtClean="0"/>
              <a:t>- This time consuming process is just because the virtual server 2005 is not a cluster aware virtualization solution</a:t>
            </a:r>
          </a:p>
          <a:p>
            <a:endParaRPr lang="en-US" baseline="0" dirty="0" smtClean="0"/>
          </a:p>
          <a:p>
            <a:pPr eaLnBrk="1" hangingPunct="1"/>
            <a:r>
              <a:rPr lang="en-US" dirty="0" smtClean="0"/>
              <a:t>Today, Microsoft has made enhancements in Hyper-V, which is integrated with Windows Failover clustering services to ensure high availability of virtual machines running on Microsoft Hyper-V.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3"/>
          <p:cNvSpPr>
            <a:spLocks noGrp="1" noChangeArrowheads="1"/>
          </p:cNvSpPr>
          <p:nvPr>
            <p:ph type="dt" sz="quarter" idx="4294967295"/>
          </p:nvPr>
        </p:nvSpPr>
        <p:spPr>
          <a:xfrm>
            <a:off x="3970938" y="2"/>
            <a:ext cx="3037840" cy="464579"/>
          </a:xfrm>
          <a:prstGeom prst="rect">
            <a:avLst/>
          </a:prstGeom>
          <a:ln>
            <a:headEnd/>
            <a:tailEnd/>
          </a:ln>
        </p:spPr>
        <p:txBody>
          <a:bodyPr/>
          <a:lstStyle/>
          <a:p>
            <a:pPr>
              <a:defRPr/>
            </a:pPr>
            <a:fld id="{5A7A435D-32DC-4DAF-8271-4C7852E9A4B8}" type="datetime8">
              <a:rPr lang="en-US"/>
              <a:pPr>
                <a:defRPr/>
              </a:pPr>
              <a:t>9/17/2008 4:52 AM</a:t>
            </a:fld>
            <a:endParaRPr lang="en-US" dirty="0"/>
          </a:p>
        </p:txBody>
      </p:sp>
      <p:sp>
        <p:nvSpPr>
          <p:cNvPr id="62467" name="Shape 4"/>
          <p:cNvSpPr>
            <a:spLocks noGrp="1" noChangeArrowheads="1"/>
          </p:cNvSpPr>
          <p:nvPr>
            <p:ph type="sldNum" sz="quarter" idx="5"/>
          </p:nvPr>
        </p:nvSpPr>
        <p:spPr>
          <a:noFill/>
        </p:spPr>
        <p:txBody>
          <a:bodyPr/>
          <a:lstStyle/>
          <a:p>
            <a:fld id="{A959C98A-3747-42DA-ADE8-394C2E5B5EB5}" type="slidenum">
              <a:rPr lang="en-US"/>
              <a:pPr/>
              <a:t>28</a:t>
            </a:fld>
            <a:endParaRPr lang="en-US" dirty="0"/>
          </a:p>
        </p:txBody>
      </p:sp>
      <p:sp>
        <p:nvSpPr>
          <p:cNvPr id="56324" name="Shape 5"/>
          <p:cNvSpPr>
            <a:spLocks noGrp="1" noChangeArrowheads="1"/>
          </p:cNvSpPr>
          <p:nvPr>
            <p:ph type="ftr" sz="quarter" idx="4294967295"/>
          </p:nvPr>
        </p:nvSpPr>
        <p:spPr>
          <a:xfrm>
            <a:off x="0" y="8830215"/>
            <a:ext cx="3037840" cy="464578"/>
          </a:xfrm>
          <a:prstGeom prst="rect">
            <a:avLst/>
          </a:prstGeom>
          <a:ln>
            <a:headEnd/>
            <a:tailEnd/>
          </a:ln>
        </p:spPr>
        <p:txBody>
          <a:bodyPr/>
          <a:lstStyle/>
          <a:p>
            <a:pPr>
              <a:defRPr/>
            </a:pPr>
            <a:r>
              <a:rPr lang="en-US" dirty="0"/>
              <a:t>© 2006 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2469" name="Rectangle 37891"/>
          <p:cNvSpPr>
            <a:spLocks noGrp="1" noRot="1" noChangeAspect="1" noChangeArrowheads="1" noTextEdit="1"/>
          </p:cNvSpPr>
          <p:nvPr>
            <p:ph type="sldImg"/>
          </p:nvPr>
        </p:nvSpPr>
        <p:spPr>
          <a:xfrm>
            <a:off x="1181100" y="696913"/>
            <a:ext cx="4648200" cy="3486150"/>
          </a:xfrm>
          <a:prstGeom prst="rect">
            <a:avLst/>
          </a:prstGeom>
          <a:noFill/>
          <a:ln cap="flat">
            <a:headEnd type="none" w="med" len="med"/>
            <a:tailEnd type="none" w="med" len="med"/>
          </a:ln>
        </p:spPr>
      </p:sp>
      <p:sp>
        <p:nvSpPr>
          <p:cNvPr id="62470" name="Rectangle 37892"/>
          <p:cNvSpPr>
            <a:spLocks noGrp="1" noChangeArrowheads="1"/>
          </p:cNvSpPr>
          <p:nvPr>
            <p:ph type="body" idx="1"/>
          </p:nvPr>
        </p:nvSpPr>
        <p:spPr>
          <a:xfrm>
            <a:off x="423547" y="3862204"/>
            <a:ext cx="6155196" cy="206519"/>
          </a:xfrm>
          <a:noFill/>
          <a:ln/>
        </p:spPr>
        <p:txBody>
          <a:bodyPr/>
          <a:lstStyle/>
          <a:p>
            <a:pPr eaLnBrk="1" hangingPunct="1"/>
            <a:r>
              <a:rPr lang="en-US" dirty="0" smtClean="0"/>
              <a:t>It is a very simple process to setup </a:t>
            </a:r>
            <a:r>
              <a:rPr lang="en-US" baseline="0" dirty="0" smtClean="0"/>
              <a:t>a high available solution in Hyper-V </a:t>
            </a:r>
          </a:p>
          <a:p>
            <a:pPr eaLnBrk="1" hangingPunct="1"/>
            <a:r>
              <a:rPr lang="en-US" baseline="0" dirty="0" smtClean="0"/>
              <a:t>– you just have to select the Hyper-V servers which you want them to be part of cluster and provide cluster name. That’s all you need to do for configuring failover clustering in Hyper-V</a:t>
            </a:r>
          </a:p>
          <a:p>
            <a:pPr eaLnBrk="1" hangingPunct="1"/>
            <a:endParaRPr lang="en-US" dirty="0" smtClean="0">
              <a:latin typeface="Arial" pitchFamily="34" charset="0"/>
            </a:endParaRPr>
          </a:p>
          <a:p>
            <a:pPr eaLnBrk="1" hangingPunct="1"/>
            <a:r>
              <a:rPr lang="en-US" dirty="0" smtClean="0">
                <a:latin typeface="Arial" pitchFamily="34" charset="0"/>
              </a:rPr>
              <a:t>Microsoft Hyper-V is a cluster aware role, and can transfer service between nodes in a cluster, in the event of a single node failure.  Failover clustering can be achieved by clustering the Microsoft Hyper-V server itself, or by clustering the individual virtual machines running in Microsoft Hyper-V</a:t>
            </a:r>
          </a:p>
          <a:p>
            <a:pPr eaLnBrk="1" hangingPunct="1"/>
            <a:endParaRPr lang="en-US" dirty="0" smtClean="0">
              <a:latin typeface="Arial" pitchFamily="34" charset="0"/>
            </a:endParaRPr>
          </a:p>
          <a:p>
            <a:pPr eaLnBrk="1" hangingPunct="1"/>
            <a:r>
              <a:rPr lang="en-US" dirty="0" smtClean="0">
                <a:latin typeface="Arial" pitchFamily="34" charset="0"/>
              </a:rPr>
              <a:t>To design a high availability solution for Hyper-V</a:t>
            </a:r>
            <a:r>
              <a:rPr lang="en-US" baseline="0" dirty="0" smtClean="0">
                <a:latin typeface="Arial" pitchFamily="34" charset="0"/>
              </a:rPr>
              <a:t> server, keep a</a:t>
            </a:r>
            <a:r>
              <a:rPr lang="en-US" dirty="0" smtClean="0">
                <a:latin typeface="Arial" pitchFamily="34" charset="0"/>
              </a:rPr>
              <a:t>ll the virtual machines in the shared storage area, with the running virtual machine state being managed by one of the Microsoft Hyper-V nodes.  In the event of planned downtime, virtual machines can be saved, and then restored on the operational Microsoft Hyper-V node.  In the event of unplanned downtime, virtual machines can be restarted on the operational node with minimum service interruption. Depending on the speed of the storage subsystem, this downtime could be as little as a few second</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dirty="0" smtClean="0">
                <a:solidFill>
                  <a:schemeClr val="tx1"/>
                </a:solidFill>
                <a:latin typeface="+mn-lt"/>
                <a:ea typeface="+mn-ea"/>
                <a:cs typeface="+mn-cs"/>
              </a:rPr>
              <a:t>Integrations components (ICs) are sets of drivers and services that help your Virtual Machines to have more consistent state and provide better performance by enabling the guest to use synthetic devices.   Some ICs that come with Hyper-V are VMBUS (transport for Synthetic devices), Time Sync (used to keep VM clocks in sync with the parent partition), Video Driver, Network Driver and Storage Driver. </a:t>
            </a:r>
          </a:p>
          <a:p>
            <a:pPr>
              <a:buFontTx/>
              <a:buChar char="-"/>
            </a:pPr>
            <a:endParaRPr lang="en-US" sz="1200" kern="1200" dirty="0" smtClean="0">
              <a:solidFill>
                <a:schemeClr val="tx1"/>
              </a:solidFill>
              <a:latin typeface="+mn-lt"/>
              <a:ea typeface="+mn-ea"/>
              <a:cs typeface="+mn-cs"/>
            </a:endParaRPr>
          </a:p>
          <a:p>
            <a:pPr>
              <a:buFontTx/>
              <a:buChar char="-"/>
            </a:pPr>
            <a:r>
              <a:rPr lang="en-US" sz="1200" kern="1200" dirty="0" smtClean="0">
                <a:solidFill>
                  <a:schemeClr val="tx1"/>
                </a:solidFill>
                <a:latin typeface="+mn-lt"/>
                <a:ea typeface="+mn-ea"/>
                <a:cs typeface="+mn-cs"/>
              </a:rPr>
              <a:t>Hypervisor</a:t>
            </a:r>
            <a:r>
              <a:rPr lang="en-US" sz="1200" kern="1200" baseline="0" dirty="0" smtClean="0">
                <a:solidFill>
                  <a:schemeClr val="tx1"/>
                </a:solidFill>
                <a:latin typeface="+mn-lt"/>
                <a:ea typeface="+mn-ea"/>
                <a:cs typeface="+mn-cs"/>
              </a:rPr>
              <a:t> aware OS such as </a:t>
            </a:r>
            <a:r>
              <a:rPr lang="en-US" sz="1200" kern="1200" dirty="0" smtClean="0">
                <a:solidFill>
                  <a:schemeClr val="tx1"/>
                </a:solidFill>
                <a:latin typeface="+mn-lt"/>
                <a:ea typeface="+mn-ea"/>
                <a:cs typeface="+mn-cs"/>
              </a:rPr>
              <a:t>Windows Server 2008 will come with the integration components pre-installed.  For other operating systems, like Windows Server 2003 and Linux you can install ICs.</a:t>
            </a:r>
          </a:p>
          <a:p>
            <a:pPr>
              <a:buFontTx/>
              <a:buChar char="-"/>
            </a:pPr>
            <a:endParaRPr lang="en-US" sz="1200" kern="1200" dirty="0" smtClean="0">
              <a:solidFill>
                <a:schemeClr val="tx1"/>
              </a:solidFill>
              <a:latin typeface="+mn-lt"/>
              <a:ea typeface="+mn-ea"/>
              <a:cs typeface="+mn-cs"/>
            </a:endParaRPr>
          </a:p>
          <a:p>
            <a:pPr>
              <a:buFontTx/>
              <a:buChar char="-"/>
            </a:pPr>
            <a:r>
              <a:rPr lang="en-US" sz="1200" kern="1200" dirty="0" smtClean="0">
                <a:solidFill>
                  <a:schemeClr val="tx1"/>
                </a:solidFill>
                <a:latin typeface="+mn-lt"/>
                <a:ea typeface="+mn-ea"/>
                <a:cs typeface="+mn-cs"/>
              </a:rPr>
              <a:t>For non-hypervisor aware Oss,</a:t>
            </a:r>
            <a:r>
              <a:rPr lang="en-US" sz="1200" kern="1200" baseline="0" dirty="0" smtClean="0">
                <a:solidFill>
                  <a:schemeClr val="tx1"/>
                </a:solidFill>
                <a:latin typeface="+mn-lt"/>
                <a:ea typeface="+mn-ea"/>
                <a:cs typeface="+mn-cs"/>
              </a:rPr>
              <a:t> the virtual machines </a:t>
            </a:r>
            <a:r>
              <a:rPr lang="en-US" sz="1200" kern="1200" dirty="0" smtClean="0">
                <a:solidFill>
                  <a:schemeClr val="tx1"/>
                </a:solidFill>
                <a:latin typeface="+mn-lt"/>
                <a:ea typeface="+mn-ea"/>
                <a:cs typeface="+mn-cs"/>
              </a:rPr>
              <a:t>emulates a real piece of hardware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Install and run anti-virus software</a:t>
            </a:r>
            <a:r>
              <a:rPr lang="en-US" baseline="0" dirty="0" smtClean="0"/>
              <a:t> both in Parent and child partitions but importantly exclude the .</a:t>
            </a:r>
            <a:r>
              <a:rPr lang="en-US" baseline="0" dirty="0" err="1" smtClean="0"/>
              <a:t>vdh</a:t>
            </a:r>
            <a:r>
              <a:rPr lang="en-US" baseline="0" dirty="0" smtClean="0"/>
              <a:t> files in your anti-virus software</a:t>
            </a:r>
          </a:p>
          <a:p>
            <a:endParaRPr lang="en-US" baseline="0" dirty="0" smtClean="0"/>
          </a:p>
          <a:p>
            <a:r>
              <a:rPr lang="en-US" baseline="0" dirty="0" err="1" smtClean="0"/>
              <a:t>BitLocker</a:t>
            </a:r>
            <a:r>
              <a:rPr lang="en-US" baseline="0" dirty="0" smtClean="0"/>
              <a:t> is a great solution for protecting the hard disk by means of encrypting the hard disk. There are still some testing happening with Hyper-V, please visit microsoft.com/windowsserver2008 for the updates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Windows Server 2008 Hyper-V is</a:t>
            </a:r>
            <a:r>
              <a:rPr lang="en-US" baseline="0" dirty="0" smtClean="0"/>
              <a:t> </a:t>
            </a:r>
            <a:r>
              <a:rPr lang="en-US" baseline="0" dirty="0" smtClean="0"/>
              <a:t>a hypervisor </a:t>
            </a:r>
            <a:r>
              <a:rPr lang="en-US" baseline="0" dirty="0" smtClean="0"/>
              <a:t>based virtualization feature included </a:t>
            </a:r>
            <a:r>
              <a:rPr lang="en-US" baseline="0" dirty="0" smtClean="0"/>
              <a:t>in Windows </a:t>
            </a:r>
            <a:r>
              <a:rPr lang="en-US" baseline="0" dirty="0" smtClean="0"/>
              <a:t>Server 2008.</a:t>
            </a:r>
          </a:p>
          <a:p>
            <a:pPr>
              <a:buFontTx/>
              <a:buNone/>
            </a:pPr>
            <a:r>
              <a:rPr lang="en-US" baseline="0" dirty="0" smtClean="0"/>
              <a:t>and </a:t>
            </a:r>
            <a:r>
              <a:rPr lang="en-US" baseline="0" dirty="0" smtClean="0"/>
              <a:t>Hyper-V is installed and managed as a role under Windows server 2008, just like DHCP, DNS and print services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B07FBCD8-BEE9-49D6-96D3-BA7C4770C451}" type="datetime8">
              <a:rPr lang="en-US" smtClean="0"/>
              <a:pPr/>
              <a:t>9/17/2008 4:52 AM</a:t>
            </a:fld>
            <a:endParaRPr lang="en-US" dirty="0" smtClean="0"/>
          </a:p>
        </p:txBody>
      </p:sp>
      <p:sp>
        <p:nvSpPr>
          <p:cNvPr id="35843" name="Rectangle 6"/>
          <p:cNvSpPr>
            <a:spLocks noGrp="1" noChangeArrowheads="1"/>
          </p:cNvSpPr>
          <p:nvPr>
            <p:ph type="ftr" sz="quarter" idx="4"/>
          </p:nvPr>
        </p:nvSpPr>
        <p:spPr>
          <a:noFill/>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35844" name="Rectangle 7"/>
          <p:cNvSpPr>
            <a:spLocks noGrp="1" noChangeArrowheads="1"/>
          </p:cNvSpPr>
          <p:nvPr>
            <p:ph type="sldNum" sz="quarter" idx="5"/>
          </p:nvPr>
        </p:nvSpPr>
        <p:spPr>
          <a:noFill/>
        </p:spPr>
        <p:txBody>
          <a:bodyPr/>
          <a:lstStyle/>
          <a:p>
            <a:fld id="{4508CD6F-D8A4-4C1F-9740-4B4FE255E11B}" type="slidenum">
              <a:rPr lang="en-US" smtClean="0"/>
              <a:pPr/>
              <a:t>31</a:t>
            </a:fld>
            <a:endParaRPr lang="en-US" dirty="0" smtClean="0"/>
          </a:p>
        </p:txBody>
      </p:sp>
      <p:sp>
        <p:nvSpPr>
          <p:cNvPr id="35845" name="Rectangle 2"/>
          <p:cNvSpPr>
            <a:spLocks noGrp="1" noRot="1" noChangeAspect="1" noChangeArrowheads="1" noTextEdit="1"/>
          </p:cNvSpPr>
          <p:nvPr>
            <p:ph type="sldImg"/>
          </p:nvPr>
        </p:nvSpPr>
        <p:spPr>
          <a:xfrm>
            <a:off x="1279525" y="568325"/>
            <a:ext cx="4252913" cy="3189288"/>
          </a:xfrm>
          <a:prstGeom prst="rect">
            <a:avLst/>
          </a:prstGeom>
          <a:ln/>
        </p:spPr>
      </p:sp>
      <p:sp>
        <p:nvSpPr>
          <p:cNvPr id="35846" name="Rectangle 3"/>
          <p:cNvSpPr>
            <a:spLocks noGrp="1" noChangeArrowheads="1"/>
          </p:cNvSpPr>
          <p:nvPr>
            <p:ph type="body" idx="1"/>
          </p:nvPr>
        </p:nvSpPr>
        <p:spPr>
          <a:xfrm>
            <a:off x="423547" y="3862204"/>
            <a:ext cx="6155196" cy="232587"/>
          </a:xfrm>
          <a:noFill/>
          <a:ln/>
        </p:spPr>
        <p:txBody>
          <a:bodyPr/>
          <a:lstStyle/>
          <a:p>
            <a:pPr eaLnBrk="1" hangingPunct="1">
              <a:buFont typeface="Arial" pitchFamily="34" charset="0"/>
              <a:buChar char="•"/>
            </a:pPr>
            <a:r>
              <a:rPr lang="en-US" dirty="0" smtClean="0"/>
              <a:t>Let us go through the high-level guidelines for creating Virtual Machines</a:t>
            </a:r>
          </a:p>
          <a:p>
            <a:pPr eaLnBrk="1" hangingPunct="1">
              <a:buFont typeface="Arial" pitchFamily="34" charset="0"/>
              <a:buChar char="•"/>
            </a:pPr>
            <a:endParaRPr lang="en-US" dirty="0" smtClean="0"/>
          </a:p>
          <a:p>
            <a:pPr eaLnBrk="1" hangingPunct="1">
              <a:buFont typeface="Arial" pitchFamily="34" charset="0"/>
              <a:buChar char="•"/>
            </a:pPr>
            <a:r>
              <a:rPr lang="en-US" dirty="0" smtClean="0"/>
              <a:t> Leverage</a:t>
            </a:r>
            <a:r>
              <a:rPr lang="en-US" baseline="0" dirty="0" smtClean="0"/>
              <a:t> System Center Virtual Machine Manager software for managing your Hyper-V servers</a:t>
            </a:r>
          </a:p>
          <a:p>
            <a:pPr eaLnBrk="1" hangingPunct="1">
              <a:buFont typeface="Arial" pitchFamily="34" charset="0"/>
              <a:buChar char="•"/>
            </a:pPr>
            <a:r>
              <a:rPr lang="en-US" baseline="0" dirty="0" smtClean="0"/>
              <a:t> Create and store the base virtual machines in the SCVMM Library</a:t>
            </a:r>
          </a:p>
          <a:p>
            <a:pPr lvl="1" eaLnBrk="1" hangingPunct="1">
              <a:buFont typeface="Arial" pitchFamily="34" charset="0"/>
              <a:buChar char="•"/>
            </a:pPr>
            <a:r>
              <a:rPr lang="en-US" baseline="0" dirty="0" smtClean="0"/>
              <a:t>These are the few high level steps to be followed while creating the virtual machines</a:t>
            </a:r>
          </a:p>
          <a:p>
            <a:pPr lvl="2" eaLnBrk="1" hangingPunct="1">
              <a:buFontTx/>
              <a:buChar char="-"/>
            </a:pPr>
            <a:r>
              <a:rPr lang="en-US" baseline="0" dirty="0" smtClean="0"/>
              <a:t>Create VM</a:t>
            </a:r>
          </a:p>
          <a:p>
            <a:pPr lvl="2" eaLnBrk="1" hangingPunct="1">
              <a:buFontTx/>
              <a:buChar char="-"/>
            </a:pPr>
            <a:r>
              <a:rPr lang="en-US" baseline="0" dirty="0" smtClean="0"/>
              <a:t>Install Guest OS</a:t>
            </a:r>
          </a:p>
          <a:p>
            <a:pPr lvl="2" eaLnBrk="1" hangingPunct="1">
              <a:buFontTx/>
              <a:buChar char="-"/>
            </a:pPr>
            <a:r>
              <a:rPr lang="en-US" baseline="0" dirty="0" smtClean="0"/>
              <a:t>Install the integration components</a:t>
            </a:r>
          </a:p>
          <a:p>
            <a:pPr lvl="2" eaLnBrk="1" hangingPunct="1">
              <a:buFontTx/>
              <a:buChar char="-"/>
            </a:pPr>
            <a:r>
              <a:rPr lang="en-US" baseline="0" dirty="0" smtClean="0"/>
              <a:t>Install anti-virus</a:t>
            </a:r>
          </a:p>
          <a:p>
            <a:pPr lvl="2" eaLnBrk="1" hangingPunct="1">
              <a:buFontTx/>
              <a:buChar char="-"/>
            </a:pPr>
            <a:r>
              <a:rPr lang="en-US" baseline="0" dirty="0" smtClean="0"/>
              <a:t>Install management agents such as SCCM agent</a:t>
            </a:r>
          </a:p>
          <a:p>
            <a:pPr lvl="2" eaLnBrk="1" hangingPunct="1">
              <a:buFontTx/>
              <a:buChar char="-"/>
            </a:pPr>
            <a:r>
              <a:rPr lang="en-US" baseline="0" dirty="0" smtClean="0"/>
              <a:t>Run </a:t>
            </a:r>
            <a:r>
              <a:rPr lang="en-US" baseline="0" dirty="0" smtClean="0"/>
              <a:t>SYSPREP – to  clean up the unique identification values</a:t>
            </a:r>
            <a:endParaRPr lang="en-US" baseline="0" dirty="0" smtClean="0"/>
          </a:p>
          <a:p>
            <a:pPr lvl="2" eaLnBrk="1" hangingPunct="1">
              <a:buFontTx/>
              <a:buChar char="-"/>
            </a:pPr>
            <a:r>
              <a:rPr lang="en-US" baseline="0" dirty="0" smtClean="0"/>
              <a:t>And add it to the VMM library</a:t>
            </a:r>
          </a:p>
          <a:p>
            <a:pPr lvl="1" eaLnBrk="1" hangingPunct="1">
              <a:buFontTx/>
              <a:buChar char="-"/>
            </a:pPr>
            <a:r>
              <a:rPr lang="en-US" baseline="0" dirty="0" smtClean="0"/>
              <a:t>The above readiness would enable administrators to provision virtual machines quickly and more efficiently, be it a desktop or Server machine to the </a:t>
            </a:r>
            <a:r>
              <a:rPr lang="en-US" baseline="0" dirty="0" smtClean="0"/>
              <a:t>end-users</a:t>
            </a:r>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27651" name="Rectangle 3"/>
          <p:cNvSpPr>
            <a:spLocks noGrp="1" noChangeArrowheads="1"/>
          </p:cNvSpPr>
          <p:nvPr>
            <p:ph type="body" idx="1"/>
          </p:nvPr>
        </p:nvSpPr>
        <p:spPr bwMode="auto">
          <a:xfrm>
            <a:off x="423547" y="3862204"/>
            <a:ext cx="6155196" cy="232587"/>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8559709A-3B1C-4B57-BDDE-C07DEAD7DD64}"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Microsoft Hyper-V plays a key role at all levels of IT. Many of today’s servers that require physical hardware can be installed, deployed, and managed as a virtual machine in an environment like Microsoft Hyper-V.  Microsoft Hyper-V offers benefits such as reduced operational cost, increased utilization of server hardware, and increased availability and reliability of services and applications.</a:t>
            </a:r>
          </a:p>
          <a:p>
            <a:pPr>
              <a:defRPr/>
            </a:pPr>
            <a:r>
              <a:rPr lang="en-US" dirty="0" smtClean="0"/>
              <a:t>System Center Virtual Machine Manager can be used to create automated managed solutions for virtual machines.</a:t>
            </a:r>
          </a:p>
          <a:p>
            <a:pPr>
              <a:defRPr/>
            </a:pPr>
            <a:r>
              <a:rPr lang="en-US" dirty="0" smtClean="0"/>
              <a:t>Microsoft Hyper-V is designed to address four key scenarios in your organization:</a:t>
            </a:r>
          </a:p>
          <a:p>
            <a:pPr marL="123825" indent="-123825">
              <a:buFont typeface="Arial" pitchFamily="34" charset="0"/>
              <a:buChar char="•"/>
              <a:defRPr/>
            </a:pPr>
            <a:r>
              <a:rPr lang="en-US" dirty="0" smtClean="0"/>
              <a:t>Dynamic Data Center</a:t>
            </a:r>
          </a:p>
          <a:p>
            <a:pPr marL="123825" indent="-123825">
              <a:buFont typeface="Arial" pitchFamily="34" charset="0"/>
              <a:buChar char="•"/>
              <a:defRPr/>
            </a:pPr>
            <a:r>
              <a:rPr lang="en-US" dirty="0" smtClean="0"/>
              <a:t>Hosted Desktop Virtualization (VDI)</a:t>
            </a:r>
          </a:p>
          <a:p>
            <a:pPr marL="123825" indent="-123825">
              <a:buFont typeface="Arial" pitchFamily="34" charset="0"/>
              <a:buChar char="•"/>
              <a:defRPr/>
            </a:pPr>
            <a:r>
              <a:rPr lang="en-US" dirty="0" smtClean="0"/>
              <a:t>Test and Development</a:t>
            </a:r>
          </a:p>
          <a:p>
            <a:pPr marL="123825" indent="-123825">
              <a:buFont typeface="Arial" pitchFamily="34" charset="0"/>
              <a:buChar char="•"/>
              <a:defRPr/>
            </a:pPr>
            <a:r>
              <a:rPr lang="en-US" dirty="0" smtClean="0"/>
              <a:t>Server Consolidation</a:t>
            </a:r>
            <a:r>
              <a:rPr lang="en-US" baseline="0" dirty="0" smtClean="0"/>
              <a:t> and </a:t>
            </a:r>
            <a:r>
              <a:rPr lang="en-US" dirty="0" smtClean="0"/>
              <a:t>Branch Office Consolidation</a:t>
            </a:r>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5"/>
          </p:nvPr>
        </p:nvSpPr>
        <p:spPr>
          <a:noFill/>
        </p:spPr>
        <p:txBody>
          <a:bodyPr/>
          <a:lstStyle/>
          <a:p>
            <a:fld id="{306BCF68-EA24-4C56-877E-FF51050D7740}" type="slidenum">
              <a:rPr lang="en-US" smtClean="0"/>
              <a:pPr/>
              <a:t>38</a:t>
            </a:fld>
            <a:endParaRPr lang="en-US" dirty="0" smtClean="0"/>
          </a:p>
        </p:txBody>
      </p:sp>
      <p:sp>
        <p:nvSpPr>
          <p:cNvPr id="58371" name="Shape 3"/>
          <p:cNvSpPr>
            <a:spLocks noGrp="1" noChangeArrowheads="1"/>
          </p:cNvSpPr>
          <p:nvPr>
            <p:ph type="dt" sz="quarter" idx="1"/>
          </p:nvPr>
        </p:nvSpPr>
        <p:spPr>
          <a:noFill/>
        </p:spPr>
        <p:txBody>
          <a:bodyPr/>
          <a:lstStyle/>
          <a:p>
            <a:fld id="{31A3D6D6-5204-4591-8776-56A0240005B3}" type="datetime8">
              <a:rPr lang="en-US" smtClean="0"/>
              <a:pPr/>
              <a:t>9/17/2008 10:31 AM</a:t>
            </a:fld>
            <a:endParaRPr lang="en-US" dirty="0" smtClean="0"/>
          </a:p>
        </p:txBody>
      </p:sp>
      <p:sp>
        <p:nvSpPr>
          <p:cNvPr id="58372" name="Shape 4"/>
          <p:cNvSpPr txBox="1">
            <a:spLocks noGrp="1" noChangeArrowheads="1"/>
          </p:cNvSpPr>
          <p:nvPr/>
        </p:nvSpPr>
        <p:spPr bwMode="auto">
          <a:xfrm>
            <a:off x="5708651" y="8828088"/>
            <a:ext cx="1301750" cy="468312"/>
          </a:xfrm>
          <a:prstGeom prst="rect">
            <a:avLst/>
          </a:prstGeom>
          <a:noFill/>
          <a:ln w="9525">
            <a:noFill/>
            <a:miter lim="800000"/>
            <a:headEnd/>
            <a:tailEnd/>
          </a:ln>
        </p:spPr>
        <p:txBody>
          <a:bodyPr vert="horz" wrap="square" lIns="93622" tIns="46811" rIns="93622" bIns="46811" numCol="1" anchor="b" anchorCtr="0" compatLnSpc="1">
            <a:prstTxWarp prst="textNoShape">
              <a:avLst/>
            </a:prstTxWarp>
          </a:bodyPr>
          <a:lstStyle/>
          <a:p>
            <a:pPr algn="r" defTabSz="934987"/>
            <a:fld id="{2F696CED-C464-42B9-AFBC-9716A12C89E6}" type="slidenum">
              <a:rPr lang="en-US" sz="1200"/>
              <a:pPr algn="r" defTabSz="934987"/>
              <a:t>38</a:t>
            </a:fld>
            <a:endParaRPr lang="en-US" sz="1200" dirty="0"/>
          </a:p>
        </p:txBody>
      </p:sp>
      <p:sp>
        <p:nvSpPr>
          <p:cNvPr id="58373" name="Shape 5"/>
          <p:cNvSpPr>
            <a:spLocks noGrp="1" noChangeArrowheads="1"/>
          </p:cNvSpPr>
          <p:nvPr>
            <p:ph type="ftr" sz="quarter" idx="4"/>
          </p:nvPr>
        </p:nvSpPr>
        <p:spPr>
          <a:noFill/>
        </p:spPr>
        <p:txBody>
          <a:bodyPr/>
          <a:lstStyle/>
          <a:p>
            <a:r>
              <a:rPr lang="en-US" dirty="0" smtClean="0"/>
              <a:t>© 2006 Microsoft Corporation. All rights reserved.</a:t>
            </a:r>
          </a:p>
          <a:p>
            <a:r>
              <a:rPr lang="en-US" dirty="0" smtClean="0"/>
              <a:t>This presentation is for informational purposes only. Microsoft makes no warranties, express or implied, in this summary.</a:t>
            </a:r>
          </a:p>
        </p:txBody>
      </p:sp>
      <p:sp>
        <p:nvSpPr>
          <p:cNvPr id="58374" name="Rectangle 304129"/>
          <p:cNvSpPr>
            <a:spLocks noGrp="1" noRot="1" noChangeAspect="1" noChangeArrowheads="1" noTextEdit="1"/>
          </p:cNvSpPr>
          <p:nvPr>
            <p:ph type="sldImg"/>
          </p:nvPr>
        </p:nvSpPr>
        <p:spPr>
          <a:xfrm>
            <a:off x="1163638" y="704850"/>
            <a:ext cx="4684712" cy="3513138"/>
          </a:xfrm>
          <a:ln cap="flat">
            <a:headEnd type="none" w="med" len="med"/>
            <a:tailEnd type="none" w="med" len="med"/>
          </a:ln>
        </p:spPr>
      </p:sp>
      <p:sp>
        <p:nvSpPr>
          <p:cNvPr id="58375" name="Rectangle 304130"/>
          <p:cNvSpPr>
            <a:spLocks noGrp="1" noChangeArrowheads="1"/>
          </p:cNvSpPr>
          <p:nvPr>
            <p:ph type="body" idx="1"/>
          </p:nvPr>
        </p:nvSpPr>
        <p:spPr>
          <a:xfrm>
            <a:off x="933451" y="4452938"/>
            <a:ext cx="5143500" cy="4140200"/>
          </a:xfrm>
          <a:noFill/>
        </p:spPr>
        <p:txBody>
          <a:bodyPr/>
          <a:lstStyle/>
          <a:p>
            <a:pPr eaLnBrk="1" hangingPunct="1">
              <a:lnSpc>
                <a:spcPct val="90000"/>
              </a:lnSpc>
              <a:spcBef>
                <a:spcPct val="20000"/>
              </a:spcBef>
            </a:pPr>
            <a:r>
              <a:rPr lang="en-US" dirty="0" smtClean="0"/>
              <a:t>Time</a:t>
            </a:r>
            <a:r>
              <a:rPr lang="en-US" baseline="0" dirty="0" smtClean="0"/>
              <a:t> for questions and answers</a:t>
            </a:r>
            <a:endParaRPr lang="en-US" dirty="0" smtClean="0"/>
          </a:p>
          <a:p>
            <a:pPr eaLnBrk="1" hangingPunct="1">
              <a:lnSpc>
                <a:spcPct val="90000"/>
              </a:lnSpc>
              <a:spcBef>
                <a:spcPct val="20000"/>
              </a:spcBef>
            </a:pPr>
            <a:endParaRPr lang="en-US" dirty="0" smtClean="0"/>
          </a:p>
          <a:p>
            <a:pPr eaLnBrk="1" hangingPunct="1">
              <a:lnSpc>
                <a:spcPct val="90000"/>
              </a:lnSpc>
              <a:spcBef>
                <a:spcPct val="20000"/>
              </a:spcBef>
            </a:pPr>
            <a:r>
              <a:rPr lang="en-US" dirty="0" smtClean="0"/>
              <a:t>Thank </a:t>
            </a:r>
            <a:r>
              <a:rPr lang="en-US" dirty="0" smtClean="0"/>
              <a:t>you for joining</a:t>
            </a:r>
            <a:r>
              <a:rPr lang="en-US" baseline="0" dirty="0" smtClean="0"/>
              <a:t> this webcast.</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79DA9ADA-E636-4B47-8081-3555DD6319D3}" type="datetime8">
              <a:rPr lang="en-US" smtClean="0"/>
              <a:pPr/>
              <a:t>9/17/2008 4:52 AM</a:t>
            </a:fld>
            <a:endParaRPr lang="en-US" dirty="0" smtClean="0"/>
          </a:p>
        </p:txBody>
      </p:sp>
      <p:sp>
        <p:nvSpPr>
          <p:cNvPr id="35843" name="Rectangle 6"/>
          <p:cNvSpPr>
            <a:spLocks noGrp="1" noChangeArrowheads="1"/>
          </p:cNvSpPr>
          <p:nvPr>
            <p:ph type="ftr" sz="quarter" idx="4"/>
          </p:nvPr>
        </p:nvSpPr>
        <p:spPr>
          <a:noFill/>
        </p:spPr>
        <p:txBody>
          <a:bodyPr/>
          <a:lstStyle/>
          <a:p>
            <a:r>
              <a:rPr lang="en-US"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5844" name="Rectangle 7"/>
          <p:cNvSpPr>
            <a:spLocks noGrp="1" noChangeArrowheads="1"/>
          </p:cNvSpPr>
          <p:nvPr>
            <p:ph type="sldNum" sz="quarter" idx="5"/>
          </p:nvPr>
        </p:nvSpPr>
        <p:spPr>
          <a:noFill/>
        </p:spPr>
        <p:txBody>
          <a:bodyPr/>
          <a:lstStyle/>
          <a:p>
            <a:fld id="{F52FC511-9788-43B1-8548-8BA61DB02261}" type="slidenum">
              <a:rPr lang="en-US" smtClean="0"/>
              <a:pPr/>
              <a:t>5</a:t>
            </a:fld>
            <a:endParaRPr lang="en-US" dirty="0" smtClean="0"/>
          </a:p>
        </p:txBody>
      </p:sp>
      <p:sp>
        <p:nvSpPr>
          <p:cNvPr id="35845" name="Rectangle 2"/>
          <p:cNvSpPr>
            <a:spLocks noGrp="1" noRot="1" noChangeAspect="1" noChangeArrowheads="1" noTextEdit="1"/>
          </p:cNvSpPr>
          <p:nvPr>
            <p:ph type="sldImg"/>
          </p:nvPr>
        </p:nvSpPr>
        <p:spPr>
          <a:xfrm>
            <a:off x="1279525" y="568325"/>
            <a:ext cx="4252913" cy="3189288"/>
          </a:xfrm>
          <a:prstGeom prst="rect">
            <a:avLst/>
          </a:prstGeom>
          <a:ln/>
        </p:spPr>
      </p:sp>
      <p:sp>
        <p:nvSpPr>
          <p:cNvPr id="35846" name="Rectangle 3"/>
          <p:cNvSpPr>
            <a:spLocks noGrp="1" noChangeArrowheads="1"/>
          </p:cNvSpPr>
          <p:nvPr>
            <p:ph type="body" idx="1"/>
          </p:nvPr>
        </p:nvSpPr>
        <p:spPr>
          <a:xfrm>
            <a:off x="423547" y="3862204"/>
            <a:ext cx="6155196" cy="206519"/>
          </a:xfrm>
          <a:noFill/>
          <a:ln/>
        </p:spPr>
        <p:txBody>
          <a:bodyPr/>
          <a:lstStyle/>
          <a:p>
            <a:pPr eaLnBrk="1" hangingPunct="1">
              <a:buFontTx/>
              <a:buChar char="-"/>
            </a:pPr>
            <a:r>
              <a:rPr lang="en-US" dirty="0" smtClean="0"/>
              <a:t>Hypervisor</a:t>
            </a:r>
            <a:r>
              <a:rPr lang="en-US" baseline="0" dirty="0" smtClean="0"/>
              <a:t> is a thin layer of software that makes it possible for multiple operating systems to run on a host computer at the same time</a:t>
            </a:r>
          </a:p>
          <a:p>
            <a:pPr eaLnBrk="1" hangingPunct="1">
              <a:buFontTx/>
              <a:buChar char="-"/>
            </a:pPr>
            <a:r>
              <a:rPr lang="en-US" baseline="0" dirty="0" smtClean="0"/>
              <a:t>Hyper-V feature is </a:t>
            </a:r>
            <a:r>
              <a:rPr lang="en-US" baseline="0" dirty="0" smtClean="0"/>
              <a:t>available in </a:t>
            </a:r>
            <a:r>
              <a:rPr lang="en-US" baseline="0" dirty="0" smtClean="0"/>
              <a:t>Windows Server 2008 x64 edition - Standard</a:t>
            </a:r>
            <a:r>
              <a:rPr lang="en-US" baseline="0" dirty="0" smtClean="0"/>
              <a:t>, Enterprise and Data </a:t>
            </a:r>
            <a:r>
              <a:rPr lang="en-US" baseline="0" dirty="0" smtClean="0"/>
              <a:t>Center</a:t>
            </a:r>
            <a:endParaRPr lang="en-US" baseline="0" dirty="0" smtClean="0"/>
          </a:p>
          <a:p>
            <a:pPr eaLnBrk="1" hangingPunct="1">
              <a:buFontTx/>
              <a:buNone/>
            </a:pPr>
            <a:endParaRPr lang="en-US" dirty="0" smtClean="0"/>
          </a:p>
          <a:p>
            <a:pPr eaLnBrk="1" hangingPunct="1">
              <a:buFontTx/>
              <a:buNone/>
            </a:pPr>
            <a:r>
              <a:rPr lang="en-US" dirty="0" smtClean="0"/>
              <a:t>HW Requirements:</a:t>
            </a:r>
          </a:p>
          <a:p>
            <a:pPr eaLnBrk="1" hangingPunct="1">
              <a:buFont typeface="Arial" pitchFamily="34" charset="0"/>
              <a:buChar char="•"/>
            </a:pPr>
            <a:r>
              <a:rPr lang="en-US" dirty="0" smtClean="0"/>
              <a:t> Virtualization</a:t>
            </a:r>
            <a:r>
              <a:rPr lang="en-US" baseline="0" dirty="0" smtClean="0"/>
              <a:t> </a:t>
            </a:r>
            <a:r>
              <a:rPr lang="en-US" baseline="0" dirty="0" smtClean="0"/>
              <a:t>is a prime candidate for the expanded memory and processing facilities that 64-bit platform </a:t>
            </a:r>
            <a:r>
              <a:rPr lang="en-US" dirty="0" smtClean="0"/>
              <a:t>offers. To ensure these expanded facilities are available, Hyper-V only runs on x64-bit editions of Windows Server 2008 </a:t>
            </a:r>
          </a:p>
          <a:p>
            <a:pPr eaLnBrk="1" hangingPunct="1">
              <a:buFont typeface="Arial" pitchFamily="34" charset="0"/>
              <a:buChar char="•"/>
            </a:pPr>
            <a:r>
              <a:rPr lang="en-US" dirty="0" smtClean="0"/>
              <a:t> Hyper-V </a:t>
            </a:r>
            <a:r>
              <a:rPr lang="en-US" dirty="0" smtClean="0"/>
              <a:t>requires specific processor enhancements from either Intel or AMD. </a:t>
            </a:r>
          </a:p>
          <a:p>
            <a:pPr eaLnBrk="1" hangingPunct="1">
              <a:buFont typeface="Arial" pitchFamily="34" charset="0"/>
              <a:buChar char="•"/>
            </a:pPr>
            <a:r>
              <a:rPr lang="en-US" baseline="0" dirty="0" smtClean="0"/>
              <a:t> Hardware enabled DEP – it is a technology used in CPUs to segregate areas of memory for use by either storage of processor instructions or for storage of data</a:t>
            </a:r>
            <a:endParaRPr lang="en-US" dirty="0" smtClean="0"/>
          </a:p>
          <a:p>
            <a:pPr eaLnBrk="1" hangingPunct="1">
              <a:buFont typeface="Arial" pitchFamily="34" charset="0"/>
              <a:buChar cha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568325"/>
            <a:ext cx="4251325" cy="31892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9/17/2008 4:52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8325"/>
            <a:ext cx="4251325" cy="3189288"/>
          </a:xfrm>
          <a:prstGeom prst="rect">
            <a:avLst/>
          </a:prstGeom>
        </p:spPr>
      </p:sp>
      <p:sp>
        <p:nvSpPr>
          <p:cNvPr id="3" name="Notes Placeholder 2"/>
          <p:cNvSpPr>
            <a:spLocks noGrp="1"/>
          </p:cNvSpPr>
          <p:nvPr>
            <p:ph type="body" idx="1"/>
          </p:nvPr>
        </p:nvSpPr>
        <p:spPr/>
        <p:txBody>
          <a:bodyPr>
            <a:normAutofit/>
          </a:bodyPr>
          <a:lstStyle/>
          <a:p>
            <a:r>
              <a:rPr lang="en-US" dirty="0" smtClean="0"/>
              <a:t>Let</a:t>
            </a:r>
            <a:r>
              <a:rPr lang="en-US" baseline="0" dirty="0" smtClean="0"/>
              <a:t> us look at the architecture of Hyper-V</a:t>
            </a:r>
          </a:p>
          <a:p>
            <a:endParaRPr lang="en-US" baseline="0" dirty="0" smtClean="0"/>
          </a:p>
          <a:p>
            <a:pPr>
              <a:buFontTx/>
              <a:buChar char="-"/>
            </a:pPr>
            <a:r>
              <a:rPr lang="en-US" baseline="0" dirty="0" smtClean="0"/>
              <a:t>The bottom most layer is the server hardware layer which is designed for Windows Hyper-V. </a:t>
            </a:r>
          </a:p>
          <a:p>
            <a:pPr>
              <a:buFontTx/>
              <a:buChar char="-"/>
            </a:pPr>
            <a:r>
              <a:rPr lang="en-US" baseline="0" dirty="0" smtClean="0"/>
              <a:t>The second layer just above server hardware is the Windows Hypervisor</a:t>
            </a:r>
          </a:p>
          <a:p>
            <a:pPr>
              <a:buFontTx/>
              <a:buChar char="-"/>
            </a:pPr>
            <a:r>
              <a:rPr lang="en-US" dirty="0" smtClean="0"/>
              <a:t>The hypervisor is a very thin layer of software which resides below the operating system, and directly above the hardware</a:t>
            </a:r>
          </a:p>
          <a:p>
            <a:pPr>
              <a:buFontTx/>
              <a:buChar char="-"/>
            </a:pPr>
            <a:r>
              <a:rPr lang="en-US" dirty="0" smtClean="0"/>
              <a:t>The hypervisor requires no drivers of its own, and takes advantages of virtualization aware processors, such as the AMD-V and Intel VT enabled processors. </a:t>
            </a:r>
            <a:r>
              <a:rPr lang="en-US" dirty="0" smtClean="0"/>
              <a:t>This </a:t>
            </a:r>
            <a:r>
              <a:rPr lang="en-US" dirty="0" smtClean="0"/>
              <a:t>model ensures the hypervisor remains very small and efficient</a:t>
            </a:r>
          </a:p>
          <a:p>
            <a:pPr>
              <a:buFontTx/>
              <a:buChar char="-"/>
            </a:pPr>
            <a:endParaRPr lang="en-US" dirty="0" smtClean="0"/>
          </a:p>
          <a:p>
            <a:pPr>
              <a:buFontTx/>
              <a:buChar char="-"/>
            </a:pPr>
            <a:r>
              <a:rPr lang="en-US" dirty="0" smtClean="0"/>
              <a:t>The hypervisor manages </a:t>
            </a:r>
            <a:r>
              <a:rPr lang="en-US" dirty="0" smtClean="0"/>
              <a:t>hardware resources </a:t>
            </a:r>
            <a:r>
              <a:rPr lang="en-US" dirty="0" smtClean="0"/>
              <a:t>by dividing the system into </a:t>
            </a:r>
            <a:r>
              <a:rPr lang="en-US" dirty="0" smtClean="0"/>
              <a:t>partitions</a:t>
            </a:r>
            <a:r>
              <a:rPr lang="en-US" baseline="0" dirty="0" smtClean="0"/>
              <a:t> – Parent and Child</a:t>
            </a:r>
            <a:r>
              <a:rPr lang="en-US" dirty="0" smtClean="0"/>
              <a:t> </a:t>
            </a:r>
            <a:endParaRPr lang="en-US" dirty="0" smtClean="0"/>
          </a:p>
          <a:p>
            <a:pPr>
              <a:buFontTx/>
              <a:buChar char="-"/>
            </a:pPr>
            <a:r>
              <a:rPr lang="en-US" sz="1200" kern="1200" dirty="0" smtClean="0">
                <a:solidFill>
                  <a:schemeClr val="tx1"/>
                </a:solidFill>
                <a:latin typeface="+mn-lt"/>
                <a:ea typeface="+mn-ea"/>
                <a:cs typeface="+mn-cs"/>
              </a:rPr>
              <a:t>The parent partition, also known as root partition running</a:t>
            </a:r>
            <a:r>
              <a:rPr lang="en-US" sz="1200" kern="1200" baseline="0" dirty="0" smtClean="0">
                <a:solidFill>
                  <a:schemeClr val="tx1"/>
                </a:solidFill>
                <a:latin typeface="+mn-lt"/>
                <a:ea typeface="+mn-ea"/>
                <a:cs typeface="+mn-cs"/>
              </a:rPr>
              <a:t> Windows server 2008,</a:t>
            </a:r>
            <a:r>
              <a:rPr lang="en-US" sz="1200" kern="1200" dirty="0" smtClean="0">
                <a:solidFill>
                  <a:schemeClr val="tx1"/>
                </a:solidFill>
                <a:latin typeface="+mn-lt"/>
                <a:ea typeface="+mn-ea"/>
                <a:cs typeface="+mn-cs"/>
              </a:rPr>
              <a:t> creates and manages child partitions and it has a virtualization stacks to control child partitions</a:t>
            </a:r>
          </a:p>
          <a:p>
            <a:pPr>
              <a:buFontTx/>
              <a:buChar char="-"/>
            </a:pPr>
            <a:r>
              <a:rPr lang="en-US" sz="1200" kern="1200" dirty="0" smtClean="0">
                <a:solidFill>
                  <a:schemeClr val="tx1"/>
                </a:solidFill>
                <a:latin typeface="+mn-lt"/>
                <a:ea typeface="+mn-ea"/>
                <a:cs typeface="+mn-cs"/>
              </a:rPr>
              <a:t>This parent partition owns all resources not owned by the hypervisor and is responsible for Power management, PnP, management of hardware failure events and loading and booting the Hypervisor</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9/17/2008 4:52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8325"/>
            <a:ext cx="4251325" cy="3189288"/>
          </a:xfrm>
          <a:prstGeom prst="rect">
            <a:avLst/>
          </a:prstGeom>
        </p:spPr>
      </p:sp>
      <p:sp>
        <p:nvSpPr>
          <p:cNvPr id="3" name="Notes Placeholder 2"/>
          <p:cNvSpPr>
            <a:spLocks noGrp="1"/>
          </p:cNvSpPr>
          <p:nvPr>
            <p:ph type="body" idx="1"/>
          </p:nvPr>
        </p:nvSpPr>
        <p:spPr/>
        <p:txBody>
          <a:bodyPr>
            <a:normAutofit/>
          </a:bodyPr>
          <a:lstStyle/>
          <a:p>
            <a:pPr>
              <a:buFontTx/>
              <a:buNone/>
            </a:pPr>
            <a:r>
              <a:rPr lang="en-US" u="sng" dirty="0" smtClean="0"/>
              <a:t>Inside the</a:t>
            </a:r>
            <a:r>
              <a:rPr lang="en-US" u="sng" baseline="0" dirty="0" smtClean="0"/>
              <a:t> parent partition:</a:t>
            </a:r>
          </a:p>
          <a:p>
            <a:pPr>
              <a:buFontTx/>
              <a:buChar char="-"/>
            </a:pPr>
            <a:r>
              <a:rPr lang="en-US" dirty="0" smtClean="0"/>
              <a:t>you </a:t>
            </a:r>
            <a:r>
              <a:rPr lang="en-US" dirty="0" smtClean="0"/>
              <a:t>will find Windows kernel, </a:t>
            </a:r>
            <a:r>
              <a:rPr lang="en-US" dirty="0" smtClean="0"/>
              <a:t>VSP-Virtual </a:t>
            </a:r>
            <a:r>
              <a:rPr lang="en-US" dirty="0" smtClean="0"/>
              <a:t>Service Provider, VM </a:t>
            </a:r>
            <a:r>
              <a:rPr lang="en-US" dirty="0" smtClean="0"/>
              <a:t>Bus</a:t>
            </a:r>
            <a:r>
              <a:rPr lang="en-US" baseline="0" dirty="0" smtClean="0"/>
              <a:t> present in the kernel mode</a:t>
            </a:r>
            <a:endParaRPr lang="en-US" dirty="0" smtClean="0"/>
          </a:p>
          <a:p>
            <a:pPr>
              <a:buFontTx/>
              <a:buChar char="-"/>
            </a:pP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key</a:t>
            </a:r>
            <a:r>
              <a:rPr lang="en-US" sz="1200" kern="1200" baseline="0" dirty="0" smtClean="0">
                <a:solidFill>
                  <a:schemeClr val="tx1"/>
                </a:solidFill>
                <a:latin typeface="+mn-lt"/>
                <a:ea typeface="+mn-ea"/>
                <a:cs typeface="+mn-cs"/>
              </a:rPr>
              <a:t> role of </a:t>
            </a:r>
            <a:r>
              <a:rPr lang="en-US" sz="1200" kern="1200" dirty="0" smtClean="0">
                <a:solidFill>
                  <a:schemeClr val="tx1"/>
                </a:solidFill>
                <a:latin typeface="+mn-lt"/>
                <a:ea typeface="+mn-ea"/>
                <a:cs typeface="+mn-cs"/>
              </a:rPr>
              <a:t>VSP is to communicate with the device drivers and offer hardware services to the virtual</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machines(child partition).</a:t>
            </a:r>
            <a:endParaRPr lang="en-US" sz="1200" kern="1200" baseline="0" dirty="0" smtClean="0">
              <a:solidFill>
                <a:schemeClr val="tx1"/>
              </a:solidFill>
              <a:latin typeface="+mn-lt"/>
              <a:ea typeface="+mn-ea"/>
              <a:cs typeface="+mn-cs"/>
            </a:endParaRPr>
          </a:p>
          <a:p>
            <a:pPr>
              <a:buFontTx/>
              <a:buChar char="-"/>
            </a:pPr>
            <a:r>
              <a:rPr lang="en-US" sz="1200" kern="1200" dirty="0" smtClean="0">
                <a:solidFill>
                  <a:schemeClr val="tx1"/>
                </a:solidFill>
                <a:latin typeface="+mn-lt"/>
                <a:ea typeface="+mn-ea"/>
                <a:cs typeface="+mn-cs"/>
              </a:rPr>
              <a:t>The Virtual S</a:t>
            </a:r>
            <a:r>
              <a:rPr lang="en-US" sz="1200" kern="1200" baseline="0" dirty="0" smtClean="0">
                <a:solidFill>
                  <a:schemeClr val="tx1"/>
                </a:solidFill>
                <a:latin typeface="+mn-lt"/>
                <a:ea typeface="+mn-ea"/>
                <a:cs typeface="+mn-cs"/>
              </a:rPr>
              <a:t>ervice client VSC </a:t>
            </a:r>
            <a:r>
              <a:rPr lang="en-US" sz="1200" kern="1200" dirty="0" smtClean="0">
                <a:solidFill>
                  <a:schemeClr val="tx1"/>
                </a:solidFill>
                <a:latin typeface="+mn-lt"/>
                <a:ea typeface="+mn-ea"/>
                <a:cs typeface="+mn-cs"/>
              </a:rPr>
              <a:t>is a client component that runs within a child partition and consumes hardware services for </a:t>
            </a:r>
            <a:r>
              <a:rPr lang="en-US" sz="1200" kern="1200" dirty="0" smtClean="0">
                <a:solidFill>
                  <a:schemeClr val="tx1"/>
                </a:solidFill>
                <a:latin typeface="+mn-lt"/>
                <a:ea typeface="+mn-ea"/>
                <a:cs typeface="+mn-cs"/>
              </a:rPr>
              <a:t>a particular </a:t>
            </a:r>
            <a:r>
              <a:rPr lang="en-US" sz="1200" kern="1200" dirty="0" smtClean="0">
                <a:solidFill>
                  <a:schemeClr val="tx1"/>
                </a:solidFill>
                <a:latin typeface="+mn-lt"/>
                <a:ea typeface="+mn-ea"/>
                <a:cs typeface="+mn-cs"/>
              </a:rPr>
              <a:t>task.</a:t>
            </a:r>
          </a:p>
          <a:p>
            <a:pPr>
              <a:buFontTx/>
              <a:buChar char="-"/>
            </a:pPr>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every </a:t>
            </a:r>
            <a:r>
              <a:rPr lang="en-US" sz="1200" kern="1200" dirty="0" smtClean="0">
                <a:solidFill>
                  <a:schemeClr val="tx1"/>
                </a:solidFill>
                <a:latin typeface="+mn-lt"/>
                <a:ea typeface="+mn-ea"/>
                <a:cs typeface="+mn-cs"/>
              </a:rPr>
              <a:t>virtual</a:t>
            </a:r>
            <a:r>
              <a:rPr lang="en-US" sz="1200" kern="1200" baseline="0" dirty="0" smtClean="0">
                <a:solidFill>
                  <a:schemeClr val="tx1"/>
                </a:solidFill>
                <a:latin typeface="+mn-lt"/>
                <a:ea typeface="+mn-ea"/>
                <a:cs typeface="+mn-cs"/>
              </a:rPr>
              <a:t> machine there will be </a:t>
            </a:r>
            <a:r>
              <a:rPr lang="en-US" sz="1200" kern="1200" dirty="0" smtClean="0">
                <a:solidFill>
                  <a:schemeClr val="tx1"/>
                </a:solidFill>
                <a:latin typeface="+mn-lt"/>
                <a:ea typeface="+mn-ea"/>
                <a:cs typeface="+mn-cs"/>
              </a:rPr>
              <a:t>one pair of VSP/VSC. VSP</a:t>
            </a:r>
            <a:r>
              <a:rPr lang="en-US" sz="1200" kern="1200" baseline="0" dirty="0" smtClean="0">
                <a:solidFill>
                  <a:schemeClr val="tx1"/>
                </a:solidFill>
                <a:latin typeface="+mn-lt"/>
                <a:ea typeface="+mn-ea"/>
                <a:cs typeface="+mn-cs"/>
              </a:rPr>
              <a:t> and VSC will communicate with each other through VM Bus</a:t>
            </a:r>
          </a:p>
          <a:p>
            <a:pPr>
              <a:buFontTx/>
              <a:buChar char="-"/>
            </a:pPr>
            <a:r>
              <a:rPr lang="en-US" sz="1200" kern="1200" dirty="0" smtClean="0">
                <a:solidFill>
                  <a:schemeClr val="tx1"/>
                </a:solidFill>
                <a:latin typeface="+mn-lt"/>
                <a:ea typeface="+mn-ea"/>
                <a:cs typeface="+mn-cs"/>
              </a:rPr>
              <a:t>Microsoft has provided VSP/VSC pairs for </a:t>
            </a:r>
            <a:r>
              <a:rPr lang="en-US" sz="1200" kern="1200" dirty="0" smtClean="0">
                <a:solidFill>
                  <a:schemeClr val="tx1"/>
                </a:solidFill>
                <a:latin typeface="+mn-lt"/>
                <a:ea typeface="+mn-ea"/>
                <a:cs typeface="+mn-cs"/>
              </a:rPr>
              <a:t>hardware devices such as storage</a:t>
            </a:r>
            <a:r>
              <a:rPr lang="en-US" sz="1200" kern="1200" dirty="0" smtClean="0">
                <a:solidFill>
                  <a:schemeClr val="tx1"/>
                </a:solidFill>
                <a:latin typeface="+mn-lt"/>
                <a:ea typeface="+mn-ea"/>
                <a:cs typeface="+mn-cs"/>
              </a:rPr>
              <a:t>, networking, video and input devices for Hyper-V. Third-party Independent Hardware Vendors (IHV) are also providing additional VSP/VSC pairs to support additional hardware</a:t>
            </a:r>
            <a:r>
              <a:rPr lang="en-US" dirty="0" smtClean="0"/>
              <a:t> </a:t>
            </a:r>
            <a:r>
              <a:rPr lang="en-US" dirty="0" smtClean="0"/>
              <a:t>devices</a:t>
            </a:r>
            <a:endParaRPr lang="en-US" dirty="0" smtClean="0"/>
          </a:p>
          <a:p>
            <a:pPr>
              <a:defRPr/>
            </a:pPr>
            <a:endParaRPr lang="en-US" b="1" dirty="0" smtClean="0"/>
          </a:p>
          <a:p>
            <a:pPr>
              <a:defRPr/>
            </a:pPr>
            <a:r>
              <a:rPr lang="en-US" b="1" dirty="0" smtClean="0"/>
              <a:t>WMI Provider</a:t>
            </a:r>
          </a:p>
          <a:p>
            <a:pPr>
              <a:defRPr/>
            </a:pPr>
            <a:r>
              <a:rPr lang="en-US" dirty="0" smtClean="0"/>
              <a:t>Microsoft Hyper-V is managed through</a:t>
            </a:r>
            <a:r>
              <a:rPr lang="en-US" baseline="0" dirty="0" smtClean="0"/>
              <a:t> </a:t>
            </a:r>
            <a:r>
              <a:rPr lang="en-US" dirty="0" smtClean="0"/>
              <a:t>WMI provider. The WMI Providers contain objects that control all aspects of Microsoft Hyper-V including:</a:t>
            </a:r>
          </a:p>
          <a:p>
            <a:pPr marL="114300" indent="-114300">
              <a:buFont typeface="Arial" pitchFamily="34" charset="0"/>
              <a:buChar char="•"/>
              <a:defRPr/>
            </a:pPr>
            <a:r>
              <a:rPr lang="en-US" dirty="0" smtClean="0"/>
              <a:t>Managing server settings.</a:t>
            </a:r>
          </a:p>
          <a:p>
            <a:pPr marL="114300" indent="-114300">
              <a:buFont typeface="Arial" pitchFamily="34" charset="0"/>
              <a:buChar char="•"/>
              <a:defRPr/>
            </a:pPr>
            <a:r>
              <a:rPr lang="en-US" dirty="0" smtClean="0"/>
              <a:t>Creating and configuring virtual machines.</a:t>
            </a:r>
          </a:p>
          <a:p>
            <a:pPr marL="114300" indent="-114300">
              <a:buFont typeface="Arial" pitchFamily="34" charset="0"/>
              <a:buChar char="•"/>
              <a:defRPr/>
            </a:pPr>
            <a:r>
              <a:rPr lang="en-US" dirty="0" smtClean="0"/>
              <a:t>Creating and configuring virtual switches.</a:t>
            </a:r>
          </a:p>
          <a:p>
            <a:pPr marL="114300" indent="-114300">
              <a:buFont typeface="Arial" pitchFamily="34" charset="0"/>
              <a:buChar char="•"/>
              <a:defRPr/>
            </a:pPr>
            <a:r>
              <a:rPr lang="en-US" dirty="0" smtClean="0"/>
              <a:t>Controlling running virtual machines.</a:t>
            </a:r>
          </a:p>
          <a:p>
            <a:pPr>
              <a:defRPr/>
            </a:pPr>
            <a:r>
              <a:rPr lang="en-US" dirty="0" smtClean="0"/>
              <a:t>In addition, the WMI provider allows external management tools such as Windows </a:t>
            </a:r>
            <a:r>
              <a:rPr lang="en-US" dirty="0" err="1" smtClean="0"/>
              <a:t>PowerShell</a:t>
            </a:r>
            <a:r>
              <a:rPr lang="en-US" dirty="0" smtClean="0"/>
              <a:t>, System Center Virtual Machine Manager, and other 3rd party tools to manage a Microsoft Hyper-V server.</a:t>
            </a:r>
          </a:p>
          <a:p>
            <a:pPr>
              <a:buFontTx/>
              <a:buNone/>
            </a:pPr>
            <a:endParaRPr lang="en-US" dirty="0" smtClean="0"/>
          </a:p>
          <a:p>
            <a:r>
              <a:rPr lang="en-US" u="sng" dirty="0" smtClean="0"/>
              <a:t>Inside of Child Partition: </a:t>
            </a:r>
          </a:p>
          <a:p>
            <a:r>
              <a:rPr lang="en-US" dirty="0" smtClean="0"/>
              <a:t>We have </a:t>
            </a:r>
            <a:r>
              <a:rPr lang="en-US" baseline="0" dirty="0" smtClean="0"/>
              <a:t>new component known as </a:t>
            </a:r>
            <a:r>
              <a:rPr lang="en-US" dirty="0" smtClean="0"/>
              <a:t>integration services which allows us to run an enlightened OS - Win server 2008, Win </a:t>
            </a:r>
            <a:r>
              <a:rPr lang="en-US" dirty="0" smtClean="0"/>
              <a:t>server 2003 </a:t>
            </a:r>
            <a:r>
              <a:rPr lang="en-US" dirty="0" smtClean="0"/>
              <a:t>SP2, Vista SP1, Win XP SP3 and later version of are considered as enlightened</a:t>
            </a:r>
            <a:r>
              <a:rPr lang="en-US" baseline="0" dirty="0" smtClean="0"/>
              <a:t> OS which mean these operating systems </a:t>
            </a:r>
            <a:r>
              <a:rPr lang="en-US" dirty="0" smtClean="0"/>
              <a:t>are hypervisor aware</a:t>
            </a:r>
            <a:r>
              <a:rPr lang="en-US" baseline="0" dirty="0" smtClean="0"/>
              <a:t> OS</a:t>
            </a:r>
            <a:r>
              <a:rPr lang="en-US" dirty="0" smtClean="0"/>
              <a:t>, hence</a:t>
            </a:r>
            <a:r>
              <a:rPr lang="en-US" baseline="0" dirty="0" smtClean="0"/>
              <a:t> these operating systems can </a:t>
            </a:r>
            <a:r>
              <a:rPr lang="en-US" dirty="0" smtClean="0"/>
              <a:t>make a hypervisor API call right directly down</a:t>
            </a:r>
            <a:r>
              <a:rPr lang="en-US" baseline="0" dirty="0" smtClean="0"/>
              <a:t> to </a:t>
            </a:r>
            <a:r>
              <a:rPr lang="en-US" dirty="0" smtClean="0"/>
              <a:t>hypervisor aware hardware so we don't </a:t>
            </a:r>
            <a:r>
              <a:rPr lang="en-US" dirty="0" smtClean="0"/>
              <a:t>face</a:t>
            </a:r>
            <a:r>
              <a:rPr lang="en-US" baseline="0" dirty="0" smtClean="0"/>
              <a:t> any </a:t>
            </a:r>
            <a:r>
              <a:rPr lang="en-US" dirty="0" smtClean="0"/>
              <a:t>additional </a:t>
            </a:r>
            <a:r>
              <a:rPr lang="en-US" dirty="0" smtClean="0"/>
              <a:t>overheads like virtual server 2005.</a:t>
            </a:r>
          </a:p>
          <a:p>
            <a:endParaRPr lang="en-US" dirty="0" smtClean="0"/>
          </a:p>
          <a:p>
            <a:r>
              <a:rPr lang="en-US" dirty="0" smtClean="0"/>
              <a:t>If</a:t>
            </a:r>
            <a:r>
              <a:rPr lang="en-US" baseline="0" dirty="0" smtClean="0"/>
              <a:t> you look at closely how it was handled in </a:t>
            </a:r>
            <a:r>
              <a:rPr lang="en-US" dirty="0" smtClean="0"/>
              <a:t>virtual </a:t>
            </a:r>
            <a:r>
              <a:rPr lang="en-US" dirty="0" smtClean="0"/>
              <a:t>server 2005, </a:t>
            </a:r>
            <a:r>
              <a:rPr lang="en-US" dirty="0" smtClean="0"/>
              <a:t>the virtual </a:t>
            </a:r>
            <a:r>
              <a:rPr lang="en-US" dirty="0" smtClean="0"/>
              <a:t>machines </a:t>
            </a:r>
            <a:r>
              <a:rPr lang="en-US" dirty="0" smtClean="0"/>
              <a:t>hosted</a:t>
            </a:r>
            <a:r>
              <a:rPr lang="en-US" baseline="0" dirty="0" smtClean="0"/>
              <a:t> on the virtual server 2005 </a:t>
            </a:r>
            <a:r>
              <a:rPr lang="en-US" dirty="0" smtClean="0"/>
              <a:t>had </a:t>
            </a:r>
            <a:r>
              <a:rPr lang="en-US" dirty="0" smtClean="0"/>
              <a:t>to talk to the virtual server software first</a:t>
            </a:r>
            <a:r>
              <a:rPr lang="en-US" baseline="0" dirty="0" smtClean="0"/>
              <a:t> </a:t>
            </a:r>
            <a:r>
              <a:rPr lang="en-US" dirty="0" smtClean="0"/>
              <a:t>and then to the </a:t>
            </a:r>
            <a:r>
              <a:rPr lang="en-US" dirty="0" smtClean="0"/>
              <a:t>server hardware</a:t>
            </a:r>
            <a:endParaRPr lang="en-US" dirty="0" smtClean="0"/>
          </a:p>
          <a:p>
            <a:endParaRPr lang="en-US" dirty="0" smtClean="0"/>
          </a:p>
          <a:p>
            <a:r>
              <a:rPr lang="en-US" dirty="0" smtClean="0"/>
              <a:t>But now with </a:t>
            </a:r>
            <a:r>
              <a:rPr lang="en-US" dirty="0" smtClean="0"/>
              <a:t>the help of INTEGRATION </a:t>
            </a:r>
            <a:r>
              <a:rPr lang="en-US" dirty="0" smtClean="0"/>
              <a:t>components, virtual machines can talk directly to the hardware which really speeds up the VMs performance. You can find the detailed</a:t>
            </a:r>
            <a:r>
              <a:rPr lang="en-US" baseline="0" dirty="0" smtClean="0"/>
              <a:t> list of hypervisor aware guest operating systems in the Microsoft website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talk about Non-hypervisor aware</a:t>
            </a:r>
            <a:r>
              <a:rPr lang="en-US" baseline="0" dirty="0" smtClean="0"/>
              <a:t> operating systems. Some of the examples of non-hypervisor aware Oss are Windows NT, Win 2000 server with SP3 and older OS. These operating systems doesn’t understand the integration components available in Windows Hypervisor therefore these operating systems will still have to talk to the server hardware through the parent partition. These Oss are called as non-hypervisor OS. </a:t>
            </a:r>
            <a:r>
              <a:rPr lang="en-US" dirty="0" smtClean="0"/>
              <a:t>Microsoft Hyper-V allows non hypervisor aware guests to run side by side with hypervisor aware guests. </a:t>
            </a:r>
            <a:r>
              <a:rPr lang="en-US" baseline="0" dirty="0" smtClean="0"/>
              <a:t>The non hypervisor aware vi</a:t>
            </a:r>
            <a:r>
              <a:rPr lang="en-US" dirty="0" smtClean="0"/>
              <a:t>rtual operating systems/machines still rely on the hardware emulation to function correctly.</a:t>
            </a:r>
            <a:endParaRPr lang="en-US" baseline="0" dirty="0" smtClean="0"/>
          </a:p>
          <a:p>
            <a:endParaRPr lang="en-US" dirty="0" smtClean="0"/>
          </a:p>
          <a:p>
            <a:r>
              <a:rPr lang="en-US" baseline="0" dirty="0" smtClean="0"/>
              <a:t>The non-hypervisor aware OS is still efficient but not fast as compared to an enlightened OS.</a:t>
            </a:r>
          </a:p>
          <a:p>
            <a:endParaRPr lang="en-US" dirty="0" smtClean="0"/>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Hypercall</a:t>
            </a:r>
            <a:r>
              <a:rPr lang="en-US" sz="1200" kern="1200" dirty="0" smtClean="0">
                <a:solidFill>
                  <a:schemeClr val="tx1"/>
                </a:solidFill>
                <a:latin typeface="+mn-lt"/>
                <a:ea typeface="+mn-ea"/>
                <a:cs typeface="+mn-cs"/>
              </a:rPr>
              <a:t> adapter is a thin layer of software that translates the </a:t>
            </a:r>
            <a:r>
              <a:rPr lang="en-US" sz="1200" kern="1200" dirty="0" err="1" smtClean="0">
                <a:solidFill>
                  <a:schemeClr val="tx1"/>
                </a:solidFill>
                <a:latin typeface="+mn-lt"/>
                <a:ea typeface="+mn-ea"/>
                <a:cs typeface="+mn-cs"/>
              </a:rPr>
              <a:t>XenServer</a:t>
            </a:r>
            <a:r>
              <a:rPr lang="en-US" sz="1200" kern="1200" dirty="0" smtClean="0">
                <a:solidFill>
                  <a:schemeClr val="tx1"/>
                </a:solidFill>
                <a:latin typeface="+mn-lt"/>
                <a:ea typeface="+mn-ea"/>
                <a:cs typeface="+mn-cs"/>
              </a:rPr>
              <a:t>-specific virtualization function calls to Microsoft Hyper-V </a:t>
            </a:r>
            <a:r>
              <a:rPr lang="en-US" sz="1200" kern="1200" dirty="0" err="1" smtClean="0">
                <a:solidFill>
                  <a:schemeClr val="tx1"/>
                </a:solidFill>
                <a:latin typeface="+mn-lt"/>
                <a:ea typeface="+mn-ea"/>
                <a:cs typeface="+mn-cs"/>
              </a:rPr>
              <a:t>hypercalls</a:t>
            </a:r>
            <a:r>
              <a:rPr lang="en-US" sz="1200" kern="1200" dirty="0" smtClean="0">
                <a:solidFill>
                  <a:schemeClr val="tx1"/>
                </a:solidFill>
                <a:latin typeface="+mn-lt"/>
                <a:ea typeface="+mn-ea"/>
                <a:cs typeface="+mn-cs"/>
              </a:rPr>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Microsoft is working with third party OS vendors like SUN Microsystems</a:t>
            </a:r>
            <a:r>
              <a:rPr lang="en-US" baseline="0" dirty="0" smtClean="0"/>
              <a:t> for developing </a:t>
            </a:r>
            <a:r>
              <a:rPr lang="en-US" dirty="0" smtClean="0"/>
              <a:t>integration components</a:t>
            </a:r>
            <a:r>
              <a:rPr lang="en-US" baseline="0" dirty="0" smtClean="0"/>
              <a:t> for Solaris OS</a:t>
            </a:r>
            <a:endParaRPr lang="en-US" dirty="0" smtClean="0"/>
          </a:p>
          <a:p>
            <a:r>
              <a:rPr lang="en-US" dirty="0" smtClean="0"/>
              <a:t>Microsoft is trying to work with more third parties to get their operating</a:t>
            </a:r>
            <a:r>
              <a:rPr lang="en-US" baseline="0" dirty="0" smtClean="0"/>
              <a:t> systems </a:t>
            </a:r>
            <a:r>
              <a:rPr lang="en-US" dirty="0" smtClean="0"/>
              <a:t>enlightened so that you can get full benefits in your </a:t>
            </a:r>
          </a:p>
          <a:p>
            <a:r>
              <a:rPr lang="en-US" dirty="0" smtClean="0"/>
              <a:t>environments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9/17/2008 4:52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B07FBCD8-BEE9-49D6-96D3-BA7C4770C451}" type="datetime8">
              <a:rPr lang="en-US" smtClean="0"/>
              <a:pPr/>
              <a:t>9/17/2008 4:52 AM</a:t>
            </a:fld>
            <a:endParaRPr lang="en-US" dirty="0" smtClean="0"/>
          </a:p>
        </p:txBody>
      </p:sp>
      <p:sp>
        <p:nvSpPr>
          <p:cNvPr id="35843" name="Rectangle 6"/>
          <p:cNvSpPr>
            <a:spLocks noGrp="1" noChangeArrowheads="1"/>
          </p:cNvSpPr>
          <p:nvPr>
            <p:ph type="ftr" sz="quarter" idx="4"/>
          </p:nvPr>
        </p:nvSpPr>
        <p:spPr>
          <a:noFill/>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35844" name="Rectangle 7"/>
          <p:cNvSpPr>
            <a:spLocks noGrp="1" noChangeArrowheads="1"/>
          </p:cNvSpPr>
          <p:nvPr>
            <p:ph type="sldNum" sz="quarter" idx="5"/>
          </p:nvPr>
        </p:nvSpPr>
        <p:spPr>
          <a:noFill/>
        </p:spPr>
        <p:txBody>
          <a:bodyPr/>
          <a:lstStyle/>
          <a:p>
            <a:fld id="{4508CD6F-D8A4-4C1F-9740-4B4FE255E11B}" type="slidenum">
              <a:rPr lang="en-US" smtClean="0"/>
              <a:pPr/>
              <a:t>9</a:t>
            </a:fld>
            <a:endParaRPr lang="en-US" dirty="0" smtClean="0"/>
          </a:p>
        </p:txBody>
      </p:sp>
      <p:sp>
        <p:nvSpPr>
          <p:cNvPr id="35845" name="Rectangle 2"/>
          <p:cNvSpPr>
            <a:spLocks noGrp="1" noRot="1" noChangeAspect="1" noChangeArrowheads="1" noTextEdit="1"/>
          </p:cNvSpPr>
          <p:nvPr>
            <p:ph type="sldImg"/>
          </p:nvPr>
        </p:nvSpPr>
        <p:spPr>
          <a:xfrm>
            <a:off x="1279525" y="568325"/>
            <a:ext cx="4252913" cy="3189288"/>
          </a:xfrm>
          <a:prstGeom prst="rect">
            <a:avLst/>
          </a:prstGeom>
          <a:ln/>
        </p:spPr>
      </p:sp>
      <p:sp>
        <p:nvSpPr>
          <p:cNvPr id="35846" name="Rectangle 3"/>
          <p:cNvSpPr>
            <a:spLocks noGrp="1" noChangeArrowheads="1"/>
          </p:cNvSpPr>
          <p:nvPr>
            <p:ph type="body" idx="1"/>
          </p:nvPr>
        </p:nvSpPr>
        <p:spPr>
          <a:xfrm>
            <a:off x="423547" y="3862204"/>
            <a:ext cx="6155196" cy="232587"/>
          </a:xfrm>
          <a:noFill/>
          <a:ln/>
        </p:spPr>
        <p:txBody>
          <a:bodyPr/>
          <a:lstStyle/>
          <a:p>
            <a:pPr eaLnBrk="1" hangingPunct="1">
              <a:buFontTx/>
              <a:buChar char="-"/>
            </a:pPr>
            <a:r>
              <a:rPr lang="en-US" dirty="0" smtClean="0"/>
              <a:t>Hyper-V supports both 32-bit and 64-bit guest operating systems</a:t>
            </a:r>
          </a:p>
          <a:p>
            <a:pPr eaLnBrk="1" hangingPunct="1">
              <a:buFontTx/>
              <a:buChar char="-"/>
            </a:pPr>
            <a:r>
              <a:rPr lang="en-US" dirty="0" smtClean="0"/>
              <a:t>Hyper-V</a:t>
            </a:r>
            <a:r>
              <a:rPr lang="en-US" baseline="0" dirty="0" smtClean="0"/>
              <a:t> provides large memory support – </a:t>
            </a:r>
            <a:r>
              <a:rPr lang="en-US" baseline="0" dirty="0" err="1" smtClean="0"/>
              <a:t>upto</a:t>
            </a:r>
            <a:r>
              <a:rPr lang="en-US" baseline="0" dirty="0" smtClean="0"/>
              <a:t> 64 GB of RAM per Virtual Machines</a:t>
            </a:r>
          </a:p>
          <a:p>
            <a:pPr eaLnBrk="1" hangingPunct="1">
              <a:buFontTx/>
              <a:buChar char="-"/>
            </a:pPr>
            <a:r>
              <a:rPr lang="en-US" dirty="0" smtClean="0"/>
              <a:t>You</a:t>
            </a:r>
            <a:r>
              <a:rPr lang="en-US" baseline="0" dirty="0" smtClean="0"/>
              <a:t> can assign either single processor or multiple processors for the </a:t>
            </a:r>
            <a:r>
              <a:rPr lang="en-US" dirty="0" smtClean="0"/>
              <a:t>Virtual</a:t>
            </a:r>
            <a:r>
              <a:rPr lang="en-US" baseline="0" dirty="0" smtClean="0"/>
              <a:t> Machines. In Hyper-V Management console, you will get a option to select either 1 CPU, 2 CPU or 4 CPU processors for each VM</a:t>
            </a:r>
          </a:p>
          <a:p>
            <a:pPr eaLnBrk="1" hangingPunct="1">
              <a:buFontTx/>
              <a:buChar char="-"/>
            </a:pPr>
            <a:r>
              <a:rPr lang="en-US" baseline="0" dirty="0" smtClean="0"/>
              <a:t> One of the key differentiator in the Microsoft Virtualization solution is the High Availability. </a:t>
            </a:r>
            <a:r>
              <a:rPr lang="en-US" sz="1200" kern="1200" dirty="0" smtClean="0">
                <a:solidFill>
                  <a:schemeClr val="tx1"/>
                </a:solidFill>
                <a:latin typeface="+mn-lt"/>
                <a:ea typeface="+mn-ea"/>
                <a:cs typeface="+mn-cs"/>
              </a:rPr>
              <a:t>Hyper-V includes support for host-to-host connectivity and enables you to cluster </a:t>
            </a:r>
            <a:r>
              <a:rPr lang="en-US" sz="1200" kern="1200" dirty="0" err="1" smtClean="0">
                <a:solidFill>
                  <a:schemeClr val="tx1"/>
                </a:solidFill>
                <a:latin typeface="+mn-lt"/>
                <a:ea typeface="+mn-ea"/>
                <a:cs typeface="+mn-cs"/>
              </a:rPr>
              <a:t>upto</a:t>
            </a:r>
            <a:r>
              <a:rPr lang="en-US" sz="1200" kern="1200" dirty="0" smtClean="0">
                <a:solidFill>
                  <a:schemeClr val="tx1"/>
                </a:solidFill>
                <a:latin typeface="+mn-lt"/>
                <a:ea typeface="+mn-ea"/>
                <a:cs typeface="+mn-cs"/>
              </a:rPr>
              <a:t> 16 virtual machines running on a host through windows failover clustering. This is supported in </a:t>
            </a:r>
            <a:r>
              <a:rPr lang="en-US" baseline="0" dirty="0" smtClean="0"/>
              <a:t>Windows Server 2008 enterprise and datacenter editions</a:t>
            </a:r>
          </a:p>
          <a:p>
            <a:pPr eaLnBrk="1" hangingPunct="1">
              <a:buFontTx/>
              <a:buChar char="-"/>
            </a:pPr>
            <a:r>
              <a:rPr lang="en-US" sz="1200" kern="1200" dirty="0" smtClean="0">
                <a:solidFill>
                  <a:schemeClr val="tx1"/>
                </a:solidFill>
                <a:latin typeface="+mn-lt"/>
                <a:ea typeface="+mn-ea"/>
                <a:cs typeface="+mn-cs"/>
              </a:rPr>
              <a:t>Hyper-V is capable of migrating a running virtual machine across Hyper-V hosts with minimal downtime, leveraging familiar high-availability capabilities in Windows Server 2008</a:t>
            </a:r>
          </a:p>
          <a:p>
            <a:pPr eaLnBrk="1" hangingPunct="1">
              <a:buFontTx/>
              <a:buChar char="-"/>
            </a:pPr>
            <a:r>
              <a:rPr lang="en-US" sz="1200" kern="1200" dirty="0" smtClean="0">
                <a:solidFill>
                  <a:schemeClr val="tx1"/>
                </a:solidFill>
                <a:latin typeface="+mn-lt"/>
                <a:ea typeface="+mn-ea"/>
                <a:cs typeface="+mn-cs"/>
              </a:rPr>
              <a:t>Just to give you an idea, using Quick Migration, migrating a VM which is using 1 GB memory takes approximately 4 seconds. Off course</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VHD file needs should be stored on a shared storage and you would need the same processor architecture across the nodes, in</a:t>
            </a:r>
            <a:r>
              <a:rPr lang="en-US" sz="1200" kern="1200" baseline="0" dirty="0" smtClean="0">
                <a:solidFill>
                  <a:schemeClr val="tx1"/>
                </a:solidFill>
                <a:latin typeface="+mn-lt"/>
                <a:ea typeface="+mn-ea"/>
                <a:cs typeface="+mn-cs"/>
              </a:rPr>
              <a:t> order get the high performance benefits</a:t>
            </a:r>
            <a:endParaRPr lang="en-US" sz="1200" kern="1200" dirty="0" smtClean="0">
              <a:solidFill>
                <a:schemeClr val="tx1"/>
              </a:solidFill>
              <a:latin typeface="+mn-lt"/>
              <a:ea typeface="+mn-ea"/>
              <a:cs typeface="+mn-cs"/>
            </a:endParaRPr>
          </a:p>
          <a:p>
            <a:pPr eaLnBrk="1" hangingPunct="1">
              <a:buFontTx/>
              <a:buChar char="-"/>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Bitlocker</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which provides hard disk encryption facility, now-a-days most of the OEMs are shipping their hardware with TPM chips</a:t>
            </a:r>
          </a:p>
          <a:p>
            <a:pPr eaLnBrk="1" hangingPunct="1">
              <a:buFontTx/>
              <a:buChar char="-"/>
            </a:pPr>
            <a:r>
              <a:rPr lang="en-US" sz="1200" kern="1200" dirty="0" smtClean="0">
                <a:solidFill>
                  <a:schemeClr val="tx1"/>
                </a:solidFill>
                <a:latin typeface="+mn-lt"/>
                <a:ea typeface="+mn-ea"/>
                <a:cs typeface="+mn-cs"/>
              </a:rPr>
              <a:t>Volume Shadow Copy Services (VSS) is one of out-of box feature in Win </a:t>
            </a:r>
            <a:r>
              <a:rPr lang="en-US" sz="1200" kern="1200" dirty="0" err="1" smtClean="0">
                <a:solidFill>
                  <a:schemeClr val="tx1"/>
                </a:solidFill>
                <a:latin typeface="+mn-lt"/>
                <a:ea typeface="+mn-ea"/>
                <a:cs typeface="+mn-cs"/>
              </a:rPr>
              <a:t>srv</a:t>
            </a:r>
            <a:r>
              <a:rPr lang="en-US" sz="1200" kern="1200" dirty="0" smtClean="0">
                <a:solidFill>
                  <a:schemeClr val="tx1"/>
                </a:solidFill>
                <a:latin typeface="+mn-lt"/>
                <a:ea typeface="+mn-ea"/>
                <a:cs typeface="+mn-cs"/>
              </a:rPr>
              <a:t> 2008, this feature would enable you to take Live Backups of running virtual machines</a:t>
            </a:r>
          </a:p>
          <a:p>
            <a:pPr eaLnBrk="1" hangingPunct="1">
              <a:buFontTx/>
              <a:buChar char="-"/>
            </a:pPr>
            <a:r>
              <a:rPr lang="en-US" sz="1200" kern="1200" dirty="0" smtClean="0">
                <a:solidFill>
                  <a:schemeClr val="tx1"/>
                </a:solidFill>
                <a:latin typeface="+mn-lt"/>
                <a:ea typeface="+mn-ea"/>
                <a:cs typeface="+mn-cs"/>
              </a:rPr>
              <a:t> Pass-through disk access</a:t>
            </a:r>
            <a:r>
              <a:rPr lang="en-US" sz="1200" kern="1200" baseline="0" dirty="0" smtClean="0">
                <a:solidFill>
                  <a:schemeClr val="tx1"/>
                </a:solidFill>
                <a:latin typeface="+mn-lt"/>
                <a:ea typeface="+mn-ea"/>
                <a:cs typeface="+mn-cs"/>
              </a:rPr>
              <a:t> for VMs: You can assign the each </a:t>
            </a:r>
            <a:r>
              <a:rPr lang="en-US" sz="1200" kern="1200" dirty="0" smtClean="0">
                <a:solidFill>
                  <a:schemeClr val="tx1"/>
                </a:solidFill>
                <a:latin typeface="+mn-lt"/>
                <a:ea typeface="+mn-ea"/>
                <a:cs typeface="+mn-cs"/>
              </a:rPr>
              <a:t>physical disk individually to every Virtual Machines, which</a:t>
            </a:r>
            <a:r>
              <a:rPr lang="en-US" sz="1200" kern="1200" baseline="0" dirty="0" smtClean="0">
                <a:solidFill>
                  <a:schemeClr val="tx1"/>
                </a:solidFill>
                <a:latin typeface="+mn-lt"/>
                <a:ea typeface="+mn-ea"/>
                <a:cs typeface="+mn-cs"/>
              </a:rPr>
              <a:t> will results in high read/write performance</a:t>
            </a:r>
            <a:endParaRPr lang="en-US" sz="1200" kern="1200" dirty="0" smtClean="0">
              <a:solidFill>
                <a:schemeClr val="tx1"/>
              </a:solidFill>
              <a:latin typeface="+mn-lt"/>
              <a:ea typeface="+mn-ea"/>
              <a:cs typeface="+mn-cs"/>
            </a:endParaRPr>
          </a:p>
          <a:p>
            <a:pPr eaLnBrk="1" hangingPunct="1">
              <a:buFontTx/>
              <a:buChar char="-"/>
            </a:pPr>
            <a:r>
              <a:rPr lang="en-US" sz="1200" kern="1200" dirty="0" smtClean="0">
                <a:solidFill>
                  <a:schemeClr val="tx1"/>
                </a:solidFill>
                <a:latin typeface="+mn-lt"/>
                <a:ea typeface="+mn-ea"/>
                <a:cs typeface="+mn-cs"/>
              </a:rPr>
              <a:t> From the</a:t>
            </a:r>
            <a:r>
              <a:rPr lang="en-US" sz="1200" kern="1200" baseline="0" dirty="0" smtClean="0">
                <a:solidFill>
                  <a:schemeClr val="tx1"/>
                </a:solidFill>
                <a:latin typeface="+mn-lt"/>
                <a:ea typeface="+mn-ea"/>
                <a:cs typeface="+mn-cs"/>
              </a:rPr>
              <a:t> Hyper-V Management console, now you can take a snapshots of the Virtual machines</a:t>
            </a:r>
          </a:p>
          <a:p>
            <a:pPr eaLnBrk="1" hangingPunct="1">
              <a:buFontTx/>
              <a:buChar char="-"/>
            </a:pPr>
            <a:r>
              <a:rPr lang="en-US" sz="1200" kern="1200" baseline="0" dirty="0" smtClean="0">
                <a:solidFill>
                  <a:schemeClr val="tx1"/>
                </a:solidFill>
                <a:latin typeface="+mn-lt"/>
                <a:ea typeface="+mn-ea"/>
                <a:cs typeface="+mn-cs"/>
              </a:rPr>
              <a:t> in the earlier slides we discussed about integration components</a:t>
            </a:r>
          </a:p>
          <a:p>
            <a:pPr eaLnBrk="1" hangingPunct="1">
              <a:buFontTx/>
              <a:buChar char="-"/>
            </a:pPr>
            <a:r>
              <a:rPr lang="en-US" sz="1200" kern="1200" baseline="0" dirty="0" smtClean="0">
                <a:solidFill>
                  <a:schemeClr val="tx1"/>
                </a:solidFill>
                <a:latin typeface="+mn-lt"/>
                <a:ea typeface="+mn-ea"/>
                <a:cs typeface="+mn-cs"/>
              </a:rPr>
              <a:t> Robust networking – let us say you are running 4 VMs in the host machine and you want to group first 2 VMs into 1 group and rest 2 VMs in another group and finally want to isolate both the groups. This can be achieved by Virtual LAN feature present in Windows server 2008</a:t>
            </a:r>
          </a:p>
          <a:p>
            <a:pPr eaLnBrk="1" hangingPunct="1">
              <a:buFontTx/>
              <a:buChar char="-"/>
            </a:pPr>
            <a:r>
              <a:rPr lang="en-US" sz="1200" dirty="0" smtClean="0"/>
              <a:t>Microsoft Hyper-V provides full scripting interface which is available through Windows Management Instrumentation.  This WMI management interface</a:t>
            </a:r>
            <a:r>
              <a:rPr lang="en-US" sz="1200" baseline="0" dirty="0" smtClean="0"/>
              <a:t> is aligned with DMTF standard which is a standard that </a:t>
            </a:r>
            <a:r>
              <a:rPr lang="en-US" sz="1200" dirty="0" smtClean="0"/>
              <a:t>allows developer’s to build custom applications that interact with Microsoft Hyper-V and also allow administrators to build automation scripts using tools such as Windows Script Host or Windows </a:t>
            </a:r>
            <a:r>
              <a:rPr lang="en-US" sz="1200" dirty="0" err="1" smtClean="0"/>
              <a:t>PowerShell</a:t>
            </a:r>
            <a:endParaRPr lang="en-US"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 </a:t>
            </a:r>
            <a:r>
              <a:rPr lang="en-US" baseline="0" dirty="0" smtClean="0"/>
              <a:t>The Hyper-V role can be a full role within Win SRV 2008 or can be enabled as a role within Server Core.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Windows</a:t>
            </a:r>
            <a:r>
              <a:rPr lang="en-US" baseline="0" dirty="0" smtClean="0"/>
              <a:t> Server Core is a new installation option  available in Windows Server 2008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Which is a stripped version of the full server installation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The server core installation provides all the essential functionality of the Windows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No GUI shell is available in the server core instead, you will see a command line interface for doing all the administration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 Use OCSETUP command line tool for enabling Microsoft Hyper-V role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 For managing the Hyper-V server which is enabled on a server core OS you would need to connect to this server remotely from your desktop either through RDP console or Hyper-V management console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key benefits of using Windows Server Core is – 1) highly secure and 2) very reliable</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t>Threats that arise due to the desktop applications and Internet surfing do not exist on Server Core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t>Since Server Core only runs a subset of the Windows operating system therefore only few components that may require patching.  This results in reduced downtime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PTtitle.bmp"/>
          <p:cNvPicPr>
            <a:picLocks noChangeAspect="1"/>
          </p:cNvPicPr>
          <p:nvPr userDrawn="1"/>
        </p:nvPicPr>
        <p:blipFill>
          <a:blip r:embed="rId2"/>
          <a:stretch>
            <a:fillRect/>
          </a:stretch>
        </p:blipFill>
        <p:spPr>
          <a:xfrm>
            <a:off x="0" y="0"/>
            <a:ext cx="9144000" cy="6858000"/>
          </a:xfrm>
          <a:prstGeom prst="rect">
            <a:avLst/>
          </a:prstGeom>
        </p:spPr>
      </p:pic>
      <p:pic>
        <p:nvPicPr>
          <p:cNvPr id="6" name="Picture 4" descr="http://blogs.msdn.com/blogfiles/the_hardman/WindowsLiveWriter/TechnetSingaporeSecurityBriefingFriday28_A0FC/Microsoft%20TechNet%20Logo%20color_4.png"/>
          <p:cNvPicPr>
            <a:picLocks noChangeAspect="1" noChangeArrowheads="1"/>
          </p:cNvPicPr>
          <p:nvPr userDrawn="1"/>
        </p:nvPicPr>
        <p:blipFill>
          <a:blip r:embed="rId3"/>
          <a:srcRect/>
          <a:stretch>
            <a:fillRect/>
          </a:stretch>
        </p:blipFill>
        <p:spPr bwMode="auto">
          <a:xfrm>
            <a:off x="7124175" y="6053974"/>
            <a:ext cx="1752600" cy="621626"/>
          </a:xfrm>
          <a:prstGeom prst="rect">
            <a:avLst/>
          </a:prstGeom>
          <a:noFill/>
        </p:spPr>
      </p:pic>
      <p:pic>
        <p:nvPicPr>
          <p:cNvPr id="7" name="Picture 5"/>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4803732" y="6021887"/>
            <a:ext cx="2017228" cy="685800"/>
          </a:xfrm>
          <a:prstGeom prst="rect">
            <a:avLst/>
          </a:prstGeom>
          <a:noFill/>
          <a:ln w="9525">
            <a:noFill/>
            <a:miter lim="800000"/>
            <a:headEnd/>
            <a:tailEnd/>
          </a:ln>
          <a:effectLst/>
        </p:spPr>
      </p:pic>
      <p:sp>
        <p:nvSpPr>
          <p:cNvPr id="9" name="TextBox 8"/>
          <p:cNvSpPr txBox="1"/>
          <p:nvPr userDrawn="1"/>
        </p:nvSpPr>
        <p:spPr>
          <a:xfrm>
            <a:off x="417507" y="6164732"/>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sp>
        <p:nvSpPr>
          <p:cNvPr id="10" name="TextBox 9"/>
          <p:cNvSpPr txBox="1"/>
          <p:nvPr userDrawn="1"/>
        </p:nvSpPr>
        <p:spPr>
          <a:xfrm>
            <a:off x="464619"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Page w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609600"/>
          </a:xfrm>
          <a:prstGeom prst="rect">
            <a:avLst/>
          </a:prstGeom>
        </p:spPr>
        <p:txBody>
          <a:bodyPr/>
          <a:lstStyle>
            <a:lvl1pPr algn="l">
              <a:defRPr sz="3000">
                <a:solidFill>
                  <a:srgbClr val="007096"/>
                </a:solidFill>
              </a:defRPr>
            </a:lvl1pPr>
          </a:lstStyle>
          <a:p>
            <a:r>
              <a:rPr lang="en-US" dirty="0" smtClean="0"/>
              <a:t>Title</a:t>
            </a:r>
            <a:endParaRPr lang="en-US" dirty="0"/>
          </a:p>
        </p:txBody>
      </p:sp>
      <p:sp>
        <p:nvSpPr>
          <p:cNvPr id="3" name="Content Placeholder 2"/>
          <p:cNvSpPr>
            <a:spLocks noGrp="1"/>
          </p:cNvSpPr>
          <p:nvPr>
            <p:ph idx="1"/>
          </p:nvPr>
        </p:nvSpPr>
        <p:spPr>
          <a:xfrm>
            <a:off x="457200" y="1219200"/>
            <a:ext cx="8229600" cy="4876800"/>
          </a:xfrm>
          <a:prstGeom prst="rect">
            <a:avLst/>
          </a:prstGeom>
        </p:spPr>
        <p:txBody>
          <a:bodyPr/>
          <a:lstStyle>
            <a:lvl1pPr marL="0" indent="0">
              <a:spcBef>
                <a:spcPts val="0"/>
              </a:spcBef>
              <a:spcAft>
                <a:spcPts val="800"/>
              </a:spcAft>
              <a:buFont typeface="Arial" pitchFamily="34" charset="0"/>
              <a:buNone/>
              <a:defRPr sz="2100">
                <a:solidFill>
                  <a:srgbClr val="545454"/>
                </a:solidFill>
              </a:defRPr>
            </a:lvl1pPr>
            <a:lvl2pPr marL="457200" indent="-171450">
              <a:buClr>
                <a:srgbClr val="9AC2CF"/>
              </a:buClr>
              <a:buFont typeface="Wingdings" pitchFamily="2" charset="2"/>
              <a:buChar char="§"/>
              <a:defRPr sz="1600">
                <a:solidFill>
                  <a:srgbClr val="6E6E6E"/>
                </a:solidFill>
              </a:defRPr>
            </a:lvl2pPr>
            <a:lvl3pPr marL="742950" indent="-171450">
              <a:buClr>
                <a:srgbClr val="9AC2CF"/>
              </a:buClr>
              <a:buFont typeface="Wingdings" pitchFamily="2" charset="2"/>
              <a:buChar char="§"/>
              <a:defRPr sz="1600">
                <a:solidFill>
                  <a:srgbClr val="6E6E6E"/>
                </a:solidFill>
              </a:defRPr>
            </a:lvl3pPr>
            <a:lvl4pPr marL="1028700" indent="-171450">
              <a:buClr>
                <a:srgbClr val="9AC2CF"/>
              </a:buClr>
              <a:buFont typeface="Wingdings" pitchFamily="2" charset="2"/>
              <a:buChar char="§"/>
              <a:defRPr sz="1600">
                <a:solidFill>
                  <a:srgbClr val="6E6E6E"/>
                </a:solidFill>
              </a:defRPr>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Q &amp; A">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70013"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8" name="Text Placeholder 7"/>
          <p:cNvSpPr>
            <a:spLocks noGrp="1"/>
          </p:cNvSpPr>
          <p:nvPr>
            <p:ph type="body" sz="quarter" idx="10" hasCustomPrompt="1"/>
          </p:nvPr>
        </p:nvSpPr>
        <p:spPr>
          <a:xfrm>
            <a:off x="733425" y="228600"/>
            <a:ext cx="3838575" cy="276999"/>
          </a:xfrm>
        </p:spPr>
        <p:txBody>
          <a:bodyPr/>
          <a:lstStyle>
            <a:lvl1pPr>
              <a:buFont typeface="Arial" pitchFamily="34" charset="0"/>
              <a:buNone/>
              <a:defRPr sz="2000">
                <a:solidFill>
                  <a:schemeClr val="tx1"/>
                </a:solidFill>
              </a:defRPr>
            </a:lvl1pPr>
          </a:lstStyle>
          <a:p>
            <a:pPr lvl="0"/>
            <a:r>
              <a:rPr lang="en-US" dirty="0" smtClean="0">
                <a:solidFill>
                  <a:schemeClr val="tx1"/>
                </a:solidFill>
              </a:rPr>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3" descr="Microsoft Logo wht shadow.png"/>
          <p:cNvPicPr>
            <a:picLocks noChangeAspect="1"/>
          </p:cNvPicPr>
          <p:nvPr userDrawn="1"/>
        </p:nvPicPr>
        <p:blipFill>
          <a:blip r:embed="rId2"/>
          <a:srcRect/>
          <a:stretch>
            <a:fillRect/>
          </a:stretch>
        </p:blipFill>
        <p:spPr bwMode="invGray">
          <a:xfrm>
            <a:off x="8201025" y="142875"/>
            <a:ext cx="830263" cy="153988"/>
          </a:xfrm>
          <a:prstGeom prst="rect">
            <a:avLst/>
          </a:prstGeom>
          <a:noFill/>
          <a:ln w="9525">
            <a:noFill/>
            <a:miter lim="800000"/>
            <a:headEnd/>
            <a:tailEnd/>
          </a:ln>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6" name="Picture 24" descr="people-sil-1"/>
          <p:cNvPicPr>
            <a:picLocks noChangeAspect="1" noChangeArrowheads="1"/>
          </p:cNvPicPr>
          <p:nvPr/>
        </p:nvPicPr>
        <p:blipFill>
          <a:blip r:embed="rId2"/>
          <a:srcRect b="4019"/>
          <a:stretch>
            <a:fillRect/>
          </a:stretch>
        </p:blipFill>
        <p:spPr bwMode="auto">
          <a:xfrm>
            <a:off x="301625" y="828681"/>
            <a:ext cx="7270750" cy="5724525"/>
          </a:xfrm>
          <a:prstGeom prst="rect">
            <a:avLst/>
          </a:prstGeom>
          <a:noFill/>
          <a:ln w="9525">
            <a:noFill/>
            <a:miter lim="800000"/>
            <a:headEnd/>
            <a:tailEnd/>
          </a:ln>
        </p:spPr>
      </p:pic>
      <p:pic>
        <p:nvPicPr>
          <p:cNvPr id="8" name="Picture 29" descr="people-sil-1"/>
          <p:cNvPicPr>
            <a:picLocks noChangeAspect="1" noChangeArrowheads="1"/>
          </p:cNvPicPr>
          <p:nvPr/>
        </p:nvPicPr>
        <p:blipFill>
          <a:blip r:embed="rId3"/>
          <a:srcRect t="3555" r="90067" b="48959"/>
          <a:stretch>
            <a:fillRect/>
          </a:stretch>
        </p:blipFill>
        <p:spPr bwMode="auto">
          <a:xfrm>
            <a:off x="7518400" y="481013"/>
            <a:ext cx="1625600" cy="6376987"/>
          </a:xfrm>
          <a:prstGeom prst="rect">
            <a:avLst/>
          </a:prstGeom>
          <a:noFill/>
          <a:ln w="9525">
            <a:noFill/>
            <a:miter lim="800000"/>
            <a:headEnd/>
            <a:tailEnd/>
          </a:ln>
        </p:spPr>
      </p:pic>
      <p:pic>
        <p:nvPicPr>
          <p:cNvPr id="9" name="Picture 8" descr="PPTmasterHeader.bmp"/>
          <p:cNvPicPr>
            <a:picLocks noChangeAspect="1"/>
          </p:cNvPicPr>
          <p:nvPr userDrawn="1"/>
        </p:nvPicPr>
        <p:blipFill>
          <a:blip r:embed="rId4"/>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5" cstate="screen"/>
          <a:stretch>
            <a:fillRect/>
          </a:stretch>
        </p:blipFill>
        <p:spPr>
          <a:xfrm>
            <a:off x="7086600" y="152400"/>
            <a:ext cx="1905000" cy="177109"/>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45920"/>
            <a:ext cx="8229600" cy="1869743"/>
          </a:xfrm>
        </p:spPr>
        <p:txBody>
          <a:bodyPr/>
          <a:lstStyle>
            <a:lvl2pPr marL="233363" indent="-233363">
              <a:defRPr lang="en-US" sz="2400" b="0" kern="1200" spc="0" dirty="0" smtClean="0">
                <a:solidFill>
                  <a:schemeClr val="bg1"/>
                </a:solidFill>
                <a:latin typeface="+mn-lt"/>
                <a:ea typeface="+mn-ea"/>
                <a:cs typeface="+mn-cs"/>
              </a:defRPr>
            </a:lvl2pPr>
          </a:lstStyle>
          <a:p>
            <a:pPr marL="344488" lvl="1" indent="-233363" algn="l" defTabSz="457200" rtl="0" eaLnBrk="1" latinLnBrk="0" hangingPunct="1">
              <a:lnSpc>
                <a:spcPct val="80000"/>
              </a:lnSpc>
              <a:spcBef>
                <a:spcPct val="20000"/>
              </a:spcBef>
              <a:spcAft>
                <a:spcPts val="300"/>
              </a:spcAft>
              <a:buSzPct val="80000"/>
              <a:buFont typeface="Arial"/>
              <a:buBlip>
                <a:blip r:embed="rId2"/>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Font typeface="Arial"/>
              <a:buBlip>
                <a:blip r:embed="rId3"/>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a:xfrm>
            <a:off x="457200" y="2352675"/>
            <a:ext cx="8229600" cy="3637919"/>
          </a:xfrm>
        </p:spPr>
        <p:txBody>
          <a:bodyPr anchor="t"/>
          <a:lstStyle>
            <a:lvl1pPr algn="r">
              <a:defRPr lang="en-US" sz="7200" kern="1200" spc="-30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reflection blurRad="6350" stA="55000" endA="300" endPos="45500" dir="5400000" sy="-100000" algn="bl" rotWithShape="0"/>
                </a:effectLst>
                <a:latin typeface="Segoe" pitchFamily="34" charset="0"/>
                <a:ea typeface="+mn-ea"/>
                <a:cs typeface="Arial" charset="0"/>
              </a:defRPr>
            </a:lvl1pPr>
          </a:lstStyle>
          <a:p>
            <a:pPr marL="342900" marR="0" lvl="0" indent="-342900" algn="r" defTabSz="457200" rtl="0" eaLnBrk="1" fontAlgn="base" latinLnBrk="0" hangingPunct="1">
              <a:lnSpc>
                <a:spcPct val="80000"/>
              </a:lnSpc>
              <a:spcAft>
                <a:spcPct val="0"/>
              </a:spcAft>
              <a:buClrTx/>
              <a:buSzTx/>
              <a:tabLst/>
              <a:defRPr/>
            </a:pPr>
            <a:r>
              <a:rPr lang="en-US" dirty="0" smtClean="0"/>
              <a:t>Click to edit Master title style</a:t>
            </a:r>
            <a:endParaRPr lang="en-US" dirty="0"/>
          </a:p>
        </p:txBody>
      </p:sp>
      <p:sp>
        <p:nvSpPr>
          <p:cNvPr id="3" name="Text Placeholder 2"/>
          <p:cNvSpPr>
            <a:spLocks noGrp="1"/>
          </p:cNvSpPr>
          <p:nvPr>
            <p:ph type="body" idx="1"/>
          </p:nvPr>
        </p:nvSpPr>
        <p:spPr>
          <a:xfrm>
            <a:off x="457200" y="923925"/>
            <a:ext cx="8229600" cy="683264"/>
          </a:xfrm>
        </p:spPr>
        <p:txBody>
          <a:bodyPr anchor="t"/>
          <a:lstStyle>
            <a:lvl1pPr marL="0" indent="0">
              <a:buNone/>
              <a:defRPr kumimoji="0" lang="en-US" sz="4800" b="0" i="0" u="none" strike="noStrike" kern="1200" cap="none" spc="-300" normalizeH="0" baseline="0" noProof="0" dirty="0" smtClean="0">
                <a:ln w="3175">
                  <a:noFill/>
                </a:ln>
                <a:solidFill>
                  <a:schemeClr val="bg1"/>
                </a:solidFill>
                <a:effectLst>
                  <a:outerShdw blurRad="88900" dist="12700" dir="2700000" algn="tl" rotWithShape="0">
                    <a:prstClr val="black"/>
                  </a:outerShdw>
                </a:effectLst>
                <a:uLnTx/>
                <a:uFillTx/>
                <a:latin typeface="Segoe" pitchFamily="34" charset="0"/>
                <a:ea typeface="+mn-ea"/>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375"/>
            <a:ext cx="5486400" cy="338554"/>
          </a:xfrm>
        </p:spPr>
        <p:txBody>
          <a:bodyPr anchor="b"/>
          <a:lstStyle>
            <a:lvl1pPr algn="l">
              <a:defRPr sz="2000" b="1" spc="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3"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40079"/>
            <a:ext cx="8229600" cy="9144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1869743"/>
          </a:xfrm>
          <a:prstGeom prst="rect">
            <a:avLst/>
          </a:prstGeom>
        </p:spPr>
        <p:txBody>
          <a:bodyPr vert="horz" lIns="91440" tIns="45720" rIns="91440" bIns="45720" rtlCol="0">
            <a:spAutoFit/>
          </a:bodyPr>
          <a:lstStyle/>
          <a:p>
            <a:pPr marL="344488" lvl="1" indent="-233363" algn="l" defTabSz="457200" rtl="0" eaLnBrk="1" latinLnBrk="0" hangingPunct="1">
              <a:lnSpc>
                <a:spcPct val="80000"/>
              </a:lnSpc>
              <a:spcBef>
                <a:spcPct val="20000"/>
              </a:spcBef>
              <a:spcAft>
                <a:spcPts val="300"/>
              </a:spcAft>
              <a:buSzPct val="80000"/>
              <a:buBlip>
                <a:blip r:embed="rId18"/>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Blip>
                <a:blip r:embed="rId19"/>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6425647" y="6546159"/>
            <a:ext cx="2623931" cy="276999"/>
          </a:xfrm>
          <a:prstGeom prst="rect">
            <a:avLst/>
          </a:prstGeom>
          <a:noFill/>
        </p:spPr>
        <p:txBody>
          <a:bodyPr wrap="square" rtlCol="0">
            <a:spAutoFit/>
          </a:bodyPr>
          <a:lstStyle/>
          <a:p>
            <a:pPr algn="r"/>
            <a:fld id="{75DA7FA2-897A-4DB8-865E-5DEF702B442E}" type="slidenum">
              <a:rPr lang="en-US" sz="1200" smtClean="0">
                <a:solidFill>
                  <a:schemeClr val="bg2">
                    <a:lumMod val="60000"/>
                    <a:lumOff val="40000"/>
                  </a:schemeClr>
                </a:solidFill>
              </a:rPr>
              <a:pPr algn="r"/>
              <a:t>‹#›</a:t>
            </a:fld>
            <a:endParaRPr lang="en-US" sz="1200" dirty="0">
              <a:solidFill>
                <a:schemeClr val="bg2">
                  <a:lumMod val="60000"/>
                  <a:lumOff val="40000"/>
                </a:schemeClr>
              </a:solidFill>
            </a:endParaRPr>
          </a:p>
        </p:txBody>
      </p:sp>
      <p:pic>
        <p:nvPicPr>
          <p:cNvPr id="15" name="Picture 14" descr="PPTmasterHeader.bmp"/>
          <p:cNvPicPr>
            <a:picLocks noChangeAspect="1"/>
          </p:cNvPicPr>
          <p:nvPr userDrawn="1"/>
        </p:nvPicPr>
        <p:blipFill>
          <a:blip r:embed="rId20"/>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6" name="Picture 15"/>
          <p:cNvPicPr>
            <a:picLocks noChangeAspect="1"/>
          </p:cNvPicPr>
          <p:nvPr userDrawn="1"/>
        </p:nvPicPr>
        <p:blipFill>
          <a:blip r:embed="rId21" cstate="screen"/>
          <a:stretch>
            <a:fillRect/>
          </a:stretch>
        </p:blipFill>
        <p:spPr>
          <a:xfrm>
            <a:off x="7086600" y="152400"/>
            <a:ext cx="1905000" cy="1771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6" r:id="rId2"/>
    <p:sldLayoutId id="2147483651" r:id="rId3"/>
    <p:sldLayoutId id="2147483652" r:id="rId4"/>
    <p:sldLayoutId id="2147483653" r:id="rId5"/>
    <p:sldLayoutId id="2147483655" r:id="rId6"/>
    <p:sldLayoutId id="2147483657"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ransition>
    <p:fade/>
  </p:transition>
  <p:timing>
    <p:tnLst>
      <p:par>
        <p:cTn id="1" dur="indefinite" restart="never" nodeType="tmRoot"/>
      </p:par>
    </p:tnLst>
  </p:timing>
  <p:hf sldNum="0" hdr="0" ftr="0" dt="0"/>
  <p:txStyles>
    <p:titleStyle>
      <a:lvl1pPr algn="l" defTabSz="457200" rtl="0" eaLnBrk="1" fontAlgn="base" latinLnBrk="0" hangingPunct="1">
        <a:lnSpc>
          <a:spcPct val="80000"/>
        </a:lnSpc>
        <a:spcBef>
          <a:spcPct val="0"/>
        </a:spcBef>
        <a:spcAft>
          <a:spcPct val="0"/>
        </a:spcAft>
        <a:buNone/>
        <a:defRPr lang="en-US" sz="4000" kern="1200" spc="-250" baseline="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p:titleStyle>
    <p:bodyStyle>
      <a:lvl1pPr marL="342900" indent="-342900" algn="l" defTabSz="457200" rtl="0" eaLnBrk="1" latinLnBrk="0" hangingPunct="1">
        <a:spcBef>
          <a:spcPct val="20000"/>
        </a:spcBef>
        <a:buFont typeface="Arial"/>
        <a:buChar char="•"/>
        <a:defRPr sz="2400" kern="1200" spc="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lang="en-US" sz="2400" b="0" kern="1200" spc="0" dirty="0" smtClean="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1800" kern="1200" spc="0">
          <a:solidFill>
            <a:schemeClr val="bg1"/>
          </a:solidFill>
          <a:latin typeface="+mn-lt"/>
          <a:ea typeface="+mn-ea"/>
          <a:cs typeface="+mn-cs"/>
        </a:defRPr>
      </a:lvl3pPr>
      <a:lvl4pPr marL="10287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4pPr>
      <a:lvl5pPr marL="12573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download.microsoft.com/download/6/C/5/6C559B56-8556-4097-8C81-2D4E762CD48E/MSCOM_Virtualizes_MSDN_TechNet_on_Hyper-V.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microsoft.com/downloads/details.aspx?FamilyId=91E2E518-C62C-4FF2-8E50-3A37EA4100F5&amp;displaylang=en"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msdn2.microsoft.com/en-us/library/cc136992(VS.85).aspx" TargetMode="External"/><Relationship Id="rId5" Type="http://schemas.openxmlformats.org/officeDocument/2006/relationships/hyperlink" Target="http://www.microsoft.com/windowsserversystem/virtualserver/techinfo/vhdspec.mspx" TargetMode="External"/><Relationship Id="rId4" Type="http://schemas.openxmlformats.org/officeDocument/2006/relationships/hyperlink" Target="http://msdn2.microsoft.com/en-us/library/bb309134(VS.85).aspx"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upport.microsoft.com/kb/949219" TargetMode="External"/><Relationship Id="rId3" Type="http://schemas.openxmlformats.org/officeDocument/2006/relationships/image" Target="../media/image2.png"/><Relationship Id="rId7" Type="http://schemas.openxmlformats.org/officeDocument/2006/relationships/hyperlink" Target="http://technet2.microsoft.com/windowsserver2008/en/servermanager/virtualization.mspx"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http://blogs.technet.com/virtualization/default.aspx" TargetMode="External"/><Relationship Id="rId5" Type="http://schemas.openxmlformats.org/officeDocument/2006/relationships/hyperlink" Target="http://www.microsoft.com/windowsserversystem/virtualserver/techinfo/vhdspec.mspx" TargetMode="External"/><Relationship Id="rId10" Type="http://schemas.openxmlformats.org/officeDocument/2006/relationships/hyperlink" Target="http://connect.microsoft.com/" TargetMode="External"/><Relationship Id="rId4" Type="http://schemas.openxmlformats.org/officeDocument/2006/relationships/hyperlink" Target="http://www.microsoft.com/virtualization" TargetMode="External"/><Relationship Id="rId9" Type="http://schemas.openxmlformats.org/officeDocument/2006/relationships/hyperlink" Target="http://www.microsoft.com/windowsserver2008/en/us/hyperv-install.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1371600"/>
            <a:ext cx="4572000" cy="4760077"/>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marL="0" lvl="1" indent="-457200">
              <a:lnSpc>
                <a:spcPct val="90000"/>
              </a:lnSpc>
              <a:spcBef>
                <a:spcPts val="1200"/>
              </a:spcBef>
              <a:buSzPct val="80000"/>
              <a:defRPr/>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Server Core: new minimal </a:t>
            </a:r>
            <a:b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installation option</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Provides essential server functionality</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Command Line Interface only, no GUI Shell</a:t>
            </a:r>
          </a:p>
          <a:p>
            <a:pPr marL="0" lvl="1" indent="-457200">
              <a:lnSpc>
                <a:spcPct val="90000"/>
              </a:lnSpc>
              <a:spcBef>
                <a:spcPts val="1200"/>
              </a:spcBef>
              <a:buSzPct val="80000"/>
              <a:defRPr/>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Benefits</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Less code results in fewer patches and reduced servicing burden</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Low surface area server for targeted roles</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More secure and reliable with less management</a:t>
            </a:r>
          </a:p>
        </p:txBody>
      </p:sp>
      <p:sp>
        <p:nvSpPr>
          <p:cNvPr id="8" name="Rounded Rectangle 7"/>
          <p:cNvSpPr/>
          <p:nvPr/>
        </p:nvSpPr>
        <p:spPr>
          <a:xfrm>
            <a:off x="504824" y="1428750"/>
            <a:ext cx="4467225" cy="603238"/>
          </a:xfrm>
          <a:prstGeom prst="roundRect">
            <a:avLst>
              <a:gd name="adj" fmla="val 48821"/>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smtClean="0"/>
              <a:t>Windows Server Core</a:t>
            </a:r>
            <a:endParaRPr lang="en-US" dirty="0"/>
          </a:p>
        </p:txBody>
      </p:sp>
      <p:pic>
        <p:nvPicPr>
          <p:cNvPr id="9" name="Picture 7" descr="LHScore"/>
          <p:cNvPicPr>
            <a:picLocks noChangeAspect="1" noChangeArrowheads="1"/>
          </p:cNvPicPr>
          <p:nvPr/>
        </p:nvPicPr>
        <p:blipFill>
          <a:blip r:embed="rId4"/>
          <a:stretch>
            <a:fillRect/>
          </a:stretch>
        </p:blipFill>
        <p:spPr>
          <a:xfrm>
            <a:off x="5045825" y="2555716"/>
            <a:ext cx="3781425" cy="285295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a:scene3d>
            <a:camera prst="perspectiveLeft">
              <a:rot lat="0" lon="2400000" rev="0"/>
            </a:camera>
            <a:lightRig rig="threePt" dir="t"/>
          </a:scene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371600"/>
            <a:ext cx="8229600" cy="4413221"/>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buNone/>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Isolation</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 sharing of virtualized devices</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Separate VMBus instance per vm to the parent </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 sharing of memory</a:t>
            </a:r>
          </a:p>
          <a:p>
            <a:pPr marL="1143000" lvl="1" indent="-342900">
              <a:lnSpc>
                <a:spcPct val="90000"/>
              </a:lnSpc>
              <a:spcBef>
                <a:spcPts val="300"/>
              </a:spcBef>
              <a:buSzPct val="80000"/>
              <a:buBlip>
                <a:blip r:embed="rId4"/>
              </a:buBlip>
              <a:defRPr/>
            </a:pPr>
            <a:r>
              <a:rPr lang="en-US" sz="1400" dirty="0" smtClean="0"/>
              <a:t>Each has its own address space</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VMs cannot communicate with each other, except through traditional networking</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Guests can’t perform DMA attacks because they’re never mapped to physical devices</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Guests cannot write to the hypervisor</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Parent partition cannot write to the hypervisor</a:t>
            </a:r>
          </a:p>
        </p:txBody>
      </p:sp>
      <p:sp>
        <p:nvSpPr>
          <p:cNvPr id="5" name="Rounded Rectangle 4"/>
          <p:cNvSpPr/>
          <p:nvPr/>
        </p:nvSpPr>
        <p:spPr>
          <a:xfrm>
            <a:off x="494370" y="1423543"/>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10" name="Shape 495617"/>
          <p:cNvSpPr>
            <a:spLocks noGrp="1" noChangeArrowheads="1"/>
          </p:cNvSpPr>
          <p:nvPr>
            <p:ph type="title"/>
          </p:nvPr>
        </p:nvSpPr>
        <p:spPr/>
        <p:txBody>
          <a:bodyPr/>
          <a:lstStyle/>
          <a:p>
            <a:r>
              <a:rPr lang="en-US" dirty="0" smtClean="0"/>
              <a:t>Security</a:t>
            </a:r>
            <a:endParaRPr sz="2000" b="1" spc="-10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371600"/>
            <a:ext cx="8229600" cy="4331702"/>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lnSpc>
                <a:spcPct val="90000"/>
              </a:lnSpc>
              <a:spcBef>
                <a:spcPts val="1200"/>
              </a:spcBef>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Hyper-V Powering Microsoft Internet Properties</a:t>
            </a:r>
          </a:p>
          <a:p>
            <a:pPr>
              <a:lnSpc>
                <a:spcPct val="90000"/>
              </a:lnSpc>
              <a:spcBef>
                <a:spcPts val="1200"/>
              </a:spcBef>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TechNet: 100% Hyper-V</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http://technet.microsoft.com</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~1 million hits a DAY</a:t>
            </a:r>
          </a:p>
          <a:p>
            <a:pPr>
              <a:lnSpc>
                <a:spcPct val="90000"/>
              </a:lnSpc>
              <a:spcBef>
                <a:spcPts val="1200"/>
              </a:spcBef>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MSDN:</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http://msdn.microsoft.com</a:t>
            </a:r>
          </a:p>
          <a:p>
            <a:pPr lvl="1" indent="-457200" defTabSz="914363">
              <a:lnSpc>
                <a:spcPct val="90000"/>
              </a:lnSpc>
              <a:spcBef>
                <a:spcPts val="600"/>
              </a:spcBef>
              <a:buSzPct val="80000"/>
              <a:buBlip>
                <a:blip r:embed="rId3"/>
              </a:buBlip>
              <a:defRPr/>
            </a:pPr>
            <a:r>
              <a:rPr lang="en-US"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~3 million hits a DAY</a:t>
            </a:r>
          </a:p>
          <a:p>
            <a:pPr>
              <a:lnSpc>
                <a:spcPct val="90000"/>
              </a:lnSpc>
              <a:spcBef>
                <a:spcPts val="1200"/>
              </a:spcBef>
            </a:pPr>
            <a:r>
              <a:rPr lang="en-US" sz="2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Virtualizing TechNet &amp; MSDN Whitepaper</a:t>
            </a:r>
          </a:p>
          <a:p>
            <a:pPr lvl="1" indent="-4572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hlinkClick r:id="rId4"/>
              </a:rPr>
              <a:t>http://download.microsoft.com/download/6/C/5/6C559B56-8556-4097-8C81-2D4E762CD48E/MSCOM_Virtualizes_MSDN_TechNet_on_Hyper-V.docx</a:t>
            </a:r>
            <a:endPar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 name="Rounded Rectangle 5"/>
          <p:cNvSpPr/>
          <p:nvPr/>
        </p:nvSpPr>
        <p:spPr>
          <a:xfrm>
            <a:off x="494370" y="1419225"/>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smtClean="0"/>
              <a:t>Hyper-V In Production</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457200" y="3152775"/>
            <a:ext cx="8229600" cy="1743075"/>
          </a:xfrm>
          <a:prstGeom prst="rect">
            <a:avLst/>
          </a:prstGeom>
        </p:spPr>
        <p:txBody>
          <a:bodyPr vert="horz" lIns="91440" tIns="45720" rIns="91440" bIns="45720" rtlCol="0" anchor="t" anchorCtr="0">
            <a:noAutofit/>
          </a:bodyPr>
          <a:lstStyle/>
          <a:p>
            <a:pPr lvl="0" algn="r" fontAlgn="base">
              <a:lnSpc>
                <a:spcPct val="80000"/>
              </a:lnSpc>
              <a:spcBef>
                <a:spcPct val="0"/>
              </a:spcBef>
              <a:spcAft>
                <a:spcPct val="0"/>
              </a:spcAft>
            </a:pPr>
            <a:r>
              <a:rPr lang="en-US" sz="7200" spc="-300" dirty="0" smtClean="0">
                <a:ln w="3175">
                  <a:noFill/>
                </a:ln>
                <a:gradFill flip="none" rotWithShape="1">
                  <a:gsLst>
                    <a:gs pos="28000">
                      <a:prstClr val="white">
                        <a:lumMod val="95000"/>
                      </a:prstClr>
                    </a:gs>
                    <a:gs pos="52000">
                      <a:srgbClr val="FCE974"/>
                    </a:gs>
                    <a:gs pos="68000">
                      <a:srgbClr val="F79A1D"/>
                    </a:gs>
                  </a:gsLst>
                  <a:lin ang="5400000" scaled="1"/>
                  <a:tileRect/>
                </a:gradFill>
                <a:effectLst>
                  <a:outerShdw blurRad="88900" dist="12700" dir="2700000" algn="tl" rotWithShape="0">
                    <a:prstClr val="black"/>
                  </a:outerShdw>
                  <a:reflection blurRad="6350" stA="50000" endA="300" endPos="50000" dist="29997" dir="5400000" sy="-100000" algn="bl" rotWithShape="0"/>
                </a:effectLst>
                <a:latin typeface="Segoe" pitchFamily="34" charset="0"/>
                <a:cs typeface="Arial" charset="0"/>
              </a:rPr>
              <a:t>Hyper-V Networking</a:t>
            </a:r>
            <a:endParaRPr kumimoji="0" lang="en-US" sz="7200" b="0" i="0" u="none" strike="noStrike" kern="1200" cap="none" spc="-300" normalizeH="0" baseline="0" noProof="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reflection blurRad="6350" stA="50000" endA="300" endPos="50000" dist="29997" dir="5400000" sy="-100000" algn="bl" rotWithShape="0"/>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rot="16200000">
            <a:off x="2068629" y="-139267"/>
            <a:ext cx="5044845" cy="8203717"/>
          </a:xfrm>
          <a:prstGeom prst="roundRect">
            <a:avLst>
              <a:gd name="adj" fmla="val 7022"/>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6" name="Rounded Rectangle 5"/>
          <p:cNvSpPr/>
          <p:nvPr/>
        </p:nvSpPr>
        <p:spPr>
          <a:xfrm>
            <a:off x="457200" y="1440170"/>
            <a:ext cx="4191000" cy="5044844"/>
          </a:xfrm>
          <a:prstGeom prst="roundRect">
            <a:avLst>
              <a:gd name="adj" fmla="val 8634"/>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noAutofit/>
          </a:bodyPr>
          <a:lstStyle/>
          <a:p>
            <a:pPr>
              <a:lnSpc>
                <a:spcPct val="80000"/>
              </a:lnSpc>
              <a:spcBef>
                <a:spcPts val="1200"/>
              </a:spcBef>
              <a:defRPr/>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Two physical network adapters at minimum</a:t>
            </a:r>
          </a:p>
          <a:p>
            <a:pPr lvl="1" indent="-457200" defTabSz="914363">
              <a:lnSpc>
                <a:spcPct val="90000"/>
              </a:lnSpc>
              <a:spcBef>
                <a:spcPts val="600"/>
              </a:spcBef>
              <a:spcAft>
                <a:spcPts val="500"/>
              </a:spcAft>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One for management</a:t>
            </a:r>
          </a:p>
          <a:p>
            <a:pPr lvl="1" indent="-457200" defTabSz="914363">
              <a:lnSpc>
                <a:spcPct val="90000"/>
              </a:lnSpc>
              <a:spcBef>
                <a:spcPts val="600"/>
              </a:spcBef>
              <a:spcAft>
                <a:spcPts val="500"/>
              </a:spcAft>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One (or more) for VM networking</a:t>
            </a:r>
          </a:p>
          <a:p>
            <a:pPr lvl="1" indent="-457200" defTabSz="914363">
              <a:lnSpc>
                <a:spcPct val="90000"/>
              </a:lnSpc>
              <a:spcBef>
                <a:spcPts val="600"/>
              </a:spcBef>
              <a:spcAft>
                <a:spcPts val="500"/>
              </a:spcAft>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Dedicated NIC(s) for iSCSI</a:t>
            </a:r>
          </a:p>
          <a:p>
            <a:pPr lvl="1" indent="-457200" defTabSz="914363">
              <a:lnSpc>
                <a:spcPct val="90000"/>
              </a:lnSpc>
              <a:spcBef>
                <a:spcPts val="600"/>
              </a:spcBef>
              <a:spcAft>
                <a:spcPts val="500"/>
              </a:spcAft>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Connect parent to back-end management network</a:t>
            </a:r>
          </a:p>
          <a:p>
            <a:pPr marL="914400" lvl="1" indent="-285750">
              <a:lnSpc>
                <a:spcPct val="90000"/>
              </a:lnSpc>
              <a:spcBef>
                <a:spcPts val="300"/>
              </a:spcBef>
              <a:spcAft>
                <a:spcPts val="500"/>
              </a:spcAft>
              <a:buSzPct val="80000"/>
              <a:buBlip>
                <a:blip r:embed="rId4"/>
              </a:buBlip>
              <a:defRPr/>
            </a:pPr>
            <a:r>
              <a:rPr lang="en-US" sz="1400" dirty="0" smtClean="0">
                <a:solidFill>
                  <a:schemeClr val="bg1"/>
                </a:solidFill>
              </a:rPr>
              <a:t>Only expose guests to internet traffic</a:t>
            </a:r>
          </a:p>
        </p:txBody>
      </p:sp>
      <p:sp>
        <p:nvSpPr>
          <p:cNvPr id="7" name="Rounded Rectangle 6"/>
          <p:cNvSpPr/>
          <p:nvPr/>
        </p:nvSpPr>
        <p:spPr>
          <a:xfrm>
            <a:off x="513420" y="1497320"/>
            <a:ext cx="4077629"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smtClean="0"/>
              <a:t>Hyper-V Networking</a:t>
            </a:r>
            <a:endParaRPr lang="en-US" dirty="0"/>
          </a:p>
        </p:txBody>
      </p:sp>
      <p:pic>
        <p:nvPicPr>
          <p:cNvPr id="13" name="Picture 12" descr="Picture1.png"/>
          <p:cNvPicPr>
            <a:picLocks noChangeAspect="1"/>
          </p:cNvPicPr>
          <p:nvPr/>
        </p:nvPicPr>
        <p:blipFill>
          <a:blip r:embed="rId5"/>
          <a:srcRect r="4630"/>
          <a:stretch>
            <a:fillRect/>
          </a:stretch>
        </p:blipFill>
        <p:spPr>
          <a:xfrm>
            <a:off x="4921137" y="2106760"/>
            <a:ext cx="3441467" cy="3277668"/>
          </a:xfrm>
          <a:prstGeom prst="rect">
            <a:avLst/>
          </a:prstGeom>
        </p:spPr>
      </p:pic>
      <p:sp>
        <p:nvSpPr>
          <p:cNvPr id="42" name="Rounded Rectangle 41"/>
          <p:cNvSpPr/>
          <p:nvPr/>
        </p:nvSpPr>
        <p:spPr bwMode="auto">
          <a:xfrm>
            <a:off x="5002553" y="3595654"/>
            <a:ext cx="1524000" cy="1653247"/>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a:t>
            </a:r>
            <a:b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2008</a:t>
            </a:r>
          </a:p>
        </p:txBody>
      </p:sp>
      <p:sp>
        <p:nvSpPr>
          <p:cNvPr id="43" name="Rounded Rectangle 42"/>
          <p:cNvSpPr/>
          <p:nvPr/>
        </p:nvSpPr>
        <p:spPr bwMode="auto">
          <a:xfrm>
            <a:off x="5112168" y="4054649"/>
            <a:ext cx="609601" cy="47609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sp>
        <p:nvSpPr>
          <p:cNvPr id="15" name="Rounded Rectangle 14"/>
          <p:cNvSpPr/>
          <p:nvPr/>
        </p:nvSpPr>
        <p:spPr bwMode="auto">
          <a:xfrm>
            <a:off x="5817699" y="4054650"/>
            <a:ext cx="609601" cy="47609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VSP</a:t>
            </a:r>
          </a:p>
        </p:txBody>
      </p:sp>
      <p:sp>
        <p:nvSpPr>
          <p:cNvPr id="16" name="Rounded Rectangle 15"/>
          <p:cNvSpPr/>
          <p:nvPr/>
        </p:nvSpPr>
        <p:spPr bwMode="auto">
          <a:xfrm>
            <a:off x="5008075" y="2167247"/>
            <a:ext cx="1524000" cy="1302837"/>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endPar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7" name="Rounded Rectangle 16"/>
          <p:cNvSpPr/>
          <p:nvPr/>
        </p:nvSpPr>
        <p:spPr bwMode="auto">
          <a:xfrm>
            <a:off x="5002554" y="5420379"/>
            <a:ext cx="3409927" cy="343717"/>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Bef>
                <a:spcPct val="30000"/>
              </a:spcBef>
              <a:spcAft>
                <a:spcPts val="600"/>
              </a:spcAft>
              <a:buClr>
                <a:schemeClr val="tx2"/>
              </a:buClr>
              <a:buSzPct val="80000"/>
              <a:tabLst>
                <a:tab pos="424590" algn="l"/>
              </a:tabLst>
              <a:defRPr/>
            </a:pP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hypervisor</a:t>
            </a:r>
          </a:p>
        </p:txBody>
      </p:sp>
      <p:sp>
        <p:nvSpPr>
          <p:cNvPr id="40" name="Text Box 51"/>
          <p:cNvSpPr txBox="1">
            <a:spLocks noChangeArrowheads="1"/>
          </p:cNvSpPr>
          <p:nvPr/>
        </p:nvSpPr>
        <p:spPr bwMode="auto">
          <a:xfrm>
            <a:off x="6683432" y="1554331"/>
            <a:ext cx="1820487" cy="307777"/>
          </a:xfrm>
          <a:prstGeom prst="rect">
            <a:avLst/>
          </a:prstGeom>
          <a:noFill/>
          <a:ln w="3175" algn="ctr">
            <a:noFill/>
            <a:miter lim="800000"/>
            <a:headEnd/>
            <a:tailEnd/>
          </a:ln>
        </p:spPr>
        <p:txBody>
          <a:bodyPr wrap="square">
            <a:spAutoFit/>
          </a:bodyPr>
          <a:lstStyle/>
          <a:p>
            <a:pPr algn="ctr"/>
            <a:r>
              <a:rPr lang="en-US" sz="14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Child Partitions</a:t>
            </a:r>
          </a:p>
        </p:txBody>
      </p:sp>
      <p:sp>
        <p:nvSpPr>
          <p:cNvPr id="41" name="Left Brace 40"/>
          <p:cNvSpPr/>
          <p:nvPr/>
        </p:nvSpPr>
        <p:spPr bwMode="auto">
          <a:xfrm rot="5400000">
            <a:off x="7435792" y="1166446"/>
            <a:ext cx="367781" cy="1668723"/>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96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8" name="Text Box 50"/>
          <p:cNvSpPr txBox="1">
            <a:spLocks noChangeArrowheads="1"/>
          </p:cNvSpPr>
          <p:nvPr/>
        </p:nvSpPr>
        <p:spPr bwMode="auto">
          <a:xfrm>
            <a:off x="4837128" y="1546188"/>
            <a:ext cx="1828799" cy="307777"/>
          </a:xfrm>
          <a:prstGeom prst="rect">
            <a:avLst/>
          </a:prstGeom>
          <a:noFill/>
          <a:ln w="3175" algn="ctr">
            <a:noFill/>
            <a:miter lim="800000"/>
            <a:headEnd/>
            <a:tailEnd/>
          </a:ln>
        </p:spPr>
        <p:txBody>
          <a:bodyPr wrap="square">
            <a:spAutoFit/>
          </a:bodyPr>
          <a:lstStyle/>
          <a:p>
            <a:pPr algn="ctr"/>
            <a:r>
              <a:rPr lang="en-US" sz="14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Parent Partition</a:t>
            </a:r>
          </a:p>
        </p:txBody>
      </p:sp>
      <p:sp>
        <p:nvSpPr>
          <p:cNvPr id="39" name="Left Brace 38"/>
          <p:cNvSpPr/>
          <p:nvPr/>
        </p:nvSpPr>
        <p:spPr bwMode="auto">
          <a:xfrm rot="5400000">
            <a:off x="5569912" y="1248195"/>
            <a:ext cx="367780" cy="1502500"/>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44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6" name="Rounded Rectangle 35"/>
          <p:cNvSpPr/>
          <p:nvPr/>
        </p:nvSpPr>
        <p:spPr bwMode="auto">
          <a:xfrm>
            <a:off x="5187907" y="2915840"/>
            <a:ext cx="1162471" cy="219163"/>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WMI Provider</a:t>
            </a:r>
          </a:p>
        </p:txBody>
      </p:sp>
      <p:sp>
        <p:nvSpPr>
          <p:cNvPr id="37" name="Rounded Rectangle 36"/>
          <p:cNvSpPr/>
          <p:nvPr/>
        </p:nvSpPr>
        <p:spPr bwMode="auto">
          <a:xfrm>
            <a:off x="5187907" y="3162279"/>
            <a:ext cx="1162471" cy="219163"/>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Service</a:t>
            </a:r>
          </a:p>
        </p:txBody>
      </p:sp>
      <p:sp>
        <p:nvSpPr>
          <p:cNvPr id="33" name="Rounded Rectangle 32"/>
          <p:cNvSpPr/>
          <p:nvPr/>
        </p:nvSpPr>
        <p:spPr bwMode="auto">
          <a:xfrm>
            <a:off x="5578894" y="2261780"/>
            <a:ext cx="609601" cy="47609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4" name="Rounded Rectangle 33"/>
          <p:cNvSpPr/>
          <p:nvPr/>
        </p:nvSpPr>
        <p:spPr bwMode="auto">
          <a:xfrm>
            <a:off x="5475382" y="2304281"/>
            <a:ext cx="609601" cy="47609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5" name="Rounded Rectangle 34"/>
          <p:cNvSpPr/>
          <p:nvPr/>
        </p:nvSpPr>
        <p:spPr bwMode="auto">
          <a:xfrm>
            <a:off x="5375715" y="2341152"/>
            <a:ext cx="609601" cy="47609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Worker Process</a:t>
            </a:r>
          </a:p>
        </p:txBody>
      </p:sp>
      <p:sp>
        <p:nvSpPr>
          <p:cNvPr id="21" name="TextBox 20"/>
          <p:cNvSpPr txBox="1"/>
          <p:nvPr/>
        </p:nvSpPr>
        <p:spPr>
          <a:xfrm>
            <a:off x="5014183" y="2735375"/>
            <a:ext cx="1490869" cy="215440"/>
          </a:xfrm>
          <a:prstGeom prst="rect">
            <a:avLst/>
          </a:prstGeom>
          <a:noFill/>
        </p:spPr>
        <p:txBody>
          <a:bodyPr wrap="square" lIns="91436" tIns="45718" rIns="91436" bIns="45718" rtlCol="0">
            <a:spAutoFit/>
          </a:bodyPr>
          <a:lstStyle/>
          <a:p>
            <a:pPr marL="0" lvl="1" indent="-342900" algn="ctr" defTabSz="914363">
              <a:lnSpc>
                <a:spcPct val="80000"/>
              </a:lnSpc>
              <a:buClr>
                <a:schemeClr val="tx2"/>
              </a:buClr>
              <a:buSzPct val="80000"/>
              <a:tabLst>
                <a:tab pos="424590" algn="l"/>
              </a:tabLst>
              <a:defRPr/>
            </a:pP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endParaRPr lang="en-US" sz="10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2" name="Rounded Rectangle 21"/>
          <p:cNvSpPr/>
          <p:nvPr/>
        </p:nvSpPr>
        <p:spPr bwMode="auto">
          <a:xfrm>
            <a:off x="5296148" y="4918896"/>
            <a:ext cx="938879" cy="25813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9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26" name="Rounded Rectangle 25"/>
          <p:cNvSpPr/>
          <p:nvPr/>
        </p:nvSpPr>
        <p:spPr bwMode="auto">
          <a:xfrm>
            <a:off x="6791576" y="2167247"/>
            <a:ext cx="1524000" cy="1302837"/>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7" name="Rounded Rectangle 26"/>
          <p:cNvSpPr/>
          <p:nvPr/>
        </p:nvSpPr>
        <p:spPr bwMode="auto">
          <a:xfrm>
            <a:off x="6786054" y="3600376"/>
            <a:ext cx="1524000" cy="1648525"/>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2003, 2008</a:t>
            </a:r>
          </a:p>
        </p:txBody>
      </p:sp>
      <p:sp>
        <p:nvSpPr>
          <p:cNvPr id="28" name="Rounded Rectangle 27"/>
          <p:cNvSpPr/>
          <p:nvPr/>
        </p:nvSpPr>
        <p:spPr bwMode="auto">
          <a:xfrm>
            <a:off x="7065636" y="4917679"/>
            <a:ext cx="938879" cy="25813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9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29" name="Rounded Rectangle 28"/>
          <p:cNvSpPr/>
          <p:nvPr/>
        </p:nvSpPr>
        <p:spPr bwMode="auto">
          <a:xfrm>
            <a:off x="6884660" y="4060797"/>
            <a:ext cx="609601" cy="47609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7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sp>
        <p:nvSpPr>
          <p:cNvPr id="30" name="Rounded Rectangle 29"/>
          <p:cNvSpPr/>
          <p:nvPr/>
        </p:nvSpPr>
        <p:spPr bwMode="auto">
          <a:xfrm>
            <a:off x="7590191" y="4060797"/>
            <a:ext cx="609601" cy="47609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sp>
        <p:nvSpPr>
          <p:cNvPr id="24" name="Rounded Rectangle 23"/>
          <p:cNvSpPr/>
          <p:nvPr/>
        </p:nvSpPr>
        <p:spPr bwMode="auto">
          <a:xfrm>
            <a:off x="5454714" y="4459702"/>
            <a:ext cx="632217" cy="431849"/>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9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IHV Drivers</a:t>
            </a:r>
          </a:p>
        </p:txBody>
      </p:sp>
      <p:sp>
        <p:nvSpPr>
          <p:cNvPr id="25" name="Rounded Rectangle 24"/>
          <p:cNvSpPr/>
          <p:nvPr/>
        </p:nvSpPr>
        <p:spPr bwMode="auto">
          <a:xfrm>
            <a:off x="4997013" y="5799387"/>
            <a:ext cx="3409927" cy="343717"/>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Bef>
                <a:spcPct val="30000"/>
              </a:spcBef>
              <a:spcAft>
                <a:spcPts val="600"/>
              </a:spcAft>
              <a:buClr>
                <a:schemeClr val="tx2"/>
              </a:buClr>
              <a:buSzPct val="80000"/>
              <a:tabLst>
                <a:tab pos="424590" algn="l"/>
              </a:tabLst>
              <a:defRPr/>
            </a:pP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“Designed For Windows” </a:t>
            </a:r>
            <a:b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b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Server Hardware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740962"/>
            <a:ext cx="8229600" cy="3564463"/>
          </a:xfrm>
          <a:prstGeom prst="roundRect">
            <a:avLst>
              <a:gd name="adj" fmla="val 9887"/>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lnSpc>
                <a:spcPct val="90000"/>
              </a:lnSpc>
              <a:spcBef>
                <a:spcPts val="1200"/>
              </a:spcBef>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Example 1:</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Physical Server has 4 network adapters</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NIC 1: Assigned to parent partition for management</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NICs 2/3/4: Assigned to virtual switches for virtual machine networking</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Storage is non-iSCSI such as:</a:t>
            </a:r>
          </a:p>
          <a:p>
            <a:pPr marL="1143000" lvl="1" indent="-342900">
              <a:lnSpc>
                <a:spcPct val="90000"/>
              </a:lnSpc>
              <a:spcBef>
                <a:spcPts val="300"/>
              </a:spcBef>
              <a:buSzPct val="80000"/>
              <a:buBlip>
                <a:blip r:embed="rId4"/>
              </a:buBlip>
              <a:defRPr/>
            </a:pPr>
            <a:r>
              <a:rPr lang="en-US" sz="1600" dirty="0" smtClean="0"/>
              <a:t>Direct attach</a:t>
            </a:r>
          </a:p>
          <a:p>
            <a:pPr marL="1143000" lvl="1" indent="-342900">
              <a:lnSpc>
                <a:spcPct val="90000"/>
              </a:lnSpc>
              <a:spcBef>
                <a:spcPts val="300"/>
              </a:spcBef>
              <a:buSzPct val="80000"/>
              <a:buBlip>
                <a:blip r:embed="rId4"/>
              </a:buBlip>
              <a:defRPr/>
            </a:pPr>
            <a:r>
              <a:rPr lang="en-US" sz="1600" dirty="0" smtClean="0"/>
              <a:t>SAS or Fibre Channel</a:t>
            </a:r>
          </a:p>
        </p:txBody>
      </p:sp>
      <p:sp>
        <p:nvSpPr>
          <p:cNvPr id="5" name="Rounded Rectangle 4"/>
          <p:cNvSpPr/>
          <p:nvPr/>
        </p:nvSpPr>
        <p:spPr>
          <a:xfrm>
            <a:off x="494370" y="1800016"/>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smtClean="0"/>
              <a:t>Hyper-V Network Configurations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01737"/>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smtClean="0"/>
              <a:t>Hyper-V Setup &amp; Networking 1</a:t>
            </a:r>
            <a:endParaRPr lang="en-US" dirty="0"/>
          </a:p>
        </p:txBody>
      </p:sp>
      <p:pic>
        <p:nvPicPr>
          <p:cNvPr id="10" name="Content Placeholder 9" descr="5b.bmp"/>
          <p:cNvPicPr>
            <a:picLocks noGrp="1" noChangeAspect="1"/>
          </p:cNvPicPr>
          <p:nvPr>
            <p:ph idx="4294967295"/>
          </p:nvPr>
        </p:nvPicPr>
        <p:blipFill>
          <a:blip r:embed="rId3"/>
          <a:stretch>
            <a:fillRect/>
          </a:stretch>
        </p:blipFill>
        <p:spPr>
          <a:xfrm>
            <a:off x="1866900" y="1873831"/>
            <a:ext cx="5410201" cy="4071558"/>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01737"/>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smtClean="0"/>
              <a:t>Hyper-V Setup &amp; Networking 2</a:t>
            </a:r>
            <a:endParaRPr lang="en-US" dirty="0"/>
          </a:p>
        </p:txBody>
      </p:sp>
      <p:pic>
        <p:nvPicPr>
          <p:cNvPr id="4" name="Content Placeholder 3" descr="5d.bmp"/>
          <p:cNvPicPr>
            <a:picLocks noGrp="1" noChangeAspect="1"/>
          </p:cNvPicPr>
          <p:nvPr>
            <p:ph idx="4294967295"/>
          </p:nvPr>
        </p:nvPicPr>
        <p:blipFill>
          <a:blip r:embed="rId3"/>
          <a:stretch>
            <a:fillRect/>
          </a:stretch>
        </p:blipFill>
        <p:spPr>
          <a:xfrm>
            <a:off x="1867755" y="1871159"/>
            <a:ext cx="5408490" cy="406908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01737"/>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smtClean="0"/>
              <a:t>Hyper-V Setup &amp; Networking 3</a:t>
            </a:r>
            <a:endParaRPr lang="en-US" dirty="0"/>
          </a:p>
        </p:txBody>
      </p:sp>
      <p:pic>
        <p:nvPicPr>
          <p:cNvPr id="6" name="Content Placeholder 5" descr="5d - Highlight.bmp"/>
          <p:cNvPicPr>
            <a:picLocks noGrp="1" noChangeAspect="1"/>
          </p:cNvPicPr>
          <p:nvPr>
            <p:ph idx="4294967295"/>
          </p:nvPr>
        </p:nvPicPr>
        <p:blipFill>
          <a:blip r:embed="rId3"/>
          <a:stretch>
            <a:fillRect/>
          </a:stretch>
        </p:blipFill>
        <p:spPr>
          <a:xfrm>
            <a:off x="1868547" y="1872287"/>
            <a:ext cx="5406907" cy="406908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1"/>
          <p:cNvGraphicFramePr>
            <a:graphicFrameLocks noGrp="1"/>
          </p:cNvGraphicFramePr>
          <p:nvPr/>
        </p:nvGraphicFramePr>
        <p:xfrm>
          <a:off x="505112" y="1916584"/>
          <a:ext cx="7983528" cy="3239997"/>
        </p:xfrm>
        <a:graphic>
          <a:graphicData uri="http://schemas.openxmlformats.org/drawingml/2006/table">
            <a:tbl>
              <a:tblPr firstRow="1" bandRow="1">
                <a:tableStyleId>{5C22544A-7EE6-4342-B048-85BDC9FD1C3A}</a:tableStyleId>
              </a:tblPr>
              <a:tblGrid>
                <a:gridCol w="1683833"/>
                <a:gridCol w="1776761"/>
                <a:gridCol w="1784195"/>
                <a:gridCol w="1732156"/>
                <a:gridCol w="1006583"/>
              </a:tblGrid>
              <a:tr h="1465954">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r h="1774043">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ounded Rectangle 5"/>
          <p:cNvSpPr/>
          <p:nvPr/>
        </p:nvSpPr>
        <p:spPr bwMode="auto">
          <a:xfrm>
            <a:off x="519667" y="3431356"/>
            <a:ext cx="1524000" cy="161475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a:t>
            </a:r>
          </a:p>
        </p:txBody>
      </p:sp>
      <p:sp>
        <p:nvSpPr>
          <p:cNvPr id="2" name="Title 1"/>
          <p:cNvSpPr>
            <a:spLocks noGrp="1"/>
          </p:cNvSpPr>
          <p:nvPr>
            <p:ph type="title"/>
          </p:nvPr>
        </p:nvSpPr>
        <p:spPr/>
        <p:txBody>
          <a:bodyPr>
            <a:normAutofit/>
          </a:bodyPr>
          <a:lstStyle/>
          <a:p>
            <a:r>
              <a:rPr lang="en-US" sz="4400" dirty="0" smtClean="0"/>
              <a:t>Each VM On Its Own Switch…</a:t>
            </a:r>
            <a:endParaRPr lang="en-US" sz="4400" dirty="0">
              <a:solidFill>
                <a:schemeClr val="tx1"/>
              </a:solidFill>
            </a:endParaRPr>
          </a:p>
        </p:txBody>
      </p:sp>
      <p:sp>
        <p:nvSpPr>
          <p:cNvPr id="26" name="Rounded Rectangle 25"/>
          <p:cNvSpPr/>
          <p:nvPr/>
        </p:nvSpPr>
        <p:spPr bwMode="auto">
          <a:xfrm>
            <a:off x="4097709" y="1916583"/>
            <a:ext cx="1524000" cy="140648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5" name="Rounded Rectangle 24"/>
          <p:cNvSpPr/>
          <p:nvPr/>
        </p:nvSpPr>
        <p:spPr bwMode="auto">
          <a:xfrm>
            <a:off x="4092187" y="3436878"/>
            <a:ext cx="1524000" cy="1610138"/>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VM2</a:t>
            </a:r>
          </a:p>
        </p:txBody>
      </p:sp>
      <p:sp>
        <p:nvSpPr>
          <p:cNvPr id="22" name="Rounded Rectangle 21"/>
          <p:cNvSpPr/>
          <p:nvPr/>
        </p:nvSpPr>
        <p:spPr bwMode="auto">
          <a:xfrm>
            <a:off x="525189" y="1916583"/>
            <a:ext cx="1524000" cy="1406482"/>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6" name="TextBox 55"/>
          <p:cNvSpPr txBox="1"/>
          <p:nvPr/>
        </p:nvSpPr>
        <p:spPr>
          <a:xfrm>
            <a:off x="7425236" y="5316089"/>
            <a:ext cx="1117600" cy="298537"/>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Ring -1</a:t>
            </a:r>
          </a:p>
        </p:txBody>
      </p:sp>
      <p:sp>
        <p:nvSpPr>
          <p:cNvPr id="28" name="Rounded Rectangle 27"/>
          <p:cNvSpPr/>
          <p:nvPr/>
        </p:nvSpPr>
        <p:spPr bwMode="auto">
          <a:xfrm>
            <a:off x="5859122" y="1916583"/>
            <a:ext cx="1524000" cy="140648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7" name="Rounded Rectangle 26"/>
          <p:cNvSpPr/>
          <p:nvPr/>
        </p:nvSpPr>
        <p:spPr bwMode="auto">
          <a:xfrm>
            <a:off x="5853600" y="3422498"/>
            <a:ext cx="1524000" cy="1622145"/>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VM3</a:t>
            </a:r>
          </a:p>
        </p:txBody>
      </p:sp>
      <p:sp>
        <p:nvSpPr>
          <p:cNvPr id="51" name="Rounded Rectangle 50"/>
          <p:cNvSpPr/>
          <p:nvPr/>
        </p:nvSpPr>
        <p:spPr bwMode="auto">
          <a:xfrm>
            <a:off x="519667" y="5257165"/>
            <a:ext cx="6857933" cy="402065"/>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0" bIns="45720" rtlCol="0" anchor="ctr"/>
          <a:lstStyle/>
          <a:p>
            <a:pPr marL="0" lvl="1" indent="-342900" algn="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Windows hypervisor</a:t>
            </a:r>
          </a:p>
        </p:txBody>
      </p:sp>
      <p:sp>
        <p:nvSpPr>
          <p:cNvPr id="52" name="Rounded Rectangle 51"/>
          <p:cNvSpPr/>
          <p:nvPr/>
        </p:nvSpPr>
        <p:spPr bwMode="auto">
          <a:xfrm>
            <a:off x="519667" y="5761463"/>
            <a:ext cx="6857933" cy="930387"/>
          </a:xfrm>
          <a:prstGeom prst="roundRect">
            <a:avLst>
              <a:gd name="adj" fmla="val 12315"/>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91440" rIns="45720" bIns="91440" rtlCol="0" anchor="b"/>
          <a:lstStyle/>
          <a:p>
            <a:pPr marL="0" lvl="1" indent="-342900" algn="ct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“Designed for Windows” Server Hardware</a:t>
            </a:r>
          </a:p>
        </p:txBody>
      </p:sp>
      <p:grpSp>
        <p:nvGrpSpPr>
          <p:cNvPr id="8" name="Group 85"/>
          <p:cNvGrpSpPr/>
          <p:nvPr/>
        </p:nvGrpSpPr>
        <p:grpSpPr>
          <a:xfrm>
            <a:off x="7804370" y="2808798"/>
            <a:ext cx="1117600" cy="2307267"/>
            <a:chOff x="7457562" y="3042048"/>
            <a:chExt cx="1117600" cy="2307267"/>
          </a:xfrm>
        </p:grpSpPr>
        <p:sp>
          <p:nvSpPr>
            <p:cNvPr id="138" name="TextBox 137"/>
            <p:cNvSpPr txBox="1"/>
            <p:nvPr/>
          </p:nvSpPr>
          <p:spPr>
            <a:xfrm>
              <a:off x="7457562" y="4829179"/>
              <a:ext cx="1117600" cy="520136"/>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Kernel Mode</a:t>
              </a:r>
            </a:p>
          </p:txBody>
        </p:sp>
        <p:sp>
          <p:nvSpPr>
            <p:cNvPr id="53" name="Text Box 10"/>
            <p:cNvSpPr txBox="1">
              <a:spLocks noChangeArrowheads="1"/>
            </p:cNvSpPr>
            <p:nvPr/>
          </p:nvSpPr>
          <p:spPr bwMode="auto">
            <a:xfrm>
              <a:off x="7457562" y="3042048"/>
              <a:ext cx="860721" cy="535531"/>
            </a:xfrm>
            <a:prstGeom prst="rect">
              <a:avLst/>
            </a:prstGeom>
            <a:noFill/>
            <a:ln w="3175" algn="ctr">
              <a:noFill/>
              <a:miter lim="800000"/>
              <a:headEnd/>
              <a:tailEnd/>
            </a:ln>
            <a:effectLst/>
          </p:spPr>
          <p:txBody>
            <a:bodyPr wrap="square">
              <a:spAutoFit/>
            </a:bodyPr>
            <a:lstStyle/>
            <a:p>
              <a:pPr fontAlgn="auto">
                <a:lnSpc>
                  <a:spcPct val="90000"/>
                </a:lnSpc>
                <a:spcBef>
                  <a:spcPct val="30000"/>
                </a:spcBef>
                <a:spcAft>
                  <a:spcPts val="0"/>
                </a:spcAft>
                <a:defRPr/>
              </a:pPr>
              <a:r>
                <a:rPr lang="en-US" sz="16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User Mode</a:t>
              </a:r>
            </a:p>
          </p:txBody>
        </p:sp>
      </p:grpSp>
      <p:grpSp>
        <p:nvGrpSpPr>
          <p:cNvPr id="9" name="Group 91"/>
          <p:cNvGrpSpPr/>
          <p:nvPr/>
        </p:nvGrpSpPr>
        <p:grpSpPr>
          <a:xfrm>
            <a:off x="2302434" y="1281395"/>
            <a:ext cx="5075166" cy="586064"/>
            <a:chOff x="1955626" y="1281395"/>
            <a:chExt cx="5075166" cy="586064"/>
          </a:xfrm>
        </p:grpSpPr>
        <p:sp>
          <p:nvSpPr>
            <p:cNvPr id="58" name="Text Box 51"/>
            <p:cNvSpPr txBox="1">
              <a:spLocks noChangeArrowheads="1"/>
            </p:cNvSpPr>
            <p:nvPr/>
          </p:nvSpPr>
          <p:spPr bwMode="auto">
            <a:xfrm>
              <a:off x="3227103" y="1281395"/>
              <a:ext cx="2543611" cy="338554"/>
            </a:xfrm>
            <a:prstGeom prst="rect">
              <a:avLst/>
            </a:prstGeom>
            <a:noFill/>
            <a:ln w="3175" algn="ctr">
              <a:noFill/>
              <a:miter lim="800000"/>
              <a:headEnd/>
              <a:tailEnd/>
            </a:ln>
          </p:spPr>
          <p:txBody>
            <a:bodyPr wrap="square">
              <a:spAutoFit/>
            </a:bodyPr>
            <a:lstStyle/>
            <a:p>
              <a:pPr algn="ctr"/>
              <a:r>
                <a:rPr lang="en-US" sz="16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Child Partitions</a:t>
              </a:r>
            </a:p>
          </p:txBody>
        </p:sp>
        <p:sp>
          <p:nvSpPr>
            <p:cNvPr id="64" name="Left Brace 63"/>
            <p:cNvSpPr/>
            <p:nvPr/>
          </p:nvSpPr>
          <p:spPr bwMode="auto">
            <a:xfrm rot="5400000">
              <a:off x="4353757" y="-809575"/>
              <a:ext cx="278903" cy="5075166"/>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20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grpSp>
        <p:nvGrpSpPr>
          <p:cNvPr id="10" name="Group 90"/>
          <p:cNvGrpSpPr/>
          <p:nvPr/>
        </p:nvGrpSpPr>
        <p:grpSpPr>
          <a:xfrm>
            <a:off x="354242" y="1271870"/>
            <a:ext cx="1828799" cy="595587"/>
            <a:chOff x="7434" y="1271870"/>
            <a:chExt cx="1828799" cy="595587"/>
          </a:xfrm>
        </p:grpSpPr>
        <p:sp>
          <p:nvSpPr>
            <p:cNvPr id="55" name="Text Box 50"/>
            <p:cNvSpPr txBox="1">
              <a:spLocks noChangeArrowheads="1"/>
            </p:cNvSpPr>
            <p:nvPr/>
          </p:nvSpPr>
          <p:spPr bwMode="auto">
            <a:xfrm>
              <a:off x="7434" y="1271870"/>
              <a:ext cx="1828799" cy="338554"/>
            </a:xfrm>
            <a:prstGeom prst="rect">
              <a:avLst/>
            </a:prstGeom>
            <a:noFill/>
            <a:ln w="3175" algn="ctr">
              <a:noFill/>
              <a:miter lim="800000"/>
              <a:headEnd/>
              <a:tailEnd/>
            </a:ln>
          </p:spPr>
          <p:txBody>
            <a:bodyPr wrap="square">
              <a:spAutoFit/>
            </a:bodyPr>
            <a:lstStyle/>
            <a:p>
              <a:pPr algn="ctr"/>
              <a:r>
                <a:rPr lang="en-US" sz="16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Parent Partition</a:t>
              </a:r>
            </a:p>
          </p:txBody>
        </p:sp>
        <p:sp>
          <p:nvSpPr>
            <p:cNvPr id="65" name="Left Brace 64"/>
            <p:cNvSpPr/>
            <p:nvPr/>
          </p:nvSpPr>
          <p:spPr bwMode="auto">
            <a:xfrm rot="5400000">
              <a:off x="783861" y="975961"/>
              <a:ext cx="280493" cy="1502500"/>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72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grpSp>
        <p:nvGrpSpPr>
          <p:cNvPr id="12" name="Group 87"/>
          <p:cNvGrpSpPr/>
          <p:nvPr/>
        </p:nvGrpSpPr>
        <p:grpSpPr>
          <a:xfrm>
            <a:off x="705021" y="2680743"/>
            <a:ext cx="1162471" cy="544640"/>
            <a:chOff x="358213" y="2874027"/>
            <a:chExt cx="1162471" cy="544640"/>
          </a:xfrm>
        </p:grpSpPr>
        <p:sp>
          <p:nvSpPr>
            <p:cNvPr id="67" name="Rounded Rectangle 66"/>
            <p:cNvSpPr/>
            <p:nvPr/>
          </p:nvSpPr>
          <p:spPr bwMode="auto">
            <a:xfrm>
              <a:off x="358213" y="2874027"/>
              <a:ext cx="1162471" cy="256367"/>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WMI Provider</a:t>
              </a:r>
            </a:p>
          </p:txBody>
        </p:sp>
        <p:sp>
          <p:nvSpPr>
            <p:cNvPr id="69" name="Rounded Rectangle 68"/>
            <p:cNvSpPr/>
            <p:nvPr/>
          </p:nvSpPr>
          <p:spPr bwMode="auto">
            <a:xfrm>
              <a:off x="358213" y="3162300"/>
              <a:ext cx="1162471" cy="256367"/>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Service</a:t>
              </a:r>
            </a:p>
          </p:txBody>
        </p:sp>
      </p:grpSp>
      <p:grpSp>
        <p:nvGrpSpPr>
          <p:cNvPr id="13" name="Group 72"/>
          <p:cNvGrpSpPr/>
          <p:nvPr/>
        </p:nvGrpSpPr>
        <p:grpSpPr>
          <a:xfrm>
            <a:off x="892829" y="1982559"/>
            <a:ext cx="812780" cy="649756"/>
            <a:chOff x="1090988" y="2108937"/>
            <a:chExt cx="812780" cy="649756"/>
          </a:xfrm>
        </p:grpSpPr>
        <p:sp>
          <p:nvSpPr>
            <p:cNvPr id="66" name="Rounded Rectangle 65"/>
            <p:cNvSpPr/>
            <p:nvPr/>
          </p:nvSpPr>
          <p:spPr bwMode="auto">
            <a:xfrm>
              <a:off x="1294167" y="2108937"/>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Rounded Rectangle 69"/>
            <p:cNvSpPr/>
            <p:nvPr/>
          </p:nvSpPr>
          <p:spPr bwMode="auto">
            <a:xfrm>
              <a:off x="1190655" y="2158653"/>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1" name="Rounded Rectangle 70"/>
            <p:cNvSpPr/>
            <p:nvPr/>
          </p:nvSpPr>
          <p:spPr bwMode="auto">
            <a:xfrm>
              <a:off x="1090988" y="2201783"/>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Worker Process</a:t>
              </a:r>
            </a:p>
          </p:txBody>
        </p:sp>
      </p:grpSp>
      <p:sp>
        <p:nvSpPr>
          <p:cNvPr id="76" name="Rounded Rectangle 75"/>
          <p:cNvSpPr/>
          <p:nvPr/>
        </p:nvSpPr>
        <p:spPr bwMode="auto">
          <a:xfrm>
            <a:off x="1296726" y="4660978"/>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24" name="Rounded Rectangle 23"/>
          <p:cNvSpPr/>
          <p:nvPr/>
        </p:nvSpPr>
        <p:spPr bwMode="auto">
          <a:xfrm>
            <a:off x="2308689" y="1916583"/>
            <a:ext cx="1524000" cy="140648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3" name="Rounded Rectangle 22"/>
          <p:cNvSpPr/>
          <p:nvPr/>
        </p:nvSpPr>
        <p:spPr bwMode="auto">
          <a:xfrm>
            <a:off x="2303167" y="3436878"/>
            <a:ext cx="1524000" cy="1610138"/>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VM1</a:t>
            </a:r>
          </a:p>
        </p:txBody>
      </p:sp>
      <p:sp>
        <p:nvSpPr>
          <p:cNvPr id="74" name="Rounded Rectangle 73"/>
          <p:cNvSpPr/>
          <p:nvPr/>
        </p:nvSpPr>
        <p:spPr bwMode="auto">
          <a:xfrm>
            <a:off x="2727911" y="4659555"/>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82" name="Rounded Rectangle 81"/>
          <p:cNvSpPr/>
          <p:nvPr/>
        </p:nvSpPr>
        <p:spPr bwMode="auto">
          <a:xfrm>
            <a:off x="2401773" y="3975458"/>
            <a:ext cx="609601" cy="41230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sp>
        <p:nvSpPr>
          <p:cNvPr id="83" name="Rounded Rectangle 82"/>
          <p:cNvSpPr/>
          <p:nvPr/>
        </p:nvSpPr>
        <p:spPr bwMode="auto">
          <a:xfrm>
            <a:off x="3107304" y="3975458"/>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sp>
        <p:nvSpPr>
          <p:cNvPr id="90" name="Rounded Rectangle 89"/>
          <p:cNvSpPr/>
          <p:nvPr/>
        </p:nvSpPr>
        <p:spPr bwMode="auto">
          <a:xfrm>
            <a:off x="584154" y="5861974"/>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Mgmt NIC 1</a:t>
            </a:r>
          </a:p>
        </p:txBody>
      </p:sp>
      <p:sp>
        <p:nvSpPr>
          <p:cNvPr id="57" name="Rounded Rectangle 56"/>
          <p:cNvSpPr/>
          <p:nvPr/>
        </p:nvSpPr>
        <p:spPr bwMode="auto">
          <a:xfrm>
            <a:off x="4530692" y="4669900"/>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60" name="Rounded Rectangle 59"/>
          <p:cNvSpPr/>
          <p:nvPr/>
        </p:nvSpPr>
        <p:spPr bwMode="auto">
          <a:xfrm>
            <a:off x="4204554" y="3985803"/>
            <a:ext cx="609601" cy="41230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sp>
        <p:nvSpPr>
          <p:cNvPr id="61" name="Rounded Rectangle 60"/>
          <p:cNvSpPr/>
          <p:nvPr/>
        </p:nvSpPr>
        <p:spPr bwMode="auto">
          <a:xfrm>
            <a:off x="4910085" y="3985803"/>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sp>
        <p:nvSpPr>
          <p:cNvPr id="63" name="Rounded Rectangle 62"/>
          <p:cNvSpPr/>
          <p:nvPr/>
        </p:nvSpPr>
        <p:spPr bwMode="auto">
          <a:xfrm>
            <a:off x="6284986" y="4672811"/>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68" name="Rounded Rectangle 67"/>
          <p:cNvSpPr/>
          <p:nvPr/>
        </p:nvSpPr>
        <p:spPr bwMode="auto">
          <a:xfrm>
            <a:off x="5958848" y="3988714"/>
            <a:ext cx="609601" cy="41230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Linux Kernel</a:t>
            </a:r>
          </a:p>
        </p:txBody>
      </p:sp>
      <p:sp>
        <p:nvSpPr>
          <p:cNvPr id="72" name="Rounded Rectangle 71"/>
          <p:cNvSpPr/>
          <p:nvPr/>
        </p:nvSpPr>
        <p:spPr bwMode="auto">
          <a:xfrm>
            <a:off x="6664379" y="3988714"/>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sp>
        <p:nvSpPr>
          <p:cNvPr id="79" name="Rounded Rectangle 78"/>
          <p:cNvSpPr/>
          <p:nvPr/>
        </p:nvSpPr>
        <p:spPr bwMode="auto">
          <a:xfrm>
            <a:off x="956174" y="4216986"/>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3" name="Rounded Rectangle 72"/>
          <p:cNvSpPr/>
          <p:nvPr/>
        </p:nvSpPr>
        <p:spPr bwMode="auto">
          <a:xfrm>
            <a:off x="800057" y="4072020"/>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7" name="Rounded Rectangle 76"/>
          <p:cNvSpPr/>
          <p:nvPr/>
        </p:nvSpPr>
        <p:spPr bwMode="auto">
          <a:xfrm>
            <a:off x="643940" y="3941922"/>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VSP</a:t>
            </a:r>
          </a:p>
        </p:txBody>
      </p:sp>
      <p:sp>
        <p:nvSpPr>
          <p:cNvPr id="80" name="Rounded Rectangle 79"/>
          <p:cNvSpPr/>
          <p:nvPr/>
        </p:nvSpPr>
        <p:spPr bwMode="auto">
          <a:xfrm>
            <a:off x="1665158" y="5861973"/>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VSwitch 1 NIC 2</a:t>
            </a:r>
          </a:p>
        </p:txBody>
      </p:sp>
      <p:sp>
        <p:nvSpPr>
          <p:cNvPr id="85" name="Rounded Rectangle 84"/>
          <p:cNvSpPr/>
          <p:nvPr/>
        </p:nvSpPr>
        <p:spPr bwMode="auto">
          <a:xfrm>
            <a:off x="2746162" y="5861973"/>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VSwitch 2 NIC 3</a:t>
            </a:r>
          </a:p>
        </p:txBody>
      </p:sp>
      <p:sp>
        <p:nvSpPr>
          <p:cNvPr id="86" name="Rounded Rectangle 85"/>
          <p:cNvSpPr/>
          <p:nvPr/>
        </p:nvSpPr>
        <p:spPr bwMode="auto">
          <a:xfrm>
            <a:off x="3827167" y="5861974"/>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VSwitch 3 NIC 4</a:t>
            </a:r>
          </a:p>
        </p:txBody>
      </p:sp>
      <p:cxnSp>
        <p:nvCxnSpPr>
          <p:cNvPr id="87" name="Elbow Connector 86"/>
          <p:cNvCxnSpPr>
            <a:stCxn id="73" idx="2"/>
            <a:endCxn id="85" idx="0"/>
          </p:cNvCxnSpPr>
          <p:nvPr/>
        </p:nvCxnSpPr>
        <p:spPr bwMode="auto">
          <a:xfrm rot="16200000" flipH="1">
            <a:off x="1465711" y="4123468"/>
            <a:ext cx="1377652" cy="2099358"/>
          </a:xfrm>
          <a:prstGeom prst="bentConnector3">
            <a:avLst>
              <a:gd name="adj1" fmla="val 68887"/>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triangle" w="med" len="sm"/>
            <a:tailEnd type="triangle" w="med" len="sm"/>
          </a:ln>
          <a:effectLst/>
        </p:spPr>
      </p:cxnSp>
      <p:cxnSp>
        <p:nvCxnSpPr>
          <p:cNvPr id="88" name="Elbow Connector 87"/>
          <p:cNvCxnSpPr>
            <a:stCxn id="79" idx="2"/>
            <a:endCxn id="86" idx="0"/>
          </p:cNvCxnSpPr>
          <p:nvPr/>
        </p:nvCxnSpPr>
        <p:spPr bwMode="auto">
          <a:xfrm rot="16200000" flipH="1">
            <a:off x="2156755" y="3733507"/>
            <a:ext cx="1232687" cy="3024246"/>
          </a:xfrm>
          <a:prstGeom prst="bentConnector3">
            <a:avLst>
              <a:gd name="adj1" fmla="val 5904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00B0F0"/>
            </a:solidFill>
            <a:prstDash val="solid"/>
            <a:round/>
            <a:headEnd type="triangle" w="med" len="sm"/>
            <a:tailEnd type="triangle" w="med" len="sm"/>
          </a:ln>
          <a:effectLst/>
        </p:spPr>
      </p:cxnSp>
      <p:cxnSp>
        <p:nvCxnSpPr>
          <p:cNvPr id="89" name="Elbow Connector 88"/>
          <p:cNvCxnSpPr>
            <a:stCxn id="77" idx="2"/>
            <a:endCxn id="80" idx="0"/>
          </p:cNvCxnSpPr>
          <p:nvPr/>
        </p:nvCxnSpPr>
        <p:spPr bwMode="auto">
          <a:xfrm rot="16200000" flipH="1">
            <a:off x="782101" y="4520862"/>
            <a:ext cx="1507750" cy="1174471"/>
          </a:xfrm>
          <a:prstGeom prst="bentConnector3">
            <a:avLst>
              <a:gd name="adj1" fmla="val 7613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0000"/>
            </a:solidFill>
            <a:prstDash val="solid"/>
            <a:round/>
            <a:headEnd type="triangle" w="med" len="sm"/>
            <a:tailEnd type="triangle" w="med" len="sm"/>
          </a:ln>
          <a:effectLst/>
        </p:spPr>
      </p:cxnSp>
      <p:cxnSp>
        <p:nvCxnSpPr>
          <p:cNvPr id="91" name="Elbow Connector 90"/>
          <p:cNvCxnSpPr>
            <a:stCxn id="74" idx="0"/>
            <a:endCxn id="83" idx="2"/>
          </p:cNvCxnSpPr>
          <p:nvPr/>
        </p:nvCxnSpPr>
        <p:spPr bwMode="auto">
          <a:xfrm rot="5400000" flipH="1" flipV="1">
            <a:off x="3098143" y="4345594"/>
            <a:ext cx="271796" cy="35612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0000"/>
            </a:solidFill>
            <a:prstDash val="solid"/>
            <a:round/>
            <a:headEnd type="triangle" w="med" len="sm"/>
            <a:tailEnd type="triangle" w="med" len="sm"/>
          </a:ln>
          <a:effectLst/>
        </p:spPr>
      </p:cxnSp>
      <p:cxnSp>
        <p:nvCxnSpPr>
          <p:cNvPr id="92" name="Elbow Connector 91"/>
          <p:cNvCxnSpPr>
            <a:stCxn id="57" idx="0"/>
            <a:endCxn id="61" idx="2"/>
          </p:cNvCxnSpPr>
          <p:nvPr/>
        </p:nvCxnSpPr>
        <p:spPr bwMode="auto">
          <a:xfrm rot="5400000" flipH="1" flipV="1">
            <a:off x="4900924" y="4355939"/>
            <a:ext cx="271796" cy="35612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triangle" w="med" len="sm"/>
            <a:tailEnd type="triangle" w="med" len="sm"/>
          </a:ln>
          <a:effectLst/>
        </p:spPr>
      </p:cxnSp>
      <p:cxnSp>
        <p:nvCxnSpPr>
          <p:cNvPr id="93" name="Elbow Connector 92"/>
          <p:cNvCxnSpPr>
            <a:stCxn id="63" idx="0"/>
            <a:endCxn id="72" idx="2"/>
          </p:cNvCxnSpPr>
          <p:nvPr/>
        </p:nvCxnSpPr>
        <p:spPr bwMode="auto">
          <a:xfrm rot="5400000" flipH="1" flipV="1">
            <a:off x="6655218" y="4358850"/>
            <a:ext cx="271796" cy="35612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00B0F0"/>
            </a:solidFill>
            <a:prstDash val="solid"/>
            <a:round/>
            <a:headEnd type="triangle" w="med" len="sm"/>
            <a:tailEnd type="triangle" w="med" len="sm"/>
          </a:ln>
          <a:effectLst/>
        </p:spPr>
      </p:cxnSp>
      <p:cxnSp>
        <p:nvCxnSpPr>
          <p:cNvPr id="95" name="Elbow Connector 94"/>
          <p:cNvCxnSpPr>
            <a:endCxn id="90" idx="0"/>
          </p:cNvCxnSpPr>
          <p:nvPr/>
        </p:nvCxnSpPr>
        <p:spPr bwMode="auto">
          <a:xfrm rot="16200000" flipH="1">
            <a:off x="-146845" y="4672921"/>
            <a:ext cx="1920052" cy="458054"/>
          </a:xfrm>
          <a:prstGeom prst="bentConnector3">
            <a:avLst>
              <a:gd name="adj1" fmla="val 84847"/>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lumMod val="40000"/>
                <a:lumOff val="60000"/>
              </a:schemeClr>
            </a:solidFill>
            <a:prstDash val="solid"/>
            <a:round/>
            <a:headEnd type="triangle" w="med" len="sm"/>
            <a:tailEnd type="triangle" w="med" len="sm"/>
          </a:ln>
          <a:effectLst/>
        </p:spPr>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9771" y="4972645"/>
            <a:ext cx="3655529" cy="1077218"/>
          </a:xfrm>
          <a:prstGeom prst="rect">
            <a:avLst/>
          </a:prstGeom>
          <a:noFill/>
        </p:spPr>
        <p:txBody>
          <a:bodyPr wrap="square" rtlCol="0">
            <a:spAutoFit/>
          </a:bodyPr>
          <a:lstStyle/>
          <a:p>
            <a:r>
              <a:rPr lang="en-US" sz="24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Dhanasekaran Vadivelan</a:t>
            </a:r>
          </a:p>
          <a:p>
            <a:r>
              <a:rPr lang="en-US" sz="2000"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IT Infrastructure  Architect</a:t>
            </a:r>
          </a:p>
          <a:p>
            <a:r>
              <a:rPr lang="en-US" sz="2000"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Tata Consultancy Services</a:t>
            </a:r>
          </a:p>
        </p:txBody>
      </p:sp>
      <p:sp>
        <p:nvSpPr>
          <p:cNvPr id="18" name="Title 17"/>
          <p:cNvSpPr>
            <a:spLocks noGrp="1"/>
          </p:cNvSpPr>
          <p:nvPr>
            <p:ph type="title"/>
          </p:nvPr>
        </p:nvSpPr>
        <p:spPr>
          <a:xfrm>
            <a:off x="457200" y="2352675"/>
            <a:ext cx="8229600" cy="1865126"/>
          </a:xfrm>
        </p:spPr>
        <p:txBody>
          <a:bodyPr>
            <a:spAutoFit/>
          </a:bodyPr>
          <a:lstStyle/>
          <a:p>
            <a:r>
              <a:rPr smtClean="0">
                <a:effectLst>
                  <a:outerShdw blurRad="88900" dist="12700" dir="2700000" algn="tl" rotWithShape="0">
                    <a:prstClr val="black"/>
                  </a:outerShdw>
                </a:effectLst>
              </a:rPr>
              <a:t>Hyper-V Deployment </a:t>
            </a:r>
            <a:r>
              <a:rPr smtClean="0">
                <a:effectLst>
                  <a:outerShdw blurRad="88900" dist="12700" dir="2700000" algn="tl" rotWithShape="0">
                    <a:prstClr val="black"/>
                  </a:outerShdw>
                  <a:reflection blurRad="6350" stA="50000" endA="300" endPos="50000" dist="29997" dir="5400000" sy="-100000" algn="bl" rotWithShape="0"/>
                </a:effectLst>
              </a:rPr>
              <a:t>And Best Practices</a:t>
            </a:r>
            <a:endParaRPr lang="en-US" dirty="0">
              <a:effectLst>
                <a:outerShdw blurRad="88900" dist="12700" dir="2700000" algn="tl" rotWithShape="0">
                  <a:prstClr val="black"/>
                </a:outerShdw>
                <a:reflection blurRad="6350" stA="50000" endA="300" endPos="50000" dist="29997"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740962"/>
            <a:ext cx="8229600" cy="3080516"/>
          </a:xfrm>
          <a:prstGeom prst="roundRect">
            <a:avLst>
              <a:gd name="adj" fmla="val 9887"/>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lnSpc>
                <a:spcPct val="90000"/>
              </a:lnSpc>
              <a:spcBef>
                <a:spcPts val="1200"/>
              </a:spcBef>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Example 2:</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Server has 4 physical network adapters</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NIC 1: Assigned to parent partition for management</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NIC 2: Assigned to parent partition for iSCSI</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NICs 3/4: Assigned to virtual switches for virtual machine networking</a:t>
            </a:r>
          </a:p>
        </p:txBody>
      </p:sp>
      <p:sp>
        <p:nvSpPr>
          <p:cNvPr id="5" name="Rounded Rectangle 4"/>
          <p:cNvSpPr/>
          <p:nvPr/>
        </p:nvSpPr>
        <p:spPr>
          <a:xfrm>
            <a:off x="494370" y="1800016"/>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smtClean="0"/>
              <a:t>Hyper-V Network Configurations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01737"/>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sz="4400" smtClean="0"/>
              <a:t>Hyper-V Setup, Networking &amp; iSCSI</a:t>
            </a:r>
            <a:endParaRPr lang="en-US" sz="4400" dirty="0"/>
          </a:p>
        </p:txBody>
      </p:sp>
      <p:pic>
        <p:nvPicPr>
          <p:cNvPr id="5" name="Content Placeholder 4" descr="5e.bmp"/>
          <p:cNvPicPr>
            <a:picLocks noGrp="1" noChangeAspect="1"/>
          </p:cNvPicPr>
          <p:nvPr>
            <p:ph idx="4294967295"/>
          </p:nvPr>
        </p:nvPicPr>
        <p:blipFill>
          <a:blip r:embed="rId3"/>
          <a:stretch>
            <a:fillRect/>
          </a:stretch>
        </p:blipFill>
        <p:spPr>
          <a:xfrm>
            <a:off x="1868523" y="1790700"/>
            <a:ext cx="5406955" cy="406908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1"/>
          <p:cNvGraphicFramePr>
            <a:graphicFrameLocks noGrp="1"/>
          </p:cNvGraphicFramePr>
          <p:nvPr/>
        </p:nvGraphicFramePr>
        <p:xfrm>
          <a:off x="505112" y="1916584"/>
          <a:ext cx="7983528" cy="3239997"/>
        </p:xfrm>
        <a:graphic>
          <a:graphicData uri="http://schemas.openxmlformats.org/drawingml/2006/table">
            <a:tbl>
              <a:tblPr firstRow="1" bandRow="1">
                <a:tableStyleId>{5C22544A-7EE6-4342-B048-85BDC9FD1C3A}</a:tableStyleId>
              </a:tblPr>
              <a:tblGrid>
                <a:gridCol w="1683833"/>
                <a:gridCol w="1776761"/>
                <a:gridCol w="1784195"/>
                <a:gridCol w="1732156"/>
                <a:gridCol w="1006583"/>
              </a:tblGrid>
              <a:tr h="1465954">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r h="1774043">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ounded Rectangle 5"/>
          <p:cNvSpPr/>
          <p:nvPr/>
        </p:nvSpPr>
        <p:spPr bwMode="auto">
          <a:xfrm>
            <a:off x="519667" y="3431356"/>
            <a:ext cx="1524000" cy="161475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a:t>
            </a:r>
          </a:p>
        </p:txBody>
      </p:sp>
      <p:sp>
        <p:nvSpPr>
          <p:cNvPr id="2" name="Title 1"/>
          <p:cNvSpPr>
            <a:spLocks noGrp="1"/>
          </p:cNvSpPr>
          <p:nvPr>
            <p:ph type="title"/>
          </p:nvPr>
        </p:nvSpPr>
        <p:spPr/>
        <p:txBody>
          <a:bodyPr>
            <a:normAutofit/>
          </a:bodyPr>
          <a:lstStyle/>
          <a:p>
            <a:r>
              <a:rPr sz="4400" smtClean="0"/>
              <a:t>Now With iSCSI…</a:t>
            </a:r>
            <a:endParaRPr sz="4400">
              <a:solidFill>
                <a:schemeClr val="tx1"/>
              </a:solidFill>
            </a:endParaRPr>
          </a:p>
        </p:txBody>
      </p:sp>
      <p:sp>
        <p:nvSpPr>
          <p:cNvPr id="26" name="Rounded Rectangle 25"/>
          <p:cNvSpPr/>
          <p:nvPr/>
        </p:nvSpPr>
        <p:spPr bwMode="auto">
          <a:xfrm>
            <a:off x="4097709" y="1916583"/>
            <a:ext cx="1524000" cy="140648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5" name="Rounded Rectangle 24"/>
          <p:cNvSpPr/>
          <p:nvPr/>
        </p:nvSpPr>
        <p:spPr bwMode="auto">
          <a:xfrm>
            <a:off x="4092187" y="3436878"/>
            <a:ext cx="1524000" cy="1610138"/>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VM2</a:t>
            </a:r>
          </a:p>
        </p:txBody>
      </p:sp>
      <p:sp>
        <p:nvSpPr>
          <p:cNvPr id="22" name="Rounded Rectangle 21"/>
          <p:cNvSpPr/>
          <p:nvPr/>
        </p:nvSpPr>
        <p:spPr bwMode="auto">
          <a:xfrm>
            <a:off x="525189" y="1916583"/>
            <a:ext cx="1524000" cy="1406482"/>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6" name="TextBox 55"/>
          <p:cNvSpPr txBox="1"/>
          <p:nvPr/>
        </p:nvSpPr>
        <p:spPr>
          <a:xfrm>
            <a:off x="7425236" y="5316089"/>
            <a:ext cx="1117600" cy="298537"/>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Ring -1</a:t>
            </a:r>
          </a:p>
        </p:txBody>
      </p:sp>
      <p:sp>
        <p:nvSpPr>
          <p:cNvPr id="28" name="Rounded Rectangle 27"/>
          <p:cNvSpPr/>
          <p:nvPr/>
        </p:nvSpPr>
        <p:spPr bwMode="auto">
          <a:xfrm>
            <a:off x="5859122" y="1916583"/>
            <a:ext cx="1524000" cy="140648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7" name="Rounded Rectangle 26"/>
          <p:cNvSpPr/>
          <p:nvPr/>
        </p:nvSpPr>
        <p:spPr bwMode="auto">
          <a:xfrm>
            <a:off x="5853600" y="3422498"/>
            <a:ext cx="1524000" cy="1622145"/>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VM3</a:t>
            </a:r>
          </a:p>
        </p:txBody>
      </p:sp>
      <p:sp>
        <p:nvSpPr>
          <p:cNvPr id="51" name="Rounded Rectangle 50"/>
          <p:cNvSpPr/>
          <p:nvPr/>
        </p:nvSpPr>
        <p:spPr bwMode="auto">
          <a:xfrm>
            <a:off x="519667" y="5257165"/>
            <a:ext cx="6857933" cy="402065"/>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0" bIns="45720" rtlCol="0" anchor="ctr"/>
          <a:lstStyle/>
          <a:p>
            <a:pPr marL="0" lvl="1" indent="-342900" algn="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Windows hypervisor</a:t>
            </a:r>
          </a:p>
        </p:txBody>
      </p:sp>
      <p:sp>
        <p:nvSpPr>
          <p:cNvPr id="52" name="Rounded Rectangle 51"/>
          <p:cNvSpPr/>
          <p:nvPr/>
        </p:nvSpPr>
        <p:spPr bwMode="auto">
          <a:xfrm>
            <a:off x="519667" y="5761463"/>
            <a:ext cx="6857933" cy="930387"/>
          </a:xfrm>
          <a:prstGeom prst="roundRect">
            <a:avLst>
              <a:gd name="adj" fmla="val 12315"/>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91440" rIns="45720" bIns="91440" rtlCol="0" anchor="b"/>
          <a:lstStyle/>
          <a:p>
            <a:pPr marL="0" lvl="1" indent="-342900" algn="ct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“Designed for Windows” Server Hardware</a:t>
            </a:r>
          </a:p>
        </p:txBody>
      </p:sp>
      <p:grpSp>
        <p:nvGrpSpPr>
          <p:cNvPr id="3" name="Group 85"/>
          <p:cNvGrpSpPr/>
          <p:nvPr/>
        </p:nvGrpSpPr>
        <p:grpSpPr>
          <a:xfrm>
            <a:off x="7804370" y="2808798"/>
            <a:ext cx="1117600" cy="2307267"/>
            <a:chOff x="7457562" y="3042048"/>
            <a:chExt cx="1117600" cy="2307267"/>
          </a:xfrm>
        </p:grpSpPr>
        <p:sp>
          <p:nvSpPr>
            <p:cNvPr id="138" name="TextBox 137"/>
            <p:cNvSpPr txBox="1"/>
            <p:nvPr/>
          </p:nvSpPr>
          <p:spPr>
            <a:xfrm>
              <a:off x="7457562" y="4829179"/>
              <a:ext cx="1117600" cy="520136"/>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Kernel Mode</a:t>
              </a:r>
            </a:p>
          </p:txBody>
        </p:sp>
        <p:sp>
          <p:nvSpPr>
            <p:cNvPr id="53" name="Text Box 10"/>
            <p:cNvSpPr txBox="1">
              <a:spLocks noChangeArrowheads="1"/>
            </p:cNvSpPr>
            <p:nvPr/>
          </p:nvSpPr>
          <p:spPr bwMode="auto">
            <a:xfrm>
              <a:off x="7457562" y="3042048"/>
              <a:ext cx="860721" cy="535531"/>
            </a:xfrm>
            <a:prstGeom prst="rect">
              <a:avLst/>
            </a:prstGeom>
            <a:noFill/>
            <a:ln w="3175" algn="ctr">
              <a:noFill/>
              <a:miter lim="800000"/>
              <a:headEnd/>
              <a:tailEnd/>
            </a:ln>
            <a:effectLst/>
          </p:spPr>
          <p:txBody>
            <a:bodyPr wrap="square">
              <a:spAutoFit/>
            </a:bodyPr>
            <a:lstStyle/>
            <a:p>
              <a:pPr fontAlgn="auto">
                <a:lnSpc>
                  <a:spcPct val="90000"/>
                </a:lnSpc>
                <a:spcBef>
                  <a:spcPct val="30000"/>
                </a:spcBef>
                <a:spcAft>
                  <a:spcPts val="0"/>
                </a:spcAft>
                <a:defRPr/>
              </a:pPr>
              <a:r>
                <a:rPr lang="en-US" sz="16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User Mode</a:t>
              </a:r>
            </a:p>
          </p:txBody>
        </p:sp>
      </p:grpSp>
      <p:grpSp>
        <p:nvGrpSpPr>
          <p:cNvPr id="4" name="Group 91"/>
          <p:cNvGrpSpPr/>
          <p:nvPr/>
        </p:nvGrpSpPr>
        <p:grpSpPr>
          <a:xfrm>
            <a:off x="2302434" y="1281395"/>
            <a:ext cx="5075166" cy="586064"/>
            <a:chOff x="1955626" y="1281395"/>
            <a:chExt cx="5075166" cy="586064"/>
          </a:xfrm>
        </p:grpSpPr>
        <p:sp>
          <p:nvSpPr>
            <p:cNvPr id="58" name="Text Box 51"/>
            <p:cNvSpPr txBox="1">
              <a:spLocks noChangeArrowheads="1"/>
            </p:cNvSpPr>
            <p:nvPr/>
          </p:nvSpPr>
          <p:spPr bwMode="auto">
            <a:xfrm>
              <a:off x="3227103" y="1281395"/>
              <a:ext cx="2543611" cy="338554"/>
            </a:xfrm>
            <a:prstGeom prst="rect">
              <a:avLst/>
            </a:prstGeom>
            <a:noFill/>
            <a:ln w="3175" algn="ctr">
              <a:noFill/>
              <a:miter lim="800000"/>
              <a:headEnd/>
              <a:tailEnd/>
            </a:ln>
          </p:spPr>
          <p:txBody>
            <a:bodyPr wrap="square">
              <a:spAutoFit/>
            </a:bodyPr>
            <a:lstStyle/>
            <a:p>
              <a:pPr algn="ctr"/>
              <a:r>
                <a:rPr lang="en-US" sz="16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Child Partitions</a:t>
              </a:r>
            </a:p>
          </p:txBody>
        </p:sp>
        <p:sp>
          <p:nvSpPr>
            <p:cNvPr id="64" name="Left Brace 63"/>
            <p:cNvSpPr/>
            <p:nvPr/>
          </p:nvSpPr>
          <p:spPr bwMode="auto">
            <a:xfrm rot="5400000">
              <a:off x="4353757" y="-809575"/>
              <a:ext cx="278903" cy="5075166"/>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20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grpSp>
        <p:nvGrpSpPr>
          <p:cNvPr id="5" name="Group 90"/>
          <p:cNvGrpSpPr/>
          <p:nvPr/>
        </p:nvGrpSpPr>
        <p:grpSpPr>
          <a:xfrm>
            <a:off x="354242" y="1271870"/>
            <a:ext cx="1828799" cy="595587"/>
            <a:chOff x="7434" y="1271870"/>
            <a:chExt cx="1828799" cy="595587"/>
          </a:xfrm>
        </p:grpSpPr>
        <p:sp>
          <p:nvSpPr>
            <p:cNvPr id="55" name="Text Box 50"/>
            <p:cNvSpPr txBox="1">
              <a:spLocks noChangeArrowheads="1"/>
            </p:cNvSpPr>
            <p:nvPr/>
          </p:nvSpPr>
          <p:spPr bwMode="auto">
            <a:xfrm>
              <a:off x="7434" y="1271870"/>
              <a:ext cx="1828799" cy="338554"/>
            </a:xfrm>
            <a:prstGeom prst="rect">
              <a:avLst/>
            </a:prstGeom>
            <a:noFill/>
            <a:ln w="3175" algn="ctr">
              <a:noFill/>
              <a:miter lim="800000"/>
              <a:headEnd/>
              <a:tailEnd/>
            </a:ln>
          </p:spPr>
          <p:txBody>
            <a:bodyPr wrap="square">
              <a:spAutoFit/>
            </a:bodyPr>
            <a:lstStyle/>
            <a:p>
              <a:pPr algn="ctr"/>
              <a:r>
                <a:rPr lang="en-US" sz="16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Parent Partition</a:t>
              </a:r>
            </a:p>
          </p:txBody>
        </p:sp>
        <p:sp>
          <p:nvSpPr>
            <p:cNvPr id="65" name="Left Brace 64"/>
            <p:cNvSpPr/>
            <p:nvPr/>
          </p:nvSpPr>
          <p:spPr bwMode="auto">
            <a:xfrm rot="5400000">
              <a:off x="783861" y="975961"/>
              <a:ext cx="280493" cy="1502500"/>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72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grpSp>
        <p:nvGrpSpPr>
          <p:cNvPr id="7" name="Group 87"/>
          <p:cNvGrpSpPr/>
          <p:nvPr/>
        </p:nvGrpSpPr>
        <p:grpSpPr>
          <a:xfrm>
            <a:off x="705021" y="2680743"/>
            <a:ext cx="1162471" cy="544640"/>
            <a:chOff x="358213" y="2874027"/>
            <a:chExt cx="1162471" cy="544640"/>
          </a:xfrm>
        </p:grpSpPr>
        <p:sp>
          <p:nvSpPr>
            <p:cNvPr id="67" name="Rounded Rectangle 66"/>
            <p:cNvSpPr/>
            <p:nvPr/>
          </p:nvSpPr>
          <p:spPr bwMode="auto">
            <a:xfrm>
              <a:off x="358213" y="2874027"/>
              <a:ext cx="1162471" cy="256367"/>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WMI Provider</a:t>
              </a:r>
            </a:p>
          </p:txBody>
        </p:sp>
        <p:sp>
          <p:nvSpPr>
            <p:cNvPr id="69" name="Rounded Rectangle 68"/>
            <p:cNvSpPr/>
            <p:nvPr/>
          </p:nvSpPr>
          <p:spPr bwMode="auto">
            <a:xfrm>
              <a:off x="358213" y="3162300"/>
              <a:ext cx="1162471" cy="256367"/>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Service</a:t>
              </a:r>
            </a:p>
          </p:txBody>
        </p:sp>
      </p:grpSp>
      <p:grpSp>
        <p:nvGrpSpPr>
          <p:cNvPr id="8" name="Group 72"/>
          <p:cNvGrpSpPr/>
          <p:nvPr/>
        </p:nvGrpSpPr>
        <p:grpSpPr>
          <a:xfrm>
            <a:off x="892829" y="1982559"/>
            <a:ext cx="812780" cy="649756"/>
            <a:chOff x="1090988" y="2108937"/>
            <a:chExt cx="812780" cy="649756"/>
          </a:xfrm>
        </p:grpSpPr>
        <p:sp>
          <p:nvSpPr>
            <p:cNvPr id="66" name="Rounded Rectangle 65"/>
            <p:cNvSpPr/>
            <p:nvPr/>
          </p:nvSpPr>
          <p:spPr bwMode="auto">
            <a:xfrm>
              <a:off x="1294167" y="2108937"/>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Rounded Rectangle 69"/>
            <p:cNvSpPr/>
            <p:nvPr/>
          </p:nvSpPr>
          <p:spPr bwMode="auto">
            <a:xfrm>
              <a:off x="1190655" y="2158653"/>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1" name="Rounded Rectangle 70"/>
            <p:cNvSpPr/>
            <p:nvPr/>
          </p:nvSpPr>
          <p:spPr bwMode="auto">
            <a:xfrm>
              <a:off x="1090988" y="2201783"/>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Worker Process</a:t>
              </a:r>
            </a:p>
          </p:txBody>
        </p:sp>
      </p:grpSp>
      <p:sp>
        <p:nvSpPr>
          <p:cNvPr id="76" name="Rounded Rectangle 75"/>
          <p:cNvSpPr/>
          <p:nvPr/>
        </p:nvSpPr>
        <p:spPr bwMode="auto">
          <a:xfrm>
            <a:off x="1296726" y="4660978"/>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24" name="Rounded Rectangle 23"/>
          <p:cNvSpPr/>
          <p:nvPr/>
        </p:nvSpPr>
        <p:spPr bwMode="auto">
          <a:xfrm>
            <a:off x="2308689" y="1916583"/>
            <a:ext cx="1524000" cy="140648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3" name="Rounded Rectangle 22"/>
          <p:cNvSpPr/>
          <p:nvPr/>
        </p:nvSpPr>
        <p:spPr bwMode="auto">
          <a:xfrm>
            <a:off x="2303167" y="3436878"/>
            <a:ext cx="1524000" cy="1610138"/>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VM1</a:t>
            </a:r>
          </a:p>
        </p:txBody>
      </p:sp>
      <p:sp>
        <p:nvSpPr>
          <p:cNvPr id="74" name="Rounded Rectangle 73"/>
          <p:cNvSpPr/>
          <p:nvPr/>
        </p:nvSpPr>
        <p:spPr bwMode="auto">
          <a:xfrm>
            <a:off x="2727911" y="4659555"/>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82" name="Rounded Rectangle 81"/>
          <p:cNvSpPr/>
          <p:nvPr/>
        </p:nvSpPr>
        <p:spPr bwMode="auto">
          <a:xfrm>
            <a:off x="2401773" y="3975458"/>
            <a:ext cx="609601" cy="41230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sp>
        <p:nvSpPr>
          <p:cNvPr id="83" name="Rounded Rectangle 82"/>
          <p:cNvSpPr/>
          <p:nvPr/>
        </p:nvSpPr>
        <p:spPr bwMode="auto">
          <a:xfrm>
            <a:off x="3107304" y="3975458"/>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sp>
        <p:nvSpPr>
          <p:cNvPr id="90" name="Rounded Rectangle 89"/>
          <p:cNvSpPr/>
          <p:nvPr/>
        </p:nvSpPr>
        <p:spPr bwMode="auto">
          <a:xfrm>
            <a:off x="584154" y="5861974"/>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Mgmt NIC 1</a:t>
            </a:r>
          </a:p>
        </p:txBody>
      </p:sp>
      <p:sp>
        <p:nvSpPr>
          <p:cNvPr id="57" name="Rounded Rectangle 56"/>
          <p:cNvSpPr/>
          <p:nvPr/>
        </p:nvSpPr>
        <p:spPr bwMode="auto">
          <a:xfrm>
            <a:off x="4530692" y="4669900"/>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60" name="Rounded Rectangle 59"/>
          <p:cNvSpPr/>
          <p:nvPr/>
        </p:nvSpPr>
        <p:spPr bwMode="auto">
          <a:xfrm>
            <a:off x="4204554" y="3985803"/>
            <a:ext cx="609601" cy="41230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sp>
        <p:nvSpPr>
          <p:cNvPr id="61" name="Rounded Rectangle 60"/>
          <p:cNvSpPr/>
          <p:nvPr/>
        </p:nvSpPr>
        <p:spPr bwMode="auto">
          <a:xfrm>
            <a:off x="4910085" y="3985803"/>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sp>
        <p:nvSpPr>
          <p:cNvPr id="63" name="Rounded Rectangle 62"/>
          <p:cNvSpPr/>
          <p:nvPr/>
        </p:nvSpPr>
        <p:spPr bwMode="auto">
          <a:xfrm>
            <a:off x="6284986" y="4672811"/>
            <a:ext cx="656133"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68" name="Rounded Rectangle 67"/>
          <p:cNvSpPr/>
          <p:nvPr/>
        </p:nvSpPr>
        <p:spPr bwMode="auto">
          <a:xfrm>
            <a:off x="5958848" y="3988714"/>
            <a:ext cx="609601" cy="412301"/>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Linux Kernel</a:t>
            </a:r>
          </a:p>
        </p:txBody>
      </p:sp>
      <p:sp>
        <p:nvSpPr>
          <p:cNvPr id="72" name="Rounded Rectangle 71"/>
          <p:cNvSpPr/>
          <p:nvPr/>
        </p:nvSpPr>
        <p:spPr bwMode="auto">
          <a:xfrm>
            <a:off x="6664379" y="3988714"/>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sp>
        <p:nvSpPr>
          <p:cNvPr id="79" name="Rounded Rectangle 78"/>
          <p:cNvSpPr/>
          <p:nvPr/>
        </p:nvSpPr>
        <p:spPr bwMode="auto">
          <a:xfrm>
            <a:off x="956174" y="4216986"/>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3" name="Rounded Rectangle 72"/>
          <p:cNvSpPr/>
          <p:nvPr/>
        </p:nvSpPr>
        <p:spPr bwMode="auto">
          <a:xfrm>
            <a:off x="800057" y="4072020"/>
            <a:ext cx="609601" cy="412301"/>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VSP</a:t>
            </a:r>
          </a:p>
        </p:txBody>
      </p:sp>
      <p:sp>
        <p:nvSpPr>
          <p:cNvPr id="80" name="Rounded Rectangle 79"/>
          <p:cNvSpPr/>
          <p:nvPr/>
        </p:nvSpPr>
        <p:spPr bwMode="auto">
          <a:xfrm>
            <a:off x="1665158" y="5861973"/>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VSwitch 1 NIC 2</a:t>
            </a:r>
          </a:p>
        </p:txBody>
      </p:sp>
      <p:sp>
        <p:nvSpPr>
          <p:cNvPr id="85" name="Rounded Rectangle 84"/>
          <p:cNvSpPr/>
          <p:nvPr/>
        </p:nvSpPr>
        <p:spPr bwMode="auto">
          <a:xfrm>
            <a:off x="2746162" y="5861973"/>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VSwitch 2 NIC 3</a:t>
            </a:r>
          </a:p>
        </p:txBody>
      </p:sp>
      <p:sp>
        <p:nvSpPr>
          <p:cNvPr id="86" name="Rounded Rectangle 85"/>
          <p:cNvSpPr/>
          <p:nvPr/>
        </p:nvSpPr>
        <p:spPr bwMode="auto">
          <a:xfrm>
            <a:off x="3827167" y="5861974"/>
            <a:ext cx="916107" cy="405012"/>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VSwitch 3 NIC 4</a:t>
            </a:r>
          </a:p>
        </p:txBody>
      </p:sp>
      <p:cxnSp>
        <p:nvCxnSpPr>
          <p:cNvPr id="87" name="Elbow Connector 86"/>
          <p:cNvCxnSpPr>
            <a:stCxn id="73" idx="2"/>
            <a:endCxn id="85" idx="0"/>
          </p:cNvCxnSpPr>
          <p:nvPr/>
        </p:nvCxnSpPr>
        <p:spPr bwMode="auto">
          <a:xfrm rot="16200000" flipH="1">
            <a:off x="1465711" y="4123468"/>
            <a:ext cx="1377652" cy="2099358"/>
          </a:xfrm>
          <a:prstGeom prst="bentConnector3">
            <a:avLst>
              <a:gd name="adj1" fmla="val 68887"/>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triangle" w="med" len="sm"/>
            <a:tailEnd type="triangle" w="med" len="sm"/>
          </a:ln>
          <a:effectLst/>
        </p:spPr>
      </p:cxnSp>
      <p:cxnSp>
        <p:nvCxnSpPr>
          <p:cNvPr id="88" name="Elbow Connector 87"/>
          <p:cNvCxnSpPr>
            <a:stCxn id="79" idx="2"/>
            <a:endCxn id="86" idx="0"/>
          </p:cNvCxnSpPr>
          <p:nvPr/>
        </p:nvCxnSpPr>
        <p:spPr bwMode="auto">
          <a:xfrm rot="16200000" flipH="1">
            <a:off x="2156755" y="3733507"/>
            <a:ext cx="1232687" cy="3024246"/>
          </a:xfrm>
          <a:prstGeom prst="bentConnector3">
            <a:avLst>
              <a:gd name="adj1" fmla="val 5904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0000"/>
            </a:solidFill>
            <a:prstDash val="solid"/>
            <a:round/>
            <a:headEnd type="triangle" w="med" len="sm"/>
            <a:tailEnd type="triangle" w="med" len="sm"/>
          </a:ln>
          <a:effectLst/>
        </p:spPr>
      </p:cxnSp>
      <p:cxnSp>
        <p:nvCxnSpPr>
          <p:cNvPr id="89" name="Elbow Connector 88"/>
          <p:cNvCxnSpPr>
            <a:endCxn id="80" idx="0"/>
          </p:cNvCxnSpPr>
          <p:nvPr/>
        </p:nvCxnSpPr>
        <p:spPr bwMode="auto">
          <a:xfrm rot="16200000" flipH="1">
            <a:off x="660242" y="4399002"/>
            <a:ext cx="1507749" cy="1418191"/>
          </a:xfrm>
          <a:prstGeom prst="bentConnector3">
            <a:avLst>
              <a:gd name="adj1" fmla="val 7613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lumMod val="40000"/>
                <a:lumOff val="60000"/>
              </a:schemeClr>
            </a:solidFill>
            <a:prstDash val="solid"/>
            <a:round/>
            <a:headEnd type="triangle" w="med" len="sm"/>
            <a:tailEnd type="triangle" w="med" len="sm"/>
          </a:ln>
          <a:effectLst/>
        </p:spPr>
      </p:cxnSp>
      <p:cxnSp>
        <p:nvCxnSpPr>
          <p:cNvPr id="91" name="Elbow Connector 90"/>
          <p:cNvCxnSpPr>
            <a:stCxn id="74" idx="0"/>
            <a:endCxn id="83" idx="2"/>
          </p:cNvCxnSpPr>
          <p:nvPr/>
        </p:nvCxnSpPr>
        <p:spPr bwMode="auto">
          <a:xfrm rot="5400000" flipH="1" flipV="1">
            <a:off x="3098143" y="4345594"/>
            <a:ext cx="271796" cy="35612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0000"/>
            </a:solidFill>
            <a:prstDash val="solid"/>
            <a:round/>
            <a:headEnd type="triangle" w="med" len="sm"/>
            <a:tailEnd type="triangle" w="med" len="sm"/>
          </a:ln>
          <a:effectLst/>
        </p:spPr>
      </p:cxnSp>
      <p:cxnSp>
        <p:nvCxnSpPr>
          <p:cNvPr id="92" name="Elbow Connector 91"/>
          <p:cNvCxnSpPr>
            <a:stCxn id="57" idx="0"/>
            <a:endCxn id="61" idx="2"/>
          </p:cNvCxnSpPr>
          <p:nvPr/>
        </p:nvCxnSpPr>
        <p:spPr bwMode="auto">
          <a:xfrm rot="5400000" flipH="1" flipV="1">
            <a:off x="4900924" y="4355939"/>
            <a:ext cx="271796" cy="35612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triangle" w="med" len="sm"/>
            <a:tailEnd type="triangle" w="med" len="sm"/>
          </a:ln>
          <a:effectLst/>
        </p:spPr>
      </p:cxnSp>
      <p:cxnSp>
        <p:nvCxnSpPr>
          <p:cNvPr id="93" name="Elbow Connector 92"/>
          <p:cNvCxnSpPr>
            <a:stCxn id="63" idx="0"/>
            <a:endCxn id="72" idx="2"/>
          </p:cNvCxnSpPr>
          <p:nvPr/>
        </p:nvCxnSpPr>
        <p:spPr bwMode="auto">
          <a:xfrm rot="5400000" flipH="1" flipV="1">
            <a:off x="6655218" y="4358850"/>
            <a:ext cx="271796" cy="35612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FFFF00"/>
            </a:solidFill>
            <a:prstDash val="solid"/>
            <a:round/>
            <a:headEnd type="triangle" w="med" len="sm"/>
            <a:tailEnd type="triangle" w="med" len="sm"/>
          </a:ln>
          <a:effectLst/>
        </p:spPr>
      </p:cxnSp>
      <p:cxnSp>
        <p:nvCxnSpPr>
          <p:cNvPr id="95" name="Elbow Connector 94"/>
          <p:cNvCxnSpPr>
            <a:endCxn id="90" idx="0"/>
          </p:cNvCxnSpPr>
          <p:nvPr/>
        </p:nvCxnSpPr>
        <p:spPr bwMode="auto">
          <a:xfrm rot="16200000" flipH="1">
            <a:off x="-146845" y="4672921"/>
            <a:ext cx="1920052" cy="458054"/>
          </a:xfrm>
          <a:prstGeom prst="bentConnector3">
            <a:avLst>
              <a:gd name="adj1" fmla="val 84847"/>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lumMod val="40000"/>
                <a:lumOff val="60000"/>
              </a:schemeClr>
            </a:solidFill>
            <a:prstDash val="solid"/>
            <a:round/>
            <a:headEnd type="triangle" w="med" len="sm"/>
            <a:tailEnd type="triangle" w="med" len="sm"/>
          </a:ln>
          <a:effectLst/>
        </p:spPr>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01737"/>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smtClean="0"/>
              <a:t>Networking:  Parent Partition</a:t>
            </a:r>
            <a:endParaRPr lang="en-US" dirty="0"/>
          </a:p>
        </p:txBody>
      </p:sp>
      <p:pic>
        <p:nvPicPr>
          <p:cNvPr id="7" name="Content Placeholder 6" descr="Network Connection for a virtual switch Parent should look like this.bmp"/>
          <p:cNvPicPr>
            <a:picLocks noGrp="1" noChangeAspect="1"/>
          </p:cNvPicPr>
          <p:nvPr>
            <p:ph idx="4294967295"/>
          </p:nvPr>
        </p:nvPicPr>
        <p:blipFill>
          <a:blip r:embed="rId3"/>
          <a:stretch>
            <a:fillRect/>
          </a:stretch>
        </p:blipFill>
        <p:spPr>
          <a:xfrm>
            <a:off x="2951903" y="1704744"/>
            <a:ext cx="3240194" cy="406908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01737"/>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smtClean="0"/>
              <a:t>Networking:  Virtual Switches</a:t>
            </a:r>
            <a:endParaRPr lang="en-US" dirty="0"/>
          </a:p>
        </p:txBody>
      </p:sp>
      <p:pic>
        <p:nvPicPr>
          <p:cNvPr id="6" name="Content Placeholder 5" descr="Network Connection bound to virtual switch Not available to parent.bmp"/>
          <p:cNvPicPr>
            <a:picLocks noGrp="1" noChangeAspect="1"/>
          </p:cNvPicPr>
          <p:nvPr>
            <p:ph idx="4294967295"/>
          </p:nvPr>
        </p:nvPicPr>
        <p:blipFill>
          <a:blip r:embed="rId3"/>
          <a:stretch>
            <a:fillRect/>
          </a:stretch>
        </p:blipFill>
        <p:spPr>
          <a:xfrm>
            <a:off x="2951904" y="1703388"/>
            <a:ext cx="3240193" cy="406908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effectLst>
                  <a:outerShdw blurRad="88900" dist="12700" dir="2700000" algn="tl" rotWithShape="0">
                    <a:prstClr val="black"/>
                  </a:outerShdw>
                </a:effectLst>
              </a:rPr>
              <a:t>Best Practices &amp; </a:t>
            </a:r>
            <a:r>
              <a:rPr smtClean="0"/>
              <a:t/>
            </a:r>
            <a:br>
              <a:rPr smtClean="0"/>
            </a:br>
            <a:r>
              <a:rPr smtClean="0">
                <a:effectLst>
                  <a:outerShdw blurRad="88900" dist="12700" dir="2700000" algn="tl" rotWithShape="0">
                    <a:prstClr val="black"/>
                  </a:outerShdw>
                  <a:reflection blurRad="6350" stA="50000" endA="300" endPos="50000" dist="29997" dir="5400000" sy="-100000" algn="bl" rotWithShape="0"/>
                </a:effectLst>
              </a:rPr>
              <a:t>Tips And Tricks</a:t>
            </a:r>
            <a:endParaRPr lang="en-US" dirty="0">
              <a:effectLst>
                <a:outerShdw blurRad="88900" dist="12700" dir="2700000" algn="tl" rotWithShape="0">
                  <a:prstClr val="black"/>
                </a:outerShdw>
                <a:reflection blurRad="6350" stA="50000" endA="300" endPos="50000" dist="29997"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371600"/>
            <a:ext cx="8229600" cy="4865572"/>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lnSpc>
                <a:spcPct val="110000"/>
              </a:lnSpc>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Minimize risk to the Parent Partition </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Use Server Core</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Don’t run arbitrary apps, no web surfing</a:t>
            </a:r>
          </a:p>
          <a:p>
            <a:pPr marL="914400" lvl="1" indent="-285750">
              <a:lnSpc>
                <a:spcPct val="90000"/>
              </a:lnSpc>
              <a:spcBef>
                <a:spcPts val="300"/>
              </a:spcBef>
              <a:buSzPct val="80000"/>
              <a:buBlip>
                <a:blip r:embed="rId4"/>
              </a:buBlip>
              <a:defRPr/>
            </a:pPr>
            <a:r>
              <a:rPr lang="en-US" sz="1100" dirty="0" smtClean="0">
                <a:solidFill>
                  <a:schemeClr val="bg1"/>
                </a:solidFill>
              </a:rPr>
              <a:t>Run your apps and services in guests</a:t>
            </a:r>
          </a:p>
          <a:p>
            <a:pPr marL="0" lvl="1" indent="-342900">
              <a:lnSpc>
                <a:spcPct val="110000"/>
              </a:lnSpc>
              <a:spcBef>
                <a:spcPts val="600"/>
              </a:spcBef>
              <a:buSzPct val="80000"/>
              <a:defRPr/>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Moving VMs from Virtual Server to Hyper-V</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FIRST: Uninstall the VM Additions</a:t>
            </a:r>
          </a:p>
          <a:p>
            <a:pPr>
              <a:lnSpc>
                <a:spcPct val="110000"/>
              </a:lnSpc>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Two physical network adapters at minimum</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One for management (use a VLAN too)</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One (or more) for vm networking</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Dedicated NIC(s) for iSCSI</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Connect parent to back-end management network</a:t>
            </a:r>
          </a:p>
          <a:p>
            <a:pPr marL="914400" lvl="1" indent="-285750">
              <a:lnSpc>
                <a:spcPct val="90000"/>
              </a:lnSpc>
              <a:spcBef>
                <a:spcPts val="300"/>
              </a:spcBef>
              <a:buSzPct val="80000"/>
              <a:buBlip>
                <a:blip r:embed="rId4"/>
              </a:buBlip>
              <a:defRPr/>
            </a:pPr>
            <a:r>
              <a:rPr lang="en-US" sz="1100" dirty="0" smtClean="0">
                <a:solidFill>
                  <a:schemeClr val="bg1"/>
                </a:solidFill>
              </a:rPr>
              <a:t>Only expose guests to internet traffic</a:t>
            </a:r>
          </a:p>
        </p:txBody>
      </p:sp>
      <p:sp>
        <p:nvSpPr>
          <p:cNvPr id="5" name="Rounded Rectangle 4"/>
          <p:cNvSpPr/>
          <p:nvPr/>
        </p:nvSpPr>
        <p:spPr>
          <a:xfrm>
            <a:off x="494370" y="1430654"/>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170" name="Rectangle 2"/>
          <p:cNvSpPr>
            <a:spLocks noGrp="1" noChangeArrowheads="1"/>
          </p:cNvSpPr>
          <p:nvPr>
            <p:ph type="title"/>
          </p:nvPr>
        </p:nvSpPr>
        <p:spPr/>
        <p:txBody>
          <a:bodyPr/>
          <a:lstStyle/>
          <a:p>
            <a:r>
              <a:rPr smtClean="0"/>
              <a:t>Deployment Considerations</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p:cNvPicPr>
            <a:picLocks noChangeArrowheads="1"/>
          </p:cNvPicPr>
          <p:nvPr/>
        </p:nvPicPr>
        <p:blipFill>
          <a:blip r:embed="rId3"/>
          <a:stretch>
            <a:fillRect/>
          </a:stretch>
        </p:blipFill>
        <p:spPr bwMode="auto">
          <a:xfrm>
            <a:off x="590271" y="2155902"/>
            <a:ext cx="4754880" cy="3657600"/>
          </a:xfrm>
          <a:prstGeom prst="rect">
            <a:avLst/>
          </a:prstGeom>
          <a:noFill/>
          <a:ln>
            <a:noFill/>
          </a:ln>
          <a:effectLst>
            <a:outerShdw blurRad="50800" dist="38100" dir="2700000" algn="tl" rotWithShape="0">
              <a:prstClr val="black">
                <a:alpha val="40000"/>
              </a:prstClr>
            </a:outerShdw>
          </a:effectLst>
        </p:spPr>
      </p:pic>
      <p:pic>
        <p:nvPicPr>
          <p:cNvPr id="18" name="Picture 4"/>
          <p:cNvPicPr>
            <a:picLocks noChangeArrowheads="1"/>
          </p:cNvPicPr>
          <p:nvPr/>
        </p:nvPicPr>
        <p:blipFill>
          <a:blip r:embed="rId4"/>
          <a:srcRect/>
          <a:stretch>
            <a:fillRect/>
          </a:stretch>
        </p:blipFill>
        <p:spPr bwMode="auto">
          <a:xfrm>
            <a:off x="1045157" y="1624454"/>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15" name="Picture 5"/>
          <p:cNvPicPr>
            <a:picLocks noChangeArrowheads="1"/>
          </p:cNvPicPr>
          <p:nvPr/>
        </p:nvPicPr>
        <p:blipFill>
          <a:blip r:embed="rId5"/>
          <a:srcRect/>
          <a:stretch>
            <a:fillRect/>
          </a:stretch>
        </p:blipFill>
        <p:spPr bwMode="auto">
          <a:xfrm>
            <a:off x="1379553" y="1756587"/>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14" name="Picture 4"/>
          <p:cNvPicPr>
            <a:picLocks noChangeArrowheads="1"/>
          </p:cNvPicPr>
          <p:nvPr/>
        </p:nvPicPr>
        <p:blipFill>
          <a:blip r:embed="rId6"/>
          <a:srcRect/>
          <a:stretch>
            <a:fillRect/>
          </a:stretch>
        </p:blipFill>
        <p:spPr bwMode="auto">
          <a:xfrm>
            <a:off x="1713949" y="1888720"/>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13" name="Picture 5"/>
          <p:cNvPicPr>
            <a:picLocks noChangeArrowheads="1"/>
          </p:cNvPicPr>
          <p:nvPr/>
        </p:nvPicPr>
        <p:blipFill>
          <a:blip r:embed="rId7"/>
          <a:srcRect/>
          <a:stretch>
            <a:fillRect/>
          </a:stretch>
        </p:blipFill>
        <p:spPr bwMode="auto">
          <a:xfrm>
            <a:off x="2048345" y="2020853"/>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12" name="Picture 4"/>
          <p:cNvPicPr>
            <a:picLocks noChangeArrowheads="1"/>
          </p:cNvPicPr>
          <p:nvPr/>
        </p:nvPicPr>
        <p:blipFill>
          <a:blip r:embed="rId8"/>
          <a:srcRect/>
          <a:stretch>
            <a:fillRect/>
          </a:stretch>
        </p:blipFill>
        <p:spPr bwMode="auto">
          <a:xfrm>
            <a:off x="2382741" y="2152986"/>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11" name="Picture 5"/>
          <p:cNvPicPr>
            <a:picLocks noChangeArrowheads="1"/>
          </p:cNvPicPr>
          <p:nvPr/>
        </p:nvPicPr>
        <p:blipFill>
          <a:blip r:embed="rId9"/>
          <a:srcRect/>
          <a:stretch>
            <a:fillRect/>
          </a:stretch>
        </p:blipFill>
        <p:spPr bwMode="auto">
          <a:xfrm>
            <a:off x="2717137" y="2285119"/>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10" name="Picture 4"/>
          <p:cNvPicPr>
            <a:picLocks noChangeArrowheads="1"/>
          </p:cNvPicPr>
          <p:nvPr/>
        </p:nvPicPr>
        <p:blipFill>
          <a:blip r:embed="rId10"/>
          <a:srcRect/>
          <a:stretch>
            <a:fillRect/>
          </a:stretch>
        </p:blipFill>
        <p:spPr bwMode="auto">
          <a:xfrm>
            <a:off x="3051533" y="2417252"/>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9" name="Picture 5"/>
          <p:cNvPicPr>
            <a:picLocks noChangeArrowheads="1"/>
          </p:cNvPicPr>
          <p:nvPr/>
        </p:nvPicPr>
        <p:blipFill>
          <a:blip r:embed="rId11"/>
          <a:srcRect/>
          <a:stretch>
            <a:fillRect/>
          </a:stretch>
        </p:blipFill>
        <p:spPr bwMode="auto">
          <a:xfrm>
            <a:off x="3385929" y="2549385"/>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8" name="Picture 4"/>
          <p:cNvPicPr>
            <a:picLocks noChangeArrowheads="1"/>
          </p:cNvPicPr>
          <p:nvPr/>
        </p:nvPicPr>
        <p:blipFill>
          <a:blip r:embed="rId12"/>
          <a:srcRect/>
          <a:stretch>
            <a:fillRect/>
          </a:stretch>
        </p:blipFill>
        <p:spPr bwMode="auto">
          <a:xfrm>
            <a:off x="3720325" y="2681518"/>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7" name="Picture 7"/>
          <p:cNvPicPr>
            <a:picLocks noChangeArrowheads="1"/>
          </p:cNvPicPr>
          <p:nvPr/>
        </p:nvPicPr>
        <p:blipFill>
          <a:blip r:embed="rId13"/>
          <a:srcRect/>
          <a:stretch>
            <a:fillRect/>
          </a:stretch>
        </p:blipFill>
        <p:spPr bwMode="auto">
          <a:xfrm>
            <a:off x="4054721" y="2813651"/>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pic>
        <p:nvPicPr>
          <p:cNvPr id="6" name="Picture 4"/>
          <p:cNvPicPr>
            <a:picLocks noChangeArrowheads="1"/>
          </p:cNvPicPr>
          <p:nvPr/>
        </p:nvPicPr>
        <p:blipFill>
          <a:blip r:embed="rId14"/>
          <a:srcRect/>
          <a:stretch>
            <a:fillRect/>
          </a:stretch>
        </p:blipFill>
        <p:spPr bwMode="auto">
          <a:xfrm>
            <a:off x="4389120" y="2945780"/>
            <a:ext cx="4754880" cy="365760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fov="3000000">
              <a:rot lat="0" lon="20400000" rev="120000"/>
            </a:camera>
            <a:lightRig rig="threePt" dir="t"/>
          </a:scene3d>
        </p:spPr>
      </p:pic>
      <p:sp>
        <p:nvSpPr>
          <p:cNvPr id="9228" name="Rectangle 12"/>
          <p:cNvSpPr>
            <a:spLocks noGrp="1" noChangeArrowheads="1"/>
          </p:cNvSpPr>
          <p:nvPr>
            <p:ph type="title"/>
          </p:nvPr>
        </p:nvSpPr>
        <p:spPr/>
        <p:txBody>
          <a:bodyPr/>
          <a:lstStyle/>
          <a:p>
            <a:r>
              <a:rPr lang="en-US" dirty="0" smtClean="0"/>
              <a:t>Windows Server 2003</a:t>
            </a:r>
            <a:r>
              <a:rPr lang="en-US" dirty="0"/>
              <a:t/>
            </a:r>
            <a:br>
              <a:rPr lang="en-US" dirty="0"/>
            </a:br>
            <a:r>
              <a:rPr sz="2800" spc="-10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Cluster creation</a:t>
            </a:r>
            <a:endParaRPr sz="2800" spc="-10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211896"/>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pic>
        <p:nvPicPr>
          <p:cNvPr id="14" name="Picture 13"/>
          <p:cNvPicPr>
            <a:picLocks noChangeAspect="1" noChangeArrowheads="1"/>
          </p:cNvPicPr>
          <p:nvPr/>
        </p:nvPicPr>
        <p:blipFill>
          <a:blip r:embed="rId3"/>
          <a:srcRect/>
          <a:stretch>
            <a:fillRect/>
          </a:stretch>
        </p:blipFill>
        <p:spPr bwMode="auto">
          <a:xfrm>
            <a:off x="685801" y="1645921"/>
            <a:ext cx="3352800" cy="223520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a:scene3d>
            <a:camera prst="perspectiveHeroicExtremeLeftFacing" fov="3000000">
              <a:rot lat="0" lon="1200000" rev="21594000"/>
            </a:camera>
            <a:lightRig rig="threePt" dir="t"/>
          </a:scene3d>
        </p:spPr>
      </p:pic>
      <p:pic>
        <p:nvPicPr>
          <p:cNvPr id="16" name="Picture 16"/>
          <p:cNvPicPr>
            <a:picLocks noChangeAspect="1" noChangeArrowheads="1"/>
          </p:cNvPicPr>
          <p:nvPr/>
        </p:nvPicPr>
        <p:blipFill>
          <a:blip r:embed="rId4"/>
          <a:srcRect/>
          <a:stretch>
            <a:fillRect/>
          </a:stretch>
        </p:blipFill>
        <p:spPr bwMode="auto">
          <a:xfrm>
            <a:off x="4988314" y="1645921"/>
            <a:ext cx="3352800" cy="223520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a:scene3d>
            <a:camera prst="perspectiveHeroicExtremeLeftFacing" fov="3000000">
              <a:rot lat="0" lon="1200000" rev="21594000"/>
            </a:camera>
            <a:lightRig rig="threePt" dir="t"/>
          </a:scene3d>
        </p:spPr>
      </p:pic>
      <p:sp>
        <p:nvSpPr>
          <p:cNvPr id="479234" name="Title 479233"/>
          <p:cNvSpPr>
            <a:spLocks noGrp="1" noChangeArrowheads="1"/>
          </p:cNvSpPr>
          <p:nvPr>
            <p:ph type="title"/>
          </p:nvPr>
        </p:nvSpPr>
        <p:spPr/>
        <p:txBody>
          <a:bodyPr rtlCol="0"/>
          <a:lstStyle/>
          <a:p>
            <a:pPr>
              <a:defRPr/>
            </a:pPr>
            <a:r>
              <a:rPr smtClean="0">
                <a:ea typeface="+mj-ea"/>
                <a:cs typeface="+mj-cs"/>
              </a:rPr>
              <a:t>Cluster Hyper-V Servers</a:t>
            </a:r>
            <a:endParaRPr lang="en-US" dirty="0">
              <a:latin typeface="+mj-lt"/>
              <a:ea typeface="+mj-ea"/>
              <a:cs typeface="+mj-cs"/>
            </a:endParaRPr>
          </a:p>
        </p:txBody>
      </p:sp>
      <p:pic>
        <p:nvPicPr>
          <p:cNvPr id="15" name="Picture 14"/>
          <p:cNvPicPr>
            <a:picLocks noChangeAspect="1" noChangeArrowheads="1"/>
          </p:cNvPicPr>
          <p:nvPr/>
        </p:nvPicPr>
        <p:blipFill>
          <a:blip r:embed="rId5"/>
          <a:srcRect/>
          <a:stretch>
            <a:fillRect/>
          </a:stretch>
        </p:blipFill>
        <p:spPr bwMode="auto">
          <a:xfrm>
            <a:off x="2837984" y="4202763"/>
            <a:ext cx="3352800" cy="223520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a:scene3d>
            <a:camera prst="perspectiveHeroicExtremeLeftFacing" fov="3000000">
              <a:rot lat="0" lon="1200000" rev="21594000"/>
            </a:camera>
            <a:lightRig rig="threePt" dir="t"/>
          </a:scene3d>
        </p:spPr>
      </p:pic>
      <p:sp>
        <p:nvSpPr>
          <p:cNvPr id="9" name="Circular Arrow 8"/>
          <p:cNvSpPr/>
          <p:nvPr/>
        </p:nvSpPr>
        <p:spPr>
          <a:xfrm rot="9304224" flipH="1">
            <a:off x="4301122" y="2968474"/>
            <a:ext cx="3779326" cy="3335366"/>
          </a:xfrm>
          <a:prstGeom prst="circularArrow">
            <a:avLst>
              <a:gd name="adj1" fmla="val 12742"/>
              <a:gd name="adj2" fmla="val 1227880"/>
              <a:gd name="adj3" fmla="val 21082605"/>
              <a:gd name="adj4" fmla="val 12571820"/>
              <a:gd name="adj5" fmla="val 12734"/>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endParaRPr lang="en-US" b="1" dirty="0">
              <a:latin typeface="Arial" charset="0"/>
            </a:endParaRPr>
          </a:p>
        </p:txBody>
      </p:sp>
      <p:sp>
        <p:nvSpPr>
          <p:cNvPr id="10" name="Circular Arrow 9"/>
          <p:cNvSpPr/>
          <p:nvPr/>
        </p:nvSpPr>
        <p:spPr>
          <a:xfrm rot="16200000" flipH="1">
            <a:off x="831452" y="2887484"/>
            <a:ext cx="3567021" cy="3352801"/>
          </a:xfrm>
          <a:prstGeom prst="circularArrow">
            <a:avLst>
              <a:gd name="adj1" fmla="val 12278"/>
              <a:gd name="adj2" fmla="val 846030"/>
              <a:gd name="adj3" fmla="val 21382574"/>
              <a:gd name="adj4" fmla="val 13735539"/>
              <a:gd name="adj5" fmla="val 10899"/>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endParaRPr lang="en-US" b="1" dirty="0">
              <a:solidFill>
                <a:schemeClr val="dk1"/>
              </a:solidFill>
              <a:latin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601737"/>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7" name="Title 26"/>
          <p:cNvSpPr>
            <a:spLocks noGrp="1"/>
          </p:cNvSpPr>
          <p:nvPr>
            <p:ph type="title"/>
          </p:nvPr>
        </p:nvSpPr>
        <p:spPr/>
        <p:txBody>
          <a:bodyPr/>
          <a:lstStyle/>
          <a:p>
            <a:r>
              <a:rPr smtClean="0"/>
              <a:t>Don't Forget The ICs!</a:t>
            </a:r>
            <a:br>
              <a:rPr smtClean="0"/>
            </a:br>
            <a:r>
              <a:rPr sz="2800" spc="-10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Emulated vs. VSC</a:t>
            </a:r>
          </a:p>
        </p:txBody>
      </p:sp>
      <p:pic>
        <p:nvPicPr>
          <p:cNvPr id="18" name="Content Placeholder 17" descr="Synthetic Devices x86 2.bmp"/>
          <p:cNvPicPr>
            <a:picLocks noGrp="1"/>
          </p:cNvPicPr>
          <p:nvPr>
            <p:ph sz="half" idx="4294967295"/>
          </p:nvPr>
        </p:nvPicPr>
        <p:blipFill>
          <a:blip r:embed="rId3"/>
          <a:stretch>
            <a:fillRect/>
          </a:stretch>
        </p:blipFill>
        <p:spPr>
          <a:xfrm>
            <a:off x="5348923" y="2073275"/>
            <a:ext cx="2370137" cy="407035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19" name="Content Placeholder 18" descr="Emulated Devices x86 3.bmp"/>
          <p:cNvPicPr>
            <a:picLocks noGrp="1" noChangeAspect="1"/>
          </p:cNvPicPr>
          <p:nvPr>
            <p:ph sz="half" idx="4294967295"/>
          </p:nvPr>
        </p:nvPicPr>
        <p:blipFill>
          <a:blip r:embed="rId4"/>
          <a:stretch>
            <a:fillRect/>
          </a:stretch>
        </p:blipFill>
        <p:spPr>
          <a:xfrm>
            <a:off x="1129990" y="2073275"/>
            <a:ext cx="2678113" cy="407035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
        <p:nvSpPr>
          <p:cNvPr id="20" name="Oval 19"/>
          <p:cNvSpPr/>
          <p:nvPr/>
        </p:nvSpPr>
        <p:spPr bwMode="auto">
          <a:xfrm>
            <a:off x="5758124" y="3302925"/>
            <a:ext cx="1505037" cy="280334"/>
          </a:xfrm>
          <a:prstGeom prst="ellipse">
            <a:avLst/>
          </a:prstGeom>
          <a:noFill/>
          <a:ln w="38100">
            <a:solidFill>
              <a:srgbClr val="FF0000"/>
            </a:solidFill>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Oval 20"/>
          <p:cNvSpPr/>
          <p:nvPr/>
        </p:nvSpPr>
        <p:spPr bwMode="auto">
          <a:xfrm>
            <a:off x="5758124" y="4029306"/>
            <a:ext cx="1505037" cy="292690"/>
          </a:xfrm>
          <a:prstGeom prst="ellipse">
            <a:avLst/>
          </a:prstGeom>
          <a:noFill/>
          <a:ln w="38100">
            <a:solidFill>
              <a:srgbClr val="FF0000"/>
            </a:solidFill>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5758125" y="4881083"/>
            <a:ext cx="1638852" cy="311654"/>
          </a:xfrm>
          <a:prstGeom prst="ellipse">
            <a:avLst/>
          </a:prstGeom>
          <a:noFill/>
          <a:ln w="38100">
            <a:solidFill>
              <a:srgbClr val="FF0000"/>
            </a:solidFill>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5765558" y="5369176"/>
            <a:ext cx="1215105" cy="303078"/>
          </a:xfrm>
          <a:prstGeom prst="ellipse">
            <a:avLst/>
          </a:prstGeom>
          <a:noFill/>
          <a:ln w="38100">
            <a:solidFill>
              <a:srgbClr val="FF0000"/>
            </a:solidFill>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a:endCxn id="20" idx="2"/>
          </p:cNvCxnSpPr>
          <p:nvPr/>
        </p:nvCxnSpPr>
        <p:spPr bwMode="auto">
          <a:xfrm>
            <a:off x="2839844" y="3241288"/>
            <a:ext cx="2918280" cy="20180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triangle" w="med" len="sm"/>
            <a:tailEnd type="triangle" w="med" len="sm"/>
          </a:ln>
          <a:effectLst/>
        </p:spPr>
      </p:cxnSp>
      <p:cxnSp>
        <p:nvCxnSpPr>
          <p:cNvPr id="26" name="Straight Arrow Connector 25"/>
          <p:cNvCxnSpPr>
            <a:endCxn id="22" idx="2"/>
          </p:cNvCxnSpPr>
          <p:nvPr/>
        </p:nvCxnSpPr>
        <p:spPr bwMode="auto">
          <a:xfrm>
            <a:off x="3709639" y="4475356"/>
            <a:ext cx="2048486" cy="56155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triangle" w="med" len="sm"/>
            <a:tailEnd type="triangle" w="med" len="sm"/>
          </a:ln>
          <a:effectLst/>
        </p:spPr>
      </p:cxn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371600"/>
            <a:ext cx="8229600" cy="4644991"/>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marL="228600" indent="-342900">
              <a:lnSpc>
                <a:spcPct val="80000"/>
              </a:lnSpc>
              <a:spcBef>
                <a:spcPts val="1200"/>
              </a:spcBef>
              <a:buSzPct val="80000"/>
              <a:defRPr/>
            </a:pPr>
            <a:r>
              <a:rPr lang="en-US" sz="3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Objective(s):  </a:t>
            </a:r>
          </a:p>
          <a:p>
            <a:pPr lvl="1" indent="-457200" defTabSz="914363">
              <a:lnSpc>
                <a:spcPct val="90000"/>
              </a:lnSpc>
              <a:spcBef>
                <a:spcPts val="600"/>
              </a:spcBef>
              <a:buSzPct val="80000"/>
              <a:buBlip>
                <a:blip r:embed="rId3"/>
              </a:buBlip>
              <a:defRPr/>
            </a:pP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 Hyper-V</a:t>
            </a:r>
          </a:p>
          <a:p>
            <a:pPr marL="1143000" lvl="1" indent="-342900">
              <a:lnSpc>
                <a:spcPct val="90000"/>
              </a:lnSpc>
              <a:spcBef>
                <a:spcPts val="300"/>
              </a:spcBef>
              <a:buSzPct val="80000"/>
              <a:buBlip>
                <a:blip r:embed="rId4"/>
              </a:buBlip>
              <a:defRPr/>
            </a:pPr>
            <a:r>
              <a:rPr lang="en-US" dirty="0" smtClean="0">
                <a:solidFill>
                  <a:schemeClr val="bg1"/>
                </a:solidFill>
              </a:rPr>
              <a:t>System Requirements</a:t>
            </a:r>
          </a:p>
          <a:p>
            <a:pPr marL="1143000" lvl="1" indent="-342900">
              <a:lnSpc>
                <a:spcPct val="90000"/>
              </a:lnSpc>
              <a:spcBef>
                <a:spcPts val="300"/>
              </a:spcBef>
              <a:buSzPct val="80000"/>
              <a:buBlip>
                <a:blip r:embed="rId4"/>
              </a:buBlip>
              <a:defRPr/>
            </a:pPr>
            <a:r>
              <a:rPr lang="en-US" dirty="0" smtClean="0">
                <a:solidFill>
                  <a:schemeClr val="bg1"/>
                </a:solidFill>
              </a:rPr>
              <a:t>Architecture</a:t>
            </a:r>
          </a:p>
          <a:p>
            <a:pPr marL="1143000" lvl="1" indent="-342900">
              <a:lnSpc>
                <a:spcPct val="90000"/>
              </a:lnSpc>
              <a:spcBef>
                <a:spcPts val="300"/>
              </a:spcBef>
              <a:buSzPct val="80000"/>
              <a:buBlip>
                <a:blip r:embed="rId4"/>
              </a:buBlip>
              <a:defRPr/>
            </a:pPr>
            <a:r>
              <a:rPr lang="en-US" dirty="0" smtClean="0">
                <a:solidFill>
                  <a:schemeClr val="bg1"/>
                </a:solidFill>
              </a:rPr>
              <a:t>Capabilities</a:t>
            </a:r>
            <a:endParaRPr lang="en-US" dirty="0" smtClean="0">
              <a:solidFill>
                <a:schemeClr val="bg1"/>
              </a:solidFill>
            </a:endParaRPr>
          </a:p>
          <a:p>
            <a:pPr marL="1143000" lvl="1" indent="-342900">
              <a:lnSpc>
                <a:spcPct val="90000"/>
              </a:lnSpc>
              <a:spcBef>
                <a:spcPts val="300"/>
              </a:spcBef>
              <a:buSzPct val="80000"/>
              <a:buBlip>
                <a:blip r:embed="rId4"/>
              </a:buBlip>
              <a:defRPr/>
            </a:pPr>
            <a:r>
              <a:rPr lang="en-US" dirty="0" smtClean="0">
                <a:solidFill>
                  <a:schemeClr val="bg1"/>
                </a:solidFill>
              </a:rPr>
              <a:t>Hyper-V in Production</a:t>
            </a:r>
          </a:p>
          <a:p>
            <a:pPr lvl="1" indent="-457200" defTabSz="914363">
              <a:lnSpc>
                <a:spcPct val="90000"/>
              </a:lnSpc>
              <a:spcBef>
                <a:spcPts val="600"/>
              </a:spcBef>
              <a:buSzPct val="80000"/>
              <a:buBlip>
                <a:blip r:embed="rId3"/>
              </a:buBlip>
              <a:defRPr/>
            </a:pP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 </a:t>
            </a: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Networking</a:t>
            </a:r>
          </a:p>
          <a:p>
            <a:pPr lvl="1" indent="-457200" defTabSz="914363">
              <a:lnSpc>
                <a:spcPct val="90000"/>
              </a:lnSpc>
              <a:spcBef>
                <a:spcPts val="600"/>
              </a:spcBef>
              <a:buSzPct val="80000"/>
              <a:buBlip>
                <a:blip r:embed="rId3"/>
              </a:buBlip>
              <a:defRPr/>
            </a:pP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Best Practices</a:t>
            </a:r>
            <a:endPar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a:p>
            <a:pPr lvl="1" indent="-457200" defTabSz="914363">
              <a:lnSpc>
                <a:spcPct val="90000"/>
              </a:lnSpc>
              <a:spcBef>
                <a:spcPts val="600"/>
              </a:spcBef>
              <a:buSzPct val="80000"/>
              <a:buBlip>
                <a:blip r:embed="rId3"/>
              </a:buBlip>
              <a:defRPr/>
            </a:pP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 Systems and VM </a:t>
            </a: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Creation</a:t>
            </a:r>
          </a:p>
          <a:p>
            <a:pPr lvl="1" indent="-457200" defTabSz="914363">
              <a:lnSpc>
                <a:spcPct val="90000"/>
              </a:lnSpc>
              <a:spcBef>
                <a:spcPts val="600"/>
              </a:spcBef>
              <a:buSzPct val="80000"/>
              <a:buBlip>
                <a:blip r:embed="rId3"/>
              </a:buBlip>
              <a:defRPr/>
            </a:pP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a:t>
            </a:r>
            <a:r>
              <a:rPr lang="en-US" sz="28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Comparison</a:t>
            </a:r>
          </a:p>
        </p:txBody>
      </p:sp>
      <p:sp>
        <p:nvSpPr>
          <p:cNvPr id="5" name="Rounded Rectangle 4"/>
          <p:cNvSpPr/>
          <p:nvPr/>
        </p:nvSpPr>
        <p:spPr>
          <a:xfrm>
            <a:off x="504825" y="1419225"/>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84" name="Rectangle 8"/>
          <p:cNvSpPr>
            <a:spLocks noGrp="1" noChangeArrowheads="1"/>
          </p:cNvSpPr>
          <p:nvPr>
            <p:ph type="title"/>
          </p:nvPr>
        </p:nvSpPr>
        <p:spPr/>
        <p:txBody>
          <a:bodyPr/>
          <a:lstStyle/>
          <a:p>
            <a:r>
              <a:rPr lang="en-US" dirty="0" smtClean="0"/>
              <a:t>Objectives And Takeaways</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740962"/>
            <a:ext cx="8229600" cy="3992297"/>
          </a:xfrm>
          <a:prstGeom prst="roundRect">
            <a:avLst>
              <a:gd name="adj" fmla="val 8455"/>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lnSpc>
                <a:spcPct val="90000"/>
              </a:lnSpc>
              <a:spcBef>
                <a:spcPts val="1200"/>
              </a:spcBef>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Parent partition</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Run AV software and exclude .vhd</a:t>
            </a:r>
          </a:p>
          <a:p>
            <a:pPr>
              <a:lnSpc>
                <a:spcPct val="90000"/>
              </a:lnSpc>
              <a:spcBef>
                <a:spcPts val="1200"/>
              </a:spcBef>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Child partitions</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Run AV software within each VM</a:t>
            </a:r>
          </a:p>
          <a:p>
            <a:pPr>
              <a:lnSpc>
                <a:spcPct val="90000"/>
              </a:lnSpc>
              <a:spcBef>
                <a:spcPts val="1200"/>
              </a:spcBef>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BitLocker</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Great for branch office</a:t>
            </a:r>
          </a:p>
          <a:p>
            <a:pPr lvl="1" indent="-457200" defTabSz="914363">
              <a:lnSpc>
                <a:spcPct val="90000"/>
              </a:lnSpc>
              <a:spcBef>
                <a:spcPts val="600"/>
              </a:spcBef>
              <a:buSzPct val="80000"/>
              <a:buBlip>
                <a:blip r:embed="rId3"/>
              </a:buBlip>
              <a:defRPr/>
            </a:pPr>
            <a:r>
              <a:rPr lang="en-US" sz="2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Still testing with Hyper-V; More to come…</a:t>
            </a:r>
          </a:p>
        </p:txBody>
      </p:sp>
      <p:sp>
        <p:nvSpPr>
          <p:cNvPr id="5" name="Rounded Rectangle 4"/>
          <p:cNvSpPr/>
          <p:nvPr/>
        </p:nvSpPr>
        <p:spPr>
          <a:xfrm>
            <a:off x="494370" y="1800016"/>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smtClean="0"/>
              <a:t>Anti-Virus &amp; BitLocker…</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371600"/>
            <a:ext cx="8229600" cy="3631597"/>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marL="0" lvl="1" indent="-342900">
              <a:lnSpc>
                <a:spcPct val="90000"/>
              </a:lnSpc>
              <a:spcBef>
                <a:spcPts val="600"/>
              </a:spcBef>
              <a:buSzPct val="80000"/>
              <a:defRPr/>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Use SCVMM Library</a:t>
            </a:r>
          </a:p>
          <a:p>
            <a:pPr marL="0" lvl="1" indent="-342900">
              <a:lnSpc>
                <a:spcPct val="90000"/>
              </a:lnSpc>
              <a:spcBef>
                <a:spcPts val="600"/>
              </a:spcBef>
              <a:buSzPct val="80000"/>
              <a:defRPr/>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Steps:</a:t>
            </a:r>
          </a:p>
          <a:p>
            <a:pPr marL="685800" lvl="1" indent="-342900" defTabSz="914363">
              <a:lnSpc>
                <a:spcPct val="90000"/>
              </a:lnSpc>
              <a:spcBef>
                <a:spcPts val="600"/>
              </a:spcBef>
              <a:buSzPct val="80000"/>
              <a:buFont typeface="+mj-lt"/>
              <a:buAutoNum type="arabicPeriod"/>
              <a:defRPr/>
            </a:pP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Create virtual machine</a:t>
            </a:r>
          </a:p>
          <a:p>
            <a:pPr marL="685800" lvl="1" indent="-342900" defTabSz="914363">
              <a:lnSpc>
                <a:spcPct val="90000"/>
              </a:lnSpc>
              <a:spcBef>
                <a:spcPts val="600"/>
              </a:spcBef>
              <a:buSzPct val="80000"/>
              <a:buFont typeface="+mj-lt"/>
              <a:buAutoNum type="arabicPeriod"/>
              <a:defRPr/>
            </a:pP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Install guest operating system</a:t>
            </a:r>
          </a:p>
          <a:p>
            <a:pPr marL="685800" lvl="1" indent="-342900" defTabSz="914363">
              <a:lnSpc>
                <a:spcPct val="90000"/>
              </a:lnSpc>
              <a:spcBef>
                <a:spcPts val="600"/>
              </a:spcBef>
              <a:buSzPct val="80000"/>
              <a:buFont typeface="+mj-lt"/>
              <a:buAutoNum type="arabicPeriod"/>
              <a:defRPr/>
            </a:pP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Install integration components</a:t>
            </a:r>
          </a:p>
          <a:p>
            <a:pPr marL="685800" lvl="1" indent="-342900" defTabSz="914363">
              <a:lnSpc>
                <a:spcPct val="90000"/>
              </a:lnSpc>
              <a:spcBef>
                <a:spcPts val="600"/>
              </a:spcBef>
              <a:buSzPct val="80000"/>
              <a:buFont typeface="+mj-lt"/>
              <a:buAutoNum type="arabicPeriod"/>
              <a:defRPr/>
            </a:pP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Install anti-virus</a:t>
            </a:r>
          </a:p>
          <a:p>
            <a:pPr marL="685800" lvl="1" indent="-342900" defTabSz="914363">
              <a:lnSpc>
                <a:spcPct val="90000"/>
              </a:lnSpc>
              <a:spcBef>
                <a:spcPts val="600"/>
              </a:spcBef>
              <a:buSzPct val="80000"/>
              <a:buFont typeface="+mj-lt"/>
              <a:buAutoNum type="arabicPeriod"/>
              <a:defRPr/>
            </a:pP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Install management agents</a:t>
            </a:r>
          </a:p>
          <a:p>
            <a:pPr marL="685800" lvl="1" indent="-342900" defTabSz="914363">
              <a:lnSpc>
                <a:spcPct val="90000"/>
              </a:lnSpc>
              <a:spcBef>
                <a:spcPts val="600"/>
              </a:spcBef>
              <a:buSzPct val="80000"/>
              <a:buFont typeface="+mj-lt"/>
              <a:buAutoNum type="arabicPeriod"/>
              <a:defRPr/>
            </a:pP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SYSPREP</a:t>
            </a:r>
          </a:p>
          <a:p>
            <a:pPr marL="685800" lvl="1" indent="-342900" defTabSz="914363">
              <a:lnSpc>
                <a:spcPct val="90000"/>
              </a:lnSpc>
              <a:spcBef>
                <a:spcPts val="600"/>
              </a:spcBef>
              <a:buSzPct val="80000"/>
              <a:buFont typeface="+mj-lt"/>
              <a:buAutoNum type="arabicPeriod"/>
              <a:defRPr/>
            </a:pP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Add it to the VMM </a:t>
            </a:r>
            <a:r>
              <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Library</a:t>
            </a:r>
            <a:endParaRPr lang="en-US" sz="16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endParaRPr>
          </a:p>
        </p:txBody>
      </p:sp>
      <p:sp>
        <p:nvSpPr>
          <p:cNvPr id="5" name="Rounded Rectangle 4"/>
          <p:cNvSpPr/>
          <p:nvPr/>
        </p:nvSpPr>
        <p:spPr>
          <a:xfrm>
            <a:off x="502682" y="1430085"/>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170" name="Rectangle 2"/>
          <p:cNvSpPr>
            <a:spLocks noGrp="1" noChangeArrowheads="1"/>
          </p:cNvSpPr>
          <p:nvPr>
            <p:ph type="title"/>
          </p:nvPr>
        </p:nvSpPr>
        <p:spPr/>
        <p:txBody>
          <a:bodyPr/>
          <a:lstStyle/>
          <a:p>
            <a:r>
              <a:rPr smtClean="0"/>
              <a:t>Creating Virtual Machines</a:t>
            </a: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0332"/>
            <a:ext cx="8229600" cy="1852314"/>
          </a:xfrm>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effectLst>
                  <a:outerShdw blurRad="88900" dist="12700" dir="2700000" algn="tl" rotWithShape="0">
                    <a:prstClr val="black"/>
                  </a:outerShdw>
                </a:effectLst>
              </a:rPr>
              <a:t>Virtualization</a:t>
            </a:r>
            <a:r>
              <a:rPr smtClean="0"/>
              <a:t> </a:t>
            </a:r>
            <a:r>
              <a:rPr smtClean="0">
                <a:effectLst>
                  <a:outerShdw blurRad="88900" dist="12700" dir="2700000" algn="tl" rotWithShape="0">
                    <a:prstClr val="black"/>
                  </a:outerShdw>
                  <a:reflection blurRad="6350" stA="50000" endA="300" endPos="50000" dist="29997" dir="5400000" sy="-100000" algn="bl" rotWithShape="0"/>
                </a:effectLst>
              </a:rPr>
              <a:t>Comparison</a:t>
            </a:r>
            <a:endParaRPr lang="en-US" dirty="0">
              <a:effectLst>
                <a:outerShdw blurRad="88900" dist="12700" dir="2700000" algn="tl" rotWithShape="0">
                  <a:prstClr val="black"/>
                </a:outerShdw>
                <a:reflection blurRad="6350" stA="50000" endA="300" endPos="50000" dist="29997"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title"/>
          </p:nvPr>
        </p:nvSpPr>
        <p:spPr/>
        <p:txBody>
          <a:bodyPr>
            <a:noAutofit/>
          </a:bodyPr>
          <a:lstStyle/>
          <a:p>
            <a:pPr defTabSz="914327" fontAlgn="auto">
              <a:spcAft>
                <a:spcPts val="0"/>
              </a:spcAft>
              <a:defRPr/>
            </a:pPr>
            <a:r>
              <a:rPr/>
              <a:t>Virtual Server 2005 vs. </a:t>
            </a:r>
            <a:r>
              <a:rPr smtClean="0"/>
              <a:t>Hyper-V</a:t>
            </a:r>
            <a:endParaRPr/>
          </a:p>
        </p:txBody>
      </p:sp>
      <p:graphicFrame>
        <p:nvGraphicFramePr>
          <p:cNvPr id="5" name="Content Placeholder 5"/>
          <p:cNvGraphicFramePr>
            <a:graphicFrameLocks/>
          </p:cNvGraphicFramePr>
          <p:nvPr/>
        </p:nvGraphicFramePr>
        <p:xfrm>
          <a:off x="447675" y="1428750"/>
          <a:ext cx="8239125" cy="5113406"/>
        </p:xfrm>
        <a:graphic>
          <a:graphicData uri="http://schemas.openxmlformats.org/drawingml/2006/table">
            <a:tbl>
              <a:tblPr firstRow="1" bandRow="1">
                <a:tableStyleId>{5A111915-BE36-4E01-A7E5-04B1672EAD32}</a:tableStyleId>
              </a:tblPr>
              <a:tblGrid>
                <a:gridCol w="4309592"/>
                <a:gridCol w="1867500"/>
                <a:gridCol w="2062033"/>
              </a:tblGrid>
              <a:tr h="664846">
                <a:tc>
                  <a:txBody>
                    <a:bodyP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lang="en-US" sz="2000" b="1" kern="1200" spc="-100" baseline="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ea typeface="+mn-ea"/>
                          <a:cs typeface="Arial" charset="0"/>
                        </a:rPr>
                        <a:t>Virtualization Feature</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lvl="0" indent="-342900" algn="ctr" defTabSz="457200" rtl="0" eaLnBrk="1" latinLnBrk="0" hangingPunct="1">
                        <a:lnSpc>
                          <a:spcPct val="80000"/>
                        </a:lnSpc>
                        <a:spcAft>
                          <a:spcPts val="600"/>
                        </a:spcAft>
                        <a:defRPr/>
                      </a:pPr>
                      <a:r>
                        <a:rPr lang="en-US" sz="2000" b="1" kern="1200" spc="-100" baseline="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ea typeface="+mn-ea"/>
                          <a:cs typeface="Arial" charset="0"/>
                        </a:rPr>
                        <a:t>Virtual Server 2005 R2</a:t>
                      </a:r>
                      <a:endParaRPr lang="en-US" sz="2000" b="1" kern="1200" spc="-100" baseline="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ea typeface="+mn-ea"/>
                        <a:cs typeface="Arial" charset="0"/>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lvl="0" indent="-342900" algn="ctr" defTabSz="457200" rtl="0" eaLnBrk="1" latinLnBrk="0" hangingPunct="1">
                        <a:lnSpc>
                          <a:spcPct val="80000"/>
                        </a:lnSpc>
                        <a:spcAft>
                          <a:spcPts val="600"/>
                        </a:spcAft>
                        <a:defRPr/>
                      </a:pPr>
                      <a:r>
                        <a:rPr lang="en-US" sz="2000" b="1" kern="1200" spc="-100" baseline="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ea typeface="+mn-ea"/>
                          <a:cs typeface="Arial" charset="0"/>
                        </a:rPr>
                        <a:t>Hyper-V</a:t>
                      </a:r>
                      <a:endParaRPr lang="en-US" sz="2000" b="1" kern="1200" spc="-100" baseline="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ea typeface="+mn-ea"/>
                        <a:cs typeface="Arial" charset="0"/>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32-bit Virtual Machines</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5696"/>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n-lt"/>
                          <a:ea typeface="+mn-ea"/>
                          <a:cs typeface="+mn-cs"/>
                        </a:rPr>
                        <a:t>Yes</a:t>
                      </a: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r>
              <a:tr h="483680">
                <a:tc>
                  <a:txBody>
                    <a:bodyPr/>
                    <a:lstStyle/>
                    <a:p>
                      <a:pPr marL="0" indent="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64-bit Virtual Machines</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3B68"/>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No</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n-lt"/>
                          <a:ea typeface="+mn-ea"/>
                          <a:cs typeface="+mn-cs"/>
                        </a:rPr>
                        <a:t>Yes</a:t>
                      </a: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Multi Processor Virtual Machines</a:t>
                      </a:r>
                      <a:endParaRPr kumimoji="0" lang="en-US" sz="1600" b="1" i="0" u="none" strike="noStrike" kern="1200" cap="none" normalizeH="0" baseline="0" dirty="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endParaRP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5696"/>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No</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 4 core VMs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Virtual Machine Memory Support</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3B68"/>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3.6 GB per VM</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40000"/>
                      </a:srgbClr>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64 GB per VM</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40000"/>
                      </a:srgbClr>
                    </a:soli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Managed by System Center Virtual Machine Manager</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5696"/>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Support for Microsoft Clustering Services</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3B68"/>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40000"/>
                      </a:srgbClr>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40000"/>
                      </a:srgbClr>
                    </a:soli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Host side backup support (VSS)</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5696"/>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Scriptable / Extensible</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3B68"/>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 COM</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40000"/>
                      </a:srgbClr>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Yes, WMI</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0000">
                        <a:alpha val="40000"/>
                      </a:srgbClr>
                    </a:solidFill>
                  </a:tcPr>
                </a:tc>
              </a:tr>
              <a:tr h="483680">
                <a:tc>
                  <a:txBody>
                    <a:bodyPr/>
                    <a:lstStyle/>
                    <a:p>
                      <a:pPr marL="0" algn="l" defTabSz="457200" rtl="0" eaLnBrk="1" latinLnBrk="0" hangingPunct="1"/>
                      <a:r>
                        <a:rPr kumimoji="0" lang="en-US" sz="1600" b="1" i="0" u="none" strike="noStrike" kern="1200" cap="none" normalizeH="0" baseline="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ea typeface="+mn-ea"/>
                          <a:cs typeface="+mn-cs"/>
                        </a:rPr>
                        <a:t>User Interface</a:t>
                      </a:r>
                    </a:p>
                  </a:txBody>
                  <a:tcPr anchor="ctr">
                    <a:lnL w="12700" cap="flat" cmpd="sng" algn="ctr">
                      <a:no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696"/>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Web Interface</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28575" cap="flat" cmpd="sng" algn="ctr">
                      <a:solidFill>
                        <a:schemeClr val="bg2">
                          <a:lumMod val="60000"/>
                          <a:lumOff val="4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c>
                  <a:txBody>
                    <a:bodyPr/>
                    <a:lstStyle/>
                    <a:p>
                      <a:pPr marL="0" algn="ctr" defTabSz="457200" rtl="0" eaLnBrk="1" latinLnBrk="0" hangingPunct="1"/>
                      <a:r>
                        <a:rPr lang="en-US" sz="1400" kern="1200" dirty="0" smtClean="0">
                          <a:solidFill>
                            <a:schemeClr val="bg1"/>
                          </a:solidFill>
                          <a:latin typeface="+mn-lt"/>
                          <a:ea typeface="+mn-ea"/>
                          <a:cs typeface="+mn-cs"/>
                        </a:rPr>
                        <a:t>MMC 3.0 Interface</a:t>
                      </a:r>
                      <a:endParaRPr lang="en-US" sz="1400" kern="1200" dirty="0">
                        <a:solidFill>
                          <a:schemeClr val="bg1"/>
                        </a:solidFill>
                        <a:latin typeface="+mn-lt"/>
                        <a:ea typeface="+mn-ea"/>
                        <a:cs typeface="+mn-cs"/>
                      </a:endParaRPr>
                    </a:p>
                  </a:txBody>
                  <a:tcPr anchor="ctr">
                    <a:lnL w="28575"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20000"/>
                      </a:srgbClr>
                    </a:solidFill>
                  </a:tcPr>
                </a:tc>
              </a:tr>
            </a:tbl>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272564" y="1519867"/>
            <a:ext cx="8414236" cy="1320263"/>
            <a:chOff x="272562" y="1734606"/>
            <a:chExt cx="6069185" cy="1293279"/>
          </a:xfrm>
        </p:grpSpPr>
        <p:sp>
          <p:nvSpPr>
            <p:cNvPr id="49" name="AutoShape 15"/>
            <p:cNvSpPr>
              <a:spLocks noChangeArrowheads="1"/>
            </p:cNvSpPr>
            <p:nvPr/>
          </p:nvSpPr>
          <p:spPr bwMode="auto">
            <a:xfrm rot="16200000">
              <a:off x="2663276" y="-650587"/>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0" name="Pentagon 49"/>
            <p:cNvSpPr/>
            <p:nvPr/>
          </p:nvSpPr>
          <p:spPr>
            <a:xfrm>
              <a:off x="356148" y="1734606"/>
              <a:ext cx="1698483"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sz="3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2008</a:t>
              </a:r>
            </a:p>
          </p:txBody>
        </p:sp>
      </p:grpSp>
      <p:grpSp>
        <p:nvGrpSpPr>
          <p:cNvPr id="4" name="Group 55"/>
          <p:cNvGrpSpPr/>
          <p:nvPr/>
        </p:nvGrpSpPr>
        <p:grpSpPr>
          <a:xfrm>
            <a:off x="272563" y="3209924"/>
            <a:ext cx="8414236" cy="3057526"/>
            <a:chOff x="272562" y="1734606"/>
            <a:chExt cx="6069185" cy="1293279"/>
          </a:xfrm>
        </p:grpSpPr>
        <p:sp>
          <p:nvSpPr>
            <p:cNvPr id="57" name="AutoShape 15"/>
            <p:cNvSpPr>
              <a:spLocks noChangeArrowheads="1"/>
            </p:cNvSpPr>
            <p:nvPr/>
          </p:nvSpPr>
          <p:spPr bwMode="auto">
            <a:xfrm rot="16200000">
              <a:off x="2663276" y="-650587"/>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8" name="Pentagon 57"/>
            <p:cNvSpPr/>
            <p:nvPr/>
          </p:nvSpPr>
          <p:spPr>
            <a:xfrm>
              <a:off x="356148" y="1734606"/>
              <a:ext cx="1712529" cy="1289670"/>
            </a:xfrm>
            <a:prstGeom prst="homePlate">
              <a:avLst>
                <a:gd name="adj" fmla="val 24716"/>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lvl="0" fontAlgn="base">
                <a:lnSpc>
                  <a:spcPct val="90000"/>
                </a:lnSpc>
                <a:spcBef>
                  <a:spcPct val="0"/>
                </a:spcBef>
                <a:spcAft>
                  <a:spcPct val="0"/>
                </a:spcAft>
                <a:buClr>
                  <a:srgbClr val="FFFFFF"/>
                </a:buClr>
                <a:buSzPct val="95000"/>
                <a:tabLst>
                  <a:tab pos="514476" algn="l"/>
                </a:tabLst>
                <a:defRPr/>
              </a:pPr>
              <a:r>
                <a:rPr lang="en-US" altLang="zh-CN" sz="36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NOW</a:t>
              </a:r>
            </a:p>
          </p:txBody>
        </p:sp>
      </p:grpSp>
      <p:sp>
        <p:nvSpPr>
          <p:cNvPr id="48" name="Title 47"/>
          <p:cNvSpPr>
            <a:spLocks noGrp="1"/>
          </p:cNvSpPr>
          <p:nvPr>
            <p:ph type="title"/>
          </p:nvPr>
        </p:nvSpPr>
        <p:spPr/>
        <p:txBody>
          <a:bodyPr/>
          <a:lstStyle/>
          <a:p>
            <a:r>
              <a:rPr smtClean="0"/>
              <a:t>Microsoft Roadmap</a:t>
            </a:r>
            <a:endParaRPr lang="en-US" dirty="0"/>
          </a:p>
        </p:txBody>
      </p:sp>
      <p:sp>
        <p:nvSpPr>
          <p:cNvPr id="51" name="Rectangle 6"/>
          <p:cNvSpPr txBox="1">
            <a:spLocks noChangeArrowheads="1"/>
          </p:cNvSpPr>
          <p:nvPr/>
        </p:nvSpPr>
        <p:spPr>
          <a:xfrm>
            <a:off x="2762673" y="1764029"/>
            <a:ext cx="5604950" cy="82484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lvl="1" indent="-457200" defTabSz="914363">
              <a:lnSpc>
                <a:spcPct val="90000"/>
              </a:lnSpc>
              <a:spcBef>
                <a:spcPts val="600"/>
              </a:spcBef>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System Center Virtual Machine Manager 2008</a:t>
            </a:r>
          </a:p>
          <a:p>
            <a:pPr marL="914400" lvl="1" indent="-285750">
              <a:lnSpc>
                <a:spcPct val="90000"/>
              </a:lnSpc>
              <a:spcBef>
                <a:spcPts val="300"/>
              </a:spcBef>
              <a:buSzPct val="80000"/>
              <a:buBlip>
                <a:blip r:embed="rId4"/>
              </a:buBlip>
              <a:tabLst>
                <a:tab pos="173038" algn="l"/>
              </a:tabLst>
              <a:defRPr/>
            </a:pPr>
            <a:r>
              <a:rPr lang="en-US" altLang="ja-JP" sz="1400" dirty="0" smtClean="0">
                <a:solidFill>
                  <a:prstClr val="white"/>
                </a:solidFill>
              </a:rPr>
              <a:t>Adds support for managing Hyper-V</a:t>
            </a:r>
          </a:p>
          <a:p>
            <a:pPr marL="914400" lvl="1" indent="-285750">
              <a:lnSpc>
                <a:spcPct val="90000"/>
              </a:lnSpc>
              <a:spcBef>
                <a:spcPts val="300"/>
              </a:spcBef>
              <a:buSzPct val="80000"/>
              <a:buBlip>
                <a:blip r:embed="rId4"/>
              </a:buBlip>
              <a:tabLst>
                <a:tab pos="173038" algn="l"/>
              </a:tabLst>
              <a:defRPr/>
            </a:pPr>
            <a:r>
              <a:rPr lang="en-US" altLang="ja-JP" sz="1400" dirty="0" smtClean="0">
                <a:solidFill>
                  <a:prstClr val="white"/>
                </a:solidFill>
              </a:rPr>
              <a:t>Adds support for managing VMware</a:t>
            </a:r>
          </a:p>
        </p:txBody>
      </p:sp>
      <p:sp>
        <p:nvSpPr>
          <p:cNvPr id="60" name="Rectangle 6"/>
          <p:cNvSpPr txBox="1">
            <a:spLocks noChangeArrowheads="1"/>
          </p:cNvSpPr>
          <p:nvPr/>
        </p:nvSpPr>
        <p:spPr>
          <a:xfrm>
            <a:off x="2762672" y="3478521"/>
            <a:ext cx="5924127" cy="254992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lvl="1" indent="-457200" defTabSz="914363">
              <a:lnSpc>
                <a:spcPct val="90000"/>
              </a:lnSpc>
              <a:spcBef>
                <a:spcPts val="600"/>
              </a:spcBef>
              <a:buClr>
                <a:schemeClr val="tx2"/>
              </a:buClr>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System Center Virtual Machine Manager 2008 Beta</a:t>
            </a:r>
          </a:p>
          <a:p>
            <a:pPr lvl="1" indent="-457200" defTabSz="914363">
              <a:lnSpc>
                <a:spcPct val="90000"/>
              </a:lnSpc>
              <a:spcBef>
                <a:spcPts val="600"/>
              </a:spcBef>
              <a:buClr>
                <a:schemeClr val="tx2"/>
              </a:buClr>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 Hyper-V RTM</a:t>
            </a:r>
          </a:p>
          <a:p>
            <a:pPr lvl="1" indent="-457200" defTabSz="914363">
              <a:lnSpc>
                <a:spcPct val="90000"/>
              </a:lnSpc>
              <a:spcBef>
                <a:spcPts val="600"/>
              </a:spcBef>
              <a:buClr>
                <a:schemeClr val="tx2"/>
              </a:buClr>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System Center Virtual Machine Manager 2007</a:t>
            </a:r>
          </a:p>
          <a:p>
            <a:pPr marL="914400" lvl="1" indent="-285750">
              <a:lnSpc>
                <a:spcPct val="90000"/>
              </a:lnSpc>
              <a:spcBef>
                <a:spcPts val="300"/>
              </a:spcBef>
              <a:buClr>
                <a:schemeClr val="tx2"/>
              </a:buClr>
              <a:buSzPct val="80000"/>
              <a:buBlip>
                <a:blip r:embed="rId4"/>
              </a:buBlip>
              <a:tabLst>
                <a:tab pos="173038" algn="l"/>
              </a:tabLst>
              <a:defRPr/>
            </a:pPr>
            <a:r>
              <a:rPr lang="en-US" altLang="ja-JP" sz="1400" dirty="0" smtClean="0">
                <a:solidFill>
                  <a:prstClr val="white"/>
                </a:solidFill>
              </a:rPr>
              <a:t>Support for Virtual Server</a:t>
            </a:r>
          </a:p>
          <a:p>
            <a:pPr lvl="1" indent="-457200" defTabSz="914363">
              <a:lnSpc>
                <a:spcPct val="90000"/>
              </a:lnSpc>
              <a:spcBef>
                <a:spcPts val="600"/>
              </a:spcBef>
              <a:buClr>
                <a:schemeClr val="tx2"/>
              </a:buClr>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System Center Operations Manager 2007</a:t>
            </a:r>
          </a:p>
          <a:p>
            <a:pPr lvl="1" indent="-457200" defTabSz="914363">
              <a:lnSpc>
                <a:spcPct val="90000"/>
              </a:lnSpc>
              <a:spcBef>
                <a:spcPts val="600"/>
              </a:spcBef>
              <a:buClr>
                <a:schemeClr val="tx2"/>
              </a:buClr>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System Center Configuration Manager 2007</a:t>
            </a:r>
          </a:p>
          <a:p>
            <a:pPr lvl="1" indent="-457200" defTabSz="914363">
              <a:lnSpc>
                <a:spcPct val="90000"/>
              </a:lnSpc>
              <a:spcBef>
                <a:spcPts val="600"/>
              </a:spcBef>
              <a:buClr>
                <a:schemeClr val="tx2"/>
              </a:buClr>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System Center Data Protection Manager 2007</a:t>
            </a:r>
          </a:p>
          <a:p>
            <a:pPr lvl="1" indent="-457200" defTabSz="914363">
              <a:lnSpc>
                <a:spcPct val="90000"/>
              </a:lnSpc>
              <a:spcBef>
                <a:spcPts val="600"/>
              </a:spcBef>
              <a:buClr>
                <a:schemeClr val="tx2"/>
              </a:buClr>
              <a:buSzPct val="80000"/>
              <a:buBlip>
                <a:blip r:embed="rId3"/>
              </a:buBlip>
              <a:tabLst>
                <a:tab pos="173038" algn="l"/>
              </a:tabLst>
              <a:defRPr/>
            </a:pPr>
            <a:r>
              <a:rPr lang="en-US" altLang="ja-JP"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 Server R2 SP1</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Microsoft Virtualization APIs</a:t>
            </a:r>
            <a:endParaRPr lang="en-US" dirty="0"/>
          </a:p>
        </p:txBody>
      </p:sp>
      <p:sp>
        <p:nvSpPr>
          <p:cNvPr id="5" name="Rounded Rectangle 4"/>
          <p:cNvSpPr/>
          <p:nvPr/>
        </p:nvSpPr>
        <p:spPr>
          <a:xfrm>
            <a:off x="457200" y="1371600"/>
            <a:ext cx="8229600" cy="3449229"/>
          </a:xfrm>
          <a:prstGeom prst="roundRect">
            <a:avLst>
              <a:gd name="adj" fmla="val 10498"/>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 Server COM Interface</a:t>
            </a:r>
          </a:p>
          <a:p>
            <a:pPr lvl="1" indent="-457200" defTabSz="914363">
              <a:lnSpc>
                <a:spcPct val="90000"/>
              </a:lnSpc>
              <a:spcBef>
                <a:spcPts val="600"/>
              </a:spcBef>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hlinkClick r:id="rId4"/>
              </a:rPr>
              <a:t>http://msdn2.microsoft.com/en-us/library/bb309134(VS.85).aspx</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 Hard Disk Format</a:t>
            </a:r>
          </a:p>
          <a:p>
            <a:pPr lvl="1" indent="-457200" defTabSz="914363">
              <a:lnSpc>
                <a:spcPct val="90000"/>
              </a:lnSpc>
              <a:spcBef>
                <a:spcPts val="600"/>
              </a:spcBef>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hlinkClick r:id="rId5"/>
              </a:rPr>
              <a:t>http://www.microsoft.com/windowsserversystem/virtualserver/techinfo/vhdspec.mspx</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Beta Hyper-V WMI Provider APIs</a:t>
            </a:r>
          </a:p>
          <a:p>
            <a:pPr lvl="1" indent="-457200" defTabSz="914363">
              <a:lnSpc>
                <a:spcPct val="90000"/>
              </a:lnSpc>
              <a:spcBef>
                <a:spcPts val="600"/>
              </a:spcBef>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hlinkClick r:id="rId6"/>
              </a:rPr>
              <a:t>http://msdn2.microsoft.com/en-us/library/cc136992(VS.85).aspx</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Beta Hyper-V Hypercall Interface</a:t>
            </a:r>
          </a:p>
          <a:p>
            <a:pPr lvl="1" indent="-457200" defTabSz="914363">
              <a:lnSpc>
                <a:spcPct val="90000"/>
              </a:lnSpc>
              <a:spcBef>
                <a:spcPts val="600"/>
              </a:spcBef>
              <a:buSzPct val="80000"/>
              <a:buBlip>
                <a:blip r:embed="rId3"/>
              </a:buBlip>
              <a:defRPr/>
            </a:pPr>
            <a:r>
              <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hlinkClick r:id="rId7"/>
              </a:rPr>
              <a:t>http://www.microsoft.com/downloads/details.aspx?FamilyId=91E2E518-C62C-4FF2-8E50-3A37EA4100F5&amp;displaylang=en</a:t>
            </a:r>
            <a:endParaRPr lang="en-US" sz="14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 name="Rounded Rectangle 5"/>
          <p:cNvSpPr/>
          <p:nvPr/>
        </p:nvSpPr>
        <p:spPr>
          <a:xfrm>
            <a:off x="494370" y="1428750"/>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Online Resources</a:t>
            </a:r>
            <a:endParaRPr lang="en-US" dirty="0"/>
          </a:p>
        </p:txBody>
      </p:sp>
      <p:sp>
        <p:nvSpPr>
          <p:cNvPr id="5" name="Rounded Rectangle 4"/>
          <p:cNvSpPr/>
          <p:nvPr/>
        </p:nvSpPr>
        <p:spPr>
          <a:xfrm>
            <a:off x="457200" y="1371600"/>
            <a:ext cx="8229600" cy="4659201"/>
          </a:xfrm>
          <a:prstGeom prst="roundRect">
            <a:avLst>
              <a:gd name="adj" fmla="val 7489"/>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Microsoft Virtualization Home:</a:t>
            </a:r>
          </a:p>
          <a:p>
            <a:pPr lvl="1" indent="-457200" defTabSz="914363">
              <a:lnSpc>
                <a:spcPct val="90000"/>
              </a:lnSpc>
              <a:spcBef>
                <a:spcPts val="600"/>
              </a:spcBef>
              <a:buSzPct val="80000"/>
              <a:buBlip>
                <a:blip r:embed="rId3"/>
              </a:buBlip>
              <a:defRPr/>
            </a:pPr>
            <a:r>
              <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4"/>
              </a:rPr>
              <a:t>http://www.microsoft.com/virtualization</a:t>
            </a:r>
            <a:endPar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5"/>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Windows Server Virtualization Blog Site:</a:t>
            </a:r>
          </a:p>
          <a:p>
            <a:pPr lvl="1" indent="-457200" defTabSz="914363">
              <a:lnSpc>
                <a:spcPct val="90000"/>
              </a:lnSpc>
              <a:spcBef>
                <a:spcPts val="600"/>
              </a:spcBef>
              <a:buSzPct val="80000"/>
              <a:buBlip>
                <a:blip r:embed="rId3"/>
              </a:buBlip>
              <a:defRPr/>
            </a:pPr>
            <a:r>
              <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6"/>
              </a:rPr>
              <a:t>http://blogs.technet.com/virtualization/default.aspx</a:t>
            </a:r>
            <a:endPar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5"/>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Windows Server Virtualization TechNet Site:</a:t>
            </a:r>
          </a:p>
          <a:p>
            <a:pPr lvl="1" indent="-457200" defTabSz="914363">
              <a:lnSpc>
                <a:spcPct val="90000"/>
              </a:lnSpc>
              <a:spcBef>
                <a:spcPts val="600"/>
              </a:spcBef>
              <a:buSzPct val="80000"/>
              <a:buBlip>
                <a:blip r:embed="rId3"/>
              </a:buBlip>
              <a:defRPr/>
            </a:pPr>
            <a:r>
              <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7"/>
              </a:rPr>
              <a:t>http://technet2.microsoft.com/windowsserver2008/en/servermanager/virtualization.mspx</a:t>
            </a:r>
            <a:endPar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5"/>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Windows Server 2008 Hyper-V Release Candidate:</a:t>
            </a:r>
          </a:p>
          <a:p>
            <a:pPr lvl="1" indent="-457200" defTabSz="914363">
              <a:lnSpc>
                <a:spcPct val="90000"/>
              </a:lnSpc>
              <a:spcBef>
                <a:spcPts val="600"/>
              </a:spcBef>
              <a:buSzPct val="80000"/>
              <a:buBlip>
                <a:blip r:embed="rId3"/>
              </a:buBlip>
              <a:defRPr/>
            </a:pPr>
            <a:r>
              <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8"/>
              </a:rPr>
              <a:t>http://support.microsoft.com/kb/949219</a:t>
            </a:r>
            <a:endPar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5"/>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Windows Server 2008 Hyper-V RC Installation Guide:</a:t>
            </a:r>
          </a:p>
          <a:p>
            <a:pPr lvl="1" indent="-457200" defTabSz="914363">
              <a:lnSpc>
                <a:spcPct val="90000"/>
              </a:lnSpc>
              <a:spcBef>
                <a:spcPts val="600"/>
              </a:spcBef>
              <a:buSzPct val="80000"/>
              <a:buBlip>
                <a:blip r:embed="rId3"/>
              </a:buBlip>
              <a:defRPr/>
            </a:pPr>
            <a:r>
              <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9"/>
              </a:rPr>
              <a:t>http://www.microsoft.com/windowsserver2008/en/us/hyperv-install.aspx</a:t>
            </a:r>
            <a:endPar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5"/>
            </a:endParaRPr>
          </a:p>
          <a:p>
            <a:pPr lvl="0" indent="-342900">
              <a:lnSpc>
                <a:spcPct val="90000"/>
              </a:lnSpc>
              <a:spcBef>
                <a:spcPts val="1200"/>
              </a:spcBef>
            </a:pPr>
            <a:r>
              <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System Center Virtual Machine Manager 2008 Beta:</a:t>
            </a:r>
          </a:p>
          <a:p>
            <a:pPr lvl="1" indent="-457200" defTabSz="914363">
              <a:lnSpc>
                <a:spcPct val="90000"/>
              </a:lnSpc>
              <a:spcBef>
                <a:spcPts val="600"/>
              </a:spcBef>
              <a:buSzPct val="80000"/>
              <a:buBlip>
                <a:blip r:embed="rId3"/>
              </a:buBlip>
              <a:defRPr/>
            </a:pPr>
            <a:r>
              <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hlinkClick r:id="rId10"/>
              </a:rPr>
              <a:t>http://connect.microsoft.com</a:t>
            </a:r>
            <a:endParaRPr lang="en-US" sz="14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endParaRPr>
          </a:p>
        </p:txBody>
      </p:sp>
      <p:sp>
        <p:nvSpPr>
          <p:cNvPr id="6" name="Rounded Rectangle 5"/>
          <p:cNvSpPr/>
          <p:nvPr/>
        </p:nvSpPr>
        <p:spPr>
          <a:xfrm>
            <a:off x="494370" y="1428750"/>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Box 303108"/>
          <p:cNvSpPr txBox="1">
            <a:spLocks noChangeArrowheads="1"/>
          </p:cNvSpPr>
          <p:nvPr/>
        </p:nvSpPr>
        <p:spPr bwMode="auto">
          <a:xfrm>
            <a:off x="285750" y="6029325"/>
            <a:ext cx="862965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914099" eaLnBrk="0" hangingPunct="0"/>
            <a:r>
              <a:rPr lang="en-US" sz="800" dirty="0" smtClean="0">
                <a:solidFill>
                  <a:schemeClr val="bg1"/>
                </a:solidFill>
                <a:latin typeface="Calibri" pitchFamily="34" charset="0"/>
                <a:cs typeface="Arial" charset="0"/>
              </a:rPr>
              <a:t>© 2008 Microsoft Corporation. All rights reserved. Microsoft, Windows, Windows Vista and other product names are or may be registered trademarks and/or trademarks in the U.S. and/or other countries.</a:t>
            </a:r>
          </a:p>
          <a:p>
            <a:pPr algn="ctr" defTabSz="914099" eaLnBrk="0" hangingPunct="0"/>
            <a:r>
              <a:rPr lang="en-US" sz="800" dirty="0" smtClean="0">
                <a:solidFill>
                  <a:schemeClr val="bg1"/>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bg1"/>
              </a:solidFill>
              <a:latin typeface="Calibri" pitchFamily="34" charset="0"/>
              <a:cs typeface="Arial" charset="0"/>
            </a:endParaRPr>
          </a:p>
        </p:txBody>
      </p:sp>
      <p:pic>
        <p:nvPicPr>
          <p:cNvPr id="24582" name="Picture 8" descr="mslogo_tag_opt_1_R.png"/>
          <p:cNvPicPr>
            <a:picLocks noChangeAspect="1"/>
          </p:cNvPicPr>
          <p:nvPr/>
        </p:nvPicPr>
        <p:blipFill>
          <a:blip r:embed="rId3"/>
          <a:srcRect/>
          <a:stretch>
            <a:fillRect/>
          </a:stretch>
        </p:blipFill>
        <p:spPr bwMode="black">
          <a:xfrm>
            <a:off x="1992313" y="2968613"/>
            <a:ext cx="5207000" cy="1217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effectLst>
                  <a:outerShdw blurRad="88900" dist="12700" dir="2700000" algn="tl" rotWithShape="0">
                    <a:prstClr val="black"/>
                  </a:outerShdw>
                </a:effectLst>
              </a:rPr>
              <a:t>Windows Server </a:t>
            </a:r>
            <a:r>
              <a:rPr smtClean="0">
                <a:effectLst>
                  <a:outerShdw blurRad="88900" dist="12700" dir="2700000" algn="tl" rotWithShape="0">
                    <a:prstClr val="black"/>
                  </a:outerShdw>
                  <a:reflection blurRad="6350" stA="50000" endA="300" endPos="50000" dist="29997" dir="5400000" sy="-100000" algn="bl" rotWithShape="0"/>
                </a:effectLst>
              </a:rPr>
              <a:t>2008 Hyper-V</a:t>
            </a:r>
            <a:endParaRPr lang="en-US" dirty="0">
              <a:effectLst>
                <a:outerShdw blurRad="88900" dist="12700" dir="2700000" algn="tl" rotWithShape="0">
                  <a:prstClr val="black"/>
                </a:outerShdw>
                <a:reflection blurRad="6350" stA="50000" endA="300" endPos="50000" dist="29997"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371600"/>
            <a:ext cx="8229600" cy="4632204"/>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lnSpc>
                <a:spcPct val="90000"/>
              </a:lnSpc>
              <a:spcBef>
                <a:spcPts val="1200"/>
              </a:spcBef>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Description</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Hypervisor based virtualization platform</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 x64 Edition technology</a:t>
            </a:r>
          </a:p>
          <a:p>
            <a:pPr marL="1143000" lvl="1" indent="-342900">
              <a:lnSpc>
                <a:spcPct val="90000"/>
              </a:lnSpc>
              <a:spcBef>
                <a:spcPts val="300"/>
              </a:spcBef>
              <a:buSzPct val="80000"/>
              <a:buBlip>
                <a:blip r:embed="rId4"/>
              </a:buBlip>
              <a:defRPr/>
            </a:pPr>
            <a:r>
              <a:rPr lang="en-US" sz="1400" dirty="0" smtClean="0">
                <a:solidFill>
                  <a:schemeClr val="bg1"/>
                </a:solidFill>
              </a:rPr>
              <a:t>Standard, Enterprise and Datacenter Editions</a:t>
            </a:r>
          </a:p>
          <a:p>
            <a:pPr>
              <a:lnSpc>
                <a:spcPct val="90000"/>
              </a:lnSpc>
              <a:spcBef>
                <a:spcPts val="1200"/>
              </a:spcBef>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Hardware Requirements</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x64 server with hardware assisted virtualization</a:t>
            </a:r>
          </a:p>
          <a:p>
            <a:pPr marL="1143000" lvl="1" indent="-342900">
              <a:lnSpc>
                <a:spcPct val="90000"/>
              </a:lnSpc>
              <a:spcBef>
                <a:spcPts val="300"/>
              </a:spcBef>
              <a:buSzPct val="80000"/>
              <a:buBlip>
                <a:blip r:embed="rId4"/>
              </a:buBlip>
              <a:defRPr/>
            </a:pPr>
            <a:r>
              <a:rPr lang="en-US" sz="1400" dirty="0" smtClean="0">
                <a:solidFill>
                  <a:schemeClr val="bg1"/>
                </a:solidFill>
              </a:rPr>
              <a:t>AMD AMD-V or Intel VT</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Hardware enabled Data Execution Prevention (DEP) required</a:t>
            </a:r>
          </a:p>
          <a:p>
            <a:pPr marL="1143000" lvl="1" indent="-342900">
              <a:lnSpc>
                <a:spcPct val="90000"/>
              </a:lnSpc>
              <a:spcBef>
                <a:spcPts val="300"/>
              </a:spcBef>
              <a:buSzPct val="80000"/>
              <a:buBlip>
                <a:blip r:embed="rId4"/>
              </a:buBlip>
              <a:defRPr/>
            </a:pPr>
            <a:r>
              <a:rPr lang="en-US" sz="1400" dirty="0" smtClean="0">
                <a:solidFill>
                  <a:schemeClr val="bg1"/>
                </a:solidFill>
              </a:rPr>
              <a:t>AMD (NX no execute bit)</a:t>
            </a:r>
          </a:p>
          <a:p>
            <a:pPr marL="1143000" lvl="1" indent="-342900">
              <a:lnSpc>
                <a:spcPct val="90000"/>
              </a:lnSpc>
              <a:spcBef>
                <a:spcPts val="300"/>
              </a:spcBef>
              <a:buSzPct val="80000"/>
              <a:buBlip>
                <a:blip r:embed="rId4"/>
              </a:buBlip>
              <a:defRPr/>
            </a:pPr>
            <a:r>
              <a:rPr lang="en-US" sz="1400" dirty="0" smtClean="0">
                <a:solidFill>
                  <a:schemeClr val="bg1"/>
                </a:solidFill>
              </a:rPr>
              <a:t>Intel (XD execute disable)</a:t>
            </a:r>
          </a:p>
          <a:p>
            <a:pPr lvl="1" indent="-457200" defTabSz="914363">
              <a:lnSpc>
                <a:spcPct val="90000"/>
              </a:lnSpc>
              <a:spcBef>
                <a:spcPts val="600"/>
              </a:spcBef>
              <a:buSzPct val="80000"/>
              <a:buBlip>
                <a:blip r:embed="rId3"/>
              </a:buBlip>
              <a:defRPr/>
            </a:pPr>
            <a:r>
              <a:rPr lang="en-US" sz="20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Note: Enabling these BIOS features requires powering down (not rebooting) the server to take effect</a:t>
            </a:r>
          </a:p>
        </p:txBody>
      </p:sp>
      <p:sp>
        <p:nvSpPr>
          <p:cNvPr id="5" name="Rounded Rectangle 4"/>
          <p:cNvSpPr/>
          <p:nvPr/>
        </p:nvSpPr>
        <p:spPr>
          <a:xfrm>
            <a:off x="495300" y="1430654"/>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706" name="Rectangle 2"/>
          <p:cNvSpPr>
            <a:spLocks noGrp="1" noChangeArrowheads="1"/>
          </p:cNvSpPr>
          <p:nvPr>
            <p:ph type="title"/>
          </p:nvPr>
        </p:nvSpPr>
        <p:spPr/>
        <p:txBody>
          <a:bodyPr/>
          <a:lstStyle/>
          <a:p>
            <a:r>
              <a:rPr lang="en-US" dirty="0" smtClean="0"/>
              <a:t>Windows Hyper-V Requirements</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05150"/>
            <a:ext cx="8229600" cy="1743075"/>
          </a:xfrm>
        </p:spPr>
        <p:txBody>
          <a:bodyPr/>
          <a:lstStyle/>
          <a:p>
            <a:r>
              <a:rPr smtClean="0">
                <a:effectLst>
                  <a:outerShdw blurRad="88900" dist="12700" dir="2700000" algn="tl" rotWithShape="0">
                    <a:prstClr val="black"/>
                  </a:outerShdw>
                  <a:reflection blurRad="6350" stA="50000" endA="300" endPos="50000" dist="29997" dir="5400000" sy="-100000" algn="bl" rotWithShape="0"/>
                </a:effectLst>
              </a:rPr>
              <a:t>Architecture</a:t>
            </a:r>
            <a:endParaRPr lang="en-US" dirty="0">
              <a:effectLst>
                <a:outerShdw blurRad="88900" dist="12700" dir="2700000" algn="tl" rotWithShape="0">
                  <a:prstClr val="black"/>
                </a:outerShdw>
                <a:reflection blurRad="6350" stA="50000" endA="300" endPos="50000" dist="29997"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1"/>
          <p:cNvGraphicFramePr>
            <a:graphicFrameLocks noGrp="1"/>
          </p:cNvGraphicFramePr>
          <p:nvPr/>
        </p:nvGraphicFramePr>
        <p:xfrm>
          <a:off x="158304" y="1998358"/>
          <a:ext cx="7983528" cy="3686295"/>
        </p:xfrm>
        <a:graphic>
          <a:graphicData uri="http://schemas.openxmlformats.org/drawingml/2006/table">
            <a:tbl>
              <a:tblPr firstRow="1" bandRow="1">
                <a:tableStyleId>{5C22544A-7EE6-4342-B048-85BDC9FD1C3A}</a:tableStyleId>
              </a:tblPr>
              <a:tblGrid>
                <a:gridCol w="1683833"/>
                <a:gridCol w="1776761"/>
                <a:gridCol w="1784195"/>
                <a:gridCol w="1732156"/>
                <a:gridCol w="1006583"/>
              </a:tblGrid>
              <a:tr h="1609620">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r h="2076675">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7" name="Group 86"/>
          <p:cNvGrpSpPr/>
          <p:nvPr/>
        </p:nvGrpSpPr>
        <p:grpSpPr>
          <a:xfrm>
            <a:off x="172859" y="3669243"/>
            <a:ext cx="1524000" cy="1933893"/>
            <a:chOff x="172859" y="3669243"/>
            <a:chExt cx="1524000" cy="1933893"/>
          </a:xfrm>
        </p:grpSpPr>
        <p:sp>
          <p:nvSpPr>
            <p:cNvPr id="6" name="Rounded Rectangle 5"/>
            <p:cNvSpPr/>
            <p:nvPr/>
          </p:nvSpPr>
          <p:spPr bwMode="auto">
            <a:xfrm>
              <a:off x="172859" y="3669243"/>
              <a:ext cx="1524000" cy="1933893"/>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a:t>
              </a:r>
            </a:p>
          </p:txBody>
        </p:sp>
        <p:sp>
          <p:nvSpPr>
            <p:cNvPr id="81" name="Rounded Rectangle 80"/>
            <p:cNvSpPr/>
            <p:nvPr/>
          </p:nvSpPr>
          <p:spPr bwMode="auto">
            <a:xfrm>
              <a:off x="282474" y="4206155"/>
              <a:ext cx="609601" cy="556910"/>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grpSp>
      <p:grpSp>
        <p:nvGrpSpPr>
          <p:cNvPr id="85" name="Group 84"/>
          <p:cNvGrpSpPr/>
          <p:nvPr/>
        </p:nvGrpSpPr>
        <p:grpSpPr>
          <a:xfrm>
            <a:off x="7307765" y="520390"/>
            <a:ext cx="1735749" cy="1782447"/>
            <a:chOff x="7307765" y="520390"/>
            <a:chExt cx="1735749" cy="1782447"/>
          </a:xfrm>
        </p:grpSpPr>
        <p:sp>
          <p:nvSpPr>
            <p:cNvPr id="84" name="Rounded Rectangle 83"/>
            <p:cNvSpPr/>
            <p:nvPr/>
          </p:nvSpPr>
          <p:spPr bwMode="auto">
            <a:xfrm>
              <a:off x="7307765" y="520390"/>
              <a:ext cx="1735749" cy="1782447"/>
            </a:xfrm>
            <a:prstGeom prst="roundRect">
              <a:avLst>
                <a:gd name="adj" fmla="val 7022"/>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16" name="Rounded Rectangle 115"/>
            <p:cNvSpPr/>
            <p:nvPr/>
          </p:nvSpPr>
          <p:spPr bwMode="auto">
            <a:xfrm>
              <a:off x="7420392" y="984773"/>
              <a:ext cx="1514475" cy="273084"/>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8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OS</a:t>
              </a:r>
            </a:p>
          </p:txBody>
        </p:sp>
        <p:sp>
          <p:nvSpPr>
            <p:cNvPr id="54" name="TextBox 53"/>
            <p:cNvSpPr txBox="1"/>
            <p:nvPr/>
          </p:nvSpPr>
          <p:spPr>
            <a:xfrm>
              <a:off x="7338245" y="640079"/>
              <a:ext cx="1627102" cy="270837"/>
            </a:xfrm>
            <a:prstGeom prst="rect">
              <a:avLst/>
            </a:prstGeom>
            <a:noFill/>
          </p:spPr>
          <p:txBody>
            <a:bodyPr wrap="square" lIns="76194" tIns="38097" rIns="76194" bIns="38097" rtlCol="0">
              <a:spAutoFit/>
            </a:bodyPr>
            <a:lstStyle/>
            <a:p>
              <a:pPr>
                <a:lnSpc>
                  <a:spcPct val="90000"/>
                </a:lnSpc>
                <a:spcBef>
                  <a:spcPct val="30000"/>
                </a:spcBef>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Provided by:</a:t>
              </a:r>
            </a:p>
          </p:txBody>
        </p:sp>
      </p:grpSp>
      <p:sp>
        <p:nvSpPr>
          <p:cNvPr id="2" name="Title 1"/>
          <p:cNvSpPr>
            <a:spLocks noGrp="1"/>
          </p:cNvSpPr>
          <p:nvPr>
            <p:ph type="title"/>
          </p:nvPr>
        </p:nvSpPr>
        <p:spPr/>
        <p:txBody>
          <a:bodyPr>
            <a:normAutofit/>
          </a:bodyPr>
          <a:lstStyle/>
          <a:p>
            <a:r>
              <a:rPr sz="4400" smtClean="0"/>
              <a:t>Hyper-V Architecture</a:t>
            </a:r>
            <a:endParaRPr sz="4400">
              <a:solidFill>
                <a:schemeClr val="tx1"/>
              </a:solidFill>
            </a:endParaRPr>
          </a:p>
        </p:txBody>
      </p:sp>
      <p:sp>
        <p:nvSpPr>
          <p:cNvPr id="22" name="Rounded Rectangle 21"/>
          <p:cNvSpPr/>
          <p:nvPr/>
        </p:nvSpPr>
        <p:spPr bwMode="auto">
          <a:xfrm>
            <a:off x="178381" y="1998357"/>
            <a:ext cx="1524000" cy="152400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18" name="Rounded Rectangle 117"/>
          <p:cNvSpPr/>
          <p:nvPr/>
        </p:nvSpPr>
        <p:spPr bwMode="auto">
          <a:xfrm>
            <a:off x="7420392" y="1289573"/>
            <a:ext cx="1514475" cy="273084"/>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9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ISV / IHV / OEM</a:t>
            </a:r>
          </a:p>
        </p:txBody>
      </p:sp>
      <p:sp>
        <p:nvSpPr>
          <p:cNvPr id="119" name="Rounded Rectangle 118"/>
          <p:cNvSpPr/>
          <p:nvPr/>
        </p:nvSpPr>
        <p:spPr bwMode="auto">
          <a:xfrm>
            <a:off x="7420392" y="1594373"/>
            <a:ext cx="1514475" cy="273084"/>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9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Hyper-V</a:t>
            </a:r>
          </a:p>
        </p:txBody>
      </p:sp>
      <p:sp>
        <p:nvSpPr>
          <p:cNvPr id="56" name="TextBox 55"/>
          <p:cNvSpPr txBox="1"/>
          <p:nvPr/>
        </p:nvSpPr>
        <p:spPr>
          <a:xfrm>
            <a:off x="7078428" y="5861973"/>
            <a:ext cx="1117600" cy="298537"/>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Ring -1</a:t>
            </a:r>
          </a:p>
        </p:txBody>
      </p:sp>
      <p:sp>
        <p:nvSpPr>
          <p:cNvPr id="51" name="Rounded Rectangle 50"/>
          <p:cNvSpPr/>
          <p:nvPr/>
        </p:nvSpPr>
        <p:spPr bwMode="auto">
          <a:xfrm>
            <a:off x="172859" y="5803723"/>
            <a:ext cx="6857933" cy="402065"/>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Windows hypervisor</a:t>
            </a:r>
          </a:p>
        </p:txBody>
      </p:sp>
      <p:sp>
        <p:nvSpPr>
          <p:cNvPr id="52" name="Rounded Rectangle 51"/>
          <p:cNvSpPr/>
          <p:nvPr/>
        </p:nvSpPr>
        <p:spPr bwMode="auto">
          <a:xfrm>
            <a:off x="172859" y="6289785"/>
            <a:ext cx="6857933" cy="402065"/>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“Designed for Windows” Server Hardware</a:t>
            </a:r>
          </a:p>
        </p:txBody>
      </p:sp>
      <p:grpSp>
        <p:nvGrpSpPr>
          <p:cNvPr id="86" name="Group 85"/>
          <p:cNvGrpSpPr/>
          <p:nvPr/>
        </p:nvGrpSpPr>
        <p:grpSpPr>
          <a:xfrm>
            <a:off x="7457562" y="3042048"/>
            <a:ext cx="1117600" cy="2604505"/>
            <a:chOff x="7457562" y="3042048"/>
            <a:chExt cx="1117600" cy="2604505"/>
          </a:xfrm>
        </p:grpSpPr>
        <p:sp>
          <p:nvSpPr>
            <p:cNvPr id="138" name="TextBox 137"/>
            <p:cNvSpPr txBox="1"/>
            <p:nvPr/>
          </p:nvSpPr>
          <p:spPr>
            <a:xfrm>
              <a:off x="7457562" y="5126417"/>
              <a:ext cx="1117600" cy="520136"/>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Kernel Mode</a:t>
              </a:r>
            </a:p>
          </p:txBody>
        </p:sp>
        <p:sp>
          <p:nvSpPr>
            <p:cNvPr id="53" name="Text Box 10"/>
            <p:cNvSpPr txBox="1">
              <a:spLocks noChangeArrowheads="1"/>
            </p:cNvSpPr>
            <p:nvPr/>
          </p:nvSpPr>
          <p:spPr bwMode="auto">
            <a:xfrm>
              <a:off x="7457562" y="3042048"/>
              <a:ext cx="860721" cy="535531"/>
            </a:xfrm>
            <a:prstGeom prst="rect">
              <a:avLst/>
            </a:prstGeom>
            <a:noFill/>
            <a:ln w="3175" algn="ctr">
              <a:noFill/>
              <a:miter lim="800000"/>
              <a:headEnd/>
              <a:tailEnd/>
            </a:ln>
            <a:effectLst/>
          </p:spPr>
          <p:txBody>
            <a:bodyPr wrap="square">
              <a:spAutoFit/>
            </a:bodyPr>
            <a:lstStyle/>
            <a:p>
              <a:pPr fontAlgn="auto">
                <a:lnSpc>
                  <a:spcPct val="90000"/>
                </a:lnSpc>
                <a:spcBef>
                  <a:spcPct val="30000"/>
                </a:spcBef>
                <a:spcAft>
                  <a:spcPts val="0"/>
                </a:spcAft>
                <a:defRPr/>
              </a:pPr>
              <a:r>
                <a:rPr lang="en-US" sz="16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User Mode</a:t>
              </a:r>
            </a:p>
          </p:txBody>
        </p:sp>
      </p:grpSp>
      <p:sp>
        <p:nvSpPr>
          <p:cNvPr id="64" name="Left Brace 63"/>
          <p:cNvSpPr/>
          <p:nvPr/>
        </p:nvSpPr>
        <p:spPr bwMode="auto">
          <a:xfrm rot="5400000">
            <a:off x="4278102" y="-733921"/>
            <a:ext cx="430213" cy="5075166"/>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20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nvGrpSpPr>
          <p:cNvPr id="91" name="Group 90"/>
          <p:cNvGrpSpPr/>
          <p:nvPr/>
        </p:nvGrpSpPr>
        <p:grpSpPr>
          <a:xfrm>
            <a:off x="7434" y="1271870"/>
            <a:ext cx="1828799" cy="745306"/>
            <a:chOff x="7434" y="1271870"/>
            <a:chExt cx="1828799" cy="745306"/>
          </a:xfrm>
        </p:grpSpPr>
        <p:sp>
          <p:nvSpPr>
            <p:cNvPr id="55" name="Text Box 50"/>
            <p:cNvSpPr txBox="1">
              <a:spLocks noChangeArrowheads="1"/>
            </p:cNvSpPr>
            <p:nvPr/>
          </p:nvSpPr>
          <p:spPr bwMode="auto">
            <a:xfrm>
              <a:off x="7434" y="1271870"/>
              <a:ext cx="1828799" cy="338554"/>
            </a:xfrm>
            <a:prstGeom prst="rect">
              <a:avLst/>
            </a:prstGeom>
            <a:noFill/>
            <a:ln w="3175" algn="ctr">
              <a:noFill/>
              <a:miter lim="800000"/>
              <a:headEnd/>
              <a:tailEnd/>
            </a:ln>
          </p:spPr>
          <p:txBody>
            <a:bodyPr wrap="square">
              <a:spAutoFit/>
            </a:bodyPr>
            <a:lstStyle/>
            <a:p>
              <a:pPr algn="ctr"/>
              <a:r>
                <a:rPr lang="en-US" sz="16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Parent Partition</a:t>
              </a:r>
            </a:p>
          </p:txBody>
        </p:sp>
        <p:sp>
          <p:nvSpPr>
            <p:cNvPr id="65" name="Left Brace 64"/>
            <p:cNvSpPr/>
            <p:nvPr/>
          </p:nvSpPr>
          <p:spPr bwMode="auto">
            <a:xfrm rot="5400000">
              <a:off x="709002" y="1050820"/>
              <a:ext cx="430212" cy="1502500"/>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72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sp>
        <p:nvSpPr>
          <p:cNvPr id="59" name="TextBox 58"/>
          <p:cNvSpPr txBox="1"/>
          <p:nvPr/>
        </p:nvSpPr>
        <p:spPr>
          <a:xfrm>
            <a:off x="184489" y="2633755"/>
            <a:ext cx="1490869" cy="264684"/>
          </a:xfrm>
          <a:prstGeom prst="rect">
            <a:avLst/>
          </a:prstGeom>
          <a:noFill/>
        </p:spPr>
        <p:txBody>
          <a:bodyPr wrap="square" lIns="91436" tIns="45718" rIns="91436" bIns="45718" rtlCol="0">
            <a:spAutoFit/>
          </a:bodyPr>
          <a:lstStyle/>
          <a:p>
            <a:pPr marL="0" lvl="1" indent="-342900" algn="ctr" defTabSz="914363">
              <a:lnSpc>
                <a:spcPct val="80000"/>
              </a:lnSpc>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90" name="Rounded Rectangle 89"/>
          <p:cNvSpPr/>
          <p:nvPr/>
        </p:nvSpPr>
        <p:spPr bwMode="auto">
          <a:xfrm>
            <a:off x="625020" y="4679967"/>
            <a:ext cx="632217" cy="505157"/>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IHV Drivers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1"/>
          <p:cNvGraphicFramePr>
            <a:graphicFrameLocks noGrp="1"/>
          </p:cNvGraphicFramePr>
          <p:nvPr/>
        </p:nvGraphicFramePr>
        <p:xfrm>
          <a:off x="158304" y="1998358"/>
          <a:ext cx="7983528" cy="3686295"/>
        </p:xfrm>
        <a:graphic>
          <a:graphicData uri="http://schemas.openxmlformats.org/drawingml/2006/table">
            <a:tbl>
              <a:tblPr firstRow="1" bandRow="1">
                <a:tableStyleId>{5C22544A-7EE6-4342-B048-85BDC9FD1C3A}</a:tableStyleId>
              </a:tblPr>
              <a:tblGrid>
                <a:gridCol w="1683833"/>
                <a:gridCol w="1776761"/>
                <a:gridCol w="1784195"/>
                <a:gridCol w="1732156"/>
                <a:gridCol w="1006583"/>
              </a:tblGrid>
              <a:tr h="1609620">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12700" cmpd="sng">
                      <a:noFill/>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r h="2076675">
                <a:tc>
                  <a:txBody>
                    <a:bodyPr/>
                    <a:lstStyle/>
                    <a:p>
                      <a:endParaRPr lang="en-US" dirty="0"/>
                    </a:p>
                  </a:txBody>
                  <a:tcPr>
                    <a:lnL w="12700" cmpd="sng">
                      <a:noFill/>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28575" cap="flat" cmpd="sng" algn="ctr">
                      <a:solidFill>
                        <a:schemeClr val="bg2">
                          <a:lumMod val="20000"/>
                          <a:lumOff val="80000"/>
                        </a:schemeClr>
                      </a:solidFill>
                      <a:prstDash val="dash"/>
                      <a:round/>
                      <a:headEnd type="none" w="med" len="med"/>
                      <a:tailEnd type="none" w="med" len="med"/>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28575" cap="flat" cmpd="sng" algn="ctr">
                      <a:solidFill>
                        <a:schemeClr val="bg2">
                          <a:lumMod val="20000"/>
                          <a:lumOff val="80000"/>
                        </a:schemeClr>
                      </a:solidFill>
                      <a:prstDash val="dash"/>
                      <a:round/>
                      <a:headEnd type="none" w="med" len="med"/>
                      <a:tailEnd type="none" w="med" len="med"/>
                    </a:lnL>
                    <a:lnR w="12700" cmpd="sng">
                      <a:noFill/>
                    </a:lnR>
                    <a:lnT w="28575" cap="flat" cmpd="sng" algn="ctr">
                      <a:solidFill>
                        <a:schemeClr val="bg2">
                          <a:lumMod val="20000"/>
                          <a:lumOff val="80000"/>
                        </a:schemeClr>
                      </a:solidFill>
                      <a:prstDash val="dash"/>
                      <a:round/>
                      <a:headEnd type="none" w="med" len="med"/>
                      <a:tailEnd type="none" w="med" len="med"/>
                    </a:lnT>
                    <a:lnB w="28575" cap="flat" cmpd="sng" algn="ctr">
                      <a:solidFill>
                        <a:schemeClr val="bg2">
                          <a:lumMod val="20000"/>
                          <a:lumOff val="80000"/>
                        </a:schemeClr>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 name="Group 86"/>
          <p:cNvGrpSpPr/>
          <p:nvPr/>
        </p:nvGrpSpPr>
        <p:grpSpPr>
          <a:xfrm>
            <a:off x="172859" y="3669243"/>
            <a:ext cx="1524000" cy="1933893"/>
            <a:chOff x="172859" y="3669243"/>
            <a:chExt cx="1524000" cy="1933893"/>
          </a:xfrm>
        </p:grpSpPr>
        <p:sp>
          <p:nvSpPr>
            <p:cNvPr id="6" name="Rounded Rectangle 5"/>
            <p:cNvSpPr/>
            <p:nvPr/>
          </p:nvSpPr>
          <p:spPr bwMode="auto">
            <a:xfrm>
              <a:off x="172859" y="3669243"/>
              <a:ext cx="1524000" cy="1933893"/>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2008</a:t>
              </a:r>
            </a:p>
          </p:txBody>
        </p:sp>
        <p:sp>
          <p:nvSpPr>
            <p:cNvPr id="81" name="Rounded Rectangle 80"/>
            <p:cNvSpPr/>
            <p:nvPr/>
          </p:nvSpPr>
          <p:spPr bwMode="auto">
            <a:xfrm>
              <a:off x="282474" y="4206155"/>
              <a:ext cx="609601" cy="556910"/>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grpSp>
      <p:sp>
        <p:nvSpPr>
          <p:cNvPr id="77" name="Rounded Rectangle 76"/>
          <p:cNvSpPr/>
          <p:nvPr/>
        </p:nvSpPr>
        <p:spPr bwMode="auto">
          <a:xfrm>
            <a:off x="988005" y="4206155"/>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VSP</a:t>
            </a:r>
          </a:p>
        </p:txBody>
      </p:sp>
      <p:grpSp>
        <p:nvGrpSpPr>
          <p:cNvPr id="4" name="Group 84"/>
          <p:cNvGrpSpPr/>
          <p:nvPr/>
        </p:nvGrpSpPr>
        <p:grpSpPr>
          <a:xfrm>
            <a:off x="7307765" y="520390"/>
            <a:ext cx="1735749" cy="1782447"/>
            <a:chOff x="7307765" y="520390"/>
            <a:chExt cx="1735749" cy="1782447"/>
          </a:xfrm>
        </p:grpSpPr>
        <p:sp>
          <p:nvSpPr>
            <p:cNvPr id="84" name="Rounded Rectangle 83"/>
            <p:cNvSpPr/>
            <p:nvPr/>
          </p:nvSpPr>
          <p:spPr bwMode="auto">
            <a:xfrm>
              <a:off x="7307765" y="520390"/>
              <a:ext cx="1735749" cy="1782447"/>
            </a:xfrm>
            <a:prstGeom prst="roundRect">
              <a:avLst>
                <a:gd name="adj" fmla="val 7022"/>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16" name="Rounded Rectangle 115"/>
            <p:cNvSpPr/>
            <p:nvPr/>
          </p:nvSpPr>
          <p:spPr bwMode="auto">
            <a:xfrm>
              <a:off x="7420392" y="984773"/>
              <a:ext cx="1514475" cy="273084"/>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8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OS</a:t>
              </a:r>
            </a:p>
          </p:txBody>
        </p:sp>
        <p:sp>
          <p:nvSpPr>
            <p:cNvPr id="54" name="TextBox 53"/>
            <p:cNvSpPr txBox="1"/>
            <p:nvPr/>
          </p:nvSpPr>
          <p:spPr>
            <a:xfrm>
              <a:off x="7338245" y="640079"/>
              <a:ext cx="1627102" cy="270837"/>
            </a:xfrm>
            <a:prstGeom prst="rect">
              <a:avLst/>
            </a:prstGeom>
            <a:noFill/>
          </p:spPr>
          <p:txBody>
            <a:bodyPr wrap="square" lIns="76194" tIns="38097" rIns="76194" bIns="38097" rtlCol="0">
              <a:spAutoFit/>
            </a:bodyPr>
            <a:lstStyle/>
            <a:p>
              <a:pPr>
                <a:lnSpc>
                  <a:spcPct val="90000"/>
                </a:lnSpc>
                <a:spcBef>
                  <a:spcPct val="30000"/>
                </a:spcBef>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Provided by:</a:t>
              </a:r>
            </a:p>
          </p:txBody>
        </p:sp>
      </p:grpSp>
      <p:sp>
        <p:nvSpPr>
          <p:cNvPr id="2" name="Title 1"/>
          <p:cNvSpPr>
            <a:spLocks noGrp="1"/>
          </p:cNvSpPr>
          <p:nvPr>
            <p:ph type="title"/>
          </p:nvPr>
        </p:nvSpPr>
        <p:spPr/>
        <p:txBody>
          <a:bodyPr>
            <a:normAutofit/>
          </a:bodyPr>
          <a:lstStyle/>
          <a:p>
            <a:r>
              <a:rPr sz="4400" smtClean="0"/>
              <a:t>Hyper-V Architecture</a:t>
            </a:r>
            <a:endParaRPr sz="4400">
              <a:solidFill>
                <a:schemeClr val="tx1"/>
              </a:solidFill>
            </a:endParaRPr>
          </a:p>
        </p:txBody>
      </p:sp>
      <p:grpSp>
        <p:nvGrpSpPr>
          <p:cNvPr id="5" name="Group 95"/>
          <p:cNvGrpSpPr/>
          <p:nvPr/>
        </p:nvGrpSpPr>
        <p:grpSpPr>
          <a:xfrm>
            <a:off x="3745379" y="1998357"/>
            <a:ext cx="1529522" cy="3604779"/>
            <a:chOff x="3745379" y="1998357"/>
            <a:chExt cx="1529522" cy="3604779"/>
          </a:xfrm>
        </p:grpSpPr>
        <p:sp>
          <p:nvSpPr>
            <p:cNvPr id="26" name="Rounded Rectangle 25"/>
            <p:cNvSpPr/>
            <p:nvPr/>
          </p:nvSpPr>
          <p:spPr bwMode="auto">
            <a:xfrm>
              <a:off x="3750901" y="1998357"/>
              <a:ext cx="1524000" cy="1524000"/>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5" name="Rounded Rectangle 24"/>
            <p:cNvSpPr/>
            <p:nvPr/>
          </p:nvSpPr>
          <p:spPr bwMode="auto">
            <a:xfrm>
              <a:off x="3745379" y="3674766"/>
              <a:ext cx="1524000" cy="192837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Non-Hypervisor Aware OS</a:t>
              </a:r>
            </a:p>
          </p:txBody>
        </p:sp>
        <p:sp>
          <p:nvSpPr>
            <p:cNvPr id="75" name="Rounded Rectangle 74"/>
            <p:cNvSpPr/>
            <p:nvPr/>
          </p:nvSpPr>
          <p:spPr bwMode="auto">
            <a:xfrm>
              <a:off x="4056478" y="5217111"/>
              <a:ext cx="908304" cy="300531"/>
            </a:xfrm>
            <a:prstGeom prst="roundRect">
              <a:avLst>
                <a:gd name="adj" fmla="val 26175"/>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Emulation</a:t>
              </a:r>
            </a:p>
          </p:txBody>
        </p:sp>
      </p:grpSp>
      <p:sp>
        <p:nvSpPr>
          <p:cNvPr id="22" name="Rounded Rectangle 21"/>
          <p:cNvSpPr/>
          <p:nvPr/>
        </p:nvSpPr>
        <p:spPr bwMode="auto">
          <a:xfrm>
            <a:off x="178381" y="1998357"/>
            <a:ext cx="1524000" cy="152400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118" name="Rounded Rectangle 117"/>
          <p:cNvSpPr/>
          <p:nvPr/>
        </p:nvSpPr>
        <p:spPr bwMode="auto">
          <a:xfrm>
            <a:off x="7420392" y="1289573"/>
            <a:ext cx="1514475" cy="273084"/>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9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ISV / IHV / OEM</a:t>
            </a:r>
          </a:p>
        </p:txBody>
      </p:sp>
      <p:sp>
        <p:nvSpPr>
          <p:cNvPr id="119" name="Rounded Rectangle 118"/>
          <p:cNvSpPr/>
          <p:nvPr/>
        </p:nvSpPr>
        <p:spPr bwMode="auto">
          <a:xfrm>
            <a:off x="7420392" y="1594373"/>
            <a:ext cx="1514475" cy="273084"/>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9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Hyper-V</a:t>
            </a:r>
          </a:p>
        </p:txBody>
      </p:sp>
      <p:sp>
        <p:nvSpPr>
          <p:cNvPr id="120" name="Rounded Rectangle 119"/>
          <p:cNvSpPr/>
          <p:nvPr/>
        </p:nvSpPr>
        <p:spPr bwMode="auto">
          <a:xfrm>
            <a:off x="7420392" y="1899173"/>
            <a:ext cx="1514475" cy="273084"/>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1"/>
          <a:lstStyle/>
          <a:p>
            <a:pPr marL="0" lvl="1" indent="-342900" algn="ctr" defTabSz="914363">
              <a:lnSpc>
                <a:spcPct val="80000"/>
              </a:lnSpc>
              <a:buClr>
                <a:schemeClr val="tx2"/>
              </a:buClr>
              <a:buSzPct val="80000"/>
              <a:tabLst>
                <a:tab pos="424590" algn="l"/>
              </a:tabLst>
              <a:defRPr/>
            </a:pPr>
            <a:r>
              <a:rPr lang="en-US" sz="10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 XenSource</a:t>
            </a:r>
          </a:p>
        </p:txBody>
      </p:sp>
      <p:sp>
        <p:nvSpPr>
          <p:cNvPr id="56" name="TextBox 55"/>
          <p:cNvSpPr txBox="1"/>
          <p:nvPr/>
        </p:nvSpPr>
        <p:spPr>
          <a:xfrm>
            <a:off x="7078428" y="5861973"/>
            <a:ext cx="1117600" cy="298537"/>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Ring -1</a:t>
            </a:r>
          </a:p>
        </p:txBody>
      </p:sp>
      <p:grpSp>
        <p:nvGrpSpPr>
          <p:cNvPr id="7" name="Group 96"/>
          <p:cNvGrpSpPr/>
          <p:nvPr/>
        </p:nvGrpSpPr>
        <p:grpSpPr>
          <a:xfrm>
            <a:off x="5506792" y="1998357"/>
            <a:ext cx="1529522" cy="3604779"/>
            <a:chOff x="5506792" y="1998357"/>
            <a:chExt cx="1529522" cy="3604779"/>
          </a:xfrm>
        </p:grpSpPr>
        <p:sp>
          <p:nvSpPr>
            <p:cNvPr id="28" name="Rounded Rectangle 27"/>
            <p:cNvSpPr/>
            <p:nvPr/>
          </p:nvSpPr>
          <p:spPr bwMode="auto">
            <a:xfrm>
              <a:off x="5512314" y="1998357"/>
              <a:ext cx="1524000" cy="1524000"/>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7" name="Rounded Rectangle 26"/>
            <p:cNvSpPr/>
            <p:nvPr/>
          </p:nvSpPr>
          <p:spPr bwMode="auto">
            <a:xfrm>
              <a:off x="5506792" y="3660386"/>
              <a:ext cx="1524000" cy="194275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Xen-Enabled Linux Kernel</a:t>
              </a:r>
            </a:p>
          </p:txBody>
        </p:sp>
        <p:sp>
          <p:nvSpPr>
            <p:cNvPr id="105" name="Rounded Rectangle 104"/>
            <p:cNvSpPr/>
            <p:nvPr/>
          </p:nvSpPr>
          <p:spPr bwMode="auto">
            <a:xfrm>
              <a:off x="5793016" y="4213346"/>
              <a:ext cx="938879" cy="409471"/>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1"/>
            <a:lstStyle/>
            <a:p>
              <a:pPr marL="0" lvl="1" indent="-342900" algn="ctr" defTabSz="914363">
                <a:lnSpc>
                  <a:spcPct val="80000"/>
                </a:lnSpc>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Linux VSC</a:t>
              </a:r>
            </a:p>
          </p:txBody>
        </p:sp>
        <p:sp>
          <p:nvSpPr>
            <p:cNvPr id="106" name="Rounded Rectangle 105"/>
            <p:cNvSpPr/>
            <p:nvPr/>
          </p:nvSpPr>
          <p:spPr bwMode="auto">
            <a:xfrm>
              <a:off x="5793016" y="5040692"/>
              <a:ext cx="938880" cy="476719"/>
            </a:xfrm>
            <a:prstGeom prst="roundRect">
              <a:avLst>
                <a:gd name="adj" fmla="val 20377"/>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1"/>
            <a:lstStyle/>
            <a:p>
              <a:pPr marL="0" lvl="1" indent="-342900" algn="ctr" defTabSz="914363">
                <a:lnSpc>
                  <a:spcPct val="80000"/>
                </a:lnSpc>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Hypercall Adapter</a:t>
              </a:r>
            </a:p>
          </p:txBody>
        </p:sp>
        <p:sp>
          <p:nvSpPr>
            <p:cNvPr id="78" name="Rounded Rectangle 77"/>
            <p:cNvSpPr/>
            <p:nvPr/>
          </p:nvSpPr>
          <p:spPr bwMode="auto">
            <a:xfrm>
              <a:off x="5793017" y="4679967"/>
              <a:ext cx="938879" cy="300531"/>
            </a:xfrm>
            <a:prstGeom prst="roundRect">
              <a:avLst>
                <a:gd name="adj" fmla="val 23006"/>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1"/>
            <a:lstStyle/>
            <a:p>
              <a:pPr marL="0" lvl="1" indent="-342900" algn="ctr" defTabSz="914363">
                <a:lnSpc>
                  <a:spcPct val="80000"/>
                </a:lnSpc>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grpSp>
      <p:sp>
        <p:nvSpPr>
          <p:cNvPr id="51" name="Rounded Rectangle 50"/>
          <p:cNvSpPr/>
          <p:nvPr/>
        </p:nvSpPr>
        <p:spPr bwMode="auto">
          <a:xfrm>
            <a:off x="172859" y="5803723"/>
            <a:ext cx="6857933" cy="402065"/>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Windows hypervisor</a:t>
            </a:r>
          </a:p>
        </p:txBody>
      </p:sp>
      <p:sp>
        <p:nvSpPr>
          <p:cNvPr id="52" name="Rounded Rectangle 51"/>
          <p:cNvSpPr/>
          <p:nvPr/>
        </p:nvSpPr>
        <p:spPr bwMode="auto">
          <a:xfrm>
            <a:off x="172859" y="6289785"/>
            <a:ext cx="6857933" cy="402065"/>
          </a:xfrm>
          <a:prstGeom prst="roundRect">
            <a:avLst>
              <a:gd name="adj" fmla="val 25100"/>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Bef>
                <a:spcPct val="30000"/>
              </a:spcBef>
              <a:spcAft>
                <a:spcPts val="1200"/>
              </a:spcAft>
              <a:buClr>
                <a:srgbClr val="009DD3"/>
              </a:buClr>
              <a:buSzPct val="80000"/>
              <a:tabLst>
                <a:tab pos="424590" algn="l"/>
              </a:tabLst>
              <a:defRPr/>
            </a:pPr>
            <a:r>
              <a:rPr lang="en-US" sz="1400" b="1" dirty="0" smtClean="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rPr>
              <a:t>“Designed for Windows” Server Hardware</a:t>
            </a:r>
          </a:p>
        </p:txBody>
      </p:sp>
      <p:grpSp>
        <p:nvGrpSpPr>
          <p:cNvPr id="8" name="Group 85"/>
          <p:cNvGrpSpPr/>
          <p:nvPr/>
        </p:nvGrpSpPr>
        <p:grpSpPr>
          <a:xfrm>
            <a:off x="7457562" y="3042048"/>
            <a:ext cx="1117600" cy="2604505"/>
            <a:chOff x="7457562" y="3042048"/>
            <a:chExt cx="1117600" cy="2604505"/>
          </a:xfrm>
        </p:grpSpPr>
        <p:sp>
          <p:nvSpPr>
            <p:cNvPr id="138" name="TextBox 137"/>
            <p:cNvSpPr txBox="1"/>
            <p:nvPr/>
          </p:nvSpPr>
          <p:spPr>
            <a:xfrm>
              <a:off x="7457562" y="5126417"/>
              <a:ext cx="1117600" cy="520136"/>
            </a:xfrm>
            <a:prstGeom prst="rect">
              <a:avLst/>
            </a:prstGeom>
            <a:noFill/>
          </p:spPr>
          <p:txBody>
            <a:bodyPr wrap="square" lIns="76194" tIns="38097" rIns="76194" bIns="38097" rtlCol="0">
              <a:spAutoFit/>
            </a:bodyPr>
            <a:lstStyle/>
            <a:p>
              <a:pPr>
                <a:lnSpc>
                  <a:spcPct val="90000"/>
                </a:lnSpc>
                <a:spcBef>
                  <a:spcPct val="30000"/>
                </a:spcBef>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Kernel Mode</a:t>
              </a:r>
            </a:p>
          </p:txBody>
        </p:sp>
        <p:sp>
          <p:nvSpPr>
            <p:cNvPr id="53" name="Text Box 10"/>
            <p:cNvSpPr txBox="1">
              <a:spLocks noChangeArrowheads="1"/>
            </p:cNvSpPr>
            <p:nvPr/>
          </p:nvSpPr>
          <p:spPr bwMode="auto">
            <a:xfrm>
              <a:off x="7457562" y="3042048"/>
              <a:ext cx="860721" cy="535531"/>
            </a:xfrm>
            <a:prstGeom prst="rect">
              <a:avLst/>
            </a:prstGeom>
            <a:noFill/>
            <a:ln w="3175" algn="ctr">
              <a:noFill/>
              <a:miter lim="800000"/>
              <a:headEnd/>
              <a:tailEnd/>
            </a:ln>
            <a:effectLst/>
          </p:spPr>
          <p:txBody>
            <a:bodyPr wrap="square">
              <a:spAutoFit/>
            </a:bodyPr>
            <a:lstStyle/>
            <a:p>
              <a:pPr fontAlgn="auto">
                <a:lnSpc>
                  <a:spcPct val="90000"/>
                </a:lnSpc>
                <a:spcBef>
                  <a:spcPct val="30000"/>
                </a:spcBef>
                <a:spcAft>
                  <a:spcPts val="0"/>
                </a:spcAft>
                <a:defRPr/>
              </a:pPr>
              <a:r>
                <a:rPr lang="en-US" sz="16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rPr>
                <a:t>User Mode</a:t>
              </a:r>
            </a:p>
          </p:txBody>
        </p:sp>
      </p:grpSp>
      <p:grpSp>
        <p:nvGrpSpPr>
          <p:cNvPr id="9" name="Group 91"/>
          <p:cNvGrpSpPr/>
          <p:nvPr/>
        </p:nvGrpSpPr>
        <p:grpSpPr>
          <a:xfrm>
            <a:off x="1955626" y="1281395"/>
            <a:ext cx="5075166" cy="737373"/>
            <a:chOff x="1955626" y="1281395"/>
            <a:chExt cx="5075166" cy="737373"/>
          </a:xfrm>
        </p:grpSpPr>
        <p:sp>
          <p:nvSpPr>
            <p:cNvPr id="58" name="Text Box 51"/>
            <p:cNvSpPr txBox="1">
              <a:spLocks noChangeArrowheads="1"/>
            </p:cNvSpPr>
            <p:nvPr/>
          </p:nvSpPr>
          <p:spPr bwMode="auto">
            <a:xfrm>
              <a:off x="3227103" y="1281395"/>
              <a:ext cx="2543611" cy="338554"/>
            </a:xfrm>
            <a:prstGeom prst="rect">
              <a:avLst/>
            </a:prstGeom>
            <a:noFill/>
            <a:ln w="3175" algn="ctr">
              <a:noFill/>
              <a:miter lim="800000"/>
              <a:headEnd/>
              <a:tailEnd/>
            </a:ln>
          </p:spPr>
          <p:txBody>
            <a:bodyPr wrap="square">
              <a:spAutoFit/>
            </a:bodyPr>
            <a:lstStyle/>
            <a:p>
              <a:pPr algn="ctr"/>
              <a:r>
                <a:rPr lang="en-US" sz="16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Child Partitions</a:t>
              </a:r>
            </a:p>
          </p:txBody>
        </p:sp>
        <p:sp>
          <p:nvSpPr>
            <p:cNvPr id="64" name="Left Brace 63"/>
            <p:cNvSpPr/>
            <p:nvPr/>
          </p:nvSpPr>
          <p:spPr bwMode="auto">
            <a:xfrm rot="5400000">
              <a:off x="4278102" y="-733921"/>
              <a:ext cx="430213" cy="5075166"/>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20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grpSp>
        <p:nvGrpSpPr>
          <p:cNvPr id="10" name="Group 90"/>
          <p:cNvGrpSpPr/>
          <p:nvPr/>
        </p:nvGrpSpPr>
        <p:grpSpPr>
          <a:xfrm>
            <a:off x="7434" y="1271870"/>
            <a:ext cx="1828799" cy="745306"/>
            <a:chOff x="7434" y="1271870"/>
            <a:chExt cx="1828799" cy="745306"/>
          </a:xfrm>
        </p:grpSpPr>
        <p:sp>
          <p:nvSpPr>
            <p:cNvPr id="55" name="Text Box 50"/>
            <p:cNvSpPr txBox="1">
              <a:spLocks noChangeArrowheads="1"/>
            </p:cNvSpPr>
            <p:nvPr/>
          </p:nvSpPr>
          <p:spPr bwMode="auto">
            <a:xfrm>
              <a:off x="7434" y="1271870"/>
              <a:ext cx="1828799" cy="338554"/>
            </a:xfrm>
            <a:prstGeom prst="rect">
              <a:avLst/>
            </a:prstGeom>
            <a:noFill/>
            <a:ln w="3175" algn="ctr">
              <a:noFill/>
              <a:miter lim="800000"/>
              <a:headEnd/>
              <a:tailEnd/>
            </a:ln>
          </p:spPr>
          <p:txBody>
            <a:bodyPr wrap="square">
              <a:spAutoFit/>
            </a:bodyPr>
            <a:lstStyle/>
            <a:p>
              <a:pPr algn="ctr"/>
              <a:r>
                <a:rPr lang="en-US" sz="1600" b="1"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cs typeface="Arial" charset="0"/>
                </a:rPr>
                <a:t>Parent Partition</a:t>
              </a:r>
            </a:p>
          </p:txBody>
        </p:sp>
        <p:sp>
          <p:nvSpPr>
            <p:cNvPr id="65" name="Left Brace 64"/>
            <p:cNvSpPr/>
            <p:nvPr/>
          </p:nvSpPr>
          <p:spPr bwMode="auto">
            <a:xfrm rot="5400000">
              <a:off x="709002" y="1050820"/>
              <a:ext cx="430212" cy="1502500"/>
            </a:xfrm>
            <a:prstGeom prst="leftBrace">
              <a:avLst>
                <a:gd name="adj1" fmla="val 13636"/>
                <a:gd name="adj2" fmla="val 50000"/>
              </a:avLst>
            </a:prstGeom>
            <a:noFill/>
            <a:ln w="19050">
              <a:solidFill>
                <a:schemeClr val="bg2">
                  <a:lumMod val="20000"/>
                  <a:lumOff val="8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a:noAutofit/>
            </a:bodyPr>
            <a:lstStyle/>
            <a:p>
              <a:pPr fontAlgn="auto">
                <a:spcBef>
                  <a:spcPts val="0"/>
                </a:spcBef>
                <a:spcAft>
                  <a:spcPts val="0"/>
                </a:spcAft>
                <a:defRPr/>
              </a:pPr>
              <a:endParaRPr lang="en-US" sz="72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grpSp>
        <p:nvGrpSpPr>
          <p:cNvPr id="11" name="Group 88"/>
          <p:cNvGrpSpPr/>
          <p:nvPr/>
        </p:nvGrpSpPr>
        <p:grpSpPr>
          <a:xfrm>
            <a:off x="358213" y="2108937"/>
            <a:ext cx="1162471" cy="1309730"/>
            <a:chOff x="358213" y="2108937"/>
            <a:chExt cx="1162471" cy="1309730"/>
          </a:xfrm>
        </p:grpSpPr>
        <p:grpSp>
          <p:nvGrpSpPr>
            <p:cNvPr id="12" name="Group 87"/>
            <p:cNvGrpSpPr/>
            <p:nvPr/>
          </p:nvGrpSpPr>
          <p:grpSpPr>
            <a:xfrm>
              <a:off x="358213" y="2874027"/>
              <a:ext cx="1162471" cy="544640"/>
              <a:chOff x="358213" y="2874027"/>
              <a:chExt cx="1162471" cy="544640"/>
            </a:xfrm>
          </p:grpSpPr>
          <p:sp>
            <p:nvSpPr>
              <p:cNvPr id="67" name="Rounded Rectangle 66"/>
              <p:cNvSpPr/>
              <p:nvPr/>
            </p:nvSpPr>
            <p:spPr bwMode="auto">
              <a:xfrm>
                <a:off x="358213" y="2874027"/>
                <a:ext cx="1162471" cy="256367"/>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WMI Provider</a:t>
                </a:r>
              </a:p>
            </p:txBody>
          </p:sp>
          <p:sp>
            <p:nvSpPr>
              <p:cNvPr id="69" name="Rounded Rectangle 68"/>
              <p:cNvSpPr/>
              <p:nvPr/>
            </p:nvSpPr>
            <p:spPr bwMode="auto">
              <a:xfrm>
                <a:off x="358213" y="3162300"/>
                <a:ext cx="1162471" cy="256367"/>
              </a:xfrm>
              <a:prstGeom prst="roundRect">
                <a:avLst>
                  <a:gd name="adj" fmla="val 28024"/>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Service</a:t>
                </a:r>
              </a:p>
            </p:txBody>
          </p:sp>
        </p:grpSp>
        <p:grpSp>
          <p:nvGrpSpPr>
            <p:cNvPr id="13" name="Group 72"/>
            <p:cNvGrpSpPr/>
            <p:nvPr/>
          </p:nvGrpSpPr>
          <p:grpSpPr>
            <a:xfrm>
              <a:off x="546021" y="2108937"/>
              <a:ext cx="812780" cy="649756"/>
              <a:chOff x="1090988" y="2108937"/>
              <a:chExt cx="812780" cy="649756"/>
            </a:xfrm>
          </p:grpSpPr>
          <p:sp>
            <p:nvSpPr>
              <p:cNvPr id="66" name="Rounded Rectangle 65"/>
              <p:cNvSpPr/>
              <p:nvPr/>
            </p:nvSpPr>
            <p:spPr bwMode="auto">
              <a:xfrm>
                <a:off x="1294167" y="2108937"/>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Rounded Rectangle 69"/>
              <p:cNvSpPr/>
              <p:nvPr/>
            </p:nvSpPr>
            <p:spPr bwMode="auto">
              <a:xfrm>
                <a:off x="1190655" y="2158653"/>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endPar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1" name="Rounded Rectangle 70"/>
              <p:cNvSpPr/>
              <p:nvPr/>
            </p:nvSpPr>
            <p:spPr bwMode="auto">
              <a:xfrm>
                <a:off x="1090988" y="2201783"/>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 Worker Process</a:t>
                </a:r>
              </a:p>
            </p:txBody>
          </p:sp>
        </p:grpSp>
      </p:grpSp>
      <p:sp>
        <p:nvSpPr>
          <p:cNvPr id="59" name="TextBox 58"/>
          <p:cNvSpPr txBox="1"/>
          <p:nvPr/>
        </p:nvSpPr>
        <p:spPr>
          <a:xfrm>
            <a:off x="184489" y="2633755"/>
            <a:ext cx="1490869" cy="264684"/>
          </a:xfrm>
          <a:prstGeom prst="rect">
            <a:avLst/>
          </a:prstGeom>
          <a:noFill/>
        </p:spPr>
        <p:txBody>
          <a:bodyPr wrap="square" lIns="91436" tIns="45718" rIns="91436" bIns="45718" rtlCol="0">
            <a:spAutoFit/>
          </a:bodyPr>
          <a:lstStyle/>
          <a:p>
            <a:pPr marL="0" lvl="1" indent="-342900" algn="ctr" defTabSz="914363">
              <a:lnSpc>
                <a:spcPct val="80000"/>
              </a:lnSpc>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endParaRPr lang="en-US" sz="14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6" name="Rounded Rectangle 75"/>
          <p:cNvSpPr/>
          <p:nvPr/>
        </p:nvSpPr>
        <p:spPr bwMode="auto">
          <a:xfrm>
            <a:off x="466454" y="5217111"/>
            <a:ext cx="938879"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grpSp>
        <p:nvGrpSpPr>
          <p:cNvPr id="14" name="Group 94"/>
          <p:cNvGrpSpPr/>
          <p:nvPr/>
        </p:nvGrpSpPr>
        <p:grpSpPr>
          <a:xfrm>
            <a:off x="1956359" y="1998357"/>
            <a:ext cx="1529522" cy="3604779"/>
            <a:chOff x="1956359" y="1998357"/>
            <a:chExt cx="1529522" cy="3604779"/>
          </a:xfrm>
        </p:grpSpPr>
        <p:sp>
          <p:nvSpPr>
            <p:cNvPr id="24" name="Rounded Rectangle 23"/>
            <p:cNvSpPr/>
            <p:nvPr/>
          </p:nvSpPr>
          <p:spPr bwMode="auto">
            <a:xfrm>
              <a:off x="1961881" y="1998357"/>
              <a:ext cx="1524000" cy="1524000"/>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4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sp>
          <p:nvSpPr>
            <p:cNvPr id="23" name="Rounded Rectangle 22"/>
            <p:cNvSpPr/>
            <p:nvPr/>
          </p:nvSpPr>
          <p:spPr bwMode="auto">
            <a:xfrm>
              <a:off x="1956359" y="3674766"/>
              <a:ext cx="1524000" cy="192837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Server 2003, 2008</a:t>
              </a:r>
            </a:p>
          </p:txBody>
        </p:sp>
        <p:sp>
          <p:nvSpPr>
            <p:cNvPr id="74" name="Rounded Rectangle 73"/>
            <p:cNvSpPr/>
            <p:nvPr/>
          </p:nvSpPr>
          <p:spPr bwMode="auto">
            <a:xfrm>
              <a:off x="2235941" y="5215688"/>
              <a:ext cx="938879" cy="301954"/>
            </a:xfrm>
            <a:prstGeom prst="roundRect">
              <a:avLst>
                <a:gd name="adj" fmla="val 2510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lvl="1" indent="-342900" algn="ctr" defTabSz="914363">
                <a:lnSpc>
                  <a:spcPct val="80000"/>
                </a:lnSpc>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VMBus</a:t>
              </a:r>
            </a:p>
          </p:txBody>
        </p:sp>
        <p:sp>
          <p:nvSpPr>
            <p:cNvPr id="82" name="Rounded Rectangle 81"/>
            <p:cNvSpPr/>
            <p:nvPr/>
          </p:nvSpPr>
          <p:spPr bwMode="auto">
            <a:xfrm>
              <a:off x="2054965" y="4213346"/>
              <a:ext cx="609601" cy="556910"/>
            </a:xfrm>
            <a:prstGeom prst="roundRect">
              <a:avLst>
                <a:gd name="adj" fmla="val 13672"/>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defTabSz="914363">
                <a:lnSpc>
                  <a:spcPct val="90000"/>
                </a:lnSpc>
                <a:spcBef>
                  <a:spcPct val="30000"/>
                </a:spcBef>
                <a:spcAft>
                  <a:spcPts val="1200"/>
                </a:spcAft>
                <a:buClr>
                  <a:schemeClr val="tx2"/>
                </a:buClr>
                <a:buSzPct val="80000"/>
                <a:tabLst>
                  <a:tab pos="424590" algn="l"/>
                </a:tabLst>
                <a:defRPr/>
              </a:pPr>
              <a:r>
                <a:rPr lang="en-US" sz="105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Kernel</a:t>
              </a:r>
            </a:p>
          </p:txBody>
        </p:sp>
        <p:sp>
          <p:nvSpPr>
            <p:cNvPr id="83" name="Rounded Rectangle 82"/>
            <p:cNvSpPr/>
            <p:nvPr/>
          </p:nvSpPr>
          <p:spPr bwMode="auto">
            <a:xfrm>
              <a:off x="2760496" y="4213346"/>
              <a:ext cx="609601" cy="556910"/>
            </a:xfrm>
            <a:prstGeom prst="roundRect">
              <a:avLst>
                <a:gd name="adj" fmla="val 13672"/>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lvl="1" indent="-342900" algn="ctr" defTabSz="914363">
                <a:lnSpc>
                  <a:spcPct val="80000"/>
                </a:lnSpc>
                <a:buClr>
                  <a:schemeClr val="tx2"/>
                </a:buClr>
                <a:buSzPct val="80000"/>
                <a:tabLst>
                  <a:tab pos="424590" algn="l"/>
                </a:tabLst>
                <a:defRPr/>
              </a:pPr>
              <a:r>
                <a:rPr lang="en-US" sz="1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VSC</a:t>
              </a:r>
            </a:p>
          </p:txBody>
        </p:sp>
      </p:grpSp>
      <p:sp>
        <p:nvSpPr>
          <p:cNvPr id="90" name="Rounded Rectangle 89"/>
          <p:cNvSpPr/>
          <p:nvPr/>
        </p:nvSpPr>
        <p:spPr bwMode="auto">
          <a:xfrm>
            <a:off x="625020" y="4679967"/>
            <a:ext cx="632217" cy="505157"/>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marL="0" lvl="1" indent="-342900" algn="ctr" defTabSz="914363">
              <a:lnSpc>
                <a:spcPct val="80000"/>
              </a:lnSpc>
              <a:spcAft>
                <a:spcPts val="600"/>
              </a:spcAft>
              <a:buClr>
                <a:schemeClr val="tx2"/>
              </a:buClr>
              <a:buSzPct val="80000"/>
              <a:tabLst>
                <a:tab pos="424590" algn="l"/>
              </a:tabLst>
              <a:defRPr/>
            </a:pPr>
            <a:r>
              <a:rPr lang="en-US" sz="12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IHV Drivers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371600"/>
            <a:ext cx="8229600" cy="4676960"/>
          </a:xfrm>
          <a:prstGeom prst="roundRect">
            <a:avLst>
              <a:gd name="adj" fmla="val 7482"/>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spAutoFit/>
          </a:bodyPr>
          <a:lstStyle/>
          <a:p>
            <a:pPr>
              <a:lnSpc>
                <a:spcPct val="110000"/>
              </a:lnSpc>
            </a:pPr>
            <a:r>
              <a:rPr lang="en-US" sz="2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Capabilities</a:t>
            </a:r>
            <a:endPar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32-bit (x86) &amp; 64-bit (x64) VMs</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Large memory support (64 GB) per VM</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SMP VMs (up to 4 cores)</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Integrated cluster support for HA &amp; Quick Migration</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BitLocker: Seamless, secure data encryption</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Live Backup: Volume Shadow Service integration</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Pass-through disk access for VMs</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New </a:t>
            </a: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hardware sharing architecture (VSP/VSC/VMBus)</a:t>
            </a:r>
          </a:p>
          <a:p>
            <a:pPr marL="914400" lvl="1" indent="-285750">
              <a:lnSpc>
                <a:spcPct val="90000"/>
              </a:lnSpc>
              <a:spcBef>
                <a:spcPts val="300"/>
              </a:spcBef>
              <a:buSzPct val="80000"/>
              <a:buBlip>
                <a:blip r:embed="rId4"/>
              </a:buBlip>
              <a:defRPr/>
            </a:pPr>
            <a:r>
              <a:rPr lang="en-US" sz="1100" dirty="0" smtClean="0">
                <a:solidFill>
                  <a:schemeClr val="bg1"/>
                </a:solidFill>
              </a:rPr>
              <a:t>Disk, networking, input, video</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Robust networking: VLANs and NLB</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DMTF standard for WMI management interface</a:t>
            </a:r>
          </a:p>
          <a:p>
            <a:pPr marL="342900" lvl="1" indent="-342900" defTabSz="914363">
              <a:lnSpc>
                <a:spcPct val="90000"/>
              </a:lnSpc>
              <a:spcBef>
                <a:spcPts val="600"/>
              </a:spcBef>
              <a:buSzPct val="80000"/>
              <a:buBlip>
                <a:blip r:embed="rId3"/>
              </a:buBlip>
              <a:defRPr/>
            </a:pPr>
            <a:r>
              <a:rPr lang="en-US" sz="16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Support for Full or Server Core installations</a:t>
            </a:r>
          </a:p>
        </p:txBody>
      </p:sp>
      <p:sp>
        <p:nvSpPr>
          <p:cNvPr id="5" name="Rounded Rectangle 4"/>
          <p:cNvSpPr/>
          <p:nvPr/>
        </p:nvSpPr>
        <p:spPr>
          <a:xfrm>
            <a:off x="494370" y="1428750"/>
            <a:ext cx="8141983" cy="930430"/>
          </a:xfrm>
          <a:prstGeom prst="roundRect">
            <a:avLst>
              <a:gd name="adj" fmla="val 3461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170" name="Rectangle 2"/>
          <p:cNvSpPr>
            <a:spLocks noGrp="1" noChangeArrowheads="1"/>
          </p:cNvSpPr>
          <p:nvPr>
            <p:ph type="title"/>
          </p:nvPr>
        </p:nvSpPr>
        <p:spPr/>
        <p:txBody>
          <a:bodyPr/>
          <a:lstStyle/>
          <a:p>
            <a:r>
              <a:rPr lang="en-US" dirty="0" smtClean="0"/>
              <a:t>Hyper-V</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9DD3"/>
      </a:dk2>
      <a:lt2>
        <a:srgbClr val="133872"/>
      </a:lt2>
      <a:accent1>
        <a:srgbClr val="E7BA23"/>
      </a:accent1>
      <a:accent2>
        <a:srgbClr val="F6DE40"/>
      </a:accent2>
      <a:accent3>
        <a:srgbClr val="9BBB59"/>
      </a:accent3>
      <a:accent4>
        <a:srgbClr val="8064A2"/>
      </a:accent4>
      <a:accent5>
        <a:srgbClr val="4BACC6"/>
      </a:accent5>
      <a:accent6>
        <a:srgbClr val="F79646"/>
      </a:accent6>
      <a:hlink>
        <a:srgbClr val="FAF1D3"/>
      </a:hlink>
      <a:folHlink>
        <a:srgbClr val="F0D57A"/>
      </a:folHlink>
    </a:clrScheme>
    <a:fontScheme name="Visualization1">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15861</TotalTime>
  <Words>6017</Words>
  <Application>Microsoft Macintosh PowerPoint</Application>
  <PresentationFormat>On-screen Show (4:3)</PresentationFormat>
  <Paragraphs>600</Paragraphs>
  <Slides>38</Slides>
  <Notes>36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Hyper-V Deployment And Best Practices</vt:lpstr>
      <vt:lpstr>Objectives And Takeaways</vt:lpstr>
      <vt:lpstr>Windows Server 2008 Hyper-V</vt:lpstr>
      <vt:lpstr>Windows Hyper-V Requirements</vt:lpstr>
      <vt:lpstr>Architecture</vt:lpstr>
      <vt:lpstr>Hyper-V Architecture</vt:lpstr>
      <vt:lpstr>Hyper-V Architecture</vt:lpstr>
      <vt:lpstr>Hyper-V</vt:lpstr>
      <vt:lpstr>Windows Server Core</vt:lpstr>
      <vt:lpstr>Security</vt:lpstr>
      <vt:lpstr>Hyper-V In Production</vt:lpstr>
      <vt:lpstr>Slide 13</vt:lpstr>
      <vt:lpstr>Hyper-V Networking</vt:lpstr>
      <vt:lpstr>Hyper-V Network Configurations</vt:lpstr>
      <vt:lpstr>Hyper-V Setup &amp; Networking 1</vt:lpstr>
      <vt:lpstr>Hyper-V Setup &amp; Networking 2</vt:lpstr>
      <vt:lpstr>Hyper-V Setup &amp; Networking 3</vt:lpstr>
      <vt:lpstr>Each VM On Its Own Switch…</vt:lpstr>
      <vt:lpstr>Hyper-V Network Configurations</vt:lpstr>
      <vt:lpstr>Hyper-V Setup, Networking &amp; iSCSI</vt:lpstr>
      <vt:lpstr>Now With iSCSI…</vt:lpstr>
      <vt:lpstr>Networking:  Parent Partition</vt:lpstr>
      <vt:lpstr>Networking:  Virtual Switches</vt:lpstr>
      <vt:lpstr>Best Practices &amp;  Tips And Tricks</vt:lpstr>
      <vt:lpstr>Deployment Considerations</vt:lpstr>
      <vt:lpstr>Windows Server 2003 Cluster creation</vt:lpstr>
      <vt:lpstr>Cluster Hyper-V Servers</vt:lpstr>
      <vt:lpstr>Don't Forget The ICs! Emulated vs. VSC</vt:lpstr>
      <vt:lpstr>Anti-Virus &amp; BitLocker…</vt:lpstr>
      <vt:lpstr>Creating Virtual Machines</vt:lpstr>
      <vt:lpstr>Demo</vt:lpstr>
      <vt:lpstr>Virtualization Comparison</vt:lpstr>
      <vt:lpstr>Virtual Server 2005 vs. Hyper-V</vt:lpstr>
      <vt:lpstr>Microsoft Roadmap</vt:lpstr>
      <vt:lpstr>Microsoft Virtualization APIs</vt:lpstr>
      <vt:lpstr>Online Resources</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Dhanasekaran Vadivelan</dc:creator>
  <cp:lastModifiedBy>Dhanasekaran Vadivelan</cp:lastModifiedBy>
  <cp:revision>725</cp:revision>
  <dcterms:created xsi:type="dcterms:W3CDTF">2008-06-26T21:13:13Z</dcterms:created>
  <dcterms:modified xsi:type="dcterms:W3CDTF">2008-09-18T02:57:44Z</dcterms:modified>
</cp:coreProperties>
</file>