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77" r:id="rId1"/>
  </p:sldMasterIdLst>
  <p:notesMasterIdLst>
    <p:notesMasterId r:id="rId65"/>
  </p:notesMasterIdLst>
  <p:handoutMasterIdLst>
    <p:handoutMasterId r:id="rId66"/>
  </p:handoutMasterIdLst>
  <p:sldIdLst>
    <p:sldId id="436" r:id="rId2"/>
    <p:sldId id="333" r:id="rId3"/>
    <p:sldId id="323" r:id="rId4"/>
    <p:sldId id="357" r:id="rId5"/>
    <p:sldId id="397" r:id="rId6"/>
    <p:sldId id="318" r:id="rId7"/>
    <p:sldId id="366" r:id="rId8"/>
    <p:sldId id="328" r:id="rId9"/>
    <p:sldId id="375" r:id="rId10"/>
    <p:sldId id="344" r:id="rId11"/>
    <p:sldId id="399" r:id="rId12"/>
    <p:sldId id="351" r:id="rId13"/>
    <p:sldId id="388" r:id="rId14"/>
    <p:sldId id="358" r:id="rId15"/>
    <p:sldId id="354" r:id="rId16"/>
    <p:sldId id="361" r:id="rId17"/>
    <p:sldId id="394" r:id="rId18"/>
    <p:sldId id="400" r:id="rId19"/>
    <p:sldId id="381" r:id="rId20"/>
    <p:sldId id="329" r:id="rId21"/>
    <p:sldId id="367" r:id="rId22"/>
    <p:sldId id="360" r:id="rId23"/>
    <p:sldId id="377" r:id="rId24"/>
    <p:sldId id="378" r:id="rId25"/>
    <p:sldId id="379" r:id="rId26"/>
    <p:sldId id="363" r:id="rId27"/>
    <p:sldId id="369" r:id="rId28"/>
    <p:sldId id="364" r:id="rId29"/>
    <p:sldId id="345" r:id="rId30"/>
    <p:sldId id="355" r:id="rId31"/>
    <p:sldId id="334" r:id="rId32"/>
    <p:sldId id="338" r:id="rId33"/>
    <p:sldId id="339" r:id="rId34"/>
    <p:sldId id="340" r:id="rId35"/>
    <p:sldId id="346" r:id="rId36"/>
    <p:sldId id="396" r:id="rId37"/>
    <p:sldId id="401" r:id="rId38"/>
    <p:sldId id="402" r:id="rId39"/>
    <p:sldId id="403" r:id="rId40"/>
    <p:sldId id="404" r:id="rId41"/>
    <p:sldId id="405" r:id="rId42"/>
    <p:sldId id="406" r:id="rId43"/>
    <p:sldId id="407" r:id="rId44"/>
    <p:sldId id="408" r:id="rId45"/>
    <p:sldId id="409" r:id="rId46"/>
    <p:sldId id="410" r:id="rId47"/>
    <p:sldId id="411" r:id="rId48"/>
    <p:sldId id="412" r:id="rId49"/>
    <p:sldId id="413" r:id="rId50"/>
    <p:sldId id="414" r:id="rId51"/>
    <p:sldId id="415" r:id="rId52"/>
    <p:sldId id="416" r:id="rId53"/>
    <p:sldId id="417" r:id="rId54"/>
    <p:sldId id="418" r:id="rId55"/>
    <p:sldId id="419" r:id="rId56"/>
    <p:sldId id="420" r:id="rId57"/>
    <p:sldId id="421" r:id="rId58"/>
    <p:sldId id="422" r:id="rId59"/>
    <p:sldId id="434" r:id="rId60"/>
    <p:sldId id="370" r:id="rId61"/>
    <p:sldId id="398" r:id="rId62"/>
    <p:sldId id="305" r:id="rId63"/>
    <p:sldId id="281" r:id="rId64"/>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000000"/>
    <a:srgbClr val="F2B486"/>
    <a:srgbClr val="F4C19A"/>
    <a:srgbClr val="F6C9A8"/>
    <a:srgbClr val="ED9655"/>
    <a:srgbClr val="EA883E"/>
    <a:srgbClr val="F0A770"/>
    <a:srgbClr val="99C8DF"/>
    <a:srgbClr val="A2CDE2"/>
    <a:srgbClr val="9BCFE9"/>
  </p:clrMru>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658" autoAdjust="0"/>
    <p:restoredTop sz="77882" autoAdjust="0"/>
  </p:normalViewPr>
  <p:slideViewPr>
    <p:cSldViewPr snapToGrid="0">
      <p:cViewPr varScale="1">
        <p:scale>
          <a:sx n="79" d="100"/>
          <a:sy n="79" d="100"/>
        </p:scale>
        <p:origin x="-948" y="-84"/>
      </p:cViewPr>
      <p:guideLst>
        <p:guide orient="horz" pos="144"/>
        <p:guide orient="horz" pos="1200"/>
        <p:guide orient="horz" pos="891"/>
        <p:guide pos="2880"/>
        <p:guide pos="240"/>
      </p:guideLst>
    </p:cSldViewPr>
  </p:slideViewPr>
  <p:outlineViewPr>
    <p:cViewPr>
      <p:scale>
        <a:sx n="33" d="100"/>
        <a:sy n="33" d="100"/>
      </p:scale>
      <p:origin x="0" y="8592"/>
    </p:cViewPr>
  </p:outlineViewPr>
  <p:notesTextViewPr>
    <p:cViewPr>
      <p:scale>
        <a:sx n="100" d="100"/>
        <a:sy n="100" d="100"/>
      </p:scale>
      <p:origin x="0" y="0"/>
    </p:cViewPr>
  </p:notesTextViewPr>
  <p:sorterViewPr>
    <p:cViewPr>
      <p:scale>
        <a:sx n="20" d="100"/>
        <a:sy n="20" d="100"/>
      </p:scale>
      <p:origin x="0" y="0"/>
    </p:cViewPr>
  </p:sorterViewPr>
  <p:notesViewPr>
    <p:cSldViewPr snapToGrid="0" showGuides="1">
      <p:cViewPr varScale="1">
        <p:scale>
          <a:sx n="83" d="100"/>
          <a:sy n="83" d="100"/>
        </p:scale>
        <p:origin x="-199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Calibri"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latin typeface="Calibri" pitchFamily="34" charset="0"/>
              </a:rPr>
              <a:pPr/>
              <a:t>9/16/2008</a:t>
            </a:fld>
            <a:endParaRPr lang="en-US" dirty="0">
              <a:latin typeface="Calibri" pitchFamily="34" charset="0"/>
            </a:endParaRPr>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Calibri" pitchFamily="34" charset="0"/>
              </a:rPr>
            </a:br>
            <a:r>
              <a:rPr lang="en-US" sz="500" dirty="0" smtClean="0">
                <a:solidFill>
                  <a:srgbClr val="000000"/>
                </a:solidFill>
                <a:latin typeface="Calibri" pitchFamily="34" charset="0"/>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latin typeface="Calibri" pitchFamily="34" charset="0"/>
              </a:rPr>
              <a:pPr/>
              <a:t>‹#›</a:t>
            </a:fld>
            <a:endParaRPr lang="en-US" dirty="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alibri"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alibri" pitchFamily="34" charset="0"/>
              </a:defRPr>
            </a:lvl1pPr>
          </a:lstStyle>
          <a:p>
            <a:fld id="{7C3FBCD4-166E-446F-AF18-7D4A0CF9AEF6}" type="datetimeFigureOut">
              <a:rPr lang="en-US" smtClean="0"/>
              <a:pPr/>
              <a:t>9/16/2008</a:t>
            </a:fld>
            <a:endParaRPr lang="en-US" dirty="0"/>
          </a:p>
        </p:txBody>
      </p:sp>
      <p:sp>
        <p:nvSpPr>
          <p:cNvPr id="4" name="Slide Image Placeholder 3"/>
          <p:cNvSpPr>
            <a:spLocks noGrp="1" noRot="1" noChangeAspect="1"/>
          </p:cNvSpPr>
          <p:nvPr>
            <p:ph type="sldImg" idx="2"/>
          </p:nvPr>
        </p:nvSpPr>
        <p:spPr>
          <a:xfrm>
            <a:off x="1535113" y="457200"/>
            <a:ext cx="3736975" cy="280193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3429000"/>
            <a:ext cx="5486400" cy="5029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mn-lt"/>
              </a:defRPr>
            </a:lvl1pPr>
          </a:lstStyle>
          <a:p>
            <a:r>
              <a:rPr lang="en-US" smtClean="0">
                <a:solidFill>
                  <a:srgbClr val="000000"/>
                </a:solidFill>
              </a:rPr>
              <a:t>© 2008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atin typeface="Calibri" pitchFamily="34" charset="0"/>
              </a:defRPr>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Calibri"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Calibri"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Calibri"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Calibri"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Calibri"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9/16/2008 5:09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B5C6DF-AF70-4B11-A9A1-06527FEFD75E}"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9/16/2008 5:09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27</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28</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29</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30</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32</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33</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34</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35</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36</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9/16/2008 5:09 PM</a:t>
            </a:fld>
            <a:endParaRPr lang="en-US" dirty="0"/>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37</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F2784409-461F-4FF3-B42D-BAFF47F9EAF1}" type="slidenum">
              <a:rPr lang="en-US"/>
              <a:pPr/>
              <a:t>38</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688ABBFD-8B91-49B7-BAEF-F58520D9B199}" type="slidenum">
              <a:rPr lang="en-US"/>
              <a:pPr/>
              <a:t>39</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0D1D3410-EF71-4797-93BB-957CEB2DEAB1}" type="slidenum">
              <a:rPr lang="en-US"/>
              <a:pPr/>
              <a:t>40</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472EA8EE-C6B7-4C78-8330-8A916585EBAC}" type="slidenum">
              <a:rPr lang="en-US"/>
              <a:pPr/>
              <a:t>41</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noChangeArrowheads="1"/>
          </p:cNvSpPr>
          <p:nvPr>
            <p:ph type="sldNum" sz="quarter" idx="5"/>
          </p:nvPr>
        </p:nvSpPr>
        <p:spPr/>
        <p:txBody>
          <a:bodyPr/>
          <a:lstStyle/>
          <a:p>
            <a:fld id="{2B060916-8BEC-474E-80DC-5A7F3821701C}" type="slidenum">
              <a:rPr lang="en-US"/>
              <a:pPr/>
              <a:t>5</a:t>
            </a:fld>
            <a:endParaRPr lang="nl-NL"/>
          </a:p>
        </p:txBody>
      </p:sp>
      <p:sp>
        <p:nvSpPr>
          <p:cNvPr id="35842" name="Rectangle 35841"/>
          <p:cNvSpPr>
            <a:spLocks noGrp="1" noRot="1" noChangeAspect="1" noChangeArrowheads="1" noTextEdit="1"/>
          </p:cNvSpPr>
          <p:nvPr>
            <p:ph type="sldImg"/>
          </p:nvPr>
        </p:nvSpPr>
        <p:spPr>
          <a:noFill/>
          <a:ln cap="flat">
            <a:headEnd type="none" w="med" len="med"/>
            <a:tailEnd type="none" w="med" len="med"/>
          </a:ln>
        </p:spPr>
      </p:sp>
      <p:sp>
        <p:nvSpPr>
          <p:cNvPr id="540675" name="Rectangle 540674"/>
          <p:cNvSpPr>
            <a:spLocks noGrp="1" noChangeArrowheads="1"/>
          </p:cNvSpPr>
          <p:nvPr>
            <p:ph type="body" idx="1"/>
          </p:nvPr>
        </p:nvSpPr>
        <p:spPr/>
        <p:txBody>
          <a:bodyPr/>
          <a:lstStyle/>
          <a:p>
            <a:pPr eaLnBrk="1" hangingPunct="1">
              <a:lnSpc>
                <a:spcPct val="90000"/>
              </a:lnSpc>
            </a:pPr>
            <a:r>
              <a:rPr lang="en-US" b="1" dirty="0"/>
              <a:t>Function </a:t>
            </a:r>
            <a:r>
              <a:rPr lang="en-US" b="1"/>
              <a:t>Description </a:t>
            </a:r>
            <a:endParaRPr lang="en-US" b="1" smtClean="0"/>
          </a:p>
          <a:p>
            <a:pPr eaLnBrk="1" hangingPunct="1">
              <a:lnSpc>
                <a:spcPct val="90000"/>
              </a:lnSpc>
            </a:pPr>
            <a:r>
              <a:rPr lang="en-US" smtClean="0"/>
              <a:t>Integrity </a:t>
            </a:r>
            <a:r>
              <a:rPr lang="en-US" dirty="0"/>
              <a:t>is the assurance that data is complete and accurate, especially after it has traversed from one point to another, and possibly read by many actors. Integrity must be maintained to prevent tampering of the data, and is usually achieved by digital signing of a message. </a:t>
            </a:r>
            <a:r>
              <a:rPr lang="en-US" dirty="0" err="1"/>
              <a:t>ConfidentialityConfidentiality</a:t>
            </a:r>
            <a:r>
              <a:rPr lang="en-US" dirty="0"/>
              <a:t> is the assurance that a message has not been read by anyone other than the intended reader. For example, a credit card number must be kept confidential as it is sent over the Internet. Confidentiality is often provided by the encryption of data using a public key/private key </a:t>
            </a:r>
            <a:r>
              <a:rPr lang="en-US" dirty="0" err="1"/>
              <a:t>scheme.AuthenticationAuthentication</a:t>
            </a:r>
            <a:r>
              <a:rPr lang="en-US" dirty="0"/>
              <a:t> is the verification of a claimed identity. For example, when using a bank account, it is imperative that only the actual owner of the account be allowed to withdraw funds. Authentication can be provided by a variety of means. One common method is the user/password system. A second is the use of an X509 certificate that is provided by a third party. </a:t>
            </a:r>
            <a:endParaRPr lang="en-US" dirty="0">
              <a:latin typeface="Calibri" pitchFamily="34" charset="0"/>
            </a:endParaRPr>
          </a:p>
          <a:p>
            <a:pPr eaLnBrk="1" hangingPunct="1">
              <a:lnSpc>
                <a:spcPct val="90000"/>
              </a:lnSpc>
            </a:pPr>
            <a:endParaRPr lang="en-US" dirty="0"/>
          </a:p>
          <a:p>
            <a:pPr eaLnBrk="1" hangingPunct="1">
              <a:lnSpc>
                <a:spcPct val="90000"/>
              </a:lnSpc>
            </a:pPr>
            <a:endParaRPr lang="en-US" dirty="0"/>
          </a:p>
          <a:p>
            <a:pPr eaLnBrk="1" hangingPunct="1">
              <a:lnSpc>
                <a:spcPct val="90000"/>
              </a:lnSpc>
            </a:pPr>
            <a:r>
              <a:rPr lang="en-US" dirty="0"/>
              <a:t>H(M) ?= D(E(H(M)))</a:t>
            </a:r>
          </a:p>
          <a:p>
            <a:pPr eaLnBrk="1" hangingPunct="1">
              <a:lnSpc>
                <a:spcPct val="90000"/>
              </a:lnSpc>
            </a:pPr>
            <a:endParaRPr lang="en-US" dirty="0"/>
          </a:p>
          <a:p>
            <a:pPr eaLnBrk="1" hangingPunct="1">
              <a:lnSpc>
                <a:spcPct val="90000"/>
              </a:lnSpc>
            </a:pPr>
            <a:r>
              <a:rPr lang="en-US" dirty="0" err="1"/>
              <a:t>Certficate</a:t>
            </a:r>
            <a:r>
              <a:rPr lang="en-US" dirty="0"/>
              <a:t> defines relation between public key and identity</a:t>
            </a:r>
          </a:p>
          <a:p>
            <a:pPr eaLnBrk="1" hangingPunct="1">
              <a:lnSpc>
                <a:spcPct val="90000"/>
              </a:lnSpc>
            </a:pPr>
            <a:endParaRPr lang="en-US" dirty="0"/>
          </a:p>
          <a:p>
            <a:pPr eaLnBrk="1" hangingPunct="1">
              <a:lnSpc>
                <a:spcPct val="90000"/>
              </a:lnSpc>
            </a:pPr>
            <a:r>
              <a:rPr lang="en-US" sz="1400" dirty="0"/>
              <a:t>Digital Signature</a:t>
            </a:r>
          </a:p>
          <a:p>
            <a:pPr lvl="1" eaLnBrk="1" hangingPunct="1">
              <a:lnSpc>
                <a:spcPct val="90000"/>
              </a:lnSpc>
            </a:pPr>
            <a:r>
              <a:rPr lang="en-US" dirty="0"/>
              <a:t>protection against </a:t>
            </a:r>
            <a:r>
              <a:rPr lang="en-US" dirty="0">
                <a:solidFill>
                  <a:schemeClr val="accent2"/>
                </a:solidFill>
              </a:rPr>
              <a:t>tampering</a:t>
            </a:r>
          </a:p>
          <a:p>
            <a:pPr lvl="1" eaLnBrk="1" hangingPunct="1">
              <a:lnSpc>
                <a:spcPct val="90000"/>
              </a:lnSpc>
            </a:pPr>
            <a:r>
              <a:rPr lang="en-US" dirty="0"/>
              <a:t>Proves </a:t>
            </a:r>
            <a:r>
              <a:rPr lang="en-US" dirty="0">
                <a:solidFill>
                  <a:schemeClr val="accent2"/>
                </a:solidFill>
              </a:rPr>
              <a:t>non-repudiation</a:t>
            </a:r>
            <a:r>
              <a:rPr lang="en-US" dirty="0"/>
              <a:t> (trusted CA needs to be involved!)</a:t>
            </a:r>
          </a:p>
          <a:p>
            <a:pPr eaLnBrk="1" hangingPunct="1">
              <a:lnSpc>
                <a:spcPct val="90000"/>
              </a:lnSpc>
            </a:pPr>
            <a:endParaRPr lang="en-US" dirty="0"/>
          </a:p>
          <a:p>
            <a:pPr eaLnBrk="1" hangingPunct="1">
              <a:lnSpc>
                <a:spcPct val="90000"/>
              </a:lnSpc>
            </a:pPr>
            <a:endParaRPr lang="en-US" dirty="0"/>
          </a:p>
          <a:p>
            <a:pPr eaLnBrk="1" hangingPunct="1">
              <a:lnSpc>
                <a:spcPct val="90000"/>
              </a:lnSpc>
            </a:pPr>
            <a:endParaRPr lang="en-US" dirty="0"/>
          </a:p>
          <a:p>
            <a:pPr eaLnBrk="1" hangingPunct="1">
              <a:lnSpc>
                <a:spcPct val="90000"/>
              </a:lnSpc>
            </a:pPr>
            <a:endParaRPr lang="en-US" dirty="0"/>
          </a:p>
          <a:p>
            <a:pPr eaLnBrk="1" hangingPunct="1">
              <a:lnSpc>
                <a:spcPct val="90000"/>
              </a:lnSpc>
            </a:pPr>
            <a:endParaRPr lang="en-US" dirty="0"/>
          </a:p>
          <a:p>
            <a:pPr eaLnBrk="1" hangingPunct="1">
              <a:lnSpc>
                <a:spcPct val="90000"/>
              </a:lnSpc>
            </a:pPr>
            <a:endParaRPr lang="en-US" dirty="0"/>
          </a:p>
          <a:p>
            <a:pPr eaLnBrk="1" hangingPunct="1">
              <a:lnSpc>
                <a:spcPct val="90000"/>
              </a:lnSpc>
            </a:pPr>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59310DEB-CACB-463B-A6C9-F4941322C47C}" type="slidenum">
              <a:rPr lang="en-US"/>
              <a:pPr/>
              <a:t>42</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0006798B-ED4C-4EBD-8C3A-F41F2CC63BB3}" type="slidenum">
              <a:rPr lang="en-US"/>
              <a:pPr/>
              <a:t>43</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FAC69F70-1FC1-467E-9A1B-611114DECCA6}" type="slidenum">
              <a:rPr lang="en-US"/>
              <a:pPr/>
              <a:t>44</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72FE6F3B-6B7E-41F8-9882-9DA042DF3CA2}" type="slidenum">
              <a:rPr lang="en-US"/>
              <a:pPr/>
              <a:t>45</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390B3D89-A54F-491D-8A0E-64A24ECC7130}" type="slidenum">
              <a:rPr lang="en-US"/>
              <a:pPr/>
              <a:t>46</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47</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48</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45C4D414-7E28-4FAC-BEBE-11FDA74B5618}" type="slidenum">
              <a:rPr lang="en-US"/>
              <a:pPr/>
              <a:t>49</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9/16/2008 5:09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50</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EBCDB2AB-9A4A-41F5-ACDE-8299EC49E29F}" type="slidenum">
              <a:rPr lang="en-US"/>
              <a:pPr/>
              <a:t>51</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9/16/2008 5:09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854CFCC1-B208-4D01-B788-8DA06B7BFC0A}" type="slidenum">
              <a:rPr lang="en-US"/>
              <a:pPr/>
              <a:t>52</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1DBDCED9-8622-4A6B-AE36-CDBCB8C261DE}" type="slidenum">
              <a:rPr lang="en-US"/>
              <a:pPr/>
              <a:t>53</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1B4385DA-5C9A-4939-BC1D-F5B7018E297B}" type="slidenum">
              <a:rPr lang="en-US"/>
              <a:pPr/>
              <a:t>54</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18364D2D-4945-4FD3-87C9-65BEBCE3A6DC}" type="slidenum">
              <a:rPr lang="en-US"/>
              <a:pPr/>
              <a:t>55</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C4E850D-902E-4286-A331-DE895B4B0C1A}" type="slidenum">
              <a:rPr lang="en-US"/>
              <a:pPr/>
              <a:t>56</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CF28AFCC-FCCA-4BB1-914F-A23792507B50}" type="slidenum">
              <a:rPr lang="en-US"/>
              <a:pPr/>
              <a:t>57</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FAD86216-B40C-4AEE-87F3-B3F57998908D}" type="slidenum">
              <a:rPr lang="en-US"/>
              <a:pPr/>
              <a:t>58</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E4AA4967-426E-47C4-AA56-A552D8EA4D6A}" type="slidenum">
              <a:rPr lang="en-US"/>
              <a:pPr/>
              <a:t>59</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60</a:t>
            </a:fld>
            <a:endParaRPr 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62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9/16/2008 5:09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63</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5" name="Rectangle 14"/>
          <p:cNvSpPr/>
          <p:nvPr/>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pic>
        <p:nvPicPr>
          <p:cNvPr id="10" name="Picture 9" descr="MSDN logo 2">
            <a:hlinkClick r:id="rId2"/>
          </p:cNvPr>
          <p:cNvPicPr/>
          <p:nvPr/>
        </p:nvPicPr>
        <p:blipFill>
          <a:blip r:embed="rId3"/>
          <a:srcRect/>
          <a:stretch>
            <a:fillRect/>
          </a:stretch>
        </p:blipFill>
        <p:spPr bwMode="auto">
          <a:xfrm>
            <a:off x="7581900" y="6076950"/>
            <a:ext cx="1562100" cy="781050"/>
          </a:xfrm>
          <a:prstGeom prst="rect">
            <a:avLst/>
          </a:prstGeom>
          <a:noFill/>
          <a:ln w="9525">
            <a:noFill/>
            <a:miter lim="800000"/>
            <a:headEnd/>
            <a:tailEnd/>
          </a:ln>
        </p:spPr>
      </p:pic>
      <p:sp>
        <p:nvSpPr>
          <p:cNvPr id="12" name="TextBox 11"/>
          <p:cNvSpPr txBox="1"/>
          <p:nvPr/>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383878" y="6080757"/>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
        <p:nvSpPr>
          <p:cNvPr id="11" name="Slide Number Placeholder 6"/>
          <p:cNvSpPr txBox="1">
            <a:spLocks/>
          </p:cNvSpPr>
          <p:nvPr userDrawn="1"/>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rgbClr val="F4C19A"/>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F4C19A"/>
              </a:solidFill>
              <a:effectLst/>
              <a:uLnTx/>
              <a:uFillTx/>
              <a:latin typeface="+mn-lt"/>
              <a:ea typeface="+mn-ea"/>
              <a:cs typeface="+mn-cs"/>
            </a:endParaRP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rack Resources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28600"/>
            <a:ext cx="8375946" cy="664797"/>
          </a:xfrm>
        </p:spPr>
        <p:txBody>
          <a:bodyPr/>
          <a:lstStyle>
            <a:lvl1pPr>
              <a:defRPr baseline="0"/>
            </a:lvl1pPr>
          </a:lstStyle>
          <a:p>
            <a:r>
              <a:rPr lang="en-US" dirty="0" smtClean="0"/>
              <a:t>Track Resources</a:t>
            </a:r>
            <a:endParaRPr lang="en-US" dirty="0"/>
          </a:p>
        </p:txBody>
      </p:sp>
      <p:sp>
        <p:nvSpPr>
          <p:cNvPr id="11" name="Content Placeholder 10"/>
          <p:cNvSpPr>
            <a:spLocks noGrp="1"/>
          </p:cNvSpPr>
          <p:nvPr>
            <p:ph sz="quarter" idx="10" hasCustomPrompt="1"/>
          </p:nvPr>
        </p:nvSpPr>
        <p:spPr>
          <a:xfrm>
            <a:off x="381000" y="1414461"/>
            <a:ext cx="8385048" cy="685800"/>
          </a:xfrm>
          <a:prstGeom prst="roundRect">
            <a:avLst>
              <a:gd name="adj" fmla="val 26651"/>
            </a:avLst>
          </a:prstGeom>
          <a:gradFill rotWithShape="1">
            <a:gsLst>
              <a:gs pos="0">
                <a:schemeClr val="tx1">
                  <a:alpha val="18000"/>
                </a:schemeClr>
              </a:gs>
              <a:gs pos="100000">
                <a:srgbClr val="000000">
                  <a:alpha val="0"/>
                </a:srgbClr>
              </a:gs>
            </a:gsLst>
            <a:lin ang="5400000" scaled="1"/>
          </a:gradFill>
          <a:ln w="9525">
            <a:noFill/>
            <a:miter lim="800000"/>
            <a:headEnd/>
            <a:tailEnd/>
          </a:ln>
        </p:spPr>
        <p:txBody>
          <a:bodyPr anchor="ctr" anchorCtr="0"/>
          <a:lstStyle>
            <a:lvl1pPr marL="0" algn="l" defTabSz="914099" rtl="0" eaLnBrk="1" fontAlgn="base" latinLnBrk="0" hangingPunct="1">
              <a:spcBef>
                <a:spcPct val="0"/>
              </a:spcBef>
              <a:spcAft>
                <a:spcPct val="0"/>
              </a:spcAft>
              <a:buFont typeface="Arial" pitchFamily="34" charset="0"/>
              <a:buNone/>
              <a:defRPr lang="en-US" sz="1800" kern="1200" dirty="0" smtClean="0">
                <a:solidFill>
                  <a:srgbClr val="FFFFFF"/>
                </a:solidFill>
                <a:effectLst>
                  <a:outerShdw blurRad="38100" dist="38100" dir="2700000" algn="tl">
                    <a:srgbClr val="000000">
                      <a:alpha val="43137"/>
                    </a:srgbClr>
                  </a:outerShdw>
                </a:effectLst>
                <a:latin typeface="+mn-lt"/>
                <a:ea typeface="+mn-ea"/>
                <a:cs typeface="+mn-cs"/>
              </a:defRPr>
            </a:lvl1pPr>
          </a:lstStyle>
          <a:p>
            <a:pPr lvl="0"/>
            <a:r>
              <a:rPr lang="en-US" dirty="0" smtClean="0"/>
              <a:t>Resource 1</a:t>
            </a:r>
            <a:endParaRPr lang="en-US" dirty="0"/>
          </a:p>
        </p:txBody>
      </p:sp>
      <p:sp>
        <p:nvSpPr>
          <p:cNvPr id="12" name="Content Placeholder 10"/>
          <p:cNvSpPr>
            <a:spLocks noGrp="1"/>
          </p:cNvSpPr>
          <p:nvPr>
            <p:ph sz="quarter" idx="11" hasCustomPrompt="1"/>
          </p:nvPr>
        </p:nvSpPr>
        <p:spPr>
          <a:xfrm>
            <a:off x="381000" y="2347422"/>
            <a:ext cx="8385048" cy="685800"/>
          </a:xfrm>
          <a:prstGeom prst="roundRect">
            <a:avLst>
              <a:gd name="adj" fmla="val 26651"/>
            </a:avLst>
          </a:prstGeom>
          <a:gradFill rotWithShape="1">
            <a:gsLst>
              <a:gs pos="0">
                <a:schemeClr val="tx1">
                  <a:alpha val="18000"/>
                </a:schemeClr>
              </a:gs>
              <a:gs pos="100000">
                <a:srgbClr val="000000">
                  <a:alpha val="0"/>
                </a:srgbClr>
              </a:gs>
            </a:gsLst>
            <a:lin ang="5400000" scaled="1"/>
          </a:gradFill>
          <a:ln w="9525">
            <a:noFill/>
            <a:miter lim="800000"/>
            <a:headEnd/>
            <a:tailEnd/>
          </a:ln>
        </p:spPr>
        <p:txBody>
          <a:bodyPr anchor="ctr" anchorCtr="0"/>
          <a:lstStyle>
            <a:lvl1pPr marL="0" algn="l" defTabSz="914099" rtl="0" eaLnBrk="1" fontAlgn="base" latinLnBrk="0" hangingPunct="1">
              <a:spcBef>
                <a:spcPct val="0"/>
              </a:spcBef>
              <a:spcAft>
                <a:spcPct val="0"/>
              </a:spcAft>
              <a:buFont typeface="Arial" pitchFamily="34" charset="0"/>
              <a:buNone/>
              <a:defRPr lang="en-US" sz="1800" kern="1200" dirty="0" smtClean="0">
                <a:solidFill>
                  <a:srgbClr val="FFFFFF"/>
                </a:solidFill>
                <a:effectLst>
                  <a:outerShdw blurRad="38100" dist="38100" dir="2700000" algn="tl">
                    <a:srgbClr val="000000">
                      <a:alpha val="43137"/>
                    </a:srgbClr>
                  </a:outerShdw>
                </a:effectLst>
                <a:latin typeface="+mn-lt"/>
                <a:ea typeface="+mn-ea"/>
                <a:cs typeface="+mn-cs"/>
              </a:defRPr>
            </a:lvl1pPr>
          </a:lstStyle>
          <a:p>
            <a:pPr lvl="0"/>
            <a:r>
              <a:rPr lang="en-US" dirty="0" smtClean="0"/>
              <a:t>Resource 2</a:t>
            </a:r>
            <a:endParaRPr lang="en-US" dirty="0"/>
          </a:p>
        </p:txBody>
      </p:sp>
      <p:sp>
        <p:nvSpPr>
          <p:cNvPr id="13" name="Content Placeholder 10"/>
          <p:cNvSpPr>
            <a:spLocks noGrp="1"/>
          </p:cNvSpPr>
          <p:nvPr>
            <p:ph sz="quarter" idx="12" hasCustomPrompt="1"/>
          </p:nvPr>
        </p:nvSpPr>
        <p:spPr>
          <a:xfrm>
            <a:off x="381000" y="3280384"/>
            <a:ext cx="8385048" cy="685800"/>
          </a:xfrm>
          <a:prstGeom prst="roundRect">
            <a:avLst>
              <a:gd name="adj" fmla="val 26651"/>
            </a:avLst>
          </a:prstGeom>
          <a:gradFill rotWithShape="1">
            <a:gsLst>
              <a:gs pos="0">
                <a:schemeClr val="tx1">
                  <a:alpha val="18000"/>
                </a:schemeClr>
              </a:gs>
              <a:gs pos="100000">
                <a:srgbClr val="000000">
                  <a:alpha val="0"/>
                </a:srgbClr>
              </a:gs>
            </a:gsLst>
            <a:lin ang="5400000" scaled="1"/>
          </a:gradFill>
          <a:ln w="9525">
            <a:noFill/>
            <a:miter lim="800000"/>
            <a:headEnd/>
            <a:tailEnd/>
          </a:ln>
        </p:spPr>
        <p:txBody>
          <a:bodyPr anchor="ctr" anchorCtr="0"/>
          <a:lstStyle>
            <a:lvl1pPr marL="0" algn="l" defTabSz="914099" rtl="0" eaLnBrk="1" fontAlgn="base" latinLnBrk="0" hangingPunct="1">
              <a:spcBef>
                <a:spcPct val="0"/>
              </a:spcBef>
              <a:spcAft>
                <a:spcPct val="0"/>
              </a:spcAft>
              <a:buFont typeface="Arial" pitchFamily="34" charset="0"/>
              <a:buNone/>
              <a:defRPr lang="en-US" sz="1800" kern="1200" dirty="0" smtClean="0">
                <a:solidFill>
                  <a:srgbClr val="FFFFFF"/>
                </a:solidFill>
                <a:effectLst>
                  <a:outerShdw blurRad="38100" dist="38100" dir="2700000" algn="tl">
                    <a:srgbClr val="000000">
                      <a:alpha val="43137"/>
                    </a:srgbClr>
                  </a:outerShdw>
                </a:effectLst>
                <a:latin typeface="+mn-lt"/>
                <a:ea typeface="+mn-ea"/>
                <a:cs typeface="+mn-cs"/>
              </a:defRPr>
            </a:lvl1pPr>
          </a:lstStyle>
          <a:p>
            <a:pPr lvl="0"/>
            <a:r>
              <a:rPr lang="en-US" dirty="0" smtClean="0"/>
              <a:t>Resource 3</a:t>
            </a:r>
            <a:endParaRPr lang="en-US" dirty="0"/>
          </a:p>
        </p:txBody>
      </p:sp>
      <p:sp>
        <p:nvSpPr>
          <p:cNvPr id="14" name="Content Placeholder 10"/>
          <p:cNvSpPr>
            <a:spLocks noGrp="1"/>
          </p:cNvSpPr>
          <p:nvPr>
            <p:ph sz="quarter" idx="13" hasCustomPrompt="1"/>
          </p:nvPr>
        </p:nvSpPr>
        <p:spPr>
          <a:xfrm>
            <a:off x="381000" y="4213346"/>
            <a:ext cx="8385048" cy="685800"/>
          </a:xfrm>
          <a:prstGeom prst="roundRect">
            <a:avLst>
              <a:gd name="adj" fmla="val 26651"/>
            </a:avLst>
          </a:prstGeom>
          <a:gradFill rotWithShape="1">
            <a:gsLst>
              <a:gs pos="0">
                <a:schemeClr val="tx1">
                  <a:alpha val="18000"/>
                </a:schemeClr>
              </a:gs>
              <a:gs pos="100000">
                <a:srgbClr val="000000">
                  <a:alpha val="0"/>
                </a:srgbClr>
              </a:gs>
            </a:gsLst>
            <a:lin ang="5400000" scaled="1"/>
          </a:gradFill>
          <a:ln w="9525">
            <a:noFill/>
            <a:miter lim="800000"/>
            <a:headEnd/>
            <a:tailEnd/>
          </a:ln>
        </p:spPr>
        <p:txBody>
          <a:bodyPr anchor="ctr" anchorCtr="0"/>
          <a:lstStyle>
            <a:lvl1pPr marL="0" algn="l" defTabSz="914099" rtl="0" eaLnBrk="1" fontAlgn="base" latinLnBrk="0" hangingPunct="1">
              <a:spcBef>
                <a:spcPct val="0"/>
              </a:spcBef>
              <a:spcAft>
                <a:spcPct val="0"/>
              </a:spcAft>
              <a:buFont typeface="Arial" pitchFamily="34" charset="0"/>
              <a:buNone/>
              <a:defRPr lang="en-US" sz="1800" kern="1200" dirty="0" smtClean="0">
                <a:solidFill>
                  <a:srgbClr val="FFFFFF"/>
                </a:solidFill>
                <a:effectLst>
                  <a:outerShdw blurRad="38100" dist="38100" dir="2700000" algn="tl">
                    <a:srgbClr val="000000">
                      <a:alpha val="43137"/>
                    </a:srgbClr>
                  </a:outerShdw>
                </a:effectLst>
                <a:latin typeface="+mn-lt"/>
                <a:ea typeface="+mn-ea"/>
                <a:cs typeface="+mn-cs"/>
              </a:defRPr>
            </a:lvl1pPr>
          </a:lstStyle>
          <a:p>
            <a:pPr lvl="0"/>
            <a:r>
              <a:rPr lang="en-US" dirty="0" smtClean="0"/>
              <a:t>Resource 4</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chor="ctr"/>
          <a:lstStyle/>
          <a:p>
            <a:r>
              <a:rPr lang="en-US"/>
              <a:t>Click to edit Master title style</a:t>
            </a:r>
          </a:p>
        </p:txBody>
      </p:sp>
      <p:sp>
        <p:nvSpPr>
          <p:cNvPr id="3" name="Text Placeholder 2"/>
          <p:cNvSpPr>
            <a:spLocks noGrp="1"/>
          </p:cNvSpPr>
          <p:nvPr>
            <p:ph type="body" sz="half" idx="1"/>
          </p:nvPr>
        </p:nvSpPr>
        <p:spPr>
          <a:xfrm>
            <a:off x="381000" y="1225550"/>
            <a:ext cx="4152900" cy="2357438"/>
          </a:xfrm>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25550"/>
            <a:ext cx="4152900" cy="2357438"/>
          </a:xfrm>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ight background developer code">
    <p:spTree>
      <p:nvGrpSpPr>
        <p:cNvPr id="1" name=""/>
        <p:cNvGrpSpPr/>
        <p:nvPr/>
      </p:nvGrpSpPr>
      <p:grpSpPr>
        <a:xfrm>
          <a:off x="0" y="0"/>
          <a:ext cx="0" cy="0"/>
          <a:chOff x="0" y="0"/>
          <a:chExt cx="0" cy="0"/>
        </a:xfrm>
      </p:grpSpPr>
      <p:pic>
        <p:nvPicPr>
          <p:cNvPr id="8" name="Picture 7" descr="white-orange shape for code slide.png"/>
          <p:cNvPicPr>
            <a:picLocks noChangeAspect="1"/>
          </p:cNvPicPr>
          <p:nvPr userDrawn="1"/>
        </p:nvPicPr>
        <p:blipFill>
          <a:blip r:embed="rId2"/>
          <a:stretch>
            <a:fillRect/>
          </a:stretch>
        </p:blipFill>
        <p:spPr bwMode="white">
          <a:xfrm>
            <a:off x="0" y="0"/>
            <a:ext cx="9144000" cy="6858000"/>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7" name="Text Placeholder 6"/>
          <p:cNvSpPr>
            <a:spLocks noGrp="1"/>
          </p:cNvSpPr>
          <p:nvPr>
            <p:ph type="body" sz="quarter" idx="10"/>
          </p:nvPr>
        </p:nvSpPr>
        <p:spPr>
          <a:xfrm>
            <a:off x="387055" y="1572364"/>
            <a:ext cx="8346073" cy="1698927"/>
          </a:xfrm>
        </p:spPr>
        <p:txBody>
          <a:bodyPr/>
          <a:lstStyle>
            <a:lvl1pPr marL="0" indent="0">
              <a:lnSpc>
                <a:spcPct val="80000"/>
              </a:lnSpc>
              <a:buFontTx/>
              <a:buNone/>
              <a:defRPr sz="2800" b="0">
                <a:solidFill>
                  <a:srgbClr val="000000"/>
                </a:solidFill>
                <a:latin typeface="Consolas" pitchFamily="49" charset="0"/>
                <a:cs typeface="Courier New" pitchFamily="49" charset="0"/>
              </a:defRPr>
            </a:lvl1pPr>
            <a:lvl2pPr marL="457200" indent="6350">
              <a:lnSpc>
                <a:spcPct val="80000"/>
              </a:lnSpc>
              <a:buFontTx/>
              <a:buNone/>
              <a:defRPr sz="2400" b="0">
                <a:solidFill>
                  <a:srgbClr val="000000"/>
                </a:solidFill>
                <a:latin typeface="Consolas" pitchFamily="49" charset="0"/>
                <a:cs typeface="Courier New" pitchFamily="49" charset="0"/>
              </a:defRPr>
            </a:lvl2pPr>
            <a:lvl3pPr marL="796925" indent="0">
              <a:lnSpc>
                <a:spcPct val="80000"/>
              </a:lnSpc>
              <a:buFontTx/>
              <a:buNone/>
              <a:defRPr sz="2000" b="0">
                <a:solidFill>
                  <a:srgbClr val="000000"/>
                </a:solidFill>
                <a:latin typeface="Consolas" pitchFamily="49" charset="0"/>
                <a:cs typeface="Courier New" pitchFamily="49" charset="0"/>
              </a:defRPr>
            </a:lvl3pPr>
            <a:lvl4pPr marL="1147763" indent="20638">
              <a:lnSpc>
                <a:spcPct val="80000"/>
              </a:lnSpc>
              <a:buFontTx/>
              <a:buNone/>
              <a:defRPr sz="2000" b="0">
                <a:solidFill>
                  <a:srgbClr val="000000"/>
                </a:solidFill>
                <a:latin typeface="Consolas" pitchFamily="49" charset="0"/>
                <a:cs typeface="Courier New" pitchFamily="49" charset="0"/>
              </a:defRPr>
            </a:lvl4pPr>
            <a:lvl5pPr marL="1489075" indent="0">
              <a:lnSpc>
                <a:spcPct val="80000"/>
              </a:lnSpc>
              <a:buFontTx/>
              <a:buNone/>
              <a:defRPr sz="2000" b="0">
                <a:solidFill>
                  <a:srgbClr val="000000"/>
                </a:solidFill>
                <a:latin typeface="Consolas" pitchFamily="49" charset="0"/>
                <a:cs typeface="Courier New" pitchFamily="49"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Slide Number Placeholder 6"/>
          <p:cNvSpPr txBox="1">
            <a:spLocks/>
          </p:cNvSpPr>
          <p:nvPr userDrawn="1"/>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
        <p:nvSpPr>
          <p:cNvPr id="5" name="Slide Number Placeholder 6"/>
          <p:cNvSpPr txBox="1">
            <a:spLocks/>
          </p:cNvSpPr>
          <p:nvPr userDrawn="1"/>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rgbClr val="F2B486"/>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F2B486"/>
              </a:solidFill>
              <a:effectLst/>
              <a:uLnTx/>
              <a:uFillTx/>
              <a:latin typeface="+mn-lt"/>
              <a:ea typeface="+mn-ea"/>
              <a:cs typeface="+mn-cs"/>
            </a:endParaRP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6"/>
          <p:cNvSpPr txBox="1">
            <a:spLocks/>
          </p:cNvSpPr>
          <p:nvPr userDrawn="1"/>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6"/>
          <p:cNvSpPr txBox="1">
            <a:spLocks/>
          </p:cNvSpPr>
          <p:nvPr userDrawn="1"/>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6"/>
          <p:cNvSpPr txBox="1">
            <a:spLocks/>
          </p:cNvSpPr>
          <p:nvPr userDrawn="1"/>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6"/>
          <p:cNvSpPr txBox="1">
            <a:spLocks/>
          </p:cNvSpPr>
          <p:nvPr userDrawn="1"/>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txBox="1">
            <a:spLocks/>
          </p:cNvSpPr>
          <p:nvPr userDrawn="1"/>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icrosoft.com/india/msdn"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4"/>
          </p:cNvPr>
          <p:cNvPicPr/>
          <p:nvPr/>
        </p:nvPicPr>
        <p:blipFill>
          <a:blip r:embed="rId15"/>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6">
            <a:clrChange>
              <a:clrFrom>
                <a:srgbClr val="FFFFFF"/>
              </a:clrFrom>
              <a:clrTo>
                <a:srgbClr val="FFFFFF">
                  <a:alpha val="0"/>
                </a:srgbClr>
              </a:clrTo>
            </a:clrChange>
          </a:blip>
          <a:srcRect/>
          <a:stretch>
            <a:fillRect/>
          </a:stretch>
        </p:blipFill>
        <p:spPr bwMode="auto">
          <a:xfrm>
            <a:off x="6858000" y="6400800"/>
            <a:ext cx="1228906" cy="417793"/>
          </a:xfrm>
          <a:prstGeom prst="rect">
            <a:avLst/>
          </a:prstGeom>
          <a:noFill/>
          <a:ln w="9525">
            <a:noFill/>
            <a:miter lim="800000"/>
            <a:headEnd/>
            <a:tailEnd/>
          </a:ln>
          <a:effectLst/>
        </p:spPr>
      </p:pic>
    </p:spTree>
  </p:cSld>
  <p:clrMap bg1="dk1" tx1="lt1" bg2="dk2" tx2="lt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8" r:id="rId10"/>
    <p:sldLayoutId id="2147483790" r:id="rId11"/>
    <p:sldLayoutId id="214748379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7"/>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7"/>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7"/>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7"/>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7"/>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8.png"/><Relationship Id="rId18" Type="http://schemas.openxmlformats.org/officeDocument/2006/relationships/image" Target="../media/image23.png"/><Relationship Id="rId3" Type="http://schemas.openxmlformats.org/officeDocument/2006/relationships/notesSlide" Target="../notesSlides/notesSlide11.xml"/><Relationship Id="rId7" Type="http://schemas.openxmlformats.org/officeDocument/2006/relationships/image" Target="../media/image13.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slideLayout" Target="../slideLayouts/slideLayout2.xml"/><Relationship Id="rId16" Type="http://schemas.openxmlformats.org/officeDocument/2006/relationships/image" Target="../media/image21.png"/><Relationship Id="rId1" Type="http://schemas.openxmlformats.org/officeDocument/2006/relationships/tags" Target="../tags/tag2.xml"/><Relationship Id="rId6" Type="http://schemas.openxmlformats.org/officeDocument/2006/relationships/image" Target="../media/image7.png"/><Relationship Id="rId11" Type="http://schemas.openxmlformats.org/officeDocument/2006/relationships/image" Target="../media/image10.png"/><Relationship Id="rId5" Type="http://schemas.openxmlformats.org/officeDocument/2006/relationships/image" Target="../media/image12.png"/><Relationship Id="rId15" Type="http://schemas.openxmlformats.org/officeDocument/2006/relationships/image" Target="../media/image20.png"/><Relationship Id="rId10"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5.png"/><Relationship Id="rId14" Type="http://schemas.openxmlformats.org/officeDocument/2006/relationships/image" Target="../media/image1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hyperlink" Target="http://schemas.microsoft.com/ws/2005/05/identity/claims/givenname" TargetMode="External"/><Relationship Id="rId2" Type="http://schemas.openxmlformats.org/officeDocument/2006/relationships/notesSlide" Target="../notesSlides/notesSlide44.xml"/><Relationship Id="rId1" Type="http://schemas.openxmlformats.org/officeDocument/2006/relationships/slideLayout" Target="../slideLayouts/slideLayout4.xml"/><Relationship Id="rId5" Type="http://schemas.openxmlformats.org/officeDocument/2006/relationships/hyperlink" Target="http://schemas.microsoft.com/ws/2005/05/identity/claims/emailaddress" TargetMode="External"/><Relationship Id="rId4" Type="http://schemas.openxmlformats.org/officeDocument/2006/relationships/hyperlink" Target="http://schemas.microsoft.com/ws/2005/05/identity/claims/surname"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www.codeplex.com/WCFSecurity" TargetMode="External"/><Relationship Id="rId2" Type="http://schemas.openxmlformats.org/officeDocument/2006/relationships/notesSlide" Target="../notesSlides/notesSlide59.xml"/><Relationship Id="rId1" Type="http://schemas.openxmlformats.org/officeDocument/2006/relationships/slideLayout" Target="../slideLayouts/slideLayout10.xml"/><Relationship Id="rId6" Type="http://schemas.openxmlformats.org/officeDocument/2006/relationships/hyperlink" Target="http://tinyurl.com/4zvppt" TargetMode="External"/><Relationship Id="rId5" Type="http://schemas.openxmlformats.org/officeDocument/2006/relationships/hyperlink" Target="http://wcf.netfx3.com/" TargetMode="External"/><Relationship Id="rId4" Type="http://schemas.openxmlformats.org/officeDocument/2006/relationships/hyperlink" Target="http://www.idesign.net/"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0.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6.xml"/><Relationship Id="rId7" Type="http://schemas.openxmlformats.org/officeDocument/2006/relationships/image" Target="../media/image9.png"/><Relationship Id="rId2" Type="http://schemas.openxmlformats.org/officeDocument/2006/relationships/slideLayout" Target="../slideLayouts/slideLayout4.xml"/><Relationship Id="rId1" Type="http://schemas.openxmlformats.org/officeDocument/2006/relationships/tags" Target="../tags/tag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Secure Services Using WCF</a:t>
            </a:r>
            <a:endParaRPr lang="en-US" dirty="0"/>
          </a:p>
        </p:txBody>
      </p:sp>
      <p:sp>
        <p:nvSpPr>
          <p:cNvPr id="3" name="Subtitle 2"/>
          <p:cNvSpPr>
            <a:spLocks noGrp="1"/>
          </p:cNvSpPr>
          <p:nvPr>
            <p:ph type="subTitle" idx="1"/>
          </p:nvPr>
        </p:nvSpPr>
        <p:spPr/>
        <p:txBody>
          <a:bodyPr/>
          <a:lstStyle/>
          <a:p>
            <a:r>
              <a:rPr lang="en-US" dirty="0" smtClean="0"/>
              <a:t>Vineet Bhatia</a:t>
            </a:r>
          </a:p>
          <a:p>
            <a:r>
              <a:rPr lang="en-US" sz="1600" dirty="0" smtClean="0">
                <a:solidFill>
                  <a:schemeClr val="tx1">
                    <a:lumMod val="75000"/>
                  </a:schemeClr>
                </a:solidFill>
              </a:rPr>
              <a:t>Technical Architect </a:t>
            </a:r>
            <a:r>
              <a:rPr lang="en-US" sz="1600" dirty="0" smtClean="0">
                <a:solidFill>
                  <a:srgbClr val="FFFF00"/>
                </a:solidFill>
              </a:rPr>
              <a:t>|</a:t>
            </a:r>
            <a:r>
              <a:rPr lang="en-US" sz="1600" dirty="0" smtClean="0">
                <a:solidFill>
                  <a:schemeClr val="tx1">
                    <a:lumMod val="75000"/>
                  </a:schemeClr>
                </a:solidFill>
              </a:rPr>
              <a:t>  </a:t>
            </a:r>
            <a:r>
              <a:rPr lang="en-US" sz="1600" dirty="0" err="1" smtClean="0">
                <a:solidFill>
                  <a:schemeClr val="tx1">
                    <a:lumMod val="75000"/>
                  </a:schemeClr>
                </a:solidFill>
              </a:rPr>
              <a:t>BrainScale</a:t>
            </a:r>
            <a:r>
              <a:rPr lang="en-US" sz="1600" dirty="0" smtClean="0">
                <a:solidFill>
                  <a:schemeClr val="tx1">
                    <a:lumMod val="75000"/>
                  </a:schemeClr>
                </a:solidFill>
              </a:rPr>
              <a:t> Consulting</a:t>
            </a:r>
          </a:p>
          <a:p>
            <a:r>
              <a:rPr lang="en-US" sz="1400" dirty="0" smtClean="0">
                <a:solidFill>
                  <a:schemeClr val="tx1">
                    <a:lumMod val="75000"/>
                  </a:schemeClr>
                </a:solidFill>
              </a:rPr>
              <a:t>vineet@brainscale.com</a:t>
            </a:r>
            <a:endParaRPr lang="en-US" sz="1400" dirty="0">
              <a:solidFill>
                <a:schemeClr val="tx1">
                  <a:lumMod val="7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Message Security</a:t>
            </a:r>
            <a:endParaRPr lang="en-US" dirty="0"/>
          </a:p>
        </p:txBody>
      </p:sp>
      <p:sp>
        <p:nvSpPr>
          <p:cNvPr id="3" name="Content Placeholder 2"/>
          <p:cNvSpPr>
            <a:spLocks noGrp="1"/>
          </p:cNvSpPr>
          <p:nvPr>
            <p:ph idx="1"/>
          </p:nvPr>
        </p:nvSpPr>
        <p:spPr>
          <a:xfrm>
            <a:off x="381000" y="1412875"/>
            <a:ext cx="7620000" cy="4924425"/>
          </a:xfrm>
        </p:spPr>
        <p:txBody>
          <a:bodyPr/>
          <a:lstStyle/>
          <a:p>
            <a:r>
              <a:rPr lang="en-US" dirty="0" smtClean="0"/>
              <a:t>Transport independent</a:t>
            </a:r>
          </a:p>
          <a:p>
            <a:r>
              <a:rPr lang="en-US" dirty="0" smtClean="0"/>
              <a:t>Uses SOAP / WS-Security</a:t>
            </a:r>
          </a:p>
          <a:p>
            <a:r>
              <a:rPr lang="en-US" dirty="0" smtClean="0"/>
              <a:t>Parts of the message can be signed </a:t>
            </a:r>
            <a:br>
              <a:rPr lang="en-US" dirty="0" smtClean="0"/>
            </a:br>
            <a:r>
              <a:rPr lang="en-US" dirty="0" smtClean="0"/>
              <a:t>or encrypted </a:t>
            </a:r>
          </a:p>
          <a:p>
            <a:r>
              <a:rPr lang="en-US" dirty="0" smtClean="0"/>
              <a:t>All of the security information is encapsulated in the message</a:t>
            </a:r>
          </a:p>
          <a:p>
            <a:r>
              <a:rPr lang="en-US" dirty="0" smtClean="0"/>
              <a:t>Security credentials and claims with every message; wide set of credentials and claims supported</a:t>
            </a:r>
          </a:p>
          <a:p>
            <a:endParaRPr lang="en-US" dirty="0" smtClean="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Demo</a:t>
            </a:r>
            <a:r>
              <a:rPr lang="en-US" dirty="0" smtClean="0"/>
              <a:t>… OOB Security</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Authentication</a:t>
            </a:r>
            <a:endParaRPr lang="en-US" dirty="0"/>
          </a:p>
        </p:txBody>
      </p:sp>
      <p:sp>
        <p:nvSpPr>
          <p:cNvPr id="3" name="Content Placeholder 2"/>
          <p:cNvSpPr>
            <a:spLocks noGrp="1"/>
          </p:cNvSpPr>
          <p:nvPr>
            <p:ph idx="1"/>
          </p:nvPr>
        </p:nvSpPr>
        <p:spPr>
          <a:xfrm>
            <a:off x="381000" y="1412875"/>
            <a:ext cx="8382000" cy="3828740"/>
          </a:xfrm>
        </p:spPr>
        <p:txBody>
          <a:bodyPr/>
          <a:lstStyle/>
          <a:p>
            <a:r>
              <a:rPr lang="en-US" dirty="0" smtClean="0"/>
              <a:t>Caller identification</a:t>
            </a:r>
          </a:p>
          <a:p>
            <a:pPr lvl="1"/>
            <a:r>
              <a:rPr lang="en-US" dirty="0" smtClean="0"/>
              <a:t>Windows tokens</a:t>
            </a:r>
          </a:p>
          <a:p>
            <a:pPr lvl="1"/>
            <a:r>
              <a:rPr lang="en-US" dirty="0" smtClean="0"/>
              <a:t>Certificates</a:t>
            </a:r>
          </a:p>
          <a:p>
            <a:pPr lvl="1"/>
            <a:r>
              <a:rPr lang="en-US" dirty="0" smtClean="0"/>
              <a:t>User Name </a:t>
            </a:r>
          </a:p>
          <a:p>
            <a:pPr lvl="1"/>
            <a:r>
              <a:rPr lang="en-US" dirty="0" smtClean="0"/>
              <a:t>Tokens</a:t>
            </a:r>
          </a:p>
          <a:p>
            <a:pPr lvl="1"/>
            <a:r>
              <a:rPr lang="en-US" dirty="0" smtClean="0"/>
              <a:t>Custom</a:t>
            </a:r>
          </a:p>
          <a:p>
            <a:r>
              <a:rPr lang="en-US" dirty="0" smtClean="0"/>
              <a:t>Service identification (to caller)</a:t>
            </a:r>
          </a:p>
          <a:p>
            <a:pPr lvl="1"/>
            <a:r>
              <a:rPr lang="en-US" dirty="0" smtClean="0"/>
              <a:t>Windows tokens, X.509 certificates</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Picture 6" descr="C:\Program Files\Microsoft Resource DVD Artwork\DVD_ART\Artwork_Imagery\Shapes and Graphics\Cylinder\MGX 06 Cyinders\MGX Cylinder PURPLE.png"/>
          <p:cNvPicPr>
            <a:picLocks noChangeAspect="1" noChangeArrowheads="1"/>
          </p:cNvPicPr>
          <p:nvPr/>
        </p:nvPicPr>
        <p:blipFill>
          <a:blip r:embed="rId4"/>
          <a:srcRect/>
          <a:stretch>
            <a:fillRect/>
          </a:stretch>
        </p:blipFill>
        <p:spPr bwMode="auto">
          <a:xfrm>
            <a:off x="7467600" y="3747880"/>
            <a:ext cx="914400" cy="1090820"/>
          </a:xfrm>
          <a:prstGeom prst="rect">
            <a:avLst/>
          </a:prstGeom>
          <a:noFill/>
        </p:spPr>
      </p:pic>
      <p:sp>
        <p:nvSpPr>
          <p:cNvPr id="2" name="Title 1"/>
          <p:cNvSpPr>
            <a:spLocks noGrp="1"/>
          </p:cNvSpPr>
          <p:nvPr>
            <p:ph type="title"/>
          </p:nvPr>
        </p:nvSpPr>
        <p:spPr>
          <a:xfrm>
            <a:off x="381000" y="230188"/>
            <a:ext cx="8382000" cy="1163395"/>
          </a:xfrm>
        </p:spPr>
        <p:txBody>
          <a:bodyPr/>
          <a:lstStyle/>
          <a:p>
            <a:r>
              <a:rPr smtClean="0"/>
              <a:t>Authentication</a:t>
            </a:r>
            <a:r>
              <a:rPr>
                <a:solidFill>
                  <a:schemeClr val="tx2"/>
                </a:solidFill>
              </a:rPr>
              <a:t/>
            </a:r>
            <a:br>
              <a:rPr>
                <a:solidFill>
                  <a:schemeClr val="tx2"/>
                </a:solidFill>
              </a:rPr>
            </a:br>
            <a:r>
              <a:rPr sz="3600" smtClean="0">
                <a:solidFill>
                  <a:schemeClr val="accent5"/>
                </a:solidFill>
              </a:rPr>
              <a:t>WS-Security</a:t>
            </a:r>
            <a:endParaRPr lang="en-US" dirty="0">
              <a:solidFill>
                <a:schemeClr val="accent5"/>
              </a:solidFill>
            </a:endParaRPr>
          </a:p>
        </p:txBody>
      </p:sp>
      <p:pic>
        <p:nvPicPr>
          <p:cNvPr id="4098" name="Picture 2" descr="C:\Program Files\Microsoft Resource DVD Artwork\DVD_ART\Artwork_Imagery\HARDWARE_IMAGERY\Illustration - Misc Hardware\XML Icons\XML Web Service.png"/>
          <p:cNvPicPr>
            <a:picLocks noChangeAspect="1" noChangeArrowheads="1"/>
          </p:cNvPicPr>
          <p:nvPr/>
        </p:nvPicPr>
        <p:blipFill>
          <a:blip r:embed="rId5" cstate="print"/>
          <a:srcRect/>
          <a:stretch>
            <a:fillRect/>
          </a:stretch>
        </p:blipFill>
        <p:spPr bwMode="auto">
          <a:xfrm>
            <a:off x="6845300" y="2851150"/>
            <a:ext cx="850900" cy="1021080"/>
          </a:xfrm>
          <a:prstGeom prst="rect">
            <a:avLst/>
          </a:prstGeom>
          <a:noFill/>
        </p:spPr>
      </p:pic>
      <p:pic>
        <p:nvPicPr>
          <p:cNvPr id="4099" name="Picture 3"/>
          <p:cNvPicPr>
            <a:picLocks noChangeAspect="1" noChangeArrowheads="1"/>
          </p:cNvPicPr>
          <p:nvPr/>
        </p:nvPicPr>
        <p:blipFill>
          <a:blip r:embed="rId6" cstate="print"/>
          <a:srcRect/>
          <a:stretch>
            <a:fillRect/>
          </a:stretch>
        </p:blipFill>
        <p:spPr bwMode="auto">
          <a:xfrm>
            <a:off x="914400" y="2851150"/>
            <a:ext cx="939835" cy="1371600"/>
          </a:xfrm>
          <a:prstGeom prst="rect">
            <a:avLst/>
          </a:prstGeom>
          <a:noFill/>
          <a:ln w="9525">
            <a:noFill/>
            <a:miter lim="800000"/>
            <a:headEnd/>
            <a:tailEnd/>
          </a:ln>
          <a:effectLst/>
          <a:scene3d>
            <a:camera prst="isometricRightUp"/>
            <a:lightRig rig="threePt" dir="t"/>
          </a:scene3d>
        </p:spPr>
      </p:pic>
      <p:pic>
        <p:nvPicPr>
          <p:cNvPr id="4101" name="Picture 5" descr="C:\Program Files\Microsoft Resource DVD Artwork\DVD_ART\Artwork_Imagery\HARDWARE_IMAGERY\Illustration - Misc Hardware\XML Icons\envelope email.png"/>
          <p:cNvPicPr>
            <a:picLocks noChangeAspect="1" noChangeArrowheads="1"/>
          </p:cNvPicPr>
          <p:nvPr/>
        </p:nvPicPr>
        <p:blipFill>
          <a:blip r:embed="rId7" cstate="print"/>
          <a:srcRect/>
          <a:stretch>
            <a:fillRect/>
          </a:stretch>
        </p:blipFill>
        <p:spPr bwMode="auto">
          <a:xfrm>
            <a:off x="3224756" y="2460626"/>
            <a:ext cx="585244" cy="739774"/>
          </a:xfrm>
          <a:prstGeom prst="rect">
            <a:avLst/>
          </a:prstGeom>
          <a:noFill/>
        </p:spPr>
      </p:pic>
      <p:cxnSp>
        <p:nvCxnSpPr>
          <p:cNvPr id="9" name="Straight Arrow Connector 8"/>
          <p:cNvCxnSpPr/>
          <p:nvPr/>
        </p:nvCxnSpPr>
        <p:spPr>
          <a:xfrm>
            <a:off x="1828800" y="3314700"/>
            <a:ext cx="4876800" cy="1588"/>
          </a:xfrm>
          <a:prstGeom prst="straightConnector1">
            <a:avLst/>
          </a:prstGeom>
          <a:ln>
            <a:solidFill>
              <a:schemeClr val="tx1"/>
            </a:solidFill>
            <a:tailEnd type="arrow"/>
          </a:ln>
        </p:spPr>
        <p:style>
          <a:lnRef idx="2">
            <a:schemeClr val="accent5"/>
          </a:lnRef>
          <a:fillRef idx="0">
            <a:schemeClr val="accent5"/>
          </a:fillRef>
          <a:effectRef idx="1">
            <a:schemeClr val="accent5"/>
          </a:effectRef>
          <a:fontRef idx="minor">
            <a:schemeClr val="tx1"/>
          </a:fontRef>
        </p:style>
      </p:cxnSp>
      <p:pic>
        <p:nvPicPr>
          <p:cNvPr id="10" name="Picture 4" descr="C:\Program Files\Microsoft Resource DVD Artwork\DVD_ART\Artwork_Imagery\HARDWARE_IMAGERY\Illustration - Misc Hardware\XML Icons\secure key.png"/>
          <p:cNvPicPr>
            <a:picLocks noChangeAspect="1" noChangeArrowheads="1"/>
          </p:cNvPicPr>
          <p:nvPr/>
        </p:nvPicPr>
        <p:blipFill>
          <a:blip r:embed="rId8" cstate="print">
            <a:duotone>
              <a:prstClr val="black"/>
              <a:srgbClr val="FF0000">
                <a:tint val="45000"/>
                <a:satMod val="400000"/>
              </a:srgbClr>
            </a:duotone>
          </a:blip>
          <a:srcRect/>
          <a:stretch>
            <a:fillRect/>
          </a:stretch>
        </p:blipFill>
        <p:spPr bwMode="auto">
          <a:xfrm>
            <a:off x="990601" y="6096000"/>
            <a:ext cx="457200" cy="457200"/>
          </a:xfrm>
          <a:prstGeom prst="rect">
            <a:avLst/>
          </a:prstGeom>
          <a:noFill/>
          <a:effectLst>
            <a:glow rad="228600">
              <a:schemeClr val="accent3">
                <a:satMod val="175000"/>
                <a:alpha val="40000"/>
              </a:schemeClr>
            </a:glow>
          </a:effectLst>
        </p:spPr>
      </p:pic>
      <p:pic>
        <p:nvPicPr>
          <p:cNvPr id="4103" name="Picture 7" descr="C:\Program Files\Microsoft Resource DVD Artwork\DVD_ART\Artwork_Imagery\Shapes and Graphics\Polygonal Shapes\green polygon.png"/>
          <p:cNvPicPr>
            <a:picLocks noChangeAspect="1" noChangeArrowheads="1"/>
          </p:cNvPicPr>
          <p:nvPr/>
        </p:nvPicPr>
        <p:blipFill>
          <a:blip r:embed="rId9" cstate="print"/>
          <a:srcRect/>
          <a:stretch>
            <a:fillRect/>
          </a:stretch>
        </p:blipFill>
        <p:spPr bwMode="auto">
          <a:xfrm>
            <a:off x="3111500" y="1676400"/>
            <a:ext cx="774700" cy="746073"/>
          </a:xfrm>
          <a:prstGeom prst="rect">
            <a:avLst/>
          </a:prstGeom>
          <a:noFill/>
        </p:spPr>
      </p:pic>
      <p:grpSp>
        <p:nvGrpSpPr>
          <p:cNvPr id="4" name="signature"/>
          <p:cNvGrpSpPr/>
          <p:nvPr/>
        </p:nvGrpSpPr>
        <p:grpSpPr>
          <a:xfrm>
            <a:off x="2286000" y="2315170"/>
            <a:ext cx="1905000" cy="923330"/>
            <a:chOff x="2590800" y="2315170"/>
            <a:chExt cx="1905000" cy="923330"/>
          </a:xfrm>
        </p:grpSpPr>
        <p:sp>
          <p:nvSpPr>
            <p:cNvPr id="13" name="Left Brace 12"/>
            <p:cNvSpPr/>
            <p:nvPr/>
          </p:nvSpPr>
          <p:spPr>
            <a:xfrm>
              <a:off x="3124200" y="2438400"/>
              <a:ext cx="381000" cy="800100"/>
            </a:xfrm>
            <a:prstGeom prst="leftBrace">
              <a:avLst>
                <a:gd name="adj1" fmla="val 22297"/>
                <a:gd name="adj2" fmla="val 47298"/>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Left Brace 13"/>
            <p:cNvSpPr/>
            <p:nvPr/>
          </p:nvSpPr>
          <p:spPr>
            <a:xfrm flipH="1">
              <a:off x="4114800" y="2438400"/>
              <a:ext cx="381000" cy="800100"/>
            </a:xfrm>
            <a:prstGeom prst="leftBrace">
              <a:avLst>
                <a:gd name="adj1" fmla="val 22297"/>
                <a:gd name="adj2" fmla="val 47298"/>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6" name="Picture 4" descr="C:\Program Files\Microsoft Resource DVD Artwork\DVD_ART\Artwork_Imagery\HARDWARE_IMAGERY\Illustration - Misc Hardware\XML Icons\secure key.png"/>
            <p:cNvPicPr>
              <a:picLocks noChangeAspect="1" noChangeArrowheads="1"/>
            </p:cNvPicPr>
            <p:nvPr/>
          </p:nvPicPr>
          <p:blipFill>
            <a:blip r:embed="rId10" cstate="print">
              <a:duotone>
                <a:prstClr val="black"/>
                <a:srgbClr val="FF0000">
                  <a:tint val="45000"/>
                  <a:satMod val="400000"/>
                </a:srgbClr>
              </a:duotone>
            </a:blip>
            <a:srcRect/>
            <a:stretch>
              <a:fillRect/>
            </a:stretch>
          </p:blipFill>
          <p:spPr bwMode="auto">
            <a:xfrm>
              <a:off x="2895600" y="2933700"/>
              <a:ext cx="304800" cy="304800"/>
            </a:xfrm>
            <a:prstGeom prst="rect">
              <a:avLst/>
            </a:prstGeom>
            <a:noFill/>
            <a:effectLst>
              <a:glow rad="139700">
                <a:schemeClr val="accent3">
                  <a:satMod val="175000"/>
                  <a:alpha val="40000"/>
                </a:schemeClr>
              </a:glow>
            </a:effectLst>
          </p:spPr>
        </p:pic>
        <p:sp>
          <p:nvSpPr>
            <p:cNvPr id="20" name="TextBox 19"/>
            <p:cNvSpPr txBox="1"/>
            <p:nvPr/>
          </p:nvSpPr>
          <p:spPr>
            <a:xfrm>
              <a:off x="2590800" y="2315170"/>
              <a:ext cx="582211" cy="923330"/>
            </a:xfrm>
            <a:prstGeom prst="rect">
              <a:avLst/>
            </a:prstGeom>
            <a:noFill/>
          </p:spPr>
          <p:txBody>
            <a:bodyPr wrap="square" rtlCol="0">
              <a:spAutoFit/>
            </a:bodyPr>
            <a:lstStyle/>
            <a:p>
              <a:r>
                <a:rPr lang="en-US" sz="5400" dirty="0" smtClean="0">
                  <a:latin typeface="French Script MT" pitchFamily="66" charset="0"/>
                </a:rPr>
                <a:t>S</a:t>
              </a:r>
              <a:endParaRPr lang="en-US" sz="5400" dirty="0">
                <a:latin typeface="French Script MT" pitchFamily="66" charset="0"/>
              </a:endParaRPr>
            </a:p>
          </p:txBody>
        </p:sp>
      </p:grpSp>
      <p:pic>
        <p:nvPicPr>
          <p:cNvPr id="5122" name="Picture 2" descr="C:\Program Files\Microsoft Resource DVD Artwork\DVD_ART\Artwork_Imagery\HARDWARE_IMAGERY\Illustration - Misc Hardware\XML Icons\Template document.png"/>
          <p:cNvPicPr>
            <a:picLocks noChangeAspect="1" noChangeArrowheads="1"/>
          </p:cNvPicPr>
          <p:nvPr/>
        </p:nvPicPr>
        <p:blipFill>
          <a:blip r:embed="rId11" cstate="print"/>
          <a:srcRect/>
          <a:stretch>
            <a:fillRect/>
          </a:stretch>
        </p:blipFill>
        <p:spPr bwMode="auto">
          <a:xfrm>
            <a:off x="6477000" y="3835400"/>
            <a:ext cx="474133" cy="1016000"/>
          </a:xfrm>
          <a:prstGeom prst="rect">
            <a:avLst/>
          </a:prstGeom>
          <a:noFill/>
        </p:spPr>
      </p:pic>
      <p:grpSp>
        <p:nvGrpSpPr>
          <p:cNvPr id="5" name="Group 53"/>
          <p:cNvGrpSpPr/>
          <p:nvPr/>
        </p:nvGrpSpPr>
        <p:grpSpPr>
          <a:xfrm>
            <a:off x="3492500" y="4343400"/>
            <a:ext cx="774700" cy="746073"/>
            <a:chOff x="2743200" y="5791200"/>
            <a:chExt cx="774700" cy="746073"/>
          </a:xfrm>
        </p:grpSpPr>
        <p:pic>
          <p:nvPicPr>
            <p:cNvPr id="28" name="Picture 7" descr="C:\Program Files\Microsoft Resource DVD Artwork\DVD_ART\Artwork_Imagery\Shapes and Graphics\Polygonal Shapes\green polygon.png"/>
            <p:cNvPicPr>
              <a:picLocks noChangeAspect="1" noChangeArrowheads="1"/>
            </p:cNvPicPr>
            <p:nvPr/>
          </p:nvPicPr>
          <p:blipFill>
            <a:blip r:embed="rId9" cstate="print"/>
            <a:srcRect/>
            <a:stretch>
              <a:fillRect/>
            </a:stretch>
          </p:blipFill>
          <p:spPr bwMode="auto">
            <a:xfrm>
              <a:off x="2743200" y="5791200"/>
              <a:ext cx="774700" cy="746073"/>
            </a:xfrm>
            <a:prstGeom prst="rect">
              <a:avLst/>
            </a:prstGeom>
            <a:noFill/>
          </p:spPr>
        </p:pic>
        <p:sp>
          <p:nvSpPr>
            <p:cNvPr id="18" name="TextBox 17"/>
            <p:cNvSpPr txBox="1"/>
            <p:nvPr/>
          </p:nvSpPr>
          <p:spPr>
            <a:xfrm>
              <a:off x="2768913" y="5979570"/>
              <a:ext cx="723275" cy="369332"/>
            </a:xfrm>
            <a:prstGeom prst="rect">
              <a:avLst/>
            </a:prstGeom>
            <a:noFill/>
          </p:spPr>
          <p:txBody>
            <a:bodyPr wrap="none" rtlCol="0">
              <a:spAutoFit/>
            </a:bodyPr>
            <a:lstStyle/>
            <a:p>
              <a:r>
                <a:rPr lang="en-US" dirty="0" smtClean="0"/>
                <a:t>X509</a:t>
              </a:r>
              <a:endParaRPr lang="en-US" dirty="0"/>
            </a:p>
          </p:txBody>
        </p:sp>
      </p:grpSp>
      <p:grpSp>
        <p:nvGrpSpPr>
          <p:cNvPr id="6" name="Group 52"/>
          <p:cNvGrpSpPr/>
          <p:nvPr/>
        </p:nvGrpSpPr>
        <p:grpSpPr>
          <a:xfrm>
            <a:off x="4038600" y="4800600"/>
            <a:ext cx="1120820" cy="746073"/>
            <a:chOff x="3200400" y="5029200"/>
            <a:chExt cx="1120820" cy="746073"/>
          </a:xfrm>
        </p:grpSpPr>
        <p:pic>
          <p:nvPicPr>
            <p:cNvPr id="26" name="Picture 7" descr="C:\Program Files\Microsoft Resource DVD Artwork\DVD_ART\Artwork_Imagery\Shapes and Graphics\Polygonal Shapes\green polygon.png"/>
            <p:cNvPicPr>
              <a:picLocks noChangeAspect="1" noChangeArrowheads="1"/>
            </p:cNvPicPr>
            <p:nvPr/>
          </p:nvPicPr>
          <p:blipFill>
            <a:blip r:embed="rId9" cstate="print">
              <a:duotone>
                <a:schemeClr val="accent1">
                  <a:shade val="45000"/>
                  <a:satMod val="135000"/>
                </a:schemeClr>
                <a:prstClr val="white"/>
              </a:duotone>
            </a:blip>
            <a:srcRect/>
            <a:stretch>
              <a:fillRect/>
            </a:stretch>
          </p:blipFill>
          <p:spPr bwMode="auto">
            <a:xfrm>
              <a:off x="3373460" y="5029200"/>
              <a:ext cx="774700" cy="746073"/>
            </a:xfrm>
            <a:prstGeom prst="rect">
              <a:avLst/>
            </a:prstGeom>
            <a:noFill/>
          </p:spPr>
        </p:pic>
        <p:sp>
          <p:nvSpPr>
            <p:cNvPr id="19" name="TextBox 18"/>
            <p:cNvSpPr txBox="1"/>
            <p:nvPr/>
          </p:nvSpPr>
          <p:spPr>
            <a:xfrm>
              <a:off x="3200400" y="5217570"/>
              <a:ext cx="1120820" cy="369332"/>
            </a:xfrm>
            <a:prstGeom prst="rect">
              <a:avLst/>
            </a:prstGeom>
            <a:noFill/>
          </p:spPr>
          <p:txBody>
            <a:bodyPr wrap="none" rtlCol="0">
              <a:spAutoFit/>
            </a:bodyPr>
            <a:lstStyle/>
            <a:p>
              <a:r>
                <a:rPr lang="en-US" dirty="0" smtClean="0"/>
                <a:t>Kerberos</a:t>
              </a:r>
              <a:endParaRPr lang="en-US" dirty="0"/>
            </a:p>
          </p:txBody>
        </p:sp>
      </p:grpSp>
      <p:grpSp>
        <p:nvGrpSpPr>
          <p:cNvPr id="7" name="Group 54"/>
          <p:cNvGrpSpPr/>
          <p:nvPr/>
        </p:nvGrpSpPr>
        <p:grpSpPr>
          <a:xfrm>
            <a:off x="2743200" y="4800600"/>
            <a:ext cx="813043" cy="746073"/>
            <a:chOff x="1371600" y="5791200"/>
            <a:chExt cx="813043" cy="746073"/>
          </a:xfrm>
        </p:grpSpPr>
        <p:pic>
          <p:nvPicPr>
            <p:cNvPr id="27" name="Picture 7" descr="C:\Program Files\Microsoft Resource DVD Artwork\DVD_ART\Artwork_Imagery\Shapes and Graphics\Polygonal Shapes\green polygon.png"/>
            <p:cNvPicPr>
              <a:picLocks noChangeAspect="1" noChangeArrowheads="1"/>
            </p:cNvPicPr>
            <p:nvPr/>
          </p:nvPicPr>
          <p:blipFill>
            <a:blip r:embed="rId9" cstate="print">
              <a:duotone>
                <a:schemeClr val="accent6">
                  <a:shade val="45000"/>
                  <a:satMod val="135000"/>
                </a:schemeClr>
                <a:prstClr val="white"/>
              </a:duotone>
            </a:blip>
            <a:srcRect/>
            <a:stretch>
              <a:fillRect/>
            </a:stretch>
          </p:blipFill>
          <p:spPr bwMode="auto">
            <a:xfrm>
              <a:off x="1390771" y="5791200"/>
              <a:ext cx="774700" cy="746073"/>
            </a:xfrm>
            <a:prstGeom prst="rect">
              <a:avLst/>
            </a:prstGeom>
            <a:noFill/>
          </p:spPr>
        </p:pic>
        <p:sp>
          <p:nvSpPr>
            <p:cNvPr id="21" name="TextBox 20"/>
            <p:cNvSpPr txBox="1"/>
            <p:nvPr/>
          </p:nvSpPr>
          <p:spPr>
            <a:xfrm>
              <a:off x="1371600" y="5979570"/>
              <a:ext cx="813043" cy="369332"/>
            </a:xfrm>
            <a:prstGeom prst="rect">
              <a:avLst/>
            </a:prstGeom>
            <a:noFill/>
          </p:spPr>
          <p:txBody>
            <a:bodyPr wrap="none" rtlCol="0">
              <a:spAutoFit/>
            </a:bodyPr>
            <a:lstStyle/>
            <a:p>
              <a:r>
                <a:rPr lang="en-US" dirty="0" smtClean="0"/>
                <a:t>SAML</a:t>
              </a:r>
            </a:p>
          </p:txBody>
        </p:sp>
      </p:grpSp>
      <p:grpSp>
        <p:nvGrpSpPr>
          <p:cNvPr id="8" name="Group 51"/>
          <p:cNvGrpSpPr/>
          <p:nvPr/>
        </p:nvGrpSpPr>
        <p:grpSpPr>
          <a:xfrm>
            <a:off x="3048000" y="5638800"/>
            <a:ext cx="774700" cy="746073"/>
            <a:chOff x="2286000" y="5029200"/>
            <a:chExt cx="774700" cy="746073"/>
          </a:xfrm>
        </p:grpSpPr>
        <p:pic>
          <p:nvPicPr>
            <p:cNvPr id="25" name="Picture 7" descr="C:\Program Files\Microsoft Resource DVD Artwork\DVD_ART\Artwork_Imagery\Shapes and Graphics\Polygonal Shapes\green polygon.png"/>
            <p:cNvPicPr>
              <a:picLocks noChangeAspect="1" noChangeArrowheads="1"/>
            </p:cNvPicPr>
            <p:nvPr/>
          </p:nvPicPr>
          <p:blipFill>
            <a:blip r:embed="rId9" cstate="print">
              <a:duotone>
                <a:prstClr val="black"/>
                <a:schemeClr val="accent3">
                  <a:tint val="45000"/>
                  <a:satMod val="400000"/>
                </a:schemeClr>
              </a:duotone>
            </a:blip>
            <a:srcRect/>
            <a:stretch>
              <a:fillRect/>
            </a:stretch>
          </p:blipFill>
          <p:spPr bwMode="auto">
            <a:xfrm>
              <a:off x="2286000" y="5029200"/>
              <a:ext cx="774700" cy="746073"/>
            </a:xfrm>
            <a:prstGeom prst="rect">
              <a:avLst/>
            </a:prstGeom>
            <a:noFill/>
          </p:spPr>
        </p:pic>
        <p:sp>
          <p:nvSpPr>
            <p:cNvPr id="22" name="TextBox 21"/>
            <p:cNvSpPr txBox="1"/>
            <p:nvPr/>
          </p:nvSpPr>
          <p:spPr>
            <a:xfrm>
              <a:off x="2305301" y="5217570"/>
              <a:ext cx="736099" cy="369332"/>
            </a:xfrm>
            <a:prstGeom prst="rect">
              <a:avLst/>
            </a:prstGeom>
            <a:noFill/>
          </p:spPr>
          <p:txBody>
            <a:bodyPr wrap="none" rtlCol="0">
              <a:spAutoFit/>
            </a:bodyPr>
            <a:lstStyle/>
            <a:p>
              <a:r>
                <a:rPr lang="en-US" dirty="0" err="1" smtClean="0"/>
                <a:t>XrML</a:t>
              </a:r>
              <a:endParaRPr lang="en-US" dirty="0" smtClean="0"/>
            </a:p>
          </p:txBody>
        </p:sp>
      </p:grpSp>
      <p:grpSp>
        <p:nvGrpSpPr>
          <p:cNvPr id="11" name="Group 50"/>
          <p:cNvGrpSpPr/>
          <p:nvPr/>
        </p:nvGrpSpPr>
        <p:grpSpPr>
          <a:xfrm>
            <a:off x="3777322" y="5638800"/>
            <a:ext cx="979755" cy="746073"/>
            <a:chOff x="1066800" y="5029200"/>
            <a:chExt cx="979755" cy="746073"/>
          </a:xfrm>
        </p:grpSpPr>
        <p:pic>
          <p:nvPicPr>
            <p:cNvPr id="24" name="Picture 7" descr="C:\Program Files\Microsoft Resource DVD Artwork\DVD_ART\Artwork_Imagery\Shapes and Graphics\Polygonal Shapes\green polygon.png"/>
            <p:cNvPicPr>
              <a:picLocks noChangeAspect="1" noChangeArrowheads="1"/>
            </p:cNvPicPr>
            <p:nvPr/>
          </p:nvPicPr>
          <p:blipFill>
            <a:blip r:embed="rId9" cstate="print">
              <a:duotone>
                <a:prstClr val="black"/>
                <a:srgbClr val="D9C3A5">
                  <a:tint val="50000"/>
                  <a:satMod val="180000"/>
                </a:srgbClr>
              </a:duotone>
            </a:blip>
            <a:srcRect/>
            <a:stretch>
              <a:fillRect/>
            </a:stretch>
          </p:blipFill>
          <p:spPr bwMode="auto">
            <a:xfrm>
              <a:off x="1169327" y="5029200"/>
              <a:ext cx="774700" cy="746073"/>
            </a:xfrm>
            <a:prstGeom prst="rect">
              <a:avLst/>
            </a:prstGeom>
            <a:noFill/>
          </p:spPr>
        </p:pic>
        <p:sp>
          <p:nvSpPr>
            <p:cNvPr id="23" name="TextBox 22"/>
            <p:cNvSpPr txBox="1"/>
            <p:nvPr/>
          </p:nvSpPr>
          <p:spPr>
            <a:xfrm>
              <a:off x="1066800" y="5217570"/>
              <a:ext cx="979755" cy="369332"/>
            </a:xfrm>
            <a:prstGeom prst="rect">
              <a:avLst/>
            </a:prstGeom>
            <a:noFill/>
          </p:spPr>
          <p:txBody>
            <a:bodyPr wrap="none" rtlCol="0">
              <a:spAutoFit/>
            </a:bodyPr>
            <a:lstStyle/>
            <a:p>
              <a:r>
                <a:rPr lang="en-US" dirty="0" smtClean="0"/>
                <a:t>Custom</a:t>
              </a:r>
            </a:p>
          </p:txBody>
        </p:sp>
      </p:grpSp>
      <p:pic>
        <p:nvPicPr>
          <p:cNvPr id="40" name="Picture 4" descr="C:\Program Files\Microsoft Resource DVD Artwork\DVD_ART\Artwork_Imagery\HARDWARE_IMAGERY\Illustration - Misc Hardware\XML Icons\secure key.png"/>
          <p:cNvPicPr>
            <a:picLocks noChangeAspect="1" noChangeArrowheads="1"/>
          </p:cNvPicPr>
          <p:nvPr/>
        </p:nvPicPr>
        <p:blipFill>
          <a:blip r:embed="rId8" cstate="print">
            <a:duotone>
              <a:prstClr val="black"/>
              <a:schemeClr val="accent4">
                <a:tint val="45000"/>
                <a:satMod val="400000"/>
              </a:schemeClr>
            </a:duotone>
          </a:blip>
          <a:srcRect/>
          <a:stretch>
            <a:fillRect/>
          </a:stretch>
        </p:blipFill>
        <p:spPr bwMode="auto">
          <a:xfrm flipH="1">
            <a:off x="6324600" y="6096000"/>
            <a:ext cx="457200" cy="457200"/>
          </a:xfrm>
          <a:prstGeom prst="rect">
            <a:avLst/>
          </a:prstGeom>
          <a:noFill/>
          <a:effectLst>
            <a:glow rad="139700">
              <a:schemeClr val="accent4">
                <a:satMod val="175000"/>
                <a:alpha val="40000"/>
              </a:schemeClr>
            </a:glow>
          </a:effectLst>
        </p:spPr>
      </p:pic>
      <p:pic>
        <p:nvPicPr>
          <p:cNvPr id="42" name="Picture 4" descr="C:\Program Files\Microsoft Resource DVD Artwork\DVD_ART\Artwork_Imagery\HARDWARE_IMAGERY\Illustration - Misc Hardware\XML Icons\secure key.png"/>
          <p:cNvPicPr>
            <a:picLocks noChangeAspect="1" noChangeArrowheads="1"/>
          </p:cNvPicPr>
          <p:nvPr/>
        </p:nvPicPr>
        <p:blipFill>
          <a:blip r:embed="rId12" cstate="print">
            <a:duotone>
              <a:prstClr val="black"/>
              <a:srgbClr val="FF0000">
                <a:tint val="45000"/>
                <a:satMod val="400000"/>
              </a:srgbClr>
            </a:duotone>
          </a:blip>
          <a:srcRect/>
          <a:stretch>
            <a:fillRect/>
          </a:stretch>
        </p:blipFill>
        <p:spPr bwMode="auto">
          <a:xfrm>
            <a:off x="3352800" y="1905000"/>
            <a:ext cx="304800" cy="304800"/>
          </a:xfrm>
          <a:prstGeom prst="rect">
            <a:avLst/>
          </a:prstGeom>
          <a:noFill/>
        </p:spPr>
      </p:pic>
      <p:sp>
        <p:nvSpPr>
          <p:cNvPr id="48" name="opacizzante"/>
          <p:cNvSpPr/>
          <p:nvPr/>
        </p:nvSpPr>
        <p:spPr bwMode="auto">
          <a:xfrm>
            <a:off x="2362200" y="2362200"/>
            <a:ext cx="1905000" cy="914400"/>
          </a:xfrm>
          <a:prstGeom prst="roundRect">
            <a:avLst/>
          </a:prstGeom>
          <a:gradFill flip="none" rotWithShape="1">
            <a:gsLst>
              <a:gs pos="0">
                <a:schemeClr val="accent2">
                  <a:shade val="15000"/>
                  <a:satMod val="180000"/>
                  <a:alpha val="90000"/>
                </a:schemeClr>
              </a:gs>
              <a:gs pos="50000">
                <a:schemeClr val="accent2">
                  <a:shade val="45000"/>
                  <a:satMod val="170000"/>
                </a:schemeClr>
              </a:gs>
              <a:gs pos="70000">
                <a:schemeClr val="accent2">
                  <a:tint val="99000"/>
                  <a:shade val="65000"/>
                  <a:satMod val="155000"/>
                  <a:alpha val="96000"/>
                </a:schemeClr>
              </a:gs>
              <a:gs pos="100000">
                <a:schemeClr val="accent2">
                  <a:tint val="95500"/>
                  <a:shade val="100000"/>
                  <a:satMod val="155000"/>
                  <a:alpha val="86000"/>
                </a:schemeClr>
              </a:gs>
            </a:gsLst>
            <a:path path="circle">
              <a:fillToRect l="50000" t="50000" r="50000" b="50000"/>
            </a:path>
            <a:tileRect/>
          </a:gradFill>
          <a:ln>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12" name="encrypt"/>
          <p:cNvGrpSpPr/>
          <p:nvPr/>
        </p:nvGrpSpPr>
        <p:grpSpPr>
          <a:xfrm>
            <a:off x="1600200" y="2286000"/>
            <a:ext cx="2895600" cy="952500"/>
            <a:chOff x="1905000" y="2286000"/>
            <a:chExt cx="2895600" cy="952500"/>
          </a:xfrm>
        </p:grpSpPr>
        <p:sp>
          <p:nvSpPr>
            <p:cNvPr id="45" name="TextBox 44"/>
            <p:cNvSpPr txBox="1"/>
            <p:nvPr/>
          </p:nvSpPr>
          <p:spPr>
            <a:xfrm>
              <a:off x="1905000" y="2286000"/>
              <a:ext cx="582211" cy="923330"/>
            </a:xfrm>
            <a:prstGeom prst="rect">
              <a:avLst/>
            </a:prstGeom>
            <a:noFill/>
          </p:spPr>
          <p:txBody>
            <a:bodyPr wrap="square" rtlCol="0">
              <a:spAutoFit/>
            </a:bodyPr>
            <a:lstStyle/>
            <a:p>
              <a:r>
                <a:rPr lang="en-US" sz="5400" dirty="0" smtClean="0">
                  <a:latin typeface="French Script MT" pitchFamily="66" charset="0"/>
                </a:rPr>
                <a:t>E</a:t>
              </a:r>
              <a:endParaRPr lang="en-US" sz="5400" dirty="0">
                <a:latin typeface="French Script MT" pitchFamily="66" charset="0"/>
              </a:endParaRPr>
            </a:p>
          </p:txBody>
        </p:sp>
        <p:pic>
          <p:nvPicPr>
            <p:cNvPr id="46" name="Picture 4" descr="C:\Program Files\Microsoft Resource DVD Artwork\DVD_ART\Artwork_Imagery\HARDWARE_IMAGERY\Illustration - Misc Hardware\XML Icons\secure key.png"/>
            <p:cNvPicPr>
              <a:picLocks noChangeAspect="1" noChangeArrowheads="1"/>
            </p:cNvPicPr>
            <p:nvPr/>
          </p:nvPicPr>
          <p:blipFill>
            <a:blip r:embed="rId12" cstate="print">
              <a:duotone>
                <a:prstClr val="black"/>
                <a:schemeClr val="accent4">
                  <a:tint val="45000"/>
                  <a:satMod val="400000"/>
                </a:schemeClr>
              </a:duotone>
            </a:blip>
            <a:srcRect/>
            <a:stretch>
              <a:fillRect/>
            </a:stretch>
          </p:blipFill>
          <p:spPr bwMode="auto">
            <a:xfrm>
              <a:off x="2209800" y="2895600"/>
              <a:ext cx="304800" cy="304800"/>
            </a:xfrm>
            <a:prstGeom prst="rect">
              <a:avLst/>
            </a:prstGeom>
            <a:noFill/>
            <a:effectLst>
              <a:glow rad="228600">
                <a:schemeClr val="accent5">
                  <a:satMod val="175000"/>
                  <a:alpha val="40000"/>
                </a:schemeClr>
              </a:glow>
            </a:effectLst>
          </p:spPr>
        </p:pic>
        <p:sp>
          <p:nvSpPr>
            <p:cNvPr id="43" name="Left Brace 42"/>
            <p:cNvSpPr/>
            <p:nvPr/>
          </p:nvSpPr>
          <p:spPr>
            <a:xfrm>
              <a:off x="2438400" y="2409230"/>
              <a:ext cx="381000" cy="800100"/>
            </a:xfrm>
            <a:prstGeom prst="leftBrace">
              <a:avLst>
                <a:gd name="adj1" fmla="val 22297"/>
                <a:gd name="adj2" fmla="val 47298"/>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Left Brace 43"/>
            <p:cNvSpPr/>
            <p:nvPr/>
          </p:nvSpPr>
          <p:spPr>
            <a:xfrm flipH="1">
              <a:off x="4419600" y="2438400"/>
              <a:ext cx="381000" cy="800100"/>
            </a:xfrm>
            <a:prstGeom prst="leftBrace">
              <a:avLst>
                <a:gd name="adj1" fmla="val 22297"/>
                <a:gd name="adj2" fmla="val 47298"/>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 name="Group 55"/>
          <p:cNvGrpSpPr/>
          <p:nvPr/>
        </p:nvGrpSpPr>
        <p:grpSpPr>
          <a:xfrm>
            <a:off x="914401" y="4876800"/>
            <a:ext cx="1066799" cy="838200"/>
            <a:chOff x="4876800" y="3733800"/>
            <a:chExt cx="1611807" cy="1314450"/>
          </a:xfrm>
          <a:scene3d>
            <a:camera prst="isometricRightUp"/>
            <a:lightRig rig="threePt" dir="t"/>
          </a:scene3d>
        </p:grpSpPr>
        <p:grpSp>
          <p:nvGrpSpPr>
            <p:cNvPr id="17" name="Group 37"/>
            <p:cNvGrpSpPr/>
            <p:nvPr/>
          </p:nvGrpSpPr>
          <p:grpSpPr>
            <a:xfrm>
              <a:off x="4876800" y="3733800"/>
              <a:ext cx="1600200" cy="1066800"/>
              <a:chOff x="4876800" y="3733800"/>
              <a:chExt cx="1600200" cy="1066800"/>
            </a:xfrm>
          </p:grpSpPr>
          <p:sp>
            <p:nvSpPr>
              <p:cNvPr id="59" name="Rectangle 58"/>
              <p:cNvSpPr/>
              <p:nvPr/>
            </p:nvSpPr>
            <p:spPr bwMode="auto">
              <a:xfrm>
                <a:off x="4876800" y="3733800"/>
                <a:ext cx="1600200" cy="1066800"/>
              </a:xfrm>
              <a:prstGeom prst="rect">
                <a:avLst/>
              </a:prstGeom>
              <a:gradFill>
                <a:gsLst>
                  <a:gs pos="0">
                    <a:srgbClr val="DDEBCF"/>
                  </a:gs>
                  <a:gs pos="50000">
                    <a:srgbClr val="9CB86E"/>
                  </a:gs>
                  <a:gs pos="100000">
                    <a:srgbClr val="156B13"/>
                  </a:gs>
                </a:gsLst>
                <a:lin ang="16200000" scaled="0"/>
              </a:gradFill>
              <a:ln w="4445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60" name="Straight Connector 59"/>
              <p:cNvCxnSpPr/>
              <p:nvPr/>
            </p:nvCxnSpPr>
            <p:spPr>
              <a:xfrm>
                <a:off x="5029200" y="3886200"/>
                <a:ext cx="1295400" cy="1588"/>
              </a:xfrm>
              <a:prstGeom prst="line">
                <a:avLst/>
              </a:prstGeom>
              <a:ln w="44450" cmpd="sng"/>
            </p:spPr>
            <p:style>
              <a:lnRef idx="2">
                <a:schemeClr val="dk1"/>
              </a:lnRef>
              <a:fillRef idx="1">
                <a:schemeClr val="lt1"/>
              </a:fillRef>
              <a:effectRef idx="0">
                <a:schemeClr val="dk1"/>
              </a:effectRef>
              <a:fontRef idx="minor">
                <a:schemeClr val="dk1"/>
              </a:fontRef>
            </p:style>
          </p:cxnSp>
          <p:cxnSp>
            <p:nvCxnSpPr>
              <p:cNvPr id="61" name="Straight Connector 60"/>
              <p:cNvCxnSpPr/>
              <p:nvPr/>
            </p:nvCxnSpPr>
            <p:spPr>
              <a:xfrm>
                <a:off x="5029200" y="4038600"/>
                <a:ext cx="1295400" cy="1588"/>
              </a:xfrm>
              <a:prstGeom prst="line">
                <a:avLst/>
              </a:prstGeom>
              <a:ln w="44450" cmpd="sng"/>
            </p:spPr>
            <p:style>
              <a:lnRef idx="2">
                <a:schemeClr val="dk1"/>
              </a:lnRef>
              <a:fillRef idx="1">
                <a:schemeClr val="lt1"/>
              </a:fillRef>
              <a:effectRef idx="0">
                <a:schemeClr val="dk1"/>
              </a:effectRef>
              <a:fontRef idx="minor">
                <a:schemeClr val="dk1"/>
              </a:fontRef>
            </p:style>
          </p:cxnSp>
          <p:cxnSp>
            <p:nvCxnSpPr>
              <p:cNvPr id="62" name="Straight Connector 61"/>
              <p:cNvCxnSpPr/>
              <p:nvPr/>
            </p:nvCxnSpPr>
            <p:spPr>
              <a:xfrm>
                <a:off x="5029200" y="4189412"/>
                <a:ext cx="685800" cy="1588"/>
              </a:xfrm>
              <a:prstGeom prst="line">
                <a:avLst/>
              </a:prstGeom>
              <a:ln w="44450" cmpd="sng"/>
            </p:spPr>
            <p:style>
              <a:lnRef idx="2">
                <a:schemeClr val="dk1"/>
              </a:lnRef>
              <a:fillRef idx="1">
                <a:schemeClr val="lt1"/>
              </a:fillRef>
              <a:effectRef idx="0">
                <a:schemeClr val="dk1"/>
              </a:effectRef>
              <a:fontRef idx="minor">
                <a:schemeClr val="dk1"/>
              </a:fontRef>
            </p:style>
          </p:cxnSp>
          <p:cxnSp>
            <p:nvCxnSpPr>
              <p:cNvPr id="63" name="Straight Connector 62"/>
              <p:cNvCxnSpPr/>
              <p:nvPr/>
            </p:nvCxnSpPr>
            <p:spPr>
              <a:xfrm>
                <a:off x="5029200" y="4341812"/>
                <a:ext cx="685800" cy="1588"/>
              </a:xfrm>
              <a:prstGeom prst="line">
                <a:avLst/>
              </a:prstGeom>
              <a:ln w="44450" cmpd="sng"/>
            </p:spPr>
            <p:style>
              <a:lnRef idx="2">
                <a:schemeClr val="dk1"/>
              </a:lnRef>
              <a:fillRef idx="1">
                <a:schemeClr val="lt1"/>
              </a:fillRef>
              <a:effectRef idx="0">
                <a:schemeClr val="dk1"/>
              </a:effectRef>
              <a:fontRef idx="minor">
                <a:schemeClr val="dk1"/>
              </a:fontRef>
            </p:style>
          </p:cxnSp>
          <p:cxnSp>
            <p:nvCxnSpPr>
              <p:cNvPr id="64" name="Straight Connector 63"/>
              <p:cNvCxnSpPr/>
              <p:nvPr/>
            </p:nvCxnSpPr>
            <p:spPr>
              <a:xfrm>
                <a:off x="5029200" y="4494212"/>
                <a:ext cx="685800" cy="1588"/>
              </a:xfrm>
              <a:prstGeom prst="line">
                <a:avLst/>
              </a:prstGeom>
              <a:ln w="44450" cmpd="sng"/>
            </p:spPr>
            <p:style>
              <a:lnRef idx="2">
                <a:schemeClr val="dk1"/>
              </a:lnRef>
              <a:fillRef idx="1">
                <a:schemeClr val="lt1"/>
              </a:fillRef>
              <a:effectRef idx="0">
                <a:schemeClr val="dk1"/>
              </a:effectRef>
              <a:fontRef idx="minor">
                <a:schemeClr val="dk1"/>
              </a:fontRef>
            </p:style>
          </p:cxnSp>
        </p:grpSp>
        <p:pic>
          <p:nvPicPr>
            <p:cNvPr id="58" name="Picture 2" descr="C:\Program Files\Microsoft Resource DVD Artwork\DVD_ART\Artwork_Imagery\Shapes and Graphics\ribbons - banners\gold ribbon.png"/>
            <p:cNvPicPr>
              <a:picLocks noChangeAspect="1" noChangeArrowheads="1"/>
            </p:cNvPicPr>
            <p:nvPr/>
          </p:nvPicPr>
          <p:blipFill>
            <a:blip r:embed="rId13" cstate="print"/>
            <a:srcRect/>
            <a:stretch>
              <a:fillRect/>
            </a:stretch>
          </p:blipFill>
          <p:spPr bwMode="auto">
            <a:xfrm>
              <a:off x="5638800" y="4191000"/>
              <a:ext cx="849807" cy="857250"/>
            </a:xfrm>
            <a:prstGeom prst="rect">
              <a:avLst/>
            </a:prstGeom>
            <a:noFill/>
          </p:spPr>
        </p:pic>
      </p:grpSp>
      <p:pic>
        <p:nvPicPr>
          <p:cNvPr id="41" name="Picture 4" descr="C:\Program Files\Microsoft Resource DVD Artwork\DVD_ART\Artwork_Imagery\HARDWARE_IMAGERY\Illustration - Misc Hardware\XML Icons\secure key.png"/>
          <p:cNvPicPr>
            <a:picLocks noChangeAspect="1" noChangeArrowheads="1"/>
          </p:cNvPicPr>
          <p:nvPr/>
        </p:nvPicPr>
        <p:blipFill>
          <a:blip r:embed="rId8" cstate="print">
            <a:duotone>
              <a:prstClr val="black"/>
              <a:srgbClr val="FF0000">
                <a:tint val="45000"/>
                <a:satMod val="400000"/>
              </a:srgbClr>
            </a:duotone>
          </a:blip>
          <a:srcRect/>
          <a:stretch>
            <a:fillRect/>
          </a:stretch>
        </p:blipFill>
        <p:spPr bwMode="auto">
          <a:xfrm>
            <a:off x="990601" y="5410200"/>
            <a:ext cx="457200" cy="457200"/>
          </a:xfrm>
          <a:prstGeom prst="rect">
            <a:avLst/>
          </a:prstGeom>
          <a:noFill/>
        </p:spPr>
      </p:pic>
      <p:grpSp>
        <p:nvGrpSpPr>
          <p:cNvPr id="30" name="dialog"/>
          <p:cNvGrpSpPr/>
          <p:nvPr/>
        </p:nvGrpSpPr>
        <p:grpSpPr>
          <a:xfrm>
            <a:off x="3276600" y="4800600"/>
            <a:ext cx="1200150" cy="1204151"/>
            <a:chOff x="3276600" y="4800600"/>
            <a:chExt cx="1200150" cy="1204151"/>
          </a:xfrm>
        </p:grpSpPr>
        <p:pic>
          <p:nvPicPr>
            <p:cNvPr id="3" name="Picture 2"/>
            <p:cNvPicPr>
              <a:picLocks noChangeAspect="1" noChangeArrowheads="1"/>
            </p:cNvPicPr>
            <p:nvPr/>
          </p:nvPicPr>
          <p:blipFill>
            <a:blip r:embed="rId14"/>
            <a:srcRect/>
            <a:stretch>
              <a:fillRect/>
            </a:stretch>
          </p:blipFill>
          <p:spPr bwMode="auto">
            <a:xfrm>
              <a:off x="3276600" y="4800600"/>
              <a:ext cx="1200150" cy="1204151"/>
            </a:xfrm>
            <a:prstGeom prst="rect">
              <a:avLst/>
            </a:prstGeom>
            <a:noFill/>
            <a:ln w="9525">
              <a:noFill/>
              <a:miter lim="800000"/>
              <a:headEnd/>
              <a:tailEnd/>
            </a:ln>
            <a:effectLst/>
          </p:spPr>
        </p:pic>
        <p:pic>
          <p:nvPicPr>
            <p:cNvPr id="1028" name="Picture 4" descr="C:\Program Files\Microsoft Resource DVD Artwork\DVD_ART\Artwork_Imagery\Shapes and Graphics\Symbols\question-mark.png"/>
            <p:cNvPicPr>
              <a:picLocks noChangeAspect="1" noChangeArrowheads="1"/>
            </p:cNvPicPr>
            <p:nvPr/>
          </p:nvPicPr>
          <p:blipFill>
            <a:blip r:embed="rId15"/>
            <a:srcRect/>
            <a:stretch>
              <a:fillRect/>
            </a:stretch>
          </p:blipFill>
          <p:spPr bwMode="auto">
            <a:xfrm>
              <a:off x="3505200" y="4865427"/>
              <a:ext cx="685800" cy="1078173"/>
            </a:xfrm>
            <a:prstGeom prst="rect">
              <a:avLst/>
            </a:prstGeom>
            <a:noFill/>
          </p:spPr>
        </p:pic>
      </p:grpSp>
      <p:pic>
        <p:nvPicPr>
          <p:cNvPr id="67" name="Picture 12" descr="C:\Program Files\Microsoft Resource DVD Artwork\DVD_ART\Artwork_Imagery\HARDWARE_IMAGERY\Illustration - Misc Hardware\Windows Vista Illustration Icons\Green Check.png"/>
          <p:cNvPicPr>
            <a:picLocks noChangeAspect="1" noChangeArrowheads="1"/>
          </p:cNvPicPr>
          <p:nvPr/>
        </p:nvPicPr>
        <p:blipFill>
          <a:blip r:embed="rId16"/>
          <a:srcRect/>
          <a:stretch>
            <a:fillRect/>
          </a:stretch>
        </p:blipFill>
        <p:spPr bwMode="auto">
          <a:xfrm>
            <a:off x="7208613" y="1774825"/>
            <a:ext cx="1173387" cy="1162050"/>
          </a:xfrm>
          <a:prstGeom prst="rect">
            <a:avLst/>
          </a:prstGeom>
          <a:noFill/>
        </p:spPr>
      </p:pic>
      <p:sp>
        <p:nvSpPr>
          <p:cNvPr id="68" name="TextBox 67"/>
          <p:cNvSpPr txBox="1"/>
          <p:nvPr/>
        </p:nvSpPr>
        <p:spPr>
          <a:xfrm>
            <a:off x="5278492" y="3962400"/>
            <a:ext cx="1274708" cy="646331"/>
          </a:xfrm>
          <a:prstGeom prst="rect">
            <a:avLst/>
          </a:prstGeom>
          <a:noFill/>
        </p:spPr>
        <p:txBody>
          <a:bodyPr wrap="none" rtlCol="0">
            <a:spAutoFit/>
          </a:bodyPr>
          <a:lstStyle/>
          <a:p>
            <a:pPr algn="r"/>
            <a:r>
              <a:rPr lang="en-US" dirty="0" smtClean="0"/>
              <a:t>Contract &amp;</a:t>
            </a:r>
          </a:p>
          <a:p>
            <a:pPr algn="r"/>
            <a:r>
              <a:rPr lang="en-US" dirty="0" smtClean="0"/>
              <a:t>Policies</a:t>
            </a:r>
            <a:endParaRPr lang="en-US" dirty="0"/>
          </a:p>
        </p:txBody>
      </p:sp>
      <p:grpSp>
        <p:nvGrpSpPr>
          <p:cNvPr id="34" name="Group 81"/>
          <p:cNvGrpSpPr/>
          <p:nvPr/>
        </p:nvGrpSpPr>
        <p:grpSpPr>
          <a:xfrm>
            <a:off x="5156701" y="4876800"/>
            <a:ext cx="2234698" cy="914400"/>
            <a:chOff x="5156701" y="4876800"/>
            <a:chExt cx="2234698" cy="914400"/>
          </a:xfrm>
        </p:grpSpPr>
        <p:grpSp>
          <p:nvGrpSpPr>
            <p:cNvPr id="38" name="Group 38"/>
            <p:cNvGrpSpPr/>
            <p:nvPr/>
          </p:nvGrpSpPr>
          <p:grpSpPr>
            <a:xfrm>
              <a:off x="6324600" y="4953000"/>
              <a:ext cx="1066799" cy="838200"/>
              <a:chOff x="4876800" y="3733800"/>
              <a:chExt cx="1611807" cy="1314450"/>
            </a:xfrm>
            <a:scene3d>
              <a:camera prst="isometricLeftDown"/>
              <a:lightRig rig="threePt" dir="t"/>
            </a:scene3d>
          </p:grpSpPr>
          <p:grpSp>
            <p:nvGrpSpPr>
              <p:cNvPr id="39" name="Group 37"/>
              <p:cNvGrpSpPr/>
              <p:nvPr/>
            </p:nvGrpSpPr>
            <p:grpSpPr>
              <a:xfrm>
                <a:off x="4876800" y="3733800"/>
                <a:ext cx="1600200" cy="1066800"/>
                <a:chOff x="4876800" y="3733800"/>
                <a:chExt cx="1600200" cy="1066800"/>
              </a:xfrm>
            </p:grpSpPr>
            <p:sp>
              <p:nvSpPr>
                <p:cNvPr id="29" name="Rectangle 28"/>
                <p:cNvSpPr/>
                <p:nvPr/>
              </p:nvSpPr>
              <p:spPr bwMode="auto">
                <a:xfrm>
                  <a:off x="4876800" y="3733800"/>
                  <a:ext cx="1600200" cy="1066800"/>
                </a:xfrm>
                <a:prstGeom prst="rect">
                  <a:avLst/>
                </a:prstGeom>
                <a:gradFill>
                  <a:gsLst>
                    <a:gs pos="0">
                      <a:srgbClr val="FFDEA3"/>
                    </a:gs>
                    <a:gs pos="64999">
                      <a:srgbClr val="F0EBD5"/>
                    </a:gs>
                    <a:gs pos="100000">
                      <a:srgbClr val="D1C39F"/>
                    </a:gs>
                  </a:gsLst>
                  <a:lin ang="16200000" scaled="0"/>
                </a:gradFill>
                <a:ln w="4445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31" name="Straight Connector 30"/>
                <p:cNvCxnSpPr/>
                <p:nvPr/>
              </p:nvCxnSpPr>
              <p:spPr>
                <a:xfrm>
                  <a:off x="5029200" y="3886200"/>
                  <a:ext cx="1295400" cy="1588"/>
                </a:xfrm>
                <a:prstGeom prst="line">
                  <a:avLst/>
                </a:prstGeom>
                <a:ln w="44450" cmpd="sng"/>
              </p:spPr>
              <p:style>
                <a:lnRef idx="2">
                  <a:schemeClr val="dk1"/>
                </a:lnRef>
                <a:fillRef idx="1">
                  <a:schemeClr val="lt1"/>
                </a:fillRef>
                <a:effectRef idx="0">
                  <a:schemeClr val="dk1"/>
                </a:effectRef>
                <a:fontRef idx="minor">
                  <a:schemeClr val="dk1"/>
                </a:fontRef>
              </p:style>
            </p:cxnSp>
            <p:cxnSp>
              <p:nvCxnSpPr>
                <p:cNvPr id="32" name="Straight Connector 31"/>
                <p:cNvCxnSpPr/>
                <p:nvPr/>
              </p:nvCxnSpPr>
              <p:spPr>
                <a:xfrm>
                  <a:off x="5029200" y="4038600"/>
                  <a:ext cx="1295400" cy="1588"/>
                </a:xfrm>
                <a:prstGeom prst="line">
                  <a:avLst/>
                </a:prstGeom>
                <a:ln w="44450" cmpd="sng"/>
              </p:spPr>
              <p:style>
                <a:lnRef idx="2">
                  <a:schemeClr val="dk1"/>
                </a:lnRef>
                <a:fillRef idx="1">
                  <a:schemeClr val="lt1"/>
                </a:fillRef>
                <a:effectRef idx="0">
                  <a:schemeClr val="dk1"/>
                </a:effectRef>
                <a:fontRef idx="minor">
                  <a:schemeClr val="dk1"/>
                </a:fontRef>
              </p:style>
            </p:cxnSp>
            <p:cxnSp>
              <p:nvCxnSpPr>
                <p:cNvPr id="33" name="Straight Connector 32"/>
                <p:cNvCxnSpPr/>
                <p:nvPr/>
              </p:nvCxnSpPr>
              <p:spPr>
                <a:xfrm>
                  <a:off x="5029200" y="4189412"/>
                  <a:ext cx="685800" cy="1588"/>
                </a:xfrm>
                <a:prstGeom prst="line">
                  <a:avLst/>
                </a:prstGeom>
                <a:ln w="44450" cmpd="sng"/>
              </p:spPr>
              <p:style>
                <a:lnRef idx="2">
                  <a:schemeClr val="dk1"/>
                </a:lnRef>
                <a:fillRef idx="1">
                  <a:schemeClr val="lt1"/>
                </a:fillRef>
                <a:effectRef idx="0">
                  <a:schemeClr val="dk1"/>
                </a:effectRef>
                <a:fontRef idx="minor">
                  <a:schemeClr val="dk1"/>
                </a:fontRef>
              </p:style>
            </p:cxnSp>
            <p:cxnSp>
              <p:nvCxnSpPr>
                <p:cNvPr id="35" name="Straight Connector 34"/>
                <p:cNvCxnSpPr/>
                <p:nvPr/>
              </p:nvCxnSpPr>
              <p:spPr>
                <a:xfrm>
                  <a:off x="5029200" y="4341812"/>
                  <a:ext cx="685800" cy="1588"/>
                </a:xfrm>
                <a:prstGeom prst="line">
                  <a:avLst/>
                </a:prstGeom>
                <a:ln w="44450" cmpd="sng"/>
              </p:spPr>
              <p:style>
                <a:lnRef idx="2">
                  <a:schemeClr val="dk1"/>
                </a:lnRef>
                <a:fillRef idx="1">
                  <a:schemeClr val="lt1"/>
                </a:fillRef>
                <a:effectRef idx="0">
                  <a:schemeClr val="dk1"/>
                </a:effectRef>
                <a:fontRef idx="minor">
                  <a:schemeClr val="dk1"/>
                </a:fontRef>
              </p:style>
            </p:cxnSp>
            <p:cxnSp>
              <p:nvCxnSpPr>
                <p:cNvPr id="36" name="Straight Connector 35"/>
                <p:cNvCxnSpPr/>
                <p:nvPr/>
              </p:nvCxnSpPr>
              <p:spPr>
                <a:xfrm>
                  <a:off x="5029200" y="4494212"/>
                  <a:ext cx="685800" cy="1588"/>
                </a:xfrm>
                <a:prstGeom prst="line">
                  <a:avLst/>
                </a:prstGeom>
                <a:ln w="44450" cmpd="sng"/>
              </p:spPr>
              <p:style>
                <a:lnRef idx="2">
                  <a:schemeClr val="dk1"/>
                </a:lnRef>
                <a:fillRef idx="1">
                  <a:schemeClr val="lt1"/>
                </a:fillRef>
                <a:effectRef idx="0">
                  <a:schemeClr val="dk1"/>
                </a:effectRef>
                <a:fontRef idx="minor">
                  <a:schemeClr val="dk1"/>
                </a:fontRef>
              </p:style>
            </p:cxnSp>
          </p:grpSp>
          <p:pic>
            <p:nvPicPr>
              <p:cNvPr id="1026" name="Picture 2" descr="C:\Program Files\Microsoft Resource DVD Artwork\DVD_ART\Artwork_Imagery\Shapes and Graphics\ribbons - banners\gold ribbon.png"/>
              <p:cNvPicPr>
                <a:picLocks noChangeAspect="1" noChangeArrowheads="1"/>
              </p:cNvPicPr>
              <p:nvPr/>
            </p:nvPicPr>
            <p:blipFill>
              <a:blip r:embed="rId13" cstate="print"/>
              <a:srcRect/>
              <a:stretch>
                <a:fillRect/>
              </a:stretch>
            </p:blipFill>
            <p:spPr bwMode="auto">
              <a:xfrm>
                <a:off x="5638800" y="4191000"/>
                <a:ext cx="849807" cy="857250"/>
              </a:xfrm>
              <a:prstGeom prst="rect">
                <a:avLst/>
              </a:prstGeom>
              <a:noFill/>
            </p:spPr>
          </p:pic>
        </p:grpSp>
        <p:pic>
          <p:nvPicPr>
            <p:cNvPr id="37" name="Picture 4" descr="C:\Program Files\Microsoft Resource DVD Artwork\DVD_ART\Artwork_Imagery\HARDWARE_IMAGERY\Illustration - Misc Hardware\XML Icons\secure key.png"/>
            <p:cNvPicPr>
              <a:picLocks noChangeAspect="1" noChangeArrowheads="1"/>
            </p:cNvPicPr>
            <p:nvPr/>
          </p:nvPicPr>
          <p:blipFill>
            <a:blip r:embed="rId8" cstate="print">
              <a:duotone>
                <a:prstClr val="black"/>
                <a:schemeClr val="accent4">
                  <a:tint val="45000"/>
                  <a:satMod val="400000"/>
                </a:schemeClr>
              </a:duotone>
            </a:blip>
            <a:srcRect/>
            <a:stretch>
              <a:fillRect/>
            </a:stretch>
          </p:blipFill>
          <p:spPr bwMode="auto">
            <a:xfrm flipH="1">
              <a:off x="6324600" y="5257800"/>
              <a:ext cx="457200" cy="457200"/>
            </a:xfrm>
            <a:prstGeom prst="rect">
              <a:avLst/>
            </a:prstGeom>
            <a:noFill/>
            <a:effectLst>
              <a:glow rad="228600">
                <a:schemeClr val="accent5">
                  <a:satMod val="175000"/>
                  <a:alpha val="40000"/>
                </a:schemeClr>
              </a:glow>
            </a:effectLst>
          </p:spPr>
        </p:pic>
        <p:sp>
          <p:nvSpPr>
            <p:cNvPr id="69" name="TextBox 68"/>
            <p:cNvSpPr txBox="1"/>
            <p:nvPr/>
          </p:nvSpPr>
          <p:spPr>
            <a:xfrm>
              <a:off x="5156701" y="4876800"/>
              <a:ext cx="1223412" cy="646331"/>
            </a:xfrm>
            <a:prstGeom prst="rect">
              <a:avLst/>
            </a:prstGeom>
            <a:noFill/>
          </p:spPr>
          <p:txBody>
            <a:bodyPr wrap="none" rtlCol="0">
              <a:spAutoFit/>
            </a:bodyPr>
            <a:lstStyle/>
            <a:p>
              <a:pPr algn="r"/>
              <a:r>
                <a:rPr lang="en-US" dirty="0" smtClean="0"/>
                <a:t>X509</a:t>
              </a:r>
            </a:p>
            <a:p>
              <a:pPr algn="r"/>
              <a:r>
                <a:rPr lang="en-US" dirty="0" smtClean="0"/>
                <a:t>Certificate</a:t>
              </a:r>
            </a:p>
          </p:txBody>
        </p:sp>
      </p:grpSp>
      <p:sp>
        <p:nvSpPr>
          <p:cNvPr id="70" name="TextBox 69"/>
          <p:cNvSpPr txBox="1"/>
          <p:nvPr/>
        </p:nvSpPr>
        <p:spPr>
          <a:xfrm>
            <a:off x="4888140" y="5943600"/>
            <a:ext cx="1364476" cy="369332"/>
          </a:xfrm>
          <a:prstGeom prst="rect">
            <a:avLst/>
          </a:prstGeom>
          <a:noFill/>
        </p:spPr>
        <p:txBody>
          <a:bodyPr wrap="none" rtlCol="0">
            <a:spAutoFit/>
          </a:bodyPr>
          <a:lstStyle/>
          <a:p>
            <a:pPr algn="r"/>
            <a:r>
              <a:rPr lang="en-US" dirty="0" smtClean="0"/>
              <a:t>Private Key</a:t>
            </a:r>
          </a:p>
        </p:txBody>
      </p:sp>
      <p:grpSp>
        <p:nvGrpSpPr>
          <p:cNvPr id="47" name="Group 80"/>
          <p:cNvGrpSpPr/>
          <p:nvPr/>
        </p:nvGrpSpPr>
        <p:grpSpPr>
          <a:xfrm>
            <a:off x="7696200" y="4114800"/>
            <a:ext cx="533399" cy="457200"/>
            <a:chOff x="1066801" y="5029200"/>
            <a:chExt cx="1066799" cy="990600"/>
          </a:xfrm>
        </p:grpSpPr>
        <p:grpSp>
          <p:nvGrpSpPr>
            <p:cNvPr id="49" name="Group 70"/>
            <p:cNvGrpSpPr/>
            <p:nvPr/>
          </p:nvGrpSpPr>
          <p:grpSpPr>
            <a:xfrm>
              <a:off x="1066801" y="5029200"/>
              <a:ext cx="1066799" cy="838200"/>
              <a:chOff x="4876800" y="3733800"/>
              <a:chExt cx="1611807" cy="1314450"/>
            </a:xfrm>
            <a:scene3d>
              <a:camera prst="isometricRightUp"/>
              <a:lightRig rig="threePt" dir="t"/>
            </a:scene3d>
          </p:grpSpPr>
          <p:grpSp>
            <p:nvGrpSpPr>
              <p:cNvPr id="50" name="Group 37"/>
              <p:cNvGrpSpPr/>
              <p:nvPr/>
            </p:nvGrpSpPr>
            <p:grpSpPr>
              <a:xfrm>
                <a:off x="4876800" y="3733800"/>
                <a:ext cx="1600200" cy="1066800"/>
                <a:chOff x="4876800" y="3733800"/>
                <a:chExt cx="1600200" cy="1066800"/>
              </a:xfrm>
            </p:grpSpPr>
            <p:sp>
              <p:nvSpPr>
                <p:cNvPr id="74" name="Rectangle 73"/>
                <p:cNvSpPr/>
                <p:nvPr/>
              </p:nvSpPr>
              <p:spPr bwMode="auto">
                <a:xfrm>
                  <a:off x="4876800" y="3733800"/>
                  <a:ext cx="1600200" cy="1066800"/>
                </a:xfrm>
                <a:prstGeom prst="rect">
                  <a:avLst/>
                </a:prstGeom>
                <a:gradFill>
                  <a:gsLst>
                    <a:gs pos="0">
                      <a:srgbClr val="DDEBCF"/>
                    </a:gs>
                    <a:gs pos="50000">
                      <a:srgbClr val="9CB86E"/>
                    </a:gs>
                    <a:gs pos="100000">
                      <a:srgbClr val="156B13"/>
                    </a:gs>
                  </a:gsLst>
                  <a:lin ang="16200000" scaled="0"/>
                </a:gradFill>
                <a:ln w="635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75" name="Straight Connector 74"/>
                <p:cNvCxnSpPr/>
                <p:nvPr/>
              </p:nvCxnSpPr>
              <p:spPr>
                <a:xfrm>
                  <a:off x="5029200" y="3886200"/>
                  <a:ext cx="1295400" cy="1588"/>
                </a:xfrm>
                <a:prstGeom prst="line">
                  <a:avLst/>
                </a:prstGeom>
                <a:ln w="6350" cmpd="sng"/>
              </p:spPr>
              <p:style>
                <a:lnRef idx="2">
                  <a:schemeClr val="dk1"/>
                </a:lnRef>
                <a:fillRef idx="1">
                  <a:schemeClr val="lt1"/>
                </a:fillRef>
                <a:effectRef idx="0">
                  <a:schemeClr val="dk1"/>
                </a:effectRef>
                <a:fontRef idx="minor">
                  <a:schemeClr val="dk1"/>
                </a:fontRef>
              </p:style>
            </p:cxnSp>
            <p:cxnSp>
              <p:nvCxnSpPr>
                <p:cNvPr id="76" name="Straight Connector 75"/>
                <p:cNvCxnSpPr/>
                <p:nvPr/>
              </p:nvCxnSpPr>
              <p:spPr>
                <a:xfrm>
                  <a:off x="5029200" y="4038600"/>
                  <a:ext cx="1295400" cy="1588"/>
                </a:xfrm>
                <a:prstGeom prst="line">
                  <a:avLst/>
                </a:prstGeom>
                <a:ln w="6350" cmpd="sng"/>
              </p:spPr>
              <p:style>
                <a:lnRef idx="2">
                  <a:schemeClr val="dk1"/>
                </a:lnRef>
                <a:fillRef idx="1">
                  <a:schemeClr val="lt1"/>
                </a:fillRef>
                <a:effectRef idx="0">
                  <a:schemeClr val="dk1"/>
                </a:effectRef>
                <a:fontRef idx="minor">
                  <a:schemeClr val="dk1"/>
                </a:fontRef>
              </p:style>
            </p:cxnSp>
            <p:cxnSp>
              <p:nvCxnSpPr>
                <p:cNvPr id="77" name="Straight Connector 76"/>
                <p:cNvCxnSpPr/>
                <p:nvPr/>
              </p:nvCxnSpPr>
              <p:spPr>
                <a:xfrm>
                  <a:off x="5029200" y="4189412"/>
                  <a:ext cx="685800" cy="1588"/>
                </a:xfrm>
                <a:prstGeom prst="line">
                  <a:avLst/>
                </a:prstGeom>
                <a:ln w="6350" cmpd="sng"/>
              </p:spPr>
              <p:style>
                <a:lnRef idx="2">
                  <a:schemeClr val="dk1"/>
                </a:lnRef>
                <a:fillRef idx="1">
                  <a:schemeClr val="lt1"/>
                </a:fillRef>
                <a:effectRef idx="0">
                  <a:schemeClr val="dk1"/>
                </a:effectRef>
                <a:fontRef idx="minor">
                  <a:schemeClr val="dk1"/>
                </a:fontRef>
              </p:style>
            </p:cxnSp>
            <p:cxnSp>
              <p:nvCxnSpPr>
                <p:cNvPr id="78" name="Straight Connector 77"/>
                <p:cNvCxnSpPr/>
                <p:nvPr/>
              </p:nvCxnSpPr>
              <p:spPr>
                <a:xfrm>
                  <a:off x="5029200" y="4341812"/>
                  <a:ext cx="685800" cy="1588"/>
                </a:xfrm>
                <a:prstGeom prst="line">
                  <a:avLst/>
                </a:prstGeom>
                <a:ln w="6350" cmpd="sng"/>
              </p:spPr>
              <p:style>
                <a:lnRef idx="2">
                  <a:schemeClr val="dk1"/>
                </a:lnRef>
                <a:fillRef idx="1">
                  <a:schemeClr val="lt1"/>
                </a:fillRef>
                <a:effectRef idx="0">
                  <a:schemeClr val="dk1"/>
                </a:effectRef>
                <a:fontRef idx="minor">
                  <a:schemeClr val="dk1"/>
                </a:fontRef>
              </p:style>
            </p:cxnSp>
            <p:cxnSp>
              <p:nvCxnSpPr>
                <p:cNvPr id="79" name="Straight Connector 78"/>
                <p:cNvCxnSpPr/>
                <p:nvPr/>
              </p:nvCxnSpPr>
              <p:spPr>
                <a:xfrm>
                  <a:off x="5029200" y="4494212"/>
                  <a:ext cx="685800" cy="1588"/>
                </a:xfrm>
                <a:prstGeom prst="line">
                  <a:avLst/>
                </a:prstGeom>
                <a:ln w="6350" cmpd="sng"/>
              </p:spPr>
              <p:style>
                <a:lnRef idx="2">
                  <a:schemeClr val="dk1"/>
                </a:lnRef>
                <a:fillRef idx="1">
                  <a:schemeClr val="lt1"/>
                </a:fillRef>
                <a:effectRef idx="0">
                  <a:schemeClr val="dk1"/>
                </a:effectRef>
                <a:fontRef idx="minor">
                  <a:schemeClr val="dk1"/>
                </a:fontRef>
              </p:style>
            </p:cxnSp>
          </p:grpSp>
          <p:pic>
            <p:nvPicPr>
              <p:cNvPr id="73" name="Picture 2" descr="C:\Program Files\Microsoft Resource DVD Artwork\DVD_ART\Artwork_Imagery\Shapes and Graphics\ribbons - banners\gold ribbon.png"/>
              <p:cNvPicPr>
                <a:picLocks noChangeAspect="1" noChangeArrowheads="1"/>
              </p:cNvPicPr>
              <p:nvPr/>
            </p:nvPicPr>
            <p:blipFill>
              <a:blip r:embed="rId17" cstate="print"/>
              <a:srcRect/>
              <a:stretch>
                <a:fillRect/>
              </a:stretch>
            </p:blipFill>
            <p:spPr bwMode="auto">
              <a:xfrm>
                <a:off x="5638800" y="4191000"/>
                <a:ext cx="849807" cy="857250"/>
              </a:xfrm>
              <a:prstGeom prst="rect">
                <a:avLst/>
              </a:prstGeom>
              <a:noFill/>
            </p:spPr>
          </p:pic>
        </p:grpSp>
        <p:pic>
          <p:nvPicPr>
            <p:cNvPr id="80" name="Picture 4" descr="C:\Program Files\Microsoft Resource DVD Artwork\DVD_ART\Artwork_Imagery\HARDWARE_IMAGERY\Illustration - Misc Hardware\XML Icons\secure key.png"/>
            <p:cNvPicPr>
              <a:picLocks noChangeAspect="1" noChangeArrowheads="1"/>
            </p:cNvPicPr>
            <p:nvPr/>
          </p:nvPicPr>
          <p:blipFill>
            <a:blip r:embed="rId18" cstate="print">
              <a:duotone>
                <a:prstClr val="black"/>
                <a:srgbClr val="FF0000">
                  <a:tint val="45000"/>
                  <a:satMod val="400000"/>
                </a:srgbClr>
              </a:duotone>
            </a:blip>
            <a:srcRect/>
            <a:stretch>
              <a:fillRect/>
            </a:stretch>
          </p:blipFill>
          <p:spPr bwMode="auto">
            <a:xfrm>
              <a:off x="1143001" y="5562600"/>
              <a:ext cx="457200" cy="457200"/>
            </a:xfrm>
            <a:prstGeom prst="rect">
              <a:avLst/>
            </a:prstGeom>
            <a:noFill/>
          </p:spPr>
        </p:pic>
      </p:grpSp>
      <p:sp>
        <p:nvSpPr>
          <p:cNvPr id="84" name="TextBox 83"/>
          <p:cNvSpPr txBox="1"/>
          <p:nvPr/>
        </p:nvSpPr>
        <p:spPr>
          <a:xfrm>
            <a:off x="314338" y="5608259"/>
            <a:ext cx="8669149" cy="830997"/>
          </a:xfrm>
          <a:prstGeom prst="rect">
            <a:avLst/>
          </a:prstGeom>
          <a:solidFill>
            <a:schemeClr val="bg2">
              <a:lumMod val="60000"/>
              <a:lumOff val="40000"/>
            </a:schemeClr>
          </a:solidFill>
        </p:spPr>
        <p:txBody>
          <a:bodyPr wrap="square" rtlCol="0">
            <a:spAutoFit/>
          </a:bodyPr>
          <a:lstStyle/>
          <a:p>
            <a:pPr algn="ctr"/>
            <a:r>
              <a:rPr lang="en-US" sz="2400" dirty="0" smtClean="0"/>
              <a:t>The service verifies that the user owns/is able to use a key that is never transmitted</a:t>
            </a: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fltVal val="0"/>
                                          </p:val>
                                        </p:tav>
                                        <p:tav tm="100000">
                                          <p:val>
                                            <p:strVal val="#ppt_w"/>
                                          </p:val>
                                        </p:tav>
                                      </p:tavLst>
                                    </p:anim>
                                    <p:anim calcmode="lin" valueType="num">
                                      <p:cBhvr>
                                        <p:cTn id="8" dur="500" fill="hold"/>
                                        <p:tgtEl>
                                          <p:spTgt spid="5122"/>
                                        </p:tgtEl>
                                        <p:attrNameLst>
                                          <p:attrName>ppt_h</p:attrName>
                                        </p:attrNameLst>
                                      </p:cBhvr>
                                      <p:tavLst>
                                        <p:tav tm="0">
                                          <p:val>
                                            <p:fltVal val="0"/>
                                          </p:val>
                                        </p:tav>
                                        <p:tav tm="100000">
                                          <p:val>
                                            <p:strVal val="#ppt_h"/>
                                          </p:val>
                                        </p:tav>
                                      </p:tavLst>
                                    </p:anim>
                                    <p:animEffect transition="in" filter="fade">
                                      <p:cBhvr>
                                        <p:cTn id="9" dur="500"/>
                                        <p:tgtEl>
                                          <p:spTgt spid="512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68"/>
                                        </p:tgtEl>
                                        <p:attrNameLst>
                                          <p:attrName>style.visibility</p:attrName>
                                        </p:attrNameLst>
                                      </p:cBhvr>
                                      <p:to>
                                        <p:strVal val="visible"/>
                                      </p:to>
                                    </p:set>
                                    <p:anim calcmode="lin" valueType="num">
                                      <p:cBhvr>
                                        <p:cTn id="12" dur="500" fill="hold"/>
                                        <p:tgtEl>
                                          <p:spTgt spid="68"/>
                                        </p:tgtEl>
                                        <p:attrNameLst>
                                          <p:attrName>ppt_w</p:attrName>
                                        </p:attrNameLst>
                                      </p:cBhvr>
                                      <p:tavLst>
                                        <p:tav tm="0">
                                          <p:val>
                                            <p:fltVal val="0"/>
                                          </p:val>
                                        </p:tav>
                                        <p:tav tm="100000">
                                          <p:val>
                                            <p:strVal val="#ppt_w"/>
                                          </p:val>
                                        </p:tav>
                                      </p:tavLst>
                                    </p:anim>
                                    <p:anim calcmode="lin" valueType="num">
                                      <p:cBhvr>
                                        <p:cTn id="13" dur="500" fill="hold"/>
                                        <p:tgtEl>
                                          <p:spTgt spid="68"/>
                                        </p:tgtEl>
                                        <p:attrNameLst>
                                          <p:attrName>ppt_h</p:attrName>
                                        </p:attrNameLst>
                                      </p:cBhvr>
                                      <p:tavLst>
                                        <p:tav tm="0">
                                          <p:val>
                                            <p:fltVal val="0"/>
                                          </p:val>
                                        </p:tav>
                                        <p:tav tm="100000">
                                          <p:val>
                                            <p:strVal val="#ppt_h"/>
                                          </p:val>
                                        </p:tav>
                                      </p:tavLst>
                                    </p:anim>
                                    <p:animEffect transition="in" filter="fade">
                                      <p:cBhvr>
                                        <p:cTn id="14" dur="500"/>
                                        <p:tgtEl>
                                          <p:spTgt spid="6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p:cTn id="19" dur="500" fill="hold"/>
                                        <p:tgtEl>
                                          <p:spTgt spid="34"/>
                                        </p:tgtEl>
                                        <p:attrNameLst>
                                          <p:attrName>ppt_w</p:attrName>
                                        </p:attrNameLst>
                                      </p:cBhvr>
                                      <p:tavLst>
                                        <p:tav tm="0">
                                          <p:val>
                                            <p:fltVal val="0"/>
                                          </p:val>
                                        </p:tav>
                                        <p:tav tm="100000">
                                          <p:val>
                                            <p:strVal val="#ppt_w"/>
                                          </p:val>
                                        </p:tav>
                                      </p:tavLst>
                                    </p:anim>
                                    <p:anim calcmode="lin" valueType="num">
                                      <p:cBhvr>
                                        <p:cTn id="20" dur="500" fill="hold"/>
                                        <p:tgtEl>
                                          <p:spTgt spid="34"/>
                                        </p:tgtEl>
                                        <p:attrNameLst>
                                          <p:attrName>ppt_h</p:attrName>
                                        </p:attrNameLst>
                                      </p:cBhvr>
                                      <p:tavLst>
                                        <p:tav tm="0">
                                          <p:val>
                                            <p:fltVal val="0"/>
                                          </p:val>
                                        </p:tav>
                                        <p:tav tm="100000">
                                          <p:val>
                                            <p:strVal val="#ppt_h"/>
                                          </p:val>
                                        </p:tav>
                                      </p:tavLst>
                                    </p:anim>
                                    <p:animEffect transition="in" filter="fade">
                                      <p:cBhvr>
                                        <p:cTn id="21" dur="500"/>
                                        <p:tgtEl>
                                          <p:spTgt spid="34"/>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40"/>
                                        </p:tgtEl>
                                        <p:attrNameLst>
                                          <p:attrName>style.visibility</p:attrName>
                                        </p:attrNameLst>
                                      </p:cBhvr>
                                      <p:to>
                                        <p:strVal val="visible"/>
                                      </p:to>
                                    </p:set>
                                    <p:anim calcmode="lin" valueType="num">
                                      <p:cBhvr>
                                        <p:cTn id="26" dur="500" fill="hold"/>
                                        <p:tgtEl>
                                          <p:spTgt spid="40"/>
                                        </p:tgtEl>
                                        <p:attrNameLst>
                                          <p:attrName>ppt_w</p:attrName>
                                        </p:attrNameLst>
                                      </p:cBhvr>
                                      <p:tavLst>
                                        <p:tav tm="0">
                                          <p:val>
                                            <p:fltVal val="0"/>
                                          </p:val>
                                        </p:tav>
                                        <p:tav tm="100000">
                                          <p:val>
                                            <p:strVal val="#ppt_w"/>
                                          </p:val>
                                        </p:tav>
                                      </p:tavLst>
                                    </p:anim>
                                    <p:anim calcmode="lin" valueType="num">
                                      <p:cBhvr>
                                        <p:cTn id="27" dur="500" fill="hold"/>
                                        <p:tgtEl>
                                          <p:spTgt spid="40"/>
                                        </p:tgtEl>
                                        <p:attrNameLst>
                                          <p:attrName>ppt_h</p:attrName>
                                        </p:attrNameLst>
                                      </p:cBhvr>
                                      <p:tavLst>
                                        <p:tav tm="0">
                                          <p:val>
                                            <p:fltVal val="0"/>
                                          </p:val>
                                        </p:tav>
                                        <p:tav tm="100000">
                                          <p:val>
                                            <p:strVal val="#ppt_h"/>
                                          </p:val>
                                        </p:tav>
                                      </p:tavLst>
                                    </p:anim>
                                    <p:animEffect transition="in" filter="fade">
                                      <p:cBhvr>
                                        <p:cTn id="28" dur="500"/>
                                        <p:tgtEl>
                                          <p:spTgt spid="40"/>
                                        </p:tgtEl>
                                      </p:cBhvr>
                                    </p:animEffect>
                                  </p:childTnLst>
                                </p:cTn>
                              </p:par>
                              <p:par>
                                <p:cTn id="29" presetID="53" presetClass="entr" presetSubtype="0" fill="hold" grpId="0" nodeType="withEffect">
                                  <p:stCondLst>
                                    <p:cond delay="0"/>
                                  </p:stCondLst>
                                  <p:childTnLst>
                                    <p:set>
                                      <p:cBhvr>
                                        <p:cTn id="30" dur="1" fill="hold">
                                          <p:stCondLst>
                                            <p:cond delay="0"/>
                                          </p:stCondLst>
                                        </p:cTn>
                                        <p:tgtEl>
                                          <p:spTgt spid="70"/>
                                        </p:tgtEl>
                                        <p:attrNameLst>
                                          <p:attrName>style.visibility</p:attrName>
                                        </p:attrNameLst>
                                      </p:cBhvr>
                                      <p:to>
                                        <p:strVal val="visible"/>
                                      </p:to>
                                    </p:set>
                                    <p:anim calcmode="lin" valueType="num">
                                      <p:cBhvr>
                                        <p:cTn id="31" dur="500" fill="hold"/>
                                        <p:tgtEl>
                                          <p:spTgt spid="70"/>
                                        </p:tgtEl>
                                        <p:attrNameLst>
                                          <p:attrName>ppt_w</p:attrName>
                                        </p:attrNameLst>
                                      </p:cBhvr>
                                      <p:tavLst>
                                        <p:tav tm="0">
                                          <p:val>
                                            <p:fltVal val="0"/>
                                          </p:val>
                                        </p:tav>
                                        <p:tav tm="100000">
                                          <p:val>
                                            <p:strVal val="#ppt_w"/>
                                          </p:val>
                                        </p:tav>
                                      </p:tavLst>
                                    </p:anim>
                                    <p:anim calcmode="lin" valueType="num">
                                      <p:cBhvr>
                                        <p:cTn id="32" dur="500" fill="hold"/>
                                        <p:tgtEl>
                                          <p:spTgt spid="70"/>
                                        </p:tgtEl>
                                        <p:attrNameLst>
                                          <p:attrName>ppt_h</p:attrName>
                                        </p:attrNameLst>
                                      </p:cBhvr>
                                      <p:tavLst>
                                        <p:tav tm="0">
                                          <p:val>
                                            <p:fltVal val="0"/>
                                          </p:val>
                                        </p:tav>
                                        <p:tav tm="100000">
                                          <p:val>
                                            <p:strVal val="#ppt_h"/>
                                          </p:val>
                                        </p:tav>
                                      </p:tavLst>
                                    </p:anim>
                                    <p:animEffect transition="in" filter="fade">
                                      <p:cBhvr>
                                        <p:cTn id="33" dur="500"/>
                                        <p:tgtEl>
                                          <p:spTgt spid="70"/>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p:cTn id="38" dur="500" fill="hold"/>
                                        <p:tgtEl>
                                          <p:spTgt spid="15"/>
                                        </p:tgtEl>
                                        <p:attrNameLst>
                                          <p:attrName>ppt_w</p:attrName>
                                        </p:attrNameLst>
                                      </p:cBhvr>
                                      <p:tavLst>
                                        <p:tav tm="0">
                                          <p:val>
                                            <p:fltVal val="0"/>
                                          </p:val>
                                        </p:tav>
                                        <p:tav tm="100000">
                                          <p:val>
                                            <p:strVal val="#ppt_w"/>
                                          </p:val>
                                        </p:tav>
                                      </p:tavLst>
                                    </p:anim>
                                    <p:anim calcmode="lin" valueType="num">
                                      <p:cBhvr>
                                        <p:cTn id="39" dur="500" fill="hold"/>
                                        <p:tgtEl>
                                          <p:spTgt spid="15"/>
                                        </p:tgtEl>
                                        <p:attrNameLst>
                                          <p:attrName>ppt_h</p:attrName>
                                        </p:attrNameLst>
                                      </p:cBhvr>
                                      <p:tavLst>
                                        <p:tav tm="0">
                                          <p:val>
                                            <p:fltVal val="0"/>
                                          </p:val>
                                        </p:tav>
                                        <p:tav tm="100000">
                                          <p:val>
                                            <p:strVal val="#ppt_h"/>
                                          </p:val>
                                        </p:tav>
                                      </p:tavLst>
                                    </p:anim>
                                    <p:animEffect transition="in" filter="fade">
                                      <p:cBhvr>
                                        <p:cTn id="40" dur="500"/>
                                        <p:tgtEl>
                                          <p:spTgt spid="15"/>
                                        </p:tgtEl>
                                      </p:cBhvr>
                                    </p:animEffect>
                                  </p:childTnLst>
                                </p:cTn>
                              </p:par>
                              <p:par>
                                <p:cTn id="41" presetID="53" presetClass="entr" presetSubtype="0" fill="hold" nodeType="withEffect">
                                  <p:stCondLst>
                                    <p:cond delay="0"/>
                                  </p:stCondLst>
                                  <p:childTnLst>
                                    <p:set>
                                      <p:cBhvr>
                                        <p:cTn id="42" dur="1" fill="hold">
                                          <p:stCondLst>
                                            <p:cond delay="0"/>
                                          </p:stCondLst>
                                        </p:cTn>
                                        <p:tgtEl>
                                          <p:spTgt spid="41"/>
                                        </p:tgtEl>
                                        <p:attrNameLst>
                                          <p:attrName>style.visibility</p:attrName>
                                        </p:attrNameLst>
                                      </p:cBhvr>
                                      <p:to>
                                        <p:strVal val="visible"/>
                                      </p:to>
                                    </p:set>
                                    <p:anim calcmode="lin" valueType="num">
                                      <p:cBhvr>
                                        <p:cTn id="43" dur="500" fill="hold"/>
                                        <p:tgtEl>
                                          <p:spTgt spid="41"/>
                                        </p:tgtEl>
                                        <p:attrNameLst>
                                          <p:attrName>ppt_w</p:attrName>
                                        </p:attrNameLst>
                                      </p:cBhvr>
                                      <p:tavLst>
                                        <p:tav tm="0">
                                          <p:val>
                                            <p:fltVal val="0"/>
                                          </p:val>
                                        </p:tav>
                                        <p:tav tm="100000">
                                          <p:val>
                                            <p:strVal val="#ppt_w"/>
                                          </p:val>
                                        </p:tav>
                                      </p:tavLst>
                                    </p:anim>
                                    <p:anim calcmode="lin" valueType="num">
                                      <p:cBhvr>
                                        <p:cTn id="44" dur="500" fill="hold"/>
                                        <p:tgtEl>
                                          <p:spTgt spid="41"/>
                                        </p:tgtEl>
                                        <p:attrNameLst>
                                          <p:attrName>ppt_h</p:attrName>
                                        </p:attrNameLst>
                                      </p:cBhvr>
                                      <p:tavLst>
                                        <p:tav tm="0">
                                          <p:val>
                                            <p:fltVal val="0"/>
                                          </p:val>
                                        </p:tav>
                                        <p:tav tm="100000">
                                          <p:val>
                                            <p:strVal val="#ppt_h"/>
                                          </p:val>
                                        </p:tav>
                                      </p:tavLst>
                                    </p:anim>
                                    <p:animEffect transition="in" filter="fade">
                                      <p:cBhvr>
                                        <p:cTn id="45" dur="500"/>
                                        <p:tgtEl>
                                          <p:spTgt spid="41"/>
                                        </p:tgtEl>
                                      </p:cBhvr>
                                    </p:animEffect>
                                  </p:childTnLst>
                                </p:cTn>
                              </p:par>
                            </p:childTnLst>
                          </p:cTn>
                        </p:par>
                        <p:par>
                          <p:cTn id="46" fill="hold">
                            <p:stCondLst>
                              <p:cond delay="500"/>
                            </p:stCondLst>
                            <p:childTnLst>
                              <p:par>
                                <p:cTn id="47" presetID="53" presetClass="entr" presetSubtype="0" fill="hold" nodeType="after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p:cTn id="49" dur="500" fill="hold"/>
                                        <p:tgtEl>
                                          <p:spTgt spid="10"/>
                                        </p:tgtEl>
                                        <p:attrNameLst>
                                          <p:attrName>ppt_w</p:attrName>
                                        </p:attrNameLst>
                                      </p:cBhvr>
                                      <p:tavLst>
                                        <p:tav tm="0">
                                          <p:val>
                                            <p:fltVal val="0"/>
                                          </p:val>
                                        </p:tav>
                                        <p:tav tm="100000">
                                          <p:val>
                                            <p:strVal val="#ppt_w"/>
                                          </p:val>
                                        </p:tav>
                                      </p:tavLst>
                                    </p:anim>
                                    <p:anim calcmode="lin" valueType="num">
                                      <p:cBhvr>
                                        <p:cTn id="50" dur="500" fill="hold"/>
                                        <p:tgtEl>
                                          <p:spTgt spid="10"/>
                                        </p:tgtEl>
                                        <p:attrNameLst>
                                          <p:attrName>ppt_h</p:attrName>
                                        </p:attrNameLst>
                                      </p:cBhvr>
                                      <p:tavLst>
                                        <p:tav tm="0">
                                          <p:val>
                                            <p:fltVal val="0"/>
                                          </p:val>
                                        </p:tav>
                                        <p:tav tm="100000">
                                          <p:val>
                                            <p:strVal val="#ppt_h"/>
                                          </p:val>
                                        </p:tav>
                                      </p:tavLst>
                                    </p:anim>
                                    <p:animEffect transition="in" filter="fade">
                                      <p:cBhvr>
                                        <p:cTn id="51" dur="500"/>
                                        <p:tgtEl>
                                          <p:spTgt spid="10"/>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nodeType="clickEffect">
                                  <p:stCondLst>
                                    <p:cond delay="0"/>
                                  </p:stCondLst>
                                  <p:childTnLst>
                                    <p:set>
                                      <p:cBhvr>
                                        <p:cTn id="55" dur="1" fill="hold">
                                          <p:stCondLst>
                                            <p:cond delay="0"/>
                                          </p:stCondLst>
                                        </p:cTn>
                                        <p:tgtEl>
                                          <p:spTgt spid="47"/>
                                        </p:tgtEl>
                                        <p:attrNameLst>
                                          <p:attrName>style.visibility</p:attrName>
                                        </p:attrNameLst>
                                      </p:cBhvr>
                                      <p:to>
                                        <p:strVal val="visible"/>
                                      </p:to>
                                    </p:set>
                                    <p:anim calcmode="lin" valueType="num">
                                      <p:cBhvr>
                                        <p:cTn id="56" dur="500" fill="hold"/>
                                        <p:tgtEl>
                                          <p:spTgt spid="47"/>
                                        </p:tgtEl>
                                        <p:attrNameLst>
                                          <p:attrName>ppt_w</p:attrName>
                                        </p:attrNameLst>
                                      </p:cBhvr>
                                      <p:tavLst>
                                        <p:tav tm="0">
                                          <p:val>
                                            <p:fltVal val="0"/>
                                          </p:val>
                                        </p:tav>
                                        <p:tav tm="100000">
                                          <p:val>
                                            <p:strVal val="#ppt_w"/>
                                          </p:val>
                                        </p:tav>
                                      </p:tavLst>
                                    </p:anim>
                                    <p:anim calcmode="lin" valueType="num">
                                      <p:cBhvr>
                                        <p:cTn id="57" dur="500" fill="hold"/>
                                        <p:tgtEl>
                                          <p:spTgt spid="47"/>
                                        </p:tgtEl>
                                        <p:attrNameLst>
                                          <p:attrName>ppt_h</p:attrName>
                                        </p:attrNameLst>
                                      </p:cBhvr>
                                      <p:tavLst>
                                        <p:tav tm="0">
                                          <p:val>
                                            <p:fltVal val="0"/>
                                          </p:val>
                                        </p:tav>
                                        <p:tav tm="100000">
                                          <p:val>
                                            <p:strVal val="#ppt_h"/>
                                          </p:val>
                                        </p:tav>
                                      </p:tavLst>
                                    </p:anim>
                                    <p:animEffect transition="in" filter="fade">
                                      <p:cBhvr>
                                        <p:cTn id="58" dur="500"/>
                                        <p:tgtEl>
                                          <p:spTgt spid="47"/>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nodeType="clickEffect">
                                  <p:stCondLst>
                                    <p:cond delay="0"/>
                                  </p:stCondLst>
                                  <p:childTnLst>
                                    <p:set>
                                      <p:cBhvr>
                                        <p:cTn id="62" dur="1" fill="hold">
                                          <p:stCondLst>
                                            <p:cond delay="0"/>
                                          </p:stCondLst>
                                        </p:cTn>
                                        <p:tgtEl>
                                          <p:spTgt spid="4101"/>
                                        </p:tgtEl>
                                        <p:attrNameLst>
                                          <p:attrName>style.visibility</p:attrName>
                                        </p:attrNameLst>
                                      </p:cBhvr>
                                      <p:to>
                                        <p:strVal val="visible"/>
                                      </p:to>
                                    </p:set>
                                    <p:anim calcmode="lin" valueType="num">
                                      <p:cBhvr>
                                        <p:cTn id="63" dur="500" fill="hold"/>
                                        <p:tgtEl>
                                          <p:spTgt spid="4101"/>
                                        </p:tgtEl>
                                        <p:attrNameLst>
                                          <p:attrName>ppt_w</p:attrName>
                                        </p:attrNameLst>
                                      </p:cBhvr>
                                      <p:tavLst>
                                        <p:tav tm="0">
                                          <p:val>
                                            <p:fltVal val="0"/>
                                          </p:val>
                                        </p:tav>
                                        <p:tav tm="100000">
                                          <p:val>
                                            <p:strVal val="#ppt_w"/>
                                          </p:val>
                                        </p:tav>
                                      </p:tavLst>
                                    </p:anim>
                                    <p:anim calcmode="lin" valueType="num">
                                      <p:cBhvr>
                                        <p:cTn id="64" dur="500" fill="hold"/>
                                        <p:tgtEl>
                                          <p:spTgt spid="4101"/>
                                        </p:tgtEl>
                                        <p:attrNameLst>
                                          <p:attrName>ppt_h</p:attrName>
                                        </p:attrNameLst>
                                      </p:cBhvr>
                                      <p:tavLst>
                                        <p:tav tm="0">
                                          <p:val>
                                            <p:fltVal val="0"/>
                                          </p:val>
                                        </p:tav>
                                        <p:tav tm="100000">
                                          <p:val>
                                            <p:strVal val="#ppt_h"/>
                                          </p:val>
                                        </p:tav>
                                      </p:tavLst>
                                    </p:anim>
                                    <p:animEffect transition="in" filter="fade">
                                      <p:cBhvr>
                                        <p:cTn id="65" dur="500"/>
                                        <p:tgtEl>
                                          <p:spTgt spid="4101"/>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0" fill="hold" nodeType="clickEffect">
                                  <p:stCondLst>
                                    <p:cond delay="0"/>
                                  </p:stCondLst>
                                  <p:childTnLst>
                                    <p:set>
                                      <p:cBhvr>
                                        <p:cTn id="69" dur="1" fill="hold">
                                          <p:stCondLst>
                                            <p:cond delay="0"/>
                                          </p:stCondLst>
                                        </p:cTn>
                                        <p:tgtEl>
                                          <p:spTgt spid="4103"/>
                                        </p:tgtEl>
                                        <p:attrNameLst>
                                          <p:attrName>style.visibility</p:attrName>
                                        </p:attrNameLst>
                                      </p:cBhvr>
                                      <p:to>
                                        <p:strVal val="visible"/>
                                      </p:to>
                                    </p:set>
                                    <p:anim calcmode="lin" valueType="num">
                                      <p:cBhvr>
                                        <p:cTn id="70" dur="500" fill="hold"/>
                                        <p:tgtEl>
                                          <p:spTgt spid="4103"/>
                                        </p:tgtEl>
                                        <p:attrNameLst>
                                          <p:attrName>ppt_w</p:attrName>
                                        </p:attrNameLst>
                                      </p:cBhvr>
                                      <p:tavLst>
                                        <p:tav tm="0">
                                          <p:val>
                                            <p:fltVal val="0"/>
                                          </p:val>
                                        </p:tav>
                                        <p:tav tm="100000">
                                          <p:val>
                                            <p:strVal val="#ppt_w"/>
                                          </p:val>
                                        </p:tav>
                                      </p:tavLst>
                                    </p:anim>
                                    <p:anim calcmode="lin" valueType="num">
                                      <p:cBhvr>
                                        <p:cTn id="71" dur="500" fill="hold"/>
                                        <p:tgtEl>
                                          <p:spTgt spid="4103"/>
                                        </p:tgtEl>
                                        <p:attrNameLst>
                                          <p:attrName>ppt_h</p:attrName>
                                        </p:attrNameLst>
                                      </p:cBhvr>
                                      <p:tavLst>
                                        <p:tav tm="0">
                                          <p:val>
                                            <p:fltVal val="0"/>
                                          </p:val>
                                        </p:tav>
                                        <p:tav tm="100000">
                                          <p:val>
                                            <p:strVal val="#ppt_h"/>
                                          </p:val>
                                        </p:tav>
                                      </p:tavLst>
                                    </p:anim>
                                    <p:animEffect transition="in" filter="fade">
                                      <p:cBhvr>
                                        <p:cTn id="72" dur="500"/>
                                        <p:tgtEl>
                                          <p:spTgt spid="4103"/>
                                        </p:tgtEl>
                                      </p:cBhvr>
                                    </p:animEffect>
                                  </p:childTnLst>
                                </p:cTn>
                              </p:par>
                              <p:par>
                                <p:cTn id="73" presetID="53" presetClass="entr" presetSubtype="0" fill="hold" nodeType="withEffect">
                                  <p:stCondLst>
                                    <p:cond delay="0"/>
                                  </p:stCondLst>
                                  <p:childTnLst>
                                    <p:set>
                                      <p:cBhvr>
                                        <p:cTn id="74" dur="1" fill="hold">
                                          <p:stCondLst>
                                            <p:cond delay="0"/>
                                          </p:stCondLst>
                                        </p:cTn>
                                        <p:tgtEl>
                                          <p:spTgt spid="42"/>
                                        </p:tgtEl>
                                        <p:attrNameLst>
                                          <p:attrName>style.visibility</p:attrName>
                                        </p:attrNameLst>
                                      </p:cBhvr>
                                      <p:to>
                                        <p:strVal val="visible"/>
                                      </p:to>
                                    </p:set>
                                    <p:anim calcmode="lin" valueType="num">
                                      <p:cBhvr>
                                        <p:cTn id="75" dur="500" fill="hold"/>
                                        <p:tgtEl>
                                          <p:spTgt spid="42"/>
                                        </p:tgtEl>
                                        <p:attrNameLst>
                                          <p:attrName>ppt_w</p:attrName>
                                        </p:attrNameLst>
                                      </p:cBhvr>
                                      <p:tavLst>
                                        <p:tav tm="0">
                                          <p:val>
                                            <p:fltVal val="0"/>
                                          </p:val>
                                        </p:tav>
                                        <p:tav tm="100000">
                                          <p:val>
                                            <p:strVal val="#ppt_w"/>
                                          </p:val>
                                        </p:tav>
                                      </p:tavLst>
                                    </p:anim>
                                    <p:anim calcmode="lin" valueType="num">
                                      <p:cBhvr>
                                        <p:cTn id="76" dur="500" fill="hold"/>
                                        <p:tgtEl>
                                          <p:spTgt spid="42"/>
                                        </p:tgtEl>
                                        <p:attrNameLst>
                                          <p:attrName>ppt_h</p:attrName>
                                        </p:attrNameLst>
                                      </p:cBhvr>
                                      <p:tavLst>
                                        <p:tav tm="0">
                                          <p:val>
                                            <p:fltVal val="0"/>
                                          </p:val>
                                        </p:tav>
                                        <p:tav tm="100000">
                                          <p:val>
                                            <p:strVal val="#ppt_h"/>
                                          </p:val>
                                        </p:tav>
                                      </p:tavLst>
                                    </p:anim>
                                    <p:animEffect transition="in" filter="fade">
                                      <p:cBhvr>
                                        <p:cTn id="77" dur="500"/>
                                        <p:tgtEl>
                                          <p:spTgt spid="42"/>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0" fill="hold" nodeType="clickEffect">
                                  <p:stCondLst>
                                    <p:cond delay="0"/>
                                  </p:stCondLst>
                                  <p:childTnLst>
                                    <p:set>
                                      <p:cBhvr>
                                        <p:cTn id="81" dur="1" fill="hold">
                                          <p:stCondLst>
                                            <p:cond delay="0"/>
                                          </p:stCondLst>
                                        </p:cTn>
                                        <p:tgtEl>
                                          <p:spTgt spid="4"/>
                                        </p:tgtEl>
                                        <p:attrNameLst>
                                          <p:attrName>style.visibility</p:attrName>
                                        </p:attrNameLst>
                                      </p:cBhvr>
                                      <p:to>
                                        <p:strVal val="visible"/>
                                      </p:to>
                                    </p:set>
                                    <p:anim calcmode="lin" valueType="num">
                                      <p:cBhvr>
                                        <p:cTn id="82" dur="500" fill="hold"/>
                                        <p:tgtEl>
                                          <p:spTgt spid="4"/>
                                        </p:tgtEl>
                                        <p:attrNameLst>
                                          <p:attrName>ppt_w</p:attrName>
                                        </p:attrNameLst>
                                      </p:cBhvr>
                                      <p:tavLst>
                                        <p:tav tm="0">
                                          <p:val>
                                            <p:fltVal val="0"/>
                                          </p:val>
                                        </p:tav>
                                        <p:tav tm="100000">
                                          <p:val>
                                            <p:strVal val="#ppt_w"/>
                                          </p:val>
                                        </p:tav>
                                      </p:tavLst>
                                    </p:anim>
                                    <p:anim calcmode="lin" valueType="num">
                                      <p:cBhvr>
                                        <p:cTn id="83" dur="500" fill="hold"/>
                                        <p:tgtEl>
                                          <p:spTgt spid="4"/>
                                        </p:tgtEl>
                                        <p:attrNameLst>
                                          <p:attrName>ppt_h</p:attrName>
                                        </p:attrNameLst>
                                      </p:cBhvr>
                                      <p:tavLst>
                                        <p:tav tm="0">
                                          <p:val>
                                            <p:fltVal val="0"/>
                                          </p:val>
                                        </p:tav>
                                        <p:tav tm="100000">
                                          <p:val>
                                            <p:strVal val="#ppt_h"/>
                                          </p:val>
                                        </p:tav>
                                      </p:tavLst>
                                    </p:anim>
                                    <p:animEffect transition="in" filter="fade">
                                      <p:cBhvr>
                                        <p:cTn id="84" dur="500"/>
                                        <p:tgtEl>
                                          <p:spTgt spid="4"/>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0" fill="hold" nodeType="clickEffect">
                                  <p:stCondLst>
                                    <p:cond delay="0"/>
                                  </p:stCondLst>
                                  <p:childTnLst>
                                    <p:set>
                                      <p:cBhvr>
                                        <p:cTn id="88" dur="1" fill="hold">
                                          <p:stCondLst>
                                            <p:cond delay="0"/>
                                          </p:stCondLst>
                                        </p:cTn>
                                        <p:tgtEl>
                                          <p:spTgt spid="12"/>
                                        </p:tgtEl>
                                        <p:attrNameLst>
                                          <p:attrName>style.visibility</p:attrName>
                                        </p:attrNameLst>
                                      </p:cBhvr>
                                      <p:to>
                                        <p:strVal val="visible"/>
                                      </p:to>
                                    </p:set>
                                    <p:anim calcmode="lin" valueType="num">
                                      <p:cBhvr>
                                        <p:cTn id="89" dur="500" fill="hold"/>
                                        <p:tgtEl>
                                          <p:spTgt spid="12"/>
                                        </p:tgtEl>
                                        <p:attrNameLst>
                                          <p:attrName>ppt_w</p:attrName>
                                        </p:attrNameLst>
                                      </p:cBhvr>
                                      <p:tavLst>
                                        <p:tav tm="0">
                                          <p:val>
                                            <p:fltVal val="0"/>
                                          </p:val>
                                        </p:tav>
                                        <p:tav tm="100000">
                                          <p:val>
                                            <p:strVal val="#ppt_w"/>
                                          </p:val>
                                        </p:tav>
                                      </p:tavLst>
                                    </p:anim>
                                    <p:anim calcmode="lin" valueType="num">
                                      <p:cBhvr>
                                        <p:cTn id="90" dur="500" fill="hold"/>
                                        <p:tgtEl>
                                          <p:spTgt spid="12"/>
                                        </p:tgtEl>
                                        <p:attrNameLst>
                                          <p:attrName>ppt_h</p:attrName>
                                        </p:attrNameLst>
                                      </p:cBhvr>
                                      <p:tavLst>
                                        <p:tav tm="0">
                                          <p:val>
                                            <p:fltVal val="0"/>
                                          </p:val>
                                        </p:tav>
                                        <p:tav tm="100000">
                                          <p:val>
                                            <p:strVal val="#ppt_h"/>
                                          </p:val>
                                        </p:tav>
                                      </p:tavLst>
                                    </p:anim>
                                    <p:animEffect transition="in" filter="fade">
                                      <p:cBhvr>
                                        <p:cTn id="91" dur="500"/>
                                        <p:tgtEl>
                                          <p:spTgt spid="12"/>
                                        </p:tgtEl>
                                      </p:cBhvr>
                                    </p:animEffect>
                                  </p:childTnLst>
                                </p:cTn>
                              </p:par>
                            </p:childTnLst>
                          </p:cTn>
                        </p:par>
                        <p:par>
                          <p:cTn id="92" fill="hold">
                            <p:stCondLst>
                              <p:cond delay="500"/>
                            </p:stCondLst>
                            <p:childTnLst>
                              <p:par>
                                <p:cTn id="93" presetID="9" presetClass="entr" presetSubtype="0" fill="hold" grpId="0" nodeType="afterEffect">
                                  <p:stCondLst>
                                    <p:cond delay="0"/>
                                  </p:stCondLst>
                                  <p:childTnLst>
                                    <p:set>
                                      <p:cBhvr>
                                        <p:cTn id="94" dur="1" fill="hold">
                                          <p:stCondLst>
                                            <p:cond delay="0"/>
                                          </p:stCondLst>
                                        </p:cTn>
                                        <p:tgtEl>
                                          <p:spTgt spid="48"/>
                                        </p:tgtEl>
                                        <p:attrNameLst>
                                          <p:attrName>style.visibility</p:attrName>
                                        </p:attrNameLst>
                                      </p:cBhvr>
                                      <p:to>
                                        <p:strVal val="visible"/>
                                      </p:to>
                                    </p:set>
                                    <p:animEffect transition="in" filter="dissolve">
                                      <p:cBhvr>
                                        <p:cTn id="95" dur="500"/>
                                        <p:tgtEl>
                                          <p:spTgt spid="48"/>
                                        </p:tgtEl>
                                      </p:cBhvr>
                                    </p:animEffect>
                                  </p:childTnLst>
                                </p:cTn>
                              </p:par>
                            </p:childTnLst>
                          </p:cTn>
                        </p:par>
                      </p:childTnLst>
                    </p:cTn>
                  </p:par>
                  <p:par>
                    <p:cTn id="96" fill="hold">
                      <p:stCondLst>
                        <p:cond delay="indefinite"/>
                      </p:stCondLst>
                      <p:childTnLst>
                        <p:par>
                          <p:cTn id="97" fill="hold">
                            <p:stCondLst>
                              <p:cond delay="0"/>
                            </p:stCondLst>
                            <p:childTnLst>
                              <p:par>
                                <p:cTn id="98" presetID="63" presetClass="path" presetSubtype="0" accel="50000" decel="50000" fill="hold" nodeType="clickEffect">
                                  <p:stCondLst>
                                    <p:cond delay="0"/>
                                  </p:stCondLst>
                                  <p:childTnLst>
                                    <p:animMotion origin="layout" path="M 0 0  L 0.25 0  E" pathEditMode="relative" ptsTypes="">
                                      <p:cBhvr>
                                        <p:cTn id="99" dur="2000" fill="hold"/>
                                        <p:tgtEl>
                                          <p:spTgt spid="4101"/>
                                        </p:tgtEl>
                                        <p:attrNameLst>
                                          <p:attrName>ppt_x</p:attrName>
                                          <p:attrName>ppt_y</p:attrName>
                                        </p:attrNameLst>
                                      </p:cBhvr>
                                    </p:animMotion>
                                  </p:childTnLst>
                                </p:cTn>
                              </p:par>
                              <p:par>
                                <p:cTn id="100" presetID="63" presetClass="path" presetSubtype="0" accel="50000" decel="50000" fill="hold" nodeType="withEffect">
                                  <p:stCondLst>
                                    <p:cond delay="0"/>
                                  </p:stCondLst>
                                  <p:childTnLst>
                                    <p:animMotion origin="layout" path="M 0 0  L 0.25 0  E" pathEditMode="relative" ptsTypes="">
                                      <p:cBhvr>
                                        <p:cTn id="101" dur="2000" fill="hold"/>
                                        <p:tgtEl>
                                          <p:spTgt spid="4103"/>
                                        </p:tgtEl>
                                        <p:attrNameLst>
                                          <p:attrName>ppt_x</p:attrName>
                                          <p:attrName>ppt_y</p:attrName>
                                        </p:attrNameLst>
                                      </p:cBhvr>
                                    </p:animMotion>
                                  </p:childTnLst>
                                </p:cTn>
                              </p:par>
                              <p:par>
                                <p:cTn id="102" presetID="63" presetClass="path" presetSubtype="0" accel="50000" decel="50000" fill="hold" nodeType="withEffect">
                                  <p:stCondLst>
                                    <p:cond delay="0"/>
                                  </p:stCondLst>
                                  <p:childTnLst>
                                    <p:animMotion origin="layout" path="M 0 0  L 0.25 0  E" pathEditMode="relative" ptsTypes="">
                                      <p:cBhvr>
                                        <p:cTn id="103" dur="2000" fill="hold"/>
                                        <p:tgtEl>
                                          <p:spTgt spid="4"/>
                                        </p:tgtEl>
                                        <p:attrNameLst>
                                          <p:attrName>ppt_x</p:attrName>
                                          <p:attrName>ppt_y</p:attrName>
                                        </p:attrNameLst>
                                      </p:cBhvr>
                                    </p:animMotion>
                                  </p:childTnLst>
                                </p:cTn>
                              </p:par>
                              <p:par>
                                <p:cTn id="104" presetID="63" presetClass="path" presetSubtype="0" accel="50000" decel="50000" fill="hold" nodeType="withEffect">
                                  <p:stCondLst>
                                    <p:cond delay="0"/>
                                  </p:stCondLst>
                                  <p:childTnLst>
                                    <p:animMotion origin="layout" path="M 0 0  L 0.25 0  E" pathEditMode="relative" ptsTypes="">
                                      <p:cBhvr>
                                        <p:cTn id="105" dur="2000" fill="hold"/>
                                        <p:tgtEl>
                                          <p:spTgt spid="42"/>
                                        </p:tgtEl>
                                        <p:attrNameLst>
                                          <p:attrName>ppt_x</p:attrName>
                                          <p:attrName>ppt_y</p:attrName>
                                        </p:attrNameLst>
                                      </p:cBhvr>
                                    </p:animMotion>
                                  </p:childTnLst>
                                </p:cTn>
                              </p:par>
                              <p:par>
                                <p:cTn id="106" presetID="63" presetClass="path" presetSubtype="0" accel="50000" decel="50000" fill="hold" grpId="1" nodeType="withEffect">
                                  <p:stCondLst>
                                    <p:cond delay="0"/>
                                  </p:stCondLst>
                                  <p:childTnLst>
                                    <p:animMotion origin="layout" path="M 0 0  L 0.25 0  E" pathEditMode="relative" ptsTypes="">
                                      <p:cBhvr>
                                        <p:cTn id="107" dur="2000" fill="hold"/>
                                        <p:tgtEl>
                                          <p:spTgt spid="48"/>
                                        </p:tgtEl>
                                        <p:attrNameLst>
                                          <p:attrName>ppt_x</p:attrName>
                                          <p:attrName>ppt_y</p:attrName>
                                        </p:attrNameLst>
                                      </p:cBhvr>
                                    </p:animMotion>
                                  </p:childTnLst>
                                </p:cTn>
                              </p:par>
                              <p:par>
                                <p:cTn id="108" presetID="63" presetClass="path" presetSubtype="0" accel="50000" decel="50000" fill="hold" nodeType="withEffect">
                                  <p:stCondLst>
                                    <p:cond delay="0"/>
                                  </p:stCondLst>
                                  <p:childTnLst>
                                    <p:animMotion origin="layout" path="M 0 0  L 0.25 0  E" pathEditMode="relative" ptsTypes="">
                                      <p:cBhvr>
                                        <p:cTn id="109" dur="2000" fill="hold"/>
                                        <p:tgtEl>
                                          <p:spTgt spid="12"/>
                                        </p:tgtEl>
                                        <p:attrNameLst>
                                          <p:attrName>ppt_x</p:attrName>
                                          <p:attrName>ppt_y</p:attrName>
                                        </p:attrNameLst>
                                      </p:cBhvr>
                                    </p:animMotion>
                                  </p:childTnLst>
                                </p:cTn>
                              </p:par>
                            </p:childTnLst>
                          </p:cTn>
                        </p:par>
                      </p:childTnLst>
                    </p:cTn>
                  </p:par>
                  <p:par>
                    <p:cTn id="110" fill="hold">
                      <p:stCondLst>
                        <p:cond delay="indefinite"/>
                      </p:stCondLst>
                      <p:childTnLst>
                        <p:par>
                          <p:cTn id="111" fill="hold">
                            <p:stCondLst>
                              <p:cond delay="0"/>
                            </p:stCondLst>
                            <p:childTnLst>
                              <p:par>
                                <p:cTn id="112" presetID="8" presetClass="emph" presetSubtype="0" fill="hold" nodeType="clickEffect">
                                  <p:stCondLst>
                                    <p:cond delay="0"/>
                                  </p:stCondLst>
                                  <p:childTnLst>
                                    <p:animRot by="21600000">
                                      <p:cBhvr>
                                        <p:cTn id="113" dur="2000" fill="hold"/>
                                        <p:tgtEl>
                                          <p:spTgt spid="40"/>
                                        </p:tgtEl>
                                        <p:attrNameLst>
                                          <p:attrName>r</p:attrName>
                                        </p:attrNameLst>
                                      </p:cBhvr>
                                    </p:animRot>
                                  </p:childTnLst>
                                </p:cTn>
                              </p:par>
                            </p:childTnLst>
                          </p:cTn>
                        </p:par>
                        <p:par>
                          <p:cTn id="114" fill="hold">
                            <p:stCondLst>
                              <p:cond delay="2000"/>
                            </p:stCondLst>
                            <p:childTnLst>
                              <p:par>
                                <p:cTn id="115" presetID="9" presetClass="exit" presetSubtype="0" fill="hold" grpId="2" nodeType="afterEffect">
                                  <p:stCondLst>
                                    <p:cond delay="0"/>
                                  </p:stCondLst>
                                  <p:childTnLst>
                                    <p:animEffect transition="out" filter="dissolve">
                                      <p:cBhvr>
                                        <p:cTn id="116" dur="500"/>
                                        <p:tgtEl>
                                          <p:spTgt spid="48"/>
                                        </p:tgtEl>
                                      </p:cBhvr>
                                    </p:animEffect>
                                    <p:set>
                                      <p:cBhvr>
                                        <p:cTn id="117" dur="1" fill="hold">
                                          <p:stCondLst>
                                            <p:cond delay="499"/>
                                          </p:stCondLst>
                                        </p:cTn>
                                        <p:tgtEl>
                                          <p:spTgt spid="48"/>
                                        </p:tgtEl>
                                        <p:attrNameLst>
                                          <p:attrName>style.visibility</p:attrName>
                                        </p:attrNameLst>
                                      </p:cBhvr>
                                      <p:to>
                                        <p:strVal val="hidden"/>
                                      </p:to>
                                    </p:set>
                                  </p:childTnLst>
                                </p:cTn>
                              </p:par>
                            </p:childTnLst>
                          </p:cTn>
                        </p:par>
                        <p:par>
                          <p:cTn id="118" fill="hold">
                            <p:stCondLst>
                              <p:cond delay="2500"/>
                            </p:stCondLst>
                            <p:childTnLst>
                              <p:par>
                                <p:cTn id="119" presetID="9" presetClass="exit" presetSubtype="0" fill="hold" nodeType="afterEffect">
                                  <p:stCondLst>
                                    <p:cond delay="0"/>
                                  </p:stCondLst>
                                  <p:childTnLst>
                                    <p:animEffect transition="out" filter="dissolve">
                                      <p:cBhvr>
                                        <p:cTn id="120" dur="500"/>
                                        <p:tgtEl>
                                          <p:spTgt spid="12"/>
                                        </p:tgtEl>
                                      </p:cBhvr>
                                    </p:animEffect>
                                    <p:set>
                                      <p:cBhvr>
                                        <p:cTn id="121" dur="1" fill="hold">
                                          <p:stCondLst>
                                            <p:cond delay="499"/>
                                          </p:stCondLst>
                                        </p:cTn>
                                        <p:tgtEl>
                                          <p:spTgt spid="12"/>
                                        </p:tgtEl>
                                        <p:attrNameLst>
                                          <p:attrName>style.visibility</p:attrName>
                                        </p:attrNameLst>
                                      </p:cBhvr>
                                      <p:to>
                                        <p:strVal val="hidden"/>
                                      </p:to>
                                    </p:set>
                                  </p:childTnLst>
                                </p:cTn>
                              </p:par>
                            </p:childTnLst>
                          </p:cTn>
                        </p:par>
                      </p:childTnLst>
                    </p:cTn>
                  </p:par>
                  <p:par>
                    <p:cTn id="122" fill="hold">
                      <p:stCondLst>
                        <p:cond delay="indefinite"/>
                      </p:stCondLst>
                      <p:childTnLst>
                        <p:par>
                          <p:cTn id="123" fill="hold">
                            <p:stCondLst>
                              <p:cond delay="0"/>
                            </p:stCondLst>
                            <p:childTnLst>
                              <p:par>
                                <p:cTn id="124" presetID="8" presetClass="emph" presetSubtype="0" fill="hold" nodeType="clickEffect">
                                  <p:stCondLst>
                                    <p:cond delay="0"/>
                                  </p:stCondLst>
                                  <p:childTnLst>
                                    <p:animRot by="21600000">
                                      <p:cBhvr>
                                        <p:cTn id="125" dur="2000" fill="hold"/>
                                        <p:tgtEl>
                                          <p:spTgt spid="47"/>
                                        </p:tgtEl>
                                        <p:attrNameLst>
                                          <p:attrName>r</p:attrName>
                                        </p:attrNameLst>
                                      </p:cBhvr>
                                    </p:animRot>
                                  </p:childTnLst>
                                </p:cTn>
                              </p:par>
                            </p:childTnLst>
                          </p:cTn>
                        </p:par>
                        <p:par>
                          <p:cTn id="126" fill="hold">
                            <p:stCondLst>
                              <p:cond delay="2000"/>
                            </p:stCondLst>
                            <p:childTnLst>
                              <p:par>
                                <p:cTn id="127" presetID="9" presetClass="exit" presetSubtype="0" fill="hold" nodeType="afterEffect">
                                  <p:stCondLst>
                                    <p:cond delay="0"/>
                                  </p:stCondLst>
                                  <p:childTnLst>
                                    <p:animEffect transition="out" filter="dissolve">
                                      <p:cBhvr>
                                        <p:cTn id="128" dur="500"/>
                                        <p:tgtEl>
                                          <p:spTgt spid="4"/>
                                        </p:tgtEl>
                                      </p:cBhvr>
                                    </p:animEffect>
                                    <p:set>
                                      <p:cBhvr>
                                        <p:cTn id="129" dur="1" fill="hold">
                                          <p:stCondLst>
                                            <p:cond delay="499"/>
                                          </p:stCondLst>
                                        </p:cTn>
                                        <p:tgtEl>
                                          <p:spTgt spid="4"/>
                                        </p:tgtEl>
                                        <p:attrNameLst>
                                          <p:attrName>style.visibility</p:attrName>
                                        </p:attrNameLst>
                                      </p:cBhvr>
                                      <p:to>
                                        <p:strVal val="hidden"/>
                                      </p:to>
                                    </p:set>
                                  </p:childTnLst>
                                </p:cTn>
                              </p:par>
                            </p:childTnLst>
                          </p:cTn>
                        </p:par>
                        <p:par>
                          <p:cTn id="130" fill="hold">
                            <p:stCondLst>
                              <p:cond delay="2500"/>
                            </p:stCondLst>
                            <p:childTnLst>
                              <p:par>
                                <p:cTn id="131" presetID="53" presetClass="entr" presetSubtype="0" fill="hold" nodeType="afterEffect">
                                  <p:stCondLst>
                                    <p:cond delay="0"/>
                                  </p:stCondLst>
                                  <p:childTnLst>
                                    <p:set>
                                      <p:cBhvr>
                                        <p:cTn id="132" dur="1" fill="hold">
                                          <p:stCondLst>
                                            <p:cond delay="0"/>
                                          </p:stCondLst>
                                        </p:cTn>
                                        <p:tgtEl>
                                          <p:spTgt spid="67"/>
                                        </p:tgtEl>
                                        <p:attrNameLst>
                                          <p:attrName>style.visibility</p:attrName>
                                        </p:attrNameLst>
                                      </p:cBhvr>
                                      <p:to>
                                        <p:strVal val="visible"/>
                                      </p:to>
                                    </p:set>
                                    <p:anim calcmode="lin" valueType="num">
                                      <p:cBhvr>
                                        <p:cTn id="133" dur="500" fill="hold"/>
                                        <p:tgtEl>
                                          <p:spTgt spid="67"/>
                                        </p:tgtEl>
                                        <p:attrNameLst>
                                          <p:attrName>ppt_w</p:attrName>
                                        </p:attrNameLst>
                                      </p:cBhvr>
                                      <p:tavLst>
                                        <p:tav tm="0">
                                          <p:val>
                                            <p:fltVal val="0"/>
                                          </p:val>
                                        </p:tav>
                                        <p:tav tm="100000">
                                          <p:val>
                                            <p:strVal val="#ppt_w"/>
                                          </p:val>
                                        </p:tav>
                                      </p:tavLst>
                                    </p:anim>
                                    <p:anim calcmode="lin" valueType="num">
                                      <p:cBhvr>
                                        <p:cTn id="134" dur="500" fill="hold"/>
                                        <p:tgtEl>
                                          <p:spTgt spid="67"/>
                                        </p:tgtEl>
                                        <p:attrNameLst>
                                          <p:attrName>ppt_h</p:attrName>
                                        </p:attrNameLst>
                                      </p:cBhvr>
                                      <p:tavLst>
                                        <p:tav tm="0">
                                          <p:val>
                                            <p:fltVal val="0"/>
                                          </p:val>
                                        </p:tav>
                                        <p:tav tm="100000">
                                          <p:val>
                                            <p:strVal val="#ppt_h"/>
                                          </p:val>
                                        </p:tav>
                                      </p:tavLst>
                                    </p:anim>
                                    <p:animEffect transition="in" filter="fade">
                                      <p:cBhvr>
                                        <p:cTn id="135" dur="500"/>
                                        <p:tgtEl>
                                          <p:spTgt spid="67"/>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0" fill="hold" grpId="0" nodeType="clickEffect">
                                  <p:stCondLst>
                                    <p:cond delay="0"/>
                                  </p:stCondLst>
                                  <p:childTnLst>
                                    <p:set>
                                      <p:cBhvr>
                                        <p:cTn id="139" dur="1" fill="hold">
                                          <p:stCondLst>
                                            <p:cond delay="0"/>
                                          </p:stCondLst>
                                        </p:cTn>
                                        <p:tgtEl>
                                          <p:spTgt spid="84"/>
                                        </p:tgtEl>
                                        <p:attrNameLst>
                                          <p:attrName>style.visibility</p:attrName>
                                        </p:attrNameLst>
                                      </p:cBhvr>
                                      <p:to>
                                        <p:strVal val="visible"/>
                                      </p:to>
                                    </p:set>
                                    <p:anim calcmode="lin" valueType="num">
                                      <p:cBhvr>
                                        <p:cTn id="140" dur="500" fill="hold"/>
                                        <p:tgtEl>
                                          <p:spTgt spid="84"/>
                                        </p:tgtEl>
                                        <p:attrNameLst>
                                          <p:attrName>ppt_w</p:attrName>
                                        </p:attrNameLst>
                                      </p:cBhvr>
                                      <p:tavLst>
                                        <p:tav tm="0">
                                          <p:val>
                                            <p:fltVal val="0"/>
                                          </p:val>
                                        </p:tav>
                                        <p:tav tm="100000">
                                          <p:val>
                                            <p:strVal val="#ppt_w"/>
                                          </p:val>
                                        </p:tav>
                                      </p:tavLst>
                                    </p:anim>
                                    <p:anim calcmode="lin" valueType="num">
                                      <p:cBhvr>
                                        <p:cTn id="141" dur="500" fill="hold"/>
                                        <p:tgtEl>
                                          <p:spTgt spid="84"/>
                                        </p:tgtEl>
                                        <p:attrNameLst>
                                          <p:attrName>ppt_h</p:attrName>
                                        </p:attrNameLst>
                                      </p:cBhvr>
                                      <p:tavLst>
                                        <p:tav tm="0">
                                          <p:val>
                                            <p:fltVal val="0"/>
                                          </p:val>
                                        </p:tav>
                                        <p:tav tm="100000">
                                          <p:val>
                                            <p:strVal val="#ppt_h"/>
                                          </p:val>
                                        </p:tav>
                                      </p:tavLst>
                                    </p:anim>
                                    <p:animEffect transition="in" filter="fade">
                                      <p:cBhvr>
                                        <p:cTn id="142" dur="500"/>
                                        <p:tgtEl>
                                          <p:spTgt spid="84"/>
                                        </p:tgtEl>
                                      </p:cBhvr>
                                    </p:animEffect>
                                  </p:childTnLst>
                                </p:cTn>
                              </p:par>
                            </p:childTnLst>
                          </p:cTn>
                        </p:par>
                      </p:childTnLst>
                    </p:cTn>
                  </p:par>
                  <p:par>
                    <p:cTn id="143" fill="hold">
                      <p:stCondLst>
                        <p:cond delay="indefinite"/>
                      </p:stCondLst>
                      <p:childTnLst>
                        <p:par>
                          <p:cTn id="144" fill="hold">
                            <p:stCondLst>
                              <p:cond delay="0"/>
                            </p:stCondLst>
                            <p:childTnLst>
                              <p:par>
                                <p:cTn id="145" presetID="53" presetClass="exit" presetSubtype="0" fill="hold" grpId="1" nodeType="clickEffect">
                                  <p:stCondLst>
                                    <p:cond delay="0"/>
                                  </p:stCondLst>
                                  <p:childTnLst>
                                    <p:anim calcmode="lin" valueType="num">
                                      <p:cBhvr>
                                        <p:cTn id="146" dur="500"/>
                                        <p:tgtEl>
                                          <p:spTgt spid="84"/>
                                        </p:tgtEl>
                                        <p:attrNameLst>
                                          <p:attrName>ppt_w</p:attrName>
                                        </p:attrNameLst>
                                      </p:cBhvr>
                                      <p:tavLst>
                                        <p:tav tm="0">
                                          <p:val>
                                            <p:strVal val="ppt_w"/>
                                          </p:val>
                                        </p:tav>
                                        <p:tav tm="100000">
                                          <p:val>
                                            <p:fltVal val="0"/>
                                          </p:val>
                                        </p:tav>
                                      </p:tavLst>
                                    </p:anim>
                                    <p:anim calcmode="lin" valueType="num">
                                      <p:cBhvr>
                                        <p:cTn id="147" dur="500"/>
                                        <p:tgtEl>
                                          <p:spTgt spid="84"/>
                                        </p:tgtEl>
                                        <p:attrNameLst>
                                          <p:attrName>ppt_h</p:attrName>
                                        </p:attrNameLst>
                                      </p:cBhvr>
                                      <p:tavLst>
                                        <p:tav tm="0">
                                          <p:val>
                                            <p:strVal val="ppt_h"/>
                                          </p:val>
                                        </p:tav>
                                        <p:tav tm="100000">
                                          <p:val>
                                            <p:fltVal val="0"/>
                                          </p:val>
                                        </p:tav>
                                      </p:tavLst>
                                    </p:anim>
                                    <p:animEffect transition="out" filter="fade">
                                      <p:cBhvr>
                                        <p:cTn id="148" dur="500"/>
                                        <p:tgtEl>
                                          <p:spTgt spid="84"/>
                                        </p:tgtEl>
                                      </p:cBhvr>
                                    </p:animEffect>
                                    <p:set>
                                      <p:cBhvr>
                                        <p:cTn id="149" dur="1" fill="hold">
                                          <p:stCondLst>
                                            <p:cond delay="499"/>
                                          </p:stCondLst>
                                        </p:cTn>
                                        <p:tgtEl>
                                          <p:spTgt spid="84"/>
                                        </p:tgtEl>
                                        <p:attrNameLst>
                                          <p:attrName>style.visibility</p:attrName>
                                        </p:attrNameLst>
                                      </p:cBhvr>
                                      <p:to>
                                        <p:strVal val="hidden"/>
                                      </p:to>
                                    </p:set>
                                  </p:childTnLst>
                                </p:cTn>
                              </p:par>
                            </p:childTnLst>
                          </p:cTn>
                        </p:par>
                      </p:childTnLst>
                    </p:cTn>
                  </p:par>
                  <p:par>
                    <p:cTn id="150" fill="hold">
                      <p:stCondLst>
                        <p:cond delay="indefinite"/>
                      </p:stCondLst>
                      <p:childTnLst>
                        <p:par>
                          <p:cTn id="151" fill="hold">
                            <p:stCondLst>
                              <p:cond delay="0"/>
                            </p:stCondLst>
                            <p:childTnLst>
                              <p:par>
                                <p:cTn id="152" presetID="53" presetClass="entr" presetSubtype="0" fill="hold" nodeType="clickEffect">
                                  <p:stCondLst>
                                    <p:cond delay="0"/>
                                  </p:stCondLst>
                                  <p:childTnLst>
                                    <p:set>
                                      <p:cBhvr>
                                        <p:cTn id="153" dur="1" fill="hold">
                                          <p:stCondLst>
                                            <p:cond delay="0"/>
                                          </p:stCondLst>
                                        </p:cTn>
                                        <p:tgtEl>
                                          <p:spTgt spid="5"/>
                                        </p:tgtEl>
                                        <p:attrNameLst>
                                          <p:attrName>style.visibility</p:attrName>
                                        </p:attrNameLst>
                                      </p:cBhvr>
                                      <p:to>
                                        <p:strVal val="visible"/>
                                      </p:to>
                                    </p:set>
                                    <p:anim calcmode="lin" valueType="num">
                                      <p:cBhvr>
                                        <p:cTn id="154" dur="500" fill="hold"/>
                                        <p:tgtEl>
                                          <p:spTgt spid="5"/>
                                        </p:tgtEl>
                                        <p:attrNameLst>
                                          <p:attrName>ppt_w</p:attrName>
                                        </p:attrNameLst>
                                      </p:cBhvr>
                                      <p:tavLst>
                                        <p:tav tm="0">
                                          <p:val>
                                            <p:fltVal val="0"/>
                                          </p:val>
                                        </p:tav>
                                        <p:tav tm="100000">
                                          <p:val>
                                            <p:strVal val="#ppt_w"/>
                                          </p:val>
                                        </p:tav>
                                      </p:tavLst>
                                    </p:anim>
                                    <p:anim calcmode="lin" valueType="num">
                                      <p:cBhvr>
                                        <p:cTn id="155" dur="500" fill="hold"/>
                                        <p:tgtEl>
                                          <p:spTgt spid="5"/>
                                        </p:tgtEl>
                                        <p:attrNameLst>
                                          <p:attrName>ppt_h</p:attrName>
                                        </p:attrNameLst>
                                      </p:cBhvr>
                                      <p:tavLst>
                                        <p:tav tm="0">
                                          <p:val>
                                            <p:fltVal val="0"/>
                                          </p:val>
                                        </p:tav>
                                        <p:tav tm="100000">
                                          <p:val>
                                            <p:strVal val="#ppt_h"/>
                                          </p:val>
                                        </p:tav>
                                      </p:tavLst>
                                    </p:anim>
                                    <p:animEffect transition="in" filter="fade">
                                      <p:cBhvr>
                                        <p:cTn id="156" dur="500"/>
                                        <p:tgtEl>
                                          <p:spTgt spid="5"/>
                                        </p:tgtEl>
                                      </p:cBhvr>
                                    </p:animEffect>
                                  </p:childTnLst>
                                </p:cTn>
                              </p:par>
                            </p:childTnLst>
                          </p:cTn>
                        </p:par>
                        <p:par>
                          <p:cTn id="157" fill="hold">
                            <p:stCondLst>
                              <p:cond delay="500"/>
                            </p:stCondLst>
                            <p:childTnLst>
                              <p:par>
                                <p:cTn id="158" presetID="53" presetClass="entr" presetSubtype="0" fill="hold" nodeType="afterEffect">
                                  <p:stCondLst>
                                    <p:cond delay="0"/>
                                  </p:stCondLst>
                                  <p:childTnLst>
                                    <p:set>
                                      <p:cBhvr>
                                        <p:cTn id="159" dur="1" fill="hold">
                                          <p:stCondLst>
                                            <p:cond delay="0"/>
                                          </p:stCondLst>
                                        </p:cTn>
                                        <p:tgtEl>
                                          <p:spTgt spid="7"/>
                                        </p:tgtEl>
                                        <p:attrNameLst>
                                          <p:attrName>style.visibility</p:attrName>
                                        </p:attrNameLst>
                                      </p:cBhvr>
                                      <p:to>
                                        <p:strVal val="visible"/>
                                      </p:to>
                                    </p:set>
                                    <p:anim calcmode="lin" valueType="num">
                                      <p:cBhvr>
                                        <p:cTn id="160" dur="500" fill="hold"/>
                                        <p:tgtEl>
                                          <p:spTgt spid="7"/>
                                        </p:tgtEl>
                                        <p:attrNameLst>
                                          <p:attrName>ppt_w</p:attrName>
                                        </p:attrNameLst>
                                      </p:cBhvr>
                                      <p:tavLst>
                                        <p:tav tm="0">
                                          <p:val>
                                            <p:fltVal val="0"/>
                                          </p:val>
                                        </p:tav>
                                        <p:tav tm="100000">
                                          <p:val>
                                            <p:strVal val="#ppt_w"/>
                                          </p:val>
                                        </p:tav>
                                      </p:tavLst>
                                    </p:anim>
                                    <p:anim calcmode="lin" valueType="num">
                                      <p:cBhvr>
                                        <p:cTn id="161" dur="500" fill="hold"/>
                                        <p:tgtEl>
                                          <p:spTgt spid="7"/>
                                        </p:tgtEl>
                                        <p:attrNameLst>
                                          <p:attrName>ppt_h</p:attrName>
                                        </p:attrNameLst>
                                      </p:cBhvr>
                                      <p:tavLst>
                                        <p:tav tm="0">
                                          <p:val>
                                            <p:fltVal val="0"/>
                                          </p:val>
                                        </p:tav>
                                        <p:tav tm="100000">
                                          <p:val>
                                            <p:strVal val="#ppt_h"/>
                                          </p:val>
                                        </p:tav>
                                      </p:tavLst>
                                    </p:anim>
                                    <p:animEffect transition="in" filter="fade">
                                      <p:cBhvr>
                                        <p:cTn id="162" dur="500"/>
                                        <p:tgtEl>
                                          <p:spTgt spid="7"/>
                                        </p:tgtEl>
                                      </p:cBhvr>
                                    </p:animEffect>
                                  </p:childTnLst>
                                </p:cTn>
                              </p:par>
                            </p:childTnLst>
                          </p:cTn>
                        </p:par>
                        <p:par>
                          <p:cTn id="163" fill="hold">
                            <p:stCondLst>
                              <p:cond delay="1000"/>
                            </p:stCondLst>
                            <p:childTnLst>
                              <p:par>
                                <p:cTn id="164" presetID="53" presetClass="entr" presetSubtype="0" fill="hold" nodeType="afterEffect">
                                  <p:stCondLst>
                                    <p:cond delay="0"/>
                                  </p:stCondLst>
                                  <p:childTnLst>
                                    <p:set>
                                      <p:cBhvr>
                                        <p:cTn id="165" dur="1" fill="hold">
                                          <p:stCondLst>
                                            <p:cond delay="0"/>
                                          </p:stCondLst>
                                        </p:cTn>
                                        <p:tgtEl>
                                          <p:spTgt spid="6"/>
                                        </p:tgtEl>
                                        <p:attrNameLst>
                                          <p:attrName>style.visibility</p:attrName>
                                        </p:attrNameLst>
                                      </p:cBhvr>
                                      <p:to>
                                        <p:strVal val="visible"/>
                                      </p:to>
                                    </p:set>
                                    <p:anim calcmode="lin" valueType="num">
                                      <p:cBhvr>
                                        <p:cTn id="166" dur="500" fill="hold"/>
                                        <p:tgtEl>
                                          <p:spTgt spid="6"/>
                                        </p:tgtEl>
                                        <p:attrNameLst>
                                          <p:attrName>ppt_w</p:attrName>
                                        </p:attrNameLst>
                                      </p:cBhvr>
                                      <p:tavLst>
                                        <p:tav tm="0">
                                          <p:val>
                                            <p:fltVal val="0"/>
                                          </p:val>
                                        </p:tav>
                                        <p:tav tm="100000">
                                          <p:val>
                                            <p:strVal val="#ppt_w"/>
                                          </p:val>
                                        </p:tav>
                                      </p:tavLst>
                                    </p:anim>
                                    <p:anim calcmode="lin" valueType="num">
                                      <p:cBhvr>
                                        <p:cTn id="167" dur="500" fill="hold"/>
                                        <p:tgtEl>
                                          <p:spTgt spid="6"/>
                                        </p:tgtEl>
                                        <p:attrNameLst>
                                          <p:attrName>ppt_h</p:attrName>
                                        </p:attrNameLst>
                                      </p:cBhvr>
                                      <p:tavLst>
                                        <p:tav tm="0">
                                          <p:val>
                                            <p:fltVal val="0"/>
                                          </p:val>
                                        </p:tav>
                                        <p:tav tm="100000">
                                          <p:val>
                                            <p:strVal val="#ppt_h"/>
                                          </p:val>
                                        </p:tav>
                                      </p:tavLst>
                                    </p:anim>
                                    <p:animEffect transition="in" filter="fade">
                                      <p:cBhvr>
                                        <p:cTn id="168" dur="500"/>
                                        <p:tgtEl>
                                          <p:spTgt spid="6"/>
                                        </p:tgtEl>
                                      </p:cBhvr>
                                    </p:animEffect>
                                  </p:childTnLst>
                                </p:cTn>
                              </p:par>
                            </p:childTnLst>
                          </p:cTn>
                        </p:par>
                        <p:par>
                          <p:cTn id="169" fill="hold">
                            <p:stCondLst>
                              <p:cond delay="1500"/>
                            </p:stCondLst>
                            <p:childTnLst>
                              <p:par>
                                <p:cTn id="170" presetID="53" presetClass="entr" presetSubtype="0" fill="hold" nodeType="afterEffect">
                                  <p:stCondLst>
                                    <p:cond delay="0"/>
                                  </p:stCondLst>
                                  <p:childTnLst>
                                    <p:set>
                                      <p:cBhvr>
                                        <p:cTn id="171" dur="1" fill="hold">
                                          <p:stCondLst>
                                            <p:cond delay="0"/>
                                          </p:stCondLst>
                                        </p:cTn>
                                        <p:tgtEl>
                                          <p:spTgt spid="8"/>
                                        </p:tgtEl>
                                        <p:attrNameLst>
                                          <p:attrName>style.visibility</p:attrName>
                                        </p:attrNameLst>
                                      </p:cBhvr>
                                      <p:to>
                                        <p:strVal val="visible"/>
                                      </p:to>
                                    </p:set>
                                    <p:anim calcmode="lin" valueType="num">
                                      <p:cBhvr>
                                        <p:cTn id="172" dur="500" fill="hold"/>
                                        <p:tgtEl>
                                          <p:spTgt spid="8"/>
                                        </p:tgtEl>
                                        <p:attrNameLst>
                                          <p:attrName>ppt_w</p:attrName>
                                        </p:attrNameLst>
                                      </p:cBhvr>
                                      <p:tavLst>
                                        <p:tav tm="0">
                                          <p:val>
                                            <p:fltVal val="0"/>
                                          </p:val>
                                        </p:tav>
                                        <p:tav tm="100000">
                                          <p:val>
                                            <p:strVal val="#ppt_w"/>
                                          </p:val>
                                        </p:tav>
                                      </p:tavLst>
                                    </p:anim>
                                    <p:anim calcmode="lin" valueType="num">
                                      <p:cBhvr>
                                        <p:cTn id="173" dur="500" fill="hold"/>
                                        <p:tgtEl>
                                          <p:spTgt spid="8"/>
                                        </p:tgtEl>
                                        <p:attrNameLst>
                                          <p:attrName>ppt_h</p:attrName>
                                        </p:attrNameLst>
                                      </p:cBhvr>
                                      <p:tavLst>
                                        <p:tav tm="0">
                                          <p:val>
                                            <p:fltVal val="0"/>
                                          </p:val>
                                        </p:tav>
                                        <p:tav tm="100000">
                                          <p:val>
                                            <p:strVal val="#ppt_h"/>
                                          </p:val>
                                        </p:tav>
                                      </p:tavLst>
                                    </p:anim>
                                    <p:animEffect transition="in" filter="fade">
                                      <p:cBhvr>
                                        <p:cTn id="174" dur="500"/>
                                        <p:tgtEl>
                                          <p:spTgt spid="8"/>
                                        </p:tgtEl>
                                      </p:cBhvr>
                                    </p:animEffect>
                                  </p:childTnLst>
                                </p:cTn>
                              </p:par>
                            </p:childTnLst>
                          </p:cTn>
                        </p:par>
                        <p:par>
                          <p:cTn id="175" fill="hold">
                            <p:stCondLst>
                              <p:cond delay="2000"/>
                            </p:stCondLst>
                            <p:childTnLst>
                              <p:par>
                                <p:cTn id="176" presetID="53" presetClass="entr" presetSubtype="0" fill="hold" nodeType="afterEffect">
                                  <p:stCondLst>
                                    <p:cond delay="0"/>
                                  </p:stCondLst>
                                  <p:childTnLst>
                                    <p:set>
                                      <p:cBhvr>
                                        <p:cTn id="177" dur="1" fill="hold">
                                          <p:stCondLst>
                                            <p:cond delay="0"/>
                                          </p:stCondLst>
                                        </p:cTn>
                                        <p:tgtEl>
                                          <p:spTgt spid="11"/>
                                        </p:tgtEl>
                                        <p:attrNameLst>
                                          <p:attrName>style.visibility</p:attrName>
                                        </p:attrNameLst>
                                      </p:cBhvr>
                                      <p:to>
                                        <p:strVal val="visible"/>
                                      </p:to>
                                    </p:set>
                                    <p:anim calcmode="lin" valueType="num">
                                      <p:cBhvr>
                                        <p:cTn id="178" dur="500" fill="hold"/>
                                        <p:tgtEl>
                                          <p:spTgt spid="11"/>
                                        </p:tgtEl>
                                        <p:attrNameLst>
                                          <p:attrName>ppt_w</p:attrName>
                                        </p:attrNameLst>
                                      </p:cBhvr>
                                      <p:tavLst>
                                        <p:tav tm="0">
                                          <p:val>
                                            <p:fltVal val="0"/>
                                          </p:val>
                                        </p:tav>
                                        <p:tav tm="100000">
                                          <p:val>
                                            <p:strVal val="#ppt_w"/>
                                          </p:val>
                                        </p:tav>
                                      </p:tavLst>
                                    </p:anim>
                                    <p:anim calcmode="lin" valueType="num">
                                      <p:cBhvr>
                                        <p:cTn id="179" dur="500" fill="hold"/>
                                        <p:tgtEl>
                                          <p:spTgt spid="11"/>
                                        </p:tgtEl>
                                        <p:attrNameLst>
                                          <p:attrName>ppt_h</p:attrName>
                                        </p:attrNameLst>
                                      </p:cBhvr>
                                      <p:tavLst>
                                        <p:tav tm="0">
                                          <p:val>
                                            <p:fltVal val="0"/>
                                          </p:val>
                                        </p:tav>
                                        <p:tav tm="100000">
                                          <p:val>
                                            <p:strVal val="#ppt_h"/>
                                          </p:val>
                                        </p:tav>
                                      </p:tavLst>
                                    </p:anim>
                                    <p:animEffect transition="in" filter="fade">
                                      <p:cBhvr>
                                        <p:cTn id="180" dur="500"/>
                                        <p:tgtEl>
                                          <p:spTgt spid="11"/>
                                        </p:tgtEl>
                                      </p:cBhvr>
                                    </p:animEffect>
                                  </p:childTnLst>
                                </p:cTn>
                              </p:par>
                            </p:childTnLst>
                          </p:cTn>
                        </p:par>
                      </p:childTnLst>
                    </p:cTn>
                  </p:par>
                  <p:par>
                    <p:cTn id="181" fill="hold">
                      <p:stCondLst>
                        <p:cond delay="indefinite"/>
                      </p:stCondLst>
                      <p:childTnLst>
                        <p:par>
                          <p:cTn id="182" fill="hold">
                            <p:stCondLst>
                              <p:cond delay="0"/>
                            </p:stCondLst>
                            <p:childTnLst>
                              <p:par>
                                <p:cTn id="183" presetID="53" presetClass="entr" presetSubtype="0" fill="hold" nodeType="clickEffect">
                                  <p:stCondLst>
                                    <p:cond delay="0"/>
                                  </p:stCondLst>
                                  <p:childTnLst>
                                    <p:set>
                                      <p:cBhvr>
                                        <p:cTn id="184" dur="1" fill="hold">
                                          <p:stCondLst>
                                            <p:cond delay="0"/>
                                          </p:stCondLst>
                                        </p:cTn>
                                        <p:tgtEl>
                                          <p:spTgt spid="30"/>
                                        </p:tgtEl>
                                        <p:attrNameLst>
                                          <p:attrName>style.visibility</p:attrName>
                                        </p:attrNameLst>
                                      </p:cBhvr>
                                      <p:to>
                                        <p:strVal val="visible"/>
                                      </p:to>
                                    </p:set>
                                    <p:anim calcmode="lin" valueType="num">
                                      <p:cBhvr>
                                        <p:cTn id="185" dur="500" fill="hold"/>
                                        <p:tgtEl>
                                          <p:spTgt spid="30"/>
                                        </p:tgtEl>
                                        <p:attrNameLst>
                                          <p:attrName>ppt_w</p:attrName>
                                        </p:attrNameLst>
                                      </p:cBhvr>
                                      <p:tavLst>
                                        <p:tav tm="0">
                                          <p:val>
                                            <p:fltVal val="0"/>
                                          </p:val>
                                        </p:tav>
                                        <p:tav tm="100000">
                                          <p:val>
                                            <p:strVal val="#ppt_w"/>
                                          </p:val>
                                        </p:tav>
                                      </p:tavLst>
                                    </p:anim>
                                    <p:anim calcmode="lin" valueType="num">
                                      <p:cBhvr>
                                        <p:cTn id="186" dur="500" fill="hold"/>
                                        <p:tgtEl>
                                          <p:spTgt spid="30"/>
                                        </p:tgtEl>
                                        <p:attrNameLst>
                                          <p:attrName>ppt_h</p:attrName>
                                        </p:attrNameLst>
                                      </p:cBhvr>
                                      <p:tavLst>
                                        <p:tav tm="0">
                                          <p:val>
                                            <p:fltVal val="0"/>
                                          </p:val>
                                        </p:tav>
                                        <p:tav tm="100000">
                                          <p:val>
                                            <p:strVal val="#ppt_h"/>
                                          </p:val>
                                        </p:tav>
                                      </p:tavLst>
                                    </p:anim>
                                    <p:animEffect transition="in" filter="fade">
                                      <p:cBhvr>
                                        <p:cTn id="18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8" grpId="1" animBg="1"/>
      <p:bldP spid="48" grpId="2" animBg="1"/>
      <p:bldP spid="68" grpId="0"/>
      <p:bldP spid="70" grpId="0"/>
      <p:bldP spid="84" grpId="0" animBg="1"/>
      <p:bldP spid="84"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Authorization</a:t>
            </a:r>
            <a:endParaRPr lang="en-US" dirty="0"/>
          </a:p>
        </p:txBody>
      </p:sp>
      <p:sp>
        <p:nvSpPr>
          <p:cNvPr id="3" name="Content Placeholder 2"/>
          <p:cNvSpPr>
            <a:spLocks noGrp="1"/>
          </p:cNvSpPr>
          <p:nvPr>
            <p:ph idx="1"/>
          </p:nvPr>
        </p:nvSpPr>
        <p:spPr>
          <a:xfrm>
            <a:off x="381000" y="1412875"/>
            <a:ext cx="7593106" cy="3459409"/>
          </a:xfrm>
        </p:spPr>
        <p:txBody>
          <a:bodyPr/>
          <a:lstStyle/>
          <a:p>
            <a:r>
              <a:rPr lang="en-US" dirty="0" smtClean="0"/>
              <a:t>What is caller allowed to do</a:t>
            </a:r>
          </a:p>
          <a:p>
            <a:r>
              <a:rPr lang="en-US" dirty="0" smtClean="0"/>
              <a:t>WCF uses callers claims</a:t>
            </a:r>
          </a:p>
          <a:p>
            <a:pPr lvl="1"/>
            <a:r>
              <a:rPr lang="en-US" dirty="0" smtClean="0"/>
              <a:t>Can have many</a:t>
            </a:r>
          </a:p>
          <a:p>
            <a:pPr lvl="1"/>
            <a:r>
              <a:rPr lang="en-US" dirty="0" smtClean="0"/>
              <a:t>Windows token, SAML</a:t>
            </a:r>
          </a:p>
          <a:p>
            <a:r>
              <a:rPr lang="en-US" dirty="0" smtClean="0"/>
              <a:t>Windows groups, ASP.NET providers, Custom provider</a:t>
            </a:r>
          </a:p>
          <a:p>
            <a:r>
              <a:rPr lang="en-US" dirty="0" smtClean="0"/>
              <a:t>No good without authentication</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Scenarios</a:t>
            </a:r>
            <a:endParaRPr lang="en-US" dirty="0"/>
          </a:p>
        </p:txBody>
      </p:sp>
      <p:sp>
        <p:nvSpPr>
          <p:cNvPr id="3" name="Content Placeholder 2"/>
          <p:cNvSpPr>
            <a:spLocks noGrp="1"/>
          </p:cNvSpPr>
          <p:nvPr>
            <p:ph idx="1"/>
          </p:nvPr>
        </p:nvSpPr>
        <p:spPr>
          <a:xfrm>
            <a:off x="381000" y="907531"/>
            <a:ext cx="8382000" cy="6241709"/>
          </a:xfrm>
        </p:spPr>
        <p:txBody>
          <a:bodyPr/>
          <a:lstStyle/>
          <a:p>
            <a:r>
              <a:rPr lang="en-US" dirty="0" smtClean="0"/>
              <a:t>Intranet</a:t>
            </a:r>
          </a:p>
          <a:p>
            <a:pPr lvl="1"/>
            <a:r>
              <a:rPr lang="en-US" dirty="0" smtClean="0"/>
              <a:t>Direct access to service (rare) – single machine</a:t>
            </a:r>
          </a:p>
          <a:p>
            <a:pPr lvl="1"/>
            <a:r>
              <a:rPr lang="en-US" dirty="0" smtClean="0"/>
              <a:t>Application servers – more common, distributed, maybe port restrictions and firewalls</a:t>
            </a:r>
          </a:p>
          <a:p>
            <a:pPr lvl="1"/>
            <a:r>
              <a:rPr lang="en-US" dirty="0" smtClean="0"/>
              <a:t>AD, Windows auth</a:t>
            </a:r>
          </a:p>
          <a:p>
            <a:r>
              <a:rPr lang="en-US" dirty="0" smtClean="0"/>
              <a:t>Internet</a:t>
            </a:r>
          </a:p>
          <a:p>
            <a:pPr lvl="1"/>
            <a:r>
              <a:rPr lang="en-US" dirty="0" smtClean="0"/>
              <a:t>Firewalled</a:t>
            </a:r>
            <a:endParaRPr lang="en-US" dirty="0" smtClean="0"/>
          </a:p>
          <a:p>
            <a:pPr lvl="1"/>
            <a:r>
              <a:rPr lang="en-US" dirty="0" smtClean="0"/>
              <a:t>Restricted ports and routes, custom identity store</a:t>
            </a:r>
          </a:p>
          <a:p>
            <a:pPr lvl="1"/>
            <a:r>
              <a:rPr lang="en-US" dirty="0" smtClean="0"/>
              <a:t>Maybe trusted subsystem down the line with AD/Windows auth</a:t>
            </a:r>
          </a:p>
          <a:p>
            <a:pPr lvl="1"/>
            <a:endParaRPr lang="en-US" dirty="0" smtClean="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Scenarios</a:t>
            </a:r>
            <a:endParaRPr lang="en-US" dirty="0"/>
          </a:p>
        </p:txBody>
      </p:sp>
      <p:sp>
        <p:nvSpPr>
          <p:cNvPr id="3" name="Content Placeholder 2"/>
          <p:cNvSpPr>
            <a:spLocks noGrp="1"/>
          </p:cNvSpPr>
          <p:nvPr>
            <p:ph idx="1"/>
          </p:nvPr>
        </p:nvSpPr>
        <p:spPr>
          <a:xfrm>
            <a:off x="381000" y="1412875"/>
            <a:ext cx="8305800" cy="3588675"/>
          </a:xfrm>
        </p:spPr>
        <p:txBody>
          <a:bodyPr/>
          <a:lstStyle/>
          <a:p>
            <a:r>
              <a:rPr lang="en-US" dirty="0" smtClean="0"/>
              <a:t>B2B</a:t>
            </a:r>
          </a:p>
          <a:p>
            <a:pPr lvl="1"/>
            <a:r>
              <a:rPr lang="en-US" dirty="0" smtClean="0"/>
              <a:t>Crossing multiple network topologies, firewalls, port restrictions</a:t>
            </a:r>
          </a:p>
          <a:p>
            <a:pPr lvl="1"/>
            <a:r>
              <a:rPr lang="en-US" dirty="0" smtClean="0"/>
              <a:t>Non Windows security topologies and implementations</a:t>
            </a:r>
          </a:p>
          <a:p>
            <a:pPr lvl="1"/>
            <a:r>
              <a:rPr lang="en-US" dirty="0" smtClean="0"/>
              <a:t>May require acquiring and using different identities</a:t>
            </a:r>
          </a:p>
          <a:p>
            <a:pPr lvl="1"/>
            <a:r>
              <a:rPr lang="en-US" dirty="0" smtClean="0"/>
              <a:t>Maybe multiple authentication systems involved</a:t>
            </a:r>
          </a:p>
          <a:p>
            <a:pPr lvl="1"/>
            <a:r>
              <a:rPr lang="en-US" dirty="0" smtClean="0"/>
              <a:t>Most likely service to service</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994392"/>
          </a:xfrm>
        </p:spPr>
        <p:txBody>
          <a:bodyPr/>
          <a:lstStyle/>
          <a:p>
            <a:r>
              <a:rPr smtClean="0"/>
              <a:t>Demo a.) Certificates based mutual </a:t>
            </a:r>
            <a:r>
              <a:rPr smtClean="0"/>
              <a:t>authentication</a:t>
            </a:r>
            <a:br>
              <a:rPr smtClean="0"/>
            </a:b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smtClean="0"/>
              <a:t>Demo b.) Role based Authorization</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Service and Client</a:t>
            </a:r>
            <a:endParaRPr lang="en-US" dirty="0"/>
          </a:p>
        </p:txBody>
      </p:sp>
      <p:sp>
        <p:nvSpPr>
          <p:cNvPr id="3" name="Subtitle 2"/>
          <p:cNvSpPr>
            <a:spLocks noGrp="1"/>
          </p:cNvSpPr>
          <p:nvPr>
            <p:ph type="subTitle" idx="1"/>
          </p:nvPr>
        </p:nvSpPr>
        <p:spPr/>
        <p:txBody>
          <a:bodyPr/>
          <a:lstStyle/>
          <a:p>
            <a:r>
              <a:rPr lang="en-US" dirty="0" smtClean="0"/>
              <a:t>How does this stuff work?</a:t>
            </a:r>
            <a:endParaRPr lang="en-US" dirty="0"/>
          </a:p>
        </p:txBody>
      </p:sp>
      <p:sp>
        <p:nvSpPr>
          <p:cNvPr id="4" name="Text Placeholder 3"/>
          <p:cNvSpPr>
            <a:spLocks noGrp="1"/>
          </p:cNvSpPr>
          <p:nvPr>
            <p:ph type="body" sz="quarter" idx="10"/>
          </p:nvPr>
        </p:nvSpPr>
        <p:spPr/>
        <p:txBody>
          <a:bodyPr/>
          <a:lstStyle/>
          <a:p>
            <a:r>
              <a:rPr smtClean="0"/>
              <a:t>configuring</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Agenda	</a:t>
            </a:r>
            <a:endParaRPr lang="en-US" dirty="0"/>
          </a:p>
        </p:txBody>
      </p:sp>
      <p:sp>
        <p:nvSpPr>
          <p:cNvPr id="3" name="Content Placeholder 2"/>
          <p:cNvSpPr>
            <a:spLocks noGrp="1"/>
          </p:cNvSpPr>
          <p:nvPr>
            <p:ph idx="1"/>
          </p:nvPr>
        </p:nvSpPr>
        <p:spPr>
          <a:xfrm>
            <a:off x="381000" y="1412875"/>
            <a:ext cx="8382000" cy="1526572"/>
          </a:xfrm>
        </p:spPr>
        <p:txBody>
          <a:bodyPr/>
          <a:lstStyle/>
          <a:p>
            <a:r>
              <a:rPr lang="en-US" dirty="0" smtClean="0"/>
              <a:t>S</a:t>
            </a:r>
            <a:r>
              <a:rPr lang="en-US" dirty="0" smtClean="0"/>
              <a:t>tandard </a:t>
            </a:r>
            <a:r>
              <a:rPr lang="en-US" dirty="0" smtClean="0"/>
              <a:t>WCF security </a:t>
            </a:r>
            <a:r>
              <a:rPr lang="en-US" dirty="0" smtClean="0"/>
              <a:t>mechanisms</a:t>
            </a:r>
          </a:p>
          <a:p>
            <a:pPr>
              <a:buNone/>
            </a:pPr>
            <a:endParaRPr lang="en-US" dirty="0" smtClean="0"/>
          </a:p>
          <a:p>
            <a:r>
              <a:rPr lang="en-US" dirty="0" smtClean="0"/>
              <a:t>S</a:t>
            </a:r>
            <a:r>
              <a:rPr lang="en-US" dirty="0" smtClean="0"/>
              <a:t>cenarios </a:t>
            </a:r>
            <a:r>
              <a:rPr lang="en-US" dirty="0" smtClean="0"/>
              <a:t>for </a:t>
            </a:r>
            <a:r>
              <a:rPr lang="en-US" dirty="0" smtClean="0"/>
              <a:t>various </a:t>
            </a:r>
            <a:r>
              <a:rPr lang="en-US" dirty="0" smtClean="0"/>
              <a:t>WCF security options	</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Security Modes</a:t>
            </a:r>
            <a:endParaRPr lang="en-US" dirty="0"/>
          </a:p>
        </p:txBody>
      </p:sp>
      <p:sp>
        <p:nvSpPr>
          <p:cNvPr id="3" name="Content Placeholder 2"/>
          <p:cNvSpPr>
            <a:spLocks noGrp="1"/>
          </p:cNvSpPr>
          <p:nvPr>
            <p:ph idx="1"/>
          </p:nvPr>
        </p:nvSpPr>
        <p:spPr>
          <a:xfrm>
            <a:off x="381000" y="1412875"/>
            <a:ext cx="8382000" cy="3219343"/>
          </a:xfrm>
        </p:spPr>
        <p:txBody>
          <a:bodyPr/>
          <a:lstStyle/>
          <a:p>
            <a:pPr lvl="0"/>
            <a:r>
              <a:rPr lang="en-US" sz="2800" dirty="0" smtClean="0"/>
              <a:t>None; turns security off</a:t>
            </a:r>
          </a:p>
          <a:p>
            <a:pPr lvl="1"/>
            <a:r>
              <a:rPr lang="en-US" sz="2400" dirty="0" smtClean="0"/>
              <a:t>Not recommended (default for </a:t>
            </a:r>
            <a:r>
              <a:rPr lang="en-US" sz="2400" dirty="0" err="1" smtClean="0"/>
              <a:t>BasicHttpBinding</a:t>
            </a:r>
            <a:r>
              <a:rPr lang="en-US" sz="2400" dirty="0" smtClean="0"/>
              <a:t>)</a:t>
            </a:r>
          </a:p>
          <a:p>
            <a:pPr lvl="0"/>
            <a:r>
              <a:rPr lang="en-US" sz="2800" dirty="0" smtClean="0"/>
              <a:t>Transport  </a:t>
            </a:r>
          </a:p>
          <a:p>
            <a:pPr lvl="1"/>
            <a:r>
              <a:rPr lang="en-US" sz="2400" dirty="0" smtClean="0"/>
              <a:t>Uses transport security for mutual authentication and message protection</a:t>
            </a:r>
          </a:p>
          <a:p>
            <a:pPr lvl="0"/>
            <a:r>
              <a:rPr lang="en-US" sz="2800" dirty="0" smtClean="0"/>
              <a:t>Message  </a:t>
            </a:r>
          </a:p>
          <a:p>
            <a:pPr lvl="1"/>
            <a:r>
              <a:rPr lang="en-US" sz="2400" dirty="0" smtClean="0"/>
              <a:t>Uses message security for mutual authentication and message protection; WCF requires X509 </a:t>
            </a:r>
            <a:r>
              <a:rPr lang="en-US" sz="2400" dirty="0" smtClean="0"/>
              <a:t>certificate</a:t>
            </a:r>
            <a:endParaRPr lang="en-US" sz="2400" dirty="0" smtClean="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Controlling security modes </a:t>
            </a:r>
            <a:endParaRPr dirty="0" smtClean="0"/>
          </a:p>
        </p:txBody>
      </p:sp>
      <p:sp>
        <p:nvSpPr>
          <p:cNvPr id="3" name="Subtitle 2"/>
          <p:cNvSpPr>
            <a:spLocks noGrp="1"/>
          </p:cNvSpPr>
          <p:nvPr>
            <p:ph type="subTitle" idx="1"/>
          </p:nvPr>
        </p:nvSpPr>
        <p:spPr/>
        <p:txBody>
          <a:bodyPr/>
          <a:lstStyle/>
          <a:p>
            <a:r>
              <a:rPr lang="en-US" dirty="0" smtClean="0"/>
              <a:t>Name</a:t>
            </a:r>
          </a:p>
          <a:p>
            <a:r>
              <a:rPr lang="en-US" dirty="0" smtClean="0"/>
              <a:t>Title</a:t>
            </a:r>
          </a:p>
          <a:p>
            <a:r>
              <a:rPr lang="en-US" dirty="0" smtClean="0"/>
              <a:t>Company</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pic>
        <p:nvPicPr>
          <p:cNvPr id="5" name="Picture 2"/>
          <p:cNvPicPr>
            <a:picLocks noChangeAspect="1" noChangeArrowheads="1"/>
          </p:cNvPicPr>
          <p:nvPr/>
        </p:nvPicPr>
        <p:blipFill>
          <a:blip r:embed="rId3"/>
          <a:srcRect/>
          <a:stretch>
            <a:fillRect/>
          </a:stretch>
        </p:blipFill>
        <p:spPr bwMode="auto">
          <a:xfrm>
            <a:off x="396931" y="3253048"/>
            <a:ext cx="8465821" cy="2291852"/>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381000" y="1412875"/>
          <a:ext cx="8377106" cy="3660768"/>
        </p:xfrm>
        <a:graphic>
          <a:graphicData uri="http://schemas.openxmlformats.org/drawingml/2006/table">
            <a:tbl>
              <a:tblPr firstRow="1" bandRow="1">
                <a:tableStyleId>{327F97BB-C833-4FB7-BDE5-3F7075034690}</a:tableStyleId>
              </a:tblPr>
              <a:tblGrid>
                <a:gridCol w="2439672"/>
                <a:gridCol w="856220"/>
                <a:gridCol w="1301850"/>
                <a:gridCol w="1220277"/>
                <a:gridCol w="939412"/>
                <a:gridCol w="1619675"/>
              </a:tblGrid>
              <a:tr h="263525">
                <a:tc gridSpan="6">
                  <a:txBody>
                    <a:bodyPr/>
                    <a:lstStyle/>
                    <a:p>
                      <a:pPr marL="0" algn="ctr" defTabSz="914099" rtl="0" eaLnBrk="1" fontAlgn="base" latinLnBrk="0" hangingPunct="1">
                        <a:spcBef>
                          <a:spcPct val="0"/>
                        </a:spcBef>
                        <a:spcAft>
                          <a:spcPct val="0"/>
                        </a:spcAft>
                      </a:pPr>
                      <a:r>
                        <a:rPr lang="en-US" sz="2800" dirty="0" smtClean="0">
                          <a:solidFill>
                            <a:schemeClr val="bg1"/>
                          </a:solidFill>
                          <a:effectLst/>
                        </a:rPr>
                        <a:t>Security Modes</a:t>
                      </a:r>
                      <a:endParaRPr lang="en-US" sz="2800" kern="1200" dirty="0" smtClean="0">
                        <a:solidFill>
                          <a:schemeClr val="bg1"/>
                        </a:solidFill>
                        <a:effectLst/>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099" rtl="0" eaLnBrk="1" fontAlgn="base" latinLnBrk="0" hangingPunct="1">
                        <a:spcBef>
                          <a:spcPct val="0"/>
                        </a:spcBef>
                        <a:spcAft>
                          <a:spcPct val="0"/>
                        </a:spcAft>
                      </a:pPr>
                      <a:endParaRPr lang="en-US" sz="20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hMerge="1">
                  <a:txBody>
                    <a:bodyPr/>
                    <a:lstStyle/>
                    <a:p>
                      <a:pPr marL="0" algn="ctr" defTabSz="914099" rtl="0" eaLnBrk="1" fontAlgn="base" latinLnBrk="0" hangingPunct="1">
                        <a:spcBef>
                          <a:spcPct val="0"/>
                        </a:spcBef>
                        <a:spcAft>
                          <a:spcPct val="0"/>
                        </a:spcAft>
                      </a:pPr>
                      <a:endParaRPr lang="en-US" sz="20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hMerge="1">
                  <a:txBody>
                    <a:bodyPr/>
                    <a:lstStyle/>
                    <a:p>
                      <a:pPr marL="0" algn="ctr" defTabSz="914099" rtl="0" eaLnBrk="1" fontAlgn="base" latinLnBrk="0" hangingPunct="1">
                        <a:spcBef>
                          <a:spcPct val="0"/>
                        </a:spcBef>
                        <a:spcAft>
                          <a:spcPct val="0"/>
                        </a:spcAft>
                      </a:pPr>
                      <a:endParaRPr lang="en-US" sz="20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hMerge="1">
                  <a:txBody>
                    <a:bodyPr/>
                    <a:lstStyle/>
                    <a:p>
                      <a:pPr marL="0" algn="ctr" defTabSz="914099" rtl="0" eaLnBrk="1" fontAlgn="base" latinLnBrk="0" hangingPunct="1">
                        <a:spcBef>
                          <a:spcPct val="0"/>
                        </a:spcBef>
                        <a:spcAft>
                          <a:spcPct val="0"/>
                        </a:spcAft>
                      </a:pPr>
                      <a:endParaRPr lang="en-US" sz="20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hMerge="1">
                  <a:txBody>
                    <a:bodyPr/>
                    <a:lstStyle/>
                    <a:p>
                      <a:pPr marL="0" algn="ctr" defTabSz="914099" rtl="0" eaLnBrk="1" fontAlgn="base" latinLnBrk="0" hangingPunct="1">
                        <a:spcBef>
                          <a:spcPct val="0"/>
                        </a:spcBef>
                        <a:spcAft>
                          <a:spcPct val="0"/>
                        </a:spcAft>
                      </a:pPr>
                      <a:endParaRPr lang="en-US" sz="28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solidFill>
                  </a:tcPr>
                </a:tc>
              </a:tr>
              <a:tr h="324485">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Name</a:t>
                      </a:r>
                      <a:endParaRPr lang="en-US" sz="18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None</a:t>
                      </a:r>
                      <a:endParaRPr lang="en-US" sz="18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Transport</a:t>
                      </a:r>
                      <a:endParaRPr lang="en-US" sz="18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Message</a:t>
                      </a:r>
                      <a:endParaRPr lang="en-US" sz="18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Mixed</a:t>
                      </a:r>
                      <a:endParaRPr lang="en-US" sz="18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Both</a:t>
                      </a:r>
                      <a:endParaRPr lang="en-US" sz="18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62808">
                <a:tc>
                  <a:txBody>
                    <a:bodyPr/>
                    <a:lstStyle/>
                    <a:p>
                      <a:pPr lvl="0"/>
                      <a:r>
                        <a:rPr lang="en-US" sz="1600" dirty="0" err="1" smtClean="0">
                          <a:solidFill>
                            <a:schemeClr val="bg1"/>
                          </a:solidFill>
                          <a:effectLst/>
                        </a:rPr>
                        <a:t>NetTcpBinding</a:t>
                      </a:r>
                      <a:endParaRPr lang="en-US" sz="1600" b="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62808">
                <a:tc>
                  <a:txBody>
                    <a:bodyPr/>
                    <a:lstStyle/>
                    <a:p>
                      <a:pPr lvl="0"/>
                      <a:r>
                        <a:rPr lang="en-US" sz="1600" dirty="0" err="1" smtClean="0">
                          <a:solidFill>
                            <a:schemeClr val="bg1"/>
                          </a:solidFill>
                          <a:effectLst/>
                        </a:rPr>
                        <a:t>NetNamedPipeBinding</a:t>
                      </a:r>
                      <a:endParaRPr lang="en-US" sz="1600" b="0" dirty="0" smtClean="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62808">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lang="en-US" sz="1600" dirty="0" err="1" smtClean="0">
                          <a:solidFill>
                            <a:schemeClr val="bg1"/>
                          </a:solidFill>
                          <a:effectLst/>
                        </a:rPr>
                        <a:t>NetMsmqBinding</a:t>
                      </a:r>
                      <a:endParaRPr lang="en-US" sz="1600" b="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62808">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lang="en-US" sz="1600" dirty="0" err="1" smtClean="0">
                          <a:solidFill>
                            <a:schemeClr val="bg1"/>
                          </a:solidFill>
                          <a:effectLst/>
                        </a:rPr>
                        <a:t>BasicHttpBinding</a:t>
                      </a:r>
                      <a:endParaRPr lang="en-US" sz="1600" b="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62808">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lang="en-US" sz="1600" dirty="0" err="1" smtClean="0">
                          <a:solidFill>
                            <a:schemeClr val="bg1"/>
                          </a:solidFill>
                          <a:effectLst/>
                        </a:rPr>
                        <a:t>WSHttpBinding</a:t>
                      </a:r>
                      <a:endParaRPr lang="en-US" sz="1600" b="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62808">
                <a:tc>
                  <a:txBody>
                    <a:bodyPr/>
                    <a:lstStyle/>
                    <a:p>
                      <a:r>
                        <a:rPr lang="en-US" sz="1600" dirty="0" err="1" smtClean="0">
                          <a:solidFill>
                            <a:schemeClr val="bg1"/>
                          </a:solidFill>
                          <a:effectLst/>
                        </a:rPr>
                        <a:t>WSDualHttpBinding</a:t>
                      </a:r>
                      <a:endParaRPr lang="en-US" sz="1600" b="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TextBox 7"/>
          <p:cNvSpPr txBox="1"/>
          <p:nvPr/>
        </p:nvSpPr>
        <p:spPr>
          <a:xfrm>
            <a:off x="369116" y="5150841"/>
            <a:ext cx="1996579" cy="369332"/>
          </a:xfrm>
          <a:prstGeom prst="rect">
            <a:avLst/>
          </a:prstGeom>
          <a:noFill/>
        </p:spPr>
        <p:txBody>
          <a:bodyPr wrap="square" rtlCol="0">
            <a:spAutoFit/>
          </a:bodyPr>
          <a:lstStyle/>
          <a:p>
            <a:r>
              <a:rPr lang="en-US" dirty="0" smtClean="0">
                <a:solidFill>
                  <a:schemeClr val="lt1"/>
                </a:solidFill>
                <a:latin typeface="Wingdings 2" pitchFamily="18" charset="2"/>
              </a:rPr>
              <a:t>R</a:t>
            </a:r>
            <a:r>
              <a:rPr lang="en-US" dirty="0" smtClean="0">
                <a:solidFill>
                  <a:schemeClr val="lt1"/>
                </a:solidFill>
              </a:rPr>
              <a:t> Default</a:t>
            </a:r>
            <a:endParaRPr lang="en-US" dirty="0" smtClean="0">
              <a:solidFill>
                <a:srgbClr val="FFFFFF"/>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ed Rectangle 26"/>
          <p:cNvSpPr/>
          <p:nvPr/>
        </p:nvSpPr>
        <p:spPr bwMode="auto">
          <a:xfrm>
            <a:off x="306430" y="2818015"/>
            <a:ext cx="3292981" cy="3325089"/>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dirty="0" err="1" smtClean="0">
                <a:solidFill>
                  <a:srgbClr val="FFFFFF"/>
                </a:solidFill>
                <a:effectLst>
                  <a:outerShdw blurRad="38100" dist="38100" dir="2700000" algn="tl">
                    <a:srgbClr val="000000">
                      <a:alpha val="43137"/>
                    </a:srgbClr>
                  </a:outerShdw>
                </a:effectLst>
                <a:latin typeface="Calibri" pitchFamily="34" charset="0"/>
              </a:rPr>
              <a:t>netTcpBinding</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 name="Title 1"/>
          <p:cNvSpPr>
            <a:spLocks noGrp="1"/>
          </p:cNvSpPr>
          <p:nvPr>
            <p:ph type="title"/>
          </p:nvPr>
        </p:nvSpPr>
        <p:spPr/>
        <p:txBody>
          <a:bodyPr/>
          <a:lstStyle/>
          <a:p>
            <a:r>
              <a:rPr smtClean="0"/>
              <a:t>Security.Mode == None</a:t>
            </a:r>
            <a:endParaRPr lang="en-US" dirty="0"/>
          </a:p>
        </p:txBody>
      </p:sp>
      <p:sp>
        <p:nvSpPr>
          <p:cNvPr id="34" name="Rounded Rectangle 33"/>
          <p:cNvSpPr/>
          <p:nvPr/>
        </p:nvSpPr>
        <p:spPr bwMode="auto">
          <a:xfrm>
            <a:off x="615257" y="5548726"/>
            <a:ext cx="2560205" cy="357187"/>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err="1" smtClean="0"/>
              <a:t>TcpTransportBinding</a:t>
            </a:r>
            <a:endParaRPr lang="en-US" sz="14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36" name="Rounded Rectangle 35"/>
          <p:cNvSpPr/>
          <p:nvPr/>
        </p:nvSpPr>
        <p:spPr bwMode="auto">
          <a:xfrm>
            <a:off x="615257" y="5116465"/>
            <a:ext cx="2560205" cy="357187"/>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err="1" smtClean="0"/>
              <a:t>BinaryMessageEncodingBinding</a:t>
            </a:r>
            <a:endParaRPr lang="en-US" sz="14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30" name="Rounded Rectangle 29"/>
          <p:cNvSpPr/>
          <p:nvPr/>
        </p:nvSpPr>
        <p:spPr bwMode="auto">
          <a:xfrm>
            <a:off x="615257" y="3545358"/>
            <a:ext cx="256020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err="1" smtClean="0"/>
              <a:t>TransactionFlowBinding</a:t>
            </a:r>
            <a:endParaRPr lang="en-US" sz="1400" dirty="0" smtClean="0">
              <a:solidFill>
                <a:srgbClr val="FFFFFF"/>
              </a:solidFill>
              <a:effectLst>
                <a:outerShdw blurRad="38100" dist="38100" dir="2700000" algn="tl">
                  <a:srgbClr val="000000">
                    <a:alpha val="43137"/>
                  </a:srgbClr>
                </a:outerShdw>
              </a:effectLst>
              <a:latin typeface="Calibri" pitchFamily="34" charset="0"/>
            </a:endParaRPr>
          </a:p>
        </p:txBody>
      </p:sp>
      <p:grpSp>
        <p:nvGrpSpPr>
          <p:cNvPr id="31" name="Group 34"/>
          <p:cNvGrpSpPr/>
          <p:nvPr/>
        </p:nvGrpSpPr>
        <p:grpSpPr>
          <a:xfrm>
            <a:off x="3986910" y="1745673"/>
            <a:ext cx="5157090" cy="4694588"/>
            <a:chOff x="3127919" y="1054571"/>
            <a:chExt cx="5157090" cy="5385690"/>
          </a:xfrm>
        </p:grpSpPr>
        <p:sp>
          <p:nvSpPr>
            <p:cNvPr id="32" name="Rounded Rectangle 31"/>
            <p:cNvSpPr/>
            <p:nvPr/>
          </p:nvSpPr>
          <p:spPr bwMode="auto">
            <a:xfrm>
              <a:off x="3127919" y="1054571"/>
              <a:ext cx="3215640" cy="534924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WCF Runtime</a:t>
              </a:r>
            </a:p>
          </p:txBody>
        </p:sp>
        <p:sp>
          <p:nvSpPr>
            <p:cNvPr id="33" name="Rounded Rectangle 32"/>
            <p:cNvSpPr/>
            <p:nvPr/>
          </p:nvSpPr>
          <p:spPr bwMode="auto">
            <a:xfrm>
              <a:off x="3673085" y="3510116"/>
              <a:ext cx="2184083" cy="268605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Channel Stack</a:t>
              </a:r>
            </a:p>
          </p:txBody>
        </p:sp>
        <p:sp>
          <p:nvSpPr>
            <p:cNvPr id="35" name="Rounded Rectangle 34"/>
            <p:cNvSpPr/>
            <p:nvPr/>
          </p:nvSpPr>
          <p:spPr bwMode="auto">
            <a:xfrm>
              <a:off x="4065039" y="4002559"/>
              <a:ext cx="140017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Protocol</a:t>
              </a:r>
            </a:p>
          </p:txBody>
        </p:sp>
        <p:sp>
          <p:nvSpPr>
            <p:cNvPr id="37" name="Rounded Rectangle 36"/>
            <p:cNvSpPr/>
            <p:nvPr/>
          </p:nvSpPr>
          <p:spPr bwMode="auto">
            <a:xfrm>
              <a:off x="4065039" y="4391179"/>
              <a:ext cx="140017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Protocol</a:t>
              </a:r>
            </a:p>
          </p:txBody>
        </p:sp>
        <p:sp>
          <p:nvSpPr>
            <p:cNvPr id="38" name="Rounded Rectangle 37"/>
            <p:cNvSpPr/>
            <p:nvPr/>
          </p:nvSpPr>
          <p:spPr bwMode="auto">
            <a:xfrm>
              <a:off x="4065039" y="4779799"/>
              <a:ext cx="140017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Protocol</a:t>
              </a:r>
            </a:p>
          </p:txBody>
        </p:sp>
        <p:sp>
          <p:nvSpPr>
            <p:cNvPr id="39" name="Rounded Rectangle 38"/>
            <p:cNvSpPr/>
            <p:nvPr/>
          </p:nvSpPr>
          <p:spPr bwMode="auto">
            <a:xfrm>
              <a:off x="4065039" y="5168419"/>
              <a:ext cx="1400175" cy="357187"/>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Encoding</a:t>
              </a:r>
            </a:p>
          </p:txBody>
        </p:sp>
        <p:sp>
          <p:nvSpPr>
            <p:cNvPr id="40" name="Rounded Rectangle 39"/>
            <p:cNvSpPr/>
            <p:nvPr/>
          </p:nvSpPr>
          <p:spPr bwMode="auto">
            <a:xfrm>
              <a:off x="4065039" y="5557039"/>
              <a:ext cx="1400175" cy="357187"/>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Transport</a:t>
              </a:r>
            </a:p>
          </p:txBody>
        </p:sp>
        <p:sp>
          <p:nvSpPr>
            <p:cNvPr id="41" name="Rounded Rectangle 40"/>
            <p:cNvSpPr/>
            <p:nvPr/>
          </p:nvSpPr>
          <p:spPr bwMode="auto">
            <a:xfrm>
              <a:off x="3949786" y="2883371"/>
              <a:ext cx="1630680" cy="46482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Dispatcher</a:t>
              </a:r>
            </a:p>
          </p:txBody>
        </p:sp>
        <p:grpSp>
          <p:nvGrpSpPr>
            <p:cNvPr id="42" name="Group 63"/>
            <p:cNvGrpSpPr/>
            <p:nvPr/>
          </p:nvGrpSpPr>
          <p:grpSpPr>
            <a:xfrm>
              <a:off x="3419384" y="1685126"/>
              <a:ext cx="2691484" cy="1036320"/>
              <a:chOff x="-1906624" y="868680"/>
              <a:chExt cx="2691484" cy="1036320"/>
            </a:xfrm>
          </p:grpSpPr>
          <p:sp>
            <p:nvSpPr>
              <p:cNvPr id="50" name="Rounded Rectangle 49"/>
              <p:cNvSpPr/>
              <p:nvPr/>
            </p:nvSpPr>
            <p:spPr bwMode="auto">
              <a:xfrm>
                <a:off x="-1906624" y="868680"/>
                <a:ext cx="2691484" cy="103632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Service Instance</a:t>
                </a:r>
              </a:p>
            </p:txBody>
          </p:sp>
          <p:sp>
            <p:nvSpPr>
              <p:cNvPr id="51" name="Rounded Rectangle 50"/>
              <p:cNvSpPr/>
              <p:nvPr/>
            </p:nvSpPr>
            <p:spPr bwMode="auto">
              <a:xfrm>
                <a:off x="-1691640" y="1455420"/>
                <a:ext cx="1082040" cy="28194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Calibri" pitchFamily="34" charset="0"/>
                  </a:rPr>
                  <a:t>Operation</a:t>
                </a:r>
              </a:p>
            </p:txBody>
          </p:sp>
          <p:sp>
            <p:nvSpPr>
              <p:cNvPr id="52" name="Rounded Rectangle 51"/>
              <p:cNvSpPr/>
              <p:nvPr/>
            </p:nvSpPr>
            <p:spPr bwMode="auto">
              <a:xfrm>
                <a:off x="-487680" y="1455420"/>
                <a:ext cx="1082040" cy="28194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Calibri" pitchFamily="34" charset="0"/>
                  </a:rPr>
                  <a:t>Operation</a:t>
                </a:r>
              </a:p>
            </p:txBody>
          </p:sp>
        </p:grpSp>
        <p:pic>
          <p:nvPicPr>
            <p:cNvPr id="43" name="Picture 6" descr="Bracket 4"/>
            <p:cNvPicPr>
              <a:picLocks noChangeAspect="1" noChangeArrowheads="1"/>
            </p:cNvPicPr>
            <p:nvPr/>
          </p:nvPicPr>
          <p:blipFill>
            <a:blip r:embed="rId3"/>
            <a:srcRect/>
            <a:stretch>
              <a:fillRect/>
            </a:stretch>
          </p:blipFill>
          <p:spPr bwMode="auto">
            <a:xfrm rot="5400000">
              <a:off x="4875968" y="4529824"/>
              <a:ext cx="2170112" cy="876821"/>
            </a:xfrm>
            <a:prstGeom prst="rect">
              <a:avLst/>
            </a:prstGeom>
            <a:noFill/>
          </p:spPr>
        </p:pic>
        <p:pic>
          <p:nvPicPr>
            <p:cNvPr id="44" name="Picture 31" descr="D:\Pennie's documents\MS Image\NEWFeb15\Windows_Vista_Icons_ for_Marketing_use\MaleUser.png"/>
            <p:cNvPicPr>
              <a:picLocks noChangeAspect="1" noChangeArrowheads="1"/>
            </p:cNvPicPr>
            <p:nvPr/>
          </p:nvPicPr>
          <p:blipFill>
            <a:blip r:embed="rId4"/>
            <a:srcRect/>
            <a:stretch>
              <a:fillRect/>
            </a:stretch>
          </p:blipFill>
          <p:spPr bwMode="auto">
            <a:xfrm>
              <a:off x="7317468" y="5472720"/>
              <a:ext cx="967541" cy="967541"/>
            </a:xfrm>
            <a:prstGeom prst="rect">
              <a:avLst/>
            </a:prstGeom>
            <a:noFill/>
          </p:spPr>
        </p:pic>
        <p:cxnSp>
          <p:nvCxnSpPr>
            <p:cNvPr id="45" name="Straight Arrow Connector 44"/>
            <p:cNvCxnSpPr>
              <a:stCxn id="33" idx="0"/>
              <a:endCxn id="41" idx="2"/>
            </p:cNvCxnSpPr>
            <p:nvPr/>
          </p:nvCxnSpPr>
          <p:spPr>
            <a:xfrm rot="16200000" flipV="1">
              <a:off x="4684165" y="3429153"/>
              <a:ext cx="161925"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41" idx="0"/>
              <a:endCxn id="52" idx="2"/>
            </p:cNvCxnSpPr>
            <p:nvPr/>
          </p:nvCxnSpPr>
          <p:spPr>
            <a:xfrm rot="5400000" flipH="1" flipV="1">
              <a:off x="4907455" y="2411478"/>
              <a:ext cx="329565" cy="61422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41" idx="0"/>
              <a:endCxn id="51" idx="2"/>
            </p:cNvCxnSpPr>
            <p:nvPr/>
          </p:nvCxnSpPr>
          <p:spPr>
            <a:xfrm rot="16200000" flipV="1">
              <a:off x="4305475" y="2423720"/>
              <a:ext cx="329565" cy="5897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12"/>
            <p:cNvCxnSpPr>
              <a:stCxn id="44" idx="1"/>
              <a:endCxn id="43" idx="3"/>
            </p:cNvCxnSpPr>
            <p:nvPr/>
          </p:nvCxnSpPr>
          <p:spPr>
            <a:xfrm rot="10800000" flipV="1">
              <a:off x="5961024" y="5956491"/>
              <a:ext cx="1356444" cy="9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5758093" y="4577893"/>
              <a:ext cx="461665" cy="797654"/>
            </a:xfrm>
            <a:prstGeom prst="rect">
              <a:avLst/>
            </a:prstGeom>
            <a:noFill/>
          </p:spPr>
          <p:txBody>
            <a:bodyPr vert="vert270" wrap="none" rtlCol="0">
              <a:spAutoFit/>
            </a:bodyPr>
            <a:lstStyle/>
            <a:p>
              <a:r>
                <a:rPr lang="en-US" dirty="0" smtClean="0"/>
                <a:t>Binding</a:t>
              </a:r>
              <a:endParaRPr lang="en-US" dirty="0"/>
            </a:p>
          </p:txBody>
        </p:sp>
      </p:gr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ounded Rectangle 59"/>
          <p:cNvSpPr/>
          <p:nvPr/>
        </p:nvSpPr>
        <p:spPr bwMode="auto">
          <a:xfrm>
            <a:off x="306430" y="2818015"/>
            <a:ext cx="3292981" cy="3325089"/>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dirty="0" err="1" smtClean="0">
                <a:solidFill>
                  <a:srgbClr val="FFFFFF"/>
                </a:solidFill>
                <a:effectLst>
                  <a:outerShdw blurRad="38100" dist="38100" dir="2700000" algn="tl">
                    <a:srgbClr val="000000">
                      <a:alpha val="43137"/>
                    </a:srgbClr>
                  </a:outerShdw>
                </a:effectLst>
                <a:latin typeface="Calibri" pitchFamily="34" charset="0"/>
              </a:rPr>
              <a:t>netTcpBinding</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 name="Title 1"/>
          <p:cNvSpPr>
            <a:spLocks noGrp="1"/>
          </p:cNvSpPr>
          <p:nvPr>
            <p:ph type="title"/>
          </p:nvPr>
        </p:nvSpPr>
        <p:spPr/>
        <p:txBody>
          <a:bodyPr/>
          <a:lstStyle/>
          <a:p>
            <a:r>
              <a:rPr smtClean="0"/>
              <a:t>Security.Mode == Transport</a:t>
            </a:r>
            <a:endParaRPr lang="en-US" dirty="0"/>
          </a:p>
        </p:txBody>
      </p:sp>
      <p:sp>
        <p:nvSpPr>
          <p:cNvPr id="35" name="Rounded Rectangle 34"/>
          <p:cNvSpPr/>
          <p:nvPr/>
        </p:nvSpPr>
        <p:spPr bwMode="auto">
          <a:xfrm>
            <a:off x="615257" y="5548726"/>
            <a:ext cx="2560205" cy="357187"/>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err="1" smtClean="0"/>
              <a:t>TcpTransportBinding</a:t>
            </a:r>
            <a:endParaRPr lang="en-US" sz="14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57" name="Rounded Rectangle 56"/>
          <p:cNvSpPr/>
          <p:nvPr/>
        </p:nvSpPr>
        <p:spPr bwMode="auto">
          <a:xfrm>
            <a:off x="615257" y="5116465"/>
            <a:ext cx="256020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err="1" smtClean="0"/>
              <a:t>WindowsStreamSecurityBinding</a:t>
            </a:r>
            <a:endParaRPr lang="en-US" sz="14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59" name="Rounded Rectangle 58"/>
          <p:cNvSpPr/>
          <p:nvPr/>
        </p:nvSpPr>
        <p:spPr bwMode="auto">
          <a:xfrm>
            <a:off x="615257" y="4709141"/>
            <a:ext cx="2560205" cy="357187"/>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err="1" smtClean="0"/>
              <a:t>BinaryMessageEncodingBinding</a:t>
            </a:r>
            <a:endParaRPr lang="en-US" sz="14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61" name="Rounded Rectangle 60"/>
          <p:cNvSpPr/>
          <p:nvPr/>
        </p:nvSpPr>
        <p:spPr bwMode="auto">
          <a:xfrm>
            <a:off x="615257" y="3545358"/>
            <a:ext cx="256020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err="1" smtClean="0"/>
              <a:t>TransactionFlowBinding</a:t>
            </a:r>
            <a:endParaRPr lang="en-US" sz="1400" dirty="0" smtClean="0">
              <a:solidFill>
                <a:srgbClr val="FFFFFF"/>
              </a:solidFill>
              <a:effectLst>
                <a:outerShdw blurRad="38100" dist="38100" dir="2700000" algn="tl">
                  <a:srgbClr val="000000">
                    <a:alpha val="43137"/>
                  </a:srgbClr>
                </a:outerShdw>
              </a:effectLst>
              <a:latin typeface="Calibri" pitchFamily="34" charset="0"/>
            </a:endParaRPr>
          </a:p>
        </p:txBody>
      </p:sp>
      <p:grpSp>
        <p:nvGrpSpPr>
          <p:cNvPr id="62" name="Group 34"/>
          <p:cNvGrpSpPr/>
          <p:nvPr/>
        </p:nvGrpSpPr>
        <p:grpSpPr>
          <a:xfrm>
            <a:off x="3986910" y="1745673"/>
            <a:ext cx="5157090" cy="4694588"/>
            <a:chOff x="3127919" y="1054571"/>
            <a:chExt cx="5157090" cy="5385690"/>
          </a:xfrm>
        </p:grpSpPr>
        <p:sp>
          <p:nvSpPr>
            <p:cNvPr id="63" name="Rounded Rectangle 62"/>
            <p:cNvSpPr/>
            <p:nvPr/>
          </p:nvSpPr>
          <p:spPr bwMode="auto">
            <a:xfrm>
              <a:off x="3127919" y="1054571"/>
              <a:ext cx="3215640" cy="534924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WCF Runtime</a:t>
              </a:r>
            </a:p>
          </p:txBody>
        </p:sp>
        <p:sp>
          <p:nvSpPr>
            <p:cNvPr id="64" name="Rounded Rectangle 63"/>
            <p:cNvSpPr/>
            <p:nvPr/>
          </p:nvSpPr>
          <p:spPr bwMode="auto">
            <a:xfrm>
              <a:off x="3673085" y="3510116"/>
              <a:ext cx="2184083" cy="268605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Channel Stack</a:t>
              </a:r>
            </a:p>
          </p:txBody>
        </p:sp>
        <p:sp>
          <p:nvSpPr>
            <p:cNvPr id="65" name="Rounded Rectangle 64"/>
            <p:cNvSpPr/>
            <p:nvPr/>
          </p:nvSpPr>
          <p:spPr bwMode="auto">
            <a:xfrm>
              <a:off x="4065039" y="4002559"/>
              <a:ext cx="140017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Protocol</a:t>
              </a:r>
            </a:p>
          </p:txBody>
        </p:sp>
        <p:sp>
          <p:nvSpPr>
            <p:cNvPr id="66" name="Rounded Rectangle 65"/>
            <p:cNvSpPr/>
            <p:nvPr/>
          </p:nvSpPr>
          <p:spPr bwMode="auto">
            <a:xfrm>
              <a:off x="4065039" y="4391179"/>
              <a:ext cx="140017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Protocol</a:t>
              </a:r>
            </a:p>
          </p:txBody>
        </p:sp>
        <p:sp>
          <p:nvSpPr>
            <p:cNvPr id="67" name="Rounded Rectangle 66"/>
            <p:cNvSpPr/>
            <p:nvPr/>
          </p:nvSpPr>
          <p:spPr bwMode="auto">
            <a:xfrm>
              <a:off x="4065039" y="4779799"/>
              <a:ext cx="140017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Protocol</a:t>
              </a:r>
            </a:p>
          </p:txBody>
        </p:sp>
        <p:sp>
          <p:nvSpPr>
            <p:cNvPr id="68" name="Rounded Rectangle 67"/>
            <p:cNvSpPr/>
            <p:nvPr/>
          </p:nvSpPr>
          <p:spPr bwMode="auto">
            <a:xfrm>
              <a:off x="4065039" y="5168419"/>
              <a:ext cx="1400175" cy="357187"/>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Encoding</a:t>
              </a:r>
            </a:p>
          </p:txBody>
        </p:sp>
        <p:sp>
          <p:nvSpPr>
            <p:cNvPr id="69" name="Rounded Rectangle 68"/>
            <p:cNvSpPr/>
            <p:nvPr/>
          </p:nvSpPr>
          <p:spPr bwMode="auto">
            <a:xfrm>
              <a:off x="4065039" y="5557039"/>
              <a:ext cx="1400175" cy="357187"/>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Transport</a:t>
              </a:r>
            </a:p>
          </p:txBody>
        </p:sp>
        <p:sp>
          <p:nvSpPr>
            <p:cNvPr id="70" name="Rounded Rectangle 69"/>
            <p:cNvSpPr/>
            <p:nvPr/>
          </p:nvSpPr>
          <p:spPr bwMode="auto">
            <a:xfrm>
              <a:off x="3949786" y="2883371"/>
              <a:ext cx="1630680" cy="46482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Dispatcher</a:t>
              </a:r>
            </a:p>
          </p:txBody>
        </p:sp>
        <p:grpSp>
          <p:nvGrpSpPr>
            <p:cNvPr id="71" name="Group 63"/>
            <p:cNvGrpSpPr/>
            <p:nvPr/>
          </p:nvGrpSpPr>
          <p:grpSpPr>
            <a:xfrm>
              <a:off x="3419384" y="1685126"/>
              <a:ext cx="2691484" cy="1036320"/>
              <a:chOff x="-1906624" y="868680"/>
              <a:chExt cx="2691484" cy="1036320"/>
            </a:xfrm>
          </p:grpSpPr>
          <p:sp>
            <p:nvSpPr>
              <p:cNvPr id="79" name="Rounded Rectangle 78"/>
              <p:cNvSpPr/>
              <p:nvPr/>
            </p:nvSpPr>
            <p:spPr bwMode="auto">
              <a:xfrm>
                <a:off x="-1906624" y="868680"/>
                <a:ext cx="2691484" cy="103632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Service Instance</a:t>
                </a:r>
              </a:p>
            </p:txBody>
          </p:sp>
          <p:sp>
            <p:nvSpPr>
              <p:cNvPr id="80" name="Rounded Rectangle 79"/>
              <p:cNvSpPr/>
              <p:nvPr/>
            </p:nvSpPr>
            <p:spPr bwMode="auto">
              <a:xfrm>
                <a:off x="-1691640" y="1455420"/>
                <a:ext cx="1082040" cy="28194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Calibri" pitchFamily="34" charset="0"/>
                  </a:rPr>
                  <a:t>Operation</a:t>
                </a:r>
              </a:p>
            </p:txBody>
          </p:sp>
          <p:sp>
            <p:nvSpPr>
              <p:cNvPr id="81" name="Rounded Rectangle 80"/>
              <p:cNvSpPr/>
              <p:nvPr/>
            </p:nvSpPr>
            <p:spPr bwMode="auto">
              <a:xfrm>
                <a:off x="-487680" y="1455420"/>
                <a:ext cx="1082040" cy="28194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Calibri" pitchFamily="34" charset="0"/>
                  </a:rPr>
                  <a:t>Operation</a:t>
                </a:r>
              </a:p>
            </p:txBody>
          </p:sp>
        </p:grpSp>
        <p:pic>
          <p:nvPicPr>
            <p:cNvPr id="72" name="Picture 6" descr="Bracket 4"/>
            <p:cNvPicPr>
              <a:picLocks noChangeAspect="1" noChangeArrowheads="1"/>
            </p:cNvPicPr>
            <p:nvPr/>
          </p:nvPicPr>
          <p:blipFill>
            <a:blip r:embed="rId3"/>
            <a:srcRect/>
            <a:stretch>
              <a:fillRect/>
            </a:stretch>
          </p:blipFill>
          <p:spPr bwMode="auto">
            <a:xfrm rot="5400000">
              <a:off x="4875968" y="4529824"/>
              <a:ext cx="2170112" cy="876821"/>
            </a:xfrm>
            <a:prstGeom prst="rect">
              <a:avLst/>
            </a:prstGeom>
            <a:noFill/>
          </p:spPr>
        </p:pic>
        <p:pic>
          <p:nvPicPr>
            <p:cNvPr id="73" name="Picture 31" descr="D:\Pennie's documents\MS Image\NEWFeb15\Windows_Vista_Icons_ for_Marketing_use\MaleUser.png"/>
            <p:cNvPicPr>
              <a:picLocks noChangeAspect="1" noChangeArrowheads="1"/>
            </p:cNvPicPr>
            <p:nvPr/>
          </p:nvPicPr>
          <p:blipFill>
            <a:blip r:embed="rId4"/>
            <a:srcRect/>
            <a:stretch>
              <a:fillRect/>
            </a:stretch>
          </p:blipFill>
          <p:spPr bwMode="auto">
            <a:xfrm>
              <a:off x="7317468" y="5472720"/>
              <a:ext cx="967541" cy="967541"/>
            </a:xfrm>
            <a:prstGeom prst="rect">
              <a:avLst/>
            </a:prstGeom>
            <a:noFill/>
          </p:spPr>
        </p:pic>
        <p:cxnSp>
          <p:nvCxnSpPr>
            <p:cNvPr id="74" name="Straight Arrow Connector 73"/>
            <p:cNvCxnSpPr>
              <a:stCxn id="64" idx="0"/>
              <a:endCxn id="70" idx="2"/>
            </p:cNvCxnSpPr>
            <p:nvPr/>
          </p:nvCxnSpPr>
          <p:spPr>
            <a:xfrm rot="16200000" flipV="1">
              <a:off x="4684165" y="3429153"/>
              <a:ext cx="161925"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Elbow Connector 74"/>
            <p:cNvCxnSpPr>
              <a:stCxn id="70" idx="0"/>
              <a:endCxn id="81" idx="2"/>
            </p:cNvCxnSpPr>
            <p:nvPr/>
          </p:nvCxnSpPr>
          <p:spPr>
            <a:xfrm rot="5400000" flipH="1" flipV="1">
              <a:off x="4907455" y="2411478"/>
              <a:ext cx="329565" cy="61422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Elbow Connector 75"/>
            <p:cNvCxnSpPr>
              <a:stCxn id="70" idx="0"/>
              <a:endCxn id="80" idx="2"/>
            </p:cNvCxnSpPr>
            <p:nvPr/>
          </p:nvCxnSpPr>
          <p:spPr>
            <a:xfrm rot="16200000" flipV="1">
              <a:off x="4305475" y="2423720"/>
              <a:ext cx="329565" cy="5897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12"/>
            <p:cNvCxnSpPr>
              <a:stCxn id="73" idx="1"/>
              <a:endCxn id="72" idx="3"/>
            </p:cNvCxnSpPr>
            <p:nvPr/>
          </p:nvCxnSpPr>
          <p:spPr>
            <a:xfrm rot="10800000" flipV="1">
              <a:off x="5961024" y="5956491"/>
              <a:ext cx="1356444" cy="9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5758093" y="4577893"/>
              <a:ext cx="461665" cy="797654"/>
            </a:xfrm>
            <a:prstGeom prst="rect">
              <a:avLst/>
            </a:prstGeom>
            <a:noFill/>
          </p:spPr>
          <p:txBody>
            <a:bodyPr vert="vert270" wrap="none" rtlCol="0">
              <a:spAutoFit/>
            </a:bodyPr>
            <a:lstStyle/>
            <a:p>
              <a:r>
                <a:rPr lang="en-US" dirty="0" smtClean="0"/>
                <a:t>Binding</a:t>
              </a:r>
              <a:endParaRPr lang="en-US" dirty="0"/>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slide(fromBottom)">
                                      <p:cBhvr>
                                        <p:cTn id="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ounded Rectangle 31"/>
          <p:cNvSpPr/>
          <p:nvPr/>
        </p:nvSpPr>
        <p:spPr bwMode="auto">
          <a:xfrm>
            <a:off x="306430" y="2818015"/>
            <a:ext cx="3292981" cy="3325089"/>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dirty="0" err="1" smtClean="0">
                <a:solidFill>
                  <a:srgbClr val="FFFFFF"/>
                </a:solidFill>
                <a:effectLst>
                  <a:outerShdw blurRad="38100" dist="38100" dir="2700000" algn="tl">
                    <a:srgbClr val="000000">
                      <a:alpha val="43137"/>
                    </a:srgbClr>
                  </a:outerShdw>
                </a:effectLst>
                <a:latin typeface="Calibri" pitchFamily="34" charset="0"/>
              </a:rPr>
              <a:t>netTcpBinding</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 name="Title 1"/>
          <p:cNvSpPr>
            <a:spLocks noGrp="1"/>
          </p:cNvSpPr>
          <p:nvPr>
            <p:ph type="title"/>
          </p:nvPr>
        </p:nvSpPr>
        <p:spPr/>
        <p:txBody>
          <a:bodyPr/>
          <a:lstStyle/>
          <a:p>
            <a:r>
              <a:rPr smtClean="0"/>
              <a:t>Security.Mode == Message</a:t>
            </a:r>
            <a:endParaRPr lang="en-US" dirty="0"/>
          </a:p>
        </p:txBody>
      </p:sp>
      <p:sp>
        <p:nvSpPr>
          <p:cNvPr id="5" name="Rounded Rectangle 4"/>
          <p:cNvSpPr/>
          <p:nvPr/>
        </p:nvSpPr>
        <p:spPr bwMode="auto">
          <a:xfrm>
            <a:off x="615257" y="5548726"/>
            <a:ext cx="2560205" cy="357187"/>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err="1" smtClean="0"/>
              <a:t>TcpTransportBinding</a:t>
            </a:r>
            <a:endParaRPr lang="en-US" sz="14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30" name="Rounded Rectangle 29"/>
          <p:cNvSpPr/>
          <p:nvPr/>
        </p:nvSpPr>
        <p:spPr bwMode="auto">
          <a:xfrm>
            <a:off x="590319" y="5133090"/>
            <a:ext cx="2560205" cy="357187"/>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err="1" smtClean="0"/>
              <a:t>BinaryMessageEncodingBinding</a:t>
            </a:r>
            <a:endParaRPr lang="en-US" sz="14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31" name="Rounded Rectangle 30"/>
          <p:cNvSpPr/>
          <p:nvPr/>
        </p:nvSpPr>
        <p:spPr bwMode="auto">
          <a:xfrm>
            <a:off x="615257" y="4700829"/>
            <a:ext cx="256020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err="1" smtClean="0"/>
              <a:t>SymmetricSecurityBinding</a:t>
            </a:r>
            <a:endParaRPr lang="en-US" sz="14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33" name="Rounded Rectangle 32"/>
          <p:cNvSpPr/>
          <p:nvPr/>
        </p:nvSpPr>
        <p:spPr bwMode="auto">
          <a:xfrm>
            <a:off x="615257" y="3545358"/>
            <a:ext cx="256020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err="1" smtClean="0"/>
              <a:t>TransactionFlowBinding</a:t>
            </a:r>
            <a:endParaRPr lang="en-US" sz="1400" dirty="0" smtClean="0">
              <a:solidFill>
                <a:srgbClr val="FFFFFF"/>
              </a:solidFill>
              <a:effectLst>
                <a:outerShdw blurRad="38100" dist="38100" dir="2700000" algn="tl">
                  <a:srgbClr val="000000">
                    <a:alpha val="43137"/>
                  </a:srgbClr>
                </a:outerShdw>
              </a:effectLst>
              <a:latin typeface="Calibri" pitchFamily="34" charset="0"/>
            </a:endParaRPr>
          </a:p>
        </p:txBody>
      </p:sp>
      <p:grpSp>
        <p:nvGrpSpPr>
          <p:cNvPr id="34" name="Group 34"/>
          <p:cNvGrpSpPr/>
          <p:nvPr/>
        </p:nvGrpSpPr>
        <p:grpSpPr>
          <a:xfrm>
            <a:off x="3986910" y="1745673"/>
            <a:ext cx="5157090" cy="4694588"/>
            <a:chOff x="3127919" y="1054571"/>
            <a:chExt cx="5157090" cy="5385690"/>
          </a:xfrm>
        </p:grpSpPr>
        <p:sp>
          <p:nvSpPr>
            <p:cNvPr id="35" name="Rounded Rectangle 34"/>
            <p:cNvSpPr/>
            <p:nvPr/>
          </p:nvSpPr>
          <p:spPr bwMode="auto">
            <a:xfrm>
              <a:off x="3127919" y="1054571"/>
              <a:ext cx="3215640" cy="534924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WCF Runtime</a:t>
              </a:r>
            </a:p>
          </p:txBody>
        </p:sp>
        <p:sp>
          <p:nvSpPr>
            <p:cNvPr id="36" name="Rounded Rectangle 35"/>
            <p:cNvSpPr/>
            <p:nvPr/>
          </p:nvSpPr>
          <p:spPr bwMode="auto">
            <a:xfrm>
              <a:off x="3673085" y="3510116"/>
              <a:ext cx="2184083" cy="268605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Channel Stack</a:t>
              </a:r>
            </a:p>
          </p:txBody>
        </p:sp>
        <p:sp>
          <p:nvSpPr>
            <p:cNvPr id="37" name="Rounded Rectangle 36"/>
            <p:cNvSpPr/>
            <p:nvPr/>
          </p:nvSpPr>
          <p:spPr bwMode="auto">
            <a:xfrm>
              <a:off x="4065039" y="4002559"/>
              <a:ext cx="140017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Protocol</a:t>
              </a:r>
            </a:p>
          </p:txBody>
        </p:sp>
        <p:sp>
          <p:nvSpPr>
            <p:cNvPr id="38" name="Rounded Rectangle 37"/>
            <p:cNvSpPr/>
            <p:nvPr/>
          </p:nvSpPr>
          <p:spPr bwMode="auto">
            <a:xfrm>
              <a:off x="4065039" y="4391179"/>
              <a:ext cx="140017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Protocol</a:t>
              </a:r>
            </a:p>
          </p:txBody>
        </p:sp>
        <p:sp>
          <p:nvSpPr>
            <p:cNvPr id="39" name="Rounded Rectangle 38"/>
            <p:cNvSpPr/>
            <p:nvPr/>
          </p:nvSpPr>
          <p:spPr bwMode="auto">
            <a:xfrm>
              <a:off x="4065039" y="4779799"/>
              <a:ext cx="1400175" cy="357187"/>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Protocol</a:t>
              </a:r>
            </a:p>
          </p:txBody>
        </p:sp>
        <p:sp>
          <p:nvSpPr>
            <p:cNvPr id="40" name="Rounded Rectangle 39"/>
            <p:cNvSpPr/>
            <p:nvPr/>
          </p:nvSpPr>
          <p:spPr bwMode="auto">
            <a:xfrm>
              <a:off x="4065039" y="5168419"/>
              <a:ext cx="1400175" cy="357187"/>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Encoding</a:t>
              </a:r>
            </a:p>
          </p:txBody>
        </p:sp>
        <p:sp>
          <p:nvSpPr>
            <p:cNvPr id="41" name="Rounded Rectangle 40"/>
            <p:cNvSpPr/>
            <p:nvPr/>
          </p:nvSpPr>
          <p:spPr bwMode="auto">
            <a:xfrm>
              <a:off x="4065039" y="5557039"/>
              <a:ext cx="1400175" cy="357187"/>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Transport</a:t>
              </a:r>
            </a:p>
          </p:txBody>
        </p:sp>
        <p:sp>
          <p:nvSpPr>
            <p:cNvPr id="42" name="Rounded Rectangle 41"/>
            <p:cNvSpPr/>
            <p:nvPr/>
          </p:nvSpPr>
          <p:spPr bwMode="auto">
            <a:xfrm>
              <a:off x="3949786" y="2883371"/>
              <a:ext cx="1630680" cy="46482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Dispatcher</a:t>
              </a:r>
            </a:p>
          </p:txBody>
        </p:sp>
        <p:grpSp>
          <p:nvGrpSpPr>
            <p:cNvPr id="43" name="Group 63"/>
            <p:cNvGrpSpPr/>
            <p:nvPr/>
          </p:nvGrpSpPr>
          <p:grpSpPr>
            <a:xfrm>
              <a:off x="3419384" y="1685126"/>
              <a:ext cx="2691484" cy="1036320"/>
              <a:chOff x="-1906624" y="868680"/>
              <a:chExt cx="2691484" cy="1036320"/>
            </a:xfrm>
          </p:grpSpPr>
          <p:sp>
            <p:nvSpPr>
              <p:cNvPr id="51" name="Rounded Rectangle 50"/>
              <p:cNvSpPr/>
              <p:nvPr/>
            </p:nvSpPr>
            <p:spPr bwMode="auto">
              <a:xfrm>
                <a:off x="-1906624" y="868680"/>
                <a:ext cx="2691484" cy="103632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Service Instance</a:t>
                </a:r>
              </a:p>
            </p:txBody>
          </p:sp>
          <p:sp>
            <p:nvSpPr>
              <p:cNvPr id="52" name="Rounded Rectangle 51"/>
              <p:cNvSpPr/>
              <p:nvPr/>
            </p:nvSpPr>
            <p:spPr bwMode="auto">
              <a:xfrm>
                <a:off x="-1691640" y="1455420"/>
                <a:ext cx="1082040" cy="28194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Calibri" pitchFamily="34" charset="0"/>
                  </a:rPr>
                  <a:t>Operation</a:t>
                </a:r>
              </a:p>
            </p:txBody>
          </p:sp>
          <p:sp>
            <p:nvSpPr>
              <p:cNvPr id="53" name="Rounded Rectangle 52"/>
              <p:cNvSpPr/>
              <p:nvPr/>
            </p:nvSpPr>
            <p:spPr bwMode="auto">
              <a:xfrm>
                <a:off x="-487680" y="1455420"/>
                <a:ext cx="1082040" cy="281940"/>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Calibri" pitchFamily="34" charset="0"/>
                  </a:rPr>
                  <a:t>Operation</a:t>
                </a:r>
              </a:p>
            </p:txBody>
          </p:sp>
        </p:grpSp>
        <p:pic>
          <p:nvPicPr>
            <p:cNvPr id="44" name="Picture 6" descr="Bracket 4"/>
            <p:cNvPicPr>
              <a:picLocks noChangeAspect="1" noChangeArrowheads="1"/>
            </p:cNvPicPr>
            <p:nvPr/>
          </p:nvPicPr>
          <p:blipFill>
            <a:blip r:embed="rId3"/>
            <a:srcRect/>
            <a:stretch>
              <a:fillRect/>
            </a:stretch>
          </p:blipFill>
          <p:spPr bwMode="auto">
            <a:xfrm rot="5400000">
              <a:off x="4875968" y="4529824"/>
              <a:ext cx="2170112" cy="876821"/>
            </a:xfrm>
            <a:prstGeom prst="rect">
              <a:avLst/>
            </a:prstGeom>
            <a:noFill/>
          </p:spPr>
        </p:pic>
        <p:pic>
          <p:nvPicPr>
            <p:cNvPr id="45" name="Picture 31" descr="D:\Pennie's documents\MS Image\NEWFeb15\Windows_Vista_Icons_ for_Marketing_use\MaleUser.png"/>
            <p:cNvPicPr>
              <a:picLocks noChangeAspect="1" noChangeArrowheads="1"/>
            </p:cNvPicPr>
            <p:nvPr/>
          </p:nvPicPr>
          <p:blipFill>
            <a:blip r:embed="rId4"/>
            <a:srcRect/>
            <a:stretch>
              <a:fillRect/>
            </a:stretch>
          </p:blipFill>
          <p:spPr bwMode="auto">
            <a:xfrm>
              <a:off x="7317468" y="5472720"/>
              <a:ext cx="967541" cy="967541"/>
            </a:xfrm>
            <a:prstGeom prst="rect">
              <a:avLst/>
            </a:prstGeom>
            <a:noFill/>
          </p:spPr>
        </p:pic>
        <p:cxnSp>
          <p:nvCxnSpPr>
            <p:cNvPr id="46" name="Straight Arrow Connector 45"/>
            <p:cNvCxnSpPr>
              <a:stCxn id="36" idx="0"/>
              <a:endCxn id="42" idx="2"/>
            </p:cNvCxnSpPr>
            <p:nvPr/>
          </p:nvCxnSpPr>
          <p:spPr>
            <a:xfrm rot="16200000" flipV="1">
              <a:off x="4684165" y="3429153"/>
              <a:ext cx="161925"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42" idx="0"/>
              <a:endCxn id="53" idx="2"/>
            </p:cNvCxnSpPr>
            <p:nvPr/>
          </p:nvCxnSpPr>
          <p:spPr>
            <a:xfrm rot="5400000" flipH="1" flipV="1">
              <a:off x="4907455" y="2411478"/>
              <a:ext cx="329565" cy="61422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Elbow Connector 47"/>
            <p:cNvCxnSpPr>
              <a:stCxn id="42" idx="0"/>
              <a:endCxn id="52" idx="2"/>
            </p:cNvCxnSpPr>
            <p:nvPr/>
          </p:nvCxnSpPr>
          <p:spPr>
            <a:xfrm rot="16200000" flipV="1">
              <a:off x="4305475" y="2423720"/>
              <a:ext cx="329565" cy="5897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12"/>
            <p:cNvCxnSpPr>
              <a:stCxn id="45" idx="1"/>
              <a:endCxn id="44" idx="3"/>
            </p:cNvCxnSpPr>
            <p:nvPr/>
          </p:nvCxnSpPr>
          <p:spPr>
            <a:xfrm rot="10800000" flipV="1">
              <a:off x="5961024" y="5956491"/>
              <a:ext cx="1356444" cy="9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758093" y="4577893"/>
              <a:ext cx="461665" cy="797654"/>
            </a:xfrm>
            <a:prstGeom prst="rect">
              <a:avLst/>
            </a:prstGeom>
            <a:noFill/>
          </p:spPr>
          <p:txBody>
            <a:bodyPr vert="vert270" wrap="none" rtlCol="0">
              <a:spAutoFit/>
            </a:bodyPr>
            <a:lstStyle/>
            <a:p>
              <a:r>
                <a:rPr lang="en-US" dirty="0" smtClean="0"/>
                <a:t>Binding</a:t>
              </a:r>
              <a:endParaRPr lang="en-US" dirty="0"/>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slide(fromBottom)">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380999" y="1412875"/>
          <a:ext cx="8385495" cy="3935088"/>
        </p:xfrm>
        <a:graphic>
          <a:graphicData uri="http://schemas.openxmlformats.org/drawingml/2006/table">
            <a:tbl>
              <a:tblPr firstRow="1" bandRow="1">
                <a:tableStyleId>{327F97BB-C833-4FB7-BDE5-3F7075034690}</a:tableStyleId>
              </a:tblPr>
              <a:tblGrid>
                <a:gridCol w="2998973"/>
                <a:gridCol w="1052510"/>
                <a:gridCol w="1600303"/>
                <a:gridCol w="1578934"/>
                <a:gridCol w="1154775"/>
              </a:tblGrid>
              <a:tr h="263525">
                <a:tc gridSpan="5">
                  <a:txBody>
                    <a:bodyPr/>
                    <a:lstStyle/>
                    <a:p>
                      <a:pPr marL="0" algn="ctr" defTabSz="914099" rtl="0" eaLnBrk="1" fontAlgn="base" latinLnBrk="0" hangingPunct="1">
                        <a:spcBef>
                          <a:spcPct val="0"/>
                        </a:spcBef>
                        <a:spcAft>
                          <a:spcPct val="0"/>
                        </a:spcAft>
                      </a:pPr>
                      <a:r>
                        <a:rPr lang="en-US" sz="2800" dirty="0" smtClean="0">
                          <a:solidFill>
                            <a:schemeClr val="bg1"/>
                          </a:solidFill>
                          <a:effectLst/>
                        </a:rPr>
                        <a:t>Transport Security and Credentials</a:t>
                      </a:r>
                      <a:endParaRPr lang="en-US" sz="2800" kern="1200" dirty="0" smtClean="0">
                        <a:solidFill>
                          <a:schemeClr val="bg1"/>
                        </a:solidFill>
                        <a:effectLst/>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099" rtl="0" eaLnBrk="1" fontAlgn="base" latinLnBrk="0" hangingPunct="1">
                        <a:spcBef>
                          <a:spcPct val="0"/>
                        </a:spcBef>
                        <a:spcAft>
                          <a:spcPct val="0"/>
                        </a:spcAft>
                      </a:pPr>
                      <a:endParaRPr lang="en-US" sz="20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hMerge="1">
                  <a:txBody>
                    <a:bodyPr/>
                    <a:lstStyle/>
                    <a:p>
                      <a:pPr marL="0" algn="ctr" defTabSz="914099" rtl="0" eaLnBrk="1" fontAlgn="base" latinLnBrk="0" hangingPunct="1">
                        <a:spcBef>
                          <a:spcPct val="0"/>
                        </a:spcBef>
                        <a:spcAft>
                          <a:spcPct val="0"/>
                        </a:spcAft>
                      </a:pPr>
                      <a:endParaRPr lang="en-US" sz="20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hMerge="1">
                  <a:txBody>
                    <a:bodyPr/>
                    <a:lstStyle/>
                    <a:p>
                      <a:pPr marL="0" algn="ctr" defTabSz="914099" rtl="0" eaLnBrk="1" fontAlgn="base" latinLnBrk="0" hangingPunct="1">
                        <a:spcBef>
                          <a:spcPct val="0"/>
                        </a:spcBef>
                        <a:spcAft>
                          <a:spcPct val="0"/>
                        </a:spcAft>
                      </a:pPr>
                      <a:endParaRPr lang="en-US" sz="20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hMerge="1">
                  <a:txBody>
                    <a:bodyPr/>
                    <a:lstStyle/>
                    <a:p>
                      <a:pPr marL="0" algn="ctr" defTabSz="914099" rtl="0" eaLnBrk="1" fontAlgn="base" latinLnBrk="0" hangingPunct="1">
                        <a:spcBef>
                          <a:spcPct val="0"/>
                        </a:spcBef>
                        <a:spcAft>
                          <a:spcPct val="0"/>
                        </a:spcAft>
                      </a:pPr>
                      <a:endParaRPr lang="en-US" sz="20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r>
              <a:tr h="324485">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Name</a:t>
                      </a:r>
                      <a:endParaRPr lang="en-US" sz="18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None</a:t>
                      </a:r>
                      <a:endParaRPr lang="en-US" sz="18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Windows</a:t>
                      </a:r>
                      <a:endParaRPr lang="en-US" sz="18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User Name</a:t>
                      </a:r>
                      <a:endParaRPr lang="en-US" sz="18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Certificate</a:t>
                      </a:r>
                      <a:endParaRPr lang="en-US" sz="18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2808">
                <a:tc>
                  <a:txBody>
                    <a:bodyPr/>
                    <a:lstStyle/>
                    <a:p>
                      <a:pPr lvl="0"/>
                      <a:r>
                        <a:rPr lang="en-US" sz="1600" dirty="0" err="1" smtClean="0">
                          <a:solidFill>
                            <a:schemeClr val="bg1"/>
                          </a:solidFill>
                          <a:effectLst/>
                        </a:rPr>
                        <a:t>NetTcpBinding</a:t>
                      </a:r>
                      <a:endParaRPr lang="en-US" sz="1600" b="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2808">
                <a:tc>
                  <a:txBody>
                    <a:bodyPr/>
                    <a:lstStyle/>
                    <a:p>
                      <a:pPr lvl="0"/>
                      <a:r>
                        <a:rPr lang="en-US" sz="1600" dirty="0" err="1" smtClean="0">
                          <a:solidFill>
                            <a:schemeClr val="bg1"/>
                          </a:solidFill>
                          <a:effectLst/>
                        </a:rPr>
                        <a:t>NetNamedPipeBinding</a:t>
                      </a:r>
                      <a:endParaRPr lang="en-US" sz="1600" b="0" dirty="0" smtClean="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2808">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lang="en-US" sz="1600" dirty="0" err="1" smtClean="0">
                          <a:solidFill>
                            <a:schemeClr val="bg1"/>
                          </a:solidFill>
                          <a:effectLst/>
                        </a:rPr>
                        <a:t>NetMsmqBinding</a:t>
                      </a:r>
                      <a:endParaRPr lang="en-US" sz="1600" b="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2808">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lang="en-US" sz="1600" dirty="0" err="1" smtClean="0">
                          <a:solidFill>
                            <a:schemeClr val="bg1"/>
                          </a:solidFill>
                          <a:effectLst/>
                        </a:rPr>
                        <a:t>BasicHttpBinding</a:t>
                      </a:r>
                      <a:endParaRPr lang="en-US" sz="1600" b="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2808">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lang="en-US" sz="1600" dirty="0" err="1" smtClean="0">
                          <a:solidFill>
                            <a:schemeClr val="bg1"/>
                          </a:solidFill>
                          <a:effectLst/>
                        </a:rPr>
                        <a:t>WSHttpBinding</a:t>
                      </a:r>
                      <a:endParaRPr lang="en-US" sz="1600" b="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2808">
                <a:tc>
                  <a:txBody>
                    <a:bodyPr/>
                    <a:lstStyle/>
                    <a:p>
                      <a:r>
                        <a:rPr lang="en-US" sz="1600" dirty="0" err="1" smtClean="0">
                          <a:solidFill>
                            <a:schemeClr val="bg1"/>
                          </a:solidFill>
                          <a:effectLst/>
                        </a:rPr>
                        <a:t>WSDualHttpBinding</a:t>
                      </a:r>
                      <a:endParaRPr lang="en-US" sz="1600" b="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n/a</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n/a</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n/a</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n/a</a:t>
                      </a:r>
                      <a:endParaRPr lang="en-US" sz="1600" kern="1200" dirty="0" smtClean="0">
                        <a:solidFill>
                          <a:schemeClr val="bg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292916" y="5111623"/>
            <a:ext cx="1996579" cy="369332"/>
          </a:xfrm>
          <a:prstGeom prst="rect">
            <a:avLst/>
          </a:prstGeom>
          <a:noFill/>
        </p:spPr>
        <p:txBody>
          <a:bodyPr wrap="square" rtlCol="0">
            <a:spAutoFit/>
          </a:bodyPr>
          <a:lstStyle/>
          <a:p>
            <a:r>
              <a:rPr lang="en-US" dirty="0" smtClean="0">
                <a:solidFill>
                  <a:schemeClr val="lt1"/>
                </a:solidFill>
                <a:latin typeface="Wingdings 2" pitchFamily="18" charset="2"/>
              </a:rPr>
              <a:t>R</a:t>
            </a:r>
            <a:r>
              <a:rPr lang="en-US" dirty="0" smtClean="0">
                <a:solidFill>
                  <a:schemeClr val="lt1"/>
                </a:solidFill>
              </a:rPr>
              <a:t> Default</a:t>
            </a:r>
            <a:endParaRPr lang="en-US" dirty="0" smtClean="0">
              <a:solidFill>
                <a:srgbClr val="FFFFFF"/>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870" y="757436"/>
            <a:ext cx="7650427" cy="1523494"/>
          </a:xfrm>
        </p:spPr>
        <p:txBody>
          <a:bodyPr/>
          <a:lstStyle/>
          <a:p>
            <a:r>
              <a:rPr smtClean="0"/>
              <a:t>Controlling Message Security and Credentials</a:t>
            </a:r>
            <a:endParaRPr dirty="0" smtClean="0"/>
          </a:p>
        </p:txBody>
      </p:sp>
      <p:sp>
        <p:nvSpPr>
          <p:cNvPr id="3" name="Subtitle 2"/>
          <p:cNvSpPr>
            <a:spLocks noGrp="1"/>
          </p:cNvSpPr>
          <p:nvPr>
            <p:ph type="subTitle" idx="1"/>
          </p:nvPr>
        </p:nvSpPr>
        <p:spPr/>
        <p:txBody>
          <a:bodyPr/>
          <a:lstStyle/>
          <a:p>
            <a:r>
              <a:rPr lang="en-US" dirty="0" smtClean="0"/>
              <a:t>Name</a:t>
            </a:r>
          </a:p>
          <a:p>
            <a:r>
              <a:rPr lang="en-US" dirty="0" smtClean="0"/>
              <a:t>Title</a:t>
            </a:r>
          </a:p>
          <a:p>
            <a:r>
              <a:rPr lang="en-US" dirty="0" smtClean="0"/>
              <a:t>Company</a:t>
            </a:r>
            <a:endParaRPr lang="en-US" dirty="0"/>
          </a:p>
        </p:txBody>
      </p:sp>
      <p:pic>
        <p:nvPicPr>
          <p:cNvPr id="5" name="Picture 2"/>
          <p:cNvPicPr>
            <a:picLocks noChangeAspect="1" noChangeArrowheads="1"/>
          </p:cNvPicPr>
          <p:nvPr/>
        </p:nvPicPr>
        <p:blipFill>
          <a:blip r:embed="rId3"/>
          <a:srcRect/>
          <a:stretch>
            <a:fillRect/>
          </a:stretch>
        </p:blipFill>
        <p:spPr bwMode="auto">
          <a:xfrm>
            <a:off x="1015363" y="2866027"/>
            <a:ext cx="7260771" cy="276225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380995" y="1412875"/>
          <a:ext cx="8362954" cy="3935088"/>
        </p:xfrm>
        <a:graphic>
          <a:graphicData uri="http://schemas.openxmlformats.org/drawingml/2006/table">
            <a:tbl>
              <a:tblPr firstRow="1" bandRow="1">
                <a:tableStyleId>{327F97BB-C833-4FB7-BDE5-3F7075034690}</a:tableStyleId>
              </a:tblPr>
              <a:tblGrid>
                <a:gridCol w="2453444"/>
                <a:gridCol w="862413"/>
                <a:gridCol w="1219069"/>
                <a:gridCol w="1404890"/>
                <a:gridCol w="1237841"/>
                <a:gridCol w="1185297"/>
              </a:tblGrid>
              <a:tr h="263525">
                <a:tc gridSpan="6">
                  <a:txBody>
                    <a:bodyPr/>
                    <a:lstStyle/>
                    <a:p>
                      <a:pPr marL="0" algn="ctr" defTabSz="914099" rtl="0" eaLnBrk="1" fontAlgn="base" latinLnBrk="0" hangingPunct="1">
                        <a:spcBef>
                          <a:spcPct val="0"/>
                        </a:spcBef>
                        <a:spcAft>
                          <a:spcPct val="0"/>
                        </a:spcAft>
                      </a:pPr>
                      <a:r>
                        <a:rPr lang="en-US" sz="2800" dirty="0" smtClean="0">
                          <a:solidFill>
                            <a:schemeClr val="bg1"/>
                          </a:solidFill>
                          <a:effectLst/>
                        </a:rPr>
                        <a:t>Message Security and Credentials</a:t>
                      </a:r>
                      <a:endParaRPr lang="en-US" sz="2800" kern="1200" dirty="0" smtClean="0">
                        <a:solidFill>
                          <a:schemeClr val="bg1"/>
                        </a:solidFill>
                        <a:effectLst/>
                        <a:latin typeface="Calibri" pitchFamily="34" charset="0"/>
                        <a:ea typeface="+mn-ea"/>
                        <a:cs typeface="+mn-cs"/>
                      </a:endParaRPr>
                    </a:p>
                  </a:txBody>
                  <a:tcPr anchor="ctr"/>
                </a:tc>
                <a:tc hMerge="1">
                  <a:txBody>
                    <a:bodyPr/>
                    <a:lstStyle/>
                    <a:p>
                      <a:pPr marL="0" algn="ctr" defTabSz="914099" rtl="0" eaLnBrk="1" fontAlgn="base" latinLnBrk="0" hangingPunct="1">
                        <a:spcBef>
                          <a:spcPct val="0"/>
                        </a:spcBef>
                        <a:spcAft>
                          <a:spcPct val="0"/>
                        </a:spcAft>
                      </a:pPr>
                      <a:endParaRPr lang="en-US" sz="20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hMerge="1">
                  <a:txBody>
                    <a:bodyPr/>
                    <a:lstStyle/>
                    <a:p>
                      <a:pPr marL="0" algn="ctr" defTabSz="914099" rtl="0" eaLnBrk="1" fontAlgn="base" latinLnBrk="0" hangingPunct="1">
                        <a:spcBef>
                          <a:spcPct val="0"/>
                        </a:spcBef>
                        <a:spcAft>
                          <a:spcPct val="0"/>
                        </a:spcAft>
                      </a:pPr>
                      <a:endParaRPr lang="en-US" sz="20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hMerge="1">
                  <a:txBody>
                    <a:bodyPr/>
                    <a:lstStyle/>
                    <a:p>
                      <a:pPr marL="0" algn="ctr" defTabSz="914099" rtl="0" eaLnBrk="1" fontAlgn="base" latinLnBrk="0" hangingPunct="1">
                        <a:spcBef>
                          <a:spcPct val="0"/>
                        </a:spcBef>
                        <a:spcAft>
                          <a:spcPct val="0"/>
                        </a:spcAft>
                      </a:pPr>
                      <a:endParaRPr lang="en-US" sz="20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hMerge="1">
                  <a:txBody>
                    <a:bodyPr/>
                    <a:lstStyle/>
                    <a:p>
                      <a:pPr marL="0" algn="ctr" defTabSz="914099" rtl="0" eaLnBrk="1" fontAlgn="base" latinLnBrk="0" hangingPunct="1">
                        <a:spcBef>
                          <a:spcPct val="0"/>
                        </a:spcBef>
                        <a:spcAft>
                          <a:spcPct val="0"/>
                        </a:spcAft>
                      </a:pPr>
                      <a:endParaRPr lang="en-US" sz="20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hMerge="1">
                  <a:txBody>
                    <a:bodyPr/>
                    <a:lstStyle/>
                    <a:p>
                      <a:pPr marL="0" algn="ctr" defTabSz="914099" rtl="0" eaLnBrk="1" fontAlgn="base" latinLnBrk="0" hangingPunct="1">
                        <a:spcBef>
                          <a:spcPct val="0"/>
                        </a:spcBef>
                        <a:spcAft>
                          <a:spcPct val="0"/>
                        </a:spcAft>
                      </a:pPr>
                      <a:endParaRPr lang="en-US" sz="2800" kern="1200" dirty="0" smtClean="0">
                        <a:solidFill>
                          <a:srgbClr val="FFFFFF"/>
                        </a:solidFill>
                        <a:effectLst>
                          <a:outerShdw blurRad="38100" dist="38100" dir="2700000" algn="tl">
                            <a:srgbClr val="000000">
                              <a:alpha val="43137"/>
                            </a:srgbClr>
                          </a:outerShdw>
                        </a:effectLst>
                        <a:latin typeface="Calibri" pitchFamily="34" charset="0"/>
                        <a:ea typeface="+mn-ea"/>
                        <a:cs typeface="+mn-cs"/>
                      </a:endParaRPr>
                    </a:p>
                  </a:txBody>
                  <a:tcPr anchor="ctr"/>
                </a:tc>
              </a:tr>
              <a:tr h="324485">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Name</a:t>
                      </a:r>
                      <a:endParaRPr lang="en-US" sz="18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None</a:t>
                      </a:r>
                      <a:endParaRPr lang="en-US" sz="18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Windows</a:t>
                      </a:r>
                      <a:endParaRPr lang="en-US" sz="18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User Name</a:t>
                      </a:r>
                      <a:endParaRPr lang="en-US" sz="18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Certificate</a:t>
                      </a:r>
                      <a:endParaRPr lang="en-US" sz="18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800" kern="1200" dirty="0" smtClean="0">
                          <a:solidFill>
                            <a:schemeClr val="bg1"/>
                          </a:solidFill>
                          <a:effectLst/>
                        </a:rPr>
                        <a:t>Issued Token</a:t>
                      </a:r>
                      <a:endParaRPr lang="en-US" sz="1800" kern="1200" dirty="0" smtClean="0">
                        <a:solidFill>
                          <a:schemeClr val="bg1"/>
                        </a:solidFill>
                        <a:effectLst/>
                        <a:latin typeface="+mn-lt"/>
                        <a:ea typeface="+mn-ea"/>
                        <a:cs typeface="+mn-cs"/>
                      </a:endParaRPr>
                    </a:p>
                  </a:txBody>
                  <a:tcPr anchor="ctr"/>
                </a:tc>
              </a:tr>
              <a:tr h="462808">
                <a:tc>
                  <a:txBody>
                    <a:bodyPr/>
                    <a:lstStyle/>
                    <a:p>
                      <a:pPr lvl="0"/>
                      <a:r>
                        <a:rPr lang="en-US" sz="1600" dirty="0" err="1" smtClean="0">
                          <a:solidFill>
                            <a:schemeClr val="bg1"/>
                          </a:solidFill>
                          <a:effectLst/>
                        </a:rPr>
                        <a:t>NetTcpBinding</a:t>
                      </a:r>
                      <a:endParaRPr lang="en-US" sz="1600" b="0" dirty="0">
                        <a:solidFill>
                          <a:schemeClr val="bg1"/>
                        </a:solidFill>
                        <a:effectLst/>
                      </a:endParaRPr>
                    </a:p>
                  </a:txBody>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r>
              <a:tr h="462808">
                <a:tc>
                  <a:txBody>
                    <a:bodyPr/>
                    <a:lstStyle/>
                    <a:p>
                      <a:pPr lvl="0"/>
                      <a:r>
                        <a:rPr lang="en-US" sz="1600" dirty="0" err="1" smtClean="0">
                          <a:solidFill>
                            <a:schemeClr val="bg1"/>
                          </a:solidFill>
                          <a:effectLst/>
                        </a:rPr>
                        <a:t>NetNamedPipeBinding</a:t>
                      </a:r>
                      <a:endParaRPr lang="en-US" sz="1600" b="0" dirty="0" smtClean="0">
                        <a:solidFill>
                          <a:schemeClr val="bg1"/>
                        </a:solidFill>
                        <a:effectLst/>
                      </a:endParaRPr>
                    </a:p>
                  </a:txBody>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n/a</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n/a</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n/a</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n/a</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n/a</a:t>
                      </a:r>
                      <a:endParaRPr lang="en-US" sz="1600" kern="1200" dirty="0" smtClean="0">
                        <a:solidFill>
                          <a:schemeClr val="bg1"/>
                        </a:solidFill>
                        <a:effectLst/>
                        <a:latin typeface="+mn-lt"/>
                        <a:ea typeface="+mn-ea"/>
                        <a:cs typeface="+mn-cs"/>
                      </a:endParaRPr>
                    </a:p>
                  </a:txBody>
                  <a:tcPr anchor="ctr"/>
                </a:tc>
              </a:tr>
              <a:tr h="462808">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lang="en-US" sz="1600" dirty="0" err="1" smtClean="0">
                          <a:solidFill>
                            <a:schemeClr val="bg1"/>
                          </a:solidFill>
                          <a:effectLst/>
                        </a:rPr>
                        <a:t>NetMsmqBinding</a:t>
                      </a:r>
                      <a:endParaRPr lang="en-US" sz="1600" b="0" dirty="0">
                        <a:solidFill>
                          <a:schemeClr val="bg1"/>
                        </a:solidFill>
                        <a:effectLst/>
                      </a:endParaRPr>
                    </a:p>
                  </a:txBody>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r>
              <a:tr h="462808">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lang="en-US" sz="1600" dirty="0" err="1" smtClean="0">
                          <a:solidFill>
                            <a:schemeClr val="bg1"/>
                          </a:solidFill>
                          <a:effectLst/>
                        </a:rPr>
                        <a:t>BasicHttpBinding</a:t>
                      </a:r>
                      <a:endParaRPr lang="en-US" sz="1600" b="0" dirty="0">
                        <a:solidFill>
                          <a:schemeClr val="bg1"/>
                        </a:solidFill>
                        <a:effectLst/>
                      </a:endParaRPr>
                    </a:p>
                  </a:txBody>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r>
              <a:tr h="462808">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lang="en-US" sz="1600" dirty="0" err="1" smtClean="0">
                          <a:solidFill>
                            <a:schemeClr val="bg1"/>
                          </a:solidFill>
                          <a:effectLst/>
                        </a:rPr>
                        <a:t>WSHttpBinding</a:t>
                      </a:r>
                      <a:endParaRPr lang="en-US" sz="1600" b="0" dirty="0">
                        <a:solidFill>
                          <a:schemeClr val="bg1"/>
                        </a:solidFill>
                        <a:effectLst/>
                      </a:endParaRPr>
                    </a:p>
                  </a:txBody>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r>
              <a:tr h="462808">
                <a:tc>
                  <a:txBody>
                    <a:bodyPr/>
                    <a:lstStyle/>
                    <a:p>
                      <a:r>
                        <a:rPr lang="en-US" sz="1600" dirty="0" err="1" smtClean="0">
                          <a:solidFill>
                            <a:schemeClr val="bg1"/>
                          </a:solidFill>
                          <a:effectLst/>
                        </a:rPr>
                        <a:t>WSDualHttpBinding</a:t>
                      </a:r>
                      <a:endParaRPr lang="en-US" sz="1600" b="0" dirty="0">
                        <a:solidFill>
                          <a:schemeClr val="bg1"/>
                        </a:solidFill>
                        <a:effectLst/>
                      </a:endParaRPr>
                    </a:p>
                  </a:txBody>
                  <a:tcP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marR="0" indent="0" algn="ctr" defTabSz="914099" rtl="0" eaLnBrk="1" fontAlgn="base" latinLnBrk="0" hangingPunct="1">
                        <a:lnSpc>
                          <a:spcPct val="100000"/>
                        </a:lnSpc>
                        <a:spcBef>
                          <a:spcPct val="0"/>
                        </a:spcBef>
                        <a:spcAft>
                          <a:spcPct val="0"/>
                        </a:spcAft>
                        <a:buClrTx/>
                        <a:buSzTx/>
                        <a:buFontTx/>
                        <a:buNone/>
                        <a:tabLst/>
                        <a:defRPr/>
                      </a:pPr>
                      <a:r>
                        <a:rPr lang="en-US" sz="2400" kern="1200" dirty="0" smtClean="0">
                          <a:solidFill>
                            <a:schemeClr val="bg1"/>
                          </a:solidFill>
                          <a:effectLst/>
                          <a:latin typeface="Wingdings 2" pitchFamily="18" charset="2"/>
                          <a:ea typeface="+mn-ea"/>
                          <a:cs typeface="+mn-cs"/>
                        </a:rPr>
                        <a:t>R</a:t>
                      </a: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c>
                  <a:txBody>
                    <a:bodyPr/>
                    <a:lstStyle/>
                    <a:p>
                      <a:pPr marL="0" algn="ctr" defTabSz="914099" rtl="0" eaLnBrk="1" fontAlgn="base" latinLnBrk="0" hangingPunct="1">
                        <a:spcBef>
                          <a:spcPct val="0"/>
                        </a:spcBef>
                        <a:spcAft>
                          <a:spcPct val="0"/>
                        </a:spcAft>
                        <a:defRPr/>
                      </a:pPr>
                      <a:r>
                        <a:rPr lang="en-US" sz="1600" kern="1200" dirty="0" smtClean="0">
                          <a:solidFill>
                            <a:schemeClr val="bg1"/>
                          </a:solidFill>
                          <a:effectLst/>
                        </a:rPr>
                        <a:t>+</a:t>
                      </a:r>
                      <a:endParaRPr lang="en-US" sz="1600" kern="1200" dirty="0" smtClean="0">
                        <a:solidFill>
                          <a:schemeClr val="bg1"/>
                        </a:solidFill>
                        <a:effectLst/>
                        <a:latin typeface="+mn-lt"/>
                        <a:ea typeface="+mn-ea"/>
                        <a:cs typeface="+mn-cs"/>
                      </a:endParaRPr>
                    </a:p>
                  </a:txBody>
                  <a:tcPr anchor="ctr"/>
                </a:tc>
              </a:tr>
            </a:tbl>
          </a:graphicData>
        </a:graphic>
      </p:graphicFrame>
      <p:sp>
        <p:nvSpPr>
          <p:cNvPr id="5" name="TextBox 4"/>
          <p:cNvSpPr txBox="1"/>
          <p:nvPr/>
        </p:nvSpPr>
        <p:spPr>
          <a:xfrm>
            <a:off x="302441" y="5406337"/>
            <a:ext cx="1996579" cy="369332"/>
          </a:xfrm>
          <a:prstGeom prst="rect">
            <a:avLst/>
          </a:prstGeom>
          <a:noFill/>
        </p:spPr>
        <p:txBody>
          <a:bodyPr wrap="square" rtlCol="0">
            <a:spAutoFit/>
          </a:bodyPr>
          <a:lstStyle/>
          <a:p>
            <a:r>
              <a:rPr lang="en-US" dirty="0" smtClean="0">
                <a:solidFill>
                  <a:schemeClr val="lt1"/>
                </a:solidFill>
                <a:latin typeface="Wingdings 2" pitchFamily="18" charset="2"/>
              </a:rPr>
              <a:t>R</a:t>
            </a:r>
            <a:r>
              <a:rPr lang="en-US" dirty="0" smtClean="0">
                <a:solidFill>
                  <a:schemeClr val="lt1"/>
                </a:solidFill>
              </a:rPr>
              <a:t> Default</a:t>
            </a:r>
            <a:endParaRPr lang="en-US" dirty="0" smtClean="0">
              <a:solidFill>
                <a:srgbClr val="FFFFFF"/>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Choices</a:t>
            </a:r>
            <a:endParaRPr lang="en-US" dirty="0"/>
          </a:p>
        </p:txBody>
      </p:sp>
      <p:sp>
        <p:nvSpPr>
          <p:cNvPr id="3" name="Content Placeholder 2"/>
          <p:cNvSpPr>
            <a:spLocks noGrp="1"/>
          </p:cNvSpPr>
          <p:nvPr>
            <p:ph idx="1"/>
          </p:nvPr>
        </p:nvSpPr>
        <p:spPr>
          <a:xfrm>
            <a:off x="381000" y="1412875"/>
            <a:ext cx="8382000" cy="1526572"/>
          </a:xfrm>
        </p:spPr>
        <p:txBody>
          <a:bodyPr/>
          <a:lstStyle/>
          <a:p>
            <a:r>
              <a:rPr lang="en-US" dirty="0" smtClean="0"/>
              <a:t>Choices</a:t>
            </a:r>
          </a:p>
          <a:p>
            <a:r>
              <a:rPr lang="en-US" dirty="0" smtClean="0"/>
              <a:t>Choices</a:t>
            </a:r>
          </a:p>
          <a:p>
            <a:r>
              <a:rPr lang="en-US" dirty="0" smtClean="0"/>
              <a:t>You confused by now?</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Threat Modeling</a:t>
            </a:r>
            <a:endParaRPr lang="en-US" dirty="0"/>
          </a:p>
        </p:txBody>
      </p:sp>
      <p:sp>
        <p:nvSpPr>
          <p:cNvPr id="3" name="Content Placeholder 2"/>
          <p:cNvSpPr>
            <a:spLocks noGrp="1"/>
          </p:cNvSpPr>
          <p:nvPr>
            <p:ph idx="1"/>
          </p:nvPr>
        </p:nvSpPr>
        <p:spPr>
          <a:xfrm>
            <a:off x="381000" y="1412875"/>
            <a:ext cx="8382000" cy="4102662"/>
          </a:xfrm>
        </p:spPr>
        <p:txBody>
          <a:bodyPr/>
          <a:lstStyle/>
          <a:p>
            <a:pPr>
              <a:lnSpc>
                <a:spcPct val="85000"/>
              </a:lnSpc>
            </a:pPr>
            <a:r>
              <a:rPr lang="en-US" dirty="0" smtClean="0"/>
              <a:t>CIA  </a:t>
            </a:r>
          </a:p>
          <a:p>
            <a:pPr lvl="1">
              <a:lnSpc>
                <a:spcPct val="85000"/>
              </a:lnSpc>
            </a:pPr>
            <a:r>
              <a:rPr lang="en-US" dirty="0" smtClean="0"/>
              <a:t>Confidentiality</a:t>
            </a:r>
          </a:p>
          <a:p>
            <a:pPr lvl="1">
              <a:lnSpc>
                <a:spcPct val="85000"/>
              </a:lnSpc>
            </a:pPr>
            <a:r>
              <a:rPr lang="en-US" dirty="0" smtClean="0"/>
              <a:t>Integrity</a:t>
            </a:r>
          </a:p>
          <a:p>
            <a:pPr lvl="1">
              <a:lnSpc>
                <a:spcPct val="85000"/>
              </a:lnSpc>
            </a:pPr>
            <a:r>
              <a:rPr lang="en-US" dirty="0" smtClean="0"/>
              <a:t>Availability</a:t>
            </a:r>
          </a:p>
          <a:p>
            <a:pPr>
              <a:lnSpc>
                <a:spcPct val="85000"/>
              </a:lnSpc>
            </a:pPr>
            <a:r>
              <a:rPr lang="en-US" dirty="0" smtClean="0"/>
              <a:t>Threats</a:t>
            </a:r>
            <a:endParaRPr lang="en-US" dirty="0" smtClean="0"/>
          </a:p>
          <a:p>
            <a:pPr lvl="1">
              <a:lnSpc>
                <a:spcPct val="85000"/>
              </a:lnSpc>
            </a:pPr>
            <a:r>
              <a:rPr lang="en-US" dirty="0" smtClean="0"/>
              <a:t>Tampering</a:t>
            </a:r>
            <a:endParaRPr lang="en-US" dirty="0" smtClean="0"/>
          </a:p>
          <a:p>
            <a:pPr lvl="1">
              <a:lnSpc>
                <a:spcPct val="85000"/>
              </a:lnSpc>
            </a:pPr>
            <a:r>
              <a:rPr lang="en-US" dirty="0" smtClean="0"/>
              <a:t>Information Disclosure</a:t>
            </a:r>
            <a:endParaRPr lang="en-US" dirty="0" smtClean="0"/>
          </a:p>
          <a:p>
            <a:pPr lvl="1">
              <a:lnSpc>
                <a:spcPct val="85000"/>
              </a:lnSpc>
            </a:pPr>
            <a:r>
              <a:rPr lang="en-US" dirty="0" err="1" smtClean="0"/>
              <a:t>DoS</a:t>
            </a:r>
            <a:endParaRPr lang="en-US" dirty="0" smtClean="0"/>
          </a:p>
          <a:p>
            <a:pPr lvl="1">
              <a:lnSpc>
                <a:spcPct val="85000"/>
              </a:lnSpc>
            </a:pPr>
            <a:r>
              <a:rPr lang="en-US" dirty="0" smtClean="0"/>
              <a:t>Elevation of Privilege</a:t>
            </a:r>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lstStyle/>
          <a:p>
            <a:r>
              <a:rPr smtClean="0"/>
              <a:t>Out of the Box Bindings</a:t>
            </a:r>
            <a:br>
              <a:rPr smtClean="0"/>
            </a:br>
            <a:r>
              <a:rPr sz="3600" smtClean="0">
                <a:solidFill>
                  <a:schemeClr val="accent5"/>
                </a:solidFill>
              </a:rPr>
              <a:t>Intranet</a:t>
            </a:r>
            <a:endParaRPr lang="en-US" dirty="0"/>
          </a:p>
        </p:txBody>
      </p:sp>
      <p:sp>
        <p:nvSpPr>
          <p:cNvPr id="3" name="Content Placeholder 2"/>
          <p:cNvSpPr>
            <a:spLocks noGrp="1"/>
          </p:cNvSpPr>
          <p:nvPr>
            <p:ph idx="1"/>
          </p:nvPr>
        </p:nvSpPr>
        <p:spPr>
          <a:xfrm>
            <a:off x="381000" y="1905000"/>
            <a:ext cx="8382000" cy="4505849"/>
          </a:xfrm>
        </p:spPr>
        <p:txBody>
          <a:bodyPr/>
          <a:lstStyle/>
          <a:p>
            <a:r>
              <a:rPr lang="en-US" dirty="0" err="1" smtClean="0"/>
              <a:t>NetNamedPipeBinding</a:t>
            </a:r>
            <a:endParaRPr lang="en-US" dirty="0" smtClean="0"/>
          </a:p>
          <a:p>
            <a:pPr lvl="1"/>
            <a:r>
              <a:rPr lang="en-US" dirty="0" smtClean="0"/>
              <a:t>Limited reach – same machine, cross process</a:t>
            </a:r>
          </a:p>
          <a:p>
            <a:pPr lvl="1"/>
            <a:r>
              <a:rPr lang="en-US" dirty="0" smtClean="0"/>
              <a:t>Fast</a:t>
            </a:r>
          </a:p>
          <a:p>
            <a:pPr lvl="1"/>
            <a:r>
              <a:rPr lang="en-US" dirty="0" smtClean="0"/>
              <a:t>No SOAP support</a:t>
            </a:r>
          </a:p>
          <a:p>
            <a:pPr lvl="1"/>
            <a:r>
              <a:rPr lang="en-US" dirty="0" smtClean="0"/>
              <a:t>Defaults</a:t>
            </a:r>
          </a:p>
          <a:p>
            <a:pPr lvl="2"/>
            <a:r>
              <a:rPr lang="en-US" dirty="0" smtClean="0"/>
              <a:t>Security Mode: Transport</a:t>
            </a:r>
          </a:p>
          <a:p>
            <a:pPr lvl="2"/>
            <a:r>
              <a:rPr lang="en-US" dirty="0" smtClean="0"/>
              <a:t>Credentials: Windows</a:t>
            </a:r>
          </a:p>
          <a:p>
            <a:pPr lvl="2"/>
            <a:r>
              <a:rPr lang="en-US" dirty="0" smtClean="0"/>
              <a:t>Message protection : Encrypt and Sign</a:t>
            </a:r>
          </a:p>
          <a:p>
            <a:pPr lvl="2"/>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lstStyle/>
          <a:p>
            <a:r>
              <a:rPr smtClean="0"/>
              <a:t>Out of the Box Bindings</a:t>
            </a:r>
            <a:br>
              <a:rPr smtClean="0"/>
            </a:br>
            <a:r>
              <a:rPr sz="3600" smtClean="0">
                <a:solidFill>
                  <a:schemeClr val="accent5"/>
                </a:solidFill>
              </a:rPr>
              <a:t>Intranet</a:t>
            </a:r>
            <a:endParaRPr lang="en-US" dirty="0"/>
          </a:p>
        </p:txBody>
      </p:sp>
      <p:sp>
        <p:nvSpPr>
          <p:cNvPr id="3" name="Content Placeholder 2"/>
          <p:cNvSpPr>
            <a:spLocks noGrp="1"/>
          </p:cNvSpPr>
          <p:nvPr>
            <p:ph idx="1"/>
          </p:nvPr>
        </p:nvSpPr>
        <p:spPr>
          <a:xfrm>
            <a:off x="381000" y="1905000"/>
            <a:ext cx="8382000" cy="3945696"/>
          </a:xfrm>
        </p:spPr>
        <p:txBody>
          <a:bodyPr/>
          <a:lstStyle/>
          <a:p>
            <a:r>
              <a:rPr lang="en-US" dirty="0" err="1" smtClean="0"/>
              <a:t>NetTCPBinding</a:t>
            </a:r>
            <a:endParaRPr lang="en-US" dirty="0" smtClean="0"/>
          </a:p>
          <a:p>
            <a:pPr lvl="1"/>
            <a:r>
              <a:rPr lang="en-US" dirty="0" smtClean="0"/>
              <a:t>WCF-to-WCF scenarios</a:t>
            </a:r>
          </a:p>
          <a:p>
            <a:pPr lvl="1"/>
            <a:r>
              <a:rPr lang="en-US" dirty="0" smtClean="0"/>
              <a:t>Fast, can add WS* features – performance tradeoff</a:t>
            </a:r>
          </a:p>
          <a:p>
            <a:pPr lvl="1"/>
            <a:r>
              <a:rPr lang="en-US" dirty="0" smtClean="0"/>
              <a:t>If you used COM+/DCOM use this binding</a:t>
            </a:r>
          </a:p>
          <a:p>
            <a:pPr lvl="1"/>
            <a:r>
              <a:rPr lang="en-US" dirty="0" smtClean="0"/>
              <a:t>Defaults </a:t>
            </a:r>
            <a:endParaRPr lang="en-US" dirty="0" smtClean="0"/>
          </a:p>
          <a:p>
            <a:pPr lvl="2"/>
            <a:r>
              <a:rPr lang="en-US" dirty="0" smtClean="0"/>
              <a:t>Security Mode: Transport</a:t>
            </a:r>
          </a:p>
          <a:p>
            <a:pPr lvl="2"/>
            <a:r>
              <a:rPr lang="en-US" dirty="0" smtClean="0"/>
              <a:t>Credentials: Windows</a:t>
            </a:r>
          </a:p>
          <a:p>
            <a:pPr lvl="2"/>
            <a:r>
              <a:rPr lang="en-US" dirty="0" smtClean="0"/>
              <a:t>Message protection : Encrypt and Sign</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lstStyle/>
          <a:p>
            <a:r>
              <a:rPr smtClean="0"/>
              <a:t>Out of the Box Bindings </a:t>
            </a:r>
            <a:br>
              <a:rPr smtClean="0"/>
            </a:br>
            <a:r>
              <a:rPr sz="3600" smtClean="0">
                <a:solidFill>
                  <a:schemeClr val="accent5"/>
                </a:solidFill>
              </a:rPr>
              <a:t>Intranet</a:t>
            </a:r>
            <a:endParaRPr lang="en-US" dirty="0"/>
          </a:p>
        </p:txBody>
      </p:sp>
      <p:sp>
        <p:nvSpPr>
          <p:cNvPr id="3" name="Content Placeholder 2"/>
          <p:cNvSpPr>
            <a:spLocks noGrp="1"/>
          </p:cNvSpPr>
          <p:nvPr>
            <p:ph idx="1"/>
          </p:nvPr>
        </p:nvSpPr>
        <p:spPr>
          <a:xfrm>
            <a:off x="381000" y="1905000"/>
            <a:ext cx="8382000" cy="4013406"/>
          </a:xfrm>
        </p:spPr>
        <p:txBody>
          <a:bodyPr/>
          <a:lstStyle/>
          <a:p>
            <a:r>
              <a:rPr lang="en-US" dirty="0" err="1" smtClean="0"/>
              <a:t>NetMsmqBinding</a:t>
            </a:r>
            <a:endParaRPr lang="en-US" dirty="0" smtClean="0"/>
          </a:p>
          <a:p>
            <a:pPr lvl="1"/>
            <a:r>
              <a:rPr lang="en-US" dirty="0" smtClean="0"/>
              <a:t>Queued work / workload leveling / Disconnected scenarios</a:t>
            </a:r>
          </a:p>
          <a:p>
            <a:pPr lvl="1"/>
            <a:r>
              <a:rPr lang="en-US" dirty="0" smtClean="0"/>
              <a:t>Defaults</a:t>
            </a:r>
          </a:p>
          <a:p>
            <a:pPr lvl="2"/>
            <a:r>
              <a:rPr lang="en-US" dirty="0" smtClean="0"/>
              <a:t>Security Mode: Transport</a:t>
            </a:r>
          </a:p>
          <a:p>
            <a:pPr lvl="2"/>
            <a:r>
              <a:rPr lang="en-US" dirty="0" smtClean="0"/>
              <a:t>Credentials: Windows</a:t>
            </a:r>
          </a:p>
          <a:p>
            <a:pPr lvl="2"/>
            <a:r>
              <a:rPr lang="en-US" dirty="0" smtClean="0"/>
              <a:t>Message protection: Sign</a:t>
            </a:r>
          </a:p>
          <a:p>
            <a:r>
              <a:rPr lang="en-US" dirty="0" err="1" smtClean="0"/>
              <a:t>MsmqIntegrationBinding</a:t>
            </a:r>
            <a:r>
              <a:rPr lang="en-US" dirty="0" smtClean="0"/>
              <a:t> </a:t>
            </a:r>
          </a:p>
          <a:p>
            <a:pPr lvl="1"/>
            <a:r>
              <a:rPr lang="en-US" dirty="0" smtClean="0"/>
              <a:t>Non WCF clients</a:t>
            </a:r>
            <a:endParaRPr lang="en-US" dirty="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lstStyle/>
          <a:p>
            <a:r>
              <a:rPr smtClean="0"/>
              <a:t>Out of the Box Bindings </a:t>
            </a:r>
            <a:br>
              <a:rPr smtClean="0"/>
            </a:br>
            <a:r>
              <a:rPr sz="3600" smtClean="0">
                <a:solidFill>
                  <a:schemeClr val="accent5"/>
                </a:solidFill>
              </a:rPr>
              <a:t>Internet</a:t>
            </a:r>
            <a:endParaRPr lang="en-US" dirty="0"/>
          </a:p>
        </p:txBody>
      </p:sp>
      <p:sp>
        <p:nvSpPr>
          <p:cNvPr id="3" name="Content Placeholder 2"/>
          <p:cNvSpPr>
            <a:spLocks noGrp="1"/>
          </p:cNvSpPr>
          <p:nvPr>
            <p:ph idx="1"/>
          </p:nvPr>
        </p:nvSpPr>
        <p:spPr>
          <a:xfrm>
            <a:off x="381000" y="1905000"/>
            <a:ext cx="8382000" cy="4121128"/>
          </a:xfrm>
        </p:spPr>
        <p:txBody>
          <a:bodyPr/>
          <a:lstStyle/>
          <a:p>
            <a:pPr>
              <a:lnSpc>
                <a:spcPct val="85000"/>
              </a:lnSpc>
              <a:spcBef>
                <a:spcPts val="600"/>
              </a:spcBef>
            </a:pPr>
            <a:r>
              <a:rPr lang="en-US" dirty="0" err="1" smtClean="0"/>
              <a:t>BasicHttpBinding</a:t>
            </a:r>
            <a:endParaRPr lang="en-US" dirty="0" smtClean="0"/>
          </a:p>
          <a:p>
            <a:pPr lvl="1">
              <a:lnSpc>
                <a:spcPct val="85000"/>
              </a:lnSpc>
              <a:spcBef>
                <a:spcPts val="600"/>
              </a:spcBef>
            </a:pPr>
            <a:r>
              <a:rPr lang="en-US" dirty="0" err="1" smtClean="0"/>
              <a:t>Interop</a:t>
            </a:r>
            <a:r>
              <a:rPr lang="en-US" dirty="0" smtClean="0"/>
              <a:t> for ASMX, support for WS-I Basic Profile 1.1</a:t>
            </a:r>
          </a:p>
          <a:p>
            <a:pPr lvl="1">
              <a:lnSpc>
                <a:spcPct val="85000"/>
              </a:lnSpc>
              <a:spcBef>
                <a:spcPts val="600"/>
              </a:spcBef>
            </a:pPr>
            <a:r>
              <a:rPr lang="en-US" dirty="0" smtClean="0"/>
              <a:t>Does not support WS* stack</a:t>
            </a:r>
          </a:p>
          <a:p>
            <a:pPr lvl="1">
              <a:lnSpc>
                <a:spcPct val="85000"/>
              </a:lnSpc>
              <a:spcBef>
                <a:spcPts val="600"/>
              </a:spcBef>
            </a:pPr>
            <a:r>
              <a:rPr lang="en-US" dirty="0" smtClean="0"/>
              <a:t>Only </a:t>
            </a:r>
            <a:r>
              <a:rPr lang="en-US" dirty="0" smtClean="0"/>
              <a:t>binding supported in Silverlight 2.0</a:t>
            </a:r>
          </a:p>
          <a:p>
            <a:pPr lvl="1">
              <a:lnSpc>
                <a:spcPct val="85000"/>
              </a:lnSpc>
              <a:spcBef>
                <a:spcPts val="600"/>
              </a:spcBef>
            </a:pPr>
            <a:r>
              <a:rPr lang="en-US" dirty="0" smtClean="0"/>
              <a:t>Defaults</a:t>
            </a:r>
          </a:p>
          <a:p>
            <a:pPr lvl="2">
              <a:lnSpc>
                <a:spcPct val="85000"/>
              </a:lnSpc>
              <a:spcBef>
                <a:spcPts val="600"/>
              </a:spcBef>
            </a:pPr>
            <a:r>
              <a:rPr lang="en-US" dirty="0" smtClean="0"/>
              <a:t>Security Mode: None</a:t>
            </a:r>
          </a:p>
          <a:p>
            <a:pPr lvl="2">
              <a:lnSpc>
                <a:spcPct val="85000"/>
              </a:lnSpc>
              <a:spcBef>
                <a:spcPts val="600"/>
              </a:spcBef>
            </a:pPr>
            <a:r>
              <a:rPr lang="en-US" dirty="0" smtClean="0"/>
              <a:t>Transport: None</a:t>
            </a:r>
          </a:p>
          <a:p>
            <a:pPr lvl="2">
              <a:lnSpc>
                <a:spcPct val="85000"/>
              </a:lnSpc>
              <a:spcBef>
                <a:spcPts val="600"/>
              </a:spcBef>
            </a:pPr>
            <a:r>
              <a:rPr lang="en-US" dirty="0" smtClean="0"/>
              <a:t>Credentials: User Name</a:t>
            </a:r>
          </a:p>
          <a:p>
            <a:pPr lvl="2">
              <a:lnSpc>
                <a:spcPct val="85000"/>
              </a:lnSpc>
              <a:spcBef>
                <a:spcPts val="600"/>
              </a:spcBef>
            </a:pPr>
            <a:r>
              <a:rPr lang="en-US" dirty="0" smtClean="0"/>
              <a:t>Message protection: None</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lstStyle/>
          <a:p>
            <a:r>
              <a:rPr smtClean="0"/>
              <a:t>Out of the Box Bindings </a:t>
            </a:r>
            <a:br>
              <a:rPr smtClean="0"/>
            </a:br>
            <a:r>
              <a:rPr sz="3600" smtClean="0">
                <a:solidFill>
                  <a:schemeClr val="accent5"/>
                </a:solidFill>
              </a:rPr>
              <a:t>Internet</a:t>
            </a:r>
            <a:endParaRPr lang="en-US" dirty="0"/>
          </a:p>
        </p:txBody>
      </p:sp>
      <p:sp>
        <p:nvSpPr>
          <p:cNvPr id="3" name="Content Placeholder 2"/>
          <p:cNvSpPr>
            <a:spLocks noGrp="1"/>
          </p:cNvSpPr>
          <p:nvPr>
            <p:ph idx="1"/>
          </p:nvPr>
        </p:nvSpPr>
        <p:spPr>
          <a:xfrm>
            <a:off x="381000" y="1905000"/>
            <a:ext cx="8382000" cy="4505849"/>
          </a:xfrm>
        </p:spPr>
        <p:txBody>
          <a:bodyPr/>
          <a:lstStyle/>
          <a:p>
            <a:r>
              <a:rPr lang="en-US" dirty="0" err="1" smtClean="0"/>
              <a:t>WsHttpBinding</a:t>
            </a:r>
            <a:endParaRPr lang="en-US" dirty="0" smtClean="0"/>
          </a:p>
          <a:p>
            <a:pPr lvl="1"/>
            <a:r>
              <a:rPr lang="en-US" dirty="0" smtClean="0"/>
              <a:t>Non Windows/WCF clients</a:t>
            </a:r>
          </a:p>
          <a:p>
            <a:pPr lvl="1"/>
            <a:r>
              <a:rPr lang="en-US" dirty="0" smtClean="0"/>
              <a:t>Restricted Ports, firewalls</a:t>
            </a:r>
          </a:p>
          <a:p>
            <a:pPr lvl="1">
              <a:buNone/>
            </a:pPr>
            <a:endParaRPr lang="en-US" dirty="0" smtClean="0"/>
          </a:p>
          <a:p>
            <a:pPr lvl="1"/>
            <a:r>
              <a:rPr lang="en-US" dirty="0" smtClean="0"/>
              <a:t>Defaults</a:t>
            </a:r>
          </a:p>
          <a:p>
            <a:pPr lvl="2"/>
            <a:r>
              <a:rPr lang="en-US" dirty="0" smtClean="0"/>
              <a:t>Security Mode: Message</a:t>
            </a:r>
          </a:p>
          <a:p>
            <a:pPr lvl="2"/>
            <a:r>
              <a:rPr lang="en-US" dirty="0" smtClean="0"/>
              <a:t>Transport: HTTP</a:t>
            </a:r>
          </a:p>
          <a:p>
            <a:pPr lvl="2"/>
            <a:r>
              <a:rPr lang="en-US" dirty="0" smtClean="0"/>
              <a:t>Credentials: Windows</a:t>
            </a:r>
          </a:p>
          <a:p>
            <a:pPr lvl="2"/>
            <a:r>
              <a:rPr lang="en-US" dirty="0" smtClean="0"/>
              <a:t>Message protection: Sign and Encrypt</a:t>
            </a:r>
          </a:p>
          <a:p>
            <a:endParaRPr lang="en-US" dirty="0"/>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lstStyle/>
          <a:p>
            <a:r>
              <a:rPr smtClean="0"/>
              <a:t>Out of the Box Bindings</a:t>
            </a:r>
            <a:br>
              <a:rPr smtClean="0"/>
            </a:br>
            <a:r>
              <a:rPr sz="3600" smtClean="0">
                <a:solidFill>
                  <a:schemeClr val="accent5"/>
                </a:solidFill>
              </a:rPr>
              <a:t>Internet</a:t>
            </a:r>
            <a:endParaRPr lang="en-US" dirty="0"/>
          </a:p>
        </p:txBody>
      </p:sp>
      <p:sp>
        <p:nvSpPr>
          <p:cNvPr id="3" name="Content Placeholder 2"/>
          <p:cNvSpPr>
            <a:spLocks noGrp="1"/>
          </p:cNvSpPr>
          <p:nvPr>
            <p:ph idx="1"/>
          </p:nvPr>
        </p:nvSpPr>
        <p:spPr>
          <a:xfrm>
            <a:off x="381000" y="1412875"/>
            <a:ext cx="8382000" cy="4573560"/>
          </a:xfrm>
        </p:spPr>
        <p:txBody>
          <a:bodyPr/>
          <a:lstStyle/>
          <a:p>
            <a:endParaRPr lang="en-US" dirty="0" smtClean="0"/>
          </a:p>
          <a:p>
            <a:r>
              <a:rPr lang="en-US" dirty="0" err="1" smtClean="0"/>
              <a:t>WsFederationHttpBinding</a:t>
            </a:r>
            <a:endParaRPr lang="en-US" dirty="0" smtClean="0"/>
          </a:p>
          <a:p>
            <a:pPr lvl="1"/>
            <a:r>
              <a:rPr lang="en-US" dirty="0" smtClean="0"/>
              <a:t>Share identities across multiple systems</a:t>
            </a:r>
          </a:p>
          <a:p>
            <a:pPr lvl="1"/>
            <a:r>
              <a:rPr lang="en-US" dirty="0" smtClean="0"/>
              <a:t>Custom tokens</a:t>
            </a:r>
          </a:p>
          <a:p>
            <a:pPr lvl="1"/>
            <a:r>
              <a:rPr lang="en-US" dirty="0" smtClean="0"/>
              <a:t>Defaults</a:t>
            </a:r>
          </a:p>
          <a:p>
            <a:pPr lvl="2"/>
            <a:r>
              <a:rPr lang="en-US" dirty="0" smtClean="0"/>
              <a:t>Security Mode: Message</a:t>
            </a:r>
          </a:p>
          <a:p>
            <a:pPr lvl="2"/>
            <a:r>
              <a:rPr lang="en-US" dirty="0" smtClean="0"/>
              <a:t>Transport: HTTP</a:t>
            </a:r>
          </a:p>
          <a:p>
            <a:pPr lvl="2"/>
            <a:r>
              <a:rPr lang="en-US" dirty="0" smtClean="0"/>
              <a:t>Credentials: Windows</a:t>
            </a:r>
          </a:p>
          <a:p>
            <a:pPr lvl="2"/>
            <a:r>
              <a:rPr lang="en-US" dirty="0" smtClean="0"/>
              <a:t>Message protection: Sign and Encrypt</a:t>
            </a:r>
          </a:p>
          <a:p>
            <a:endParaRPr lang="en-US" dirty="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The New World</a:t>
            </a:r>
            <a:r>
              <a:rPr lang="en-US" dirty="0" smtClean="0"/>
              <a:t>…</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9663" y="1416051"/>
            <a:ext cx="8033337" cy="1523495"/>
          </a:xfrm>
        </p:spPr>
        <p:txBody>
          <a:bodyPr/>
          <a:lstStyle/>
          <a:p>
            <a:r>
              <a:rPr lang="en-US" sz="4400" dirty="0" smtClean="0"/>
              <a:t>Claims-Based Identity</a:t>
            </a:r>
            <a:endParaRPr lang="en-US" sz="4400" dirty="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smtClean="0"/>
              <a:t>Typical Windows Enterprise App</a:t>
            </a:r>
          </a:p>
        </p:txBody>
      </p:sp>
      <p:sp>
        <p:nvSpPr>
          <p:cNvPr id="8195" name="Rectangle 3"/>
          <p:cNvSpPr>
            <a:spLocks noGrp="1" noChangeArrowheads="1"/>
          </p:cNvSpPr>
          <p:nvPr>
            <p:ph idx="1"/>
          </p:nvPr>
        </p:nvSpPr>
        <p:spPr>
          <a:xfrm>
            <a:off x="381000" y="1412875"/>
            <a:ext cx="8382000" cy="3619452"/>
          </a:xfrm>
        </p:spPr>
        <p:txBody>
          <a:bodyPr/>
          <a:lstStyle/>
          <a:p>
            <a:r>
              <a:rPr lang="en-US" sz="2800" dirty="0" smtClean="0"/>
              <a:t>Easy to make assumptions about user’s environment</a:t>
            </a:r>
          </a:p>
          <a:p>
            <a:pPr lvl="1"/>
            <a:r>
              <a:rPr lang="en-US" sz="2400" dirty="0" smtClean="0"/>
              <a:t>Users are all running Windows, Internet Explorer, etc.</a:t>
            </a:r>
          </a:p>
          <a:p>
            <a:pPr lvl="1"/>
            <a:r>
              <a:rPr lang="en-US" sz="2400" dirty="0" smtClean="0"/>
              <a:t>Users each have a Windows domain account</a:t>
            </a:r>
          </a:p>
          <a:p>
            <a:r>
              <a:rPr lang="en-US" sz="2800" dirty="0" smtClean="0"/>
              <a:t>Authorization options abound</a:t>
            </a:r>
          </a:p>
          <a:p>
            <a:pPr lvl="1"/>
            <a:r>
              <a:rPr lang="en-US" sz="2400" dirty="0" smtClean="0"/>
              <a:t>Access control lists</a:t>
            </a:r>
          </a:p>
          <a:p>
            <a:pPr lvl="1"/>
            <a:r>
              <a:rPr lang="en-US" sz="2400" dirty="0" smtClean="0"/>
              <a:t>Impersonation</a:t>
            </a:r>
          </a:p>
          <a:p>
            <a:pPr lvl="1"/>
            <a:r>
              <a:rPr lang="en-US" sz="2400" dirty="0" smtClean="0"/>
              <a:t>Role-based security</a:t>
            </a:r>
          </a:p>
          <a:p>
            <a:pPr lvl="2"/>
            <a:r>
              <a:rPr lang="en-US" sz="2000" dirty="0" smtClean="0"/>
              <a:t>Windows </a:t>
            </a:r>
            <a:r>
              <a:rPr lang="en-US" sz="2000" dirty="0" smtClean="0"/>
              <a:t>groups</a:t>
            </a:r>
            <a:endParaRPr lang="en-US" sz="2000" dirty="0" smtClean="0"/>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smtClean="0"/>
              <a:t>Extending Reach</a:t>
            </a:r>
          </a:p>
        </p:txBody>
      </p:sp>
      <p:sp>
        <p:nvSpPr>
          <p:cNvPr id="9219" name="Rectangle 3"/>
          <p:cNvSpPr>
            <a:spLocks noGrp="1" noChangeArrowheads="1"/>
          </p:cNvSpPr>
          <p:nvPr>
            <p:ph idx="1"/>
          </p:nvPr>
        </p:nvSpPr>
        <p:spPr>
          <a:xfrm>
            <a:off x="381000" y="1412875"/>
            <a:ext cx="8382000" cy="4512004"/>
          </a:xfrm>
        </p:spPr>
        <p:txBody>
          <a:bodyPr/>
          <a:lstStyle/>
          <a:p>
            <a:r>
              <a:rPr lang="en-US" sz="2800" dirty="0" smtClean="0"/>
              <a:t>Many applications are outward facing</a:t>
            </a:r>
          </a:p>
          <a:p>
            <a:pPr lvl="1"/>
            <a:r>
              <a:rPr lang="en-US" sz="2400" dirty="0" smtClean="0"/>
              <a:t>B2B:  Servicing partnerships</a:t>
            </a:r>
          </a:p>
          <a:p>
            <a:r>
              <a:rPr lang="en-US" sz="2800" dirty="0" smtClean="0"/>
              <a:t>Can’t </a:t>
            </a:r>
            <a:r>
              <a:rPr lang="en-US" sz="2800" dirty="0" smtClean="0"/>
              <a:t>make the same assumptions in this case</a:t>
            </a:r>
          </a:p>
          <a:p>
            <a:pPr lvl="1"/>
            <a:r>
              <a:rPr lang="en-US" sz="2400" dirty="0" smtClean="0"/>
              <a:t>Not everyone runs Internet Explorer or even Windows</a:t>
            </a:r>
          </a:p>
          <a:p>
            <a:pPr lvl="1"/>
            <a:r>
              <a:rPr lang="en-US" sz="2400" dirty="0" smtClean="0"/>
              <a:t>Not all users are going to have the same security hardware</a:t>
            </a:r>
          </a:p>
          <a:p>
            <a:pPr lvl="2"/>
            <a:r>
              <a:rPr lang="en-US" sz="2000" dirty="0" smtClean="0"/>
              <a:t>Smart card readers?</a:t>
            </a:r>
          </a:p>
          <a:p>
            <a:pPr lvl="2"/>
            <a:r>
              <a:rPr lang="en-US" sz="2000" dirty="0" smtClean="0"/>
              <a:t>Biometric equipment?</a:t>
            </a:r>
          </a:p>
          <a:p>
            <a:pPr lvl="1"/>
            <a:r>
              <a:rPr lang="en-US" sz="2400" dirty="0" smtClean="0"/>
              <a:t>User account databases</a:t>
            </a:r>
          </a:p>
          <a:p>
            <a:pPr lvl="2"/>
            <a:r>
              <a:rPr lang="en-US" sz="2000" dirty="0" smtClean="0"/>
              <a:t>Provisioning, </a:t>
            </a:r>
            <a:r>
              <a:rPr lang="en-US" sz="2000" dirty="0" err="1" smtClean="0"/>
              <a:t>deprovisioning</a:t>
            </a:r>
            <a:endParaRPr lang="en-US" sz="2000" dirty="0" smtClean="0"/>
          </a:p>
          <a:p>
            <a:pPr lvl="2"/>
            <a:r>
              <a:rPr lang="en-US" sz="2000" dirty="0" smtClean="0"/>
              <a:t>Password reset</a:t>
            </a:r>
          </a:p>
          <a:p>
            <a:pPr lvl="2"/>
            <a:r>
              <a:rPr lang="en-US" sz="2000" dirty="0" smtClean="0"/>
              <a:t>Maintaining authorization levels for users</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Security</a:t>
            </a:r>
            <a:endParaRPr lang="en-US" dirty="0"/>
          </a:p>
        </p:txBody>
      </p:sp>
      <p:sp>
        <p:nvSpPr>
          <p:cNvPr id="3" name="Content Placeholder 2"/>
          <p:cNvSpPr>
            <a:spLocks noGrp="1"/>
          </p:cNvSpPr>
          <p:nvPr>
            <p:ph idx="1"/>
          </p:nvPr>
        </p:nvSpPr>
        <p:spPr>
          <a:xfrm>
            <a:off x="381000" y="1412875"/>
            <a:ext cx="7109012" cy="4198072"/>
          </a:xfrm>
        </p:spPr>
        <p:txBody>
          <a:bodyPr/>
          <a:lstStyle/>
          <a:p>
            <a:r>
              <a:rPr lang="en-US" dirty="0" smtClean="0"/>
              <a:t>Confidentiality</a:t>
            </a:r>
          </a:p>
          <a:p>
            <a:pPr lvl="1"/>
            <a:r>
              <a:rPr lang="en-US" dirty="0" smtClean="0"/>
              <a:t>Content of the message is kept secret </a:t>
            </a:r>
          </a:p>
          <a:p>
            <a:r>
              <a:rPr lang="en-US" dirty="0" smtClean="0"/>
              <a:t>Integrity</a:t>
            </a:r>
          </a:p>
          <a:p>
            <a:pPr lvl="1"/>
            <a:r>
              <a:rPr lang="en-US" dirty="0" smtClean="0"/>
              <a:t>Confidence that message received is the same that sender sent</a:t>
            </a:r>
          </a:p>
          <a:p>
            <a:r>
              <a:rPr lang="en-US" dirty="0" smtClean="0"/>
              <a:t>Authentication</a:t>
            </a:r>
          </a:p>
          <a:p>
            <a:pPr lvl="1"/>
            <a:r>
              <a:rPr lang="en-US" dirty="0" smtClean="0"/>
              <a:t>Confidence that we know caller identity</a:t>
            </a:r>
          </a:p>
          <a:p>
            <a:pPr lvl="1"/>
            <a:r>
              <a:rPr lang="en-US" dirty="0" smtClean="0"/>
              <a:t>Confidentiality and Integrity useless without authenticity</a:t>
            </a:r>
            <a:endParaRPr lang="en-US" dirty="0"/>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Traditional Solutions Not Optimal</a:t>
            </a:r>
            <a:endParaRPr lang="en-US" dirty="0" smtClean="0"/>
          </a:p>
        </p:txBody>
      </p:sp>
      <p:sp>
        <p:nvSpPr>
          <p:cNvPr id="10243" name="Rectangle 3"/>
          <p:cNvSpPr>
            <a:spLocks noGrp="1" noChangeArrowheads="1"/>
          </p:cNvSpPr>
          <p:nvPr>
            <p:ph idx="1"/>
          </p:nvPr>
        </p:nvSpPr>
        <p:spPr>
          <a:xfrm>
            <a:off x="381000" y="1412875"/>
            <a:ext cx="8382000" cy="5176802"/>
          </a:xfrm>
        </p:spPr>
        <p:txBody>
          <a:bodyPr/>
          <a:lstStyle/>
          <a:p>
            <a:r>
              <a:rPr lang="en-US" sz="2800" dirty="0" smtClean="0"/>
              <a:t>Each company/app has a private user db</a:t>
            </a:r>
          </a:p>
          <a:p>
            <a:pPr lvl="1"/>
            <a:r>
              <a:rPr lang="en-US" sz="2400" dirty="0" smtClean="0"/>
              <a:t>Yet another password for the user to track</a:t>
            </a:r>
          </a:p>
          <a:p>
            <a:pPr lvl="1"/>
            <a:r>
              <a:rPr lang="en-US" sz="2400" dirty="0" smtClean="0"/>
              <a:t>User identity becomes more and more fragmented into silos</a:t>
            </a:r>
          </a:p>
          <a:p>
            <a:r>
              <a:rPr lang="en-US" sz="2800" dirty="0" smtClean="0"/>
              <a:t>Least </a:t>
            </a:r>
            <a:r>
              <a:rPr lang="en-US" sz="2800" dirty="0" smtClean="0"/>
              <a:t>common denominator authentication</a:t>
            </a:r>
          </a:p>
          <a:p>
            <a:pPr lvl="1"/>
            <a:r>
              <a:rPr lang="en-US" sz="2400" dirty="0" smtClean="0"/>
              <a:t>Not everyone has the same hardware or software</a:t>
            </a:r>
          </a:p>
          <a:p>
            <a:pPr lvl="1"/>
            <a:r>
              <a:rPr lang="en-US" sz="2400" dirty="0" smtClean="0"/>
              <a:t>Usually end up using passwords, which are weak today</a:t>
            </a:r>
          </a:p>
          <a:p>
            <a:r>
              <a:rPr lang="en-US" sz="2800" dirty="0" smtClean="0"/>
              <a:t>B2B scenario:  Alice moves to another division</a:t>
            </a:r>
          </a:p>
          <a:p>
            <a:pPr lvl="1"/>
            <a:r>
              <a:rPr lang="en-US" sz="2400" dirty="0" smtClean="0"/>
              <a:t>Should she still have access to my application?</a:t>
            </a:r>
          </a:p>
          <a:p>
            <a:pPr lvl="1"/>
            <a:r>
              <a:rPr lang="en-US" sz="2400" dirty="0" smtClean="0"/>
              <a:t>When will the partner org notify me that she’s changed jobs?</a:t>
            </a:r>
          </a:p>
          <a:p>
            <a:pPr lvl="1"/>
            <a:r>
              <a:rPr lang="en-US" sz="2400" dirty="0" smtClean="0"/>
              <a:t>When will the partner org notify me if she quits?</a:t>
            </a: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In Search Of A Better Solution</a:t>
            </a:r>
            <a:endParaRPr lang="en-US" dirty="0" smtClean="0"/>
          </a:p>
        </p:txBody>
      </p:sp>
      <p:sp>
        <p:nvSpPr>
          <p:cNvPr id="11267" name="Rectangle 3"/>
          <p:cNvSpPr>
            <a:spLocks noGrp="1" noChangeArrowheads="1"/>
          </p:cNvSpPr>
          <p:nvPr>
            <p:ph idx="1"/>
          </p:nvPr>
        </p:nvSpPr>
        <p:spPr/>
        <p:txBody>
          <a:bodyPr/>
          <a:lstStyle/>
          <a:p>
            <a:r>
              <a:rPr lang="en-US" smtClean="0"/>
              <a:t>Goals</a:t>
            </a:r>
          </a:p>
          <a:p>
            <a:pPr lvl="1"/>
            <a:r>
              <a:rPr lang="en-US" smtClean="0"/>
              <a:t>Interoperability with other platforms</a:t>
            </a:r>
          </a:p>
          <a:p>
            <a:pPr lvl="1"/>
            <a:r>
              <a:rPr lang="en-US" smtClean="0"/>
              <a:t>Enable federation scenarios</a:t>
            </a:r>
          </a:p>
          <a:p>
            <a:pPr lvl="1"/>
            <a:r>
              <a:rPr lang="en-US" smtClean="0"/>
              <a:t>Reduce reliance on passwords</a:t>
            </a:r>
          </a:p>
          <a:p>
            <a:pPr lvl="1"/>
            <a:r>
              <a:rPr lang="en-US" smtClean="0"/>
              <a:t>Enable stronger authentication options</a:t>
            </a:r>
          </a:p>
          <a:p>
            <a:r>
              <a:rPr lang="en-US" smtClean="0"/>
              <a:t>Microsoft’s solution has several pieces</a:t>
            </a:r>
          </a:p>
          <a:p>
            <a:pPr lvl="1"/>
            <a:r>
              <a:rPr lang="en-US" smtClean="0"/>
              <a:t>System.IdentityModel</a:t>
            </a:r>
          </a:p>
          <a:p>
            <a:pPr lvl="1"/>
            <a:r>
              <a:rPr lang="en-US" smtClean="0"/>
              <a:t>Active Directory Federation Services (ADFS)</a:t>
            </a:r>
          </a:p>
          <a:p>
            <a:pPr lvl="1"/>
            <a:r>
              <a:rPr lang="en-US" smtClean="0"/>
              <a:t>The Identity Metasystem and CardSpace</a:t>
            </a: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Identity Through The WS-* Lens</a:t>
            </a:r>
            <a:endParaRPr lang="en-US" dirty="0" smtClean="0"/>
          </a:p>
        </p:txBody>
      </p:sp>
      <p:sp>
        <p:nvSpPr>
          <p:cNvPr id="12291" name="Rectangle 3"/>
          <p:cNvSpPr>
            <a:spLocks noGrp="1" noChangeArrowheads="1"/>
          </p:cNvSpPr>
          <p:nvPr>
            <p:ph idx="1"/>
          </p:nvPr>
        </p:nvSpPr>
        <p:spPr>
          <a:xfrm>
            <a:off x="381000" y="1412875"/>
            <a:ext cx="8382000" cy="3410164"/>
          </a:xfrm>
        </p:spPr>
        <p:txBody>
          <a:bodyPr/>
          <a:lstStyle/>
          <a:p>
            <a:pPr>
              <a:spcBef>
                <a:spcPts val="400"/>
              </a:spcBef>
            </a:pPr>
            <a:r>
              <a:rPr lang="en-US" sz="2800" dirty="0" smtClean="0"/>
              <a:t>In </a:t>
            </a:r>
            <a:r>
              <a:rPr lang="en-US" sz="2800" dirty="0" smtClean="0"/>
              <a:t>a nutshell</a:t>
            </a:r>
          </a:p>
          <a:p>
            <a:pPr lvl="1">
              <a:spcBef>
                <a:spcPts val="400"/>
              </a:spcBef>
            </a:pPr>
            <a:r>
              <a:rPr lang="en-US" sz="2400" dirty="0" smtClean="0"/>
              <a:t>Identity details are packaged in security tokens</a:t>
            </a:r>
          </a:p>
          <a:p>
            <a:pPr lvl="1">
              <a:spcBef>
                <a:spcPts val="400"/>
              </a:spcBef>
            </a:pPr>
            <a:r>
              <a:rPr lang="en-US" sz="2400" dirty="0" smtClean="0"/>
              <a:t>Tokens contain a signed set of claims</a:t>
            </a:r>
          </a:p>
          <a:p>
            <a:pPr lvl="1">
              <a:spcBef>
                <a:spcPts val="400"/>
              </a:spcBef>
            </a:pPr>
            <a:r>
              <a:rPr lang="en-US" sz="2400" dirty="0" smtClean="0"/>
              <a:t>Each claim is a statement about a subject</a:t>
            </a:r>
          </a:p>
          <a:p>
            <a:pPr lvl="1">
              <a:spcBef>
                <a:spcPts val="400"/>
              </a:spcBef>
            </a:pPr>
            <a:r>
              <a:rPr lang="en-US" sz="2400" dirty="0" smtClean="0"/>
              <a:t>Tokens are issued by authorities via a security token service</a:t>
            </a:r>
          </a:p>
          <a:p>
            <a:pPr lvl="1">
              <a:spcBef>
                <a:spcPts val="400"/>
              </a:spcBef>
            </a:pPr>
            <a:r>
              <a:rPr lang="en-US" sz="2400" dirty="0" smtClean="0"/>
              <a:t>Applications can participate by accepting tokens issued by authorities that they trust</a:t>
            </a:r>
          </a:p>
          <a:p>
            <a:pPr>
              <a:spcBef>
                <a:spcPts val="400"/>
              </a:spcBef>
            </a:pPr>
            <a:r>
              <a:rPr lang="en-US" sz="2800" dirty="0" smtClean="0"/>
              <a:t>WCF implements this model</a:t>
            </a: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Security Tokens</a:t>
            </a:r>
          </a:p>
        </p:txBody>
      </p:sp>
      <p:sp>
        <p:nvSpPr>
          <p:cNvPr id="13315" name="Rectangle 3"/>
          <p:cNvSpPr>
            <a:spLocks noGrp="1" noChangeArrowheads="1"/>
          </p:cNvSpPr>
          <p:nvPr>
            <p:ph idx="1"/>
          </p:nvPr>
        </p:nvSpPr>
        <p:spPr>
          <a:xfrm>
            <a:off x="381000" y="1412875"/>
            <a:ext cx="8382000" cy="4844403"/>
          </a:xfrm>
        </p:spPr>
        <p:txBody>
          <a:bodyPr/>
          <a:lstStyle/>
          <a:p>
            <a:r>
              <a:rPr lang="en-US" sz="2800" dirty="0" smtClean="0"/>
              <a:t>From WS-Security spec</a:t>
            </a:r>
          </a:p>
          <a:p>
            <a:pPr lvl="1"/>
            <a:r>
              <a:rPr lang="en-US" sz="2400" dirty="0" smtClean="0"/>
              <a:t>A security token represents a collection of claims</a:t>
            </a:r>
          </a:p>
          <a:p>
            <a:pPr lvl="1"/>
            <a:r>
              <a:rPr lang="en-US" sz="2400" dirty="0" smtClean="0"/>
              <a:t>A signed security token is a security token that is asserted and cryptographically signed by a specific authority</a:t>
            </a:r>
            <a:br>
              <a:rPr lang="en-US" sz="2400" dirty="0" smtClean="0"/>
            </a:br>
            <a:r>
              <a:rPr lang="en-US" sz="2400" dirty="0" smtClean="0"/>
              <a:t>(e.g., an X.509 certificate or Kerberos ticket)</a:t>
            </a:r>
          </a:p>
          <a:p>
            <a:r>
              <a:rPr lang="en-US" sz="2800" dirty="0" smtClean="0"/>
              <a:t>WCF has plumbing to process tokens</a:t>
            </a:r>
          </a:p>
          <a:p>
            <a:pPr lvl="1"/>
            <a:r>
              <a:rPr lang="en-US" sz="2400" dirty="0" smtClean="0"/>
              <a:t>Decrypt token if necessary</a:t>
            </a:r>
          </a:p>
          <a:p>
            <a:pPr lvl="1"/>
            <a:r>
              <a:rPr lang="en-US" sz="2400" dirty="0" smtClean="0"/>
              <a:t>Check issuer’s name – do we trust this authority?</a:t>
            </a:r>
          </a:p>
          <a:p>
            <a:pPr lvl="1"/>
            <a:r>
              <a:rPr lang="en-US" sz="2400" dirty="0" smtClean="0"/>
              <a:t>Extract claims</a:t>
            </a:r>
          </a:p>
          <a:p>
            <a:pPr lvl="1"/>
            <a:r>
              <a:rPr lang="en-US" sz="2400" dirty="0" smtClean="0"/>
              <a:t>Verify issuer’s signature on the token</a:t>
            </a:r>
          </a:p>
          <a:p>
            <a:pPr lvl="1"/>
            <a:r>
              <a:rPr lang="en-US" sz="2400" dirty="0" smtClean="0"/>
              <a:t>Verify proof key claim</a:t>
            </a:r>
          </a:p>
          <a:p>
            <a:pPr lvl="1"/>
            <a:r>
              <a:rPr lang="en-US" sz="2400" dirty="0" smtClean="0"/>
              <a:t>Present claims to application</a:t>
            </a: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Traditional Security Tokens</a:t>
            </a:r>
          </a:p>
        </p:txBody>
      </p:sp>
      <p:sp>
        <p:nvSpPr>
          <p:cNvPr id="14339" name="Rectangle 3"/>
          <p:cNvSpPr>
            <a:spLocks noGrp="1" noChangeArrowheads="1"/>
          </p:cNvSpPr>
          <p:nvPr>
            <p:ph idx="1"/>
          </p:nvPr>
        </p:nvSpPr>
        <p:spPr>
          <a:xfrm>
            <a:off x="381000" y="1412875"/>
            <a:ext cx="8382000" cy="3865674"/>
          </a:xfrm>
        </p:spPr>
        <p:txBody>
          <a:bodyPr/>
          <a:lstStyle/>
          <a:p>
            <a:r>
              <a:rPr lang="en-US" dirty="0" smtClean="0"/>
              <a:t>Kerberos ticket issued by</a:t>
            </a:r>
            <a:br>
              <a:rPr lang="en-US" dirty="0" smtClean="0"/>
            </a:br>
            <a:r>
              <a:rPr lang="en-US" dirty="0" smtClean="0"/>
              <a:t>Windows domain controller</a:t>
            </a:r>
          </a:p>
          <a:p>
            <a:pPr lvl="1"/>
            <a:r>
              <a:rPr lang="en-US" dirty="0" smtClean="0"/>
              <a:t>User SID, group SIDs</a:t>
            </a:r>
          </a:p>
          <a:p>
            <a:pPr lvl="1"/>
            <a:r>
              <a:rPr lang="en-US" dirty="0" smtClean="0"/>
              <a:t>Signed by domain controller</a:t>
            </a:r>
          </a:p>
          <a:p>
            <a:r>
              <a:rPr lang="en-US" dirty="0" smtClean="0"/>
              <a:t>X.509 Certificate</a:t>
            </a:r>
          </a:p>
          <a:p>
            <a:pPr lvl="1"/>
            <a:r>
              <a:rPr lang="en-US" dirty="0" smtClean="0"/>
              <a:t>Name, public key, key usage policies</a:t>
            </a:r>
          </a:p>
          <a:p>
            <a:pPr lvl="1"/>
            <a:r>
              <a:rPr lang="en-US" dirty="0" smtClean="0"/>
              <a:t>Certificate signed by issuer’s key</a:t>
            </a:r>
          </a:p>
          <a:p>
            <a:r>
              <a:rPr lang="en-US" dirty="0" smtClean="0"/>
              <a:t>Contents of these tokens are logically claims</a:t>
            </a: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t>Claims</a:t>
            </a:r>
          </a:p>
        </p:txBody>
      </p:sp>
      <p:sp>
        <p:nvSpPr>
          <p:cNvPr id="15363" name="Rectangle 3"/>
          <p:cNvSpPr>
            <a:spLocks noGrp="1" noChangeArrowheads="1"/>
          </p:cNvSpPr>
          <p:nvPr>
            <p:ph idx="1"/>
          </p:nvPr>
        </p:nvSpPr>
        <p:spPr>
          <a:xfrm>
            <a:off x="381000" y="1412875"/>
            <a:ext cx="8382000" cy="4173450"/>
          </a:xfrm>
        </p:spPr>
        <p:txBody>
          <a:bodyPr/>
          <a:lstStyle/>
          <a:p>
            <a:r>
              <a:rPr lang="en-US" sz="2800" dirty="0" smtClean="0"/>
              <a:t>From WS-Security spec</a:t>
            </a:r>
          </a:p>
          <a:p>
            <a:pPr lvl="1"/>
            <a:r>
              <a:rPr lang="en-US" sz="2400" dirty="0" smtClean="0"/>
              <a:t>A claim is a declaration made by an entity (e.g., name, identity, key, group, privilege, capability, etc.)</a:t>
            </a:r>
          </a:p>
          <a:p>
            <a:r>
              <a:rPr lang="en-US" sz="2800" dirty="0" smtClean="0"/>
              <a:t>Claims are very flexible</a:t>
            </a:r>
          </a:p>
          <a:p>
            <a:pPr lvl="1"/>
            <a:r>
              <a:rPr lang="en-US" sz="2400" dirty="0" smtClean="0"/>
              <a:t>“The subject’s name is Bob”</a:t>
            </a:r>
          </a:p>
          <a:p>
            <a:pPr lvl="1"/>
            <a:r>
              <a:rPr lang="en-US" sz="2400" dirty="0" smtClean="0"/>
              <a:t>“The subject’s email address is bob@fabrikam.com”</a:t>
            </a:r>
          </a:p>
          <a:p>
            <a:pPr lvl="1"/>
            <a:r>
              <a:rPr lang="en-US" sz="2400" dirty="0" smtClean="0"/>
              <a:t>“The subject has permission to access the purchasing app”</a:t>
            </a:r>
          </a:p>
          <a:p>
            <a:pPr lvl="1"/>
            <a:r>
              <a:rPr lang="en-US" sz="2400" dirty="0" smtClean="0"/>
              <a:t>“The subject may use resource X until 5pm on Thursday”</a:t>
            </a:r>
          </a:p>
          <a:p>
            <a:pPr lvl="1"/>
            <a:r>
              <a:rPr lang="en-US" sz="2400" dirty="0" smtClean="0"/>
              <a:t>“The subject is in the Sales department”</a:t>
            </a:r>
          </a:p>
          <a:p>
            <a:pPr lvl="1"/>
            <a:r>
              <a:rPr lang="en-US" sz="2400" dirty="0" smtClean="0"/>
              <a:t>“The subject is in the </a:t>
            </a:r>
            <a:r>
              <a:rPr lang="en-US" sz="2400" dirty="0" err="1" smtClean="0"/>
              <a:t>Foo</a:t>
            </a:r>
            <a:r>
              <a:rPr lang="en-US" sz="2400" dirty="0" smtClean="0"/>
              <a:t> role”</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What’s In A Claim?</a:t>
            </a:r>
            <a:endParaRPr lang="en-US" dirty="0" smtClean="0"/>
          </a:p>
        </p:txBody>
      </p:sp>
      <p:sp>
        <p:nvSpPr>
          <p:cNvPr id="16387" name="Rectangle 3"/>
          <p:cNvSpPr>
            <a:spLocks noGrp="1" noChangeArrowheads="1"/>
          </p:cNvSpPr>
          <p:nvPr>
            <p:ph idx="1"/>
          </p:nvPr>
        </p:nvSpPr>
        <p:spPr>
          <a:xfrm>
            <a:off x="381000" y="1412875"/>
            <a:ext cx="8382000" cy="4148828"/>
          </a:xfrm>
        </p:spPr>
        <p:txBody>
          <a:bodyPr/>
          <a:lstStyle/>
          <a:p>
            <a:r>
              <a:rPr lang="en-US" dirty="0" smtClean="0"/>
              <a:t>Each claim is identified by a URI</a:t>
            </a:r>
          </a:p>
          <a:p>
            <a:pPr lvl="1"/>
            <a:r>
              <a:rPr lang="en-US" dirty="0" smtClean="0"/>
              <a:t>URI’s in use will depend on context</a:t>
            </a:r>
          </a:p>
          <a:p>
            <a:pPr lvl="1"/>
            <a:r>
              <a:rPr lang="en-US" dirty="0" smtClean="0"/>
              <a:t>For example, </a:t>
            </a:r>
            <a:r>
              <a:rPr lang="en-US" dirty="0" err="1" smtClean="0"/>
              <a:t>CardSpace</a:t>
            </a:r>
            <a:r>
              <a:rPr lang="en-US" dirty="0" smtClean="0"/>
              <a:t> defines several claim URIs</a:t>
            </a:r>
          </a:p>
          <a:p>
            <a:pPr lvl="2"/>
            <a:r>
              <a:rPr lang="en-US" dirty="0" smtClean="0">
                <a:hlinkClick r:id="rId3"/>
              </a:rPr>
              <a:t>http://schemas.microsoft.com/ws/2005/05/identity/claims/givenname</a:t>
            </a:r>
            <a:endParaRPr lang="en-US" dirty="0" smtClean="0"/>
          </a:p>
          <a:p>
            <a:pPr lvl="2"/>
            <a:r>
              <a:rPr lang="en-US" dirty="0" smtClean="0">
                <a:hlinkClick r:id="rId4"/>
              </a:rPr>
              <a:t>http://schemas.microsoft.com/ws/2005/05/identity/claims/surname</a:t>
            </a:r>
            <a:endParaRPr lang="en-US" dirty="0" smtClean="0"/>
          </a:p>
          <a:p>
            <a:pPr lvl="2"/>
            <a:r>
              <a:rPr lang="en-US" dirty="0" smtClean="0">
                <a:hlinkClick r:id="rId5"/>
              </a:rPr>
              <a:t>http://schemas.microsoft.com/ws/2005/05/identity/claims/emailaddress</a:t>
            </a:r>
            <a:endParaRPr lang="en-US" dirty="0" smtClean="0"/>
          </a:p>
          <a:p>
            <a:r>
              <a:rPr lang="en-US" dirty="0" smtClean="0"/>
              <a:t>Each claim can have a value</a:t>
            </a: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smtClean="0"/>
              <a:t>Claims In .NET</a:t>
            </a:r>
            <a:endParaRPr lang="en-US" dirty="0"/>
          </a:p>
        </p:txBody>
      </p:sp>
      <p:sp>
        <p:nvSpPr>
          <p:cNvPr id="9" name="Text Placeholder 8"/>
          <p:cNvSpPr>
            <a:spLocks noGrp="1"/>
          </p:cNvSpPr>
          <p:nvPr>
            <p:ph type="body" sz="quarter" idx="10"/>
          </p:nvPr>
        </p:nvSpPr>
        <p:spPr>
          <a:xfrm>
            <a:off x="730250" y="1414463"/>
            <a:ext cx="8346073" cy="5135252"/>
          </a:xfrm>
        </p:spPr>
        <p:txBody>
          <a:bodyPr/>
          <a:lstStyle/>
          <a:p>
            <a:r>
              <a:rPr lang="en-US" sz="1600" b="1" dirty="0" smtClean="0">
                <a:solidFill>
                  <a:srgbClr val="0000FF"/>
                </a:solidFill>
                <a:ea typeface="Times New Roman" pitchFamily="18" charset="0"/>
              </a:rPr>
              <a:t>namespace</a:t>
            </a:r>
            <a:r>
              <a:rPr lang="en-US" sz="1600" b="1" dirty="0" smtClean="0">
                <a:ea typeface="Times New Roman" pitchFamily="18" charset="0"/>
              </a:rPr>
              <a:t> </a:t>
            </a:r>
            <a:r>
              <a:rPr lang="en-US" sz="1600" b="1" dirty="0" err="1" smtClean="0">
                <a:ea typeface="Times New Roman" pitchFamily="18" charset="0"/>
              </a:rPr>
              <a:t>System.IdentityModel.Claims</a:t>
            </a:r>
            <a:r>
              <a:rPr lang="en-US" sz="1600" b="1" dirty="0" smtClean="0">
                <a:ea typeface="Times New Roman" pitchFamily="18" charset="0"/>
              </a:rPr>
              <a:t> {</a:t>
            </a:r>
          </a:p>
          <a:p>
            <a:r>
              <a:rPr lang="en-US" sz="1600" b="1" dirty="0" smtClean="0">
                <a:ea typeface="Times New Roman" pitchFamily="18" charset="0"/>
              </a:rPr>
              <a:t>  </a:t>
            </a:r>
            <a:r>
              <a:rPr lang="en-US" sz="1600" b="1" dirty="0" smtClean="0">
                <a:solidFill>
                  <a:srgbClr val="0000FF"/>
                </a:solidFill>
                <a:ea typeface="Times New Roman" pitchFamily="18" charset="0"/>
              </a:rPr>
              <a:t>public</a:t>
            </a:r>
            <a:r>
              <a:rPr lang="en-US" sz="1600" b="1" dirty="0" smtClean="0">
                <a:ea typeface="Times New Roman" pitchFamily="18" charset="0"/>
              </a:rPr>
              <a:t> </a:t>
            </a:r>
            <a:r>
              <a:rPr lang="en-US" sz="1600" b="1" dirty="0" smtClean="0">
                <a:solidFill>
                  <a:srgbClr val="0000FF"/>
                </a:solidFill>
                <a:ea typeface="Times New Roman" pitchFamily="18" charset="0"/>
              </a:rPr>
              <a:t>class</a:t>
            </a:r>
            <a:r>
              <a:rPr lang="en-US" sz="1600" b="1" dirty="0" smtClean="0">
                <a:ea typeface="Times New Roman" pitchFamily="18" charset="0"/>
              </a:rPr>
              <a:t> </a:t>
            </a:r>
            <a:r>
              <a:rPr lang="en-US" sz="1600" b="1" dirty="0" smtClean="0">
                <a:solidFill>
                  <a:srgbClr val="2B91AF"/>
                </a:solidFill>
                <a:ea typeface="Times New Roman" pitchFamily="18" charset="0"/>
              </a:rPr>
              <a:t>Claim</a:t>
            </a:r>
            <a:r>
              <a:rPr lang="en-US" sz="1600" b="1" dirty="0" smtClean="0">
                <a:ea typeface="Times New Roman" pitchFamily="18" charset="0"/>
              </a:rPr>
              <a:t> {</a:t>
            </a:r>
          </a:p>
          <a:p>
            <a:r>
              <a:rPr lang="en-US" sz="1600" b="1" dirty="0" smtClean="0">
                <a:ea typeface="Times New Roman" pitchFamily="18" charset="0"/>
              </a:rPr>
              <a:t>    </a:t>
            </a:r>
            <a:r>
              <a:rPr lang="en-US" sz="1600" b="1" dirty="0" smtClean="0">
                <a:solidFill>
                  <a:srgbClr val="0000FF"/>
                </a:solidFill>
                <a:ea typeface="Times New Roman" pitchFamily="18" charset="0"/>
              </a:rPr>
              <a:t>public</a:t>
            </a:r>
            <a:r>
              <a:rPr lang="en-US" sz="1600" b="1" dirty="0" smtClean="0">
                <a:ea typeface="Times New Roman" pitchFamily="18" charset="0"/>
              </a:rPr>
              <a:t> Claim(</a:t>
            </a:r>
            <a:r>
              <a:rPr lang="en-US" sz="1600" b="1" dirty="0" smtClean="0">
                <a:solidFill>
                  <a:srgbClr val="0000FF"/>
                </a:solidFill>
                <a:ea typeface="Times New Roman" pitchFamily="18" charset="0"/>
              </a:rPr>
              <a:t>string</a:t>
            </a:r>
            <a:r>
              <a:rPr lang="en-US" sz="1600" b="1" dirty="0" smtClean="0">
                <a:ea typeface="Times New Roman" pitchFamily="18" charset="0"/>
              </a:rPr>
              <a:t> </a:t>
            </a:r>
            <a:r>
              <a:rPr lang="en-US" sz="1600" b="1" dirty="0" err="1" smtClean="0">
                <a:ea typeface="Times New Roman" pitchFamily="18" charset="0"/>
              </a:rPr>
              <a:t>claimType</a:t>
            </a:r>
            <a:r>
              <a:rPr lang="en-US" sz="1600" b="1" dirty="0" smtClean="0">
                <a:ea typeface="Times New Roman" pitchFamily="18" charset="0"/>
              </a:rPr>
              <a:t>, </a:t>
            </a:r>
            <a:r>
              <a:rPr lang="en-US" sz="1600" b="1" dirty="0" smtClean="0">
                <a:solidFill>
                  <a:srgbClr val="0000FF"/>
                </a:solidFill>
                <a:ea typeface="Times New Roman" pitchFamily="18" charset="0"/>
              </a:rPr>
              <a:t>object</a:t>
            </a:r>
            <a:r>
              <a:rPr lang="en-US" sz="1600" b="1" dirty="0" smtClean="0">
                <a:ea typeface="Times New Roman" pitchFamily="18" charset="0"/>
              </a:rPr>
              <a:t> resource, </a:t>
            </a:r>
            <a:r>
              <a:rPr lang="en-US" sz="1600" b="1" dirty="0" smtClean="0">
                <a:solidFill>
                  <a:srgbClr val="0000FF"/>
                </a:solidFill>
                <a:ea typeface="Times New Roman" pitchFamily="18" charset="0"/>
              </a:rPr>
              <a:t>string</a:t>
            </a:r>
            <a:r>
              <a:rPr lang="en-US" sz="1600" b="1" dirty="0" smtClean="0">
                <a:ea typeface="Times New Roman" pitchFamily="18" charset="0"/>
              </a:rPr>
              <a:t> right);</a:t>
            </a:r>
          </a:p>
          <a:p>
            <a:r>
              <a:rPr lang="en-US" sz="1600" b="1" dirty="0" smtClean="0">
                <a:ea typeface="Times New Roman" pitchFamily="18" charset="0"/>
              </a:rPr>
              <a:t>    </a:t>
            </a:r>
            <a:r>
              <a:rPr lang="en-US" sz="1600" b="1" dirty="0" smtClean="0">
                <a:solidFill>
                  <a:srgbClr val="0000FF"/>
                </a:solidFill>
                <a:ea typeface="Times New Roman" pitchFamily="18" charset="0"/>
              </a:rPr>
              <a:t>public</a:t>
            </a:r>
            <a:r>
              <a:rPr lang="en-US" sz="1600" b="1" dirty="0" smtClean="0">
                <a:ea typeface="Times New Roman" pitchFamily="18" charset="0"/>
              </a:rPr>
              <a:t> </a:t>
            </a:r>
            <a:r>
              <a:rPr lang="en-US" sz="1600" b="1" dirty="0" smtClean="0">
                <a:solidFill>
                  <a:srgbClr val="0000FF"/>
                </a:solidFill>
                <a:ea typeface="Times New Roman" pitchFamily="18" charset="0"/>
              </a:rPr>
              <a:t>string</a:t>
            </a:r>
            <a:r>
              <a:rPr lang="en-US" sz="1600" b="1" dirty="0" smtClean="0">
                <a:ea typeface="Times New Roman" pitchFamily="18" charset="0"/>
              </a:rPr>
              <a:t> </a:t>
            </a:r>
            <a:r>
              <a:rPr lang="en-US" sz="1600" b="1" dirty="0" err="1" smtClean="0">
                <a:ea typeface="Times New Roman" pitchFamily="18" charset="0"/>
              </a:rPr>
              <a:t>ClaimType</a:t>
            </a:r>
            <a:r>
              <a:rPr lang="en-US" sz="1600" b="1" dirty="0" smtClean="0">
                <a:ea typeface="Times New Roman" pitchFamily="18" charset="0"/>
              </a:rPr>
              <a:t> { </a:t>
            </a:r>
            <a:r>
              <a:rPr lang="en-US" sz="1600" b="1" dirty="0" smtClean="0">
                <a:solidFill>
                  <a:srgbClr val="0000FF"/>
                </a:solidFill>
                <a:ea typeface="Times New Roman" pitchFamily="18" charset="0"/>
              </a:rPr>
              <a:t>get</a:t>
            </a:r>
            <a:r>
              <a:rPr lang="en-US" sz="1600" b="1" dirty="0" smtClean="0">
                <a:ea typeface="Times New Roman" pitchFamily="18" charset="0"/>
              </a:rPr>
              <a:t>; }</a:t>
            </a:r>
          </a:p>
          <a:p>
            <a:r>
              <a:rPr lang="en-US" sz="1600" b="1" dirty="0" smtClean="0">
                <a:solidFill>
                  <a:srgbClr val="0000FF"/>
                </a:solidFill>
                <a:ea typeface="Times New Roman" pitchFamily="18" charset="0"/>
              </a:rPr>
              <a:t>    public</a:t>
            </a:r>
            <a:r>
              <a:rPr lang="en-US" sz="1600" b="1" dirty="0" smtClean="0">
                <a:ea typeface="Times New Roman" pitchFamily="18" charset="0"/>
              </a:rPr>
              <a:t> </a:t>
            </a:r>
            <a:r>
              <a:rPr lang="en-US" sz="1600" b="1" dirty="0" smtClean="0">
                <a:solidFill>
                  <a:srgbClr val="0000FF"/>
                </a:solidFill>
                <a:ea typeface="Times New Roman" pitchFamily="18" charset="0"/>
              </a:rPr>
              <a:t>string</a:t>
            </a:r>
            <a:r>
              <a:rPr lang="en-US" sz="1600" b="1" dirty="0" smtClean="0">
                <a:ea typeface="Times New Roman" pitchFamily="18" charset="0"/>
              </a:rPr>
              <a:t> Right     { </a:t>
            </a:r>
            <a:r>
              <a:rPr lang="en-US" sz="1600" b="1" dirty="0" smtClean="0">
                <a:solidFill>
                  <a:srgbClr val="0000FF"/>
                </a:solidFill>
                <a:ea typeface="Times New Roman" pitchFamily="18" charset="0"/>
              </a:rPr>
              <a:t>get</a:t>
            </a:r>
            <a:r>
              <a:rPr lang="en-US" sz="1600" b="1" dirty="0" smtClean="0">
                <a:ea typeface="Times New Roman" pitchFamily="18" charset="0"/>
              </a:rPr>
              <a:t>; }</a:t>
            </a:r>
          </a:p>
          <a:p>
            <a:r>
              <a:rPr lang="en-US" sz="1600" b="1" dirty="0" smtClean="0">
                <a:ea typeface="Times New Roman" pitchFamily="18" charset="0"/>
              </a:rPr>
              <a:t>    </a:t>
            </a:r>
            <a:r>
              <a:rPr lang="en-US" sz="1600" b="1" dirty="0" smtClean="0">
                <a:solidFill>
                  <a:srgbClr val="0000FF"/>
                </a:solidFill>
                <a:ea typeface="Times New Roman" pitchFamily="18" charset="0"/>
              </a:rPr>
              <a:t>public</a:t>
            </a:r>
            <a:r>
              <a:rPr lang="en-US" sz="1600" b="1" dirty="0" smtClean="0">
                <a:ea typeface="Times New Roman" pitchFamily="18" charset="0"/>
              </a:rPr>
              <a:t> </a:t>
            </a:r>
            <a:r>
              <a:rPr lang="en-US" sz="1600" b="1" dirty="0" smtClean="0">
                <a:solidFill>
                  <a:srgbClr val="0000FF"/>
                </a:solidFill>
                <a:ea typeface="Times New Roman" pitchFamily="18" charset="0"/>
              </a:rPr>
              <a:t>object</a:t>
            </a:r>
            <a:r>
              <a:rPr lang="en-US" sz="1600" b="1" dirty="0" smtClean="0">
                <a:ea typeface="Times New Roman" pitchFamily="18" charset="0"/>
              </a:rPr>
              <a:t> Resource  { </a:t>
            </a:r>
            <a:r>
              <a:rPr lang="en-US" sz="1600" b="1" dirty="0" smtClean="0">
                <a:solidFill>
                  <a:srgbClr val="0000FF"/>
                </a:solidFill>
                <a:ea typeface="Times New Roman" pitchFamily="18" charset="0"/>
              </a:rPr>
              <a:t>get</a:t>
            </a:r>
            <a:r>
              <a:rPr lang="en-US" sz="1600" b="1" dirty="0" smtClean="0">
                <a:ea typeface="Times New Roman" pitchFamily="18" charset="0"/>
              </a:rPr>
              <a:t>; }</a:t>
            </a:r>
          </a:p>
          <a:p>
            <a:r>
              <a:rPr lang="en-US" sz="1600" b="1" dirty="0" smtClean="0">
                <a:solidFill>
                  <a:srgbClr val="008000"/>
                </a:solidFill>
                <a:ea typeface="Times New Roman" pitchFamily="18" charset="0"/>
              </a:rPr>
              <a:t>    // ...</a:t>
            </a:r>
            <a:endParaRPr lang="en-US" sz="1600" b="1" dirty="0" smtClean="0">
              <a:ea typeface="Times New Roman" pitchFamily="18" charset="0"/>
            </a:endParaRPr>
          </a:p>
          <a:p>
            <a:r>
              <a:rPr lang="en-US" sz="1600" b="1" dirty="0" smtClean="0">
                <a:ea typeface="Times New Roman" pitchFamily="18" charset="0"/>
              </a:rPr>
              <a:t>  }</a:t>
            </a:r>
          </a:p>
          <a:p>
            <a:pPr>
              <a:lnSpc>
                <a:spcPct val="115000"/>
              </a:lnSpc>
              <a:spcBef>
                <a:spcPts val="0"/>
              </a:spcBef>
            </a:pPr>
            <a:r>
              <a:rPr lang="en-US" sz="1600" b="1" dirty="0" smtClean="0">
                <a:solidFill>
                  <a:srgbClr val="0000FF"/>
                </a:solidFill>
                <a:ea typeface="Calibri"/>
                <a:cs typeface="Times New Roman"/>
              </a:rPr>
              <a:t>  public</a:t>
            </a:r>
            <a:r>
              <a:rPr lang="en-US" sz="1600" b="1" dirty="0" smtClean="0">
                <a:ea typeface="Calibri"/>
                <a:cs typeface="Times New Roman"/>
              </a:rPr>
              <a:t> </a:t>
            </a:r>
            <a:r>
              <a:rPr lang="en-US" sz="1600" b="1" dirty="0" smtClean="0">
                <a:solidFill>
                  <a:srgbClr val="0000FF"/>
                </a:solidFill>
                <a:ea typeface="Calibri"/>
                <a:cs typeface="Times New Roman"/>
              </a:rPr>
              <a:t>static</a:t>
            </a:r>
            <a:r>
              <a:rPr lang="en-US" sz="1600" b="1" dirty="0" smtClean="0">
                <a:ea typeface="Calibri"/>
                <a:cs typeface="Times New Roman"/>
              </a:rPr>
              <a:t> </a:t>
            </a:r>
            <a:r>
              <a:rPr lang="en-US" sz="1600" b="1" dirty="0" smtClean="0">
                <a:solidFill>
                  <a:srgbClr val="0000FF"/>
                </a:solidFill>
                <a:ea typeface="Calibri"/>
                <a:cs typeface="Times New Roman"/>
              </a:rPr>
              <a:t>class</a:t>
            </a:r>
            <a:r>
              <a:rPr lang="en-US" sz="1600" b="1" dirty="0" smtClean="0">
                <a:ea typeface="Calibri"/>
                <a:cs typeface="Times New Roman"/>
              </a:rPr>
              <a:t> </a:t>
            </a:r>
            <a:r>
              <a:rPr lang="en-US" sz="1600" b="1" dirty="0" err="1" smtClean="0">
                <a:solidFill>
                  <a:srgbClr val="2B91AF"/>
                </a:solidFill>
                <a:ea typeface="Calibri"/>
                <a:cs typeface="Times New Roman"/>
              </a:rPr>
              <a:t>ClaimTypes</a:t>
            </a:r>
            <a:r>
              <a:rPr lang="en-US" sz="1600" b="1" dirty="0" smtClean="0">
                <a:ea typeface="Calibri"/>
                <a:cs typeface="Times New Roman"/>
              </a:rPr>
              <a:t> {</a:t>
            </a:r>
            <a:endParaRPr lang="en-US" sz="1200" b="1" dirty="0" smtClean="0">
              <a:ea typeface="Calibri"/>
              <a:cs typeface="Times New Roman"/>
            </a:endParaRPr>
          </a:p>
          <a:p>
            <a:pPr>
              <a:lnSpc>
                <a:spcPct val="115000"/>
              </a:lnSpc>
              <a:spcBef>
                <a:spcPts val="0"/>
              </a:spcBef>
            </a:pPr>
            <a:r>
              <a:rPr lang="en-US" sz="1600" b="1" dirty="0" smtClean="0">
                <a:ea typeface="Calibri"/>
                <a:cs typeface="Times New Roman"/>
              </a:rPr>
              <a:t>    </a:t>
            </a:r>
            <a:r>
              <a:rPr lang="en-US" sz="1600" b="1" dirty="0" smtClean="0">
                <a:solidFill>
                  <a:srgbClr val="0000FF"/>
                </a:solidFill>
                <a:ea typeface="Calibri"/>
                <a:cs typeface="Times New Roman"/>
              </a:rPr>
              <a:t>public</a:t>
            </a:r>
            <a:r>
              <a:rPr lang="en-US" sz="1600" b="1" dirty="0" smtClean="0">
                <a:ea typeface="Calibri"/>
                <a:cs typeface="Times New Roman"/>
              </a:rPr>
              <a:t> </a:t>
            </a:r>
            <a:r>
              <a:rPr lang="en-US" sz="1600" b="1" dirty="0" smtClean="0">
                <a:solidFill>
                  <a:srgbClr val="0000FF"/>
                </a:solidFill>
                <a:ea typeface="Calibri"/>
                <a:cs typeface="Times New Roman"/>
              </a:rPr>
              <a:t>static</a:t>
            </a:r>
            <a:r>
              <a:rPr lang="en-US" sz="1600" b="1" dirty="0" smtClean="0">
                <a:ea typeface="Calibri"/>
                <a:cs typeface="Times New Roman"/>
              </a:rPr>
              <a:t> </a:t>
            </a:r>
            <a:r>
              <a:rPr lang="en-US" sz="1600" b="1" dirty="0" smtClean="0">
                <a:solidFill>
                  <a:srgbClr val="0000FF"/>
                </a:solidFill>
                <a:ea typeface="Calibri"/>
                <a:cs typeface="Times New Roman"/>
              </a:rPr>
              <a:t>string</a:t>
            </a:r>
            <a:r>
              <a:rPr lang="en-US" sz="1600" b="1" dirty="0" smtClean="0">
                <a:ea typeface="Calibri"/>
                <a:cs typeface="Times New Roman"/>
              </a:rPr>
              <a:t> </a:t>
            </a:r>
            <a:r>
              <a:rPr lang="en-US" sz="1600" b="1" dirty="0" err="1" smtClean="0">
                <a:ea typeface="Calibri"/>
                <a:cs typeface="Times New Roman"/>
              </a:rPr>
              <a:t>GivenName</a:t>
            </a:r>
            <a:r>
              <a:rPr lang="en-US" sz="1600" b="1" dirty="0" smtClean="0">
                <a:ea typeface="Calibri"/>
                <a:cs typeface="Times New Roman"/>
              </a:rPr>
              <a:t>   { </a:t>
            </a:r>
            <a:r>
              <a:rPr lang="en-US" sz="1600" b="1" dirty="0" smtClean="0">
                <a:solidFill>
                  <a:srgbClr val="0000FF"/>
                </a:solidFill>
                <a:ea typeface="Calibri"/>
                <a:cs typeface="Times New Roman"/>
              </a:rPr>
              <a:t>get</a:t>
            </a:r>
            <a:r>
              <a:rPr lang="en-US" sz="1600" b="1" dirty="0" smtClean="0">
                <a:ea typeface="Calibri"/>
                <a:cs typeface="Times New Roman"/>
              </a:rPr>
              <a:t>; }</a:t>
            </a:r>
            <a:endParaRPr lang="en-US" sz="1200" b="1" dirty="0" smtClean="0">
              <a:ea typeface="Calibri"/>
              <a:cs typeface="Times New Roman"/>
            </a:endParaRPr>
          </a:p>
          <a:p>
            <a:pPr>
              <a:lnSpc>
                <a:spcPct val="115000"/>
              </a:lnSpc>
              <a:spcBef>
                <a:spcPts val="0"/>
              </a:spcBef>
            </a:pPr>
            <a:r>
              <a:rPr lang="en-US" sz="1600" b="1" dirty="0" smtClean="0">
                <a:ea typeface="Calibri"/>
                <a:cs typeface="Times New Roman"/>
              </a:rPr>
              <a:t>    </a:t>
            </a:r>
            <a:r>
              <a:rPr lang="en-US" sz="1600" b="1" dirty="0" smtClean="0">
                <a:solidFill>
                  <a:srgbClr val="0000FF"/>
                </a:solidFill>
                <a:ea typeface="Calibri"/>
                <a:cs typeface="Times New Roman"/>
              </a:rPr>
              <a:t>public</a:t>
            </a:r>
            <a:r>
              <a:rPr lang="en-US" sz="1600" b="1" dirty="0" smtClean="0">
                <a:ea typeface="Calibri"/>
                <a:cs typeface="Times New Roman"/>
              </a:rPr>
              <a:t> </a:t>
            </a:r>
            <a:r>
              <a:rPr lang="en-US" sz="1600" b="1" dirty="0" smtClean="0">
                <a:solidFill>
                  <a:srgbClr val="0000FF"/>
                </a:solidFill>
                <a:ea typeface="Calibri"/>
                <a:cs typeface="Times New Roman"/>
              </a:rPr>
              <a:t>static</a:t>
            </a:r>
            <a:r>
              <a:rPr lang="en-US" sz="1600" b="1" dirty="0" smtClean="0">
                <a:ea typeface="Calibri"/>
                <a:cs typeface="Times New Roman"/>
              </a:rPr>
              <a:t> </a:t>
            </a:r>
            <a:r>
              <a:rPr lang="en-US" sz="1600" b="1" dirty="0" smtClean="0">
                <a:solidFill>
                  <a:srgbClr val="0000FF"/>
                </a:solidFill>
                <a:ea typeface="Calibri"/>
                <a:cs typeface="Times New Roman"/>
              </a:rPr>
              <a:t>string</a:t>
            </a:r>
            <a:r>
              <a:rPr lang="en-US" sz="1600" b="1" dirty="0" smtClean="0">
                <a:ea typeface="Calibri"/>
                <a:cs typeface="Times New Roman"/>
              </a:rPr>
              <a:t> Surname     { </a:t>
            </a:r>
            <a:r>
              <a:rPr lang="en-US" sz="1600" b="1" dirty="0" smtClean="0">
                <a:solidFill>
                  <a:srgbClr val="0000FF"/>
                </a:solidFill>
                <a:ea typeface="Calibri"/>
                <a:cs typeface="Times New Roman"/>
              </a:rPr>
              <a:t>get</a:t>
            </a:r>
            <a:r>
              <a:rPr lang="en-US" sz="1600" b="1" dirty="0" smtClean="0">
                <a:ea typeface="Calibri"/>
                <a:cs typeface="Times New Roman"/>
              </a:rPr>
              <a:t>; }</a:t>
            </a:r>
            <a:endParaRPr lang="en-US" sz="1200" b="1" dirty="0" smtClean="0">
              <a:ea typeface="Calibri"/>
              <a:cs typeface="Times New Roman"/>
            </a:endParaRPr>
          </a:p>
          <a:p>
            <a:pPr>
              <a:lnSpc>
                <a:spcPct val="115000"/>
              </a:lnSpc>
              <a:spcBef>
                <a:spcPts val="0"/>
              </a:spcBef>
            </a:pPr>
            <a:r>
              <a:rPr lang="en-US" sz="1600" b="1" dirty="0" smtClean="0">
                <a:ea typeface="Calibri"/>
                <a:cs typeface="Times New Roman"/>
              </a:rPr>
              <a:t>    </a:t>
            </a:r>
            <a:r>
              <a:rPr lang="en-US" sz="1600" b="1" dirty="0" smtClean="0">
                <a:solidFill>
                  <a:srgbClr val="0000FF"/>
                </a:solidFill>
                <a:ea typeface="Calibri"/>
                <a:cs typeface="Times New Roman"/>
              </a:rPr>
              <a:t>public</a:t>
            </a:r>
            <a:r>
              <a:rPr lang="en-US" sz="1600" b="1" dirty="0" smtClean="0">
                <a:ea typeface="Calibri"/>
                <a:cs typeface="Times New Roman"/>
              </a:rPr>
              <a:t> </a:t>
            </a:r>
            <a:r>
              <a:rPr lang="en-US" sz="1600" b="1" dirty="0" smtClean="0">
                <a:solidFill>
                  <a:srgbClr val="0000FF"/>
                </a:solidFill>
                <a:ea typeface="Calibri"/>
                <a:cs typeface="Times New Roman"/>
              </a:rPr>
              <a:t>static</a:t>
            </a:r>
            <a:r>
              <a:rPr lang="en-US" sz="1600" b="1" dirty="0" smtClean="0">
                <a:ea typeface="Calibri"/>
                <a:cs typeface="Times New Roman"/>
              </a:rPr>
              <a:t> </a:t>
            </a:r>
            <a:r>
              <a:rPr lang="en-US" sz="1600" b="1" dirty="0" smtClean="0">
                <a:solidFill>
                  <a:srgbClr val="0000FF"/>
                </a:solidFill>
                <a:ea typeface="Calibri"/>
                <a:cs typeface="Times New Roman"/>
              </a:rPr>
              <a:t>string</a:t>
            </a:r>
            <a:r>
              <a:rPr lang="en-US" sz="1600" b="1" dirty="0" smtClean="0">
                <a:ea typeface="Calibri"/>
                <a:cs typeface="Times New Roman"/>
              </a:rPr>
              <a:t> </a:t>
            </a:r>
            <a:r>
              <a:rPr lang="en-US" sz="1600" b="1" dirty="0" err="1" smtClean="0">
                <a:ea typeface="Calibri"/>
                <a:cs typeface="Times New Roman"/>
              </a:rPr>
              <a:t>DateOfBirth</a:t>
            </a:r>
            <a:r>
              <a:rPr lang="en-US" sz="1600" b="1" dirty="0" smtClean="0">
                <a:ea typeface="Calibri"/>
                <a:cs typeface="Times New Roman"/>
              </a:rPr>
              <a:t> { </a:t>
            </a:r>
            <a:r>
              <a:rPr lang="en-US" sz="1600" b="1" dirty="0" smtClean="0">
                <a:solidFill>
                  <a:srgbClr val="0000FF"/>
                </a:solidFill>
                <a:ea typeface="Calibri"/>
                <a:cs typeface="Times New Roman"/>
              </a:rPr>
              <a:t>get</a:t>
            </a:r>
            <a:r>
              <a:rPr lang="en-US" sz="1600" b="1" dirty="0" smtClean="0">
                <a:ea typeface="Calibri"/>
                <a:cs typeface="Times New Roman"/>
              </a:rPr>
              <a:t>; }</a:t>
            </a:r>
            <a:endParaRPr lang="en-US" sz="1200" b="1" dirty="0" smtClean="0">
              <a:ea typeface="Calibri"/>
              <a:cs typeface="Times New Roman"/>
            </a:endParaRPr>
          </a:p>
          <a:p>
            <a:pPr>
              <a:lnSpc>
                <a:spcPct val="115000"/>
              </a:lnSpc>
              <a:spcBef>
                <a:spcPts val="0"/>
              </a:spcBef>
            </a:pPr>
            <a:r>
              <a:rPr lang="en-US" sz="1600" b="1" dirty="0" smtClean="0">
                <a:ea typeface="Calibri"/>
                <a:cs typeface="Times New Roman"/>
              </a:rPr>
              <a:t>    </a:t>
            </a:r>
            <a:r>
              <a:rPr lang="en-US" sz="1600" b="1" dirty="0" smtClean="0">
                <a:solidFill>
                  <a:srgbClr val="008000"/>
                </a:solidFill>
                <a:ea typeface="Calibri"/>
                <a:cs typeface="Times New Roman"/>
              </a:rPr>
              <a:t>// ...</a:t>
            </a:r>
            <a:endParaRPr lang="en-US" sz="1200" b="1" dirty="0" smtClean="0">
              <a:ea typeface="Calibri"/>
              <a:cs typeface="Times New Roman"/>
            </a:endParaRPr>
          </a:p>
          <a:p>
            <a:pPr>
              <a:lnSpc>
                <a:spcPct val="115000"/>
              </a:lnSpc>
              <a:spcBef>
                <a:spcPts val="0"/>
              </a:spcBef>
            </a:pPr>
            <a:r>
              <a:rPr lang="en-US" sz="1600" b="1" dirty="0" smtClean="0">
                <a:ea typeface="Calibri"/>
                <a:cs typeface="Times New Roman"/>
              </a:rPr>
              <a:t>  }</a:t>
            </a:r>
            <a:endParaRPr lang="en-US" sz="1200" b="1" dirty="0" smtClean="0">
              <a:ea typeface="Calibri"/>
              <a:cs typeface="Times New Roman"/>
            </a:endParaRPr>
          </a:p>
          <a:p>
            <a:pPr>
              <a:lnSpc>
                <a:spcPct val="115000"/>
              </a:lnSpc>
              <a:spcBef>
                <a:spcPts val="0"/>
              </a:spcBef>
            </a:pPr>
            <a:r>
              <a:rPr lang="en-US" sz="1600" b="1" dirty="0" smtClean="0">
                <a:ea typeface="Calibri"/>
                <a:cs typeface="Times New Roman"/>
              </a:rPr>
              <a:t>  </a:t>
            </a:r>
            <a:r>
              <a:rPr lang="en-US" sz="1600" b="1" dirty="0" smtClean="0">
                <a:solidFill>
                  <a:srgbClr val="0000FF"/>
                </a:solidFill>
                <a:ea typeface="Calibri"/>
                <a:cs typeface="Times New Roman"/>
              </a:rPr>
              <a:t>public</a:t>
            </a:r>
            <a:r>
              <a:rPr lang="en-US" sz="1600" b="1" dirty="0" smtClean="0">
                <a:ea typeface="Calibri"/>
                <a:cs typeface="Times New Roman"/>
              </a:rPr>
              <a:t> </a:t>
            </a:r>
            <a:r>
              <a:rPr lang="en-US" sz="1600" b="1" dirty="0" smtClean="0">
                <a:solidFill>
                  <a:srgbClr val="0000FF"/>
                </a:solidFill>
                <a:ea typeface="Calibri"/>
                <a:cs typeface="Times New Roman"/>
              </a:rPr>
              <a:t>static</a:t>
            </a:r>
            <a:r>
              <a:rPr lang="en-US" sz="1600" b="1" dirty="0" smtClean="0">
                <a:ea typeface="Calibri"/>
                <a:cs typeface="Times New Roman"/>
              </a:rPr>
              <a:t> </a:t>
            </a:r>
            <a:r>
              <a:rPr lang="en-US" sz="1600" b="1" dirty="0" smtClean="0">
                <a:solidFill>
                  <a:srgbClr val="0000FF"/>
                </a:solidFill>
                <a:ea typeface="Calibri"/>
                <a:cs typeface="Times New Roman"/>
              </a:rPr>
              <a:t>class</a:t>
            </a:r>
            <a:r>
              <a:rPr lang="en-US" sz="1600" b="1" dirty="0" smtClean="0">
                <a:ea typeface="Calibri"/>
                <a:cs typeface="Times New Roman"/>
              </a:rPr>
              <a:t> </a:t>
            </a:r>
            <a:r>
              <a:rPr lang="en-US" sz="1600" b="1" dirty="0" smtClean="0">
                <a:solidFill>
                  <a:srgbClr val="2B91AF"/>
                </a:solidFill>
                <a:ea typeface="Calibri"/>
                <a:cs typeface="Times New Roman"/>
              </a:rPr>
              <a:t>Rights </a:t>
            </a:r>
            <a:r>
              <a:rPr lang="en-US" sz="1600" b="1" dirty="0" smtClean="0">
                <a:ea typeface="Calibri"/>
                <a:cs typeface="Times New Roman"/>
              </a:rPr>
              <a:t>{</a:t>
            </a:r>
            <a:endParaRPr lang="en-US" sz="1200" b="1" dirty="0" smtClean="0">
              <a:ea typeface="Calibri"/>
              <a:cs typeface="Times New Roman"/>
            </a:endParaRPr>
          </a:p>
          <a:p>
            <a:pPr>
              <a:lnSpc>
                <a:spcPct val="115000"/>
              </a:lnSpc>
              <a:spcBef>
                <a:spcPts val="0"/>
              </a:spcBef>
            </a:pPr>
            <a:r>
              <a:rPr lang="en-US" sz="1600" b="1" dirty="0" smtClean="0">
                <a:ea typeface="Calibri"/>
                <a:cs typeface="Times New Roman"/>
              </a:rPr>
              <a:t>    </a:t>
            </a:r>
            <a:r>
              <a:rPr lang="en-US" sz="1600" b="1" dirty="0" smtClean="0">
                <a:solidFill>
                  <a:srgbClr val="0000FF"/>
                </a:solidFill>
                <a:ea typeface="Calibri"/>
                <a:cs typeface="Times New Roman"/>
              </a:rPr>
              <a:t>public</a:t>
            </a:r>
            <a:r>
              <a:rPr lang="en-US" sz="1600" b="1" dirty="0" smtClean="0">
                <a:ea typeface="Calibri"/>
                <a:cs typeface="Times New Roman"/>
              </a:rPr>
              <a:t> </a:t>
            </a:r>
            <a:r>
              <a:rPr lang="en-US" sz="1600" b="1" dirty="0" smtClean="0">
                <a:solidFill>
                  <a:srgbClr val="0000FF"/>
                </a:solidFill>
                <a:ea typeface="Calibri"/>
                <a:cs typeface="Times New Roman"/>
              </a:rPr>
              <a:t>static</a:t>
            </a:r>
            <a:r>
              <a:rPr lang="en-US" sz="1600" b="1" dirty="0" smtClean="0">
                <a:ea typeface="Calibri"/>
                <a:cs typeface="Times New Roman"/>
              </a:rPr>
              <a:t> </a:t>
            </a:r>
            <a:r>
              <a:rPr lang="en-US" sz="1600" b="1" dirty="0" smtClean="0">
                <a:solidFill>
                  <a:srgbClr val="0000FF"/>
                </a:solidFill>
                <a:ea typeface="Calibri"/>
                <a:cs typeface="Times New Roman"/>
              </a:rPr>
              <a:t>string</a:t>
            </a:r>
            <a:r>
              <a:rPr lang="en-US" sz="1600" b="1" dirty="0" smtClean="0">
                <a:ea typeface="Calibri"/>
                <a:cs typeface="Times New Roman"/>
              </a:rPr>
              <a:t> Identity        { </a:t>
            </a:r>
            <a:r>
              <a:rPr lang="en-US" sz="1600" b="1" dirty="0" smtClean="0">
                <a:solidFill>
                  <a:srgbClr val="0000FF"/>
                </a:solidFill>
                <a:ea typeface="Calibri"/>
                <a:cs typeface="Times New Roman"/>
              </a:rPr>
              <a:t>get</a:t>
            </a:r>
            <a:r>
              <a:rPr lang="en-US" sz="1600" b="1" dirty="0" smtClean="0">
                <a:ea typeface="Calibri"/>
                <a:cs typeface="Times New Roman"/>
              </a:rPr>
              <a:t>; }</a:t>
            </a:r>
            <a:endParaRPr lang="en-US" sz="1200" b="1" dirty="0" smtClean="0">
              <a:ea typeface="Calibri"/>
              <a:cs typeface="Times New Roman"/>
            </a:endParaRPr>
          </a:p>
          <a:p>
            <a:pPr>
              <a:lnSpc>
                <a:spcPct val="115000"/>
              </a:lnSpc>
              <a:spcBef>
                <a:spcPts val="0"/>
              </a:spcBef>
            </a:pPr>
            <a:r>
              <a:rPr lang="en-US" sz="1600" b="1" dirty="0" smtClean="0">
                <a:ea typeface="Calibri"/>
                <a:cs typeface="Times New Roman"/>
              </a:rPr>
              <a:t>    </a:t>
            </a:r>
            <a:r>
              <a:rPr lang="en-US" sz="1600" b="1" dirty="0" smtClean="0">
                <a:solidFill>
                  <a:srgbClr val="0000FF"/>
                </a:solidFill>
                <a:ea typeface="Calibri"/>
                <a:cs typeface="Times New Roman"/>
              </a:rPr>
              <a:t>public</a:t>
            </a:r>
            <a:r>
              <a:rPr lang="en-US" sz="1600" b="1" dirty="0" smtClean="0">
                <a:ea typeface="Calibri"/>
                <a:cs typeface="Times New Roman"/>
              </a:rPr>
              <a:t> </a:t>
            </a:r>
            <a:r>
              <a:rPr lang="en-US" sz="1600" b="1" dirty="0" smtClean="0">
                <a:solidFill>
                  <a:srgbClr val="0000FF"/>
                </a:solidFill>
                <a:ea typeface="Calibri"/>
                <a:cs typeface="Times New Roman"/>
              </a:rPr>
              <a:t>static</a:t>
            </a:r>
            <a:r>
              <a:rPr lang="en-US" sz="1600" b="1" dirty="0" smtClean="0">
                <a:ea typeface="Calibri"/>
                <a:cs typeface="Times New Roman"/>
              </a:rPr>
              <a:t> </a:t>
            </a:r>
            <a:r>
              <a:rPr lang="en-US" sz="1600" b="1" dirty="0" smtClean="0">
                <a:solidFill>
                  <a:srgbClr val="0000FF"/>
                </a:solidFill>
                <a:ea typeface="Calibri"/>
                <a:cs typeface="Times New Roman"/>
              </a:rPr>
              <a:t>string</a:t>
            </a:r>
            <a:r>
              <a:rPr lang="en-US" sz="1600" b="1" dirty="0" smtClean="0">
                <a:ea typeface="Calibri"/>
                <a:cs typeface="Times New Roman"/>
              </a:rPr>
              <a:t> </a:t>
            </a:r>
            <a:r>
              <a:rPr lang="en-US" sz="1600" b="1" dirty="0" err="1" smtClean="0">
                <a:ea typeface="Calibri"/>
                <a:cs typeface="Times New Roman"/>
              </a:rPr>
              <a:t>PossessProperty</a:t>
            </a:r>
            <a:r>
              <a:rPr lang="en-US" sz="1600" b="1" dirty="0" smtClean="0">
                <a:ea typeface="Calibri"/>
                <a:cs typeface="Times New Roman"/>
              </a:rPr>
              <a:t> { </a:t>
            </a:r>
            <a:r>
              <a:rPr lang="en-US" sz="1600" b="1" dirty="0" smtClean="0">
                <a:solidFill>
                  <a:srgbClr val="0000FF"/>
                </a:solidFill>
                <a:ea typeface="Calibri"/>
                <a:cs typeface="Times New Roman"/>
              </a:rPr>
              <a:t>get</a:t>
            </a:r>
            <a:r>
              <a:rPr lang="en-US" sz="1600" b="1" dirty="0" smtClean="0">
                <a:ea typeface="Calibri"/>
                <a:cs typeface="Times New Roman"/>
              </a:rPr>
              <a:t>; }</a:t>
            </a:r>
            <a:endParaRPr lang="en-US" sz="1200" b="1" dirty="0" smtClean="0">
              <a:ea typeface="Calibri"/>
              <a:cs typeface="Times New Roman"/>
            </a:endParaRPr>
          </a:p>
          <a:p>
            <a:pPr>
              <a:lnSpc>
                <a:spcPct val="115000"/>
              </a:lnSpc>
              <a:spcBef>
                <a:spcPts val="0"/>
              </a:spcBef>
            </a:pPr>
            <a:r>
              <a:rPr lang="en-US" sz="1600" b="1" dirty="0" smtClean="0">
                <a:ea typeface="Calibri"/>
                <a:cs typeface="Times New Roman"/>
              </a:rPr>
              <a:t>  }</a:t>
            </a:r>
            <a:endParaRPr lang="en-US" sz="1600" b="1" dirty="0" smtClean="0">
              <a:ea typeface="Times New Roman" pitchFamily="18" charset="0"/>
            </a:endParaRPr>
          </a:p>
          <a:p>
            <a:r>
              <a:rPr lang="en-US" sz="1600" b="1" dirty="0" smtClean="0">
                <a:ea typeface="Times New Roman" pitchFamily="18" charset="0"/>
              </a:rPr>
              <a:t>}</a:t>
            </a:r>
            <a:endParaRPr lang="en-US" sz="1600" b="1" dirty="0">
              <a:ea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Claimset</a:t>
            </a:r>
            <a:r>
              <a:rPr lang="en-US" dirty="0" smtClean="0"/>
              <a:t>:  Claims From An Issuer</a:t>
            </a:r>
            <a:endParaRPr lang="en-US" dirty="0"/>
          </a:p>
        </p:txBody>
      </p:sp>
      <p:sp>
        <p:nvSpPr>
          <p:cNvPr id="9" name="Text Placeholder 8"/>
          <p:cNvSpPr>
            <a:spLocks noGrp="1"/>
          </p:cNvSpPr>
          <p:nvPr>
            <p:ph type="body" sz="quarter" idx="10"/>
          </p:nvPr>
        </p:nvSpPr>
        <p:spPr>
          <a:xfrm>
            <a:off x="730250" y="1414463"/>
            <a:ext cx="8346073" cy="3401380"/>
          </a:xfrm>
        </p:spPr>
        <p:txBody>
          <a:bodyPr/>
          <a:lstStyle/>
          <a:p>
            <a:r>
              <a:rPr lang="en-US" sz="1600" b="1" dirty="0" smtClean="0">
                <a:solidFill>
                  <a:srgbClr val="0000FF"/>
                </a:solidFill>
                <a:ea typeface="Times New Roman" pitchFamily="18" charset="0"/>
              </a:rPr>
              <a:t>namespace</a:t>
            </a:r>
            <a:r>
              <a:rPr lang="en-US" sz="1600" b="1" dirty="0" smtClean="0">
                <a:ea typeface="Times New Roman" pitchFamily="18" charset="0"/>
              </a:rPr>
              <a:t> </a:t>
            </a:r>
            <a:r>
              <a:rPr lang="en-US" sz="1600" b="1" dirty="0" err="1" smtClean="0">
                <a:ea typeface="Times New Roman" pitchFamily="18" charset="0"/>
              </a:rPr>
              <a:t>System.IdentityModel.Claims</a:t>
            </a:r>
            <a:r>
              <a:rPr lang="en-US" sz="1600" b="1" dirty="0" smtClean="0">
                <a:ea typeface="Times New Roman" pitchFamily="18" charset="0"/>
              </a:rPr>
              <a:t> {</a:t>
            </a:r>
          </a:p>
          <a:p>
            <a:r>
              <a:rPr lang="en-US" sz="1600" b="1" dirty="0" smtClean="0">
                <a:ea typeface="Times New Roman" pitchFamily="18" charset="0"/>
              </a:rPr>
              <a:t>  </a:t>
            </a:r>
            <a:r>
              <a:rPr lang="en-US" sz="1600" b="1" dirty="0" smtClean="0">
                <a:solidFill>
                  <a:srgbClr val="0000FF"/>
                </a:solidFill>
                <a:ea typeface="Times New Roman" pitchFamily="18" charset="0"/>
              </a:rPr>
              <a:t>public</a:t>
            </a:r>
            <a:r>
              <a:rPr lang="en-US" sz="1600" b="1" dirty="0" smtClean="0">
                <a:ea typeface="Times New Roman" pitchFamily="18" charset="0"/>
              </a:rPr>
              <a:t> </a:t>
            </a:r>
            <a:r>
              <a:rPr lang="en-US" sz="1600" b="1" dirty="0" smtClean="0">
                <a:solidFill>
                  <a:srgbClr val="0000FF"/>
                </a:solidFill>
                <a:ea typeface="Times New Roman" pitchFamily="18" charset="0"/>
              </a:rPr>
              <a:t>abstract</a:t>
            </a:r>
            <a:r>
              <a:rPr lang="en-US" sz="1600" b="1" dirty="0" smtClean="0">
                <a:ea typeface="Times New Roman" pitchFamily="18" charset="0"/>
              </a:rPr>
              <a:t> </a:t>
            </a:r>
            <a:r>
              <a:rPr lang="en-US" sz="1600" b="1" dirty="0" smtClean="0">
                <a:solidFill>
                  <a:srgbClr val="0000FF"/>
                </a:solidFill>
                <a:ea typeface="Times New Roman" pitchFamily="18" charset="0"/>
              </a:rPr>
              <a:t>class</a:t>
            </a:r>
            <a:r>
              <a:rPr lang="en-US" sz="1600" b="1" dirty="0" smtClean="0">
                <a:ea typeface="Times New Roman" pitchFamily="18" charset="0"/>
              </a:rPr>
              <a:t> </a:t>
            </a:r>
            <a:r>
              <a:rPr lang="en-US" sz="1600" b="1" dirty="0" smtClean="0">
                <a:solidFill>
                  <a:srgbClr val="2B91AF"/>
                </a:solidFill>
                <a:ea typeface="Times New Roman" pitchFamily="18" charset="0"/>
              </a:rPr>
              <a:t>ClaimSet</a:t>
            </a:r>
            <a:r>
              <a:rPr lang="en-US" sz="1600" b="1" dirty="0" smtClean="0">
                <a:ea typeface="Times New Roman" pitchFamily="18" charset="0"/>
              </a:rPr>
              <a:t> : </a:t>
            </a:r>
            <a:r>
              <a:rPr lang="en-US" sz="1600" b="1" dirty="0" err="1" smtClean="0">
                <a:solidFill>
                  <a:srgbClr val="2B91AF"/>
                </a:solidFill>
                <a:ea typeface="Times New Roman" pitchFamily="18" charset="0"/>
              </a:rPr>
              <a:t>IEnumerable</a:t>
            </a:r>
            <a:r>
              <a:rPr lang="en-US" sz="1600" b="1" dirty="0" smtClean="0">
                <a:ea typeface="Times New Roman" pitchFamily="18" charset="0"/>
              </a:rPr>
              <a:t>&lt;</a:t>
            </a:r>
            <a:r>
              <a:rPr lang="en-US" sz="1600" b="1" dirty="0" smtClean="0">
                <a:solidFill>
                  <a:srgbClr val="2B91AF"/>
                </a:solidFill>
                <a:ea typeface="Times New Roman" pitchFamily="18" charset="0"/>
              </a:rPr>
              <a:t>Claim</a:t>
            </a:r>
            <a:r>
              <a:rPr lang="en-US" sz="1600" b="1" dirty="0" smtClean="0">
                <a:ea typeface="Times New Roman" pitchFamily="18" charset="0"/>
              </a:rPr>
              <a:t>&gt;, </a:t>
            </a:r>
            <a:r>
              <a:rPr lang="en-US" sz="1600" b="1" dirty="0" err="1" smtClean="0">
                <a:solidFill>
                  <a:srgbClr val="2B91AF"/>
                </a:solidFill>
                <a:ea typeface="Times New Roman" pitchFamily="18" charset="0"/>
              </a:rPr>
              <a:t>IEnumerable</a:t>
            </a:r>
            <a:r>
              <a:rPr lang="en-US" sz="1600" b="1" dirty="0" smtClean="0">
                <a:ea typeface="Times New Roman" pitchFamily="18" charset="0"/>
              </a:rPr>
              <a:t> {</a:t>
            </a:r>
          </a:p>
          <a:p>
            <a:r>
              <a:rPr lang="en-US" sz="1600" b="1" dirty="0" smtClean="0">
                <a:ea typeface="Times New Roman" pitchFamily="18" charset="0"/>
              </a:rPr>
              <a:t>    </a:t>
            </a:r>
            <a:r>
              <a:rPr lang="en-US" sz="1600" b="1" dirty="0" smtClean="0">
                <a:solidFill>
                  <a:srgbClr val="0000FF"/>
                </a:solidFill>
                <a:ea typeface="Times New Roman" pitchFamily="18" charset="0"/>
              </a:rPr>
              <a:t>public</a:t>
            </a:r>
            <a:r>
              <a:rPr lang="en-US" sz="1600" b="1" dirty="0" smtClean="0">
                <a:ea typeface="Times New Roman" pitchFamily="18" charset="0"/>
              </a:rPr>
              <a:t> </a:t>
            </a:r>
            <a:r>
              <a:rPr lang="en-US" sz="1600" b="1" dirty="0" smtClean="0">
                <a:solidFill>
                  <a:srgbClr val="0000FF"/>
                </a:solidFill>
                <a:ea typeface="Times New Roman" pitchFamily="18" charset="0"/>
              </a:rPr>
              <a:t>abstract</a:t>
            </a:r>
            <a:r>
              <a:rPr lang="en-US" sz="1600" b="1" dirty="0" smtClean="0">
                <a:ea typeface="Times New Roman" pitchFamily="18" charset="0"/>
              </a:rPr>
              <a:t> </a:t>
            </a:r>
            <a:r>
              <a:rPr lang="en-US" sz="1600" b="1" dirty="0" smtClean="0">
                <a:solidFill>
                  <a:srgbClr val="2B91AF"/>
                </a:solidFill>
                <a:ea typeface="Times New Roman" pitchFamily="18" charset="0"/>
              </a:rPr>
              <a:t>ClaimSet</a:t>
            </a:r>
            <a:r>
              <a:rPr lang="en-US" sz="1600" b="1" dirty="0" smtClean="0">
                <a:ea typeface="Times New Roman" pitchFamily="18" charset="0"/>
              </a:rPr>
              <a:t> Issuer { </a:t>
            </a:r>
            <a:r>
              <a:rPr lang="en-US" sz="1600" b="1" dirty="0" smtClean="0">
                <a:solidFill>
                  <a:srgbClr val="0000FF"/>
                </a:solidFill>
                <a:ea typeface="Times New Roman" pitchFamily="18" charset="0"/>
              </a:rPr>
              <a:t>get</a:t>
            </a:r>
            <a:r>
              <a:rPr lang="en-US" sz="1600" b="1" dirty="0" smtClean="0">
                <a:ea typeface="Times New Roman" pitchFamily="18" charset="0"/>
              </a:rPr>
              <a:t>; }</a:t>
            </a:r>
          </a:p>
          <a:p>
            <a:endParaRPr lang="en-US" sz="1600" b="1" dirty="0" smtClean="0">
              <a:ea typeface="Times New Roman" pitchFamily="18" charset="0"/>
            </a:endParaRPr>
          </a:p>
          <a:p>
            <a:r>
              <a:rPr lang="en-US" sz="1600" b="1" dirty="0" smtClean="0">
                <a:ea typeface="Times New Roman" pitchFamily="18" charset="0"/>
              </a:rPr>
              <a:t>    </a:t>
            </a:r>
            <a:r>
              <a:rPr lang="en-US" sz="1600" b="1" dirty="0" smtClean="0">
                <a:solidFill>
                  <a:srgbClr val="0000FF"/>
                </a:solidFill>
                <a:ea typeface="Times New Roman" pitchFamily="18" charset="0"/>
              </a:rPr>
              <a:t>public</a:t>
            </a:r>
            <a:r>
              <a:rPr lang="en-US" sz="1600" b="1" dirty="0" smtClean="0">
                <a:ea typeface="Times New Roman" pitchFamily="18" charset="0"/>
              </a:rPr>
              <a:t> </a:t>
            </a:r>
            <a:r>
              <a:rPr lang="en-US" sz="1600" b="1" dirty="0" smtClean="0">
                <a:solidFill>
                  <a:srgbClr val="0000FF"/>
                </a:solidFill>
                <a:ea typeface="Times New Roman" pitchFamily="18" charset="0"/>
              </a:rPr>
              <a:t>virtual</a:t>
            </a:r>
            <a:r>
              <a:rPr lang="en-US" sz="1600" b="1" dirty="0" smtClean="0">
                <a:ea typeface="Times New Roman" pitchFamily="18" charset="0"/>
              </a:rPr>
              <a:t> </a:t>
            </a:r>
            <a:r>
              <a:rPr lang="en-US" sz="1600" b="1" dirty="0" err="1" smtClean="0">
                <a:solidFill>
                  <a:srgbClr val="0000FF"/>
                </a:solidFill>
                <a:ea typeface="Times New Roman" pitchFamily="18" charset="0"/>
              </a:rPr>
              <a:t>bool</a:t>
            </a:r>
            <a:r>
              <a:rPr lang="en-US" sz="1600" b="1" dirty="0" smtClean="0">
                <a:ea typeface="Times New Roman" pitchFamily="18" charset="0"/>
              </a:rPr>
              <a:t> </a:t>
            </a:r>
            <a:r>
              <a:rPr lang="en-US" sz="1600" b="1" dirty="0" err="1" smtClean="0">
                <a:ea typeface="Times New Roman" pitchFamily="18" charset="0"/>
              </a:rPr>
              <a:t>ContainsClaim</a:t>
            </a:r>
            <a:r>
              <a:rPr lang="en-US" sz="1600" b="1" dirty="0" smtClean="0">
                <a:ea typeface="Times New Roman" pitchFamily="18" charset="0"/>
              </a:rPr>
              <a:t>(</a:t>
            </a:r>
            <a:r>
              <a:rPr lang="en-US" sz="1600" b="1" dirty="0" smtClean="0">
                <a:solidFill>
                  <a:srgbClr val="2B91AF"/>
                </a:solidFill>
                <a:ea typeface="Times New Roman" pitchFamily="18" charset="0"/>
              </a:rPr>
              <a:t>Claim</a:t>
            </a:r>
            <a:r>
              <a:rPr lang="en-US" sz="1600" b="1" dirty="0" smtClean="0">
                <a:ea typeface="Times New Roman" pitchFamily="18" charset="0"/>
              </a:rPr>
              <a:t> </a:t>
            </a:r>
            <a:r>
              <a:rPr lang="en-US" sz="1600" b="1" dirty="0" err="1" smtClean="0">
                <a:ea typeface="Times New Roman" pitchFamily="18" charset="0"/>
              </a:rPr>
              <a:t>claim</a:t>
            </a:r>
            <a:r>
              <a:rPr lang="en-US" sz="1600" b="1" dirty="0" smtClean="0">
                <a:ea typeface="Times New Roman" pitchFamily="18" charset="0"/>
              </a:rPr>
              <a:t>);</a:t>
            </a:r>
          </a:p>
          <a:p>
            <a:r>
              <a:rPr lang="en-US" sz="1600" b="1" dirty="0" smtClean="0">
                <a:ea typeface="Times New Roman" pitchFamily="18" charset="0"/>
              </a:rPr>
              <a:t>    </a:t>
            </a:r>
            <a:r>
              <a:rPr lang="en-US" sz="1600" b="1" dirty="0" smtClean="0">
                <a:solidFill>
                  <a:srgbClr val="0000FF"/>
                </a:solidFill>
                <a:ea typeface="Times New Roman" pitchFamily="18" charset="0"/>
              </a:rPr>
              <a:t>public</a:t>
            </a:r>
            <a:r>
              <a:rPr lang="en-US" sz="1600" b="1" dirty="0" smtClean="0">
                <a:ea typeface="Times New Roman" pitchFamily="18" charset="0"/>
              </a:rPr>
              <a:t> </a:t>
            </a:r>
            <a:r>
              <a:rPr lang="en-US" sz="1600" b="1" dirty="0" smtClean="0">
                <a:solidFill>
                  <a:srgbClr val="0000FF"/>
                </a:solidFill>
                <a:ea typeface="Times New Roman" pitchFamily="18" charset="0"/>
              </a:rPr>
              <a:t>abstract</a:t>
            </a:r>
            <a:r>
              <a:rPr lang="en-US" sz="1600" b="1" dirty="0" smtClean="0">
                <a:ea typeface="Times New Roman" pitchFamily="18" charset="0"/>
              </a:rPr>
              <a:t> </a:t>
            </a:r>
            <a:r>
              <a:rPr lang="en-US" sz="1600" b="1" dirty="0" err="1" smtClean="0">
                <a:solidFill>
                  <a:srgbClr val="2B91AF"/>
                </a:solidFill>
                <a:ea typeface="Times New Roman" pitchFamily="18" charset="0"/>
              </a:rPr>
              <a:t>IEnumerable</a:t>
            </a:r>
            <a:r>
              <a:rPr lang="en-US" sz="1600" b="1" dirty="0" smtClean="0">
                <a:ea typeface="Times New Roman" pitchFamily="18" charset="0"/>
              </a:rPr>
              <a:t>&lt;</a:t>
            </a:r>
            <a:r>
              <a:rPr lang="en-US" sz="1600" b="1" dirty="0" smtClean="0">
                <a:solidFill>
                  <a:srgbClr val="2B91AF"/>
                </a:solidFill>
                <a:ea typeface="Times New Roman" pitchFamily="18" charset="0"/>
              </a:rPr>
              <a:t>Claim</a:t>
            </a:r>
            <a:r>
              <a:rPr lang="en-US" sz="1600" b="1" dirty="0" smtClean="0">
                <a:ea typeface="Times New Roman" pitchFamily="18" charset="0"/>
              </a:rPr>
              <a:t>&gt; </a:t>
            </a:r>
            <a:r>
              <a:rPr lang="en-US" sz="1600" b="1" dirty="0" err="1" smtClean="0">
                <a:ea typeface="Times New Roman" pitchFamily="18" charset="0"/>
              </a:rPr>
              <a:t>FindClaims</a:t>
            </a:r>
            <a:r>
              <a:rPr lang="en-US" sz="1600" b="1" dirty="0" smtClean="0">
                <a:ea typeface="Times New Roman" pitchFamily="18" charset="0"/>
              </a:rPr>
              <a:t>(</a:t>
            </a:r>
          </a:p>
          <a:p>
            <a:r>
              <a:rPr lang="en-US" sz="1600" b="1" dirty="0" smtClean="0">
                <a:solidFill>
                  <a:srgbClr val="0000FF"/>
                </a:solidFill>
                <a:ea typeface="Times New Roman" pitchFamily="18" charset="0"/>
              </a:rPr>
              <a:t>       string</a:t>
            </a:r>
            <a:r>
              <a:rPr lang="en-US" sz="1600" b="1" dirty="0" smtClean="0">
                <a:ea typeface="Times New Roman" pitchFamily="18" charset="0"/>
              </a:rPr>
              <a:t> </a:t>
            </a:r>
            <a:r>
              <a:rPr lang="en-US" sz="1600" b="1" dirty="0" err="1" smtClean="0">
                <a:ea typeface="Times New Roman" pitchFamily="18" charset="0"/>
              </a:rPr>
              <a:t>claimType</a:t>
            </a:r>
            <a:r>
              <a:rPr lang="en-US" sz="1600" b="1" dirty="0" smtClean="0">
                <a:ea typeface="Times New Roman" pitchFamily="18" charset="0"/>
              </a:rPr>
              <a:t>, </a:t>
            </a:r>
            <a:r>
              <a:rPr lang="en-US" sz="1600" b="1" dirty="0" smtClean="0">
                <a:solidFill>
                  <a:srgbClr val="0000FF"/>
                </a:solidFill>
                <a:ea typeface="Times New Roman" pitchFamily="18" charset="0"/>
              </a:rPr>
              <a:t>string</a:t>
            </a:r>
            <a:r>
              <a:rPr lang="en-US" sz="1600" b="1" dirty="0" smtClean="0">
                <a:ea typeface="Times New Roman" pitchFamily="18" charset="0"/>
              </a:rPr>
              <a:t> right);</a:t>
            </a:r>
          </a:p>
          <a:p>
            <a:r>
              <a:rPr lang="en-US" sz="1600" b="1" dirty="0" smtClean="0">
                <a:ea typeface="Times New Roman" pitchFamily="18" charset="0"/>
              </a:rPr>
              <a:t>    </a:t>
            </a:r>
            <a:r>
              <a:rPr lang="en-US" sz="1600" b="1" dirty="0" smtClean="0">
                <a:solidFill>
                  <a:srgbClr val="0000FF"/>
                </a:solidFill>
                <a:ea typeface="Times New Roman" pitchFamily="18" charset="0"/>
              </a:rPr>
              <a:t>public</a:t>
            </a:r>
            <a:r>
              <a:rPr lang="en-US" sz="1600" b="1" dirty="0" smtClean="0">
                <a:ea typeface="Times New Roman" pitchFamily="18" charset="0"/>
              </a:rPr>
              <a:t> </a:t>
            </a:r>
            <a:r>
              <a:rPr lang="en-US" sz="1600" b="1" dirty="0" smtClean="0">
                <a:solidFill>
                  <a:srgbClr val="0000FF"/>
                </a:solidFill>
                <a:ea typeface="Times New Roman" pitchFamily="18" charset="0"/>
              </a:rPr>
              <a:t>abstract</a:t>
            </a:r>
            <a:r>
              <a:rPr lang="en-US" sz="1600" b="1" dirty="0" smtClean="0">
                <a:ea typeface="Times New Roman" pitchFamily="18" charset="0"/>
              </a:rPr>
              <a:t> </a:t>
            </a:r>
            <a:r>
              <a:rPr lang="en-US" sz="1600" b="1" dirty="0" err="1" smtClean="0">
                <a:solidFill>
                  <a:srgbClr val="0000FF"/>
                </a:solidFill>
                <a:ea typeface="Times New Roman" pitchFamily="18" charset="0"/>
              </a:rPr>
              <a:t>int</a:t>
            </a:r>
            <a:r>
              <a:rPr lang="en-US" sz="1600" b="1" dirty="0" smtClean="0">
                <a:ea typeface="Times New Roman" pitchFamily="18" charset="0"/>
              </a:rPr>
              <a:t> Count { </a:t>
            </a:r>
            <a:r>
              <a:rPr lang="en-US" sz="1600" b="1" dirty="0" smtClean="0">
                <a:solidFill>
                  <a:srgbClr val="0000FF"/>
                </a:solidFill>
                <a:ea typeface="Times New Roman" pitchFamily="18" charset="0"/>
              </a:rPr>
              <a:t>get</a:t>
            </a:r>
            <a:r>
              <a:rPr lang="en-US" sz="1600" b="1" dirty="0" smtClean="0">
                <a:ea typeface="Times New Roman" pitchFamily="18" charset="0"/>
              </a:rPr>
              <a:t>; }</a:t>
            </a:r>
          </a:p>
          <a:p>
            <a:r>
              <a:rPr lang="en-US" sz="1600" b="1" dirty="0" smtClean="0">
                <a:ea typeface="Times New Roman" pitchFamily="18" charset="0"/>
              </a:rPr>
              <a:t>    </a:t>
            </a:r>
            <a:r>
              <a:rPr lang="en-US" sz="1600" b="1" dirty="0" smtClean="0">
                <a:solidFill>
                  <a:srgbClr val="0000FF"/>
                </a:solidFill>
                <a:ea typeface="Times New Roman" pitchFamily="18" charset="0"/>
              </a:rPr>
              <a:t>public</a:t>
            </a:r>
            <a:r>
              <a:rPr lang="en-US" sz="1600" b="1" dirty="0" smtClean="0">
                <a:ea typeface="Times New Roman" pitchFamily="18" charset="0"/>
              </a:rPr>
              <a:t> </a:t>
            </a:r>
            <a:r>
              <a:rPr lang="en-US" sz="1600" b="1" dirty="0" smtClean="0">
                <a:solidFill>
                  <a:srgbClr val="0000FF"/>
                </a:solidFill>
                <a:ea typeface="Times New Roman" pitchFamily="18" charset="0"/>
              </a:rPr>
              <a:t>abstract</a:t>
            </a:r>
            <a:r>
              <a:rPr lang="en-US" sz="1600" b="1" dirty="0" smtClean="0">
                <a:ea typeface="Times New Roman" pitchFamily="18" charset="0"/>
              </a:rPr>
              <a:t> </a:t>
            </a:r>
            <a:r>
              <a:rPr lang="en-US" sz="1600" b="1" dirty="0" smtClean="0">
                <a:solidFill>
                  <a:srgbClr val="2B91AF"/>
                </a:solidFill>
                <a:ea typeface="Times New Roman" pitchFamily="18" charset="0"/>
              </a:rPr>
              <a:t>Claim</a:t>
            </a:r>
            <a:r>
              <a:rPr lang="en-US" sz="1600" b="1" dirty="0" smtClean="0">
                <a:ea typeface="Times New Roman" pitchFamily="18" charset="0"/>
              </a:rPr>
              <a:t> </a:t>
            </a:r>
            <a:r>
              <a:rPr lang="en-US" sz="1600" b="1" dirty="0" smtClean="0">
                <a:solidFill>
                  <a:srgbClr val="0000FF"/>
                </a:solidFill>
                <a:ea typeface="Times New Roman" pitchFamily="18" charset="0"/>
              </a:rPr>
              <a:t>this</a:t>
            </a:r>
            <a:r>
              <a:rPr lang="en-US" sz="1600" b="1" dirty="0" smtClean="0">
                <a:ea typeface="Times New Roman" pitchFamily="18" charset="0"/>
              </a:rPr>
              <a:t>[</a:t>
            </a:r>
            <a:r>
              <a:rPr lang="en-US" sz="1600" b="1" dirty="0" err="1" smtClean="0">
                <a:solidFill>
                  <a:srgbClr val="0000FF"/>
                </a:solidFill>
                <a:ea typeface="Times New Roman" pitchFamily="18" charset="0"/>
              </a:rPr>
              <a:t>int</a:t>
            </a:r>
            <a:r>
              <a:rPr lang="en-US" sz="1600" b="1" dirty="0" smtClean="0">
                <a:ea typeface="Times New Roman" pitchFamily="18" charset="0"/>
              </a:rPr>
              <a:t> index] { </a:t>
            </a:r>
            <a:r>
              <a:rPr lang="en-US" sz="1600" b="1" dirty="0" smtClean="0">
                <a:solidFill>
                  <a:srgbClr val="0000FF"/>
                </a:solidFill>
                <a:ea typeface="Times New Roman" pitchFamily="18" charset="0"/>
              </a:rPr>
              <a:t>get</a:t>
            </a:r>
            <a:r>
              <a:rPr lang="en-US" sz="1600" b="1" dirty="0" smtClean="0">
                <a:ea typeface="Times New Roman" pitchFamily="18" charset="0"/>
              </a:rPr>
              <a:t>; }</a:t>
            </a:r>
          </a:p>
          <a:p>
            <a:r>
              <a:rPr lang="en-US" sz="1600" b="1" dirty="0" smtClean="0">
                <a:ea typeface="Times New Roman" pitchFamily="18" charset="0"/>
              </a:rPr>
              <a:t>    </a:t>
            </a:r>
            <a:r>
              <a:rPr lang="en-US" sz="1600" b="1" dirty="0" smtClean="0">
                <a:solidFill>
                  <a:srgbClr val="0000FF"/>
                </a:solidFill>
                <a:ea typeface="Times New Roman" pitchFamily="18" charset="0"/>
              </a:rPr>
              <a:t>public</a:t>
            </a:r>
            <a:r>
              <a:rPr lang="en-US" sz="1600" b="1" dirty="0" smtClean="0">
                <a:ea typeface="Times New Roman" pitchFamily="18" charset="0"/>
              </a:rPr>
              <a:t> </a:t>
            </a:r>
            <a:r>
              <a:rPr lang="en-US" sz="1600" b="1" dirty="0" smtClean="0">
                <a:solidFill>
                  <a:srgbClr val="0000FF"/>
                </a:solidFill>
                <a:ea typeface="Times New Roman" pitchFamily="18" charset="0"/>
              </a:rPr>
              <a:t>abstract</a:t>
            </a:r>
            <a:r>
              <a:rPr lang="en-US" sz="1600" b="1" dirty="0" smtClean="0">
                <a:ea typeface="Times New Roman" pitchFamily="18" charset="0"/>
              </a:rPr>
              <a:t> </a:t>
            </a:r>
            <a:r>
              <a:rPr lang="en-US" sz="1600" b="1" dirty="0" err="1" smtClean="0">
                <a:solidFill>
                  <a:srgbClr val="2B91AF"/>
                </a:solidFill>
                <a:ea typeface="Times New Roman" pitchFamily="18" charset="0"/>
              </a:rPr>
              <a:t>IEnumerator</a:t>
            </a:r>
            <a:r>
              <a:rPr lang="en-US" sz="1600" b="1" dirty="0" smtClean="0">
                <a:ea typeface="Times New Roman" pitchFamily="18" charset="0"/>
              </a:rPr>
              <a:t>&lt;</a:t>
            </a:r>
            <a:r>
              <a:rPr lang="en-US" sz="1600" b="1" dirty="0" smtClean="0">
                <a:solidFill>
                  <a:srgbClr val="2B91AF"/>
                </a:solidFill>
                <a:ea typeface="Times New Roman" pitchFamily="18" charset="0"/>
              </a:rPr>
              <a:t>Claim</a:t>
            </a:r>
            <a:r>
              <a:rPr lang="en-US" sz="1600" b="1" dirty="0" smtClean="0">
                <a:ea typeface="Times New Roman" pitchFamily="18" charset="0"/>
              </a:rPr>
              <a:t>&gt; </a:t>
            </a:r>
            <a:r>
              <a:rPr lang="en-US" sz="1600" b="1" dirty="0" err="1" smtClean="0">
                <a:ea typeface="Times New Roman" pitchFamily="18" charset="0"/>
              </a:rPr>
              <a:t>GetEnumerator</a:t>
            </a:r>
            <a:r>
              <a:rPr lang="en-US" sz="1600" b="1" dirty="0" smtClean="0">
                <a:ea typeface="Times New Roman" pitchFamily="18" charset="0"/>
              </a:rPr>
              <a:t>();</a:t>
            </a:r>
          </a:p>
          <a:p>
            <a:endParaRPr lang="en-US" sz="1600" b="1" dirty="0" smtClean="0">
              <a:ea typeface="Times New Roman" pitchFamily="18" charset="0"/>
            </a:endParaRPr>
          </a:p>
          <a:p>
            <a:r>
              <a:rPr lang="en-US" sz="1600" b="1" dirty="0" smtClean="0">
                <a:ea typeface="Times New Roman" pitchFamily="18" charset="0"/>
              </a:rPr>
              <a:t>    </a:t>
            </a:r>
            <a:r>
              <a:rPr lang="en-US" sz="1600" b="1" dirty="0" smtClean="0">
                <a:solidFill>
                  <a:srgbClr val="008000"/>
                </a:solidFill>
                <a:ea typeface="Times New Roman" pitchFamily="18" charset="0"/>
              </a:rPr>
              <a:t>// ...</a:t>
            </a:r>
            <a:endParaRPr lang="en-US" sz="1600" b="1" dirty="0" smtClean="0">
              <a:ea typeface="Times New Roman" pitchFamily="18" charset="0"/>
            </a:endParaRPr>
          </a:p>
          <a:p>
            <a:r>
              <a:rPr lang="en-US" sz="1600" b="1" dirty="0" smtClean="0">
                <a:ea typeface="Times New Roman" pitchFamily="18" charset="0"/>
              </a:rPr>
              <a:t>  }</a:t>
            </a:r>
          </a:p>
          <a:p>
            <a:r>
              <a:rPr lang="en-US" sz="1600" b="1" dirty="0" smtClean="0">
                <a:ea typeface="Times New Roman" pitchFamily="18" charset="0"/>
              </a:rPr>
              <a:t>}</a:t>
            </a: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Claims In WCF</a:t>
            </a:r>
            <a:endParaRPr lang="en-US" dirty="0" smtClean="0"/>
          </a:p>
        </p:txBody>
      </p:sp>
      <p:sp>
        <p:nvSpPr>
          <p:cNvPr id="19459" name="Rectangle 3"/>
          <p:cNvSpPr>
            <a:spLocks noGrp="1" noChangeArrowheads="1"/>
          </p:cNvSpPr>
          <p:nvPr>
            <p:ph idx="1"/>
          </p:nvPr>
        </p:nvSpPr>
        <p:spPr>
          <a:xfrm>
            <a:off x="381000" y="1412875"/>
            <a:ext cx="8382000" cy="1778949"/>
          </a:xfrm>
        </p:spPr>
        <p:txBody>
          <a:bodyPr/>
          <a:lstStyle/>
          <a:p>
            <a:r>
              <a:rPr lang="en-US" dirty="0" err="1" smtClean="0"/>
              <a:t>AuthorizationContext</a:t>
            </a:r>
            <a:r>
              <a:rPr lang="en-US" dirty="0" smtClean="0"/>
              <a:t>  in WCF exposes claims</a:t>
            </a:r>
          </a:p>
          <a:p>
            <a:pPr lvl="1"/>
            <a:r>
              <a:rPr lang="en-US" dirty="0" smtClean="0"/>
              <a:t>Collection of </a:t>
            </a:r>
            <a:r>
              <a:rPr lang="en-US" dirty="0" err="1" smtClean="0"/>
              <a:t>ClaimSets</a:t>
            </a:r>
            <a:endParaRPr lang="en-US" dirty="0" smtClean="0"/>
          </a:p>
          <a:p>
            <a:pPr lvl="1"/>
            <a:r>
              <a:rPr lang="en-US" dirty="0" smtClean="0"/>
              <a:t>Each </a:t>
            </a:r>
            <a:r>
              <a:rPr lang="en-US" dirty="0" err="1" smtClean="0"/>
              <a:t>ClaimSet</a:t>
            </a:r>
            <a:r>
              <a:rPr lang="en-US" dirty="0" smtClean="0"/>
              <a:t> represents the claims</a:t>
            </a:r>
            <a:br>
              <a:rPr lang="en-US" dirty="0" smtClean="0"/>
            </a:br>
            <a:r>
              <a:rPr lang="en-US" dirty="0" smtClean="0"/>
              <a:t>by a particular issuer</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Title 504833"/>
          <p:cNvSpPr>
            <a:spLocks noGrp="1" noChangeArrowheads="1"/>
          </p:cNvSpPr>
          <p:nvPr>
            <p:ph type="title"/>
          </p:nvPr>
        </p:nvSpPr>
        <p:spPr>
          <a:xfrm>
            <a:off x="381000" y="228600"/>
            <a:ext cx="8458200" cy="585788"/>
          </a:xfrm>
        </p:spPr>
        <p:txBody>
          <a:bodyPr anchor="t"/>
          <a:lstStyle/>
          <a:p>
            <a:pPr marL="0" indent="0" defTabSz="914400" eaLnBrk="1" hangingPunct="1"/>
            <a:r>
              <a:rPr lang="en-US" sz="3600" dirty="0" smtClean="0"/>
              <a:t>Core Security Concepts</a:t>
            </a:r>
            <a:endParaRPr lang="en-US" dirty="0" smtClean="0"/>
          </a:p>
        </p:txBody>
      </p:sp>
      <p:graphicFrame>
        <p:nvGraphicFramePr>
          <p:cNvPr id="8194" name="Table 8193"/>
          <p:cNvGraphicFramePr>
            <a:graphicFrameLocks noGrp="1"/>
          </p:cNvGraphicFramePr>
          <p:nvPr/>
        </p:nvGraphicFramePr>
        <p:xfrm>
          <a:off x="485191" y="1646594"/>
          <a:ext cx="8322907" cy="4507878"/>
        </p:xfrm>
        <a:graphic>
          <a:graphicData uri="http://schemas.openxmlformats.org/drawingml/2006/table">
            <a:tbl>
              <a:tblPr>
                <a:tableStyleId>{3C2FFA5D-87B4-456A-9821-1D502468CF0F}</a:tableStyleId>
              </a:tblPr>
              <a:tblGrid>
                <a:gridCol w="5598368"/>
                <a:gridCol w="2724539"/>
              </a:tblGrid>
              <a:tr h="667398">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2400" u="none" strike="noStrike" cap="none" normalizeH="0" baseline="0" dirty="0" smtClean="0">
                          <a:ln>
                            <a:noFill/>
                          </a:ln>
                          <a:effectLst/>
                        </a:rPr>
                        <a:t>Threat</a:t>
                      </a:r>
                      <a:endParaRPr kumimoji="0" lang="en-US" altLang="ja-JP" sz="2000" b="1" i="0" u="none" strike="noStrike" cap="none" normalizeH="0" baseline="0" dirty="0" smtClean="0">
                        <a:ln>
                          <a:noFill/>
                        </a:ln>
                        <a:solidFill>
                          <a:schemeClr val="bg1"/>
                        </a:solidFill>
                        <a:effectLst/>
                        <a:latin typeface="Arial" pitchFamily="34" charset="0"/>
                        <a:ea typeface="ＭＳ Ｐゴシック" pitchFamily="34" charset="-128"/>
                        <a:cs typeface="Arial Narrow" pitchFamily="34" charset="0"/>
                      </a:endParaRPr>
                    </a:p>
                  </a:txBody>
                  <a:tcPr horzOverflow="overflow"/>
                </a:tc>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2400" u="none" strike="noStrike" cap="none" normalizeH="0" baseline="0" dirty="0" smtClean="0">
                          <a:ln>
                            <a:noFill/>
                          </a:ln>
                          <a:effectLst/>
                        </a:rPr>
                        <a:t>Countermeasure</a:t>
                      </a:r>
                      <a:endParaRPr kumimoji="0" lang="en-US" altLang="ja-JP" sz="2000" b="1" i="0" u="none" strike="noStrike" cap="none" normalizeH="0" baseline="0" dirty="0" smtClean="0">
                        <a:ln>
                          <a:noFill/>
                        </a:ln>
                        <a:solidFill>
                          <a:schemeClr val="bg1"/>
                        </a:solidFill>
                        <a:effectLst/>
                        <a:latin typeface="Arial" pitchFamily="34" charset="0"/>
                        <a:ea typeface="ＭＳ Ｐゴシック" pitchFamily="34" charset="-128"/>
                        <a:cs typeface="Arial Narrow" pitchFamily="34" charset="0"/>
                      </a:endParaRPr>
                    </a:p>
                  </a:txBody>
                  <a:tcPr horzOverflow="overflow"/>
                </a:tc>
              </a:tr>
              <a:tr h="509588">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1800" u="none" strike="noStrike" cap="none" normalizeH="0" baseline="0" dirty="0" smtClean="0">
                          <a:ln>
                            <a:noFill/>
                          </a:ln>
                          <a:effectLst/>
                        </a:rPr>
                        <a:t>Integrity– the content of the message cannot be changed by unauthorized entities</a:t>
                      </a:r>
                      <a:endParaRPr kumimoji="0" lang="en-US" altLang="ja-JP" sz="1800" b="0" i="0" u="none" strike="noStrike" cap="none" normalizeH="0" baseline="0" dirty="0" smtClean="0">
                        <a:ln>
                          <a:noFill/>
                        </a:ln>
                        <a:solidFill>
                          <a:schemeClr val="bg1"/>
                        </a:solidFill>
                        <a:effectLst/>
                        <a:latin typeface="Arial" pitchFamily="34" charset="0"/>
                        <a:ea typeface="ＭＳ Ｐゴシック" pitchFamily="34" charset="-128"/>
                        <a:cs typeface="Arial Narrow" pitchFamily="34" charset="0"/>
                      </a:endParaRPr>
                    </a:p>
                  </a:txBody>
                  <a:tcPr horzOverflow="overflow"/>
                </a:tc>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1800" u="none" strike="noStrike" cap="none" normalizeH="0" baseline="0" dirty="0" smtClean="0">
                          <a:ln>
                            <a:noFill/>
                          </a:ln>
                          <a:effectLst/>
                        </a:rPr>
                        <a:t>Signing</a:t>
                      </a:r>
                      <a:endParaRPr kumimoji="0" lang="en-US" altLang="ja-JP" sz="1800" b="0" i="0" u="none" strike="noStrike" cap="none" normalizeH="0" baseline="0" dirty="0" smtClean="0">
                        <a:ln>
                          <a:noFill/>
                        </a:ln>
                        <a:solidFill>
                          <a:schemeClr val="bg1"/>
                        </a:solidFill>
                        <a:effectLst/>
                        <a:latin typeface="Arial" pitchFamily="34" charset="0"/>
                        <a:ea typeface="ＭＳ Ｐゴシック" pitchFamily="34" charset="-128"/>
                        <a:cs typeface="Arial Narrow" pitchFamily="34" charset="0"/>
                      </a:endParaRPr>
                    </a:p>
                  </a:txBody>
                  <a:tcPr horzOverflow="overflow"/>
                </a:tc>
              </a:tr>
              <a:tr h="508000">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1800" u="none" strike="noStrike" cap="none" normalizeH="0" baseline="0" smtClean="0">
                          <a:ln>
                            <a:noFill/>
                          </a:ln>
                          <a:effectLst/>
                        </a:rPr>
                        <a:t>Confidentiality – the content of the message cannot be read by unauthorized entities</a:t>
                      </a:r>
                      <a:endParaRPr kumimoji="0" lang="en-US" altLang="ja-JP" sz="1800" b="0" i="0" u="none" strike="noStrike" cap="none" normalizeH="0" baseline="0" smtClean="0">
                        <a:ln>
                          <a:noFill/>
                        </a:ln>
                        <a:solidFill>
                          <a:schemeClr val="bg1"/>
                        </a:solidFill>
                        <a:effectLst/>
                        <a:latin typeface="Arial" pitchFamily="34" charset="0"/>
                        <a:ea typeface="ＭＳ Ｐゴシック" pitchFamily="34" charset="-128"/>
                        <a:cs typeface="Arial Narrow" pitchFamily="34" charset="0"/>
                      </a:endParaRPr>
                    </a:p>
                  </a:txBody>
                  <a:tcPr horzOverflow="overflow"/>
                </a:tc>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1800" u="none" strike="noStrike" cap="none" normalizeH="0" baseline="0" dirty="0" smtClean="0">
                          <a:ln>
                            <a:noFill/>
                          </a:ln>
                          <a:effectLst/>
                        </a:rPr>
                        <a:t>Encryption</a:t>
                      </a:r>
                      <a:endParaRPr kumimoji="0" lang="en-US" altLang="ja-JP" sz="1800" b="0" i="0" u="none" strike="noStrike" cap="none" normalizeH="0" baseline="0" dirty="0" smtClean="0">
                        <a:ln>
                          <a:noFill/>
                        </a:ln>
                        <a:solidFill>
                          <a:schemeClr val="bg1"/>
                        </a:solidFill>
                        <a:effectLst/>
                        <a:latin typeface="Arial" pitchFamily="34" charset="0"/>
                        <a:ea typeface="ＭＳ Ｐゴシック" pitchFamily="34" charset="-128"/>
                        <a:cs typeface="Arial Narrow" pitchFamily="34" charset="0"/>
                      </a:endParaRPr>
                    </a:p>
                  </a:txBody>
                  <a:tcPr horzOverflow="overflow"/>
                </a:tc>
              </a:tr>
              <a:tr h="509588">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1800" u="none" strike="noStrike" cap="none" normalizeH="0" baseline="0" dirty="0" smtClean="0">
                          <a:ln>
                            <a:noFill/>
                          </a:ln>
                          <a:effectLst/>
                        </a:rPr>
                        <a:t>Non-repudiation – the sender cannot deny that he has sent the message</a:t>
                      </a:r>
                      <a:endParaRPr kumimoji="0" lang="en-US" altLang="ja-JP" sz="1800" b="0" i="0" u="none" strike="noStrike" cap="none" normalizeH="0" baseline="0" dirty="0" smtClean="0">
                        <a:ln>
                          <a:noFill/>
                        </a:ln>
                        <a:solidFill>
                          <a:schemeClr val="bg1"/>
                        </a:solidFill>
                        <a:effectLst/>
                        <a:latin typeface="Arial" pitchFamily="34" charset="0"/>
                        <a:ea typeface="ＭＳ Ｐゴシック" pitchFamily="34" charset="-128"/>
                        <a:cs typeface="Arial Narrow" pitchFamily="34" charset="0"/>
                      </a:endParaRPr>
                    </a:p>
                  </a:txBody>
                  <a:tcPr horzOverflow="overflow"/>
                </a:tc>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1800" u="none" strike="noStrike" cap="none" normalizeH="0" baseline="0" dirty="0" smtClean="0">
                          <a:ln>
                            <a:noFill/>
                          </a:ln>
                          <a:effectLst/>
                        </a:rPr>
                        <a:t>Signing</a:t>
                      </a:r>
                      <a:endParaRPr kumimoji="0" lang="en-US" altLang="ja-JP" sz="1800" b="0" i="0" u="none" strike="noStrike" cap="none" normalizeH="0" baseline="0" dirty="0" smtClean="0">
                        <a:ln>
                          <a:noFill/>
                        </a:ln>
                        <a:solidFill>
                          <a:schemeClr val="bg1"/>
                        </a:solidFill>
                        <a:effectLst/>
                        <a:latin typeface="Arial" pitchFamily="34" charset="0"/>
                        <a:ea typeface="ＭＳ Ｐゴシック" pitchFamily="34" charset="-128"/>
                        <a:cs typeface="Arial Narrow" pitchFamily="34" charset="0"/>
                      </a:endParaRPr>
                    </a:p>
                  </a:txBody>
                  <a:tcPr horzOverflow="overflow"/>
                </a:tc>
              </a:tr>
              <a:tr h="509588">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1800" u="none" strike="noStrike" cap="none" normalizeH="0" baseline="0" dirty="0" smtClean="0">
                          <a:ln>
                            <a:noFill/>
                          </a:ln>
                          <a:effectLst/>
                        </a:rPr>
                        <a:t>Replay attacks– the message cannot be recorded and replayed by unauthorized entities</a:t>
                      </a:r>
                      <a:endParaRPr kumimoji="0" lang="en-US" altLang="ja-JP" sz="1800" b="0" i="0" u="none" strike="noStrike" cap="none" normalizeH="0" baseline="0" dirty="0" smtClean="0">
                        <a:ln>
                          <a:noFill/>
                        </a:ln>
                        <a:solidFill>
                          <a:schemeClr val="bg1"/>
                        </a:solidFill>
                        <a:effectLst/>
                        <a:latin typeface="Arial" pitchFamily="34" charset="0"/>
                        <a:ea typeface="ＭＳ Ｐゴシック" pitchFamily="34" charset="-128"/>
                        <a:cs typeface="Arial Narrow" pitchFamily="34" charset="0"/>
                      </a:endParaRPr>
                    </a:p>
                  </a:txBody>
                  <a:tcPr horzOverflow="overflow"/>
                </a:tc>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1800" u="none" strike="noStrike" cap="none" normalizeH="0" baseline="0" dirty="0" smtClean="0">
                          <a:ln>
                            <a:noFill/>
                          </a:ln>
                          <a:effectLst/>
                        </a:rPr>
                        <a:t>Signing with hash comparison</a:t>
                      </a:r>
                      <a:endParaRPr kumimoji="0" lang="en-US" altLang="ja-JP" sz="1800" b="0" i="0" u="none" strike="noStrike" cap="none" normalizeH="0" baseline="0" dirty="0" smtClean="0">
                        <a:ln>
                          <a:noFill/>
                        </a:ln>
                        <a:solidFill>
                          <a:schemeClr val="bg1"/>
                        </a:solidFill>
                        <a:effectLst/>
                        <a:latin typeface="Arial" pitchFamily="34" charset="0"/>
                        <a:ea typeface="ＭＳ Ｐゴシック" pitchFamily="34" charset="-128"/>
                        <a:cs typeface="Arial Narrow" pitchFamily="34" charset="0"/>
                      </a:endParaRPr>
                    </a:p>
                  </a:txBody>
                  <a:tcPr horzOverflow="overflow"/>
                </a:tc>
              </a:tr>
              <a:tr h="509588">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1800" u="none" strike="noStrike" cap="none" normalizeH="0" baseline="0" dirty="0" smtClean="0">
                          <a:ln>
                            <a:noFill/>
                          </a:ln>
                          <a:effectLst/>
                        </a:rPr>
                        <a:t>Identity spoofing – sender and/or receiver pretend to be somebody else</a:t>
                      </a:r>
                      <a:endParaRPr kumimoji="0" lang="en-US" altLang="ja-JP" sz="1800" b="0" i="0" u="none" strike="noStrike" cap="none" normalizeH="0" baseline="0" dirty="0" smtClean="0">
                        <a:ln>
                          <a:noFill/>
                        </a:ln>
                        <a:solidFill>
                          <a:schemeClr val="bg1"/>
                        </a:solidFill>
                        <a:effectLst/>
                        <a:latin typeface="Arial" pitchFamily="34" charset="0"/>
                        <a:ea typeface="ＭＳ Ｐゴシック" pitchFamily="34" charset="-128"/>
                      </a:endParaRPr>
                    </a:p>
                  </a:txBody>
                  <a:tcPr horzOverflow="overflow"/>
                </a:tc>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1800" u="none" strike="noStrike" cap="none" normalizeH="0" baseline="0" dirty="0" smtClean="0">
                          <a:ln>
                            <a:noFill/>
                          </a:ln>
                          <a:effectLst/>
                        </a:rPr>
                        <a:t>Authentication</a:t>
                      </a:r>
                      <a:endParaRPr kumimoji="0" lang="en-US" altLang="ja-JP" sz="1800" b="0" i="0" u="none" strike="noStrike" cap="none" normalizeH="0" baseline="0" dirty="0" smtClean="0">
                        <a:ln>
                          <a:noFill/>
                        </a:ln>
                        <a:solidFill>
                          <a:schemeClr val="bg1"/>
                        </a:solidFill>
                        <a:effectLst/>
                        <a:latin typeface="Arial" pitchFamily="34" charset="0"/>
                        <a:ea typeface="ＭＳ Ｐゴシック" pitchFamily="34" charset="-128"/>
                      </a:endParaRPr>
                    </a:p>
                  </a:txBody>
                  <a:tcPr horzOverflow="overflow"/>
                </a:tc>
              </a:tr>
              <a:tr h="509588">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1800" u="none" strike="noStrike" cap="none" normalizeH="0" baseline="0" dirty="0" smtClean="0">
                          <a:ln>
                            <a:noFill/>
                          </a:ln>
                          <a:effectLst/>
                        </a:rPr>
                        <a:t>Unauthorized access – operation is performed by unauthorized entities</a:t>
                      </a:r>
                      <a:endParaRPr kumimoji="0" lang="en-US" altLang="ja-JP" sz="1800" b="0" i="0" u="none" strike="noStrike" cap="none" normalizeH="0" baseline="0" dirty="0" smtClean="0">
                        <a:ln>
                          <a:noFill/>
                        </a:ln>
                        <a:solidFill>
                          <a:schemeClr val="bg1"/>
                        </a:solidFill>
                        <a:effectLst/>
                        <a:latin typeface="Arial" pitchFamily="34" charset="0"/>
                        <a:ea typeface="ＭＳ Ｐゴシック" pitchFamily="34" charset="-128"/>
                      </a:endParaRPr>
                    </a:p>
                  </a:txBody>
                  <a:tcPr horzOverflow="overflow"/>
                </a:tc>
                <a:tc>
                  <a:txBody>
                    <a:bodyPr/>
                    <a:lstStyle/>
                    <a:p>
                      <a:pPr marL="571500" marR="0" lvl="0" indent="-571500" algn="l" defTabSz="914400" rtl="0" eaLnBrk="1" fontAlgn="base" latinLnBrk="0" hangingPunct="1">
                        <a:lnSpc>
                          <a:spcPct val="100000"/>
                        </a:lnSpc>
                        <a:spcBef>
                          <a:spcPct val="0"/>
                        </a:spcBef>
                        <a:spcAft>
                          <a:spcPct val="0"/>
                        </a:spcAft>
                        <a:buClrTx/>
                        <a:buSzTx/>
                        <a:buFontTx/>
                        <a:buNone/>
                        <a:tabLst/>
                      </a:pPr>
                      <a:r>
                        <a:rPr kumimoji="0" lang="en-US" altLang="ja-JP" sz="1800" u="none" strike="noStrike" cap="none" normalizeH="0" baseline="0" dirty="0" smtClean="0">
                          <a:ln>
                            <a:noFill/>
                          </a:ln>
                          <a:effectLst/>
                        </a:rPr>
                        <a:t>Authorization</a:t>
                      </a:r>
                      <a:endParaRPr kumimoji="0" lang="en-US" altLang="ja-JP" sz="1800" b="0" i="0" u="none" strike="noStrike" cap="none" normalizeH="0" baseline="0" dirty="0" smtClean="0">
                        <a:ln>
                          <a:noFill/>
                        </a:ln>
                        <a:solidFill>
                          <a:schemeClr val="bg1"/>
                        </a:solidFill>
                        <a:effectLst/>
                        <a:latin typeface="Arial" pitchFamily="34" charset="0"/>
                        <a:ea typeface="ＭＳ Ｐゴシック" pitchFamily="34" charset="-128"/>
                      </a:endParaRPr>
                    </a:p>
                  </a:txBody>
                  <a:tcPr horzOverflow="overflow"/>
                </a:tc>
              </a:tr>
            </a:tbl>
          </a:graphicData>
        </a:graphic>
      </p:graphicFrame>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Claims In WCF</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mtClean="0"/>
              <a:t>Traditional Security Tokens</a:t>
            </a:r>
            <a:endParaRPr lang="en-US" dirty="0" smtClean="0"/>
          </a:p>
        </p:txBody>
      </p:sp>
      <p:sp>
        <p:nvSpPr>
          <p:cNvPr id="21507" name="Rectangle 3"/>
          <p:cNvSpPr>
            <a:spLocks noGrp="1" noChangeArrowheads="1"/>
          </p:cNvSpPr>
          <p:nvPr>
            <p:ph idx="1"/>
          </p:nvPr>
        </p:nvSpPr>
        <p:spPr>
          <a:xfrm>
            <a:off x="381000" y="1412875"/>
            <a:ext cx="8382000" cy="4111895"/>
          </a:xfrm>
        </p:spPr>
        <p:txBody>
          <a:bodyPr/>
          <a:lstStyle/>
          <a:p>
            <a:r>
              <a:rPr lang="en-US" sz="2800" dirty="0" smtClean="0"/>
              <a:t>Kerberos tickets</a:t>
            </a:r>
          </a:p>
          <a:p>
            <a:pPr lvl="1"/>
            <a:r>
              <a:rPr lang="en-US" sz="2400" dirty="0" smtClean="0"/>
              <a:t>Ticket issued by domain controller</a:t>
            </a:r>
          </a:p>
          <a:p>
            <a:pPr lvl="1"/>
            <a:r>
              <a:rPr lang="en-US" sz="2400" dirty="0" smtClean="0"/>
              <a:t>Typically expires at the end of the workday</a:t>
            </a:r>
          </a:p>
          <a:p>
            <a:pPr lvl="1"/>
            <a:r>
              <a:rPr lang="en-US" sz="2400" dirty="0" smtClean="0"/>
              <a:t>Local copy cached in memory in client’s logon session</a:t>
            </a:r>
          </a:p>
          <a:p>
            <a:pPr lvl="1"/>
            <a:r>
              <a:rPr lang="en-US" sz="2400" dirty="0" smtClean="0"/>
              <a:t>Packaged into an XML wrapper by client WCF plumbing</a:t>
            </a:r>
          </a:p>
          <a:p>
            <a:r>
              <a:rPr lang="en-US" sz="2800" dirty="0" smtClean="0"/>
              <a:t>X.509 Certificates</a:t>
            </a:r>
          </a:p>
          <a:p>
            <a:pPr lvl="1"/>
            <a:r>
              <a:rPr lang="en-US" sz="2400" dirty="0" smtClean="0"/>
              <a:t>Certificate issued by certificate authority</a:t>
            </a:r>
          </a:p>
          <a:p>
            <a:pPr lvl="1"/>
            <a:r>
              <a:rPr lang="en-US" sz="2400" dirty="0" smtClean="0"/>
              <a:t>Typically expires a year from issue date</a:t>
            </a:r>
          </a:p>
          <a:p>
            <a:pPr lvl="1"/>
            <a:r>
              <a:rPr lang="en-US" sz="2400" dirty="0" smtClean="0"/>
              <a:t>Local copy cached on client in certificate store</a:t>
            </a:r>
          </a:p>
          <a:p>
            <a:pPr lvl="1"/>
            <a:r>
              <a:rPr lang="en-US" sz="2400" dirty="0" smtClean="0"/>
              <a:t>Packaged into an XML wrapper by client WCF plumbing</a:t>
            </a: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mtClean="0"/>
              <a:t>Security Token Service (STS)</a:t>
            </a:r>
          </a:p>
        </p:txBody>
      </p:sp>
      <p:sp>
        <p:nvSpPr>
          <p:cNvPr id="22531" name="Rectangle 3"/>
          <p:cNvSpPr>
            <a:spLocks noGrp="1" noChangeArrowheads="1"/>
          </p:cNvSpPr>
          <p:nvPr>
            <p:ph idx="1"/>
          </p:nvPr>
        </p:nvSpPr>
        <p:spPr>
          <a:xfrm>
            <a:off x="381000" y="1412875"/>
            <a:ext cx="8382000" cy="4899803"/>
          </a:xfrm>
        </p:spPr>
        <p:txBody>
          <a:bodyPr/>
          <a:lstStyle/>
          <a:p>
            <a:r>
              <a:rPr lang="en-US" sz="2800" dirty="0" smtClean="0"/>
              <a:t>WS-Trust defines an interoperable</a:t>
            </a:r>
            <a:br>
              <a:rPr lang="en-US" sz="2800" dirty="0" smtClean="0"/>
            </a:br>
            <a:r>
              <a:rPr lang="en-US" sz="2800" dirty="0" smtClean="0"/>
              <a:t>token issuance mechanism</a:t>
            </a:r>
          </a:p>
          <a:p>
            <a:pPr lvl="1"/>
            <a:r>
              <a:rPr lang="en-US" sz="2400" dirty="0" smtClean="0"/>
              <a:t>Called a security token service (STS)</a:t>
            </a:r>
          </a:p>
          <a:p>
            <a:r>
              <a:rPr lang="en-US" sz="2800" dirty="0" smtClean="0"/>
              <a:t>Can issue any type of token</a:t>
            </a:r>
          </a:p>
          <a:p>
            <a:pPr lvl="1"/>
            <a:r>
              <a:rPr lang="en-US" sz="2400" dirty="0" smtClean="0"/>
              <a:t>Kerberos tokens</a:t>
            </a:r>
          </a:p>
          <a:p>
            <a:pPr lvl="1"/>
            <a:r>
              <a:rPr lang="en-US" sz="2400" dirty="0" smtClean="0"/>
              <a:t>X.509 tokens</a:t>
            </a:r>
          </a:p>
          <a:p>
            <a:pPr lvl="1"/>
            <a:r>
              <a:rPr lang="en-US" sz="2400" dirty="0" smtClean="0"/>
              <a:t>SAML tokens</a:t>
            </a:r>
          </a:p>
          <a:p>
            <a:pPr lvl="1"/>
            <a:r>
              <a:rPr lang="en-US" sz="2400" dirty="0" smtClean="0"/>
              <a:t>etc.</a:t>
            </a:r>
          </a:p>
          <a:p>
            <a:r>
              <a:rPr lang="en-US" sz="2800" dirty="0" smtClean="0"/>
              <a:t>SAML tokens often used for interoperability</a:t>
            </a:r>
          </a:p>
          <a:p>
            <a:pPr lvl="1"/>
            <a:r>
              <a:rPr lang="en-US" sz="2400" dirty="0" smtClean="0"/>
              <a:t>Security Assertion Markup Language</a:t>
            </a:r>
          </a:p>
          <a:p>
            <a:pPr lvl="1"/>
            <a:r>
              <a:rPr lang="en-US" sz="2400" dirty="0" smtClean="0"/>
              <a:t>XML-based format suitable for representing</a:t>
            </a:r>
            <a:br>
              <a:rPr lang="en-US" sz="2400" dirty="0" smtClean="0"/>
            </a:br>
            <a:r>
              <a:rPr lang="en-US" sz="2400" dirty="0" smtClean="0"/>
              <a:t>signed claim sets</a:t>
            </a: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mtClean="0"/>
              <a:t>How An STS Works</a:t>
            </a:r>
            <a:endParaRPr lang="en-US" dirty="0" smtClean="0"/>
          </a:p>
        </p:txBody>
      </p:sp>
      <p:sp>
        <p:nvSpPr>
          <p:cNvPr id="23555" name="Rectangle 3"/>
          <p:cNvSpPr>
            <a:spLocks noGrp="1" noChangeArrowheads="1"/>
          </p:cNvSpPr>
          <p:nvPr>
            <p:ph idx="1"/>
          </p:nvPr>
        </p:nvSpPr>
        <p:spPr>
          <a:xfrm>
            <a:off x="381000" y="1412875"/>
            <a:ext cx="8382000" cy="4789003"/>
          </a:xfrm>
        </p:spPr>
        <p:txBody>
          <a:bodyPr/>
          <a:lstStyle/>
          <a:p>
            <a:r>
              <a:rPr lang="en-US" sz="2800" dirty="0" smtClean="0"/>
              <a:t>User agent requests a security token from STS</a:t>
            </a:r>
          </a:p>
          <a:p>
            <a:pPr lvl="1"/>
            <a:r>
              <a:rPr lang="en-US" sz="2400" dirty="0" smtClean="0"/>
              <a:t>Type of token desired (typically SAML)</a:t>
            </a:r>
          </a:p>
          <a:p>
            <a:pPr lvl="1"/>
            <a:r>
              <a:rPr lang="en-US" sz="2400" dirty="0" smtClean="0"/>
              <a:t>Scope of the token (which service does it apply to)</a:t>
            </a:r>
          </a:p>
          <a:p>
            <a:pPr lvl="1"/>
            <a:r>
              <a:rPr lang="en-US" sz="2400" dirty="0" smtClean="0"/>
              <a:t>Types of claims desired</a:t>
            </a:r>
          </a:p>
          <a:p>
            <a:r>
              <a:rPr lang="en-US" sz="2800" dirty="0" smtClean="0"/>
              <a:t>STS returns token to user agent</a:t>
            </a:r>
          </a:p>
          <a:p>
            <a:pPr lvl="1"/>
            <a:r>
              <a:rPr lang="en-US" sz="2400" dirty="0" smtClean="0"/>
              <a:t>Authenticates request</a:t>
            </a:r>
          </a:p>
          <a:p>
            <a:pPr lvl="2"/>
            <a:r>
              <a:rPr lang="en-US" sz="2000" dirty="0" smtClean="0"/>
              <a:t>Could use transport security</a:t>
            </a:r>
          </a:p>
          <a:p>
            <a:pPr lvl="2"/>
            <a:r>
              <a:rPr lang="en-US" sz="2000" dirty="0" smtClean="0"/>
              <a:t>Could use message security (implies a security token in the request)</a:t>
            </a:r>
          </a:p>
          <a:p>
            <a:pPr lvl="1"/>
            <a:r>
              <a:rPr lang="en-US" sz="2400" dirty="0" smtClean="0"/>
              <a:t>Creates a claim set, which typically includes a proof key</a:t>
            </a:r>
          </a:p>
          <a:p>
            <a:pPr lvl="1"/>
            <a:r>
              <a:rPr lang="en-US" sz="2400" dirty="0" smtClean="0"/>
              <a:t>Signs token</a:t>
            </a:r>
          </a:p>
          <a:p>
            <a:pPr lvl="1"/>
            <a:r>
              <a:rPr lang="en-US" sz="2400" dirty="0" smtClean="0"/>
              <a:t>Encrypts token so only service can read it</a:t>
            </a:r>
          </a:p>
          <a:p>
            <a:pPr lvl="1"/>
            <a:r>
              <a:rPr lang="en-US" sz="2400" dirty="0" smtClean="0"/>
              <a:t>Encrypts proof key so only client can read it</a:t>
            </a: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Example</a:t>
            </a:r>
          </a:p>
        </p:txBody>
      </p:sp>
      <p:sp>
        <p:nvSpPr>
          <p:cNvPr id="434183" name="AutoShape 7"/>
          <p:cNvSpPr>
            <a:spLocks noChangeArrowheads="1"/>
          </p:cNvSpPr>
          <p:nvPr/>
        </p:nvSpPr>
        <p:spPr bwMode="auto">
          <a:xfrm>
            <a:off x="2667000" y="3657600"/>
            <a:ext cx="1752600" cy="8382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a:t>Client App</a:t>
            </a:r>
          </a:p>
        </p:txBody>
      </p:sp>
      <p:sp>
        <p:nvSpPr>
          <p:cNvPr id="434192" name="AutoShape 16"/>
          <p:cNvSpPr>
            <a:spLocks noChangeArrowheads="1"/>
          </p:cNvSpPr>
          <p:nvPr/>
        </p:nvSpPr>
        <p:spPr bwMode="auto">
          <a:xfrm>
            <a:off x="5105400" y="2438400"/>
            <a:ext cx="1676400" cy="13716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a:t>Expense</a:t>
            </a:r>
          </a:p>
          <a:p>
            <a:pPr algn="ctr">
              <a:defRPr/>
            </a:pPr>
            <a:r>
              <a:rPr lang="en-US"/>
              <a:t>Report</a:t>
            </a:r>
          </a:p>
          <a:p>
            <a:pPr algn="ctr">
              <a:defRPr/>
            </a:pPr>
            <a:r>
              <a:rPr lang="en-US"/>
              <a:t>Service</a:t>
            </a:r>
          </a:p>
        </p:txBody>
      </p:sp>
      <p:sp>
        <p:nvSpPr>
          <p:cNvPr id="24581" name="Line 17"/>
          <p:cNvSpPr>
            <a:spLocks noChangeShapeType="1"/>
          </p:cNvSpPr>
          <p:nvPr/>
        </p:nvSpPr>
        <p:spPr bwMode="auto">
          <a:xfrm flipV="1">
            <a:off x="4572000" y="3810000"/>
            <a:ext cx="533400" cy="228600"/>
          </a:xfrm>
          <a:prstGeom prst="line">
            <a:avLst/>
          </a:prstGeom>
          <a:noFill/>
          <a:ln w="76200">
            <a:solidFill>
              <a:schemeClr val="tx1"/>
            </a:solidFill>
            <a:round/>
            <a:headEnd/>
            <a:tailEnd type="triangle" w="med" len="med"/>
          </a:ln>
        </p:spPr>
        <p:txBody>
          <a:bodyPr>
            <a:spAutoFit/>
          </a:bodyPr>
          <a:lstStyle/>
          <a:p>
            <a:endParaRPr lang="en-US"/>
          </a:p>
        </p:txBody>
      </p:sp>
      <p:sp>
        <p:nvSpPr>
          <p:cNvPr id="24582" name="Text Box 18"/>
          <p:cNvSpPr txBox="1">
            <a:spLocks noChangeArrowheads="1"/>
          </p:cNvSpPr>
          <p:nvPr/>
        </p:nvSpPr>
        <p:spPr bwMode="auto">
          <a:xfrm>
            <a:off x="4675188" y="3962400"/>
            <a:ext cx="354012" cy="457200"/>
          </a:xfrm>
          <a:prstGeom prst="rect">
            <a:avLst/>
          </a:prstGeom>
          <a:noFill/>
          <a:ln w="76200" algn="ctr">
            <a:noFill/>
            <a:miter lim="800000"/>
            <a:headEnd/>
            <a:tailEnd/>
          </a:ln>
        </p:spPr>
        <p:txBody>
          <a:bodyPr>
            <a:spAutoFit/>
          </a:bodyPr>
          <a:lstStyle/>
          <a:p>
            <a:r>
              <a:rPr lang="en-US"/>
              <a:t>?</a:t>
            </a:r>
          </a:p>
        </p:txBody>
      </p:sp>
      <p:sp>
        <p:nvSpPr>
          <p:cNvPr id="24583" name="Text Box 22"/>
          <p:cNvSpPr txBox="1">
            <a:spLocks noChangeArrowheads="1"/>
          </p:cNvSpPr>
          <p:nvPr/>
        </p:nvSpPr>
        <p:spPr bwMode="auto">
          <a:xfrm>
            <a:off x="457200" y="4800600"/>
            <a:ext cx="6762750" cy="366713"/>
          </a:xfrm>
          <a:prstGeom prst="rect">
            <a:avLst/>
          </a:prstGeom>
          <a:noFill/>
          <a:ln w="76200" algn="ctr">
            <a:noFill/>
            <a:miter lim="800000"/>
            <a:headEnd/>
            <a:tailEnd/>
          </a:ln>
        </p:spPr>
        <p:txBody>
          <a:bodyPr wrap="none">
            <a:spAutoFit/>
          </a:bodyPr>
          <a:lstStyle/>
          <a:p>
            <a:pPr marL="342900" indent="-342900" algn="l"/>
            <a:r>
              <a:rPr lang="en-US" sz="1800" b="1"/>
              <a:t>0.  Client wishes to use a service that requires a SAML token</a:t>
            </a: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mtClean="0"/>
              <a:t>Example</a:t>
            </a:r>
          </a:p>
        </p:txBody>
      </p:sp>
      <p:sp>
        <p:nvSpPr>
          <p:cNvPr id="438275" name="AutoShape 3"/>
          <p:cNvSpPr>
            <a:spLocks noChangeArrowheads="1"/>
          </p:cNvSpPr>
          <p:nvPr/>
        </p:nvSpPr>
        <p:spPr bwMode="auto">
          <a:xfrm>
            <a:off x="2667000" y="3657600"/>
            <a:ext cx="1752600" cy="8382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a:t>Client App</a:t>
            </a:r>
          </a:p>
        </p:txBody>
      </p:sp>
      <p:sp>
        <p:nvSpPr>
          <p:cNvPr id="438278" name="AutoShape 6"/>
          <p:cNvSpPr>
            <a:spLocks noChangeArrowheads="1"/>
          </p:cNvSpPr>
          <p:nvPr/>
        </p:nvSpPr>
        <p:spPr bwMode="auto">
          <a:xfrm>
            <a:off x="457200" y="2362200"/>
            <a:ext cx="1524000" cy="1295400"/>
          </a:xfrm>
          <a:prstGeom prst="triangle">
            <a:avLst>
              <a:gd name="adj" fmla="val 50000"/>
            </a:avLst>
          </a:prstGeom>
          <a:gradFill rotWithShape="1">
            <a:gsLst>
              <a:gs pos="0">
                <a:srgbClr val="33CC33"/>
              </a:gs>
              <a:gs pos="100000">
                <a:schemeClr val="bg1"/>
              </a:gs>
            </a:gsLst>
            <a:lin ang="5400000" scaled="1"/>
          </a:gra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r>
              <a:rPr lang="en-US"/>
              <a:t>AD</a:t>
            </a:r>
          </a:p>
        </p:txBody>
      </p:sp>
      <p:sp>
        <p:nvSpPr>
          <p:cNvPr id="25605" name="Text Box 7"/>
          <p:cNvSpPr txBox="1">
            <a:spLocks noChangeArrowheads="1"/>
          </p:cNvSpPr>
          <p:nvPr/>
        </p:nvSpPr>
        <p:spPr bwMode="auto">
          <a:xfrm>
            <a:off x="457200" y="4800600"/>
            <a:ext cx="8350250" cy="366713"/>
          </a:xfrm>
          <a:prstGeom prst="rect">
            <a:avLst/>
          </a:prstGeom>
          <a:noFill/>
          <a:ln w="76200" algn="ctr">
            <a:noFill/>
            <a:miter lim="800000"/>
            <a:headEnd/>
            <a:tailEnd/>
          </a:ln>
        </p:spPr>
        <p:txBody>
          <a:bodyPr wrap="none">
            <a:spAutoFit/>
          </a:bodyPr>
          <a:lstStyle/>
          <a:p>
            <a:pPr marL="342900" indent="-342900" algn="l">
              <a:buFontTx/>
              <a:buAutoNum type="arabicPeriod"/>
            </a:pPr>
            <a:r>
              <a:rPr lang="en-US" sz="1800" b="1"/>
              <a:t>Client authenticates with Windows integrated authn to STS (Tx security)</a:t>
            </a:r>
          </a:p>
        </p:txBody>
      </p:sp>
      <p:sp>
        <p:nvSpPr>
          <p:cNvPr id="25606" name="Line 8"/>
          <p:cNvSpPr>
            <a:spLocks noChangeShapeType="1"/>
          </p:cNvSpPr>
          <p:nvPr/>
        </p:nvSpPr>
        <p:spPr bwMode="auto">
          <a:xfrm flipH="1" flipV="1">
            <a:off x="2057400" y="3733800"/>
            <a:ext cx="533400" cy="381000"/>
          </a:xfrm>
          <a:prstGeom prst="line">
            <a:avLst/>
          </a:prstGeom>
          <a:noFill/>
          <a:ln w="76200">
            <a:solidFill>
              <a:schemeClr val="tx1"/>
            </a:solidFill>
            <a:round/>
            <a:headEnd/>
            <a:tailEnd type="triangle" w="med" len="med"/>
          </a:ln>
        </p:spPr>
        <p:txBody>
          <a:bodyPr>
            <a:spAutoFit/>
          </a:bodyPr>
          <a:lstStyle/>
          <a:p>
            <a:endParaRPr lang="en-US"/>
          </a:p>
        </p:txBody>
      </p:sp>
      <p:sp>
        <p:nvSpPr>
          <p:cNvPr id="438281" name="AutoShape 9"/>
          <p:cNvSpPr>
            <a:spLocks noChangeArrowheads="1"/>
          </p:cNvSpPr>
          <p:nvPr/>
        </p:nvSpPr>
        <p:spPr bwMode="auto">
          <a:xfrm>
            <a:off x="5105400" y="2438400"/>
            <a:ext cx="1676400" cy="13716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a:t>Expense</a:t>
            </a:r>
          </a:p>
          <a:p>
            <a:pPr algn="ctr">
              <a:defRPr/>
            </a:pPr>
            <a:r>
              <a:rPr lang="en-US"/>
              <a:t>Report</a:t>
            </a:r>
          </a:p>
          <a:p>
            <a:pPr algn="ctr">
              <a:defRPr/>
            </a:pPr>
            <a:r>
              <a:rPr lang="en-US"/>
              <a:t>Service</a:t>
            </a:r>
          </a:p>
        </p:txBody>
      </p:sp>
      <p:sp>
        <p:nvSpPr>
          <p:cNvPr id="438282" name="AutoShape 10"/>
          <p:cNvSpPr>
            <a:spLocks noChangeArrowheads="1"/>
          </p:cNvSpPr>
          <p:nvPr/>
        </p:nvSpPr>
        <p:spPr bwMode="auto">
          <a:xfrm>
            <a:off x="2743200" y="1524000"/>
            <a:ext cx="1676400" cy="9144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a:t>STS</a:t>
            </a:r>
          </a:p>
        </p:txBody>
      </p:sp>
      <p:sp>
        <p:nvSpPr>
          <p:cNvPr id="25609" name="Line 11"/>
          <p:cNvSpPr>
            <a:spLocks noChangeShapeType="1"/>
          </p:cNvSpPr>
          <p:nvPr/>
        </p:nvSpPr>
        <p:spPr bwMode="auto">
          <a:xfrm flipV="1">
            <a:off x="3581400" y="2514600"/>
            <a:ext cx="0" cy="1066800"/>
          </a:xfrm>
          <a:prstGeom prst="line">
            <a:avLst/>
          </a:prstGeom>
          <a:noFill/>
          <a:ln w="76200">
            <a:solidFill>
              <a:schemeClr val="tx1"/>
            </a:solidFill>
            <a:round/>
            <a:headEnd/>
            <a:tailEnd type="triangle" w="med" len="med"/>
          </a:ln>
        </p:spPr>
        <p:txBody>
          <a:bodyPr wrap="none" anchor="ctr"/>
          <a:lstStyle/>
          <a:p>
            <a:endParaRPr lang="en-US"/>
          </a:p>
        </p:txBody>
      </p:sp>
      <p:sp>
        <p:nvSpPr>
          <p:cNvPr id="25610" name="Line 13"/>
          <p:cNvSpPr>
            <a:spLocks noChangeShapeType="1"/>
          </p:cNvSpPr>
          <p:nvPr/>
        </p:nvSpPr>
        <p:spPr bwMode="auto">
          <a:xfrm flipH="1">
            <a:off x="1981200" y="2057400"/>
            <a:ext cx="609600" cy="457200"/>
          </a:xfrm>
          <a:prstGeom prst="line">
            <a:avLst/>
          </a:prstGeom>
          <a:noFill/>
          <a:ln w="76200">
            <a:solidFill>
              <a:schemeClr val="tx1"/>
            </a:solidFill>
            <a:round/>
            <a:headEnd/>
            <a:tailEnd type="triangle" w="med" len="med"/>
          </a:ln>
        </p:spPr>
        <p:txBody>
          <a:bodyPr>
            <a:spAutoFit/>
          </a:bodyPr>
          <a:lstStyle/>
          <a:p>
            <a:endParaRPr lang="en-US"/>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Example</a:t>
            </a:r>
          </a:p>
        </p:txBody>
      </p:sp>
      <p:sp>
        <p:nvSpPr>
          <p:cNvPr id="439299" name="AutoShape 3"/>
          <p:cNvSpPr>
            <a:spLocks noChangeArrowheads="1"/>
          </p:cNvSpPr>
          <p:nvPr/>
        </p:nvSpPr>
        <p:spPr bwMode="auto">
          <a:xfrm>
            <a:off x="2667000" y="3657600"/>
            <a:ext cx="1752600" cy="8382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a:t>Client App</a:t>
            </a:r>
          </a:p>
        </p:txBody>
      </p:sp>
      <p:sp>
        <p:nvSpPr>
          <p:cNvPr id="439300" name="AutoShape 4"/>
          <p:cNvSpPr>
            <a:spLocks noChangeArrowheads="1"/>
          </p:cNvSpPr>
          <p:nvPr/>
        </p:nvSpPr>
        <p:spPr bwMode="auto">
          <a:xfrm>
            <a:off x="2743200" y="1524000"/>
            <a:ext cx="1676400" cy="9144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a:t>STS</a:t>
            </a:r>
          </a:p>
        </p:txBody>
      </p:sp>
      <p:sp>
        <p:nvSpPr>
          <p:cNvPr id="26629" name="Line 5"/>
          <p:cNvSpPr>
            <a:spLocks noChangeShapeType="1"/>
          </p:cNvSpPr>
          <p:nvPr/>
        </p:nvSpPr>
        <p:spPr bwMode="auto">
          <a:xfrm flipV="1">
            <a:off x="3581400" y="2514600"/>
            <a:ext cx="0" cy="1066800"/>
          </a:xfrm>
          <a:prstGeom prst="line">
            <a:avLst/>
          </a:prstGeom>
          <a:noFill/>
          <a:ln w="76200">
            <a:solidFill>
              <a:schemeClr val="tx1"/>
            </a:solidFill>
            <a:round/>
            <a:headEnd/>
            <a:tailEnd type="triangle" w="med" len="med"/>
          </a:ln>
        </p:spPr>
        <p:txBody>
          <a:bodyPr wrap="none" anchor="ctr"/>
          <a:lstStyle/>
          <a:p>
            <a:endParaRPr lang="en-US"/>
          </a:p>
        </p:txBody>
      </p:sp>
      <p:sp>
        <p:nvSpPr>
          <p:cNvPr id="26630" name="Text Box 7"/>
          <p:cNvSpPr txBox="1">
            <a:spLocks noChangeArrowheads="1"/>
          </p:cNvSpPr>
          <p:nvPr/>
        </p:nvSpPr>
        <p:spPr bwMode="auto">
          <a:xfrm>
            <a:off x="457200" y="4800600"/>
            <a:ext cx="8350250" cy="641350"/>
          </a:xfrm>
          <a:prstGeom prst="rect">
            <a:avLst/>
          </a:prstGeom>
          <a:noFill/>
          <a:ln w="76200" algn="ctr">
            <a:noFill/>
            <a:miter lim="800000"/>
            <a:headEnd/>
            <a:tailEnd/>
          </a:ln>
        </p:spPr>
        <p:txBody>
          <a:bodyPr wrap="none">
            <a:spAutoFit/>
          </a:bodyPr>
          <a:lstStyle/>
          <a:p>
            <a:pPr marL="342900" indent="-342900" algn="l">
              <a:buFontTx/>
              <a:buAutoNum type="arabicPeriod"/>
            </a:pPr>
            <a:r>
              <a:rPr lang="en-US" sz="1800" b="1"/>
              <a:t>Client authenticates with Windows integrated authn to STS (Tx security)</a:t>
            </a:r>
          </a:p>
          <a:p>
            <a:pPr marL="342900" indent="-342900" algn="l">
              <a:buFontTx/>
              <a:buAutoNum type="arabicPeriod"/>
            </a:pPr>
            <a:r>
              <a:rPr lang="en-US" sz="1800" b="1"/>
              <a:t>Client requests a token for the Expense Report app</a:t>
            </a:r>
          </a:p>
        </p:txBody>
      </p:sp>
      <p:sp>
        <p:nvSpPr>
          <p:cNvPr id="439305" name="AutoShape 9"/>
          <p:cNvSpPr>
            <a:spLocks noChangeArrowheads="1"/>
          </p:cNvSpPr>
          <p:nvPr/>
        </p:nvSpPr>
        <p:spPr bwMode="auto">
          <a:xfrm>
            <a:off x="5105400" y="2438400"/>
            <a:ext cx="1676400" cy="13716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a:t>Expense</a:t>
            </a:r>
          </a:p>
          <a:p>
            <a:pPr algn="ctr">
              <a:defRPr/>
            </a:pPr>
            <a:r>
              <a:rPr lang="en-US"/>
              <a:t>Report</a:t>
            </a:r>
          </a:p>
          <a:p>
            <a:pPr algn="ctr">
              <a:defRPr/>
            </a:pPr>
            <a:r>
              <a:rPr lang="en-US"/>
              <a:t>Service</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mtClean="0"/>
              <a:t>Example</a:t>
            </a:r>
          </a:p>
        </p:txBody>
      </p:sp>
      <p:sp>
        <p:nvSpPr>
          <p:cNvPr id="440323" name="AutoShape 3"/>
          <p:cNvSpPr>
            <a:spLocks noChangeArrowheads="1"/>
          </p:cNvSpPr>
          <p:nvPr/>
        </p:nvSpPr>
        <p:spPr bwMode="auto">
          <a:xfrm>
            <a:off x="2667000" y="3657600"/>
            <a:ext cx="1752600" cy="8382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a:t>Client App</a:t>
            </a:r>
          </a:p>
        </p:txBody>
      </p:sp>
      <p:sp>
        <p:nvSpPr>
          <p:cNvPr id="440324" name="AutoShape 4"/>
          <p:cNvSpPr>
            <a:spLocks noChangeArrowheads="1"/>
          </p:cNvSpPr>
          <p:nvPr/>
        </p:nvSpPr>
        <p:spPr bwMode="auto">
          <a:xfrm>
            <a:off x="2743200" y="1524000"/>
            <a:ext cx="1676400" cy="9144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a:t>STS</a:t>
            </a:r>
          </a:p>
        </p:txBody>
      </p:sp>
      <p:sp>
        <p:nvSpPr>
          <p:cNvPr id="27653" name="Line 5"/>
          <p:cNvSpPr>
            <a:spLocks noChangeShapeType="1"/>
          </p:cNvSpPr>
          <p:nvPr/>
        </p:nvSpPr>
        <p:spPr bwMode="auto">
          <a:xfrm flipV="1">
            <a:off x="3581400" y="2514600"/>
            <a:ext cx="0" cy="1066800"/>
          </a:xfrm>
          <a:prstGeom prst="line">
            <a:avLst/>
          </a:prstGeom>
          <a:noFill/>
          <a:ln w="76200">
            <a:solidFill>
              <a:schemeClr val="tx1"/>
            </a:solidFill>
            <a:round/>
            <a:headEnd type="triangle" w="med" len="med"/>
            <a:tailEnd/>
          </a:ln>
        </p:spPr>
        <p:txBody>
          <a:bodyPr wrap="none" anchor="ctr"/>
          <a:lstStyle/>
          <a:p>
            <a:endParaRPr lang="en-US"/>
          </a:p>
        </p:txBody>
      </p:sp>
      <p:sp>
        <p:nvSpPr>
          <p:cNvPr id="440329" name="AutoShape 9"/>
          <p:cNvSpPr>
            <a:spLocks noChangeArrowheads="1"/>
          </p:cNvSpPr>
          <p:nvPr/>
        </p:nvSpPr>
        <p:spPr bwMode="auto">
          <a:xfrm>
            <a:off x="5105400" y="2438400"/>
            <a:ext cx="1676400" cy="13716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a:t>Expense</a:t>
            </a:r>
          </a:p>
          <a:p>
            <a:pPr algn="ctr">
              <a:defRPr/>
            </a:pPr>
            <a:r>
              <a:rPr lang="en-US"/>
              <a:t>Report</a:t>
            </a:r>
          </a:p>
          <a:p>
            <a:pPr algn="ctr">
              <a:defRPr/>
            </a:pPr>
            <a:r>
              <a:rPr lang="en-US"/>
              <a:t>Service</a:t>
            </a:r>
          </a:p>
        </p:txBody>
      </p:sp>
      <p:sp>
        <p:nvSpPr>
          <p:cNvPr id="27655" name="AutoShape 10"/>
          <p:cNvSpPr>
            <a:spLocks noChangeArrowheads="1"/>
          </p:cNvSpPr>
          <p:nvPr/>
        </p:nvSpPr>
        <p:spPr bwMode="auto">
          <a:xfrm>
            <a:off x="685800" y="1295400"/>
            <a:ext cx="1371600" cy="1485900"/>
          </a:xfrm>
          <a:prstGeom prst="flowChartMagneticDisk">
            <a:avLst/>
          </a:prstGeom>
          <a:solidFill>
            <a:schemeClr val="tx2"/>
          </a:solidFill>
          <a:ln w="12700">
            <a:solidFill>
              <a:schemeClr val="tx1"/>
            </a:solidFill>
            <a:round/>
            <a:headEnd/>
            <a:tailEnd/>
          </a:ln>
        </p:spPr>
        <p:txBody>
          <a:bodyPr anchor="ctr">
            <a:spAutoFit/>
          </a:bodyPr>
          <a:lstStyle/>
          <a:p>
            <a:r>
              <a:rPr lang="en-US" dirty="0" err="1"/>
              <a:t>Authz</a:t>
            </a:r>
            <a:r>
              <a:rPr lang="en-US" dirty="0"/>
              <a:t> Store</a:t>
            </a:r>
          </a:p>
        </p:txBody>
      </p:sp>
      <p:sp>
        <p:nvSpPr>
          <p:cNvPr id="27656" name="Text Box 12"/>
          <p:cNvSpPr txBox="1">
            <a:spLocks noChangeArrowheads="1"/>
          </p:cNvSpPr>
          <p:nvPr/>
        </p:nvSpPr>
        <p:spPr bwMode="auto">
          <a:xfrm>
            <a:off x="457200" y="4800600"/>
            <a:ext cx="8350250" cy="1190625"/>
          </a:xfrm>
          <a:prstGeom prst="rect">
            <a:avLst/>
          </a:prstGeom>
          <a:noFill/>
          <a:ln w="76200" algn="ctr">
            <a:noFill/>
            <a:miter lim="800000"/>
            <a:headEnd/>
            <a:tailEnd/>
          </a:ln>
        </p:spPr>
        <p:txBody>
          <a:bodyPr wrap="none">
            <a:spAutoFit/>
          </a:bodyPr>
          <a:lstStyle/>
          <a:p>
            <a:pPr marL="342900" indent="-342900" algn="l">
              <a:buFontTx/>
              <a:buAutoNum type="arabicPeriod"/>
            </a:pPr>
            <a:r>
              <a:rPr lang="en-US" sz="1800" b="1"/>
              <a:t>Client authenticates with Windows integrated authn to STS (Tx security)</a:t>
            </a:r>
          </a:p>
          <a:p>
            <a:pPr marL="342900" indent="-342900" algn="l">
              <a:buFontTx/>
              <a:buAutoNum type="arabicPeriod"/>
            </a:pPr>
            <a:r>
              <a:rPr lang="en-US" sz="1800" b="1"/>
              <a:t>Client requests a token for the Expense Report app</a:t>
            </a:r>
          </a:p>
          <a:p>
            <a:pPr marL="342900" indent="-342900" algn="l">
              <a:buFontTx/>
              <a:buAutoNum type="arabicPeriod"/>
            </a:pPr>
            <a:r>
              <a:rPr lang="en-US" sz="1800" b="1"/>
              <a:t>STS looks up client’s security profile and issues token</a:t>
            </a:r>
          </a:p>
          <a:p>
            <a:pPr marL="342900" indent="-342900" algn="l">
              <a:buFontTx/>
              <a:buAutoNum type="arabicPeriod"/>
            </a:pPr>
            <a:endParaRPr lang="en-US" sz="1800" b="1"/>
          </a:p>
        </p:txBody>
      </p:sp>
      <p:sp>
        <p:nvSpPr>
          <p:cNvPr id="27657" name="Line 13"/>
          <p:cNvSpPr>
            <a:spLocks noChangeShapeType="1"/>
          </p:cNvSpPr>
          <p:nvPr/>
        </p:nvSpPr>
        <p:spPr bwMode="auto">
          <a:xfrm flipH="1">
            <a:off x="2133600" y="1981200"/>
            <a:ext cx="533400" cy="0"/>
          </a:xfrm>
          <a:prstGeom prst="line">
            <a:avLst/>
          </a:prstGeom>
          <a:noFill/>
          <a:ln w="76200">
            <a:solidFill>
              <a:schemeClr val="tx1"/>
            </a:solidFill>
            <a:round/>
            <a:headEnd/>
            <a:tailEnd type="triangle" w="med" len="med"/>
          </a:ln>
        </p:spPr>
        <p:txBody>
          <a:bodyPr wrap="none">
            <a:spAutoFit/>
          </a:bodyPr>
          <a:lstStyle/>
          <a:p>
            <a:endParaRPr lang="en-US"/>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mtClean="0"/>
              <a:t>Example</a:t>
            </a:r>
          </a:p>
        </p:txBody>
      </p:sp>
      <p:sp>
        <p:nvSpPr>
          <p:cNvPr id="441347" name="AutoShape 3"/>
          <p:cNvSpPr>
            <a:spLocks noChangeArrowheads="1"/>
          </p:cNvSpPr>
          <p:nvPr/>
        </p:nvSpPr>
        <p:spPr bwMode="auto">
          <a:xfrm>
            <a:off x="2667000" y="3657600"/>
            <a:ext cx="1752600" cy="8382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a:t>Client App</a:t>
            </a:r>
          </a:p>
        </p:txBody>
      </p:sp>
      <p:sp>
        <p:nvSpPr>
          <p:cNvPr id="28676" name="Line 5"/>
          <p:cNvSpPr>
            <a:spLocks noChangeShapeType="1"/>
          </p:cNvSpPr>
          <p:nvPr/>
        </p:nvSpPr>
        <p:spPr bwMode="auto">
          <a:xfrm flipV="1">
            <a:off x="4572000" y="3733800"/>
            <a:ext cx="457200" cy="304800"/>
          </a:xfrm>
          <a:prstGeom prst="line">
            <a:avLst/>
          </a:prstGeom>
          <a:noFill/>
          <a:ln w="76200">
            <a:solidFill>
              <a:schemeClr val="tx1"/>
            </a:solidFill>
            <a:round/>
            <a:headEnd/>
            <a:tailEnd type="triangle" w="med" len="med"/>
          </a:ln>
        </p:spPr>
        <p:txBody>
          <a:bodyPr wrap="none" anchor="ctr"/>
          <a:lstStyle/>
          <a:p>
            <a:endParaRPr lang="en-US"/>
          </a:p>
        </p:txBody>
      </p:sp>
      <p:sp>
        <p:nvSpPr>
          <p:cNvPr id="441353" name="AutoShape 9"/>
          <p:cNvSpPr>
            <a:spLocks noChangeArrowheads="1"/>
          </p:cNvSpPr>
          <p:nvPr/>
        </p:nvSpPr>
        <p:spPr bwMode="auto">
          <a:xfrm>
            <a:off x="5105400" y="2438400"/>
            <a:ext cx="1676400" cy="1371600"/>
          </a:xfrm>
          <a:prstGeom prst="roundRect">
            <a:avLst>
              <a:gd name="adj" fmla="val 16667"/>
            </a:avLst>
          </a:prstGeom>
          <a:gradFill rotWithShape="1">
            <a:gsLst>
              <a:gs pos="0">
                <a:srgbClr val="33CC33"/>
              </a:gs>
              <a:gs pos="100000">
                <a:schemeClr val="bg1"/>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dirty="0"/>
              <a:t>Expense</a:t>
            </a:r>
          </a:p>
          <a:p>
            <a:pPr algn="ctr">
              <a:defRPr/>
            </a:pPr>
            <a:r>
              <a:rPr lang="en-US" dirty="0"/>
              <a:t>Report</a:t>
            </a:r>
          </a:p>
          <a:p>
            <a:pPr algn="ctr">
              <a:defRPr/>
            </a:pPr>
            <a:r>
              <a:rPr lang="en-US" dirty="0"/>
              <a:t>Service</a:t>
            </a:r>
          </a:p>
        </p:txBody>
      </p:sp>
      <p:sp>
        <p:nvSpPr>
          <p:cNvPr id="28678" name="Text Box 10"/>
          <p:cNvSpPr txBox="1">
            <a:spLocks noChangeArrowheads="1"/>
          </p:cNvSpPr>
          <p:nvPr/>
        </p:nvSpPr>
        <p:spPr bwMode="auto">
          <a:xfrm>
            <a:off x="457200" y="4800600"/>
            <a:ext cx="8350250" cy="1465263"/>
          </a:xfrm>
          <a:prstGeom prst="rect">
            <a:avLst/>
          </a:prstGeom>
          <a:noFill/>
          <a:ln w="76200" algn="ctr">
            <a:noFill/>
            <a:miter lim="800000"/>
            <a:headEnd/>
            <a:tailEnd/>
          </a:ln>
        </p:spPr>
        <p:txBody>
          <a:bodyPr wrap="none">
            <a:spAutoFit/>
          </a:bodyPr>
          <a:lstStyle/>
          <a:p>
            <a:pPr marL="342900" indent="-342900" algn="l">
              <a:buFontTx/>
              <a:buAutoNum type="arabicPeriod"/>
            </a:pPr>
            <a:r>
              <a:rPr lang="en-US" sz="1800" b="1"/>
              <a:t>Client authenticates with Windows integrated authn to STS (Tx security)</a:t>
            </a:r>
          </a:p>
          <a:p>
            <a:pPr marL="342900" indent="-342900" algn="l">
              <a:buFontTx/>
              <a:buAutoNum type="arabicPeriod"/>
            </a:pPr>
            <a:r>
              <a:rPr lang="en-US" sz="1800" b="1"/>
              <a:t>Client requests a token for the Expense Report app</a:t>
            </a:r>
          </a:p>
          <a:p>
            <a:pPr marL="342900" indent="-342900" algn="l">
              <a:buFontTx/>
              <a:buAutoNum type="arabicPeriod"/>
            </a:pPr>
            <a:r>
              <a:rPr lang="en-US" sz="1800" b="1"/>
              <a:t>STS looks up client’s security profile and issues token</a:t>
            </a:r>
          </a:p>
          <a:p>
            <a:pPr marL="342900" indent="-342900" algn="l">
              <a:buFontTx/>
              <a:buAutoNum type="arabicPeriod"/>
            </a:pPr>
            <a:r>
              <a:rPr lang="en-US" sz="1800" b="1"/>
              <a:t>Client sends token to Expense Report service</a:t>
            </a:r>
          </a:p>
          <a:p>
            <a:pPr marL="342900" indent="-342900" algn="l">
              <a:buFontTx/>
              <a:buAutoNum type="arabicPeriod"/>
            </a:pPr>
            <a:r>
              <a:rPr lang="en-US" sz="1800" b="1"/>
              <a:t>Service validates token, uses claims to make security decisions</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Summary</a:t>
            </a:r>
          </a:p>
        </p:txBody>
      </p:sp>
      <p:sp>
        <p:nvSpPr>
          <p:cNvPr id="41987" name="Rectangle 3"/>
          <p:cNvSpPr>
            <a:spLocks noGrp="1" noChangeArrowheads="1"/>
          </p:cNvSpPr>
          <p:nvPr>
            <p:ph idx="1"/>
          </p:nvPr>
        </p:nvSpPr>
        <p:spPr>
          <a:xfrm>
            <a:off x="381000" y="1412875"/>
            <a:ext cx="8382000" cy="3016210"/>
          </a:xfrm>
        </p:spPr>
        <p:txBody>
          <a:bodyPr/>
          <a:lstStyle/>
          <a:p>
            <a:r>
              <a:rPr lang="en-US" dirty="0" smtClean="0"/>
              <a:t>Today’s identity challenges</a:t>
            </a:r>
          </a:p>
          <a:p>
            <a:r>
              <a:rPr lang="en-US" dirty="0" smtClean="0"/>
              <a:t>A more open identity model based on WS-*</a:t>
            </a:r>
          </a:p>
          <a:p>
            <a:pPr lvl="1"/>
            <a:r>
              <a:rPr lang="en-US" dirty="0" smtClean="0"/>
              <a:t>Security tokens</a:t>
            </a:r>
          </a:p>
          <a:p>
            <a:pPr lvl="1"/>
            <a:r>
              <a:rPr lang="en-US" dirty="0" smtClean="0"/>
              <a:t>Claims</a:t>
            </a:r>
          </a:p>
          <a:p>
            <a:r>
              <a:rPr lang="en-US" dirty="0" err="1" smtClean="0"/>
              <a:t>System.IdentityModel</a:t>
            </a:r>
            <a:endParaRPr lang="en-US" dirty="0" smtClean="0"/>
          </a:p>
          <a:p>
            <a:r>
              <a:rPr lang="en-US" dirty="0" smtClean="0"/>
              <a:t>Security token </a:t>
            </a:r>
            <a:r>
              <a:rPr lang="en-US" dirty="0" smtClean="0"/>
              <a:t>services</a:t>
            </a:r>
            <a:endParaRPr lang="en-US" dirty="0" smtClean="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lstStyle/>
          <a:p>
            <a:r>
              <a:rPr lang="en-US" dirty="0" smtClean="0"/>
              <a:t>WCF </a:t>
            </a:r>
            <a:br>
              <a:rPr lang="en-US" dirty="0" smtClean="0"/>
            </a:br>
            <a:r>
              <a:rPr lang="en-US" sz="3600" dirty="0" smtClean="0">
                <a:solidFill>
                  <a:schemeClr val="accent5"/>
                </a:solidFill>
              </a:rPr>
              <a:t>Out of the box experience</a:t>
            </a:r>
            <a:endParaRPr lang="en-US" dirty="0">
              <a:solidFill>
                <a:schemeClr val="accent5"/>
              </a:solidFill>
            </a:endParaRPr>
          </a:p>
        </p:txBody>
      </p:sp>
      <p:sp>
        <p:nvSpPr>
          <p:cNvPr id="3" name="Text Placeholder 2"/>
          <p:cNvSpPr>
            <a:spLocks noGrp="1"/>
          </p:cNvSpPr>
          <p:nvPr>
            <p:ph idx="1"/>
          </p:nvPr>
        </p:nvSpPr>
        <p:spPr>
          <a:xfrm>
            <a:off x="381000" y="1556072"/>
            <a:ext cx="8610600" cy="4813625"/>
          </a:xfrm>
        </p:spPr>
        <p:txBody>
          <a:bodyPr/>
          <a:lstStyle/>
          <a:p>
            <a:r>
              <a:rPr lang="en-US" dirty="0" smtClean="0"/>
              <a:t>Defaults to secure mode</a:t>
            </a:r>
          </a:p>
          <a:p>
            <a:r>
              <a:rPr lang="en-US" dirty="0" smtClean="0"/>
              <a:t>Claim-based</a:t>
            </a:r>
          </a:p>
          <a:p>
            <a:r>
              <a:rPr lang="en-US" dirty="0" smtClean="0"/>
              <a:t>Internet, Intranet, and custom security scenarios</a:t>
            </a:r>
          </a:p>
          <a:p>
            <a:r>
              <a:rPr lang="en-US" dirty="0" smtClean="0"/>
              <a:t>Secure conversations</a:t>
            </a:r>
          </a:p>
          <a:p>
            <a:pPr lvl="1"/>
            <a:r>
              <a:rPr lang="en-US" dirty="0" smtClean="0"/>
              <a:t>Transfer</a:t>
            </a:r>
          </a:p>
          <a:p>
            <a:pPr lvl="1"/>
            <a:r>
              <a:rPr lang="en-US" dirty="0" smtClean="0"/>
              <a:t>Message integrity and protection</a:t>
            </a:r>
          </a:p>
          <a:p>
            <a:pPr lvl="1"/>
            <a:r>
              <a:rPr lang="en-US" dirty="0" smtClean="0"/>
              <a:t>Mutual Authentication</a:t>
            </a:r>
          </a:p>
          <a:p>
            <a:pPr lvl="2"/>
            <a:r>
              <a:rPr lang="en-US" dirty="0" smtClean="0"/>
              <a:t>(client-&gt;service, service-&gt; client)</a:t>
            </a:r>
          </a:p>
          <a:p>
            <a:pPr lvl="1"/>
            <a:r>
              <a:rPr lang="en-US" dirty="0" smtClean="0"/>
              <a:t>Authorization</a:t>
            </a: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Tips and Tricks</a:t>
            </a:r>
            <a:endParaRPr lang="en-US" dirty="0"/>
          </a:p>
        </p:txBody>
      </p:sp>
      <p:sp>
        <p:nvSpPr>
          <p:cNvPr id="3" name="Text Placeholder 2"/>
          <p:cNvSpPr>
            <a:spLocks noGrp="1"/>
          </p:cNvSpPr>
          <p:nvPr>
            <p:ph type="body" sz="quarter" idx="10"/>
          </p:nvPr>
        </p:nvSpPr>
        <p:spPr>
          <a:xfrm>
            <a:off x="381000" y="1411552"/>
            <a:ext cx="8382000" cy="443198"/>
          </a:xfrm>
        </p:spPr>
        <p:txBody>
          <a:bodyPr/>
          <a:lstStyle/>
          <a:p>
            <a:r>
              <a:rPr lang="en-US" dirty="0" smtClean="0"/>
              <a:t>VS2008 SP1 </a:t>
            </a:r>
            <a:endParaRPr lang="en-US" dirty="0"/>
          </a:p>
        </p:txBody>
      </p:sp>
      <p:pic>
        <p:nvPicPr>
          <p:cNvPr id="1026" name="Picture 2"/>
          <p:cNvPicPr>
            <a:picLocks noChangeAspect="1" noChangeArrowheads="1"/>
          </p:cNvPicPr>
          <p:nvPr/>
        </p:nvPicPr>
        <p:blipFill>
          <a:blip r:embed="rId3"/>
          <a:srcRect/>
          <a:stretch>
            <a:fillRect/>
          </a:stretch>
        </p:blipFill>
        <p:spPr bwMode="auto">
          <a:xfrm>
            <a:off x="1070482" y="1887076"/>
            <a:ext cx="6982924" cy="439270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Feedback / QnA</a:t>
            </a:r>
            <a:endParaRPr lang="en-US" dirty="0"/>
          </a:p>
        </p:txBody>
      </p:sp>
      <p:sp>
        <p:nvSpPr>
          <p:cNvPr id="3" name="Text Placeholder 2"/>
          <p:cNvSpPr>
            <a:spLocks noGrp="1"/>
          </p:cNvSpPr>
          <p:nvPr>
            <p:ph type="body" sz="quarter" idx="10"/>
          </p:nvPr>
        </p:nvSpPr>
        <p:spPr>
          <a:xfrm>
            <a:off x="381000" y="1411552"/>
            <a:ext cx="8382000" cy="4265783"/>
          </a:xfrm>
        </p:spPr>
        <p:txBody>
          <a:bodyPr/>
          <a:lstStyle/>
          <a:p>
            <a:pPr lvl="0"/>
            <a:r>
              <a:rPr lang="en-US" dirty="0" smtClean="0"/>
              <a:t>Your Feedback is Important!</a:t>
            </a:r>
          </a:p>
          <a:p>
            <a:pPr lvl="1">
              <a:buNone/>
            </a:pPr>
            <a:r>
              <a:rPr lang="en-US" dirty="0" smtClean="0"/>
              <a:t>Please take a few moments to fill out our online feedback form at: </a:t>
            </a:r>
          </a:p>
          <a:p>
            <a:pPr lvl="1">
              <a:buNone/>
            </a:pPr>
            <a:r>
              <a:rPr lang="en-US" sz="2000" dirty="0" smtClean="0"/>
              <a:t>	</a:t>
            </a:r>
            <a:endParaRPr lang="en-US" dirty="0" smtClean="0"/>
          </a:p>
          <a:p>
            <a:pPr lvl="1">
              <a:buNone/>
            </a:pPr>
            <a:r>
              <a:rPr lang="en-US" sz="1800" dirty="0" smtClean="0"/>
              <a:t>For detailed feedback, use the form at </a:t>
            </a:r>
            <a:r>
              <a:rPr lang="en-US" sz="1800" dirty="0" smtClean="0">
                <a:solidFill>
                  <a:srgbClr val="FFFF00"/>
                </a:solidFill>
              </a:rPr>
              <a:t>http://www.connectwithlife.co.in/vtd/helpdesk.aspx </a:t>
            </a:r>
          </a:p>
          <a:p>
            <a:pPr lvl="1">
              <a:buNone/>
            </a:pPr>
            <a:endParaRPr lang="en-US" sz="1800" dirty="0" smtClean="0"/>
          </a:p>
          <a:p>
            <a:pPr lvl="1">
              <a:buNone/>
            </a:pPr>
            <a:r>
              <a:rPr lang="en-US" sz="1800" dirty="0" smtClean="0"/>
              <a:t>Or email us at </a:t>
            </a:r>
            <a:r>
              <a:rPr lang="en-US" sz="1800" dirty="0" smtClean="0">
                <a:solidFill>
                  <a:srgbClr val="FFFF00"/>
                </a:solidFill>
              </a:rPr>
              <a:t>vtd@microsoft.com</a:t>
            </a:r>
          </a:p>
          <a:p>
            <a:pPr lvl="1">
              <a:buNone/>
            </a:pPr>
            <a:endParaRPr lang="en-US" dirty="0" smtClean="0"/>
          </a:p>
          <a:p>
            <a:pPr lvl="0"/>
            <a:r>
              <a:rPr lang="en-US" dirty="0" smtClean="0"/>
              <a:t>Use the Question Manager on LiveMeeting to ask your questions now!</a:t>
            </a: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p:txBody>
          <a:bodyPr/>
          <a:lstStyle/>
          <a:p>
            <a:r>
              <a:rPr smtClean="0"/>
              <a:t>Resources</a:t>
            </a:r>
            <a:endParaRPr lang="en-US" dirty="0"/>
          </a:p>
        </p:txBody>
      </p:sp>
      <p:sp>
        <p:nvSpPr>
          <p:cNvPr id="12" name="Content Placeholder 11"/>
          <p:cNvSpPr>
            <a:spLocks noGrp="1"/>
          </p:cNvSpPr>
          <p:nvPr>
            <p:ph sz="quarter" idx="10"/>
          </p:nvPr>
        </p:nvSpPr>
        <p:spPr>
          <a:xfrm>
            <a:off x="381000" y="1414460"/>
            <a:ext cx="8385048" cy="292697"/>
          </a:xfrm>
        </p:spPr>
        <p:txBody>
          <a:bodyPr/>
          <a:lstStyle/>
          <a:p>
            <a:r>
              <a:rPr smtClean="0">
                <a:solidFill>
                  <a:schemeClr val="tx1"/>
                </a:solidFill>
                <a:effectLst/>
              </a:rPr>
              <a:t>CodePlex WCF Secruity Guidance - </a:t>
            </a:r>
            <a:r>
              <a:rPr smtClean="0">
                <a:hlinkClick r:id="rId3"/>
              </a:rPr>
              <a:t>http</a:t>
            </a:r>
            <a:r>
              <a:rPr>
                <a:hlinkClick r:id="rId3"/>
              </a:rPr>
              <a:t>://</a:t>
            </a:r>
            <a:r>
              <a:rPr smtClean="0">
                <a:hlinkClick r:id="rId3"/>
              </a:rPr>
              <a:t>www.codeplex.com/WCFSecurity</a:t>
            </a:r>
            <a:endParaRPr smtClean="0"/>
          </a:p>
        </p:txBody>
      </p:sp>
      <p:sp>
        <p:nvSpPr>
          <p:cNvPr id="14" name="Content Placeholder 13"/>
          <p:cNvSpPr>
            <a:spLocks noGrp="1"/>
          </p:cNvSpPr>
          <p:nvPr>
            <p:ph sz="quarter" idx="11"/>
          </p:nvPr>
        </p:nvSpPr>
        <p:spPr>
          <a:xfrm>
            <a:off x="381000" y="2217219"/>
            <a:ext cx="8385048" cy="292697"/>
          </a:xfrm>
        </p:spPr>
        <p:txBody>
          <a:bodyPr/>
          <a:lstStyle/>
          <a:p>
            <a:r>
              <a:rPr smtClean="0">
                <a:solidFill>
                  <a:schemeClr val="tx1"/>
                </a:solidFill>
                <a:effectLst/>
              </a:rPr>
              <a:t>IDesign code library </a:t>
            </a:r>
            <a:r>
              <a:rPr>
                <a:solidFill>
                  <a:schemeClr val="tx1"/>
                </a:solidFill>
                <a:effectLst/>
              </a:rPr>
              <a:t>- </a:t>
            </a:r>
            <a:r>
              <a:rPr smtClean="0">
                <a:hlinkClick r:id="rId4"/>
              </a:rPr>
              <a:t>http</a:t>
            </a:r>
            <a:r>
              <a:rPr>
                <a:hlinkClick r:id="rId4"/>
              </a:rPr>
              <a:t>://www.idesign.net/</a:t>
            </a:r>
            <a:r>
              <a:rPr/>
              <a:t> </a:t>
            </a:r>
          </a:p>
        </p:txBody>
      </p:sp>
      <p:sp>
        <p:nvSpPr>
          <p:cNvPr id="17" name="Content Placeholder 16"/>
          <p:cNvSpPr>
            <a:spLocks noGrp="1"/>
          </p:cNvSpPr>
          <p:nvPr>
            <p:ph sz="quarter" idx="12"/>
          </p:nvPr>
        </p:nvSpPr>
        <p:spPr>
          <a:xfrm>
            <a:off x="381000" y="3019978"/>
            <a:ext cx="8385048" cy="292697"/>
          </a:xfrm>
        </p:spPr>
        <p:txBody>
          <a:bodyPr/>
          <a:lstStyle/>
          <a:p>
            <a:r>
              <a:rPr smtClean="0">
                <a:solidFill>
                  <a:schemeClr val="tx1"/>
                </a:solidFill>
                <a:effectLst/>
              </a:rPr>
              <a:t>MSDN WCF demos and examples - </a:t>
            </a:r>
            <a:r>
              <a:rPr smtClean="0">
                <a:hlinkClick r:id="rId5"/>
              </a:rPr>
              <a:t>http</a:t>
            </a:r>
            <a:r>
              <a:rPr>
                <a:hlinkClick r:id="rId5"/>
              </a:rPr>
              <a:t>://wcf.netfx3.com/</a:t>
            </a:r>
            <a:r>
              <a:rPr/>
              <a:t> </a:t>
            </a:r>
          </a:p>
        </p:txBody>
      </p:sp>
      <p:sp>
        <p:nvSpPr>
          <p:cNvPr id="18" name="Content Placeholder 17"/>
          <p:cNvSpPr>
            <a:spLocks noGrp="1"/>
          </p:cNvSpPr>
          <p:nvPr>
            <p:ph sz="quarter" idx="13"/>
          </p:nvPr>
        </p:nvSpPr>
        <p:spPr>
          <a:xfrm>
            <a:off x="381000" y="3822737"/>
            <a:ext cx="8385048" cy="292697"/>
          </a:xfrm>
        </p:spPr>
        <p:txBody>
          <a:bodyPr/>
          <a:lstStyle/>
          <a:p>
            <a:r>
              <a:rPr b="1" smtClean="0"/>
              <a:t>(</a:t>
            </a:r>
            <a:r>
              <a:rPr b="1"/>
              <a:t>WCF), </a:t>
            </a:r>
            <a:r>
              <a:rPr b="1" smtClean="0"/>
              <a:t>(</a:t>
            </a:r>
            <a:r>
              <a:rPr b="1"/>
              <a:t>WF) and Windows CardSpace Samples </a:t>
            </a:r>
            <a:r>
              <a:rPr b="1" smtClean="0"/>
              <a:t> - </a:t>
            </a:r>
            <a:r>
              <a:rPr smtClean="0"/>
              <a:t>MSDN </a:t>
            </a:r>
            <a:r>
              <a:rPr smtClean="0">
                <a:hlinkClick r:id="rId6"/>
              </a:rPr>
              <a:t>http</a:t>
            </a:r>
            <a:r>
              <a:rPr>
                <a:hlinkClick r:id="rId6"/>
              </a:rPr>
              <a:t>://</a:t>
            </a:r>
            <a:r>
              <a:rPr smtClean="0">
                <a:hlinkClick r:id="rId6"/>
              </a:rPr>
              <a:t>tinyurl.com/4zvppt</a:t>
            </a:r>
            <a:r>
              <a:rPr smtClean="0"/>
              <a:t> </a:t>
            </a:r>
            <a:endParaRPr/>
          </a:p>
        </p:txBody>
      </p:sp>
      <p:sp>
        <p:nvSpPr>
          <p:cNvPr id="7" name="Content Placeholder 17"/>
          <p:cNvSpPr txBox="1">
            <a:spLocks/>
          </p:cNvSpPr>
          <p:nvPr/>
        </p:nvSpPr>
        <p:spPr>
          <a:xfrm>
            <a:off x="381000" y="4918194"/>
            <a:ext cx="8385048" cy="585395"/>
          </a:xfrm>
          <a:prstGeom prst="roundRect">
            <a:avLst>
              <a:gd name="adj" fmla="val 26651"/>
            </a:avLst>
          </a:prstGeom>
          <a:gradFill rotWithShape="1">
            <a:gsLst>
              <a:gs pos="0">
                <a:schemeClr val="tx1">
                  <a:alpha val="18000"/>
                </a:schemeClr>
              </a:gs>
              <a:gs pos="100000">
                <a:srgbClr val="000000">
                  <a:alpha val="0"/>
                </a:srgbClr>
              </a:gs>
            </a:gsLst>
            <a:lin ang="5400000" scaled="1"/>
          </a:gradFill>
          <a:ln w="9525">
            <a:noFill/>
            <a:miter lim="800000"/>
            <a:headEnd/>
            <a:tailEnd/>
          </a:ln>
        </p:spPr>
        <p:txBody>
          <a:bodyPr vert="horz" wrap="square" lIns="0" tIns="0" rIns="0" bIns="0" rtlCol="0" anchor="ctr" anchorCtr="0">
            <a:spAutoFit/>
          </a:bodyPr>
          <a:lstStyle/>
          <a:p>
            <a:pPr marL="0" marR="0" lvl="0" indent="-463550" algn="l" defTabSz="914099" rtl="0" eaLnBrk="1" fontAlgn="base" latinLnBrk="0" hangingPunct="1">
              <a:lnSpc>
                <a:spcPct val="90000"/>
              </a:lnSpc>
              <a:spcBef>
                <a:spcPct val="0"/>
              </a:spcBef>
              <a:spcAft>
                <a:spcPct val="0"/>
              </a:spcAft>
              <a:buClrTx/>
              <a:buSzPct val="120000"/>
              <a:buFont typeface="Arial" pitchFamily="34" charset="0"/>
              <a:buNone/>
              <a:tabLst/>
              <a:defRPr/>
            </a:pPr>
            <a:r>
              <a:rPr kumimoji="0" lang="en-US" sz="1800" b="0" i="0" u="none" strike="noStrike" kern="1200" cap="none" spc="0" normalizeH="0" baseline="0" noProof="0" dirty="0" smtClean="0">
                <a:ln>
                  <a:noFill/>
                </a:ln>
                <a:solidFill>
                  <a:srgbClr val="FFFFFF"/>
                </a:solidFill>
                <a:effectLst>
                  <a:outerShdw blurRad="38100" dist="38100" dir="2700000" algn="tl">
                    <a:srgbClr val="000000">
                      <a:alpha val="43137"/>
                    </a:srgbClr>
                  </a:outerShdw>
                </a:effectLst>
                <a:uLnTx/>
                <a:uFillTx/>
                <a:latin typeface="+mn-lt"/>
                <a:ea typeface="+mn-ea"/>
                <a:cs typeface="+mn-cs"/>
              </a:rPr>
              <a:t>Bloggers:</a:t>
            </a:r>
          </a:p>
          <a:p>
            <a:pPr marL="0" marR="0" lvl="0" indent="-463550" algn="l" defTabSz="914099" rtl="0" eaLnBrk="1" fontAlgn="base" latinLnBrk="0" hangingPunct="1">
              <a:lnSpc>
                <a:spcPct val="90000"/>
              </a:lnSpc>
              <a:spcBef>
                <a:spcPct val="0"/>
              </a:spcBef>
              <a:spcAft>
                <a:spcPct val="0"/>
              </a:spcAft>
              <a:buClrTx/>
              <a:buSzPct val="120000"/>
              <a:buFont typeface="Arial" pitchFamily="34" charset="0"/>
              <a:buNone/>
              <a:tabLst/>
              <a:defRPr/>
            </a:pPr>
            <a:r>
              <a:rPr kumimoji="0" lang="en-US" sz="1800" b="0" i="0" u="none" strike="noStrike" kern="1200" cap="none" spc="0" normalizeH="0" baseline="0" noProof="0" dirty="0" smtClean="0">
                <a:ln>
                  <a:noFill/>
                </a:ln>
                <a:solidFill>
                  <a:srgbClr val="FFFFFF"/>
                </a:solidFill>
                <a:effectLst>
                  <a:outerShdw blurRad="38100" dist="38100" dir="2700000" algn="tl">
                    <a:srgbClr val="000000">
                      <a:alpha val="43137"/>
                    </a:srgbClr>
                  </a:outerShdw>
                </a:effectLst>
                <a:uLnTx/>
                <a:uFillTx/>
                <a:latin typeface="+mn-lt"/>
                <a:ea typeface="+mn-ea"/>
                <a:cs typeface="+mn-cs"/>
              </a:rPr>
              <a:t>	Ron Jacobs, </a:t>
            </a:r>
            <a:r>
              <a:rPr kumimoji="0" lang="en-US" sz="1800" b="0" i="0" u="none" strike="noStrike" kern="1200" cap="none" spc="0" normalizeH="0" baseline="0" noProof="0" dirty="0" err="1" smtClean="0">
                <a:ln>
                  <a:noFill/>
                </a:ln>
                <a:solidFill>
                  <a:srgbClr val="FFFFFF"/>
                </a:solidFill>
                <a:effectLst>
                  <a:outerShdw blurRad="38100" dist="38100" dir="2700000" algn="tl">
                    <a:srgbClr val="000000">
                      <a:alpha val="43137"/>
                    </a:srgbClr>
                  </a:outerShdw>
                </a:effectLst>
                <a:uLnTx/>
                <a:uFillTx/>
                <a:latin typeface="+mn-lt"/>
                <a:ea typeface="+mn-ea"/>
                <a:cs typeface="+mn-cs"/>
              </a:rPr>
              <a:t>Vittorio</a:t>
            </a:r>
            <a:r>
              <a:rPr kumimoji="0" lang="en-US" sz="1800" b="0" i="0" u="none" strike="noStrike" kern="1200" cap="none" spc="0" normalizeH="0" baseline="0" noProof="0" dirty="0" smtClean="0">
                <a:ln>
                  <a:noFill/>
                </a:ln>
                <a:solidFill>
                  <a:srgbClr val="FFFFFF"/>
                </a:solidFill>
                <a:effectLst>
                  <a:outerShdw blurRad="38100" dist="38100" dir="2700000" algn="tl">
                    <a:srgbClr val="000000">
                      <a:alpha val="43137"/>
                    </a:srgbClr>
                  </a:outerShdw>
                </a:effectLst>
                <a:uLnTx/>
                <a:uFillTx/>
                <a:latin typeface="+mn-lt"/>
                <a:ea typeface="+mn-ea"/>
                <a:cs typeface="+mn-cs"/>
              </a:rPr>
              <a:t> </a:t>
            </a:r>
            <a:r>
              <a:rPr kumimoji="0" lang="en-US" sz="1800" b="0" i="0" u="none" strike="noStrike" kern="1200" cap="none" spc="0" normalizeH="0" baseline="0" noProof="0" dirty="0" err="1" smtClean="0">
                <a:ln>
                  <a:noFill/>
                </a:ln>
                <a:solidFill>
                  <a:srgbClr val="FFFFFF"/>
                </a:solidFill>
                <a:effectLst>
                  <a:outerShdw blurRad="38100" dist="38100" dir="2700000" algn="tl">
                    <a:srgbClr val="000000">
                      <a:alpha val="43137"/>
                    </a:srgbClr>
                  </a:outerShdw>
                </a:effectLst>
                <a:uLnTx/>
                <a:uFillTx/>
                <a:latin typeface="+mn-lt"/>
                <a:ea typeface="+mn-ea"/>
                <a:cs typeface="+mn-cs"/>
              </a:rPr>
              <a:t>Bertocci</a:t>
            </a:r>
            <a:r>
              <a:rPr kumimoji="0" lang="en-US" sz="1800" b="0" i="0" u="none" strike="noStrike" kern="1200" cap="none" spc="0" normalizeH="0" baseline="0" noProof="0" dirty="0" smtClean="0">
                <a:ln>
                  <a:noFill/>
                </a:ln>
                <a:solidFill>
                  <a:srgbClr val="FFFFFF"/>
                </a:solidFill>
                <a:effectLst>
                  <a:outerShdw blurRad="38100" dist="38100" dir="2700000" algn="tl">
                    <a:srgbClr val="000000">
                      <a:alpha val="43137"/>
                    </a:srgbClr>
                  </a:outerShdw>
                </a:effectLst>
                <a:uLnTx/>
                <a:uFillTx/>
                <a:latin typeface="+mn-lt"/>
                <a:ea typeface="+mn-ea"/>
                <a:cs typeface="+mn-cs"/>
              </a:rPr>
              <a:t>, Michelle Bustamante, Aaron </a:t>
            </a:r>
            <a:r>
              <a:rPr kumimoji="0" lang="en-US" sz="1800" b="0" i="0" u="none" strike="noStrike" kern="1200" cap="none" spc="0" normalizeH="0" baseline="0" noProof="0" dirty="0" err="1" smtClean="0">
                <a:ln>
                  <a:noFill/>
                </a:ln>
                <a:solidFill>
                  <a:srgbClr val="FFFFFF"/>
                </a:solidFill>
                <a:effectLst>
                  <a:outerShdw blurRad="38100" dist="38100" dir="2700000" algn="tl">
                    <a:srgbClr val="000000">
                      <a:alpha val="43137"/>
                    </a:srgbClr>
                  </a:outerShdw>
                </a:effectLst>
                <a:uLnTx/>
                <a:uFillTx/>
                <a:latin typeface="+mn-lt"/>
                <a:ea typeface="+mn-ea"/>
                <a:cs typeface="+mn-cs"/>
              </a:rPr>
              <a:t>Skonnard</a:t>
            </a:r>
            <a:r>
              <a:rPr kumimoji="0" lang="en-US" sz="1800" b="0" i="0" u="none" strike="noStrike" kern="1200" cap="none" spc="0" normalizeH="0" baseline="0" noProof="0" dirty="0" smtClean="0">
                <a:ln>
                  <a:noFill/>
                </a:ln>
                <a:solidFill>
                  <a:srgbClr val="FFFFFF"/>
                </a:solidFill>
                <a:effectLst>
                  <a:outerShdw blurRad="38100" dist="38100" dir="2700000" algn="tl">
                    <a:srgbClr val="000000">
                      <a:alpha val="43137"/>
                    </a:srgbClr>
                  </a:outerShdw>
                </a:effectLst>
                <a:uLnTx/>
                <a:uFillTx/>
                <a:latin typeface="+mn-lt"/>
                <a:ea typeface="+mn-ea"/>
                <a:cs typeface="+mn-cs"/>
              </a:rPr>
              <a:t>, etc.</a:t>
            </a:r>
            <a:endParaRPr kumimoji="0" 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tretch>
            <a:fillRect/>
          </a:stretch>
        </p:blipFill>
        <p:spPr bwMode="black">
          <a:xfrm>
            <a:off x="2286000" y="2590800"/>
            <a:ext cx="4572000" cy="986114"/>
          </a:xfrm>
          <a:prstGeom prst="rect">
            <a:avLst/>
          </a:prstGeom>
          <a:noFill/>
          <a:ln>
            <a:noFill/>
          </a:ln>
        </p:spPr>
      </p:pic>
      <p:sp>
        <p:nvSpPr>
          <p:cNvPr id="5" name="Text Box 3"/>
          <p:cNvSpPr txBox="1">
            <a:spLocks noChangeArrowheads="1"/>
          </p:cNvSpPr>
          <p:nvPr/>
        </p:nvSpPr>
        <p:spPr bwMode="blackWhite">
          <a:xfrm>
            <a:off x="398963" y="56388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Calibri" pitchFamily="34" charset="0"/>
                <a:cs typeface="Arial" charset="0"/>
              </a:rPr>
              <a:t>© </a:t>
            </a:r>
            <a:r>
              <a:rPr lang="en-US" sz="700" dirty="0" smtClean="0">
                <a:latin typeface="Calibri" pitchFamily="34" charset="0"/>
                <a:cs typeface="Arial" charset="0"/>
              </a:rPr>
              <a:t>2008 Microsoft </a:t>
            </a:r>
            <a:r>
              <a:rPr lang="en-US" sz="700" dirty="0">
                <a:latin typeface="Calibri"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Calibri"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r>
              <a:rPr lang="en-US" sz="700" dirty="0" smtClean="0">
                <a:latin typeface="Calibri" pitchFamily="34" charset="0"/>
                <a:cs typeface="Arial" charset="0"/>
              </a:rPr>
              <a:t>MICROSOFT </a:t>
            </a:r>
            <a:r>
              <a:rPr lang="en-US" sz="700" dirty="0">
                <a:latin typeface="Calibri" pitchFamily="34" charset="0"/>
                <a:cs typeface="Arial" charset="0"/>
              </a:rPr>
              <a:t>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Rounded Rectangle 112"/>
          <p:cNvSpPr/>
          <p:nvPr/>
        </p:nvSpPr>
        <p:spPr bwMode="auto">
          <a:xfrm>
            <a:off x="2186247" y="1629295"/>
            <a:ext cx="3948546" cy="2851265"/>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112" name="Rounded Rectangle 111"/>
          <p:cNvSpPr/>
          <p:nvPr/>
        </p:nvSpPr>
        <p:spPr bwMode="auto">
          <a:xfrm>
            <a:off x="6109854" y="1629295"/>
            <a:ext cx="2901142" cy="2851265"/>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111" name="Rounded Rectangle 110"/>
          <p:cNvSpPr/>
          <p:nvPr/>
        </p:nvSpPr>
        <p:spPr bwMode="auto">
          <a:xfrm>
            <a:off x="465513" y="1629295"/>
            <a:ext cx="1729047" cy="2668385"/>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 name="Title 1"/>
          <p:cNvSpPr>
            <a:spLocks noGrp="1"/>
          </p:cNvSpPr>
          <p:nvPr>
            <p:ph type="title"/>
          </p:nvPr>
        </p:nvSpPr>
        <p:spPr/>
        <p:txBody>
          <a:bodyPr/>
          <a:lstStyle/>
          <a:p>
            <a:endParaRPr lang="en-US" dirty="0"/>
          </a:p>
        </p:txBody>
      </p:sp>
      <p:sp>
        <p:nvSpPr>
          <p:cNvPr id="4" name="Rounded Rectangle 3"/>
          <p:cNvSpPr/>
          <p:nvPr/>
        </p:nvSpPr>
        <p:spPr bwMode="auto">
          <a:xfrm>
            <a:off x="2232660" y="2876551"/>
            <a:ext cx="3870960" cy="720090"/>
          </a:xfrm>
          <a:prstGeom prst="roundRect">
            <a:avLst/>
          </a:prstGeom>
          <a:ln>
            <a:headEnd type="none" w="med" len="med"/>
            <a:tailEnd type="none" w="med" len="med"/>
          </a:ln>
          <a:effectLst>
            <a:outerShdw blurRad="63500" dist="38100" dir="5400000" rotWithShape="0">
              <a:srgbClr val="000000">
                <a:alpha val="45000"/>
              </a:srgbClr>
            </a:outerShdw>
            <a:reflection blurRad="6350" stA="50000" endA="300" endPos="90000" dir="5400000" sy="-100000" algn="bl" rotWithShape="0"/>
          </a:effectLst>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cxnSp>
        <p:nvCxnSpPr>
          <p:cNvPr id="6" name="Straight Arrow Connector 5"/>
          <p:cNvCxnSpPr/>
          <p:nvPr/>
        </p:nvCxnSpPr>
        <p:spPr>
          <a:xfrm flipV="1">
            <a:off x="2590800" y="3192463"/>
            <a:ext cx="3303270" cy="968"/>
          </a:xfrm>
          <a:prstGeom prst="straightConnector1">
            <a:avLst/>
          </a:prstGeom>
          <a:ln w="38100">
            <a:headEnd type="triangle" w="med" len="med"/>
            <a:tailEnd type="triangle" w="med" len="med"/>
          </a:ln>
          <a:effectLst>
            <a:glow rad="1397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grpSp>
        <p:nvGrpSpPr>
          <p:cNvPr id="35" name="Group 34"/>
          <p:cNvGrpSpPr/>
          <p:nvPr/>
        </p:nvGrpSpPr>
        <p:grpSpPr>
          <a:xfrm>
            <a:off x="5048250" y="3047999"/>
            <a:ext cx="528638" cy="352425"/>
            <a:chOff x="2190750" y="4152899"/>
            <a:chExt cx="528638" cy="352425"/>
          </a:xfrm>
        </p:grpSpPr>
        <p:grpSp>
          <p:nvGrpSpPr>
            <p:cNvPr id="36" name="Group 35"/>
            <p:cNvGrpSpPr/>
            <p:nvPr/>
          </p:nvGrpSpPr>
          <p:grpSpPr>
            <a:xfrm>
              <a:off x="2190750" y="4152899"/>
              <a:ext cx="528638" cy="352425"/>
              <a:chOff x="2190750" y="4152899"/>
              <a:chExt cx="528638" cy="352425"/>
            </a:xfrm>
          </p:grpSpPr>
          <p:sp>
            <p:nvSpPr>
              <p:cNvPr id="38" name="Rectangle 37"/>
              <p:cNvSpPr/>
              <p:nvPr/>
            </p:nvSpPr>
            <p:spPr>
              <a:xfrm>
                <a:off x="2190750" y="4152899"/>
                <a:ext cx="528638" cy="352425"/>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cxnSp>
            <p:nvCxnSpPr>
              <p:cNvPr id="39" name="Straight Connector 38"/>
              <p:cNvCxnSpPr/>
              <p:nvPr/>
            </p:nvCxnSpPr>
            <p:spPr>
              <a:xfrm>
                <a:off x="2200275" y="4160044"/>
                <a:ext cx="247650" cy="17383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2447925" y="4164806"/>
                <a:ext cx="261938" cy="171451"/>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37" name="Picture 4" descr="C:\Users\petar\AppData\Local\Microsoft\Windows\Temporary Internet Files\Content.IE5\390WV0C2\MCj04315990000[1].png"/>
            <p:cNvPicPr>
              <a:picLocks noChangeAspect="1" noChangeArrowheads="1"/>
            </p:cNvPicPr>
            <p:nvPr/>
          </p:nvPicPr>
          <p:blipFill>
            <a:blip r:embed="rId4" cstate="print"/>
            <a:srcRect/>
            <a:stretch>
              <a:fillRect/>
            </a:stretch>
          </p:blipFill>
          <p:spPr bwMode="auto">
            <a:xfrm>
              <a:off x="2352675" y="4219574"/>
              <a:ext cx="190501" cy="190501"/>
            </a:xfrm>
            <a:prstGeom prst="rect">
              <a:avLst/>
            </a:prstGeom>
            <a:noFill/>
          </p:spPr>
        </p:pic>
      </p:grpSp>
      <p:grpSp>
        <p:nvGrpSpPr>
          <p:cNvPr id="119" name="Group 118"/>
          <p:cNvGrpSpPr/>
          <p:nvPr/>
        </p:nvGrpSpPr>
        <p:grpSpPr>
          <a:xfrm>
            <a:off x="6134409" y="2461260"/>
            <a:ext cx="2049471" cy="1066800"/>
            <a:chOff x="6134409" y="2461260"/>
            <a:chExt cx="2049471" cy="1066800"/>
          </a:xfrm>
        </p:grpSpPr>
        <p:sp>
          <p:nvSpPr>
            <p:cNvPr id="41" name="Rounded Rectangle 40"/>
            <p:cNvSpPr/>
            <p:nvPr/>
          </p:nvSpPr>
          <p:spPr>
            <a:xfrm>
              <a:off x="6812280" y="2461260"/>
              <a:ext cx="1371600" cy="1066800"/>
            </a:xfrm>
            <a:prstGeom prst="roundRect">
              <a:avLst/>
            </a:prstGeom>
            <a:ln/>
            <a:effectLst>
              <a:outerShdw blurRad="63500" dist="38100" dir="5400000" rotWithShape="0">
                <a:srgbClr val="000000">
                  <a:alpha val="45000"/>
                </a:srgbClr>
              </a:outerShdw>
              <a:reflection blurRad="6350" stA="50000" endA="300" endPos="55000" dir="5400000" sy="-100000" algn="bl" rotWithShape="0"/>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sz="1000" dirty="0">
                <a:solidFill>
                  <a:schemeClr val="tx1"/>
                </a:solidFill>
              </a:endParaRPr>
            </a:p>
            <a:p>
              <a:pPr algn="ctr"/>
              <a:endParaRPr lang="en-US" sz="1000" dirty="0" smtClean="0">
                <a:solidFill>
                  <a:schemeClr val="tx1"/>
                </a:solidFill>
              </a:endParaRPr>
            </a:p>
            <a:p>
              <a:pPr algn="ctr"/>
              <a:endParaRPr lang="en-US" sz="1000" dirty="0">
                <a:solidFill>
                  <a:schemeClr val="tx1"/>
                </a:solidFill>
              </a:endParaRPr>
            </a:p>
            <a:p>
              <a:pPr algn="ctr"/>
              <a:r>
                <a:rPr lang="en-US" sz="1000" dirty="0" smtClean="0">
                  <a:solidFill>
                    <a:schemeClr val="tx1"/>
                  </a:solidFill>
                </a:rPr>
                <a:t>Host</a:t>
              </a:r>
            </a:p>
            <a:p>
              <a:pPr algn="ctr"/>
              <a:endParaRPr lang="en-US" sz="1000" dirty="0" smtClean="0">
                <a:solidFill>
                  <a:schemeClr val="tx1"/>
                </a:solidFill>
              </a:endParaRPr>
            </a:p>
            <a:p>
              <a:pPr algn="ctr"/>
              <a:endParaRPr lang="en-US" sz="1000" dirty="0" smtClean="0">
                <a:solidFill>
                  <a:schemeClr val="tx1"/>
                </a:solidFill>
              </a:endParaRPr>
            </a:p>
            <a:p>
              <a:pPr algn="ctr"/>
              <a:endParaRPr lang="en-US" sz="1000" dirty="0" smtClean="0">
                <a:solidFill>
                  <a:schemeClr val="tx1"/>
                </a:solidFill>
              </a:endParaRPr>
            </a:p>
            <a:p>
              <a:pPr algn="ctr"/>
              <a:endParaRPr lang="en-US" sz="1000" dirty="0" smtClean="0">
                <a:solidFill>
                  <a:schemeClr val="tx1"/>
                </a:solidFill>
              </a:endParaRPr>
            </a:p>
            <a:p>
              <a:pPr algn="ctr"/>
              <a:endParaRPr lang="en-US" sz="1000" dirty="0" smtClean="0">
                <a:solidFill>
                  <a:schemeClr val="tx1"/>
                </a:solidFill>
              </a:endParaRPr>
            </a:p>
            <a:p>
              <a:pPr algn="ctr"/>
              <a:endParaRPr lang="en-US" sz="1000" dirty="0" smtClean="0">
                <a:solidFill>
                  <a:schemeClr val="tx1"/>
                </a:solidFill>
              </a:endParaRPr>
            </a:p>
            <a:p>
              <a:pPr algn="ctr"/>
              <a:endParaRPr lang="en-US" sz="1000" dirty="0" smtClean="0">
                <a:solidFill>
                  <a:schemeClr val="tx1"/>
                </a:solidFill>
              </a:endParaRPr>
            </a:p>
            <a:p>
              <a:pPr algn="ctr"/>
              <a:endParaRPr lang="en-US" sz="1000" dirty="0">
                <a:solidFill>
                  <a:schemeClr val="tx1"/>
                </a:solidFill>
              </a:endParaRPr>
            </a:p>
          </p:txBody>
        </p:sp>
        <p:grpSp>
          <p:nvGrpSpPr>
            <p:cNvPr id="83" name="Group 82"/>
            <p:cNvGrpSpPr/>
            <p:nvPr/>
          </p:nvGrpSpPr>
          <p:grpSpPr>
            <a:xfrm>
              <a:off x="6355080" y="3182781"/>
              <a:ext cx="381000" cy="76200"/>
              <a:chOff x="6355080" y="3182781"/>
              <a:chExt cx="381000" cy="76200"/>
            </a:xfrm>
          </p:grpSpPr>
          <p:cxnSp>
            <p:nvCxnSpPr>
              <p:cNvPr id="42" name="Straight Connector 41"/>
              <p:cNvCxnSpPr/>
              <p:nvPr/>
            </p:nvCxnSpPr>
            <p:spPr>
              <a:xfrm>
                <a:off x="6431280" y="3223260"/>
                <a:ext cx="304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6355080" y="3182781"/>
                <a:ext cx="76200" cy="76200"/>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u="sng"/>
              </a:p>
            </p:txBody>
          </p:sp>
        </p:grpSp>
        <p:sp>
          <p:nvSpPr>
            <p:cNvPr id="44" name="Rectangle 43"/>
            <p:cNvSpPr/>
            <p:nvPr/>
          </p:nvSpPr>
          <p:spPr>
            <a:xfrm>
              <a:off x="6736080" y="2994660"/>
              <a:ext cx="381000" cy="295274"/>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800" dirty="0" smtClean="0">
                  <a:effectLst>
                    <a:outerShdw blurRad="38100" dist="38100" dir="2700000" algn="tl">
                      <a:srgbClr val="000000">
                        <a:alpha val="43137"/>
                      </a:srgbClr>
                    </a:outerShdw>
                  </a:effectLst>
                </a:rPr>
                <a:t>WCF</a:t>
              </a:r>
              <a:endParaRPr lang="en-US" sz="800" dirty="0">
                <a:effectLst>
                  <a:outerShdw blurRad="38100" dist="38100" dir="2700000" algn="tl">
                    <a:srgbClr val="000000">
                      <a:alpha val="43137"/>
                    </a:srgbClr>
                  </a:outerShdw>
                </a:effectLst>
              </a:endParaRPr>
            </a:p>
          </p:txBody>
        </p:sp>
        <p:sp>
          <p:nvSpPr>
            <p:cNvPr id="45" name="Rounded Rectangle 44"/>
            <p:cNvSpPr/>
            <p:nvPr/>
          </p:nvSpPr>
          <p:spPr>
            <a:xfrm>
              <a:off x="7117080" y="2994660"/>
              <a:ext cx="685800" cy="30480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800" dirty="0" smtClean="0"/>
                <a:t>Service</a:t>
              </a:r>
              <a:endParaRPr lang="en-US" sz="800" dirty="0"/>
            </a:p>
          </p:txBody>
        </p:sp>
        <p:grpSp>
          <p:nvGrpSpPr>
            <p:cNvPr id="82" name="Group 81"/>
            <p:cNvGrpSpPr/>
            <p:nvPr/>
          </p:nvGrpSpPr>
          <p:grpSpPr>
            <a:xfrm>
              <a:off x="6134409" y="3280410"/>
              <a:ext cx="585085" cy="231140"/>
              <a:chOff x="6197910" y="3299460"/>
              <a:chExt cx="385770" cy="152400"/>
            </a:xfrm>
          </p:grpSpPr>
          <p:sp>
            <p:nvSpPr>
              <p:cNvPr id="46" name="Rectangle 45"/>
              <p:cNvSpPr/>
              <p:nvPr/>
            </p:nvSpPr>
            <p:spPr>
              <a:xfrm>
                <a:off x="6197910" y="3299460"/>
                <a:ext cx="152400" cy="152400"/>
              </a:xfrm>
              <a:prstGeom prst="rect">
                <a:avLst/>
              </a:prstGeom>
              <a:solidFill>
                <a:srgbClr val="FF000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1002">
                <a:schemeClr val="dk2"/>
              </a:fillRef>
              <a:effectRef idx="3">
                <a:schemeClr val="accent2"/>
              </a:effectRef>
              <a:fontRef idx="minor">
                <a:schemeClr val="lt1"/>
              </a:fontRef>
            </p:style>
            <p:txBody>
              <a:bodyPr rtlCol="0" anchor="ctr"/>
              <a:lstStyle/>
              <a:p>
                <a:pPr algn="ctr"/>
                <a:r>
                  <a:rPr lang="en-US" sz="1000" dirty="0" smtClean="0">
                    <a:effectLst>
                      <a:outerShdw blurRad="38100" dist="38100" dir="2700000" algn="tl">
                        <a:srgbClr val="000000">
                          <a:alpha val="43137"/>
                        </a:srgbClr>
                      </a:outerShdw>
                    </a:effectLst>
                  </a:rPr>
                  <a:t>A</a:t>
                </a:r>
                <a:endParaRPr lang="en-US" sz="1000" dirty="0">
                  <a:effectLst>
                    <a:outerShdw blurRad="38100" dist="38100" dir="2700000" algn="tl">
                      <a:srgbClr val="000000">
                        <a:alpha val="43137"/>
                      </a:srgbClr>
                    </a:outerShdw>
                  </a:effectLst>
                </a:endParaRPr>
              </a:p>
            </p:txBody>
          </p:sp>
          <p:sp>
            <p:nvSpPr>
              <p:cNvPr id="47" name="Rectangle 46"/>
              <p:cNvSpPr/>
              <p:nvPr/>
            </p:nvSpPr>
            <p:spPr>
              <a:xfrm>
                <a:off x="6314595" y="3299460"/>
                <a:ext cx="152400" cy="152400"/>
              </a:xfrm>
              <a:prstGeom prst="rect">
                <a:avLst/>
              </a:prstGeom>
              <a:solidFill>
                <a:schemeClr val="accent2"/>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1002">
                <a:schemeClr val="dk2"/>
              </a:fillRef>
              <a:effectRef idx="3">
                <a:schemeClr val="accent2"/>
              </a:effectRef>
              <a:fontRef idx="minor">
                <a:schemeClr val="lt1"/>
              </a:fontRef>
            </p:style>
            <p:txBody>
              <a:bodyPr rtlCol="0" anchor="ctr"/>
              <a:lstStyle/>
              <a:p>
                <a:pPr algn="ctr"/>
                <a:r>
                  <a:rPr lang="en-US" sz="1000" dirty="0" smtClean="0">
                    <a:effectLst>
                      <a:outerShdw blurRad="38100" dist="38100" dir="2700000" algn="tl">
                        <a:srgbClr val="000000">
                          <a:alpha val="43137"/>
                        </a:srgbClr>
                      </a:outerShdw>
                    </a:effectLst>
                  </a:rPr>
                  <a:t>B</a:t>
                </a:r>
                <a:endParaRPr lang="en-US" sz="1000" dirty="0">
                  <a:effectLst>
                    <a:outerShdw blurRad="38100" dist="38100" dir="2700000" algn="tl">
                      <a:srgbClr val="000000">
                        <a:alpha val="43137"/>
                      </a:srgbClr>
                    </a:outerShdw>
                  </a:effectLst>
                </a:endParaRPr>
              </a:p>
            </p:txBody>
          </p:sp>
          <p:sp>
            <p:nvSpPr>
              <p:cNvPr id="48" name="Rectangle 47"/>
              <p:cNvSpPr/>
              <p:nvPr/>
            </p:nvSpPr>
            <p:spPr>
              <a:xfrm>
                <a:off x="6431280" y="3299460"/>
                <a:ext cx="152400" cy="152400"/>
              </a:xfrm>
              <a:prstGeom prst="rect">
                <a:avLst/>
              </a:prstGeom>
              <a:solidFill>
                <a:srgbClr val="00B0F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1002">
                <a:schemeClr val="dk2"/>
              </a:fillRef>
              <a:effectRef idx="3">
                <a:schemeClr val="accent2"/>
              </a:effectRef>
              <a:fontRef idx="minor">
                <a:schemeClr val="lt1"/>
              </a:fontRef>
            </p:style>
            <p:txBody>
              <a:bodyPr rtlCol="0" anchor="ctr"/>
              <a:lstStyle/>
              <a:p>
                <a:pPr algn="ctr"/>
                <a:r>
                  <a:rPr lang="en-US" sz="1000" dirty="0">
                    <a:effectLst>
                      <a:outerShdw blurRad="38100" dist="38100" dir="2700000" algn="tl">
                        <a:srgbClr val="000000">
                          <a:alpha val="43137"/>
                        </a:srgbClr>
                      </a:outerShdw>
                    </a:effectLst>
                  </a:rPr>
                  <a:t>C</a:t>
                </a:r>
              </a:p>
            </p:txBody>
          </p:sp>
        </p:grpSp>
      </p:grpSp>
      <p:pic>
        <p:nvPicPr>
          <p:cNvPr id="50" name="Picture 4" descr="C:\Users\petar\AppData\Local\Microsoft\Windows\Temporary Internet Files\Content.IE5\390WV0C2\MCj04315990000[1].png"/>
          <p:cNvPicPr>
            <a:picLocks noChangeAspect="1" noChangeArrowheads="1"/>
          </p:cNvPicPr>
          <p:nvPr/>
        </p:nvPicPr>
        <p:blipFill>
          <a:blip r:embed="rId4" cstate="print"/>
          <a:srcRect/>
          <a:stretch>
            <a:fillRect/>
          </a:stretch>
        </p:blipFill>
        <p:spPr bwMode="auto">
          <a:xfrm>
            <a:off x="2245995" y="2867025"/>
            <a:ext cx="323850" cy="323850"/>
          </a:xfrm>
          <a:prstGeom prst="rect">
            <a:avLst/>
          </a:prstGeom>
          <a:noFill/>
        </p:spPr>
      </p:pic>
      <p:grpSp>
        <p:nvGrpSpPr>
          <p:cNvPr id="51" name="Group 50"/>
          <p:cNvGrpSpPr/>
          <p:nvPr/>
        </p:nvGrpSpPr>
        <p:grpSpPr>
          <a:xfrm>
            <a:off x="2846070" y="3047999"/>
            <a:ext cx="528638" cy="352425"/>
            <a:chOff x="2190750" y="4152899"/>
            <a:chExt cx="528638" cy="352425"/>
          </a:xfrm>
        </p:grpSpPr>
        <p:grpSp>
          <p:nvGrpSpPr>
            <p:cNvPr id="52" name="Group 51"/>
            <p:cNvGrpSpPr/>
            <p:nvPr/>
          </p:nvGrpSpPr>
          <p:grpSpPr>
            <a:xfrm>
              <a:off x="2190750" y="4152899"/>
              <a:ext cx="528638" cy="352425"/>
              <a:chOff x="2190750" y="4152899"/>
              <a:chExt cx="528638" cy="352425"/>
            </a:xfrm>
          </p:grpSpPr>
          <p:sp>
            <p:nvSpPr>
              <p:cNvPr id="54" name="Rectangle 53"/>
              <p:cNvSpPr/>
              <p:nvPr/>
            </p:nvSpPr>
            <p:spPr>
              <a:xfrm>
                <a:off x="2190750" y="4152899"/>
                <a:ext cx="528638" cy="352425"/>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cxnSp>
            <p:nvCxnSpPr>
              <p:cNvPr id="55" name="Straight Connector 54"/>
              <p:cNvCxnSpPr/>
              <p:nvPr/>
            </p:nvCxnSpPr>
            <p:spPr>
              <a:xfrm>
                <a:off x="2200275" y="4160044"/>
                <a:ext cx="247650" cy="1738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2447925" y="4164806"/>
                <a:ext cx="261938" cy="171451"/>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53" name="Picture 4" descr="C:\Users\petar\AppData\Local\Microsoft\Windows\Temporary Internet Files\Content.IE5\390WV0C2\MCj04315990000[1].png"/>
            <p:cNvPicPr>
              <a:picLocks noChangeAspect="1" noChangeArrowheads="1"/>
            </p:cNvPicPr>
            <p:nvPr/>
          </p:nvPicPr>
          <p:blipFill>
            <a:blip r:embed="rId4" cstate="print"/>
            <a:srcRect/>
            <a:stretch>
              <a:fillRect/>
            </a:stretch>
          </p:blipFill>
          <p:spPr bwMode="auto">
            <a:xfrm>
              <a:off x="2352675" y="4219574"/>
              <a:ext cx="190501" cy="190501"/>
            </a:xfrm>
            <a:prstGeom prst="rect">
              <a:avLst/>
            </a:prstGeom>
            <a:noFill/>
          </p:spPr>
        </p:pic>
      </p:grpSp>
      <p:grpSp>
        <p:nvGrpSpPr>
          <p:cNvPr id="87" name="Group 86"/>
          <p:cNvGrpSpPr/>
          <p:nvPr/>
        </p:nvGrpSpPr>
        <p:grpSpPr>
          <a:xfrm>
            <a:off x="368300" y="2121867"/>
            <a:ext cx="1206535" cy="1745283"/>
            <a:chOff x="812800" y="2121867"/>
            <a:chExt cx="1206535" cy="1745283"/>
          </a:xfrm>
          <a:effectLst>
            <a:reflection blurRad="6350" stA="50000" endA="300" endPos="55500" dist="50800" dir="5400000" sy="-100000" algn="bl" rotWithShape="0"/>
          </a:effectLst>
        </p:grpSpPr>
        <p:pic>
          <p:nvPicPr>
            <p:cNvPr id="60" name="Picture 3"/>
            <p:cNvPicPr>
              <a:picLocks noChangeAspect="1" noChangeArrowheads="1"/>
            </p:cNvPicPr>
            <p:nvPr/>
          </p:nvPicPr>
          <p:blipFill>
            <a:blip r:embed="rId5" cstate="print"/>
            <a:srcRect/>
            <a:stretch>
              <a:fillRect/>
            </a:stretch>
          </p:blipFill>
          <p:spPr bwMode="auto">
            <a:xfrm>
              <a:off x="1079500" y="2495550"/>
              <a:ext cx="939835" cy="1371600"/>
            </a:xfrm>
            <a:prstGeom prst="rect">
              <a:avLst/>
            </a:prstGeom>
            <a:noFill/>
            <a:ln w="9525">
              <a:noFill/>
              <a:miter lim="800000"/>
              <a:headEnd/>
              <a:tailEnd/>
            </a:ln>
            <a:effectLst/>
            <a:scene3d>
              <a:camera prst="isometricRightUp"/>
              <a:lightRig rig="threePt" dir="t"/>
            </a:scene3d>
          </p:spPr>
        </p:pic>
        <p:pic>
          <p:nvPicPr>
            <p:cNvPr id="61" name="Picture 9" descr="D:\Pennie's documents\MS Image\NEWFeb15\Windows_Vista_Icons_ for_Marketing_use\ChildUser.png"/>
            <p:cNvPicPr>
              <a:picLocks noChangeAspect="1" noChangeArrowheads="1"/>
            </p:cNvPicPr>
            <p:nvPr/>
          </p:nvPicPr>
          <p:blipFill>
            <a:blip r:embed="rId6"/>
            <a:srcRect/>
            <a:stretch>
              <a:fillRect/>
            </a:stretch>
          </p:blipFill>
          <p:spPr bwMode="auto">
            <a:xfrm>
              <a:off x="812800" y="2121867"/>
              <a:ext cx="1147650" cy="1187997"/>
            </a:xfrm>
            <a:prstGeom prst="rect">
              <a:avLst/>
            </a:prstGeom>
            <a:noFill/>
          </p:spPr>
        </p:pic>
      </p:grpSp>
      <p:pic>
        <p:nvPicPr>
          <p:cNvPr id="62" name="Picture 31" descr="D:\Pennie's documents\MS Image\NEWFeb15\Windows_Vista_Icons_ for_Marketing_use\MaleUser.png"/>
          <p:cNvPicPr>
            <a:picLocks noChangeAspect="1" noChangeArrowheads="1"/>
          </p:cNvPicPr>
          <p:nvPr/>
        </p:nvPicPr>
        <p:blipFill>
          <a:blip r:embed="rId7"/>
          <a:srcRect/>
          <a:stretch>
            <a:fillRect/>
          </a:stretch>
        </p:blipFill>
        <p:spPr bwMode="auto">
          <a:xfrm>
            <a:off x="7734300" y="1932404"/>
            <a:ext cx="967541" cy="967541"/>
          </a:xfrm>
          <a:prstGeom prst="rect">
            <a:avLst/>
          </a:prstGeom>
          <a:noFill/>
        </p:spPr>
      </p:pic>
      <p:sp>
        <p:nvSpPr>
          <p:cNvPr id="65" name="TextBox 64"/>
          <p:cNvSpPr txBox="1"/>
          <p:nvPr/>
        </p:nvSpPr>
        <p:spPr>
          <a:xfrm>
            <a:off x="906780" y="3954780"/>
            <a:ext cx="720069" cy="369332"/>
          </a:xfrm>
          <a:prstGeom prst="rect">
            <a:avLst/>
          </a:prstGeom>
          <a:noFill/>
        </p:spPr>
        <p:txBody>
          <a:bodyPr wrap="none" rtlCol="0">
            <a:spAutoFit/>
          </a:bodyPr>
          <a:lstStyle/>
          <a:p>
            <a:r>
              <a:rPr lang="en-US" dirty="0" smtClean="0"/>
              <a:t>Caller</a:t>
            </a:r>
            <a:endParaRPr lang="en-US" dirty="0"/>
          </a:p>
        </p:txBody>
      </p:sp>
      <p:sp>
        <p:nvSpPr>
          <p:cNvPr id="67" name="TextBox 66"/>
          <p:cNvSpPr txBox="1"/>
          <p:nvPr/>
        </p:nvSpPr>
        <p:spPr>
          <a:xfrm>
            <a:off x="7033260" y="3954780"/>
            <a:ext cx="858440" cy="369332"/>
          </a:xfrm>
          <a:prstGeom prst="rect">
            <a:avLst/>
          </a:prstGeom>
          <a:noFill/>
        </p:spPr>
        <p:txBody>
          <a:bodyPr wrap="none" rtlCol="0">
            <a:spAutoFit/>
          </a:bodyPr>
          <a:lstStyle/>
          <a:p>
            <a:r>
              <a:rPr lang="en-US" dirty="0" smtClean="0"/>
              <a:t>Service</a:t>
            </a:r>
            <a:endParaRPr lang="en-US" dirty="0"/>
          </a:p>
        </p:txBody>
      </p:sp>
      <p:sp>
        <p:nvSpPr>
          <p:cNvPr id="68" name="TextBox 67"/>
          <p:cNvSpPr txBox="1"/>
          <p:nvPr/>
        </p:nvSpPr>
        <p:spPr>
          <a:xfrm>
            <a:off x="536171" y="1994362"/>
            <a:ext cx="1498615" cy="369332"/>
          </a:xfrm>
          <a:prstGeom prst="rect">
            <a:avLst/>
          </a:prstGeom>
          <a:noFill/>
        </p:spPr>
        <p:txBody>
          <a:bodyPr wrap="none" rtlCol="0">
            <a:spAutoFit/>
          </a:bodyPr>
          <a:lstStyle/>
          <a:p>
            <a:r>
              <a:rPr lang="en-US" dirty="0" smtClean="0"/>
              <a:t>Caller Identity</a:t>
            </a:r>
            <a:endParaRPr lang="en-US" dirty="0"/>
          </a:p>
        </p:txBody>
      </p:sp>
      <p:sp>
        <p:nvSpPr>
          <p:cNvPr id="69" name="TextBox 68"/>
          <p:cNvSpPr txBox="1"/>
          <p:nvPr/>
        </p:nvSpPr>
        <p:spPr>
          <a:xfrm>
            <a:off x="3362498" y="2358736"/>
            <a:ext cx="1629100" cy="369332"/>
          </a:xfrm>
          <a:prstGeom prst="rect">
            <a:avLst/>
          </a:prstGeom>
          <a:noFill/>
        </p:spPr>
        <p:txBody>
          <a:bodyPr wrap="none" rtlCol="0">
            <a:spAutoFit/>
          </a:bodyPr>
          <a:lstStyle/>
          <a:p>
            <a:r>
              <a:rPr lang="en-US" dirty="0" smtClean="0"/>
              <a:t>Message (WS*)</a:t>
            </a:r>
            <a:endParaRPr lang="en-US" dirty="0"/>
          </a:p>
        </p:txBody>
      </p:sp>
      <p:sp>
        <p:nvSpPr>
          <p:cNvPr id="71" name="TextBox 70"/>
          <p:cNvSpPr txBox="1"/>
          <p:nvPr/>
        </p:nvSpPr>
        <p:spPr>
          <a:xfrm>
            <a:off x="7281186" y="1668780"/>
            <a:ext cx="1636987" cy="369332"/>
          </a:xfrm>
          <a:prstGeom prst="rect">
            <a:avLst/>
          </a:prstGeom>
          <a:noFill/>
        </p:spPr>
        <p:txBody>
          <a:bodyPr wrap="none" rtlCol="0">
            <a:spAutoFit/>
          </a:bodyPr>
          <a:lstStyle/>
          <a:p>
            <a:r>
              <a:rPr lang="en-US" dirty="0" smtClean="0"/>
              <a:t>Service Identity</a:t>
            </a:r>
            <a:endParaRPr lang="en-US" dirty="0"/>
          </a:p>
        </p:txBody>
      </p:sp>
      <p:sp>
        <p:nvSpPr>
          <p:cNvPr id="79" name="TextBox 78"/>
          <p:cNvSpPr txBox="1"/>
          <p:nvPr/>
        </p:nvSpPr>
        <p:spPr>
          <a:xfrm>
            <a:off x="555625" y="5013325"/>
            <a:ext cx="1897058" cy="369332"/>
          </a:xfrm>
          <a:prstGeom prst="rect">
            <a:avLst/>
          </a:prstGeom>
          <a:noFill/>
        </p:spPr>
        <p:txBody>
          <a:bodyPr wrap="none" rtlCol="0">
            <a:spAutoFit/>
          </a:bodyPr>
          <a:lstStyle/>
          <a:p>
            <a:r>
              <a:rPr lang="en-US" dirty="0" smtClean="0"/>
              <a:t>Address – Where?</a:t>
            </a:r>
            <a:endParaRPr lang="en-US" dirty="0"/>
          </a:p>
        </p:txBody>
      </p:sp>
      <p:sp>
        <p:nvSpPr>
          <p:cNvPr id="80" name="TextBox 79"/>
          <p:cNvSpPr txBox="1"/>
          <p:nvPr/>
        </p:nvSpPr>
        <p:spPr>
          <a:xfrm>
            <a:off x="555625" y="5299075"/>
            <a:ext cx="1701813" cy="369332"/>
          </a:xfrm>
          <a:prstGeom prst="rect">
            <a:avLst/>
          </a:prstGeom>
          <a:noFill/>
        </p:spPr>
        <p:txBody>
          <a:bodyPr wrap="none" rtlCol="0">
            <a:spAutoFit/>
          </a:bodyPr>
          <a:lstStyle/>
          <a:p>
            <a:r>
              <a:rPr lang="en-US" dirty="0" smtClean="0"/>
              <a:t>Binding –  How?</a:t>
            </a:r>
            <a:endParaRPr lang="en-US" dirty="0"/>
          </a:p>
        </p:txBody>
      </p:sp>
      <p:sp>
        <p:nvSpPr>
          <p:cNvPr id="81" name="TextBox 80"/>
          <p:cNvSpPr txBox="1"/>
          <p:nvPr/>
        </p:nvSpPr>
        <p:spPr>
          <a:xfrm>
            <a:off x="555625" y="5608637"/>
            <a:ext cx="1881284" cy="369332"/>
          </a:xfrm>
          <a:prstGeom prst="rect">
            <a:avLst/>
          </a:prstGeom>
          <a:noFill/>
        </p:spPr>
        <p:txBody>
          <a:bodyPr wrap="none" rtlCol="0">
            <a:spAutoFit/>
          </a:bodyPr>
          <a:lstStyle/>
          <a:p>
            <a:r>
              <a:rPr lang="en-US" dirty="0" smtClean="0"/>
              <a:t>Contract –  What?</a:t>
            </a:r>
            <a:endParaRPr lang="en-US" dirty="0"/>
          </a:p>
        </p:txBody>
      </p:sp>
      <p:cxnSp>
        <p:nvCxnSpPr>
          <p:cNvPr id="85" name="Straight Connector 84"/>
          <p:cNvCxnSpPr/>
          <p:nvPr/>
        </p:nvCxnSpPr>
        <p:spPr>
          <a:xfrm rot="10800000">
            <a:off x="1429790" y="3208714"/>
            <a:ext cx="531091" cy="343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Oval 85"/>
          <p:cNvSpPr/>
          <p:nvPr/>
        </p:nvSpPr>
        <p:spPr>
          <a:xfrm rot="10800000">
            <a:off x="1960880" y="3176431"/>
            <a:ext cx="76200" cy="76200"/>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u="sng"/>
          </a:p>
        </p:txBody>
      </p:sp>
      <p:grpSp>
        <p:nvGrpSpPr>
          <p:cNvPr id="88" name="Group 87"/>
          <p:cNvGrpSpPr/>
          <p:nvPr/>
        </p:nvGrpSpPr>
        <p:grpSpPr>
          <a:xfrm>
            <a:off x="1556059" y="3280410"/>
            <a:ext cx="585085" cy="231140"/>
            <a:chOff x="6197910" y="3299460"/>
            <a:chExt cx="385770" cy="152400"/>
          </a:xfrm>
        </p:grpSpPr>
        <p:sp>
          <p:nvSpPr>
            <p:cNvPr id="89" name="Rectangle 88"/>
            <p:cNvSpPr/>
            <p:nvPr/>
          </p:nvSpPr>
          <p:spPr>
            <a:xfrm>
              <a:off x="6197910" y="3299460"/>
              <a:ext cx="152400" cy="152400"/>
            </a:xfrm>
            <a:prstGeom prst="rect">
              <a:avLst/>
            </a:prstGeom>
            <a:solidFill>
              <a:srgbClr val="FF000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1002">
              <a:schemeClr val="dk2"/>
            </a:fillRef>
            <a:effectRef idx="3">
              <a:schemeClr val="accent2"/>
            </a:effectRef>
            <a:fontRef idx="minor">
              <a:schemeClr val="lt1"/>
            </a:fontRef>
          </p:style>
          <p:txBody>
            <a:bodyPr rtlCol="0" anchor="ctr"/>
            <a:lstStyle/>
            <a:p>
              <a:pPr algn="ctr"/>
              <a:r>
                <a:rPr lang="en-US" sz="1000" dirty="0" smtClean="0">
                  <a:effectLst>
                    <a:outerShdw blurRad="38100" dist="38100" dir="2700000" algn="tl">
                      <a:srgbClr val="000000">
                        <a:alpha val="43137"/>
                      </a:srgbClr>
                    </a:outerShdw>
                  </a:effectLst>
                </a:rPr>
                <a:t>A</a:t>
              </a:r>
              <a:endParaRPr lang="en-US" sz="1000" dirty="0">
                <a:effectLst>
                  <a:outerShdw blurRad="38100" dist="38100" dir="2700000" algn="tl">
                    <a:srgbClr val="000000">
                      <a:alpha val="43137"/>
                    </a:srgbClr>
                  </a:outerShdw>
                </a:effectLst>
              </a:endParaRPr>
            </a:p>
          </p:txBody>
        </p:sp>
        <p:sp>
          <p:nvSpPr>
            <p:cNvPr id="90" name="Rectangle 89"/>
            <p:cNvSpPr/>
            <p:nvPr/>
          </p:nvSpPr>
          <p:spPr>
            <a:xfrm>
              <a:off x="6314595" y="3299460"/>
              <a:ext cx="152400" cy="152400"/>
            </a:xfrm>
            <a:prstGeom prst="rect">
              <a:avLst/>
            </a:prstGeom>
            <a:solidFill>
              <a:schemeClr val="accent2"/>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1002">
              <a:schemeClr val="dk2"/>
            </a:fillRef>
            <a:effectRef idx="3">
              <a:schemeClr val="accent2"/>
            </a:effectRef>
            <a:fontRef idx="minor">
              <a:schemeClr val="lt1"/>
            </a:fontRef>
          </p:style>
          <p:txBody>
            <a:bodyPr rtlCol="0" anchor="ctr"/>
            <a:lstStyle/>
            <a:p>
              <a:pPr algn="ctr"/>
              <a:r>
                <a:rPr lang="en-US" sz="1000" dirty="0" smtClean="0">
                  <a:effectLst>
                    <a:outerShdw blurRad="38100" dist="38100" dir="2700000" algn="tl">
                      <a:srgbClr val="000000">
                        <a:alpha val="43137"/>
                      </a:srgbClr>
                    </a:outerShdw>
                  </a:effectLst>
                </a:rPr>
                <a:t>B</a:t>
              </a:r>
              <a:endParaRPr lang="en-US" sz="1000" dirty="0">
                <a:effectLst>
                  <a:outerShdw blurRad="38100" dist="38100" dir="2700000" algn="tl">
                    <a:srgbClr val="000000">
                      <a:alpha val="43137"/>
                    </a:srgbClr>
                  </a:outerShdw>
                </a:effectLst>
              </a:endParaRPr>
            </a:p>
          </p:txBody>
        </p:sp>
        <p:sp>
          <p:nvSpPr>
            <p:cNvPr id="91" name="Rectangle 90"/>
            <p:cNvSpPr/>
            <p:nvPr/>
          </p:nvSpPr>
          <p:spPr>
            <a:xfrm>
              <a:off x="6431280" y="3299460"/>
              <a:ext cx="152400" cy="152400"/>
            </a:xfrm>
            <a:prstGeom prst="rect">
              <a:avLst/>
            </a:prstGeom>
            <a:solidFill>
              <a:srgbClr val="00B0F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1002">
              <a:schemeClr val="dk2"/>
            </a:fillRef>
            <a:effectRef idx="3">
              <a:schemeClr val="accent2"/>
            </a:effectRef>
            <a:fontRef idx="minor">
              <a:schemeClr val="lt1"/>
            </a:fontRef>
          </p:style>
          <p:txBody>
            <a:bodyPr rtlCol="0" anchor="ctr"/>
            <a:lstStyle/>
            <a:p>
              <a:pPr algn="ctr"/>
              <a:r>
                <a:rPr lang="en-US" sz="1000" dirty="0">
                  <a:effectLst>
                    <a:outerShdw blurRad="38100" dist="38100" dir="2700000" algn="tl">
                      <a:srgbClr val="000000">
                        <a:alpha val="43137"/>
                      </a:srgbClr>
                    </a:outerShdw>
                  </a:effectLst>
                </a:rPr>
                <a:t>C</a:t>
              </a:r>
            </a:p>
          </p:txBody>
        </p:sp>
      </p:grpSp>
      <p:sp>
        <p:nvSpPr>
          <p:cNvPr id="97" name="TextBox 96"/>
          <p:cNvSpPr txBox="1"/>
          <p:nvPr/>
        </p:nvSpPr>
        <p:spPr>
          <a:xfrm>
            <a:off x="2944090" y="3663835"/>
            <a:ext cx="2618537" cy="369332"/>
          </a:xfrm>
          <a:prstGeom prst="rect">
            <a:avLst/>
          </a:prstGeom>
          <a:noFill/>
        </p:spPr>
        <p:txBody>
          <a:bodyPr wrap="none" rtlCol="0">
            <a:spAutoFit/>
          </a:bodyPr>
          <a:lstStyle/>
          <a:p>
            <a:r>
              <a:rPr lang="en-US" dirty="0" smtClean="0"/>
              <a:t>Transport (TLS, SSL, IPSec)</a:t>
            </a:r>
            <a:endParaRPr lang="en-US" dirty="0"/>
          </a:p>
        </p:txBody>
      </p:sp>
      <p:cxnSp>
        <p:nvCxnSpPr>
          <p:cNvPr id="101" name="Curved Connector 100"/>
          <p:cNvCxnSpPr>
            <a:stCxn id="65" idx="2"/>
            <a:endCxn id="67" idx="2"/>
          </p:cNvCxnSpPr>
          <p:nvPr/>
        </p:nvCxnSpPr>
        <p:spPr>
          <a:xfrm rot="16200000" flipH="1">
            <a:off x="4364647" y="1226279"/>
            <a:ext cx="1588" cy="6195665"/>
          </a:xfrm>
          <a:prstGeom prst="curvedConnector3">
            <a:avLst>
              <a:gd name="adj1" fmla="val 45181815"/>
            </a:avLst>
          </a:prstGeom>
          <a:ln>
            <a:headEnd type="triangle" w="med" len="med"/>
            <a:tailEnd type="triangle" w="med" len="med"/>
          </a:ln>
          <a:effectLst>
            <a:glow rad="1016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4056611" y="4696691"/>
            <a:ext cx="648704" cy="369332"/>
          </a:xfrm>
          <a:prstGeom prst="rect">
            <a:avLst/>
          </a:prstGeom>
          <a:noFill/>
        </p:spPr>
        <p:txBody>
          <a:bodyPr wrap="none" rtlCol="0">
            <a:spAutoFit/>
          </a:bodyPr>
          <a:lstStyle/>
          <a:p>
            <a:r>
              <a:rPr lang="en-US" dirty="0" smtClean="0"/>
              <a:t>Trust</a:t>
            </a:r>
            <a:endParaRPr lang="en-US" dirty="0"/>
          </a:p>
        </p:txBody>
      </p:sp>
      <p:grpSp>
        <p:nvGrpSpPr>
          <p:cNvPr id="109" name="Group 108"/>
          <p:cNvGrpSpPr/>
          <p:nvPr/>
        </p:nvGrpSpPr>
        <p:grpSpPr>
          <a:xfrm>
            <a:off x="7948354" y="2920999"/>
            <a:ext cx="967194" cy="621717"/>
            <a:chOff x="7142020" y="3286759"/>
            <a:chExt cx="967194" cy="621717"/>
          </a:xfrm>
        </p:grpSpPr>
        <p:pic>
          <p:nvPicPr>
            <p:cNvPr id="106" name="Picture 2" descr="C:\Program Files\Microsoft Resource DVD Artwork\DVD_ART\Artwork_Imagery\HARDWARE_IMAGERY\Illustration - Misc Hardware\XML Icons\Template document.png"/>
            <p:cNvPicPr>
              <a:picLocks noChangeAspect="1" noChangeArrowheads="1"/>
            </p:cNvPicPr>
            <p:nvPr/>
          </p:nvPicPr>
          <p:blipFill>
            <a:blip r:embed="rId8" cstate="print"/>
            <a:srcRect/>
            <a:stretch>
              <a:fillRect/>
            </a:stretch>
          </p:blipFill>
          <p:spPr bwMode="auto">
            <a:xfrm>
              <a:off x="7142020" y="3286759"/>
              <a:ext cx="285558" cy="611910"/>
            </a:xfrm>
            <a:prstGeom prst="rect">
              <a:avLst/>
            </a:prstGeom>
            <a:noFill/>
          </p:spPr>
        </p:pic>
        <p:sp>
          <p:nvSpPr>
            <p:cNvPr id="107" name="TextBox 106"/>
            <p:cNvSpPr txBox="1"/>
            <p:nvPr/>
          </p:nvSpPr>
          <p:spPr>
            <a:xfrm>
              <a:off x="7380938" y="3539144"/>
              <a:ext cx="728276" cy="369332"/>
            </a:xfrm>
            <a:prstGeom prst="rect">
              <a:avLst/>
            </a:prstGeom>
            <a:noFill/>
          </p:spPr>
          <p:txBody>
            <a:bodyPr wrap="none" rtlCol="0">
              <a:spAutoFit/>
            </a:bodyPr>
            <a:lstStyle/>
            <a:p>
              <a:r>
                <a:rPr lang="en-US" dirty="0" smtClean="0"/>
                <a:t>Policy</a:t>
              </a:r>
              <a:endParaRPr lang="en-US" dirty="0"/>
            </a:p>
          </p:txBody>
        </p:sp>
      </p:grpSp>
      <p:grpSp>
        <p:nvGrpSpPr>
          <p:cNvPr id="94" name="Group 93"/>
          <p:cNvGrpSpPr/>
          <p:nvPr/>
        </p:nvGrpSpPr>
        <p:grpSpPr>
          <a:xfrm>
            <a:off x="0" y="3191661"/>
            <a:ext cx="1028443" cy="611910"/>
            <a:chOff x="6399135" y="3286759"/>
            <a:chExt cx="1028443" cy="611910"/>
          </a:xfrm>
        </p:grpSpPr>
        <p:pic>
          <p:nvPicPr>
            <p:cNvPr id="95" name="Picture 2" descr="C:\Program Files\Microsoft Resource DVD Artwork\DVD_ART\Artwork_Imagery\HARDWARE_IMAGERY\Illustration - Misc Hardware\XML Icons\Template document.png"/>
            <p:cNvPicPr>
              <a:picLocks noChangeAspect="1" noChangeArrowheads="1"/>
            </p:cNvPicPr>
            <p:nvPr/>
          </p:nvPicPr>
          <p:blipFill>
            <a:blip r:embed="rId8" cstate="print"/>
            <a:srcRect/>
            <a:stretch>
              <a:fillRect/>
            </a:stretch>
          </p:blipFill>
          <p:spPr bwMode="auto">
            <a:xfrm>
              <a:off x="7142020" y="3286759"/>
              <a:ext cx="285558" cy="611910"/>
            </a:xfrm>
            <a:prstGeom prst="rect">
              <a:avLst/>
            </a:prstGeom>
            <a:noFill/>
          </p:spPr>
        </p:pic>
        <p:sp>
          <p:nvSpPr>
            <p:cNvPr id="96" name="TextBox 95"/>
            <p:cNvSpPr txBox="1"/>
            <p:nvPr/>
          </p:nvSpPr>
          <p:spPr>
            <a:xfrm>
              <a:off x="6399135" y="3385524"/>
              <a:ext cx="798617" cy="369332"/>
            </a:xfrm>
            <a:prstGeom prst="rect">
              <a:avLst/>
            </a:prstGeom>
            <a:noFill/>
          </p:spPr>
          <p:txBody>
            <a:bodyPr wrap="none" rtlCol="0">
              <a:spAutoFit/>
            </a:bodyPr>
            <a:lstStyle/>
            <a:p>
              <a:r>
                <a:rPr lang="en-US" dirty="0" smtClean="0"/>
                <a:t>Claims</a:t>
              </a:r>
              <a:endParaRPr lang="en-US" dirty="0"/>
            </a:p>
          </p:txBody>
        </p:sp>
      </p:grpSp>
    </p:spTree>
    <p:custDataLst>
      <p:tags r:id="rId1"/>
    </p:custData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Transport Security</a:t>
            </a:r>
            <a:endParaRPr lang="en-US" dirty="0"/>
          </a:p>
        </p:txBody>
      </p:sp>
      <p:sp>
        <p:nvSpPr>
          <p:cNvPr id="3" name="Content Placeholder 2"/>
          <p:cNvSpPr>
            <a:spLocks noGrp="1"/>
          </p:cNvSpPr>
          <p:nvPr>
            <p:ph idx="1"/>
          </p:nvPr>
        </p:nvSpPr>
        <p:spPr>
          <a:xfrm>
            <a:off x="381000" y="1412875"/>
            <a:ext cx="8382000" cy="2215991"/>
          </a:xfrm>
        </p:spPr>
        <p:txBody>
          <a:bodyPr/>
          <a:lstStyle/>
          <a:p>
            <a:r>
              <a:rPr lang="en-US" sz="2400" dirty="0" smtClean="0"/>
              <a:t>Prevents eavesdropping, </a:t>
            </a:r>
            <a:br>
              <a:rPr lang="en-US" sz="2400" dirty="0" smtClean="0"/>
            </a:br>
            <a:r>
              <a:rPr lang="en-US" sz="2400" dirty="0" smtClean="0"/>
              <a:t>tampering, and message forgery</a:t>
            </a:r>
          </a:p>
          <a:p>
            <a:r>
              <a:rPr lang="en-US" sz="2400" dirty="0" smtClean="0"/>
              <a:t>Point-to-Point communication </a:t>
            </a:r>
          </a:p>
          <a:p>
            <a:r>
              <a:rPr lang="en-US" sz="2400" dirty="0" smtClean="0"/>
              <a:t>SSL over HTTP</a:t>
            </a:r>
          </a:p>
          <a:p>
            <a:r>
              <a:rPr lang="en-US" sz="2400" dirty="0" smtClean="0"/>
              <a:t>Provides endpoint authentication and communications privacy using cryptography</a:t>
            </a:r>
          </a:p>
        </p:txBody>
      </p:sp>
      <p:grpSp>
        <p:nvGrpSpPr>
          <p:cNvPr id="4" name="Group 3"/>
          <p:cNvGrpSpPr/>
          <p:nvPr/>
        </p:nvGrpSpPr>
        <p:grpSpPr>
          <a:xfrm>
            <a:off x="606961" y="4054652"/>
            <a:ext cx="7141375" cy="1635637"/>
            <a:chOff x="368300" y="1629295"/>
            <a:chExt cx="8333541" cy="3025465"/>
          </a:xfrm>
        </p:grpSpPr>
        <p:sp>
          <p:nvSpPr>
            <p:cNvPr id="5" name="Rounded Rectangle 4"/>
            <p:cNvSpPr/>
            <p:nvPr/>
          </p:nvSpPr>
          <p:spPr bwMode="auto">
            <a:xfrm>
              <a:off x="2186247" y="1629295"/>
              <a:ext cx="3948546" cy="2851265"/>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8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6" name="Rounded Rectangle 5"/>
            <p:cNvSpPr/>
            <p:nvPr/>
          </p:nvSpPr>
          <p:spPr bwMode="auto">
            <a:xfrm>
              <a:off x="2232660" y="2876551"/>
              <a:ext cx="3870960" cy="720090"/>
            </a:xfrm>
            <a:prstGeom prst="roundRect">
              <a:avLst/>
            </a:prstGeom>
            <a:ln>
              <a:headEnd type="none" w="med" len="med"/>
              <a:tailEnd type="none" w="med" len="med"/>
            </a:ln>
            <a:effectLst>
              <a:outerShdw blurRad="63500" dist="38100" dir="5400000" rotWithShape="0">
                <a:srgbClr val="000000">
                  <a:alpha val="45000"/>
                </a:srgbClr>
              </a:outerShdw>
              <a:reflection blurRad="6350" stA="50000" endA="300" endPos="90000" dir="5400000" sy="-100000" algn="bl" rotWithShape="0"/>
            </a:effectLst>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800" dirty="0" smtClean="0">
                <a:solidFill>
                  <a:srgbClr val="FFFFFF"/>
                </a:solidFill>
                <a:effectLst>
                  <a:outerShdw blurRad="38100" dist="38100" dir="2700000" algn="tl">
                    <a:srgbClr val="000000">
                      <a:alpha val="43137"/>
                    </a:srgbClr>
                  </a:outerShdw>
                </a:effectLst>
                <a:latin typeface="Calibri" pitchFamily="34" charset="0"/>
              </a:endParaRPr>
            </a:p>
          </p:txBody>
        </p:sp>
        <p:grpSp>
          <p:nvGrpSpPr>
            <p:cNvPr id="9" name="Group 118"/>
            <p:cNvGrpSpPr/>
            <p:nvPr/>
          </p:nvGrpSpPr>
          <p:grpSpPr>
            <a:xfrm>
              <a:off x="6134393" y="2461260"/>
              <a:ext cx="2049487" cy="1066800"/>
              <a:chOff x="6134393" y="2461260"/>
              <a:chExt cx="2049487" cy="1066800"/>
            </a:xfrm>
          </p:grpSpPr>
          <p:sp>
            <p:nvSpPr>
              <p:cNvPr id="30" name="Rounded Rectangle 29"/>
              <p:cNvSpPr/>
              <p:nvPr/>
            </p:nvSpPr>
            <p:spPr>
              <a:xfrm>
                <a:off x="6812280" y="2461260"/>
                <a:ext cx="1371600" cy="1066800"/>
              </a:xfrm>
              <a:prstGeom prst="roundRect">
                <a:avLst/>
              </a:prstGeom>
              <a:ln/>
              <a:effectLst>
                <a:outerShdw blurRad="63500" dist="38100" dir="5400000" rotWithShape="0">
                  <a:srgbClr val="000000">
                    <a:alpha val="45000"/>
                  </a:srgbClr>
                </a:outerShdw>
                <a:reflection blurRad="6350" stA="50000" endA="300" endPos="55000" dir="5400000" sy="-100000" algn="bl" rotWithShape="0"/>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sz="800" dirty="0">
                  <a:solidFill>
                    <a:schemeClr val="tx1"/>
                  </a:solidFill>
                </a:endParaRPr>
              </a:p>
              <a:p>
                <a:pPr algn="ctr"/>
                <a:endParaRPr lang="en-US" sz="800" dirty="0" smtClean="0">
                  <a:solidFill>
                    <a:schemeClr val="tx1"/>
                  </a:solidFill>
                </a:endParaRPr>
              </a:p>
              <a:p>
                <a:pPr algn="ctr"/>
                <a:endParaRPr lang="en-US" sz="800" dirty="0">
                  <a:solidFill>
                    <a:schemeClr val="tx1"/>
                  </a:solidFill>
                </a:endParaRPr>
              </a:p>
              <a:p>
                <a:pPr algn="ctr"/>
                <a:endParaRPr lang="en-US" sz="800" dirty="0" smtClean="0">
                  <a:solidFill>
                    <a:schemeClr val="tx1"/>
                  </a:solidFill>
                </a:endParaRPr>
              </a:p>
              <a:p>
                <a:pPr algn="ctr"/>
                <a:endParaRPr lang="en-US" sz="800" dirty="0" smtClean="0">
                  <a:solidFill>
                    <a:schemeClr val="tx1"/>
                  </a:solidFill>
                </a:endParaRPr>
              </a:p>
              <a:p>
                <a:pPr algn="ctr"/>
                <a:endParaRPr lang="en-US" sz="800" dirty="0" smtClean="0">
                  <a:solidFill>
                    <a:schemeClr val="tx1"/>
                  </a:solidFill>
                </a:endParaRPr>
              </a:p>
              <a:p>
                <a:pPr algn="ctr"/>
                <a:endParaRPr lang="en-US" sz="800" dirty="0" smtClean="0">
                  <a:solidFill>
                    <a:schemeClr val="tx1"/>
                  </a:solidFill>
                </a:endParaRPr>
              </a:p>
              <a:p>
                <a:pPr algn="ctr"/>
                <a:endParaRPr lang="en-US" sz="800" dirty="0" smtClean="0">
                  <a:solidFill>
                    <a:schemeClr val="tx1"/>
                  </a:solidFill>
                </a:endParaRPr>
              </a:p>
              <a:p>
                <a:pPr algn="ctr"/>
                <a:endParaRPr lang="en-US" sz="800" dirty="0" smtClean="0">
                  <a:solidFill>
                    <a:schemeClr val="tx1"/>
                  </a:solidFill>
                </a:endParaRPr>
              </a:p>
              <a:p>
                <a:pPr algn="ctr"/>
                <a:endParaRPr lang="en-US" sz="800" dirty="0" smtClean="0">
                  <a:solidFill>
                    <a:schemeClr val="tx1"/>
                  </a:solidFill>
                </a:endParaRPr>
              </a:p>
              <a:p>
                <a:pPr algn="ctr"/>
                <a:endParaRPr lang="en-US" sz="800" dirty="0">
                  <a:solidFill>
                    <a:schemeClr val="tx1"/>
                  </a:solidFill>
                </a:endParaRPr>
              </a:p>
            </p:txBody>
          </p:sp>
          <p:grpSp>
            <p:nvGrpSpPr>
              <p:cNvPr id="31" name="Group 82"/>
              <p:cNvGrpSpPr/>
              <p:nvPr/>
            </p:nvGrpSpPr>
            <p:grpSpPr>
              <a:xfrm>
                <a:off x="6355080" y="3182781"/>
                <a:ext cx="381000" cy="76200"/>
                <a:chOff x="6355080" y="3182781"/>
                <a:chExt cx="381000" cy="76200"/>
              </a:xfrm>
            </p:grpSpPr>
            <p:cxnSp>
              <p:nvCxnSpPr>
                <p:cNvPr id="38" name="Straight Connector 37"/>
                <p:cNvCxnSpPr/>
                <p:nvPr/>
              </p:nvCxnSpPr>
              <p:spPr>
                <a:xfrm>
                  <a:off x="6431280" y="3223260"/>
                  <a:ext cx="304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6355080" y="3182781"/>
                  <a:ext cx="76200" cy="76200"/>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u="sng"/>
                </a:p>
              </p:txBody>
            </p:sp>
          </p:grpSp>
          <p:sp>
            <p:nvSpPr>
              <p:cNvPr id="32" name="Rectangle 31"/>
              <p:cNvSpPr/>
              <p:nvPr/>
            </p:nvSpPr>
            <p:spPr>
              <a:xfrm>
                <a:off x="6736080" y="2994660"/>
                <a:ext cx="381000" cy="295274"/>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800" dirty="0">
                  <a:effectLst>
                    <a:outerShdw blurRad="38100" dist="38100" dir="2700000" algn="tl">
                      <a:srgbClr val="000000">
                        <a:alpha val="43137"/>
                      </a:srgbClr>
                    </a:outerShdw>
                  </a:effectLst>
                </a:endParaRPr>
              </a:p>
            </p:txBody>
          </p:sp>
          <p:sp>
            <p:nvSpPr>
              <p:cNvPr id="33" name="Rounded Rectangle 32"/>
              <p:cNvSpPr/>
              <p:nvPr/>
            </p:nvSpPr>
            <p:spPr>
              <a:xfrm>
                <a:off x="7117080" y="2994660"/>
                <a:ext cx="685800" cy="30480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800" dirty="0"/>
              </a:p>
            </p:txBody>
          </p:sp>
          <p:grpSp>
            <p:nvGrpSpPr>
              <p:cNvPr id="34" name="Group 81"/>
              <p:cNvGrpSpPr/>
              <p:nvPr/>
            </p:nvGrpSpPr>
            <p:grpSpPr>
              <a:xfrm>
                <a:off x="6134393" y="3280410"/>
                <a:ext cx="585084" cy="231140"/>
                <a:chOff x="6197910" y="3299460"/>
                <a:chExt cx="385770" cy="152400"/>
              </a:xfrm>
            </p:grpSpPr>
            <p:sp>
              <p:nvSpPr>
                <p:cNvPr id="35" name="Rectangle 34"/>
                <p:cNvSpPr/>
                <p:nvPr/>
              </p:nvSpPr>
              <p:spPr>
                <a:xfrm>
                  <a:off x="6197910" y="3299460"/>
                  <a:ext cx="152400" cy="152400"/>
                </a:xfrm>
                <a:prstGeom prst="rect">
                  <a:avLst/>
                </a:prstGeom>
                <a:solidFill>
                  <a:srgbClr val="FF000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1002">
                  <a:schemeClr val="dk2"/>
                </a:fillRef>
                <a:effectRef idx="3">
                  <a:schemeClr val="accent2"/>
                </a:effectRef>
                <a:fontRef idx="minor">
                  <a:schemeClr val="lt1"/>
                </a:fontRef>
              </p:style>
              <p:txBody>
                <a:bodyPr rtlCol="0" anchor="ctr"/>
                <a:lstStyle/>
                <a:p>
                  <a:pPr algn="ctr"/>
                  <a:r>
                    <a:rPr lang="en-US" sz="800" dirty="0" smtClean="0">
                      <a:effectLst>
                        <a:outerShdw blurRad="38100" dist="38100" dir="2700000" algn="tl">
                          <a:srgbClr val="000000">
                            <a:alpha val="43137"/>
                          </a:srgbClr>
                        </a:outerShdw>
                      </a:effectLst>
                    </a:rPr>
                    <a:t>A</a:t>
                  </a:r>
                  <a:endParaRPr lang="en-US" sz="800" dirty="0">
                    <a:effectLst>
                      <a:outerShdw blurRad="38100" dist="38100" dir="2700000" algn="tl">
                        <a:srgbClr val="000000">
                          <a:alpha val="43137"/>
                        </a:srgbClr>
                      </a:outerShdw>
                    </a:effectLst>
                  </a:endParaRPr>
                </a:p>
              </p:txBody>
            </p:sp>
            <p:sp>
              <p:nvSpPr>
                <p:cNvPr id="36" name="Rectangle 35"/>
                <p:cNvSpPr/>
                <p:nvPr/>
              </p:nvSpPr>
              <p:spPr>
                <a:xfrm>
                  <a:off x="6314595" y="3299460"/>
                  <a:ext cx="152400" cy="152400"/>
                </a:xfrm>
                <a:prstGeom prst="rect">
                  <a:avLst/>
                </a:prstGeom>
                <a:solidFill>
                  <a:schemeClr val="accent2"/>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1002">
                  <a:schemeClr val="dk2"/>
                </a:fillRef>
                <a:effectRef idx="3">
                  <a:schemeClr val="accent2"/>
                </a:effectRef>
                <a:fontRef idx="minor">
                  <a:schemeClr val="lt1"/>
                </a:fontRef>
              </p:style>
              <p:txBody>
                <a:bodyPr rtlCol="0" anchor="ctr"/>
                <a:lstStyle/>
                <a:p>
                  <a:pPr algn="ctr"/>
                  <a:r>
                    <a:rPr lang="en-US" sz="800" dirty="0" smtClean="0">
                      <a:effectLst>
                        <a:outerShdw blurRad="38100" dist="38100" dir="2700000" algn="tl">
                          <a:srgbClr val="000000">
                            <a:alpha val="43137"/>
                          </a:srgbClr>
                        </a:outerShdw>
                      </a:effectLst>
                    </a:rPr>
                    <a:t>B</a:t>
                  </a:r>
                  <a:endParaRPr lang="en-US" sz="800" dirty="0">
                    <a:effectLst>
                      <a:outerShdw blurRad="38100" dist="38100" dir="2700000" algn="tl">
                        <a:srgbClr val="000000">
                          <a:alpha val="43137"/>
                        </a:srgbClr>
                      </a:outerShdw>
                    </a:effectLst>
                  </a:endParaRPr>
                </a:p>
              </p:txBody>
            </p:sp>
            <p:sp>
              <p:nvSpPr>
                <p:cNvPr id="37" name="Rectangle 36"/>
                <p:cNvSpPr/>
                <p:nvPr/>
              </p:nvSpPr>
              <p:spPr>
                <a:xfrm>
                  <a:off x="6431280" y="3299460"/>
                  <a:ext cx="152400" cy="152400"/>
                </a:xfrm>
                <a:prstGeom prst="rect">
                  <a:avLst/>
                </a:prstGeom>
                <a:solidFill>
                  <a:srgbClr val="00B0F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1002">
                  <a:schemeClr val="dk2"/>
                </a:fillRef>
                <a:effectRef idx="3">
                  <a:schemeClr val="accent2"/>
                </a:effectRef>
                <a:fontRef idx="minor">
                  <a:schemeClr val="lt1"/>
                </a:fontRef>
              </p:style>
              <p:txBody>
                <a:bodyPr rtlCol="0" anchor="ctr"/>
                <a:lstStyle/>
                <a:p>
                  <a:pPr algn="ctr"/>
                  <a:r>
                    <a:rPr lang="en-US" sz="800" dirty="0">
                      <a:effectLst>
                        <a:outerShdw blurRad="38100" dist="38100" dir="2700000" algn="tl">
                          <a:srgbClr val="000000">
                            <a:alpha val="43137"/>
                          </a:srgbClr>
                        </a:outerShdw>
                      </a:effectLst>
                    </a:rPr>
                    <a:t>C</a:t>
                  </a:r>
                </a:p>
              </p:txBody>
            </p:sp>
          </p:grpSp>
        </p:grpSp>
        <p:pic>
          <p:nvPicPr>
            <p:cNvPr id="10" name="Picture 4" descr="C:\Users\petar\AppData\Local\Microsoft\Windows\Temporary Internet Files\Content.IE5\390WV0C2\MCj04315990000[1].png"/>
            <p:cNvPicPr>
              <a:picLocks noChangeAspect="1" noChangeArrowheads="1"/>
            </p:cNvPicPr>
            <p:nvPr/>
          </p:nvPicPr>
          <p:blipFill>
            <a:blip r:embed="rId3" cstate="print"/>
            <a:srcRect/>
            <a:stretch>
              <a:fillRect/>
            </a:stretch>
          </p:blipFill>
          <p:spPr bwMode="auto">
            <a:xfrm>
              <a:off x="2245991" y="2867023"/>
              <a:ext cx="680941" cy="680942"/>
            </a:xfrm>
            <a:prstGeom prst="rect">
              <a:avLst/>
            </a:prstGeom>
            <a:noFill/>
          </p:spPr>
        </p:pic>
        <p:grpSp>
          <p:nvGrpSpPr>
            <p:cNvPr id="12" name="Group 86"/>
            <p:cNvGrpSpPr/>
            <p:nvPr/>
          </p:nvGrpSpPr>
          <p:grpSpPr>
            <a:xfrm>
              <a:off x="368300" y="2121867"/>
              <a:ext cx="1206535" cy="1745283"/>
              <a:chOff x="812800" y="2121867"/>
              <a:chExt cx="1206535" cy="1745283"/>
            </a:xfrm>
            <a:effectLst>
              <a:reflection blurRad="6350" stA="50000" endA="300" endPos="55500" dist="50800" dir="5400000" sy="-100000" algn="bl" rotWithShape="0"/>
            </a:effectLst>
          </p:grpSpPr>
          <p:pic>
            <p:nvPicPr>
              <p:cNvPr id="25" name="Picture 3"/>
              <p:cNvPicPr>
                <a:picLocks noChangeAspect="1" noChangeArrowheads="1"/>
              </p:cNvPicPr>
              <p:nvPr/>
            </p:nvPicPr>
            <p:blipFill>
              <a:blip r:embed="rId4" cstate="print"/>
              <a:srcRect/>
              <a:stretch>
                <a:fillRect/>
              </a:stretch>
            </p:blipFill>
            <p:spPr bwMode="auto">
              <a:xfrm>
                <a:off x="1079500" y="2495550"/>
                <a:ext cx="939835" cy="1371600"/>
              </a:xfrm>
              <a:prstGeom prst="rect">
                <a:avLst/>
              </a:prstGeom>
              <a:noFill/>
              <a:ln w="9525">
                <a:noFill/>
                <a:miter lim="800000"/>
                <a:headEnd/>
                <a:tailEnd/>
              </a:ln>
              <a:effectLst/>
              <a:scene3d>
                <a:camera prst="isometricRightUp"/>
                <a:lightRig rig="threePt" dir="t"/>
              </a:scene3d>
            </p:spPr>
          </p:pic>
          <p:pic>
            <p:nvPicPr>
              <p:cNvPr id="26" name="Picture 9" descr="D:\Pennie's documents\MS Image\NEWFeb15\Windows_Vista_Icons_ for_Marketing_use\ChildUser.png"/>
              <p:cNvPicPr>
                <a:picLocks noChangeAspect="1" noChangeArrowheads="1"/>
              </p:cNvPicPr>
              <p:nvPr/>
            </p:nvPicPr>
            <p:blipFill>
              <a:blip r:embed="rId5"/>
              <a:srcRect/>
              <a:stretch>
                <a:fillRect/>
              </a:stretch>
            </p:blipFill>
            <p:spPr bwMode="auto">
              <a:xfrm>
                <a:off x="812800" y="2121867"/>
                <a:ext cx="1147650" cy="1187997"/>
              </a:xfrm>
              <a:prstGeom prst="rect">
                <a:avLst/>
              </a:prstGeom>
              <a:noFill/>
            </p:spPr>
          </p:pic>
        </p:grpSp>
        <p:pic>
          <p:nvPicPr>
            <p:cNvPr id="13" name="Picture 31" descr="D:\Pennie's documents\MS Image\NEWFeb15\Windows_Vista_Icons_ for_Marketing_use\MaleUser.png"/>
            <p:cNvPicPr>
              <a:picLocks noChangeAspect="1" noChangeArrowheads="1"/>
            </p:cNvPicPr>
            <p:nvPr/>
          </p:nvPicPr>
          <p:blipFill>
            <a:blip r:embed="rId6"/>
            <a:srcRect/>
            <a:stretch>
              <a:fillRect/>
            </a:stretch>
          </p:blipFill>
          <p:spPr bwMode="auto">
            <a:xfrm>
              <a:off x="7734300" y="1932404"/>
              <a:ext cx="967541" cy="967541"/>
            </a:xfrm>
            <a:prstGeom prst="rect">
              <a:avLst/>
            </a:prstGeom>
            <a:noFill/>
          </p:spPr>
        </p:pic>
        <p:sp>
          <p:nvSpPr>
            <p:cNvPr id="14" name="TextBox 13"/>
            <p:cNvSpPr txBox="1"/>
            <p:nvPr/>
          </p:nvSpPr>
          <p:spPr>
            <a:xfrm>
              <a:off x="906781" y="3954781"/>
              <a:ext cx="1370946" cy="697409"/>
            </a:xfrm>
            <a:prstGeom prst="rect">
              <a:avLst/>
            </a:prstGeom>
            <a:noFill/>
          </p:spPr>
          <p:txBody>
            <a:bodyPr wrap="none" rtlCol="0">
              <a:spAutoFit/>
            </a:bodyPr>
            <a:lstStyle/>
            <a:p>
              <a:r>
                <a:rPr lang="en-US" sz="800" dirty="0" smtClean="0"/>
                <a:t>Caller</a:t>
              </a:r>
              <a:endParaRPr lang="en-US" sz="800" dirty="0"/>
            </a:p>
          </p:txBody>
        </p:sp>
        <p:sp>
          <p:nvSpPr>
            <p:cNvPr id="15" name="TextBox 14"/>
            <p:cNvSpPr txBox="1"/>
            <p:nvPr/>
          </p:nvSpPr>
          <p:spPr>
            <a:xfrm>
              <a:off x="7033259" y="3954781"/>
              <a:ext cx="1562937" cy="697409"/>
            </a:xfrm>
            <a:prstGeom prst="rect">
              <a:avLst/>
            </a:prstGeom>
            <a:noFill/>
          </p:spPr>
          <p:txBody>
            <a:bodyPr wrap="none" rtlCol="0">
              <a:spAutoFit/>
            </a:bodyPr>
            <a:lstStyle/>
            <a:p>
              <a:r>
                <a:rPr lang="en-US" sz="800" dirty="0" smtClean="0"/>
                <a:t>Service</a:t>
              </a:r>
              <a:endParaRPr lang="en-US" sz="800" dirty="0"/>
            </a:p>
          </p:txBody>
        </p:sp>
        <p:cxnSp>
          <p:nvCxnSpPr>
            <p:cNvPr id="16" name="Straight Connector 15"/>
            <p:cNvCxnSpPr/>
            <p:nvPr/>
          </p:nvCxnSpPr>
          <p:spPr>
            <a:xfrm rot="10800000">
              <a:off x="1429790" y="3208714"/>
              <a:ext cx="531091" cy="343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rot="10800000">
              <a:off x="1960880" y="3176431"/>
              <a:ext cx="76200" cy="76200"/>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u="sng"/>
            </a:p>
          </p:txBody>
        </p:sp>
        <p:grpSp>
          <p:nvGrpSpPr>
            <p:cNvPr id="18" name="Group 87"/>
            <p:cNvGrpSpPr/>
            <p:nvPr/>
          </p:nvGrpSpPr>
          <p:grpSpPr>
            <a:xfrm>
              <a:off x="1556043" y="3280410"/>
              <a:ext cx="585084" cy="231140"/>
              <a:chOff x="6197910" y="3299460"/>
              <a:chExt cx="385770" cy="152400"/>
            </a:xfrm>
          </p:grpSpPr>
          <p:sp>
            <p:nvSpPr>
              <p:cNvPr id="22" name="Rectangle 21"/>
              <p:cNvSpPr/>
              <p:nvPr/>
            </p:nvSpPr>
            <p:spPr>
              <a:xfrm>
                <a:off x="6197910" y="3299460"/>
                <a:ext cx="152400" cy="152400"/>
              </a:xfrm>
              <a:prstGeom prst="rect">
                <a:avLst/>
              </a:prstGeom>
              <a:solidFill>
                <a:srgbClr val="FF000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1002">
                <a:schemeClr val="dk2"/>
              </a:fillRef>
              <a:effectRef idx="3">
                <a:schemeClr val="accent2"/>
              </a:effectRef>
              <a:fontRef idx="minor">
                <a:schemeClr val="lt1"/>
              </a:fontRef>
            </p:style>
            <p:txBody>
              <a:bodyPr rtlCol="0" anchor="ctr"/>
              <a:lstStyle/>
              <a:p>
                <a:pPr algn="ctr"/>
                <a:r>
                  <a:rPr lang="en-US" sz="800" dirty="0" smtClean="0">
                    <a:effectLst>
                      <a:outerShdw blurRad="38100" dist="38100" dir="2700000" algn="tl">
                        <a:srgbClr val="000000">
                          <a:alpha val="43137"/>
                        </a:srgbClr>
                      </a:outerShdw>
                    </a:effectLst>
                  </a:rPr>
                  <a:t>A</a:t>
                </a:r>
                <a:endParaRPr lang="en-US" sz="800" dirty="0">
                  <a:effectLst>
                    <a:outerShdw blurRad="38100" dist="38100" dir="2700000" algn="tl">
                      <a:srgbClr val="000000">
                        <a:alpha val="43137"/>
                      </a:srgbClr>
                    </a:outerShdw>
                  </a:effectLst>
                </a:endParaRPr>
              </a:p>
            </p:txBody>
          </p:sp>
          <p:sp>
            <p:nvSpPr>
              <p:cNvPr id="23" name="Rectangle 22"/>
              <p:cNvSpPr/>
              <p:nvPr/>
            </p:nvSpPr>
            <p:spPr>
              <a:xfrm>
                <a:off x="6314595" y="3299460"/>
                <a:ext cx="152400" cy="152400"/>
              </a:xfrm>
              <a:prstGeom prst="rect">
                <a:avLst/>
              </a:prstGeom>
              <a:solidFill>
                <a:schemeClr val="accent2"/>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1002">
                <a:schemeClr val="dk2"/>
              </a:fillRef>
              <a:effectRef idx="3">
                <a:schemeClr val="accent2"/>
              </a:effectRef>
              <a:fontRef idx="minor">
                <a:schemeClr val="lt1"/>
              </a:fontRef>
            </p:style>
            <p:txBody>
              <a:bodyPr rtlCol="0" anchor="ctr"/>
              <a:lstStyle/>
              <a:p>
                <a:pPr algn="ctr"/>
                <a:r>
                  <a:rPr lang="en-US" sz="800" dirty="0" smtClean="0">
                    <a:effectLst>
                      <a:outerShdw blurRad="38100" dist="38100" dir="2700000" algn="tl">
                        <a:srgbClr val="000000">
                          <a:alpha val="43137"/>
                        </a:srgbClr>
                      </a:outerShdw>
                    </a:effectLst>
                  </a:rPr>
                  <a:t>B</a:t>
                </a:r>
                <a:endParaRPr lang="en-US" sz="800" dirty="0">
                  <a:effectLst>
                    <a:outerShdw blurRad="38100" dist="38100" dir="2700000" algn="tl">
                      <a:srgbClr val="000000">
                        <a:alpha val="43137"/>
                      </a:srgbClr>
                    </a:outerShdw>
                  </a:effectLst>
                </a:endParaRPr>
              </a:p>
            </p:txBody>
          </p:sp>
          <p:sp>
            <p:nvSpPr>
              <p:cNvPr id="24" name="Rectangle 23"/>
              <p:cNvSpPr/>
              <p:nvPr/>
            </p:nvSpPr>
            <p:spPr>
              <a:xfrm>
                <a:off x="6431280" y="3299460"/>
                <a:ext cx="152400" cy="152400"/>
              </a:xfrm>
              <a:prstGeom prst="rect">
                <a:avLst/>
              </a:prstGeom>
              <a:solidFill>
                <a:srgbClr val="00B0F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1002">
                <a:schemeClr val="dk2"/>
              </a:fillRef>
              <a:effectRef idx="3">
                <a:schemeClr val="accent2"/>
              </a:effectRef>
              <a:fontRef idx="minor">
                <a:schemeClr val="lt1"/>
              </a:fontRef>
            </p:style>
            <p:txBody>
              <a:bodyPr rtlCol="0" anchor="ctr"/>
              <a:lstStyle/>
              <a:p>
                <a:pPr algn="ctr"/>
                <a:r>
                  <a:rPr lang="en-US" sz="800" dirty="0">
                    <a:effectLst>
                      <a:outerShdw blurRad="38100" dist="38100" dir="2700000" algn="tl">
                        <a:srgbClr val="000000">
                          <a:alpha val="43137"/>
                        </a:srgbClr>
                      </a:outerShdw>
                    </a:effectLst>
                  </a:rPr>
                  <a:t>C</a:t>
                </a:r>
              </a:p>
            </p:txBody>
          </p:sp>
        </p:grpSp>
        <p:cxnSp>
          <p:nvCxnSpPr>
            <p:cNvPr id="19" name="Curved Connector 18"/>
            <p:cNvCxnSpPr>
              <a:stCxn id="14" idx="2"/>
              <a:endCxn id="15" idx="2"/>
            </p:cNvCxnSpPr>
            <p:nvPr/>
          </p:nvCxnSpPr>
          <p:spPr>
            <a:xfrm rot="16200000" flipH="1">
              <a:off x="4703491" y="1540953"/>
              <a:ext cx="5140" cy="6222473"/>
            </a:xfrm>
            <a:prstGeom prst="curvedConnector3">
              <a:avLst>
                <a:gd name="adj1" fmla="val 14395466"/>
              </a:avLst>
            </a:prstGeom>
            <a:ln>
              <a:headEnd type="triangle" w="med" len="med"/>
              <a:tailEnd type="triangle" w="med" len="med"/>
            </a:ln>
            <a:effectLst>
              <a:glow rad="1016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20" name="Picture 2" descr="C:\Program Files\Microsoft Resource DVD Artwork\DVD_ART\Artwork_Imagery\HARDWARE_IMAGERY\Illustration - Misc Hardware\XML Icons\Template document.png"/>
            <p:cNvPicPr>
              <a:picLocks noChangeAspect="1" noChangeArrowheads="1"/>
            </p:cNvPicPr>
            <p:nvPr/>
          </p:nvPicPr>
          <p:blipFill>
            <a:blip r:embed="rId7" cstate="print"/>
            <a:srcRect/>
            <a:stretch>
              <a:fillRect/>
            </a:stretch>
          </p:blipFill>
          <p:spPr bwMode="auto">
            <a:xfrm>
              <a:off x="7948354" y="2920999"/>
              <a:ext cx="285558" cy="611910"/>
            </a:xfrm>
            <a:prstGeom prst="rect">
              <a:avLst/>
            </a:prstGeom>
            <a:noFill/>
          </p:spPr>
        </p:pic>
        <p:sp>
          <p:nvSpPr>
            <p:cNvPr id="21" name="TextBox 20"/>
            <p:cNvSpPr txBox="1"/>
            <p:nvPr/>
          </p:nvSpPr>
          <p:spPr>
            <a:xfrm>
              <a:off x="2124708" y="2008059"/>
              <a:ext cx="4100380" cy="697409"/>
            </a:xfrm>
            <a:prstGeom prst="rect">
              <a:avLst/>
            </a:prstGeom>
            <a:noFill/>
          </p:spPr>
          <p:txBody>
            <a:bodyPr wrap="none" rtlCol="0">
              <a:spAutoFit/>
            </a:bodyPr>
            <a:lstStyle/>
            <a:p>
              <a:r>
                <a:rPr lang="en-US" sz="800" dirty="0" smtClean="0"/>
                <a:t>Transport (TLS, SSL, IPSec)</a:t>
              </a:r>
              <a:endParaRPr lang="en-US" sz="800" dirty="0"/>
            </a:p>
          </p:txBody>
        </p:sp>
      </p:gr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lstStyle/>
          <a:p>
            <a:r>
              <a:rPr smtClean="0"/>
              <a:t>Message</a:t>
            </a:r>
            <a:br>
              <a:rPr smtClean="0"/>
            </a:br>
            <a:r>
              <a:rPr sz="3600" smtClean="0">
                <a:solidFill>
                  <a:schemeClr val="accent5"/>
                </a:solidFill>
              </a:rPr>
              <a:t>WS-Security</a:t>
            </a:r>
            <a:endParaRPr lang="en-US" dirty="0">
              <a:solidFill>
                <a:schemeClr val="accent5"/>
              </a:solidFill>
            </a:endParaRPr>
          </a:p>
        </p:txBody>
      </p:sp>
      <p:grpSp>
        <p:nvGrpSpPr>
          <p:cNvPr id="19" name="Group 18"/>
          <p:cNvGrpSpPr/>
          <p:nvPr/>
        </p:nvGrpSpPr>
        <p:grpSpPr>
          <a:xfrm>
            <a:off x="1764318" y="2042988"/>
            <a:ext cx="5798125" cy="4247803"/>
            <a:chOff x="1080654" y="1504603"/>
            <a:chExt cx="5798125" cy="4247803"/>
          </a:xfrm>
        </p:grpSpPr>
        <p:sp>
          <p:nvSpPr>
            <p:cNvPr id="4" name="Rounded Rectangle 3"/>
            <p:cNvSpPr/>
            <p:nvPr/>
          </p:nvSpPr>
          <p:spPr bwMode="auto">
            <a:xfrm>
              <a:off x="1080654" y="1504603"/>
              <a:ext cx="2984269" cy="4247803"/>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dirty="0" smtClean="0">
                  <a:solidFill>
                    <a:srgbClr val="FFFFFF"/>
                  </a:solidFill>
                  <a:effectLst>
                    <a:outerShdw blurRad="38100" dist="38100" dir="2700000" algn="tl">
                      <a:srgbClr val="000000">
                        <a:alpha val="43137"/>
                      </a:srgbClr>
                    </a:outerShdw>
                  </a:effectLst>
                  <a:latin typeface="Calibri" pitchFamily="34" charset="0"/>
                </a:rPr>
                <a:t>SOAP Envelope</a:t>
              </a:r>
            </a:p>
          </p:txBody>
        </p:sp>
        <p:sp>
          <p:nvSpPr>
            <p:cNvPr id="5" name="Rounded Rectangle 4"/>
            <p:cNvSpPr/>
            <p:nvPr/>
          </p:nvSpPr>
          <p:spPr bwMode="auto">
            <a:xfrm>
              <a:off x="1409006" y="2053243"/>
              <a:ext cx="2327564" cy="1953491"/>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dirty="0" smtClean="0">
                  <a:solidFill>
                    <a:srgbClr val="FFFFFF"/>
                  </a:solidFill>
                  <a:effectLst>
                    <a:outerShdw blurRad="38100" dist="38100" dir="2700000" algn="tl">
                      <a:srgbClr val="000000">
                        <a:alpha val="43137"/>
                      </a:srgbClr>
                    </a:outerShdw>
                  </a:effectLst>
                  <a:latin typeface="Calibri" pitchFamily="34" charset="0"/>
                </a:rPr>
                <a:t>SOAP Header</a:t>
              </a:r>
            </a:p>
          </p:txBody>
        </p:sp>
        <p:sp>
          <p:nvSpPr>
            <p:cNvPr id="6" name="Rounded Rectangle 5"/>
            <p:cNvSpPr/>
            <p:nvPr/>
          </p:nvSpPr>
          <p:spPr bwMode="auto">
            <a:xfrm>
              <a:off x="1409006" y="4089862"/>
              <a:ext cx="2327564" cy="1504603"/>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dirty="0" smtClean="0">
                  <a:solidFill>
                    <a:srgbClr val="FFFFFF"/>
                  </a:solidFill>
                  <a:effectLst>
                    <a:outerShdw blurRad="38100" dist="38100" dir="2700000" algn="tl">
                      <a:srgbClr val="000000">
                        <a:alpha val="43137"/>
                      </a:srgbClr>
                    </a:outerShdw>
                  </a:effectLst>
                  <a:latin typeface="Calibri" pitchFamily="34" charset="0"/>
                </a:rPr>
                <a:t>SOAP Body</a:t>
              </a:r>
            </a:p>
          </p:txBody>
        </p:sp>
        <p:sp>
          <p:nvSpPr>
            <p:cNvPr id="9" name="Rounded Rectangle 8"/>
            <p:cNvSpPr/>
            <p:nvPr/>
          </p:nvSpPr>
          <p:spPr bwMode="auto">
            <a:xfrm>
              <a:off x="1604355" y="2668385"/>
              <a:ext cx="1936866" cy="515389"/>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dirty="0" smtClean="0">
                  <a:solidFill>
                    <a:srgbClr val="FFFFFF"/>
                  </a:solidFill>
                  <a:effectLst>
                    <a:outerShdw blurRad="38100" dist="38100" dir="2700000" algn="tl">
                      <a:srgbClr val="000000">
                        <a:alpha val="43137"/>
                      </a:srgbClr>
                    </a:outerShdw>
                  </a:effectLst>
                  <a:latin typeface="Calibri" pitchFamily="34" charset="0"/>
                </a:rPr>
                <a:t>Misc. Head</a:t>
              </a:r>
              <a:r>
                <a:rPr lang="en-US" b="1" dirty="0" smtClean="0">
                  <a:solidFill>
                    <a:srgbClr val="FFFFFF"/>
                  </a:solidFill>
                  <a:effectLst>
                    <a:outerShdw blurRad="38100" dist="38100" dir="2700000" algn="tl">
                      <a:srgbClr val="000000">
                        <a:alpha val="43137"/>
                      </a:srgbClr>
                    </a:outerShdw>
                  </a:effectLst>
                  <a:latin typeface="Calibri" pitchFamily="34" charset="0"/>
                </a:rPr>
                <a:t>e</a:t>
              </a:r>
              <a:r>
                <a:rPr lang="en-US" dirty="0" smtClean="0">
                  <a:solidFill>
                    <a:srgbClr val="FFFFFF"/>
                  </a:solidFill>
                  <a:effectLst>
                    <a:outerShdw blurRad="38100" dist="38100" dir="2700000" algn="tl">
                      <a:srgbClr val="000000">
                        <a:alpha val="43137"/>
                      </a:srgbClr>
                    </a:outerShdw>
                  </a:effectLst>
                  <a:latin typeface="Calibri" pitchFamily="34" charset="0"/>
                </a:rPr>
                <a:t>rs</a:t>
              </a:r>
            </a:p>
          </p:txBody>
        </p:sp>
        <p:sp>
          <p:nvSpPr>
            <p:cNvPr id="10" name="Flowchart: Magnetic Disk 9"/>
            <p:cNvSpPr/>
            <p:nvPr/>
          </p:nvSpPr>
          <p:spPr bwMode="auto">
            <a:xfrm>
              <a:off x="2086495" y="4663440"/>
              <a:ext cx="839585" cy="598516"/>
            </a:xfrm>
            <a:prstGeom prst="flowChartMagneticDisk">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dirty="0" smtClean="0">
                  <a:solidFill>
                    <a:srgbClr val="FFFFFF"/>
                  </a:solidFill>
                  <a:effectLst>
                    <a:outerShdw blurRad="38100" dist="38100" dir="2700000" algn="tl">
                      <a:srgbClr val="000000">
                        <a:alpha val="43137"/>
                      </a:srgbClr>
                    </a:outerShdw>
                  </a:effectLst>
                  <a:latin typeface="Calibri" pitchFamily="34" charset="0"/>
                </a:rPr>
                <a:t>Data</a:t>
              </a:r>
            </a:p>
          </p:txBody>
        </p:sp>
        <p:cxnSp>
          <p:nvCxnSpPr>
            <p:cNvPr id="18" name="Straight Connector 17"/>
            <p:cNvCxnSpPr/>
            <p:nvPr/>
          </p:nvCxnSpPr>
          <p:spPr>
            <a:xfrm rot="5400000" flipH="1" flipV="1">
              <a:off x="3358342" y="1878677"/>
              <a:ext cx="1587731" cy="13217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483033" y="3765665"/>
              <a:ext cx="1388225" cy="872837"/>
            </a:xfrm>
            <a:prstGeom prst="line">
              <a:avLst/>
            </a:prstGeom>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bwMode="auto">
            <a:xfrm>
              <a:off x="4734096" y="1521229"/>
              <a:ext cx="2144683" cy="3283527"/>
            </a:xfrm>
            <a:prstGeom prst="round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12" name="Rounded Rectangle 11"/>
            <p:cNvSpPr/>
            <p:nvPr/>
          </p:nvSpPr>
          <p:spPr bwMode="auto">
            <a:xfrm>
              <a:off x="4838004" y="1820486"/>
              <a:ext cx="1936866" cy="515389"/>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Security Token</a:t>
              </a:r>
            </a:p>
          </p:txBody>
        </p:sp>
        <p:sp>
          <p:nvSpPr>
            <p:cNvPr id="13" name="Rounded Rectangle 12"/>
            <p:cNvSpPr/>
            <p:nvPr/>
          </p:nvSpPr>
          <p:spPr bwMode="auto">
            <a:xfrm>
              <a:off x="4838004" y="2383674"/>
              <a:ext cx="1936866" cy="515389"/>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Timestamp</a:t>
              </a:r>
            </a:p>
          </p:txBody>
        </p:sp>
        <p:sp>
          <p:nvSpPr>
            <p:cNvPr id="14" name="Rounded Rectangle 13"/>
            <p:cNvSpPr/>
            <p:nvPr/>
          </p:nvSpPr>
          <p:spPr bwMode="auto">
            <a:xfrm>
              <a:off x="4838004" y="2946862"/>
              <a:ext cx="1936866" cy="515389"/>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Signature</a:t>
              </a:r>
            </a:p>
          </p:txBody>
        </p:sp>
        <p:sp>
          <p:nvSpPr>
            <p:cNvPr id="15" name="Rounded Rectangle 14"/>
            <p:cNvSpPr/>
            <p:nvPr/>
          </p:nvSpPr>
          <p:spPr bwMode="auto">
            <a:xfrm>
              <a:off x="4838004" y="3510050"/>
              <a:ext cx="1936866" cy="515389"/>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Encrypted Key</a:t>
              </a:r>
            </a:p>
          </p:txBody>
        </p:sp>
        <p:sp>
          <p:nvSpPr>
            <p:cNvPr id="16" name="Rounded Rectangle 15"/>
            <p:cNvSpPr/>
            <p:nvPr/>
          </p:nvSpPr>
          <p:spPr bwMode="auto">
            <a:xfrm>
              <a:off x="4838004" y="4073237"/>
              <a:ext cx="1936866" cy="515389"/>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dirty="0" smtClean="0">
                  <a:solidFill>
                    <a:srgbClr val="FFFFFF"/>
                  </a:solidFill>
                  <a:effectLst>
                    <a:outerShdw blurRad="38100" dist="38100" dir="2700000" algn="tl">
                      <a:srgbClr val="000000">
                        <a:alpha val="43137"/>
                      </a:srgbClr>
                    </a:outerShdw>
                  </a:effectLst>
                  <a:latin typeface="Calibri" pitchFamily="34" charset="0"/>
                </a:rPr>
                <a:t>Encrypted Data</a:t>
              </a:r>
            </a:p>
          </p:txBody>
        </p:sp>
        <p:sp>
          <p:nvSpPr>
            <p:cNvPr id="8" name="Rounded Rectangle 7"/>
            <p:cNvSpPr/>
            <p:nvPr/>
          </p:nvSpPr>
          <p:spPr bwMode="auto">
            <a:xfrm>
              <a:off x="1604355" y="3291839"/>
              <a:ext cx="1936866" cy="515389"/>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dirty="0" smtClean="0">
                  <a:solidFill>
                    <a:srgbClr val="FFFFFF"/>
                  </a:solidFill>
                  <a:effectLst>
                    <a:outerShdw blurRad="38100" dist="38100" dir="2700000" algn="tl">
                      <a:srgbClr val="000000">
                        <a:alpha val="43137"/>
                      </a:srgbClr>
                    </a:outerShdw>
                  </a:effectLst>
                  <a:latin typeface="Calibri" pitchFamily="34" charset="0"/>
                </a:rPr>
                <a:t>Security Head</a:t>
              </a:r>
              <a:r>
                <a:rPr lang="en-US" b="1" dirty="0" smtClean="0">
                  <a:solidFill>
                    <a:srgbClr val="FFFFFF"/>
                  </a:solidFill>
                  <a:effectLst>
                    <a:outerShdw blurRad="38100" dist="38100" dir="2700000" algn="tl">
                      <a:srgbClr val="000000">
                        <a:alpha val="43137"/>
                      </a:srgbClr>
                    </a:outerShdw>
                  </a:effectLst>
                  <a:latin typeface="Calibri" pitchFamily="34" charset="0"/>
                </a:rPr>
                <a:t>e</a:t>
              </a:r>
              <a:r>
                <a:rPr lang="en-US" dirty="0" smtClean="0">
                  <a:solidFill>
                    <a:srgbClr val="FFFFFF"/>
                  </a:solidFill>
                  <a:effectLst>
                    <a:outerShdw blurRad="38100" dist="38100" dir="2700000" algn="tl">
                      <a:srgbClr val="000000">
                        <a:alpha val="43137"/>
                      </a:srgbClr>
                    </a:outerShdw>
                  </a:effectLst>
                  <a:latin typeface="Calibri" pitchFamily="34" charset="0"/>
                </a:rPr>
                <a:t>r</a:t>
              </a:r>
            </a:p>
          </p:txBody>
        </p:sp>
        <p:pic>
          <p:nvPicPr>
            <p:cNvPr id="21" name="Picture 4" descr="C:\Users\petar\AppData\Local\Microsoft\Windows\Temporary Internet Files\Content.IE5\390WV0C2\MCj04315990000[1].png"/>
            <p:cNvPicPr>
              <a:picLocks noChangeAspect="1" noChangeArrowheads="1"/>
            </p:cNvPicPr>
            <p:nvPr/>
          </p:nvPicPr>
          <p:blipFill>
            <a:blip r:embed="rId3" cstate="print"/>
            <a:srcRect/>
            <a:stretch>
              <a:fillRect/>
            </a:stretch>
          </p:blipFill>
          <p:spPr bwMode="auto">
            <a:xfrm>
              <a:off x="2658861" y="4743969"/>
              <a:ext cx="190501" cy="190501"/>
            </a:xfrm>
            <a:prstGeom prst="rect">
              <a:avLst/>
            </a:prstGeom>
            <a:noFill/>
          </p:spPr>
        </p:pic>
      </p:gr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2|8.4|10.8|5.9"/>
</p:tagLst>
</file>

<file path=ppt/tags/tag2.xml><?xml version="1.0" encoding="utf-8"?>
<p:tagLst xmlns:a="http://schemas.openxmlformats.org/drawingml/2006/main" xmlns:r="http://schemas.openxmlformats.org/officeDocument/2006/relationships" xmlns:p="http://schemas.openxmlformats.org/presentationml/2006/main">
  <p:tag name="TIMING" val="|5.7|30.1|8.6|15.8|5.6|6.7|9|8|4|2.6|5.8|9.8|4.7|9.5|2.8|5"/>
</p:tagLst>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3013</Words>
  <Application>Microsoft Office PowerPoint</Application>
  <PresentationFormat>On-screen Show (4:3)</PresentationFormat>
  <Paragraphs>758</Paragraphs>
  <Slides>63</Slides>
  <Notes>60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Shades of Blue - Microsoft India DPE</vt:lpstr>
      <vt:lpstr>Secure Services Using WCF</vt:lpstr>
      <vt:lpstr>Agenda </vt:lpstr>
      <vt:lpstr>Threat Modeling</vt:lpstr>
      <vt:lpstr>Security</vt:lpstr>
      <vt:lpstr>Core Security Concepts</vt:lpstr>
      <vt:lpstr>WCF  Out of the box experience</vt:lpstr>
      <vt:lpstr>Slide 7</vt:lpstr>
      <vt:lpstr>Transport Security</vt:lpstr>
      <vt:lpstr>Message WS-Security</vt:lpstr>
      <vt:lpstr>Message Security</vt:lpstr>
      <vt:lpstr>Demo… OOB Security</vt:lpstr>
      <vt:lpstr>Authentication</vt:lpstr>
      <vt:lpstr>Authentication WS-Security</vt:lpstr>
      <vt:lpstr>Authorization</vt:lpstr>
      <vt:lpstr>Scenarios</vt:lpstr>
      <vt:lpstr>Scenarios</vt:lpstr>
      <vt:lpstr>Demo a.) Certificates based mutual authentication </vt:lpstr>
      <vt:lpstr>Demo b.) Role based Authorization</vt:lpstr>
      <vt:lpstr>Service and Client</vt:lpstr>
      <vt:lpstr>Security Modes</vt:lpstr>
      <vt:lpstr>Controlling security modes </vt:lpstr>
      <vt:lpstr>Slide 22</vt:lpstr>
      <vt:lpstr>Security.Mode == None</vt:lpstr>
      <vt:lpstr>Security.Mode == Transport</vt:lpstr>
      <vt:lpstr>Security.Mode == Message</vt:lpstr>
      <vt:lpstr>Slide 26</vt:lpstr>
      <vt:lpstr>Controlling Message Security and Credentials</vt:lpstr>
      <vt:lpstr>Slide 28</vt:lpstr>
      <vt:lpstr>Choices</vt:lpstr>
      <vt:lpstr>Out of the Box Bindings Intranet</vt:lpstr>
      <vt:lpstr>Out of the Box Bindings Intranet</vt:lpstr>
      <vt:lpstr>Out of the Box Bindings  Intranet</vt:lpstr>
      <vt:lpstr>Out of the Box Bindings  Internet</vt:lpstr>
      <vt:lpstr>Out of the Box Bindings  Internet</vt:lpstr>
      <vt:lpstr>Out of the Box Bindings Internet</vt:lpstr>
      <vt:lpstr>The New World…</vt:lpstr>
      <vt:lpstr>Claims-Based Identity</vt:lpstr>
      <vt:lpstr>Typical Windows Enterprise App</vt:lpstr>
      <vt:lpstr>Extending Reach</vt:lpstr>
      <vt:lpstr>Traditional Solutions Not Optimal</vt:lpstr>
      <vt:lpstr>In Search Of A Better Solution</vt:lpstr>
      <vt:lpstr>Identity Through The WS-* Lens</vt:lpstr>
      <vt:lpstr>Security Tokens</vt:lpstr>
      <vt:lpstr>Traditional Security Tokens</vt:lpstr>
      <vt:lpstr>Claims</vt:lpstr>
      <vt:lpstr>What’s In A Claim?</vt:lpstr>
      <vt:lpstr>Claims In .NET</vt:lpstr>
      <vt:lpstr>Claimset:  Claims From An Issuer</vt:lpstr>
      <vt:lpstr>Claims In WCF</vt:lpstr>
      <vt:lpstr>Claims In WCF</vt:lpstr>
      <vt:lpstr>Traditional Security Tokens</vt:lpstr>
      <vt:lpstr>Security Token Service (STS)</vt:lpstr>
      <vt:lpstr>How An STS Works</vt:lpstr>
      <vt:lpstr>Example</vt:lpstr>
      <vt:lpstr>Example</vt:lpstr>
      <vt:lpstr>Example</vt:lpstr>
      <vt:lpstr>Example</vt:lpstr>
      <vt:lpstr>Example</vt:lpstr>
      <vt:lpstr>Summary</vt:lpstr>
      <vt:lpstr>Tips and Tricks</vt:lpstr>
      <vt:lpstr>Feedback / QnA</vt:lpstr>
      <vt:lpstr>Resources</vt:lpstr>
      <vt:lpstr>Slide 63</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2008-09-15T04:43:15Z</dcterms:created>
  <dcterms:modified xsi:type="dcterms:W3CDTF">2008-09-16T12:10:44Z</dcterms:modified>
</cp:coreProperties>
</file>