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29"/>
  </p:notesMasterIdLst>
  <p:handoutMasterIdLst>
    <p:handoutMasterId r:id="rId30"/>
  </p:handoutMasterIdLst>
  <p:sldIdLst>
    <p:sldId id="256" r:id="rId5"/>
    <p:sldId id="260"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57" r:id="rId23"/>
    <p:sldId id="281" r:id="rId24"/>
    <p:sldId id="261" r:id="rId25"/>
    <p:sldId id="262" r:id="rId26"/>
    <p:sldId id="263" r:id="rId27"/>
    <p:sldId id="259" r:id="rId28"/>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89" autoAdjust="0"/>
    <p:restoredTop sz="96105" autoAdjust="0"/>
  </p:normalViewPr>
  <p:slideViewPr>
    <p:cSldViewPr>
      <p:cViewPr varScale="1">
        <p:scale>
          <a:sx n="72" d="100"/>
          <a:sy n="72" d="100"/>
        </p:scale>
        <p:origin x="-528" y="-90"/>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9/17/2008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0772150D-8CFB-4835-82AB-A0A83A744DF8}" type="slidenum">
              <a:rPr lang="en-US" smtClean="0"/>
              <a:pPr>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0772150D-8CFB-4835-82AB-A0A83A744DF8}"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61963" marR="0" lvl="0" indent="-461963" algn="l" defTabSz="912813" rtl="0" eaLnBrk="1" fontAlgn="base" latinLnBrk="0" hangingPunct="1">
              <a:lnSpc>
                <a:spcPct val="90000"/>
              </a:lnSpc>
              <a:spcBef>
                <a:spcPct val="20000"/>
              </a:spcBef>
              <a:spcAft>
                <a:spcPct val="0"/>
              </a:spcAft>
              <a:buClrTx/>
              <a:buSzTx/>
              <a:buFontTx/>
              <a:buBlip>
                <a:blip r:embed="rId3"/>
              </a:buBlip>
              <a:tabLst/>
              <a:defRPr/>
            </a:pPr>
            <a:endParaRPr lang="en-US" dirty="0"/>
          </a:p>
        </p:txBody>
      </p:sp>
      <p:sp>
        <p:nvSpPr>
          <p:cNvPr id="4" name="Header Placeholder 3"/>
          <p:cNvSpPr>
            <a:spLocks noGrp="1"/>
          </p:cNvSpPr>
          <p:nvPr>
            <p:ph type="hdr" sz="quarter" idx="10"/>
          </p:nvPr>
        </p:nvSpPr>
        <p:spPr/>
        <p:txBody>
          <a:bodyPr/>
          <a:lstStyle/>
          <a:p>
            <a:pPr>
              <a:defRPr/>
            </a:pPr>
            <a:r>
              <a:rPr lang="en-US" smtClean="0"/>
              <a:t>TechReady7 Breakout Chalktalk Template</a:t>
            </a:r>
            <a:endParaRPr lang="en-US"/>
          </a:p>
        </p:txBody>
      </p:sp>
      <p:sp>
        <p:nvSpPr>
          <p:cNvPr id="5" name="Date Placeholder 4"/>
          <p:cNvSpPr>
            <a:spLocks noGrp="1"/>
          </p:cNvSpPr>
          <p:nvPr>
            <p:ph type="dt" idx="11"/>
          </p:nvPr>
        </p:nvSpPr>
        <p:spPr/>
        <p:txBody>
          <a:bodyPr/>
          <a:lstStyle/>
          <a:p>
            <a:pPr>
              <a:defRPr/>
            </a:pPr>
            <a:fld id="{0F1BBA4F-922E-4054-B879-7A09F6F5CFDB}" type="datetimeFigureOut">
              <a:rPr lang="en-US" smtClean="0"/>
              <a:pPr>
                <a:defRPr/>
              </a:pPr>
              <a:t>9/17/2008</a:t>
            </a:fld>
            <a:endParaRPr lang="en-US"/>
          </a:p>
        </p:txBody>
      </p:sp>
      <p:sp>
        <p:nvSpPr>
          <p:cNvPr id="6" name="Footer Placeholder 5"/>
          <p:cNvSpPr>
            <a:spLocks noGrp="1"/>
          </p:cNvSpPr>
          <p:nvPr>
            <p:ph type="ftr" sz="quarter" idx="12"/>
          </p:nvPr>
        </p:nvSpPr>
        <p:spPr/>
        <p:txBody>
          <a:bodyPr/>
          <a:lstStyle/>
          <a:p>
            <a:pPr>
              <a:defRPr/>
            </a:pPr>
            <a:r>
              <a:rPr lang="en-US" smtClean="0"/>
              <a:t>© 2008 Microsoft Corporation. All rights reserved. Microsoft, Windows, Windows Vista and other product names are or may be registered trademarks and/or trademarks in the U.S. and/or other countries.</a:t>
            </a:r>
          </a:p>
          <a:p>
            <a:pPr>
              <a:defRPr/>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pPr>
              <a:defRPr/>
            </a:pPr>
            <a:fld id="{0B428B36-6815-4683-8EF4-AD499A39A4B0}" type="slidenum">
              <a:rPr lang="en-US" smtClean="0"/>
              <a:pPr>
                <a:defRPr/>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Virtual Studio Connections</a:t>
            </a:r>
            <a:endParaRPr lang="en-US"/>
          </a:p>
        </p:txBody>
      </p:sp>
      <p:sp>
        <p:nvSpPr>
          <p:cNvPr id="5" name="Footer Placeholder 4"/>
          <p:cNvSpPr>
            <a:spLocks noGrp="1"/>
          </p:cNvSpPr>
          <p:nvPr>
            <p:ph type="ftr" sz="quarter" idx="11"/>
          </p:nvPr>
        </p:nvSpPr>
        <p:spPr/>
        <p:txBody>
          <a:bodyPr/>
          <a:lstStyle/>
          <a:p>
            <a:pPr>
              <a:defRPr/>
            </a:pPr>
            <a:r>
              <a:rPr lang="en-US" smtClean="0"/>
              <a:t>Updates will be available at http://www.devconnections.com/updates/Orlando_08/VS</a:t>
            </a:r>
            <a:endParaRPr lang="en-US"/>
          </a:p>
        </p:txBody>
      </p:sp>
      <p:sp>
        <p:nvSpPr>
          <p:cNvPr id="6" name="Slide Number Placeholder 5"/>
          <p:cNvSpPr>
            <a:spLocks noGrp="1"/>
          </p:cNvSpPr>
          <p:nvPr>
            <p:ph type="sldNum" sz="quarter" idx="12"/>
          </p:nvPr>
        </p:nvSpPr>
        <p:spPr/>
        <p:txBody>
          <a:bodyPr/>
          <a:lstStyle/>
          <a:p>
            <a:pPr>
              <a:defRPr/>
            </a:pPr>
            <a:fld id="{B7B79FEF-A19B-4C12-A0EF-4EDF7726A706}"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ight background developer code">
    <p:spTree>
      <p:nvGrpSpPr>
        <p:cNvPr id="1" name=""/>
        <p:cNvGrpSpPr/>
        <p:nvPr/>
      </p:nvGrpSpPr>
      <p:grpSpPr>
        <a:xfrm>
          <a:off x="0" y="0"/>
          <a:ext cx="0" cy="0"/>
          <a:chOff x="0" y="0"/>
          <a:chExt cx="0" cy="0"/>
        </a:xfrm>
      </p:grpSpPr>
      <p:pic>
        <p:nvPicPr>
          <p:cNvPr id="8" name="Picture 7" descr="white-orange shape for code slide.png"/>
          <p:cNvPicPr>
            <a:picLocks noChangeAspect="1"/>
          </p:cNvPicPr>
          <p:nvPr userDrawn="1"/>
        </p:nvPicPr>
        <p:blipFill>
          <a:blip r:embed="rId2"/>
          <a:stretch>
            <a:fillRect/>
          </a:stretch>
        </p:blipFill>
        <p:spPr bwMode="white">
          <a:xfrm>
            <a:off x="0" y="0"/>
            <a:ext cx="9144000" cy="6858000"/>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387055" y="1572364"/>
            <a:ext cx="8346073" cy="1698927"/>
          </a:xfrm>
        </p:spPr>
        <p:txBody>
          <a:bodyPr/>
          <a:lstStyle>
            <a:lvl1pPr marL="0" indent="0">
              <a:lnSpc>
                <a:spcPct val="80000"/>
              </a:lnSpc>
              <a:buFontTx/>
              <a:buNone/>
              <a:defRPr sz="2800" b="0">
                <a:solidFill>
                  <a:srgbClr val="000000"/>
                </a:solidFill>
                <a:latin typeface="Consolas" pitchFamily="49" charset="0"/>
                <a:cs typeface="Courier New" pitchFamily="49" charset="0"/>
              </a:defRPr>
            </a:lvl1pPr>
            <a:lvl2pPr marL="457200" indent="6350">
              <a:lnSpc>
                <a:spcPct val="80000"/>
              </a:lnSpc>
              <a:buFontTx/>
              <a:buNone/>
              <a:defRPr sz="2400" b="0">
                <a:solidFill>
                  <a:srgbClr val="000000"/>
                </a:solidFill>
                <a:latin typeface="Consolas" pitchFamily="49" charset="0"/>
                <a:cs typeface="Courier New" pitchFamily="49" charset="0"/>
              </a:defRPr>
            </a:lvl2pPr>
            <a:lvl3pPr marL="796925" indent="0">
              <a:lnSpc>
                <a:spcPct val="80000"/>
              </a:lnSpc>
              <a:buFontTx/>
              <a:buNone/>
              <a:defRPr sz="2000" b="0">
                <a:solidFill>
                  <a:srgbClr val="000000"/>
                </a:solidFill>
                <a:latin typeface="Consolas" pitchFamily="49" charset="0"/>
                <a:cs typeface="Courier New" pitchFamily="49" charset="0"/>
              </a:defRPr>
            </a:lvl3pPr>
            <a:lvl4pPr marL="1147763" indent="20638">
              <a:lnSpc>
                <a:spcPct val="80000"/>
              </a:lnSpc>
              <a:buFontTx/>
              <a:buNone/>
              <a:defRPr sz="2000" b="0">
                <a:solidFill>
                  <a:srgbClr val="000000"/>
                </a:solidFill>
                <a:latin typeface="Consolas" pitchFamily="49" charset="0"/>
                <a:cs typeface="Courier New" pitchFamily="49" charset="0"/>
              </a:defRPr>
            </a:lvl4pPr>
            <a:lvl5pPr marL="1489075" indent="0">
              <a:lnSpc>
                <a:spcPct val="80000"/>
              </a:lnSpc>
              <a:buFontTx/>
              <a:buNone/>
              <a:defRPr sz="2000" b="0">
                <a:solidFill>
                  <a:srgbClr val="000000"/>
                </a:solidFill>
                <a:latin typeface="Consolas" pitchFamily="49" charset="0"/>
                <a:cs typeface="Courier New"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6"/>
          <p:cNvSpPr txBox="1">
            <a:spLocks/>
          </p:cNvSpPr>
          <p:nvPr userDrawn="1"/>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www.microsoft.com/india/msdn"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2"/>
          </p:cNvPr>
          <p:cNvPicPr/>
          <p:nvPr/>
        </p:nvPicPr>
        <p:blipFill>
          <a:blip r:embed="rId13"/>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 id="2147483703" r:id="rId10"/>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5"/>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5"/>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5"/>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blogs.msdn.com/pfxtea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blogs.zdnet.com/OverTheHorizon/?p=13"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gotw.ca/publications/concurrency-ddj.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0.xml"/><Relationship Id="rId1" Type="http://schemas.openxmlformats.org/officeDocument/2006/relationships/tags" Target="../tags/tag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effectLst/>
              </a:rPr>
              <a:t>PLINQ</a:t>
            </a:r>
            <a:br>
              <a:rPr smtClean="0">
                <a:effectLst/>
              </a:rPr>
            </a:br>
            <a:r>
              <a:rPr sz="2800" b="1" smtClean="0">
                <a:effectLst/>
              </a:rPr>
              <a:t>Parallelize Your .NET Applications with Parallel Extensions</a:t>
            </a:r>
            <a:endParaRPr lang="en-US" b="1" dirty="0">
              <a:effectLst/>
            </a:endParaRPr>
          </a:p>
        </p:txBody>
      </p:sp>
      <p:sp>
        <p:nvSpPr>
          <p:cNvPr id="3" name="Subtitle 2"/>
          <p:cNvSpPr>
            <a:spLocks noGrp="1"/>
          </p:cNvSpPr>
          <p:nvPr>
            <p:ph type="subTitle" idx="1"/>
          </p:nvPr>
        </p:nvSpPr>
        <p:spPr/>
        <p:txBody>
          <a:bodyPr/>
          <a:lstStyle/>
          <a:p>
            <a:r>
              <a:rPr lang="en-US" dirty="0" smtClean="0"/>
              <a:t>Bijoy Singhal</a:t>
            </a:r>
          </a:p>
          <a:p>
            <a:r>
              <a:rPr lang="en-US" sz="1600" dirty="0" smtClean="0">
                <a:solidFill>
                  <a:schemeClr val="tx1">
                    <a:lumMod val="75000"/>
                  </a:schemeClr>
                </a:solidFill>
              </a:rPr>
              <a:t>Developer Evangelist </a:t>
            </a:r>
            <a:r>
              <a:rPr lang="en-US" sz="1600" dirty="0" smtClean="0">
                <a:solidFill>
                  <a:srgbClr val="FFFF00"/>
                </a:solidFill>
              </a:rPr>
              <a:t>|</a:t>
            </a:r>
            <a:r>
              <a:rPr lang="en-US" sz="1600" dirty="0" smtClean="0">
                <a:solidFill>
                  <a:schemeClr val="tx1">
                    <a:lumMod val="75000"/>
                  </a:schemeClr>
                </a:solidFill>
              </a:rPr>
              <a:t>  Microsoft India</a:t>
            </a:r>
          </a:p>
          <a:p>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Parallel Solution</a:t>
            </a:r>
            <a:endParaRPr lang="en-US" dirty="0"/>
          </a:p>
        </p:txBody>
      </p:sp>
      <p:sp>
        <p:nvSpPr>
          <p:cNvPr id="9" name="Text Placeholder 8"/>
          <p:cNvSpPr>
            <a:spLocks noGrp="1"/>
          </p:cNvSpPr>
          <p:nvPr>
            <p:ph type="body" sz="quarter" idx="10"/>
          </p:nvPr>
        </p:nvSpPr>
        <p:spPr>
          <a:xfrm>
            <a:off x="662609" y="1572364"/>
            <a:ext cx="8070519" cy="3665106"/>
          </a:xfrm>
        </p:spPr>
        <p:txBody>
          <a:bodyPr/>
          <a:lstStyle/>
          <a:p>
            <a:pPr defTabSz="820583">
              <a:lnSpc>
                <a:spcPct val="100000"/>
              </a:lnSpc>
              <a:spcBef>
                <a:spcPts val="538"/>
              </a:spcBef>
              <a:defRPr/>
            </a:pPr>
            <a:r>
              <a:rPr lang="en-US" sz="1800" kern="1000" dirty="0" smtClean="0">
                <a:solidFill>
                  <a:srgbClr val="046683"/>
                </a:solidFill>
                <a:latin typeface="Consolas"/>
                <a:ea typeface="Constantia"/>
                <a:cs typeface="Times New Roman"/>
              </a:rPr>
              <a:t>void</a:t>
            </a:r>
            <a:r>
              <a:rPr lang="en-US" sz="1800" kern="1000" dirty="0" smtClean="0">
                <a:solidFill>
                  <a:sysClr val="windowText" lastClr="000000"/>
                </a:solidFill>
                <a:latin typeface="Consolas"/>
                <a:ea typeface="Constantia"/>
                <a:cs typeface="Times New Roman"/>
              </a:rPr>
              <a:t> </a:t>
            </a:r>
            <a:r>
              <a:rPr lang="en-US" sz="1800" kern="1000" dirty="0" err="1" smtClean="0">
                <a:solidFill>
                  <a:sysClr val="windowText" lastClr="000000"/>
                </a:solidFill>
                <a:latin typeface="Consolas"/>
                <a:ea typeface="Constantia"/>
                <a:cs typeface="Times New Roman"/>
              </a:rPr>
              <a:t>MultiplyMatrices</a:t>
            </a:r>
            <a:r>
              <a:rPr lang="en-US" sz="1800" kern="1000" dirty="0" smtClean="0">
                <a:solidFill>
                  <a:sysClr val="windowText" lastClr="000000"/>
                </a:solidFill>
                <a:latin typeface="Consolas"/>
                <a:ea typeface="Constantia"/>
                <a:cs typeface="Times New Roman"/>
              </a:rPr>
              <a:t>(</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size, </a:t>
            </a:r>
            <a:br>
              <a:rPr lang="en-US" sz="1800" kern="1000" dirty="0" smtClean="0">
                <a:solidFill>
                  <a:sysClr val="windowText" lastClr="000000"/>
                </a:solidFill>
                <a:latin typeface="Consolas"/>
                <a:ea typeface="Constantia"/>
                <a:cs typeface="Times New Roman"/>
              </a:rPr>
            </a:br>
            <a:r>
              <a:rPr lang="en-US" sz="1800" kern="1000" dirty="0" smtClean="0">
                <a:solidFill>
                  <a:sysClr val="windowText" lastClr="000000"/>
                </a:solidFill>
                <a:latin typeface="Consolas"/>
                <a:ea typeface="Constantia"/>
                <a:cs typeface="Times New Roman"/>
              </a:rPr>
              <a:t>    </a:t>
            </a:r>
            <a:r>
              <a:rPr lang="en-US" sz="1800" kern="1000" dirty="0" smtClean="0">
                <a:solidFill>
                  <a:srgbClr val="046683"/>
                </a:solidFill>
                <a:latin typeface="Consolas"/>
                <a:ea typeface="Constantia"/>
                <a:cs typeface="Times New Roman"/>
              </a:rPr>
              <a:t>double</a:t>
            </a:r>
            <a:r>
              <a:rPr lang="en-US" sz="1800" kern="1000" dirty="0" smtClean="0">
                <a:solidFill>
                  <a:sysClr val="windowText" lastClr="000000"/>
                </a:solidFill>
                <a:latin typeface="Consolas"/>
                <a:ea typeface="Constantia"/>
                <a:cs typeface="Times New Roman"/>
              </a:rPr>
              <a:t>[,] m1, </a:t>
            </a:r>
            <a:r>
              <a:rPr lang="en-US" sz="1800" kern="1000" dirty="0" smtClean="0">
                <a:solidFill>
                  <a:srgbClr val="046683"/>
                </a:solidFill>
                <a:latin typeface="Consolas"/>
                <a:ea typeface="Constantia"/>
                <a:cs typeface="Times New Roman"/>
              </a:rPr>
              <a:t>double</a:t>
            </a:r>
            <a:r>
              <a:rPr lang="en-US" sz="1800" kern="1000" dirty="0" smtClean="0">
                <a:solidFill>
                  <a:sysClr val="windowText" lastClr="000000"/>
                </a:solidFill>
                <a:latin typeface="Consolas"/>
                <a:ea typeface="Constantia"/>
                <a:cs typeface="Times New Roman"/>
              </a:rPr>
              <a:t>[,] m2, </a:t>
            </a:r>
            <a:r>
              <a:rPr lang="en-US" sz="1800" kern="1000" dirty="0" smtClean="0">
                <a:solidFill>
                  <a:srgbClr val="046683"/>
                </a:solidFill>
                <a:latin typeface="Consolas"/>
                <a:ea typeface="Constantia"/>
                <a:cs typeface="Times New Roman"/>
              </a:rPr>
              <a:t>double</a:t>
            </a:r>
            <a:r>
              <a:rPr lang="en-US" sz="1800" kern="1000" dirty="0" smtClean="0">
                <a:solidFill>
                  <a:sysClr val="windowText" lastClr="000000"/>
                </a:solidFill>
                <a:latin typeface="Consolas"/>
                <a:ea typeface="Constantia"/>
                <a:cs typeface="Times New Roman"/>
              </a:rPr>
              <a:t>[,] result)</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r>
              <a:rPr lang="en-US" sz="1800" kern="1000" dirty="0" err="1" smtClean="0">
                <a:solidFill>
                  <a:srgbClr val="046683"/>
                </a:solidFill>
                <a:latin typeface="Consolas"/>
                <a:ea typeface="Constantia"/>
                <a:cs typeface="Times New Roman"/>
              </a:rPr>
              <a:t>Parallel</a:t>
            </a:r>
            <a:r>
              <a:rPr lang="en-US" sz="1800" kern="1000" dirty="0" err="1" smtClean="0">
                <a:solidFill>
                  <a:sysClr val="windowText" lastClr="000000"/>
                </a:solidFill>
                <a:latin typeface="Consolas"/>
                <a:ea typeface="Constantia"/>
                <a:cs typeface="Times New Roman"/>
              </a:rPr>
              <a:t>.For</a:t>
            </a:r>
            <a:r>
              <a:rPr lang="en-US" sz="1800" kern="1000" dirty="0" smtClean="0">
                <a:solidFill>
                  <a:sysClr val="windowText" lastClr="000000"/>
                </a:solidFill>
                <a:latin typeface="Consolas"/>
                <a:ea typeface="Constantia"/>
                <a:cs typeface="Times New Roman"/>
              </a:rPr>
              <a:t>(0, size, </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=&gt;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solidFill>
                  <a:sysClr val="windowText" lastClr="000000"/>
                </a:solidFill>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j = 0; j &lt; size; j++)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result[</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j] = 0;</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solidFill>
                  <a:sysClr val="windowText" lastClr="000000"/>
                </a:solidFill>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k = 0; k &lt; size; k++)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result[</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j] += m1[</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k] * m2[k, j];</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spcAft>
                <a:spcPts val="538"/>
              </a:spcAft>
              <a:defRPr/>
            </a:pPr>
            <a:r>
              <a:rPr lang="en-US" sz="1800" kern="1000" dirty="0" smtClean="0">
                <a:solidFill>
                  <a:sysClr val="windowText" lastClr="000000"/>
                </a:solidFill>
                <a:latin typeface="Consolas"/>
                <a:ea typeface="Constantia"/>
                <a:cs typeface="Times New Roman"/>
              </a:rPr>
              <a:t>}</a:t>
            </a:r>
          </a:p>
          <a:p>
            <a:pPr defTabSz="820583">
              <a:lnSpc>
                <a:spcPct val="100000"/>
              </a:lnSpc>
              <a:spcBef>
                <a:spcPts val="0"/>
              </a:spcBef>
              <a:defRPr/>
            </a:pPr>
            <a:endParaRPr lang="en-US" sz="1800" dirty="0" smtClean="0">
              <a:solidFill>
                <a:sysClr val="windowText" lastClr="000000"/>
              </a:solidFill>
            </a:endParaRPr>
          </a:p>
        </p:txBody>
      </p:sp>
      <p:sp>
        <p:nvSpPr>
          <p:cNvPr id="6" name="Rectangle 5"/>
          <p:cNvSpPr/>
          <p:nvPr/>
        </p:nvSpPr>
        <p:spPr bwMode="auto">
          <a:xfrm>
            <a:off x="1066876" y="2374363"/>
            <a:ext cx="3922568" cy="329081"/>
          </a:xfrm>
          <a:prstGeom prst="rect">
            <a:avLst/>
          </a:prstGeom>
          <a:solidFill>
            <a:srgbClr val="FFFF00">
              <a:alpha val="44000"/>
            </a:srgbClr>
          </a:solidFill>
          <a:ln w="12700" cap="flat" cmpd="sng" algn="ctr">
            <a:noFill/>
            <a:prstDash val="solid"/>
            <a:round/>
            <a:headEnd type="none" w="med" len="med"/>
            <a:tailEnd type="none" w="med" len="med"/>
          </a:ln>
          <a:effectLst>
            <a:softEdge rad="63500"/>
          </a:effectLst>
        </p:spPr>
        <p:txBody>
          <a:bodyPr vert="horz" wrap="square" lIns="82058" tIns="41029" rIns="82058" bIns="41029" rtlCol="0" anchor="t" compatLnSpc="1">
            <a:spAutoFit/>
          </a:bodyPr>
          <a:lstStyle/>
          <a:p>
            <a:pPr defTabSz="820583"/>
            <a:endParaRPr lang="en-US" sz="1600" dirty="0">
              <a:solidFill>
                <a:schemeClr val="tx1">
                  <a:alpha val="100000"/>
                </a:schemeClr>
              </a:solidFill>
              <a:effectLst>
                <a:outerShdw blurRad="38100" dist="38100" dir="2700000" algn="tl">
                  <a:srgbClr val="000000">
                    <a:alpha val="43137"/>
                  </a:srgbClr>
                </a:outerShdw>
              </a:effectLst>
              <a:latin typeface="Segoe Semibold"/>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4" name="Straight Arrow Connector 73"/>
          <p:cNvCxnSpPr/>
          <p:nvPr/>
        </p:nvCxnSpPr>
        <p:spPr>
          <a:xfrm rot="5400000">
            <a:off x="7139299" y="5775409"/>
            <a:ext cx="420625" cy="16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5" name="Straight Arrow Connector 74"/>
          <p:cNvCxnSpPr/>
          <p:nvPr/>
        </p:nvCxnSpPr>
        <p:spPr>
          <a:xfrm rot="16200000" flipH="1">
            <a:off x="4988129" y="5766580"/>
            <a:ext cx="420249" cy="1891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7" name="Straight Arrow Connector 76"/>
          <p:cNvCxnSpPr/>
          <p:nvPr/>
        </p:nvCxnSpPr>
        <p:spPr>
          <a:xfrm rot="5400000">
            <a:off x="6048900" y="5775221"/>
            <a:ext cx="420249" cy="16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382444" y="228321"/>
            <a:ext cx="8380556" cy="763400"/>
          </a:xfrm>
        </p:spPr>
        <p:txBody>
          <a:bodyPr>
            <a:normAutofit/>
          </a:bodyPr>
          <a:lstStyle/>
          <a:p>
            <a:r>
              <a:rPr lang="en-US" dirty="0" smtClean="0"/>
              <a:t>Parallel Extensions Architecture</a:t>
            </a:r>
            <a:endParaRPr lang="en-US" dirty="0"/>
          </a:p>
        </p:txBody>
      </p:sp>
      <p:sp>
        <p:nvSpPr>
          <p:cNvPr id="65" name="Cloud 64"/>
          <p:cNvSpPr/>
          <p:nvPr/>
        </p:nvSpPr>
        <p:spPr>
          <a:xfrm>
            <a:off x="4714452" y="4956312"/>
            <a:ext cx="3352800" cy="795178"/>
          </a:xfrm>
          <a:prstGeom prst="cloud">
            <a:avLst/>
          </a:prstGeom>
        </p:spPr>
        <p:style>
          <a:lnRef idx="1">
            <a:schemeClr val="dk1"/>
          </a:lnRef>
          <a:fillRef idx="2">
            <a:schemeClr val="dk1"/>
          </a:fillRef>
          <a:effectRef idx="1">
            <a:schemeClr val="dk1"/>
          </a:effectRef>
          <a:fontRef idx="minor">
            <a:schemeClr val="dk1"/>
          </a:fontRef>
        </p:style>
        <p:txBody>
          <a:bodyPr lIns="91429" tIns="45714" rIns="91429" bIns="45714" rtlCol="0" anchor="t"/>
          <a:lstStyle/>
          <a:p>
            <a:pPr algn="ctr"/>
            <a:endParaRPr lang="en-US" dirty="0">
              <a:solidFill>
                <a:srgbClr val="0070C0"/>
              </a:solidFill>
            </a:endParaRPr>
          </a:p>
        </p:txBody>
      </p:sp>
      <p:sp>
        <p:nvSpPr>
          <p:cNvPr id="69" name="Rectangle 68"/>
          <p:cNvSpPr/>
          <p:nvPr/>
        </p:nvSpPr>
        <p:spPr>
          <a:xfrm>
            <a:off x="3810000" y="3604701"/>
            <a:ext cx="2667000" cy="1427812"/>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t"/>
          <a:lstStyle/>
          <a:p>
            <a:pPr algn="ctr"/>
            <a:r>
              <a:rPr lang="en-US" dirty="0">
                <a:solidFill>
                  <a:schemeClr val="tx1"/>
                </a:solidFill>
              </a:rPr>
              <a:t>Task Parallel </a:t>
            </a:r>
            <a:r>
              <a:rPr lang="en-US" dirty="0" smtClean="0">
                <a:solidFill>
                  <a:schemeClr val="tx1"/>
                </a:solidFill>
              </a:rPr>
              <a:t>Library</a:t>
            </a:r>
            <a:endParaRPr lang="en-US" dirty="0">
              <a:solidFill>
                <a:schemeClr val="tx1"/>
              </a:solidFill>
            </a:endParaRPr>
          </a:p>
        </p:txBody>
      </p:sp>
      <p:sp>
        <p:nvSpPr>
          <p:cNvPr id="70" name="Rectangle 69"/>
          <p:cNvSpPr/>
          <p:nvPr/>
        </p:nvSpPr>
        <p:spPr>
          <a:xfrm>
            <a:off x="6400800" y="3604701"/>
            <a:ext cx="2438400" cy="1427812"/>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t"/>
          <a:lstStyle/>
          <a:p>
            <a:pPr algn="ctr"/>
            <a:r>
              <a:rPr lang="en-US" dirty="0">
                <a:solidFill>
                  <a:schemeClr val="tx1"/>
                </a:solidFill>
              </a:rPr>
              <a:t>Coordination Data Structures</a:t>
            </a:r>
          </a:p>
        </p:txBody>
      </p:sp>
      <p:sp>
        <p:nvSpPr>
          <p:cNvPr id="71" name="Folded Corner 70"/>
          <p:cNvSpPr/>
          <p:nvPr/>
        </p:nvSpPr>
        <p:spPr>
          <a:xfrm>
            <a:off x="228600" y="1219200"/>
            <a:ext cx="3051402" cy="1298448"/>
          </a:xfrm>
          <a:prstGeom prst="foldedCorner">
            <a:avLst/>
          </a:prstGeom>
        </p:spPr>
        <p:style>
          <a:lnRef idx="1">
            <a:schemeClr val="accent3"/>
          </a:lnRef>
          <a:fillRef idx="2">
            <a:schemeClr val="accent3"/>
          </a:fillRef>
          <a:effectRef idx="1">
            <a:schemeClr val="accent3"/>
          </a:effectRef>
          <a:fontRef idx="minor">
            <a:schemeClr val="dk1"/>
          </a:fontRef>
        </p:style>
        <p:txBody>
          <a:bodyPr lIns="91429" tIns="45714" rIns="91429" bIns="45714" rtlCol="0" anchor="t"/>
          <a:lstStyle/>
          <a:p>
            <a:pPr algn="ctr"/>
            <a:r>
              <a:rPr lang="en-US" sz="1600" b="1" dirty="0">
                <a:solidFill>
                  <a:srgbClr val="0070C0"/>
                </a:solidFill>
              </a:rPr>
              <a:t>.NET Program</a:t>
            </a:r>
            <a:endParaRPr lang="en-US" sz="1600" i="1" dirty="0">
              <a:solidFill>
                <a:srgbClr val="0070C0"/>
              </a:solidFill>
            </a:endParaRPr>
          </a:p>
        </p:txBody>
      </p:sp>
      <p:sp>
        <p:nvSpPr>
          <p:cNvPr id="73" name="Oval 72"/>
          <p:cNvSpPr/>
          <p:nvPr/>
        </p:nvSpPr>
        <p:spPr>
          <a:xfrm>
            <a:off x="4562052" y="5986160"/>
            <a:ext cx="1251857" cy="360680"/>
          </a:xfrm>
          <a:prstGeom prst="ellipse">
            <a:avLst/>
          </a:prstGeom>
        </p:spPr>
        <p:style>
          <a:lnRef idx="0">
            <a:schemeClr val="accent4"/>
          </a:lnRef>
          <a:fillRef idx="3">
            <a:schemeClr val="accent4"/>
          </a:fillRef>
          <a:effectRef idx="3">
            <a:schemeClr val="accent4"/>
          </a:effectRef>
          <a:fontRef idx="minor">
            <a:schemeClr val="lt1"/>
          </a:fontRef>
        </p:style>
        <p:txBody>
          <a:bodyPr lIns="91429" tIns="45714" rIns="91429" bIns="45714" rtlCol="0" anchor="ctr"/>
          <a:lstStyle/>
          <a:p>
            <a:pPr algn="ctr"/>
            <a:r>
              <a:rPr lang="en-US" dirty="0">
                <a:solidFill>
                  <a:schemeClr val="tx1"/>
                </a:solidFill>
              </a:rPr>
              <a:t>Proc 1</a:t>
            </a:r>
          </a:p>
        </p:txBody>
      </p:sp>
      <p:sp>
        <p:nvSpPr>
          <p:cNvPr id="76" name="Oval 75"/>
          <p:cNvSpPr/>
          <p:nvPr/>
        </p:nvSpPr>
        <p:spPr>
          <a:xfrm>
            <a:off x="5935037" y="6022228"/>
            <a:ext cx="704170" cy="288544"/>
          </a:xfrm>
          <a:prstGeom prst="ellipse">
            <a:avLst/>
          </a:prstGeom>
        </p:spPr>
        <p:style>
          <a:lnRef idx="0">
            <a:schemeClr val="accent4"/>
          </a:lnRef>
          <a:fillRef idx="3">
            <a:schemeClr val="accent4"/>
          </a:fillRef>
          <a:effectRef idx="3">
            <a:schemeClr val="accent4"/>
          </a:effectRef>
          <a:fontRef idx="minor">
            <a:schemeClr val="lt1"/>
          </a:fontRef>
        </p:style>
        <p:txBody>
          <a:bodyPr lIns="91429" tIns="45714" rIns="91429" bIns="45714" rtlCol="0" anchor="ctr"/>
          <a:lstStyle/>
          <a:p>
            <a:pPr algn="ctr"/>
            <a:r>
              <a:rPr lang="en-US" dirty="0">
                <a:solidFill>
                  <a:schemeClr val="tx1"/>
                </a:solidFill>
              </a:rPr>
              <a:t>…</a:t>
            </a:r>
          </a:p>
        </p:txBody>
      </p:sp>
      <p:sp>
        <p:nvSpPr>
          <p:cNvPr id="78" name="Rectangle 77"/>
          <p:cNvSpPr/>
          <p:nvPr/>
        </p:nvSpPr>
        <p:spPr>
          <a:xfrm>
            <a:off x="3827689" y="1219199"/>
            <a:ext cx="5011512" cy="2213113"/>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t"/>
          <a:lstStyle/>
          <a:p>
            <a:pPr algn="ctr"/>
            <a:r>
              <a:rPr lang="en-US" dirty="0">
                <a:solidFill>
                  <a:schemeClr val="tx1"/>
                </a:solidFill>
              </a:rPr>
              <a:t>PLINQ Execution Engine</a:t>
            </a:r>
          </a:p>
        </p:txBody>
      </p:sp>
      <p:sp>
        <p:nvSpPr>
          <p:cNvPr id="79" name="Rectangle 78"/>
          <p:cNvSpPr/>
          <p:nvPr/>
        </p:nvSpPr>
        <p:spPr>
          <a:xfrm>
            <a:off x="397064" y="2878329"/>
            <a:ext cx="1365476" cy="360680"/>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r>
              <a:rPr lang="en-US" sz="1600" dirty="0">
                <a:solidFill>
                  <a:schemeClr val="tx1"/>
                </a:solidFill>
              </a:rPr>
              <a:t>C# Compiler</a:t>
            </a:r>
          </a:p>
        </p:txBody>
      </p:sp>
      <p:sp>
        <p:nvSpPr>
          <p:cNvPr id="80" name="Rectangle 79"/>
          <p:cNvSpPr/>
          <p:nvPr/>
        </p:nvSpPr>
        <p:spPr>
          <a:xfrm>
            <a:off x="397064" y="3311145"/>
            <a:ext cx="1365476" cy="360680"/>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r>
              <a:rPr lang="en-US" sz="1600" dirty="0">
                <a:solidFill>
                  <a:schemeClr val="tx1"/>
                </a:solidFill>
              </a:rPr>
              <a:t>VB Compiler</a:t>
            </a:r>
          </a:p>
        </p:txBody>
      </p:sp>
      <p:sp>
        <p:nvSpPr>
          <p:cNvPr id="81" name="Rectangle 80"/>
          <p:cNvSpPr/>
          <p:nvPr/>
        </p:nvSpPr>
        <p:spPr>
          <a:xfrm>
            <a:off x="397064" y="3743960"/>
            <a:ext cx="1365476" cy="523239"/>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r>
              <a:rPr lang="en-US" sz="1600" dirty="0">
                <a:solidFill>
                  <a:schemeClr val="tx1"/>
                </a:solidFill>
              </a:rPr>
              <a:t>C++ Compiler</a:t>
            </a:r>
          </a:p>
        </p:txBody>
      </p:sp>
      <p:sp>
        <p:nvSpPr>
          <p:cNvPr id="82" name="Rectangle 81"/>
          <p:cNvSpPr/>
          <p:nvPr/>
        </p:nvSpPr>
        <p:spPr>
          <a:xfrm>
            <a:off x="698047" y="5735320"/>
            <a:ext cx="704170" cy="360680"/>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r>
              <a:rPr lang="en-US" dirty="0">
                <a:solidFill>
                  <a:schemeClr val="tx1"/>
                </a:solidFill>
              </a:rPr>
              <a:t>IL</a:t>
            </a:r>
          </a:p>
        </p:txBody>
      </p:sp>
      <p:sp>
        <p:nvSpPr>
          <p:cNvPr id="83" name="Rectangle 82"/>
          <p:cNvSpPr/>
          <p:nvPr/>
        </p:nvSpPr>
        <p:spPr>
          <a:xfrm>
            <a:off x="5334000" y="5178728"/>
            <a:ext cx="2057400" cy="360680"/>
          </a:xfrm>
          <a:prstGeom prst="rect">
            <a:avLst/>
          </a:prstGeom>
        </p:spPr>
        <p:style>
          <a:lnRef idx="0">
            <a:schemeClr val="accent4"/>
          </a:lnRef>
          <a:fillRef idx="3">
            <a:schemeClr val="accent4"/>
          </a:fillRef>
          <a:effectRef idx="3">
            <a:schemeClr val="accent4"/>
          </a:effectRef>
          <a:fontRef idx="minor">
            <a:schemeClr val="lt1"/>
          </a:fontRef>
        </p:style>
        <p:txBody>
          <a:bodyPr lIns="91429" tIns="45714" rIns="91429" bIns="45714" rtlCol="0" anchor="ctr"/>
          <a:lstStyle/>
          <a:p>
            <a:pPr algn="ctr"/>
            <a:r>
              <a:rPr lang="en-US" sz="1600" dirty="0" smtClean="0">
                <a:solidFill>
                  <a:schemeClr val="tx1"/>
                </a:solidFill>
              </a:rPr>
              <a:t>Threads + UMS</a:t>
            </a:r>
            <a:endParaRPr lang="en-US" sz="1600" dirty="0">
              <a:solidFill>
                <a:schemeClr val="tx1"/>
              </a:solidFill>
            </a:endParaRPr>
          </a:p>
        </p:txBody>
      </p:sp>
      <p:grpSp>
        <p:nvGrpSpPr>
          <p:cNvPr id="3" name="Group 49"/>
          <p:cNvGrpSpPr/>
          <p:nvPr/>
        </p:nvGrpSpPr>
        <p:grpSpPr>
          <a:xfrm>
            <a:off x="2660878" y="2887366"/>
            <a:ext cx="704170" cy="1327002"/>
            <a:chOff x="2660878" y="2887366"/>
            <a:chExt cx="704170" cy="1327002"/>
          </a:xfrm>
        </p:grpSpPr>
        <p:sp>
          <p:nvSpPr>
            <p:cNvPr id="84" name="Rectangle 83"/>
            <p:cNvSpPr/>
            <p:nvPr/>
          </p:nvSpPr>
          <p:spPr>
            <a:xfrm>
              <a:off x="2895601" y="2887366"/>
              <a:ext cx="234723" cy="216408"/>
            </a:xfrm>
            <a:prstGeom prst="rect">
              <a:avLst/>
            </a:prstGeom>
          </p:spPr>
          <p:style>
            <a:lnRef idx="0">
              <a:schemeClr val="accent3"/>
            </a:lnRef>
            <a:fillRef idx="3">
              <a:schemeClr val="accent3"/>
            </a:fillRef>
            <a:effectRef idx="3">
              <a:schemeClr val="accent3"/>
            </a:effectRef>
            <a:fontRef idx="minor">
              <a:schemeClr val="lt1"/>
            </a:fontRef>
          </p:style>
          <p:txBody>
            <a:bodyPr lIns="91429" tIns="45714" rIns="91429" bIns="45714" rtlCol="0" anchor="ctr"/>
            <a:lstStyle/>
            <a:p>
              <a:pPr algn="ctr"/>
              <a:endParaRPr lang="en-US" dirty="0">
                <a:solidFill>
                  <a:srgbClr val="0070C0"/>
                </a:solidFill>
              </a:endParaRPr>
            </a:p>
          </p:txBody>
        </p:sp>
        <p:sp>
          <p:nvSpPr>
            <p:cNvPr id="85" name="Rectangle 84"/>
            <p:cNvSpPr/>
            <p:nvPr/>
          </p:nvSpPr>
          <p:spPr>
            <a:xfrm>
              <a:off x="2895601" y="3276600"/>
              <a:ext cx="234723" cy="216408"/>
            </a:xfrm>
            <a:prstGeom prst="rect">
              <a:avLst/>
            </a:prstGeom>
          </p:spPr>
          <p:style>
            <a:lnRef idx="0">
              <a:schemeClr val="accent3"/>
            </a:lnRef>
            <a:fillRef idx="3">
              <a:schemeClr val="accent3"/>
            </a:fillRef>
            <a:effectRef idx="3">
              <a:schemeClr val="accent3"/>
            </a:effectRef>
            <a:fontRef idx="minor">
              <a:schemeClr val="lt1"/>
            </a:fontRef>
          </p:style>
          <p:txBody>
            <a:bodyPr lIns="91429" tIns="45714" rIns="91429" bIns="45714" rtlCol="0" anchor="ctr"/>
            <a:lstStyle/>
            <a:p>
              <a:pPr algn="ctr"/>
              <a:endParaRPr lang="en-US">
                <a:solidFill>
                  <a:srgbClr val="0070C0"/>
                </a:solidFill>
              </a:endParaRPr>
            </a:p>
          </p:txBody>
        </p:sp>
        <p:sp>
          <p:nvSpPr>
            <p:cNvPr id="86" name="Rectangle 85"/>
            <p:cNvSpPr/>
            <p:nvPr/>
          </p:nvSpPr>
          <p:spPr>
            <a:xfrm>
              <a:off x="2660878" y="3637280"/>
              <a:ext cx="234723" cy="216408"/>
            </a:xfrm>
            <a:prstGeom prst="rect">
              <a:avLst/>
            </a:prstGeom>
          </p:spPr>
          <p:style>
            <a:lnRef idx="0">
              <a:schemeClr val="accent3"/>
            </a:lnRef>
            <a:fillRef idx="3">
              <a:schemeClr val="accent3"/>
            </a:fillRef>
            <a:effectRef idx="3">
              <a:schemeClr val="accent3"/>
            </a:effectRef>
            <a:fontRef idx="minor">
              <a:schemeClr val="lt1"/>
            </a:fontRef>
          </p:style>
          <p:txBody>
            <a:bodyPr lIns="91429" tIns="45714" rIns="91429" bIns="45714" rtlCol="0" anchor="ctr"/>
            <a:lstStyle/>
            <a:p>
              <a:pPr algn="ctr"/>
              <a:endParaRPr lang="en-US">
                <a:solidFill>
                  <a:srgbClr val="0070C0"/>
                </a:solidFill>
              </a:endParaRPr>
            </a:p>
          </p:txBody>
        </p:sp>
        <p:sp>
          <p:nvSpPr>
            <p:cNvPr id="87" name="Can 86"/>
            <p:cNvSpPr/>
            <p:nvPr/>
          </p:nvSpPr>
          <p:spPr>
            <a:xfrm>
              <a:off x="3130325" y="3637280"/>
              <a:ext cx="234723" cy="216408"/>
            </a:xfrm>
            <a:prstGeom prst="can">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endParaRPr lang="en-US">
                <a:solidFill>
                  <a:srgbClr val="0070C0"/>
                </a:solidFill>
              </a:endParaRPr>
            </a:p>
          </p:txBody>
        </p:sp>
        <p:sp>
          <p:nvSpPr>
            <p:cNvPr id="88" name="Can 87"/>
            <p:cNvSpPr/>
            <p:nvPr/>
          </p:nvSpPr>
          <p:spPr>
            <a:xfrm>
              <a:off x="2660878" y="3997960"/>
              <a:ext cx="234723" cy="216408"/>
            </a:xfrm>
            <a:prstGeom prst="can">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endParaRPr lang="en-US">
                <a:solidFill>
                  <a:srgbClr val="0070C0"/>
                </a:solidFill>
              </a:endParaRPr>
            </a:p>
          </p:txBody>
        </p:sp>
        <p:cxnSp>
          <p:nvCxnSpPr>
            <p:cNvPr id="89" name="Straight Connector 88"/>
            <p:cNvCxnSpPr>
              <a:endCxn id="85" idx="0"/>
            </p:cNvCxnSpPr>
            <p:nvPr/>
          </p:nvCxnSpPr>
          <p:spPr>
            <a:xfrm rot="5400000">
              <a:off x="2940826" y="3204400"/>
              <a:ext cx="144272" cy="1631"/>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5" idx="2"/>
              <a:endCxn id="86" idx="0"/>
            </p:cNvCxnSpPr>
            <p:nvPr/>
          </p:nvCxnSpPr>
          <p:spPr>
            <a:xfrm rot="5400000">
              <a:off x="2823464" y="3447783"/>
              <a:ext cx="144272" cy="234723"/>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85" idx="2"/>
              <a:endCxn id="87" idx="1"/>
            </p:cNvCxnSpPr>
            <p:nvPr/>
          </p:nvCxnSpPr>
          <p:spPr>
            <a:xfrm rot="16200000" flipH="1">
              <a:off x="3058188" y="3447783"/>
              <a:ext cx="144272" cy="234723"/>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86" idx="2"/>
              <a:endCxn id="88" idx="1"/>
            </p:cNvCxnSpPr>
            <p:nvPr/>
          </p:nvCxnSpPr>
          <p:spPr>
            <a:xfrm rot="5400000">
              <a:off x="2706103" y="3925759"/>
              <a:ext cx="144272" cy="1631"/>
            </a:xfrm>
            <a:prstGeom prst="line">
              <a:avLst/>
            </a:prstGeom>
          </p:spPr>
          <p:style>
            <a:lnRef idx="1">
              <a:schemeClr val="accent1"/>
            </a:lnRef>
            <a:fillRef idx="0">
              <a:schemeClr val="accent1"/>
            </a:fillRef>
            <a:effectRef idx="0">
              <a:schemeClr val="accent1"/>
            </a:effectRef>
            <a:fontRef idx="minor">
              <a:schemeClr val="tx1"/>
            </a:fontRef>
          </p:style>
        </p:cxnSp>
      </p:grpSp>
      <p:sp>
        <p:nvSpPr>
          <p:cNvPr id="93" name="Folded Corner 92"/>
          <p:cNvSpPr/>
          <p:nvPr/>
        </p:nvSpPr>
        <p:spPr>
          <a:xfrm>
            <a:off x="463324" y="1573968"/>
            <a:ext cx="1251857" cy="864449"/>
          </a:xfrm>
          <a:prstGeom prst="foldedCorner">
            <a:avLst/>
          </a:prstGeom>
        </p:spPr>
        <p:style>
          <a:lnRef idx="0">
            <a:schemeClr val="accent4"/>
          </a:lnRef>
          <a:fillRef idx="3">
            <a:schemeClr val="accent4"/>
          </a:fillRef>
          <a:effectRef idx="3">
            <a:schemeClr val="accent4"/>
          </a:effectRef>
          <a:fontRef idx="minor">
            <a:schemeClr val="lt1"/>
          </a:fontRef>
        </p:style>
        <p:txBody>
          <a:bodyPr lIns="91429" tIns="45714" rIns="91429" bIns="45714" rtlCol="0" anchor="ctr"/>
          <a:lstStyle/>
          <a:p>
            <a:pPr algn="ctr"/>
            <a:r>
              <a:rPr lang="en-US" sz="1500" b="1" dirty="0">
                <a:solidFill>
                  <a:schemeClr val="tx1"/>
                </a:solidFill>
              </a:rPr>
              <a:t>Declarative</a:t>
            </a:r>
          </a:p>
          <a:p>
            <a:pPr algn="ctr"/>
            <a:r>
              <a:rPr lang="en-US" sz="1500" b="1" dirty="0">
                <a:solidFill>
                  <a:schemeClr val="tx1"/>
                </a:solidFill>
              </a:rPr>
              <a:t>Queries</a:t>
            </a:r>
            <a:endParaRPr lang="en-US" sz="1500" i="1" dirty="0">
              <a:solidFill>
                <a:schemeClr val="tx1"/>
              </a:solidFill>
            </a:endParaRPr>
          </a:p>
        </p:txBody>
      </p:sp>
      <p:cxnSp>
        <p:nvCxnSpPr>
          <p:cNvPr id="94" name="Straight Arrow Connector 93"/>
          <p:cNvCxnSpPr/>
          <p:nvPr/>
        </p:nvCxnSpPr>
        <p:spPr>
          <a:xfrm rot="5400000">
            <a:off x="945387" y="2717766"/>
            <a:ext cx="288544" cy="81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01" name="Rectangle 100"/>
          <p:cNvSpPr/>
          <p:nvPr/>
        </p:nvSpPr>
        <p:spPr>
          <a:xfrm>
            <a:off x="3984171" y="1983403"/>
            <a:ext cx="1568490" cy="1356145"/>
          </a:xfrm>
          <a:prstGeom prst="rect">
            <a:avLst/>
          </a:prstGeom>
        </p:spPr>
        <p:style>
          <a:lnRef idx="1">
            <a:schemeClr val="accent1"/>
          </a:lnRef>
          <a:fillRef idx="2">
            <a:schemeClr val="accent1"/>
          </a:fillRef>
          <a:effectRef idx="1">
            <a:schemeClr val="accent1"/>
          </a:effectRef>
          <a:fontRef idx="minor">
            <a:schemeClr val="dk1"/>
          </a:fontRef>
        </p:style>
        <p:txBody>
          <a:bodyPr lIns="91429" tIns="45714" rIns="91429" bIns="45714" rtlCol="0" anchor="t"/>
          <a:lstStyle/>
          <a:p>
            <a:pPr algn="ctr"/>
            <a:r>
              <a:rPr lang="en-US" sz="1200" b="1" dirty="0">
                <a:solidFill>
                  <a:schemeClr val="bg1"/>
                </a:solidFill>
              </a:rPr>
              <a:t>Data Partitioning</a:t>
            </a:r>
          </a:p>
          <a:p>
            <a:pPr algn="ctr"/>
            <a:r>
              <a:rPr lang="en-US" sz="1200" dirty="0">
                <a:solidFill>
                  <a:schemeClr val="bg1"/>
                </a:solidFill>
              </a:rPr>
              <a:t>Chunk</a:t>
            </a:r>
          </a:p>
          <a:p>
            <a:pPr algn="ctr"/>
            <a:r>
              <a:rPr lang="en-US" sz="1200" dirty="0">
                <a:solidFill>
                  <a:schemeClr val="bg1"/>
                </a:solidFill>
              </a:rPr>
              <a:t>Range</a:t>
            </a:r>
          </a:p>
          <a:p>
            <a:pPr algn="ctr"/>
            <a:r>
              <a:rPr lang="en-US" sz="1200" dirty="0">
                <a:solidFill>
                  <a:schemeClr val="bg1"/>
                </a:solidFill>
              </a:rPr>
              <a:t>Hash</a:t>
            </a:r>
          </a:p>
          <a:p>
            <a:pPr algn="ctr"/>
            <a:r>
              <a:rPr lang="en-US" sz="1200" dirty="0">
                <a:solidFill>
                  <a:schemeClr val="bg1"/>
                </a:solidFill>
              </a:rPr>
              <a:t>Striped</a:t>
            </a:r>
          </a:p>
          <a:p>
            <a:pPr algn="ctr"/>
            <a:r>
              <a:rPr lang="en-US" sz="1200" dirty="0">
                <a:solidFill>
                  <a:schemeClr val="bg1"/>
                </a:solidFill>
              </a:rPr>
              <a:t>Repartitioning</a:t>
            </a:r>
          </a:p>
        </p:txBody>
      </p:sp>
      <p:sp>
        <p:nvSpPr>
          <p:cNvPr id="102" name="Rectangle 101"/>
          <p:cNvSpPr/>
          <p:nvPr/>
        </p:nvSpPr>
        <p:spPr>
          <a:xfrm>
            <a:off x="5661592" y="1983403"/>
            <a:ext cx="1371600" cy="1356145"/>
          </a:xfrm>
          <a:prstGeom prst="rect">
            <a:avLst/>
          </a:prstGeom>
        </p:spPr>
        <p:style>
          <a:lnRef idx="1">
            <a:schemeClr val="accent1"/>
          </a:lnRef>
          <a:fillRef idx="2">
            <a:schemeClr val="accent1"/>
          </a:fillRef>
          <a:effectRef idx="1">
            <a:schemeClr val="accent1"/>
          </a:effectRef>
          <a:fontRef idx="minor">
            <a:schemeClr val="dk1"/>
          </a:fontRef>
        </p:style>
        <p:txBody>
          <a:bodyPr lIns="91429" tIns="45714" rIns="91429" bIns="45714" rtlCol="0" anchor="t"/>
          <a:lstStyle/>
          <a:p>
            <a:pPr algn="ctr"/>
            <a:r>
              <a:rPr lang="en-US" sz="1200" b="1" dirty="0">
                <a:solidFill>
                  <a:schemeClr val="bg1"/>
                </a:solidFill>
              </a:rPr>
              <a:t>Operator Types</a:t>
            </a:r>
          </a:p>
          <a:p>
            <a:pPr algn="ctr"/>
            <a:r>
              <a:rPr lang="en-US" sz="1200" dirty="0">
                <a:solidFill>
                  <a:schemeClr val="bg1"/>
                </a:solidFill>
              </a:rPr>
              <a:t>Map</a:t>
            </a:r>
          </a:p>
          <a:p>
            <a:pPr algn="ctr"/>
            <a:r>
              <a:rPr lang="en-US" sz="1200" dirty="0" smtClean="0">
                <a:solidFill>
                  <a:schemeClr val="bg1"/>
                </a:solidFill>
              </a:rPr>
              <a:t>Filter</a:t>
            </a:r>
            <a:endParaRPr lang="en-US" sz="1200" dirty="0">
              <a:solidFill>
                <a:schemeClr val="bg1"/>
              </a:solidFill>
            </a:endParaRPr>
          </a:p>
          <a:p>
            <a:pPr algn="ctr"/>
            <a:r>
              <a:rPr lang="en-US" sz="1200" dirty="0" smtClean="0">
                <a:solidFill>
                  <a:schemeClr val="bg1"/>
                </a:solidFill>
              </a:rPr>
              <a:t>Sort</a:t>
            </a:r>
            <a:endParaRPr lang="en-US" sz="1200" dirty="0">
              <a:solidFill>
                <a:schemeClr val="bg1"/>
              </a:solidFill>
            </a:endParaRPr>
          </a:p>
          <a:p>
            <a:pPr algn="ctr"/>
            <a:r>
              <a:rPr lang="en-US" sz="1200" dirty="0">
                <a:solidFill>
                  <a:schemeClr val="bg1"/>
                </a:solidFill>
              </a:rPr>
              <a:t>Search</a:t>
            </a:r>
          </a:p>
          <a:p>
            <a:pPr algn="ctr"/>
            <a:r>
              <a:rPr lang="en-US" sz="1200" dirty="0">
                <a:solidFill>
                  <a:schemeClr val="bg1"/>
                </a:solidFill>
              </a:rPr>
              <a:t>Reduction</a:t>
            </a:r>
          </a:p>
        </p:txBody>
      </p:sp>
      <p:sp>
        <p:nvSpPr>
          <p:cNvPr id="103" name="Rectangle 102"/>
          <p:cNvSpPr/>
          <p:nvPr/>
        </p:nvSpPr>
        <p:spPr>
          <a:xfrm>
            <a:off x="7284584" y="1983403"/>
            <a:ext cx="1402216" cy="1356145"/>
          </a:xfrm>
          <a:prstGeom prst="rect">
            <a:avLst/>
          </a:prstGeom>
        </p:spPr>
        <p:style>
          <a:lnRef idx="1">
            <a:schemeClr val="accent1"/>
          </a:lnRef>
          <a:fillRef idx="2">
            <a:schemeClr val="accent1"/>
          </a:fillRef>
          <a:effectRef idx="1">
            <a:schemeClr val="accent1"/>
          </a:effectRef>
          <a:fontRef idx="minor">
            <a:schemeClr val="dk1"/>
          </a:fontRef>
        </p:style>
        <p:txBody>
          <a:bodyPr lIns="91429" tIns="45714" rIns="91429" bIns="45714" rtlCol="0" anchor="t"/>
          <a:lstStyle/>
          <a:p>
            <a:pPr algn="ctr"/>
            <a:r>
              <a:rPr lang="en-US" sz="1200" b="1" dirty="0">
                <a:solidFill>
                  <a:schemeClr val="bg1"/>
                </a:solidFill>
              </a:rPr>
              <a:t>Merging</a:t>
            </a:r>
          </a:p>
          <a:p>
            <a:pPr algn="ctr"/>
            <a:r>
              <a:rPr lang="en-US" sz="1200" dirty="0" err="1">
                <a:solidFill>
                  <a:schemeClr val="bg1"/>
                </a:solidFill>
              </a:rPr>
              <a:t>Async</a:t>
            </a:r>
            <a:r>
              <a:rPr lang="en-US" sz="1200" dirty="0">
                <a:solidFill>
                  <a:schemeClr val="bg1"/>
                </a:solidFill>
              </a:rPr>
              <a:t> (pipeline)</a:t>
            </a:r>
          </a:p>
          <a:p>
            <a:pPr algn="ctr"/>
            <a:r>
              <a:rPr lang="en-US" sz="1200" dirty="0">
                <a:solidFill>
                  <a:schemeClr val="bg1"/>
                </a:solidFill>
              </a:rPr>
              <a:t>Synch</a:t>
            </a:r>
          </a:p>
          <a:p>
            <a:pPr algn="ctr"/>
            <a:r>
              <a:rPr lang="en-US" sz="1200" dirty="0">
                <a:solidFill>
                  <a:schemeClr val="bg1"/>
                </a:solidFill>
              </a:rPr>
              <a:t>Order </a:t>
            </a:r>
            <a:r>
              <a:rPr lang="en-US" sz="1200" dirty="0" smtClean="0">
                <a:solidFill>
                  <a:schemeClr val="bg1"/>
                </a:solidFill>
              </a:rPr>
              <a:t>Preserving</a:t>
            </a:r>
            <a:endParaRPr lang="en-US" sz="1200" dirty="0">
              <a:solidFill>
                <a:schemeClr val="bg1"/>
              </a:solidFill>
            </a:endParaRPr>
          </a:p>
          <a:p>
            <a:pPr algn="ctr"/>
            <a:r>
              <a:rPr lang="en-US" sz="1200" dirty="0" err="1">
                <a:solidFill>
                  <a:schemeClr val="bg1"/>
                </a:solidFill>
              </a:rPr>
              <a:t>ForAll</a:t>
            </a:r>
            <a:endParaRPr lang="en-US" sz="1200" dirty="0">
              <a:solidFill>
                <a:schemeClr val="bg1"/>
              </a:solidFill>
            </a:endParaRPr>
          </a:p>
        </p:txBody>
      </p:sp>
      <p:sp>
        <p:nvSpPr>
          <p:cNvPr id="104" name="Oval 103"/>
          <p:cNvSpPr/>
          <p:nvPr/>
        </p:nvSpPr>
        <p:spPr>
          <a:xfrm>
            <a:off x="6739195" y="5986536"/>
            <a:ext cx="1251857" cy="360680"/>
          </a:xfrm>
          <a:prstGeom prst="ellipse">
            <a:avLst/>
          </a:prstGeom>
        </p:spPr>
        <p:style>
          <a:lnRef idx="0">
            <a:schemeClr val="accent4"/>
          </a:lnRef>
          <a:fillRef idx="3">
            <a:schemeClr val="accent4"/>
          </a:fillRef>
          <a:effectRef idx="3">
            <a:schemeClr val="accent4"/>
          </a:effectRef>
          <a:fontRef idx="minor">
            <a:schemeClr val="lt1"/>
          </a:fontRef>
        </p:style>
        <p:txBody>
          <a:bodyPr lIns="91429" tIns="45714" rIns="91429" bIns="45714" rtlCol="0" anchor="ctr"/>
          <a:lstStyle/>
          <a:p>
            <a:pPr algn="ctr"/>
            <a:r>
              <a:rPr lang="en-US" dirty="0">
                <a:solidFill>
                  <a:schemeClr val="tx1"/>
                </a:solidFill>
              </a:rPr>
              <a:t>Proc p</a:t>
            </a:r>
          </a:p>
        </p:txBody>
      </p:sp>
      <p:cxnSp>
        <p:nvCxnSpPr>
          <p:cNvPr id="105" name="Curved Connector 104"/>
          <p:cNvCxnSpPr>
            <a:stCxn id="79" idx="1"/>
            <a:endCxn id="82" idx="1"/>
          </p:cNvCxnSpPr>
          <p:nvPr/>
        </p:nvCxnSpPr>
        <p:spPr>
          <a:xfrm rot="10800000" flipH="1" flipV="1">
            <a:off x="397063" y="3058668"/>
            <a:ext cx="300983" cy="2856991"/>
          </a:xfrm>
          <a:prstGeom prst="curvedConnector3">
            <a:avLst>
              <a:gd name="adj1" fmla="val -7595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6" name="Curved Connector 105"/>
          <p:cNvCxnSpPr>
            <a:stCxn id="123" idx="1"/>
            <a:endCxn id="82" idx="1"/>
          </p:cNvCxnSpPr>
          <p:nvPr/>
        </p:nvCxnSpPr>
        <p:spPr>
          <a:xfrm rot="10800000" flipH="1" flipV="1">
            <a:off x="397063" y="4559808"/>
            <a:ext cx="300983" cy="1355852"/>
          </a:xfrm>
          <a:prstGeom prst="curvedConnector3">
            <a:avLst>
              <a:gd name="adj1" fmla="val -7595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7" name="Curved Connector 106"/>
          <p:cNvCxnSpPr>
            <a:stCxn id="124" idx="1"/>
            <a:endCxn id="82" idx="1"/>
          </p:cNvCxnSpPr>
          <p:nvPr/>
        </p:nvCxnSpPr>
        <p:spPr>
          <a:xfrm rot="10800000" flipH="1" flipV="1">
            <a:off x="397063" y="5120932"/>
            <a:ext cx="300983" cy="794728"/>
          </a:xfrm>
          <a:prstGeom prst="curvedConnector3">
            <a:avLst>
              <a:gd name="adj1" fmla="val -7595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2" name="Straight Arrow Connector 111"/>
          <p:cNvCxnSpPr/>
          <p:nvPr/>
        </p:nvCxnSpPr>
        <p:spPr>
          <a:xfrm rot="5400000">
            <a:off x="6211094" y="3457162"/>
            <a:ext cx="380208" cy="79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3" name="Curved Connector 112"/>
          <p:cNvCxnSpPr>
            <a:stCxn id="82" idx="3"/>
            <a:endCxn id="84" idx="1"/>
          </p:cNvCxnSpPr>
          <p:nvPr/>
        </p:nvCxnSpPr>
        <p:spPr>
          <a:xfrm flipV="1">
            <a:off x="1402217" y="2995570"/>
            <a:ext cx="1493384" cy="2920090"/>
          </a:xfrm>
          <a:prstGeom prst="curved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4" name="Shape 160"/>
          <p:cNvCxnSpPr/>
          <p:nvPr/>
        </p:nvCxnSpPr>
        <p:spPr>
          <a:xfrm flipV="1">
            <a:off x="3200400" y="2590800"/>
            <a:ext cx="609600" cy="381000"/>
          </a:xfrm>
          <a:prstGeom prst="curvedConnector3">
            <a:avLst>
              <a:gd name="adj1" fmla="val 21101"/>
            </a:avLst>
          </a:prstGeom>
          <a:ln>
            <a:tailEnd type="arrow"/>
          </a:ln>
        </p:spPr>
        <p:style>
          <a:lnRef idx="3">
            <a:schemeClr val="accent1"/>
          </a:lnRef>
          <a:fillRef idx="0">
            <a:schemeClr val="accent1"/>
          </a:fillRef>
          <a:effectRef idx="2">
            <a:schemeClr val="accent1"/>
          </a:effectRef>
          <a:fontRef idx="minor">
            <a:schemeClr val="tx1"/>
          </a:fontRef>
        </p:style>
      </p:cxnSp>
      <p:sp>
        <p:nvSpPr>
          <p:cNvPr id="115" name="Folded Corner 114"/>
          <p:cNvSpPr/>
          <p:nvPr/>
        </p:nvSpPr>
        <p:spPr>
          <a:xfrm>
            <a:off x="1828801" y="1564203"/>
            <a:ext cx="1251857" cy="886918"/>
          </a:xfrm>
          <a:prstGeom prst="foldedCorner">
            <a:avLst/>
          </a:prstGeom>
        </p:spPr>
        <p:style>
          <a:lnRef idx="0">
            <a:schemeClr val="accent4"/>
          </a:lnRef>
          <a:fillRef idx="3">
            <a:schemeClr val="accent4"/>
          </a:fillRef>
          <a:effectRef idx="3">
            <a:schemeClr val="accent4"/>
          </a:effectRef>
          <a:fontRef idx="minor">
            <a:schemeClr val="lt1"/>
          </a:fontRef>
        </p:style>
        <p:txBody>
          <a:bodyPr lIns="91429" tIns="45714" rIns="91429" bIns="45714" rtlCol="0" anchor="ctr"/>
          <a:lstStyle/>
          <a:p>
            <a:pPr algn="ctr"/>
            <a:r>
              <a:rPr lang="en-US" sz="1500" b="1" dirty="0">
                <a:solidFill>
                  <a:schemeClr val="tx1"/>
                </a:solidFill>
              </a:rPr>
              <a:t>Parallel </a:t>
            </a:r>
            <a:r>
              <a:rPr lang="en-US" sz="1500" b="1" dirty="0" smtClean="0">
                <a:solidFill>
                  <a:schemeClr val="tx1"/>
                </a:solidFill>
              </a:rPr>
              <a:t>Algorithms</a:t>
            </a:r>
            <a:endParaRPr lang="en-US" sz="1500" i="1" dirty="0">
              <a:solidFill>
                <a:schemeClr val="tx1"/>
              </a:solidFill>
            </a:endParaRPr>
          </a:p>
        </p:txBody>
      </p:sp>
      <p:sp>
        <p:nvSpPr>
          <p:cNvPr id="116" name="Rectangle 115"/>
          <p:cNvSpPr/>
          <p:nvPr/>
        </p:nvSpPr>
        <p:spPr>
          <a:xfrm>
            <a:off x="3984171" y="1579880"/>
            <a:ext cx="4702629" cy="288544"/>
          </a:xfrm>
          <a:prstGeom prst="rect">
            <a:avLst/>
          </a:prstGeom>
        </p:spPr>
        <p:style>
          <a:lnRef idx="1">
            <a:schemeClr val="accent1"/>
          </a:lnRef>
          <a:fillRef idx="2">
            <a:schemeClr val="accent1"/>
          </a:fillRef>
          <a:effectRef idx="1">
            <a:schemeClr val="accent1"/>
          </a:effectRef>
          <a:fontRef idx="minor">
            <a:schemeClr val="dk1"/>
          </a:fontRef>
        </p:style>
        <p:txBody>
          <a:bodyPr lIns="91429" tIns="45714" rIns="91429" bIns="45714" rtlCol="0" anchor="t"/>
          <a:lstStyle/>
          <a:p>
            <a:pPr algn="ctr"/>
            <a:r>
              <a:rPr lang="en-US" sz="1400" b="1" dirty="0">
                <a:solidFill>
                  <a:schemeClr val="bg1"/>
                </a:solidFill>
              </a:rPr>
              <a:t>Query Analysis</a:t>
            </a:r>
          </a:p>
        </p:txBody>
      </p:sp>
      <p:sp>
        <p:nvSpPr>
          <p:cNvPr id="117" name="Rectangle 116"/>
          <p:cNvSpPr/>
          <p:nvPr/>
        </p:nvSpPr>
        <p:spPr>
          <a:xfrm>
            <a:off x="6629400" y="4194312"/>
            <a:ext cx="1981200" cy="685800"/>
          </a:xfrm>
          <a:prstGeom prst="rect">
            <a:avLst/>
          </a:prstGeom>
        </p:spPr>
        <p:style>
          <a:lnRef idx="1">
            <a:schemeClr val="accent1"/>
          </a:lnRef>
          <a:fillRef idx="2">
            <a:schemeClr val="accent1"/>
          </a:fillRef>
          <a:effectRef idx="1">
            <a:schemeClr val="accent1"/>
          </a:effectRef>
          <a:fontRef idx="minor">
            <a:schemeClr val="dk1"/>
          </a:fontRef>
        </p:style>
        <p:txBody>
          <a:bodyPr lIns="91429" tIns="45714" rIns="91429" bIns="45714" rtlCol="0" anchor="t"/>
          <a:lstStyle/>
          <a:p>
            <a:pPr algn="ctr"/>
            <a:r>
              <a:rPr lang="en-US" sz="1200" dirty="0">
                <a:solidFill>
                  <a:schemeClr val="bg1"/>
                </a:solidFill>
              </a:rPr>
              <a:t>Thread-safe Collections</a:t>
            </a:r>
          </a:p>
          <a:p>
            <a:pPr algn="ctr"/>
            <a:r>
              <a:rPr lang="en-US" sz="1200" dirty="0">
                <a:solidFill>
                  <a:schemeClr val="bg1"/>
                </a:solidFill>
              </a:rPr>
              <a:t>Synchronization Types</a:t>
            </a:r>
          </a:p>
          <a:p>
            <a:pPr algn="ctr"/>
            <a:r>
              <a:rPr lang="en-US" sz="1200" dirty="0">
                <a:solidFill>
                  <a:schemeClr val="bg1"/>
                </a:solidFill>
              </a:rPr>
              <a:t>Coordination Types</a:t>
            </a:r>
          </a:p>
          <a:p>
            <a:pPr algn="ctr"/>
            <a:endParaRPr lang="en-US" sz="1200" dirty="0">
              <a:solidFill>
                <a:schemeClr val="bg1"/>
              </a:solidFill>
            </a:endParaRPr>
          </a:p>
        </p:txBody>
      </p:sp>
      <p:sp>
        <p:nvSpPr>
          <p:cNvPr id="118" name="Rectangle 117"/>
          <p:cNvSpPr/>
          <p:nvPr/>
        </p:nvSpPr>
        <p:spPr>
          <a:xfrm>
            <a:off x="3962400" y="4174434"/>
            <a:ext cx="2209800" cy="705678"/>
          </a:xfrm>
          <a:prstGeom prst="rect">
            <a:avLst/>
          </a:prstGeom>
        </p:spPr>
        <p:style>
          <a:lnRef idx="1">
            <a:schemeClr val="accent1"/>
          </a:lnRef>
          <a:fillRef idx="2">
            <a:schemeClr val="accent1"/>
          </a:fillRef>
          <a:effectRef idx="1">
            <a:schemeClr val="accent1"/>
          </a:effectRef>
          <a:fontRef idx="minor">
            <a:schemeClr val="dk1"/>
          </a:fontRef>
        </p:style>
        <p:txBody>
          <a:bodyPr lIns="91429" tIns="45714" rIns="91429" bIns="45714" rtlCol="0" anchor="t"/>
          <a:lstStyle/>
          <a:p>
            <a:pPr algn="ctr"/>
            <a:r>
              <a:rPr lang="en-US" sz="1200" dirty="0" smtClean="0">
                <a:solidFill>
                  <a:schemeClr val="bg1"/>
                </a:solidFill>
              </a:rPr>
              <a:t>Loop replacements</a:t>
            </a:r>
            <a:r>
              <a:rPr lang="en-US" sz="1200" dirty="0">
                <a:solidFill>
                  <a:schemeClr val="bg1"/>
                </a:solidFill>
              </a:rPr>
              <a:t/>
            </a:r>
            <a:br>
              <a:rPr lang="en-US" sz="1200" dirty="0">
                <a:solidFill>
                  <a:schemeClr val="bg1"/>
                </a:solidFill>
              </a:rPr>
            </a:br>
            <a:r>
              <a:rPr lang="en-US" sz="1200" dirty="0" smtClean="0">
                <a:solidFill>
                  <a:schemeClr val="bg1"/>
                </a:solidFill>
              </a:rPr>
              <a:t>Imperative Task </a:t>
            </a:r>
            <a:r>
              <a:rPr lang="en-US" sz="1200" dirty="0">
                <a:solidFill>
                  <a:schemeClr val="bg1"/>
                </a:solidFill>
              </a:rPr>
              <a:t>Parallelism</a:t>
            </a:r>
          </a:p>
          <a:p>
            <a:pPr algn="ctr"/>
            <a:r>
              <a:rPr lang="en-US" sz="1200" dirty="0" smtClean="0">
                <a:solidFill>
                  <a:schemeClr val="bg1"/>
                </a:solidFill>
              </a:rPr>
              <a:t>Scheduling</a:t>
            </a:r>
            <a:endParaRPr lang="en-US" sz="1200" dirty="0">
              <a:solidFill>
                <a:schemeClr val="bg1"/>
              </a:solidFill>
            </a:endParaRPr>
          </a:p>
          <a:p>
            <a:pPr algn="ctr"/>
            <a:endParaRPr lang="en-US" sz="1200" dirty="0">
              <a:solidFill>
                <a:schemeClr val="bg1"/>
              </a:solidFill>
            </a:endParaRPr>
          </a:p>
        </p:txBody>
      </p:sp>
      <p:sp>
        <p:nvSpPr>
          <p:cNvPr id="120" name="TextBox 119"/>
          <p:cNvSpPr txBox="1"/>
          <p:nvPr/>
        </p:nvSpPr>
        <p:spPr>
          <a:xfrm>
            <a:off x="2133600" y="4267200"/>
            <a:ext cx="838200" cy="338542"/>
          </a:xfrm>
          <a:prstGeom prst="rect">
            <a:avLst/>
          </a:prstGeom>
          <a:noFill/>
        </p:spPr>
        <p:txBody>
          <a:bodyPr wrap="square" lIns="91429" tIns="45714" rIns="91429" bIns="45714" rtlCol="0">
            <a:spAutoFit/>
          </a:bodyPr>
          <a:lstStyle/>
          <a:p>
            <a:r>
              <a:rPr lang="en-US" sz="1600" b="1" dirty="0"/>
              <a:t>PLINQ</a:t>
            </a:r>
            <a:endParaRPr lang="en-US" b="1" dirty="0"/>
          </a:p>
        </p:txBody>
      </p:sp>
      <p:cxnSp>
        <p:nvCxnSpPr>
          <p:cNvPr id="121" name="Curved Connector 141"/>
          <p:cNvCxnSpPr>
            <a:stCxn id="82" idx="3"/>
          </p:cNvCxnSpPr>
          <p:nvPr/>
        </p:nvCxnSpPr>
        <p:spPr>
          <a:xfrm flipV="1">
            <a:off x="1402217" y="4495800"/>
            <a:ext cx="2331583" cy="1419860"/>
          </a:xfrm>
          <a:prstGeom prst="curved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sp>
        <p:nvSpPr>
          <p:cNvPr id="122" name="TextBox 121"/>
          <p:cNvSpPr txBox="1"/>
          <p:nvPr/>
        </p:nvSpPr>
        <p:spPr>
          <a:xfrm>
            <a:off x="2133600" y="5715000"/>
            <a:ext cx="1487556" cy="369320"/>
          </a:xfrm>
          <a:prstGeom prst="rect">
            <a:avLst/>
          </a:prstGeom>
          <a:noFill/>
        </p:spPr>
        <p:txBody>
          <a:bodyPr wrap="square" lIns="91429" tIns="45714" rIns="91429" bIns="45714" rtlCol="0">
            <a:spAutoFit/>
          </a:bodyPr>
          <a:lstStyle/>
          <a:p>
            <a:r>
              <a:rPr lang="en-US" b="1" dirty="0"/>
              <a:t>TPL or CDS</a:t>
            </a:r>
          </a:p>
        </p:txBody>
      </p:sp>
      <p:sp>
        <p:nvSpPr>
          <p:cNvPr id="123" name="Rectangle 122"/>
          <p:cNvSpPr/>
          <p:nvPr/>
        </p:nvSpPr>
        <p:spPr>
          <a:xfrm>
            <a:off x="397064" y="4343400"/>
            <a:ext cx="1365476" cy="432816"/>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r>
              <a:rPr lang="en-US" sz="1600" dirty="0">
                <a:solidFill>
                  <a:schemeClr val="tx1"/>
                </a:solidFill>
              </a:rPr>
              <a:t>F# Compiler</a:t>
            </a:r>
          </a:p>
        </p:txBody>
      </p:sp>
      <p:sp>
        <p:nvSpPr>
          <p:cNvPr id="124" name="Rectangle 123"/>
          <p:cNvSpPr/>
          <p:nvPr/>
        </p:nvSpPr>
        <p:spPr>
          <a:xfrm>
            <a:off x="397064" y="4848352"/>
            <a:ext cx="1365476" cy="545159"/>
          </a:xfrm>
          <a:prstGeom prst="rect">
            <a:avLst/>
          </a:prstGeom>
        </p:spPr>
        <p:style>
          <a:lnRef idx="0">
            <a:schemeClr val="accent6"/>
          </a:lnRef>
          <a:fillRef idx="3">
            <a:schemeClr val="accent6"/>
          </a:fillRef>
          <a:effectRef idx="3">
            <a:schemeClr val="accent6"/>
          </a:effectRef>
          <a:fontRef idx="minor">
            <a:schemeClr val="lt1"/>
          </a:fontRef>
        </p:style>
        <p:txBody>
          <a:bodyPr lIns="91429" tIns="45714" rIns="91429" bIns="45714" rtlCol="0" anchor="ctr"/>
          <a:lstStyle/>
          <a:p>
            <a:pPr algn="ctr"/>
            <a:r>
              <a:rPr lang="en-US" sz="1600" dirty="0">
                <a:solidFill>
                  <a:schemeClr val="tx1"/>
                </a:solidFill>
              </a:rPr>
              <a:t>Other .NET Compiler</a:t>
            </a:r>
          </a:p>
        </p:txBody>
      </p:sp>
      <p:cxnSp>
        <p:nvCxnSpPr>
          <p:cNvPr id="152" name="Curved Connector 151"/>
          <p:cNvCxnSpPr>
            <a:stCxn id="81" idx="1"/>
            <a:endCxn id="82" idx="1"/>
          </p:cNvCxnSpPr>
          <p:nvPr/>
        </p:nvCxnSpPr>
        <p:spPr>
          <a:xfrm rot="10800000" flipH="1" flipV="1">
            <a:off x="397063" y="4005580"/>
            <a:ext cx="300983" cy="1910080"/>
          </a:xfrm>
          <a:prstGeom prst="curvedConnector3">
            <a:avLst>
              <a:gd name="adj1" fmla="val -7595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55" name="Curved Connector 154"/>
          <p:cNvCxnSpPr>
            <a:stCxn id="80" idx="1"/>
            <a:endCxn id="82" idx="1"/>
          </p:cNvCxnSpPr>
          <p:nvPr/>
        </p:nvCxnSpPr>
        <p:spPr>
          <a:xfrm rot="10800000" flipH="1" flipV="1">
            <a:off x="397063" y="3491484"/>
            <a:ext cx="300983" cy="2424175"/>
          </a:xfrm>
          <a:prstGeom prst="curvedConnector3">
            <a:avLst>
              <a:gd name="adj1" fmla="val -75951"/>
            </a:avLst>
          </a:prstGeom>
          <a:ln>
            <a:tailEnd type="arrow"/>
          </a:ln>
        </p:spPr>
        <p:style>
          <a:lnRef idx="3">
            <a:schemeClr val="accent1"/>
          </a:lnRef>
          <a:fillRef idx="0">
            <a:schemeClr val="accent1"/>
          </a:fillRef>
          <a:effectRef idx="2">
            <a:schemeClr val="accent1"/>
          </a:effectRef>
          <a:fontRef idx="minor">
            <a:schemeClr val="tx1"/>
          </a:fontRef>
        </p:style>
      </p:cxn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1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22"/>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7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7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9" grpId="0" animBg="1"/>
      <p:bldP spid="70" grpId="0" animBg="1"/>
      <p:bldP spid="73" grpId="0" animBg="1"/>
      <p:bldP spid="76" grpId="0" animBg="1"/>
      <p:bldP spid="78" grpId="0" animBg="1"/>
      <p:bldP spid="79" grpId="0" animBg="1"/>
      <p:bldP spid="80" grpId="0" animBg="1"/>
      <p:bldP spid="81" grpId="0" animBg="1"/>
      <p:bldP spid="82" grpId="0" animBg="1"/>
      <p:bldP spid="83" grpId="0" animBg="1"/>
      <p:bldP spid="101" grpId="0" animBg="1"/>
      <p:bldP spid="102" grpId="0" animBg="1"/>
      <p:bldP spid="103" grpId="0" animBg="1"/>
      <p:bldP spid="104" grpId="0" animBg="1"/>
      <p:bldP spid="116" grpId="0" animBg="1"/>
      <p:bldP spid="117" grpId="0" animBg="1"/>
      <p:bldP spid="118" grpId="0" animBg="1"/>
      <p:bldP spid="120" grpId="0"/>
      <p:bldP spid="122" grpId="0"/>
      <p:bldP spid="123" grpId="0" animBg="1"/>
      <p:bldP spid="1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Parallel Extensions to the </a:t>
            </a:r>
            <a:br>
              <a:rPr lang="en-US" dirty="0" smtClean="0"/>
            </a:br>
            <a:r>
              <a:rPr lang="en-US" dirty="0" smtClean="0"/>
              <a:t>.NET Framework</a:t>
            </a:r>
            <a:endParaRPr lang="en-US" dirty="0"/>
          </a:p>
        </p:txBody>
      </p:sp>
      <p:sp>
        <p:nvSpPr>
          <p:cNvPr id="3" name="Text Placeholder 2"/>
          <p:cNvSpPr>
            <a:spLocks noGrp="1"/>
          </p:cNvSpPr>
          <p:nvPr>
            <p:ph type="body" sz="quarter" idx="10"/>
          </p:nvPr>
        </p:nvSpPr>
        <p:spPr>
          <a:xfrm>
            <a:off x="381000" y="1411552"/>
            <a:ext cx="8382000" cy="5217848"/>
          </a:xfrm>
        </p:spPr>
        <p:txBody>
          <a:bodyPr>
            <a:normAutofit fontScale="92500" lnSpcReduction="20000"/>
          </a:bodyPr>
          <a:lstStyle/>
          <a:p>
            <a:endParaRPr lang="en-US" dirty="0" smtClean="0"/>
          </a:p>
          <a:p>
            <a:r>
              <a:rPr lang="en-US" dirty="0" smtClean="0">
                <a:solidFill>
                  <a:schemeClr val="accent1"/>
                </a:solidFill>
              </a:rPr>
              <a:t>What is it?</a:t>
            </a:r>
          </a:p>
          <a:p>
            <a:pPr lvl="1"/>
            <a:r>
              <a:rPr lang="en-US" b="1" dirty="0" smtClean="0">
                <a:solidFill>
                  <a:schemeClr val="tx2"/>
                </a:solidFill>
              </a:rPr>
              <a:t>Library extensions to the .NET Framework</a:t>
            </a:r>
          </a:p>
          <a:p>
            <a:pPr lvl="1"/>
            <a:r>
              <a:rPr lang="en-US" dirty="0" smtClean="0"/>
              <a:t>Lightweight, user-mode runtime</a:t>
            </a:r>
          </a:p>
          <a:p>
            <a:pPr lvl="1"/>
            <a:r>
              <a:rPr lang="en-US" dirty="0" smtClean="0"/>
              <a:t>Supports imperative and declarative, data and task parallelism</a:t>
            </a:r>
          </a:p>
          <a:p>
            <a:pPr lvl="1"/>
            <a:r>
              <a:rPr lang="en-US" dirty="0" smtClean="0"/>
              <a:t>Common exception handling model</a:t>
            </a:r>
          </a:p>
          <a:p>
            <a:endParaRPr lang="en-US" dirty="0" smtClean="0"/>
          </a:p>
          <a:p>
            <a:r>
              <a:rPr lang="en-US" dirty="0" smtClean="0">
                <a:solidFill>
                  <a:schemeClr val="accent1"/>
                </a:solidFill>
              </a:rPr>
              <a:t>Why do we need it?</a:t>
            </a:r>
          </a:p>
          <a:p>
            <a:pPr lvl="1"/>
            <a:r>
              <a:rPr lang="en-US" dirty="0" smtClean="0"/>
              <a:t>Supports parallelism in any .NET language</a:t>
            </a:r>
          </a:p>
          <a:p>
            <a:pPr lvl="1"/>
            <a:r>
              <a:rPr lang="en-US" dirty="0" smtClean="0"/>
              <a:t>Delivers reduced concept count and complexity, better time to solution</a:t>
            </a:r>
          </a:p>
          <a:p>
            <a:pPr lvl="1"/>
            <a:r>
              <a:rPr lang="en-US" dirty="0" smtClean="0"/>
              <a:t>Begins to move parallelism capabilities from concurrency experts to domain experts</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1411552"/>
            <a:ext cx="8382000" cy="5141648"/>
          </a:xfrm>
        </p:spPr>
        <p:txBody>
          <a:bodyPr>
            <a:normAutofit/>
          </a:bodyPr>
          <a:lstStyle/>
          <a:p>
            <a:r>
              <a:rPr lang="en-US" dirty="0" smtClean="0">
                <a:solidFill>
                  <a:schemeClr val="accent1"/>
                </a:solidFill>
              </a:rPr>
              <a:t>Enable LINQ developers to leverage </a:t>
            </a:r>
            <a:br>
              <a:rPr lang="en-US" dirty="0" smtClean="0">
                <a:solidFill>
                  <a:schemeClr val="accent1"/>
                </a:solidFill>
              </a:rPr>
            </a:br>
            <a:r>
              <a:rPr lang="en-US" dirty="0" smtClean="0">
                <a:solidFill>
                  <a:schemeClr val="accent1"/>
                </a:solidFill>
              </a:rPr>
              <a:t>parallel hardware</a:t>
            </a:r>
          </a:p>
          <a:p>
            <a:pPr lvl="1"/>
            <a:r>
              <a:rPr lang="en-US" dirty="0" smtClean="0"/>
              <a:t>Supports all of the .NET Standard Query Operators</a:t>
            </a:r>
          </a:p>
          <a:p>
            <a:pPr lvl="2"/>
            <a:r>
              <a:rPr lang="en-US" dirty="0" smtClean="0"/>
              <a:t>Plus a few PLINQ-specific extensions methods</a:t>
            </a:r>
          </a:p>
          <a:p>
            <a:pPr lvl="1"/>
            <a:r>
              <a:rPr lang="en-US" dirty="0" smtClean="0"/>
              <a:t>Abstracts away parallelism details</a:t>
            </a:r>
          </a:p>
          <a:p>
            <a:pPr lvl="2"/>
            <a:r>
              <a:rPr lang="en-US" dirty="0" smtClean="0"/>
              <a:t>Partitions and merges data intelligently </a:t>
            </a:r>
            <a:br>
              <a:rPr lang="en-US" dirty="0" smtClean="0"/>
            </a:br>
            <a:r>
              <a:rPr lang="en-US" dirty="0" smtClean="0"/>
              <a:t>(“classic” data parallelism)</a:t>
            </a:r>
          </a:p>
          <a:p>
            <a:pPr lvl="1"/>
            <a:r>
              <a:rPr lang="en-US" dirty="0" smtClean="0"/>
              <a:t>Works for any </a:t>
            </a:r>
            <a:r>
              <a:rPr lang="en-US" dirty="0" err="1" smtClean="0"/>
              <a:t>IEnumerable</a:t>
            </a:r>
            <a:r>
              <a:rPr lang="en-US" dirty="0" smtClean="0"/>
              <a:t>&lt;T&gt;</a:t>
            </a:r>
          </a:p>
          <a:p>
            <a:endParaRPr lang="en-US" dirty="0" smtClean="0"/>
          </a:p>
          <a:p>
            <a:pPr lvl="1"/>
            <a:endParaRPr lang="en-US" dirty="0" smtClean="0"/>
          </a:p>
          <a:p>
            <a:pPr lvl="1"/>
            <a:endParaRPr lang="en-US" dirty="0" smtClean="0"/>
          </a:p>
          <a:p>
            <a:endParaRPr lang="en-US" dirty="0" smtClean="0"/>
          </a:p>
          <a:p>
            <a:endParaRPr lang="en-US" dirty="0" smtClean="0"/>
          </a:p>
          <a:p>
            <a:pPr lvl="1"/>
            <a:endParaRPr lang="en-US" dirty="0" smtClean="0"/>
          </a:p>
          <a:p>
            <a:pPr lvl="1"/>
            <a:endParaRPr lang="en-US" dirty="0" smtClean="0"/>
          </a:p>
          <a:p>
            <a:pPr lvl="2"/>
            <a:endParaRPr lang="en-US" dirty="0" smtClean="0"/>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smtClean="0"/>
              <a:t>Parallel LINQ (PLINQ)</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81600"/>
          </a:xfrm>
        </p:spPr>
        <p:txBody>
          <a:bodyPr>
            <a:normAutofit fontScale="77500" lnSpcReduction="20000"/>
          </a:bodyPr>
          <a:lstStyle/>
          <a:p>
            <a:r>
              <a:rPr lang="en-US" dirty="0" smtClean="0"/>
              <a:t>Method 1: Comprehension syntax</a:t>
            </a:r>
          </a:p>
          <a:p>
            <a:pPr lvl="1"/>
            <a:r>
              <a:rPr lang="en-US" dirty="0" smtClean="0"/>
              <a:t>Syntax extensions to C# and Visual Basic</a:t>
            </a:r>
          </a:p>
          <a:p>
            <a:pPr lvl="3">
              <a:buNone/>
            </a:pPr>
            <a:r>
              <a:rPr lang="en-US" sz="1500" dirty="0" smtClean="0">
                <a:latin typeface="Consolas" pitchFamily="49" charset="0"/>
              </a:rPr>
              <a:t/>
            </a:r>
            <a:br>
              <a:rPr lang="en-US" sz="1500" dirty="0" smtClean="0">
                <a:latin typeface="Consolas" pitchFamily="49" charset="0"/>
              </a:rPr>
            </a:br>
            <a:endParaRPr lang="en-US" sz="1500" dirty="0" smtClean="0">
              <a:latin typeface="Consolas" pitchFamily="49" charset="0"/>
            </a:endParaRPr>
          </a:p>
          <a:p>
            <a:pPr lvl="3">
              <a:buNone/>
            </a:pPr>
            <a:endParaRPr lang="en-US" sz="1500" dirty="0" smtClean="0">
              <a:latin typeface="Consolas" pitchFamily="49" charset="0"/>
            </a:endParaRPr>
          </a:p>
          <a:p>
            <a:pPr lvl="3">
              <a:buNone/>
            </a:pPr>
            <a:endParaRPr lang="en-US" sz="1500" dirty="0" smtClean="0">
              <a:latin typeface="Consolas" pitchFamily="49" charset="0"/>
            </a:endParaRPr>
          </a:p>
          <a:p>
            <a:r>
              <a:rPr lang="en-US" dirty="0" smtClean="0"/>
              <a:t>Method 2: Method syntax on the APIs:</a:t>
            </a:r>
          </a:p>
          <a:p>
            <a:pPr lvl="1"/>
            <a:r>
              <a:rPr lang="en-US" dirty="0" smtClean="0"/>
              <a:t>Used as extension methods on </a:t>
            </a:r>
            <a:r>
              <a:rPr lang="en-US" dirty="0" err="1" smtClean="0"/>
              <a:t>IParallelEnumerable</a:t>
            </a:r>
            <a:r>
              <a:rPr lang="en-US" dirty="0" smtClean="0"/>
              <a:t>&lt;T&gt;</a:t>
            </a:r>
          </a:p>
          <a:p>
            <a:pPr lvl="3">
              <a:buNone/>
            </a:pPr>
            <a:endParaRPr lang="en-US" sz="1500" dirty="0" smtClean="0">
              <a:latin typeface="Consolas" pitchFamily="49" charset="0"/>
            </a:endParaRPr>
          </a:p>
          <a:p>
            <a:pPr lvl="3">
              <a:buNone/>
            </a:pPr>
            <a:endParaRPr lang="en-US" dirty="0" smtClean="0"/>
          </a:p>
          <a:p>
            <a:pPr lvl="3">
              <a:buNone/>
            </a:pPr>
            <a:endParaRPr lang="en-US" dirty="0" smtClean="0"/>
          </a:p>
          <a:p>
            <a:pPr lvl="1"/>
            <a:r>
              <a:rPr lang="en-US" dirty="0" err="1" smtClean="0"/>
              <a:t>System.Linq.ParallelEnumerable</a:t>
            </a:r>
            <a:r>
              <a:rPr lang="en-US" dirty="0" smtClean="0"/>
              <a:t> class</a:t>
            </a:r>
          </a:p>
          <a:p>
            <a:pPr lvl="3">
              <a:buNone/>
            </a:pPr>
            <a:endParaRPr lang="en-US" sz="1500" dirty="0" smtClean="0">
              <a:latin typeface="Consolas" pitchFamily="49" charset="0"/>
            </a:endParaRPr>
          </a:p>
          <a:p>
            <a:pPr lvl="3">
              <a:buNone/>
            </a:pPr>
            <a:endParaRPr lang="en-US" sz="1500" dirty="0" smtClean="0">
              <a:latin typeface="Consolas" pitchFamily="49" charset="0"/>
            </a:endParaRPr>
          </a:p>
          <a:p>
            <a:pPr lvl="3">
              <a:buNone/>
            </a:pPr>
            <a:endParaRPr lang="en-US" sz="1500" dirty="0" smtClean="0">
              <a:latin typeface="Consolas" pitchFamily="49" charset="0"/>
            </a:endParaRPr>
          </a:p>
          <a:p>
            <a:pPr lvl="3">
              <a:buNone/>
            </a:pPr>
            <a:endParaRPr lang="en-US" sz="1500" dirty="0" smtClean="0">
              <a:latin typeface="Consolas" pitchFamily="49" charset="0"/>
            </a:endParaRPr>
          </a:p>
          <a:p>
            <a:pPr lvl="3">
              <a:buNone/>
            </a:pPr>
            <a:endParaRPr lang="en-US" sz="1500" dirty="0" smtClean="0">
              <a:latin typeface="Consolas" pitchFamily="49" charset="0"/>
            </a:endParaRPr>
          </a:p>
          <a:p>
            <a:pPr lvl="3">
              <a:buNone/>
            </a:pPr>
            <a:endParaRPr lang="en-US" dirty="0" smtClean="0"/>
          </a:p>
          <a:p>
            <a:pPr lvl="3">
              <a:buNone/>
            </a:pPr>
            <a:endParaRPr lang="en-US" dirty="0" smtClean="0"/>
          </a:p>
          <a:p>
            <a:r>
              <a:rPr lang="en-US" dirty="0" smtClean="0"/>
              <a:t>API implementation does the actual work</a:t>
            </a:r>
          </a:p>
          <a:p>
            <a:pPr lvl="1"/>
            <a:r>
              <a:rPr lang="en-US" dirty="0" smtClean="0"/>
              <a:t>Compiler converts the former into the latter</a:t>
            </a:r>
          </a:p>
        </p:txBody>
      </p:sp>
      <p:sp>
        <p:nvSpPr>
          <p:cNvPr id="2" name="Title 1"/>
          <p:cNvSpPr>
            <a:spLocks noGrp="1"/>
          </p:cNvSpPr>
          <p:nvPr>
            <p:ph type="title"/>
          </p:nvPr>
        </p:nvSpPr>
        <p:spPr/>
        <p:txBody>
          <a:bodyPr/>
          <a:lstStyle/>
          <a:p>
            <a:r>
              <a:rPr lang="en-US" dirty="0" smtClean="0"/>
              <a:t>Writing a PLINQ Query</a:t>
            </a:r>
            <a:endParaRPr lang="en-US" dirty="0"/>
          </a:p>
        </p:txBody>
      </p:sp>
      <p:sp>
        <p:nvSpPr>
          <p:cNvPr id="5" name="Rectangle 4"/>
          <p:cNvSpPr/>
          <p:nvPr/>
        </p:nvSpPr>
        <p:spPr>
          <a:xfrm>
            <a:off x="1371600" y="4394200"/>
            <a:ext cx="7086600" cy="11430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1400" dirty="0" err="1" smtClean="0">
                <a:latin typeface="Consolas" pitchFamily="49" charset="0"/>
              </a:rPr>
              <a:t>var</a:t>
            </a:r>
            <a:r>
              <a:rPr lang="en-US" sz="1400" dirty="0" smtClean="0">
                <a:latin typeface="Consolas" pitchFamily="49" charset="0"/>
              </a:rPr>
              <a:t> q = </a:t>
            </a:r>
            <a:r>
              <a:rPr lang="en-US" sz="1400" dirty="0" err="1" smtClean="0">
                <a:solidFill>
                  <a:srgbClr val="99C8DF"/>
                </a:solidFill>
                <a:latin typeface="Consolas" pitchFamily="49" charset="0"/>
              </a:rPr>
              <a:t>ParallelEnumerable.Select</a:t>
            </a:r>
            <a:r>
              <a:rPr lang="en-US" sz="1400" dirty="0" smtClean="0">
                <a:solidFill>
                  <a:srgbClr val="99C8DF"/>
                </a:solidFill>
                <a:latin typeface="Consolas" pitchFamily="49" charset="0"/>
              </a:rPr>
              <a:t>(</a:t>
            </a:r>
          </a:p>
          <a:p>
            <a:r>
              <a:rPr lang="en-US" sz="1400" dirty="0" smtClean="0">
                <a:latin typeface="Consolas" pitchFamily="49" charset="0"/>
              </a:rPr>
              <a:t>            </a:t>
            </a:r>
            <a:r>
              <a:rPr lang="en-US" sz="1400" dirty="0" err="1" smtClean="0">
                <a:solidFill>
                  <a:schemeClr val="accent2">
                    <a:lumMod val="40000"/>
                    <a:lumOff val="60000"/>
                  </a:schemeClr>
                </a:solidFill>
                <a:latin typeface="Consolas" pitchFamily="49" charset="0"/>
              </a:rPr>
              <a:t>ParallelEnumerable.OrderBy</a:t>
            </a:r>
            <a:r>
              <a:rPr lang="en-US" sz="1400" dirty="0" smtClean="0">
                <a:solidFill>
                  <a:schemeClr val="accent2">
                    <a:lumMod val="40000"/>
                    <a:lumOff val="60000"/>
                  </a:schemeClr>
                </a:solidFill>
                <a:latin typeface="Consolas" pitchFamily="49" charset="0"/>
              </a:rPr>
              <a:t>(</a:t>
            </a:r>
          </a:p>
          <a:p>
            <a:r>
              <a:rPr lang="en-US" sz="1400" dirty="0" smtClean="0">
                <a:latin typeface="Consolas" pitchFamily="49" charset="0"/>
              </a:rPr>
              <a:t>                </a:t>
            </a:r>
            <a:r>
              <a:rPr lang="en-US" sz="1400" dirty="0" err="1" smtClean="0">
                <a:solidFill>
                  <a:schemeClr val="tx2"/>
                </a:solidFill>
                <a:latin typeface="Consolas" pitchFamily="49" charset="0"/>
              </a:rPr>
              <a:t>ParallelEnumerable.Where</a:t>
            </a:r>
            <a:r>
              <a:rPr lang="en-US" sz="1400" dirty="0" smtClean="0">
                <a:solidFill>
                  <a:schemeClr val="tx2"/>
                </a:solidFill>
                <a:latin typeface="Consolas" pitchFamily="49" charset="0"/>
              </a:rPr>
              <a:t>(</a:t>
            </a:r>
            <a:r>
              <a:rPr lang="en-US" sz="1400" dirty="0" err="1" smtClean="0">
                <a:latin typeface="Consolas" pitchFamily="49" charset="0"/>
              </a:rPr>
              <a:t>Y.</a:t>
            </a:r>
            <a:r>
              <a:rPr lang="en-US" sz="1400" dirty="0" err="1" smtClean="0">
                <a:solidFill>
                  <a:schemeClr val="accent1"/>
                </a:solidFill>
                <a:latin typeface="Consolas" pitchFamily="49" charset="0"/>
              </a:rPr>
              <a:t>AsParallel</a:t>
            </a:r>
            <a:r>
              <a:rPr lang="en-US" sz="1400" dirty="0" smtClean="0">
                <a:solidFill>
                  <a:schemeClr val="accent1"/>
                </a:solidFill>
                <a:latin typeface="Consolas" pitchFamily="49" charset="0"/>
              </a:rPr>
              <a:t>()</a:t>
            </a:r>
            <a:r>
              <a:rPr lang="en-US" sz="1400" dirty="0" smtClean="0">
                <a:solidFill>
                  <a:schemeClr val="tx2"/>
                </a:solidFill>
                <a:latin typeface="Consolas" pitchFamily="49" charset="0"/>
              </a:rPr>
              <a:t>, x =&gt; p(x))</a:t>
            </a:r>
            <a:r>
              <a:rPr lang="en-US" sz="1400" dirty="0" smtClean="0">
                <a:latin typeface="Consolas" pitchFamily="49" charset="0"/>
              </a:rPr>
              <a:t>,</a:t>
            </a:r>
          </a:p>
          <a:p>
            <a:r>
              <a:rPr lang="en-US" sz="1400" dirty="0" smtClean="0">
                <a:latin typeface="Consolas" pitchFamily="49" charset="0"/>
              </a:rPr>
              <a:t>            </a:t>
            </a:r>
            <a:r>
              <a:rPr lang="en-US" sz="1400" dirty="0" smtClean="0">
                <a:solidFill>
                  <a:schemeClr val="accent2">
                    <a:lumMod val="40000"/>
                    <a:lumOff val="60000"/>
                  </a:schemeClr>
                </a:solidFill>
                <a:latin typeface="Consolas" pitchFamily="49" charset="0"/>
              </a:rPr>
              <a:t>x =&gt; x.f1)</a:t>
            </a:r>
            <a:r>
              <a:rPr lang="en-US" sz="1400" dirty="0" smtClean="0">
                <a:latin typeface="Consolas" pitchFamily="49" charset="0"/>
              </a:rPr>
              <a:t>,</a:t>
            </a:r>
          </a:p>
          <a:p>
            <a:r>
              <a:rPr lang="en-US" sz="1400" dirty="0" smtClean="0">
                <a:latin typeface="Consolas" pitchFamily="49" charset="0"/>
              </a:rPr>
              <a:t>        </a:t>
            </a:r>
            <a:r>
              <a:rPr lang="en-US" sz="1400" dirty="0" smtClean="0">
                <a:solidFill>
                  <a:srgbClr val="99C8DF"/>
                </a:solidFill>
                <a:latin typeface="Consolas" pitchFamily="49" charset="0"/>
              </a:rPr>
              <a:t>x =&gt; x.f2)</a:t>
            </a:r>
            <a:r>
              <a:rPr lang="en-US" sz="1400" dirty="0" smtClean="0">
                <a:latin typeface="Consolas" pitchFamily="49" charset="0"/>
              </a:rPr>
              <a:t>;</a:t>
            </a:r>
          </a:p>
        </p:txBody>
      </p:sp>
      <p:sp>
        <p:nvSpPr>
          <p:cNvPr id="6" name="Rectangle 5"/>
          <p:cNvSpPr/>
          <p:nvPr/>
        </p:nvSpPr>
        <p:spPr>
          <a:xfrm>
            <a:off x="1371600" y="3302000"/>
            <a:ext cx="7086600" cy="5334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1400" dirty="0" err="1" smtClean="0">
                <a:latin typeface="Consolas" pitchFamily="49" charset="0"/>
              </a:rPr>
              <a:t>var</a:t>
            </a:r>
            <a:r>
              <a:rPr lang="en-US" sz="1400" dirty="0" smtClean="0">
                <a:latin typeface="Consolas" pitchFamily="49" charset="0"/>
              </a:rPr>
              <a:t> q = </a:t>
            </a:r>
            <a:r>
              <a:rPr lang="en-US" sz="1400" dirty="0" err="1" smtClean="0">
                <a:latin typeface="Consolas" pitchFamily="49" charset="0"/>
              </a:rPr>
              <a:t>Y.</a:t>
            </a:r>
            <a:r>
              <a:rPr lang="en-US" sz="1400" dirty="0" err="1" smtClean="0">
                <a:solidFill>
                  <a:schemeClr val="accent1"/>
                </a:solidFill>
                <a:latin typeface="Consolas" pitchFamily="49" charset="0"/>
              </a:rPr>
              <a:t>AsParallel</a:t>
            </a:r>
            <a:r>
              <a:rPr lang="en-US" sz="1400" dirty="0" smtClean="0">
                <a:solidFill>
                  <a:schemeClr val="accent1"/>
                </a:solidFill>
                <a:latin typeface="Consolas" pitchFamily="49" charset="0"/>
              </a:rPr>
              <a:t>()</a:t>
            </a:r>
            <a:r>
              <a:rPr lang="en-US" sz="1400" dirty="0" smtClean="0">
                <a:latin typeface="Consolas" pitchFamily="49" charset="0"/>
              </a:rPr>
              <a:t>.</a:t>
            </a:r>
            <a:r>
              <a:rPr lang="en-US" sz="1400" dirty="0" smtClean="0">
                <a:solidFill>
                  <a:schemeClr val="tx2"/>
                </a:solidFill>
                <a:latin typeface="Consolas" pitchFamily="49" charset="0"/>
              </a:rPr>
              <a:t>Where(x =&gt; p(x))</a:t>
            </a:r>
            <a:r>
              <a:rPr lang="en-US" sz="1400" dirty="0" smtClean="0">
                <a:latin typeface="Consolas" pitchFamily="49" charset="0"/>
              </a:rPr>
              <a:t>.</a:t>
            </a:r>
            <a:br>
              <a:rPr lang="en-US" sz="1400" dirty="0" smtClean="0">
                <a:latin typeface="Consolas" pitchFamily="49" charset="0"/>
              </a:rPr>
            </a:br>
            <a:r>
              <a:rPr lang="en-US" sz="1400" dirty="0" smtClean="0">
                <a:latin typeface="Consolas" pitchFamily="49" charset="0"/>
              </a:rPr>
              <a:t>          </a:t>
            </a:r>
            <a:r>
              <a:rPr lang="en-US" sz="1400" dirty="0" err="1" smtClean="0">
                <a:solidFill>
                  <a:schemeClr val="accent2">
                    <a:lumMod val="40000"/>
                    <a:lumOff val="60000"/>
                  </a:schemeClr>
                </a:solidFill>
                <a:latin typeface="Consolas" pitchFamily="49" charset="0"/>
              </a:rPr>
              <a:t>OrderBy</a:t>
            </a:r>
            <a:r>
              <a:rPr lang="en-US" sz="1400" dirty="0" smtClean="0">
                <a:solidFill>
                  <a:schemeClr val="accent2">
                    <a:lumMod val="40000"/>
                    <a:lumOff val="60000"/>
                  </a:schemeClr>
                </a:solidFill>
                <a:latin typeface="Consolas" pitchFamily="49" charset="0"/>
              </a:rPr>
              <a:t>(x =&gt; x.f1)</a:t>
            </a:r>
            <a:r>
              <a:rPr lang="en-US" sz="1400" dirty="0" smtClean="0">
                <a:latin typeface="Consolas" pitchFamily="49" charset="0"/>
              </a:rPr>
              <a:t>.</a:t>
            </a:r>
            <a:r>
              <a:rPr lang="en-US" sz="1400" dirty="0" smtClean="0">
                <a:solidFill>
                  <a:srgbClr val="99C8DF"/>
                </a:solidFill>
                <a:latin typeface="Consolas" pitchFamily="49" charset="0"/>
              </a:rPr>
              <a:t>Select(x =&gt; x.f2)</a:t>
            </a:r>
            <a:r>
              <a:rPr lang="en-US" sz="1400" dirty="0" smtClean="0">
                <a:latin typeface="Consolas" pitchFamily="49" charset="0"/>
              </a:rPr>
              <a:t>;</a:t>
            </a:r>
          </a:p>
        </p:txBody>
      </p:sp>
      <p:sp>
        <p:nvSpPr>
          <p:cNvPr id="4" name="Rectangle 3"/>
          <p:cNvSpPr/>
          <p:nvPr/>
        </p:nvSpPr>
        <p:spPr>
          <a:xfrm>
            <a:off x="1371600" y="2235200"/>
            <a:ext cx="7086600" cy="3810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1400" dirty="0" err="1" smtClean="0">
                <a:latin typeface="Consolas" pitchFamily="49" charset="0"/>
              </a:rPr>
              <a:t>var</a:t>
            </a:r>
            <a:r>
              <a:rPr lang="en-US" sz="1400" dirty="0" smtClean="0">
                <a:latin typeface="Consolas" pitchFamily="49" charset="0"/>
              </a:rPr>
              <a:t> q = from x in </a:t>
            </a:r>
            <a:r>
              <a:rPr lang="en-US" sz="1400" dirty="0" err="1" smtClean="0">
                <a:latin typeface="Consolas" pitchFamily="49" charset="0"/>
              </a:rPr>
              <a:t>Y.</a:t>
            </a:r>
            <a:r>
              <a:rPr lang="en-US" sz="1400" dirty="0" err="1" smtClean="0">
                <a:solidFill>
                  <a:schemeClr val="accent1"/>
                </a:solidFill>
                <a:latin typeface="Consolas" pitchFamily="49" charset="0"/>
              </a:rPr>
              <a:t>AsParallel</a:t>
            </a:r>
            <a:r>
              <a:rPr lang="en-US" sz="1400" dirty="0" smtClean="0">
                <a:solidFill>
                  <a:schemeClr val="accent1"/>
                </a:solidFill>
                <a:latin typeface="Consolas" pitchFamily="49" charset="0"/>
              </a:rPr>
              <a:t>()</a:t>
            </a:r>
            <a:r>
              <a:rPr lang="en-US" sz="1400" dirty="0" smtClean="0">
                <a:latin typeface="Consolas" pitchFamily="49" charset="0"/>
              </a:rPr>
              <a:t> </a:t>
            </a:r>
            <a:r>
              <a:rPr lang="en-US" sz="1400" dirty="0" smtClean="0">
                <a:solidFill>
                  <a:schemeClr val="tx2"/>
                </a:solidFill>
                <a:latin typeface="Consolas" pitchFamily="49" charset="0"/>
              </a:rPr>
              <a:t>where p(x) </a:t>
            </a:r>
            <a:r>
              <a:rPr lang="en-US" sz="1400" dirty="0" err="1" smtClean="0">
                <a:solidFill>
                  <a:schemeClr val="accent2">
                    <a:lumMod val="40000"/>
                    <a:lumOff val="60000"/>
                  </a:schemeClr>
                </a:solidFill>
                <a:latin typeface="Consolas" pitchFamily="49" charset="0"/>
              </a:rPr>
              <a:t>orderby</a:t>
            </a:r>
            <a:r>
              <a:rPr lang="en-US" sz="1400" dirty="0" smtClean="0">
                <a:solidFill>
                  <a:schemeClr val="accent2">
                    <a:lumMod val="40000"/>
                    <a:lumOff val="60000"/>
                  </a:schemeClr>
                </a:solidFill>
                <a:latin typeface="Consolas" pitchFamily="49" charset="0"/>
              </a:rPr>
              <a:t> x.f1 </a:t>
            </a:r>
            <a:r>
              <a:rPr lang="en-US" sz="1400" dirty="0" smtClean="0">
                <a:solidFill>
                  <a:srgbClr val="A2CDE2"/>
                </a:solidFill>
                <a:latin typeface="Consolas" pitchFamily="49" charset="0"/>
              </a:rPr>
              <a:t>select x.f2</a:t>
            </a:r>
            <a:r>
              <a:rPr lang="en-US" sz="1400" dirty="0" smtClean="0">
                <a:latin typeface="Consolas" pitchFamily="49" charset="0"/>
              </a:rPr>
              <a:t>;</a:t>
            </a:r>
            <a:endParaRPr lang="en-US" sz="1400" dirty="0"/>
          </a:p>
        </p:txBody>
      </p:sp>
    </p:spTree>
    <p:custDataLst>
      <p:tags r:id="rId1"/>
    </p:custData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381000" y="1411552"/>
            <a:ext cx="8382000" cy="5141648"/>
          </a:xfrm>
        </p:spPr>
        <p:txBody>
          <a:bodyPr>
            <a:normAutofit fontScale="92500" lnSpcReduction="20000"/>
          </a:bodyPr>
          <a:lstStyle/>
          <a:p>
            <a:pPr fontAlgn="auto">
              <a:spcAft>
                <a:spcPts val="0"/>
              </a:spcAft>
              <a:buFont typeface="Arial" pitchFamily="34" charset="0"/>
              <a:buChar char="•"/>
              <a:defRPr/>
            </a:pPr>
            <a:r>
              <a:rPr lang="en-US" dirty="0" smtClean="0"/>
              <a:t>Input to a single operator is partitioned into </a:t>
            </a:r>
            <a:r>
              <a:rPr lang="en-US" i="1" dirty="0" smtClean="0"/>
              <a:t>p </a:t>
            </a:r>
            <a:r>
              <a:rPr lang="en-US" dirty="0" smtClean="0"/>
              <a:t>disjoint subsets</a:t>
            </a:r>
          </a:p>
          <a:p>
            <a:pPr fontAlgn="auto">
              <a:spcAft>
                <a:spcPts val="0"/>
              </a:spcAft>
              <a:buFont typeface="Arial" pitchFamily="34" charset="0"/>
              <a:buChar char="•"/>
              <a:defRPr/>
            </a:pPr>
            <a:r>
              <a:rPr lang="en-US" dirty="0" smtClean="0"/>
              <a:t>Operators are replicated across the partitions</a:t>
            </a:r>
          </a:p>
          <a:p>
            <a:pPr fontAlgn="auto">
              <a:spcAft>
                <a:spcPts val="0"/>
              </a:spcAft>
              <a:buFont typeface="Arial" pitchFamily="34" charset="0"/>
              <a:buChar char="•"/>
              <a:defRPr/>
            </a:pPr>
            <a:r>
              <a:rPr lang="en-US" dirty="0" smtClean="0"/>
              <a:t>Example</a:t>
            </a:r>
          </a:p>
          <a:p>
            <a:pPr lvl="1">
              <a:buNone/>
              <a:defRPr/>
            </a:pPr>
            <a:r>
              <a:rPr lang="en-US" dirty="0" smtClean="0">
                <a:solidFill>
                  <a:schemeClr val="tx2"/>
                </a:solidFill>
              </a:rPr>
              <a:t>	 (from x in </a:t>
            </a:r>
            <a:r>
              <a:rPr lang="en-US" dirty="0" err="1" smtClean="0">
                <a:solidFill>
                  <a:schemeClr val="tx2"/>
                </a:solidFill>
              </a:rPr>
              <a:t>D.AsParallel</a:t>
            </a:r>
            <a:r>
              <a:rPr lang="en-US" dirty="0" smtClean="0">
                <a:solidFill>
                  <a:schemeClr val="tx2"/>
                </a:solidFill>
              </a:rPr>
              <a:t>() where p(x) select x*x*x).Sum();</a:t>
            </a:r>
          </a:p>
          <a:p>
            <a:pPr lvl="1" fontAlgn="auto">
              <a:spcAft>
                <a:spcPts val="0"/>
              </a:spcAft>
              <a:buFont typeface="Arial" pitchFamily="34" charset="0"/>
              <a:buChar char="•"/>
              <a:defRPr/>
            </a:pPr>
            <a:endParaRPr lang="en-US" dirty="0" smtClean="0">
              <a:solidFill>
                <a:schemeClr val="tx2"/>
              </a:solidFill>
            </a:endParaRPr>
          </a:p>
          <a:p>
            <a:pPr lvl="1" fontAlgn="auto">
              <a:spcAft>
                <a:spcPts val="0"/>
              </a:spcAft>
              <a:buFont typeface="Arial" pitchFamily="34" charset="0"/>
              <a:buChar char="•"/>
              <a:defRPr/>
            </a:pPr>
            <a:endParaRPr lang="en-US" dirty="0" smtClean="0">
              <a:solidFill>
                <a:schemeClr val="tx2"/>
              </a:solidFill>
            </a:endParaRPr>
          </a:p>
          <a:p>
            <a:pPr lvl="1" fontAlgn="auto">
              <a:spcAft>
                <a:spcPts val="0"/>
              </a:spcAft>
              <a:buFont typeface="Arial" pitchFamily="34" charset="0"/>
              <a:buChar char="•"/>
              <a:defRPr/>
            </a:pPr>
            <a:endParaRPr lang="en-US" dirty="0" smtClean="0">
              <a:solidFill>
                <a:schemeClr val="tx2"/>
              </a:solidFill>
            </a:endParaRPr>
          </a:p>
          <a:p>
            <a:pPr lvl="1" fontAlgn="auto">
              <a:spcAft>
                <a:spcPts val="0"/>
              </a:spcAft>
              <a:buFont typeface="Arial" pitchFamily="34" charset="0"/>
              <a:buChar char="•"/>
              <a:defRPr/>
            </a:pPr>
            <a:endParaRPr lang="en-US" dirty="0" smtClean="0">
              <a:solidFill>
                <a:schemeClr val="tx2"/>
              </a:solidFill>
            </a:endParaRPr>
          </a:p>
          <a:p>
            <a:pPr lvl="1" fontAlgn="auto">
              <a:spcAft>
                <a:spcPts val="0"/>
              </a:spcAft>
              <a:buFont typeface="Arial" pitchFamily="34" charset="0"/>
              <a:buChar char="•"/>
              <a:defRPr/>
            </a:pPr>
            <a:endParaRPr lang="en-US" dirty="0" smtClean="0">
              <a:solidFill>
                <a:schemeClr val="tx2"/>
              </a:solidFill>
            </a:endParaRPr>
          </a:p>
          <a:p>
            <a:pPr fontAlgn="auto">
              <a:spcAft>
                <a:spcPts val="0"/>
              </a:spcAft>
              <a:buFont typeface="Arial" pitchFamily="34" charset="0"/>
              <a:buChar char="•"/>
              <a:defRPr/>
            </a:pPr>
            <a:r>
              <a:rPr lang="en-US" dirty="0" smtClean="0"/>
              <a:t>Each partition executes in (almost) complete isolation</a:t>
            </a:r>
          </a:p>
        </p:txBody>
      </p:sp>
      <p:grpSp>
        <p:nvGrpSpPr>
          <p:cNvPr id="4" name="Group 64"/>
          <p:cNvGrpSpPr/>
          <p:nvPr/>
        </p:nvGrpSpPr>
        <p:grpSpPr>
          <a:xfrm>
            <a:off x="1333500" y="3657601"/>
            <a:ext cx="7416800" cy="1574800"/>
            <a:chOff x="1066800" y="4495800"/>
            <a:chExt cx="5613446" cy="1219200"/>
          </a:xfrm>
        </p:grpSpPr>
        <p:sp>
          <p:nvSpPr>
            <p:cNvPr id="23" name="Rectangle 24"/>
            <p:cNvSpPr/>
            <p:nvPr/>
          </p:nvSpPr>
          <p:spPr>
            <a:xfrm>
              <a:off x="1981200" y="5181600"/>
              <a:ext cx="3886200" cy="533400"/>
            </a:xfrm>
            <a:prstGeom prst="rect">
              <a:avLst/>
            </a:prstGeom>
            <a:solidFill>
              <a:schemeClr val="bg1">
                <a:lumMod val="65000"/>
              </a:schemeClr>
            </a:solidFill>
            <a:ln w="12700">
              <a:solidFill>
                <a:schemeClr val="tx1"/>
              </a:solidFill>
              <a:prstDash val="dash"/>
            </a:ln>
          </p:spPr>
          <p:style>
            <a:lnRef idx="2">
              <a:schemeClr val="dk1">
                <a:shade val="50000"/>
              </a:schemeClr>
            </a:lnRef>
            <a:fillRef idx="1">
              <a:schemeClr val="dk1"/>
            </a:fillRef>
            <a:effectRef idx="0">
              <a:schemeClr val="dk1"/>
            </a:effectRef>
            <a:fontRef idx="minor">
              <a:schemeClr val="lt1"/>
            </a:fontRef>
          </p:style>
          <p:txBody>
            <a:bodyPr anchor="b"/>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a:sym typeface="Wingdings" pitchFamily="2" charset="2"/>
                </a:rPr>
                <a:t>… </a:t>
              </a:r>
              <a:r>
                <a:rPr lang="en-US" sz="1200" dirty="0" smtClean="0"/>
                <a:t>Task </a:t>
              </a:r>
              <a:r>
                <a:rPr lang="en-US" sz="1200" i="1" dirty="0" smtClean="0"/>
                <a:t>n</a:t>
              </a:r>
              <a:r>
                <a:rPr lang="en-US" sz="1200" dirty="0" smtClean="0"/>
                <a:t> </a:t>
              </a:r>
              <a:r>
                <a:rPr lang="en-US" sz="1200" dirty="0"/>
                <a:t>…</a:t>
              </a:r>
            </a:p>
          </p:txBody>
        </p:sp>
        <p:sp>
          <p:nvSpPr>
            <p:cNvPr id="24" name="Rectangle 23"/>
            <p:cNvSpPr/>
            <p:nvPr/>
          </p:nvSpPr>
          <p:spPr>
            <a:xfrm>
              <a:off x="1981200" y="4495800"/>
              <a:ext cx="3886200" cy="533400"/>
            </a:xfrm>
            <a:prstGeom prst="rect">
              <a:avLst/>
            </a:prstGeom>
            <a:solidFill>
              <a:schemeClr val="bg1">
                <a:lumMod val="65000"/>
              </a:schemeClr>
            </a:solidFill>
            <a:ln w="12700">
              <a:solidFill>
                <a:schemeClr val="tx1"/>
              </a:solidFill>
              <a:prstDash val="dash"/>
            </a:ln>
          </p:spPr>
          <p:style>
            <a:lnRef idx="2">
              <a:schemeClr val="dk1">
                <a:shade val="50000"/>
              </a:schemeClr>
            </a:lnRef>
            <a:fillRef idx="1">
              <a:schemeClr val="dk1"/>
            </a:fillRef>
            <a:effectRef idx="0">
              <a:schemeClr val="dk1"/>
            </a:effectRef>
            <a:fontRef idx="minor">
              <a:schemeClr val="lt1"/>
            </a:fontRef>
          </p:style>
          <p:txBody>
            <a:bodyP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a:t>… </a:t>
              </a:r>
              <a:r>
                <a:rPr lang="en-US" sz="1200" dirty="0" smtClean="0"/>
                <a:t>Task 1 </a:t>
              </a:r>
              <a:r>
                <a:rPr lang="en-US" sz="1200" dirty="0"/>
                <a:t>…</a:t>
              </a:r>
            </a:p>
          </p:txBody>
        </p:sp>
        <p:sp>
          <p:nvSpPr>
            <p:cNvPr id="25" name="Rectangle 6"/>
            <p:cNvSpPr/>
            <p:nvPr/>
          </p:nvSpPr>
          <p:spPr>
            <a:xfrm>
              <a:off x="2209800" y="4724400"/>
              <a:ext cx="914400" cy="2286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a:solidFill>
                    <a:srgbClr val="002060"/>
                  </a:solidFill>
                </a:rPr>
                <a:t>where p(x)</a:t>
              </a:r>
            </a:p>
          </p:txBody>
        </p:sp>
        <p:sp>
          <p:nvSpPr>
            <p:cNvPr id="26" name="Can 8"/>
            <p:cNvSpPr/>
            <p:nvPr/>
          </p:nvSpPr>
          <p:spPr>
            <a:xfrm>
              <a:off x="1066800" y="4800600"/>
              <a:ext cx="609600" cy="6096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2400" dirty="0" smtClean="0">
                  <a:solidFill>
                    <a:srgbClr val="002060"/>
                  </a:solidFill>
                </a:rPr>
                <a:t>D</a:t>
              </a:r>
              <a:endParaRPr lang="en-US" sz="2400" dirty="0">
                <a:solidFill>
                  <a:srgbClr val="002060"/>
                </a:solidFill>
              </a:endParaRPr>
            </a:p>
          </p:txBody>
        </p:sp>
        <p:cxnSp>
          <p:nvCxnSpPr>
            <p:cNvPr id="27" name="Straight Arrow Connector 9"/>
            <p:cNvCxnSpPr/>
            <p:nvPr/>
          </p:nvCxnSpPr>
          <p:spPr>
            <a:xfrm flipV="1">
              <a:off x="1676400" y="4876800"/>
              <a:ext cx="533400" cy="1524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8" name="Rectangle 12"/>
            <p:cNvSpPr/>
            <p:nvPr/>
          </p:nvSpPr>
          <p:spPr>
            <a:xfrm>
              <a:off x="2209800" y="5257800"/>
              <a:ext cx="914400" cy="2286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a:solidFill>
                    <a:srgbClr val="002060"/>
                  </a:solidFill>
                </a:rPr>
                <a:t>where p(x)</a:t>
              </a:r>
            </a:p>
          </p:txBody>
        </p:sp>
        <p:cxnSp>
          <p:nvCxnSpPr>
            <p:cNvPr id="29" name="Straight Arrow Connector 15"/>
            <p:cNvCxnSpPr/>
            <p:nvPr/>
          </p:nvCxnSpPr>
          <p:spPr>
            <a:xfrm>
              <a:off x="1676400" y="5257800"/>
              <a:ext cx="533400" cy="762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0" name="Arc 57"/>
            <p:cNvSpPr/>
            <p:nvPr/>
          </p:nvSpPr>
          <p:spPr>
            <a:xfrm flipV="1">
              <a:off x="1066800" y="5029200"/>
              <a:ext cx="609600" cy="152400"/>
            </a:xfrm>
            <a:prstGeom prst="arc">
              <a:avLst>
                <a:gd name="adj1" fmla="val 16200000"/>
                <a:gd name="adj2" fmla="val 0"/>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anchor="ctr"/>
            <a:lstStyle>
              <a:defPPr>
                <a:defRPr lang="en-US"/>
              </a:defPPr>
              <a:lvl1pPr algn="l" rtl="0" fontAlgn="base">
                <a:spcBef>
                  <a:spcPct val="0"/>
                </a:spcBef>
                <a:spcAft>
                  <a:spcPct val="0"/>
                </a:spcAft>
                <a:defRPr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mn-lt"/>
                  <a:ea typeface="+mn-ea"/>
                  <a:cs typeface="+mn-cs"/>
                </a:defRPr>
              </a:lvl2pPr>
              <a:lvl3pPr marL="914400" algn="l" rtl="0" fontAlgn="base">
                <a:spcBef>
                  <a:spcPct val="0"/>
                </a:spcBef>
                <a:spcAft>
                  <a:spcPct val="0"/>
                </a:spcAft>
                <a:defRPr kern="1200">
                  <a:solidFill>
                    <a:schemeClr val="tx1"/>
                  </a:solidFill>
                  <a:latin typeface="+mn-lt"/>
                  <a:ea typeface="+mn-ea"/>
                  <a:cs typeface="+mn-cs"/>
                </a:defRPr>
              </a:lvl3pPr>
              <a:lvl4pPr marL="1371600" algn="l" rtl="0" fontAlgn="base">
                <a:spcBef>
                  <a:spcPct val="0"/>
                </a:spcBef>
                <a:spcAft>
                  <a:spcPct val="0"/>
                </a:spcAft>
                <a:defRPr kern="1200">
                  <a:solidFill>
                    <a:schemeClr val="tx1"/>
                  </a:solidFill>
                  <a:latin typeface="+mn-lt"/>
                  <a:ea typeface="+mn-ea"/>
                  <a:cs typeface="+mn-cs"/>
                </a:defRPr>
              </a:lvl4pPr>
              <a:lvl5pPr marL="1828800" algn="l" rtl="0" fontAlgn="base">
                <a:spcBef>
                  <a:spcPct val="0"/>
                </a:spcBef>
                <a:spcAft>
                  <a:spcPct val="0"/>
                </a:spcAft>
                <a:defRPr kern="1200">
                  <a:solidFill>
                    <a:schemeClr val="tx1"/>
                  </a:solidFill>
                  <a:latin typeface="+mn-lt"/>
                  <a:ea typeface="+mn-ea"/>
                  <a:cs typeface="+mn-cs"/>
                </a:defRPr>
              </a:lvl5pPr>
              <a:lvl6pPr marL="2286000" algn="l" defTabSz="914400" rtl="0" eaLnBrk="1" latinLnBrk="0" hangingPunct="1">
                <a:defRPr kern="1200">
                  <a:solidFill>
                    <a:schemeClr val="tx1"/>
                  </a:solidFill>
                  <a:latin typeface="+mn-lt"/>
                  <a:ea typeface="+mn-ea"/>
                  <a:cs typeface="+mn-cs"/>
                </a:defRPr>
              </a:lvl6pPr>
              <a:lvl7pPr marL="2743200" algn="l" defTabSz="914400" rtl="0" eaLnBrk="1" latinLnBrk="0" hangingPunct="1">
                <a:defRPr kern="1200">
                  <a:solidFill>
                    <a:schemeClr val="tx1"/>
                  </a:solidFill>
                  <a:latin typeface="+mn-lt"/>
                  <a:ea typeface="+mn-ea"/>
                  <a:cs typeface="+mn-cs"/>
                </a:defRPr>
              </a:lvl7pPr>
              <a:lvl8pPr marL="3200400" algn="l" defTabSz="914400" rtl="0" eaLnBrk="1" latinLnBrk="0" hangingPunct="1">
                <a:defRPr kern="1200">
                  <a:solidFill>
                    <a:schemeClr val="tx1"/>
                  </a:solidFill>
                  <a:latin typeface="+mn-lt"/>
                  <a:ea typeface="+mn-ea"/>
                  <a:cs typeface="+mn-cs"/>
                </a:defRPr>
              </a:lvl8pPr>
              <a:lvl9pPr marL="3657600" algn="l" defTabSz="914400" rtl="0" eaLnBrk="1" latinLnBrk="0" hangingPunct="1">
                <a:defRPr kern="1200">
                  <a:solidFill>
                    <a:schemeClr val="tx1"/>
                  </a:solidFill>
                  <a:latin typeface="+mn-lt"/>
                  <a:ea typeface="+mn-ea"/>
                  <a:cs typeface="+mn-cs"/>
                </a:defRPr>
              </a:lvl9pPr>
            </a:lstStyle>
            <a:p>
              <a:pPr algn="ctr" fontAlgn="auto">
                <a:spcBef>
                  <a:spcPts val="0"/>
                </a:spcBef>
                <a:spcAft>
                  <a:spcPts val="0"/>
                </a:spcAft>
                <a:defRPr/>
              </a:pPr>
              <a:endParaRPr lang="en-US" sz="1050"/>
            </a:p>
          </p:txBody>
        </p:sp>
        <p:sp>
          <p:nvSpPr>
            <p:cNvPr id="31" name="Arc 30"/>
            <p:cNvSpPr/>
            <p:nvPr/>
          </p:nvSpPr>
          <p:spPr>
            <a:xfrm flipH="1" flipV="1">
              <a:off x="1066800" y="5029200"/>
              <a:ext cx="609600" cy="152400"/>
            </a:xfrm>
            <a:prstGeom prst="arc">
              <a:avLst>
                <a:gd name="adj1" fmla="val 16200000"/>
                <a:gd name="adj2" fmla="val 0"/>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anchor="ctr"/>
            <a:lstStyle>
              <a:defPPr>
                <a:defRPr lang="en-US"/>
              </a:defPPr>
              <a:lvl1pPr algn="l" rtl="0" fontAlgn="base">
                <a:spcBef>
                  <a:spcPct val="0"/>
                </a:spcBef>
                <a:spcAft>
                  <a:spcPct val="0"/>
                </a:spcAft>
                <a:defRPr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mn-lt"/>
                  <a:ea typeface="+mn-ea"/>
                  <a:cs typeface="+mn-cs"/>
                </a:defRPr>
              </a:lvl2pPr>
              <a:lvl3pPr marL="914400" algn="l" rtl="0" fontAlgn="base">
                <a:spcBef>
                  <a:spcPct val="0"/>
                </a:spcBef>
                <a:spcAft>
                  <a:spcPct val="0"/>
                </a:spcAft>
                <a:defRPr kern="1200">
                  <a:solidFill>
                    <a:schemeClr val="tx1"/>
                  </a:solidFill>
                  <a:latin typeface="+mn-lt"/>
                  <a:ea typeface="+mn-ea"/>
                  <a:cs typeface="+mn-cs"/>
                </a:defRPr>
              </a:lvl3pPr>
              <a:lvl4pPr marL="1371600" algn="l" rtl="0" fontAlgn="base">
                <a:spcBef>
                  <a:spcPct val="0"/>
                </a:spcBef>
                <a:spcAft>
                  <a:spcPct val="0"/>
                </a:spcAft>
                <a:defRPr kern="1200">
                  <a:solidFill>
                    <a:schemeClr val="tx1"/>
                  </a:solidFill>
                  <a:latin typeface="+mn-lt"/>
                  <a:ea typeface="+mn-ea"/>
                  <a:cs typeface="+mn-cs"/>
                </a:defRPr>
              </a:lvl4pPr>
              <a:lvl5pPr marL="1828800" algn="l" rtl="0" fontAlgn="base">
                <a:spcBef>
                  <a:spcPct val="0"/>
                </a:spcBef>
                <a:spcAft>
                  <a:spcPct val="0"/>
                </a:spcAft>
                <a:defRPr kern="1200">
                  <a:solidFill>
                    <a:schemeClr val="tx1"/>
                  </a:solidFill>
                  <a:latin typeface="+mn-lt"/>
                  <a:ea typeface="+mn-ea"/>
                  <a:cs typeface="+mn-cs"/>
                </a:defRPr>
              </a:lvl5pPr>
              <a:lvl6pPr marL="2286000" algn="l" defTabSz="914400" rtl="0" eaLnBrk="1" latinLnBrk="0" hangingPunct="1">
                <a:defRPr kern="1200">
                  <a:solidFill>
                    <a:schemeClr val="tx1"/>
                  </a:solidFill>
                  <a:latin typeface="+mn-lt"/>
                  <a:ea typeface="+mn-ea"/>
                  <a:cs typeface="+mn-cs"/>
                </a:defRPr>
              </a:lvl6pPr>
              <a:lvl7pPr marL="2743200" algn="l" defTabSz="914400" rtl="0" eaLnBrk="1" latinLnBrk="0" hangingPunct="1">
                <a:defRPr kern="1200">
                  <a:solidFill>
                    <a:schemeClr val="tx1"/>
                  </a:solidFill>
                  <a:latin typeface="+mn-lt"/>
                  <a:ea typeface="+mn-ea"/>
                  <a:cs typeface="+mn-cs"/>
                </a:defRPr>
              </a:lvl7pPr>
              <a:lvl8pPr marL="3200400" algn="l" defTabSz="914400" rtl="0" eaLnBrk="1" latinLnBrk="0" hangingPunct="1">
                <a:defRPr kern="1200">
                  <a:solidFill>
                    <a:schemeClr val="tx1"/>
                  </a:solidFill>
                  <a:latin typeface="+mn-lt"/>
                  <a:ea typeface="+mn-ea"/>
                  <a:cs typeface="+mn-cs"/>
                </a:defRPr>
              </a:lvl8pPr>
              <a:lvl9pPr marL="3657600" algn="l" defTabSz="914400" rtl="0" eaLnBrk="1" latinLnBrk="0" hangingPunct="1">
                <a:defRPr kern="1200">
                  <a:solidFill>
                    <a:schemeClr val="tx1"/>
                  </a:solidFill>
                  <a:latin typeface="+mn-lt"/>
                  <a:ea typeface="+mn-ea"/>
                  <a:cs typeface="+mn-cs"/>
                </a:defRPr>
              </a:lvl9pPr>
            </a:lstStyle>
            <a:p>
              <a:pPr algn="ctr" fontAlgn="auto">
                <a:spcBef>
                  <a:spcPts val="0"/>
                </a:spcBef>
                <a:spcAft>
                  <a:spcPts val="0"/>
                </a:spcAft>
                <a:defRPr/>
              </a:pPr>
              <a:endParaRPr lang="en-US" sz="1200"/>
            </a:p>
          </p:txBody>
        </p:sp>
        <p:sp>
          <p:nvSpPr>
            <p:cNvPr id="32" name="Rectangle 6"/>
            <p:cNvSpPr/>
            <p:nvPr/>
          </p:nvSpPr>
          <p:spPr>
            <a:xfrm>
              <a:off x="3505200" y="4724400"/>
              <a:ext cx="914400" cy="2286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smtClean="0">
                  <a:solidFill>
                    <a:srgbClr val="002060"/>
                  </a:solidFill>
                </a:rPr>
                <a:t>select x</a:t>
              </a:r>
              <a:r>
                <a:rPr lang="en-US" sz="1200" baseline="30000" dirty="0" smtClean="0">
                  <a:solidFill>
                    <a:srgbClr val="002060"/>
                  </a:solidFill>
                </a:rPr>
                <a:t>3</a:t>
              </a:r>
              <a:endParaRPr lang="en-US" sz="1200" baseline="30000" dirty="0">
                <a:solidFill>
                  <a:srgbClr val="002060"/>
                </a:solidFill>
              </a:endParaRPr>
            </a:p>
          </p:txBody>
        </p:sp>
        <p:sp>
          <p:nvSpPr>
            <p:cNvPr id="33" name="Rectangle 12"/>
            <p:cNvSpPr/>
            <p:nvPr/>
          </p:nvSpPr>
          <p:spPr>
            <a:xfrm>
              <a:off x="3505200" y="5257800"/>
              <a:ext cx="914400" cy="2286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smtClean="0">
                  <a:solidFill>
                    <a:srgbClr val="002060"/>
                  </a:solidFill>
                </a:rPr>
                <a:t>select x</a:t>
              </a:r>
              <a:r>
                <a:rPr lang="en-US" sz="1200" baseline="30000" dirty="0" smtClean="0">
                  <a:solidFill>
                    <a:srgbClr val="002060"/>
                  </a:solidFill>
                </a:rPr>
                <a:t>3</a:t>
              </a:r>
              <a:endParaRPr lang="en-US" sz="1200" baseline="30000" dirty="0">
                <a:solidFill>
                  <a:srgbClr val="002060"/>
                </a:solidFill>
              </a:endParaRPr>
            </a:p>
          </p:txBody>
        </p:sp>
        <p:sp>
          <p:nvSpPr>
            <p:cNvPr id="34" name="Rectangle 6"/>
            <p:cNvSpPr/>
            <p:nvPr/>
          </p:nvSpPr>
          <p:spPr>
            <a:xfrm>
              <a:off x="4800600" y="4724400"/>
              <a:ext cx="914400" cy="2286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smtClean="0">
                  <a:solidFill>
                    <a:srgbClr val="002060"/>
                  </a:solidFill>
                </a:rPr>
                <a:t>Sum()</a:t>
              </a:r>
              <a:endParaRPr lang="en-US" sz="1200" baseline="30000" dirty="0">
                <a:solidFill>
                  <a:srgbClr val="002060"/>
                </a:solidFill>
              </a:endParaRPr>
            </a:p>
          </p:txBody>
        </p:sp>
        <p:sp>
          <p:nvSpPr>
            <p:cNvPr id="35" name="Rectangle 12"/>
            <p:cNvSpPr/>
            <p:nvPr/>
          </p:nvSpPr>
          <p:spPr>
            <a:xfrm>
              <a:off x="4800600" y="5257800"/>
              <a:ext cx="914400" cy="2286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dirty="0" smtClean="0">
                  <a:solidFill>
                    <a:srgbClr val="002060"/>
                  </a:solidFill>
                </a:rPr>
                <a:t>Sum()</a:t>
              </a:r>
              <a:endParaRPr lang="en-US" sz="1200" baseline="30000" dirty="0">
                <a:solidFill>
                  <a:srgbClr val="002060"/>
                </a:solidFill>
              </a:endParaRPr>
            </a:p>
          </p:txBody>
        </p:sp>
        <p:cxnSp>
          <p:nvCxnSpPr>
            <p:cNvPr id="36" name="Straight Arrow Connector 19"/>
            <p:cNvCxnSpPr/>
            <p:nvPr/>
          </p:nvCxnSpPr>
          <p:spPr>
            <a:xfrm>
              <a:off x="5715000" y="4838700"/>
              <a:ext cx="381000" cy="2667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21"/>
            <p:cNvCxnSpPr/>
            <p:nvPr/>
          </p:nvCxnSpPr>
          <p:spPr>
            <a:xfrm flipV="1">
              <a:off x="5715000" y="5105400"/>
              <a:ext cx="381000" cy="2667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8" name="TextBox 78"/>
            <p:cNvSpPr txBox="1">
              <a:spLocks noChangeArrowheads="1"/>
            </p:cNvSpPr>
            <p:nvPr/>
          </p:nvSpPr>
          <p:spPr bwMode="auto">
            <a:xfrm>
              <a:off x="6096000" y="4965290"/>
              <a:ext cx="584246" cy="285934"/>
            </a:xfrm>
            <a:prstGeom prst="rect">
              <a:avLst/>
            </a:prstGeom>
            <a:noFill/>
            <a:ln w="9525">
              <a:noFill/>
              <a:miter lim="800000"/>
              <a:headEnd/>
              <a:tailEnd/>
            </a:ln>
          </p:spPr>
          <p:txBody>
            <a:bodyPr wrap="square">
              <a:spAutoFit/>
            </a:bodyPr>
            <a:lstStyle/>
            <a:p>
              <a:r>
                <a:rPr lang="en-US" dirty="0" smtClean="0">
                  <a:latin typeface="Calibri" pitchFamily="34" charset="0"/>
                </a:rPr>
                <a:t>Sum()</a:t>
              </a:r>
              <a:endParaRPr lang="en-US" dirty="0">
                <a:latin typeface="Calibri" pitchFamily="34" charset="0"/>
              </a:endParaRPr>
            </a:p>
          </p:txBody>
        </p:sp>
        <p:cxnSp>
          <p:nvCxnSpPr>
            <p:cNvPr id="39" name="Straight Arrow Connector 9"/>
            <p:cNvCxnSpPr/>
            <p:nvPr/>
          </p:nvCxnSpPr>
          <p:spPr>
            <a:xfrm>
              <a:off x="3124200" y="4838700"/>
              <a:ext cx="3810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9"/>
            <p:cNvCxnSpPr/>
            <p:nvPr/>
          </p:nvCxnSpPr>
          <p:spPr>
            <a:xfrm>
              <a:off x="4419600" y="4838700"/>
              <a:ext cx="3810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9"/>
            <p:cNvCxnSpPr/>
            <p:nvPr/>
          </p:nvCxnSpPr>
          <p:spPr>
            <a:xfrm>
              <a:off x="3124200" y="5372100"/>
              <a:ext cx="3810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9"/>
            <p:cNvCxnSpPr/>
            <p:nvPr/>
          </p:nvCxnSpPr>
          <p:spPr>
            <a:xfrm>
              <a:off x="4419600" y="5372100"/>
              <a:ext cx="3810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09"/>
          <p:cNvGrpSpPr/>
          <p:nvPr/>
        </p:nvGrpSpPr>
        <p:grpSpPr>
          <a:xfrm>
            <a:off x="1219200" y="2286000"/>
            <a:ext cx="7467600" cy="381000"/>
            <a:chOff x="1219200" y="2286000"/>
            <a:chExt cx="7467600" cy="381000"/>
          </a:xfrm>
          <a:solidFill>
            <a:schemeClr val="tx1"/>
          </a:solidFill>
          <a:scene3d>
            <a:camera prst="orthographicFront">
              <a:rot lat="0" lon="0" rev="0"/>
            </a:camera>
            <a:lightRig rig="balanced" dir="t">
              <a:rot lat="0" lon="0" rev="8700000"/>
            </a:lightRig>
          </a:scene3d>
        </p:grpSpPr>
        <p:sp>
          <p:nvSpPr>
            <p:cNvPr id="211" name="Rectangle 210"/>
            <p:cNvSpPr/>
            <p:nvPr/>
          </p:nvSpPr>
          <p:spPr>
            <a:xfrm>
              <a:off x="121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12" name="Rectangle 211"/>
            <p:cNvSpPr/>
            <p:nvPr/>
          </p:nvSpPr>
          <p:spPr>
            <a:xfrm>
              <a:off x="137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213" name="Rectangle 212"/>
            <p:cNvSpPr/>
            <p:nvPr/>
          </p:nvSpPr>
          <p:spPr>
            <a:xfrm>
              <a:off x="152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14" name="Rectangle 213"/>
            <p:cNvSpPr/>
            <p:nvPr/>
          </p:nvSpPr>
          <p:spPr>
            <a:xfrm>
              <a:off x="167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15" name="Rectangle 214"/>
            <p:cNvSpPr/>
            <p:nvPr/>
          </p:nvSpPr>
          <p:spPr>
            <a:xfrm>
              <a:off x="182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16" name="Rectangle 215"/>
            <p:cNvSpPr/>
            <p:nvPr/>
          </p:nvSpPr>
          <p:spPr>
            <a:xfrm>
              <a:off x="198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17" name="Rectangle 216"/>
            <p:cNvSpPr/>
            <p:nvPr/>
          </p:nvSpPr>
          <p:spPr>
            <a:xfrm>
              <a:off x="213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18" name="Rectangle 217"/>
            <p:cNvSpPr/>
            <p:nvPr/>
          </p:nvSpPr>
          <p:spPr>
            <a:xfrm>
              <a:off x="228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19" name="Rectangle 218"/>
            <p:cNvSpPr/>
            <p:nvPr/>
          </p:nvSpPr>
          <p:spPr>
            <a:xfrm>
              <a:off x="243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0" name="Rectangle 219"/>
            <p:cNvSpPr/>
            <p:nvPr/>
          </p:nvSpPr>
          <p:spPr>
            <a:xfrm>
              <a:off x="259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1" name="Rectangle 220"/>
            <p:cNvSpPr/>
            <p:nvPr/>
          </p:nvSpPr>
          <p:spPr>
            <a:xfrm>
              <a:off x="274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2" name="Rectangle 221"/>
            <p:cNvSpPr/>
            <p:nvPr/>
          </p:nvSpPr>
          <p:spPr>
            <a:xfrm>
              <a:off x="289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3" name="Rectangle 222"/>
            <p:cNvSpPr/>
            <p:nvPr/>
          </p:nvSpPr>
          <p:spPr>
            <a:xfrm>
              <a:off x="304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4" name="Rectangle 223"/>
            <p:cNvSpPr/>
            <p:nvPr/>
          </p:nvSpPr>
          <p:spPr>
            <a:xfrm>
              <a:off x="320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5" name="Rectangle 224"/>
            <p:cNvSpPr/>
            <p:nvPr/>
          </p:nvSpPr>
          <p:spPr>
            <a:xfrm>
              <a:off x="335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6" name="Rectangle 225"/>
            <p:cNvSpPr/>
            <p:nvPr/>
          </p:nvSpPr>
          <p:spPr>
            <a:xfrm>
              <a:off x="350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7" name="Rectangle 226"/>
            <p:cNvSpPr/>
            <p:nvPr/>
          </p:nvSpPr>
          <p:spPr>
            <a:xfrm>
              <a:off x="365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a:off x="381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ectangle 228"/>
            <p:cNvSpPr/>
            <p:nvPr/>
          </p:nvSpPr>
          <p:spPr>
            <a:xfrm>
              <a:off x="396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a:off x="411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Rectangle 230"/>
            <p:cNvSpPr/>
            <p:nvPr/>
          </p:nvSpPr>
          <p:spPr>
            <a:xfrm>
              <a:off x="426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231"/>
            <p:cNvSpPr/>
            <p:nvPr/>
          </p:nvSpPr>
          <p:spPr>
            <a:xfrm>
              <a:off x="441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Rectangle 232"/>
            <p:cNvSpPr/>
            <p:nvPr/>
          </p:nvSpPr>
          <p:spPr>
            <a:xfrm>
              <a:off x="457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a:off x="472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Rectangle 234"/>
            <p:cNvSpPr/>
            <p:nvPr/>
          </p:nvSpPr>
          <p:spPr>
            <a:xfrm>
              <a:off x="4876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Rectangle 235"/>
            <p:cNvSpPr/>
            <p:nvPr/>
          </p:nvSpPr>
          <p:spPr>
            <a:xfrm>
              <a:off x="502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Rectangle 236"/>
            <p:cNvSpPr/>
            <p:nvPr/>
          </p:nvSpPr>
          <p:spPr>
            <a:xfrm>
              <a:off x="518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Rectangle 237"/>
            <p:cNvSpPr/>
            <p:nvPr/>
          </p:nvSpPr>
          <p:spPr>
            <a:xfrm>
              <a:off x="533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Rectangle 238"/>
            <p:cNvSpPr/>
            <p:nvPr/>
          </p:nvSpPr>
          <p:spPr>
            <a:xfrm>
              <a:off x="548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0" name="Rectangle 239"/>
            <p:cNvSpPr/>
            <p:nvPr/>
          </p:nvSpPr>
          <p:spPr>
            <a:xfrm>
              <a:off x="563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1" name="Rectangle 240"/>
            <p:cNvSpPr/>
            <p:nvPr/>
          </p:nvSpPr>
          <p:spPr>
            <a:xfrm>
              <a:off x="579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2" name="Rectangle 241"/>
            <p:cNvSpPr/>
            <p:nvPr/>
          </p:nvSpPr>
          <p:spPr>
            <a:xfrm>
              <a:off x="594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3" name="Rectangle 242"/>
            <p:cNvSpPr/>
            <p:nvPr/>
          </p:nvSpPr>
          <p:spPr>
            <a:xfrm>
              <a:off x="609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4" name="Rectangle 243"/>
            <p:cNvSpPr/>
            <p:nvPr/>
          </p:nvSpPr>
          <p:spPr>
            <a:xfrm>
              <a:off x="624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5" name="Rectangle 244"/>
            <p:cNvSpPr/>
            <p:nvPr/>
          </p:nvSpPr>
          <p:spPr>
            <a:xfrm>
              <a:off x="640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6" name="Rectangle 245"/>
            <p:cNvSpPr/>
            <p:nvPr/>
          </p:nvSpPr>
          <p:spPr>
            <a:xfrm>
              <a:off x="655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7" name="Rectangle 246"/>
            <p:cNvSpPr/>
            <p:nvPr/>
          </p:nvSpPr>
          <p:spPr>
            <a:xfrm>
              <a:off x="670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247"/>
            <p:cNvSpPr/>
            <p:nvPr/>
          </p:nvSpPr>
          <p:spPr>
            <a:xfrm>
              <a:off x="685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Rectangle 248"/>
            <p:cNvSpPr/>
            <p:nvPr/>
          </p:nvSpPr>
          <p:spPr>
            <a:xfrm>
              <a:off x="701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a:off x="716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Rectangle 250"/>
            <p:cNvSpPr/>
            <p:nvPr/>
          </p:nvSpPr>
          <p:spPr>
            <a:xfrm>
              <a:off x="731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Rectangle 251"/>
            <p:cNvSpPr/>
            <p:nvPr/>
          </p:nvSpPr>
          <p:spPr>
            <a:xfrm>
              <a:off x="746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Rectangle 252"/>
            <p:cNvSpPr/>
            <p:nvPr/>
          </p:nvSpPr>
          <p:spPr>
            <a:xfrm>
              <a:off x="762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Rectangle 253"/>
            <p:cNvSpPr/>
            <p:nvPr/>
          </p:nvSpPr>
          <p:spPr>
            <a:xfrm>
              <a:off x="777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Rectangle 254"/>
            <p:cNvSpPr/>
            <p:nvPr/>
          </p:nvSpPr>
          <p:spPr>
            <a:xfrm>
              <a:off x="792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a:off x="807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Rectangle 256"/>
            <p:cNvSpPr/>
            <p:nvPr/>
          </p:nvSpPr>
          <p:spPr>
            <a:xfrm>
              <a:off x="822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a:off x="838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Rectangle 258"/>
            <p:cNvSpPr/>
            <p:nvPr/>
          </p:nvSpPr>
          <p:spPr>
            <a:xfrm>
              <a:off x="853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259"/>
          <p:cNvGrpSpPr/>
          <p:nvPr/>
        </p:nvGrpSpPr>
        <p:grpSpPr>
          <a:xfrm>
            <a:off x="1219200" y="3429000"/>
            <a:ext cx="7467600" cy="381000"/>
            <a:chOff x="1219200" y="2286000"/>
            <a:chExt cx="7467600" cy="381000"/>
          </a:xfrm>
          <a:solidFill>
            <a:schemeClr val="tx1"/>
          </a:solidFill>
          <a:scene3d>
            <a:camera prst="orthographicFront">
              <a:rot lat="0" lon="0" rev="0"/>
            </a:camera>
            <a:lightRig rig="balanced" dir="t">
              <a:rot lat="0" lon="0" rev="8700000"/>
            </a:lightRig>
          </a:scene3d>
        </p:grpSpPr>
        <p:sp>
          <p:nvSpPr>
            <p:cNvPr id="261" name="Rectangle 260"/>
            <p:cNvSpPr/>
            <p:nvPr/>
          </p:nvSpPr>
          <p:spPr>
            <a:xfrm>
              <a:off x="121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62" name="Rectangle 261"/>
            <p:cNvSpPr/>
            <p:nvPr/>
          </p:nvSpPr>
          <p:spPr>
            <a:xfrm>
              <a:off x="137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263" name="Rectangle 262"/>
            <p:cNvSpPr/>
            <p:nvPr/>
          </p:nvSpPr>
          <p:spPr>
            <a:xfrm>
              <a:off x="152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64" name="Rectangle 263"/>
            <p:cNvSpPr/>
            <p:nvPr/>
          </p:nvSpPr>
          <p:spPr>
            <a:xfrm>
              <a:off x="167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65" name="Rectangle 264"/>
            <p:cNvSpPr/>
            <p:nvPr/>
          </p:nvSpPr>
          <p:spPr>
            <a:xfrm>
              <a:off x="182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66" name="Rectangle 265"/>
            <p:cNvSpPr/>
            <p:nvPr/>
          </p:nvSpPr>
          <p:spPr>
            <a:xfrm>
              <a:off x="198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67" name="Rectangle 266"/>
            <p:cNvSpPr/>
            <p:nvPr/>
          </p:nvSpPr>
          <p:spPr>
            <a:xfrm>
              <a:off x="213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68" name="Rectangle 267"/>
            <p:cNvSpPr/>
            <p:nvPr/>
          </p:nvSpPr>
          <p:spPr>
            <a:xfrm>
              <a:off x="228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69" name="Rectangle 268"/>
            <p:cNvSpPr/>
            <p:nvPr/>
          </p:nvSpPr>
          <p:spPr>
            <a:xfrm>
              <a:off x="243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70" name="Rectangle 269"/>
            <p:cNvSpPr/>
            <p:nvPr/>
          </p:nvSpPr>
          <p:spPr>
            <a:xfrm>
              <a:off x="259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71" name="Rectangle 270"/>
            <p:cNvSpPr/>
            <p:nvPr/>
          </p:nvSpPr>
          <p:spPr>
            <a:xfrm>
              <a:off x="274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72" name="Rectangle 271"/>
            <p:cNvSpPr/>
            <p:nvPr/>
          </p:nvSpPr>
          <p:spPr>
            <a:xfrm>
              <a:off x="289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73" name="Rectangle 272"/>
            <p:cNvSpPr/>
            <p:nvPr/>
          </p:nvSpPr>
          <p:spPr>
            <a:xfrm>
              <a:off x="304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74" name="Rectangle 273"/>
            <p:cNvSpPr/>
            <p:nvPr/>
          </p:nvSpPr>
          <p:spPr>
            <a:xfrm>
              <a:off x="320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75" name="Rectangle 274"/>
            <p:cNvSpPr/>
            <p:nvPr/>
          </p:nvSpPr>
          <p:spPr>
            <a:xfrm>
              <a:off x="335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76" name="Rectangle 275"/>
            <p:cNvSpPr/>
            <p:nvPr/>
          </p:nvSpPr>
          <p:spPr>
            <a:xfrm>
              <a:off x="350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77" name="Rectangle 276"/>
            <p:cNvSpPr/>
            <p:nvPr/>
          </p:nvSpPr>
          <p:spPr>
            <a:xfrm>
              <a:off x="365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a:off x="381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Rectangle 278"/>
            <p:cNvSpPr/>
            <p:nvPr/>
          </p:nvSpPr>
          <p:spPr>
            <a:xfrm>
              <a:off x="396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279"/>
            <p:cNvSpPr/>
            <p:nvPr/>
          </p:nvSpPr>
          <p:spPr>
            <a:xfrm>
              <a:off x="411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Rectangle 280"/>
            <p:cNvSpPr/>
            <p:nvPr/>
          </p:nvSpPr>
          <p:spPr>
            <a:xfrm>
              <a:off x="426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Rectangle 281"/>
            <p:cNvSpPr/>
            <p:nvPr/>
          </p:nvSpPr>
          <p:spPr>
            <a:xfrm>
              <a:off x="441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ectangle 282"/>
            <p:cNvSpPr/>
            <p:nvPr/>
          </p:nvSpPr>
          <p:spPr>
            <a:xfrm>
              <a:off x="457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Rectangle 283"/>
            <p:cNvSpPr/>
            <p:nvPr/>
          </p:nvSpPr>
          <p:spPr>
            <a:xfrm>
              <a:off x="472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Rectangle 284"/>
            <p:cNvSpPr/>
            <p:nvPr/>
          </p:nvSpPr>
          <p:spPr>
            <a:xfrm>
              <a:off x="4876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Rectangle 285"/>
            <p:cNvSpPr/>
            <p:nvPr/>
          </p:nvSpPr>
          <p:spPr>
            <a:xfrm>
              <a:off x="502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Rectangle 286"/>
            <p:cNvSpPr/>
            <p:nvPr/>
          </p:nvSpPr>
          <p:spPr>
            <a:xfrm>
              <a:off x="518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Rectangle 287"/>
            <p:cNvSpPr/>
            <p:nvPr/>
          </p:nvSpPr>
          <p:spPr>
            <a:xfrm>
              <a:off x="533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Rectangle 288"/>
            <p:cNvSpPr/>
            <p:nvPr/>
          </p:nvSpPr>
          <p:spPr>
            <a:xfrm>
              <a:off x="548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0" name="Rectangle 289"/>
            <p:cNvSpPr/>
            <p:nvPr/>
          </p:nvSpPr>
          <p:spPr>
            <a:xfrm>
              <a:off x="563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1" name="Rectangle 290"/>
            <p:cNvSpPr/>
            <p:nvPr/>
          </p:nvSpPr>
          <p:spPr>
            <a:xfrm>
              <a:off x="579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2" name="Rectangle 291"/>
            <p:cNvSpPr/>
            <p:nvPr/>
          </p:nvSpPr>
          <p:spPr>
            <a:xfrm>
              <a:off x="594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3" name="Rectangle 292"/>
            <p:cNvSpPr/>
            <p:nvPr/>
          </p:nvSpPr>
          <p:spPr>
            <a:xfrm>
              <a:off x="609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4" name="Rectangle 293"/>
            <p:cNvSpPr/>
            <p:nvPr/>
          </p:nvSpPr>
          <p:spPr>
            <a:xfrm>
              <a:off x="624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5" name="Rectangle 294"/>
            <p:cNvSpPr/>
            <p:nvPr/>
          </p:nvSpPr>
          <p:spPr>
            <a:xfrm>
              <a:off x="640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6" name="Rectangle 295"/>
            <p:cNvSpPr/>
            <p:nvPr/>
          </p:nvSpPr>
          <p:spPr>
            <a:xfrm>
              <a:off x="655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97" name="Rectangle 296"/>
            <p:cNvSpPr/>
            <p:nvPr/>
          </p:nvSpPr>
          <p:spPr>
            <a:xfrm>
              <a:off x="670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Rectangle 297"/>
            <p:cNvSpPr/>
            <p:nvPr/>
          </p:nvSpPr>
          <p:spPr>
            <a:xfrm>
              <a:off x="685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Rectangle 298"/>
            <p:cNvSpPr/>
            <p:nvPr/>
          </p:nvSpPr>
          <p:spPr>
            <a:xfrm>
              <a:off x="701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Rectangle 299"/>
            <p:cNvSpPr/>
            <p:nvPr/>
          </p:nvSpPr>
          <p:spPr>
            <a:xfrm>
              <a:off x="716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Rectangle 300"/>
            <p:cNvSpPr/>
            <p:nvPr/>
          </p:nvSpPr>
          <p:spPr>
            <a:xfrm>
              <a:off x="731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Rectangle 301"/>
            <p:cNvSpPr/>
            <p:nvPr/>
          </p:nvSpPr>
          <p:spPr>
            <a:xfrm>
              <a:off x="746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Rectangle 302"/>
            <p:cNvSpPr/>
            <p:nvPr/>
          </p:nvSpPr>
          <p:spPr>
            <a:xfrm>
              <a:off x="762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Rectangle 303"/>
            <p:cNvSpPr/>
            <p:nvPr/>
          </p:nvSpPr>
          <p:spPr>
            <a:xfrm>
              <a:off x="777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Rectangle 304"/>
            <p:cNvSpPr/>
            <p:nvPr/>
          </p:nvSpPr>
          <p:spPr>
            <a:xfrm>
              <a:off x="792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Rectangle 305"/>
            <p:cNvSpPr/>
            <p:nvPr/>
          </p:nvSpPr>
          <p:spPr>
            <a:xfrm>
              <a:off x="807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Rectangle 306"/>
            <p:cNvSpPr/>
            <p:nvPr/>
          </p:nvSpPr>
          <p:spPr>
            <a:xfrm>
              <a:off x="822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Rectangle 307"/>
            <p:cNvSpPr/>
            <p:nvPr/>
          </p:nvSpPr>
          <p:spPr>
            <a:xfrm>
              <a:off x="838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Rectangle 308"/>
            <p:cNvSpPr/>
            <p:nvPr/>
          </p:nvSpPr>
          <p:spPr>
            <a:xfrm>
              <a:off x="853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2" name="Group 309"/>
          <p:cNvGrpSpPr/>
          <p:nvPr/>
        </p:nvGrpSpPr>
        <p:grpSpPr>
          <a:xfrm>
            <a:off x="1219200" y="4572000"/>
            <a:ext cx="7467600" cy="381000"/>
            <a:chOff x="1219200" y="2286000"/>
            <a:chExt cx="7467600" cy="381000"/>
          </a:xfrm>
          <a:solidFill>
            <a:schemeClr val="tx1"/>
          </a:solidFill>
          <a:scene3d>
            <a:camera prst="orthographicFront">
              <a:rot lat="0" lon="0" rev="0"/>
            </a:camera>
            <a:lightRig rig="balanced" dir="t">
              <a:rot lat="0" lon="0" rev="8700000"/>
            </a:lightRig>
          </a:scene3d>
        </p:grpSpPr>
        <p:sp>
          <p:nvSpPr>
            <p:cNvPr id="311" name="Rectangle 310"/>
            <p:cNvSpPr/>
            <p:nvPr/>
          </p:nvSpPr>
          <p:spPr>
            <a:xfrm>
              <a:off x="121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12" name="Rectangle 311"/>
            <p:cNvSpPr/>
            <p:nvPr/>
          </p:nvSpPr>
          <p:spPr>
            <a:xfrm>
              <a:off x="137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313" name="Rectangle 312"/>
            <p:cNvSpPr/>
            <p:nvPr/>
          </p:nvSpPr>
          <p:spPr>
            <a:xfrm>
              <a:off x="152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14" name="Rectangle 313"/>
            <p:cNvSpPr/>
            <p:nvPr/>
          </p:nvSpPr>
          <p:spPr>
            <a:xfrm>
              <a:off x="167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15" name="Rectangle 314"/>
            <p:cNvSpPr/>
            <p:nvPr/>
          </p:nvSpPr>
          <p:spPr>
            <a:xfrm>
              <a:off x="182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16" name="Rectangle 315"/>
            <p:cNvSpPr/>
            <p:nvPr/>
          </p:nvSpPr>
          <p:spPr>
            <a:xfrm>
              <a:off x="198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17" name="Rectangle 316"/>
            <p:cNvSpPr/>
            <p:nvPr/>
          </p:nvSpPr>
          <p:spPr>
            <a:xfrm>
              <a:off x="213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18" name="Rectangle 317"/>
            <p:cNvSpPr/>
            <p:nvPr/>
          </p:nvSpPr>
          <p:spPr>
            <a:xfrm>
              <a:off x="228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19" name="Rectangle 318"/>
            <p:cNvSpPr/>
            <p:nvPr/>
          </p:nvSpPr>
          <p:spPr>
            <a:xfrm>
              <a:off x="243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20" name="Rectangle 319"/>
            <p:cNvSpPr/>
            <p:nvPr/>
          </p:nvSpPr>
          <p:spPr>
            <a:xfrm>
              <a:off x="259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21" name="Rectangle 320"/>
            <p:cNvSpPr/>
            <p:nvPr/>
          </p:nvSpPr>
          <p:spPr>
            <a:xfrm>
              <a:off x="274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22" name="Rectangle 321"/>
            <p:cNvSpPr/>
            <p:nvPr/>
          </p:nvSpPr>
          <p:spPr>
            <a:xfrm>
              <a:off x="289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23" name="Rectangle 322"/>
            <p:cNvSpPr/>
            <p:nvPr/>
          </p:nvSpPr>
          <p:spPr>
            <a:xfrm>
              <a:off x="304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4" name="Rectangle 323"/>
            <p:cNvSpPr/>
            <p:nvPr/>
          </p:nvSpPr>
          <p:spPr>
            <a:xfrm>
              <a:off x="320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5" name="Rectangle 324"/>
            <p:cNvSpPr/>
            <p:nvPr/>
          </p:nvSpPr>
          <p:spPr>
            <a:xfrm>
              <a:off x="335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6" name="Rectangle 325"/>
            <p:cNvSpPr/>
            <p:nvPr/>
          </p:nvSpPr>
          <p:spPr>
            <a:xfrm>
              <a:off x="350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7" name="Rectangle 326"/>
            <p:cNvSpPr/>
            <p:nvPr/>
          </p:nvSpPr>
          <p:spPr>
            <a:xfrm>
              <a:off x="365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Rectangle 327"/>
            <p:cNvSpPr/>
            <p:nvPr/>
          </p:nvSpPr>
          <p:spPr>
            <a:xfrm>
              <a:off x="381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Rectangle 328"/>
            <p:cNvSpPr/>
            <p:nvPr/>
          </p:nvSpPr>
          <p:spPr>
            <a:xfrm>
              <a:off x="396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Rectangle 329"/>
            <p:cNvSpPr/>
            <p:nvPr/>
          </p:nvSpPr>
          <p:spPr>
            <a:xfrm>
              <a:off x="411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Rectangle 330"/>
            <p:cNvSpPr/>
            <p:nvPr/>
          </p:nvSpPr>
          <p:spPr>
            <a:xfrm>
              <a:off x="426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Rectangle 331"/>
            <p:cNvSpPr/>
            <p:nvPr/>
          </p:nvSpPr>
          <p:spPr>
            <a:xfrm>
              <a:off x="441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Rectangle 332"/>
            <p:cNvSpPr/>
            <p:nvPr/>
          </p:nvSpPr>
          <p:spPr>
            <a:xfrm>
              <a:off x="457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Rectangle 333"/>
            <p:cNvSpPr/>
            <p:nvPr/>
          </p:nvSpPr>
          <p:spPr>
            <a:xfrm>
              <a:off x="472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Rectangle 334"/>
            <p:cNvSpPr/>
            <p:nvPr/>
          </p:nvSpPr>
          <p:spPr>
            <a:xfrm>
              <a:off x="4876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Rectangle 335"/>
            <p:cNvSpPr/>
            <p:nvPr/>
          </p:nvSpPr>
          <p:spPr>
            <a:xfrm>
              <a:off x="502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Rectangle 336"/>
            <p:cNvSpPr/>
            <p:nvPr/>
          </p:nvSpPr>
          <p:spPr>
            <a:xfrm>
              <a:off x="518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 name="Rectangle 337"/>
            <p:cNvSpPr/>
            <p:nvPr/>
          </p:nvSpPr>
          <p:spPr>
            <a:xfrm>
              <a:off x="533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Rectangle 338"/>
            <p:cNvSpPr/>
            <p:nvPr/>
          </p:nvSpPr>
          <p:spPr>
            <a:xfrm>
              <a:off x="548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0" name="Rectangle 339"/>
            <p:cNvSpPr/>
            <p:nvPr/>
          </p:nvSpPr>
          <p:spPr>
            <a:xfrm>
              <a:off x="563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1" name="Rectangle 340"/>
            <p:cNvSpPr/>
            <p:nvPr/>
          </p:nvSpPr>
          <p:spPr>
            <a:xfrm>
              <a:off x="579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2" name="Rectangle 341"/>
            <p:cNvSpPr/>
            <p:nvPr/>
          </p:nvSpPr>
          <p:spPr>
            <a:xfrm>
              <a:off x="594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3" name="Rectangle 342"/>
            <p:cNvSpPr/>
            <p:nvPr/>
          </p:nvSpPr>
          <p:spPr>
            <a:xfrm>
              <a:off x="609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4" name="Rectangle 343"/>
            <p:cNvSpPr/>
            <p:nvPr/>
          </p:nvSpPr>
          <p:spPr>
            <a:xfrm>
              <a:off x="624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5" name="Rectangle 344"/>
            <p:cNvSpPr/>
            <p:nvPr/>
          </p:nvSpPr>
          <p:spPr>
            <a:xfrm>
              <a:off x="640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6" name="Rectangle 345"/>
            <p:cNvSpPr/>
            <p:nvPr/>
          </p:nvSpPr>
          <p:spPr>
            <a:xfrm>
              <a:off x="655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47" name="Rectangle 346"/>
            <p:cNvSpPr/>
            <p:nvPr/>
          </p:nvSpPr>
          <p:spPr>
            <a:xfrm>
              <a:off x="670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 name="Rectangle 347"/>
            <p:cNvSpPr/>
            <p:nvPr/>
          </p:nvSpPr>
          <p:spPr>
            <a:xfrm>
              <a:off x="685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Rectangle 348"/>
            <p:cNvSpPr/>
            <p:nvPr/>
          </p:nvSpPr>
          <p:spPr>
            <a:xfrm>
              <a:off x="701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Rectangle 349"/>
            <p:cNvSpPr/>
            <p:nvPr/>
          </p:nvSpPr>
          <p:spPr>
            <a:xfrm>
              <a:off x="716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1" name="Rectangle 350"/>
            <p:cNvSpPr/>
            <p:nvPr/>
          </p:nvSpPr>
          <p:spPr>
            <a:xfrm>
              <a:off x="731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Rectangle 351"/>
            <p:cNvSpPr/>
            <p:nvPr/>
          </p:nvSpPr>
          <p:spPr>
            <a:xfrm>
              <a:off x="746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3" name="Rectangle 352"/>
            <p:cNvSpPr/>
            <p:nvPr/>
          </p:nvSpPr>
          <p:spPr>
            <a:xfrm>
              <a:off x="762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4" name="Rectangle 353"/>
            <p:cNvSpPr/>
            <p:nvPr/>
          </p:nvSpPr>
          <p:spPr>
            <a:xfrm>
              <a:off x="777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5" name="Rectangle 354"/>
            <p:cNvSpPr/>
            <p:nvPr/>
          </p:nvSpPr>
          <p:spPr>
            <a:xfrm>
              <a:off x="792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6" name="Rectangle 355"/>
            <p:cNvSpPr/>
            <p:nvPr/>
          </p:nvSpPr>
          <p:spPr>
            <a:xfrm>
              <a:off x="807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7" name="Rectangle 356"/>
            <p:cNvSpPr/>
            <p:nvPr/>
          </p:nvSpPr>
          <p:spPr>
            <a:xfrm>
              <a:off x="822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 name="Rectangle 357"/>
            <p:cNvSpPr/>
            <p:nvPr/>
          </p:nvSpPr>
          <p:spPr>
            <a:xfrm>
              <a:off x="838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9" name="Rectangle 358"/>
            <p:cNvSpPr/>
            <p:nvPr/>
          </p:nvSpPr>
          <p:spPr>
            <a:xfrm>
              <a:off x="853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359"/>
          <p:cNvGrpSpPr/>
          <p:nvPr/>
        </p:nvGrpSpPr>
        <p:grpSpPr>
          <a:xfrm>
            <a:off x="1219200" y="5715000"/>
            <a:ext cx="7467600" cy="381000"/>
            <a:chOff x="1219200" y="2286000"/>
            <a:chExt cx="7467600" cy="381000"/>
          </a:xfrm>
          <a:solidFill>
            <a:schemeClr val="tx1"/>
          </a:solidFill>
          <a:scene3d>
            <a:camera prst="orthographicFront">
              <a:rot lat="0" lon="0" rev="0"/>
            </a:camera>
            <a:lightRig rig="balanced" dir="t">
              <a:rot lat="0" lon="0" rev="8700000"/>
            </a:lightRig>
          </a:scene3d>
        </p:grpSpPr>
        <p:sp>
          <p:nvSpPr>
            <p:cNvPr id="361" name="Rectangle 360"/>
            <p:cNvSpPr/>
            <p:nvPr/>
          </p:nvSpPr>
          <p:spPr>
            <a:xfrm>
              <a:off x="121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62" name="Rectangle 361"/>
            <p:cNvSpPr/>
            <p:nvPr/>
          </p:nvSpPr>
          <p:spPr>
            <a:xfrm>
              <a:off x="137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363" name="Rectangle 362"/>
            <p:cNvSpPr/>
            <p:nvPr/>
          </p:nvSpPr>
          <p:spPr>
            <a:xfrm>
              <a:off x="152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64" name="Rectangle 363"/>
            <p:cNvSpPr/>
            <p:nvPr/>
          </p:nvSpPr>
          <p:spPr>
            <a:xfrm>
              <a:off x="167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65" name="Rectangle 364"/>
            <p:cNvSpPr/>
            <p:nvPr/>
          </p:nvSpPr>
          <p:spPr>
            <a:xfrm>
              <a:off x="182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66" name="Rectangle 365"/>
            <p:cNvSpPr/>
            <p:nvPr/>
          </p:nvSpPr>
          <p:spPr>
            <a:xfrm>
              <a:off x="198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67" name="Rectangle 366"/>
            <p:cNvSpPr/>
            <p:nvPr/>
          </p:nvSpPr>
          <p:spPr>
            <a:xfrm>
              <a:off x="213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68" name="Rectangle 367"/>
            <p:cNvSpPr/>
            <p:nvPr/>
          </p:nvSpPr>
          <p:spPr>
            <a:xfrm>
              <a:off x="228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69" name="Rectangle 368"/>
            <p:cNvSpPr/>
            <p:nvPr/>
          </p:nvSpPr>
          <p:spPr>
            <a:xfrm>
              <a:off x="243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70" name="Rectangle 369"/>
            <p:cNvSpPr/>
            <p:nvPr/>
          </p:nvSpPr>
          <p:spPr>
            <a:xfrm>
              <a:off x="259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71" name="Rectangle 370"/>
            <p:cNvSpPr/>
            <p:nvPr/>
          </p:nvSpPr>
          <p:spPr>
            <a:xfrm>
              <a:off x="274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72" name="Rectangle 371"/>
            <p:cNvSpPr/>
            <p:nvPr/>
          </p:nvSpPr>
          <p:spPr>
            <a:xfrm>
              <a:off x="289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73" name="Rectangle 372"/>
            <p:cNvSpPr/>
            <p:nvPr/>
          </p:nvSpPr>
          <p:spPr>
            <a:xfrm>
              <a:off x="304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74" name="Rectangle 373"/>
            <p:cNvSpPr/>
            <p:nvPr/>
          </p:nvSpPr>
          <p:spPr>
            <a:xfrm>
              <a:off x="320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75" name="Rectangle 374"/>
            <p:cNvSpPr/>
            <p:nvPr/>
          </p:nvSpPr>
          <p:spPr>
            <a:xfrm>
              <a:off x="335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76" name="Rectangle 375"/>
            <p:cNvSpPr/>
            <p:nvPr/>
          </p:nvSpPr>
          <p:spPr>
            <a:xfrm>
              <a:off x="350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77" name="Rectangle 376"/>
            <p:cNvSpPr/>
            <p:nvPr/>
          </p:nvSpPr>
          <p:spPr>
            <a:xfrm>
              <a:off x="365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 name="Rectangle 377"/>
            <p:cNvSpPr/>
            <p:nvPr/>
          </p:nvSpPr>
          <p:spPr>
            <a:xfrm>
              <a:off x="381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 name="Rectangle 378"/>
            <p:cNvSpPr/>
            <p:nvPr/>
          </p:nvSpPr>
          <p:spPr>
            <a:xfrm>
              <a:off x="396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0" name="Rectangle 379"/>
            <p:cNvSpPr/>
            <p:nvPr/>
          </p:nvSpPr>
          <p:spPr>
            <a:xfrm>
              <a:off x="411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1" name="Rectangle 380"/>
            <p:cNvSpPr/>
            <p:nvPr/>
          </p:nvSpPr>
          <p:spPr>
            <a:xfrm>
              <a:off x="426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2" name="Rectangle 381"/>
            <p:cNvSpPr/>
            <p:nvPr/>
          </p:nvSpPr>
          <p:spPr>
            <a:xfrm>
              <a:off x="441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3" name="Rectangle 382"/>
            <p:cNvSpPr/>
            <p:nvPr/>
          </p:nvSpPr>
          <p:spPr>
            <a:xfrm>
              <a:off x="457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4" name="Rectangle 383"/>
            <p:cNvSpPr/>
            <p:nvPr/>
          </p:nvSpPr>
          <p:spPr>
            <a:xfrm>
              <a:off x="472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5" name="Rectangle 384"/>
            <p:cNvSpPr/>
            <p:nvPr/>
          </p:nvSpPr>
          <p:spPr>
            <a:xfrm>
              <a:off x="4876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6" name="Rectangle 385"/>
            <p:cNvSpPr/>
            <p:nvPr/>
          </p:nvSpPr>
          <p:spPr>
            <a:xfrm>
              <a:off x="5029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7" name="Rectangle 386"/>
            <p:cNvSpPr/>
            <p:nvPr/>
          </p:nvSpPr>
          <p:spPr>
            <a:xfrm>
              <a:off x="5181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8" name="Rectangle 387"/>
            <p:cNvSpPr/>
            <p:nvPr/>
          </p:nvSpPr>
          <p:spPr>
            <a:xfrm>
              <a:off x="5334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 name="Rectangle 388"/>
            <p:cNvSpPr/>
            <p:nvPr/>
          </p:nvSpPr>
          <p:spPr>
            <a:xfrm>
              <a:off x="5486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0" name="Rectangle 389"/>
            <p:cNvSpPr/>
            <p:nvPr/>
          </p:nvSpPr>
          <p:spPr>
            <a:xfrm>
              <a:off x="5638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1" name="Rectangle 390"/>
            <p:cNvSpPr/>
            <p:nvPr/>
          </p:nvSpPr>
          <p:spPr>
            <a:xfrm>
              <a:off x="5791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2" name="Rectangle 391"/>
            <p:cNvSpPr/>
            <p:nvPr/>
          </p:nvSpPr>
          <p:spPr>
            <a:xfrm>
              <a:off x="5943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3" name="Rectangle 392"/>
            <p:cNvSpPr/>
            <p:nvPr/>
          </p:nvSpPr>
          <p:spPr>
            <a:xfrm>
              <a:off x="6096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4" name="Rectangle 393"/>
            <p:cNvSpPr/>
            <p:nvPr/>
          </p:nvSpPr>
          <p:spPr>
            <a:xfrm>
              <a:off x="6248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5" name="Rectangle 394"/>
            <p:cNvSpPr/>
            <p:nvPr/>
          </p:nvSpPr>
          <p:spPr>
            <a:xfrm>
              <a:off x="6400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6" name="Rectangle 395"/>
            <p:cNvSpPr/>
            <p:nvPr/>
          </p:nvSpPr>
          <p:spPr>
            <a:xfrm>
              <a:off x="6553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7" name="Rectangle 396"/>
            <p:cNvSpPr/>
            <p:nvPr/>
          </p:nvSpPr>
          <p:spPr>
            <a:xfrm>
              <a:off x="6705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8" name="Rectangle 397"/>
            <p:cNvSpPr/>
            <p:nvPr/>
          </p:nvSpPr>
          <p:spPr>
            <a:xfrm>
              <a:off x="6858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 name="Rectangle 398"/>
            <p:cNvSpPr/>
            <p:nvPr/>
          </p:nvSpPr>
          <p:spPr>
            <a:xfrm>
              <a:off x="7010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0" name="Rectangle 399"/>
            <p:cNvSpPr/>
            <p:nvPr/>
          </p:nvSpPr>
          <p:spPr>
            <a:xfrm>
              <a:off x="7162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1" name="Rectangle 400"/>
            <p:cNvSpPr/>
            <p:nvPr/>
          </p:nvSpPr>
          <p:spPr>
            <a:xfrm>
              <a:off x="7315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2" name="Rectangle 401"/>
            <p:cNvSpPr/>
            <p:nvPr/>
          </p:nvSpPr>
          <p:spPr>
            <a:xfrm>
              <a:off x="7467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3" name="Rectangle 402"/>
            <p:cNvSpPr/>
            <p:nvPr/>
          </p:nvSpPr>
          <p:spPr>
            <a:xfrm>
              <a:off x="7620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4" name="Rectangle 403"/>
            <p:cNvSpPr/>
            <p:nvPr/>
          </p:nvSpPr>
          <p:spPr>
            <a:xfrm>
              <a:off x="7772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5" name="Rectangle 404"/>
            <p:cNvSpPr/>
            <p:nvPr/>
          </p:nvSpPr>
          <p:spPr>
            <a:xfrm>
              <a:off x="79248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6" name="Rectangle 405"/>
            <p:cNvSpPr/>
            <p:nvPr/>
          </p:nvSpPr>
          <p:spPr>
            <a:xfrm>
              <a:off x="80772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7" name="Rectangle 406"/>
            <p:cNvSpPr/>
            <p:nvPr/>
          </p:nvSpPr>
          <p:spPr>
            <a:xfrm>
              <a:off x="82296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8" name="Rectangle 407"/>
            <p:cNvSpPr/>
            <p:nvPr/>
          </p:nvSpPr>
          <p:spPr>
            <a:xfrm>
              <a:off x="83820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 name="Rectangle 408"/>
            <p:cNvSpPr/>
            <p:nvPr/>
          </p:nvSpPr>
          <p:spPr>
            <a:xfrm>
              <a:off x="8534400" y="2286000"/>
              <a:ext cx="152400" cy="381000"/>
            </a:xfrm>
            <a:prstGeom prst="rect">
              <a:avLst/>
            </a:prstGeom>
            <a:grp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Partitioning, cont.</a:t>
            </a:r>
            <a:endParaRPr lang="en-US" dirty="0"/>
          </a:p>
        </p:txBody>
      </p:sp>
      <p:sp>
        <p:nvSpPr>
          <p:cNvPr id="3" name="Text Placeholder 2"/>
          <p:cNvSpPr>
            <a:spLocks noGrp="1"/>
          </p:cNvSpPr>
          <p:nvPr>
            <p:ph type="body" sz="quarter" idx="10"/>
          </p:nvPr>
        </p:nvSpPr>
        <p:spPr>
          <a:xfrm>
            <a:off x="381000" y="1411552"/>
            <a:ext cx="8382000" cy="5217848"/>
          </a:xfrm>
        </p:spPr>
        <p:txBody>
          <a:bodyPr>
            <a:normAutofit fontScale="55000" lnSpcReduction="20000"/>
          </a:bodyPr>
          <a:lstStyle/>
          <a:p>
            <a:r>
              <a:rPr lang="en-US" dirty="0" smtClean="0"/>
              <a:t>Types of partitioning</a:t>
            </a:r>
          </a:p>
          <a:p>
            <a:pPr lvl="1"/>
            <a:r>
              <a:rPr lang="en-US" dirty="0" smtClean="0"/>
              <a:t>Chunk</a:t>
            </a:r>
          </a:p>
          <a:p>
            <a:pPr lvl="2"/>
            <a:r>
              <a:rPr lang="en-US" dirty="0" smtClean="0"/>
              <a:t>Works with any </a:t>
            </a:r>
            <a:r>
              <a:rPr lang="en-US" dirty="0" err="1" smtClean="0"/>
              <a:t>IEnumerable</a:t>
            </a:r>
            <a:r>
              <a:rPr lang="en-US" dirty="0" smtClean="0"/>
              <a:t>&lt;T&gt;</a:t>
            </a:r>
          </a:p>
          <a:p>
            <a:pPr lvl="2"/>
            <a:r>
              <a:rPr lang="en-US" dirty="0" smtClean="0"/>
              <a:t>Single enumerator shared; chunks handed out on-demand</a:t>
            </a:r>
          </a:p>
          <a:p>
            <a:pPr lvl="2"/>
            <a:endParaRPr lang="en-US" dirty="0" smtClean="0"/>
          </a:p>
          <a:p>
            <a:pPr lvl="1"/>
            <a:endParaRPr lang="en-US" dirty="0" smtClean="0"/>
          </a:p>
          <a:p>
            <a:pPr lvl="1"/>
            <a:endParaRPr lang="en-US" dirty="0" smtClean="0"/>
          </a:p>
          <a:p>
            <a:pPr lvl="1"/>
            <a:r>
              <a:rPr lang="en-US" dirty="0" smtClean="0"/>
              <a:t>Range</a:t>
            </a:r>
          </a:p>
          <a:p>
            <a:pPr lvl="2"/>
            <a:r>
              <a:rPr lang="en-US" dirty="0" smtClean="0"/>
              <a:t>Works only with </a:t>
            </a:r>
            <a:r>
              <a:rPr lang="en-US" dirty="0" err="1" smtClean="0"/>
              <a:t>IList</a:t>
            </a:r>
            <a:r>
              <a:rPr lang="en-US" dirty="0" smtClean="0"/>
              <a:t>&lt;T&gt;</a:t>
            </a:r>
          </a:p>
          <a:p>
            <a:pPr lvl="2"/>
            <a:r>
              <a:rPr lang="en-US" dirty="0" smtClean="0"/>
              <a:t>Input divided into contiguous regions, one per partition</a:t>
            </a:r>
          </a:p>
          <a:p>
            <a:pPr lvl="2"/>
            <a:endParaRPr lang="en-US" dirty="0" smtClean="0"/>
          </a:p>
          <a:p>
            <a:pPr lvl="1"/>
            <a:endParaRPr lang="en-US" dirty="0" smtClean="0"/>
          </a:p>
          <a:p>
            <a:pPr lvl="1"/>
            <a:endParaRPr lang="en-US" dirty="0" smtClean="0"/>
          </a:p>
          <a:p>
            <a:pPr lvl="1"/>
            <a:r>
              <a:rPr lang="en-US" dirty="0" smtClean="0"/>
              <a:t>Striped</a:t>
            </a:r>
          </a:p>
          <a:p>
            <a:pPr lvl="2"/>
            <a:r>
              <a:rPr lang="en-US" dirty="0" smtClean="0"/>
              <a:t>Elements handed out round-robin to each partition</a:t>
            </a:r>
          </a:p>
          <a:p>
            <a:pPr lvl="2"/>
            <a:endParaRPr lang="en-US" dirty="0" smtClean="0"/>
          </a:p>
          <a:p>
            <a:pPr lvl="2"/>
            <a:endParaRPr lang="en-US" dirty="0" smtClean="0"/>
          </a:p>
          <a:p>
            <a:pPr lvl="2"/>
            <a:endParaRPr lang="en-US" dirty="0" smtClean="0"/>
          </a:p>
          <a:p>
            <a:pPr lvl="1"/>
            <a:endParaRPr lang="en-US" dirty="0" smtClean="0"/>
          </a:p>
          <a:p>
            <a:pPr lvl="1"/>
            <a:r>
              <a:rPr lang="en-US" dirty="0" smtClean="0"/>
              <a:t>Hash</a:t>
            </a:r>
          </a:p>
          <a:p>
            <a:pPr lvl="2"/>
            <a:r>
              <a:rPr lang="en-US" dirty="0" smtClean="0"/>
              <a:t>Works with any </a:t>
            </a:r>
            <a:r>
              <a:rPr lang="en-US" dirty="0" err="1" smtClean="0"/>
              <a:t>IEnumerable</a:t>
            </a:r>
            <a:r>
              <a:rPr lang="en-US" dirty="0" smtClean="0"/>
              <a:t>&lt;T&gt;</a:t>
            </a:r>
          </a:p>
          <a:p>
            <a:pPr lvl="2"/>
            <a:r>
              <a:rPr lang="en-US" dirty="0" smtClean="0"/>
              <a:t>Elements assigned to partition based on hash code</a:t>
            </a:r>
          </a:p>
          <a:p>
            <a:pPr lvl="1"/>
            <a:endParaRPr lang="en-US" dirty="0" smtClean="0"/>
          </a:p>
          <a:p>
            <a:pPr lvl="1"/>
            <a:endParaRPr lang="en-US" dirty="0" smtClean="0"/>
          </a:p>
          <a:p>
            <a:pPr lvl="1"/>
            <a:endParaRPr lang="en-US" dirty="0" smtClean="0"/>
          </a:p>
          <a:p>
            <a:r>
              <a:rPr lang="en-US" dirty="0" smtClean="0"/>
              <a:t>Repartitioning sometimes necessary</a:t>
            </a:r>
          </a:p>
          <a:p>
            <a:pPr lvl="1"/>
            <a:endParaRPr lang="en-US" dirty="0"/>
          </a:p>
        </p:txBody>
      </p:sp>
      <p:grpSp>
        <p:nvGrpSpPr>
          <p:cNvPr id="204" name="Group 206"/>
          <p:cNvGrpSpPr/>
          <p:nvPr/>
        </p:nvGrpSpPr>
        <p:grpSpPr>
          <a:xfrm>
            <a:off x="1219200" y="3429000"/>
            <a:ext cx="7467600" cy="381000"/>
            <a:chOff x="1219200" y="3429000"/>
            <a:chExt cx="7467600" cy="381000"/>
          </a:xfrm>
          <a:scene3d>
            <a:camera prst="orthographicFront">
              <a:rot lat="0" lon="0" rev="0"/>
            </a:camera>
            <a:lightRig rig="balanced" dir="t">
              <a:rot lat="0" lon="0" rev="8700000"/>
            </a:lightRig>
          </a:scene3d>
        </p:grpSpPr>
        <p:sp>
          <p:nvSpPr>
            <p:cNvPr id="4" name="Rectangle 3"/>
            <p:cNvSpPr/>
            <p:nvPr/>
          </p:nvSpPr>
          <p:spPr>
            <a:xfrm>
              <a:off x="12192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Rectangle 6"/>
            <p:cNvSpPr/>
            <p:nvPr/>
          </p:nvSpPr>
          <p:spPr>
            <a:xfrm>
              <a:off x="13716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Rectangle 7"/>
            <p:cNvSpPr/>
            <p:nvPr/>
          </p:nvSpPr>
          <p:spPr>
            <a:xfrm>
              <a:off x="15240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Rectangle 8"/>
            <p:cNvSpPr/>
            <p:nvPr/>
          </p:nvSpPr>
          <p:spPr>
            <a:xfrm>
              <a:off x="16764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Rectangle 9"/>
            <p:cNvSpPr/>
            <p:nvPr/>
          </p:nvSpPr>
          <p:spPr>
            <a:xfrm>
              <a:off x="18288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 name="Rectangle 10"/>
            <p:cNvSpPr/>
            <p:nvPr/>
          </p:nvSpPr>
          <p:spPr>
            <a:xfrm>
              <a:off x="19812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 name="Rectangle 11"/>
            <p:cNvSpPr/>
            <p:nvPr/>
          </p:nvSpPr>
          <p:spPr>
            <a:xfrm>
              <a:off x="21336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 name="Rectangle 12"/>
            <p:cNvSpPr/>
            <p:nvPr/>
          </p:nvSpPr>
          <p:spPr>
            <a:xfrm>
              <a:off x="22860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 name="Rectangle 13"/>
            <p:cNvSpPr/>
            <p:nvPr/>
          </p:nvSpPr>
          <p:spPr>
            <a:xfrm>
              <a:off x="24384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 name="Rectangle 14"/>
            <p:cNvSpPr/>
            <p:nvPr/>
          </p:nvSpPr>
          <p:spPr>
            <a:xfrm>
              <a:off x="25908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p:cNvSpPr/>
            <p:nvPr/>
          </p:nvSpPr>
          <p:spPr>
            <a:xfrm>
              <a:off x="27432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7" name="Rectangle 16"/>
            <p:cNvSpPr/>
            <p:nvPr/>
          </p:nvSpPr>
          <p:spPr>
            <a:xfrm>
              <a:off x="28956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 name="Rectangle 17"/>
            <p:cNvSpPr/>
            <p:nvPr/>
          </p:nvSpPr>
          <p:spPr>
            <a:xfrm>
              <a:off x="3048000" y="3429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9" name="Rectangle 18"/>
            <p:cNvSpPr/>
            <p:nvPr/>
          </p:nvSpPr>
          <p:spPr>
            <a:xfrm>
              <a:off x="32004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3528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5052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6576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8100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9624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148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2672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4196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5720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7244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8768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5029200" y="3429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1816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53340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54864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56388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7912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9436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0960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2484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4008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5532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7056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858000" y="3429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0104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71628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73152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74676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76200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7724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79248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80772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82296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83820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8534400" y="3429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5" name="Group 207"/>
          <p:cNvGrpSpPr/>
          <p:nvPr/>
        </p:nvGrpSpPr>
        <p:grpSpPr>
          <a:xfrm>
            <a:off x="1219200" y="4572000"/>
            <a:ext cx="7467600" cy="381000"/>
            <a:chOff x="1219200" y="4572000"/>
            <a:chExt cx="7467600" cy="381000"/>
          </a:xfrm>
          <a:scene3d>
            <a:camera prst="orthographicFront">
              <a:rot lat="0" lon="0" rev="0"/>
            </a:camera>
            <a:lightRig rig="balanced" dir="t">
              <a:rot lat="0" lon="0" rev="8700000"/>
            </a:lightRig>
          </a:scene3d>
        </p:grpSpPr>
        <p:sp>
          <p:nvSpPr>
            <p:cNvPr id="55" name="Rectangle 54"/>
            <p:cNvSpPr/>
            <p:nvPr/>
          </p:nvSpPr>
          <p:spPr>
            <a:xfrm>
              <a:off x="12192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13716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15240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16764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18288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19812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21336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22860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24384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25908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27432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28956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30480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32004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33528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5052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36576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38100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39624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41148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42672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4196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5720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47244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48768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50292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51816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3340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4864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56388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57912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59436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60960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62484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64008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5532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67056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68580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0104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71628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73152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74676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76200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77724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79248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8077200" y="4572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8229600" y="4572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8382000" y="4572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8534400" y="4572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6" name="Group 409"/>
          <p:cNvGrpSpPr/>
          <p:nvPr/>
        </p:nvGrpSpPr>
        <p:grpSpPr>
          <a:xfrm>
            <a:off x="1219200" y="2286000"/>
            <a:ext cx="7467600" cy="381000"/>
            <a:chOff x="1219200" y="2286000"/>
            <a:chExt cx="7467600" cy="381000"/>
          </a:xfrm>
        </p:grpSpPr>
        <p:sp>
          <p:nvSpPr>
            <p:cNvPr id="104" name="Rectangle 103"/>
            <p:cNvSpPr/>
            <p:nvPr/>
          </p:nvSpPr>
          <p:spPr>
            <a:xfrm>
              <a:off x="12192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5" name="Rectangle 104"/>
            <p:cNvSpPr/>
            <p:nvPr/>
          </p:nvSpPr>
          <p:spPr>
            <a:xfrm>
              <a:off x="13716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106" name="Rectangle 105"/>
            <p:cNvSpPr/>
            <p:nvPr/>
          </p:nvSpPr>
          <p:spPr>
            <a:xfrm>
              <a:off x="15240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07" name="Rectangle 106"/>
            <p:cNvSpPr/>
            <p:nvPr/>
          </p:nvSpPr>
          <p:spPr>
            <a:xfrm>
              <a:off x="16764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08" name="Rectangle 107"/>
            <p:cNvSpPr/>
            <p:nvPr/>
          </p:nvSpPr>
          <p:spPr>
            <a:xfrm>
              <a:off x="18288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9" name="Rectangle 108"/>
            <p:cNvSpPr/>
            <p:nvPr/>
          </p:nvSpPr>
          <p:spPr>
            <a:xfrm>
              <a:off x="19812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0" name="Rectangle 109"/>
            <p:cNvSpPr/>
            <p:nvPr/>
          </p:nvSpPr>
          <p:spPr>
            <a:xfrm>
              <a:off x="21336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1" name="Rectangle 110"/>
            <p:cNvSpPr/>
            <p:nvPr/>
          </p:nvSpPr>
          <p:spPr>
            <a:xfrm>
              <a:off x="22860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2" name="Rectangle 111"/>
            <p:cNvSpPr/>
            <p:nvPr/>
          </p:nvSpPr>
          <p:spPr>
            <a:xfrm>
              <a:off x="24384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3" name="Rectangle 112"/>
            <p:cNvSpPr/>
            <p:nvPr/>
          </p:nvSpPr>
          <p:spPr>
            <a:xfrm>
              <a:off x="25908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4" name="Rectangle 113"/>
            <p:cNvSpPr/>
            <p:nvPr/>
          </p:nvSpPr>
          <p:spPr>
            <a:xfrm>
              <a:off x="27432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5" name="Rectangle 114"/>
            <p:cNvSpPr/>
            <p:nvPr/>
          </p:nvSpPr>
          <p:spPr>
            <a:xfrm>
              <a:off x="28956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16" name="Rectangle 115"/>
            <p:cNvSpPr/>
            <p:nvPr/>
          </p:nvSpPr>
          <p:spPr>
            <a:xfrm>
              <a:off x="30480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7" name="Rectangle 116"/>
            <p:cNvSpPr/>
            <p:nvPr/>
          </p:nvSpPr>
          <p:spPr>
            <a:xfrm>
              <a:off x="32004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8" name="Rectangle 117"/>
            <p:cNvSpPr/>
            <p:nvPr/>
          </p:nvSpPr>
          <p:spPr>
            <a:xfrm>
              <a:off x="33528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9" name="Rectangle 118"/>
            <p:cNvSpPr/>
            <p:nvPr/>
          </p:nvSpPr>
          <p:spPr>
            <a:xfrm>
              <a:off x="35052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0" name="Rectangle 119"/>
            <p:cNvSpPr/>
            <p:nvPr/>
          </p:nvSpPr>
          <p:spPr>
            <a:xfrm>
              <a:off x="36576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38100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39624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41148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42672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44196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45720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47244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48768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50292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51816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5334000" y="2286000"/>
              <a:ext cx="152400" cy="381000"/>
            </a:xfrm>
            <a:prstGeom prst="rect">
              <a:avLst/>
            </a:prstGeom>
            <a:solidFill>
              <a:srgbClr val="00B05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54864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3" name="Rectangle 132"/>
            <p:cNvSpPr/>
            <p:nvPr/>
          </p:nvSpPr>
          <p:spPr>
            <a:xfrm>
              <a:off x="56388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4" name="Rectangle 133"/>
            <p:cNvSpPr/>
            <p:nvPr/>
          </p:nvSpPr>
          <p:spPr>
            <a:xfrm>
              <a:off x="57912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5" name="Rectangle 134"/>
            <p:cNvSpPr/>
            <p:nvPr/>
          </p:nvSpPr>
          <p:spPr>
            <a:xfrm>
              <a:off x="59436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6" name="Rectangle 135"/>
            <p:cNvSpPr/>
            <p:nvPr/>
          </p:nvSpPr>
          <p:spPr>
            <a:xfrm>
              <a:off x="60960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7" name="Rectangle 136"/>
            <p:cNvSpPr/>
            <p:nvPr/>
          </p:nvSpPr>
          <p:spPr>
            <a:xfrm>
              <a:off x="62484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8" name="Rectangle 137"/>
            <p:cNvSpPr/>
            <p:nvPr/>
          </p:nvSpPr>
          <p:spPr>
            <a:xfrm>
              <a:off x="64008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39" name="Rectangle 138"/>
            <p:cNvSpPr/>
            <p:nvPr/>
          </p:nvSpPr>
          <p:spPr>
            <a:xfrm>
              <a:off x="6553200" y="2286000"/>
              <a:ext cx="152400" cy="381000"/>
            </a:xfrm>
            <a:prstGeom prst="rect">
              <a:avLst/>
            </a:prstGeom>
            <a:solidFill>
              <a:srgbClr val="C00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0" name="Rectangle 139"/>
            <p:cNvSpPr/>
            <p:nvPr/>
          </p:nvSpPr>
          <p:spPr>
            <a:xfrm>
              <a:off x="67056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68580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70104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71628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73152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74676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76200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7772400" y="2286000"/>
              <a:ext cx="152400" cy="381000"/>
            </a:xfrm>
            <a:prstGeom prst="rect">
              <a:avLst/>
            </a:prstGeom>
            <a:solidFill>
              <a:schemeClr val="tx2"/>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79248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80772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82296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83820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8534400" y="2286000"/>
              <a:ext cx="152400" cy="381000"/>
            </a:xfrm>
            <a:prstGeom prst="rect">
              <a:avLst/>
            </a:prstGeom>
            <a:solidFill>
              <a:srgbClr val="FFFF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7" name="Group 208"/>
          <p:cNvGrpSpPr/>
          <p:nvPr/>
        </p:nvGrpSpPr>
        <p:grpSpPr>
          <a:xfrm>
            <a:off x="1219200" y="5715000"/>
            <a:ext cx="7467600" cy="381000"/>
            <a:chOff x="1219200" y="5715000"/>
            <a:chExt cx="7467600" cy="381000"/>
          </a:xfrm>
          <a:scene3d>
            <a:camera prst="orthographicFront">
              <a:rot lat="0" lon="0" rev="0"/>
            </a:camera>
            <a:lightRig rig="balanced" dir="t">
              <a:rot lat="0" lon="0" rev="8700000"/>
            </a:lightRig>
          </a:scene3d>
        </p:grpSpPr>
        <p:sp>
          <p:nvSpPr>
            <p:cNvPr id="153" name="Rectangle 152"/>
            <p:cNvSpPr/>
            <p:nvPr/>
          </p:nvSpPr>
          <p:spPr>
            <a:xfrm>
              <a:off x="12192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13716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55" name="Rectangle 154"/>
            <p:cNvSpPr/>
            <p:nvPr/>
          </p:nvSpPr>
          <p:spPr>
            <a:xfrm>
              <a:off x="15240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p:cNvSpPr/>
            <p:nvPr/>
          </p:nvSpPr>
          <p:spPr>
            <a:xfrm>
              <a:off x="16764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18288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19812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p:cNvSpPr/>
            <p:nvPr/>
          </p:nvSpPr>
          <p:spPr>
            <a:xfrm>
              <a:off x="21336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p:cNvSpPr/>
            <p:nvPr/>
          </p:nvSpPr>
          <p:spPr>
            <a:xfrm>
              <a:off x="22860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24384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25908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p:cNvSpPr/>
            <p:nvPr/>
          </p:nvSpPr>
          <p:spPr>
            <a:xfrm>
              <a:off x="27432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28956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30480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32004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p:cNvSpPr/>
            <p:nvPr/>
          </p:nvSpPr>
          <p:spPr>
            <a:xfrm>
              <a:off x="33528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p:cNvSpPr/>
            <p:nvPr/>
          </p:nvSpPr>
          <p:spPr>
            <a:xfrm>
              <a:off x="3505200" y="5715000"/>
              <a:ext cx="152400" cy="381000"/>
            </a:xfrm>
            <a:prstGeom prst="rect">
              <a:avLst/>
            </a:prstGeom>
            <a:solidFill>
              <a:srgbClr val="FFC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36576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38100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p:cNvSpPr/>
            <p:nvPr/>
          </p:nvSpPr>
          <p:spPr>
            <a:xfrm>
              <a:off x="39624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p:cNvSpPr/>
            <p:nvPr/>
          </p:nvSpPr>
          <p:spPr>
            <a:xfrm>
              <a:off x="41148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42672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44196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45720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47244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48768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50292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51816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53340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54864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5638800" y="5715000"/>
              <a:ext cx="152400" cy="381000"/>
            </a:xfrm>
            <a:prstGeom prst="rect">
              <a:avLst/>
            </a:prstGeom>
            <a:solidFill>
              <a:srgbClr val="FFC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57912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59436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60960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62484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64008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6553200" y="5715000"/>
              <a:ext cx="152400" cy="381000"/>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67056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68580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p:cNvSpPr/>
            <p:nvPr/>
          </p:nvSpPr>
          <p:spPr>
            <a:xfrm>
              <a:off x="70104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71628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73152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p:cNvSpPr/>
            <p:nvPr/>
          </p:nvSpPr>
          <p:spPr>
            <a:xfrm>
              <a:off x="74676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76200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77724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p:cNvSpPr/>
            <p:nvPr/>
          </p:nvSpPr>
          <p:spPr>
            <a:xfrm>
              <a:off x="79248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p:cNvSpPr/>
            <p:nvPr/>
          </p:nvSpPr>
          <p:spPr>
            <a:xfrm>
              <a:off x="8077200" y="5715000"/>
              <a:ext cx="152400" cy="381000"/>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8229600" y="5715000"/>
              <a:ext cx="152400" cy="381000"/>
            </a:xfrm>
            <a:prstGeom prst="rect">
              <a:avLst/>
            </a:prstGeom>
            <a:solidFill>
              <a:srgbClr val="C0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a:off x="83820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p:cNvSpPr/>
            <p:nvPr/>
          </p:nvSpPr>
          <p:spPr>
            <a:xfrm>
              <a:off x="8534400" y="5715000"/>
              <a:ext cx="152400" cy="381000"/>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0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0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1563952"/>
            <a:ext cx="8382000" cy="5065448"/>
          </a:xfrm>
        </p:spPr>
        <p:txBody>
          <a:bodyPr>
            <a:normAutofit fontScale="70000" lnSpcReduction="20000"/>
          </a:bodyPr>
          <a:lstStyle/>
          <a:p>
            <a:r>
              <a:rPr lang="en-US" dirty="0" smtClean="0"/>
              <a:t>Pipelined: </a:t>
            </a:r>
            <a:r>
              <a:rPr lang="en-US" i="1" dirty="0" smtClean="0"/>
              <a:t>separate consumer thread</a:t>
            </a:r>
          </a:p>
          <a:p>
            <a:pPr lvl="1"/>
            <a:r>
              <a:rPr lang="en-US" dirty="0" smtClean="0"/>
              <a:t>Default for </a:t>
            </a:r>
            <a:r>
              <a:rPr lang="en-US" dirty="0" err="1" smtClean="0"/>
              <a:t>GetEnumerator</a:t>
            </a:r>
            <a:r>
              <a:rPr lang="en-US" dirty="0" smtClean="0"/>
              <a:t>()</a:t>
            </a:r>
          </a:p>
          <a:p>
            <a:pPr lvl="2"/>
            <a:r>
              <a:rPr lang="en-US" dirty="0" smtClean="0"/>
              <a:t>And hence </a:t>
            </a:r>
            <a:r>
              <a:rPr lang="en-US" dirty="0" err="1" smtClean="0"/>
              <a:t>foreach</a:t>
            </a:r>
            <a:r>
              <a:rPr lang="en-US" dirty="0" smtClean="0"/>
              <a:t> loops</a:t>
            </a:r>
          </a:p>
          <a:p>
            <a:pPr lvl="1"/>
            <a:r>
              <a:rPr lang="en-US" dirty="0" smtClean="0"/>
              <a:t>Access to data as its available</a:t>
            </a:r>
          </a:p>
          <a:p>
            <a:pPr lvl="2"/>
            <a:r>
              <a:rPr lang="en-US" dirty="0" smtClean="0"/>
              <a:t>But more synchronization overhead</a:t>
            </a:r>
          </a:p>
          <a:p>
            <a:pPr lvl="1">
              <a:buNone/>
            </a:pPr>
            <a:endParaRPr lang="en-US" dirty="0" smtClean="0"/>
          </a:p>
          <a:p>
            <a:pPr lvl="1">
              <a:buNone/>
            </a:pPr>
            <a:endParaRPr lang="en-US" dirty="0" smtClean="0"/>
          </a:p>
          <a:p>
            <a:r>
              <a:rPr lang="en-US" dirty="0" smtClean="0"/>
              <a:t>Stop-and-go: </a:t>
            </a:r>
            <a:r>
              <a:rPr lang="en-US" i="1" dirty="0" smtClean="0"/>
              <a:t>consumer helps</a:t>
            </a:r>
          </a:p>
          <a:p>
            <a:pPr lvl="1"/>
            <a:r>
              <a:rPr lang="en-US" dirty="0" smtClean="0"/>
              <a:t>Minimizes context switches</a:t>
            </a:r>
          </a:p>
          <a:p>
            <a:pPr lvl="2"/>
            <a:r>
              <a:rPr lang="en-US" dirty="0" smtClean="0"/>
              <a:t>But higher latency, more memory</a:t>
            </a:r>
          </a:p>
          <a:p>
            <a:pPr lvl="1"/>
            <a:r>
              <a:rPr lang="en-US" dirty="0" smtClean="0"/>
              <a:t>Sorts, </a:t>
            </a:r>
            <a:r>
              <a:rPr lang="en-US" dirty="0" err="1" smtClean="0"/>
              <a:t>ToArray</a:t>
            </a:r>
            <a:r>
              <a:rPr lang="en-US" dirty="0" smtClean="0"/>
              <a:t>, </a:t>
            </a:r>
            <a:r>
              <a:rPr lang="en-US" dirty="0" err="1" smtClean="0"/>
              <a:t>ToList</a:t>
            </a:r>
            <a:r>
              <a:rPr lang="en-US" dirty="0" smtClean="0"/>
              <a:t>, etc.</a:t>
            </a:r>
          </a:p>
          <a:p>
            <a:pPr lvl="1"/>
            <a:endParaRPr lang="en-US" dirty="0" smtClean="0"/>
          </a:p>
          <a:p>
            <a:pPr lvl="1">
              <a:buNone/>
            </a:pPr>
            <a:endParaRPr lang="en-US" dirty="0" smtClean="0"/>
          </a:p>
          <a:p>
            <a:pPr lvl="1"/>
            <a:endParaRPr lang="en-US" dirty="0" smtClean="0"/>
          </a:p>
          <a:p>
            <a:r>
              <a:rPr lang="en-US" dirty="0" smtClean="0"/>
              <a:t>Inverted: </a:t>
            </a:r>
            <a:r>
              <a:rPr lang="en-US" i="1" dirty="0" smtClean="0"/>
              <a:t>no merging needed</a:t>
            </a:r>
          </a:p>
          <a:p>
            <a:pPr lvl="1"/>
            <a:r>
              <a:rPr lang="en-US" dirty="0" err="1" smtClean="0"/>
              <a:t>ForAll</a:t>
            </a:r>
            <a:r>
              <a:rPr lang="en-US" dirty="0" smtClean="0"/>
              <a:t> extension method</a:t>
            </a:r>
          </a:p>
          <a:p>
            <a:pPr lvl="1"/>
            <a:r>
              <a:rPr lang="en-US" dirty="0" smtClean="0"/>
              <a:t>Most efficient by far</a:t>
            </a:r>
          </a:p>
          <a:p>
            <a:pPr lvl="2"/>
            <a:r>
              <a:rPr lang="en-US" dirty="0" smtClean="0"/>
              <a:t>But not always applicable</a:t>
            </a:r>
          </a:p>
          <a:p>
            <a:pPr>
              <a:buNone/>
            </a:pPr>
            <a:endParaRPr lang="en-US" dirty="0" smtClean="0"/>
          </a:p>
          <a:p>
            <a:endParaRPr lang="en-US" dirty="0" smtClean="0"/>
          </a:p>
          <a:p>
            <a:endParaRPr lang="en-US" dirty="0" smtClean="0"/>
          </a:p>
          <a:p>
            <a:endParaRPr lang="en-US" dirty="0"/>
          </a:p>
        </p:txBody>
      </p:sp>
      <p:grpSp>
        <p:nvGrpSpPr>
          <p:cNvPr id="2" name="Group 67"/>
          <p:cNvGrpSpPr/>
          <p:nvPr/>
        </p:nvGrpSpPr>
        <p:grpSpPr>
          <a:xfrm>
            <a:off x="4724400" y="1600200"/>
            <a:ext cx="4267200" cy="990600"/>
            <a:chOff x="4724400" y="1752600"/>
            <a:chExt cx="4267200" cy="990600"/>
          </a:xfrm>
        </p:grpSpPr>
        <p:sp>
          <p:nvSpPr>
            <p:cNvPr id="70" name="Can 69"/>
            <p:cNvSpPr/>
            <p:nvPr/>
          </p:nvSpPr>
          <p:spPr>
            <a:xfrm>
              <a:off x="5867400" y="2057400"/>
              <a:ext cx="381000" cy="457200"/>
            </a:xfrm>
            <a:prstGeom prst="ca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1" name="Rectangle 70"/>
            <p:cNvSpPr/>
            <p:nvPr/>
          </p:nvSpPr>
          <p:spPr>
            <a:xfrm>
              <a:off x="6553200" y="1752600"/>
              <a:ext cx="914400" cy="228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smtClean="0">
                  <a:solidFill>
                    <a:schemeClr val="tx1">
                      <a:lumMod val="10000"/>
                    </a:schemeClr>
                  </a:solidFill>
                </a:rPr>
                <a:t>Thread 2</a:t>
              </a:r>
              <a:endParaRPr lang="en-US" sz="1400" dirty="0">
                <a:solidFill>
                  <a:schemeClr val="tx1">
                    <a:lumMod val="10000"/>
                  </a:schemeClr>
                </a:solidFill>
              </a:endParaRPr>
            </a:p>
          </p:txBody>
        </p:sp>
        <p:sp>
          <p:nvSpPr>
            <p:cNvPr id="72" name="Rectangle 71"/>
            <p:cNvSpPr/>
            <p:nvPr/>
          </p:nvSpPr>
          <p:spPr>
            <a:xfrm>
              <a:off x="6553200" y="2514600"/>
              <a:ext cx="914400" cy="228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400" dirty="0" smtClean="0">
                  <a:solidFill>
                    <a:schemeClr val="tx1">
                      <a:lumMod val="10000"/>
                    </a:schemeClr>
                  </a:solidFill>
                </a:rPr>
                <a:t>Thread 4</a:t>
              </a:r>
              <a:endParaRPr lang="en-US" sz="1400" dirty="0">
                <a:solidFill>
                  <a:schemeClr val="tx1">
                    <a:lumMod val="10000"/>
                  </a:schemeClr>
                </a:solidFill>
              </a:endParaRPr>
            </a:p>
          </p:txBody>
        </p:sp>
        <p:sp>
          <p:nvSpPr>
            <p:cNvPr id="73" name="Rectangle 72"/>
            <p:cNvSpPr/>
            <p:nvPr/>
          </p:nvSpPr>
          <p:spPr>
            <a:xfrm>
              <a:off x="8077200" y="2099345"/>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cxnSp>
          <p:nvCxnSpPr>
            <p:cNvPr id="74" name="Straight Arrow Connector 73"/>
            <p:cNvCxnSpPr>
              <a:stCxn id="70" idx="4"/>
              <a:endCxn id="71" idx="1"/>
            </p:cNvCxnSpPr>
            <p:nvPr/>
          </p:nvCxnSpPr>
          <p:spPr>
            <a:xfrm flipV="1">
              <a:off x="6248400" y="1866900"/>
              <a:ext cx="3048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70" idx="4"/>
              <a:endCxn id="72" idx="1"/>
            </p:cNvCxnSpPr>
            <p:nvPr/>
          </p:nvCxnSpPr>
          <p:spPr>
            <a:xfrm>
              <a:off x="6248400" y="2286000"/>
              <a:ext cx="3048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6553200" y="2133600"/>
              <a:ext cx="914400" cy="228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solidFill>
                    <a:schemeClr val="tx1">
                      <a:lumMod val="10000"/>
                    </a:schemeClr>
                  </a:solidFill>
                </a:rPr>
                <a:t>Thread 3</a:t>
              </a:r>
              <a:endParaRPr lang="en-US" sz="1400" dirty="0">
                <a:solidFill>
                  <a:schemeClr val="tx1">
                    <a:lumMod val="10000"/>
                  </a:schemeClr>
                </a:solidFill>
              </a:endParaRPr>
            </a:p>
          </p:txBody>
        </p:sp>
        <p:cxnSp>
          <p:nvCxnSpPr>
            <p:cNvPr id="77" name="Straight Arrow Connector 76"/>
            <p:cNvCxnSpPr>
              <a:stCxn id="70" idx="4"/>
              <a:endCxn id="76" idx="1"/>
            </p:cNvCxnSpPr>
            <p:nvPr/>
          </p:nvCxnSpPr>
          <p:spPr>
            <a:xfrm flipV="1">
              <a:off x="6248400" y="2247900"/>
              <a:ext cx="304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Can 77"/>
            <p:cNvSpPr/>
            <p:nvPr/>
          </p:nvSpPr>
          <p:spPr>
            <a:xfrm>
              <a:off x="7620000" y="2057400"/>
              <a:ext cx="304800" cy="457200"/>
            </a:xfrm>
            <a:prstGeom prst="ca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9" name="Straight Arrow Connector 78"/>
            <p:cNvCxnSpPr>
              <a:stCxn id="71" idx="3"/>
              <a:endCxn id="78" idx="2"/>
            </p:cNvCxnSpPr>
            <p:nvPr/>
          </p:nvCxnSpPr>
          <p:spPr>
            <a:xfrm>
              <a:off x="7467600" y="1866900"/>
              <a:ext cx="1524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76" idx="3"/>
              <a:endCxn id="78" idx="2"/>
            </p:cNvCxnSpPr>
            <p:nvPr/>
          </p:nvCxnSpPr>
          <p:spPr>
            <a:xfrm>
              <a:off x="7467600" y="2247900"/>
              <a:ext cx="152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72" idx="3"/>
              <a:endCxn id="78" idx="2"/>
            </p:cNvCxnSpPr>
            <p:nvPr/>
          </p:nvCxnSpPr>
          <p:spPr>
            <a:xfrm flipV="1">
              <a:off x="7467600" y="2286000"/>
              <a:ext cx="1524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78" idx="4"/>
              <a:endCxn id="73" idx="1"/>
            </p:cNvCxnSpPr>
            <p:nvPr/>
          </p:nvCxnSpPr>
          <p:spPr>
            <a:xfrm>
              <a:off x="7924800" y="2286000"/>
              <a:ext cx="152400" cy="38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stoub\AppData\Local\Microsoft\Windows\Temporary Internet Files\Content.IE5\HN4KJEN0\MCj04325410000[1].png"/>
            <p:cNvPicPr>
              <a:picLocks noChangeAspect="1" noChangeArrowheads="1"/>
            </p:cNvPicPr>
            <p:nvPr/>
          </p:nvPicPr>
          <p:blipFill>
            <a:blip r:embed="rId3" cstate="print"/>
            <a:srcRect/>
            <a:stretch>
              <a:fillRect/>
            </a:stretch>
          </p:blipFill>
          <p:spPr bwMode="auto">
            <a:xfrm>
              <a:off x="7658752" y="2201411"/>
              <a:ext cx="257659" cy="228600"/>
            </a:xfrm>
            <a:prstGeom prst="rect">
              <a:avLst/>
            </a:prstGeom>
            <a:noFill/>
          </p:spPr>
        </p:pic>
        <p:pic>
          <p:nvPicPr>
            <p:cNvPr id="83" name="Picture 2" descr="C:\Users\stoub\AppData\Local\Microsoft\Windows\Temporary Internet Files\Content.IE5\HN4KJEN0\MCj04325410000[1].png"/>
            <p:cNvPicPr>
              <a:picLocks noChangeAspect="1" noChangeArrowheads="1"/>
            </p:cNvPicPr>
            <p:nvPr/>
          </p:nvPicPr>
          <p:blipFill>
            <a:blip r:embed="rId3" cstate="print"/>
            <a:srcRect/>
            <a:stretch>
              <a:fillRect/>
            </a:stretch>
          </p:blipFill>
          <p:spPr bwMode="auto">
            <a:xfrm>
              <a:off x="5943600" y="2209800"/>
              <a:ext cx="257659" cy="228600"/>
            </a:xfrm>
            <a:prstGeom prst="rect">
              <a:avLst/>
            </a:prstGeom>
            <a:noFill/>
          </p:spPr>
        </p:pic>
        <p:sp>
          <p:nvSpPr>
            <p:cNvPr id="96" name="Rectangle 95"/>
            <p:cNvSpPr/>
            <p:nvPr/>
          </p:nvSpPr>
          <p:spPr>
            <a:xfrm>
              <a:off x="4724400" y="2057400"/>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cxnSp>
          <p:nvCxnSpPr>
            <p:cNvPr id="97" name="Straight Arrow Connector 96"/>
            <p:cNvCxnSpPr/>
            <p:nvPr/>
          </p:nvCxnSpPr>
          <p:spPr>
            <a:xfrm>
              <a:off x="5638800" y="22860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 name="Group 66"/>
          <p:cNvGrpSpPr/>
          <p:nvPr/>
        </p:nvGrpSpPr>
        <p:grpSpPr>
          <a:xfrm>
            <a:off x="4648200" y="3200400"/>
            <a:ext cx="4267200" cy="990600"/>
            <a:chOff x="4648200" y="3505200"/>
            <a:chExt cx="4267200" cy="990600"/>
          </a:xfrm>
        </p:grpSpPr>
        <p:sp>
          <p:nvSpPr>
            <p:cNvPr id="41" name="Can 40"/>
            <p:cNvSpPr/>
            <p:nvPr/>
          </p:nvSpPr>
          <p:spPr>
            <a:xfrm>
              <a:off x="5791200" y="3810000"/>
              <a:ext cx="381000" cy="457200"/>
            </a:xfrm>
            <a:prstGeom prst="ca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2" name="Rectangle 41"/>
            <p:cNvSpPr/>
            <p:nvPr/>
          </p:nvSpPr>
          <p:spPr>
            <a:xfrm>
              <a:off x="6477000" y="3505200"/>
              <a:ext cx="914400" cy="228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sp>
          <p:nvSpPr>
            <p:cNvPr id="43" name="Rectangle 42"/>
            <p:cNvSpPr/>
            <p:nvPr/>
          </p:nvSpPr>
          <p:spPr>
            <a:xfrm>
              <a:off x="6477000" y="4267200"/>
              <a:ext cx="914400" cy="228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solidFill>
                    <a:schemeClr val="tx1">
                      <a:lumMod val="10000"/>
                    </a:schemeClr>
                  </a:solidFill>
                </a:rPr>
                <a:t>Thread 3</a:t>
              </a:r>
              <a:endParaRPr lang="en-US" sz="1400" dirty="0">
                <a:solidFill>
                  <a:schemeClr val="tx1">
                    <a:lumMod val="10000"/>
                  </a:schemeClr>
                </a:solidFill>
              </a:endParaRPr>
            </a:p>
          </p:txBody>
        </p:sp>
        <p:sp>
          <p:nvSpPr>
            <p:cNvPr id="44" name="Rectangle 43"/>
            <p:cNvSpPr/>
            <p:nvPr/>
          </p:nvSpPr>
          <p:spPr>
            <a:xfrm>
              <a:off x="8001000" y="3835168"/>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cxnSp>
          <p:nvCxnSpPr>
            <p:cNvPr id="45" name="Straight Arrow Connector 44"/>
            <p:cNvCxnSpPr>
              <a:stCxn id="41" idx="4"/>
              <a:endCxn id="42" idx="1"/>
            </p:cNvCxnSpPr>
            <p:nvPr/>
          </p:nvCxnSpPr>
          <p:spPr>
            <a:xfrm flipV="1">
              <a:off x="6172200" y="3619500"/>
              <a:ext cx="3048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1" idx="4"/>
              <a:endCxn id="43" idx="1"/>
            </p:cNvCxnSpPr>
            <p:nvPr/>
          </p:nvCxnSpPr>
          <p:spPr>
            <a:xfrm>
              <a:off x="6172200" y="4038600"/>
              <a:ext cx="3048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6477000" y="3886200"/>
              <a:ext cx="914400" cy="228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smtClean="0">
                  <a:solidFill>
                    <a:schemeClr val="tx1">
                      <a:lumMod val="10000"/>
                    </a:schemeClr>
                  </a:solidFill>
                </a:rPr>
                <a:t>Thread 2</a:t>
              </a:r>
              <a:endParaRPr lang="en-US" sz="1400" dirty="0">
                <a:solidFill>
                  <a:schemeClr val="tx1">
                    <a:lumMod val="10000"/>
                  </a:schemeClr>
                </a:solidFill>
              </a:endParaRPr>
            </a:p>
          </p:txBody>
        </p:sp>
        <p:cxnSp>
          <p:nvCxnSpPr>
            <p:cNvPr id="48" name="Straight Arrow Connector 47"/>
            <p:cNvCxnSpPr>
              <a:stCxn id="41" idx="4"/>
              <a:endCxn id="47" idx="1"/>
            </p:cNvCxnSpPr>
            <p:nvPr/>
          </p:nvCxnSpPr>
          <p:spPr>
            <a:xfrm flipV="1">
              <a:off x="6172200" y="4000500"/>
              <a:ext cx="304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Can 48"/>
            <p:cNvSpPr/>
            <p:nvPr/>
          </p:nvSpPr>
          <p:spPr>
            <a:xfrm>
              <a:off x="7543800" y="3810000"/>
              <a:ext cx="304800" cy="457200"/>
            </a:xfrm>
            <a:prstGeom prst="ca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0" name="Straight Arrow Connector 49"/>
            <p:cNvCxnSpPr>
              <a:stCxn id="42" idx="3"/>
              <a:endCxn id="49" idx="2"/>
            </p:cNvCxnSpPr>
            <p:nvPr/>
          </p:nvCxnSpPr>
          <p:spPr>
            <a:xfrm>
              <a:off x="7391400" y="3619500"/>
              <a:ext cx="1524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7" idx="3"/>
              <a:endCxn id="49" idx="2"/>
            </p:cNvCxnSpPr>
            <p:nvPr/>
          </p:nvCxnSpPr>
          <p:spPr>
            <a:xfrm>
              <a:off x="7391400" y="4000500"/>
              <a:ext cx="152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3" idx="3"/>
              <a:endCxn id="49" idx="2"/>
            </p:cNvCxnSpPr>
            <p:nvPr/>
          </p:nvCxnSpPr>
          <p:spPr>
            <a:xfrm flipV="1">
              <a:off x="7391400" y="4038600"/>
              <a:ext cx="1524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9" idx="4"/>
              <a:endCxn id="44" idx="1"/>
            </p:cNvCxnSpPr>
            <p:nvPr/>
          </p:nvCxnSpPr>
          <p:spPr>
            <a:xfrm flipV="1">
              <a:off x="7848600" y="4025668"/>
              <a:ext cx="152400" cy="129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84" name="Picture 2" descr="C:\Users\stoub\AppData\Local\Microsoft\Windows\Temporary Internet Files\Content.IE5\HN4KJEN0\MCj04325410000[1].png"/>
            <p:cNvPicPr>
              <a:picLocks noChangeAspect="1" noChangeArrowheads="1"/>
            </p:cNvPicPr>
            <p:nvPr/>
          </p:nvPicPr>
          <p:blipFill>
            <a:blip r:embed="rId3" cstate="print"/>
            <a:srcRect/>
            <a:stretch>
              <a:fillRect/>
            </a:stretch>
          </p:blipFill>
          <p:spPr bwMode="auto">
            <a:xfrm>
              <a:off x="5867400" y="3962401"/>
              <a:ext cx="257659" cy="228600"/>
            </a:xfrm>
            <a:prstGeom prst="rect">
              <a:avLst/>
            </a:prstGeom>
            <a:noFill/>
          </p:spPr>
        </p:pic>
        <p:pic>
          <p:nvPicPr>
            <p:cNvPr id="1027" name="Picture 3" descr="C:\Users\stoub\AppData\Local\Microsoft\Windows\Temporary Internet Files\Content.IE5\TP8OPH9J\MCj04326730000[1].png"/>
            <p:cNvPicPr>
              <a:picLocks noChangeAspect="1" noChangeArrowheads="1"/>
            </p:cNvPicPr>
            <p:nvPr/>
          </p:nvPicPr>
          <p:blipFill>
            <a:blip r:embed="rId4" cstate="print"/>
            <a:srcRect/>
            <a:stretch>
              <a:fillRect/>
            </a:stretch>
          </p:blipFill>
          <p:spPr bwMode="auto">
            <a:xfrm>
              <a:off x="7543800" y="3902979"/>
              <a:ext cx="304800" cy="304800"/>
            </a:xfrm>
            <a:prstGeom prst="rect">
              <a:avLst/>
            </a:prstGeom>
            <a:noFill/>
          </p:spPr>
        </p:pic>
        <p:sp>
          <p:nvSpPr>
            <p:cNvPr id="99" name="Rectangle 98"/>
            <p:cNvSpPr/>
            <p:nvPr/>
          </p:nvSpPr>
          <p:spPr>
            <a:xfrm>
              <a:off x="4648200" y="3810001"/>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cxnSp>
          <p:nvCxnSpPr>
            <p:cNvPr id="100" name="Straight Arrow Connector 99"/>
            <p:cNvCxnSpPr/>
            <p:nvPr/>
          </p:nvCxnSpPr>
          <p:spPr>
            <a:xfrm>
              <a:off x="5562600" y="4038601"/>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5" name="Group 65"/>
          <p:cNvGrpSpPr/>
          <p:nvPr/>
        </p:nvGrpSpPr>
        <p:grpSpPr>
          <a:xfrm>
            <a:off x="4648200" y="5181600"/>
            <a:ext cx="4038600" cy="991395"/>
            <a:chOff x="4648200" y="5181600"/>
            <a:chExt cx="4038600" cy="991395"/>
          </a:xfrm>
        </p:grpSpPr>
        <p:sp>
          <p:nvSpPr>
            <p:cNvPr id="55" name="Can 54"/>
            <p:cNvSpPr/>
            <p:nvPr/>
          </p:nvSpPr>
          <p:spPr>
            <a:xfrm>
              <a:off x="5791200" y="5486400"/>
              <a:ext cx="381000" cy="457200"/>
            </a:xfrm>
            <a:prstGeom prst="ca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6" name="Rectangle 55"/>
            <p:cNvSpPr/>
            <p:nvPr/>
          </p:nvSpPr>
          <p:spPr>
            <a:xfrm>
              <a:off x="6477000" y="5181600"/>
              <a:ext cx="914400" cy="228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sp>
          <p:nvSpPr>
            <p:cNvPr id="57" name="Rectangle 56"/>
            <p:cNvSpPr/>
            <p:nvPr/>
          </p:nvSpPr>
          <p:spPr>
            <a:xfrm>
              <a:off x="6477000" y="5943600"/>
              <a:ext cx="914400" cy="228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solidFill>
                    <a:schemeClr val="tx1">
                      <a:lumMod val="10000"/>
                    </a:schemeClr>
                  </a:solidFill>
                </a:rPr>
                <a:t>Thread 3</a:t>
              </a:r>
              <a:endParaRPr lang="en-US" sz="1400" dirty="0">
                <a:solidFill>
                  <a:schemeClr val="tx1">
                    <a:lumMod val="10000"/>
                  </a:schemeClr>
                </a:solidFill>
              </a:endParaRPr>
            </a:p>
          </p:txBody>
        </p:sp>
        <p:cxnSp>
          <p:nvCxnSpPr>
            <p:cNvPr id="58" name="Straight Arrow Connector 57"/>
            <p:cNvCxnSpPr>
              <a:stCxn id="55" idx="4"/>
              <a:endCxn id="56" idx="1"/>
            </p:cNvCxnSpPr>
            <p:nvPr/>
          </p:nvCxnSpPr>
          <p:spPr>
            <a:xfrm flipV="1">
              <a:off x="6172200" y="5295900"/>
              <a:ext cx="3048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5" idx="4"/>
              <a:endCxn id="57" idx="1"/>
            </p:cNvCxnSpPr>
            <p:nvPr/>
          </p:nvCxnSpPr>
          <p:spPr>
            <a:xfrm>
              <a:off x="6172200" y="5715000"/>
              <a:ext cx="3048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6477000" y="5562600"/>
              <a:ext cx="914400" cy="2286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smtClean="0">
                  <a:solidFill>
                    <a:schemeClr val="tx1">
                      <a:lumMod val="10000"/>
                    </a:schemeClr>
                  </a:solidFill>
                </a:rPr>
                <a:t>Thread 2</a:t>
              </a:r>
              <a:endParaRPr lang="en-US" sz="1400" dirty="0">
                <a:solidFill>
                  <a:schemeClr val="tx1">
                    <a:lumMod val="10000"/>
                  </a:schemeClr>
                </a:solidFill>
              </a:endParaRPr>
            </a:p>
          </p:txBody>
        </p:sp>
        <p:cxnSp>
          <p:nvCxnSpPr>
            <p:cNvPr id="61" name="Straight Arrow Connector 60"/>
            <p:cNvCxnSpPr>
              <a:stCxn id="55" idx="4"/>
              <a:endCxn id="60" idx="1"/>
            </p:cNvCxnSpPr>
            <p:nvPr/>
          </p:nvCxnSpPr>
          <p:spPr>
            <a:xfrm flipV="1">
              <a:off x="6172200" y="5676900"/>
              <a:ext cx="304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85" name="Picture 2" descr="C:\Users\stoub\AppData\Local\Microsoft\Windows\Temporary Internet Files\Content.IE5\HN4KJEN0\MCj04325410000[1].png"/>
            <p:cNvPicPr>
              <a:picLocks noChangeAspect="1" noChangeArrowheads="1"/>
            </p:cNvPicPr>
            <p:nvPr/>
          </p:nvPicPr>
          <p:blipFill>
            <a:blip r:embed="rId3" cstate="print"/>
            <a:srcRect/>
            <a:stretch>
              <a:fillRect/>
            </a:stretch>
          </p:blipFill>
          <p:spPr bwMode="auto">
            <a:xfrm>
              <a:off x="5867400" y="5638801"/>
              <a:ext cx="257659" cy="228600"/>
            </a:xfrm>
            <a:prstGeom prst="rect">
              <a:avLst/>
            </a:prstGeom>
            <a:noFill/>
          </p:spPr>
        </p:pic>
        <p:sp>
          <p:nvSpPr>
            <p:cNvPr id="86" name="Rectangle 85"/>
            <p:cNvSpPr/>
            <p:nvPr/>
          </p:nvSpPr>
          <p:spPr>
            <a:xfrm>
              <a:off x="7772400" y="5486401"/>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cxnSp>
          <p:nvCxnSpPr>
            <p:cNvPr id="88" name="Straight Connector 87"/>
            <p:cNvCxnSpPr/>
            <p:nvPr/>
          </p:nvCxnSpPr>
          <p:spPr>
            <a:xfrm rot="5400000">
              <a:off x="7048500" y="5676901"/>
              <a:ext cx="990600" cy="1588"/>
            </a:xfrm>
            <a:prstGeom prst="line">
              <a:avLst/>
            </a:prstGeom>
            <a:ln>
              <a:solidFill>
                <a:srgbClr val="C00000"/>
              </a:solidFill>
            </a:ln>
            <a:effectLst>
              <a:outerShdw blurRad="50800" dist="38100" dir="2700000" algn="tl" rotWithShape="0">
                <a:prstClr val="black">
                  <a:alpha val="40000"/>
                </a:prstClr>
              </a:outerShdw>
            </a:effectLst>
          </p:spPr>
          <p:style>
            <a:lnRef idx="2">
              <a:schemeClr val="accent3"/>
            </a:lnRef>
            <a:fillRef idx="0">
              <a:schemeClr val="accent3"/>
            </a:fillRef>
            <a:effectRef idx="1">
              <a:schemeClr val="accent3"/>
            </a:effectRef>
            <a:fontRef idx="minor">
              <a:schemeClr val="tx1"/>
            </a:fontRef>
          </p:style>
        </p:cxnSp>
        <p:cxnSp>
          <p:nvCxnSpPr>
            <p:cNvPr id="91" name="Straight Arrow Connector 90"/>
            <p:cNvCxnSpPr/>
            <p:nvPr/>
          </p:nvCxnSpPr>
          <p:spPr>
            <a:xfrm flipV="1">
              <a:off x="7543800" y="5680746"/>
              <a:ext cx="228600" cy="8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4648200" y="5486401"/>
              <a:ext cx="914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tx1">
                      <a:lumMod val="10000"/>
                    </a:schemeClr>
                  </a:solidFill>
                </a:rPr>
                <a:t>Thread 1</a:t>
              </a:r>
              <a:endParaRPr lang="en-US" sz="1400" dirty="0">
                <a:solidFill>
                  <a:schemeClr val="tx1">
                    <a:lumMod val="10000"/>
                  </a:schemeClr>
                </a:solidFill>
              </a:endParaRPr>
            </a:p>
          </p:txBody>
        </p:sp>
        <p:cxnSp>
          <p:nvCxnSpPr>
            <p:cNvPr id="102" name="Straight Arrow Connector 101"/>
            <p:cNvCxnSpPr/>
            <p:nvPr/>
          </p:nvCxnSpPr>
          <p:spPr>
            <a:xfrm>
              <a:off x="5562600" y="5715001"/>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4" name="Title 63"/>
          <p:cNvSpPr>
            <a:spLocks noGrp="1"/>
          </p:cNvSpPr>
          <p:nvPr>
            <p:ph type="title"/>
          </p:nvPr>
        </p:nvSpPr>
        <p:spPr/>
        <p:txBody>
          <a:bodyPr/>
          <a:lstStyle/>
          <a:p>
            <a:r>
              <a:rPr lang="en-US" dirty="0" smtClean="0"/>
              <a:t>Merging</a:t>
            </a:r>
            <a:endParaRPr lang="en-US" dirty="0"/>
          </a:p>
        </p:txBody>
      </p:sp>
      <p:sp>
        <p:nvSpPr>
          <p:cNvPr id="92" name="Oval 91"/>
          <p:cNvSpPr/>
          <p:nvPr/>
        </p:nvSpPr>
        <p:spPr>
          <a:xfrm>
            <a:off x="5257800" y="2057400"/>
            <a:ext cx="152400" cy="152400"/>
          </a:xfrm>
          <a:prstGeom prst="ellipse">
            <a:avLst/>
          </a:prstGeom>
          <a:solidFill>
            <a:schemeClr val="tx2">
              <a:lumMod val="20000"/>
              <a:lumOff val="8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3" name="Oval 92"/>
          <p:cNvSpPr/>
          <p:nvPr/>
        </p:nvSpPr>
        <p:spPr>
          <a:xfrm>
            <a:off x="5257800" y="2057400"/>
            <a:ext cx="152400" cy="152400"/>
          </a:xfrm>
          <a:prstGeom prst="ellipse">
            <a:avLst/>
          </a:prstGeom>
          <a:solidFill>
            <a:schemeClr val="tx2">
              <a:lumMod val="20000"/>
              <a:lumOff val="8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4" name="Oval 93"/>
          <p:cNvSpPr/>
          <p:nvPr/>
        </p:nvSpPr>
        <p:spPr>
          <a:xfrm>
            <a:off x="5181600" y="3657600"/>
            <a:ext cx="152400" cy="152400"/>
          </a:xfrm>
          <a:prstGeom prst="ellipse">
            <a:avLst/>
          </a:prstGeom>
          <a:solidFill>
            <a:schemeClr val="tx2">
              <a:lumMod val="20000"/>
              <a:lumOff val="8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5" name="Oval 94"/>
          <p:cNvSpPr/>
          <p:nvPr/>
        </p:nvSpPr>
        <p:spPr>
          <a:xfrm>
            <a:off x="5181600" y="3657600"/>
            <a:ext cx="152400" cy="152400"/>
          </a:xfrm>
          <a:prstGeom prst="ellipse">
            <a:avLst/>
          </a:prstGeom>
          <a:solidFill>
            <a:schemeClr val="tx2">
              <a:lumMod val="20000"/>
              <a:lumOff val="8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8" name="Oval 97"/>
          <p:cNvSpPr/>
          <p:nvPr/>
        </p:nvSpPr>
        <p:spPr>
          <a:xfrm>
            <a:off x="5181600" y="5638800"/>
            <a:ext cx="152400" cy="152400"/>
          </a:xfrm>
          <a:prstGeom prst="ellipse">
            <a:avLst/>
          </a:prstGeom>
          <a:solidFill>
            <a:schemeClr val="tx2">
              <a:lumMod val="20000"/>
              <a:lumOff val="8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03" name="Oval 102"/>
          <p:cNvSpPr/>
          <p:nvPr/>
        </p:nvSpPr>
        <p:spPr>
          <a:xfrm>
            <a:off x="5181600" y="5638800"/>
            <a:ext cx="152400" cy="152400"/>
          </a:xfrm>
          <a:prstGeom prst="ellipse">
            <a:avLst/>
          </a:prstGeom>
          <a:solidFill>
            <a:schemeClr val="tx2">
              <a:lumMod val="20000"/>
              <a:lumOff val="8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4"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par>
                                <p:cTn id="11" presetID="0" presetClass="path" presetSubtype="0" accel="50000" decel="50000" fill="hold" grpId="0" nodeType="withEffect">
                                  <p:stCondLst>
                                    <p:cond delay="0"/>
                                  </p:stCondLst>
                                  <p:childTnLst>
                                    <p:animMotion origin="layout" path="M -3.33333E-6 -4.97687E-6 L 0.075 -4.97687E-6 " pathEditMode="relative" rAng="0" ptsTypes="AA">
                                      <p:cBhvr>
                                        <p:cTn id="12" dur="2000" fill="hold"/>
                                        <p:tgtEl>
                                          <p:spTgt spid="93"/>
                                        </p:tgtEl>
                                        <p:attrNameLst>
                                          <p:attrName>ppt_x</p:attrName>
                                          <p:attrName>ppt_y</p:attrName>
                                        </p:attrNameLst>
                                      </p:cBhvr>
                                      <p:rCtr x="38" y="0"/>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4" nodeType="clickEffect">
                                  <p:stCondLst>
                                    <p:cond delay="0"/>
                                  </p:stCondLst>
                                  <p:childTnLst>
                                    <p:set>
                                      <p:cBhvr>
                                        <p:cTn id="16" dur="1" fill="hold">
                                          <p:stCondLst>
                                            <p:cond delay="0"/>
                                          </p:stCondLst>
                                        </p:cTn>
                                        <p:tgtEl>
                                          <p:spTgt spid="92"/>
                                        </p:tgtEl>
                                        <p:attrNameLst>
                                          <p:attrName>style.visibility</p:attrName>
                                        </p:attrNameLst>
                                      </p:cBhvr>
                                      <p:to>
                                        <p:strVal val="visible"/>
                                      </p:to>
                                    </p:set>
                                  </p:childTnLst>
                                </p:cTn>
                              </p:par>
                              <p:par>
                                <p:cTn id="17" presetID="0" presetClass="path" presetSubtype="0" accel="50000" decel="50000" fill="hold" grpId="1" nodeType="withEffect">
                                  <p:stCondLst>
                                    <p:cond delay="0"/>
                                  </p:stCondLst>
                                  <p:childTnLst>
                                    <p:animMotion origin="layout" path="M 0.075 -4.97687E-6 L 0.18334 -0.0555 " pathEditMode="relative" rAng="0" ptsTypes="AA">
                                      <p:cBhvr>
                                        <p:cTn id="18" dur="2000" fill="hold"/>
                                        <p:tgtEl>
                                          <p:spTgt spid="93"/>
                                        </p:tgtEl>
                                        <p:attrNameLst>
                                          <p:attrName>ppt_x</p:attrName>
                                          <p:attrName>ppt_y</p:attrName>
                                        </p:attrNameLst>
                                      </p:cBhvr>
                                      <p:rCtr x="54" y="-28"/>
                                    </p:animMotion>
                                  </p:childTnLst>
                                </p:cTn>
                              </p:par>
                              <p:par>
                                <p:cTn id="19" presetID="0" presetClass="path" presetSubtype="0" accel="50000" decel="50000" fill="hold" grpId="0" nodeType="withEffect">
                                  <p:stCondLst>
                                    <p:cond delay="0"/>
                                  </p:stCondLst>
                                  <p:childTnLst>
                                    <p:animMotion origin="layout" path="M -3.33333E-6 -4.97687E-6 L 0.075 -4.97687E-6 " pathEditMode="relative" rAng="0" ptsTypes="AA">
                                      <p:cBhvr>
                                        <p:cTn id="20" dur="2000" fill="hold"/>
                                        <p:tgtEl>
                                          <p:spTgt spid="92"/>
                                        </p:tgtEl>
                                        <p:attrNameLst>
                                          <p:attrName>ppt_x</p:attrName>
                                          <p:attrName>ppt_y</p:attrName>
                                        </p:attrNameLst>
                                      </p:cBhvr>
                                      <p:rCtr x="38" y="0"/>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2" nodeType="clickEffect">
                                  <p:stCondLst>
                                    <p:cond delay="0"/>
                                  </p:stCondLst>
                                  <p:childTnLst>
                                    <p:animMotion origin="layout" path="M 0.18334 -0.0555 L 0.26667 0.01111 " pathEditMode="relative" rAng="0" ptsTypes="AA">
                                      <p:cBhvr>
                                        <p:cTn id="24" dur="2000" fill="hold"/>
                                        <p:tgtEl>
                                          <p:spTgt spid="93"/>
                                        </p:tgtEl>
                                        <p:attrNameLst>
                                          <p:attrName>ppt_x</p:attrName>
                                          <p:attrName>ppt_y</p:attrName>
                                        </p:attrNameLst>
                                      </p:cBhvr>
                                      <p:rCtr x="42" y="33"/>
                                    </p:animMotion>
                                  </p:childTnLst>
                                </p:cTn>
                              </p:par>
                              <p:par>
                                <p:cTn id="25" presetID="63" presetClass="path" presetSubtype="0" accel="50000" decel="50000" fill="hold" grpId="1" nodeType="withEffect">
                                  <p:stCondLst>
                                    <p:cond delay="0"/>
                                  </p:stCondLst>
                                  <p:childTnLst>
                                    <p:animMotion origin="layout" path="M 0.075 -4.97687E-6 L 0.19167 -4.97687E-6 " pathEditMode="relative" rAng="0" ptsTypes="AA">
                                      <p:cBhvr>
                                        <p:cTn id="26" dur="2000" fill="hold"/>
                                        <p:tgtEl>
                                          <p:spTgt spid="92"/>
                                        </p:tgtEl>
                                        <p:attrNameLst>
                                          <p:attrName>ppt_x</p:attrName>
                                          <p:attrName>ppt_y</p:attrName>
                                        </p:attrNameLst>
                                      </p:cBhvr>
                                      <p:rCtr x="58" y="0"/>
                                    </p:animMotion>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3" nodeType="clickEffect">
                                  <p:stCondLst>
                                    <p:cond delay="0"/>
                                  </p:stCondLst>
                                  <p:childTnLst>
                                    <p:animMotion origin="layout" path="M 0.26667 -3.31175E-6 L 0.35834 -3.31175E-6 " pathEditMode="relative" rAng="0" ptsTypes="AA">
                                      <p:cBhvr>
                                        <p:cTn id="30" dur="2000" fill="hold"/>
                                        <p:tgtEl>
                                          <p:spTgt spid="93"/>
                                        </p:tgtEl>
                                        <p:attrNameLst>
                                          <p:attrName>ppt_x</p:attrName>
                                          <p:attrName>ppt_y</p:attrName>
                                        </p:attrNameLst>
                                      </p:cBhvr>
                                      <p:rCtr x="46" y="0"/>
                                    </p:animMotion>
                                  </p:childTnLst>
                                </p:cTn>
                              </p:par>
                              <p:par>
                                <p:cTn id="31" presetID="63" presetClass="path" presetSubtype="0" accel="50000" decel="50000" fill="hold" grpId="2" nodeType="withEffect">
                                  <p:stCondLst>
                                    <p:cond delay="0"/>
                                  </p:stCondLst>
                                  <p:childTnLst>
                                    <p:animMotion origin="layout" path="M 0.19167 -4.97687E-6 L 0.275 -4.97687E-6 " pathEditMode="relative" rAng="0" ptsTypes="AA">
                                      <p:cBhvr>
                                        <p:cTn id="32" dur="2000" fill="hold"/>
                                        <p:tgtEl>
                                          <p:spTgt spid="92"/>
                                        </p:tgtEl>
                                        <p:attrNameLst>
                                          <p:attrName>ppt_x</p:attrName>
                                          <p:attrName>ppt_y</p:attrName>
                                        </p:attrNameLst>
                                      </p:cBhvr>
                                      <p:rCtr x="42" y="0"/>
                                    </p:animMotion>
                                  </p:childTnLst>
                                </p:cTn>
                              </p:par>
                            </p:childTnLst>
                          </p:cTn>
                        </p:par>
                      </p:childTnLst>
                    </p:cTn>
                  </p:par>
                  <p:par>
                    <p:cTn id="33" fill="hold">
                      <p:stCondLst>
                        <p:cond delay="indefinite"/>
                      </p:stCondLst>
                      <p:childTnLst>
                        <p:par>
                          <p:cTn id="34" fill="hold">
                            <p:stCondLst>
                              <p:cond delay="0"/>
                            </p:stCondLst>
                            <p:childTnLst>
                              <p:par>
                                <p:cTn id="35" presetID="63" presetClass="path" presetSubtype="0" accel="50000" decel="50000" fill="hold" grpId="3" nodeType="clickEffect">
                                  <p:stCondLst>
                                    <p:cond delay="0"/>
                                  </p:stCondLst>
                                  <p:childTnLst>
                                    <p:animMotion origin="layout" path="M 0.26667 -3.31175E-6 L 0.35 -3.31175E-6 " pathEditMode="relative" rAng="0" ptsTypes="AA">
                                      <p:cBhvr>
                                        <p:cTn id="36" dur="2000" fill="hold"/>
                                        <p:tgtEl>
                                          <p:spTgt spid="92"/>
                                        </p:tgtEl>
                                        <p:attrNameLst>
                                          <p:attrName>ppt_x</p:attrName>
                                          <p:attrName>ppt_y</p:attrName>
                                        </p:attrNameLst>
                                      </p:cBhvr>
                                      <p:rCtr x="42" y="0"/>
                                    </p:animMotion>
                                  </p:childTnLst>
                                </p:cTn>
                              </p:par>
                              <p:par>
                                <p:cTn id="37" presetID="9" presetClass="exit" presetSubtype="0" fill="hold" grpId="5" nodeType="withEffect">
                                  <p:stCondLst>
                                    <p:cond delay="0"/>
                                  </p:stCondLst>
                                  <p:childTnLst>
                                    <p:animEffect transition="out" filter="dissolve">
                                      <p:cBhvr>
                                        <p:cTn id="38" dur="500"/>
                                        <p:tgtEl>
                                          <p:spTgt spid="93"/>
                                        </p:tgtEl>
                                      </p:cBhvr>
                                    </p:animEffect>
                                    <p:set>
                                      <p:cBhvr>
                                        <p:cTn id="39" dur="1" fill="hold">
                                          <p:stCondLst>
                                            <p:cond delay="499"/>
                                          </p:stCondLst>
                                        </p:cTn>
                                        <p:tgtEl>
                                          <p:spTgt spid="93"/>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9" presetClass="exit" presetSubtype="0" fill="hold" grpId="5" nodeType="clickEffect">
                                  <p:stCondLst>
                                    <p:cond delay="0"/>
                                  </p:stCondLst>
                                  <p:childTnLst>
                                    <p:animEffect transition="out" filter="dissolve">
                                      <p:cBhvr>
                                        <p:cTn id="43" dur="500"/>
                                        <p:tgtEl>
                                          <p:spTgt spid="92"/>
                                        </p:tgtEl>
                                      </p:cBhvr>
                                    </p:animEffect>
                                    <p:set>
                                      <p:cBhvr>
                                        <p:cTn id="44" dur="1" fill="hold">
                                          <p:stCondLst>
                                            <p:cond delay="499"/>
                                          </p:stCondLst>
                                        </p:cTn>
                                        <p:tgtEl>
                                          <p:spTgt spid="9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4" nodeType="clickEffect">
                                  <p:stCondLst>
                                    <p:cond delay="0"/>
                                  </p:stCondLst>
                                  <p:childTnLst>
                                    <p:set>
                                      <p:cBhvr>
                                        <p:cTn id="62" dur="1" fill="hold">
                                          <p:stCondLst>
                                            <p:cond delay="0"/>
                                          </p:stCondLst>
                                        </p:cTn>
                                        <p:tgtEl>
                                          <p:spTgt spid="95"/>
                                        </p:tgtEl>
                                        <p:attrNameLst>
                                          <p:attrName>style.visibility</p:attrName>
                                        </p:attrNameLst>
                                      </p:cBhvr>
                                      <p:to>
                                        <p:strVal val="visible"/>
                                      </p:to>
                                    </p:set>
                                  </p:childTnLst>
                                </p:cTn>
                              </p:par>
                              <p:par>
                                <p:cTn id="63" presetID="0" presetClass="path" presetSubtype="0" accel="50000" decel="50000" fill="hold" grpId="0" nodeType="withEffect">
                                  <p:stCondLst>
                                    <p:cond delay="0"/>
                                  </p:stCondLst>
                                  <p:childTnLst>
                                    <p:animMotion origin="layout" path="M 3.33333E-6 -2.22222E-6 L 0.075 -2.22222E-6 " pathEditMode="relative" ptsTypes="AA">
                                      <p:cBhvr>
                                        <p:cTn id="64" dur="2000" fill="hold"/>
                                        <p:tgtEl>
                                          <p:spTgt spid="95"/>
                                        </p:tgtEl>
                                        <p:attrNameLst>
                                          <p:attrName>ppt_x</p:attrName>
                                          <p:attrName>ppt_y</p:attrName>
                                        </p:attrNameLst>
                                      </p:cBhvr>
                                    </p:animMotion>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4" nodeType="clickEffect">
                                  <p:stCondLst>
                                    <p:cond delay="0"/>
                                  </p:stCondLst>
                                  <p:childTnLst>
                                    <p:set>
                                      <p:cBhvr>
                                        <p:cTn id="68" dur="1" fill="hold">
                                          <p:stCondLst>
                                            <p:cond delay="0"/>
                                          </p:stCondLst>
                                        </p:cTn>
                                        <p:tgtEl>
                                          <p:spTgt spid="94"/>
                                        </p:tgtEl>
                                        <p:attrNameLst>
                                          <p:attrName>style.visibility</p:attrName>
                                        </p:attrNameLst>
                                      </p:cBhvr>
                                      <p:to>
                                        <p:strVal val="visible"/>
                                      </p:to>
                                    </p:set>
                                  </p:childTnLst>
                                </p:cTn>
                              </p:par>
                              <p:par>
                                <p:cTn id="69" presetID="0" presetClass="path" presetSubtype="0" accel="50000" decel="50000" fill="hold" grpId="1" nodeType="withEffect">
                                  <p:stCondLst>
                                    <p:cond delay="0"/>
                                  </p:stCondLst>
                                  <p:childTnLst>
                                    <p:animMotion origin="layout" path="M 0.075 -3.33333E-6 L 0.18334 -0.05555 " pathEditMode="relative" rAng="0" ptsTypes="AA">
                                      <p:cBhvr>
                                        <p:cTn id="70" dur="2000" fill="hold"/>
                                        <p:tgtEl>
                                          <p:spTgt spid="95"/>
                                        </p:tgtEl>
                                        <p:attrNameLst>
                                          <p:attrName>ppt_x</p:attrName>
                                          <p:attrName>ppt_y</p:attrName>
                                        </p:attrNameLst>
                                      </p:cBhvr>
                                      <p:rCtr x="54" y="-28"/>
                                    </p:animMotion>
                                  </p:childTnLst>
                                </p:cTn>
                              </p:par>
                              <p:par>
                                <p:cTn id="71" presetID="0" presetClass="path" presetSubtype="0" accel="50000" decel="50000" fill="hold" grpId="0" nodeType="withEffect">
                                  <p:stCondLst>
                                    <p:cond delay="0"/>
                                  </p:stCondLst>
                                  <p:childTnLst>
                                    <p:animMotion origin="layout" path="M 3.33333E-6 -2.22222E-6 L 0.075 -2.22222E-6 " pathEditMode="relative" ptsTypes="AA">
                                      <p:cBhvr>
                                        <p:cTn id="72" dur="2000" fill="hold"/>
                                        <p:tgtEl>
                                          <p:spTgt spid="94"/>
                                        </p:tgtEl>
                                        <p:attrNameLst>
                                          <p:attrName>ppt_x</p:attrName>
                                          <p:attrName>ppt_y</p:attrName>
                                        </p:attrNameLst>
                                      </p:cBhvr>
                                    </p:animMotion>
                                  </p:childTnLst>
                                </p:cTn>
                              </p:par>
                            </p:childTnLst>
                          </p:cTn>
                        </p:par>
                      </p:childTnLst>
                    </p:cTn>
                  </p:par>
                  <p:par>
                    <p:cTn id="73" fill="hold">
                      <p:stCondLst>
                        <p:cond delay="indefinite"/>
                      </p:stCondLst>
                      <p:childTnLst>
                        <p:par>
                          <p:cTn id="74" fill="hold">
                            <p:stCondLst>
                              <p:cond delay="0"/>
                            </p:stCondLst>
                            <p:childTnLst>
                              <p:par>
                                <p:cTn id="75" presetID="0" presetClass="path" presetSubtype="0" accel="50000" decel="50000" fill="hold" grpId="2" nodeType="clickEffect">
                                  <p:stCondLst>
                                    <p:cond delay="0"/>
                                  </p:stCondLst>
                                  <p:childTnLst>
                                    <p:animMotion origin="layout" path="M 0.18334 -0.05555 L 0.26667 0.01111 " pathEditMode="relative" rAng="0" ptsTypes="AA">
                                      <p:cBhvr>
                                        <p:cTn id="76" dur="2000" fill="hold"/>
                                        <p:tgtEl>
                                          <p:spTgt spid="95"/>
                                        </p:tgtEl>
                                        <p:attrNameLst>
                                          <p:attrName>ppt_x</p:attrName>
                                          <p:attrName>ppt_y</p:attrName>
                                        </p:attrNameLst>
                                      </p:cBhvr>
                                      <p:rCtr x="42" y="33"/>
                                    </p:animMotion>
                                  </p:childTnLst>
                                </p:cTn>
                              </p:par>
                              <p:par>
                                <p:cTn id="77" presetID="63" presetClass="path" presetSubtype="0" accel="50000" decel="50000" fill="hold" grpId="1" nodeType="withEffect">
                                  <p:stCondLst>
                                    <p:cond delay="0"/>
                                  </p:stCondLst>
                                  <p:childTnLst>
                                    <p:animMotion origin="layout" path="M 0.075 -4.44444E-6 L 0.19167 -4.44444E-6 " pathEditMode="relative" rAng="0" ptsTypes="AA">
                                      <p:cBhvr>
                                        <p:cTn id="78" dur="2000" fill="hold"/>
                                        <p:tgtEl>
                                          <p:spTgt spid="94"/>
                                        </p:tgtEl>
                                        <p:attrNameLst>
                                          <p:attrName>ppt_x</p:attrName>
                                          <p:attrName>ppt_y</p:attrName>
                                        </p:attrNameLst>
                                      </p:cBhvr>
                                      <p:rCtr x="58" y="0"/>
                                    </p:animMotion>
                                  </p:childTnLst>
                                </p:cTn>
                              </p:par>
                            </p:childTnLst>
                          </p:cTn>
                        </p:par>
                      </p:childTnLst>
                    </p:cTn>
                  </p:par>
                  <p:par>
                    <p:cTn id="79" fill="hold">
                      <p:stCondLst>
                        <p:cond delay="indefinite"/>
                      </p:stCondLst>
                      <p:childTnLst>
                        <p:par>
                          <p:cTn id="80" fill="hold">
                            <p:stCondLst>
                              <p:cond delay="0"/>
                            </p:stCondLst>
                            <p:childTnLst>
                              <p:par>
                                <p:cTn id="81" presetID="63" presetClass="path" presetSubtype="0" accel="50000" decel="50000" fill="hold" grpId="2" nodeType="clickEffect">
                                  <p:stCondLst>
                                    <p:cond delay="0"/>
                                  </p:stCondLst>
                                  <p:childTnLst>
                                    <p:animMotion origin="layout" path="M 0.19167 -4.44444E-6 L 0.275 -4.44444E-6 " pathEditMode="relative" rAng="0" ptsTypes="AA">
                                      <p:cBhvr>
                                        <p:cTn id="82" dur="2000" fill="hold"/>
                                        <p:tgtEl>
                                          <p:spTgt spid="94"/>
                                        </p:tgtEl>
                                        <p:attrNameLst>
                                          <p:attrName>ppt_x</p:attrName>
                                          <p:attrName>ppt_y</p:attrName>
                                        </p:attrNameLst>
                                      </p:cBhvr>
                                      <p:rCtr x="42" y="0"/>
                                    </p:animMotion>
                                  </p:childTnLst>
                                </p:cTn>
                              </p:par>
                            </p:childTnLst>
                          </p:cTn>
                        </p:par>
                      </p:childTnLst>
                    </p:cTn>
                  </p:par>
                  <p:par>
                    <p:cTn id="83" fill="hold">
                      <p:stCondLst>
                        <p:cond delay="indefinite"/>
                      </p:stCondLst>
                      <p:childTnLst>
                        <p:par>
                          <p:cTn id="84" fill="hold">
                            <p:stCondLst>
                              <p:cond delay="0"/>
                            </p:stCondLst>
                            <p:childTnLst>
                              <p:par>
                                <p:cTn id="85" presetID="0" presetClass="path" presetSubtype="0" accel="50000" decel="50000" fill="hold" grpId="3" nodeType="clickEffect">
                                  <p:stCondLst>
                                    <p:cond delay="0"/>
                                  </p:stCondLst>
                                  <p:childTnLst>
                                    <p:animMotion origin="layout" path="M 0.26667 0.01111 L 0.35834 0.01111 " pathEditMode="relative" rAng="0" ptsTypes="AA">
                                      <p:cBhvr>
                                        <p:cTn id="86" dur="2000" fill="hold"/>
                                        <p:tgtEl>
                                          <p:spTgt spid="95"/>
                                        </p:tgtEl>
                                        <p:attrNameLst>
                                          <p:attrName>ppt_x</p:attrName>
                                          <p:attrName>ppt_y</p:attrName>
                                        </p:attrNameLst>
                                      </p:cBhvr>
                                      <p:rCtr x="46" y="0"/>
                                    </p:animMotion>
                                  </p:childTnLst>
                                </p:cTn>
                              </p:par>
                            </p:childTnLst>
                          </p:cTn>
                        </p:par>
                      </p:childTnLst>
                    </p:cTn>
                  </p:par>
                  <p:par>
                    <p:cTn id="87" fill="hold">
                      <p:stCondLst>
                        <p:cond delay="indefinite"/>
                      </p:stCondLst>
                      <p:childTnLst>
                        <p:par>
                          <p:cTn id="88" fill="hold">
                            <p:stCondLst>
                              <p:cond delay="0"/>
                            </p:stCondLst>
                            <p:childTnLst>
                              <p:par>
                                <p:cTn id="89" presetID="9" presetClass="exit" presetSubtype="0" fill="hold" grpId="5" nodeType="clickEffect">
                                  <p:stCondLst>
                                    <p:cond delay="0"/>
                                  </p:stCondLst>
                                  <p:childTnLst>
                                    <p:animEffect transition="out" filter="dissolve">
                                      <p:cBhvr>
                                        <p:cTn id="90" dur="500"/>
                                        <p:tgtEl>
                                          <p:spTgt spid="95"/>
                                        </p:tgtEl>
                                      </p:cBhvr>
                                    </p:animEffect>
                                    <p:set>
                                      <p:cBhvr>
                                        <p:cTn id="91" dur="1" fill="hold">
                                          <p:stCondLst>
                                            <p:cond delay="499"/>
                                          </p:stCondLst>
                                        </p:cTn>
                                        <p:tgtEl>
                                          <p:spTgt spid="95"/>
                                        </p:tgtEl>
                                        <p:attrNameLst>
                                          <p:attrName>style.visibility</p:attrName>
                                        </p:attrNameLst>
                                      </p:cBhvr>
                                      <p:to>
                                        <p:strVal val="hidden"/>
                                      </p:to>
                                    </p:set>
                                  </p:childTnLst>
                                </p:cTn>
                              </p:par>
                              <p:par>
                                <p:cTn id="92" presetID="63" presetClass="path" presetSubtype="0" accel="50000" decel="50000" fill="hold" grpId="3" nodeType="withEffect">
                                  <p:stCondLst>
                                    <p:cond delay="0"/>
                                  </p:stCondLst>
                                  <p:childTnLst>
                                    <p:animMotion origin="layout" path="M 0.275 -4.44444E-6 L 0.35834 -4.44444E-6 " pathEditMode="relative" rAng="0" ptsTypes="AA">
                                      <p:cBhvr>
                                        <p:cTn id="93" dur="2000" fill="hold"/>
                                        <p:tgtEl>
                                          <p:spTgt spid="94"/>
                                        </p:tgtEl>
                                        <p:attrNameLst>
                                          <p:attrName>ppt_x</p:attrName>
                                          <p:attrName>ppt_y</p:attrName>
                                        </p:attrNameLst>
                                      </p:cBhvr>
                                      <p:rCtr x="42" y="0"/>
                                    </p:animMotion>
                                  </p:childTnLst>
                                </p:cTn>
                              </p:par>
                            </p:childTnLst>
                          </p:cTn>
                        </p:par>
                      </p:childTnLst>
                    </p:cTn>
                  </p:par>
                  <p:par>
                    <p:cTn id="94" fill="hold">
                      <p:stCondLst>
                        <p:cond delay="indefinite"/>
                      </p:stCondLst>
                      <p:childTnLst>
                        <p:par>
                          <p:cTn id="95" fill="hold">
                            <p:stCondLst>
                              <p:cond delay="0"/>
                            </p:stCondLst>
                            <p:childTnLst>
                              <p:par>
                                <p:cTn id="96" presetID="9" presetClass="exit" presetSubtype="0" fill="hold" grpId="5" nodeType="clickEffect">
                                  <p:stCondLst>
                                    <p:cond delay="0"/>
                                  </p:stCondLst>
                                  <p:childTnLst>
                                    <p:animEffect transition="out" filter="dissolve">
                                      <p:cBhvr>
                                        <p:cTn id="97" dur="500"/>
                                        <p:tgtEl>
                                          <p:spTgt spid="94"/>
                                        </p:tgtEl>
                                      </p:cBhvr>
                                    </p:animEffect>
                                    <p:set>
                                      <p:cBhvr>
                                        <p:cTn id="98" dur="1" fill="hold">
                                          <p:stCondLst>
                                            <p:cond delay="499"/>
                                          </p:stCondLst>
                                        </p:cTn>
                                        <p:tgtEl>
                                          <p:spTgt spid="94"/>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
                                            <p:txEl>
                                              <p:pRg st="14" end="14"/>
                                            </p:txEl>
                                          </p:spTgt>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
                                            <p:txEl>
                                              <p:pRg st="15" end="15"/>
                                            </p:txEl>
                                          </p:spTgt>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
                                            <p:txEl>
                                              <p:pRg st="16" end="16"/>
                                            </p:txEl>
                                          </p:spTgt>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5"/>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2" nodeType="clickEffect">
                                  <p:stCondLst>
                                    <p:cond delay="0"/>
                                  </p:stCondLst>
                                  <p:childTnLst>
                                    <p:set>
                                      <p:cBhvr>
                                        <p:cTn id="116" dur="1" fill="hold">
                                          <p:stCondLst>
                                            <p:cond delay="0"/>
                                          </p:stCondLst>
                                        </p:cTn>
                                        <p:tgtEl>
                                          <p:spTgt spid="103"/>
                                        </p:tgtEl>
                                        <p:attrNameLst>
                                          <p:attrName>style.visibility</p:attrName>
                                        </p:attrNameLst>
                                      </p:cBhvr>
                                      <p:to>
                                        <p:strVal val="visible"/>
                                      </p:to>
                                    </p:set>
                                  </p:childTnLst>
                                </p:cTn>
                              </p:par>
                              <p:par>
                                <p:cTn id="117" presetID="0" presetClass="path" presetSubtype="0" accel="50000" decel="50000" fill="hold" grpId="0" nodeType="withEffect">
                                  <p:stCondLst>
                                    <p:cond delay="0"/>
                                  </p:stCondLst>
                                  <p:childTnLst>
                                    <p:animMotion origin="layout" path="M 3.33333E-6 -2.22222E-6 L 0.075 -2.22222E-6 " pathEditMode="relative" ptsTypes="AA">
                                      <p:cBhvr>
                                        <p:cTn id="118" dur="2000" fill="hold"/>
                                        <p:tgtEl>
                                          <p:spTgt spid="103"/>
                                        </p:tgtEl>
                                        <p:attrNameLst>
                                          <p:attrName>ppt_x</p:attrName>
                                          <p:attrName>ppt_y</p:attrName>
                                        </p:attrNameLst>
                                      </p:cBhvr>
                                    </p:animMotion>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2" nodeType="clickEffect">
                                  <p:stCondLst>
                                    <p:cond delay="0"/>
                                  </p:stCondLst>
                                  <p:childTnLst>
                                    <p:set>
                                      <p:cBhvr>
                                        <p:cTn id="122" dur="1" fill="hold">
                                          <p:stCondLst>
                                            <p:cond delay="0"/>
                                          </p:stCondLst>
                                        </p:cTn>
                                        <p:tgtEl>
                                          <p:spTgt spid="98"/>
                                        </p:tgtEl>
                                        <p:attrNameLst>
                                          <p:attrName>style.visibility</p:attrName>
                                        </p:attrNameLst>
                                      </p:cBhvr>
                                      <p:to>
                                        <p:strVal val="visible"/>
                                      </p:to>
                                    </p:set>
                                  </p:childTnLst>
                                </p:cTn>
                              </p:par>
                              <p:par>
                                <p:cTn id="123" presetID="0" presetClass="path" presetSubtype="0" accel="50000" decel="50000" fill="hold" grpId="1" nodeType="withEffect">
                                  <p:stCondLst>
                                    <p:cond delay="0"/>
                                  </p:stCondLst>
                                  <p:childTnLst>
                                    <p:animMotion origin="layout" path="M 0.075 -3.33333E-6 L 0.18334 -0.05555 " pathEditMode="relative" rAng="0" ptsTypes="AA">
                                      <p:cBhvr>
                                        <p:cTn id="124" dur="2000" fill="hold"/>
                                        <p:tgtEl>
                                          <p:spTgt spid="103"/>
                                        </p:tgtEl>
                                        <p:attrNameLst>
                                          <p:attrName>ppt_x</p:attrName>
                                          <p:attrName>ppt_y</p:attrName>
                                        </p:attrNameLst>
                                      </p:cBhvr>
                                      <p:rCtr x="54" y="-28"/>
                                    </p:animMotion>
                                  </p:childTnLst>
                                </p:cTn>
                              </p:par>
                              <p:par>
                                <p:cTn id="125" presetID="0" presetClass="path" presetSubtype="0" accel="50000" decel="50000" fill="hold" grpId="0" nodeType="withEffect">
                                  <p:stCondLst>
                                    <p:cond delay="0"/>
                                  </p:stCondLst>
                                  <p:childTnLst>
                                    <p:animMotion origin="layout" path="M 3.33333E-6 -2.22222E-6 L 0.075 -2.22222E-6 " pathEditMode="relative" ptsTypes="AA">
                                      <p:cBhvr>
                                        <p:cTn id="126" dur="2000" fill="hold"/>
                                        <p:tgtEl>
                                          <p:spTgt spid="98"/>
                                        </p:tgtEl>
                                        <p:attrNameLst>
                                          <p:attrName>ppt_x</p:attrName>
                                          <p:attrName>ppt_y</p:attrName>
                                        </p:attrNameLst>
                                      </p:cBhvr>
                                    </p:animMotion>
                                  </p:childTnLst>
                                </p:cTn>
                              </p:par>
                            </p:childTnLst>
                          </p:cTn>
                        </p:par>
                      </p:childTnLst>
                    </p:cTn>
                  </p:par>
                  <p:par>
                    <p:cTn id="127" fill="hold">
                      <p:stCondLst>
                        <p:cond delay="indefinite"/>
                      </p:stCondLst>
                      <p:childTnLst>
                        <p:par>
                          <p:cTn id="128" fill="hold">
                            <p:stCondLst>
                              <p:cond delay="0"/>
                            </p:stCondLst>
                            <p:childTnLst>
                              <p:par>
                                <p:cTn id="129" presetID="9" presetClass="exit" presetSubtype="0" fill="hold" grpId="3" nodeType="clickEffect">
                                  <p:stCondLst>
                                    <p:cond delay="0"/>
                                  </p:stCondLst>
                                  <p:childTnLst>
                                    <p:animEffect transition="out" filter="dissolve">
                                      <p:cBhvr>
                                        <p:cTn id="130" dur="500"/>
                                        <p:tgtEl>
                                          <p:spTgt spid="103"/>
                                        </p:tgtEl>
                                      </p:cBhvr>
                                    </p:animEffect>
                                    <p:set>
                                      <p:cBhvr>
                                        <p:cTn id="131" dur="1" fill="hold">
                                          <p:stCondLst>
                                            <p:cond delay="499"/>
                                          </p:stCondLst>
                                        </p:cTn>
                                        <p:tgtEl>
                                          <p:spTgt spid="103"/>
                                        </p:tgtEl>
                                        <p:attrNameLst>
                                          <p:attrName>style.visibility</p:attrName>
                                        </p:attrNameLst>
                                      </p:cBhvr>
                                      <p:to>
                                        <p:strVal val="hidden"/>
                                      </p:to>
                                    </p:set>
                                  </p:childTnLst>
                                </p:cTn>
                              </p:par>
                              <p:par>
                                <p:cTn id="132" presetID="63" presetClass="path" presetSubtype="0" accel="50000" decel="50000" fill="hold" grpId="1" nodeType="withEffect">
                                  <p:stCondLst>
                                    <p:cond delay="0"/>
                                  </p:stCondLst>
                                  <p:childTnLst>
                                    <p:animMotion origin="layout" path="M 0.075 -4.44444E-6 L 0.19167 -4.44444E-6 " pathEditMode="relative" rAng="0" ptsTypes="AA">
                                      <p:cBhvr>
                                        <p:cTn id="133" dur="2000" fill="hold"/>
                                        <p:tgtEl>
                                          <p:spTgt spid="98"/>
                                        </p:tgtEl>
                                        <p:attrNameLst>
                                          <p:attrName>ppt_x</p:attrName>
                                          <p:attrName>ppt_y</p:attrName>
                                        </p:attrNameLst>
                                      </p:cBhvr>
                                      <p:rCtr x="58" y="0"/>
                                    </p:animMotion>
                                  </p:childTnLst>
                                </p:cTn>
                              </p:par>
                            </p:childTnLst>
                          </p:cTn>
                        </p:par>
                      </p:childTnLst>
                    </p:cTn>
                  </p:par>
                  <p:par>
                    <p:cTn id="134" fill="hold">
                      <p:stCondLst>
                        <p:cond delay="indefinite"/>
                      </p:stCondLst>
                      <p:childTnLst>
                        <p:par>
                          <p:cTn id="135" fill="hold">
                            <p:stCondLst>
                              <p:cond delay="0"/>
                            </p:stCondLst>
                            <p:childTnLst>
                              <p:par>
                                <p:cTn id="136" presetID="9" presetClass="exit" presetSubtype="0" fill="hold" grpId="3" nodeType="clickEffect">
                                  <p:stCondLst>
                                    <p:cond delay="0"/>
                                  </p:stCondLst>
                                  <p:childTnLst>
                                    <p:animEffect transition="out" filter="dissolve">
                                      <p:cBhvr>
                                        <p:cTn id="137" dur="500"/>
                                        <p:tgtEl>
                                          <p:spTgt spid="98"/>
                                        </p:tgtEl>
                                      </p:cBhvr>
                                    </p:animEffect>
                                    <p:set>
                                      <p:cBhvr>
                                        <p:cTn id="138" dur="1" fill="hold">
                                          <p:stCondLst>
                                            <p:cond delay="499"/>
                                          </p:stCondLst>
                                        </p:cTn>
                                        <p:tgtEl>
                                          <p:spTgt spid="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2" grpId="0" animBg="1"/>
      <p:bldP spid="92" grpId="1" animBg="1"/>
      <p:bldP spid="92" grpId="2" animBg="1"/>
      <p:bldP spid="92" grpId="3" animBg="1"/>
      <p:bldP spid="92" grpId="4" animBg="1"/>
      <p:bldP spid="92" grpId="5" animBg="1"/>
      <p:bldP spid="93" grpId="0" animBg="1"/>
      <p:bldP spid="93" grpId="1" animBg="1"/>
      <p:bldP spid="93" grpId="2" animBg="1"/>
      <p:bldP spid="93" grpId="3" animBg="1"/>
      <p:bldP spid="93" grpId="4" animBg="1"/>
      <p:bldP spid="93" grpId="5" animBg="1"/>
      <p:bldP spid="94" grpId="0" animBg="1"/>
      <p:bldP spid="94" grpId="1" animBg="1"/>
      <p:bldP spid="94" grpId="2" animBg="1"/>
      <p:bldP spid="94" grpId="3" animBg="1"/>
      <p:bldP spid="94" grpId="4" animBg="1"/>
      <p:bldP spid="94" grpId="5" animBg="1"/>
      <p:bldP spid="95" grpId="0" animBg="1"/>
      <p:bldP spid="95" grpId="1" animBg="1"/>
      <p:bldP spid="95" grpId="2" animBg="1"/>
      <p:bldP spid="95" grpId="3" animBg="1"/>
      <p:bldP spid="95" grpId="4" animBg="1"/>
      <p:bldP spid="95" grpId="5" animBg="1"/>
      <p:bldP spid="98" grpId="0" animBg="1"/>
      <p:bldP spid="98" grpId="1" animBg="1"/>
      <p:bldP spid="98" grpId="2" animBg="1"/>
      <p:bldP spid="98" grpId="3" animBg="1"/>
      <p:bldP spid="103" grpId="0" animBg="1"/>
      <p:bldP spid="103" grpId="1" animBg="1"/>
      <p:bldP spid="103" grpId="2" animBg="1"/>
      <p:bldP spid="103" grpId="3"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Coordination Data Structures</a:t>
            </a:r>
            <a:endParaRPr lang="en-US" dirty="0"/>
          </a:p>
        </p:txBody>
      </p:sp>
      <p:sp>
        <p:nvSpPr>
          <p:cNvPr id="3" name="Text Placeholder 2"/>
          <p:cNvSpPr>
            <a:spLocks noGrp="1"/>
          </p:cNvSpPr>
          <p:nvPr>
            <p:ph type="body" sz="quarter" idx="10"/>
          </p:nvPr>
        </p:nvSpPr>
        <p:spPr>
          <a:xfrm>
            <a:off x="381000" y="990600"/>
            <a:ext cx="8534400" cy="5675048"/>
          </a:xfrm>
        </p:spPr>
        <p:txBody>
          <a:bodyPr wrap="square" numCol="2" spcCol="0">
            <a:normAutofit/>
          </a:bodyPr>
          <a:lstStyle/>
          <a:p>
            <a:r>
              <a:rPr lang="en-US" sz="2400" dirty="0" smtClean="0">
                <a:solidFill>
                  <a:schemeClr val="accent1"/>
                </a:solidFill>
              </a:rPr>
              <a:t>Thread-safe collections</a:t>
            </a:r>
          </a:p>
          <a:p>
            <a:pPr lvl="1"/>
            <a:r>
              <a:rPr lang="en-US" sz="2000" dirty="0" err="1" smtClean="0"/>
              <a:t>ConcurrentStack</a:t>
            </a:r>
            <a:r>
              <a:rPr lang="en-US" sz="2000" dirty="0" smtClean="0"/>
              <a:t>&lt;T&gt;</a:t>
            </a:r>
          </a:p>
          <a:p>
            <a:pPr lvl="1"/>
            <a:r>
              <a:rPr lang="en-US" sz="2000" dirty="0" err="1" smtClean="0"/>
              <a:t>ConcurrentQueue</a:t>
            </a:r>
            <a:r>
              <a:rPr lang="en-US" sz="2000" dirty="0" smtClean="0"/>
              <a:t>&lt;T&gt;</a:t>
            </a:r>
          </a:p>
          <a:p>
            <a:pPr lvl="1"/>
            <a:r>
              <a:rPr lang="en-US" sz="2000" i="1" dirty="0" err="1" smtClean="0"/>
              <a:t>ConcurrentLinkedList</a:t>
            </a:r>
            <a:r>
              <a:rPr lang="en-US" sz="2000" i="1" dirty="0" smtClean="0"/>
              <a:t>&lt;T&gt;</a:t>
            </a:r>
          </a:p>
          <a:p>
            <a:pPr lvl="1"/>
            <a:r>
              <a:rPr lang="en-US" sz="2000" i="1" dirty="0" err="1" smtClean="0"/>
              <a:t>ConcurrentSet</a:t>
            </a:r>
            <a:r>
              <a:rPr lang="en-US" sz="2000" i="1" dirty="0" smtClean="0"/>
              <a:t>&lt;T&gt;</a:t>
            </a:r>
          </a:p>
          <a:p>
            <a:pPr lvl="1"/>
            <a:r>
              <a:rPr lang="en-US" sz="2000" i="1" dirty="0" err="1" smtClean="0"/>
              <a:t>ConcurrentBag</a:t>
            </a:r>
            <a:r>
              <a:rPr lang="en-US" sz="2000" i="1" dirty="0" smtClean="0"/>
              <a:t>&lt;T&gt;</a:t>
            </a:r>
          </a:p>
          <a:p>
            <a:pPr lvl="1"/>
            <a:r>
              <a:rPr lang="en-US" sz="2000" dirty="0" smtClean="0"/>
              <a:t>…</a:t>
            </a:r>
          </a:p>
          <a:p>
            <a:r>
              <a:rPr lang="en-US" sz="2400" dirty="0" smtClean="0">
                <a:solidFill>
                  <a:schemeClr val="accent1"/>
                </a:solidFill>
              </a:rPr>
              <a:t>Work exchange</a:t>
            </a:r>
          </a:p>
          <a:p>
            <a:pPr lvl="1"/>
            <a:r>
              <a:rPr lang="en-US" sz="2000" dirty="0" err="1" smtClean="0"/>
              <a:t>BlockingCollection</a:t>
            </a:r>
            <a:r>
              <a:rPr lang="en-US" sz="2000" dirty="0" smtClean="0"/>
              <a:t>&lt;T&gt;</a:t>
            </a:r>
          </a:p>
          <a:p>
            <a:pPr lvl="1"/>
            <a:r>
              <a:rPr lang="en-US" sz="2000" dirty="0" smtClean="0"/>
              <a:t>…</a:t>
            </a:r>
          </a:p>
          <a:p>
            <a:pPr lvl="1"/>
            <a:endParaRPr lang="en-US" sz="2000" dirty="0" smtClean="0">
              <a:solidFill>
                <a:schemeClr val="accent1"/>
              </a:solidFill>
            </a:endParaRPr>
          </a:p>
          <a:p>
            <a:pPr lvl="1"/>
            <a:endParaRPr lang="en-US" sz="2000" dirty="0" smtClean="0">
              <a:solidFill>
                <a:schemeClr val="accent1"/>
              </a:solidFill>
            </a:endParaRPr>
          </a:p>
          <a:p>
            <a:pPr lvl="1"/>
            <a:endParaRPr lang="en-US" sz="2000" dirty="0" smtClean="0">
              <a:solidFill>
                <a:schemeClr val="accent1"/>
              </a:solidFill>
            </a:endParaRPr>
          </a:p>
          <a:p>
            <a:pPr lvl="1"/>
            <a:endParaRPr lang="en-US" sz="2000" dirty="0" smtClean="0">
              <a:solidFill>
                <a:schemeClr val="accent1"/>
              </a:solidFill>
            </a:endParaRPr>
          </a:p>
          <a:p>
            <a:pPr lvl="1"/>
            <a:endParaRPr lang="en-US" sz="2000" dirty="0" smtClean="0">
              <a:solidFill>
                <a:schemeClr val="accent1"/>
              </a:solidFill>
            </a:endParaRPr>
          </a:p>
          <a:p>
            <a:pPr lvl="1"/>
            <a:endParaRPr lang="en-US" sz="2400" dirty="0" smtClean="0">
              <a:solidFill>
                <a:schemeClr val="accent1"/>
              </a:solidFill>
            </a:endParaRPr>
          </a:p>
          <a:p>
            <a:r>
              <a:rPr lang="en-US" sz="2400" dirty="0" smtClean="0">
                <a:solidFill>
                  <a:schemeClr val="accent1"/>
                </a:solidFill>
              </a:rPr>
              <a:t>Phased operation</a:t>
            </a:r>
          </a:p>
          <a:p>
            <a:pPr lvl="1"/>
            <a:r>
              <a:rPr lang="en-US" sz="2000" dirty="0" err="1" smtClean="0"/>
              <a:t>CountdownEvent</a:t>
            </a:r>
            <a:r>
              <a:rPr lang="en-US" sz="2000" dirty="0" smtClean="0"/>
              <a:t> </a:t>
            </a:r>
          </a:p>
          <a:p>
            <a:pPr lvl="1"/>
            <a:r>
              <a:rPr lang="en-US" sz="2000" dirty="0" smtClean="0"/>
              <a:t>…</a:t>
            </a:r>
          </a:p>
          <a:p>
            <a:r>
              <a:rPr lang="en-US" sz="2400" dirty="0" smtClean="0">
                <a:solidFill>
                  <a:schemeClr val="accent1"/>
                </a:solidFill>
              </a:rPr>
              <a:t>Locks</a:t>
            </a:r>
          </a:p>
          <a:p>
            <a:pPr lvl="1"/>
            <a:r>
              <a:rPr lang="en-US" sz="2000" dirty="0" err="1" smtClean="0"/>
              <a:t>ManualResetEventSlim</a:t>
            </a:r>
            <a:endParaRPr lang="en-US" sz="2000" dirty="0" smtClean="0"/>
          </a:p>
          <a:p>
            <a:pPr lvl="1"/>
            <a:r>
              <a:rPr lang="en-US" sz="2000" dirty="0" err="1" smtClean="0"/>
              <a:t>SemaphoreSlim</a:t>
            </a:r>
            <a:endParaRPr lang="en-US" sz="2000" dirty="0" smtClean="0"/>
          </a:p>
          <a:p>
            <a:pPr lvl="1"/>
            <a:r>
              <a:rPr lang="en-US" sz="2000" dirty="0" err="1" smtClean="0"/>
              <a:t>SpinLock</a:t>
            </a:r>
            <a:endParaRPr lang="en-US" sz="2000" dirty="0" smtClean="0"/>
          </a:p>
          <a:p>
            <a:pPr lvl="1"/>
            <a:r>
              <a:rPr lang="en-US" sz="2000" dirty="0" err="1" smtClean="0"/>
              <a:t>SpinWait</a:t>
            </a:r>
            <a:endParaRPr lang="en-US" sz="2000" dirty="0" smtClean="0"/>
          </a:p>
          <a:p>
            <a:pPr lvl="1"/>
            <a:r>
              <a:rPr lang="en-US" sz="2000" dirty="0" smtClean="0"/>
              <a:t>…</a:t>
            </a:r>
          </a:p>
          <a:p>
            <a:r>
              <a:rPr lang="en-US" sz="2400" dirty="0" smtClean="0">
                <a:solidFill>
                  <a:schemeClr val="accent1"/>
                </a:solidFill>
              </a:rPr>
              <a:t>Initialization</a:t>
            </a:r>
          </a:p>
          <a:p>
            <a:pPr lvl="1"/>
            <a:r>
              <a:rPr lang="en-US" sz="2000" dirty="0" err="1" smtClean="0"/>
              <a:t>LazyInit</a:t>
            </a:r>
            <a:r>
              <a:rPr lang="en-US" sz="2000" dirty="0" smtClean="0"/>
              <a:t>&lt;T&gt;</a:t>
            </a:r>
          </a:p>
          <a:p>
            <a:pPr lvl="1"/>
            <a:r>
              <a:rPr lang="en-US" sz="2000" dirty="0" err="1" smtClean="0"/>
              <a:t>WriteOnce</a:t>
            </a:r>
            <a:r>
              <a:rPr lang="en-US" sz="2000" dirty="0" smtClean="0"/>
              <a:t>&lt;T&gt;</a:t>
            </a:r>
          </a:p>
          <a:p>
            <a:pPr lvl="1"/>
            <a:r>
              <a:rPr lang="en-US" sz="2000" dirty="0" smtClean="0"/>
              <a:t>…</a:t>
            </a:r>
          </a:p>
        </p:txBody>
      </p:sp>
      <p:sp>
        <p:nvSpPr>
          <p:cNvPr id="5" name="Text Placeholder 2"/>
          <p:cNvSpPr txBox="1">
            <a:spLocks/>
          </p:cNvSpPr>
          <p:nvPr/>
        </p:nvSpPr>
        <p:spPr bwMode="auto">
          <a:xfrm>
            <a:off x="381000" y="990600"/>
            <a:ext cx="8382000" cy="914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marL="461963" marR="0" lvl="0" indent="-461963" algn="l" defTabSz="912813" rtl="0" eaLnBrk="1" fontAlgn="base" latinLnBrk="0" hangingPunct="1">
              <a:lnSpc>
                <a:spcPct val="90000"/>
              </a:lnSpc>
              <a:spcBef>
                <a:spcPct val="20000"/>
              </a:spcBef>
              <a:spcAft>
                <a:spcPct val="0"/>
              </a:spcAft>
              <a:buClrTx/>
              <a:buSzTx/>
              <a:buFontTx/>
              <a:buBlip>
                <a:blip r:embed="rId3"/>
              </a:buBlip>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9" end="1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20" end="2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21" end="2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22" end="2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23" end="2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24" end="2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25" end="2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26" end="26"/>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27" end="27"/>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28" end="2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PLINQExamples</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Session Objectives</a:t>
            </a:r>
            <a:endParaRPr lang="en-US" dirty="0"/>
          </a:p>
        </p:txBody>
      </p:sp>
      <p:sp>
        <p:nvSpPr>
          <p:cNvPr id="3" name="Text Placeholder 2"/>
          <p:cNvSpPr>
            <a:spLocks noGrp="1"/>
          </p:cNvSpPr>
          <p:nvPr>
            <p:ph type="body" sz="quarter" idx="10"/>
          </p:nvPr>
        </p:nvSpPr>
        <p:spPr>
          <a:xfrm>
            <a:off x="381000" y="1411552"/>
            <a:ext cx="8382000" cy="3053144"/>
          </a:xfrm>
        </p:spPr>
        <p:txBody>
          <a:bodyPr/>
          <a:lstStyle/>
          <a:p>
            <a:r>
              <a:rPr lang="en-US" dirty="0" smtClean="0"/>
              <a:t>Understand why we need parallelism?</a:t>
            </a:r>
          </a:p>
          <a:p>
            <a:r>
              <a:rPr lang="en-US" dirty="0" smtClean="0"/>
              <a:t>How PLINQ integrates parallelism into .NET?</a:t>
            </a:r>
          </a:p>
          <a:p>
            <a:r>
              <a:rPr lang="en-US" dirty="0" smtClean="0"/>
              <a:t>How does PLINQ work?</a:t>
            </a:r>
          </a:p>
          <a:p>
            <a:r>
              <a:rPr lang="en-US" dirty="0" smtClean="0"/>
              <a:t>What are Coordination </a:t>
            </a:r>
            <a:r>
              <a:rPr lang="en-US" dirty="0" smtClean="0"/>
              <a:t>Data </a:t>
            </a:r>
            <a:r>
              <a:rPr lang="en-US" dirty="0" smtClean="0"/>
              <a:t>S</a:t>
            </a:r>
            <a:r>
              <a:rPr lang="en-US" dirty="0" smtClean="0"/>
              <a:t>tructures</a:t>
            </a:r>
            <a:r>
              <a:rPr lang="en-US" dirty="0" smtClean="0"/>
              <a:t>?</a:t>
            </a:r>
          </a:p>
          <a:p>
            <a:r>
              <a:rPr lang="en-US" dirty="0" smtClean="0"/>
              <a:t>Demo: </a:t>
            </a:r>
            <a:r>
              <a:rPr lang="en-US" dirty="0" err="1" smtClean="0"/>
              <a:t>PLINQExamples</a:t>
            </a:r>
            <a:endParaRPr lang="en-US" dirty="0"/>
          </a:p>
        </p:txBody>
      </p:sp>
      <p:sp>
        <p:nvSpPr>
          <p:cNvPr id="4" name="TextBox 3"/>
          <p:cNvSpPr txBox="1"/>
          <p:nvPr/>
        </p:nvSpPr>
        <p:spPr>
          <a:xfrm>
            <a:off x="1447800" y="4800600"/>
            <a:ext cx="6172200" cy="646331"/>
          </a:xfrm>
          <a:prstGeom prst="rect">
            <a:avLst/>
          </a:prstGeom>
          <a:noFill/>
        </p:spPr>
        <p:txBody>
          <a:bodyPr wrap="square" rtlCol="0">
            <a:spAutoFit/>
          </a:bodyPr>
          <a:lstStyle/>
          <a:p>
            <a:r>
              <a:rPr lang="en-US" dirty="0" smtClean="0">
                <a:solidFill>
                  <a:srgbClr val="FF0000"/>
                </a:solidFill>
              </a:rPr>
              <a:t>NOTE: </a:t>
            </a:r>
            <a:r>
              <a:rPr lang="en-US" dirty="0" smtClean="0">
                <a:solidFill>
                  <a:srgbClr val="FF0000"/>
                </a:solidFill>
              </a:rPr>
              <a:t>This presentation is based on June 2008 CTP of parallel extensions. Things may change in future.</a:t>
            </a:r>
            <a:endParaRPr lang="en-US"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9600" y="228600"/>
            <a:ext cx="4343400" cy="1523494"/>
          </a:xfrm>
        </p:spPr>
        <p:txBody>
          <a:bodyPr/>
          <a:lstStyle/>
          <a:p>
            <a:r>
              <a:rPr sz="2000" smtClean="0"/>
              <a:t>http://www.microsoft.com/downloads/details.aspx?familyid=348F73FD-593D-4B3C-B055-694C50D2B0F3&amp;displaylang=en</a:t>
            </a:r>
            <a:endParaRPr lang="en-US" sz="2000" dirty="0"/>
          </a:p>
        </p:txBody>
      </p:sp>
      <p:sp>
        <p:nvSpPr>
          <p:cNvPr id="4" name="Text Placeholder 3"/>
          <p:cNvSpPr>
            <a:spLocks noGrp="1"/>
          </p:cNvSpPr>
          <p:nvPr>
            <p:ph type="body" sz="quarter" idx="10"/>
          </p:nvPr>
        </p:nvSpPr>
        <p:spPr/>
        <p:txBody>
          <a:bodyPr/>
          <a:lstStyle/>
          <a:p>
            <a:r>
              <a:rPr smtClean="0"/>
              <a:t>SDK</a:t>
            </a:r>
            <a:endParaRPr lang="en-US" dirty="0"/>
          </a:p>
        </p:txBody>
      </p:sp>
      <p:pic>
        <p:nvPicPr>
          <p:cNvPr id="1026" name="Picture 2"/>
          <p:cNvPicPr>
            <a:picLocks noChangeAspect="1" noChangeArrowheads="1"/>
          </p:cNvPicPr>
          <p:nvPr/>
        </p:nvPicPr>
        <p:blipFill>
          <a:blip r:embed="rId2"/>
          <a:srcRect/>
          <a:stretch>
            <a:fillRect/>
          </a:stretch>
        </p:blipFill>
        <p:spPr bwMode="auto">
          <a:xfrm>
            <a:off x="457200" y="2362200"/>
            <a:ext cx="5715000" cy="415230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419600" y="1524000"/>
            <a:ext cx="4467225" cy="20383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2135969"/>
          </a:xfrm>
        </p:spPr>
        <p:txBody>
          <a:bodyPr/>
          <a:lstStyle/>
          <a:p>
            <a:r>
              <a:rPr lang="en-US" dirty="0" smtClean="0"/>
              <a:t>Parallel Extensions Team </a:t>
            </a:r>
            <a:r>
              <a:rPr lang="en-US" dirty="0" smtClean="0"/>
              <a:t>B</a:t>
            </a:r>
            <a:r>
              <a:rPr lang="en-US" dirty="0" smtClean="0"/>
              <a:t>log</a:t>
            </a:r>
            <a:endParaRPr lang="en-US" dirty="0" smtClean="0"/>
          </a:p>
          <a:p>
            <a:pPr>
              <a:buNone/>
            </a:pPr>
            <a:r>
              <a:rPr lang="en-US" sz="2400" dirty="0" smtClean="0"/>
              <a:t>	</a:t>
            </a:r>
            <a:r>
              <a:rPr lang="en-US" sz="2400" dirty="0" smtClean="0">
                <a:hlinkClick r:id="rId2"/>
              </a:rPr>
              <a:t>http://</a:t>
            </a:r>
            <a:r>
              <a:rPr lang="en-US" sz="2400" dirty="0" smtClean="0">
                <a:hlinkClick r:id="rId2"/>
              </a:rPr>
              <a:t>blogs.msdn.com/pfxteam/</a:t>
            </a:r>
            <a:endParaRPr lang="en-US" sz="2400" dirty="0" smtClean="0"/>
          </a:p>
          <a:p>
            <a:r>
              <a:rPr lang="en-US" sz="2800" dirty="0" smtClean="0"/>
              <a:t>Parallel Extensions June 2008 CTP Help file</a:t>
            </a:r>
            <a:endParaRPr lang="en-US" sz="2800" dirty="0" smtClean="0"/>
          </a:p>
          <a:p>
            <a:pPr>
              <a:buNone/>
            </a:pPr>
            <a:r>
              <a:rPr lang="en-US" sz="2400" dirty="0" smtClean="0"/>
              <a:t>	</a:t>
            </a:r>
          </a:p>
          <a:p>
            <a:pPr>
              <a:buNone/>
            </a:pPr>
            <a:endParaRPr lang="en-US" sz="2400"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401205"/>
          </a:xfrm>
        </p:spPr>
        <p:txBody>
          <a:bodyPr/>
          <a:lstStyle/>
          <a:p>
            <a:pPr lvl="0"/>
            <a:r>
              <a:rPr lang="en-US" dirty="0" smtClean="0"/>
              <a:t>Your Feedback is Important!</a:t>
            </a:r>
          </a:p>
          <a:p>
            <a:pPr lvl="1">
              <a:buNone/>
            </a:pPr>
            <a:r>
              <a:rPr lang="en-US" dirty="0" smtClean="0"/>
              <a:t>Please take a few moments to fill out our online feedback form</a:t>
            </a:r>
            <a:endParaRPr lang="en-US" sz="2000" dirty="0" smtClean="0"/>
          </a:p>
          <a:p>
            <a:pPr lvl="1">
              <a:buNone/>
            </a:pP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blogs.msdn.com/</a:t>
            </a:r>
            <a:r>
              <a:rPr lang="en-US" dirty="0" err="1" smtClean="0">
                <a:solidFill>
                  <a:srgbClr val="FFFF00"/>
                </a:solidFill>
              </a:rPr>
              <a:t>bsinghal</a:t>
            </a:r>
            <a:endParaRPr lang="en-US" dirty="0" smtClean="0">
              <a:solidFill>
                <a:srgbClr val="FFFF00"/>
              </a:solidFill>
            </a:endParaRPr>
          </a:p>
          <a:p>
            <a:pPr>
              <a:buNone/>
            </a:pPr>
            <a:endParaRPr lang="en-US" dirty="0" smtClean="0"/>
          </a:p>
          <a:p>
            <a:r>
              <a:rPr lang="en-US" dirty="0" smtClean="0"/>
              <a:t>Email Address</a:t>
            </a:r>
          </a:p>
          <a:p>
            <a:pPr>
              <a:buNone/>
            </a:pPr>
            <a:r>
              <a:rPr lang="en-US" dirty="0" smtClean="0">
                <a:solidFill>
                  <a:srgbClr val="FFFF00"/>
                </a:solidFill>
              </a:rPr>
              <a:t>	bsinghal@microsoft.com</a:t>
            </a:r>
          </a:p>
          <a:p>
            <a:pPr>
              <a:buNone/>
            </a:pPr>
            <a:endParaRPr lang="en-US" dirty="0" smtClean="0"/>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Manycore Shift</a:t>
            </a:r>
            <a:endParaRPr lang="en-US" dirty="0"/>
          </a:p>
        </p:txBody>
      </p:sp>
      <p:sp>
        <p:nvSpPr>
          <p:cNvPr id="3" name="Content Placeholder 2"/>
          <p:cNvSpPr>
            <a:spLocks noGrp="1"/>
          </p:cNvSpPr>
          <p:nvPr>
            <p:ph idx="1"/>
          </p:nvPr>
        </p:nvSpPr>
        <p:spPr>
          <a:xfrm>
            <a:off x="381000" y="1412876"/>
            <a:ext cx="8382000" cy="4911724"/>
          </a:xfrm>
        </p:spPr>
        <p:txBody>
          <a:bodyPr>
            <a:normAutofit fontScale="92500" lnSpcReduction="10000"/>
          </a:bodyPr>
          <a:lstStyle/>
          <a:p>
            <a:pPr>
              <a:buNone/>
            </a:pPr>
            <a:r>
              <a:rPr lang="en-US" sz="2800" dirty="0" smtClean="0">
                <a:solidFill>
                  <a:schemeClr val="tx2">
                    <a:lumMod val="20000"/>
                    <a:lumOff val="80000"/>
                  </a:schemeClr>
                </a:solidFill>
              </a:rPr>
              <a:t>“[A]</a:t>
            </a:r>
            <a:r>
              <a:rPr lang="en-US" sz="2800" dirty="0" err="1" smtClean="0">
                <a:solidFill>
                  <a:schemeClr val="tx2">
                    <a:lumMod val="20000"/>
                    <a:lumOff val="80000"/>
                  </a:schemeClr>
                </a:solidFill>
              </a:rPr>
              <a:t>fter</a:t>
            </a:r>
            <a:r>
              <a:rPr lang="en-US" sz="2800" dirty="0" smtClean="0">
                <a:solidFill>
                  <a:schemeClr val="tx2">
                    <a:lumMod val="20000"/>
                    <a:lumOff val="80000"/>
                  </a:schemeClr>
                </a:solidFill>
              </a:rPr>
              <a:t> decades of single core processors, the high volume processor industry has gone from single to dual to quad-core in just the last two years. Moore’s Law scaling should </a:t>
            </a:r>
            <a:r>
              <a:rPr lang="en-US" sz="2800" dirty="0" smtClean="0">
                <a:solidFill>
                  <a:schemeClr val="bg1"/>
                </a:solidFill>
                <a:effectLst>
                  <a:glow rad="101600">
                    <a:schemeClr val="accent4">
                      <a:satMod val="175000"/>
                      <a:alpha val="40000"/>
                    </a:schemeClr>
                  </a:glow>
                </a:effectLst>
              </a:rPr>
              <a:t>easily let us hit the 80-core mark</a:t>
            </a:r>
            <a:r>
              <a:rPr lang="en-US" sz="2800" dirty="0" smtClean="0">
                <a:solidFill>
                  <a:schemeClr val="tx2">
                    <a:lumMod val="20000"/>
                    <a:lumOff val="80000"/>
                  </a:schemeClr>
                </a:solidFill>
              </a:rPr>
              <a:t> in mainstream processors </a:t>
            </a:r>
            <a:r>
              <a:rPr lang="en-US" sz="2800" dirty="0" smtClean="0">
                <a:solidFill>
                  <a:schemeClr val="bg1"/>
                </a:solidFill>
                <a:effectLst>
                  <a:glow rad="101600">
                    <a:schemeClr val="accent4">
                      <a:satMod val="175000"/>
                      <a:alpha val="40000"/>
                    </a:schemeClr>
                  </a:glow>
                </a:effectLst>
              </a:rPr>
              <a:t>within the next ten years</a:t>
            </a:r>
            <a:r>
              <a:rPr lang="en-US" sz="2800" dirty="0" smtClean="0">
                <a:solidFill>
                  <a:schemeClr val="accent1"/>
                </a:solidFill>
                <a:effectLst>
                  <a:glow rad="101600">
                    <a:schemeClr val="accent4">
                      <a:satMod val="175000"/>
                      <a:alpha val="40000"/>
                    </a:schemeClr>
                  </a:glow>
                </a:effectLst>
              </a:rPr>
              <a:t> </a:t>
            </a:r>
            <a:r>
              <a:rPr lang="en-US" sz="2800" dirty="0" smtClean="0">
                <a:solidFill>
                  <a:schemeClr val="tx2">
                    <a:lumMod val="20000"/>
                    <a:lumOff val="80000"/>
                  </a:schemeClr>
                </a:solidFill>
              </a:rPr>
              <a:t>and quite possibly even less.”</a:t>
            </a:r>
            <a:br>
              <a:rPr lang="en-US" sz="2800" dirty="0" smtClean="0">
                <a:solidFill>
                  <a:schemeClr val="tx2">
                    <a:lumMod val="20000"/>
                    <a:lumOff val="80000"/>
                  </a:schemeClr>
                </a:solidFill>
              </a:rPr>
            </a:br>
            <a:r>
              <a:rPr lang="en-US" sz="2800" dirty="0" smtClean="0">
                <a:solidFill>
                  <a:schemeClr val="tx2">
                    <a:lumMod val="20000"/>
                    <a:lumOff val="80000"/>
                  </a:schemeClr>
                </a:solidFill>
              </a:rPr>
              <a:t>-- 	</a:t>
            </a:r>
            <a:r>
              <a:rPr lang="en-US" sz="2800" dirty="0" smtClean="0">
                <a:solidFill>
                  <a:schemeClr val="tx2">
                    <a:lumMod val="20000"/>
                    <a:lumOff val="80000"/>
                  </a:schemeClr>
                </a:solidFill>
                <a:hlinkClick r:id="rId3"/>
              </a:rPr>
              <a:t>Justin </a:t>
            </a:r>
            <a:r>
              <a:rPr lang="en-US" sz="2800" dirty="0" err="1" smtClean="0">
                <a:solidFill>
                  <a:schemeClr val="tx2">
                    <a:lumMod val="20000"/>
                    <a:lumOff val="80000"/>
                  </a:schemeClr>
                </a:solidFill>
                <a:hlinkClick r:id="rId3"/>
              </a:rPr>
              <a:t>Ratner</a:t>
            </a:r>
            <a:r>
              <a:rPr lang="en-US" sz="2800" dirty="0" smtClean="0">
                <a:solidFill>
                  <a:schemeClr val="tx2">
                    <a:lumMod val="20000"/>
                    <a:lumOff val="80000"/>
                  </a:schemeClr>
                </a:solidFill>
              </a:rPr>
              <a:t>, </a:t>
            </a:r>
            <a:r>
              <a:rPr lang="en-US" sz="1900" dirty="0" smtClean="0">
                <a:solidFill>
                  <a:schemeClr val="tx2">
                    <a:lumMod val="20000"/>
                    <a:lumOff val="80000"/>
                  </a:schemeClr>
                </a:solidFill>
              </a:rPr>
              <a:t>CTO, Intel (February 2007)</a:t>
            </a:r>
            <a:endParaRPr lang="en-US" sz="2800" dirty="0" smtClean="0">
              <a:solidFill>
                <a:schemeClr val="tx2">
                  <a:lumMod val="20000"/>
                  <a:lumOff val="80000"/>
                </a:schemeClr>
              </a:solidFill>
            </a:endParaRPr>
          </a:p>
          <a:p>
            <a:pPr>
              <a:buNone/>
            </a:pPr>
            <a:endParaRPr lang="en-US" sz="2800" dirty="0" smtClean="0">
              <a:solidFill>
                <a:schemeClr val="tx2">
                  <a:lumMod val="20000"/>
                  <a:lumOff val="80000"/>
                </a:schemeClr>
              </a:solidFill>
            </a:endParaRPr>
          </a:p>
          <a:p>
            <a:pPr>
              <a:buNone/>
            </a:pPr>
            <a:r>
              <a:rPr lang="en-US" sz="2800" dirty="0" smtClean="0">
                <a:solidFill>
                  <a:schemeClr val="tx2">
                    <a:lumMod val="20000"/>
                    <a:lumOff val="80000"/>
                  </a:schemeClr>
                </a:solidFill>
              </a:rPr>
              <a:t>“If you haven’t done so already, </a:t>
            </a:r>
            <a:r>
              <a:rPr lang="en-US" sz="2800" dirty="0" smtClean="0">
                <a:solidFill>
                  <a:schemeClr val="bg1"/>
                </a:solidFill>
                <a:effectLst>
                  <a:glow rad="101600">
                    <a:schemeClr val="accent4">
                      <a:satMod val="175000"/>
                      <a:alpha val="40000"/>
                    </a:schemeClr>
                  </a:glow>
                </a:effectLst>
              </a:rPr>
              <a:t>now is the time </a:t>
            </a:r>
            <a:r>
              <a:rPr lang="en-US" sz="2800" dirty="0" smtClean="0">
                <a:solidFill>
                  <a:schemeClr val="tx2">
                    <a:lumMod val="20000"/>
                    <a:lumOff val="80000"/>
                  </a:schemeClr>
                </a:solidFill>
              </a:rPr>
              <a:t>to take a hard look at the design of your application, determine what operations are CPU-sensitive now or are likely to become so soon, and </a:t>
            </a:r>
            <a:r>
              <a:rPr lang="en-US" sz="2800" dirty="0" smtClean="0">
                <a:solidFill>
                  <a:schemeClr val="bg1"/>
                </a:solidFill>
                <a:effectLst>
                  <a:glow rad="101600">
                    <a:schemeClr val="accent4">
                      <a:satMod val="175000"/>
                      <a:alpha val="40000"/>
                    </a:schemeClr>
                  </a:glow>
                </a:effectLst>
              </a:rPr>
              <a:t>identify how those places could benefit from concurrency</a:t>
            </a:r>
            <a:r>
              <a:rPr lang="en-US" sz="2800" dirty="0" smtClean="0">
                <a:solidFill>
                  <a:schemeClr val="tx2">
                    <a:lumMod val="20000"/>
                    <a:lumOff val="80000"/>
                  </a:schemeClr>
                </a:solidFill>
              </a:rPr>
              <a:t>.”</a:t>
            </a:r>
            <a:br>
              <a:rPr lang="en-US" sz="2800" dirty="0" smtClean="0">
                <a:solidFill>
                  <a:schemeClr val="tx2">
                    <a:lumMod val="20000"/>
                    <a:lumOff val="80000"/>
                  </a:schemeClr>
                </a:solidFill>
              </a:rPr>
            </a:br>
            <a:r>
              <a:rPr lang="en-US" sz="2800" dirty="0" smtClean="0">
                <a:solidFill>
                  <a:schemeClr val="tx2">
                    <a:lumMod val="20000"/>
                    <a:lumOff val="80000"/>
                  </a:schemeClr>
                </a:solidFill>
              </a:rPr>
              <a:t>	-- </a:t>
            </a:r>
            <a:r>
              <a:rPr lang="en-US" sz="2800" dirty="0" smtClean="0">
                <a:solidFill>
                  <a:schemeClr val="tx2">
                    <a:lumMod val="20000"/>
                    <a:lumOff val="80000"/>
                  </a:schemeClr>
                </a:solidFill>
                <a:hlinkClick r:id="rId4"/>
              </a:rPr>
              <a:t>Herb Sutter</a:t>
            </a:r>
            <a:r>
              <a:rPr lang="en-US" sz="2800" dirty="0" smtClean="0">
                <a:solidFill>
                  <a:schemeClr val="tx2">
                    <a:lumMod val="20000"/>
                    <a:lumOff val="80000"/>
                  </a:schemeClr>
                </a:solidFill>
              </a:rPr>
              <a:t>, </a:t>
            </a:r>
            <a:r>
              <a:rPr lang="en-US" sz="1900" dirty="0" smtClean="0">
                <a:solidFill>
                  <a:schemeClr val="tx2">
                    <a:lumMod val="20000"/>
                    <a:lumOff val="80000"/>
                  </a:schemeClr>
                </a:solidFill>
              </a:rPr>
              <a:t>C++ Architect at Microsoft (March 2005)</a:t>
            </a:r>
            <a:endParaRPr lang="en-US" sz="2800" dirty="0" smtClean="0">
              <a:solidFill>
                <a:schemeClr val="tx2">
                  <a:lumMod val="20000"/>
                  <a:lumOff val="80000"/>
                </a:schemeClr>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What's the Problem?</a:t>
            </a:r>
            <a:endParaRPr lang="en-US" dirty="0"/>
          </a:p>
        </p:txBody>
      </p:sp>
      <p:sp>
        <p:nvSpPr>
          <p:cNvPr id="3" name="Content Placeholder 2"/>
          <p:cNvSpPr>
            <a:spLocks noGrp="1"/>
          </p:cNvSpPr>
          <p:nvPr>
            <p:ph idx="1"/>
          </p:nvPr>
        </p:nvSpPr>
        <p:spPr>
          <a:xfrm>
            <a:off x="381000" y="1412876"/>
            <a:ext cx="8382000" cy="4911724"/>
          </a:xfrm>
        </p:spPr>
        <p:txBody>
          <a:bodyPr>
            <a:normAutofit fontScale="92500" lnSpcReduction="20000"/>
          </a:bodyPr>
          <a:lstStyle/>
          <a:p>
            <a:r>
              <a:rPr lang="en-US" dirty="0" smtClean="0">
                <a:solidFill>
                  <a:schemeClr val="accent5"/>
                </a:solidFill>
              </a:rPr>
              <a:t>Multithreaded programming is “hard” today</a:t>
            </a:r>
          </a:p>
          <a:p>
            <a:pPr lvl="1"/>
            <a:r>
              <a:rPr lang="en-US" dirty="0" smtClean="0"/>
              <a:t>Doable by only a subgroup of senior specialists</a:t>
            </a:r>
          </a:p>
          <a:p>
            <a:pPr lvl="1"/>
            <a:r>
              <a:rPr lang="en-US" dirty="0" smtClean="0"/>
              <a:t>Parallel patterns are not prevalent, well known, nor easy to implement</a:t>
            </a:r>
          </a:p>
          <a:p>
            <a:pPr lvl="1"/>
            <a:r>
              <a:rPr lang="en-US" dirty="0" smtClean="0"/>
              <a:t>So many potential problems</a:t>
            </a:r>
          </a:p>
          <a:p>
            <a:pPr lvl="2"/>
            <a:r>
              <a:rPr lang="en-US" dirty="0" smtClean="0"/>
              <a:t>Races, deadlocks, </a:t>
            </a:r>
            <a:r>
              <a:rPr lang="en-US" dirty="0" err="1" smtClean="0"/>
              <a:t>livelocks</a:t>
            </a:r>
            <a:r>
              <a:rPr lang="en-US" dirty="0" smtClean="0"/>
              <a:t>, lock convoys, cache coherency overheads, lost event notifications, broken </a:t>
            </a:r>
            <a:r>
              <a:rPr lang="en-US" dirty="0" err="1" smtClean="0"/>
              <a:t>serializability</a:t>
            </a:r>
            <a:r>
              <a:rPr lang="en-US" dirty="0" smtClean="0"/>
              <a:t>, priority inversion, and so on…</a:t>
            </a:r>
          </a:p>
          <a:p>
            <a:pPr lvl="1"/>
            <a:endParaRPr lang="en-US" dirty="0" smtClean="0"/>
          </a:p>
          <a:p>
            <a:r>
              <a:rPr lang="en-US" dirty="0" smtClean="0">
                <a:solidFill>
                  <a:schemeClr val="accent5"/>
                </a:solidFill>
              </a:rPr>
              <a:t>Businesses have little desire to “go deep”</a:t>
            </a:r>
          </a:p>
          <a:p>
            <a:pPr lvl="1"/>
            <a:r>
              <a:rPr lang="en-US" dirty="0" smtClean="0"/>
              <a:t>Best </a:t>
            </a:r>
            <a:r>
              <a:rPr lang="en-US" dirty="0" err="1" smtClean="0"/>
              <a:t>devs</a:t>
            </a:r>
            <a:r>
              <a:rPr lang="en-US" dirty="0" smtClean="0"/>
              <a:t> should focus on business value, </a:t>
            </a:r>
            <a:br>
              <a:rPr lang="en-US" dirty="0" smtClean="0"/>
            </a:br>
            <a:r>
              <a:rPr lang="en-US" dirty="0" smtClean="0"/>
              <a:t>not concurrency</a:t>
            </a:r>
          </a:p>
          <a:p>
            <a:pPr lvl="1"/>
            <a:r>
              <a:rPr lang="en-US" dirty="0" smtClean="0"/>
              <a:t>Need simple ways to allow </a:t>
            </a:r>
            <a:r>
              <a:rPr lang="en-US" i="1" dirty="0" smtClean="0"/>
              <a:t>all</a:t>
            </a:r>
            <a:r>
              <a:rPr lang="en-US" dirty="0" smtClean="0"/>
              <a:t> </a:t>
            </a:r>
            <a:r>
              <a:rPr lang="en-US" dirty="0" err="1" smtClean="0"/>
              <a:t>devs</a:t>
            </a:r>
            <a:r>
              <a:rPr lang="en-US" dirty="0" smtClean="0"/>
              <a:t> to write </a:t>
            </a:r>
            <a:br>
              <a:rPr lang="en-US" dirty="0" smtClean="0"/>
            </a:br>
            <a:r>
              <a:rPr lang="en-US" dirty="0" smtClean="0"/>
              <a:t>concurrent code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 “Baby Names”</a:t>
            </a:r>
            <a:endParaRPr lang="en-US" dirty="0"/>
          </a:p>
        </p:txBody>
      </p:sp>
      <p:sp>
        <p:nvSpPr>
          <p:cNvPr id="9" name="Text Placeholder 8"/>
          <p:cNvSpPr>
            <a:spLocks noGrp="1"/>
          </p:cNvSpPr>
          <p:nvPr>
            <p:ph type="body" sz="quarter" idx="10"/>
          </p:nvPr>
        </p:nvSpPr>
        <p:spPr>
          <a:xfrm>
            <a:off x="387055" y="1572364"/>
            <a:ext cx="8346073" cy="3939540"/>
          </a:xfrm>
        </p:spPr>
        <p:txBody>
          <a:bodyPr/>
          <a:lstStyle/>
          <a:p>
            <a:pPr lvl="1"/>
            <a:r>
              <a:rPr lang="en-US" sz="2000" dirty="0" err="1" smtClean="0"/>
              <a:t>IEnumerable</a:t>
            </a:r>
            <a:r>
              <a:rPr lang="en-US" sz="2000" dirty="0" smtClean="0"/>
              <a:t>&lt;</a:t>
            </a:r>
            <a:r>
              <a:rPr lang="en-US" sz="2000" dirty="0" err="1" smtClean="0"/>
              <a:t>BabyInfo</a:t>
            </a:r>
            <a:r>
              <a:rPr lang="en-US" sz="2000" dirty="0" smtClean="0"/>
              <a:t>&gt; babies = ...;</a:t>
            </a:r>
          </a:p>
          <a:p>
            <a:pPr lvl="1"/>
            <a:r>
              <a:rPr lang="en-US" sz="2000" dirty="0" err="1" smtClean="0"/>
              <a:t>var</a:t>
            </a:r>
            <a:r>
              <a:rPr lang="en-US" sz="2000" dirty="0" smtClean="0"/>
              <a:t> results = new List&lt;</a:t>
            </a:r>
            <a:r>
              <a:rPr lang="en-US" sz="2000" dirty="0" err="1" smtClean="0"/>
              <a:t>BabyInfo</a:t>
            </a:r>
            <a:r>
              <a:rPr lang="en-US" sz="2000" dirty="0" smtClean="0"/>
              <a:t>&gt;();</a:t>
            </a:r>
          </a:p>
          <a:p>
            <a:pPr lvl="1"/>
            <a:r>
              <a:rPr lang="en-US" sz="2000" dirty="0" err="1" smtClean="0"/>
              <a:t>foreach</a:t>
            </a:r>
            <a:r>
              <a:rPr lang="en-US" sz="2000" dirty="0" smtClean="0"/>
              <a:t> (</a:t>
            </a:r>
            <a:r>
              <a:rPr lang="en-US" sz="2000" dirty="0" err="1" smtClean="0"/>
              <a:t>var</a:t>
            </a:r>
            <a:r>
              <a:rPr lang="en-US" sz="2000" dirty="0" smtClean="0"/>
              <a:t> baby in babies)</a:t>
            </a:r>
          </a:p>
          <a:p>
            <a:pPr lvl="1"/>
            <a:r>
              <a:rPr lang="en-US" sz="2000" dirty="0" smtClean="0"/>
              <a:t>{</a:t>
            </a:r>
          </a:p>
          <a:p>
            <a:pPr lvl="1"/>
            <a:r>
              <a:rPr lang="en-US" sz="2000" dirty="0" smtClean="0"/>
              <a:t>    if (</a:t>
            </a:r>
            <a:r>
              <a:rPr lang="en-US" sz="2000" dirty="0" err="1" smtClean="0"/>
              <a:t>baby.Name</a:t>
            </a:r>
            <a:r>
              <a:rPr lang="en-US" sz="2000" dirty="0" smtClean="0"/>
              <a:t> == </a:t>
            </a:r>
            <a:r>
              <a:rPr lang="en-US" sz="2000" dirty="0" err="1" smtClean="0"/>
              <a:t>queryName</a:t>
            </a:r>
            <a:r>
              <a:rPr lang="en-US" sz="2000" dirty="0" smtClean="0"/>
              <a:t> &amp;&amp;</a:t>
            </a:r>
          </a:p>
          <a:p>
            <a:pPr lvl="1"/>
            <a:r>
              <a:rPr lang="en-US" sz="2000" dirty="0" smtClean="0"/>
              <a:t>        </a:t>
            </a:r>
            <a:r>
              <a:rPr lang="en-US" sz="2000" dirty="0" err="1" smtClean="0"/>
              <a:t>baby.State</a:t>
            </a:r>
            <a:r>
              <a:rPr lang="en-US" sz="2000" dirty="0" smtClean="0"/>
              <a:t> == </a:t>
            </a:r>
            <a:r>
              <a:rPr lang="en-US" sz="2000" dirty="0" err="1" smtClean="0"/>
              <a:t>queryState</a:t>
            </a:r>
            <a:r>
              <a:rPr lang="en-US" sz="2000" dirty="0" smtClean="0"/>
              <a:t> &amp;&amp;</a:t>
            </a:r>
          </a:p>
          <a:p>
            <a:pPr lvl="1"/>
            <a:r>
              <a:rPr lang="en-US" sz="2000" dirty="0" smtClean="0"/>
              <a:t>        </a:t>
            </a:r>
            <a:r>
              <a:rPr lang="en-US" sz="2000" dirty="0" err="1" smtClean="0"/>
              <a:t>baby.Year</a:t>
            </a:r>
            <a:r>
              <a:rPr lang="en-US" sz="2000" dirty="0" smtClean="0"/>
              <a:t> &gt;= </a:t>
            </a:r>
            <a:r>
              <a:rPr lang="en-US" sz="2000" dirty="0" err="1" smtClean="0"/>
              <a:t>yearStart</a:t>
            </a:r>
            <a:r>
              <a:rPr lang="en-US" sz="2000" dirty="0" smtClean="0"/>
              <a:t> &amp;&amp;</a:t>
            </a:r>
          </a:p>
          <a:p>
            <a:pPr lvl="1"/>
            <a:r>
              <a:rPr lang="en-US" sz="2000" dirty="0" smtClean="0"/>
              <a:t>        </a:t>
            </a:r>
            <a:r>
              <a:rPr lang="en-US" sz="2000" dirty="0" err="1" smtClean="0"/>
              <a:t>baby.Year</a:t>
            </a:r>
            <a:r>
              <a:rPr lang="en-US" sz="2000" dirty="0" smtClean="0"/>
              <a:t> &lt;= </a:t>
            </a:r>
            <a:r>
              <a:rPr lang="en-US" sz="2000" dirty="0" err="1" smtClean="0"/>
              <a:t>yearEnd</a:t>
            </a:r>
            <a:r>
              <a:rPr lang="en-US" sz="2000" dirty="0" smtClean="0"/>
              <a:t>)</a:t>
            </a:r>
          </a:p>
          <a:p>
            <a:pPr lvl="1"/>
            <a:r>
              <a:rPr lang="en-US" sz="2000" dirty="0" smtClean="0"/>
              <a:t>    {</a:t>
            </a:r>
          </a:p>
          <a:p>
            <a:pPr lvl="1"/>
            <a:r>
              <a:rPr lang="en-US" sz="2000" dirty="0" smtClean="0"/>
              <a:t>        </a:t>
            </a:r>
            <a:r>
              <a:rPr lang="en-US" sz="2000" dirty="0" err="1" smtClean="0"/>
              <a:t>results.Add</a:t>
            </a:r>
            <a:r>
              <a:rPr lang="en-US" sz="2000" dirty="0" smtClean="0"/>
              <a:t>(baby);</a:t>
            </a:r>
          </a:p>
          <a:p>
            <a:pPr lvl="1"/>
            <a:r>
              <a:rPr lang="en-US" sz="2000" dirty="0" smtClean="0"/>
              <a:t>    }</a:t>
            </a:r>
          </a:p>
          <a:p>
            <a:pPr lvl="1"/>
            <a:r>
              <a:rPr lang="en-US" sz="2000" dirty="0" smtClean="0"/>
              <a:t>}</a:t>
            </a:r>
          </a:p>
          <a:p>
            <a:pPr lvl="1"/>
            <a:r>
              <a:rPr lang="en-US" sz="2000" dirty="0" err="1" smtClean="0"/>
              <a:t>results.Sort</a:t>
            </a:r>
            <a:r>
              <a:rPr lang="en-US" sz="2000" dirty="0" smtClean="0"/>
              <a:t>((b1, b2) =&gt; b1.Year.CompareTo(b2.Year));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Manual Parallel Solution</a:t>
            </a:r>
            <a:endParaRPr lang="en-US" dirty="0"/>
          </a:p>
        </p:txBody>
      </p:sp>
      <p:sp>
        <p:nvSpPr>
          <p:cNvPr id="9" name="Text Placeholder 8"/>
          <p:cNvSpPr>
            <a:spLocks noGrp="1"/>
          </p:cNvSpPr>
          <p:nvPr>
            <p:ph type="body" sz="quarter" idx="10"/>
          </p:nvPr>
        </p:nvSpPr>
        <p:spPr>
          <a:xfrm>
            <a:off x="387055" y="1404730"/>
            <a:ext cx="8346073" cy="5274366"/>
          </a:xfrm>
        </p:spPr>
        <p:txBody>
          <a:bodyPr numCol="1">
            <a:normAutofit fontScale="70000" lnSpcReduction="20000"/>
          </a:bodyPr>
          <a:lstStyle/>
          <a:p>
            <a:pPr lvl="1"/>
            <a:r>
              <a:rPr lang="en-US" sz="2000" dirty="0" err="1" smtClean="0"/>
              <a:t>IEnumerable</a:t>
            </a:r>
            <a:r>
              <a:rPr lang="en-US" sz="2000" dirty="0" smtClean="0"/>
              <a:t>&lt;</a:t>
            </a:r>
            <a:r>
              <a:rPr lang="en-US" sz="2000" dirty="0" err="1" smtClean="0"/>
              <a:t>BabyInfo</a:t>
            </a:r>
            <a:r>
              <a:rPr lang="en-US" sz="2000" dirty="0" smtClean="0"/>
              <a:t>&gt; babies = …;</a:t>
            </a:r>
          </a:p>
          <a:p>
            <a:pPr lvl="1"/>
            <a:r>
              <a:rPr lang="en-US" sz="2000" dirty="0" err="1" smtClean="0"/>
              <a:t>var</a:t>
            </a:r>
            <a:r>
              <a:rPr lang="en-US" sz="2000" dirty="0" smtClean="0"/>
              <a:t> results = new List&lt;</a:t>
            </a:r>
            <a:r>
              <a:rPr lang="en-US" sz="2000" dirty="0" err="1" smtClean="0"/>
              <a:t>BabyInfo</a:t>
            </a:r>
            <a:r>
              <a:rPr lang="en-US" sz="2000" dirty="0" smtClean="0"/>
              <a:t>&gt;();</a:t>
            </a:r>
          </a:p>
          <a:p>
            <a:pPr lvl="1"/>
            <a:r>
              <a:rPr lang="en-US" sz="2000" dirty="0" err="1" smtClean="0"/>
              <a:t>int</a:t>
            </a:r>
            <a:r>
              <a:rPr lang="en-US" sz="2000" dirty="0" smtClean="0"/>
              <a:t> </a:t>
            </a:r>
            <a:r>
              <a:rPr lang="en-US" sz="2000" dirty="0" err="1" smtClean="0"/>
              <a:t>partitionsCount</a:t>
            </a:r>
            <a:r>
              <a:rPr lang="en-US" sz="2000" dirty="0" smtClean="0"/>
              <a:t> = </a:t>
            </a:r>
            <a:r>
              <a:rPr lang="en-US" sz="2000" dirty="0" err="1" smtClean="0"/>
              <a:t>Environment.ProcessorCount</a:t>
            </a:r>
            <a:r>
              <a:rPr lang="en-US" sz="2000" dirty="0" smtClean="0"/>
              <a:t> * 2;</a:t>
            </a:r>
          </a:p>
          <a:p>
            <a:pPr lvl="1"/>
            <a:r>
              <a:rPr lang="en-US" sz="2000" dirty="0" err="1" smtClean="0"/>
              <a:t>int</a:t>
            </a:r>
            <a:r>
              <a:rPr lang="en-US" sz="2000" dirty="0" smtClean="0"/>
              <a:t> </a:t>
            </a:r>
            <a:r>
              <a:rPr lang="en-US" sz="2000" dirty="0" err="1" smtClean="0"/>
              <a:t>remainingCount</a:t>
            </a:r>
            <a:r>
              <a:rPr lang="en-US" sz="2000" dirty="0" smtClean="0"/>
              <a:t> = </a:t>
            </a:r>
            <a:r>
              <a:rPr lang="en-US" sz="2000" dirty="0" err="1" smtClean="0"/>
              <a:t>partitionsCount</a:t>
            </a:r>
            <a:r>
              <a:rPr lang="en-US" sz="2000" dirty="0" smtClean="0"/>
              <a:t>;</a:t>
            </a:r>
          </a:p>
          <a:p>
            <a:pPr lvl="1"/>
            <a:r>
              <a:rPr lang="en-US" sz="2000" dirty="0" err="1" smtClean="0"/>
              <a:t>var</a:t>
            </a:r>
            <a:r>
              <a:rPr lang="en-US" sz="2000" dirty="0" smtClean="0"/>
              <a:t> enumerator = </a:t>
            </a:r>
            <a:r>
              <a:rPr lang="en-US" sz="2000" dirty="0" err="1" smtClean="0"/>
              <a:t>babies.GetEnumerator</a:t>
            </a:r>
            <a:r>
              <a:rPr lang="en-US" sz="2000" dirty="0" smtClean="0"/>
              <a:t>();</a:t>
            </a:r>
          </a:p>
          <a:p>
            <a:pPr lvl="1"/>
            <a:r>
              <a:rPr lang="en-US" sz="2000" dirty="0" smtClean="0"/>
              <a:t>try {</a:t>
            </a:r>
          </a:p>
          <a:p>
            <a:pPr lvl="1"/>
            <a:r>
              <a:rPr lang="en-US" sz="2000" dirty="0" smtClean="0"/>
              <a:t>    using (</a:t>
            </a:r>
            <a:r>
              <a:rPr lang="en-US" sz="2000" dirty="0" err="1" smtClean="0"/>
              <a:t>ManualResetEvent</a:t>
            </a:r>
            <a:r>
              <a:rPr lang="en-US" sz="2000" dirty="0" smtClean="0"/>
              <a:t> done = new </a:t>
            </a:r>
            <a:r>
              <a:rPr lang="en-US" sz="2000" dirty="0" err="1" smtClean="0"/>
              <a:t>ManualResetEvent</a:t>
            </a:r>
            <a:r>
              <a:rPr lang="en-US" sz="2000" dirty="0" smtClean="0"/>
              <a:t>(false)) {</a:t>
            </a:r>
          </a:p>
          <a:p>
            <a:pPr lvl="1"/>
            <a:r>
              <a:rPr lang="en-US" sz="2000" dirty="0" smtClean="0"/>
              <a:t>        for (</a:t>
            </a:r>
            <a:r>
              <a:rPr lang="en-US" sz="2000" dirty="0" err="1" smtClean="0"/>
              <a:t>int</a:t>
            </a:r>
            <a:r>
              <a:rPr lang="en-US" sz="2000" dirty="0" smtClean="0"/>
              <a:t> </a:t>
            </a:r>
            <a:r>
              <a:rPr lang="en-US" sz="2000" dirty="0" err="1" smtClean="0"/>
              <a:t>i</a:t>
            </a:r>
            <a:r>
              <a:rPr lang="en-US" sz="2000" dirty="0" smtClean="0"/>
              <a:t> = 0; </a:t>
            </a:r>
            <a:r>
              <a:rPr lang="en-US" sz="2000" dirty="0" err="1" smtClean="0"/>
              <a:t>i</a:t>
            </a:r>
            <a:r>
              <a:rPr lang="en-US" sz="2000" dirty="0" smtClean="0"/>
              <a:t> &lt; </a:t>
            </a:r>
            <a:r>
              <a:rPr lang="en-US" sz="2000" dirty="0" err="1" smtClean="0"/>
              <a:t>partitionsCount</a:t>
            </a:r>
            <a:r>
              <a:rPr lang="en-US" sz="2000" dirty="0" smtClean="0"/>
              <a:t>; </a:t>
            </a:r>
            <a:r>
              <a:rPr lang="en-US" sz="2000" dirty="0" err="1" smtClean="0"/>
              <a:t>i</a:t>
            </a:r>
            <a:r>
              <a:rPr lang="en-US" sz="2000" dirty="0" smtClean="0"/>
              <a:t>++) {</a:t>
            </a:r>
          </a:p>
          <a:p>
            <a:pPr lvl="1"/>
            <a:r>
              <a:rPr lang="en-US" sz="2000" dirty="0" smtClean="0"/>
              <a:t>            </a:t>
            </a:r>
            <a:r>
              <a:rPr lang="en-US" sz="2000" dirty="0" err="1" smtClean="0"/>
              <a:t>ThreadPool.QueueUserWorkItem</a:t>
            </a:r>
            <a:r>
              <a:rPr lang="en-US" sz="2000" dirty="0" smtClean="0"/>
              <a:t>(delegate {</a:t>
            </a:r>
          </a:p>
          <a:p>
            <a:pPr lvl="1"/>
            <a:r>
              <a:rPr lang="en-US" sz="2000" dirty="0" smtClean="0"/>
              <a:t>                </a:t>
            </a:r>
            <a:r>
              <a:rPr lang="en-US" sz="2000" dirty="0" err="1" smtClean="0"/>
              <a:t>var</a:t>
            </a:r>
            <a:r>
              <a:rPr lang="en-US" sz="2000" dirty="0" smtClean="0"/>
              <a:t> </a:t>
            </a:r>
            <a:r>
              <a:rPr lang="en-US" sz="2000" dirty="0" err="1" smtClean="0"/>
              <a:t>partialResults</a:t>
            </a:r>
            <a:r>
              <a:rPr lang="en-US" sz="2000" dirty="0" smtClean="0"/>
              <a:t> = new List&lt;</a:t>
            </a:r>
            <a:r>
              <a:rPr lang="en-US" sz="2000" dirty="0" err="1" smtClean="0"/>
              <a:t>BabyInfo</a:t>
            </a:r>
            <a:r>
              <a:rPr lang="en-US" sz="2000" dirty="0" smtClean="0"/>
              <a:t>&gt;();</a:t>
            </a:r>
          </a:p>
          <a:p>
            <a:pPr lvl="1"/>
            <a:r>
              <a:rPr lang="en-US" sz="2000" dirty="0" smtClean="0"/>
              <a:t>                while(true) {</a:t>
            </a:r>
          </a:p>
          <a:p>
            <a:pPr lvl="1"/>
            <a:r>
              <a:rPr lang="en-US" sz="2000" dirty="0" smtClean="0"/>
              <a:t>                    </a:t>
            </a:r>
            <a:r>
              <a:rPr lang="en-US" sz="2000" dirty="0" err="1" smtClean="0"/>
              <a:t>BabyInfo</a:t>
            </a:r>
            <a:r>
              <a:rPr lang="en-US" sz="2000" dirty="0" smtClean="0"/>
              <a:t> baby;</a:t>
            </a:r>
          </a:p>
          <a:p>
            <a:pPr lvl="1"/>
            <a:r>
              <a:rPr lang="en-US" sz="2000" dirty="0" smtClean="0"/>
              <a:t>                    lock (enumerator) {</a:t>
            </a:r>
          </a:p>
          <a:p>
            <a:pPr lvl="1"/>
            <a:r>
              <a:rPr lang="en-US" sz="2000" dirty="0" smtClean="0"/>
              <a:t>                        if (!</a:t>
            </a:r>
            <a:r>
              <a:rPr lang="en-US" sz="2000" dirty="0" err="1" smtClean="0"/>
              <a:t>enumerator.MoveNext</a:t>
            </a:r>
            <a:r>
              <a:rPr lang="en-US" sz="2000" dirty="0" smtClean="0"/>
              <a:t>()) break;</a:t>
            </a:r>
          </a:p>
          <a:p>
            <a:pPr lvl="1"/>
            <a:r>
              <a:rPr lang="en-US" sz="2000" dirty="0" smtClean="0"/>
              <a:t>                        baby = </a:t>
            </a:r>
            <a:r>
              <a:rPr lang="en-US" sz="2000" dirty="0" err="1" smtClean="0"/>
              <a:t>enumerator.Current</a:t>
            </a:r>
            <a:r>
              <a:rPr lang="en-US" sz="2000" dirty="0" smtClean="0"/>
              <a:t>;</a:t>
            </a:r>
          </a:p>
          <a:p>
            <a:pPr lvl="1"/>
            <a:r>
              <a:rPr lang="en-US" sz="2000" dirty="0" smtClean="0"/>
              <a:t>                    }</a:t>
            </a:r>
          </a:p>
          <a:p>
            <a:pPr lvl="1"/>
            <a:r>
              <a:rPr lang="en-US" sz="2000" dirty="0" smtClean="0"/>
              <a:t>                    if (</a:t>
            </a:r>
            <a:r>
              <a:rPr lang="en-US" sz="2000" dirty="0" err="1" smtClean="0"/>
              <a:t>baby.Name</a:t>
            </a:r>
            <a:r>
              <a:rPr lang="en-US" sz="2000" dirty="0" smtClean="0"/>
              <a:t> == </a:t>
            </a:r>
            <a:r>
              <a:rPr lang="en-US" sz="2000" dirty="0" err="1" smtClean="0"/>
              <a:t>queryName</a:t>
            </a:r>
            <a:r>
              <a:rPr lang="en-US" sz="2000" dirty="0" smtClean="0"/>
              <a:t> &amp;&amp; </a:t>
            </a:r>
            <a:r>
              <a:rPr lang="en-US" sz="2000" dirty="0" err="1" smtClean="0"/>
              <a:t>baby.State</a:t>
            </a:r>
            <a:r>
              <a:rPr lang="en-US" sz="2000" dirty="0" smtClean="0"/>
              <a:t> == </a:t>
            </a:r>
            <a:r>
              <a:rPr lang="en-US" sz="2000" dirty="0" err="1" smtClean="0"/>
              <a:t>queryState</a:t>
            </a:r>
            <a:r>
              <a:rPr lang="en-US" sz="2000" dirty="0" smtClean="0"/>
              <a:t> &amp;&amp;</a:t>
            </a:r>
          </a:p>
          <a:p>
            <a:pPr lvl="1"/>
            <a:r>
              <a:rPr lang="en-US" sz="2000" dirty="0" smtClean="0"/>
              <a:t>                        </a:t>
            </a:r>
            <a:r>
              <a:rPr lang="en-US" sz="2000" dirty="0" err="1" smtClean="0"/>
              <a:t>baby.Year</a:t>
            </a:r>
            <a:r>
              <a:rPr lang="en-US" sz="2000" dirty="0" smtClean="0"/>
              <a:t> &gt;= </a:t>
            </a:r>
            <a:r>
              <a:rPr lang="en-US" sz="2000" dirty="0" err="1" smtClean="0"/>
              <a:t>yearStart</a:t>
            </a:r>
            <a:r>
              <a:rPr lang="en-US" sz="2000" dirty="0" smtClean="0"/>
              <a:t> &amp;&amp; </a:t>
            </a:r>
            <a:r>
              <a:rPr lang="en-US" sz="2000" dirty="0" err="1" smtClean="0"/>
              <a:t>baby.Year</a:t>
            </a:r>
            <a:r>
              <a:rPr lang="en-US" sz="2000" dirty="0" smtClean="0"/>
              <a:t> &lt;= </a:t>
            </a:r>
            <a:r>
              <a:rPr lang="en-US" sz="2000" dirty="0" err="1" smtClean="0"/>
              <a:t>yearEnd</a:t>
            </a:r>
            <a:r>
              <a:rPr lang="en-US" sz="2000" dirty="0" smtClean="0"/>
              <a:t>) {</a:t>
            </a:r>
          </a:p>
          <a:p>
            <a:pPr lvl="1"/>
            <a:r>
              <a:rPr lang="en-US" sz="2000" dirty="0" smtClean="0"/>
              <a:t>                            </a:t>
            </a:r>
            <a:r>
              <a:rPr lang="en-US" sz="2000" dirty="0" err="1" smtClean="0"/>
              <a:t>partialResults.Add</a:t>
            </a:r>
            <a:r>
              <a:rPr lang="en-US" sz="2000" dirty="0" smtClean="0"/>
              <a:t>(baby);</a:t>
            </a:r>
          </a:p>
          <a:p>
            <a:pPr lvl="1"/>
            <a:r>
              <a:rPr lang="en-US" sz="2000" dirty="0" smtClean="0"/>
              <a:t>                    }</a:t>
            </a:r>
          </a:p>
          <a:p>
            <a:pPr lvl="1"/>
            <a:r>
              <a:rPr lang="en-US" sz="2000" dirty="0" smtClean="0"/>
              <a:t>                }</a:t>
            </a:r>
          </a:p>
          <a:p>
            <a:pPr lvl="1"/>
            <a:r>
              <a:rPr lang="en-US" sz="2000" dirty="0" smtClean="0"/>
              <a:t>                lock (results) </a:t>
            </a:r>
            <a:r>
              <a:rPr lang="en-US" sz="2000" dirty="0" err="1" smtClean="0"/>
              <a:t>results.AddRange</a:t>
            </a:r>
            <a:r>
              <a:rPr lang="en-US" sz="2000" dirty="0" smtClean="0"/>
              <a:t>(</a:t>
            </a:r>
            <a:r>
              <a:rPr lang="en-US" sz="2000" dirty="0" err="1" smtClean="0"/>
              <a:t>partialResults</a:t>
            </a:r>
            <a:r>
              <a:rPr lang="en-US" sz="2000" dirty="0" smtClean="0"/>
              <a:t>);</a:t>
            </a:r>
          </a:p>
          <a:p>
            <a:pPr lvl="1"/>
            <a:r>
              <a:rPr lang="en-US" sz="2000" dirty="0" smtClean="0"/>
              <a:t>                if (</a:t>
            </a:r>
            <a:r>
              <a:rPr lang="en-US" sz="2000" dirty="0" err="1" smtClean="0"/>
              <a:t>Interlocked.Decrement</a:t>
            </a:r>
            <a:r>
              <a:rPr lang="en-US" sz="2000" dirty="0" smtClean="0"/>
              <a:t>(ref </a:t>
            </a:r>
            <a:r>
              <a:rPr lang="en-US" sz="2000" dirty="0" err="1" smtClean="0"/>
              <a:t>remainingCount</a:t>
            </a:r>
            <a:r>
              <a:rPr lang="en-US" sz="2000" dirty="0" smtClean="0"/>
              <a:t>) == 0) </a:t>
            </a:r>
            <a:r>
              <a:rPr lang="en-US" sz="2000" dirty="0" err="1" smtClean="0"/>
              <a:t>done.Set</a:t>
            </a:r>
            <a:r>
              <a:rPr lang="en-US" sz="2000" dirty="0" smtClean="0"/>
              <a:t>();</a:t>
            </a:r>
          </a:p>
          <a:p>
            <a:pPr lvl="1"/>
            <a:r>
              <a:rPr lang="en-US" sz="2000" dirty="0" smtClean="0"/>
              <a:t>            });</a:t>
            </a:r>
          </a:p>
          <a:p>
            <a:pPr lvl="1"/>
            <a:r>
              <a:rPr lang="en-US" sz="2000" dirty="0" smtClean="0"/>
              <a:t>        }</a:t>
            </a:r>
          </a:p>
          <a:p>
            <a:pPr lvl="1"/>
            <a:r>
              <a:rPr lang="en-US" sz="2000" dirty="0" smtClean="0"/>
              <a:t>        </a:t>
            </a:r>
            <a:r>
              <a:rPr lang="en-US" sz="2000" dirty="0" err="1" smtClean="0"/>
              <a:t>done.WaitOne</a:t>
            </a:r>
            <a:r>
              <a:rPr lang="en-US" sz="2000" dirty="0" smtClean="0"/>
              <a:t>();</a:t>
            </a:r>
          </a:p>
          <a:p>
            <a:pPr lvl="1"/>
            <a:r>
              <a:rPr lang="en-US" sz="2000" dirty="0" smtClean="0"/>
              <a:t>        </a:t>
            </a:r>
            <a:r>
              <a:rPr lang="en-US" sz="2000" dirty="0" err="1" smtClean="0"/>
              <a:t>results.Sort</a:t>
            </a:r>
            <a:r>
              <a:rPr lang="en-US" sz="2000" dirty="0" smtClean="0"/>
              <a:t>((b1, b2) =&gt; b1.Year.CompareTo(b2.Year));</a:t>
            </a:r>
          </a:p>
          <a:p>
            <a:pPr lvl="1"/>
            <a:r>
              <a:rPr lang="en-US" sz="2000" dirty="0" smtClean="0"/>
              <a:t>    }</a:t>
            </a:r>
          </a:p>
          <a:p>
            <a:pPr lvl="1"/>
            <a:r>
              <a:rPr lang="en-US" sz="2000" dirty="0" smtClean="0"/>
              <a:t>}</a:t>
            </a:r>
          </a:p>
          <a:p>
            <a:pPr lvl="1"/>
            <a:r>
              <a:rPr lang="en-US" sz="2000" dirty="0" smtClean="0"/>
              <a:t>finally { if (enumerator is </a:t>
            </a:r>
            <a:r>
              <a:rPr lang="en-US" sz="2000" dirty="0" err="1" smtClean="0"/>
              <a:t>Idisposable</a:t>
            </a:r>
            <a:r>
              <a:rPr lang="en-US" sz="2000" dirty="0" smtClean="0"/>
              <a:t>) ((</a:t>
            </a:r>
            <a:r>
              <a:rPr lang="en-US" sz="2000" dirty="0" err="1" smtClean="0"/>
              <a:t>Idisposable</a:t>
            </a:r>
            <a:r>
              <a:rPr lang="en-US" sz="2000" dirty="0" smtClean="0"/>
              <a:t>)enumerator).Dispose(); }</a:t>
            </a:r>
          </a:p>
        </p:txBody>
      </p:sp>
      <p:sp>
        <p:nvSpPr>
          <p:cNvPr id="4" name="Rectangular Callout 3"/>
          <p:cNvSpPr/>
          <p:nvPr/>
        </p:nvSpPr>
        <p:spPr>
          <a:xfrm>
            <a:off x="5933656" y="1179444"/>
            <a:ext cx="3048000" cy="381000"/>
          </a:xfrm>
          <a:prstGeom prst="wedgeRectCallout">
            <a:avLst>
              <a:gd name="adj1" fmla="val -132099"/>
              <a:gd name="adj2" fmla="val 284980"/>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Synchronization Knowledge</a:t>
            </a:r>
            <a:endParaRPr lang="en-US" dirty="0">
              <a:solidFill>
                <a:schemeClr val="tx1"/>
              </a:solidFill>
            </a:endParaRPr>
          </a:p>
        </p:txBody>
      </p:sp>
      <p:sp>
        <p:nvSpPr>
          <p:cNvPr id="6" name="Rectangular Callout 5"/>
          <p:cNvSpPr/>
          <p:nvPr/>
        </p:nvSpPr>
        <p:spPr>
          <a:xfrm>
            <a:off x="5907152" y="2080592"/>
            <a:ext cx="3048000" cy="381000"/>
          </a:xfrm>
          <a:prstGeom prst="wedgeRectCallout">
            <a:avLst>
              <a:gd name="adj1" fmla="val -140910"/>
              <a:gd name="adj2" fmla="val 310616"/>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Inefficient locking</a:t>
            </a:r>
            <a:endParaRPr lang="en-US" dirty="0">
              <a:solidFill>
                <a:schemeClr val="tx1"/>
              </a:solidFill>
            </a:endParaRPr>
          </a:p>
        </p:txBody>
      </p:sp>
      <p:sp>
        <p:nvSpPr>
          <p:cNvPr id="7" name="Rectangular Callout 6"/>
          <p:cNvSpPr/>
          <p:nvPr/>
        </p:nvSpPr>
        <p:spPr>
          <a:xfrm>
            <a:off x="5907152" y="3654287"/>
            <a:ext cx="3048000" cy="381000"/>
          </a:xfrm>
          <a:prstGeom prst="wedgeRectCallout">
            <a:avLst>
              <a:gd name="adj1" fmla="val -63874"/>
              <a:gd name="adj2" fmla="val 156001"/>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Manual aggregation</a:t>
            </a:r>
            <a:endParaRPr lang="en-US" dirty="0">
              <a:solidFill>
                <a:schemeClr val="tx1"/>
              </a:solidFill>
            </a:endParaRPr>
          </a:p>
        </p:txBody>
      </p:sp>
      <p:sp>
        <p:nvSpPr>
          <p:cNvPr id="8" name="Rectangular Callout 7"/>
          <p:cNvSpPr/>
          <p:nvPr/>
        </p:nvSpPr>
        <p:spPr>
          <a:xfrm>
            <a:off x="5893900" y="2865783"/>
            <a:ext cx="3048000" cy="381000"/>
          </a:xfrm>
          <a:prstGeom prst="wedgeRectCallout">
            <a:avLst>
              <a:gd name="adj1" fmla="val -76191"/>
              <a:gd name="adj2" fmla="val 139795"/>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Lack of </a:t>
            </a:r>
            <a:r>
              <a:rPr lang="en-US" dirty="0" err="1" smtClean="0">
                <a:solidFill>
                  <a:schemeClr val="tx1"/>
                </a:solidFill>
              </a:rPr>
              <a:t>foreach</a:t>
            </a:r>
            <a:r>
              <a:rPr lang="en-US" dirty="0" smtClean="0">
                <a:solidFill>
                  <a:schemeClr val="tx1"/>
                </a:solidFill>
              </a:rPr>
              <a:t> simplicity</a:t>
            </a:r>
            <a:endParaRPr lang="en-US" dirty="0">
              <a:solidFill>
                <a:schemeClr val="tx1"/>
              </a:solidFill>
            </a:endParaRPr>
          </a:p>
        </p:txBody>
      </p:sp>
      <p:sp>
        <p:nvSpPr>
          <p:cNvPr id="10" name="Rectangular Callout 9"/>
          <p:cNvSpPr/>
          <p:nvPr/>
        </p:nvSpPr>
        <p:spPr>
          <a:xfrm>
            <a:off x="5907152" y="4495800"/>
            <a:ext cx="3048000" cy="381000"/>
          </a:xfrm>
          <a:prstGeom prst="wedgeRectCallout">
            <a:avLst>
              <a:gd name="adj1" fmla="val -130168"/>
              <a:gd name="adj2" fmla="val 13535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Tricks</a:t>
            </a:r>
            <a:endParaRPr lang="en-US" dirty="0">
              <a:solidFill>
                <a:schemeClr val="tx1"/>
              </a:solidFill>
            </a:endParaRPr>
          </a:p>
        </p:txBody>
      </p:sp>
      <p:sp>
        <p:nvSpPr>
          <p:cNvPr id="11" name="Rectangular Callout 10"/>
          <p:cNvSpPr/>
          <p:nvPr/>
        </p:nvSpPr>
        <p:spPr>
          <a:xfrm>
            <a:off x="5907152" y="5697331"/>
            <a:ext cx="3048000" cy="381000"/>
          </a:xfrm>
          <a:prstGeom prst="wedgeRectCallout">
            <a:avLst>
              <a:gd name="adj1" fmla="val -142533"/>
              <a:gd name="adj2" fmla="val -4518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Heavy synchronization</a:t>
            </a:r>
            <a:endParaRPr lang="en-US" dirty="0">
              <a:solidFill>
                <a:schemeClr val="tx1"/>
              </a:solidFill>
            </a:endParaRPr>
          </a:p>
        </p:txBody>
      </p:sp>
      <p:sp>
        <p:nvSpPr>
          <p:cNvPr id="12" name="Rectangular Callout 11"/>
          <p:cNvSpPr/>
          <p:nvPr/>
        </p:nvSpPr>
        <p:spPr>
          <a:xfrm>
            <a:off x="5907152" y="5123069"/>
            <a:ext cx="3048000" cy="381000"/>
          </a:xfrm>
          <a:prstGeom prst="wedgeRectCallout">
            <a:avLst>
              <a:gd name="adj1" fmla="val -186703"/>
              <a:gd name="adj2" fmla="val 8849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Lack of thread reuse</a:t>
            </a:r>
            <a:endParaRPr lang="en-US" dirty="0">
              <a:solidFill>
                <a:schemeClr val="tx1"/>
              </a:solidFill>
            </a:endParaRPr>
          </a:p>
        </p:txBody>
      </p:sp>
      <p:sp>
        <p:nvSpPr>
          <p:cNvPr id="13" name="Rectangular Callout 12"/>
          <p:cNvSpPr/>
          <p:nvPr/>
        </p:nvSpPr>
        <p:spPr>
          <a:xfrm>
            <a:off x="5893900" y="6291470"/>
            <a:ext cx="3048000" cy="381000"/>
          </a:xfrm>
          <a:prstGeom prst="wedgeRectCallout">
            <a:avLst>
              <a:gd name="adj1" fmla="val -154581"/>
              <a:gd name="adj2" fmla="val -139161"/>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Non-parallel sort</a:t>
            </a:r>
            <a:endParaRPr lang="en-US" dirty="0">
              <a:solidFill>
                <a:schemeClr val="tx1"/>
              </a:solidFill>
            </a:endParaRPr>
          </a:p>
        </p:txBody>
      </p:sp>
      <p:pic>
        <p:nvPicPr>
          <p:cNvPr id="14" name="Picture 1" descr="C:\Users\stoub\AppData\Local\Microsoft\Windows\Temporary Internet Files\Content.IE5\A07RP8OV\MCj04325370000[1].png"/>
          <p:cNvPicPr>
            <a:picLocks noChangeAspect="1" noChangeArrowheads="1"/>
          </p:cNvPicPr>
          <p:nvPr/>
        </p:nvPicPr>
        <p:blipFill>
          <a:blip r:embed="rId4"/>
          <a:srcRect/>
          <a:stretch>
            <a:fillRect/>
          </a:stretch>
        </p:blipFill>
        <p:spPr bwMode="auto">
          <a:xfrm>
            <a:off x="2020957" y="1364974"/>
            <a:ext cx="5334000" cy="5334000"/>
          </a:xfrm>
          <a:prstGeom prst="rect">
            <a:avLst/>
          </a:prstGeom>
          <a:noFill/>
        </p:spPr>
      </p:pic>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385" decel="100000"/>
                                        <p:tgtEl>
                                          <p:spTgt spid="14"/>
                                        </p:tgtEl>
                                      </p:cBhvr>
                                    </p:animEffect>
                                    <p:animScale>
                                      <p:cBhvr>
                                        <p:cTn id="40" dur="385" decel="100000"/>
                                        <p:tgtEl>
                                          <p:spTgt spid="14"/>
                                        </p:tgtEl>
                                      </p:cBhvr>
                                      <p:from x="10000" y="10000"/>
                                      <p:to x="200000" y="450000"/>
                                    </p:animScale>
                                    <p:animScale>
                                      <p:cBhvr>
                                        <p:cTn id="41" dur="615" accel="100000" fill="hold">
                                          <p:stCondLst>
                                            <p:cond delay="385"/>
                                          </p:stCondLst>
                                        </p:cTn>
                                        <p:tgtEl>
                                          <p:spTgt spid="14"/>
                                        </p:tgtEl>
                                      </p:cBhvr>
                                      <p:from x="200000" y="450000"/>
                                      <p:to x="100000" y="100000"/>
                                    </p:animScale>
                                    <p:set>
                                      <p:cBhvr>
                                        <p:cTn id="42" dur="385" fill="hold"/>
                                        <p:tgtEl>
                                          <p:spTgt spid="14"/>
                                        </p:tgtEl>
                                        <p:attrNameLst>
                                          <p:attrName>ppt_x</p:attrName>
                                        </p:attrNameLst>
                                      </p:cBhvr>
                                      <p:to>
                                        <p:strVal val="(0.5)"/>
                                      </p:to>
                                    </p:set>
                                    <p:anim from="(0.5)" to="(#ppt_x)" calcmode="lin" valueType="num">
                                      <p:cBhvr>
                                        <p:cTn id="43" dur="615" accel="100000" fill="hold">
                                          <p:stCondLst>
                                            <p:cond delay="385"/>
                                          </p:stCondLst>
                                        </p:cTn>
                                        <p:tgtEl>
                                          <p:spTgt spid="14"/>
                                        </p:tgtEl>
                                        <p:attrNameLst>
                                          <p:attrName>ppt_x</p:attrName>
                                        </p:attrNameLst>
                                      </p:cBhvr>
                                    </p:anim>
                                    <p:set>
                                      <p:cBhvr>
                                        <p:cTn id="44" dur="385" fill="hold"/>
                                        <p:tgtEl>
                                          <p:spTgt spid="14"/>
                                        </p:tgtEl>
                                        <p:attrNameLst>
                                          <p:attrName>ppt_y</p:attrName>
                                        </p:attrNameLst>
                                      </p:cBhvr>
                                      <p:to>
                                        <p:strVal val="(#ppt_y+0.4)"/>
                                      </p:to>
                                    </p:set>
                                    <p:anim from="(#ppt_y+0.4)" to="(#ppt_y)" calcmode="lin" valueType="num">
                                      <p:cBhvr>
                                        <p:cTn id="45" dur="615" accel="100000" fill="hold">
                                          <p:stCondLst>
                                            <p:cond delay="385"/>
                                          </p:stCondLst>
                                        </p:cTn>
                                        <p:tgtEl>
                                          <p:spTgt spid="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LINQ Solution</a:t>
            </a:r>
            <a:endParaRPr lang="en-US" dirty="0"/>
          </a:p>
        </p:txBody>
      </p:sp>
      <p:sp>
        <p:nvSpPr>
          <p:cNvPr id="9" name="Text Placeholder 8"/>
          <p:cNvSpPr>
            <a:spLocks noGrp="1"/>
          </p:cNvSpPr>
          <p:nvPr>
            <p:ph type="body" sz="quarter" idx="10"/>
          </p:nvPr>
        </p:nvSpPr>
        <p:spPr>
          <a:xfrm>
            <a:off x="506323" y="2685532"/>
            <a:ext cx="8346073" cy="2097305"/>
          </a:xfrm>
        </p:spPr>
        <p:txBody>
          <a:bodyPr/>
          <a:lstStyle/>
          <a:p>
            <a:pPr lvl="1"/>
            <a:r>
              <a:rPr lang="en-US" sz="2000" dirty="0" err="1" smtClean="0"/>
              <a:t>var</a:t>
            </a:r>
            <a:r>
              <a:rPr lang="en-US" sz="2000" dirty="0" smtClean="0"/>
              <a:t> results = from baby in babies</a:t>
            </a:r>
          </a:p>
          <a:p>
            <a:pPr lvl="1"/>
            <a:r>
              <a:rPr lang="en-US" sz="2000" dirty="0" smtClean="0"/>
              <a:t>              where </a:t>
            </a:r>
            <a:r>
              <a:rPr lang="en-US" sz="2000" dirty="0" err="1" smtClean="0"/>
              <a:t>baby.Name</a:t>
            </a:r>
            <a:r>
              <a:rPr lang="en-US" sz="2000" dirty="0" smtClean="0"/>
              <a:t> == </a:t>
            </a:r>
            <a:r>
              <a:rPr lang="en-US" sz="2000" dirty="0" err="1" smtClean="0"/>
              <a:t>queryName</a:t>
            </a:r>
            <a:r>
              <a:rPr lang="en-US" sz="2000" dirty="0" smtClean="0"/>
              <a:t> &amp;&amp;</a:t>
            </a:r>
          </a:p>
          <a:p>
            <a:pPr lvl="1"/>
            <a:r>
              <a:rPr lang="en-US" sz="2000" dirty="0" smtClean="0"/>
              <a:t>                    </a:t>
            </a:r>
            <a:r>
              <a:rPr lang="en-US" sz="2000" dirty="0" err="1" smtClean="0"/>
              <a:t>baby.State</a:t>
            </a:r>
            <a:r>
              <a:rPr lang="en-US" sz="2000" dirty="0" smtClean="0"/>
              <a:t> == </a:t>
            </a:r>
            <a:r>
              <a:rPr lang="en-US" sz="2000" dirty="0" err="1" smtClean="0"/>
              <a:t>queryState</a:t>
            </a:r>
            <a:r>
              <a:rPr lang="en-US" sz="2000" dirty="0" smtClean="0"/>
              <a:t> &amp;&amp;</a:t>
            </a:r>
          </a:p>
          <a:p>
            <a:pPr lvl="1"/>
            <a:r>
              <a:rPr lang="en-US" sz="2000" dirty="0" smtClean="0"/>
              <a:t>                    </a:t>
            </a:r>
            <a:r>
              <a:rPr lang="en-US" sz="2000" dirty="0" err="1" smtClean="0"/>
              <a:t>baby.Year</a:t>
            </a:r>
            <a:r>
              <a:rPr lang="en-US" sz="2000" dirty="0" smtClean="0"/>
              <a:t> &gt;= </a:t>
            </a:r>
            <a:r>
              <a:rPr lang="en-US" sz="2000" dirty="0" err="1" smtClean="0"/>
              <a:t>yearStart</a:t>
            </a:r>
            <a:r>
              <a:rPr lang="en-US" sz="2000" dirty="0" smtClean="0"/>
              <a:t> &amp;&amp; </a:t>
            </a:r>
          </a:p>
          <a:p>
            <a:pPr lvl="1"/>
            <a:r>
              <a:rPr lang="en-US" sz="2000" dirty="0" smtClean="0"/>
              <a:t>                    </a:t>
            </a:r>
            <a:r>
              <a:rPr lang="en-US" sz="2000" dirty="0" err="1" smtClean="0"/>
              <a:t>baby.Year</a:t>
            </a:r>
            <a:r>
              <a:rPr lang="en-US" sz="2000" dirty="0" smtClean="0"/>
              <a:t> &lt;= </a:t>
            </a:r>
            <a:r>
              <a:rPr lang="en-US" sz="2000" dirty="0" err="1" smtClean="0"/>
              <a:t>yearEnd</a:t>
            </a:r>
            <a:endParaRPr lang="en-US" sz="2000" dirty="0" smtClean="0"/>
          </a:p>
          <a:p>
            <a:pPr lvl="1"/>
            <a:r>
              <a:rPr lang="en-US" sz="2000" dirty="0" smtClean="0"/>
              <a:t>              </a:t>
            </a:r>
            <a:r>
              <a:rPr lang="en-US" sz="2000" dirty="0" err="1" smtClean="0"/>
              <a:t>orderby</a:t>
            </a:r>
            <a:r>
              <a:rPr lang="en-US" sz="2000" dirty="0" smtClean="0"/>
              <a:t> </a:t>
            </a:r>
            <a:r>
              <a:rPr lang="en-US" sz="2000" dirty="0" err="1" smtClean="0"/>
              <a:t>baby.Year</a:t>
            </a:r>
            <a:r>
              <a:rPr lang="en-US" sz="2000" dirty="0" smtClean="0"/>
              <a:t> ascending</a:t>
            </a:r>
          </a:p>
          <a:p>
            <a:pPr lvl="1"/>
            <a:r>
              <a:rPr lang="en-US" sz="2000" dirty="0" smtClean="0"/>
              <a:t>              select baby;</a:t>
            </a:r>
          </a:p>
        </p:txBody>
      </p:sp>
      <p:sp>
        <p:nvSpPr>
          <p:cNvPr id="4" name="TextBox 3"/>
          <p:cNvSpPr txBox="1"/>
          <p:nvPr/>
        </p:nvSpPr>
        <p:spPr>
          <a:xfrm>
            <a:off x="5433391" y="2580837"/>
            <a:ext cx="2018501" cy="400110"/>
          </a:xfrm>
          <a:prstGeom prst="rect">
            <a:avLst/>
          </a:prstGeom>
          <a:noFill/>
        </p:spPr>
        <p:txBody>
          <a:bodyPr wrap="none" rtlCol="0">
            <a:spAutoFit/>
          </a:bodyPr>
          <a:lstStyle/>
          <a:p>
            <a:r>
              <a:rPr lang="en-US" sz="2000" b="1" dirty="0" smtClean="0">
                <a:solidFill>
                  <a:srgbClr val="FF0000"/>
                </a:solidFill>
                <a:effectLst>
                  <a:glow rad="139700">
                    <a:schemeClr val="accent4">
                      <a:satMod val="175000"/>
                      <a:alpha val="40000"/>
                    </a:schemeClr>
                  </a:glow>
                </a:effectLst>
                <a:latin typeface="Consolas" pitchFamily="49" charset="0"/>
              </a:rPr>
              <a:t>.</a:t>
            </a:r>
            <a:r>
              <a:rPr lang="en-US" sz="2000" b="1" dirty="0" err="1" smtClean="0">
                <a:solidFill>
                  <a:srgbClr val="FF0000"/>
                </a:solidFill>
                <a:effectLst>
                  <a:glow rad="139700">
                    <a:schemeClr val="accent4">
                      <a:satMod val="175000"/>
                      <a:alpha val="40000"/>
                    </a:schemeClr>
                  </a:glow>
                </a:effectLst>
                <a:latin typeface="Consolas" pitchFamily="49" charset="0"/>
              </a:rPr>
              <a:t>AsParallel</a:t>
            </a:r>
            <a:r>
              <a:rPr lang="en-US" sz="2000" b="1" dirty="0" smtClean="0">
                <a:solidFill>
                  <a:srgbClr val="FF0000"/>
                </a:solidFill>
                <a:effectLst>
                  <a:glow rad="139700">
                    <a:schemeClr val="accent4">
                      <a:satMod val="175000"/>
                      <a:alpha val="40000"/>
                    </a:schemeClr>
                  </a:glow>
                </a:effectLst>
                <a:latin typeface="Consolas" pitchFamily="49" charset="0"/>
              </a:rPr>
              <a:t>()</a:t>
            </a:r>
            <a:endParaRPr lang="en-US" sz="2000" b="1" dirty="0">
              <a:solidFill>
                <a:srgbClr val="FF0000"/>
              </a:solidFill>
              <a:effectLst>
                <a:glow rad="139700">
                  <a:schemeClr val="accent4">
                    <a:satMod val="175000"/>
                    <a:alpha val="40000"/>
                  </a:schemeClr>
                </a:glow>
              </a:effectLst>
              <a:latin typeface="Consolas" pitchFamily="49" charset="0"/>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 Matrix Multiplication</a:t>
            </a:r>
            <a:endParaRPr lang="en-US" dirty="0"/>
          </a:p>
        </p:txBody>
      </p:sp>
      <p:sp>
        <p:nvSpPr>
          <p:cNvPr id="9" name="Text Placeholder 8"/>
          <p:cNvSpPr>
            <a:spLocks noGrp="1"/>
          </p:cNvSpPr>
          <p:nvPr>
            <p:ph type="body" sz="quarter" idx="10"/>
          </p:nvPr>
        </p:nvSpPr>
        <p:spPr>
          <a:xfrm>
            <a:off x="662609" y="1572364"/>
            <a:ext cx="8070519" cy="3665106"/>
          </a:xfrm>
        </p:spPr>
        <p:txBody>
          <a:bodyPr/>
          <a:lstStyle/>
          <a:p>
            <a:pPr defTabSz="820583">
              <a:lnSpc>
                <a:spcPct val="100000"/>
              </a:lnSpc>
              <a:spcBef>
                <a:spcPts val="538"/>
              </a:spcBef>
              <a:defRPr/>
            </a:pPr>
            <a:r>
              <a:rPr lang="en-US" sz="1800" kern="1000" dirty="0" smtClean="0">
                <a:solidFill>
                  <a:srgbClr val="046683"/>
                </a:solidFill>
                <a:latin typeface="Consolas"/>
                <a:ea typeface="Constantia"/>
                <a:cs typeface="Times New Roman"/>
              </a:rPr>
              <a:t>void</a:t>
            </a:r>
            <a:r>
              <a:rPr lang="en-US" sz="1800" kern="1000" dirty="0" smtClean="0">
                <a:solidFill>
                  <a:sysClr val="windowText" lastClr="000000"/>
                </a:solidFill>
                <a:latin typeface="Consolas"/>
                <a:ea typeface="Constantia"/>
                <a:cs typeface="Times New Roman"/>
              </a:rPr>
              <a:t> </a:t>
            </a:r>
            <a:r>
              <a:rPr lang="en-US" sz="1800" kern="1000" dirty="0" err="1" smtClean="0">
                <a:solidFill>
                  <a:sysClr val="windowText" lastClr="000000"/>
                </a:solidFill>
                <a:latin typeface="Consolas"/>
                <a:ea typeface="Constantia"/>
                <a:cs typeface="Times New Roman"/>
              </a:rPr>
              <a:t>MultiplyMatrices</a:t>
            </a:r>
            <a:r>
              <a:rPr lang="en-US" sz="1800" kern="1000" dirty="0" smtClean="0">
                <a:solidFill>
                  <a:sysClr val="windowText" lastClr="000000"/>
                </a:solidFill>
                <a:latin typeface="Consolas"/>
                <a:ea typeface="Constantia"/>
                <a:cs typeface="Times New Roman"/>
              </a:rPr>
              <a:t>(</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size, </a:t>
            </a:r>
            <a:br>
              <a:rPr lang="en-US" sz="1800" kern="1000" dirty="0" smtClean="0">
                <a:solidFill>
                  <a:sysClr val="windowText" lastClr="000000"/>
                </a:solidFill>
                <a:latin typeface="Consolas"/>
                <a:ea typeface="Constantia"/>
                <a:cs typeface="Times New Roman"/>
              </a:rPr>
            </a:br>
            <a:r>
              <a:rPr lang="en-US" sz="1800" kern="1000" dirty="0" smtClean="0">
                <a:solidFill>
                  <a:sysClr val="windowText" lastClr="000000"/>
                </a:solidFill>
                <a:latin typeface="Consolas"/>
                <a:ea typeface="Constantia"/>
                <a:cs typeface="Times New Roman"/>
              </a:rPr>
              <a:t>    </a:t>
            </a:r>
            <a:r>
              <a:rPr lang="en-US" sz="1800" kern="1000" dirty="0" smtClean="0">
                <a:solidFill>
                  <a:srgbClr val="046683"/>
                </a:solidFill>
                <a:latin typeface="Consolas"/>
                <a:ea typeface="Constantia"/>
                <a:cs typeface="Times New Roman"/>
              </a:rPr>
              <a:t>double</a:t>
            </a:r>
            <a:r>
              <a:rPr lang="en-US" sz="1800" kern="1000" dirty="0" smtClean="0">
                <a:solidFill>
                  <a:sysClr val="windowText" lastClr="000000"/>
                </a:solidFill>
                <a:latin typeface="Consolas"/>
                <a:ea typeface="Constantia"/>
                <a:cs typeface="Times New Roman"/>
              </a:rPr>
              <a:t>[,] m1, </a:t>
            </a:r>
            <a:r>
              <a:rPr lang="en-US" sz="1800" kern="1000" dirty="0" smtClean="0">
                <a:solidFill>
                  <a:srgbClr val="046683"/>
                </a:solidFill>
                <a:latin typeface="Consolas"/>
                <a:ea typeface="Constantia"/>
                <a:cs typeface="Times New Roman"/>
              </a:rPr>
              <a:t>double</a:t>
            </a:r>
            <a:r>
              <a:rPr lang="en-US" sz="1800" kern="1000" dirty="0" smtClean="0">
                <a:solidFill>
                  <a:sysClr val="windowText" lastClr="000000"/>
                </a:solidFill>
                <a:latin typeface="Consolas"/>
                <a:ea typeface="Constantia"/>
                <a:cs typeface="Times New Roman"/>
              </a:rPr>
              <a:t>[,] m2, </a:t>
            </a:r>
            <a:r>
              <a:rPr lang="en-US" sz="1800" kern="1000" dirty="0" smtClean="0">
                <a:solidFill>
                  <a:srgbClr val="046683"/>
                </a:solidFill>
                <a:latin typeface="Consolas"/>
                <a:ea typeface="Constantia"/>
                <a:cs typeface="Times New Roman"/>
              </a:rPr>
              <a:t>double</a:t>
            </a:r>
            <a:r>
              <a:rPr lang="en-US" sz="1800" kern="1000" dirty="0" smtClean="0">
                <a:solidFill>
                  <a:sysClr val="windowText" lastClr="000000"/>
                </a:solidFill>
                <a:latin typeface="Consolas"/>
                <a:ea typeface="Constantia"/>
                <a:cs typeface="Times New Roman"/>
              </a:rPr>
              <a:t>[,] result)</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solidFill>
                  <a:sysClr val="windowText" lastClr="000000"/>
                </a:solidFill>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 0; </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&lt; size; </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solidFill>
                  <a:sysClr val="windowText" lastClr="000000"/>
                </a:solidFill>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j = 0; j &lt; size; j++)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result[</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j] = 0;</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solidFill>
                  <a:sysClr val="windowText" lastClr="000000"/>
                </a:solidFill>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solidFill>
                  <a:sysClr val="windowText" lastClr="000000"/>
                </a:solidFill>
                <a:latin typeface="Consolas"/>
                <a:ea typeface="Constantia"/>
                <a:cs typeface="Times New Roman"/>
              </a:rPr>
              <a:t> k = 0; k &lt; size; k++)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result[</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j] += m1[</a:t>
            </a:r>
            <a:r>
              <a:rPr lang="en-US" sz="1800" kern="1000" dirty="0" err="1" smtClean="0">
                <a:solidFill>
                  <a:sysClr val="windowText" lastClr="000000"/>
                </a:solidFill>
                <a:latin typeface="Consolas"/>
                <a:ea typeface="Constantia"/>
                <a:cs typeface="Times New Roman"/>
              </a:rPr>
              <a:t>i</a:t>
            </a:r>
            <a:r>
              <a:rPr lang="en-US" sz="1800" kern="1000" dirty="0" smtClean="0">
                <a:solidFill>
                  <a:sysClr val="windowText" lastClr="000000"/>
                </a:solidFill>
                <a:latin typeface="Consolas"/>
                <a:ea typeface="Constantia"/>
                <a:cs typeface="Times New Roman"/>
              </a:rPr>
              <a:t>, k] * m2[k, j];</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defRPr/>
            </a:pPr>
            <a:r>
              <a:rPr lang="en-US" sz="1800" kern="1000" dirty="0" smtClean="0">
                <a:solidFill>
                  <a:sysClr val="windowText" lastClr="000000"/>
                </a:solidFill>
                <a:latin typeface="Consolas"/>
                <a:ea typeface="Constantia"/>
                <a:cs typeface="Times New Roman"/>
              </a:rPr>
              <a:t>    }</a:t>
            </a:r>
          </a:p>
          <a:p>
            <a:pPr defTabSz="820583">
              <a:lnSpc>
                <a:spcPct val="100000"/>
              </a:lnSpc>
              <a:spcBef>
                <a:spcPts val="0"/>
              </a:spcBef>
              <a:spcAft>
                <a:spcPts val="538"/>
              </a:spcAft>
              <a:defRPr/>
            </a:pPr>
            <a:r>
              <a:rPr lang="en-US" sz="1800" kern="1000" dirty="0" smtClean="0">
                <a:solidFill>
                  <a:sysClr val="windowText" lastClr="000000"/>
                </a:solidFill>
                <a:latin typeface="Consolas"/>
                <a:ea typeface="Constantia"/>
                <a:cs typeface="Times New Roman"/>
              </a:rPr>
              <a:t>}</a:t>
            </a:r>
          </a:p>
          <a:p>
            <a:pPr defTabSz="820583">
              <a:lnSpc>
                <a:spcPct val="100000"/>
              </a:lnSpc>
              <a:spcBef>
                <a:spcPts val="0"/>
              </a:spcBef>
              <a:defRPr/>
            </a:pPr>
            <a:endParaRPr lang="en-US" sz="1800" dirty="0" smtClean="0">
              <a:solidFill>
                <a:sysClr val="windowText" lastClr="000000"/>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Manual Parallel Solution</a:t>
            </a:r>
            <a:endParaRPr lang="en-US" dirty="0"/>
          </a:p>
        </p:txBody>
      </p:sp>
      <p:sp>
        <p:nvSpPr>
          <p:cNvPr id="9" name="Text Placeholder 8"/>
          <p:cNvSpPr>
            <a:spLocks noGrp="1"/>
          </p:cNvSpPr>
          <p:nvPr>
            <p:ph type="body" sz="quarter" idx="10"/>
          </p:nvPr>
        </p:nvSpPr>
        <p:spPr>
          <a:xfrm>
            <a:off x="662609" y="1351722"/>
            <a:ext cx="8070519" cy="5340626"/>
          </a:xfrm>
        </p:spPr>
        <p:txBody>
          <a:bodyPr>
            <a:normAutofit fontScale="92500" lnSpcReduction="20000"/>
          </a:bodyPr>
          <a:lstStyle/>
          <a:p>
            <a:pPr>
              <a:spcBef>
                <a:spcPts val="600"/>
              </a:spcBef>
            </a:pPr>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N = size</a:t>
            </a:r>
            <a:r>
              <a:rPr lang="en-US" sz="1800" kern="1000" dirty="0" smtClean="0">
                <a:latin typeface="Consolas"/>
                <a:ea typeface="Constantia"/>
                <a:cs typeface="Times New Roman"/>
              </a:rPr>
              <a:t>;                           </a:t>
            </a:r>
          </a:p>
          <a:p>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P = 2 * </a:t>
            </a:r>
            <a:r>
              <a:rPr lang="en-US" sz="1800" kern="1000" dirty="0" err="1" smtClean="0">
                <a:solidFill>
                  <a:srgbClr val="046683"/>
                </a:solidFill>
                <a:latin typeface="Consolas"/>
                <a:ea typeface="Constantia"/>
                <a:cs typeface="Times New Roman"/>
              </a:rPr>
              <a:t>Environment</a:t>
            </a:r>
            <a:r>
              <a:rPr lang="en-US" sz="1800" kern="1000" dirty="0" err="1" smtClean="0">
                <a:solidFill>
                  <a:schemeClr val="tx1">
                    <a:lumMod val="10000"/>
                  </a:schemeClr>
                </a:solidFill>
                <a:latin typeface="Consolas"/>
                <a:ea typeface="Constantia"/>
                <a:cs typeface="Times New Roman"/>
              </a:rPr>
              <a:t>.ProcessorCount</a:t>
            </a:r>
            <a:r>
              <a:rPr lang="en-US" sz="1800" kern="1000" dirty="0" smtClean="0">
                <a:latin typeface="Consolas"/>
                <a:ea typeface="Constantia"/>
                <a:cs typeface="Times New Roman"/>
              </a:rPr>
              <a:t>; </a:t>
            </a:r>
          </a:p>
          <a:p>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Chunk = N / P</a:t>
            </a:r>
            <a:r>
              <a:rPr lang="en-US" sz="1800" kern="1000" dirty="0" smtClean="0">
                <a:latin typeface="Consolas"/>
                <a:ea typeface="Constantia"/>
                <a:cs typeface="Times New Roman"/>
              </a:rPr>
              <a:t>;                      </a:t>
            </a:r>
          </a:p>
          <a:p>
            <a:r>
              <a:rPr lang="en-US" sz="1800" kern="1000" dirty="0" err="1" smtClean="0">
                <a:solidFill>
                  <a:srgbClr val="046683"/>
                </a:solidFill>
                <a:latin typeface="Consolas"/>
                <a:ea typeface="Constantia"/>
                <a:cs typeface="Times New Roman"/>
              </a:rPr>
              <a:t>ManualResetEvent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signal </a:t>
            </a:r>
            <a:r>
              <a:rPr lang="en-US" sz="1800" kern="1000" dirty="0" smtClean="0">
                <a:latin typeface="Consolas"/>
                <a:ea typeface="Constantia"/>
                <a:cs typeface="Times New Roman"/>
              </a:rPr>
              <a:t>= </a:t>
            </a:r>
            <a:r>
              <a:rPr lang="en-US" sz="1800" kern="1000" dirty="0" smtClean="0">
                <a:solidFill>
                  <a:srgbClr val="0000CC"/>
                </a:solidFill>
                <a:latin typeface="Consolas"/>
                <a:ea typeface="Constantia"/>
                <a:cs typeface="Times New Roman"/>
              </a:rPr>
              <a:t>new</a:t>
            </a:r>
            <a:r>
              <a:rPr lang="en-US" sz="1800" kern="1000" dirty="0" smtClean="0">
                <a:latin typeface="Consolas"/>
                <a:ea typeface="Constantia"/>
                <a:cs typeface="Times New Roman"/>
              </a:rPr>
              <a:t> </a:t>
            </a:r>
            <a:r>
              <a:rPr lang="en-US" sz="1800" kern="1000" dirty="0" err="1" smtClean="0">
                <a:solidFill>
                  <a:srgbClr val="046683"/>
                </a:solidFill>
                <a:latin typeface="Consolas"/>
                <a:ea typeface="Constantia"/>
                <a:cs typeface="Times New Roman"/>
              </a:rPr>
              <a:t>ManualResetEvent</a:t>
            </a:r>
            <a:r>
              <a:rPr lang="en-US" sz="1800" kern="1000" dirty="0" smtClean="0">
                <a:latin typeface="Consolas"/>
                <a:ea typeface="Constantia"/>
                <a:cs typeface="Times New Roman"/>
              </a:rPr>
              <a:t>(</a:t>
            </a:r>
            <a:r>
              <a:rPr lang="en-US" sz="1800" kern="1000" dirty="0" smtClean="0">
                <a:solidFill>
                  <a:srgbClr val="0000CC"/>
                </a:solidFill>
                <a:latin typeface="Consolas"/>
                <a:ea typeface="Constantia"/>
                <a:cs typeface="Times New Roman"/>
              </a:rPr>
              <a:t>false</a:t>
            </a:r>
            <a:r>
              <a:rPr lang="en-US" sz="1800" kern="1000" dirty="0" smtClean="0">
                <a:latin typeface="Consolas"/>
                <a:ea typeface="Constantia"/>
                <a:cs typeface="Times New Roman"/>
              </a:rPr>
              <a:t>); </a:t>
            </a:r>
          </a:p>
          <a:p>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counter = P</a:t>
            </a:r>
            <a:r>
              <a:rPr lang="en-US" sz="1800" kern="1000" dirty="0" smtClean="0">
                <a:latin typeface="Consolas"/>
                <a:ea typeface="Constantia"/>
                <a:cs typeface="Times New Roman"/>
              </a:rPr>
              <a:t>; </a:t>
            </a:r>
          </a:p>
          <a:p>
            <a:r>
              <a:rPr lang="en-US" sz="1800" kern="1000" dirty="0" smtClean="0">
                <a:solidFill>
                  <a:srgbClr val="0000CC"/>
                </a:solidFill>
                <a:latin typeface="Consolas"/>
                <a:ea typeface="Constantia"/>
                <a:cs typeface="Times New Roman"/>
              </a:rPr>
              <a:t>for</a:t>
            </a:r>
            <a:r>
              <a:rPr lang="en-US" sz="1800" kern="1000" dirty="0" smtClean="0">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c = 0; c &lt; P; </a:t>
            </a:r>
            <a:r>
              <a:rPr lang="en-US" sz="1800" kern="1000" dirty="0" err="1" smtClean="0">
                <a:solidFill>
                  <a:schemeClr val="tx1">
                    <a:lumMod val="10000"/>
                  </a:schemeClr>
                </a:solidFill>
                <a:latin typeface="Consolas"/>
                <a:ea typeface="Constantia"/>
                <a:cs typeface="Times New Roman"/>
              </a:rPr>
              <a:t>c++</a:t>
            </a:r>
            <a:r>
              <a:rPr lang="en-US" sz="1800" kern="1000" dirty="0" smtClean="0">
                <a:solidFill>
                  <a:schemeClr val="tx1">
                    <a:lumMod val="10000"/>
                  </a:schemeClr>
                </a:solidFill>
                <a:latin typeface="Consolas"/>
                <a:ea typeface="Constantia"/>
                <a:cs typeface="Times New Roman"/>
              </a:rPr>
              <a:t>) {           </a:t>
            </a:r>
            <a:endParaRPr lang="en-US" sz="1800" kern="1000" dirty="0" smtClean="0">
              <a:latin typeface="Consolas"/>
              <a:ea typeface="Constantia"/>
              <a:cs typeface="Times New Roman"/>
            </a:endParaRPr>
          </a:p>
          <a:p>
            <a:r>
              <a:rPr lang="en-US" sz="1800" kern="1000" dirty="0" smtClean="0">
                <a:latin typeface="Consolas"/>
                <a:ea typeface="Constantia"/>
                <a:cs typeface="Times New Roman"/>
              </a:rPr>
              <a:t>  </a:t>
            </a:r>
            <a:r>
              <a:rPr lang="en-US" sz="1800" kern="1000" dirty="0" err="1" smtClean="0">
                <a:solidFill>
                  <a:srgbClr val="046683"/>
                </a:solidFill>
                <a:latin typeface="Consolas"/>
                <a:ea typeface="Constantia"/>
                <a:cs typeface="Times New Roman"/>
              </a:rPr>
              <a:t>ThreadPool</a:t>
            </a:r>
            <a:r>
              <a:rPr lang="en-US" sz="1800" kern="1000" dirty="0" err="1" smtClean="0">
                <a:solidFill>
                  <a:schemeClr val="tx1">
                    <a:lumMod val="10000"/>
                  </a:schemeClr>
                </a:solidFill>
                <a:latin typeface="Consolas"/>
                <a:ea typeface="Constantia"/>
                <a:cs typeface="Times New Roman"/>
              </a:rPr>
              <a:t>.QueueUserWorkItem</a:t>
            </a:r>
            <a:r>
              <a:rPr lang="en-US" sz="1800" kern="1000" dirty="0" smtClean="0">
                <a:solidFill>
                  <a:schemeClr val="tx1">
                    <a:lumMod val="10000"/>
                  </a:schemeClr>
                </a:solidFill>
                <a:latin typeface="Consolas"/>
                <a:ea typeface="Constantia"/>
                <a:cs typeface="Times New Roman"/>
              </a:rPr>
              <a:t>(o =&gt; {   </a:t>
            </a:r>
          </a:p>
          <a:p>
            <a:r>
              <a:rPr lang="en-US" sz="1800" kern="1000" dirty="0" smtClean="0">
                <a:latin typeface="Consolas"/>
                <a:ea typeface="Constantia"/>
                <a:cs typeface="Times New Roman"/>
              </a:rPr>
              <a:t>    </a:t>
            </a:r>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err="1" smtClean="0">
                <a:solidFill>
                  <a:schemeClr val="tx1">
                    <a:lumMod val="10000"/>
                  </a:schemeClr>
                </a:solidFill>
                <a:latin typeface="Consolas"/>
                <a:ea typeface="Constantia"/>
                <a:cs typeface="Times New Roman"/>
              </a:rPr>
              <a:t>lc</a:t>
            </a:r>
            <a:r>
              <a:rPr lang="en-US" sz="1800" kern="1000" dirty="0" smtClean="0">
                <a:solidFill>
                  <a:schemeClr val="tx1">
                    <a:lumMod val="10000"/>
                  </a:schemeClr>
                </a:solidFill>
                <a:latin typeface="Consolas"/>
                <a:ea typeface="Constantia"/>
                <a:cs typeface="Times New Roman"/>
              </a:rPr>
              <a:t> = (</a:t>
            </a:r>
            <a:r>
              <a:rPr lang="en-US" sz="1800" kern="1000" dirty="0" err="1" smtClean="0">
                <a:solidFill>
                  <a:srgbClr val="046683"/>
                </a:solidFill>
                <a:latin typeface="Consolas"/>
                <a:ea typeface="Constantia"/>
                <a:cs typeface="Times New Roman"/>
              </a:rPr>
              <a:t>int</a:t>
            </a:r>
            <a:r>
              <a:rPr lang="en-US" sz="1800" kern="1000" dirty="0" smtClean="0">
                <a:solidFill>
                  <a:schemeClr val="tx1">
                    <a:lumMod val="10000"/>
                  </a:schemeClr>
                </a:solidFill>
                <a:latin typeface="Consolas"/>
                <a:ea typeface="Constantia"/>
                <a:cs typeface="Times New Roman"/>
              </a:rPr>
              <a:t>)o;</a:t>
            </a:r>
          </a:p>
          <a:p>
            <a:r>
              <a:rPr lang="en-US" sz="1800" kern="1000" dirty="0" smtClean="0">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a:t>
            </a:r>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err="1" smtClean="0">
                <a:solidFill>
                  <a:schemeClr val="tx1">
                    <a:lumMod val="10000"/>
                  </a:schemeClr>
                </a:solidFill>
                <a:latin typeface="Consolas"/>
                <a:ea typeface="Constantia"/>
                <a:cs typeface="Times New Roman"/>
              </a:rPr>
              <a:t>i</a:t>
            </a:r>
            <a:r>
              <a:rPr lang="en-US" sz="1800" kern="1000" dirty="0" smtClean="0">
                <a:solidFill>
                  <a:schemeClr val="tx1">
                    <a:lumMod val="10000"/>
                  </a:schemeClr>
                </a:solidFill>
                <a:latin typeface="Consolas"/>
                <a:ea typeface="Constantia"/>
                <a:cs typeface="Times New Roman"/>
              </a:rPr>
              <a:t> = </a:t>
            </a:r>
            <a:r>
              <a:rPr lang="en-US" sz="1800" kern="1000" dirty="0" err="1" smtClean="0">
                <a:solidFill>
                  <a:schemeClr val="tx1">
                    <a:lumMod val="10000"/>
                  </a:schemeClr>
                </a:solidFill>
                <a:latin typeface="Consolas"/>
                <a:ea typeface="Constantia"/>
                <a:cs typeface="Times New Roman"/>
              </a:rPr>
              <a:t>lc</a:t>
            </a:r>
            <a:r>
              <a:rPr lang="en-US" sz="1800" kern="1000" dirty="0" smtClean="0">
                <a:solidFill>
                  <a:schemeClr val="tx1">
                    <a:lumMod val="10000"/>
                  </a:schemeClr>
                </a:solidFill>
                <a:latin typeface="Consolas"/>
                <a:ea typeface="Constantia"/>
                <a:cs typeface="Times New Roman"/>
              </a:rPr>
              <a:t> * Chunk;</a:t>
            </a:r>
            <a:endParaRPr lang="en-US" sz="1800" kern="1000" dirty="0" smtClean="0">
              <a:latin typeface="Consolas"/>
              <a:ea typeface="Constantia"/>
              <a:cs typeface="Times New Roman"/>
            </a:endParaRPr>
          </a:p>
          <a:p>
            <a:r>
              <a:rPr lang="en-US" sz="1800" kern="1000" dirty="0" smtClean="0">
                <a:latin typeface="Consolas"/>
                <a:ea typeface="Constantia"/>
                <a:cs typeface="Times New Roman"/>
              </a:rPr>
              <a:t>         </a:t>
            </a:r>
            <a:r>
              <a:rPr lang="en-US" sz="1800" kern="1000" dirty="0" err="1" smtClean="0">
                <a:solidFill>
                  <a:schemeClr val="tx1">
                    <a:lumMod val="10000"/>
                  </a:schemeClr>
                </a:solidFill>
                <a:latin typeface="Consolas"/>
                <a:ea typeface="Constantia"/>
                <a:cs typeface="Times New Roman"/>
              </a:rPr>
              <a:t>i</a:t>
            </a:r>
            <a:r>
              <a:rPr lang="en-US" sz="1800" kern="1000" dirty="0" smtClean="0">
                <a:solidFill>
                  <a:schemeClr val="tx1">
                    <a:lumMod val="10000"/>
                  </a:schemeClr>
                </a:solidFill>
                <a:latin typeface="Consolas"/>
                <a:ea typeface="Constantia"/>
                <a:cs typeface="Times New Roman"/>
              </a:rPr>
              <a:t> &lt; (</a:t>
            </a:r>
            <a:r>
              <a:rPr lang="en-US" sz="1800" kern="1000" dirty="0" err="1" smtClean="0">
                <a:solidFill>
                  <a:schemeClr val="tx1">
                    <a:lumMod val="10000"/>
                  </a:schemeClr>
                </a:solidFill>
                <a:latin typeface="Consolas"/>
                <a:ea typeface="Constantia"/>
                <a:cs typeface="Times New Roman"/>
              </a:rPr>
              <a:t>lc</a:t>
            </a:r>
            <a:r>
              <a:rPr lang="en-US" sz="1800" kern="1000" dirty="0" smtClean="0">
                <a:solidFill>
                  <a:schemeClr val="tx1">
                    <a:lumMod val="10000"/>
                  </a:schemeClr>
                </a:solidFill>
                <a:latin typeface="Consolas"/>
                <a:ea typeface="Constantia"/>
                <a:cs typeface="Times New Roman"/>
              </a:rPr>
              <a:t> + 1 == P ? N : (</a:t>
            </a:r>
            <a:r>
              <a:rPr lang="en-US" sz="1800" kern="1000" dirty="0" err="1" smtClean="0">
                <a:solidFill>
                  <a:schemeClr val="tx1">
                    <a:lumMod val="10000"/>
                  </a:schemeClr>
                </a:solidFill>
                <a:latin typeface="Consolas"/>
                <a:ea typeface="Constantia"/>
                <a:cs typeface="Times New Roman"/>
              </a:rPr>
              <a:t>lc</a:t>
            </a:r>
            <a:r>
              <a:rPr lang="en-US" sz="1800" kern="1000" dirty="0" smtClean="0">
                <a:solidFill>
                  <a:schemeClr val="tx1">
                    <a:lumMod val="10000"/>
                  </a:schemeClr>
                </a:solidFill>
                <a:latin typeface="Consolas"/>
                <a:ea typeface="Constantia"/>
                <a:cs typeface="Times New Roman"/>
              </a:rPr>
              <a:t> + 1) * Chunk); </a:t>
            </a:r>
            <a:endParaRPr lang="en-US" sz="1800" kern="1000" dirty="0" smtClean="0">
              <a:latin typeface="Consolas"/>
              <a:ea typeface="Constantia"/>
              <a:cs typeface="Times New Roman"/>
            </a:endParaRPr>
          </a:p>
          <a:p>
            <a:r>
              <a:rPr lang="en-US" sz="1800" kern="1000" dirty="0" smtClean="0">
                <a:latin typeface="Consolas"/>
                <a:ea typeface="Constantia"/>
                <a:cs typeface="Times New Roman"/>
              </a:rPr>
              <a:t>         </a:t>
            </a:r>
            <a:r>
              <a:rPr lang="en-US" sz="1800" kern="1000" dirty="0" err="1" smtClean="0">
                <a:solidFill>
                  <a:schemeClr val="tx1">
                    <a:lumMod val="10000"/>
                  </a:schemeClr>
                </a:solidFill>
                <a:latin typeface="Consolas"/>
                <a:ea typeface="Constantia"/>
                <a:cs typeface="Times New Roman"/>
              </a:rPr>
              <a:t>i</a:t>
            </a:r>
            <a:r>
              <a:rPr lang="en-US" sz="1800" kern="1000" dirty="0" smtClean="0">
                <a:solidFill>
                  <a:schemeClr val="tx1">
                    <a:lumMod val="10000"/>
                  </a:schemeClr>
                </a:solidFill>
                <a:latin typeface="Consolas"/>
                <a:ea typeface="Constantia"/>
                <a:cs typeface="Times New Roman"/>
              </a:rPr>
              <a:t>++) {</a:t>
            </a:r>
          </a:p>
          <a:p>
            <a:r>
              <a:rPr lang="en-US" sz="1800" kern="1000" dirty="0" smtClean="0">
                <a:latin typeface="Consolas"/>
                <a:ea typeface="Constantia"/>
                <a:cs typeface="Times New Roman"/>
              </a:rPr>
              <a:t>      </a:t>
            </a:r>
            <a:r>
              <a:rPr lang="en-US" sz="1800" kern="1000" dirty="0" smtClean="0">
                <a:solidFill>
                  <a:srgbClr val="326422"/>
                </a:solidFill>
                <a:latin typeface="Constantia"/>
                <a:ea typeface="Constantia"/>
                <a:cs typeface="Times New Roman"/>
              </a:rPr>
              <a:t>// original loop body</a:t>
            </a:r>
            <a:endParaRPr lang="en-US" sz="1800" kern="1000" dirty="0" smtClean="0">
              <a:latin typeface="Consolas"/>
              <a:ea typeface="Constantia"/>
              <a:cs typeface="Times New Roman"/>
            </a:endParaRPr>
          </a:p>
          <a:p>
            <a:r>
              <a:rPr lang="en-US" sz="1800" kern="1000" dirty="0" smtClean="0">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a:t>
            </a:r>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j = 0; j &lt; size; j++) {</a:t>
            </a:r>
          </a:p>
          <a:p>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result[</a:t>
            </a:r>
            <a:r>
              <a:rPr lang="en-US" sz="1800" kern="1000" dirty="0" err="1" smtClean="0">
                <a:solidFill>
                  <a:schemeClr val="tx1">
                    <a:lumMod val="10000"/>
                  </a:schemeClr>
                </a:solidFill>
                <a:latin typeface="Consolas"/>
                <a:ea typeface="Constantia"/>
                <a:cs typeface="Times New Roman"/>
              </a:rPr>
              <a:t>i</a:t>
            </a:r>
            <a:r>
              <a:rPr lang="en-US" sz="1800" kern="1000" dirty="0" smtClean="0">
                <a:solidFill>
                  <a:schemeClr val="tx1">
                    <a:lumMod val="10000"/>
                  </a:schemeClr>
                </a:solidFill>
                <a:latin typeface="Consolas"/>
                <a:ea typeface="Constantia"/>
                <a:cs typeface="Times New Roman"/>
              </a:rPr>
              <a:t>, j] = 0;</a:t>
            </a:r>
          </a:p>
          <a:p>
            <a:r>
              <a:rPr lang="en-US" sz="1800" kern="1000" dirty="0" smtClean="0">
                <a:latin typeface="Consolas"/>
                <a:ea typeface="Constantia"/>
                <a:cs typeface="Times New Roman"/>
              </a:rPr>
              <a:t>        </a:t>
            </a:r>
            <a:r>
              <a:rPr lang="en-US" sz="1800" kern="1000" dirty="0" smtClean="0">
                <a:solidFill>
                  <a:srgbClr val="0000CC"/>
                </a:solidFill>
                <a:latin typeface="Consolas"/>
                <a:ea typeface="Constantia"/>
                <a:cs typeface="Times New Roman"/>
              </a:rPr>
              <a:t>for</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a:t>
            </a:r>
            <a:r>
              <a:rPr lang="en-US" sz="1800" kern="1000" dirty="0" err="1" smtClean="0">
                <a:solidFill>
                  <a:srgbClr val="046683"/>
                </a:solidFill>
                <a:latin typeface="Consolas"/>
                <a:ea typeface="Constantia"/>
                <a:cs typeface="Times New Roman"/>
              </a:rPr>
              <a:t>int</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k = 0; k &lt; size; k++) {</a:t>
            </a:r>
          </a:p>
          <a:p>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result[</a:t>
            </a:r>
            <a:r>
              <a:rPr lang="en-US" sz="1800" kern="1000" dirty="0" err="1" smtClean="0">
                <a:solidFill>
                  <a:schemeClr val="tx1">
                    <a:lumMod val="10000"/>
                  </a:schemeClr>
                </a:solidFill>
                <a:latin typeface="Consolas"/>
                <a:ea typeface="Constantia"/>
                <a:cs typeface="Times New Roman"/>
              </a:rPr>
              <a:t>i</a:t>
            </a:r>
            <a:r>
              <a:rPr lang="en-US" sz="1800" kern="1000" dirty="0" smtClean="0">
                <a:solidFill>
                  <a:schemeClr val="tx1">
                    <a:lumMod val="10000"/>
                  </a:schemeClr>
                </a:solidFill>
                <a:latin typeface="Consolas"/>
                <a:ea typeface="Constantia"/>
                <a:cs typeface="Times New Roman"/>
              </a:rPr>
              <a:t>, j] += m1[</a:t>
            </a:r>
            <a:r>
              <a:rPr lang="en-US" sz="1800" kern="1000" dirty="0" err="1" smtClean="0">
                <a:solidFill>
                  <a:schemeClr val="tx1">
                    <a:lumMod val="10000"/>
                  </a:schemeClr>
                </a:solidFill>
                <a:latin typeface="Consolas"/>
                <a:ea typeface="Constantia"/>
                <a:cs typeface="Times New Roman"/>
              </a:rPr>
              <a:t>i</a:t>
            </a:r>
            <a:r>
              <a:rPr lang="en-US" sz="1800" kern="1000" dirty="0" smtClean="0">
                <a:solidFill>
                  <a:schemeClr val="tx1">
                    <a:lumMod val="10000"/>
                  </a:schemeClr>
                </a:solidFill>
                <a:latin typeface="Consolas"/>
                <a:ea typeface="Constantia"/>
                <a:cs typeface="Times New Roman"/>
              </a:rPr>
              <a:t>, k] * m2[k, j];</a:t>
            </a:r>
          </a:p>
          <a:p>
            <a:r>
              <a:rPr lang="en-US" sz="1800" kern="1000" dirty="0" smtClean="0">
                <a:solidFill>
                  <a:schemeClr val="tx1">
                    <a:lumMod val="10000"/>
                  </a:schemeClr>
                </a:solidFill>
                <a:latin typeface="Consolas"/>
                <a:ea typeface="Constantia"/>
                <a:cs typeface="Times New Roman"/>
              </a:rPr>
              <a:t>        }</a:t>
            </a:r>
          </a:p>
          <a:p>
            <a:r>
              <a:rPr lang="en-US" sz="1800" kern="1000" dirty="0" smtClean="0">
                <a:solidFill>
                  <a:schemeClr val="tx1">
                    <a:lumMod val="10000"/>
                  </a:schemeClr>
                </a:solidFill>
                <a:latin typeface="Consolas"/>
                <a:ea typeface="Constantia"/>
                <a:cs typeface="Times New Roman"/>
              </a:rPr>
              <a:t>      }</a:t>
            </a:r>
          </a:p>
          <a:p>
            <a:r>
              <a:rPr lang="en-US" sz="1800" kern="1000" dirty="0" smtClean="0">
                <a:solidFill>
                  <a:schemeClr val="tx1">
                    <a:lumMod val="10000"/>
                  </a:schemeClr>
                </a:solidFill>
                <a:latin typeface="Consolas"/>
                <a:ea typeface="Constantia"/>
                <a:cs typeface="Times New Roman"/>
              </a:rPr>
              <a:t>    }</a:t>
            </a:r>
          </a:p>
          <a:p>
            <a:r>
              <a:rPr lang="en-US" sz="1800" kern="1000" dirty="0" smtClean="0">
                <a:latin typeface="Consolas"/>
                <a:ea typeface="Constantia"/>
                <a:cs typeface="Times New Roman"/>
              </a:rPr>
              <a:t>    </a:t>
            </a:r>
            <a:r>
              <a:rPr lang="en-US" sz="1800" kern="1000" dirty="0" smtClean="0">
                <a:solidFill>
                  <a:srgbClr val="0000CC"/>
                </a:solidFill>
                <a:latin typeface="Consolas"/>
                <a:ea typeface="Constantia"/>
                <a:cs typeface="Times New Roman"/>
              </a:rPr>
              <a:t>if</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a:t>
            </a:r>
            <a:r>
              <a:rPr lang="en-US" sz="1800" kern="1000" dirty="0" err="1" smtClean="0">
                <a:solidFill>
                  <a:srgbClr val="046683"/>
                </a:solidFill>
                <a:latin typeface="Consolas"/>
                <a:ea typeface="Constantia"/>
                <a:cs typeface="Times New Roman"/>
              </a:rPr>
              <a:t>Interlocked</a:t>
            </a:r>
            <a:r>
              <a:rPr lang="en-US" sz="1800" kern="1000" dirty="0" err="1" smtClean="0">
                <a:solidFill>
                  <a:schemeClr val="tx1">
                    <a:lumMod val="10000"/>
                  </a:schemeClr>
                </a:solidFill>
                <a:latin typeface="Consolas"/>
                <a:ea typeface="Constantia"/>
                <a:cs typeface="Times New Roman"/>
              </a:rPr>
              <a:t>.Decrement</a:t>
            </a:r>
            <a:r>
              <a:rPr lang="en-US" sz="1800" kern="1000" dirty="0" smtClean="0">
                <a:solidFill>
                  <a:schemeClr val="tx1">
                    <a:lumMod val="10000"/>
                  </a:schemeClr>
                </a:solidFill>
                <a:latin typeface="Consolas"/>
                <a:ea typeface="Constantia"/>
                <a:cs typeface="Times New Roman"/>
              </a:rPr>
              <a:t>(</a:t>
            </a:r>
            <a:r>
              <a:rPr lang="en-US" sz="1800" kern="1000" dirty="0" smtClean="0">
                <a:solidFill>
                  <a:srgbClr val="0000CC"/>
                </a:solidFill>
                <a:latin typeface="Consolas"/>
                <a:ea typeface="Constantia"/>
                <a:cs typeface="Times New Roman"/>
              </a:rPr>
              <a:t>ref</a:t>
            </a:r>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counter) == 0) { </a:t>
            </a:r>
            <a:endParaRPr lang="en-US" sz="1800" kern="1000" dirty="0" smtClean="0">
              <a:latin typeface="Consolas"/>
              <a:ea typeface="Constantia"/>
              <a:cs typeface="Times New Roman"/>
            </a:endParaRPr>
          </a:p>
          <a:p>
            <a:r>
              <a:rPr lang="en-US" sz="1800" kern="1000" dirty="0" smtClean="0">
                <a:latin typeface="Consolas"/>
                <a:ea typeface="Constantia"/>
                <a:cs typeface="Times New Roman"/>
              </a:rPr>
              <a:t>      </a:t>
            </a:r>
            <a:r>
              <a:rPr lang="en-US" sz="1800" kern="1000" dirty="0" err="1" smtClean="0">
                <a:solidFill>
                  <a:schemeClr val="tx1">
                    <a:lumMod val="10000"/>
                  </a:schemeClr>
                </a:solidFill>
                <a:latin typeface="Consolas"/>
                <a:ea typeface="Constantia"/>
                <a:cs typeface="Times New Roman"/>
              </a:rPr>
              <a:t>signal.Set</a:t>
            </a:r>
            <a:r>
              <a:rPr lang="en-US" sz="1800" kern="1000" dirty="0" smtClean="0">
                <a:solidFill>
                  <a:schemeClr val="tx1">
                    <a:lumMod val="10000"/>
                  </a:schemeClr>
                </a:solidFill>
                <a:latin typeface="Consolas"/>
                <a:ea typeface="Constantia"/>
                <a:cs typeface="Times New Roman"/>
              </a:rPr>
              <a:t>();</a:t>
            </a:r>
            <a:r>
              <a:rPr lang="en-US" sz="1800" kern="1000" dirty="0" smtClean="0">
                <a:latin typeface="Consolas"/>
                <a:ea typeface="Constantia"/>
                <a:cs typeface="Times New Roman"/>
              </a:rPr>
              <a:t>  </a:t>
            </a:r>
          </a:p>
          <a:p>
            <a:r>
              <a:rPr lang="en-US" sz="1800" kern="1000" dirty="0" smtClean="0">
                <a:latin typeface="Consolas"/>
                <a:ea typeface="Constantia"/>
                <a:cs typeface="Times New Roman"/>
              </a:rPr>
              <a:t>    </a:t>
            </a:r>
            <a:r>
              <a:rPr lang="en-US" sz="1800" kern="1000" dirty="0" smtClean="0">
                <a:solidFill>
                  <a:schemeClr val="tx1">
                    <a:lumMod val="10000"/>
                  </a:schemeClr>
                </a:solidFill>
                <a:latin typeface="Consolas"/>
                <a:ea typeface="Constantia"/>
                <a:cs typeface="Times New Roman"/>
              </a:rPr>
              <a:t>}</a:t>
            </a:r>
          </a:p>
          <a:p>
            <a:r>
              <a:rPr lang="en-US" sz="1800" kern="1000" dirty="0" smtClean="0">
                <a:solidFill>
                  <a:schemeClr val="tx1">
                    <a:lumMod val="10000"/>
                  </a:schemeClr>
                </a:solidFill>
                <a:latin typeface="Consolas"/>
                <a:ea typeface="Constantia"/>
                <a:cs typeface="Times New Roman"/>
              </a:rPr>
              <a:t>  }, c); </a:t>
            </a:r>
          </a:p>
          <a:p>
            <a:r>
              <a:rPr lang="en-US" sz="1800" kern="1000" dirty="0" smtClean="0">
                <a:solidFill>
                  <a:schemeClr val="tx1">
                    <a:lumMod val="10000"/>
                  </a:schemeClr>
                </a:solidFill>
                <a:latin typeface="Consolas"/>
                <a:ea typeface="Constantia"/>
                <a:cs typeface="Times New Roman"/>
              </a:rPr>
              <a:t>}</a:t>
            </a:r>
          </a:p>
          <a:p>
            <a:r>
              <a:rPr lang="en-US" sz="1800" kern="1000" dirty="0" err="1" smtClean="0">
                <a:solidFill>
                  <a:schemeClr val="tx1">
                    <a:lumMod val="10000"/>
                  </a:schemeClr>
                </a:solidFill>
                <a:latin typeface="Consolas"/>
                <a:ea typeface="Constantia"/>
                <a:cs typeface="Times New Roman"/>
              </a:rPr>
              <a:t>signal.WaitOne</a:t>
            </a:r>
            <a:r>
              <a:rPr lang="en-US" sz="1800" kern="1000" dirty="0" smtClean="0">
                <a:solidFill>
                  <a:schemeClr val="tx1">
                    <a:lumMod val="10000"/>
                  </a:schemeClr>
                </a:solidFill>
                <a:latin typeface="Consolas"/>
                <a:ea typeface="Constantia"/>
                <a:cs typeface="Times New Roman"/>
              </a:rPr>
              <a:t>();</a:t>
            </a:r>
            <a:endParaRPr lang="en-US" sz="1800" dirty="0" smtClean="0">
              <a:solidFill>
                <a:sysClr val="windowText" lastClr="000000"/>
              </a:solidFill>
            </a:endParaRPr>
          </a:p>
        </p:txBody>
      </p:sp>
      <p:sp>
        <p:nvSpPr>
          <p:cNvPr id="4" name="Rounded Rectangular Callout 3"/>
          <p:cNvSpPr/>
          <p:nvPr/>
        </p:nvSpPr>
        <p:spPr bwMode="auto">
          <a:xfrm>
            <a:off x="6944139" y="3528391"/>
            <a:ext cx="1828800" cy="459681"/>
          </a:xfrm>
          <a:prstGeom prst="wedgeRoundRectCallout">
            <a:avLst>
              <a:gd name="adj1" fmla="val -130176"/>
              <a:gd name="adj2" fmla="val -83286"/>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29" tIns="91429" rIns="91429" bIns="45714" rtlCol="0" anchor="t" compatLnSpc="1">
            <a:spAutoFit/>
          </a:bodyPr>
          <a:lstStyle/>
          <a:p>
            <a:pPr algn="ctr" defTabSz="914293"/>
            <a:r>
              <a:rPr lang="en-US" dirty="0">
                <a:solidFill>
                  <a:schemeClr val="tx1"/>
                </a:solidFill>
              </a:rPr>
              <a:t>Error </a:t>
            </a:r>
            <a:r>
              <a:rPr lang="en-US" dirty="0" smtClean="0">
                <a:solidFill>
                  <a:schemeClr val="tx1"/>
                </a:solidFill>
              </a:rPr>
              <a:t>P</a:t>
            </a:r>
            <a:r>
              <a:rPr lang="en-US" dirty="0">
                <a:solidFill>
                  <a:schemeClr val="tx1"/>
                </a:solidFill>
              </a:rPr>
              <a:t>rone</a:t>
            </a:r>
          </a:p>
        </p:txBody>
      </p:sp>
      <p:sp>
        <p:nvSpPr>
          <p:cNvPr id="6" name="Rounded Rectangular Callout 5"/>
          <p:cNvSpPr/>
          <p:nvPr/>
        </p:nvSpPr>
        <p:spPr bwMode="auto">
          <a:xfrm>
            <a:off x="5943600" y="1219200"/>
            <a:ext cx="2895600" cy="459681"/>
          </a:xfrm>
          <a:prstGeom prst="wedgeRoundRectCallout">
            <a:avLst>
              <a:gd name="adj1" fmla="val -160893"/>
              <a:gd name="adj2" fmla="val 76667"/>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29" tIns="91429" rIns="91429" bIns="45714" rtlCol="0" anchor="t" compatLnSpc="1">
            <a:spAutoFit/>
          </a:bodyPr>
          <a:lstStyle/>
          <a:p>
            <a:pPr algn="ctr" defTabSz="914293"/>
            <a:r>
              <a:rPr lang="en-US" dirty="0" smtClean="0">
                <a:solidFill>
                  <a:schemeClr val="tx1"/>
                </a:solidFill>
              </a:rPr>
              <a:t>Static Work Distribution</a:t>
            </a:r>
            <a:endParaRPr lang="en-US" dirty="0">
              <a:solidFill>
                <a:schemeClr val="tx1"/>
              </a:solidFill>
            </a:endParaRPr>
          </a:p>
        </p:txBody>
      </p:sp>
      <p:sp>
        <p:nvSpPr>
          <p:cNvPr id="7" name="Rounded Rectangular Callout 6"/>
          <p:cNvSpPr/>
          <p:nvPr/>
        </p:nvSpPr>
        <p:spPr bwMode="auto">
          <a:xfrm>
            <a:off x="5181600" y="2382078"/>
            <a:ext cx="3624469" cy="459681"/>
          </a:xfrm>
          <a:prstGeom prst="wedgeRoundRectCallout">
            <a:avLst>
              <a:gd name="adj1" fmla="val -151655"/>
              <a:gd name="adj2" fmla="val 8006"/>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29" tIns="91429" rIns="91429" bIns="45714" rtlCol="0" anchor="t" compatLnSpc="1">
            <a:spAutoFit/>
          </a:bodyPr>
          <a:lstStyle/>
          <a:p>
            <a:pPr algn="ctr" defTabSz="914293"/>
            <a:r>
              <a:rPr lang="en-US" dirty="0" smtClean="0">
                <a:solidFill>
                  <a:schemeClr val="tx1"/>
                </a:solidFill>
              </a:rPr>
              <a:t>Potential scalability bottleneck</a:t>
            </a:r>
            <a:endParaRPr lang="en-US" dirty="0">
              <a:solidFill>
                <a:schemeClr val="tx1"/>
              </a:solidFill>
            </a:endParaRPr>
          </a:p>
        </p:txBody>
      </p:sp>
      <p:sp>
        <p:nvSpPr>
          <p:cNvPr id="8" name="Rounded Rectangular Callout 7"/>
          <p:cNvSpPr/>
          <p:nvPr/>
        </p:nvSpPr>
        <p:spPr bwMode="auto">
          <a:xfrm>
            <a:off x="6950766" y="4383158"/>
            <a:ext cx="1828800" cy="459681"/>
          </a:xfrm>
          <a:prstGeom prst="wedgeRoundRectCallout">
            <a:avLst>
              <a:gd name="adj1" fmla="val -268582"/>
              <a:gd name="adj2" fmla="val -371577"/>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29" tIns="91429" rIns="91429" bIns="45714" rtlCol="0" anchor="t" compatLnSpc="1">
            <a:spAutoFit/>
          </a:bodyPr>
          <a:lstStyle/>
          <a:p>
            <a:pPr algn="ctr" defTabSz="914293"/>
            <a:r>
              <a:rPr lang="en-US" dirty="0">
                <a:solidFill>
                  <a:schemeClr val="tx1"/>
                </a:solidFill>
              </a:rPr>
              <a:t>Error </a:t>
            </a:r>
            <a:r>
              <a:rPr lang="en-US" dirty="0" smtClean="0">
                <a:solidFill>
                  <a:schemeClr val="tx1"/>
                </a:solidFill>
              </a:rPr>
              <a:t>P</a:t>
            </a:r>
            <a:r>
              <a:rPr lang="en-US" dirty="0">
                <a:solidFill>
                  <a:schemeClr val="tx1"/>
                </a:solidFill>
              </a:rPr>
              <a:t>rone</a:t>
            </a:r>
          </a:p>
        </p:txBody>
      </p:sp>
      <p:pic>
        <p:nvPicPr>
          <p:cNvPr id="11" name="Picture 1" descr="C:\Users\stoub\AppData\Local\Microsoft\Windows\Temporary Internet Files\Content.IE5\A07RP8OV\MCj04325370000[1].png"/>
          <p:cNvPicPr>
            <a:picLocks noChangeAspect="1" noChangeArrowheads="1"/>
          </p:cNvPicPr>
          <p:nvPr/>
        </p:nvPicPr>
        <p:blipFill>
          <a:blip r:embed="rId4"/>
          <a:srcRect/>
          <a:stretch>
            <a:fillRect/>
          </a:stretch>
        </p:blipFill>
        <p:spPr bwMode="auto">
          <a:xfrm>
            <a:off x="2034208" y="1364974"/>
            <a:ext cx="5334000" cy="5334000"/>
          </a:xfrm>
          <a:prstGeom prst="rect">
            <a:avLst/>
          </a:prstGeom>
          <a:noFill/>
        </p:spPr>
      </p:pic>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385" decel="100000"/>
                                        <p:tgtEl>
                                          <p:spTgt spid="11"/>
                                        </p:tgtEl>
                                      </p:cBhvr>
                                    </p:animEffect>
                                    <p:animScale>
                                      <p:cBhvr>
                                        <p:cTn id="24" dur="385" decel="100000"/>
                                        <p:tgtEl>
                                          <p:spTgt spid="11"/>
                                        </p:tgtEl>
                                      </p:cBhvr>
                                      <p:from x="10000" y="10000"/>
                                      <p:to x="200000" y="450000"/>
                                    </p:animScale>
                                    <p:animScale>
                                      <p:cBhvr>
                                        <p:cTn id="25" dur="615" accel="100000" fill="hold">
                                          <p:stCondLst>
                                            <p:cond delay="385"/>
                                          </p:stCondLst>
                                        </p:cTn>
                                        <p:tgtEl>
                                          <p:spTgt spid="11"/>
                                        </p:tgtEl>
                                      </p:cBhvr>
                                      <p:from x="200000" y="450000"/>
                                      <p:to x="100000" y="100000"/>
                                    </p:animScale>
                                    <p:set>
                                      <p:cBhvr>
                                        <p:cTn id="26" dur="385" fill="hold"/>
                                        <p:tgtEl>
                                          <p:spTgt spid="11"/>
                                        </p:tgtEl>
                                        <p:attrNameLst>
                                          <p:attrName>ppt_x</p:attrName>
                                        </p:attrNameLst>
                                      </p:cBhvr>
                                      <p:to>
                                        <p:strVal val="(0.5)"/>
                                      </p:to>
                                    </p:set>
                                    <p:anim from="(0.5)" to="(#ppt_x)" calcmode="lin" valueType="num">
                                      <p:cBhvr>
                                        <p:cTn id="27" dur="615" accel="100000" fill="hold">
                                          <p:stCondLst>
                                            <p:cond delay="385"/>
                                          </p:stCondLst>
                                        </p:cTn>
                                        <p:tgtEl>
                                          <p:spTgt spid="11"/>
                                        </p:tgtEl>
                                        <p:attrNameLst>
                                          <p:attrName>ppt_x</p:attrName>
                                        </p:attrNameLst>
                                      </p:cBhvr>
                                    </p:anim>
                                    <p:set>
                                      <p:cBhvr>
                                        <p:cTn id="28" dur="385" fill="hold"/>
                                        <p:tgtEl>
                                          <p:spTgt spid="11"/>
                                        </p:tgtEl>
                                        <p:attrNameLst>
                                          <p:attrName>ppt_y</p:attrName>
                                        </p:attrNameLst>
                                      </p:cBhvr>
                                      <p:to>
                                        <p:strVal val="(#ppt_y+0.4)"/>
                                      </p:to>
                                    </p:set>
                                    <p:anim from="(#ppt_y+0.4)" to="(#ppt_y)" calcmode="lin" valueType="num">
                                      <p:cBhvr>
                                        <p:cTn id="29" dur="615" accel="100000" fill="hold">
                                          <p:stCondLst>
                                            <p:cond delay="385"/>
                                          </p:stCondLst>
                                        </p:cTn>
                                        <p:tgtEl>
                                          <p:spTgt spid="1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5|.3|.4|.3|.4|.3|.4|.4"/>
</p:tagLst>
</file>

<file path=ppt/tags/tag2.xml><?xml version="1.0" encoding="utf-8"?>
<p:tagLst xmlns:a="http://schemas.openxmlformats.org/drawingml/2006/main" xmlns:r="http://schemas.openxmlformats.org/officeDocument/2006/relationships" xmlns:p="http://schemas.openxmlformats.org/presentationml/2006/main">
  <p:tag name="TIMING" val="|.3"/>
</p:tagLst>
</file>

<file path=ppt/tags/tag3.xml><?xml version="1.0" encoding="utf-8"?>
<p:tagLst xmlns:a="http://schemas.openxmlformats.org/drawingml/2006/main" xmlns:r="http://schemas.openxmlformats.org/officeDocument/2006/relationships" xmlns:p="http://schemas.openxmlformats.org/presentationml/2006/main">
  <p:tag name="TIMING" val="|.5|1.1|.3|.3|.3"/>
</p:tagLst>
</file>

<file path=ppt/tags/tag4.xml><?xml version="1.0" encoding="utf-8"?>
<p:tagLst xmlns:a="http://schemas.openxmlformats.org/drawingml/2006/main" xmlns:r="http://schemas.openxmlformats.org/officeDocument/2006/relationships" xmlns:p="http://schemas.openxmlformats.org/presentationml/2006/main">
  <p:tag name="TIMING" val="|.4"/>
</p:tagLst>
</file>

<file path=ppt/tags/tag5.xml><?xml version="1.0" encoding="utf-8"?>
<p:tagLst xmlns:a="http://schemas.openxmlformats.org/drawingml/2006/main" xmlns:r="http://schemas.openxmlformats.org/officeDocument/2006/relationships" xmlns:p="http://schemas.openxmlformats.org/presentationml/2006/main">
  <p:tag name="TIMING" val="|.3|.3|.4|.3|.4|.5"/>
</p:tagLst>
</file>

<file path=ppt/tags/tag6.xml><?xml version="1.0" encoding="utf-8"?>
<p:tagLst xmlns:a="http://schemas.openxmlformats.org/drawingml/2006/main" xmlns:r="http://schemas.openxmlformats.org/officeDocument/2006/relationships" xmlns:p="http://schemas.openxmlformats.org/presentationml/2006/main">
  <p:tag name="TIMING" val="|1|.6|.4"/>
</p:tagLst>
</file>

<file path=ppt/tags/tag7.xml><?xml version="1.0" encoding="utf-8"?>
<p:tagLst xmlns:a="http://schemas.openxmlformats.org/drawingml/2006/main" xmlns:r="http://schemas.openxmlformats.org/officeDocument/2006/relationships" xmlns:p="http://schemas.openxmlformats.org/presentationml/2006/main">
  <p:tag name="TIMING" val="|.3|.4|.4"/>
</p:tagLst>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483</TotalTime>
  <Words>1434</Words>
  <Application>Microsoft Office PowerPoint</Application>
  <PresentationFormat>On-screen Show (4:3)</PresentationFormat>
  <Paragraphs>415</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Shades of Blue - Microsoft India DPE</vt:lpstr>
      <vt:lpstr>PLINQ Parallelize Your .NET Applications with Parallel Extensions</vt:lpstr>
      <vt:lpstr>Session Objectives</vt:lpstr>
      <vt:lpstr>The Manycore Shift</vt:lpstr>
      <vt:lpstr>What's the Problem?</vt:lpstr>
      <vt:lpstr>Example: “Baby Names”</vt:lpstr>
      <vt:lpstr>Manual Parallel Solution</vt:lpstr>
      <vt:lpstr>LINQ Solution</vt:lpstr>
      <vt:lpstr>Example: Matrix Multiplication</vt:lpstr>
      <vt:lpstr>Manual Parallel Solution</vt:lpstr>
      <vt:lpstr>Parallel Solution</vt:lpstr>
      <vt:lpstr>Parallel Extensions Architecture</vt:lpstr>
      <vt:lpstr>Parallel Extensions to the  .NET Framework</vt:lpstr>
      <vt:lpstr>Parallel LINQ (PLINQ)</vt:lpstr>
      <vt:lpstr>Writing a PLINQ Query</vt:lpstr>
      <vt:lpstr>Partitioning</vt:lpstr>
      <vt:lpstr>Partitioning, cont.</vt:lpstr>
      <vt:lpstr>Merging</vt:lpstr>
      <vt:lpstr>Coordination Data Structures</vt:lpstr>
      <vt:lpstr>PLINQExamples</vt:lpstr>
      <vt:lpstr>http://www.microsoft.com/downloads/details.aspx?familyid=348F73FD-593D-4B3C-B055-694C50D2B0F3&amp;displaylang=en</vt:lpstr>
      <vt:lpstr>References</vt:lpstr>
      <vt:lpstr>Feedback / QnA</vt:lpstr>
      <vt:lpstr>Contact</vt:lpstr>
      <vt:lpstr>Slide 24</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Bijoy Singhal</cp:lastModifiedBy>
  <cp:revision>28</cp:revision>
  <dcterms:created xsi:type="dcterms:W3CDTF">2008-09-07T12:01:04Z</dcterms:created>
  <dcterms:modified xsi:type="dcterms:W3CDTF">2008-09-17T09:08:34Z</dcterms:modified>
  <cp:version>1</cp:version>
</cp:coreProperties>
</file>