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diagrams/layout1.xml" ContentType="application/vnd.openxmlformats-officedocument.drawingml.diagram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4"/>
  </p:sldMasterIdLst>
  <p:notesMasterIdLst>
    <p:notesMasterId r:id="rId25"/>
  </p:notesMasterIdLst>
  <p:handoutMasterIdLst>
    <p:handoutMasterId r:id="rId26"/>
  </p:handoutMasterIdLst>
  <p:sldIdLst>
    <p:sldId id="256" r:id="rId5"/>
    <p:sldId id="260" r:id="rId6"/>
    <p:sldId id="268" r:id="rId7"/>
    <p:sldId id="269" r:id="rId8"/>
    <p:sldId id="270" r:id="rId9"/>
    <p:sldId id="264" r:id="rId10"/>
    <p:sldId id="273" r:id="rId11"/>
    <p:sldId id="274" r:id="rId12"/>
    <p:sldId id="257" r:id="rId13"/>
    <p:sldId id="265" r:id="rId14"/>
    <p:sldId id="272" r:id="rId15"/>
    <p:sldId id="267" r:id="rId16"/>
    <p:sldId id="266" r:id="rId17"/>
    <p:sldId id="278" r:id="rId18"/>
    <p:sldId id="262" r:id="rId19"/>
    <p:sldId id="261" r:id="rId20"/>
    <p:sldId id="277" r:id="rId21"/>
    <p:sldId id="276" r:id="rId22"/>
    <p:sldId id="263" r:id="rId23"/>
    <p:sldId id="259" r:id="rId24"/>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A66E"/>
    <a:srgbClr val="F6AE1E"/>
    <a:srgbClr val="070B2F"/>
    <a:srgbClr val="003458"/>
    <a:srgbClr val="0099FF"/>
    <a:srgbClr val="FFFFFF"/>
    <a:srgbClr val="C0C0C0"/>
    <a:srgbClr val="FF3300"/>
    <a:srgbClr val="9F9F9F"/>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271" autoAdjust="0"/>
    <p:restoredTop sz="96105" autoAdjust="0"/>
  </p:normalViewPr>
  <p:slideViewPr>
    <p:cSldViewPr>
      <p:cViewPr varScale="1">
        <p:scale>
          <a:sx n="93" d="100"/>
          <a:sy n="93" d="100"/>
        </p:scale>
        <p:origin x="-1014" y="-96"/>
      </p:cViewPr>
      <p:guideLst>
        <p:guide orient="horz" pos="144"/>
        <p:guide orient="horz" pos="912"/>
        <p:guide orient="horz" pos="1484"/>
        <p:guide orient="horz" pos="1200"/>
        <p:guide orient="horz" pos="2736"/>
        <p:guide orient="horz" pos="4319"/>
        <p:guide pos="2880"/>
        <p:guide pos="240"/>
        <p:guide pos="460"/>
        <p:guide pos="5520"/>
        <p:guide pos="863"/>
        <p:guide pos="5299"/>
      </p:guideLst>
    </p:cSldViewPr>
  </p:slideViewPr>
  <p:notesTextViewPr>
    <p:cViewPr>
      <p:scale>
        <a:sx n="100" d="100"/>
        <a:sy n="100" d="100"/>
      </p:scale>
      <p:origin x="0" y="0"/>
    </p:cViewPr>
  </p:notesTextViewPr>
  <p:sorterViewPr>
    <p:cViewPr>
      <p:scale>
        <a:sx n="100" d="100"/>
        <a:sy n="100" d="100"/>
      </p:scale>
      <p:origin x="0" y="660"/>
    </p:cViewPr>
  </p:sorterViewPr>
  <p:notesViewPr>
    <p:cSldViewPr showGuides="1">
      <p:cViewPr varScale="1">
        <p:scale>
          <a:sx n="85" d="100"/>
          <a:sy n="85" d="100"/>
        </p:scale>
        <p:origin x="-3244" y="-10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style val="42"/>
  <c:chart>
    <c:title>
      <c:tx>
        <c:rich>
          <a:bodyPr/>
          <a:lstStyle/>
          <a:p>
            <a:pPr>
              <a:defRPr lang="en-US"/>
            </a:pPr>
            <a:r>
              <a:rPr lang="en-US" dirty="0" smtClean="0"/>
              <a:t>UI Design Time for Average App with 50 Windows</a:t>
            </a:r>
            <a:endParaRPr lang="en-US" dirty="0"/>
          </a:p>
        </c:rich>
      </c:tx>
      <c:layout/>
    </c:title>
    <c:view3D>
      <c:rotX val="30"/>
      <c:perspective val="30"/>
    </c:view3D>
    <c:plotArea>
      <c:layout/>
      <c:pie3DChart>
        <c:varyColors val="1"/>
        <c:ser>
          <c:idx val="0"/>
          <c:order val="0"/>
          <c:tx>
            <c:strRef>
              <c:f>Sheet1!$B$1</c:f>
              <c:strCache>
                <c:ptCount val="1"/>
                <c:pt idx="0">
                  <c:v>Time Taken</c:v>
                </c:pt>
              </c:strCache>
            </c:strRef>
          </c:tx>
          <c:dLbls>
            <c:dLbl>
              <c:idx val="0"/>
              <c:layout>
                <c:manualLayout>
                  <c:x val="-0.19362419470293502"/>
                  <c:y val="-0.19551953347719758"/>
                </c:manualLayout>
              </c:layout>
              <c:tx>
                <c:rich>
                  <a:bodyPr/>
                  <a:lstStyle/>
                  <a:p>
                    <a:r>
                      <a:rPr lang="en-US" smtClean="0"/>
                      <a:t>16</a:t>
                    </a:r>
                    <a:r>
                      <a:rPr lang="en-US" baseline="0" smtClean="0"/>
                      <a:t> hours</a:t>
                    </a:r>
                    <a:endParaRPr lang="en-US"/>
                  </a:p>
                </c:rich>
              </c:tx>
              <c:showVal val="1"/>
            </c:dLbl>
            <c:dLbl>
              <c:idx val="1"/>
              <c:layout>
                <c:manualLayout>
                  <c:x val="0.1410908494392748"/>
                  <c:y val="7.7514669053169546E-2"/>
                </c:manualLayout>
              </c:layout>
              <c:tx>
                <c:rich>
                  <a:bodyPr/>
                  <a:lstStyle/>
                  <a:p>
                    <a:r>
                      <a:rPr lang="en-US" smtClean="0"/>
                      <a:t>9 hours</a:t>
                    </a:r>
                    <a:endParaRPr lang="en-US"/>
                  </a:p>
                </c:rich>
              </c:tx>
              <c:showVal val="1"/>
            </c:dLbl>
            <c:txPr>
              <a:bodyPr/>
              <a:lstStyle/>
              <a:p>
                <a:pPr>
                  <a:defRPr lang="en-US"/>
                </a:pPr>
                <a:endParaRPr lang="en-US"/>
              </a:p>
            </c:txPr>
            <c:showVal val="1"/>
            <c:showLeaderLines val="1"/>
          </c:dLbls>
          <c:cat>
            <c:strRef>
              <c:f>Sheet1!$A$2:$A$3</c:f>
              <c:strCache>
                <c:ptCount val="2"/>
                <c:pt idx="0">
                  <c:v>VS Toolbox</c:v>
                </c:pt>
                <c:pt idx="1">
                  <c:v>nukeationMachine</c:v>
                </c:pt>
              </c:strCache>
            </c:strRef>
          </c:cat>
          <c:val>
            <c:numRef>
              <c:f>Sheet1!$B$2:$B$3</c:f>
              <c:numCache>
                <c:formatCode>General</c:formatCode>
                <c:ptCount val="2"/>
                <c:pt idx="0">
                  <c:v>16</c:v>
                </c:pt>
                <c:pt idx="1">
                  <c:v>9</c:v>
                </c:pt>
              </c:numCache>
            </c:numRef>
          </c:val>
        </c:ser>
      </c:pie3DChart>
    </c:plotArea>
    <c:legend>
      <c:legendPos val="r"/>
      <c:layout/>
      <c:txPr>
        <a:bodyPr/>
        <a:lstStyle/>
        <a:p>
          <a:pPr>
            <a:defRPr lang="en-US"/>
          </a:pPr>
          <a:endParaRPr lang="en-US"/>
        </a:p>
      </c:txPr>
    </c:legend>
    <c:plotVisOnly val="1"/>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9E514D-9881-4522-8763-6085041511BA}" type="doc">
      <dgm:prSet loTypeId="urn:microsoft.com/office/officeart/2005/8/layout/hierarchy4" loCatId="hierarchy" qsTypeId="urn:microsoft.com/office/officeart/2005/8/quickstyle/simple4" qsCatId="simple" csTypeId="urn:microsoft.com/office/officeart/2005/8/colors/accent5_2" csCatId="accent5" phldr="1"/>
      <dgm:spPr/>
      <dgm:t>
        <a:bodyPr/>
        <a:lstStyle/>
        <a:p>
          <a:endParaRPr lang="en-US"/>
        </a:p>
      </dgm:t>
    </dgm:pt>
    <dgm:pt modelId="{E9F4A0D8-E105-4A68-ADD0-1456C5075C59}">
      <dgm:prSet phldrT="[Text]" custT="1"/>
      <dgm:spPr/>
      <dgm:t>
        <a:bodyPr/>
        <a:lstStyle/>
        <a:p>
          <a:r>
            <a:rPr lang="en-US" sz="3200" dirty="0" smtClean="0"/>
            <a:t>Visual Studio 2008 / .NET 3.5</a:t>
          </a:r>
          <a:endParaRPr lang="en-US" sz="3200" dirty="0"/>
        </a:p>
      </dgm:t>
    </dgm:pt>
    <dgm:pt modelId="{10E9AB9B-F3DE-4BDD-B652-CBE9ACFF6AA0}" type="parTrans" cxnId="{0774CDA0-BC0B-4309-9D77-2FC21CFC1B12}">
      <dgm:prSet/>
      <dgm:spPr/>
      <dgm:t>
        <a:bodyPr/>
        <a:lstStyle/>
        <a:p>
          <a:endParaRPr lang="en-US"/>
        </a:p>
      </dgm:t>
    </dgm:pt>
    <dgm:pt modelId="{36D4C4BF-5896-46BC-BFFC-8BBF6527D21B}" type="sibTrans" cxnId="{0774CDA0-BC0B-4309-9D77-2FC21CFC1B12}">
      <dgm:prSet/>
      <dgm:spPr/>
      <dgm:t>
        <a:bodyPr/>
        <a:lstStyle/>
        <a:p>
          <a:endParaRPr lang="en-US"/>
        </a:p>
      </dgm:t>
    </dgm:pt>
    <dgm:pt modelId="{CA60C079-303F-4A43-8992-F32EA66CA856}">
      <dgm:prSet phldrT="[Text]" custT="1">
        <dgm:style>
          <a:lnRef idx="1">
            <a:schemeClr val="accent1"/>
          </a:lnRef>
          <a:fillRef idx="3">
            <a:schemeClr val="accent1"/>
          </a:fillRef>
          <a:effectRef idx="2">
            <a:schemeClr val="accent1"/>
          </a:effectRef>
          <a:fontRef idx="minor">
            <a:schemeClr val="lt1"/>
          </a:fontRef>
        </dgm:style>
      </dgm:prSet>
      <dgm:spPr>
        <a:ln>
          <a:noFill/>
        </a:ln>
      </dgm:spPr>
      <dgm:t>
        <a:bodyPr/>
        <a:lstStyle/>
        <a:p>
          <a:r>
            <a:rPr lang="en-US" sz="4000" dirty="0" smtClean="0"/>
            <a:t>Desktop</a:t>
          </a:r>
          <a:endParaRPr lang="en-US" sz="4000" dirty="0"/>
        </a:p>
      </dgm:t>
    </dgm:pt>
    <dgm:pt modelId="{326BF5A2-B88D-486B-8ED1-38C821ED00AA}" type="parTrans" cxnId="{D0B9FE8B-1CA4-4431-AD15-803C07286F9B}">
      <dgm:prSet/>
      <dgm:spPr/>
      <dgm:t>
        <a:bodyPr/>
        <a:lstStyle/>
        <a:p>
          <a:endParaRPr lang="en-US"/>
        </a:p>
      </dgm:t>
    </dgm:pt>
    <dgm:pt modelId="{2E4DEE23-B376-468C-9EDE-4B6E9D7B6A51}" type="sibTrans" cxnId="{D0B9FE8B-1CA4-4431-AD15-803C07286F9B}">
      <dgm:prSet/>
      <dgm:spPr/>
      <dgm:t>
        <a:bodyPr/>
        <a:lstStyle/>
        <a:p>
          <a:endParaRPr lang="en-US"/>
        </a:p>
      </dgm:t>
    </dgm:pt>
    <dgm:pt modelId="{E8B0C269-79EE-4461-AF28-8BA6135E0384}">
      <dgm:prSet phldrT="[Text]">
        <dgm:style>
          <a:lnRef idx="1">
            <a:schemeClr val="accent4"/>
          </a:lnRef>
          <a:fillRef idx="3">
            <a:schemeClr val="accent4"/>
          </a:fillRef>
          <a:effectRef idx="2">
            <a:schemeClr val="accent4"/>
          </a:effectRef>
          <a:fontRef idx="minor">
            <a:schemeClr val="lt1"/>
          </a:fontRef>
        </dgm:style>
      </dgm:prSet>
      <dgm:spPr>
        <a:gradFill rotWithShape="0">
          <a:gsLst>
            <a:gs pos="0">
              <a:srgbClr val="92D050"/>
            </a:gs>
            <a:gs pos="50000">
              <a:schemeClr val="accent4">
                <a:shade val="45000"/>
                <a:satMod val="170000"/>
              </a:schemeClr>
            </a:gs>
            <a:gs pos="70000">
              <a:schemeClr val="accent4">
                <a:tint val="99000"/>
                <a:shade val="65000"/>
                <a:satMod val="155000"/>
              </a:schemeClr>
            </a:gs>
            <a:gs pos="100000">
              <a:schemeClr val="accent4">
                <a:tint val="95500"/>
                <a:shade val="100000"/>
                <a:satMod val="155000"/>
              </a:schemeClr>
            </a:gs>
          </a:gsLst>
        </a:gradFill>
        <a:ln>
          <a:noFill/>
        </a:ln>
      </dgm:spPr>
      <dgm:t>
        <a:bodyPr/>
        <a:lstStyle/>
        <a:p>
          <a:r>
            <a:rPr lang="en-US" dirty="0" smtClean="0"/>
            <a:t>WPF</a:t>
          </a:r>
          <a:endParaRPr lang="en-US" dirty="0"/>
        </a:p>
      </dgm:t>
    </dgm:pt>
    <dgm:pt modelId="{6A53B94A-C90E-410F-8891-3E680101F107}" type="parTrans" cxnId="{2FFDD967-38CB-418C-A3A6-1006A4A16B1D}">
      <dgm:prSet/>
      <dgm:spPr/>
      <dgm:t>
        <a:bodyPr/>
        <a:lstStyle/>
        <a:p>
          <a:endParaRPr lang="en-US"/>
        </a:p>
      </dgm:t>
    </dgm:pt>
    <dgm:pt modelId="{02B1DB24-0BB8-45BB-B936-CD9818F7E66F}" type="sibTrans" cxnId="{2FFDD967-38CB-418C-A3A6-1006A4A16B1D}">
      <dgm:prSet/>
      <dgm:spPr/>
      <dgm:t>
        <a:bodyPr/>
        <a:lstStyle/>
        <a:p>
          <a:endParaRPr lang="en-US"/>
        </a:p>
      </dgm:t>
    </dgm:pt>
    <dgm:pt modelId="{383B632E-5CBB-4E00-B6EF-675A4328B73A}">
      <dgm:prSet phldrT="[Text]">
        <dgm:style>
          <a:lnRef idx="1">
            <a:schemeClr val="accent4"/>
          </a:lnRef>
          <a:fillRef idx="3">
            <a:schemeClr val="accent4"/>
          </a:fillRef>
          <a:effectRef idx="2">
            <a:schemeClr val="accent4"/>
          </a:effectRef>
          <a:fontRef idx="minor">
            <a:schemeClr val="lt1"/>
          </a:fontRef>
        </dgm:style>
      </dgm:prSet>
      <dgm:spPr>
        <a:gradFill rotWithShape="0">
          <a:gsLst>
            <a:gs pos="0">
              <a:srgbClr val="92D050"/>
            </a:gs>
            <a:gs pos="50000">
              <a:schemeClr val="accent4">
                <a:shade val="45000"/>
                <a:satMod val="170000"/>
              </a:schemeClr>
            </a:gs>
            <a:gs pos="70000">
              <a:schemeClr val="accent4">
                <a:tint val="99000"/>
                <a:shade val="65000"/>
                <a:satMod val="155000"/>
              </a:schemeClr>
            </a:gs>
            <a:gs pos="100000">
              <a:schemeClr val="accent4">
                <a:tint val="95500"/>
                <a:shade val="100000"/>
                <a:satMod val="155000"/>
              </a:schemeClr>
            </a:gs>
          </a:gsLst>
        </a:gradFill>
        <a:ln>
          <a:noFill/>
        </a:ln>
      </dgm:spPr>
      <dgm:t>
        <a:bodyPr/>
        <a:lstStyle/>
        <a:p>
          <a:r>
            <a:rPr lang="en-US" dirty="0" smtClean="0"/>
            <a:t>Windows Forms</a:t>
          </a:r>
          <a:endParaRPr lang="en-US" dirty="0"/>
        </a:p>
      </dgm:t>
    </dgm:pt>
    <dgm:pt modelId="{382138C6-D11C-404A-B2D5-1F0A748A09E8}" type="parTrans" cxnId="{25A3514D-3561-4BD5-A353-D66E2BAF8B44}">
      <dgm:prSet/>
      <dgm:spPr/>
      <dgm:t>
        <a:bodyPr/>
        <a:lstStyle/>
        <a:p>
          <a:endParaRPr lang="en-US"/>
        </a:p>
      </dgm:t>
    </dgm:pt>
    <dgm:pt modelId="{954C83B6-2EE3-4EF8-9E86-D908B2FB87D6}" type="sibTrans" cxnId="{25A3514D-3561-4BD5-A353-D66E2BAF8B44}">
      <dgm:prSet/>
      <dgm:spPr/>
      <dgm:t>
        <a:bodyPr/>
        <a:lstStyle/>
        <a:p>
          <a:endParaRPr lang="en-US"/>
        </a:p>
      </dgm:t>
    </dgm:pt>
    <dgm:pt modelId="{F345908C-8608-48CB-B098-D4EEF45118C7}">
      <dgm:prSet phldrT="[Text]" custT="1">
        <dgm:style>
          <a:lnRef idx="1">
            <a:schemeClr val="accent1"/>
          </a:lnRef>
          <a:fillRef idx="3">
            <a:schemeClr val="accent1"/>
          </a:fillRef>
          <a:effectRef idx="2">
            <a:schemeClr val="accent1"/>
          </a:effectRef>
          <a:fontRef idx="minor">
            <a:schemeClr val="lt1"/>
          </a:fontRef>
        </dgm:style>
      </dgm:prSet>
      <dgm:spPr>
        <a:gradFill rotWithShape="0">
          <a:gsLst>
            <a:gs pos="0">
              <a:schemeClr val="accent1">
                <a:lumMod val="20000"/>
                <a:lumOff val="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gradFill>
        <a:ln>
          <a:noFill/>
        </a:ln>
      </dgm:spPr>
      <dgm:t>
        <a:bodyPr/>
        <a:lstStyle/>
        <a:p>
          <a:r>
            <a:rPr lang="en-US" sz="4000" dirty="0" smtClean="0"/>
            <a:t>Web</a:t>
          </a:r>
          <a:endParaRPr lang="en-US" sz="5100" dirty="0"/>
        </a:p>
      </dgm:t>
    </dgm:pt>
    <dgm:pt modelId="{F2407549-A477-409C-9D9A-EF469E2F8C1B}" type="parTrans" cxnId="{F4812D40-3895-4A75-9CE5-ECA0ED9D0968}">
      <dgm:prSet/>
      <dgm:spPr/>
      <dgm:t>
        <a:bodyPr/>
        <a:lstStyle/>
        <a:p>
          <a:endParaRPr lang="en-US"/>
        </a:p>
      </dgm:t>
    </dgm:pt>
    <dgm:pt modelId="{8B33BF83-2778-4825-8DC9-1D79192D6363}" type="sibTrans" cxnId="{F4812D40-3895-4A75-9CE5-ECA0ED9D0968}">
      <dgm:prSet/>
      <dgm:spPr/>
      <dgm:t>
        <a:bodyPr/>
        <a:lstStyle/>
        <a:p>
          <a:endParaRPr lang="en-US"/>
        </a:p>
      </dgm:t>
    </dgm:pt>
    <dgm:pt modelId="{83884FE2-AF63-4CB5-B508-5A0245F8EAA4}">
      <dgm:prSet phldrT="[Text]">
        <dgm:style>
          <a:lnRef idx="1">
            <a:schemeClr val="accent4"/>
          </a:lnRef>
          <a:fillRef idx="3">
            <a:schemeClr val="accent4"/>
          </a:fillRef>
          <a:effectRef idx="2">
            <a:schemeClr val="accent4"/>
          </a:effectRef>
          <a:fontRef idx="minor">
            <a:schemeClr val="lt1"/>
          </a:fontRef>
        </dgm:style>
      </dgm:prSet>
      <dgm:spPr>
        <a:gradFill rotWithShape="0">
          <a:gsLst>
            <a:gs pos="0">
              <a:schemeClr val="tx1"/>
            </a:gs>
            <a:gs pos="50000">
              <a:schemeClr val="accent4">
                <a:shade val="45000"/>
                <a:satMod val="170000"/>
              </a:schemeClr>
            </a:gs>
            <a:gs pos="70000">
              <a:schemeClr val="accent4">
                <a:tint val="99000"/>
                <a:shade val="65000"/>
                <a:satMod val="155000"/>
              </a:schemeClr>
            </a:gs>
            <a:gs pos="100000">
              <a:schemeClr val="accent4">
                <a:tint val="95500"/>
                <a:shade val="100000"/>
                <a:satMod val="155000"/>
              </a:schemeClr>
            </a:gs>
          </a:gsLst>
        </a:gradFill>
        <a:ln>
          <a:noFill/>
        </a:ln>
      </dgm:spPr>
      <dgm:t>
        <a:bodyPr/>
        <a:lstStyle/>
        <a:p>
          <a:r>
            <a:rPr lang="en-US" dirty="0" smtClean="0"/>
            <a:t>ASP.NET</a:t>
          </a:r>
          <a:endParaRPr lang="en-US" dirty="0"/>
        </a:p>
      </dgm:t>
    </dgm:pt>
    <dgm:pt modelId="{DE4A869E-1321-4EA0-B4D5-C5FBBC104143}" type="parTrans" cxnId="{BAB1FBB4-F2ED-4A31-8695-1D901F4D0E93}">
      <dgm:prSet/>
      <dgm:spPr/>
      <dgm:t>
        <a:bodyPr/>
        <a:lstStyle/>
        <a:p>
          <a:endParaRPr lang="en-US"/>
        </a:p>
      </dgm:t>
    </dgm:pt>
    <dgm:pt modelId="{798A5897-1A9D-4D45-92BB-F44B8A0EA4B1}" type="sibTrans" cxnId="{BAB1FBB4-F2ED-4A31-8695-1D901F4D0E93}">
      <dgm:prSet/>
      <dgm:spPr/>
      <dgm:t>
        <a:bodyPr/>
        <a:lstStyle/>
        <a:p>
          <a:endParaRPr lang="en-US"/>
        </a:p>
      </dgm:t>
    </dgm:pt>
    <dgm:pt modelId="{5A7F12EA-7EB3-469C-86C7-552647F052D1}" type="pres">
      <dgm:prSet presAssocID="{919E514D-9881-4522-8763-6085041511BA}" presName="Name0" presStyleCnt="0">
        <dgm:presLayoutVars>
          <dgm:chPref val="1"/>
          <dgm:dir/>
          <dgm:animOne val="branch"/>
          <dgm:animLvl val="lvl"/>
          <dgm:resizeHandles/>
        </dgm:presLayoutVars>
      </dgm:prSet>
      <dgm:spPr/>
      <dgm:t>
        <a:bodyPr/>
        <a:lstStyle/>
        <a:p>
          <a:endParaRPr lang="en-US"/>
        </a:p>
      </dgm:t>
    </dgm:pt>
    <dgm:pt modelId="{4B8F46B6-0ECB-43AC-BCED-56CDBFAD155F}" type="pres">
      <dgm:prSet presAssocID="{E9F4A0D8-E105-4A68-ADD0-1456C5075C59}" presName="vertOne" presStyleCnt="0"/>
      <dgm:spPr/>
    </dgm:pt>
    <dgm:pt modelId="{B7D9D367-D2EC-42CA-9DFF-13AB41B66F6C}" type="pres">
      <dgm:prSet presAssocID="{E9F4A0D8-E105-4A68-ADD0-1456C5075C59}" presName="txOne" presStyleLbl="node0" presStyleIdx="0" presStyleCnt="1">
        <dgm:presLayoutVars>
          <dgm:chPref val="3"/>
        </dgm:presLayoutVars>
      </dgm:prSet>
      <dgm:spPr/>
      <dgm:t>
        <a:bodyPr/>
        <a:lstStyle/>
        <a:p>
          <a:endParaRPr lang="en-US"/>
        </a:p>
      </dgm:t>
    </dgm:pt>
    <dgm:pt modelId="{20E052C9-2FAE-40C3-B09D-79AE2D94D845}" type="pres">
      <dgm:prSet presAssocID="{E9F4A0D8-E105-4A68-ADD0-1456C5075C59}" presName="parTransOne" presStyleCnt="0"/>
      <dgm:spPr/>
    </dgm:pt>
    <dgm:pt modelId="{4D394154-0793-4DA1-B40E-D0B62E183E40}" type="pres">
      <dgm:prSet presAssocID="{E9F4A0D8-E105-4A68-ADD0-1456C5075C59}" presName="horzOne" presStyleCnt="0"/>
      <dgm:spPr/>
    </dgm:pt>
    <dgm:pt modelId="{9B01103F-AF08-4FF6-AC73-801E1AF3AE46}" type="pres">
      <dgm:prSet presAssocID="{CA60C079-303F-4A43-8992-F32EA66CA856}" presName="vertTwo" presStyleCnt="0"/>
      <dgm:spPr/>
    </dgm:pt>
    <dgm:pt modelId="{1B5AEC2C-B4F2-4BF9-A88F-67490774E293}" type="pres">
      <dgm:prSet presAssocID="{CA60C079-303F-4A43-8992-F32EA66CA856}" presName="txTwo" presStyleLbl="node2" presStyleIdx="0" presStyleCnt="2">
        <dgm:presLayoutVars>
          <dgm:chPref val="3"/>
        </dgm:presLayoutVars>
      </dgm:prSet>
      <dgm:spPr/>
      <dgm:t>
        <a:bodyPr/>
        <a:lstStyle/>
        <a:p>
          <a:endParaRPr lang="en-US"/>
        </a:p>
      </dgm:t>
    </dgm:pt>
    <dgm:pt modelId="{199A8311-37BD-4847-AB6F-E4518AF871F0}" type="pres">
      <dgm:prSet presAssocID="{CA60C079-303F-4A43-8992-F32EA66CA856}" presName="parTransTwo" presStyleCnt="0"/>
      <dgm:spPr/>
    </dgm:pt>
    <dgm:pt modelId="{6A3A68A7-FB67-4C4F-8439-7AFDCC6AA504}" type="pres">
      <dgm:prSet presAssocID="{CA60C079-303F-4A43-8992-F32EA66CA856}" presName="horzTwo" presStyleCnt="0"/>
      <dgm:spPr/>
    </dgm:pt>
    <dgm:pt modelId="{CB74D687-C2C5-420A-80C0-4F4666B3125A}" type="pres">
      <dgm:prSet presAssocID="{E8B0C269-79EE-4461-AF28-8BA6135E0384}" presName="vertThree" presStyleCnt="0"/>
      <dgm:spPr/>
    </dgm:pt>
    <dgm:pt modelId="{6E85D70D-B4F2-475E-9FC9-09018F490B00}" type="pres">
      <dgm:prSet presAssocID="{E8B0C269-79EE-4461-AF28-8BA6135E0384}" presName="txThree" presStyleLbl="node3" presStyleIdx="0" presStyleCnt="3">
        <dgm:presLayoutVars>
          <dgm:chPref val="3"/>
        </dgm:presLayoutVars>
      </dgm:prSet>
      <dgm:spPr/>
      <dgm:t>
        <a:bodyPr/>
        <a:lstStyle/>
        <a:p>
          <a:endParaRPr lang="en-US"/>
        </a:p>
      </dgm:t>
    </dgm:pt>
    <dgm:pt modelId="{6318AFF4-05B1-4824-86F1-59D791931DBE}" type="pres">
      <dgm:prSet presAssocID="{E8B0C269-79EE-4461-AF28-8BA6135E0384}" presName="horzThree" presStyleCnt="0"/>
      <dgm:spPr/>
    </dgm:pt>
    <dgm:pt modelId="{D0D630B1-022D-4A05-831D-8AEF62D0A46B}" type="pres">
      <dgm:prSet presAssocID="{02B1DB24-0BB8-45BB-B936-CD9818F7E66F}" presName="sibSpaceThree" presStyleCnt="0"/>
      <dgm:spPr/>
    </dgm:pt>
    <dgm:pt modelId="{B7753139-E953-4F8F-B3A4-7382D65959A0}" type="pres">
      <dgm:prSet presAssocID="{383B632E-5CBB-4E00-B6EF-675A4328B73A}" presName="vertThree" presStyleCnt="0"/>
      <dgm:spPr/>
    </dgm:pt>
    <dgm:pt modelId="{E73344AD-9A33-40B5-BB14-72C3E5D476F8}" type="pres">
      <dgm:prSet presAssocID="{383B632E-5CBB-4E00-B6EF-675A4328B73A}" presName="txThree" presStyleLbl="node3" presStyleIdx="1" presStyleCnt="3">
        <dgm:presLayoutVars>
          <dgm:chPref val="3"/>
        </dgm:presLayoutVars>
      </dgm:prSet>
      <dgm:spPr/>
      <dgm:t>
        <a:bodyPr/>
        <a:lstStyle/>
        <a:p>
          <a:endParaRPr lang="en-US"/>
        </a:p>
      </dgm:t>
    </dgm:pt>
    <dgm:pt modelId="{A7FC7007-BFA5-497A-BE0A-36028BD778B2}" type="pres">
      <dgm:prSet presAssocID="{383B632E-5CBB-4E00-B6EF-675A4328B73A}" presName="horzThree" presStyleCnt="0"/>
      <dgm:spPr/>
    </dgm:pt>
    <dgm:pt modelId="{D8C03D86-DC38-4364-9A51-07D4657EECF4}" type="pres">
      <dgm:prSet presAssocID="{2E4DEE23-B376-468C-9EDE-4B6E9D7B6A51}" presName="sibSpaceTwo" presStyleCnt="0"/>
      <dgm:spPr/>
    </dgm:pt>
    <dgm:pt modelId="{297F084D-93C0-4491-9694-4C3AFBAEB2AC}" type="pres">
      <dgm:prSet presAssocID="{F345908C-8608-48CB-B098-D4EEF45118C7}" presName="vertTwo" presStyleCnt="0"/>
      <dgm:spPr/>
    </dgm:pt>
    <dgm:pt modelId="{63D00C72-4273-4FEC-B51D-54FF22FFEA95}" type="pres">
      <dgm:prSet presAssocID="{F345908C-8608-48CB-B098-D4EEF45118C7}" presName="txTwo" presStyleLbl="node2" presStyleIdx="1" presStyleCnt="2">
        <dgm:presLayoutVars>
          <dgm:chPref val="3"/>
        </dgm:presLayoutVars>
      </dgm:prSet>
      <dgm:spPr/>
      <dgm:t>
        <a:bodyPr/>
        <a:lstStyle/>
        <a:p>
          <a:endParaRPr lang="en-US"/>
        </a:p>
      </dgm:t>
    </dgm:pt>
    <dgm:pt modelId="{52FCF9A9-91B2-48BF-8AB7-9FA9DF2DEAB1}" type="pres">
      <dgm:prSet presAssocID="{F345908C-8608-48CB-B098-D4EEF45118C7}" presName="parTransTwo" presStyleCnt="0"/>
      <dgm:spPr/>
    </dgm:pt>
    <dgm:pt modelId="{DA01B17E-9E3C-45E5-AFBD-057A14B0CAA0}" type="pres">
      <dgm:prSet presAssocID="{F345908C-8608-48CB-B098-D4EEF45118C7}" presName="horzTwo" presStyleCnt="0"/>
      <dgm:spPr/>
    </dgm:pt>
    <dgm:pt modelId="{B2AD37B2-32BF-4BD9-B5C3-3AD34D1FEF91}" type="pres">
      <dgm:prSet presAssocID="{83884FE2-AF63-4CB5-B508-5A0245F8EAA4}" presName="vertThree" presStyleCnt="0"/>
      <dgm:spPr/>
    </dgm:pt>
    <dgm:pt modelId="{63B9563D-EA58-4A02-9474-98EADA0CB4AD}" type="pres">
      <dgm:prSet presAssocID="{83884FE2-AF63-4CB5-B508-5A0245F8EAA4}" presName="txThree" presStyleLbl="node3" presStyleIdx="2" presStyleCnt="3">
        <dgm:presLayoutVars>
          <dgm:chPref val="3"/>
        </dgm:presLayoutVars>
      </dgm:prSet>
      <dgm:spPr/>
      <dgm:t>
        <a:bodyPr/>
        <a:lstStyle/>
        <a:p>
          <a:endParaRPr lang="en-US"/>
        </a:p>
      </dgm:t>
    </dgm:pt>
    <dgm:pt modelId="{B074736D-F3C7-46D7-BED0-120B7DAD9271}" type="pres">
      <dgm:prSet presAssocID="{83884FE2-AF63-4CB5-B508-5A0245F8EAA4}" presName="horzThree" presStyleCnt="0"/>
      <dgm:spPr/>
    </dgm:pt>
  </dgm:ptLst>
  <dgm:cxnLst>
    <dgm:cxn modelId="{F81050ED-BA7F-4C3B-8847-4A575606E56E}" type="presOf" srcId="{E9F4A0D8-E105-4A68-ADD0-1456C5075C59}" destId="{B7D9D367-D2EC-42CA-9DFF-13AB41B66F6C}" srcOrd="0" destOrd="0" presId="urn:microsoft.com/office/officeart/2005/8/layout/hierarchy4"/>
    <dgm:cxn modelId="{B8A6F51D-098C-49E9-8770-BAF1715EEDC7}" type="presOf" srcId="{CA60C079-303F-4A43-8992-F32EA66CA856}" destId="{1B5AEC2C-B4F2-4BF9-A88F-67490774E293}" srcOrd="0" destOrd="0" presId="urn:microsoft.com/office/officeart/2005/8/layout/hierarchy4"/>
    <dgm:cxn modelId="{FAF29394-E7C4-4F6B-93A8-0D0B6ADCF880}" type="presOf" srcId="{383B632E-5CBB-4E00-B6EF-675A4328B73A}" destId="{E73344AD-9A33-40B5-BB14-72C3E5D476F8}" srcOrd="0" destOrd="0" presId="urn:microsoft.com/office/officeart/2005/8/layout/hierarchy4"/>
    <dgm:cxn modelId="{F4812D40-3895-4A75-9CE5-ECA0ED9D0968}" srcId="{E9F4A0D8-E105-4A68-ADD0-1456C5075C59}" destId="{F345908C-8608-48CB-B098-D4EEF45118C7}" srcOrd="1" destOrd="0" parTransId="{F2407549-A477-409C-9D9A-EF469E2F8C1B}" sibTransId="{8B33BF83-2778-4825-8DC9-1D79192D6363}"/>
    <dgm:cxn modelId="{9847FEA6-33B1-4C89-90CB-BFD116C42FA2}" type="presOf" srcId="{919E514D-9881-4522-8763-6085041511BA}" destId="{5A7F12EA-7EB3-469C-86C7-552647F052D1}" srcOrd="0" destOrd="0" presId="urn:microsoft.com/office/officeart/2005/8/layout/hierarchy4"/>
    <dgm:cxn modelId="{0774CDA0-BC0B-4309-9D77-2FC21CFC1B12}" srcId="{919E514D-9881-4522-8763-6085041511BA}" destId="{E9F4A0D8-E105-4A68-ADD0-1456C5075C59}" srcOrd="0" destOrd="0" parTransId="{10E9AB9B-F3DE-4BDD-B652-CBE9ACFF6AA0}" sibTransId="{36D4C4BF-5896-46BC-BFFC-8BBF6527D21B}"/>
    <dgm:cxn modelId="{25A3514D-3561-4BD5-A353-D66E2BAF8B44}" srcId="{CA60C079-303F-4A43-8992-F32EA66CA856}" destId="{383B632E-5CBB-4E00-B6EF-675A4328B73A}" srcOrd="1" destOrd="0" parTransId="{382138C6-D11C-404A-B2D5-1F0A748A09E8}" sibTransId="{954C83B6-2EE3-4EF8-9E86-D908B2FB87D6}"/>
    <dgm:cxn modelId="{D0B9FE8B-1CA4-4431-AD15-803C07286F9B}" srcId="{E9F4A0D8-E105-4A68-ADD0-1456C5075C59}" destId="{CA60C079-303F-4A43-8992-F32EA66CA856}" srcOrd="0" destOrd="0" parTransId="{326BF5A2-B88D-486B-8ED1-38C821ED00AA}" sibTransId="{2E4DEE23-B376-468C-9EDE-4B6E9D7B6A51}"/>
    <dgm:cxn modelId="{7AF11989-161C-4A1A-9CCA-8CB31BF315C4}" type="presOf" srcId="{E8B0C269-79EE-4461-AF28-8BA6135E0384}" destId="{6E85D70D-B4F2-475E-9FC9-09018F490B00}" srcOrd="0" destOrd="0" presId="urn:microsoft.com/office/officeart/2005/8/layout/hierarchy4"/>
    <dgm:cxn modelId="{2FFDD967-38CB-418C-A3A6-1006A4A16B1D}" srcId="{CA60C079-303F-4A43-8992-F32EA66CA856}" destId="{E8B0C269-79EE-4461-AF28-8BA6135E0384}" srcOrd="0" destOrd="0" parTransId="{6A53B94A-C90E-410F-8891-3E680101F107}" sibTransId="{02B1DB24-0BB8-45BB-B936-CD9818F7E66F}"/>
    <dgm:cxn modelId="{723F0C21-C8C0-46E6-8E39-5F767714C793}" type="presOf" srcId="{F345908C-8608-48CB-B098-D4EEF45118C7}" destId="{63D00C72-4273-4FEC-B51D-54FF22FFEA95}" srcOrd="0" destOrd="0" presId="urn:microsoft.com/office/officeart/2005/8/layout/hierarchy4"/>
    <dgm:cxn modelId="{BAB1FBB4-F2ED-4A31-8695-1D901F4D0E93}" srcId="{F345908C-8608-48CB-B098-D4EEF45118C7}" destId="{83884FE2-AF63-4CB5-B508-5A0245F8EAA4}" srcOrd="0" destOrd="0" parTransId="{DE4A869E-1321-4EA0-B4D5-C5FBBC104143}" sibTransId="{798A5897-1A9D-4D45-92BB-F44B8A0EA4B1}"/>
    <dgm:cxn modelId="{29EEF5E9-0888-4664-8ADE-C15EE53F93D5}" type="presOf" srcId="{83884FE2-AF63-4CB5-B508-5A0245F8EAA4}" destId="{63B9563D-EA58-4A02-9474-98EADA0CB4AD}" srcOrd="0" destOrd="0" presId="urn:microsoft.com/office/officeart/2005/8/layout/hierarchy4"/>
    <dgm:cxn modelId="{5DF5270E-2EDE-4739-BC17-3BE906EE4211}" type="presParOf" srcId="{5A7F12EA-7EB3-469C-86C7-552647F052D1}" destId="{4B8F46B6-0ECB-43AC-BCED-56CDBFAD155F}" srcOrd="0" destOrd="0" presId="urn:microsoft.com/office/officeart/2005/8/layout/hierarchy4"/>
    <dgm:cxn modelId="{2F1F08EC-E2B6-4A1B-B604-DEFDF62A8BD8}" type="presParOf" srcId="{4B8F46B6-0ECB-43AC-BCED-56CDBFAD155F}" destId="{B7D9D367-D2EC-42CA-9DFF-13AB41B66F6C}" srcOrd="0" destOrd="0" presId="urn:microsoft.com/office/officeart/2005/8/layout/hierarchy4"/>
    <dgm:cxn modelId="{07FE8EB5-2C34-43C7-8D2E-B9AE568B2922}" type="presParOf" srcId="{4B8F46B6-0ECB-43AC-BCED-56CDBFAD155F}" destId="{20E052C9-2FAE-40C3-B09D-79AE2D94D845}" srcOrd="1" destOrd="0" presId="urn:microsoft.com/office/officeart/2005/8/layout/hierarchy4"/>
    <dgm:cxn modelId="{A70530B2-129E-4BB8-A568-9394E4568D07}" type="presParOf" srcId="{4B8F46B6-0ECB-43AC-BCED-56CDBFAD155F}" destId="{4D394154-0793-4DA1-B40E-D0B62E183E40}" srcOrd="2" destOrd="0" presId="urn:microsoft.com/office/officeart/2005/8/layout/hierarchy4"/>
    <dgm:cxn modelId="{3BE3AFCF-8513-4882-94C9-9F554B61BFB7}" type="presParOf" srcId="{4D394154-0793-4DA1-B40E-D0B62E183E40}" destId="{9B01103F-AF08-4FF6-AC73-801E1AF3AE46}" srcOrd="0" destOrd="0" presId="urn:microsoft.com/office/officeart/2005/8/layout/hierarchy4"/>
    <dgm:cxn modelId="{5500ADF3-4383-4BCB-96F6-9425F38C7CC1}" type="presParOf" srcId="{9B01103F-AF08-4FF6-AC73-801E1AF3AE46}" destId="{1B5AEC2C-B4F2-4BF9-A88F-67490774E293}" srcOrd="0" destOrd="0" presId="urn:microsoft.com/office/officeart/2005/8/layout/hierarchy4"/>
    <dgm:cxn modelId="{F4D94124-848A-448B-BB41-23562C7C73DB}" type="presParOf" srcId="{9B01103F-AF08-4FF6-AC73-801E1AF3AE46}" destId="{199A8311-37BD-4847-AB6F-E4518AF871F0}" srcOrd="1" destOrd="0" presId="urn:microsoft.com/office/officeart/2005/8/layout/hierarchy4"/>
    <dgm:cxn modelId="{89889566-FBAA-45E1-832B-B2B280FD695B}" type="presParOf" srcId="{9B01103F-AF08-4FF6-AC73-801E1AF3AE46}" destId="{6A3A68A7-FB67-4C4F-8439-7AFDCC6AA504}" srcOrd="2" destOrd="0" presId="urn:microsoft.com/office/officeart/2005/8/layout/hierarchy4"/>
    <dgm:cxn modelId="{795300E6-8BEE-4C91-AB09-B64EDA8E18A9}" type="presParOf" srcId="{6A3A68A7-FB67-4C4F-8439-7AFDCC6AA504}" destId="{CB74D687-C2C5-420A-80C0-4F4666B3125A}" srcOrd="0" destOrd="0" presId="urn:microsoft.com/office/officeart/2005/8/layout/hierarchy4"/>
    <dgm:cxn modelId="{F926334A-A97A-4DB2-8E4D-095FE7A8B186}" type="presParOf" srcId="{CB74D687-C2C5-420A-80C0-4F4666B3125A}" destId="{6E85D70D-B4F2-475E-9FC9-09018F490B00}" srcOrd="0" destOrd="0" presId="urn:microsoft.com/office/officeart/2005/8/layout/hierarchy4"/>
    <dgm:cxn modelId="{01C1B402-E58C-4CFC-A549-E253A36EB039}" type="presParOf" srcId="{CB74D687-C2C5-420A-80C0-4F4666B3125A}" destId="{6318AFF4-05B1-4824-86F1-59D791931DBE}" srcOrd="1" destOrd="0" presId="urn:microsoft.com/office/officeart/2005/8/layout/hierarchy4"/>
    <dgm:cxn modelId="{DC228D37-687D-499A-B500-E9FBB3A6B691}" type="presParOf" srcId="{6A3A68A7-FB67-4C4F-8439-7AFDCC6AA504}" destId="{D0D630B1-022D-4A05-831D-8AEF62D0A46B}" srcOrd="1" destOrd="0" presId="urn:microsoft.com/office/officeart/2005/8/layout/hierarchy4"/>
    <dgm:cxn modelId="{3B14B843-9D99-418B-883F-B39C61F8D806}" type="presParOf" srcId="{6A3A68A7-FB67-4C4F-8439-7AFDCC6AA504}" destId="{B7753139-E953-4F8F-B3A4-7382D65959A0}" srcOrd="2" destOrd="0" presId="urn:microsoft.com/office/officeart/2005/8/layout/hierarchy4"/>
    <dgm:cxn modelId="{9ECA427A-B413-4C0F-B31F-48A44AFE7A29}" type="presParOf" srcId="{B7753139-E953-4F8F-B3A4-7382D65959A0}" destId="{E73344AD-9A33-40B5-BB14-72C3E5D476F8}" srcOrd="0" destOrd="0" presId="urn:microsoft.com/office/officeart/2005/8/layout/hierarchy4"/>
    <dgm:cxn modelId="{A88FF2BC-0018-4880-AAE5-F337878CE46D}" type="presParOf" srcId="{B7753139-E953-4F8F-B3A4-7382D65959A0}" destId="{A7FC7007-BFA5-497A-BE0A-36028BD778B2}" srcOrd="1" destOrd="0" presId="urn:microsoft.com/office/officeart/2005/8/layout/hierarchy4"/>
    <dgm:cxn modelId="{E270892B-68AE-4337-81DA-DAE009CB1550}" type="presParOf" srcId="{4D394154-0793-4DA1-B40E-D0B62E183E40}" destId="{D8C03D86-DC38-4364-9A51-07D4657EECF4}" srcOrd="1" destOrd="0" presId="urn:microsoft.com/office/officeart/2005/8/layout/hierarchy4"/>
    <dgm:cxn modelId="{6DF7D892-2C24-4855-90F0-593D18259225}" type="presParOf" srcId="{4D394154-0793-4DA1-B40E-D0B62E183E40}" destId="{297F084D-93C0-4491-9694-4C3AFBAEB2AC}" srcOrd="2" destOrd="0" presId="urn:microsoft.com/office/officeart/2005/8/layout/hierarchy4"/>
    <dgm:cxn modelId="{AE7C7867-FB7C-431F-890F-033870480B23}" type="presParOf" srcId="{297F084D-93C0-4491-9694-4C3AFBAEB2AC}" destId="{63D00C72-4273-4FEC-B51D-54FF22FFEA95}" srcOrd="0" destOrd="0" presId="urn:microsoft.com/office/officeart/2005/8/layout/hierarchy4"/>
    <dgm:cxn modelId="{B633E0F2-FB19-4243-986A-5E96789D2FDB}" type="presParOf" srcId="{297F084D-93C0-4491-9694-4C3AFBAEB2AC}" destId="{52FCF9A9-91B2-48BF-8AB7-9FA9DF2DEAB1}" srcOrd="1" destOrd="0" presId="urn:microsoft.com/office/officeart/2005/8/layout/hierarchy4"/>
    <dgm:cxn modelId="{94467965-93D5-4696-B3FB-1CDF483E32A9}" type="presParOf" srcId="{297F084D-93C0-4491-9694-4C3AFBAEB2AC}" destId="{DA01B17E-9E3C-45E5-AFBD-057A14B0CAA0}" srcOrd="2" destOrd="0" presId="urn:microsoft.com/office/officeart/2005/8/layout/hierarchy4"/>
    <dgm:cxn modelId="{F8169F97-8A60-40D8-B999-535291AB93C7}" type="presParOf" srcId="{DA01B17E-9E3C-45E5-AFBD-057A14B0CAA0}" destId="{B2AD37B2-32BF-4BD9-B5C3-3AD34D1FEF91}" srcOrd="0" destOrd="0" presId="urn:microsoft.com/office/officeart/2005/8/layout/hierarchy4"/>
    <dgm:cxn modelId="{C8D37094-D5E8-46BD-94EB-9B82A1D1EEA2}" type="presParOf" srcId="{B2AD37B2-32BF-4BD9-B5C3-3AD34D1FEF91}" destId="{63B9563D-EA58-4A02-9474-98EADA0CB4AD}" srcOrd="0" destOrd="0" presId="urn:microsoft.com/office/officeart/2005/8/layout/hierarchy4"/>
    <dgm:cxn modelId="{72128250-5E26-4A8C-B73F-89B0A4FC09C4}" type="presParOf" srcId="{B2AD37B2-32BF-4BD9-B5C3-3AD34D1FEF91}" destId="{B074736D-F3C7-46D7-BED0-120B7DAD9271}" srcOrd="1" destOrd="0" presId="urn:microsoft.com/office/officeart/2005/8/layout/hierarchy4"/>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9/17/2008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9/17/2008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icrosoft.com/india/msdn"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bwMode="auto">
          <a:xfrm>
            <a:off x="0" y="6019800"/>
            <a:ext cx="9144000" cy="8382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ctrTitle" hasCustomPrompt="1"/>
          </p:nvPr>
        </p:nvSpPr>
        <p:spPr>
          <a:xfrm>
            <a:off x="730250" y="1905000"/>
            <a:ext cx="8032750" cy="1523495"/>
          </a:xfrm>
        </p:spPr>
        <p:txBody>
          <a:bodyPr>
            <a:noAutofit/>
          </a:bodyPr>
          <a:lstStyle>
            <a:lvl1pPr>
              <a:lnSpc>
                <a:spcPct val="90000"/>
              </a:lnSpc>
              <a:defRPr sz="5400" b="0" cap="none" spc="0" baseline="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dirty="0" smtClean="0"/>
              <a:t>Click to enter session title</a:t>
            </a:r>
            <a:endParaRPr lang="en-US" dirty="0"/>
          </a:p>
        </p:txBody>
      </p:sp>
      <p:sp>
        <p:nvSpPr>
          <p:cNvPr id="3" name="Subtitle 2"/>
          <p:cNvSpPr>
            <a:spLocks noGrp="1"/>
          </p:cNvSpPr>
          <p:nvPr>
            <p:ph type="subTitle" idx="1" hasCustomPrompt="1"/>
          </p:nvPr>
        </p:nvSpPr>
        <p:spPr>
          <a:xfrm>
            <a:off x="730249" y="4344988"/>
            <a:ext cx="8032751" cy="461665"/>
          </a:xfrm>
        </p:spPr>
        <p:txBody>
          <a:bodyPr>
            <a:noAutofit/>
          </a:bodyPr>
          <a:lstStyle>
            <a:lvl1pPr marL="0" indent="0" algn="l">
              <a:lnSpc>
                <a:spcPct val="90000"/>
              </a:lnSpc>
              <a:spcBef>
                <a:spcPts val="0"/>
              </a:spcBef>
              <a:buNone/>
              <a:defRPr sz="3200" b="1">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enter Presenter Name</a:t>
            </a:r>
          </a:p>
        </p:txBody>
      </p:sp>
      <p:sp>
        <p:nvSpPr>
          <p:cNvPr id="9" name="TextBox 8"/>
          <p:cNvSpPr txBox="1"/>
          <p:nvPr userDrawn="1"/>
        </p:nvSpPr>
        <p:spPr>
          <a:xfrm>
            <a:off x="4149" y="6162786"/>
            <a:ext cx="2590800" cy="400110"/>
          </a:xfrm>
          <a:prstGeom prst="rect">
            <a:avLst/>
          </a:prstGeom>
          <a:noFill/>
        </p:spPr>
        <p:txBody>
          <a:bodyPr wrap="square" rtlCol="0">
            <a:spAutoFit/>
          </a:bodyPr>
          <a:lstStyle/>
          <a:p>
            <a:r>
              <a:rPr lang="en-US" sz="2000" b="1" dirty="0" smtClean="0">
                <a:solidFill>
                  <a:schemeClr val="tx1">
                    <a:lumMod val="75000"/>
                  </a:schemeClr>
                </a:solidFill>
                <a:latin typeface="Segoe Script" pitchFamily="34" charset="0"/>
              </a:rPr>
              <a:t>Connect with life</a:t>
            </a:r>
            <a:endParaRPr lang="en-US" sz="2000" b="1" dirty="0">
              <a:solidFill>
                <a:schemeClr val="tx1">
                  <a:lumMod val="75000"/>
                </a:schemeClr>
              </a:solidFill>
              <a:latin typeface="Segoe Script" pitchFamily="34" charset="0"/>
            </a:endParaRPr>
          </a:p>
        </p:txBody>
      </p:sp>
      <p:pic>
        <p:nvPicPr>
          <p:cNvPr id="10" name="Picture 9" descr="MSDN logo 2">
            <a:hlinkClick r:id="rId2"/>
          </p:cNvPr>
          <p:cNvPicPr/>
          <p:nvPr userDrawn="1"/>
        </p:nvPicPr>
        <p:blipFill>
          <a:blip r:embed="rId3"/>
          <a:srcRect/>
          <a:stretch>
            <a:fillRect/>
          </a:stretch>
        </p:blipFill>
        <p:spPr bwMode="auto">
          <a:xfrm>
            <a:off x="7581900" y="6076950"/>
            <a:ext cx="1562100" cy="781050"/>
          </a:xfrm>
          <a:prstGeom prst="rect">
            <a:avLst/>
          </a:prstGeom>
          <a:noFill/>
          <a:ln w="9525">
            <a:noFill/>
            <a:miter lim="800000"/>
            <a:headEnd/>
            <a:tailEnd/>
          </a:ln>
        </p:spPr>
      </p:pic>
      <p:sp>
        <p:nvSpPr>
          <p:cNvPr id="12" name="TextBox 11"/>
          <p:cNvSpPr txBox="1"/>
          <p:nvPr userDrawn="1"/>
        </p:nvSpPr>
        <p:spPr>
          <a:xfrm>
            <a:off x="51261" y="6427122"/>
            <a:ext cx="2539539" cy="246221"/>
          </a:xfrm>
          <a:prstGeom prst="rect">
            <a:avLst/>
          </a:prstGeom>
          <a:noFill/>
        </p:spPr>
        <p:txBody>
          <a:bodyPr wrap="square" rtlCol="0">
            <a:spAutoFit/>
          </a:bodyPr>
          <a:lstStyle/>
          <a:p>
            <a:pPr algn="ctr"/>
            <a:r>
              <a:rPr lang="en-US" sz="1000" dirty="0" smtClean="0">
                <a:solidFill>
                  <a:schemeClr val="tx1">
                    <a:lumMod val="75000"/>
                  </a:schemeClr>
                </a:solidFill>
              </a:rPr>
              <a:t>www.connectwithlife.co.in</a:t>
            </a:r>
            <a:endParaRPr lang="en-US" sz="1100" dirty="0">
              <a:solidFill>
                <a:schemeClr val="tx1">
                  <a:lumMod val="75000"/>
                </a:schemeClr>
              </a:solidFill>
            </a:endParaRPr>
          </a:p>
        </p:txBody>
      </p:sp>
      <p:pic>
        <p:nvPicPr>
          <p:cNvPr id="17413" name="Picture 5"/>
          <p:cNvPicPr>
            <a:picLocks noChangeAspect="1" noChangeArrowheads="1"/>
          </p:cNvPicPr>
          <p:nvPr userDrawn="1"/>
        </p:nvPicPr>
        <p:blipFill>
          <a:blip r:embed="rId4">
            <a:clrChange>
              <a:clrFrom>
                <a:srgbClr val="FFFFFF"/>
              </a:clrFrom>
              <a:clrTo>
                <a:srgbClr val="FFFFFF">
                  <a:alpha val="0"/>
                </a:srgbClr>
              </a:clrTo>
            </a:clrChange>
          </a:blip>
          <a:srcRect/>
          <a:stretch>
            <a:fillRect/>
          </a:stretch>
        </p:blipFill>
        <p:spPr bwMode="auto">
          <a:xfrm>
            <a:off x="5383878" y="6080757"/>
            <a:ext cx="2017228" cy="685800"/>
          </a:xfrm>
          <a:prstGeom prst="rect">
            <a:avLst/>
          </a:prstGeom>
          <a:noFill/>
          <a:ln w="9525">
            <a:noFill/>
            <a:miter lim="800000"/>
            <a:headEnd/>
            <a:tailEnd/>
          </a:ln>
          <a:effectLst/>
        </p:spPr>
      </p:pic>
      <p:sp>
        <p:nvSpPr>
          <p:cNvPr id="22" name="Text Placeholder 21"/>
          <p:cNvSpPr>
            <a:spLocks noGrp="1"/>
          </p:cNvSpPr>
          <p:nvPr>
            <p:ph type="body" sz="quarter" idx="10" hasCustomPrompt="1"/>
          </p:nvPr>
        </p:nvSpPr>
        <p:spPr>
          <a:xfrm>
            <a:off x="737061" y="4837736"/>
            <a:ext cx="5943600" cy="858697"/>
          </a:xfrm>
        </p:spPr>
        <p:txBody>
          <a:bodyPr/>
          <a:lstStyle>
            <a:lvl1pPr>
              <a:buNone/>
              <a:defRPr sz="1800" baseline="0"/>
            </a:lvl1pPr>
          </a:lstStyle>
          <a:p>
            <a:pPr lvl="0"/>
            <a:r>
              <a:rPr lang="en-US" dirty="0" smtClean="0"/>
              <a:t>Click to enter Presenter Title</a:t>
            </a:r>
          </a:p>
          <a:p>
            <a:pPr lvl="0"/>
            <a:r>
              <a:rPr lang="en-US" dirty="0" smtClean="0"/>
              <a:t>Click to enter Company/Organization</a:t>
            </a:r>
          </a:p>
          <a:p>
            <a:pPr lvl="0"/>
            <a:r>
              <a:rPr lang="en-US" dirty="0" smtClean="0"/>
              <a:t>Click to enter Blog Address | Email (optional)</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78870" y="2080956"/>
            <a:ext cx="7650427" cy="1523494"/>
          </a:xfrm>
        </p:spPr>
        <p:txBody>
          <a:bodyPr anchor="ctr" anchorCtr="0">
            <a:noAutofit/>
          </a:bodyPr>
          <a:lstStyle>
            <a:lvl1pPr>
              <a:lnSpc>
                <a:spcPct val="90000"/>
              </a:lnSpc>
              <a:defRPr sz="3600" b="1"/>
            </a:lvl1pPr>
          </a:lstStyle>
          <a:p>
            <a:r>
              <a:rPr lang="en-US" dirty="0" smtClean="0"/>
              <a:t>Click to edit main demo title</a:t>
            </a:r>
            <a:endParaRPr lang="en-US" dirty="0"/>
          </a:p>
        </p:txBody>
      </p:sp>
      <p:sp>
        <p:nvSpPr>
          <p:cNvPr id="3" name="Subtitle 2"/>
          <p:cNvSpPr>
            <a:spLocks noGrp="1"/>
          </p:cNvSpPr>
          <p:nvPr>
            <p:ph type="subTitle" idx="1" hasCustomPrompt="1"/>
          </p:nvPr>
        </p:nvSpPr>
        <p:spPr>
          <a:xfrm>
            <a:off x="1277512" y="3726870"/>
            <a:ext cx="7043208" cy="461665"/>
          </a:xfrm>
        </p:spPr>
        <p:txBody>
          <a:bodyPr>
            <a:noAutofit/>
          </a:bodyPr>
          <a:lstStyle>
            <a:lvl1pPr marL="0" indent="0" algn="l">
              <a:lnSpc>
                <a:spcPct val="90000"/>
              </a:lnSpc>
              <a:spcBef>
                <a:spcPts val="0"/>
              </a:spcBef>
              <a:buNone/>
              <a:defRPr sz="2800" baseline="0">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Use for extra demo information (such as points that will be covered, demo sub-title, software version, etc.)</a:t>
            </a:r>
            <a:endParaRPr lang="en-US" dirty="0"/>
          </a:p>
        </p:txBody>
      </p:sp>
      <p:sp>
        <p:nvSpPr>
          <p:cNvPr id="7" name="Text Placeholder 6"/>
          <p:cNvSpPr>
            <a:spLocks noGrp="1"/>
          </p:cNvSpPr>
          <p:nvPr>
            <p:ph type="body" sz="quarter" idx="10" hasCustomPrompt="1"/>
          </p:nvPr>
        </p:nvSpPr>
        <p:spPr>
          <a:xfrm>
            <a:off x="685800" y="304800"/>
            <a:ext cx="7690114" cy="1384994"/>
          </a:xfrm>
        </p:spPr>
        <p:txBody>
          <a:bodyPr anchor="t" anchorCtr="0">
            <a:noAutofit/>
          </a:bodyPr>
          <a:lstStyle>
            <a:lvl1pPr marL="0" indent="0" algn="l">
              <a:buFont typeface="Arial" pitchFamily="34" charset="0"/>
              <a:buNone/>
              <a:defRPr kumimoji="0" lang="en-US" sz="96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55000" endA="300" endPos="45500" dir="5400000" sy="-100000" algn="bl" rotWithShape="0"/>
                </a:effectLst>
                <a:uLnTx/>
                <a:uFillTx/>
                <a:latin typeface="Segoe" pitchFamily="34" charset="0"/>
                <a:ea typeface="+mn-ea"/>
                <a:cs typeface="+mn-cs"/>
              </a:defRPr>
            </a:lvl1pPr>
          </a:lstStyle>
          <a:p>
            <a:pPr lvl="0"/>
            <a:r>
              <a:rPr lang="en-US" dirty="0" smtClean="0"/>
              <a:t>DEMO</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2" descr="Microsoft logo and tagline"/>
          <p:cNvPicPr>
            <a:picLocks noChangeAspect="1" noChangeArrowheads="1"/>
          </p:cNvPicPr>
          <p:nvPr userDrawn="1"/>
        </p:nvPicPr>
        <p:blipFill>
          <a:blip r:embed="rId2"/>
          <a:srcRect/>
          <a:stretch>
            <a:fillRect/>
          </a:stretch>
        </p:blipFill>
        <p:spPr bwMode="black">
          <a:xfrm>
            <a:off x="1827417" y="2259678"/>
            <a:ext cx="5939896" cy="1283229"/>
          </a:xfrm>
          <a:prstGeom prst="rect">
            <a:avLst/>
          </a:prstGeom>
          <a:noFill/>
        </p:spPr>
      </p:pic>
      <p:sp>
        <p:nvSpPr>
          <p:cNvPr id="3" name="Text Box 3"/>
          <p:cNvSpPr txBox="1">
            <a:spLocks noChangeArrowheads="1"/>
          </p:cNvSpPr>
          <p:nvPr userDrawn="1"/>
        </p:nvSpPr>
        <p:spPr bwMode="blackWhite">
          <a:xfrm>
            <a:off x="381000" y="5105400"/>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pitchFamily="34" charset="0"/>
                <a:cs typeface="Arial" charset="0"/>
              </a:rPr>
              <a:t>© </a:t>
            </a:r>
            <a:r>
              <a:rPr lang="en-US" sz="700" dirty="0" smtClean="0">
                <a:latin typeface="Segoe" pitchFamily="34" charset="0"/>
                <a:cs typeface="Arial" charset="0"/>
              </a:rPr>
              <a:t>2007 Microsoft </a:t>
            </a:r>
            <a:r>
              <a:rPr lang="en-US" sz="700" dirty="0">
                <a:latin typeface="Segoe"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hyperlink" Target="http://www.microsoft.com/india/msdn" TargetMode="Externa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0"/>
              </a:schemeClr>
            </a:gs>
            <a:gs pos="39999">
              <a:schemeClr val="accent1">
                <a:lumMod val="50000"/>
              </a:schemeClr>
            </a:gs>
            <a:gs pos="70000">
              <a:schemeClr val="accent1">
                <a:lumMod val="75000"/>
              </a:schemeClr>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MSDN logo 2">
            <a:hlinkClick r:id="rId11"/>
          </p:cNvPr>
          <p:cNvPicPr/>
          <p:nvPr/>
        </p:nvPicPr>
        <p:blipFill>
          <a:blip r:embed="rId12"/>
          <a:srcRect/>
          <a:stretch>
            <a:fillRect/>
          </a:stretch>
        </p:blipFill>
        <p:spPr bwMode="auto">
          <a:xfrm>
            <a:off x="8192360" y="6382180"/>
            <a:ext cx="951640" cy="475820"/>
          </a:xfrm>
          <a:prstGeom prst="rect">
            <a:avLst/>
          </a:prstGeom>
          <a:noFill/>
          <a:ln w="9525">
            <a:noFill/>
            <a:miter lim="800000"/>
            <a:headEnd/>
            <a:tailEnd/>
          </a:ln>
        </p:spPr>
      </p:pic>
      <p:pic>
        <p:nvPicPr>
          <p:cNvPr id="5" name="Picture 5"/>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6858000" y="6400800"/>
            <a:ext cx="1228906" cy="417793"/>
          </a:xfrm>
          <a:prstGeom prst="rect">
            <a:avLst/>
          </a:prstGeom>
          <a:noFill/>
          <a:ln w="9525">
            <a:noFill/>
            <a:miter lim="800000"/>
            <a:headEnd/>
            <a:tailEnd/>
          </a:ln>
          <a:effectLst/>
        </p:spPr>
      </p:pic>
    </p:spTree>
  </p:cSld>
  <p:clrMap bg1="dk1" tx1="lt1" bg2="dk2" tx2="lt2" accent1="accent1" accent2="accent2" accent3="accent3" accent4="accent4" accent5="accent5" accent6="accent6" hlink="hlink" folHlink="folHlink"/>
  <p:sldLayoutIdLst>
    <p:sldLayoutId id="2147483694" r:id="rId1"/>
    <p:sldLayoutId id="2147483696" r:id="rId2"/>
    <p:sldLayoutId id="2147483695" r:id="rId3"/>
    <p:sldLayoutId id="2147483697" r:id="rId4"/>
    <p:sldLayoutId id="2147483698" r:id="rId5"/>
    <p:sldLayoutId id="2147483699" r:id="rId6"/>
    <p:sldLayoutId id="2147483700" r:id="rId7"/>
    <p:sldLayoutId id="2147483701" r:id="rId8"/>
    <p:sldLayoutId id="2147483702" r:id="rId9"/>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solidFill>
            <a:schemeClr val="tx1"/>
          </a:solidFill>
          <a:effectLst/>
          <a:latin typeface="+mj-lt"/>
          <a:ea typeface="+mn-ea"/>
          <a:cs typeface="Arial" charset="0"/>
        </a:defRPr>
      </a:lvl1pPr>
    </p:titleStyle>
    <p:bodyStyle>
      <a:lvl1pPr marL="396875" indent="-396875" algn="l" defTabSz="914363" rtl="0" eaLnBrk="1" latinLnBrk="0" hangingPunct="1">
        <a:lnSpc>
          <a:spcPct val="90000"/>
        </a:lnSpc>
        <a:spcBef>
          <a:spcPct val="20000"/>
        </a:spcBef>
        <a:buSzPct val="80000"/>
        <a:buFontTx/>
        <a:buBlip>
          <a:blip r:embed="rId14"/>
        </a:buBlip>
        <a:defRPr sz="3200" kern="1200">
          <a:solidFill>
            <a:schemeClr val="tx1"/>
          </a:solidFill>
          <a:effectLst/>
          <a:latin typeface="+mn-lt"/>
          <a:ea typeface="+mn-ea"/>
          <a:cs typeface="+mn-cs"/>
        </a:defRPr>
      </a:lvl1pPr>
      <a:lvl2pPr marL="914400" indent="-396875" algn="l" defTabSz="914363" rtl="0" eaLnBrk="1" latinLnBrk="0" hangingPunct="1">
        <a:lnSpc>
          <a:spcPct val="90000"/>
        </a:lnSpc>
        <a:spcBef>
          <a:spcPct val="20000"/>
        </a:spcBef>
        <a:buSzPct val="80000"/>
        <a:buFontTx/>
        <a:buBlip>
          <a:blip r:embed="rId14"/>
        </a:buBlip>
        <a:defRPr sz="2800" kern="1200">
          <a:solidFill>
            <a:schemeClr val="tx1"/>
          </a:solidFill>
          <a:effectLst/>
          <a:latin typeface="+mn-lt"/>
          <a:ea typeface="+mn-ea"/>
          <a:cs typeface="+mn-cs"/>
        </a:defRPr>
      </a:lvl2pPr>
      <a:lvl3pPr marL="1258888" indent="-344488"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3pPr>
      <a:lvl4pPr marL="1604963" indent="-346075"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4pPr>
      <a:lvl5pPr marL="1941513" indent="-336550"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latin typeface="Arial" pitchFamily="34" charset="0"/>
                <a:cs typeface="Arial" pitchFamily="34" charset="0"/>
              </a:rPr>
              <a:t>Efficient UI Development</a:t>
            </a:r>
            <a:br>
              <a:rPr smtClean="0">
                <a:latin typeface="Arial" pitchFamily="34" charset="0"/>
                <a:cs typeface="Arial" pitchFamily="34" charset="0"/>
              </a:rPr>
            </a:br>
            <a:r>
              <a:rPr sz="2800" smtClean="0">
                <a:latin typeface="Arial" pitchFamily="34" charset="0"/>
                <a:cs typeface="Arial" pitchFamily="34" charset="0"/>
              </a:rPr>
              <a:t>with nukeationMachine for Visual Studio 2008</a:t>
            </a:r>
            <a:endParaRPr lang="en-US" dirty="0">
              <a:latin typeface="Arial" pitchFamily="34" charset="0"/>
              <a:cs typeface="Arial" pitchFamily="34" charset="0"/>
            </a:endParaRPr>
          </a:p>
        </p:txBody>
      </p:sp>
      <p:sp>
        <p:nvSpPr>
          <p:cNvPr id="3" name="Subtitle 2"/>
          <p:cNvSpPr>
            <a:spLocks noGrp="1"/>
          </p:cNvSpPr>
          <p:nvPr>
            <p:ph type="subTitle" idx="1"/>
          </p:nvPr>
        </p:nvSpPr>
        <p:spPr/>
        <p:txBody>
          <a:bodyPr/>
          <a:lstStyle/>
          <a:p>
            <a:r>
              <a:rPr lang="en-US" dirty="0" smtClean="0">
                <a:latin typeface="Arial" pitchFamily="34" charset="0"/>
                <a:cs typeface="Arial" pitchFamily="34" charset="0"/>
              </a:rPr>
              <a:t>Dax Pandhi</a:t>
            </a:r>
          </a:p>
          <a:p>
            <a:r>
              <a:rPr lang="en-US" sz="1600" dirty="0" smtClean="0">
                <a:solidFill>
                  <a:schemeClr val="tx1">
                    <a:lumMod val="75000"/>
                  </a:schemeClr>
                </a:solidFill>
              </a:rPr>
              <a:t>Founder </a:t>
            </a:r>
            <a:r>
              <a:rPr lang="en-US" sz="1600" dirty="0" smtClean="0">
                <a:solidFill>
                  <a:srgbClr val="FFFF00"/>
                </a:solidFill>
              </a:rPr>
              <a:t>|</a:t>
            </a:r>
            <a:r>
              <a:rPr lang="en-US" sz="1600" dirty="0" smtClean="0">
                <a:solidFill>
                  <a:schemeClr val="tx1">
                    <a:lumMod val="75000"/>
                  </a:schemeClr>
                </a:solidFill>
              </a:rPr>
              <a:t> Nukeation Studios</a:t>
            </a:r>
          </a:p>
          <a:p>
            <a:r>
              <a:rPr lang="en-US" sz="1400" dirty="0" smtClean="0">
                <a:solidFill>
                  <a:schemeClr val="tx1">
                    <a:lumMod val="75000"/>
                  </a:schemeClr>
                </a:solidFill>
              </a:rPr>
              <a:t>http://blog.nukeation.com </a:t>
            </a:r>
            <a:r>
              <a:rPr lang="en-US" sz="1400" dirty="0" smtClean="0">
                <a:solidFill>
                  <a:srgbClr val="FFFF00"/>
                </a:solidFill>
              </a:rPr>
              <a:t>|</a:t>
            </a:r>
            <a:r>
              <a:rPr lang="en-US" sz="1400" dirty="0" smtClean="0">
                <a:solidFill>
                  <a:schemeClr val="tx1">
                    <a:lumMod val="75000"/>
                  </a:schemeClr>
                </a:solidFill>
              </a:rPr>
              <a:t> dax@nukeation.com</a:t>
            </a:r>
            <a:endParaRPr lang="en-US" sz="1400" dirty="0">
              <a:solidFill>
                <a:schemeClr val="tx1">
                  <a:lumMod val="75000"/>
                </a:schemeClr>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Building UI with nukeationMachine</a:t>
            </a:r>
            <a:endParaRPr lang="en-US" dirty="0"/>
          </a:p>
        </p:txBody>
      </p:sp>
      <p:sp>
        <p:nvSpPr>
          <p:cNvPr id="3" name="Subtitle 2"/>
          <p:cNvSpPr>
            <a:spLocks noGrp="1"/>
          </p:cNvSpPr>
          <p:nvPr>
            <p:ph type="subTitle" idx="1"/>
          </p:nvPr>
        </p:nvSpPr>
        <p:spPr>
          <a:xfrm>
            <a:off x="1277512" y="3726870"/>
            <a:ext cx="7043208" cy="997530"/>
          </a:xfrm>
        </p:spPr>
        <p:txBody>
          <a:bodyPr/>
          <a:lstStyle/>
          <a:p>
            <a:r>
              <a:rPr lang="en-US" dirty="0" smtClean="0"/>
              <a:t>Using the nukeationMachine addin to create UI more efficiently in Visual Studio 2008</a:t>
            </a:r>
            <a:endParaRPr lang="en-US" dirty="0"/>
          </a:p>
        </p:txBody>
      </p:sp>
      <p:sp>
        <p:nvSpPr>
          <p:cNvPr id="4" name="Text Placeholder 3"/>
          <p:cNvSpPr>
            <a:spLocks noGrp="1"/>
          </p:cNvSpPr>
          <p:nvPr>
            <p:ph type="body" sz="quarter" idx="10"/>
          </p:nvPr>
        </p:nvSpPr>
        <p:spPr/>
        <p:txBody>
          <a:bodyPr/>
          <a:lstStyle/>
          <a:p>
            <a:r>
              <a:rPr smtClean="0"/>
              <a:t>DEMO</a:t>
            </a:r>
            <a:endParaRPr 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Design Time Comparison</a:t>
            </a:r>
            <a:endParaRPr lang="en-US" dirty="0"/>
          </a:p>
        </p:txBody>
      </p:sp>
      <p:graphicFrame>
        <p:nvGraphicFramePr>
          <p:cNvPr id="4" name="Content Placeholder 3"/>
          <p:cNvGraphicFramePr>
            <a:graphicFrameLocks noGrp="1"/>
          </p:cNvGraphicFramePr>
          <p:nvPr>
            <p:ph idx="1"/>
          </p:nvPr>
        </p:nvGraphicFramePr>
        <p:xfrm>
          <a:off x="381000" y="1412874"/>
          <a:ext cx="8382000" cy="34639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Real World Scenario</a:t>
            </a:r>
            <a:endParaRPr lang="en-US" dirty="0"/>
          </a:p>
        </p:txBody>
      </p:sp>
      <p:sp>
        <p:nvSpPr>
          <p:cNvPr id="3" name="Subtitle 2"/>
          <p:cNvSpPr>
            <a:spLocks noGrp="1"/>
          </p:cNvSpPr>
          <p:nvPr>
            <p:ph type="subTitle" idx="1"/>
          </p:nvPr>
        </p:nvSpPr>
        <p:spPr>
          <a:xfrm>
            <a:off x="1277512" y="3726870"/>
            <a:ext cx="7043208" cy="1073730"/>
          </a:xfrm>
        </p:spPr>
        <p:txBody>
          <a:bodyPr/>
          <a:lstStyle/>
          <a:p>
            <a:r>
              <a:rPr lang="en-US" dirty="0" smtClean="0"/>
              <a:t>Using nukeationMachine in a typical business application project</a:t>
            </a:r>
            <a:endParaRPr lang="en-US" dirty="0"/>
          </a:p>
        </p:txBody>
      </p:sp>
      <p:sp>
        <p:nvSpPr>
          <p:cNvPr id="4" name="Text Placeholder 3"/>
          <p:cNvSpPr>
            <a:spLocks noGrp="1"/>
          </p:cNvSpPr>
          <p:nvPr>
            <p:ph type="body" sz="quarter" idx="10"/>
          </p:nvPr>
        </p:nvSpPr>
        <p:spPr/>
        <p:txBody>
          <a:bodyPr/>
          <a:lstStyle/>
          <a:p>
            <a:r>
              <a:rPr smtClean="0"/>
              <a:t>DEMO</a:t>
            </a:r>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Creating your own UI Bits</a:t>
            </a:r>
            <a:endParaRPr lang="en-US" dirty="0"/>
          </a:p>
        </p:txBody>
      </p:sp>
      <p:sp>
        <p:nvSpPr>
          <p:cNvPr id="3" name="Subtitle 2"/>
          <p:cNvSpPr>
            <a:spLocks noGrp="1"/>
          </p:cNvSpPr>
          <p:nvPr>
            <p:ph type="subTitle" idx="1"/>
          </p:nvPr>
        </p:nvSpPr>
        <p:spPr/>
        <p:txBody>
          <a:bodyPr/>
          <a:lstStyle/>
          <a:p>
            <a:r>
              <a:rPr lang="en-US" dirty="0" smtClean="0"/>
              <a:t>Extending the nukeationMachine library</a:t>
            </a:r>
          </a:p>
        </p:txBody>
      </p:sp>
      <p:sp>
        <p:nvSpPr>
          <p:cNvPr id="4" name="Text Placeholder 3"/>
          <p:cNvSpPr>
            <a:spLocks noGrp="1"/>
          </p:cNvSpPr>
          <p:nvPr>
            <p:ph type="body" sz="quarter" idx="10"/>
          </p:nvPr>
        </p:nvSpPr>
        <p:spPr/>
        <p:txBody>
          <a:bodyPr/>
          <a:lstStyle/>
          <a:p>
            <a:r>
              <a:rPr smtClean="0"/>
              <a:t>DEMO</a:t>
            </a:r>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Share across teams and languages</a:t>
            </a:r>
            <a:endParaRPr lang="en-US" dirty="0"/>
          </a:p>
        </p:txBody>
      </p:sp>
      <p:sp>
        <p:nvSpPr>
          <p:cNvPr id="3" name="Subtitle 2"/>
          <p:cNvSpPr>
            <a:spLocks noGrp="1"/>
          </p:cNvSpPr>
          <p:nvPr>
            <p:ph type="subTitle" idx="1"/>
          </p:nvPr>
        </p:nvSpPr>
        <p:spPr/>
        <p:txBody>
          <a:bodyPr/>
          <a:lstStyle/>
          <a:p>
            <a:r>
              <a:rPr lang="en-US" dirty="0" smtClean="0"/>
              <a:t>UI Bits can work between different .NET languages, and you can share them with your colleagues to speed development</a:t>
            </a:r>
          </a:p>
        </p:txBody>
      </p:sp>
      <p:sp>
        <p:nvSpPr>
          <p:cNvPr id="4" name="Text Placeholder 3"/>
          <p:cNvSpPr>
            <a:spLocks noGrp="1"/>
          </p:cNvSpPr>
          <p:nvPr>
            <p:ph type="body" sz="quarter" idx="10"/>
          </p:nvPr>
        </p:nvSpPr>
        <p:spPr/>
        <p:txBody>
          <a:bodyPr/>
          <a:lstStyle/>
          <a:p>
            <a:r>
              <a:rPr smtClean="0"/>
              <a:t>DEMO</a:t>
            </a:r>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nukeationMachine</a:t>
            </a:r>
            <a:endParaRPr lang="en-US" dirty="0"/>
          </a:p>
        </p:txBody>
      </p:sp>
      <p:sp>
        <p:nvSpPr>
          <p:cNvPr id="3" name="Text Placeholder 2"/>
          <p:cNvSpPr>
            <a:spLocks noGrp="1"/>
          </p:cNvSpPr>
          <p:nvPr>
            <p:ph type="body" sz="quarter" idx="10"/>
          </p:nvPr>
        </p:nvSpPr>
        <p:spPr>
          <a:xfrm>
            <a:off x="381000" y="1411552"/>
            <a:ext cx="8382000" cy="984885"/>
          </a:xfrm>
        </p:spPr>
        <p:txBody>
          <a:bodyPr/>
          <a:lstStyle/>
          <a:p>
            <a:pPr lvl="0"/>
            <a:r>
              <a:rPr lang="en-US" dirty="0" smtClean="0"/>
              <a:t>Visit the official website for more info:</a:t>
            </a:r>
          </a:p>
          <a:p>
            <a:pPr lvl="0">
              <a:buNone/>
            </a:pPr>
            <a:r>
              <a:rPr lang="en-US" dirty="0" smtClean="0">
                <a:solidFill>
                  <a:srgbClr val="FFFF00"/>
                </a:solidFill>
                <a:effectLst>
                  <a:outerShdw blurRad="38100" dist="38100" dir="2700000" algn="tl">
                    <a:srgbClr val="000000">
                      <a:alpha val="43137"/>
                    </a:srgbClr>
                  </a:outerShdw>
                </a:effectLst>
              </a:rPr>
              <a:t>    http</a:t>
            </a:r>
            <a:r>
              <a:rPr lang="en-US" smtClean="0">
                <a:solidFill>
                  <a:srgbClr val="FFFF00"/>
                </a:solidFill>
                <a:effectLst>
                  <a:outerShdw blurRad="38100" dist="38100" dir="2700000" algn="tl">
                    <a:srgbClr val="000000">
                      <a:alpha val="43137"/>
                    </a:srgbClr>
                  </a:outerShdw>
                </a:effectLst>
              </a:rPr>
              <a:t>://</a:t>
            </a:r>
            <a:r>
              <a:rPr lang="en-US" smtClean="0">
                <a:solidFill>
                  <a:srgbClr val="FFFF00"/>
                </a:solidFill>
                <a:effectLst>
                  <a:outerShdw blurRad="38100" dist="38100" dir="2700000" algn="tl">
                    <a:srgbClr val="000000">
                      <a:alpha val="43137"/>
                    </a:srgbClr>
                  </a:outerShdw>
                </a:effectLst>
              </a:rPr>
              <a:t>machine.nukeation.com</a:t>
            </a:r>
            <a:endParaRPr lang="en-US" dirty="0" smtClean="0">
              <a:solidFill>
                <a:srgbClr val="FFFF00"/>
              </a:solidFill>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Resources for proper UX Design</a:t>
            </a:r>
            <a:endParaRPr lang="en-US" dirty="0"/>
          </a:p>
        </p:txBody>
      </p:sp>
      <p:sp>
        <p:nvSpPr>
          <p:cNvPr id="3" name="Text Placeholder 2"/>
          <p:cNvSpPr>
            <a:spLocks noGrp="1"/>
          </p:cNvSpPr>
          <p:nvPr>
            <p:ph type="body" sz="quarter" idx="10"/>
          </p:nvPr>
        </p:nvSpPr>
        <p:spPr>
          <a:xfrm>
            <a:off x="381000" y="1411552"/>
            <a:ext cx="8382000" cy="2203680"/>
          </a:xfrm>
        </p:spPr>
        <p:txBody>
          <a:bodyPr/>
          <a:lstStyle/>
          <a:p>
            <a:r>
              <a:rPr lang="en-US" dirty="0" smtClean="0"/>
              <a:t>Creating the Best User Experience</a:t>
            </a:r>
          </a:p>
          <a:p>
            <a:pPr>
              <a:buNone/>
            </a:pPr>
            <a:r>
              <a:rPr lang="en-US" sz="2400" i="1" dirty="0" smtClean="0">
                <a:solidFill>
                  <a:srgbClr val="FFFF00"/>
                </a:solidFill>
                <a:effectLst>
                  <a:outerShdw blurRad="38100" dist="38100" dir="2700000" algn="tl">
                    <a:srgbClr val="000000">
                      <a:alpha val="43137"/>
                    </a:srgbClr>
                  </a:outerShdw>
                </a:effectLst>
              </a:rPr>
              <a:t>	http://msdn.microsoft.com/en-us/library/aa468595.aspx</a:t>
            </a:r>
          </a:p>
          <a:p>
            <a:pPr>
              <a:buNone/>
            </a:pPr>
            <a:endParaRPr lang="en-US" sz="2400" dirty="0" smtClean="0"/>
          </a:p>
          <a:p>
            <a:r>
              <a:rPr lang="en-US" dirty="0" smtClean="0"/>
              <a:t>Microsoft UX Guide</a:t>
            </a:r>
          </a:p>
          <a:p>
            <a:pPr>
              <a:buNone/>
            </a:pPr>
            <a:r>
              <a:rPr lang="en-US" sz="2400" i="1" dirty="0" smtClean="0">
                <a:solidFill>
                  <a:srgbClr val="FFFF00"/>
                </a:solidFill>
                <a:effectLst>
                  <a:outerShdw blurRad="38100" dist="38100" dir="2700000" algn="tl">
                    <a:srgbClr val="000000">
                      <a:alpha val="43137"/>
                    </a:srgbClr>
                  </a:outerShdw>
                </a:effectLst>
              </a:rPr>
              <a:t>	http://msdn.microsoft.com/en-us/library/aa511258.aspx</a:t>
            </a:r>
            <a:endParaRPr lang="en-US" sz="2400" i="1" dirty="0">
              <a:solidFill>
                <a:srgbClr val="FFFF00"/>
              </a:solidFill>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Questions &amp; Answers</a:t>
            </a:r>
            <a:endParaRPr lang="en-US" dirty="0"/>
          </a:p>
        </p:txBody>
      </p:sp>
      <p:sp>
        <p:nvSpPr>
          <p:cNvPr id="3" name="Subtitle 2"/>
          <p:cNvSpPr>
            <a:spLocks noGrp="1"/>
          </p:cNvSpPr>
          <p:nvPr>
            <p:ph type="subTitle" idx="1"/>
          </p:nvPr>
        </p:nvSpPr>
        <p:spPr/>
        <p:txBody>
          <a:bodyPr/>
          <a:lstStyle/>
          <a:p>
            <a:r>
              <a:rPr lang="en-US" dirty="0" smtClean="0"/>
              <a:t>Please use the question manager in LiveMeeting to ask your questions now!</a:t>
            </a:r>
          </a:p>
        </p:txBody>
      </p:sp>
      <p:sp>
        <p:nvSpPr>
          <p:cNvPr id="4" name="Text Placeholder 3"/>
          <p:cNvSpPr>
            <a:spLocks noGrp="1"/>
          </p:cNvSpPr>
          <p:nvPr>
            <p:ph type="body" sz="quarter" idx="10"/>
          </p:nvPr>
        </p:nvSpPr>
        <p:spPr/>
        <p:txBody>
          <a:bodyPr/>
          <a:lstStyle/>
          <a:p>
            <a:r>
              <a:rPr smtClean="0"/>
              <a:t>Q&amp;A</a:t>
            </a:r>
            <a:endParaRPr lang="en-US"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Special Discount</a:t>
            </a:r>
            <a:endParaRPr lang="en-US" dirty="0"/>
          </a:p>
        </p:txBody>
      </p:sp>
      <p:sp>
        <p:nvSpPr>
          <p:cNvPr id="3" name="Text Placeholder 2"/>
          <p:cNvSpPr>
            <a:spLocks noGrp="1"/>
          </p:cNvSpPr>
          <p:nvPr>
            <p:ph type="body" sz="quarter" idx="10"/>
          </p:nvPr>
        </p:nvSpPr>
        <p:spPr>
          <a:xfrm>
            <a:off x="381000" y="1411552"/>
            <a:ext cx="8382000" cy="4390433"/>
          </a:xfrm>
        </p:spPr>
        <p:txBody>
          <a:bodyPr/>
          <a:lstStyle/>
          <a:p>
            <a:pPr lvl="0"/>
            <a:r>
              <a:rPr lang="en-US" dirty="0" smtClean="0"/>
              <a:t>Special 20% discount for all viewers who wish to purchase nukeationMachine</a:t>
            </a:r>
          </a:p>
          <a:p>
            <a:pPr lvl="1">
              <a:buNone/>
            </a:pPr>
            <a:endParaRPr lang="en-US" dirty="0" smtClean="0"/>
          </a:p>
          <a:p>
            <a:pPr lvl="1">
              <a:buNone/>
            </a:pPr>
            <a:r>
              <a:rPr lang="en-US" dirty="0" smtClean="0"/>
              <a:t>Email discount code: </a:t>
            </a:r>
            <a:r>
              <a:rPr lang="en-US" b="1" dirty="0" smtClean="0">
                <a:effectLst>
                  <a:outerShdw blurRad="38100" dist="38100" dir="2700000" algn="tl">
                    <a:srgbClr val="000000">
                      <a:alpha val="43137"/>
                    </a:srgbClr>
                  </a:outerShdw>
                </a:effectLst>
              </a:rPr>
              <a:t>vtd409</a:t>
            </a:r>
          </a:p>
          <a:p>
            <a:pPr lvl="1">
              <a:buNone/>
            </a:pPr>
            <a:r>
              <a:rPr lang="en-US" dirty="0" smtClean="0"/>
              <a:t>to </a:t>
            </a:r>
            <a:r>
              <a:rPr lang="en-US" dirty="0" smtClean="0">
                <a:solidFill>
                  <a:srgbClr val="FFFF00"/>
                </a:solidFill>
                <a:effectLst>
                  <a:outerShdw blurRad="38100" dist="38100" dir="2700000" algn="tl">
                    <a:srgbClr val="000000">
                      <a:alpha val="43137"/>
                    </a:srgbClr>
                  </a:outerShdw>
                </a:effectLst>
              </a:rPr>
              <a:t>sales@nukeation.com</a:t>
            </a:r>
          </a:p>
          <a:p>
            <a:pPr lvl="1">
              <a:buNone/>
            </a:pPr>
            <a:endParaRPr lang="en-US" dirty="0" smtClean="0">
              <a:solidFill>
                <a:srgbClr val="FFFF00"/>
              </a:solidFill>
              <a:effectLst>
                <a:outerShdw blurRad="38100" dist="38100" dir="2700000" algn="tl">
                  <a:srgbClr val="000000">
                    <a:alpha val="43137"/>
                  </a:srgbClr>
                </a:outerShdw>
              </a:effectLst>
            </a:endParaRPr>
          </a:p>
          <a:p>
            <a:pPr lvl="1">
              <a:buNone/>
            </a:pPr>
            <a:endParaRPr lang="en-US" dirty="0" smtClean="0">
              <a:solidFill>
                <a:srgbClr val="FFFF00"/>
              </a:solidFill>
              <a:effectLst>
                <a:outerShdw blurRad="38100" dist="38100" dir="2700000" algn="tl">
                  <a:srgbClr val="000000">
                    <a:alpha val="43137"/>
                  </a:srgbClr>
                </a:outerShdw>
              </a:effectLst>
            </a:endParaRPr>
          </a:p>
          <a:p>
            <a:pPr lvl="1">
              <a:buNone/>
            </a:pPr>
            <a:endParaRPr lang="en-US" dirty="0" smtClean="0">
              <a:solidFill>
                <a:srgbClr val="FFFF00"/>
              </a:solidFill>
              <a:effectLst>
                <a:outerShdw blurRad="38100" dist="38100" dir="2700000" algn="tl">
                  <a:srgbClr val="000000">
                    <a:alpha val="43137"/>
                  </a:srgbClr>
                </a:outerShdw>
              </a:effectLst>
            </a:endParaRPr>
          </a:p>
          <a:p>
            <a:pPr lvl="1">
              <a:buNone/>
            </a:pPr>
            <a:endParaRPr lang="en-US" dirty="0" smtClean="0">
              <a:solidFill>
                <a:srgbClr val="FFFF00"/>
              </a:solidFill>
              <a:effectLst>
                <a:outerShdw blurRad="38100" dist="38100" dir="2700000" algn="tl">
                  <a:srgbClr val="000000">
                    <a:alpha val="43137"/>
                  </a:srgbClr>
                </a:outerShdw>
              </a:effectLst>
            </a:endParaRPr>
          </a:p>
          <a:p>
            <a:pPr lvl="1">
              <a:buNone/>
            </a:pPr>
            <a:r>
              <a:rPr lang="en-US" sz="1100" dirty="0" smtClean="0">
                <a:effectLst>
                  <a:outerShdw blurRad="38100" dist="38100" dir="2700000" algn="tl">
                    <a:srgbClr val="000000">
                      <a:alpha val="43137"/>
                    </a:srgbClr>
                  </a:outerShdw>
                </a:effectLst>
              </a:rPr>
              <a:t>* Offer valid until 20 October 2008. Terms &amp; Conditions apply. Email us for details.</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Contact</a:t>
            </a:r>
            <a:endParaRPr lang="en-US" dirty="0"/>
          </a:p>
        </p:txBody>
      </p:sp>
      <p:sp>
        <p:nvSpPr>
          <p:cNvPr id="3" name="Text Placeholder 2"/>
          <p:cNvSpPr>
            <a:spLocks noGrp="1"/>
          </p:cNvSpPr>
          <p:nvPr>
            <p:ph type="body" sz="quarter" idx="10"/>
          </p:nvPr>
        </p:nvSpPr>
        <p:spPr>
          <a:xfrm>
            <a:off x="381000" y="1411552"/>
            <a:ext cx="8382000" cy="3693319"/>
          </a:xfrm>
        </p:spPr>
        <p:txBody>
          <a:bodyPr/>
          <a:lstStyle/>
          <a:p>
            <a:r>
              <a:rPr lang="en-US" dirty="0" smtClean="0"/>
              <a:t>Blog Address</a:t>
            </a:r>
          </a:p>
          <a:p>
            <a:pPr>
              <a:buNone/>
            </a:pPr>
            <a:r>
              <a:rPr lang="en-US" dirty="0" smtClean="0">
                <a:solidFill>
                  <a:srgbClr val="FFFF00"/>
                </a:solidFill>
              </a:rPr>
              <a:t>	http://blog.nukeation.com</a:t>
            </a:r>
          </a:p>
          <a:p>
            <a:pPr>
              <a:buNone/>
            </a:pPr>
            <a:endParaRPr lang="en-US" dirty="0" smtClean="0"/>
          </a:p>
          <a:p>
            <a:r>
              <a:rPr lang="en-US" dirty="0" smtClean="0"/>
              <a:t>Email Address</a:t>
            </a:r>
          </a:p>
          <a:p>
            <a:pPr>
              <a:buNone/>
            </a:pPr>
            <a:r>
              <a:rPr lang="en-US" dirty="0" smtClean="0">
                <a:solidFill>
                  <a:srgbClr val="FFFF00"/>
                </a:solidFill>
              </a:rPr>
              <a:t>	dax@nukeation.com</a:t>
            </a:r>
          </a:p>
          <a:p>
            <a:pPr>
              <a:buNone/>
            </a:pPr>
            <a:endParaRPr lang="en-US" dirty="0" smtClean="0"/>
          </a:p>
          <a:p>
            <a:pPr>
              <a:buNone/>
            </a:pPr>
            <a:endParaRPr lang="en-US" dirty="0" smtClean="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Agenda</a:t>
            </a:r>
            <a:endParaRPr lang="en-US" dirty="0"/>
          </a:p>
        </p:txBody>
      </p:sp>
      <p:sp>
        <p:nvSpPr>
          <p:cNvPr id="3" name="Text Placeholder 2"/>
          <p:cNvSpPr>
            <a:spLocks noGrp="1"/>
          </p:cNvSpPr>
          <p:nvPr>
            <p:ph type="body" sz="quarter" idx="10"/>
          </p:nvPr>
        </p:nvSpPr>
        <p:spPr>
          <a:xfrm>
            <a:off x="381000" y="1411552"/>
            <a:ext cx="8382000" cy="3231654"/>
          </a:xfrm>
        </p:spPr>
        <p:txBody>
          <a:bodyPr/>
          <a:lstStyle/>
          <a:p>
            <a:r>
              <a:rPr lang="en-US" sz="2800" dirty="0" smtClean="0"/>
              <a:t>Design Environments in Visual Studio 2008</a:t>
            </a:r>
          </a:p>
          <a:p>
            <a:r>
              <a:rPr lang="en-US" sz="2800" dirty="0" smtClean="0"/>
              <a:t>Current UI Trends</a:t>
            </a:r>
          </a:p>
          <a:p>
            <a:r>
              <a:rPr lang="en-US" sz="2800" dirty="0" smtClean="0"/>
              <a:t>Introduction to nukeationMachine</a:t>
            </a:r>
          </a:p>
          <a:p>
            <a:r>
              <a:rPr lang="en-US" sz="2800" dirty="0" smtClean="0"/>
              <a:t>A little bit about UX</a:t>
            </a:r>
          </a:p>
          <a:p>
            <a:r>
              <a:rPr lang="en-US" sz="2800" dirty="0" smtClean="0"/>
              <a:t>Typical UI development with </a:t>
            </a:r>
            <a:r>
              <a:rPr lang="en-US" sz="2800" dirty="0" smtClean="0"/>
              <a:t>Visual Studio</a:t>
            </a:r>
            <a:endParaRPr lang="en-US" sz="2800" dirty="0" smtClean="0"/>
          </a:p>
          <a:p>
            <a:r>
              <a:rPr lang="en-US" sz="2800" dirty="0" smtClean="0"/>
              <a:t>Efficient UI development with nukeationMachine</a:t>
            </a:r>
          </a:p>
          <a:p>
            <a:r>
              <a:rPr lang="en-US" sz="2800" dirty="0" smtClean="0"/>
              <a:t>Q&amp;A</a:t>
            </a:r>
            <a:endParaRPr lang="en-US" sz="28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498598"/>
          </a:xfrm>
        </p:spPr>
        <p:txBody>
          <a:bodyPr/>
          <a:lstStyle/>
          <a:p>
            <a:r>
              <a:rPr sz="3600" smtClean="0"/>
              <a:t>Design Environments in Visual Studio 2008</a:t>
            </a:r>
            <a:endParaRPr lang="en-US" sz="3600" dirty="0"/>
          </a:p>
        </p:txBody>
      </p:sp>
      <p:sp>
        <p:nvSpPr>
          <p:cNvPr id="3" name="Text Placeholder 2"/>
          <p:cNvSpPr>
            <a:spLocks noGrp="1"/>
          </p:cNvSpPr>
          <p:nvPr>
            <p:ph type="body" sz="quarter" idx="10"/>
          </p:nvPr>
        </p:nvSpPr>
        <p:spPr/>
        <p:txBody>
          <a:bodyPr/>
          <a:lstStyle/>
          <a:p>
            <a:endParaRPr lang="en-US" dirty="0"/>
          </a:p>
        </p:txBody>
      </p:sp>
      <p:graphicFrame>
        <p:nvGraphicFramePr>
          <p:cNvPr id="4" name="Diagram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B7D9D367-D2EC-42CA-9DFF-13AB41B66F6C}"/>
                                            </p:graphicEl>
                                          </p:spTgt>
                                        </p:tgtEl>
                                        <p:attrNameLst>
                                          <p:attrName>style.visibility</p:attrName>
                                        </p:attrNameLst>
                                      </p:cBhvr>
                                      <p:to>
                                        <p:strVal val="visible"/>
                                      </p:to>
                                    </p:set>
                                    <p:animEffect transition="in" filter="fade">
                                      <p:cBhvr>
                                        <p:cTn id="7" dur="2000"/>
                                        <p:tgtEl>
                                          <p:spTgt spid="4">
                                            <p:graphicEl>
                                              <a:dgm id="{B7D9D367-D2EC-42CA-9DFF-13AB41B66F6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1B5AEC2C-B4F2-4BF9-A88F-67490774E293}"/>
                                            </p:graphicEl>
                                          </p:spTgt>
                                        </p:tgtEl>
                                        <p:attrNameLst>
                                          <p:attrName>style.visibility</p:attrName>
                                        </p:attrNameLst>
                                      </p:cBhvr>
                                      <p:to>
                                        <p:strVal val="visible"/>
                                      </p:to>
                                    </p:set>
                                    <p:animEffect transition="in" filter="fade">
                                      <p:cBhvr>
                                        <p:cTn id="12" dur="2000"/>
                                        <p:tgtEl>
                                          <p:spTgt spid="4">
                                            <p:graphicEl>
                                              <a:dgm id="{1B5AEC2C-B4F2-4BF9-A88F-67490774E293}"/>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graphicEl>
                                              <a:dgm id="{63D00C72-4273-4FEC-B51D-54FF22FFEA95}"/>
                                            </p:graphicEl>
                                          </p:spTgt>
                                        </p:tgtEl>
                                        <p:attrNameLst>
                                          <p:attrName>style.visibility</p:attrName>
                                        </p:attrNameLst>
                                      </p:cBhvr>
                                      <p:to>
                                        <p:strVal val="visible"/>
                                      </p:to>
                                    </p:set>
                                    <p:animEffect transition="in" filter="fade">
                                      <p:cBhvr>
                                        <p:cTn id="15" dur="2000"/>
                                        <p:tgtEl>
                                          <p:spTgt spid="4">
                                            <p:graphicEl>
                                              <a:dgm id="{63D00C72-4273-4FEC-B51D-54FF22FFEA95}"/>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graphicEl>
                                              <a:dgm id="{6E85D70D-B4F2-475E-9FC9-09018F490B00}"/>
                                            </p:graphicEl>
                                          </p:spTgt>
                                        </p:tgtEl>
                                        <p:attrNameLst>
                                          <p:attrName>style.visibility</p:attrName>
                                        </p:attrNameLst>
                                      </p:cBhvr>
                                      <p:to>
                                        <p:strVal val="visible"/>
                                      </p:to>
                                    </p:set>
                                    <p:animEffect transition="in" filter="fade">
                                      <p:cBhvr>
                                        <p:cTn id="20" dur="2000"/>
                                        <p:tgtEl>
                                          <p:spTgt spid="4">
                                            <p:graphicEl>
                                              <a:dgm id="{6E85D70D-B4F2-475E-9FC9-09018F490B00}"/>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graphicEl>
                                              <a:dgm id="{E73344AD-9A33-40B5-BB14-72C3E5D476F8}"/>
                                            </p:graphicEl>
                                          </p:spTgt>
                                        </p:tgtEl>
                                        <p:attrNameLst>
                                          <p:attrName>style.visibility</p:attrName>
                                        </p:attrNameLst>
                                      </p:cBhvr>
                                      <p:to>
                                        <p:strVal val="visible"/>
                                      </p:to>
                                    </p:set>
                                    <p:animEffect transition="in" filter="fade">
                                      <p:cBhvr>
                                        <p:cTn id="23" dur="2000"/>
                                        <p:tgtEl>
                                          <p:spTgt spid="4">
                                            <p:graphicEl>
                                              <a:dgm id="{E73344AD-9A33-40B5-BB14-72C3E5D476F8}"/>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
                                            <p:graphicEl>
                                              <a:dgm id="{63B9563D-EA58-4A02-9474-98EADA0CB4AD}"/>
                                            </p:graphicEl>
                                          </p:spTgt>
                                        </p:tgtEl>
                                        <p:attrNameLst>
                                          <p:attrName>style.visibility</p:attrName>
                                        </p:attrNameLst>
                                      </p:cBhvr>
                                      <p:to>
                                        <p:strVal val="visible"/>
                                      </p:to>
                                    </p:set>
                                    <p:animEffect transition="in" filter="fade">
                                      <p:cBhvr>
                                        <p:cTn id="26" dur="2000"/>
                                        <p:tgtEl>
                                          <p:spTgt spid="4">
                                            <p:graphicEl>
                                              <a:dgm id="{63B9563D-EA58-4A02-9474-98EADA0CB4A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83264"/>
          </a:xfrm>
        </p:spPr>
        <p:txBody>
          <a:bodyPr/>
          <a:lstStyle/>
          <a:p>
            <a:r>
              <a:rPr smtClean="0"/>
              <a:t>Current Trends: Windows Forms</a:t>
            </a:r>
            <a:endParaRPr/>
          </a:p>
        </p:txBody>
      </p:sp>
      <p:sp>
        <p:nvSpPr>
          <p:cNvPr id="3" name="Text Placeholder 2"/>
          <p:cNvSpPr>
            <a:spLocks noGrp="1"/>
          </p:cNvSpPr>
          <p:nvPr>
            <p:ph type="body" sz="quarter" idx="10"/>
          </p:nvPr>
        </p:nvSpPr>
        <p:spPr>
          <a:xfrm>
            <a:off x="381000" y="1411552"/>
            <a:ext cx="8382000" cy="4235006"/>
          </a:xfrm>
        </p:spPr>
        <p:txBody>
          <a:bodyPr/>
          <a:lstStyle/>
          <a:p>
            <a:pPr>
              <a:buNone/>
            </a:pPr>
            <a:r>
              <a:rPr lang="en-US" b="1" dirty="0" smtClean="0">
                <a:effectLst>
                  <a:outerShdw blurRad="38100" dist="38100" dir="2700000" algn="tl">
                    <a:srgbClr val="000000">
                      <a:alpha val="43137"/>
                    </a:srgbClr>
                  </a:outerShdw>
                </a:effectLst>
              </a:rPr>
              <a:t>PROS</a:t>
            </a:r>
          </a:p>
          <a:p>
            <a:r>
              <a:rPr lang="en-US" dirty="0" smtClean="0"/>
              <a:t>Reliable and strongly supported platform</a:t>
            </a:r>
          </a:p>
          <a:p>
            <a:r>
              <a:rPr lang="en-US" dirty="0" smtClean="0"/>
              <a:t>Extensive 3</a:t>
            </a:r>
            <a:r>
              <a:rPr lang="en-US" baseline="30000" dirty="0" smtClean="0"/>
              <a:t>rd</a:t>
            </a:r>
            <a:r>
              <a:rPr lang="en-US" dirty="0" smtClean="0"/>
              <a:t> Party controls and extensions</a:t>
            </a:r>
          </a:p>
          <a:p>
            <a:r>
              <a:rPr lang="en-US" dirty="0" smtClean="0"/>
              <a:t>Existing investments</a:t>
            </a:r>
          </a:p>
          <a:p>
            <a:pPr>
              <a:buNone/>
            </a:pPr>
            <a:r>
              <a:rPr lang="en-US" b="1" dirty="0" smtClean="0">
                <a:effectLst>
                  <a:outerShdw blurRad="38100" dist="38100" dir="2700000" algn="tl">
                    <a:srgbClr val="000000">
                      <a:alpha val="43137"/>
                    </a:srgbClr>
                  </a:outerShdw>
                </a:effectLst>
              </a:rPr>
              <a:t>CONS</a:t>
            </a:r>
          </a:p>
          <a:p>
            <a:r>
              <a:rPr lang="en-US" dirty="0" smtClean="0"/>
              <a:t>Limited design flexibility</a:t>
            </a:r>
          </a:p>
          <a:p>
            <a:r>
              <a:rPr lang="en-US" dirty="0" smtClean="0"/>
              <a:t>Low graphics performance</a:t>
            </a:r>
          </a:p>
          <a:p>
            <a:r>
              <a:rPr lang="en-US" dirty="0" smtClean="0"/>
              <a:t>Excessive code required</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Current Trends: WPF</a:t>
            </a:r>
            <a:endParaRPr lang="en-US" dirty="0"/>
          </a:p>
        </p:txBody>
      </p:sp>
      <p:sp>
        <p:nvSpPr>
          <p:cNvPr id="3" name="Text Placeholder 2"/>
          <p:cNvSpPr>
            <a:spLocks noGrp="1"/>
          </p:cNvSpPr>
          <p:nvPr>
            <p:ph type="body" sz="quarter" idx="10"/>
          </p:nvPr>
        </p:nvSpPr>
        <p:spPr>
          <a:xfrm>
            <a:off x="381000" y="1411552"/>
            <a:ext cx="8382000" cy="4776692"/>
          </a:xfrm>
        </p:spPr>
        <p:txBody>
          <a:bodyPr/>
          <a:lstStyle/>
          <a:p>
            <a:pPr>
              <a:buNone/>
            </a:pPr>
            <a:r>
              <a:rPr lang="en-US" b="1" dirty="0" smtClean="0">
                <a:effectLst>
                  <a:outerShdw blurRad="38100" dist="38100" dir="2700000" algn="tl">
                    <a:srgbClr val="000000">
                      <a:alpha val="43137"/>
                    </a:srgbClr>
                  </a:outerShdw>
                </a:effectLst>
              </a:rPr>
              <a:t>PROS</a:t>
            </a:r>
          </a:p>
          <a:p>
            <a:r>
              <a:rPr lang="en-US" dirty="0" smtClean="0"/>
              <a:t>Fresh, highly flexible platform</a:t>
            </a:r>
          </a:p>
          <a:p>
            <a:r>
              <a:rPr lang="en-US" dirty="0" smtClean="0"/>
              <a:t>Graphically intensive and high performance</a:t>
            </a:r>
          </a:p>
          <a:p>
            <a:r>
              <a:rPr lang="en-US" dirty="0" smtClean="0"/>
              <a:t>XAML helps avoid complex code</a:t>
            </a:r>
          </a:p>
          <a:p>
            <a:pPr>
              <a:buNone/>
            </a:pPr>
            <a:r>
              <a:rPr lang="en-US" b="1" dirty="0" smtClean="0">
                <a:effectLst>
                  <a:outerShdw blurRad="38100" dist="38100" dir="2700000" algn="tl">
                    <a:srgbClr val="000000">
                      <a:alpha val="43137"/>
                    </a:srgbClr>
                  </a:outerShdw>
                </a:effectLst>
              </a:rPr>
              <a:t>CONS</a:t>
            </a:r>
          </a:p>
          <a:p>
            <a:r>
              <a:rPr lang="en-US" dirty="0" smtClean="0"/>
              <a:t>Changing investments</a:t>
            </a:r>
          </a:p>
          <a:p>
            <a:r>
              <a:rPr lang="en-US" dirty="0" smtClean="0"/>
              <a:t>Less familiarity</a:t>
            </a:r>
          </a:p>
          <a:p>
            <a:r>
              <a:rPr lang="en-US" dirty="0" smtClean="0"/>
              <a:t>Not enough 3</a:t>
            </a:r>
            <a:r>
              <a:rPr lang="en-US" baseline="30000" dirty="0" smtClean="0"/>
              <a:t>rd</a:t>
            </a:r>
            <a:r>
              <a:rPr lang="en-US" dirty="0" smtClean="0"/>
              <a:t> Party controls</a:t>
            </a:r>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What is nukeationMachine?</a:t>
            </a:r>
            <a:endParaRPr lang="en-US" dirty="0"/>
          </a:p>
        </p:txBody>
      </p:sp>
      <p:sp>
        <p:nvSpPr>
          <p:cNvPr id="3" name="Text Placeholder 2"/>
          <p:cNvSpPr>
            <a:spLocks noGrp="1"/>
          </p:cNvSpPr>
          <p:nvPr>
            <p:ph type="body" sz="quarter" idx="10"/>
          </p:nvPr>
        </p:nvSpPr>
        <p:spPr>
          <a:xfrm>
            <a:off x="381000" y="1411552"/>
            <a:ext cx="8382000" cy="3053144"/>
          </a:xfrm>
        </p:spPr>
        <p:txBody>
          <a:bodyPr/>
          <a:lstStyle/>
          <a:p>
            <a:r>
              <a:rPr lang="en-US" dirty="0" smtClean="0"/>
              <a:t>nukeationMachine is a User Interface automation addin for Visual Studio 2008</a:t>
            </a:r>
          </a:p>
          <a:p>
            <a:r>
              <a:rPr lang="en-US" dirty="0" smtClean="0"/>
              <a:t>UI Bits are like Visual Snippets</a:t>
            </a:r>
          </a:p>
          <a:p>
            <a:r>
              <a:rPr lang="en-US" dirty="0" smtClean="0"/>
              <a:t>Utilizes </a:t>
            </a:r>
            <a:r>
              <a:rPr lang="en-US" dirty="0" smtClean="0"/>
              <a:t>an extendable library of UI Bits</a:t>
            </a:r>
          </a:p>
          <a:p>
            <a:r>
              <a:rPr lang="en-US" dirty="0" smtClean="0"/>
              <a:t>WPF</a:t>
            </a:r>
            <a:r>
              <a:rPr lang="en-US" dirty="0" smtClean="0"/>
              <a:t>, Windows Forms, and ASP.NET</a:t>
            </a:r>
          </a:p>
          <a:p>
            <a:r>
              <a:rPr lang="en-US" dirty="0" smtClean="0"/>
              <a:t>Work across C#, VB.NET, J#, and C++</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Why nukeationMachine?</a:t>
            </a:r>
            <a:endParaRPr lang="en-US" dirty="0"/>
          </a:p>
        </p:txBody>
      </p:sp>
      <p:sp>
        <p:nvSpPr>
          <p:cNvPr id="3" name="Text Placeholder 2"/>
          <p:cNvSpPr>
            <a:spLocks noGrp="1"/>
          </p:cNvSpPr>
          <p:nvPr>
            <p:ph type="body" sz="quarter" idx="10"/>
          </p:nvPr>
        </p:nvSpPr>
        <p:spPr>
          <a:xfrm>
            <a:off x="381000" y="1411552"/>
            <a:ext cx="8382000" cy="4284250"/>
          </a:xfrm>
        </p:spPr>
        <p:txBody>
          <a:bodyPr/>
          <a:lstStyle/>
          <a:p>
            <a:r>
              <a:rPr lang="en-US" dirty="0" smtClean="0"/>
              <a:t>An average developer spends almost 10 minutes on just “OK/Cancel” buttons</a:t>
            </a:r>
          </a:p>
          <a:p>
            <a:r>
              <a:rPr lang="en-US" dirty="0" smtClean="0"/>
              <a:t>An estimated 60% of the time spent building your application’s UI is spent on recreating the same type of controls repeatedly</a:t>
            </a:r>
          </a:p>
          <a:p>
            <a:r>
              <a:rPr lang="en-US" dirty="0" smtClean="0"/>
              <a:t>Every minute spent on UI design is a minute deducted from writing the code</a:t>
            </a:r>
          </a:p>
          <a:p>
            <a:r>
              <a:rPr lang="en-US" dirty="0" smtClean="0"/>
              <a:t>&lt;10% developers pay attention to proper UX guidelines for designing their UI</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 little bit about UX</a:t>
            </a:r>
            <a:endParaRPr lang="en-US" dirty="0"/>
          </a:p>
        </p:txBody>
      </p:sp>
      <p:sp>
        <p:nvSpPr>
          <p:cNvPr id="3" name="Text Placeholder 2"/>
          <p:cNvSpPr>
            <a:spLocks noGrp="1"/>
          </p:cNvSpPr>
          <p:nvPr>
            <p:ph type="body" sz="quarter" idx="10"/>
          </p:nvPr>
        </p:nvSpPr>
        <p:spPr>
          <a:xfrm>
            <a:off x="381000" y="1411552"/>
            <a:ext cx="8382000" cy="4284250"/>
          </a:xfrm>
        </p:spPr>
        <p:txBody>
          <a:bodyPr/>
          <a:lstStyle/>
          <a:p>
            <a:r>
              <a:rPr lang="en-US" dirty="0" smtClean="0"/>
              <a:t>UX is often mistaken for a cool, slick, graphical UI with animations</a:t>
            </a:r>
          </a:p>
          <a:p>
            <a:r>
              <a:rPr lang="en-US" dirty="0" smtClean="0"/>
              <a:t>User Experience is more than what something looks like</a:t>
            </a:r>
          </a:p>
          <a:p>
            <a:r>
              <a:rPr lang="en-US" dirty="0" smtClean="0"/>
              <a:t>UX means making your application follow proper OS guidelines so that the end-users find it easy to use your application</a:t>
            </a:r>
          </a:p>
          <a:p>
            <a:r>
              <a:rPr lang="en-US" dirty="0" smtClean="0"/>
              <a:t>nukeationMachine complies with the “Windows Vista UX Guide”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z="3200" smtClean="0"/>
              <a:t>Building User Interfaces with </a:t>
            </a:r>
            <a:br>
              <a:rPr sz="3200" smtClean="0"/>
            </a:br>
            <a:r>
              <a:rPr sz="3200" smtClean="0"/>
              <a:t>Windows Forms, WPF, and ASP.NET</a:t>
            </a:r>
            <a:endParaRPr lang="en-US" sz="3200" dirty="0"/>
          </a:p>
        </p:txBody>
      </p:sp>
      <p:sp>
        <p:nvSpPr>
          <p:cNvPr id="3" name="Subtitle 2"/>
          <p:cNvSpPr>
            <a:spLocks noGrp="1"/>
          </p:cNvSpPr>
          <p:nvPr>
            <p:ph type="subTitle" idx="1"/>
          </p:nvPr>
        </p:nvSpPr>
        <p:spPr>
          <a:xfrm>
            <a:off x="1277512" y="3726870"/>
            <a:ext cx="7043208" cy="1073730"/>
          </a:xfrm>
        </p:spPr>
        <p:txBody>
          <a:bodyPr/>
          <a:lstStyle/>
          <a:p>
            <a:r>
              <a:rPr lang="en-US" dirty="0" smtClean="0"/>
              <a:t>A look at how UI is commonly built using Visual Studio 2008 toolbox</a:t>
            </a:r>
            <a:endParaRPr lang="en-US" dirty="0"/>
          </a:p>
        </p:txBody>
      </p:sp>
      <p:sp>
        <p:nvSpPr>
          <p:cNvPr id="4" name="Text Placeholder 3"/>
          <p:cNvSpPr>
            <a:spLocks noGrp="1"/>
          </p:cNvSpPr>
          <p:nvPr>
            <p:ph type="body" sz="quarter" idx="10"/>
          </p:nvPr>
        </p:nvSpPr>
        <p:spPr/>
        <p:txBody>
          <a:bodyPr/>
          <a:lstStyle/>
          <a:p>
            <a:r>
              <a:rPr smtClean="0"/>
              <a:t>DEMO</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Shades of Blue - Microsoft India DPE">
  <a:themeElements>
    <a:clrScheme name="Launch Wave colors">
      <a:dk1>
        <a:srgbClr val="000000"/>
      </a:dk1>
      <a:lt1>
        <a:srgbClr val="FFFFFF"/>
      </a:lt1>
      <a:dk2>
        <a:srgbClr val="4D4D4D"/>
      </a:dk2>
      <a:lt2>
        <a:srgbClr val="CCCCCC"/>
      </a:lt2>
      <a:accent1>
        <a:srgbClr val="0099FF"/>
      </a:accent1>
      <a:accent2>
        <a:srgbClr val="FF3300"/>
      </a:accent2>
      <a:accent3>
        <a:srgbClr val="B0B3B2"/>
      </a:accent3>
      <a:accent4>
        <a:srgbClr val="6EE094"/>
      </a:accent4>
      <a:accent5>
        <a:srgbClr val="F09D42"/>
      </a:accent5>
      <a:accent6>
        <a:srgbClr val="B092E6"/>
      </a:accent6>
      <a:hlink>
        <a:srgbClr val="0099FF"/>
      </a:hlink>
      <a:folHlink>
        <a:srgbClr val="BEBEB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1"/>
        </a:lnRef>
        <a:fillRef idx="3">
          <a:schemeClr val="accent1"/>
        </a:fillRef>
        <a:effectRef idx="3">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11AABFF2C5AB42B36B57B737E3C20E" ma:contentTypeVersion="22" ma:contentTypeDescription="Create a new document." ma:contentTypeScope="" ma:versionID="5144f97e4723fcd667a14eb56b9968ba">
  <xsd:schema xmlns:xsd="http://www.w3.org/2001/XMLSchema" xmlns:p="http://schemas.microsoft.com/office/2006/metadata/properties" xmlns:ns2="19eac92a-de6b-4e67-82dd-0654a16185e4" targetNamespace="http://schemas.microsoft.com/office/2006/metadata/properties" ma:root="true" ma:fieldsID="b030b4c9c4c5dcc1fe81c59ca5bbfa01" ns2:_="">
    <xsd:import namespace="19eac92a-de6b-4e67-82dd-0654a16185e4"/>
    <xsd:element name="properties">
      <xsd:complexType>
        <xsd:sequence>
          <xsd:element name="documentManagement">
            <xsd:complexType>
              <xsd:all>
                <xsd:element ref="ns2:URL" minOccurs="0"/>
                <xsd:element ref="ns2:Description0" minOccurs="0"/>
                <xsd:element ref="ns2:Date_x0020_Published" minOccurs="0"/>
                <xsd:element ref="ns2:Expiration_x0020_Date0" minOccurs="0"/>
                <xsd:element ref="ns2:Content_x0020_Category" minOccurs="0"/>
                <xsd:element ref="ns2:Topic" minOccurs="0"/>
                <xsd:element ref="ns2:ContentType0" minOccurs="0"/>
                <xsd:element ref="ns2:Format" minOccurs="0"/>
                <xsd:element ref="ns2:Search_x0020_Keywords" minOccurs="0"/>
                <xsd:element ref="ns2:Distribution" minOccurs="0"/>
                <xsd:element ref="ns2:Technical_x0020_Level" minOccurs="0"/>
                <xsd:element ref="ns2:Audience_x0020__x002f__x0020_Role" minOccurs="0"/>
                <xsd:element ref="ns2:Technology" minOccurs="0"/>
                <xsd:element ref="ns2:Scenarios" minOccurs="0"/>
                <xsd:element ref="ns2:Product" minOccurs="0"/>
                <xsd:element ref="ns2:Customer_x0020_Campaign" minOccurs="0"/>
                <xsd:element ref="ns2:Industry" minOccurs="0"/>
                <xsd:element ref="ns2:Customer_x0020_Segment" minOccurs="0"/>
                <xsd:element ref="ns2:Sales_x0020_Cycle" minOccurs="0"/>
                <xsd:element ref="ns2:Language" minOccurs="0"/>
                <xsd:element ref="ns2:Best_x0020_Bets" minOccurs="0"/>
              </xsd:all>
            </xsd:complexType>
          </xsd:element>
        </xsd:sequence>
      </xsd:complexType>
    </xsd:element>
  </xsd:schema>
  <xsd:schema xmlns:xsd="http://www.w3.org/2001/XMLSchema" xmlns:dms="http://schemas.microsoft.com/office/2006/documentManagement/types" targetNamespace="19eac92a-de6b-4e67-82dd-0654a16185e4" elementFormDefault="qualified">
    <xsd:import namespace="http://schemas.microsoft.com/office/2006/documentManagement/types"/>
    <xsd:element name="URL" ma:index="8" nillable="true" ma:displayName="URL" ma:default="" ma:description="(Description placeholder area!)" ma:format="Hyperlink" ma:internalName="URL">
      <xsd:complexType>
        <xsd:complexContent>
          <xsd:extension base="dms:URL">
            <xsd:sequence>
              <xsd:element name="Url" type="dms:ValidUrl" minOccurs="0" nillable="true"/>
              <xsd:element name="Description" type="xsd:string" nillable="true"/>
            </xsd:sequence>
          </xsd:extension>
        </xsd:complexContent>
      </xsd:complexType>
    </xsd:element>
    <xsd:element name="Description0" ma:index="9" nillable="true" ma:displayName="Description" ma:description="(Description placeholder area!)" ma:internalName="Description0">
      <xsd:simpleType>
        <xsd:restriction base="dms:Note"/>
      </xsd:simpleType>
    </xsd:element>
    <xsd:element name="Date_x0020_Published" ma:index="10" nillable="true" ma:displayName="Date Published" ma:description="(Description placeholder area!)" ma:format="DateOnly" ma:internalName="Date_x0020_Published">
      <xsd:simpleType>
        <xsd:restriction base="dms:DateTime"/>
      </xsd:simpleType>
    </xsd:element>
    <xsd:element name="Expiration_x0020_Date0" ma:index="11" nillable="true" ma:displayName="Expiration Date" ma:description="(Description placeholder area!)" ma:format="DateOnly" ma:internalName="Expiration_x0020_Date0">
      <xsd:simpleType>
        <xsd:restriction base="dms:DateTime"/>
      </xsd:simpleType>
    </xsd:element>
    <xsd:element name="Content_x0020_Category" ma:index="12" nillable="true" ma:displayName="Content Category" ma:description="(Description placeholder area!)" ma:format="Dropdown" ma:internalName="Content_x0020_Category">
      <xsd:simpleType>
        <xsd:restriction base="dms:Choice">
          <xsd:enumeration value="Technical"/>
          <xsd:enumeration value="Non-Technical"/>
        </xsd:restriction>
      </xsd:simpleType>
    </xsd:element>
    <xsd:element name="Topic" ma:index="13" nillable="true" ma:displayName="Topic" ma:description="(Description placeholder area!)" ma:internalName="Topic">
      <xsd:complexType>
        <xsd:complexContent>
          <xsd:extension base="dms:MultiChoice">
            <xsd:sequence>
              <xsd:element name="Value" maxOccurs="unbounded" minOccurs="0" nillable="true">
                <xsd:simpleType>
                  <xsd:restriction base="dms:Choice">
                    <xsd:enumeration value="All"/>
                    <xsd:enumeration value="Business Value"/>
                    <xsd:enumeration value="Deployment"/>
                    <xsd:enumeration value="Features &amp; Usability"/>
                    <xsd:enumeration value="Launch Wave"/>
                    <xsd:enumeration value="Pricing &amp; Licensing"/>
                    <xsd:enumeration value="Management &amp; Operations"/>
                    <xsd:enumeration value="Planning &amp; Architecture"/>
                    <xsd:enumeration value="Product Strategy &amp; Futures"/>
                    <xsd:enumeration value="Security"/>
                    <xsd:enumeration value="Selling Strategies"/>
                    <xsd:enumeration value="Solution Development"/>
                    <xsd:enumeration value="Support &amp; Troubleshooting"/>
                  </xsd:restriction>
                </xsd:simpleType>
              </xsd:element>
            </xsd:sequence>
          </xsd:extension>
        </xsd:complexContent>
      </xsd:complexType>
    </xsd:element>
    <xsd:element name="ContentType0" ma:index="14" nillable="true" ma:displayName="ContentType" ma:description="(Description placeholder area!)" ma:internalName="ContentType0">
      <xsd:complexType>
        <xsd:complexContent>
          <xsd:extension base="dms:MultiChoice">
            <xsd:sequence>
              <xsd:element name="Value" maxOccurs="unbounded" minOccurs="0" nillable="true">
                <xsd:simpleType>
                  <xsd:restriction base="dms:Choice">
                    <xsd:enumeration value="Sales Tools"/>
                    <xsd:enumeration value="Product Information"/>
                    <xsd:enumeration value="Industry Evidence"/>
                    <xsd:enumeration value="Customer/Partner Evidence"/>
                    <xsd:enumeration value="Internal Training"/>
                    <xsd:enumeration value="External Training"/>
                    <xsd:enumeration value="Marketing Materials"/>
                    <xsd:enumeration value="Technical Information"/>
                    <xsd:enumeration value="Compete Information"/>
                  </xsd:restriction>
                </xsd:simpleType>
              </xsd:element>
            </xsd:sequence>
          </xsd:extension>
        </xsd:complexContent>
      </xsd:complexType>
    </xsd:element>
    <xsd:element name="Format" ma:index="15" nillable="true" ma:displayName="Format" ma:description="(Description placeholder area!)" ma:format="Dropdown" ma:internalName="Format">
      <xsd:simpleType>
        <xsd:restriction base="dms:Choice">
          <xsd:enumeration value="Analyst Report"/>
          <xsd:enumeration value="Brochure"/>
          <xsd:enumeration value="Case Study"/>
          <xsd:enumeration value="Cookbook"/>
          <xsd:enumeration value="Course"/>
          <xsd:enumeration value="Datasheet"/>
          <xsd:enumeration value="Demo/Scripts"/>
          <xsd:enumeration value="Discussions Guide/Battlecard"/>
          <xsd:enumeration value="Drive Time"/>
          <xsd:enumeration value="Email Template"/>
          <xsd:enumeration value="Fact Sheet"/>
          <xsd:enumeration value="FAQ"/>
          <xsd:enumeration value="Industry/Market Research"/>
          <xsd:enumeration value="Job Aids"/>
          <xsd:enumeration value="Pitch Card/Talking Points"/>
          <xsd:enumeration value="Planning Documents"/>
          <xsd:enumeration value="Positioning/Messaging Framework"/>
          <xsd:enumeration value="Presentation"/>
          <xsd:enumeration value="Press Release/Announcement"/>
          <xsd:enumeration value="Product Guide"/>
          <xsd:enumeration value="Screenshots"/>
          <xsd:enumeration value="Technical Guide/Howto"/>
          <xsd:enumeration value="Toolkit"/>
          <xsd:enumeration value="Video"/>
          <xsd:enumeration value="Webcast"/>
          <xsd:enumeration value="Whitepaper"/>
        </xsd:restriction>
      </xsd:simpleType>
    </xsd:element>
    <xsd:element name="Search_x0020_Keywords" ma:index="16" nillable="true" ma:displayName="Search Keywords" ma:description="(Description placeholder area!)" ma:internalName="Search_x0020_Keywords">
      <xsd:simpleType>
        <xsd:restriction base="dms:Note"/>
      </xsd:simpleType>
    </xsd:element>
    <xsd:element name="Distribution" ma:index="17" nillable="true" ma:displayName="Distribution" ma:description="(Description placeholder area!)" ma:format="Dropdown" ma:internalName="Distribution">
      <xsd:simpleType>
        <xsd:restriction base="dms:Choice">
          <xsd:enumeration value="Microsoft Confidential"/>
          <xsd:enumeration value="Partner Ready"/>
          <xsd:enumeration value="Customer Ready"/>
        </xsd:restriction>
      </xsd:simpleType>
    </xsd:element>
    <xsd:element name="Technical_x0020_Level" ma:index="18" nillable="true" ma:displayName="Technical Level" ma:description="(Description placeholder area!)" ma:format="Dropdown" ma:internalName="Technical_x0020_Level">
      <xsd:simpleType>
        <xsd:restriction base="dms:Choice">
          <xsd:enumeration value="100"/>
          <xsd:enumeration value="200"/>
          <xsd:enumeration value="300"/>
          <xsd:enumeration value="400"/>
        </xsd:restriction>
      </xsd:simpleType>
    </xsd:element>
    <xsd:element name="Audience_x0020__x002f__x0020_Role" ma:index="19" nillable="true" ma:displayName="Audience / Role" ma:description="(Description placeholder area!)" ma:internalName="Audience_x0020__x002f__x0020_Role">
      <xsd:complexType>
        <xsd:complexContent>
          <xsd:extension base="dms:MultiChoice">
            <xsd:sequence>
              <xsd:element name="Value" maxOccurs="unbounded" minOccurs="0" nillable="true">
                <xsd:simpleType>
                  <xsd:restriction base="dms:Choice">
                    <xsd:enumeration value="Business Decision Maker"/>
                    <xsd:enumeration value="Technical Decision Maker"/>
                    <xsd:enumeration value="IT Manager/IT Professional"/>
                    <xsd:enumeration value="Developer"/>
                    <xsd:enumeration value="Partner"/>
                    <xsd:enumeration value="Microsoft Field"/>
                  </xsd:restriction>
                </xsd:simpleType>
              </xsd:element>
            </xsd:sequence>
          </xsd:extension>
        </xsd:complexContent>
      </xsd:complexType>
    </xsd:element>
    <xsd:element name="Technology" ma:index="20" nillable="true" ma:displayName="Technology" ma:description="(Description placeholder area!)" ma:internalName="Technology">
      <xsd:complexType>
        <xsd:complexContent>
          <xsd:extension base="dms:MultiChoice">
            <xsd:sequence>
              <xsd:element name="Value" maxOccurs="unbounded" minOccurs="0" nillable="true">
                <xsd:simpleType>
                  <xsd:restriction base="dms:Choice">
                    <xsd:enumeration value="Virtualization"/>
                    <xsd:enumeration value="Terminal Services (TS)"/>
                    <xsd:enumeration value="Active Directory Domain Services (AD DS)"/>
                    <xsd:enumeration value="Windows Sharepoint Services (WSS)"/>
                    <xsd:enumeration value="Internet Information Server (IIS)"/>
                    <xsd:enumeration value="Server Core"/>
                    <xsd:enumeration value="PowerShell"/>
                    <xsd:enumeration value="BitLocker"/>
                    <xsd:enumeration value="Network Access Protection (NAP)"/>
                    <xsd:enumeration value="Windows Deployment Services (WDS)"/>
                    <xsd:enumeration value="Rights Management Services (RMS)"/>
                    <xsd:enumeration value="Server Manager"/>
                  </xsd:restriction>
                </xsd:simpleType>
              </xsd:element>
            </xsd:sequence>
          </xsd:extension>
        </xsd:complexContent>
      </xsd:complexType>
    </xsd:element>
    <xsd:element name="Scenarios" ma:index="21" nillable="true" ma:displayName="Scenarios" ma:description="(Description placeholder area!)" ma:internalName="Scenarios">
      <xsd:complexType>
        <xsd:complexContent>
          <xsd:extension base="dms:MultiChoice">
            <xsd:sequence>
              <xsd:element name="Value" maxOccurs="unbounded" minOccurs="0" nillable="true">
                <xsd:simpleType>
                  <xsd:restriction base="dms:Choice">
                    <xsd:enumeration value="Windows Server Virtualization"/>
                    <xsd:enumeration value="Centralized Application Access"/>
                    <xsd:enumeration value="Windows Server and the Branch Office"/>
                    <xsd:enumeration value="Security and Policy Enforcement"/>
                    <xsd:enumeration value="Web and Application Platform"/>
                    <xsd:enumeration value="Server Management"/>
                    <xsd:enumeration value="High Availability"/>
                  </xsd:restriction>
                </xsd:simpleType>
              </xsd:element>
            </xsd:sequence>
          </xsd:extension>
        </xsd:complexContent>
      </xsd:complexType>
    </xsd:element>
    <xsd:element name="Product" ma:index="22" nillable="true" ma:displayName="Product" ma:description="(Description placeholder area!)" ma:internalName="Product">
      <xsd:complexType>
        <xsd:complexContent>
          <xsd:extension base="dms:MultiChoice">
            <xsd:sequence>
              <xsd:element name="Value" maxOccurs="unbounded" minOccurs="0" nillable="true">
                <xsd:simpleType>
                  <xsd:restriction base="dms:Choice">
                    <xsd:enumeration value="Windows Server 2008"/>
                    <xsd:enumeration value="Windows Server 2003"/>
                    <xsd:enumeration value="SQL Server 2008"/>
                    <xsd:enumeration value="SQL Server 2005"/>
                    <xsd:enumeration value="Visual Studio 2008"/>
                    <xsd:enumeration value="Visual Studio 2005"/>
                  </xsd:restriction>
                </xsd:simpleType>
              </xsd:element>
            </xsd:sequence>
          </xsd:extension>
        </xsd:complexContent>
      </xsd:complexType>
    </xsd:element>
    <xsd:element name="Customer_x0020_Campaign" ma:index="23" nillable="true" ma:displayName="Customer Campaign" ma:description="(Description placeholder area!)" ma:internalName="Customer_x0020_Campaign">
      <xsd:complexType>
        <xsd:complexContent>
          <xsd:extension base="dms:MultiChoice">
            <xsd:sequence>
              <xsd:element name="Value" maxOccurs="unbounded" minOccurs="0" nillable="true">
                <xsd:simpleType>
                  <xsd:restriction base="dms:Choice">
                    <xsd:enumeration value="Core I/O"/>
                    <xsd:enumeration value="APO"/>
                    <xsd:enumeration value="First Server"/>
                    <xsd:enumeration value="RDP"/>
                    <xsd:enumeration value="Right Server"/>
                  </xsd:restriction>
                </xsd:simpleType>
              </xsd:element>
            </xsd:sequence>
          </xsd:extension>
        </xsd:complexContent>
      </xsd:complexType>
    </xsd:element>
    <xsd:element name="Industry" ma:index="24" nillable="true" ma:displayName="Industry" ma:description="(Description placeholder area!)" ma:format="Dropdown" ma:internalName="Industry">
      <xsd:simpleType>
        <xsd:restriction base="dms:Choice">
          <xsd:enumeration value="All"/>
          <xsd:enumeration value="Manufacturing"/>
          <xsd:enumeration value="Financial Services"/>
          <xsd:enumeration value="Government / Public Sector"/>
          <xsd:enumeration value="Transportation"/>
          <xsd:enumeration value="Healthcare"/>
          <xsd:enumeration value="Education"/>
          <xsd:enumeration value="Communications"/>
          <xsd:enumeration value="High-Tech"/>
          <xsd:enumeration value="Retail &amp; Hospitality"/>
          <xsd:enumeration value="None"/>
        </xsd:restriction>
      </xsd:simpleType>
    </xsd:element>
    <xsd:element name="Customer_x0020_Segment" ma:index="25" nillable="true" ma:displayName="Customer Segment" ma:description="(Description placeholder area!)" ma:internalName="Customer_x0020_Segment">
      <xsd:complexType>
        <xsd:complexContent>
          <xsd:extension base="dms:MultiChoice">
            <xsd:sequence>
              <xsd:element name="Value" maxOccurs="unbounded" minOccurs="0" nillable="true">
                <xsd:simpleType>
                  <xsd:restriction base="dms:Choice">
                    <xsd:enumeration value="All"/>
                    <xsd:enumeration value="Enterprise"/>
                    <xsd:enumeration value="Medium Enterprise"/>
                    <xsd:enumeration value="Small Business"/>
                    <xsd:enumeration value="OEM"/>
                    <xsd:enumeration value="Academic"/>
                    <xsd:enumeration value="ISV"/>
                    <xsd:enumeration value="SI"/>
                  </xsd:restriction>
                </xsd:simpleType>
              </xsd:element>
            </xsd:sequence>
          </xsd:extension>
        </xsd:complexContent>
      </xsd:complexType>
    </xsd:element>
    <xsd:element name="Sales_x0020_Cycle" ma:index="26" nillable="true" ma:displayName="Sales Cycle" ma:description="(Description placeholder area!)" ma:internalName="Sales_x0020_Cycle">
      <xsd:complexType>
        <xsd:complexContent>
          <xsd:extension base="dms:MultiChoice">
            <xsd:sequence>
              <xsd:element name="Value" maxOccurs="unbounded" minOccurs="0" nillable="true">
                <xsd:simpleType>
                  <xsd:restriction base="dms:Choice">
                    <xsd:enumeration value="Demand Generation"/>
                    <xsd:enumeration value="Prospect"/>
                    <xsd:enumeration value="Qualify"/>
                    <xsd:enumeration value="Develop"/>
                    <xsd:enumeration value="Solution"/>
                    <xsd:enumeration value="Proof of Concept"/>
                  </xsd:restriction>
                </xsd:simpleType>
              </xsd:element>
            </xsd:sequence>
          </xsd:extension>
        </xsd:complexContent>
      </xsd:complexType>
    </xsd:element>
    <xsd:element name="Language" ma:index="27" nillable="true" ma:displayName="Language" ma:description="(Description placeholder area!)" ma:format="Dropdown" ma:internalName="Language">
      <xsd:simpleType>
        <xsd:restriction base="dms:Choice">
          <xsd:enumeration value="English"/>
          <xsd:enumeration value="German"/>
          <xsd:enumeration value="Spanish"/>
          <xsd:enumeration value="Simplified Chinese"/>
          <xsd:enumeration value="Japanese"/>
          <xsd:enumeration value="French"/>
          <xsd:enumeration value="Portuguese"/>
          <xsd:enumeration value="Other"/>
        </xsd:restriction>
      </xsd:simpleType>
    </xsd:element>
    <xsd:element name="Best_x0020_Bets" ma:index="28" nillable="true" ma:displayName="Best Bets" ma:default="Yes" ma:format="RadioButtons" ma:internalName="Best_x0020_Bets">
      <xsd:simpleType>
        <xsd:restriction base="dms:Choice">
          <xsd:enumeration value="Yes"/>
          <xsd:enumeration value="N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Topic xmlns="19eac92a-de6b-4e67-82dd-0654a16185e4"/>
    <Audience_x0020__x002f__x0020_Role xmlns="19eac92a-de6b-4e67-82dd-0654a16185e4"/>
    <Technology xmlns="19eac92a-de6b-4e67-82dd-0654a16185e4"/>
    <Best_x0020_Bets xmlns="19eac92a-de6b-4e67-82dd-0654a16185e4">Yes</Best_x0020_Bets>
    <Language xmlns="19eac92a-de6b-4e67-82dd-0654a16185e4" xsi:nil="true"/>
    <Format xmlns="19eac92a-de6b-4e67-82dd-0654a16185e4" xsi:nil="true"/>
    <Industry xmlns="19eac92a-de6b-4e67-82dd-0654a16185e4" xsi:nil="true"/>
    <Product xmlns="19eac92a-de6b-4e67-82dd-0654a16185e4"/>
    <Date_x0020_Published xmlns="19eac92a-de6b-4e67-82dd-0654a16185e4" xsi:nil="true"/>
    <Description0 xmlns="19eac92a-de6b-4e67-82dd-0654a16185e4" xsi:nil="true"/>
    <Expiration_x0020_Date0 xmlns="19eac92a-de6b-4e67-82dd-0654a16185e4" xsi:nil="true"/>
    <Content_x0020_Category xmlns="19eac92a-de6b-4e67-82dd-0654a16185e4" xsi:nil="true"/>
    <Customer_x0020_Campaign xmlns="19eac92a-de6b-4e67-82dd-0654a16185e4"/>
    <Customer_x0020_Segment xmlns="19eac92a-de6b-4e67-82dd-0654a16185e4"/>
    <URL xmlns="19eac92a-de6b-4e67-82dd-0654a16185e4">
      <Url xsi:nil="true"/>
      <Description xsi:nil="true"/>
    </URL>
    <Distribution xmlns="19eac92a-de6b-4e67-82dd-0654a16185e4" xsi:nil="true"/>
    <Scenarios xmlns="19eac92a-de6b-4e67-82dd-0654a16185e4"/>
    <Sales_x0020_Cycle xmlns="19eac92a-de6b-4e67-82dd-0654a16185e4"/>
    <ContentType0 xmlns="19eac92a-de6b-4e67-82dd-0654a16185e4"/>
    <Search_x0020_Keywords xmlns="19eac92a-de6b-4e67-82dd-0654a16185e4" xsi:nil="true"/>
    <Technical_x0020_Level xmlns="19eac92a-de6b-4e67-82dd-0654a16185e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062BBEB-841C-4F22-8CC2-D58898DAAE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eac92a-de6b-4e67-82dd-0654a16185e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B4881726-EDE7-4335-BFD0-53655A9B4C06}">
  <ds:schemaRefs>
    <ds:schemaRef ds:uri="http://schemas.microsoft.com/office/2006/metadata/properties"/>
    <ds:schemaRef ds:uri="19eac92a-de6b-4e67-82dd-0654a16185e4"/>
  </ds:schemaRefs>
</ds:datastoreItem>
</file>

<file path=customXml/itemProps3.xml><?xml version="1.0" encoding="utf-8"?>
<ds:datastoreItem xmlns:ds="http://schemas.openxmlformats.org/officeDocument/2006/customXml" ds:itemID="{79D3FA92-9314-4290-B9D0-1B0EA3AFF2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Shades of Blue - Microsoft India DPE</Template>
  <TotalTime>428</TotalTime>
  <Words>475</Words>
  <Application>Microsoft Office PowerPoint</Application>
  <PresentationFormat>On-screen Show (4:3)</PresentationFormat>
  <Paragraphs>100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Shades of Blue - Microsoft India DPE</vt:lpstr>
      <vt:lpstr>Efficient UI Development with nukeationMachine for Visual Studio 2008</vt:lpstr>
      <vt:lpstr>Agenda</vt:lpstr>
      <vt:lpstr>Design Environments in Visual Studio 2008</vt:lpstr>
      <vt:lpstr>Current Trends: Windows Forms</vt:lpstr>
      <vt:lpstr>Current Trends: WPF</vt:lpstr>
      <vt:lpstr>What is nukeationMachine?</vt:lpstr>
      <vt:lpstr>Why nukeationMachine?</vt:lpstr>
      <vt:lpstr>A little bit about UX</vt:lpstr>
      <vt:lpstr>Building User Interfaces with  Windows Forms, WPF, and ASP.NET</vt:lpstr>
      <vt:lpstr>Building UI with nukeationMachine</vt:lpstr>
      <vt:lpstr>Design Time Comparison</vt:lpstr>
      <vt:lpstr>Real World Scenario</vt:lpstr>
      <vt:lpstr>Creating your own UI Bits</vt:lpstr>
      <vt:lpstr>Share across teams and languages</vt:lpstr>
      <vt:lpstr>nukeationMachine</vt:lpstr>
      <vt:lpstr>Resources for proper UX Design</vt:lpstr>
      <vt:lpstr>Questions &amp; Answers</vt:lpstr>
      <vt:lpstr>Special Discount</vt:lpstr>
      <vt:lpstr>Contact</vt:lpstr>
      <vt:lpstr>Slide 20</vt:lpstr>
    </vt:vector>
  </TitlesOfParts>
  <Manager>&lt;Content Manager Name Here&gt;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Title Session Sub Title (optional)</dc:title>
  <dc:subject>Launch Wave 2008</dc:subject>
  <dc:creator>Pandurang Nayak</dc:creator>
  <cp:keywords>VS 2008, WPF, Smart Clients</cp:keywords>
  <dc:description>Heroes Happen Here</dc:description>
  <cp:lastModifiedBy>Dax</cp:lastModifiedBy>
  <cp:revision>75</cp:revision>
  <dcterms:created xsi:type="dcterms:W3CDTF">2008-09-07T12:01:04Z</dcterms:created>
  <dcterms:modified xsi:type="dcterms:W3CDTF">2008-09-17T08:25:05Z</dcterms:modified>
  <cp:version>1</cp:version>
</cp:coreProperties>
</file>