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Lst>
  <p:notesMasterIdLst>
    <p:notesMasterId r:id="rId32"/>
  </p:notesMasterIdLst>
  <p:handoutMasterIdLst>
    <p:handoutMasterId r:id="rId33"/>
  </p:handout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2" r:id="rId28"/>
    <p:sldId id="291" r:id="rId29"/>
    <p:sldId id="262" r:id="rId30"/>
    <p:sldId id="259" r:id="rId3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96A66E"/>
    <a:srgbClr val="F6AE1E"/>
    <a:srgbClr val="070B2F"/>
    <a:srgbClr val="003458"/>
    <a:srgbClr val="0099FF"/>
    <a:srgbClr val="FFFFFF"/>
    <a:srgbClr val="C0C0C0"/>
    <a:srgbClr val="FF3300"/>
    <a:srgbClr val="9F9F9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89" autoAdjust="0"/>
    <p:restoredTop sz="90087" autoAdjust="0"/>
  </p:normalViewPr>
  <p:slideViewPr>
    <p:cSldViewPr>
      <p:cViewPr varScale="1">
        <p:scale>
          <a:sx n="81" d="100"/>
          <a:sy n="81" d="100"/>
        </p:scale>
        <p:origin x="-1338" y="-102"/>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9/16/2008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r>
              <a:rPr lang="en-US" dirty="0" smtClean="0"/>
              <a:t>TechReady7 Breakout Chalktalk Template</a:t>
            </a:r>
            <a:endParaRPr lang="en-US"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SQL Server Connections</a:t>
            </a:r>
            <a:endParaRPr lang="en-US"/>
          </a:p>
        </p:txBody>
      </p:sp>
      <p:sp>
        <p:nvSpPr>
          <p:cNvPr id="5" name="Footer Placeholder 4"/>
          <p:cNvSpPr>
            <a:spLocks noGrp="1"/>
          </p:cNvSpPr>
          <p:nvPr>
            <p:ph type="ftr" sz="quarter" idx="11"/>
          </p:nvPr>
        </p:nvSpPr>
        <p:spPr/>
        <p:txBody>
          <a:bodyPr/>
          <a:lstStyle/>
          <a:p>
            <a:pPr>
              <a:defRPr/>
            </a:pPr>
            <a:r>
              <a:rPr lang="en-US" smtClean="0"/>
              <a:t>Updates will be available at http://www.devconnections.com/updates/Orlando_08/SQL</a:t>
            </a:r>
            <a:endParaRPr lang="en-US"/>
          </a:p>
        </p:txBody>
      </p:sp>
      <p:sp>
        <p:nvSpPr>
          <p:cNvPr id="6" name="Slide Number Placeholder 5"/>
          <p:cNvSpPr>
            <a:spLocks noGrp="1"/>
          </p:cNvSpPr>
          <p:nvPr>
            <p:ph type="sldNum" sz="quarter" idx="12"/>
          </p:nvPr>
        </p:nvSpPr>
        <p:spPr/>
        <p:txBody>
          <a:bodyPr/>
          <a:lstStyle/>
          <a:p>
            <a:fld id="{A4B327C6-4CED-4A84-8BE6-6E9E0939922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12</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9/16/2008</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pPr>
              <a:defRPr/>
            </a:pPr>
            <a:r>
              <a:rPr lang="en-US" dirty="0" smtClean="0"/>
              <a:t>TechReady7 Breakout Chalktalk Template</a:t>
            </a:r>
            <a:endParaRPr lang="en-US"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pPr>
              <a:defRPr/>
            </a:pPr>
            <a:r>
              <a:rPr lang="en-US" dirty="0" smtClean="0"/>
              <a:t>TechReady7 Breakout Chalktalk Template</a:t>
            </a:r>
            <a:endParaRPr lang="en-US" dirty="0"/>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17</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18</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19</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9/16/2008</a:t>
            </a:fld>
            <a:endParaRPr lang="en-US"/>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9/16/2008</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20</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defRPr/>
            </a:pPr>
            <a:fld id="{8B26CB0A-D8E7-4E3E-AD97-28A3FEA4802E}" type="slidenum">
              <a:rPr lang="en-US" sz="1200" kern="1200">
                <a:solidFill>
                  <a:prstClr val="black"/>
                </a:solidFill>
                <a:latin typeface="Arial" charset="0"/>
                <a:ea typeface="+mn-ea"/>
                <a:cs typeface="+mn-cs"/>
              </a:rPr>
              <a:pPr algn="r" defTabSz="912813" rtl="0" fontAlgn="base">
                <a:spcBef>
                  <a:spcPct val="0"/>
                </a:spcBef>
                <a:spcAft>
                  <a:spcPct val="0"/>
                </a:spcAft>
                <a:defRPr/>
              </a:pPr>
              <a:t>21</a:t>
            </a:fld>
            <a:endParaRPr lang="en-US" sz="1200" kern="1200">
              <a:solidFill>
                <a:prstClr val="black"/>
              </a:solidFill>
              <a:latin typeface="Arial" charset="0"/>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defRPr/>
            </a:pPr>
            <a:fld id="{E0130F20-65ED-45DB-97CD-410E9E36DE1E}" type="datetime1">
              <a:rPr lang="en-US" sz="1200" kern="1200">
                <a:solidFill>
                  <a:prstClr val="black"/>
                </a:solidFill>
                <a:latin typeface="Arial" charset="0"/>
                <a:ea typeface="+mn-ea"/>
                <a:cs typeface="+mn-cs"/>
              </a:rPr>
              <a:pPr algn="r" defTabSz="912813" rtl="0" fontAlgn="base">
                <a:spcBef>
                  <a:spcPct val="0"/>
                </a:spcBef>
                <a:spcAft>
                  <a:spcPct val="0"/>
                </a:spcAft>
                <a:defRPr/>
              </a:pPr>
              <a:t>9/16/2008</a:t>
            </a:fld>
            <a:endParaRPr lang="en-US" sz="1200" kern="1200">
              <a:solidFill>
                <a:prstClr val="black"/>
              </a:solidFill>
              <a:latin typeface="Arial" charset="0"/>
              <a:ea typeface="+mn-ea"/>
              <a:cs typeface="+mn-cs"/>
            </a:endParaRPr>
          </a:p>
        </p:txBody>
      </p:sp>
      <p:sp>
        <p:nvSpPr>
          <p:cNvPr id="450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defRPr/>
            </a:pPr>
            <a:endParaRPr lang="en-US" sz="1200" kern="1200">
              <a:solidFill>
                <a:prstClr val="black"/>
              </a:solidFill>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defRPr/>
            </a:pPr>
            <a:fld id="{8B26CB0A-D8E7-4E3E-AD97-28A3FEA4802E}" type="slidenum">
              <a:rPr lang="en-US" sz="1200" kern="1200">
                <a:solidFill>
                  <a:prstClr val="black"/>
                </a:solidFill>
                <a:latin typeface="Arial" charset="0"/>
                <a:ea typeface="+mn-ea"/>
                <a:cs typeface="+mn-cs"/>
              </a:rPr>
              <a:pPr algn="r" defTabSz="912813" rtl="0" fontAlgn="base">
                <a:spcBef>
                  <a:spcPct val="0"/>
                </a:spcBef>
                <a:spcAft>
                  <a:spcPct val="0"/>
                </a:spcAft>
                <a:defRPr/>
              </a:pPr>
              <a:t>22</a:t>
            </a:fld>
            <a:endParaRPr lang="en-US" sz="1200" kern="1200">
              <a:solidFill>
                <a:prstClr val="black"/>
              </a:solidFill>
              <a:latin typeface="Arial" charset="0"/>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defRPr/>
            </a:pPr>
            <a:fld id="{E0130F20-65ED-45DB-97CD-410E9E36DE1E}" type="datetime1">
              <a:rPr lang="en-US" sz="1200" kern="1200">
                <a:solidFill>
                  <a:prstClr val="black"/>
                </a:solidFill>
                <a:latin typeface="Arial" charset="0"/>
                <a:ea typeface="+mn-ea"/>
                <a:cs typeface="+mn-cs"/>
              </a:rPr>
              <a:pPr algn="r" defTabSz="912813" rtl="0" fontAlgn="base">
                <a:spcBef>
                  <a:spcPct val="0"/>
                </a:spcBef>
                <a:spcAft>
                  <a:spcPct val="0"/>
                </a:spcAft>
                <a:defRPr/>
              </a:pPr>
              <a:t>9/16/2008</a:t>
            </a:fld>
            <a:endParaRPr lang="en-US" sz="1200" kern="1200">
              <a:solidFill>
                <a:prstClr val="black"/>
              </a:solidFill>
              <a:latin typeface="Arial" charset="0"/>
              <a:ea typeface="+mn-ea"/>
              <a:cs typeface="+mn-cs"/>
            </a:endParaRPr>
          </a:p>
        </p:txBody>
      </p:sp>
      <p:sp>
        <p:nvSpPr>
          <p:cNvPr id="450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defRPr/>
            </a:pPr>
            <a:endParaRPr lang="en-US" sz="1200" kern="1200">
              <a:solidFill>
                <a:prstClr val="black"/>
              </a:solidFill>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2813" rtl="0" fontAlgn="base">
              <a:spcBef>
                <a:spcPct val="0"/>
              </a:spcBef>
              <a:spcAft>
                <a:spcPct val="0"/>
              </a:spcAft>
              <a:defRPr/>
            </a:pPr>
            <a:fld id="{8B26CB0A-D8E7-4E3E-AD97-28A3FEA4802E}" type="slidenum">
              <a:rPr lang="en-US" sz="1200" kern="1200">
                <a:solidFill>
                  <a:prstClr val="black"/>
                </a:solidFill>
                <a:latin typeface="Arial" charset="0"/>
                <a:ea typeface="+mn-ea"/>
                <a:cs typeface="+mn-cs"/>
              </a:rPr>
              <a:pPr algn="r" defTabSz="912813" rtl="0" fontAlgn="base">
                <a:spcBef>
                  <a:spcPct val="0"/>
                </a:spcBef>
                <a:spcAft>
                  <a:spcPct val="0"/>
                </a:spcAft>
                <a:defRPr/>
              </a:pPr>
              <a:t>23</a:t>
            </a:fld>
            <a:endParaRPr lang="en-US" sz="1200" kern="1200">
              <a:solidFill>
                <a:prstClr val="black"/>
              </a:solidFill>
              <a:latin typeface="Arial" charset="0"/>
              <a:ea typeface="+mn-ea"/>
              <a:cs typeface="+mn-cs"/>
            </a:endParaRPr>
          </a:p>
        </p:txBody>
      </p:sp>
      <p:sp>
        <p:nvSpPr>
          <p:cNvPr id="45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lgn="l" defTabSz="912813" rtl="0" fontAlgn="base">
              <a:spcBef>
                <a:spcPct val="0"/>
              </a:spcBef>
              <a:spcAft>
                <a:spcPct val="0"/>
              </a:spcAft>
            </a:pPr>
            <a:r>
              <a:rPr lang="en-US" sz="1200" kern="1200">
                <a:solidFill>
                  <a:prstClr val="black"/>
                </a:solidFill>
                <a:latin typeface="Segoe"/>
                <a:ea typeface="+mn-ea"/>
                <a:cs typeface="+mn-cs"/>
              </a:rPr>
              <a:t>© 2008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Segoe"/>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Segoe"/>
                <a:ea typeface="+mn-ea"/>
                <a:cs typeface="+mn-cs"/>
              </a:rPr>
            </a:br>
            <a:r>
              <a:rPr lang="en-US" sz="1200" kern="1200">
                <a:solidFill>
                  <a:prstClr val="black"/>
                </a:solidFill>
                <a:latin typeface="Segoe"/>
                <a:ea typeface="+mn-ea"/>
                <a:cs typeface="+mn-cs"/>
              </a:rPr>
              <a:t>MICROSOFT MAKES NO WARRANTIES, EXPRESS, IMPLIED OR STATUTORY, AS TO THE INFORMATION IN THIS PRESENTATION.</a:t>
            </a:r>
          </a:p>
        </p:txBody>
      </p:sp>
      <p:sp>
        <p:nvSpPr>
          <p:cNvPr id="45061"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lgn="r" defTabSz="912813" rtl="0" fontAlgn="base">
              <a:spcBef>
                <a:spcPct val="0"/>
              </a:spcBef>
              <a:spcAft>
                <a:spcPct val="0"/>
              </a:spcAft>
              <a:defRPr/>
            </a:pPr>
            <a:fld id="{E0130F20-65ED-45DB-97CD-410E9E36DE1E}" type="datetime1">
              <a:rPr lang="en-US" sz="1200" kern="1200">
                <a:solidFill>
                  <a:prstClr val="black"/>
                </a:solidFill>
                <a:latin typeface="Arial" charset="0"/>
                <a:ea typeface="+mn-ea"/>
                <a:cs typeface="+mn-cs"/>
              </a:rPr>
              <a:pPr algn="r" defTabSz="912813" rtl="0" fontAlgn="base">
                <a:spcBef>
                  <a:spcPct val="0"/>
                </a:spcBef>
                <a:spcAft>
                  <a:spcPct val="0"/>
                </a:spcAft>
                <a:defRPr/>
              </a:pPr>
              <a:t>9/16/2008</a:t>
            </a:fld>
            <a:endParaRPr lang="en-US" sz="1200" kern="1200">
              <a:solidFill>
                <a:prstClr val="black"/>
              </a:solidFill>
              <a:latin typeface="Arial" charset="0"/>
              <a:ea typeface="+mn-ea"/>
              <a:cs typeface="+mn-cs"/>
            </a:endParaRPr>
          </a:p>
        </p:txBody>
      </p:sp>
      <p:sp>
        <p:nvSpPr>
          <p:cNvPr id="450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lgn="l" defTabSz="912813" rtl="0" fontAlgn="base">
              <a:spcBef>
                <a:spcPct val="0"/>
              </a:spcBef>
              <a:spcAft>
                <a:spcPct val="0"/>
              </a:spcAft>
              <a:defRPr/>
            </a:pPr>
            <a:endParaRPr lang="en-US" sz="1200" kern="1200">
              <a:solidFill>
                <a:prstClr val="black"/>
              </a:solidFill>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24</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25</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26</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9/16/2008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a:endParaRPr>
          </a:p>
        </p:txBody>
      </p:sp>
      <p:sp>
        <p:nvSpPr>
          <p:cNvPr id="471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22122B-38D6-4BCC-877F-7F28912ADBAD}" type="slidenum">
              <a:rPr lang="en-US"/>
              <a:pPr defTabSz="912813" fontAlgn="base">
                <a:spcBef>
                  <a:spcPct val="0"/>
                </a:spcBef>
                <a:spcAft>
                  <a:spcPct val="0"/>
                </a:spcAft>
              </a:pPr>
              <a:t>27</a:t>
            </a:fld>
            <a:endParaRPr lang="en-US"/>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8ED3C2E-0C4C-4771-BA1A-3C9DDCB20922}" type="datetime1">
              <a:rPr lang="en-US"/>
              <a:pPr defTabSz="912813" fontAlgn="base">
                <a:spcBef>
                  <a:spcPct val="0"/>
                </a:spcBef>
                <a:spcAft>
                  <a:spcPct val="0"/>
                </a:spcAft>
              </a:pPr>
              <a:t>9/16/2008</a:t>
            </a:fld>
            <a:endParaRPr lang="en-US"/>
          </a:p>
        </p:txBody>
      </p:sp>
      <p:sp>
        <p:nvSpPr>
          <p:cNvPr id="47110"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Segoe"/>
            </a:endParaRPr>
          </a:p>
        </p:txBody>
      </p:sp>
      <p:sp>
        <p:nvSpPr>
          <p:cNvPr id="471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1F233ED-713D-4CCD-9949-F976D1569D57}" type="slidenum">
              <a:rPr lang="en-US"/>
              <a:pPr defTabSz="912813" fontAlgn="base">
                <a:spcBef>
                  <a:spcPct val="0"/>
                </a:spcBef>
                <a:spcAft>
                  <a:spcPct val="0"/>
                </a:spcAft>
                <a:defRPr/>
              </a:pPr>
              <a:t>4</a:t>
            </a:fld>
            <a:endParaRPr lang="en-US" dirty="0"/>
          </a:p>
        </p:txBody>
      </p:sp>
      <p:sp>
        <p:nvSpPr>
          <p:cNvPr id="47108"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47109"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8ED3C2E-0C4C-4771-BA1A-3C9DDCB20922}" type="datetime1">
              <a:rPr lang="en-US"/>
              <a:pPr defTabSz="912813" fontAlgn="base">
                <a:spcBef>
                  <a:spcPct val="0"/>
                </a:spcBef>
                <a:spcAft>
                  <a:spcPct val="0"/>
                </a:spcAft>
                <a:defRPr/>
              </a:pPr>
              <a:t>9/16/2008</a:t>
            </a:fld>
            <a:endParaRPr lang="en-US" dirty="0"/>
          </a:p>
        </p:txBody>
      </p:sp>
      <p:sp>
        <p:nvSpPr>
          <p:cNvPr id="47110"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F8241A2-657A-4498-BCDC-DEBD3F752664}" type="slidenum">
              <a:rPr lang="en-US"/>
              <a:pPr/>
              <a:t>5</a:t>
            </a:fld>
            <a:endParaRPr lang="en-US" dirty="0"/>
          </a:p>
        </p:txBody>
      </p:sp>
      <p:sp>
        <p:nvSpPr>
          <p:cNvPr id="396290"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C52FEFC-F1CF-4768-9257-FBE712939DF9}" type="slidenum">
              <a:rPr lang="en-US"/>
              <a:pPr/>
              <a:t>6</a:t>
            </a:fld>
            <a:endParaRPr lang="en-US" dirty="0"/>
          </a:p>
        </p:txBody>
      </p:sp>
      <p:sp>
        <p:nvSpPr>
          <p:cNvPr id="404482"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7F13-FE6D-43D7-9B47-BC90871E40C2}" type="slidenum">
              <a:rPr lang="en-US"/>
              <a:pPr/>
              <a:t>7</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buFont typeface="Arial" pitchFamily="34" charset="0"/>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icrosoft.com/india/msdn"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pic>
        <p:nvPicPr>
          <p:cNvPr id="10" name="Picture 9" descr="MSDN logo 2">
            <a:hlinkClick r:id="rId2"/>
          </p:cNvPr>
          <p:cNvPicPr/>
          <p:nvPr userDrawn="1"/>
        </p:nvPicPr>
        <p:blipFill>
          <a:blip r:embed="rId3" cstate="email"/>
          <a:srcRect/>
          <a:stretch>
            <a:fillRect/>
          </a:stretch>
        </p:blipFill>
        <p:spPr bwMode="auto">
          <a:xfrm>
            <a:off x="7581900" y="6076950"/>
            <a:ext cx="1562100" cy="781050"/>
          </a:xfrm>
          <a:prstGeom prst="rect">
            <a:avLst/>
          </a:prstGeom>
          <a:noFill/>
          <a:ln w="9525">
            <a:noFill/>
            <a:miter lim="800000"/>
            <a:headEnd/>
            <a:tailEnd/>
          </a:ln>
        </p:spPr>
      </p:pic>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5383878" y="6080757"/>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microsoft.com/india/msdn"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DN logo 2">
            <a:hlinkClick r:id="rId12"/>
          </p:cNvPr>
          <p:cNvPicPr/>
          <p:nvPr/>
        </p:nvPicPr>
        <p:blipFill>
          <a:blip r:embed="rId13"/>
          <a:srcRect/>
          <a:stretch>
            <a:fillRect/>
          </a:stretch>
        </p:blipFill>
        <p:spPr bwMode="auto">
          <a:xfrm>
            <a:off x="8192360" y="6382180"/>
            <a:ext cx="951640" cy="475820"/>
          </a:xfrm>
          <a:prstGeom prst="rect">
            <a:avLst/>
          </a:prstGeom>
          <a:noFill/>
          <a:ln w="9525">
            <a:noFill/>
            <a:miter lim="800000"/>
            <a:headEnd/>
            <a:tailEnd/>
          </a:ln>
        </p:spPr>
      </p:pic>
      <p:pic>
        <p:nvPicPr>
          <p:cNvPr id="5" name="Picture 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858000" y="6400800"/>
            <a:ext cx="1228906" cy="417793"/>
          </a:xfrm>
          <a:prstGeom prst="rect">
            <a:avLst/>
          </a:prstGeom>
          <a:noFill/>
          <a:ln w="9525">
            <a:noFill/>
            <a:miter lim="800000"/>
            <a:headEnd/>
            <a:tailEnd/>
          </a:ln>
          <a:effectLst/>
        </p:spPr>
      </p:pic>
      <p:sp>
        <p:nvSpPr>
          <p:cNvPr id="6" name="TextBox 5"/>
          <p:cNvSpPr txBox="1"/>
          <p:nvPr userDrawn="1"/>
        </p:nvSpPr>
        <p:spPr>
          <a:xfrm>
            <a:off x="228598" y="6501245"/>
            <a:ext cx="6172200" cy="369332"/>
          </a:xfrm>
          <a:prstGeom prst="rect">
            <a:avLst/>
          </a:prstGeom>
          <a:noFill/>
        </p:spPr>
        <p:txBody>
          <a:bodyPr wrap="square" rtlCol="0">
            <a:spAutoFit/>
          </a:bodyPr>
          <a:lstStyle/>
          <a:p>
            <a:r>
              <a:rPr lang="en-US" dirty="0" smtClean="0">
                <a:solidFill>
                  <a:schemeClr val="bg1"/>
                </a:solidFill>
              </a:rPr>
              <a:t>http://www.ExtremeExperts.com</a:t>
            </a:r>
            <a:endParaRPr lang="en-US"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4.xml"/><Relationship Id="rId7" Type="http://schemas.openxmlformats.org/officeDocument/2006/relationships/oleObject" Target="../embeddings/oleObject5.bin"/><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logs.msdn.com/sqlsecurity" TargetMode="External"/><Relationship Id="rId7" Type="http://schemas.openxmlformats.org/officeDocument/2006/relationships/hyperlink" Target="http://blogs.msdn.com/raulga/archive/tags/sql+injection/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blogs.msdn.com/sdl/archive/2008/05/15/giving-sql-injection-the-respect-it-deserves.aspx" TargetMode="External"/><Relationship Id="rId5" Type="http://schemas.openxmlformats.org/officeDocument/2006/relationships/hyperlink" Target="http://msdn.microsoft.com/en-us/library/cc676512.aspx" TargetMode="External"/><Relationship Id="rId4" Type="http://schemas.openxmlformats.org/officeDocument/2006/relationships/hyperlink" Target="http://msdn.microsoft.com/en-us/library/ms161953.asp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smtClean="0"/>
              <a:t>Security in </a:t>
            </a:r>
            <a:br>
              <a:rPr smtClean="0"/>
            </a:br>
            <a:r>
              <a:rPr smtClean="0"/>
              <a:t>SQL Server 2008</a:t>
            </a:r>
            <a:br>
              <a:rPr smtClean="0"/>
            </a:br>
            <a:endParaRPr lang="en-US" dirty="0"/>
          </a:p>
        </p:txBody>
      </p:sp>
      <p:sp>
        <p:nvSpPr>
          <p:cNvPr id="3" name="Subtitle 2"/>
          <p:cNvSpPr>
            <a:spLocks noGrp="1"/>
          </p:cNvSpPr>
          <p:nvPr>
            <p:ph type="subTitle" idx="1"/>
          </p:nvPr>
        </p:nvSpPr>
        <p:spPr/>
        <p:txBody>
          <a:bodyPr/>
          <a:lstStyle/>
          <a:p>
            <a:r>
              <a:rPr lang="en-US" dirty="0" smtClean="0"/>
              <a:t>Vinod Kumar</a:t>
            </a:r>
          </a:p>
          <a:p>
            <a:r>
              <a:rPr lang="en-US" sz="1800" dirty="0" smtClean="0">
                <a:solidFill>
                  <a:schemeClr val="tx1">
                    <a:lumMod val="75000"/>
                  </a:schemeClr>
                </a:solidFill>
              </a:rPr>
              <a:t>Technology Evangelist - Microsoft</a:t>
            </a:r>
          </a:p>
          <a:p>
            <a:r>
              <a:rPr lang="en-US" sz="1600" dirty="0" smtClean="0">
                <a:solidFill>
                  <a:schemeClr val="bg1"/>
                </a:solidFill>
              </a:rPr>
              <a:t>http://blogs.sqlxml.org/vinodkumar</a:t>
            </a:r>
          </a:p>
          <a:p>
            <a:r>
              <a:rPr lang="en-US" sz="1600" dirty="0" smtClean="0">
                <a:solidFill>
                  <a:schemeClr val="bg1"/>
                </a:solidFill>
              </a:rPr>
              <a:t>http://www.ExtremeExperts.com</a:t>
            </a:r>
            <a:endParaRPr lang="en-US" sz="1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Authentication</a:t>
            </a:r>
            <a:endParaRPr lang="en-US" dirty="0"/>
          </a:p>
        </p:txBody>
      </p:sp>
      <p:sp>
        <p:nvSpPr>
          <p:cNvPr id="3" name="Text Placeholder 2"/>
          <p:cNvSpPr>
            <a:spLocks noGrp="1"/>
          </p:cNvSpPr>
          <p:nvPr>
            <p:ph type="body" sz="quarter" idx="10"/>
          </p:nvPr>
        </p:nvSpPr>
        <p:spPr>
          <a:xfrm>
            <a:off x="381000" y="5943600"/>
            <a:ext cx="8382000" cy="443198"/>
          </a:xfrm>
        </p:spPr>
        <p:txBody>
          <a:bodyPr/>
          <a:lstStyle/>
          <a:p>
            <a:r>
              <a:rPr lang="en-US" dirty="0" smtClean="0"/>
              <a:t>Windows Auth is preferable to SQL Auth</a:t>
            </a:r>
            <a:endParaRPr lang="en-US" dirty="0"/>
          </a:p>
        </p:txBody>
      </p:sp>
      <p:graphicFrame>
        <p:nvGraphicFramePr>
          <p:cNvPr id="4" name="Table 3"/>
          <p:cNvGraphicFramePr>
            <a:graphicFrameLocks noGrp="1"/>
          </p:cNvGraphicFramePr>
          <p:nvPr/>
        </p:nvGraphicFramePr>
        <p:xfrm>
          <a:off x="685800" y="1143000"/>
          <a:ext cx="7848600" cy="4683760"/>
        </p:xfrm>
        <a:graphic>
          <a:graphicData uri="http://schemas.openxmlformats.org/drawingml/2006/table">
            <a:tbl>
              <a:tblPr firstRow="1" bandRow="1">
                <a:tableStyleId>{5C22544A-7EE6-4342-B048-85BDC9FD1C3A}</a:tableStyleId>
              </a:tblPr>
              <a:tblGrid>
                <a:gridCol w="3814273"/>
                <a:gridCol w="4034327"/>
              </a:tblGrid>
              <a:tr h="370840">
                <a:tc>
                  <a:txBody>
                    <a:bodyPr/>
                    <a:lstStyle/>
                    <a:p>
                      <a:r>
                        <a:rPr lang="en-US" dirty="0" smtClean="0"/>
                        <a:t>SQL AUTHENTICATION</a:t>
                      </a:r>
                      <a:endParaRPr lang="en-US" dirty="0"/>
                    </a:p>
                  </a:txBody>
                  <a:tcPr>
                    <a:cell3D prstMaterial="dkEdge">
                      <a:bevel/>
                      <a:lightRig rig="flood" dir="t"/>
                    </a:cell3D>
                  </a:tcPr>
                </a:tc>
                <a:tc>
                  <a:txBody>
                    <a:bodyPr/>
                    <a:lstStyle/>
                    <a:p>
                      <a:r>
                        <a:rPr lang="en-US" dirty="0" smtClean="0"/>
                        <a:t>WINDOWS</a:t>
                      </a:r>
                      <a:r>
                        <a:rPr lang="en-US" baseline="0" dirty="0" smtClean="0"/>
                        <a:t> AUTHENTICATION</a:t>
                      </a:r>
                      <a:endParaRPr lang="en-US" dirty="0"/>
                    </a:p>
                  </a:txBody>
                  <a:tcPr>
                    <a:cell3D prstMaterial="dkEdge">
                      <a:bevel/>
                      <a:lightRig rig="flood" dir="t"/>
                    </a:cell3D>
                  </a:tcPr>
                </a:tc>
              </a:tr>
              <a:tr h="370840">
                <a:tc>
                  <a:txBody>
                    <a:bodyPr/>
                    <a:lstStyle/>
                    <a:p>
                      <a:r>
                        <a:rPr lang="en-US" dirty="0" err="1" smtClean="0"/>
                        <a:t>Userid</a:t>
                      </a:r>
                      <a:r>
                        <a:rPr lang="en-US" dirty="0" smtClean="0"/>
                        <a:t>/Password</a:t>
                      </a:r>
                      <a:endParaRPr lang="en-US" dirty="0"/>
                    </a:p>
                  </a:txBody>
                  <a:tcPr>
                    <a:cell3D prstMaterial="dkEdge">
                      <a:bevel/>
                      <a:lightRig rig="flood" dir="t"/>
                    </a:cell3D>
                  </a:tcPr>
                </a:tc>
                <a:tc>
                  <a:txBody>
                    <a:bodyPr/>
                    <a:lstStyle/>
                    <a:p>
                      <a:r>
                        <a:rPr lang="en-US" dirty="0" smtClean="0"/>
                        <a:t>Encrypted</a:t>
                      </a:r>
                      <a:r>
                        <a:rPr lang="en-US" baseline="0" dirty="0" smtClean="0"/>
                        <a:t> Token (Kerberos)</a:t>
                      </a:r>
                      <a:br>
                        <a:rPr lang="en-US" baseline="0" dirty="0" smtClean="0"/>
                      </a:br>
                      <a:r>
                        <a:rPr lang="en-US" baseline="0" dirty="0" smtClean="0"/>
                        <a:t>Challenge-Response (NTLM)</a:t>
                      </a:r>
                      <a:endParaRPr lang="en-US" dirty="0"/>
                    </a:p>
                  </a:txBody>
                  <a:tcPr>
                    <a:cell3D prstMaterial="dkEdge">
                      <a:bevel/>
                      <a:lightRig rig="flood" dir="t"/>
                    </a:cell3D>
                  </a:tcPr>
                </a:tc>
              </a:tr>
              <a:tr h="370840">
                <a:tc>
                  <a:txBody>
                    <a:bodyPr/>
                    <a:lstStyle/>
                    <a:p>
                      <a:r>
                        <a:rPr lang="en-US" dirty="0" smtClean="0"/>
                        <a:t>Password obfuscated on wire</a:t>
                      </a:r>
                      <a:endParaRPr lang="en-US" dirty="0"/>
                    </a:p>
                  </a:txBody>
                  <a:tcPr>
                    <a:cell3D prstMaterial="dkEdge">
                      <a:bevel/>
                      <a:lightRig rig="flood" dir="t"/>
                    </a:cell3D>
                  </a:tcPr>
                </a:tc>
                <a:tc>
                  <a:txBody>
                    <a:bodyPr/>
                    <a:lstStyle/>
                    <a:p>
                      <a:r>
                        <a:rPr lang="en-US" dirty="0" smtClean="0"/>
                        <a:t>Password</a:t>
                      </a:r>
                      <a:r>
                        <a:rPr lang="en-US" baseline="0" dirty="0" smtClean="0"/>
                        <a:t> not transmitted on wire</a:t>
                      </a:r>
                      <a:endParaRPr lang="en-US" dirty="0"/>
                    </a:p>
                  </a:txBody>
                  <a:tcPr>
                    <a:cell3D prstMaterial="dkEdge">
                      <a:bevel/>
                      <a:lightRig rig="flood" dir="t"/>
                    </a:cell3D>
                  </a:tcPr>
                </a:tc>
              </a:tr>
              <a:tr h="370840">
                <a:tc>
                  <a:txBody>
                    <a:bodyPr/>
                    <a:lstStyle/>
                    <a:p>
                      <a:r>
                        <a:rPr lang="en-US" dirty="0" smtClean="0"/>
                        <a:t>Subject to replay attack if channel not encrypted</a:t>
                      </a:r>
                      <a:endParaRPr lang="en-US" dirty="0"/>
                    </a:p>
                  </a:txBody>
                  <a:tcPr>
                    <a:cell3D prstMaterial="dkEdge">
                      <a:bevel/>
                      <a:lightRig rig="flood" dir="t"/>
                    </a:cell3D>
                  </a:tcPr>
                </a:tc>
                <a:tc>
                  <a:txBody>
                    <a:bodyPr/>
                    <a:lstStyle/>
                    <a:p>
                      <a:r>
                        <a:rPr lang="en-US" dirty="0" smtClean="0"/>
                        <a:t>Not subject to replay attack (Kerberos)</a:t>
                      </a:r>
                      <a:endParaRPr lang="en-US" dirty="0"/>
                    </a:p>
                  </a:txBody>
                  <a:tcPr>
                    <a:cell3D prstMaterial="dkEdge">
                      <a:bevel/>
                      <a:lightRig rig="flood" dir="t"/>
                    </a:cell3D>
                  </a:tcPr>
                </a:tc>
              </a:tr>
              <a:tr h="370840">
                <a:tc>
                  <a:txBody>
                    <a:bodyPr/>
                    <a:lstStyle/>
                    <a:p>
                      <a:r>
                        <a:rPr lang="en-US" dirty="0" smtClean="0"/>
                        <a:t>No mutual authentication</a:t>
                      </a:r>
                      <a:endParaRPr lang="en-US" dirty="0"/>
                    </a:p>
                  </a:txBody>
                  <a:tcPr>
                    <a:cell3D prstMaterial="dkEdge">
                      <a:bevel/>
                      <a:lightRig rig="flood" dir="t"/>
                    </a:cell3D>
                  </a:tcPr>
                </a:tc>
                <a:tc>
                  <a:txBody>
                    <a:bodyPr/>
                    <a:lstStyle/>
                    <a:p>
                      <a:r>
                        <a:rPr lang="en-US" dirty="0" smtClean="0"/>
                        <a:t>Mutual authentication</a:t>
                      </a:r>
                      <a:r>
                        <a:rPr lang="en-US" baseline="0" dirty="0" smtClean="0"/>
                        <a:t> with Kerberos</a:t>
                      </a:r>
                      <a:endParaRPr lang="en-US" dirty="0"/>
                    </a:p>
                  </a:txBody>
                  <a:tcPr>
                    <a:cell3D prstMaterial="dkEdge">
                      <a:bevel/>
                      <a:lightRig rig="flood" dir="t"/>
                    </a:cell3D>
                  </a:tcPr>
                </a:tc>
              </a:tr>
              <a:tr h="370840">
                <a:tc>
                  <a:txBody>
                    <a:bodyPr/>
                    <a:lstStyle/>
                    <a:p>
                      <a:r>
                        <a:rPr lang="en-US" dirty="0" smtClean="0"/>
                        <a:t>Logins managed in SQL Server</a:t>
                      </a:r>
                      <a:endParaRPr lang="en-US" dirty="0"/>
                    </a:p>
                  </a:txBody>
                  <a:tcPr>
                    <a:cell3D prstMaterial="dkEdge">
                      <a:bevel/>
                      <a:lightRig rig="flood" dir="t"/>
                    </a:cell3D>
                  </a:tcPr>
                </a:tc>
                <a:tc>
                  <a:txBody>
                    <a:bodyPr/>
                    <a:lstStyle/>
                    <a:p>
                      <a:r>
                        <a:rPr lang="en-US" dirty="0" smtClean="0"/>
                        <a:t>Logins managed by Windows</a:t>
                      </a:r>
                      <a:endParaRPr lang="en-US" dirty="0"/>
                    </a:p>
                  </a:txBody>
                  <a:tcPr>
                    <a:cell3D prstMaterial="dkEdge">
                      <a:bevel/>
                      <a:lightRig rig="flood" dir="t"/>
                    </a:cell3D>
                  </a:tcPr>
                </a:tc>
              </a:tr>
              <a:tr h="370840">
                <a:tc>
                  <a:txBody>
                    <a:bodyPr/>
                    <a:lstStyle/>
                    <a:p>
                      <a:r>
                        <a:rPr lang="en-US" dirty="0" smtClean="0"/>
                        <a:t>DBAs create login</a:t>
                      </a:r>
                      <a:r>
                        <a:rPr lang="en-US" baseline="0" dirty="0" smtClean="0"/>
                        <a:t> accounts</a:t>
                      </a:r>
                      <a:endParaRPr lang="en-US" dirty="0"/>
                    </a:p>
                  </a:txBody>
                  <a:tcPr>
                    <a:cell3D prstMaterial="dkEdge">
                      <a:bevel/>
                      <a:lightRig rig="flood" dir="t"/>
                    </a:cell3D>
                  </a:tcPr>
                </a:tc>
                <a:tc>
                  <a:txBody>
                    <a:bodyPr/>
                    <a:lstStyle/>
                    <a:p>
                      <a:r>
                        <a:rPr lang="en-US" dirty="0" smtClean="0"/>
                        <a:t>Windows/domain</a:t>
                      </a:r>
                      <a:r>
                        <a:rPr lang="en-US" baseline="0" dirty="0" smtClean="0"/>
                        <a:t> </a:t>
                      </a:r>
                      <a:r>
                        <a:rPr lang="en-US" baseline="0" dirty="0" err="1" smtClean="0"/>
                        <a:t>admins</a:t>
                      </a:r>
                      <a:r>
                        <a:rPr lang="en-US" baseline="0" dirty="0" smtClean="0"/>
                        <a:t> create login accounts</a:t>
                      </a:r>
                      <a:endParaRPr lang="en-US" dirty="0"/>
                    </a:p>
                  </a:txBody>
                  <a:tcPr>
                    <a:cell3D prstMaterial="dkEdge">
                      <a:bevel/>
                      <a:lightRig rig="flood" dir="t"/>
                    </a:cell3D>
                  </a:tcPr>
                </a:tc>
              </a:tr>
              <a:tr h="370840">
                <a:tc>
                  <a:txBody>
                    <a:bodyPr/>
                    <a:lstStyle/>
                    <a:p>
                      <a:r>
                        <a:rPr lang="en-US" dirty="0" smtClean="0"/>
                        <a:t>Password policy enforced by Windows (Windows 2003+)</a:t>
                      </a:r>
                      <a:endParaRPr lang="en-US" dirty="0"/>
                    </a:p>
                  </a:txBody>
                  <a:tcPr>
                    <a:cell3D prstMaterial="dkEdge">
                      <a:bevel/>
                      <a:lightRig rig="flood" dir="t"/>
                    </a:cell3D>
                  </a:tcPr>
                </a:tc>
                <a:tc>
                  <a:txBody>
                    <a:bodyPr/>
                    <a:lstStyle/>
                    <a:p>
                      <a:r>
                        <a:rPr lang="en-US" dirty="0" smtClean="0"/>
                        <a:t>Password policy enforced</a:t>
                      </a:r>
                      <a:r>
                        <a:rPr lang="en-US" baseline="0" dirty="0" smtClean="0"/>
                        <a:t> by Windows</a:t>
                      </a:r>
                      <a:endParaRPr lang="en-US" dirty="0"/>
                    </a:p>
                  </a:txBody>
                  <a:tcPr>
                    <a:cell3D prstMaterial="dkEdge">
                      <a:bevel/>
                      <a:lightRig rig="flood" dir="t"/>
                    </a:cell3D>
                  </a:tcPr>
                </a:tc>
              </a:tr>
              <a:tr h="370840">
                <a:tc>
                  <a:txBody>
                    <a:bodyPr/>
                    <a:lstStyle/>
                    <a:p>
                      <a:r>
                        <a:rPr lang="en-US" dirty="0" smtClean="0"/>
                        <a:t>Security context may</a:t>
                      </a:r>
                      <a:r>
                        <a:rPr lang="en-US" baseline="0" dirty="0" smtClean="0"/>
                        <a:t> or may not be common between servers</a:t>
                      </a:r>
                      <a:endParaRPr lang="en-US" dirty="0"/>
                    </a:p>
                  </a:txBody>
                  <a:tcPr>
                    <a:cell3D prstMaterial="dkEdge">
                      <a:bevel/>
                      <a:lightRig rig="flood" dir="t"/>
                    </a:cell3D>
                  </a:tcPr>
                </a:tc>
                <a:tc>
                  <a:txBody>
                    <a:bodyPr/>
                    <a:lstStyle/>
                    <a:p>
                      <a:r>
                        <a:rPr lang="en-US" dirty="0" smtClean="0"/>
                        <a:t>Security context is common between servers</a:t>
                      </a:r>
                      <a:endParaRPr lang="en-US" dirty="0"/>
                    </a:p>
                  </a:txBody>
                  <a:tcPr>
                    <a:cell3D prstMaterial="dkEdge">
                      <a:bevel/>
                      <a:lightRig rig="flood" dir="t"/>
                    </a:cell3D>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Authentication</a:t>
            </a:r>
            <a:br>
              <a:rPr lang="en-US" dirty="0" smtClean="0"/>
            </a:br>
            <a:r>
              <a:rPr lang="en-US" sz="3600" dirty="0" smtClean="0"/>
              <a:t>Enhancement in 2008</a:t>
            </a:r>
            <a:endParaRPr lang="en-US" sz="3600" dirty="0"/>
          </a:p>
        </p:txBody>
      </p:sp>
      <p:sp>
        <p:nvSpPr>
          <p:cNvPr id="3" name="Content Placeholder 2"/>
          <p:cNvSpPr>
            <a:spLocks noGrp="1"/>
          </p:cNvSpPr>
          <p:nvPr>
            <p:ph idx="1"/>
          </p:nvPr>
        </p:nvSpPr>
        <p:spPr>
          <a:xfrm>
            <a:off x="381000" y="1676400"/>
            <a:ext cx="8382000" cy="4953000"/>
          </a:xfrm>
        </p:spPr>
        <p:txBody>
          <a:bodyPr/>
          <a:lstStyle/>
          <a:p>
            <a:r>
              <a:rPr lang="en-US" dirty="0" smtClean="0"/>
              <a:t>SQL Server 2005</a:t>
            </a:r>
          </a:p>
          <a:p>
            <a:pPr lvl="1"/>
            <a:r>
              <a:rPr lang="en-US" dirty="0" smtClean="0"/>
              <a:t>Kerberos possible with TCP/IP connections only</a:t>
            </a:r>
          </a:p>
          <a:p>
            <a:pPr lvl="1"/>
            <a:r>
              <a:rPr lang="en-US" dirty="0" smtClean="0"/>
              <a:t>SPN must be registered with AD</a:t>
            </a:r>
          </a:p>
          <a:p>
            <a:r>
              <a:rPr lang="en-US" dirty="0" smtClean="0"/>
              <a:t>SQL Server 2008</a:t>
            </a:r>
          </a:p>
          <a:p>
            <a:pPr lvl="1"/>
            <a:r>
              <a:rPr lang="en-US" dirty="0" smtClean="0"/>
              <a:t>Kerberos available with ALL protocols</a:t>
            </a:r>
          </a:p>
          <a:p>
            <a:pPr lvl="1"/>
            <a:r>
              <a:rPr lang="en-US" dirty="0" smtClean="0"/>
              <a:t>SPN may be specified in connection string (OLEDB/ODBC)</a:t>
            </a:r>
          </a:p>
          <a:p>
            <a:pPr lvl="1"/>
            <a:r>
              <a:rPr lang="en-US" dirty="0" smtClean="0"/>
              <a:t>Kerberos possible without SPN registered in AD</a:t>
            </a:r>
            <a:endParaRPr lang="en-US" dirty="0"/>
          </a:p>
        </p:txBody>
      </p:sp>
      <p:grpSp>
        <p:nvGrpSpPr>
          <p:cNvPr id="4" name="Group 17"/>
          <p:cNvGrpSpPr>
            <a:grpSpLocks/>
          </p:cNvGrpSpPr>
          <p:nvPr/>
        </p:nvGrpSpPr>
        <p:grpSpPr bwMode="auto">
          <a:xfrm>
            <a:off x="6400800" y="990600"/>
            <a:ext cx="1035050" cy="1146175"/>
            <a:chOff x="4054" y="893"/>
            <a:chExt cx="1049" cy="1161"/>
          </a:xfrm>
        </p:grpSpPr>
        <p:pic>
          <p:nvPicPr>
            <p:cNvPr id="5" name="Picture 13" descr="Security Upload server"/>
            <p:cNvPicPr>
              <a:picLocks noChangeAspect="1" noChangeArrowheads="1"/>
            </p:cNvPicPr>
            <p:nvPr/>
          </p:nvPicPr>
          <p:blipFill>
            <a:blip r:embed="rId4" cstate="print"/>
            <a:srcRect/>
            <a:stretch>
              <a:fillRect/>
            </a:stretch>
          </p:blipFill>
          <p:spPr bwMode="auto">
            <a:xfrm>
              <a:off x="4416" y="893"/>
              <a:ext cx="687" cy="1016"/>
            </a:xfrm>
            <a:prstGeom prst="rect">
              <a:avLst/>
            </a:prstGeom>
            <a:noFill/>
          </p:spPr>
        </p:pic>
        <p:pic>
          <p:nvPicPr>
            <p:cNvPr id="6" name="Picture 11" descr="User green"/>
            <p:cNvPicPr>
              <a:picLocks noChangeAspect="1" noChangeArrowheads="1"/>
            </p:cNvPicPr>
            <p:nvPr/>
          </p:nvPicPr>
          <p:blipFill>
            <a:blip r:embed="rId5" cstate="print">
              <a:lum bright="-6000" contrast="18000"/>
            </a:blip>
            <a:srcRect/>
            <a:stretch>
              <a:fillRect/>
            </a:stretch>
          </p:blipFill>
          <p:spPr bwMode="auto">
            <a:xfrm>
              <a:off x="4054" y="1305"/>
              <a:ext cx="554" cy="749"/>
            </a:xfrm>
            <a:prstGeom prst="rect">
              <a:avLst/>
            </a:prstGeom>
            <a:noFill/>
          </p:spPr>
        </p:pic>
      </p:grpSp>
      <p:grpSp>
        <p:nvGrpSpPr>
          <p:cNvPr id="7" name="Group 24"/>
          <p:cNvGrpSpPr>
            <a:grpSpLocks/>
          </p:cNvGrpSpPr>
          <p:nvPr/>
        </p:nvGrpSpPr>
        <p:grpSpPr bwMode="auto">
          <a:xfrm flipH="1">
            <a:off x="7694613" y="990600"/>
            <a:ext cx="1068387" cy="1128713"/>
            <a:chOff x="3039" y="2832"/>
            <a:chExt cx="1082" cy="1143"/>
          </a:xfrm>
        </p:grpSpPr>
        <p:pic>
          <p:nvPicPr>
            <p:cNvPr id="8" name="Picture 22" descr="Security Upload server"/>
            <p:cNvPicPr>
              <a:picLocks noChangeAspect="1" noChangeArrowheads="1"/>
            </p:cNvPicPr>
            <p:nvPr/>
          </p:nvPicPr>
          <p:blipFill>
            <a:blip r:embed="rId4" cstate="print"/>
            <a:srcRect/>
            <a:stretch>
              <a:fillRect/>
            </a:stretch>
          </p:blipFill>
          <p:spPr bwMode="auto">
            <a:xfrm>
              <a:off x="3434" y="2832"/>
              <a:ext cx="687" cy="1016"/>
            </a:xfrm>
            <a:prstGeom prst="rect">
              <a:avLst/>
            </a:prstGeom>
            <a:noFill/>
          </p:spPr>
        </p:pic>
        <p:pic>
          <p:nvPicPr>
            <p:cNvPr id="9" name="Picture 12" descr="User red"/>
            <p:cNvPicPr>
              <a:picLocks noChangeAspect="1" noChangeArrowheads="1"/>
            </p:cNvPicPr>
            <p:nvPr/>
          </p:nvPicPr>
          <p:blipFill>
            <a:blip r:embed="rId6" cstate="print">
              <a:lum bright="-6000" contrast="18000"/>
            </a:blip>
            <a:srcRect/>
            <a:stretch>
              <a:fillRect/>
            </a:stretch>
          </p:blipFill>
          <p:spPr bwMode="auto">
            <a:xfrm>
              <a:off x="3039" y="3216"/>
              <a:ext cx="561" cy="759"/>
            </a:xfrm>
            <a:prstGeom prst="rect">
              <a:avLst/>
            </a:prstGeom>
            <a:noFill/>
          </p:spPr>
        </p:pic>
        <p:sp>
          <p:nvSpPr>
            <p:cNvPr id="10" name="AutoShape 19"/>
            <p:cNvSpPr>
              <a:spLocks noChangeArrowheads="1"/>
            </p:cNvSpPr>
            <p:nvPr/>
          </p:nvSpPr>
          <p:spPr bwMode="auto">
            <a:xfrm rot="1394258">
              <a:off x="3552" y="3275"/>
              <a:ext cx="288" cy="258"/>
            </a:xfrm>
            <a:custGeom>
              <a:avLst/>
              <a:gdLst>
                <a:gd name="G0" fmla="+- 3129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16" y="15004"/>
                  </a:moveTo>
                  <a:cubicBezTo>
                    <a:pt x="18034" y="13754"/>
                    <a:pt x="18471" y="12293"/>
                    <a:pt x="18471" y="10800"/>
                  </a:cubicBezTo>
                  <a:cubicBezTo>
                    <a:pt x="18471" y="6563"/>
                    <a:pt x="15036" y="3129"/>
                    <a:pt x="10800" y="3129"/>
                  </a:cubicBezTo>
                  <a:cubicBezTo>
                    <a:pt x="9306" y="3128"/>
                    <a:pt x="7845" y="3565"/>
                    <a:pt x="6595" y="4383"/>
                  </a:cubicBezTo>
                  <a:close/>
                  <a:moveTo>
                    <a:pt x="4383" y="6595"/>
                  </a:moveTo>
                  <a:cubicBezTo>
                    <a:pt x="3565" y="7845"/>
                    <a:pt x="3129" y="9306"/>
                    <a:pt x="3129" y="10799"/>
                  </a:cubicBezTo>
                  <a:cubicBezTo>
                    <a:pt x="3129" y="15036"/>
                    <a:pt x="6563" y="18471"/>
                    <a:pt x="10800" y="18471"/>
                  </a:cubicBezTo>
                  <a:cubicBezTo>
                    <a:pt x="12293" y="18471"/>
                    <a:pt x="13754" y="18034"/>
                    <a:pt x="15004" y="17216"/>
                  </a:cubicBezTo>
                  <a:close/>
                </a:path>
              </a:pathLst>
            </a:custGeom>
            <a:solidFill>
              <a:srgbClr val="CC3300"/>
            </a:solidFill>
            <a:ln w="9525">
              <a:solidFill>
                <a:schemeClr val="bg2"/>
              </a:solidFill>
              <a:miter lim="800000"/>
              <a:headEnd/>
              <a:tailEnd/>
            </a:ln>
            <a:effectLst/>
          </p:spPr>
          <p:txBody>
            <a:bodyPr wrap="none" anchor="ctr"/>
            <a:lstStyle/>
            <a:p>
              <a:endParaRPr lang="en-US"/>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hangingPunct="1">
              <a:defRPr/>
            </a:pPr>
            <a:r>
              <a:rPr smtClean="0"/>
              <a:t>Application Role Separation and Permissions</a:t>
            </a:r>
            <a:endParaRP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Permission Strategy</a:t>
            </a:r>
            <a:endParaRPr lang="en-US" dirty="0"/>
          </a:p>
        </p:txBody>
      </p:sp>
      <p:sp>
        <p:nvSpPr>
          <p:cNvPr id="3" name="Text Placeholder 2"/>
          <p:cNvSpPr>
            <a:spLocks noGrp="1"/>
          </p:cNvSpPr>
          <p:nvPr>
            <p:ph type="body" sz="quarter" idx="10"/>
          </p:nvPr>
        </p:nvSpPr>
        <p:spPr>
          <a:xfrm>
            <a:off x="381000" y="1411552"/>
            <a:ext cx="8458200" cy="5521512"/>
          </a:xfrm>
        </p:spPr>
        <p:txBody>
          <a:bodyPr/>
          <a:lstStyle/>
          <a:p>
            <a:r>
              <a:rPr lang="en-US" dirty="0" smtClean="0">
                <a:solidFill>
                  <a:srgbClr val="FF0000"/>
                </a:solidFill>
              </a:rPr>
              <a:t>Follow principal of least privilege!</a:t>
            </a:r>
          </a:p>
          <a:p>
            <a:r>
              <a:rPr lang="en-US" dirty="0" smtClean="0"/>
              <a:t>Avoid using </a:t>
            </a:r>
            <a:r>
              <a:rPr lang="en-US" dirty="0" err="1" smtClean="0"/>
              <a:t>sysadmin</a:t>
            </a:r>
            <a:r>
              <a:rPr lang="en-US" dirty="0" smtClean="0"/>
              <a:t>/</a:t>
            </a:r>
            <a:r>
              <a:rPr lang="en-US" dirty="0" err="1" smtClean="0"/>
              <a:t>sa</a:t>
            </a:r>
            <a:r>
              <a:rPr lang="en-US" dirty="0" smtClean="0"/>
              <a:t> and </a:t>
            </a:r>
            <a:r>
              <a:rPr lang="en-US" dirty="0" err="1" smtClean="0"/>
              <a:t>db_owner</a:t>
            </a:r>
            <a:r>
              <a:rPr lang="en-US" dirty="0" smtClean="0"/>
              <a:t>/</a:t>
            </a:r>
            <a:r>
              <a:rPr lang="en-US" dirty="0" err="1" smtClean="0"/>
              <a:t>dbo</a:t>
            </a:r>
            <a:endParaRPr lang="en-US" dirty="0" smtClean="0"/>
          </a:p>
          <a:p>
            <a:pPr lvl="1"/>
            <a:r>
              <a:rPr lang="en-US" dirty="0" smtClean="0"/>
              <a:t>Grant required perms to normal login</a:t>
            </a:r>
          </a:p>
          <a:p>
            <a:r>
              <a:rPr lang="en-US" dirty="0" smtClean="0"/>
              <a:t>Never use the </a:t>
            </a:r>
            <a:r>
              <a:rPr lang="en-US" dirty="0" err="1" smtClean="0"/>
              <a:t>dbo</a:t>
            </a:r>
            <a:r>
              <a:rPr lang="en-US" dirty="0" smtClean="0"/>
              <a:t> schema</a:t>
            </a:r>
          </a:p>
          <a:p>
            <a:pPr lvl="1"/>
            <a:r>
              <a:rPr lang="en-US" dirty="0" smtClean="0"/>
              <a:t>User-schema separation</a:t>
            </a:r>
          </a:p>
          <a:p>
            <a:r>
              <a:rPr lang="en-US" dirty="0" smtClean="0"/>
              <a:t>Applications should have own schema</a:t>
            </a:r>
          </a:p>
          <a:p>
            <a:pPr lvl="1"/>
            <a:r>
              <a:rPr lang="en-US" dirty="0" smtClean="0"/>
              <a:t>Consider multiple schemas</a:t>
            </a:r>
          </a:p>
          <a:p>
            <a:r>
              <a:rPr lang="en-US" dirty="0" smtClean="0"/>
              <a:t>Leverage Flexible Database Roles</a:t>
            </a:r>
          </a:p>
          <a:p>
            <a:pPr lvl="1"/>
            <a:r>
              <a:rPr lang="en-US" dirty="0" smtClean="0"/>
              <a:t>Facilitates role separation</a:t>
            </a:r>
          </a:p>
          <a:p>
            <a:r>
              <a:rPr lang="en-US" dirty="0" smtClean="0"/>
              <a:t>Consider Auditing user activity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Ownership chaining</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Be aware of ownership chaining</a:t>
            </a:r>
            <a:endParaRPr lang="en-US" dirty="0"/>
          </a:p>
        </p:txBody>
      </p:sp>
      <p:graphicFrame>
        <p:nvGraphicFramePr>
          <p:cNvPr id="82946" name="Object 9"/>
          <p:cNvGraphicFramePr>
            <a:graphicFrameLocks noChangeAspect="1"/>
          </p:cNvGraphicFramePr>
          <p:nvPr/>
        </p:nvGraphicFramePr>
        <p:xfrm>
          <a:off x="381000" y="1752600"/>
          <a:ext cx="8305800" cy="4818062"/>
        </p:xfrm>
        <a:graphic>
          <a:graphicData uri="http://schemas.openxmlformats.org/presentationml/2006/ole">
            <p:oleObj spid="_x0000_s2050" name="Visio" r:id="rId4" imgW="7201440" imgH="4175927"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667000" y="2057400"/>
            <a:ext cx="3352800" cy="6858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1731" name="Picture 3" descr="C:\Users\ilsung.REDMOND\AppData\Local\Microsoft\Windows\Temporary Internet Files\Content.IE5\2PMYRFRV\MCj04325370000[1].png"/>
          <p:cNvPicPr>
            <a:picLocks noChangeAspect="1" noChangeArrowheads="1"/>
          </p:cNvPicPr>
          <p:nvPr/>
        </p:nvPicPr>
        <p:blipFill>
          <a:blip r:embed="rId5"/>
          <a:srcRect/>
          <a:stretch>
            <a:fillRect/>
          </a:stretch>
        </p:blipFill>
        <p:spPr bwMode="auto">
          <a:xfrm>
            <a:off x="5867400" y="1066800"/>
            <a:ext cx="1206500" cy="1206500"/>
          </a:xfrm>
          <a:prstGeom prst="rect">
            <a:avLst/>
          </a:prstGeom>
          <a:noFill/>
        </p:spPr>
      </p:pic>
      <p:sp>
        <p:nvSpPr>
          <p:cNvPr id="2" name="Title 1"/>
          <p:cNvSpPr>
            <a:spLocks noGrp="1"/>
          </p:cNvSpPr>
          <p:nvPr>
            <p:ph type="title"/>
          </p:nvPr>
        </p:nvSpPr>
        <p:spPr/>
        <p:txBody>
          <a:bodyPr/>
          <a:lstStyle/>
          <a:p>
            <a:r>
              <a:rPr smtClean="0"/>
              <a:t>Module Signing</a:t>
            </a:r>
            <a:endParaRPr lang="en-US" dirty="0"/>
          </a:p>
        </p:txBody>
      </p:sp>
      <p:sp>
        <p:nvSpPr>
          <p:cNvPr id="3" name="Content Placeholder 2"/>
          <p:cNvSpPr>
            <a:spLocks noGrp="1"/>
          </p:cNvSpPr>
          <p:nvPr>
            <p:ph idx="1"/>
          </p:nvPr>
        </p:nvSpPr>
        <p:spPr>
          <a:xfrm>
            <a:off x="457200" y="4343400"/>
            <a:ext cx="8382000" cy="1871282"/>
          </a:xfrm>
        </p:spPr>
        <p:txBody>
          <a:bodyPr/>
          <a:lstStyle/>
          <a:p>
            <a:r>
              <a:rPr lang="en-US" dirty="0" smtClean="0"/>
              <a:t>Need ALTER ANY LOGIN server permission to ALTER LOGIN</a:t>
            </a:r>
          </a:p>
          <a:p>
            <a:r>
              <a:rPr lang="en-US" dirty="0" smtClean="0"/>
              <a:t>Need to GRANT ALTER ANY LOGIN TO Alice? – No!</a:t>
            </a:r>
            <a:endParaRPr lang="en-US" dirty="0"/>
          </a:p>
        </p:txBody>
      </p:sp>
      <p:sp>
        <p:nvSpPr>
          <p:cNvPr id="5" name="TextBox 4"/>
          <p:cNvSpPr txBox="1"/>
          <p:nvPr/>
        </p:nvSpPr>
        <p:spPr>
          <a:xfrm>
            <a:off x="2743200" y="2209800"/>
            <a:ext cx="3217547" cy="369332"/>
          </a:xfrm>
          <a:prstGeom prst="rect">
            <a:avLst/>
          </a:prstGeom>
          <a:noFill/>
        </p:spPr>
        <p:txBody>
          <a:bodyPr wrap="none" rtlCol="0">
            <a:spAutoFit/>
          </a:bodyPr>
          <a:lstStyle/>
          <a:p>
            <a:r>
              <a:rPr lang="en-US" b="1" dirty="0" smtClean="0">
                <a:latin typeface="Courier New" pitchFamily="49" charset="0"/>
              </a:rPr>
              <a:t>ALTER LOGIN Bob ENABLE</a:t>
            </a:r>
            <a:endParaRPr lang="en-US" b="1" dirty="0">
              <a:latin typeface="Courier New" pitchFamily="49" charset="0"/>
            </a:endParaRPr>
          </a:p>
        </p:txBody>
      </p:sp>
      <p:graphicFrame>
        <p:nvGraphicFramePr>
          <p:cNvPr id="6" name="Content Placeholder 4"/>
          <p:cNvGraphicFramePr>
            <a:graphicFrameLocks noChangeAspect="1"/>
          </p:cNvGraphicFramePr>
          <p:nvPr/>
        </p:nvGraphicFramePr>
        <p:xfrm>
          <a:off x="457200" y="1447800"/>
          <a:ext cx="1497013" cy="2051601"/>
        </p:xfrm>
        <a:graphic>
          <a:graphicData uri="http://schemas.openxmlformats.org/presentationml/2006/ole">
            <p:oleObj spid="_x0000_s3074" name="Visio" r:id="rId6" imgW="1350051" imgH="1849420" progId="Visio.Drawing.11">
              <p:embed/>
            </p:oleObj>
          </a:graphicData>
        </a:graphic>
      </p:graphicFrame>
      <p:sp>
        <p:nvSpPr>
          <p:cNvPr id="11" name="TextBox 10"/>
          <p:cNvSpPr txBox="1"/>
          <p:nvPr/>
        </p:nvSpPr>
        <p:spPr>
          <a:xfrm>
            <a:off x="228600" y="3200400"/>
            <a:ext cx="2789546" cy="769441"/>
          </a:xfrm>
          <a:prstGeom prst="rect">
            <a:avLst/>
          </a:prstGeom>
          <a:noFill/>
        </p:spPr>
        <p:txBody>
          <a:bodyPr wrap="none" rtlCol="0">
            <a:spAutoFit/>
          </a:bodyPr>
          <a:lstStyle/>
          <a:p>
            <a:pPr algn="ctr"/>
            <a:r>
              <a:rPr lang="en-US" sz="2400" b="1" dirty="0" smtClean="0"/>
              <a:t>Alice </a:t>
            </a:r>
            <a:endParaRPr lang="en-US" b="1" dirty="0" smtClean="0"/>
          </a:p>
          <a:p>
            <a:pPr algn="ctr"/>
            <a:r>
              <a:rPr lang="en-US" sz="2000" b="1" dirty="0" smtClean="0"/>
              <a:t>(non privileged login)</a:t>
            </a:r>
            <a:endParaRPr lang="en-US" sz="2000" b="1" dirty="0"/>
          </a:p>
        </p:txBody>
      </p:sp>
      <p:sp>
        <p:nvSpPr>
          <p:cNvPr id="12" name="Right Arrow 11"/>
          <p:cNvSpPr/>
          <p:nvPr/>
        </p:nvSpPr>
        <p:spPr bwMode="auto">
          <a:xfrm>
            <a:off x="1828800" y="2286000"/>
            <a:ext cx="762000" cy="274320"/>
          </a:xfrm>
          <a:prstGeom prst="rightArrow">
            <a:avLst/>
          </a:prstGeom>
          <a:ln>
            <a:headEnd type="none" w="med" len="med"/>
            <a:tailEnd type="none" w="med" len="med"/>
          </a:ln>
          <a:effectLst>
            <a:glow rad="1016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fade">
                                      <p:cBhvr>
                                        <p:cTn id="7" dur="1000"/>
                                        <p:tgtEl>
                                          <p:spTgt spid="2017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Module Signing (cont)</a:t>
            </a:r>
            <a:endParaRPr lang="en-US" dirty="0"/>
          </a:p>
        </p:txBody>
      </p:sp>
      <p:sp>
        <p:nvSpPr>
          <p:cNvPr id="3" name="Content Placeholder 2"/>
          <p:cNvSpPr>
            <a:spLocks noGrp="1"/>
          </p:cNvSpPr>
          <p:nvPr>
            <p:ph idx="1"/>
          </p:nvPr>
        </p:nvSpPr>
        <p:spPr>
          <a:xfrm>
            <a:off x="457200" y="4343400"/>
            <a:ext cx="8382000" cy="1969770"/>
          </a:xfrm>
        </p:spPr>
        <p:txBody>
          <a:bodyPr/>
          <a:lstStyle/>
          <a:p>
            <a:r>
              <a:rPr lang="en-US" dirty="0" smtClean="0"/>
              <a:t>Alice has permission to call SP</a:t>
            </a:r>
          </a:p>
          <a:p>
            <a:r>
              <a:rPr lang="en-US" dirty="0" smtClean="0"/>
              <a:t>SP run under Alice’s context but with elevated privilege</a:t>
            </a:r>
          </a:p>
          <a:p>
            <a:r>
              <a:rPr lang="en-US" dirty="0" smtClean="0"/>
              <a:t>SP protected against tampering</a:t>
            </a:r>
          </a:p>
        </p:txBody>
      </p:sp>
      <p:graphicFrame>
        <p:nvGraphicFramePr>
          <p:cNvPr id="6" name="Content Placeholder 4"/>
          <p:cNvGraphicFramePr>
            <a:graphicFrameLocks noChangeAspect="1"/>
          </p:cNvGraphicFramePr>
          <p:nvPr/>
        </p:nvGraphicFramePr>
        <p:xfrm>
          <a:off x="457200" y="1447800"/>
          <a:ext cx="1497013" cy="2051601"/>
        </p:xfrm>
        <a:graphic>
          <a:graphicData uri="http://schemas.openxmlformats.org/presentationml/2006/ole">
            <p:oleObj spid="_x0000_s4098" name="Visio" r:id="rId5" imgW="1350051" imgH="1849420" progId="Visio.Drawing.11">
              <p:embed/>
            </p:oleObj>
          </a:graphicData>
        </a:graphic>
      </p:graphicFrame>
      <p:sp>
        <p:nvSpPr>
          <p:cNvPr id="11" name="TextBox 10"/>
          <p:cNvSpPr txBox="1"/>
          <p:nvPr/>
        </p:nvSpPr>
        <p:spPr>
          <a:xfrm>
            <a:off x="228600" y="3200400"/>
            <a:ext cx="2789546" cy="769441"/>
          </a:xfrm>
          <a:prstGeom prst="rect">
            <a:avLst/>
          </a:prstGeom>
          <a:noFill/>
        </p:spPr>
        <p:txBody>
          <a:bodyPr wrap="none" rtlCol="0">
            <a:spAutoFit/>
          </a:bodyPr>
          <a:lstStyle/>
          <a:p>
            <a:pPr algn="ctr"/>
            <a:r>
              <a:rPr lang="en-US" sz="2400" b="1" dirty="0" smtClean="0"/>
              <a:t>Alice </a:t>
            </a:r>
            <a:endParaRPr lang="en-US" b="1" dirty="0" smtClean="0"/>
          </a:p>
          <a:p>
            <a:pPr algn="ctr"/>
            <a:r>
              <a:rPr lang="en-US" sz="2000" b="1" dirty="0" smtClean="0"/>
              <a:t>(non privileged login)</a:t>
            </a:r>
            <a:endParaRPr lang="en-US" sz="2000" b="1" dirty="0"/>
          </a:p>
        </p:txBody>
      </p:sp>
      <p:sp>
        <p:nvSpPr>
          <p:cNvPr id="12" name="Right Arrow 11"/>
          <p:cNvSpPr/>
          <p:nvPr/>
        </p:nvSpPr>
        <p:spPr bwMode="auto">
          <a:xfrm>
            <a:off x="1828800" y="2286000"/>
            <a:ext cx="762000" cy="274320"/>
          </a:xfrm>
          <a:prstGeom prst="rightArrow">
            <a:avLst/>
          </a:prstGeom>
          <a:ln>
            <a:headEnd type="none" w="med" len="med"/>
            <a:tailEnd type="none" w="med" len="med"/>
          </a:ln>
          <a:effectLst>
            <a:glow rad="101600">
              <a:schemeClr val="accent2">
                <a:satMod val="175000"/>
                <a:alpha val="40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2590800" y="1752600"/>
            <a:ext cx="3505200" cy="1676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3200400" y="1371600"/>
            <a:ext cx="2682145" cy="400110"/>
          </a:xfrm>
          <a:prstGeom prst="rect">
            <a:avLst/>
          </a:prstGeom>
          <a:noFill/>
        </p:spPr>
        <p:txBody>
          <a:bodyPr wrap="none" rtlCol="0">
            <a:spAutoFit/>
          </a:bodyPr>
          <a:lstStyle/>
          <a:p>
            <a:r>
              <a:rPr lang="en-US" sz="2000" b="1" dirty="0" smtClean="0"/>
              <a:t>SP_ENABLE_LOGIN</a:t>
            </a:r>
            <a:endParaRPr lang="en-US" sz="2000" b="1" dirty="0"/>
          </a:p>
        </p:txBody>
      </p:sp>
      <p:sp>
        <p:nvSpPr>
          <p:cNvPr id="19" name="Rectangle 18"/>
          <p:cNvSpPr/>
          <p:nvPr/>
        </p:nvSpPr>
        <p:spPr bwMode="auto">
          <a:xfrm>
            <a:off x="2667000" y="2057400"/>
            <a:ext cx="3352800" cy="6858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2743200" y="2209800"/>
            <a:ext cx="3217547" cy="369332"/>
          </a:xfrm>
          <a:prstGeom prst="rect">
            <a:avLst/>
          </a:prstGeom>
          <a:noFill/>
        </p:spPr>
        <p:txBody>
          <a:bodyPr wrap="none" rtlCol="0">
            <a:spAutoFit/>
          </a:bodyPr>
          <a:lstStyle/>
          <a:p>
            <a:r>
              <a:rPr lang="en-US" b="1" dirty="0" smtClean="0">
                <a:latin typeface="Courier New" pitchFamily="49" charset="0"/>
              </a:rPr>
              <a:t>ALTER LOGIN Bob ENABLE</a:t>
            </a:r>
            <a:endParaRPr lang="en-US" b="1" dirty="0">
              <a:latin typeface="Courier New" pitchFamily="49" charset="0"/>
            </a:endParaRPr>
          </a:p>
        </p:txBody>
      </p:sp>
      <p:pic>
        <p:nvPicPr>
          <p:cNvPr id="21" name="Picture 4" descr="C:\Users\ilsung.REDMOND\AppData\Local\Microsoft\Windows\Temporary Internet Files\Content.IE5\KJIW3R0Q\MCj04348250000[1].png"/>
          <p:cNvPicPr>
            <a:picLocks noChangeAspect="1" noChangeArrowheads="1"/>
          </p:cNvPicPr>
          <p:nvPr/>
        </p:nvPicPr>
        <p:blipFill>
          <a:blip r:embed="rId6"/>
          <a:srcRect/>
          <a:stretch>
            <a:fillRect/>
          </a:stretch>
        </p:blipFill>
        <p:spPr bwMode="auto">
          <a:xfrm>
            <a:off x="5257800" y="2819400"/>
            <a:ext cx="1371600" cy="1371600"/>
          </a:xfrm>
          <a:prstGeom prst="rect">
            <a:avLst/>
          </a:prstGeom>
          <a:noFill/>
        </p:spPr>
      </p:pic>
      <p:sp>
        <p:nvSpPr>
          <p:cNvPr id="22" name="Rounded Rectangle 21"/>
          <p:cNvSpPr/>
          <p:nvPr/>
        </p:nvSpPr>
        <p:spPr bwMode="auto">
          <a:xfrm>
            <a:off x="7239000" y="3048000"/>
            <a:ext cx="1676400" cy="1524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23" name="Content Placeholder 4"/>
          <p:cNvGraphicFramePr>
            <a:graphicFrameLocks noChangeAspect="1"/>
          </p:cNvGraphicFramePr>
          <p:nvPr/>
        </p:nvGraphicFramePr>
        <p:xfrm>
          <a:off x="7391400" y="2971800"/>
          <a:ext cx="1268413" cy="1738313"/>
        </p:xfrm>
        <a:graphic>
          <a:graphicData uri="http://schemas.openxmlformats.org/presentationml/2006/ole">
            <p:oleObj spid="_x0000_s4099" name="Visio" r:id="rId7" imgW="1350051" imgH="1849420" progId="Visio.Drawing.11">
              <p:embed/>
            </p:oleObj>
          </a:graphicData>
        </a:graphic>
      </p:graphicFrame>
      <p:sp>
        <p:nvSpPr>
          <p:cNvPr id="24" name="TextBox 23"/>
          <p:cNvSpPr txBox="1"/>
          <p:nvPr/>
        </p:nvSpPr>
        <p:spPr>
          <a:xfrm>
            <a:off x="7315200" y="4114800"/>
            <a:ext cx="1452642" cy="400110"/>
          </a:xfrm>
          <a:prstGeom prst="rect">
            <a:avLst/>
          </a:prstGeom>
          <a:noFill/>
        </p:spPr>
        <p:txBody>
          <a:bodyPr wrap="none" rtlCol="0">
            <a:spAutoFit/>
          </a:bodyPr>
          <a:lstStyle/>
          <a:p>
            <a:r>
              <a:rPr lang="en-US" sz="2000" b="1" dirty="0" err="1" smtClean="0"/>
              <a:t>Cert_login</a:t>
            </a:r>
            <a:endParaRPr lang="en-US" sz="2000" b="1" dirty="0"/>
          </a:p>
        </p:txBody>
      </p:sp>
      <p:sp>
        <p:nvSpPr>
          <p:cNvPr id="26" name="Right Arrow 25"/>
          <p:cNvSpPr/>
          <p:nvPr/>
        </p:nvSpPr>
        <p:spPr bwMode="auto">
          <a:xfrm>
            <a:off x="6553200" y="3505199"/>
            <a:ext cx="1219200" cy="27432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2757" name="Picture 5" descr="C:\Users\ilsung.REDMOND\AppData\Local\Microsoft\Windows\Temporary Internet Files\Content.IE5\CU8A1N1Z\MCj04346650000[1].wmf"/>
          <p:cNvPicPr>
            <a:picLocks noChangeAspect="1" noChangeArrowheads="1"/>
          </p:cNvPicPr>
          <p:nvPr/>
        </p:nvPicPr>
        <p:blipFill>
          <a:blip r:embed="rId8"/>
          <a:srcRect/>
          <a:stretch>
            <a:fillRect/>
          </a:stretch>
        </p:blipFill>
        <p:spPr bwMode="auto">
          <a:xfrm>
            <a:off x="5943600" y="990600"/>
            <a:ext cx="1228222" cy="1130305"/>
          </a:xfrm>
          <a:prstGeom prst="rect">
            <a:avLst/>
          </a:prstGeom>
          <a:noFill/>
        </p:spPr>
      </p:pic>
      <p:sp>
        <p:nvSpPr>
          <p:cNvPr id="28" name="TextBox 27"/>
          <p:cNvSpPr txBox="1"/>
          <p:nvPr/>
        </p:nvSpPr>
        <p:spPr>
          <a:xfrm>
            <a:off x="6873250" y="2667000"/>
            <a:ext cx="2270750" cy="369332"/>
          </a:xfrm>
          <a:prstGeom prst="rect">
            <a:avLst/>
          </a:prstGeom>
          <a:noFill/>
        </p:spPr>
        <p:txBody>
          <a:bodyPr wrap="none" rtlCol="0">
            <a:spAutoFit/>
          </a:bodyPr>
          <a:lstStyle/>
          <a:p>
            <a:r>
              <a:rPr lang="en-US" b="1" dirty="0" smtClean="0"/>
              <a:t>ALTER ANY LOGIN</a:t>
            </a:r>
            <a:endParaRPr lang="en-US" b="1" dirty="0"/>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757"/>
                                        </p:tgtEl>
                                        <p:attrNameLst>
                                          <p:attrName>style.visibility</p:attrName>
                                        </p:attrNameLst>
                                      </p:cBhvr>
                                      <p:to>
                                        <p:strVal val="visible"/>
                                      </p:to>
                                    </p:set>
                                    <p:animEffect transition="in" filter="fade">
                                      <p:cBhvr>
                                        <p:cTn id="31" dur="1000"/>
                                        <p:tgtEl>
                                          <p:spTgt spid="20275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animBg="1"/>
      <p:bldP spid="24" grpId="0"/>
      <p:bldP spid="2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609600" y="1981200"/>
            <a:ext cx="3581400" cy="38862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2400" dirty="0" smtClean="0">
                <a:solidFill>
                  <a:schemeClr val="bg1"/>
                </a:solidFill>
                <a:effectLst>
                  <a:outerShdw blurRad="38100" dist="38100" dir="2700000" algn="tl">
                    <a:srgbClr val="000000">
                      <a:alpha val="43137"/>
                    </a:srgbClr>
                  </a:outerShdw>
                </a:effectLst>
              </a:rPr>
              <a:t>Token</a:t>
            </a: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Execution Context</a:t>
            </a:r>
            <a:r>
              <a:rPr/>
              <a:t/>
            </a:r>
            <a:br>
              <a:rPr/>
            </a:br>
            <a:r>
              <a:rPr sz="3600" smtClean="0">
                <a:solidFill>
                  <a:schemeClr val="tx2"/>
                </a:solidFill>
              </a:rPr>
              <a:t>Login and User Token</a:t>
            </a:r>
            <a:endParaRPr>
              <a:solidFill>
                <a:schemeClr val="tx2"/>
              </a:solidFill>
            </a:endParaRPr>
          </a:p>
        </p:txBody>
      </p:sp>
      <p:sp>
        <p:nvSpPr>
          <p:cNvPr id="7" name="Rounded Rectangle 6"/>
          <p:cNvSpPr/>
          <p:nvPr/>
        </p:nvSpPr>
        <p:spPr bwMode="auto">
          <a:xfrm>
            <a:off x="685800" y="2514601"/>
            <a:ext cx="3429000" cy="60960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Primary Identity</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 name="Rounded Rectangle 3"/>
          <p:cNvSpPr/>
          <p:nvPr/>
        </p:nvSpPr>
        <p:spPr bwMode="auto">
          <a:xfrm>
            <a:off x="685800" y="3124200"/>
            <a:ext cx="3429000" cy="609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Secondary Identity</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Rounded Rectangle 10"/>
          <p:cNvSpPr/>
          <p:nvPr/>
        </p:nvSpPr>
        <p:spPr bwMode="auto">
          <a:xfrm>
            <a:off x="685800" y="3733800"/>
            <a:ext cx="3429000" cy="609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Secondary Identity</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3" name="Rounded Rectangle 12"/>
          <p:cNvSpPr/>
          <p:nvPr/>
        </p:nvSpPr>
        <p:spPr bwMode="auto">
          <a:xfrm>
            <a:off x="685800" y="4343400"/>
            <a:ext cx="3429000" cy="6096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Certificate</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4" name="Rounded Rectangle 13"/>
          <p:cNvSpPr/>
          <p:nvPr/>
        </p:nvSpPr>
        <p:spPr bwMode="auto">
          <a:xfrm>
            <a:off x="685800" y="4953000"/>
            <a:ext cx="3429000" cy="6096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Authenticator</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5" name="TextBox 14"/>
          <p:cNvSpPr txBox="1"/>
          <p:nvPr/>
        </p:nvSpPr>
        <p:spPr>
          <a:xfrm>
            <a:off x="4419600" y="2590800"/>
            <a:ext cx="4114800" cy="461665"/>
          </a:xfrm>
          <a:prstGeom prst="rect">
            <a:avLst/>
          </a:prstGeom>
          <a:noFill/>
        </p:spPr>
        <p:txBody>
          <a:bodyPr wrap="squar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SQL or Windows user name</a:t>
            </a:r>
          </a:p>
        </p:txBody>
      </p:sp>
      <p:sp>
        <p:nvSpPr>
          <p:cNvPr id="16" name="TextBox 15"/>
          <p:cNvSpPr txBox="1"/>
          <p:nvPr/>
        </p:nvSpPr>
        <p:spPr>
          <a:xfrm>
            <a:off x="4495800" y="3124200"/>
            <a:ext cx="4114800" cy="1200329"/>
          </a:xfrm>
          <a:prstGeom prst="rect">
            <a:avLst/>
          </a:prstGeom>
          <a:noFill/>
        </p:spPr>
        <p:txBody>
          <a:bodyPr wrap="squar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Roles and Windows group memberships, including public</a:t>
            </a:r>
          </a:p>
        </p:txBody>
      </p:sp>
      <p:sp>
        <p:nvSpPr>
          <p:cNvPr id="17" name="TextBox 16"/>
          <p:cNvSpPr txBox="1"/>
          <p:nvPr/>
        </p:nvSpPr>
        <p:spPr>
          <a:xfrm>
            <a:off x="4419600" y="4415135"/>
            <a:ext cx="4114800" cy="461665"/>
          </a:xfrm>
          <a:prstGeom prst="rect">
            <a:avLst/>
          </a:prstGeom>
          <a:noFill/>
        </p:spPr>
        <p:txBody>
          <a:bodyPr wrap="squar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Signed modules</a:t>
            </a:r>
          </a:p>
        </p:txBody>
      </p:sp>
      <p:sp>
        <p:nvSpPr>
          <p:cNvPr id="18" name="TextBox 17"/>
          <p:cNvSpPr txBox="1"/>
          <p:nvPr/>
        </p:nvSpPr>
        <p:spPr>
          <a:xfrm>
            <a:off x="4419600" y="5029200"/>
            <a:ext cx="4114800" cy="830997"/>
          </a:xfrm>
          <a:prstGeom prst="rect">
            <a:avLst/>
          </a:prstGeom>
          <a:noFill/>
        </p:spPr>
        <p:txBody>
          <a:bodyPr wrap="squar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Cross-DB impersonated context</a:t>
            </a:r>
          </a:p>
        </p:txBody>
      </p:sp>
      <p:sp>
        <p:nvSpPr>
          <p:cNvPr id="19" name="Right Arrow 18"/>
          <p:cNvSpPr/>
          <p:nvPr/>
        </p:nvSpPr>
        <p:spPr bwMode="auto">
          <a:xfrm flipH="1">
            <a:off x="3886200" y="2743200"/>
            <a:ext cx="6096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ight Arrow 19"/>
          <p:cNvSpPr/>
          <p:nvPr/>
        </p:nvSpPr>
        <p:spPr bwMode="auto">
          <a:xfrm flipH="1">
            <a:off x="3886200" y="3581400"/>
            <a:ext cx="6096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1" name="Right Arrow 20"/>
          <p:cNvSpPr/>
          <p:nvPr/>
        </p:nvSpPr>
        <p:spPr bwMode="auto">
          <a:xfrm flipH="1">
            <a:off x="3886200" y="4572000"/>
            <a:ext cx="6096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2" name="Right Arrow 21"/>
          <p:cNvSpPr/>
          <p:nvPr/>
        </p:nvSpPr>
        <p:spPr bwMode="auto">
          <a:xfrm flipH="1">
            <a:off x="3886200" y="5181600"/>
            <a:ext cx="609600" cy="228600"/>
          </a:xfrm>
          <a:prstGeom prst="right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Execution Context</a:t>
            </a:r>
            <a:r>
              <a:rPr/>
              <a:t/>
            </a:r>
            <a:br>
              <a:rPr/>
            </a:br>
            <a:r>
              <a:rPr sz="3600" smtClean="0">
                <a:solidFill>
                  <a:schemeClr val="tx2"/>
                </a:solidFill>
              </a:rPr>
              <a:t>Best Practices</a:t>
            </a:r>
            <a:endParaRPr>
              <a:solidFill>
                <a:schemeClr val="tx2"/>
              </a:solidFill>
            </a:endParaRPr>
          </a:p>
        </p:txBody>
      </p:sp>
      <p:sp>
        <p:nvSpPr>
          <p:cNvPr id="33794" name="Text Placeholder 2"/>
          <p:cNvSpPr>
            <a:spLocks noGrp="1"/>
          </p:cNvSpPr>
          <p:nvPr>
            <p:ph type="body" sz="quarter" idx="10"/>
          </p:nvPr>
        </p:nvSpPr>
        <p:spPr>
          <a:xfrm>
            <a:off x="381000" y="1905000"/>
            <a:ext cx="8382000" cy="3877985"/>
          </a:xfrm>
        </p:spPr>
        <p:txBody>
          <a:bodyPr/>
          <a:lstStyle/>
          <a:p>
            <a:pPr eaLnBrk="1" hangingPunct="1">
              <a:defRPr/>
            </a:pPr>
            <a:r>
              <a:rPr lang="en-US" dirty="0" smtClean="0"/>
              <a:t>Controlled escalation of privileges</a:t>
            </a:r>
          </a:p>
          <a:p>
            <a:pPr lvl="1">
              <a:defRPr/>
            </a:pPr>
            <a:r>
              <a:rPr lang="en-US" dirty="0" smtClean="0"/>
              <a:t>DB scoped: EXECUTE AS and App Roles</a:t>
            </a:r>
          </a:p>
          <a:p>
            <a:pPr lvl="1">
              <a:defRPr/>
            </a:pPr>
            <a:r>
              <a:rPr lang="en-US" dirty="0" smtClean="0"/>
              <a:t>Cross-DB scoped: Certificates</a:t>
            </a:r>
          </a:p>
          <a:p>
            <a:pPr lvl="1">
              <a:defRPr/>
            </a:pPr>
            <a:r>
              <a:rPr lang="en-US" dirty="0" smtClean="0"/>
              <a:t>Avoid using dynamic SQL under an escalated context</a:t>
            </a:r>
          </a:p>
          <a:p>
            <a:pPr>
              <a:defRPr/>
            </a:pPr>
            <a:r>
              <a:rPr lang="en-US" dirty="0" smtClean="0"/>
              <a:t>Do not use use CDOC and SETUSER</a:t>
            </a:r>
          </a:p>
          <a:p>
            <a:pPr>
              <a:defRPr/>
            </a:pPr>
            <a:r>
              <a:rPr lang="en-US" dirty="0" smtClean="0"/>
              <a:t>Avoid allowing guest access on user DBs</a:t>
            </a:r>
          </a:p>
          <a:p>
            <a:pPr eaLnBrk="1" hangingPunct="1">
              <a:defRPr/>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hangingPunct="1">
              <a:defRPr/>
            </a:pPr>
            <a:r>
              <a:rPr smtClean="0"/>
              <a:t>SQL Injection</a:t>
            </a:r>
            <a:endParaRPr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30188"/>
            <a:ext cx="8382000" cy="609398"/>
          </a:xfrm>
        </p:spPr>
        <p:txBody>
          <a:bodyPr/>
          <a:lstStyle/>
          <a:p>
            <a:pPr defTabSz="914363" eaLnBrk="1" fontAlgn="auto" hangingPunct="1">
              <a:spcAft>
                <a:spcPts val="0"/>
              </a:spcAft>
              <a:defRPr/>
            </a:pPr>
            <a:r>
              <a:rPr sz="4400"/>
              <a:t>Session Objectives And Takeaways</a:t>
            </a:r>
          </a:p>
        </p:txBody>
      </p:sp>
      <p:sp>
        <p:nvSpPr>
          <p:cNvPr id="29698" name="Rectangle 9"/>
          <p:cNvSpPr>
            <a:spLocks noGrp="1" noChangeArrowheads="1"/>
          </p:cNvSpPr>
          <p:nvPr>
            <p:ph type="body" sz="quarter" idx="10"/>
          </p:nvPr>
        </p:nvSpPr>
        <p:spPr>
          <a:xfrm>
            <a:off x="381000" y="1411288"/>
            <a:ext cx="8382000" cy="5022914"/>
          </a:xfrm>
        </p:spPr>
        <p:txBody>
          <a:bodyPr/>
          <a:lstStyle/>
          <a:p>
            <a:pPr eaLnBrk="1" hangingPunct="1">
              <a:defRPr/>
            </a:pPr>
            <a:r>
              <a:rPr lang="en-US" dirty="0" smtClean="0"/>
              <a:t>Session Objective(s):  </a:t>
            </a:r>
          </a:p>
          <a:p>
            <a:pPr lvl="1" eaLnBrk="1" hangingPunct="1">
              <a:defRPr/>
            </a:pPr>
            <a:r>
              <a:rPr lang="en-US" dirty="0" smtClean="0"/>
              <a:t>Describe what applications can do to help increase data security</a:t>
            </a:r>
          </a:p>
          <a:p>
            <a:pPr lvl="1" eaLnBrk="1" hangingPunct="1">
              <a:defRPr/>
            </a:pPr>
            <a:r>
              <a:rPr lang="en-US" dirty="0" smtClean="0"/>
              <a:t>Discuss encryption, authentication, permissions, and SQL injection</a:t>
            </a:r>
          </a:p>
          <a:p>
            <a:pPr eaLnBrk="1" hangingPunct="1">
              <a:defRPr/>
            </a:pPr>
            <a:r>
              <a:rPr lang="en-US" dirty="0" smtClean="0"/>
              <a:t>Understand that Security is an important consideration for application as well as the server</a:t>
            </a:r>
          </a:p>
          <a:p>
            <a:pPr eaLnBrk="1" hangingPunct="1">
              <a:defRPr/>
            </a:pPr>
            <a:r>
              <a:rPr lang="en-US" dirty="0" smtClean="0"/>
              <a:t>Know what is available in SQL Server and how it can help customers achieve security objectives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SQL Injection</a:t>
            </a:r>
            <a:r>
              <a:rPr/>
              <a:t/>
            </a:r>
            <a:br>
              <a:rPr/>
            </a:br>
            <a:r>
              <a:rPr sz="3600" smtClean="0">
                <a:solidFill>
                  <a:schemeClr val="tx2"/>
                </a:solidFill>
              </a:rPr>
              <a:t>Introduction</a:t>
            </a:r>
            <a:endParaRPr>
              <a:solidFill>
                <a:schemeClr val="tx2"/>
              </a:solidFill>
            </a:endParaRPr>
          </a:p>
        </p:txBody>
      </p:sp>
      <p:sp>
        <p:nvSpPr>
          <p:cNvPr id="33794" name="Text Placeholder 2"/>
          <p:cNvSpPr>
            <a:spLocks noGrp="1"/>
          </p:cNvSpPr>
          <p:nvPr>
            <p:ph type="body" sz="quarter" idx="10"/>
          </p:nvPr>
        </p:nvSpPr>
        <p:spPr>
          <a:xfrm>
            <a:off x="381000" y="1905000"/>
            <a:ext cx="8382000" cy="4284250"/>
          </a:xfrm>
        </p:spPr>
        <p:txBody>
          <a:bodyPr/>
          <a:lstStyle/>
          <a:p>
            <a:r>
              <a:rPr lang="en-US" dirty="0" smtClean="0"/>
              <a:t>SQL Injection is an attack where malicious code is inserted into strings and later passed to SQL Server for parsing and execution.</a:t>
            </a:r>
          </a:p>
          <a:p>
            <a:r>
              <a:rPr lang="en-US" dirty="0" smtClean="0"/>
              <a:t>SQL injection is one of the most common attacks.</a:t>
            </a:r>
          </a:p>
          <a:p>
            <a:r>
              <a:rPr lang="en-US" dirty="0" smtClean="0"/>
              <a:t>It can affect T-SQL code as well as code generated outside SQL such as ASP, ASP </a:t>
            </a:r>
            <a:r>
              <a:rPr lang="en-US" dirty="0" err="1" smtClean="0"/>
              <a:t>.Net</a:t>
            </a:r>
            <a:r>
              <a:rPr lang="en-US" dirty="0" smtClean="0"/>
              <a:t>, managed code, native code, etc.</a:t>
            </a:r>
          </a:p>
          <a:p>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pPr defTabSz="914363" eaLnBrk="1" fontAlgn="auto" hangingPunct="1">
              <a:spcAft>
                <a:spcPts val="0"/>
              </a:spcAft>
              <a:defRPr/>
            </a:pPr>
            <a:r>
              <a:rPr smtClean="0"/>
              <a:t>SQL Injection </a:t>
            </a:r>
            <a:br>
              <a:rPr smtClean="0"/>
            </a:br>
            <a:r>
              <a:rPr smtClean="0"/>
              <a:t>T-SQL example</a:t>
            </a:r>
            <a:endParaRPr/>
          </a:p>
        </p:txBody>
      </p:sp>
      <p:sp>
        <p:nvSpPr>
          <p:cNvPr id="44034" name="Text Placeholder 5"/>
          <p:cNvSpPr>
            <a:spLocks noGrp="1"/>
          </p:cNvSpPr>
          <p:nvPr>
            <p:ph type="body" sz="quarter" idx="10"/>
          </p:nvPr>
        </p:nvSpPr>
        <p:spPr>
          <a:xfrm>
            <a:off x="722313" y="1905000"/>
            <a:ext cx="8040687" cy="4028026"/>
          </a:xfrm>
        </p:spPr>
        <p:txBody>
          <a:bodyPr/>
          <a:lstStyle/>
          <a:p>
            <a:pPr>
              <a:buNone/>
            </a:pPr>
            <a:r>
              <a:rPr lang="en-US" sz="2400" dirty="0" smtClean="0"/>
              <a:t>CREATE PROC </a:t>
            </a:r>
            <a:r>
              <a:rPr lang="en-US" sz="2400" dirty="0" err="1" smtClean="0"/>
              <a:t>sp_SqlInjectionDemo</a:t>
            </a:r>
            <a:r>
              <a:rPr lang="en-US" sz="2400" dirty="0" smtClean="0"/>
              <a:t>( </a:t>
            </a:r>
            <a:r>
              <a:rPr lang="en-US" sz="2400" dirty="0" smtClean="0">
                <a:solidFill>
                  <a:srgbClr val="FF0000"/>
                </a:solidFill>
              </a:rPr>
              <a:t>@</a:t>
            </a:r>
            <a:r>
              <a:rPr lang="en-US" sz="2400" dirty="0" err="1" smtClean="0">
                <a:solidFill>
                  <a:srgbClr val="FF0000"/>
                </a:solidFill>
              </a:rPr>
              <a:t>ColumnValue</a:t>
            </a:r>
            <a:r>
              <a:rPr lang="en-US" sz="2400" dirty="0" smtClean="0">
                <a:solidFill>
                  <a:srgbClr val="FF0000"/>
                </a:solidFill>
              </a:rPr>
              <a:t> </a:t>
            </a:r>
            <a:r>
              <a:rPr lang="en-US" sz="2400" dirty="0" err="1" smtClean="0">
                <a:solidFill>
                  <a:srgbClr val="FF0000"/>
                </a:solidFill>
              </a:rPr>
              <a:t>varchar</a:t>
            </a:r>
            <a:r>
              <a:rPr lang="en-US" sz="2400" dirty="0" smtClean="0">
                <a:solidFill>
                  <a:srgbClr val="FF0000"/>
                </a:solidFill>
              </a:rPr>
              <a:t>(100)</a:t>
            </a:r>
            <a:r>
              <a:rPr lang="en-US" sz="2400" dirty="0" smtClean="0"/>
              <a:t> )</a:t>
            </a:r>
          </a:p>
          <a:p>
            <a:pPr>
              <a:buNone/>
            </a:pPr>
            <a:r>
              <a:rPr lang="en-US" sz="2400" dirty="0" smtClean="0"/>
              <a:t>AS</a:t>
            </a:r>
          </a:p>
          <a:p>
            <a:pPr>
              <a:buNone/>
            </a:pPr>
            <a:r>
              <a:rPr lang="en-US" sz="2400" dirty="0" smtClean="0"/>
              <a:t>   DECLARE @</a:t>
            </a:r>
            <a:r>
              <a:rPr lang="en-US" sz="2400" dirty="0" err="1" smtClean="0"/>
              <a:t>cmd</a:t>
            </a:r>
            <a:r>
              <a:rPr lang="en-US" sz="2400" dirty="0" smtClean="0"/>
              <a:t> </a:t>
            </a:r>
            <a:r>
              <a:rPr lang="en-US" sz="2400" dirty="0" err="1" smtClean="0"/>
              <a:t>nvarchar</a:t>
            </a:r>
            <a:r>
              <a:rPr lang="en-US" sz="2400" dirty="0" smtClean="0"/>
              <a:t>(max)</a:t>
            </a:r>
          </a:p>
          <a:p>
            <a:pPr>
              <a:buNone/>
            </a:pPr>
            <a:r>
              <a:rPr lang="en-US" sz="2400" dirty="0" smtClean="0"/>
              <a:t>   SET @</a:t>
            </a:r>
            <a:r>
              <a:rPr lang="en-US" sz="2400" dirty="0" err="1" smtClean="0"/>
              <a:t>cmd</a:t>
            </a:r>
            <a:r>
              <a:rPr lang="en-US" sz="2400" dirty="0" smtClean="0"/>
              <a:t> = N'SELECT * FROM [test].[Demo] </a:t>
            </a:r>
          </a:p>
          <a:p>
            <a:pPr>
              <a:buNone/>
            </a:pPr>
            <a:r>
              <a:rPr lang="en-US" sz="2400" dirty="0" smtClean="0"/>
              <a:t>     WHERE data = ''' </a:t>
            </a:r>
            <a:r>
              <a:rPr lang="en-US" sz="2400" dirty="0" smtClean="0">
                <a:solidFill>
                  <a:srgbClr val="FF0000"/>
                </a:solidFill>
              </a:rPr>
              <a:t>+ @</a:t>
            </a:r>
            <a:r>
              <a:rPr lang="en-US" sz="2400" dirty="0" err="1" smtClean="0">
                <a:solidFill>
                  <a:srgbClr val="FF0000"/>
                </a:solidFill>
              </a:rPr>
              <a:t>ColumnValue</a:t>
            </a:r>
            <a:r>
              <a:rPr lang="en-US" sz="2400" dirty="0" smtClean="0">
                <a:solidFill>
                  <a:srgbClr val="FF0000"/>
                </a:solidFill>
              </a:rPr>
              <a:t> + </a:t>
            </a:r>
            <a:r>
              <a:rPr lang="en-US" sz="2400" dirty="0" smtClean="0"/>
              <a:t>''''</a:t>
            </a:r>
          </a:p>
          <a:p>
            <a:pPr>
              <a:buNone/>
            </a:pPr>
            <a:r>
              <a:rPr lang="en-US" sz="2400" dirty="0" smtClean="0"/>
              <a:t>   print @</a:t>
            </a:r>
            <a:r>
              <a:rPr lang="en-US" sz="2400" dirty="0" err="1" smtClean="0"/>
              <a:t>cmd</a:t>
            </a:r>
            <a:r>
              <a:rPr lang="en-US" sz="2400" dirty="0" smtClean="0"/>
              <a:t> -- For demonstration purposes</a:t>
            </a:r>
          </a:p>
          <a:p>
            <a:pPr>
              <a:buNone/>
            </a:pPr>
            <a:r>
              <a:rPr lang="en-US" sz="2400" dirty="0" smtClean="0">
                <a:solidFill>
                  <a:srgbClr val="FF0000"/>
                </a:solidFill>
              </a:rPr>
              <a:t>   EXEC( @</a:t>
            </a:r>
            <a:r>
              <a:rPr lang="en-US" sz="2400" dirty="0" err="1" smtClean="0">
                <a:solidFill>
                  <a:srgbClr val="FF0000"/>
                </a:solidFill>
              </a:rPr>
              <a:t>cmd</a:t>
            </a:r>
            <a:r>
              <a:rPr lang="en-US" sz="2400" dirty="0" smtClean="0">
                <a:solidFill>
                  <a:srgbClr val="FF0000"/>
                </a:solidFill>
              </a:rPr>
              <a:t> )</a:t>
            </a:r>
          </a:p>
          <a:p>
            <a:pPr>
              <a:buNone/>
            </a:pPr>
            <a:r>
              <a:rPr lang="en-US" sz="2400" dirty="0" smtClean="0"/>
              <a:t>Go</a:t>
            </a:r>
          </a:p>
          <a:p>
            <a:pPr marL="0" indent="0"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pPr defTabSz="914363" eaLnBrk="1" fontAlgn="auto" hangingPunct="1">
              <a:spcAft>
                <a:spcPts val="0"/>
              </a:spcAft>
              <a:defRPr/>
            </a:pPr>
            <a:r>
              <a:rPr smtClean="0"/>
              <a:t>SQL Injection </a:t>
            </a:r>
            <a:br>
              <a:rPr smtClean="0"/>
            </a:br>
            <a:r>
              <a:rPr smtClean="0"/>
              <a:t>ASP example</a:t>
            </a:r>
            <a:endParaRPr/>
          </a:p>
        </p:txBody>
      </p:sp>
      <p:sp>
        <p:nvSpPr>
          <p:cNvPr id="44034" name="Text Placeholder 5"/>
          <p:cNvSpPr>
            <a:spLocks noGrp="1"/>
          </p:cNvSpPr>
          <p:nvPr>
            <p:ph type="body" sz="quarter" idx="10"/>
          </p:nvPr>
        </p:nvSpPr>
        <p:spPr>
          <a:xfrm>
            <a:off x="722313" y="1905000"/>
            <a:ext cx="8040687" cy="3185487"/>
          </a:xfrm>
        </p:spPr>
        <p:txBody>
          <a:bodyPr/>
          <a:lstStyle/>
          <a:p>
            <a:pPr>
              <a:buNone/>
            </a:pPr>
            <a:r>
              <a:rPr lang="en-US" sz="2400" dirty="0" smtClean="0">
                <a:solidFill>
                  <a:schemeClr val="accent4">
                    <a:lumMod val="75000"/>
                  </a:schemeClr>
                </a:solidFill>
              </a:rPr>
              <a:t>‘‘ Execute a SQL command</a:t>
            </a:r>
          </a:p>
          <a:p>
            <a:pPr>
              <a:buNone/>
            </a:pPr>
            <a:r>
              <a:rPr lang="en-US" sz="2400" dirty="0" err="1" smtClean="0"/>
              <a:t>strCmd</a:t>
            </a:r>
            <a:r>
              <a:rPr lang="en-US" sz="2400" dirty="0" smtClean="0"/>
              <a:t> = " N'SELECT * FROM [test].[Demo] </a:t>
            </a:r>
          </a:p>
          <a:p>
            <a:pPr>
              <a:buNone/>
            </a:pPr>
            <a:r>
              <a:rPr lang="en-US" sz="2400" dirty="0" smtClean="0"/>
              <a:t>     WHERE data = '" </a:t>
            </a:r>
            <a:r>
              <a:rPr lang="en-US" sz="2400" dirty="0" smtClean="0">
                <a:solidFill>
                  <a:srgbClr val="FF0000"/>
                </a:solidFill>
              </a:rPr>
              <a:t>&amp; </a:t>
            </a:r>
            <a:r>
              <a:rPr lang="en-US" sz="2400" dirty="0" err="1" smtClean="0">
                <a:solidFill>
                  <a:srgbClr val="FF0000"/>
                </a:solidFill>
              </a:rPr>
              <a:t>columnValue</a:t>
            </a:r>
            <a:r>
              <a:rPr lang="en-US" sz="2400" dirty="0" smtClean="0">
                <a:solidFill>
                  <a:srgbClr val="FF0000"/>
                </a:solidFill>
              </a:rPr>
              <a:t> &amp; </a:t>
            </a:r>
            <a:r>
              <a:rPr lang="en-US" sz="2400" dirty="0" smtClean="0"/>
              <a:t>"'"</a:t>
            </a:r>
          </a:p>
          <a:p>
            <a:pPr>
              <a:buNone/>
            </a:pPr>
            <a:r>
              <a:rPr lang="en-US" sz="2400" dirty="0" smtClean="0">
                <a:solidFill>
                  <a:srgbClr val="0070C0"/>
                </a:solidFill>
              </a:rPr>
              <a:t>Set</a:t>
            </a:r>
            <a:r>
              <a:rPr lang="en-US" sz="2400" dirty="0" smtClean="0"/>
              <a:t> </a:t>
            </a:r>
            <a:r>
              <a:rPr lang="en-US" sz="2400" dirty="0" err="1" smtClean="0"/>
              <a:t>objCommand.ActiveConnection</a:t>
            </a:r>
            <a:r>
              <a:rPr lang="en-US" sz="2400" dirty="0" smtClean="0"/>
              <a:t> = </a:t>
            </a:r>
            <a:r>
              <a:rPr lang="en-US" sz="2400" dirty="0" err="1" smtClean="0"/>
              <a:t>objConn</a:t>
            </a:r>
            <a:endParaRPr lang="en-US" sz="2400" dirty="0" smtClean="0"/>
          </a:p>
          <a:p>
            <a:pPr>
              <a:buNone/>
            </a:pPr>
            <a:r>
              <a:rPr lang="en-US" sz="2400" dirty="0" err="1" smtClean="0"/>
              <a:t>objCommand.CommandText</a:t>
            </a:r>
            <a:r>
              <a:rPr lang="en-US" sz="2400" dirty="0" smtClean="0"/>
              <a:t> = </a:t>
            </a:r>
            <a:r>
              <a:rPr lang="en-US" sz="2400" dirty="0" err="1" smtClean="0"/>
              <a:t>strCmd</a:t>
            </a:r>
            <a:r>
              <a:rPr lang="en-US" sz="2400" dirty="0" smtClean="0"/>
              <a:t> </a:t>
            </a:r>
          </a:p>
          <a:p>
            <a:pPr>
              <a:buNone/>
            </a:pPr>
            <a:r>
              <a:rPr lang="en-US" sz="2400" dirty="0" err="1" smtClean="0"/>
              <a:t>objCommand.CommandType</a:t>
            </a:r>
            <a:r>
              <a:rPr lang="en-US" sz="2400" dirty="0" smtClean="0"/>
              <a:t> = </a:t>
            </a:r>
            <a:r>
              <a:rPr lang="en-US" sz="2400" dirty="0" err="1" smtClean="0"/>
              <a:t>adCmdText</a:t>
            </a:r>
            <a:endParaRPr lang="en-US" sz="2400" dirty="0" smtClean="0"/>
          </a:p>
          <a:p>
            <a:pPr>
              <a:buNone/>
            </a:pPr>
            <a:r>
              <a:rPr lang="en-US" sz="2400" dirty="0" smtClean="0"/>
              <a:t> </a:t>
            </a:r>
          </a:p>
          <a:p>
            <a:pPr>
              <a:buNone/>
            </a:pPr>
            <a:r>
              <a:rPr lang="en-US" sz="2400" dirty="0" smtClean="0">
                <a:solidFill>
                  <a:srgbClr val="0070C0"/>
                </a:solidFill>
              </a:rPr>
              <a:t>Set</a:t>
            </a:r>
            <a:r>
              <a:rPr lang="en-US" sz="2400" dirty="0" smtClean="0"/>
              <a:t> </a:t>
            </a:r>
            <a:r>
              <a:rPr lang="en-US" sz="2400" dirty="0" err="1" smtClean="0"/>
              <a:t>objRS</a:t>
            </a:r>
            <a:r>
              <a:rPr lang="en-US" sz="2400" dirty="0" smtClean="0"/>
              <a:t> = </a:t>
            </a:r>
            <a:r>
              <a:rPr lang="en-US" sz="2400" dirty="0" err="1" smtClean="0">
                <a:solidFill>
                  <a:srgbClr val="FF0000"/>
                </a:solidFill>
              </a:rPr>
              <a:t>objCommand.Execute</a:t>
            </a:r>
            <a:r>
              <a:rPr lang="en-US" sz="2400" dirty="0" smtClean="0">
                <a:solidFill>
                  <a:srgbClr val="FF0000"/>
                </a:solidFill>
              </a:rPr>
              <a:t>()</a:t>
            </a:r>
            <a:endParaRPr lang="en-US" sz="2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pPr defTabSz="914363" eaLnBrk="1" fontAlgn="auto" hangingPunct="1">
              <a:spcAft>
                <a:spcPts val="0"/>
              </a:spcAft>
              <a:defRPr/>
            </a:pPr>
            <a:r>
              <a:rPr smtClean="0"/>
              <a:t>SQL Injection </a:t>
            </a:r>
            <a:br>
              <a:rPr smtClean="0"/>
            </a:br>
            <a:r>
              <a:rPr smtClean="0"/>
              <a:t>Example - attacker's side </a:t>
            </a:r>
            <a:endParaRPr/>
          </a:p>
        </p:txBody>
      </p:sp>
      <p:sp>
        <p:nvSpPr>
          <p:cNvPr id="44034" name="Text Placeholder 5"/>
          <p:cNvSpPr>
            <a:spLocks noGrp="1"/>
          </p:cNvSpPr>
          <p:nvPr>
            <p:ph type="body" sz="quarter" idx="10"/>
          </p:nvPr>
        </p:nvSpPr>
        <p:spPr>
          <a:xfrm>
            <a:off x="722313" y="1905000"/>
            <a:ext cx="8040687" cy="2437590"/>
          </a:xfrm>
        </p:spPr>
        <p:txBody>
          <a:bodyPr/>
          <a:lstStyle/>
          <a:p>
            <a:endParaRPr lang="en-US" sz="2400" dirty="0" smtClean="0"/>
          </a:p>
          <a:p>
            <a:r>
              <a:rPr lang="en-US" sz="2400" dirty="0" smtClean="0"/>
              <a:t>T-SQL:</a:t>
            </a:r>
          </a:p>
          <a:p>
            <a:pPr lvl="1">
              <a:buNone/>
            </a:pPr>
            <a:r>
              <a:rPr lang="en-US" sz="2000" dirty="0" smtClean="0">
                <a:solidFill>
                  <a:schemeClr val="tx2">
                    <a:lumMod val="75000"/>
                  </a:schemeClr>
                </a:solidFill>
              </a:rPr>
              <a:t>EXEC</a:t>
            </a:r>
            <a:r>
              <a:rPr lang="en-US" sz="2000" dirty="0" smtClean="0"/>
              <a:t> </a:t>
            </a:r>
            <a:r>
              <a:rPr lang="en-US" sz="2000" dirty="0" err="1" smtClean="0"/>
              <a:t>sp_SqlInjectionDemo</a:t>
            </a:r>
            <a:r>
              <a:rPr lang="en-US" sz="2000" dirty="0" smtClean="0"/>
              <a:t> '</a:t>
            </a:r>
            <a:r>
              <a:rPr lang="en-US" sz="2000" dirty="0" err="1" smtClean="0"/>
              <a:t>abc</a:t>
            </a:r>
            <a:r>
              <a:rPr lang="en-US" sz="2000" dirty="0" smtClean="0">
                <a:solidFill>
                  <a:srgbClr val="FF0000"/>
                </a:solidFill>
              </a:rPr>
              <a:t>''; SELECT * FROM </a:t>
            </a:r>
            <a:r>
              <a:rPr lang="en-US" sz="2000" dirty="0" err="1" smtClean="0">
                <a:solidFill>
                  <a:srgbClr val="FF0000"/>
                </a:solidFill>
              </a:rPr>
              <a:t>sys.objects</a:t>
            </a:r>
            <a:r>
              <a:rPr lang="en-US" sz="2000" dirty="0" smtClean="0">
                <a:solidFill>
                  <a:srgbClr val="FF0000"/>
                </a:solidFill>
              </a:rPr>
              <a:t> where name like ''sys%</a:t>
            </a:r>
            <a:r>
              <a:rPr lang="en-US" sz="2000" dirty="0" smtClean="0"/>
              <a:t>'</a:t>
            </a:r>
          </a:p>
          <a:p>
            <a:pPr lvl="1">
              <a:buNone/>
            </a:pPr>
            <a:r>
              <a:rPr lang="en-US" sz="2000" dirty="0" smtClean="0"/>
              <a:t>go</a:t>
            </a:r>
          </a:p>
          <a:p>
            <a:endParaRPr lang="en-US" sz="2000" dirty="0" smtClean="0"/>
          </a:p>
          <a:p>
            <a:r>
              <a:rPr lang="en-US" sz="2000" dirty="0" smtClean="0"/>
              <a:t>ASP:</a:t>
            </a:r>
          </a:p>
        </p:txBody>
      </p:sp>
      <p:pic>
        <p:nvPicPr>
          <p:cNvPr id="1028" name="Picture 4"/>
          <p:cNvPicPr>
            <a:picLocks noChangeAspect="1" noChangeArrowheads="1"/>
          </p:cNvPicPr>
          <p:nvPr/>
        </p:nvPicPr>
        <p:blipFill>
          <a:blip r:embed="rId3"/>
          <a:srcRect/>
          <a:stretch>
            <a:fillRect/>
          </a:stretch>
        </p:blipFill>
        <p:spPr bwMode="auto">
          <a:xfrm>
            <a:off x="1371600" y="4495800"/>
            <a:ext cx="4743450" cy="16573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SQL Injection</a:t>
            </a:r>
            <a:r>
              <a:rPr/>
              <a:t/>
            </a:r>
            <a:br>
              <a:rPr/>
            </a:br>
            <a:r>
              <a:rPr sz="3600" smtClean="0">
                <a:solidFill>
                  <a:schemeClr val="tx2"/>
                </a:solidFill>
              </a:rPr>
              <a:t>Strategies to protect against SQL injection</a:t>
            </a:r>
            <a:endParaRPr>
              <a:solidFill>
                <a:schemeClr val="tx2"/>
              </a:solidFill>
            </a:endParaRPr>
          </a:p>
        </p:txBody>
      </p:sp>
      <p:sp>
        <p:nvSpPr>
          <p:cNvPr id="33794" name="Text Placeholder 2"/>
          <p:cNvSpPr>
            <a:spLocks noGrp="1"/>
          </p:cNvSpPr>
          <p:nvPr>
            <p:ph type="body" sz="quarter" idx="10"/>
          </p:nvPr>
        </p:nvSpPr>
        <p:spPr>
          <a:xfrm>
            <a:off x="381000" y="1752600"/>
            <a:ext cx="8382000" cy="4992136"/>
          </a:xfrm>
        </p:spPr>
        <p:txBody>
          <a:bodyPr/>
          <a:lstStyle/>
          <a:p>
            <a:r>
              <a:rPr lang="en-US" sz="2800" dirty="0" smtClean="0"/>
              <a:t>Validate Input against a white-list</a:t>
            </a:r>
          </a:p>
          <a:p>
            <a:r>
              <a:rPr lang="en-US" sz="2800" dirty="0" smtClean="0"/>
              <a:t>Use parameterized SQL queries</a:t>
            </a:r>
          </a:p>
          <a:p>
            <a:pPr lvl="1"/>
            <a:r>
              <a:rPr lang="en-US" sz="2400" dirty="0" smtClean="0"/>
              <a:t>Use Type-Safe </a:t>
            </a:r>
            <a:r>
              <a:rPr lang="en-US" sz="2400" dirty="0" err="1" smtClean="0"/>
              <a:t>SqlParameter</a:t>
            </a:r>
            <a:r>
              <a:rPr lang="en-US" sz="2400" dirty="0" smtClean="0"/>
              <a:t> in </a:t>
            </a:r>
            <a:r>
              <a:rPr lang="en-US" sz="2400" dirty="0" err="1" smtClean="0"/>
              <a:t>.Net</a:t>
            </a:r>
            <a:endParaRPr lang="en-US" sz="2400" dirty="0" smtClean="0"/>
          </a:p>
          <a:p>
            <a:r>
              <a:rPr lang="en-US" sz="2800" dirty="0" smtClean="0"/>
              <a:t>Use parameterized SPs</a:t>
            </a:r>
          </a:p>
          <a:p>
            <a:r>
              <a:rPr lang="en-US" sz="2800" dirty="0" smtClean="0"/>
              <a:t>Least-privilege Principle</a:t>
            </a:r>
          </a:p>
          <a:p>
            <a:r>
              <a:rPr lang="en-US" sz="2800" dirty="0" smtClean="0"/>
              <a:t>Least privileged principal for web services</a:t>
            </a:r>
          </a:p>
          <a:p>
            <a:r>
              <a:rPr lang="en-US" sz="2800" dirty="0" smtClean="0"/>
              <a:t>Escape special characters</a:t>
            </a:r>
          </a:p>
          <a:p>
            <a:pPr lvl="1"/>
            <a:r>
              <a:rPr lang="en-US" sz="2400" dirty="0" smtClean="0"/>
              <a:t>Escape quotes with </a:t>
            </a:r>
            <a:r>
              <a:rPr lang="en-US" sz="2400" dirty="0" err="1" smtClean="0"/>
              <a:t>quotename</a:t>
            </a:r>
            <a:r>
              <a:rPr lang="en-US" sz="2400" dirty="0" smtClean="0"/>
              <a:t>/replace</a:t>
            </a:r>
          </a:p>
          <a:p>
            <a:pPr lvl="1"/>
            <a:r>
              <a:rPr lang="en-US" sz="2400" dirty="0" smtClean="0"/>
              <a:t>Escape wildcards in LIKE statements</a:t>
            </a:r>
          </a:p>
          <a:p>
            <a:r>
              <a:rPr lang="en-US" sz="2800" dirty="0" smtClean="0"/>
              <a:t>Validate buffer length to avoid truncation</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SQL Injection</a:t>
            </a:r>
            <a:r>
              <a:rPr/>
              <a:t/>
            </a:r>
            <a:br>
              <a:rPr/>
            </a:br>
            <a:r>
              <a:rPr sz="3600" smtClean="0">
                <a:solidFill>
                  <a:schemeClr val="tx2"/>
                </a:solidFill>
              </a:rPr>
              <a:t>Tools</a:t>
            </a:r>
            <a:endParaRPr>
              <a:solidFill>
                <a:schemeClr val="tx2"/>
              </a:solidFill>
            </a:endParaRPr>
          </a:p>
        </p:txBody>
      </p:sp>
      <p:sp>
        <p:nvSpPr>
          <p:cNvPr id="33794" name="Text Placeholder 2"/>
          <p:cNvSpPr>
            <a:spLocks noGrp="1"/>
          </p:cNvSpPr>
          <p:nvPr>
            <p:ph type="body" sz="quarter" idx="10"/>
          </p:nvPr>
        </p:nvSpPr>
        <p:spPr>
          <a:xfrm>
            <a:off x="381000" y="1752600"/>
            <a:ext cx="8382000" cy="5970865"/>
          </a:xfrm>
        </p:spPr>
        <p:txBody>
          <a:bodyPr/>
          <a:lstStyle/>
          <a:p>
            <a:r>
              <a:rPr lang="en-US" dirty="0" smtClean="0"/>
              <a:t>Microsoft Source Code Analyzer for SQL injection</a:t>
            </a:r>
          </a:p>
          <a:p>
            <a:pPr lvl="1"/>
            <a:r>
              <a:rPr lang="en-US" dirty="0" smtClean="0"/>
              <a:t>Aid in SQL injection detection for ASP code</a:t>
            </a:r>
          </a:p>
          <a:p>
            <a:pPr lvl="1"/>
            <a:r>
              <a:rPr lang="en-US" dirty="0" smtClean="0"/>
              <a:t>July CTP: </a:t>
            </a:r>
            <a:r>
              <a:rPr lang="en-US" sz="2000" u="sng" dirty="0" smtClean="0"/>
              <a:t>http://www.microsoft.com/downloads/details.aspx?FamilyId=58A7C46E-A599-4FCB-9AB4-A4334146B6BA&amp;displaylang=en</a:t>
            </a:r>
            <a:endParaRPr lang="en-US" u="sng" dirty="0" smtClean="0"/>
          </a:p>
          <a:p>
            <a:pPr lvl="1"/>
            <a:endParaRPr lang="en-US" dirty="0" smtClean="0"/>
          </a:p>
          <a:p>
            <a:pPr lvl="1"/>
            <a:r>
              <a:rPr lang="en-US" dirty="0" smtClean="0"/>
              <a:t>Requirements:</a:t>
            </a:r>
          </a:p>
          <a:p>
            <a:pPr lvl="2"/>
            <a:r>
              <a:rPr lang="en-US" dirty="0" smtClean="0"/>
              <a:t>OS: XP SP2, Windows 2003 SP1, Windows Vista or Windows 2008</a:t>
            </a:r>
          </a:p>
          <a:p>
            <a:pPr lvl="2"/>
            <a:r>
              <a:rPr lang="en-US" dirty="0" err="1" smtClean="0"/>
              <a:t>.Net</a:t>
            </a:r>
            <a:r>
              <a:rPr lang="en-US" dirty="0" smtClean="0"/>
              <a:t> Framework 2.0</a:t>
            </a:r>
          </a:p>
          <a:p>
            <a:pPr lvl="1"/>
            <a:endParaRPr lang="en-US" dirty="0" smtClean="0"/>
          </a:p>
          <a:p>
            <a:pPr lvl="1"/>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defTabSz="914363" eaLnBrk="1" fontAlgn="auto" hangingPunct="1">
              <a:spcAft>
                <a:spcPts val="0"/>
              </a:spcAft>
              <a:defRPr/>
            </a:pPr>
            <a:r>
              <a:rPr smtClean="0"/>
              <a:t>SQL Injection</a:t>
            </a:r>
            <a:r>
              <a:rPr/>
              <a:t/>
            </a:r>
            <a:br>
              <a:rPr/>
            </a:br>
            <a:r>
              <a:rPr sz="3600" smtClean="0">
                <a:solidFill>
                  <a:schemeClr val="tx2"/>
                </a:solidFill>
              </a:rPr>
              <a:t>Additional resources</a:t>
            </a:r>
            <a:endParaRPr>
              <a:solidFill>
                <a:schemeClr val="tx2"/>
              </a:solidFill>
            </a:endParaRPr>
          </a:p>
        </p:txBody>
      </p:sp>
      <p:sp>
        <p:nvSpPr>
          <p:cNvPr id="33794" name="Text Placeholder 2"/>
          <p:cNvSpPr>
            <a:spLocks noGrp="1"/>
          </p:cNvSpPr>
          <p:nvPr>
            <p:ph type="body" sz="quarter" idx="10"/>
          </p:nvPr>
        </p:nvSpPr>
        <p:spPr>
          <a:xfrm>
            <a:off x="381000" y="1752600"/>
            <a:ext cx="8382000" cy="3625608"/>
          </a:xfrm>
        </p:spPr>
        <p:txBody>
          <a:bodyPr/>
          <a:lstStyle/>
          <a:p>
            <a:r>
              <a:rPr lang="en-US" dirty="0" smtClean="0">
                <a:hlinkClick r:id="rId3"/>
              </a:rPr>
              <a:t>SQL Server Security Blog</a:t>
            </a:r>
            <a:endParaRPr lang="en-US" dirty="0" smtClean="0"/>
          </a:p>
          <a:p>
            <a:r>
              <a:rPr lang="en-US" dirty="0" smtClean="0">
                <a:hlinkClick r:id="rId4"/>
              </a:rPr>
              <a:t>SQL injection (BOL)</a:t>
            </a:r>
            <a:endParaRPr lang="en-US" dirty="0" smtClean="0"/>
          </a:p>
          <a:p>
            <a:r>
              <a:rPr lang="en-US" dirty="0" smtClean="0">
                <a:hlinkClick r:id="rId5"/>
              </a:rPr>
              <a:t>Preventing SQL injection in ASP</a:t>
            </a:r>
            <a:endParaRPr lang="en-US" dirty="0" smtClean="0"/>
          </a:p>
          <a:p>
            <a:r>
              <a:rPr lang="en-US" dirty="0" smtClean="0">
                <a:hlinkClick r:id="rId6"/>
              </a:rPr>
              <a:t>Giving SQL injection the respect it deserves</a:t>
            </a:r>
            <a:endParaRPr lang="en-US" dirty="0" smtClean="0"/>
          </a:p>
          <a:p>
            <a:pPr algn="just"/>
            <a:r>
              <a:rPr lang="en-US" dirty="0" smtClean="0">
                <a:hlinkClick r:id="rId7"/>
              </a:rPr>
              <a:t>Raul Garcia’s blog</a:t>
            </a:r>
            <a:endParaRPr lang="en-US" dirty="0" smtClean="0"/>
          </a:p>
          <a:p>
            <a:pPr lvl="1"/>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
        <p:nvSpPr>
          <p:cNvPr id="6" name="Title 5"/>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 - Protecting Your Data</a:t>
            </a:r>
            <a:endParaRPr lang="en-US" dirty="0"/>
          </a:p>
        </p:txBody>
      </p:sp>
      <p:sp>
        <p:nvSpPr>
          <p:cNvPr id="3" name="Text Placeholder 2"/>
          <p:cNvSpPr>
            <a:spLocks noGrp="1"/>
          </p:cNvSpPr>
          <p:nvPr>
            <p:ph type="body" sz="quarter" idx="10"/>
          </p:nvPr>
        </p:nvSpPr>
        <p:spPr>
          <a:xfrm>
            <a:off x="381000" y="1527143"/>
            <a:ext cx="8382000" cy="2511457"/>
          </a:xfrm>
        </p:spPr>
        <p:txBody>
          <a:bodyPr/>
          <a:lstStyle/>
          <a:p>
            <a:r>
              <a:rPr lang="en-US" dirty="0" smtClean="0"/>
              <a:t>Consider encryption for protecting sensitive data</a:t>
            </a:r>
          </a:p>
          <a:p>
            <a:r>
              <a:rPr lang="en-US" dirty="0" smtClean="0"/>
              <a:t>Carefully think about permissions</a:t>
            </a:r>
          </a:p>
          <a:p>
            <a:pPr lvl="1"/>
            <a:r>
              <a:rPr lang="en-US" dirty="0" smtClean="0"/>
              <a:t>Maximize role separation</a:t>
            </a:r>
          </a:p>
          <a:p>
            <a:r>
              <a:rPr lang="en-US" dirty="0" smtClean="0"/>
              <a:t>Always be mindful of SQL Injections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 / QnA</a:t>
            </a:r>
            <a:endParaRPr lang="en-US" dirty="0"/>
          </a:p>
        </p:txBody>
      </p:sp>
      <p:sp>
        <p:nvSpPr>
          <p:cNvPr id="3" name="Text Placeholder 2"/>
          <p:cNvSpPr>
            <a:spLocks noGrp="1"/>
          </p:cNvSpPr>
          <p:nvPr>
            <p:ph type="body" sz="quarter" idx="10"/>
          </p:nvPr>
        </p:nvSpPr>
        <p:spPr>
          <a:xfrm>
            <a:off x="381000" y="1411552"/>
            <a:ext cx="8382000" cy="4739759"/>
          </a:xfrm>
        </p:spPr>
        <p:txBody>
          <a:bodyPr/>
          <a:lstStyle/>
          <a:p>
            <a:pPr lvl="0"/>
            <a:r>
              <a:rPr lang="en-US" dirty="0" smtClean="0"/>
              <a:t>Your Feedback is Important!</a:t>
            </a:r>
          </a:p>
          <a:p>
            <a:pPr lvl="1">
              <a:buNone/>
            </a:pPr>
            <a:r>
              <a:rPr lang="en-US" dirty="0" smtClean="0"/>
              <a:t>Please take a few moments to fill out our online feedback form at: </a:t>
            </a:r>
          </a:p>
          <a:p>
            <a:pPr lvl="1">
              <a:buNone/>
            </a:pPr>
            <a:r>
              <a:rPr lang="en-US" sz="2000" dirty="0" smtClean="0"/>
              <a:t>	</a:t>
            </a:r>
            <a:r>
              <a:rPr lang="en-US" sz="2000" dirty="0" smtClean="0">
                <a:solidFill>
                  <a:srgbClr val="FFFF00"/>
                </a:solidFill>
              </a:rPr>
              <a:t>&lt;&lt; Feedback URL – Ask your organizer for this in advance&gt;&gt;</a:t>
            </a:r>
            <a:endParaRPr lang="en-US" sz="2000" dirty="0" smtClean="0"/>
          </a:p>
          <a:p>
            <a:pPr lvl="1">
              <a:buNone/>
            </a:pPr>
            <a:endParaRPr lang="en-US" dirty="0" smtClean="0"/>
          </a:p>
          <a:p>
            <a:pPr lvl="1">
              <a:buNone/>
            </a:pPr>
            <a:r>
              <a:rPr lang="en-US" sz="1800" dirty="0" smtClean="0"/>
              <a:t>For detailed feedback, use the form at </a:t>
            </a:r>
            <a:r>
              <a:rPr lang="en-US" sz="1800" dirty="0" smtClean="0">
                <a:solidFill>
                  <a:srgbClr val="FFFF00"/>
                </a:solidFill>
              </a:rPr>
              <a:t>http://www.connectwithlife.co.in/vtd/helpdesk.aspx </a:t>
            </a:r>
          </a:p>
          <a:p>
            <a:pPr lvl="1">
              <a:buNone/>
            </a:pPr>
            <a:endParaRPr lang="en-US" sz="1800" dirty="0" smtClean="0"/>
          </a:p>
          <a:p>
            <a:pPr lvl="1">
              <a:buNone/>
            </a:pPr>
            <a:r>
              <a:rPr lang="en-US" sz="1800" dirty="0" smtClean="0"/>
              <a:t>Or email us at </a:t>
            </a:r>
            <a:r>
              <a:rPr lang="en-US" sz="1800" dirty="0" smtClean="0">
                <a:solidFill>
                  <a:srgbClr val="FFFF00"/>
                </a:solidFill>
              </a:rPr>
              <a:t>vtd@microsoft.com</a:t>
            </a:r>
          </a:p>
          <a:p>
            <a:pPr lvl="1">
              <a:buNone/>
            </a:pPr>
            <a:endParaRPr lang="en-US" dirty="0" smtClean="0"/>
          </a:p>
          <a:p>
            <a:pPr lvl="0"/>
            <a:r>
              <a:rPr lang="en-US" dirty="0" smtClean="0"/>
              <a:t>Use the Question Manager on LiveMeeting to ask your questions now!</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smtClean="0"/>
              <a:t>Why Do Applications Need to Care?</a:t>
            </a:r>
            <a:endParaRPr lang="en-US" dirty="0"/>
          </a:p>
        </p:txBody>
      </p:sp>
      <p:sp>
        <p:nvSpPr>
          <p:cNvPr id="3" name="Text Placeholder 2"/>
          <p:cNvSpPr>
            <a:spLocks noGrp="1"/>
          </p:cNvSpPr>
          <p:nvPr>
            <p:ph type="body" sz="quarter" idx="10"/>
          </p:nvPr>
        </p:nvSpPr>
        <p:spPr>
          <a:xfrm>
            <a:off x="381000" y="1676400"/>
            <a:ext cx="8382000" cy="4308872"/>
          </a:xfrm>
        </p:spPr>
        <p:txBody>
          <a:bodyPr/>
          <a:lstStyle/>
          <a:p>
            <a:r>
              <a:rPr lang="en-US" dirty="0" smtClean="0"/>
              <a:t>Data security is not complete without application involvement</a:t>
            </a:r>
          </a:p>
          <a:p>
            <a:r>
              <a:rPr lang="en-US" dirty="0" smtClean="0"/>
              <a:t>SQL injection is now the single most common type of attack on the web</a:t>
            </a:r>
          </a:p>
          <a:p>
            <a:r>
              <a:rPr lang="en-US" dirty="0" smtClean="0"/>
              <a:t>Applications control or influence:</a:t>
            </a:r>
          </a:p>
          <a:p>
            <a:pPr lvl="1"/>
            <a:r>
              <a:rPr lang="en-US" dirty="0" smtClean="0"/>
              <a:t>Encryption</a:t>
            </a:r>
          </a:p>
          <a:p>
            <a:pPr lvl="1"/>
            <a:r>
              <a:rPr lang="en-US" dirty="0" smtClean="0"/>
              <a:t>Authentication</a:t>
            </a:r>
          </a:p>
          <a:p>
            <a:pPr lvl="1"/>
            <a:r>
              <a:rPr lang="en-US" dirty="0" smtClean="0"/>
              <a:t>Permissions / Role Separation</a:t>
            </a:r>
          </a:p>
          <a:p>
            <a:pPr lvl="1"/>
            <a:r>
              <a:rPr lang="en-US" dirty="0" smtClean="0"/>
              <a:t>Vulnerability to SQL Injection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hangingPunct="1">
              <a:defRPr/>
            </a:pPr>
            <a:r>
              <a:rPr smtClean="0"/>
              <a:t>Data Protection</a:t>
            </a:r>
            <a:endParaRP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dirty="0"/>
              <a:t>Data Encryption</a:t>
            </a:r>
          </a:p>
        </p:txBody>
      </p:sp>
      <p:sp>
        <p:nvSpPr>
          <p:cNvPr id="395267" name="Rectangle 3"/>
          <p:cNvSpPr>
            <a:spLocks noGrp="1" noChangeArrowheads="1"/>
          </p:cNvSpPr>
          <p:nvPr>
            <p:ph type="body" idx="1"/>
          </p:nvPr>
        </p:nvSpPr>
        <p:spPr>
          <a:xfrm>
            <a:off x="381000" y="1412875"/>
            <a:ext cx="8610600" cy="5216525"/>
          </a:xfrm>
        </p:spPr>
        <p:txBody>
          <a:bodyPr>
            <a:normAutofit/>
          </a:bodyPr>
          <a:lstStyle/>
          <a:p>
            <a:r>
              <a:rPr lang="en-US" dirty="0"/>
              <a:t>Why consider encryption?</a:t>
            </a:r>
          </a:p>
          <a:p>
            <a:pPr lvl="1"/>
            <a:r>
              <a:rPr lang="en-US" dirty="0"/>
              <a:t>Additional layer of security</a:t>
            </a:r>
          </a:p>
          <a:p>
            <a:pPr lvl="1"/>
            <a:r>
              <a:rPr lang="en-US" dirty="0"/>
              <a:t>Required by some regulatory compliance laws</a:t>
            </a:r>
          </a:p>
          <a:p>
            <a:r>
              <a:rPr lang="en-US" dirty="0" smtClean="0"/>
              <a:t>In SQL </a:t>
            </a:r>
            <a:r>
              <a:rPr lang="en-US" dirty="0"/>
              <a:t>Server 2000, vendor support required</a:t>
            </a:r>
          </a:p>
          <a:p>
            <a:r>
              <a:rPr lang="en-US" dirty="0" smtClean="0"/>
              <a:t>Since </a:t>
            </a:r>
            <a:r>
              <a:rPr lang="en-US" dirty="0"/>
              <a:t>SQL Server </a:t>
            </a:r>
            <a:r>
              <a:rPr lang="en-US" dirty="0" smtClean="0"/>
              <a:t>2005 </a:t>
            </a:r>
            <a:endParaRPr lang="en-US" dirty="0"/>
          </a:p>
          <a:p>
            <a:pPr lvl="1"/>
            <a:r>
              <a:rPr lang="en-US" dirty="0"/>
              <a:t>Built-in support for data encryption</a:t>
            </a:r>
          </a:p>
          <a:p>
            <a:pPr lvl="1"/>
            <a:r>
              <a:rPr lang="en-US" dirty="0"/>
              <a:t>Support for key </a:t>
            </a:r>
            <a:r>
              <a:rPr lang="en-US" dirty="0" smtClean="0"/>
              <a:t>management</a:t>
            </a:r>
          </a:p>
          <a:p>
            <a:pPr>
              <a:defRPr/>
            </a:pPr>
            <a:r>
              <a:rPr lang="en-US" dirty="0" smtClean="0"/>
              <a:t>Encryption additions in SQL Server 2008</a:t>
            </a:r>
          </a:p>
          <a:p>
            <a:pPr lvl="1">
              <a:defRPr/>
            </a:pPr>
            <a:r>
              <a:rPr lang="en-US" dirty="0" smtClean="0"/>
              <a:t>Transparent Data Encryption</a:t>
            </a:r>
          </a:p>
          <a:p>
            <a:pPr lvl="1">
              <a:defRPr/>
            </a:pPr>
            <a:r>
              <a:rPr lang="en-US" dirty="0" smtClean="0"/>
              <a:t>Extensible Key Management</a:t>
            </a:r>
          </a:p>
        </p:txBody>
      </p:sp>
      <p:pic>
        <p:nvPicPr>
          <p:cNvPr id="7" name="Picture 2" descr="C:\Work\PAG_icon library\SQL sm.png"/>
          <p:cNvPicPr>
            <a:picLocks noChangeAspect="1" noChangeArrowheads="1"/>
          </p:cNvPicPr>
          <p:nvPr/>
        </p:nvPicPr>
        <p:blipFill>
          <a:blip r:embed="rId3"/>
          <a:srcRect/>
          <a:stretch>
            <a:fillRect/>
          </a:stretch>
        </p:blipFill>
        <p:spPr bwMode="auto">
          <a:xfrm>
            <a:off x="7848600" y="5105400"/>
            <a:ext cx="1123061" cy="1651560"/>
          </a:xfrm>
          <a:prstGeom prst="rect">
            <a:avLst/>
          </a:prstGeom>
          <a:noFill/>
        </p:spPr>
      </p:pic>
      <p:pic>
        <p:nvPicPr>
          <p:cNvPr id="8" name="Picture 3" descr="C:\Work\MSL Graphics\Security_Secured.png"/>
          <p:cNvPicPr>
            <a:picLocks noChangeAspect="1" noChangeArrowheads="1"/>
          </p:cNvPicPr>
          <p:nvPr/>
        </p:nvPicPr>
        <p:blipFill>
          <a:blip r:embed="rId4" cstate="print"/>
          <a:srcRect/>
          <a:stretch>
            <a:fillRect/>
          </a:stretch>
        </p:blipFill>
        <p:spPr bwMode="auto">
          <a:xfrm>
            <a:off x="8386704" y="5886890"/>
            <a:ext cx="322766" cy="51849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381000" y="230188"/>
            <a:ext cx="8382000" cy="1163395"/>
          </a:xfrm>
        </p:spPr>
        <p:txBody>
          <a:bodyPr/>
          <a:lstStyle/>
          <a:p>
            <a:r>
              <a:rPr lang="en-US" dirty="0" smtClean="0"/>
              <a:t>Data Encryption</a:t>
            </a:r>
            <a:br>
              <a:rPr lang="en-US" dirty="0" smtClean="0"/>
            </a:br>
            <a:r>
              <a:rPr lang="en-US" sz="3600" dirty="0" smtClean="0"/>
              <a:t>SQL Server 2005 Support</a:t>
            </a:r>
            <a:endParaRPr lang="en-US" sz="3600" dirty="0"/>
          </a:p>
        </p:txBody>
      </p:sp>
      <p:sp>
        <p:nvSpPr>
          <p:cNvPr id="403459" name="Rectangle 3"/>
          <p:cNvSpPr>
            <a:spLocks noGrp="1" noChangeArrowheads="1"/>
          </p:cNvSpPr>
          <p:nvPr>
            <p:ph type="body" idx="1"/>
          </p:nvPr>
        </p:nvSpPr>
        <p:spPr>
          <a:xfrm>
            <a:off x="381000" y="1565275"/>
            <a:ext cx="8382000" cy="5292725"/>
          </a:xfrm>
        </p:spPr>
        <p:txBody>
          <a:bodyPr>
            <a:normAutofit/>
          </a:bodyPr>
          <a:lstStyle/>
          <a:p>
            <a:r>
              <a:rPr lang="en-US" dirty="0"/>
              <a:t>Encryption and Decryption built-ins</a:t>
            </a:r>
          </a:p>
          <a:p>
            <a:r>
              <a:rPr lang="en-US" dirty="0"/>
              <a:t>DDL for creation </a:t>
            </a:r>
            <a:r>
              <a:rPr lang="en-US" dirty="0" smtClean="0"/>
              <a:t>of Symmetric Keys, Asymmetric Keys, </a:t>
            </a:r>
            <a:r>
              <a:rPr lang="en-US" dirty="0"/>
              <a:t>and Certificates</a:t>
            </a:r>
          </a:p>
          <a:p>
            <a:pPr lvl="1"/>
            <a:r>
              <a:rPr lang="en-US" dirty="0"/>
              <a:t>Symmetric Keys and Private Keys are always stored encrypted</a:t>
            </a:r>
          </a:p>
          <a:p>
            <a:r>
              <a:rPr lang="en-US" dirty="0"/>
              <a:t>Securing the Keys themselves</a:t>
            </a:r>
          </a:p>
          <a:p>
            <a:pPr lvl="1"/>
            <a:r>
              <a:rPr lang="en-US" dirty="0"/>
              <a:t>Based on user passwords</a:t>
            </a:r>
          </a:p>
          <a:p>
            <a:pPr lvl="1"/>
            <a:r>
              <a:rPr lang="en-US" dirty="0"/>
              <a:t>Automatic, using SQL Server key </a:t>
            </a:r>
            <a:r>
              <a:rPr lang="en-US" dirty="0" smtClean="0"/>
              <a:t>management</a:t>
            </a:r>
          </a:p>
          <a:p>
            <a:pPr marL="342900" lvl="1" indent="-342900"/>
            <a:r>
              <a:rPr lang="en-US" sz="3200" dirty="0" smtClean="0">
                <a:ea typeface="+mn-ea"/>
                <a:cs typeface="+mn-cs"/>
              </a:rPr>
              <a:t>Choice of algorithms </a:t>
            </a:r>
          </a:p>
          <a:p>
            <a:pPr marL="742950" lvl="2" indent="-342900"/>
            <a:r>
              <a:rPr lang="en-US" sz="2800" dirty="0" smtClean="0"/>
              <a:t>DES, TRIPLE_DES, RC2, RC4, RC4_128, DESX, AES (128, 192, or 256)</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230188"/>
            <a:ext cx="8382000" cy="1163395"/>
          </a:xfrm>
        </p:spPr>
        <p:txBody>
          <a:bodyPr/>
          <a:lstStyle/>
          <a:p>
            <a:r>
              <a:rPr lang="en-US" dirty="0" smtClean="0"/>
              <a:t>Data Encryption</a:t>
            </a:r>
            <a:br>
              <a:rPr lang="en-US" dirty="0" smtClean="0"/>
            </a:br>
            <a:r>
              <a:rPr lang="en-US" sz="3600" dirty="0" smtClean="0"/>
              <a:t>Best Practices</a:t>
            </a:r>
            <a:endParaRPr lang="en-US" sz="3600" dirty="0"/>
          </a:p>
        </p:txBody>
      </p:sp>
      <p:sp>
        <p:nvSpPr>
          <p:cNvPr id="54275" name="Rectangle 3"/>
          <p:cNvSpPr>
            <a:spLocks noGrp="1" noChangeArrowheads="1"/>
          </p:cNvSpPr>
          <p:nvPr>
            <p:ph idx="1"/>
          </p:nvPr>
        </p:nvSpPr>
        <p:spPr>
          <a:xfrm>
            <a:off x="381000" y="1600200"/>
            <a:ext cx="8382000" cy="3490186"/>
          </a:xfrm>
        </p:spPr>
        <p:txBody>
          <a:bodyPr/>
          <a:lstStyle/>
          <a:p>
            <a:r>
              <a:rPr lang="en-US" dirty="0" smtClean="0"/>
              <a:t>Encrypt only necessary data</a:t>
            </a:r>
          </a:p>
          <a:p>
            <a:r>
              <a:rPr lang="en-US" dirty="0" smtClean="0"/>
              <a:t>Use symmetric encryption </a:t>
            </a:r>
          </a:p>
          <a:p>
            <a:r>
              <a:rPr lang="en-US" dirty="0" smtClean="0"/>
              <a:t>Plan carefully</a:t>
            </a:r>
          </a:p>
          <a:p>
            <a:pPr lvl="1"/>
            <a:r>
              <a:rPr lang="en-US" dirty="0" smtClean="0"/>
              <a:t>Key management is very important</a:t>
            </a:r>
          </a:p>
          <a:p>
            <a:pPr lvl="1"/>
            <a:r>
              <a:rPr lang="en-US" dirty="0" smtClean="0"/>
              <a:t>Understand changes to existing code needed</a:t>
            </a:r>
          </a:p>
          <a:p>
            <a:pPr lvl="1"/>
            <a:r>
              <a:rPr lang="en-US" dirty="0" smtClean="0"/>
              <a:t>Consider key size and algorithm on CPU</a:t>
            </a:r>
          </a:p>
          <a:p>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Channel Encryption</a:t>
            </a:r>
            <a:endParaRPr lang="en-US" dirty="0"/>
          </a:p>
        </p:txBody>
      </p:sp>
      <p:sp>
        <p:nvSpPr>
          <p:cNvPr id="3" name="Text Placeholder 2"/>
          <p:cNvSpPr>
            <a:spLocks noGrp="1"/>
          </p:cNvSpPr>
          <p:nvPr>
            <p:ph type="body" sz="quarter" idx="10"/>
          </p:nvPr>
        </p:nvSpPr>
        <p:spPr>
          <a:xfrm>
            <a:off x="381000" y="1411552"/>
            <a:ext cx="8382000" cy="3865674"/>
          </a:xfrm>
        </p:spPr>
        <p:txBody>
          <a:bodyPr/>
          <a:lstStyle/>
          <a:p>
            <a:r>
              <a:rPr lang="en-US" dirty="0" smtClean="0"/>
              <a:t>Support for full SSL Encryption since SQL Server 2000</a:t>
            </a:r>
          </a:p>
          <a:p>
            <a:pPr lvl="1"/>
            <a:r>
              <a:rPr lang="en-US" dirty="0" smtClean="0"/>
              <a:t>Clients: MDAC 2.6 or later</a:t>
            </a:r>
          </a:p>
          <a:p>
            <a:pPr lvl="1"/>
            <a:r>
              <a:rPr lang="en-US" dirty="0" smtClean="0"/>
              <a:t>Force encryption from client or server</a:t>
            </a:r>
          </a:p>
          <a:p>
            <a:r>
              <a:rPr lang="en-US" dirty="0" smtClean="0"/>
              <a:t>Login packet encryption</a:t>
            </a:r>
          </a:p>
          <a:p>
            <a:pPr lvl="1"/>
            <a:r>
              <a:rPr lang="en-US" dirty="0" smtClean="0"/>
              <a:t>Used regardless of encryption settings</a:t>
            </a:r>
          </a:p>
          <a:p>
            <a:pPr lvl="1"/>
            <a:r>
              <a:rPr lang="en-US" dirty="0" smtClean="0"/>
              <a:t>Supported since 2000</a:t>
            </a:r>
          </a:p>
          <a:p>
            <a:pPr lvl="1"/>
            <a:r>
              <a:rPr lang="en-US" dirty="0" smtClean="0"/>
              <a:t>Self-generated certificates avail since 2005</a:t>
            </a:r>
            <a:endParaRPr lang="en-US" dirty="0"/>
          </a:p>
        </p:txBody>
      </p:sp>
      <p:graphicFrame>
        <p:nvGraphicFramePr>
          <p:cNvPr id="8" name="Object 7"/>
          <p:cNvGraphicFramePr>
            <a:graphicFrameLocks noChangeAspect="1"/>
          </p:cNvGraphicFramePr>
          <p:nvPr/>
        </p:nvGraphicFramePr>
        <p:xfrm>
          <a:off x="1981200" y="5029200"/>
          <a:ext cx="5184254" cy="1582737"/>
        </p:xfrm>
        <a:graphic>
          <a:graphicData uri="http://schemas.openxmlformats.org/presentationml/2006/ole">
            <p:oleObj spid="_x0000_s1026" name="Visio" r:id="rId5" imgW="4436035" imgH="1353412" progId="Visio.Drawing.11">
              <p:embed/>
            </p:oleObj>
          </a:graphicData>
        </a:graphic>
      </p:graphicFrame>
      <p:pic>
        <p:nvPicPr>
          <p:cNvPr id="9" name="Picture 4" descr="C:\Users\ilsung.REDMOND\AppData\Local\Microsoft\Windows\Temporary Internet Files\Content.IE5\KJIW3R0Q\MCj04348250000[1].png"/>
          <p:cNvPicPr>
            <a:picLocks noChangeAspect="1" noChangeArrowheads="1"/>
          </p:cNvPicPr>
          <p:nvPr/>
        </p:nvPicPr>
        <p:blipFill>
          <a:blip r:embed="rId6"/>
          <a:srcRect/>
          <a:stretch>
            <a:fillRect/>
          </a:stretch>
        </p:blipFill>
        <p:spPr bwMode="auto">
          <a:xfrm>
            <a:off x="4419600" y="6096000"/>
            <a:ext cx="533400" cy="533400"/>
          </a:xfrm>
          <a:prstGeom prst="rect">
            <a:avLst/>
          </a:prstGeom>
          <a:noFill/>
        </p:spPr>
      </p:pic>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mtClean="0"/>
              <a:t>Channel Encryption</a:t>
            </a:r>
            <a:br>
              <a:rPr smtClean="0"/>
            </a:br>
            <a:r>
              <a:rPr sz="3600" smtClean="0"/>
              <a:t>Best Practices</a:t>
            </a:r>
            <a:endParaRPr lang="en-US" sz="3600" dirty="0"/>
          </a:p>
        </p:txBody>
      </p:sp>
      <p:sp>
        <p:nvSpPr>
          <p:cNvPr id="3" name="Text Placeholder 2"/>
          <p:cNvSpPr>
            <a:spLocks noGrp="1"/>
          </p:cNvSpPr>
          <p:nvPr>
            <p:ph type="body" sz="quarter" idx="10"/>
          </p:nvPr>
        </p:nvSpPr>
        <p:spPr>
          <a:xfrm>
            <a:off x="381000" y="1600200"/>
            <a:ext cx="8382000" cy="1969770"/>
          </a:xfrm>
        </p:spPr>
        <p:txBody>
          <a:bodyPr/>
          <a:lstStyle/>
          <a:p>
            <a:r>
              <a:rPr lang="en-US" dirty="0" smtClean="0"/>
              <a:t>Enable channel encryption whenever possible and tolerable</a:t>
            </a:r>
          </a:p>
          <a:p>
            <a:r>
              <a:rPr lang="en-US" dirty="0" smtClean="0"/>
              <a:t>Provision a certificate on the server</a:t>
            </a:r>
          </a:p>
          <a:p>
            <a:r>
              <a:rPr lang="en-US" dirty="0" smtClean="0"/>
              <a:t>Force encryption from the client</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7"/>
</p:tagLst>
</file>

<file path=ppt/tags/tag2.xml><?xml version="1.0" encoding="utf-8"?>
<p:tagLst xmlns:a="http://schemas.openxmlformats.org/drawingml/2006/main" xmlns:r="http://schemas.openxmlformats.org/officeDocument/2006/relationships" xmlns:p="http://schemas.openxmlformats.org/presentationml/2006/main">
  <p:tag name="TIMING" val="|11.2|28.1|49.6|14|24.4"/>
</p:tagLst>
</file>

<file path=ppt/tags/tag3.xml><?xml version="1.0" encoding="utf-8"?>
<p:tagLst xmlns:a="http://schemas.openxmlformats.org/drawingml/2006/main" xmlns:r="http://schemas.openxmlformats.org/officeDocument/2006/relationships" xmlns:p="http://schemas.openxmlformats.org/presentationml/2006/main">
  <p:tag name="TIMING" val="|31.5|20.4"/>
</p:tagLst>
</file>

<file path=ppt/tags/tag4.xml><?xml version="1.0" encoding="utf-8"?>
<p:tagLst xmlns:a="http://schemas.openxmlformats.org/drawingml/2006/main" xmlns:r="http://schemas.openxmlformats.org/officeDocument/2006/relationships" xmlns:p="http://schemas.openxmlformats.org/presentationml/2006/main">
  <p:tag name="TIMING" val="|6.7|16.6|7.9|12.1|13.7"/>
</p:tagLst>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Shades of Blue - Microsoft India DPE</Template>
  <TotalTime>0</TotalTime>
  <Words>2970</Words>
  <Application>Microsoft Office PowerPoint</Application>
  <PresentationFormat>On-screen Show (4:3)</PresentationFormat>
  <Paragraphs>306</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Shades of Blue - Microsoft India DPE</vt:lpstr>
      <vt:lpstr>Visio</vt:lpstr>
      <vt:lpstr>Security in  SQL Server 2008 </vt:lpstr>
      <vt:lpstr>Session Objectives And Takeaways</vt:lpstr>
      <vt:lpstr>Why Do Applications Need to Care?</vt:lpstr>
      <vt:lpstr>Data Protection</vt:lpstr>
      <vt:lpstr>Data Encryption</vt:lpstr>
      <vt:lpstr>Data Encryption SQL Server 2005 Support</vt:lpstr>
      <vt:lpstr>Data Encryption Best Practices</vt:lpstr>
      <vt:lpstr>Channel Encryption</vt:lpstr>
      <vt:lpstr>Channel Encryption Best Practices</vt:lpstr>
      <vt:lpstr>Authentication</vt:lpstr>
      <vt:lpstr>Authentication Enhancement in 2008</vt:lpstr>
      <vt:lpstr>Application Role Separation and Permissions</vt:lpstr>
      <vt:lpstr>Permission Strategy</vt:lpstr>
      <vt:lpstr>Ownership chaining</vt:lpstr>
      <vt:lpstr>Module Signing</vt:lpstr>
      <vt:lpstr>Module Signing (cont)</vt:lpstr>
      <vt:lpstr>Execution Context Login and User Token</vt:lpstr>
      <vt:lpstr>Execution Context Best Practices</vt:lpstr>
      <vt:lpstr>SQL Injection</vt:lpstr>
      <vt:lpstr>SQL Injection Introduction</vt:lpstr>
      <vt:lpstr>SQL Injection  T-SQL example</vt:lpstr>
      <vt:lpstr>SQL Injection  ASP example</vt:lpstr>
      <vt:lpstr>SQL Injection  Example - attacker's side </vt:lpstr>
      <vt:lpstr>SQL Injection Strategies to protect against SQL injection</vt:lpstr>
      <vt:lpstr>SQL Injection Tools</vt:lpstr>
      <vt:lpstr>SQL Injection Additional resources</vt:lpstr>
      <vt:lpstr>Slide 27</vt:lpstr>
      <vt:lpstr>Summary - Protecting Your Data</vt:lpstr>
      <vt:lpstr>Feedback / QnA</vt:lpstr>
      <vt:lpstr>Slide 30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2008-09-16T07:32:47Z</dcterms:created>
  <dcterms:modified xsi:type="dcterms:W3CDTF">2008-09-16T07:34:28Z</dcterms:modified>
  <cp:version/>
</cp:coreProperties>
</file>