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337" r:id="rId6"/>
    <p:sldId id="342" r:id="rId7"/>
    <p:sldId id="341" r:id="rId8"/>
    <p:sldId id="343" r:id="rId9"/>
    <p:sldId id="344" r:id="rId10"/>
    <p:sldId id="345" r:id="rId11"/>
    <p:sldId id="346" r:id="rId12"/>
    <p:sldId id="295" r:id="rId13"/>
    <p:sldId id="353" r:id="rId14"/>
    <p:sldId id="339" r:id="rId15"/>
    <p:sldId id="297" r:id="rId16"/>
    <p:sldId id="298" r:id="rId17"/>
    <p:sldId id="299" r:id="rId18"/>
    <p:sldId id="302" r:id="rId19"/>
    <p:sldId id="347" r:id="rId20"/>
    <p:sldId id="356" r:id="rId21"/>
    <p:sldId id="313" r:id="rId22"/>
    <p:sldId id="314" r:id="rId23"/>
    <p:sldId id="348" r:id="rId24"/>
    <p:sldId id="351" r:id="rId25"/>
    <p:sldId id="352" r:id="rId26"/>
    <p:sldId id="315" r:id="rId27"/>
    <p:sldId id="271" r:id="rId28"/>
  </p:sldIdLst>
  <p:sldSz cx="9144000" cy="6858000" type="screen4x3"/>
  <p:notesSz cx="6858000" cy="9313863"/>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85357" autoAdjust="0"/>
  </p:normalViewPr>
  <p:slideViewPr>
    <p:cSldViewPr snapToGrid="0">
      <p:cViewPr>
        <p:scale>
          <a:sx n="100" d="100"/>
          <a:sy n="100" d="100"/>
        </p:scale>
        <p:origin x="-1284" y="-72"/>
      </p:cViewPr>
      <p:guideLst>
        <p:guide orient="horz" pos="144"/>
        <p:guide orient="horz" pos="252"/>
        <p:guide orient="horz" pos="2728"/>
        <p:guide orient="horz" pos="4319"/>
        <p:guide pos="2880"/>
        <p:guide pos="240"/>
        <p:guide pos="460"/>
        <p:guide pos="5520"/>
        <p:guide pos="863"/>
        <p:guide pos="5299"/>
      </p:guideLst>
    </p:cSldViewPr>
  </p:slideViewPr>
  <p:notesTextViewPr>
    <p:cViewPr>
      <p:scale>
        <a:sx n="400" d="100"/>
        <a:sy n="400" d="100"/>
      </p:scale>
      <p:origin x="0" y="0"/>
    </p:cViewPr>
  </p:notesTextViewPr>
  <p:sorterViewPr>
    <p:cViewPr>
      <p:scale>
        <a:sx n="100" d="100"/>
        <a:sy n="100" d="100"/>
      </p:scale>
      <p:origin x="0" y="0"/>
    </p:cViewPr>
  </p:sorterViewPr>
  <p:notesViewPr>
    <p:cSldViewPr snapToGrid="0" showGuides="1">
      <p:cViewPr varScale="1">
        <p:scale>
          <a:sx n="80" d="100"/>
          <a:sy n="80" d="100"/>
        </p:scale>
        <p:origin x="-2022" y="-90"/>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1C3F5198-D814-4F07-A84F-942E63C84983}" type="datetimeFigureOut">
              <a:rPr lang="en-US" smtClean="0"/>
              <a:pPr/>
              <a:t>6/17/2009</a:t>
            </a:fld>
            <a:endParaRPr lang="en-US" dirty="0"/>
          </a:p>
        </p:txBody>
      </p:sp>
      <p:sp>
        <p:nvSpPr>
          <p:cNvPr id="4" name="Footer Placeholder 3"/>
          <p:cNvSpPr>
            <a:spLocks noGrp="1"/>
          </p:cNvSpPr>
          <p:nvPr>
            <p:ph type="ftr" sz="quarter" idx="2"/>
          </p:nvPr>
        </p:nvSpPr>
        <p:spPr>
          <a:xfrm>
            <a:off x="0" y="8846553"/>
            <a:ext cx="6248400" cy="465693"/>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846553"/>
            <a:ext cx="608013" cy="465693"/>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7C3FBCD4-166E-446F-AF18-7D4A0CF9AEF6}" type="datetimeFigureOut">
              <a:rPr lang="en-US" smtClean="0"/>
              <a:pPr/>
              <a:t>6/17/2009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6553"/>
            <a:ext cx="6172200" cy="465693"/>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846553"/>
            <a:ext cx="684213" cy="465693"/>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337923" name="Slide Number Placeholder 3"/>
          <p:cNvSpPr>
            <a:spLocks noGrp="1"/>
          </p:cNvSpPr>
          <p:nvPr>
            <p:ph type="sldNum" sz="quarter" idx="5"/>
          </p:nvPr>
        </p:nvSpPr>
        <p:spPr>
          <a:noFill/>
        </p:spPr>
        <p:txBody>
          <a:bodyPr/>
          <a:lstStyle/>
          <a:p>
            <a:fld id="{ACA7F066-4F64-4209-82A2-5CAA6B2B974D}" type="slidenum">
              <a:rPr lang="en-US" smtClean="0"/>
              <a:pPr/>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424721"/>
            <a:ext cx="5485158" cy="4190921"/>
          </a:xfrm>
          <a:prstGeom prst="rect">
            <a:avLst/>
          </a:prstGeom>
        </p:spPr>
        <p:txBody>
          <a:bodyPr>
            <a:normAutofit fontScale="92500" lnSpcReduction="20000"/>
          </a:bodyPr>
          <a:lstStyle/>
          <a:p>
            <a:r>
              <a:rPr lang="en-US" sz="900" dirty="0" smtClean="0"/>
              <a:t>Note: all customer quotes are</a:t>
            </a:r>
            <a:r>
              <a:rPr lang="en-US" sz="900" baseline="0" dirty="0" smtClean="0"/>
              <a:t> from Windows Server 2008 Case studies. </a:t>
            </a:r>
            <a:endParaRPr lang="en-US" sz="900" dirty="0" smtClean="0"/>
          </a:p>
          <a:p>
            <a:r>
              <a:rPr lang="en-US" sz="900" dirty="0" smtClean="0"/>
              <a:t>Key points</a:t>
            </a:r>
          </a:p>
          <a:p>
            <a:pPr>
              <a:buFont typeface="Arial" pitchFamily="34" charset="0"/>
              <a:buChar char="•"/>
            </a:pPr>
            <a:r>
              <a:rPr lang="en-US" sz="900" dirty="0" smtClean="0"/>
              <a:t>Everyone thinks about server virt when they think about virt – we have history here w/ Virtual Server, and a big strength w/ Hyper-V</a:t>
            </a:r>
          </a:p>
          <a:p>
            <a:pPr>
              <a:buFont typeface="Arial" pitchFamily="34" charset="0"/>
              <a:buChar char="•"/>
            </a:pPr>
            <a:r>
              <a:rPr lang="en-US" sz="900" dirty="0" smtClean="0"/>
              <a:t>But, there’s more to virt than server virt…</a:t>
            </a:r>
          </a:p>
          <a:p>
            <a:pPr>
              <a:buFont typeface="Arial" pitchFamily="34" charset="0"/>
              <a:buChar char="•"/>
            </a:pPr>
            <a:r>
              <a:rPr lang="en-US" sz="900" dirty="0" smtClean="0"/>
              <a:t>As virtualization becomes more pervasive, management is much more critical to enable dynamic scenarios – System Center can sit at the heart of all of this</a:t>
            </a:r>
          </a:p>
          <a:p>
            <a:endParaRPr lang="en-US" sz="900" dirty="0" smtClean="0"/>
          </a:p>
          <a:p>
            <a:r>
              <a:rPr lang="en-US" sz="900" dirty="0" smtClean="0"/>
              <a:t>“When we think about virtualization, most of the hype in the industry today is focused on machine virtualization or server virtualization, and certainly server virtualization is a critical enabling technology where I'm able to encapsulate an operating system and application and my data all together.  </a:t>
            </a:r>
          </a:p>
          <a:p>
            <a:r>
              <a:rPr lang="en-US" sz="900" dirty="0" smtClean="0"/>
              <a:t> </a:t>
            </a:r>
          </a:p>
          <a:p>
            <a:r>
              <a:rPr lang="en-US" sz="900" dirty="0" smtClean="0"/>
              <a:t>Microsoft's solution there is that we have a solution, Virtual Server, in market, and now with Windows Server 2008, a key feature of Windows Server 2008 is Hyper-V, our hypervisor-based virtualization solution.  That is in the process of coming to market and will be released to market within the next three to four weeks or so; which is great but that's just one kind of virtualization.  Depending on the problem that you're trying to solve, there are a number of different virtualization technologies that are important to take advantage of.  </a:t>
            </a:r>
          </a:p>
          <a:p>
            <a:r>
              <a:rPr lang="en-US" sz="900" dirty="0" smtClean="0"/>
              <a:t> </a:t>
            </a:r>
          </a:p>
          <a:p>
            <a:r>
              <a:rPr lang="en-US" sz="900" dirty="0" smtClean="0"/>
              <a:t>So Application Virtualization:  On clients the ability to do application isolation and to stream application on-demand is critical; if we think about the adaptive application delivery, which I'll talk to in a minute, and we have the leading virtualization capability here with Microsoft Application Virtualization.  </a:t>
            </a:r>
          </a:p>
          <a:p>
            <a:r>
              <a:rPr lang="en-US" sz="900" dirty="0" smtClean="0"/>
              <a:t> </a:t>
            </a:r>
          </a:p>
          <a:p>
            <a:r>
              <a:rPr lang="en-US" sz="900" dirty="0" smtClean="0"/>
              <a:t>Desktop virtualization:  Virtual PC has been in market for awhile, and then we announced an acquisition of a company called Kidaro to really enable enterprise-class desktop virtualization solutions and scenarios. </a:t>
            </a:r>
          </a:p>
          <a:p>
            <a:r>
              <a:rPr lang="en-US" sz="900" dirty="0" smtClean="0"/>
              <a:t> </a:t>
            </a:r>
          </a:p>
          <a:p>
            <a:r>
              <a:rPr lang="en-US" sz="900" dirty="0" smtClean="0"/>
              <a:t>Then presentation virtualization, which you may know of as Terminal Services, but the ability to centrally manage and host an application and the data, and just serve out the interaction with that, so present it up to a user remotely.</a:t>
            </a:r>
          </a:p>
          <a:p>
            <a:r>
              <a:rPr lang="en-US" sz="900" dirty="0" smtClean="0"/>
              <a:t> </a:t>
            </a:r>
          </a:p>
          <a:p>
            <a:r>
              <a:rPr lang="en-US" sz="900" dirty="0" smtClean="0"/>
              <a:t>All of these different pieces can play a role in the solution that you're trying to solve for, but what's critical is at the heart of this is management.  In a virtualized world, management becomes much, much more critical in enabling some of these dynamic scenarios that we talk about.  So, take a broad view and think about desktop to datacenter.”</a:t>
            </a:r>
          </a:p>
          <a:p>
            <a:endParaRPr lang="en-US" sz="900" dirty="0"/>
          </a:p>
        </p:txBody>
      </p:sp>
      <p:sp>
        <p:nvSpPr>
          <p:cNvPr id="4" name="Slide Number Placeholder 3"/>
          <p:cNvSpPr>
            <a:spLocks noGrp="1"/>
          </p:cNvSpPr>
          <p:nvPr>
            <p:ph type="sldNum" sz="quarter" idx="10"/>
          </p:nvPr>
        </p:nvSpPr>
        <p:spPr/>
        <p:txBody>
          <a:bodyPr/>
          <a:lstStyle/>
          <a:p>
            <a:pPr algn="r" defTabSz="914363" rtl="0"/>
            <a:fld id="{8980CB99-47E3-46F4-AAEB-3919FBEFC014}" type="slidenum">
              <a:rPr lang="en-US" sz="1200" kern="1200">
                <a:solidFill>
                  <a:prstClr val="black"/>
                </a:solidFill>
                <a:latin typeface="Segoe" pitchFamily="34" charset="0"/>
                <a:ea typeface="+mn-ea"/>
                <a:cs typeface="+mn-cs"/>
              </a:rPr>
              <a:pPr algn="r" defTabSz="914363" rtl="0"/>
              <a:t>4</a:t>
            </a:fld>
            <a:endParaRPr lang="en-US" sz="1200" kern="1200" dirty="0">
              <a:solidFill>
                <a:prstClr val="black"/>
              </a:solidFill>
              <a:latin typeface="Segoe"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Note: all customer quotes are</a:t>
            </a:r>
            <a:r>
              <a:rPr lang="en-US" sz="900" baseline="0" dirty="0" smtClean="0"/>
              <a:t> from Windows Server 2008 Case studies. </a:t>
            </a:r>
            <a:endParaRPr lang="en-US" sz="900" dirty="0" smtClean="0"/>
          </a:p>
          <a:p>
            <a:endParaRPr lang="en-US" dirty="0" smtClean="0">
              <a:latin typeface="Segoe Semibold" pitchFamily="4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Note: all customer quotes are</a:t>
            </a:r>
            <a:r>
              <a:rPr lang="en-US" sz="900" baseline="0" dirty="0" smtClean="0"/>
              <a:t> from Windows Server 2008 Case studies. </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569913"/>
            <a:ext cx="4256088" cy="31940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6/17/2009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bright="-1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2"/>
            <a:ext cx="8380412" cy="2135969"/>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bright="-2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bright="-22000"/>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5"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 id="2147483722" r:id="rId11"/>
    <p:sldLayoutId id="214748372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8.gif"/><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6.png"/><Relationship Id="rId4" Type="http://schemas.openxmlformats.org/officeDocument/2006/relationships/image" Target="../media/image41.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56" y="728862"/>
            <a:ext cx="7779032" cy="1523495"/>
          </a:xfrm>
        </p:spPr>
        <p:txBody>
          <a:bodyPr/>
          <a:lstStyle/>
          <a:p>
            <a:r>
              <a:rPr smtClean="0"/>
              <a:t>Windows Server 2008 R2</a:t>
            </a:r>
            <a:br>
              <a:rPr smtClean="0"/>
            </a:br>
            <a:r>
              <a:rPr smtClean="0"/>
              <a:t>Hyper-V </a:t>
            </a:r>
            <a:endParaRPr lang="en-US" dirty="0"/>
          </a:p>
        </p:txBody>
      </p:sp>
      <p:sp>
        <p:nvSpPr>
          <p:cNvPr id="3" name="Subtitle 2"/>
          <p:cNvSpPr>
            <a:spLocks noGrp="1"/>
          </p:cNvSpPr>
          <p:nvPr>
            <p:ph type="subTitle" idx="1"/>
          </p:nvPr>
        </p:nvSpPr>
        <p:spPr/>
        <p:txBody>
          <a:bodyPr/>
          <a:lstStyle/>
          <a:p>
            <a:r>
              <a:rPr lang="en-US" dirty="0" smtClean="0"/>
              <a:t>Feature Overview </a:t>
            </a:r>
            <a:r>
              <a:rPr lang="en-US" dirty="0" smtClean="0"/>
              <a:t>Deck</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553998"/>
          </a:xfrm>
        </p:spPr>
        <p:txBody>
          <a:bodyPr/>
          <a:lstStyle/>
          <a:p>
            <a:pPr algn="ctr"/>
            <a:r>
              <a:rPr lang="pt-BR" sz="4000" dirty="0" smtClean="0"/>
              <a:t>Windows Server 2008 R2 - Hyper-V</a:t>
            </a:r>
            <a:endParaRPr lang="en-US" sz="4000" dirty="0">
              <a:solidFill>
                <a:schemeClr val="tx1"/>
              </a:solidFill>
            </a:endParaRPr>
          </a:p>
        </p:txBody>
      </p:sp>
      <p:sp>
        <p:nvSpPr>
          <p:cNvPr id="3" name="Text Placeholder 2"/>
          <p:cNvSpPr>
            <a:spLocks noGrp="1"/>
          </p:cNvSpPr>
          <p:nvPr>
            <p:ph type="body" idx="1"/>
          </p:nvPr>
        </p:nvSpPr>
        <p:spPr>
          <a:xfrm>
            <a:off x="382588" y="1790700"/>
            <a:ext cx="7570787" cy="4610493"/>
          </a:xfrm>
        </p:spPr>
        <p:txBody>
          <a:bodyPr/>
          <a:lstStyle/>
          <a:p>
            <a:r>
              <a:rPr lang="en-US" sz="2000" b="1" dirty="0" smtClean="0"/>
              <a:t>Better flexibility</a:t>
            </a:r>
          </a:p>
          <a:p>
            <a:pPr lvl="1"/>
            <a:r>
              <a:rPr lang="en-US" sz="1800" dirty="0" smtClean="0"/>
              <a:t>Live Migration</a:t>
            </a:r>
          </a:p>
          <a:p>
            <a:pPr lvl="1"/>
            <a:r>
              <a:rPr lang="en-US" sz="1800" dirty="0" smtClean="0"/>
              <a:t>Cluster Shared Volumes</a:t>
            </a:r>
          </a:p>
          <a:p>
            <a:pPr lvl="1"/>
            <a:r>
              <a:rPr lang="en-US" sz="1800" dirty="0" smtClean="0"/>
              <a:t>Hot Add/remove of Storage</a:t>
            </a:r>
          </a:p>
          <a:p>
            <a:pPr lvl="1"/>
            <a:r>
              <a:rPr lang="en-US" sz="1800" dirty="0" smtClean="0"/>
              <a:t>Processor compatibility mode for live migration</a:t>
            </a:r>
          </a:p>
          <a:p>
            <a:pPr lvl="1">
              <a:buNone/>
            </a:pPr>
            <a:endParaRPr lang="en-US" sz="1800" dirty="0" smtClean="0"/>
          </a:p>
          <a:p>
            <a:r>
              <a:rPr lang="en-US" sz="2000" b="1" dirty="0" smtClean="0"/>
              <a:t>Improved performance</a:t>
            </a:r>
          </a:p>
          <a:p>
            <a:pPr lvl="1"/>
            <a:r>
              <a:rPr lang="en-US" sz="1800" dirty="0" smtClean="0"/>
              <a:t>Improved memory management</a:t>
            </a:r>
          </a:p>
          <a:p>
            <a:pPr lvl="1"/>
            <a:r>
              <a:rPr lang="en-US" sz="1800" dirty="0" smtClean="0"/>
              <a:t>TCP Offload support</a:t>
            </a:r>
          </a:p>
          <a:p>
            <a:pPr lvl="1"/>
            <a:r>
              <a:rPr lang="en-US" sz="1800" dirty="0" smtClean="0"/>
              <a:t>Virtual Machine Queue (VMQ) Support</a:t>
            </a:r>
          </a:p>
          <a:p>
            <a:pPr lvl="1"/>
            <a:r>
              <a:rPr lang="en-US" sz="1800" dirty="0" smtClean="0"/>
              <a:t>Improved Networking</a:t>
            </a:r>
          </a:p>
          <a:p>
            <a:pPr lvl="1">
              <a:buNone/>
            </a:pPr>
            <a:endParaRPr lang="en-US" sz="1800" dirty="0" smtClean="0"/>
          </a:p>
          <a:p>
            <a:r>
              <a:rPr lang="en-US" sz="2000" b="1" dirty="0" smtClean="0"/>
              <a:t>Greater Scalability</a:t>
            </a:r>
          </a:p>
          <a:p>
            <a:pPr lvl="1"/>
            <a:r>
              <a:rPr lang="en-US" sz="1800" dirty="0" smtClean="0"/>
              <a:t>At 64 logical processor support</a:t>
            </a:r>
          </a:p>
          <a:p>
            <a:pPr lvl="1"/>
            <a:r>
              <a:rPr lang="en-US" sz="1800" dirty="0" smtClean="0"/>
              <a:t>Enhance Green IT with Core Parking</a:t>
            </a:r>
          </a:p>
        </p:txBody>
      </p:sp>
      <p:sp>
        <p:nvSpPr>
          <p:cNvPr id="24" name="Rectangle 23"/>
          <p:cNvSpPr/>
          <p:nvPr/>
        </p:nvSpPr>
        <p:spPr>
          <a:xfrm>
            <a:off x="476250" y="775811"/>
            <a:ext cx="7753350" cy="923330"/>
          </a:xfrm>
          <a:prstGeom prst="rect">
            <a:avLst/>
          </a:prstGeom>
        </p:spPr>
        <p:txBody>
          <a:bodyPr wrap="square">
            <a:spAutoFit/>
          </a:bodyPr>
          <a:lstStyle/>
          <a:p>
            <a:pPr>
              <a:spcAft>
                <a:spcPts val="1800"/>
              </a:spcAft>
            </a:pPr>
            <a:r>
              <a:rPr lang="en-US" dirty="0" smtClean="0"/>
              <a:t>Delivers high levels of availability for production workloads via flexible and dynamic management while reducing overall costs through efficient server consolidation via:</a:t>
            </a:r>
            <a:endParaRPr lang="en-US" b="1"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855" y="728862"/>
            <a:ext cx="8468145" cy="1523495"/>
          </a:xfrm>
        </p:spPr>
        <p:txBody>
          <a:bodyPr>
            <a:normAutofit fontScale="90000"/>
          </a:bodyPr>
          <a:lstStyle/>
          <a:p>
            <a:r>
              <a:rPr sz="6000" b="1" smtClean="0"/>
              <a:t>Better flexibility</a:t>
            </a:r>
            <a:br>
              <a:rPr sz="6000" b="1" smtClean="0"/>
            </a:br>
            <a:r>
              <a:rPr sz="6000" b="1" smtClean="0"/>
              <a:t/>
            </a:r>
            <a:br>
              <a:rPr sz="6000" b="1" smtClean="0"/>
            </a:br>
            <a:r>
              <a:rPr sz="4000" smtClean="0"/>
              <a:t>Live Migration</a:t>
            </a:r>
            <a:br>
              <a:rPr sz="4000" smtClean="0"/>
            </a:br>
            <a:r>
              <a:rPr sz="4000" smtClean="0"/>
              <a:t>Cluster Shared Volumes</a:t>
            </a:r>
            <a:br>
              <a:rPr sz="4000" smtClean="0"/>
            </a:br>
            <a:r>
              <a:rPr sz="4000" smtClean="0"/>
              <a:t>Hot Add/remove of Storage</a:t>
            </a:r>
            <a:br>
              <a:rPr sz="4000" smtClean="0"/>
            </a:br>
            <a:r>
              <a:rPr sz="4000" smtClean="0"/>
              <a:t>Processor Compatabiltiy Mode</a:t>
            </a:r>
            <a:endParaRPr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Live Migration</a:t>
            </a:r>
            <a:endParaRPr lang="en-US" dirty="0"/>
          </a:p>
        </p:txBody>
      </p:sp>
      <p:sp>
        <p:nvSpPr>
          <p:cNvPr id="6" name="Text Placeholder 5"/>
          <p:cNvSpPr>
            <a:spLocks noGrp="1"/>
          </p:cNvSpPr>
          <p:nvPr>
            <p:ph type="body" sz="quarter" idx="10"/>
          </p:nvPr>
        </p:nvSpPr>
        <p:spPr>
          <a:xfrm>
            <a:off x="381000" y="1411552"/>
            <a:ext cx="8382000" cy="2332946"/>
          </a:xfrm>
        </p:spPr>
        <p:txBody>
          <a:bodyPr/>
          <a:lstStyle/>
          <a:p>
            <a:pPr>
              <a:lnSpc>
                <a:spcPct val="110000"/>
              </a:lnSpc>
            </a:pPr>
            <a:r>
              <a:rPr lang="en-US" dirty="0" smtClean="0"/>
              <a:t>Overview</a:t>
            </a:r>
          </a:p>
          <a:p>
            <a:pPr lvl="1"/>
            <a:r>
              <a:rPr lang="en-US" dirty="0" smtClean="0"/>
              <a:t>Provides the ability to move a virtual machine from one Hyper-V host server to another without loss of service</a:t>
            </a:r>
          </a:p>
          <a:p>
            <a:pPr>
              <a:buNone/>
            </a:pPr>
            <a:endParaRPr lang="en-US" dirty="0" smtClean="0"/>
          </a:p>
        </p:txBody>
      </p:sp>
      <p:sp>
        <p:nvSpPr>
          <p:cNvPr id="4" name="Text Placeholder 2"/>
          <p:cNvSpPr txBox="1">
            <a:spLocks/>
          </p:cNvSpPr>
          <p:nvPr/>
        </p:nvSpPr>
        <p:spPr bwMode="auto">
          <a:xfrm>
            <a:off x="371022" y="3416752"/>
            <a:ext cx="6420303" cy="3225498"/>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Creates a dynamic IT infrastructure within your business</a:t>
            </a:r>
          </a:p>
          <a:p>
            <a:pPr marL="858838" lvl="1" indent="-396875" defTabSz="912813" fontAlgn="base">
              <a:spcBef>
                <a:spcPct val="20000"/>
              </a:spcBef>
              <a:spcAft>
                <a:spcPct val="0"/>
              </a:spcAft>
              <a:buBlip>
                <a:blip r:embed="rId3"/>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Provides the highest uptime for virtual machines </a:t>
            </a:r>
          </a:p>
          <a:p>
            <a:pPr marL="1316019" lvl="2"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Load balancing VMs for power</a:t>
            </a:r>
          </a:p>
          <a:p>
            <a:pPr marL="1316019" lvl="2"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Load balancing VMs for CPU</a:t>
            </a:r>
          </a:p>
          <a:p>
            <a:pPr marL="1316019" lvl="2"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Upgrade of host hardware and maintenance</a:t>
            </a:r>
          </a:p>
        </p:txBody>
      </p:sp>
      <p:pic>
        <p:nvPicPr>
          <p:cNvPr id="7"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804017" y="5202009"/>
            <a:ext cx="1241465" cy="1331731"/>
          </a:xfrm>
          <a:prstGeom prst="rect">
            <a:avLst/>
          </a:prstGeom>
          <a:noFill/>
        </p:spPr>
      </p:pic>
      <p:pic>
        <p:nvPicPr>
          <p:cNvPr id="8"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698429" y="5170694"/>
            <a:ext cx="1241465" cy="1331731"/>
          </a:xfrm>
          <a:prstGeom prst="rect">
            <a:avLst/>
          </a:prstGeom>
          <a:noFill/>
        </p:spPr>
      </p:pic>
      <p:grpSp>
        <p:nvGrpSpPr>
          <p:cNvPr id="9" name="Group 42"/>
          <p:cNvGrpSpPr/>
          <p:nvPr/>
        </p:nvGrpSpPr>
        <p:grpSpPr>
          <a:xfrm>
            <a:off x="6958058" y="5579381"/>
            <a:ext cx="871946" cy="464460"/>
            <a:chOff x="1431642" y="6457868"/>
            <a:chExt cx="1055526" cy="637877"/>
          </a:xfrm>
        </p:grpSpPr>
        <p:sp>
          <p:nvSpPr>
            <p:cNvPr id="10" name="Right Arrow 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11" name="Picture 9" descr="http://www.iconarchive.com/icons/gort/hardware/RAM-icon.gif"/>
            <p:cNvPicPr>
              <a:picLocks noChangeAspect="1" noChangeArrowheads="1"/>
            </p:cNvPicPr>
            <p:nvPr/>
          </p:nvPicPr>
          <p:blipFill>
            <a:blip r:embed="rId5"/>
            <a:srcRect/>
            <a:stretch>
              <a:fillRect/>
            </a:stretch>
          </p:blipFill>
          <p:spPr bwMode="auto">
            <a:xfrm rot="387267">
              <a:off x="1549932" y="6457868"/>
              <a:ext cx="621655" cy="621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a:t>
            </a:r>
            <a:endParaRPr lang="en-US" dirty="0"/>
          </a:p>
        </p:txBody>
      </p:sp>
      <p:sp>
        <p:nvSpPr>
          <p:cNvPr id="15" name="Text Placeholder 14"/>
          <p:cNvSpPr>
            <a:spLocks noGrp="1"/>
          </p:cNvSpPr>
          <p:nvPr>
            <p:ph type="body" sz="quarter" idx="10"/>
          </p:nvPr>
        </p:nvSpPr>
        <p:spPr>
          <a:xfrm>
            <a:off x="381000" y="1411552"/>
            <a:ext cx="8382000" cy="3827198"/>
          </a:xfrm>
        </p:spPr>
        <p:txBody>
          <a:bodyPr/>
          <a:lstStyle/>
          <a:p>
            <a:pPr lvl="0"/>
            <a:r>
              <a:rPr lang="en-US" dirty="0" smtClean="0"/>
              <a:t>No change or limitations to existing IT infrastructure need:</a:t>
            </a:r>
          </a:p>
          <a:p>
            <a:pPr lvl="1"/>
            <a:r>
              <a:rPr lang="en-US" dirty="0" smtClean="0"/>
              <a:t>Guest OS limitations?:				No</a:t>
            </a:r>
          </a:p>
          <a:p>
            <a:pPr lvl="1"/>
            <a:r>
              <a:rPr lang="en-US" dirty="0" smtClean="0"/>
              <a:t>Changes to VMs needed?:			No</a:t>
            </a:r>
          </a:p>
          <a:p>
            <a:pPr lvl="1"/>
            <a:r>
              <a:rPr lang="en-US" dirty="0" smtClean="0"/>
              <a:t>Changes to Storage infrastructure:		No</a:t>
            </a:r>
          </a:p>
          <a:p>
            <a:pPr lvl="1"/>
            <a:r>
              <a:rPr lang="en-US" dirty="0" smtClean="0"/>
              <a:t>Changes to Network Infrastructure:		No</a:t>
            </a:r>
          </a:p>
          <a:p>
            <a:pPr lvl="1"/>
            <a:endParaRPr lang="en-US" dirty="0" smtClean="0"/>
          </a:p>
          <a:p>
            <a:r>
              <a:rPr lang="en-US" dirty="0" smtClean="0"/>
              <a:t>Update to WS 2008 R2 Hyper-V:		Yes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a:t>Cluster Share Volumes: </a:t>
            </a:r>
            <a:r>
              <a:rPr smtClean="0"/>
              <a:t/>
            </a:r>
            <a:br>
              <a:rPr smtClean="0"/>
            </a:br>
            <a:r>
              <a:rPr sz="4000" smtClean="0"/>
              <a:t>Migration &amp; Storage</a:t>
            </a:r>
            <a:endParaRPr lang="en-US" dirty="0"/>
          </a:p>
        </p:txBody>
      </p:sp>
      <p:sp>
        <p:nvSpPr>
          <p:cNvPr id="3" name="Text Placeholder 2"/>
          <p:cNvSpPr>
            <a:spLocks noGrp="1"/>
          </p:cNvSpPr>
          <p:nvPr>
            <p:ph type="body" sz="quarter" idx="10"/>
          </p:nvPr>
        </p:nvSpPr>
        <p:spPr>
          <a:xfrm>
            <a:off x="381000" y="1692679"/>
            <a:ext cx="8382000" cy="3471720"/>
          </a:xfrm>
        </p:spPr>
        <p:txBody>
          <a:bodyPr/>
          <a:lstStyle/>
          <a:p>
            <a:r>
              <a:rPr lang="en-US" dirty="0" smtClean="0"/>
              <a:t>Overview</a:t>
            </a:r>
          </a:p>
          <a:p>
            <a:pPr lvl="1"/>
            <a:r>
              <a:rPr lang="en-US" sz="2400" dirty="0" smtClean="0"/>
              <a:t>Cluster Shared Volumes (CSV) in Windows Server 2008 R2 provides a single consistent file name space; All Windows Server 2008 R2  Server servers see the same storage</a:t>
            </a:r>
          </a:p>
          <a:p>
            <a:pPr lvl="1"/>
            <a:endParaRPr lang="en-US" sz="2400" dirty="0" smtClean="0"/>
          </a:p>
          <a:p>
            <a:pPr lvl="1"/>
            <a:endParaRPr lang="en-US" sz="2400" dirty="0" smtClean="0"/>
          </a:p>
          <a:p>
            <a:pPr lvl="1"/>
            <a:endParaRPr lang="en-US" sz="2400" dirty="0" smtClean="0"/>
          </a:p>
          <a:p>
            <a:pPr lvl="1"/>
            <a:endParaRPr lang="en-US" sz="2400" dirty="0" smtClean="0"/>
          </a:p>
        </p:txBody>
      </p:sp>
      <p:sp>
        <p:nvSpPr>
          <p:cNvPr id="28" name="Text Placeholder 2"/>
          <p:cNvSpPr txBox="1">
            <a:spLocks/>
          </p:cNvSpPr>
          <p:nvPr/>
        </p:nvSpPr>
        <p:spPr bwMode="auto">
          <a:xfrm>
            <a:off x="506186" y="3562625"/>
            <a:ext cx="5608863" cy="3127010"/>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Easy setup; uses existing Windows Server file system</a:t>
            </a:r>
          </a:p>
          <a:p>
            <a:pPr marL="1316019" lvl="2" indent="-396875" defTabSz="912813" fontAlgn="base">
              <a:spcBef>
                <a:spcPct val="20000"/>
              </a:spcBef>
              <a:spcAft>
                <a:spcPct val="0"/>
              </a:spcAft>
              <a:buBlip>
                <a:blip r:embed="rId3"/>
              </a:buBlip>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 reformatting SANs</a:t>
            </a:r>
          </a:p>
          <a:p>
            <a:pPr marL="1316019" lvl="2" indent="-396875" defTabSz="912813" fontAlgn="base">
              <a:spcBef>
                <a:spcPct val="20000"/>
              </a:spcBef>
              <a:spcAft>
                <a:spcPct val="0"/>
              </a:spcAft>
              <a:buBlip>
                <a:blip r:embed="rId3"/>
              </a:buBlip>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Eliminates drive letter limitation problems</a:t>
            </a:r>
          </a:p>
          <a:p>
            <a:pPr marL="858838" lvl="1" indent="-396875" defTabSz="912813" fontAlgn="base">
              <a:spcBef>
                <a:spcPct val="20000"/>
              </a:spcBef>
              <a:spcAft>
                <a:spcPct val="0"/>
              </a:spcAft>
              <a:buBlip>
                <a:blip r:embed="rId3"/>
              </a:buBlip>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Eases management burden &amp; existing tools work</a:t>
            </a:r>
          </a:p>
          <a:p>
            <a:pPr marL="858838" lvl="1" indent="-396875" defTabSz="912813" fontAlgn="base">
              <a:spcBef>
                <a:spcPct val="20000"/>
              </a:spcBef>
              <a:spcAft>
                <a:spcPct val="0"/>
              </a:spcAft>
              <a:buBlip>
                <a:blip r:embed="rId3"/>
              </a:buBlip>
              <a:defRPr/>
            </a:pPr>
            <a:r>
              <a:rPr lang="en-US" sz="2000" dirty="0" smtClean="0"/>
              <a:t>Highly recommended for live migration scenarios</a:t>
            </a:r>
          </a:p>
        </p:txBody>
      </p:sp>
      <p:pic>
        <p:nvPicPr>
          <p:cNvPr id="29"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8367488" y="4695825"/>
            <a:ext cx="653191" cy="573255"/>
          </a:xfrm>
          <a:prstGeom prst="rect">
            <a:avLst/>
          </a:prstGeom>
          <a:noFill/>
        </p:spPr>
      </p:pic>
      <p:pic>
        <p:nvPicPr>
          <p:cNvPr id="3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6049406" y="4657725"/>
            <a:ext cx="682133" cy="598655"/>
          </a:xfrm>
          <a:prstGeom prst="rect">
            <a:avLst/>
          </a:prstGeom>
          <a:noFill/>
        </p:spPr>
      </p:pic>
      <p:pic>
        <p:nvPicPr>
          <p:cNvPr id="31"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7646854" y="4105276"/>
            <a:ext cx="661330" cy="580398"/>
          </a:xfrm>
          <a:prstGeom prst="rect">
            <a:avLst/>
          </a:prstGeom>
          <a:noFill/>
        </p:spPr>
      </p:pic>
      <p:pic>
        <p:nvPicPr>
          <p:cNvPr id="32"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4"/>
          <a:srcRect/>
          <a:stretch>
            <a:fillRect/>
          </a:stretch>
        </p:blipFill>
        <p:spPr bwMode="auto">
          <a:xfrm>
            <a:off x="6660408" y="4105275"/>
            <a:ext cx="658617" cy="578017"/>
          </a:xfrm>
          <a:prstGeom prst="rect">
            <a:avLst/>
          </a:prstGeom>
          <a:noFill/>
        </p:spPr>
      </p:pic>
      <p:pic>
        <p:nvPicPr>
          <p:cNvPr id="33" name="Picture 3" descr="C:\Users\jeffwoo\Documents\Work\Customers &amp; Events\Latest Overview &amp; Roadmap Deck\Virtualization Images for PPTs\Storage Virtualization.png"/>
          <p:cNvPicPr>
            <a:picLocks noChangeAspect="1" noChangeArrowheads="1"/>
          </p:cNvPicPr>
          <p:nvPr/>
        </p:nvPicPr>
        <p:blipFill>
          <a:blip r:embed="rId5"/>
          <a:srcRect/>
          <a:stretch>
            <a:fillRect/>
          </a:stretch>
        </p:blipFill>
        <p:spPr bwMode="auto">
          <a:xfrm>
            <a:off x="7081839" y="5195175"/>
            <a:ext cx="717870" cy="731791"/>
          </a:xfrm>
          <a:prstGeom prst="rect">
            <a:avLst/>
          </a:prstGeom>
          <a:noFill/>
        </p:spPr>
      </p:pic>
      <p:cxnSp>
        <p:nvCxnSpPr>
          <p:cNvPr id="34" name="Shape 33"/>
          <p:cNvCxnSpPr>
            <a:stCxn id="30" idx="2"/>
            <a:endCxn id="33" idx="1"/>
          </p:cNvCxnSpPr>
          <p:nvPr/>
        </p:nvCxnSpPr>
        <p:spPr>
          <a:xfrm rot="16200000" flipH="1">
            <a:off x="6583811" y="5063042"/>
            <a:ext cx="304691" cy="691366"/>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2" idx="2"/>
            <a:endCxn id="33" idx="0"/>
          </p:cNvCxnSpPr>
          <p:nvPr/>
        </p:nvCxnSpPr>
        <p:spPr>
          <a:xfrm rot="16200000" flipH="1">
            <a:off x="6959304" y="4713704"/>
            <a:ext cx="511883" cy="451057"/>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1" idx="2"/>
            <a:endCxn id="33" idx="0"/>
          </p:cNvCxnSpPr>
          <p:nvPr/>
        </p:nvCxnSpPr>
        <p:spPr>
          <a:xfrm rot="5400000">
            <a:off x="7454397" y="4672052"/>
            <a:ext cx="509501" cy="536745"/>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9" idx="2"/>
            <a:endCxn id="33" idx="3"/>
          </p:cNvCxnSpPr>
          <p:nvPr/>
        </p:nvCxnSpPr>
        <p:spPr>
          <a:xfrm rot="5400000">
            <a:off x="8100902" y="4967888"/>
            <a:ext cx="291991" cy="89437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Add/Remove Storage</a:t>
            </a:r>
            <a:endParaRPr lang="en-US" dirty="0"/>
          </a:p>
        </p:txBody>
      </p:sp>
      <p:sp>
        <p:nvSpPr>
          <p:cNvPr id="7" name="Text Placeholder 2"/>
          <p:cNvSpPr>
            <a:spLocks noGrp="1"/>
          </p:cNvSpPr>
          <p:nvPr>
            <p:ph type="body" sz="quarter" idx="10"/>
          </p:nvPr>
        </p:nvSpPr>
        <p:spPr>
          <a:xfrm>
            <a:off x="381000" y="1411552"/>
            <a:ext cx="8382000" cy="2043636"/>
          </a:xfrm>
        </p:spPr>
        <p:txBody>
          <a:bodyPr/>
          <a:lstStyle/>
          <a:p>
            <a:r>
              <a:rPr lang="en-US" dirty="0" smtClean="0"/>
              <a:t>Overview</a:t>
            </a:r>
          </a:p>
          <a:p>
            <a:pPr lvl="1"/>
            <a:r>
              <a:rPr lang="en-US" dirty="0" smtClean="0"/>
              <a:t>Add and remove storage to virtual machines on the fly without requiring a reboot. </a:t>
            </a:r>
          </a:p>
          <a:p>
            <a:pPr lvl="2"/>
            <a:r>
              <a:rPr lang="en-US" dirty="0" smtClean="0"/>
              <a:t>Hot-add/remove disk applies to VHDs and pass-through disks attached to the virtual SCSI controller</a:t>
            </a:r>
          </a:p>
        </p:txBody>
      </p:sp>
      <p:sp>
        <p:nvSpPr>
          <p:cNvPr id="4" name="Text Placeholder 2"/>
          <p:cNvSpPr txBox="1">
            <a:spLocks/>
          </p:cNvSpPr>
          <p:nvPr/>
        </p:nvSpPr>
        <p:spPr bwMode="auto">
          <a:xfrm>
            <a:off x="487138" y="3553100"/>
            <a:ext cx="5885088" cy="3508653"/>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36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Adds to the dynamic IT infrastructure</a:t>
            </a: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storage growth in VMs without downtime</a:t>
            </a:r>
          </a:p>
          <a:p>
            <a:pPr marL="858838" lvl="1" indent="-396875" defTabSz="912813" fontAlgn="base">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Enables additional datacenter backup scenarios</a:t>
            </a:r>
          </a:p>
          <a:p>
            <a:pPr marL="858838" lvl="1" indent="-396875" defTabSz="912813" fontAlgn="base">
              <a:spcAft>
                <a:spcPct val="0"/>
              </a:spcAft>
              <a:buBlip>
                <a:blip r:embed="rId3"/>
              </a:buBlip>
              <a:defRPr/>
            </a:pPr>
            <a:endPar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5122" name="Picture 2" descr="\\eventsql\dvd\Online_ART\DVD_ART35\Artwork_Imagery\Icons - Illustrations\_VIRTUALIZATION ICONS\Server Virtual Database.png"/>
          <p:cNvPicPr>
            <a:picLocks noChangeAspect="1" noChangeArrowheads="1"/>
          </p:cNvPicPr>
          <p:nvPr/>
        </p:nvPicPr>
        <p:blipFill>
          <a:blip r:embed="rId4"/>
          <a:srcRect/>
          <a:stretch>
            <a:fillRect/>
          </a:stretch>
        </p:blipFill>
        <p:spPr bwMode="auto">
          <a:xfrm>
            <a:off x="7185025" y="4876800"/>
            <a:ext cx="1785938" cy="1352550"/>
          </a:xfrm>
          <a:prstGeom prst="rect">
            <a:avLst/>
          </a:prstGeom>
          <a:noFill/>
        </p:spPr>
      </p:pic>
      <p:pic>
        <p:nvPicPr>
          <p:cNvPr id="5123" name="Picture 3" descr="\\eventsql\dvd\Online_ART\DVD_ART35\Artwork_Imagery\Icons - Illustrations\_VIRTUALIZATION ICONS\Server Virtual Database.png"/>
          <p:cNvPicPr>
            <a:picLocks noChangeAspect="1" noChangeArrowheads="1"/>
          </p:cNvPicPr>
          <p:nvPr/>
        </p:nvPicPr>
        <p:blipFill>
          <a:blip r:embed="rId4"/>
          <a:srcRect/>
          <a:stretch>
            <a:fillRect/>
          </a:stretch>
        </p:blipFill>
        <p:spPr bwMode="auto">
          <a:xfrm>
            <a:off x="6565900" y="4143375"/>
            <a:ext cx="1785938" cy="135255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Processor Compatibility Mode</a:t>
            </a:r>
            <a:endParaRPr lang="en-US" dirty="0"/>
          </a:p>
        </p:txBody>
      </p:sp>
      <p:sp>
        <p:nvSpPr>
          <p:cNvPr id="3" name="Text Placeholder 2"/>
          <p:cNvSpPr>
            <a:spLocks noGrp="1"/>
          </p:cNvSpPr>
          <p:nvPr>
            <p:ph type="body" sz="quarter" idx="10"/>
          </p:nvPr>
        </p:nvSpPr>
        <p:spPr>
          <a:xfrm>
            <a:off x="381000" y="990600"/>
            <a:ext cx="8382000" cy="1997470"/>
          </a:xfrm>
        </p:spPr>
        <p:txBody>
          <a:bodyPr/>
          <a:lstStyle/>
          <a:p>
            <a:pPr lvl="0"/>
            <a:r>
              <a:rPr lang="en-US" dirty="0" smtClean="0"/>
              <a:t>Overview</a:t>
            </a:r>
            <a:endParaRPr lang="en-US" sz="2000" dirty="0" smtClean="0"/>
          </a:p>
          <a:p>
            <a:pPr lvl="1"/>
            <a:r>
              <a:rPr lang="en-US" dirty="0" smtClean="0"/>
              <a:t>Allows live migration across different CPU versions within the same processor family (i.e. Intel-to-Intel and AMD-to-AMD).</a:t>
            </a:r>
          </a:p>
          <a:p>
            <a:pPr lvl="2"/>
            <a:r>
              <a:rPr lang="en-US" sz="1800" dirty="0" smtClean="0"/>
              <a:t>Does NOT enable cross platform from Intel to AMD or vice versa</a:t>
            </a:r>
            <a:r>
              <a:rPr lang="en-US" sz="1400" dirty="0" smtClean="0"/>
              <a:t>.</a:t>
            </a:r>
            <a:endParaRPr lang="en-US" sz="1600" dirty="0" smtClean="0"/>
          </a:p>
        </p:txBody>
      </p:sp>
      <p:sp>
        <p:nvSpPr>
          <p:cNvPr id="4" name="Text Placeholder 2"/>
          <p:cNvSpPr txBox="1">
            <a:spLocks/>
          </p:cNvSpPr>
          <p:nvPr/>
        </p:nvSpPr>
        <p:spPr bwMode="auto">
          <a:xfrm>
            <a:off x="285749" y="3324224"/>
            <a:ext cx="6848476" cy="29608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lvl="1" indent="-396875" defTabSz="912813" fontAlgn="base">
              <a:lnSpc>
                <a:spcPct val="90000"/>
              </a:lnSpc>
              <a:spcBef>
                <a:spcPct val="20000"/>
              </a:spcBef>
              <a:spcAft>
                <a:spcPct val="0"/>
              </a:spcAft>
              <a:buBlip>
                <a:blip r:embed="rId2"/>
              </a:buBlip>
              <a:defRPr/>
            </a:pPr>
            <a:r>
              <a:rPr lang="en-US" sz="2800" dirty="0" smtClean="0"/>
              <a:t>Enables </a:t>
            </a:r>
            <a:r>
              <a:rPr lang="en-US" sz="2800" dirty="0"/>
              <a:t>migration across a broader </a:t>
            </a:r>
            <a:r>
              <a:rPr lang="en-US" sz="2800" dirty="0" smtClean="0"/>
              <a:t>range </a:t>
            </a:r>
            <a:r>
              <a:rPr lang="en-US" sz="2800" dirty="0"/>
              <a:t>of Hyper-V host hardware</a:t>
            </a:r>
            <a:r>
              <a:rPr lang="en-US" sz="2800" dirty="0" smtClean="0"/>
              <a:t>.</a:t>
            </a:r>
          </a:p>
          <a:p>
            <a:pPr marL="1316019" lvl="2" indent="-396875" defTabSz="912813" fontAlgn="base">
              <a:lnSpc>
                <a:spcPct val="90000"/>
              </a:lnSpc>
              <a:spcBef>
                <a:spcPct val="20000"/>
              </a:spcBef>
              <a:spcAft>
                <a:spcPct val="0"/>
              </a:spcAft>
              <a:buBlip>
                <a:blip r:embed="rId2"/>
              </a:buBlip>
              <a:defRPr/>
            </a:pPr>
            <a:r>
              <a:rPr lang="en-US" sz="2400" dirty="0" smtClean="0"/>
              <a:t>Provides a great deal of migration flexibility within clusters.</a:t>
            </a:r>
            <a:endParaRPr lang="en-US" sz="2800" dirty="0" smtClean="0"/>
          </a:p>
          <a:p>
            <a:pPr marL="858838" lvl="1" indent="-396875" defTabSz="912813" fontAlgn="base">
              <a:lnSpc>
                <a:spcPct val="90000"/>
              </a:lnSpc>
              <a:spcBef>
                <a:spcPct val="20000"/>
              </a:spcBef>
              <a:spcAft>
                <a:spcPct val="0"/>
              </a:spcAft>
              <a:buBlip>
                <a:blip r:embed="rId2"/>
              </a:buBlip>
              <a:defRPr/>
            </a:pPr>
            <a:r>
              <a:rPr lang="en-US" sz="2800" dirty="0" smtClean="0"/>
              <a:t>No specific hardware requirements needed.</a:t>
            </a:r>
            <a:endParaRPr lang="en-US" sz="36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6" name="Picture 2"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7610476" y="5274058"/>
            <a:ext cx="1352550" cy="577239"/>
          </a:xfrm>
          <a:prstGeom prst="rect">
            <a:avLst/>
          </a:prstGeom>
          <a:noFill/>
        </p:spPr>
      </p:pic>
      <p:pic>
        <p:nvPicPr>
          <p:cNvPr id="7" name="Picture 3"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6745515" y="5275420"/>
            <a:ext cx="1352550" cy="577239"/>
          </a:xfrm>
          <a:prstGeom prst="rect">
            <a:avLst/>
          </a:prstGeom>
          <a:noFill/>
        </p:spPr>
      </p:pic>
      <p:pic>
        <p:nvPicPr>
          <p:cNvPr id="8" name="Picture 4"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7203623" y="4946354"/>
            <a:ext cx="1352550" cy="577239"/>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5855" y="728862"/>
            <a:ext cx="7951309" cy="1523495"/>
          </a:xfrm>
        </p:spPr>
        <p:txBody>
          <a:bodyPr>
            <a:noAutofit/>
          </a:bodyPr>
          <a:lstStyle/>
          <a:p>
            <a:r>
              <a:rPr b="1" dirty="0" smtClean="0"/>
              <a:t>Improved performance</a:t>
            </a:r>
            <a:r>
              <a:rPr sz="6000" b="1" dirty="0" smtClean="0"/>
              <a:t/>
            </a:r>
            <a:br>
              <a:rPr sz="6000" b="1" dirty="0" smtClean="0"/>
            </a:br>
            <a:r>
              <a:rPr sz="6000" b="1" dirty="0" smtClean="0"/>
              <a:t/>
            </a:r>
            <a:br>
              <a:rPr sz="6000" b="1" dirty="0" smtClean="0"/>
            </a:br>
            <a:r>
              <a:rPr sz="3600" dirty="0" smtClean="0"/>
              <a:t>Processor Management Enhancements</a:t>
            </a:r>
            <a:br>
              <a:rPr sz="3600" dirty="0" smtClean="0"/>
            </a:br>
            <a:r>
              <a:rPr sz="3600" dirty="0" smtClean="0"/>
              <a:t/>
            </a:r>
            <a:br>
              <a:rPr sz="3600" dirty="0" smtClean="0"/>
            </a:br>
            <a:r>
              <a:rPr sz="3600" dirty="0" smtClean="0"/>
              <a:t>Networking Performance Improvements:</a:t>
            </a:r>
            <a:br>
              <a:rPr sz="3600" dirty="0" smtClean="0"/>
            </a:br>
            <a:r>
              <a:rPr sz="3600" dirty="0" smtClean="0"/>
              <a:t> 	TCP Offload support</a:t>
            </a:r>
            <a:br>
              <a:rPr sz="3600" dirty="0" smtClean="0"/>
            </a:br>
            <a:r>
              <a:rPr sz="3600" dirty="0" smtClean="0"/>
              <a:t>	Virtual Machine Queue (VMQ) </a:t>
            </a:r>
            <a:br>
              <a:rPr sz="3600" dirty="0" smtClean="0"/>
            </a:br>
            <a:r>
              <a:rPr sz="3600" dirty="0" smtClean="0"/>
              <a:t>	Jumbo Frame Support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n-US" sz="3600" dirty="0" smtClean="0"/>
              <a:t>New Processor </a:t>
            </a:r>
            <a:r>
              <a:rPr lang="en-US" sz="3600" dirty="0"/>
              <a:t>Feature Support:</a:t>
            </a:r>
            <a:br>
              <a:rPr lang="en-US" sz="3600" dirty="0"/>
            </a:br>
            <a:r>
              <a:rPr lang="en-US" sz="3200" dirty="0" smtClean="0"/>
              <a:t>Processor </a:t>
            </a:r>
            <a:r>
              <a:rPr lang="en-US" sz="3200" dirty="0"/>
              <a:t>Management </a:t>
            </a:r>
            <a:r>
              <a:rPr lang="en-US" sz="3200" dirty="0" smtClean="0"/>
              <a:t>Enhancements</a:t>
            </a:r>
            <a:endParaRPr lang="en-US" sz="3600" dirty="0"/>
          </a:p>
        </p:txBody>
      </p:sp>
      <p:sp>
        <p:nvSpPr>
          <p:cNvPr id="3" name="Text Placeholder 2"/>
          <p:cNvSpPr>
            <a:spLocks noGrp="1"/>
          </p:cNvSpPr>
          <p:nvPr>
            <p:ph type="body" sz="quarter" idx="10"/>
          </p:nvPr>
        </p:nvSpPr>
        <p:spPr>
          <a:xfrm>
            <a:off x="381000" y="1491064"/>
            <a:ext cx="8382000" cy="2547536"/>
          </a:xfrm>
        </p:spPr>
        <p:txBody>
          <a:bodyPr>
            <a:normAutofit fontScale="85000" lnSpcReduction="20000"/>
          </a:bodyPr>
          <a:lstStyle/>
          <a:p>
            <a:pPr>
              <a:lnSpc>
                <a:spcPct val="110000"/>
              </a:lnSpc>
            </a:pPr>
            <a:r>
              <a:rPr lang="en-US" sz="3800" dirty="0" smtClean="0"/>
              <a:t>Overview</a:t>
            </a:r>
            <a:endParaRPr lang="en-US" dirty="0" smtClean="0"/>
          </a:p>
          <a:p>
            <a:pPr lvl="1">
              <a:lnSpc>
                <a:spcPct val="110000"/>
              </a:lnSpc>
            </a:pPr>
            <a:r>
              <a:rPr lang="en-US" sz="3300" dirty="0" smtClean="0"/>
              <a:t>Uses new processor features to improve performance and reduce load on Windows Hypervisor</a:t>
            </a:r>
          </a:p>
          <a:p>
            <a:pPr lvl="2">
              <a:lnSpc>
                <a:spcPct val="110000"/>
              </a:lnSpc>
            </a:pPr>
            <a:r>
              <a:rPr lang="en-US" sz="2800" dirty="0" smtClean="0"/>
              <a:t>AMD: Nested Page Tables (NPT)</a:t>
            </a:r>
          </a:p>
          <a:p>
            <a:pPr lvl="2">
              <a:lnSpc>
                <a:spcPct val="110000"/>
              </a:lnSpc>
            </a:pPr>
            <a:r>
              <a:rPr lang="en-US" sz="2800" dirty="0" smtClean="0"/>
              <a:t>Intel: Extended Page Tables (EPT)</a:t>
            </a:r>
          </a:p>
        </p:txBody>
      </p:sp>
      <p:grpSp>
        <p:nvGrpSpPr>
          <p:cNvPr id="4" name="Group 4"/>
          <p:cNvGrpSpPr>
            <a:grpSpLocks noChangeAspect="1"/>
          </p:cNvGrpSpPr>
          <p:nvPr/>
        </p:nvGrpSpPr>
        <p:grpSpPr>
          <a:xfrm>
            <a:off x="7347046" y="4530831"/>
            <a:ext cx="1680275" cy="1463877"/>
            <a:chOff x="267534" y="4002596"/>
            <a:chExt cx="2371519" cy="2066096"/>
          </a:xfrm>
        </p:grpSpPr>
        <p:pic>
          <p:nvPicPr>
            <p:cNvPr id="6" name="Picture 5"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7" name="Picture 5" descr="I:\SHOW_ART\Executive_Show_Art\06_EXECUTIVE_SHOW_ART\Muglia - 111406 TechEd IT Forum\PNGs\Intel-Xeon-MP.png"/>
            <p:cNvPicPr>
              <a:picLocks noChangeAspect="1" noChangeArrowheads="1"/>
            </p:cNvPicPr>
            <p:nvPr/>
          </p:nvPicPr>
          <p:blipFill>
            <a:blip r:embed="rId4"/>
            <a:srcRect/>
            <a:stretch>
              <a:fillRect/>
            </a:stretch>
          </p:blipFill>
          <p:spPr bwMode="auto">
            <a:xfrm>
              <a:off x="296883" y="4002596"/>
              <a:ext cx="2342170" cy="2066096"/>
            </a:xfrm>
            <a:prstGeom prst="rect">
              <a:avLst/>
            </a:prstGeom>
            <a:noFill/>
          </p:spPr>
        </p:pic>
      </p:grpSp>
      <p:sp>
        <p:nvSpPr>
          <p:cNvPr id="8" name="Text Placeholder 2"/>
          <p:cNvSpPr txBox="1">
            <a:spLocks/>
          </p:cNvSpPr>
          <p:nvPr/>
        </p:nvSpPr>
        <p:spPr bwMode="auto">
          <a:xfrm>
            <a:off x="381000" y="3997302"/>
            <a:ext cx="7033788" cy="2449901"/>
          </a:xfrm>
          <a:custGeom>
            <a:avLst/>
            <a:gdLst>
              <a:gd name="connsiteX0" fmla="*/ 0 w 6563008"/>
              <a:gd name="connsiteY0" fmla="*/ 0 h 4278094"/>
              <a:gd name="connsiteX1" fmla="*/ 6563008 w 6563008"/>
              <a:gd name="connsiteY1" fmla="*/ 0 h 4278094"/>
              <a:gd name="connsiteX2" fmla="*/ 6563008 w 6563008"/>
              <a:gd name="connsiteY2" fmla="*/ 4278094 h 4278094"/>
              <a:gd name="connsiteX3" fmla="*/ 0 w 6563008"/>
              <a:gd name="connsiteY3" fmla="*/ 4278094 h 4278094"/>
              <a:gd name="connsiteX4" fmla="*/ 0 w 6563008"/>
              <a:gd name="connsiteY4" fmla="*/ 0 h 427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008" h="4278094">
                <a:moveTo>
                  <a:pt x="0" y="0"/>
                </a:moveTo>
                <a:lnTo>
                  <a:pt x="6563008" y="0"/>
                </a:lnTo>
                <a:lnTo>
                  <a:pt x="6563008" y="4278094"/>
                </a:lnTo>
                <a:lnTo>
                  <a:pt x="0" y="4278094"/>
                </a:lnTo>
                <a:lnTo>
                  <a:pt x="0" y="0"/>
                </a:lnTo>
                <a:close/>
              </a:path>
            </a:pathLst>
          </a:cu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spcBef>
                <a:spcPct val="20000"/>
              </a:spcBef>
              <a:spcAft>
                <a:spcPct val="0"/>
              </a:spcAft>
              <a:buClrTx/>
              <a:buSzTx/>
              <a:buFontTx/>
              <a:buBlip>
                <a:blip r:embed="rId5"/>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endPar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Improve memory management performance</a:t>
            </a:r>
          </a:p>
          <a:p>
            <a:pPr marL="858838" marR="0" lvl="1" indent="-396875" algn="l" defTabSz="912813" rtl="0" eaLnBrk="1" fontAlgn="base" latinLnBrk="0" hangingPunct="1">
              <a:spcBef>
                <a:spcPct val="20000"/>
              </a:spcBef>
              <a:spcAft>
                <a:spcPct val="0"/>
              </a:spcAft>
              <a:buClrTx/>
              <a:buSzTx/>
              <a:buFontTx/>
              <a:buBlip>
                <a:blip r:embed="rId5"/>
              </a:buBlip>
              <a:tabLst/>
              <a:defRPr/>
            </a:pPr>
            <a:r>
              <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Most improvement for high performance workloads</a:t>
            </a:r>
            <a:r>
              <a:rPr kumimoji="0" lang="en-US" sz="2800" b="0" i="0" u="none" strike="noStrike" kern="1200" cap="none" spc="0" normalizeH="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such as SQL</a:t>
            </a:r>
            <a:endParaRPr kumimoji="0" lang="en-US" sz="24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382000" cy="498598"/>
          </a:xfrm>
        </p:spPr>
        <p:txBody>
          <a:bodyPr/>
          <a:lstStyle/>
          <a:p>
            <a:r>
              <a:rPr lang="en-US" sz="3600" dirty="0"/>
              <a:t>Networking Performance Improvements</a:t>
            </a:r>
            <a:endParaRPr sz="3600" dirty="0"/>
          </a:p>
        </p:txBody>
      </p:sp>
      <p:sp>
        <p:nvSpPr>
          <p:cNvPr id="6" name="Text Placeholder 5"/>
          <p:cNvSpPr>
            <a:spLocks noGrp="1"/>
          </p:cNvSpPr>
          <p:nvPr>
            <p:ph idx="1"/>
          </p:nvPr>
        </p:nvSpPr>
        <p:spPr>
          <a:xfrm>
            <a:off x="333704" y="1176387"/>
            <a:ext cx="8382000" cy="3434786"/>
          </a:xfrm>
        </p:spPr>
        <p:txBody>
          <a:bodyPr/>
          <a:lstStyle/>
          <a:p>
            <a:r>
              <a:rPr lang="en-US" dirty="0" smtClean="0"/>
              <a:t>Overview</a:t>
            </a:r>
          </a:p>
          <a:p>
            <a:pPr lvl="1"/>
            <a:r>
              <a:rPr lang="en-US" dirty="0" smtClean="0"/>
              <a:t>Performance gains by offloading network traffic directly to network hardware</a:t>
            </a:r>
          </a:p>
          <a:p>
            <a:pPr lvl="1"/>
            <a:r>
              <a:rPr lang="en-US" dirty="0" smtClean="0"/>
              <a:t>Allows network hardware to essentially appear as multiple network adaptors on the physical host</a:t>
            </a:r>
          </a:p>
          <a:p>
            <a:pPr lvl="1"/>
            <a:r>
              <a:rPr lang="en-US" dirty="0" smtClean="0"/>
              <a:t>Increased data transfer sizes</a:t>
            </a:r>
          </a:p>
          <a:p>
            <a:pPr lvl="1"/>
            <a:endParaRPr lang="en-US" sz="2400" dirty="0" smtClean="0"/>
          </a:p>
        </p:txBody>
      </p:sp>
      <p:pic>
        <p:nvPicPr>
          <p:cNvPr id="1026" name="Picture 2" descr="\\eventsql\dvd\Online_ART\DVD_ART35\Artwork_Imagery\Icons - Illustrations\_WINDOWS SERVER ICONS\Hardware\Plug Ethernet Cat-5 wired high speed broadband.png"/>
          <p:cNvPicPr>
            <a:picLocks noChangeAspect="1" noChangeArrowheads="1"/>
          </p:cNvPicPr>
          <p:nvPr/>
        </p:nvPicPr>
        <p:blipFill>
          <a:blip r:embed="rId3"/>
          <a:srcRect/>
          <a:stretch>
            <a:fillRect/>
          </a:stretch>
        </p:blipFill>
        <p:spPr bwMode="auto">
          <a:xfrm>
            <a:off x="7338199" y="4974816"/>
            <a:ext cx="1519823" cy="1073559"/>
          </a:xfrm>
          <a:prstGeom prst="rect">
            <a:avLst/>
          </a:prstGeom>
          <a:noFill/>
        </p:spPr>
      </p:pic>
      <p:sp>
        <p:nvSpPr>
          <p:cNvPr id="5" name="Text Placeholder 2"/>
          <p:cNvSpPr txBox="1">
            <a:spLocks/>
          </p:cNvSpPr>
          <p:nvPr/>
        </p:nvSpPr>
        <p:spPr bwMode="auto">
          <a:xfrm>
            <a:off x="354230" y="4440670"/>
            <a:ext cx="6878529" cy="20682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lvl="0" indent="-461963" defTabSz="912813" fontAlgn="base">
              <a:lnSpc>
                <a:spcPct val="90000"/>
              </a:lnSpc>
              <a:spcBef>
                <a:spcPct val="20000"/>
              </a:spcBef>
              <a:spcAft>
                <a:spcPct val="0"/>
              </a:spcAft>
              <a:buBlip>
                <a:blip r:embed="rId4"/>
              </a:buBlip>
              <a:defRPr/>
            </a:pPr>
            <a:r>
              <a:rPr lang="en-US" sz="32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Benefits</a:t>
            </a:r>
          </a:p>
          <a:p>
            <a:pPr marL="858838" lvl="1" indent="-396875" defTabSz="912813" fontAlgn="base">
              <a:lnSpc>
                <a:spcPct val="90000"/>
              </a:lnSpc>
              <a:spcBef>
                <a:spcPct val="20000"/>
              </a:spcBef>
              <a:spcAft>
                <a:spcPct val="0"/>
              </a:spcAft>
              <a:buBlip>
                <a:blip r:embed="rId4"/>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Reduce CPU burden</a:t>
            </a:r>
          </a:p>
          <a:p>
            <a:pPr marL="858838" lvl="1" indent="-396875" defTabSz="912813" fontAlgn="base">
              <a:lnSpc>
                <a:spcPct val="90000"/>
              </a:lnSpc>
              <a:spcBef>
                <a:spcPct val="20000"/>
              </a:spcBef>
              <a:spcAft>
                <a:spcPct val="0"/>
              </a:spcAft>
              <a:buBlip>
                <a:blip r:embed="rId4"/>
              </a:buBlip>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Networking offload to improve performance</a:t>
            </a:r>
          </a:p>
          <a:p>
            <a:pPr marL="858838" lvl="1" indent="-396875" defTabSz="912813" fontAlgn="base">
              <a:lnSpc>
                <a:spcPct val="90000"/>
              </a:lnSpc>
              <a:spcBef>
                <a:spcPct val="20000"/>
              </a:spcBef>
              <a:spcAft>
                <a:spcPct val="0"/>
              </a:spcAft>
              <a:buBlip>
                <a:blip r:embed="rId4"/>
              </a:buBlip>
              <a:defRPr/>
            </a:pPr>
            <a:r>
              <a:rPr lang="en-US" sz="2400" dirty="0" smtClean="0"/>
              <a:t>Improves  network efficiencies</a:t>
            </a:r>
          </a:p>
          <a:p>
            <a:pPr marL="858838" lvl="1" indent="-396875" defTabSz="912813" fontAlgn="base">
              <a:lnSpc>
                <a:spcPct val="90000"/>
              </a:lnSpc>
              <a:spcBef>
                <a:spcPct val="20000"/>
              </a:spcBef>
              <a:spcAft>
                <a:spcPct val="0"/>
              </a:spcAft>
              <a:buBlip>
                <a:blip r:embed="rId4"/>
              </a:buBlip>
              <a:defRPr/>
            </a:pPr>
            <a:r>
              <a:rPr lang="en-US" sz="2400" dirty="0" smtClean="0"/>
              <a:t>Reduce CPU utilization of large file transfers</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bwMode="auto">
          <a:xfrm>
            <a:off x="6855971" y="1524000"/>
            <a:ext cx="2260034" cy="4735886"/>
          </a:xfrm>
          <a:prstGeom prst="roundRect">
            <a:avLst>
              <a:gd name="adj" fmla="val 13686"/>
            </a:avLst>
          </a:prstGeom>
          <a:solidFill>
            <a:schemeClr val="tx1"/>
          </a:soli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64" name="Rounded Rectangle 63"/>
          <p:cNvSpPr/>
          <p:nvPr/>
        </p:nvSpPr>
        <p:spPr bwMode="auto">
          <a:xfrm>
            <a:off x="4583667" y="1524000"/>
            <a:ext cx="2260034" cy="4735886"/>
          </a:xfrm>
          <a:prstGeom prst="roundRect">
            <a:avLst>
              <a:gd name="adj" fmla="val 13686"/>
            </a:avLst>
          </a:prstGeom>
          <a:gradFill>
            <a:gsLst>
              <a:gs pos="16000">
                <a:srgbClr val="FFFF00"/>
              </a:gs>
              <a:gs pos="100000">
                <a:srgbClr val="FFFF00"/>
              </a:gs>
              <a:gs pos="10000">
                <a:srgbClr val="FFFF0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2" name="Title 1"/>
          <p:cNvSpPr>
            <a:spLocks noGrp="1"/>
          </p:cNvSpPr>
          <p:nvPr>
            <p:ph type="title" idx="4294967295"/>
          </p:nvPr>
        </p:nvSpPr>
        <p:spPr>
          <a:xfrm>
            <a:off x="0" y="374650"/>
            <a:ext cx="9144000" cy="609398"/>
          </a:xfrm>
        </p:spPr>
        <p:txBody>
          <a:bodyPr/>
          <a:lstStyle/>
          <a:p>
            <a:pPr algn="ctr"/>
            <a:r>
              <a:rPr lang="en-US" sz="4400" dirty="0" smtClean="0"/>
              <a:t>Microsoft Virtualization Strategy</a:t>
            </a:r>
            <a:endParaRPr lang="en-US" sz="4400" dirty="0"/>
          </a:p>
        </p:txBody>
      </p:sp>
      <p:sp>
        <p:nvSpPr>
          <p:cNvPr id="60" name="Rectangle 59"/>
          <p:cNvSpPr/>
          <p:nvPr/>
        </p:nvSpPr>
        <p:spPr>
          <a:xfrm>
            <a:off x="4328446" y="1685374"/>
            <a:ext cx="2743915"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Data center to desktop</a:t>
            </a:r>
          </a:p>
        </p:txBody>
      </p:sp>
      <p:sp>
        <p:nvSpPr>
          <p:cNvPr id="61" name="Rectangle 60"/>
          <p:cNvSpPr/>
          <p:nvPr/>
        </p:nvSpPr>
        <p:spPr>
          <a:xfrm>
            <a:off x="6672206" y="1705367"/>
            <a:ext cx="2677222"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lnSpc>
                <a:spcPts val="2600"/>
              </a:lnSpc>
              <a:defRPr/>
            </a:pPr>
            <a:r>
              <a:rPr lang="en-US" sz="2400" kern="1200" spc="-150" dirty="0" smtClean="0">
                <a:ln w="18415" cmpd="sng">
                  <a:noFill/>
                  <a:prstDash val="solid"/>
                </a:ln>
                <a:solidFill>
                  <a:srgbClr val="FFFFFF"/>
                </a:solidFill>
                <a:latin typeface="Segoe Semibold" pitchFamily="34" charset="0"/>
                <a:ea typeface="+mn-ea"/>
                <a:cs typeface="+mn-cs"/>
              </a:rPr>
              <a:t>End-to-End Management </a:t>
            </a:r>
            <a:endParaRPr lang="en-US" sz="2400" kern="1200" spc="-150" dirty="0">
              <a:ln w="18415" cmpd="sng">
                <a:noFill/>
                <a:prstDash val="solid"/>
              </a:ln>
              <a:solidFill>
                <a:srgbClr val="FFFFFF"/>
              </a:solidFill>
              <a:latin typeface="Segoe Semibold" pitchFamily="34" charset="0"/>
              <a:ea typeface="+mn-ea"/>
              <a:cs typeface="+mn-cs"/>
            </a:endParaRPr>
          </a:p>
        </p:txBody>
      </p:sp>
      <p:grpSp>
        <p:nvGrpSpPr>
          <p:cNvPr id="3" name="Group 70"/>
          <p:cNvGrpSpPr>
            <a:grpSpLocks noChangeAspect="1"/>
          </p:cNvGrpSpPr>
          <p:nvPr/>
        </p:nvGrpSpPr>
        <p:grpSpPr>
          <a:xfrm>
            <a:off x="7401058" y="2632334"/>
            <a:ext cx="977520" cy="822961"/>
            <a:chOff x="-2594339" y="1952624"/>
            <a:chExt cx="2432414" cy="1376364"/>
          </a:xfrm>
        </p:grpSpPr>
        <p:pic>
          <p:nvPicPr>
            <p:cNvPr id="72" name="Picture 71"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2" name="Picture 4"/>
          <p:cNvPicPr>
            <a:picLocks noChangeAspect="1" noChangeArrowheads="1"/>
          </p:cNvPicPr>
          <p:nvPr/>
        </p:nvPicPr>
        <p:blipFill>
          <a:blip r:embed="rId5" cstate="print"/>
          <a:stretch>
            <a:fillRect/>
          </a:stretch>
        </p:blipFill>
        <p:spPr bwMode="auto">
          <a:xfrm>
            <a:off x="5126749" y="2457449"/>
            <a:ext cx="1208286" cy="1210047"/>
          </a:xfrm>
          <a:prstGeom prst="rect">
            <a:avLst/>
          </a:prstGeom>
          <a:noFill/>
          <a:ln>
            <a:noFill/>
          </a:ln>
        </p:spPr>
      </p:pic>
      <p:sp>
        <p:nvSpPr>
          <p:cNvPr id="42" name="Rounded Rectangle 41"/>
          <p:cNvSpPr/>
          <p:nvPr/>
        </p:nvSpPr>
        <p:spPr bwMode="auto">
          <a:xfrm>
            <a:off x="2314576" y="1524000"/>
            <a:ext cx="2260034" cy="4735886"/>
          </a:xfrm>
          <a:prstGeom prst="roundRect">
            <a:avLst>
              <a:gd name="adj" fmla="val 13686"/>
            </a:avLst>
          </a:prstGeom>
          <a:gradFill>
            <a:gsLst>
              <a:gs pos="16000">
                <a:srgbClr val="00B050"/>
              </a:gs>
              <a:gs pos="100000">
                <a:srgbClr val="00B050"/>
              </a:gs>
              <a:gs pos="10000">
                <a:srgbClr val="00B05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46" name="Rounded Rectangle 4"/>
          <p:cNvSpPr/>
          <p:nvPr/>
        </p:nvSpPr>
        <p:spPr>
          <a:xfrm>
            <a:off x="4642853" y="4112252"/>
            <a:ext cx="2177702" cy="575495"/>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Full range of products &amp; solutions</a:t>
            </a:r>
          </a:p>
        </p:txBody>
      </p:sp>
      <p:sp>
        <p:nvSpPr>
          <p:cNvPr id="49" name="Rounded Rectangle 8"/>
          <p:cNvSpPr/>
          <p:nvPr/>
        </p:nvSpPr>
        <p:spPr>
          <a:xfrm>
            <a:off x="4643658" y="4758628"/>
            <a:ext cx="2177702" cy="575495"/>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Large partner eco-system</a:t>
            </a:r>
          </a:p>
        </p:txBody>
      </p:sp>
      <p:sp>
        <p:nvSpPr>
          <p:cNvPr id="56" name="Rounded Rectangle 10"/>
          <p:cNvSpPr/>
          <p:nvPr/>
        </p:nvSpPr>
        <p:spPr>
          <a:xfrm>
            <a:off x="6881812" y="4121679"/>
            <a:ext cx="2216223" cy="5719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600" kern="1200" dirty="0">
                <a:solidFill>
                  <a:srgbClr val="FFFFFF"/>
                </a:solidFill>
                <a:latin typeface="Segoe"/>
                <a:ea typeface="+mn-ea"/>
                <a:cs typeface="+mn-cs"/>
              </a:rPr>
              <a:t>Physical and </a:t>
            </a:r>
            <a:r>
              <a:rPr lang="en-US" dirty="0" smtClean="0">
                <a:solidFill>
                  <a:srgbClr val="FFFFFF"/>
                </a:solidFill>
                <a:latin typeface="Segoe"/>
              </a:rPr>
              <a:t>Virtual   </a:t>
            </a:r>
            <a:r>
              <a:rPr lang="en-US" sz="1600" kern="1200" dirty="0" smtClean="0">
                <a:solidFill>
                  <a:srgbClr val="FFFFFF"/>
                </a:solidFill>
                <a:latin typeface="Segoe"/>
                <a:ea typeface="+mn-ea"/>
                <a:cs typeface="+mn-cs"/>
              </a:rPr>
              <a:t>&amp; </a:t>
            </a:r>
            <a:r>
              <a:rPr lang="en-US" sz="1600" kern="1200" dirty="0">
                <a:solidFill>
                  <a:srgbClr val="FFFFFF"/>
                </a:solidFill>
                <a:latin typeface="Segoe"/>
                <a:ea typeface="+mn-ea"/>
                <a:cs typeface="+mn-cs"/>
              </a:rPr>
              <a:t>Cross-hypervisor</a:t>
            </a:r>
          </a:p>
        </p:txBody>
      </p:sp>
      <p:sp>
        <p:nvSpPr>
          <p:cNvPr id="58" name="Rounded Rectangle 14"/>
          <p:cNvSpPr/>
          <p:nvPr/>
        </p:nvSpPr>
        <p:spPr>
          <a:xfrm>
            <a:off x="6881812" y="4749396"/>
            <a:ext cx="2216223" cy="57190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600" kern="1200" dirty="0">
                <a:solidFill>
                  <a:srgbClr val="FFFFFF"/>
                </a:solidFill>
                <a:latin typeface="Segoe"/>
                <a:ea typeface="+mn-ea"/>
                <a:cs typeface="+mn-cs"/>
              </a:rPr>
              <a:t>Interoperability</a:t>
            </a:r>
          </a:p>
        </p:txBody>
      </p:sp>
      <p:sp>
        <p:nvSpPr>
          <p:cNvPr id="43" name="Rectangle 42"/>
          <p:cNvSpPr/>
          <p:nvPr/>
        </p:nvSpPr>
        <p:spPr>
          <a:xfrm>
            <a:off x="2072328" y="1694801"/>
            <a:ext cx="2352090"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It’s the Platform you 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6" cstate="print"/>
          <a:srcRect l="20783" r="44546" b="45645"/>
          <a:stretch>
            <a:fillRect/>
          </a:stretch>
        </p:blipFill>
        <p:spPr bwMode="auto">
          <a:xfrm>
            <a:off x="2885033" y="2624713"/>
            <a:ext cx="997085" cy="838200"/>
          </a:xfrm>
          <a:prstGeom prst="rect">
            <a:avLst/>
          </a:prstGeom>
          <a:noFill/>
          <a:ln>
            <a:noFill/>
          </a:ln>
        </p:spPr>
      </p:pic>
      <p:sp>
        <p:nvSpPr>
          <p:cNvPr id="45" name="Rounded Rectangle 18"/>
          <p:cNvSpPr/>
          <p:nvPr/>
        </p:nvSpPr>
        <p:spPr>
          <a:xfrm>
            <a:off x="2357449" y="4738022"/>
            <a:ext cx="2198890" cy="556217"/>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Tools </a:t>
            </a:r>
            <a:br>
              <a:rPr lang="en-US" sz="1600" kern="1200" dirty="0">
                <a:solidFill>
                  <a:srgbClr val="FFFFFF"/>
                </a:solidFill>
                <a:latin typeface="Segoe"/>
                <a:ea typeface="+mn-ea"/>
                <a:cs typeface="+mn-cs"/>
              </a:rPr>
            </a:br>
            <a:r>
              <a:rPr lang="en-US" sz="1600" kern="1200" dirty="0">
                <a:solidFill>
                  <a:srgbClr val="FFFFFF"/>
                </a:solidFill>
                <a:latin typeface="Segoe"/>
                <a:ea typeface="+mn-ea"/>
                <a:cs typeface="+mn-cs"/>
              </a:rPr>
              <a:t>you know</a:t>
            </a:r>
          </a:p>
        </p:txBody>
      </p:sp>
      <p:sp>
        <p:nvSpPr>
          <p:cNvPr id="54" name="Rounded Rectangle 24"/>
          <p:cNvSpPr/>
          <p:nvPr/>
        </p:nvSpPr>
        <p:spPr>
          <a:xfrm>
            <a:off x="2357449" y="4096672"/>
            <a:ext cx="2198890" cy="556217"/>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Key feature </a:t>
            </a:r>
            <a:br>
              <a:rPr lang="en-US" sz="1600" kern="1200" dirty="0">
                <a:solidFill>
                  <a:srgbClr val="FFFFFF"/>
                </a:solidFill>
                <a:latin typeface="Segoe"/>
                <a:ea typeface="+mn-ea"/>
                <a:cs typeface="+mn-cs"/>
              </a:rPr>
            </a:br>
            <a:r>
              <a:rPr lang="en-US" sz="1600" kern="1200" dirty="0">
                <a:solidFill>
                  <a:srgbClr val="FFFFFF"/>
                </a:solidFill>
                <a:latin typeface="Segoe"/>
                <a:ea typeface="+mn-ea"/>
                <a:cs typeface="+mn-cs"/>
              </a:rPr>
              <a:t>of platform</a:t>
            </a:r>
          </a:p>
        </p:txBody>
      </p:sp>
      <p:sp>
        <p:nvSpPr>
          <p:cNvPr id="38" name="Rounded Rectangle 37"/>
          <p:cNvSpPr/>
          <p:nvPr/>
        </p:nvSpPr>
        <p:spPr bwMode="auto">
          <a:xfrm>
            <a:off x="38100" y="1514475"/>
            <a:ext cx="2260034" cy="4735886"/>
          </a:xfrm>
          <a:prstGeom prst="roundRect">
            <a:avLst>
              <a:gd name="adj" fmla="val 13686"/>
            </a:avLst>
          </a:prstGeom>
          <a:gradFill>
            <a:gsLst>
              <a:gs pos="0">
                <a:srgbClr val="FF0000"/>
              </a:gs>
              <a:gs pos="100000">
                <a:srgbClr val="FF0000"/>
              </a:gs>
              <a:gs pos="10000">
                <a:srgbClr val="FF0000"/>
              </a:gs>
            </a:gsLst>
            <a:lin ang="5400000" scaled="0"/>
          </a:gradFill>
          <a:ln w="9525" algn="ctr">
            <a:noFill/>
            <a:round/>
            <a:headEnd/>
            <a:tailEnd/>
          </a:ln>
          <a:effectLst>
            <a:outerShdw blurRad="50800" dist="38100" dir="5400000" algn="t" rotWithShape="0">
              <a:prstClr val="black">
                <a:alpha val="40000"/>
              </a:prstClr>
            </a:outerShdw>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39" name="Rectangle 38"/>
          <p:cNvSpPr/>
          <p:nvPr/>
        </p:nvSpPr>
        <p:spPr>
          <a:xfrm>
            <a:off x="212807" y="1631987"/>
            <a:ext cx="1886441"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solidFill>
                  <a:srgbClr val="FFFFFF"/>
                </a:solidFill>
                <a:latin typeface="Segoe Semibold" pitchFamily="34" charset="0"/>
                <a:ea typeface="+mn-ea"/>
                <a:cs typeface="+mn-cs"/>
              </a:rPr>
              <a:t>Best TCO/ROI</a:t>
            </a:r>
          </a:p>
        </p:txBody>
      </p:sp>
      <p:pic>
        <p:nvPicPr>
          <p:cNvPr id="40" name="Picture 5" descr="C:\Users\marklin\Documents\Presentation_goodies\Shapes and Graphics\Charts and Graphs\line chart\graph icon green.png"/>
          <p:cNvPicPr>
            <a:picLocks noChangeAspect="1" noChangeArrowheads="1"/>
          </p:cNvPicPr>
          <p:nvPr/>
        </p:nvPicPr>
        <p:blipFill>
          <a:blip r:embed="rId7">
            <a:duotone>
              <a:prstClr val="black"/>
              <a:schemeClr val="accent4">
                <a:tint val="45000"/>
                <a:satMod val="400000"/>
              </a:schemeClr>
            </a:duotone>
          </a:blip>
          <a:srcRect/>
          <a:stretch>
            <a:fillRect/>
          </a:stretch>
        </p:blipFill>
        <p:spPr bwMode="auto">
          <a:xfrm>
            <a:off x="715682" y="2699513"/>
            <a:ext cx="970770" cy="781843"/>
          </a:xfrm>
          <a:prstGeom prst="rect">
            <a:avLst/>
          </a:prstGeom>
          <a:noFill/>
        </p:spPr>
      </p:pic>
      <p:sp>
        <p:nvSpPr>
          <p:cNvPr id="41" name="Rounded Rectangle 18"/>
          <p:cNvSpPr/>
          <p:nvPr/>
        </p:nvSpPr>
        <p:spPr>
          <a:xfrm>
            <a:off x="88907" y="3908426"/>
            <a:ext cx="2198890" cy="556217"/>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1/3 the price up front</a:t>
            </a:r>
          </a:p>
        </p:txBody>
      </p:sp>
      <p:sp>
        <p:nvSpPr>
          <p:cNvPr id="48" name="Rounded Rectangle 22"/>
          <p:cNvSpPr/>
          <p:nvPr/>
        </p:nvSpPr>
        <p:spPr>
          <a:xfrm>
            <a:off x="88907" y="4537075"/>
            <a:ext cx="2198890" cy="55880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smtClean="0">
                <a:solidFill>
                  <a:srgbClr val="FFFFFF"/>
                </a:solidFill>
                <a:latin typeface="Segoe"/>
                <a:ea typeface="+mn-ea"/>
                <a:cs typeface="+mn-cs"/>
              </a:rPr>
              <a:t>Significant Savings</a:t>
            </a:r>
            <a:endParaRPr lang="en-US" sz="1600" kern="1200" dirty="0">
              <a:solidFill>
                <a:srgbClr val="FFFFFF"/>
              </a:solidFill>
              <a:latin typeface="Segoe"/>
              <a:ea typeface="+mn-ea"/>
              <a:cs typeface="+mn-cs"/>
            </a:endParaRPr>
          </a:p>
        </p:txBody>
      </p:sp>
      <p:sp>
        <p:nvSpPr>
          <p:cNvPr id="53" name="Rounded Rectangle 22"/>
          <p:cNvSpPr/>
          <p:nvPr/>
        </p:nvSpPr>
        <p:spPr>
          <a:xfrm>
            <a:off x="68108" y="5172075"/>
            <a:ext cx="2198890" cy="55880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kern="1200" dirty="0">
                <a:solidFill>
                  <a:srgbClr val="FFFFFF"/>
                </a:solidFill>
                <a:latin typeface="Segoe"/>
                <a:ea typeface="+mn-ea"/>
                <a:cs typeface="+mn-cs"/>
              </a:rPr>
              <a:t>Lower ongoing costs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5855" y="728862"/>
            <a:ext cx="7951309" cy="1523495"/>
          </a:xfrm>
        </p:spPr>
        <p:txBody>
          <a:bodyPr/>
          <a:lstStyle/>
          <a:p>
            <a:r>
              <a:rPr b="1" dirty="0" smtClean="0"/>
              <a:t>Greater Scalability</a:t>
            </a:r>
            <a:r>
              <a:rPr sz="6000" b="1" dirty="0" smtClean="0"/>
              <a:t/>
            </a:r>
            <a:br>
              <a:rPr sz="6000" b="1" dirty="0" smtClean="0"/>
            </a:br>
            <a:r>
              <a:rPr sz="6000" b="1" dirty="0" smtClean="0"/>
              <a:t/>
            </a:r>
            <a:br>
              <a:rPr sz="6000" b="1" dirty="0" smtClean="0"/>
            </a:br>
            <a:r>
              <a:rPr sz="3200" dirty="0" smtClean="0"/>
              <a:t>64 logical processor support</a:t>
            </a:r>
            <a:br>
              <a:rPr sz="3200" dirty="0" smtClean="0"/>
            </a:br>
            <a:r>
              <a:rPr sz="3200" dirty="0" smtClean="0"/>
              <a:t>Core Parking</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92497"/>
          </a:xfrm>
        </p:spPr>
        <p:txBody>
          <a:bodyPr/>
          <a:lstStyle/>
          <a:p>
            <a:r>
              <a:rPr sz="5000" smtClean="0"/>
              <a:t>64 Logical Processor Support</a:t>
            </a:r>
            <a:endParaRPr lang="en-US" sz="5000" dirty="0"/>
          </a:p>
        </p:txBody>
      </p:sp>
      <p:sp>
        <p:nvSpPr>
          <p:cNvPr id="7" name="Text Placeholder 2"/>
          <p:cNvSpPr txBox="1">
            <a:spLocks/>
          </p:cNvSpPr>
          <p:nvPr/>
        </p:nvSpPr>
        <p:spPr>
          <a:xfrm>
            <a:off x="381000" y="1411552"/>
            <a:ext cx="8382000" cy="216674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Overview</a:t>
            </a:r>
          </a:p>
          <a:p>
            <a:pPr marL="914400" lvl="1" indent="-396875">
              <a:lnSpc>
                <a:spcPct val="90000"/>
              </a:lnSpc>
              <a:spcBef>
                <a:spcPct val="20000"/>
              </a:spcBef>
              <a:buBlip>
                <a:blip r:embed="rId2"/>
              </a:buBlip>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Provides </a:t>
            </a:r>
            <a:r>
              <a:rPr lang="en-US" sz="2800" dirty="0" smtClean="0"/>
              <a:t>Hyper-V the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ability to utilizes</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up to </a:t>
            </a:r>
            <a:r>
              <a:rPr lang="en-US" sz="2800" dirty="0" smtClean="0"/>
              <a:t>64 of the logical processor pool</a:t>
            </a:r>
            <a:r>
              <a:rPr kumimoji="0" lang="en-US" sz="2800" b="0" i="0" u="none" strike="noStrike" kern="1200" cap="none" spc="0" normalizeH="0" noProof="0" dirty="0" smtClean="0">
                <a:ln>
                  <a:noFill/>
                </a:ln>
                <a:solidFill>
                  <a:schemeClr val="tx1"/>
                </a:solidFill>
                <a:effectLst/>
                <a:uLnTx/>
                <a:uFillTx/>
                <a:latin typeface="+mn-lt"/>
                <a:ea typeface="+mn-ea"/>
                <a:cs typeface="+mn-cs"/>
              </a:rPr>
              <a:t> presented to Windows Server 2008 R2</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bwMode="auto">
          <a:xfrm>
            <a:off x="391877" y="3808572"/>
            <a:ext cx="6437548" cy="21667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lvl="1" indent="-396875" defTabSz="912813" fontAlgn="base">
              <a:lnSpc>
                <a:spcPct val="90000"/>
              </a:lnSpc>
              <a:spcBef>
                <a:spcPct val="20000"/>
              </a:spcBef>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Significantly increases host server density</a:t>
            </a:r>
          </a:p>
          <a:p>
            <a:pPr marL="858838" lvl="1" indent="-396875" defTabSz="912813" fontAlgn="base">
              <a:lnSpc>
                <a:spcPct val="90000"/>
              </a:lnSpc>
              <a:spcBef>
                <a:spcPct val="20000"/>
              </a:spcBef>
              <a:spcAft>
                <a:spcPct val="0"/>
              </a:spcAft>
              <a:buBlip>
                <a:blip r:embed="rId3"/>
              </a:buBlip>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Easily provide multiple processers per virtual machine</a:t>
            </a:r>
          </a:p>
        </p:txBody>
      </p:sp>
      <p:pic>
        <p:nvPicPr>
          <p:cNvPr id="3074" name="Picture 2"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7610476" y="5274058"/>
            <a:ext cx="1352550" cy="577239"/>
          </a:xfrm>
          <a:prstGeom prst="rect">
            <a:avLst/>
          </a:prstGeom>
          <a:noFill/>
        </p:spPr>
      </p:pic>
      <p:pic>
        <p:nvPicPr>
          <p:cNvPr id="3075" name="Picture 3"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6745515" y="5275420"/>
            <a:ext cx="1352550" cy="577239"/>
          </a:xfrm>
          <a:prstGeom prst="rect">
            <a:avLst/>
          </a:prstGeom>
          <a:noFill/>
        </p:spPr>
      </p:pic>
      <p:pic>
        <p:nvPicPr>
          <p:cNvPr id="3076" name="Picture 4" descr="\\eventsql\dvd\Online_ART\DVD_ART35\Artwork_Imagery\Icons - Illustrations\_WINDOWS SERVER ICONS\Hardware\Hardware processor chip cpu.png"/>
          <p:cNvPicPr>
            <a:picLocks noChangeAspect="1" noChangeArrowheads="1"/>
          </p:cNvPicPr>
          <p:nvPr/>
        </p:nvPicPr>
        <p:blipFill>
          <a:blip r:embed="rId4"/>
          <a:srcRect/>
          <a:stretch>
            <a:fillRect/>
          </a:stretch>
        </p:blipFill>
        <p:spPr bwMode="auto">
          <a:xfrm>
            <a:off x="7203623" y="4946354"/>
            <a:ext cx="1352550" cy="577239"/>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Windows Server 2008 R2  Server Core Parking</a:t>
            </a:r>
            <a:endParaRPr lang="en-US" dirty="0"/>
          </a:p>
        </p:txBody>
      </p:sp>
      <p:sp>
        <p:nvSpPr>
          <p:cNvPr id="7" name="Text Placeholder 2"/>
          <p:cNvSpPr>
            <a:spLocks noGrp="1"/>
          </p:cNvSpPr>
          <p:nvPr>
            <p:ph type="body" sz="quarter" idx="10"/>
          </p:nvPr>
        </p:nvSpPr>
        <p:spPr>
          <a:xfrm>
            <a:off x="381000" y="1701832"/>
            <a:ext cx="8382000" cy="2640723"/>
          </a:xfrm>
        </p:spPr>
        <p:txBody>
          <a:bodyPr/>
          <a:lstStyle/>
          <a:p>
            <a:r>
              <a:rPr lang="en-US" dirty="0" smtClean="0"/>
              <a:t>Overview</a:t>
            </a:r>
          </a:p>
          <a:p>
            <a:pPr lvl="1"/>
            <a:r>
              <a:rPr lang="en-US" dirty="0" smtClean="0"/>
              <a:t>This allows processor cores into a “park/sleep” mode when not in use.</a:t>
            </a:r>
          </a:p>
          <a:p>
            <a:pPr lvl="1"/>
            <a:r>
              <a:rPr lang="en-US" dirty="0" smtClean="0"/>
              <a:t>Scheduling virtual machines on a single server for density as opposed to dispersion </a:t>
            </a:r>
          </a:p>
          <a:p>
            <a:pPr lvl="1"/>
            <a:endParaRPr lang="en-US" dirty="0" smtClean="0"/>
          </a:p>
        </p:txBody>
      </p:sp>
      <p:grpSp>
        <p:nvGrpSpPr>
          <p:cNvPr id="3" name="Group 5"/>
          <p:cNvGrpSpPr/>
          <p:nvPr/>
        </p:nvGrpSpPr>
        <p:grpSpPr>
          <a:xfrm>
            <a:off x="6225102" y="4699000"/>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a:srcRect/>
            <a:stretch>
              <a:fillRect/>
            </a:stretch>
          </p:blipFill>
          <p:spPr bwMode="auto">
            <a:xfrm>
              <a:off x="1914525" y="3768725"/>
              <a:ext cx="2724150" cy="2390775"/>
            </a:xfrm>
            <a:prstGeom prst="rect">
              <a:avLst/>
            </a:prstGeom>
            <a:noFill/>
          </p:spPr>
        </p:pic>
      </p:grpSp>
      <p:sp>
        <p:nvSpPr>
          <p:cNvPr id="11" name="Text Placeholder 2"/>
          <p:cNvSpPr txBox="1">
            <a:spLocks/>
          </p:cNvSpPr>
          <p:nvPr/>
        </p:nvSpPr>
        <p:spPr bwMode="auto">
          <a:xfrm>
            <a:off x="381000" y="4098881"/>
            <a:ext cx="6305550" cy="16927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5"/>
              </a:buBlip>
              <a:tabLst/>
              <a:defRPr/>
            </a:pPr>
            <a:r>
              <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Benefits</a:t>
            </a:r>
          </a:p>
          <a:p>
            <a:pPr marL="858838" marR="0" lvl="1" indent="-396875" algn="l" defTabSz="912813" rtl="0" eaLnBrk="1" fontAlgn="base" latinLnBrk="0" hangingPunct="1">
              <a:lnSpc>
                <a:spcPct val="90000"/>
              </a:lnSpc>
              <a:spcBef>
                <a:spcPct val="20000"/>
              </a:spcBef>
              <a:spcAft>
                <a:spcPct val="0"/>
              </a:spcAft>
              <a:buClrTx/>
              <a:buSzTx/>
              <a:buFontTx/>
              <a:buBlip>
                <a:blip r:embed="rId5"/>
              </a:buBlip>
              <a:tabLst/>
              <a:defRPr/>
            </a:pPr>
            <a:r>
              <a:rPr lang="en-US" sz="2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Significantly enhances Green IT by being able to reduce power required for CPUs</a:t>
            </a:r>
            <a:endParaRPr kumimoji="0" lang="en-US" sz="28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quot;GLASS&quot;; Black to Transparent"/>
          <p:cNvSpPr/>
          <p:nvPr/>
        </p:nvSpPr>
        <p:spPr bwMode="auto">
          <a:xfrm rot="10800000">
            <a:off x="228600" y="4267200"/>
            <a:ext cx="8686802" cy="2590800"/>
          </a:xfrm>
          <a:prstGeom prst="roundRect">
            <a:avLst>
              <a:gd name="adj" fmla="val 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flipH="1">
            <a:off x="209025" y="1790043"/>
            <a:ext cx="8819065" cy="4353180"/>
          </a:xfrm>
          <a:prstGeom prst="roundRect">
            <a:avLst>
              <a:gd name="adj" fmla="val 4241"/>
            </a:avLst>
          </a:prstGeom>
          <a:gradFill flip="none" rotWithShape="1">
            <a:gsLst>
              <a:gs pos="100000">
                <a:schemeClr val="bg2">
                  <a:alpha val="0"/>
                </a:schemeClr>
              </a:gs>
              <a:gs pos="50000">
                <a:schemeClr val="bg1">
                  <a:lumMod val="75000"/>
                  <a:alpha val="31000"/>
                </a:schemeClr>
              </a:gs>
              <a:gs pos="0">
                <a:schemeClr val="bg1">
                  <a:lumMod val="50000"/>
                </a:schemeClr>
              </a:gs>
            </a:gsLst>
            <a:lin ang="10800000" scaled="1"/>
            <a:tileRect/>
          </a:gra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36897" name="Title 1"/>
          <p:cNvSpPr>
            <a:spLocks noGrp="1"/>
          </p:cNvSpPr>
          <p:nvPr>
            <p:ph type="title"/>
          </p:nvPr>
        </p:nvSpPr>
        <p:spPr>
          <a:xfrm>
            <a:off x="382588" y="71746"/>
            <a:ext cx="8380412" cy="1200329"/>
          </a:xfrm>
        </p:spPr>
        <p:txBody>
          <a:bodyPr/>
          <a:lstStyle/>
          <a:p>
            <a:r>
              <a:rPr lang="en-US" sz="4000" dirty="0" smtClean="0"/>
              <a:t>Virtualization</a:t>
            </a:r>
            <a:br>
              <a:rPr lang="en-US" sz="4000" dirty="0" smtClean="0"/>
            </a:br>
            <a:r>
              <a:rPr lang="en-US" sz="2800" i="1" spc="-150" dirty="0" smtClean="0">
                <a:solidFill>
                  <a:schemeClr val="tx1"/>
                </a:solidFill>
              </a:rPr>
              <a:t>Improves IT Flexibility and Agility…</a:t>
            </a:r>
            <a:r>
              <a:rPr lang="en-US" sz="4000" spc="-150" dirty="0" smtClean="0"/>
              <a:t> </a:t>
            </a:r>
          </a:p>
        </p:txBody>
      </p:sp>
      <p:grpSp>
        <p:nvGrpSpPr>
          <p:cNvPr id="2" name="Group 63"/>
          <p:cNvGrpSpPr/>
          <p:nvPr/>
        </p:nvGrpSpPr>
        <p:grpSpPr>
          <a:xfrm>
            <a:off x="4337270" y="2224467"/>
            <a:ext cx="4502989" cy="791487"/>
            <a:chOff x="4364980" y="3349938"/>
            <a:chExt cx="4502989" cy="690113"/>
          </a:xfrm>
        </p:grpSpPr>
        <p:sp>
          <p:nvSpPr>
            <p:cNvPr id="50" name="Rounded Rectangle 49"/>
            <p:cNvSpPr/>
            <p:nvPr/>
          </p:nvSpPr>
          <p:spPr bwMode="auto">
            <a:xfrm>
              <a:off x="4364980" y="3349938"/>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2" name="AutoShape 16"/>
            <p:cNvSpPr>
              <a:spLocks noChangeArrowheads="1"/>
            </p:cNvSpPr>
            <p:nvPr/>
          </p:nvSpPr>
          <p:spPr bwMode="auto">
            <a:xfrm>
              <a:off x="5047951" y="3420674"/>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Machine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OS can be assigned to any desktop or server</a:t>
              </a:r>
            </a:p>
          </p:txBody>
        </p:sp>
        <p:pic>
          <p:nvPicPr>
            <p:cNvPr id="24" name="Picture 16" descr="Servers-Virtual-Two"/>
            <p:cNvPicPr>
              <a:picLocks noChangeAspect="1" noChangeArrowheads="1"/>
            </p:cNvPicPr>
            <p:nvPr/>
          </p:nvPicPr>
          <p:blipFill>
            <a:blip r:embed="rId3" cstate="email"/>
            <a:srcRect/>
            <a:stretch>
              <a:fillRect/>
            </a:stretch>
          </p:blipFill>
          <p:spPr bwMode="auto">
            <a:xfrm>
              <a:off x="8248523" y="3470204"/>
              <a:ext cx="483870" cy="449580"/>
            </a:xfrm>
            <a:prstGeom prst="rect">
              <a:avLst/>
            </a:prstGeom>
            <a:noFill/>
            <a:ln w="9525">
              <a:noFill/>
              <a:miter lim="800000"/>
              <a:headEnd/>
              <a:tailEnd/>
            </a:ln>
          </p:spPr>
        </p:pic>
      </p:grpSp>
      <p:grpSp>
        <p:nvGrpSpPr>
          <p:cNvPr id="3" name="Group 62"/>
          <p:cNvGrpSpPr/>
          <p:nvPr/>
        </p:nvGrpSpPr>
        <p:grpSpPr>
          <a:xfrm>
            <a:off x="4337270" y="3685847"/>
            <a:ext cx="4502989" cy="791487"/>
            <a:chOff x="4364980" y="2507424"/>
            <a:chExt cx="4502989" cy="690113"/>
          </a:xfrm>
        </p:grpSpPr>
        <p:sp>
          <p:nvSpPr>
            <p:cNvPr id="49" name="Rounded Rectangle 48"/>
            <p:cNvSpPr/>
            <p:nvPr/>
          </p:nvSpPr>
          <p:spPr bwMode="auto">
            <a:xfrm>
              <a:off x="4364980" y="2507424"/>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3" name="AutoShape 12"/>
            <p:cNvSpPr>
              <a:spLocks noChangeArrowheads="1"/>
            </p:cNvSpPr>
            <p:nvPr/>
          </p:nvSpPr>
          <p:spPr bwMode="auto">
            <a:xfrm>
              <a:off x="5112603" y="2605868"/>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Application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Any application on any computer on-demand</a:t>
              </a:r>
            </a:p>
          </p:txBody>
        </p:sp>
        <p:pic>
          <p:nvPicPr>
            <p:cNvPr id="26" name="Picture 25" descr="Application-Virtual.png"/>
            <p:cNvPicPr>
              <a:picLocks noChangeAspect="1"/>
            </p:cNvPicPr>
            <p:nvPr/>
          </p:nvPicPr>
          <p:blipFill>
            <a:blip r:embed="rId4" cstate="print"/>
            <a:stretch>
              <a:fillRect/>
            </a:stretch>
          </p:blipFill>
          <p:spPr>
            <a:xfrm>
              <a:off x="8275556" y="2611058"/>
              <a:ext cx="429805" cy="482845"/>
            </a:xfrm>
            <a:prstGeom prst="rect">
              <a:avLst/>
            </a:prstGeom>
          </p:spPr>
        </p:pic>
      </p:grpSp>
      <p:grpSp>
        <p:nvGrpSpPr>
          <p:cNvPr id="4" name="Group 64"/>
          <p:cNvGrpSpPr/>
          <p:nvPr/>
        </p:nvGrpSpPr>
        <p:grpSpPr>
          <a:xfrm>
            <a:off x="4337270" y="4420657"/>
            <a:ext cx="4502989" cy="791487"/>
            <a:chOff x="4364980" y="4192452"/>
            <a:chExt cx="4502989" cy="690113"/>
          </a:xfrm>
        </p:grpSpPr>
        <p:sp>
          <p:nvSpPr>
            <p:cNvPr id="51" name="Rounded Rectangle 50"/>
            <p:cNvSpPr/>
            <p:nvPr/>
          </p:nvSpPr>
          <p:spPr bwMode="auto">
            <a:xfrm>
              <a:off x="4364980" y="4192452"/>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0" name="AutoShape 14"/>
            <p:cNvSpPr>
              <a:spLocks noChangeArrowheads="1"/>
            </p:cNvSpPr>
            <p:nvPr/>
          </p:nvSpPr>
          <p:spPr bwMode="auto">
            <a:xfrm>
              <a:off x="5112603" y="4263188"/>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99" eaLnBrk="0" hangingPunct="0">
                <a:lnSpc>
                  <a:spcPct val="90000"/>
                </a:lnSpc>
                <a:buClr>
                  <a:schemeClr val="tx2"/>
                </a:buClr>
                <a:buSzPct val="95000"/>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User-State Virtualization</a:t>
              </a:r>
            </a:p>
            <a:p>
              <a:pPr algn="ctr" defTabSz="914099" eaLnBrk="0" hangingPunct="0">
                <a:lnSpc>
                  <a:spcPct val="90000"/>
                </a:lnSpc>
                <a:buClr>
                  <a:schemeClr val="tx2"/>
                </a:buClr>
                <a:buSzPct val="95000"/>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Data resides on the network</a:t>
              </a:r>
            </a:p>
          </p:txBody>
        </p:sp>
        <p:pic>
          <p:nvPicPr>
            <p:cNvPr id="27" name="Picture 26" descr="Data Virtualization.png"/>
            <p:cNvPicPr>
              <a:picLocks noChangeAspect="1"/>
            </p:cNvPicPr>
            <p:nvPr/>
          </p:nvPicPr>
          <p:blipFill>
            <a:blip r:embed="rId5" cstate="print"/>
            <a:stretch>
              <a:fillRect/>
            </a:stretch>
          </p:blipFill>
          <p:spPr>
            <a:xfrm>
              <a:off x="8262487" y="4304660"/>
              <a:ext cx="455943" cy="465696"/>
            </a:xfrm>
            <a:prstGeom prst="rect">
              <a:avLst/>
            </a:prstGeom>
          </p:spPr>
        </p:pic>
      </p:grpSp>
      <p:grpSp>
        <p:nvGrpSpPr>
          <p:cNvPr id="5" name="Group 67"/>
          <p:cNvGrpSpPr/>
          <p:nvPr/>
        </p:nvGrpSpPr>
        <p:grpSpPr>
          <a:xfrm>
            <a:off x="4337270" y="2958264"/>
            <a:ext cx="4502989" cy="965761"/>
            <a:chOff x="4364980" y="1854072"/>
            <a:chExt cx="4502989" cy="842066"/>
          </a:xfrm>
        </p:grpSpPr>
        <p:grpSp>
          <p:nvGrpSpPr>
            <p:cNvPr id="6" name="Group 66"/>
            <p:cNvGrpSpPr/>
            <p:nvPr/>
          </p:nvGrpSpPr>
          <p:grpSpPr>
            <a:xfrm>
              <a:off x="4364980" y="1854072"/>
              <a:ext cx="4502989" cy="690113"/>
              <a:chOff x="4364980" y="1854072"/>
              <a:chExt cx="4502989" cy="690113"/>
            </a:xfrm>
          </p:grpSpPr>
          <p:sp>
            <p:nvSpPr>
              <p:cNvPr id="48" name="Rounded Rectangle 47"/>
              <p:cNvSpPr/>
              <p:nvPr/>
            </p:nvSpPr>
            <p:spPr bwMode="auto">
              <a:xfrm>
                <a:off x="4364980" y="1854072"/>
                <a:ext cx="4502989" cy="690113"/>
              </a:xfrm>
              <a:prstGeom prst="roundRect">
                <a:avLst/>
              </a:prstGeom>
              <a:gradFill flip="none" rotWithShape="1">
                <a:gsLst>
                  <a:gs pos="100000">
                    <a:schemeClr val="bg2">
                      <a:lumMod val="75000"/>
                      <a:lumOff val="25000"/>
                      <a:alpha val="0"/>
                    </a:schemeClr>
                  </a:gs>
                  <a:gs pos="50000">
                    <a:schemeClr val="bg1">
                      <a:lumMod val="75000"/>
                    </a:schemeClr>
                  </a:gs>
                  <a:gs pos="0">
                    <a:schemeClr val="bg1">
                      <a:lumMod val="75000"/>
                      <a:alpha val="88000"/>
                    </a:schemeClr>
                  </a:gs>
                </a:gsLst>
                <a:lin ang="10800000" scaled="1"/>
                <a:tileRect/>
              </a:gradFill>
              <a:ln>
                <a:noFill/>
                <a:headEnd type="none" w="med" len="med"/>
                <a:tailEnd type="none" w="med" len="med"/>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9" name="AutoShape 12"/>
              <p:cNvSpPr>
                <a:spLocks noChangeArrowheads="1"/>
              </p:cNvSpPr>
              <p:nvPr/>
            </p:nvSpPr>
            <p:spPr bwMode="auto">
              <a:xfrm>
                <a:off x="5112603" y="1934044"/>
                <a:ext cx="3067050" cy="548640"/>
              </a:xfrm>
              <a:prstGeom prst="roundRect">
                <a:avLst>
                  <a:gd name="adj" fmla="val 16667"/>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914099" eaLnBrk="0" latinLnBrk="0" hangingPunct="0">
                  <a:lnSpc>
                    <a:spcPct val="90000"/>
                  </a:lnSpc>
                  <a:buClr>
                    <a:schemeClr val="tx2"/>
                  </a:buClr>
                  <a:buSzPct val="95000"/>
                  <a:buFontTx/>
                  <a:buNone/>
                  <a:tabLst>
                    <a:tab pos="6000510" algn="r"/>
                  </a:tabLst>
                  <a:defRPr/>
                </a:pPr>
                <a:r>
                  <a:rPr lang="en-US" sz="1800" b="1" dirty="0" smtClean="0">
                    <a:solidFill>
                      <a:schemeClr val="tx1"/>
                    </a:solidFill>
                    <a:effectLst>
                      <a:outerShdw blurRad="38100" dist="38100" dir="2700000" algn="tl">
                        <a:srgbClr val="000000">
                          <a:alpha val="43137"/>
                        </a:srgbClr>
                      </a:outerShdw>
                    </a:effectLst>
                    <a:latin typeface="Segoe" pitchFamily="34" charset="0"/>
                  </a:rPr>
                  <a:t>Presentation Virtualization</a:t>
                </a:r>
              </a:p>
              <a:p>
                <a:pPr marL="0" marR="0" lvl="0" indent="0" algn="ctr" defTabSz="914099" eaLnBrk="0" latinLnBrk="0" hangingPunct="0">
                  <a:lnSpc>
                    <a:spcPct val="90000"/>
                  </a:lnSpc>
                  <a:buClr>
                    <a:schemeClr val="tx2"/>
                  </a:buClr>
                  <a:buSzPct val="95000"/>
                  <a:buFontTx/>
                  <a:buNone/>
                  <a:tabLst>
                    <a:tab pos="6000510" algn="r"/>
                  </a:tabLst>
                  <a:defRPr/>
                </a:pPr>
                <a:r>
                  <a:rPr lang="en-US" sz="1100" dirty="0" smtClean="0">
                    <a:solidFill>
                      <a:schemeClr val="tx1"/>
                    </a:solidFill>
                    <a:effectLst>
                      <a:outerShdw blurRad="38100" dist="38100" dir="2700000" algn="tl">
                        <a:srgbClr val="000000">
                          <a:alpha val="43137"/>
                        </a:srgbClr>
                      </a:outerShdw>
                    </a:effectLst>
                    <a:latin typeface="Segoe" pitchFamily="34" charset="0"/>
                  </a:rPr>
                  <a:t>Presentation layer separate from process</a:t>
                </a:r>
              </a:p>
            </p:txBody>
          </p:sp>
        </p:grpSp>
        <p:pic>
          <p:nvPicPr>
            <p:cNvPr id="35" name="Picture 34" descr="Presentation Virtualization.png"/>
            <p:cNvPicPr>
              <a:picLocks noChangeAspect="1"/>
            </p:cNvPicPr>
            <p:nvPr/>
          </p:nvPicPr>
          <p:blipFill>
            <a:blip r:embed="rId6" cstate="print"/>
            <a:stretch>
              <a:fillRect/>
            </a:stretch>
          </p:blipFill>
          <p:spPr>
            <a:xfrm>
              <a:off x="8009417" y="1928125"/>
              <a:ext cx="841286" cy="768013"/>
            </a:xfrm>
            <a:prstGeom prst="rect">
              <a:avLst/>
            </a:prstGeom>
          </p:spPr>
        </p:pic>
      </p:grpSp>
      <p:sp>
        <p:nvSpPr>
          <p:cNvPr id="45" name="Rounded Rectangle 44"/>
          <p:cNvSpPr/>
          <p:nvPr/>
        </p:nvSpPr>
        <p:spPr>
          <a:xfrm>
            <a:off x="4164306" y="3368158"/>
            <a:ext cx="1037234" cy="794245"/>
          </a:xfrm>
          <a:prstGeom prst="roundRect">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36793" indent="-236793" algn="ctr" defTabSz="912777" eaLnBrk="0" hangingPunct="0">
              <a:lnSpc>
                <a:spcPct val="90000"/>
              </a:lnSpc>
              <a:spcBef>
                <a:spcPct val="30000"/>
              </a:spcBef>
              <a:buClr>
                <a:schemeClr val="tx2"/>
              </a:buClr>
              <a:buSzPct val="95000"/>
              <a:tabLst>
                <a:tab pos="424590" algn="l"/>
              </a:tabLst>
              <a:defRPr/>
            </a:pPr>
            <a:r>
              <a:rPr lang="en-US" sz="360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VS.</a:t>
            </a:r>
            <a:endParaRPr lang="en-US" sz="36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7" name="Group 33"/>
          <p:cNvGrpSpPr/>
          <p:nvPr/>
        </p:nvGrpSpPr>
        <p:grpSpPr>
          <a:xfrm>
            <a:off x="305617" y="2044355"/>
            <a:ext cx="3895244" cy="3744660"/>
            <a:chOff x="305616" y="1928444"/>
            <a:chExt cx="4057378" cy="3265042"/>
          </a:xfrm>
        </p:grpSpPr>
        <p:pic>
          <p:nvPicPr>
            <p:cNvPr id="1026" name="Picture 2" descr="C:\Program Files\Microsoft Resource DVD Artwork\DVD_ART\Artwork_Imagery\HARDWARE_IMAGERY\Illustration - Misc Hardware\Windows Server Icons\Hardware\Virtual Server 2.png"/>
            <p:cNvPicPr>
              <a:picLocks noChangeAspect="1" noChangeArrowheads="1"/>
            </p:cNvPicPr>
            <p:nvPr/>
          </p:nvPicPr>
          <p:blipFill>
            <a:blip r:embed="rId7"/>
            <a:srcRect/>
            <a:stretch>
              <a:fillRect/>
            </a:stretch>
          </p:blipFill>
          <p:spPr bwMode="auto">
            <a:xfrm>
              <a:off x="305616" y="2736036"/>
              <a:ext cx="1504950" cy="2457450"/>
            </a:xfrm>
            <a:prstGeom prst="rect">
              <a:avLst/>
            </a:prstGeom>
            <a:noFill/>
          </p:spPr>
        </p:pic>
        <p:pic>
          <p:nvPicPr>
            <p:cNvPr id="31" name="Picture 2" descr="\\showsrus\images\Hardware (non-MS)\Monitors only\HP f2304 High Definition 23 inch LCD Flat Panel Monitor.png"/>
            <p:cNvPicPr>
              <a:picLocks noChangeAspect="1" noChangeArrowheads="1"/>
            </p:cNvPicPr>
            <p:nvPr/>
          </p:nvPicPr>
          <p:blipFill>
            <a:blip r:embed="rId8"/>
            <a:srcRect/>
            <a:stretch>
              <a:fillRect/>
            </a:stretch>
          </p:blipFill>
          <p:spPr bwMode="auto">
            <a:xfrm>
              <a:off x="509451" y="1928444"/>
              <a:ext cx="3853543" cy="3245683"/>
            </a:xfrm>
            <a:prstGeom prst="rect">
              <a:avLst/>
            </a:prstGeom>
            <a:noFill/>
          </p:spPr>
        </p:pic>
        <p:sp>
          <p:nvSpPr>
            <p:cNvPr id="33" name="AutoShape 12"/>
            <p:cNvSpPr>
              <a:spLocks noChangeArrowheads="1"/>
            </p:cNvSpPr>
            <p:nvPr/>
          </p:nvSpPr>
          <p:spPr bwMode="auto">
            <a:xfrm>
              <a:off x="992777" y="2301259"/>
              <a:ext cx="2939143" cy="2089458"/>
            </a:xfrm>
            <a:prstGeom prst="roundRect">
              <a:avLst>
                <a:gd name="adj" fmla="val 9222"/>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Operating System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installed to hardware</a:t>
              </a:r>
            </a:p>
            <a:p>
              <a:pPr algn="ctr" defTabSz="114300" eaLnBrk="0" hangingPunct="0">
                <a:lnSpc>
                  <a:spcPct val="80000"/>
                </a:lnSpc>
                <a:spcBef>
                  <a:spcPts val="0"/>
                </a:spcBef>
                <a:buClr>
                  <a:schemeClr val="tx2"/>
                </a:buClr>
                <a:buSzPct val="95000"/>
                <a:defRPr/>
              </a:pPr>
              <a:endParaRPr lang="en-US" sz="16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Presentation and process on same computer</a:t>
              </a:r>
            </a:p>
            <a:p>
              <a:pPr algn="ctr" defTabSz="114300" eaLnBrk="0" hangingPunct="0">
                <a:lnSpc>
                  <a:spcPct val="80000"/>
                </a:lnSpc>
                <a:spcBef>
                  <a:spcPts val="0"/>
                </a:spcBef>
                <a:buClr>
                  <a:schemeClr val="tx2"/>
                </a:buClr>
                <a:buSzPct val="95000"/>
                <a:defRPr/>
              </a:pPr>
              <a:endParaRPr lang="en-US" sz="16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Applications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installed to OS</a:t>
              </a:r>
            </a:p>
            <a:p>
              <a:pPr algn="ctr" defTabSz="114300" eaLnBrk="0" hangingPunct="0">
                <a:lnSpc>
                  <a:spcPct val="80000"/>
                </a:lnSpc>
                <a:spcBef>
                  <a:spcPts val="0"/>
                </a:spcBef>
                <a:buClr>
                  <a:schemeClr val="tx2"/>
                </a:buClr>
                <a:buSzPct val="95000"/>
                <a:defRPr/>
              </a:pPr>
              <a:endParaRPr lang="en-US" sz="1000" b="1" dirty="0" smtClean="0">
                <a:solidFill>
                  <a:schemeClr val="tx1"/>
                </a:solidFill>
                <a:latin typeface="Segoe" pitchFamily="34" charset="0"/>
              </a:endParaRPr>
            </a:p>
            <a:p>
              <a:pPr algn="ctr" defTabSz="114300" eaLnBrk="0" hangingPunct="0">
                <a:lnSpc>
                  <a:spcPct val="80000"/>
                </a:lnSpc>
                <a:spcBef>
                  <a:spcPts val="0"/>
                </a:spcBef>
                <a:buClr>
                  <a:schemeClr val="tx2"/>
                </a:buClr>
                <a:buSzPct val="95000"/>
                <a:defRPr/>
              </a:pPr>
              <a:r>
                <a:rPr lang="en-US" sz="1600" b="1" dirty="0" smtClean="0">
                  <a:solidFill>
                    <a:schemeClr val="tx1"/>
                  </a:solidFill>
                  <a:latin typeface="Segoe" pitchFamily="34" charset="0"/>
                </a:rPr>
                <a:t>Data resides </a:t>
              </a:r>
              <a:br>
                <a:rPr lang="en-US" sz="1600" b="1" dirty="0" smtClean="0">
                  <a:solidFill>
                    <a:schemeClr val="tx1"/>
                  </a:solidFill>
                  <a:latin typeface="Segoe" pitchFamily="34" charset="0"/>
                </a:rPr>
              </a:br>
              <a:r>
                <a:rPr lang="en-US" sz="1600" b="1" dirty="0" smtClean="0">
                  <a:solidFill>
                    <a:schemeClr val="tx1"/>
                  </a:solidFill>
                  <a:latin typeface="Segoe" pitchFamily="34" charset="0"/>
                </a:rPr>
                <a:t>on local computer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1000" fill="hold"/>
                                        <p:tgtEl>
                                          <p:spTgt spid="45"/>
                                        </p:tgtEl>
                                        <p:attrNameLst>
                                          <p:attrName>ppt_w</p:attrName>
                                        </p:attrNameLst>
                                      </p:cBhvr>
                                      <p:tavLst>
                                        <p:tav tm="0">
                                          <p:val>
                                            <p:fltVal val="0"/>
                                          </p:val>
                                        </p:tav>
                                        <p:tav tm="100000">
                                          <p:val>
                                            <p:strVal val="#ppt_w"/>
                                          </p:val>
                                        </p:tav>
                                      </p:tavLst>
                                    </p:anim>
                                    <p:anim calcmode="lin" valueType="num">
                                      <p:cBhvr>
                                        <p:cTn id="15" dur="1000" fill="hold"/>
                                        <p:tgtEl>
                                          <p:spTgt spid="45"/>
                                        </p:tgtEl>
                                        <p:attrNameLst>
                                          <p:attrName>ppt_h</p:attrName>
                                        </p:attrNameLst>
                                      </p:cBhvr>
                                      <p:tavLst>
                                        <p:tav tm="0">
                                          <p:val>
                                            <p:fltVal val="0"/>
                                          </p:val>
                                        </p:tav>
                                        <p:tav tm="100000">
                                          <p:val>
                                            <p:strVal val="#ppt_h"/>
                                          </p:val>
                                        </p:tav>
                                      </p:tavLst>
                                    </p:anim>
                                    <p:animEffect transition="in" filter="fade">
                                      <p:cBhvr>
                                        <p:cTn id="16" dur="1000"/>
                                        <p:tgtEl>
                                          <p:spTgt spid="45"/>
                                        </p:tgtEl>
                                      </p:cBhvr>
                                    </p:animEffect>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423851"/>
            <a:ext cx="8693014" cy="5052186"/>
          </a:xfrm>
          <a:prstGeom prst="roundRect">
            <a:avLst>
              <a:gd name="adj" fmla="val 4515"/>
            </a:avLst>
          </a:prstGeom>
          <a:solidFill>
            <a:srgbClr val="00027B"/>
          </a:soli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lgn="l" defTabSz="914363" rtl="0"/>
            <a:endParaRPr lang="en-US" kern="1200" dirty="0">
              <a:solidFill>
                <a:srgbClr val="000000"/>
              </a:solidFill>
              <a:latin typeface="Segoe"/>
              <a:ea typeface="+mn-ea"/>
              <a:cs typeface="+mn-cs"/>
            </a:endParaRPr>
          </a:p>
        </p:txBody>
      </p:sp>
      <p:sp>
        <p:nvSpPr>
          <p:cNvPr id="6" name="Rounded Rectangle 5"/>
          <p:cNvSpPr/>
          <p:nvPr/>
        </p:nvSpPr>
        <p:spPr bwMode="invGray">
          <a:xfrm>
            <a:off x="6096000" y="4585063"/>
            <a:ext cx="277368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504710"/>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6668" y="1474615"/>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289428" y="4598126"/>
            <a:ext cx="3139572"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469986"/>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752600"/>
            <a:ext cx="1576252" cy="1107920"/>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4" cstate="email"/>
          <a:srcRect/>
          <a:stretch>
            <a:fillRect/>
          </a:stretch>
        </p:blipFill>
        <p:spPr bwMode="invGray">
          <a:xfrm>
            <a:off x="731520" y="3735205"/>
            <a:ext cx="1725104" cy="392341"/>
          </a:xfrm>
          <a:prstGeom prst="rect">
            <a:avLst/>
          </a:prstGeom>
          <a:noFill/>
          <a:effectLst>
            <a:outerShdw blurRad="50800" dist="38100" dir="2700000" algn="tl" rotWithShape="0">
              <a:prstClr val="black">
                <a:alpha val="40000"/>
              </a:prstClr>
            </a:outerShdw>
          </a:effectLst>
        </p:spPr>
      </p:pic>
      <p:pic>
        <p:nvPicPr>
          <p:cNvPr id="31" name="Picture 6" descr="Desktop-TS-Client"/>
          <p:cNvPicPr>
            <a:picLocks noChangeAspect="1" noChangeArrowheads="1"/>
          </p:cNvPicPr>
          <p:nvPr/>
        </p:nvPicPr>
        <p:blipFill>
          <a:blip r:embed="rId5" cstate="email"/>
          <a:stretch>
            <a:fillRect/>
          </a:stretch>
        </p:blipFill>
        <p:spPr bwMode="invGray">
          <a:xfrm>
            <a:off x="381000" y="4800600"/>
            <a:ext cx="1272241" cy="874476"/>
          </a:xfrm>
          <a:prstGeom prst="rect">
            <a:avLst/>
          </a:prstGeom>
          <a:noFill/>
          <a:ln>
            <a:noFill/>
          </a:ln>
        </p:spPr>
      </p:pic>
      <p:pic>
        <p:nvPicPr>
          <p:cNvPr id="8" name="Picture 7" descr="Virtual App.png"/>
          <p:cNvPicPr>
            <a:picLocks noChangeAspect="1"/>
          </p:cNvPicPr>
          <p:nvPr/>
        </p:nvPicPr>
        <p:blipFill>
          <a:blip r:embed="rId6" cstate="email"/>
          <a:stretch>
            <a:fillRect/>
          </a:stretch>
        </p:blipFill>
        <p:spPr bwMode="invGray">
          <a:xfrm>
            <a:off x="7090954" y="2438400"/>
            <a:ext cx="1214846" cy="840729"/>
          </a:xfrm>
          <a:prstGeom prst="rect">
            <a:avLst/>
          </a:prstGeom>
        </p:spPr>
      </p:pic>
      <p:pic>
        <p:nvPicPr>
          <p:cNvPr id="23" name="Picture 22" descr="laptop.png"/>
          <p:cNvPicPr>
            <a:picLocks noChangeAspect="1"/>
          </p:cNvPicPr>
          <p:nvPr/>
        </p:nvPicPr>
        <p:blipFill>
          <a:blip r:embed="rId7" cstate="email"/>
          <a:stretch>
            <a:fillRect/>
          </a:stretch>
        </p:blipFill>
        <p:spPr bwMode="invGray">
          <a:xfrm>
            <a:off x="6324600" y="4876800"/>
            <a:ext cx="817202" cy="822901"/>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8"/>
          <a:srcRect/>
          <a:stretch>
            <a:fillRect/>
          </a:stretch>
        </p:blipFill>
        <p:spPr bwMode="auto">
          <a:xfrm>
            <a:off x="2897326" y="3447182"/>
            <a:ext cx="3310648" cy="701301"/>
          </a:xfrm>
          <a:prstGeom prst="rect">
            <a:avLst/>
          </a:prstGeom>
          <a:noFill/>
        </p:spPr>
      </p:pic>
      <p:sp>
        <p:nvSpPr>
          <p:cNvPr id="45" name="Text Placeholder 2"/>
          <p:cNvSpPr txBox="1">
            <a:spLocks/>
          </p:cNvSpPr>
          <p:nvPr/>
        </p:nvSpPr>
        <p:spPr>
          <a:xfrm>
            <a:off x="284013" y="2986436"/>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Presentation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6" name="Text Placeholder 2"/>
          <p:cNvSpPr txBox="1">
            <a:spLocks/>
          </p:cNvSpPr>
          <p:nvPr/>
        </p:nvSpPr>
        <p:spPr>
          <a:xfrm>
            <a:off x="6651862" y="5000444"/>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8" name="Text Placeholder 2"/>
          <p:cNvSpPr txBox="1">
            <a:spLocks/>
          </p:cNvSpPr>
          <p:nvPr/>
        </p:nvSpPr>
        <p:spPr>
          <a:xfrm>
            <a:off x="6324600" y="1600200"/>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Application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9" name="Text Placeholder 2"/>
          <p:cNvSpPr txBox="1">
            <a:spLocks/>
          </p:cNvSpPr>
          <p:nvPr/>
        </p:nvSpPr>
        <p:spPr>
          <a:xfrm>
            <a:off x="1066309" y="4905587"/>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pic>
        <p:nvPicPr>
          <p:cNvPr id="42" name="Picture 5" descr="C:\Program Files\Microsoft Resource DVD Artwork\DVD_ART\BoxShots_Logos\Virtual PC for Mac 7.0\Virtual_PC_logo.png"/>
          <p:cNvPicPr>
            <a:picLocks noChangeAspect="1" noChangeArrowheads="1"/>
          </p:cNvPicPr>
          <p:nvPr/>
        </p:nvPicPr>
        <p:blipFill>
          <a:blip r:embed="rId9" cstate="email">
            <a:lum bright="100000"/>
          </a:blip>
          <a:srcRect/>
          <a:stretch>
            <a:fillRect/>
          </a:stretch>
        </p:blipFill>
        <p:spPr bwMode="invGray">
          <a:xfrm>
            <a:off x="457200" y="6019104"/>
            <a:ext cx="966653" cy="251692"/>
          </a:xfrm>
          <a:prstGeom prst="rect">
            <a:avLst/>
          </a:prstGeom>
          <a:noFill/>
        </p:spPr>
      </p:pic>
      <p:pic>
        <p:nvPicPr>
          <p:cNvPr id="43" name="Picture 20" descr="EDV_white"/>
          <p:cNvPicPr>
            <a:picLocks noChangeAspect="1" noChangeArrowheads="1"/>
          </p:cNvPicPr>
          <p:nvPr/>
        </p:nvPicPr>
        <p:blipFill>
          <a:blip r:embed="rId10"/>
          <a:srcRect/>
          <a:stretch>
            <a:fillRect/>
          </a:stretch>
        </p:blipFill>
        <p:spPr bwMode="auto">
          <a:xfrm>
            <a:off x="1676400" y="5958490"/>
            <a:ext cx="1456442" cy="384744"/>
          </a:xfrm>
          <a:prstGeom prst="rect">
            <a:avLst/>
          </a:prstGeom>
          <a:noFill/>
        </p:spPr>
      </p:pic>
      <p:pic>
        <p:nvPicPr>
          <p:cNvPr id="51" name="Picture 2" descr="C:\Users\chajones\Desktop\Logo-MSAV.png"/>
          <p:cNvPicPr>
            <a:picLocks noChangeAspect="1" noChangeArrowheads="1"/>
          </p:cNvPicPr>
          <p:nvPr/>
        </p:nvPicPr>
        <p:blipFill>
          <a:blip r:embed="rId11"/>
          <a:srcRect l="26233"/>
          <a:stretch>
            <a:fillRect/>
          </a:stretch>
        </p:blipFill>
        <p:spPr bwMode="auto">
          <a:xfrm>
            <a:off x="7010400" y="3581400"/>
            <a:ext cx="1517690" cy="534310"/>
          </a:xfrm>
          <a:prstGeom prst="rect">
            <a:avLst/>
          </a:prstGeom>
          <a:noFill/>
        </p:spPr>
      </p:pic>
      <p:cxnSp>
        <p:nvCxnSpPr>
          <p:cNvPr id="33" name="Straight Connector 32"/>
          <p:cNvCxnSpPr/>
          <p:nvPr/>
        </p:nvCxnSpPr>
        <p:spPr>
          <a:xfrm>
            <a:off x="277091" y="3629891"/>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567709"/>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486729"/>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794490"/>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787736"/>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idx="4294967295"/>
          </p:nvPr>
        </p:nvSpPr>
        <p:spPr>
          <a:xfrm>
            <a:off x="0" y="230188"/>
            <a:ext cx="9144000" cy="941796"/>
          </a:xfrm>
        </p:spPr>
        <p:txBody>
          <a:bodyPr/>
          <a:lstStyle/>
          <a:p>
            <a:pPr algn="ctr"/>
            <a:r>
              <a:rPr sz="3600" smtClean="0"/>
              <a:t>Microsoft Virtualization</a:t>
            </a:r>
            <a:r>
              <a:rPr lang="en-US" sz="3600" dirty="0" smtClean="0"/>
              <a:t> Products</a:t>
            </a:r>
            <a:r>
              <a:rPr sz="3600" smtClean="0"/>
              <a:t> </a:t>
            </a:r>
            <a:br>
              <a:rPr sz="3600" smtClean="0"/>
            </a:br>
            <a:r>
              <a:rPr sz="3200" smtClean="0"/>
              <a:t>From the Datacenter to the Desktop</a:t>
            </a:r>
            <a:endParaRPr lang="en-US" sz="3600" dirty="0"/>
          </a:p>
        </p:txBody>
      </p:sp>
      <p:grpSp>
        <p:nvGrpSpPr>
          <p:cNvPr id="2" name="Group 47"/>
          <p:cNvGrpSpPr/>
          <p:nvPr/>
        </p:nvGrpSpPr>
        <p:grpSpPr bwMode="invGray">
          <a:xfrm>
            <a:off x="3200401" y="1524000"/>
            <a:ext cx="838200" cy="1068806"/>
            <a:chOff x="8773497" y="715246"/>
            <a:chExt cx="1546859" cy="1678300"/>
          </a:xfrm>
        </p:grpSpPr>
        <p:pic>
          <p:nvPicPr>
            <p:cNvPr id="60" name="Picture 15" descr="Server-Physical-Single"/>
            <p:cNvPicPr>
              <a:picLocks noChangeAspect="1" noChangeArrowheads="1"/>
            </p:cNvPicPr>
            <p:nvPr/>
          </p:nvPicPr>
          <p:blipFill>
            <a:blip r:embed="rId12"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13"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13" cstate="email"/>
            <a:stretch>
              <a:fillRect/>
            </a:stretch>
          </p:blipFill>
          <p:spPr bwMode="invGray">
            <a:xfrm>
              <a:off x="8832625" y="715246"/>
              <a:ext cx="1402766" cy="1026794"/>
            </a:xfrm>
            <a:prstGeom prst="rect">
              <a:avLst/>
            </a:prstGeom>
          </p:spPr>
        </p:pic>
      </p:grpSp>
      <p:pic>
        <p:nvPicPr>
          <p:cNvPr id="65" name="Picture 64" descr="WS08-HypeV_h_rgb_r.png"/>
          <p:cNvPicPr>
            <a:picLocks noChangeAspect="1"/>
          </p:cNvPicPr>
          <p:nvPr/>
        </p:nvPicPr>
        <p:blipFill>
          <a:blip r:embed="rId14" cstate="email"/>
          <a:stretch>
            <a:fillRect/>
          </a:stretch>
        </p:blipFill>
        <p:spPr bwMode="invGray">
          <a:xfrm>
            <a:off x="3886200" y="2667000"/>
            <a:ext cx="1655042" cy="399662"/>
          </a:xfrm>
          <a:prstGeom prst="rect">
            <a:avLst/>
          </a:prstGeom>
          <a:effectLst>
            <a:outerShdw blurRad="50800" dist="38100" dir="2700000" algn="tl" rotWithShape="0">
              <a:prstClr val="black">
                <a:alpha val="40000"/>
              </a:prstClr>
            </a:outerShdw>
          </a:effectLst>
        </p:spPr>
      </p:pic>
      <p:sp>
        <p:nvSpPr>
          <p:cNvPr id="66" name="Text Placeholder 2"/>
          <p:cNvSpPr txBox="1">
            <a:spLocks/>
          </p:cNvSpPr>
          <p:nvPr/>
        </p:nvSpPr>
        <p:spPr>
          <a:xfrm>
            <a:off x="3733800" y="1682665"/>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35" name="Rounded Rectangular Callout 34"/>
          <p:cNvSpPr/>
          <p:nvPr/>
        </p:nvSpPr>
        <p:spPr bwMode="auto">
          <a:xfrm>
            <a:off x="3581400" y="4572000"/>
            <a:ext cx="2362200" cy="1905000"/>
          </a:xfrm>
          <a:prstGeom prst="wedgeRoundRectCallout">
            <a:avLst>
              <a:gd name="adj1" fmla="val 50226"/>
              <a:gd name="adj2" fmla="val 24210"/>
              <a:gd name="adj3" fmla="val 16667"/>
            </a:avLst>
          </a:prstGeom>
          <a:solidFill>
            <a:srgbClr val="0953E7"/>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100" b="1" dirty="0" smtClean="0">
                <a:latin typeface="+mj-lt"/>
                <a:ea typeface="Calibri"/>
                <a:cs typeface="Times New Roman"/>
              </a:rPr>
              <a:t>“Having one vendor for the hypervisor, operating system, and much of our application software was very appealing to us from a support and cost perspective.”</a:t>
            </a:r>
          </a:p>
          <a:p>
            <a:pPr algn="ctr"/>
            <a:r>
              <a:rPr lang="en-US" sz="1100" b="1" dirty="0" smtClean="0">
                <a:latin typeface="+mj-lt"/>
                <a:ea typeface="Calibri"/>
                <a:cs typeface="Times New Roman"/>
              </a:rPr>
              <a:t>Bert Van Pottelberghe, </a:t>
            </a:r>
          </a:p>
          <a:p>
            <a:pPr algn="ctr"/>
            <a:r>
              <a:rPr lang="en-US" sz="1100" b="1" dirty="0" smtClean="0">
                <a:latin typeface="+mj-lt"/>
                <a:ea typeface="Calibri"/>
                <a:cs typeface="Times New Roman"/>
              </a:rPr>
              <a:t>Sales Director, Hostbasket</a:t>
            </a:r>
            <a:endParaRPr kumimoji="0" lang="en-US" sz="1100" b="1"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8" name="Rectangle 24"/>
          <p:cNvSpPr/>
          <p:nvPr/>
        </p:nvSpPr>
        <p:spPr bwMode="invGray">
          <a:xfrm>
            <a:off x="6623946" y="5867400"/>
            <a:ext cx="2977254" cy="493383"/>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200" kern="1200" dirty="0">
                <a:solidFill>
                  <a:srgbClr val="FFFFFF"/>
                </a:solidFill>
                <a:latin typeface="Segoe" pitchFamily="34" charset="0"/>
                <a:ea typeface="+mn-ea"/>
                <a:cs typeface="+mn-cs"/>
              </a:rPr>
              <a:t>Document redirection</a:t>
            </a:r>
          </a:p>
          <a:p>
            <a:pPr algn="ctr" defTabSz="914363" rtl="0" eaLnBrk="0" fontAlgn="base" hangingPunct="0">
              <a:lnSpc>
                <a:spcPct val="85000"/>
              </a:lnSpc>
              <a:spcBef>
                <a:spcPct val="20000"/>
              </a:spcBef>
              <a:spcAft>
                <a:spcPct val="0"/>
              </a:spcAft>
            </a:pPr>
            <a:r>
              <a:rPr lang="en-US" sz="1200" kern="1200" dirty="0">
                <a:solidFill>
                  <a:srgbClr val="FFFFFF"/>
                </a:solidFill>
                <a:latin typeface="Segoe" pitchFamily="34" charset="0"/>
                <a:ea typeface="+mn-ea"/>
                <a:cs typeface="+mn-cs"/>
              </a:rPr>
              <a:t>Offline files</a:t>
            </a:r>
          </a:p>
        </p:txBody>
      </p:sp>
      <p:pic>
        <p:nvPicPr>
          <p:cNvPr id="47" name="Picture 46" descr="WVista-Ent_h_rgb_r.png"/>
          <p:cNvPicPr>
            <a:picLocks noChangeAspect="1"/>
          </p:cNvPicPr>
          <p:nvPr/>
        </p:nvPicPr>
        <p:blipFill>
          <a:blip r:embed="rId15" cstate="print"/>
          <a:stretch>
            <a:fillRect/>
          </a:stretch>
        </p:blipFill>
        <p:spPr>
          <a:xfrm>
            <a:off x="6123884" y="5920955"/>
            <a:ext cx="1191316" cy="327445"/>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228600" y="2290762"/>
            <a:ext cx="3429000" cy="1595438"/>
          </a:xfrm>
          <a:prstGeom prst="rect">
            <a:avLst/>
          </a:prstGeom>
          <a:noFill/>
          <a:ln w="9525">
            <a:noFill/>
            <a:miter lim="800000"/>
            <a:headEnd/>
            <a:tailEnd/>
          </a:ln>
        </p:spPr>
        <p:txBody>
          <a:bodyPr>
            <a:spAutoFit/>
          </a:bodyPr>
          <a:lstStyle/>
          <a:p>
            <a:pPr marL="173038" indent="-173038" eaLnBrk="0" hangingPunct="0">
              <a:spcBef>
                <a:spcPct val="20000"/>
              </a:spcBef>
            </a:pPr>
            <a:r>
              <a:rPr lang="en-US" sz="1700" b="1" dirty="0"/>
              <a:t>Challenges:</a:t>
            </a:r>
            <a:r>
              <a:rPr lang="en-US" sz="1700" b="1" dirty="0">
                <a:solidFill>
                  <a:srgbClr val="FEB454"/>
                </a:solidFill>
              </a:rPr>
              <a:t> </a:t>
            </a:r>
          </a:p>
          <a:p>
            <a:pPr marL="173038" indent="-173038" eaLnBrk="0" hangingPunct="0">
              <a:spcBef>
                <a:spcPct val="20000"/>
              </a:spcBef>
              <a:buFontTx/>
              <a:buChar char="•"/>
            </a:pPr>
            <a:r>
              <a:rPr lang="en-US" sz="1700" dirty="0"/>
              <a:t>Underutilized hardware </a:t>
            </a:r>
          </a:p>
          <a:p>
            <a:pPr marL="173038" indent="-173038" eaLnBrk="0" hangingPunct="0">
              <a:spcBef>
                <a:spcPct val="20000"/>
              </a:spcBef>
              <a:buFontTx/>
              <a:buChar char="•"/>
            </a:pPr>
            <a:r>
              <a:rPr lang="en-US" sz="1700" dirty="0"/>
              <a:t>Excessive power consumption</a:t>
            </a:r>
          </a:p>
          <a:p>
            <a:pPr marL="173038" indent="-173038" eaLnBrk="0" hangingPunct="0">
              <a:spcBef>
                <a:spcPct val="20000"/>
              </a:spcBef>
              <a:buFontTx/>
              <a:buChar char="•"/>
            </a:pPr>
            <a:r>
              <a:rPr lang="en-US" sz="1700" dirty="0"/>
              <a:t>Expensive space across </a:t>
            </a:r>
            <a:r>
              <a:rPr lang="en-US" sz="1700" dirty="0" smtClean="0"/>
              <a:t>datacenter and branch offices</a:t>
            </a:r>
            <a:endParaRPr lang="en-US" sz="1700" dirty="0"/>
          </a:p>
        </p:txBody>
      </p:sp>
      <p:pic>
        <p:nvPicPr>
          <p:cNvPr id="7197" name="Picture 29" descr="Server-1-Physical-Shadow-(Base)"/>
          <p:cNvPicPr>
            <a:picLocks noChangeAspect="1" noChangeArrowheads="1"/>
          </p:cNvPicPr>
          <p:nvPr/>
        </p:nvPicPr>
        <p:blipFill>
          <a:blip r:embed="rId3"/>
          <a:srcRect/>
          <a:stretch>
            <a:fillRect/>
          </a:stretch>
        </p:blipFill>
        <p:spPr bwMode="auto">
          <a:xfrm>
            <a:off x="3766837" y="1317625"/>
            <a:ext cx="3054350" cy="3833813"/>
          </a:xfrm>
          <a:prstGeom prst="rect">
            <a:avLst/>
          </a:prstGeom>
          <a:noFill/>
        </p:spPr>
      </p:pic>
      <p:pic>
        <p:nvPicPr>
          <p:cNvPr id="7198" name="Picture 30" descr="Server-1-Physical"/>
          <p:cNvPicPr>
            <a:picLocks noChangeAspect="1" noChangeArrowheads="1"/>
          </p:cNvPicPr>
          <p:nvPr/>
        </p:nvPicPr>
        <p:blipFill>
          <a:blip r:embed="rId4"/>
          <a:srcRect/>
          <a:stretch>
            <a:fillRect/>
          </a:stretch>
        </p:blipFill>
        <p:spPr bwMode="auto">
          <a:xfrm>
            <a:off x="3766837" y="1317625"/>
            <a:ext cx="3054350" cy="3833813"/>
          </a:xfrm>
          <a:prstGeom prst="rect">
            <a:avLst/>
          </a:prstGeom>
          <a:noFill/>
        </p:spPr>
      </p:pic>
      <p:pic>
        <p:nvPicPr>
          <p:cNvPr id="7201" name="Picture 33" descr="Server-1-Physical"/>
          <p:cNvPicPr>
            <a:picLocks noChangeAspect="1" noChangeArrowheads="1"/>
          </p:cNvPicPr>
          <p:nvPr/>
        </p:nvPicPr>
        <p:blipFill>
          <a:blip r:embed="rId4"/>
          <a:srcRect/>
          <a:stretch>
            <a:fillRect/>
          </a:stretch>
        </p:blipFill>
        <p:spPr bwMode="auto">
          <a:xfrm>
            <a:off x="3766837" y="838200"/>
            <a:ext cx="3054350" cy="3833813"/>
          </a:xfrm>
          <a:prstGeom prst="rect">
            <a:avLst/>
          </a:prstGeom>
          <a:noFill/>
        </p:spPr>
      </p:pic>
      <p:pic>
        <p:nvPicPr>
          <p:cNvPr id="7199" name="Picture 31" descr="Servers-3-Virtual"/>
          <p:cNvPicPr>
            <a:picLocks noChangeAspect="1" noChangeArrowheads="1"/>
          </p:cNvPicPr>
          <p:nvPr/>
        </p:nvPicPr>
        <p:blipFill>
          <a:blip r:embed="rId5"/>
          <a:srcRect/>
          <a:stretch>
            <a:fillRect/>
          </a:stretch>
        </p:blipFill>
        <p:spPr bwMode="auto">
          <a:xfrm>
            <a:off x="3779537" y="1349375"/>
            <a:ext cx="3054350" cy="3832225"/>
          </a:xfrm>
          <a:prstGeom prst="rect">
            <a:avLst/>
          </a:prstGeom>
          <a:noFill/>
        </p:spPr>
      </p:pic>
      <p:sp>
        <p:nvSpPr>
          <p:cNvPr id="16" name="Title 15"/>
          <p:cNvSpPr>
            <a:spLocks noGrp="1"/>
          </p:cNvSpPr>
          <p:nvPr>
            <p:ph type="title"/>
          </p:nvPr>
        </p:nvSpPr>
        <p:spPr>
          <a:xfrm>
            <a:off x="0" y="152400"/>
            <a:ext cx="9144000" cy="1107996"/>
          </a:xfrm>
        </p:spPr>
        <p:txBody>
          <a:bodyPr/>
          <a:lstStyle/>
          <a:p>
            <a:pPr algn="ctr"/>
            <a:r>
              <a:rPr lang="en-US" sz="4000" dirty="0" smtClean="0"/>
              <a:t>Server Consolidation: </a:t>
            </a:r>
            <a:br>
              <a:rPr lang="en-US" sz="4000" dirty="0" smtClean="0"/>
            </a:br>
            <a:r>
              <a:rPr lang="en-US" sz="4000" dirty="0" smtClean="0"/>
              <a:t>The Fastest Way to Reduce Costs</a:t>
            </a:r>
            <a:endParaRPr lang="en-US" sz="4000" dirty="0"/>
          </a:p>
        </p:txBody>
      </p:sp>
      <p:pic>
        <p:nvPicPr>
          <p:cNvPr id="18" name="Picture 25" descr="\\.PSF\Parallels Share\Virtualization PPT\Windows-Server-2008-Logo.png"/>
          <p:cNvPicPr>
            <a:picLocks noChangeAspect="1" noChangeArrowheads="1"/>
          </p:cNvPicPr>
          <p:nvPr/>
        </p:nvPicPr>
        <p:blipFill>
          <a:blip r:embed="rId6"/>
          <a:stretch>
            <a:fillRect/>
          </a:stretch>
        </p:blipFill>
        <p:spPr bwMode="auto">
          <a:xfrm>
            <a:off x="6477000" y="1592494"/>
            <a:ext cx="2438400" cy="541106"/>
          </a:xfrm>
          <a:prstGeom prst="rect">
            <a:avLst/>
          </a:prstGeom>
          <a:noFill/>
          <a:ln w="9525">
            <a:noFill/>
            <a:miter lim="800000"/>
            <a:headEnd/>
            <a:tailEnd/>
          </a:ln>
        </p:spPr>
      </p:pic>
      <p:pic>
        <p:nvPicPr>
          <p:cNvPr id="15" name="Picture 14" descr="server-utilization---20-percent.png"/>
          <p:cNvPicPr>
            <a:picLocks noChangeAspect="1"/>
          </p:cNvPicPr>
          <p:nvPr/>
        </p:nvPicPr>
        <p:blipFill>
          <a:blip r:embed="rId7" cstate="print"/>
          <a:stretch>
            <a:fillRect/>
          </a:stretch>
        </p:blipFill>
        <p:spPr>
          <a:xfrm>
            <a:off x="6986287" y="3886200"/>
            <a:ext cx="1565682" cy="1417608"/>
          </a:xfrm>
          <a:prstGeom prst="rect">
            <a:avLst/>
          </a:prstGeom>
          <a:effectLst>
            <a:reflection blurRad="6350" stA="52000" endA="300" endPos="35000" dir="5400000" sy="-100000" algn="bl" rotWithShape="0"/>
          </a:effectLst>
          <a:scene3d>
            <a:camera prst="perspectiveLeft"/>
            <a:lightRig rig="threePt" dir="t"/>
          </a:scene3d>
        </p:spPr>
      </p:pic>
      <p:sp>
        <p:nvSpPr>
          <p:cNvPr id="19" name="TextBox 18"/>
          <p:cNvSpPr txBox="1"/>
          <p:nvPr/>
        </p:nvSpPr>
        <p:spPr>
          <a:xfrm>
            <a:off x="7048113" y="5635180"/>
            <a:ext cx="1486287" cy="689420"/>
          </a:xfrm>
          <a:prstGeom prst="rect">
            <a:avLst/>
          </a:prstGeom>
          <a:noFill/>
        </p:spPr>
        <p:txBody>
          <a:bodyPr wrap="square" lIns="0" tIns="0" rIns="0" bIns="0" rtlCol="0">
            <a:spAutoFit/>
          </a:bodyPr>
          <a:lstStyle/>
          <a:p>
            <a:pPr algn="ctr">
              <a:lnSpc>
                <a:spcPct val="80000"/>
              </a:lnSpc>
            </a:pPr>
            <a:r>
              <a:rPr lang="en-US" sz="2800" i="1" spc="-50" dirty="0" smtClean="0">
                <a:gradFill flip="none" rotWithShape="1">
                  <a:gsLst>
                    <a:gs pos="0">
                      <a:srgbClr val="000000"/>
                    </a:gs>
                    <a:gs pos="100000">
                      <a:srgbClr val="000000"/>
                    </a:gs>
                  </a:gsLst>
                  <a:lin ang="16200000" scaled="1"/>
                  <a:tileRect/>
                </a:gradFill>
              </a:rPr>
              <a:t>Server Utilization</a:t>
            </a:r>
          </a:p>
        </p:txBody>
      </p:sp>
      <p:pic>
        <p:nvPicPr>
          <p:cNvPr id="21" name="Picture 20" descr="server-utilization---20-percent.png"/>
          <p:cNvPicPr>
            <a:picLocks noChangeAspect="1"/>
          </p:cNvPicPr>
          <p:nvPr/>
        </p:nvPicPr>
        <p:blipFill>
          <a:blip r:embed="rId8" cstate="print"/>
          <a:stretch>
            <a:fillRect/>
          </a:stretch>
        </p:blipFill>
        <p:spPr>
          <a:xfrm>
            <a:off x="6934200" y="4038600"/>
            <a:ext cx="1565682" cy="1417607"/>
          </a:xfrm>
          <a:prstGeom prst="rect">
            <a:avLst/>
          </a:prstGeom>
          <a:effectLst>
            <a:reflection blurRad="6350" stA="52000" endA="300" endPos="35000" dir="5400000" sy="-100000" algn="bl" rotWithShape="0"/>
          </a:effectLst>
          <a:scene3d>
            <a:camera prst="perspectiveLeft"/>
            <a:lightRig rig="threePt" dir="t"/>
          </a:scene3d>
        </p:spPr>
      </p:pic>
      <p:sp>
        <p:nvSpPr>
          <p:cNvPr id="27" name="Rounded Rectangular Callout 26"/>
          <p:cNvSpPr/>
          <p:nvPr/>
        </p:nvSpPr>
        <p:spPr bwMode="auto">
          <a:xfrm>
            <a:off x="76200" y="4495800"/>
            <a:ext cx="4495800" cy="22860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1400" dirty="0" smtClean="0">
                <a:latin typeface="Calibri"/>
                <a:ea typeface="Calibri"/>
                <a:cs typeface="Times New Roman"/>
              </a:rPr>
              <a:t>“We expect to consolidate an additional 75 servers using Hyper-V, which will lead to a cost savings of more than $325,000 annually. By the time we hit our fifth virtual machine, we’ve usually paid for the host. </a:t>
            </a:r>
          </a:p>
          <a:p>
            <a:pPr algn="ctr"/>
            <a:r>
              <a:rPr lang="en-US" sz="1400" dirty="0" smtClean="0">
                <a:latin typeface="Calibri"/>
                <a:ea typeface="Calibri"/>
                <a:cs typeface="Times New Roman"/>
              </a:rPr>
              <a:t>Long term, we will be able to reduce our total data center holdings by 75 percent—from nearly 400 servers to fewer than 100 servers.”</a:t>
            </a:r>
          </a:p>
          <a:p>
            <a:pPr algn="ctr"/>
            <a:r>
              <a:rPr lang="en-US" sz="1400" dirty="0" smtClean="0">
                <a:latin typeface="Calibri"/>
                <a:ea typeface="Calibri"/>
                <a:cs typeface="Times New Roman"/>
              </a:rPr>
              <a:t>Robert McShinsky Senior Systems Administrator, Dartmouth-Hitchcock Medical Center </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par>
                                <p:cTn id="12" presetID="2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1000"/>
                                        <p:tgtEl>
                                          <p:spTgt spid="7201"/>
                                        </p:tgtEl>
                                      </p:cBhvr>
                                    </p:animEffect>
                                    <p:set>
                                      <p:cBhvr>
                                        <p:cTn id="24" dur="1" fill="hold">
                                          <p:stCondLst>
                                            <p:cond delay="999"/>
                                          </p:stCondLst>
                                        </p:cTn>
                                        <p:tgtEl>
                                          <p:spTgt spid="7201"/>
                                        </p:tgtEl>
                                        <p:attrNameLst>
                                          <p:attrName>style.visibility</p:attrName>
                                        </p:attrNameLst>
                                      </p:cBhvr>
                                      <p:to>
                                        <p:strVal val="hidden"/>
                                      </p:to>
                                    </p:set>
                                  </p:childTnLst>
                                </p:cTn>
                              </p:par>
                              <p:par>
                                <p:cTn id="25" presetID="10" presetClass="exit" presetSubtype="0" fill="hold" nodeType="withEffect">
                                  <p:stCondLst>
                                    <p:cond delay="600"/>
                                  </p:stCondLst>
                                  <p:childTnLst>
                                    <p:animEffect transition="out" filter="fade">
                                      <p:cBhvr>
                                        <p:cTn id="26" dur="1000"/>
                                        <p:tgtEl>
                                          <p:spTgt spid="7198"/>
                                        </p:tgtEl>
                                      </p:cBhvr>
                                    </p:animEffect>
                                    <p:set>
                                      <p:cBhvr>
                                        <p:cTn id="27" dur="1" fill="hold">
                                          <p:stCondLst>
                                            <p:cond delay="999"/>
                                          </p:stCondLst>
                                        </p:cTn>
                                        <p:tgtEl>
                                          <p:spTgt spid="7198"/>
                                        </p:tgtEl>
                                        <p:attrNameLst>
                                          <p:attrName>style.visibility</p:attrName>
                                        </p:attrNameLst>
                                      </p:cBhvr>
                                      <p:to>
                                        <p:strVal val="hidden"/>
                                      </p:to>
                                    </p:set>
                                  </p:childTnLst>
                                </p:cTn>
                              </p:par>
                            </p:childTnLst>
                          </p:cTn>
                        </p:par>
                        <p:par>
                          <p:cTn id="28" fill="hold">
                            <p:stCondLst>
                              <p:cond delay="3600"/>
                            </p:stCondLst>
                            <p:childTnLst>
                              <p:par>
                                <p:cTn id="29" presetID="42" presetClass="entr" presetSubtype="0" fill="hold" nodeType="afterEffect">
                                  <p:stCondLst>
                                    <p:cond delay="0"/>
                                  </p:stCondLst>
                                  <p:childTnLst>
                                    <p:set>
                                      <p:cBhvr>
                                        <p:cTn id="30" dur="1" fill="hold">
                                          <p:stCondLst>
                                            <p:cond delay="0"/>
                                          </p:stCondLst>
                                        </p:cTn>
                                        <p:tgtEl>
                                          <p:spTgt spid="7199"/>
                                        </p:tgtEl>
                                        <p:attrNameLst>
                                          <p:attrName>style.visibility</p:attrName>
                                        </p:attrNameLst>
                                      </p:cBhvr>
                                      <p:to>
                                        <p:strVal val="visible"/>
                                      </p:to>
                                    </p:set>
                                    <p:animEffect transition="in" filter="fade">
                                      <p:cBhvr>
                                        <p:cTn id="31" dur="1000"/>
                                        <p:tgtEl>
                                          <p:spTgt spid="7199"/>
                                        </p:tgtEl>
                                      </p:cBhvr>
                                    </p:animEffect>
                                    <p:anim calcmode="lin" valueType="num">
                                      <p:cBhvr>
                                        <p:cTn id="32" dur="1000" fill="hold"/>
                                        <p:tgtEl>
                                          <p:spTgt spid="7199"/>
                                        </p:tgtEl>
                                        <p:attrNameLst>
                                          <p:attrName>ppt_x</p:attrName>
                                        </p:attrNameLst>
                                      </p:cBhvr>
                                      <p:tavLst>
                                        <p:tav tm="0">
                                          <p:val>
                                            <p:strVal val="#ppt_x"/>
                                          </p:val>
                                        </p:tav>
                                        <p:tav tm="100000">
                                          <p:val>
                                            <p:strVal val="#ppt_x"/>
                                          </p:val>
                                        </p:tav>
                                      </p:tavLst>
                                    </p:anim>
                                    <p:anim calcmode="lin" valueType="num">
                                      <p:cBhvr>
                                        <p:cTn id="33" dur="1000" fill="hold"/>
                                        <p:tgtEl>
                                          <p:spTgt spid="7199"/>
                                        </p:tgtEl>
                                        <p:attrNameLst>
                                          <p:attrName>ppt_y</p:attrName>
                                        </p:attrNameLst>
                                      </p:cBhvr>
                                      <p:tavLst>
                                        <p:tav tm="0">
                                          <p:val>
                                            <p:strVal val="#ppt_y+.1"/>
                                          </p:val>
                                        </p:tav>
                                        <p:tav tm="100000">
                                          <p:val>
                                            <p:strVal val="#ppt_y"/>
                                          </p:val>
                                        </p:tav>
                                      </p:tavLst>
                                    </p:anim>
                                  </p:childTnLst>
                                </p:cTn>
                              </p:par>
                            </p:childTnLst>
                          </p:cTn>
                        </p:par>
                        <p:par>
                          <p:cTn id="34" fill="hold">
                            <p:stCondLst>
                              <p:cond delay="4600"/>
                            </p:stCondLst>
                            <p:childTnLst>
                              <p:par>
                                <p:cTn id="35" presetID="10" presetClass="exit" presetSubtype="0" fill="hold" nodeType="afterEffect">
                                  <p:stCondLst>
                                    <p:cond delay="0"/>
                                  </p:stCondLst>
                                  <p:childTnLst>
                                    <p:animEffect transition="out" filter="fade">
                                      <p:cBhvr>
                                        <p:cTn id="36" dur="2000"/>
                                        <p:tgtEl>
                                          <p:spTgt spid="15"/>
                                        </p:tgtEl>
                                      </p:cBhvr>
                                    </p:animEffect>
                                    <p:set>
                                      <p:cBhvr>
                                        <p:cTn id="37" dur="1" fill="hold">
                                          <p:stCondLst>
                                            <p:cond delay="1999"/>
                                          </p:stCondLst>
                                        </p:cTn>
                                        <p:tgtEl>
                                          <p:spTgt spid="15"/>
                                        </p:tgtEl>
                                        <p:attrNameLst>
                                          <p:attrName>style.visibility</p:attrName>
                                        </p:attrNameLst>
                                      </p:cBhvr>
                                      <p:to>
                                        <p:strVal val="hidden"/>
                                      </p:to>
                                    </p:set>
                                  </p:childTnLst>
                                </p:cTn>
                              </p:par>
                              <p:par>
                                <p:cTn id="38" presetID="2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childTnLst>
                                </p:cTn>
                              </p:par>
                            </p:childTnLst>
                          </p:cTn>
                        </p:par>
                        <p:par>
                          <p:cTn id="42" fill="hold">
                            <p:stCondLst>
                              <p:cond delay="66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0"/>
            <a:ext cx="9144000" cy="664797"/>
          </a:xfrm>
        </p:spPr>
        <p:txBody>
          <a:bodyPr/>
          <a:lstStyle/>
          <a:p>
            <a:pPr algn="ctr"/>
            <a:r>
              <a:rPr lang="en-US" dirty="0" smtClean="0"/>
              <a:t>Virtualized Workloads</a:t>
            </a:r>
            <a:endParaRPr lang="en-US" dirty="0"/>
          </a:p>
        </p:txBody>
      </p:sp>
      <p:sp>
        <p:nvSpPr>
          <p:cNvPr id="4" name="Rounded Rectangular Callout 3"/>
          <p:cNvSpPr/>
          <p:nvPr/>
        </p:nvSpPr>
        <p:spPr bwMode="auto">
          <a:xfrm>
            <a:off x="76200" y="4800600"/>
            <a:ext cx="4572000" cy="1981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“Maxol runs Exchange Server 2007, SQL Server 2005, Terminal Services, and file and print servers as key workloads in its virtual environment. Going forward, nearly every business application at Maxol will be a candidate for virtualization.”</a:t>
            </a:r>
          </a:p>
          <a:p>
            <a:pPr algn="ctr"/>
            <a:r>
              <a:rPr kumimoji="0" lang="en-US" i="0" u="none" strike="noStrike" cap="none" normalizeH="0" baseline="0" dirty="0" smtClean="0">
                <a:solidFill>
                  <a:schemeClr val="tx1"/>
                </a:solidFill>
                <a:latin typeface="Calibri"/>
                <a:cs typeface="Times New Roman"/>
              </a:rPr>
              <a:t>Maxol Case Study</a:t>
            </a:r>
            <a:endParaRPr kumimoji="0" lang="en-US" i="0" u="none" strike="noStrike" cap="none" normalizeH="0" baseline="0" dirty="0" smtClean="0">
              <a:solidFill>
                <a:schemeClr val="tx1"/>
              </a:solidFill>
              <a:latin typeface="Arial" charset="0"/>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solidFill>
            <a:srgbClr val="00027B">
              <a:alpha val="94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smtClean="0">
                <a:effectLst>
                  <a:outerShdw blurRad="38100" dist="38100" dir="2700000" algn="tl">
                    <a:srgbClr val="000000">
                      <a:alpha val="43137"/>
                    </a:srgbClr>
                  </a:outerShdw>
                </a:effectLst>
                <a:latin typeface="Calibri"/>
                <a:cs typeface="Times New Roman"/>
              </a:rPr>
              <a:t>Microsoft fully supports our key server applications in a virtualized environment</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Microsoft has updated server workload licensing to enable virtualization mobility</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Management of the workloads is key, not just the virtual machine</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pic>
        <p:nvPicPr>
          <p:cNvPr id="23" name="Picture 22" descr="SQL08_h_rgb_r.png"/>
          <p:cNvPicPr>
            <a:picLocks noChangeAspect="1"/>
          </p:cNvPicPr>
          <p:nvPr/>
        </p:nvPicPr>
        <p:blipFill>
          <a:blip r:embed="rId3"/>
          <a:stretch>
            <a:fillRect/>
          </a:stretch>
        </p:blipFill>
        <p:spPr>
          <a:xfrm>
            <a:off x="304800" y="1447800"/>
            <a:ext cx="1905000" cy="393267"/>
          </a:xfrm>
          <a:prstGeom prst="rect">
            <a:avLst/>
          </a:prstGeom>
        </p:spPr>
      </p:pic>
      <p:pic>
        <p:nvPicPr>
          <p:cNvPr id="24" name="Picture 23" descr="ExchSvr07_bL_r.png"/>
          <p:cNvPicPr>
            <a:picLocks noChangeAspect="1"/>
          </p:cNvPicPr>
          <p:nvPr/>
        </p:nvPicPr>
        <p:blipFill>
          <a:blip r:embed="rId4"/>
          <a:stretch>
            <a:fillRect/>
          </a:stretch>
        </p:blipFill>
        <p:spPr>
          <a:xfrm>
            <a:off x="304800" y="914400"/>
            <a:ext cx="1905000" cy="304407"/>
          </a:xfrm>
          <a:prstGeom prst="rect">
            <a:avLst/>
          </a:prstGeom>
        </p:spPr>
      </p:pic>
      <p:pic>
        <p:nvPicPr>
          <p:cNvPr id="27" name="Picture 26" descr="ofc-ShrPtSvr07-2_rgb_r.png"/>
          <p:cNvPicPr>
            <a:picLocks noChangeAspect="1"/>
          </p:cNvPicPr>
          <p:nvPr/>
        </p:nvPicPr>
        <p:blipFill>
          <a:blip r:embed="rId5"/>
          <a:stretch>
            <a:fillRect/>
          </a:stretch>
        </p:blipFill>
        <p:spPr>
          <a:xfrm>
            <a:off x="304800" y="2209800"/>
            <a:ext cx="1905000" cy="479303"/>
          </a:xfrm>
          <a:prstGeom prst="rect">
            <a:avLst/>
          </a:prstGeom>
        </p:spPr>
      </p:pic>
      <p:pic>
        <p:nvPicPr>
          <p:cNvPr id="28" name="Picture 27" descr="SysCnt_h_bL_r.png"/>
          <p:cNvPicPr>
            <a:picLocks noChangeAspect="1"/>
          </p:cNvPicPr>
          <p:nvPr/>
        </p:nvPicPr>
        <p:blipFill>
          <a:blip r:embed="rId6"/>
          <a:stretch>
            <a:fillRect/>
          </a:stretch>
        </p:blipFill>
        <p:spPr>
          <a:xfrm>
            <a:off x="304800" y="2895600"/>
            <a:ext cx="1852304" cy="393128"/>
          </a:xfrm>
          <a:prstGeom prst="rect">
            <a:avLst/>
          </a:prstGeom>
        </p:spPr>
      </p:pic>
      <p:pic>
        <p:nvPicPr>
          <p:cNvPr id="29" name="Picture 28" descr="WS08_h_rgb_r.png"/>
          <p:cNvPicPr>
            <a:picLocks noChangeAspect="1"/>
          </p:cNvPicPr>
          <p:nvPr/>
        </p:nvPicPr>
        <p:blipFill>
          <a:blip r:embed="rId7"/>
          <a:stretch>
            <a:fillRect/>
          </a:stretch>
        </p:blipFill>
        <p:spPr>
          <a:xfrm>
            <a:off x="304800" y="4189498"/>
            <a:ext cx="2514600" cy="382502"/>
          </a:xfrm>
          <a:prstGeom prst="rect">
            <a:avLst/>
          </a:prstGeom>
        </p:spPr>
      </p:pic>
      <p:pic>
        <p:nvPicPr>
          <p:cNvPr id="30" name="Picture 29" descr="WVista-Ent_h_rgb_r.png"/>
          <p:cNvPicPr>
            <a:picLocks noChangeAspect="1"/>
          </p:cNvPicPr>
          <p:nvPr/>
        </p:nvPicPr>
        <p:blipFill>
          <a:blip r:embed="rId8"/>
          <a:stretch>
            <a:fillRect/>
          </a:stretch>
        </p:blipFill>
        <p:spPr>
          <a:xfrm>
            <a:off x="304800" y="3482555"/>
            <a:ext cx="1926679" cy="556045"/>
          </a:xfrm>
          <a:prstGeom prst="rect">
            <a:avLst/>
          </a:prstGeom>
        </p:spPr>
      </p:pic>
      <p:grpSp>
        <p:nvGrpSpPr>
          <p:cNvPr id="3" name="Group 38"/>
          <p:cNvGrpSpPr/>
          <p:nvPr/>
        </p:nvGrpSpPr>
        <p:grpSpPr>
          <a:xfrm>
            <a:off x="2425700" y="990600"/>
            <a:ext cx="3060700" cy="3984625"/>
            <a:chOff x="2279650" y="914400"/>
            <a:chExt cx="3060700" cy="3984625"/>
          </a:xfrm>
        </p:grpSpPr>
        <p:pic>
          <p:nvPicPr>
            <p:cNvPr id="40" name="Picture 29" descr="Server-1-Physical-Shadow-(Base)"/>
            <p:cNvPicPr>
              <a:picLocks noChangeAspect="1" noChangeArrowheads="1"/>
            </p:cNvPicPr>
            <p:nvPr/>
          </p:nvPicPr>
          <p:blipFill>
            <a:blip r:embed="rId9"/>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10"/>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981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“We’ve seen first-hand that we can virtualize everything from file, print, and web servers to database servers running SQL Server and Oracle, and actually have the virtual machine run *faster* than what it ran on our original physical box.”</a:t>
            </a:r>
          </a:p>
          <a:p>
            <a:pPr algn="ctr"/>
            <a:r>
              <a:rPr lang="en-US" sz="1400" dirty="0" smtClean="0"/>
              <a:t>Janssen Jones, Indiana University</a:t>
            </a:r>
            <a:endParaRPr kumimoji="0" lang="en-US" sz="1400" i="0" u="none" strike="noStrike" cap="none" normalizeH="0" baseline="0" dirty="0" smtClean="0">
              <a:solidFill>
                <a:schemeClr val="tx1"/>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856" y="728862"/>
            <a:ext cx="8004318" cy="1523495"/>
          </a:xfrm>
        </p:spPr>
        <p:txBody>
          <a:bodyPr/>
          <a:lstStyle/>
          <a:p>
            <a:r>
              <a:rPr lang="pt-BR" dirty="0" smtClean="0"/>
              <a:t>Windows Server 2008 R2 Hyper-V</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algn="ctr"/>
            <a:r>
              <a:rPr sz="4400" smtClean="0"/>
              <a:t>Hyper-V: Building and Expanding</a:t>
            </a:r>
            <a:endParaRPr lang="en-US" sz="4400" dirty="0"/>
          </a:p>
        </p:txBody>
      </p:sp>
      <p:sp>
        <p:nvSpPr>
          <p:cNvPr id="3" name="Content Placeholder 2"/>
          <p:cNvSpPr>
            <a:spLocks noGrp="1"/>
          </p:cNvSpPr>
          <p:nvPr>
            <p:ph idx="1"/>
          </p:nvPr>
        </p:nvSpPr>
        <p:spPr>
          <a:xfrm>
            <a:off x="382588" y="1205948"/>
            <a:ext cx="8380412" cy="3391698"/>
          </a:xfrm>
        </p:spPr>
        <p:txBody>
          <a:bodyPr/>
          <a:lstStyle/>
          <a:p>
            <a:r>
              <a:rPr lang="en-US" dirty="0" smtClean="0"/>
              <a:t>Building on the rock-solid architecture of Windows Server 2008 Hyper-V</a:t>
            </a:r>
          </a:p>
          <a:p>
            <a:r>
              <a:rPr lang="en-US" dirty="0" smtClean="0"/>
              <a:t>Integration with new technologies</a:t>
            </a:r>
          </a:p>
          <a:p>
            <a:r>
              <a:rPr lang="en-US" dirty="0" smtClean="0"/>
              <a:t>Enabling new dynamic scenarios:</a:t>
            </a:r>
          </a:p>
          <a:p>
            <a:pPr lvl="1"/>
            <a:r>
              <a:rPr lang="en-US" dirty="0" smtClean="0"/>
              <a:t>Increased Server Consolidation</a:t>
            </a:r>
          </a:p>
          <a:p>
            <a:pPr lvl="1"/>
            <a:r>
              <a:rPr lang="en-US" dirty="0" smtClean="0"/>
              <a:t>Dynamic Data Center</a:t>
            </a:r>
          </a:p>
          <a:p>
            <a:pPr lvl="1"/>
            <a:r>
              <a:rPr lang="en-US" dirty="0" smtClean="0"/>
              <a:t>Virtualized Centralized Desktop</a:t>
            </a:r>
          </a:p>
        </p:txBody>
      </p:sp>
      <p:grpSp>
        <p:nvGrpSpPr>
          <p:cNvPr id="4" name="Group 3"/>
          <p:cNvGrpSpPr/>
          <p:nvPr/>
        </p:nvGrpSpPr>
        <p:grpSpPr>
          <a:xfrm>
            <a:off x="1037505" y="4800743"/>
            <a:ext cx="3432175"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4722477" y="4588182"/>
            <a:ext cx="3432175"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UI" pitchFamily="34" charset="0"/>
              </a:rPr>
              <a:t>Windows Server 2008</a:t>
            </a:r>
          </a:p>
        </p:txBody>
      </p:sp>
      <p:sp>
        <p:nvSpPr>
          <p:cNvPr id="60" name="Rounded Rectangle 59"/>
          <p:cNvSpPr/>
          <p:nvPr/>
        </p:nvSpPr>
        <p:spPr bwMode="auto">
          <a:xfrm>
            <a:off x="1596136" y="3758320"/>
            <a:ext cx="597408" cy="54922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VSP</a:t>
            </a:r>
            <a:endParaRPr lang="en-US" sz="1300" dirty="0" smtClean="0">
              <a:solidFill>
                <a:schemeClr val="tx1"/>
              </a:solidFill>
              <a:latin typeface="Segoe UI" pitchFamily="34" charset="0"/>
            </a:endParaRPr>
          </a:p>
        </p:txBody>
      </p:sp>
      <p:grpSp>
        <p:nvGrpSpPr>
          <p:cNvPr id="3" name="Group 91"/>
          <p:cNvGrpSpPr/>
          <p:nvPr/>
        </p:nvGrpSpPr>
        <p:grpSpPr>
          <a:xfrm>
            <a:off x="725152" y="3758320"/>
            <a:ext cx="722648" cy="549226"/>
            <a:chOff x="971449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94" name="TextBox 93"/>
            <p:cNvSpPr txBox="1"/>
            <p:nvPr/>
          </p:nvSpPr>
          <p:spPr>
            <a:xfrm>
              <a:off x="9714494" y="3363934"/>
              <a:ext cx="867177" cy="349262"/>
            </a:xfrm>
            <a:prstGeom prst="rect">
              <a:avLst/>
            </a:prstGeom>
            <a:noFill/>
          </p:spPr>
          <p:txBody>
            <a:bodyPr wrap="square" rtlCol="0">
              <a:spAutoFit/>
            </a:bodyPr>
            <a:lstStyle/>
            <a:p>
              <a:pPr algn="ctr"/>
              <a:r>
                <a:rPr lang="en-US" sz="900" dirty="0" smtClean="0">
                  <a:latin typeface="Segoe UI" pitchFamily="34" charset="0"/>
                </a:rPr>
                <a:t>Windows Kernel</a:t>
              </a:r>
            </a:p>
          </p:txBody>
        </p:sp>
      </p:grpSp>
      <p:sp>
        <p:nvSpPr>
          <p:cNvPr id="2" name="Title 1"/>
          <p:cNvSpPr>
            <a:spLocks noGrp="1"/>
          </p:cNvSpPr>
          <p:nvPr>
            <p:ph type="title"/>
          </p:nvPr>
        </p:nvSpPr>
        <p:spPr>
          <a:xfrm>
            <a:off x="382588" y="228600"/>
            <a:ext cx="8385778" cy="553998"/>
          </a:xfrm>
        </p:spPr>
        <p:txBody>
          <a:bodyPr>
            <a:noAutofit/>
          </a:bodyPr>
          <a:lstStyle/>
          <a:p>
            <a:r>
              <a:rPr sz="4000" smtClean="0"/>
              <a:t>Hyper-V Architecture </a:t>
            </a:r>
            <a:endParaRPr sz="4000"/>
          </a:p>
        </p:txBody>
      </p:sp>
      <p:sp>
        <p:nvSpPr>
          <p:cNvPr id="24" name="Rounded Rectangle 23"/>
          <p:cNvSpPr/>
          <p:nvPr/>
        </p:nvSpPr>
        <p:spPr bwMode="auto">
          <a:xfrm>
            <a:off x="2506848"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6" name="Rounded Rectangle 25"/>
          <p:cNvSpPr/>
          <p:nvPr/>
        </p:nvSpPr>
        <p:spPr bwMode="auto">
          <a:xfrm>
            <a:off x="4295868"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8" name="Rounded Rectangle 27"/>
          <p:cNvSpPr/>
          <p:nvPr/>
        </p:nvSpPr>
        <p:spPr bwMode="auto">
          <a:xfrm>
            <a:off x="6057281" y="1419104"/>
            <a:ext cx="15240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Applications</a:t>
            </a:r>
          </a:p>
        </p:txBody>
      </p:sp>
      <p:sp>
        <p:nvSpPr>
          <p:cNvPr id="25" name="Rounded Rectangle 24"/>
          <p:cNvSpPr/>
          <p:nvPr/>
        </p:nvSpPr>
        <p:spPr bwMode="auto">
          <a:xfrm>
            <a:off x="4290346" y="3095513"/>
            <a:ext cx="1524000" cy="192837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UI" pitchFamily="34" charset="0"/>
              </a:rPr>
              <a:t>Non-Hypervisor Aware OS</a:t>
            </a:r>
          </a:p>
        </p:txBody>
      </p:sp>
      <p:grpSp>
        <p:nvGrpSpPr>
          <p:cNvPr id="7" name="Group 127"/>
          <p:cNvGrpSpPr/>
          <p:nvPr/>
        </p:nvGrpSpPr>
        <p:grpSpPr>
          <a:xfrm>
            <a:off x="2500593" y="3095513"/>
            <a:ext cx="1524733" cy="1928370"/>
            <a:chOff x="3000711" y="3703984"/>
            <a:chExt cx="1829680" cy="1828800"/>
          </a:xfrm>
        </p:grpSpPr>
        <p:sp>
          <p:nvSpPr>
            <p:cNvPr id="23" name="Rounded Rectangle 22"/>
            <p:cNvSpPr/>
            <p:nvPr/>
          </p:nvSpPr>
          <p:spPr bwMode="auto">
            <a:xfrm>
              <a:off x="3001591" y="3703984"/>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UI"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UI"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UI" pitchFamily="34" charset="0"/>
                  </a:rPr>
                  <a:t>VSC</a:t>
                </a:r>
              </a:p>
            </p:txBody>
          </p:sp>
        </p:grpSp>
      </p:grpSp>
      <p:sp>
        <p:nvSpPr>
          <p:cNvPr id="72" name="Rounded Rectangle 71"/>
          <p:cNvSpPr/>
          <p:nvPr/>
        </p:nvSpPr>
        <p:spPr bwMode="auto">
          <a:xfrm>
            <a:off x="2813091" y="4644919"/>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VMBus</a:t>
            </a:r>
          </a:p>
        </p:txBody>
      </p:sp>
      <p:sp>
        <p:nvSpPr>
          <p:cNvPr id="75" name="Rounded Rectangle 74"/>
          <p:cNvSpPr/>
          <p:nvPr/>
        </p:nvSpPr>
        <p:spPr bwMode="auto">
          <a:xfrm>
            <a:off x="4601445" y="4625041"/>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Emulation</a:t>
            </a:r>
          </a:p>
        </p:txBody>
      </p:sp>
      <p:sp>
        <p:nvSpPr>
          <p:cNvPr id="4" name="Rounded Rectangle 3"/>
          <p:cNvSpPr/>
          <p:nvPr/>
        </p:nvSpPr>
        <p:spPr bwMode="auto">
          <a:xfrm>
            <a:off x="684696" y="5775739"/>
            <a:ext cx="7043588" cy="508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UI" pitchFamily="34" charset="0"/>
              </a:rPr>
              <a:t>“Designed for Windows” Server Hardware</a:t>
            </a:r>
          </a:p>
        </p:txBody>
      </p:sp>
      <p:sp>
        <p:nvSpPr>
          <p:cNvPr id="5" name="Rounded Rectangle 4"/>
          <p:cNvSpPr/>
          <p:nvPr/>
        </p:nvSpPr>
        <p:spPr bwMode="auto">
          <a:xfrm>
            <a:off x="685270" y="5162827"/>
            <a:ext cx="7043588" cy="508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UI" pitchFamily="34" charset="0"/>
              </a:rPr>
              <a:t>Windows hypervisor</a:t>
            </a:r>
          </a:p>
        </p:txBody>
      </p:sp>
      <p:grpSp>
        <p:nvGrpSpPr>
          <p:cNvPr id="10" name="Group 128"/>
          <p:cNvGrpSpPr/>
          <p:nvPr/>
        </p:nvGrpSpPr>
        <p:grpSpPr>
          <a:xfrm>
            <a:off x="6051759" y="3081133"/>
            <a:ext cx="1524000" cy="1942750"/>
            <a:chOff x="7262111" y="3697360"/>
            <a:chExt cx="1828800" cy="1828800"/>
          </a:xfrm>
        </p:grpSpPr>
        <p:sp>
          <p:nvSpPr>
            <p:cNvPr id="27" name="Rounded Rectangle 26"/>
            <p:cNvSpPr/>
            <p:nvPr/>
          </p:nvSpPr>
          <p:spPr bwMode="auto">
            <a:xfrm>
              <a:off x="7262111" y="3697360"/>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smtClean="0">
                  <a:solidFill>
                    <a:schemeClr val="tx1"/>
                  </a:solidFill>
                  <a:latin typeface="Segoe UI" pitchFamily="34" charset="0"/>
                </a:rPr>
                <a:t>Xen-Enabled Linux Kernel</a:t>
              </a:r>
            </a:p>
          </p:txBody>
        </p:sp>
        <p:sp>
          <p:nvSpPr>
            <p:cNvPr id="105" name="Rounded Rectangle 104"/>
            <p:cNvSpPr/>
            <p:nvPr/>
          </p:nvSpPr>
          <p:spPr bwMode="auto">
            <a:xfrm>
              <a:off x="7685591" y="4356678"/>
              <a:ext cx="960698" cy="38545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UI" pitchFamily="34" charset="0"/>
                </a:rPr>
                <a:t>Linux VSC</a:t>
              </a:r>
            </a:p>
          </p:txBody>
        </p:sp>
        <p:sp>
          <p:nvSpPr>
            <p:cNvPr id="106" name="Rounded Rectangle 105"/>
            <p:cNvSpPr/>
            <p:nvPr/>
          </p:nvSpPr>
          <p:spPr bwMode="auto">
            <a:xfrm>
              <a:off x="7382764" y="5184186"/>
              <a:ext cx="1585732" cy="25022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Hypercall Adapter</a:t>
              </a:r>
            </a:p>
          </p:txBody>
        </p:sp>
      </p:grpSp>
      <p:sp>
        <p:nvSpPr>
          <p:cNvPr id="107" name="TextBox 106"/>
          <p:cNvSpPr txBox="1"/>
          <p:nvPr/>
        </p:nvSpPr>
        <p:spPr>
          <a:xfrm>
            <a:off x="771646" y="868103"/>
            <a:ext cx="1417898" cy="538609"/>
          </a:xfrm>
          <a:prstGeom prst="rect">
            <a:avLst/>
          </a:prstGeom>
          <a:noFill/>
        </p:spPr>
        <p:txBody>
          <a:bodyPr wrap="square" lIns="76194" tIns="38097" rIns="76194" bIns="38097" rtlCol="0">
            <a:spAutoFit/>
          </a:bodyPr>
          <a:lstStyle/>
          <a:p>
            <a:pPr algn="ctr"/>
            <a:r>
              <a:rPr lang="en-US" sz="1500" dirty="0" smtClean="0">
                <a:latin typeface="Segoe UI" pitchFamily="34" charset="0"/>
              </a:rPr>
              <a:t>Parent Partition</a:t>
            </a:r>
          </a:p>
        </p:txBody>
      </p:sp>
      <p:sp>
        <p:nvSpPr>
          <p:cNvPr id="108" name="TextBox 107"/>
          <p:cNvSpPr txBox="1"/>
          <p:nvPr/>
        </p:nvSpPr>
        <p:spPr>
          <a:xfrm>
            <a:off x="2594658" y="868102"/>
            <a:ext cx="4851722" cy="436017"/>
          </a:xfrm>
          <a:prstGeom prst="rect">
            <a:avLst/>
          </a:prstGeom>
          <a:noFill/>
        </p:spPr>
        <p:txBody>
          <a:bodyPr wrap="square" lIns="76194" tIns="38097" rIns="76194" bIns="38097" rtlCol="0">
            <a:spAutoFit/>
          </a:bodyPr>
          <a:lstStyle/>
          <a:p>
            <a:pPr algn="ctr"/>
            <a:r>
              <a:rPr lang="en-US" sz="2300" dirty="0" smtClean="0">
                <a:latin typeface="Segoe UI" pitchFamily="34" charset="0"/>
              </a:rPr>
              <a:t>Child Partitions</a:t>
            </a:r>
          </a:p>
        </p:txBody>
      </p:sp>
      <p:sp>
        <p:nvSpPr>
          <p:cNvPr id="22" name="Rounded Rectangle 21"/>
          <p:cNvSpPr/>
          <p:nvPr/>
        </p:nvSpPr>
        <p:spPr bwMode="auto">
          <a:xfrm>
            <a:off x="723348" y="1419104"/>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09" name="Rounded Rectangle 108"/>
          <p:cNvSpPr/>
          <p:nvPr/>
        </p:nvSpPr>
        <p:spPr bwMode="auto">
          <a:xfrm>
            <a:off x="945266" y="2633241"/>
            <a:ext cx="1117808" cy="25078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UI" pitchFamily="34" charset="0"/>
              </a:rPr>
              <a:t>VM Service</a:t>
            </a:r>
          </a:p>
        </p:txBody>
      </p:sp>
      <p:sp>
        <p:nvSpPr>
          <p:cNvPr id="110" name="Rounded Rectangle 109"/>
          <p:cNvSpPr/>
          <p:nvPr/>
        </p:nvSpPr>
        <p:spPr bwMode="auto">
          <a:xfrm>
            <a:off x="945335" y="2335836"/>
            <a:ext cx="1109634" cy="25078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UI" pitchFamily="34" charset="0"/>
              </a:rPr>
              <a:t>WMI Provider</a:t>
            </a:r>
          </a:p>
        </p:txBody>
      </p:sp>
      <p:grpSp>
        <p:nvGrpSpPr>
          <p:cNvPr id="11" name="Group 114"/>
          <p:cNvGrpSpPr/>
          <p:nvPr/>
        </p:nvGrpSpPr>
        <p:grpSpPr>
          <a:xfrm>
            <a:off x="1070113" y="1535044"/>
            <a:ext cx="911087" cy="643282"/>
            <a:chOff x="8599334"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UI" pitchFamily="34" charset="0"/>
              </a:endParaRPr>
            </a:p>
          </p:txBody>
        </p:sp>
        <p:sp>
          <p:nvSpPr>
            <p:cNvPr id="114" name="TextBox 113"/>
            <p:cNvSpPr txBox="1"/>
            <p:nvPr/>
          </p:nvSpPr>
          <p:spPr>
            <a:xfrm>
              <a:off x="8599334" y="626162"/>
              <a:ext cx="1093304" cy="517065"/>
            </a:xfrm>
            <a:prstGeom prst="rect">
              <a:avLst/>
            </a:prstGeom>
            <a:noFill/>
          </p:spPr>
          <p:txBody>
            <a:bodyPr wrap="square" rtlCol="0">
              <a:spAutoFit/>
            </a:bodyPr>
            <a:lstStyle/>
            <a:p>
              <a:pPr algn="ctr"/>
              <a:r>
                <a:rPr lang="en-US" sz="1100" dirty="0" smtClean="0">
                  <a:latin typeface="Segoe UI" pitchFamily="34" charset="0"/>
                </a:rPr>
                <a:t>VM Worker Processes</a:t>
              </a:r>
            </a:p>
          </p:txBody>
        </p:sp>
      </p:grpSp>
      <p:sp>
        <p:nvSpPr>
          <p:cNvPr id="116" name="Rounded Rectangle 115"/>
          <p:cNvSpPr/>
          <p:nvPr/>
        </p:nvSpPr>
        <p:spPr bwMode="auto">
          <a:xfrm>
            <a:off x="7086600" y="232604"/>
            <a:ext cx="1905000" cy="152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OS</a:t>
            </a:r>
          </a:p>
        </p:txBody>
      </p:sp>
      <p:sp>
        <p:nvSpPr>
          <p:cNvPr id="118" name="Rounded Rectangle 117"/>
          <p:cNvSpPr/>
          <p:nvPr/>
        </p:nvSpPr>
        <p:spPr bwMode="auto">
          <a:xfrm>
            <a:off x="7086600" y="392510"/>
            <a:ext cx="1905000" cy="152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ISV / IHV / OEM</a:t>
            </a:r>
          </a:p>
        </p:txBody>
      </p:sp>
      <p:sp>
        <p:nvSpPr>
          <p:cNvPr id="119" name="Rounded Rectangle 118"/>
          <p:cNvSpPr/>
          <p:nvPr/>
        </p:nvSpPr>
        <p:spPr bwMode="auto">
          <a:xfrm>
            <a:off x="7086600" y="569220"/>
            <a:ext cx="1905000" cy="152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Microsoft Hyper-V</a:t>
            </a:r>
          </a:p>
        </p:txBody>
      </p:sp>
      <p:sp>
        <p:nvSpPr>
          <p:cNvPr id="120" name="Rounded Rectangle 119"/>
          <p:cNvSpPr/>
          <p:nvPr/>
        </p:nvSpPr>
        <p:spPr bwMode="auto">
          <a:xfrm>
            <a:off x="7086600" y="741172"/>
            <a:ext cx="190500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tx1"/>
                </a:solidFill>
                <a:latin typeface="Segoe UI" pitchFamily="34" charset="0"/>
              </a:rPr>
              <a:t>Microsoft / XenSource</a:t>
            </a:r>
          </a:p>
        </p:txBody>
      </p:sp>
      <p:sp>
        <p:nvSpPr>
          <p:cNvPr id="131"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dirty="0">
              <a:latin typeface="Segoe UI" pitchFamily="34" charset="0"/>
            </a:endParaRPr>
          </a:p>
        </p:txBody>
      </p:sp>
      <p:sp>
        <p:nvSpPr>
          <p:cNvPr id="137" name="TextBox 136"/>
          <p:cNvSpPr txBox="1"/>
          <p:nvPr/>
        </p:nvSpPr>
        <p:spPr>
          <a:xfrm>
            <a:off x="7823200" y="2184402"/>
            <a:ext cx="1117600" cy="795089"/>
          </a:xfrm>
          <a:prstGeom prst="rect">
            <a:avLst/>
          </a:prstGeom>
          <a:noFill/>
        </p:spPr>
        <p:txBody>
          <a:bodyPr wrap="square" lIns="76194" tIns="38097" rIns="76194" bIns="38097" rtlCol="0">
            <a:spAutoFit/>
          </a:bodyPr>
          <a:lstStyle/>
          <a:p>
            <a:pPr algn="ctr"/>
            <a:r>
              <a:rPr lang="en-US" sz="2300" dirty="0" smtClean="0">
                <a:latin typeface="Segoe UI" pitchFamily="34" charset="0"/>
              </a:rPr>
              <a:t>User Mode</a:t>
            </a:r>
          </a:p>
        </p:txBody>
      </p:sp>
      <p:sp>
        <p:nvSpPr>
          <p:cNvPr id="138" name="TextBox 137"/>
          <p:cNvSpPr txBox="1"/>
          <p:nvPr/>
        </p:nvSpPr>
        <p:spPr>
          <a:xfrm>
            <a:off x="7823200" y="4216402"/>
            <a:ext cx="1117600" cy="795089"/>
          </a:xfrm>
          <a:prstGeom prst="rect">
            <a:avLst/>
          </a:prstGeom>
          <a:noFill/>
        </p:spPr>
        <p:txBody>
          <a:bodyPr wrap="square" lIns="76194" tIns="38097" rIns="76194" bIns="38097" rtlCol="0">
            <a:spAutoFit/>
          </a:bodyPr>
          <a:lstStyle/>
          <a:p>
            <a:pPr algn="ctr"/>
            <a:r>
              <a:rPr lang="en-US" sz="2300" dirty="0" smtClean="0">
                <a:latin typeface="Segoe UI" pitchFamily="34" charset="0"/>
              </a:rPr>
              <a:t>Kernel Mode</a:t>
            </a:r>
          </a:p>
        </p:txBody>
      </p:sp>
      <p:sp>
        <p:nvSpPr>
          <p:cNvPr id="54" name="TextBox 53"/>
          <p:cNvSpPr txBox="1"/>
          <p:nvPr/>
        </p:nvSpPr>
        <p:spPr>
          <a:xfrm>
            <a:off x="7012335" y="0"/>
            <a:ext cx="1032076" cy="261606"/>
          </a:xfrm>
          <a:prstGeom prst="rect">
            <a:avLst/>
          </a:prstGeom>
          <a:noFill/>
        </p:spPr>
        <p:txBody>
          <a:bodyPr wrap="square" lIns="76194" tIns="38097" rIns="76194" bIns="38097" rtlCol="0">
            <a:spAutoFit/>
          </a:bodyPr>
          <a:lstStyle/>
          <a:p>
            <a:r>
              <a:rPr lang="en-US" sz="1200" dirty="0" smtClean="0">
                <a:latin typeface="Segoe UI" pitchFamily="34" charset="0"/>
              </a:rPr>
              <a:t>Provided by:</a:t>
            </a:r>
          </a:p>
        </p:txBody>
      </p:sp>
      <p:sp>
        <p:nvSpPr>
          <p:cNvPr id="56" name="TextBox 55"/>
          <p:cNvSpPr txBox="1"/>
          <p:nvPr/>
        </p:nvSpPr>
        <p:spPr>
          <a:xfrm>
            <a:off x="7821554" y="5194442"/>
            <a:ext cx="1117600" cy="436017"/>
          </a:xfrm>
          <a:prstGeom prst="rect">
            <a:avLst/>
          </a:prstGeom>
          <a:noFill/>
        </p:spPr>
        <p:txBody>
          <a:bodyPr wrap="square" lIns="76194" tIns="38097" rIns="76194" bIns="38097" rtlCol="0">
            <a:spAutoFit/>
          </a:bodyPr>
          <a:lstStyle/>
          <a:p>
            <a:pPr algn="ctr"/>
            <a:r>
              <a:rPr lang="en-US" sz="2300" dirty="0" smtClean="0">
                <a:latin typeface="Segoe UI" pitchFamily="34" charset="0"/>
              </a:rPr>
              <a:t>Ring -1</a:t>
            </a:r>
          </a:p>
        </p:txBody>
      </p:sp>
      <p:sp>
        <p:nvSpPr>
          <p:cNvPr id="57" name="Rounded Rectangle 56"/>
          <p:cNvSpPr/>
          <p:nvPr/>
        </p:nvSpPr>
        <p:spPr bwMode="auto">
          <a:xfrm>
            <a:off x="1198562" y="4172035"/>
            <a:ext cx="632217" cy="42965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UI" pitchFamily="34" charset="0"/>
              </a:rPr>
              <a:t>IHV Drivers</a:t>
            </a:r>
          </a:p>
        </p:txBody>
      </p:sp>
      <p:sp>
        <p:nvSpPr>
          <p:cNvPr id="68" name="Rounded Rectangle 67"/>
          <p:cNvSpPr/>
          <p:nvPr/>
        </p:nvSpPr>
        <p:spPr bwMode="auto">
          <a:xfrm>
            <a:off x="1041000" y="4644919"/>
            <a:ext cx="908304" cy="32308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700" dirty="0" smtClean="0">
                <a:solidFill>
                  <a:schemeClr val="tx1"/>
                </a:solidFill>
                <a:latin typeface="Segoe UI" pitchFamily="34" charset="0"/>
              </a:rPr>
              <a:t>VMBus</a:t>
            </a:r>
          </a:p>
        </p:txBody>
      </p:sp>
      <p:sp>
        <p:nvSpPr>
          <p:cNvPr id="78" name="Rounded Rectangle 77"/>
          <p:cNvSpPr/>
          <p:nvPr/>
        </p:nvSpPr>
        <p:spPr bwMode="auto">
          <a:xfrm>
            <a:off x="6366137" y="4255043"/>
            <a:ext cx="908304" cy="3230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smtClean="0">
                <a:solidFill>
                  <a:schemeClr val="tx1"/>
                </a:solidFill>
                <a:latin typeface="Segoe UI" pitchFamily="34" charset="0"/>
              </a:rPr>
              <a:t>VMBus</a:t>
            </a:r>
          </a:p>
        </p:txBody>
      </p:sp>
      <p:sp>
        <p:nvSpPr>
          <p:cNvPr id="59" name="TextBox 58"/>
          <p:cNvSpPr txBox="1"/>
          <p:nvPr/>
        </p:nvSpPr>
        <p:spPr>
          <a:xfrm>
            <a:off x="864727" y="1987827"/>
            <a:ext cx="1490869" cy="353943"/>
          </a:xfrm>
          <a:prstGeom prst="rect">
            <a:avLst/>
          </a:prstGeom>
          <a:noFill/>
        </p:spPr>
        <p:txBody>
          <a:bodyPr wrap="square" lIns="91436" tIns="45718" rIns="91436" bIns="45718" rtlCol="0">
            <a:spAutoFit/>
          </a:bodyPr>
          <a:lstStyle/>
          <a:p>
            <a:r>
              <a:rPr lang="en-US" sz="1700" dirty="0" smtClean="0">
                <a:latin typeface="Segoe UI" pitchFamily="34" charset="0"/>
              </a:rPr>
              <a:t>Applications</a:t>
            </a:r>
            <a:endParaRPr lang="en-US" sz="1700" dirty="0">
              <a:latin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1+#ppt_w/2"/>
                                          </p:val>
                                        </p:tav>
                                        <p:tav tm="100000">
                                          <p:val>
                                            <p:strVal val="#ppt_x"/>
                                          </p:val>
                                        </p:tav>
                                      </p:tavLst>
                                    </p:anim>
                                    <p:anim calcmode="lin" valueType="num">
                                      <p:cBhvr additive="base">
                                        <p:cTn id="122" dur="500" fill="hold"/>
                                        <p:tgtEl>
                                          <p:spTgt spid="26"/>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1+#ppt_w/2"/>
                                          </p:val>
                                        </p:tav>
                                        <p:tav tm="100000">
                                          <p:val>
                                            <p:strVal val="#ppt_x"/>
                                          </p:val>
                                        </p:tav>
                                      </p:tavLst>
                                    </p:anim>
                                    <p:anim calcmode="lin" valueType="num">
                                      <p:cBhvr additive="base">
                                        <p:cTn id="126" dur="500" fill="hold"/>
                                        <p:tgtEl>
                                          <p:spTgt spid="25"/>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75"/>
                                        </p:tgtEl>
                                        <p:attrNameLst>
                                          <p:attrName>style.visibility</p:attrName>
                                        </p:attrNameLst>
                                      </p:cBhvr>
                                      <p:to>
                                        <p:strVal val="visible"/>
                                      </p:to>
                                    </p:set>
                                    <p:anim calcmode="lin" valueType="num">
                                      <p:cBhvr additive="base">
                                        <p:cTn id="129" dur="500" fill="hold"/>
                                        <p:tgtEl>
                                          <p:spTgt spid="75"/>
                                        </p:tgtEl>
                                        <p:attrNameLst>
                                          <p:attrName>ppt_x</p:attrName>
                                        </p:attrNameLst>
                                      </p:cBhvr>
                                      <p:tavLst>
                                        <p:tav tm="0">
                                          <p:val>
                                            <p:strVal val="1+#ppt_w/2"/>
                                          </p:val>
                                        </p:tav>
                                        <p:tav tm="100000">
                                          <p:val>
                                            <p:strVal val="#ppt_x"/>
                                          </p:val>
                                        </p:tav>
                                      </p:tavLst>
                                    </p:anim>
                                    <p:anim calcmode="lin" valueType="num">
                                      <p:cBhvr additive="base">
                                        <p:cTn id="130"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 calcmode="lin" valueType="num">
                                      <p:cBhvr additive="base">
                                        <p:cTn id="135" dur="500" fill="hold"/>
                                        <p:tgtEl>
                                          <p:spTgt spid="28"/>
                                        </p:tgtEl>
                                        <p:attrNameLst>
                                          <p:attrName>ppt_x</p:attrName>
                                        </p:attrNameLst>
                                      </p:cBhvr>
                                      <p:tavLst>
                                        <p:tav tm="0">
                                          <p:val>
                                            <p:strVal val="1+#ppt_w/2"/>
                                          </p:val>
                                        </p:tav>
                                        <p:tav tm="100000">
                                          <p:val>
                                            <p:strVal val="#ppt_x"/>
                                          </p:val>
                                        </p:tav>
                                      </p:tavLst>
                                    </p:anim>
                                    <p:anim calcmode="lin" valueType="num">
                                      <p:cBhvr additive="base">
                                        <p:cTn id="136" dur="500" fill="hold"/>
                                        <p:tgtEl>
                                          <p:spTgt spid="28"/>
                                        </p:tgtEl>
                                        <p:attrNameLst>
                                          <p:attrName>ppt_y</p:attrName>
                                        </p:attrNameLst>
                                      </p:cBhvr>
                                      <p:tavLst>
                                        <p:tav tm="0">
                                          <p:val>
                                            <p:strVal val="#ppt_y"/>
                                          </p:val>
                                        </p:tav>
                                        <p:tav tm="100000">
                                          <p:val>
                                            <p:strVal val="#ppt_y"/>
                                          </p:val>
                                        </p:tav>
                                      </p:tavLst>
                                    </p:anim>
                                  </p:childTnLst>
                                </p:cTn>
                              </p:par>
                              <p:par>
                                <p:cTn id="137" presetID="10" presetClass="entr" presetSubtype="0" fill="hold" grpId="0" nodeType="withEffect">
                                  <p:stCondLst>
                                    <p:cond delay="0"/>
                                  </p:stCondLst>
                                  <p:childTnLst>
                                    <p:set>
                                      <p:cBhvr>
                                        <p:cTn id="138" dur="1" fill="hold">
                                          <p:stCondLst>
                                            <p:cond delay="0"/>
                                          </p:stCondLst>
                                        </p:cTn>
                                        <p:tgtEl>
                                          <p:spTgt spid="120"/>
                                        </p:tgtEl>
                                        <p:attrNameLst>
                                          <p:attrName>style.visibility</p:attrName>
                                        </p:attrNameLst>
                                      </p:cBhvr>
                                      <p:to>
                                        <p:strVal val="visible"/>
                                      </p:to>
                                    </p:set>
                                    <p:animEffect transition="in" filter="fade">
                                      <p:cBhvr>
                                        <p:cTn id="139" dur="500"/>
                                        <p:tgtEl>
                                          <p:spTgt spid="120"/>
                                        </p:tgtEl>
                                      </p:cBhvr>
                                    </p:animEffect>
                                  </p:childTnLst>
                                </p:cTn>
                              </p:par>
                              <p:par>
                                <p:cTn id="140" presetID="2" presetClass="entr" presetSubtype="2" fill="hold" nodeType="withEffect">
                                  <p:stCondLst>
                                    <p:cond delay="0"/>
                                  </p:stCondLst>
                                  <p:childTnLst>
                                    <p:set>
                                      <p:cBhvr>
                                        <p:cTn id="141" dur="1" fill="hold">
                                          <p:stCondLst>
                                            <p:cond delay="0"/>
                                          </p:stCondLst>
                                        </p:cTn>
                                        <p:tgtEl>
                                          <p:spTgt spid="10"/>
                                        </p:tgtEl>
                                        <p:attrNameLst>
                                          <p:attrName>style.visibility</p:attrName>
                                        </p:attrNameLst>
                                      </p:cBhvr>
                                      <p:to>
                                        <p:strVal val="visible"/>
                                      </p:to>
                                    </p:set>
                                    <p:anim calcmode="lin" valueType="num">
                                      <p:cBhvr additive="base">
                                        <p:cTn id="142" dur="500" fill="hold"/>
                                        <p:tgtEl>
                                          <p:spTgt spid="10"/>
                                        </p:tgtEl>
                                        <p:attrNameLst>
                                          <p:attrName>ppt_x</p:attrName>
                                        </p:attrNameLst>
                                      </p:cBhvr>
                                      <p:tavLst>
                                        <p:tav tm="0">
                                          <p:val>
                                            <p:strVal val="1+#ppt_w/2"/>
                                          </p:val>
                                        </p:tav>
                                        <p:tav tm="100000">
                                          <p:val>
                                            <p:strVal val="#ppt_x"/>
                                          </p:val>
                                        </p:tav>
                                      </p:tavLst>
                                    </p:anim>
                                    <p:anim calcmode="lin" valueType="num">
                                      <p:cBhvr additive="base">
                                        <p:cTn id="143" dur="500" fill="hold"/>
                                        <p:tgtEl>
                                          <p:spTgt spid="10"/>
                                        </p:tgtEl>
                                        <p:attrNameLst>
                                          <p:attrName>ppt_y</p:attrName>
                                        </p:attrNameLst>
                                      </p:cBhvr>
                                      <p:tavLst>
                                        <p:tav tm="0">
                                          <p:val>
                                            <p:strVal val="#ppt_y"/>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additive="base">
                                        <p:cTn id="146" dur="500" fill="hold"/>
                                        <p:tgtEl>
                                          <p:spTgt spid="78"/>
                                        </p:tgtEl>
                                        <p:attrNameLst>
                                          <p:attrName>ppt_x</p:attrName>
                                        </p:attrNameLst>
                                      </p:cBhvr>
                                      <p:tavLst>
                                        <p:tav tm="0">
                                          <p:val>
                                            <p:strVal val="1+#ppt_w/2"/>
                                          </p:val>
                                        </p:tav>
                                        <p:tav tm="100000">
                                          <p:val>
                                            <p:strVal val="#ppt_x"/>
                                          </p:val>
                                        </p:tav>
                                      </p:tavLst>
                                    </p:anim>
                                    <p:anim calcmode="lin" valueType="num">
                                      <p:cBhvr additive="base">
                                        <p:cTn id="147"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Lst>
  </p:timing>
</p:sld>
</file>

<file path=ppt/theme/theme1.xml><?xml version="1.0" encoding="utf-8"?>
<a:theme xmlns:a="http://schemas.openxmlformats.org/drawingml/2006/main" name="Enterprise03">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icture1 xmlns="b0537a12-0af5-4cf8-8802-57b247216184">
      <Url>http://sharepoint/sites/winpmgec/Visual%20Identity%20Library/Thumbnails%20(for%20Site%20Admin%20use%20only)/Business01_Title.jpg</Url>
      <Description xsi:nil="true"/>
    </Picture1>
    <Picture2 xmlns="b0537a12-0af5-4cf8-8802-57b247216184">
      <Url>http://sharepoint/sites/winpmgec/Visual%20Identity%20Library/Thumbnails%20(for%20Site%20Admin%20use%20only)/Business01_Content.jpg</Url>
      <Description xsi:nil="true"/>
    </Picture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AF6226A1316D44B728FF84AFFA6DE8" ma:contentTypeVersion="2" ma:contentTypeDescription="Create a new document." ma:contentTypeScope="" ma:versionID="36b31e39452f7f03004c16e0083a72fc">
  <xsd:schema xmlns:xsd="http://www.w3.org/2001/XMLSchema" xmlns:p="http://schemas.microsoft.com/office/2006/metadata/properties" xmlns:ns2="b0537a12-0af5-4cf8-8802-57b247216184" targetNamespace="http://schemas.microsoft.com/office/2006/metadata/properties" ma:root="true" ma:fieldsID="317e4196e662ae96b3fb6b617a546a47" ns2:_="">
    <xsd:import namespace="b0537a12-0af5-4cf8-8802-57b247216184"/>
    <xsd:element name="properties">
      <xsd:complexType>
        <xsd:sequence>
          <xsd:element name="documentManagement">
            <xsd:complexType>
              <xsd:all>
                <xsd:element ref="ns2:Picture1" minOccurs="0"/>
                <xsd:element ref="ns2:Picture2" minOccurs="0"/>
              </xsd:all>
            </xsd:complexType>
          </xsd:element>
        </xsd:sequence>
      </xsd:complexType>
    </xsd:element>
  </xsd:schema>
  <xsd:schema xmlns:xsd="http://www.w3.org/2001/XMLSchema" xmlns:dms="http://schemas.microsoft.com/office/2006/documentManagement/types" targetNamespace="b0537a12-0af5-4cf8-8802-57b247216184" elementFormDefault="qualified">
    <xsd:import namespace="http://schemas.microsoft.com/office/2006/documentManagement/types"/>
    <xsd:element name="Picture1" ma:index="8" nillable="true" ma:displayName="Preview Thumbnail 1" ma:default="" ma:format="Image" ma:internalName="Picture1">
      <xsd:complexType>
        <xsd:complexContent>
          <xsd:extension base="dms:URL">
            <xsd:sequence>
              <xsd:element name="Url" type="dms:ValidUrl" minOccurs="0" nillable="true"/>
              <xsd:element name="Description" type="xsd:string" nillable="true"/>
            </xsd:sequence>
          </xsd:extension>
        </xsd:complexContent>
      </xsd:complexType>
    </xsd:element>
    <xsd:element name="Picture2" ma:index="9" nillable="true" ma:displayName="Preview Thumbnail 2" ma:default="" ma:format="Image" ma:internalName="Picture2">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C657D6-18FD-41DF-A0EA-D296FF39191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b0537a12-0af5-4cf8-8802-57b247216184"/>
    <ds:schemaRef ds:uri="http://schemas.openxmlformats.org/package/2006/metadata/core-properties"/>
  </ds:schemaRefs>
</ds:datastoreItem>
</file>

<file path=customXml/itemProps2.xml><?xml version="1.0" encoding="utf-8"?>
<ds:datastoreItem xmlns:ds="http://schemas.openxmlformats.org/officeDocument/2006/customXml" ds:itemID="{C7724C6D-FDAB-4C04-8BDF-FFBC6AB77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37a12-0af5-4cf8-8802-57b24721618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FC2A710-4FEB-4D50-BB40-CE400F9C3C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TotalTime>
  <Words>2717</Words>
  <Application>Microsoft Office PowerPoint</Application>
  <PresentationFormat>On-screen Show (4:3)</PresentationFormat>
  <Paragraphs>285</Paragraphs>
  <Slides>23</Slides>
  <Notes>19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Enterprise03</vt:lpstr>
      <vt:lpstr>White with Courier font for code slides</vt:lpstr>
      <vt:lpstr>Windows Server 2008 R2 Hyper-V </vt:lpstr>
      <vt:lpstr>Microsoft Virtualization Strategy</vt:lpstr>
      <vt:lpstr>Virtualization Improves IT Flexibility and Agility… </vt:lpstr>
      <vt:lpstr>Microsoft Virtualization Products  From the Datacenter to the Desktop</vt:lpstr>
      <vt:lpstr>Server Consolidation:  The Fastest Way to Reduce Costs</vt:lpstr>
      <vt:lpstr>Virtualized Workloads</vt:lpstr>
      <vt:lpstr>Windows Server 2008 R2 Hyper-V</vt:lpstr>
      <vt:lpstr>Hyper-V: Building and Expanding</vt:lpstr>
      <vt:lpstr>Hyper-V Architecture </vt:lpstr>
      <vt:lpstr>Windows Server 2008 R2 - Hyper-V</vt:lpstr>
      <vt:lpstr>Better flexibility  Live Migration Cluster Shared Volumes Hot Add/remove of Storage Processor Compatabiltiy Mode</vt:lpstr>
      <vt:lpstr>Live Migration</vt:lpstr>
      <vt:lpstr>Live Migration</vt:lpstr>
      <vt:lpstr>Cluster Share Volumes:  Migration &amp; Storage</vt:lpstr>
      <vt:lpstr>Hot Add/Remove Storage</vt:lpstr>
      <vt:lpstr>Processor Compatibility Mode</vt:lpstr>
      <vt:lpstr>Improved performance  Processor Management Enhancements  Networking Performance Improvements:   TCP Offload support  Virtual Machine Queue (VMQ)   Jumbo Frame Support</vt:lpstr>
      <vt:lpstr>New Processor Feature Support: Processor Management Enhancements</vt:lpstr>
      <vt:lpstr>Networking Performance Improvements</vt:lpstr>
      <vt:lpstr>Greater Scalability  64 logical processor support Core Parking</vt:lpstr>
      <vt:lpstr>64 Logical Processor Support</vt:lpstr>
      <vt:lpstr>Windows Server 2008 R2  Server Core Parking</vt:lpstr>
      <vt:lpstr>Slide 23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R2 Hyper-V BDM_TDM</dc:title>
  <dc:subject>&lt;Event Name Here&gt;</dc:subject>
  <dc:creator>Isaac Roybal</dc:creator>
  <dc:description>Template:_x000d_
Formatting:_x000d_
Event Date:_x000d_
Event Location:_x000d_
Audience:</dc:description>
  <cp:lastModifiedBy>Isaac Roybal</cp:lastModifiedBy>
  <cp:revision>53</cp:revision>
  <dcterms:created xsi:type="dcterms:W3CDTF">2007-12-21T18:19:31Z</dcterms:created>
  <dcterms:modified xsi:type="dcterms:W3CDTF">2009-06-17T22:49:00Z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0x01010003AF6226A1316D44B728FF84AFFA6DE8</vt:lpwstr>
  </property>
</Properties>
</file>