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tags/tag4.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3" r:id="rId1"/>
  </p:sldMasterIdLst>
  <p:notesMasterIdLst>
    <p:notesMasterId r:id="rId95"/>
  </p:notesMasterIdLst>
  <p:handoutMasterIdLst>
    <p:handoutMasterId r:id="rId96"/>
  </p:handoutMasterIdLst>
  <p:sldIdLst>
    <p:sldId id="619" r:id="rId2"/>
    <p:sldId id="810" r:id="rId3"/>
    <p:sldId id="811" r:id="rId4"/>
    <p:sldId id="1150" r:id="rId5"/>
    <p:sldId id="916" r:id="rId6"/>
    <p:sldId id="1097" r:id="rId7"/>
    <p:sldId id="993" r:id="rId8"/>
    <p:sldId id="994" r:id="rId9"/>
    <p:sldId id="1143" r:id="rId10"/>
    <p:sldId id="1056" r:id="rId11"/>
    <p:sldId id="1027" r:id="rId12"/>
    <p:sldId id="1028" r:id="rId13"/>
    <p:sldId id="1029" r:id="rId14"/>
    <p:sldId id="1053" r:id="rId15"/>
    <p:sldId id="1030" r:id="rId16"/>
    <p:sldId id="1031" r:id="rId17"/>
    <p:sldId id="1057" r:id="rId18"/>
    <p:sldId id="1032" r:id="rId19"/>
    <p:sldId id="1117" r:id="rId20"/>
    <p:sldId id="1129" r:id="rId21"/>
    <p:sldId id="1130" r:id="rId22"/>
    <p:sldId id="1118" r:id="rId23"/>
    <p:sldId id="1123" r:id="rId24"/>
    <p:sldId id="1122" r:id="rId25"/>
    <p:sldId id="1125" r:id="rId26"/>
    <p:sldId id="1127" r:id="rId27"/>
    <p:sldId id="1033" r:id="rId28"/>
    <p:sldId id="1035" r:id="rId29"/>
    <p:sldId id="1034" r:id="rId30"/>
    <p:sldId id="1145" r:id="rId31"/>
    <p:sldId id="1132" r:id="rId32"/>
    <p:sldId id="1133" r:id="rId33"/>
    <p:sldId id="1134" r:id="rId34"/>
    <p:sldId id="1036" r:id="rId35"/>
    <p:sldId id="1037" r:id="rId36"/>
    <p:sldId id="1038" r:id="rId37"/>
    <p:sldId id="1039" r:id="rId38"/>
    <p:sldId id="1131" r:id="rId39"/>
    <p:sldId id="1142" r:id="rId40"/>
    <p:sldId id="1149" r:id="rId41"/>
    <p:sldId id="1040" r:id="rId42"/>
    <p:sldId id="1146" r:id="rId43"/>
    <p:sldId id="1147" r:id="rId44"/>
    <p:sldId id="1148" r:id="rId45"/>
    <p:sldId id="1041" r:id="rId46"/>
    <p:sldId id="1045" r:id="rId47"/>
    <p:sldId id="1046" r:id="rId48"/>
    <p:sldId id="1047" r:id="rId49"/>
    <p:sldId id="1098" r:id="rId50"/>
    <p:sldId id="1099" r:id="rId51"/>
    <p:sldId id="1116" r:id="rId52"/>
    <p:sldId id="1115" r:id="rId53"/>
    <p:sldId id="1101" r:id="rId54"/>
    <p:sldId id="928" r:id="rId55"/>
    <p:sldId id="931" r:id="rId56"/>
    <p:sldId id="932" r:id="rId57"/>
    <p:sldId id="933" r:id="rId58"/>
    <p:sldId id="934" r:id="rId59"/>
    <p:sldId id="935" r:id="rId60"/>
    <p:sldId id="936" r:id="rId61"/>
    <p:sldId id="937" r:id="rId62"/>
    <p:sldId id="941" r:id="rId63"/>
    <p:sldId id="942" r:id="rId64"/>
    <p:sldId id="1102" r:id="rId65"/>
    <p:sldId id="943" r:id="rId66"/>
    <p:sldId id="944" r:id="rId67"/>
    <p:sldId id="945" r:id="rId68"/>
    <p:sldId id="946" r:id="rId69"/>
    <p:sldId id="947" r:id="rId70"/>
    <p:sldId id="948" r:id="rId71"/>
    <p:sldId id="949" r:id="rId72"/>
    <p:sldId id="950" r:id="rId73"/>
    <p:sldId id="953" r:id="rId74"/>
    <p:sldId id="954" r:id="rId75"/>
    <p:sldId id="955" r:id="rId76"/>
    <p:sldId id="956" r:id="rId77"/>
    <p:sldId id="957" r:id="rId78"/>
    <p:sldId id="959" r:id="rId79"/>
    <p:sldId id="962" r:id="rId80"/>
    <p:sldId id="963" r:id="rId81"/>
    <p:sldId id="964" r:id="rId82"/>
    <p:sldId id="965" r:id="rId83"/>
    <p:sldId id="966" r:id="rId84"/>
    <p:sldId id="967" r:id="rId85"/>
    <p:sldId id="968" r:id="rId86"/>
    <p:sldId id="969" r:id="rId87"/>
    <p:sldId id="1100" r:id="rId88"/>
    <p:sldId id="1141" r:id="rId89"/>
    <p:sldId id="911" r:id="rId90"/>
    <p:sldId id="977" r:id="rId91"/>
    <p:sldId id="1144" r:id="rId92"/>
    <p:sldId id="1151" r:id="rId93"/>
    <p:sldId id="1152" r:id="rId94"/>
  </p:sldIdLst>
  <p:sldSz cx="9144000" cy="6858000" type="screen4x3"/>
  <p:notesSz cx="6794500" cy="99314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CC"/>
    <a:srgbClr val="FF9900"/>
    <a:srgbClr val="CCFFFF"/>
    <a:srgbClr val="FF33CC"/>
    <a:srgbClr val="DDDDDD"/>
    <a:srgbClr val="0000CC"/>
    <a:srgbClr val="969696"/>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0" autoAdjust="0"/>
    <p:restoredTop sz="66586" autoAdjust="0"/>
  </p:normalViewPr>
  <p:slideViewPr>
    <p:cSldViewPr snapToGrid="0">
      <p:cViewPr varScale="1">
        <p:scale>
          <a:sx n="51" d="100"/>
          <a:sy n="51" d="100"/>
        </p:scale>
        <p:origin x="-1056" y="-90"/>
      </p:cViewPr>
      <p:guideLst>
        <p:guide orient="horz" pos="431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1854" y="-84"/>
      </p:cViewPr>
      <p:guideLst>
        <p:guide orient="horz" pos="3128"/>
        <p:guide pos="2139"/>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67.emf"/><Relationship Id="rId13" Type="http://schemas.openxmlformats.org/officeDocument/2006/relationships/image" Target="../media/image72.emf"/><Relationship Id="rId3" Type="http://schemas.openxmlformats.org/officeDocument/2006/relationships/image" Target="../media/image62.emf"/><Relationship Id="rId7" Type="http://schemas.openxmlformats.org/officeDocument/2006/relationships/image" Target="../media/image66.emf"/><Relationship Id="rId12" Type="http://schemas.openxmlformats.org/officeDocument/2006/relationships/image" Target="../media/image71.emf"/><Relationship Id="rId2" Type="http://schemas.openxmlformats.org/officeDocument/2006/relationships/image" Target="../media/image61.emf"/><Relationship Id="rId1" Type="http://schemas.openxmlformats.org/officeDocument/2006/relationships/image" Target="../media/image60.emf"/><Relationship Id="rId6" Type="http://schemas.openxmlformats.org/officeDocument/2006/relationships/image" Target="../media/image65.emf"/><Relationship Id="rId11" Type="http://schemas.openxmlformats.org/officeDocument/2006/relationships/image" Target="../media/image70.emf"/><Relationship Id="rId5" Type="http://schemas.openxmlformats.org/officeDocument/2006/relationships/image" Target="../media/image64.emf"/><Relationship Id="rId10" Type="http://schemas.openxmlformats.org/officeDocument/2006/relationships/image" Target="../media/image69.emf"/><Relationship Id="rId4" Type="http://schemas.openxmlformats.org/officeDocument/2006/relationships/image" Target="../media/image63.emf"/><Relationship Id="rId9" Type="http://schemas.openxmlformats.org/officeDocument/2006/relationships/image" Target="../media/image68.emf"/><Relationship Id="rId14" Type="http://schemas.openxmlformats.org/officeDocument/2006/relationships/image" Target="../media/image7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3.emf"/><Relationship Id="rId1" Type="http://schemas.openxmlformats.org/officeDocument/2006/relationships/image" Target="../media/image102.emf"/><Relationship Id="rId4" Type="http://schemas.openxmlformats.org/officeDocument/2006/relationships/image" Target="../media/image10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1.emf"/><Relationship Id="rId1" Type="http://schemas.openxmlformats.org/officeDocument/2006/relationships/image" Target="../media/image1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541697"/>
          <p:cNvSpPr>
            <a:spLocks noGrp="1" noChangeArrowheads="1"/>
          </p:cNvSpPr>
          <p:nvPr>
            <p:ph type="hdr" sz="quarter"/>
          </p:nvPr>
        </p:nvSpPr>
        <p:spPr bwMode="auto">
          <a:xfrm>
            <a:off x="0" y="0"/>
            <a:ext cx="2943225" cy="496888"/>
          </a:xfrm>
          <a:prstGeom prst="rect">
            <a:avLst/>
          </a:prstGeom>
          <a:noFill/>
          <a:ln w="9525">
            <a:noFill/>
            <a:miter lim="800000"/>
            <a:headEnd/>
            <a:tailEnd/>
          </a:ln>
        </p:spPr>
        <p:txBody>
          <a:bodyPr vert="horz" wrap="square" lIns="92089" tIns="46045" rIns="92089" bIns="46045" numCol="1" anchor="t" anchorCtr="0" compatLnSpc="1">
            <a:prstTxWarp prst="textNoShape">
              <a:avLst/>
            </a:prstTxWarp>
          </a:bodyPr>
          <a:lstStyle>
            <a:lvl1pPr defTabSz="920750">
              <a:defRPr sz="1200">
                <a:latin typeface="Arial" pitchFamily="34" charset="0"/>
              </a:defRPr>
            </a:lvl1pPr>
          </a:lstStyle>
          <a:p>
            <a:pPr>
              <a:defRPr/>
            </a:pPr>
            <a:endParaRPr lang="en-US"/>
          </a:p>
        </p:txBody>
      </p:sp>
      <p:sp>
        <p:nvSpPr>
          <p:cNvPr id="190467" name="Rectangle 541698"/>
          <p:cNvSpPr>
            <a:spLocks noGrp="1" noChangeArrowheads="1"/>
          </p:cNvSpPr>
          <p:nvPr>
            <p:ph type="dt" sz="quarter" idx="1"/>
          </p:nvPr>
        </p:nvSpPr>
        <p:spPr bwMode="auto">
          <a:xfrm>
            <a:off x="3849688" y="0"/>
            <a:ext cx="2943225" cy="496888"/>
          </a:xfrm>
          <a:prstGeom prst="rect">
            <a:avLst/>
          </a:prstGeom>
          <a:noFill/>
          <a:ln w="9525">
            <a:noFill/>
            <a:miter lim="800000"/>
            <a:headEnd/>
            <a:tailEnd/>
          </a:ln>
        </p:spPr>
        <p:txBody>
          <a:bodyPr vert="horz" wrap="square" lIns="92089" tIns="46045" rIns="92089" bIns="46045" numCol="1" anchor="t" anchorCtr="0" compatLnSpc="1">
            <a:prstTxWarp prst="textNoShape">
              <a:avLst/>
            </a:prstTxWarp>
          </a:bodyPr>
          <a:lstStyle>
            <a:lvl1pPr algn="r" defTabSz="920750">
              <a:defRPr sz="1200">
                <a:latin typeface="Arial" pitchFamily="34" charset="0"/>
              </a:defRPr>
            </a:lvl1pPr>
          </a:lstStyle>
          <a:p>
            <a:pPr>
              <a:defRPr/>
            </a:pPr>
            <a:endParaRPr lang="en-US"/>
          </a:p>
        </p:txBody>
      </p:sp>
      <p:sp>
        <p:nvSpPr>
          <p:cNvPr id="190468" name="Rectangle 541699"/>
          <p:cNvSpPr>
            <a:spLocks noGrp="1" noChangeArrowheads="1"/>
          </p:cNvSpPr>
          <p:nvPr>
            <p:ph type="ftr" sz="quarter" idx="2"/>
          </p:nvPr>
        </p:nvSpPr>
        <p:spPr bwMode="auto">
          <a:xfrm>
            <a:off x="0" y="9432925"/>
            <a:ext cx="2943225" cy="496888"/>
          </a:xfrm>
          <a:prstGeom prst="rect">
            <a:avLst/>
          </a:prstGeom>
          <a:noFill/>
          <a:ln w="9525">
            <a:noFill/>
            <a:miter lim="800000"/>
            <a:headEnd/>
            <a:tailEnd/>
          </a:ln>
        </p:spPr>
        <p:txBody>
          <a:bodyPr vert="horz" wrap="square" lIns="92089" tIns="46045" rIns="92089" bIns="46045" numCol="1" anchor="b" anchorCtr="0" compatLnSpc="1">
            <a:prstTxWarp prst="textNoShape">
              <a:avLst/>
            </a:prstTxWarp>
          </a:bodyPr>
          <a:lstStyle>
            <a:lvl1pPr defTabSz="920750">
              <a:defRPr sz="1200">
                <a:latin typeface="Arial" pitchFamily="34" charset="0"/>
              </a:defRPr>
            </a:lvl1pPr>
          </a:lstStyle>
          <a:p>
            <a:pPr>
              <a:defRPr/>
            </a:pPr>
            <a:endParaRPr lang="en-US"/>
          </a:p>
        </p:txBody>
      </p:sp>
      <p:sp>
        <p:nvSpPr>
          <p:cNvPr id="541701" name="Slide Number Placeholder 541700"/>
          <p:cNvSpPr>
            <a:spLocks noGrp="1" noChangeArrowheads="1"/>
          </p:cNvSpPr>
          <p:nvPr>
            <p:ph type="sldNum" sz="quarter" idx="3"/>
          </p:nvPr>
        </p:nvSpPr>
        <p:spPr bwMode="auto">
          <a:xfrm>
            <a:off x="3849688" y="9432925"/>
            <a:ext cx="2943225" cy="496888"/>
          </a:xfrm>
          <a:prstGeom prst="rect">
            <a:avLst/>
          </a:prstGeom>
          <a:noFill/>
          <a:ln w="9525" cap="flat" cmpd="sng" algn="ctr">
            <a:noFill/>
            <a:prstDash val="solid"/>
            <a:miter lim="800000"/>
            <a:headEnd type="none" w="med" len="med"/>
            <a:tailEnd type="none" w="med" len="med"/>
          </a:ln>
          <a:effectLst/>
        </p:spPr>
        <p:txBody>
          <a:bodyPr vert="horz" wrap="square" lIns="92089" tIns="46045" rIns="92089" bIns="46045" numCol="1" anchor="b" anchorCtr="0" compatLnSpc="1">
            <a:prstTxWarp prst="textNoShape">
              <a:avLst/>
            </a:prstTxWarp>
          </a:bodyPr>
          <a:lstStyle>
            <a:lvl1pPr algn="r" defTabSz="920750">
              <a:defRPr sz="1200">
                <a:latin typeface="Arial" pitchFamily="34" charset="0"/>
              </a:defRPr>
            </a:lvl1pPr>
          </a:lstStyle>
          <a:p>
            <a:pPr>
              <a:defRPr/>
            </a:pPr>
            <a:fld id="{E5D915DE-AB60-4670-983C-A70A15F550B6}" type="slidenum">
              <a:rPr lang="en-US"/>
              <a:pPr>
                <a:defRPr/>
              </a:pPr>
              <a:t>‹N°›</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4097"/>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3156" tIns="46578" rIns="93156" bIns="46578" numCol="1" anchor="t" anchorCtr="0" compatLnSpc="1">
            <a:prstTxWarp prst="textNoShape">
              <a:avLst/>
            </a:prstTxWarp>
          </a:bodyPr>
          <a:lstStyle>
            <a:lvl1pPr defTabSz="931863">
              <a:defRPr sz="1200">
                <a:latin typeface="Arial" pitchFamily="34" charset="0"/>
              </a:defRPr>
            </a:lvl1pPr>
          </a:lstStyle>
          <a:p>
            <a:pPr>
              <a:defRPr/>
            </a:pPr>
            <a:endParaRPr lang="en-US"/>
          </a:p>
        </p:txBody>
      </p:sp>
      <p:sp>
        <p:nvSpPr>
          <p:cNvPr id="110595" name="Rectangle 4098"/>
          <p:cNvSpPr>
            <a:spLocks noGrp="1" noChangeArrowheads="1"/>
          </p:cNvSpPr>
          <p:nvPr>
            <p:ph type="dt" idx="1"/>
          </p:nvPr>
        </p:nvSpPr>
        <p:spPr bwMode="auto">
          <a:xfrm>
            <a:off x="3848100" y="0"/>
            <a:ext cx="2944813" cy="496888"/>
          </a:xfrm>
          <a:prstGeom prst="rect">
            <a:avLst/>
          </a:prstGeom>
          <a:noFill/>
          <a:ln w="9525">
            <a:noFill/>
            <a:miter lim="800000"/>
            <a:headEnd/>
            <a:tailEnd/>
          </a:ln>
        </p:spPr>
        <p:txBody>
          <a:bodyPr vert="horz" wrap="square" lIns="93156" tIns="46578" rIns="93156" bIns="46578" numCol="1" anchor="t" anchorCtr="0" compatLnSpc="1">
            <a:prstTxWarp prst="textNoShape">
              <a:avLst/>
            </a:prstTxWarp>
          </a:bodyPr>
          <a:lstStyle>
            <a:lvl1pPr algn="r" defTabSz="931863">
              <a:defRPr sz="1200">
                <a:latin typeface="Arial" pitchFamily="34" charset="0"/>
              </a:defRPr>
            </a:lvl1pPr>
          </a:lstStyle>
          <a:p>
            <a:pPr>
              <a:defRPr/>
            </a:pPr>
            <a:endParaRPr lang="en-US"/>
          </a:p>
        </p:txBody>
      </p:sp>
      <p:sp>
        <p:nvSpPr>
          <p:cNvPr id="104452" name="Rectangle 4099"/>
          <p:cNvSpPr>
            <a:spLocks noGrp="1" noRot="1" noChangeAspect="1" noChangeArrowheads="1" noTextEdit="1"/>
          </p:cNvSpPr>
          <p:nvPr>
            <p:ph type="sldImg" idx="2"/>
          </p:nvPr>
        </p:nvSpPr>
        <p:spPr bwMode="auto">
          <a:xfrm>
            <a:off x="914400" y="744538"/>
            <a:ext cx="4965700" cy="3724275"/>
          </a:xfrm>
          <a:prstGeom prst="rect">
            <a:avLst/>
          </a:prstGeom>
          <a:noFill/>
          <a:ln w="9525" algn="ctr">
            <a:solidFill>
              <a:srgbClr val="000000"/>
            </a:solidFill>
            <a:miter lim="800000"/>
            <a:headEnd/>
            <a:tailEnd/>
          </a:ln>
        </p:spPr>
      </p:sp>
      <p:sp>
        <p:nvSpPr>
          <p:cNvPr id="4101" name="Notes Placeholder 4100"/>
          <p:cNvSpPr>
            <a:spLocks noGrp="1" noChangeArrowheads="1"/>
          </p:cNvSpPr>
          <p:nvPr>
            <p:ph type="body" sz="quarter" idx="3"/>
          </p:nvPr>
        </p:nvSpPr>
        <p:spPr bwMode="auto">
          <a:xfrm>
            <a:off x="679450" y="4718050"/>
            <a:ext cx="5435600" cy="4468813"/>
          </a:xfrm>
          <a:prstGeom prst="rect">
            <a:avLst/>
          </a:prstGeom>
          <a:noFill/>
          <a:ln w="9525" cap="flat" cmpd="sng" algn="ctr">
            <a:noFill/>
            <a:prstDash val="solid"/>
            <a:miter lim="800000"/>
            <a:headEnd type="none" w="med" len="med"/>
            <a:tailEnd type="none" w="med" len="med"/>
          </a:ln>
          <a:effectLst/>
        </p:spPr>
        <p:txBody>
          <a:bodyPr vert="horz" wrap="square" lIns="93156" tIns="46578" rIns="93156" bIns="465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0598" name="Rectangle 4101"/>
          <p:cNvSpPr>
            <a:spLocks noGrp="1" noChangeArrowheads="1"/>
          </p:cNvSpPr>
          <p:nvPr>
            <p:ph type="ftr" sz="quarter" idx="4"/>
          </p:nvPr>
        </p:nvSpPr>
        <p:spPr bwMode="auto">
          <a:xfrm>
            <a:off x="0" y="9432925"/>
            <a:ext cx="2944813" cy="496888"/>
          </a:xfrm>
          <a:prstGeom prst="rect">
            <a:avLst/>
          </a:prstGeom>
          <a:noFill/>
          <a:ln w="9525">
            <a:noFill/>
            <a:miter lim="800000"/>
            <a:headEnd/>
            <a:tailEnd/>
          </a:ln>
        </p:spPr>
        <p:txBody>
          <a:bodyPr vert="horz" wrap="square" lIns="93156" tIns="46578" rIns="93156" bIns="46578" numCol="1" anchor="b" anchorCtr="0" compatLnSpc="1">
            <a:prstTxWarp prst="textNoShape">
              <a:avLst/>
            </a:prstTxWarp>
          </a:bodyPr>
          <a:lstStyle>
            <a:lvl1pPr defTabSz="931863">
              <a:defRPr sz="1200">
                <a:latin typeface="Arial" pitchFamily="34" charset="0"/>
              </a:defRPr>
            </a:lvl1pPr>
          </a:lstStyle>
          <a:p>
            <a:pPr>
              <a:defRPr/>
            </a:pPr>
            <a:endParaRPr lang="en-US"/>
          </a:p>
        </p:txBody>
      </p:sp>
      <p:sp>
        <p:nvSpPr>
          <p:cNvPr id="4103" name="Slide Number Placeholder 4102"/>
          <p:cNvSpPr>
            <a:spLocks noGrp="1" noChangeArrowheads="1"/>
          </p:cNvSpPr>
          <p:nvPr>
            <p:ph type="sldNum" sz="quarter" idx="5"/>
          </p:nvPr>
        </p:nvSpPr>
        <p:spPr bwMode="auto">
          <a:xfrm>
            <a:off x="3848100" y="9432925"/>
            <a:ext cx="2944813" cy="496888"/>
          </a:xfrm>
          <a:prstGeom prst="rect">
            <a:avLst/>
          </a:prstGeom>
          <a:noFill/>
          <a:ln w="9525" cap="flat" cmpd="sng" algn="ctr">
            <a:noFill/>
            <a:prstDash val="solid"/>
            <a:miter lim="800000"/>
            <a:headEnd type="none" w="med" len="med"/>
            <a:tailEnd type="none" w="med" len="med"/>
          </a:ln>
          <a:effectLst/>
        </p:spPr>
        <p:txBody>
          <a:bodyPr vert="horz" wrap="square" lIns="93156" tIns="46578" rIns="93156" bIns="46578" numCol="1" anchor="b" anchorCtr="0" compatLnSpc="1">
            <a:prstTxWarp prst="textNoShape">
              <a:avLst/>
            </a:prstTxWarp>
          </a:bodyPr>
          <a:lstStyle>
            <a:lvl1pPr algn="r" defTabSz="931863">
              <a:defRPr sz="1200">
                <a:latin typeface="Arial" pitchFamily="34" charset="0"/>
              </a:defRPr>
            </a:lvl1pPr>
          </a:lstStyle>
          <a:p>
            <a:pPr>
              <a:defRPr/>
            </a:pPr>
            <a:fld id="{B213AC6F-FD45-4656-83CA-4966788F4C50}"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egoe Semibold"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Segoe Semibold"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Segoe Semibold"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Segoe Semibold"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Segoe Semibold"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hape 4"/>
          <p:cNvSpPr>
            <a:spLocks noGrp="1" noChangeArrowheads="1"/>
          </p:cNvSpPr>
          <p:nvPr>
            <p:ph type="sldNum" sz="quarter" idx="5"/>
          </p:nvPr>
        </p:nvSpPr>
        <p:spPr>
          <a:noFill/>
          <a:ln>
            <a:headEnd/>
            <a:tailEnd/>
          </a:ln>
        </p:spPr>
        <p:txBody>
          <a:bodyPr/>
          <a:lstStyle/>
          <a:p>
            <a:fld id="{0F111794-143B-4336-A90A-6358A4195CD1}" type="slidenum">
              <a:rPr lang="en-US" smtClean="0">
                <a:latin typeface="Arial" charset="0"/>
              </a:rPr>
              <a:pPr/>
              <a:t>1</a:t>
            </a:fld>
            <a:endParaRPr lang="en-US" smtClean="0">
              <a:latin typeface="Arial" charset="0"/>
            </a:endParaRPr>
          </a:p>
        </p:txBody>
      </p:sp>
      <p:sp>
        <p:nvSpPr>
          <p:cNvPr id="105475" name="Rectangle 1092609"/>
          <p:cNvSpPr>
            <a:spLocks noGrp="1" noRot="1" noChangeAspect="1" noChangeArrowheads="1" noTextEdit="1"/>
          </p:cNvSpPr>
          <p:nvPr>
            <p:ph type="sldImg"/>
          </p:nvPr>
        </p:nvSpPr>
        <p:spPr>
          <a:noFill/>
          <a:ln cap="flat">
            <a:headEnd type="none" w="med" len="med"/>
            <a:tailEnd type="none" w="med" len="med"/>
          </a:ln>
        </p:spPr>
      </p:sp>
      <p:sp>
        <p:nvSpPr>
          <p:cNvPr id="105476" name="Rectangle 1092610"/>
          <p:cNvSpPr>
            <a:spLocks noGrp="1" noChangeArrowheads="1"/>
          </p:cNvSpPr>
          <p:nvPr>
            <p:ph type="body" idx="1"/>
          </p:nvPr>
        </p:nvSpPr>
        <p:spPr>
          <a:noFill/>
          <a:ln/>
        </p:spPr>
        <p:txBody>
          <a:bodyPr/>
          <a:lstStyle/>
          <a:p>
            <a:pPr eaLnBrk="1" hangingPunct="1">
              <a:lnSpc>
                <a:spcPct val="90000"/>
              </a:lnSpc>
            </a:pPr>
            <a:endParaRPr lang="en-US" sz="100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B213AC6F-FD45-4656-83CA-4966788F4C5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hape 4"/>
          <p:cNvSpPr txBox="1">
            <a:spLocks noGrp="1" noChangeArrowheads="1"/>
          </p:cNvSpPr>
          <p:nvPr/>
        </p:nvSpPr>
        <p:spPr bwMode="auto">
          <a:xfrm>
            <a:off x="3848100" y="9432925"/>
            <a:ext cx="2944813" cy="496888"/>
          </a:xfrm>
          <a:prstGeom prst="rect">
            <a:avLst/>
          </a:prstGeom>
          <a:noFill/>
          <a:ln w="9525" algn="ctr">
            <a:noFill/>
            <a:miter lim="800000"/>
            <a:headEnd/>
            <a:tailEnd/>
          </a:ln>
        </p:spPr>
        <p:txBody>
          <a:bodyPr lIns="93156" tIns="46578" rIns="93156" bIns="46578" anchor="b"/>
          <a:lstStyle/>
          <a:p>
            <a:pPr algn="r" defTabSz="931863"/>
            <a:fld id="{5C4C8DE8-7F4B-4BEB-8D6D-E0EBE42E32A4}" type="slidenum">
              <a:rPr lang="en-US" sz="1200"/>
              <a:pPr algn="r" defTabSz="931863"/>
              <a:t>13</a:t>
            </a:fld>
            <a:endParaRPr lang="en-US" sz="1200"/>
          </a:p>
        </p:txBody>
      </p:sp>
      <p:sp>
        <p:nvSpPr>
          <p:cNvPr id="113667" name="Rectangle 1585153"/>
          <p:cNvSpPr>
            <a:spLocks noGrp="1" noRot="1" noChangeAspect="1" noChangeArrowheads="1" noTextEdit="1"/>
          </p:cNvSpPr>
          <p:nvPr>
            <p:ph type="sldImg"/>
          </p:nvPr>
        </p:nvSpPr>
        <p:spPr>
          <a:noFill/>
          <a:ln cap="flat">
            <a:headEnd type="none" w="med" len="med"/>
            <a:tailEnd type="none" w="med" len="med"/>
          </a:ln>
        </p:spPr>
      </p:sp>
      <p:sp>
        <p:nvSpPr>
          <p:cNvPr id="113668" name="Rectangle 1585154"/>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hape 5"/>
          <p:cNvSpPr txBox="1">
            <a:spLocks noGrp="1" noChangeArrowheads="1"/>
          </p:cNvSpPr>
          <p:nvPr/>
        </p:nvSpPr>
        <p:spPr bwMode="auto">
          <a:xfrm>
            <a:off x="3848100" y="9432925"/>
            <a:ext cx="2944813" cy="496888"/>
          </a:xfrm>
          <a:prstGeom prst="rect">
            <a:avLst/>
          </a:prstGeom>
          <a:noFill/>
          <a:ln w="9525" algn="ctr">
            <a:noFill/>
            <a:miter lim="800000"/>
            <a:headEnd/>
            <a:tailEnd/>
          </a:ln>
        </p:spPr>
        <p:txBody>
          <a:bodyPr anchor="b"/>
          <a:lstStyle/>
          <a:p>
            <a:pPr algn="r" eaLnBrk="0" hangingPunct="0"/>
            <a:fld id="{58CF7342-DBE0-4FBD-A440-80259F0D7747}" type="slidenum">
              <a:rPr lang="en-US" sz="1200">
                <a:ea typeface="MS PGothic" pitchFamily="34" charset="-128"/>
              </a:rPr>
              <a:pPr algn="r" eaLnBrk="0" hangingPunct="0"/>
              <a:t>14</a:t>
            </a:fld>
            <a:endParaRPr lang="en-US" sz="1200">
              <a:ea typeface="MS PGothic" pitchFamily="34" charset="-128"/>
            </a:endParaRPr>
          </a:p>
        </p:txBody>
      </p:sp>
      <p:sp>
        <p:nvSpPr>
          <p:cNvPr id="114691" name="Rectangle 595969"/>
          <p:cNvSpPr>
            <a:spLocks noGrp="1" noRot="1" noChangeAspect="1" noTextEdit="1"/>
          </p:cNvSpPr>
          <p:nvPr>
            <p:ph type="sldImg"/>
          </p:nvPr>
        </p:nvSpPr>
        <p:spPr>
          <a:xfrm>
            <a:off x="914400" y="744538"/>
            <a:ext cx="4967288" cy="3724275"/>
          </a:xfrm>
          <a:noFill/>
          <a:ln cap="flat">
            <a:headEnd type="none" w="med" len="med"/>
            <a:tailEnd type="none" w="med" len="med"/>
          </a:ln>
        </p:spPr>
      </p:sp>
      <p:sp>
        <p:nvSpPr>
          <p:cNvPr id="114692" name="Rectangle 595970"/>
          <p:cNvSpPr>
            <a:spLocks noGrp="1"/>
          </p:cNvSpPr>
          <p:nvPr>
            <p:ph type="body" idx="1"/>
          </p:nvPr>
        </p:nvSpPr>
        <p:spPr>
          <a:noFill/>
          <a:ln/>
        </p:spPr>
        <p:txBody>
          <a:bodyPr lIns="92382" tIns="46191" rIns="92382" bIns="46191"/>
          <a:lstStyle/>
          <a:p>
            <a:endParaRPr lang="en-US" smtClean="0"/>
          </a:p>
        </p:txBody>
      </p:sp>
      <p:sp>
        <p:nvSpPr>
          <p:cNvPr id="114693" name="TextBox 3"/>
          <p:cNvSpPr txBox="1">
            <a:spLocks noGrp="1"/>
          </p:cNvSpPr>
          <p:nvPr/>
        </p:nvSpPr>
        <p:spPr bwMode="auto">
          <a:xfrm>
            <a:off x="3848100" y="9432925"/>
            <a:ext cx="2944813" cy="496888"/>
          </a:xfrm>
          <a:prstGeom prst="rect">
            <a:avLst/>
          </a:prstGeom>
          <a:noFill/>
          <a:ln w="9525" algn="ctr">
            <a:noFill/>
            <a:miter lim="800000"/>
            <a:headEnd/>
            <a:tailEnd/>
          </a:ln>
        </p:spPr>
        <p:txBody>
          <a:bodyPr lIns="92382" tIns="46191" rIns="92382" bIns="46191" anchor="b"/>
          <a:lstStyle/>
          <a:p>
            <a:pPr algn="r" defTabSz="923925"/>
            <a:fld id="{0C17BC5E-DC40-4796-BE56-6A9F07C7206E}" type="slidenum">
              <a:rPr lang="en-US" sz="1200">
                <a:ea typeface="MS PGothic" pitchFamily="34" charset="-128"/>
              </a:rPr>
              <a:pPr algn="r" defTabSz="923925"/>
              <a:t>14</a:t>
            </a:fld>
            <a:endParaRPr lang="en-US" sz="1200">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hape 4"/>
          <p:cNvSpPr txBox="1">
            <a:spLocks noGrp="1" noChangeArrowheads="1"/>
          </p:cNvSpPr>
          <p:nvPr/>
        </p:nvSpPr>
        <p:spPr bwMode="auto">
          <a:xfrm>
            <a:off x="3848100" y="9432925"/>
            <a:ext cx="2944813" cy="496888"/>
          </a:xfrm>
          <a:prstGeom prst="rect">
            <a:avLst/>
          </a:prstGeom>
          <a:noFill/>
          <a:ln w="9525" algn="ctr">
            <a:noFill/>
            <a:miter lim="800000"/>
            <a:headEnd/>
            <a:tailEnd/>
          </a:ln>
        </p:spPr>
        <p:txBody>
          <a:bodyPr lIns="93156" tIns="46578" rIns="93156" bIns="46578" anchor="b"/>
          <a:lstStyle/>
          <a:p>
            <a:pPr algn="r" defTabSz="931863"/>
            <a:fld id="{3661B5AA-D0AD-43DF-9B45-E457A46C3728}" type="slidenum">
              <a:rPr lang="en-US" sz="1200"/>
              <a:pPr algn="r" defTabSz="931863"/>
              <a:t>15</a:t>
            </a:fld>
            <a:endParaRPr lang="en-US" sz="1200"/>
          </a:p>
        </p:txBody>
      </p:sp>
      <p:sp>
        <p:nvSpPr>
          <p:cNvPr id="115715" name="Rectangle 1587201"/>
          <p:cNvSpPr>
            <a:spLocks noGrp="1" noRot="1" noChangeAspect="1" noChangeArrowheads="1" noTextEdit="1"/>
          </p:cNvSpPr>
          <p:nvPr>
            <p:ph type="sldImg"/>
          </p:nvPr>
        </p:nvSpPr>
        <p:spPr>
          <a:noFill/>
          <a:ln cap="flat">
            <a:headEnd type="none" w="med" len="med"/>
            <a:tailEnd type="none" w="med" len="med"/>
          </a:ln>
        </p:spPr>
      </p:sp>
      <p:sp>
        <p:nvSpPr>
          <p:cNvPr id="115716" name="Rectangle 1587202"/>
          <p:cNvSpPr>
            <a:spLocks noGrp="1" noChangeArrowheads="1"/>
          </p:cNvSpPr>
          <p:nvPr>
            <p:ph type="body" idx="1"/>
          </p:nvPr>
        </p:nvSpPr>
        <p:spPr>
          <a:noFill/>
          <a:ln/>
        </p:spPr>
        <p:txBody>
          <a:bodyPr/>
          <a:lstStyle/>
          <a:p>
            <a:pPr eaLnBrk="1" hangingPunct="1"/>
            <a:endParaRPr lang="fr-FR"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hape 4"/>
          <p:cNvSpPr txBox="1">
            <a:spLocks noGrp="1" noChangeArrowheads="1"/>
          </p:cNvSpPr>
          <p:nvPr/>
        </p:nvSpPr>
        <p:spPr bwMode="auto">
          <a:xfrm>
            <a:off x="3848100" y="9432925"/>
            <a:ext cx="2944813" cy="496888"/>
          </a:xfrm>
          <a:prstGeom prst="rect">
            <a:avLst/>
          </a:prstGeom>
          <a:noFill/>
          <a:ln w="9525" algn="ctr">
            <a:noFill/>
            <a:miter lim="800000"/>
            <a:headEnd/>
            <a:tailEnd/>
          </a:ln>
        </p:spPr>
        <p:txBody>
          <a:bodyPr lIns="93156" tIns="46578" rIns="93156" bIns="46578" anchor="b"/>
          <a:lstStyle/>
          <a:p>
            <a:pPr algn="r" defTabSz="931863"/>
            <a:fld id="{274C9437-6049-4CC3-9042-F7E5EB03A4A0}" type="slidenum">
              <a:rPr lang="en-US" sz="1200"/>
              <a:pPr algn="r" defTabSz="931863"/>
              <a:t>16</a:t>
            </a:fld>
            <a:endParaRPr lang="en-US" sz="1200"/>
          </a:p>
        </p:txBody>
      </p:sp>
      <p:sp>
        <p:nvSpPr>
          <p:cNvPr id="116739" name="Rectangle 1589249"/>
          <p:cNvSpPr>
            <a:spLocks noGrp="1" noRot="1" noChangeAspect="1" noChangeArrowheads="1" noTextEdit="1"/>
          </p:cNvSpPr>
          <p:nvPr>
            <p:ph type="sldImg"/>
          </p:nvPr>
        </p:nvSpPr>
        <p:spPr>
          <a:noFill/>
          <a:ln cap="flat">
            <a:headEnd type="none" w="med" len="med"/>
            <a:tailEnd type="none" w="med" len="med"/>
          </a:ln>
        </p:spPr>
      </p:sp>
      <p:sp>
        <p:nvSpPr>
          <p:cNvPr id="116740" name="Rectangle 1589250"/>
          <p:cNvSpPr>
            <a:spLocks noGrp="1" noChangeArrowheads="1"/>
          </p:cNvSpPr>
          <p:nvPr>
            <p:ph type="body" idx="1"/>
          </p:nvPr>
        </p:nvSpPr>
        <p:spPr>
          <a:noFill/>
          <a:ln/>
        </p:spPr>
        <p:txBody>
          <a:bodyPr/>
          <a:lstStyle/>
          <a:p>
            <a:pPr eaLnBrk="1" hangingPunct="1"/>
            <a:endParaRPr lang="fr-FR"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B213AC6F-FD45-4656-83CA-4966788F4C50}"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hape 4"/>
          <p:cNvSpPr txBox="1">
            <a:spLocks noGrp="1" noChangeArrowheads="1"/>
          </p:cNvSpPr>
          <p:nvPr/>
        </p:nvSpPr>
        <p:spPr bwMode="auto">
          <a:xfrm>
            <a:off x="3848100" y="9432925"/>
            <a:ext cx="2944813" cy="496888"/>
          </a:xfrm>
          <a:prstGeom prst="rect">
            <a:avLst/>
          </a:prstGeom>
          <a:noFill/>
          <a:ln w="9525" algn="ctr">
            <a:noFill/>
            <a:miter lim="800000"/>
            <a:headEnd/>
            <a:tailEnd/>
          </a:ln>
        </p:spPr>
        <p:txBody>
          <a:bodyPr lIns="93156" tIns="46578" rIns="93156" bIns="46578" anchor="b"/>
          <a:lstStyle/>
          <a:p>
            <a:pPr algn="r" defTabSz="931863"/>
            <a:fld id="{436A11C6-D802-4799-9493-AC52D09CAA44}" type="slidenum">
              <a:rPr lang="en-US" sz="1200"/>
              <a:pPr algn="r" defTabSz="931863"/>
              <a:t>18</a:t>
            </a:fld>
            <a:endParaRPr lang="en-US" sz="1200"/>
          </a:p>
        </p:txBody>
      </p:sp>
      <p:sp>
        <p:nvSpPr>
          <p:cNvPr id="117763" name="Rectangle 1591297"/>
          <p:cNvSpPr>
            <a:spLocks noGrp="1" noRot="1" noChangeAspect="1" noChangeArrowheads="1" noTextEdit="1"/>
          </p:cNvSpPr>
          <p:nvPr>
            <p:ph type="sldImg"/>
          </p:nvPr>
        </p:nvSpPr>
        <p:spPr>
          <a:noFill/>
          <a:ln cap="flat">
            <a:headEnd type="none" w="med" len="med"/>
            <a:tailEnd type="none" w="med" len="med"/>
          </a:ln>
        </p:spPr>
      </p:sp>
      <p:sp>
        <p:nvSpPr>
          <p:cNvPr id="117764" name="Rectangle 1591298"/>
          <p:cNvSpPr>
            <a:spLocks noGrp="1" noChangeArrowheads="1"/>
          </p:cNvSpPr>
          <p:nvPr>
            <p:ph type="body" idx="1"/>
          </p:nvPr>
        </p:nvSpPr>
        <p:spPr>
          <a:noFill/>
          <a:ln/>
        </p:spPr>
        <p:txBody>
          <a:bodyPr/>
          <a:lstStyle/>
          <a:p>
            <a:pPr eaLnBrk="1" hangingPunct="1"/>
            <a:endParaRPr lang="fr-FR"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hape 4"/>
          <p:cNvSpPr txBox="1">
            <a:spLocks noGrp="1" noChangeArrowheads="1"/>
          </p:cNvSpPr>
          <p:nvPr/>
        </p:nvSpPr>
        <p:spPr bwMode="auto">
          <a:xfrm>
            <a:off x="3848100" y="9432925"/>
            <a:ext cx="2944813" cy="496888"/>
          </a:xfrm>
          <a:prstGeom prst="rect">
            <a:avLst/>
          </a:prstGeom>
          <a:noFill/>
          <a:ln w="9525" algn="ctr">
            <a:noFill/>
            <a:miter lim="800000"/>
            <a:headEnd/>
            <a:tailEnd/>
          </a:ln>
        </p:spPr>
        <p:txBody>
          <a:bodyPr lIns="93156" tIns="46578" rIns="93156" bIns="46578" anchor="b"/>
          <a:lstStyle/>
          <a:p>
            <a:pPr algn="r" defTabSz="931863"/>
            <a:fld id="{6A22D66D-7CD7-4319-B677-ECC173762FDB}" type="slidenum">
              <a:rPr lang="en-US" sz="1200"/>
              <a:pPr algn="r" defTabSz="931863"/>
              <a:t>19</a:t>
            </a:fld>
            <a:endParaRPr lang="en-US" sz="1200"/>
          </a:p>
        </p:txBody>
      </p:sp>
      <p:sp>
        <p:nvSpPr>
          <p:cNvPr id="118787" name="Rectangle 1587201"/>
          <p:cNvSpPr>
            <a:spLocks noGrp="1" noRot="1" noChangeAspect="1" noChangeArrowheads="1" noTextEdit="1"/>
          </p:cNvSpPr>
          <p:nvPr>
            <p:ph type="sldImg"/>
          </p:nvPr>
        </p:nvSpPr>
        <p:spPr>
          <a:noFill/>
          <a:ln cap="flat">
            <a:headEnd type="none" w="med" len="med"/>
            <a:tailEnd type="none" w="med" len="med"/>
          </a:ln>
        </p:spPr>
      </p:sp>
      <p:sp>
        <p:nvSpPr>
          <p:cNvPr id="118788" name="Rectangle 1587202"/>
          <p:cNvSpPr>
            <a:spLocks noGrp="1" noChangeArrowheads="1"/>
          </p:cNvSpPr>
          <p:nvPr>
            <p:ph type="body" idx="1"/>
          </p:nvPr>
        </p:nvSpPr>
        <p:spPr>
          <a:noFill/>
          <a:ln/>
        </p:spPr>
        <p:txBody>
          <a:bodyPr/>
          <a:lstStyle/>
          <a:p>
            <a:pPr marL="228600" indent="-228600"/>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B213AC6F-FD45-4656-83CA-4966788F4C50}"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B213AC6F-FD45-4656-83CA-4966788F4C5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B213AC6F-FD45-4656-83CA-4966788F4C50}"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hape 2"/>
          <p:cNvSpPr txBox="1">
            <a:spLocks noGrp="1" noChangeArrowheads="1"/>
          </p:cNvSpPr>
          <p:nvPr/>
        </p:nvSpPr>
        <p:spPr bwMode="auto">
          <a:xfrm>
            <a:off x="3848100" y="0"/>
            <a:ext cx="2944813" cy="496888"/>
          </a:xfrm>
          <a:prstGeom prst="rect">
            <a:avLst/>
          </a:prstGeom>
          <a:noFill/>
          <a:ln w="9525" algn="ctr">
            <a:noFill/>
            <a:miter lim="800000"/>
            <a:headEnd/>
            <a:tailEnd/>
          </a:ln>
        </p:spPr>
        <p:txBody>
          <a:bodyPr/>
          <a:lstStyle/>
          <a:p>
            <a:pPr algn="r"/>
            <a:fld id="{5011DC01-DB66-4904-8099-5C1306BDA7DE}" type="datetime8">
              <a:rPr lang="en-US" sz="1200">
                <a:latin typeface="Times New Roman" pitchFamily="18" charset="0"/>
              </a:rPr>
              <a:pPr algn="r"/>
              <a:t>9/21/2007 3:53 PM</a:t>
            </a:fld>
            <a:endParaRPr lang="en-US" sz="1200">
              <a:latin typeface="Times New Roman" pitchFamily="18" charset="0"/>
            </a:endParaRPr>
          </a:p>
        </p:txBody>
      </p:sp>
      <p:sp>
        <p:nvSpPr>
          <p:cNvPr id="119811" name="Shape 3"/>
          <p:cNvSpPr txBox="1">
            <a:spLocks noGrp="1" noChangeArrowheads="1"/>
          </p:cNvSpPr>
          <p:nvPr/>
        </p:nvSpPr>
        <p:spPr bwMode="auto">
          <a:xfrm>
            <a:off x="5530850" y="9432925"/>
            <a:ext cx="1262063" cy="496888"/>
          </a:xfrm>
          <a:prstGeom prst="rect">
            <a:avLst/>
          </a:prstGeom>
          <a:noFill/>
          <a:ln w="9525" algn="ctr">
            <a:noFill/>
            <a:miter lim="800000"/>
            <a:headEnd/>
            <a:tailEnd/>
          </a:ln>
        </p:spPr>
        <p:txBody>
          <a:bodyPr anchor="b"/>
          <a:lstStyle/>
          <a:p>
            <a:pPr algn="r"/>
            <a:fld id="{B44D5DB3-8E52-4DCC-8FDD-713FE948ECEF}" type="slidenum">
              <a:rPr lang="en-US" sz="1200">
                <a:latin typeface="Times New Roman" pitchFamily="18" charset="0"/>
              </a:rPr>
              <a:pPr algn="r"/>
              <a:t>22</a:t>
            </a:fld>
            <a:endParaRPr lang="en-US" sz="1200">
              <a:latin typeface="Times New Roman" pitchFamily="18" charset="0"/>
            </a:endParaRPr>
          </a:p>
        </p:txBody>
      </p:sp>
      <p:sp>
        <p:nvSpPr>
          <p:cNvPr id="119812" name="Shape 4"/>
          <p:cNvSpPr txBox="1">
            <a:spLocks noGrp="1" noChangeArrowheads="1"/>
          </p:cNvSpPr>
          <p:nvPr/>
        </p:nvSpPr>
        <p:spPr bwMode="auto">
          <a:xfrm>
            <a:off x="0" y="9548813"/>
            <a:ext cx="5614988" cy="381000"/>
          </a:xfrm>
          <a:prstGeom prst="rect">
            <a:avLst/>
          </a:prstGeom>
          <a:noFill/>
          <a:ln w="9525" algn="ctr">
            <a:noFill/>
            <a:miter lim="800000"/>
            <a:headEnd/>
            <a:tailEnd/>
          </a:ln>
        </p:spPr>
        <p:txBody>
          <a:bodyPr anchor="b"/>
          <a:lstStyle/>
          <a:p>
            <a:pPr eaLnBrk="0" hangingPunct="0"/>
            <a:r>
              <a:rPr lang="en-US" sz="800">
                <a:latin typeface="Segoe" pitchFamily="34" charset="0"/>
                <a:cs typeface="Arial" charset="0"/>
              </a:rPr>
              <a:t>© 2006 Microsoft Corporation. All rights reserved.</a:t>
            </a:r>
          </a:p>
          <a:p>
            <a:pPr eaLnBrk="0" hangingPunct="0"/>
            <a:r>
              <a:rPr lang="en-US" sz="800">
                <a:latin typeface="Segoe" pitchFamily="34" charset="0"/>
                <a:cs typeface="Arial" charset="0"/>
              </a:rPr>
              <a:t>This presentation is for informational purposes only. Microsoft makes no warranties, express or implied, in this summary.</a:t>
            </a:r>
          </a:p>
        </p:txBody>
      </p:sp>
      <p:sp>
        <p:nvSpPr>
          <p:cNvPr id="119813" name="Rectangle 57347"/>
          <p:cNvSpPr>
            <a:spLocks noGrp="1" noRot="1" noChangeAspect="1" noTextEdit="1"/>
          </p:cNvSpPr>
          <p:nvPr>
            <p:ph type="sldImg"/>
          </p:nvPr>
        </p:nvSpPr>
        <p:spPr>
          <a:noFill/>
          <a:ln cap="flat">
            <a:headEnd type="none" w="med" len="med"/>
            <a:tailEnd type="none" w="med" len="med"/>
          </a:ln>
        </p:spPr>
      </p:sp>
      <p:sp>
        <p:nvSpPr>
          <p:cNvPr id="119814" name="Rectangle 6"/>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1744"/>
          <p:cNvSpPr>
            <a:spLocks noGrp="1" noRot="1" noChangeAspect="1" noTextEdit="1"/>
          </p:cNvSpPr>
          <p:nvPr>
            <p:ph type="sldImg"/>
          </p:nvPr>
        </p:nvSpPr>
        <p:spPr>
          <a:noFill/>
          <a:ln w="12700" cap="flat">
            <a:round/>
            <a:headEnd type="none" w="med" len="med"/>
            <a:tailEnd type="none" w="med" len="med"/>
          </a:ln>
        </p:spPr>
      </p:sp>
      <p:sp>
        <p:nvSpPr>
          <p:cNvPr id="120835" name="Rectangle 31745"/>
          <p:cNvSpPr>
            <a:spLocks noGrp="1" noChangeArrowheads="1"/>
          </p:cNvSpPr>
          <p:nvPr>
            <p:ph type="body" idx="1"/>
          </p:nvPr>
        </p:nvSpPr>
        <p:spPr>
          <a:noFill/>
          <a:ln/>
        </p:spPr>
        <p:txBody>
          <a:bodyPr lIns="91440" tIns="45720" rIns="91440" bIns="45720"/>
          <a:lstStyle/>
          <a:p>
            <a:pPr eaLnBrk="1" hangingPunct="1"/>
            <a:endParaRPr kumimoji="1" lang="en-US" smtClean="0">
              <a:latin typeface="Times New Roman" pitchFamily="18" charset="0"/>
              <a:ea typeface="MS PGothic" pitchFamily="34" charset="-128"/>
            </a:endParaRPr>
          </a:p>
        </p:txBody>
      </p:sp>
      <p:sp>
        <p:nvSpPr>
          <p:cNvPr id="120836" name="Shape 31746"/>
          <p:cNvSpPr txBox="1">
            <a:spLocks noGrp="1" noChangeArrowheads="1"/>
          </p:cNvSpPr>
          <p:nvPr/>
        </p:nvSpPr>
        <p:spPr bwMode="auto">
          <a:xfrm>
            <a:off x="3848100" y="0"/>
            <a:ext cx="2944813" cy="496888"/>
          </a:xfrm>
          <a:prstGeom prst="rect">
            <a:avLst/>
          </a:prstGeom>
          <a:noFill/>
          <a:ln w="9525">
            <a:noFill/>
            <a:miter lim="800000"/>
            <a:headEnd/>
            <a:tailEnd/>
          </a:ln>
        </p:spPr>
        <p:txBody>
          <a:bodyPr/>
          <a:lstStyle/>
          <a:p>
            <a:endParaRPr kumimoji="1" lang="en-US">
              <a:ea typeface="MS PGothic" pitchFamily="34" charset="-128"/>
            </a:endParaRPr>
          </a:p>
        </p:txBody>
      </p:sp>
      <p:sp>
        <p:nvSpPr>
          <p:cNvPr id="120837" name="Shape 28"/>
          <p:cNvSpPr txBox="1">
            <a:spLocks noGrp="1" noChangeArrowheads="1"/>
          </p:cNvSpPr>
          <p:nvPr/>
        </p:nvSpPr>
        <p:spPr bwMode="auto">
          <a:xfrm>
            <a:off x="0" y="9548813"/>
            <a:ext cx="5614988" cy="381000"/>
          </a:xfrm>
          <a:prstGeom prst="rect">
            <a:avLst/>
          </a:prstGeom>
          <a:noFill/>
          <a:ln w="9525" algn="ctr">
            <a:noFill/>
            <a:miter lim="800000"/>
            <a:headEnd/>
            <a:tailEnd/>
          </a:ln>
        </p:spPr>
        <p:txBody>
          <a:bodyPr anchor="b"/>
          <a:lstStyle/>
          <a:p>
            <a:pPr eaLnBrk="0"/>
            <a:r>
              <a:rPr lang="en-US" sz="800">
                <a:latin typeface="Segoe" pitchFamily="34" charset="0"/>
                <a:ea typeface="MS PGothic" pitchFamily="34" charset="-128"/>
              </a:rPr>
              <a:t>©2005 Microsoft Corporation. All rights reserved.</a:t>
            </a:r>
            <a:endParaRPr kumimoji="1" lang="en-US">
              <a:ea typeface="MS PGothic" pitchFamily="34" charset="-128"/>
            </a:endParaRPr>
          </a:p>
          <a:p>
            <a:pPr hangingPunct="0"/>
            <a:r>
              <a:rPr lang="en-US" sz="800">
                <a:latin typeface="Segoe" pitchFamily="34" charset="0"/>
                <a:ea typeface="MS PGothic" pitchFamily="34" charset="-128"/>
                <a:cs typeface="Arial" charset="0"/>
              </a:rPr>
              <a:t>This presentation is for informational purposes only. Microsoft makes no warranties, express or implied, in this summary.</a:t>
            </a:r>
            <a:endParaRPr lang="en-US">
              <a:ea typeface="MS PGothic" pitchFamily="34" charset="-128"/>
            </a:endParaRPr>
          </a:p>
        </p:txBody>
      </p:sp>
      <p:sp>
        <p:nvSpPr>
          <p:cNvPr id="120838" name="Shape 18"/>
          <p:cNvSpPr txBox="1">
            <a:spLocks noGrp="1" noChangeArrowheads="1"/>
          </p:cNvSpPr>
          <p:nvPr/>
        </p:nvSpPr>
        <p:spPr bwMode="auto">
          <a:xfrm>
            <a:off x="5530850" y="9432925"/>
            <a:ext cx="1262063" cy="496888"/>
          </a:xfrm>
          <a:prstGeom prst="rect">
            <a:avLst/>
          </a:prstGeom>
          <a:noFill/>
          <a:ln w="9525" algn="ctr">
            <a:noFill/>
            <a:miter lim="800000"/>
            <a:headEnd/>
            <a:tailEnd/>
          </a:ln>
        </p:spPr>
        <p:txBody>
          <a:bodyPr anchor="b"/>
          <a:lstStyle/>
          <a:p>
            <a:fld id="{3C8085F1-15E6-43A2-9B93-BC417CF97A0E}" type="slidenum">
              <a:rPr lang="en-US" sz="1200">
                <a:latin typeface="Times New Roman" pitchFamily="18" charset="0"/>
                <a:ea typeface="MS PGothic" pitchFamily="34" charset="-128"/>
              </a:rPr>
              <a:pPr/>
              <a:t>23</a:t>
            </a:fld>
            <a:endParaRPr kumimoji="1" lang="en-US">
              <a:ea typeface="MS PGothic" pitchFamily="34" charset="-128"/>
            </a:endParaRPr>
          </a:p>
        </p:txBody>
      </p:sp>
      <p:sp>
        <p:nvSpPr>
          <p:cNvPr id="120839" name="Shape 31749"/>
          <p:cNvSpPr txBox="1">
            <a:spLocks noGrp="1" noChangeArrowheads="1"/>
          </p:cNvSpPr>
          <p:nvPr/>
        </p:nvSpPr>
        <p:spPr bwMode="auto">
          <a:xfrm>
            <a:off x="0" y="0"/>
            <a:ext cx="2944813" cy="496888"/>
          </a:xfrm>
          <a:prstGeom prst="rect">
            <a:avLst/>
          </a:prstGeom>
          <a:noFill/>
          <a:ln w="9525">
            <a:noFill/>
            <a:miter lim="800000"/>
            <a:headEnd/>
            <a:tailEnd/>
          </a:ln>
        </p:spPr>
        <p:txBody>
          <a:bodyPr/>
          <a:lstStyle/>
          <a:p>
            <a:endParaRPr lang="en-US">
              <a:ea typeface="MS PGothic"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41312"/>
          <p:cNvSpPr>
            <a:spLocks noGrp="1" noRot="1" noChangeAspect="1" noTextEdit="1"/>
          </p:cNvSpPr>
          <p:nvPr>
            <p:ph type="sldImg"/>
          </p:nvPr>
        </p:nvSpPr>
        <p:spPr>
          <a:noFill/>
          <a:ln cap="flat">
            <a:headEnd type="none" w="med" len="med"/>
            <a:tailEnd type="none" w="med" len="med"/>
          </a:ln>
        </p:spPr>
      </p:sp>
      <p:sp>
        <p:nvSpPr>
          <p:cNvPr id="121859" name="Rectangle 141313"/>
          <p:cNvSpPr>
            <a:spLocks noGrp="1" noChangeArrowheads="1"/>
          </p:cNvSpPr>
          <p:nvPr>
            <p:ph type="body" idx="1"/>
          </p:nvPr>
        </p:nvSpPr>
        <p:spPr>
          <a:noFill/>
          <a:ln/>
        </p:spPr>
        <p:txBody>
          <a:bodyPr lIns="91440" tIns="45720" rIns="91440" bIns="45720"/>
          <a:lstStyle/>
          <a:p>
            <a:pPr hangingPunct="1">
              <a:lnSpc>
                <a:spcPct val="90000"/>
              </a:lnSpc>
              <a:spcBef>
                <a:spcPct val="20000"/>
              </a:spcBef>
            </a:pPr>
            <a:endParaRPr lang="en-US" smtClean="0"/>
          </a:p>
        </p:txBody>
      </p:sp>
      <p:sp>
        <p:nvSpPr>
          <p:cNvPr id="121860" name="Shape 68610"/>
          <p:cNvSpPr txBox="1">
            <a:spLocks noGrp="1" noChangeArrowheads="1"/>
          </p:cNvSpPr>
          <p:nvPr/>
        </p:nvSpPr>
        <p:spPr bwMode="auto">
          <a:xfrm>
            <a:off x="3849688" y="0"/>
            <a:ext cx="2944812" cy="500063"/>
          </a:xfrm>
          <a:prstGeom prst="rect">
            <a:avLst/>
          </a:prstGeom>
          <a:noFill/>
          <a:ln w="9525" algn="ctr">
            <a:noFill/>
            <a:miter lim="800000"/>
            <a:headEnd/>
            <a:tailEnd/>
          </a:ln>
        </p:spPr>
        <p:txBody>
          <a:bodyPr/>
          <a:lstStyle/>
          <a:p>
            <a:pPr algn="r" eaLnBrk="0" hangingPunct="0"/>
            <a:fld id="{4184B6E7-9E52-4C31-A882-490AB5995683}" type="datetime8">
              <a:rPr lang="en-US" sz="1200" b="1">
                <a:latin typeface="Segoe" pitchFamily="34" charset="0"/>
              </a:rPr>
              <a:pPr algn="r" eaLnBrk="0" hangingPunct="0"/>
              <a:t>9/21/2007 3:53 PM</a:t>
            </a:fld>
            <a:endParaRPr lang="en-US" sz="1200" b="1">
              <a:latin typeface="Segoe" pitchFamily="34" charset="0"/>
            </a:endParaRPr>
          </a:p>
        </p:txBody>
      </p:sp>
      <p:sp>
        <p:nvSpPr>
          <p:cNvPr id="121861" name="Shape 68611"/>
          <p:cNvSpPr txBox="1">
            <a:spLocks noGrp="1" noChangeArrowheads="1"/>
          </p:cNvSpPr>
          <p:nvPr/>
        </p:nvSpPr>
        <p:spPr bwMode="auto">
          <a:xfrm>
            <a:off x="5624513" y="9432925"/>
            <a:ext cx="1169987" cy="500063"/>
          </a:xfrm>
          <a:prstGeom prst="rect">
            <a:avLst/>
          </a:prstGeom>
          <a:noFill/>
          <a:ln w="9525" algn="ctr">
            <a:noFill/>
            <a:miter lim="800000"/>
            <a:headEnd/>
            <a:tailEnd/>
          </a:ln>
        </p:spPr>
        <p:txBody>
          <a:bodyPr anchor="b"/>
          <a:lstStyle/>
          <a:p>
            <a:pPr algn="r" eaLnBrk="0" hangingPunct="0"/>
            <a:fld id="{6F81910E-BA19-4767-9777-519588527C14}" type="slidenum">
              <a:rPr lang="en-US" sz="1200" b="1">
                <a:latin typeface="Segoe" pitchFamily="34" charset="0"/>
              </a:rPr>
              <a:pPr algn="r" eaLnBrk="0" hangingPunct="0"/>
              <a:t>24</a:t>
            </a:fld>
            <a:endParaRPr lang="en-US" sz="1200" b="1">
              <a:latin typeface="Segoe" pitchFamily="34" charset="0"/>
            </a:endParaRPr>
          </a:p>
        </p:txBody>
      </p:sp>
      <p:sp>
        <p:nvSpPr>
          <p:cNvPr id="121862" name="Shape 68612"/>
          <p:cNvSpPr txBox="1">
            <a:spLocks noGrp="1" noChangeArrowheads="1"/>
          </p:cNvSpPr>
          <p:nvPr/>
        </p:nvSpPr>
        <p:spPr bwMode="auto">
          <a:xfrm>
            <a:off x="0" y="9431338"/>
            <a:ext cx="5394325" cy="500062"/>
          </a:xfrm>
          <a:prstGeom prst="rect">
            <a:avLst/>
          </a:prstGeom>
          <a:noFill/>
          <a:ln w="9525" algn="ctr">
            <a:noFill/>
            <a:miter lim="800000"/>
            <a:headEnd/>
            <a:tailEnd/>
          </a:ln>
        </p:spPr>
        <p:txBody>
          <a:bodyPr anchor="b"/>
          <a:lstStyle/>
          <a:p>
            <a:pPr eaLnBrk="0" hangingPunct="0"/>
            <a:r>
              <a:rPr lang="en-US" sz="700">
                <a:latin typeface="Segoe" pitchFamily="34" charset="0"/>
                <a:cs typeface="Arial" charset="0"/>
              </a:rPr>
              <a:t>© 2006 Microsoft Corporation. All rights reserved.</a:t>
            </a:r>
          </a:p>
          <a:p>
            <a:pPr eaLnBrk="0" hangingPunct="0"/>
            <a:r>
              <a:rPr lang="en-US" sz="700">
                <a:latin typeface="Segoe" pitchFamily="34" charset="0"/>
                <a:cs typeface="Arial" charset="0"/>
              </a:rPr>
              <a:t>This presentation is for informational purposes only. MICROSOFT MAKES NO WARRANTIES, EXPRESS OR IMPLIED, IN THIS SUMMARY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3792"/>
          <p:cNvSpPr>
            <a:spLocks noGrp="1" noRot="1" noChangeAspect="1" noTextEdit="1"/>
          </p:cNvSpPr>
          <p:nvPr>
            <p:ph type="sldImg"/>
          </p:nvPr>
        </p:nvSpPr>
        <p:spPr>
          <a:noFill/>
          <a:ln w="12700" cap="flat">
            <a:round/>
            <a:headEnd type="none" w="med" len="med"/>
            <a:tailEnd type="none" w="med" len="med"/>
          </a:ln>
        </p:spPr>
      </p:sp>
      <p:sp>
        <p:nvSpPr>
          <p:cNvPr id="122883" name="Rectangle 33793"/>
          <p:cNvSpPr>
            <a:spLocks noGrp="1" noChangeArrowheads="1"/>
          </p:cNvSpPr>
          <p:nvPr>
            <p:ph type="body" idx="1"/>
          </p:nvPr>
        </p:nvSpPr>
        <p:spPr>
          <a:noFill/>
          <a:ln/>
        </p:spPr>
        <p:txBody>
          <a:bodyPr lIns="91440" tIns="45720" rIns="91440" bIns="45720"/>
          <a:lstStyle/>
          <a:p>
            <a:pPr eaLnBrk="1" hangingPunct="1"/>
            <a:endParaRPr kumimoji="1" lang="en-US" smtClean="0">
              <a:latin typeface="Times New Roman" pitchFamily="18" charset="0"/>
              <a:ea typeface="MS PGothic" pitchFamily="34" charset="-128"/>
            </a:endParaRPr>
          </a:p>
        </p:txBody>
      </p:sp>
      <p:sp>
        <p:nvSpPr>
          <p:cNvPr id="122884" name="Shape 33794"/>
          <p:cNvSpPr txBox="1">
            <a:spLocks noGrp="1" noChangeArrowheads="1"/>
          </p:cNvSpPr>
          <p:nvPr/>
        </p:nvSpPr>
        <p:spPr bwMode="auto">
          <a:xfrm>
            <a:off x="3848100" y="0"/>
            <a:ext cx="2944813" cy="496888"/>
          </a:xfrm>
          <a:prstGeom prst="rect">
            <a:avLst/>
          </a:prstGeom>
          <a:noFill/>
          <a:ln w="9525">
            <a:noFill/>
            <a:miter lim="800000"/>
            <a:headEnd/>
            <a:tailEnd/>
          </a:ln>
        </p:spPr>
        <p:txBody>
          <a:bodyPr/>
          <a:lstStyle/>
          <a:p>
            <a:endParaRPr kumimoji="1" lang="en-US">
              <a:ea typeface="MS PGothic" pitchFamily="34" charset="-128"/>
            </a:endParaRPr>
          </a:p>
        </p:txBody>
      </p:sp>
      <p:sp>
        <p:nvSpPr>
          <p:cNvPr id="122885" name="Shape 24"/>
          <p:cNvSpPr txBox="1">
            <a:spLocks noGrp="1" noChangeArrowheads="1"/>
          </p:cNvSpPr>
          <p:nvPr/>
        </p:nvSpPr>
        <p:spPr bwMode="auto">
          <a:xfrm>
            <a:off x="0" y="9548813"/>
            <a:ext cx="5614988" cy="381000"/>
          </a:xfrm>
          <a:prstGeom prst="rect">
            <a:avLst/>
          </a:prstGeom>
          <a:noFill/>
          <a:ln w="9525" algn="ctr">
            <a:noFill/>
            <a:miter lim="800000"/>
            <a:headEnd/>
            <a:tailEnd/>
          </a:ln>
        </p:spPr>
        <p:txBody>
          <a:bodyPr anchor="b"/>
          <a:lstStyle/>
          <a:p>
            <a:pPr eaLnBrk="0"/>
            <a:r>
              <a:rPr lang="en-US" sz="800">
                <a:latin typeface="Segoe" pitchFamily="34" charset="0"/>
                <a:ea typeface="MS PGothic" pitchFamily="34" charset="-128"/>
              </a:rPr>
              <a:t>©2005 Microsoft Corporation. All rights reserved.</a:t>
            </a:r>
            <a:endParaRPr kumimoji="1" lang="en-US">
              <a:ea typeface="MS PGothic" pitchFamily="34" charset="-128"/>
            </a:endParaRPr>
          </a:p>
          <a:p>
            <a:pPr hangingPunct="0"/>
            <a:r>
              <a:rPr lang="en-US" sz="800">
                <a:latin typeface="Segoe" pitchFamily="34" charset="0"/>
                <a:ea typeface="MS PGothic" pitchFamily="34" charset="-128"/>
                <a:cs typeface="Arial" charset="0"/>
              </a:rPr>
              <a:t>This presentation is for informational purposes only. Microsoft makes no warranties, express or implied, in this summary.</a:t>
            </a:r>
            <a:endParaRPr lang="en-US">
              <a:ea typeface="MS PGothic" pitchFamily="34" charset="-128"/>
            </a:endParaRPr>
          </a:p>
        </p:txBody>
      </p:sp>
      <p:sp>
        <p:nvSpPr>
          <p:cNvPr id="122886" name="Shape 21"/>
          <p:cNvSpPr txBox="1">
            <a:spLocks noGrp="1" noChangeArrowheads="1"/>
          </p:cNvSpPr>
          <p:nvPr/>
        </p:nvSpPr>
        <p:spPr bwMode="auto">
          <a:xfrm>
            <a:off x="5530850" y="9432925"/>
            <a:ext cx="1262063" cy="496888"/>
          </a:xfrm>
          <a:prstGeom prst="rect">
            <a:avLst/>
          </a:prstGeom>
          <a:noFill/>
          <a:ln w="9525" algn="ctr">
            <a:noFill/>
            <a:miter lim="800000"/>
            <a:headEnd/>
            <a:tailEnd/>
          </a:ln>
        </p:spPr>
        <p:txBody>
          <a:bodyPr anchor="b"/>
          <a:lstStyle/>
          <a:p>
            <a:fld id="{5743B37B-5A11-4851-8559-FD80090FDEA5}" type="slidenum">
              <a:rPr lang="en-US" sz="1200">
                <a:latin typeface="Times New Roman" pitchFamily="18" charset="0"/>
                <a:ea typeface="MS PGothic" pitchFamily="34" charset="-128"/>
              </a:rPr>
              <a:pPr/>
              <a:t>25</a:t>
            </a:fld>
            <a:endParaRPr kumimoji="1" lang="en-US">
              <a:ea typeface="MS PGothic" pitchFamily="34" charset="-128"/>
            </a:endParaRPr>
          </a:p>
        </p:txBody>
      </p:sp>
      <p:sp>
        <p:nvSpPr>
          <p:cNvPr id="122887" name="Shape 33797"/>
          <p:cNvSpPr txBox="1">
            <a:spLocks noGrp="1" noChangeArrowheads="1"/>
          </p:cNvSpPr>
          <p:nvPr/>
        </p:nvSpPr>
        <p:spPr bwMode="auto">
          <a:xfrm>
            <a:off x="0" y="0"/>
            <a:ext cx="2944813" cy="496888"/>
          </a:xfrm>
          <a:prstGeom prst="rect">
            <a:avLst/>
          </a:prstGeom>
          <a:noFill/>
          <a:ln w="9525">
            <a:noFill/>
            <a:miter lim="800000"/>
            <a:headEnd/>
            <a:tailEnd/>
          </a:ln>
        </p:spPr>
        <p:txBody>
          <a:bodyPr/>
          <a:lstStyle/>
          <a:p>
            <a:endParaRPr lang="en-US">
              <a:ea typeface="MS PGothic"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5840"/>
          <p:cNvSpPr>
            <a:spLocks noGrp="1" noRot="1" noChangeAspect="1" noTextEdit="1"/>
          </p:cNvSpPr>
          <p:nvPr>
            <p:ph type="sldImg"/>
          </p:nvPr>
        </p:nvSpPr>
        <p:spPr>
          <a:noFill/>
          <a:ln w="12700" cap="flat">
            <a:round/>
            <a:headEnd type="none" w="med" len="med"/>
            <a:tailEnd type="none" w="med" len="med"/>
          </a:ln>
        </p:spPr>
      </p:sp>
      <p:sp>
        <p:nvSpPr>
          <p:cNvPr id="123907" name="Rectangle 35841"/>
          <p:cNvSpPr>
            <a:spLocks noGrp="1" noChangeArrowheads="1"/>
          </p:cNvSpPr>
          <p:nvPr>
            <p:ph type="body" idx="1"/>
          </p:nvPr>
        </p:nvSpPr>
        <p:spPr>
          <a:xfrm>
            <a:off x="908050" y="4718050"/>
            <a:ext cx="4978400" cy="4468813"/>
          </a:xfrm>
          <a:noFill/>
          <a:ln/>
        </p:spPr>
        <p:txBody>
          <a:bodyPr lIns="91440" tIns="45720" rIns="91440" bIns="45720"/>
          <a:lstStyle/>
          <a:p>
            <a:pPr eaLnBrk="1" hangingPunct="1"/>
            <a:endParaRPr kumimoji="1" lang="en-US" smtClean="0">
              <a:latin typeface="Times New Roman" pitchFamily="18" charset="0"/>
              <a:ea typeface="MS PGothic" pitchFamily="34" charset="-128"/>
            </a:endParaRPr>
          </a:p>
        </p:txBody>
      </p:sp>
      <p:sp>
        <p:nvSpPr>
          <p:cNvPr id="123908" name="Shape 27"/>
          <p:cNvSpPr txBox="1">
            <a:spLocks noGrp="1" noChangeArrowheads="1"/>
          </p:cNvSpPr>
          <p:nvPr/>
        </p:nvSpPr>
        <p:spPr bwMode="auto">
          <a:xfrm>
            <a:off x="3848100" y="0"/>
            <a:ext cx="2944813" cy="496888"/>
          </a:xfrm>
          <a:prstGeom prst="rect">
            <a:avLst/>
          </a:prstGeom>
          <a:noFill/>
          <a:ln w="9525" algn="ctr">
            <a:noFill/>
            <a:miter lim="800000"/>
            <a:headEnd/>
            <a:tailEnd/>
          </a:ln>
        </p:spPr>
        <p:txBody>
          <a:bodyPr/>
          <a:lstStyle/>
          <a:p>
            <a:pPr algn="r" eaLnBrk="0"/>
            <a:fld id="{73D1A793-9ABC-4ED8-BB89-04D8ED1EED73}" type="datetime8">
              <a:rPr lang="en-US">
                <a:ea typeface="MS PGothic" pitchFamily="34" charset="-128"/>
              </a:rPr>
              <a:pPr algn="r" eaLnBrk="0"/>
              <a:t>9/21/2007 3:53 PM</a:t>
            </a:fld>
            <a:endParaRPr lang="en-US" sz="1200">
              <a:latin typeface="Times New Roman" pitchFamily="18" charset="0"/>
              <a:ea typeface="MS PGothic" pitchFamily="34" charset="-128"/>
            </a:endParaRPr>
          </a:p>
        </p:txBody>
      </p:sp>
      <p:sp>
        <p:nvSpPr>
          <p:cNvPr id="123909" name="Shape 12"/>
          <p:cNvSpPr txBox="1">
            <a:spLocks noGrp="1" noChangeArrowheads="1"/>
          </p:cNvSpPr>
          <p:nvPr/>
        </p:nvSpPr>
        <p:spPr bwMode="auto">
          <a:xfrm>
            <a:off x="5530850" y="9432925"/>
            <a:ext cx="1262063" cy="496888"/>
          </a:xfrm>
          <a:prstGeom prst="rect">
            <a:avLst/>
          </a:prstGeom>
          <a:noFill/>
          <a:ln w="9525" algn="ctr">
            <a:noFill/>
            <a:miter lim="800000"/>
            <a:headEnd/>
            <a:tailEnd/>
          </a:ln>
        </p:spPr>
        <p:txBody>
          <a:bodyPr anchor="b"/>
          <a:lstStyle/>
          <a:p>
            <a:pPr algn="r" eaLnBrk="0"/>
            <a:fld id="{A9513FB2-36D1-4438-9513-2E3C287A3AAC}" type="slidenum">
              <a:rPr lang="en-US">
                <a:ea typeface="MS PGothic" pitchFamily="34" charset="-128"/>
              </a:rPr>
              <a:pPr algn="r" eaLnBrk="0"/>
              <a:t>26</a:t>
            </a:fld>
            <a:endParaRPr lang="en-US" sz="1200">
              <a:latin typeface="Times New Roman" pitchFamily="18" charset="0"/>
              <a:ea typeface="MS PGothic" pitchFamily="34" charset="-128"/>
            </a:endParaRPr>
          </a:p>
        </p:txBody>
      </p:sp>
      <p:sp>
        <p:nvSpPr>
          <p:cNvPr id="123910" name="Shape 14"/>
          <p:cNvSpPr txBox="1">
            <a:spLocks noGrp="1" noChangeArrowheads="1"/>
          </p:cNvSpPr>
          <p:nvPr/>
        </p:nvSpPr>
        <p:spPr bwMode="auto">
          <a:xfrm>
            <a:off x="0" y="9548813"/>
            <a:ext cx="5614988" cy="381000"/>
          </a:xfrm>
          <a:prstGeom prst="rect">
            <a:avLst/>
          </a:prstGeom>
          <a:noFill/>
          <a:ln w="9525" algn="ctr">
            <a:noFill/>
            <a:miter lim="800000"/>
            <a:headEnd/>
            <a:tailEnd/>
          </a:ln>
        </p:spPr>
        <p:txBody>
          <a:bodyPr anchor="b"/>
          <a:lstStyle/>
          <a:p>
            <a:pPr eaLnBrk="0"/>
            <a:r>
              <a:rPr lang="en-US" sz="800">
                <a:latin typeface="Segoe" pitchFamily="34" charset="0"/>
                <a:ea typeface="MS PGothic" pitchFamily="34" charset="-128"/>
              </a:rPr>
              <a:t>©2005 Microsoft Corporation. All rights reserved.</a:t>
            </a:r>
            <a:endParaRPr kumimoji="1" lang="en-US">
              <a:ea typeface="MS PGothic" pitchFamily="34" charset="-128"/>
            </a:endParaRPr>
          </a:p>
          <a:p>
            <a:pPr hangingPunct="0"/>
            <a:r>
              <a:rPr lang="en-US" sz="800">
                <a:latin typeface="Segoe" pitchFamily="34" charset="0"/>
                <a:ea typeface="MS PGothic" pitchFamily="34" charset="-128"/>
                <a:cs typeface="Arial" charset="0"/>
              </a:rPr>
              <a:t>This presentation is for informational purposes only. Microsoft makes no warranties, express or implied, in this summary.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hape 4"/>
          <p:cNvSpPr txBox="1">
            <a:spLocks noGrp="1" noChangeArrowheads="1"/>
          </p:cNvSpPr>
          <p:nvPr/>
        </p:nvSpPr>
        <p:spPr bwMode="auto">
          <a:xfrm>
            <a:off x="3848100" y="9432925"/>
            <a:ext cx="2944813" cy="496888"/>
          </a:xfrm>
          <a:prstGeom prst="rect">
            <a:avLst/>
          </a:prstGeom>
          <a:noFill/>
          <a:ln w="9525" algn="ctr">
            <a:noFill/>
            <a:miter lim="800000"/>
            <a:headEnd/>
            <a:tailEnd/>
          </a:ln>
        </p:spPr>
        <p:txBody>
          <a:bodyPr lIns="93156" tIns="46578" rIns="93156" bIns="46578" anchor="b"/>
          <a:lstStyle/>
          <a:p>
            <a:pPr algn="r" defTabSz="931863"/>
            <a:fld id="{F09E76CC-B32D-41CF-928E-B48536E7BB3A}" type="slidenum">
              <a:rPr lang="en-US" sz="1200"/>
              <a:pPr algn="r" defTabSz="931863"/>
              <a:t>27</a:t>
            </a:fld>
            <a:endParaRPr lang="en-US" sz="1200"/>
          </a:p>
        </p:txBody>
      </p:sp>
      <p:sp>
        <p:nvSpPr>
          <p:cNvPr id="124931" name="Rectangle 1593345"/>
          <p:cNvSpPr>
            <a:spLocks noGrp="1" noRot="1" noChangeAspect="1" noChangeArrowheads="1" noTextEdit="1"/>
          </p:cNvSpPr>
          <p:nvPr>
            <p:ph type="sldImg"/>
          </p:nvPr>
        </p:nvSpPr>
        <p:spPr>
          <a:noFill/>
          <a:ln cap="flat">
            <a:headEnd type="none" w="med" len="med"/>
            <a:tailEnd type="none" w="med" len="med"/>
          </a:ln>
        </p:spPr>
      </p:sp>
      <p:sp>
        <p:nvSpPr>
          <p:cNvPr id="124932" name="Rectangle 1593346"/>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hape 3"/>
          <p:cNvSpPr txBox="1">
            <a:spLocks noGrp="1" noChangeArrowheads="1"/>
          </p:cNvSpPr>
          <p:nvPr/>
        </p:nvSpPr>
        <p:spPr bwMode="auto">
          <a:xfrm>
            <a:off x="3848100" y="9432925"/>
            <a:ext cx="2944813" cy="496888"/>
          </a:xfrm>
          <a:prstGeom prst="rect">
            <a:avLst/>
          </a:prstGeom>
          <a:noFill/>
          <a:ln w="9525" algn="ctr">
            <a:noFill/>
            <a:miter lim="800000"/>
            <a:headEnd/>
            <a:tailEnd/>
          </a:ln>
        </p:spPr>
        <p:txBody>
          <a:bodyPr lIns="93156" tIns="46578" rIns="93156" bIns="46578" anchor="b"/>
          <a:lstStyle/>
          <a:p>
            <a:pPr algn="r" defTabSz="931863"/>
            <a:fld id="{D28B5D4E-984D-46C1-9AC1-F7D3BEE2C59D}" type="slidenum">
              <a:rPr lang="en-US" sz="1200"/>
              <a:pPr algn="r" defTabSz="931863"/>
              <a:t>28</a:t>
            </a:fld>
            <a:endParaRPr lang="en-US" sz="1200"/>
          </a:p>
        </p:txBody>
      </p:sp>
      <p:sp>
        <p:nvSpPr>
          <p:cNvPr id="125955" name="Rectangle 1648641"/>
          <p:cNvSpPr>
            <a:spLocks noGrp="1" noRot="1" noChangeAspect="1" noChangeArrowheads="1" noTextEdit="1"/>
          </p:cNvSpPr>
          <p:nvPr>
            <p:ph type="sldImg"/>
          </p:nvPr>
        </p:nvSpPr>
        <p:spPr>
          <a:noFill/>
          <a:ln cap="flat">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hape 4"/>
          <p:cNvSpPr txBox="1">
            <a:spLocks noGrp="1" noChangeArrowheads="1"/>
          </p:cNvSpPr>
          <p:nvPr/>
        </p:nvSpPr>
        <p:spPr bwMode="auto">
          <a:xfrm>
            <a:off x="3848100" y="9432925"/>
            <a:ext cx="2944813" cy="496888"/>
          </a:xfrm>
          <a:prstGeom prst="rect">
            <a:avLst/>
          </a:prstGeom>
          <a:noFill/>
          <a:ln w="9525" algn="ctr">
            <a:noFill/>
            <a:miter lim="800000"/>
            <a:headEnd/>
            <a:tailEnd/>
          </a:ln>
        </p:spPr>
        <p:txBody>
          <a:bodyPr lIns="93156" tIns="46578" rIns="93156" bIns="46578" anchor="b"/>
          <a:lstStyle/>
          <a:p>
            <a:pPr algn="r" defTabSz="931863"/>
            <a:fld id="{914779E0-2F44-48F5-9016-E49B0EC16FCA}" type="slidenum">
              <a:rPr lang="en-US" sz="1200"/>
              <a:pPr algn="r" defTabSz="931863"/>
              <a:t>29</a:t>
            </a:fld>
            <a:endParaRPr lang="en-US" sz="1200"/>
          </a:p>
        </p:txBody>
      </p:sp>
      <p:sp>
        <p:nvSpPr>
          <p:cNvPr id="126979" name="Rectangle 1597441"/>
          <p:cNvSpPr>
            <a:spLocks noGrp="1" noRot="1" noChangeAspect="1" noChangeArrowheads="1" noTextEdit="1"/>
          </p:cNvSpPr>
          <p:nvPr>
            <p:ph type="sldImg"/>
          </p:nvPr>
        </p:nvSpPr>
        <p:spPr>
          <a:noFill/>
          <a:ln cap="flat">
            <a:headEnd type="none" w="med" len="med"/>
            <a:tailEnd type="none" w="med" len="med"/>
          </a:ln>
        </p:spPr>
      </p:sp>
      <p:sp>
        <p:nvSpPr>
          <p:cNvPr id="126980" name="Rectangle 1597442"/>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hape 4"/>
          <p:cNvSpPr>
            <a:spLocks noGrp="1" noChangeArrowheads="1"/>
          </p:cNvSpPr>
          <p:nvPr>
            <p:ph type="sldNum" sz="quarter" idx="5"/>
          </p:nvPr>
        </p:nvSpPr>
        <p:spPr>
          <a:noFill/>
          <a:ln>
            <a:headEnd/>
            <a:tailEnd/>
          </a:ln>
        </p:spPr>
        <p:txBody>
          <a:bodyPr/>
          <a:lstStyle/>
          <a:p>
            <a:fld id="{8337B7A0-5101-4A52-8426-04C2240234BB}" type="slidenum">
              <a:rPr lang="en-US" smtClean="0">
                <a:latin typeface="Arial" charset="0"/>
              </a:rPr>
              <a:pPr/>
              <a:t>3</a:t>
            </a:fld>
            <a:endParaRPr lang="en-US" smtClean="0">
              <a:latin typeface="Arial" charset="0"/>
            </a:endParaRPr>
          </a:p>
        </p:txBody>
      </p:sp>
      <p:sp>
        <p:nvSpPr>
          <p:cNvPr id="106499" name="Rectangle 1448961"/>
          <p:cNvSpPr>
            <a:spLocks noGrp="1" noRot="1" noChangeAspect="1" noChangeArrowheads="1" noTextEdit="1"/>
          </p:cNvSpPr>
          <p:nvPr>
            <p:ph type="sldImg"/>
          </p:nvPr>
        </p:nvSpPr>
        <p:spPr>
          <a:xfrm>
            <a:off x="915988" y="744538"/>
            <a:ext cx="4965700" cy="3724275"/>
          </a:xfrm>
          <a:noFill/>
          <a:ln cap="flat">
            <a:headEnd type="none" w="med" len="med"/>
            <a:tailEnd type="none" w="med" len="med"/>
          </a:ln>
        </p:spPr>
      </p:sp>
      <p:sp>
        <p:nvSpPr>
          <p:cNvPr id="106500" name="Rectangle 1448962"/>
          <p:cNvSpPr>
            <a:spLocks noGrp="1" noChangeArrowheads="1"/>
          </p:cNvSpPr>
          <p:nvPr>
            <p:ph type="body" idx="1"/>
          </p:nvPr>
        </p:nvSpPr>
        <p:spPr>
          <a:xfrm>
            <a:off x="906463" y="4716463"/>
            <a:ext cx="4981575" cy="4470400"/>
          </a:xfrm>
          <a:noFill/>
          <a:ln/>
        </p:spPr>
        <p:txBody>
          <a:bodyPr/>
          <a:lstStyle/>
          <a:p>
            <a:pPr eaLnBrk="1" hangingPunct="1"/>
            <a:endParaRPr lang="fr-FR"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hape 2"/>
          <p:cNvSpPr txBox="1">
            <a:spLocks noGrp="1" noChangeArrowheads="1"/>
          </p:cNvSpPr>
          <p:nvPr/>
        </p:nvSpPr>
        <p:spPr bwMode="auto">
          <a:xfrm>
            <a:off x="3848100" y="0"/>
            <a:ext cx="2944813" cy="496888"/>
          </a:xfrm>
          <a:prstGeom prst="rect">
            <a:avLst/>
          </a:prstGeom>
          <a:noFill/>
          <a:ln w="9525" algn="ctr">
            <a:noFill/>
            <a:miter lim="800000"/>
            <a:headEnd/>
            <a:tailEnd/>
          </a:ln>
        </p:spPr>
        <p:txBody>
          <a:bodyPr/>
          <a:lstStyle/>
          <a:p>
            <a:pPr algn="r"/>
            <a:fld id="{37393784-3AF9-45CE-ADFD-D265C6D855AF}" type="datetime8">
              <a:rPr lang="en-US" sz="1200">
                <a:latin typeface="Times New Roman" pitchFamily="18" charset="0"/>
              </a:rPr>
              <a:pPr algn="r"/>
              <a:t>9/21/2007 3:53 PM</a:t>
            </a:fld>
            <a:endParaRPr lang="en-US" sz="1200">
              <a:latin typeface="Times New Roman" pitchFamily="18" charset="0"/>
            </a:endParaRPr>
          </a:p>
        </p:txBody>
      </p:sp>
      <p:sp>
        <p:nvSpPr>
          <p:cNvPr id="128003" name="Shape 3"/>
          <p:cNvSpPr txBox="1">
            <a:spLocks noGrp="1" noChangeArrowheads="1"/>
          </p:cNvSpPr>
          <p:nvPr/>
        </p:nvSpPr>
        <p:spPr bwMode="auto">
          <a:xfrm>
            <a:off x="5530850" y="9432925"/>
            <a:ext cx="1262063" cy="496888"/>
          </a:xfrm>
          <a:prstGeom prst="rect">
            <a:avLst/>
          </a:prstGeom>
          <a:noFill/>
          <a:ln w="9525" algn="ctr">
            <a:noFill/>
            <a:miter lim="800000"/>
            <a:headEnd/>
            <a:tailEnd/>
          </a:ln>
        </p:spPr>
        <p:txBody>
          <a:bodyPr anchor="b"/>
          <a:lstStyle/>
          <a:p>
            <a:pPr algn="r"/>
            <a:fld id="{5CBA4851-3D06-40BB-85E8-E4EAD7619A9D}" type="slidenum">
              <a:rPr lang="en-US" sz="1200">
                <a:latin typeface="Times New Roman" pitchFamily="18" charset="0"/>
              </a:rPr>
              <a:pPr algn="r"/>
              <a:t>30</a:t>
            </a:fld>
            <a:endParaRPr lang="en-US" sz="1200">
              <a:latin typeface="Times New Roman" pitchFamily="18" charset="0"/>
            </a:endParaRPr>
          </a:p>
        </p:txBody>
      </p:sp>
      <p:sp>
        <p:nvSpPr>
          <p:cNvPr id="128004" name="Shape 4"/>
          <p:cNvSpPr txBox="1">
            <a:spLocks noGrp="1" noChangeArrowheads="1"/>
          </p:cNvSpPr>
          <p:nvPr/>
        </p:nvSpPr>
        <p:spPr bwMode="auto">
          <a:xfrm>
            <a:off x="0" y="9548813"/>
            <a:ext cx="5614988" cy="381000"/>
          </a:xfrm>
          <a:prstGeom prst="rect">
            <a:avLst/>
          </a:prstGeom>
          <a:noFill/>
          <a:ln w="9525" algn="ctr">
            <a:noFill/>
            <a:miter lim="800000"/>
            <a:headEnd/>
            <a:tailEnd/>
          </a:ln>
        </p:spPr>
        <p:txBody>
          <a:bodyPr anchor="b"/>
          <a:lstStyle/>
          <a:p>
            <a:pPr eaLnBrk="0" hangingPunct="0"/>
            <a:r>
              <a:rPr lang="en-US" sz="800">
                <a:latin typeface="Segoe" pitchFamily="34" charset="0"/>
                <a:cs typeface="Arial" charset="0"/>
              </a:rPr>
              <a:t>© 2006 Microsoft Corporation. All rights reserved.</a:t>
            </a:r>
          </a:p>
          <a:p>
            <a:pPr eaLnBrk="0" hangingPunct="0"/>
            <a:r>
              <a:rPr lang="en-US" sz="800">
                <a:latin typeface="Segoe" pitchFamily="34" charset="0"/>
                <a:cs typeface="Arial" charset="0"/>
              </a:rPr>
              <a:t>This presentation is for informational purposes only. Microsoft makes no warranties, express or implied, in this summary.</a:t>
            </a:r>
          </a:p>
        </p:txBody>
      </p:sp>
      <p:sp>
        <p:nvSpPr>
          <p:cNvPr id="128005" name="Rectangle 61443"/>
          <p:cNvSpPr>
            <a:spLocks noGrp="1" noRot="1" noChangeAspect="1" noChangeArrowheads="1" noTextEdit="1"/>
          </p:cNvSpPr>
          <p:nvPr>
            <p:ph type="sldImg"/>
          </p:nvPr>
        </p:nvSpPr>
        <p:spPr>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hape 3"/>
          <p:cNvSpPr txBox="1">
            <a:spLocks noGrp="1" noChangeArrowheads="1"/>
          </p:cNvSpPr>
          <p:nvPr/>
        </p:nvSpPr>
        <p:spPr bwMode="auto">
          <a:xfrm>
            <a:off x="3848100" y="0"/>
            <a:ext cx="2944813" cy="496888"/>
          </a:xfrm>
          <a:prstGeom prst="rect">
            <a:avLst/>
          </a:prstGeom>
          <a:noFill/>
          <a:ln w="9525" algn="ctr">
            <a:noFill/>
            <a:miter lim="800000"/>
            <a:headEnd/>
            <a:tailEnd/>
          </a:ln>
        </p:spPr>
        <p:txBody>
          <a:bodyPr/>
          <a:lstStyle/>
          <a:p>
            <a:pPr algn="r"/>
            <a:fld id="{2964C146-7DD8-41B9-AD36-05AA4396C2E5}" type="datetime8">
              <a:rPr lang="en-US" sz="1200">
                <a:latin typeface="Times New Roman" pitchFamily="18" charset="0"/>
              </a:rPr>
              <a:pPr algn="r"/>
              <a:t>9/21/2007 3:53 PM</a:t>
            </a:fld>
            <a:endParaRPr lang="en-US" sz="1200">
              <a:latin typeface="Times New Roman" pitchFamily="18" charset="0"/>
            </a:endParaRPr>
          </a:p>
        </p:txBody>
      </p:sp>
      <p:sp>
        <p:nvSpPr>
          <p:cNvPr id="129027" name="Shape 4"/>
          <p:cNvSpPr txBox="1">
            <a:spLocks noGrp="1" noChangeArrowheads="1"/>
          </p:cNvSpPr>
          <p:nvPr/>
        </p:nvSpPr>
        <p:spPr bwMode="auto">
          <a:xfrm>
            <a:off x="5530850" y="9432925"/>
            <a:ext cx="1262063" cy="496888"/>
          </a:xfrm>
          <a:prstGeom prst="rect">
            <a:avLst/>
          </a:prstGeom>
          <a:noFill/>
          <a:ln w="9525" algn="ctr">
            <a:noFill/>
            <a:miter lim="800000"/>
            <a:headEnd/>
            <a:tailEnd/>
          </a:ln>
        </p:spPr>
        <p:txBody>
          <a:bodyPr anchor="b"/>
          <a:lstStyle/>
          <a:p>
            <a:pPr algn="r"/>
            <a:fld id="{ED1F60B1-4B67-4E94-BE76-D33A11EF8BED}" type="slidenum">
              <a:rPr lang="en-US" sz="1200">
                <a:latin typeface="Times New Roman" pitchFamily="18" charset="0"/>
              </a:rPr>
              <a:pPr algn="r"/>
              <a:t>31</a:t>
            </a:fld>
            <a:endParaRPr lang="en-US" sz="1200">
              <a:latin typeface="Times New Roman" pitchFamily="18" charset="0"/>
            </a:endParaRPr>
          </a:p>
        </p:txBody>
      </p:sp>
      <p:sp>
        <p:nvSpPr>
          <p:cNvPr id="129028" name="Shape 5"/>
          <p:cNvSpPr txBox="1">
            <a:spLocks noGrp="1" noChangeArrowheads="1"/>
          </p:cNvSpPr>
          <p:nvPr/>
        </p:nvSpPr>
        <p:spPr bwMode="auto">
          <a:xfrm>
            <a:off x="0" y="9548813"/>
            <a:ext cx="5614988" cy="381000"/>
          </a:xfrm>
          <a:prstGeom prst="rect">
            <a:avLst/>
          </a:prstGeom>
          <a:noFill/>
          <a:ln w="9525" algn="ctr">
            <a:noFill/>
            <a:miter lim="800000"/>
            <a:headEnd/>
            <a:tailEnd/>
          </a:ln>
        </p:spPr>
        <p:txBody>
          <a:bodyPr anchor="b"/>
          <a:lstStyle/>
          <a:p>
            <a:r>
              <a:rPr lang="en-US" sz="800">
                <a:solidFill>
                  <a:srgbClr val="000000"/>
                </a:solidFill>
                <a:latin typeface="Segoe" pitchFamily="34" charset="0"/>
              </a:rPr>
              <a:t>© 2006 Microsoft Corporation. All rights reserved. </a:t>
            </a:r>
            <a:br>
              <a:rPr lang="en-US" sz="800">
                <a:solidFill>
                  <a:srgbClr val="000000"/>
                </a:solidFill>
                <a:latin typeface="Segoe" pitchFamily="34" charset="0"/>
              </a:rPr>
            </a:br>
            <a:r>
              <a:rPr lang="en-US" sz="800">
                <a:solidFill>
                  <a:srgbClr val="000000"/>
                </a:solidFill>
                <a:latin typeface="Segoe" pitchFamily="34" charset="0"/>
              </a:rPr>
              <a:t>This presentation is for informational purposes only. Microsoft makes no warranties, express or implied, in this summary. </a:t>
            </a:r>
          </a:p>
        </p:txBody>
      </p:sp>
      <p:sp>
        <p:nvSpPr>
          <p:cNvPr id="129029" name="Rectangle 75779"/>
          <p:cNvSpPr>
            <a:spLocks noGrp="1" noRot="1" noChangeAspect="1" noChangeArrowheads="1" noTextEdit="1"/>
          </p:cNvSpPr>
          <p:nvPr>
            <p:ph type="sldImg"/>
          </p:nvPr>
        </p:nvSpPr>
        <p:spPr>
          <a:noFill/>
          <a:ln cap="flat">
            <a:headEnd type="none" w="med" len="med"/>
            <a:tailEnd type="none" w="med" len="med"/>
          </a:ln>
        </p:spPr>
      </p:sp>
      <p:sp>
        <p:nvSpPr>
          <p:cNvPr id="129030" name="Rectangle 75780"/>
          <p:cNvSpPr>
            <a:spLocks noGrp="1" noChangeArrowheads="1"/>
          </p:cNvSpPr>
          <p:nvPr>
            <p:ph type="body" idx="1"/>
          </p:nvPr>
        </p:nvSpPr>
        <p:spPr>
          <a:noFill/>
          <a:ln/>
        </p:spPr>
        <p:txBody>
          <a:bodyPr lIns="91440" tIns="45720" rIns="91440" bIns="45720"/>
          <a:lstStyle/>
          <a:p>
            <a:pPr eaLnBrk="1" hangingPunct="1"/>
            <a:endParaRPr lang="en-US" dirty="0"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hape 2"/>
          <p:cNvSpPr txBox="1">
            <a:spLocks noGrp="1" noChangeArrowheads="1"/>
          </p:cNvSpPr>
          <p:nvPr/>
        </p:nvSpPr>
        <p:spPr bwMode="auto">
          <a:xfrm>
            <a:off x="3848100" y="0"/>
            <a:ext cx="2944813" cy="496888"/>
          </a:xfrm>
          <a:prstGeom prst="rect">
            <a:avLst/>
          </a:prstGeom>
          <a:noFill/>
          <a:ln w="9525" algn="ctr">
            <a:noFill/>
            <a:miter lim="800000"/>
            <a:headEnd/>
            <a:tailEnd/>
          </a:ln>
        </p:spPr>
        <p:txBody>
          <a:bodyPr/>
          <a:lstStyle/>
          <a:p>
            <a:pPr algn="r"/>
            <a:fld id="{D60A20E3-CB96-47D2-BA96-8DF348715B1B}" type="datetime8">
              <a:rPr lang="en-US" sz="1200">
                <a:latin typeface="Times New Roman" pitchFamily="18" charset="0"/>
              </a:rPr>
              <a:pPr algn="r"/>
              <a:t>9/21/2007 3:53 PM</a:t>
            </a:fld>
            <a:endParaRPr lang="en-US" sz="1200">
              <a:latin typeface="Times New Roman" pitchFamily="18" charset="0"/>
            </a:endParaRPr>
          </a:p>
        </p:txBody>
      </p:sp>
      <p:sp>
        <p:nvSpPr>
          <p:cNvPr id="130051" name="Shape 3"/>
          <p:cNvSpPr txBox="1">
            <a:spLocks noGrp="1" noChangeArrowheads="1"/>
          </p:cNvSpPr>
          <p:nvPr/>
        </p:nvSpPr>
        <p:spPr bwMode="auto">
          <a:xfrm>
            <a:off x="5530850" y="9432925"/>
            <a:ext cx="1262063" cy="496888"/>
          </a:xfrm>
          <a:prstGeom prst="rect">
            <a:avLst/>
          </a:prstGeom>
          <a:noFill/>
          <a:ln w="9525" algn="ctr">
            <a:noFill/>
            <a:miter lim="800000"/>
            <a:headEnd/>
            <a:tailEnd/>
          </a:ln>
        </p:spPr>
        <p:txBody>
          <a:bodyPr anchor="b"/>
          <a:lstStyle/>
          <a:p>
            <a:pPr algn="r"/>
            <a:fld id="{F78F991D-5F95-4334-86DC-000B8A0F99B7}" type="slidenum">
              <a:rPr lang="en-US" sz="1200">
                <a:latin typeface="Times New Roman" pitchFamily="18" charset="0"/>
              </a:rPr>
              <a:pPr algn="r"/>
              <a:t>32</a:t>
            </a:fld>
            <a:endParaRPr lang="en-US" sz="1200">
              <a:latin typeface="Times New Roman" pitchFamily="18" charset="0"/>
            </a:endParaRPr>
          </a:p>
        </p:txBody>
      </p:sp>
      <p:sp>
        <p:nvSpPr>
          <p:cNvPr id="130052" name="Shape 4"/>
          <p:cNvSpPr txBox="1">
            <a:spLocks noGrp="1" noChangeArrowheads="1"/>
          </p:cNvSpPr>
          <p:nvPr/>
        </p:nvSpPr>
        <p:spPr bwMode="auto">
          <a:xfrm>
            <a:off x="0" y="9548813"/>
            <a:ext cx="5614988" cy="381000"/>
          </a:xfrm>
          <a:prstGeom prst="rect">
            <a:avLst/>
          </a:prstGeom>
          <a:noFill/>
          <a:ln w="9525" algn="ctr">
            <a:noFill/>
            <a:miter lim="800000"/>
            <a:headEnd/>
            <a:tailEnd/>
          </a:ln>
        </p:spPr>
        <p:txBody>
          <a:bodyPr anchor="b"/>
          <a:lstStyle/>
          <a:p>
            <a:pPr eaLnBrk="0" hangingPunct="0"/>
            <a:r>
              <a:rPr lang="en-US" sz="800">
                <a:latin typeface="Segoe" pitchFamily="34" charset="0"/>
                <a:cs typeface="Arial" charset="0"/>
              </a:rPr>
              <a:t>© 2006 Microsoft Corporation. All rights reserved.</a:t>
            </a:r>
          </a:p>
          <a:p>
            <a:pPr eaLnBrk="0" hangingPunct="0"/>
            <a:r>
              <a:rPr lang="en-US" sz="800">
                <a:latin typeface="Segoe" pitchFamily="34" charset="0"/>
                <a:cs typeface="Arial" charset="0"/>
              </a:rPr>
              <a:t>This presentation is for informational purposes only. Microsoft makes no warranties, express or implied, in this summary.</a:t>
            </a:r>
          </a:p>
        </p:txBody>
      </p:sp>
      <p:sp>
        <p:nvSpPr>
          <p:cNvPr id="130053" name="Rectangle 52227"/>
          <p:cNvSpPr>
            <a:spLocks noGrp="1" noRot="1" noChangeAspect="1" noChangeArrowheads="1" noTextEdit="1"/>
          </p:cNvSpPr>
          <p:nvPr>
            <p:ph type="sldImg"/>
          </p:nvPr>
        </p:nvSpPr>
        <p:spPr>
          <a:noFill/>
          <a:ln cap="flat">
            <a:headEnd type="none" w="med" len="med"/>
            <a:tailEnd type="none" w="med" len="med"/>
          </a:ln>
        </p:spPr>
      </p:sp>
      <p:sp>
        <p:nvSpPr>
          <p:cNvPr id="130054" name="Rectangle 6"/>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hape 2"/>
          <p:cNvSpPr txBox="1">
            <a:spLocks noGrp="1" noChangeArrowheads="1"/>
          </p:cNvSpPr>
          <p:nvPr/>
        </p:nvSpPr>
        <p:spPr bwMode="auto">
          <a:xfrm>
            <a:off x="3848100" y="0"/>
            <a:ext cx="2944813" cy="496888"/>
          </a:xfrm>
          <a:prstGeom prst="rect">
            <a:avLst/>
          </a:prstGeom>
          <a:noFill/>
          <a:ln w="9525" algn="ctr">
            <a:noFill/>
            <a:miter lim="800000"/>
            <a:headEnd/>
            <a:tailEnd/>
          </a:ln>
        </p:spPr>
        <p:txBody>
          <a:bodyPr/>
          <a:lstStyle/>
          <a:p>
            <a:pPr algn="r"/>
            <a:fld id="{D486E970-F0D5-4781-ADF8-E33B0C588BD8}" type="datetime8">
              <a:rPr lang="en-US" sz="1200">
                <a:latin typeface="Times New Roman" pitchFamily="18" charset="0"/>
              </a:rPr>
              <a:pPr algn="r"/>
              <a:t>9/21/2007 3:53 PM</a:t>
            </a:fld>
            <a:endParaRPr lang="en-US" sz="1200">
              <a:latin typeface="Times New Roman" pitchFamily="18" charset="0"/>
            </a:endParaRPr>
          </a:p>
        </p:txBody>
      </p:sp>
      <p:sp>
        <p:nvSpPr>
          <p:cNvPr id="131075" name="Shape 3"/>
          <p:cNvSpPr txBox="1">
            <a:spLocks noGrp="1" noChangeArrowheads="1"/>
          </p:cNvSpPr>
          <p:nvPr/>
        </p:nvSpPr>
        <p:spPr bwMode="auto">
          <a:xfrm>
            <a:off x="5530850" y="9432925"/>
            <a:ext cx="1262063" cy="496888"/>
          </a:xfrm>
          <a:prstGeom prst="rect">
            <a:avLst/>
          </a:prstGeom>
          <a:noFill/>
          <a:ln w="9525" algn="ctr">
            <a:noFill/>
            <a:miter lim="800000"/>
            <a:headEnd/>
            <a:tailEnd/>
          </a:ln>
        </p:spPr>
        <p:txBody>
          <a:bodyPr anchor="b"/>
          <a:lstStyle/>
          <a:p>
            <a:pPr algn="r"/>
            <a:fld id="{BDA77B07-A730-428E-8BF1-2E9685C5D093}" type="slidenum">
              <a:rPr lang="en-US" sz="1200">
                <a:latin typeface="Times New Roman" pitchFamily="18" charset="0"/>
              </a:rPr>
              <a:pPr algn="r"/>
              <a:t>33</a:t>
            </a:fld>
            <a:endParaRPr lang="en-US" sz="1200">
              <a:latin typeface="Times New Roman" pitchFamily="18" charset="0"/>
            </a:endParaRPr>
          </a:p>
        </p:txBody>
      </p:sp>
      <p:sp>
        <p:nvSpPr>
          <p:cNvPr id="131076" name="Shape 4"/>
          <p:cNvSpPr txBox="1">
            <a:spLocks noGrp="1" noChangeArrowheads="1"/>
          </p:cNvSpPr>
          <p:nvPr/>
        </p:nvSpPr>
        <p:spPr bwMode="auto">
          <a:xfrm>
            <a:off x="0" y="9548813"/>
            <a:ext cx="5614988" cy="381000"/>
          </a:xfrm>
          <a:prstGeom prst="rect">
            <a:avLst/>
          </a:prstGeom>
          <a:noFill/>
          <a:ln w="9525" algn="ctr">
            <a:noFill/>
            <a:miter lim="800000"/>
            <a:headEnd/>
            <a:tailEnd/>
          </a:ln>
        </p:spPr>
        <p:txBody>
          <a:bodyPr anchor="b"/>
          <a:lstStyle/>
          <a:p>
            <a:pPr eaLnBrk="0" hangingPunct="0"/>
            <a:r>
              <a:rPr lang="en-US" sz="800">
                <a:latin typeface="Segoe" pitchFamily="34" charset="0"/>
                <a:cs typeface="Arial" charset="0"/>
              </a:rPr>
              <a:t>© 2006 Microsoft Corporation. All rights reserved.</a:t>
            </a:r>
          </a:p>
          <a:p>
            <a:pPr eaLnBrk="0" hangingPunct="0"/>
            <a:r>
              <a:rPr lang="en-US" sz="800">
                <a:latin typeface="Segoe" pitchFamily="34" charset="0"/>
                <a:cs typeface="Arial" charset="0"/>
              </a:rPr>
              <a:t>This presentation is for informational purposes only. Microsoft makes no warranties, express or implied, in this summary.</a:t>
            </a:r>
          </a:p>
        </p:txBody>
      </p:sp>
      <p:sp>
        <p:nvSpPr>
          <p:cNvPr id="131077" name="Rectangle 53251"/>
          <p:cNvSpPr>
            <a:spLocks noGrp="1" noRot="1" noChangeAspect="1" noChangeArrowheads="1" noTextEdit="1"/>
          </p:cNvSpPr>
          <p:nvPr>
            <p:ph type="sldImg"/>
          </p:nvPr>
        </p:nvSpPr>
        <p:spPr>
          <a:noFill/>
          <a:ln cap="flat">
            <a:headEnd type="none" w="med" len="med"/>
            <a:tailEnd type="none" w="med" len="med"/>
          </a:ln>
        </p:spPr>
      </p:sp>
      <p:sp>
        <p:nvSpPr>
          <p:cNvPr id="131078" name="Rectangle 6"/>
          <p:cNvSpPr>
            <a:spLocks noGrp="1" noChangeArrowheads="1"/>
          </p:cNvSpPr>
          <p:nvPr>
            <p:ph type="body" idx="1"/>
          </p:nvPr>
        </p:nvSpPr>
        <p:spPr>
          <a:noFill/>
          <a:ln/>
        </p:spPr>
        <p:txBody>
          <a:bodyPr/>
          <a:lstStyle/>
          <a:p>
            <a:pPr>
              <a:lnSpc>
                <a:spcPct val="90000"/>
              </a:lnSpc>
            </a:pPr>
            <a:endParaRPr lang="fr-F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hape 4"/>
          <p:cNvSpPr txBox="1">
            <a:spLocks noGrp="1" noChangeArrowheads="1"/>
          </p:cNvSpPr>
          <p:nvPr/>
        </p:nvSpPr>
        <p:spPr bwMode="auto">
          <a:xfrm>
            <a:off x="3848100" y="9432925"/>
            <a:ext cx="2944813" cy="496888"/>
          </a:xfrm>
          <a:prstGeom prst="rect">
            <a:avLst/>
          </a:prstGeom>
          <a:noFill/>
          <a:ln w="9525" algn="ctr">
            <a:noFill/>
            <a:miter lim="800000"/>
            <a:headEnd/>
            <a:tailEnd/>
          </a:ln>
        </p:spPr>
        <p:txBody>
          <a:bodyPr lIns="93156" tIns="46578" rIns="93156" bIns="46578" anchor="b"/>
          <a:lstStyle/>
          <a:p>
            <a:pPr algn="r" defTabSz="931863"/>
            <a:fld id="{4B50FD55-7BD5-4DCD-8DBF-6A30A459B709}" type="slidenum">
              <a:rPr lang="en-US" sz="1200"/>
              <a:pPr algn="r" defTabSz="931863"/>
              <a:t>34</a:t>
            </a:fld>
            <a:endParaRPr lang="en-US" sz="1200"/>
          </a:p>
        </p:txBody>
      </p:sp>
      <p:sp>
        <p:nvSpPr>
          <p:cNvPr id="132099" name="Rectangle 1599489"/>
          <p:cNvSpPr>
            <a:spLocks noGrp="1" noRot="1" noChangeAspect="1" noChangeArrowheads="1" noTextEdit="1"/>
          </p:cNvSpPr>
          <p:nvPr>
            <p:ph type="sldImg"/>
          </p:nvPr>
        </p:nvSpPr>
        <p:spPr>
          <a:noFill/>
          <a:ln cap="flat">
            <a:headEnd type="none" w="med" len="med"/>
            <a:tailEnd type="none" w="med" len="med"/>
          </a:ln>
        </p:spPr>
      </p:sp>
      <p:sp>
        <p:nvSpPr>
          <p:cNvPr id="132100" name="Rectangle 1599490"/>
          <p:cNvSpPr>
            <a:spLocks noGrp="1" noChangeArrowheads="1"/>
          </p:cNvSpPr>
          <p:nvPr>
            <p:ph type="body" idx="1"/>
          </p:nvPr>
        </p:nvSpPr>
        <p:spPr>
          <a:noFill/>
          <a:ln/>
        </p:spPr>
        <p:txBody>
          <a:bodyPr/>
          <a:lstStyle/>
          <a:p>
            <a:pPr eaLnBrk="1" hangingPunct="1"/>
            <a:endParaRPr lang="fr-FR"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hape 4"/>
          <p:cNvSpPr txBox="1">
            <a:spLocks noGrp="1" noChangeArrowheads="1"/>
          </p:cNvSpPr>
          <p:nvPr/>
        </p:nvSpPr>
        <p:spPr bwMode="auto">
          <a:xfrm>
            <a:off x="3848100" y="9432925"/>
            <a:ext cx="2944813" cy="496888"/>
          </a:xfrm>
          <a:prstGeom prst="rect">
            <a:avLst/>
          </a:prstGeom>
          <a:noFill/>
          <a:ln w="9525" algn="ctr">
            <a:noFill/>
            <a:miter lim="800000"/>
            <a:headEnd/>
            <a:tailEnd/>
          </a:ln>
        </p:spPr>
        <p:txBody>
          <a:bodyPr lIns="93156" tIns="46578" rIns="93156" bIns="46578" anchor="b"/>
          <a:lstStyle/>
          <a:p>
            <a:pPr algn="r" defTabSz="931863"/>
            <a:fld id="{AA5D0A93-4CDD-49CE-A04F-B320DA3DF1FD}" type="slidenum">
              <a:rPr lang="en-US" sz="1200"/>
              <a:pPr algn="r" defTabSz="931863"/>
              <a:t>35</a:t>
            </a:fld>
            <a:endParaRPr lang="en-US" sz="1200"/>
          </a:p>
        </p:txBody>
      </p:sp>
      <p:sp>
        <p:nvSpPr>
          <p:cNvPr id="133123" name="Rectangle 1601537"/>
          <p:cNvSpPr>
            <a:spLocks noGrp="1" noRot="1" noChangeAspect="1" noChangeArrowheads="1" noTextEdit="1"/>
          </p:cNvSpPr>
          <p:nvPr>
            <p:ph type="sldImg"/>
          </p:nvPr>
        </p:nvSpPr>
        <p:spPr>
          <a:noFill/>
          <a:ln cap="flat">
            <a:headEnd type="none" w="med" len="med"/>
            <a:tailEnd type="none" w="med" len="med"/>
          </a:ln>
        </p:spPr>
      </p:sp>
      <p:sp>
        <p:nvSpPr>
          <p:cNvPr id="133124" name="Rectangle 1601538"/>
          <p:cNvSpPr>
            <a:spLocks noGrp="1" noChangeArrowheads="1"/>
          </p:cNvSpPr>
          <p:nvPr>
            <p:ph type="body" idx="1"/>
          </p:nvPr>
        </p:nvSpPr>
        <p:spPr>
          <a:noFill/>
          <a:ln/>
        </p:spPr>
        <p:txBody>
          <a:bodyPr/>
          <a:lstStyle/>
          <a:p>
            <a:pPr eaLnBrk="1" hangingPunct="1"/>
            <a:endParaRPr lang="fr-FR"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B213AC6F-FD45-4656-83CA-4966788F4C50}"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hape 4"/>
          <p:cNvSpPr txBox="1">
            <a:spLocks noGrp="1" noChangeArrowheads="1"/>
          </p:cNvSpPr>
          <p:nvPr/>
        </p:nvSpPr>
        <p:spPr bwMode="auto">
          <a:xfrm>
            <a:off x="3848100" y="9432925"/>
            <a:ext cx="2944813" cy="496888"/>
          </a:xfrm>
          <a:prstGeom prst="rect">
            <a:avLst/>
          </a:prstGeom>
          <a:noFill/>
          <a:ln w="9525" algn="ctr">
            <a:noFill/>
            <a:miter lim="800000"/>
            <a:headEnd/>
            <a:tailEnd/>
          </a:ln>
        </p:spPr>
        <p:txBody>
          <a:bodyPr lIns="93156" tIns="46578" rIns="93156" bIns="46578" anchor="b"/>
          <a:lstStyle/>
          <a:p>
            <a:pPr algn="r" defTabSz="931863"/>
            <a:fld id="{7994A6DA-E05F-4E10-862E-65682C96F512}" type="slidenum">
              <a:rPr lang="en-US" sz="1200"/>
              <a:pPr algn="r" defTabSz="931863"/>
              <a:t>37</a:t>
            </a:fld>
            <a:endParaRPr lang="en-US" sz="1200"/>
          </a:p>
        </p:txBody>
      </p:sp>
      <p:sp>
        <p:nvSpPr>
          <p:cNvPr id="134147" name="Rectangle 1604609"/>
          <p:cNvSpPr>
            <a:spLocks noGrp="1" noRot="1" noChangeAspect="1" noChangeArrowheads="1" noTextEdit="1"/>
          </p:cNvSpPr>
          <p:nvPr>
            <p:ph type="sldImg"/>
          </p:nvPr>
        </p:nvSpPr>
        <p:spPr>
          <a:noFill/>
          <a:ln cap="flat">
            <a:headEnd type="none" w="med" len="med"/>
            <a:tailEnd type="none" w="med" len="med"/>
          </a:ln>
        </p:spPr>
      </p:sp>
      <p:sp>
        <p:nvSpPr>
          <p:cNvPr id="134148" name="Rectangle 1604610"/>
          <p:cNvSpPr>
            <a:spLocks noGrp="1" noChangeArrowheads="1"/>
          </p:cNvSpPr>
          <p:nvPr>
            <p:ph type="body" idx="1"/>
          </p:nvPr>
        </p:nvSpPr>
        <p:spPr>
          <a:noFill/>
          <a:ln/>
        </p:spPr>
        <p:txBody>
          <a:bodyPr/>
          <a:lstStyle/>
          <a:p>
            <a:pPr eaLnBrk="1" hangingPunct="1"/>
            <a:endParaRPr lang="fr-FR"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4032"/>
          <p:cNvSpPr>
            <a:spLocks noGrp="1" noRot="1" noChangeAspect="1" noTextEdit="1"/>
          </p:cNvSpPr>
          <p:nvPr>
            <p:ph type="sldImg"/>
          </p:nvPr>
        </p:nvSpPr>
        <p:spPr>
          <a:noFill/>
          <a:ln cap="flat">
            <a:headEnd type="none" w="med" len="med"/>
            <a:tailEnd type="none" w="med" len="med"/>
          </a:ln>
        </p:spPr>
      </p:sp>
      <p:sp>
        <p:nvSpPr>
          <p:cNvPr id="135171" name="Rectangle 44033"/>
          <p:cNvSpPr>
            <a:spLocks noGrp="1" noChangeArrowheads="1"/>
          </p:cNvSpPr>
          <p:nvPr>
            <p:ph type="body" idx="1"/>
          </p:nvPr>
        </p:nvSpPr>
        <p:spPr>
          <a:noFill/>
          <a:ln/>
        </p:spPr>
        <p:txBody>
          <a:bodyPr lIns="91440" tIns="45720" rIns="91440" bIns="45720"/>
          <a:lstStyle/>
          <a:p>
            <a:pPr hangingPunct="1"/>
            <a:endParaRPr lang="en-US" smtClean="0"/>
          </a:p>
        </p:txBody>
      </p:sp>
      <p:sp>
        <p:nvSpPr>
          <p:cNvPr id="135172" name="Shape 1"/>
          <p:cNvSpPr txBox="1">
            <a:spLocks noGrp="1" noChangeArrowheads="1"/>
          </p:cNvSpPr>
          <p:nvPr/>
        </p:nvSpPr>
        <p:spPr bwMode="auto">
          <a:xfrm>
            <a:off x="3848100" y="0"/>
            <a:ext cx="2944813" cy="496888"/>
          </a:xfrm>
          <a:prstGeom prst="rect">
            <a:avLst/>
          </a:prstGeom>
          <a:noFill/>
          <a:ln w="9525" algn="ctr">
            <a:noFill/>
            <a:miter lim="800000"/>
            <a:headEnd/>
            <a:tailEnd/>
          </a:ln>
        </p:spPr>
        <p:txBody>
          <a:bodyPr/>
          <a:lstStyle/>
          <a:p>
            <a:pPr algn="r" eaLnBrk="0"/>
            <a:fld id="{C036765F-0699-418B-B587-5EE8247DADDB}" type="datetime8">
              <a:rPr lang="en-US" sz="1200">
                <a:latin typeface="Times New Roman" pitchFamily="18" charset="0"/>
                <a:ea typeface="MS PGothic" pitchFamily="34" charset="-128"/>
              </a:rPr>
              <a:pPr algn="r" eaLnBrk="0"/>
              <a:t>9/21/2007 3:53 PM</a:t>
            </a:fld>
            <a:endParaRPr lang="en-US" sz="1200">
              <a:latin typeface="Times New Roman" pitchFamily="18" charset="0"/>
              <a:ea typeface="MS PGothic"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pPr marL="228600" indent="-228600"/>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B213AC6F-FD45-4656-83CA-4966788F4C50}"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hape 4"/>
          <p:cNvSpPr txBox="1">
            <a:spLocks noGrp="1" noChangeArrowheads="1"/>
          </p:cNvSpPr>
          <p:nvPr/>
        </p:nvSpPr>
        <p:spPr bwMode="auto">
          <a:xfrm>
            <a:off x="3848100" y="9432925"/>
            <a:ext cx="2944813" cy="496888"/>
          </a:xfrm>
          <a:prstGeom prst="rect">
            <a:avLst/>
          </a:prstGeom>
          <a:noFill/>
          <a:ln w="9525" algn="ctr">
            <a:noFill/>
            <a:miter lim="800000"/>
            <a:headEnd/>
            <a:tailEnd/>
          </a:ln>
        </p:spPr>
        <p:txBody>
          <a:bodyPr lIns="93156" tIns="46578" rIns="93156" bIns="46578" anchor="b"/>
          <a:lstStyle/>
          <a:p>
            <a:pPr algn="r" defTabSz="931863"/>
            <a:fld id="{D56002F4-40BC-46A3-B0A7-FB232A578120}" type="slidenum">
              <a:rPr lang="en-US" sz="1200"/>
              <a:pPr algn="r" defTabSz="931863"/>
              <a:t>41</a:t>
            </a:fld>
            <a:endParaRPr lang="en-US" sz="1200"/>
          </a:p>
        </p:txBody>
      </p:sp>
      <p:sp>
        <p:nvSpPr>
          <p:cNvPr id="138243" name="Rectangle 1606657"/>
          <p:cNvSpPr>
            <a:spLocks noGrp="1" noRot="1" noChangeAspect="1" noChangeArrowheads="1" noTextEdit="1"/>
          </p:cNvSpPr>
          <p:nvPr>
            <p:ph type="sldImg"/>
          </p:nvPr>
        </p:nvSpPr>
        <p:spPr>
          <a:noFill/>
          <a:ln cap="flat">
            <a:headEnd type="none" w="med" len="med"/>
            <a:tailEnd type="none" w="med" len="med"/>
          </a:ln>
        </p:spPr>
      </p:sp>
      <p:sp>
        <p:nvSpPr>
          <p:cNvPr id="138244" name="Rectangle 1606658"/>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hape 2"/>
          <p:cNvSpPr txBox="1">
            <a:spLocks noGrp="1" noChangeArrowheads="1"/>
          </p:cNvSpPr>
          <p:nvPr/>
        </p:nvSpPr>
        <p:spPr bwMode="auto">
          <a:xfrm>
            <a:off x="3848100" y="0"/>
            <a:ext cx="2944813" cy="496888"/>
          </a:xfrm>
          <a:prstGeom prst="rect">
            <a:avLst/>
          </a:prstGeom>
          <a:noFill/>
          <a:ln w="9525" algn="ctr">
            <a:noFill/>
            <a:miter lim="800000"/>
            <a:headEnd/>
            <a:tailEnd/>
          </a:ln>
        </p:spPr>
        <p:txBody>
          <a:bodyPr/>
          <a:lstStyle/>
          <a:p>
            <a:pPr algn="r"/>
            <a:fld id="{58CA5337-082E-406C-B878-2BEC3578F225}" type="datetime8">
              <a:rPr lang="en-US" sz="1200">
                <a:latin typeface="Times New Roman" pitchFamily="18" charset="0"/>
              </a:rPr>
              <a:pPr algn="r"/>
              <a:t>9/21/2007 3:53 PM</a:t>
            </a:fld>
            <a:endParaRPr lang="en-US" sz="1200">
              <a:latin typeface="Times New Roman" pitchFamily="18" charset="0"/>
            </a:endParaRPr>
          </a:p>
        </p:txBody>
      </p:sp>
      <p:sp>
        <p:nvSpPr>
          <p:cNvPr id="139267" name="Shape 3"/>
          <p:cNvSpPr txBox="1">
            <a:spLocks noGrp="1" noChangeArrowheads="1"/>
          </p:cNvSpPr>
          <p:nvPr/>
        </p:nvSpPr>
        <p:spPr bwMode="auto">
          <a:xfrm>
            <a:off x="5530850" y="9432925"/>
            <a:ext cx="1262063" cy="496888"/>
          </a:xfrm>
          <a:prstGeom prst="rect">
            <a:avLst/>
          </a:prstGeom>
          <a:noFill/>
          <a:ln w="9525" algn="ctr">
            <a:noFill/>
            <a:miter lim="800000"/>
            <a:headEnd/>
            <a:tailEnd/>
          </a:ln>
        </p:spPr>
        <p:txBody>
          <a:bodyPr anchor="b"/>
          <a:lstStyle/>
          <a:p>
            <a:pPr algn="r"/>
            <a:fld id="{5E47FFAA-C4B9-42A9-8A41-6A6A4C1042DB}" type="slidenum">
              <a:rPr lang="en-US" sz="1200">
                <a:latin typeface="Times New Roman" pitchFamily="18" charset="0"/>
              </a:rPr>
              <a:pPr algn="r"/>
              <a:t>42</a:t>
            </a:fld>
            <a:endParaRPr lang="en-US" sz="1200">
              <a:latin typeface="Times New Roman" pitchFamily="18" charset="0"/>
            </a:endParaRPr>
          </a:p>
        </p:txBody>
      </p:sp>
      <p:sp>
        <p:nvSpPr>
          <p:cNvPr id="139268" name="Shape 4"/>
          <p:cNvSpPr txBox="1">
            <a:spLocks noGrp="1" noChangeArrowheads="1"/>
          </p:cNvSpPr>
          <p:nvPr/>
        </p:nvSpPr>
        <p:spPr bwMode="auto">
          <a:xfrm>
            <a:off x="0" y="9548813"/>
            <a:ext cx="5614988" cy="381000"/>
          </a:xfrm>
          <a:prstGeom prst="rect">
            <a:avLst/>
          </a:prstGeom>
          <a:noFill/>
          <a:ln w="9525" algn="ctr">
            <a:noFill/>
            <a:miter lim="800000"/>
            <a:headEnd/>
            <a:tailEnd/>
          </a:ln>
        </p:spPr>
        <p:txBody>
          <a:bodyPr anchor="b"/>
          <a:lstStyle/>
          <a:p>
            <a:pPr eaLnBrk="0" hangingPunct="0"/>
            <a:r>
              <a:rPr lang="en-US" sz="800">
                <a:latin typeface="Segoe" pitchFamily="34" charset="0"/>
                <a:cs typeface="Arial" charset="0"/>
              </a:rPr>
              <a:t>© 2006 Microsoft Corporation. All rights reserved.</a:t>
            </a:r>
          </a:p>
          <a:p>
            <a:pPr eaLnBrk="0" hangingPunct="0"/>
            <a:r>
              <a:rPr lang="en-US" sz="800">
                <a:latin typeface="Segoe" pitchFamily="34" charset="0"/>
                <a:cs typeface="Arial" charset="0"/>
              </a:rPr>
              <a:t>This presentation is for informational purposes only. Microsoft makes no warranties, express or implied, in this summary.</a:t>
            </a:r>
          </a:p>
        </p:txBody>
      </p:sp>
      <p:sp>
        <p:nvSpPr>
          <p:cNvPr id="139269" name="Rectangle 54275"/>
          <p:cNvSpPr>
            <a:spLocks noGrp="1" noRot="1" noChangeAspect="1" noChangeArrowheads="1" noTextEdit="1"/>
          </p:cNvSpPr>
          <p:nvPr>
            <p:ph type="sldImg"/>
          </p:nvPr>
        </p:nvSpPr>
        <p:spPr>
          <a:noFill/>
          <a:ln cap="flat">
            <a:headEnd type="none" w="med" len="med"/>
            <a:tailEnd type="none" w="med" len="med"/>
          </a:ln>
        </p:spPr>
      </p:sp>
      <p:sp>
        <p:nvSpPr>
          <p:cNvPr id="139270" name="Rectangle 6"/>
          <p:cNvSpPr>
            <a:spLocks noGrp="1" noChangeArrowheads="1"/>
          </p:cNvSpPr>
          <p:nvPr>
            <p:ph type="body" idx="1"/>
          </p:nvPr>
        </p:nvSpPr>
        <p:spPr>
          <a:noFill/>
          <a:ln/>
        </p:spPr>
        <p:txBody>
          <a:bodyPr/>
          <a:lstStyle/>
          <a:p>
            <a:pPr>
              <a:lnSpc>
                <a:spcPct val="80000"/>
              </a:lnSpc>
            </a:pPr>
            <a:endParaRPr lang="fr-F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hape 3"/>
          <p:cNvSpPr txBox="1">
            <a:spLocks noGrp="1" noChangeArrowheads="1"/>
          </p:cNvSpPr>
          <p:nvPr/>
        </p:nvSpPr>
        <p:spPr bwMode="auto">
          <a:xfrm>
            <a:off x="3848100" y="0"/>
            <a:ext cx="2944813" cy="496888"/>
          </a:xfrm>
          <a:prstGeom prst="rect">
            <a:avLst/>
          </a:prstGeom>
          <a:noFill/>
          <a:ln w="9525" algn="ctr">
            <a:noFill/>
            <a:miter lim="800000"/>
            <a:headEnd/>
            <a:tailEnd/>
          </a:ln>
        </p:spPr>
        <p:txBody>
          <a:bodyPr/>
          <a:lstStyle/>
          <a:p>
            <a:pPr algn="r"/>
            <a:fld id="{D8C792D1-3B36-482E-8F8F-F35BDB7AF58B}" type="datetime8">
              <a:rPr lang="en-US" sz="1200">
                <a:latin typeface="Times New Roman" pitchFamily="18" charset="0"/>
              </a:rPr>
              <a:pPr algn="r"/>
              <a:t>9/21/2007 3:53 PM</a:t>
            </a:fld>
            <a:endParaRPr lang="en-US" sz="1200">
              <a:latin typeface="Times New Roman" pitchFamily="18" charset="0"/>
            </a:endParaRPr>
          </a:p>
        </p:txBody>
      </p:sp>
      <p:sp>
        <p:nvSpPr>
          <p:cNvPr id="140291" name="Shape 4"/>
          <p:cNvSpPr txBox="1">
            <a:spLocks noGrp="1" noChangeArrowheads="1"/>
          </p:cNvSpPr>
          <p:nvPr/>
        </p:nvSpPr>
        <p:spPr bwMode="auto">
          <a:xfrm>
            <a:off x="5530850" y="9432925"/>
            <a:ext cx="1262063" cy="496888"/>
          </a:xfrm>
          <a:prstGeom prst="rect">
            <a:avLst/>
          </a:prstGeom>
          <a:noFill/>
          <a:ln w="9525" algn="ctr">
            <a:noFill/>
            <a:miter lim="800000"/>
            <a:headEnd/>
            <a:tailEnd/>
          </a:ln>
        </p:spPr>
        <p:txBody>
          <a:bodyPr anchor="b"/>
          <a:lstStyle/>
          <a:p>
            <a:pPr algn="r"/>
            <a:fld id="{80E9DFE2-FE61-4572-A851-B8DC1A5C5F68}" type="slidenum">
              <a:rPr lang="en-US" sz="1200">
                <a:latin typeface="Times New Roman" pitchFamily="18" charset="0"/>
              </a:rPr>
              <a:pPr algn="r"/>
              <a:t>43</a:t>
            </a:fld>
            <a:endParaRPr lang="en-US" sz="1200">
              <a:latin typeface="Times New Roman" pitchFamily="18" charset="0"/>
            </a:endParaRPr>
          </a:p>
        </p:txBody>
      </p:sp>
      <p:sp>
        <p:nvSpPr>
          <p:cNvPr id="140292" name="Shape 5"/>
          <p:cNvSpPr txBox="1">
            <a:spLocks noGrp="1" noChangeArrowheads="1"/>
          </p:cNvSpPr>
          <p:nvPr/>
        </p:nvSpPr>
        <p:spPr bwMode="auto">
          <a:xfrm>
            <a:off x="0" y="9548813"/>
            <a:ext cx="5614988" cy="381000"/>
          </a:xfrm>
          <a:prstGeom prst="rect">
            <a:avLst/>
          </a:prstGeom>
          <a:noFill/>
          <a:ln w="9525" algn="ctr">
            <a:noFill/>
            <a:miter lim="800000"/>
            <a:headEnd/>
            <a:tailEnd/>
          </a:ln>
        </p:spPr>
        <p:txBody>
          <a:bodyPr anchor="b"/>
          <a:lstStyle/>
          <a:p>
            <a:r>
              <a:rPr lang="en-US" sz="800">
                <a:solidFill>
                  <a:srgbClr val="000000"/>
                </a:solidFill>
                <a:latin typeface="Segoe" pitchFamily="34" charset="0"/>
              </a:rPr>
              <a:t>© 2006 Microsoft Corporation. All rights reserved. </a:t>
            </a:r>
            <a:br>
              <a:rPr lang="en-US" sz="800">
                <a:solidFill>
                  <a:srgbClr val="000000"/>
                </a:solidFill>
                <a:latin typeface="Segoe" pitchFamily="34" charset="0"/>
              </a:rPr>
            </a:br>
            <a:r>
              <a:rPr lang="en-US" sz="800">
                <a:solidFill>
                  <a:srgbClr val="000000"/>
                </a:solidFill>
                <a:latin typeface="Segoe" pitchFamily="34" charset="0"/>
              </a:rPr>
              <a:t>This presentation is for informational purposes only. Microsoft makes no warranties, express or implied, in this summary. </a:t>
            </a:r>
          </a:p>
        </p:txBody>
      </p:sp>
      <p:sp>
        <p:nvSpPr>
          <p:cNvPr id="140293" name="Rectangle 73731"/>
          <p:cNvSpPr>
            <a:spLocks noGrp="1" noRot="1" noChangeAspect="1" noChangeArrowheads="1" noTextEdit="1"/>
          </p:cNvSpPr>
          <p:nvPr>
            <p:ph type="sldImg"/>
          </p:nvPr>
        </p:nvSpPr>
        <p:spPr>
          <a:noFill/>
          <a:ln cap="flat">
            <a:headEnd type="none" w="med" len="med"/>
            <a:tailEnd type="none" w="med" len="med"/>
          </a:ln>
        </p:spPr>
      </p:sp>
      <p:sp>
        <p:nvSpPr>
          <p:cNvPr id="140294" name="Rectangle 73732"/>
          <p:cNvSpPr>
            <a:spLocks noGrp="1" noChangeArrowheads="1"/>
          </p:cNvSpPr>
          <p:nvPr>
            <p:ph type="body" idx="1"/>
          </p:nvPr>
        </p:nvSpPr>
        <p:spPr>
          <a:noFill/>
          <a:ln/>
        </p:spPr>
        <p:txBody>
          <a:bodyPr lIns="91440" tIns="45720" rIns="91440" bIns="45720"/>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hape 3"/>
          <p:cNvSpPr txBox="1">
            <a:spLocks noGrp="1" noChangeArrowheads="1"/>
          </p:cNvSpPr>
          <p:nvPr/>
        </p:nvSpPr>
        <p:spPr bwMode="auto">
          <a:xfrm>
            <a:off x="3848100" y="0"/>
            <a:ext cx="2944813" cy="496888"/>
          </a:xfrm>
          <a:prstGeom prst="rect">
            <a:avLst/>
          </a:prstGeom>
          <a:noFill/>
          <a:ln w="9525" algn="ctr">
            <a:noFill/>
            <a:miter lim="800000"/>
            <a:headEnd/>
            <a:tailEnd/>
          </a:ln>
        </p:spPr>
        <p:txBody>
          <a:bodyPr/>
          <a:lstStyle/>
          <a:p>
            <a:pPr algn="r"/>
            <a:fld id="{1C2DA935-B056-48B1-9A50-70D85018196D}" type="datetime8">
              <a:rPr lang="en-US" sz="1200">
                <a:latin typeface="Times New Roman" pitchFamily="18" charset="0"/>
              </a:rPr>
              <a:pPr algn="r"/>
              <a:t>9/21/2007 3:53 PM</a:t>
            </a:fld>
            <a:endParaRPr lang="en-US" sz="1200">
              <a:latin typeface="Times New Roman" pitchFamily="18" charset="0"/>
            </a:endParaRPr>
          </a:p>
        </p:txBody>
      </p:sp>
      <p:sp>
        <p:nvSpPr>
          <p:cNvPr id="141315" name="Shape 4"/>
          <p:cNvSpPr txBox="1">
            <a:spLocks noGrp="1" noChangeArrowheads="1"/>
          </p:cNvSpPr>
          <p:nvPr/>
        </p:nvSpPr>
        <p:spPr bwMode="auto">
          <a:xfrm>
            <a:off x="5530850" y="9432925"/>
            <a:ext cx="1262063" cy="496888"/>
          </a:xfrm>
          <a:prstGeom prst="rect">
            <a:avLst/>
          </a:prstGeom>
          <a:noFill/>
          <a:ln w="9525" algn="ctr">
            <a:noFill/>
            <a:miter lim="800000"/>
            <a:headEnd/>
            <a:tailEnd/>
          </a:ln>
        </p:spPr>
        <p:txBody>
          <a:bodyPr anchor="b"/>
          <a:lstStyle/>
          <a:p>
            <a:pPr algn="r"/>
            <a:fld id="{EA2BE69F-4B44-41D8-B324-C5005F50D171}" type="slidenum">
              <a:rPr lang="en-US" sz="1200">
                <a:latin typeface="Times New Roman" pitchFamily="18" charset="0"/>
              </a:rPr>
              <a:pPr algn="r"/>
              <a:t>44</a:t>
            </a:fld>
            <a:endParaRPr lang="en-US" sz="1200">
              <a:latin typeface="Times New Roman" pitchFamily="18" charset="0"/>
            </a:endParaRPr>
          </a:p>
        </p:txBody>
      </p:sp>
      <p:sp>
        <p:nvSpPr>
          <p:cNvPr id="141316" name="Shape 5"/>
          <p:cNvSpPr txBox="1">
            <a:spLocks noGrp="1" noChangeArrowheads="1"/>
          </p:cNvSpPr>
          <p:nvPr/>
        </p:nvSpPr>
        <p:spPr bwMode="auto">
          <a:xfrm>
            <a:off x="0" y="9548813"/>
            <a:ext cx="5614988" cy="381000"/>
          </a:xfrm>
          <a:prstGeom prst="rect">
            <a:avLst/>
          </a:prstGeom>
          <a:noFill/>
          <a:ln w="9525" algn="ctr">
            <a:noFill/>
            <a:miter lim="800000"/>
            <a:headEnd/>
            <a:tailEnd/>
          </a:ln>
        </p:spPr>
        <p:txBody>
          <a:bodyPr anchor="b"/>
          <a:lstStyle/>
          <a:p>
            <a:r>
              <a:rPr lang="en-US" sz="800">
                <a:solidFill>
                  <a:srgbClr val="000000"/>
                </a:solidFill>
                <a:latin typeface="Segoe" pitchFamily="34" charset="0"/>
              </a:rPr>
              <a:t>© 2006 Microsoft Corporation. All rights reserved. </a:t>
            </a:r>
            <a:br>
              <a:rPr lang="en-US" sz="800">
                <a:solidFill>
                  <a:srgbClr val="000000"/>
                </a:solidFill>
                <a:latin typeface="Segoe" pitchFamily="34" charset="0"/>
              </a:rPr>
            </a:br>
            <a:r>
              <a:rPr lang="en-US" sz="800">
                <a:solidFill>
                  <a:srgbClr val="000000"/>
                </a:solidFill>
                <a:latin typeface="Segoe" pitchFamily="34" charset="0"/>
              </a:rPr>
              <a:t>This presentation is for informational purposes only. Microsoft makes no warranties, express or implied, in this summary. </a:t>
            </a:r>
          </a:p>
        </p:txBody>
      </p:sp>
      <p:sp>
        <p:nvSpPr>
          <p:cNvPr id="141317" name="Rectangle 74755"/>
          <p:cNvSpPr>
            <a:spLocks noGrp="1" noRot="1" noChangeAspect="1" noChangeArrowheads="1" noTextEdit="1"/>
          </p:cNvSpPr>
          <p:nvPr>
            <p:ph type="sldImg"/>
          </p:nvPr>
        </p:nvSpPr>
        <p:spPr>
          <a:noFill/>
          <a:ln cap="flat">
            <a:headEnd type="none" w="med" len="med"/>
            <a:tailEnd type="none" w="med" len="med"/>
          </a:ln>
        </p:spPr>
      </p:sp>
      <p:sp>
        <p:nvSpPr>
          <p:cNvPr id="141318" name="Rectangle 74756"/>
          <p:cNvSpPr>
            <a:spLocks noGrp="1" noChangeArrowheads="1"/>
          </p:cNvSpPr>
          <p:nvPr>
            <p:ph type="body" idx="1"/>
          </p:nvPr>
        </p:nvSpPr>
        <p:spPr>
          <a:noFill/>
          <a:ln/>
        </p:spPr>
        <p:txBody>
          <a:bodyPr lIns="91440" tIns="45720" rIns="91440" bIns="45720"/>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hape 4"/>
          <p:cNvSpPr txBox="1">
            <a:spLocks noGrp="1" noChangeArrowheads="1"/>
          </p:cNvSpPr>
          <p:nvPr/>
        </p:nvSpPr>
        <p:spPr bwMode="auto">
          <a:xfrm>
            <a:off x="3848100" y="9432925"/>
            <a:ext cx="2944813" cy="496888"/>
          </a:xfrm>
          <a:prstGeom prst="rect">
            <a:avLst/>
          </a:prstGeom>
          <a:noFill/>
          <a:ln w="9525" algn="ctr">
            <a:noFill/>
            <a:miter lim="800000"/>
            <a:headEnd/>
            <a:tailEnd/>
          </a:ln>
        </p:spPr>
        <p:txBody>
          <a:bodyPr lIns="93156" tIns="46578" rIns="93156" bIns="46578" anchor="b"/>
          <a:lstStyle/>
          <a:p>
            <a:pPr algn="r" defTabSz="931863"/>
            <a:fld id="{4BB3A409-99BF-47B7-9ED6-CB3D79693559}" type="slidenum">
              <a:rPr lang="en-US" sz="1200"/>
              <a:pPr algn="r" defTabSz="931863"/>
              <a:t>45</a:t>
            </a:fld>
            <a:endParaRPr lang="en-US" sz="1200"/>
          </a:p>
        </p:txBody>
      </p:sp>
      <p:sp>
        <p:nvSpPr>
          <p:cNvPr id="142339" name="Rectangle 1608705"/>
          <p:cNvSpPr>
            <a:spLocks noGrp="1" noRot="1" noChangeAspect="1" noChangeArrowheads="1" noTextEdit="1"/>
          </p:cNvSpPr>
          <p:nvPr>
            <p:ph type="sldImg"/>
          </p:nvPr>
        </p:nvSpPr>
        <p:spPr>
          <a:noFill/>
          <a:ln cap="flat">
            <a:headEnd type="none" w="med" len="med"/>
            <a:tailEnd type="none" w="med" len="med"/>
          </a:ln>
        </p:spPr>
      </p:sp>
      <p:sp>
        <p:nvSpPr>
          <p:cNvPr id="142340" name="Rectangle 1608706"/>
          <p:cNvSpPr>
            <a:spLocks noGrp="1" noChangeArrowheads="1"/>
          </p:cNvSpPr>
          <p:nvPr>
            <p:ph type="body" idx="1"/>
          </p:nvPr>
        </p:nvSpPr>
        <p:spPr>
          <a:noFill/>
          <a:ln/>
        </p:spPr>
        <p:txBody>
          <a:bodyPr/>
          <a:lstStyle/>
          <a:p>
            <a:pPr eaLnBrk="1" hangingPunct="1"/>
            <a:endParaRPr lang="fr-FR"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B213AC6F-FD45-4656-83CA-4966788F4C50}"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B213AC6F-FD45-4656-83CA-4966788F4C50}"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B213AC6F-FD45-4656-83CA-4966788F4C50}"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914400" y="746125"/>
            <a:ext cx="4965700" cy="3724275"/>
          </a:xfrm>
          <a:ln/>
        </p:spPr>
      </p:sp>
      <p:sp>
        <p:nvSpPr>
          <p:cNvPr id="147459" name="Rectangle 3"/>
          <p:cNvSpPr>
            <a:spLocks noGrp="1" noChangeArrowheads="1"/>
          </p:cNvSpPr>
          <p:nvPr>
            <p:ph type="body" idx="1"/>
          </p:nvPr>
        </p:nvSpPr>
        <p:spPr>
          <a:xfrm>
            <a:off x="679450" y="4718050"/>
            <a:ext cx="5435600" cy="4467225"/>
          </a:xfrm>
          <a:noFill/>
          <a:ln/>
        </p:spPr>
        <p:txBody>
          <a:bodyPr/>
          <a:lstStyle/>
          <a:p>
            <a:pPr marL="228600" indent="-228600"/>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B213AC6F-FD45-4656-83CA-4966788F4C50}"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915988" y="742950"/>
            <a:ext cx="4964112" cy="3722688"/>
          </a:xfrm>
          <a:ln/>
        </p:spPr>
      </p:sp>
      <p:sp>
        <p:nvSpPr>
          <p:cNvPr id="149507" name="Rectangle 3"/>
          <p:cNvSpPr>
            <a:spLocks noGrp="1" noChangeArrowheads="1"/>
          </p:cNvSpPr>
          <p:nvPr>
            <p:ph type="body" idx="1"/>
          </p:nvPr>
        </p:nvSpPr>
        <p:spPr>
          <a:xfrm>
            <a:off x="679450" y="4718050"/>
            <a:ext cx="5435600" cy="4470400"/>
          </a:xfrm>
          <a:noFill/>
          <a:ln/>
        </p:spPr>
        <p:txBody>
          <a:bodyPr/>
          <a:lstStyle/>
          <a:p>
            <a:pPr>
              <a:lnSpc>
                <a:spcPct val="80000"/>
              </a:lnSpc>
            </a:pPr>
            <a:endParaRPr lang="fr-FR" sz="8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xfrm>
            <a:off x="677863" y="4716463"/>
            <a:ext cx="5438775" cy="4470400"/>
          </a:xfrm>
          <a:noFill/>
          <a:ln/>
        </p:spPr>
        <p:txBody>
          <a:bodyPr/>
          <a:lstStyle/>
          <a:p>
            <a:endParaRPr lang="en-US" sz="90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3"/>
          <p:cNvSpPr>
            <a:spLocks noGrp="1" noRot="1" noChangeAspect="1" noChangeArrowheads="1" noTextEdit="1"/>
          </p:cNvSpPr>
          <p:nvPr>
            <p:ph type="sldImg"/>
          </p:nvPr>
        </p:nvSpPr>
        <p:spPr>
          <a:noFill/>
          <a:ln>
            <a:noFill/>
          </a:ln>
        </p:spPr>
      </p:sp>
      <p:sp>
        <p:nvSpPr>
          <p:cNvPr id="158723" name="Rectangle 15"/>
          <p:cNvSpPr>
            <a:spLocks noGrp="1" noChangeArrowheads="1"/>
          </p:cNvSpPr>
          <p:nvPr>
            <p:ph type="body" idx="1"/>
          </p:nvPr>
        </p:nvSpPr>
        <p:spPr>
          <a:noFill/>
          <a:ln/>
        </p:spPr>
        <p:txBody>
          <a:bodyPr lIns="93162" tIns="46582" rIns="93162" bIns="46582"/>
          <a:lstStyle/>
          <a:p>
            <a:endParaRPr lang="fr-FR" smtClean="0"/>
          </a:p>
        </p:txBody>
      </p:sp>
      <p:sp>
        <p:nvSpPr>
          <p:cNvPr id="158724" name="Rectangle 21"/>
          <p:cNvSpPr>
            <a:spLocks noChangeArrowheads="1"/>
          </p:cNvSpPr>
          <p:nvPr/>
        </p:nvSpPr>
        <p:spPr bwMode="auto">
          <a:xfrm>
            <a:off x="3848100" y="0"/>
            <a:ext cx="2944813" cy="496888"/>
          </a:xfrm>
          <a:prstGeom prst="rect">
            <a:avLst/>
          </a:prstGeom>
          <a:noFill/>
          <a:ln w="9525">
            <a:noFill/>
            <a:miter lim="800000"/>
            <a:headEnd/>
            <a:tailEnd/>
          </a:ln>
        </p:spPr>
        <p:txBody>
          <a:bodyPr lIns="93162" tIns="46582" rIns="93162" bIns="46582"/>
          <a:lstStyle/>
          <a:p>
            <a:endParaRPr lang="fr-FR"/>
          </a:p>
        </p:txBody>
      </p:sp>
      <p:sp>
        <p:nvSpPr>
          <p:cNvPr id="158725" name="Rectangle 26"/>
          <p:cNvSpPr>
            <a:spLocks noChangeArrowheads="1"/>
          </p:cNvSpPr>
          <p:nvPr/>
        </p:nvSpPr>
        <p:spPr bwMode="auto">
          <a:xfrm>
            <a:off x="0" y="9432925"/>
            <a:ext cx="2944813" cy="496888"/>
          </a:xfrm>
          <a:prstGeom prst="rect">
            <a:avLst/>
          </a:prstGeom>
          <a:noFill/>
          <a:ln w="9525">
            <a:noFill/>
            <a:miter lim="800000"/>
            <a:headEnd/>
            <a:tailEnd/>
          </a:ln>
        </p:spPr>
        <p:txBody>
          <a:bodyPr lIns="93162" tIns="46582" rIns="93162" bIns="46582" anchor="b"/>
          <a:lstStyle/>
          <a:p>
            <a:endParaRPr lang="fr-FR"/>
          </a:p>
        </p:txBody>
      </p:sp>
      <p:sp>
        <p:nvSpPr>
          <p:cNvPr id="158726" name="Rectangle 4"/>
          <p:cNvSpPr>
            <a:spLocks noChangeArrowheads="1"/>
          </p:cNvSpPr>
          <p:nvPr/>
        </p:nvSpPr>
        <p:spPr bwMode="auto">
          <a:xfrm>
            <a:off x="3848100" y="9432925"/>
            <a:ext cx="2944813" cy="496888"/>
          </a:xfrm>
          <a:prstGeom prst="rect">
            <a:avLst/>
          </a:prstGeom>
          <a:noFill/>
          <a:ln w="9525">
            <a:noFill/>
            <a:miter lim="800000"/>
            <a:headEnd/>
            <a:tailEnd/>
          </a:ln>
        </p:spPr>
        <p:txBody>
          <a:bodyPr lIns="93162" tIns="46582" rIns="93162" bIns="46582" anchor="b"/>
          <a:lstStyle/>
          <a:p>
            <a:fld id="{16D2C9E7-28B2-406F-AA26-8677E1601FF0}" type="slidenum">
              <a:rPr lang="en-US" sz="1200">
                <a:latin typeface="Times New Roman" pitchFamily="18" charset="0"/>
              </a:rPr>
              <a:pPr/>
              <a:t>63</a:t>
            </a:fld>
            <a:endParaRPr lang="en-US"/>
          </a:p>
        </p:txBody>
      </p:sp>
      <p:sp>
        <p:nvSpPr>
          <p:cNvPr id="158727" name="Rectangle 28"/>
          <p:cNvSpPr>
            <a:spLocks noChangeArrowheads="1"/>
          </p:cNvSpPr>
          <p:nvPr/>
        </p:nvSpPr>
        <p:spPr bwMode="auto">
          <a:xfrm>
            <a:off x="0" y="0"/>
            <a:ext cx="2944813" cy="496888"/>
          </a:xfrm>
          <a:prstGeom prst="rect">
            <a:avLst/>
          </a:prstGeom>
          <a:noFill/>
          <a:ln w="9525">
            <a:noFill/>
            <a:miter lim="800000"/>
            <a:headEnd/>
            <a:tailEnd/>
          </a:ln>
        </p:spPr>
        <p:txBody>
          <a:bodyPr lIns="93162" tIns="46582" rIns="93162" bIns="46582"/>
          <a:lstStyle/>
          <a:p>
            <a:endParaRPr lang="fr-F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B213AC6F-FD45-4656-83CA-4966788F4C50}"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endParaRPr lang="fr-FR" sz="160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Notes Placeholder 2"/>
          <p:cNvSpPr>
            <a:spLocks noGrp="1"/>
          </p:cNvSpPr>
          <p:nvPr>
            <p:ph type="body" idx="1"/>
          </p:nvPr>
        </p:nvSpPr>
        <p:spPr>
          <a:noFill/>
          <a:ln/>
        </p:spPr>
        <p:txBody>
          <a:bodyPr/>
          <a:lstStyle/>
          <a:p>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hape 4"/>
          <p:cNvSpPr txBox="1">
            <a:spLocks noGrp="1" noChangeArrowheads="1"/>
          </p:cNvSpPr>
          <p:nvPr/>
        </p:nvSpPr>
        <p:spPr bwMode="auto">
          <a:xfrm>
            <a:off x="3848100" y="9432925"/>
            <a:ext cx="2944813" cy="496888"/>
          </a:xfrm>
          <a:prstGeom prst="rect">
            <a:avLst/>
          </a:prstGeom>
          <a:noFill/>
          <a:ln w="9525" algn="ctr">
            <a:noFill/>
            <a:miter lim="800000"/>
            <a:headEnd/>
            <a:tailEnd/>
          </a:ln>
        </p:spPr>
        <p:txBody>
          <a:bodyPr anchor="b"/>
          <a:lstStyle/>
          <a:p>
            <a:pPr algn="r" eaLnBrk="0" hangingPunct="0"/>
            <a:fld id="{7A4ED8A9-E1BE-4285-8A11-DDD4AB769D90}" type="slidenum">
              <a:rPr lang="en-US" sz="1200">
                <a:ea typeface="MS PGothic" pitchFamily="34" charset="-128"/>
              </a:rPr>
              <a:pPr algn="r" eaLnBrk="0" hangingPunct="0"/>
              <a:t>7</a:t>
            </a:fld>
            <a:endParaRPr lang="en-US" sz="1200">
              <a:ea typeface="MS PGothic" pitchFamily="34" charset="-128"/>
            </a:endParaRPr>
          </a:p>
        </p:txBody>
      </p:sp>
      <p:sp>
        <p:nvSpPr>
          <p:cNvPr id="108547" name="Rectangle 305153"/>
          <p:cNvSpPr>
            <a:spLocks noGrp="1" noRot="1" noChangeAspect="1" noChangeArrowheads="1" noTextEdit="1"/>
          </p:cNvSpPr>
          <p:nvPr>
            <p:ph type="sldImg"/>
          </p:nvPr>
        </p:nvSpPr>
        <p:spPr>
          <a:xfrm>
            <a:off x="914400" y="744538"/>
            <a:ext cx="4967288" cy="3724275"/>
          </a:xfrm>
          <a:noFill/>
          <a:ln cap="flat">
            <a:headEnd type="none" w="med" len="med"/>
            <a:tailEnd type="none" w="med" len="med"/>
          </a:ln>
        </p:spPr>
      </p:sp>
      <p:sp>
        <p:nvSpPr>
          <p:cNvPr id="108548" name="Rectangle 305154"/>
          <p:cNvSpPr>
            <a:spLocks noGrp="1" noChangeArrowheads="1"/>
          </p:cNvSpPr>
          <p:nvPr>
            <p:ph type="body" idx="1"/>
          </p:nvPr>
        </p:nvSpPr>
        <p:spPr>
          <a:noFill/>
          <a:ln/>
        </p:spPr>
        <p:txBody>
          <a:bodyPr lIns="91440" tIns="45720" rIns="91440" bIns="45720"/>
          <a:lstStyle/>
          <a:p>
            <a:pPr eaLnBrk="1" hangingPunct="1">
              <a:lnSpc>
                <a:spcPct val="80000"/>
              </a:lnSpc>
            </a:pPr>
            <a:endParaRPr lang="en-US" sz="80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893763" y="750888"/>
            <a:ext cx="5010150" cy="3757612"/>
          </a:xfr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914400" y="742950"/>
            <a:ext cx="4965700" cy="3724275"/>
          </a:xfr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25000" lnSpcReduction="20000"/>
          </a:bodyPr>
          <a:lstStyle/>
          <a:p>
            <a:pPr>
              <a:defRPr/>
            </a:pPr>
            <a:endParaRPr lang="fr-FR" dirty="0"/>
          </a:p>
        </p:txBody>
      </p:sp>
      <p:sp>
        <p:nvSpPr>
          <p:cNvPr id="178180" name="Slide Number Placeholder 3"/>
          <p:cNvSpPr>
            <a:spLocks noGrp="1"/>
          </p:cNvSpPr>
          <p:nvPr>
            <p:ph type="sldNum" sz="quarter" idx="5"/>
          </p:nvPr>
        </p:nvSpPr>
        <p:spPr>
          <a:noFill/>
          <a:ln>
            <a:headEnd/>
            <a:tailEnd/>
          </a:ln>
        </p:spPr>
        <p:txBody>
          <a:bodyPr/>
          <a:lstStyle/>
          <a:p>
            <a:fld id="{18166141-7194-4503-BD1E-AF6939774621}" type="slidenum">
              <a:rPr lang="en-US" smtClean="0">
                <a:latin typeface="Arial" charset="0"/>
              </a:rPr>
              <a:pPr/>
              <a:t>79</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hape 4"/>
          <p:cNvSpPr txBox="1">
            <a:spLocks noGrp="1" noChangeArrowheads="1"/>
          </p:cNvSpPr>
          <p:nvPr/>
        </p:nvSpPr>
        <p:spPr bwMode="auto">
          <a:xfrm>
            <a:off x="3848100" y="9432925"/>
            <a:ext cx="2944813" cy="496888"/>
          </a:xfrm>
          <a:prstGeom prst="rect">
            <a:avLst/>
          </a:prstGeom>
          <a:noFill/>
          <a:ln w="9525" algn="ctr">
            <a:noFill/>
            <a:miter lim="800000"/>
            <a:headEnd/>
            <a:tailEnd/>
          </a:ln>
        </p:spPr>
        <p:txBody>
          <a:bodyPr anchor="b"/>
          <a:lstStyle/>
          <a:p>
            <a:pPr algn="r" eaLnBrk="0" hangingPunct="0"/>
            <a:fld id="{2C4EAF7F-3C44-414E-8AAA-166DC9ACD371}" type="slidenum">
              <a:rPr lang="en-US" sz="1200">
                <a:ea typeface="MS PGothic" pitchFamily="34" charset="-128"/>
              </a:rPr>
              <a:pPr algn="r" eaLnBrk="0" hangingPunct="0"/>
              <a:t>8</a:t>
            </a:fld>
            <a:endParaRPr lang="en-US" sz="1200">
              <a:ea typeface="MS PGothic" pitchFamily="34" charset="-128"/>
            </a:endParaRPr>
          </a:p>
        </p:txBody>
      </p:sp>
      <p:sp>
        <p:nvSpPr>
          <p:cNvPr id="109571" name="Rectangle 299009"/>
          <p:cNvSpPr>
            <a:spLocks noGrp="1" noRot="1" noChangeAspect="1" noChangeArrowheads="1" noTextEdit="1"/>
          </p:cNvSpPr>
          <p:nvPr>
            <p:ph type="sldImg"/>
          </p:nvPr>
        </p:nvSpPr>
        <p:spPr>
          <a:xfrm>
            <a:off x="914400" y="744538"/>
            <a:ext cx="4967288" cy="3724275"/>
          </a:xfrm>
          <a:noFill/>
          <a:ln cap="flat">
            <a:headEnd type="none" w="med" len="med"/>
            <a:tailEnd type="none" w="med" len="med"/>
          </a:ln>
        </p:spPr>
      </p:sp>
      <p:sp>
        <p:nvSpPr>
          <p:cNvPr id="109572" name="Rectangle 299010"/>
          <p:cNvSpPr>
            <a:spLocks noGrp="1" noChangeArrowheads="1"/>
          </p:cNvSpPr>
          <p:nvPr>
            <p:ph type="body" idx="1"/>
          </p:nvPr>
        </p:nvSpPr>
        <p:spPr>
          <a:noFill/>
          <a:ln/>
        </p:spPr>
        <p:txBody>
          <a:bodyPr lIns="91440" tIns="45720" rIns="91440" bIns="45720"/>
          <a:lstStyle/>
          <a:p>
            <a:pPr eaLnBrk="1" hangingPunct="1">
              <a:lnSpc>
                <a:spcPct val="80000"/>
              </a:lnSpc>
            </a:pPr>
            <a:endParaRPr lang="en-US" sz="80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B213AC6F-FD45-4656-83CA-4966788F4C50}" type="slidenum">
              <a:rPr lang="en-US" smtClean="0"/>
              <a:pPr>
                <a:defRPr/>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pPr>
              <a:lnSpc>
                <a:spcPct val="90000"/>
              </a:lnSpc>
            </a:pPr>
            <a:endParaRPr lang="fr-FR" sz="100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917575" y="742950"/>
            <a:ext cx="4967288" cy="3725863"/>
          </a:xfr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917575" y="742950"/>
            <a:ext cx="4967288" cy="3725863"/>
          </a:xfrm>
          <a:ln/>
        </p:spPr>
      </p:sp>
      <p:sp>
        <p:nvSpPr>
          <p:cNvPr id="18227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B213AC6F-FD45-4656-83CA-4966788F4C50}" type="slidenum">
              <a:rPr lang="en-US" smtClean="0"/>
              <a:pPr>
                <a:defRPr/>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B213AC6F-FD45-4656-83CA-4966788F4C50}" type="slidenum">
              <a:rPr lang="en-US" smtClean="0"/>
              <a:pPr>
                <a:defRPr/>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914400" y="742950"/>
            <a:ext cx="4965700" cy="3724275"/>
          </a:xfrm>
          <a:ln/>
        </p:spPr>
      </p:sp>
      <p:sp>
        <p:nvSpPr>
          <p:cNvPr id="184323" name="Rectangle 3"/>
          <p:cNvSpPr>
            <a:spLocks noGrp="1" noChangeArrowheads="1"/>
          </p:cNvSpPr>
          <p:nvPr>
            <p:ph type="body" idx="1"/>
          </p:nvPr>
        </p:nvSpPr>
        <p:spPr>
          <a:xfrm>
            <a:off x="679450" y="4718050"/>
            <a:ext cx="5435600" cy="4470400"/>
          </a:xfrm>
          <a:noFill/>
          <a:ln/>
        </p:spPr>
        <p:txBody>
          <a:bodyPr/>
          <a:lstStyle/>
          <a:p>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hape 4"/>
          <p:cNvSpPr>
            <a:spLocks noGrp="1" noChangeArrowheads="1"/>
          </p:cNvSpPr>
          <p:nvPr>
            <p:ph type="sldNum" sz="quarter" idx="5"/>
          </p:nvPr>
        </p:nvSpPr>
        <p:spPr>
          <a:noFill/>
          <a:ln>
            <a:headEnd/>
            <a:tailEnd/>
          </a:ln>
        </p:spPr>
        <p:txBody>
          <a:bodyPr/>
          <a:lstStyle/>
          <a:p>
            <a:fld id="{09925F71-0C59-4AAD-8571-D4510C46CBFA}" type="slidenum">
              <a:rPr lang="en-US" smtClean="0">
                <a:latin typeface="Arial" charset="0"/>
              </a:rPr>
              <a:pPr/>
              <a:t>89</a:t>
            </a:fld>
            <a:endParaRPr lang="en-US" smtClean="0">
              <a:latin typeface="Arial" charset="0"/>
            </a:endParaRPr>
          </a:p>
        </p:txBody>
      </p:sp>
      <p:sp>
        <p:nvSpPr>
          <p:cNvPr id="185347" name="Rectangle 1630209"/>
          <p:cNvSpPr>
            <a:spLocks noGrp="1" noRot="1" noChangeAspect="1" noChangeArrowheads="1" noTextEdit="1"/>
          </p:cNvSpPr>
          <p:nvPr>
            <p:ph type="sldImg"/>
          </p:nvPr>
        </p:nvSpPr>
        <p:spPr>
          <a:noFill/>
          <a:ln cap="flat">
            <a:headEnd type="none" w="med" len="med"/>
            <a:tailEnd type="none" w="med" len="med"/>
          </a:ln>
        </p:spPr>
      </p:sp>
      <p:sp>
        <p:nvSpPr>
          <p:cNvPr id="185348" name="Rectangle 1630210"/>
          <p:cNvSpPr>
            <a:spLocks noGrp="1" noChangeArrowheads="1"/>
          </p:cNvSpPr>
          <p:nvPr>
            <p:ph type="body" idx="1"/>
          </p:nvPr>
        </p:nvSpPr>
        <p:spPr>
          <a:noFill/>
          <a:ln/>
        </p:spPr>
        <p:txBody>
          <a:bodyPr/>
          <a:lstStyle/>
          <a:p>
            <a:pPr eaLnBrk="1" hangingPunct="1">
              <a:lnSpc>
                <a:spcPct val="80000"/>
              </a:lnSpc>
            </a:pPr>
            <a:endParaRPr lang="fr-FR" sz="800" b="1"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71450" y="600075"/>
            <a:ext cx="2679700" cy="2009775"/>
          </a:xfrm>
          <a:ln/>
        </p:spPr>
      </p:sp>
      <p:sp>
        <p:nvSpPr>
          <p:cNvPr id="110595"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p:spPr>
        <p:txBody>
          <a:bodyPr/>
          <a:lstStyle/>
          <a:p>
            <a:pPr>
              <a:lnSpc>
                <a:spcPct val="80000"/>
              </a:lnSpc>
            </a:pPr>
            <a:endParaRPr lang="fr-FR" sz="800" b="1"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pPr>
              <a:defRPr/>
            </a:pPr>
            <a:fld id="{B213AC6F-FD45-4656-83CA-4966788F4C50}" type="slidenum">
              <a:rPr lang="en-US" smtClean="0"/>
              <a:pPr>
                <a:defRPr/>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E8626A-D3F4-4427-8141-B56EFBA1A561}" type="slidenum">
              <a:rPr lang="en-US"/>
              <a:pPr/>
              <a:t>92</a:t>
            </a:fld>
            <a:endParaRPr lang="en-US"/>
          </a:p>
        </p:txBody>
      </p:sp>
      <p:sp>
        <p:nvSpPr>
          <p:cNvPr id="1632258" name="Rectangle 2"/>
          <p:cNvSpPr>
            <a:spLocks noGrp="1" noRot="1" noChangeAspect="1" noChangeArrowheads="1" noTextEdit="1"/>
          </p:cNvSpPr>
          <p:nvPr>
            <p:ph type="sldImg"/>
          </p:nvPr>
        </p:nvSpPr>
        <p:spPr>
          <a:xfrm>
            <a:off x="1144726" y="744516"/>
            <a:ext cx="4505049" cy="3724275"/>
          </a:xfrm>
          <a:prstGeom prst="rect">
            <a:avLst/>
          </a:prstGeom>
          <a:ln/>
        </p:spPr>
      </p:sp>
      <p:sp>
        <p:nvSpPr>
          <p:cNvPr id="163225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9C61049C-9F4F-44ED-B3B4-59DD370CD7B6}" type="slidenum">
              <a:rPr lang="en-GB" smtClean="0"/>
              <a:pPr/>
              <a:t>93</a:t>
            </a:fld>
            <a:endParaRPr lang="en-GB" smtClean="0"/>
          </a:p>
        </p:txBody>
      </p:sp>
      <p:sp>
        <p:nvSpPr>
          <p:cNvPr id="41986" name="Rectangle 2"/>
          <p:cNvSpPr>
            <a:spLocks noGrp="1" noRot="1" noChangeAspect="1" noChangeArrowheads="1" noTextEdit="1"/>
          </p:cNvSpPr>
          <p:nvPr>
            <p:ph type="sldImg"/>
          </p:nvPr>
        </p:nvSpPr>
        <p:spPr>
          <a:xfrm>
            <a:off x="1126262" y="751301"/>
            <a:ext cx="4541976" cy="3754802"/>
          </a:xfrm>
          <a:ln/>
        </p:spPr>
      </p:sp>
      <p:sp>
        <p:nvSpPr>
          <p:cNvPr id="41987" name="Rectangle 3"/>
          <p:cNvSpPr>
            <a:spLocks noGrp="1" noChangeArrowheads="1"/>
          </p:cNvSpPr>
          <p:nvPr>
            <p:ph type="body" idx="1"/>
          </p:nvPr>
        </p:nvSpPr>
        <p:spPr>
          <a:xfrm>
            <a:off x="907780" y="4757101"/>
            <a:ext cx="4978941" cy="4424696"/>
          </a:xfrm>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F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rtlCol="0"/>
          <a:lstStyle/>
          <a:p>
            <a:pPr lvl="0"/>
            <a:endParaRPr lang="en-US" noProof="0" smtClean="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341313"/>
            <a:ext cx="8380412" cy="641350"/>
          </a:xfrm>
        </p:spPr>
        <p:txBody>
          <a:bodyPr/>
          <a:lstStyle/>
          <a:p>
            <a:r>
              <a:rPr lang="en-US" smtClean="0"/>
              <a:t>Click to edit Master title style</a:t>
            </a:r>
            <a:endParaRPr lang="fr-FR"/>
          </a:p>
        </p:txBody>
      </p:sp>
      <p:sp>
        <p:nvSpPr>
          <p:cNvPr id="3" name="Text Placeholder 2"/>
          <p:cNvSpPr>
            <a:spLocks noGrp="1"/>
          </p:cNvSpPr>
          <p:nvPr>
            <p:ph type="body" sz="half" idx="1"/>
          </p:nvPr>
        </p:nvSpPr>
        <p:spPr>
          <a:xfrm>
            <a:off x="382588" y="1219200"/>
            <a:ext cx="4113212" cy="2490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quarter" idx="2"/>
          </p:nvPr>
        </p:nvSpPr>
        <p:spPr>
          <a:xfrm>
            <a:off x="4648200" y="1219200"/>
            <a:ext cx="4114800" cy="116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Content Placeholder 4"/>
          <p:cNvSpPr>
            <a:spLocks noGrp="1"/>
          </p:cNvSpPr>
          <p:nvPr>
            <p:ph sz="quarter" idx="3"/>
          </p:nvPr>
        </p:nvSpPr>
        <p:spPr>
          <a:xfrm>
            <a:off x="4648200" y="2540000"/>
            <a:ext cx="4114800" cy="116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sz="half" idx="1"/>
          </p:nvPr>
        </p:nvSpPr>
        <p:spPr>
          <a:xfrm>
            <a:off x="382588" y="1219200"/>
            <a:ext cx="4113212" cy="2490788"/>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219200"/>
            <a:ext cx="4114800" cy="2490788"/>
          </a:xfrm>
        </p:spPr>
        <p:txBody>
          <a:bodyPr rtlCol="0"/>
          <a:lstStyle/>
          <a:p>
            <a:pPr lvl="0"/>
            <a:endParaRPr lang="en-US" noProof="0" smtClean="0"/>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341313"/>
            <a:ext cx="8380412" cy="641350"/>
          </a:xfrm>
        </p:spPr>
        <p:txBody>
          <a:bodyPr/>
          <a:lstStyle/>
          <a:p>
            <a:r>
              <a:rPr lang="en-US" smtClean="0"/>
              <a:t>Click to edit Master title style</a:t>
            </a:r>
            <a:endParaRPr lang="fr-FR"/>
          </a:p>
        </p:txBody>
      </p:sp>
      <p:sp>
        <p:nvSpPr>
          <p:cNvPr id="3" name="Content Placeholder 2"/>
          <p:cNvSpPr>
            <a:spLocks noGrp="1"/>
          </p:cNvSpPr>
          <p:nvPr>
            <p:ph sz="half" idx="1"/>
          </p:nvPr>
        </p:nvSpPr>
        <p:spPr>
          <a:xfrm>
            <a:off x="382588" y="1219200"/>
            <a:ext cx="4113212" cy="2490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quarter" idx="2"/>
          </p:nvPr>
        </p:nvSpPr>
        <p:spPr>
          <a:xfrm>
            <a:off x="4648200" y="1219200"/>
            <a:ext cx="4114800" cy="116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Content Placeholder 4"/>
          <p:cNvSpPr>
            <a:spLocks noGrp="1"/>
          </p:cNvSpPr>
          <p:nvPr>
            <p:ph sz="quarter" idx="3"/>
          </p:nvPr>
        </p:nvSpPr>
        <p:spPr>
          <a:xfrm>
            <a:off x="4648200" y="2540000"/>
            <a:ext cx="4114800" cy="116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3196" y="0"/>
            <a:ext cx="8229600" cy="846034"/>
          </a:xfrm>
        </p:spPr>
        <p:txBody>
          <a:bodyPr/>
          <a:lstStyle>
            <a:lvl1pPr>
              <a:defRPr sz="3600"/>
            </a:lvl1pPr>
          </a:lstStyle>
          <a:p>
            <a:r>
              <a:rPr lang="en-US" dirty="0" smtClean="0"/>
              <a:t>Click to edit Master title style</a:t>
            </a:r>
            <a:endParaRPr lang="fr-FR" dirty="0"/>
          </a:p>
        </p:txBody>
      </p:sp>
      <p:sp>
        <p:nvSpPr>
          <p:cNvPr id="3" name="Content Placeholder 2"/>
          <p:cNvSpPr>
            <a:spLocks noGrp="1"/>
          </p:cNvSpPr>
          <p:nvPr>
            <p:ph idx="1"/>
          </p:nvPr>
        </p:nvSpPr>
        <p:spPr>
          <a:xfrm>
            <a:off x="311922" y="976357"/>
            <a:ext cx="82296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pic>
        <p:nvPicPr>
          <p:cNvPr id="5122" name="Picture 2" descr="Lt_Content1"/>
          <p:cNvPicPr>
            <a:picLocks noChangeAspect="1" noChangeArrowheads="1"/>
          </p:cNvPicPr>
          <p:nvPr/>
        </p:nvPicPr>
        <p:blipFill>
          <a:blip r:embed="rId19"/>
          <a:srcRect/>
          <a:stretch>
            <a:fillRect/>
          </a:stretch>
        </p:blipFill>
        <p:spPr bwMode="auto">
          <a:xfrm>
            <a:off x="-190500" y="-142875"/>
            <a:ext cx="9525000" cy="7143750"/>
          </a:xfrm>
          <a:prstGeom prst="rect">
            <a:avLst/>
          </a:prstGeom>
          <a:noFill/>
          <a:ln w="9525">
            <a:noFill/>
            <a:miter lim="800000"/>
            <a:headEnd/>
            <a:tailEnd/>
          </a:ln>
        </p:spPr>
      </p:pic>
      <p:sp>
        <p:nvSpPr>
          <p:cNvPr id="5123" name="Rectangle 3"/>
          <p:cNvSpPr>
            <a:spLocks noGrp="1" noChangeArrowheads="1"/>
          </p:cNvSpPr>
          <p:nvPr>
            <p:ph type="title"/>
          </p:nvPr>
        </p:nvSpPr>
        <p:spPr bwMode="auto">
          <a:xfrm>
            <a:off x="0" y="-103188"/>
            <a:ext cx="9144000" cy="8636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124" name="Rectangle 4"/>
          <p:cNvSpPr>
            <a:spLocks noGrp="1" noChangeArrowheads="1"/>
          </p:cNvSpPr>
          <p:nvPr>
            <p:ph type="body" idx="1"/>
          </p:nvPr>
        </p:nvSpPr>
        <p:spPr bwMode="auto">
          <a:xfrm>
            <a:off x="406400" y="98425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pic>
        <p:nvPicPr>
          <p:cNvPr id="5125" name="Picture 5" descr="TechNet_wL"/>
          <p:cNvPicPr>
            <a:picLocks noChangeAspect="1" noChangeArrowheads="1"/>
          </p:cNvPicPr>
          <p:nvPr/>
        </p:nvPicPr>
        <p:blipFill>
          <a:blip r:embed="rId20"/>
          <a:srcRect/>
          <a:stretch>
            <a:fillRect/>
          </a:stretch>
        </p:blipFill>
        <p:spPr bwMode="auto">
          <a:xfrm>
            <a:off x="6806681" y="6616700"/>
            <a:ext cx="1554163" cy="155575"/>
          </a:xfrm>
          <a:prstGeom prst="rect">
            <a:avLst/>
          </a:prstGeom>
          <a:noFill/>
          <a:ln w="9525">
            <a:noFill/>
            <a:miter lim="800000"/>
            <a:headEnd/>
            <a:tailEnd/>
          </a:ln>
        </p:spPr>
      </p:pic>
      <p:sp>
        <p:nvSpPr>
          <p:cNvPr id="870406" name="Line 6"/>
          <p:cNvSpPr>
            <a:spLocks noChangeShapeType="1"/>
          </p:cNvSpPr>
          <p:nvPr/>
        </p:nvSpPr>
        <p:spPr bwMode="auto">
          <a:xfrm>
            <a:off x="-228600" y="6324600"/>
            <a:ext cx="9601200" cy="0"/>
          </a:xfrm>
          <a:prstGeom prst="line">
            <a:avLst/>
          </a:prstGeom>
          <a:noFill/>
          <a:ln w="6350">
            <a:solidFill>
              <a:schemeClr val="bg1"/>
            </a:solidFill>
            <a:round/>
            <a:headEnd/>
            <a:tailEnd/>
          </a:ln>
          <a:effectLst/>
        </p:spPr>
        <p:txBody>
          <a:bodyPr/>
          <a:lstStyle/>
          <a:p>
            <a:pPr>
              <a:defRPr/>
            </a:pPr>
            <a:endParaRPr lang="fr-FR">
              <a:latin typeface="Arial" pitchFamily="34" charset="0"/>
            </a:endParaRPr>
          </a:p>
        </p:txBody>
      </p:sp>
      <p:sp>
        <p:nvSpPr>
          <p:cNvPr id="870407" name="Line 7"/>
          <p:cNvSpPr>
            <a:spLocks noChangeShapeType="1"/>
          </p:cNvSpPr>
          <p:nvPr/>
        </p:nvSpPr>
        <p:spPr bwMode="auto">
          <a:xfrm>
            <a:off x="-228600" y="6900863"/>
            <a:ext cx="9601200" cy="0"/>
          </a:xfrm>
          <a:prstGeom prst="line">
            <a:avLst/>
          </a:prstGeom>
          <a:noFill/>
          <a:ln w="6350">
            <a:solidFill>
              <a:schemeClr val="bg1"/>
            </a:solidFill>
            <a:round/>
            <a:headEnd/>
            <a:tailEnd/>
          </a:ln>
          <a:effectLst/>
        </p:spPr>
        <p:txBody>
          <a:bodyPr/>
          <a:lstStyle/>
          <a:p>
            <a:pPr>
              <a:defRPr/>
            </a:pPr>
            <a:endParaRPr lang="fr-FR">
              <a:latin typeface="Arial" pitchFamily="34" charset="0"/>
            </a:endParaRPr>
          </a:p>
        </p:txBody>
      </p:sp>
      <p:sp>
        <p:nvSpPr>
          <p:cNvPr id="870408" name="Line 8"/>
          <p:cNvSpPr>
            <a:spLocks noChangeShapeType="1"/>
          </p:cNvSpPr>
          <p:nvPr/>
        </p:nvSpPr>
        <p:spPr bwMode="auto">
          <a:xfrm>
            <a:off x="-228600" y="6477000"/>
            <a:ext cx="9601200" cy="0"/>
          </a:xfrm>
          <a:prstGeom prst="line">
            <a:avLst/>
          </a:prstGeom>
          <a:noFill/>
          <a:ln w="12700">
            <a:solidFill>
              <a:srgbClr val="FFCC00"/>
            </a:solidFill>
            <a:round/>
            <a:headEnd/>
            <a:tailEnd/>
          </a:ln>
          <a:effectLst/>
        </p:spPr>
        <p:txBody>
          <a:bodyPr/>
          <a:lstStyle/>
          <a:p>
            <a:pPr>
              <a:defRPr/>
            </a:pPr>
            <a:endParaRPr lang="fr-FR">
              <a:latin typeface="Arial" pitchFamily="34" charset="0"/>
            </a:endParaRPr>
          </a:p>
        </p:txBody>
      </p:sp>
      <p:sp>
        <p:nvSpPr>
          <p:cNvPr id="9" name="Rectangle 8"/>
          <p:cNvSpPr/>
          <p:nvPr userDrawn="1"/>
        </p:nvSpPr>
        <p:spPr>
          <a:xfrm>
            <a:off x="8490788" y="6541768"/>
            <a:ext cx="500458" cy="341632"/>
          </a:xfrm>
          <a:prstGeom prst="rect">
            <a:avLst/>
          </a:prstGeom>
        </p:spPr>
        <p:txBody>
          <a:bodyPr wrap="none">
            <a:spAutoFit/>
          </a:bodyPr>
          <a:lstStyle/>
          <a:p>
            <a:pPr marL="447675" indent="-447675" algn="ctr">
              <a:lnSpc>
                <a:spcPct val="90000"/>
              </a:lnSpc>
              <a:spcBef>
                <a:spcPct val="30000"/>
              </a:spcBef>
              <a:buClr>
                <a:schemeClr val="tx2"/>
              </a:buClr>
              <a:buFont typeface="Wingdings 2" pitchFamily="18" charset="2"/>
              <a:buNone/>
            </a:pPr>
            <a:fld id="{B29202B9-230B-4A14-8FF9-A913C2D0C791}" type="slidenum">
              <a:rPr lang="fr-FR" sz="1600" b="1" smtClean="0">
                <a:solidFill>
                  <a:schemeClr val="accent3"/>
                </a:solidFill>
                <a:latin typeface="Segoe Semibold" pitchFamily="34" charset="0"/>
              </a:rPr>
              <a:pPr marL="447675" indent="-447675" algn="ctr">
                <a:lnSpc>
                  <a:spcPct val="90000"/>
                </a:lnSpc>
                <a:spcBef>
                  <a:spcPct val="30000"/>
                </a:spcBef>
                <a:buClr>
                  <a:schemeClr val="tx2"/>
                </a:buClr>
                <a:buFont typeface="Wingdings 2" pitchFamily="18" charset="2"/>
                <a:buNone/>
              </a:pPr>
              <a:t>‹N°›</a:t>
            </a:fld>
            <a:r>
              <a:rPr lang="fr-FR" b="1" dirty="0" smtClean="0">
                <a:latin typeface="Segoe Semibold" pitchFamily="34" charset="0"/>
              </a:rPr>
              <a:t> </a:t>
            </a:r>
            <a:endParaRPr lang="fr-FR" b="1" dirty="0">
              <a:latin typeface="Segoe Semibold" pitchFamily="34" charset="0"/>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transition>
    <p:wipe dir="r"/>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112E58"/>
          </a:solidFill>
          <a:latin typeface="+mj-lt"/>
          <a:ea typeface="+mj-ea"/>
          <a:cs typeface="+mj-cs"/>
        </a:defRPr>
      </a:lvl1pPr>
      <a:lvl2pPr algn="l" rtl="0" eaLnBrk="0" fontAlgn="base" hangingPunct="0">
        <a:spcBef>
          <a:spcPct val="0"/>
        </a:spcBef>
        <a:spcAft>
          <a:spcPct val="0"/>
        </a:spcAft>
        <a:defRPr sz="3600" b="1">
          <a:solidFill>
            <a:srgbClr val="112E58"/>
          </a:solidFill>
          <a:latin typeface="Arial" charset="0"/>
        </a:defRPr>
      </a:lvl2pPr>
      <a:lvl3pPr algn="l" rtl="0" eaLnBrk="0" fontAlgn="base" hangingPunct="0">
        <a:spcBef>
          <a:spcPct val="0"/>
        </a:spcBef>
        <a:spcAft>
          <a:spcPct val="0"/>
        </a:spcAft>
        <a:defRPr sz="3600" b="1">
          <a:solidFill>
            <a:srgbClr val="112E58"/>
          </a:solidFill>
          <a:latin typeface="Arial" charset="0"/>
        </a:defRPr>
      </a:lvl3pPr>
      <a:lvl4pPr algn="l" rtl="0" eaLnBrk="0" fontAlgn="base" hangingPunct="0">
        <a:spcBef>
          <a:spcPct val="0"/>
        </a:spcBef>
        <a:spcAft>
          <a:spcPct val="0"/>
        </a:spcAft>
        <a:defRPr sz="3600" b="1">
          <a:solidFill>
            <a:srgbClr val="112E58"/>
          </a:solidFill>
          <a:latin typeface="Arial" charset="0"/>
        </a:defRPr>
      </a:lvl4pPr>
      <a:lvl5pPr algn="l" rtl="0" eaLnBrk="0" fontAlgn="base" hangingPunct="0">
        <a:spcBef>
          <a:spcPct val="0"/>
        </a:spcBef>
        <a:spcAft>
          <a:spcPct val="0"/>
        </a:spcAft>
        <a:defRPr sz="3600" b="1">
          <a:solidFill>
            <a:srgbClr val="112E58"/>
          </a:solidFill>
          <a:latin typeface="Arial" charset="0"/>
        </a:defRPr>
      </a:lvl5pPr>
      <a:lvl6pPr marL="457200" algn="l" rtl="0" fontAlgn="base">
        <a:spcBef>
          <a:spcPct val="0"/>
        </a:spcBef>
        <a:spcAft>
          <a:spcPct val="0"/>
        </a:spcAft>
        <a:defRPr sz="4400" b="1">
          <a:solidFill>
            <a:srgbClr val="112E58"/>
          </a:solidFill>
          <a:latin typeface="Arial" charset="0"/>
        </a:defRPr>
      </a:lvl6pPr>
      <a:lvl7pPr marL="914400" algn="l" rtl="0" fontAlgn="base">
        <a:spcBef>
          <a:spcPct val="0"/>
        </a:spcBef>
        <a:spcAft>
          <a:spcPct val="0"/>
        </a:spcAft>
        <a:defRPr sz="4400" b="1">
          <a:solidFill>
            <a:srgbClr val="112E58"/>
          </a:solidFill>
          <a:latin typeface="Arial" charset="0"/>
        </a:defRPr>
      </a:lvl7pPr>
      <a:lvl8pPr marL="1371600" algn="l" rtl="0" fontAlgn="base">
        <a:spcBef>
          <a:spcPct val="0"/>
        </a:spcBef>
        <a:spcAft>
          <a:spcPct val="0"/>
        </a:spcAft>
        <a:defRPr sz="4400" b="1">
          <a:solidFill>
            <a:srgbClr val="112E58"/>
          </a:solidFill>
          <a:latin typeface="Arial" charset="0"/>
        </a:defRPr>
      </a:lvl8pPr>
      <a:lvl9pPr marL="1828800" algn="l" rtl="0" fontAlgn="base">
        <a:spcBef>
          <a:spcPct val="0"/>
        </a:spcBef>
        <a:spcAft>
          <a:spcPct val="0"/>
        </a:spcAft>
        <a:defRPr sz="4400" b="1">
          <a:solidFill>
            <a:srgbClr val="112E58"/>
          </a:solidFill>
          <a:latin typeface="Arial" charset="0"/>
        </a:defRPr>
      </a:lvl9pPr>
    </p:titleStyle>
    <p:bodyStyle>
      <a:lvl1pPr marL="342900" indent="-342900" algn="l" rtl="0" eaLnBrk="0" fontAlgn="base" hangingPunct="0">
        <a:spcBef>
          <a:spcPct val="20000"/>
        </a:spcBef>
        <a:spcAft>
          <a:spcPct val="0"/>
        </a:spcAft>
        <a:buChar char="•"/>
        <a:defRPr sz="2800">
          <a:solidFill>
            <a:srgbClr val="112E58"/>
          </a:solidFill>
          <a:latin typeface="+mn-lt"/>
          <a:ea typeface="+mn-ea"/>
          <a:cs typeface="+mn-cs"/>
        </a:defRPr>
      </a:lvl1pPr>
      <a:lvl2pPr marL="742950" indent="-285750" algn="l" rtl="0" eaLnBrk="0" fontAlgn="base" hangingPunct="0">
        <a:spcBef>
          <a:spcPct val="20000"/>
        </a:spcBef>
        <a:spcAft>
          <a:spcPct val="0"/>
        </a:spcAft>
        <a:buChar char="–"/>
        <a:defRPr sz="2400">
          <a:solidFill>
            <a:srgbClr val="112E58"/>
          </a:solidFill>
          <a:latin typeface="+mn-lt"/>
        </a:defRPr>
      </a:lvl2pPr>
      <a:lvl3pPr marL="1143000" indent="-228600" algn="l" rtl="0" eaLnBrk="0" fontAlgn="base" hangingPunct="0">
        <a:spcBef>
          <a:spcPct val="20000"/>
        </a:spcBef>
        <a:spcAft>
          <a:spcPct val="0"/>
        </a:spcAft>
        <a:buChar char="•"/>
        <a:defRPr sz="2000">
          <a:solidFill>
            <a:srgbClr val="112E58"/>
          </a:solidFill>
          <a:latin typeface="+mn-lt"/>
        </a:defRPr>
      </a:lvl3pPr>
      <a:lvl4pPr marL="1600200" indent="-228600" algn="l" rtl="0" eaLnBrk="0" fontAlgn="base" hangingPunct="0">
        <a:spcBef>
          <a:spcPct val="20000"/>
        </a:spcBef>
        <a:spcAft>
          <a:spcPct val="0"/>
        </a:spcAft>
        <a:buChar char="–"/>
        <a:defRPr sz="2000">
          <a:solidFill>
            <a:srgbClr val="112E58"/>
          </a:solidFill>
          <a:latin typeface="+mn-lt"/>
        </a:defRPr>
      </a:lvl4pPr>
      <a:lvl5pPr marL="2057400" indent="-228600" algn="l" rtl="0" eaLnBrk="0" fontAlgn="base" hangingPunct="0">
        <a:spcBef>
          <a:spcPct val="20000"/>
        </a:spcBef>
        <a:spcAft>
          <a:spcPct val="0"/>
        </a:spcAft>
        <a:buChar char="»"/>
        <a:defRPr sz="2000">
          <a:solidFill>
            <a:srgbClr val="112E58"/>
          </a:solidFill>
          <a:latin typeface="+mn-lt"/>
        </a:defRPr>
      </a:lvl5pPr>
      <a:lvl6pPr marL="2514600" indent="-228600" algn="l" rtl="0" fontAlgn="base">
        <a:spcBef>
          <a:spcPct val="20000"/>
        </a:spcBef>
        <a:spcAft>
          <a:spcPct val="0"/>
        </a:spcAft>
        <a:buChar char="»"/>
        <a:defRPr sz="2000">
          <a:solidFill>
            <a:srgbClr val="112E58"/>
          </a:solidFill>
          <a:latin typeface="+mn-lt"/>
        </a:defRPr>
      </a:lvl6pPr>
      <a:lvl7pPr marL="2971800" indent="-228600" algn="l" rtl="0" fontAlgn="base">
        <a:spcBef>
          <a:spcPct val="20000"/>
        </a:spcBef>
        <a:spcAft>
          <a:spcPct val="0"/>
        </a:spcAft>
        <a:buChar char="»"/>
        <a:defRPr sz="2000">
          <a:solidFill>
            <a:srgbClr val="112E58"/>
          </a:solidFill>
          <a:latin typeface="+mn-lt"/>
        </a:defRPr>
      </a:lvl7pPr>
      <a:lvl8pPr marL="3429000" indent="-228600" algn="l" rtl="0" fontAlgn="base">
        <a:spcBef>
          <a:spcPct val="20000"/>
        </a:spcBef>
        <a:spcAft>
          <a:spcPct val="0"/>
        </a:spcAft>
        <a:buChar char="»"/>
        <a:defRPr sz="2000">
          <a:solidFill>
            <a:srgbClr val="112E58"/>
          </a:solidFill>
          <a:latin typeface="+mn-lt"/>
        </a:defRPr>
      </a:lvl8pPr>
      <a:lvl9pPr marL="3886200" indent="-228600" algn="l" rtl="0" fontAlgn="base">
        <a:spcBef>
          <a:spcPct val="20000"/>
        </a:spcBef>
        <a:spcAft>
          <a:spcPct val="0"/>
        </a:spcAft>
        <a:buChar char="»"/>
        <a:defRPr sz="2000">
          <a:solidFill>
            <a:srgbClr val="112E58"/>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9.bin"/><Relationship Id="rId18" Type="http://schemas.openxmlformats.org/officeDocument/2006/relationships/oleObject" Target="../embeddings/oleObject14.bin"/><Relationship Id="rId26" Type="http://schemas.openxmlformats.org/officeDocument/2006/relationships/oleObject" Target="../embeddings/oleObject22.bin"/><Relationship Id="rId3" Type="http://schemas.openxmlformats.org/officeDocument/2006/relationships/slideLayout" Target="../slideLayouts/slideLayout7.xml"/><Relationship Id="rId21" Type="http://schemas.openxmlformats.org/officeDocument/2006/relationships/oleObject" Target="../embeddings/oleObject17.bin"/><Relationship Id="rId7" Type="http://schemas.openxmlformats.org/officeDocument/2006/relationships/oleObject" Target="../embeddings/oleObject3.bin"/><Relationship Id="rId12" Type="http://schemas.openxmlformats.org/officeDocument/2006/relationships/oleObject" Target="../embeddings/oleObject8.bin"/><Relationship Id="rId17" Type="http://schemas.openxmlformats.org/officeDocument/2006/relationships/oleObject" Target="../embeddings/oleObject13.bin"/><Relationship Id="rId25" Type="http://schemas.openxmlformats.org/officeDocument/2006/relationships/oleObject" Target="../embeddings/oleObject21.bin"/><Relationship Id="rId2" Type="http://schemas.openxmlformats.org/officeDocument/2006/relationships/tags" Target="../tags/tag1.xml"/><Relationship Id="rId16" Type="http://schemas.openxmlformats.org/officeDocument/2006/relationships/oleObject" Target="../embeddings/oleObject12.bin"/><Relationship Id="rId20" Type="http://schemas.openxmlformats.org/officeDocument/2006/relationships/oleObject" Target="../embeddings/oleObject16.bin"/><Relationship Id="rId29" Type="http://schemas.openxmlformats.org/officeDocument/2006/relationships/oleObject" Target="../embeddings/oleObject25.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7.bin"/><Relationship Id="rId24" Type="http://schemas.openxmlformats.org/officeDocument/2006/relationships/oleObject" Target="../embeddings/oleObject20.bin"/><Relationship Id="rId32" Type="http://schemas.openxmlformats.org/officeDocument/2006/relationships/oleObject" Target="../embeddings/oleObject28.bin"/><Relationship Id="rId5" Type="http://schemas.openxmlformats.org/officeDocument/2006/relationships/oleObject" Target="../embeddings/oleObject1.bin"/><Relationship Id="rId15" Type="http://schemas.openxmlformats.org/officeDocument/2006/relationships/oleObject" Target="../embeddings/oleObject11.bin"/><Relationship Id="rId23" Type="http://schemas.openxmlformats.org/officeDocument/2006/relationships/oleObject" Target="../embeddings/oleObject19.bin"/><Relationship Id="rId28" Type="http://schemas.openxmlformats.org/officeDocument/2006/relationships/oleObject" Target="../embeddings/oleObject24.bin"/><Relationship Id="rId10" Type="http://schemas.openxmlformats.org/officeDocument/2006/relationships/oleObject" Target="../embeddings/oleObject6.bin"/><Relationship Id="rId19" Type="http://schemas.openxmlformats.org/officeDocument/2006/relationships/oleObject" Target="../embeddings/oleObject15.bin"/><Relationship Id="rId31" Type="http://schemas.openxmlformats.org/officeDocument/2006/relationships/oleObject" Target="../embeddings/oleObject27.bin"/><Relationship Id="rId4" Type="http://schemas.openxmlformats.org/officeDocument/2006/relationships/notesSlide" Target="../notesSlides/notesSlide25.xml"/><Relationship Id="rId9" Type="http://schemas.openxmlformats.org/officeDocument/2006/relationships/oleObject" Target="../embeddings/oleObject5.bin"/><Relationship Id="rId14" Type="http://schemas.openxmlformats.org/officeDocument/2006/relationships/oleObject" Target="../embeddings/oleObject10.bin"/><Relationship Id="rId22" Type="http://schemas.openxmlformats.org/officeDocument/2006/relationships/oleObject" Target="../embeddings/oleObject18.bin"/><Relationship Id="rId27" Type="http://schemas.openxmlformats.org/officeDocument/2006/relationships/oleObject" Target="../embeddings/oleObject23.bin"/><Relationship Id="rId30" Type="http://schemas.openxmlformats.org/officeDocument/2006/relationships/oleObject" Target="../embeddings/oleObject26.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75.png"/><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http://www.microsoft.com/technet/prodtechnol/office/ork/default.mspx" TargetMode="External"/><Relationship Id="rId5" Type="http://schemas.openxmlformats.org/officeDocument/2006/relationships/image" Target="../media/image78.png"/><Relationship Id="rId4" Type="http://schemas.openxmlformats.org/officeDocument/2006/relationships/image" Target="../media/image7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hyperlink" Target="http://www.microsoft.com/downloads/details.aspx?FamilyId=13580CD7-A8BC-40EF-8281-DD2C325A5A81&amp;displaylang=en"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10" Type="http://schemas.openxmlformats.org/officeDocument/2006/relationships/image" Target="../media/image75.png"/><Relationship Id="rId4" Type="http://schemas.openxmlformats.org/officeDocument/2006/relationships/image" Target="../media/image80.png"/><Relationship Id="rId9" Type="http://schemas.openxmlformats.org/officeDocument/2006/relationships/image" Target="../media/image74.png"/></Relationships>
</file>

<file path=ppt/slides/_rels/slide33.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5.png"/><Relationship Id="rId7" Type="http://schemas.openxmlformats.org/officeDocument/2006/relationships/image" Target="../media/image83.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3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4.png"/><Relationship Id="rId7" Type="http://schemas.openxmlformats.org/officeDocument/2006/relationships/image" Target="../media/image95.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4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4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microsoft.com/technet/desktopdeployment/bdd/2007/default.mspx"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oleObject" Target="../embeddings/oleObject3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1.bin"/><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54.xml"/><Relationship Id="rId1" Type="http://schemas.openxmlformats.org/officeDocument/2006/relationships/slideLayout" Target="../slideLayouts/slideLayout6.xml"/><Relationship Id="rId5" Type="http://schemas.openxmlformats.org/officeDocument/2006/relationships/image" Target="../media/image75.png"/><Relationship Id="rId4" Type="http://schemas.openxmlformats.org/officeDocument/2006/relationships/image" Target="../media/image112.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http://www.microsoft.com/downloads/details.aspx?FamilyID=41dc179b-3328-4350-ade1-c0d9289f09ef&amp;DisplayLang=en"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microsoft.com/downloads/details.aspx?displaylang=fr&amp;FamilyID=92d8519a-e143-4aee-8f7a-e4bbaeba13e7" TargetMode="External"/><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microsoft.com/downloads/details.aspx?familyid=0F1EEC3D-10C4-4B5F-9625-97C2F731090C&amp;displaylang=en"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7" Type="http://schemas.openxmlformats.org/officeDocument/2006/relationships/image" Target="../media/image118.wmf"/><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5.xml"/><Relationship Id="rId1" Type="http://schemas.openxmlformats.org/officeDocument/2006/relationships/vmlDrawing" Target="../drawings/vmlDrawing3.vml"/><Relationship Id="rId5" Type="http://schemas.openxmlformats.org/officeDocument/2006/relationships/image" Target="../media/image75.png"/><Relationship Id="rId4" Type="http://schemas.openxmlformats.org/officeDocument/2006/relationships/oleObject" Target="../embeddings/oleObject33.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6.xml"/><Relationship Id="rId1" Type="http://schemas.openxmlformats.org/officeDocument/2006/relationships/vmlDrawing" Target="../drawings/vmlDrawing4.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8.xml"/><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8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123.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82.xml"/><Relationship Id="rId1" Type="http://schemas.openxmlformats.org/officeDocument/2006/relationships/slideLayout" Target="../slideLayouts/slideLayout6.xml"/><Relationship Id="rId6" Type="http://schemas.openxmlformats.org/officeDocument/2006/relationships/image" Target="../media/image127.wmf"/><Relationship Id="rId5" Type="http://schemas.openxmlformats.org/officeDocument/2006/relationships/image" Target="../media/image126.wmf"/><Relationship Id="rId4" Type="http://schemas.openxmlformats.org/officeDocument/2006/relationships/image" Target="../media/image114.png"/></Relationships>
</file>

<file path=ppt/slides/_rels/slide8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3.xml"/><Relationship Id="rId1" Type="http://schemas.openxmlformats.org/officeDocument/2006/relationships/slideLayout" Target="../slideLayouts/slideLayout6.xml"/><Relationship Id="rId4" Type="http://schemas.openxmlformats.org/officeDocument/2006/relationships/image" Target="../media/image75.png"/></Relationships>
</file>

<file path=ppt/slides/_rels/slide8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4.xml"/><Relationship Id="rId1" Type="http://schemas.openxmlformats.org/officeDocument/2006/relationships/slideLayout" Target="../slideLayouts/slideLayout6.xml"/><Relationship Id="rId4" Type="http://schemas.openxmlformats.org/officeDocument/2006/relationships/image" Target="../media/image75.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88.xml"/><Relationship Id="rId1" Type="http://schemas.openxmlformats.org/officeDocument/2006/relationships/slideLayout" Target="../slideLayouts/slideLayout6.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89.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notesSlide" Target="../notesSlides/notesSlide89.xml"/><Relationship Id="rId1" Type="http://schemas.openxmlformats.org/officeDocument/2006/relationships/slideLayout" Target="../slideLayouts/slideLayout6.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9.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90.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90.xml"/><Relationship Id="rId1" Type="http://schemas.openxmlformats.org/officeDocument/2006/relationships/slideLayout" Target="../slideLayouts/slideLayout6.xml"/><Relationship Id="rId6" Type="http://schemas.openxmlformats.org/officeDocument/2006/relationships/image" Target="../media/image137.png"/><Relationship Id="rId5" Type="http://schemas.openxmlformats.org/officeDocument/2006/relationships/image" Target="../media/image134.png"/><Relationship Id="rId4" Type="http://schemas.openxmlformats.org/officeDocument/2006/relationships/image" Target="../media/image133.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www.microsoft.com/france" TargetMode="External"/><Relationship Id="rId2" Type="http://schemas.openxmlformats.org/officeDocument/2006/relationships/notesSlide" Target="../notesSlides/notesSlide93.xml"/><Relationship Id="rId1" Type="http://schemas.openxmlformats.org/officeDocument/2006/relationships/slideLayout" Target="../slideLayouts/slideLayout6.xml"/><Relationship Id="rId4" Type="http://schemas.openxmlformats.org/officeDocument/2006/relationships/image" Target="../media/image1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1091591"/>
          <p:cNvSpPr>
            <a:spLocks noChangeArrowheads="1"/>
          </p:cNvSpPr>
          <p:nvPr/>
        </p:nvSpPr>
        <p:spPr bwMode="auto">
          <a:xfrm>
            <a:off x="2287806" y="4196312"/>
            <a:ext cx="4187825" cy="759723"/>
          </a:xfrm>
          <a:prstGeom prst="rect">
            <a:avLst/>
          </a:prstGeom>
          <a:noFill/>
          <a:ln w="9525">
            <a:noFill/>
            <a:miter lim="800000"/>
            <a:headEnd/>
            <a:tailEnd/>
          </a:ln>
        </p:spPr>
        <p:txBody>
          <a:bodyPr wrap="none" anchor="b"/>
          <a:lstStyle/>
          <a:p>
            <a:pPr marL="447675" indent="-447675" algn="ctr">
              <a:lnSpc>
                <a:spcPct val="90000"/>
              </a:lnSpc>
              <a:spcBef>
                <a:spcPct val="30000"/>
              </a:spcBef>
              <a:buClr>
                <a:schemeClr val="tx2"/>
              </a:buClr>
              <a:buFont typeface="Wingdings 2" pitchFamily="18" charset="2"/>
              <a:buNone/>
            </a:pPr>
            <a:r>
              <a:rPr lang="fr-FR" sz="4600" dirty="0">
                <a:latin typeface="Segoe Semibold" pitchFamily="34" charset="0"/>
              </a:rPr>
              <a:t> </a:t>
            </a:r>
            <a:r>
              <a:rPr lang="fr-FR" sz="4200" b="1" dirty="0" smtClean="0">
                <a:latin typeface="Segoe Semibold" pitchFamily="34" charset="0"/>
              </a:rPr>
              <a:t>Ce qui change vraiment pour </a:t>
            </a:r>
          </a:p>
          <a:p>
            <a:pPr marL="447675" indent="-447675" algn="ctr">
              <a:lnSpc>
                <a:spcPct val="90000"/>
              </a:lnSpc>
              <a:spcBef>
                <a:spcPct val="30000"/>
              </a:spcBef>
              <a:buClr>
                <a:schemeClr val="tx2"/>
              </a:buClr>
              <a:buFont typeface="Wingdings 2" pitchFamily="18" charset="2"/>
              <a:buNone/>
            </a:pPr>
            <a:r>
              <a:rPr lang="fr-FR" sz="4200" b="1" dirty="0" smtClean="0">
                <a:latin typeface="Segoe Semibold" pitchFamily="34" charset="0"/>
              </a:rPr>
              <a:t>l’entreprise et l’administrateur</a:t>
            </a:r>
            <a:endParaRPr lang="fr-FR" sz="4200" b="1" dirty="0">
              <a:latin typeface="Segoe Semibold" pitchFamily="34" charset="0"/>
            </a:endParaRPr>
          </a:p>
        </p:txBody>
      </p:sp>
      <p:pic>
        <p:nvPicPr>
          <p:cNvPr id="6150" name="Rectangle 1091592"/>
          <p:cNvPicPr>
            <a:picLocks noChangeAspect="1" noChangeArrowheads="1"/>
          </p:cNvPicPr>
          <p:nvPr/>
        </p:nvPicPr>
        <p:blipFill>
          <a:blip r:embed="rId3"/>
          <a:srcRect/>
          <a:stretch>
            <a:fillRect/>
          </a:stretch>
        </p:blipFill>
        <p:spPr bwMode="auto">
          <a:xfrm>
            <a:off x="3733800" y="234950"/>
            <a:ext cx="5218113" cy="1062038"/>
          </a:xfrm>
          <a:prstGeom prst="rect">
            <a:avLst/>
          </a:prstGeom>
          <a:noFill/>
          <a:ln w="9525">
            <a:noFill/>
            <a:miter lim="800000"/>
            <a:headEnd/>
            <a:tailEnd/>
          </a:ln>
        </p:spPr>
      </p:pic>
      <p:pic>
        <p:nvPicPr>
          <p:cNvPr id="43009" name="Picture 1" descr="\\eventsql\dvd27\Clip_Installer\DVD_ART\BoxShots_Logos\Windows Vista\Windows Vista logo cl h.png"/>
          <p:cNvPicPr>
            <a:picLocks noChangeAspect="1" noChangeArrowheads="1"/>
          </p:cNvPicPr>
          <p:nvPr/>
        </p:nvPicPr>
        <p:blipFill>
          <a:blip r:embed="rId4"/>
          <a:srcRect/>
          <a:stretch>
            <a:fillRect/>
          </a:stretch>
        </p:blipFill>
        <p:spPr bwMode="auto">
          <a:xfrm>
            <a:off x="3844626" y="1850518"/>
            <a:ext cx="4877349" cy="948042"/>
          </a:xfrm>
          <a:prstGeom prst="rect">
            <a:avLst/>
          </a:prstGeom>
          <a:noFill/>
        </p:spPr>
      </p:pic>
      <p:pic>
        <p:nvPicPr>
          <p:cNvPr id="43010" name="Picture 2" descr="\\eventsql\dvd27\Clip_Installer\DVD_ART\BoxShots_Logos\Office 2007\Office 2007 h.png"/>
          <p:cNvPicPr>
            <a:picLocks noChangeAspect="1" noChangeArrowheads="1"/>
          </p:cNvPicPr>
          <p:nvPr/>
        </p:nvPicPr>
        <p:blipFill>
          <a:blip r:embed="rId5"/>
          <a:srcRect/>
          <a:stretch>
            <a:fillRect/>
          </a:stretch>
        </p:blipFill>
        <p:spPr bwMode="auto">
          <a:xfrm>
            <a:off x="408834" y="1949333"/>
            <a:ext cx="2988460" cy="852777"/>
          </a:xfrm>
          <a:prstGeom prst="rect">
            <a:avLst/>
          </a:prstGeom>
          <a:noFill/>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1637377"/>
          <p:cNvSpPr>
            <a:spLocks noGrp="1" noChangeArrowheads="1"/>
          </p:cNvSpPr>
          <p:nvPr>
            <p:ph type="title" idx="4294967295"/>
          </p:nvPr>
        </p:nvSpPr>
        <p:spPr>
          <a:xfrm>
            <a:off x="763588" y="341313"/>
            <a:ext cx="8380412" cy="641350"/>
          </a:xfrm>
        </p:spPr>
        <p:txBody>
          <a:bodyPr/>
          <a:lstStyle/>
          <a:p>
            <a:pPr eaLnBrk="1" hangingPunct="1"/>
            <a:r>
              <a:rPr lang="fr-FR" smtClean="0"/>
              <a:t>Agenda</a:t>
            </a:r>
          </a:p>
        </p:txBody>
      </p:sp>
      <p:sp>
        <p:nvSpPr>
          <p:cNvPr id="14339" name="Shape 1637378"/>
          <p:cNvSpPr>
            <a:spLocks noGrp="1" noChangeArrowheads="1"/>
          </p:cNvSpPr>
          <p:nvPr>
            <p:ph type="body" idx="4294967295"/>
          </p:nvPr>
        </p:nvSpPr>
        <p:spPr>
          <a:xfrm>
            <a:off x="117475" y="1312863"/>
            <a:ext cx="9026525" cy="5060950"/>
          </a:xfrm>
        </p:spPr>
        <p:txBody>
          <a:bodyPr/>
          <a:lstStyle/>
          <a:p>
            <a:pPr marL="447675" indent="-447675" eaLnBrk="1" hangingPunct="1"/>
            <a:r>
              <a:rPr lang="fr-FR" sz="3200" smtClean="0">
                <a:solidFill>
                  <a:srgbClr val="969696"/>
                </a:solidFill>
              </a:rPr>
              <a:t>Introduction</a:t>
            </a:r>
          </a:p>
          <a:p>
            <a:pPr marL="447675" indent="-447675" eaLnBrk="1" hangingPunct="1"/>
            <a:r>
              <a:rPr lang="fr-FR" sz="3200" smtClean="0"/>
              <a:t>Déploiement </a:t>
            </a:r>
          </a:p>
          <a:p>
            <a:pPr marL="447675" indent="-447675" eaLnBrk="1" hangingPunct="1"/>
            <a:r>
              <a:rPr lang="fr-FR" sz="3200" smtClean="0">
                <a:solidFill>
                  <a:srgbClr val="969696"/>
                </a:solidFill>
              </a:rPr>
              <a:t>Administration</a:t>
            </a:r>
          </a:p>
          <a:p>
            <a:pPr marL="447675" indent="-447675" eaLnBrk="1" hangingPunct="1"/>
            <a:r>
              <a:rPr lang="fr-FR" sz="3200" smtClean="0">
                <a:solidFill>
                  <a:srgbClr val="969696"/>
                </a:solidFill>
              </a:rPr>
              <a:t>Synthèse </a:t>
            </a:r>
          </a:p>
          <a:p>
            <a:pPr marL="447675" indent="-447675" eaLnBrk="1" hangingPunct="1"/>
            <a:r>
              <a:rPr lang="fr-FR" sz="3200" smtClean="0">
                <a:solidFill>
                  <a:srgbClr val="969696"/>
                </a:solidFill>
              </a:rPr>
              <a:t>Questions &amp; Réponses</a:t>
            </a:r>
          </a:p>
          <a:p>
            <a:pPr marL="447675" indent="-447675" eaLnBrk="1" hangingPunct="1"/>
            <a:endParaRPr lang="fr-FR" smtClean="0">
              <a:solidFill>
                <a:srgbClr val="969696"/>
              </a:solidFill>
            </a:endParaRPr>
          </a:p>
          <a:p>
            <a:pPr marL="447675" indent="-447675" eaLnBrk="1" hangingPunct="1"/>
            <a:endParaRPr lang="fr-FR" smtClean="0"/>
          </a:p>
          <a:p>
            <a:pPr marL="447675" indent="-447675" eaLnBrk="1" hangingPunct="1"/>
            <a:endParaRPr lang="fr-FR" smtClean="0">
              <a:solidFill>
                <a:srgbClr val="969696"/>
              </a:solidFill>
            </a:endParaRPr>
          </a:p>
          <a:p>
            <a:pPr marL="447675" indent="-447675" eaLnBrk="1" hangingPunct="1"/>
            <a:endParaRPr lang="fr-FR" smtClean="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82550"/>
            <a:ext cx="8229600" cy="1143000"/>
          </a:xfrm>
          <a:noFill/>
        </p:spPr>
        <p:txBody>
          <a:bodyPr/>
          <a:lstStyle/>
          <a:p>
            <a:r>
              <a:rPr lang="fr-FR" smtClean="0"/>
              <a:t>Quelques constats</a:t>
            </a:r>
          </a:p>
        </p:txBody>
      </p:sp>
      <p:sp>
        <p:nvSpPr>
          <p:cNvPr id="15363" name="Rectangle 3"/>
          <p:cNvSpPr>
            <a:spLocks noGrp="1" noChangeArrowheads="1"/>
          </p:cNvSpPr>
          <p:nvPr>
            <p:ph idx="1"/>
          </p:nvPr>
        </p:nvSpPr>
        <p:spPr>
          <a:xfrm>
            <a:off x="238125" y="938213"/>
            <a:ext cx="8667750" cy="4759325"/>
          </a:xfrm>
        </p:spPr>
        <p:txBody>
          <a:bodyPr/>
          <a:lstStyle/>
          <a:p>
            <a:r>
              <a:rPr lang="fr-FR" dirty="0" smtClean="0"/>
              <a:t>Les méthodes d’installation</a:t>
            </a:r>
          </a:p>
          <a:p>
            <a:pPr lvl="1"/>
            <a:r>
              <a:rPr lang="fr-FR" dirty="0" smtClean="0"/>
              <a:t>Installation automatisée/</a:t>
            </a:r>
            <a:r>
              <a:rPr lang="fr-FR" dirty="0" err="1" smtClean="0"/>
              <a:t>scriptée</a:t>
            </a:r>
            <a:r>
              <a:rPr lang="fr-FR" dirty="0" smtClean="0"/>
              <a:t> (</a:t>
            </a:r>
            <a:r>
              <a:rPr lang="fr-FR" dirty="0" err="1" smtClean="0"/>
              <a:t>unattend</a:t>
            </a:r>
            <a:r>
              <a:rPr lang="fr-FR" dirty="0" smtClean="0"/>
              <a:t>)</a:t>
            </a:r>
          </a:p>
          <a:p>
            <a:pPr lvl="1"/>
            <a:r>
              <a:rPr lang="fr-FR" dirty="0" smtClean="0"/>
              <a:t>Par application d’image</a:t>
            </a:r>
          </a:p>
          <a:p>
            <a:r>
              <a:rPr lang="fr-FR" dirty="0" smtClean="0"/>
              <a:t>L’installation par image s’impose comme la bonne pratique de déploiement</a:t>
            </a:r>
          </a:p>
          <a:p>
            <a:r>
              <a:rPr lang="fr-FR" dirty="0" smtClean="0"/>
              <a:t>Microsoft a quelques histoires autour des déploiements par image !</a:t>
            </a:r>
          </a:p>
          <a:p>
            <a:pPr lvl="1"/>
            <a:r>
              <a:rPr lang="fr-FR" sz="2200" dirty="0" err="1" smtClean="0"/>
              <a:t>Remote</a:t>
            </a:r>
            <a:r>
              <a:rPr lang="fr-FR" sz="2200" dirty="0" smtClean="0"/>
              <a:t> Installation Services, </a:t>
            </a:r>
            <a:r>
              <a:rPr lang="fr-FR" sz="2200" dirty="0" err="1" smtClean="0"/>
              <a:t>Automated</a:t>
            </a:r>
            <a:r>
              <a:rPr lang="fr-FR" sz="2200" dirty="0" smtClean="0"/>
              <a:t> </a:t>
            </a:r>
            <a:r>
              <a:rPr lang="fr-FR" sz="2200" dirty="0" err="1" smtClean="0"/>
              <a:t>Deployment</a:t>
            </a:r>
            <a:r>
              <a:rPr lang="fr-FR" sz="2200" dirty="0" smtClean="0"/>
              <a:t> Services, </a:t>
            </a:r>
            <a:r>
              <a:rPr lang="fr-FR" sz="2200" dirty="0" err="1" smtClean="0"/>
              <a:t>Xpe</a:t>
            </a:r>
            <a:r>
              <a:rPr lang="fr-FR" sz="2200" dirty="0" smtClean="0"/>
              <a:t> et  SMS Operating System </a:t>
            </a:r>
            <a:r>
              <a:rPr lang="fr-FR" sz="2200" dirty="0" err="1" smtClean="0"/>
              <a:t>Deployment</a:t>
            </a:r>
            <a:endParaRPr lang="fr-FR" sz="2200" dirty="0" smtClean="0"/>
          </a:p>
          <a:p>
            <a:pPr lvl="1"/>
            <a:r>
              <a:rPr lang="fr-FR" dirty="0" smtClean="0"/>
              <a:t>Mais les formats et les outils ne sont pas compatibles </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71463" y="0"/>
            <a:ext cx="8229600" cy="746125"/>
          </a:xfrm>
          <a:noFill/>
        </p:spPr>
        <p:txBody>
          <a:bodyPr/>
          <a:lstStyle/>
          <a:p>
            <a:r>
              <a:rPr lang="fr-FR" smtClean="0"/>
              <a:t>Les challenges</a:t>
            </a:r>
          </a:p>
        </p:txBody>
      </p:sp>
      <p:sp>
        <p:nvSpPr>
          <p:cNvPr id="16387" name="Rectangle 3"/>
          <p:cNvSpPr>
            <a:spLocks noGrp="1" noChangeArrowheads="1"/>
          </p:cNvSpPr>
          <p:nvPr>
            <p:ph idx="1"/>
          </p:nvPr>
        </p:nvSpPr>
        <p:spPr>
          <a:xfrm>
            <a:off x="206375" y="806450"/>
            <a:ext cx="8937625" cy="5457825"/>
          </a:xfrm>
        </p:spPr>
        <p:txBody>
          <a:bodyPr/>
          <a:lstStyle/>
          <a:p>
            <a:pPr>
              <a:spcBef>
                <a:spcPct val="0"/>
              </a:spcBef>
              <a:spcAft>
                <a:spcPts val="200"/>
              </a:spcAft>
            </a:pPr>
            <a:r>
              <a:rPr lang="fr-FR" dirty="0" smtClean="0"/>
              <a:t>Conception du poste de travail</a:t>
            </a:r>
          </a:p>
          <a:p>
            <a:pPr lvl="1">
              <a:spcBef>
                <a:spcPct val="0"/>
              </a:spcBef>
              <a:spcAft>
                <a:spcPts val="200"/>
              </a:spcAft>
            </a:pPr>
            <a:r>
              <a:rPr lang="fr-FR" dirty="0" smtClean="0"/>
              <a:t>Réduire le nombre d’images</a:t>
            </a:r>
          </a:p>
          <a:p>
            <a:pPr lvl="1">
              <a:spcBef>
                <a:spcPct val="0"/>
              </a:spcBef>
              <a:spcAft>
                <a:spcPts val="200"/>
              </a:spcAft>
            </a:pPr>
            <a:r>
              <a:rPr lang="fr-FR" dirty="0" smtClean="0"/>
              <a:t>Manque d’outils de conception</a:t>
            </a:r>
          </a:p>
          <a:p>
            <a:pPr lvl="1">
              <a:spcBef>
                <a:spcPct val="0"/>
              </a:spcBef>
              <a:spcAft>
                <a:spcPts val="200"/>
              </a:spcAft>
            </a:pPr>
            <a:r>
              <a:rPr lang="fr-FR" dirty="0" smtClean="0"/>
              <a:t>Manque de standard</a:t>
            </a:r>
          </a:p>
          <a:p>
            <a:pPr>
              <a:spcBef>
                <a:spcPct val="0"/>
              </a:spcBef>
              <a:spcAft>
                <a:spcPts val="200"/>
              </a:spcAft>
            </a:pPr>
            <a:r>
              <a:rPr lang="fr-FR" dirty="0" smtClean="0"/>
              <a:t>De multiple fichiers de réponses à gérer </a:t>
            </a:r>
            <a:r>
              <a:rPr lang="fr-FR" sz="2400" dirty="0" smtClean="0"/>
              <a:t>(unattend.txt, sysprep.inf, winbom.ini, oobeinfo.ini…)</a:t>
            </a:r>
            <a:endParaRPr lang="fr-FR" dirty="0" smtClean="0"/>
          </a:p>
          <a:p>
            <a:pPr>
              <a:spcBef>
                <a:spcPct val="0"/>
              </a:spcBef>
              <a:spcAft>
                <a:spcPts val="200"/>
              </a:spcAft>
            </a:pPr>
            <a:r>
              <a:rPr lang="fr-FR" dirty="0" smtClean="0"/>
              <a:t>Difficulté pour gérer la vie des images </a:t>
            </a:r>
          </a:p>
          <a:p>
            <a:pPr>
              <a:spcBef>
                <a:spcPct val="0"/>
              </a:spcBef>
              <a:spcAft>
                <a:spcPts val="200"/>
              </a:spcAft>
            </a:pPr>
            <a:r>
              <a:rPr lang="fr-FR" dirty="0" smtClean="0"/>
              <a:t>Disponibilité/accès à Windows PE</a:t>
            </a:r>
          </a:p>
          <a:p>
            <a:pPr>
              <a:spcBef>
                <a:spcPct val="0"/>
              </a:spcBef>
              <a:spcAft>
                <a:spcPts val="200"/>
              </a:spcAft>
            </a:pPr>
            <a:r>
              <a:rPr lang="fr-FR" dirty="0" smtClean="0"/>
              <a:t>Installation et personnalisation trop complexes </a:t>
            </a:r>
          </a:p>
          <a:p>
            <a:pPr lvl="1">
              <a:spcBef>
                <a:spcPct val="0"/>
              </a:spcBef>
              <a:spcAft>
                <a:spcPts val="200"/>
              </a:spcAft>
            </a:pPr>
            <a:r>
              <a:rPr lang="fr-FR" dirty="0" smtClean="0"/>
              <a:t>trop d’outils, manque de formation…</a:t>
            </a:r>
          </a:p>
          <a:p>
            <a:pPr>
              <a:spcBef>
                <a:spcPct val="0"/>
              </a:spcBef>
              <a:spcAft>
                <a:spcPts val="200"/>
              </a:spcAft>
            </a:pPr>
            <a:r>
              <a:rPr lang="fr-FR" dirty="0" smtClean="0"/>
              <a:t>Apporter une solution à la problématique de la compatibilité applicative</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hape 1584129"/>
          <p:cNvSpPr>
            <a:spLocks noGrp="1" noChangeArrowheads="1"/>
          </p:cNvSpPr>
          <p:nvPr>
            <p:ph type="title" idx="4294967295"/>
          </p:nvPr>
        </p:nvSpPr>
        <p:spPr>
          <a:xfrm>
            <a:off x="0" y="198438"/>
            <a:ext cx="9144000" cy="641350"/>
          </a:xfrm>
        </p:spPr>
        <p:txBody>
          <a:bodyPr/>
          <a:lstStyle/>
          <a:p>
            <a:pPr eaLnBrk="1" hangingPunct="1"/>
            <a:r>
              <a:rPr lang="fr-FR" dirty="0" smtClean="0"/>
              <a:t>Les réponses apportées par Windows Vista</a:t>
            </a:r>
          </a:p>
        </p:txBody>
      </p:sp>
      <p:sp>
        <p:nvSpPr>
          <p:cNvPr id="17411" name="Shape 1584130"/>
          <p:cNvSpPr>
            <a:spLocks noGrp="1" noChangeArrowheads="1"/>
          </p:cNvSpPr>
          <p:nvPr>
            <p:ph type="body" idx="4294967295"/>
          </p:nvPr>
        </p:nvSpPr>
        <p:spPr>
          <a:xfrm>
            <a:off x="0" y="1444557"/>
            <a:ext cx="3657600" cy="4494212"/>
          </a:xfrm>
        </p:spPr>
        <p:txBody>
          <a:bodyPr/>
          <a:lstStyle/>
          <a:p>
            <a:pPr marL="447675" indent="-447675" eaLnBrk="1" hangingPunct="1">
              <a:lnSpc>
                <a:spcPct val="80000"/>
              </a:lnSpc>
            </a:pPr>
            <a:r>
              <a:rPr lang="fr-FR" sz="2000" b="1" dirty="0" smtClean="0"/>
              <a:t>Windows Vista introduit le concept Image </a:t>
            </a:r>
            <a:r>
              <a:rPr lang="fr-FR" sz="2000" b="1" dirty="0" err="1" smtClean="0"/>
              <a:t>Based</a:t>
            </a:r>
            <a:r>
              <a:rPr lang="fr-FR" sz="2000" b="1" dirty="0" smtClean="0"/>
              <a:t> Setup</a:t>
            </a:r>
          </a:p>
          <a:p>
            <a:pPr marL="833438" lvl="1" indent="-354013" eaLnBrk="1" hangingPunct="1">
              <a:lnSpc>
                <a:spcPct val="75000"/>
              </a:lnSpc>
            </a:pPr>
            <a:r>
              <a:rPr lang="fr-FR" sz="2000" dirty="0" smtClean="0">
                <a:solidFill>
                  <a:schemeClr val="tx2"/>
                </a:solidFill>
              </a:rPr>
              <a:t>Réunir les avantages des installations « automatisées » et par application d’image</a:t>
            </a:r>
          </a:p>
          <a:p>
            <a:pPr marL="833438" lvl="1" indent="-354013" eaLnBrk="1" hangingPunct="1">
              <a:lnSpc>
                <a:spcPct val="75000"/>
              </a:lnSpc>
            </a:pPr>
            <a:r>
              <a:rPr lang="fr-FR" sz="2000" dirty="0" smtClean="0">
                <a:solidFill>
                  <a:schemeClr val="tx2"/>
                </a:solidFill>
              </a:rPr>
              <a:t>Unifier les formats d’image</a:t>
            </a:r>
          </a:p>
          <a:p>
            <a:pPr marL="833438" lvl="1" indent="-354013" eaLnBrk="1" hangingPunct="1">
              <a:lnSpc>
                <a:spcPct val="75000"/>
              </a:lnSpc>
            </a:pPr>
            <a:r>
              <a:rPr lang="fr-FR" sz="2000" dirty="0" smtClean="0">
                <a:solidFill>
                  <a:schemeClr val="tx2"/>
                </a:solidFill>
              </a:rPr>
              <a:t>Être indépendant des systèmes</a:t>
            </a:r>
          </a:p>
          <a:p>
            <a:pPr marL="833438" lvl="1" indent="-354013" eaLnBrk="1" hangingPunct="1">
              <a:lnSpc>
                <a:spcPct val="75000"/>
              </a:lnSpc>
            </a:pPr>
            <a:r>
              <a:rPr lang="fr-FR" sz="2000" dirty="0" smtClean="0">
                <a:solidFill>
                  <a:schemeClr val="tx2"/>
                </a:solidFill>
              </a:rPr>
              <a:t>Permettre l’application non destructive des images</a:t>
            </a:r>
          </a:p>
          <a:p>
            <a:pPr marL="833438" lvl="1" indent="-354013" eaLnBrk="1" hangingPunct="1">
              <a:lnSpc>
                <a:spcPct val="75000"/>
              </a:lnSpc>
            </a:pPr>
            <a:r>
              <a:rPr lang="fr-FR" sz="2000" dirty="0" smtClean="0">
                <a:solidFill>
                  <a:schemeClr val="tx2"/>
                </a:solidFill>
              </a:rPr>
              <a:t>Réduire les coûts de conception et de déploiement</a:t>
            </a:r>
          </a:p>
          <a:p>
            <a:pPr marL="447675" indent="-447675" eaLnBrk="1" hangingPunct="1">
              <a:lnSpc>
                <a:spcPct val="70000"/>
              </a:lnSpc>
              <a:buFont typeface="Wingdings 2" pitchFamily="18" charset="2"/>
              <a:buNone/>
            </a:pPr>
            <a:endParaRPr lang="fr-FR" sz="1800" dirty="0" smtClean="0"/>
          </a:p>
        </p:txBody>
      </p:sp>
      <p:sp>
        <p:nvSpPr>
          <p:cNvPr id="17412" name="Shape 1584130"/>
          <p:cNvSpPr>
            <a:spLocks noGrp="1" noChangeArrowheads="1"/>
          </p:cNvSpPr>
          <p:nvPr>
            <p:ph type="body" idx="4294967295"/>
          </p:nvPr>
        </p:nvSpPr>
        <p:spPr>
          <a:xfrm>
            <a:off x="5141913" y="1497013"/>
            <a:ext cx="4133850" cy="4632325"/>
          </a:xfrm>
        </p:spPr>
        <p:txBody>
          <a:bodyPr/>
          <a:lstStyle/>
          <a:p>
            <a:pPr marL="447675" indent="-447675" eaLnBrk="1" hangingPunct="1">
              <a:lnSpc>
                <a:spcPct val="80000"/>
              </a:lnSpc>
            </a:pPr>
            <a:r>
              <a:rPr lang="en-US" sz="2000" b="1" dirty="0" smtClean="0"/>
              <a:t>Windows Imaging Format (WIM)</a:t>
            </a:r>
            <a:endParaRPr lang="fr-FR" sz="2000" b="1" dirty="0" smtClean="0"/>
          </a:p>
          <a:p>
            <a:pPr marL="833438" lvl="1" indent="-354013" eaLnBrk="1" hangingPunct="1">
              <a:lnSpc>
                <a:spcPct val="80000"/>
              </a:lnSpc>
            </a:pPr>
            <a:r>
              <a:rPr lang="fr-FR" sz="2000" dirty="0" smtClean="0">
                <a:solidFill>
                  <a:schemeClr val="tx2"/>
                </a:solidFill>
              </a:rPr>
              <a:t>Format d’image </a:t>
            </a:r>
            <a:r>
              <a:rPr lang="fr-FR" sz="2000" b="1" dirty="0" smtClean="0">
                <a:solidFill>
                  <a:schemeClr val="tx2"/>
                </a:solidFill>
              </a:rPr>
              <a:t>orienté fichier et non secteur</a:t>
            </a:r>
          </a:p>
          <a:p>
            <a:pPr marL="1208088" lvl="2" indent="-373063" eaLnBrk="1" hangingPunct="1">
              <a:lnSpc>
                <a:spcPct val="80000"/>
              </a:lnSpc>
            </a:pPr>
            <a:r>
              <a:rPr lang="fr-FR" sz="1800" dirty="0" smtClean="0"/>
              <a:t>Introduit par l’Operating System </a:t>
            </a:r>
            <a:r>
              <a:rPr lang="fr-FR" sz="1800" dirty="0" err="1" smtClean="0"/>
              <a:t>Deployment</a:t>
            </a:r>
            <a:r>
              <a:rPr lang="fr-FR" sz="1800" dirty="0" smtClean="0"/>
              <a:t> de SMS 2003</a:t>
            </a:r>
          </a:p>
          <a:p>
            <a:pPr marL="1208088" lvl="2" indent="-373063" eaLnBrk="1" hangingPunct="1">
              <a:lnSpc>
                <a:spcPct val="80000"/>
              </a:lnSpc>
            </a:pPr>
            <a:r>
              <a:rPr lang="fr-FR" sz="1800" dirty="0" smtClean="0"/>
              <a:t>Catalogue d’images (XML) dans le même fichier WIM indépendante du matériel</a:t>
            </a:r>
          </a:p>
          <a:p>
            <a:pPr marL="1208088" lvl="2" indent="-373063" eaLnBrk="1" hangingPunct="1">
              <a:lnSpc>
                <a:spcPct val="80000"/>
              </a:lnSpc>
            </a:pPr>
            <a:r>
              <a:rPr lang="fr-FR" sz="1800" dirty="0" smtClean="0"/>
              <a:t>Compression / Indexation / Modification de l’image hors ligne</a:t>
            </a:r>
          </a:p>
          <a:p>
            <a:pPr marL="1208088" lvl="2" indent="-373063" eaLnBrk="1" hangingPunct="1">
              <a:lnSpc>
                <a:spcPct val="80000"/>
              </a:lnSpc>
            </a:pPr>
            <a:r>
              <a:rPr lang="fr-FR" sz="1800" dirty="0" smtClean="0"/>
              <a:t>Installation d’une image sur n’importe quelle partition existante</a:t>
            </a:r>
          </a:p>
          <a:p>
            <a:pPr marL="1208088" lvl="2" indent="-373063" eaLnBrk="1" hangingPunct="1">
              <a:lnSpc>
                <a:spcPct val="80000"/>
              </a:lnSpc>
            </a:pPr>
            <a:r>
              <a:rPr lang="fr-FR" sz="1800" dirty="0" smtClean="0"/>
              <a:t>API disponibles</a:t>
            </a:r>
          </a:p>
          <a:p>
            <a:pPr marL="833438" lvl="1" indent="-354013" eaLnBrk="1" hangingPunct="1">
              <a:lnSpc>
                <a:spcPct val="80000"/>
              </a:lnSpc>
              <a:buFontTx/>
              <a:buNone/>
            </a:pPr>
            <a:endParaRPr lang="fr-FR" sz="1600" dirty="0" smtClean="0"/>
          </a:p>
        </p:txBody>
      </p:sp>
      <p:pic>
        <p:nvPicPr>
          <p:cNvPr id="308226" name="Rectangle 308225"/>
          <p:cNvPicPr>
            <a:picLocks noChangeAspect="1" noChangeArrowheads="1"/>
          </p:cNvPicPr>
          <p:nvPr/>
        </p:nvPicPr>
        <p:blipFill>
          <a:blip r:embed="rId3"/>
          <a:srcRect/>
          <a:stretch>
            <a:fillRect/>
          </a:stretch>
        </p:blipFill>
        <p:spPr bwMode="auto">
          <a:xfrm>
            <a:off x="3568700" y="4059238"/>
            <a:ext cx="2330450" cy="1635125"/>
          </a:xfrm>
          <a:prstGeom prst="rect">
            <a:avLst/>
          </a:prstGeom>
          <a:noFill/>
          <a:ln w="9525">
            <a:noFill/>
            <a:miter lim="800000"/>
            <a:headEnd/>
            <a:tailEnd/>
          </a:ln>
          <a:effectLst>
            <a:outerShdw blurRad="50800" dist="50800" dir="5400000" algn="ctr" rotWithShape="0">
              <a:schemeClr val="accent4"/>
            </a:outerShdw>
          </a:effectLst>
        </p:spPr>
      </p:pic>
      <p:sp>
        <p:nvSpPr>
          <p:cNvPr id="308233" name="TextBox 308232"/>
          <p:cNvSpPr txBox="1">
            <a:spLocks noChangeArrowheads="1"/>
          </p:cNvSpPr>
          <p:nvPr/>
        </p:nvSpPr>
        <p:spPr bwMode="auto">
          <a:xfrm>
            <a:off x="2198688" y="5729288"/>
            <a:ext cx="4646612" cy="482600"/>
          </a:xfrm>
          <a:prstGeom prst="rect">
            <a:avLst/>
          </a:prstGeom>
          <a:noFill/>
          <a:ln w="9525">
            <a:noFill/>
            <a:miter lim="800000"/>
            <a:headEnd/>
            <a:tailEnd/>
          </a:ln>
        </p:spPr>
        <p:txBody>
          <a:bodyPr wrap="none" lIns="95785" tIns="47893" rIns="95785" bIns="47893">
            <a:spAutoFit/>
          </a:bodyPr>
          <a:lstStyle/>
          <a:p>
            <a:pPr algn="ctr" defTabSz="958850" eaLnBrk="0" hangingPunct="0"/>
            <a:r>
              <a:rPr lang="en-US" sz="2500">
                <a:latin typeface="Segoe" pitchFamily="34" charset="0"/>
                <a:ea typeface="MS PGothic" pitchFamily="34" charset="-128"/>
              </a:rPr>
              <a:t>Reduire le nombre des images!</a:t>
            </a:r>
          </a:p>
        </p:txBody>
      </p:sp>
      <p:pic>
        <p:nvPicPr>
          <p:cNvPr id="22529" name="Picture 1" descr="\\eventsql\dvd27\Clip_Installer\DVD_ART\BoxShots_Logos\Windows Vista\Windows Vista logo cl v.png"/>
          <p:cNvPicPr>
            <a:picLocks noChangeAspect="1" noChangeArrowheads="1"/>
          </p:cNvPicPr>
          <p:nvPr/>
        </p:nvPicPr>
        <p:blipFill>
          <a:blip r:embed="rId4"/>
          <a:srcRect/>
          <a:stretch>
            <a:fillRect/>
          </a:stretch>
        </p:blipFill>
        <p:spPr bwMode="auto">
          <a:xfrm>
            <a:off x="3678405" y="2389985"/>
            <a:ext cx="2140498" cy="1494569"/>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226"/>
                                        </p:tgtEl>
                                        <p:attrNameLst>
                                          <p:attrName>style.visibility</p:attrName>
                                        </p:attrNameLst>
                                      </p:cBhvr>
                                      <p:to>
                                        <p:strVal val="visible"/>
                                      </p:to>
                                    </p:set>
                                    <p:animEffect transition="in" filter="fade">
                                      <p:cBhvr>
                                        <p:cTn id="7" dur="1000"/>
                                        <p:tgtEl>
                                          <p:spTgt spid="3082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08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hape 594948"/>
          <p:cNvSpPr>
            <a:spLocks noGrp="1" noChangeArrowheads="1"/>
          </p:cNvSpPr>
          <p:nvPr>
            <p:ph type="title" idx="4294967295"/>
          </p:nvPr>
        </p:nvSpPr>
        <p:spPr>
          <a:xfrm>
            <a:off x="39688" y="15875"/>
            <a:ext cx="9104312" cy="644525"/>
          </a:xfrm>
          <a:noFill/>
        </p:spPr>
        <p:txBody>
          <a:bodyPr lIns="95721" tIns="47861" rIns="95721" bIns="47861" anchor="t"/>
          <a:lstStyle/>
          <a:p>
            <a:pPr defTabSz="958850" eaLnBrk="1" hangingPunct="1"/>
            <a:r>
              <a:rPr lang="fr-FR" dirty="0" smtClean="0"/>
              <a:t>Les réponses apportées par Office 2007</a:t>
            </a:r>
          </a:p>
        </p:txBody>
      </p:sp>
      <p:sp>
        <p:nvSpPr>
          <p:cNvPr id="18435" name="Shape 594949"/>
          <p:cNvSpPr>
            <a:spLocks noGrp="1" noChangeArrowheads="1"/>
          </p:cNvSpPr>
          <p:nvPr>
            <p:ph type="body" idx="4294967295"/>
          </p:nvPr>
        </p:nvSpPr>
        <p:spPr>
          <a:xfrm>
            <a:off x="0" y="823913"/>
            <a:ext cx="9144000" cy="5784850"/>
          </a:xfrm>
          <a:noFill/>
        </p:spPr>
        <p:txBody>
          <a:bodyPr lIns="95721" tIns="47861" rIns="95721" bIns="47861"/>
          <a:lstStyle/>
          <a:p>
            <a:pPr marL="344488" indent="-344488" defTabSz="958850" eaLnBrk="1" hangingPunct="1"/>
            <a:r>
              <a:rPr lang="fr-FR" dirty="0" smtClean="0"/>
              <a:t>Office 2007 est la version d’Office qui apporte le plus d’innovations en terme de déploiement </a:t>
            </a:r>
          </a:p>
          <a:p>
            <a:pPr marL="344488" indent="-344488" defTabSz="958850" eaLnBrk="1" hangingPunct="1"/>
            <a:r>
              <a:rPr lang="fr-FR" dirty="0" smtClean="0"/>
              <a:t>Un nouveau format de fichier : Office XML</a:t>
            </a:r>
          </a:p>
          <a:p>
            <a:pPr marL="615950" lvl="1" indent="-269875" defTabSz="958850" eaLnBrk="1" hangingPunct="1"/>
            <a:r>
              <a:rPr lang="fr-FR" sz="2200" dirty="0" smtClean="0"/>
              <a:t>Plus sécurisé, taille plus réduite, meilleure fiabilité</a:t>
            </a:r>
          </a:p>
          <a:p>
            <a:pPr marL="615950" lvl="1" indent="-269875" defTabSz="958850" eaLnBrk="1" hangingPunct="1"/>
            <a:r>
              <a:rPr lang="fr-FR" sz="2200" dirty="0" smtClean="0"/>
              <a:t>Standard</a:t>
            </a:r>
          </a:p>
          <a:p>
            <a:pPr marL="344488" indent="-344488" defTabSz="958850" eaLnBrk="1" hangingPunct="1"/>
            <a:r>
              <a:rPr lang="fr-FR" dirty="0" smtClean="0"/>
              <a:t>Un nouvelle architecture et de nouveaux outils</a:t>
            </a:r>
          </a:p>
          <a:p>
            <a:pPr marL="615950" lvl="1" indent="-269875" defTabSz="958850" eaLnBrk="1" hangingPunct="1"/>
            <a:r>
              <a:rPr lang="fr-FR" sz="2200" dirty="0" smtClean="0"/>
              <a:t>Nouvelle architecture multi-langues</a:t>
            </a:r>
          </a:p>
          <a:p>
            <a:pPr marL="615950" lvl="1" indent="-269875" defTabSz="958850" eaLnBrk="1" hangingPunct="1"/>
            <a:r>
              <a:rPr lang="fr-FR" sz="2200" dirty="0" smtClean="0"/>
              <a:t>Office Migration Planning Manager et outil de conversion de fichier</a:t>
            </a:r>
          </a:p>
          <a:p>
            <a:pPr marL="615950" lvl="1" indent="-269875" defTabSz="958850" eaLnBrk="1" hangingPunct="1"/>
            <a:r>
              <a:rPr lang="fr-FR" sz="2200" dirty="0" smtClean="0"/>
              <a:t>Nouveau Setup et nouvel outil de personnalisation de l’installation</a:t>
            </a:r>
          </a:p>
          <a:p>
            <a:pPr marL="344488" indent="-344488" defTabSz="958850" eaLnBrk="1" hangingPunct="1"/>
            <a:r>
              <a:rPr lang="fr-FR" dirty="0" smtClean="0"/>
              <a:t>Des guides de déploiement et d’administration</a:t>
            </a:r>
          </a:p>
          <a:p>
            <a:pPr marL="615950" lvl="1" indent="-269875" defTabSz="958850" eaLnBrk="1" hangingPunct="1"/>
            <a:r>
              <a:rPr lang="fr-FR" sz="2200" dirty="0" smtClean="0"/>
              <a:t>Business Desktop </a:t>
            </a:r>
            <a:r>
              <a:rPr lang="fr-FR" sz="2200" dirty="0" err="1" smtClean="0"/>
              <a:t>Deployment</a:t>
            </a:r>
            <a:r>
              <a:rPr lang="fr-FR" sz="2200" dirty="0" smtClean="0"/>
              <a:t> Solution Accelerator</a:t>
            </a:r>
          </a:p>
          <a:p>
            <a:pPr marL="615950" lvl="1" indent="-269875" defTabSz="958850" eaLnBrk="1" hangingPunct="1"/>
            <a:r>
              <a:rPr lang="fr-FR" sz="2200" dirty="0" smtClean="0"/>
              <a:t>Office Resource Kit</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hape 1586177"/>
          <p:cNvSpPr>
            <a:spLocks noGrp="1" noChangeArrowheads="1"/>
          </p:cNvSpPr>
          <p:nvPr>
            <p:ph type="title" idx="4294967295"/>
          </p:nvPr>
        </p:nvSpPr>
        <p:spPr>
          <a:xfrm>
            <a:off x="406400" y="0"/>
            <a:ext cx="8380413" cy="641350"/>
          </a:xfrm>
        </p:spPr>
        <p:txBody>
          <a:bodyPr/>
          <a:lstStyle/>
          <a:p>
            <a:pPr eaLnBrk="1" hangingPunct="1"/>
            <a:r>
              <a:rPr lang="fr-FR" dirty="0" smtClean="0"/>
              <a:t>Mode d’installation de Windows Vista</a:t>
            </a:r>
          </a:p>
        </p:txBody>
      </p:sp>
      <p:sp>
        <p:nvSpPr>
          <p:cNvPr id="19459" name="Shape 1586178"/>
          <p:cNvSpPr>
            <a:spLocks noGrp="1" noChangeArrowheads="1"/>
          </p:cNvSpPr>
          <p:nvPr>
            <p:ph type="body" idx="4294967295"/>
          </p:nvPr>
        </p:nvSpPr>
        <p:spPr>
          <a:xfrm>
            <a:off x="0" y="760413"/>
            <a:ext cx="9461500" cy="5408612"/>
          </a:xfrm>
        </p:spPr>
        <p:txBody>
          <a:bodyPr/>
          <a:lstStyle/>
          <a:p>
            <a:pPr marL="447675" indent="-447675" eaLnBrk="1" hangingPunct="1"/>
            <a:r>
              <a:rPr lang="fr-FR" sz="2400" dirty="0" smtClean="0"/>
              <a:t>Fini l’installation mode texte/mode graphique</a:t>
            </a:r>
          </a:p>
          <a:p>
            <a:pPr marL="447675" indent="-447675" eaLnBrk="1" hangingPunct="1"/>
            <a:r>
              <a:rPr lang="fr-FR" sz="2400" dirty="0" smtClean="0"/>
              <a:t>Démarrage d’un environnement de démarrage </a:t>
            </a:r>
            <a:r>
              <a:rPr lang="fr-FR" sz="2400" dirty="0" err="1" smtClean="0"/>
              <a:t>WinPE</a:t>
            </a:r>
            <a:r>
              <a:rPr lang="fr-FR" sz="2400" dirty="0" smtClean="0"/>
              <a:t> </a:t>
            </a:r>
            <a:r>
              <a:rPr lang="fr-FR" sz="2000" dirty="0" smtClean="0">
                <a:solidFill>
                  <a:schemeClr val="tx2"/>
                </a:solidFill>
              </a:rPr>
              <a:t>(Boot.WIM)</a:t>
            </a:r>
            <a:endParaRPr lang="fr-FR" sz="2400" dirty="0" smtClean="0">
              <a:solidFill>
                <a:schemeClr val="tx2"/>
              </a:solidFill>
            </a:endParaRPr>
          </a:p>
          <a:p>
            <a:pPr marL="447675" indent="-447675" eaLnBrk="1" hangingPunct="1"/>
            <a:r>
              <a:rPr lang="fr-FR" sz="2400" dirty="0" smtClean="0"/>
              <a:t>Toutes les versions de Vista seront des images en mode « </a:t>
            </a:r>
            <a:r>
              <a:rPr lang="fr-FR" sz="2400" dirty="0" err="1" smtClean="0"/>
              <a:t>sysprep</a:t>
            </a:r>
            <a:r>
              <a:rPr lang="fr-FR" sz="2400" dirty="0" smtClean="0"/>
              <a:t> » </a:t>
            </a:r>
            <a:r>
              <a:rPr lang="fr-FR" sz="2000" dirty="0" smtClean="0">
                <a:solidFill>
                  <a:schemeClr val="tx2"/>
                </a:solidFill>
              </a:rPr>
              <a:t>(install.WIM)</a:t>
            </a:r>
            <a:endParaRPr lang="fr-FR" sz="2400" dirty="0" smtClean="0">
              <a:solidFill>
                <a:schemeClr val="tx2"/>
              </a:solidFill>
            </a:endParaRPr>
          </a:p>
          <a:p>
            <a:pPr marL="447675" indent="-447675" eaLnBrk="1" hangingPunct="1">
              <a:buFont typeface="Wingdings 2" pitchFamily="18" charset="2"/>
              <a:buNone/>
            </a:pPr>
            <a:endParaRPr lang="fr-FR" sz="900" dirty="0" smtClean="0"/>
          </a:p>
          <a:p>
            <a:pPr marL="447675" indent="-447675" eaLnBrk="1" hangingPunct="1"/>
            <a:r>
              <a:rPr lang="fr-FR" sz="2400" dirty="0" smtClean="0"/>
              <a:t>Le programme d’installation (Setup) applique l’image choisie (install.WIM)</a:t>
            </a:r>
            <a:endParaRPr lang="fr-FR" sz="900" dirty="0" smtClean="0"/>
          </a:p>
          <a:p>
            <a:pPr marL="447675" indent="-447675" eaLnBrk="1" hangingPunct="1"/>
            <a:r>
              <a:rPr lang="fr-FR" sz="2400" dirty="0" smtClean="0">
                <a:solidFill>
                  <a:schemeClr val="tx2"/>
                </a:solidFill>
              </a:rPr>
              <a:t>2 méthodes d’installation </a:t>
            </a:r>
            <a:r>
              <a:rPr lang="fr-FR" sz="2400" dirty="0" smtClean="0"/>
              <a:t>de Windows Vista:</a:t>
            </a:r>
          </a:p>
          <a:p>
            <a:pPr marL="833438" lvl="1" indent="-354013" eaLnBrk="1" hangingPunct="1"/>
            <a:r>
              <a:rPr lang="fr-FR" sz="2200" dirty="0" smtClean="0">
                <a:solidFill>
                  <a:schemeClr val="tx2"/>
                </a:solidFill>
              </a:rPr>
              <a:t>Manuelle</a:t>
            </a:r>
            <a:r>
              <a:rPr lang="fr-FR" sz="2200" dirty="0" smtClean="0"/>
              <a:t> : </a:t>
            </a:r>
          </a:p>
          <a:p>
            <a:pPr marL="1208088" lvl="2" indent="-373063" eaLnBrk="1" hangingPunct="1"/>
            <a:r>
              <a:rPr lang="fr-FR" dirty="0" smtClean="0"/>
              <a:t>Appliquer install.WIM et utiliser Unattend.XML pour personnaliser l’installation</a:t>
            </a:r>
          </a:p>
          <a:p>
            <a:pPr marL="833438" lvl="1" indent="-354013" eaLnBrk="1" hangingPunct="1"/>
            <a:r>
              <a:rPr lang="fr-FR" sz="2200" dirty="0" smtClean="0">
                <a:solidFill>
                  <a:schemeClr val="tx2"/>
                </a:solidFill>
              </a:rPr>
              <a:t>Automatisée</a:t>
            </a:r>
            <a:r>
              <a:rPr lang="fr-FR" sz="2200" dirty="0" smtClean="0"/>
              <a:t> :</a:t>
            </a:r>
          </a:p>
          <a:p>
            <a:pPr marL="1208088" lvl="2" indent="-373063" eaLnBrk="1" hangingPunct="1"/>
            <a:r>
              <a:rPr lang="fr-FR" dirty="0" smtClean="0"/>
              <a:t>Installer Vista, configurer, capturer, et déployer en utilisant l’outil </a:t>
            </a:r>
            <a:r>
              <a:rPr lang="fr-FR" i="1" dirty="0" smtClean="0"/>
              <a:t>IMAGEX, Windows </a:t>
            </a:r>
            <a:r>
              <a:rPr lang="fr-FR" i="1" dirty="0" err="1" smtClean="0"/>
              <a:t>Deployment</a:t>
            </a:r>
            <a:r>
              <a:rPr lang="fr-FR" i="1" dirty="0" smtClean="0"/>
              <a:t> Service, SMS OSD </a:t>
            </a:r>
            <a:r>
              <a:rPr lang="fr-FR" i="1" dirty="0" err="1" smtClean="0"/>
              <a:t>Feature</a:t>
            </a:r>
            <a:r>
              <a:rPr lang="fr-FR" i="1" dirty="0" smtClean="0"/>
              <a:t> Pack</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1588225"/>
          <p:cNvSpPr>
            <a:spLocks noGrp="1" noChangeArrowheads="1"/>
          </p:cNvSpPr>
          <p:nvPr>
            <p:ph type="title" idx="4294967295"/>
          </p:nvPr>
        </p:nvSpPr>
        <p:spPr>
          <a:xfrm>
            <a:off x="0" y="0"/>
            <a:ext cx="9144000" cy="641350"/>
          </a:xfrm>
        </p:spPr>
        <p:txBody>
          <a:bodyPr/>
          <a:lstStyle/>
          <a:p>
            <a:pPr eaLnBrk="1" hangingPunct="1"/>
            <a:r>
              <a:rPr lang="en-US" dirty="0" err="1" smtClean="0"/>
              <a:t>Mise</a:t>
            </a:r>
            <a:r>
              <a:rPr lang="en-US" dirty="0" smtClean="0"/>
              <a:t> à </a:t>
            </a:r>
            <a:r>
              <a:rPr lang="en-US" dirty="0" err="1" smtClean="0"/>
              <a:t>niveau</a:t>
            </a:r>
            <a:r>
              <a:rPr lang="en-US" dirty="0" smtClean="0"/>
              <a:t> </a:t>
            </a:r>
            <a:r>
              <a:rPr lang="en-US" dirty="0" err="1" smtClean="0"/>
              <a:t>ou</a:t>
            </a:r>
            <a:r>
              <a:rPr lang="en-US" dirty="0" smtClean="0"/>
              <a:t> migration ?</a:t>
            </a:r>
          </a:p>
        </p:txBody>
      </p:sp>
      <p:sp>
        <p:nvSpPr>
          <p:cNvPr id="20483" name="Shape 1588226"/>
          <p:cNvSpPr>
            <a:spLocks noGrp="1" noChangeArrowheads="1"/>
          </p:cNvSpPr>
          <p:nvPr>
            <p:ph type="body" sz="half" idx="4294967295"/>
          </p:nvPr>
        </p:nvSpPr>
        <p:spPr>
          <a:xfrm>
            <a:off x="-79375" y="981075"/>
            <a:ext cx="9421813" cy="5122863"/>
          </a:xfrm>
        </p:spPr>
        <p:txBody>
          <a:bodyPr/>
          <a:lstStyle/>
          <a:p>
            <a:pPr marL="447675" indent="-447675" eaLnBrk="1" hangingPunct="1"/>
            <a:r>
              <a:rPr lang="fr-FR" dirty="0" smtClean="0">
                <a:solidFill>
                  <a:schemeClr val="tx2"/>
                </a:solidFill>
              </a:rPr>
              <a:t>Mise à niveau </a:t>
            </a:r>
          </a:p>
          <a:p>
            <a:pPr marL="833438" lvl="1" indent="-354013" eaLnBrk="1" hangingPunct="1"/>
            <a:r>
              <a:rPr lang="fr-FR" sz="2200" dirty="0" smtClean="0"/>
              <a:t>Préserver les applications, drivers, données</a:t>
            </a:r>
          </a:p>
          <a:p>
            <a:pPr lvl="2" eaLnBrk="1" hangingPunct="1"/>
            <a:r>
              <a:rPr lang="fr-FR" dirty="0" smtClean="0"/>
              <a:t>Mise à niveau depuis Windows XP supporté</a:t>
            </a:r>
          </a:p>
          <a:p>
            <a:pPr lvl="2" eaLnBrk="1" hangingPunct="1"/>
            <a:r>
              <a:rPr lang="fr-FR" dirty="0" smtClean="0">
                <a:solidFill>
                  <a:schemeClr val="tx2"/>
                </a:solidFill>
              </a:rPr>
              <a:t>Pas de mise à niveau de Windows 2000 vers Windows Vista</a:t>
            </a:r>
          </a:p>
          <a:p>
            <a:pPr lvl="2" eaLnBrk="1" hangingPunct="1"/>
            <a:r>
              <a:rPr lang="fr-FR" dirty="0" smtClean="0">
                <a:solidFill>
                  <a:schemeClr val="tx2"/>
                </a:solidFill>
              </a:rPr>
              <a:t>Pas de mise à niveau de Windows XP 64bits vers Windows Vista 64bits</a:t>
            </a:r>
          </a:p>
          <a:p>
            <a:pPr lvl="2" eaLnBrk="1" hangingPunct="1">
              <a:buFontTx/>
              <a:buNone/>
            </a:pPr>
            <a:endParaRPr lang="fr-FR" sz="1500" dirty="0" smtClean="0"/>
          </a:p>
          <a:p>
            <a:pPr marL="447675" indent="-447675" eaLnBrk="1" hangingPunct="1"/>
            <a:r>
              <a:rPr lang="fr-FR" dirty="0" smtClean="0"/>
              <a:t>Migration</a:t>
            </a:r>
          </a:p>
          <a:p>
            <a:pPr marL="833438" lvl="1" indent="-354013" eaLnBrk="1" hangingPunct="1"/>
            <a:r>
              <a:rPr lang="fr-FR" sz="2200" b="1" i="1" dirty="0" smtClean="0"/>
              <a:t>Copier </a:t>
            </a:r>
            <a:r>
              <a:rPr lang="fr-FR" sz="2200" dirty="0" smtClean="0"/>
              <a:t> les données d’un PC vers un autre</a:t>
            </a:r>
          </a:p>
          <a:p>
            <a:pPr marL="833438" lvl="1" indent="-354013" eaLnBrk="1" hangingPunct="1"/>
            <a:r>
              <a:rPr lang="fr-FR" sz="2200" dirty="0" smtClean="0"/>
              <a:t>Ne conserve pas les applications, drivers, binaires système d’exploitation : </a:t>
            </a:r>
            <a:r>
              <a:rPr lang="fr-FR" sz="2200" u="sng" dirty="0" smtClean="0">
                <a:solidFill>
                  <a:schemeClr val="tx2"/>
                </a:solidFill>
              </a:rPr>
              <a:t>il faudra les réinstaller</a:t>
            </a:r>
          </a:p>
          <a:p>
            <a:pPr marL="833438" lvl="1" indent="-354013" eaLnBrk="1" hangingPunct="1"/>
            <a:r>
              <a:rPr lang="fr-FR" sz="2200" dirty="0" smtClean="0"/>
              <a:t>Outil de transfert de données : « Windows </a:t>
            </a:r>
            <a:r>
              <a:rPr lang="fr-FR" sz="2200" dirty="0" err="1" smtClean="0"/>
              <a:t>Easy</a:t>
            </a:r>
            <a:r>
              <a:rPr lang="fr-FR" sz="2200" dirty="0" smtClean="0"/>
              <a:t> Transfer »</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F:\vista\setup-2.png"/>
          <p:cNvPicPr>
            <a:picLocks noChangeAspect="1" noChangeArrowheads="1"/>
          </p:cNvPicPr>
          <p:nvPr/>
        </p:nvPicPr>
        <p:blipFill>
          <a:blip r:embed="rId3"/>
          <a:srcRect/>
          <a:stretch>
            <a:fillRect/>
          </a:stretch>
        </p:blipFill>
        <p:spPr bwMode="auto">
          <a:xfrm>
            <a:off x="361950" y="2743200"/>
            <a:ext cx="8181975" cy="4114800"/>
          </a:xfrm>
          <a:prstGeom prst="rect">
            <a:avLst/>
          </a:prstGeom>
          <a:noFill/>
          <a:ln w="9525">
            <a:noFill/>
            <a:miter lim="800000"/>
            <a:headEnd/>
            <a:tailEnd/>
          </a:ln>
        </p:spPr>
      </p:pic>
      <p:pic>
        <p:nvPicPr>
          <p:cNvPr id="21507" name="Picture 6" descr="F:\vista\setup-1.png"/>
          <p:cNvPicPr>
            <a:picLocks noChangeAspect="1" noChangeArrowheads="1"/>
          </p:cNvPicPr>
          <p:nvPr/>
        </p:nvPicPr>
        <p:blipFill>
          <a:blip r:embed="rId4"/>
          <a:srcRect/>
          <a:stretch>
            <a:fillRect/>
          </a:stretch>
        </p:blipFill>
        <p:spPr bwMode="auto">
          <a:xfrm>
            <a:off x="0" y="0"/>
            <a:ext cx="5905500" cy="4410075"/>
          </a:xfrm>
          <a:prstGeom prst="rect">
            <a:avLst/>
          </a:prstGeom>
          <a:noFill/>
          <a:ln w="9525">
            <a:noFill/>
            <a:miter lim="800000"/>
            <a:headEnd/>
            <a:tailEnd/>
          </a:ln>
        </p:spPr>
      </p:pic>
      <p:pic>
        <p:nvPicPr>
          <p:cNvPr id="21508" name="Picture 7" descr="F:\vista\setup-3.png"/>
          <p:cNvPicPr>
            <a:picLocks noChangeAspect="1" noChangeArrowheads="1"/>
          </p:cNvPicPr>
          <p:nvPr/>
        </p:nvPicPr>
        <p:blipFill>
          <a:blip r:embed="rId5"/>
          <a:srcRect/>
          <a:stretch>
            <a:fillRect/>
          </a:stretch>
        </p:blipFill>
        <p:spPr bwMode="auto">
          <a:xfrm>
            <a:off x="3168650" y="1257300"/>
            <a:ext cx="6054725" cy="436086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1590273"/>
          <p:cNvSpPr>
            <a:spLocks noGrp="1" noChangeArrowheads="1"/>
          </p:cNvSpPr>
          <p:nvPr>
            <p:ph type="title" idx="4294967295"/>
          </p:nvPr>
        </p:nvSpPr>
        <p:spPr>
          <a:xfrm>
            <a:off x="0" y="93663"/>
            <a:ext cx="8372475" cy="641350"/>
          </a:xfrm>
        </p:spPr>
        <p:txBody>
          <a:bodyPr/>
          <a:lstStyle/>
          <a:p>
            <a:pPr eaLnBrk="1" hangingPunct="1"/>
            <a:r>
              <a:rPr lang="en-US" smtClean="0"/>
              <a:t>“Mise à niveau” depuis XP</a:t>
            </a:r>
          </a:p>
        </p:txBody>
      </p:sp>
      <p:sp>
        <p:nvSpPr>
          <p:cNvPr id="1590275" name="Rectangle 1590274"/>
          <p:cNvSpPr>
            <a:spLocks noChangeArrowheads="1"/>
          </p:cNvSpPr>
          <p:nvPr/>
        </p:nvSpPr>
        <p:spPr bwMode="auto">
          <a:xfrm>
            <a:off x="341313" y="985838"/>
            <a:ext cx="1454150" cy="914400"/>
          </a:xfrm>
          <a:prstGeom prst="rect">
            <a:avLst/>
          </a:prstGeom>
          <a:gradFill rotWithShape="0">
            <a:gsLst>
              <a:gs pos="0">
                <a:schemeClr val="accent2">
                  <a:gamma/>
                  <a:shade val="38039"/>
                  <a:invGamma/>
                </a:schemeClr>
              </a:gs>
              <a:gs pos="50000">
                <a:schemeClr val="accent2"/>
              </a:gs>
              <a:gs pos="100000">
                <a:schemeClr val="accent2">
                  <a:gamma/>
                  <a:shade val="38039"/>
                  <a:invGamma/>
                </a:schemeClr>
              </a:gs>
            </a:gsLst>
            <a:lin ang="2700000" scaled="1"/>
          </a:gradFill>
          <a:ln w="12700" cap="flat" cmpd="sng" algn="ctr">
            <a:solidFill>
              <a:schemeClr val="accent2"/>
            </a:solidFill>
            <a:prstDash val="solid"/>
            <a:miter lim="800000"/>
            <a:headEnd type="none" w="sm" len="sm"/>
            <a:tailEnd type="none" w="sm" len="sm"/>
          </a:ln>
          <a:effectLst/>
        </p:spPr>
        <p:txBody>
          <a:bodyPr anchor="ctr"/>
          <a:lstStyle/>
          <a:p>
            <a:pPr algn="ctr">
              <a:lnSpc>
                <a:spcPct val="85000"/>
              </a:lnSpc>
              <a:spcBef>
                <a:spcPct val="20000"/>
              </a:spcBef>
              <a:defRPr/>
            </a:pPr>
            <a:r>
              <a:rPr lang="en-US">
                <a:solidFill>
                  <a:schemeClr val="bg1"/>
                </a:solidFill>
                <a:effectLst>
                  <a:outerShdw blurRad="38100" dist="38100" dir="2700000" algn="tl">
                    <a:srgbClr val="000000"/>
                  </a:outerShdw>
                </a:effectLst>
                <a:latin typeface="Segoe" pitchFamily="34" charset="0"/>
              </a:rPr>
              <a:t>Collecter</a:t>
            </a:r>
          </a:p>
        </p:txBody>
      </p:sp>
      <p:sp>
        <p:nvSpPr>
          <p:cNvPr id="1590276" name="Rectangle 1590275"/>
          <p:cNvSpPr>
            <a:spLocks noChangeArrowheads="1"/>
          </p:cNvSpPr>
          <p:nvPr/>
        </p:nvSpPr>
        <p:spPr bwMode="auto">
          <a:xfrm>
            <a:off x="2684463" y="996950"/>
            <a:ext cx="1455737" cy="914400"/>
          </a:xfrm>
          <a:prstGeom prst="rect">
            <a:avLst/>
          </a:prstGeom>
          <a:gradFill rotWithShape="0">
            <a:gsLst>
              <a:gs pos="0">
                <a:schemeClr val="hlink">
                  <a:gamma/>
                  <a:shade val="38039"/>
                  <a:invGamma/>
                </a:schemeClr>
              </a:gs>
              <a:gs pos="50000">
                <a:schemeClr val="hlink"/>
              </a:gs>
              <a:gs pos="100000">
                <a:schemeClr val="hlink">
                  <a:gamma/>
                  <a:shade val="38039"/>
                  <a:invGamma/>
                </a:schemeClr>
              </a:gs>
            </a:gsLst>
            <a:lin ang="2700000" scaled="1"/>
          </a:gradFill>
          <a:ln w="12700" cap="flat" cmpd="sng" algn="ctr">
            <a:solidFill>
              <a:schemeClr val="hlink"/>
            </a:solidFill>
            <a:prstDash val="solid"/>
            <a:miter lim="800000"/>
            <a:headEnd type="none" w="sm" len="sm"/>
            <a:tailEnd type="none" w="sm" len="sm"/>
          </a:ln>
          <a:effectLst/>
        </p:spPr>
        <p:txBody>
          <a:bodyPr anchor="ctr"/>
          <a:lstStyle/>
          <a:p>
            <a:pPr algn="ctr">
              <a:lnSpc>
                <a:spcPct val="85000"/>
              </a:lnSpc>
              <a:spcBef>
                <a:spcPct val="20000"/>
              </a:spcBef>
              <a:defRPr/>
            </a:pPr>
            <a:r>
              <a:rPr lang="en-US">
                <a:solidFill>
                  <a:schemeClr val="bg1"/>
                </a:solidFill>
                <a:effectLst>
                  <a:outerShdw blurRad="38100" dist="38100" dir="2700000" algn="tl">
                    <a:srgbClr val="000000"/>
                  </a:outerShdw>
                </a:effectLst>
                <a:latin typeface="Segoe" pitchFamily="34" charset="0"/>
              </a:rPr>
              <a:t>Installer </a:t>
            </a:r>
            <a:br>
              <a:rPr lang="en-US">
                <a:solidFill>
                  <a:schemeClr val="bg1"/>
                </a:solidFill>
                <a:effectLst>
                  <a:outerShdw blurRad="38100" dist="38100" dir="2700000" algn="tl">
                    <a:srgbClr val="000000"/>
                  </a:outerShdw>
                </a:effectLst>
                <a:latin typeface="Segoe" pitchFamily="34" charset="0"/>
              </a:rPr>
            </a:br>
            <a:r>
              <a:rPr lang="en-US">
                <a:solidFill>
                  <a:schemeClr val="bg1"/>
                </a:solidFill>
                <a:effectLst>
                  <a:outerShdw blurRad="38100" dist="38100" dir="2700000" algn="tl">
                    <a:srgbClr val="000000"/>
                  </a:outerShdw>
                </a:effectLst>
                <a:latin typeface="Segoe" pitchFamily="34" charset="0"/>
              </a:rPr>
              <a:t>l’image</a:t>
            </a:r>
          </a:p>
        </p:txBody>
      </p:sp>
      <p:sp>
        <p:nvSpPr>
          <p:cNvPr id="1590277" name="Rectangle 1590276"/>
          <p:cNvSpPr>
            <a:spLocks noChangeArrowheads="1"/>
          </p:cNvSpPr>
          <p:nvPr/>
        </p:nvSpPr>
        <p:spPr bwMode="auto">
          <a:xfrm>
            <a:off x="7423150" y="1004888"/>
            <a:ext cx="1360488" cy="914400"/>
          </a:xfrm>
          <a:prstGeom prst="rect">
            <a:avLst/>
          </a:prstGeom>
          <a:gradFill rotWithShape="0">
            <a:gsLst>
              <a:gs pos="0">
                <a:schemeClr val="accent2">
                  <a:gamma/>
                  <a:shade val="38039"/>
                  <a:invGamma/>
                </a:schemeClr>
              </a:gs>
              <a:gs pos="50000">
                <a:schemeClr val="accent2"/>
              </a:gs>
              <a:gs pos="100000">
                <a:schemeClr val="accent2">
                  <a:gamma/>
                  <a:shade val="38039"/>
                  <a:invGamma/>
                </a:schemeClr>
              </a:gs>
            </a:gsLst>
            <a:lin ang="2700000" scaled="1"/>
          </a:gradFill>
          <a:ln w="12700" cap="flat" cmpd="sng" algn="ctr">
            <a:solidFill>
              <a:schemeClr val="accent2"/>
            </a:solidFill>
            <a:prstDash val="solid"/>
            <a:miter lim="800000"/>
            <a:headEnd type="none" w="sm" len="sm"/>
            <a:tailEnd type="none" w="sm" len="sm"/>
          </a:ln>
          <a:effectLst/>
        </p:spPr>
        <p:txBody>
          <a:bodyPr anchor="ctr"/>
          <a:lstStyle/>
          <a:p>
            <a:pPr algn="ctr">
              <a:lnSpc>
                <a:spcPct val="85000"/>
              </a:lnSpc>
              <a:spcBef>
                <a:spcPct val="20000"/>
              </a:spcBef>
              <a:defRPr/>
            </a:pPr>
            <a:r>
              <a:rPr lang="en-US">
                <a:solidFill>
                  <a:schemeClr val="bg1"/>
                </a:solidFill>
                <a:effectLst>
                  <a:outerShdw blurRad="38100" dist="38100" dir="2700000" algn="tl">
                    <a:srgbClr val="000000"/>
                  </a:outerShdw>
                </a:effectLst>
                <a:latin typeface="Segoe" pitchFamily="34" charset="0"/>
              </a:rPr>
              <a:t>Appliquer</a:t>
            </a:r>
          </a:p>
        </p:txBody>
      </p:sp>
      <p:sp>
        <p:nvSpPr>
          <p:cNvPr id="1590278" name="Rectangle 1590277"/>
          <p:cNvSpPr>
            <a:spLocks noChangeArrowheads="1"/>
          </p:cNvSpPr>
          <p:nvPr/>
        </p:nvSpPr>
        <p:spPr bwMode="auto">
          <a:xfrm>
            <a:off x="5114925" y="987425"/>
            <a:ext cx="1455738" cy="914400"/>
          </a:xfrm>
          <a:prstGeom prst="rect">
            <a:avLst/>
          </a:prstGeom>
          <a:gradFill rotWithShape="0">
            <a:gsLst>
              <a:gs pos="0">
                <a:schemeClr val="hlink">
                  <a:gamma/>
                  <a:shade val="38039"/>
                  <a:invGamma/>
                </a:schemeClr>
              </a:gs>
              <a:gs pos="50000">
                <a:schemeClr val="hlink"/>
              </a:gs>
              <a:gs pos="100000">
                <a:schemeClr val="hlink">
                  <a:gamma/>
                  <a:shade val="38039"/>
                  <a:invGamma/>
                </a:schemeClr>
              </a:gs>
            </a:gsLst>
            <a:lin ang="2700000" scaled="1"/>
          </a:gradFill>
          <a:ln w="12700" cap="flat" cmpd="sng" algn="ctr">
            <a:solidFill>
              <a:schemeClr val="hlink"/>
            </a:solidFill>
            <a:prstDash val="solid"/>
            <a:miter lim="800000"/>
            <a:headEnd type="none" w="sm" len="sm"/>
            <a:tailEnd type="none" w="sm" len="sm"/>
          </a:ln>
          <a:effectLst/>
        </p:spPr>
        <p:txBody>
          <a:bodyPr anchor="ctr"/>
          <a:lstStyle/>
          <a:p>
            <a:pPr algn="ctr">
              <a:lnSpc>
                <a:spcPct val="85000"/>
              </a:lnSpc>
              <a:spcBef>
                <a:spcPct val="20000"/>
              </a:spcBef>
              <a:defRPr/>
            </a:pPr>
            <a:r>
              <a:rPr lang="fr-FR">
                <a:solidFill>
                  <a:schemeClr val="bg1"/>
                </a:solidFill>
                <a:effectLst>
                  <a:outerShdw blurRad="38100" dist="38100" dir="2700000" algn="tl">
                    <a:srgbClr val="000000"/>
                  </a:outerShdw>
                </a:effectLst>
                <a:latin typeface="Segoe" pitchFamily="34" charset="0"/>
              </a:rPr>
              <a:t>Adapter</a:t>
            </a:r>
            <a:br>
              <a:rPr lang="fr-FR">
                <a:solidFill>
                  <a:schemeClr val="bg1"/>
                </a:solidFill>
                <a:effectLst>
                  <a:outerShdw blurRad="38100" dist="38100" dir="2700000" algn="tl">
                    <a:srgbClr val="000000"/>
                  </a:outerShdw>
                </a:effectLst>
                <a:latin typeface="Segoe" pitchFamily="34" charset="0"/>
              </a:rPr>
            </a:br>
            <a:r>
              <a:rPr lang="fr-FR">
                <a:solidFill>
                  <a:schemeClr val="bg1"/>
                </a:solidFill>
                <a:effectLst>
                  <a:outerShdw blurRad="38100" dist="38100" dir="2700000" algn="tl">
                    <a:srgbClr val="000000"/>
                  </a:outerShdw>
                </a:effectLst>
                <a:latin typeface="Segoe" pitchFamily="34" charset="0"/>
              </a:rPr>
              <a:t>l’image</a:t>
            </a:r>
          </a:p>
        </p:txBody>
      </p:sp>
      <p:sp>
        <p:nvSpPr>
          <p:cNvPr id="1590279" name="Right Arrow 1590278"/>
          <p:cNvSpPr>
            <a:spLocks noChangeArrowheads="1"/>
          </p:cNvSpPr>
          <p:nvPr/>
        </p:nvSpPr>
        <p:spPr bwMode="auto">
          <a:xfrm>
            <a:off x="1971675" y="1244600"/>
            <a:ext cx="560388" cy="485775"/>
          </a:xfrm>
          <a:prstGeom prst="rightArrow">
            <a:avLst>
              <a:gd name="adj1" fmla="val 50000"/>
              <a:gd name="adj2" fmla="val 28840"/>
            </a:avLst>
          </a:prstGeom>
          <a:gradFill rotWithShape="0">
            <a:gsLst>
              <a:gs pos="0">
                <a:schemeClr val="folHlink"/>
              </a:gs>
              <a:gs pos="100000">
                <a:schemeClr val="folHlink">
                  <a:gamma/>
                  <a:shade val="38039"/>
                  <a:invGamma/>
                </a:schemeClr>
              </a:gs>
            </a:gsLst>
            <a:lin ang="2700000" scaled="1"/>
          </a:gradFill>
          <a:ln w="12700" cap="flat" cmpd="sng" algn="ctr">
            <a:solidFill>
              <a:schemeClr val="folHlink"/>
            </a:solidFill>
            <a:prstDash val="solid"/>
            <a:miter lim="800000"/>
            <a:headEnd type="none" w="med" len="med"/>
            <a:tailEnd type="none" w="med" len="med"/>
          </a:ln>
          <a:effectLst/>
        </p:spPr>
        <p:txBody>
          <a:bodyPr wrap="none" anchor="ctr"/>
          <a:lstStyle/>
          <a:p>
            <a:pPr>
              <a:defRPr/>
            </a:pPr>
            <a:endParaRPr lang="en-US">
              <a:solidFill>
                <a:schemeClr val="bg1"/>
              </a:solidFill>
              <a:latin typeface="Arial" pitchFamily="34" charset="0"/>
            </a:endParaRPr>
          </a:p>
        </p:txBody>
      </p:sp>
      <p:sp>
        <p:nvSpPr>
          <p:cNvPr id="1590280" name="Right Arrow 1590279"/>
          <p:cNvSpPr>
            <a:spLocks noChangeArrowheads="1"/>
          </p:cNvSpPr>
          <p:nvPr/>
        </p:nvSpPr>
        <p:spPr bwMode="auto">
          <a:xfrm>
            <a:off x="4349750" y="1254125"/>
            <a:ext cx="560388" cy="485775"/>
          </a:xfrm>
          <a:prstGeom prst="rightArrow">
            <a:avLst>
              <a:gd name="adj1" fmla="val 50000"/>
              <a:gd name="adj2" fmla="val 28840"/>
            </a:avLst>
          </a:prstGeom>
          <a:gradFill rotWithShape="0">
            <a:gsLst>
              <a:gs pos="0">
                <a:schemeClr val="folHlink"/>
              </a:gs>
              <a:gs pos="100000">
                <a:schemeClr val="folHlink">
                  <a:gamma/>
                  <a:shade val="38039"/>
                  <a:invGamma/>
                </a:schemeClr>
              </a:gs>
            </a:gsLst>
            <a:lin ang="2700000" scaled="1"/>
          </a:gradFill>
          <a:ln w="12700" cap="flat" cmpd="sng" algn="ctr">
            <a:solidFill>
              <a:schemeClr val="folHlink"/>
            </a:solidFill>
            <a:prstDash val="solid"/>
            <a:miter lim="800000"/>
            <a:headEnd type="none" w="med" len="med"/>
            <a:tailEnd type="none" w="med" len="med"/>
          </a:ln>
          <a:effectLst/>
        </p:spPr>
        <p:txBody>
          <a:bodyPr wrap="none" anchor="ctr"/>
          <a:lstStyle/>
          <a:p>
            <a:pPr>
              <a:defRPr/>
            </a:pPr>
            <a:endParaRPr lang="en-US">
              <a:solidFill>
                <a:schemeClr val="bg1"/>
              </a:solidFill>
              <a:latin typeface="Arial" pitchFamily="34" charset="0"/>
            </a:endParaRPr>
          </a:p>
        </p:txBody>
      </p:sp>
      <p:sp>
        <p:nvSpPr>
          <p:cNvPr id="1590281" name="Right Arrow 1590280"/>
          <p:cNvSpPr>
            <a:spLocks noChangeArrowheads="1"/>
          </p:cNvSpPr>
          <p:nvPr/>
        </p:nvSpPr>
        <p:spPr bwMode="auto">
          <a:xfrm>
            <a:off x="6737350" y="1223963"/>
            <a:ext cx="560388" cy="485775"/>
          </a:xfrm>
          <a:prstGeom prst="rightArrow">
            <a:avLst>
              <a:gd name="adj1" fmla="val 50000"/>
              <a:gd name="adj2" fmla="val 28840"/>
            </a:avLst>
          </a:prstGeom>
          <a:gradFill rotWithShape="0">
            <a:gsLst>
              <a:gs pos="0">
                <a:schemeClr val="folHlink"/>
              </a:gs>
              <a:gs pos="100000">
                <a:schemeClr val="folHlink">
                  <a:gamma/>
                  <a:shade val="38039"/>
                  <a:invGamma/>
                </a:schemeClr>
              </a:gs>
            </a:gsLst>
            <a:lin ang="2700000" scaled="1"/>
          </a:gradFill>
          <a:ln w="12700" cap="flat" cmpd="sng" algn="ctr">
            <a:solidFill>
              <a:schemeClr val="folHlink"/>
            </a:solidFill>
            <a:prstDash val="solid"/>
            <a:miter lim="800000"/>
            <a:headEnd type="none" w="med" len="med"/>
            <a:tailEnd type="none" w="med" len="med"/>
          </a:ln>
          <a:effectLst/>
        </p:spPr>
        <p:txBody>
          <a:bodyPr wrap="none" anchor="ctr"/>
          <a:lstStyle/>
          <a:p>
            <a:pPr>
              <a:defRPr/>
            </a:pPr>
            <a:endParaRPr lang="en-US">
              <a:solidFill>
                <a:schemeClr val="bg1"/>
              </a:solidFill>
              <a:latin typeface="Arial" pitchFamily="34" charset="0"/>
            </a:endParaRPr>
          </a:p>
        </p:txBody>
      </p:sp>
      <p:sp>
        <p:nvSpPr>
          <p:cNvPr id="22538" name="Rectangle 1590281"/>
          <p:cNvSpPr>
            <a:spLocks noChangeArrowheads="1"/>
          </p:cNvSpPr>
          <p:nvPr/>
        </p:nvSpPr>
        <p:spPr bwMode="auto">
          <a:xfrm>
            <a:off x="96838" y="2039938"/>
            <a:ext cx="9047162" cy="4057650"/>
          </a:xfrm>
          <a:prstGeom prst="rect">
            <a:avLst/>
          </a:prstGeom>
          <a:noFill/>
          <a:ln w="9525">
            <a:noFill/>
            <a:miter lim="800000"/>
            <a:headEnd/>
            <a:tailEnd/>
          </a:ln>
        </p:spPr>
        <p:txBody>
          <a:bodyPr>
            <a:spAutoFit/>
          </a:bodyPr>
          <a:lstStyle/>
          <a:p>
            <a:pPr marL="447675" indent="-447675">
              <a:lnSpc>
                <a:spcPct val="75000"/>
              </a:lnSpc>
              <a:spcBef>
                <a:spcPct val="30000"/>
              </a:spcBef>
              <a:buClr>
                <a:schemeClr val="tx2"/>
              </a:buClr>
              <a:buFont typeface="Arial" pitchFamily="34" charset="0"/>
              <a:buChar char="•"/>
            </a:pPr>
            <a:r>
              <a:rPr lang="fr-FR" sz="2300" dirty="0">
                <a:latin typeface="Segoe Semibold" pitchFamily="34" charset="0"/>
              </a:rPr>
              <a:t>Collecter</a:t>
            </a:r>
          </a:p>
          <a:p>
            <a:pPr marL="833438" lvl="1" indent="-354013">
              <a:lnSpc>
                <a:spcPct val="75000"/>
              </a:lnSpc>
              <a:spcBef>
                <a:spcPct val="30000"/>
              </a:spcBef>
              <a:buClr>
                <a:srgbClr val="0099FF"/>
              </a:buClr>
              <a:buFont typeface="Arial" pitchFamily="34" charset="0"/>
              <a:buChar char="•"/>
            </a:pPr>
            <a:r>
              <a:rPr lang="fr-FR" sz="2000" dirty="0">
                <a:latin typeface="Segoe Semibold" pitchFamily="34" charset="0"/>
              </a:rPr>
              <a:t>Etat de l’OS, applications, données utilisateurs, pilotes</a:t>
            </a:r>
          </a:p>
          <a:p>
            <a:pPr marL="833438" lvl="1" indent="-354013">
              <a:lnSpc>
                <a:spcPct val="75000"/>
              </a:lnSpc>
              <a:spcBef>
                <a:spcPct val="30000"/>
              </a:spcBef>
              <a:buClr>
                <a:srgbClr val="0099FF"/>
              </a:buClr>
              <a:buFont typeface="Arial" pitchFamily="34" charset="0"/>
              <a:buChar char="•"/>
            </a:pPr>
            <a:r>
              <a:rPr lang="fr-FR" sz="2000" dirty="0">
                <a:latin typeface="Segoe Semibold" pitchFamily="34" charset="0"/>
              </a:rPr>
              <a:t>Démarrage dans Windows </a:t>
            </a:r>
            <a:r>
              <a:rPr lang="fr-FR" sz="2000" dirty="0" err="1">
                <a:latin typeface="Segoe Semibold" pitchFamily="34" charset="0"/>
              </a:rPr>
              <a:t>Preinstall</a:t>
            </a:r>
            <a:r>
              <a:rPr lang="fr-FR" sz="2000" dirty="0">
                <a:latin typeface="Segoe Semibold" pitchFamily="34" charset="0"/>
              </a:rPr>
              <a:t> </a:t>
            </a:r>
            <a:r>
              <a:rPr lang="fr-FR" sz="2000" dirty="0" err="1" smtClean="0">
                <a:latin typeface="Segoe Semibold" pitchFamily="34" charset="0"/>
              </a:rPr>
              <a:t>Environment</a:t>
            </a:r>
            <a:r>
              <a:rPr lang="fr-FR" sz="2000" dirty="0" smtClean="0">
                <a:latin typeface="Segoe Semibold" pitchFamily="34" charset="0"/>
              </a:rPr>
              <a:t> (</a:t>
            </a:r>
            <a:r>
              <a:rPr lang="fr-FR" sz="2000" dirty="0" err="1" smtClean="0">
                <a:latin typeface="Segoe Semibold" pitchFamily="34" charset="0"/>
              </a:rPr>
              <a:t>WinPE</a:t>
            </a:r>
            <a:r>
              <a:rPr lang="fr-FR" sz="2000" dirty="0" smtClean="0">
                <a:latin typeface="Segoe Semibold" pitchFamily="34" charset="0"/>
              </a:rPr>
              <a:t>)</a:t>
            </a:r>
            <a:endParaRPr lang="fr-FR" sz="2000" dirty="0">
              <a:latin typeface="Segoe Semibold" pitchFamily="34" charset="0"/>
            </a:endParaRPr>
          </a:p>
          <a:p>
            <a:pPr marL="447675" indent="-447675">
              <a:lnSpc>
                <a:spcPct val="75000"/>
              </a:lnSpc>
              <a:spcBef>
                <a:spcPct val="30000"/>
              </a:spcBef>
              <a:buClr>
                <a:schemeClr val="tx2"/>
              </a:buClr>
              <a:buFont typeface="Arial" pitchFamily="34" charset="0"/>
              <a:buChar char="•"/>
            </a:pPr>
            <a:r>
              <a:rPr lang="fr-FR" sz="2300" dirty="0">
                <a:latin typeface="Segoe Semibold" pitchFamily="34" charset="0"/>
              </a:rPr>
              <a:t>Installer l’image</a:t>
            </a:r>
          </a:p>
          <a:p>
            <a:pPr marL="833438" lvl="1" indent="-354013">
              <a:lnSpc>
                <a:spcPct val="75000"/>
              </a:lnSpc>
              <a:spcBef>
                <a:spcPct val="30000"/>
              </a:spcBef>
              <a:buClr>
                <a:srgbClr val="0099FF"/>
              </a:buClr>
              <a:buFont typeface="Arial" pitchFamily="34" charset="0"/>
              <a:buChar char="•"/>
            </a:pPr>
            <a:r>
              <a:rPr lang="fr-FR" sz="2000" dirty="0">
                <a:latin typeface="Segoe Semibold" pitchFamily="34" charset="0"/>
              </a:rPr>
              <a:t>Installation démarre dans </a:t>
            </a:r>
            <a:r>
              <a:rPr lang="fr-FR" sz="2000" dirty="0" err="1">
                <a:latin typeface="Segoe Semibold" pitchFamily="34" charset="0"/>
              </a:rPr>
              <a:t>WinPE</a:t>
            </a:r>
            <a:endParaRPr lang="fr-FR" sz="2000" dirty="0">
              <a:latin typeface="Segoe Semibold" pitchFamily="34" charset="0"/>
            </a:endParaRPr>
          </a:p>
          <a:p>
            <a:pPr marL="833438" lvl="1" indent="-354013">
              <a:lnSpc>
                <a:spcPct val="75000"/>
              </a:lnSpc>
              <a:spcBef>
                <a:spcPct val="30000"/>
              </a:spcBef>
              <a:buClr>
                <a:srgbClr val="0099FF"/>
              </a:buClr>
              <a:buFont typeface="Arial" pitchFamily="34" charset="0"/>
              <a:buChar char="•"/>
            </a:pPr>
            <a:r>
              <a:rPr lang="fr-FR" sz="2000" dirty="0">
                <a:latin typeface="Segoe Semibold" pitchFamily="34" charset="0"/>
              </a:rPr>
              <a:t>Installation de Vista en extrayant les fichiers de à partir du fichier WIM</a:t>
            </a:r>
          </a:p>
          <a:p>
            <a:pPr marL="447675" indent="-447675">
              <a:lnSpc>
                <a:spcPct val="75000"/>
              </a:lnSpc>
              <a:spcBef>
                <a:spcPct val="30000"/>
              </a:spcBef>
              <a:buClr>
                <a:schemeClr val="tx2"/>
              </a:buClr>
              <a:buFont typeface="Arial" pitchFamily="34" charset="0"/>
              <a:buChar char="•"/>
            </a:pPr>
            <a:r>
              <a:rPr lang="fr-FR" sz="2300" dirty="0">
                <a:latin typeface="Segoe Semibold" pitchFamily="34" charset="0"/>
              </a:rPr>
              <a:t>Adapter l’image</a:t>
            </a:r>
          </a:p>
          <a:p>
            <a:pPr marL="833438" lvl="1" indent="-354013">
              <a:lnSpc>
                <a:spcPct val="75000"/>
              </a:lnSpc>
              <a:spcBef>
                <a:spcPct val="30000"/>
              </a:spcBef>
              <a:buClr>
                <a:srgbClr val="0099FF"/>
              </a:buClr>
              <a:buFont typeface="Arial" pitchFamily="34" charset="0"/>
              <a:buChar char="•"/>
            </a:pPr>
            <a:r>
              <a:rPr lang="fr-FR" sz="2000" dirty="0">
                <a:latin typeface="Segoe Semibold" pitchFamily="34" charset="0"/>
              </a:rPr>
              <a:t>Démarrage </a:t>
            </a:r>
            <a:r>
              <a:rPr lang="fr-FR" sz="2000" dirty="0" smtClean="0">
                <a:latin typeface="Segoe Semibold" pitchFamily="34" charset="0"/>
              </a:rPr>
              <a:t>dans Windows </a:t>
            </a:r>
            <a:r>
              <a:rPr lang="fr-FR" sz="2000" dirty="0">
                <a:latin typeface="Segoe Semibold" pitchFamily="34" charset="0"/>
              </a:rPr>
              <a:t>Vista</a:t>
            </a:r>
          </a:p>
          <a:p>
            <a:pPr marL="833438" lvl="1" indent="-354013">
              <a:lnSpc>
                <a:spcPct val="75000"/>
              </a:lnSpc>
              <a:spcBef>
                <a:spcPct val="30000"/>
              </a:spcBef>
              <a:buClr>
                <a:srgbClr val="0099FF"/>
              </a:buClr>
              <a:buFont typeface="Arial" pitchFamily="34" charset="0"/>
              <a:buChar char="•"/>
            </a:pPr>
            <a:r>
              <a:rPr lang="fr-FR" sz="2000" dirty="0">
                <a:latin typeface="Segoe Semibold" pitchFamily="34" charset="0"/>
              </a:rPr>
              <a:t>Prise en compte du matériel</a:t>
            </a:r>
          </a:p>
          <a:p>
            <a:pPr marL="447675" indent="-447675">
              <a:lnSpc>
                <a:spcPct val="75000"/>
              </a:lnSpc>
              <a:spcBef>
                <a:spcPct val="30000"/>
              </a:spcBef>
              <a:buClr>
                <a:schemeClr val="tx2"/>
              </a:buClr>
              <a:buFont typeface="Arial" pitchFamily="34" charset="0"/>
              <a:buChar char="•"/>
            </a:pPr>
            <a:r>
              <a:rPr lang="fr-FR" sz="2300" dirty="0">
                <a:latin typeface="Segoe Semibold" pitchFamily="34" charset="0"/>
              </a:rPr>
              <a:t>Appliquer</a:t>
            </a:r>
          </a:p>
          <a:p>
            <a:pPr marL="833438" lvl="1" indent="-354013">
              <a:lnSpc>
                <a:spcPct val="75000"/>
              </a:lnSpc>
              <a:spcBef>
                <a:spcPct val="30000"/>
              </a:spcBef>
              <a:buClr>
                <a:srgbClr val="0099FF"/>
              </a:buClr>
              <a:buFont typeface="Arial" pitchFamily="34" charset="0"/>
              <a:buChar char="•"/>
            </a:pPr>
            <a:r>
              <a:rPr lang="fr-FR" sz="2000" dirty="0">
                <a:latin typeface="Segoe Semibold" pitchFamily="34" charset="0"/>
              </a:rPr>
              <a:t>Restauration les fichiers collectés</a:t>
            </a:r>
          </a:p>
          <a:p>
            <a:pPr marL="833438" lvl="1" indent="-354013">
              <a:lnSpc>
                <a:spcPct val="75000"/>
              </a:lnSpc>
              <a:spcBef>
                <a:spcPct val="30000"/>
              </a:spcBef>
              <a:buClr>
                <a:srgbClr val="0099FF"/>
              </a:buClr>
              <a:buFont typeface="Arial" pitchFamily="34" charset="0"/>
              <a:buChar char="•"/>
            </a:pPr>
            <a:r>
              <a:rPr lang="fr-FR" sz="2000" dirty="0">
                <a:latin typeface="Segoe Semibold" pitchFamily="34" charset="0"/>
              </a:rPr>
              <a:t>Supprimer l’ancien OS</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hape 1586177"/>
          <p:cNvSpPr>
            <a:spLocks noGrp="1" noChangeArrowheads="1"/>
          </p:cNvSpPr>
          <p:nvPr>
            <p:ph type="title" idx="4294967295"/>
          </p:nvPr>
        </p:nvSpPr>
        <p:spPr>
          <a:xfrm>
            <a:off x="0" y="0"/>
            <a:ext cx="8918575" cy="641350"/>
          </a:xfrm>
        </p:spPr>
        <p:txBody>
          <a:bodyPr/>
          <a:lstStyle/>
          <a:p>
            <a:pPr eaLnBrk="1" hangingPunct="1"/>
            <a:r>
              <a:rPr lang="fr-FR" smtClean="0"/>
              <a:t>Mode d’installation d’Office 2007</a:t>
            </a:r>
          </a:p>
        </p:txBody>
      </p:sp>
      <p:sp>
        <p:nvSpPr>
          <p:cNvPr id="23555" name="Shape 1586178"/>
          <p:cNvSpPr>
            <a:spLocks noGrp="1" noChangeArrowheads="1"/>
          </p:cNvSpPr>
          <p:nvPr>
            <p:ph type="body" idx="4294967295"/>
          </p:nvPr>
        </p:nvSpPr>
        <p:spPr>
          <a:xfrm>
            <a:off x="0" y="854075"/>
            <a:ext cx="9144000" cy="6477000"/>
          </a:xfrm>
        </p:spPr>
        <p:txBody>
          <a:bodyPr/>
          <a:lstStyle/>
          <a:p>
            <a:pPr marL="447675" indent="-447675" eaLnBrk="1" hangingPunct="1">
              <a:spcBef>
                <a:spcPts val="200"/>
              </a:spcBef>
            </a:pPr>
            <a:r>
              <a:rPr lang="fr-FR" smtClean="0"/>
              <a:t>Nouveau programme d’installation</a:t>
            </a:r>
          </a:p>
          <a:p>
            <a:pPr marL="833438" lvl="1" indent="-354013">
              <a:spcBef>
                <a:spcPts val="200"/>
              </a:spcBef>
            </a:pPr>
            <a:r>
              <a:rPr lang="fr-FR" smtClean="0">
                <a:sym typeface="Wingdings" pitchFamily="2" charset="2"/>
              </a:rPr>
              <a:t>Utilise setup.exe en lieu et place de msiexec</a:t>
            </a:r>
          </a:p>
          <a:p>
            <a:pPr marL="833438" lvl="1" indent="-354013" eaLnBrk="1" hangingPunct="1">
              <a:spcBef>
                <a:spcPts val="200"/>
              </a:spcBef>
            </a:pPr>
            <a:r>
              <a:rPr lang="fr-FR" smtClean="0"/>
              <a:t>Prépare la machine, lance installation, active le retour arrière (rollback) en cas d’échec</a:t>
            </a:r>
          </a:p>
          <a:p>
            <a:pPr marL="833438" lvl="1" indent="-354013" eaLnBrk="1" hangingPunct="1">
              <a:spcBef>
                <a:spcPts val="200"/>
              </a:spcBef>
            </a:pPr>
            <a:r>
              <a:rPr lang="fr-FR" smtClean="0"/>
              <a:t>Support l’installation de multiples MSIs (“chaining”) avec une unique bar de progression et un seul fichier de log</a:t>
            </a:r>
          </a:p>
          <a:p>
            <a:pPr marL="833438" lvl="1" indent="-354013" eaLnBrk="1" hangingPunct="1">
              <a:spcBef>
                <a:spcPts val="200"/>
              </a:spcBef>
            </a:pPr>
            <a:r>
              <a:rPr lang="fr-FR" smtClean="0"/>
              <a:t>Améliorer l’expérience utilisateur</a:t>
            </a:r>
          </a:p>
          <a:p>
            <a:pPr marL="447675" indent="-447675">
              <a:spcBef>
                <a:spcPts val="200"/>
              </a:spcBef>
            </a:pPr>
            <a:r>
              <a:rPr lang="fr-FR" smtClean="0">
                <a:sym typeface="Wingdings" pitchFamily="2" charset="2"/>
              </a:rPr>
              <a:t>Déployer tous les composants Office et les langages à partir d’un partage commun (partage réseau)</a:t>
            </a:r>
          </a:p>
          <a:p>
            <a:pPr marL="833438" lvl="1" indent="-354013">
              <a:spcBef>
                <a:spcPts val="200"/>
              </a:spcBef>
            </a:pPr>
            <a:r>
              <a:rPr lang="fr-FR" smtClean="0">
                <a:sym typeface="Wingdings" pitchFamily="2" charset="2"/>
              </a:rPr>
              <a:t>Gain en terme d’espace disque</a:t>
            </a:r>
          </a:p>
          <a:p>
            <a:pPr marL="833438" lvl="1" indent="-354013">
              <a:spcBef>
                <a:spcPts val="200"/>
              </a:spcBef>
            </a:pPr>
            <a:r>
              <a:rPr lang="fr-FR" smtClean="0">
                <a:sym typeface="Wingdings" pitchFamily="2" charset="2"/>
              </a:rPr>
              <a:t>Simplifier l’application de patches et les personnalisations : dossier « Updates »</a:t>
            </a:r>
          </a:p>
          <a:p>
            <a:pPr marL="447675" indent="-447675">
              <a:spcBef>
                <a:spcPts val="200"/>
              </a:spcBef>
            </a:pPr>
            <a:r>
              <a:rPr lang="fr-FR" smtClean="0">
                <a:sym typeface="Wingdings" pitchFamily="2" charset="2"/>
              </a:rPr>
              <a:t>Installation locale des sources d’installation</a:t>
            </a:r>
          </a:p>
          <a:p>
            <a:pPr marL="833438" lvl="1" indent="-354013" eaLnBrk="1" hangingPunct="1">
              <a:lnSpc>
                <a:spcPct val="80000"/>
              </a:lnSpc>
            </a:pPr>
            <a:endParaRPr lang="fr-FR" smtClean="0"/>
          </a:p>
          <a:p>
            <a:pPr marL="833438" lvl="1" indent="-354013" eaLnBrk="1" hangingPunct="1">
              <a:lnSpc>
                <a:spcPct val="80000"/>
              </a:lnSpc>
            </a:pPr>
            <a:endParaRPr lang="fr-FR" smtClean="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hape 1446913"/>
          <p:cNvSpPr>
            <a:spLocks noGrp="1" noChangeArrowheads="1"/>
          </p:cNvSpPr>
          <p:nvPr>
            <p:ph type="title"/>
          </p:nvPr>
        </p:nvSpPr>
        <p:spPr>
          <a:xfrm>
            <a:off x="0" y="79512"/>
            <a:ext cx="9144000" cy="863601"/>
          </a:xfrm>
        </p:spPr>
        <p:txBody>
          <a:bodyPr/>
          <a:lstStyle/>
          <a:p>
            <a:pPr eaLnBrk="1" hangingPunct="1"/>
            <a:r>
              <a:rPr lang="fr-FR" dirty="0" smtClean="0"/>
              <a:t>Qu’est ce que                                        ?</a:t>
            </a:r>
          </a:p>
        </p:txBody>
      </p:sp>
      <p:sp>
        <p:nvSpPr>
          <p:cNvPr id="7171" name="Shape 1446914"/>
          <p:cNvSpPr>
            <a:spLocks noGrp="1" noChangeArrowheads="1"/>
          </p:cNvSpPr>
          <p:nvPr>
            <p:ph type="body" idx="1"/>
          </p:nvPr>
        </p:nvSpPr>
        <p:spPr>
          <a:xfrm>
            <a:off x="0" y="1547813"/>
            <a:ext cx="9144000" cy="4213225"/>
          </a:xfrm>
        </p:spPr>
        <p:txBody>
          <a:bodyPr/>
          <a:lstStyle/>
          <a:p>
            <a:pPr marL="447675" indent="-447675" eaLnBrk="1" hangingPunct="1">
              <a:lnSpc>
                <a:spcPct val="80000"/>
              </a:lnSpc>
            </a:pPr>
            <a:r>
              <a:rPr lang="fr-FR" sz="2400" dirty="0" smtClean="0"/>
              <a:t>Un site Web très orienté technique</a:t>
            </a:r>
          </a:p>
          <a:p>
            <a:pPr marL="833438" lvl="1" indent="-354013" eaLnBrk="1" hangingPunct="1">
              <a:lnSpc>
                <a:spcPct val="80000"/>
              </a:lnSpc>
            </a:pPr>
            <a:r>
              <a:rPr lang="fr-FR" sz="2000" u="sng" dirty="0" smtClean="0"/>
              <a:t>http://www.microsoft.com/france/technet/default.mspx</a:t>
            </a:r>
          </a:p>
          <a:p>
            <a:pPr marL="833438" lvl="1" indent="-354013" eaLnBrk="1" hangingPunct="1">
              <a:lnSpc>
                <a:spcPct val="80000"/>
              </a:lnSpc>
              <a:buFontTx/>
              <a:buNone/>
            </a:pPr>
            <a:endParaRPr lang="fr-FR" sz="800" u="sng" dirty="0" smtClean="0"/>
          </a:p>
          <a:p>
            <a:pPr marL="447675" indent="-447675" eaLnBrk="1" hangingPunct="1">
              <a:lnSpc>
                <a:spcPct val="80000"/>
              </a:lnSpc>
              <a:buFont typeface="Wingdings 2" pitchFamily="18" charset="2"/>
              <a:buChar char="•"/>
            </a:pPr>
            <a:r>
              <a:rPr lang="fr-FR" sz="2400" dirty="0" smtClean="0"/>
              <a:t>Une newsletter personnalisable</a:t>
            </a:r>
          </a:p>
          <a:p>
            <a:pPr marL="833438" lvl="1" indent="-354013" eaLnBrk="1" hangingPunct="1">
              <a:lnSpc>
                <a:spcPct val="80000"/>
              </a:lnSpc>
            </a:pPr>
            <a:r>
              <a:rPr lang="fr-FR" sz="2000" u="sng" dirty="0" smtClean="0"/>
              <a:t>http://www.microsoft.com/france/technet/presentation/flash/default.mspx</a:t>
            </a:r>
          </a:p>
          <a:p>
            <a:pPr marL="833438" lvl="1" indent="-354013" eaLnBrk="1" hangingPunct="1">
              <a:lnSpc>
                <a:spcPct val="80000"/>
              </a:lnSpc>
              <a:buFontTx/>
              <a:buNone/>
            </a:pPr>
            <a:endParaRPr lang="fr-FR" sz="800" u="sng" dirty="0" smtClean="0"/>
          </a:p>
          <a:p>
            <a:pPr marL="447675" indent="-447675" eaLnBrk="1" hangingPunct="1">
              <a:lnSpc>
                <a:spcPct val="80000"/>
              </a:lnSpc>
              <a:buFont typeface="Wingdings 2" pitchFamily="18" charset="2"/>
              <a:buChar char="•"/>
            </a:pPr>
            <a:r>
              <a:rPr lang="fr-FR" sz="2400" dirty="0" smtClean="0"/>
              <a:t>Des séminaires techniques toute l’année, partout en France</a:t>
            </a:r>
          </a:p>
          <a:p>
            <a:pPr marL="833438" lvl="1" indent="-354013" eaLnBrk="1" hangingPunct="1">
              <a:lnSpc>
                <a:spcPct val="80000"/>
              </a:lnSpc>
            </a:pPr>
            <a:r>
              <a:rPr lang="fr-FR" sz="2000" u="sng" dirty="0" smtClean="0"/>
              <a:t>http://www.microsoft.com/france/technet/seminaires/seminaires.mspx</a:t>
            </a:r>
          </a:p>
          <a:p>
            <a:pPr marL="833438" lvl="1" indent="-354013" eaLnBrk="1" hangingPunct="1">
              <a:lnSpc>
                <a:spcPct val="80000"/>
              </a:lnSpc>
              <a:buFontTx/>
              <a:buNone/>
            </a:pPr>
            <a:endParaRPr lang="fr-FR" sz="800" u="sng" dirty="0" smtClean="0"/>
          </a:p>
          <a:p>
            <a:pPr marL="447675" indent="-447675" eaLnBrk="1" hangingPunct="1">
              <a:lnSpc>
                <a:spcPct val="80000"/>
              </a:lnSpc>
              <a:buFont typeface="Wingdings 2" pitchFamily="18" charset="2"/>
              <a:buChar char="•"/>
            </a:pPr>
            <a:r>
              <a:rPr lang="fr-FR" sz="2400" dirty="0" smtClean="0"/>
              <a:t>Des </a:t>
            </a:r>
            <a:r>
              <a:rPr lang="fr-FR" sz="2400" u="sng" dirty="0" err="1" smtClean="0">
                <a:solidFill>
                  <a:schemeClr val="tx1"/>
                </a:solidFill>
              </a:rPr>
              <a:t>webcasts</a:t>
            </a:r>
            <a:r>
              <a:rPr lang="fr-FR" sz="2400" u="sng" dirty="0" smtClean="0">
                <a:solidFill>
                  <a:schemeClr val="tx1"/>
                </a:solidFill>
              </a:rPr>
              <a:t> et e-démos </a:t>
            </a:r>
            <a:r>
              <a:rPr lang="fr-FR" sz="2400" dirty="0" smtClean="0"/>
              <a:t>accessibles à tout instant</a:t>
            </a:r>
          </a:p>
          <a:p>
            <a:pPr marL="833438" lvl="1" indent="-354013" eaLnBrk="1" hangingPunct="1">
              <a:lnSpc>
                <a:spcPct val="80000"/>
              </a:lnSpc>
            </a:pPr>
            <a:r>
              <a:rPr lang="fr-FR" sz="2000" u="sng" dirty="0" smtClean="0"/>
              <a:t>http://www.microsoft.com/france/technet/seminaires/webcasts.mspx</a:t>
            </a:r>
          </a:p>
          <a:p>
            <a:pPr marL="833438" lvl="1" indent="-354013" eaLnBrk="1" hangingPunct="1">
              <a:lnSpc>
                <a:spcPct val="80000"/>
              </a:lnSpc>
              <a:buFontTx/>
              <a:buNone/>
            </a:pPr>
            <a:endParaRPr lang="fr-FR" sz="800" u="sng" dirty="0" smtClean="0"/>
          </a:p>
          <a:p>
            <a:pPr marL="447675" indent="-447675" eaLnBrk="1" hangingPunct="1">
              <a:lnSpc>
                <a:spcPct val="80000"/>
              </a:lnSpc>
              <a:buFont typeface="Wingdings 2" pitchFamily="18" charset="2"/>
              <a:buChar char="•"/>
            </a:pPr>
            <a:r>
              <a:rPr lang="fr-FR" sz="2400" dirty="0" smtClean="0"/>
              <a:t>Un abonnement</a:t>
            </a:r>
          </a:p>
          <a:p>
            <a:pPr marL="833438" lvl="1" indent="-354013" eaLnBrk="1" hangingPunct="1">
              <a:lnSpc>
                <a:spcPct val="80000"/>
              </a:lnSpc>
            </a:pPr>
            <a:r>
              <a:rPr lang="fr-FR" sz="2000" u="sng" dirty="0" smtClean="0"/>
              <a:t>http://www.microsoft.com/france/technet/presentation/cd/default.mspx</a:t>
            </a:r>
          </a:p>
        </p:txBody>
      </p:sp>
      <p:pic>
        <p:nvPicPr>
          <p:cNvPr id="4" name="Rectangle 1091592"/>
          <p:cNvPicPr>
            <a:picLocks noChangeAspect="1" noChangeArrowheads="1"/>
          </p:cNvPicPr>
          <p:nvPr/>
        </p:nvPicPr>
        <p:blipFill>
          <a:blip r:embed="rId3"/>
          <a:srcRect/>
          <a:stretch>
            <a:fillRect/>
          </a:stretch>
        </p:blipFill>
        <p:spPr bwMode="auto">
          <a:xfrm>
            <a:off x="3018192" y="-43342"/>
            <a:ext cx="5218113" cy="106203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0"/>
          <p:cNvSpPr>
            <a:spLocks noGrp="1" noChangeArrowheads="1"/>
          </p:cNvSpPr>
          <p:nvPr>
            <p:ph type="title"/>
          </p:nvPr>
        </p:nvSpPr>
        <p:spPr>
          <a:xfrm>
            <a:off x="219075" y="0"/>
            <a:ext cx="8229600" cy="1143000"/>
          </a:xfrm>
          <a:noFill/>
        </p:spPr>
        <p:txBody>
          <a:bodyPr/>
          <a:lstStyle/>
          <a:p>
            <a:r>
              <a:rPr lang="fr-FR" smtClean="0"/>
              <a:t>Fichiers d’Office 2007</a:t>
            </a:r>
          </a:p>
        </p:txBody>
      </p:sp>
      <p:graphicFrame>
        <p:nvGraphicFramePr>
          <p:cNvPr id="662600" name="Group 72"/>
          <p:cNvGraphicFramePr>
            <a:graphicFrameLocks noGrp="1"/>
          </p:cNvGraphicFramePr>
          <p:nvPr>
            <p:ph type="tbl" idx="1"/>
          </p:nvPr>
        </p:nvGraphicFramePr>
        <p:xfrm>
          <a:off x="323850" y="1762125"/>
          <a:ext cx="8380413" cy="3657600"/>
        </p:xfrm>
        <a:graphic>
          <a:graphicData uri="http://schemas.openxmlformats.org/drawingml/2006/table">
            <a:tbl>
              <a:tblPr/>
              <a:tblGrid>
                <a:gridCol w="4191000"/>
                <a:gridCol w="4189413"/>
              </a:tblGrid>
              <a:tr h="288925">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Tahoma" pitchFamily="34" charset="0"/>
                          <a:ea typeface="PMingLiU" pitchFamily="18" charset="-120"/>
                          <a:cs typeface="Tahoma" pitchFamily="34" charset="0"/>
                        </a:rPr>
                        <a:t>Version </a:t>
                      </a:r>
                      <a:r>
                        <a:rPr kumimoji="0" lang="en-US" altLang="zh-TW" sz="1800" b="1" i="0" u="none" strike="noStrike" cap="none" normalizeH="0" baseline="0" dirty="0" err="1" smtClean="0">
                          <a:ln>
                            <a:noFill/>
                          </a:ln>
                          <a:solidFill>
                            <a:schemeClr val="tx1"/>
                          </a:solidFill>
                          <a:effectLst/>
                          <a:latin typeface="Tahoma" pitchFamily="34" charset="0"/>
                          <a:ea typeface="PMingLiU" pitchFamily="18" charset="-120"/>
                          <a:cs typeface="Tahoma" pitchFamily="34" charset="0"/>
                        </a:rPr>
                        <a:t>précédente</a:t>
                      </a:r>
                      <a:endParaRPr kumimoji="0" lang="en-US" altLang="zh-TW" sz="3600" b="0" i="0" u="none" strike="noStrike" cap="none" normalizeH="0" baseline="0" dirty="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cap="flat">
                      <a:noFill/>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Tahoma" pitchFamily="34" charset="0"/>
                          <a:ea typeface="PMingLiU" pitchFamily="18" charset="-120"/>
                          <a:cs typeface="Tahoma" pitchFamily="34" charset="0"/>
                        </a:rPr>
                        <a:t>Office 2007</a:t>
                      </a:r>
                      <a:endParaRPr kumimoji="0" lang="en-US" altLang="zh-TW" sz="3600" b="0" i="0" u="none" strike="noStrike" cap="none" normalizeH="0" baseline="0" dirty="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cap="flat">
                      <a:noFill/>
                    </a:lnT>
                    <a:lnB w="12700" cap="flat" cmpd="sng" algn="ctr">
                      <a:solidFill>
                        <a:srgbClr val="CCCCCC"/>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ahoma" pitchFamily="34" charset="0"/>
                          <a:ea typeface="PMingLiU" pitchFamily="18" charset="-120"/>
                          <a:cs typeface="Tahoma" pitchFamily="34" charset="0"/>
                        </a:rPr>
                        <a:t>Windows Installer (Msiexec.exe)</a:t>
                      </a:r>
                      <a:endParaRPr kumimoji="0" lang="en-US" altLang="zh-TW" sz="36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ahoma" pitchFamily="34" charset="0"/>
                          <a:ea typeface="PMingLiU" pitchFamily="18" charset="-120"/>
                          <a:cs typeface="Tahoma" pitchFamily="34" charset="0"/>
                        </a:rPr>
                        <a:t>Setup program (Setup.exe)</a:t>
                      </a:r>
                      <a:endParaRPr kumimoji="0" lang="en-US" altLang="zh-TW" sz="36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290513">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ahoma" pitchFamily="34" charset="0"/>
                          <a:ea typeface="PMingLiU" pitchFamily="18" charset="-120"/>
                          <a:cs typeface="Tahoma" pitchFamily="34" charset="0"/>
                        </a:rPr>
                        <a:t>Administrative installation point</a:t>
                      </a:r>
                      <a:endParaRPr kumimoji="0" lang="en-US" altLang="zh-TW" sz="36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ahoma" pitchFamily="34" charset="0"/>
                          <a:ea typeface="PMingLiU" pitchFamily="18" charset="-120"/>
                          <a:cs typeface="Tahoma" pitchFamily="34" charset="0"/>
                        </a:rPr>
                        <a:t>Local installation source</a:t>
                      </a:r>
                      <a:endParaRPr kumimoji="0" lang="en-US" altLang="zh-TW" sz="36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ahoma" pitchFamily="34" charset="0"/>
                          <a:ea typeface="PMingLiU" pitchFamily="18" charset="-120"/>
                          <a:cs typeface="Tahoma" pitchFamily="34" charset="0"/>
                        </a:rPr>
                        <a:t>One MSI file per product</a:t>
                      </a:r>
                      <a:endParaRPr kumimoji="0" lang="en-US" altLang="zh-TW" sz="36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ahoma" pitchFamily="34" charset="0"/>
                          <a:ea typeface="PMingLiU" pitchFamily="18" charset="-120"/>
                          <a:cs typeface="Tahoma" pitchFamily="34" charset="0"/>
                        </a:rPr>
                        <a:t>Multiple MSI files per product</a:t>
                      </a:r>
                      <a:endParaRPr kumimoji="0" lang="en-US" altLang="zh-TW" sz="36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ahoma" pitchFamily="34" charset="0"/>
                          <a:ea typeface="PMingLiU" pitchFamily="18" charset="-120"/>
                          <a:cs typeface="Tahoma" pitchFamily="34" charset="0"/>
                        </a:rPr>
                        <a:t>Core English version plus MUI Pack</a:t>
                      </a:r>
                      <a:endParaRPr kumimoji="0" lang="en-US" altLang="zh-TW" sz="36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ahoma" pitchFamily="34" charset="0"/>
                          <a:ea typeface="PMingLiU" pitchFamily="18" charset="-120"/>
                          <a:cs typeface="Tahoma" pitchFamily="34" charset="0"/>
                        </a:rPr>
                        <a:t>Language-neutral architecture</a:t>
                      </a:r>
                      <a:endParaRPr kumimoji="0" lang="en-US" altLang="zh-TW" sz="36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ahoma" pitchFamily="34" charset="0"/>
                          <a:ea typeface="PMingLiU" pitchFamily="18" charset="-120"/>
                          <a:cs typeface="Tahoma" pitchFamily="34" charset="0"/>
                        </a:rPr>
                        <a:t>Setup.ini file</a:t>
                      </a:r>
                      <a:endParaRPr kumimoji="0" lang="en-US" altLang="zh-TW" sz="36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ahoma" pitchFamily="34" charset="0"/>
                          <a:ea typeface="PMingLiU" pitchFamily="18" charset="-120"/>
                          <a:cs typeface="Tahoma" pitchFamily="34" charset="0"/>
                        </a:rPr>
                        <a:t>Config.xml file</a:t>
                      </a:r>
                      <a:endParaRPr kumimoji="0" lang="en-US" altLang="zh-TW" sz="36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ahoma" pitchFamily="34" charset="0"/>
                          <a:ea typeface="PMingLiU" pitchFamily="18" charset="-120"/>
                          <a:cs typeface="Tahoma" pitchFamily="34" charset="0"/>
                        </a:rPr>
                        <a:t>Setup command line</a:t>
                      </a:r>
                      <a:endParaRPr kumimoji="0" lang="en-US" altLang="zh-TW" sz="36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ahoma" pitchFamily="34" charset="0"/>
                          <a:ea typeface="PMingLiU" pitchFamily="18" charset="-120"/>
                          <a:cs typeface="Tahoma" pitchFamily="34" charset="0"/>
                        </a:rPr>
                        <a:t>Config.xml file</a:t>
                      </a:r>
                      <a:endParaRPr kumimoji="0" lang="en-US" altLang="zh-TW" sz="36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290513">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ahoma" pitchFamily="34" charset="0"/>
                          <a:ea typeface="PMingLiU" pitchFamily="18" charset="-120"/>
                          <a:cs typeface="Tahoma" pitchFamily="34" charset="0"/>
                        </a:rPr>
                        <a:t>Custom Installation Wizard</a:t>
                      </a:r>
                      <a:endParaRPr kumimoji="0" lang="en-US" altLang="zh-TW" sz="36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ahoma" pitchFamily="34" charset="0"/>
                          <a:ea typeface="PMingLiU" pitchFamily="18" charset="-120"/>
                          <a:cs typeface="Tahoma" pitchFamily="34" charset="0"/>
                        </a:rPr>
                        <a:t>Office Customization Tool</a:t>
                      </a:r>
                      <a:endParaRPr kumimoji="0" lang="en-US" altLang="zh-TW" sz="36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ahoma" pitchFamily="34" charset="0"/>
                          <a:ea typeface="PMingLiU" pitchFamily="18" charset="-120"/>
                          <a:cs typeface="Tahoma" pitchFamily="34" charset="0"/>
                        </a:rPr>
                        <a:t>Custom Maintenance Wizard</a:t>
                      </a:r>
                      <a:endParaRPr kumimoji="0" lang="en-US" altLang="zh-TW" sz="36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ahoma" pitchFamily="34" charset="0"/>
                          <a:ea typeface="PMingLiU" pitchFamily="18" charset="-120"/>
                          <a:cs typeface="Tahoma" pitchFamily="34" charset="0"/>
                        </a:rPr>
                        <a:t>Office Customization Tool</a:t>
                      </a:r>
                      <a:endParaRPr kumimoji="0" lang="en-US" altLang="zh-TW" sz="36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Tahoma" pitchFamily="34" charset="0"/>
                          <a:ea typeface="PMingLiU" pitchFamily="18" charset="-120"/>
                          <a:cs typeface="Tahoma" pitchFamily="34" charset="0"/>
                        </a:rPr>
                        <a:t>Office Profile Wizard</a:t>
                      </a:r>
                      <a:endParaRPr kumimoji="0" lang="en-US" altLang="zh-TW" sz="36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Tahoma" pitchFamily="34" charset="0"/>
                          <a:ea typeface="PMingLiU" pitchFamily="18" charset="-120"/>
                          <a:cs typeface="Tahoma" pitchFamily="34" charset="0"/>
                        </a:rPr>
                        <a:t>Group Policy system policies</a:t>
                      </a:r>
                      <a:endParaRPr kumimoji="0" lang="en-US" altLang="zh-TW" sz="3600" b="0" i="0" u="none" strike="noStrike" cap="none" normalizeH="0" baseline="0" dirty="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8425" y="0"/>
            <a:ext cx="8229600" cy="846138"/>
          </a:xfrm>
          <a:noFill/>
        </p:spPr>
        <p:txBody>
          <a:bodyPr/>
          <a:lstStyle/>
          <a:p>
            <a:r>
              <a:rPr lang="fr-FR" smtClean="0"/>
              <a:t>De multiples MSIs</a:t>
            </a:r>
          </a:p>
        </p:txBody>
      </p:sp>
      <p:graphicFrame>
        <p:nvGraphicFramePr>
          <p:cNvPr id="664858" name="Group 282"/>
          <p:cNvGraphicFramePr>
            <a:graphicFrameLocks noGrp="1"/>
          </p:cNvGraphicFramePr>
          <p:nvPr/>
        </p:nvGraphicFramePr>
        <p:xfrm>
          <a:off x="201613" y="974725"/>
          <a:ext cx="4822825" cy="4937760"/>
        </p:xfrm>
        <a:graphic>
          <a:graphicData uri="http://schemas.openxmlformats.org/drawingml/2006/table">
            <a:tbl>
              <a:tblPr/>
              <a:tblGrid>
                <a:gridCol w="2411412"/>
                <a:gridCol w="2411413"/>
              </a:tblGrid>
              <a:tr h="239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Tahoma" pitchFamily="34" charset="0"/>
                          <a:ea typeface="PMingLiU" pitchFamily="18" charset="-120"/>
                          <a:cs typeface="Tahoma" pitchFamily="34" charset="0"/>
                        </a:rPr>
                        <a:t>Setup.exe</a:t>
                      </a:r>
                      <a:endParaRPr kumimoji="0" lang="en-US" altLang="zh-TW" sz="2400" b="0" i="0" u="none" strike="noStrike" cap="none" normalizeH="0" baseline="0" dirty="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cap="flat">
                      <a:noFill/>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ahoma" pitchFamily="34" charset="0"/>
                          <a:ea typeface="PMingLiU" pitchFamily="18" charset="-120"/>
                          <a:cs typeface="Tahoma" pitchFamily="34" charset="0"/>
                        </a:rPr>
                        <a:t>Setup program</a:t>
                      </a:r>
                      <a:endParaRPr kumimoji="0" lang="en-US" altLang="zh-TW" sz="24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cap="flat">
                      <a:noFill/>
                    </a:lnT>
                    <a:lnB w="12700" cap="flat" cmpd="sng" algn="ctr">
                      <a:solidFill>
                        <a:srgbClr val="CCCCCC"/>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dirty="0" err="1" smtClean="0">
                          <a:ln>
                            <a:noFill/>
                          </a:ln>
                          <a:solidFill>
                            <a:srgbClr val="FFFF00"/>
                          </a:solidFill>
                          <a:effectLst/>
                          <a:latin typeface="Tahoma" pitchFamily="34" charset="0"/>
                          <a:ea typeface="PMingLiU" pitchFamily="18" charset="-120"/>
                          <a:cs typeface="Tahoma" pitchFamily="34" charset="0"/>
                        </a:rPr>
                        <a:t>Pro.WW</a:t>
                      </a:r>
                      <a:endParaRPr kumimoji="0" lang="en-US" altLang="zh-TW" sz="2400" b="1" i="0" u="none" strike="noStrike" cap="none" normalizeH="0" baseline="0" dirty="0" smtClean="0">
                        <a:ln>
                          <a:noFill/>
                        </a:ln>
                        <a:solidFill>
                          <a:srgbClr val="FFFF00"/>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ahoma" pitchFamily="34" charset="0"/>
                          <a:ea typeface="PMingLiU" pitchFamily="18" charset="-120"/>
                          <a:cs typeface="Tahoma" pitchFamily="34" charset="0"/>
                        </a:rPr>
                        <a:t>Language-neutral core product</a:t>
                      </a:r>
                      <a:endParaRPr kumimoji="0" lang="en-US" altLang="zh-TW" sz="24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ahoma" pitchFamily="34" charset="0"/>
                          <a:ea typeface="PMingLiU" pitchFamily="18" charset="-120"/>
                          <a:cs typeface="Tahoma" pitchFamily="34" charset="0"/>
                        </a:rPr>
                        <a:t>Office.en-us</a:t>
                      </a:r>
                      <a:endParaRPr kumimoji="0" lang="en-US" altLang="zh-TW" sz="24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ahoma" pitchFamily="34" charset="0"/>
                          <a:ea typeface="PMingLiU" pitchFamily="18" charset="-120"/>
                          <a:cs typeface="Tahoma" pitchFamily="34" charset="0"/>
                        </a:rPr>
                        <a:t>U.S. English shared features </a:t>
                      </a:r>
                      <a:endParaRPr kumimoji="0" lang="en-US" altLang="zh-TW" sz="24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ahoma" pitchFamily="34" charset="0"/>
                          <a:ea typeface="PMingLiU" pitchFamily="18" charset="-120"/>
                          <a:cs typeface="Tahoma" pitchFamily="34" charset="0"/>
                        </a:rPr>
                        <a:t>Access.en-us</a:t>
                      </a:r>
                      <a:endParaRPr kumimoji="0" lang="en-US" altLang="zh-TW" sz="24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ahoma" pitchFamily="34" charset="0"/>
                          <a:ea typeface="PMingLiU" pitchFamily="18" charset="-120"/>
                          <a:cs typeface="Tahoma" pitchFamily="34" charset="0"/>
                        </a:rPr>
                        <a:t>U.S. English Access features</a:t>
                      </a:r>
                      <a:endParaRPr kumimoji="0" lang="en-US" altLang="zh-TW" sz="24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ahoma" pitchFamily="34" charset="0"/>
                          <a:ea typeface="PMingLiU" pitchFamily="18" charset="-120"/>
                          <a:cs typeface="Tahoma" pitchFamily="34" charset="0"/>
                        </a:rPr>
                        <a:t>Excel.en-us</a:t>
                      </a:r>
                      <a:endParaRPr kumimoji="0" lang="en-US" altLang="zh-TW" sz="24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ahoma" pitchFamily="34" charset="0"/>
                          <a:ea typeface="PMingLiU" pitchFamily="18" charset="-120"/>
                          <a:cs typeface="Tahoma" pitchFamily="34" charset="0"/>
                        </a:rPr>
                        <a:t>U.S. English Excel features</a:t>
                      </a:r>
                      <a:endParaRPr kumimoji="0" lang="en-US" altLang="zh-TW" sz="24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ahoma" pitchFamily="34" charset="0"/>
                          <a:ea typeface="PMingLiU" pitchFamily="18" charset="-120"/>
                          <a:cs typeface="Tahoma" pitchFamily="34" charset="0"/>
                        </a:rPr>
                        <a:t>InfoPath.en-us</a:t>
                      </a:r>
                      <a:endParaRPr kumimoji="0" lang="en-US" altLang="zh-TW" sz="24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ahoma" pitchFamily="34" charset="0"/>
                          <a:ea typeface="PMingLiU" pitchFamily="18" charset="-120"/>
                          <a:cs typeface="Tahoma" pitchFamily="34" charset="0"/>
                        </a:rPr>
                        <a:t>U.S. English InfoPath features </a:t>
                      </a:r>
                      <a:endParaRPr kumimoji="0" lang="en-US" altLang="zh-TW" sz="24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ahoma" pitchFamily="34" charset="0"/>
                          <a:ea typeface="PMingLiU" pitchFamily="18" charset="-120"/>
                          <a:cs typeface="Tahoma" pitchFamily="34" charset="0"/>
                        </a:rPr>
                        <a:t>Outlook.en-us</a:t>
                      </a:r>
                      <a:endParaRPr kumimoji="0" lang="en-US" altLang="zh-TW" sz="24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ahoma" pitchFamily="34" charset="0"/>
                          <a:ea typeface="PMingLiU" pitchFamily="18" charset="-120"/>
                          <a:cs typeface="Tahoma" pitchFamily="34" charset="0"/>
                        </a:rPr>
                        <a:t>U.S. English Outlook features </a:t>
                      </a:r>
                      <a:endParaRPr kumimoji="0" lang="en-US" altLang="zh-TW" sz="24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ahoma" pitchFamily="34" charset="0"/>
                          <a:ea typeface="PMingLiU" pitchFamily="18" charset="-120"/>
                          <a:cs typeface="Tahoma" pitchFamily="34" charset="0"/>
                        </a:rPr>
                        <a:t>PowerPoint.en-us</a:t>
                      </a:r>
                      <a:endParaRPr kumimoji="0" lang="en-US" altLang="zh-TW" sz="24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ahoma" pitchFamily="34" charset="0"/>
                          <a:ea typeface="PMingLiU" pitchFamily="18" charset="-120"/>
                          <a:cs typeface="Tahoma" pitchFamily="34" charset="0"/>
                        </a:rPr>
                        <a:t>U.S. English PowerPoint features</a:t>
                      </a:r>
                      <a:endParaRPr kumimoji="0" lang="en-US" altLang="zh-TW" sz="24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ahoma" pitchFamily="34" charset="0"/>
                          <a:ea typeface="PMingLiU" pitchFamily="18" charset="-120"/>
                          <a:cs typeface="Tahoma" pitchFamily="34" charset="0"/>
                        </a:rPr>
                        <a:t>Publisher.en-us</a:t>
                      </a:r>
                      <a:endParaRPr kumimoji="0" lang="en-US" altLang="zh-TW" sz="24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ahoma" pitchFamily="34" charset="0"/>
                          <a:ea typeface="PMingLiU" pitchFamily="18" charset="-120"/>
                          <a:cs typeface="Tahoma" pitchFamily="34" charset="0"/>
                        </a:rPr>
                        <a:t>U.S. English Publisher features </a:t>
                      </a:r>
                      <a:endParaRPr kumimoji="0" lang="en-US" altLang="zh-TW" sz="24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dirty="0" err="1" smtClean="0">
                          <a:ln>
                            <a:noFill/>
                          </a:ln>
                          <a:solidFill>
                            <a:srgbClr val="FFFF00"/>
                          </a:solidFill>
                          <a:effectLst/>
                          <a:latin typeface="Tahoma" pitchFamily="34" charset="0"/>
                          <a:ea typeface="PMingLiU" pitchFamily="18" charset="-120"/>
                          <a:cs typeface="Tahoma" pitchFamily="34" charset="0"/>
                        </a:rPr>
                        <a:t>Word.en</a:t>
                      </a:r>
                      <a:r>
                        <a:rPr kumimoji="0" lang="en-US" altLang="zh-TW" sz="1200" b="1" i="0" u="none" strike="noStrike" cap="none" normalizeH="0" baseline="0" dirty="0" smtClean="0">
                          <a:ln>
                            <a:noFill/>
                          </a:ln>
                          <a:solidFill>
                            <a:srgbClr val="FFFF00"/>
                          </a:solidFill>
                          <a:effectLst/>
                          <a:latin typeface="Tahoma" pitchFamily="34" charset="0"/>
                          <a:ea typeface="PMingLiU" pitchFamily="18" charset="-120"/>
                          <a:cs typeface="Tahoma" pitchFamily="34" charset="0"/>
                        </a:rPr>
                        <a:t>-us</a:t>
                      </a:r>
                      <a:endParaRPr kumimoji="0" lang="en-US" altLang="zh-TW" sz="2400" b="1" i="0" u="none" strike="noStrike" cap="none" normalizeH="0" baseline="0" dirty="0" smtClean="0">
                        <a:ln>
                          <a:noFill/>
                        </a:ln>
                        <a:solidFill>
                          <a:srgbClr val="FFFF00"/>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ahoma" pitchFamily="34" charset="0"/>
                          <a:ea typeface="PMingLiU" pitchFamily="18" charset="-120"/>
                          <a:cs typeface="Tahoma" pitchFamily="34" charset="0"/>
                        </a:rPr>
                        <a:t>U.S. English Word features </a:t>
                      </a:r>
                      <a:endParaRPr kumimoji="0" lang="en-US" altLang="zh-TW" sz="24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ahoma" pitchFamily="34" charset="0"/>
                          <a:ea typeface="PMingLiU" pitchFamily="18" charset="-120"/>
                          <a:cs typeface="Tahoma" pitchFamily="34" charset="0"/>
                        </a:rPr>
                        <a:t>Office.fr-fr </a:t>
                      </a:r>
                      <a:endParaRPr kumimoji="0" lang="en-US" altLang="zh-TW" sz="24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ahoma" pitchFamily="34" charset="0"/>
                          <a:ea typeface="PMingLiU" pitchFamily="18" charset="-120"/>
                          <a:cs typeface="Tahoma" pitchFamily="34" charset="0"/>
                        </a:rPr>
                        <a:t>French shared features</a:t>
                      </a:r>
                      <a:endParaRPr kumimoji="0" lang="en-US" altLang="zh-TW" sz="24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ahoma" pitchFamily="34" charset="0"/>
                          <a:ea typeface="PMingLiU" pitchFamily="18" charset="-120"/>
                          <a:cs typeface="Tahoma" pitchFamily="34" charset="0"/>
                        </a:rPr>
                        <a:t>Access.fr-fr </a:t>
                      </a:r>
                      <a:endParaRPr kumimoji="0" lang="en-US" altLang="zh-TW" sz="24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ahoma" pitchFamily="34" charset="0"/>
                          <a:ea typeface="PMingLiU" pitchFamily="18" charset="-120"/>
                          <a:cs typeface="Tahoma" pitchFamily="34" charset="0"/>
                        </a:rPr>
                        <a:t>French Access features </a:t>
                      </a:r>
                      <a:endParaRPr kumimoji="0" lang="en-US" altLang="zh-TW" sz="24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ahoma" pitchFamily="34" charset="0"/>
                          <a:ea typeface="PMingLiU" pitchFamily="18" charset="-120"/>
                          <a:cs typeface="Tahoma" pitchFamily="34" charset="0"/>
                        </a:rPr>
                        <a:t>Excel.fr-fr </a:t>
                      </a:r>
                      <a:endParaRPr kumimoji="0" lang="en-US" altLang="zh-TW" sz="24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ahoma" pitchFamily="34" charset="0"/>
                          <a:ea typeface="PMingLiU" pitchFamily="18" charset="-120"/>
                          <a:cs typeface="Tahoma" pitchFamily="34" charset="0"/>
                        </a:rPr>
                        <a:t>French Excel features</a:t>
                      </a:r>
                      <a:endParaRPr kumimoji="0" lang="en-US" altLang="zh-TW" sz="24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ahoma" pitchFamily="34" charset="0"/>
                          <a:ea typeface="PMingLiU" pitchFamily="18" charset="-120"/>
                          <a:cs typeface="Tahoma" pitchFamily="34" charset="0"/>
                        </a:rPr>
                        <a:t>InfoPath.fr-fr </a:t>
                      </a:r>
                      <a:endParaRPr kumimoji="0" lang="en-US" altLang="zh-TW" sz="24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ahoma" pitchFamily="34" charset="0"/>
                          <a:ea typeface="PMingLiU" pitchFamily="18" charset="-120"/>
                          <a:cs typeface="Tahoma" pitchFamily="34" charset="0"/>
                        </a:rPr>
                        <a:t>French InfoPath features</a:t>
                      </a:r>
                      <a:endParaRPr kumimoji="0" lang="en-US" altLang="zh-TW" sz="24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ahoma" pitchFamily="34" charset="0"/>
                          <a:ea typeface="PMingLiU" pitchFamily="18" charset="-120"/>
                          <a:cs typeface="Tahoma" pitchFamily="34" charset="0"/>
                        </a:rPr>
                        <a:t>Outlook.fr-fr </a:t>
                      </a:r>
                      <a:endParaRPr kumimoji="0" lang="en-US" altLang="zh-TW" sz="24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ahoma" pitchFamily="34" charset="0"/>
                          <a:ea typeface="PMingLiU" pitchFamily="18" charset="-120"/>
                          <a:cs typeface="Tahoma" pitchFamily="34" charset="0"/>
                        </a:rPr>
                        <a:t>French Outlook features</a:t>
                      </a:r>
                      <a:endParaRPr kumimoji="0" lang="en-US" altLang="zh-TW" sz="24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ahoma" pitchFamily="34" charset="0"/>
                          <a:ea typeface="PMingLiU" pitchFamily="18" charset="-120"/>
                          <a:cs typeface="Tahoma" pitchFamily="34" charset="0"/>
                        </a:rPr>
                        <a:t>PowerPoint.fr-fr </a:t>
                      </a:r>
                      <a:endParaRPr kumimoji="0" lang="en-US" altLang="zh-TW" sz="24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ahoma" pitchFamily="34" charset="0"/>
                          <a:ea typeface="PMingLiU" pitchFamily="18" charset="-120"/>
                          <a:cs typeface="Tahoma" pitchFamily="34" charset="0"/>
                        </a:rPr>
                        <a:t>French PowerPoint features</a:t>
                      </a:r>
                      <a:endParaRPr kumimoji="0" lang="en-US" altLang="zh-TW" sz="24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ahoma" pitchFamily="34" charset="0"/>
                          <a:ea typeface="PMingLiU" pitchFamily="18" charset="-120"/>
                          <a:cs typeface="Tahoma" pitchFamily="34" charset="0"/>
                        </a:rPr>
                        <a:t>Publisher.fr-fr </a:t>
                      </a:r>
                      <a:endParaRPr kumimoji="0" lang="en-US" altLang="zh-TW" sz="24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ahoma" pitchFamily="34" charset="0"/>
                          <a:ea typeface="PMingLiU" pitchFamily="18" charset="-120"/>
                          <a:cs typeface="Tahoma" pitchFamily="34" charset="0"/>
                        </a:rPr>
                        <a:t>French Publisher features </a:t>
                      </a:r>
                      <a:endParaRPr kumimoji="0" lang="en-US" altLang="zh-TW" sz="24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2397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rgbClr val="FFFF00"/>
                          </a:solidFill>
                          <a:effectLst/>
                          <a:latin typeface="Tahoma" pitchFamily="34" charset="0"/>
                          <a:ea typeface="PMingLiU" pitchFamily="18" charset="-120"/>
                          <a:cs typeface="Tahoma" pitchFamily="34" charset="0"/>
                        </a:rPr>
                        <a:t>Word.fr-</a:t>
                      </a:r>
                      <a:r>
                        <a:rPr kumimoji="0" lang="en-US" altLang="zh-TW" sz="1200" b="1" i="0" u="none" strike="noStrike" cap="none" normalizeH="0" baseline="0" dirty="0" err="1" smtClean="0">
                          <a:ln>
                            <a:noFill/>
                          </a:ln>
                          <a:solidFill>
                            <a:srgbClr val="FFFF00"/>
                          </a:solidFill>
                          <a:effectLst/>
                          <a:latin typeface="Tahoma" pitchFamily="34" charset="0"/>
                          <a:ea typeface="PMingLiU" pitchFamily="18" charset="-120"/>
                          <a:cs typeface="Tahoma" pitchFamily="34" charset="0"/>
                        </a:rPr>
                        <a:t>fr</a:t>
                      </a:r>
                      <a:r>
                        <a:rPr kumimoji="0" lang="en-US" altLang="zh-TW" sz="1200" b="1" i="0" u="none" strike="noStrike" cap="none" normalizeH="0" baseline="0" dirty="0" smtClean="0">
                          <a:ln>
                            <a:noFill/>
                          </a:ln>
                          <a:solidFill>
                            <a:srgbClr val="FFFF00"/>
                          </a:solidFill>
                          <a:effectLst/>
                          <a:latin typeface="Tahoma" pitchFamily="34" charset="0"/>
                          <a:ea typeface="PMingLiU" pitchFamily="18" charset="-120"/>
                          <a:cs typeface="Tahoma" pitchFamily="34" charset="0"/>
                        </a:rPr>
                        <a:t> </a:t>
                      </a:r>
                      <a:endParaRPr kumimoji="0" lang="en-US" altLang="zh-TW" sz="2400" b="1" i="0" u="none" strike="noStrike" cap="none" normalizeH="0" baseline="0" dirty="0" smtClean="0">
                        <a:ln>
                          <a:noFill/>
                        </a:ln>
                        <a:solidFill>
                          <a:srgbClr val="FFFF00"/>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Tahoma" pitchFamily="34" charset="0"/>
                          <a:ea typeface="PMingLiU" pitchFamily="18" charset="-120"/>
                          <a:cs typeface="Tahoma" pitchFamily="34" charset="0"/>
                        </a:rPr>
                        <a:t>French Word features</a:t>
                      </a:r>
                      <a:endParaRPr kumimoji="0" lang="en-US" altLang="zh-TW" sz="2400" b="0" i="0" u="none" strike="noStrike" cap="none" normalizeH="0" baseline="0" dirty="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bl>
          </a:graphicData>
        </a:graphic>
      </p:graphicFrame>
      <p:graphicFrame>
        <p:nvGraphicFramePr>
          <p:cNvPr id="664853" name="Group 277"/>
          <p:cNvGraphicFramePr>
            <a:graphicFrameLocks noGrp="1"/>
          </p:cNvGraphicFramePr>
          <p:nvPr/>
        </p:nvGraphicFramePr>
        <p:xfrm>
          <a:off x="5276850" y="292100"/>
          <a:ext cx="3730625" cy="5852160"/>
        </p:xfrm>
        <a:graphic>
          <a:graphicData uri="http://schemas.openxmlformats.org/drawingml/2006/table">
            <a:tbl>
              <a:tblPr/>
              <a:tblGrid>
                <a:gridCol w="863600"/>
                <a:gridCol w="1017588"/>
                <a:gridCol w="1849437"/>
              </a:tblGrid>
              <a:tr h="347663">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TW" sz="800" b="1" i="0" u="none" strike="noStrike" cap="none" normalizeH="0" baseline="0" dirty="0" smtClean="0">
                        <a:ln>
                          <a:noFill/>
                        </a:ln>
                        <a:solidFill>
                          <a:schemeClr val="tx2"/>
                        </a:solidFill>
                        <a:effectLst/>
                        <a:latin typeface="Tahoma" pitchFamily="34" charset="0"/>
                        <a:ea typeface="PMingLiU" pitchFamily="18" charset="-12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dirty="0" err="1" smtClean="0">
                          <a:ln>
                            <a:noFill/>
                          </a:ln>
                          <a:solidFill>
                            <a:schemeClr val="tx2"/>
                          </a:solidFill>
                          <a:effectLst/>
                          <a:latin typeface="Tahoma" pitchFamily="34" charset="0"/>
                          <a:ea typeface="PMingLiU" pitchFamily="18" charset="-120"/>
                          <a:cs typeface="Tahoma" pitchFamily="34" charset="0"/>
                        </a:rPr>
                        <a:t>Pro.WW</a:t>
                      </a:r>
                      <a:endParaRPr kumimoji="0" lang="en-US" altLang="zh-TW" sz="1600" b="1" i="0" u="none" strike="noStrike" cap="none" normalizeH="0" baseline="0" dirty="0" smtClean="0">
                        <a:ln>
                          <a:noFill/>
                        </a:ln>
                        <a:solidFill>
                          <a:schemeClr val="tx2"/>
                        </a:solidFill>
                        <a:effectLst/>
                        <a:latin typeface="Arial" pitchFamily="34" charset="0"/>
                        <a:ea typeface="PMingLiU" pitchFamily="18" charset="-120"/>
                        <a:cs typeface="Tahoma" pitchFamily="34" charset="0"/>
                      </a:endParaRPr>
                    </a:p>
                  </a:txBody>
                  <a:tcPr horzOverflow="overflow">
                    <a:lnL cap="flat">
                      <a:noFill/>
                    </a:lnL>
                    <a:lnR>
                      <a:noFill/>
                    </a:lnR>
                    <a:lnT cap="flat">
                      <a:noFill/>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13873163" rtl="0" eaLnBrk="0" fontAlgn="base" latinLnBrk="0" hangingPunct="0">
                        <a:lnSpc>
                          <a:spcPct val="90000"/>
                        </a:lnSpc>
                        <a:spcBef>
                          <a:spcPct val="30000"/>
                        </a:spcBef>
                        <a:spcAft>
                          <a:spcPct val="0"/>
                        </a:spcAft>
                        <a:buClr>
                          <a:schemeClr val="tx2"/>
                        </a:buClr>
                        <a:buSzTx/>
                        <a:buFont typeface="Wingdings 2" pitchFamily="18" charset="2"/>
                        <a:buNone/>
                        <a:tabLst/>
                      </a:pPr>
                      <a:endParaRPr kumimoji="0" lang="fr-FR" sz="2000" b="1" i="0" u="none" strike="noStrike" cap="none" normalizeH="0" baseline="0" smtClean="0">
                        <a:ln>
                          <a:noFill/>
                        </a:ln>
                        <a:solidFill>
                          <a:schemeClr val="tx1"/>
                        </a:solidFill>
                        <a:effectLst/>
                        <a:latin typeface="Segoe Semibold" pitchFamily="34" charset="0"/>
                      </a:endParaRPr>
                    </a:p>
                  </a:txBody>
                  <a:tcPr horzOverflow="overflow">
                    <a:lnL>
                      <a:noFill/>
                    </a:lnL>
                    <a:lnR>
                      <a:noFill/>
                    </a:lnR>
                    <a:lnT cap="flat">
                      <a:noFill/>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13873163" rtl="0" eaLnBrk="0" fontAlgn="base" latinLnBrk="0" hangingPunct="0">
                        <a:lnSpc>
                          <a:spcPct val="90000"/>
                        </a:lnSpc>
                        <a:spcBef>
                          <a:spcPct val="30000"/>
                        </a:spcBef>
                        <a:spcAft>
                          <a:spcPct val="0"/>
                        </a:spcAft>
                        <a:buClr>
                          <a:schemeClr val="tx2"/>
                        </a:buClr>
                        <a:buSzTx/>
                        <a:buFont typeface="Wingdings 2" pitchFamily="18" charset="2"/>
                        <a:buNone/>
                        <a:tabLst/>
                      </a:pPr>
                      <a:endParaRPr kumimoji="0" lang="fr-FR" sz="2000" b="1" i="0" u="none" strike="noStrike" cap="none" normalizeH="0" baseline="0" smtClean="0">
                        <a:ln>
                          <a:noFill/>
                        </a:ln>
                        <a:solidFill>
                          <a:schemeClr val="tx1"/>
                        </a:solidFill>
                        <a:effectLst/>
                        <a:latin typeface="Segoe Semibold" pitchFamily="34" charset="0"/>
                      </a:endParaRPr>
                    </a:p>
                  </a:txBody>
                  <a:tcPr horzOverflow="overflow">
                    <a:lnL>
                      <a:noFill/>
                    </a:lnL>
                    <a:lnR cap="flat">
                      <a:noFill/>
                    </a:lnR>
                    <a:lnT cap="flat">
                      <a:noFill/>
                    </a:lnT>
                    <a:lnB w="12700" cap="flat" cmpd="sng" algn="ctr">
                      <a:solidFill>
                        <a:srgbClr val="CCCCCC"/>
                      </a:solidFill>
                      <a:prstDash val="solid"/>
                      <a:round/>
                      <a:headEnd type="none" w="med" len="med"/>
                      <a:tailEnd type="none" w="med" len="med"/>
                    </a:lnB>
                    <a:lnTlToBr>
                      <a:noFill/>
                    </a:lnTlToBr>
                    <a:lnBlToTr>
                      <a:noFill/>
                    </a:lnBlToTr>
                    <a:noFill/>
                  </a:tcPr>
                </a:tc>
              </a:tr>
              <a:tr h="347663">
                <a:tc>
                  <a:txBody>
                    <a:bodyPr/>
                    <a:lstStyle/>
                    <a:p>
                      <a:pPr marL="0" marR="0" lvl="0" indent="0" algn="l" defTabSz="-13873163" rtl="0" eaLnBrk="0" fontAlgn="base" latinLnBrk="0" hangingPunct="0">
                        <a:lnSpc>
                          <a:spcPct val="90000"/>
                        </a:lnSpc>
                        <a:spcBef>
                          <a:spcPct val="30000"/>
                        </a:spcBef>
                        <a:spcAft>
                          <a:spcPct val="0"/>
                        </a:spcAft>
                        <a:buClr>
                          <a:schemeClr val="tx2"/>
                        </a:buClr>
                        <a:buSzTx/>
                        <a:buFont typeface="Wingdings 2" pitchFamily="18" charset="2"/>
                        <a:buNone/>
                        <a:tabLst/>
                      </a:pPr>
                      <a:endParaRPr kumimoji="0" lang="fr-FR" sz="2000" b="1" i="0" u="none" strike="noStrike" cap="none" normalizeH="0" baseline="0" dirty="0" smtClean="0">
                        <a:ln>
                          <a:noFill/>
                        </a:ln>
                        <a:solidFill>
                          <a:schemeClr val="tx2"/>
                        </a:solidFill>
                        <a:effectLst/>
                        <a:latin typeface="Segoe Semibold"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900" b="1" i="0" u="none" strike="noStrike" cap="none" normalizeH="0" baseline="0" dirty="0" smtClean="0">
                          <a:ln>
                            <a:noFill/>
                          </a:ln>
                          <a:solidFill>
                            <a:schemeClr val="tx1"/>
                          </a:solidFill>
                          <a:effectLst/>
                          <a:latin typeface="Tahoma" pitchFamily="34" charset="0"/>
                          <a:ea typeface="PMingLiU" pitchFamily="18" charset="-120"/>
                          <a:cs typeface="Tahoma" pitchFamily="34" charset="0"/>
                        </a:rPr>
                        <a:t>ProWW.msi</a:t>
                      </a:r>
                      <a:endParaRPr kumimoji="0" lang="en-US" altLang="zh-TW" sz="900" b="1" i="0" u="none" strike="noStrike" cap="none" normalizeH="0" baseline="0" dirty="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tx1"/>
                          </a:solidFill>
                          <a:effectLst/>
                          <a:latin typeface="Tahoma" pitchFamily="34" charset="0"/>
                          <a:ea typeface="PMingLiU" pitchFamily="18" charset="-120"/>
                          <a:cs typeface="Tahoma" pitchFamily="34" charset="0"/>
                        </a:rPr>
                        <a:t>Windows Installer package</a:t>
                      </a:r>
                      <a:endParaRPr kumimoji="0" lang="en-US" altLang="zh-TW" sz="16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347663">
                <a:tc>
                  <a:txBody>
                    <a:bodyPr/>
                    <a:lstStyle/>
                    <a:p>
                      <a:pPr marL="0" marR="0" lvl="0" indent="0" algn="l" defTabSz="-13873163" rtl="0" eaLnBrk="0" fontAlgn="base" latinLnBrk="0" hangingPunct="0">
                        <a:lnSpc>
                          <a:spcPct val="90000"/>
                        </a:lnSpc>
                        <a:spcBef>
                          <a:spcPct val="30000"/>
                        </a:spcBef>
                        <a:spcAft>
                          <a:spcPct val="0"/>
                        </a:spcAft>
                        <a:buClr>
                          <a:schemeClr val="tx2"/>
                        </a:buClr>
                        <a:buSzTx/>
                        <a:buFont typeface="Wingdings 2" pitchFamily="18" charset="2"/>
                        <a:buNone/>
                        <a:tabLst/>
                      </a:pPr>
                      <a:endParaRPr kumimoji="0" lang="fr-FR" sz="2000" b="1" i="0" u="none" strike="noStrike" cap="none" normalizeH="0" baseline="0" smtClean="0">
                        <a:ln>
                          <a:noFill/>
                        </a:ln>
                        <a:solidFill>
                          <a:schemeClr val="tx2"/>
                        </a:solidFill>
                        <a:effectLst/>
                        <a:latin typeface="Segoe Semibold"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900" b="1" i="0" u="none" strike="noStrike" cap="none" normalizeH="0" baseline="0" dirty="0" smtClean="0">
                          <a:ln>
                            <a:noFill/>
                          </a:ln>
                          <a:solidFill>
                            <a:schemeClr val="tx1"/>
                          </a:solidFill>
                          <a:effectLst/>
                          <a:latin typeface="Tahoma" pitchFamily="34" charset="0"/>
                          <a:ea typeface="PMingLiU" pitchFamily="18" charset="-120"/>
                          <a:cs typeface="Tahoma" pitchFamily="34" charset="0"/>
                        </a:rPr>
                        <a:t>ProWW.cab</a:t>
                      </a:r>
                      <a:endParaRPr kumimoji="0" lang="en-US" altLang="zh-TW" sz="900" b="1" i="0" u="none" strike="noStrike" cap="none" normalizeH="0" baseline="0" dirty="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tx1"/>
                          </a:solidFill>
                          <a:effectLst/>
                          <a:latin typeface="Tahoma" pitchFamily="34" charset="0"/>
                          <a:ea typeface="PMingLiU" pitchFamily="18" charset="-120"/>
                          <a:cs typeface="Tahoma" pitchFamily="34" charset="0"/>
                        </a:rPr>
                        <a:t>Compressed cabinet file</a:t>
                      </a:r>
                      <a:endParaRPr kumimoji="0" lang="en-US" altLang="zh-TW" sz="16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347663">
                <a:tc>
                  <a:txBody>
                    <a:bodyPr/>
                    <a:lstStyle/>
                    <a:p>
                      <a:pPr marL="0" marR="0" lvl="0" indent="0" algn="l" defTabSz="-13873163" rtl="0" eaLnBrk="0" fontAlgn="base" latinLnBrk="0" hangingPunct="0">
                        <a:lnSpc>
                          <a:spcPct val="90000"/>
                        </a:lnSpc>
                        <a:spcBef>
                          <a:spcPct val="30000"/>
                        </a:spcBef>
                        <a:spcAft>
                          <a:spcPct val="0"/>
                        </a:spcAft>
                        <a:buClr>
                          <a:schemeClr val="tx2"/>
                        </a:buClr>
                        <a:buSzTx/>
                        <a:buFont typeface="Wingdings 2" pitchFamily="18" charset="2"/>
                        <a:buNone/>
                        <a:tabLst/>
                      </a:pPr>
                      <a:endParaRPr kumimoji="0" lang="fr-FR" sz="2000" b="1" i="0" u="none" strike="noStrike" cap="none" normalizeH="0" baseline="0" smtClean="0">
                        <a:ln>
                          <a:noFill/>
                        </a:ln>
                        <a:solidFill>
                          <a:schemeClr val="tx2"/>
                        </a:solidFill>
                        <a:effectLst/>
                        <a:latin typeface="Segoe Semibold"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900" b="1" i="0" u="none" strike="noStrike" cap="none" normalizeH="0" baseline="0" smtClean="0">
                          <a:ln>
                            <a:noFill/>
                          </a:ln>
                          <a:solidFill>
                            <a:schemeClr val="tx1"/>
                          </a:solidFill>
                          <a:effectLst/>
                          <a:latin typeface="Tahoma" pitchFamily="34" charset="0"/>
                          <a:ea typeface="PMingLiU" pitchFamily="18" charset="-120"/>
                          <a:cs typeface="Tahoma" pitchFamily="34" charset="0"/>
                        </a:rPr>
                        <a:t>ProWW.xml</a:t>
                      </a:r>
                      <a:endParaRPr kumimoji="0" lang="en-US" altLang="zh-TW" sz="9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dirty="0" smtClean="0">
                          <a:ln>
                            <a:noFill/>
                          </a:ln>
                          <a:solidFill>
                            <a:schemeClr val="tx1"/>
                          </a:solidFill>
                          <a:effectLst/>
                          <a:latin typeface="Tahoma" pitchFamily="34" charset="0"/>
                          <a:ea typeface="PMingLiU" pitchFamily="18" charset="-120"/>
                          <a:cs typeface="Tahoma" pitchFamily="34" charset="0"/>
                        </a:rPr>
                        <a:t>XML data read by Setup.exe</a:t>
                      </a:r>
                      <a:endParaRPr kumimoji="0" lang="en-US" altLang="zh-TW" sz="1600" b="1" i="0" u="none" strike="noStrike" cap="none" normalizeH="0" baseline="0" dirty="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346075">
                <a:tc>
                  <a:txBody>
                    <a:bodyPr/>
                    <a:lstStyle/>
                    <a:p>
                      <a:pPr marL="0" marR="0" lvl="0" indent="0" algn="l" defTabSz="-13873163" rtl="0" eaLnBrk="0" fontAlgn="base" latinLnBrk="0" hangingPunct="0">
                        <a:lnSpc>
                          <a:spcPct val="90000"/>
                        </a:lnSpc>
                        <a:spcBef>
                          <a:spcPct val="30000"/>
                        </a:spcBef>
                        <a:spcAft>
                          <a:spcPct val="0"/>
                        </a:spcAft>
                        <a:buClr>
                          <a:schemeClr val="tx2"/>
                        </a:buClr>
                        <a:buSzTx/>
                        <a:buFont typeface="Wingdings 2" pitchFamily="18" charset="2"/>
                        <a:buNone/>
                        <a:tabLst/>
                      </a:pPr>
                      <a:endParaRPr kumimoji="0" lang="fr-FR" sz="2000" b="1" i="0" u="none" strike="noStrike" cap="none" normalizeH="0" baseline="0" smtClean="0">
                        <a:ln>
                          <a:noFill/>
                        </a:ln>
                        <a:solidFill>
                          <a:schemeClr val="tx2"/>
                        </a:solidFill>
                        <a:effectLst/>
                        <a:latin typeface="Segoe Semibold"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900" b="1" i="0" u="none" strike="noStrike" cap="none" normalizeH="0" baseline="0" smtClean="0">
                          <a:ln>
                            <a:noFill/>
                          </a:ln>
                          <a:solidFill>
                            <a:schemeClr val="tx1"/>
                          </a:solidFill>
                          <a:effectLst/>
                          <a:latin typeface="Tahoma" pitchFamily="34" charset="0"/>
                          <a:ea typeface="PMingLiU" pitchFamily="18" charset="-120"/>
                          <a:cs typeface="Tahoma" pitchFamily="34" charset="0"/>
                        </a:rPr>
                        <a:t>Setup.xml</a:t>
                      </a:r>
                      <a:endParaRPr kumimoji="0" lang="en-US" altLang="zh-TW" sz="9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dirty="0" smtClean="0">
                          <a:ln>
                            <a:noFill/>
                          </a:ln>
                          <a:solidFill>
                            <a:schemeClr val="tx1"/>
                          </a:solidFill>
                          <a:effectLst/>
                          <a:latin typeface="Tahoma" pitchFamily="34" charset="0"/>
                          <a:ea typeface="PMingLiU" pitchFamily="18" charset="-120"/>
                          <a:cs typeface="Tahoma" pitchFamily="34" charset="0"/>
                        </a:rPr>
                        <a:t>XML data read by Setup.exe </a:t>
                      </a:r>
                      <a:endParaRPr kumimoji="0" lang="en-US" altLang="zh-TW" sz="1600" b="1" i="0" u="none" strike="noStrike" cap="none" normalizeH="0" baseline="0" dirty="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347663">
                <a:tc>
                  <a:txBody>
                    <a:bodyPr/>
                    <a:lstStyle/>
                    <a:p>
                      <a:pPr marL="0" marR="0" lvl="0" indent="0" algn="l" defTabSz="-13873163" rtl="0" eaLnBrk="0" fontAlgn="base" latinLnBrk="0" hangingPunct="0">
                        <a:lnSpc>
                          <a:spcPct val="90000"/>
                        </a:lnSpc>
                        <a:spcBef>
                          <a:spcPct val="30000"/>
                        </a:spcBef>
                        <a:spcAft>
                          <a:spcPct val="0"/>
                        </a:spcAft>
                        <a:buClr>
                          <a:schemeClr val="tx2"/>
                        </a:buClr>
                        <a:buSzTx/>
                        <a:buFont typeface="Wingdings 2" pitchFamily="18" charset="2"/>
                        <a:buNone/>
                        <a:tabLst/>
                      </a:pPr>
                      <a:endParaRPr kumimoji="0" lang="fr-FR" sz="2000" b="1" i="0" u="none" strike="noStrike" cap="none" normalizeH="0" baseline="0" smtClean="0">
                        <a:ln>
                          <a:noFill/>
                        </a:ln>
                        <a:solidFill>
                          <a:schemeClr val="tx2"/>
                        </a:solidFill>
                        <a:effectLst/>
                        <a:latin typeface="Segoe Semibold"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900" b="1" i="0" u="none" strike="noStrike" cap="none" normalizeH="0" baseline="0" smtClean="0">
                          <a:ln>
                            <a:noFill/>
                          </a:ln>
                          <a:solidFill>
                            <a:schemeClr val="tx1"/>
                          </a:solidFill>
                          <a:effectLst/>
                          <a:latin typeface="Tahoma" pitchFamily="34" charset="0"/>
                          <a:ea typeface="PMingLiU" pitchFamily="18" charset="-120"/>
                          <a:cs typeface="Tahoma" pitchFamily="34" charset="0"/>
                        </a:rPr>
                        <a:t>Config.xml</a:t>
                      </a:r>
                      <a:endParaRPr kumimoji="0" lang="en-US" altLang="zh-TW" sz="9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dirty="0" smtClean="0">
                          <a:ln>
                            <a:noFill/>
                          </a:ln>
                          <a:solidFill>
                            <a:schemeClr val="tx1"/>
                          </a:solidFill>
                          <a:effectLst/>
                          <a:latin typeface="Tahoma" pitchFamily="34" charset="0"/>
                          <a:ea typeface="PMingLiU" pitchFamily="18" charset="-120"/>
                          <a:cs typeface="Tahoma" pitchFamily="34" charset="0"/>
                        </a:rPr>
                        <a:t>XML data read by Setup.exe</a:t>
                      </a:r>
                      <a:endParaRPr kumimoji="0" lang="en-US" altLang="zh-TW" sz="1600" b="1" i="0" u="none" strike="noStrike" cap="none" normalizeH="0" baseline="0" dirty="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3476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tx2"/>
                          </a:solidFill>
                          <a:effectLst/>
                          <a:latin typeface="Tahoma" pitchFamily="34" charset="0"/>
                          <a:ea typeface="PMingLiU" pitchFamily="18" charset="-120"/>
                          <a:cs typeface="Tahoma" pitchFamily="34" charset="0"/>
                        </a:rPr>
                        <a:t>Word.en-us</a:t>
                      </a:r>
                      <a:endParaRPr kumimoji="0" lang="en-US" altLang="zh-TW" sz="1600" b="1" i="0" u="none" strike="noStrike" cap="none" normalizeH="0" baseline="0" smtClean="0">
                        <a:ln>
                          <a:noFill/>
                        </a:ln>
                        <a:solidFill>
                          <a:schemeClr val="tx2"/>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13873163" rtl="0" eaLnBrk="0" fontAlgn="base" latinLnBrk="0" hangingPunct="0">
                        <a:lnSpc>
                          <a:spcPct val="90000"/>
                        </a:lnSpc>
                        <a:spcBef>
                          <a:spcPct val="30000"/>
                        </a:spcBef>
                        <a:spcAft>
                          <a:spcPct val="0"/>
                        </a:spcAft>
                        <a:buClr>
                          <a:schemeClr val="tx2"/>
                        </a:buClr>
                        <a:buSzTx/>
                        <a:buFont typeface="Wingdings 2" pitchFamily="18" charset="2"/>
                        <a:buNone/>
                        <a:tabLst/>
                      </a:pPr>
                      <a:endParaRPr kumimoji="0" lang="fr-FR" sz="900" b="1" i="0" u="none" strike="noStrike" cap="none" normalizeH="0" baseline="0" dirty="0" smtClean="0">
                        <a:ln>
                          <a:noFill/>
                        </a:ln>
                        <a:solidFill>
                          <a:schemeClr val="tx1"/>
                        </a:solidFill>
                        <a:effectLst/>
                        <a:latin typeface="Segoe Semibold" pitchFamily="34" charset="0"/>
                      </a:endParaRPr>
                    </a:p>
                  </a:txBody>
                  <a:tcPr horzOverflow="overflow">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13873163" rtl="0" eaLnBrk="0" fontAlgn="base" latinLnBrk="0" hangingPunct="0">
                        <a:lnSpc>
                          <a:spcPct val="90000"/>
                        </a:lnSpc>
                        <a:spcBef>
                          <a:spcPct val="30000"/>
                        </a:spcBef>
                        <a:spcAft>
                          <a:spcPct val="0"/>
                        </a:spcAft>
                        <a:buClr>
                          <a:schemeClr val="tx2"/>
                        </a:buClr>
                        <a:buSzTx/>
                        <a:buFont typeface="Wingdings 2" pitchFamily="18" charset="2"/>
                        <a:buNone/>
                        <a:tabLst/>
                      </a:pPr>
                      <a:endParaRPr kumimoji="0" lang="fr-FR" sz="2000" b="1" i="0" u="none" strike="noStrike" cap="none" normalizeH="0" baseline="0" smtClean="0">
                        <a:ln>
                          <a:noFill/>
                        </a:ln>
                        <a:solidFill>
                          <a:schemeClr val="tx1"/>
                        </a:solidFill>
                        <a:effectLst/>
                        <a:latin typeface="Segoe Semibold"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347663">
                <a:tc>
                  <a:txBody>
                    <a:bodyPr/>
                    <a:lstStyle/>
                    <a:p>
                      <a:pPr marL="0" marR="0" lvl="0" indent="0" algn="l" defTabSz="-13873163" rtl="0" eaLnBrk="0" fontAlgn="base" latinLnBrk="0" hangingPunct="0">
                        <a:lnSpc>
                          <a:spcPct val="90000"/>
                        </a:lnSpc>
                        <a:spcBef>
                          <a:spcPct val="30000"/>
                        </a:spcBef>
                        <a:spcAft>
                          <a:spcPct val="0"/>
                        </a:spcAft>
                        <a:buClr>
                          <a:schemeClr val="tx2"/>
                        </a:buClr>
                        <a:buSzTx/>
                        <a:buFont typeface="Wingdings 2" pitchFamily="18" charset="2"/>
                        <a:buNone/>
                        <a:tabLst/>
                      </a:pPr>
                      <a:endParaRPr kumimoji="0" lang="fr-FR" sz="2000" b="1" i="0" u="none" strike="noStrike" cap="none" normalizeH="0" baseline="0" smtClean="0">
                        <a:ln>
                          <a:noFill/>
                        </a:ln>
                        <a:solidFill>
                          <a:schemeClr val="tx2"/>
                        </a:solidFill>
                        <a:effectLst/>
                        <a:latin typeface="Segoe Semibold"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900" b="1" i="0" u="none" strike="noStrike" cap="none" normalizeH="0" baseline="0" dirty="0" smtClean="0">
                          <a:ln>
                            <a:noFill/>
                          </a:ln>
                          <a:solidFill>
                            <a:schemeClr val="tx1"/>
                          </a:solidFill>
                          <a:effectLst/>
                          <a:latin typeface="Tahoma" pitchFamily="34" charset="0"/>
                          <a:ea typeface="PMingLiU" pitchFamily="18" charset="-120"/>
                          <a:cs typeface="Tahoma" pitchFamily="34" charset="0"/>
                        </a:rPr>
                        <a:t>WordMUI.msi</a:t>
                      </a:r>
                      <a:endParaRPr kumimoji="0" lang="en-US" altLang="zh-TW" sz="900" b="1" i="0" u="none" strike="noStrike" cap="none" normalizeH="0" baseline="0" dirty="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tx1"/>
                          </a:solidFill>
                          <a:effectLst/>
                          <a:latin typeface="Tahoma" pitchFamily="34" charset="0"/>
                          <a:ea typeface="PMingLiU" pitchFamily="18" charset="-120"/>
                          <a:cs typeface="Tahoma" pitchFamily="34" charset="0"/>
                        </a:rPr>
                        <a:t>Windows Installer package</a:t>
                      </a:r>
                      <a:endParaRPr kumimoji="0" lang="en-US" altLang="zh-TW" sz="16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347663">
                <a:tc>
                  <a:txBody>
                    <a:bodyPr/>
                    <a:lstStyle/>
                    <a:p>
                      <a:pPr marL="0" marR="0" lvl="0" indent="0" algn="l" defTabSz="-13873163" rtl="0" eaLnBrk="0" fontAlgn="base" latinLnBrk="0" hangingPunct="0">
                        <a:lnSpc>
                          <a:spcPct val="90000"/>
                        </a:lnSpc>
                        <a:spcBef>
                          <a:spcPct val="30000"/>
                        </a:spcBef>
                        <a:spcAft>
                          <a:spcPct val="0"/>
                        </a:spcAft>
                        <a:buClr>
                          <a:schemeClr val="tx2"/>
                        </a:buClr>
                        <a:buSzTx/>
                        <a:buFont typeface="Wingdings 2" pitchFamily="18" charset="2"/>
                        <a:buNone/>
                        <a:tabLst/>
                      </a:pPr>
                      <a:endParaRPr kumimoji="0" lang="fr-FR" sz="2000" b="1" i="0" u="none" strike="noStrike" cap="none" normalizeH="0" baseline="0" smtClean="0">
                        <a:ln>
                          <a:noFill/>
                        </a:ln>
                        <a:solidFill>
                          <a:schemeClr val="tx2"/>
                        </a:solidFill>
                        <a:effectLst/>
                        <a:latin typeface="Segoe Semibold"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900" b="1" i="0" u="none" strike="noStrike" cap="none" normalizeH="0" baseline="0" smtClean="0">
                          <a:ln>
                            <a:noFill/>
                          </a:ln>
                          <a:solidFill>
                            <a:schemeClr val="tx1"/>
                          </a:solidFill>
                          <a:effectLst/>
                          <a:latin typeface="Tahoma" pitchFamily="34" charset="0"/>
                          <a:ea typeface="PMingLiU" pitchFamily="18" charset="-120"/>
                          <a:cs typeface="Tahoma" pitchFamily="34" charset="0"/>
                        </a:rPr>
                        <a:t>WordLR.cab</a:t>
                      </a:r>
                      <a:endParaRPr kumimoji="0" lang="en-US" altLang="zh-TW" sz="9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tx1"/>
                          </a:solidFill>
                          <a:effectLst/>
                          <a:latin typeface="Tahoma" pitchFamily="34" charset="0"/>
                          <a:ea typeface="PMingLiU" pitchFamily="18" charset="-120"/>
                          <a:cs typeface="Tahoma" pitchFamily="34" charset="0"/>
                        </a:rPr>
                        <a:t>Compressed cabinet file</a:t>
                      </a:r>
                      <a:endParaRPr kumimoji="0" lang="en-US" altLang="zh-TW" sz="16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347663">
                <a:tc>
                  <a:txBody>
                    <a:bodyPr/>
                    <a:lstStyle/>
                    <a:p>
                      <a:pPr marL="0" marR="0" lvl="0" indent="0" algn="l" defTabSz="-13873163" rtl="0" eaLnBrk="0" fontAlgn="base" latinLnBrk="0" hangingPunct="0">
                        <a:lnSpc>
                          <a:spcPct val="90000"/>
                        </a:lnSpc>
                        <a:spcBef>
                          <a:spcPct val="30000"/>
                        </a:spcBef>
                        <a:spcAft>
                          <a:spcPct val="0"/>
                        </a:spcAft>
                        <a:buClr>
                          <a:schemeClr val="tx2"/>
                        </a:buClr>
                        <a:buSzTx/>
                        <a:buFont typeface="Wingdings 2" pitchFamily="18" charset="2"/>
                        <a:buNone/>
                        <a:tabLst/>
                      </a:pPr>
                      <a:endParaRPr kumimoji="0" lang="fr-FR" sz="2000" b="1" i="0" u="none" strike="noStrike" cap="none" normalizeH="0" baseline="0" smtClean="0">
                        <a:ln>
                          <a:noFill/>
                        </a:ln>
                        <a:solidFill>
                          <a:schemeClr val="tx2"/>
                        </a:solidFill>
                        <a:effectLst/>
                        <a:latin typeface="Segoe Semibold"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900" b="1" i="0" u="none" strike="noStrike" cap="none" normalizeH="0" baseline="0" smtClean="0">
                          <a:ln>
                            <a:noFill/>
                          </a:ln>
                          <a:solidFill>
                            <a:schemeClr val="tx1"/>
                          </a:solidFill>
                          <a:effectLst/>
                          <a:latin typeface="Tahoma" pitchFamily="34" charset="0"/>
                          <a:ea typeface="PMingLiU" pitchFamily="18" charset="-120"/>
                          <a:cs typeface="Tahoma" pitchFamily="34" charset="0"/>
                        </a:rPr>
                        <a:t>WordMUI.xml</a:t>
                      </a:r>
                      <a:endParaRPr kumimoji="0" lang="en-US" altLang="zh-TW" sz="9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tx1"/>
                          </a:solidFill>
                          <a:effectLst/>
                          <a:latin typeface="Tahoma" pitchFamily="34" charset="0"/>
                          <a:ea typeface="PMingLiU" pitchFamily="18" charset="-120"/>
                          <a:cs typeface="Tahoma" pitchFamily="34" charset="0"/>
                        </a:rPr>
                        <a:t>XML data read by Setup.exe</a:t>
                      </a:r>
                      <a:endParaRPr kumimoji="0" lang="en-US" altLang="zh-TW" sz="16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347663">
                <a:tc>
                  <a:txBody>
                    <a:bodyPr/>
                    <a:lstStyle/>
                    <a:p>
                      <a:pPr marL="0" marR="0" lvl="0" indent="0" algn="l" defTabSz="-13873163" rtl="0" eaLnBrk="0" fontAlgn="base" latinLnBrk="0" hangingPunct="0">
                        <a:lnSpc>
                          <a:spcPct val="90000"/>
                        </a:lnSpc>
                        <a:spcBef>
                          <a:spcPct val="30000"/>
                        </a:spcBef>
                        <a:spcAft>
                          <a:spcPct val="0"/>
                        </a:spcAft>
                        <a:buClr>
                          <a:schemeClr val="tx2"/>
                        </a:buClr>
                        <a:buSzTx/>
                        <a:buFont typeface="Wingdings 2" pitchFamily="18" charset="2"/>
                        <a:buNone/>
                        <a:tabLst/>
                      </a:pPr>
                      <a:endParaRPr kumimoji="0" lang="fr-FR" sz="2000" b="1" i="0" u="none" strike="noStrike" cap="none" normalizeH="0" baseline="0" smtClean="0">
                        <a:ln>
                          <a:noFill/>
                        </a:ln>
                        <a:solidFill>
                          <a:schemeClr val="tx2"/>
                        </a:solidFill>
                        <a:effectLst/>
                        <a:latin typeface="Segoe Semibold"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900" b="1" i="0" u="none" strike="noStrike" cap="none" normalizeH="0" baseline="0" dirty="0" smtClean="0">
                          <a:ln>
                            <a:noFill/>
                          </a:ln>
                          <a:solidFill>
                            <a:schemeClr val="tx1"/>
                          </a:solidFill>
                          <a:effectLst/>
                          <a:latin typeface="Tahoma" pitchFamily="34" charset="0"/>
                          <a:ea typeface="PMingLiU" pitchFamily="18" charset="-120"/>
                          <a:cs typeface="Tahoma" pitchFamily="34" charset="0"/>
                        </a:rPr>
                        <a:t>Setup.xml</a:t>
                      </a:r>
                      <a:endParaRPr kumimoji="0" lang="en-US" altLang="zh-TW" sz="900" b="1" i="0" u="none" strike="noStrike" cap="none" normalizeH="0" baseline="0" dirty="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tx1"/>
                          </a:solidFill>
                          <a:effectLst/>
                          <a:latin typeface="Tahoma" pitchFamily="34" charset="0"/>
                          <a:ea typeface="PMingLiU" pitchFamily="18" charset="-120"/>
                          <a:cs typeface="Tahoma" pitchFamily="34" charset="0"/>
                        </a:rPr>
                        <a:t>XML data read by Setup.exe</a:t>
                      </a:r>
                      <a:endParaRPr kumimoji="0" lang="en-US" altLang="zh-TW" sz="16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3476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tx2"/>
                          </a:solidFill>
                          <a:effectLst/>
                          <a:latin typeface="Tahoma" pitchFamily="34" charset="0"/>
                          <a:ea typeface="PMingLiU" pitchFamily="18" charset="-120"/>
                          <a:cs typeface="Tahoma" pitchFamily="34" charset="0"/>
                        </a:rPr>
                        <a:t>Word.fr-fr </a:t>
                      </a:r>
                      <a:endParaRPr kumimoji="0" lang="en-US" altLang="zh-TW" sz="1600" b="1" i="0" u="none" strike="noStrike" cap="none" normalizeH="0" baseline="0" smtClean="0">
                        <a:ln>
                          <a:noFill/>
                        </a:ln>
                        <a:solidFill>
                          <a:schemeClr val="tx2"/>
                        </a:solidFill>
                        <a:effectLst/>
                        <a:latin typeface="Arial" pitchFamily="34" charset="0"/>
                        <a:ea typeface="PMingLiU" pitchFamily="18" charset="-120"/>
                        <a:cs typeface="Tahoma"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13873163" rtl="0" eaLnBrk="0" fontAlgn="base" latinLnBrk="0" hangingPunct="0">
                        <a:lnSpc>
                          <a:spcPct val="90000"/>
                        </a:lnSpc>
                        <a:spcBef>
                          <a:spcPct val="30000"/>
                        </a:spcBef>
                        <a:spcAft>
                          <a:spcPct val="0"/>
                        </a:spcAft>
                        <a:buClr>
                          <a:schemeClr val="tx2"/>
                        </a:buClr>
                        <a:buSzTx/>
                        <a:buFont typeface="Wingdings 2" pitchFamily="18" charset="2"/>
                        <a:buNone/>
                        <a:tabLst/>
                      </a:pPr>
                      <a:endParaRPr kumimoji="0" lang="fr-FR" sz="900" b="1" i="0" u="none" strike="noStrike" cap="none" normalizeH="0" baseline="0" dirty="0" smtClean="0">
                        <a:ln>
                          <a:noFill/>
                        </a:ln>
                        <a:solidFill>
                          <a:schemeClr val="tx1"/>
                        </a:solidFill>
                        <a:effectLst/>
                        <a:latin typeface="Segoe Semibold" pitchFamily="34" charset="0"/>
                      </a:endParaRPr>
                    </a:p>
                  </a:txBody>
                  <a:tcPr horzOverflow="overflow">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13873163" rtl="0" eaLnBrk="0" fontAlgn="base" latinLnBrk="0" hangingPunct="0">
                        <a:lnSpc>
                          <a:spcPct val="90000"/>
                        </a:lnSpc>
                        <a:spcBef>
                          <a:spcPct val="30000"/>
                        </a:spcBef>
                        <a:spcAft>
                          <a:spcPct val="0"/>
                        </a:spcAft>
                        <a:buClr>
                          <a:schemeClr val="tx2"/>
                        </a:buClr>
                        <a:buSzTx/>
                        <a:buFont typeface="Wingdings 2" pitchFamily="18" charset="2"/>
                        <a:buNone/>
                        <a:tabLst/>
                      </a:pPr>
                      <a:endParaRPr kumimoji="0" lang="fr-FR" sz="2000" b="1" i="0" u="none" strike="noStrike" cap="none" normalizeH="0" baseline="0" smtClean="0">
                        <a:ln>
                          <a:noFill/>
                        </a:ln>
                        <a:solidFill>
                          <a:schemeClr val="tx1"/>
                        </a:solidFill>
                        <a:effectLst/>
                        <a:latin typeface="Segoe Semibold"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346075">
                <a:tc>
                  <a:txBody>
                    <a:bodyPr/>
                    <a:lstStyle/>
                    <a:p>
                      <a:pPr marL="0" marR="0" lvl="0" indent="0" algn="l" defTabSz="-13873163" rtl="0" eaLnBrk="0" fontAlgn="base" latinLnBrk="0" hangingPunct="0">
                        <a:lnSpc>
                          <a:spcPct val="90000"/>
                        </a:lnSpc>
                        <a:spcBef>
                          <a:spcPct val="30000"/>
                        </a:spcBef>
                        <a:spcAft>
                          <a:spcPct val="0"/>
                        </a:spcAft>
                        <a:buClr>
                          <a:schemeClr val="tx2"/>
                        </a:buClr>
                        <a:buSzTx/>
                        <a:buFont typeface="Wingdings 2" pitchFamily="18" charset="2"/>
                        <a:buNone/>
                        <a:tabLst/>
                      </a:pPr>
                      <a:endParaRPr kumimoji="0" lang="fr-FR" sz="2000" b="1" i="0" u="none" strike="noStrike" cap="none" normalizeH="0" baseline="0" dirty="0" smtClean="0">
                        <a:ln>
                          <a:noFill/>
                        </a:ln>
                        <a:solidFill>
                          <a:schemeClr val="tx2"/>
                        </a:solidFill>
                        <a:effectLst/>
                        <a:latin typeface="Segoe Semibold"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900" b="1" i="0" u="none" strike="noStrike" cap="none" normalizeH="0" baseline="0" smtClean="0">
                          <a:ln>
                            <a:noFill/>
                          </a:ln>
                          <a:solidFill>
                            <a:schemeClr val="tx1"/>
                          </a:solidFill>
                          <a:effectLst/>
                          <a:latin typeface="Tahoma" pitchFamily="34" charset="0"/>
                          <a:ea typeface="PMingLiU" pitchFamily="18" charset="-120"/>
                          <a:cs typeface="Tahoma" pitchFamily="34" charset="0"/>
                        </a:rPr>
                        <a:t>WordMUI.msi</a:t>
                      </a:r>
                      <a:endParaRPr kumimoji="0" lang="en-US" altLang="zh-TW" sz="9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tx1"/>
                          </a:solidFill>
                          <a:effectLst/>
                          <a:latin typeface="Tahoma" pitchFamily="34" charset="0"/>
                          <a:ea typeface="PMingLiU" pitchFamily="18" charset="-120"/>
                          <a:cs typeface="Tahoma" pitchFamily="34" charset="0"/>
                        </a:rPr>
                        <a:t>Windows Installer package</a:t>
                      </a:r>
                      <a:endParaRPr kumimoji="0" lang="en-US" altLang="zh-TW" sz="16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347663">
                <a:tc>
                  <a:txBody>
                    <a:bodyPr/>
                    <a:lstStyle/>
                    <a:p>
                      <a:pPr marL="0" marR="0" lvl="0" indent="0" algn="l" defTabSz="-13873163" rtl="0" eaLnBrk="0" fontAlgn="base" latinLnBrk="0" hangingPunct="0">
                        <a:lnSpc>
                          <a:spcPct val="90000"/>
                        </a:lnSpc>
                        <a:spcBef>
                          <a:spcPct val="30000"/>
                        </a:spcBef>
                        <a:spcAft>
                          <a:spcPct val="0"/>
                        </a:spcAft>
                        <a:buClr>
                          <a:schemeClr val="tx2"/>
                        </a:buClr>
                        <a:buSzTx/>
                        <a:buFont typeface="Wingdings 2" pitchFamily="18" charset="2"/>
                        <a:buNone/>
                        <a:tabLst/>
                      </a:pPr>
                      <a:endParaRPr kumimoji="0" lang="fr-FR" sz="2000" b="1" i="0" u="none" strike="noStrike" cap="none" normalizeH="0" baseline="0" smtClean="0">
                        <a:ln>
                          <a:noFill/>
                        </a:ln>
                        <a:solidFill>
                          <a:schemeClr val="tx1"/>
                        </a:solidFill>
                        <a:effectLst/>
                        <a:latin typeface="Segoe Semibold"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900" b="1" i="0" u="none" strike="noStrike" cap="none" normalizeH="0" baseline="0" smtClean="0">
                          <a:ln>
                            <a:noFill/>
                          </a:ln>
                          <a:solidFill>
                            <a:schemeClr val="tx1"/>
                          </a:solidFill>
                          <a:effectLst/>
                          <a:latin typeface="Tahoma" pitchFamily="34" charset="0"/>
                          <a:ea typeface="PMingLiU" pitchFamily="18" charset="-120"/>
                          <a:cs typeface="Tahoma" pitchFamily="34" charset="0"/>
                        </a:rPr>
                        <a:t>WordLR.cab</a:t>
                      </a:r>
                      <a:endParaRPr kumimoji="0" lang="en-US" altLang="zh-TW" sz="9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tx1"/>
                          </a:solidFill>
                          <a:effectLst/>
                          <a:latin typeface="Tahoma" pitchFamily="34" charset="0"/>
                          <a:ea typeface="PMingLiU" pitchFamily="18" charset="-120"/>
                          <a:cs typeface="Tahoma" pitchFamily="34" charset="0"/>
                        </a:rPr>
                        <a:t>Compressed cabinet files</a:t>
                      </a:r>
                      <a:endParaRPr kumimoji="0" lang="en-US" altLang="zh-TW" sz="16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347663">
                <a:tc>
                  <a:txBody>
                    <a:bodyPr/>
                    <a:lstStyle/>
                    <a:p>
                      <a:pPr marL="0" marR="0" lvl="0" indent="0" algn="l" defTabSz="-13873163" rtl="0" eaLnBrk="0" fontAlgn="base" latinLnBrk="0" hangingPunct="0">
                        <a:lnSpc>
                          <a:spcPct val="90000"/>
                        </a:lnSpc>
                        <a:spcBef>
                          <a:spcPct val="30000"/>
                        </a:spcBef>
                        <a:spcAft>
                          <a:spcPct val="0"/>
                        </a:spcAft>
                        <a:buClr>
                          <a:schemeClr val="tx2"/>
                        </a:buClr>
                        <a:buSzTx/>
                        <a:buFont typeface="Wingdings 2" pitchFamily="18" charset="2"/>
                        <a:buNone/>
                        <a:tabLst/>
                      </a:pPr>
                      <a:endParaRPr kumimoji="0" lang="fr-FR" sz="2000" b="1" i="0" u="none" strike="noStrike" cap="none" normalizeH="0" baseline="0" smtClean="0">
                        <a:ln>
                          <a:noFill/>
                        </a:ln>
                        <a:solidFill>
                          <a:schemeClr val="tx1"/>
                        </a:solidFill>
                        <a:effectLst/>
                        <a:latin typeface="Segoe Semibold"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900" b="1" i="0" u="none" strike="noStrike" cap="none" normalizeH="0" baseline="0" smtClean="0">
                          <a:ln>
                            <a:noFill/>
                          </a:ln>
                          <a:solidFill>
                            <a:schemeClr val="tx1"/>
                          </a:solidFill>
                          <a:effectLst/>
                          <a:latin typeface="Tahoma" pitchFamily="34" charset="0"/>
                          <a:ea typeface="PMingLiU" pitchFamily="18" charset="-120"/>
                          <a:cs typeface="Tahoma" pitchFamily="34" charset="0"/>
                        </a:rPr>
                        <a:t>WordMUI.xml </a:t>
                      </a:r>
                      <a:endParaRPr kumimoji="0" lang="en-US" altLang="zh-TW" sz="9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tx1"/>
                          </a:solidFill>
                          <a:effectLst/>
                          <a:latin typeface="Tahoma" pitchFamily="34" charset="0"/>
                          <a:ea typeface="PMingLiU" pitchFamily="18" charset="-120"/>
                          <a:cs typeface="Tahoma" pitchFamily="34" charset="0"/>
                        </a:rPr>
                        <a:t>XML data read by Setup.exe</a:t>
                      </a:r>
                      <a:endParaRPr kumimoji="0" lang="en-US" altLang="zh-TW" sz="16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r h="347663">
                <a:tc>
                  <a:txBody>
                    <a:bodyPr/>
                    <a:lstStyle/>
                    <a:p>
                      <a:pPr marL="0" marR="0" lvl="0" indent="0" algn="l" defTabSz="-13873163" rtl="0" eaLnBrk="0" fontAlgn="base" latinLnBrk="0" hangingPunct="0">
                        <a:lnSpc>
                          <a:spcPct val="90000"/>
                        </a:lnSpc>
                        <a:spcBef>
                          <a:spcPct val="30000"/>
                        </a:spcBef>
                        <a:spcAft>
                          <a:spcPct val="0"/>
                        </a:spcAft>
                        <a:buClr>
                          <a:schemeClr val="tx2"/>
                        </a:buClr>
                        <a:buSzTx/>
                        <a:buFont typeface="Wingdings 2" pitchFamily="18" charset="2"/>
                        <a:buNone/>
                        <a:tabLst/>
                      </a:pPr>
                      <a:endParaRPr kumimoji="0" lang="fr-FR" sz="2000" b="1" i="0" u="none" strike="noStrike" cap="none" normalizeH="0" baseline="0" smtClean="0">
                        <a:ln>
                          <a:noFill/>
                        </a:ln>
                        <a:solidFill>
                          <a:schemeClr val="tx1"/>
                        </a:solidFill>
                        <a:effectLst/>
                        <a:latin typeface="Segoe Semibold" pitchFamily="34" charset="0"/>
                      </a:endParaRPr>
                    </a:p>
                  </a:txBody>
                  <a:tcPr horzOverflow="overflow">
                    <a:lnL cap="flat">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900" b="1" i="0" u="none" strike="noStrike" cap="none" normalizeH="0" baseline="0" smtClean="0">
                          <a:ln>
                            <a:noFill/>
                          </a:ln>
                          <a:solidFill>
                            <a:schemeClr val="tx1"/>
                          </a:solidFill>
                          <a:effectLst/>
                          <a:latin typeface="Tahoma" pitchFamily="34" charset="0"/>
                          <a:ea typeface="PMingLiU" pitchFamily="18" charset="-120"/>
                          <a:cs typeface="Tahoma" pitchFamily="34" charset="0"/>
                        </a:rPr>
                        <a:t>Setup.xml </a:t>
                      </a:r>
                      <a:endParaRPr kumimoji="0" lang="en-US" altLang="zh-TW" sz="9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800" b="1" i="0" u="none" strike="noStrike" cap="none" normalizeH="0" baseline="0" smtClean="0">
                          <a:ln>
                            <a:noFill/>
                          </a:ln>
                          <a:solidFill>
                            <a:schemeClr val="tx1"/>
                          </a:solidFill>
                          <a:effectLst/>
                          <a:latin typeface="Tahoma" pitchFamily="34" charset="0"/>
                          <a:ea typeface="PMingLiU" pitchFamily="18" charset="-120"/>
                          <a:cs typeface="Tahoma" pitchFamily="34" charset="0"/>
                        </a:rPr>
                        <a:t>XML data read by Setup.exe</a:t>
                      </a:r>
                      <a:endParaRPr kumimoji="0" lang="en-US" altLang="zh-TW" sz="1600" b="1"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4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hape 29696"/>
          <p:cNvSpPr>
            <a:spLocks noGrp="1" noChangeArrowheads="1"/>
          </p:cNvSpPr>
          <p:nvPr>
            <p:ph type="title" idx="4294967295"/>
          </p:nvPr>
        </p:nvSpPr>
        <p:spPr>
          <a:xfrm>
            <a:off x="0" y="241300"/>
            <a:ext cx="8380413" cy="641350"/>
          </a:xfrm>
          <a:noFill/>
        </p:spPr>
        <p:txBody>
          <a:bodyPr/>
          <a:lstStyle/>
          <a:p>
            <a:pPr hangingPunct="1"/>
            <a:r>
              <a:rPr lang="fr-FR" smtClean="0">
                <a:sym typeface="Wingdings" pitchFamily="2" charset="2"/>
              </a:rPr>
              <a:t>Source d’installation locale</a:t>
            </a:r>
            <a:endParaRPr lang="fr-FR" smtClean="0"/>
          </a:p>
        </p:txBody>
      </p:sp>
      <p:sp>
        <p:nvSpPr>
          <p:cNvPr id="25" name="Text Placeholder 24"/>
          <p:cNvSpPr>
            <a:spLocks noGrp="1" noChangeArrowheads="1"/>
          </p:cNvSpPr>
          <p:nvPr>
            <p:ph type="body" sz="half" idx="4294967295"/>
          </p:nvPr>
        </p:nvSpPr>
        <p:spPr>
          <a:xfrm>
            <a:off x="4545012" y="1041400"/>
            <a:ext cx="4598987" cy="6240463"/>
          </a:xfrm>
          <a:noFill/>
        </p:spPr>
        <p:txBody>
          <a:bodyPr/>
          <a:lstStyle/>
          <a:p>
            <a:pPr marL="457200" indent="-457200" hangingPunct="1">
              <a:lnSpc>
                <a:spcPct val="80000"/>
              </a:lnSpc>
            </a:pPr>
            <a:r>
              <a:rPr lang="fr-FR" altLang="ja-JP" sz="2400" dirty="0" smtClean="0">
                <a:latin typeface="Segoe" pitchFamily="34" charset="0"/>
                <a:ea typeface="MS PGothic" pitchFamily="34" charset="-128"/>
                <a:sym typeface="Wingdings" pitchFamily="2" charset="2"/>
              </a:rPr>
              <a:t>Cache une copie complète et compressé des sources d’Office 2007 sur le poste</a:t>
            </a:r>
          </a:p>
          <a:p>
            <a:pPr lvl="1" hangingPunct="1">
              <a:lnSpc>
                <a:spcPct val="80000"/>
              </a:lnSpc>
            </a:pPr>
            <a:r>
              <a:rPr lang="fr-FR" altLang="ja-JP" sz="2200" dirty="0" smtClean="0">
                <a:latin typeface="Segoe" pitchFamily="34" charset="0"/>
                <a:ea typeface="MS PGothic" pitchFamily="34" charset="-128"/>
                <a:sym typeface="Wingdings" pitchFamily="2" charset="2"/>
              </a:rPr>
              <a:t>« \</a:t>
            </a:r>
            <a:r>
              <a:rPr lang="fr-FR" altLang="ja-JP" sz="2200" dirty="0" err="1" smtClean="0">
                <a:latin typeface="Segoe" pitchFamily="34" charset="0"/>
                <a:ea typeface="MS PGothic" pitchFamily="34" charset="-128"/>
                <a:sym typeface="Wingdings" pitchFamily="2" charset="2"/>
              </a:rPr>
              <a:t>MSOCache</a:t>
            </a:r>
            <a:r>
              <a:rPr lang="fr-FR" altLang="ja-JP" sz="2200" dirty="0" smtClean="0">
                <a:latin typeface="Segoe" pitchFamily="34" charset="0"/>
                <a:ea typeface="MS PGothic" pitchFamily="34" charset="-128"/>
                <a:sym typeface="Wingdings" pitchFamily="2" charset="2"/>
              </a:rPr>
              <a:t>\All </a:t>
            </a:r>
            <a:r>
              <a:rPr lang="fr-FR" altLang="ja-JP" sz="2200" dirty="0" err="1" smtClean="0">
                <a:latin typeface="Segoe" pitchFamily="34" charset="0"/>
                <a:ea typeface="MS PGothic" pitchFamily="34" charset="-128"/>
                <a:sym typeface="Wingdings" pitchFamily="2" charset="2"/>
              </a:rPr>
              <a:t>Users</a:t>
            </a:r>
            <a:r>
              <a:rPr lang="fr-FR" altLang="ja-JP" sz="2200" dirty="0" smtClean="0">
                <a:latin typeface="Segoe" pitchFamily="34" charset="0"/>
                <a:ea typeface="MS PGothic" pitchFamily="34" charset="-128"/>
                <a:sym typeface="Wingdings" pitchFamily="2" charset="2"/>
              </a:rPr>
              <a:t> » à la racine de partition hébergeant Office</a:t>
            </a:r>
          </a:p>
          <a:p>
            <a:pPr marL="457200" indent="-457200" hangingPunct="1">
              <a:lnSpc>
                <a:spcPct val="80000"/>
              </a:lnSpc>
            </a:pPr>
            <a:r>
              <a:rPr lang="fr-FR" altLang="ja-JP" sz="2400" dirty="0" smtClean="0">
                <a:latin typeface="Segoe" pitchFamily="34" charset="0"/>
                <a:ea typeface="MS PGothic" pitchFamily="34" charset="-128"/>
                <a:sym typeface="Wingdings" pitchFamily="2" charset="2"/>
              </a:rPr>
              <a:t>Elimine la boite de dialogue “Insérer le CD”</a:t>
            </a:r>
          </a:p>
          <a:p>
            <a:pPr lvl="1" hangingPunct="1">
              <a:lnSpc>
                <a:spcPct val="80000"/>
              </a:lnSpc>
            </a:pPr>
            <a:r>
              <a:rPr lang="fr-FR" altLang="ja-JP" sz="2200" dirty="0" smtClean="0">
                <a:latin typeface="Segoe" pitchFamily="34" charset="0"/>
                <a:ea typeface="MS PGothic" pitchFamily="34" charset="-128"/>
                <a:sym typeface="Wingdings" pitchFamily="2" charset="2"/>
              </a:rPr>
              <a:t>Recherche dans la cache local</a:t>
            </a:r>
          </a:p>
          <a:p>
            <a:pPr lvl="1" hangingPunct="1">
              <a:lnSpc>
                <a:spcPct val="80000"/>
              </a:lnSpc>
            </a:pPr>
            <a:r>
              <a:rPr lang="fr-FR" altLang="ja-JP" sz="2200" dirty="0" smtClean="0">
                <a:latin typeface="Segoe" pitchFamily="34" charset="0"/>
                <a:ea typeface="MS PGothic" pitchFamily="34" charset="-128"/>
                <a:sym typeface="Wingdings" pitchFamily="2" charset="2"/>
              </a:rPr>
              <a:t>Puis le point d’installation réseau ou le CD</a:t>
            </a:r>
          </a:p>
          <a:p>
            <a:pPr marL="457200" indent="-457200" hangingPunct="1">
              <a:lnSpc>
                <a:spcPct val="80000"/>
              </a:lnSpc>
            </a:pPr>
            <a:r>
              <a:rPr lang="fr-FR" altLang="ja-JP" sz="2400" dirty="0" smtClean="0">
                <a:latin typeface="Segoe" pitchFamily="34" charset="0"/>
                <a:ea typeface="MS PGothic" pitchFamily="34" charset="-128"/>
                <a:sym typeface="Wingdings" pitchFamily="2" charset="2"/>
              </a:rPr>
              <a:t>Fiabilité</a:t>
            </a:r>
          </a:p>
          <a:p>
            <a:pPr marL="457200" indent="-457200" hangingPunct="1">
              <a:lnSpc>
                <a:spcPct val="80000"/>
              </a:lnSpc>
            </a:pPr>
            <a:r>
              <a:rPr lang="fr-FR" altLang="ja-JP" sz="2400" dirty="0" smtClean="0">
                <a:latin typeface="Segoe" pitchFamily="34" charset="0"/>
                <a:ea typeface="MS PGothic" pitchFamily="34" charset="-128"/>
                <a:sym typeface="Wingdings" pitchFamily="2" charset="2"/>
              </a:rPr>
              <a:t>Limiter l’usage de la bande passante lors de l’installation avec SMS &amp; Windows BITS</a:t>
            </a:r>
          </a:p>
          <a:p>
            <a:pPr marL="457200" indent="-457200" hangingPunct="1">
              <a:lnSpc>
                <a:spcPct val="80000"/>
              </a:lnSpc>
            </a:pPr>
            <a:endParaRPr lang="fr-FR" altLang="ja-JP" sz="2400" dirty="0" smtClean="0">
              <a:latin typeface="Segoe" pitchFamily="34" charset="0"/>
              <a:ea typeface="MS PGothic" pitchFamily="34" charset="-128"/>
              <a:sym typeface="Wingdings" pitchFamily="2" charset="2"/>
            </a:endParaRPr>
          </a:p>
          <a:p>
            <a:pPr marL="457200" indent="-457200" hangingPunct="1">
              <a:lnSpc>
                <a:spcPct val="80000"/>
              </a:lnSpc>
            </a:pPr>
            <a:endParaRPr lang="en-US" altLang="ja-JP" baseline="90000" dirty="0" smtClean="0">
              <a:latin typeface="Segoe" pitchFamily="34" charset="0"/>
              <a:ea typeface="MS PGothic" pitchFamily="34" charset="-128"/>
              <a:sym typeface="Wingdings" pitchFamily="2" charset="2"/>
            </a:endParaRPr>
          </a:p>
        </p:txBody>
      </p:sp>
      <p:pic>
        <p:nvPicPr>
          <p:cNvPr id="8" name="Rectangle 7"/>
          <p:cNvPicPr>
            <a:picLocks noChangeArrowheads="1"/>
          </p:cNvPicPr>
          <p:nvPr/>
        </p:nvPicPr>
        <p:blipFill>
          <a:blip r:embed="rId3"/>
          <a:srcRect/>
          <a:stretch>
            <a:fillRect/>
          </a:stretch>
        </p:blipFill>
        <p:spPr bwMode="auto">
          <a:xfrm>
            <a:off x="0" y="974796"/>
            <a:ext cx="3417887" cy="1828800"/>
          </a:xfrm>
          <a:prstGeom prst="rect">
            <a:avLst/>
          </a:prstGeom>
          <a:ln>
            <a:noFill/>
          </a:ln>
          <a:effectLst>
            <a:outerShdw blurRad="292100" dist="139700" dir="2700000" algn="tl" rotWithShape="0">
              <a:srgbClr val="333333">
                <a:alpha val="65000"/>
              </a:srgbClr>
            </a:outerShdw>
          </a:effectLst>
        </p:spPr>
      </p:pic>
      <p:pic>
        <p:nvPicPr>
          <p:cNvPr id="7" name="Rectangle 6"/>
          <p:cNvPicPr>
            <a:picLocks noChangeArrowheads="1"/>
          </p:cNvPicPr>
          <p:nvPr/>
        </p:nvPicPr>
        <p:blipFill>
          <a:blip r:embed="rId4"/>
          <a:srcRect/>
          <a:stretch>
            <a:fillRect/>
          </a:stretch>
        </p:blipFill>
        <p:spPr bwMode="auto">
          <a:xfrm>
            <a:off x="644871" y="2851704"/>
            <a:ext cx="3392487" cy="1804988"/>
          </a:xfrm>
          <a:prstGeom prst="rect">
            <a:avLst/>
          </a:prstGeom>
          <a:ln>
            <a:noFill/>
          </a:ln>
          <a:effectLst>
            <a:outerShdw blurRad="292100" dist="139700" dir="2700000" algn="tl" rotWithShape="0">
              <a:srgbClr val="333333">
                <a:alpha val="65000"/>
              </a:srgbClr>
            </a:outerShdw>
          </a:effectLst>
        </p:spPr>
      </p:pic>
      <p:pic>
        <p:nvPicPr>
          <p:cNvPr id="10" name="Rectangle 9"/>
          <p:cNvPicPr>
            <a:picLocks noChangeArrowheads="1"/>
          </p:cNvPicPr>
          <p:nvPr/>
        </p:nvPicPr>
        <p:blipFill>
          <a:blip r:embed="rId5"/>
          <a:srcRect/>
          <a:stretch>
            <a:fillRect/>
          </a:stretch>
        </p:blipFill>
        <p:spPr bwMode="auto">
          <a:xfrm>
            <a:off x="1271656" y="4724953"/>
            <a:ext cx="3260587" cy="190113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1" end="1"/>
                                            </p:txEl>
                                          </p:spTgt>
                                        </p:tgtEl>
                                        <p:attrNameLst>
                                          <p:attrName>style.visibility</p:attrName>
                                        </p:attrNameLst>
                                      </p:cBhvr>
                                      <p:to>
                                        <p:strVal val="visible"/>
                                      </p:to>
                                    </p:set>
                                    <p:animEffect transition="in" filter="fade">
                                      <p:cBhvr>
                                        <p:cTn id="10" dur="1000"/>
                                        <p:tgtEl>
                                          <p:spTgt spid="2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xEl>
                                              <p:pRg st="2" end="2"/>
                                            </p:txEl>
                                          </p:spTgt>
                                        </p:tgtEl>
                                        <p:attrNameLst>
                                          <p:attrName>style.visibility</p:attrName>
                                        </p:attrNameLst>
                                      </p:cBhvr>
                                      <p:to>
                                        <p:strVal val="visible"/>
                                      </p:to>
                                    </p:set>
                                    <p:animEffect transition="in" filter="fade">
                                      <p:cBhvr>
                                        <p:cTn id="13" dur="1000"/>
                                        <p:tgtEl>
                                          <p:spTgt spid="2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xEl>
                                              <p:pRg st="3" end="3"/>
                                            </p:txEl>
                                          </p:spTgt>
                                        </p:tgtEl>
                                        <p:attrNameLst>
                                          <p:attrName>style.visibility</p:attrName>
                                        </p:attrNameLst>
                                      </p:cBhvr>
                                      <p:to>
                                        <p:strVal val="visible"/>
                                      </p:to>
                                    </p:set>
                                    <p:animEffect transition="in" filter="fade">
                                      <p:cBhvr>
                                        <p:cTn id="16" dur="1000"/>
                                        <p:tgtEl>
                                          <p:spTgt spid="2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xEl>
                                              <p:pRg st="4" end="4"/>
                                            </p:txEl>
                                          </p:spTgt>
                                        </p:tgtEl>
                                        <p:attrNameLst>
                                          <p:attrName>style.visibility</p:attrName>
                                        </p:attrNameLst>
                                      </p:cBhvr>
                                      <p:to>
                                        <p:strVal val="visible"/>
                                      </p:to>
                                    </p:set>
                                    <p:animEffect transition="in" filter="fade">
                                      <p:cBhvr>
                                        <p:cTn id="19" dur="1000"/>
                                        <p:tgtEl>
                                          <p:spTgt spid="2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xEl>
                                              <p:pRg st="5" end="5"/>
                                            </p:txEl>
                                          </p:spTgt>
                                        </p:tgtEl>
                                        <p:attrNameLst>
                                          <p:attrName>style.visibility</p:attrName>
                                        </p:attrNameLst>
                                      </p:cBhvr>
                                      <p:to>
                                        <p:strVal val="visible"/>
                                      </p:to>
                                    </p:set>
                                    <p:animEffect transition="in" filter="fade">
                                      <p:cBhvr>
                                        <p:cTn id="22" dur="1000"/>
                                        <p:tgtEl>
                                          <p:spTgt spid="2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xEl>
                                              <p:pRg st="6" end="6"/>
                                            </p:txEl>
                                          </p:spTgt>
                                        </p:tgtEl>
                                        <p:attrNameLst>
                                          <p:attrName>style.visibility</p:attrName>
                                        </p:attrNameLst>
                                      </p:cBhvr>
                                      <p:to>
                                        <p:strVal val="visible"/>
                                      </p:to>
                                    </p:set>
                                    <p:animEffect transition="in" filter="fade">
                                      <p:cBhvr>
                                        <p:cTn id="25" dur="1000"/>
                                        <p:tgtEl>
                                          <p:spTgt spid="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hape 17408"/>
          <p:cNvSpPr>
            <a:spLocks noGrp="1" noChangeArrowheads="1"/>
          </p:cNvSpPr>
          <p:nvPr>
            <p:ph type="title" idx="4294967295"/>
          </p:nvPr>
        </p:nvSpPr>
        <p:spPr>
          <a:xfrm>
            <a:off x="260350" y="0"/>
            <a:ext cx="8380413" cy="641350"/>
          </a:xfrm>
          <a:noFill/>
        </p:spPr>
        <p:txBody>
          <a:bodyPr anchor="t"/>
          <a:lstStyle/>
          <a:p>
            <a:r>
              <a:rPr lang="en-US" smtClean="0">
                <a:sym typeface="Wingdings" pitchFamily="2" charset="2"/>
              </a:rPr>
              <a:t>Office 2003 et les MUI </a:t>
            </a:r>
          </a:p>
        </p:txBody>
      </p:sp>
      <p:sp>
        <p:nvSpPr>
          <p:cNvPr id="27651" name="Shape 17409"/>
          <p:cNvSpPr>
            <a:spLocks noGrp="1" noChangeArrowheads="1"/>
          </p:cNvSpPr>
          <p:nvPr>
            <p:ph type="body" idx="4294967295"/>
          </p:nvPr>
        </p:nvSpPr>
        <p:spPr>
          <a:xfrm>
            <a:off x="225425" y="1219200"/>
            <a:ext cx="8918575" cy="4441825"/>
          </a:xfrm>
          <a:noFill/>
        </p:spPr>
        <p:txBody>
          <a:bodyPr/>
          <a:lstStyle/>
          <a:p>
            <a:r>
              <a:rPr lang="fr-FR" smtClean="0">
                <a:sym typeface="Wingdings" pitchFamily="2" charset="2"/>
              </a:rPr>
              <a:t>L’expérience MUI n’a pas été parfaite</a:t>
            </a:r>
          </a:p>
          <a:p>
            <a:pPr lvl="1"/>
            <a:r>
              <a:rPr lang="fr-FR" smtClean="0">
                <a:sym typeface="Wingdings" pitchFamily="2" charset="2"/>
              </a:rPr>
              <a:t>Des interfaces en anglais pouvaient être présentées à l’utilisateur</a:t>
            </a:r>
          </a:p>
          <a:p>
            <a:pPr lvl="1"/>
            <a:r>
              <a:rPr lang="fr-FR" smtClean="0">
                <a:sym typeface="Wingdings" pitchFamily="2" charset="2"/>
              </a:rPr>
              <a:t> Produit localisé vs. MUI présentait des différences</a:t>
            </a:r>
          </a:p>
          <a:p>
            <a:r>
              <a:rPr lang="fr-FR" smtClean="0">
                <a:sym typeface="Wingdings" pitchFamily="2" charset="2"/>
              </a:rPr>
              <a:t>“Last install wins”</a:t>
            </a:r>
          </a:p>
          <a:p>
            <a:pPr lvl="1"/>
            <a:r>
              <a:rPr lang="fr-FR" smtClean="0">
                <a:sym typeface="Wingdings" pitchFamily="2" charset="2"/>
              </a:rPr>
              <a:t>A chaque installation des add-ins et modèle étaient écrasés</a:t>
            </a:r>
          </a:p>
          <a:p>
            <a:pPr lvl="1"/>
            <a:r>
              <a:rPr lang="fr-FR" smtClean="0">
                <a:sym typeface="Wingdings" pitchFamily="2" charset="2"/>
              </a:rPr>
              <a:t>Le passage d’une langue à une autre n’est pas simple</a:t>
            </a:r>
          </a:p>
          <a:p>
            <a:pPr lvl="1"/>
            <a:endParaRPr lang="fr-FR" smtClean="0">
              <a:sym typeface="Wingdings" pitchFamily="2" charset="2"/>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Rectangle 110592"/>
          <p:cNvPicPr>
            <a:picLocks noChangeAspect="1" noChangeArrowheads="1"/>
          </p:cNvPicPr>
          <p:nvPr/>
        </p:nvPicPr>
        <p:blipFill>
          <a:blip r:embed="rId3"/>
          <a:srcRect/>
          <a:stretch>
            <a:fillRect/>
          </a:stretch>
        </p:blipFill>
        <p:spPr bwMode="auto">
          <a:xfrm>
            <a:off x="628650" y="1550988"/>
            <a:ext cx="3638550" cy="3238500"/>
          </a:xfrm>
          <a:prstGeom prst="rect">
            <a:avLst/>
          </a:prstGeom>
          <a:noFill/>
          <a:ln w="9525">
            <a:noFill/>
            <a:miter lim="800000"/>
            <a:headEnd/>
            <a:tailEnd/>
          </a:ln>
        </p:spPr>
      </p:pic>
      <p:pic>
        <p:nvPicPr>
          <p:cNvPr id="36867" name="Rectangle 36866"/>
          <p:cNvPicPr>
            <a:picLocks noChangeAspect="1" noChangeArrowheads="1"/>
          </p:cNvPicPr>
          <p:nvPr/>
        </p:nvPicPr>
        <p:blipFill>
          <a:blip r:embed="rId4"/>
          <a:srcRect/>
          <a:stretch>
            <a:fillRect/>
          </a:stretch>
        </p:blipFill>
        <p:spPr bwMode="auto">
          <a:xfrm>
            <a:off x="1966913" y="3062288"/>
            <a:ext cx="1133475" cy="1100137"/>
          </a:xfrm>
          <a:prstGeom prst="rect">
            <a:avLst/>
          </a:prstGeom>
          <a:noFill/>
          <a:ln w="9525">
            <a:noFill/>
            <a:miter lim="800000"/>
            <a:headEnd/>
            <a:tailEnd/>
          </a:ln>
        </p:spPr>
      </p:pic>
      <p:pic>
        <p:nvPicPr>
          <p:cNvPr id="36868" name="Rectangle 36867"/>
          <p:cNvPicPr>
            <a:picLocks noChangeArrowheads="1"/>
          </p:cNvPicPr>
          <p:nvPr/>
        </p:nvPicPr>
        <p:blipFill>
          <a:blip r:embed="rId5">
            <a:clrChange>
              <a:clrFrom>
                <a:srgbClr val="FFFFFF"/>
              </a:clrFrom>
              <a:clrTo>
                <a:srgbClr val="FFFFFF">
                  <a:alpha val="0"/>
                </a:srgbClr>
              </a:clrTo>
            </a:clrChange>
          </a:blip>
          <a:srcRect/>
          <a:stretch>
            <a:fillRect/>
          </a:stretch>
        </p:blipFill>
        <p:spPr bwMode="auto">
          <a:xfrm>
            <a:off x="2162175" y="2151063"/>
            <a:ext cx="338138" cy="334962"/>
          </a:xfrm>
          <a:prstGeom prst="rect">
            <a:avLst/>
          </a:prstGeom>
          <a:noFill/>
          <a:ln w="9525">
            <a:noFill/>
            <a:miter lim="800000"/>
            <a:headEnd/>
            <a:tailEnd/>
          </a:ln>
        </p:spPr>
      </p:pic>
      <p:pic>
        <p:nvPicPr>
          <p:cNvPr id="36869" name="Rectangle 36868"/>
          <p:cNvPicPr>
            <a:picLocks noChangeArrowheads="1"/>
          </p:cNvPicPr>
          <p:nvPr/>
        </p:nvPicPr>
        <p:blipFill>
          <a:blip r:embed="rId6">
            <a:clrChange>
              <a:clrFrom>
                <a:srgbClr val="FFFFFF"/>
              </a:clrFrom>
              <a:clrTo>
                <a:srgbClr val="FFFFFF">
                  <a:alpha val="0"/>
                </a:srgbClr>
              </a:clrTo>
            </a:clrChange>
          </a:blip>
          <a:srcRect/>
          <a:stretch>
            <a:fillRect/>
          </a:stretch>
        </p:blipFill>
        <p:spPr bwMode="auto">
          <a:xfrm>
            <a:off x="1019175" y="2481263"/>
            <a:ext cx="320675" cy="322262"/>
          </a:xfrm>
          <a:prstGeom prst="rect">
            <a:avLst/>
          </a:prstGeom>
          <a:noFill/>
          <a:ln w="9525">
            <a:noFill/>
            <a:miter lim="800000"/>
            <a:headEnd/>
            <a:tailEnd/>
          </a:ln>
        </p:spPr>
      </p:pic>
      <p:sp>
        <p:nvSpPr>
          <p:cNvPr id="28678" name="Shape 110597"/>
          <p:cNvSpPr>
            <a:spLocks noGrp="1" noChangeArrowheads="1"/>
          </p:cNvSpPr>
          <p:nvPr>
            <p:ph type="title" idx="4294967295"/>
          </p:nvPr>
        </p:nvSpPr>
        <p:spPr>
          <a:xfrm>
            <a:off x="285750" y="0"/>
            <a:ext cx="8380413" cy="641350"/>
          </a:xfrm>
          <a:noFill/>
        </p:spPr>
        <p:txBody>
          <a:bodyPr anchor="t"/>
          <a:lstStyle/>
          <a:p>
            <a:pPr eaLnBrk="1" hangingPunct="1"/>
            <a:r>
              <a:rPr lang="en-US" smtClean="0">
                <a:sym typeface="Wingdings" pitchFamily="2" charset="2"/>
              </a:rPr>
              <a:t>Architecture Multi-langues </a:t>
            </a:r>
          </a:p>
        </p:txBody>
      </p:sp>
      <p:sp>
        <p:nvSpPr>
          <p:cNvPr id="36871" name="Text Placeholder 36870"/>
          <p:cNvSpPr>
            <a:spLocks noGrp="1" noChangeArrowheads="1"/>
          </p:cNvSpPr>
          <p:nvPr>
            <p:ph type="body" idx="4294967295"/>
          </p:nvPr>
        </p:nvSpPr>
        <p:spPr>
          <a:xfrm>
            <a:off x="4513263" y="1055688"/>
            <a:ext cx="4445000" cy="4894262"/>
          </a:xfrm>
          <a:noFill/>
        </p:spPr>
        <p:txBody>
          <a:bodyPr/>
          <a:lstStyle/>
          <a:p>
            <a:pPr marL="439738" indent="-439738" hangingPunct="1">
              <a:lnSpc>
                <a:spcPct val="110000"/>
              </a:lnSpc>
              <a:spcBef>
                <a:spcPct val="0"/>
              </a:spcBef>
            </a:pPr>
            <a:r>
              <a:rPr lang="fr-FR" altLang="ja-JP" sz="2000" smtClean="0">
                <a:ea typeface="MS PGothic" pitchFamily="34" charset="-128"/>
                <a:sym typeface="Wingdings" pitchFamily="2" charset="2"/>
              </a:rPr>
              <a:t>Combiner les langages dans n’importe quel ordre</a:t>
            </a:r>
          </a:p>
          <a:p>
            <a:pPr lvl="1" eaLnBrk="1" hangingPunct="1"/>
            <a:r>
              <a:rPr lang="fr-FR" sz="1800" smtClean="0"/>
              <a:t>Anglais n’est plus obligatoire</a:t>
            </a:r>
          </a:p>
          <a:p>
            <a:pPr lvl="1" eaLnBrk="1" hangingPunct="1"/>
            <a:r>
              <a:rPr lang="fr-FR" sz="1800" smtClean="0"/>
              <a:t>Pas de langue de base</a:t>
            </a:r>
          </a:p>
          <a:p>
            <a:pPr lvl="1" eaLnBrk="1" hangingPunct="1"/>
            <a:r>
              <a:rPr lang="fr-FR" sz="1800" smtClean="0"/>
              <a:t>Toutes les langues traitées de la même façon</a:t>
            </a:r>
          </a:p>
          <a:p>
            <a:pPr marL="439738" indent="-439738" eaLnBrk="1" hangingPunct="1"/>
            <a:r>
              <a:rPr lang="fr-FR" sz="2000" u="sng" smtClean="0">
                <a:solidFill>
                  <a:schemeClr val="tx1"/>
                </a:solidFill>
              </a:rPr>
              <a:t>Client 2007 Office = neutral core + langage(s) sélectionné(s)</a:t>
            </a:r>
          </a:p>
          <a:p>
            <a:pPr lvl="1" eaLnBrk="1" hangingPunct="1"/>
            <a:r>
              <a:rPr lang="fr-FR" sz="1800" smtClean="0"/>
              <a:t>Chaque produit est composé de multiples MSIs</a:t>
            </a:r>
            <a:endParaRPr lang="fr-FR" altLang="ja-JP" sz="1800" smtClean="0">
              <a:ea typeface="MS PGothic" pitchFamily="34" charset="-128"/>
              <a:sym typeface="Wingdings" pitchFamily="2" charset="2"/>
            </a:endParaRPr>
          </a:p>
          <a:p>
            <a:pPr marL="439738" indent="-439738" hangingPunct="1">
              <a:lnSpc>
                <a:spcPct val="110000"/>
              </a:lnSpc>
              <a:spcBef>
                <a:spcPct val="0"/>
              </a:spcBef>
            </a:pPr>
            <a:r>
              <a:rPr lang="fr-FR" altLang="ja-JP" sz="2000" smtClean="0">
                <a:ea typeface="MS PGothic" pitchFamily="34" charset="-128"/>
                <a:sym typeface="Wingdings" pitchFamily="2" charset="2"/>
              </a:rPr>
              <a:t>Swapper entre langages n’importe quand</a:t>
            </a:r>
          </a:p>
          <a:p>
            <a:pPr marL="439738" indent="-439738" hangingPunct="1">
              <a:lnSpc>
                <a:spcPct val="110000"/>
              </a:lnSpc>
              <a:spcBef>
                <a:spcPct val="0"/>
              </a:spcBef>
            </a:pPr>
            <a:r>
              <a:rPr lang="fr-FR" altLang="ja-JP" sz="2000" u="sng" smtClean="0">
                <a:solidFill>
                  <a:schemeClr val="tx1"/>
                </a:solidFill>
                <a:ea typeface="MS PGothic" pitchFamily="34" charset="-128"/>
                <a:sym typeface="Wingdings" pitchFamily="2" charset="2"/>
              </a:rPr>
              <a:t>Réduire le coût et la complexité de maintenir de multiples images de poste</a:t>
            </a:r>
          </a:p>
        </p:txBody>
      </p:sp>
      <p:pic>
        <p:nvPicPr>
          <p:cNvPr id="36872" name="Rectangle 36871"/>
          <p:cNvPicPr>
            <a:picLocks noChangeArrowheads="1"/>
          </p:cNvPicPr>
          <p:nvPr/>
        </p:nvPicPr>
        <p:blipFill>
          <a:blip r:embed="rId7"/>
          <a:srcRect/>
          <a:stretch>
            <a:fillRect/>
          </a:stretch>
        </p:blipFill>
        <p:spPr bwMode="auto">
          <a:xfrm>
            <a:off x="2770188" y="2300288"/>
            <a:ext cx="320675" cy="322262"/>
          </a:xfrm>
          <a:prstGeom prst="rect">
            <a:avLst/>
          </a:prstGeom>
          <a:noFill/>
          <a:ln w="9525">
            <a:noFill/>
            <a:miter lim="800000"/>
            <a:headEnd/>
            <a:tailEnd/>
          </a:ln>
        </p:spPr>
      </p:pic>
      <p:pic>
        <p:nvPicPr>
          <p:cNvPr id="36873" name="Rectangle 36872"/>
          <p:cNvPicPr>
            <a:picLocks noChangeArrowheads="1"/>
          </p:cNvPicPr>
          <p:nvPr/>
        </p:nvPicPr>
        <p:blipFill>
          <a:blip r:embed="rId6">
            <a:clrChange>
              <a:clrFrom>
                <a:srgbClr val="FFFFFF"/>
              </a:clrFrom>
              <a:clrTo>
                <a:srgbClr val="FFFFFF">
                  <a:alpha val="0"/>
                </a:srgbClr>
              </a:clrTo>
            </a:clrChange>
          </a:blip>
          <a:srcRect/>
          <a:stretch>
            <a:fillRect/>
          </a:stretch>
        </p:blipFill>
        <p:spPr bwMode="auto">
          <a:xfrm>
            <a:off x="1841500" y="2984500"/>
            <a:ext cx="320675" cy="322263"/>
          </a:xfrm>
          <a:prstGeom prst="rect">
            <a:avLst/>
          </a:prstGeom>
          <a:noFill/>
          <a:ln w="9525">
            <a:noFill/>
            <a:miter lim="800000"/>
            <a:headEnd/>
            <a:tailEnd/>
          </a:ln>
        </p:spPr>
      </p:pic>
      <p:pic>
        <p:nvPicPr>
          <p:cNvPr id="36874" name="Rectangle 36873"/>
          <p:cNvPicPr>
            <a:picLocks noChangeArrowheads="1"/>
          </p:cNvPicPr>
          <p:nvPr/>
        </p:nvPicPr>
        <p:blipFill>
          <a:blip r:embed="rId8"/>
          <a:srcRect/>
          <a:stretch>
            <a:fillRect/>
          </a:stretch>
        </p:blipFill>
        <p:spPr bwMode="auto">
          <a:xfrm>
            <a:off x="3319463" y="2481263"/>
            <a:ext cx="320675" cy="320675"/>
          </a:xfrm>
          <a:prstGeom prst="rect">
            <a:avLst/>
          </a:prstGeom>
          <a:noFill/>
          <a:ln w="9525">
            <a:noFill/>
            <a:miter lim="800000"/>
            <a:headEnd/>
            <a:tailEnd/>
          </a:ln>
        </p:spPr>
      </p:pic>
      <p:pic>
        <p:nvPicPr>
          <p:cNvPr id="36875" name="Rectangle 36874"/>
          <p:cNvPicPr>
            <a:picLocks noChangeArrowheads="1"/>
          </p:cNvPicPr>
          <p:nvPr/>
        </p:nvPicPr>
        <p:blipFill>
          <a:blip r:embed="rId9">
            <a:clrChange>
              <a:clrFrom>
                <a:srgbClr val="FFFFFF"/>
              </a:clrFrom>
              <a:clrTo>
                <a:srgbClr val="FFFFFF">
                  <a:alpha val="0"/>
                </a:srgbClr>
              </a:clrTo>
            </a:clrChange>
          </a:blip>
          <a:srcRect/>
          <a:stretch>
            <a:fillRect/>
          </a:stretch>
        </p:blipFill>
        <p:spPr bwMode="auto">
          <a:xfrm>
            <a:off x="1577975" y="2292350"/>
            <a:ext cx="320675" cy="322263"/>
          </a:xfrm>
          <a:prstGeom prst="rect">
            <a:avLst/>
          </a:prstGeom>
          <a:noFill/>
          <a:ln w="9525">
            <a:noFill/>
            <a:miter lim="800000"/>
            <a:headEnd/>
            <a:tailEnd/>
          </a:ln>
        </p:spPr>
      </p:pic>
      <p:pic>
        <p:nvPicPr>
          <p:cNvPr id="36876" name="Rectangle 36875"/>
          <p:cNvPicPr>
            <a:picLocks noChangeArrowheads="1"/>
          </p:cNvPicPr>
          <p:nvPr/>
        </p:nvPicPr>
        <p:blipFill>
          <a:blip r:embed="rId5">
            <a:clrChange>
              <a:clrFrom>
                <a:srgbClr val="FFFFFF"/>
              </a:clrFrom>
              <a:clrTo>
                <a:srgbClr val="FFFFFF">
                  <a:alpha val="0"/>
                </a:srgbClr>
              </a:clrTo>
            </a:clrChange>
          </a:blip>
          <a:srcRect/>
          <a:stretch>
            <a:fillRect/>
          </a:stretch>
        </p:blipFill>
        <p:spPr bwMode="auto">
          <a:xfrm>
            <a:off x="1011238" y="2459038"/>
            <a:ext cx="338137" cy="334962"/>
          </a:xfrm>
          <a:prstGeom prst="rect">
            <a:avLst/>
          </a:prstGeom>
          <a:noFill/>
          <a:ln w="9525">
            <a:noFill/>
            <a:miter lim="800000"/>
            <a:headEnd/>
            <a:tailEnd/>
          </a:ln>
        </p:spPr>
      </p:pic>
      <p:pic>
        <p:nvPicPr>
          <p:cNvPr id="36877" name="Rectangle 36876"/>
          <p:cNvPicPr>
            <a:picLocks noChangeArrowheads="1"/>
          </p:cNvPicPr>
          <p:nvPr/>
        </p:nvPicPr>
        <p:blipFill>
          <a:blip r:embed="rId10"/>
          <a:srcRect/>
          <a:stretch>
            <a:fillRect/>
          </a:stretch>
        </p:blipFill>
        <p:spPr bwMode="auto">
          <a:xfrm>
            <a:off x="2100263" y="2138363"/>
            <a:ext cx="454025" cy="3571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871">
                                            <p:txEl>
                                              <p:pRg st="0" end="0"/>
                                            </p:txEl>
                                          </p:spTgt>
                                        </p:tgtEl>
                                        <p:attrNameLst>
                                          <p:attrName>style.visibility</p:attrName>
                                        </p:attrNameLst>
                                      </p:cBhvr>
                                      <p:to>
                                        <p:strVal val="visible"/>
                                      </p:to>
                                    </p:set>
                                    <p:animEffect transition="in" filter="fade">
                                      <p:cBhvr>
                                        <p:cTn id="7" dur="1000"/>
                                        <p:tgtEl>
                                          <p:spTgt spid="368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871">
                                            <p:txEl>
                                              <p:pRg st="1" end="1"/>
                                            </p:txEl>
                                          </p:spTgt>
                                        </p:tgtEl>
                                        <p:attrNameLst>
                                          <p:attrName>style.visibility</p:attrName>
                                        </p:attrNameLst>
                                      </p:cBhvr>
                                      <p:to>
                                        <p:strVal val="visible"/>
                                      </p:to>
                                    </p:set>
                                    <p:animEffect transition="in" filter="fade">
                                      <p:cBhvr>
                                        <p:cTn id="10" dur="1000"/>
                                        <p:tgtEl>
                                          <p:spTgt spid="368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871">
                                            <p:txEl>
                                              <p:pRg st="2" end="2"/>
                                            </p:txEl>
                                          </p:spTgt>
                                        </p:tgtEl>
                                        <p:attrNameLst>
                                          <p:attrName>style.visibility</p:attrName>
                                        </p:attrNameLst>
                                      </p:cBhvr>
                                      <p:to>
                                        <p:strVal val="visible"/>
                                      </p:to>
                                    </p:set>
                                    <p:animEffect transition="in" filter="fade">
                                      <p:cBhvr>
                                        <p:cTn id="13" dur="1000"/>
                                        <p:tgtEl>
                                          <p:spTgt spid="3687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871">
                                            <p:txEl>
                                              <p:pRg st="3" end="3"/>
                                            </p:txEl>
                                          </p:spTgt>
                                        </p:tgtEl>
                                        <p:attrNameLst>
                                          <p:attrName>style.visibility</p:attrName>
                                        </p:attrNameLst>
                                      </p:cBhvr>
                                      <p:to>
                                        <p:strVal val="visible"/>
                                      </p:to>
                                    </p:set>
                                    <p:animEffect transition="in" filter="fade">
                                      <p:cBhvr>
                                        <p:cTn id="16" dur="1000"/>
                                        <p:tgtEl>
                                          <p:spTgt spid="36871">
                                            <p:txEl>
                                              <p:pRg st="3" end="3"/>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6871">
                                            <p:txEl>
                                              <p:pRg st="4" end="4"/>
                                            </p:txEl>
                                          </p:spTgt>
                                        </p:tgtEl>
                                        <p:attrNameLst>
                                          <p:attrName>style.visibility</p:attrName>
                                        </p:attrNameLst>
                                      </p:cBhvr>
                                      <p:to>
                                        <p:strVal val="visible"/>
                                      </p:to>
                                    </p:set>
                                    <p:animEffect transition="in" filter="fade">
                                      <p:cBhvr>
                                        <p:cTn id="20" dur="1000"/>
                                        <p:tgtEl>
                                          <p:spTgt spid="36871">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6871">
                                            <p:txEl>
                                              <p:pRg st="5" end="5"/>
                                            </p:txEl>
                                          </p:spTgt>
                                        </p:tgtEl>
                                        <p:attrNameLst>
                                          <p:attrName>style.visibility</p:attrName>
                                        </p:attrNameLst>
                                      </p:cBhvr>
                                      <p:to>
                                        <p:strVal val="visible"/>
                                      </p:to>
                                    </p:set>
                                    <p:animEffect transition="in" filter="fade">
                                      <p:cBhvr>
                                        <p:cTn id="23" dur="1000"/>
                                        <p:tgtEl>
                                          <p:spTgt spid="36871">
                                            <p:txEl>
                                              <p:pRg st="5" end="5"/>
                                            </p:txEl>
                                          </p:spTgt>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36871">
                                            <p:txEl>
                                              <p:pRg st="6" end="6"/>
                                            </p:txEl>
                                          </p:spTgt>
                                        </p:tgtEl>
                                        <p:attrNameLst>
                                          <p:attrName>style.visibility</p:attrName>
                                        </p:attrNameLst>
                                      </p:cBhvr>
                                      <p:to>
                                        <p:strVal val="visible"/>
                                      </p:to>
                                    </p:set>
                                    <p:animEffect transition="in" filter="fade">
                                      <p:cBhvr>
                                        <p:cTn id="27" dur="1000"/>
                                        <p:tgtEl>
                                          <p:spTgt spid="36871">
                                            <p:txEl>
                                              <p:pRg st="6" end="6"/>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6871">
                                            <p:txEl>
                                              <p:pRg st="7" end="7"/>
                                            </p:txEl>
                                          </p:spTgt>
                                        </p:tgtEl>
                                        <p:attrNameLst>
                                          <p:attrName>style.visibility</p:attrName>
                                        </p:attrNameLst>
                                      </p:cBhvr>
                                      <p:to>
                                        <p:strVal val="visible"/>
                                      </p:to>
                                    </p:set>
                                    <p:animEffect transition="in" filter="fade">
                                      <p:cBhvr>
                                        <p:cTn id="31" dur="1000"/>
                                        <p:tgtEl>
                                          <p:spTgt spid="36871">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6873"/>
                                        </p:tgtEl>
                                        <p:attrNameLst>
                                          <p:attrName>style.visibility</p:attrName>
                                        </p:attrNameLst>
                                      </p:cBhvr>
                                      <p:to>
                                        <p:strVal val="visible"/>
                                      </p:to>
                                    </p:set>
                                    <p:animEffect transition="in" filter="fade">
                                      <p:cBhvr>
                                        <p:cTn id="34" dur="1000"/>
                                        <p:tgtEl>
                                          <p:spTgt spid="36873"/>
                                        </p:tgtEl>
                                      </p:cBhvr>
                                    </p:animEffect>
                                  </p:childTnLst>
                                </p:cTn>
                              </p:par>
                              <p:par>
                                <p:cTn id="35" presetID="10" presetClass="entr" presetSubtype="0" fill="hold" nodeType="withEffect">
                                  <p:stCondLst>
                                    <p:cond delay="0"/>
                                  </p:stCondLst>
                                  <p:childTnLst>
                                    <p:set>
                                      <p:cBhvr>
                                        <p:cTn id="36" dur="1" fill="hold">
                                          <p:stCondLst>
                                            <p:cond delay="0"/>
                                          </p:stCondLst>
                                        </p:cTn>
                                        <p:tgtEl>
                                          <p:spTgt spid="36867"/>
                                        </p:tgtEl>
                                        <p:attrNameLst>
                                          <p:attrName>style.visibility</p:attrName>
                                        </p:attrNameLst>
                                      </p:cBhvr>
                                      <p:to>
                                        <p:strVal val="visible"/>
                                      </p:to>
                                    </p:set>
                                    <p:animEffect transition="in" filter="fade">
                                      <p:cBhvr>
                                        <p:cTn id="37" dur="2000"/>
                                        <p:tgtEl>
                                          <p:spTgt spid="36867"/>
                                        </p:tgtEl>
                                      </p:cBhvr>
                                    </p:animEffect>
                                  </p:childTnLst>
                                </p:cTn>
                              </p:par>
                              <p:par>
                                <p:cTn id="38" presetID="10" presetClass="entr" presetSubtype="0" fill="hold" nodeType="withEffect">
                                  <p:stCondLst>
                                    <p:cond delay="0"/>
                                  </p:stCondLst>
                                  <p:childTnLst>
                                    <p:set>
                                      <p:cBhvr>
                                        <p:cTn id="39" dur="1" fill="hold">
                                          <p:stCondLst>
                                            <p:cond delay="0"/>
                                          </p:stCondLst>
                                        </p:cTn>
                                        <p:tgtEl>
                                          <p:spTgt spid="36874"/>
                                        </p:tgtEl>
                                        <p:attrNameLst>
                                          <p:attrName>style.visibility</p:attrName>
                                        </p:attrNameLst>
                                      </p:cBhvr>
                                      <p:to>
                                        <p:strVal val="visible"/>
                                      </p:to>
                                    </p:set>
                                    <p:animEffect transition="in" filter="fade">
                                      <p:cBhvr>
                                        <p:cTn id="40" dur="1000"/>
                                        <p:tgtEl>
                                          <p:spTgt spid="36874"/>
                                        </p:tgtEl>
                                      </p:cBhvr>
                                    </p:animEffect>
                                  </p:childTnLst>
                                </p:cTn>
                              </p:par>
                              <p:par>
                                <p:cTn id="41" presetID="10" presetClass="entr" presetSubtype="0" fill="hold" nodeType="withEffect">
                                  <p:stCondLst>
                                    <p:cond delay="0"/>
                                  </p:stCondLst>
                                  <p:childTnLst>
                                    <p:set>
                                      <p:cBhvr>
                                        <p:cTn id="42" dur="1" fill="hold">
                                          <p:stCondLst>
                                            <p:cond delay="0"/>
                                          </p:stCondLst>
                                        </p:cTn>
                                        <p:tgtEl>
                                          <p:spTgt spid="36872"/>
                                        </p:tgtEl>
                                        <p:attrNameLst>
                                          <p:attrName>style.visibility</p:attrName>
                                        </p:attrNameLst>
                                      </p:cBhvr>
                                      <p:to>
                                        <p:strVal val="visible"/>
                                      </p:to>
                                    </p:set>
                                    <p:animEffect transition="in" filter="fade">
                                      <p:cBhvr>
                                        <p:cTn id="43" dur="1000"/>
                                        <p:tgtEl>
                                          <p:spTgt spid="36872"/>
                                        </p:tgtEl>
                                      </p:cBhvr>
                                    </p:animEffect>
                                  </p:childTnLst>
                                </p:cTn>
                              </p:par>
                              <p:par>
                                <p:cTn id="44" presetID="10" presetClass="entr" presetSubtype="0" fill="hold" nodeType="withEffect">
                                  <p:stCondLst>
                                    <p:cond delay="0"/>
                                  </p:stCondLst>
                                  <p:childTnLst>
                                    <p:set>
                                      <p:cBhvr>
                                        <p:cTn id="45" dur="1" fill="hold">
                                          <p:stCondLst>
                                            <p:cond delay="0"/>
                                          </p:stCondLst>
                                        </p:cTn>
                                        <p:tgtEl>
                                          <p:spTgt spid="36877"/>
                                        </p:tgtEl>
                                        <p:attrNameLst>
                                          <p:attrName>style.visibility</p:attrName>
                                        </p:attrNameLst>
                                      </p:cBhvr>
                                      <p:to>
                                        <p:strVal val="visible"/>
                                      </p:to>
                                    </p:set>
                                    <p:animEffect transition="in" filter="fade">
                                      <p:cBhvr>
                                        <p:cTn id="46" dur="1000"/>
                                        <p:tgtEl>
                                          <p:spTgt spid="36877"/>
                                        </p:tgtEl>
                                      </p:cBhvr>
                                    </p:animEffect>
                                  </p:childTnLst>
                                </p:cTn>
                              </p:par>
                              <p:par>
                                <p:cTn id="47" presetID="10" presetClass="entr" presetSubtype="0" fill="hold" nodeType="withEffect">
                                  <p:stCondLst>
                                    <p:cond delay="0"/>
                                  </p:stCondLst>
                                  <p:childTnLst>
                                    <p:set>
                                      <p:cBhvr>
                                        <p:cTn id="48" dur="1" fill="hold">
                                          <p:stCondLst>
                                            <p:cond delay="0"/>
                                          </p:stCondLst>
                                        </p:cTn>
                                        <p:tgtEl>
                                          <p:spTgt spid="36875"/>
                                        </p:tgtEl>
                                        <p:attrNameLst>
                                          <p:attrName>style.visibility</p:attrName>
                                        </p:attrNameLst>
                                      </p:cBhvr>
                                      <p:to>
                                        <p:strVal val="visible"/>
                                      </p:to>
                                    </p:set>
                                    <p:animEffect transition="in" filter="fade">
                                      <p:cBhvr>
                                        <p:cTn id="49" dur="1000"/>
                                        <p:tgtEl>
                                          <p:spTgt spid="36875"/>
                                        </p:tgtEl>
                                      </p:cBhvr>
                                    </p:animEffect>
                                  </p:childTnLst>
                                </p:cTn>
                              </p:par>
                            </p:childTnLst>
                          </p:cTn>
                        </p:par>
                        <p:par>
                          <p:cTn id="50" fill="hold">
                            <p:stCondLst>
                              <p:cond delay="5000"/>
                            </p:stCondLst>
                            <p:childTnLst>
                              <p:par>
                                <p:cTn id="51" presetID="1" presetClass="entr" presetSubtype="0" fill="hold" nodeType="afterEffect">
                                  <p:stCondLst>
                                    <p:cond delay="0"/>
                                  </p:stCondLst>
                                  <p:childTnLst>
                                    <p:set>
                                      <p:cBhvr>
                                        <p:cTn id="52" dur="1" fill="hold">
                                          <p:stCondLst>
                                            <p:cond delay="0"/>
                                          </p:stCondLst>
                                        </p:cTn>
                                        <p:tgtEl>
                                          <p:spTgt spid="36876"/>
                                        </p:tgtEl>
                                        <p:attrNameLst>
                                          <p:attrName>style.visibility</p:attrName>
                                        </p:attrNameLst>
                                      </p:cBhvr>
                                      <p:to>
                                        <p:strVal val="visible"/>
                                      </p:to>
                                    </p:set>
                                  </p:childTnLst>
                                </p:cTn>
                              </p:par>
                              <p:par>
                                <p:cTn id="53" presetID="49" presetClass="path" presetSubtype="0" accel="50000" decel="50000" fill="hold" nodeType="withEffect">
                                  <p:stCondLst>
                                    <p:cond delay="0"/>
                                  </p:stCondLst>
                                  <p:childTnLst>
                                    <p:animMotion origin="layout" path="M -3.33333E-6 -4.07407E-6 L 0.09063 0.07593 " pathEditMode="relative" rAng="0" ptsTypes="AA">
                                      <p:cBhvr>
                                        <p:cTn id="54" dur="2000" fill="hold"/>
                                        <p:tgtEl>
                                          <p:spTgt spid="36876"/>
                                        </p:tgtEl>
                                        <p:attrNameLst>
                                          <p:attrName>ppt_x</p:attrName>
                                          <p:attrName>ppt_y</p:attrName>
                                        </p:attrNameLst>
                                      </p:cBhvr>
                                      <p:rCtr x="45" y="38"/>
                                    </p:animMotion>
                                  </p:childTnLst>
                                </p:cTn>
                              </p:par>
                            </p:childTnLst>
                          </p:cTn>
                        </p:par>
                        <p:par>
                          <p:cTn id="55" fill="hold">
                            <p:stCondLst>
                              <p:cond delay="7000"/>
                            </p:stCondLst>
                            <p:childTnLst>
                              <p:par>
                                <p:cTn id="56" presetID="10" presetClass="entr" presetSubtype="0" fill="hold" nodeType="afterEffect">
                                  <p:stCondLst>
                                    <p:cond delay="0"/>
                                  </p:stCondLst>
                                  <p:childTnLst>
                                    <p:set>
                                      <p:cBhvr>
                                        <p:cTn id="57" dur="1" fill="hold">
                                          <p:stCondLst>
                                            <p:cond delay="0"/>
                                          </p:stCondLst>
                                        </p:cTn>
                                        <p:tgtEl>
                                          <p:spTgt spid="36869"/>
                                        </p:tgtEl>
                                        <p:attrNameLst>
                                          <p:attrName>style.visibility</p:attrName>
                                        </p:attrNameLst>
                                      </p:cBhvr>
                                      <p:to>
                                        <p:strVal val="visible"/>
                                      </p:to>
                                    </p:set>
                                    <p:animEffect transition="in" filter="fade">
                                      <p:cBhvr>
                                        <p:cTn id="58" dur="1000"/>
                                        <p:tgtEl>
                                          <p:spTgt spid="36869"/>
                                        </p:tgtEl>
                                      </p:cBhvr>
                                    </p:animEffect>
                                  </p:childTnLst>
                                </p:cTn>
                              </p:par>
                            </p:childTnLst>
                          </p:cTn>
                        </p:par>
                        <p:par>
                          <p:cTn id="59" fill="hold">
                            <p:stCondLst>
                              <p:cond delay="8000"/>
                            </p:stCondLst>
                            <p:childTnLst>
                              <p:par>
                                <p:cTn id="60" presetID="42" presetClass="path" presetSubtype="0" accel="50000" decel="50000" fill="hold" nodeType="afterEffect">
                                  <p:stCondLst>
                                    <p:cond delay="0"/>
                                  </p:stCondLst>
                                  <p:childTnLst>
                                    <p:animMotion origin="layout" path="M -5.55556E-7 -2.59259E-6 L -0.03455 0.11991 " pathEditMode="relative" rAng="0" ptsTypes="AA">
                                      <p:cBhvr>
                                        <p:cTn id="61" dur="2000" fill="hold"/>
                                        <p:tgtEl>
                                          <p:spTgt spid="36877"/>
                                        </p:tgtEl>
                                        <p:attrNameLst>
                                          <p:attrName>ppt_x</p:attrName>
                                          <p:attrName>ppt_y</p:attrName>
                                        </p:attrNameLst>
                                      </p:cBhvr>
                                      <p:rCtr x="-17" y="60"/>
                                    </p:animMotion>
                                  </p:childTnLst>
                                </p:cTn>
                              </p:par>
                            </p:childTnLst>
                          </p:cTn>
                        </p:par>
                        <p:par>
                          <p:cTn id="62" fill="hold">
                            <p:stCondLst>
                              <p:cond delay="10000"/>
                            </p:stCondLst>
                            <p:childTnLst>
                              <p:par>
                                <p:cTn id="63" presetID="10" presetClass="entr" presetSubtype="0" fill="hold" nodeType="afterEffect">
                                  <p:stCondLst>
                                    <p:cond delay="0"/>
                                  </p:stCondLst>
                                  <p:childTnLst>
                                    <p:set>
                                      <p:cBhvr>
                                        <p:cTn id="64" dur="1" fill="hold">
                                          <p:stCondLst>
                                            <p:cond delay="0"/>
                                          </p:stCondLst>
                                        </p:cTn>
                                        <p:tgtEl>
                                          <p:spTgt spid="36868"/>
                                        </p:tgtEl>
                                        <p:attrNameLst>
                                          <p:attrName>style.visibility</p:attrName>
                                        </p:attrNameLst>
                                      </p:cBhvr>
                                      <p:to>
                                        <p:strVal val="visible"/>
                                      </p:to>
                                    </p:set>
                                    <p:animEffect transition="in" filter="fade">
                                      <p:cBhvr>
                                        <p:cTn id="65" dur="1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build="p" autoUpdateAnimBg="0"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
          <p:cNvGraphicFramePr>
            <a:graphicFrameLocks noChangeAspect="1"/>
          </p:cNvGraphicFramePr>
          <p:nvPr>
            <p:ph sz="quarter" idx="4294967295"/>
          </p:nvPr>
        </p:nvGraphicFramePr>
        <p:xfrm>
          <a:off x="949325" y="1430338"/>
          <a:ext cx="7431088" cy="5054600"/>
        </p:xfrm>
        <a:graphic>
          <a:graphicData uri="http://schemas.openxmlformats.org/presentationml/2006/ole">
            <p:oleObj spid="_x0000_s1026" name="Visio" r:id="rId5" imgW="4387596" imgH="2865526" progId="">
              <p:embed/>
            </p:oleObj>
          </a:graphicData>
        </a:graphic>
      </p:graphicFrame>
      <p:sp>
        <p:nvSpPr>
          <p:cNvPr id="1054" name="Shape 1052"/>
          <p:cNvSpPr>
            <a:spLocks noGrp="1" noChangeArrowheads="1"/>
          </p:cNvSpPr>
          <p:nvPr>
            <p:ph type="title" sz="quarter" idx="4294967295"/>
          </p:nvPr>
        </p:nvSpPr>
        <p:spPr>
          <a:xfrm>
            <a:off x="0" y="0"/>
            <a:ext cx="8534400" cy="750888"/>
          </a:xfrm>
          <a:noFill/>
        </p:spPr>
        <p:txBody>
          <a:bodyPr anchor="t"/>
          <a:lstStyle/>
          <a:p>
            <a:r>
              <a:rPr lang="en-US" smtClean="0">
                <a:sym typeface="Wingdings" pitchFamily="2" charset="2"/>
              </a:rPr>
              <a:t>Conception indépendante de la langue</a:t>
            </a:r>
          </a:p>
        </p:txBody>
      </p:sp>
      <p:sp>
        <p:nvSpPr>
          <p:cNvPr id="1055" name="Shape 1053"/>
          <p:cNvSpPr>
            <a:spLocks/>
          </p:cNvSpPr>
          <p:nvPr/>
        </p:nvSpPr>
        <p:spPr bwMode="auto">
          <a:xfrm>
            <a:off x="3671888" y="2143125"/>
            <a:ext cx="722312" cy="752475"/>
          </a:xfrm>
          <a:custGeom>
            <a:avLst/>
            <a:gdLst>
              <a:gd name="T0" fmla="*/ 719135 w 722313"/>
              <a:gd name="T1" fmla="*/ 752475 h 752475"/>
              <a:gd name="T2" fmla="*/ 722310 w 722313"/>
              <a:gd name="T3" fmla="*/ 714015 h 752475"/>
              <a:gd name="T4" fmla="*/ 722310 w 722313"/>
              <a:gd name="T5" fmla="*/ 677228 h 752475"/>
              <a:gd name="T6" fmla="*/ 720722 w 722313"/>
              <a:gd name="T7" fmla="*/ 642112 h 752475"/>
              <a:gd name="T8" fmla="*/ 717547 w 722313"/>
              <a:gd name="T9" fmla="*/ 605324 h 752475"/>
              <a:gd name="T10" fmla="*/ 712785 w 722313"/>
              <a:gd name="T11" fmla="*/ 570209 h 752475"/>
              <a:gd name="T12" fmla="*/ 704847 w 722313"/>
              <a:gd name="T13" fmla="*/ 535093 h 752475"/>
              <a:gd name="T14" fmla="*/ 695322 w 722313"/>
              <a:gd name="T15" fmla="*/ 501650 h 752475"/>
              <a:gd name="T16" fmla="*/ 685797 w 722313"/>
              <a:gd name="T17" fmla="*/ 466535 h 752475"/>
              <a:gd name="T18" fmla="*/ 673097 w 722313"/>
              <a:gd name="T19" fmla="*/ 434763 h 752475"/>
              <a:gd name="T20" fmla="*/ 657222 w 722313"/>
              <a:gd name="T21" fmla="*/ 402992 h 752475"/>
              <a:gd name="T22" fmla="*/ 642935 w 722313"/>
              <a:gd name="T23" fmla="*/ 371221 h 752475"/>
              <a:gd name="T24" fmla="*/ 625472 w 722313"/>
              <a:gd name="T25" fmla="*/ 342794 h 752475"/>
              <a:gd name="T26" fmla="*/ 606422 w 722313"/>
              <a:gd name="T27" fmla="*/ 312695 h 752475"/>
              <a:gd name="T28" fmla="*/ 584197 w 722313"/>
              <a:gd name="T29" fmla="*/ 284268 h 752475"/>
              <a:gd name="T30" fmla="*/ 563560 w 722313"/>
              <a:gd name="T31" fmla="*/ 257514 h 752475"/>
              <a:gd name="T32" fmla="*/ 539747 w 722313"/>
              <a:gd name="T33" fmla="*/ 232431 h 752475"/>
              <a:gd name="T34" fmla="*/ 512760 w 722313"/>
              <a:gd name="T35" fmla="*/ 207349 h 752475"/>
              <a:gd name="T36" fmla="*/ 487360 w 722313"/>
              <a:gd name="T37" fmla="*/ 182266 h 752475"/>
              <a:gd name="T38" fmla="*/ 458785 w 722313"/>
              <a:gd name="T39" fmla="*/ 160528 h 752475"/>
              <a:gd name="T40" fmla="*/ 430210 w 722313"/>
              <a:gd name="T41" fmla="*/ 138790 h 752475"/>
              <a:gd name="T42" fmla="*/ 400047 w 722313"/>
              <a:gd name="T43" fmla="*/ 118724 h 752475"/>
              <a:gd name="T44" fmla="*/ 369885 w 722313"/>
              <a:gd name="T45" fmla="*/ 100330 h 752475"/>
              <a:gd name="T46" fmla="*/ 336550 w 722313"/>
              <a:gd name="T47" fmla="*/ 83608 h 752475"/>
              <a:gd name="T48" fmla="*/ 303213 w 722313"/>
              <a:gd name="T49" fmla="*/ 66887 h 752475"/>
              <a:gd name="T50" fmla="*/ 268288 w 722313"/>
              <a:gd name="T51" fmla="*/ 53509 h 752475"/>
              <a:gd name="T52" fmla="*/ 231775 w 722313"/>
              <a:gd name="T53" fmla="*/ 40132 h 752475"/>
              <a:gd name="T54" fmla="*/ 196850 w 722313"/>
              <a:gd name="T55" fmla="*/ 30099 h 752475"/>
              <a:gd name="T56" fmla="*/ 158750 w 722313"/>
              <a:gd name="T57" fmla="*/ 20066 h 752475"/>
              <a:gd name="T58" fmla="*/ 120650 w 722313"/>
              <a:gd name="T59" fmla="*/ 13377 h 752475"/>
              <a:gd name="T60" fmla="*/ 80963 w 722313"/>
              <a:gd name="T61" fmla="*/ 6689 h 752475"/>
              <a:gd name="T62" fmla="*/ 41275 w 722313"/>
              <a:gd name="T63" fmla="*/ 1672 h 752475"/>
              <a:gd name="T64" fmla="*/ 0 w 722313"/>
              <a:gd name="T65" fmla="*/ 0 h 752475"/>
              <a:gd name="T66" fmla="*/ 0 w 722313"/>
              <a:gd name="T67" fmla="*/ 0 h 7524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13403248 w 722313"/>
              <a:gd name="T103" fmla="*/ 8439145 h 752475"/>
              <a:gd name="T104" fmla="*/ 983411627 w 722313"/>
              <a:gd name="T105" fmla="*/ 0 h 7524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2313" h="752475">
                <a:moveTo>
                  <a:pt x="719138" y="752475"/>
                </a:moveTo>
                <a:lnTo>
                  <a:pt x="722313" y="714015"/>
                </a:lnTo>
                <a:lnTo>
                  <a:pt x="722313" y="677228"/>
                </a:lnTo>
                <a:lnTo>
                  <a:pt x="720725" y="642112"/>
                </a:lnTo>
                <a:lnTo>
                  <a:pt x="717550" y="605324"/>
                </a:lnTo>
                <a:lnTo>
                  <a:pt x="712788" y="570209"/>
                </a:lnTo>
                <a:lnTo>
                  <a:pt x="704850" y="535093"/>
                </a:lnTo>
                <a:lnTo>
                  <a:pt x="695325" y="501650"/>
                </a:lnTo>
                <a:lnTo>
                  <a:pt x="685800" y="466535"/>
                </a:lnTo>
                <a:lnTo>
                  <a:pt x="673100" y="434763"/>
                </a:lnTo>
                <a:lnTo>
                  <a:pt x="657225" y="402992"/>
                </a:lnTo>
                <a:lnTo>
                  <a:pt x="642938" y="371221"/>
                </a:lnTo>
                <a:lnTo>
                  <a:pt x="625475" y="342794"/>
                </a:lnTo>
                <a:lnTo>
                  <a:pt x="606425" y="312695"/>
                </a:lnTo>
                <a:lnTo>
                  <a:pt x="584200" y="284268"/>
                </a:lnTo>
                <a:lnTo>
                  <a:pt x="563563" y="257514"/>
                </a:lnTo>
                <a:lnTo>
                  <a:pt x="539750" y="232431"/>
                </a:lnTo>
                <a:lnTo>
                  <a:pt x="512763" y="207349"/>
                </a:lnTo>
                <a:lnTo>
                  <a:pt x="487363" y="182266"/>
                </a:lnTo>
                <a:lnTo>
                  <a:pt x="458788" y="160528"/>
                </a:lnTo>
                <a:lnTo>
                  <a:pt x="430213" y="138790"/>
                </a:lnTo>
                <a:lnTo>
                  <a:pt x="400050" y="118724"/>
                </a:lnTo>
                <a:lnTo>
                  <a:pt x="369888" y="100330"/>
                </a:lnTo>
                <a:lnTo>
                  <a:pt x="336550" y="83608"/>
                </a:lnTo>
                <a:lnTo>
                  <a:pt x="303213" y="66887"/>
                </a:lnTo>
                <a:lnTo>
                  <a:pt x="268288" y="53509"/>
                </a:lnTo>
                <a:lnTo>
                  <a:pt x="231775" y="40132"/>
                </a:lnTo>
                <a:lnTo>
                  <a:pt x="196850" y="30099"/>
                </a:lnTo>
                <a:lnTo>
                  <a:pt x="158750" y="20066"/>
                </a:lnTo>
                <a:lnTo>
                  <a:pt x="120650" y="13377"/>
                </a:lnTo>
                <a:lnTo>
                  <a:pt x="80963" y="6689"/>
                </a:lnTo>
                <a:lnTo>
                  <a:pt x="41275" y="1672"/>
                </a:lnTo>
                <a:lnTo>
                  <a:pt x="0" y="0"/>
                </a:lnTo>
              </a:path>
            </a:pathLst>
          </a:custGeom>
          <a:noFill/>
          <a:ln w="14288" cap="rnd" algn="ctr">
            <a:solidFill>
              <a:srgbClr val="99CC00"/>
            </a:solidFill>
            <a:round/>
            <a:headEnd/>
            <a:tailEnd/>
          </a:ln>
        </p:spPr>
        <p:txBody>
          <a:bodyPr/>
          <a:lstStyle/>
          <a:p>
            <a:pPr eaLnBrk="0" hangingPunct="0"/>
            <a:endParaRPr kumimoji="1" lang="en-US"/>
          </a:p>
        </p:txBody>
      </p:sp>
      <p:sp>
        <p:nvSpPr>
          <p:cNvPr id="1056" name="Shape 1054"/>
          <p:cNvSpPr>
            <a:spLocks/>
          </p:cNvSpPr>
          <p:nvPr/>
        </p:nvSpPr>
        <p:spPr bwMode="auto">
          <a:xfrm>
            <a:off x="2949575" y="2143125"/>
            <a:ext cx="712788" cy="752475"/>
          </a:xfrm>
          <a:custGeom>
            <a:avLst/>
            <a:gdLst>
              <a:gd name="T0" fmla="*/ 3133 w 712787"/>
              <a:gd name="T1" fmla="*/ 752475 h 752475"/>
              <a:gd name="T2" fmla="*/ 1567 w 712787"/>
              <a:gd name="T3" fmla="*/ 714015 h 752475"/>
              <a:gd name="T4" fmla="*/ 0 w 712787"/>
              <a:gd name="T5" fmla="*/ 677228 h 752475"/>
              <a:gd name="T6" fmla="*/ 1567 w 712787"/>
              <a:gd name="T7" fmla="*/ 642112 h 752475"/>
              <a:gd name="T8" fmla="*/ 4700 w 712787"/>
              <a:gd name="T9" fmla="*/ 605324 h 752475"/>
              <a:gd name="T10" fmla="*/ 10966 w 712787"/>
              <a:gd name="T11" fmla="*/ 570209 h 752475"/>
              <a:gd name="T12" fmla="*/ 17232 w 712787"/>
              <a:gd name="T13" fmla="*/ 535093 h 752475"/>
              <a:gd name="T14" fmla="*/ 26632 w 712787"/>
              <a:gd name="T15" fmla="*/ 501650 h 752475"/>
              <a:gd name="T16" fmla="*/ 36031 w 712787"/>
              <a:gd name="T17" fmla="*/ 466535 h 752475"/>
              <a:gd name="T18" fmla="*/ 50130 w 712787"/>
              <a:gd name="T19" fmla="*/ 434763 h 752475"/>
              <a:gd name="T20" fmla="*/ 64229 w 712787"/>
              <a:gd name="T21" fmla="*/ 402992 h 752475"/>
              <a:gd name="T22" fmla="*/ 78328 w 712787"/>
              <a:gd name="T23" fmla="*/ 371221 h 752475"/>
              <a:gd name="T24" fmla="*/ 97127 w 712787"/>
              <a:gd name="T25" fmla="*/ 342794 h 752475"/>
              <a:gd name="T26" fmla="*/ 115926 w 712787"/>
              <a:gd name="T27" fmla="*/ 312695 h 752475"/>
              <a:gd name="T28" fmla="*/ 136291 w 712787"/>
              <a:gd name="T29" fmla="*/ 284268 h 752475"/>
              <a:gd name="T30" fmla="*/ 158223 w 712787"/>
              <a:gd name="T31" fmla="*/ 257514 h 752475"/>
              <a:gd name="T32" fmla="*/ 181722 w 712787"/>
              <a:gd name="T33" fmla="*/ 232431 h 752475"/>
              <a:gd name="T34" fmla="*/ 206787 w 712787"/>
              <a:gd name="T35" fmla="*/ 207349 h 752475"/>
              <a:gd name="T36" fmla="*/ 231852 w 712787"/>
              <a:gd name="T37" fmla="*/ 182266 h 752475"/>
              <a:gd name="T38" fmla="*/ 260050 w 712787"/>
              <a:gd name="T39" fmla="*/ 160528 h 752475"/>
              <a:gd name="T40" fmla="*/ 288248 w 712787"/>
              <a:gd name="T41" fmla="*/ 138790 h 752475"/>
              <a:gd name="T42" fmla="*/ 318013 w 712787"/>
              <a:gd name="T43" fmla="*/ 118724 h 752475"/>
              <a:gd name="T44" fmla="*/ 349344 w 712787"/>
              <a:gd name="T45" fmla="*/ 100330 h 752475"/>
              <a:gd name="T46" fmla="*/ 380678 w 712787"/>
              <a:gd name="T47" fmla="*/ 83608 h 752475"/>
              <a:gd name="T48" fmla="*/ 415143 w 712787"/>
              <a:gd name="T49" fmla="*/ 66887 h 752475"/>
              <a:gd name="T50" fmla="*/ 448041 w 712787"/>
              <a:gd name="T51" fmla="*/ 53509 h 752475"/>
              <a:gd name="T52" fmla="*/ 484072 w 712787"/>
              <a:gd name="T53" fmla="*/ 40132 h 752475"/>
              <a:gd name="T54" fmla="*/ 520103 w 712787"/>
              <a:gd name="T55" fmla="*/ 30099 h 752475"/>
              <a:gd name="T56" fmla="*/ 557700 w 712787"/>
              <a:gd name="T57" fmla="*/ 20066 h 752475"/>
              <a:gd name="T58" fmla="*/ 595298 w 712787"/>
              <a:gd name="T59" fmla="*/ 13377 h 752475"/>
              <a:gd name="T60" fmla="*/ 632895 w 712787"/>
              <a:gd name="T61" fmla="*/ 6689 h 752475"/>
              <a:gd name="T62" fmla="*/ 672059 w 712787"/>
              <a:gd name="T63" fmla="*/ 1672 h 752475"/>
              <a:gd name="T64" fmla="*/ 712790 w 712787"/>
              <a:gd name="T65" fmla="*/ 0 h 752475"/>
              <a:gd name="T66" fmla="*/ 712790 w 712787"/>
              <a:gd name="T67" fmla="*/ 0 h 7524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11222032 w 712787"/>
              <a:gd name="T103" fmla="*/ 8439145 h 752475"/>
              <a:gd name="T104" fmla="*/ 983411623 w 712787"/>
              <a:gd name="T105" fmla="*/ 0 h 7524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2787" h="752475">
                <a:moveTo>
                  <a:pt x="3133" y="752475"/>
                </a:moveTo>
                <a:lnTo>
                  <a:pt x="1567" y="714015"/>
                </a:lnTo>
                <a:lnTo>
                  <a:pt x="0" y="677228"/>
                </a:lnTo>
                <a:lnTo>
                  <a:pt x="1567" y="642112"/>
                </a:lnTo>
                <a:lnTo>
                  <a:pt x="4700" y="605324"/>
                </a:lnTo>
                <a:lnTo>
                  <a:pt x="10966" y="570209"/>
                </a:lnTo>
                <a:lnTo>
                  <a:pt x="17232" y="535093"/>
                </a:lnTo>
                <a:lnTo>
                  <a:pt x="26632" y="501650"/>
                </a:lnTo>
                <a:lnTo>
                  <a:pt x="36031" y="466535"/>
                </a:lnTo>
                <a:lnTo>
                  <a:pt x="50130" y="434763"/>
                </a:lnTo>
                <a:lnTo>
                  <a:pt x="64229" y="402992"/>
                </a:lnTo>
                <a:lnTo>
                  <a:pt x="78328" y="371221"/>
                </a:lnTo>
                <a:lnTo>
                  <a:pt x="97127" y="342794"/>
                </a:lnTo>
                <a:lnTo>
                  <a:pt x="115926" y="312695"/>
                </a:lnTo>
                <a:lnTo>
                  <a:pt x="136291" y="284268"/>
                </a:lnTo>
                <a:lnTo>
                  <a:pt x="158223" y="257514"/>
                </a:lnTo>
                <a:lnTo>
                  <a:pt x="181722" y="232431"/>
                </a:lnTo>
                <a:lnTo>
                  <a:pt x="206787" y="207349"/>
                </a:lnTo>
                <a:lnTo>
                  <a:pt x="231852" y="182266"/>
                </a:lnTo>
                <a:lnTo>
                  <a:pt x="260050" y="160528"/>
                </a:lnTo>
                <a:lnTo>
                  <a:pt x="288248" y="138790"/>
                </a:lnTo>
                <a:lnTo>
                  <a:pt x="318013" y="118724"/>
                </a:lnTo>
                <a:lnTo>
                  <a:pt x="349344" y="100330"/>
                </a:lnTo>
                <a:lnTo>
                  <a:pt x="380675" y="83608"/>
                </a:lnTo>
                <a:lnTo>
                  <a:pt x="415140" y="66887"/>
                </a:lnTo>
                <a:lnTo>
                  <a:pt x="448038" y="53509"/>
                </a:lnTo>
                <a:lnTo>
                  <a:pt x="484069" y="40132"/>
                </a:lnTo>
                <a:lnTo>
                  <a:pt x="520100" y="30099"/>
                </a:lnTo>
                <a:lnTo>
                  <a:pt x="557697" y="20066"/>
                </a:lnTo>
                <a:lnTo>
                  <a:pt x="595295" y="13377"/>
                </a:lnTo>
                <a:lnTo>
                  <a:pt x="632892" y="6689"/>
                </a:lnTo>
                <a:lnTo>
                  <a:pt x="672056" y="1672"/>
                </a:lnTo>
                <a:lnTo>
                  <a:pt x="712787" y="0"/>
                </a:lnTo>
              </a:path>
            </a:pathLst>
          </a:custGeom>
          <a:noFill/>
          <a:ln w="14288" cap="rnd" algn="ctr">
            <a:solidFill>
              <a:srgbClr val="99CC00"/>
            </a:solidFill>
            <a:round/>
            <a:headEnd/>
            <a:tailEnd/>
          </a:ln>
        </p:spPr>
        <p:txBody>
          <a:bodyPr/>
          <a:lstStyle/>
          <a:p>
            <a:pPr eaLnBrk="0" hangingPunct="0"/>
            <a:endParaRPr kumimoji="1" lang="en-US"/>
          </a:p>
        </p:txBody>
      </p:sp>
      <p:sp>
        <p:nvSpPr>
          <p:cNvPr id="22" name="Straight Connector 21"/>
          <p:cNvSpPr>
            <a:spLocks/>
          </p:cNvSpPr>
          <p:nvPr/>
        </p:nvSpPr>
        <p:spPr bwMode="auto">
          <a:xfrm flipH="1">
            <a:off x="2933700" y="2879725"/>
            <a:ext cx="1458913" cy="0"/>
          </a:xfrm>
          <a:prstGeom prst="line">
            <a:avLst/>
          </a:prstGeom>
          <a:noFill/>
          <a:ln w="14288" cap="rnd" algn="ctr">
            <a:solidFill>
              <a:srgbClr val="99CC00"/>
            </a:solidFill>
            <a:round/>
            <a:headEnd/>
            <a:tailEnd/>
          </a:ln>
        </p:spPr>
        <p:txBody>
          <a:bodyPr/>
          <a:lstStyle/>
          <a:p>
            <a:endParaRPr lang="fr-FR"/>
          </a:p>
        </p:txBody>
      </p:sp>
      <p:sp>
        <p:nvSpPr>
          <p:cNvPr id="9" name="Shape 8"/>
          <p:cNvSpPr>
            <a:spLocks/>
          </p:cNvSpPr>
          <p:nvPr/>
        </p:nvSpPr>
        <p:spPr bwMode="auto">
          <a:xfrm>
            <a:off x="3679825" y="2874963"/>
            <a:ext cx="712788" cy="714375"/>
          </a:xfrm>
          <a:custGeom>
            <a:avLst/>
            <a:gdLst>
              <a:gd name="T0" fmla="*/ 709657 w 712787"/>
              <a:gd name="T1" fmla="*/ 0 h 714375"/>
              <a:gd name="T2" fmla="*/ 712790 w 712787"/>
              <a:gd name="T3" fmla="*/ 34925 h 714375"/>
              <a:gd name="T4" fmla="*/ 712790 w 712787"/>
              <a:gd name="T5" fmla="*/ 71438 h 714375"/>
              <a:gd name="T6" fmla="*/ 711223 w 712787"/>
              <a:gd name="T7" fmla="*/ 104775 h 714375"/>
              <a:gd name="T8" fmla="*/ 708090 w 712787"/>
              <a:gd name="T9" fmla="*/ 138113 h 714375"/>
              <a:gd name="T10" fmla="*/ 703391 w 712787"/>
              <a:gd name="T11" fmla="*/ 173038 h 714375"/>
              <a:gd name="T12" fmla="*/ 695558 w 712787"/>
              <a:gd name="T13" fmla="*/ 206375 h 714375"/>
              <a:gd name="T14" fmla="*/ 686158 w 712787"/>
              <a:gd name="T15" fmla="*/ 238125 h 714375"/>
              <a:gd name="T16" fmla="*/ 676759 w 712787"/>
              <a:gd name="T17" fmla="*/ 269875 h 714375"/>
              <a:gd name="T18" fmla="*/ 664226 w 712787"/>
              <a:gd name="T19" fmla="*/ 301625 h 714375"/>
              <a:gd name="T20" fmla="*/ 648561 w 712787"/>
              <a:gd name="T21" fmla="*/ 331788 h 714375"/>
              <a:gd name="T22" fmla="*/ 634462 w 712787"/>
              <a:gd name="T23" fmla="*/ 360363 h 714375"/>
              <a:gd name="T24" fmla="*/ 617230 w 712787"/>
              <a:gd name="T25" fmla="*/ 388938 h 714375"/>
              <a:gd name="T26" fmla="*/ 598431 w 712787"/>
              <a:gd name="T27" fmla="*/ 415925 h 714375"/>
              <a:gd name="T28" fmla="*/ 576499 w 712787"/>
              <a:gd name="T29" fmla="*/ 442913 h 714375"/>
              <a:gd name="T30" fmla="*/ 556134 w 712787"/>
              <a:gd name="T31" fmla="*/ 468313 h 714375"/>
              <a:gd name="T32" fmla="*/ 532635 w 712787"/>
              <a:gd name="T33" fmla="*/ 493713 h 714375"/>
              <a:gd name="T34" fmla="*/ 506003 w 712787"/>
              <a:gd name="T35" fmla="*/ 517525 h 714375"/>
              <a:gd name="T36" fmla="*/ 480938 w 712787"/>
              <a:gd name="T37" fmla="*/ 539750 h 714375"/>
              <a:gd name="T38" fmla="*/ 452740 w 712787"/>
              <a:gd name="T39" fmla="*/ 561975 h 714375"/>
              <a:gd name="T40" fmla="*/ 424542 w 712787"/>
              <a:gd name="T41" fmla="*/ 581025 h 714375"/>
              <a:gd name="T42" fmla="*/ 394777 w 712787"/>
              <a:gd name="T43" fmla="*/ 600075 h 714375"/>
              <a:gd name="T44" fmla="*/ 365013 w 712787"/>
              <a:gd name="T45" fmla="*/ 619125 h 714375"/>
              <a:gd name="T46" fmla="*/ 332112 w 712787"/>
              <a:gd name="T47" fmla="*/ 633413 h 714375"/>
              <a:gd name="T48" fmla="*/ 299214 w 712787"/>
              <a:gd name="T49" fmla="*/ 649288 h 714375"/>
              <a:gd name="T50" fmla="*/ 264749 w 712787"/>
              <a:gd name="T51" fmla="*/ 661988 h 714375"/>
              <a:gd name="T52" fmla="*/ 228718 w 712787"/>
              <a:gd name="T53" fmla="*/ 674688 h 714375"/>
              <a:gd name="T54" fmla="*/ 194254 w 712787"/>
              <a:gd name="T55" fmla="*/ 685800 h 714375"/>
              <a:gd name="T56" fmla="*/ 156656 w 712787"/>
              <a:gd name="T57" fmla="*/ 695325 h 714375"/>
              <a:gd name="T58" fmla="*/ 119059 w 712787"/>
              <a:gd name="T59" fmla="*/ 701675 h 714375"/>
              <a:gd name="T60" fmla="*/ 79895 w 712787"/>
              <a:gd name="T61" fmla="*/ 706438 h 714375"/>
              <a:gd name="T62" fmla="*/ 40731 w 712787"/>
              <a:gd name="T63" fmla="*/ 711200 h 714375"/>
              <a:gd name="T64" fmla="*/ 0 w 712787"/>
              <a:gd name="T65" fmla="*/ 714375 h 714375"/>
              <a:gd name="T66" fmla="*/ 0 w 712787"/>
              <a:gd name="T67" fmla="*/ 714375 h 7143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13400063 w 712787"/>
              <a:gd name="T103" fmla="*/ 10748960 h 714375"/>
              <a:gd name="T104" fmla="*/ 983411623 w 712787"/>
              <a:gd name="T105" fmla="*/ 0 h 7143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2787" h="714375">
                <a:moveTo>
                  <a:pt x="709654" y="0"/>
                </a:moveTo>
                <a:lnTo>
                  <a:pt x="712787" y="34925"/>
                </a:lnTo>
                <a:lnTo>
                  <a:pt x="712787" y="71438"/>
                </a:lnTo>
                <a:lnTo>
                  <a:pt x="711220" y="104775"/>
                </a:lnTo>
                <a:lnTo>
                  <a:pt x="708087" y="138113"/>
                </a:lnTo>
                <a:lnTo>
                  <a:pt x="703388" y="173038"/>
                </a:lnTo>
                <a:lnTo>
                  <a:pt x="695555" y="206375"/>
                </a:lnTo>
                <a:lnTo>
                  <a:pt x="686155" y="238125"/>
                </a:lnTo>
                <a:lnTo>
                  <a:pt x="676756" y="269875"/>
                </a:lnTo>
                <a:lnTo>
                  <a:pt x="664223" y="301625"/>
                </a:lnTo>
                <a:lnTo>
                  <a:pt x="648558" y="331788"/>
                </a:lnTo>
                <a:lnTo>
                  <a:pt x="634459" y="360363"/>
                </a:lnTo>
                <a:lnTo>
                  <a:pt x="617227" y="388938"/>
                </a:lnTo>
                <a:lnTo>
                  <a:pt x="598428" y="415925"/>
                </a:lnTo>
                <a:lnTo>
                  <a:pt x="576496" y="442913"/>
                </a:lnTo>
                <a:lnTo>
                  <a:pt x="556131" y="468313"/>
                </a:lnTo>
                <a:lnTo>
                  <a:pt x="532632" y="493713"/>
                </a:lnTo>
                <a:lnTo>
                  <a:pt x="506000" y="517525"/>
                </a:lnTo>
                <a:lnTo>
                  <a:pt x="480935" y="539750"/>
                </a:lnTo>
                <a:lnTo>
                  <a:pt x="452737" y="561975"/>
                </a:lnTo>
                <a:lnTo>
                  <a:pt x="424539" y="581025"/>
                </a:lnTo>
                <a:lnTo>
                  <a:pt x="394774" y="600075"/>
                </a:lnTo>
                <a:lnTo>
                  <a:pt x="365010" y="619125"/>
                </a:lnTo>
                <a:lnTo>
                  <a:pt x="332112" y="633413"/>
                </a:lnTo>
                <a:lnTo>
                  <a:pt x="299214" y="649288"/>
                </a:lnTo>
                <a:lnTo>
                  <a:pt x="264749" y="661988"/>
                </a:lnTo>
                <a:lnTo>
                  <a:pt x="228718" y="674688"/>
                </a:lnTo>
                <a:lnTo>
                  <a:pt x="194254" y="685800"/>
                </a:lnTo>
                <a:lnTo>
                  <a:pt x="156656" y="695325"/>
                </a:lnTo>
                <a:lnTo>
                  <a:pt x="119059" y="701675"/>
                </a:lnTo>
                <a:lnTo>
                  <a:pt x="79895" y="706438"/>
                </a:lnTo>
                <a:lnTo>
                  <a:pt x="40731" y="711200"/>
                </a:lnTo>
                <a:lnTo>
                  <a:pt x="0" y="714375"/>
                </a:lnTo>
              </a:path>
            </a:pathLst>
          </a:custGeom>
          <a:noFill/>
          <a:ln w="14288" cap="rnd" algn="ctr">
            <a:solidFill>
              <a:srgbClr val="99CC00"/>
            </a:solidFill>
            <a:round/>
            <a:headEnd/>
            <a:tailEnd/>
          </a:ln>
        </p:spPr>
        <p:txBody>
          <a:bodyPr/>
          <a:lstStyle/>
          <a:p>
            <a:pPr eaLnBrk="0" hangingPunct="0"/>
            <a:endParaRPr kumimoji="1" lang="en-US"/>
          </a:p>
        </p:txBody>
      </p:sp>
      <p:sp>
        <p:nvSpPr>
          <p:cNvPr id="8" name="Shape 7"/>
          <p:cNvSpPr>
            <a:spLocks/>
          </p:cNvSpPr>
          <p:nvPr/>
        </p:nvSpPr>
        <p:spPr bwMode="auto">
          <a:xfrm>
            <a:off x="2951163" y="2874963"/>
            <a:ext cx="722312" cy="714375"/>
          </a:xfrm>
          <a:custGeom>
            <a:avLst/>
            <a:gdLst>
              <a:gd name="T0" fmla="*/ 3175 w 722313"/>
              <a:gd name="T1" fmla="*/ 0 h 714375"/>
              <a:gd name="T2" fmla="*/ 1588 w 722313"/>
              <a:gd name="T3" fmla="*/ 34925 h 714375"/>
              <a:gd name="T4" fmla="*/ 0 w 722313"/>
              <a:gd name="T5" fmla="*/ 71438 h 714375"/>
              <a:gd name="T6" fmla="*/ 1588 w 722313"/>
              <a:gd name="T7" fmla="*/ 104775 h 714375"/>
              <a:gd name="T8" fmla="*/ 4763 w 722313"/>
              <a:gd name="T9" fmla="*/ 138113 h 714375"/>
              <a:gd name="T10" fmla="*/ 11113 w 722313"/>
              <a:gd name="T11" fmla="*/ 173038 h 714375"/>
              <a:gd name="T12" fmla="*/ 17463 w 722313"/>
              <a:gd name="T13" fmla="*/ 206375 h 714375"/>
              <a:gd name="T14" fmla="*/ 26988 w 722313"/>
              <a:gd name="T15" fmla="*/ 238125 h 714375"/>
              <a:gd name="T16" fmla="*/ 36513 w 722313"/>
              <a:gd name="T17" fmla="*/ 269875 h 714375"/>
              <a:gd name="T18" fmla="*/ 50800 w 722313"/>
              <a:gd name="T19" fmla="*/ 301625 h 714375"/>
              <a:gd name="T20" fmla="*/ 65088 w 722313"/>
              <a:gd name="T21" fmla="*/ 331788 h 714375"/>
              <a:gd name="T22" fmla="*/ 79375 w 722313"/>
              <a:gd name="T23" fmla="*/ 360363 h 714375"/>
              <a:gd name="T24" fmla="*/ 98425 w 722313"/>
              <a:gd name="T25" fmla="*/ 388938 h 714375"/>
              <a:gd name="T26" fmla="*/ 117475 w 722313"/>
              <a:gd name="T27" fmla="*/ 415925 h 714375"/>
              <a:gd name="T28" fmla="*/ 138113 w 722313"/>
              <a:gd name="T29" fmla="*/ 442913 h 714375"/>
              <a:gd name="T30" fmla="*/ 160338 w 722313"/>
              <a:gd name="T31" fmla="*/ 468313 h 714375"/>
              <a:gd name="T32" fmla="*/ 184150 w 722313"/>
              <a:gd name="T33" fmla="*/ 493713 h 714375"/>
              <a:gd name="T34" fmla="*/ 209550 w 722313"/>
              <a:gd name="T35" fmla="*/ 517525 h 714375"/>
              <a:gd name="T36" fmla="*/ 234950 w 722313"/>
              <a:gd name="T37" fmla="*/ 539750 h 714375"/>
              <a:gd name="T38" fmla="*/ 263525 w 722313"/>
              <a:gd name="T39" fmla="*/ 561975 h 714375"/>
              <a:gd name="T40" fmla="*/ 292100 w 722313"/>
              <a:gd name="T41" fmla="*/ 581025 h 714375"/>
              <a:gd name="T42" fmla="*/ 322263 w 722313"/>
              <a:gd name="T43" fmla="*/ 600075 h 714375"/>
              <a:gd name="T44" fmla="*/ 354013 w 722313"/>
              <a:gd name="T45" fmla="*/ 619125 h 714375"/>
              <a:gd name="T46" fmla="*/ 385760 w 722313"/>
              <a:gd name="T47" fmla="*/ 633413 h 714375"/>
              <a:gd name="T48" fmla="*/ 420685 w 722313"/>
              <a:gd name="T49" fmla="*/ 649288 h 714375"/>
              <a:gd name="T50" fmla="*/ 454022 w 722313"/>
              <a:gd name="T51" fmla="*/ 661988 h 714375"/>
              <a:gd name="T52" fmla="*/ 490535 w 722313"/>
              <a:gd name="T53" fmla="*/ 674688 h 714375"/>
              <a:gd name="T54" fmla="*/ 527047 w 722313"/>
              <a:gd name="T55" fmla="*/ 685800 h 714375"/>
              <a:gd name="T56" fmla="*/ 565147 w 722313"/>
              <a:gd name="T57" fmla="*/ 695325 h 714375"/>
              <a:gd name="T58" fmla="*/ 603247 w 722313"/>
              <a:gd name="T59" fmla="*/ 701675 h 714375"/>
              <a:gd name="T60" fmla="*/ 641347 w 722313"/>
              <a:gd name="T61" fmla="*/ 706438 h 714375"/>
              <a:gd name="T62" fmla="*/ 681035 w 722313"/>
              <a:gd name="T63" fmla="*/ 711200 h 714375"/>
              <a:gd name="T64" fmla="*/ 722310 w 722313"/>
              <a:gd name="T65" fmla="*/ 714375 h 714375"/>
              <a:gd name="T66" fmla="*/ 722310 w 722313"/>
              <a:gd name="T67" fmla="*/ 714375 h 7143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11250609 w 722313"/>
              <a:gd name="T103" fmla="*/ 10748960 h 714375"/>
              <a:gd name="T104" fmla="*/ 983411627 w 722313"/>
              <a:gd name="T105" fmla="*/ 0 h 7143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2313" h="714375">
                <a:moveTo>
                  <a:pt x="3175" y="0"/>
                </a:moveTo>
                <a:lnTo>
                  <a:pt x="1588" y="34925"/>
                </a:lnTo>
                <a:lnTo>
                  <a:pt x="0" y="71438"/>
                </a:lnTo>
                <a:lnTo>
                  <a:pt x="1588" y="104775"/>
                </a:lnTo>
                <a:lnTo>
                  <a:pt x="4763" y="138113"/>
                </a:lnTo>
                <a:lnTo>
                  <a:pt x="11113" y="173038"/>
                </a:lnTo>
                <a:lnTo>
                  <a:pt x="17463" y="206375"/>
                </a:lnTo>
                <a:lnTo>
                  <a:pt x="26988" y="238125"/>
                </a:lnTo>
                <a:lnTo>
                  <a:pt x="36513" y="269875"/>
                </a:lnTo>
                <a:lnTo>
                  <a:pt x="50800" y="301625"/>
                </a:lnTo>
                <a:lnTo>
                  <a:pt x="65088" y="331788"/>
                </a:lnTo>
                <a:lnTo>
                  <a:pt x="79375" y="360363"/>
                </a:lnTo>
                <a:lnTo>
                  <a:pt x="98425" y="388938"/>
                </a:lnTo>
                <a:lnTo>
                  <a:pt x="117475" y="415925"/>
                </a:lnTo>
                <a:lnTo>
                  <a:pt x="138113" y="442913"/>
                </a:lnTo>
                <a:lnTo>
                  <a:pt x="160338" y="468313"/>
                </a:lnTo>
                <a:lnTo>
                  <a:pt x="184150" y="493713"/>
                </a:lnTo>
                <a:lnTo>
                  <a:pt x="209550" y="517525"/>
                </a:lnTo>
                <a:lnTo>
                  <a:pt x="234950" y="539750"/>
                </a:lnTo>
                <a:lnTo>
                  <a:pt x="263525" y="561975"/>
                </a:lnTo>
                <a:lnTo>
                  <a:pt x="292100" y="581025"/>
                </a:lnTo>
                <a:lnTo>
                  <a:pt x="322263" y="600075"/>
                </a:lnTo>
                <a:lnTo>
                  <a:pt x="354013" y="619125"/>
                </a:lnTo>
                <a:lnTo>
                  <a:pt x="385763" y="633413"/>
                </a:lnTo>
                <a:lnTo>
                  <a:pt x="420688" y="649288"/>
                </a:lnTo>
                <a:lnTo>
                  <a:pt x="454025" y="661988"/>
                </a:lnTo>
                <a:lnTo>
                  <a:pt x="490538" y="674688"/>
                </a:lnTo>
                <a:lnTo>
                  <a:pt x="527050" y="685800"/>
                </a:lnTo>
                <a:lnTo>
                  <a:pt x="565150" y="695325"/>
                </a:lnTo>
                <a:lnTo>
                  <a:pt x="603250" y="701675"/>
                </a:lnTo>
                <a:lnTo>
                  <a:pt x="641350" y="706438"/>
                </a:lnTo>
                <a:lnTo>
                  <a:pt x="681038" y="711200"/>
                </a:lnTo>
                <a:lnTo>
                  <a:pt x="722313" y="714375"/>
                </a:lnTo>
              </a:path>
            </a:pathLst>
          </a:custGeom>
          <a:noFill/>
          <a:ln w="14288" cap="rnd" algn="ctr">
            <a:solidFill>
              <a:srgbClr val="99CC00"/>
            </a:solidFill>
            <a:round/>
            <a:headEnd/>
            <a:tailEnd/>
          </a:ln>
        </p:spPr>
        <p:txBody>
          <a:bodyPr/>
          <a:lstStyle/>
          <a:p>
            <a:pPr eaLnBrk="0" hangingPunct="0"/>
            <a:endParaRPr kumimoji="1" lang="en-US"/>
          </a:p>
        </p:txBody>
      </p:sp>
      <p:sp>
        <p:nvSpPr>
          <p:cNvPr id="16" name="Straight Connector 15"/>
          <p:cNvSpPr>
            <a:spLocks/>
          </p:cNvSpPr>
          <p:nvPr/>
        </p:nvSpPr>
        <p:spPr bwMode="auto">
          <a:xfrm flipH="1" flipV="1">
            <a:off x="2955925" y="2890838"/>
            <a:ext cx="1435100" cy="3175"/>
          </a:xfrm>
          <a:prstGeom prst="line">
            <a:avLst/>
          </a:prstGeom>
          <a:noFill/>
          <a:ln w="14288" cap="rnd" algn="ctr">
            <a:solidFill>
              <a:srgbClr val="99CC00"/>
            </a:solidFill>
            <a:round/>
            <a:headEnd/>
            <a:tailEnd/>
          </a:ln>
        </p:spPr>
        <p:txBody>
          <a:bodyPr/>
          <a:lstStyle/>
          <a:p>
            <a:endParaRPr lang="fr-FR"/>
          </a:p>
        </p:txBody>
      </p:sp>
      <p:sp>
        <p:nvSpPr>
          <p:cNvPr id="1061" name="Shape 1059"/>
          <p:cNvSpPr>
            <a:spLocks/>
          </p:cNvSpPr>
          <p:nvPr/>
        </p:nvSpPr>
        <p:spPr bwMode="auto">
          <a:xfrm>
            <a:off x="2041525" y="2106613"/>
            <a:ext cx="803275" cy="801687"/>
          </a:xfrm>
          <a:custGeom>
            <a:avLst/>
            <a:gdLst>
              <a:gd name="T0" fmla="*/ 760413 w 803275"/>
              <a:gd name="T1" fmla="*/ 801685 h 801688"/>
              <a:gd name="T2" fmla="*/ 0 w 803275"/>
              <a:gd name="T3" fmla="*/ 0 h 801688"/>
              <a:gd name="T4" fmla="*/ 0 w 803275"/>
              <a:gd name="T5" fmla="*/ 0 h 801688"/>
              <a:gd name="T6" fmla="*/ 0 60000 65536"/>
              <a:gd name="T7" fmla="*/ 0 60000 65536"/>
              <a:gd name="T8" fmla="*/ 0 60000 65536"/>
              <a:gd name="T9" fmla="*/ 8659809 w 803275"/>
              <a:gd name="T10" fmla="*/ 8359759 h 801688"/>
              <a:gd name="T11" fmla="*/ 983411662 w 803275"/>
              <a:gd name="T12" fmla="*/ 0 h 801688"/>
            </a:gdLst>
            <a:ahLst/>
            <a:cxnLst>
              <a:cxn ang="T6">
                <a:pos x="T0" y="T1"/>
              </a:cxn>
              <a:cxn ang="T7">
                <a:pos x="T2" y="T3"/>
              </a:cxn>
              <a:cxn ang="T8">
                <a:pos x="T4" y="T5"/>
              </a:cxn>
            </a:cxnLst>
            <a:rect l="T9" t="T10" r="T11" b="T12"/>
            <a:pathLst>
              <a:path w="803275" h="801688">
                <a:moveTo>
                  <a:pt x="760413" y="801688"/>
                </a:moveTo>
                <a:cubicBezTo>
                  <a:pt x="803275" y="374650"/>
                  <a:pt x="463550" y="15875"/>
                  <a:pt x="0" y="0"/>
                </a:cubicBezTo>
                <a:cubicBezTo>
                  <a:pt x="0" y="0"/>
                  <a:pt x="0" y="0"/>
                  <a:pt x="0" y="0"/>
                </a:cubicBezTo>
              </a:path>
            </a:pathLst>
          </a:custGeom>
          <a:noFill/>
          <a:ln w="15875" cap="rnd" algn="ctr">
            <a:solidFill>
              <a:srgbClr val="FF9900"/>
            </a:solidFill>
            <a:round/>
            <a:headEnd/>
            <a:tailEnd/>
          </a:ln>
        </p:spPr>
        <p:txBody>
          <a:bodyPr/>
          <a:lstStyle/>
          <a:p>
            <a:pPr eaLnBrk="0" hangingPunct="0"/>
            <a:endParaRPr kumimoji="1" lang="en-US"/>
          </a:p>
        </p:txBody>
      </p:sp>
      <p:sp>
        <p:nvSpPr>
          <p:cNvPr id="1062" name="Shape 1060"/>
          <p:cNvSpPr>
            <a:spLocks/>
          </p:cNvSpPr>
          <p:nvPr/>
        </p:nvSpPr>
        <p:spPr bwMode="auto">
          <a:xfrm>
            <a:off x="1238250" y="2106613"/>
            <a:ext cx="803275" cy="801687"/>
          </a:xfrm>
          <a:custGeom>
            <a:avLst/>
            <a:gdLst>
              <a:gd name="T0" fmla="*/ 44450 w 803275"/>
              <a:gd name="T1" fmla="*/ 801685 h 801688"/>
              <a:gd name="T2" fmla="*/ 803275 w 803275"/>
              <a:gd name="T3" fmla="*/ 0 h 801688"/>
              <a:gd name="T4" fmla="*/ 803275 w 803275"/>
              <a:gd name="T5" fmla="*/ 0 h 801688"/>
              <a:gd name="T6" fmla="*/ 0 60000 65536"/>
              <a:gd name="T7" fmla="*/ 0 60000 65536"/>
              <a:gd name="T8" fmla="*/ 0 60000 65536"/>
              <a:gd name="T9" fmla="*/ 6223000 w 803275"/>
              <a:gd name="T10" fmla="*/ 8359759 h 801688"/>
              <a:gd name="T11" fmla="*/ 983411662 w 803275"/>
              <a:gd name="T12" fmla="*/ 0 h 801688"/>
            </a:gdLst>
            <a:ahLst/>
            <a:cxnLst>
              <a:cxn ang="T6">
                <a:pos x="T0" y="T1"/>
              </a:cxn>
              <a:cxn ang="T7">
                <a:pos x="T2" y="T3"/>
              </a:cxn>
              <a:cxn ang="T8">
                <a:pos x="T4" y="T5"/>
              </a:cxn>
            </a:cxnLst>
            <a:rect l="T9" t="T10" r="T11" b="T12"/>
            <a:pathLst>
              <a:path w="803275" h="801688">
                <a:moveTo>
                  <a:pt x="44450" y="801688"/>
                </a:moveTo>
                <a:cubicBezTo>
                  <a:pt x="0" y="374650"/>
                  <a:pt x="341313" y="15875"/>
                  <a:pt x="803275" y="0"/>
                </a:cubicBezTo>
                <a:cubicBezTo>
                  <a:pt x="803275" y="0"/>
                  <a:pt x="803275" y="0"/>
                  <a:pt x="803275" y="0"/>
                </a:cubicBezTo>
              </a:path>
            </a:pathLst>
          </a:custGeom>
          <a:noFill/>
          <a:ln w="15875" cap="rnd" algn="ctr">
            <a:solidFill>
              <a:srgbClr val="FF9900"/>
            </a:solidFill>
            <a:round/>
            <a:headEnd/>
            <a:tailEnd/>
          </a:ln>
        </p:spPr>
        <p:txBody>
          <a:bodyPr/>
          <a:lstStyle/>
          <a:p>
            <a:pPr eaLnBrk="0" hangingPunct="0"/>
            <a:endParaRPr kumimoji="1" lang="en-US"/>
          </a:p>
        </p:txBody>
      </p:sp>
      <p:sp>
        <p:nvSpPr>
          <p:cNvPr id="24" name="Straight Connector 23"/>
          <p:cNvSpPr>
            <a:spLocks/>
          </p:cNvSpPr>
          <p:nvPr/>
        </p:nvSpPr>
        <p:spPr bwMode="auto">
          <a:xfrm flipH="1" flipV="1">
            <a:off x="1279525" y="2890838"/>
            <a:ext cx="1528763" cy="1587"/>
          </a:xfrm>
          <a:prstGeom prst="line">
            <a:avLst/>
          </a:prstGeom>
          <a:noFill/>
          <a:ln w="15875" cap="rnd" algn="ctr">
            <a:solidFill>
              <a:srgbClr val="FF9900"/>
            </a:solidFill>
            <a:round/>
            <a:headEnd/>
            <a:tailEnd/>
          </a:ln>
        </p:spPr>
        <p:txBody>
          <a:bodyPr/>
          <a:lstStyle/>
          <a:p>
            <a:endParaRPr lang="fr-FR"/>
          </a:p>
        </p:txBody>
      </p:sp>
      <p:sp>
        <p:nvSpPr>
          <p:cNvPr id="26" name="Shape 25"/>
          <p:cNvSpPr>
            <a:spLocks/>
          </p:cNvSpPr>
          <p:nvPr/>
        </p:nvSpPr>
        <p:spPr bwMode="auto">
          <a:xfrm>
            <a:off x="2038350" y="2868613"/>
            <a:ext cx="762000" cy="750887"/>
          </a:xfrm>
          <a:custGeom>
            <a:avLst/>
            <a:gdLst>
              <a:gd name="T0" fmla="*/ 757238 w 762000"/>
              <a:gd name="T1" fmla="*/ 0 h 750888"/>
              <a:gd name="T2" fmla="*/ 760413 w 762000"/>
              <a:gd name="T3" fmla="*/ 36513 h 750888"/>
              <a:gd name="T4" fmla="*/ 762000 w 762000"/>
              <a:gd name="T5" fmla="*/ 74613 h 750888"/>
              <a:gd name="T6" fmla="*/ 758825 w 762000"/>
              <a:gd name="T7" fmla="*/ 109538 h 750888"/>
              <a:gd name="T8" fmla="*/ 755650 w 762000"/>
              <a:gd name="T9" fmla="*/ 146050 h 750888"/>
              <a:gd name="T10" fmla="*/ 749300 w 762000"/>
              <a:gd name="T11" fmla="*/ 180975 h 750888"/>
              <a:gd name="T12" fmla="*/ 742950 w 762000"/>
              <a:gd name="T13" fmla="*/ 215900 h 750888"/>
              <a:gd name="T14" fmla="*/ 733425 w 762000"/>
              <a:gd name="T15" fmla="*/ 249238 h 750888"/>
              <a:gd name="T16" fmla="*/ 722313 w 762000"/>
              <a:gd name="T17" fmla="*/ 284163 h 750888"/>
              <a:gd name="T18" fmla="*/ 709613 w 762000"/>
              <a:gd name="T19" fmla="*/ 315913 h 750888"/>
              <a:gd name="T20" fmla="*/ 693738 w 762000"/>
              <a:gd name="T21" fmla="*/ 347663 h 750888"/>
              <a:gd name="T22" fmla="*/ 677863 w 762000"/>
              <a:gd name="T23" fmla="*/ 379410 h 750888"/>
              <a:gd name="T24" fmla="*/ 657225 w 762000"/>
              <a:gd name="T25" fmla="*/ 407985 h 750888"/>
              <a:gd name="T26" fmla="*/ 638175 w 762000"/>
              <a:gd name="T27" fmla="*/ 438147 h 750888"/>
              <a:gd name="T28" fmla="*/ 615950 w 762000"/>
              <a:gd name="T29" fmla="*/ 466722 h 750888"/>
              <a:gd name="T30" fmla="*/ 593725 w 762000"/>
              <a:gd name="T31" fmla="*/ 493710 h 750888"/>
              <a:gd name="T32" fmla="*/ 568325 w 762000"/>
              <a:gd name="T33" fmla="*/ 519110 h 750888"/>
              <a:gd name="T34" fmla="*/ 539750 w 762000"/>
              <a:gd name="T35" fmla="*/ 544510 h 750888"/>
              <a:gd name="T36" fmla="*/ 514350 w 762000"/>
              <a:gd name="T37" fmla="*/ 568322 h 750888"/>
              <a:gd name="T38" fmla="*/ 484188 w 762000"/>
              <a:gd name="T39" fmla="*/ 590547 h 750888"/>
              <a:gd name="T40" fmla="*/ 454025 w 762000"/>
              <a:gd name="T41" fmla="*/ 611185 h 750888"/>
              <a:gd name="T42" fmla="*/ 420688 w 762000"/>
              <a:gd name="T43" fmla="*/ 630235 h 750888"/>
              <a:gd name="T44" fmla="*/ 388938 w 762000"/>
              <a:gd name="T45" fmla="*/ 650872 h 750888"/>
              <a:gd name="T46" fmla="*/ 354013 w 762000"/>
              <a:gd name="T47" fmla="*/ 666747 h 750888"/>
              <a:gd name="T48" fmla="*/ 319088 w 762000"/>
              <a:gd name="T49" fmla="*/ 682622 h 750888"/>
              <a:gd name="T50" fmla="*/ 282575 w 762000"/>
              <a:gd name="T51" fmla="*/ 696910 h 750888"/>
              <a:gd name="T52" fmla="*/ 244475 w 762000"/>
              <a:gd name="T53" fmla="*/ 709610 h 750888"/>
              <a:gd name="T54" fmla="*/ 206375 w 762000"/>
              <a:gd name="T55" fmla="*/ 720722 h 750888"/>
              <a:gd name="T56" fmla="*/ 166688 w 762000"/>
              <a:gd name="T57" fmla="*/ 730247 h 750888"/>
              <a:gd name="T58" fmla="*/ 125413 w 762000"/>
              <a:gd name="T59" fmla="*/ 738185 h 750888"/>
              <a:gd name="T60" fmla="*/ 84138 w 762000"/>
              <a:gd name="T61" fmla="*/ 744535 h 750888"/>
              <a:gd name="T62" fmla="*/ 42863 w 762000"/>
              <a:gd name="T63" fmla="*/ 747710 h 750888"/>
              <a:gd name="T64" fmla="*/ 0 w 762000"/>
              <a:gd name="T65" fmla="*/ 750885 h 750888"/>
              <a:gd name="T66" fmla="*/ 0 w 762000"/>
              <a:gd name="T67" fmla="*/ 750885 h 7508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8583609 w 762000"/>
              <a:gd name="T103" fmla="*/ 10763248 h 750888"/>
              <a:gd name="T104" fmla="*/ 983411645 w 762000"/>
              <a:gd name="T105" fmla="*/ 0 h 7508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2000" h="750888">
                <a:moveTo>
                  <a:pt x="757238" y="0"/>
                </a:moveTo>
                <a:lnTo>
                  <a:pt x="760413" y="36513"/>
                </a:lnTo>
                <a:lnTo>
                  <a:pt x="762000" y="74613"/>
                </a:lnTo>
                <a:lnTo>
                  <a:pt x="758825" y="109538"/>
                </a:lnTo>
                <a:lnTo>
                  <a:pt x="755650" y="146050"/>
                </a:lnTo>
                <a:lnTo>
                  <a:pt x="749300" y="180975"/>
                </a:lnTo>
                <a:lnTo>
                  <a:pt x="742950" y="215900"/>
                </a:lnTo>
                <a:lnTo>
                  <a:pt x="733425" y="249238"/>
                </a:lnTo>
                <a:lnTo>
                  <a:pt x="722313" y="284163"/>
                </a:lnTo>
                <a:lnTo>
                  <a:pt x="709613" y="315913"/>
                </a:lnTo>
                <a:lnTo>
                  <a:pt x="693738" y="347663"/>
                </a:lnTo>
                <a:lnTo>
                  <a:pt x="677863" y="379413"/>
                </a:lnTo>
                <a:lnTo>
                  <a:pt x="657225" y="407988"/>
                </a:lnTo>
                <a:lnTo>
                  <a:pt x="638175" y="438150"/>
                </a:lnTo>
                <a:lnTo>
                  <a:pt x="615950" y="466725"/>
                </a:lnTo>
                <a:lnTo>
                  <a:pt x="593725" y="493713"/>
                </a:lnTo>
                <a:lnTo>
                  <a:pt x="568325" y="519113"/>
                </a:lnTo>
                <a:lnTo>
                  <a:pt x="539750" y="544513"/>
                </a:lnTo>
                <a:lnTo>
                  <a:pt x="514350" y="568325"/>
                </a:lnTo>
                <a:lnTo>
                  <a:pt x="484188" y="590550"/>
                </a:lnTo>
                <a:lnTo>
                  <a:pt x="454025" y="611188"/>
                </a:lnTo>
                <a:lnTo>
                  <a:pt x="420688" y="630238"/>
                </a:lnTo>
                <a:lnTo>
                  <a:pt x="388938" y="650875"/>
                </a:lnTo>
                <a:lnTo>
                  <a:pt x="354013" y="666750"/>
                </a:lnTo>
                <a:lnTo>
                  <a:pt x="319088" y="682625"/>
                </a:lnTo>
                <a:lnTo>
                  <a:pt x="282575" y="696913"/>
                </a:lnTo>
                <a:lnTo>
                  <a:pt x="244475" y="709613"/>
                </a:lnTo>
                <a:lnTo>
                  <a:pt x="206375" y="720725"/>
                </a:lnTo>
                <a:lnTo>
                  <a:pt x="166688" y="730250"/>
                </a:lnTo>
                <a:lnTo>
                  <a:pt x="125413" y="738188"/>
                </a:lnTo>
                <a:lnTo>
                  <a:pt x="84138" y="744538"/>
                </a:lnTo>
                <a:lnTo>
                  <a:pt x="42863" y="747713"/>
                </a:lnTo>
                <a:lnTo>
                  <a:pt x="0" y="750888"/>
                </a:lnTo>
              </a:path>
            </a:pathLst>
          </a:custGeom>
          <a:noFill/>
          <a:ln w="15875" cap="rnd" algn="ctr">
            <a:solidFill>
              <a:srgbClr val="FF9900"/>
            </a:solidFill>
            <a:round/>
            <a:headEnd/>
            <a:tailEnd/>
          </a:ln>
        </p:spPr>
        <p:txBody>
          <a:bodyPr/>
          <a:lstStyle/>
          <a:p>
            <a:pPr eaLnBrk="0" hangingPunct="0"/>
            <a:endParaRPr kumimoji="1" lang="en-US"/>
          </a:p>
        </p:txBody>
      </p:sp>
      <p:sp>
        <p:nvSpPr>
          <p:cNvPr id="20" name="Shape 19"/>
          <p:cNvSpPr>
            <a:spLocks/>
          </p:cNvSpPr>
          <p:nvPr/>
        </p:nvSpPr>
        <p:spPr bwMode="auto">
          <a:xfrm>
            <a:off x="1276350" y="2868613"/>
            <a:ext cx="762000" cy="750887"/>
          </a:xfrm>
          <a:custGeom>
            <a:avLst/>
            <a:gdLst>
              <a:gd name="T0" fmla="*/ 3175 w 762000"/>
              <a:gd name="T1" fmla="*/ 0 h 750888"/>
              <a:gd name="T2" fmla="*/ 0 w 762000"/>
              <a:gd name="T3" fmla="*/ 36513 h 750888"/>
              <a:gd name="T4" fmla="*/ 0 w 762000"/>
              <a:gd name="T5" fmla="*/ 74613 h 750888"/>
              <a:gd name="T6" fmla="*/ 1588 w 762000"/>
              <a:gd name="T7" fmla="*/ 109538 h 750888"/>
              <a:gd name="T8" fmla="*/ 4763 w 762000"/>
              <a:gd name="T9" fmla="*/ 146050 h 750888"/>
              <a:gd name="T10" fmla="*/ 11113 w 762000"/>
              <a:gd name="T11" fmla="*/ 180975 h 750888"/>
              <a:gd name="T12" fmla="*/ 17463 w 762000"/>
              <a:gd name="T13" fmla="*/ 215900 h 750888"/>
              <a:gd name="T14" fmla="*/ 26988 w 762000"/>
              <a:gd name="T15" fmla="*/ 249238 h 750888"/>
              <a:gd name="T16" fmla="*/ 39688 w 762000"/>
              <a:gd name="T17" fmla="*/ 284163 h 750888"/>
              <a:gd name="T18" fmla="*/ 52388 w 762000"/>
              <a:gd name="T19" fmla="*/ 315913 h 750888"/>
              <a:gd name="T20" fmla="*/ 68263 w 762000"/>
              <a:gd name="T21" fmla="*/ 347663 h 750888"/>
              <a:gd name="T22" fmla="*/ 84138 w 762000"/>
              <a:gd name="T23" fmla="*/ 379410 h 750888"/>
              <a:gd name="T24" fmla="*/ 103188 w 762000"/>
              <a:gd name="T25" fmla="*/ 407985 h 750888"/>
              <a:gd name="T26" fmla="*/ 122238 w 762000"/>
              <a:gd name="T27" fmla="*/ 438147 h 750888"/>
              <a:gd name="T28" fmla="*/ 144463 w 762000"/>
              <a:gd name="T29" fmla="*/ 466722 h 750888"/>
              <a:gd name="T30" fmla="*/ 168275 w 762000"/>
              <a:gd name="T31" fmla="*/ 493710 h 750888"/>
              <a:gd name="T32" fmla="*/ 193675 w 762000"/>
              <a:gd name="T33" fmla="*/ 519110 h 750888"/>
              <a:gd name="T34" fmla="*/ 220663 w 762000"/>
              <a:gd name="T35" fmla="*/ 544510 h 750888"/>
              <a:gd name="T36" fmla="*/ 247650 w 762000"/>
              <a:gd name="T37" fmla="*/ 568322 h 750888"/>
              <a:gd name="T38" fmla="*/ 277813 w 762000"/>
              <a:gd name="T39" fmla="*/ 590547 h 750888"/>
              <a:gd name="T40" fmla="*/ 307975 w 762000"/>
              <a:gd name="T41" fmla="*/ 611185 h 750888"/>
              <a:gd name="T42" fmla="*/ 339725 w 762000"/>
              <a:gd name="T43" fmla="*/ 630235 h 750888"/>
              <a:gd name="T44" fmla="*/ 373063 w 762000"/>
              <a:gd name="T45" fmla="*/ 650872 h 750888"/>
              <a:gd name="T46" fmla="*/ 406400 w 762000"/>
              <a:gd name="T47" fmla="*/ 666747 h 750888"/>
              <a:gd name="T48" fmla="*/ 442913 w 762000"/>
              <a:gd name="T49" fmla="*/ 682622 h 750888"/>
              <a:gd name="T50" fmla="*/ 479425 w 762000"/>
              <a:gd name="T51" fmla="*/ 696910 h 750888"/>
              <a:gd name="T52" fmla="*/ 517525 w 762000"/>
              <a:gd name="T53" fmla="*/ 709610 h 750888"/>
              <a:gd name="T54" fmla="*/ 554038 w 762000"/>
              <a:gd name="T55" fmla="*/ 720722 h 750888"/>
              <a:gd name="T56" fmla="*/ 595313 w 762000"/>
              <a:gd name="T57" fmla="*/ 730247 h 750888"/>
              <a:gd name="T58" fmla="*/ 635000 w 762000"/>
              <a:gd name="T59" fmla="*/ 738185 h 750888"/>
              <a:gd name="T60" fmla="*/ 676275 w 762000"/>
              <a:gd name="T61" fmla="*/ 744535 h 750888"/>
              <a:gd name="T62" fmla="*/ 719138 w 762000"/>
              <a:gd name="T63" fmla="*/ 747710 h 750888"/>
              <a:gd name="T64" fmla="*/ 762000 w 762000"/>
              <a:gd name="T65" fmla="*/ 750885 h 750888"/>
              <a:gd name="T66" fmla="*/ 762000 w 762000"/>
              <a:gd name="T67" fmla="*/ 750885 h 7508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6289672 w 762000"/>
              <a:gd name="T103" fmla="*/ 10763248 h 750888"/>
              <a:gd name="T104" fmla="*/ 983411645 w 762000"/>
              <a:gd name="T105" fmla="*/ 0 h 7508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2000" h="750888">
                <a:moveTo>
                  <a:pt x="3175" y="0"/>
                </a:moveTo>
                <a:lnTo>
                  <a:pt x="0" y="36513"/>
                </a:lnTo>
                <a:lnTo>
                  <a:pt x="0" y="74613"/>
                </a:lnTo>
                <a:lnTo>
                  <a:pt x="1588" y="109538"/>
                </a:lnTo>
                <a:lnTo>
                  <a:pt x="4763" y="146050"/>
                </a:lnTo>
                <a:lnTo>
                  <a:pt x="11113" y="180975"/>
                </a:lnTo>
                <a:lnTo>
                  <a:pt x="17463" y="215900"/>
                </a:lnTo>
                <a:lnTo>
                  <a:pt x="26988" y="249238"/>
                </a:lnTo>
                <a:lnTo>
                  <a:pt x="39688" y="284163"/>
                </a:lnTo>
                <a:lnTo>
                  <a:pt x="52388" y="315913"/>
                </a:lnTo>
                <a:lnTo>
                  <a:pt x="68263" y="347663"/>
                </a:lnTo>
                <a:lnTo>
                  <a:pt x="84138" y="379413"/>
                </a:lnTo>
                <a:lnTo>
                  <a:pt x="103188" y="407988"/>
                </a:lnTo>
                <a:lnTo>
                  <a:pt x="122238" y="438150"/>
                </a:lnTo>
                <a:lnTo>
                  <a:pt x="144463" y="466725"/>
                </a:lnTo>
                <a:lnTo>
                  <a:pt x="168275" y="493713"/>
                </a:lnTo>
                <a:lnTo>
                  <a:pt x="193675" y="519113"/>
                </a:lnTo>
                <a:lnTo>
                  <a:pt x="220663" y="544513"/>
                </a:lnTo>
                <a:lnTo>
                  <a:pt x="247650" y="568325"/>
                </a:lnTo>
                <a:lnTo>
                  <a:pt x="277813" y="590550"/>
                </a:lnTo>
                <a:lnTo>
                  <a:pt x="307975" y="611188"/>
                </a:lnTo>
                <a:lnTo>
                  <a:pt x="339725" y="630238"/>
                </a:lnTo>
                <a:lnTo>
                  <a:pt x="373063" y="650875"/>
                </a:lnTo>
                <a:lnTo>
                  <a:pt x="406400" y="666750"/>
                </a:lnTo>
                <a:lnTo>
                  <a:pt x="442913" y="682625"/>
                </a:lnTo>
                <a:lnTo>
                  <a:pt x="479425" y="696913"/>
                </a:lnTo>
                <a:lnTo>
                  <a:pt x="517525" y="709613"/>
                </a:lnTo>
                <a:lnTo>
                  <a:pt x="554038" y="720725"/>
                </a:lnTo>
                <a:lnTo>
                  <a:pt x="595313" y="730250"/>
                </a:lnTo>
                <a:lnTo>
                  <a:pt x="635000" y="738188"/>
                </a:lnTo>
                <a:lnTo>
                  <a:pt x="676275" y="744538"/>
                </a:lnTo>
                <a:lnTo>
                  <a:pt x="719138" y="747713"/>
                </a:lnTo>
                <a:lnTo>
                  <a:pt x="762000" y="750888"/>
                </a:lnTo>
              </a:path>
            </a:pathLst>
          </a:custGeom>
          <a:noFill/>
          <a:ln w="15875" cap="rnd" algn="ctr">
            <a:solidFill>
              <a:srgbClr val="FF9900"/>
            </a:solidFill>
            <a:round/>
            <a:headEnd/>
            <a:tailEnd/>
          </a:ln>
        </p:spPr>
        <p:txBody>
          <a:bodyPr/>
          <a:lstStyle/>
          <a:p>
            <a:pPr eaLnBrk="0" hangingPunct="0"/>
            <a:endParaRPr kumimoji="1" lang="en-US"/>
          </a:p>
        </p:txBody>
      </p:sp>
      <p:sp>
        <p:nvSpPr>
          <p:cNvPr id="19" name="Straight Connector 18"/>
          <p:cNvSpPr>
            <a:spLocks/>
          </p:cNvSpPr>
          <p:nvPr/>
        </p:nvSpPr>
        <p:spPr bwMode="auto">
          <a:xfrm flipH="1" flipV="1">
            <a:off x="1276350" y="2901950"/>
            <a:ext cx="1517650" cy="6350"/>
          </a:xfrm>
          <a:prstGeom prst="line">
            <a:avLst/>
          </a:prstGeom>
          <a:noFill/>
          <a:ln w="15875" cap="rnd" algn="ctr">
            <a:solidFill>
              <a:srgbClr val="FF9900"/>
            </a:solidFill>
            <a:round/>
            <a:headEnd/>
            <a:tailEnd/>
          </a:ln>
        </p:spPr>
        <p:txBody>
          <a:bodyPr/>
          <a:lstStyle/>
          <a:p>
            <a:endParaRPr lang="fr-FR"/>
          </a:p>
        </p:txBody>
      </p:sp>
      <p:sp>
        <p:nvSpPr>
          <p:cNvPr id="1067" name="Shape 1065"/>
          <p:cNvSpPr>
            <a:spLocks/>
          </p:cNvSpPr>
          <p:nvPr/>
        </p:nvSpPr>
        <p:spPr bwMode="auto">
          <a:xfrm>
            <a:off x="5257800" y="2182813"/>
            <a:ext cx="722313" cy="714375"/>
          </a:xfrm>
          <a:custGeom>
            <a:avLst/>
            <a:gdLst>
              <a:gd name="T0" fmla="*/ 719140 w 722312"/>
              <a:gd name="T1" fmla="*/ 714375 h 714375"/>
              <a:gd name="T2" fmla="*/ 722315 w 722312"/>
              <a:gd name="T3" fmla="*/ 677863 h 714375"/>
              <a:gd name="T4" fmla="*/ 722315 w 722312"/>
              <a:gd name="T5" fmla="*/ 642938 h 714375"/>
              <a:gd name="T6" fmla="*/ 720728 w 722312"/>
              <a:gd name="T7" fmla="*/ 609600 h 714375"/>
              <a:gd name="T8" fmla="*/ 717553 w 722312"/>
              <a:gd name="T9" fmla="*/ 574675 h 714375"/>
              <a:gd name="T10" fmla="*/ 712790 w 722312"/>
              <a:gd name="T11" fmla="*/ 541338 h 714375"/>
              <a:gd name="T12" fmla="*/ 704853 w 722312"/>
              <a:gd name="T13" fmla="*/ 508000 h 714375"/>
              <a:gd name="T14" fmla="*/ 695328 w 722312"/>
              <a:gd name="T15" fmla="*/ 476250 h 714375"/>
              <a:gd name="T16" fmla="*/ 685803 w 722312"/>
              <a:gd name="T17" fmla="*/ 442913 h 714375"/>
              <a:gd name="T18" fmla="*/ 673103 w 722312"/>
              <a:gd name="T19" fmla="*/ 412750 h 714375"/>
              <a:gd name="T20" fmla="*/ 657228 w 722312"/>
              <a:gd name="T21" fmla="*/ 382588 h 714375"/>
              <a:gd name="T22" fmla="*/ 642940 w 722312"/>
              <a:gd name="T23" fmla="*/ 352425 h 714375"/>
              <a:gd name="T24" fmla="*/ 625478 w 722312"/>
              <a:gd name="T25" fmla="*/ 325438 h 714375"/>
              <a:gd name="T26" fmla="*/ 606428 w 722312"/>
              <a:gd name="T27" fmla="*/ 296863 h 714375"/>
              <a:gd name="T28" fmla="*/ 584203 w 722312"/>
              <a:gd name="T29" fmla="*/ 269875 h 714375"/>
              <a:gd name="T30" fmla="*/ 563565 w 722312"/>
              <a:gd name="T31" fmla="*/ 244475 h 714375"/>
              <a:gd name="T32" fmla="*/ 539753 w 722312"/>
              <a:gd name="T33" fmla="*/ 220663 h 714375"/>
              <a:gd name="T34" fmla="*/ 512765 w 722312"/>
              <a:gd name="T35" fmla="*/ 196850 h 714375"/>
              <a:gd name="T36" fmla="*/ 487365 w 722312"/>
              <a:gd name="T37" fmla="*/ 173038 h 714375"/>
              <a:gd name="T38" fmla="*/ 458790 w 722312"/>
              <a:gd name="T39" fmla="*/ 152400 h 714375"/>
              <a:gd name="T40" fmla="*/ 430215 w 722312"/>
              <a:gd name="T41" fmla="*/ 131763 h 714375"/>
              <a:gd name="T42" fmla="*/ 400053 w 722312"/>
              <a:gd name="T43" fmla="*/ 112713 h 714375"/>
              <a:gd name="T44" fmla="*/ 369890 w 722312"/>
              <a:gd name="T45" fmla="*/ 95250 h 714375"/>
              <a:gd name="T46" fmla="*/ 336550 w 722312"/>
              <a:gd name="T47" fmla="*/ 79375 h 714375"/>
              <a:gd name="T48" fmla="*/ 303212 w 722312"/>
              <a:gd name="T49" fmla="*/ 63500 h 714375"/>
              <a:gd name="T50" fmla="*/ 268287 w 722312"/>
              <a:gd name="T51" fmla="*/ 50800 h 714375"/>
              <a:gd name="T52" fmla="*/ 231775 w 722312"/>
              <a:gd name="T53" fmla="*/ 38100 h 714375"/>
              <a:gd name="T54" fmla="*/ 196850 w 722312"/>
              <a:gd name="T55" fmla="*/ 28575 h 714375"/>
              <a:gd name="T56" fmla="*/ 158750 w 722312"/>
              <a:gd name="T57" fmla="*/ 19050 h 714375"/>
              <a:gd name="T58" fmla="*/ 120650 w 722312"/>
              <a:gd name="T59" fmla="*/ 12700 h 714375"/>
              <a:gd name="T60" fmla="*/ 80962 w 722312"/>
              <a:gd name="T61" fmla="*/ 6350 h 714375"/>
              <a:gd name="T62" fmla="*/ 41275 w 722312"/>
              <a:gd name="T63" fmla="*/ 1588 h 714375"/>
              <a:gd name="T64" fmla="*/ 0 w 722312"/>
              <a:gd name="T65" fmla="*/ 0 h 714375"/>
              <a:gd name="T66" fmla="*/ 0 w 722312"/>
              <a:gd name="T67" fmla="*/ 0 h 7143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18143538 w 722312"/>
              <a:gd name="T103" fmla="*/ 8524873 h 714375"/>
              <a:gd name="T104" fmla="*/ 983411628 w 722312"/>
              <a:gd name="T105" fmla="*/ 0 h 7143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2312" h="714375">
                <a:moveTo>
                  <a:pt x="719137" y="714375"/>
                </a:moveTo>
                <a:lnTo>
                  <a:pt x="722312" y="677863"/>
                </a:lnTo>
                <a:lnTo>
                  <a:pt x="722312" y="642938"/>
                </a:lnTo>
                <a:lnTo>
                  <a:pt x="720725" y="609600"/>
                </a:lnTo>
                <a:lnTo>
                  <a:pt x="717550" y="574675"/>
                </a:lnTo>
                <a:lnTo>
                  <a:pt x="712787" y="541338"/>
                </a:lnTo>
                <a:lnTo>
                  <a:pt x="704850" y="508000"/>
                </a:lnTo>
                <a:lnTo>
                  <a:pt x="695325" y="476250"/>
                </a:lnTo>
                <a:lnTo>
                  <a:pt x="685800" y="442913"/>
                </a:lnTo>
                <a:lnTo>
                  <a:pt x="673100" y="412750"/>
                </a:lnTo>
                <a:lnTo>
                  <a:pt x="657225" y="382588"/>
                </a:lnTo>
                <a:lnTo>
                  <a:pt x="642937" y="352425"/>
                </a:lnTo>
                <a:lnTo>
                  <a:pt x="625475" y="325438"/>
                </a:lnTo>
                <a:lnTo>
                  <a:pt x="606425" y="296863"/>
                </a:lnTo>
                <a:lnTo>
                  <a:pt x="584200" y="269875"/>
                </a:lnTo>
                <a:lnTo>
                  <a:pt x="563562" y="244475"/>
                </a:lnTo>
                <a:lnTo>
                  <a:pt x="539750" y="220663"/>
                </a:lnTo>
                <a:lnTo>
                  <a:pt x="512762" y="196850"/>
                </a:lnTo>
                <a:lnTo>
                  <a:pt x="487362" y="173038"/>
                </a:lnTo>
                <a:lnTo>
                  <a:pt x="458787" y="152400"/>
                </a:lnTo>
                <a:lnTo>
                  <a:pt x="430212" y="131763"/>
                </a:lnTo>
                <a:lnTo>
                  <a:pt x="400050" y="112713"/>
                </a:lnTo>
                <a:lnTo>
                  <a:pt x="369887" y="95250"/>
                </a:lnTo>
                <a:lnTo>
                  <a:pt x="336550" y="79375"/>
                </a:lnTo>
                <a:lnTo>
                  <a:pt x="303212" y="63500"/>
                </a:lnTo>
                <a:lnTo>
                  <a:pt x="268287" y="50800"/>
                </a:lnTo>
                <a:lnTo>
                  <a:pt x="231775" y="38100"/>
                </a:lnTo>
                <a:lnTo>
                  <a:pt x="196850" y="28575"/>
                </a:lnTo>
                <a:lnTo>
                  <a:pt x="158750" y="19050"/>
                </a:lnTo>
                <a:lnTo>
                  <a:pt x="120650" y="12700"/>
                </a:lnTo>
                <a:lnTo>
                  <a:pt x="80962" y="6350"/>
                </a:lnTo>
                <a:lnTo>
                  <a:pt x="41275" y="1588"/>
                </a:lnTo>
                <a:lnTo>
                  <a:pt x="0" y="0"/>
                </a:lnTo>
              </a:path>
            </a:pathLst>
          </a:custGeom>
          <a:noFill/>
          <a:ln w="14288" cap="rnd" algn="ctr">
            <a:solidFill>
              <a:srgbClr val="008000"/>
            </a:solidFill>
            <a:round/>
            <a:headEnd/>
            <a:tailEnd/>
          </a:ln>
        </p:spPr>
        <p:txBody>
          <a:bodyPr/>
          <a:lstStyle/>
          <a:p>
            <a:pPr eaLnBrk="0" hangingPunct="0"/>
            <a:endParaRPr kumimoji="1" lang="en-US"/>
          </a:p>
        </p:txBody>
      </p:sp>
      <p:sp>
        <p:nvSpPr>
          <p:cNvPr id="1068" name="Shape 1066"/>
          <p:cNvSpPr>
            <a:spLocks/>
          </p:cNvSpPr>
          <p:nvPr/>
        </p:nvSpPr>
        <p:spPr bwMode="auto">
          <a:xfrm>
            <a:off x="4535488" y="2182813"/>
            <a:ext cx="722312" cy="714375"/>
          </a:xfrm>
          <a:custGeom>
            <a:avLst/>
            <a:gdLst>
              <a:gd name="T0" fmla="*/ 3175 w 722313"/>
              <a:gd name="T1" fmla="*/ 714375 h 714375"/>
              <a:gd name="T2" fmla="*/ 1588 w 722313"/>
              <a:gd name="T3" fmla="*/ 677863 h 714375"/>
              <a:gd name="T4" fmla="*/ 0 w 722313"/>
              <a:gd name="T5" fmla="*/ 642938 h 714375"/>
              <a:gd name="T6" fmla="*/ 1588 w 722313"/>
              <a:gd name="T7" fmla="*/ 609600 h 714375"/>
              <a:gd name="T8" fmla="*/ 4763 w 722313"/>
              <a:gd name="T9" fmla="*/ 574675 h 714375"/>
              <a:gd name="T10" fmla="*/ 11113 w 722313"/>
              <a:gd name="T11" fmla="*/ 541338 h 714375"/>
              <a:gd name="T12" fmla="*/ 17463 w 722313"/>
              <a:gd name="T13" fmla="*/ 508000 h 714375"/>
              <a:gd name="T14" fmla="*/ 26988 w 722313"/>
              <a:gd name="T15" fmla="*/ 476250 h 714375"/>
              <a:gd name="T16" fmla="*/ 36513 w 722313"/>
              <a:gd name="T17" fmla="*/ 442913 h 714375"/>
              <a:gd name="T18" fmla="*/ 50800 w 722313"/>
              <a:gd name="T19" fmla="*/ 412750 h 714375"/>
              <a:gd name="T20" fmla="*/ 65088 w 722313"/>
              <a:gd name="T21" fmla="*/ 382588 h 714375"/>
              <a:gd name="T22" fmla="*/ 79375 w 722313"/>
              <a:gd name="T23" fmla="*/ 352425 h 714375"/>
              <a:gd name="T24" fmla="*/ 98425 w 722313"/>
              <a:gd name="T25" fmla="*/ 325438 h 714375"/>
              <a:gd name="T26" fmla="*/ 117475 w 722313"/>
              <a:gd name="T27" fmla="*/ 296863 h 714375"/>
              <a:gd name="T28" fmla="*/ 138113 w 722313"/>
              <a:gd name="T29" fmla="*/ 269875 h 714375"/>
              <a:gd name="T30" fmla="*/ 160338 w 722313"/>
              <a:gd name="T31" fmla="*/ 244475 h 714375"/>
              <a:gd name="T32" fmla="*/ 184150 w 722313"/>
              <a:gd name="T33" fmla="*/ 220663 h 714375"/>
              <a:gd name="T34" fmla="*/ 209550 w 722313"/>
              <a:gd name="T35" fmla="*/ 196850 h 714375"/>
              <a:gd name="T36" fmla="*/ 234950 w 722313"/>
              <a:gd name="T37" fmla="*/ 173038 h 714375"/>
              <a:gd name="T38" fmla="*/ 263525 w 722313"/>
              <a:gd name="T39" fmla="*/ 152400 h 714375"/>
              <a:gd name="T40" fmla="*/ 292100 w 722313"/>
              <a:gd name="T41" fmla="*/ 131763 h 714375"/>
              <a:gd name="T42" fmla="*/ 322263 w 722313"/>
              <a:gd name="T43" fmla="*/ 112713 h 714375"/>
              <a:gd name="T44" fmla="*/ 354013 w 722313"/>
              <a:gd name="T45" fmla="*/ 95250 h 714375"/>
              <a:gd name="T46" fmla="*/ 385760 w 722313"/>
              <a:gd name="T47" fmla="*/ 79375 h 714375"/>
              <a:gd name="T48" fmla="*/ 420685 w 722313"/>
              <a:gd name="T49" fmla="*/ 63500 h 714375"/>
              <a:gd name="T50" fmla="*/ 454022 w 722313"/>
              <a:gd name="T51" fmla="*/ 50800 h 714375"/>
              <a:gd name="T52" fmla="*/ 490535 w 722313"/>
              <a:gd name="T53" fmla="*/ 38100 h 714375"/>
              <a:gd name="T54" fmla="*/ 527047 w 722313"/>
              <a:gd name="T55" fmla="*/ 28575 h 714375"/>
              <a:gd name="T56" fmla="*/ 565147 w 722313"/>
              <a:gd name="T57" fmla="*/ 19050 h 714375"/>
              <a:gd name="T58" fmla="*/ 603247 w 722313"/>
              <a:gd name="T59" fmla="*/ 12700 h 714375"/>
              <a:gd name="T60" fmla="*/ 641347 w 722313"/>
              <a:gd name="T61" fmla="*/ 6350 h 714375"/>
              <a:gd name="T62" fmla="*/ 681035 w 722313"/>
              <a:gd name="T63" fmla="*/ 1588 h 714375"/>
              <a:gd name="T64" fmla="*/ 722310 w 722313"/>
              <a:gd name="T65" fmla="*/ 0 h 714375"/>
              <a:gd name="T66" fmla="*/ 722310 w 722313"/>
              <a:gd name="T67" fmla="*/ 0 h 7143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15986094 w 722313"/>
              <a:gd name="T103" fmla="*/ 8524873 h 714375"/>
              <a:gd name="T104" fmla="*/ 983411627 w 722313"/>
              <a:gd name="T105" fmla="*/ 0 h 7143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2313" h="714375">
                <a:moveTo>
                  <a:pt x="3175" y="714375"/>
                </a:moveTo>
                <a:lnTo>
                  <a:pt x="1588" y="677863"/>
                </a:lnTo>
                <a:lnTo>
                  <a:pt x="0" y="642938"/>
                </a:lnTo>
                <a:lnTo>
                  <a:pt x="1588" y="609600"/>
                </a:lnTo>
                <a:lnTo>
                  <a:pt x="4763" y="574675"/>
                </a:lnTo>
                <a:lnTo>
                  <a:pt x="11113" y="541338"/>
                </a:lnTo>
                <a:lnTo>
                  <a:pt x="17463" y="508000"/>
                </a:lnTo>
                <a:lnTo>
                  <a:pt x="26988" y="476250"/>
                </a:lnTo>
                <a:lnTo>
                  <a:pt x="36513" y="442913"/>
                </a:lnTo>
                <a:lnTo>
                  <a:pt x="50800" y="412750"/>
                </a:lnTo>
                <a:lnTo>
                  <a:pt x="65088" y="382588"/>
                </a:lnTo>
                <a:lnTo>
                  <a:pt x="79375" y="352425"/>
                </a:lnTo>
                <a:lnTo>
                  <a:pt x="98425" y="325438"/>
                </a:lnTo>
                <a:lnTo>
                  <a:pt x="117475" y="296863"/>
                </a:lnTo>
                <a:lnTo>
                  <a:pt x="138113" y="269875"/>
                </a:lnTo>
                <a:lnTo>
                  <a:pt x="160338" y="244475"/>
                </a:lnTo>
                <a:lnTo>
                  <a:pt x="184150" y="220663"/>
                </a:lnTo>
                <a:lnTo>
                  <a:pt x="209550" y="196850"/>
                </a:lnTo>
                <a:lnTo>
                  <a:pt x="234950" y="173038"/>
                </a:lnTo>
                <a:lnTo>
                  <a:pt x="263525" y="152400"/>
                </a:lnTo>
                <a:lnTo>
                  <a:pt x="292100" y="131763"/>
                </a:lnTo>
                <a:lnTo>
                  <a:pt x="322263" y="112713"/>
                </a:lnTo>
                <a:lnTo>
                  <a:pt x="354013" y="95250"/>
                </a:lnTo>
                <a:lnTo>
                  <a:pt x="385763" y="79375"/>
                </a:lnTo>
                <a:lnTo>
                  <a:pt x="420688" y="63500"/>
                </a:lnTo>
                <a:lnTo>
                  <a:pt x="454025" y="50800"/>
                </a:lnTo>
                <a:lnTo>
                  <a:pt x="490538" y="38100"/>
                </a:lnTo>
                <a:lnTo>
                  <a:pt x="527050" y="28575"/>
                </a:lnTo>
                <a:lnTo>
                  <a:pt x="565150" y="19050"/>
                </a:lnTo>
                <a:lnTo>
                  <a:pt x="603250" y="12700"/>
                </a:lnTo>
                <a:lnTo>
                  <a:pt x="641350" y="6350"/>
                </a:lnTo>
                <a:lnTo>
                  <a:pt x="681038" y="1588"/>
                </a:lnTo>
                <a:lnTo>
                  <a:pt x="722313" y="0"/>
                </a:lnTo>
              </a:path>
            </a:pathLst>
          </a:custGeom>
          <a:noFill/>
          <a:ln w="14288" cap="rnd" algn="ctr">
            <a:solidFill>
              <a:srgbClr val="008000"/>
            </a:solidFill>
            <a:round/>
            <a:headEnd/>
            <a:tailEnd/>
          </a:ln>
        </p:spPr>
        <p:txBody>
          <a:bodyPr/>
          <a:lstStyle/>
          <a:p>
            <a:pPr eaLnBrk="0" hangingPunct="0"/>
            <a:endParaRPr kumimoji="1" lang="en-US"/>
          </a:p>
        </p:txBody>
      </p:sp>
      <p:sp>
        <p:nvSpPr>
          <p:cNvPr id="18" name="Straight Connector 17"/>
          <p:cNvSpPr>
            <a:spLocks/>
          </p:cNvSpPr>
          <p:nvPr/>
        </p:nvSpPr>
        <p:spPr bwMode="auto">
          <a:xfrm flipH="1">
            <a:off x="4535488" y="2889250"/>
            <a:ext cx="1441450" cy="3175"/>
          </a:xfrm>
          <a:prstGeom prst="line">
            <a:avLst/>
          </a:prstGeom>
          <a:noFill/>
          <a:ln w="14288" cap="rnd" algn="ctr">
            <a:solidFill>
              <a:srgbClr val="008000"/>
            </a:solidFill>
            <a:round/>
            <a:headEnd/>
            <a:tailEnd/>
          </a:ln>
        </p:spPr>
        <p:txBody>
          <a:bodyPr/>
          <a:lstStyle/>
          <a:p>
            <a:endParaRPr lang="fr-FR"/>
          </a:p>
        </p:txBody>
      </p:sp>
      <p:sp>
        <p:nvSpPr>
          <p:cNvPr id="13" name="Shape 12"/>
          <p:cNvSpPr>
            <a:spLocks/>
          </p:cNvSpPr>
          <p:nvPr/>
        </p:nvSpPr>
        <p:spPr bwMode="auto">
          <a:xfrm>
            <a:off x="5254625" y="2874963"/>
            <a:ext cx="722313" cy="714375"/>
          </a:xfrm>
          <a:custGeom>
            <a:avLst/>
            <a:gdLst>
              <a:gd name="T0" fmla="*/ 719140 w 722312"/>
              <a:gd name="T1" fmla="*/ 0 h 714375"/>
              <a:gd name="T2" fmla="*/ 722315 w 722312"/>
              <a:gd name="T3" fmla="*/ 34925 h 714375"/>
              <a:gd name="T4" fmla="*/ 722315 w 722312"/>
              <a:gd name="T5" fmla="*/ 71438 h 714375"/>
              <a:gd name="T6" fmla="*/ 720728 w 722312"/>
              <a:gd name="T7" fmla="*/ 104775 h 714375"/>
              <a:gd name="T8" fmla="*/ 717553 w 722312"/>
              <a:gd name="T9" fmla="*/ 138113 h 714375"/>
              <a:gd name="T10" fmla="*/ 712790 w 722312"/>
              <a:gd name="T11" fmla="*/ 173038 h 714375"/>
              <a:gd name="T12" fmla="*/ 704853 w 722312"/>
              <a:gd name="T13" fmla="*/ 206375 h 714375"/>
              <a:gd name="T14" fmla="*/ 695328 w 722312"/>
              <a:gd name="T15" fmla="*/ 238125 h 714375"/>
              <a:gd name="T16" fmla="*/ 685803 w 722312"/>
              <a:gd name="T17" fmla="*/ 269875 h 714375"/>
              <a:gd name="T18" fmla="*/ 673103 w 722312"/>
              <a:gd name="T19" fmla="*/ 301625 h 714375"/>
              <a:gd name="T20" fmla="*/ 657228 w 722312"/>
              <a:gd name="T21" fmla="*/ 331788 h 714375"/>
              <a:gd name="T22" fmla="*/ 642940 w 722312"/>
              <a:gd name="T23" fmla="*/ 360363 h 714375"/>
              <a:gd name="T24" fmla="*/ 625478 w 722312"/>
              <a:gd name="T25" fmla="*/ 388938 h 714375"/>
              <a:gd name="T26" fmla="*/ 606428 w 722312"/>
              <a:gd name="T27" fmla="*/ 415925 h 714375"/>
              <a:gd name="T28" fmla="*/ 584203 w 722312"/>
              <a:gd name="T29" fmla="*/ 442913 h 714375"/>
              <a:gd name="T30" fmla="*/ 563565 w 722312"/>
              <a:gd name="T31" fmla="*/ 468313 h 714375"/>
              <a:gd name="T32" fmla="*/ 539753 w 722312"/>
              <a:gd name="T33" fmla="*/ 493713 h 714375"/>
              <a:gd name="T34" fmla="*/ 512765 w 722312"/>
              <a:gd name="T35" fmla="*/ 517525 h 714375"/>
              <a:gd name="T36" fmla="*/ 487365 w 722312"/>
              <a:gd name="T37" fmla="*/ 539750 h 714375"/>
              <a:gd name="T38" fmla="*/ 458790 w 722312"/>
              <a:gd name="T39" fmla="*/ 561975 h 714375"/>
              <a:gd name="T40" fmla="*/ 430215 w 722312"/>
              <a:gd name="T41" fmla="*/ 581025 h 714375"/>
              <a:gd name="T42" fmla="*/ 400053 w 722312"/>
              <a:gd name="T43" fmla="*/ 600075 h 714375"/>
              <a:gd name="T44" fmla="*/ 369890 w 722312"/>
              <a:gd name="T45" fmla="*/ 619125 h 714375"/>
              <a:gd name="T46" fmla="*/ 336550 w 722312"/>
              <a:gd name="T47" fmla="*/ 633413 h 714375"/>
              <a:gd name="T48" fmla="*/ 303212 w 722312"/>
              <a:gd name="T49" fmla="*/ 649288 h 714375"/>
              <a:gd name="T50" fmla="*/ 268287 w 722312"/>
              <a:gd name="T51" fmla="*/ 661988 h 714375"/>
              <a:gd name="T52" fmla="*/ 231775 w 722312"/>
              <a:gd name="T53" fmla="*/ 674688 h 714375"/>
              <a:gd name="T54" fmla="*/ 196850 w 722312"/>
              <a:gd name="T55" fmla="*/ 685800 h 714375"/>
              <a:gd name="T56" fmla="*/ 158750 w 722312"/>
              <a:gd name="T57" fmla="*/ 695325 h 714375"/>
              <a:gd name="T58" fmla="*/ 120650 w 722312"/>
              <a:gd name="T59" fmla="*/ 701675 h 714375"/>
              <a:gd name="T60" fmla="*/ 80962 w 722312"/>
              <a:gd name="T61" fmla="*/ 706438 h 714375"/>
              <a:gd name="T62" fmla="*/ 41275 w 722312"/>
              <a:gd name="T63" fmla="*/ 711200 h 714375"/>
              <a:gd name="T64" fmla="*/ 0 w 722312"/>
              <a:gd name="T65" fmla="*/ 714375 h 714375"/>
              <a:gd name="T66" fmla="*/ 0 w 722312"/>
              <a:gd name="T67" fmla="*/ 714375 h 7143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18134002 w 722312"/>
              <a:gd name="T103" fmla="*/ 10748960 h 714375"/>
              <a:gd name="T104" fmla="*/ 983411628 w 722312"/>
              <a:gd name="T105" fmla="*/ 0 h 7143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2312" h="714375">
                <a:moveTo>
                  <a:pt x="719137" y="0"/>
                </a:moveTo>
                <a:lnTo>
                  <a:pt x="722312" y="34925"/>
                </a:lnTo>
                <a:lnTo>
                  <a:pt x="722312" y="71438"/>
                </a:lnTo>
                <a:lnTo>
                  <a:pt x="720725" y="104775"/>
                </a:lnTo>
                <a:lnTo>
                  <a:pt x="717550" y="138113"/>
                </a:lnTo>
                <a:lnTo>
                  <a:pt x="712787" y="173038"/>
                </a:lnTo>
                <a:lnTo>
                  <a:pt x="704850" y="206375"/>
                </a:lnTo>
                <a:lnTo>
                  <a:pt x="695325" y="238125"/>
                </a:lnTo>
                <a:lnTo>
                  <a:pt x="685800" y="269875"/>
                </a:lnTo>
                <a:lnTo>
                  <a:pt x="673100" y="301625"/>
                </a:lnTo>
                <a:lnTo>
                  <a:pt x="657225" y="331788"/>
                </a:lnTo>
                <a:lnTo>
                  <a:pt x="642937" y="360363"/>
                </a:lnTo>
                <a:lnTo>
                  <a:pt x="625475" y="388938"/>
                </a:lnTo>
                <a:lnTo>
                  <a:pt x="606425" y="415925"/>
                </a:lnTo>
                <a:lnTo>
                  <a:pt x="584200" y="442913"/>
                </a:lnTo>
                <a:lnTo>
                  <a:pt x="563562" y="468313"/>
                </a:lnTo>
                <a:lnTo>
                  <a:pt x="539750" y="493713"/>
                </a:lnTo>
                <a:lnTo>
                  <a:pt x="512762" y="517525"/>
                </a:lnTo>
                <a:lnTo>
                  <a:pt x="487362" y="539750"/>
                </a:lnTo>
                <a:lnTo>
                  <a:pt x="458787" y="561975"/>
                </a:lnTo>
                <a:lnTo>
                  <a:pt x="430212" y="581025"/>
                </a:lnTo>
                <a:lnTo>
                  <a:pt x="400050" y="600075"/>
                </a:lnTo>
                <a:lnTo>
                  <a:pt x="369887" y="619125"/>
                </a:lnTo>
                <a:lnTo>
                  <a:pt x="336550" y="633413"/>
                </a:lnTo>
                <a:lnTo>
                  <a:pt x="303212" y="649288"/>
                </a:lnTo>
                <a:lnTo>
                  <a:pt x="268287" y="661988"/>
                </a:lnTo>
                <a:lnTo>
                  <a:pt x="231775" y="674688"/>
                </a:lnTo>
                <a:lnTo>
                  <a:pt x="196850" y="685800"/>
                </a:lnTo>
                <a:lnTo>
                  <a:pt x="158750" y="695325"/>
                </a:lnTo>
                <a:lnTo>
                  <a:pt x="120650" y="701675"/>
                </a:lnTo>
                <a:lnTo>
                  <a:pt x="80962" y="706438"/>
                </a:lnTo>
                <a:lnTo>
                  <a:pt x="41275" y="711200"/>
                </a:lnTo>
                <a:lnTo>
                  <a:pt x="0" y="714375"/>
                </a:lnTo>
              </a:path>
            </a:pathLst>
          </a:custGeom>
          <a:noFill/>
          <a:ln w="14288" cap="rnd" algn="ctr">
            <a:solidFill>
              <a:srgbClr val="008000"/>
            </a:solidFill>
            <a:round/>
            <a:headEnd/>
            <a:tailEnd/>
          </a:ln>
        </p:spPr>
        <p:txBody>
          <a:bodyPr/>
          <a:lstStyle/>
          <a:p>
            <a:pPr eaLnBrk="0" hangingPunct="0"/>
            <a:endParaRPr kumimoji="1" lang="en-US"/>
          </a:p>
        </p:txBody>
      </p:sp>
      <p:sp>
        <p:nvSpPr>
          <p:cNvPr id="6" name="Shape 5"/>
          <p:cNvSpPr>
            <a:spLocks/>
          </p:cNvSpPr>
          <p:nvPr/>
        </p:nvSpPr>
        <p:spPr bwMode="auto">
          <a:xfrm>
            <a:off x="4532313" y="2874963"/>
            <a:ext cx="722312" cy="714375"/>
          </a:xfrm>
          <a:custGeom>
            <a:avLst/>
            <a:gdLst>
              <a:gd name="T0" fmla="*/ 3175 w 722313"/>
              <a:gd name="T1" fmla="*/ 0 h 714375"/>
              <a:gd name="T2" fmla="*/ 1588 w 722313"/>
              <a:gd name="T3" fmla="*/ 34925 h 714375"/>
              <a:gd name="T4" fmla="*/ 0 w 722313"/>
              <a:gd name="T5" fmla="*/ 71438 h 714375"/>
              <a:gd name="T6" fmla="*/ 1588 w 722313"/>
              <a:gd name="T7" fmla="*/ 104775 h 714375"/>
              <a:gd name="T8" fmla="*/ 4763 w 722313"/>
              <a:gd name="T9" fmla="*/ 138113 h 714375"/>
              <a:gd name="T10" fmla="*/ 11113 w 722313"/>
              <a:gd name="T11" fmla="*/ 173038 h 714375"/>
              <a:gd name="T12" fmla="*/ 17463 w 722313"/>
              <a:gd name="T13" fmla="*/ 206375 h 714375"/>
              <a:gd name="T14" fmla="*/ 26988 w 722313"/>
              <a:gd name="T15" fmla="*/ 238125 h 714375"/>
              <a:gd name="T16" fmla="*/ 36513 w 722313"/>
              <a:gd name="T17" fmla="*/ 269875 h 714375"/>
              <a:gd name="T18" fmla="*/ 50800 w 722313"/>
              <a:gd name="T19" fmla="*/ 301625 h 714375"/>
              <a:gd name="T20" fmla="*/ 65088 w 722313"/>
              <a:gd name="T21" fmla="*/ 331788 h 714375"/>
              <a:gd name="T22" fmla="*/ 79375 w 722313"/>
              <a:gd name="T23" fmla="*/ 360363 h 714375"/>
              <a:gd name="T24" fmla="*/ 98425 w 722313"/>
              <a:gd name="T25" fmla="*/ 388938 h 714375"/>
              <a:gd name="T26" fmla="*/ 117475 w 722313"/>
              <a:gd name="T27" fmla="*/ 415925 h 714375"/>
              <a:gd name="T28" fmla="*/ 138113 w 722313"/>
              <a:gd name="T29" fmla="*/ 442913 h 714375"/>
              <a:gd name="T30" fmla="*/ 160338 w 722313"/>
              <a:gd name="T31" fmla="*/ 468313 h 714375"/>
              <a:gd name="T32" fmla="*/ 184150 w 722313"/>
              <a:gd name="T33" fmla="*/ 493713 h 714375"/>
              <a:gd name="T34" fmla="*/ 209550 w 722313"/>
              <a:gd name="T35" fmla="*/ 517525 h 714375"/>
              <a:gd name="T36" fmla="*/ 234950 w 722313"/>
              <a:gd name="T37" fmla="*/ 539750 h 714375"/>
              <a:gd name="T38" fmla="*/ 263525 w 722313"/>
              <a:gd name="T39" fmla="*/ 561975 h 714375"/>
              <a:gd name="T40" fmla="*/ 292100 w 722313"/>
              <a:gd name="T41" fmla="*/ 581025 h 714375"/>
              <a:gd name="T42" fmla="*/ 322263 w 722313"/>
              <a:gd name="T43" fmla="*/ 600075 h 714375"/>
              <a:gd name="T44" fmla="*/ 354013 w 722313"/>
              <a:gd name="T45" fmla="*/ 619125 h 714375"/>
              <a:gd name="T46" fmla="*/ 385760 w 722313"/>
              <a:gd name="T47" fmla="*/ 633413 h 714375"/>
              <a:gd name="T48" fmla="*/ 420685 w 722313"/>
              <a:gd name="T49" fmla="*/ 649288 h 714375"/>
              <a:gd name="T50" fmla="*/ 454022 w 722313"/>
              <a:gd name="T51" fmla="*/ 661988 h 714375"/>
              <a:gd name="T52" fmla="*/ 490535 w 722313"/>
              <a:gd name="T53" fmla="*/ 674688 h 714375"/>
              <a:gd name="T54" fmla="*/ 527047 w 722313"/>
              <a:gd name="T55" fmla="*/ 685800 h 714375"/>
              <a:gd name="T56" fmla="*/ 565147 w 722313"/>
              <a:gd name="T57" fmla="*/ 695325 h 714375"/>
              <a:gd name="T58" fmla="*/ 603247 w 722313"/>
              <a:gd name="T59" fmla="*/ 701675 h 714375"/>
              <a:gd name="T60" fmla="*/ 641347 w 722313"/>
              <a:gd name="T61" fmla="*/ 706438 h 714375"/>
              <a:gd name="T62" fmla="*/ 681035 w 722313"/>
              <a:gd name="T63" fmla="*/ 711200 h 714375"/>
              <a:gd name="T64" fmla="*/ 722310 w 722313"/>
              <a:gd name="T65" fmla="*/ 714375 h 714375"/>
              <a:gd name="T66" fmla="*/ 722310 w 722313"/>
              <a:gd name="T67" fmla="*/ 714375 h 7143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15974982 w 722313"/>
              <a:gd name="T103" fmla="*/ 10748960 h 714375"/>
              <a:gd name="T104" fmla="*/ 983411627 w 722313"/>
              <a:gd name="T105" fmla="*/ 0 h 7143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2313" h="714375">
                <a:moveTo>
                  <a:pt x="3175" y="0"/>
                </a:moveTo>
                <a:lnTo>
                  <a:pt x="1588" y="34925"/>
                </a:lnTo>
                <a:lnTo>
                  <a:pt x="0" y="71438"/>
                </a:lnTo>
                <a:lnTo>
                  <a:pt x="1588" y="104775"/>
                </a:lnTo>
                <a:lnTo>
                  <a:pt x="4763" y="138113"/>
                </a:lnTo>
                <a:lnTo>
                  <a:pt x="11113" y="173038"/>
                </a:lnTo>
                <a:lnTo>
                  <a:pt x="17463" y="206375"/>
                </a:lnTo>
                <a:lnTo>
                  <a:pt x="26988" y="238125"/>
                </a:lnTo>
                <a:lnTo>
                  <a:pt x="36513" y="269875"/>
                </a:lnTo>
                <a:lnTo>
                  <a:pt x="50800" y="301625"/>
                </a:lnTo>
                <a:lnTo>
                  <a:pt x="65088" y="331788"/>
                </a:lnTo>
                <a:lnTo>
                  <a:pt x="79375" y="360363"/>
                </a:lnTo>
                <a:lnTo>
                  <a:pt x="98425" y="388938"/>
                </a:lnTo>
                <a:lnTo>
                  <a:pt x="117475" y="415925"/>
                </a:lnTo>
                <a:lnTo>
                  <a:pt x="138113" y="442913"/>
                </a:lnTo>
                <a:lnTo>
                  <a:pt x="160338" y="468313"/>
                </a:lnTo>
                <a:lnTo>
                  <a:pt x="184150" y="493713"/>
                </a:lnTo>
                <a:lnTo>
                  <a:pt x="209550" y="517525"/>
                </a:lnTo>
                <a:lnTo>
                  <a:pt x="234950" y="539750"/>
                </a:lnTo>
                <a:lnTo>
                  <a:pt x="263525" y="561975"/>
                </a:lnTo>
                <a:lnTo>
                  <a:pt x="292100" y="581025"/>
                </a:lnTo>
                <a:lnTo>
                  <a:pt x="322263" y="600075"/>
                </a:lnTo>
                <a:lnTo>
                  <a:pt x="354013" y="619125"/>
                </a:lnTo>
                <a:lnTo>
                  <a:pt x="385763" y="633413"/>
                </a:lnTo>
                <a:lnTo>
                  <a:pt x="420688" y="649288"/>
                </a:lnTo>
                <a:lnTo>
                  <a:pt x="454025" y="661988"/>
                </a:lnTo>
                <a:lnTo>
                  <a:pt x="490538" y="674688"/>
                </a:lnTo>
                <a:lnTo>
                  <a:pt x="527050" y="685800"/>
                </a:lnTo>
                <a:lnTo>
                  <a:pt x="565150" y="695325"/>
                </a:lnTo>
                <a:lnTo>
                  <a:pt x="603250" y="701675"/>
                </a:lnTo>
                <a:lnTo>
                  <a:pt x="641350" y="706438"/>
                </a:lnTo>
                <a:lnTo>
                  <a:pt x="681038" y="711200"/>
                </a:lnTo>
                <a:lnTo>
                  <a:pt x="722313" y="714375"/>
                </a:lnTo>
              </a:path>
            </a:pathLst>
          </a:custGeom>
          <a:noFill/>
          <a:ln w="14288" cap="rnd" algn="ctr">
            <a:solidFill>
              <a:srgbClr val="008000"/>
            </a:solidFill>
            <a:round/>
            <a:headEnd/>
            <a:tailEnd/>
          </a:ln>
        </p:spPr>
        <p:txBody>
          <a:bodyPr/>
          <a:lstStyle/>
          <a:p>
            <a:pPr eaLnBrk="0" hangingPunct="0"/>
            <a:endParaRPr kumimoji="1" lang="en-US"/>
          </a:p>
        </p:txBody>
      </p:sp>
      <p:sp>
        <p:nvSpPr>
          <p:cNvPr id="27" name="Straight Connector 26"/>
          <p:cNvSpPr>
            <a:spLocks/>
          </p:cNvSpPr>
          <p:nvPr/>
        </p:nvSpPr>
        <p:spPr bwMode="auto">
          <a:xfrm flipH="1" flipV="1">
            <a:off x="4535488" y="2878138"/>
            <a:ext cx="1441450" cy="0"/>
          </a:xfrm>
          <a:prstGeom prst="line">
            <a:avLst/>
          </a:prstGeom>
          <a:noFill/>
          <a:ln w="14288" cap="rnd" algn="ctr">
            <a:solidFill>
              <a:srgbClr val="008000"/>
            </a:solidFill>
            <a:round/>
            <a:headEnd/>
            <a:tailEnd/>
          </a:ln>
        </p:spPr>
        <p:txBody>
          <a:bodyPr/>
          <a:lstStyle/>
          <a:p>
            <a:endParaRPr lang="fr-FR"/>
          </a:p>
        </p:txBody>
      </p:sp>
      <p:sp>
        <p:nvSpPr>
          <p:cNvPr id="3" name="Shape 2"/>
          <p:cNvSpPr>
            <a:spLocks/>
          </p:cNvSpPr>
          <p:nvPr/>
        </p:nvSpPr>
        <p:spPr bwMode="auto">
          <a:xfrm>
            <a:off x="5276850" y="3751263"/>
            <a:ext cx="722313" cy="714375"/>
          </a:xfrm>
          <a:custGeom>
            <a:avLst/>
            <a:gdLst>
              <a:gd name="T0" fmla="*/ 719140 w 722312"/>
              <a:gd name="T1" fmla="*/ 714375 h 714375"/>
              <a:gd name="T2" fmla="*/ 722315 w 722312"/>
              <a:gd name="T3" fmla="*/ 677863 h 714375"/>
              <a:gd name="T4" fmla="*/ 722315 w 722312"/>
              <a:gd name="T5" fmla="*/ 642938 h 714375"/>
              <a:gd name="T6" fmla="*/ 720728 w 722312"/>
              <a:gd name="T7" fmla="*/ 609600 h 714375"/>
              <a:gd name="T8" fmla="*/ 717553 w 722312"/>
              <a:gd name="T9" fmla="*/ 574675 h 714375"/>
              <a:gd name="T10" fmla="*/ 712790 w 722312"/>
              <a:gd name="T11" fmla="*/ 541338 h 714375"/>
              <a:gd name="T12" fmla="*/ 704853 w 722312"/>
              <a:gd name="T13" fmla="*/ 508000 h 714375"/>
              <a:gd name="T14" fmla="*/ 695328 w 722312"/>
              <a:gd name="T15" fmla="*/ 476250 h 714375"/>
              <a:gd name="T16" fmla="*/ 685803 w 722312"/>
              <a:gd name="T17" fmla="*/ 442913 h 714375"/>
              <a:gd name="T18" fmla="*/ 673103 w 722312"/>
              <a:gd name="T19" fmla="*/ 412750 h 714375"/>
              <a:gd name="T20" fmla="*/ 657228 w 722312"/>
              <a:gd name="T21" fmla="*/ 382588 h 714375"/>
              <a:gd name="T22" fmla="*/ 642940 w 722312"/>
              <a:gd name="T23" fmla="*/ 352425 h 714375"/>
              <a:gd name="T24" fmla="*/ 625478 w 722312"/>
              <a:gd name="T25" fmla="*/ 325438 h 714375"/>
              <a:gd name="T26" fmla="*/ 606428 w 722312"/>
              <a:gd name="T27" fmla="*/ 296863 h 714375"/>
              <a:gd name="T28" fmla="*/ 584203 w 722312"/>
              <a:gd name="T29" fmla="*/ 269875 h 714375"/>
              <a:gd name="T30" fmla="*/ 563565 w 722312"/>
              <a:gd name="T31" fmla="*/ 244475 h 714375"/>
              <a:gd name="T32" fmla="*/ 539753 w 722312"/>
              <a:gd name="T33" fmla="*/ 220663 h 714375"/>
              <a:gd name="T34" fmla="*/ 512765 w 722312"/>
              <a:gd name="T35" fmla="*/ 196850 h 714375"/>
              <a:gd name="T36" fmla="*/ 487365 w 722312"/>
              <a:gd name="T37" fmla="*/ 173038 h 714375"/>
              <a:gd name="T38" fmla="*/ 458790 w 722312"/>
              <a:gd name="T39" fmla="*/ 152400 h 714375"/>
              <a:gd name="T40" fmla="*/ 430215 w 722312"/>
              <a:gd name="T41" fmla="*/ 131763 h 714375"/>
              <a:gd name="T42" fmla="*/ 400053 w 722312"/>
              <a:gd name="T43" fmla="*/ 112713 h 714375"/>
              <a:gd name="T44" fmla="*/ 369890 w 722312"/>
              <a:gd name="T45" fmla="*/ 95250 h 714375"/>
              <a:gd name="T46" fmla="*/ 336550 w 722312"/>
              <a:gd name="T47" fmla="*/ 79375 h 714375"/>
              <a:gd name="T48" fmla="*/ 303212 w 722312"/>
              <a:gd name="T49" fmla="*/ 63500 h 714375"/>
              <a:gd name="T50" fmla="*/ 268287 w 722312"/>
              <a:gd name="T51" fmla="*/ 50800 h 714375"/>
              <a:gd name="T52" fmla="*/ 231775 w 722312"/>
              <a:gd name="T53" fmla="*/ 38100 h 714375"/>
              <a:gd name="T54" fmla="*/ 196850 w 722312"/>
              <a:gd name="T55" fmla="*/ 28575 h 714375"/>
              <a:gd name="T56" fmla="*/ 158750 w 722312"/>
              <a:gd name="T57" fmla="*/ 19050 h 714375"/>
              <a:gd name="T58" fmla="*/ 120650 w 722312"/>
              <a:gd name="T59" fmla="*/ 12700 h 714375"/>
              <a:gd name="T60" fmla="*/ 80962 w 722312"/>
              <a:gd name="T61" fmla="*/ 6350 h 714375"/>
              <a:gd name="T62" fmla="*/ 41275 w 722312"/>
              <a:gd name="T63" fmla="*/ 1588 h 714375"/>
              <a:gd name="T64" fmla="*/ 0 w 722312"/>
              <a:gd name="T65" fmla="*/ 0 h 714375"/>
              <a:gd name="T66" fmla="*/ 0 w 722312"/>
              <a:gd name="T67" fmla="*/ 0 h 7143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18200690 w 722312"/>
              <a:gd name="T103" fmla="*/ 13563575 h 714375"/>
              <a:gd name="T104" fmla="*/ 983411628 w 722312"/>
              <a:gd name="T105" fmla="*/ 0 h 7143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2312" h="714375">
                <a:moveTo>
                  <a:pt x="719137" y="714375"/>
                </a:moveTo>
                <a:lnTo>
                  <a:pt x="722312" y="677863"/>
                </a:lnTo>
                <a:lnTo>
                  <a:pt x="722312" y="642938"/>
                </a:lnTo>
                <a:lnTo>
                  <a:pt x="720725" y="609600"/>
                </a:lnTo>
                <a:lnTo>
                  <a:pt x="717550" y="574675"/>
                </a:lnTo>
                <a:lnTo>
                  <a:pt x="712787" y="541338"/>
                </a:lnTo>
                <a:lnTo>
                  <a:pt x="704850" y="508000"/>
                </a:lnTo>
                <a:lnTo>
                  <a:pt x="695325" y="476250"/>
                </a:lnTo>
                <a:lnTo>
                  <a:pt x="685800" y="442913"/>
                </a:lnTo>
                <a:lnTo>
                  <a:pt x="673100" y="412750"/>
                </a:lnTo>
                <a:lnTo>
                  <a:pt x="657225" y="382588"/>
                </a:lnTo>
                <a:lnTo>
                  <a:pt x="642937" y="352425"/>
                </a:lnTo>
                <a:lnTo>
                  <a:pt x="625475" y="325438"/>
                </a:lnTo>
                <a:lnTo>
                  <a:pt x="606425" y="296863"/>
                </a:lnTo>
                <a:lnTo>
                  <a:pt x="584200" y="269875"/>
                </a:lnTo>
                <a:lnTo>
                  <a:pt x="563562" y="244475"/>
                </a:lnTo>
                <a:lnTo>
                  <a:pt x="539750" y="220663"/>
                </a:lnTo>
                <a:lnTo>
                  <a:pt x="512762" y="196850"/>
                </a:lnTo>
                <a:lnTo>
                  <a:pt x="487362" y="173038"/>
                </a:lnTo>
                <a:lnTo>
                  <a:pt x="458787" y="152400"/>
                </a:lnTo>
                <a:lnTo>
                  <a:pt x="430212" y="131763"/>
                </a:lnTo>
                <a:lnTo>
                  <a:pt x="400050" y="112713"/>
                </a:lnTo>
                <a:lnTo>
                  <a:pt x="369887" y="95250"/>
                </a:lnTo>
                <a:lnTo>
                  <a:pt x="336550" y="79375"/>
                </a:lnTo>
                <a:lnTo>
                  <a:pt x="303212" y="63500"/>
                </a:lnTo>
                <a:lnTo>
                  <a:pt x="268287" y="50800"/>
                </a:lnTo>
                <a:lnTo>
                  <a:pt x="231775" y="38100"/>
                </a:lnTo>
                <a:lnTo>
                  <a:pt x="196850" y="28575"/>
                </a:lnTo>
                <a:lnTo>
                  <a:pt x="158750" y="19050"/>
                </a:lnTo>
                <a:lnTo>
                  <a:pt x="120650" y="12700"/>
                </a:lnTo>
                <a:lnTo>
                  <a:pt x="80962" y="6350"/>
                </a:lnTo>
                <a:lnTo>
                  <a:pt x="41275" y="1588"/>
                </a:lnTo>
                <a:lnTo>
                  <a:pt x="0" y="0"/>
                </a:lnTo>
              </a:path>
            </a:pathLst>
          </a:custGeom>
          <a:noFill/>
          <a:ln w="14288" cap="rnd" algn="ctr">
            <a:solidFill>
              <a:srgbClr val="0000FF"/>
            </a:solidFill>
            <a:round/>
            <a:headEnd/>
            <a:tailEnd/>
          </a:ln>
        </p:spPr>
        <p:txBody>
          <a:bodyPr/>
          <a:lstStyle/>
          <a:p>
            <a:pPr eaLnBrk="0" hangingPunct="0"/>
            <a:endParaRPr kumimoji="1" lang="en-US"/>
          </a:p>
        </p:txBody>
      </p:sp>
      <p:sp>
        <p:nvSpPr>
          <p:cNvPr id="7" name="Shape 6"/>
          <p:cNvSpPr>
            <a:spLocks/>
          </p:cNvSpPr>
          <p:nvPr/>
        </p:nvSpPr>
        <p:spPr bwMode="auto">
          <a:xfrm>
            <a:off x="4554538" y="3751263"/>
            <a:ext cx="722312" cy="714375"/>
          </a:xfrm>
          <a:custGeom>
            <a:avLst/>
            <a:gdLst>
              <a:gd name="T0" fmla="*/ 3175 w 722313"/>
              <a:gd name="T1" fmla="*/ 714375 h 714375"/>
              <a:gd name="T2" fmla="*/ 1588 w 722313"/>
              <a:gd name="T3" fmla="*/ 677863 h 714375"/>
              <a:gd name="T4" fmla="*/ 0 w 722313"/>
              <a:gd name="T5" fmla="*/ 642938 h 714375"/>
              <a:gd name="T6" fmla="*/ 1588 w 722313"/>
              <a:gd name="T7" fmla="*/ 609600 h 714375"/>
              <a:gd name="T8" fmla="*/ 4763 w 722313"/>
              <a:gd name="T9" fmla="*/ 574675 h 714375"/>
              <a:gd name="T10" fmla="*/ 11113 w 722313"/>
              <a:gd name="T11" fmla="*/ 541338 h 714375"/>
              <a:gd name="T12" fmla="*/ 17463 w 722313"/>
              <a:gd name="T13" fmla="*/ 508000 h 714375"/>
              <a:gd name="T14" fmla="*/ 26988 w 722313"/>
              <a:gd name="T15" fmla="*/ 476250 h 714375"/>
              <a:gd name="T16" fmla="*/ 36513 w 722313"/>
              <a:gd name="T17" fmla="*/ 442913 h 714375"/>
              <a:gd name="T18" fmla="*/ 50800 w 722313"/>
              <a:gd name="T19" fmla="*/ 412750 h 714375"/>
              <a:gd name="T20" fmla="*/ 65088 w 722313"/>
              <a:gd name="T21" fmla="*/ 382588 h 714375"/>
              <a:gd name="T22" fmla="*/ 79375 w 722313"/>
              <a:gd name="T23" fmla="*/ 352425 h 714375"/>
              <a:gd name="T24" fmla="*/ 98425 w 722313"/>
              <a:gd name="T25" fmla="*/ 325438 h 714375"/>
              <a:gd name="T26" fmla="*/ 117475 w 722313"/>
              <a:gd name="T27" fmla="*/ 296863 h 714375"/>
              <a:gd name="T28" fmla="*/ 138113 w 722313"/>
              <a:gd name="T29" fmla="*/ 269875 h 714375"/>
              <a:gd name="T30" fmla="*/ 160338 w 722313"/>
              <a:gd name="T31" fmla="*/ 244475 h 714375"/>
              <a:gd name="T32" fmla="*/ 184150 w 722313"/>
              <a:gd name="T33" fmla="*/ 220663 h 714375"/>
              <a:gd name="T34" fmla="*/ 209550 w 722313"/>
              <a:gd name="T35" fmla="*/ 196850 h 714375"/>
              <a:gd name="T36" fmla="*/ 234950 w 722313"/>
              <a:gd name="T37" fmla="*/ 173038 h 714375"/>
              <a:gd name="T38" fmla="*/ 263525 w 722313"/>
              <a:gd name="T39" fmla="*/ 152400 h 714375"/>
              <a:gd name="T40" fmla="*/ 292100 w 722313"/>
              <a:gd name="T41" fmla="*/ 131763 h 714375"/>
              <a:gd name="T42" fmla="*/ 322263 w 722313"/>
              <a:gd name="T43" fmla="*/ 112713 h 714375"/>
              <a:gd name="T44" fmla="*/ 354013 w 722313"/>
              <a:gd name="T45" fmla="*/ 95250 h 714375"/>
              <a:gd name="T46" fmla="*/ 385760 w 722313"/>
              <a:gd name="T47" fmla="*/ 79375 h 714375"/>
              <a:gd name="T48" fmla="*/ 420685 w 722313"/>
              <a:gd name="T49" fmla="*/ 63500 h 714375"/>
              <a:gd name="T50" fmla="*/ 454022 w 722313"/>
              <a:gd name="T51" fmla="*/ 50800 h 714375"/>
              <a:gd name="T52" fmla="*/ 490535 w 722313"/>
              <a:gd name="T53" fmla="*/ 38100 h 714375"/>
              <a:gd name="T54" fmla="*/ 527047 w 722313"/>
              <a:gd name="T55" fmla="*/ 28575 h 714375"/>
              <a:gd name="T56" fmla="*/ 565147 w 722313"/>
              <a:gd name="T57" fmla="*/ 19050 h 714375"/>
              <a:gd name="T58" fmla="*/ 603247 w 722313"/>
              <a:gd name="T59" fmla="*/ 12700 h 714375"/>
              <a:gd name="T60" fmla="*/ 641347 w 722313"/>
              <a:gd name="T61" fmla="*/ 6350 h 714375"/>
              <a:gd name="T62" fmla="*/ 681035 w 722313"/>
              <a:gd name="T63" fmla="*/ 1588 h 714375"/>
              <a:gd name="T64" fmla="*/ 722310 w 722313"/>
              <a:gd name="T65" fmla="*/ 0 h 714375"/>
              <a:gd name="T66" fmla="*/ 722310 w 722313"/>
              <a:gd name="T67" fmla="*/ 0 h 7143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16043246 w 722313"/>
              <a:gd name="T103" fmla="*/ 13563575 h 714375"/>
              <a:gd name="T104" fmla="*/ 983411627 w 722313"/>
              <a:gd name="T105" fmla="*/ 0 h 7143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2313" h="714375">
                <a:moveTo>
                  <a:pt x="3175" y="714375"/>
                </a:moveTo>
                <a:lnTo>
                  <a:pt x="1588" y="677863"/>
                </a:lnTo>
                <a:lnTo>
                  <a:pt x="0" y="642938"/>
                </a:lnTo>
                <a:lnTo>
                  <a:pt x="1588" y="609600"/>
                </a:lnTo>
                <a:lnTo>
                  <a:pt x="4763" y="574675"/>
                </a:lnTo>
                <a:lnTo>
                  <a:pt x="11113" y="541338"/>
                </a:lnTo>
                <a:lnTo>
                  <a:pt x="17463" y="508000"/>
                </a:lnTo>
                <a:lnTo>
                  <a:pt x="26988" y="476250"/>
                </a:lnTo>
                <a:lnTo>
                  <a:pt x="36513" y="442913"/>
                </a:lnTo>
                <a:lnTo>
                  <a:pt x="50800" y="412750"/>
                </a:lnTo>
                <a:lnTo>
                  <a:pt x="65088" y="382588"/>
                </a:lnTo>
                <a:lnTo>
                  <a:pt x="79375" y="352425"/>
                </a:lnTo>
                <a:lnTo>
                  <a:pt x="98425" y="325438"/>
                </a:lnTo>
                <a:lnTo>
                  <a:pt x="117475" y="296863"/>
                </a:lnTo>
                <a:lnTo>
                  <a:pt x="138113" y="269875"/>
                </a:lnTo>
                <a:lnTo>
                  <a:pt x="160338" y="244475"/>
                </a:lnTo>
                <a:lnTo>
                  <a:pt x="184150" y="220663"/>
                </a:lnTo>
                <a:lnTo>
                  <a:pt x="209550" y="196850"/>
                </a:lnTo>
                <a:lnTo>
                  <a:pt x="234950" y="173038"/>
                </a:lnTo>
                <a:lnTo>
                  <a:pt x="263525" y="152400"/>
                </a:lnTo>
                <a:lnTo>
                  <a:pt x="292100" y="131763"/>
                </a:lnTo>
                <a:lnTo>
                  <a:pt x="322263" y="112713"/>
                </a:lnTo>
                <a:lnTo>
                  <a:pt x="354013" y="95250"/>
                </a:lnTo>
                <a:lnTo>
                  <a:pt x="385763" y="79375"/>
                </a:lnTo>
                <a:lnTo>
                  <a:pt x="420688" y="63500"/>
                </a:lnTo>
                <a:lnTo>
                  <a:pt x="454025" y="50800"/>
                </a:lnTo>
                <a:lnTo>
                  <a:pt x="490538" y="38100"/>
                </a:lnTo>
                <a:lnTo>
                  <a:pt x="527050" y="28575"/>
                </a:lnTo>
                <a:lnTo>
                  <a:pt x="565150" y="19050"/>
                </a:lnTo>
                <a:lnTo>
                  <a:pt x="603250" y="12700"/>
                </a:lnTo>
                <a:lnTo>
                  <a:pt x="641350" y="6350"/>
                </a:lnTo>
                <a:lnTo>
                  <a:pt x="681038" y="1588"/>
                </a:lnTo>
                <a:lnTo>
                  <a:pt x="722313" y="0"/>
                </a:lnTo>
              </a:path>
            </a:pathLst>
          </a:custGeom>
          <a:noFill/>
          <a:ln w="14288" cap="rnd" algn="ctr">
            <a:solidFill>
              <a:srgbClr val="0000FF"/>
            </a:solidFill>
            <a:round/>
            <a:headEnd/>
            <a:tailEnd/>
          </a:ln>
        </p:spPr>
        <p:txBody>
          <a:bodyPr/>
          <a:lstStyle/>
          <a:p>
            <a:pPr eaLnBrk="0" hangingPunct="0"/>
            <a:endParaRPr kumimoji="1" lang="en-US"/>
          </a:p>
        </p:txBody>
      </p:sp>
      <p:sp>
        <p:nvSpPr>
          <p:cNvPr id="4" name="Straight Connector 3"/>
          <p:cNvSpPr>
            <a:spLocks/>
          </p:cNvSpPr>
          <p:nvPr/>
        </p:nvSpPr>
        <p:spPr bwMode="auto">
          <a:xfrm flipH="1" flipV="1">
            <a:off x="4559300" y="4443413"/>
            <a:ext cx="1436688" cy="6350"/>
          </a:xfrm>
          <a:prstGeom prst="line">
            <a:avLst/>
          </a:prstGeom>
          <a:noFill/>
          <a:ln w="14288" cap="rnd" algn="ctr">
            <a:solidFill>
              <a:srgbClr val="0000FF"/>
            </a:solidFill>
            <a:round/>
            <a:headEnd/>
            <a:tailEnd/>
          </a:ln>
        </p:spPr>
        <p:txBody>
          <a:bodyPr/>
          <a:lstStyle/>
          <a:p>
            <a:endParaRPr lang="fr-FR"/>
          </a:p>
        </p:txBody>
      </p:sp>
      <p:sp>
        <p:nvSpPr>
          <p:cNvPr id="44" name="Shape 43"/>
          <p:cNvSpPr>
            <a:spLocks/>
          </p:cNvSpPr>
          <p:nvPr/>
        </p:nvSpPr>
        <p:spPr bwMode="auto">
          <a:xfrm>
            <a:off x="5273675" y="4441825"/>
            <a:ext cx="722313" cy="714375"/>
          </a:xfrm>
          <a:custGeom>
            <a:avLst/>
            <a:gdLst>
              <a:gd name="T0" fmla="*/ 719140 w 722312"/>
              <a:gd name="T1" fmla="*/ 0 h 714375"/>
              <a:gd name="T2" fmla="*/ 722315 w 722312"/>
              <a:gd name="T3" fmla="*/ 34925 h 714375"/>
              <a:gd name="T4" fmla="*/ 722315 w 722312"/>
              <a:gd name="T5" fmla="*/ 71438 h 714375"/>
              <a:gd name="T6" fmla="*/ 720728 w 722312"/>
              <a:gd name="T7" fmla="*/ 104775 h 714375"/>
              <a:gd name="T8" fmla="*/ 717553 w 722312"/>
              <a:gd name="T9" fmla="*/ 138113 h 714375"/>
              <a:gd name="T10" fmla="*/ 712790 w 722312"/>
              <a:gd name="T11" fmla="*/ 173038 h 714375"/>
              <a:gd name="T12" fmla="*/ 704853 w 722312"/>
              <a:gd name="T13" fmla="*/ 206375 h 714375"/>
              <a:gd name="T14" fmla="*/ 695328 w 722312"/>
              <a:gd name="T15" fmla="*/ 238125 h 714375"/>
              <a:gd name="T16" fmla="*/ 685803 w 722312"/>
              <a:gd name="T17" fmla="*/ 269875 h 714375"/>
              <a:gd name="T18" fmla="*/ 673103 w 722312"/>
              <a:gd name="T19" fmla="*/ 301625 h 714375"/>
              <a:gd name="T20" fmla="*/ 657228 w 722312"/>
              <a:gd name="T21" fmla="*/ 331788 h 714375"/>
              <a:gd name="T22" fmla="*/ 642940 w 722312"/>
              <a:gd name="T23" fmla="*/ 360363 h 714375"/>
              <a:gd name="T24" fmla="*/ 625478 w 722312"/>
              <a:gd name="T25" fmla="*/ 388938 h 714375"/>
              <a:gd name="T26" fmla="*/ 606428 w 722312"/>
              <a:gd name="T27" fmla="*/ 415925 h 714375"/>
              <a:gd name="T28" fmla="*/ 584203 w 722312"/>
              <a:gd name="T29" fmla="*/ 442913 h 714375"/>
              <a:gd name="T30" fmla="*/ 563565 w 722312"/>
              <a:gd name="T31" fmla="*/ 468313 h 714375"/>
              <a:gd name="T32" fmla="*/ 539753 w 722312"/>
              <a:gd name="T33" fmla="*/ 493713 h 714375"/>
              <a:gd name="T34" fmla="*/ 512765 w 722312"/>
              <a:gd name="T35" fmla="*/ 517525 h 714375"/>
              <a:gd name="T36" fmla="*/ 487365 w 722312"/>
              <a:gd name="T37" fmla="*/ 539750 h 714375"/>
              <a:gd name="T38" fmla="*/ 458790 w 722312"/>
              <a:gd name="T39" fmla="*/ 561975 h 714375"/>
              <a:gd name="T40" fmla="*/ 430215 w 722312"/>
              <a:gd name="T41" fmla="*/ 581025 h 714375"/>
              <a:gd name="T42" fmla="*/ 400053 w 722312"/>
              <a:gd name="T43" fmla="*/ 600075 h 714375"/>
              <a:gd name="T44" fmla="*/ 369890 w 722312"/>
              <a:gd name="T45" fmla="*/ 619125 h 714375"/>
              <a:gd name="T46" fmla="*/ 336550 w 722312"/>
              <a:gd name="T47" fmla="*/ 633413 h 714375"/>
              <a:gd name="T48" fmla="*/ 303212 w 722312"/>
              <a:gd name="T49" fmla="*/ 649288 h 714375"/>
              <a:gd name="T50" fmla="*/ 268287 w 722312"/>
              <a:gd name="T51" fmla="*/ 661988 h 714375"/>
              <a:gd name="T52" fmla="*/ 231775 w 722312"/>
              <a:gd name="T53" fmla="*/ 674688 h 714375"/>
              <a:gd name="T54" fmla="*/ 196850 w 722312"/>
              <a:gd name="T55" fmla="*/ 685800 h 714375"/>
              <a:gd name="T56" fmla="*/ 158750 w 722312"/>
              <a:gd name="T57" fmla="*/ 695325 h 714375"/>
              <a:gd name="T58" fmla="*/ 120650 w 722312"/>
              <a:gd name="T59" fmla="*/ 701675 h 714375"/>
              <a:gd name="T60" fmla="*/ 80962 w 722312"/>
              <a:gd name="T61" fmla="*/ 706438 h 714375"/>
              <a:gd name="T62" fmla="*/ 41275 w 722312"/>
              <a:gd name="T63" fmla="*/ 711200 h 714375"/>
              <a:gd name="T64" fmla="*/ 0 w 722312"/>
              <a:gd name="T65" fmla="*/ 714375 h 714375"/>
              <a:gd name="T66" fmla="*/ 0 w 722312"/>
              <a:gd name="T67" fmla="*/ 714375 h 7143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18191154 w 722312"/>
              <a:gd name="T103" fmla="*/ 15782894 h 714375"/>
              <a:gd name="T104" fmla="*/ 983411628 w 722312"/>
              <a:gd name="T105" fmla="*/ 0 h 7143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2312" h="714375">
                <a:moveTo>
                  <a:pt x="719137" y="0"/>
                </a:moveTo>
                <a:lnTo>
                  <a:pt x="722312" y="34925"/>
                </a:lnTo>
                <a:lnTo>
                  <a:pt x="722312" y="71438"/>
                </a:lnTo>
                <a:lnTo>
                  <a:pt x="720725" y="104775"/>
                </a:lnTo>
                <a:lnTo>
                  <a:pt x="717550" y="138113"/>
                </a:lnTo>
                <a:lnTo>
                  <a:pt x="712787" y="173038"/>
                </a:lnTo>
                <a:lnTo>
                  <a:pt x="704850" y="206375"/>
                </a:lnTo>
                <a:lnTo>
                  <a:pt x="695325" y="238125"/>
                </a:lnTo>
                <a:lnTo>
                  <a:pt x="685800" y="269875"/>
                </a:lnTo>
                <a:lnTo>
                  <a:pt x="673100" y="301625"/>
                </a:lnTo>
                <a:lnTo>
                  <a:pt x="657225" y="331788"/>
                </a:lnTo>
                <a:lnTo>
                  <a:pt x="642937" y="360363"/>
                </a:lnTo>
                <a:lnTo>
                  <a:pt x="625475" y="388938"/>
                </a:lnTo>
                <a:lnTo>
                  <a:pt x="606425" y="415925"/>
                </a:lnTo>
                <a:lnTo>
                  <a:pt x="584200" y="442913"/>
                </a:lnTo>
                <a:lnTo>
                  <a:pt x="563562" y="468313"/>
                </a:lnTo>
                <a:lnTo>
                  <a:pt x="539750" y="493713"/>
                </a:lnTo>
                <a:lnTo>
                  <a:pt x="512762" y="517525"/>
                </a:lnTo>
                <a:lnTo>
                  <a:pt x="487362" y="539750"/>
                </a:lnTo>
                <a:lnTo>
                  <a:pt x="458787" y="561975"/>
                </a:lnTo>
                <a:lnTo>
                  <a:pt x="430212" y="581025"/>
                </a:lnTo>
                <a:lnTo>
                  <a:pt x="400050" y="600075"/>
                </a:lnTo>
                <a:lnTo>
                  <a:pt x="369887" y="619125"/>
                </a:lnTo>
                <a:lnTo>
                  <a:pt x="336550" y="633413"/>
                </a:lnTo>
                <a:lnTo>
                  <a:pt x="303212" y="649288"/>
                </a:lnTo>
                <a:lnTo>
                  <a:pt x="268287" y="661988"/>
                </a:lnTo>
                <a:lnTo>
                  <a:pt x="231775" y="674688"/>
                </a:lnTo>
                <a:lnTo>
                  <a:pt x="196850" y="685800"/>
                </a:lnTo>
                <a:lnTo>
                  <a:pt x="158750" y="695325"/>
                </a:lnTo>
                <a:lnTo>
                  <a:pt x="120650" y="701675"/>
                </a:lnTo>
                <a:lnTo>
                  <a:pt x="80962" y="706438"/>
                </a:lnTo>
                <a:lnTo>
                  <a:pt x="41275" y="711200"/>
                </a:lnTo>
                <a:lnTo>
                  <a:pt x="0" y="714375"/>
                </a:lnTo>
              </a:path>
            </a:pathLst>
          </a:custGeom>
          <a:noFill/>
          <a:ln w="14288" cap="rnd" algn="ctr">
            <a:solidFill>
              <a:srgbClr val="0000FF"/>
            </a:solidFill>
            <a:round/>
            <a:headEnd/>
            <a:tailEnd/>
          </a:ln>
        </p:spPr>
        <p:txBody>
          <a:bodyPr/>
          <a:lstStyle/>
          <a:p>
            <a:pPr eaLnBrk="0" hangingPunct="0"/>
            <a:endParaRPr kumimoji="1" lang="en-US"/>
          </a:p>
        </p:txBody>
      </p:sp>
      <p:sp>
        <p:nvSpPr>
          <p:cNvPr id="15" name="Shape 14"/>
          <p:cNvSpPr>
            <a:spLocks/>
          </p:cNvSpPr>
          <p:nvPr/>
        </p:nvSpPr>
        <p:spPr bwMode="auto">
          <a:xfrm>
            <a:off x="4551363" y="4441825"/>
            <a:ext cx="722312" cy="714375"/>
          </a:xfrm>
          <a:custGeom>
            <a:avLst/>
            <a:gdLst>
              <a:gd name="T0" fmla="*/ 3175 w 722313"/>
              <a:gd name="T1" fmla="*/ 0 h 714375"/>
              <a:gd name="T2" fmla="*/ 1588 w 722313"/>
              <a:gd name="T3" fmla="*/ 34925 h 714375"/>
              <a:gd name="T4" fmla="*/ 0 w 722313"/>
              <a:gd name="T5" fmla="*/ 71438 h 714375"/>
              <a:gd name="T6" fmla="*/ 1588 w 722313"/>
              <a:gd name="T7" fmla="*/ 104775 h 714375"/>
              <a:gd name="T8" fmla="*/ 4763 w 722313"/>
              <a:gd name="T9" fmla="*/ 138113 h 714375"/>
              <a:gd name="T10" fmla="*/ 11113 w 722313"/>
              <a:gd name="T11" fmla="*/ 173038 h 714375"/>
              <a:gd name="T12" fmla="*/ 17463 w 722313"/>
              <a:gd name="T13" fmla="*/ 206375 h 714375"/>
              <a:gd name="T14" fmla="*/ 26988 w 722313"/>
              <a:gd name="T15" fmla="*/ 238125 h 714375"/>
              <a:gd name="T16" fmla="*/ 36513 w 722313"/>
              <a:gd name="T17" fmla="*/ 269875 h 714375"/>
              <a:gd name="T18" fmla="*/ 50800 w 722313"/>
              <a:gd name="T19" fmla="*/ 301625 h 714375"/>
              <a:gd name="T20" fmla="*/ 65088 w 722313"/>
              <a:gd name="T21" fmla="*/ 331788 h 714375"/>
              <a:gd name="T22" fmla="*/ 79375 w 722313"/>
              <a:gd name="T23" fmla="*/ 360363 h 714375"/>
              <a:gd name="T24" fmla="*/ 98425 w 722313"/>
              <a:gd name="T25" fmla="*/ 388938 h 714375"/>
              <a:gd name="T26" fmla="*/ 117475 w 722313"/>
              <a:gd name="T27" fmla="*/ 415925 h 714375"/>
              <a:gd name="T28" fmla="*/ 138113 w 722313"/>
              <a:gd name="T29" fmla="*/ 442913 h 714375"/>
              <a:gd name="T30" fmla="*/ 160338 w 722313"/>
              <a:gd name="T31" fmla="*/ 468313 h 714375"/>
              <a:gd name="T32" fmla="*/ 184150 w 722313"/>
              <a:gd name="T33" fmla="*/ 493713 h 714375"/>
              <a:gd name="T34" fmla="*/ 209550 w 722313"/>
              <a:gd name="T35" fmla="*/ 517525 h 714375"/>
              <a:gd name="T36" fmla="*/ 234950 w 722313"/>
              <a:gd name="T37" fmla="*/ 539750 h 714375"/>
              <a:gd name="T38" fmla="*/ 263525 w 722313"/>
              <a:gd name="T39" fmla="*/ 561975 h 714375"/>
              <a:gd name="T40" fmla="*/ 292100 w 722313"/>
              <a:gd name="T41" fmla="*/ 581025 h 714375"/>
              <a:gd name="T42" fmla="*/ 322263 w 722313"/>
              <a:gd name="T43" fmla="*/ 600075 h 714375"/>
              <a:gd name="T44" fmla="*/ 354013 w 722313"/>
              <a:gd name="T45" fmla="*/ 619125 h 714375"/>
              <a:gd name="T46" fmla="*/ 385760 w 722313"/>
              <a:gd name="T47" fmla="*/ 633413 h 714375"/>
              <a:gd name="T48" fmla="*/ 420685 w 722313"/>
              <a:gd name="T49" fmla="*/ 649288 h 714375"/>
              <a:gd name="T50" fmla="*/ 454022 w 722313"/>
              <a:gd name="T51" fmla="*/ 661988 h 714375"/>
              <a:gd name="T52" fmla="*/ 490535 w 722313"/>
              <a:gd name="T53" fmla="*/ 674688 h 714375"/>
              <a:gd name="T54" fmla="*/ 527047 w 722313"/>
              <a:gd name="T55" fmla="*/ 685800 h 714375"/>
              <a:gd name="T56" fmla="*/ 565147 w 722313"/>
              <a:gd name="T57" fmla="*/ 695325 h 714375"/>
              <a:gd name="T58" fmla="*/ 603247 w 722313"/>
              <a:gd name="T59" fmla="*/ 701675 h 714375"/>
              <a:gd name="T60" fmla="*/ 641347 w 722313"/>
              <a:gd name="T61" fmla="*/ 706438 h 714375"/>
              <a:gd name="T62" fmla="*/ 681035 w 722313"/>
              <a:gd name="T63" fmla="*/ 711200 h 714375"/>
              <a:gd name="T64" fmla="*/ 722310 w 722313"/>
              <a:gd name="T65" fmla="*/ 714375 h 714375"/>
              <a:gd name="T66" fmla="*/ 722310 w 722313"/>
              <a:gd name="T67" fmla="*/ 714375 h 7143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16032134 w 722313"/>
              <a:gd name="T103" fmla="*/ 15782894 h 714375"/>
              <a:gd name="T104" fmla="*/ 983411627 w 722313"/>
              <a:gd name="T105" fmla="*/ 0 h 7143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2313" h="714375">
                <a:moveTo>
                  <a:pt x="3175" y="0"/>
                </a:moveTo>
                <a:lnTo>
                  <a:pt x="1588" y="34925"/>
                </a:lnTo>
                <a:lnTo>
                  <a:pt x="0" y="71438"/>
                </a:lnTo>
                <a:lnTo>
                  <a:pt x="1588" y="104775"/>
                </a:lnTo>
                <a:lnTo>
                  <a:pt x="4763" y="138113"/>
                </a:lnTo>
                <a:lnTo>
                  <a:pt x="11113" y="173038"/>
                </a:lnTo>
                <a:lnTo>
                  <a:pt x="17463" y="206375"/>
                </a:lnTo>
                <a:lnTo>
                  <a:pt x="26988" y="238125"/>
                </a:lnTo>
                <a:lnTo>
                  <a:pt x="36513" y="269875"/>
                </a:lnTo>
                <a:lnTo>
                  <a:pt x="50800" y="301625"/>
                </a:lnTo>
                <a:lnTo>
                  <a:pt x="65088" y="331788"/>
                </a:lnTo>
                <a:lnTo>
                  <a:pt x="79375" y="360363"/>
                </a:lnTo>
                <a:lnTo>
                  <a:pt x="98425" y="388938"/>
                </a:lnTo>
                <a:lnTo>
                  <a:pt x="117475" y="415925"/>
                </a:lnTo>
                <a:lnTo>
                  <a:pt x="138113" y="442913"/>
                </a:lnTo>
                <a:lnTo>
                  <a:pt x="160338" y="468313"/>
                </a:lnTo>
                <a:lnTo>
                  <a:pt x="184150" y="493713"/>
                </a:lnTo>
                <a:lnTo>
                  <a:pt x="209550" y="517525"/>
                </a:lnTo>
                <a:lnTo>
                  <a:pt x="234950" y="539750"/>
                </a:lnTo>
                <a:lnTo>
                  <a:pt x="263525" y="561975"/>
                </a:lnTo>
                <a:lnTo>
                  <a:pt x="292100" y="581025"/>
                </a:lnTo>
                <a:lnTo>
                  <a:pt x="322263" y="600075"/>
                </a:lnTo>
                <a:lnTo>
                  <a:pt x="354013" y="619125"/>
                </a:lnTo>
                <a:lnTo>
                  <a:pt x="385763" y="633413"/>
                </a:lnTo>
                <a:lnTo>
                  <a:pt x="420688" y="649288"/>
                </a:lnTo>
                <a:lnTo>
                  <a:pt x="454025" y="661988"/>
                </a:lnTo>
                <a:lnTo>
                  <a:pt x="490538" y="674688"/>
                </a:lnTo>
                <a:lnTo>
                  <a:pt x="527050" y="685800"/>
                </a:lnTo>
                <a:lnTo>
                  <a:pt x="565150" y="695325"/>
                </a:lnTo>
                <a:lnTo>
                  <a:pt x="603250" y="701675"/>
                </a:lnTo>
                <a:lnTo>
                  <a:pt x="641350" y="706438"/>
                </a:lnTo>
                <a:lnTo>
                  <a:pt x="681038" y="711200"/>
                </a:lnTo>
                <a:lnTo>
                  <a:pt x="722313" y="714375"/>
                </a:lnTo>
              </a:path>
            </a:pathLst>
          </a:custGeom>
          <a:noFill/>
          <a:ln w="14288" cap="rnd" algn="ctr">
            <a:solidFill>
              <a:srgbClr val="0000FF"/>
            </a:solidFill>
            <a:round/>
            <a:headEnd/>
            <a:tailEnd/>
          </a:ln>
        </p:spPr>
        <p:txBody>
          <a:bodyPr/>
          <a:lstStyle/>
          <a:p>
            <a:pPr eaLnBrk="0" hangingPunct="0"/>
            <a:endParaRPr kumimoji="1" lang="en-US"/>
          </a:p>
        </p:txBody>
      </p:sp>
      <p:sp>
        <p:nvSpPr>
          <p:cNvPr id="40" name="Straight Connector 39"/>
          <p:cNvSpPr>
            <a:spLocks/>
          </p:cNvSpPr>
          <p:nvPr/>
        </p:nvSpPr>
        <p:spPr bwMode="auto">
          <a:xfrm flipH="1" flipV="1">
            <a:off x="4554538" y="4457700"/>
            <a:ext cx="1441450" cy="4763"/>
          </a:xfrm>
          <a:prstGeom prst="line">
            <a:avLst/>
          </a:prstGeom>
          <a:noFill/>
          <a:ln w="14288" cap="rnd" algn="ctr">
            <a:solidFill>
              <a:srgbClr val="0000FF"/>
            </a:solidFill>
            <a:round/>
            <a:headEnd/>
            <a:tailEnd/>
          </a:ln>
        </p:spPr>
        <p:txBody>
          <a:bodyPr/>
          <a:lstStyle/>
          <a:p>
            <a:endParaRPr lang="fr-FR"/>
          </a:p>
        </p:txBody>
      </p:sp>
      <p:sp>
        <p:nvSpPr>
          <p:cNvPr id="29" name="Shape 28"/>
          <p:cNvSpPr>
            <a:spLocks/>
          </p:cNvSpPr>
          <p:nvPr/>
        </p:nvSpPr>
        <p:spPr bwMode="auto">
          <a:xfrm>
            <a:off x="3663950" y="3768725"/>
            <a:ext cx="722313" cy="714375"/>
          </a:xfrm>
          <a:custGeom>
            <a:avLst/>
            <a:gdLst>
              <a:gd name="T0" fmla="*/ 719140 w 722312"/>
              <a:gd name="T1" fmla="*/ 714375 h 714375"/>
              <a:gd name="T2" fmla="*/ 722315 w 722312"/>
              <a:gd name="T3" fmla="*/ 677863 h 714375"/>
              <a:gd name="T4" fmla="*/ 722315 w 722312"/>
              <a:gd name="T5" fmla="*/ 642938 h 714375"/>
              <a:gd name="T6" fmla="*/ 720728 w 722312"/>
              <a:gd name="T7" fmla="*/ 609600 h 714375"/>
              <a:gd name="T8" fmla="*/ 717553 w 722312"/>
              <a:gd name="T9" fmla="*/ 574675 h 714375"/>
              <a:gd name="T10" fmla="*/ 712790 w 722312"/>
              <a:gd name="T11" fmla="*/ 541338 h 714375"/>
              <a:gd name="T12" fmla="*/ 704853 w 722312"/>
              <a:gd name="T13" fmla="*/ 508000 h 714375"/>
              <a:gd name="T14" fmla="*/ 695328 w 722312"/>
              <a:gd name="T15" fmla="*/ 476250 h 714375"/>
              <a:gd name="T16" fmla="*/ 685803 w 722312"/>
              <a:gd name="T17" fmla="*/ 442913 h 714375"/>
              <a:gd name="T18" fmla="*/ 673103 w 722312"/>
              <a:gd name="T19" fmla="*/ 412750 h 714375"/>
              <a:gd name="T20" fmla="*/ 657228 w 722312"/>
              <a:gd name="T21" fmla="*/ 382588 h 714375"/>
              <a:gd name="T22" fmla="*/ 642940 w 722312"/>
              <a:gd name="T23" fmla="*/ 352425 h 714375"/>
              <a:gd name="T24" fmla="*/ 625478 w 722312"/>
              <a:gd name="T25" fmla="*/ 325438 h 714375"/>
              <a:gd name="T26" fmla="*/ 606428 w 722312"/>
              <a:gd name="T27" fmla="*/ 296863 h 714375"/>
              <a:gd name="T28" fmla="*/ 584203 w 722312"/>
              <a:gd name="T29" fmla="*/ 269875 h 714375"/>
              <a:gd name="T30" fmla="*/ 563565 w 722312"/>
              <a:gd name="T31" fmla="*/ 244475 h 714375"/>
              <a:gd name="T32" fmla="*/ 539753 w 722312"/>
              <a:gd name="T33" fmla="*/ 220663 h 714375"/>
              <a:gd name="T34" fmla="*/ 512765 w 722312"/>
              <a:gd name="T35" fmla="*/ 196850 h 714375"/>
              <a:gd name="T36" fmla="*/ 487365 w 722312"/>
              <a:gd name="T37" fmla="*/ 173038 h 714375"/>
              <a:gd name="T38" fmla="*/ 458790 w 722312"/>
              <a:gd name="T39" fmla="*/ 152400 h 714375"/>
              <a:gd name="T40" fmla="*/ 430215 w 722312"/>
              <a:gd name="T41" fmla="*/ 131763 h 714375"/>
              <a:gd name="T42" fmla="*/ 400053 w 722312"/>
              <a:gd name="T43" fmla="*/ 112713 h 714375"/>
              <a:gd name="T44" fmla="*/ 369890 w 722312"/>
              <a:gd name="T45" fmla="*/ 95250 h 714375"/>
              <a:gd name="T46" fmla="*/ 336550 w 722312"/>
              <a:gd name="T47" fmla="*/ 79375 h 714375"/>
              <a:gd name="T48" fmla="*/ 303212 w 722312"/>
              <a:gd name="T49" fmla="*/ 63500 h 714375"/>
              <a:gd name="T50" fmla="*/ 268287 w 722312"/>
              <a:gd name="T51" fmla="*/ 50800 h 714375"/>
              <a:gd name="T52" fmla="*/ 231775 w 722312"/>
              <a:gd name="T53" fmla="*/ 38100 h 714375"/>
              <a:gd name="T54" fmla="*/ 196850 w 722312"/>
              <a:gd name="T55" fmla="*/ 28575 h 714375"/>
              <a:gd name="T56" fmla="*/ 158750 w 722312"/>
              <a:gd name="T57" fmla="*/ 19050 h 714375"/>
              <a:gd name="T58" fmla="*/ 120650 w 722312"/>
              <a:gd name="T59" fmla="*/ 12700 h 714375"/>
              <a:gd name="T60" fmla="*/ 80962 w 722312"/>
              <a:gd name="T61" fmla="*/ 6350 h 714375"/>
              <a:gd name="T62" fmla="*/ 41275 w 722312"/>
              <a:gd name="T63" fmla="*/ 1588 h 714375"/>
              <a:gd name="T64" fmla="*/ 0 w 722312"/>
              <a:gd name="T65" fmla="*/ 0 h 714375"/>
              <a:gd name="T66" fmla="*/ 0 w 722312"/>
              <a:gd name="T67" fmla="*/ 0 h 7143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13381007 w 722312"/>
              <a:gd name="T103" fmla="*/ 13620719 h 714375"/>
              <a:gd name="T104" fmla="*/ 983411628 w 722312"/>
              <a:gd name="T105" fmla="*/ 0 h 7143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2312" h="714375">
                <a:moveTo>
                  <a:pt x="719137" y="714375"/>
                </a:moveTo>
                <a:lnTo>
                  <a:pt x="722312" y="677863"/>
                </a:lnTo>
                <a:lnTo>
                  <a:pt x="722312" y="642938"/>
                </a:lnTo>
                <a:lnTo>
                  <a:pt x="720725" y="609600"/>
                </a:lnTo>
                <a:lnTo>
                  <a:pt x="717550" y="574675"/>
                </a:lnTo>
                <a:lnTo>
                  <a:pt x="712787" y="541338"/>
                </a:lnTo>
                <a:lnTo>
                  <a:pt x="704850" y="508000"/>
                </a:lnTo>
                <a:lnTo>
                  <a:pt x="695325" y="476250"/>
                </a:lnTo>
                <a:lnTo>
                  <a:pt x="685800" y="442913"/>
                </a:lnTo>
                <a:lnTo>
                  <a:pt x="673100" y="412750"/>
                </a:lnTo>
                <a:lnTo>
                  <a:pt x="657225" y="382588"/>
                </a:lnTo>
                <a:lnTo>
                  <a:pt x="642937" y="352425"/>
                </a:lnTo>
                <a:lnTo>
                  <a:pt x="625475" y="325438"/>
                </a:lnTo>
                <a:lnTo>
                  <a:pt x="606425" y="296863"/>
                </a:lnTo>
                <a:lnTo>
                  <a:pt x="584200" y="269875"/>
                </a:lnTo>
                <a:lnTo>
                  <a:pt x="563562" y="244475"/>
                </a:lnTo>
                <a:lnTo>
                  <a:pt x="539750" y="220663"/>
                </a:lnTo>
                <a:lnTo>
                  <a:pt x="512762" y="196850"/>
                </a:lnTo>
                <a:lnTo>
                  <a:pt x="487362" y="173038"/>
                </a:lnTo>
                <a:lnTo>
                  <a:pt x="458787" y="152400"/>
                </a:lnTo>
                <a:lnTo>
                  <a:pt x="430212" y="131763"/>
                </a:lnTo>
                <a:lnTo>
                  <a:pt x="400050" y="112713"/>
                </a:lnTo>
                <a:lnTo>
                  <a:pt x="369887" y="95250"/>
                </a:lnTo>
                <a:lnTo>
                  <a:pt x="336550" y="79375"/>
                </a:lnTo>
                <a:lnTo>
                  <a:pt x="303212" y="63500"/>
                </a:lnTo>
                <a:lnTo>
                  <a:pt x="268287" y="50800"/>
                </a:lnTo>
                <a:lnTo>
                  <a:pt x="231775" y="38100"/>
                </a:lnTo>
                <a:lnTo>
                  <a:pt x="196850" y="28575"/>
                </a:lnTo>
                <a:lnTo>
                  <a:pt x="158750" y="19050"/>
                </a:lnTo>
                <a:lnTo>
                  <a:pt x="120650" y="12700"/>
                </a:lnTo>
                <a:lnTo>
                  <a:pt x="80962" y="6350"/>
                </a:lnTo>
                <a:lnTo>
                  <a:pt x="41275" y="1588"/>
                </a:lnTo>
                <a:lnTo>
                  <a:pt x="0" y="0"/>
                </a:lnTo>
              </a:path>
            </a:pathLst>
          </a:custGeom>
          <a:noFill/>
          <a:ln w="14288" cap="rnd" algn="ctr">
            <a:solidFill>
              <a:srgbClr val="800080"/>
            </a:solidFill>
            <a:round/>
            <a:headEnd/>
            <a:tailEnd/>
          </a:ln>
        </p:spPr>
        <p:txBody>
          <a:bodyPr/>
          <a:lstStyle/>
          <a:p>
            <a:pPr eaLnBrk="0" hangingPunct="0"/>
            <a:endParaRPr kumimoji="1" lang="en-US"/>
          </a:p>
        </p:txBody>
      </p:sp>
      <p:sp>
        <p:nvSpPr>
          <p:cNvPr id="36" name="Shape 35"/>
          <p:cNvSpPr>
            <a:spLocks/>
          </p:cNvSpPr>
          <p:nvPr/>
        </p:nvSpPr>
        <p:spPr bwMode="auto">
          <a:xfrm>
            <a:off x="2941638" y="3768725"/>
            <a:ext cx="722312" cy="714375"/>
          </a:xfrm>
          <a:custGeom>
            <a:avLst/>
            <a:gdLst>
              <a:gd name="T0" fmla="*/ 3175 w 722313"/>
              <a:gd name="T1" fmla="*/ 714375 h 714375"/>
              <a:gd name="T2" fmla="*/ 1588 w 722313"/>
              <a:gd name="T3" fmla="*/ 677863 h 714375"/>
              <a:gd name="T4" fmla="*/ 0 w 722313"/>
              <a:gd name="T5" fmla="*/ 642938 h 714375"/>
              <a:gd name="T6" fmla="*/ 1588 w 722313"/>
              <a:gd name="T7" fmla="*/ 609600 h 714375"/>
              <a:gd name="T8" fmla="*/ 4763 w 722313"/>
              <a:gd name="T9" fmla="*/ 574675 h 714375"/>
              <a:gd name="T10" fmla="*/ 11113 w 722313"/>
              <a:gd name="T11" fmla="*/ 541338 h 714375"/>
              <a:gd name="T12" fmla="*/ 17463 w 722313"/>
              <a:gd name="T13" fmla="*/ 508000 h 714375"/>
              <a:gd name="T14" fmla="*/ 26988 w 722313"/>
              <a:gd name="T15" fmla="*/ 476250 h 714375"/>
              <a:gd name="T16" fmla="*/ 36513 w 722313"/>
              <a:gd name="T17" fmla="*/ 442913 h 714375"/>
              <a:gd name="T18" fmla="*/ 50800 w 722313"/>
              <a:gd name="T19" fmla="*/ 412750 h 714375"/>
              <a:gd name="T20" fmla="*/ 65088 w 722313"/>
              <a:gd name="T21" fmla="*/ 382588 h 714375"/>
              <a:gd name="T22" fmla="*/ 79375 w 722313"/>
              <a:gd name="T23" fmla="*/ 352425 h 714375"/>
              <a:gd name="T24" fmla="*/ 98425 w 722313"/>
              <a:gd name="T25" fmla="*/ 325438 h 714375"/>
              <a:gd name="T26" fmla="*/ 117475 w 722313"/>
              <a:gd name="T27" fmla="*/ 296863 h 714375"/>
              <a:gd name="T28" fmla="*/ 138113 w 722313"/>
              <a:gd name="T29" fmla="*/ 269875 h 714375"/>
              <a:gd name="T30" fmla="*/ 160338 w 722313"/>
              <a:gd name="T31" fmla="*/ 244475 h 714375"/>
              <a:gd name="T32" fmla="*/ 184150 w 722313"/>
              <a:gd name="T33" fmla="*/ 220663 h 714375"/>
              <a:gd name="T34" fmla="*/ 209550 w 722313"/>
              <a:gd name="T35" fmla="*/ 196850 h 714375"/>
              <a:gd name="T36" fmla="*/ 234950 w 722313"/>
              <a:gd name="T37" fmla="*/ 173038 h 714375"/>
              <a:gd name="T38" fmla="*/ 263525 w 722313"/>
              <a:gd name="T39" fmla="*/ 152400 h 714375"/>
              <a:gd name="T40" fmla="*/ 292100 w 722313"/>
              <a:gd name="T41" fmla="*/ 131763 h 714375"/>
              <a:gd name="T42" fmla="*/ 322263 w 722313"/>
              <a:gd name="T43" fmla="*/ 112713 h 714375"/>
              <a:gd name="T44" fmla="*/ 354013 w 722313"/>
              <a:gd name="T45" fmla="*/ 95250 h 714375"/>
              <a:gd name="T46" fmla="*/ 385760 w 722313"/>
              <a:gd name="T47" fmla="*/ 79375 h 714375"/>
              <a:gd name="T48" fmla="*/ 420685 w 722313"/>
              <a:gd name="T49" fmla="*/ 63500 h 714375"/>
              <a:gd name="T50" fmla="*/ 454022 w 722313"/>
              <a:gd name="T51" fmla="*/ 50800 h 714375"/>
              <a:gd name="T52" fmla="*/ 490535 w 722313"/>
              <a:gd name="T53" fmla="*/ 38100 h 714375"/>
              <a:gd name="T54" fmla="*/ 527047 w 722313"/>
              <a:gd name="T55" fmla="*/ 28575 h 714375"/>
              <a:gd name="T56" fmla="*/ 565147 w 722313"/>
              <a:gd name="T57" fmla="*/ 19050 h 714375"/>
              <a:gd name="T58" fmla="*/ 603247 w 722313"/>
              <a:gd name="T59" fmla="*/ 12700 h 714375"/>
              <a:gd name="T60" fmla="*/ 641347 w 722313"/>
              <a:gd name="T61" fmla="*/ 6350 h 714375"/>
              <a:gd name="T62" fmla="*/ 681035 w 722313"/>
              <a:gd name="T63" fmla="*/ 1588 h 714375"/>
              <a:gd name="T64" fmla="*/ 722310 w 722313"/>
              <a:gd name="T65" fmla="*/ 0 h 714375"/>
              <a:gd name="T66" fmla="*/ 722310 w 722313"/>
              <a:gd name="T67" fmla="*/ 0 h 7143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11222033 w 722313"/>
              <a:gd name="T103" fmla="*/ 13620719 h 714375"/>
              <a:gd name="T104" fmla="*/ 983411627 w 722313"/>
              <a:gd name="T105" fmla="*/ 0 h 7143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2313" h="714375">
                <a:moveTo>
                  <a:pt x="3175" y="714375"/>
                </a:moveTo>
                <a:lnTo>
                  <a:pt x="1588" y="677863"/>
                </a:lnTo>
                <a:lnTo>
                  <a:pt x="0" y="642938"/>
                </a:lnTo>
                <a:lnTo>
                  <a:pt x="1588" y="609600"/>
                </a:lnTo>
                <a:lnTo>
                  <a:pt x="4763" y="574675"/>
                </a:lnTo>
                <a:lnTo>
                  <a:pt x="11113" y="541338"/>
                </a:lnTo>
                <a:lnTo>
                  <a:pt x="17463" y="508000"/>
                </a:lnTo>
                <a:lnTo>
                  <a:pt x="26988" y="476250"/>
                </a:lnTo>
                <a:lnTo>
                  <a:pt x="36513" y="442913"/>
                </a:lnTo>
                <a:lnTo>
                  <a:pt x="50800" y="412750"/>
                </a:lnTo>
                <a:lnTo>
                  <a:pt x="65088" y="382588"/>
                </a:lnTo>
                <a:lnTo>
                  <a:pt x="79375" y="352425"/>
                </a:lnTo>
                <a:lnTo>
                  <a:pt x="98425" y="325438"/>
                </a:lnTo>
                <a:lnTo>
                  <a:pt x="117475" y="296863"/>
                </a:lnTo>
                <a:lnTo>
                  <a:pt x="138113" y="269875"/>
                </a:lnTo>
                <a:lnTo>
                  <a:pt x="160338" y="244475"/>
                </a:lnTo>
                <a:lnTo>
                  <a:pt x="184150" y="220663"/>
                </a:lnTo>
                <a:lnTo>
                  <a:pt x="209550" y="196850"/>
                </a:lnTo>
                <a:lnTo>
                  <a:pt x="234950" y="173038"/>
                </a:lnTo>
                <a:lnTo>
                  <a:pt x="263525" y="152400"/>
                </a:lnTo>
                <a:lnTo>
                  <a:pt x="292100" y="131763"/>
                </a:lnTo>
                <a:lnTo>
                  <a:pt x="322263" y="112713"/>
                </a:lnTo>
                <a:lnTo>
                  <a:pt x="354013" y="95250"/>
                </a:lnTo>
                <a:lnTo>
                  <a:pt x="385763" y="79375"/>
                </a:lnTo>
                <a:lnTo>
                  <a:pt x="420688" y="63500"/>
                </a:lnTo>
                <a:lnTo>
                  <a:pt x="454025" y="50800"/>
                </a:lnTo>
                <a:lnTo>
                  <a:pt x="490538" y="38100"/>
                </a:lnTo>
                <a:lnTo>
                  <a:pt x="527050" y="28575"/>
                </a:lnTo>
                <a:lnTo>
                  <a:pt x="565150" y="19050"/>
                </a:lnTo>
                <a:lnTo>
                  <a:pt x="603250" y="12700"/>
                </a:lnTo>
                <a:lnTo>
                  <a:pt x="641350" y="6350"/>
                </a:lnTo>
                <a:lnTo>
                  <a:pt x="681038" y="1588"/>
                </a:lnTo>
                <a:lnTo>
                  <a:pt x="722313" y="0"/>
                </a:lnTo>
              </a:path>
            </a:pathLst>
          </a:custGeom>
          <a:noFill/>
          <a:ln w="14288" cap="rnd" algn="ctr">
            <a:solidFill>
              <a:srgbClr val="800080"/>
            </a:solidFill>
            <a:round/>
            <a:headEnd/>
            <a:tailEnd/>
          </a:ln>
        </p:spPr>
        <p:txBody>
          <a:bodyPr/>
          <a:lstStyle/>
          <a:p>
            <a:pPr eaLnBrk="0" hangingPunct="0"/>
            <a:endParaRPr kumimoji="1" lang="en-US"/>
          </a:p>
        </p:txBody>
      </p:sp>
      <p:sp>
        <p:nvSpPr>
          <p:cNvPr id="57" name="Straight Connector 56"/>
          <p:cNvSpPr>
            <a:spLocks/>
          </p:cNvSpPr>
          <p:nvPr/>
        </p:nvSpPr>
        <p:spPr bwMode="auto">
          <a:xfrm flipH="1">
            <a:off x="2940050" y="4475163"/>
            <a:ext cx="1443038" cy="9525"/>
          </a:xfrm>
          <a:prstGeom prst="line">
            <a:avLst/>
          </a:prstGeom>
          <a:noFill/>
          <a:ln w="14288" cap="rnd" algn="ctr">
            <a:solidFill>
              <a:srgbClr val="800080"/>
            </a:solidFill>
            <a:round/>
            <a:headEnd/>
            <a:tailEnd/>
          </a:ln>
        </p:spPr>
        <p:txBody>
          <a:bodyPr/>
          <a:lstStyle/>
          <a:p>
            <a:endParaRPr lang="fr-FR"/>
          </a:p>
        </p:txBody>
      </p:sp>
      <p:sp>
        <p:nvSpPr>
          <p:cNvPr id="63" name="Shape 62"/>
          <p:cNvSpPr>
            <a:spLocks/>
          </p:cNvSpPr>
          <p:nvPr/>
        </p:nvSpPr>
        <p:spPr bwMode="auto">
          <a:xfrm>
            <a:off x="3665538" y="4457700"/>
            <a:ext cx="722312" cy="714375"/>
          </a:xfrm>
          <a:custGeom>
            <a:avLst/>
            <a:gdLst>
              <a:gd name="T0" fmla="*/ 719135 w 722313"/>
              <a:gd name="T1" fmla="*/ 0 h 714375"/>
              <a:gd name="T2" fmla="*/ 722310 w 722313"/>
              <a:gd name="T3" fmla="*/ 34925 h 714375"/>
              <a:gd name="T4" fmla="*/ 722310 w 722313"/>
              <a:gd name="T5" fmla="*/ 71438 h 714375"/>
              <a:gd name="T6" fmla="*/ 720722 w 722313"/>
              <a:gd name="T7" fmla="*/ 104775 h 714375"/>
              <a:gd name="T8" fmla="*/ 717547 w 722313"/>
              <a:gd name="T9" fmla="*/ 139700 h 714375"/>
              <a:gd name="T10" fmla="*/ 712785 w 722313"/>
              <a:gd name="T11" fmla="*/ 173038 h 714375"/>
              <a:gd name="T12" fmla="*/ 704847 w 722313"/>
              <a:gd name="T13" fmla="*/ 206375 h 714375"/>
              <a:gd name="T14" fmla="*/ 695322 w 722313"/>
              <a:gd name="T15" fmla="*/ 238125 h 714375"/>
              <a:gd name="T16" fmla="*/ 685797 w 722313"/>
              <a:gd name="T17" fmla="*/ 269875 h 714375"/>
              <a:gd name="T18" fmla="*/ 673097 w 722313"/>
              <a:gd name="T19" fmla="*/ 301625 h 714375"/>
              <a:gd name="T20" fmla="*/ 657222 w 722313"/>
              <a:gd name="T21" fmla="*/ 331788 h 714375"/>
              <a:gd name="T22" fmla="*/ 642935 w 722313"/>
              <a:gd name="T23" fmla="*/ 360363 h 714375"/>
              <a:gd name="T24" fmla="*/ 625472 w 722313"/>
              <a:gd name="T25" fmla="*/ 388938 h 714375"/>
              <a:gd name="T26" fmla="*/ 606422 w 722313"/>
              <a:gd name="T27" fmla="*/ 417513 h 714375"/>
              <a:gd name="T28" fmla="*/ 584197 w 722313"/>
              <a:gd name="T29" fmla="*/ 442913 h 714375"/>
              <a:gd name="T30" fmla="*/ 563560 w 722313"/>
              <a:gd name="T31" fmla="*/ 468313 h 714375"/>
              <a:gd name="T32" fmla="*/ 539747 w 722313"/>
              <a:gd name="T33" fmla="*/ 493713 h 714375"/>
              <a:gd name="T34" fmla="*/ 512760 w 722313"/>
              <a:gd name="T35" fmla="*/ 517525 h 714375"/>
              <a:gd name="T36" fmla="*/ 487360 w 722313"/>
              <a:gd name="T37" fmla="*/ 539750 h 714375"/>
              <a:gd name="T38" fmla="*/ 458785 w 722313"/>
              <a:gd name="T39" fmla="*/ 561975 h 714375"/>
              <a:gd name="T40" fmla="*/ 430210 w 722313"/>
              <a:gd name="T41" fmla="*/ 581025 h 714375"/>
              <a:gd name="T42" fmla="*/ 400047 w 722313"/>
              <a:gd name="T43" fmla="*/ 600075 h 714375"/>
              <a:gd name="T44" fmla="*/ 369885 w 722313"/>
              <a:gd name="T45" fmla="*/ 619125 h 714375"/>
              <a:gd name="T46" fmla="*/ 336550 w 722313"/>
              <a:gd name="T47" fmla="*/ 633413 h 714375"/>
              <a:gd name="T48" fmla="*/ 303213 w 722313"/>
              <a:gd name="T49" fmla="*/ 649288 h 714375"/>
              <a:gd name="T50" fmla="*/ 268288 w 722313"/>
              <a:gd name="T51" fmla="*/ 663575 h 714375"/>
              <a:gd name="T52" fmla="*/ 231775 w 722313"/>
              <a:gd name="T53" fmla="*/ 674688 h 714375"/>
              <a:gd name="T54" fmla="*/ 196850 w 722313"/>
              <a:gd name="T55" fmla="*/ 685800 h 714375"/>
              <a:gd name="T56" fmla="*/ 158750 w 722313"/>
              <a:gd name="T57" fmla="*/ 695325 h 714375"/>
              <a:gd name="T58" fmla="*/ 120650 w 722313"/>
              <a:gd name="T59" fmla="*/ 701675 h 714375"/>
              <a:gd name="T60" fmla="*/ 80963 w 722313"/>
              <a:gd name="T61" fmla="*/ 706438 h 714375"/>
              <a:gd name="T62" fmla="*/ 41275 w 722313"/>
              <a:gd name="T63" fmla="*/ 711200 h 714375"/>
              <a:gd name="T64" fmla="*/ 0 w 722313"/>
              <a:gd name="T65" fmla="*/ 714375 h 714375"/>
              <a:gd name="T66" fmla="*/ 0 w 722313"/>
              <a:gd name="T67" fmla="*/ 714375 h 7143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13384200 w 722313"/>
              <a:gd name="T103" fmla="*/ 15833694 h 714375"/>
              <a:gd name="T104" fmla="*/ 983411627 w 722313"/>
              <a:gd name="T105" fmla="*/ 0 h 7143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2313" h="714375">
                <a:moveTo>
                  <a:pt x="719138" y="0"/>
                </a:moveTo>
                <a:lnTo>
                  <a:pt x="722313" y="34925"/>
                </a:lnTo>
                <a:lnTo>
                  <a:pt x="722313" y="71438"/>
                </a:lnTo>
                <a:lnTo>
                  <a:pt x="720725" y="104775"/>
                </a:lnTo>
                <a:lnTo>
                  <a:pt x="717550" y="139700"/>
                </a:lnTo>
                <a:lnTo>
                  <a:pt x="712788" y="173038"/>
                </a:lnTo>
                <a:lnTo>
                  <a:pt x="704850" y="206375"/>
                </a:lnTo>
                <a:lnTo>
                  <a:pt x="695325" y="238125"/>
                </a:lnTo>
                <a:lnTo>
                  <a:pt x="685800" y="269875"/>
                </a:lnTo>
                <a:lnTo>
                  <a:pt x="673100" y="301625"/>
                </a:lnTo>
                <a:lnTo>
                  <a:pt x="657225" y="331788"/>
                </a:lnTo>
                <a:lnTo>
                  <a:pt x="642938" y="360363"/>
                </a:lnTo>
                <a:lnTo>
                  <a:pt x="625475" y="388938"/>
                </a:lnTo>
                <a:lnTo>
                  <a:pt x="606425" y="417513"/>
                </a:lnTo>
                <a:lnTo>
                  <a:pt x="584200" y="442913"/>
                </a:lnTo>
                <a:lnTo>
                  <a:pt x="563563" y="468313"/>
                </a:lnTo>
                <a:lnTo>
                  <a:pt x="539750" y="493713"/>
                </a:lnTo>
                <a:lnTo>
                  <a:pt x="512763" y="517525"/>
                </a:lnTo>
                <a:lnTo>
                  <a:pt x="487363" y="539750"/>
                </a:lnTo>
                <a:lnTo>
                  <a:pt x="458788" y="561975"/>
                </a:lnTo>
                <a:lnTo>
                  <a:pt x="430213" y="581025"/>
                </a:lnTo>
                <a:lnTo>
                  <a:pt x="400050" y="600075"/>
                </a:lnTo>
                <a:lnTo>
                  <a:pt x="369888" y="619125"/>
                </a:lnTo>
                <a:lnTo>
                  <a:pt x="336550" y="633413"/>
                </a:lnTo>
                <a:lnTo>
                  <a:pt x="303213" y="649288"/>
                </a:lnTo>
                <a:lnTo>
                  <a:pt x="268288" y="663575"/>
                </a:lnTo>
                <a:lnTo>
                  <a:pt x="231775" y="674688"/>
                </a:lnTo>
                <a:lnTo>
                  <a:pt x="196850" y="685800"/>
                </a:lnTo>
                <a:lnTo>
                  <a:pt x="158750" y="695325"/>
                </a:lnTo>
                <a:lnTo>
                  <a:pt x="120650" y="701675"/>
                </a:lnTo>
                <a:lnTo>
                  <a:pt x="80963" y="706438"/>
                </a:lnTo>
                <a:lnTo>
                  <a:pt x="41275" y="711200"/>
                </a:lnTo>
                <a:lnTo>
                  <a:pt x="0" y="714375"/>
                </a:lnTo>
              </a:path>
            </a:pathLst>
          </a:custGeom>
          <a:noFill/>
          <a:ln w="14288" cap="rnd" algn="ctr">
            <a:solidFill>
              <a:srgbClr val="800080"/>
            </a:solidFill>
            <a:round/>
            <a:headEnd/>
            <a:tailEnd/>
          </a:ln>
        </p:spPr>
        <p:txBody>
          <a:bodyPr/>
          <a:lstStyle/>
          <a:p>
            <a:pPr eaLnBrk="0" hangingPunct="0"/>
            <a:endParaRPr kumimoji="1" lang="en-US"/>
          </a:p>
        </p:txBody>
      </p:sp>
      <p:sp>
        <p:nvSpPr>
          <p:cNvPr id="34" name="Shape 33"/>
          <p:cNvSpPr>
            <a:spLocks/>
          </p:cNvSpPr>
          <p:nvPr/>
        </p:nvSpPr>
        <p:spPr bwMode="auto">
          <a:xfrm>
            <a:off x="2943225" y="4457700"/>
            <a:ext cx="722313" cy="714375"/>
          </a:xfrm>
          <a:custGeom>
            <a:avLst/>
            <a:gdLst>
              <a:gd name="T0" fmla="*/ 3175 w 722312"/>
              <a:gd name="T1" fmla="*/ 0 h 714375"/>
              <a:gd name="T2" fmla="*/ 1587 w 722312"/>
              <a:gd name="T3" fmla="*/ 34925 h 714375"/>
              <a:gd name="T4" fmla="*/ 0 w 722312"/>
              <a:gd name="T5" fmla="*/ 71438 h 714375"/>
              <a:gd name="T6" fmla="*/ 1587 w 722312"/>
              <a:gd name="T7" fmla="*/ 104775 h 714375"/>
              <a:gd name="T8" fmla="*/ 4762 w 722312"/>
              <a:gd name="T9" fmla="*/ 139700 h 714375"/>
              <a:gd name="T10" fmla="*/ 11112 w 722312"/>
              <a:gd name="T11" fmla="*/ 173038 h 714375"/>
              <a:gd name="T12" fmla="*/ 17462 w 722312"/>
              <a:gd name="T13" fmla="*/ 206375 h 714375"/>
              <a:gd name="T14" fmla="*/ 26987 w 722312"/>
              <a:gd name="T15" fmla="*/ 238125 h 714375"/>
              <a:gd name="T16" fmla="*/ 36512 w 722312"/>
              <a:gd name="T17" fmla="*/ 269875 h 714375"/>
              <a:gd name="T18" fmla="*/ 50800 w 722312"/>
              <a:gd name="T19" fmla="*/ 301625 h 714375"/>
              <a:gd name="T20" fmla="*/ 65087 w 722312"/>
              <a:gd name="T21" fmla="*/ 331788 h 714375"/>
              <a:gd name="T22" fmla="*/ 79375 w 722312"/>
              <a:gd name="T23" fmla="*/ 360363 h 714375"/>
              <a:gd name="T24" fmla="*/ 98425 w 722312"/>
              <a:gd name="T25" fmla="*/ 388938 h 714375"/>
              <a:gd name="T26" fmla="*/ 117475 w 722312"/>
              <a:gd name="T27" fmla="*/ 417513 h 714375"/>
              <a:gd name="T28" fmla="*/ 138112 w 722312"/>
              <a:gd name="T29" fmla="*/ 442913 h 714375"/>
              <a:gd name="T30" fmla="*/ 160337 w 722312"/>
              <a:gd name="T31" fmla="*/ 468313 h 714375"/>
              <a:gd name="T32" fmla="*/ 184150 w 722312"/>
              <a:gd name="T33" fmla="*/ 493713 h 714375"/>
              <a:gd name="T34" fmla="*/ 209550 w 722312"/>
              <a:gd name="T35" fmla="*/ 517525 h 714375"/>
              <a:gd name="T36" fmla="*/ 234950 w 722312"/>
              <a:gd name="T37" fmla="*/ 539750 h 714375"/>
              <a:gd name="T38" fmla="*/ 263525 w 722312"/>
              <a:gd name="T39" fmla="*/ 561975 h 714375"/>
              <a:gd name="T40" fmla="*/ 292100 w 722312"/>
              <a:gd name="T41" fmla="*/ 581025 h 714375"/>
              <a:gd name="T42" fmla="*/ 322262 w 722312"/>
              <a:gd name="T43" fmla="*/ 600075 h 714375"/>
              <a:gd name="T44" fmla="*/ 354012 w 722312"/>
              <a:gd name="T45" fmla="*/ 619125 h 714375"/>
              <a:gd name="T46" fmla="*/ 385765 w 722312"/>
              <a:gd name="T47" fmla="*/ 633413 h 714375"/>
              <a:gd name="T48" fmla="*/ 420690 w 722312"/>
              <a:gd name="T49" fmla="*/ 649288 h 714375"/>
              <a:gd name="T50" fmla="*/ 454028 w 722312"/>
              <a:gd name="T51" fmla="*/ 663575 h 714375"/>
              <a:gd name="T52" fmla="*/ 490540 w 722312"/>
              <a:gd name="T53" fmla="*/ 674688 h 714375"/>
              <a:gd name="T54" fmla="*/ 527053 w 722312"/>
              <a:gd name="T55" fmla="*/ 685800 h 714375"/>
              <a:gd name="T56" fmla="*/ 565153 w 722312"/>
              <a:gd name="T57" fmla="*/ 695325 h 714375"/>
              <a:gd name="T58" fmla="*/ 603253 w 722312"/>
              <a:gd name="T59" fmla="*/ 701675 h 714375"/>
              <a:gd name="T60" fmla="*/ 641353 w 722312"/>
              <a:gd name="T61" fmla="*/ 706438 h 714375"/>
              <a:gd name="T62" fmla="*/ 681040 w 722312"/>
              <a:gd name="T63" fmla="*/ 711200 h 714375"/>
              <a:gd name="T64" fmla="*/ 722315 w 722312"/>
              <a:gd name="T65" fmla="*/ 714375 h 714375"/>
              <a:gd name="T66" fmla="*/ 722315 w 722312"/>
              <a:gd name="T67" fmla="*/ 714375 h 7143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11226800 w 722312"/>
              <a:gd name="T103" fmla="*/ 15833694 h 714375"/>
              <a:gd name="T104" fmla="*/ 983411628 w 722312"/>
              <a:gd name="T105" fmla="*/ 0 h 7143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2312" h="714375">
                <a:moveTo>
                  <a:pt x="3175" y="0"/>
                </a:moveTo>
                <a:lnTo>
                  <a:pt x="1587" y="34925"/>
                </a:lnTo>
                <a:lnTo>
                  <a:pt x="0" y="71438"/>
                </a:lnTo>
                <a:lnTo>
                  <a:pt x="1587" y="104775"/>
                </a:lnTo>
                <a:lnTo>
                  <a:pt x="4762" y="139700"/>
                </a:lnTo>
                <a:lnTo>
                  <a:pt x="11112" y="173038"/>
                </a:lnTo>
                <a:lnTo>
                  <a:pt x="17462" y="206375"/>
                </a:lnTo>
                <a:lnTo>
                  <a:pt x="26987" y="238125"/>
                </a:lnTo>
                <a:lnTo>
                  <a:pt x="36512" y="269875"/>
                </a:lnTo>
                <a:lnTo>
                  <a:pt x="50800" y="301625"/>
                </a:lnTo>
                <a:lnTo>
                  <a:pt x="65087" y="331788"/>
                </a:lnTo>
                <a:lnTo>
                  <a:pt x="79375" y="360363"/>
                </a:lnTo>
                <a:lnTo>
                  <a:pt x="98425" y="388938"/>
                </a:lnTo>
                <a:lnTo>
                  <a:pt x="117475" y="417513"/>
                </a:lnTo>
                <a:lnTo>
                  <a:pt x="138112" y="442913"/>
                </a:lnTo>
                <a:lnTo>
                  <a:pt x="160337" y="468313"/>
                </a:lnTo>
                <a:lnTo>
                  <a:pt x="184150" y="493713"/>
                </a:lnTo>
                <a:lnTo>
                  <a:pt x="209550" y="517525"/>
                </a:lnTo>
                <a:lnTo>
                  <a:pt x="234950" y="539750"/>
                </a:lnTo>
                <a:lnTo>
                  <a:pt x="263525" y="561975"/>
                </a:lnTo>
                <a:lnTo>
                  <a:pt x="292100" y="581025"/>
                </a:lnTo>
                <a:lnTo>
                  <a:pt x="322262" y="600075"/>
                </a:lnTo>
                <a:lnTo>
                  <a:pt x="354012" y="619125"/>
                </a:lnTo>
                <a:lnTo>
                  <a:pt x="385762" y="633413"/>
                </a:lnTo>
                <a:lnTo>
                  <a:pt x="420687" y="649288"/>
                </a:lnTo>
                <a:lnTo>
                  <a:pt x="454025" y="663575"/>
                </a:lnTo>
                <a:lnTo>
                  <a:pt x="490537" y="674688"/>
                </a:lnTo>
                <a:lnTo>
                  <a:pt x="527050" y="685800"/>
                </a:lnTo>
                <a:lnTo>
                  <a:pt x="565150" y="695325"/>
                </a:lnTo>
                <a:lnTo>
                  <a:pt x="603250" y="701675"/>
                </a:lnTo>
                <a:lnTo>
                  <a:pt x="641350" y="706438"/>
                </a:lnTo>
                <a:lnTo>
                  <a:pt x="681037" y="711200"/>
                </a:lnTo>
                <a:lnTo>
                  <a:pt x="722312" y="714375"/>
                </a:lnTo>
              </a:path>
            </a:pathLst>
          </a:custGeom>
          <a:noFill/>
          <a:ln w="14288" cap="rnd" algn="ctr">
            <a:solidFill>
              <a:srgbClr val="800080"/>
            </a:solidFill>
            <a:round/>
            <a:headEnd/>
            <a:tailEnd/>
          </a:ln>
        </p:spPr>
        <p:txBody>
          <a:bodyPr/>
          <a:lstStyle/>
          <a:p>
            <a:pPr eaLnBrk="0" hangingPunct="0"/>
            <a:endParaRPr kumimoji="1" lang="en-US"/>
          </a:p>
        </p:txBody>
      </p:sp>
      <p:sp>
        <p:nvSpPr>
          <p:cNvPr id="46" name="Straight Connector 45"/>
          <p:cNvSpPr>
            <a:spLocks/>
          </p:cNvSpPr>
          <p:nvPr/>
        </p:nvSpPr>
        <p:spPr bwMode="auto">
          <a:xfrm flipH="1">
            <a:off x="2943225" y="4460875"/>
            <a:ext cx="1441450" cy="9525"/>
          </a:xfrm>
          <a:prstGeom prst="line">
            <a:avLst/>
          </a:prstGeom>
          <a:noFill/>
          <a:ln w="14288" cap="rnd" algn="ctr">
            <a:solidFill>
              <a:srgbClr val="800080"/>
            </a:solidFill>
            <a:round/>
            <a:headEnd/>
            <a:tailEnd/>
          </a:ln>
        </p:spPr>
        <p:txBody>
          <a:bodyPr/>
          <a:lstStyle/>
          <a:p>
            <a:endParaRPr lang="fr-FR"/>
          </a:p>
        </p:txBody>
      </p:sp>
      <p:sp>
        <p:nvSpPr>
          <p:cNvPr id="38" name="Shape 37"/>
          <p:cNvSpPr>
            <a:spLocks/>
          </p:cNvSpPr>
          <p:nvPr/>
        </p:nvSpPr>
        <p:spPr bwMode="auto">
          <a:xfrm>
            <a:off x="2014538" y="3744913"/>
            <a:ext cx="722312" cy="714375"/>
          </a:xfrm>
          <a:custGeom>
            <a:avLst/>
            <a:gdLst>
              <a:gd name="T0" fmla="*/ 719135 w 722313"/>
              <a:gd name="T1" fmla="*/ 714375 h 714375"/>
              <a:gd name="T2" fmla="*/ 722310 w 722313"/>
              <a:gd name="T3" fmla="*/ 677863 h 714375"/>
              <a:gd name="T4" fmla="*/ 722310 w 722313"/>
              <a:gd name="T5" fmla="*/ 642938 h 714375"/>
              <a:gd name="T6" fmla="*/ 720722 w 722313"/>
              <a:gd name="T7" fmla="*/ 609600 h 714375"/>
              <a:gd name="T8" fmla="*/ 717547 w 722313"/>
              <a:gd name="T9" fmla="*/ 574675 h 714375"/>
              <a:gd name="T10" fmla="*/ 712785 w 722313"/>
              <a:gd name="T11" fmla="*/ 541338 h 714375"/>
              <a:gd name="T12" fmla="*/ 704847 w 722313"/>
              <a:gd name="T13" fmla="*/ 508000 h 714375"/>
              <a:gd name="T14" fmla="*/ 695322 w 722313"/>
              <a:gd name="T15" fmla="*/ 476250 h 714375"/>
              <a:gd name="T16" fmla="*/ 685797 w 722313"/>
              <a:gd name="T17" fmla="*/ 442913 h 714375"/>
              <a:gd name="T18" fmla="*/ 673097 w 722313"/>
              <a:gd name="T19" fmla="*/ 412750 h 714375"/>
              <a:gd name="T20" fmla="*/ 657222 w 722313"/>
              <a:gd name="T21" fmla="*/ 382588 h 714375"/>
              <a:gd name="T22" fmla="*/ 642935 w 722313"/>
              <a:gd name="T23" fmla="*/ 352425 h 714375"/>
              <a:gd name="T24" fmla="*/ 625472 w 722313"/>
              <a:gd name="T25" fmla="*/ 325438 h 714375"/>
              <a:gd name="T26" fmla="*/ 606422 w 722313"/>
              <a:gd name="T27" fmla="*/ 296863 h 714375"/>
              <a:gd name="T28" fmla="*/ 584197 w 722313"/>
              <a:gd name="T29" fmla="*/ 269875 h 714375"/>
              <a:gd name="T30" fmla="*/ 563560 w 722313"/>
              <a:gd name="T31" fmla="*/ 244475 h 714375"/>
              <a:gd name="T32" fmla="*/ 539747 w 722313"/>
              <a:gd name="T33" fmla="*/ 220663 h 714375"/>
              <a:gd name="T34" fmla="*/ 512760 w 722313"/>
              <a:gd name="T35" fmla="*/ 196850 h 714375"/>
              <a:gd name="T36" fmla="*/ 487360 w 722313"/>
              <a:gd name="T37" fmla="*/ 173038 h 714375"/>
              <a:gd name="T38" fmla="*/ 458785 w 722313"/>
              <a:gd name="T39" fmla="*/ 152400 h 714375"/>
              <a:gd name="T40" fmla="*/ 430210 w 722313"/>
              <a:gd name="T41" fmla="*/ 131763 h 714375"/>
              <a:gd name="T42" fmla="*/ 400047 w 722313"/>
              <a:gd name="T43" fmla="*/ 112713 h 714375"/>
              <a:gd name="T44" fmla="*/ 369885 w 722313"/>
              <a:gd name="T45" fmla="*/ 95250 h 714375"/>
              <a:gd name="T46" fmla="*/ 336550 w 722313"/>
              <a:gd name="T47" fmla="*/ 79375 h 714375"/>
              <a:gd name="T48" fmla="*/ 303213 w 722313"/>
              <a:gd name="T49" fmla="*/ 63500 h 714375"/>
              <a:gd name="T50" fmla="*/ 268288 w 722313"/>
              <a:gd name="T51" fmla="*/ 50800 h 714375"/>
              <a:gd name="T52" fmla="*/ 231775 w 722313"/>
              <a:gd name="T53" fmla="*/ 38100 h 714375"/>
              <a:gd name="T54" fmla="*/ 196850 w 722313"/>
              <a:gd name="T55" fmla="*/ 28575 h 714375"/>
              <a:gd name="T56" fmla="*/ 158750 w 722313"/>
              <a:gd name="T57" fmla="*/ 19050 h 714375"/>
              <a:gd name="T58" fmla="*/ 120650 w 722313"/>
              <a:gd name="T59" fmla="*/ 12700 h 714375"/>
              <a:gd name="T60" fmla="*/ 80963 w 722313"/>
              <a:gd name="T61" fmla="*/ 6350 h 714375"/>
              <a:gd name="T62" fmla="*/ 41275 w 722313"/>
              <a:gd name="T63" fmla="*/ 1588 h 714375"/>
              <a:gd name="T64" fmla="*/ 0 w 722313"/>
              <a:gd name="T65" fmla="*/ 0 h 714375"/>
              <a:gd name="T66" fmla="*/ 0 w 722313"/>
              <a:gd name="T67" fmla="*/ 0 h 7143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8451849 w 722313"/>
              <a:gd name="T103" fmla="*/ 13544519 h 714375"/>
              <a:gd name="T104" fmla="*/ 983411627 w 722313"/>
              <a:gd name="T105" fmla="*/ 0 h 7143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2313" h="714375">
                <a:moveTo>
                  <a:pt x="719138" y="714375"/>
                </a:moveTo>
                <a:lnTo>
                  <a:pt x="722313" y="677863"/>
                </a:lnTo>
                <a:lnTo>
                  <a:pt x="722313" y="642938"/>
                </a:lnTo>
                <a:lnTo>
                  <a:pt x="720725" y="609600"/>
                </a:lnTo>
                <a:lnTo>
                  <a:pt x="717550" y="574675"/>
                </a:lnTo>
                <a:lnTo>
                  <a:pt x="712788" y="541338"/>
                </a:lnTo>
                <a:lnTo>
                  <a:pt x="704850" y="508000"/>
                </a:lnTo>
                <a:lnTo>
                  <a:pt x="695325" y="476250"/>
                </a:lnTo>
                <a:lnTo>
                  <a:pt x="685800" y="442913"/>
                </a:lnTo>
                <a:lnTo>
                  <a:pt x="673100" y="412750"/>
                </a:lnTo>
                <a:lnTo>
                  <a:pt x="657225" y="382588"/>
                </a:lnTo>
                <a:lnTo>
                  <a:pt x="642938" y="352425"/>
                </a:lnTo>
                <a:lnTo>
                  <a:pt x="625475" y="325438"/>
                </a:lnTo>
                <a:lnTo>
                  <a:pt x="606425" y="296863"/>
                </a:lnTo>
                <a:lnTo>
                  <a:pt x="584200" y="269875"/>
                </a:lnTo>
                <a:lnTo>
                  <a:pt x="563563" y="244475"/>
                </a:lnTo>
                <a:lnTo>
                  <a:pt x="539750" y="220663"/>
                </a:lnTo>
                <a:lnTo>
                  <a:pt x="512763" y="196850"/>
                </a:lnTo>
                <a:lnTo>
                  <a:pt x="487363" y="173038"/>
                </a:lnTo>
                <a:lnTo>
                  <a:pt x="458788" y="152400"/>
                </a:lnTo>
                <a:lnTo>
                  <a:pt x="430213" y="131763"/>
                </a:lnTo>
                <a:lnTo>
                  <a:pt x="400050" y="112713"/>
                </a:lnTo>
                <a:lnTo>
                  <a:pt x="369888" y="95250"/>
                </a:lnTo>
                <a:lnTo>
                  <a:pt x="336550" y="79375"/>
                </a:lnTo>
                <a:lnTo>
                  <a:pt x="303213" y="63500"/>
                </a:lnTo>
                <a:lnTo>
                  <a:pt x="268288" y="50800"/>
                </a:lnTo>
                <a:lnTo>
                  <a:pt x="231775" y="38100"/>
                </a:lnTo>
                <a:lnTo>
                  <a:pt x="196850" y="28575"/>
                </a:lnTo>
                <a:lnTo>
                  <a:pt x="158750" y="19050"/>
                </a:lnTo>
                <a:lnTo>
                  <a:pt x="120650" y="12700"/>
                </a:lnTo>
                <a:lnTo>
                  <a:pt x="80963" y="6350"/>
                </a:lnTo>
                <a:lnTo>
                  <a:pt x="41275" y="1588"/>
                </a:lnTo>
                <a:lnTo>
                  <a:pt x="0" y="0"/>
                </a:lnTo>
              </a:path>
            </a:pathLst>
          </a:custGeom>
          <a:noFill/>
          <a:ln w="14288" cap="rnd" algn="ctr">
            <a:solidFill>
              <a:srgbClr val="00CCFF"/>
            </a:solidFill>
            <a:round/>
            <a:headEnd/>
            <a:tailEnd/>
          </a:ln>
        </p:spPr>
        <p:txBody>
          <a:bodyPr/>
          <a:lstStyle/>
          <a:p>
            <a:pPr eaLnBrk="0" hangingPunct="0"/>
            <a:endParaRPr kumimoji="1" lang="en-US"/>
          </a:p>
        </p:txBody>
      </p:sp>
      <p:sp>
        <p:nvSpPr>
          <p:cNvPr id="58" name="Shape 57"/>
          <p:cNvSpPr>
            <a:spLocks/>
          </p:cNvSpPr>
          <p:nvPr/>
        </p:nvSpPr>
        <p:spPr bwMode="auto">
          <a:xfrm>
            <a:off x="1292225" y="3744913"/>
            <a:ext cx="722313" cy="714375"/>
          </a:xfrm>
          <a:custGeom>
            <a:avLst/>
            <a:gdLst>
              <a:gd name="T0" fmla="*/ 3175 w 722312"/>
              <a:gd name="T1" fmla="*/ 714375 h 714375"/>
              <a:gd name="T2" fmla="*/ 1587 w 722312"/>
              <a:gd name="T3" fmla="*/ 677863 h 714375"/>
              <a:gd name="T4" fmla="*/ 0 w 722312"/>
              <a:gd name="T5" fmla="*/ 642938 h 714375"/>
              <a:gd name="T6" fmla="*/ 1587 w 722312"/>
              <a:gd name="T7" fmla="*/ 609600 h 714375"/>
              <a:gd name="T8" fmla="*/ 4762 w 722312"/>
              <a:gd name="T9" fmla="*/ 574675 h 714375"/>
              <a:gd name="T10" fmla="*/ 11112 w 722312"/>
              <a:gd name="T11" fmla="*/ 541338 h 714375"/>
              <a:gd name="T12" fmla="*/ 17462 w 722312"/>
              <a:gd name="T13" fmla="*/ 508000 h 714375"/>
              <a:gd name="T14" fmla="*/ 26987 w 722312"/>
              <a:gd name="T15" fmla="*/ 476250 h 714375"/>
              <a:gd name="T16" fmla="*/ 36512 w 722312"/>
              <a:gd name="T17" fmla="*/ 442913 h 714375"/>
              <a:gd name="T18" fmla="*/ 50800 w 722312"/>
              <a:gd name="T19" fmla="*/ 412750 h 714375"/>
              <a:gd name="T20" fmla="*/ 65087 w 722312"/>
              <a:gd name="T21" fmla="*/ 382588 h 714375"/>
              <a:gd name="T22" fmla="*/ 79375 w 722312"/>
              <a:gd name="T23" fmla="*/ 352425 h 714375"/>
              <a:gd name="T24" fmla="*/ 98425 w 722312"/>
              <a:gd name="T25" fmla="*/ 325438 h 714375"/>
              <a:gd name="T26" fmla="*/ 117475 w 722312"/>
              <a:gd name="T27" fmla="*/ 296863 h 714375"/>
              <a:gd name="T28" fmla="*/ 138112 w 722312"/>
              <a:gd name="T29" fmla="*/ 269875 h 714375"/>
              <a:gd name="T30" fmla="*/ 160337 w 722312"/>
              <a:gd name="T31" fmla="*/ 244475 h 714375"/>
              <a:gd name="T32" fmla="*/ 184150 w 722312"/>
              <a:gd name="T33" fmla="*/ 220663 h 714375"/>
              <a:gd name="T34" fmla="*/ 209550 w 722312"/>
              <a:gd name="T35" fmla="*/ 196850 h 714375"/>
              <a:gd name="T36" fmla="*/ 234950 w 722312"/>
              <a:gd name="T37" fmla="*/ 173038 h 714375"/>
              <a:gd name="T38" fmla="*/ 263525 w 722312"/>
              <a:gd name="T39" fmla="*/ 152400 h 714375"/>
              <a:gd name="T40" fmla="*/ 292100 w 722312"/>
              <a:gd name="T41" fmla="*/ 131763 h 714375"/>
              <a:gd name="T42" fmla="*/ 322262 w 722312"/>
              <a:gd name="T43" fmla="*/ 112713 h 714375"/>
              <a:gd name="T44" fmla="*/ 354012 w 722312"/>
              <a:gd name="T45" fmla="*/ 95250 h 714375"/>
              <a:gd name="T46" fmla="*/ 385765 w 722312"/>
              <a:gd name="T47" fmla="*/ 79375 h 714375"/>
              <a:gd name="T48" fmla="*/ 420690 w 722312"/>
              <a:gd name="T49" fmla="*/ 63500 h 714375"/>
              <a:gd name="T50" fmla="*/ 454028 w 722312"/>
              <a:gd name="T51" fmla="*/ 50800 h 714375"/>
              <a:gd name="T52" fmla="*/ 490540 w 722312"/>
              <a:gd name="T53" fmla="*/ 38100 h 714375"/>
              <a:gd name="T54" fmla="*/ 527053 w 722312"/>
              <a:gd name="T55" fmla="*/ 28575 h 714375"/>
              <a:gd name="T56" fmla="*/ 565153 w 722312"/>
              <a:gd name="T57" fmla="*/ 19050 h 714375"/>
              <a:gd name="T58" fmla="*/ 603253 w 722312"/>
              <a:gd name="T59" fmla="*/ 12700 h 714375"/>
              <a:gd name="T60" fmla="*/ 641353 w 722312"/>
              <a:gd name="T61" fmla="*/ 6350 h 714375"/>
              <a:gd name="T62" fmla="*/ 681040 w 722312"/>
              <a:gd name="T63" fmla="*/ 1588 h 714375"/>
              <a:gd name="T64" fmla="*/ 722315 w 722312"/>
              <a:gd name="T65" fmla="*/ 0 h 714375"/>
              <a:gd name="T66" fmla="*/ 722315 w 722312"/>
              <a:gd name="T67" fmla="*/ 0 h 7143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6292848 w 722312"/>
              <a:gd name="T103" fmla="*/ 13544519 h 714375"/>
              <a:gd name="T104" fmla="*/ 983411628 w 722312"/>
              <a:gd name="T105" fmla="*/ 0 h 7143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2312" h="714375">
                <a:moveTo>
                  <a:pt x="3175" y="714375"/>
                </a:moveTo>
                <a:lnTo>
                  <a:pt x="1587" y="677863"/>
                </a:lnTo>
                <a:lnTo>
                  <a:pt x="0" y="642938"/>
                </a:lnTo>
                <a:lnTo>
                  <a:pt x="1587" y="609600"/>
                </a:lnTo>
                <a:lnTo>
                  <a:pt x="4762" y="574675"/>
                </a:lnTo>
                <a:lnTo>
                  <a:pt x="11112" y="541338"/>
                </a:lnTo>
                <a:lnTo>
                  <a:pt x="17462" y="508000"/>
                </a:lnTo>
                <a:lnTo>
                  <a:pt x="26987" y="476250"/>
                </a:lnTo>
                <a:lnTo>
                  <a:pt x="36512" y="442913"/>
                </a:lnTo>
                <a:lnTo>
                  <a:pt x="50800" y="412750"/>
                </a:lnTo>
                <a:lnTo>
                  <a:pt x="65087" y="382588"/>
                </a:lnTo>
                <a:lnTo>
                  <a:pt x="79375" y="352425"/>
                </a:lnTo>
                <a:lnTo>
                  <a:pt x="98425" y="325438"/>
                </a:lnTo>
                <a:lnTo>
                  <a:pt x="117475" y="296863"/>
                </a:lnTo>
                <a:lnTo>
                  <a:pt x="138112" y="269875"/>
                </a:lnTo>
                <a:lnTo>
                  <a:pt x="160337" y="244475"/>
                </a:lnTo>
                <a:lnTo>
                  <a:pt x="184150" y="220663"/>
                </a:lnTo>
                <a:lnTo>
                  <a:pt x="209550" y="196850"/>
                </a:lnTo>
                <a:lnTo>
                  <a:pt x="234950" y="173038"/>
                </a:lnTo>
                <a:lnTo>
                  <a:pt x="263525" y="152400"/>
                </a:lnTo>
                <a:lnTo>
                  <a:pt x="292100" y="131763"/>
                </a:lnTo>
                <a:lnTo>
                  <a:pt x="322262" y="112713"/>
                </a:lnTo>
                <a:lnTo>
                  <a:pt x="354012" y="95250"/>
                </a:lnTo>
                <a:lnTo>
                  <a:pt x="385762" y="79375"/>
                </a:lnTo>
                <a:lnTo>
                  <a:pt x="420687" y="63500"/>
                </a:lnTo>
                <a:lnTo>
                  <a:pt x="454025" y="50800"/>
                </a:lnTo>
                <a:lnTo>
                  <a:pt x="490537" y="38100"/>
                </a:lnTo>
                <a:lnTo>
                  <a:pt x="527050" y="28575"/>
                </a:lnTo>
                <a:lnTo>
                  <a:pt x="565150" y="19050"/>
                </a:lnTo>
                <a:lnTo>
                  <a:pt x="603250" y="12700"/>
                </a:lnTo>
                <a:lnTo>
                  <a:pt x="641350" y="6350"/>
                </a:lnTo>
                <a:lnTo>
                  <a:pt x="681037" y="1588"/>
                </a:lnTo>
                <a:lnTo>
                  <a:pt x="722312" y="0"/>
                </a:lnTo>
              </a:path>
            </a:pathLst>
          </a:custGeom>
          <a:noFill/>
          <a:ln w="14288" cap="rnd" algn="ctr">
            <a:solidFill>
              <a:srgbClr val="00CCFF"/>
            </a:solidFill>
            <a:round/>
            <a:headEnd/>
            <a:tailEnd/>
          </a:ln>
        </p:spPr>
        <p:txBody>
          <a:bodyPr/>
          <a:lstStyle/>
          <a:p>
            <a:pPr eaLnBrk="0" hangingPunct="0"/>
            <a:endParaRPr kumimoji="1" lang="en-US"/>
          </a:p>
        </p:txBody>
      </p:sp>
      <p:sp>
        <p:nvSpPr>
          <p:cNvPr id="45" name="Straight Connector 44"/>
          <p:cNvSpPr>
            <a:spLocks/>
          </p:cNvSpPr>
          <p:nvPr/>
        </p:nvSpPr>
        <p:spPr bwMode="auto">
          <a:xfrm flipH="1">
            <a:off x="1293813" y="4470400"/>
            <a:ext cx="1439862" cy="6350"/>
          </a:xfrm>
          <a:prstGeom prst="line">
            <a:avLst/>
          </a:prstGeom>
          <a:noFill/>
          <a:ln w="14288" cap="rnd" algn="ctr">
            <a:solidFill>
              <a:srgbClr val="00CCFF"/>
            </a:solidFill>
            <a:round/>
            <a:headEnd/>
            <a:tailEnd/>
          </a:ln>
        </p:spPr>
        <p:txBody>
          <a:bodyPr/>
          <a:lstStyle/>
          <a:p>
            <a:endParaRPr lang="fr-FR"/>
          </a:p>
        </p:txBody>
      </p:sp>
      <p:graphicFrame>
        <p:nvGraphicFramePr>
          <p:cNvPr id="2053" name="Object 5"/>
          <p:cNvGraphicFramePr>
            <a:graphicFrameLocks noChangeAspect="1"/>
          </p:cNvGraphicFramePr>
          <p:nvPr/>
        </p:nvGraphicFramePr>
        <p:xfrm>
          <a:off x="1549400" y="3897313"/>
          <a:ext cx="938213" cy="268287"/>
        </p:xfrm>
        <a:graphic>
          <a:graphicData uri="http://schemas.openxmlformats.org/presentationml/2006/ole">
            <p:oleObj spid="_x0000_s1027" name="Visio" r:id="rId6" imgW="937641" imgH="268630" progId="">
              <p:embed/>
            </p:oleObj>
          </a:graphicData>
        </a:graphic>
      </p:graphicFrame>
      <p:graphicFrame>
        <p:nvGraphicFramePr>
          <p:cNvPr id="2054" name="Object 6"/>
          <p:cNvGraphicFramePr>
            <a:graphicFrameLocks noChangeAspect="1"/>
          </p:cNvGraphicFramePr>
          <p:nvPr/>
        </p:nvGraphicFramePr>
        <p:xfrm>
          <a:off x="3354388" y="3871913"/>
          <a:ext cx="641350" cy="268287"/>
        </p:xfrm>
        <a:graphic>
          <a:graphicData uri="http://schemas.openxmlformats.org/presentationml/2006/ole">
            <p:oleObj spid="_x0000_s1028" name="Visio" r:id="rId7" imgW="641223" imgH="268630" progId="">
              <p:embed/>
            </p:oleObj>
          </a:graphicData>
        </a:graphic>
      </p:graphicFrame>
      <p:graphicFrame>
        <p:nvGraphicFramePr>
          <p:cNvPr id="2055" name="Object 7"/>
          <p:cNvGraphicFramePr>
            <a:graphicFrameLocks noChangeAspect="1"/>
          </p:cNvGraphicFramePr>
          <p:nvPr/>
        </p:nvGraphicFramePr>
        <p:xfrm>
          <a:off x="4872038" y="3852863"/>
          <a:ext cx="769937" cy="268287"/>
        </p:xfrm>
        <a:graphic>
          <a:graphicData uri="http://schemas.openxmlformats.org/presentationml/2006/ole">
            <p:oleObj spid="_x0000_s1029" name="Visio" r:id="rId8" imgW="769620" imgH="268630" progId="">
              <p:embed/>
            </p:oleObj>
          </a:graphicData>
        </a:graphic>
      </p:graphicFrame>
      <p:graphicFrame>
        <p:nvGraphicFramePr>
          <p:cNvPr id="2056" name="Object 8"/>
          <p:cNvGraphicFramePr>
            <a:graphicFrameLocks noChangeAspect="1"/>
          </p:cNvGraphicFramePr>
          <p:nvPr/>
        </p:nvGraphicFramePr>
        <p:xfrm>
          <a:off x="4976813" y="2862263"/>
          <a:ext cx="628650" cy="200025"/>
        </p:xfrm>
        <a:graphic>
          <a:graphicData uri="http://schemas.openxmlformats.org/presentationml/2006/ole">
            <p:oleObj spid="_x0000_s1030" name="Visio" r:id="rId9" imgW="629031" imgH="199949" progId="">
              <p:embed/>
            </p:oleObj>
          </a:graphicData>
        </a:graphic>
      </p:graphicFrame>
      <p:graphicFrame>
        <p:nvGraphicFramePr>
          <p:cNvPr id="2057" name="Object 9"/>
          <p:cNvGraphicFramePr>
            <a:graphicFrameLocks noChangeAspect="1"/>
          </p:cNvGraphicFramePr>
          <p:nvPr/>
        </p:nvGraphicFramePr>
        <p:xfrm>
          <a:off x="3398838" y="2878138"/>
          <a:ext cx="628650" cy="200025"/>
        </p:xfrm>
        <a:graphic>
          <a:graphicData uri="http://schemas.openxmlformats.org/presentationml/2006/ole">
            <p:oleObj spid="_x0000_s1031" name="Visio" r:id="rId10" imgW="629031" imgH="199949" progId="">
              <p:embed/>
            </p:oleObj>
          </a:graphicData>
        </a:graphic>
      </p:graphicFrame>
      <p:graphicFrame>
        <p:nvGraphicFramePr>
          <p:cNvPr id="2058" name="Object 10"/>
          <p:cNvGraphicFramePr>
            <a:graphicFrameLocks noChangeAspect="1"/>
          </p:cNvGraphicFramePr>
          <p:nvPr/>
        </p:nvGraphicFramePr>
        <p:xfrm>
          <a:off x="1760538" y="2878138"/>
          <a:ext cx="628650" cy="200025"/>
        </p:xfrm>
        <a:graphic>
          <a:graphicData uri="http://schemas.openxmlformats.org/presentationml/2006/ole">
            <p:oleObj spid="_x0000_s1032" name="Visio" r:id="rId11" imgW="629031" imgH="199949" progId="">
              <p:embed/>
            </p:oleObj>
          </a:graphicData>
        </a:graphic>
      </p:graphicFrame>
      <p:sp>
        <p:nvSpPr>
          <p:cNvPr id="56" name="Shape 55"/>
          <p:cNvSpPr>
            <a:spLocks/>
          </p:cNvSpPr>
          <p:nvPr/>
        </p:nvSpPr>
        <p:spPr bwMode="auto">
          <a:xfrm>
            <a:off x="2016125" y="4473575"/>
            <a:ext cx="722313" cy="714375"/>
          </a:xfrm>
          <a:custGeom>
            <a:avLst/>
            <a:gdLst>
              <a:gd name="T0" fmla="*/ 719140 w 722312"/>
              <a:gd name="T1" fmla="*/ 0 h 714375"/>
              <a:gd name="T2" fmla="*/ 722315 w 722312"/>
              <a:gd name="T3" fmla="*/ 34925 h 714375"/>
              <a:gd name="T4" fmla="*/ 722315 w 722312"/>
              <a:gd name="T5" fmla="*/ 71438 h 714375"/>
              <a:gd name="T6" fmla="*/ 720728 w 722312"/>
              <a:gd name="T7" fmla="*/ 104775 h 714375"/>
              <a:gd name="T8" fmla="*/ 717553 w 722312"/>
              <a:gd name="T9" fmla="*/ 138113 h 714375"/>
              <a:gd name="T10" fmla="*/ 712790 w 722312"/>
              <a:gd name="T11" fmla="*/ 173038 h 714375"/>
              <a:gd name="T12" fmla="*/ 704853 w 722312"/>
              <a:gd name="T13" fmla="*/ 206375 h 714375"/>
              <a:gd name="T14" fmla="*/ 695328 w 722312"/>
              <a:gd name="T15" fmla="*/ 238125 h 714375"/>
              <a:gd name="T16" fmla="*/ 685803 w 722312"/>
              <a:gd name="T17" fmla="*/ 269875 h 714375"/>
              <a:gd name="T18" fmla="*/ 673103 w 722312"/>
              <a:gd name="T19" fmla="*/ 301625 h 714375"/>
              <a:gd name="T20" fmla="*/ 657228 w 722312"/>
              <a:gd name="T21" fmla="*/ 331788 h 714375"/>
              <a:gd name="T22" fmla="*/ 642940 w 722312"/>
              <a:gd name="T23" fmla="*/ 360363 h 714375"/>
              <a:gd name="T24" fmla="*/ 625478 w 722312"/>
              <a:gd name="T25" fmla="*/ 388938 h 714375"/>
              <a:gd name="T26" fmla="*/ 606428 w 722312"/>
              <a:gd name="T27" fmla="*/ 415925 h 714375"/>
              <a:gd name="T28" fmla="*/ 584203 w 722312"/>
              <a:gd name="T29" fmla="*/ 442913 h 714375"/>
              <a:gd name="T30" fmla="*/ 563565 w 722312"/>
              <a:gd name="T31" fmla="*/ 468313 h 714375"/>
              <a:gd name="T32" fmla="*/ 539753 w 722312"/>
              <a:gd name="T33" fmla="*/ 493713 h 714375"/>
              <a:gd name="T34" fmla="*/ 512765 w 722312"/>
              <a:gd name="T35" fmla="*/ 517525 h 714375"/>
              <a:gd name="T36" fmla="*/ 487365 w 722312"/>
              <a:gd name="T37" fmla="*/ 539750 h 714375"/>
              <a:gd name="T38" fmla="*/ 458790 w 722312"/>
              <a:gd name="T39" fmla="*/ 561975 h 714375"/>
              <a:gd name="T40" fmla="*/ 430215 w 722312"/>
              <a:gd name="T41" fmla="*/ 581025 h 714375"/>
              <a:gd name="T42" fmla="*/ 400053 w 722312"/>
              <a:gd name="T43" fmla="*/ 600075 h 714375"/>
              <a:gd name="T44" fmla="*/ 369890 w 722312"/>
              <a:gd name="T45" fmla="*/ 619125 h 714375"/>
              <a:gd name="T46" fmla="*/ 336550 w 722312"/>
              <a:gd name="T47" fmla="*/ 633413 h 714375"/>
              <a:gd name="T48" fmla="*/ 303212 w 722312"/>
              <a:gd name="T49" fmla="*/ 649288 h 714375"/>
              <a:gd name="T50" fmla="*/ 268287 w 722312"/>
              <a:gd name="T51" fmla="*/ 661988 h 714375"/>
              <a:gd name="T52" fmla="*/ 231775 w 722312"/>
              <a:gd name="T53" fmla="*/ 674688 h 714375"/>
              <a:gd name="T54" fmla="*/ 196850 w 722312"/>
              <a:gd name="T55" fmla="*/ 685800 h 714375"/>
              <a:gd name="T56" fmla="*/ 158750 w 722312"/>
              <a:gd name="T57" fmla="*/ 695325 h 714375"/>
              <a:gd name="T58" fmla="*/ 120650 w 722312"/>
              <a:gd name="T59" fmla="*/ 701675 h 714375"/>
              <a:gd name="T60" fmla="*/ 80962 w 722312"/>
              <a:gd name="T61" fmla="*/ 706438 h 714375"/>
              <a:gd name="T62" fmla="*/ 41275 w 722312"/>
              <a:gd name="T63" fmla="*/ 711200 h 714375"/>
              <a:gd name="T64" fmla="*/ 0 w 722312"/>
              <a:gd name="T65" fmla="*/ 714375 h 714375"/>
              <a:gd name="T66" fmla="*/ 0 w 722312"/>
              <a:gd name="T67" fmla="*/ 714375 h 7143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8456609 w 722312"/>
              <a:gd name="T103" fmla="*/ 15886086 h 714375"/>
              <a:gd name="T104" fmla="*/ 983411628 w 722312"/>
              <a:gd name="T105" fmla="*/ 0 h 7143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2312" h="714375">
                <a:moveTo>
                  <a:pt x="719137" y="0"/>
                </a:moveTo>
                <a:lnTo>
                  <a:pt x="722312" y="34925"/>
                </a:lnTo>
                <a:lnTo>
                  <a:pt x="722312" y="71438"/>
                </a:lnTo>
                <a:lnTo>
                  <a:pt x="720725" y="104775"/>
                </a:lnTo>
                <a:lnTo>
                  <a:pt x="717550" y="138113"/>
                </a:lnTo>
                <a:lnTo>
                  <a:pt x="712787" y="173038"/>
                </a:lnTo>
                <a:lnTo>
                  <a:pt x="704850" y="206375"/>
                </a:lnTo>
                <a:lnTo>
                  <a:pt x="695325" y="238125"/>
                </a:lnTo>
                <a:lnTo>
                  <a:pt x="685800" y="269875"/>
                </a:lnTo>
                <a:lnTo>
                  <a:pt x="673100" y="301625"/>
                </a:lnTo>
                <a:lnTo>
                  <a:pt x="657225" y="331788"/>
                </a:lnTo>
                <a:lnTo>
                  <a:pt x="642937" y="360363"/>
                </a:lnTo>
                <a:lnTo>
                  <a:pt x="625475" y="388938"/>
                </a:lnTo>
                <a:lnTo>
                  <a:pt x="606425" y="415925"/>
                </a:lnTo>
                <a:lnTo>
                  <a:pt x="584200" y="442913"/>
                </a:lnTo>
                <a:lnTo>
                  <a:pt x="563562" y="468313"/>
                </a:lnTo>
                <a:lnTo>
                  <a:pt x="539750" y="493713"/>
                </a:lnTo>
                <a:lnTo>
                  <a:pt x="512762" y="517525"/>
                </a:lnTo>
                <a:lnTo>
                  <a:pt x="487362" y="539750"/>
                </a:lnTo>
                <a:lnTo>
                  <a:pt x="458787" y="561975"/>
                </a:lnTo>
                <a:lnTo>
                  <a:pt x="430212" y="581025"/>
                </a:lnTo>
                <a:lnTo>
                  <a:pt x="400050" y="600075"/>
                </a:lnTo>
                <a:lnTo>
                  <a:pt x="369887" y="619125"/>
                </a:lnTo>
                <a:lnTo>
                  <a:pt x="336550" y="633413"/>
                </a:lnTo>
                <a:lnTo>
                  <a:pt x="303212" y="649288"/>
                </a:lnTo>
                <a:lnTo>
                  <a:pt x="268287" y="661988"/>
                </a:lnTo>
                <a:lnTo>
                  <a:pt x="231775" y="674688"/>
                </a:lnTo>
                <a:lnTo>
                  <a:pt x="196850" y="685800"/>
                </a:lnTo>
                <a:lnTo>
                  <a:pt x="158750" y="695325"/>
                </a:lnTo>
                <a:lnTo>
                  <a:pt x="120650" y="701675"/>
                </a:lnTo>
                <a:lnTo>
                  <a:pt x="80962" y="706438"/>
                </a:lnTo>
                <a:lnTo>
                  <a:pt x="41275" y="711200"/>
                </a:lnTo>
                <a:lnTo>
                  <a:pt x="0" y="714375"/>
                </a:lnTo>
              </a:path>
            </a:pathLst>
          </a:custGeom>
          <a:noFill/>
          <a:ln w="14288" cap="rnd" algn="ctr">
            <a:solidFill>
              <a:srgbClr val="00CCFF"/>
            </a:solidFill>
            <a:round/>
            <a:headEnd/>
            <a:tailEnd/>
          </a:ln>
        </p:spPr>
        <p:txBody>
          <a:bodyPr/>
          <a:lstStyle/>
          <a:p>
            <a:pPr eaLnBrk="0" hangingPunct="0"/>
            <a:endParaRPr kumimoji="1" lang="en-US"/>
          </a:p>
        </p:txBody>
      </p:sp>
      <p:sp>
        <p:nvSpPr>
          <p:cNvPr id="35" name="Shape 34"/>
          <p:cNvSpPr>
            <a:spLocks/>
          </p:cNvSpPr>
          <p:nvPr/>
        </p:nvSpPr>
        <p:spPr bwMode="auto">
          <a:xfrm>
            <a:off x="1293813" y="4473575"/>
            <a:ext cx="722312" cy="714375"/>
          </a:xfrm>
          <a:custGeom>
            <a:avLst/>
            <a:gdLst>
              <a:gd name="T0" fmla="*/ 3175 w 722313"/>
              <a:gd name="T1" fmla="*/ 0 h 714375"/>
              <a:gd name="T2" fmla="*/ 1588 w 722313"/>
              <a:gd name="T3" fmla="*/ 34925 h 714375"/>
              <a:gd name="T4" fmla="*/ 0 w 722313"/>
              <a:gd name="T5" fmla="*/ 71438 h 714375"/>
              <a:gd name="T6" fmla="*/ 1588 w 722313"/>
              <a:gd name="T7" fmla="*/ 104775 h 714375"/>
              <a:gd name="T8" fmla="*/ 4763 w 722313"/>
              <a:gd name="T9" fmla="*/ 138113 h 714375"/>
              <a:gd name="T10" fmla="*/ 11113 w 722313"/>
              <a:gd name="T11" fmla="*/ 173038 h 714375"/>
              <a:gd name="T12" fmla="*/ 17463 w 722313"/>
              <a:gd name="T13" fmla="*/ 206375 h 714375"/>
              <a:gd name="T14" fmla="*/ 26988 w 722313"/>
              <a:gd name="T15" fmla="*/ 238125 h 714375"/>
              <a:gd name="T16" fmla="*/ 36513 w 722313"/>
              <a:gd name="T17" fmla="*/ 269875 h 714375"/>
              <a:gd name="T18" fmla="*/ 50800 w 722313"/>
              <a:gd name="T19" fmla="*/ 301625 h 714375"/>
              <a:gd name="T20" fmla="*/ 65088 w 722313"/>
              <a:gd name="T21" fmla="*/ 331788 h 714375"/>
              <a:gd name="T22" fmla="*/ 79375 w 722313"/>
              <a:gd name="T23" fmla="*/ 360363 h 714375"/>
              <a:gd name="T24" fmla="*/ 98425 w 722313"/>
              <a:gd name="T25" fmla="*/ 388938 h 714375"/>
              <a:gd name="T26" fmla="*/ 117475 w 722313"/>
              <a:gd name="T27" fmla="*/ 415925 h 714375"/>
              <a:gd name="T28" fmla="*/ 138113 w 722313"/>
              <a:gd name="T29" fmla="*/ 442913 h 714375"/>
              <a:gd name="T30" fmla="*/ 160338 w 722313"/>
              <a:gd name="T31" fmla="*/ 468313 h 714375"/>
              <a:gd name="T32" fmla="*/ 184150 w 722313"/>
              <a:gd name="T33" fmla="*/ 493713 h 714375"/>
              <a:gd name="T34" fmla="*/ 209550 w 722313"/>
              <a:gd name="T35" fmla="*/ 517525 h 714375"/>
              <a:gd name="T36" fmla="*/ 234950 w 722313"/>
              <a:gd name="T37" fmla="*/ 539750 h 714375"/>
              <a:gd name="T38" fmla="*/ 263525 w 722313"/>
              <a:gd name="T39" fmla="*/ 561975 h 714375"/>
              <a:gd name="T40" fmla="*/ 292100 w 722313"/>
              <a:gd name="T41" fmla="*/ 581025 h 714375"/>
              <a:gd name="T42" fmla="*/ 322263 w 722313"/>
              <a:gd name="T43" fmla="*/ 600075 h 714375"/>
              <a:gd name="T44" fmla="*/ 354013 w 722313"/>
              <a:gd name="T45" fmla="*/ 619125 h 714375"/>
              <a:gd name="T46" fmla="*/ 385760 w 722313"/>
              <a:gd name="T47" fmla="*/ 633413 h 714375"/>
              <a:gd name="T48" fmla="*/ 420685 w 722313"/>
              <a:gd name="T49" fmla="*/ 649288 h 714375"/>
              <a:gd name="T50" fmla="*/ 454022 w 722313"/>
              <a:gd name="T51" fmla="*/ 661988 h 714375"/>
              <a:gd name="T52" fmla="*/ 490535 w 722313"/>
              <a:gd name="T53" fmla="*/ 674688 h 714375"/>
              <a:gd name="T54" fmla="*/ 527047 w 722313"/>
              <a:gd name="T55" fmla="*/ 685800 h 714375"/>
              <a:gd name="T56" fmla="*/ 565147 w 722313"/>
              <a:gd name="T57" fmla="*/ 695325 h 714375"/>
              <a:gd name="T58" fmla="*/ 603247 w 722313"/>
              <a:gd name="T59" fmla="*/ 701675 h 714375"/>
              <a:gd name="T60" fmla="*/ 641347 w 722313"/>
              <a:gd name="T61" fmla="*/ 706438 h 714375"/>
              <a:gd name="T62" fmla="*/ 681035 w 722313"/>
              <a:gd name="T63" fmla="*/ 711200 h 714375"/>
              <a:gd name="T64" fmla="*/ 722310 w 722313"/>
              <a:gd name="T65" fmla="*/ 714375 h 714375"/>
              <a:gd name="T66" fmla="*/ 722310 w 722313"/>
              <a:gd name="T67" fmla="*/ 714375 h 7143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6299200 w 722313"/>
              <a:gd name="T103" fmla="*/ 15886086 h 714375"/>
              <a:gd name="T104" fmla="*/ 983411627 w 722313"/>
              <a:gd name="T105" fmla="*/ 0 h 7143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2313" h="714375">
                <a:moveTo>
                  <a:pt x="3175" y="0"/>
                </a:moveTo>
                <a:lnTo>
                  <a:pt x="1588" y="34925"/>
                </a:lnTo>
                <a:lnTo>
                  <a:pt x="0" y="71438"/>
                </a:lnTo>
                <a:lnTo>
                  <a:pt x="1588" y="104775"/>
                </a:lnTo>
                <a:lnTo>
                  <a:pt x="4763" y="138113"/>
                </a:lnTo>
                <a:lnTo>
                  <a:pt x="11113" y="173038"/>
                </a:lnTo>
                <a:lnTo>
                  <a:pt x="17463" y="206375"/>
                </a:lnTo>
                <a:lnTo>
                  <a:pt x="26988" y="238125"/>
                </a:lnTo>
                <a:lnTo>
                  <a:pt x="36513" y="269875"/>
                </a:lnTo>
                <a:lnTo>
                  <a:pt x="50800" y="301625"/>
                </a:lnTo>
                <a:lnTo>
                  <a:pt x="65088" y="331788"/>
                </a:lnTo>
                <a:lnTo>
                  <a:pt x="79375" y="360363"/>
                </a:lnTo>
                <a:lnTo>
                  <a:pt x="98425" y="388938"/>
                </a:lnTo>
                <a:lnTo>
                  <a:pt x="117475" y="415925"/>
                </a:lnTo>
                <a:lnTo>
                  <a:pt x="138113" y="442913"/>
                </a:lnTo>
                <a:lnTo>
                  <a:pt x="160338" y="468313"/>
                </a:lnTo>
                <a:lnTo>
                  <a:pt x="184150" y="493713"/>
                </a:lnTo>
                <a:lnTo>
                  <a:pt x="209550" y="517525"/>
                </a:lnTo>
                <a:lnTo>
                  <a:pt x="234950" y="539750"/>
                </a:lnTo>
                <a:lnTo>
                  <a:pt x="263525" y="561975"/>
                </a:lnTo>
                <a:lnTo>
                  <a:pt x="292100" y="581025"/>
                </a:lnTo>
                <a:lnTo>
                  <a:pt x="322263" y="600075"/>
                </a:lnTo>
                <a:lnTo>
                  <a:pt x="354013" y="619125"/>
                </a:lnTo>
                <a:lnTo>
                  <a:pt x="385763" y="633413"/>
                </a:lnTo>
                <a:lnTo>
                  <a:pt x="420688" y="649288"/>
                </a:lnTo>
                <a:lnTo>
                  <a:pt x="454025" y="661988"/>
                </a:lnTo>
                <a:lnTo>
                  <a:pt x="490538" y="674688"/>
                </a:lnTo>
                <a:lnTo>
                  <a:pt x="527050" y="685800"/>
                </a:lnTo>
                <a:lnTo>
                  <a:pt x="565150" y="695325"/>
                </a:lnTo>
                <a:lnTo>
                  <a:pt x="603250" y="701675"/>
                </a:lnTo>
                <a:lnTo>
                  <a:pt x="641350" y="706438"/>
                </a:lnTo>
                <a:lnTo>
                  <a:pt x="681038" y="711200"/>
                </a:lnTo>
                <a:lnTo>
                  <a:pt x="722313" y="714375"/>
                </a:lnTo>
              </a:path>
            </a:pathLst>
          </a:custGeom>
          <a:noFill/>
          <a:ln w="14288" cap="rnd" algn="ctr">
            <a:solidFill>
              <a:srgbClr val="00CCFF"/>
            </a:solidFill>
            <a:round/>
            <a:headEnd/>
            <a:tailEnd/>
          </a:ln>
        </p:spPr>
        <p:txBody>
          <a:bodyPr/>
          <a:lstStyle/>
          <a:p>
            <a:pPr eaLnBrk="0" hangingPunct="0"/>
            <a:endParaRPr kumimoji="1" lang="en-US"/>
          </a:p>
        </p:txBody>
      </p:sp>
      <p:sp>
        <p:nvSpPr>
          <p:cNvPr id="49" name="Straight Connector 48"/>
          <p:cNvSpPr>
            <a:spLocks/>
          </p:cNvSpPr>
          <p:nvPr/>
        </p:nvSpPr>
        <p:spPr bwMode="auto">
          <a:xfrm flipH="1">
            <a:off x="1295400" y="4459288"/>
            <a:ext cx="1439863" cy="3175"/>
          </a:xfrm>
          <a:prstGeom prst="line">
            <a:avLst/>
          </a:prstGeom>
          <a:noFill/>
          <a:ln w="14288" cap="rnd" algn="ctr">
            <a:solidFill>
              <a:srgbClr val="00CCFF"/>
            </a:solidFill>
            <a:round/>
            <a:headEnd/>
            <a:tailEnd/>
          </a:ln>
        </p:spPr>
        <p:txBody>
          <a:bodyPr/>
          <a:lstStyle/>
          <a:p>
            <a:endParaRPr lang="fr-FR"/>
          </a:p>
        </p:txBody>
      </p:sp>
      <p:graphicFrame>
        <p:nvGraphicFramePr>
          <p:cNvPr id="2059" name="Object 11"/>
          <p:cNvGraphicFramePr>
            <a:graphicFrameLocks noChangeAspect="1"/>
          </p:cNvGraphicFramePr>
          <p:nvPr/>
        </p:nvGraphicFramePr>
        <p:xfrm>
          <a:off x="1741488" y="4471988"/>
          <a:ext cx="628650" cy="200025"/>
        </p:xfrm>
        <a:graphic>
          <a:graphicData uri="http://schemas.openxmlformats.org/presentationml/2006/ole">
            <p:oleObj spid="_x0000_s1033" name="Visio" r:id="rId12" imgW="629031" imgH="199949" progId="">
              <p:embed/>
            </p:oleObj>
          </a:graphicData>
        </a:graphic>
      </p:graphicFrame>
      <p:graphicFrame>
        <p:nvGraphicFramePr>
          <p:cNvPr id="2060" name="Object 12"/>
          <p:cNvGraphicFramePr>
            <a:graphicFrameLocks noChangeAspect="1"/>
          </p:cNvGraphicFramePr>
          <p:nvPr/>
        </p:nvGraphicFramePr>
        <p:xfrm>
          <a:off x="3390900" y="4454525"/>
          <a:ext cx="628650" cy="200025"/>
        </p:xfrm>
        <a:graphic>
          <a:graphicData uri="http://schemas.openxmlformats.org/presentationml/2006/ole">
            <p:oleObj spid="_x0000_s1034" name="Visio" r:id="rId13" imgW="629031" imgH="199949" progId="">
              <p:embed/>
            </p:oleObj>
          </a:graphicData>
        </a:graphic>
      </p:graphicFrame>
      <p:graphicFrame>
        <p:nvGraphicFramePr>
          <p:cNvPr id="2061" name="Object 13"/>
          <p:cNvGraphicFramePr>
            <a:graphicFrameLocks noChangeAspect="1"/>
          </p:cNvGraphicFramePr>
          <p:nvPr/>
        </p:nvGraphicFramePr>
        <p:xfrm>
          <a:off x="5006975" y="4438650"/>
          <a:ext cx="628650" cy="200025"/>
        </p:xfrm>
        <a:graphic>
          <a:graphicData uri="http://schemas.openxmlformats.org/presentationml/2006/ole">
            <p:oleObj spid="_x0000_s1035" name="Visio" r:id="rId14" imgW="629031" imgH="199949" progId="">
              <p:embed/>
            </p:oleObj>
          </a:graphicData>
        </a:graphic>
      </p:graphicFrame>
      <p:graphicFrame>
        <p:nvGraphicFramePr>
          <p:cNvPr id="2062" name="Object 14"/>
          <p:cNvGraphicFramePr>
            <a:graphicFrameLocks noChangeAspect="1"/>
          </p:cNvGraphicFramePr>
          <p:nvPr/>
        </p:nvGraphicFramePr>
        <p:xfrm>
          <a:off x="5100638" y="4264025"/>
          <a:ext cx="303212" cy="200025"/>
        </p:xfrm>
        <a:graphic>
          <a:graphicData uri="http://schemas.openxmlformats.org/presentationml/2006/ole">
            <p:oleObj spid="_x0000_s1036" name="Visio" r:id="rId15" imgW="303657" imgH="199949" progId="">
              <p:embed/>
            </p:oleObj>
          </a:graphicData>
        </a:graphic>
      </p:graphicFrame>
      <p:graphicFrame>
        <p:nvGraphicFramePr>
          <p:cNvPr id="2063" name="Object 15"/>
          <p:cNvGraphicFramePr>
            <a:graphicFrameLocks noChangeAspect="1"/>
          </p:cNvGraphicFramePr>
          <p:nvPr/>
        </p:nvGraphicFramePr>
        <p:xfrm>
          <a:off x="3530600" y="4278313"/>
          <a:ext cx="303213" cy="200025"/>
        </p:xfrm>
        <a:graphic>
          <a:graphicData uri="http://schemas.openxmlformats.org/presentationml/2006/ole">
            <p:oleObj spid="_x0000_s1037" name="Visio" r:id="rId16" imgW="303657" imgH="199949" progId="">
              <p:embed/>
            </p:oleObj>
          </a:graphicData>
        </a:graphic>
      </p:graphicFrame>
      <p:graphicFrame>
        <p:nvGraphicFramePr>
          <p:cNvPr id="2064" name="Object 16"/>
          <p:cNvGraphicFramePr>
            <a:graphicFrameLocks noChangeAspect="1"/>
          </p:cNvGraphicFramePr>
          <p:nvPr/>
        </p:nvGraphicFramePr>
        <p:xfrm>
          <a:off x="1855788" y="4259263"/>
          <a:ext cx="303212" cy="200025"/>
        </p:xfrm>
        <a:graphic>
          <a:graphicData uri="http://schemas.openxmlformats.org/presentationml/2006/ole">
            <p:oleObj spid="_x0000_s1038" name="Visio" r:id="rId17" imgW="303657" imgH="199949" progId="">
              <p:embed/>
            </p:oleObj>
          </a:graphicData>
        </a:graphic>
      </p:graphicFrame>
      <p:graphicFrame>
        <p:nvGraphicFramePr>
          <p:cNvPr id="2065" name="Object 17"/>
          <p:cNvGraphicFramePr>
            <a:graphicFrameLocks noChangeAspect="1"/>
          </p:cNvGraphicFramePr>
          <p:nvPr/>
        </p:nvGraphicFramePr>
        <p:xfrm>
          <a:off x="5102225" y="2687638"/>
          <a:ext cx="303213" cy="200025"/>
        </p:xfrm>
        <a:graphic>
          <a:graphicData uri="http://schemas.openxmlformats.org/presentationml/2006/ole">
            <p:oleObj spid="_x0000_s1039" name="Visio" r:id="rId18" imgW="303657" imgH="199949" progId="">
              <p:embed/>
            </p:oleObj>
          </a:graphicData>
        </a:graphic>
      </p:graphicFrame>
      <p:graphicFrame>
        <p:nvGraphicFramePr>
          <p:cNvPr id="2066" name="Object 18"/>
          <p:cNvGraphicFramePr>
            <a:graphicFrameLocks noChangeAspect="1"/>
          </p:cNvGraphicFramePr>
          <p:nvPr/>
        </p:nvGraphicFramePr>
        <p:xfrm>
          <a:off x="3525838" y="2679700"/>
          <a:ext cx="303212" cy="200025"/>
        </p:xfrm>
        <a:graphic>
          <a:graphicData uri="http://schemas.openxmlformats.org/presentationml/2006/ole">
            <p:oleObj spid="_x0000_s1040" name="Visio" r:id="rId19" imgW="303657" imgH="199949" progId="">
              <p:embed/>
            </p:oleObj>
          </a:graphicData>
        </a:graphic>
      </p:graphicFrame>
      <p:graphicFrame>
        <p:nvGraphicFramePr>
          <p:cNvPr id="2067" name="Object 19"/>
          <p:cNvGraphicFramePr>
            <a:graphicFrameLocks noChangeAspect="1"/>
          </p:cNvGraphicFramePr>
          <p:nvPr/>
        </p:nvGraphicFramePr>
        <p:xfrm>
          <a:off x="1878013" y="2686050"/>
          <a:ext cx="303212" cy="200025"/>
        </p:xfrm>
        <a:graphic>
          <a:graphicData uri="http://schemas.openxmlformats.org/presentationml/2006/ole">
            <p:oleObj spid="_x0000_s1041" name="Visio" r:id="rId20" imgW="303657" imgH="199949" progId="">
              <p:embed/>
            </p:oleObj>
          </a:graphicData>
        </a:graphic>
      </p:graphicFrame>
      <p:graphicFrame>
        <p:nvGraphicFramePr>
          <p:cNvPr id="2068" name="Object 20"/>
          <p:cNvGraphicFramePr>
            <a:graphicFrameLocks noChangeAspect="1"/>
          </p:cNvGraphicFramePr>
          <p:nvPr/>
        </p:nvGraphicFramePr>
        <p:xfrm>
          <a:off x="1538288" y="4791075"/>
          <a:ext cx="938212" cy="268288"/>
        </p:xfrm>
        <a:graphic>
          <a:graphicData uri="http://schemas.openxmlformats.org/presentationml/2006/ole">
            <p:oleObj spid="_x0000_s1042" name="Visio" r:id="rId21" imgW="937641" imgH="268630" progId="">
              <p:embed/>
            </p:oleObj>
          </a:graphicData>
        </a:graphic>
      </p:graphicFrame>
      <p:graphicFrame>
        <p:nvGraphicFramePr>
          <p:cNvPr id="2069" name="Object 21"/>
          <p:cNvGraphicFramePr>
            <a:graphicFrameLocks noChangeAspect="1"/>
          </p:cNvGraphicFramePr>
          <p:nvPr/>
        </p:nvGraphicFramePr>
        <p:xfrm>
          <a:off x="3349625" y="4867275"/>
          <a:ext cx="641350" cy="268288"/>
        </p:xfrm>
        <a:graphic>
          <a:graphicData uri="http://schemas.openxmlformats.org/presentationml/2006/ole">
            <p:oleObj spid="_x0000_s1043" name="Visio" r:id="rId22" imgW="641223" imgH="268630" progId="">
              <p:embed/>
            </p:oleObj>
          </a:graphicData>
        </a:graphic>
      </p:graphicFrame>
      <p:graphicFrame>
        <p:nvGraphicFramePr>
          <p:cNvPr id="2070" name="Object 22"/>
          <p:cNvGraphicFramePr>
            <a:graphicFrameLocks noChangeAspect="1"/>
          </p:cNvGraphicFramePr>
          <p:nvPr/>
        </p:nvGraphicFramePr>
        <p:xfrm>
          <a:off x="4892675" y="4827588"/>
          <a:ext cx="769938" cy="268287"/>
        </p:xfrm>
        <a:graphic>
          <a:graphicData uri="http://schemas.openxmlformats.org/presentationml/2006/ole">
            <p:oleObj spid="_x0000_s1044" name="Visio" r:id="rId23" imgW="769620" imgH="268630" progId="">
              <p:embed/>
            </p:oleObj>
          </a:graphicData>
        </a:graphic>
      </p:graphicFrame>
      <p:graphicFrame>
        <p:nvGraphicFramePr>
          <p:cNvPr id="2071" name="Object 23"/>
          <p:cNvGraphicFramePr>
            <a:graphicFrameLocks noChangeAspect="1"/>
          </p:cNvGraphicFramePr>
          <p:nvPr/>
        </p:nvGraphicFramePr>
        <p:xfrm>
          <a:off x="5027613" y="3308350"/>
          <a:ext cx="454025" cy="268288"/>
        </p:xfrm>
        <a:graphic>
          <a:graphicData uri="http://schemas.openxmlformats.org/presentationml/2006/ole">
            <p:oleObj spid="_x0000_s1045" name="Visio" r:id="rId24" imgW="453390" imgH="268630" progId="">
              <p:embed/>
            </p:oleObj>
          </a:graphicData>
        </a:graphic>
      </p:graphicFrame>
      <p:graphicFrame>
        <p:nvGraphicFramePr>
          <p:cNvPr id="2072" name="Object 24"/>
          <p:cNvGraphicFramePr>
            <a:graphicFrameLocks noChangeAspect="1"/>
          </p:cNvGraphicFramePr>
          <p:nvPr/>
        </p:nvGraphicFramePr>
        <p:xfrm>
          <a:off x="3381375" y="3267075"/>
          <a:ext cx="601663" cy="268288"/>
        </p:xfrm>
        <a:graphic>
          <a:graphicData uri="http://schemas.openxmlformats.org/presentationml/2006/ole">
            <p:oleObj spid="_x0000_s1046" name="Visio" r:id="rId25" imgW="601599" imgH="268630" progId="">
              <p:embed/>
            </p:oleObj>
          </a:graphicData>
        </a:graphic>
      </p:graphicFrame>
      <p:graphicFrame>
        <p:nvGraphicFramePr>
          <p:cNvPr id="2073" name="Object 25"/>
          <p:cNvGraphicFramePr>
            <a:graphicFrameLocks noChangeAspect="1"/>
          </p:cNvGraphicFramePr>
          <p:nvPr/>
        </p:nvGraphicFramePr>
        <p:xfrm>
          <a:off x="1825625" y="3333750"/>
          <a:ext cx="463550" cy="268288"/>
        </p:xfrm>
        <a:graphic>
          <a:graphicData uri="http://schemas.openxmlformats.org/presentationml/2006/ole">
            <p:oleObj spid="_x0000_s1047" name="Visio" r:id="rId26" imgW="463296" imgH="268630" progId="">
              <p:embed/>
            </p:oleObj>
          </a:graphicData>
        </a:graphic>
      </p:graphicFrame>
      <p:graphicFrame>
        <p:nvGraphicFramePr>
          <p:cNvPr id="2074" name="Object 26"/>
          <p:cNvGraphicFramePr>
            <a:graphicFrameLocks noChangeAspect="1"/>
          </p:cNvGraphicFramePr>
          <p:nvPr/>
        </p:nvGraphicFramePr>
        <p:xfrm>
          <a:off x="279400" y="3771900"/>
          <a:ext cx="7185025" cy="103188"/>
        </p:xfrm>
        <a:graphic>
          <a:graphicData uri="http://schemas.openxmlformats.org/presentationml/2006/ole">
            <p:oleObj spid="_x0000_s1048" name="Visio" r:id="rId27" imgW="6200394" imgH="89408" progId="">
              <p:embed/>
            </p:oleObj>
          </a:graphicData>
        </a:graphic>
      </p:graphicFrame>
      <p:graphicFrame>
        <p:nvGraphicFramePr>
          <p:cNvPr id="2075" name="Object 27"/>
          <p:cNvGraphicFramePr>
            <a:graphicFrameLocks noChangeAspect="1"/>
          </p:cNvGraphicFramePr>
          <p:nvPr/>
        </p:nvGraphicFramePr>
        <p:xfrm>
          <a:off x="4875213" y="1338263"/>
          <a:ext cx="2506662" cy="981075"/>
        </p:xfrm>
        <a:graphic>
          <a:graphicData uri="http://schemas.openxmlformats.org/presentationml/2006/ole">
            <p:oleObj spid="_x0000_s1049" name="Visio" r:id="rId28" imgW="2675001" imgH="1090778" progId="">
              <p:embed/>
            </p:oleObj>
          </a:graphicData>
        </a:graphic>
      </p:graphicFrame>
      <p:graphicFrame>
        <p:nvGraphicFramePr>
          <p:cNvPr id="2076" name="Object 28"/>
          <p:cNvGraphicFramePr>
            <a:graphicFrameLocks noChangeAspect="1"/>
          </p:cNvGraphicFramePr>
          <p:nvPr/>
        </p:nvGraphicFramePr>
        <p:xfrm>
          <a:off x="4505325" y="3965575"/>
          <a:ext cx="3005138" cy="403225"/>
        </p:xfrm>
        <a:graphic>
          <a:graphicData uri="http://schemas.openxmlformats.org/presentationml/2006/ole">
            <p:oleObj spid="_x0000_s1050" name="Visio" r:id="rId29" imgW="3281553" imgH="440131" progId="">
              <p:embed/>
            </p:oleObj>
          </a:graphicData>
        </a:graphic>
      </p:graphicFrame>
      <p:graphicFrame>
        <p:nvGraphicFramePr>
          <p:cNvPr id="2" name="Object 67"/>
          <p:cNvGraphicFramePr>
            <a:graphicFrameLocks noChangeAspect="1"/>
          </p:cNvGraphicFramePr>
          <p:nvPr/>
        </p:nvGraphicFramePr>
        <p:xfrm>
          <a:off x="1797050" y="2295525"/>
          <a:ext cx="463550" cy="268288"/>
        </p:xfrm>
        <a:graphic>
          <a:graphicData uri="http://schemas.openxmlformats.org/presentationml/2006/ole">
            <p:oleObj spid="_x0000_s1051" name="Visio" r:id="rId30" imgW="463296" imgH="268630" progId="">
              <p:embed/>
            </p:oleObj>
          </a:graphicData>
        </a:graphic>
      </p:graphicFrame>
      <p:graphicFrame>
        <p:nvGraphicFramePr>
          <p:cNvPr id="5" name="Object 68"/>
          <p:cNvGraphicFramePr>
            <a:graphicFrameLocks noChangeAspect="1"/>
          </p:cNvGraphicFramePr>
          <p:nvPr/>
        </p:nvGraphicFramePr>
        <p:xfrm>
          <a:off x="3382963" y="2333625"/>
          <a:ext cx="601662" cy="268288"/>
        </p:xfrm>
        <a:graphic>
          <a:graphicData uri="http://schemas.openxmlformats.org/presentationml/2006/ole">
            <p:oleObj spid="_x0000_s1052" name="Visio" r:id="rId31" imgW="601599" imgH="268630" progId="">
              <p:embed/>
            </p:oleObj>
          </a:graphicData>
        </a:graphic>
      </p:graphicFrame>
      <p:graphicFrame>
        <p:nvGraphicFramePr>
          <p:cNvPr id="10" name="Object 69"/>
          <p:cNvGraphicFramePr>
            <a:graphicFrameLocks noChangeAspect="1"/>
          </p:cNvGraphicFramePr>
          <p:nvPr/>
        </p:nvGraphicFramePr>
        <p:xfrm>
          <a:off x="5068888" y="2335213"/>
          <a:ext cx="454025" cy="268287"/>
        </p:xfrm>
        <a:graphic>
          <a:graphicData uri="http://schemas.openxmlformats.org/presentationml/2006/ole">
            <p:oleObj spid="_x0000_s1053" name="Visio" r:id="rId32" imgW="453390" imgH="268630" progId="">
              <p:embed/>
            </p:oleObj>
          </a:graphicData>
        </a:graphic>
      </p:graphicFrame>
    </p:spTree>
    <p:custDataLst>
      <p:tags r:id="rId2"/>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500"/>
                                        <p:tgtEl>
                                          <p:spTgt spid="2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dissolve">
                                      <p:cBhvr>
                                        <p:cTn id="25" dur="500"/>
                                        <p:tgtEl>
                                          <p:spTgt spid="4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dissolve">
                                      <p:cBhvr>
                                        <p:cTn id="28" dur="500"/>
                                        <p:tgtEl>
                                          <p:spTgt spid="5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dissolve">
                                      <p:cBhvr>
                                        <p:cTn id="31" dur="500"/>
                                        <p:tgtEl>
                                          <p:spTgt spid="4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dissolve">
                                      <p:cBhvr>
                                        <p:cTn id="34" dur="500"/>
                                        <p:tgtEl>
                                          <p:spTgt spid="40"/>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par>
                                <p:cTn id="38" presetID="9" presetClass="entr" presetSubtype="0" fill="hold" grpId="1"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dissolve">
                                      <p:cBhvr>
                                        <p:cTn id="40" dur="500"/>
                                        <p:tgtEl>
                                          <p:spTgt spid="45"/>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dissolve">
                                      <p:cBhvr>
                                        <p:cTn id="43" dur="500"/>
                                        <p:tgtEl>
                                          <p:spTgt spid="49"/>
                                        </p:tgtEl>
                                      </p:cBhvr>
                                    </p:animEffect>
                                  </p:childTnLst>
                                </p:cTn>
                              </p:par>
                              <p:par>
                                <p:cTn id="44" presetID="9" presetClass="entr" presetSubtype="0" fill="hold" nodeType="withEffect">
                                  <p:stCondLst>
                                    <p:cond delay="0"/>
                                  </p:stCondLst>
                                  <p:childTnLst>
                                    <p:set>
                                      <p:cBhvr>
                                        <p:cTn id="45" dur="1" fill="hold">
                                          <p:stCondLst>
                                            <p:cond delay="0"/>
                                          </p:stCondLst>
                                        </p:cTn>
                                        <p:tgtEl>
                                          <p:spTgt spid="2064"/>
                                        </p:tgtEl>
                                        <p:attrNameLst>
                                          <p:attrName>style.visibility</p:attrName>
                                        </p:attrNameLst>
                                      </p:cBhvr>
                                      <p:to>
                                        <p:strVal val="visible"/>
                                      </p:to>
                                    </p:set>
                                    <p:animEffect transition="in" filter="dissolve">
                                      <p:cBhvr>
                                        <p:cTn id="46" dur="500"/>
                                        <p:tgtEl>
                                          <p:spTgt spid="2064"/>
                                        </p:tgtEl>
                                      </p:cBhvr>
                                    </p:animEffect>
                                  </p:childTnLst>
                                </p:cTn>
                              </p:par>
                              <p:par>
                                <p:cTn id="47" presetID="9" presetClass="entr" presetSubtype="0" fill="hold" nodeType="withEffect">
                                  <p:stCondLst>
                                    <p:cond delay="0"/>
                                  </p:stCondLst>
                                  <p:childTnLst>
                                    <p:set>
                                      <p:cBhvr>
                                        <p:cTn id="48" dur="1" fill="hold">
                                          <p:stCondLst>
                                            <p:cond delay="0"/>
                                          </p:stCondLst>
                                        </p:cTn>
                                        <p:tgtEl>
                                          <p:spTgt spid="2058"/>
                                        </p:tgtEl>
                                        <p:attrNameLst>
                                          <p:attrName>style.visibility</p:attrName>
                                        </p:attrNameLst>
                                      </p:cBhvr>
                                      <p:to>
                                        <p:strVal val="visible"/>
                                      </p:to>
                                    </p:set>
                                    <p:animEffect transition="in" filter="dissolve">
                                      <p:cBhvr>
                                        <p:cTn id="49" dur="500"/>
                                        <p:tgtEl>
                                          <p:spTgt spid="2058"/>
                                        </p:tgtEl>
                                      </p:cBhvr>
                                    </p:animEffect>
                                  </p:childTnLst>
                                </p:cTn>
                              </p:par>
                              <p:par>
                                <p:cTn id="50" presetID="9" presetClass="entr" presetSubtype="0" fill="hold" nodeType="withEffect">
                                  <p:stCondLst>
                                    <p:cond delay="0"/>
                                  </p:stCondLst>
                                  <p:childTnLst>
                                    <p:set>
                                      <p:cBhvr>
                                        <p:cTn id="51" dur="1" fill="hold">
                                          <p:stCondLst>
                                            <p:cond delay="0"/>
                                          </p:stCondLst>
                                        </p:cTn>
                                        <p:tgtEl>
                                          <p:spTgt spid="2067"/>
                                        </p:tgtEl>
                                        <p:attrNameLst>
                                          <p:attrName>style.visibility</p:attrName>
                                        </p:attrNameLst>
                                      </p:cBhvr>
                                      <p:to>
                                        <p:strVal val="visible"/>
                                      </p:to>
                                    </p:set>
                                    <p:animEffect transition="in" filter="dissolve">
                                      <p:cBhvr>
                                        <p:cTn id="52" dur="500"/>
                                        <p:tgtEl>
                                          <p:spTgt spid="2067"/>
                                        </p:tgtEl>
                                      </p:cBhvr>
                                    </p:animEffect>
                                  </p:childTnLst>
                                </p:cTn>
                              </p:par>
                              <p:par>
                                <p:cTn id="53" presetID="9" presetClass="entr" presetSubtype="0" fill="hold" nodeType="withEffect">
                                  <p:stCondLst>
                                    <p:cond delay="0"/>
                                  </p:stCondLst>
                                  <p:childTnLst>
                                    <p:set>
                                      <p:cBhvr>
                                        <p:cTn id="54" dur="1" fill="hold">
                                          <p:stCondLst>
                                            <p:cond delay="0"/>
                                          </p:stCondLst>
                                        </p:cTn>
                                        <p:tgtEl>
                                          <p:spTgt spid="2066"/>
                                        </p:tgtEl>
                                        <p:attrNameLst>
                                          <p:attrName>style.visibility</p:attrName>
                                        </p:attrNameLst>
                                      </p:cBhvr>
                                      <p:to>
                                        <p:strVal val="visible"/>
                                      </p:to>
                                    </p:set>
                                    <p:animEffect transition="in" filter="dissolve">
                                      <p:cBhvr>
                                        <p:cTn id="55" dur="500"/>
                                        <p:tgtEl>
                                          <p:spTgt spid="2066"/>
                                        </p:tgtEl>
                                      </p:cBhvr>
                                    </p:animEffect>
                                  </p:childTnLst>
                                </p:cTn>
                              </p:par>
                              <p:par>
                                <p:cTn id="56" presetID="9" presetClass="entr" presetSubtype="0" fill="hold" nodeType="withEffect">
                                  <p:stCondLst>
                                    <p:cond delay="0"/>
                                  </p:stCondLst>
                                  <p:childTnLst>
                                    <p:set>
                                      <p:cBhvr>
                                        <p:cTn id="57" dur="1" fill="hold">
                                          <p:stCondLst>
                                            <p:cond delay="0"/>
                                          </p:stCondLst>
                                        </p:cTn>
                                        <p:tgtEl>
                                          <p:spTgt spid="2057"/>
                                        </p:tgtEl>
                                        <p:attrNameLst>
                                          <p:attrName>style.visibility</p:attrName>
                                        </p:attrNameLst>
                                      </p:cBhvr>
                                      <p:to>
                                        <p:strVal val="visible"/>
                                      </p:to>
                                    </p:set>
                                    <p:animEffect transition="in" filter="dissolve">
                                      <p:cBhvr>
                                        <p:cTn id="58" dur="500"/>
                                        <p:tgtEl>
                                          <p:spTgt spid="2057"/>
                                        </p:tgtEl>
                                      </p:cBhvr>
                                    </p:animEffect>
                                  </p:childTnLst>
                                </p:cTn>
                              </p:par>
                              <p:par>
                                <p:cTn id="59" presetID="9" presetClass="entr" presetSubtype="0" fill="hold" nodeType="withEffect">
                                  <p:stCondLst>
                                    <p:cond delay="0"/>
                                  </p:stCondLst>
                                  <p:childTnLst>
                                    <p:set>
                                      <p:cBhvr>
                                        <p:cTn id="60" dur="1" fill="hold">
                                          <p:stCondLst>
                                            <p:cond delay="0"/>
                                          </p:stCondLst>
                                        </p:cTn>
                                        <p:tgtEl>
                                          <p:spTgt spid="2063"/>
                                        </p:tgtEl>
                                        <p:attrNameLst>
                                          <p:attrName>style.visibility</p:attrName>
                                        </p:attrNameLst>
                                      </p:cBhvr>
                                      <p:to>
                                        <p:strVal val="visible"/>
                                      </p:to>
                                    </p:set>
                                    <p:animEffect transition="in" filter="dissolve">
                                      <p:cBhvr>
                                        <p:cTn id="61" dur="500"/>
                                        <p:tgtEl>
                                          <p:spTgt spid="2063"/>
                                        </p:tgtEl>
                                      </p:cBhvr>
                                    </p:animEffect>
                                  </p:childTnLst>
                                </p:cTn>
                              </p:par>
                              <p:par>
                                <p:cTn id="62" presetID="9" presetClass="entr" presetSubtype="0" fill="hold" nodeType="withEffect">
                                  <p:stCondLst>
                                    <p:cond delay="0"/>
                                  </p:stCondLst>
                                  <p:childTnLst>
                                    <p:set>
                                      <p:cBhvr>
                                        <p:cTn id="63" dur="1" fill="hold">
                                          <p:stCondLst>
                                            <p:cond delay="0"/>
                                          </p:stCondLst>
                                        </p:cTn>
                                        <p:tgtEl>
                                          <p:spTgt spid="2060"/>
                                        </p:tgtEl>
                                        <p:attrNameLst>
                                          <p:attrName>style.visibility</p:attrName>
                                        </p:attrNameLst>
                                      </p:cBhvr>
                                      <p:to>
                                        <p:strVal val="visible"/>
                                      </p:to>
                                    </p:set>
                                    <p:animEffect transition="in" filter="dissolve">
                                      <p:cBhvr>
                                        <p:cTn id="64" dur="500"/>
                                        <p:tgtEl>
                                          <p:spTgt spid="2060"/>
                                        </p:tgtEl>
                                      </p:cBhvr>
                                    </p:animEffect>
                                  </p:childTnLst>
                                </p:cTn>
                              </p:par>
                              <p:par>
                                <p:cTn id="65" presetID="9" presetClass="entr" presetSubtype="0" fill="hold" nodeType="withEffect">
                                  <p:stCondLst>
                                    <p:cond delay="0"/>
                                  </p:stCondLst>
                                  <p:childTnLst>
                                    <p:set>
                                      <p:cBhvr>
                                        <p:cTn id="66" dur="1" fill="hold">
                                          <p:stCondLst>
                                            <p:cond delay="0"/>
                                          </p:stCondLst>
                                        </p:cTn>
                                        <p:tgtEl>
                                          <p:spTgt spid="2061"/>
                                        </p:tgtEl>
                                        <p:attrNameLst>
                                          <p:attrName>style.visibility</p:attrName>
                                        </p:attrNameLst>
                                      </p:cBhvr>
                                      <p:to>
                                        <p:strVal val="visible"/>
                                      </p:to>
                                    </p:set>
                                    <p:animEffect transition="in" filter="dissolve">
                                      <p:cBhvr>
                                        <p:cTn id="67" dur="500"/>
                                        <p:tgtEl>
                                          <p:spTgt spid="2061"/>
                                        </p:tgtEl>
                                      </p:cBhvr>
                                    </p:animEffect>
                                  </p:childTnLst>
                                </p:cTn>
                              </p:par>
                              <p:par>
                                <p:cTn id="68" presetID="9" presetClass="entr" presetSubtype="0" fill="hold" nodeType="withEffect">
                                  <p:stCondLst>
                                    <p:cond delay="0"/>
                                  </p:stCondLst>
                                  <p:childTnLst>
                                    <p:set>
                                      <p:cBhvr>
                                        <p:cTn id="69" dur="1" fill="hold">
                                          <p:stCondLst>
                                            <p:cond delay="0"/>
                                          </p:stCondLst>
                                        </p:cTn>
                                        <p:tgtEl>
                                          <p:spTgt spid="2062"/>
                                        </p:tgtEl>
                                        <p:attrNameLst>
                                          <p:attrName>style.visibility</p:attrName>
                                        </p:attrNameLst>
                                      </p:cBhvr>
                                      <p:to>
                                        <p:strVal val="visible"/>
                                      </p:to>
                                    </p:set>
                                    <p:animEffect transition="in" filter="dissolve">
                                      <p:cBhvr>
                                        <p:cTn id="70" dur="500"/>
                                        <p:tgtEl>
                                          <p:spTgt spid="2062"/>
                                        </p:tgtEl>
                                      </p:cBhvr>
                                    </p:animEffect>
                                  </p:childTnLst>
                                </p:cTn>
                              </p:par>
                              <p:par>
                                <p:cTn id="71" presetID="9" presetClass="entr" presetSubtype="0" fill="hold" nodeType="withEffect">
                                  <p:stCondLst>
                                    <p:cond delay="0"/>
                                  </p:stCondLst>
                                  <p:childTnLst>
                                    <p:set>
                                      <p:cBhvr>
                                        <p:cTn id="72" dur="1" fill="hold">
                                          <p:stCondLst>
                                            <p:cond delay="0"/>
                                          </p:stCondLst>
                                        </p:cTn>
                                        <p:tgtEl>
                                          <p:spTgt spid="2056"/>
                                        </p:tgtEl>
                                        <p:attrNameLst>
                                          <p:attrName>style.visibility</p:attrName>
                                        </p:attrNameLst>
                                      </p:cBhvr>
                                      <p:to>
                                        <p:strVal val="visible"/>
                                      </p:to>
                                    </p:set>
                                    <p:animEffect transition="in" filter="dissolve">
                                      <p:cBhvr>
                                        <p:cTn id="73" dur="500"/>
                                        <p:tgtEl>
                                          <p:spTgt spid="2056"/>
                                        </p:tgtEl>
                                      </p:cBhvr>
                                    </p:animEffect>
                                  </p:childTnLst>
                                </p:cTn>
                              </p:par>
                              <p:par>
                                <p:cTn id="74" presetID="9" presetClass="entr" presetSubtype="0" fill="hold" nodeType="withEffect">
                                  <p:stCondLst>
                                    <p:cond delay="0"/>
                                  </p:stCondLst>
                                  <p:childTnLst>
                                    <p:set>
                                      <p:cBhvr>
                                        <p:cTn id="75" dur="1" fill="hold">
                                          <p:stCondLst>
                                            <p:cond delay="0"/>
                                          </p:stCondLst>
                                        </p:cTn>
                                        <p:tgtEl>
                                          <p:spTgt spid="2065"/>
                                        </p:tgtEl>
                                        <p:attrNameLst>
                                          <p:attrName>style.visibility</p:attrName>
                                        </p:attrNameLst>
                                      </p:cBhvr>
                                      <p:to>
                                        <p:strVal val="visible"/>
                                      </p:to>
                                    </p:set>
                                    <p:animEffect transition="in" filter="dissolve">
                                      <p:cBhvr>
                                        <p:cTn id="76" dur="500"/>
                                        <p:tgtEl>
                                          <p:spTgt spid="2065"/>
                                        </p:tgtEl>
                                      </p:cBhvr>
                                    </p:animEffect>
                                  </p:childTnLst>
                                </p:cTn>
                              </p:par>
                              <p:par>
                                <p:cTn id="77" presetID="9" presetClass="entr" presetSubtype="0" fill="hold" nodeType="withEffect">
                                  <p:stCondLst>
                                    <p:cond delay="0"/>
                                  </p:stCondLst>
                                  <p:childTnLst>
                                    <p:set>
                                      <p:cBhvr>
                                        <p:cTn id="78" dur="1" fill="hold">
                                          <p:stCondLst>
                                            <p:cond delay="0"/>
                                          </p:stCondLst>
                                        </p:cTn>
                                        <p:tgtEl>
                                          <p:spTgt spid="2068"/>
                                        </p:tgtEl>
                                        <p:attrNameLst>
                                          <p:attrName>style.visibility</p:attrName>
                                        </p:attrNameLst>
                                      </p:cBhvr>
                                      <p:to>
                                        <p:strVal val="visible"/>
                                      </p:to>
                                    </p:set>
                                    <p:animEffect transition="in" filter="dissolve">
                                      <p:cBhvr>
                                        <p:cTn id="79" dur="500"/>
                                        <p:tgtEl>
                                          <p:spTgt spid="2068"/>
                                        </p:tgtEl>
                                      </p:cBhvr>
                                    </p:animEffect>
                                  </p:childTnLst>
                                </p:cTn>
                              </p:par>
                              <p:par>
                                <p:cTn id="80" presetID="9" presetClass="entr" presetSubtype="0" fill="hold" nodeType="withEffect">
                                  <p:stCondLst>
                                    <p:cond delay="0"/>
                                  </p:stCondLst>
                                  <p:childTnLst>
                                    <p:set>
                                      <p:cBhvr>
                                        <p:cTn id="81" dur="1" fill="hold">
                                          <p:stCondLst>
                                            <p:cond delay="0"/>
                                          </p:stCondLst>
                                        </p:cTn>
                                        <p:tgtEl>
                                          <p:spTgt spid="2069"/>
                                        </p:tgtEl>
                                        <p:attrNameLst>
                                          <p:attrName>style.visibility</p:attrName>
                                        </p:attrNameLst>
                                      </p:cBhvr>
                                      <p:to>
                                        <p:strVal val="visible"/>
                                      </p:to>
                                    </p:set>
                                    <p:animEffect transition="in" filter="dissolve">
                                      <p:cBhvr>
                                        <p:cTn id="82" dur="500"/>
                                        <p:tgtEl>
                                          <p:spTgt spid="2069"/>
                                        </p:tgtEl>
                                      </p:cBhvr>
                                    </p:animEffect>
                                  </p:childTnLst>
                                </p:cTn>
                              </p:par>
                              <p:par>
                                <p:cTn id="83" presetID="9" presetClass="entr" presetSubtype="0" fill="hold" nodeType="withEffect">
                                  <p:stCondLst>
                                    <p:cond delay="0"/>
                                  </p:stCondLst>
                                  <p:childTnLst>
                                    <p:set>
                                      <p:cBhvr>
                                        <p:cTn id="84" dur="1" fill="hold">
                                          <p:stCondLst>
                                            <p:cond delay="0"/>
                                          </p:stCondLst>
                                        </p:cTn>
                                        <p:tgtEl>
                                          <p:spTgt spid="2070"/>
                                        </p:tgtEl>
                                        <p:attrNameLst>
                                          <p:attrName>style.visibility</p:attrName>
                                        </p:attrNameLst>
                                      </p:cBhvr>
                                      <p:to>
                                        <p:strVal val="visible"/>
                                      </p:to>
                                    </p:set>
                                    <p:animEffect transition="in" filter="dissolve">
                                      <p:cBhvr>
                                        <p:cTn id="85" dur="500"/>
                                        <p:tgtEl>
                                          <p:spTgt spid="2070"/>
                                        </p:tgtEl>
                                      </p:cBhvr>
                                    </p:animEffect>
                                  </p:childTnLst>
                                </p:cTn>
                              </p:par>
                              <p:par>
                                <p:cTn id="86" presetID="9" presetClass="entr" presetSubtype="0" fill="hold" nodeType="withEffect">
                                  <p:stCondLst>
                                    <p:cond delay="0"/>
                                  </p:stCondLst>
                                  <p:childTnLst>
                                    <p:set>
                                      <p:cBhvr>
                                        <p:cTn id="87" dur="1" fill="hold">
                                          <p:stCondLst>
                                            <p:cond delay="0"/>
                                          </p:stCondLst>
                                        </p:cTn>
                                        <p:tgtEl>
                                          <p:spTgt spid="2071"/>
                                        </p:tgtEl>
                                        <p:attrNameLst>
                                          <p:attrName>style.visibility</p:attrName>
                                        </p:attrNameLst>
                                      </p:cBhvr>
                                      <p:to>
                                        <p:strVal val="visible"/>
                                      </p:to>
                                    </p:set>
                                    <p:animEffect transition="in" filter="dissolve">
                                      <p:cBhvr>
                                        <p:cTn id="88" dur="500"/>
                                        <p:tgtEl>
                                          <p:spTgt spid="2071"/>
                                        </p:tgtEl>
                                      </p:cBhvr>
                                    </p:animEffect>
                                  </p:childTnLst>
                                </p:cTn>
                              </p:par>
                              <p:par>
                                <p:cTn id="89" presetID="9" presetClass="entr" presetSubtype="0" fill="hold" nodeType="withEffect">
                                  <p:stCondLst>
                                    <p:cond delay="0"/>
                                  </p:stCondLst>
                                  <p:childTnLst>
                                    <p:set>
                                      <p:cBhvr>
                                        <p:cTn id="90" dur="1" fill="hold">
                                          <p:stCondLst>
                                            <p:cond delay="0"/>
                                          </p:stCondLst>
                                        </p:cTn>
                                        <p:tgtEl>
                                          <p:spTgt spid="2072"/>
                                        </p:tgtEl>
                                        <p:attrNameLst>
                                          <p:attrName>style.visibility</p:attrName>
                                        </p:attrNameLst>
                                      </p:cBhvr>
                                      <p:to>
                                        <p:strVal val="visible"/>
                                      </p:to>
                                    </p:set>
                                    <p:animEffect transition="in" filter="dissolve">
                                      <p:cBhvr>
                                        <p:cTn id="91" dur="500"/>
                                        <p:tgtEl>
                                          <p:spTgt spid="2072"/>
                                        </p:tgtEl>
                                      </p:cBhvr>
                                    </p:animEffect>
                                  </p:childTnLst>
                                </p:cTn>
                              </p:par>
                              <p:par>
                                <p:cTn id="92" presetID="9" presetClass="entr" presetSubtype="0" fill="hold" nodeType="withEffect">
                                  <p:stCondLst>
                                    <p:cond delay="0"/>
                                  </p:stCondLst>
                                  <p:childTnLst>
                                    <p:set>
                                      <p:cBhvr>
                                        <p:cTn id="93" dur="1" fill="hold">
                                          <p:stCondLst>
                                            <p:cond delay="0"/>
                                          </p:stCondLst>
                                        </p:cTn>
                                        <p:tgtEl>
                                          <p:spTgt spid="2073"/>
                                        </p:tgtEl>
                                        <p:attrNameLst>
                                          <p:attrName>style.visibility</p:attrName>
                                        </p:attrNameLst>
                                      </p:cBhvr>
                                      <p:to>
                                        <p:strVal val="visible"/>
                                      </p:to>
                                    </p:set>
                                    <p:animEffect transition="in" filter="dissolve">
                                      <p:cBhvr>
                                        <p:cTn id="94" dur="500"/>
                                        <p:tgtEl>
                                          <p:spTgt spid="2073"/>
                                        </p:tgtEl>
                                      </p:cBhvr>
                                    </p:animEffect>
                                  </p:childTnLst>
                                </p:cTn>
                              </p:par>
                              <p:par>
                                <p:cTn id="95" presetID="9" presetClass="entr" presetSubtype="0" fill="hold" nodeType="withEffect">
                                  <p:stCondLst>
                                    <p:cond delay="0"/>
                                  </p:stCondLst>
                                  <p:childTnLst>
                                    <p:set>
                                      <p:cBhvr>
                                        <p:cTn id="96" dur="1" fill="hold">
                                          <p:stCondLst>
                                            <p:cond delay="0"/>
                                          </p:stCondLst>
                                        </p:cTn>
                                        <p:tgtEl>
                                          <p:spTgt spid="2059"/>
                                        </p:tgtEl>
                                        <p:attrNameLst>
                                          <p:attrName>style.visibility</p:attrName>
                                        </p:attrNameLst>
                                      </p:cBhvr>
                                      <p:to>
                                        <p:strVal val="visible"/>
                                      </p:to>
                                    </p:set>
                                    <p:animEffect transition="in" filter="dissolve">
                                      <p:cBhvr>
                                        <p:cTn id="97" dur="500"/>
                                        <p:tgtEl>
                                          <p:spTgt spid="2059"/>
                                        </p:tgtEl>
                                      </p:cBhvr>
                                    </p:animEffect>
                                  </p:childTnLst>
                                </p:cTn>
                              </p:par>
                            </p:childTnLst>
                          </p:cTn>
                        </p:par>
                      </p:childTnLst>
                    </p:cTn>
                  </p:par>
                  <p:par>
                    <p:cTn id="98" fill="hold">
                      <p:stCondLst>
                        <p:cond delay="indefinite"/>
                      </p:stCondLst>
                      <p:childTnLst>
                        <p:par>
                          <p:cTn id="99" fill="hold">
                            <p:stCondLst>
                              <p:cond delay="0"/>
                            </p:stCondLst>
                            <p:childTnLst>
                              <p:par>
                                <p:cTn id="100" presetID="0" presetClass="path" presetSubtype="0" accel="50000" decel="50000" fill="hold" nodeType="clickEffect">
                                  <p:stCondLst>
                                    <p:cond delay="0"/>
                                  </p:stCondLst>
                                  <p:childTnLst>
                                    <p:animMotion origin="layout" path="M 0 0 L 0 0.15416 " pathEditMode="relative" ptsTypes="AA">
                                      <p:cBhvr>
                                        <p:cTn id="101" dur="2000" fill="hold"/>
                                        <p:tgtEl>
                                          <p:spTgt spid="2068"/>
                                        </p:tgtEl>
                                        <p:attrNameLst>
                                          <p:attrName>ppt_x</p:attrName>
                                          <p:attrName>ppt_y</p:attrName>
                                        </p:attrNameLst>
                                      </p:cBhvr>
                                    </p:animMotion>
                                  </p:childTnLst>
                                </p:cTn>
                              </p:par>
                              <p:par>
                                <p:cTn id="102" presetID="0" presetClass="path" presetSubtype="0" accel="50000" decel="50000" fill="hold" grpId="0" nodeType="withEffect">
                                  <p:stCondLst>
                                    <p:cond delay="0"/>
                                  </p:stCondLst>
                                  <p:childTnLst>
                                    <p:animMotion origin="layout" path="M 0 0 L 0 0.15416 " pathEditMode="relative" ptsTypes="AA">
                                      <p:cBhvr>
                                        <p:cTn id="103" dur="2000" fill="hold"/>
                                        <p:tgtEl>
                                          <p:spTgt spid="35"/>
                                        </p:tgtEl>
                                        <p:attrNameLst>
                                          <p:attrName>ppt_x</p:attrName>
                                          <p:attrName>ppt_y</p:attrName>
                                        </p:attrNameLst>
                                      </p:cBhvr>
                                    </p:animMotion>
                                  </p:childTnLst>
                                </p:cTn>
                              </p:par>
                              <p:par>
                                <p:cTn id="104" presetID="0" presetClass="path" presetSubtype="0" accel="50000" decel="50000" fill="hold" grpId="0" nodeType="withEffect">
                                  <p:stCondLst>
                                    <p:cond delay="0"/>
                                  </p:stCondLst>
                                  <p:childTnLst>
                                    <p:animMotion origin="layout" path="M 0 0 L 0 0.15416 " pathEditMode="relative" ptsTypes="AA">
                                      <p:cBhvr>
                                        <p:cTn id="105" dur="2000" fill="hold"/>
                                        <p:tgtEl>
                                          <p:spTgt spid="56"/>
                                        </p:tgtEl>
                                        <p:attrNameLst>
                                          <p:attrName>ppt_x</p:attrName>
                                          <p:attrName>ppt_y</p:attrName>
                                        </p:attrNameLst>
                                      </p:cBhvr>
                                    </p:animMotion>
                                  </p:childTnLst>
                                </p:cTn>
                              </p:par>
                              <p:par>
                                <p:cTn id="106" presetID="0" presetClass="path" presetSubtype="0" accel="50000" decel="50000" fill="hold" nodeType="withEffect">
                                  <p:stCondLst>
                                    <p:cond delay="0"/>
                                  </p:stCondLst>
                                  <p:childTnLst>
                                    <p:animMotion origin="layout" path="M 0 0 L 0 0.15416 " pathEditMode="relative" ptsTypes="AA">
                                      <p:cBhvr>
                                        <p:cTn id="107" dur="2000" fill="hold"/>
                                        <p:tgtEl>
                                          <p:spTgt spid="2059"/>
                                        </p:tgtEl>
                                        <p:attrNameLst>
                                          <p:attrName>ppt_x</p:attrName>
                                          <p:attrName>ppt_y</p:attrName>
                                        </p:attrNameLst>
                                      </p:cBhvr>
                                    </p:animMotion>
                                  </p:childTnLst>
                                </p:cTn>
                              </p:par>
                              <p:par>
                                <p:cTn id="108" presetID="0" presetClass="path" presetSubtype="0" accel="50000" decel="50000" fill="hold" nodeType="withEffect">
                                  <p:stCondLst>
                                    <p:cond delay="0"/>
                                  </p:stCondLst>
                                  <p:childTnLst>
                                    <p:animMotion origin="layout" path="M 0 0 L 0 0.15416 " pathEditMode="relative" ptsTypes="AA">
                                      <p:cBhvr>
                                        <p:cTn id="109" dur="2000" fill="hold"/>
                                        <p:tgtEl>
                                          <p:spTgt spid="2069"/>
                                        </p:tgtEl>
                                        <p:attrNameLst>
                                          <p:attrName>ppt_x</p:attrName>
                                          <p:attrName>ppt_y</p:attrName>
                                        </p:attrNameLst>
                                      </p:cBhvr>
                                    </p:animMotion>
                                  </p:childTnLst>
                                </p:cTn>
                              </p:par>
                              <p:par>
                                <p:cTn id="110" presetID="0" presetClass="path" presetSubtype="0" accel="50000" decel="50000" fill="hold" nodeType="withEffect">
                                  <p:stCondLst>
                                    <p:cond delay="0"/>
                                  </p:stCondLst>
                                  <p:childTnLst>
                                    <p:animMotion origin="layout" path="M 0 0 L 0 0.15416 " pathEditMode="relative" ptsTypes="AA">
                                      <p:cBhvr>
                                        <p:cTn id="111" dur="2000" fill="hold"/>
                                        <p:tgtEl>
                                          <p:spTgt spid="2060"/>
                                        </p:tgtEl>
                                        <p:attrNameLst>
                                          <p:attrName>ppt_x</p:attrName>
                                          <p:attrName>ppt_y</p:attrName>
                                        </p:attrNameLst>
                                      </p:cBhvr>
                                    </p:animMotion>
                                  </p:childTnLst>
                                </p:cTn>
                              </p:par>
                              <p:par>
                                <p:cTn id="112" presetID="0" presetClass="path" presetSubtype="0" accel="50000" decel="50000" fill="hold" grpId="0" nodeType="withEffect">
                                  <p:stCondLst>
                                    <p:cond delay="0"/>
                                  </p:stCondLst>
                                  <p:childTnLst>
                                    <p:animMotion origin="layout" path="M 0 0 L 0 0.15416 " pathEditMode="relative" ptsTypes="AA">
                                      <p:cBhvr>
                                        <p:cTn id="113" dur="2000" fill="hold"/>
                                        <p:tgtEl>
                                          <p:spTgt spid="34"/>
                                        </p:tgtEl>
                                        <p:attrNameLst>
                                          <p:attrName>ppt_x</p:attrName>
                                          <p:attrName>ppt_y</p:attrName>
                                        </p:attrNameLst>
                                      </p:cBhvr>
                                    </p:animMotion>
                                  </p:childTnLst>
                                </p:cTn>
                              </p:par>
                              <p:par>
                                <p:cTn id="114" presetID="0" presetClass="path" presetSubtype="0" accel="50000" decel="50000" fill="hold" grpId="0" nodeType="withEffect">
                                  <p:stCondLst>
                                    <p:cond delay="0"/>
                                  </p:stCondLst>
                                  <p:childTnLst>
                                    <p:animMotion origin="layout" path="M 0 0 L 0 0.15416 " pathEditMode="relative" ptsTypes="AA">
                                      <p:cBhvr>
                                        <p:cTn id="115" dur="2000" fill="hold"/>
                                        <p:tgtEl>
                                          <p:spTgt spid="63"/>
                                        </p:tgtEl>
                                        <p:attrNameLst>
                                          <p:attrName>ppt_x</p:attrName>
                                          <p:attrName>ppt_y</p:attrName>
                                        </p:attrNameLst>
                                      </p:cBhvr>
                                    </p:animMotion>
                                  </p:childTnLst>
                                </p:cTn>
                              </p:par>
                              <p:par>
                                <p:cTn id="116" presetID="0" presetClass="path" presetSubtype="0" accel="50000" decel="50000" fill="hold" grpId="0" nodeType="withEffect">
                                  <p:stCondLst>
                                    <p:cond delay="0"/>
                                  </p:stCondLst>
                                  <p:childTnLst>
                                    <p:animMotion origin="layout" path="M 0 0 L 0 0.15416 " pathEditMode="relative" ptsTypes="AA">
                                      <p:cBhvr>
                                        <p:cTn id="117" dur="2000" fill="hold"/>
                                        <p:tgtEl>
                                          <p:spTgt spid="15"/>
                                        </p:tgtEl>
                                        <p:attrNameLst>
                                          <p:attrName>ppt_x</p:attrName>
                                          <p:attrName>ppt_y</p:attrName>
                                        </p:attrNameLst>
                                      </p:cBhvr>
                                    </p:animMotion>
                                  </p:childTnLst>
                                </p:cTn>
                              </p:par>
                              <p:par>
                                <p:cTn id="118" presetID="0" presetClass="path" presetSubtype="0" accel="50000" decel="50000" fill="hold" nodeType="withEffect">
                                  <p:stCondLst>
                                    <p:cond delay="0"/>
                                  </p:stCondLst>
                                  <p:childTnLst>
                                    <p:animMotion origin="layout" path="M 0 0 L 0 0.15416 " pathEditMode="relative" ptsTypes="AA">
                                      <p:cBhvr>
                                        <p:cTn id="119" dur="2000" fill="hold"/>
                                        <p:tgtEl>
                                          <p:spTgt spid="2070"/>
                                        </p:tgtEl>
                                        <p:attrNameLst>
                                          <p:attrName>ppt_x</p:attrName>
                                          <p:attrName>ppt_y</p:attrName>
                                        </p:attrNameLst>
                                      </p:cBhvr>
                                    </p:animMotion>
                                  </p:childTnLst>
                                </p:cTn>
                              </p:par>
                              <p:par>
                                <p:cTn id="120" presetID="0" presetClass="path" presetSubtype="0" accel="50000" decel="50000" fill="hold" nodeType="withEffect">
                                  <p:stCondLst>
                                    <p:cond delay="0"/>
                                  </p:stCondLst>
                                  <p:childTnLst>
                                    <p:animMotion origin="layout" path="M 0 0 L 0 0.15416 " pathEditMode="relative" ptsTypes="AA">
                                      <p:cBhvr>
                                        <p:cTn id="121" dur="2000" fill="hold"/>
                                        <p:tgtEl>
                                          <p:spTgt spid="2061"/>
                                        </p:tgtEl>
                                        <p:attrNameLst>
                                          <p:attrName>ppt_x</p:attrName>
                                          <p:attrName>ppt_y</p:attrName>
                                        </p:attrNameLst>
                                      </p:cBhvr>
                                    </p:animMotion>
                                  </p:childTnLst>
                                </p:cTn>
                              </p:par>
                              <p:par>
                                <p:cTn id="122" presetID="0" presetClass="path" presetSubtype="0" accel="50000" decel="50000" fill="hold" grpId="1" nodeType="withEffect">
                                  <p:stCondLst>
                                    <p:cond delay="0"/>
                                  </p:stCondLst>
                                  <p:childTnLst>
                                    <p:animMotion origin="layout" path="M 0 0 L 0 0.15416 " pathEditMode="relative" ptsTypes="AA">
                                      <p:cBhvr>
                                        <p:cTn id="123" dur="2000" fill="hold"/>
                                        <p:tgtEl>
                                          <p:spTgt spid="40"/>
                                        </p:tgtEl>
                                        <p:attrNameLst>
                                          <p:attrName>ppt_x</p:attrName>
                                          <p:attrName>ppt_y</p:attrName>
                                        </p:attrNameLst>
                                      </p:cBhvr>
                                    </p:animMotion>
                                  </p:childTnLst>
                                </p:cTn>
                              </p:par>
                              <p:par>
                                <p:cTn id="124" presetID="0" presetClass="path" presetSubtype="0" accel="50000" decel="50000" fill="hold" grpId="0" nodeType="withEffect">
                                  <p:stCondLst>
                                    <p:cond delay="0"/>
                                  </p:stCondLst>
                                  <p:childTnLst>
                                    <p:animMotion origin="layout" path="M 0 0 L 0 0.15416 " pathEditMode="relative" ptsTypes="AA">
                                      <p:cBhvr>
                                        <p:cTn id="125" dur="2000" fill="hold"/>
                                        <p:tgtEl>
                                          <p:spTgt spid="44"/>
                                        </p:tgtEl>
                                        <p:attrNameLst>
                                          <p:attrName>ppt_x</p:attrName>
                                          <p:attrName>ppt_y</p:attrName>
                                        </p:attrNameLst>
                                      </p:cBhvr>
                                    </p:animMotion>
                                  </p:childTnLst>
                                </p:cTn>
                              </p:par>
                              <p:par>
                                <p:cTn id="126" presetID="0" presetClass="path" presetSubtype="0" accel="50000" decel="50000" fill="hold" grpId="0" nodeType="withEffect">
                                  <p:stCondLst>
                                    <p:cond delay="0"/>
                                  </p:stCondLst>
                                  <p:childTnLst>
                                    <p:animMotion origin="layout" path="M 0 0 L 0.00104 0.24444 " pathEditMode="relative" ptsTypes="AA">
                                      <p:cBhvr>
                                        <p:cTn id="127" dur="2000" fill="hold"/>
                                        <p:tgtEl>
                                          <p:spTgt spid="20"/>
                                        </p:tgtEl>
                                        <p:attrNameLst>
                                          <p:attrName>ppt_x</p:attrName>
                                          <p:attrName>ppt_y</p:attrName>
                                        </p:attrNameLst>
                                      </p:cBhvr>
                                    </p:animMotion>
                                  </p:childTnLst>
                                </p:cTn>
                              </p:par>
                              <p:par>
                                <p:cTn id="128" presetID="0" presetClass="path" presetSubtype="0" accel="50000" decel="50000" fill="hold" grpId="0" nodeType="withEffect">
                                  <p:stCondLst>
                                    <p:cond delay="0"/>
                                  </p:stCondLst>
                                  <p:childTnLst>
                                    <p:animMotion origin="layout" path="M 0 0 L 0.00104 0.24444 " pathEditMode="relative" ptsTypes="AA">
                                      <p:cBhvr>
                                        <p:cTn id="129" dur="2000" fill="hold"/>
                                        <p:tgtEl>
                                          <p:spTgt spid="26"/>
                                        </p:tgtEl>
                                        <p:attrNameLst>
                                          <p:attrName>ppt_x</p:attrName>
                                          <p:attrName>ppt_y</p:attrName>
                                        </p:attrNameLst>
                                      </p:cBhvr>
                                    </p:animMotion>
                                  </p:childTnLst>
                                </p:cTn>
                              </p:par>
                              <p:par>
                                <p:cTn id="130" presetID="0" presetClass="path" presetSubtype="0" accel="50000" decel="50000" fill="hold" nodeType="withEffect">
                                  <p:stCondLst>
                                    <p:cond delay="0"/>
                                  </p:stCondLst>
                                  <p:childTnLst>
                                    <p:animMotion origin="layout" path="M 0 0 L 0.00104 0.24444 " pathEditMode="relative" ptsTypes="AA">
                                      <p:cBhvr>
                                        <p:cTn id="131" dur="2000" fill="hold"/>
                                        <p:tgtEl>
                                          <p:spTgt spid="2058"/>
                                        </p:tgtEl>
                                        <p:attrNameLst>
                                          <p:attrName>ppt_x</p:attrName>
                                          <p:attrName>ppt_y</p:attrName>
                                        </p:attrNameLst>
                                      </p:cBhvr>
                                    </p:animMotion>
                                  </p:childTnLst>
                                </p:cTn>
                              </p:par>
                              <p:par>
                                <p:cTn id="132" presetID="0" presetClass="path" presetSubtype="0" accel="50000" decel="50000" fill="hold" nodeType="withEffect">
                                  <p:stCondLst>
                                    <p:cond delay="0"/>
                                  </p:stCondLst>
                                  <p:childTnLst>
                                    <p:animMotion origin="layout" path="M 0 0 L 0.00104 0.24444 " pathEditMode="relative" ptsTypes="AA">
                                      <p:cBhvr>
                                        <p:cTn id="133" dur="2000" fill="hold"/>
                                        <p:tgtEl>
                                          <p:spTgt spid="2073"/>
                                        </p:tgtEl>
                                        <p:attrNameLst>
                                          <p:attrName>ppt_x</p:attrName>
                                          <p:attrName>ppt_y</p:attrName>
                                        </p:attrNameLst>
                                      </p:cBhvr>
                                    </p:animMotion>
                                  </p:childTnLst>
                                </p:cTn>
                              </p:par>
                              <p:par>
                                <p:cTn id="134" presetID="0" presetClass="path" presetSubtype="0" accel="50000" decel="50000" fill="hold" grpId="1" nodeType="withEffect">
                                  <p:stCondLst>
                                    <p:cond delay="0"/>
                                  </p:stCondLst>
                                  <p:childTnLst>
                                    <p:animMotion origin="layout" path="M 0 0 L 0.00104 0.24444 " pathEditMode="relative" ptsTypes="AA">
                                      <p:cBhvr>
                                        <p:cTn id="135" dur="2000" fill="hold"/>
                                        <p:tgtEl>
                                          <p:spTgt spid="19"/>
                                        </p:tgtEl>
                                        <p:attrNameLst>
                                          <p:attrName>ppt_x</p:attrName>
                                          <p:attrName>ppt_y</p:attrName>
                                        </p:attrNameLst>
                                      </p:cBhvr>
                                    </p:animMotion>
                                  </p:childTnLst>
                                </p:cTn>
                              </p:par>
                              <p:par>
                                <p:cTn id="136" presetID="0" presetClass="path" presetSubtype="0" accel="50000" decel="50000" fill="hold" nodeType="withEffect">
                                  <p:stCondLst>
                                    <p:cond delay="0"/>
                                  </p:stCondLst>
                                  <p:childTnLst>
                                    <p:animMotion origin="layout" path="M 0 0 L 0.00104 0.24444 " pathEditMode="relative" ptsTypes="AA">
                                      <p:cBhvr>
                                        <p:cTn id="137" dur="2000" fill="hold"/>
                                        <p:tgtEl>
                                          <p:spTgt spid="2072"/>
                                        </p:tgtEl>
                                        <p:attrNameLst>
                                          <p:attrName>ppt_x</p:attrName>
                                          <p:attrName>ppt_y</p:attrName>
                                        </p:attrNameLst>
                                      </p:cBhvr>
                                    </p:animMotion>
                                  </p:childTnLst>
                                </p:cTn>
                              </p:par>
                              <p:par>
                                <p:cTn id="138" presetID="0" presetClass="path" presetSubtype="0" accel="50000" decel="50000" fill="hold" nodeType="withEffect">
                                  <p:stCondLst>
                                    <p:cond delay="0"/>
                                  </p:stCondLst>
                                  <p:childTnLst>
                                    <p:animMotion origin="layout" path="M 0 0 L 0.00104 0.24444 " pathEditMode="relative" ptsTypes="AA">
                                      <p:cBhvr>
                                        <p:cTn id="139" dur="2000" fill="hold"/>
                                        <p:tgtEl>
                                          <p:spTgt spid="2057"/>
                                        </p:tgtEl>
                                        <p:attrNameLst>
                                          <p:attrName>ppt_x</p:attrName>
                                          <p:attrName>ppt_y</p:attrName>
                                        </p:attrNameLst>
                                      </p:cBhvr>
                                    </p:animMotion>
                                  </p:childTnLst>
                                </p:cTn>
                              </p:par>
                              <p:par>
                                <p:cTn id="140" presetID="0" presetClass="path" presetSubtype="0" accel="50000" decel="50000" fill="hold" grpId="0" nodeType="withEffect">
                                  <p:stCondLst>
                                    <p:cond delay="0"/>
                                  </p:stCondLst>
                                  <p:childTnLst>
                                    <p:animMotion origin="layout" path="M 0 0 L 0.00104 0.24444 " pathEditMode="relative" ptsTypes="AA">
                                      <p:cBhvr>
                                        <p:cTn id="141" dur="2000" fill="hold"/>
                                        <p:tgtEl>
                                          <p:spTgt spid="8"/>
                                        </p:tgtEl>
                                        <p:attrNameLst>
                                          <p:attrName>ppt_x</p:attrName>
                                          <p:attrName>ppt_y</p:attrName>
                                        </p:attrNameLst>
                                      </p:cBhvr>
                                    </p:animMotion>
                                  </p:childTnLst>
                                </p:cTn>
                              </p:par>
                              <p:par>
                                <p:cTn id="142" presetID="0" presetClass="path" presetSubtype="0" accel="50000" decel="50000" fill="hold" grpId="0" nodeType="withEffect">
                                  <p:stCondLst>
                                    <p:cond delay="0"/>
                                  </p:stCondLst>
                                  <p:childTnLst>
                                    <p:animMotion origin="layout" path="M 0 0 L 0.00104 0.24444 " pathEditMode="relative" ptsTypes="AA">
                                      <p:cBhvr>
                                        <p:cTn id="143" dur="2000" fill="hold"/>
                                        <p:tgtEl>
                                          <p:spTgt spid="9"/>
                                        </p:tgtEl>
                                        <p:attrNameLst>
                                          <p:attrName>ppt_x</p:attrName>
                                          <p:attrName>ppt_y</p:attrName>
                                        </p:attrNameLst>
                                      </p:cBhvr>
                                    </p:animMotion>
                                  </p:childTnLst>
                                </p:cTn>
                              </p:par>
                              <p:par>
                                <p:cTn id="144" presetID="0" presetClass="path" presetSubtype="0" accel="50000" decel="50000" fill="hold" grpId="1" nodeType="withEffect">
                                  <p:stCondLst>
                                    <p:cond delay="0"/>
                                  </p:stCondLst>
                                  <p:childTnLst>
                                    <p:animMotion origin="layout" path="M 0 0 L 0.00104 0.24444 " pathEditMode="relative" ptsTypes="AA">
                                      <p:cBhvr>
                                        <p:cTn id="145" dur="2000" fill="hold"/>
                                        <p:tgtEl>
                                          <p:spTgt spid="16"/>
                                        </p:tgtEl>
                                        <p:attrNameLst>
                                          <p:attrName>ppt_x</p:attrName>
                                          <p:attrName>ppt_y</p:attrName>
                                        </p:attrNameLst>
                                      </p:cBhvr>
                                    </p:animMotion>
                                  </p:childTnLst>
                                </p:cTn>
                              </p:par>
                              <p:par>
                                <p:cTn id="146" presetID="0" presetClass="path" presetSubtype="0" accel="50000" decel="50000" fill="hold" grpId="0" nodeType="withEffect">
                                  <p:stCondLst>
                                    <p:cond delay="0"/>
                                  </p:stCondLst>
                                  <p:childTnLst>
                                    <p:animMotion origin="layout" path="M 0 0 L 0.00104 0.24444 " pathEditMode="relative" ptsTypes="AA">
                                      <p:cBhvr>
                                        <p:cTn id="147" dur="2000" fill="hold"/>
                                        <p:tgtEl>
                                          <p:spTgt spid="6"/>
                                        </p:tgtEl>
                                        <p:attrNameLst>
                                          <p:attrName>ppt_x</p:attrName>
                                          <p:attrName>ppt_y</p:attrName>
                                        </p:attrNameLst>
                                      </p:cBhvr>
                                    </p:animMotion>
                                  </p:childTnLst>
                                </p:cTn>
                              </p:par>
                              <p:par>
                                <p:cTn id="148" presetID="0" presetClass="path" presetSubtype="0" accel="50000" decel="50000" fill="hold" grpId="0" nodeType="withEffect">
                                  <p:stCondLst>
                                    <p:cond delay="0"/>
                                  </p:stCondLst>
                                  <p:childTnLst>
                                    <p:animMotion origin="layout" path="M 0 0 L 0.00104 0.24444 " pathEditMode="relative" ptsTypes="AA">
                                      <p:cBhvr>
                                        <p:cTn id="149" dur="2000" fill="hold"/>
                                        <p:tgtEl>
                                          <p:spTgt spid="13"/>
                                        </p:tgtEl>
                                        <p:attrNameLst>
                                          <p:attrName>ppt_x</p:attrName>
                                          <p:attrName>ppt_y</p:attrName>
                                        </p:attrNameLst>
                                      </p:cBhvr>
                                    </p:animMotion>
                                  </p:childTnLst>
                                </p:cTn>
                              </p:par>
                              <p:par>
                                <p:cTn id="150" presetID="0" presetClass="path" presetSubtype="0" accel="50000" decel="50000" fill="hold" nodeType="withEffect">
                                  <p:stCondLst>
                                    <p:cond delay="0"/>
                                  </p:stCondLst>
                                  <p:childTnLst>
                                    <p:animMotion origin="layout" path="M 0 0 L 0.00104 0.24444 " pathEditMode="relative" ptsTypes="AA">
                                      <p:cBhvr>
                                        <p:cTn id="151" dur="2000" fill="hold"/>
                                        <p:tgtEl>
                                          <p:spTgt spid="2071"/>
                                        </p:tgtEl>
                                        <p:attrNameLst>
                                          <p:attrName>ppt_x</p:attrName>
                                          <p:attrName>ppt_y</p:attrName>
                                        </p:attrNameLst>
                                      </p:cBhvr>
                                    </p:animMotion>
                                  </p:childTnLst>
                                </p:cTn>
                              </p:par>
                              <p:par>
                                <p:cTn id="152" presetID="0" presetClass="path" presetSubtype="0" accel="50000" decel="50000" fill="hold" nodeType="withEffect">
                                  <p:stCondLst>
                                    <p:cond delay="0"/>
                                  </p:stCondLst>
                                  <p:childTnLst>
                                    <p:animMotion origin="layout" path="M 0 0 L 0.00104 0.24444 " pathEditMode="relative" ptsTypes="AA">
                                      <p:cBhvr>
                                        <p:cTn id="153" dur="2000" fill="hold"/>
                                        <p:tgtEl>
                                          <p:spTgt spid="2056"/>
                                        </p:tgtEl>
                                        <p:attrNameLst>
                                          <p:attrName>ppt_x</p:attrName>
                                          <p:attrName>ppt_y</p:attrName>
                                        </p:attrNameLst>
                                      </p:cBhvr>
                                    </p:animMotion>
                                  </p:childTnLst>
                                </p:cTn>
                              </p:par>
                              <p:par>
                                <p:cTn id="154" presetID="0" presetClass="path" presetSubtype="0" accel="50000" decel="50000" fill="hold" grpId="1" nodeType="withEffect">
                                  <p:stCondLst>
                                    <p:cond delay="0"/>
                                  </p:stCondLst>
                                  <p:childTnLst>
                                    <p:animMotion origin="layout" path="M 0 0 L 0.00104 0.24444 " pathEditMode="relative" ptsTypes="AA">
                                      <p:cBhvr>
                                        <p:cTn id="155" dur="2000" fill="hold"/>
                                        <p:tgtEl>
                                          <p:spTgt spid="27"/>
                                        </p:tgtEl>
                                        <p:attrNameLst>
                                          <p:attrName>ppt_x</p:attrName>
                                          <p:attrName>ppt_y</p:attrName>
                                        </p:attrNameLst>
                                      </p:cBhvr>
                                    </p:animMotion>
                                  </p:childTnLst>
                                </p:cTn>
                              </p:par>
                              <p:par>
                                <p:cTn id="156" presetID="9" presetClass="entr" presetSubtype="0" fill="hold" grpId="2" nodeType="withEffect">
                                  <p:stCondLst>
                                    <p:cond delay="0"/>
                                  </p:stCondLst>
                                  <p:childTnLst>
                                    <p:set>
                                      <p:cBhvr>
                                        <p:cTn id="157" dur="1" fill="hold">
                                          <p:stCondLst>
                                            <p:cond delay="0"/>
                                          </p:stCondLst>
                                        </p:cTn>
                                        <p:tgtEl>
                                          <p:spTgt spid="45"/>
                                        </p:tgtEl>
                                        <p:attrNameLst>
                                          <p:attrName>style.visibility</p:attrName>
                                        </p:attrNameLst>
                                      </p:cBhvr>
                                      <p:to>
                                        <p:strVal val="visible"/>
                                      </p:to>
                                    </p:set>
                                    <p:animEffect transition="in" filter="dissolve">
                                      <p:cBhvr>
                                        <p:cTn id="158" dur="500"/>
                                        <p:tgtEl>
                                          <p:spTgt spid="45"/>
                                        </p:tgtEl>
                                      </p:cBhvr>
                                    </p:animEffect>
                                  </p:childTnLst>
                                </p:cTn>
                              </p:par>
                              <p:par>
                                <p:cTn id="159" presetID="42" presetClass="path" presetSubtype="0" accel="50000" decel="50000" fill="hold" grpId="3" nodeType="withEffect">
                                  <p:stCondLst>
                                    <p:cond delay="0"/>
                                  </p:stCondLst>
                                  <p:childTnLst>
                                    <p:animMotion origin="layout" path="M -2.22222E-6 -1.85185E-6 L -0.00069 0.15232 " pathEditMode="relative" rAng="0" ptsTypes="AA">
                                      <p:cBhvr>
                                        <p:cTn id="160" dur="2000" fill="hold"/>
                                        <p:tgtEl>
                                          <p:spTgt spid="45"/>
                                        </p:tgtEl>
                                        <p:attrNameLst>
                                          <p:attrName>ppt_x</p:attrName>
                                          <p:attrName>ppt_y</p:attrName>
                                        </p:attrNameLst>
                                      </p:cBhvr>
                                      <p:rCtr x="0" y="76"/>
                                    </p:animMotion>
                                  </p:childTnLst>
                                </p:cTn>
                              </p:par>
                              <p:par>
                                <p:cTn id="161" presetID="0" presetClass="path" presetSubtype="0" accel="50000" decel="50000" fill="hold" grpId="1" nodeType="withEffect">
                                  <p:stCondLst>
                                    <p:cond delay="0"/>
                                  </p:stCondLst>
                                  <p:childTnLst>
                                    <p:animMotion origin="layout" path="M 5.55556E-7 -2.59259E-6 L -0.00035 0.14861 " pathEditMode="relative" rAng="0" ptsTypes="AA">
                                      <p:cBhvr>
                                        <p:cTn id="162" dur="2000" fill="hold"/>
                                        <p:tgtEl>
                                          <p:spTgt spid="57"/>
                                        </p:tgtEl>
                                        <p:attrNameLst>
                                          <p:attrName>ppt_x</p:attrName>
                                          <p:attrName>ppt_y</p:attrName>
                                        </p:attrNameLst>
                                      </p:cBhvr>
                                      <p:rCtr x="0" y="74"/>
                                    </p:animMotion>
                                  </p:childTnLst>
                                </p:cTn>
                              </p:par>
                              <p:par>
                                <p:cTn id="163" presetID="0" presetClass="path" presetSubtype="0" accel="50000" decel="50000" fill="hold" grpId="1" nodeType="withEffect">
                                  <p:stCondLst>
                                    <p:cond delay="0"/>
                                  </p:stCondLst>
                                  <p:childTnLst>
                                    <p:animMotion origin="layout" path="M 0 0 L 0 -0.10787 " pathEditMode="relative" ptsTypes="AA">
                                      <p:cBhvr>
                                        <p:cTn id="164" dur="2000" fill="hold"/>
                                        <p:tgtEl>
                                          <p:spTgt spid="4"/>
                                        </p:tgtEl>
                                        <p:attrNameLst>
                                          <p:attrName>ppt_x</p:attrName>
                                          <p:attrName>ppt_y</p:attrName>
                                        </p:attrNameLst>
                                      </p:cBhvr>
                                    </p:animMotion>
                                  </p:childTnLst>
                                </p:cTn>
                              </p:par>
                              <p:par>
                                <p:cTn id="165" presetID="0" presetClass="path" presetSubtype="0" accel="50000" decel="50000" fill="hold" grpId="1" nodeType="withEffect">
                                  <p:stCondLst>
                                    <p:cond delay="0"/>
                                  </p:stCondLst>
                                  <p:childTnLst>
                                    <p:animMotion origin="layout" path="M 0 0 L 0 -0.10787 " pathEditMode="relative" ptsTypes="AA">
                                      <p:cBhvr>
                                        <p:cTn id="166" dur="2000" fill="hold"/>
                                        <p:tgtEl>
                                          <p:spTgt spid="46"/>
                                        </p:tgtEl>
                                        <p:attrNameLst>
                                          <p:attrName>ppt_x</p:attrName>
                                          <p:attrName>ppt_y</p:attrName>
                                        </p:attrNameLst>
                                      </p:cBhvr>
                                    </p:animMotion>
                                  </p:childTnLst>
                                </p:cTn>
                              </p:par>
                              <p:par>
                                <p:cTn id="167" presetID="0" presetClass="path" presetSubtype="0" accel="50000" decel="50000" fill="hold" grpId="1" nodeType="withEffect">
                                  <p:stCondLst>
                                    <p:cond delay="0"/>
                                  </p:stCondLst>
                                  <p:childTnLst>
                                    <p:animMotion origin="layout" path="M 0 0 L 0 -0.10787 " pathEditMode="relative" ptsTypes="AA">
                                      <p:cBhvr>
                                        <p:cTn id="168" dur="2000" fill="hold"/>
                                        <p:tgtEl>
                                          <p:spTgt spid="49"/>
                                        </p:tgtEl>
                                        <p:attrNameLst>
                                          <p:attrName>ppt_x</p:attrName>
                                          <p:attrName>ppt_y</p:attrName>
                                        </p:attrNameLst>
                                      </p:cBhvr>
                                    </p:animMotion>
                                  </p:childTnLst>
                                </p:cTn>
                              </p:par>
                              <p:par>
                                <p:cTn id="169" presetID="0" presetClass="path" presetSubtype="0" accel="50000" decel="50000" fill="hold" grpId="0" nodeType="withEffect">
                                  <p:stCondLst>
                                    <p:cond delay="0"/>
                                  </p:stCondLst>
                                  <p:childTnLst>
                                    <p:animMotion origin="layout" path="M 0 0 L 0 -0.10787 " pathEditMode="relative" ptsTypes="AA">
                                      <p:cBhvr>
                                        <p:cTn id="170" dur="2000" fill="hold"/>
                                        <p:tgtEl>
                                          <p:spTgt spid="58"/>
                                        </p:tgtEl>
                                        <p:attrNameLst>
                                          <p:attrName>ppt_x</p:attrName>
                                          <p:attrName>ppt_y</p:attrName>
                                        </p:attrNameLst>
                                      </p:cBhvr>
                                    </p:animMotion>
                                  </p:childTnLst>
                                </p:cTn>
                              </p:par>
                              <p:par>
                                <p:cTn id="171" presetID="0" presetClass="path" presetSubtype="0" accel="50000" decel="50000" fill="hold" nodeType="withEffect">
                                  <p:stCondLst>
                                    <p:cond delay="0"/>
                                  </p:stCondLst>
                                  <p:childTnLst>
                                    <p:animMotion origin="layout" path="M 0 0 L 0 -0.10787 " pathEditMode="relative" ptsTypes="AA">
                                      <p:cBhvr>
                                        <p:cTn id="172" dur="2000" fill="hold"/>
                                        <p:tgtEl>
                                          <p:spTgt spid="2064"/>
                                        </p:tgtEl>
                                        <p:attrNameLst>
                                          <p:attrName>ppt_x</p:attrName>
                                          <p:attrName>ppt_y</p:attrName>
                                        </p:attrNameLst>
                                      </p:cBhvr>
                                    </p:animMotion>
                                  </p:childTnLst>
                                </p:cTn>
                              </p:par>
                              <p:par>
                                <p:cTn id="173" presetID="0" presetClass="path" presetSubtype="0" accel="50000" decel="50000" fill="hold" nodeType="withEffect">
                                  <p:stCondLst>
                                    <p:cond delay="0"/>
                                  </p:stCondLst>
                                  <p:childTnLst>
                                    <p:animMotion origin="layout" path="M 0 0 L 0 -0.10787 " pathEditMode="relative" ptsTypes="AA">
                                      <p:cBhvr>
                                        <p:cTn id="174" dur="2000" fill="hold"/>
                                        <p:tgtEl>
                                          <p:spTgt spid="2053"/>
                                        </p:tgtEl>
                                        <p:attrNameLst>
                                          <p:attrName>ppt_x</p:attrName>
                                          <p:attrName>ppt_y</p:attrName>
                                        </p:attrNameLst>
                                      </p:cBhvr>
                                    </p:animMotion>
                                  </p:childTnLst>
                                </p:cTn>
                              </p:par>
                              <p:par>
                                <p:cTn id="175" presetID="0" presetClass="path" presetSubtype="0" accel="50000" decel="50000" fill="hold" grpId="0" nodeType="withEffect">
                                  <p:stCondLst>
                                    <p:cond delay="0"/>
                                  </p:stCondLst>
                                  <p:childTnLst>
                                    <p:animMotion origin="layout" path="M 0 0 L 0 -0.10787 " pathEditMode="relative" ptsTypes="AA">
                                      <p:cBhvr>
                                        <p:cTn id="176" dur="2000" fill="hold"/>
                                        <p:tgtEl>
                                          <p:spTgt spid="38"/>
                                        </p:tgtEl>
                                        <p:attrNameLst>
                                          <p:attrName>ppt_x</p:attrName>
                                          <p:attrName>ppt_y</p:attrName>
                                        </p:attrNameLst>
                                      </p:cBhvr>
                                    </p:animMotion>
                                  </p:childTnLst>
                                </p:cTn>
                              </p:par>
                              <p:par>
                                <p:cTn id="177" presetID="0" presetClass="path" presetSubtype="0" accel="50000" decel="50000" fill="hold" grpId="0" nodeType="withEffect">
                                  <p:stCondLst>
                                    <p:cond delay="0"/>
                                  </p:stCondLst>
                                  <p:childTnLst>
                                    <p:animMotion origin="layout" path="M 0 0 L 0 -0.10787 " pathEditMode="relative" ptsTypes="AA">
                                      <p:cBhvr>
                                        <p:cTn id="178" dur="2000" fill="hold"/>
                                        <p:tgtEl>
                                          <p:spTgt spid="36"/>
                                        </p:tgtEl>
                                        <p:attrNameLst>
                                          <p:attrName>ppt_x</p:attrName>
                                          <p:attrName>ppt_y</p:attrName>
                                        </p:attrNameLst>
                                      </p:cBhvr>
                                    </p:animMotion>
                                  </p:childTnLst>
                                </p:cTn>
                              </p:par>
                              <p:par>
                                <p:cTn id="179" presetID="0" presetClass="path" presetSubtype="0" accel="50000" decel="50000" fill="hold" nodeType="withEffect">
                                  <p:stCondLst>
                                    <p:cond delay="0"/>
                                  </p:stCondLst>
                                  <p:childTnLst>
                                    <p:animMotion origin="layout" path="M 0 0 L 0 -0.10787 " pathEditMode="relative" ptsTypes="AA">
                                      <p:cBhvr>
                                        <p:cTn id="180" dur="2000" fill="hold"/>
                                        <p:tgtEl>
                                          <p:spTgt spid="2063"/>
                                        </p:tgtEl>
                                        <p:attrNameLst>
                                          <p:attrName>ppt_x</p:attrName>
                                          <p:attrName>ppt_y</p:attrName>
                                        </p:attrNameLst>
                                      </p:cBhvr>
                                    </p:animMotion>
                                  </p:childTnLst>
                                </p:cTn>
                              </p:par>
                              <p:par>
                                <p:cTn id="181" presetID="0" presetClass="path" presetSubtype="0" accel="50000" decel="50000" fill="hold" nodeType="withEffect">
                                  <p:stCondLst>
                                    <p:cond delay="0"/>
                                  </p:stCondLst>
                                  <p:childTnLst>
                                    <p:animMotion origin="layout" path="M 0 0 L 0 -0.10787 " pathEditMode="relative" ptsTypes="AA">
                                      <p:cBhvr>
                                        <p:cTn id="182" dur="2000" fill="hold"/>
                                        <p:tgtEl>
                                          <p:spTgt spid="2054"/>
                                        </p:tgtEl>
                                        <p:attrNameLst>
                                          <p:attrName>ppt_x</p:attrName>
                                          <p:attrName>ppt_y</p:attrName>
                                        </p:attrNameLst>
                                      </p:cBhvr>
                                    </p:animMotion>
                                  </p:childTnLst>
                                </p:cTn>
                              </p:par>
                              <p:par>
                                <p:cTn id="183" presetID="0" presetClass="path" presetSubtype="0" accel="50000" decel="50000" fill="hold" grpId="0" nodeType="withEffect">
                                  <p:stCondLst>
                                    <p:cond delay="0"/>
                                  </p:stCondLst>
                                  <p:childTnLst>
                                    <p:animMotion origin="layout" path="M 0 0 L 0 -0.10787 " pathEditMode="relative" ptsTypes="AA">
                                      <p:cBhvr>
                                        <p:cTn id="184" dur="2000" fill="hold"/>
                                        <p:tgtEl>
                                          <p:spTgt spid="29"/>
                                        </p:tgtEl>
                                        <p:attrNameLst>
                                          <p:attrName>ppt_x</p:attrName>
                                          <p:attrName>ppt_y</p:attrName>
                                        </p:attrNameLst>
                                      </p:cBhvr>
                                    </p:animMotion>
                                  </p:childTnLst>
                                </p:cTn>
                              </p:par>
                              <p:par>
                                <p:cTn id="185" presetID="0" presetClass="path" presetSubtype="0" accel="50000" decel="50000" fill="hold" grpId="0" nodeType="withEffect">
                                  <p:stCondLst>
                                    <p:cond delay="0"/>
                                  </p:stCondLst>
                                  <p:childTnLst>
                                    <p:animMotion origin="layout" path="M 0 0 L 0 -0.10787 " pathEditMode="relative" ptsTypes="AA">
                                      <p:cBhvr>
                                        <p:cTn id="186" dur="2000" fill="hold"/>
                                        <p:tgtEl>
                                          <p:spTgt spid="3"/>
                                        </p:tgtEl>
                                        <p:attrNameLst>
                                          <p:attrName>ppt_x</p:attrName>
                                          <p:attrName>ppt_y</p:attrName>
                                        </p:attrNameLst>
                                      </p:cBhvr>
                                    </p:animMotion>
                                  </p:childTnLst>
                                </p:cTn>
                              </p:par>
                              <p:par>
                                <p:cTn id="187" presetID="0" presetClass="path" presetSubtype="0" accel="50000" decel="50000" fill="hold" grpId="0" nodeType="withEffect">
                                  <p:stCondLst>
                                    <p:cond delay="0"/>
                                  </p:stCondLst>
                                  <p:childTnLst>
                                    <p:animMotion origin="layout" path="M 0 0 L 0 -0.10787 " pathEditMode="relative" ptsTypes="AA">
                                      <p:cBhvr>
                                        <p:cTn id="188" dur="2000" fill="hold"/>
                                        <p:tgtEl>
                                          <p:spTgt spid="7"/>
                                        </p:tgtEl>
                                        <p:attrNameLst>
                                          <p:attrName>ppt_x</p:attrName>
                                          <p:attrName>ppt_y</p:attrName>
                                        </p:attrNameLst>
                                      </p:cBhvr>
                                    </p:animMotion>
                                  </p:childTnLst>
                                </p:cTn>
                              </p:par>
                              <p:par>
                                <p:cTn id="189" presetID="0" presetClass="path" presetSubtype="0" accel="50000" decel="50000" fill="hold" nodeType="withEffect">
                                  <p:stCondLst>
                                    <p:cond delay="0"/>
                                  </p:stCondLst>
                                  <p:childTnLst>
                                    <p:animMotion origin="layout" path="M 0 0 L 0 -0.10787 " pathEditMode="relative" ptsTypes="AA">
                                      <p:cBhvr>
                                        <p:cTn id="190" dur="2000" fill="hold"/>
                                        <p:tgtEl>
                                          <p:spTgt spid="2055"/>
                                        </p:tgtEl>
                                        <p:attrNameLst>
                                          <p:attrName>ppt_x</p:attrName>
                                          <p:attrName>ppt_y</p:attrName>
                                        </p:attrNameLst>
                                      </p:cBhvr>
                                    </p:animMotion>
                                  </p:childTnLst>
                                </p:cTn>
                              </p:par>
                              <p:par>
                                <p:cTn id="191" presetID="0" presetClass="path" presetSubtype="0" accel="50000" decel="50000" fill="hold" nodeType="withEffect">
                                  <p:stCondLst>
                                    <p:cond delay="0"/>
                                  </p:stCondLst>
                                  <p:childTnLst>
                                    <p:animMotion origin="layout" path="M 0 0 L 0 -0.10787 " pathEditMode="relative" ptsTypes="AA">
                                      <p:cBhvr>
                                        <p:cTn id="192" dur="2000" fill="hold"/>
                                        <p:tgtEl>
                                          <p:spTgt spid="2062"/>
                                        </p:tgtEl>
                                        <p:attrNameLst>
                                          <p:attrName>ppt_x</p:attrName>
                                          <p:attrName>ppt_y</p:attrName>
                                        </p:attrNameLst>
                                      </p:cBhvr>
                                    </p:animMotion>
                                  </p:childTnLst>
                                </p:cTn>
                              </p:par>
                            </p:childTnLst>
                          </p:cTn>
                        </p:par>
                        <p:par>
                          <p:cTn id="193" fill="hold">
                            <p:stCondLst>
                              <p:cond delay="2000"/>
                            </p:stCondLst>
                            <p:childTnLst>
                              <p:par>
                                <p:cTn id="194" presetID="9" presetClass="entr" presetSubtype="0" fill="hold" nodeType="afterEffect">
                                  <p:stCondLst>
                                    <p:cond delay="0"/>
                                  </p:stCondLst>
                                  <p:childTnLst>
                                    <p:set>
                                      <p:cBhvr>
                                        <p:cTn id="195" dur="1" fill="hold">
                                          <p:stCondLst>
                                            <p:cond delay="0"/>
                                          </p:stCondLst>
                                        </p:cTn>
                                        <p:tgtEl>
                                          <p:spTgt spid="2074"/>
                                        </p:tgtEl>
                                        <p:attrNameLst>
                                          <p:attrName>style.visibility</p:attrName>
                                        </p:attrNameLst>
                                      </p:cBhvr>
                                      <p:to>
                                        <p:strVal val="visible"/>
                                      </p:to>
                                    </p:set>
                                    <p:animEffect transition="in" filter="dissolve">
                                      <p:cBhvr>
                                        <p:cTn id="196" dur="500"/>
                                        <p:tgtEl>
                                          <p:spTgt spid="2074"/>
                                        </p:tgtEl>
                                      </p:cBhvr>
                                    </p:animEffect>
                                  </p:childTnLst>
                                </p:cTn>
                              </p:par>
                            </p:childTnLst>
                          </p:cTn>
                        </p:par>
                        <p:par>
                          <p:cTn id="197" fill="hold">
                            <p:stCondLst>
                              <p:cond delay="2500"/>
                            </p:stCondLst>
                            <p:childTnLst>
                              <p:par>
                                <p:cTn id="198" presetID="9" presetClass="entr" presetSubtype="0" fill="hold" nodeType="afterEffect">
                                  <p:stCondLst>
                                    <p:cond delay="0"/>
                                  </p:stCondLst>
                                  <p:childTnLst>
                                    <p:set>
                                      <p:cBhvr>
                                        <p:cTn id="199" dur="1" fill="hold">
                                          <p:stCondLst>
                                            <p:cond delay="0"/>
                                          </p:stCondLst>
                                        </p:cTn>
                                        <p:tgtEl>
                                          <p:spTgt spid="2076"/>
                                        </p:tgtEl>
                                        <p:attrNameLst>
                                          <p:attrName>style.visibility</p:attrName>
                                        </p:attrNameLst>
                                      </p:cBhvr>
                                      <p:to>
                                        <p:strVal val="visible"/>
                                      </p:to>
                                    </p:set>
                                    <p:animEffect transition="in" filter="dissolve">
                                      <p:cBhvr>
                                        <p:cTn id="200" dur="500"/>
                                        <p:tgtEl>
                                          <p:spTgt spid="2076"/>
                                        </p:tgtEl>
                                      </p:cBhvr>
                                    </p:animEffect>
                                  </p:childTnLst>
                                </p:cTn>
                              </p:par>
                              <p:par>
                                <p:cTn id="201" presetID="9" presetClass="entr" presetSubtype="0" fill="hold" nodeType="withEffect">
                                  <p:stCondLst>
                                    <p:cond delay="0"/>
                                  </p:stCondLst>
                                  <p:childTnLst>
                                    <p:set>
                                      <p:cBhvr>
                                        <p:cTn id="202" dur="1" fill="hold">
                                          <p:stCondLst>
                                            <p:cond delay="0"/>
                                          </p:stCondLst>
                                        </p:cTn>
                                        <p:tgtEl>
                                          <p:spTgt spid="2075"/>
                                        </p:tgtEl>
                                        <p:attrNameLst>
                                          <p:attrName>style.visibility</p:attrName>
                                        </p:attrNameLst>
                                      </p:cBhvr>
                                      <p:to>
                                        <p:strVal val="visible"/>
                                      </p:to>
                                    </p:set>
                                    <p:animEffect transition="in" filter="dissolve">
                                      <p:cBhvr>
                                        <p:cTn id="203" dur="500"/>
                                        <p:tgtEl>
                                          <p:spTgt spid="2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9" grpId="0" animBg="1"/>
      <p:bldP spid="8" grpId="0" animBg="1"/>
      <p:bldP spid="16" grpId="0" animBg="1"/>
      <p:bldP spid="16" grpId="1" animBg="1"/>
      <p:bldP spid="24" grpId="0" animBg="1"/>
      <p:bldP spid="26" grpId="0" animBg="1"/>
      <p:bldP spid="20" grpId="0" animBg="1"/>
      <p:bldP spid="19" grpId="0" animBg="1"/>
      <p:bldP spid="19" grpId="1" animBg="1"/>
      <p:bldP spid="18" grpId="0" animBg="1"/>
      <p:bldP spid="13" grpId="0" animBg="1"/>
      <p:bldP spid="6" grpId="0" animBg="1"/>
      <p:bldP spid="27" grpId="0" animBg="1"/>
      <p:bldP spid="27" grpId="1" animBg="1"/>
      <p:bldP spid="3" grpId="0" animBg="1"/>
      <p:bldP spid="7" grpId="0" animBg="1"/>
      <p:bldP spid="4" grpId="0" animBg="1"/>
      <p:bldP spid="4" grpId="1" animBg="1"/>
      <p:bldP spid="44" grpId="0" animBg="1"/>
      <p:bldP spid="15" grpId="0" animBg="1"/>
      <p:bldP spid="40" grpId="0" animBg="1"/>
      <p:bldP spid="40" grpId="1" animBg="1"/>
      <p:bldP spid="29" grpId="0" animBg="1"/>
      <p:bldP spid="36" grpId="0" animBg="1"/>
      <p:bldP spid="57" grpId="0" animBg="1"/>
      <p:bldP spid="57" grpId="1" animBg="1"/>
      <p:bldP spid="63" grpId="0" animBg="1"/>
      <p:bldP spid="34" grpId="0" animBg="1"/>
      <p:bldP spid="46" grpId="0" animBg="1"/>
      <p:bldP spid="46" grpId="1" animBg="1"/>
      <p:bldP spid="38" grpId="0" animBg="1"/>
      <p:bldP spid="58" grpId="0" animBg="1"/>
      <p:bldP spid="45" grpId="0" animBg="1"/>
      <p:bldP spid="45" grpId="1" animBg="1"/>
      <p:bldP spid="45" grpId="2" animBg="1"/>
      <p:bldP spid="45" grpId="3" animBg="1"/>
      <p:bldP spid="56" grpId="0" animBg="1"/>
      <p:bldP spid="35" grpId="0" animBg="1"/>
      <p:bldP spid="49" grpId="0" animBg="1"/>
      <p:bldP spid="4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ounded Rectangle 20480"/>
          <p:cNvSpPr>
            <a:spLocks/>
          </p:cNvSpPr>
          <p:nvPr/>
        </p:nvSpPr>
        <p:spPr bwMode="auto">
          <a:xfrm>
            <a:off x="5076825" y="762000"/>
            <a:ext cx="3765550" cy="3548063"/>
          </a:xfrm>
          <a:prstGeom prst="roundRect">
            <a:avLst>
              <a:gd name="adj" fmla="val 16667"/>
            </a:avLst>
          </a:prstGeom>
          <a:solidFill>
            <a:schemeClr val="folHlink">
              <a:alpha val="10196"/>
            </a:schemeClr>
          </a:solidFill>
          <a:ln w="9525" algn="ctr">
            <a:solidFill>
              <a:schemeClr val="folHlink"/>
            </a:solidFill>
            <a:round/>
            <a:headEnd/>
            <a:tailEnd/>
          </a:ln>
        </p:spPr>
        <p:txBody>
          <a:bodyPr/>
          <a:lstStyle/>
          <a:p>
            <a:pPr eaLnBrk="0" hangingPunct="0"/>
            <a:endParaRPr kumimoji="1" lang="en-US">
              <a:solidFill>
                <a:schemeClr val="accent3"/>
              </a:solidFill>
            </a:endParaRPr>
          </a:p>
        </p:txBody>
      </p:sp>
      <p:sp>
        <p:nvSpPr>
          <p:cNvPr id="29699" name="Rounded Rectangle 20481"/>
          <p:cNvSpPr>
            <a:spLocks/>
          </p:cNvSpPr>
          <p:nvPr/>
        </p:nvSpPr>
        <p:spPr bwMode="auto">
          <a:xfrm>
            <a:off x="382588" y="852488"/>
            <a:ext cx="3282950" cy="3933825"/>
          </a:xfrm>
          <a:prstGeom prst="roundRect">
            <a:avLst>
              <a:gd name="adj" fmla="val 16667"/>
            </a:avLst>
          </a:prstGeom>
          <a:solidFill>
            <a:schemeClr val="folHlink">
              <a:alpha val="10196"/>
            </a:schemeClr>
          </a:solidFill>
          <a:ln w="9525" algn="ctr">
            <a:solidFill>
              <a:schemeClr val="folHlink"/>
            </a:solidFill>
            <a:round/>
            <a:headEnd/>
            <a:tailEnd/>
          </a:ln>
        </p:spPr>
        <p:txBody>
          <a:bodyPr/>
          <a:lstStyle/>
          <a:p>
            <a:pPr eaLnBrk="0" hangingPunct="0"/>
            <a:endParaRPr kumimoji="1" lang="en-US"/>
          </a:p>
        </p:txBody>
      </p:sp>
      <p:sp>
        <p:nvSpPr>
          <p:cNvPr id="29700" name="Shape 20482"/>
          <p:cNvSpPr>
            <a:spLocks noGrp="1" noChangeArrowheads="1"/>
          </p:cNvSpPr>
          <p:nvPr>
            <p:ph type="title" idx="4294967295"/>
          </p:nvPr>
        </p:nvSpPr>
        <p:spPr>
          <a:xfrm>
            <a:off x="419100" y="0"/>
            <a:ext cx="8380413" cy="641350"/>
          </a:xfrm>
          <a:noFill/>
        </p:spPr>
        <p:txBody>
          <a:bodyPr anchor="t"/>
          <a:lstStyle/>
          <a:p>
            <a:r>
              <a:rPr lang="en-US" smtClean="0">
                <a:sym typeface="Wingdings" pitchFamily="2" charset="2"/>
              </a:rPr>
              <a:t>“Language Neutral Design”</a:t>
            </a:r>
            <a:endParaRPr lang="en-US" altLang="ja-JP" smtClean="0">
              <a:ea typeface="MS PGothic" pitchFamily="34" charset="-128"/>
              <a:sym typeface="Wingdings" pitchFamily="2" charset="2"/>
            </a:endParaRPr>
          </a:p>
        </p:txBody>
      </p:sp>
      <p:sp>
        <p:nvSpPr>
          <p:cNvPr id="29701" name="Rectangle 20483"/>
          <p:cNvSpPr>
            <a:spLocks noChangeArrowheads="1"/>
          </p:cNvSpPr>
          <p:nvPr/>
        </p:nvSpPr>
        <p:spPr bwMode="auto">
          <a:xfrm>
            <a:off x="511175" y="1050925"/>
            <a:ext cx="3187368" cy="1187450"/>
          </a:xfrm>
          <a:prstGeom prst="rect">
            <a:avLst/>
          </a:prstGeom>
          <a:noFill/>
          <a:ln w="9525">
            <a:noFill/>
            <a:miter lim="800000"/>
            <a:headEnd/>
            <a:tailEnd/>
          </a:ln>
        </p:spPr>
        <p:txBody>
          <a:bodyPr/>
          <a:lstStyle/>
          <a:p>
            <a:pPr algn="ctr" hangingPunct="0">
              <a:spcBef>
                <a:spcPct val="50000"/>
              </a:spcBef>
            </a:pPr>
            <a:r>
              <a:rPr kumimoji="1" lang="en-US" altLang="ja-JP" sz="2400" b="1" u="sng" dirty="0" err="1" smtClean="0">
                <a:ea typeface="MS PGothic" pitchFamily="34" charset="-128"/>
                <a:sym typeface="Wingdings" pitchFamily="2" charset="2"/>
              </a:rPr>
              <a:t>Partage</a:t>
            </a:r>
            <a:r>
              <a:rPr kumimoji="1" lang="en-US" altLang="ja-JP" sz="2400" b="1" u="sng" dirty="0" smtClean="0">
                <a:ea typeface="MS PGothic" pitchFamily="34" charset="-128"/>
                <a:sym typeface="Wingdings" pitchFamily="2" charset="2"/>
              </a:rPr>
              <a:t> </a:t>
            </a:r>
            <a:r>
              <a:rPr kumimoji="1" lang="en-US" altLang="ja-JP" sz="2400" b="1" u="sng" dirty="0" err="1" smtClean="0">
                <a:ea typeface="MS PGothic" pitchFamily="34" charset="-128"/>
                <a:sym typeface="Wingdings" pitchFamily="2" charset="2"/>
              </a:rPr>
              <a:t>réseau</a:t>
            </a:r>
            <a:r>
              <a:rPr kumimoji="1" lang="en-US" altLang="ja-JP" sz="2400" b="1" u="sng" dirty="0" smtClean="0">
                <a:ea typeface="MS PGothic" pitchFamily="34" charset="-128"/>
                <a:sym typeface="Wingdings" pitchFamily="2" charset="2"/>
              </a:rPr>
              <a:t> </a:t>
            </a:r>
            <a:r>
              <a:rPr kumimoji="1" lang="en-US" altLang="ja-JP" sz="2400" b="1" dirty="0" smtClean="0">
                <a:ea typeface="MS PGothic" pitchFamily="34" charset="-128"/>
                <a:sym typeface="Wingdings" pitchFamily="2" charset="2"/>
              </a:rPr>
              <a:t>Office 2007 et languages </a:t>
            </a:r>
            <a:r>
              <a:rPr kumimoji="1" lang="en-US" altLang="ja-JP" sz="2400" b="1" dirty="0">
                <a:ea typeface="MS PGothic" pitchFamily="34" charset="-128"/>
                <a:sym typeface="Wingdings" pitchFamily="2" charset="2"/>
              </a:rPr>
              <a:t>multiples</a:t>
            </a:r>
            <a:endParaRPr kumimoji="1" lang="en-US" sz="2400" b="1" dirty="0">
              <a:ea typeface="MS PGothic" pitchFamily="34" charset="-128"/>
              <a:sym typeface="Wingdings" pitchFamily="2" charset="2"/>
            </a:endParaRPr>
          </a:p>
        </p:txBody>
      </p:sp>
      <p:sp>
        <p:nvSpPr>
          <p:cNvPr id="26" name="Rectangle 25"/>
          <p:cNvSpPr>
            <a:spLocks noChangeArrowheads="1"/>
          </p:cNvSpPr>
          <p:nvPr/>
        </p:nvSpPr>
        <p:spPr bwMode="auto">
          <a:xfrm>
            <a:off x="5926138" y="990600"/>
            <a:ext cx="2244725" cy="457200"/>
          </a:xfrm>
          <a:prstGeom prst="rect">
            <a:avLst/>
          </a:prstGeom>
          <a:noFill/>
          <a:ln w="9525">
            <a:noFill/>
            <a:miter lim="800000"/>
            <a:headEnd/>
            <a:tailEnd/>
          </a:ln>
        </p:spPr>
        <p:txBody>
          <a:bodyPr/>
          <a:lstStyle/>
          <a:p>
            <a:pPr algn="ctr" hangingPunct="0">
              <a:spcBef>
                <a:spcPct val="50000"/>
              </a:spcBef>
            </a:pPr>
            <a:r>
              <a:rPr kumimoji="1" lang="en-US" altLang="ja-JP" sz="2400" b="1" dirty="0">
                <a:ea typeface="MS PGothic" pitchFamily="34" charset="-128"/>
                <a:sym typeface="Wingdings" pitchFamily="2" charset="2"/>
              </a:rPr>
              <a:t>Client Office</a:t>
            </a:r>
            <a:endParaRPr kumimoji="1" lang="en-US" dirty="0">
              <a:sym typeface="Wingdings" pitchFamily="2" charset="2"/>
            </a:endParaRPr>
          </a:p>
        </p:txBody>
      </p:sp>
      <p:grpSp>
        <p:nvGrpSpPr>
          <p:cNvPr id="29703" name="Group 22"/>
          <p:cNvGrpSpPr>
            <a:grpSpLocks/>
          </p:cNvGrpSpPr>
          <p:nvPr/>
        </p:nvGrpSpPr>
        <p:grpSpPr bwMode="auto">
          <a:xfrm>
            <a:off x="1927225" y="2339975"/>
            <a:ext cx="914400" cy="2093913"/>
            <a:chOff x="1283" y="1897"/>
            <a:chExt cx="576" cy="1319"/>
          </a:xfrm>
        </p:grpSpPr>
        <p:sp>
          <p:nvSpPr>
            <p:cNvPr id="27" name="Rectangle 26"/>
            <p:cNvSpPr>
              <a:spLocks/>
            </p:cNvSpPr>
            <p:nvPr/>
          </p:nvSpPr>
          <p:spPr bwMode="auto">
            <a:xfrm>
              <a:off x="1283" y="2119"/>
              <a:ext cx="576" cy="218"/>
            </a:xfrm>
            <a:prstGeom prst="rect">
              <a:avLst/>
            </a:prstGeom>
            <a:gradFill rotWithShape="0">
              <a:gsLst>
                <a:gs pos="0">
                  <a:srgbClr val="A25026">
                    <a:alpha val="60001"/>
                  </a:srgbClr>
                </a:gs>
                <a:gs pos="50000">
                  <a:schemeClr val="folHlink">
                    <a:alpha val="60001"/>
                  </a:schemeClr>
                </a:gs>
                <a:gs pos="100000">
                  <a:srgbClr val="A25026">
                    <a:alpha val="60001"/>
                  </a:srgbClr>
                </a:gs>
              </a:gsLst>
              <a:lin ang="13500000" scaled="1"/>
            </a:gradFill>
            <a:ln w="12700" cap="flat" cmpd="sng" algn="ctr">
              <a:solidFill>
                <a:schemeClr val="folHlink"/>
              </a:solidFill>
              <a:prstDash val="solid"/>
              <a:miter lim="800000"/>
              <a:headEnd type="none" w="med" len="med"/>
              <a:tailEnd type="none" w="med" len="med"/>
            </a:ln>
            <a:effectLst/>
          </p:spPr>
          <p:txBody>
            <a:bodyPr wrap="none" anchor="ctr"/>
            <a:lstStyle/>
            <a:p>
              <a:pPr algn="ctr" hangingPunct="0">
                <a:lnSpc>
                  <a:spcPct val="90000"/>
                </a:lnSpc>
                <a:defRPr/>
              </a:pPr>
              <a:r>
                <a:rPr kumimoji="1" lang="en-US" altLang="ja-JP" b="1">
                  <a:solidFill>
                    <a:schemeClr val="accent3"/>
                  </a:solidFill>
                  <a:effectLst>
                    <a:outerShdw blurRad="38100" dist="38100" dir="2700000" algn="tl">
                      <a:srgbClr val="000000"/>
                    </a:outerShdw>
                  </a:effectLst>
                  <a:latin typeface="Arial" pitchFamily="34" charset="0"/>
                  <a:ea typeface="MS PGothic" pitchFamily="34" charset="-128"/>
                  <a:sym typeface="Wingdings" pitchFamily="2" charset="2"/>
                </a:rPr>
                <a:t>FRN</a:t>
              </a:r>
              <a:endParaRPr kumimoji="1" lang="en-US">
                <a:solidFill>
                  <a:schemeClr val="accent3"/>
                </a:solidFill>
                <a:latin typeface="Arial" pitchFamily="34" charset="0"/>
                <a:sym typeface="Wingdings" pitchFamily="2" charset="2"/>
              </a:endParaRPr>
            </a:p>
          </p:txBody>
        </p:sp>
        <p:sp>
          <p:nvSpPr>
            <p:cNvPr id="19" name="Rectangle 18"/>
            <p:cNvSpPr>
              <a:spLocks/>
            </p:cNvSpPr>
            <p:nvPr/>
          </p:nvSpPr>
          <p:spPr bwMode="auto">
            <a:xfrm>
              <a:off x="1283" y="2332"/>
              <a:ext cx="576" cy="218"/>
            </a:xfrm>
            <a:prstGeom prst="rect">
              <a:avLst/>
            </a:prstGeom>
            <a:gradFill rotWithShape="0">
              <a:gsLst>
                <a:gs pos="0">
                  <a:srgbClr val="A9A9A9"/>
                </a:gs>
                <a:gs pos="50000">
                  <a:schemeClr val="tx2"/>
                </a:gs>
                <a:gs pos="100000">
                  <a:srgbClr val="A9A9A9"/>
                </a:gs>
              </a:gsLst>
              <a:lin ang="13500000" scaled="1"/>
            </a:gradFill>
            <a:ln w="12700" cap="flat" cmpd="sng" algn="ctr">
              <a:solidFill>
                <a:schemeClr val="tx2"/>
              </a:solidFill>
              <a:prstDash val="solid"/>
              <a:miter lim="800000"/>
              <a:headEnd type="none" w="med" len="med"/>
              <a:tailEnd type="none" w="med" len="med"/>
            </a:ln>
            <a:effectLst/>
          </p:spPr>
          <p:txBody>
            <a:bodyPr wrap="none" anchor="ctr"/>
            <a:lstStyle/>
            <a:p>
              <a:pPr algn="ctr" hangingPunct="0">
                <a:lnSpc>
                  <a:spcPct val="90000"/>
                </a:lnSpc>
                <a:defRPr/>
              </a:pPr>
              <a:r>
                <a:rPr kumimoji="1" lang="en-US" altLang="ja-JP" b="1">
                  <a:solidFill>
                    <a:schemeClr val="accent3"/>
                  </a:solidFill>
                  <a:effectLst>
                    <a:outerShdw blurRad="38100" dist="38100" dir="2700000" algn="tl">
                      <a:srgbClr val="FFFFFF"/>
                    </a:outerShdw>
                  </a:effectLst>
                  <a:latin typeface="Arial" pitchFamily="34" charset="0"/>
                  <a:ea typeface="MS PGothic" pitchFamily="34" charset="-128"/>
                  <a:sym typeface="Wingdings" pitchFamily="2" charset="2"/>
                </a:rPr>
                <a:t>GER</a:t>
              </a:r>
              <a:endParaRPr kumimoji="1" lang="en-US">
                <a:solidFill>
                  <a:schemeClr val="accent3"/>
                </a:solidFill>
                <a:latin typeface="Arial" pitchFamily="34" charset="0"/>
                <a:sym typeface="Wingdings" pitchFamily="2" charset="2"/>
              </a:endParaRPr>
            </a:p>
          </p:txBody>
        </p:sp>
        <p:sp>
          <p:nvSpPr>
            <p:cNvPr id="15" name="Rectangle 14"/>
            <p:cNvSpPr>
              <a:spLocks/>
            </p:cNvSpPr>
            <p:nvPr/>
          </p:nvSpPr>
          <p:spPr bwMode="auto">
            <a:xfrm>
              <a:off x="1283" y="2554"/>
              <a:ext cx="576" cy="218"/>
            </a:xfrm>
            <a:prstGeom prst="rect">
              <a:avLst/>
            </a:prstGeom>
            <a:gradFill rotWithShape="0">
              <a:gsLst>
                <a:gs pos="0">
                  <a:srgbClr val="A9A965"/>
                </a:gs>
                <a:gs pos="50000">
                  <a:schemeClr val="accent1"/>
                </a:gs>
                <a:gs pos="100000">
                  <a:srgbClr val="A9A965"/>
                </a:gs>
              </a:gsLst>
              <a:lin ang="13500000" scaled="1"/>
            </a:gradFill>
            <a:ln w="12700" cap="flat" cmpd="sng" algn="ctr">
              <a:solidFill>
                <a:schemeClr val="accent1"/>
              </a:solidFill>
              <a:prstDash val="solid"/>
              <a:miter lim="800000"/>
              <a:headEnd type="none" w="med" len="med"/>
              <a:tailEnd type="none" w="med" len="med"/>
            </a:ln>
            <a:effectLst/>
          </p:spPr>
          <p:txBody>
            <a:bodyPr wrap="none" anchor="ctr"/>
            <a:lstStyle/>
            <a:p>
              <a:pPr algn="ctr" hangingPunct="0">
                <a:lnSpc>
                  <a:spcPct val="90000"/>
                </a:lnSpc>
                <a:defRPr/>
              </a:pPr>
              <a:r>
                <a:rPr kumimoji="1" lang="en-US" altLang="ja-JP" b="1">
                  <a:solidFill>
                    <a:schemeClr val="accent3"/>
                  </a:solidFill>
                  <a:effectLst>
                    <a:outerShdw blurRad="38100" dist="38100" dir="2700000" algn="tl">
                      <a:srgbClr val="FFFFFF"/>
                    </a:outerShdw>
                  </a:effectLst>
                  <a:latin typeface="Arial" pitchFamily="34" charset="0"/>
                  <a:ea typeface="MS PGothic" pitchFamily="34" charset="-128"/>
                  <a:sym typeface="Wingdings" pitchFamily="2" charset="2"/>
                </a:rPr>
                <a:t>HEB</a:t>
              </a:r>
              <a:endParaRPr kumimoji="1" lang="en-US">
                <a:solidFill>
                  <a:schemeClr val="accent3"/>
                </a:solidFill>
                <a:latin typeface="Arial" pitchFamily="34" charset="0"/>
                <a:sym typeface="Wingdings" pitchFamily="2" charset="2"/>
              </a:endParaRPr>
            </a:p>
          </p:txBody>
        </p:sp>
        <p:sp>
          <p:nvSpPr>
            <p:cNvPr id="13" name="Rectangle 12"/>
            <p:cNvSpPr>
              <a:spLocks/>
            </p:cNvSpPr>
            <p:nvPr/>
          </p:nvSpPr>
          <p:spPr bwMode="auto">
            <a:xfrm>
              <a:off x="1283" y="2776"/>
              <a:ext cx="576" cy="218"/>
            </a:xfrm>
            <a:prstGeom prst="rect">
              <a:avLst/>
            </a:prstGeom>
            <a:gradFill rotWithShape="0">
              <a:gsLst>
                <a:gs pos="0">
                  <a:srgbClr val="2D638B"/>
                </a:gs>
                <a:gs pos="50000">
                  <a:schemeClr val="hlink"/>
                </a:gs>
                <a:gs pos="100000">
                  <a:srgbClr val="2D638B"/>
                </a:gs>
              </a:gsLst>
              <a:lin ang="13500000" scaled="1"/>
            </a:gradFill>
            <a:ln w="12700" cap="flat" cmpd="sng" algn="ctr">
              <a:solidFill>
                <a:schemeClr val="hlink"/>
              </a:solidFill>
              <a:prstDash val="solid"/>
              <a:miter lim="800000"/>
              <a:headEnd type="none" w="med" len="med"/>
              <a:tailEnd type="none" w="med" len="med"/>
            </a:ln>
            <a:effectLst/>
          </p:spPr>
          <p:txBody>
            <a:bodyPr wrap="none" anchor="ctr"/>
            <a:lstStyle/>
            <a:p>
              <a:pPr algn="ctr" hangingPunct="0">
                <a:lnSpc>
                  <a:spcPct val="90000"/>
                </a:lnSpc>
                <a:defRPr/>
              </a:pPr>
              <a:r>
                <a:rPr kumimoji="1" lang="en-US" altLang="ja-JP" b="1">
                  <a:solidFill>
                    <a:schemeClr val="accent3"/>
                  </a:solidFill>
                  <a:effectLst>
                    <a:outerShdw blurRad="38100" dist="38100" dir="2700000" algn="tl">
                      <a:srgbClr val="000000"/>
                    </a:outerShdw>
                  </a:effectLst>
                  <a:latin typeface="Arial" pitchFamily="34" charset="0"/>
                  <a:ea typeface="MS PGothic" pitchFamily="34" charset="-128"/>
                  <a:sym typeface="Wingdings" pitchFamily="2" charset="2"/>
                </a:rPr>
                <a:t>JPN</a:t>
              </a:r>
              <a:endParaRPr kumimoji="1" lang="en-US">
                <a:solidFill>
                  <a:schemeClr val="accent3"/>
                </a:solidFill>
                <a:latin typeface="Arial" pitchFamily="34" charset="0"/>
                <a:sym typeface="Wingdings" pitchFamily="2" charset="2"/>
              </a:endParaRPr>
            </a:p>
          </p:txBody>
        </p:sp>
        <p:sp>
          <p:nvSpPr>
            <p:cNvPr id="14" name="Rectangle 13"/>
            <p:cNvSpPr>
              <a:spLocks/>
            </p:cNvSpPr>
            <p:nvPr/>
          </p:nvSpPr>
          <p:spPr bwMode="auto">
            <a:xfrm>
              <a:off x="1283" y="2998"/>
              <a:ext cx="576" cy="218"/>
            </a:xfrm>
            <a:prstGeom prst="rect">
              <a:avLst/>
            </a:prstGeom>
            <a:gradFill rotWithShape="0">
              <a:gsLst>
                <a:gs pos="0">
                  <a:srgbClr val="A25026"/>
                </a:gs>
                <a:gs pos="50000">
                  <a:schemeClr val="folHlink"/>
                </a:gs>
                <a:gs pos="100000">
                  <a:srgbClr val="A25026"/>
                </a:gs>
              </a:gsLst>
              <a:lin ang="13500000" scaled="1"/>
            </a:gradFill>
            <a:ln w="12700" cap="flat" cmpd="sng" algn="ctr">
              <a:solidFill>
                <a:schemeClr val="folHlink"/>
              </a:solidFill>
              <a:prstDash val="solid"/>
              <a:miter lim="800000"/>
              <a:headEnd type="none" w="med" len="med"/>
              <a:tailEnd type="none" w="med" len="med"/>
            </a:ln>
            <a:effectLst/>
          </p:spPr>
          <p:txBody>
            <a:bodyPr wrap="none" anchor="ctr"/>
            <a:lstStyle/>
            <a:p>
              <a:pPr algn="ctr" hangingPunct="0">
                <a:lnSpc>
                  <a:spcPct val="90000"/>
                </a:lnSpc>
                <a:defRPr/>
              </a:pPr>
              <a:r>
                <a:rPr kumimoji="1" lang="en-US" altLang="ja-JP" b="1">
                  <a:solidFill>
                    <a:schemeClr val="accent3"/>
                  </a:solidFill>
                  <a:effectLst>
                    <a:outerShdw blurRad="38100" dist="38100" dir="2700000" algn="tl">
                      <a:srgbClr val="000000"/>
                    </a:outerShdw>
                  </a:effectLst>
                  <a:latin typeface="Arial" pitchFamily="34" charset="0"/>
                  <a:ea typeface="MS PGothic" pitchFamily="34" charset="-128"/>
                  <a:sym typeface="Wingdings" pitchFamily="2" charset="2"/>
                </a:rPr>
                <a:t>RUS</a:t>
              </a:r>
              <a:endParaRPr kumimoji="1" lang="en-US">
                <a:solidFill>
                  <a:schemeClr val="accent3"/>
                </a:solidFill>
                <a:latin typeface="Arial" pitchFamily="34" charset="0"/>
                <a:sym typeface="Wingdings" pitchFamily="2" charset="2"/>
              </a:endParaRPr>
            </a:p>
          </p:txBody>
        </p:sp>
        <p:sp>
          <p:nvSpPr>
            <p:cNvPr id="10" name="Rectangle 9"/>
            <p:cNvSpPr>
              <a:spLocks/>
            </p:cNvSpPr>
            <p:nvPr/>
          </p:nvSpPr>
          <p:spPr bwMode="auto">
            <a:xfrm>
              <a:off x="1283" y="1897"/>
              <a:ext cx="576" cy="218"/>
            </a:xfrm>
            <a:prstGeom prst="rect">
              <a:avLst/>
            </a:prstGeom>
            <a:gradFill rotWithShape="0">
              <a:gsLst>
                <a:gs pos="0">
                  <a:srgbClr val="456D39"/>
                </a:gs>
                <a:gs pos="50000">
                  <a:schemeClr val="accent2"/>
                </a:gs>
                <a:gs pos="100000">
                  <a:srgbClr val="456D39"/>
                </a:gs>
              </a:gsLst>
              <a:lin ang="13500000" scaled="1"/>
            </a:gradFill>
            <a:ln w="12700" cap="flat" cmpd="sng" algn="ctr">
              <a:solidFill>
                <a:schemeClr val="accent2"/>
              </a:solidFill>
              <a:prstDash val="solid"/>
              <a:miter lim="800000"/>
              <a:headEnd type="none" w="med" len="med"/>
              <a:tailEnd type="none" w="med" len="med"/>
            </a:ln>
            <a:effectLst/>
          </p:spPr>
          <p:txBody>
            <a:bodyPr wrap="none" anchor="ctr"/>
            <a:lstStyle/>
            <a:p>
              <a:pPr algn="ctr" hangingPunct="0">
                <a:lnSpc>
                  <a:spcPct val="90000"/>
                </a:lnSpc>
                <a:defRPr/>
              </a:pPr>
              <a:r>
                <a:rPr kumimoji="1" lang="en-US" altLang="ja-JP" b="1">
                  <a:solidFill>
                    <a:schemeClr val="accent3"/>
                  </a:solidFill>
                  <a:effectLst>
                    <a:outerShdw blurRad="38100" dist="38100" dir="2700000" algn="tl">
                      <a:srgbClr val="000000"/>
                    </a:outerShdw>
                  </a:effectLst>
                  <a:latin typeface="Arial" pitchFamily="34" charset="0"/>
                  <a:ea typeface="MS PGothic" pitchFamily="34" charset="-128"/>
                  <a:sym typeface="Wingdings" pitchFamily="2" charset="2"/>
                </a:rPr>
                <a:t>ENG</a:t>
              </a:r>
              <a:endParaRPr kumimoji="1" lang="en-US">
                <a:solidFill>
                  <a:schemeClr val="accent3"/>
                </a:solidFill>
                <a:latin typeface="Arial" pitchFamily="34" charset="0"/>
                <a:sym typeface="Wingdings" pitchFamily="2" charset="2"/>
              </a:endParaRPr>
            </a:p>
          </p:txBody>
        </p:sp>
      </p:grpSp>
      <p:sp>
        <p:nvSpPr>
          <p:cNvPr id="29704" name="Rectangle 20486"/>
          <p:cNvSpPr>
            <a:spLocks/>
          </p:cNvSpPr>
          <p:nvPr/>
        </p:nvSpPr>
        <p:spPr bwMode="auto">
          <a:xfrm>
            <a:off x="1004888" y="2339975"/>
            <a:ext cx="914400" cy="2097088"/>
          </a:xfrm>
          <a:prstGeom prst="rect">
            <a:avLst/>
          </a:prstGeom>
          <a:gradFill rotWithShape="0">
            <a:gsLst>
              <a:gs pos="0">
                <a:srgbClr val="666666"/>
              </a:gs>
              <a:gs pos="100000">
                <a:srgbClr val="DDDDDD"/>
              </a:gs>
            </a:gsLst>
            <a:lin ang="5400000" scaled="1"/>
          </a:gradFill>
          <a:ln w="9525" algn="ctr">
            <a:solidFill>
              <a:schemeClr val="tx1"/>
            </a:solidFill>
            <a:miter lim="800000"/>
            <a:headEnd/>
            <a:tailEnd/>
          </a:ln>
        </p:spPr>
        <p:txBody>
          <a:bodyPr/>
          <a:lstStyle/>
          <a:p>
            <a:pPr algn="ctr" hangingPunct="0">
              <a:spcBef>
                <a:spcPct val="50000"/>
              </a:spcBef>
            </a:pPr>
            <a:r>
              <a:rPr kumimoji="1" lang="en-US" altLang="ja-JP" sz="2400" b="1">
                <a:solidFill>
                  <a:schemeClr val="accent3"/>
                </a:solidFill>
                <a:ea typeface="MS PGothic" pitchFamily="34" charset="-128"/>
                <a:sym typeface="Wingdings" pitchFamily="2" charset="2"/>
              </a:rPr>
              <a:t/>
            </a:r>
            <a:br>
              <a:rPr kumimoji="1" lang="en-US" altLang="ja-JP" sz="2400" b="1">
                <a:solidFill>
                  <a:schemeClr val="accent3"/>
                </a:solidFill>
                <a:ea typeface="MS PGothic" pitchFamily="34" charset="-128"/>
                <a:sym typeface="Wingdings" pitchFamily="2" charset="2"/>
              </a:rPr>
            </a:br>
            <a:r>
              <a:rPr kumimoji="1" lang="en-US" altLang="ja-JP" sz="2400" b="1">
                <a:solidFill>
                  <a:schemeClr val="accent3"/>
                </a:solidFill>
                <a:ea typeface="MS PGothic" pitchFamily="34" charset="-128"/>
                <a:sym typeface="Wingdings" pitchFamily="2" charset="2"/>
              </a:rPr>
              <a:t/>
            </a:r>
            <a:br>
              <a:rPr kumimoji="1" lang="en-US" altLang="ja-JP" sz="2400" b="1">
                <a:solidFill>
                  <a:schemeClr val="accent3"/>
                </a:solidFill>
                <a:ea typeface="MS PGothic" pitchFamily="34" charset="-128"/>
                <a:sym typeface="Wingdings" pitchFamily="2" charset="2"/>
              </a:rPr>
            </a:br>
            <a:r>
              <a:rPr kumimoji="1" lang="en-US" altLang="ja-JP" sz="2400" b="1">
                <a:solidFill>
                  <a:schemeClr val="accent3"/>
                </a:solidFill>
                <a:ea typeface="MS PGothic" pitchFamily="34" charset="-128"/>
                <a:sym typeface="Wingdings" pitchFamily="2" charset="2"/>
              </a:rPr>
              <a:t>Core</a:t>
            </a:r>
            <a:endParaRPr kumimoji="1" lang="en-US">
              <a:solidFill>
                <a:schemeClr val="accent3"/>
              </a:solidFill>
              <a:sym typeface="Wingdings" pitchFamily="2" charset="2"/>
            </a:endParaRPr>
          </a:p>
          <a:p>
            <a:pPr algn="ctr" hangingPunct="0">
              <a:spcBef>
                <a:spcPct val="50000"/>
              </a:spcBef>
            </a:pPr>
            <a:endParaRPr kumimoji="1" lang="en-US" altLang="ja-JP" sz="2400" b="1">
              <a:solidFill>
                <a:schemeClr val="accent3"/>
              </a:solidFill>
              <a:ea typeface="MS PGothic" pitchFamily="34" charset="-128"/>
              <a:sym typeface="Wingdings" pitchFamily="2" charset="2"/>
            </a:endParaRPr>
          </a:p>
        </p:txBody>
      </p:sp>
      <p:grpSp>
        <p:nvGrpSpPr>
          <p:cNvPr id="4" name="Group 12"/>
          <p:cNvGrpSpPr>
            <a:grpSpLocks/>
          </p:cNvGrpSpPr>
          <p:nvPr/>
        </p:nvGrpSpPr>
        <p:grpSpPr bwMode="auto">
          <a:xfrm>
            <a:off x="5421313" y="1524000"/>
            <a:ext cx="1371600" cy="1066800"/>
            <a:chOff x="3415" y="1591"/>
            <a:chExt cx="864" cy="672"/>
          </a:xfrm>
        </p:grpSpPr>
        <p:sp>
          <p:nvSpPr>
            <p:cNvPr id="6" name="Rectangle 5"/>
            <p:cNvSpPr>
              <a:spLocks/>
            </p:cNvSpPr>
            <p:nvPr/>
          </p:nvSpPr>
          <p:spPr bwMode="auto">
            <a:xfrm>
              <a:off x="3847" y="1591"/>
              <a:ext cx="432" cy="218"/>
            </a:xfrm>
            <a:prstGeom prst="rect">
              <a:avLst/>
            </a:prstGeom>
            <a:gradFill rotWithShape="0">
              <a:gsLst>
                <a:gs pos="0">
                  <a:srgbClr val="456D39"/>
                </a:gs>
                <a:gs pos="50000">
                  <a:schemeClr val="accent2"/>
                </a:gs>
                <a:gs pos="100000">
                  <a:srgbClr val="456D39"/>
                </a:gs>
              </a:gsLst>
              <a:lin ang="13500000" scaled="1"/>
            </a:gradFill>
            <a:ln w="12700" cap="flat" cmpd="sng" algn="ctr">
              <a:solidFill>
                <a:schemeClr val="accent2"/>
              </a:solidFill>
              <a:prstDash val="solid"/>
              <a:miter lim="800000"/>
              <a:headEnd type="none" w="med" len="med"/>
              <a:tailEnd type="none" w="med" len="med"/>
            </a:ln>
            <a:effectLst/>
          </p:spPr>
          <p:txBody>
            <a:bodyPr wrap="none" anchor="ctr"/>
            <a:lstStyle/>
            <a:p>
              <a:pPr algn="ctr" hangingPunct="0">
                <a:lnSpc>
                  <a:spcPct val="90000"/>
                </a:lnSpc>
                <a:defRPr/>
              </a:pPr>
              <a:r>
                <a:rPr kumimoji="1" lang="en-US" altLang="ja-JP" b="1">
                  <a:solidFill>
                    <a:schemeClr val="accent3"/>
                  </a:solidFill>
                  <a:effectLst>
                    <a:outerShdw blurRad="38100" dist="38100" dir="2700000" algn="tl">
                      <a:srgbClr val="000000"/>
                    </a:outerShdw>
                  </a:effectLst>
                  <a:latin typeface="Arial" pitchFamily="34" charset="0"/>
                  <a:ea typeface="MS PGothic" pitchFamily="34" charset="-128"/>
                  <a:sym typeface="Wingdings" pitchFamily="2" charset="2"/>
                </a:rPr>
                <a:t>ENG</a:t>
              </a:r>
              <a:endParaRPr kumimoji="1" lang="en-US">
                <a:solidFill>
                  <a:schemeClr val="accent3"/>
                </a:solidFill>
                <a:latin typeface="Arial" pitchFamily="34" charset="0"/>
                <a:sym typeface="Wingdings" pitchFamily="2" charset="2"/>
              </a:endParaRPr>
            </a:p>
          </p:txBody>
        </p:sp>
        <p:sp>
          <p:nvSpPr>
            <p:cNvPr id="29719" name="Rectangle 20499"/>
            <p:cNvSpPr>
              <a:spLocks/>
            </p:cNvSpPr>
            <p:nvPr/>
          </p:nvSpPr>
          <p:spPr bwMode="auto">
            <a:xfrm>
              <a:off x="3415" y="1591"/>
              <a:ext cx="432" cy="672"/>
            </a:xfrm>
            <a:prstGeom prst="rect">
              <a:avLst/>
            </a:prstGeom>
            <a:gradFill rotWithShape="0">
              <a:gsLst>
                <a:gs pos="0">
                  <a:srgbClr val="666666"/>
                </a:gs>
                <a:gs pos="100000">
                  <a:srgbClr val="DDDDDD"/>
                </a:gs>
              </a:gsLst>
              <a:lin ang="5400000" scaled="1"/>
            </a:gradFill>
            <a:ln w="9525" algn="ctr">
              <a:solidFill>
                <a:schemeClr val="tx1"/>
              </a:solidFill>
              <a:miter lim="800000"/>
              <a:headEnd/>
              <a:tailEnd/>
            </a:ln>
          </p:spPr>
          <p:txBody>
            <a:bodyPr/>
            <a:lstStyle/>
            <a:p>
              <a:pPr algn="ctr" hangingPunct="0">
                <a:spcBef>
                  <a:spcPct val="50000"/>
                </a:spcBef>
              </a:pPr>
              <a:r>
                <a:rPr kumimoji="1" lang="en-US" altLang="ja-JP" sz="1600" b="1">
                  <a:solidFill>
                    <a:schemeClr val="accent3"/>
                  </a:solidFill>
                  <a:ea typeface="MS PGothic" pitchFamily="34" charset="-128"/>
                  <a:sym typeface="Wingdings" pitchFamily="2" charset="2"/>
                </a:rPr>
                <a:t/>
              </a:r>
              <a:br>
                <a:rPr kumimoji="1" lang="en-US" altLang="ja-JP" sz="1600" b="1">
                  <a:solidFill>
                    <a:schemeClr val="accent3"/>
                  </a:solidFill>
                  <a:ea typeface="MS PGothic" pitchFamily="34" charset="-128"/>
                  <a:sym typeface="Wingdings" pitchFamily="2" charset="2"/>
                </a:rPr>
              </a:br>
              <a:r>
                <a:rPr kumimoji="1" lang="en-US" altLang="ja-JP" sz="1600" b="1">
                  <a:solidFill>
                    <a:schemeClr val="accent3"/>
                  </a:solidFill>
                  <a:ea typeface="MS PGothic" pitchFamily="34" charset="-128"/>
                  <a:sym typeface="Wingdings" pitchFamily="2" charset="2"/>
                </a:rPr>
                <a:t>Core</a:t>
              </a:r>
              <a:endParaRPr kumimoji="1" lang="en-US">
                <a:solidFill>
                  <a:schemeClr val="accent3"/>
                </a:solidFill>
                <a:sym typeface="Wingdings" pitchFamily="2" charset="2"/>
              </a:endParaRPr>
            </a:p>
            <a:p>
              <a:pPr algn="ctr" hangingPunct="0">
                <a:spcBef>
                  <a:spcPct val="50000"/>
                </a:spcBef>
              </a:pPr>
              <a:endParaRPr kumimoji="1" lang="en-US" altLang="ja-JP" sz="1600" b="1">
                <a:solidFill>
                  <a:schemeClr val="accent3"/>
                </a:solidFill>
                <a:ea typeface="MS PGothic" pitchFamily="34" charset="-128"/>
                <a:sym typeface="Wingdings" pitchFamily="2" charset="2"/>
              </a:endParaRPr>
            </a:p>
          </p:txBody>
        </p:sp>
      </p:grpSp>
      <p:grpSp>
        <p:nvGrpSpPr>
          <p:cNvPr id="5" name="Group 4"/>
          <p:cNvGrpSpPr>
            <a:grpSpLocks/>
          </p:cNvGrpSpPr>
          <p:nvPr/>
        </p:nvGrpSpPr>
        <p:grpSpPr bwMode="auto">
          <a:xfrm>
            <a:off x="6921500" y="1520825"/>
            <a:ext cx="1373188" cy="1068388"/>
            <a:chOff x="4183" y="2023"/>
            <a:chExt cx="865" cy="673"/>
          </a:xfrm>
        </p:grpSpPr>
        <p:sp>
          <p:nvSpPr>
            <p:cNvPr id="8" name="Rectangle 7"/>
            <p:cNvSpPr>
              <a:spLocks/>
            </p:cNvSpPr>
            <p:nvPr/>
          </p:nvSpPr>
          <p:spPr bwMode="auto">
            <a:xfrm>
              <a:off x="4616" y="2478"/>
              <a:ext cx="432" cy="218"/>
            </a:xfrm>
            <a:prstGeom prst="rect">
              <a:avLst/>
            </a:prstGeom>
            <a:gradFill rotWithShape="0">
              <a:gsLst>
                <a:gs pos="0">
                  <a:srgbClr val="A25026"/>
                </a:gs>
                <a:gs pos="50000">
                  <a:schemeClr val="folHlink"/>
                </a:gs>
                <a:gs pos="100000">
                  <a:srgbClr val="A25026"/>
                </a:gs>
              </a:gsLst>
              <a:lin ang="13500000" scaled="1"/>
            </a:gradFill>
            <a:ln w="12700" cap="flat" cmpd="sng" algn="ctr">
              <a:solidFill>
                <a:schemeClr val="folHlink"/>
              </a:solidFill>
              <a:prstDash val="solid"/>
              <a:miter lim="800000"/>
              <a:headEnd type="none" w="med" len="med"/>
              <a:tailEnd type="none" w="med" len="med"/>
            </a:ln>
            <a:effectLst/>
          </p:spPr>
          <p:txBody>
            <a:bodyPr wrap="none" anchor="ctr"/>
            <a:lstStyle/>
            <a:p>
              <a:pPr algn="ctr" hangingPunct="0">
                <a:lnSpc>
                  <a:spcPct val="90000"/>
                </a:lnSpc>
                <a:defRPr/>
              </a:pPr>
              <a:r>
                <a:rPr kumimoji="1" lang="en-US" altLang="ja-JP" b="1">
                  <a:solidFill>
                    <a:schemeClr val="accent3"/>
                  </a:solidFill>
                  <a:effectLst>
                    <a:outerShdw blurRad="38100" dist="38100" dir="2700000" algn="tl">
                      <a:srgbClr val="000000"/>
                    </a:outerShdw>
                  </a:effectLst>
                  <a:latin typeface="Arial" pitchFamily="34" charset="0"/>
                  <a:ea typeface="MS PGothic" pitchFamily="34" charset="-128"/>
                  <a:sym typeface="Wingdings" pitchFamily="2" charset="2"/>
                </a:rPr>
                <a:t>RUS</a:t>
              </a:r>
              <a:endParaRPr kumimoji="1" lang="en-US">
                <a:solidFill>
                  <a:schemeClr val="accent3"/>
                </a:solidFill>
                <a:latin typeface="Arial" pitchFamily="34" charset="0"/>
                <a:sym typeface="Wingdings" pitchFamily="2" charset="2"/>
              </a:endParaRPr>
            </a:p>
          </p:txBody>
        </p:sp>
        <p:sp>
          <p:nvSpPr>
            <p:cNvPr id="29717" name="Rectangle 20497"/>
            <p:cNvSpPr>
              <a:spLocks/>
            </p:cNvSpPr>
            <p:nvPr/>
          </p:nvSpPr>
          <p:spPr bwMode="auto">
            <a:xfrm>
              <a:off x="4183" y="2023"/>
              <a:ext cx="432" cy="672"/>
            </a:xfrm>
            <a:prstGeom prst="rect">
              <a:avLst/>
            </a:prstGeom>
            <a:gradFill rotWithShape="0">
              <a:gsLst>
                <a:gs pos="0">
                  <a:srgbClr val="666666"/>
                </a:gs>
                <a:gs pos="100000">
                  <a:srgbClr val="DDDDDD"/>
                </a:gs>
              </a:gsLst>
              <a:lin ang="5400000" scaled="1"/>
            </a:gradFill>
            <a:ln w="9525" algn="ctr">
              <a:solidFill>
                <a:schemeClr val="tx1"/>
              </a:solidFill>
              <a:miter lim="800000"/>
              <a:headEnd/>
              <a:tailEnd/>
            </a:ln>
          </p:spPr>
          <p:txBody>
            <a:bodyPr/>
            <a:lstStyle/>
            <a:p>
              <a:pPr algn="ctr" hangingPunct="0">
                <a:spcBef>
                  <a:spcPct val="50000"/>
                </a:spcBef>
              </a:pPr>
              <a:r>
                <a:rPr kumimoji="1" lang="en-US" altLang="ja-JP" sz="1600" b="1">
                  <a:solidFill>
                    <a:schemeClr val="accent3"/>
                  </a:solidFill>
                  <a:ea typeface="MS PGothic" pitchFamily="34" charset="-128"/>
                  <a:sym typeface="Wingdings" pitchFamily="2" charset="2"/>
                </a:rPr>
                <a:t/>
              </a:r>
              <a:br>
                <a:rPr kumimoji="1" lang="en-US" altLang="ja-JP" sz="1600" b="1">
                  <a:solidFill>
                    <a:schemeClr val="accent3"/>
                  </a:solidFill>
                  <a:ea typeface="MS PGothic" pitchFamily="34" charset="-128"/>
                  <a:sym typeface="Wingdings" pitchFamily="2" charset="2"/>
                </a:rPr>
              </a:br>
              <a:r>
                <a:rPr kumimoji="1" lang="en-US" altLang="ja-JP" sz="1600" b="1">
                  <a:solidFill>
                    <a:schemeClr val="accent3"/>
                  </a:solidFill>
                  <a:ea typeface="MS PGothic" pitchFamily="34" charset="-128"/>
                  <a:sym typeface="Wingdings" pitchFamily="2" charset="2"/>
                </a:rPr>
                <a:t>Core</a:t>
              </a:r>
              <a:endParaRPr kumimoji="1" lang="en-US">
                <a:solidFill>
                  <a:schemeClr val="accent3"/>
                </a:solidFill>
                <a:sym typeface="Wingdings" pitchFamily="2" charset="2"/>
              </a:endParaRPr>
            </a:p>
            <a:p>
              <a:pPr algn="ctr" hangingPunct="0">
                <a:spcBef>
                  <a:spcPct val="50000"/>
                </a:spcBef>
              </a:pPr>
              <a:endParaRPr kumimoji="1" lang="en-US" altLang="ja-JP" sz="1600" b="1">
                <a:solidFill>
                  <a:schemeClr val="accent3"/>
                </a:solidFill>
                <a:ea typeface="MS PGothic" pitchFamily="34" charset="-128"/>
                <a:sym typeface="Wingdings" pitchFamily="2" charset="2"/>
              </a:endParaRPr>
            </a:p>
          </p:txBody>
        </p:sp>
      </p:grpSp>
      <p:grpSp>
        <p:nvGrpSpPr>
          <p:cNvPr id="7" name="Group 9"/>
          <p:cNvGrpSpPr>
            <a:grpSpLocks/>
          </p:cNvGrpSpPr>
          <p:nvPr/>
        </p:nvGrpSpPr>
        <p:grpSpPr bwMode="auto">
          <a:xfrm>
            <a:off x="5421313" y="2895600"/>
            <a:ext cx="1373187" cy="1066800"/>
            <a:chOff x="3415" y="2599"/>
            <a:chExt cx="865" cy="672"/>
          </a:xfrm>
        </p:grpSpPr>
        <p:sp>
          <p:nvSpPr>
            <p:cNvPr id="18" name="Rectangle 17"/>
            <p:cNvSpPr>
              <a:spLocks/>
            </p:cNvSpPr>
            <p:nvPr/>
          </p:nvSpPr>
          <p:spPr bwMode="auto">
            <a:xfrm>
              <a:off x="3848" y="3053"/>
              <a:ext cx="432" cy="218"/>
            </a:xfrm>
            <a:prstGeom prst="rect">
              <a:avLst/>
            </a:prstGeom>
            <a:gradFill rotWithShape="0">
              <a:gsLst>
                <a:gs pos="0">
                  <a:srgbClr val="2D638B"/>
                </a:gs>
                <a:gs pos="50000">
                  <a:schemeClr val="hlink"/>
                </a:gs>
                <a:gs pos="100000">
                  <a:srgbClr val="2D638B"/>
                </a:gs>
              </a:gsLst>
              <a:lin ang="13500000" scaled="1"/>
            </a:gradFill>
            <a:ln w="12700" cap="flat" cmpd="sng" algn="ctr">
              <a:solidFill>
                <a:schemeClr val="hlink"/>
              </a:solidFill>
              <a:prstDash val="solid"/>
              <a:miter lim="800000"/>
              <a:headEnd type="none" w="med" len="med"/>
              <a:tailEnd type="none" w="med" len="med"/>
            </a:ln>
            <a:effectLst/>
          </p:spPr>
          <p:txBody>
            <a:bodyPr wrap="none" anchor="ctr"/>
            <a:lstStyle/>
            <a:p>
              <a:pPr algn="ctr" hangingPunct="0">
                <a:lnSpc>
                  <a:spcPct val="90000"/>
                </a:lnSpc>
                <a:defRPr/>
              </a:pPr>
              <a:r>
                <a:rPr kumimoji="1" lang="en-US" altLang="ja-JP" b="1">
                  <a:solidFill>
                    <a:schemeClr val="accent3"/>
                  </a:solidFill>
                  <a:effectLst>
                    <a:outerShdw blurRad="38100" dist="38100" dir="2700000" algn="tl">
                      <a:srgbClr val="000000"/>
                    </a:outerShdw>
                  </a:effectLst>
                  <a:latin typeface="Arial" pitchFamily="34" charset="0"/>
                  <a:ea typeface="MS PGothic" pitchFamily="34" charset="-128"/>
                  <a:sym typeface="Wingdings" pitchFamily="2" charset="2"/>
                </a:rPr>
                <a:t>JPN</a:t>
              </a:r>
              <a:endParaRPr kumimoji="1" lang="en-US">
                <a:solidFill>
                  <a:schemeClr val="accent3"/>
                </a:solidFill>
                <a:latin typeface="Arial" pitchFamily="34" charset="0"/>
                <a:sym typeface="Wingdings" pitchFamily="2" charset="2"/>
              </a:endParaRPr>
            </a:p>
          </p:txBody>
        </p:sp>
        <p:sp>
          <p:nvSpPr>
            <p:cNvPr id="29715" name="Rectangle 20495"/>
            <p:cNvSpPr>
              <a:spLocks/>
            </p:cNvSpPr>
            <p:nvPr/>
          </p:nvSpPr>
          <p:spPr bwMode="auto">
            <a:xfrm>
              <a:off x="3415" y="2599"/>
              <a:ext cx="432" cy="672"/>
            </a:xfrm>
            <a:prstGeom prst="rect">
              <a:avLst/>
            </a:prstGeom>
            <a:gradFill rotWithShape="0">
              <a:gsLst>
                <a:gs pos="0">
                  <a:srgbClr val="666666"/>
                </a:gs>
                <a:gs pos="100000">
                  <a:srgbClr val="DDDDDD"/>
                </a:gs>
              </a:gsLst>
              <a:lin ang="5400000" scaled="1"/>
            </a:gradFill>
            <a:ln w="9525" algn="ctr">
              <a:solidFill>
                <a:schemeClr val="tx1"/>
              </a:solidFill>
              <a:miter lim="800000"/>
              <a:headEnd/>
              <a:tailEnd/>
            </a:ln>
          </p:spPr>
          <p:txBody>
            <a:bodyPr/>
            <a:lstStyle/>
            <a:p>
              <a:pPr algn="ctr" hangingPunct="0">
                <a:spcBef>
                  <a:spcPct val="50000"/>
                </a:spcBef>
              </a:pPr>
              <a:r>
                <a:rPr kumimoji="1" lang="en-US" altLang="ja-JP" sz="1600" b="1">
                  <a:solidFill>
                    <a:schemeClr val="accent3"/>
                  </a:solidFill>
                  <a:ea typeface="MS PGothic" pitchFamily="34" charset="-128"/>
                  <a:sym typeface="Wingdings" pitchFamily="2" charset="2"/>
                </a:rPr>
                <a:t/>
              </a:r>
              <a:br>
                <a:rPr kumimoji="1" lang="en-US" altLang="ja-JP" sz="1600" b="1">
                  <a:solidFill>
                    <a:schemeClr val="accent3"/>
                  </a:solidFill>
                  <a:ea typeface="MS PGothic" pitchFamily="34" charset="-128"/>
                  <a:sym typeface="Wingdings" pitchFamily="2" charset="2"/>
                </a:rPr>
              </a:br>
              <a:r>
                <a:rPr kumimoji="1" lang="en-US" altLang="ja-JP" sz="1600" b="1">
                  <a:solidFill>
                    <a:schemeClr val="accent3"/>
                  </a:solidFill>
                  <a:ea typeface="MS PGothic" pitchFamily="34" charset="-128"/>
                  <a:sym typeface="Wingdings" pitchFamily="2" charset="2"/>
                </a:rPr>
                <a:t>Core</a:t>
              </a:r>
              <a:endParaRPr kumimoji="1" lang="en-US">
                <a:solidFill>
                  <a:schemeClr val="accent3"/>
                </a:solidFill>
                <a:sym typeface="Wingdings" pitchFamily="2" charset="2"/>
              </a:endParaRPr>
            </a:p>
            <a:p>
              <a:pPr algn="ctr" hangingPunct="0">
                <a:spcBef>
                  <a:spcPct val="50000"/>
                </a:spcBef>
              </a:pPr>
              <a:endParaRPr kumimoji="1" lang="en-US" altLang="ja-JP" sz="1600" b="1">
                <a:solidFill>
                  <a:schemeClr val="accent3"/>
                </a:solidFill>
                <a:ea typeface="MS PGothic" pitchFamily="34" charset="-128"/>
                <a:sym typeface="Wingdings" pitchFamily="2" charset="2"/>
              </a:endParaRPr>
            </a:p>
            <a:p>
              <a:pPr algn="ctr" hangingPunct="0">
                <a:spcBef>
                  <a:spcPct val="50000"/>
                </a:spcBef>
              </a:pPr>
              <a:endParaRPr kumimoji="1" lang="en-US" altLang="ja-JP" sz="1600" b="1">
                <a:solidFill>
                  <a:schemeClr val="accent3"/>
                </a:solidFill>
                <a:ea typeface="MS PGothic" pitchFamily="34" charset="-128"/>
                <a:sym typeface="Wingdings" pitchFamily="2" charset="2"/>
              </a:endParaRPr>
            </a:p>
          </p:txBody>
        </p:sp>
      </p:grpSp>
      <p:grpSp>
        <p:nvGrpSpPr>
          <p:cNvPr id="9" name="Group 28"/>
          <p:cNvGrpSpPr>
            <a:grpSpLocks/>
          </p:cNvGrpSpPr>
          <p:nvPr/>
        </p:nvGrpSpPr>
        <p:grpSpPr bwMode="auto">
          <a:xfrm>
            <a:off x="6881813" y="2868613"/>
            <a:ext cx="1371600" cy="1066800"/>
            <a:chOff x="4183" y="2928"/>
            <a:chExt cx="864" cy="672"/>
          </a:xfrm>
        </p:grpSpPr>
        <p:sp>
          <p:nvSpPr>
            <p:cNvPr id="2" name="Rectangle 1"/>
            <p:cNvSpPr>
              <a:spLocks/>
            </p:cNvSpPr>
            <p:nvPr/>
          </p:nvSpPr>
          <p:spPr bwMode="auto">
            <a:xfrm>
              <a:off x="4615" y="3153"/>
              <a:ext cx="432" cy="218"/>
            </a:xfrm>
            <a:prstGeom prst="rect">
              <a:avLst/>
            </a:prstGeom>
            <a:gradFill rotWithShape="0">
              <a:gsLst>
                <a:gs pos="0">
                  <a:srgbClr val="A25026">
                    <a:alpha val="60001"/>
                  </a:srgbClr>
                </a:gs>
                <a:gs pos="50000">
                  <a:schemeClr val="folHlink">
                    <a:alpha val="60001"/>
                  </a:schemeClr>
                </a:gs>
                <a:gs pos="100000">
                  <a:srgbClr val="A25026">
                    <a:alpha val="60001"/>
                  </a:srgbClr>
                </a:gs>
              </a:gsLst>
              <a:lin ang="13500000" scaled="1"/>
            </a:gradFill>
            <a:ln w="12700" cap="flat" cmpd="sng" algn="ctr">
              <a:solidFill>
                <a:schemeClr val="folHlink"/>
              </a:solidFill>
              <a:prstDash val="solid"/>
              <a:miter lim="800000"/>
              <a:headEnd type="none" w="med" len="med"/>
              <a:tailEnd type="none" w="med" len="med"/>
            </a:ln>
            <a:effectLst/>
          </p:spPr>
          <p:txBody>
            <a:bodyPr wrap="none" anchor="ctr"/>
            <a:lstStyle/>
            <a:p>
              <a:pPr algn="ctr" hangingPunct="0">
                <a:lnSpc>
                  <a:spcPct val="90000"/>
                </a:lnSpc>
                <a:defRPr/>
              </a:pPr>
              <a:r>
                <a:rPr kumimoji="1" lang="en-US" altLang="ja-JP" b="1">
                  <a:solidFill>
                    <a:schemeClr val="accent3"/>
                  </a:solidFill>
                  <a:effectLst>
                    <a:outerShdw blurRad="38100" dist="38100" dir="2700000" algn="tl">
                      <a:srgbClr val="000000"/>
                    </a:outerShdw>
                  </a:effectLst>
                  <a:latin typeface="Arial" pitchFamily="34" charset="0"/>
                  <a:ea typeface="MS PGothic" pitchFamily="34" charset="-128"/>
                  <a:sym typeface="Wingdings" pitchFamily="2" charset="2"/>
                </a:rPr>
                <a:t>FRN</a:t>
              </a:r>
              <a:endParaRPr kumimoji="1" lang="en-US">
                <a:solidFill>
                  <a:schemeClr val="accent3"/>
                </a:solidFill>
                <a:latin typeface="Arial" pitchFamily="34" charset="0"/>
                <a:sym typeface="Wingdings" pitchFamily="2" charset="2"/>
              </a:endParaRPr>
            </a:p>
          </p:txBody>
        </p:sp>
        <p:sp>
          <p:nvSpPr>
            <p:cNvPr id="29712" name="Rectangle 20492"/>
            <p:cNvSpPr>
              <a:spLocks/>
            </p:cNvSpPr>
            <p:nvPr/>
          </p:nvSpPr>
          <p:spPr bwMode="auto">
            <a:xfrm>
              <a:off x="4183" y="2928"/>
              <a:ext cx="432" cy="672"/>
            </a:xfrm>
            <a:prstGeom prst="rect">
              <a:avLst/>
            </a:prstGeom>
            <a:gradFill rotWithShape="0">
              <a:gsLst>
                <a:gs pos="0">
                  <a:srgbClr val="666666"/>
                </a:gs>
                <a:gs pos="100000">
                  <a:srgbClr val="DDDDDD"/>
                </a:gs>
              </a:gsLst>
              <a:lin ang="5400000" scaled="1"/>
            </a:gradFill>
            <a:ln w="9525" algn="ctr">
              <a:solidFill>
                <a:schemeClr val="tx1"/>
              </a:solidFill>
              <a:miter lim="800000"/>
              <a:headEnd/>
              <a:tailEnd/>
            </a:ln>
          </p:spPr>
          <p:txBody>
            <a:bodyPr/>
            <a:lstStyle/>
            <a:p>
              <a:pPr algn="ctr" hangingPunct="0">
                <a:spcBef>
                  <a:spcPct val="50000"/>
                </a:spcBef>
              </a:pPr>
              <a:r>
                <a:rPr kumimoji="1" lang="en-US" altLang="ja-JP" sz="1600" b="1">
                  <a:solidFill>
                    <a:schemeClr val="accent3"/>
                  </a:solidFill>
                  <a:ea typeface="MS PGothic" pitchFamily="34" charset="-128"/>
                  <a:sym typeface="Wingdings" pitchFamily="2" charset="2"/>
                </a:rPr>
                <a:t/>
              </a:r>
              <a:br>
                <a:rPr kumimoji="1" lang="en-US" altLang="ja-JP" sz="1600" b="1">
                  <a:solidFill>
                    <a:schemeClr val="accent3"/>
                  </a:solidFill>
                  <a:ea typeface="MS PGothic" pitchFamily="34" charset="-128"/>
                  <a:sym typeface="Wingdings" pitchFamily="2" charset="2"/>
                </a:rPr>
              </a:br>
              <a:r>
                <a:rPr kumimoji="1" lang="en-US" altLang="ja-JP" sz="1600" b="1">
                  <a:solidFill>
                    <a:schemeClr val="accent3"/>
                  </a:solidFill>
                  <a:ea typeface="MS PGothic" pitchFamily="34" charset="-128"/>
                  <a:sym typeface="Wingdings" pitchFamily="2" charset="2"/>
                </a:rPr>
                <a:t>Core</a:t>
              </a:r>
              <a:endParaRPr kumimoji="1" lang="en-US">
                <a:solidFill>
                  <a:schemeClr val="accent3"/>
                </a:solidFill>
                <a:sym typeface="Wingdings" pitchFamily="2" charset="2"/>
              </a:endParaRPr>
            </a:p>
            <a:p>
              <a:pPr algn="ctr" hangingPunct="0">
                <a:spcBef>
                  <a:spcPct val="50000"/>
                </a:spcBef>
              </a:pPr>
              <a:endParaRPr kumimoji="1" lang="en-US" altLang="ja-JP" sz="1600" b="1">
                <a:solidFill>
                  <a:schemeClr val="accent3"/>
                </a:solidFill>
                <a:ea typeface="MS PGothic" pitchFamily="34" charset="-128"/>
                <a:sym typeface="Wingdings" pitchFamily="2" charset="2"/>
              </a:endParaRPr>
            </a:p>
            <a:p>
              <a:pPr algn="ctr" hangingPunct="0">
                <a:spcBef>
                  <a:spcPct val="50000"/>
                </a:spcBef>
              </a:pPr>
              <a:endParaRPr kumimoji="1" lang="en-US" altLang="ja-JP" sz="1600" b="1">
                <a:solidFill>
                  <a:schemeClr val="accent3"/>
                </a:solidFill>
                <a:ea typeface="MS PGothic" pitchFamily="34" charset="-128"/>
                <a:sym typeface="Wingdings" pitchFamily="2" charset="2"/>
              </a:endParaRPr>
            </a:p>
          </p:txBody>
        </p:sp>
        <p:sp>
          <p:nvSpPr>
            <p:cNvPr id="17" name="Rectangle 16"/>
            <p:cNvSpPr>
              <a:spLocks/>
            </p:cNvSpPr>
            <p:nvPr/>
          </p:nvSpPr>
          <p:spPr bwMode="auto">
            <a:xfrm>
              <a:off x="4624" y="2934"/>
              <a:ext cx="422" cy="218"/>
            </a:xfrm>
            <a:prstGeom prst="rect">
              <a:avLst/>
            </a:prstGeom>
            <a:gradFill rotWithShape="0">
              <a:gsLst>
                <a:gs pos="0">
                  <a:srgbClr val="A9A965"/>
                </a:gs>
                <a:gs pos="50000">
                  <a:schemeClr val="accent1"/>
                </a:gs>
                <a:gs pos="100000">
                  <a:srgbClr val="A9A965"/>
                </a:gs>
              </a:gsLst>
              <a:lin ang="13500000" scaled="1"/>
            </a:gradFill>
            <a:ln w="12700" cap="flat" cmpd="sng" algn="ctr">
              <a:solidFill>
                <a:schemeClr val="accent1"/>
              </a:solidFill>
              <a:prstDash val="solid"/>
              <a:miter lim="800000"/>
              <a:headEnd type="none" w="med" len="med"/>
              <a:tailEnd type="none" w="med" len="med"/>
            </a:ln>
            <a:effectLst/>
          </p:spPr>
          <p:txBody>
            <a:bodyPr wrap="none" anchor="ctr"/>
            <a:lstStyle/>
            <a:p>
              <a:pPr algn="ctr" hangingPunct="0">
                <a:lnSpc>
                  <a:spcPct val="90000"/>
                </a:lnSpc>
                <a:defRPr/>
              </a:pPr>
              <a:r>
                <a:rPr kumimoji="1" lang="en-US" altLang="ja-JP" b="1">
                  <a:solidFill>
                    <a:schemeClr val="accent3"/>
                  </a:solidFill>
                  <a:effectLst>
                    <a:outerShdw blurRad="38100" dist="38100" dir="2700000" algn="tl">
                      <a:srgbClr val="FFFFFF"/>
                    </a:outerShdw>
                  </a:effectLst>
                  <a:latin typeface="Arial" pitchFamily="34" charset="0"/>
                  <a:ea typeface="MS PGothic" pitchFamily="34" charset="-128"/>
                  <a:sym typeface="Wingdings" pitchFamily="2" charset="2"/>
                </a:rPr>
                <a:t>HEB</a:t>
              </a:r>
              <a:endParaRPr kumimoji="1" lang="en-US">
                <a:solidFill>
                  <a:schemeClr val="accent3"/>
                </a:solidFill>
                <a:latin typeface="Arial" pitchFamily="34" charset="0"/>
                <a:sym typeface="Wingdings" pitchFamily="2" charset="2"/>
              </a:endParaRPr>
            </a:p>
          </p:txBody>
        </p:sp>
      </p:grpSp>
      <p:sp>
        <p:nvSpPr>
          <p:cNvPr id="29709" name="Shape 36870"/>
          <p:cNvSpPr>
            <a:spLocks noChangeArrowheads="1"/>
          </p:cNvSpPr>
          <p:nvPr/>
        </p:nvSpPr>
        <p:spPr bwMode="auto">
          <a:xfrm>
            <a:off x="144463" y="4878388"/>
            <a:ext cx="4445000" cy="1081771"/>
          </a:xfrm>
          <a:prstGeom prst="rect">
            <a:avLst/>
          </a:prstGeom>
          <a:noFill/>
          <a:ln w="9525">
            <a:noFill/>
            <a:miter lim="800000"/>
            <a:headEnd/>
            <a:tailEnd/>
          </a:ln>
        </p:spPr>
        <p:txBody>
          <a:bodyPr>
            <a:spAutoFit/>
          </a:bodyPr>
          <a:lstStyle/>
          <a:p>
            <a:pPr marL="439738" indent="-439738" eaLnBrk="0">
              <a:lnSpc>
                <a:spcPct val="110000"/>
              </a:lnSpc>
              <a:buClr>
                <a:schemeClr val="tx2"/>
              </a:buClr>
              <a:buFont typeface="Wingdings 2" pitchFamily="18" charset="2"/>
              <a:buBlip>
                <a:blip r:embed="rId4"/>
              </a:buBlip>
            </a:pPr>
            <a:r>
              <a:rPr lang="fr-FR" altLang="ja-JP" sz="2000" b="1" u="sng" dirty="0">
                <a:latin typeface="Segoe Semibold" pitchFamily="34" charset="0"/>
                <a:ea typeface="MS PGothic" pitchFamily="34" charset="-128"/>
                <a:sym typeface="Wingdings" pitchFamily="2" charset="2"/>
              </a:rPr>
              <a:t>Point d’installation réseau : tout simplement la copie du CD (fini le setup /a)</a:t>
            </a:r>
          </a:p>
        </p:txBody>
      </p:sp>
      <p:sp>
        <p:nvSpPr>
          <p:cNvPr id="658461" name="Shape 23553"/>
          <p:cNvSpPr>
            <a:spLocks noChangeArrowheads="1"/>
          </p:cNvSpPr>
          <p:nvPr/>
        </p:nvSpPr>
        <p:spPr bwMode="auto">
          <a:xfrm>
            <a:off x="4687888" y="4298950"/>
            <a:ext cx="4551362" cy="1851025"/>
          </a:xfrm>
          <a:prstGeom prst="rect">
            <a:avLst/>
          </a:prstGeom>
          <a:noFill/>
          <a:ln w="9525">
            <a:noFill/>
            <a:miter lim="800000"/>
            <a:headEnd/>
            <a:tailEnd/>
          </a:ln>
        </p:spPr>
        <p:txBody>
          <a:bodyPr>
            <a:spAutoFit/>
          </a:bodyPr>
          <a:lstStyle/>
          <a:p>
            <a:pPr marL="342900" indent="-342900" defTabSz="-13873163" eaLnBrk="0" hangingPunct="0">
              <a:lnSpc>
                <a:spcPct val="90000"/>
              </a:lnSpc>
              <a:spcBef>
                <a:spcPct val="30000"/>
              </a:spcBef>
              <a:buClr>
                <a:schemeClr val="tx2"/>
              </a:buClr>
              <a:buFont typeface="Wingdings 2" pitchFamily="18" charset="2"/>
              <a:buBlip>
                <a:blip r:embed="rId4"/>
              </a:buBlip>
            </a:pPr>
            <a:r>
              <a:rPr lang="fr-FR">
                <a:latin typeface="Segoe Semibold" pitchFamily="34" charset="0"/>
                <a:sym typeface="Wingdings" pitchFamily="2" charset="2"/>
              </a:rPr>
              <a:t>La langue d’Office installée s’appuie sur les langues présentes sur le poste</a:t>
            </a:r>
          </a:p>
          <a:p>
            <a:pPr marL="742950" lvl="1" indent="-285750" defTabSz="-13873163" eaLnBrk="0" hangingPunct="0">
              <a:lnSpc>
                <a:spcPct val="90000"/>
              </a:lnSpc>
              <a:spcBef>
                <a:spcPct val="30000"/>
              </a:spcBef>
              <a:buClr>
                <a:srgbClr val="0099FF"/>
              </a:buClr>
              <a:buFontTx/>
              <a:buBlip>
                <a:blip r:embed="rId5"/>
              </a:buBlip>
            </a:pPr>
            <a:r>
              <a:rPr lang="fr-FR" sz="1700">
                <a:latin typeface="Segoe Semibold" pitchFamily="34" charset="0"/>
                <a:sym typeface="Wingdings" pitchFamily="2" charset="2"/>
              </a:rPr>
              <a:t>Ajouter (FRN, JPN, match)</a:t>
            </a:r>
          </a:p>
          <a:p>
            <a:pPr marL="342900" indent="-342900" defTabSz="-13873163" eaLnBrk="0" hangingPunct="0">
              <a:lnSpc>
                <a:spcPct val="90000"/>
              </a:lnSpc>
              <a:spcBef>
                <a:spcPct val="30000"/>
              </a:spcBef>
              <a:buClr>
                <a:schemeClr val="tx2"/>
              </a:buClr>
              <a:buFont typeface="Wingdings 2" pitchFamily="18" charset="2"/>
              <a:buBlip>
                <a:blip r:embed="rId4"/>
              </a:buBlip>
            </a:pPr>
            <a:r>
              <a:rPr lang="fr-FR">
                <a:latin typeface="Segoe Semibold" pitchFamily="34" charset="0"/>
                <a:sym typeface="Wingdings" pitchFamily="2" charset="2"/>
              </a:rPr>
              <a:t>Ajouter ou supprimer explicitement </a:t>
            </a:r>
          </a:p>
          <a:p>
            <a:pPr marL="742950" lvl="1" indent="-285750" defTabSz="-13873163" eaLnBrk="0" hangingPunct="0">
              <a:lnSpc>
                <a:spcPct val="90000"/>
              </a:lnSpc>
              <a:spcBef>
                <a:spcPct val="30000"/>
              </a:spcBef>
              <a:buClr>
                <a:srgbClr val="0099FF"/>
              </a:buClr>
              <a:buFontTx/>
              <a:buBlip>
                <a:blip r:embed="rId5"/>
              </a:buBlip>
            </a:pPr>
            <a:r>
              <a:rPr lang="fr-FR" sz="1700">
                <a:latin typeface="Segoe Semibold" pitchFamily="34" charset="0"/>
                <a:sym typeface="Wingdings" pitchFamily="2" charset="2"/>
              </a:rPr>
              <a:t> Ajouter (FRN, JPN)</a:t>
            </a:r>
          </a:p>
          <a:p>
            <a:pPr marL="742950" lvl="1" indent="-285750" defTabSz="-13873163" eaLnBrk="0" hangingPunct="0">
              <a:lnSpc>
                <a:spcPct val="90000"/>
              </a:lnSpc>
              <a:spcBef>
                <a:spcPct val="30000"/>
              </a:spcBef>
              <a:buClr>
                <a:srgbClr val="0099FF"/>
              </a:buClr>
              <a:buFontTx/>
              <a:buBlip>
                <a:blip r:embed="rId5"/>
              </a:buBlip>
            </a:pPr>
            <a:r>
              <a:rPr lang="fr-FR" sz="1700">
                <a:latin typeface="Segoe Semibold" pitchFamily="34" charset="0"/>
                <a:sym typeface="Wingdings" pitchFamily="2" charset="2"/>
              </a:rPr>
              <a:t> Supprimer (RUS)</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58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utoUpdateAnimBg="0"/>
      <p:bldP spid="65846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22" name="Rectangle 1592321"/>
          <p:cNvSpPr>
            <a:spLocks noChangeArrowheads="1"/>
          </p:cNvSpPr>
          <p:nvPr/>
        </p:nvSpPr>
        <p:spPr bwMode="auto">
          <a:xfrm>
            <a:off x="5921375" y="801688"/>
            <a:ext cx="2728913" cy="5141912"/>
          </a:xfrm>
          <a:prstGeom prst="rect">
            <a:avLst/>
          </a:prstGeom>
          <a:gradFill rotWithShape="0">
            <a:gsLst>
              <a:gs pos="0">
                <a:schemeClr val="folHlink"/>
              </a:gs>
              <a:gs pos="100000">
                <a:schemeClr val="folHlink">
                  <a:gamma/>
                  <a:shade val="56078"/>
                  <a:invGamma/>
                  <a:alpha val="35001"/>
                </a:schemeClr>
              </a:gs>
            </a:gsLst>
            <a:lin ang="5400000" scaled="1"/>
          </a:gradFill>
          <a:ln w="12700" cap="flat" cmpd="sng" algn="ctr">
            <a:solidFill>
              <a:schemeClr val="folHlink"/>
            </a:solidFill>
            <a:prstDash val="solid"/>
            <a:miter lim="800000"/>
            <a:headEnd type="none" w="med" len="med"/>
            <a:tailEnd type="none" w="med" len="med"/>
          </a:ln>
          <a:effectLst/>
        </p:spPr>
        <p:txBody>
          <a:bodyPr wrap="none" anchor="ctr"/>
          <a:lstStyle/>
          <a:p>
            <a:pPr>
              <a:defRPr/>
            </a:pPr>
            <a:endParaRPr lang="en-US">
              <a:solidFill>
                <a:srgbClr val="000000"/>
              </a:solidFill>
              <a:latin typeface="Arial" pitchFamily="34" charset="0"/>
            </a:endParaRPr>
          </a:p>
        </p:txBody>
      </p:sp>
      <p:sp>
        <p:nvSpPr>
          <p:cNvPr id="30723" name="Rectangle 1592323"/>
          <p:cNvSpPr>
            <a:spLocks noChangeArrowheads="1"/>
          </p:cNvSpPr>
          <p:nvPr/>
        </p:nvSpPr>
        <p:spPr bwMode="auto">
          <a:xfrm>
            <a:off x="3136900" y="801688"/>
            <a:ext cx="2728913" cy="5162550"/>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w="12700" algn="ctr">
            <a:solidFill>
              <a:schemeClr val="hlink"/>
            </a:solidFill>
            <a:miter lim="800000"/>
            <a:headEnd/>
            <a:tailEnd/>
          </a:ln>
        </p:spPr>
        <p:txBody>
          <a:bodyPr wrap="none" anchor="ctr"/>
          <a:lstStyle/>
          <a:p>
            <a:endParaRPr lang="en-US">
              <a:solidFill>
                <a:srgbClr val="000000"/>
              </a:solidFill>
            </a:endParaRPr>
          </a:p>
        </p:txBody>
      </p:sp>
      <p:sp>
        <p:nvSpPr>
          <p:cNvPr id="30724" name="Rectangle 1592325"/>
          <p:cNvSpPr>
            <a:spLocks noChangeArrowheads="1"/>
          </p:cNvSpPr>
          <p:nvPr/>
        </p:nvSpPr>
        <p:spPr bwMode="auto">
          <a:xfrm>
            <a:off x="357188" y="801688"/>
            <a:ext cx="2728912" cy="5532437"/>
          </a:xfrm>
          <a:prstGeom prst="rect">
            <a:avLst/>
          </a:prstGeom>
          <a:gradFill rotWithShape="0">
            <a:gsLst>
              <a:gs pos="0">
                <a:srgbClr val="5E9EFF"/>
              </a:gs>
              <a:gs pos="39999">
                <a:srgbClr val="85C2FF"/>
              </a:gs>
              <a:gs pos="70000">
                <a:srgbClr val="C4D6EB"/>
              </a:gs>
              <a:gs pos="100000">
                <a:srgbClr val="FFEBFA"/>
              </a:gs>
            </a:gsLst>
            <a:lin ang="5400000"/>
          </a:gradFill>
          <a:ln w="12700" algn="ctr">
            <a:solidFill>
              <a:schemeClr val="accent2"/>
            </a:solidFill>
            <a:miter lim="800000"/>
            <a:headEnd/>
            <a:tailEnd/>
          </a:ln>
        </p:spPr>
        <p:txBody>
          <a:bodyPr wrap="none" anchor="ctr"/>
          <a:lstStyle/>
          <a:p>
            <a:endParaRPr lang="en-US">
              <a:solidFill>
                <a:srgbClr val="000000"/>
              </a:solidFill>
            </a:endParaRPr>
          </a:p>
        </p:txBody>
      </p:sp>
      <p:sp>
        <p:nvSpPr>
          <p:cNvPr id="432133" name="Rectangle 1592327"/>
          <p:cNvSpPr>
            <a:spLocks noChangeArrowheads="1"/>
          </p:cNvSpPr>
          <p:nvPr/>
        </p:nvSpPr>
        <p:spPr bwMode="auto">
          <a:xfrm>
            <a:off x="3154363" y="6045200"/>
            <a:ext cx="5491162" cy="247650"/>
          </a:xfrm>
          <a:prstGeom prst="rect">
            <a:avLst/>
          </a:prstGeom>
          <a:gradFill rotWithShape="1">
            <a:gsLst>
              <a:gs pos="0">
                <a:srgbClr val="5E9EFF"/>
              </a:gs>
              <a:gs pos="39999">
                <a:srgbClr val="85C2FF"/>
              </a:gs>
              <a:gs pos="70000">
                <a:srgbClr val="C4D6EB"/>
              </a:gs>
              <a:gs pos="100000">
                <a:srgbClr val="FFEBFA"/>
              </a:gs>
            </a:gsLst>
            <a:lin ang="5400000" scaled="0"/>
          </a:gradFill>
          <a:ln w="12700" algn="ctr">
            <a:solidFill>
              <a:schemeClr val="tx2"/>
            </a:solidFill>
            <a:miter lim="800000"/>
            <a:headEnd/>
            <a:tailEnd/>
          </a:ln>
        </p:spPr>
        <p:txBody>
          <a:bodyPr wrap="none" anchor="ctr"/>
          <a:lstStyle/>
          <a:p>
            <a:pPr algn="ctr">
              <a:defRPr/>
            </a:pPr>
            <a:r>
              <a:rPr lang="fr-FR" b="1">
                <a:solidFill>
                  <a:srgbClr val="000000"/>
                </a:solidFill>
                <a:latin typeface="Arial" pitchFamily="34" charset="0"/>
              </a:rPr>
              <a:t/>
            </a:r>
            <a:br>
              <a:rPr lang="fr-FR" b="1">
                <a:solidFill>
                  <a:srgbClr val="000000"/>
                </a:solidFill>
                <a:latin typeface="Arial" pitchFamily="34" charset="0"/>
              </a:rPr>
            </a:br>
            <a:r>
              <a:rPr lang="fr-FR" b="1">
                <a:solidFill>
                  <a:srgbClr val="000000"/>
                </a:solidFill>
                <a:latin typeface="Arial" pitchFamily="34" charset="0"/>
              </a:rPr>
              <a:t>Windows PE</a:t>
            </a:r>
          </a:p>
          <a:p>
            <a:pPr algn="ctr" eaLnBrk="0" hangingPunct="0">
              <a:defRPr/>
            </a:pPr>
            <a:endParaRPr lang="fr-FR" b="1">
              <a:effectLst>
                <a:outerShdw blurRad="38100" dist="38100" dir="2700000" algn="tl">
                  <a:srgbClr val="000000"/>
                </a:outerShdw>
              </a:effectLst>
              <a:latin typeface="Arial" pitchFamily="34" charset="0"/>
            </a:endParaRPr>
          </a:p>
        </p:txBody>
      </p:sp>
      <p:sp>
        <p:nvSpPr>
          <p:cNvPr id="1592329" name="TextBox 1592328"/>
          <p:cNvSpPr txBox="1">
            <a:spLocks noChangeArrowheads="1"/>
          </p:cNvSpPr>
          <p:nvPr/>
        </p:nvSpPr>
        <p:spPr bwMode="auto">
          <a:xfrm>
            <a:off x="415925" y="800100"/>
            <a:ext cx="2701925" cy="2505075"/>
          </a:xfrm>
          <a:prstGeom prst="rect">
            <a:avLst/>
          </a:prstGeom>
          <a:noFill/>
          <a:ln w="9525" cap="flat" cmpd="sng" algn="ctr">
            <a:noFill/>
            <a:prstDash val="solid"/>
            <a:miter lim="800000"/>
            <a:headEnd type="none" w="med" len="med"/>
            <a:tailEnd type="none" w="med" len="med"/>
          </a:ln>
          <a:effectLst/>
        </p:spPr>
        <p:txBody>
          <a:bodyPr>
            <a:spAutoFit/>
          </a:bodyPr>
          <a:lstStyle/>
          <a:p>
            <a:pPr marL="176213" indent="-176213" algn="ctr" eaLnBrk="0" hangingPunct="0">
              <a:defRPr/>
            </a:pPr>
            <a:r>
              <a:rPr lang="fr-FR" sz="2500" b="1" dirty="0">
                <a:latin typeface="Arial" pitchFamily="34" charset="0"/>
              </a:rPr>
              <a:t>Planification</a:t>
            </a:r>
          </a:p>
          <a:p>
            <a:pPr marL="176213" indent="-176213" eaLnBrk="0" hangingPunct="0">
              <a:defRPr/>
            </a:pPr>
            <a:endParaRPr lang="fr-FR" sz="2100" b="1" dirty="0">
              <a:solidFill>
                <a:schemeClr val="accent1"/>
              </a:solidFill>
              <a:effectLst>
                <a:outerShdw blurRad="38100" dist="38100" dir="2700000" algn="tl">
                  <a:srgbClr val="000000"/>
                </a:outerShdw>
              </a:effectLst>
              <a:latin typeface="Arial" pitchFamily="34" charset="0"/>
            </a:endParaRPr>
          </a:p>
          <a:p>
            <a:pPr marL="176213" indent="-176213" eaLnBrk="0" hangingPunct="0">
              <a:buFontTx/>
              <a:buChar char="•"/>
              <a:defRPr/>
            </a:pPr>
            <a:r>
              <a:rPr lang="fr-FR" sz="1600" b="1" dirty="0">
                <a:latin typeface="Arial" pitchFamily="34" charset="0"/>
              </a:rPr>
              <a:t>Inventaire applicatif</a:t>
            </a:r>
          </a:p>
          <a:p>
            <a:pPr marL="176213" indent="-176213" eaLnBrk="0" hangingPunct="0">
              <a:buFontTx/>
              <a:buChar char="•"/>
              <a:defRPr/>
            </a:pPr>
            <a:r>
              <a:rPr lang="fr-FR" sz="1600" b="1" dirty="0">
                <a:latin typeface="Arial" pitchFamily="34" charset="0"/>
              </a:rPr>
              <a:t>Analyses &amp; tests applicatifs</a:t>
            </a:r>
          </a:p>
          <a:p>
            <a:pPr marL="176213" indent="-176213" eaLnBrk="0" hangingPunct="0">
              <a:buFontTx/>
              <a:buChar char="•"/>
              <a:defRPr/>
            </a:pPr>
            <a:r>
              <a:rPr lang="fr-FR" sz="1600" b="1" dirty="0">
                <a:latin typeface="Arial" pitchFamily="34" charset="0"/>
              </a:rPr>
              <a:t>Résolution des problèmes applicatifs</a:t>
            </a:r>
          </a:p>
          <a:p>
            <a:pPr marL="176213" indent="-176213" eaLnBrk="0" hangingPunct="0">
              <a:buFontTx/>
              <a:buChar char="•"/>
              <a:defRPr/>
            </a:pPr>
            <a:r>
              <a:rPr lang="fr-FR" sz="1600" b="1" dirty="0">
                <a:latin typeface="Arial" pitchFamily="34" charset="0"/>
              </a:rPr>
              <a:t>Scripts de migration</a:t>
            </a:r>
          </a:p>
          <a:p>
            <a:pPr marL="176213" indent="-176213" eaLnBrk="0" hangingPunct="0">
              <a:buFontTx/>
              <a:buChar char="•"/>
              <a:defRPr/>
            </a:pPr>
            <a:r>
              <a:rPr lang="fr-FR" sz="1600" b="1" dirty="0">
                <a:latin typeface="Arial" pitchFamily="34" charset="0"/>
              </a:rPr>
              <a:t>Migration des formats</a:t>
            </a:r>
            <a:endParaRPr lang="fr-FR" sz="1900" b="1" dirty="0">
              <a:latin typeface="Arial" pitchFamily="34" charset="0"/>
            </a:endParaRPr>
          </a:p>
        </p:txBody>
      </p:sp>
      <p:sp>
        <p:nvSpPr>
          <p:cNvPr id="30727" name="Rectangle 1592329"/>
          <p:cNvSpPr>
            <a:spLocks noChangeArrowheads="1"/>
          </p:cNvSpPr>
          <p:nvPr/>
        </p:nvSpPr>
        <p:spPr bwMode="auto">
          <a:xfrm>
            <a:off x="3189288" y="801688"/>
            <a:ext cx="2722562" cy="2741612"/>
          </a:xfrm>
          <a:prstGeom prst="rect">
            <a:avLst/>
          </a:prstGeom>
          <a:noFill/>
          <a:ln w="9525">
            <a:noFill/>
            <a:miter lim="800000"/>
            <a:headEnd/>
            <a:tailEnd/>
          </a:ln>
        </p:spPr>
        <p:txBody>
          <a:bodyPr wrap="none" anchor="ctr"/>
          <a:lstStyle/>
          <a:p>
            <a:endParaRPr lang="en-US">
              <a:solidFill>
                <a:srgbClr val="000000"/>
              </a:solidFill>
            </a:endParaRPr>
          </a:p>
        </p:txBody>
      </p:sp>
      <p:sp>
        <p:nvSpPr>
          <p:cNvPr id="1592331" name="TextBox 1592330"/>
          <p:cNvSpPr txBox="1">
            <a:spLocks noChangeArrowheads="1"/>
          </p:cNvSpPr>
          <p:nvPr/>
        </p:nvSpPr>
        <p:spPr bwMode="auto">
          <a:xfrm>
            <a:off x="3171825" y="776288"/>
            <a:ext cx="2681288" cy="3252787"/>
          </a:xfrm>
          <a:prstGeom prst="rect">
            <a:avLst/>
          </a:prstGeom>
          <a:noFill/>
          <a:ln w="9525" cap="flat" cmpd="sng" algn="ctr">
            <a:noFill/>
            <a:prstDash val="solid"/>
            <a:miter lim="800000"/>
            <a:headEnd type="none" w="med" len="med"/>
            <a:tailEnd type="none" w="med" len="med"/>
          </a:ln>
          <a:effectLst/>
        </p:spPr>
        <p:txBody>
          <a:bodyPr>
            <a:spAutoFit/>
          </a:bodyPr>
          <a:lstStyle/>
          <a:p>
            <a:pPr marL="176213" indent="-176213" algn="ctr" eaLnBrk="0" hangingPunct="0">
              <a:defRPr/>
            </a:pPr>
            <a:r>
              <a:rPr lang="fr-FR" sz="2500" b="1" dirty="0">
                <a:latin typeface="Arial" pitchFamily="34" charset="0"/>
              </a:rPr>
              <a:t>Réalisation</a:t>
            </a:r>
          </a:p>
          <a:p>
            <a:pPr marL="176213" indent="-176213" eaLnBrk="0" hangingPunct="0">
              <a:buFontTx/>
              <a:buChar char="•"/>
              <a:defRPr/>
            </a:pPr>
            <a:endParaRPr lang="fr-FR" sz="2100" dirty="0">
              <a:effectLst>
                <a:outerShdw blurRad="38100" dist="38100" dir="2700000" algn="tl">
                  <a:srgbClr val="000000"/>
                </a:outerShdw>
              </a:effectLst>
              <a:latin typeface="Arial" pitchFamily="34" charset="0"/>
            </a:endParaRPr>
          </a:p>
          <a:p>
            <a:pPr marL="176213" indent="-176213" eaLnBrk="0" hangingPunct="0">
              <a:buFontTx/>
              <a:buChar char="•"/>
              <a:defRPr/>
            </a:pPr>
            <a:r>
              <a:rPr lang="fr-FR" sz="1600" b="1" dirty="0">
                <a:latin typeface="Arial" pitchFamily="34" charset="0"/>
              </a:rPr>
              <a:t>Construction des images de base (choix des modules)</a:t>
            </a:r>
          </a:p>
          <a:p>
            <a:pPr marL="176213" indent="-176213" eaLnBrk="0" hangingPunct="0">
              <a:buFontTx/>
              <a:buChar char="•"/>
              <a:defRPr/>
            </a:pPr>
            <a:r>
              <a:rPr lang="fr-FR" sz="1600" b="1" dirty="0">
                <a:latin typeface="Arial" pitchFamily="34" charset="0"/>
              </a:rPr>
              <a:t>Personnalisation des images et des </a:t>
            </a:r>
            <a:r>
              <a:rPr lang="fr-FR" sz="1600" b="1" dirty="0" err="1">
                <a:latin typeface="Arial" pitchFamily="34" charset="0"/>
              </a:rPr>
              <a:t>install</a:t>
            </a:r>
            <a:r>
              <a:rPr lang="fr-FR" sz="1600" b="1" dirty="0">
                <a:latin typeface="Arial" pitchFamily="34" charset="0"/>
              </a:rPr>
              <a:t>.</a:t>
            </a:r>
          </a:p>
          <a:p>
            <a:pPr marL="176213" indent="-176213" eaLnBrk="0" hangingPunct="0">
              <a:buFontTx/>
              <a:buChar char="•"/>
              <a:defRPr/>
            </a:pPr>
            <a:r>
              <a:rPr lang="fr-FR" sz="1600" b="1" dirty="0">
                <a:latin typeface="Arial" pitchFamily="34" charset="0"/>
              </a:rPr>
              <a:t>Ajouts des langages, pilotes et applicatifs</a:t>
            </a:r>
          </a:p>
          <a:p>
            <a:pPr marL="176213" indent="-176213" eaLnBrk="0" hangingPunct="0">
              <a:buFontTx/>
              <a:buChar char="•"/>
              <a:defRPr/>
            </a:pPr>
            <a:r>
              <a:rPr lang="fr-FR" sz="1600" b="1" dirty="0">
                <a:latin typeface="Arial" pitchFamily="34" charset="0"/>
              </a:rPr>
              <a:t>Capture des images</a:t>
            </a:r>
          </a:p>
          <a:p>
            <a:pPr marL="176213" indent="-176213" eaLnBrk="0" hangingPunct="0">
              <a:buFontTx/>
              <a:buChar char="•"/>
              <a:defRPr/>
            </a:pPr>
            <a:endParaRPr lang="fr-FR" sz="1600" dirty="0">
              <a:effectLst>
                <a:outerShdw blurRad="38100" dist="38100" dir="2700000" algn="tl">
                  <a:srgbClr val="000000"/>
                </a:outerShdw>
              </a:effectLst>
              <a:latin typeface="Arial" pitchFamily="34" charset="0"/>
            </a:endParaRPr>
          </a:p>
          <a:p>
            <a:pPr marL="176213" indent="-176213" eaLnBrk="0" hangingPunct="0">
              <a:buFontTx/>
              <a:buChar char="•"/>
              <a:defRPr/>
            </a:pPr>
            <a:endParaRPr lang="fr-FR" sz="1700" dirty="0">
              <a:effectLst>
                <a:outerShdw blurRad="38100" dist="38100" dir="2700000" algn="tl">
                  <a:srgbClr val="000000"/>
                </a:outerShdw>
              </a:effectLst>
              <a:latin typeface="Arial" pitchFamily="34" charset="0"/>
            </a:endParaRPr>
          </a:p>
        </p:txBody>
      </p:sp>
      <p:sp>
        <p:nvSpPr>
          <p:cNvPr id="30729" name="TextBox 1592331"/>
          <p:cNvSpPr txBox="1">
            <a:spLocks noChangeArrowheads="1"/>
          </p:cNvSpPr>
          <p:nvPr/>
        </p:nvSpPr>
        <p:spPr bwMode="auto">
          <a:xfrm>
            <a:off x="428625" y="3449638"/>
            <a:ext cx="2671763" cy="2490787"/>
          </a:xfrm>
          <a:prstGeom prst="rect">
            <a:avLst/>
          </a:prstGeom>
          <a:noFill/>
          <a:ln w="9525">
            <a:noFill/>
            <a:miter lim="800000"/>
            <a:headEnd/>
            <a:tailEnd/>
          </a:ln>
        </p:spPr>
        <p:txBody>
          <a:bodyPr>
            <a:spAutoFit/>
          </a:bodyPr>
          <a:lstStyle/>
          <a:p>
            <a:pPr marL="342900" indent="-342900" eaLnBrk="0" hangingPunct="0"/>
            <a:r>
              <a:rPr lang="fr-FR" sz="2100" b="1" u="sng"/>
              <a:t>Outils</a:t>
            </a:r>
          </a:p>
          <a:p>
            <a:pPr marL="342900" indent="-342900" eaLnBrk="0" hangingPunct="0"/>
            <a:endParaRPr lang="fr-FR" sz="800" b="1"/>
          </a:p>
          <a:p>
            <a:pPr marL="342900" indent="-342900" eaLnBrk="0" hangingPunct="0">
              <a:buFontTx/>
              <a:buChar char="•"/>
            </a:pPr>
            <a:r>
              <a:rPr lang="fr-FR" sz="1600" b="1"/>
              <a:t>Application Compatibility Toolkit  (ACT) 5.0</a:t>
            </a:r>
          </a:p>
          <a:p>
            <a:pPr marL="342900" indent="-342900" eaLnBrk="0" hangingPunct="0">
              <a:buFontTx/>
              <a:buChar char="•"/>
            </a:pPr>
            <a:r>
              <a:rPr lang="fr-FR" sz="1600" b="1"/>
              <a:t>User State Migration Toolkit (USMT) v3</a:t>
            </a:r>
          </a:p>
          <a:p>
            <a:pPr marL="342900" indent="-342900" eaLnBrk="0" hangingPunct="0">
              <a:buFontTx/>
              <a:buChar char="•"/>
            </a:pPr>
            <a:r>
              <a:rPr lang="fr-FR" sz="1600" b="1"/>
              <a:t>Office Resource Kit</a:t>
            </a:r>
          </a:p>
          <a:p>
            <a:pPr marL="342900" indent="-342900" eaLnBrk="0" hangingPunct="0">
              <a:buFontTx/>
              <a:buChar char="•"/>
            </a:pPr>
            <a:r>
              <a:rPr lang="fr-FR" sz="1600" b="1"/>
              <a:t>Office Migration Planning Manager</a:t>
            </a:r>
          </a:p>
        </p:txBody>
      </p:sp>
      <p:sp>
        <p:nvSpPr>
          <p:cNvPr id="30730" name="TextBox 1592332"/>
          <p:cNvSpPr txBox="1">
            <a:spLocks noChangeArrowheads="1"/>
          </p:cNvSpPr>
          <p:nvPr/>
        </p:nvSpPr>
        <p:spPr bwMode="auto">
          <a:xfrm>
            <a:off x="3227388" y="3509963"/>
            <a:ext cx="2581275" cy="2490787"/>
          </a:xfrm>
          <a:prstGeom prst="rect">
            <a:avLst/>
          </a:prstGeom>
          <a:noFill/>
          <a:ln w="9525">
            <a:noFill/>
            <a:miter lim="800000"/>
            <a:headEnd/>
            <a:tailEnd/>
          </a:ln>
        </p:spPr>
        <p:txBody>
          <a:bodyPr>
            <a:spAutoFit/>
          </a:bodyPr>
          <a:lstStyle/>
          <a:p>
            <a:pPr marL="342900" indent="-342900" eaLnBrk="0" hangingPunct="0"/>
            <a:r>
              <a:rPr lang="fr-FR" sz="2100" b="1" u="sng"/>
              <a:t>Outils</a:t>
            </a:r>
          </a:p>
          <a:p>
            <a:pPr marL="342900" indent="-342900" eaLnBrk="0" hangingPunct="0"/>
            <a:endParaRPr lang="fr-FR" sz="800" b="1"/>
          </a:p>
          <a:p>
            <a:pPr marL="342900" indent="-342900" eaLnBrk="0" hangingPunct="0">
              <a:buFontTx/>
              <a:buChar char="•"/>
            </a:pPr>
            <a:r>
              <a:rPr lang="fr-FR" sz="1600" b="1"/>
              <a:t>Image Based Setup (IBS)</a:t>
            </a:r>
          </a:p>
          <a:p>
            <a:pPr marL="342900" indent="-342900" eaLnBrk="0" hangingPunct="0">
              <a:buFontTx/>
              <a:buChar char="•"/>
            </a:pPr>
            <a:r>
              <a:rPr lang="fr-FR" sz="1600" b="1"/>
              <a:t>Ximage</a:t>
            </a:r>
          </a:p>
          <a:p>
            <a:pPr marL="342900" indent="-342900" eaLnBrk="0" hangingPunct="0">
              <a:buFontTx/>
              <a:buChar char="•"/>
            </a:pPr>
            <a:r>
              <a:rPr lang="fr-FR" sz="1600" b="1"/>
              <a:t>Windows System Image Manager</a:t>
            </a:r>
          </a:p>
          <a:p>
            <a:pPr marL="342900" indent="-342900" eaLnBrk="0" hangingPunct="0">
              <a:buFontTx/>
              <a:buChar char="•"/>
            </a:pPr>
            <a:r>
              <a:rPr lang="fr-FR" sz="1600" b="1"/>
              <a:t>Sysprep</a:t>
            </a:r>
          </a:p>
          <a:p>
            <a:pPr marL="342900" indent="-342900" eaLnBrk="0" hangingPunct="0">
              <a:buFontTx/>
              <a:buChar char="•"/>
            </a:pPr>
            <a:r>
              <a:rPr lang="fr-FR" sz="1600" b="1"/>
              <a:t>Office Customization Tool</a:t>
            </a:r>
            <a:endParaRPr lang="fr-FR" sz="1900" b="1"/>
          </a:p>
        </p:txBody>
      </p:sp>
      <p:sp>
        <p:nvSpPr>
          <p:cNvPr id="30731" name="TextBox 1592333"/>
          <p:cNvSpPr txBox="1">
            <a:spLocks noChangeArrowheads="1"/>
          </p:cNvSpPr>
          <p:nvPr/>
        </p:nvSpPr>
        <p:spPr bwMode="auto">
          <a:xfrm>
            <a:off x="5981700" y="3074988"/>
            <a:ext cx="2562225" cy="3224212"/>
          </a:xfrm>
          <a:prstGeom prst="rect">
            <a:avLst/>
          </a:prstGeom>
          <a:noFill/>
          <a:ln w="9525">
            <a:noFill/>
            <a:miter lim="800000"/>
            <a:headEnd/>
            <a:tailEnd/>
          </a:ln>
        </p:spPr>
        <p:txBody>
          <a:bodyPr>
            <a:spAutoFit/>
          </a:bodyPr>
          <a:lstStyle/>
          <a:p>
            <a:pPr marL="342900" indent="-342900" eaLnBrk="0" hangingPunct="0"/>
            <a:r>
              <a:rPr lang="fr-FR" sz="2100" b="1" u="sng"/>
              <a:t>Outils</a:t>
            </a:r>
          </a:p>
          <a:p>
            <a:pPr marL="342900" indent="-342900" eaLnBrk="0" hangingPunct="0"/>
            <a:endParaRPr lang="fr-FR" sz="800" b="1"/>
          </a:p>
          <a:p>
            <a:pPr marL="342900" indent="-342900" eaLnBrk="0" hangingPunct="0">
              <a:buFontTx/>
              <a:buChar char="•"/>
            </a:pPr>
            <a:r>
              <a:rPr lang="fr-FR" sz="1600" b="1"/>
              <a:t>Image Based Setup</a:t>
            </a:r>
          </a:p>
          <a:p>
            <a:pPr marL="342900" indent="-342900" eaLnBrk="0" hangingPunct="0">
              <a:buFontTx/>
              <a:buChar char="•"/>
            </a:pPr>
            <a:r>
              <a:rPr lang="fr-FR" sz="1600" b="1"/>
              <a:t>USMT v3</a:t>
            </a:r>
          </a:p>
          <a:p>
            <a:pPr marL="342900" indent="-342900" eaLnBrk="0" hangingPunct="0">
              <a:buFontTx/>
              <a:buChar char="•"/>
            </a:pPr>
            <a:r>
              <a:rPr lang="fr-FR" sz="1600" b="1"/>
              <a:t>WDS (Windows Deployment Service)</a:t>
            </a:r>
          </a:p>
          <a:p>
            <a:pPr marL="342900" indent="-342900" eaLnBrk="0" hangingPunct="0">
              <a:buFontTx/>
              <a:buChar char="•"/>
            </a:pPr>
            <a:r>
              <a:rPr lang="fr-FR" sz="1600" b="1"/>
              <a:t>SMS OSD FP Update</a:t>
            </a:r>
          </a:p>
          <a:p>
            <a:pPr marL="342900" indent="-342900" eaLnBrk="0" hangingPunct="0">
              <a:buFontTx/>
              <a:buChar char="•"/>
            </a:pPr>
            <a:r>
              <a:rPr lang="fr-FR" sz="1600" b="1"/>
              <a:t>Partage réseau d’Office 2007</a:t>
            </a:r>
          </a:p>
          <a:p>
            <a:pPr marL="342900" indent="-342900" eaLnBrk="0" hangingPunct="0">
              <a:buFontTx/>
              <a:buChar char="•"/>
            </a:pPr>
            <a:r>
              <a:rPr lang="fr-FR" sz="1600" b="1"/>
              <a:t>Office File Convertion Tool</a:t>
            </a:r>
          </a:p>
          <a:p>
            <a:pPr marL="342900" indent="-342900" eaLnBrk="0" hangingPunct="0">
              <a:buFontTx/>
              <a:buChar char="•"/>
            </a:pPr>
            <a:endParaRPr lang="fr-FR" sz="1600" b="1"/>
          </a:p>
          <a:p>
            <a:pPr marL="342900" indent="-342900" eaLnBrk="0" hangingPunct="0"/>
            <a:endParaRPr lang="fr-FR" sz="1600" b="1"/>
          </a:p>
        </p:txBody>
      </p:sp>
      <p:sp>
        <p:nvSpPr>
          <p:cNvPr id="1592335" name="TextBox 1592334"/>
          <p:cNvSpPr txBox="1">
            <a:spLocks noChangeArrowheads="1"/>
          </p:cNvSpPr>
          <p:nvPr/>
        </p:nvSpPr>
        <p:spPr bwMode="auto">
          <a:xfrm>
            <a:off x="5981700" y="776288"/>
            <a:ext cx="2632075" cy="2519362"/>
          </a:xfrm>
          <a:prstGeom prst="rect">
            <a:avLst/>
          </a:prstGeom>
          <a:noFill/>
          <a:ln w="9525" cap="flat" cmpd="sng" algn="ctr">
            <a:noFill/>
            <a:prstDash val="solid"/>
            <a:miter lim="800000"/>
            <a:headEnd type="none" w="med" len="med"/>
            <a:tailEnd type="none" w="med" len="med"/>
          </a:ln>
          <a:effectLst/>
        </p:spPr>
        <p:txBody>
          <a:bodyPr>
            <a:spAutoFit/>
          </a:bodyPr>
          <a:lstStyle/>
          <a:p>
            <a:pPr marL="176213" indent="-176213" algn="ctr" eaLnBrk="0" hangingPunct="0">
              <a:defRPr/>
            </a:pPr>
            <a:r>
              <a:rPr lang="fr-FR" sz="2500" b="1" dirty="0">
                <a:latin typeface="Arial" pitchFamily="34" charset="0"/>
              </a:rPr>
              <a:t>Déploiement</a:t>
            </a:r>
          </a:p>
          <a:p>
            <a:pPr marL="176213" indent="-176213" algn="ctr" eaLnBrk="0" hangingPunct="0">
              <a:defRPr/>
            </a:pPr>
            <a:endParaRPr lang="fr-FR" sz="2100" b="1" dirty="0">
              <a:effectLst>
                <a:outerShdw blurRad="38100" dist="38100" dir="2700000" algn="tl">
                  <a:srgbClr val="000000"/>
                </a:outerShdw>
              </a:effectLst>
              <a:latin typeface="Arial" pitchFamily="34" charset="0"/>
            </a:endParaRPr>
          </a:p>
          <a:p>
            <a:pPr marL="176213" indent="-176213" eaLnBrk="0" hangingPunct="0">
              <a:buFontTx/>
              <a:buChar char="•"/>
              <a:defRPr/>
            </a:pPr>
            <a:r>
              <a:rPr lang="fr-FR" sz="1600" b="1" dirty="0">
                <a:latin typeface="Arial" pitchFamily="34" charset="0"/>
              </a:rPr>
              <a:t>Installation des images sur les postes</a:t>
            </a:r>
          </a:p>
          <a:p>
            <a:pPr marL="176213" indent="-176213" eaLnBrk="0" hangingPunct="0">
              <a:buFontTx/>
              <a:buChar char="•"/>
              <a:defRPr/>
            </a:pPr>
            <a:r>
              <a:rPr lang="fr-FR" sz="1600" b="1" dirty="0">
                <a:latin typeface="Arial" pitchFamily="34" charset="0"/>
              </a:rPr>
              <a:t>Migration / Mise à jour</a:t>
            </a:r>
          </a:p>
          <a:p>
            <a:pPr marL="176213" indent="-176213" eaLnBrk="0" hangingPunct="0">
              <a:buFontTx/>
              <a:buChar char="•"/>
              <a:defRPr/>
            </a:pPr>
            <a:r>
              <a:rPr lang="fr-FR" sz="1600" b="1" dirty="0">
                <a:latin typeface="Arial" pitchFamily="34" charset="0"/>
              </a:rPr>
              <a:t>Déploiement à distance</a:t>
            </a:r>
          </a:p>
          <a:p>
            <a:pPr marL="176213" indent="-176213" eaLnBrk="0" hangingPunct="0">
              <a:buFontTx/>
              <a:buChar char="•"/>
              <a:defRPr/>
            </a:pPr>
            <a:endParaRPr lang="fr-FR" sz="1600" b="1" dirty="0">
              <a:effectLst>
                <a:outerShdw blurRad="38100" dist="38100" dir="2700000" algn="tl">
                  <a:srgbClr val="000000"/>
                </a:outerShdw>
              </a:effectLst>
              <a:latin typeface="Arial" pitchFamily="34" charset="0"/>
            </a:endParaRPr>
          </a:p>
          <a:p>
            <a:pPr marL="176213" indent="-176213" eaLnBrk="0" hangingPunct="0">
              <a:buFontTx/>
              <a:buChar char="•"/>
              <a:defRPr/>
            </a:pPr>
            <a:endParaRPr lang="fr-FR" sz="1600" dirty="0">
              <a:effectLst>
                <a:outerShdw blurRad="38100" dist="38100" dir="2700000" algn="tl">
                  <a:srgbClr val="000000"/>
                </a:outerShdw>
              </a:effectLst>
              <a:latin typeface="Arial" pitchFamily="34" charset="0"/>
            </a:endParaRPr>
          </a:p>
          <a:p>
            <a:pPr marL="176213" indent="-176213" eaLnBrk="0" hangingPunct="0">
              <a:buFontTx/>
              <a:buChar char="•"/>
              <a:defRPr/>
            </a:pPr>
            <a:endParaRPr lang="fr-FR" sz="1700" dirty="0">
              <a:effectLst>
                <a:outerShdw blurRad="38100" dist="38100" dir="2700000" algn="tl">
                  <a:srgbClr val="000000"/>
                </a:outerShdw>
              </a:effectLst>
              <a:latin typeface="Arial" pitchFamily="34" charset="0"/>
            </a:endParaRPr>
          </a:p>
        </p:txBody>
      </p:sp>
      <p:sp>
        <p:nvSpPr>
          <p:cNvPr id="30733" name="Rectangle 1592335"/>
          <p:cNvSpPr>
            <a:spLocks noChangeArrowheads="1"/>
          </p:cNvSpPr>
          <p:nvPr/>
        </p:nvSpPr>
        <p:spPr bwMode="auto">
          <a:xfrm>
            <a:off x="0" y="0"/>
            <a:ext cx="8372475" cy="641350"/>
          </a:xfrm>
          <a:prstGeom prst="rect">
            <a:avLst/>
          </a:prstGeom>
          <a:noFill/>
          <a:ln w="9525">
            <a:noFill/>
            <a:miter lim="800000"/>
            <a:headEnd/>
            <a:tailEnd/>
          </a:ln>
        </p:spPr>
        <p:txBody>
          <a:bodyPr>
            <a:spAutoFit/>
          </a:bodyPr>
          <a:lstStyle/>
          <a:p>
            <a:pPr>
              <a:lnSpc>
                <a:spcPct val="90000"/>
              </a:lnSpc>
            </a:pPr>
            <a:r>
              <a:rPr lang="fr-FR" sz="4000" b="1">
                <a:solidFill>
                  <a:schemeClr val="tx2"/>
                </a:solidFill>
                <a:latin typeface="Segoe Semibold" pitchFamily="34" charset="0"/>
              </a:rPr>
              <a:t>Les phases de déploiement</a:t>
            </a:r>
          </a:p>
        </p:txBody>
      </p:sp>
      <p:sp>
        <p:nvSpPr>
          <p:cNvPr id="432142" name="Rectangle 1592327"/>
          <p:cNvSpPr>
            <a:spLocks noChangeArrowheads="1"/>
          </p:cNvSpPr>
          <p:nvPr/>
        </p:nvSpPr>
        <p:spPr bwMode="auto">
          <a:xfrm>
            <a:off x="371475" y="6413500"/>
            <a:ext cx="8294688" cy="277813"/>
          </a:xfrm>
          <a:prstGeom prst="rect">
            <a:avLst/>
          </a:prstGeom>
          <a:solidFill>
            <a:schemeClr val="accent3">
              <a:alpha val="94000"/>
            </a:schemeClr>
          </a:solidFill>
          <a:ln w="12700" algn="ctr">
            <a:solidFill>
              <a:srgbClr val="FF00FF"/>
            </a:solidFill>
            <a:miter lim="800000"/>
            <a:headEnd/>
            <a:tailEnd/>
          </a:ln>
        </p:spPr>
        <p:txBody>
          <a:bodyPr wrap="none" anchor="ctr"/>
          <a:lstStyle/>
          <a:p>
            <a:pPr algn="ctr">
              <a:defRPr/>
            </a:pPr>
            <a:r>
              <a:rPr lang="fr-FR" b="1">
                <a:solidFill>
                  <a:srgbClr val="000000"/>
                </a:solidFill>
                <a:latin typeface="Arial" pitchFamily="34" charset="0"/>
              </a:rPr>
              <a:t/>
            </a:r>
            <a:br>
              <a:rPr lang="fr-FR" b="1">
                <a:solidFill>
                  <a:srgbClr val="000000"/>
                </a:solidFill>
                <a:latin typeface="Arial" pitchFamily="34" charset="0"/>
              </a:rPr>
            </a:br>
            <a:r>
              <a:rPr lang="fr-FR" b="1">
                <a:solidFill>
                  <a:srgbClr val="000000"/>
                </a:solidFill>
                <a:latin typeface="Arial" pitchFamily="34" charset="0"/>
              </a:rPr>
              <a:t>Business Desktop Deployment 2007</a:t>
            </a:r>
          </a:p>
          <a:p>
            <a:pPr algn="ctr" eaLnBrk="0" hangingPunct="0">
              <a:defRPr/>
            </a:pPr>
            <a:endParaRPr lang="fr-FR" b="1">
              <a:effectLst>
                <a:outerShdw blurRad="38100" dist="38100" dir="2700000" algn="tl">
                  <a:srgbClr val="000000"/>
                </a:outerShdw>
              </a:effectLst>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hape 1647617"/>
          <p:cNvSpPr>
            <a:spLocks noGrp="1" noChangeArrowheads="1"/>
          </p:cNvSpPr>
          <p:nvPr>
            <p:ph type="title" idx="4294967295"/>
          </p:nvPr>
        </p:nvSpPr>
        <p:spPr>
          <a:xfrm>
            <a:off x="-55983" y="4133"/>
            <a:ext cx="6811346" cy="910268"/>
          </a:xfrm>
        </p:spPr>
        <p:txBody>
          <a:bodyPr/>
          <a:lstStyle/>
          <a:p>
            <a:pPr eaLnBrk="1" hangingPunct="1"/>
            <a:r>
              <a:rPr lang="fr-FR" dirty="0" smtClean="0"/>
              <a:t>Application Compatibility </a:t>
            </a:r>
            <a:r>
              <a:rPr lang="fr-FR" dirty="0" err="1" smtClean="0"/>
              <a:t>Toolkit</a:t>
            </a:r>
            <a:r>
              <a:rPr lang="fr-FR" dirty="0" smtClean="0"/>
              <a:t> 5.0</a:t>
            </a:r>
            <a:endParaRPr lang="en-US" dirty="0" smtClean="0"/>
          </a:p>
        </p:txBody>
      </p:sp>
      <p:sp>
        <p:nvSpPr>
          <p:cNvPr id="31747" name="Shape 1647618"/>
          <p:cNvSpPr>
            <a:spLocks noGrp="1" noChangeArrowheads="1"/>
          </p:cNvSpPr>
          <p:nvPr>
            <p:ph type="body" idx="4294967295"/>
          </p:nvPr>
        </p:nvSpPr>
        <p:spPr>
          <a:xfrm>
            <a:off x="252413" y="906463"/>
            <a:ext cx="8891587" cy="6188075"/>
          </a:xfrm>
        </p:spPr>
        <p:txBody>
          <a:bodyPr/>
          <a:lstStyle/>
          <a:p>
            <a:pPr marL="447675" indent="-447675" eaLnBrk="1" hangingPunct="1"/>
            <a:r>
              <a:rPr lang="fr-FR" u="sng" smtClean="0"/>
              <a:t>Inventorier</a:t>
            </a:r>
            <a:r>
              <a:rPr lang="fr-FR" smtClean="0"/>
              <a:t>, </a:t>
            </a:r>
            <a:r>
              <a:rPr lang="fr-FR" u="sng" smtClean="0"/>
              <a:t>analyser</a:t>
            </a:r>
            <a:r>
              <a:rPr lang="fr-FR" smtClean="0"/>
              <a:t> et </a:t>
            </a:r>
            <a:r>
              <a:rPr lang="fr-FR" u="sng" smtClean="0"/>
              <a:t>corriger</a:t>
            </a:r>
            <a:r>
              <a:rPr lang="fr-FR" smtClean="0"/>
              <a:t> les applications pour qu’elles fonctionnent correctement avec Windows Vista et Office 2007</a:t>
            </a:r>
          </a:p>
          <a:p>
            <a:pPr marL="447675" indent="-447675" eaLnBrk="1" hangingPunct="1"/>
            <a:r>
              <a:rPr lang="fr-FR" smtClean="0"/>
              <a:t>Pourquoi ?</a:t>
            </a:r>
          </a:p>
          <a:p>
            <a:pPr marL="833438" lvl="1" indent="-354013" eaLnBrk="1" hangingPunct="1"/>
            <a:r>
              <a:rPr lang="fr-FR" smtClean="0"/>
              <a:t>User Account Control (UAC)</a:t>
            </a:r>
          </a:p>
          <a:p>
            <a:pPr marL="833438" lvl="1" indent="-354013" eaLnBrk="1" hangingPunct="1"/>
            <a:r>
              <a:rPr lang="fr-FR" smtClean="0"/>
              <a:t>Windows Vista 64-bit</a:t>
            </a:r>
          </a:p>
          <a:p>
            <a:pPr marL="833438" lvl="1" indent="-354013" eaLnBrk="1" hangingPunct="1"/>
            <a:r>
              <a:rPr lang="fr-FR" smtClean="0"/>
              <a:t>WRP (Windows Resource Protection: files, registry)</a:t>
            </a:r>
          </a:p>
          <a:p>
            <a:pPr marL="833438" lvl="1" indent="-354013" eaLnBrk="1" hangingPunct="1"/>
            <a:r>
              <a:rPr lang="fr-FR" smtClean="0"/>
              <a:t>Pare feu / Anti-virus</a:t>
            </a:r>
          </a:p>
          <a:p>
            <a:pPr marL="833438" lvl="1" indent="-354013" eaLnBrk="1" hangingPunct="1"/>
            <a:r>
              <a:rPr lang="fr-FR" smtClean="0"/>
              <a:t>Séparation des services</a:t>
            </a:r>
          </a:p>
          <a:p>
            <a:pPr marL="833438" lvl="1" indent="-354013" eaLnBrk="1" hangingPunct="1"/>
            <a:r>
              <a:rPr lang="fr-FR" smtClean="0"/>
              <a:t>Internet Explorer - Lower Rights IE (LoRIE)</a:t>
            </a:r>
          </a:p>
          <a:p>
            <a:pPr marL="447675" indent="-447675" eaLnBrk="1" hangingPunct="1">
              <a:buFontTx/>
              <a:buBlip>
                <a:blip r:embed="rId3"/>
              </a:buBlip>
            </a:pPr>
            <a:r>
              <a:rPr lang="fr-FR" sz="2400" smtClean="0"/>
              <a:t>Disponible en version anglaise sur http://go.microsoft.com/fwlink/?linkid=82101</a:t>
            </a:r>
            <a:endParaRPr lang="fr-FR" smtClean="0"/>
          </a:p>
          <a:p>
            <a:pPr marL="447675" indent="-447675" eaLnBrk="1" hangingPunct="1">
              <a:buFont typeface="Wingdings 2" pitchFamily="18" charset="2"/>
              <a:buNone/>
            </a:pPr>
            <a:endParaRPr lang="fr-FR" smtClean="0"/>
          </a:p>
          <a:p>
            <a:pPr marL="833438" lvl="1" indent="-354013" eaLnBrk="1" hangingPunct="1">
              <a:buFontTx/>
              <a:buNone/>
            </a:pPr>
            <a:endParaRPr lang="fr-FR" sz="3000" smtClean="0"/>
          </a:p>
        </p:txBody>
      </p:sp>
      <p:sp>
        <p:nvSpPr>
          <p:cNvPr id="31748" name="Rectangle 1647619"/>
          <p:cNvSpPr>
            <a:spLocks noChangeArrowheads="1"/>
          </p:cNvSpPr>
          <p:nvPr/>
        </p:nvSpPr>
        <p:spPr bwMode="auto">
          <a:xfrm>
            <a:off x="7110381" y="228209"/>
            <a:ext cx="2144713" cy="349250"/>
          </a:xfrm>
          <a:prstGeom prst="rect">
            <a:avLst/>
          </a:prstGeom>
          <a:gradFill rotWithShape="0">
            <a:gsLst>
              <a:gs pos="0">
                <a:srgbClr val="5E9EFF"/>
              </a:gs>
              <a:gs pos="39999">
                <a:srgbClr val="85C2FF"/>
              </a:gs>
              <a:gs pos="70000">
                <a:srgbClr val="C4D6EB"/>
              </a:gs>
              <a:gs pos="100000">
                <a:srgbClr val="FFEBFA"/>
              </a:gs>
            </a:gsLst>
            <a:lin ang="5400000"/>
          </a:gradFill>
          <a:ln w="12700" algn="ctr">
            <a:solidFill>
              <a:schemeClr val="accent2"/>
            </a:solidFill>
            <a:miter lim="800000"/>
            <a:headEnd/>
            <a:tailEnd/>
          </a:ln>
        </p:spPr>
        <p:txBody>
          <a:bodyPr wrap="none" anchor="ctr"/>
          <a:lstStyle/>
          <a:p>
            <a:pPr algn="ctr"/>
            <a:r>
              <a:rPr lang="fr-FR" sz="2000" dirty="0"/>
              <a:t>Planification</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1596417"/>
          <p:cNvSpPr>
            <a:spLocks noGrp="1" noChangeArrowheads="1"/>
          </p:cNvSpPr>
          <p:nvPr>
            <p:ph type="title" idx="4294967295"/>
          </p:nvPr>
        </p:nvSpPr>
        <p:spPr>
          <a:xfrm>
            <a:off x="0" y="57150"/>
            <a:ext cx="8380413" cy="641350"/>
          </a:xfrm>
        </p:spPr>
        <p:txBody>
          <a:bodyPr/>
          <a:lstStyle/>
          <a:p>
            <a:pPr eaLnBrk="1" hangingPunct="1"/>
            <a:r>
              <a:rPr lang="fr-FR" dirty="0" smtClean="0"/>
              <a:t>User State Migration </a:t>
            </a:r>
            <a:r>
              <a:rPr lang="fr-FR" dirty="0" err="1" smtClean="0"/>
              <a:t>Tool</a:t>
            </a:r>
            <a:r>
              <a:rPr lang="fr-FR" dirty="0" smtClean="0"/>
              <a:t> v3</a:t>
            </a:r>
            <a:endParaRPr lang="en-US" dirty="0" smtClean="0"/>
          </a:p>
        </p:txBody>
      </p:sp>
      <p:sp>
        <p:nvSpPr>
          <p:cNvPr id="32771" name="Shape 1596418"/>
          <p:cNvSpPr>
            <a:spLocks noGrp="1" noChangeArrowheads="1"/>
          </p:cNvSpPr>
          <p:nvPr>
            <p:ph type="body" idx="4294967295"/>
          </p:nvPr>
        </p:nvSpPr>
        <p:spPr>
          <a:xfrm>
            <a:off x="198438" y="781050"/>
            <a:ext cx="9183687" cy="5600700"/>
          </a:xfrm>
        </p:spPr>
        <p:txBody>
          <a:bodyPr/>
          <a:lstStyle/>
          <a:p>
            <a:pPr marL="447675" indent="-447675" eaLnBrk="1" hangingPunct="1">
              <a:lnSpc>
                <a:spcPct val="80000"/>
              </a:lnSpc>
              <a:defRPr/>
            </a:pPr>
            <a:r>
              <a:rPr lang="fr-FR" sz="2400" dirty="0" smtClean="0"/>
              <a:t>Migrer le « profil » des utilisateurs</a:t>
            </a:r>
          </a:p>
          <a:p>
            <a:pPr marL="447675" indent="-447675" eaLnBrk="1" hangingPunct="1">
              <a:lnSpc>
                <a:spcPct val="80000"/>
              </a:lnSpc>
              <a:defRPr/>
            </a:pPr>
            <a:r>
              <a:rPr lang="fr-FR" sz="2400" dirty="0" smtClean="0"/>
              <a:t>Mise en œuvre</a:t>
            </a:r>
          </a:p>
          <a:p>
            <a:pPr marL="833438" lvl="1" indent="-354013" eaLnBrk="1" hangingPunct="1">
              <a:lnSpc>
                <a:spcPct val="80000"/>
              </a:lnSpc>
              <a:defRPr/>
            </a:pPr>
            <a:r>
              <a:rPr lang="fr-FR" sz="2000" dirty="0" smtClean="0"/>
              <a:t>Ordinateur source : Windows 2000, Windows XP, Windows Vista, </a:t>
            </a:r>
          </a:p>
          <a:p>
            <a:pPr marL="833438" lvl="1" indent="-354013" eaLnBrk="1" hangingPunct="1">
              <a:lnSpc>
                <a:spcPct val="80000"/>
              </a:lnSpc>
              <a:defRPr/>
            </a:pPr>
            <a:r>
              <a:rPr lang="fr-FR" sz="2000" dirty="0" smtClean="0"/>
              <a:t>Ordinateur cible : Windows XP, Windows Vista</a:t>
            </a:r>
          </a:p>
          <a:p>
            <a:pPr marL="447675" indent="-447675" eaLnBrk="1" hangingPunct="1">
              <a:lnSpc>
                <a:spcPct val="80000"/>
              </a:lnSpc>
              <a:defRPr/>
            </a:pPr>
            <a:r>
              <a:rPr lang="fr-FR" sz="2400" dirty="0" smtClean="0">
                <a:sym typeface="Wingdings" pitchFamily="2" charset="2"/>
              </a:rPr>
              <a:t>Fichiers au format XML </a:t>
            </a:r>
          </a:p>
          <a:p>
            <a:pPr marL="1208088" lvl="2" indent="-373063" eaLnBrk="1" hangingPunct="1">
              <a:lnSpc>
                <a:spcPct val="80000"/>
              </a:lnSpc>
              <a:defRPr/>
            </a:pPr>
            <a:r>
              <a:rPr lang="fr-FR" dirty="0" smtClean="0"/>
              <a:t>MigApp.xml (paramètres des applications)</a:t>
            </a:r>
          </a:p>
          <a:p>
            <a:pPr marL="1208088" lvl="2" indent="-373063" eaLnBrk="1" hangingPunct="1">
              <a:lnSpc>
                <a:spcPct val="80000"/>
              </a:lnSpc>
              <a:defRPr/>
            </a:pPr>
            <a:r>
              <a:rPr lang="fr-FR" dirty="0" smtClean="0"/>
              <a:t>MigUser.xml (paramètres utilisateur et données)</a:t>
            </a:r>
          </a:p>
          <a:p>
            <a:pPr marL="1208088" lvl="2" indent="-373063" eaLnBrk="1" hangingPunct="1">
              <a:lnSpc>
                <a:spcPct val="80000"/>
              </a:lnSpc>
              <a:defRPr/>
            </a:pPr>
            <a:r>
              <a:rPr lang="fr-FR" dirty="0" smtClean="0"/>
              <a:t>MigSys.xml (paramètres système XP)</a:t>
            </a:r>
            <a:endParaRPr lang="fr-FR" sz="1800" dirty="0" smtClean="0">
              <a:sym typeface="Wingdings" pitchFamily="2" charset="2"/>
            </a:endParaRPr>
          </a:p>
          <a:p>
            <a:pPr marL="833438" lvl="1" indent="-354013" eaLnBrk="1" hangingPunct="1">
              <a:lnSpc>
                <a:spcPct val="80000"/>
              </a:lnSpc>
              <a:defRPr/>
            </a:pPr>
            <a:r>
              <a:rPr lang="fr-FR" sz="2000" dirty="0" smtClean="0"/>
              <a:t>Documentation pour créer ses propres </a:t>
            </a:r>
            <a:r>
              <a:rPr lang="fr-FR" sz="2000" dirty="0" err="1" smtClean="0"/>
              <a:t>XMLs</a:t>
            </a:r>
            <a:endParaRPr lang="fr-FR" sz="2000" dirty="0" smtClean="0">
              <a:sym typeface="Wingdings" pitchFamily="2" charset="2"/>
            </a:endParaRPr>
          </a:p>
          <a:p>
            <a:pPr marL="447675" indent="-447675" eaLnBrk="1" hangingPunct="1">
              <a:lnSpc>
                <a:spcPct val="80000"/>
              </a:lnSpc>
              <a:defRPr/>
            </a:pPr>
            <a:r>
              <a:rPr lang="fr-FR" sz="2400" dirty="0" err="1" smtClean="0"/>
              <a:t>Encryption</a:t>
            </a:r>
            <a:endParaRPr lang="fr-FR" sz="2400" dirty="0" smtClean="0"/>
          </a:p>
          <a:p>
            <a:pPr marL="833438" lvl="1" indent="-354013" eaLnBrk="1" hangingPunct="1">
              <a:lnSpc>
                <a:spcPct val="80000"/>
              </a:lnSpc>
              <a:defRPr/>
            </a:pPr>
            <a:r>
              <a:rPr lang="fr-FR" sz="2000" dirty="0" smtClean="0"/>
              <a:t>Stockage et </a:t>
            </a:r>
            <a:r>
              <a:rPr lang="fr-FR" sz="2000" dirty="0" err="1" smtClean="0"/>
              <a:t>encryption</a:t>
            </a:r>
            <a:r>
              <a:rPr lang="fr-FR" sz="2000" dirty="0" smtClean="0"/>
              <a:t> à la volée lors des « </a:t>
            </a:r>
            <a:r>
              <a:rPr lang="fr-FR" sz="2000" dirty="0" err="1" smtClean="0"/>
              <a:t>scanstate</a:t>
            </a:r>
            <a:r>
              <a:rPr lang="fr-FR" sz="2000" dirty="0" smtClean="0"/>
              <a:t> » et « </a:t>
            </a:r>
            <a:r>
              <a:rPr lang="fr-FR" sz="2000" dirty="0" err="1" smtClean="0"/>
              <a:t>loadstate</a:t>
            </a:r>
            <a:r>
              <a:rPr lang="fr-FR" sz="2000" dirty="0" smtClean="0"/>
              <a:t> »</a:t>
            </a:r>
          </a:p>
          <a:p>
            <a:pPr marL="833438" lvl="1" indent="-354013" eaLnBrk="1" hangingPunct="1">
              <a:lnSpc>
                <a:spcPct val="80000"/>
              </a:lnSpc>
              <a:defRPr/>
            </a:pPr>
            <a:r>
              <a:rPr lang="fr-FR" sz="2000" dirty="0" smtClean="0"/>
              <a:t>Clé d’</a:t>
            </a:r>
            <a:r>
              <a:rPr lang="fr-FR" sz="2000" dirty="0" err="1" smtClean="0"/>
              <a:t>encryption</a:t>
            </a:r>
            <a:r>
              <a:rPr lang="fr-FR" sz="2000" dirty="0" smtClean="0"/>
              <a:t> : ligne de commande ou fichier texte</a:t>
            </a:r>
          </a:p>
          <a:p>
            <a:pPr marL="833438" lvl="1" indent="-354013" eaLnBrk="1" hangingPunct="1">
              <a:lnSpc>
                <a:spcPct val="80000"/>
              </a:lnSpc>
              <a:defRPr/>
            </a:pPr>
            <a:r>
              <a:rPr lang="fr-FR" sz="2000" i="1" dirty="0" smtClean="0"/>
              <a:t>/</a:t>
            </a:r>
            <a:r>
              <a:rPr lang="fr-FR" sz="2000" i="1" dirty="0" err="1" smtClean="0"/>
              <a:t>encrypt</a:t>
            </a:r>
            <a:r>
              <a:rPr lang="fr-FR" sz="2000" dirty="0" smtClean="0"/>
              <a:t> nécessite </a:t>
            </a:r>
            <a:r>
              <a:rPr lang="fr-FR" sz="2000" i="1" dirty="0" smtClean="0"/>
              <a:t>/</a:t>
            </a:r>
            <a:r>
              <a:rPr lang="fr-FR" sz="2000" i="1" dirty="0" err="1" smtClean="0"/>
              <a:t>compress</a:t>
            </a:r>
            <a:endParaRPr lang="fr-FR" sz="2000" dirty="0" smtClean="0"/>
          </a:p>
          <a:p>
            <a:pPr marL="447675" indent="-447675" eaLnBrk="1" hangingPunct="1">
              <a:lnSpc>
                <a:spcPct val="80000"/>
              </a:lnSpc>
              <a:defRPr/>
            </a:pPr>
            <a:r>
              <a:rPr lang="fr-FR" sz="2400" dirty="0" smtClean="0"/>
              <a:t>Migration des permissions d’accès (</a:t>
            </a:r>
            <a:r>
              <a:rPr lang="fr-FR" sz="2400" dirty="0" err="1" smtClean="0"/>
              <a:t>ACLs</a:t>
            </a:r>
            <a:r>
              <a:rPr lang="fr-FR" sz="2400" dirty="0" smtClean="0"/>
              <a:t>)</a:t>
            </a:r>
          </a:p>
          <a:p>
            <a:pPr marL="833438" lvl="1" indent="-354013" eaLnBrk="1" hangingPunct="1">
              <a:lnSpc>
                <a:spcPct val="80000"/>
              </a:lnSpc>
              <a:defRPr/>
            </a:pPr>
            <a:r>
              <a:rPr lang="fr-FR" sz="2000" dirty="0" smtClean="0"/>
              <a:t>Demande client</a:t>
            </a:r>
          </a:p>
          <a:p>
            <a:pPr marL="433388" indent="-354013" eaLnBrk="1" hangingPunct="1">
              <a:lnSpc>
                <a:spcPct val="80000"/>
              </a:lnSpc>
              <a:buFontTx/>
              <a:buNone/>
              <a:defRPr/>
            </a:pPr>
            <a:r>
              <a:rPr lang="en-US" sz="2000" dirty="0" smtClean="0"/>
              <a:t>http://www.microsoft.com/downloads/details.aspx?FamilyID=799ab28c-691b-4b36-b7ad-6c604be4c595&amp;displaylang=en </a:t>
            </a:r>
            <a:endParaRPr lang="fr-FR" sz="2000" dirty="0" smtClean="0"/>
          </a:p>
        </p:txBody>
      </p:sp>
      <p:sp>
        <p:nvSpPr>
          <p:cNvPr id="32772" name="Rectangle 4"/>
          <p:cNvSpPr>
            <a:spLocks noChangeArrowheads="1"/>
          </p:cNvSpPr>
          <p:nvPr/>
        </p:nvSpPr>
        <p:spPr bwMode="auto">
          <a:xfrm>
            <a:off x="7073059" y="342609"/>
            <a:ext cx="2144713" cy="349250"/>
          </a:xfrm>
          <a:prstGeom prst="rect">
            <a:avLst/>
          </a:prstGeom>
          <a:gradFill rotWithShape="0">
            <a:gsLst>
              <a:gs pos="0">
                <a:srgbClr val="5E9EFF"/>
              </a:gs>
              <a:gs pos="39999">
                <a:srgbClr val="85C2FF"/>
              </a:gs>
              <a:gs pos="70000">
                <a:srgbClr val="C4D6EB"/>
              </a:gs>
              <a:gs pos="100000">
                <a:srgbClr val="FFEBFA"/>
              </a:gs>
            </a:gsLst>
            <a:lin ang="5400000"/>
          </a:gradFill>
          <a:ln w="12700" algn="ctr">
            <a:solidFill>
              <a:schemeClr val="accent2"/>
            </a:solidFill>
            <a:miter lim="800000"/>
            <a:headEnd/>
            <a:tailEnd/>
          </a:ln>
        </p:spPr>
        <p:txBody>
          <a:bodyPr wrap="none" anchor="ctr"/>
          <a:lstStyle/>
          <a:p>
            <a:pPr algn="ctr"/>
            <a:r>
              <a:rPr lang="fr-FR" sz="2000" dirty="0"/>
              <a:t>Planification</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1447937"/>
          <p:cNvSpPr>
            <a:spLocks noGrp="1" noChangeArrowheads="1"/>
          </p:cNvSpPr>
          <p:nvPr>
            <p:ph type="title"/>
          </p:nvPr>
        </p:nvSpPr>
        <p:spPr>
          <a:xfrm>
            <a:off x="382588" y="447675"/>
            <a:ext cx="8380412" cy="538163"/>
          </a:xfrm>
        </p:spPr>
        <p:txBody>
          <a:bodyPr lIns="92075" tIns="46038" rIns="92075" bIns="46038"/>
          <a:lstStyle/>
          <a:p>
            <a:pPr eaLnBrk="1" hangingPunct="1"/>
            <a:r>
              <a:rPr lang="fr-FR" smtClean="0"/>
              <a:t>Logistique</a:t>
            </a:r>
          </a:p>
        </p:txBody>
      </p:sp>
      <p:sp>
        <p:nvSpPr>
          <p:cNvPr id="8195" name="Rectangle 1447938"/>
          <p:cNvSpPr>
            <a:spLocks noChangeArrowheads="1"/>
          </p:cNvSpPr>
          <p:nvPr/>
        </p:nvSpPr>
        <p:spPr bwMode="auto">
          <a:xfrm>
            <a:off x="1371600" y="1752600"/>
            <a:ext cx="3509963" cy="822325"/>
          </a:xfrm>
          <a:prstGeom prst="rect">
            <a:avLst/>
          </a:prstGeom>
          <a:noFill/>
          <a:ln w="9525">
            <a:noFill/>
            <a:miter lim="800000"/>
            <a:headEnd/>
            <a:tailEnd/>
          </a:ln>
        </p:spPr>
        <p:txBody>
          <a:bodyPr lIns="92075" tIns="46038" rIns="92075" bIns="46038">
            <a:spAutoFit/>
          </a:bodyPr>
          <a:lstStyle/>
          <a:p>
            <a:pPr eaLnBrk="0" hangingPunct="0">
              <a:buFont typeface="Wingdings" pitchFamily="2" charset="2"/>
              <a:buNone/>
            </a:pPr>
            <a:r>
              <a:rPr lang="fr-FR" sz="2400"/>
              <a:t>Pause en milieu de session</a:t>
            </a:r>
          </a:p>
        </p:txBody>
      </p:sp>
      <p:sp>
        <p:nvSpPr>
          <p:cNvPr id="8196" name="Rectangle 1447939"/>
          <p:cNvSpPr>
            <a:spLocks noChangeArrowheads="1"/>
          </p:cNvSpPr>
          <p:nvPr/>
        </p:nvSpPr>
        <p:spPr bwMode="auto">
          <a:xfrm>
            <a:off x="5791200" y="1524000"/>
            <a:ext cx="3505200" cy="1187450"/>
          </a:xfrm>
          <a:prstGeom prst="rect">
            <a:avLst/>
          </a:prstGeom>
          <a:noFill/>
          <a:ln w="9525">
            <a:noFill/>
            <a:miter lim="800000"/>
            <a:headEnd/>
            <a:tailEnd/>
          </a:ln>
        </p:spPr>
        <p:txBody>
          <a:bodyPr lIns="92075" tIns="46038" rIns="92075" bIns="46038">
            <a:spAutoFit/>
          </a:bodyPr>
          <a:lstStyle/>
          <a:p>
            <a:pPr eaLnBrk="0" hangingPunct="0">
              <a:buFont typeface="Wingdings" pitchFamily="2" charset="2"/>
              <a:buNone/>
            </a:pPr>
            <a:r>
              <a:rPr lang="fr-FR" sz="2400"/>
              <a:t>Vos questions sont les bienvenues.</a:t>
            </a:r>
          </a:p>
          <a:p>
            <a:pPr eaLnBrk="0" hangingPunct="0">
              <a:buFont typeface="Wingdings" pitchFamily="2" charset="2"/>
              <a:buNone/>
            </a:pPr>
            <a:r>
              <a:rPr lang="fr-FR" sz="2400"/>
              <a:t>N’hésitez pas ! </a:t>
            </a:r>
          </a:p>
        </p:txBody>
      </p:sp>
      <p:sp>
        <p:nvSpPr>
          <p:cNvPr id="8197" name="Rectangle 1447940"/>
          <p:cNvSpPr>
            <a:spLocks noChangeArrowheads="1"/>
          </p:cNvSpPr>
          <p:nvPr/>
        </p:nvSpPr>
        <p:spPr bwMode="auto">
          <a:xfrm>
            <a:off x="1366838" y="3200400"/>
            <a:ext cx="3509962" cy="1187450"/>
          </a:xfrm>
          <a:prstGeom prst="rect">
            <a:avLst/>
          </a:prstGeom>
          <a:noFill/>
          <a:ln w="9525">
            <a:noFill/>
            <a:miter lim="800000"/>
            <a:headEnd/>
            <a:tailEnd/>
          </a:ln>
        </p:spPr>
        <p:txBody>
          <a:bodyPr lIns="92075" tIns="46038" rIns="92075" bIns="46038">
            <a:spAutoFit/>
          </a:bodyPr>
          <a:lstStyle/>
          <a:p>
            <a:pPr eaLnBrk="0" hangingPunct="0">
              <a:buFont typeface="Wingdings" pitchFamily="2" charset="2"/>
              <a:buNone/>
            </a:pPr>
            <a:r>
              <a:rPr lang="fr-FR" sz="2400"/>
              <a:t>Feuille d’évaluation à remettre remplie en fin de session</a:t>
            </a:r>
          </a:p>
        </p:txBody>
      </p:sp>
      <p:sp>
        <p:nvSpPr>
          <p:cNvPr id="8198" name="Rectangle 1447942"/>
          <p:cNvSpPr>
            <a:spLocks noChangeArrowheads="1"/>
          </p:cNvSpPr>
          <p:nvPr/>
        </p:nvSpPr>
        <p:spPr bwMode="auto">
          <a:xfrm>
            <a:off x="1362075" y="5105400"/>
            <a:ext cx="3509963" cy="457200"/>
          </a:xfrm>
          <a:prstGeom prst="rect">
            <a:avLst/>
          </a:prstGeom>
          <a:noFill/>
          <a:ln w="9525">
            <a:noFill/>
            <a:miter lim="800000"/>
            <a:headEnd/>
            <a:tailEnd/>
          </a:ln>
        </p:spPr>
        <p:txBody>
          <a:bodyPr lIns="92075" tIns="46038" rIns="92075" bIns="46038">
            <a:spAutoFit/>
          </a:bodyPr>
          <a:lstStyle/>
          <a:p>
            <a:pPr eaLnBrk="0" hangingPunct="0">
              <a:buFont typeface="Wingdings" pitchFamily="2" charset="2"/>
              <a:buNone/>
            </a:pPr>
            <a:r>
              <a:rPr lang="fr-FR" sz="2400"/>
              <a:t>Commodités</a:t>
            </a:r>
          </a:p>
        </p:txBody>
      </p:sp>
      <p:sp>
        <p:nvSpPr>
          <p:cNvPr id="8199" name="Rectangle 1447943"/>
          <p:cNvSpPr>
            <a:spLocks noChangeArrowheads="1"/>
          </p:cNvSpPr>
          <p:nvPr/>
        </p:nvSpPr>
        <p:spPr bwMode="auto">
          <a:xfrm>
            <a:off x="5791200" y="3351213"/>
            <a:ext cx="3276600" cy="749300"/>
          </a:xfrm>
          <a:prstGeom prst="rect">
            <a:avLst/>
          </a:prstGeom>
          <a:noFill/>
          <a:ln w="9525">
            <a:noFill/>
            <a:miter lim="800000"/>
            <a:headEnd/>
            <a:tailEnd/>
          </a:ln>
        </p:spPr>
        <p:txBody>
          <a:bodyPr lIns="92075" tIns="46038" rIns="92075" bIns="46038">
            <a:spAutoFit/>
          </a:bodyPr>
          <a:lstStyle/>
          <a:p>
            <a:pPr eaLnBrk="0" hangingPunct="0">
              <a:buFont typeface="Wingdings" pitchFamily="2" charset="2"/>
              <a:buNone/>
            </a:pPr>
            <a:r>
              <a:rPr lang="fr-FR" sz="2400"/>
              <a:t>Merci d’éteindre </a:t>
            </a:r>
          </a:p>
          <a:p>
            <a:pPr eaLnBrk="0" hangingPunct="0">
              <a:lnSpc>
                <a:spcPct val="80000"/>
              </a:lnSpc>
              <a:buFont typeface="Wingdings" pitchFamily="2" charset="2"/>
              <a:buNone/>
            </a:pPr>
            <a:r>
              <a:rPr lang="fr-FR" sz="2400"/>
              <a:t>vos téléphones</a:t>
            </a:r>
          </a:p>
        </p:txBody>
      </p:sp>
      <p:grpSp>
        <p:nvGrpSpPr>
          <p:cNvPr id="8200" name="Group 9"/>
          <p:cNvGrpSpPr>
            <a:grpSpLocks/>
          </p:cNvGrpSpPr>
          <p:nvPr/>
        </p:nvGrpSpPr>
        <p:grpSpPr bwMode="auto">
          <a:xfrm>
            <a:off x="457200" y="4956175"/>
            <a:ext cx="774700" cy="773113"/>
            <a:chOff x="626" y="3122"/>
            <a:chExt cx="488" cy="487"/>
          </a:xfrm>
        </p:grpSpPr>
        <p:sp>
          <p:nvSpPr>
            <p:cNvPr id="8230" name="Rounded Rectangle 1447945"/>
            <p:cNvSpPr>
              <a:spLocks noChangeArrowheads="1"/>
            </p:cNvSpPr>
            <p:nvPr/>
          </p:nvSpPr>
          <p:spPr bwMode="auto">
            <a:xfrm>
              <a:off x="626" y="3122"/>
              <a:ext cx="488" cy="487"/>
            </a:xfrm>
            <a:prstGeom prst="roundRect">
              <a:avLst>
                <a:gd name="adj" fmla="val 12407"/>
              </a:avLst>
            </a:prstGeom>
            <a:solidFill>
              <a:srgbClr val="FFFFFF"/>
            </a:solidFill>
            <a:ln w="3175" algn="ctr">
              <a:solidFill>
                <a:srgbClr val="000000"/>
              </a:solidFill>
              <a:round/>
              <a:headEnd/>
              <a:tailEnd/>
            </a:ln>
          </p:spPr>
          <p:txBody>
            <a:bodyPr/>
            <a:lstStyle/>
            <a:p>
              <a:endParaRPr lang="en-US">
                <a:solidFill>
                  <a:srgbClr val="000000"/>
                </a:solidFill>
              </a:endParaRPr>
            </a:p>
          </p:txBody>
        </p:sp>
        <p:grpSp>
          <p:nvGrpSpPr>
            <p:cNvPr id="8231" name="Group 11"/>
            <p:cNvGrpSpPr>
              <a:grpSpLocks/>
            </p:cNvGrpSpPr>
            <p:nvPr/>
          </p:nvGrpSpPr>
          <p:grpSpPr bwMode="auto">
            <a:xfrm>
              <a:off x="670" y="3165"/>
              <a:ext cx="409" cy="398"/>
              <a:chOff x="670" y="3165"/>
              <a:chExt cx="409" cy="398"/>
            </a:xfrm>
          </p:grpSpPr>
          <p:grpSp>
            <p:nvGrpSpPr>
              <p:cNvPr id="8232" name="Group 12"/>
              <p:cNvGrpSpPr>
                <a:grpSpLocks/>
              </p:cNvGrpSpPr>
              <p:nvPr/>
            </p:nvGrpSpPr>
            <p:grpSpPr bwMode="auto">
              <a:xfrm>
                <a:off x="670" y="3170"/>
                <a:ext cx="153" cy="393"/>
                <a:chOff x="670" y="3170"/>
                <a:chExt cx="153" cy="393"/>
              </a:xfrm>
            </p:grpSpPr>
            <p:sp>
              <p:nvSpPr>
                <p:cNvPr id="8237" name="Shape 1447948"/>
                <p:cNvSpPr>
                  <a:spLocks/>
                </p:cNvSpPr>
                <p:nvPr/>
              </p:nvSpPr>
              <p:spPr bwMode="auto">
                <a:xfrm>
                  <a:off x="670" y="3244"/>
                  <a:ext cx="153" cy="319"/>
                </a:xfrm>
                <a:custGeom>
                  <a:avLst/>
                  <a:gdLst>
                    <a:gd name="T0" fmla="*/ 1 w 765"/>
                    <a:gd name="T1" fmla="*/ 0 h 1596"/>
                    <a:gd name="T2" fmla="*/ 1 w 765"/>
                    <a:gd name="T3" fmla="*/ 0 h 1596"/>
                    <a:gd name="T4" fmla="*/ 1 w 765"/>
                    <a:gd name="T5" fmla="*/ 0 h 1596"/>
                    <a:gd name="T6" fmla="*/ 1 w 765"/>
                    <a:gd name="T7" fmla="*/ 0 h 1596"/>
                    <a:gd name="T8" fmla="*/ 1 w 765"/>
                    <a:gd name="T9" fmla="*/ 0 h 1596"/>
                    <a:gd name="T10" fmla="*/ 1 w 765"/>
                    <a:gd name="T11" fmla="*/ 0 h 1596"/>
                    <a:gd name="T12" fmla="*/ 1 w 765"/>
                    <a:gd name="T13" fmla="*/ 0 h 1596"/>
                    <a:gd name="T14" fmla="*/ 1 w 765"/>
                    <a:gd name="T15" fmla="*/ 1 h 1596"/>
                    <a:gd name="T16" fmla="*/ 1 w 765"/>
                    <a:gd name="T17" fmla="*/ 1 h 1596"/>
                    <a:gd name="T18" fmla="*/ 1 w 765"/>
                    <a:gd name="T19" fmla="*/ 1 h 1596"/>
                    <a:gd name="T20" fmla="*/ 1 w 765"/>
                    <a:gd name="T21" fmla="*/ 1 h 1596"/>
                    <a:gd name="T22" fmla="*/ 1 w 765"/>
                    <a:gd name="T23" fmla="*/ 1 h 1596"/>
                    <a:gd name="T24" fmla="*/ 1 w 765"/>
                    <a:gd name="T25" fmla="*/ 1 h 1596"/>
                    <a:gd name="T26" fmla="*/ 1 w 765"/>
                    <a:gd name="T27" fmla="*/ 1 h 1596"/>
                    <a:gd name="T28" fmla="*/ 1 w 765"/>
                    <a:gd name="T29" fmla="*/ 1 h 1596"/>
                    <a:gd name="T30" fmla="*/ 1 w 765"/>
                    <a:gd name="T31" fmla="*/ 1 h 1596"/>
                    <a:gd name="T32" fmla="*/ 1 w 765"/>
                    <a:gd name="T33" fmla="*/ 2 h 1596"/>
                    <a:gd name="T34" fmla="*/ 1 w 765"/>
                    <a:gd name="T35" fmla="*/ 2 h 1596"/>
                    <a:gd name="T36" fmla="*/ 1 w 765"/>
                    <a:gd name="T37" fmla="*/ 3 h 1596"/>
                    <a:gd name="T38" fmla="*/ 1 w 765"/>
                    <a:gd name="T39" fmla="*/ 3 h 1596"/>
                    <a:gd name="T40" fmla="*/ 1 w 765"/>
                    <a:gd name="T41" fmla="*/ 3 h 1596"/>
                    <a:gd name="T42" fmla="*/ 1 w 765"/>
                    <a:gd name="T43" fmla="*/ 3 h 1596"/>
                    <a:gd name="T44" fmla="*/ 1 w 765"/>
                    <a:gd name="T45" fmla="*/ 3 h 1596"/>
                    <a:gd name="T46" fmla="*/ 1 w 765"/>
                    <a:gd name="T47" fmla="*/ 2 h 1596"/>
                    <a:gd name="T48" fmla="*/ 1 w 765"/>
                    <a:gd name="T49" fmla="*/ 2 h 1596"/>
                    <a:gd name="T50" fmla="*/ 1 w 765"/>
                    <a:gd name="T51" fmla="*/ 1 h 1596"/>
                    <a:gd name="T52" fmla="*/ 1 w 765"/>
                    <a:gd name="T53" fmla="*/ 2 h 1596"/>
                    <a:gd name="T54" fmla="*/ 1 w 765"/>
                    <a:gd name="T55" fmla="*/ 3 h 1596"/>
                    <a:gd name="T56" fmla="*/ 0 w 765"/>
                    <a:gd name="T57" fmla="*/ 3 h 1596"/>
                    <a:gd name="T58" fmla="*/ 0 w 765"/>
                    <a:gd name="T59" fmla="*/ 3 h 1596"/>
                    <a:gd name="T60" fmla="*/ 0 w 765"/>
                    <a:gd name="T61" fmla="*/ 3 h 1596"/>
                    <a:gd name="T62" fmla="*/ 0 w 765"/>
                    <a:gd name="T63" fmla="*/ 3 h 1596"/>
                    <a:gd name="T64" fmla="*/ 0 w 765"/>
                    <a:gd name="T65" fmla="*/ 2 h 1596"/>
                    <a:gd name="T66" fmla="*/ 0 w 765"/>
                    <a:gd name="T67" fmla="*/ 2 h 1596"/>
                    <a:gd name="T68" fmla="*/ 0 w 765"/>
                    <a:gd name="T69" fmla="*/ 1 h 1596"/>
                    <a:gd name="T70" fmla="*/ 0 w 765"/>
                    <a:gd name="T71" fmla="*/ 1 h 1596"/>
                    <a:gd name="T72" fmla="*/ 0 w 765"/>
                    <a:gd name="T73" fmla="*/ 1 h 1596"/>
                    <a:gd name="T74" fmla="*/ 0 w 765"/>
                    <a:gd name="T75" fmla="*/ 1 h 1596"/>
                    <a:gd name="T76" fmla="*/ 0 w 765"/>
                    <a:gd name="T77" fmla="*/ 1 h 1596"/>
                    <a:gd name="T78" fmla="*/ 0 w 765"/>
                    <a:gd name="T79" fmla="*/ 1 h 1596"/>
                    <a:gd name="T80" fmla="*/ 0 w 765"/>
                    <a:gd name="T81" fmla="*/ 1 h 1596"/>
                    <a:gd name="T82" fmla="*/ 0 w 765"/>
                    <a:gd name="T83" fmla="*/ 1 h 1596"/>
                    <a:gd name="T84" fmla="*/ 0 w 765"/>
                    <a:gd name="T85" fmla="*/ 1 h 1596"/>
                    <a:gd name="T86" fmla="*/ 0 w 765"/>
                    <a:gd name="T87" fmla="*/ 1 h 1596"/>
                    <a:gd name="T88" fmla="*/ 0 w 765"/>
                    <a:gd name="T89" fmla="*/ 0 h 1596"/>
                    <a:gd name="T90" fmla="*/ 0 w 765"/>
                    <a:gd name="T91" fmla="*/ 0 h 1596"/>
                    <a:gd name="T92" fmla="*/ 0 w 765"/>
                    <a:gd name="T93" fmla="*/ 0 h 1596"/>
                    <a:gd name="T94" fmla="*/ 0 w 765"/>
                    <a:gd name="T95" fmla="*/ 0 h 1596"/>
                    <a:gd name="T96" fmla="*/ 0 w 765"/>
                    <a:gd name="T97" fmla="*/ 0 h 15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5"/>
                    <a:gd name="T148" fmla="*/ 0 h 1596"/>
                    <a:gd name="T149" fmla="*/ 765 w 765"/>
                    <a:gd name="T150" fmla="*/ 1596 h 15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5" h="1596">
                      <a:moveTo>
                        <a:pt x="184" y="0"/>
                      </a:moveTo>
                      <a:lnTo>
                        <a:pt x="586" y="0"/>
                      </a:lnTo>
                      <a:lnTo>
                        <a:pt x="599" y="0"/>
                      </a:lnTo>
                      <a:lnTo>
                        <a:pt x="609" y="2"/>
                      </a:lnTo>
                      <a:lnTo>
                        <a:pt x="618" y="4"/>
                      </a:lnTo>
                      <a:lnTo>
                        <a:pt x="630" y="5"/>
                      </a:lnTo>
                      <a:lnTo>
                        <a:pt x="640" y="8"/>
                      </a:lnTo>
                      <a:lnTo>
                        <a:pt x="649" y="10"/>
                      </a:lnTo>
                      <a:lnTo>
                        <a:pt x="661" y="13"/>
                      </a:lnTo>
                      <a:lnTo>
                        <a:pt x="670" y="18"/>
                      </a:lnTo>
                      <a:lnTo>
                        <a:pt x="679" y="22"/>
                      </a:lnTo>
                      <a:lnTo>
                        <a:pt x="688" y="26"/>
                      </a:lnTo>
                      <a:lnTo>
                        <a:pt x="700" y="32"/>
                      </a:lnTo>
                      <a:lnTo>
                        <a:pt x="709" y="40"/>
                      </a:lnTo>
                      <a:lnTo>
                        <a:pt x="720" y="48"/>
                      </a:lnTo>
                      <a:lnTo>
                        <a:pt x="731" y="57"/>
                      </a:lnTo>
                      <a:lnTo>
                        <a:pt x="739" y="67"/>
                      </a:lnTo>
                      <a:lnTo>
                        <a:pt x="747" y="76"/>
                      </a:lnTo>
                      <a:lnTo>
                        <a:pt x="756" y="89"/>
                      </a:lnTo>
                      <a:lnTo>
                        <a:pt x="759" y="99"/>
                      </a:lnTo>
                      <a:lnTo>
                        <a:pt x="765" y="112"/>
                      </a:lnTo>
                      <a:lnTo>
                        <a:pt x="765" y="124"/>
                      </a:lnTo>
                      <a:lnTo>
                        <a:pt x="765" y="134"/>
                      </a:lnTo>
                      <a:lnTo>
                        <a:pt x="765" y="725"/>
                      </a:lnTo>
                      <a:lnTo>
                        <a:pt x="763" y="732"/>
                      </a:lnTo>
                      <a:lnTo>
                        <a:pt x="760" y="739"/>
                      </a:lnTo>
                      <a:lnTo>
                        <a:pt x="758" y="746"/>
                      </a:lnTo>
                      <a:lnTo>
                        <a:pt x="754" y="753"/>
                      </a:lnTo>
                      <a:lnTo>
                        <a:pt x="749" y="760"/>
                      </a:lnTo>
                      <a:lnTo>
                        <a:pt x="743" y="767"/>
                      </a:lnTo>
                      <a:lnTo>
                        <a:pt x="733" y="773"/>
                      </a:lnTo>
                      <a:lnTo>
                        <a:pt x="724" y="779"/>
                      </a:lnTo>
                      <a:lnTo>
                        <a:pt x="715" y="782"/>
                      </a:lnTo>
                      <a:lnTo>
                        <a:pt x="706" y="784"/>
                      </a:lnTo>
                      <a:lnTo>
                        <a:pt x="696" y="784"/>
                      </a:lnTo>
                      <a:lnTo>
                        <a:pt x="687" y="783"/>
                      </a:lnTo>
                      <a:lnTo>
                        <a:pt x="678" y="781"/>
                      </a:lnTo>
                      <a:lnTo>
                        <a:pt x="669" y="778"/>
                      </a:lnTo>
                      <a:lnTo>
                        <a:pt x="662" y="776"/>
                      </a:lnTo>
                      <a:lnTo>
                        <a:pt x="655" y="770"/>
                      </a:lnTo>
                      <a:lnTo>
                        <a:pt x="649" y="765"/>
                      </a:lnTo>
                      <a:lnTo>
                        <a:pt x="644" y="759"/>
                      </a:lnTo>
                      <a:lnTo>
                        <a:pt x="640" y="753"/>
                      </a:lnTo>
                      <a:lnTo>
                        <a:pt x="636" y="747"/>
                      </a:lnTo>
                      <a:lnTo>
                        <a:pt x="635" y="743"/>
                      </a:lnTo>
                      <a:lnTo>
                        <a:pt x="633" y="737"/>
                      </a:lnTo>
                      <a:lnTo>
                        <a:pt x="631" y="732"/>
                      </a:lnTo>
                      <a:lnTo>
                        <a:pt x="630" y="724"/>
                      </a:lnTo>
                      <a:lnTo>
                        <a:pt x="631" y="270"/>
                      </a:lnTo>
                      <a:lnTo>
                        <a:pt x="586" y="270"/>
                      </a:lnTo>
                      <a:lnTo>
                        <a:pt x="586" y="1506"/>
                      </a:lnTo>
                      <a:lnTo>
                        <a:pt x="586" y="1518"/>
                      </a:lnTo>
                      <a:lnTo>
                        <a:pt x="583" y="1532"/>
                      </a:lnTo>
                      <a:lnTo>
                        <a:pt x="577" y="1545"/>
                      </a:lnTo>
                      <a:lnTo>
                        <a:pt x="571" y="1557"/>
                      </a:lnTo>
                      <a:lnTo>
                        <a:pt x="564" y="1566"/>
                      </a:lnTo>
                      <a:lnTo>
                        <a:pt x="556" y="1576"/>
                      </a:lnTo>
                      <a:lnTo>
                        <a:pt x="546" y="1581"/>
                      </a:lnTo>
                      <a:lnTo>
                        <a:pt x="535" y="1588"/>
                      </a:lnTo>
                      <a:lnTo>
                        <a:pt x="526" y="1590"/>
                      </a:lnTo>
                      <a:lnTo>
                        <a:pt x="517" y="1594"/>
                      </a:lnTo>
                      <a:lnTo>
                        <a:pt x="508" y="1595"/>
                      </a:lnTo>
                      <a:lnTo>
                        <a:pt x="498" y="1596"/>
                      </a:lnTo>
                      <a:lnTo>
                        <a:pt x="488" y="1596"/>
                      </a:lnTo>
                      <a:lnTo>
                        <a:pt x="477" y="1594"/>
                      </a:lnTo>
                      <a:lnTo>
                        <a:pt x="464" y="1590"/>
                      </a:lnTo>
                      <a:lnTo>
                        <a:pt x="454" y="1585"/>
                      </a:lnTo>
                      <a:lnTo>
                        <a:pt x="444" y="1581"/>
                      </a:lnTo>
                      <a:lnTo>
                        <a:pt x="437" y="1575"/>
                      </a:lnTo>
                      <a:lnTo>
                        <a:pt x="430" y="1568"/>
                      </a:lnTo>
                      <a:lnTo>
                        <a:pt x="423" y="1559"/>
                      </a:lnTo>
                      <a:lnTo>
                        <a:pt x="417" y="1550"/>
                      </a:lnTo>
                      <a:lnTo>
                        <a:pt x="412" y="1543"/>
                      </a:lnTo>
                      <a:lnTo>
                        <a:pt x="410" y="1535"/>
                      </a:lnTo>
                      <a:lnTo>
                        <a:pt x="408" y="1527"/>
                      </a:lnTo>
                      <a:lnTo>
                        <a:pt x="406" y="1517"/>
                      </a:lnTo>
                      <a:lnTo>
                        <a:pt x="406" y="764"/>
                      </a:lnTo>
                      <a:lnTo>
                        <a:pt x="360" y="764"/>
                      </a:lnTo>
                      <a:lnTo>
                        <a:pt x="359" y="1512"/>
                      </a:lnTo>
                      <a:lnTo>
                        <a:pt x="358" y="1523"/>
                      </a:lnTo>
                      <a:lnTo>
                        <a:pt x="356" y="1533"/>
                      </a:lnTo>
                      <a:lnTo>
                        <a:pt x="350" y="1545"/>
                      </a:lnTo>
                      <a:lnTo>
                        <a:pt x="344" y="1556"/>
                      </a:lnTo>
                      <a:lnTo>
                        <a:pt x="335" y="1568"/>
                      </a:lnTo>
                      <a:lnTo>
                        <a:pt x="326" y="1576"/>
                      </a:lnTo>
                      <a:lnTo>
                        <a:pt x="315" y="1584"/>
                      </a:lnTo>
                      <a:lnTo>
                        <a:pt x="303" y="1590"/>
                      </a:lnTo>
                      <a:lnTo>
                        <a:pt x="290" y="1594"/>
                      </a:lnTo>
                      <a:lnTo>
                        <a:pt x="277" y="1596"/>
                      </a:lnTo>
                      <a:lnTo>
                        <a:pt x="264" y="1596"/>
                      </a:lnTo>
                      <a:lnTo>
                        <a:pt x="253" y="1594"/>
                      </a:lnTo>
                      <a:lnTo>
                        <a:pt x="243" y="1593"/>
                      </a:lnTo>
                      <a:lnTo>
                        <a:pt x="232" y="1589"/>
                      </a:lnTo>
                      <a:lnTo>
                        <a:pt x="224" y="1584"/>
                      </a:lnTo>
                      <a:lnTo>
                        <a:pt x="215" y="1577"/>
                      </a:lnTo>
                      <a:lnTo>
                        <a:pt x="205" y="1570"/>
                      </a:lnTo>
                      <a:lnTo>
                        <a:pt x="199" y="1563"/>
                      </a:lnTo>
                      <a:lnTo>
                        <a:pt x="192" y="1553"/>
                      </a:lnTo>
                      <a:lnTo>
                        <a:pt x="187" y="1545"/>
                      </a:lnTo>
                      <a:lnTo>
                        <a:pt x="184" y="1536"/>
                      </a:lnTo>
                      <a:lnTo>
                        <a:pt x="183" y="1529"/>
                      </a:lnTo>
                      <a:lnTo>
                        <a:pt x="179" y="1514"/>
                      </a:lnTo>
                      <a:lnTo>
                        <a:pt x="180" y="270"/>
                      </a:lnTo>
                      <a:lnTo>
                        <a:pt x="135" y="270"/>
                      </a:lnTo>
                      <a:lnTo>
                        <a:pt x="135" y="724"/>
                      </a:lnTo>
                      <a:lnTo>
                        <a:pt x="134" y="732"/>
                      </a:lnTo>
                      <a:lnTo>
                        <a:pt x="132" y="740"/>
                      </a:lnTo>
                      <a:lnTo>
                        <a:pt x="127" y="750"/>
                      </a:lnTo>
                      <a:lnTo>
                        <a:pt x="124" y="756"/>
                      </a:lnTo>
                      <a:lnTo>
                        <a:pt x="121" y="759"/>
                      </a:lnTo>
                      <a:lnTo>
                        <a:pt x="116" y="763"/>
                      </a:lnTo>
                      <a:lnTo>
                        <a:pt x="112" y="767"/>
                      </a:lnTo>
                      <a:lnTo>
                        <a:pt x="108" y="772"/>
                      </a:lnTo>
                      <a:lnTo>
                        <a:pt x="101" y="777"/>
                      </a:lnTo>
                      <a:lnTo>
                        <a:pt x="96" y="778"/>
                      </a:lnTo>
                      <a:lnTo>
                        <a:pt x="90" y="781"/>
                      </a:lnTo>
                      <a:lnTo>
                        <a:pt x="84" y="783"/>
                      </a:lnTo>
                      <a:lnTo>
                        <a:pt x="79" y="784"/>
                      </a:lnTo>
                      <a:lnTo>
                        <a:pt x="73" y="784"/>
                      </a:lnTo>
                      <a:lnTo>
                        <a:pt x="61" y="784"/>
                      </a:lnTo>
                      <a:lnTo>
                        <a:pt x="56" y="783"/>
                      </a:lnTo>
                      <a:lnTo>
                        <a:pt x="49" y="781"/>
                      </a:lnTo>
                      <a:lnTo>
                        <a:pt x="42" y="779"/>
                      </a:lnTo>
                      <a:lnTo>
                        <a:pt x="37" y="777"/>
                      </a:lnTo>
                      <a:lnTo>
                        <a:pt x="32" y="773"/>
                      </a:lnTo>
                      <a:lnTo>
                        <a:pt x="26" y="770"/>
                      </a:lnTo>
                      <a:lnTo>
                        <a:pt x="23" y="766"/>
                      </a:lnTo>
                      <a:lnTo>
                        <a:pt x="17" y="760"/>
                      </a:lnTo>
                      <a:lnTo>
                        <a:pt x="13" y="756"/>
                      </a:lnTo>
                      <a:lnTo>
                        <a:pt x="10" y="750"/>
                      </a:lnTo>
                      <a:lnTo>
                        <a:pt x="8" y="746"/>
                      </a:lnTo>
                      <a:lnTo>
                        <a:pt x="5" y="739"/>
                      </a:lnTo>
                      <a:lnTo>
                        <a:pt x="3" y="733"/>
                      </a:lnTo>
                      <a:lnTo>
                        <a:pt x="0" y="726"/>
                      </a:lnTo>
                      <a:lnTo>
                        <a:pt x="0" y="131"/>
                      </a:lnTo>
                      <a:lnTo>
                        <a:pt x="4" y="112"/>
                      </a:lnTo>
                      <a:lnTo>
                        <a:pt x="10" y="94"/>
                      </a:lnTo>
                      <a:lnTo>
                        <a:pt x="18" y="80"/>
                      </a:lnTo>
                      <a:lnTo>
                        <a:pt x="26" y="68"/>
                      </a:lnTo>
                      <a:lnTo>
                        <a:pt x="36" y="58"/>
                      </a:lnTo>
                      <a:lnTo>
                        <a:pt x="47" y="49"/>
                      </a:lnTo>
                      <a:lnTo>
                        <a:pt x="63" y="36"/>
                      </a:lnTo>
                      <a:lnTo>
                        <a:pt x="81" y="26"/>
                      </a:lnTo>
                      <a:lnTo>
                        <a:pt x="95" y="19"/>
                      </a:lnTo>
                      <a:lnTo>
                        <a:pt x="108" y="15"/>
                      </a:lnTo>
                      <a:lnTo>
                        <a:pt x="128" y="9"/>
                      </a:lnTo>
                      <a:lnTo>
                        <a:pt x="147" y="5"/>
                      </a:lnTo>
                      <a:lnTo>
                        <a:pt x="166" y="2"/>
                      </a:lnTo>
                      <a:lnTo>
                        <a:pt x="184" y="0"/>
                      </a:lnTo>
                      <a:close/>
                    </a:path>
                  </a:pathLst>
                </a:custGeom>
                <a:solidFill>
                  <a:srgbClr val="000000"/>
                </a:solidFill>
                <a:ln w="9525">
                  <a:noFill/>
                  <a:miter lim="800000"/>
                  <a:headEnd/>
                  <a:tailEnd/>
                </a:ln>
              </p:spPr>
              <p:txBody>
                <a:bodyPr/>
                <a:lstStyle/>
                <a:p>
                  <a:endParaRPr lang="en-US">
                    <a:solidFill>
                      <a:srgbClr val="000000"/>
                    </a:solidFill>
                  </a:endParaRPr>
                </a:p>
              </p:txBody>
            </p:sp>
            <p:sp>
              <p:nvSpPr>
                <p:cNvPr id="8238" name="Oval 1447949"/>
                <p:cNvSpPr>
                  <a:spLocks noChangeArrowheads="1"/>
                </p:cNvSpPr>
                <p:nvPr/>
              </p:nvSpPr>
              <p:spPr bwMode="auto">
                <a:xfrm>
                  <a:off x="712" y="3170"/>
                  <a:ext cx="64" cy="63"/>
                </a:xfrm>
                <a:prstGeom prst="ellipse">
                  <a:avLst/>
                </a:prstGeom>
                <a:solidFill>
                  <a:srgbClr val="000000"/>
                </a:solidFill>
                <a:ln w="9525">
                  <a:noFill/>
                  <a:round/>
                  <a:headEnd/>
                  <a:tailEnd/>
                </a:ln>
              </p:spPr>
              <p:txBody>
                <a:bodyPr/>
                <a:lstStyle/>
                <a:p>
                  <a:endParaRPr lang="en-US">
                    <a:solidFill>
                      <a:srgbClr val="000000"/>
                    </a:solidFill>
                  </a:endParaRPr>
                </a:p>
              </p:txBody>
            </p:sp>
          </p:grpSp>
          <p:grpSp>
            <p:nvGrpSpPr>
              <p:cNvPr id="8233" name="Group 15"/>
              <p:cNvGrpSpPr>
                <a:grpSpLocks/>
              </p:cNvGrpSpPr>
              <p:nvPr/>
            </p:nvGrpSpPr>
            <p:grpSpPr bwMode="auto">
              <a:xfrm>
                <a:off x="896" y="3170"/>
                <a:ext cx="183" cy="393"/>
                <a:chOff x="896" y="3170"/>
                <a:chExt cx="183" cy="393"/>
              </a:xfrm>
            </p:grpSpPr>
            <p:sp>
              <p:nvSpPr>
                <p:cNvPr id="8235" name="Shape 1447951"/>
                <p:cNvSpPr>
                  <a:spLocks/>
                </p:cNvSpPr>
                <p:nvPr/>
              </p:nvSpPr>
              <p:spPr bwMode="auto">
                <a:xfrm>
                  <a:off x="896" y="3244"/>
                  <a:ext cx="183" cy="319"/>
                </a:xfrm>
                <a:custGeom>
                  <a:avLst/>
                  <a:gdLst>
                    <a:gd name="T0" fmla="*/ 1 w 915"/>
                    <a:gd name="T1" fmla="*/ 0 h 1593"/>
                    <a:gd name="T2" fmla="*/ 1 w 915"/>
                    <a:gd name="T3" fmla="*/ 0 h 1593"/>
                    <a:gd name="T4" fmla="*/ 1 w 915"/>
                    <a:gd name="T5" fmla="*/ 0 h 1593"/>
                    <a:gd name="T6" fmla="*/ 1 w 915"/>
                    <a:gd name="T7" fmla="*/ 0 h 1593"/>
                    <a:gd name="T8" fmla="*/ 1 w 915"/>
                    <a:gd name="T9" fmla="*/ 0 h 1593"/>
                    <a:gd name="T10" fmla="*/ 1 w 915"/>
                    <a:gd name="T11" fmla="*/ 0 h 1593"/>
                    <a:gd name="T12" fmla="*/ 1 w 915"/>
                    <a:gd name="T13" fmla="*/ 1 h 1593"/>
                    <a:gd name="T14" fmla="*/ 1 w 915"/>
                    <a:gd name="T15" fmla="*/ 1 h 1593"/>
                    <a:gd name="T16" fmla="*/ 1 w 915"/>
                    <a:gd name="T17" fmla="*/ 1 h 1593"/>
                    <a:gd name="T18" fmla="*/ 1 w 915"/>
                    <a:gd name="T19" fmla="*/ 1 h 1593"/>
                    <a:gd name="T20" fmla="*/ 1 w 915"/>
                    <a:gd name="T21" fmla="*/ 1 h 1593"/>
                    <a:gd name="T22" fmla="*/ 1 w 915"/>
                    <a:gd name="T23" fmla="*/ 1 h 1593"/>
                    <a:gd name="T24" fmla="*/ 1 w 915"/>
                    <a:gd name="T25" fmla="*/ 1 h 1593"/>
                    <a:gd name="T26" fmla="*/ 1 w 915"/>
                    <a:gd name="T27" fmla="*/ 1 h 1593"/>
                    <a:gd name="T28" fmla="*/ 1 w 915"/>
                    <a:gd name="T29" fmla="*/ 2 h 1593"/>
                    <a:gd name="T30" fmla="*/ 1 w 915"/>
                    <a:gd name="T31" fmla="*/ 2 h 1593"/>
                    <a:gd name="T32" fmla="*/ 1 w 915"/>
                    <a:gd name="T33" fmla="*/ 2 h 1593"/>
                    <a:gd name="T34" fmla="*/ 1 w 915"/>
                    <a:gd name="T35" fmla="*/ 3 h 1593"/>
                    <a:gd name="T36" fmla="*/ 1 w 915"/>
                    <a:gd name="T37" fmla="*/ 3 h 1593"/>
                    <a:gd name="T38" fmla="*/ 1 w 915"/>
                    <a:gd name="T39" fmla="*/ 3 h 1593"/>
                    <a:gd name="T40" fmla="*/ 1 w 915"/>
                    <a:gd name="T41" fmla="*/ 3 h 1593"/>
                    <a:gd name="T42" fmla="*/ 1 w 915"/>
                    <a:gd name="T43" fmla="*/ 3 h 1593"/>
                    <a:gd name="T44" fmla="*/ 1 w 915"/>
                    <a:gd name="T45" fmla="*/ 2 h 1593"/>
                    <a:gd name="T46" fmla="*/ 1 w 915"/>
                    <a:gd name="T47" fmla="*/ 2 h 1593"/>
                    <a:gd name="T48" fmla="*/ 1 w 915"/>
                    <a:gd name="T49" fmla="*/ 2 h 1593"/>
                    <a:gd name="T50" fmla="*/ 1 w 915"/>
                    <a:gd name="T51" fmla="*/ 2 h 1593"/>
                    <a:gd name="T52" fmla="*/ 1 w 915"/>
                    <a:gd name="T53" fmla="*/ 3 h 1593"/>
                    <a:gd name="T54" fmla="*/ 1 w 915"/>
                    <a:gd name="T55" fmla="*/ 3 h 1593"/>
                    <a:gd name="T56" fmla="*/ 1 w 915"/>
                    <a:gd name="T57" fmla="*/ 3 h 1593"/>
                    <a:gd name="T58" fmla="*/ 1 w 915"/>
                    <a:gd name="T59" fmla="*/ 3 h 1593"/>
                    <a:gd name="T60" fmla="*/ 0 w 915"/>
                    <a:gd name="T61" fmla="*/ 3 h 1593"/>
                    <a:gd name="T62" fmla="*/ 0 w 915"/>
                    <a:gd name="T63" fmla="*/ 3 h 1593"/>
                    <a:gd name="T64" fmla="*/ 0 w 915"/>
                    <a:gd name="T65" fmla="*/ 2 h 1593"/>
                    <a:gd name="T66" fmla="*/ 0 w 915"/>
                    <a:gd name="T67" fmla="*/ 2 h 1593"/>
                    <a:gd name="T68" fmla="*/ 0 w 915"/>
                    <a:gd name="T69" fmla="*/ 0 h 1593"/>
                    <a:gd name="T70" fmla="*/ 0 w 915"/>
                    <a:gd name="T71" fmla="*/ 1 h 1593"/>
                    <a:gd name="T72" fmla="*/ 0 w 915"/>
                    <a:gd name="T73" fmla="*/ 1 h 1593"/>
                    <a:gd name="T74" fmla="*/ 0 w 915"/>
                    <a:gd name="T75" fmla="*/ 1 h 1593"/>
                    <a:gd name="T76" fmla="*/ 0 w 915"/>
                    <a:gd name="T77" fmla="*/ 1 h 1593"/>
                    <a:gd name="T78" fmla="*/ 0 w 915"/>
                    <a:gd name="T79" fmla="*/ 1 h 1593"/>
                    <a:gd name="T80" fmla="*/ 0 w 915"/>
                    <a:gd name="T81" fmla="*/ 1 h 1593"/>
                    <a:gd name="T82" fmla="*/ 0 w 915"/>
                    <a:gd name="T83" fmla="*/ 1 h 1593"/>
                    <a:gd name="T84" fmla="*/ 0 w 915"/>
                    <a:gd name="T85" fmla="*/ 0 h 1593"/>
                    <a:gd name="T86" fmla="*/ 0 w 915"/>
                    <a:gd name="T87" fmla="*/ 0 h 1593"/>
                    <a:gd name="T88" fmla="*/ 0 w 915"/>
                    <a:gd name="T89" fmla="*/ 0 h 1593"/>
                    <a:gd name="T90" fmla="*/ 0 w 915"/>
                    <a:gd name="T91" fmla="*/ 0 h 1593"/>
                    <a:gd name="T92" fmla="*/ 0 w 915"/>
                    <a:gd name="T93" fmla="*/ 0 h 1593"/>
                    <a:gd name="T94" fmla="*/ 0 w 915"/>
                    <a:gd name="T95" fmla="*/ 0 h 15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15"/>
                    <a:gd name="T145" fmla="*/ 0 h 1593"/>
                    <a:gd name="T146" fmla="*/ 915 w 915"/>
                    <a:gd name="T147" fmla="*/ 1593 h 15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15" h="1593">
                      <a:moveTo>
                        <a:pt x="250" y="0"/>
                      </a:moveTo>
                      <a:lnTo>
                        <a:pt x="671" y="0"/>
                      </a:lnTo>
                      <a:lnTo>
                        <a:pt x="682" y="3"/>
                      </a:lnTo>
                      <a:lnTo>
                        <a:pt x="691" y="5"/>
                      </a:lnTo>
                      <a:lnTo>
                        <a:pt x="701" y="8"/>
                      </a:lnTo>
                      <a:lnTo>
                        <a:pt x="710" y="11"/>
                      </a:lnTo>
                      <a:lnTo>
                        <a:pt x="721" y="17"/>
                      </a:lnTo>
                      <a:lnTo>
                        <a:pt x="729" y="23"/>
                      </a:lnTo>
                      <a:lnTo>
                        <a:pt x="739" y="30"/>
                      </a:lnTo>
                      <a:lnTo>
                        <a:pt x="747" y="37"/>
                      </a:lnTo>
                      <a:lnTo>
                        <a:pt x="754" y="45"/>
                      </a:lnTo>
                      <a:lnTo>
                        <a:pt x="760" y="54"/>
                      </a:lnTo>
                      <a:lnTo>
                        <a:pt x="766" y="61"/>
                      </a:lnTo>
                      <a:lnTo>
                        <a:pt x="770" y="70"/>
                      </a:lnTo>
                      <a:lnTo>
                        <a:pt x="775" y="80"/>
                      </a:lnTo>
                      <a:lnTo>
                        <a:pt x="779" y="87"/>
                      </a:lnTo>
                      <a:lnTo>
                        <a:pt x="781" y="99"/>
                      </a:lnTo>
                      <a:lnTo>
                        <a:pt x="786" y="113"/>
                      </a:lnTo>
                      <a:lnTo>
                        <a:pt x="787" y="125"/>
                      </a:lnTo>
                      <a:lnTo>
                        <a:pt x="791" y="139"/>
                      </a:lnTo>
                      <a:lnTo>
                        <a:pt x="913" y="599"/>
                      </a:lnTo>
                      <a:lnTo>
                        <a:pt x="915" y="610"/>
                      </a:lnTo>
                      <a:lnTo>
                        <a:pt x="915" y="621"/>
                      </a:lnTo>
                      <a:lnTo>
                        <a:pt x="914" y="631"/>
                      </a:lnTo>
                      <a:lnTo>
                        <a:pt x="911" y="641"/>
                      </a:lnTo>
                      <a:lnTo>
                        <a:pt x="907" y="649"/>
                      </a:lnTo>
                      <a:lnTo>
                        <a:pt x="901" y="659"/>
                      </a:lnTo>
                      <a:lnTo>
                        <a:pt x="892" y="667"/>
                      </a:lnTo>
                      <a:lnTo>
                        <a:pt x="883" y="673"/>
                      </a:lnTo>
                      <a:lnTo>
                        <a:pt x="875" y="678"/>
                      </a:lnTo>
                      <a:lnTo>
                        <a:pt x="865" y="680"/>
                      </a:lnTo>
                      <a:lnTo>
                        <a:pt x="856" y="682"/>
                      </a:lnTo>
                      <a:lnTo>
                        <a:pt x="846" y="682"/>
                      </a:lnTo>
                      <a:lnTo>
                        <a:pt x="837" y="681"/>
                      </a:lnTo>
                      <a:lnTo>
                        <a:pt x="827" y="679"/>
                      </a:lnTo>
                      <a:lnTo>
                        <a:pt x="820" y="676"/>
                      </a:lnTo>
                      <a:lnTo>
                        <a:pt x="812" y="672"/>
                      </a:lnTo>
                      <a:lnTo>
                        <a:pt x="804" y="666"/>
                      </a:lnTo>
                      <a:lnTo>
                        <a:pt x="797" y="660"/>
                      </a:lnTo>
                      <a:lnTo>
                        <a:pt x="791" y="650"/>
                      </a:lnTo>
                      <a:lnTo>
                        <a:pt x="786" y="641"/>
                      </a:lnTo>
                      <a:lnTo>
                        <a:pt x="782" y="633"/>
                      </a:lnTo>
                      <a:lnTo>
                        <a:pt x="664" y="225"/>
                      </a:lnTo>
                      <a:lnTo>
                        <a:pt x="624" y="225"/>
                      </a:lnTo>
                      <a:lnTo>
                        <a:pt x="831" y="985"/>
                      </a:lnTo>
                      <a:lnTo>
                        <a:pt x="663" y="985"/>
                      </a:lnTo>
                      <a:lnTo>
                        <a:pt x="665" y="1519"/>
                      </a:lnTo>
                      <a:lnTo>
                        <a:pt x="663" y="1531"/>
                      </a:lnTo>
                      <a:lnTo>
                        <a:pt x="660" y="1540"/>
                      </a:lnTo>
                      <a:lnTo>
                        <a:pt x="656" y="1550"/>
                      </a:lnTo>
                      <a:lnTo>
                        <a:pt x="650" y="1559"/>
                      </a:lnTo>
                      <a:lnTo>
                        <a:pt x="643" y="1566"/>
                      </a:lnTo>
                      <a:lnTo>
                        <a:pt x="637" y="1574"/>
                      </a:lnTo>
                      <a:lnTo>
                        <a:pt x="626" y="1581"/>
                      </a:lnTo>
                      <a:lnTo>
                        <a:pt x="618" y="1585"/>
                      </a:lnTo>
                      <a:lnTo>
                        <a:pt x="608" y="1589"/>
                      </a:lnTo>
                      <a:lnTo>
                        <a:pt x="599" y="1590"/>
                      </a:lnTo>
                      <a:lnTo>
                        <a:pt x="589" y="1593"/>
                      </a:lnTo>
                      <a:lnTo>
                        <a:pt x="581" y="1593"/>
                      </a:lnTo>
                      <a:lnTo>
                        <a:pt x="572" y="1591"/>
                      </a:lnTo>
                      <a:lnTo>
                        <a:pt x="561" y="1590"/>
                      </a:lnTo>
                      <a:lnTo>
                        <a:pt x="550" y="1585"/>
                      </a:lnTo>
                      <a:lnTo>
                        <a:pt x="542" y="1582"/>
                      </a:lnTo>
                      <a:lnTo>
                        <a:pt x="535" y="1577"/>
                      </a:lnTo>
                      <a:lnTo>
                        <a:pt x="527" y="1571"/>
                      </a:lnTo>
                      <a:lnTo>
                        <a:pt x="521" y="1564"/>
                      </a:lnTo>
                      <a:lnTo>
                        <a:pt x="515" y="1558"/>
                      </a:lnTo>
                      <a:lnTo>
                        <a:pt x="510" y="1550"/>
                      </a:lnTo>
                      <a:lnTo>
                        <a:pt x="508" y="1543"/>
                      </a:lnTo>
                      <a:lnTo>
                        <a:pt x="504" y="1536"/>
                      </a:lnTo>
                      <a:lnTo>
                        <a:pt x="502" y="1526"/>
                      </a:lnTo>
                      <a:lnTo>
                        <a:pt x="501" y="1519"/>
                      </a:lnTo>
                      <a:lnTo>
                        <a:pt x="501" y="989"/>
                      </a:lnTo>
                      <a:lnTo>
                        <a:pt x="419" y="989"/>
                      </a:lnTo>
                      <a:lnTo>
                        <a:pt x="419" y="1519"/>
                      </a:lnTo>
                      <a:lnTo>
                        <a:pt x="418" y="1527"/>
                      </a:lnTo>
                      <a:lnTo>
                        <a:pt x="415" y="1536"/>
                      </a:lnTo>
                      <a:lnTo>
                        <a:pt x="413" y="1543"/>
                      </a:lnTo>
                      <a:lnTo>
                        <a:pt x="408" y="1551"/>
                      </a:lnTo>
                      <a:lnTo>
                        <a:pt x="402" y="1559"/>
                      </a:lnTo>
                      <a:lnTo>
                        <a:pt x="396" y="1568"/>
                      </a:lnTo>
                      <a:lnTo>
                        <a:pt x="391" y="1574"/>
                      </a:lnTo>
                      <a:lnTo>
                        <a:pt x="381" y="1580"/>
                      </a:lnTo>
                      <a:lnTo>
                        <a:pt x="373" y="1584"/>
                      </a:lnTo>
                      <a:lnTo>
                        <a:pt x="363" y="1589"/>
                      </a:lnTo>
                      <a:lnTo>
                        <a:pt x="354" y="1590"/>
                      </a:lnTo>
                      <a:lnTo>
                        <a:pt x="344" y="1593"/>
                      </a:lnTo>
                      <a:lnTo>
                        <a:pt x="335" y="1593"/>
                      </a:lnTo>
                      <a:lnTo>
                        <a:pt x="325" y="1591"/>
                      </a:lnTo>
                      <a:lnTo>
                        <a:pt x="316" y="1590"/>
                      </a:lnTo>
                      <a:lnTo>
                        <a:pt x="308" y="1587"/>
                      </a:lnTo>
                      <a:lnTo>
                        <a:pt x="298" y="1583"/>
                      </a:lnTo>
                      <a:lnTo>
                        <a:pt x="290" y="1578"/>
                      </a:lnTo>
                      <a:lnTo>
                        <a:pt x="283" y="1574"/>
                      </a:lnTo>
                      <a:lnTo>
                        <a:pt x="276" y="1568"/>
                      </a:lnTo>
                      <a:lnTo>
                        <a:pt x="272" y="1562"/>
                      </a:lnTo>
                      <a:lnTo>
                        <a:pt x="266" y="1553"/>
                      </a:lnTo>
                      <a:lnTo>
                        <a:pt x="261" y="1545"/>
                      </a:lnTo>
                      <a:lnTo>
                        <a:pt x="258" y="1536"/>
                      </a:lnTo>
                      <a:lnTo>
                        <a:pt x="256" y="1527"/>
                      </a:lnTo>
                      <a:lnTo>
                        <a:pt x="254" y="1519"/>
                      </a:lnTo>
                      <a:lnTo>
                        <a:pt x="254" y="989"/>
                      </a:lnTo>
                      <a:lnTo>
                        <a:pt x="92" y="989"/>
                      </a:lnTo>
                      <a:lnTo>
                        <a:pt x="296" y="224"/>
                      </a:lnTo>
                      <a:lnTo>
                        <a:pt x="254" y="224"/>
                      </a:lnTo>
                      <a:lnTo>
                        <a:pt x="135" y="638"/>
                      </a:lnTo>
                      <a:lnTo>
                        <a:pt x="130" y="651"/>
                      </a:lnTo>
                      <a:lnTo>
                        <a:pt x="125" y="662"/>
                      </a:lnTo>
                      <a:lnTo>
                        <a:pt x="119" y="672"/>
                      </a:lnTo>
                      <a:lnTo>
                        <a:pt x="112" y="679"/>
                      </a:lnTo>
                      <a:lnTo>
                        <a:pt x="105" y="685"/>
                      </a:lnTo>
                      <a:lnTo>
                        <a:pt x="97" y="688"/>
                      </a:lnTo>
                      <a:lnTo>
                        <a:pt x="85" y="692"/>
                      </a:lnTo>
                      <a:lnTo>
                        <a:pt x="76" y="694"/>
                      </a:lnTo>
                      <a:lnTo>
                        <a:pt x="61" y="693"/>
                      </a:lnTo>
                      <a:lnTo>
                        <a:pt x="53" y="692"/>
                      </a:lnTo>
                      <a:lnTo>
                        <a:pt x="46" y="691"/>
                      </a:lnTo>
                      <a:lnTo>
                        <a:pt x="35" y="687"/>
                      </a:lnTo>
                      <a:lnTo>
                        <a:pt x="27" y="682"/>
                      </a:lnTo>
                      <a:lnTo>
                        <a:pt x="19" y="674"/>
                      </a:lnTo>
                      <a:lnTo>
                        <a:pt x="13" y="668"/>
                      </a:lnTo>
                      <a:lnTo>
                        <a:pt x="8" y="660"/>
                      </a:lnTo>
                      <a:lnTo>
                        <a:pt x="5" y="651"/>
                      </a:lnTo>
                      <a:lnTo>
                        <a:pt x="2" y="643"/>
                      </a:lnTo>
                      <a:lnTo>
                        <a:pt x="0" y="634"/>
                      </a:lnTo>
                      <a:lnTo>
                        <a:pt x="0" y="625"/>
                      </a:lnTo>
                      <a:lnTo>
                        <a:pt x="1" y="620"/>
                      </a:lnTo>
                      <a:lnTo>
                        <a:pt x="3" y="611"/>
                      </a:lnTo>
                      <a:lnTo>
                        <a:pt x="131" y="134"/>
                      </a:lnTo>
                      <a:lnTo>
                        <a:pt x="132" y="121"/>
                      </a:lnTo>
                      <a:lnTo>
                        <a:pt x="134" y="112"/>
                      </a:lnTo>
                      <a:lnTo>
                        <a:pt x="136" y="103"/>
                      </a:lnTo>
                      <a:lnTo>
                        <a:pt x="138" y="94"/>
                      </a:lnTo>
                      <a:lnTo>
                        <a:pt x="142" y="83"/>
                      </a:lnTo>
                      <a:lnTo>
                        <a:pt x="145" y="76"/>
                      </a:lnTo>
                      <a:lnTo>
                        <a:pt x="151" y="63"/>
                      </a:lnTo>
                      <a:lnTo>
                        <a:pt x="157" y="54"/>
                      </a:lnTo>
                      <a:lnTo>
                        <a:pt x="164" y="45"/>
                      </a:lnTo>
                      <a:lnTo>
                        <a:pt x="172" y="37"/>
                      </a:lnTo>
                      <a:lnTo>
                        <a:pt x="181" y="30"/>
                      </a:lnTo>
                      <a:lnTo>
                        <a:pt x="189" y="23"/>
                      </a:lnTo>
                      <a:lnTo>
                        <a:pt x="196" y="18"/>
                      </a:lnTo>
                      <a:lnTo>
                        <a:pt x="209" y="11"/>
                      </a:lnTo>
                      <a:lnTo>
                        <a:pt x="219" y="8"/>
                      </a:lnTo>
                      <a:lnTo>
                        <a:pt x="233" y="4"/>
                      </a:lnTo>
                      <a:lnTo>
                        <a:pt x="250" y="0"/>
                      </a:lnTo>
                      <a:close/>
                    </a:path>
                  </a:pathLst>
                </a:custGeom>
                <a:solidFill>
                  <a:srgbClr val="000000"/>
                </a:solidFill>
                <a:ln w="9525">
                  <a:noFill/>
                  <a:miter lim="800000"/>
                  <a:headEnd/>
                  <a:tailEnd/>
                </a:ln>
              </p:spPr>
              <p:txBody>
                <a:bodyPr/>
                <a:lstStyle/>
                <a:p>
                  <a:endParaRPr lang="en-US">
                    <a:solidFill>
                      <a:srgbClr val="000000"/>
                    </a:solidFill>
                  </a:endParaRPr>
                </a:p>
              </p:txBody>
            </p:sp>
            <p:sp>
              <p:nvSpPr>
                <p:cNvPr id="8236" name="Oval 1447952"/>
                <p:cNvSpPr>
                  <a:spLocks noChangeArrowheads="1"/>
                </p:cNvSpPr>
                <p:nvPr/>
              </p:nvSpPr>
              <p:spPr bwMode="auto">
                <a:xfrm>
                  <a:off x="955" y="3170"/>
                  <a:ext cx="63" cy="63"/>
                </a:xfrm>
                <a:prstGeom prst="ellipse">
                  <a:avLst/>
                </a:prstGeom>
                <a:solidFill>
                  <a:srgbClr val="000000"/>
                </a:solidFill>
                <a:ln w="9525">
                  <a:noFill/>
                  <a:round/>
                  <a:headEnd/>
                  <a:tailEnd/>
                </a:ln>
              </p:spPr>
              <p:txBody>
                <a:bodyPr/>
                <a:lstStyle/>
                <a:p>
                  <a:endParaRPr lang="en-US">
                    <a:solidFill>
                      <a:srgbClr val="000000"/>
                    </a:solidFill>
                  </a:endParaRPr>
                </a:p>
              </p:txBody>
            </p:sp>
          </p:grpSp>
          <p:sp>
            <p:nvSpPr>
              <p:cNvPr id="8234" name="Rectangle 1447953"/>
              <p:cNvSpPr>
                <a:spLocks noChangeArrowheads="1"/>
              </p:cNvSpPr>
              <p:nvPr/>
            </p:nvSpPr>
            <p:spPr bwMode="auto">
              <a:xfrm>
                <a:off x="851" y="3165"/>
                <a:ext cx="21" cy="397"/>
              </a:xfrm>
              <a:prstGeom prst="rect">
                <a:avLst/>
              </a:prstGeom>
              <a:solidFill>
                <a:srgbClr val="000000"/>
              </a:solidFill>
              <a:ln w="9525">
                <a:noFill/>
                <a:miter lim="800000"/>
                <a:headEnd/>
                <a:tailEnd/>
              </a:ln>
            </p:spPr>
            <p:txBody>
              <a:bodyPr/>
              <a:lstStyle/>
              <a:p>
                <a:endParaRPr lang="en-US">
                  <a:solidFill>
                    <a:srgbClr val="000000"/>
                  </a:solidFill>
                </a:endParaRPr>
              </a:p>
            </p:txBody>
          </p:sp>
        </p:grpSp>
      </p:grpSp>
      <p:grpSp>
        <p:nvGrpSpPr>
          <p:cNvPr id="8201" name="Group 19"/>
          <p:cNvGrpSpPr>
            <a:grpSpLocks/>
          </p:cNvGrpSpPr>
          <p:nvPr/>
        </p:nvGrpSpPr>
        <p:grpSpPr bwMode="auto">
          <a:xfrm>
            <a:off x="4959350" y="3314700"/>
            <a:ext cx="758825" cy="874713"/>
            <a:chOff x="3216" y="3145"/>
            <a:chExt cx="478" cy="551"/>
          </a:xfrm>
        </p:grpSpPr>
        <p:sp>
          <p:nvSpPr>
            <p:cNvPr id="8220" name="Rounded Rectangle 1447955"/>
            <p:cNvSpPr>
              <a:spLocks noChangeArrowheads="1"/>
            </p:cNvSpPr>
            <p:nvPr/>
          </p:nvSpPr>
          <p:spPr bwMode="auto">
            <a:xfrm>
              <a:off x="3218" y="3190"/>
              <a:ext cx="476" cy="461"/>
            </a:xfrm>
            <a:prstGeom prst="roundRect">
              <a:avLst>
                <a:gd name="adj" fmla="val 12421"/>
              </a:avLst>
            </a:prstGeom>
            <a:solidFill>
              <a:srgbClr val="FFFFFF"/>
            </a:solidFill>
            <a:ln w="3175" algn="ctr">
              <a:solidFill>
                <a:srgbClr val="000000"/>
              </a:solidFill>
              <a:round/>
              <a:headEnd/>
              <a:tailEnd/>
            </a:ln>
          </p:spPr>
          <p:txBody>
            <a:bodyPr/>
            <a:lstStyle/>
            <a:p>
              <a:endParaRPr lang="en-US">
                <a:solidFill>
                  <a:srgbClr val="000000"/>
                </a:solidFill>
              </a:endParaRPr>
            </a:p>
          </p:txBody>
        </p:sp>
        <p:grpSp>
          <p:nvGrpSpPr>
            <p:cNvPr id="8221" name="Group 21"/>
            <p:cNvGrpSpPr>
              <a:grpSpLocks/>
            </p:cNvGrpSpPr>
            <p:nvPr/>
          </p:nvGrpSpPr>
          <p:grpSpPr bwMode="auto">
            <a:xfrm>
              <a:off x="3374" y="3228"/>
              <a:ext cx="161" cy="385"/>
              <a:chOff x="3374" y="3228"/>
              <a:chExt cx="161" cy="385"/>
            </a:xfrm>
          </p:grpSpPr>
          <p:sp>
            <p:nvSpPr>
              <p:cNvPr id="8223" name="Shape 1447957"/>
              <p:cNvSpPr>
                <a:spLocks/>
              </p:cNvSpPr>
              <p:nvPr/>
            </p:nvSpPr>
            <p:spPr bwMode="auto">
              <a:xfrm>
                <a:off x="3374" y="3228"/>
                <a:ext cx="96" cy="385"/>
              </a:xfrm>
              <a:custGeom>
                <a:avLst/>
                <a:gdLst>
                  <a:gd name="T0" fmla="*/ 1 w 479"/>
                  <a:gd name="T1" fmla="*/ 1 h 1921"/>
                  <a:gd name="T2" fmla="*/ 1 w 479"/>
                  <a:gd name="T3" fmla="*/ 1 h 1921"/>
                  <a:gd name="T4" fmla="*/ 1 w 479"/>
                  <a:gd name="T5" fmla="*/ 1 h 1921"/>
                  <a:gd name="T6" fmla="*/ 1 w 479"/>
                  <a:gd name="T7" fmla="*/ 1 h 1921"/>
                  <a:gd name="T8" fmla="*/ 1 w 479"/>
                  <a:gd name="T9" fmla="*/ 1 h 1921"/>
                  <a:gd name="T10" fmla="*/ 1 w 479"/>
                  <a:gd name="T11" fmla="*/ 1 h 1921"/>
                  <a:gd name="T12" fmla="*/ 1 w 479"/>
                  <a:gd name="T13" fmla="*/ 1 h 1921"/>
                  <a:gd name="T14" fmla="*/ 1 w 479"/>
                  <a:gd name="T15" fmla="*/ 1 h 1921"/>
                  <a:gd name="T16" fmla="*/ 1 w 479"/>
                  <a:gd name="T17" fmla="*/ 2 h 1921"/>
                  <a:gd name="T18" fmla="*/ 1 w 479"/>
                  <a:gd name="T19" fmla="*/ 2 h 1921"/>
                  <a:gd name="T20" fmla="*/ 1 w 479"/>
                  <a:gd name="T21" fmla="*/ 2 h 1921"/>
                  <a:gd name="T22" fmla="*/ 1 w 479"/>
                  <a:gd name="T23" fmla="*/ 2 h 1921"/>
                  <a:gd name="T24" fmla="*/ 1 w 479"/>
                  <a:gd name="T25" fmla="*/ 2 h 1921"/>
                  <a:gd name="T26" fmla="*/ 1 w 479"/>
                  <a:gd name="T27" fmla="*/ 2 h 1921"/>
                  <a:gd name="T28" fmla="*/ 1 w 479"/>
                  <a:gd name="T29" fmla="*/ 2 h 1921"/>
                  <a:gd name="T30" fmla="*/ 1 w 479"/>
                  <a:gd name="T31" fmla="*/ 2 h 1921"/>
                  <a:gd name="T32" fmla="*/ 1 w 479"/>
                  <a:gd name="T33" fmla="*/ 2 h 1921"/>
                  <a:gd name="T34" fmla="*/ 1 w 479"/>
                  <a:gd name="T35" fmla="*/ 3 h 1921"/>
                  <a:gd name="T36" fmla="*/ 1 w 479"/>
                  <a:gd name="T37" fmla="*/ 3 h 1921"/>
                  <a:gd name="T38" fmla="*/ 1 w 479"/>
                  <a:gd name="T39" fmla="*/ 3 h 1921"/>
                  <a:gd name="T40" fmla="*/ 1 w 479"/>
                  <a:gd name="T41" fmla="*/ 3 h 1921"/>
                  <a:gd name="T42" fmla="*/ 0 w 479"/>
                  <a:gd name="T43" fmla="*/ 3 h 1921"/>
                  <a:gd name="T44" fmla="*/ 0 w 479"/>
                  <a:gd name="T45" fmla="*/ 3 h 1921"/>
                  <a:gd name="T46" fmla="*/ 0 w 479"/>
                  <a:gd name="T47" fmla="*/ 3 h 1921"/>
                  <a:gd name="T48" fmla="*/ 0 w 479"/>
                  <a:gd name="T49" fmla="*/ 3 h 1921"/>
                  <a:gd name="T50" fmla="*/ 0 w 479"/>
                  <a:gd name="T51" fmla="*/ 3 h 1921"/>
                  <a:gd name="T52" fmla="*/ 0 w 479"/>
                  <a:gd name="T53" fmla="*/ 2 h 1921"/>
                  <a:gd name="T54" fmla="*/ 0 w 479"/>
                  <a:gd name="T55" fmla="*/ 2 h 1921"/>
                  <a:gd name="T56" fmla="*/ 0 w 479"/>
                  <a:gd name="T57" fmla="*/ 2 h 1921"/>
                  <a:gd name="T58" fmla="*/ 0 w 479"/>
                  <a:gd name="T59" fmla="*/ 2 h 1921"/>
                  <a:gd name="T60" fmla="*/ 0 w 479"/>
                  <a:gd name="T61" fmla="*/ 2 h 1921"/>
                  <a:gd name="T62" fmla="*/ 0 w 479"/>
                  <a:gd name="T63" fmla="*/ 1 h 1921"/>
                  <a:gd name="T64" fmla="*/ 0 w 479"/>
                  <a:gd name="T65" fmla="*/ 1 h 1921"/>
                  <a:gd name="T66" fmla="*/ 0 w 479"/>
                  <a:gd name="T67" fmla="*/ 1 h 1921"/>
                  <a:gd name="T68" fmla="*/ 0 w 479"/>
                  <a:gd name="T69" fmla="*/ 1 h 1921"/>
                  <a:gd name="T70" fmla="*/ 0 w 479"/>
                  <a:gd name="T71" fmla="*/ 1 h 1921"/>
                  <a:gd name="T72" fmla="*/ 0 w 479"/>
                  <a:gd name="T73" fmla="*/ 0 h 1921"/>
                  <a:gd name="T74" fmla="*/ 0 w 479"/>
                  <a:gd name="T75" fmla="*/ 0 h 1921"/>
                  <a:gd name="T76" fmla="*/ 0 w 479"/>
                  <a:gd name="T77" fmla="*/ 0 h 1921"/>
                  <a:gd name="T78" fmla="*/ 0 w 479"/>
                  <a:gd name="T79" fmla="*/ 0 h 1921"/>
                  <a:gd name="T80" fmla="*/ 0 w 479"/>
                  <a:gd name="T81" fmla="*/ 0 h 1921"/>
                  <a:gd name="T82" fmla="*/ 1 w 479"/>
                  <a:gd name="T83" fmla="*/ 0 h 1921"/>
                  <a:gd name="T84" fmla="*/ 1 w 479"/>
                  <a:gd name="T85" fmla="*/ 0 h 1921"/>
                  <a:gd name="T86" fmla="*/ 1 w 479"/>
                  <a:gd name="T87" fmla="*/ 0 h 1921"/>
                  <a:gd name="T88" fmla="*/ 1 w 479"/>
                  <a:gd name="T89" fmla="*/ 0 h 19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79"/>
                  <a:gd name="T136" fmla="*/ 0 h 1921"/>
                  <a:gd name="T137" fmla="*/ 479 w 479"/>
                  <a:gd name="T138" fmla="*/ 1921 h 192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79" h="1921">
                    <a:moveTo>
                      <a:pt x="479" y="528"/>
                    </a:moveTo>
                    <a:lnTo>
                      <a:pt x="467" y="532"/>
                    </a:lnTo>
                    <a:lnTo>
                      <a:pt x="456" y="537"/>
                    </a:lnTo>
                    <a:lnTo>
                      <a:pt x="447" y="542"/>
                    </a:lnTo>
                    <a:lnTo>
                      <a:pt x="441" y="547"/>
                    </a:lnTo>
                    <a:lnTo>
                      <a:pt x="435" y="553"/>
                    </a:lnTo>
                    <a:lnTo>
                      <a:pt x="428" y="560"/>
                    </a:lnTo>
                    <a:lnTo>
                      <a:pt x="418" y="571"/>
                    </a:lnTo>
                    <a:lnTo>
                      <a:pt x="409" y="583"/>
                    </a:lnTo>
                    <a:lnTo>
                      <a:pt x="400" y="596"/>
                    </a:lnTo>
                    <a:lnTo>
                      <a:pt x="393" y="608"/>
                    </a:lnTo>
                    <a:lnTo>
                      <a:pt x="387" y="620"/>
                    </a:lnTo>
                    <a:lnTo>
                      <a:pt x="380" y="635"/>
                    </a:lnTo>
                    <a:lnTo>
                      <a:pt x="375" y="646"/>
                    </a:lnTo>
                    <a:lnTo>
                      <a:pt x="370" y="661"/>
                    </a:lnTo>
                    <a:lnTo>
                      <a:pt x="362" y="684"/>
                    </a:lnTo>
                    <a:lnTo>
                      <a:pt x="355" y="708"/>
                    </a:lnTo>
                    <a:lnTo>
                      <a:pt x="347" y="744"/>
                    </a:lnTo>
                    <a:lnTo>
                      <a:pt x="340" y="777"/>
                    </a:lnTo>
                    <a:lnTo>
                      <a:pt x="335" y="807"/>
                    </a:lnTo>
                    <a:lnTo>
                      <a:pt x="332" y="839"/>
                    </a:lnTo>
                    <a:lnTo>
                      <a:pt x="328" y="868"/>
                    </a:lnTo>
                    <a:lnTo>
                      <a:pt x="327" y="894"/>
                    </a:lnTo>
                    <a:lnTo>
                      <a:pt x="325" y="923"/>
                    </a:lnTo>
                    <a:lnTo>
                      <a:pt x="325" y="951"/>
                    </a:lnTo>
                    <a:lnTo>
                      <a:pt x="325" y="995"/>
                    </a:lnTo>
                    <a:lnTo>
                      <a:pt x="326" y="1020"/>
                    </a:lnTo>
                    <a:lnTo>
                      <a:pt x="328" y="1049"/>
                    </a:lnTo>
                    <a:lnTo>
                      <a:pt x="330" y="1076"/>
                    </a:lnTo>
                    <a:lnTo>
                      <a:pt x="333" y="1095"/>
                    </a:lnTo>
                    <a:lnTo>
                      <a:pt x="335" y="1117"/>
                    </a:lnTo>
                    <a:lnTo>
                      <a:pt x="339" y="1140"/>
                    </a:lnTo>
                    <a:lnTo>
                      <a:pt x="342" y="1162"/>
                    </a:lnTo>
                    <a:lnTo>
                      <a:pt x="348" y="1182"/>
                    </a:lnTo>
                    <a:lnTo>
                      <a:pt x="352" y="1201"/>
                    </a:lnTo>
                    <a:lnTo>
                      <a:pt x="357" y="1221"/>
                    </a:lnTo>
                    <a:lnTo>
                      <a:pt x="362" y="1239"/>
                    </a:lnTo>
                    <a:lnTo>
                      <a:pt x="367" y="1255"/>
                    </a:lnTo>
                    <a:lnTo>
                      <a:pt x="373" y="1273"/>
                    </a:lnTo>
                    <a:lnTo>
                      <a:pt x="380" y="1288"/>
                    </a:lnTo>
                    <a:lnTo>
                      <a:pt x="388" y="1304"/>
                    </a:lnTo>
                    <a:lnTo>
                      <a:pt x="396" y="1319"/>
                    </a:lnTo>
                    <a:lnTo>
                      <a:pt x="404" y="1332"/>
                    </a:lnTo>
                    <a:lnTo>
                      <a:pt x="412" y="1345"/>
                    </a:lnTo>
                    <a:lnTo>
                      <a:pt x="420" y="1356"/>
                    </a:lnTo>
                    <a:lnTo>
                      <a:pt x="429" y="1366"/>
                    </a:lnTo>
                    <a:lnTo>
                      <a:pt x="438" y="1374"/>
                    </a:lnTo>
                    <a:lnTo>
                      <a:pt x="448" y="1382"/>
                    </a:lnTo>
                    <a:lnTo>
                      <a:pt x="457" y="1387"/>
                    </a:lnTo>
                    <a:lnTo>
                      <a:pt x="464" y="1390"/>
                    </a:lnTo>
                    <a:lnTo>
                      <a:pt x="476" y="1393"/>
                    </a:lnTo>
                    <a:lnTo>
                      <a:pt x="476" y="1921"/>
                    </a:lnTo>
                    <a:lnTo>
                      <a:pt x="467" y="1920"/>
                    </a:lnTo>
                    <a:lnTo>
                      <a:pt x="454" y="1920"/>
                    </a:lnTo>
                    <a:lnTo>
                      <a:pt x="439" y="1918"/>
                    </a:lnTo>
                    <a:lnTo>
                      <a:pt x="426" y="1915"/>
                    </a:lnTo>
                    <a:lnTo>
                      <a:pt x="413" y="1912"/>
                    </a:lnTo>
                    <a:lnTo>
                      <a:pt x="400" y="1908"/>
                    </a:lnTo>
                    <a:lnTo>
                      <a:pt x="388" y="1904"/>
                    </a:lnTo>
                    <a:lnTo>
                      <a:pt x="375" y="1899"/>
                    </a:lnTo>
                    <a:lnTo>
                      <a:pt x="362" y="1893"/>
                    </a:lnTo>
                    <a:lnTo>
                      <a:pt x="348" y="1885"/>
                    </a:lnTo>
                    <a:lnTo>
                      <a:pt x="336" y="1879"/>
                    </a:lnTo>
                    <a:lnTo>
                      <a:pt x="325" y="1871"/>
                    </a:lnTo>
                    <a:lnTo>
                      <a:pt x="313" y="1861"/>
                    </a:lnTo>
                    <a:lnTo>
                      <a:pt x="300" y="1852"/>
                    </a:lnTo>
                    <a:lnTo>
                      <a:pt x="290" y="1844"/>
                    </a:lnTo>
                    <a:lnTo>
                      <a:pt x="277" y="1834"/>
                    </a:lnTo>
                    <a:lnTo>
                      <a:pt x="266" y="1822"/>
                    </a:lnTo>
                    <a:lnTo>
                      <a:pt x="255" y="1811"/>
                    </a:lnTo>
                    <a:lnTo>
                      <a:pt x="244" y="1801"/>
                    </a:lnTo>
                    <a:lnTo>
                      <a:pt x="234" y="1788"/>
                    </a:lnTo>
                    <a:lnTo>
                      <a:pt x="225" y="1776"/>
                    </a:lnTo>
                    <a:lnTo>
                      <a:pt x="214" y="1763"/>
                    </a:lnTo>
                    <a:lnTo>
                      <a:pt x="205" y="1751"/>
                    </a:lnTo>
                    <a:lnTo>
                      <a:pt x="192" y="1732"/>
                    </a:lnTo>
                    <a:lnTo>
                      <a:pt x="171" y="1696"/>
                    </a:lnTo>
                    <a:lnTo>
                      <a:pt x="149" y="1659"/>
                    </a:lnTo>
                    <a:lnTo>
                      <a:pt x="130" y="1619"/>
                    </a:lnTo>
                    <a:lnTo>
                      <a:pt x="109" y="1571"/>
                    </a:lnTo>
                    <a:lnTo>
                      <a:pt x="94" y="1531"/>
                    </a:lnTo>
                    <a:lnTo>
                      <a:pt x="79" y="1491"/>
                    </a:lnTo>
                    <a:lnTo>
                      <a:pt x="67" y="1455"/>
                    </a:lnTo>
                    <a:lnTo>
                      <a:pt x="58" y="1421"/>
                    </a:lnTo>
                    <a:lnTo>
                      <a:pt x="49" y="1384"/>
                    </a:lnTo>
                    <a:lnTo>
                      <a:pt x="43" y="1355"/>
                    </a:lnTo>
                    <a:lnTo>
                      <a:pt x="37" y="1331"/>
                    </a:lnTo>
                    <a:lnTo>
                      <a:pt x="33" y="1309"/>
                    </a:lnTo>
                    <a:lnTo>
                      <a:pt x="28" y="1285"/>
                    </a:lnTo>
                    <a:lnTo>
                      <a:pt x="7" y="1120"/>
                    </a:lnTo>
                    <a:lnTo>
                      <a:pt x="3" y="1080"/>
                    </a:lnTo>
                    <a:lnTo>
                      <a:pt x="2" y="1043"/>
                    </a:lnTo>
                    <a:lnTo>
                      <a:pt x="1" y="1000"/>
                    </a:lnTo>
                    <a:lnTo>
                      <a:pt x="0" y="951"/>
                    </a:lnTo>
                    <a:lnTo>
                      <a:pt x="1" y="902"/>
                    </a:lnTo>
                    <a:lnTo>
                      <a:pt x="2" y="862"/>
                    </a:lnTo>
                    <a:lnTo>
                      <a:pt x="5" y="823"/>
                    </a:lnTo>
                    <a:lnTo>
                      <a:pt x="8" y="786"/>
                    </a:lnTo>
                    <a:lnTo>
                      <a:pt x="12" y="745"/>
                    </a:lnTo>
                    <a:lnTo>
                      <a:pt x="18" y="701"/>
                    </a:lnTo>
                    <a:lnTo>
                      <a:pt x="25" y="653"/>
                    </a:lnTo>
                    <a:lnTo>
                      <a:pt x="32" y="613"/>
                    </a:lnTo>
                    <a:lnTo>
                      <a:pt x="40" y="575"/>
                    </a:lnTo>
                    <a:lnTo>
                      <a:pt x="49" y="535"/>
                    </a:lnTo>
                    <a:lnTo>
                      <a:pt x="59" y="495"/>
                    </a:lnTo>
                    <a:lnTo>
                      <a:pt x="72" y="450"/>
                    </a:lnTo>
                    <a:lnTo>
                      <a:pt x="83" y="415"/>
                    </a:lnTo>
                    <a:lnTo>
                      <a:pt x="96" y="383"/>
                    </a:lnTo>
                    <a:lnTo>
                      <a:pt x="110" y="344"/>
                    </a:lnTo>
                    <a:lnTo>
                      <a:pt x="124" y="311"/>
                    </a:lnTo>
                    <a:lnTo>
                      <a:pt x="139" y="283"/>
                    </a:lnTo>
                    <a:lnTo>
                      <a:pt x="150" y="260"/>
                    </a:lnTo>
                    <a:lnTo>
                      <a:pt x="163" y="238"/>
                    </a:lnTo>
                    <a:lnTo>
                      <a:pt x="173" y="220"/>
                    </a:lnTo>
                    <a:lnTo>
                      <a:pt x="184" y="203"/>
                    </a:lnTo>
                    <a:lnTo>
                      <a:pt x="195" y="186"/>
                    </a:lnTo>
                    <a:lnTo>
                      <a:pt x="207" y="168"/>
                    </a:lnTo>
                    <a:lnTo>
                      <a:pt x="220" y="150"/>
                    </a:lnTo>
                    <a:lnTo>
                      <a:pt x="234" y="132"/>
                    </a:lnTo>
                    <a:lnTo>
                      <a:pt x="246" y="118"/>
                    </a:lnTo>
                    <a:lnTo>
                      <a:pt x="262" y="102"/>
                    </a:lnTo>
                    <a:lnTo>
                      <a:pt x="277" y="87"/>
                    </a:lnTo>
                    <a:lnTo>
                      <a:pt x="293" y="73"/>
                    </a:lnTo>
                    <a:lnTo>
                      <a:pt x="308" y="62"/>
                    </a:lnTo>
                    <a:lnTo>
                      <a:pt x="325" y="49"/>
                    </a:lnTo>
                    <a:lnTo>
                      <a:pt x="341" y="39"/>
                    </a:lnTo>
                    <a:lnTo>
                      <a:pt x="360" y="28"/>
                    </a:lnTo>
                    <a:lnTo>
                      <a:pt x="371" y="23"/>
                    </a:lnTo>
                    <a:lnTo>
                      <a:pt x="390" y="15"/>
                    </a:lnTo>
                    <a:lnTo>
                      <a:pt x="404" y="10"/>
                    </a:lnTo>
                    <a:lnTo>
                      <a:pt x="416" y="7"/>
                    </a:lnTo>
                    <a:lnTo>
                      <a:pt x="429" y="3"/>
                    </a:lnTo>
                    <a:lnTo>
                      <a:pt x="439" y="2"/>
                    </a:lnTo>
                    <a:lnTo>
                      <a:pt x="451" y="1"/>
                    </a:lnTo>
                    <a:lnTo>
                      <a:pt x="465" y="0"/>
                    </a:lnTo>
                    <a:lnTo>
                      <a:pt x="479" y="0"/>
                    </a:lnTo>
                    <a:lnTo>
                      <a:pt x="479" y="528"/>
                    </a:lnTo>
                    <a:close/>
                  </a:path>
                </a:pathLst>
              </a:custGeom>
              <a:solidFill>
                <a:srgbClr val="000000"/>
              </a:solidFill>
              <a:ln w="9525">
                <a:noFill/>
                <a:miter lim="800000"/>
                <a:headEnd/>
                <a:tailEnd/>
              </a:ln>
            </p:spPr>
            <p:txBody>
              <a:bodyPr/>
              <a:lstStyle/>
              <a:p>
                <a:endParaRPr lang="en-US">
                  <a:solidFill>
                    <a:srgbClr val="000000"/>
                  </a:solidFill>
                </a:endParaRPr>
              </a:p>
            </p:txBody>
          </p:sp>
          <p:grpSp>
            <p:nvGrpSpPr>
              <p:cNvPr id="8224" name="Group 23"/>
              <p:cNvGrpSpPr>
                <a:grpSpLocks/>
              </p:cNvGrpSpPr>
              <p:nvPr/>
            </p:nvGrpSpPr>
            <p:grpSpPr bwMode="auto">
              <a:xfrm>
                <a:off x="3477" y="3228"/>
                <a:ext cx="44" cy="106"/>
                <a:chOff x="3477" y="3228"/>
                <a:chExt cx="44" cy="106"/>
              </a:xfrm>
            </p:grpSpPr>
            <p:sp>
              <p:nvSpPr>
                <p:cNvPr id="8228" name="Rounded Rectangle 1447959"/>
                <p:cNvSpPr>
                  <a:spLocks noChangeArrowheads="1"/>
                </p:cNvSpPr>
                <p:nvPr/>
              </p:nvSpPr>
              <p:spPr bwMode="auto">
                <a:xfrm>
                  <a:off x="3492" y="3228"/>
                  <a:ext cx="29" cy="106"/>
                </a:xfrm>
                <a:prstGeom prst="roundRect">
                  <a:avLst>
                    <a:gd name="adj" fmla="val 16398"/>
                  </a:avLst>
                </a:prstGeom>
                <a:solidFill>
                  <a:srgbClr val="000000"/>
                </a:solidFill>
                <a:ln w="9525">
                  <a:noFill/>
                  <a:round/>
                  <a:headEnd/>
                  <a:tailEnd/>
                </a:ln>
              </p:spPr>
              <p:txBody>
                <a:bodyPr/>
                <a:lstStyle/>
                <a:p>
                  <a:endParaRPr lang="en-US">
                    <a:solidFill>
                      <a:srgbClr val="000000"/>
                    </a:solidFill>
                  </a:endParaRPr>
                </a:p>
              </p:txBody>
            </p:sp>
            <p:sp>
              <p:nvSpPr>
                <p:cNvPr id="8229" name="Rectangle 1447960"/>
                <p:cNvSpPr>
                  <a:spLocks noChangeArrowheads="1"/>
                </p:cNvSpPr>
                <p:nvPr/>
              </p:nvSpPr>
              <p:spPr bwMode="auto">
                <a:xfrm>
                  <a:off x="3477" y="3228"/>
                  <a:ext cx="19" cy="106"/>
                </a:xfrm>
                <a:prstGeom prst="rect">
                  <a:avLst/>
                </a:prstGeom>
                <a:solidFill>
                  <a:srgbClr val="000000"/>
                </a:solidFill>
                <a:ln w="9525">
                  <a:noFill/>
                  <a:miter lim="800000"/>
                  <a:headEnd/>
                  <a:tailEnd/>
                </a:ln>
              </p:spPr>
              <p:txBody>
                <a:bodyPr/>
                <a:lstStyle/>
                <a:p>
                  <a:endParaRPr lang="en-US">
                    <a:solidFill>
                      <a:srgbClr val="000000"/>
                    </a:solidFill>
                  </a:endParaRPr>
                </a:p>
              </p:txBody>
            </p:sp>
          </p:grpSp>
          <p:grpSp>
            <p:nvGrpSpPr>
              <p:cNvPr id="8225" name="Group 26"/>
              <p:cNvGrpSpPr>
                <a:grpSpLocks/>
              </p:cNvGrpSpPr>
              <p:nvPr/>
            </p:nvGrpSpPr>
            <p:grpSpPr bwMode="auto">
              <a:xfrm>
                <a:off x="3476" y="3506"/>
                <a:ext cx="59" cy="107"/>
                <a:chOff x="3476" y="3506"/>
                <a:chExt cx="59" cy="107"/>
              </a:xfrm>
            </p:grpSpPr>
            <p:sp>
              <p:nvSpPr>
                <p:cNvPr id="8226" name="Rounded Rectangle 1447962"/>
                <p:cNvSpPr>
                  <a:spLocks noChangeArrowheads="1"/>
                </p:cNvSpPr>
                <p:nvPr/>
              </p:nvSpPr>
              <p:spPr bwMode="auto">
                <a:xfrm>
                  <a:off x="3505" y="3506"/>
                  <a:ext cx="30" cy="107"/>
                </a:xfrm>
                <a:prstGeom prst="roundRect">
                  <a:avLst>
                    <a:gd name="adj" fmla="val 16144"/>
                  </a:avLst>
                </a:prstGeom>
                <a:solidFill>
                  <a:srgbClr val="000000"/>
                </a:solidFill>
                <a:ln w="9525">
                  <a:noFill/>
                  <a:round/>
                  <a:headEnd/>
                  <a:tailEnd/>
                </a:ln>
              </p:spPr>
              <p:txBody>
                <a:bodyPr/>
                <a:lstStyle/>
                <a:p>
                  <a:endParaRPr lang="en-US">
                    <a:solidFill>
                      <a:srgbClr val="000000"/>
                    </a:solidFill>
                  </a:endParaRPr>
                </a:p>
              </p:txBody>
            </p:sp>
            <p:sp>
              <p:nvSpPr>
                <p:cNvPr id="8227" name="Rectangle 1447963"/>
                <p:cNvSpPr>
                  <a:spLocks noChangeArrowheads="1"/>
                </p:cNvSpPr>
                <p:nvPr/>
              </p:nvSpPr>
              <p:spPr bwMode="auto">
                <a:xfrm>
                  <a:off x="3476" y="3506"/>
                  <a:ext cx="41" cy="107"/>
                </a:xfrm>
                <a:prstGeom prst="rect">
                  <a:avLst/>
                </a:prstGeom>
                <a:solidFill>
                  <a:srgbClr val="000000"/>
                </a:solidFill>
                <a:ln w="9525">
                  <a:noFill/>
                  <a:miter lim="800000"/>
                  <a:headEnd/>
                  <a:tailEnd/>
                </a:ln>
              </p:spPr>
              <p:txBody>
                <a:bodyPr/>
                <a:lstStyle/>
                <a:p>
                  <a:endParaRPr lang="en-US">
                    <a:solidFill>
                      <a:srgbClr val="000000"/>
                    </a:solidFill>
                  </a:endParaRPr>
                </a:p>
              </p:txBody>
            </p:sp>
          </p:grpSp>
        </p:grpSp>
        <p:sp>
          <p:nvSpPr>
            <p:cNvPr id="8222" name="Shape 1447964"/>
            <p:cNvSpPr>
              <a:spLocks/>
            </p:cNvSpPr>
            <p:nvPr/>
          </p:nvSpPr>
          <p:spPr bwMode="auto">
            <a:xfrm>
              <a:off x="3216" y="3145"/>
              <a:ext cx="462" cy="551"/>
            </a:xfrm>
            <a:custGeom>
              <a:avLst/>
              <a:gdLst>
                <a:gd name="T0" fmla="*/ 3 w 1848"/>
                <a:gd name="T1" fmla="*/ 6 h 2204"/>
                <a:gd name="T2" fmla="*/ 1 w 1848"/>
                <a:gd name="T3" fmla="*/ 8 h 2204"/>
                <a:gd name="T4" fmla="*/ 1 w 1848"/>
                <a:gd name="T5" fmla="*/ 9 h 2204"/>
                <a:gd name="T6" fmla="*/ 1 w 1848"/>
                <a:gd name="T7" fmla="*/ 9 h 2204"/>
                <a:gd name="T8" fmla="*/ 0 w 1848"/>
                <a:gd name="T9" fmla="*/ 9 h 2204"/>
                <a:gd name="T10" fmla="*/ 0 w 1848"/>
                <a:gd name="T11" fmla="*/ 9 h 2204"/>
                <a:gd name="T12" fmla="*/ 0 w 1848"/>
                <a:gd name="T13" fmla="*/ 9 h 2204"/>
                <a:gd name="T14" fmla="*/ 0 w 1848"/>
                <a:gd name="T15" fmla="*/ 8 h 2204"/>
                <a:gd name="T16" fmla="*/ 0 w 1848"/>
                <a:gd name="T17" fmla="*/ 8 h 2204"/>
                <a:gd name="T18" fmla="*/ 0 w 1848"/>
                <a:gd name="T19" fmla="*/ 8 h 2204"/>
                <a:gd name="T20" fmla="*/ 2 w 1848"/>
                <a:gd name="T21" fmla="*/ 6 h 2204"/>
                <a:gd name="T22" fmla="*/ 4 w 1848"/>
                <a:gd name="T23" fmla="*/ 4 h 2204"/>
                <a:gd name="T24" fmla="*/ 2 w 1848"/>
                <a:gd name="T25" fmla="*/ 2 h 2204"/>
                <a:gd name="T26" fmla="*/ 1 w 1848"/>
                <a:gd name="T27" fmla="*/ 1 h 2204"/>
                <a:gd name="T28" fmla="*/ 1 w 1848"/>
                <a:gd name="T29" fmla="*/ 0 h 2204"/>
                <a:gd name="T30" fmla="*/ 1 w 1848"/>
                <a:gd name="T31" fmla="*/ 0 h 2204"/>
                <a:gd name="T32" fmla="*/ 1 w 1848"/>
                <a:gd name="T33" fmla="*/ 0 h 2204"/>
                <a:gd name="T34" fmla="*/ 1 w 1848"/>
                <a:gd name="T35" fmla="*/ 0 h 2204"/>
                <a:gd name="T36" fmla="*/ 2 w 1848"/>
                <a:gd name="T37" fmla="*/ 0 h 2204"/>
                <a:gd name="T38" fmla="*/ 2 w 1848"/>
                <a:gd name="T39" fmla="*/ 0 h 2204"/>
                <a:gd name="T40" fmla="*/ 2 w 1848"/>
                <a:gd name="T41" fmla="*/ 1 h 2204"/>
                <a:gd name="T42" fmla="*/ 3 w 1848"/>
                <a:gd name="T43" fmla="*/ 3 h 2204"/>
                <a:gd name="T44" fmla="*/ 5 w 1848"/>
                <a:gd name="T45" fmla="*/ 3 h 2204"/>
                <a:gd name="T46" fmla="*/ 5 w 1848"/>
                <a:gd name="T47" fmla="*/ 2 h 2204"/>
                <a:gd name="T48" fmla="*/ 6 w 1848"/>
                <a:gd name="T49" fmla="*/ 1 h 2204"/>
                <a:gd name="T50" fmla="*/ 6 w 1848"/>
                <a:gd name="T51" fmla="*/ 1 h 2204"/>
                <a:gd name="T52" fmla="*/ 7 w 1848"/>
                <a:gd name="T53" fmla="*/ 0 h 2204"/>
                <a:gd name="T54" fmla="*/ 7 w 1848"/>
                <a:gd name="T55" fmla="*/ 0 h 2204"/>
                <a:gd name="T56" fmla="*/ 7 w 1848"/>
                <a:gd name="T57" fmla="*/ 0 h 2204"/>
                <a:gd name="T58" fmla="*/ 7 w 1848"/>
                <a:gd name="T59" fmla="*/ 0 h 2204"/>
                <a:gd name="T60" fmla="*/ 7 w 1848"/>
                <a:gd name="T61" fmla="*/ 0 h 2204"/>
                <a:gd name="T62" fmla="*/ 7 w 1848"/>
                <a:gd name="T63" fmla="*/ 1 h 2204"/>
                <a:gd name="T64" fmla="*/ 7 w 1848"/>
                <a:gd name="T65" fmla="*/ 1 h 2204"/>
                <a:gd name="T66" fmla="*/ 7 w 1848"/>
                <a:gd name="T67" fmla="*/ 1 h 2204"/>
                <a:gd name="T68" fmla="*/ 7 w 1848"/>
                <a:gd name="T69" fmla="*/ 1 h 2204"/>
                <a:gd name="T70" fmla="*/ 5 w 1848"/>
                <a:gd name="T71" fmla="*/ 3 h 2204"/>
                <a:gd name="T72" fmla="*/ 5 w 1848"/>
                <a:gd name="T73" fmla="*/ 5 h 2204"/>
                <a:gd name="T74" fmla="*/ 6 w 1848"/>
                <a:gd name="T75" fmla="*/ 6 h 2204"/>
                <a:gd name="T76" fmla="*/ 7 w 1848"/>
                <a:gd name="T77" fmla="*/ 8 h 2204"/>
                <a:gd name="T78" fmla="*/ 7 w 1848"/>
                <a:gd name="T79" fmla="*/ 9 h 2204"/>
                <a:gd name="T80" fmla="*/ 7 w 1848"/>
                <a:gd name="T81" fmla="*/ 9 h 2204"/>
                <a:gd name="T82" fmla="*/ 7 w 1848"/>
                <a:gd name="T83" fmla="*/ 9 h 2204"/>
                <a:gd name="T84" fmla="*/ 7 w 1848"/>
                <a:gd name="T85" fmla="*/ 9 h 2204"/>
                <a:gd name="T86" fmla="*/ 6 w 1848"/>
                <a:gd name="T87" fmla="*/ 9 h 2204"/>
                <a:gd name="T88" fmla="*/ 6 w 1848"/>
                <a:gd name="T89" fmla="*/ 8 h 2204"/>
                <a:gd name="T90" fmla="*/ 5 w 1848"/>
                <a:gd name="T91" fmla="*/ 6 h 2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48"/>
                <a:gd name="T139" fmla="*/ 0 h 2204"/>
                <a:gd name="T140" fmla="*/ 1848 w 1848"/>
                <a:gd name="T141" fmla="*/ 2204 h 2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48" h="2204">
                  <a:moveTo>
                    <a:pt x="934" y="1178"/>
                  </a:moveTo>
                  <a:lnTo>
                    <a:pt x="647" y="1520"/>
                  </a:lnTo>
                  <a:lnTo>
                    <a:pt x="416" y="1802"/>
                  </a:lnTo>
                  <a:lnTo>
                    <a:pt x="236" y="2027"/>
                  </a:lnTo>
                  <a:lnTo>
                    <a:pt x="110" y="2191"/>
                  </a:lnTo>
                  <a:lnTo>
                    <a:pt x="106" y="2197"/>
                  </a:lnTo>
                  <a:lnTo>
                    <a:pt x="100" y="2201"/>
                  </a:lnTo>
                  <a:lnTo>
                    <a:pt x="91" y="2203"/>
                  </a:lnTo>
                  <a:lnTo>
                    <a:pt x="80" y="2204"/>
                  </a:lnTo>
                  <a:lnTo>
                    <a:pt x="64" y="2200"/>
                  </a:lnTo>
                  <a:lnTo>
                    <a:pt x="51" y="2189"/>
                  </a:lnTo>
                  <a:lnTo>
                    <a:pt x="38" y="2173"/>
                  </a:lnTo>
                  <a:lnTo>
                    <a:pt x="30" y="2161"/>
                  </a:lnTo>
                  <a:lnTo>
                    <a:pt x="25" y="2149"/>
                  </a:lnTo>
                  <a:lnTo>
                    <a:pt x="14" y="2122"/>
                  </a:lnTo>
                  <a:lnTo>
                    <a:pt x="6" y="2094"/>
                  </a:lnTo>
                  <a:lnTo>
                    <a:pt x="1" y="2064"/>
                  </a:lnTo>
                  <a:lnTo>
                    <a:pt x="0" y="2035"/>
                  </a:lnTo>
                  <a:lnTo>
                    <a:pt x="3" y="2018"/>
                  </a:lnTo>
                  <a:lnTo>
                    <a:pt x="11" y="2006"/>
                  </a:lnTo>
                  <a:lnTo>
                    <a:pt x="243" y="1754"/>
                  </a:lnTo>
                  <a:lnTo>
                    <a:pt x="461" y="1510"/>
                  </a:lnTo>
                  <a:lnTo>
                    <a:pt x="666" y="1277"/>
                  </a:lnTo>
                  <a:lnTo>
                    <a:pt x="855" y="1055"/>
                  </a:lnTo>
                  <a:lnTo>
                    <a:pt x="701" y="828"/>
                  </a:lnTo>
                  <a:lnTo>
                    <a:pt x="551" y="612"/>
                  </a:lnTo>
                  <a:lnTo>
                    <a:pt x="403" y="410"/>
                  </a:lnTo>
                  <a:lnTo>
                    <a:pt x="258" y="217"/>
                  </a:lnTo>
                  <a:lnTo>
                    <a:pt x="161" y="86"/>
                  </a:lnTo>
                  <a:lnTo>
                    <a:pt x="164" y="73"/>
                  </a:lnTo>
                  <a:lnTo>
                    <a:pt x="176" y="58"/>
                  </a:lnTo>
                  <a:lnTo>
                    <a:pt x="193" y="45"/>
                  </a:lnTo>
                  <a:lnTo>
                    <a:pt x="218" y="30"/>
                  </a:lnTo>
                  <a:lnTo>
                    <a:pt x="245" y="17"/>
                  </a:lnTo>
                  <a:lnTo>
                    <a:pt x="273" y="7"/>
                  </a:lnTo>
                  <a:lnTo>
                    <a:pt x="299" y="2"/>
                  </a:lnTo>
                  <a:lnTo>
                    <a:pt x="325" y="0"/>
                  </a:lnTo>
                  <a:lnTo>
                    <a:pt x="347" y="2"/>
                  </a:lnTo>
                  <a:lnTo>
                    <a:pt x="366" y="6"/>
                  </a:lnTo>
                  <a:lnTo>
                    <a:pt x="399" y="45"/>
                  </a:lnTo>
                  <a:lnTo>
                    <a:pt x="429" y="88"/>
                  </a:lnTo>
                  <a:lnTo>
                    <a:pt x="468" y="147"/>
                  </a:lnTo>
                  <a:lnTo>
                    <a:pt x="691" y="485"/>
                  </a:lnTo>
                  <a:lnTo>
                    <a:pt x="838" y="701"/>
                  </a:lnTo>
                  <a:lnTo>
                    <a:pt x="1014" y="949"/>
                  </a:lnTo>
                  <a:lnTo>
                    <a:pt x="1113" y="827"/>
                  </a:lnTo>
                  <a:lnTo>
                    <a:pt x="1208" y="701"/>
                  </a:lnTo>
                  <a:lnTo>
                    <a:pt x="1300" y="572"/>
                  </a:lnTo>
                  <a:lnTo>
                    <a:pt x="1389" y="441"/>
                  </a:lnTo>
                  <a:lnTo>
                    <a:pt x="1469" y="315"/>
                  </a:lnTo>
                  <a:lnTo>
                    <a:pt x="1535" y="206"/>
                  </a:lnTo>
                  <a:lnTo>
                    <a:pt x="1586" y="111"/>
                  </a:lnTo>
                  <a:lnTo>
                    <a:pt x="1626" y="32"/>
                  </a:lnTo>
                  <a:lnTo>
                    <a:pt x="1631" y="18"/>
                  </a:lnTo>
                  <a:lnTo>
                    <a:pt x="1639" y="8"/>
                  </a:lnTo>
                  <a:lnTo>
                    <a:pt x="1652" y="0"/>
                  </a:lnTo>
                  <a:lnTo>
                    <a:pt x="1668" y="3"/>
                  </a:lnTo>
                  <a:lnTo>
                    <a:pt x="1684" y="15"/>
                  </a:lnTo>
                  <a:lnTo>
                    <a:pt x="1699" y="32"/>
                  </a:lnTo>
                  <a:lnTo>
                    <a:pt x="1707" y="45"/>
                  </a:lnTo>
                  <a:lnTo>
                    <a:pt x="1714" y="58"/>
                  </a:lnTo>
                  <a:lnTo>
                    <a:pt x="1726" y="88"/>
                  </a:lnTo>
                  <a:lnTo>
                    <a:pt x="1734" y="117"/>
                  </a:lnTo>
                  <a:lnTo>
                    <a:pt x="1739" y="148"/>
                  </a:lnTo>
                  <a:lnTo>
                    <a:pt x="1741" y="181"/>
                  </a:lnTo>
                  <a:lnTo>
                    <a:pt x="1740" y="195"/>
                  </a:lnTo>
                  <a:lnTo>
                    <a:pt x="1739" y="210"/>
                  </a:lnTo>
                  <a:lnTo>
                    <a:pt x="1733" y="222"/>
                  </a:lnTo>
                  <a:lnTo>
                    <a:pt x="1727" y="235"/>
                  </a:lnTo>
                  <a:lnTo>
                    <a:pt x="1664" y="322"/>
                  </a:lnTo>
                  <a:lnTo>
                    <a:pt x="1500" y="542"/>
                  </a:lnTo>
                  <a:lnTo>
                    <a:pt x="1290" y="815"/>
                  </a:lnTo>
                  <a:lnTo>
                    <a:pt x="1090" y="1065"/>
                  </a:lnTo>
                  <a:lnTo>
                    <a:pt x="1207" y="1239"/>
                  </a:lnTo>
                  <a:lnTo>
                    <a:pt x="1348" y="1439"/>
                  </a:lnTo>
                  <a:lnTo>
                    <a:pt x="1512" y="1665"/>
                  </a:lnTo>
                  <a:lnTo>
                    <a:pt x="1700" y="1919"/>
                  </a:lnTo>
                  <a:lnTo>
                    <a:pt x="1848" y="2116"/>
                  </a:lnTo>
                  <a:lnTo>
                    <a:pt x="1833" y="2136"/>
                  </a:lnTo>
                  <a:lnTo>
                    <a:pt x="1815" y="2150"/>
                  </a:lnTo>
                  <a:lnTo>
                    <a:pt x="1791" y="2168"/>
                  </a:lnTo>
                  <a:lnTo>
                    <a:pt x="1762" y="2182"/>
                  </a:lnTo>
                  <a:lnTo>
                    <a:pt x="1733" y="2194"/>
                  </a:lnTo>
                  <a:lnTo>
                    <a:pt x="1705" y="2201"/>
                  </a:lnTo>
                  <a:lnTo>
                    <a:pt x="1676" y="2204"/>
                  </a:lnTo>
                  <a:lnTo>
                    <a:pt x="1661" y="2199"/>
                  </a:lnTo>
                  <a:lnTo>
                    <a:pt x="1642" y="2186"/>
                  </a:lnTo>
                  <a:lnTo>
                    <a:pt x="1621" y="2164"/>
                  </a:lnTo>
                  <a:lnTo>
                    <a:pt x="1608" y="2149"/>
                  </a:lnTo>
                  <a:lnTo>
                    <a:pt x="1596" y="2132"/>
                  </a:lnTo>
                  <a:lnTo>
                    <a:pt x="1460" y="1941"/>
                  </a:lnTo>
                  <a:lnTo>
                    <a:pt x="1163" y="1512"/>
                  </a:lnTo>
                  <a:lnTo>
                    <a:pt x="934" y="1178"/>
                  </a:lnTo>
                  <a:close/>
                </a:path>
              </a:pathLst>
            </a:custGeom>
            <a:solidFill>
              <a:srgbClr val="FF0000"/>
            </a:solidFill>
            <a:ln w="9525">
              <a:noFill/>
              <a:miter lim="800000"/>
              <a:headEnd/>
              <a:tailEnd/>
            </a:ln>
          </p:spPr>
          <p:txBody>
            <a:bodyPr/>
            <a:lstStyle/>
            <a:p>
              <a:endParaRPr lang="en-US">
                <a:solidFill>
                  <a:srgbClr val="000000"/>
                </a:solidFill>
              </a:endParaRPr>
            </a:p>
          </p:txBody>
        </p:sp>
      </p:grpSp>
      <p:grpSp>
        <p:nvGrpSpPr>
          <p:cNvPr id="8202" name="Group 30"/>
          <p:cNvGrpSpPr>
            <a:grpSpLocks/>
          </p:cNvGrpSpPr>
          <p:nvPr/>
        </p:nvGrpSpPr>
        <p:grpSpPr bwMode="auto">
          <a:xfrm>
            <a:off x="457200" y="1676400"/>
            <a:ext cx="754063" cy="754063"/>
            <a:chOff x="627" y="1077"/>
            <a:chExt cx="475" cy="475"/>
          </a:xfrm>
        </p:grpSpPr>
        <p:sp>
          <p:nvSpPr>
            <p:cNvPr id="8213" name="Rounded Rectangle 1447966"/>
            <p:cNvSpPr>
              <a:spLocks noChangeArrowheads="1"/>
            </p:cNvSpPr>
            <p:nvPr/>
          </p:nvSpPr>
          <p:spPr bwMode="auto">
            <a:xfrm>
              <a:off x="627" y="1077"/>
              <a:ext cx="475" cy="475"/>
            </a:xfrm>
            <a:prstGeom prst="roundRect">
              <a:avLst>
                <a:gd name="adj" fmla="val 12431"/>
              </a:avLst>
            </a:prstGeom>
            <a:solidFill>
              <a:srgbClr val="FFFFFF"/>
            </a:solidFill>
            <a:ln w="3175" algn="ctr">
              <a:solidFill>
                <a:srgbClr val="000000"/>
              </a:solidFill>
              <a:round/>
              <a:headEnd/>
              <a:tailEnd/>
            </a:ln>
          </p:spPr>
          <p:txBody>
            <a:bodyPr/>
            <a:lstStyle/>
            <a:p>
              <a:endParaRPr lang="en-US">
                <a:solidFill>
                  <a:srgbClr val="000000"/>
                </a:solidFill>
              </a:endParaRPr>
            </a:p>
          </p:txBody>
        </p:sp>
        <p:grpSp>
          <p:nvGrpSpPr>
            <p:cNvPr id="8214" name="Group 32"/>
            <p:cNvGrpSpPr>
              <a:grpSpLocks/>
            </p:cNvGrpSpPr>
            <p:nvPr/>
          </p:nvGrpSpPr>
          <p:grpSpPr bwMode="auto">
            <a:xfrm>
              <a:off x="724" y="1181"/>
              <a:ext cx="281" cy="276"/>
              <a:chOff x="724" y="1181"/>
              <a:chExt cx="281" cy="276"/>
            </a:xfrm>
          </p:grpSpPr>
          <p:sp>
            <p:nvSpPr>
              <p:cNvPr id="8215" name="Shape 1447968"/>
              <p:cNvSpPr>
                <a:spLocks/>
              </p:cNvSpPr>
              <p:nvPr/>
            </p:nvSpPr>
            <p:spPr bwMode="auto">
              <a:xfrm>
                <a:off x="724" y="1181"/>
                <a:ext cx="281" cy="276"/>
              </a:xfrm>
              <a:custGeom>
                <a:avLst/>
                <a:gdLst>
                  <a:gd name="T0" fmla="*/ 0 w 1408"/>
                  <a:gd name="T1" fmla="*/ 0 h 1380"/>
                  <a:gd name="T2" fmla="*/ 2 w 1408"/>
                  <a:gd name="T3" fmla="*/ 0 h 1380"/>
                  <a:gd name="T4" fmla="*/ 1 w 1408"/>
                  <a:gd name="T5" fmla="*/ 1 h 1380"/>
                  <a:gd name="T6" fmla="*/ 1 w 1408"/>
                  <a:gd name="T7" fmla="*/ 2 h 1380"/>
                  <a:gd name="T8" fmla="*/ 2 w 1408"/>
                  <a:gd name="T9" fmla="*/ 2 h 1380"/>
                  <a:gd name="T10" fmla="*/ 2 w 1408"/>
                  <a:gd name="T11" fmla="*/ 2 h 1380"/>
                  <a:gd name="T12" fmla="*/ 0 w 1408"/>
                  <a:gd name="T13" fmla="*/ 2 h 1380"/>
                  <a:gd name="T14" fmla="*/ 0 w 1408"/>
                  <a:gd name="T15" fmla="*/ 2 h 1380"/>
                  <a:gd name="T16" fmla="*/ 1 w 1408"/>
                  <a:gd name="T17" fmla="*/ 2 h 1380"/>
                  <a:gd name="T18" fmla="*/ 1 w 1408"/>
                  <a:gd name="T19" fmla="*/ 1 h 1380"/>
                  <a:gd name="T20" fmla="*/ 0 w 1408"/>
                  <a:gd name="T21" fmla="*/ 0 h 13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08"/>
                  <a:gd name="T34" fmla="*/ 0 h 1380"/>
                  <a:gd name="T35" fmla="*/ 1408 w 1408"/>
                  <a:gd name="T36" fmla="*/ 1380 h 13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08" h="1380">
                    <a:moveTo>
                      <a:pt x="0" y="0"/>
                    </a:moveTo>
                    <a:lnTo>
                      <a:pt x="1408" y="0"/>
                    </a:lnTo>
                    <a:lnTo>
                      <a:pt x="777" y="761"/>
                    </a:lnTo>
                    <a:lnTo>
                      <a:pt x="777" y="1236"/>
                    </a:lnTo>
                    <a:lnTo>
                      <a:pt x="1213" y="1236"/>
                    </a:lnTo>
                    <a:lnTo>
                      <a:pt x="1213" y="1380"/>
                    </a:lnTo>
                    <a:lnTo>
                      <a:pt x="195" y="1380"/>
                    </a:lnTo>
                    <a:lnTo>
                      <a:pt x="195" y="1236"/>
                    </a:lnTo>
                    <a:lnTo>
                      <a:pt x="631" y="1236"/>
                    </a:lnTo>
                    <a:lnTo>
                      <a:pt x="631" y="761"/>
                    </a:lnTo>
                    <a:lnTo>
                      <a:pt x="0" y="0"/>
                    </a:lnTo>
                    <a:close/>
                  </a:path>
                </a:pathLst>
              </a:custGeom>
              <a:solidFill>
                <a:srgbClr val="000000"/>
              </a:solidFill>
              <a:ln w="9525">
                <a:noFill/>
                <a:miter lim="800000"/>
                <a:headEnd/>
                <a:tailEnd/>
              </a:ln>
            </p:spPr>
            <p:txBody>
              <a:bodyPr/>
              <a:lstStyle/>
              <a:p>
                <a:endParaRPr lang="en-US">
                  <a:solidFill>
                    <a:srgbClr val="000000"/>
                  </a:solidFill>
                </a:endParaRPr>
              </a:p>
            </p:txBody>
          </p:sp>
          <p:sp>
            <p:nvSpPr>
              <p:cNvPr id="8216" name="Oval 1447969"/>
              <p:cNvSpPr>
                <a:spLocks noChangeArrowheads="1"/>
              </p:cNvSpPr>
              <p:nvPr/>
            </p:nvSpPr>
            <p:spPr bwMode="auto">
              <a:xfrm>
                <a:off x="859" y="1238"/>
                <a:ext cx="49" cy="48"/>
              </a:xfrm>
              <a:prstGeom prst="ellipse">
                <a:avLst/>
              </a:prstGeom>
              <a:solidFill>
                <a:srgbClr val="FFFFFF"/>
              </a:solidFill>
              <a:ln w="9525">
                <a:noFill/>
                <a:round/>
                <a:headEnd/>
                <a:tailEnd/>
              </a:ln>
            </p:spPr>
            <p:txBody>
              <a:bodyPr/>
              <a:lstStyle/>
              <a:p>
                <a:endParaRPr lang="en-US">
                  <a:solidFill>
                    <a:srgbClr val="000000"/>
                  </a:solidFill>
                </a:endParaRPr>
              </a:p>
            </p:txBody>
          </p:sp>
          <p:grpSp>
            <p:nvGrpSpPr>
              <p:cNvPr id="8217" name="Group 35"/>
              <p:cNvGrpSpPr>
                <a:grpSpLocks/>
              </p:cNvGrpSpPr>
              <p:nvPr/>
            </p:nvGrpSpPr>
            <p:grpSpPr bwMode="auto">
              <a:xfrm>
                <a:off x="748" y="1428"/>
                <a:ext cx="234" cy="29"/>
                <a:chOff x="748" y="1428"/>
                <a:chExt cx="234" cy="29"/>
              </a:xfrm>
            </p:grpSpPr>
            <p:sp>
              <p:nvSpPr>
                <p:cNvPr id="8218" name="Oval 1447971"/>
                <p:cNvSpPr>
                  <a:spLocks noChangeArrowheads="1"/>
                </p:cNvSpPr>
                <p:nvPr/>
              </p:nvSpPr>
              <p:spPr bwMode="auto">
                <a:xfrm>
                  <a:off x="748" y="1428"/>
                  <a:ext cx="30" cy="29"/>
                </a:xfrm>
                <a:prstGeom prst="ellipse">
                  <a:avLst/>
                </a:prstGeom>
                <a:solidFill>
                  <a:srgbClr val="000000"/>
                </a:solidFill>
                <a:ln w="9525">
                  <a:noFill/>
                  <a:round/>
                  <a:headEnd/>
                  <a:tailEnd/>
                </a:ln>
              </p:spPr>
              <p:txBody>
                <a:bodyPr/>
                <a:lstStyle/>
                <a:p>
                  <a:endParaRPr lang="en-US">
                    <a:solidFill>
                      <a:srgbClr val="000000"/>
                    </a:solidFill>
                  </a:endParaRPr>
                </a:p>
              </p:txBody>
            </p:sp>
            <p:sp>
              <p:nvSpPr>
                <p:cNvPr id="8219" name="Oval 1447972"/>
                <p:cNvSpPr>
                  <a:spLocks noChangeArrowheads="1"/>
                </p:cNvSpPr>
                <p:nvPr/>
              </p:nvSpPr>
              <p:spPr bwMode="auto">
                <a:xfrm>
                  <a:off x="952" y="1428"/>
                  <a:ext cx="30" cy="29"/>
                </a:xfrm>
                <a:prstGeom prst="ellipse">
                  <a:avLst/>
                </a:prstGeom>
                <a:solidFill>
                  <a:srgbClr val="000000"/>
                </a:solidFill>
                <a:ln w="9525">
                  <a:noFill/>
                  <a:round/>
                  <a:headEnd/>
                  <a:tailEnd/>
                </a:ln>
              </p:spPr>
              <p:txBody>
                <a:bodyPr/>
                <a:lstStyle/>
                <a:p>
                  <a:endParaRPr lang="en-US">
                    <a:solidFill>
                      <a:srgbClr val="000000"/>
                    </a:solidFill>
                  </a:endParaRPr>
                </a:p>
              </p:txBody>
            </p:sp>
          </p:grpSp>
        </p:grpSp>
      </p:grpSp>
      <p:grpSp>
        <p:nvGrpSpPr>
          <p:cNvPr id="8203" name="Group 38"/>
          <p:cNvGrpSpPr>
            <a:grpSpLocks/>
          </p:cNvGrpSpPr>
          <p:nvPr/>
        </p:nvGrpSpPr>
        <p:grpSpPr bwMode="auto">
          <a:xfrm>
            <a:off x="4959350" y="1752600"/>
            <a:ext cx="760413" cy="714375"/>
            <a:chOff x="3367" y="390"/>
            <a:chExt cx="2024" cy="2036"/>
          </a:xfrm>
        </p:grpSpPr>
        <p:sp>
          <p:nvSpPr>
            <p:cNvPr id="8209" name="Rounded Rectangle 1447974"/>
            <p:cNvSpPr>
              <a:spLocks noChangeArrowheads="1"/>
            </p:cNvSpPr>
            <p:nvPr/>
          </p:nvSpPr>
          <p:spPr bwMode="auto">
            <a:xfrm>
              <a:off x="3367" y="390"/>
              <a:ext cx="2024" cy="2036"/>
            </a:xfrm>
            <a:prstGeom prst="roundRect">
              <a:avLst>
                <a:gd name="adj" fmla="val 12375"/>
              </a:avLst>
            </a:prstGeom>
            <a:solidFill>
              <a:srgbClr val="FFFFFF"/>
            </a:solidFill>
            <a:ln w="12700" algn="ctr">
              <a:solidFill>
                <a:srgbClr val="000000"/>
              </a:solidFill>
              <a:round/>
              <a:headEnd/>
              <a:tailEnd/>
            </a:ln>
          </p:spPr>
          <p:txBody>
            <a:bodyPr/>
            <a:lstStyle/>
            <a:p>
              <a:endParaRPr lang="en-US">
                <a:solidFill>
                  <a:srgbClr val="000000"/>
                </a:solidFill>
              </a:endParaRPr>
            </a:p>
          </p:txBody>
        </p:sp>
        <p:grpSp>
          <p:nvGrpSpPr>
            <p:cNvPr id="8210" name="Group 40"/>
            <p:cNvGrpSpPr>
              <a:grpSpLocks/>
            </p:cNvGrpSpPr>
            <p:nvPr/>
          </p:nvGrpSpPr>
          <p:grpSpPr bwMode="auto">
            <a:xfrm>
              <a:off x="3792" y="624"/>
              <a:ext cx="1247" cy="1565"/>
              <a:chOff x="4215" y="547"/>
              <a:chExt cx="344" cy="560"/>
            </a:xfrm>
          </p:grpSpPr>
          <p:sp>
            <p:nvSpPr>
              <p:cNvPr id="8211" name="Shape 1447976"/>
              <p:cNvSpPr>
                <a:spLocks/>
              </p:cNvSpPr>
              <p:nvPr/>
            </p:nvSpPr>
            <p:spPr bwMode="auto">
              <a:xfrm>
                <a:off x="4215" y="547"/>
                <a:ext cx="344" cy="404"/>
              </a:xfrm>
              <a:custGeom>
                <a:avLst/>
                <a:gdLst>
                  <a:gd name="T0" fmla="*/ 102 w 344"/>
                  <a:gd name="T1" fmla="*/ 0 h 404"/>
                  <a:gd name="T2" fmla="*/ 251 w 344"/>
                  <a:gd name="T3" fmla="*/ 0 h 404"/>
                  <a:gd name="T4" fmla="*/ 344 w 344"/>
                  <a:gd name="T5" fmla="*/ 93 h 404"/>
                  <a:gd name="T6" fmla="*/ 344 w 344"/>
                  <a:gd name="T7" fmla="*/ 279 h 404"/>
                  <a:gd name="T8" fmla="*/ 242 w 344"/>
                  <a:gd name="T9" fmla="*/ 370 h 404"/>
                  <a:gd name="T10" fmla="*/ 242 w 344"/>
                  <a:gd name="T11" fmla="*/ 404 h 404"/>
                  <a:gd name="T12" fmla="*/ 96 w 344"/>
                  <a:gd name="T13" fmla="*/ 404 h 404"/>
                  <a:gd name="T14" fmla="*/ 96 w 344"/>
                  <a:gd name="T15" fmla="*/ 344 h 404"/>
                  <a:gd name="T16" fmla="*/ 211 w 344"/>
                  <a:gd name="T17" fmla="*/ 251 h 404"/>
                  <a:gd name="T18" fmla="*/ 211 w 344"/>
                  <a:gd name="T19" fmla="*/ 130 h 404"/>
                  <a:gd name="T20" fmla="*/ 127 w 344"/>
                  <a:gd name="T21" fmla="*/ 130 h 404"/>
                  <a:gd name="T22" fmla="*/ 127 w 344"/>
                  <a:gd name="T23" fmla="*/ 203 h 404"/>
                  <a:gd name="T24" fmla="*/ 0 w 344"/>
                  <a:gd name="T25" fmla="*/ 203 h 404"/>
                  <a:gd name="T26" fmla="*/ 0 w 344"/>
                  <a:gd name="T27" fmla="*/ 96 h 404"/>
                  <a:gd name="T28" fmla="*/ 102 w 344"/>
                  <a:gd name="T29" fmla="*/ 0 h 4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4"/>
                  <a:gd name="T46" fmla="*/ 0 h 404"/>
                  <a:gd name="T47" fmla="*/ 344 w 344"/>
                  <a:gd name="T48" fmla="*/ 404 h 4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4" h="404">
                    <a:moveTo>
                      <a:pt x="102" y="0"/>
                    </a:moveTo>
                    <a:lnTo>
                      <a:pt x="251" y="0"/>
                    </a:lnTo>
                    <a:lnTo>
                      <a:pt x="344" y="93"/>
                    </a:lnTo>
                    <a:lnTo>
                      <a:pt x="344" y="279"/>
                    </a:lnTo>
                    <a:lnTo>
                      <a:pt x="242" y="370"/>
                    </a:lnTo>
                    <a:lnTo>
                      <a:pt x="242" y="404"/>
                    </a:lnTo>
                    <a:lnTo>
                      <a:pt x="96" y="404"/>
                    </a:lnTo>
                    <a:lnTo>
                      <a:pt x="96" y="344"/>
                    </a:lnTo>
                    <a:lnTo>
                      <a:pt x="211" y="251"/>
                    </a:lnTo>
                    <a:lnTo>
                      <a:pt x="211" y="130"/>
                    </a:lnTo>
                    <a:lnTo>
                      <a:pt x="127" y="130"/>
                    </a:lnTo>
                    <a:lnTo>
                      <a:pt x="127" y="203"/>
                    </a:lnTo>
                    <a:lnTo>
                      <a:pt x="0" y="203"/>
                    </a:lnTo>
                    <a:lnTo>
                      <a:pt x="0" y="96"/>
                    </a:lnTo>
                    <a:lnTo>
                      <a:pt x="102" y="0"/>
                    </a:lnTo>
                    <a:close/>
                  </a:path>
                </a:pathLst>
              </a:custGeom>
              <a:solidFill>
                <a:srgbClr val="000000"/>
              </a:solidFill>
              <a:ln w="9525">
                <a:noFill/>
                <a:miter lim="800000"/>
                <a:headEnd/>
                <a:tailEnd/>
              </a:ln>
            </p:spPr>
            <p:txBody>
              <a:bodyPr/>
              <a:lstStyle/>
              <a:p>
                <a:endParaRPr lang="en-US">
                  <a:solidFill>
                    <a:srgbClr val="000000"/>
                  </a:solidFill>
                </a:endParaRPr>
              </a:p>
            </p:txBody>
          </p:sp>
          <p:sp>
            <p:nvSpPr>
              <p:cNvPr id="8212" name="Rectangle 1447977"/>
              <p:cNvSpPr>
                <a:spLocks noChangeArrowheads="1"/>
              </p:cNvSpPr>
              <p:nvPr/>
            </p:nvSpPr>
            <p:spPr bwMode="auto">
              <a:xfrm>
                <a:off x="4312" y="972"/>
                <a:ext cx="149" cy="135"/>
              </a:xfrm>
              <a:prstGeom prst="rect">
                <a:avLst/>
              </a:prstGeom>
              <a:solidFill>
                <a:srgbClr val="000000"/>
              </a:solidFill>
              <a:ln w="9525">
                <a:noFill/>
                <a:miter lim="800000"/>
                <a:headEnd/>
                <a:tailEnd/>
              </a:ln>
            </p:spPr>
            <p:txBody>
              <a:bodyPr/>
              <a:lstStyle/>
              <a:p>
                <a:endParaRPr lang="en-US">
                  <a:solidFill>
                    <a:srgbClr val="000000"/>
                  </a:solidFill>
                </a:endParaRPr>
              </a:p>
            </p:txBody>
          </p:sp>
        </p:grpSp>
      </p:grpSp>
      <p:grpSp>
        <p:nvGrpSpPr>
          <p:cNvPr id="8204" name="Group 43"/>
          <p:cNvGrpSpPr>
            <a:grpSpLocks/>
          </p:cNvGrpSpPr>
          <p:nvPr/>
        </p:nvGrpSpPr>
        <p:grpSpPr bwMode="auto">
          <a:xfrm>
            <a:off x="457200" y="3352800"/>
            <a:ext cx="739775" cy="755650"/>
            <a:chOff x="627" y="2054"/>
            <a:chExt cx="466" cy="476"/>
          </a:xfrm>
        </p:grpSpPr>
        <p:sp>
          <p:nvSpPr>
            <p:cNvPr id="8205" name="Rounded Rectangle 1447979"/>
            <p:cNvSpPr>
              <a:spLocks noChangeArrowheads="1"/>
            </p:cNvSpPr>
            <p:nvPr/>
          </p:nvSpPr>
          <p:spPr bwMode="auto">
            <a:xfrm>
              <a:off x="627" y="2054"/>
              <a:ext cx="466" cy="476"/>
            </a:xfrm>
            <a:prstGeom prst="roundRect">
              <a:avLst>
                <a:gd name="adj" fmla="val 12440"/>
              </a:avLst>
            </a:prstGeom>
            <a:solidFill>
              <a:srgbClr val="FFFFFF"/>
            </a:solidFill>
            <a:ln w="3175" algn="ctr">
              <a:solidFill>
                <a:srgbClr val="000000"/>
              </a:solidFill>
              <a:round/>
              <a:headEnd/>
              <a:tailEnd/>
            </a:ln>
          </p:spPr>
          <p:txBody>
            <a:bodyPr/>
            <a:lstStyle/>
            <a:p>
              <a:endParaRPr lang="en-US">
                <a:solidFill>
                  <a:srgbClr val="000000"/>
                </a:solidFill>
              </a:endParaRPr>
            </a:p>
          </p:txBody>
        </p:sp>
        <p:sp>
          <p:nvSpPr>
            <p:cNvPr id="8206" name="Rectangle 1447980"/>
            <p:cNvSpPr>
              <a:spLocks noChangeArrowheads="1"/>
            </p:cNvSpPr>
            <p:nvPr/>
          </p:nvSpPr>
          <p:spPr bwMode="auto">
            <a:xfrm>
              <a:off x="687" y="2162"/>
              <a:ext cx="345" cy="257"/>
            </a:xfrm>
            <a:prstGeom prst="rect">
              <a:avLst/>
            </a:prstGeom>
            <a:solidFill>
              <a:srgbClr val="000000"/>
            </a:solidFill>
            <a:ln w="3175" algn="ctr">
              <a:solidFill>
                <a:srgbClr val="000000"/>
              </a:solidFill>
              <a:miter lim="800000"/>
              <a:headEnd/>
              <a:tailEnd/>
            </a:ln>
          </p:spPr>
          <p:txBody>
            <a:bodyPr/>
            <a:lstStyle/>
            <a:p>
              <a:endParaRPr lang="en-US">
                <a:solidFill>
                  <a:srgbClr val="000000"/>
                </a:solidFill>
              </a:endParaRPr>
            </a:p>
          </p:txBody>
        </p:sp>
        <p:sp>
          <p:nvSpPr>
            <p:cNvPr id="8207" name="Rectangle 1447981"/>
            <p:cNvSpPr>
              <a:spLocks noChangeArrowheads="1"/>
            </p:cNvSpPr>
            <p:nvPr/>
          </p:nvSpPr>
          <p:spPr bwMode="auto">
            <a:xfrm>
              <a:off x="706" y="2181"/>
              <a:ext cx="308" cy="218"/>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8208" name="Shape 1447982"/>
            <p:cNvSpPr>
              <a:spLocks/>
            </p:cNvSpPr>
            <p:nvPr/>
          </p:nvSpPr>
          <p:spPr bwMode="auto">
            <a:xfrm>
              <a:off x="706" y="2181"/>
              <a:ext cx="308" cy="218"/>
            </a:xfrm>
            <a:custGeom>
              <a:avLst/>
              <a:gdLst>
                <a:gd name="T0" fmla="*/ 0 w 1539"/>
                <a:gd name="T1" fmla="*/ 0 h 1090"/>
                <a:gd name="T2" fmla="*/ 1 w 1539"/>
                <a:gd name="T3" fmla="*/ 1 h 1090"/>
                <a:gd name="T4" fmla="*/ 1 w 1539"/>
                <a:gd name="T5" fmla="*/ 1 h 1090"/>
                <a:gd name="T6" fmla="*/ 1 w 1539"/>
                <a:gd name="T7" fmla="*/ 1 h 1090"/>
                <a:gd name="T8" fmla="*/ 1 w 1539"/>
                <a:gd name="T9" fmla="*/ 1 h 1090"/>
                <a:gd name="T10" fmla="*/ 1 w 1539"/>
                <a:gd name="T11" fmla="*/ 1 h 1090"/>
                <a:gd name="T12" fmla="*/ 1 w 1539"/>
                <a:gd name="T13" fmla="*/ 1 h 1090"/>
                <a:gd name="T14" fmla="*/ 1 w 1539"/>
                <a:gd name="T15" fmla="*/ 1 h 1090"/>
                <a:gd name="T16" fmla="*/ 1 w 1539"/>
                <a:gd name="T17" fmla="*/ 1 h 1090"/>
                <a:gd name="T18" fmla="*/ 1 w 1539"/>
                <a:gd name="T19" fmla="*/ 1 h 1090"/>
                <a:gd name="T20" fmla="*/ 1 w 1539"/>
                <a:gd name="T21" fmla="*/ 1 h 1090"/>
                <a:gd name="T22" fmla="*/ 1 w 1539"/>
                <a:gd name="T23" fmla="*/ 1 h 1090"/>
                <a:gd name="T24" fmla="*/ 1 w 1539"/>
                <a:gd name="T25" fmla="*/ 1 h 1090"/>
                <a:gd name="T26" fmla="*/ 1 w 1539"/>
                <a:gd name="T27" fmla="*/ 1 h 1090"/>
                <a:gd name="T28" fmla="*/ 2 w 1539"/>
                <a:gd name="T29" fmla="*/ 0 h 1090"/>
                <a:gd name="T30" fmla="*/ 2 w 1539"/>
                <a:gd name="T31" fmla="*/ 0 h 1090"/>
                <a:gd name="T32" fmla="*/ 2 w 1539"/>
                <a:gd name="T33" fmla="*/ 0 h 1090"/>
                <a:gd name="T34" fmla="*/ 2 w 1539"/>
                <a:gd name="T35" fmla="*/ 1 h 1090"/>
                <a:gd name="T36" fmla="*/ 2 w 1539"/>
                <a:gd name="T37" fmla="*/ 2 h 1090"/>
                <a:gd name="T38" fmla="*/ 2 w 1539"/>
                <a:gd name="T39" fmla="*/ 2 h 1090"/>
                <a:gd name="T40" fmla="*/ 2 w 1539"/>
                <a:gd name="T41" fmla="*/ 2 h 1090"/>
                <a:gd name="T42" fmla="*/ 2 w 1539"/>
                <a:gd name="T43" fmla="*/ 1 h 1090"/>
                <a:gd name="T44" fmla="*/ 2 w 1539"/>
                <a:gd name="T45" fmla="*/ 1 h 1090"/>
                <a:gd name="T46" fmla="*/ 2 w 1539"/>
                <a:gd name="T47" fmla="*/ 1 h 1090"/>
                <a:gd name="T48" fmla="*/ 1 w 1539"/>
                <a:gd name="T49" fmla="*/ 1 h 1090"/>
                <a:gd name="T50" fmla="*/ 1 w 1539"/>
                <a:gd name="T51" fmla="*/ 1 h 1090"/>
                <a:gd name="T52" fmla="*/ 1 w 1539"/>
                <a:gd name="T53" fmla="*/ 1 h 1090"/>
                <a:gd name="T54" fmla="*/ 1 w 1539"/>
                <a:gd name="T55" fmla="*/ 1 h 1090"/>
                <a:gd name="T56" fmla="*/ 1 w 1539"/>
                <a:gd name="T57" fmla="*/ 1 h 1090"/>
                <a:gd name="T58" fmla="*/ 1 w 1539"/>
                <a:gd name="T59" fmla="*/ 1 h 1090"/>
                <a:gd name="T60" fmla="*/ 1 w 1539"/>
                <a:gd name="T61" fmla="*/ 1 h 1090"/>
                <a:gd name="T62" fmla="*/ 1 w 1539"/>
                <a:gd name="T63" fmla="*/ 1 h 1090"/>
                <a:gd name="T64" fmla="*/ 1 w 1539"/>
                <a:gd name="T65" fmla="*/ 1 h 1090"/>
                <a:gd name="T66" fmla="*/ 1 w 1539"/>
                <a:gd name="T67" fmla="*/ 1 h 1090"/>
                <a:gd name="T68" fmla="*/ 1 w 1539"/>
                <a:gd name="T69" fmla="*/ 1 h 1090"/>
                <a:gd name="T70" fmla="*/ 1 w 1539"/>
                <a:gd name="T71" fmla="*/ 1 h 1090"/>
                <a:gd name="T72" fmla="*/ 1 w 1539"/>
                <a:gd name="T73" fmla="*/ 1 h 1090"/>
                <a:gd name="T74" fmla="*/ 1 w 1539"/>
                <a:gd name="T75" fmla="*/ 1 h 1090"/>
                <a:gd name="T76" fmla="*/ 0 w 1539"/>
                <a:gd name="T77" fmla="*/ 2 h 1090"/>
                <a:gd name="T78" fmla="*/ 0 w 1539"/>
                <a:gd name="T79" fmla="*/ 2 h 1090"/>
                <a:gd name="T80" fmla="*/ 0 w 1539"/>
                <a:gd name="T81" fmla="*/ 2 h 1090"/>
                <a:gd name="T82" fmla="*/ 1 w 1539"/>
                <a:gd name="T83" fmla="*/ 1 h 1090"/>
                <a:gd name="T84" fmla="*/ 0 w 1539"/>
                <a:gd name="T85" fmla="*/ 0 h 1090"/>
                <a:gd name="T86" fmla="*/ 0 w 1539"/>
                <a:gd name="T87" fmla="*/ 0 h 1090"/>
                <a:gd name="T88" fmla="*/ 0 w 1539"/>
                <a:gd name="T89" fmla="*/ 0 h 10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39"/>
                <a:gd name="T136" fmla="*/ 0 h 1090"/>
                <a:gd name="T137" fmla="*/ 1539 w 1539"/>
                <a:gd name="T138" fmla="*/ 1090 h 10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39" h="1090">
                  <a:moveTo>
                    <a:pt x="100" y="0"/>
                  </a:moveTo>
                  <a:lnTo>
                    <a:pt x="646" y="545"/>
                  </a:lnTo>
                  <a:lnTo>
                    <a:pt x="668" y="568"/>
                  </a:lnTo>
                  <a:lnTo>
                    <a:pt x="686" y="583"/>
                  </a:lnTo>
                  <a:lnTo>
                    <a:pt x="708" y="596"/>
                  </a:lnTo>
                  <a:lnTo>
                    <a:pt x="724" y="605"/>
                  </a:lnTo>
                  <a:lnTo>
                    <a:pt x="746" y="613"/>
                  </a:lnTo>
                  <a:lnTo>
                    <a:pt x="769" y="617"/>
                  </a:lnTo>
                  <a:lnTo>
                    <a:pt x="795" y="615"/>
                  </a:lnTo>
                  <a:lnTo>
                    <a:pt x="818" y="606"/>
                  </a:lnTo>
                  <a:lnTo>
                    <a:pt x="835" y="597"/>
                  </a:lnTo>
                  <a:lnTo>
                    <a:pt x="854" y="582"/>
                  </a:lnTo>
                  <a:lnTo>
                    <a:pt x="874" y="564"/>
                  </a:lnTo>
                  <a:lnTo>
                    <a:pt x="893" y="545"/>
                  </a:lnTo>
                  <a:lnTo>
                    <a:pt x="1439" y="0"/>
                  </a:lnTo>
                  <a:lnTo>
                    <a:pt x="1539" y="0"/>
                  </a:lnTo>
                  <a:lnTo>
                    <a:pt x="1539" y="99"/>
                  </a:lnTo>
                  <a:lnTo>
                    <a:pt x="1092" y="545"/>
                  </a:lnTo>
                  <a:lnTo>
                    <a:pt x="1539" y="991"/>
                  </a:lnTo>
                  <a:lnTo>
                    <a:pt x="1539" y="1090"/>
                  </a:lnTo>
                  <a:lnTo>
                    <a:pt x="1439" y="1090"/>
                  </a:lnTo>
                  <a:lnTo>
                    <a:pt x="992" y="644"/>
                  </a:lnTo>
                  <a:lnTo>
                    <a:pt x="968" y="665"/>
                  </a:lnTo>
                  <a:lnTo>
                    <a:pt x="947" y="684"/>
                  </a:lnTo>
                  <a:lnTo>
                    <a:pt x="926" y="702"/>
                  </a:lnTo>
                  <a:lnTo>
                    <a:pt x="900" y="720"/>
                  </a:lnTo>
                  <a:lnTo>
                    <a:pt x="872" y="736"/>
                  </a:lnTo>
                  <a:lnTo>
                    <a:pt x="839" y="751"/>
                  </a:lnTo>
                  <a:lnTo>
                    <a:pt x="809" y="757"/>
                  </a:lnTo>
                  <a:lnTo>
                    <a:pt x="775" y="761"/>
                  </a:lnTo>
                  <a:lnTo>
                    <a:pt x="739" y="756"/>
                  </a:lnTo>
                  <a:lnTo>
                    <a:pt x="705" y="750"/>
                  </a:lnTo>
                  <a:lnTo>
                    <a:pt x="674" y="740"/>
                  </a:lnTo>
                  <a:lnTo>
                    <a:pt x="648" y="727"/>
                  </a:lnTo>
                  <a:lnTo>
                    <a:pt x="618" y="708"/>
                  </a:lnTo>
                  <a:lnTo>
                    <a:pt x="591" y="687"/>
                  </a:lnTo>
                  <a:lnTo>
                    <a:pt x="572" y="671"/>
                  </a:lnTo>
                  <a:lnTo>
                    <a:pt x="547" y="644"/>
                  </a:lnTo>
                  <a:lnTo>
                    <a:pt x="100" y="1090"/>
                  </a:lnTo>
                  <a:lnTo>
                    <a:pt x="0" y="1090"/>
                  </a:lnTo>
                  <a:lnTo>
                    <a:pt x="0" y="991"/>
                  </a:lnTo>
                  <a:lnTo>
                    <a:pt x="447" y="545"/>
                  </a:lnTo>
                  <a:lnTo>
                    <a:pt x="0" y="99"/>
                  </a:lnTo>
                  <a:lnTo>
                    <a:pt x="0" y="0"/>
                  </a:lnTo>
                  <a:lnTo>
                    <a:pt x="100" y="0"/>
                  </a:lnTo>
                  <a:close/>
                </a:path>
              </a:pathLst>
            </a:custGeom>
            <a:solidFill>
              <a:srgbClr val="000000"/>
            </a:solidFill>
            <a:ln w="9525">
              <a:noFill/>
              <a:miter lim="800000"/>
              <a:headEnd/>
              <a:tailEnd/>
            </a:ln>
          </p:spPr>
          <p:txBody>
            <a:bodyPr/>
            <a:lstStyle/>
            <a:p>
              <a:endParaRPr lang="en-US">
                <a:solidFill>
                  <a:srgbClr val="000000"/>
                </a:solidFill>
              </a:endParaRPr>
            </a:p>
          </p:txBody>
        </p:sp>
      </p:gr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hape 34816"/>
          <p:cNvSpPr>
            <a:spLocks noGrp="1" noChangeArrowheads="1"/>
          </p:cNvSpPr>
          <p:nvPr>
            <p:ph type="title" idx="4294967295"/>
          </p:nvPr>
        </p:nvSpPr>
        <p:spPr>
          <a:xfrm>
            <a:off x="166688" y="0"/>
            <a:ext cx="8380412" cy="641350"/>
          </a:xfrm>
          <a:noFill/>
        </p:spPr>
        <p:txBody>
          <a:bodyPr/>
          <a:lstStyle/>
          <a:p>
            <a:pPr hangingPunct="1"/>
            <a:r>
              <a:rPr lang="en-US" smtClean="0">
                <a:latin typeface="Trebuchet MS" pitchFamily="34" charset="0"/>
                <a:sym typeface="Wingdings" pitchFamily="2" charset="2"/>
              </a:rPr>
              <a:t>Office Resource Kit (ORK)</a:t>
            </a:r>
            <a:endParaRPr lang="en-US" sz="6000" smtClean="0"/>
          </a:p>
        </p:txBody>
      </p:sp>
      <p:sp>
        <p:nvSpPr>
          <p:cNvPr id="33795" name="Rectangle 34817"/>
          <p:cNvSpPr>
            <a:spLocks noChangeArrowheads="1"/>
          </p:cNvSpPr>
          <p:nvPr/>
        </p:nvSpPr>
        <p:spPr bwMode="auto">
          <a:xfrm>
            <a:off x="381000" y="1963738"/>
            <a:ext cx="8410575" cy="1495425"/>
          </a:xfrm>
          <a:prstGeom prst="rect">
            <a:avLst/>
          </a:prstGeom>
          <a:noFill/>
          <a:ln w="9525">
            <a:noFill/>
            <a:miter lim="800000"/>
            <a:headEnd/>
            <a:tailEnd/>
          </a:ln>
        </p:spPr>
        <p:txBody>
          <a:bodyPr/>
          <a:lstStyle/>
          <a:p>
            <a:pPr hangingPunct="0">
              <a:lnSpc>
                <a:spcPct val="85000"/>
              </a:lnSpc>
              <a:spcBef>
                <a:spcPct val="30000"/>
              </a:spcBef>
              <a:buClr>
                <a:schemeClr val="tx2"/>
              </a:buClr>
              <a:buFont typeface="Wingdings" pitchFamily="2" charset="2"/>
              <a:buNone/>
            </a:pPr>
            <a:r>
              <a:rPr kumimoji="1" lang="fr-FR" sz="1600" b="1">
                <a:latin typeface="Trebuchet MS" pitchFamily="34" charset="0"/>
                <a:ea typeface="MS PGothic" pitchFamily="34" charset="-128"/>
                <a:sym typeface="Wingdings" pitchFamily="2" charset="2"/>
              </a:rPr>
              <a:t>Guides de planification et de déploiement pour Office 2007:</a:t>
            </a:r>
          </a:p>
          <a:p>
            <a:pPr lvl="1" hangingPunct="0">
              <a:lnSpc>
                <a:spcPct val="85000"/>
              </a:lnSpc>
              <a:spcBef>
                <a:spcPct val="30000"/>
              </a:spcBef>
              <a:buClr>
                <a:schemeClr val="tx2"/>
              </a:buClr>
              <a:buFont typeface="Wingdings" pitchFamily="2" charset="2"/>
              <a:buBlip>
                <a:blip r:embed="rId3"/>
              </a:buBlip>
            </a:pPr>
            <a:r>
              <a:rPr kumimoji="1" lang="fr-FR" sz="1600" b="1">
                <a:latin typeface="Trebuchet MS" pitchFamily="34" charset="0"/>
                <a:ea typeface="MS PGothic" pitchFamily="34" charset="-128"/>
                <a:sym typeface="Wingdings" pitchFamily="2" charset="2"/>
              </a:rPr>
              <a:t>Disponible sur le Web</a:t>
            </a:r>
          </a:p>
          <a:p>
            <a:pPr lvl="1" hangingPunct="0">
              <a:lnSpc>
                <a:spcPct val="85000"/>
              </a:lnSpc>
              <a:spcBef>
                <a:spcPct val="30000"/>
              </a:spcBef>
              <a:buClr>
                <a:schemeClr val="tx2"/>
              </a:buClr>
              <a:buFont typeface="Wingdings" pitchFamily="2" charset="2"/>
              <a:buBlip>
                <a:blip r:embed="rId3"/>
              </a:buBlip>
            </a:pPr>
            <a:r>
              <a:rPr kumimoji="1" lang="fr-FR" sz="1600" b="1">
                <a:latin typeface="Trebuchet MS" pitchFamily="34" charset="0"/>
                <a:ea typeface="MS PGothic" pitchFamily="34" charset="-128"/>
                <a:sym typeface="Wingdings" pitchFamily="2" charset="2"/>
              </a:rPr>
              <a:t>Mise à jour régulièrement</a:t>
            </a:r>
          </a:p>
          <a:p>
            <a:pPr lvl="1" hangingPunct="0">
              <a:lnSpc>
                <a:spcPct val="85000"/>
              </a:lnSpc>
              <a:spcBef>
                <a:spcPct val="30000"/>
              </a:spcBef>
              <a:buClr>
                <a:schemeClr val="tx2"/>
              </a:buClr>
              <a:buFont typeface="Wingdings" pitchFamily="2" charset="2"/>
              <a:buBlip>
                <a:blip r:embed="rId3"/>
              </a:buBlip>
            </a:pPr>
            <a:r>
              <a:rPr kumimoji="1" lang="fr-FR" sz="1600" b="1">
                <a:latin typeface="Trebuchet MS" pitchFamily="34" charset="0"/>
                <a:ea typeface="MS PGothic" pitchFamily="34" charset="-128"/>
                <a:sym typeface="Wingdings" pitchFamily="2" charset="2"/>
              </a:rPr>
              <a:t>Guides pas à pas pour le déploiement d’Office 2007</a:t>
            </a:r>
          </a:p>
          <a:p>
            <a:pPr lvl="1" hangingPunct="0">
              <a:lnSpc>
                <a:spcPct val="85000"/>
              </a:lnSpc>
              <a:spcBef>
                <a:spcPct val="30000"/>
              </a:spcBef>
              <a:buClr>
                <a:schemeClr val="tx2"/>
              </a:buClr>
              <a:buFont typeface="Wingdings" pitchFamily="2" charset="2"/>
              <a:buBlip>
                <a:blip r:embed="rId3"/>
              </a:buBlip>
            </a:pPr>
            <a:r>
              <a:rPr kumimoji="1" lang="fr-FR" sz="1600" b="1">
                <a:latin typeface="Trebuchet MS" pitchFamily="34" charset="0"/>
                <a:ea typeface="MS PGothic" pitchFamily="34" charset="-128"/>
                <a:sym typeface="Wingdings" pitchFamily="2" charset="2"/>
              </a:rPr>
              <a:t>Des scénarios de déploiement s’appuyant sur des études de cas</a:t>
            </a:r>
          </a:p>
          <a:p>
            <a:pPr lvl="1" hangingPunct="0">
              <a:lnSpc>
                <a:spcPct val="85000"/>
              </a:lnSpc>
              <a:spcBef>
                <a:spcPct val="30000"/>
              </a:spcBef>
              <a:buClr>
                <a:schemeClr val="tx2"/>
              </a:buClr>
              <a:buFont typeface="Wingdings" pitchFamily="2" charset="2"/>
              <a:buBlip>
                <a:blip r:embed="rId3"/>
              </a:buBlip>
            </a:pPr>
            <a:r>
              <a:rPr kumimoji="1" lang="fr-FR" sz="1600" b="1">
                <a:latin typeface="Trebuchet MS" pitchFamily="34" charset="0"/>
                <a:ea typeface="MS PGothic" pitchFamily="34" charset="-128"/>
                <a:sym typeface="Wingdings" pitchFamily="2" charset="2"/>
              </a:rPr>
              <a:t>Des plannings projet de déploiement d’Office 2007</a:t>
            </a:r>
          </a:p>
        </p:txBody>
      </p:sp>
      <p:pic>
        <p:nvPicPr>
          <p:cNvPr id="20483" name="Rectangle 20482"/>
          <p:cNvPicPr>
            <a:picLocks noChangeArrowheads="1"/>
          </p:cNvPicPr>
          <p:nvPr/>
        </p:nvPicPr>
        <p:blipFill>
          <a:blip r:embed="rId4"/>
          <a:srcRect/>
          <a:stretch>
            <a:fillRect/>
          </a:stretch>
        </p:blipFill>
        <p:spPr bwMode="auto">
          <a:xfrm>
            <a:off x="812800" y="3733800"/>
            <a:ext cx="3794125" cy="2778125"/>
          </a:xfrm>
          <a:prstGeom prst="rect">
            <a:avLst/>
          </a:prstGeom>
          <a:noFill/>
          <a:ln w="9525" cap="flat" cmpd="sng" algn="ctr">
            <a:noFill/>
            <a:prstDash val="solid"/>
            <a:miter lim="800000"/>
            <a:headEnd type="none" w="med" len="med"/>
            <a:tailEnd type="none" w="med" len="med"/>
          </a:ln>
          <a:effectLst>
            <a:outerShdw blurRad="50800" dist="50800" dir="2700000" algn="tl" rotWithShape="0">
              <a:srgbClr val="000000">
                <a:alpha val="43137"/>
              </a:srgbClr>
            </a:outerShdw>
          </a:effectLst>
        </p:spPr>
      </p:pic>
      <p:pic>
        <p:nvPicPr>
          <p:cNvPr id="20484" name="Rectangle 20483"/>
          <p:cNvPicPr>
            <a:picLocks noChangeArrowheads="1"/>
          </p:cNvPicPr>
          <p:nvPr/>
        </p:nvPicPr>
        <p:blipFill>
          <a:blip r:embed="rId5"/>
          <a:srcRect/>
          <a:stretch>
            <a:fillRect/>
          </a:stretch>
        </p:blipFill>
        <p:spPr bwMode="auto">
          <a:xfrm>
            <a:off x="6151563" y="3367088"/>
            <a:ext cx="2733675" cy="2900362"/>
          </a:xfrm>
          <a:prstGeom prst="rect">
            <a:avLst/>
          </a:prstGeom>
          <a:noFill/>
          <a:ln w="9525" cap="flat" cmpd="sng" algn="ctr">
            <a:solidFill>
              <a:schemeClr val="tx1"/>
            </a:solidFill>
            <a:prstDash val="solid"/>
            <a:miter lim="800000"/>
            <a:headEnd type="none" w="med" len="med"/>
            <a:tailEnd type="none" w="med" len="med"/>
          </a:ln>
          <a:effectLst>
            <a:outerShdw blurRad="50800" dist="50800" dir="2700000" algn="tl" rotWithShape="0">
              <a:srgbClr val="000000">
                <a:alpha val="43137"/>
              </a:srgbClr>
            </a:outerShdw>
          </a:effectLst>
        </p:spPr>
      </p:pic>
      <p:sp>
        <p:nvSpPr>
          <p:cNvPr id="33798" name="Rectangle 34820"/>
          <p:cNvSpPr>
            <a:spLocks/>
          </p:cNvSpPr>
          <p:nvPr/>
        </p:nvSpPr>
        <p:spPr bwMode="auto">
          <a:xfrm>
            <a:off x="288925" y="684213"/>
            <a:ext cx="8410575" cy="1092200"/>
          </a:xfrm>
          <a:prstGeom prst="rect">
            <a:avLst/>
          </a:prstGeom>
          <a:noFill/>
          <a:ln w="9525" algn="ctr">
            <a:solidFill>
              <a:schemeClr val="tx1"/>
            </a:solidFill>
            <a:miter lim="800000"/>
            <a:headEnd/>
            <a:tailEnd/>
          </a:ln>
        </p:spPr>
        <p:txBody>
          <a:bodyPr/>
          <a:lstStyle/>
          <a:p>
            <a:pPr hangingPunct="0">
              <a:lnSpc>
                <a:spcPct val="85000"/>
              </a:lnSpc>
              <a:spcBef>
                <a:spcPct val="30000"/>
              </a:spcBef>
              <a:buClr>
                <a:schemeClr val="tx2"/>
              </a:buClr>
              <a:buFont typeface="Wingdings" pitchFamily="2" charset="2"/>
              <a:buNone/>
            </a:pPr>
            <a:r>
              <a:rPr kumimoji="1" lang="fr-FR" altLang="ja-JP" sz="1600" b="1">
                <a:latin typeface="Trebuchet MS" pitchFamily="34" charset="0"/>
                <a:ea typeface="MS PGothic" pitchFamily="34" charset="-128"/>
                <a:sym typeface="Wingdings" pitchFamily="2" charset="2"/>
              </a:rPr>
              <a:t>Guides pour les IT Pro sur la  personnalisation, l’installation, et les opérations d’Office.   </a:t>
            </a:r>
          </a:p>
          <a:p>
            <a:pPr hangingPunct="0">
              <a:lnSpc>
                <a:spcPct val="85000"/>
              </a:lnSpc>
              <a:spcBef>
                <a:spcPct val="30000"/>
              </a:spcBef>
              <a:buClr>
                <a:schemeClr val="tx2"/>
              </a:buClr>
              <a:buFont typeface="Wingdings" pitchFamily="2" charset="2"/>
              <a:buNone/>
            </a:pPr>
            <a:r>
              <a:rPr kumimoji="1" lang="fr-FR" altLang="ja-JP" sz="1600" b="1">
                <a:latin typeface="Trebuchet MS" pitchFamily="34" charset="0"/>
                <a:ea typeface="MS PGothic" pitchFamily="34" charset="-128"/>
                <a:sym typeface="Wingdings" pitchFamily="2" charset="2"/>
              </a:rPr>
              <a:t>Kit de ressources pour Office 2007: </a:t>
            </a:r>
            <a:r>
              <a:rPr kumimoji="1" lang="fr-FR" altLang="ja-JP" sz="1600" b="1">
                <a:latin typeface="Trebuchet MS" pitchFamily="34" charset="0"/>
                <a:ea typeface="MS PGothic" pitchFamily="34" charset="-128"/>
                <a:sym typeface="Wingdings" pitchFamily="2" charset="2"/>
                <a:hlinkClick r:id="rId6"/>
              </a:rPr>
              <a:t>http://www.microsoft.com/technet/prodtechnol/office/ork/default.mspx</a:t>
            </a:r>
            <a:r>
              <a:rPr kumimoji="1" lang="fr-FR" altLang="ja-JP" sz="1600" b="1">
                <a:latin typeface="Trebuchet MS" pitchFamily="34" charset="0"/>
                <a:ea typeface="MS PGothic" pitchFamily="34" charset="-128"/>
                <a:sym typeface="Wingdings" pitchFamily="2" charset="2"/>
              </a:rPr>
              <a:t> </a:t>
            </a:r>
            <a:endParaRPr kumimoji="1" lang="fr-FR" sz="1600" b="1">
              <a:latin typeface="Trebuchet MS" pitchFamily="34" charset="0"/>
              <a:ea typeface="MS PGothic" pitchFamily="34" charset="-128"/>
              <a:sym typeface="Wingdings" pitchFamily="2" charset="2"/>
            </a:endParaRPr>
          </a:p>
        </p:txBody>
      </p:sp>
      <p:sp>
        <p:nvSpPr>
          <p:cNvPr id="33799" name="Rectangle 7"/>
          <p:cNvSpPr>
            <a:spLocks noChangeArrowheads="1"/>
          </p:cNvSpPr>
          <p:nvPr/>
        </p:nvSpPr>
        <p:spPr bwMode="auto">
          <a:xfrm>
            <a:off x="7110381" y="230643"/>
            <a:ext cx="2144713" cy="349250"/>
          </a:xfrm>
          <a:prstGeom prst="rect">
            <a:avLst/>
          </a:prstGeom>
          <a:gradFill rotWithShape="0">
            <a:gsLst>
              <a:gs pos="0">
                <a:srgbClr val="5E9EFF"/>
              </a:gs>
              <a:gs pos="39999">
                <a:srgbClr val="85C2FF"/>
              </a:gs>
              <a:gs pos="70000">
                <a:srgbClr val="C4D6EB"/>
              </a:gs>
              <a:gs pos="100000">
                <a:srgbClr val="FFEBFA"/>
              </a:gs>
            </a:gsLst>
            <a:lin ang="5400000"/>
          </a:gradFill>
          <a:ln w="12700" algn="ctr">
            <a:solidFill>
              <a:schemeClr val="accent2"/>
            </a:solidFill>
            <a:miter lim="800000"/>
            <a:headEnd/>
            <a:tailEnd/>
          </a:ln>
        </p:spPr>
        <p:txBody>
          <a:bodyPr wrap="none" anchor="ctr"/>
          <a:lstStyle/>
          <a:p>
            <a:pPr algn="ctr"/>
            <a:r>
              <a:rPr lang="fr-FR" sz="2000"/>
              <a:t>Planification</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hape 37888"/>
          <p:cNvSpPr>
            <a:spLocks noGrp="1" noChangeArrowheads="1"/>
          </p:cNvSpPr>
          <p:nvPr>
            <p:ph type="title" idx="4294967295"/>
          </p:nvPr>
        </p:nvSpPr>
        <p:spPr>
          <a:xfrm>
            <a:off x="0" y="46588"/>
            <a:ext cx="7016620" cy="1190625"/>
          </a:xfrm>
          <a:noFill/>
        </p:spPr>
        <p:txBody>
          <a:bodyPr anchor="t"/>
          <a:lstStyle/>
          <a:p>
            <a:pPr eaLnBrk="1" hangingPunct="1"/>
            <a:r>
              <a:rPr lang="en-US" dirty="0" smtClean="0"/>
              <a:t>Office Migration Planning Manager (OMPM)</a:t>
            </a:r>
            <a:endParaRPr lang="en-US" sz="4800" dirty="0" smtClean="0"/>
          </a:p>
        </p:txBody>
      </p:sp>
      <p:sp>
        <p:nvSpPr>
          <p:cNvPr id="46085" name="TextBox 46084"/>
          <p:cNvSpPr txBox="1">
            <a:spLocks noChangeArrowheads="1"/>
          </p:cNvSpPr>
          <p:nvPr/>
        </p:nvSpPr>
        <p:spPr bwMode="auto">
          <a:xfrm>
            <a:off x="381000" y="1320800"/>
            <a:ext cx="5316538" cy="579438"/>
          </a:xfrm>
          <a:prstGeom prst="rect">
            <a:avLst/>
          </a:prstGeom>
          <a:noFill/>
          <a:ln w="9525">
            <a:noFill/>
            <a:miter lim="800000"/>
            <a:headEnd/>
            <a:tailEnd/>
          </a:ln>
        </p:spPr>
        <p:txBody>
          <a:bodyPr wrap="none">
            <a:spAutoFit/>
          </a:bodyPr>
          <a:lstStyle/>
          <a:p>
            <a:pPr marL="463550" indent="-463550">
              <a:buClr>
                <a:schemeClr val="hlink"/>
              </a:buClr>
              <a:buFontTx/>
              <a:buChar char="•"/>
            </a:pPr>
            <a:r>
              <a:rPr kumimoji="1" lang="en-US" sz="3200">
                <a:latin typeface="Segoe Semibold" pitchFamily="34" charset="0"/>
              </a:rPr>
              <a:t>Office Conversion Toolkit</a:t>
            </a:r>
          </a:p>
        </p:txBody>
      </p:sp>
      <p:sp>
        <p:nvSpPr>
          <p:cNvPr id="46086" name="TextBox 46085"/>
          <p:cNvSpPr txBox="1">
            <a:spLocks noChangeArrowheads="1"/>
          </p:cNvSpPr>
          <p:nvPr/>
        </p:nvSpPr>
        <p:spPr bwMode="auto">
          <a:xfrm>
            <a:off x="381000" y="2065338"/>
            <a:ext cx="5084763" cy="579437"/>
          </a:xfrm>
          <a:prstGeom prst="rect">
            <a:avLst/>
          </a:prstGeom>
          <a:noFill/>
          <a:ln w="9525">
            <a:noFill/>
            <a:miter lim="800000"/>
            <a:headEnd/>
            <a:tailEnd/>
          </a:ln>
        </p:spPr>
        <p:txBody>
          <a:bodyPr wrap="none">
            <a:spAutoFit/>
          </a:bodyPr>
          <a:lstStyle/>
          <a:p>
            <a:pPr marL="463550" indent="-463550">
              <a:buClr>
                <a:schemeClr val="hlink"/>
              </a:buClr>
              <a:buFontTx/>
              <a:buChar char="•"/>
            </a:pPr>
            <a:r>
              <a:rPr kumimoji="1" lang="en-US" sz="3200">
                <a:latin typeface="Segoe Semibold" pitchFamily="34" charset="0"/>
              </a:rPr>
              <a:t>Office Migration Toolkit</a:t>
            </a:r>
          </a:p>
        </p:txBody>
      </p:sp>
      <p:sp>
        <p:nvSpPr>
          <p:cNvPr id="46087" name="TextBox 46086"/>
          <p:cNvSpPr txBox="1">
            <a:spLocks noChangeArrowheads="1"/>
          </p:cNvSpPr>
          <p:nvPr/>
        </p:nvSpPr>
        <p:spPr bwMode="auto">
          <a:xfrm>
            <a:off x="290513" y="2844800"/>
            <a:ext cx="8853487" cy="3354388"/>
          </a:xfrm>
          <a:prstGeom prst="rect">
            <a:avLst/>
          </a:prstGeom>
          <a:noFill/>
          <a:ln w="9525">
            <a:noFill/>
            <a:miter lim="800000"/>
            <a:headEnd/>
            <a:tailEnd/>
          </a:ln>
        </p:spPr>
        <p:txBody>
          <a:bodyPr>
            <a:spAutoFit/>
          </a:bodyPr>
          <a:lstStyle/>
          <a:p>
            <a:pPr marL="463550" indent="-463550">
              <a:buClr>
                <a:schemeClr val="hlink"/>
              </a:buClr>
              <a:buFontTx/>
              <a:buChar char="•"/>
            </a:pPr>
            <a:r>
              <a:rPr kumimoji="1" lang="en-US" sz="3200" dirty="0">
                <a:latin typeface="Segoe Semibold" pitchFamily="34" charset="0"/>
              </a:rPr>
              <a:t>Office Migration Planning Manager</a:t>
            </a:r>
          </a:p>
          <a:p>
            <a:pPr marL="463550" indent="-463550">
              <a:lnSpc>
                <a:spcPct val="90000"/>
              </a:lnSpc>
              <a:spcBef>
                <a:spcPct val="30000"/>
              </a:spcBef>
              <a:buClr>
                <a:schemeClr val="tx2"/>
              </a:buClr>
              <a:buFont typeface="Wingdings 2" pitchFamily="18" charset="2"/>
              <a:buNone/>
            </a:pPr>
            <a:r>
              <a:rPr lang="fr-FR" altLang="ja-JP" sz="2800" dirty="0">
                <a:latin typeface="Segoe Semibold" pitchFamily="34" charset="0"/>
                <a:ea typeface="MS PGothic" pitchFamily="34" charset="-128"/>
              </a:rPr>
              <a:t>	</a:t>
            </a:r>
            <a:r>
              <a:rPr lang="fr-FR" altLang="ja-JP" sz="2400" dirty="0">
                <a:latin typeface="Segoe Semibold" pitchFamily="34" charset="0"/>
                <a:ea typeface="MS PGothic" pitchFamily="34" charset="-128"/>
              </a:rPr>
              <a:t>L’outil Office Migration Planning Manager offre une solution pour analyser les documents office dans l’entreprise et ainsi planifier avec succès la migration vers Office 2007 en analysant l’utilisation et les éventuels problèmes de migration et de compatibilité de ces documents. </a:t>
            </a:r>
          </a:p>
          <a:p>
            <a:pPr marL="463550" indent="-463550">
              <a:lnSpc>
                <a:spcPct val="90000"/>
              </a:lnSpc>
              <a:spcBef>
                <a:spcPct val="30000"/>
              </a:spcBef>
              <a:buClr>
                <a:schemeClr val="tx2"/>
              </a:buClr>
              <a:buFont typeface="Wingdings 2" pitchFamily="18" charset="2"/>
              <a:buNone/>
            </a:pPr>
            <a:r>
              <a:rPr kumimoji="1" lang="fr-FR" sz="2000" u="sng" dirty="0" smtClean="0">
                <a:latin typeface="Segoe Semibold" pitchFamily="34" charset="0"/>
                <a:ea typeface="MS PGothic" pitchFamily="34" charset="-128"/>
              </a:rPr>
              <a:t>disponible en téléchargement sur </a:t>
            </a:r>
            <a:r>
              <a:rPr kumimoji="1" lang="en-US" sz="2000" dirty="0" smtClean="0">
                <a:latin typeface="Segoe Semibold" pitchFamily="34" charset="0"/>
                <a:ea typeface="MS PGothic" pitchFamily="34" charset="-128"/>
                <a:hlinkClick r:id="rId4"/>
              </a:rPr>
              <a:t>http</a:t>
            </a:r>
            <a:r>
              <a:rPr kumimoji="1" lang="en-US" sz="2000" dirty="0">
                <a:latin typeface="Segoe Semibold" pitchFamily="34" charset="0"/>
                <a:ea typeface="MS PGothic" pitchFamily="34" charset="-128"/>
                <a:hlinkClick r:id="rId4"/>
              </a:rPr>
              <a:t>://</a:t>
            </a:r>
            <a:r>
              <a:rPr kumimoji="1" lang="en-US" sz="2000" dirty="0" smtClean="0">
                <a:latin typeface="Segoe Semibold" pitchFamily="34" charset="0"/>
                <a:ea typeface="MS PGothic" pitchFamily="34" charset="-128"/>
                <a:hlinkClick r:id="rId4"/>
              </a:rPr>
              <a:t>www.microsoft.com/downloads/details.aspx?FamilyId=13580CD7-A8BC-40EF-8281-DD2C325A5A81&amp;displaylang=en</a:t>
            </a:r>
            <a:r>
              <a:rPr kumimoji="1" lang="en-US" sz="2000" dirty="0" smtClean="0">
                <a:latin typeface="Segoe Semibold" pitchFamily="34" charset="0"/>
                <a:ea typeface="MS PGothic" pitchFamily="34" charset="-128"/>
              </a:rPr>
              <a:t> </a:t>
            </a:r>
            <a:endParaRPr kumimoji="1" lang="fr-FR" sz="2000" dirty="0">
              <a:latin typeface="Segoe Semibold" pitchFamily="34" charset="0"/>
            </a:endParaRPr>
          </a:p>
        </p:txBody>
      </p:sp>
      <p:sp>
        <p:nvSpPr>
          <p:cNvPr id="46088" name="Straight Connector 46087"/>
          <p:cNvSpPr>
            <a:spLocks noChangeShapeType="1"/>
          </p:cNvSpPr>
          <p:nvPr/>
        </p:nvSpPr>
        <p:spPr bwMode="auto">
          <a:xfrm flipV="1">
            <a:off x="381000" y="1417638"/>
            <a:ext cx="5387975" cy="487362"/>
          </a:xfrm>
          <a:prstGeom prst="line">
            <a:avLst/>
          </a:prstGeom>
          <a:noFill/>
          <a:ln w="76200" algn="ctr">
            <a:solidFill>
              <a:schemeClr val="folHlink"/>
            </a:solidFill>
            <a:round/>
            <a:headEnd/>
            <a:tailEnd/>
          </a:ln>
        </p:spPr>
        <p:txBody>
          <a:bodyPr anchor="ctr"/>
          <a:lstStyle/>
          <a:p>
            <a:endParaRPr lang="fr-FR"/>
          </a:p>
        </p:txBody>
      </p:sp>
      <p:sp>
        <p:nvSpPr>
          <p:cNvPr id="46089" name="Straight Connector 46088"/>
          <p:cNvSpPr>
            <a:spLocks noChangeShapeType="1"/>
          </p:cNvSpPr>
          <p:nvPr/>
        </p:nvSpPr>
        <p:spPr bwMode="auto">
          <a:xfrm flipV="1">
            <a:off x="381000" y="2144713"/>
            <a:ext cx="5353050" cy="565150"/>
          </a:xfrm>
          <a:prstGeom prst="line">
            <a:avLst/>
          </a:prstGeom>
          <a:noFill/>
          <a:ln w="76200" algn="ctr">
            <a:solidFill>
              <a:schemeClr val="folHlink"/>
            </a:solidFill>
            <a:round/>
            <a:headEnd/>
            <a:tailEnd/>
          </a:ln>
        </p:spPr>
        <p:txBody>
          <a:bodyPr anchor="ctr"/>
          <a:lstStyle/>
          <a:p>
            <a:endParaRPr lang="fr-FR"/>
          </a:p>
        </p:txBody>
      </p:sp>
      <p:sp>
        <p:nvSpPr>
          <p:cNvPr id="46090" name="TextBox 46089"/>
          <p:cNvSpPr txBox="1">
            <a:spLocks noChangeArrowheads="1"/>
          </p:cNvSpPr>
          <p:nvPr/>
        </p:nvSpPr>
        <p:spPr bwMode="auto">
          <a:xfrm>
            <a:off x="7188200" y="2828925"/>
            <a:ext cx="569913" cy="641350"/>
          </a:xfrm>
          <a:prstGeom prst="rect">
            <a:avLst/>
          </a:prstGeom>
          <a:noFill/>
          <a:ln w="12700" cap="flat" cmpd="sng" algn="ctr">
            <a:noFill/>
            <a:prstDash val="solid"/>
            <a:miter lim="800000"/>
            <a:headEnd type="none" w="med" len="med"/>
            <a:tailEnd type="none" w="med" len="med"/>
          </a:ln>
          <a:effectLst/>
        </p:spPr>
        <p:txBody>
          <a:bodyPr wrap="none">
            <a:spAutoFit/>
          </a:bodyPr>
          <a:lstStyle/>
          <a:p>
            <a:pPr>
              <a:defRPr/>
            </a:pPr>
            <a:r>
              <a:rPr kumimoji="1" lang="en-US" sz="3600" dirty="0">
                <a:effectLst>
                  <a:outerShdw blurRad="38100" dist="38100" dir="2700000" algn="tl">
                    <a:srgbClr val="000000"/>
                  </a:outerShdw>
                </a:effectLst>
                <a:latin typeface="Segoe Semibold" pitchFamily="34" charset="0"/>
                <a:sym typeface="Wingdings" pitchFamily="2" charset="2"/>
              </a:rPr>
              <a:t></a:t>
            </a:r>
            <a:endParaRPr kumimoji="1" lang="en-US" sz="3600" dirty="0">
              <a:effectLst>
                <a:outerShdw blurRad="38100" dist="38100" dir="2700000" algn="tl">
                  <a:srgbClr val="000000"/>
                </a:outerShdw>
              </a:effectLst>
              <a:latin typeface="Segoe Semibold" pitchFamily="34" charset="0"/>
            </a:endParaRPr>
          </a:p>
        </p:txBody>
      </p:sp>
      <p:sp>
        <p:nvSpPr>
          <p:cNvPr id="34825" name="Rectangle 9"/>
          <p:cNvSpPr>
            <a:spLocks noChangeArrowheads="1"/>
          </p:cNvSpPr>
          <p:nvPr/>
        </p:nvSpPr>
        <p:spPr bwMode="auto">
          <a:xfrm>
            <a:off x="7091720" y="284192"/>
            <a:ext cx="2144713" cy="349250"/>
          </a:xfrm>
          <a:prstGeom prst="rect">
            <a:avLst/>
          </a:prstGeom>
          <a:gradFill rotWithShape="0">
            <a:gsLst>
              <a:gs pos="0">
                <a:srgbClr val="5E9EFF"/>
              </a:gs>
              <a:gs pos="39999">
                <a:srgbClr val="85C2FF"/>
              </a:gs>
              <a:gs pos="70000">
                <a:srgbClr val="C4D6EB"/>
              </a:gs>
              <a:gs pos="100000">
                <a:srgbClr val="FFEBFA"/>
              </a:gs>
            </a:gsLst>
            <a:lin ang="5400000"/>
          </a:gradFill>
          <a:ln w="12700" algn="ctr">
            <a:solidFill>
              <a:schemeClr val="accent2"/>
            </a:solidFill>
            <a:miter lim="800000"/>
            <a:headEnd/>
            <a:tailEnd/>
          </a:ln>
        </p:spPr>
        <p:txBody>
          <a:bodyPr wrap="none" anchor="ctr"/>
          <a:lstStyle/>
          <a:p>
            <a:pPr algn="ctr"/>
            <a:r>
              <a:rPr lang="fr-FR" sz="2000" dirty="0"/>
              <a:t>Planification</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wipe(left)">
                                      <p:cBhvr>
                                        <p:cTn id="7" dur="500"/>
                                        <p:tgtEl>
                                          <p:spTgt spid="460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6088"/>
                                        </p:tgtEl>
                                        <p:attrNameLst>
                                          <p:attrName>style.visibility</p:attrName>
                                        </p:attrNameLst>
                                      </p:cBhvr>
                                      <p:to>
                                        <p:strVal val="visible"/>
                                      </p:to>
                                    </p:set>
                                    <p:animEffect transition="in" filter="wipe(down)">
                                      <p:cBhvr>
                                        <p:cTn id="12" dur="500"/>
                                        <p:tgtEl>
                                          <p:spTgt spid="460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086"/>
                                        </p:tgtEl>
                                        <p:attrNameLst>
                                          <p:attrName>style.visibility</p:attrName>
                                        </p:attrNameLst>
                                      </p:cBhvr>
                                      <p:to>
                                        <p:strVal val="visible"/>
                                      </p:to>
                                    </p:set>
                                    <p:animEffect transition="in" filter="wipe(left)">
                                      <p:cBhvr>
                                        <p:cTn id="17" dur="500"/>
                                        <p:tgtEl>
                                          <p:spTgt spid="4608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6089"/>
                                        </p:tgtEl>
                                        <p:attrNameLst>
                                          <p:attrName>style.visibility</p:attrName>
                                        </p:attrNameLst>
                                      </p:cBhvr>
                                      <p:to>
                                        <p:strVal val="visible"/>
                                      </p:to>
                                    </p:set>
                                    <p:animEffect transition="in" filter="wipe(down)">
                                      <p:cBhvr>
                                        <p:cTn id="22" dur="500"/>
                                        <p:tgtEl>
                                          <p:spTgt spid="46089"/>
                                        </p:tgtEl>
                                      </p:cBhvr>
                                    </p:animEffect>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grpId="0" nodeType="clickEffect">
                                  <p:stCondLst>
                                    <p:cond delay="0"/>
                                  </p:stCondLst>
                                  <p:childTnLst>
                                    <p:set>
                                      <p:cBhvr>
                                        <p:cTn id="26" dur="1" fill="hold">
                                          <p:stCondLst>
                                            <p:cond delay="0"/>
                                          </p:stCondLst>
                                        </p:cTn>
                                        <p:tgtEl>
                                          <p:spTgt spid="46087"/>
                                        </p:tgtEl>
                                        <p:attrNameLst>
                                          <p:attrName>style.visibility</p:attrName>
                                        </p:attrNameLst>
                                      </p:cBhvr>
                                      <p:to>
                                        <p:strVal val="visible"/>
                                      </p:to>
                                    </p:set>
                                    <p:animEffect transition="in" filter="fade">
                                      <p:cBhvr>
                                        <p:cTn id="27" dur="2000"/>
                                        <p:tgtEl>
                                          <p:spTgt spid="46087"/>
                                        </p:tgtEl>
                                      </p:cBhvr>
                                    </p:animEffect>
                                    <p:anim calcmode="lin" valueType="num">
                                      <p:cBhvr>
                                        <p:cTn id="28" dur="2000" fill="hold"/>
                                        <p:tgtEl>
                                          <p:spTgt spid="46087"/>
                                        </p:tgtEl>
                                        <p:attrNameLst>
                                          <p:attrName>style.rotation</p:attrName>
                                        </p:attrNameLst>
                                      </p:cBhvr>
                                      <p:tavLst>
                                        <p:tav tm="0">
                                          <p:val>
                                            <p:fltVal val="720"/>
                                          </p:val>
                                        </p:tav>
                                        <p:tav tm="100000">
                                          <p:val>
                                            <p:fltVal val="0"/>
                                          </p:val>
                                        </p:tav>
                                      </p:tavLst>
                                    </p:anim>
                                    <p:anim calcmode="lin" valueType="num">
                                      <p:cBhvr>
                                        <p:cTn id="29" dur="2000" fill="hold"/>
                                        <p:tgtEl>
                                          <p:spTgt spid="46087"/>
                                        </p:tgtEl>
                                        <p:attrNameLst>
                                          <p:attrName>ppt_h</p:attrName>
                                        </p:attrNameLst>
                                      </p:cBhvr>
                                      <p:tavLst>
                                        <p:tav tm="0">
                                          <p:val>
                                            <p:fltVal val="0"/>
                                          </p:val>
                                        </p:tav>
                                        <p:tav tm="100000">
                                          <p:val>
                                            <p:strVal val="#ppt_h"/>
                                          </p:val>
                                        </p:tav>
                                      </p:tavLst>
                                    </p:anim>
                                    <p:anim calcmode="lin" valueType="num">
                                      <p:cBhvr>
                                        <p:cTn id="30" dur="2000" fill="hold"/>
                                        <p:tgtEl>
                                          <p:spTgt spid="46087"/>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6" grpId="0"/>
      <p:bldP spid="46087" grpId="0"/>
      <p:bldP spid="46088" grpId="0" animBg="1"/>
      <p:bldP spid="46089" grpId="0" animBg="1"/>
      <p:bldP spid="4609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0550" name="Rectangle 790549"/>
          <p:cNvPicPr>
            <a:picLocks noChangeAspect="1" noChangeArrowheads="1"/>
          </p:cNvPicPr>
          <p:nvPr/>
        </p:nvPicPr>
        <p:blipFill>
          <a:blip r:embed="rId3"/>
          <a:srcRect/>
          <a:stretch>
            <a:fillRect/>
          </a:stretch>
        </p:blipFill>
        <p:spPr bwMode="auto">
          <a:xfrm>
            <a:off x="2763838" y="2859088"/>
            <a:ext cx="838200" cy="781050"/>
          </a:xfrm>
          <a:prstGeom prst="rect">
            <a:avLst/>
          </a:prstGeom>
          <a:noFill/>
          <a:ln w="9525">
            <a:noFill/>
            <a:miter lim="800000"/>
            <a:headEnd/>
            <a:tailEnd/>
          </a:ln>
        </p:spPr>
      </p:pic>
      <p:pic>
        <p:nvPicPr>
          <p:cNvPr id="790548" name="Rectangle 790547"/>
          <p:cNvPicPr>
            <a:picLocks noChangeAspect="1" noChangeArrowheads="1"/>
          </p:cNvPicPr>
          <p:nvPr/>
        </p:nvPicPr>
        <p:blipFill>
          <a:blip r:embed="rId4"/>
          <a:srcRect/>
          <a:stretch>
            <a:fillRect/>
          </a:stretch>
        </p:blipFill>
        <p:spPr bwMode="auto">
          <a:xfrm>
            <a:off x="2273300" y="3694113"/>
            <a:ext cx="501650" cy="1087437"/>
          </a:xfrm>
          <a:prstGeom prst="rect">
            <a:avLst/>
          </a:prstGeom>
          <a:noFill/>
          <a:ln w="9525">
            <a:noFill/>
            <a:miter lim="800000"/>
            <a:headEnd/>
            <a:tailEnd/>
          </a:ln>
        </p:spPr>
      </p:pic>
      <p:pic>
        <p:nvPicPr>
          <p:cNvPr id="790547" name="Rectangle 790546"/>
          <p:cNvPicPr>
            <a:picLocks noChangeAspect="1" noChangeArrowheads="1"/>
          </p:cNvPicPr>
          <p:nvPr/>
        </p:nvPicPr>
        <p:blipFill>
          <a:blip r:embed="rId5"/>
          <a:srcRect/>
          <a:stretch>
            <a:fillRect/>
          </a:stretch>
        </p:blipFill>
        <p:spPr bwMode="auto">
          <a:xfrm>
            <a:off x="2349500" y="1433513"/>
            <a:ext cx="690563" cy="1065212"/>
          </a:xfrm>
          <a:prstGeom prst="rect">
            <a:avLst/>
          </a:prstGeom>
          <a:noFill/>
          <a:ln w="9525">
            <a:noFill/>
            <a:miter lim="800000"/>
            <a:headEnd/>
            <a:tailEnd/>
          </a:ln>
        </p:spPr>
      </p:pic>
      <p:sp>
        <p:nvSpPr>
          <p:cNvPr id="790530" name="Straight Connector 790529"/>
          <p:cNvSpPr>
            <a:spLocks noChangeShapeType="1"/>
          </p:cNvSpPr>
          <p:nvPr/>
        </p:nvSpPr>
        <p:spPr bwMode="auto">
          <a:xfrm>
            <a:off x="1152525" y="3168650"/>
            <a:ext cx="1200150" cy="1125538"/>
          </a:xfrm>
          <a:prstGeom prst="line">
            <a:avLst/>
          </a:prstGeom>
          <a:noFill/>
          <a:ln w="28575" algn="ctr">
            <a:solidFill>
              <a:srgbClr val="FF0000"/>
            </a:solidFill>
            <a:prstDash val="sysDot"/>
            <a:round/>
            <a:headEnd/>
            <a:tailEnd/>
          </a:ln>
        </p:spPr>
        <p:txBody>
          <a:bodyPr/>
          <a:lstStyle/>
          <a:p>
            <a:endParaRPr lang="fr-FR"/>
          </a:p>
        </p:txBody>
      </p:sp>
      <p:sp>
        <p:nvSpPr>
          <p:cNvPr id="790531" name="Straight Connector 790530"/>
          <p:cNvSpPr>
            <a:spLocks noChangeShapeType="1"/>
          </p:cNvSpPr>
          <p:nvPr/>
        </p:nvSpPr>
        <p:spPr bwMode="auto">
          <a:xfrm flipV="1">
            <a:off x="1152525" y="2025650"/>
            <a:ext cx="1143000" cy="1143000"/>
          </a:xfrm>
          <a:prstGeom prst="line">
            <a:avLst/>
          </a:prstGeom>
          <a:noFill/>
          <a:ln w="28575" algn="ctr">
            <a:solidFill>
              <a:srgbClr val="FF0000"/>
            </a:solidFill>
            <a:prstDash val="sysDot"/>
            <a:round/>
            <a:headEnd/>
            <a:tailEnd/>
          </a:ln>
        </p:spPr>
        <p:txBody>
          <a:bodyPr/>
          <a:lstStyle/>
          <a:p>
            <a:endParaRPr lang="fr-FR"/>
          </a:p>
        </p:txBody>
      </p:sp>
      <p:sp>
        <p:nvSpPr>
          <p:cNvPr id="790532" name="Straight Connector 790531"/>
          <p:cNvSpPr>
            <a:spLocks noChangeShapeType="1"/>
          </p:cNvSpPr>
          <p:nvPr/>
        </p:nvSpPr>
        <p:spPr bwMode="auto">
          <a:xfrm flipV="1">
            <a:off x="1152525" y="3016250"/>
            <a:ext cx="1752600" cy="152400"/>
          </a:xfrm>
          <a:prstGeom prst="line">
            <a:avLst/>
          </a:prstGeom>
          <a:noFill/>
          <a:ln w="28575" algn="ctr">
            <a:solidFill>
              <a:srgbClr val="FF0000"/>
            </a:solidFill>
            <a:prstDash val="sysDot"/>
            <a:round/>
            <a:headEnd/>
            <a:tailEnd/>
          </a:ln>
        </p:spPr>
        <p:txBody>
          <a:bodyPr/>
          <a:lstStyle/>
          <a:p>
            <a:endParaRPr lang="fr-FR"/>
          </a:p>
        </p:txBody>
      </p:sp>
      <p:sp>
        <p:nvSpPr>
          <p:cNvPr id="790535" name="Title 790534"/>
          <p:cNvSpPr>
            <a:spLocks noGrp="1" noChangeArrowheads="1"/>
          </p:cNvSpPr>
          <p:nvPr>
            <p:ph type="title" idx="4294967295"/>
          </p:nvPr>
        </p:nvSpPr>
        <p:spPr>
          <a:xfrm>
            <a:off x="-37322" y="-227989"/>
            <a:ext cx="7147249" cy="1204913"/>
          </a:xfrm>
          <a:noFill/>
        </p:spPr>
        <p:txBody>
          <a:bodyPr anchor="t"/>
          <a:lstStyle/>
          <a:p>
            <a:pPr eaLnBrk="1" hangingPunct="1"/>
            <a:r>
              <a:rPr lang="en-US" altLang="ja-JP" dirty="0" smtClean="0">
                <a:ea typeface="MS PGothic" pitchFamily="34" charset="-128"/>
              </a:rPr>
              <a:t>Office Migration Planning Manager</a:t>
            </a:r>
            <a:br>
              <a:rPr lang="en-US" altLang="ja-JP" dirty="0" smtClean="0">
                <a:ea typeface="MS PGothic" pitchFamily="34" charset="-128"/>
              </a:rPr>
            </a:br>
            <a:r>
              <a:rPr lang="fr-FR" altLang="ja-JP" sz="2400" dirty="0" smtClean="0">
                <a:solidFill>
                  <a:schemeClr val="accent2"/>
                </a:solidFill>
                <a:ea typeface="MS PGothic" pitchFamily="34" charset="-128"/>
              </a:rPr>
              <a:t>Une </a:t>
            </a:r>
            <a:r>
              <a:rPr lang="fr-FR" altLang="ja-JP" sz="2400" dirty="0" smtClean="0">
                <a:solidFill>
                  <a:schemeClr val="accent2"/>
                </a:solidFill>
                <a:ea typeface="MS PGothic" pitchFamily="34" charset="-128"/>
              </a:rPr>
              <a:t>meilleure visibilit</a:t>
            </a:r>
            <a:r>
              <a:rPr lang="fr-FR" altLang="ja-JP" sz="2400" dirty="0" smtClean="0">
                <a:solidFill>
                  <a:schemeClr val="accent2"/>
                </a:solidFill>
                <a:latin typeface="Segoe" pitchFamily="34" charset="0"/>
                <a:ea typeface="MS PGothic" pitchFamily="34" charset="-128"/>
              </a:rPr>
              <a:t>é</a:t>
            </a:r>
            <a:r>
              <a:rPr lang="fr-FR" altLang="ja-JP" sz="2400" dirty="0" smtClean="0">
                <a:solidFill>
                  <a:schemeClr val="accent2"/>
                </a:solidFill>
                <a:ea typeface="MS PGothic" pitchFamily="34" charset="-128"/>
              </a:rPr>
              <a:t> de vos documents</a:t>
            </a:r>
            <a:r>
              <a:rPr lang="en-US" altLang="ja-JP" sz="4000" dirty="0" smtClean="0">
                <a:solidFill>
                  <a:schemeClr val="accent2"/>
                </a:solidFill>
                <a:ea typeface="MS PGothic" pitchFamily="34" charset="-128"/>
              </a:rPr>
              <a:t> </a:t>
            </a:r>
            <a:endParaRPr lang="en-US" sz="4100" dirty="0" smtClean="0">
              <a:solidFill>
                <a:schemeClr val="accent2"/>
              </a:solidFill>
              <a:ea typeface="MS PGothic" pitchFamily="34" charset="-128"/>
            </a:endParaRPr>
          </a:p>
        </p:txBody>
      </p:sp>
      <p:sp>
        <p:nvSpPr>
          <p:cNvPr id="790536" name="Text Placeholder 790535"/>
          <p:cNvSpPr>
            <a:spLocks noGrp="1" noChangeArrowheads="1"/>
          </p:cNvSpPr>
          <p:nvPr>
            <p:ph type="body" idx="4294967295"/>
          </p:nvPr>
        </p:nvSpPr>
        <p:spPr>
          <a:xfrm>
            <a:off x="4098925" y="1570038"/>
            <a:ext cx="5045075" cy="3279775"/>
          </a:xfrm>
          <a:noFill/>
        </p:spPr>
        <p:txBody>
          <a:bodyPr/>
          <a:lstStyle/>
          <a:p>
            <a:pPr marL="457200" indent="-457200" hangingPunct="1"/>
            <a:r>
              <a:rPr lang="fr-FR" altLang="ja-JP" sz="2000" smtClean="0">
                <a:latin typeface="Segoe" pitchFamily="34" charset="0"/>
                <a:ea typeface="MS PGothic" pitchFamily="34" charset="-128"/>
                <a:sym typeface="Wingdings" pitchFamily="2" charset="2"/>
              </a:rPr>
              <a:t>Outils d’analyse et de reporting</a:t>
            </a:r>
          </a:p>
          <a:p>
            <a:pPr marL="457200" indent="-457200" hangingPunct="1"/>
            <a:r>
              <a:rPr lang="fr-FR" altLang="ja-JP" sz="2000" smtClean="0">
                <a:latin typeface="Segoe" pitchFamily="34" charset="0"/>
                <a:ea typeface="MS PGothic" pitchFamily="34" charset="-128"/>
                <a:sym typeface="Wingdings" pitchFamily="2" charset="2"/>
              </a:rPr>
              <a:t>Fournit des informations concernant la compatibilité des formats de fichiers/documents avant migration</a:t>
            </a:r>
          </a:p>
          <a:p>
            <a:pPr marL="457200" indent="-457200" hangingPunct="1"/>
            <a:r>
              <a:rPr lang="fr-FR" altLang="ja-JP" sz="2000" smtClean="0">
                <a:latin typeface="Segoe" pitchFamily="34" charset="0"/>
                <a:ea typeface="MS PGothic" pitchFamily="34" charset="-128"/>
                <a:sym typeface="Wingdings" pitchFamily="2" charset="2"/>
              </a:rPr>
              <a:t>Petit .EXE – pas d’installation</a:t>
            </a:r>
          </a:p>
          <a:p>
            <a:pPr marL="457200" indent="-457200" hangingPunct="1"/>
            <a:r>
              <a:rPr lang="fr-FR" altLang="ja-JP" sz="2000" smtClean="0">
                <a:latin typeface="Segoe" pitchFamily="34" charset="0"/>
                <a:ea typeface="MS PGothic" pitchFamily="34" charset="-128"/>
                <a:sym typeface="Wingdings" pitchFamily="2" charset="2"/>
              </a:rPr>
              <a:t>Outil d’analyse en ligne de commande</a:t>
            </a:r>
          </a:p>
          <a:p>
            <a:pPr marL="457200" indent="-457200" hangingPunct="1"/>
            <a:r>
              <a:rPr lang="fr-FR" altLang="ja-JP" sz="2000" smtClean="0">
                <a:latin typeface="Segoe" pitchFamily="34" charset="0"/>
                <a:ea typeface="MS PGothic" pitchFamily="34" charset="-128"/>
                <a:sym typeface="Wingdings" pitchFamily="2" charset="2"/>
              </a:rPr>
              <a:t>Analyse locale ou à distance</a:t>
            </a:r>
          </a:p>
          <a:p>
            <a:pPr marL="457200" indent="-457200" hangingPunct="1"/>
            <a:r>
              <a:rPr lang="fr-FR" altLang="ja-JP" sz="2000" smtClean="0">
                <a:latin typeface="Segoe" pitchFamily="34" charset="0"/>
                <a:ea typeface="MS PGothic" pitchFamily="34" charset="-128"/>
                <a:sym typeface="Wingdings" pitchFamily="2" charset="2"/>
              </a:rPr>
              <a:t>Informations stockées dans une base SQL</a:t>
            </a:r>
          </a:p>
          <a:p>
            <a:pPr marL="457200" indent="-457200" eaLnBrk="1" hangingPunct="1">
              <a:buClr>
                <a:schemeClr val="tx1"/>
              </a:buClr>
            </a:pPr>
            <a:endParaRPr lang="en-US" altLang="ja-JP" sz="1400" smtClean="0">
              <a:latin typeface="Segoe" pitchFamily="34" charset="0"/>
              <a:ea typeface="MS PGothic" pitchFamily="34" charset="-128"/>
            </a:endParaRPr>
          </a:p>
        </p:txBody>
      </p:sp>
      <p:sp>
        <p:nvSpPr>
          <p:cNvPr id="790537" name="TextBox 790536"/>
          <p:cNvSpPr txBox="1">
            <a:spLocks noChangeArrowheads="1"/>
          </p:cNvSpPr>
          <p:nvPr/>
        </p:nvSpPr>
        <p:spPr bwMode="auto">
          <a:xfrm>
            <a:off x="390525" y="3549650"/>
            <a:ext cx="1095375" cy="434975"/>
          </a:xfrm>
          <a:prstGeom prst="rect">
            <a:avLst/>
          </a:prstGeom>
          <a:noFill/>
          <a:ln w="9525">
            <a:noFill/>
            <a:miter lim="800000"/>
            <a:headEnd/>
            <a:tailEnd/>
          </a:ln>
        </p:spPr>
        <p:txBody>
          <a:bodyPr>
            <a:spAutoFit/>
          </a:bodyPr>
          <a:lstStyle/>
          <a:p>
            <a:pPr marL="342900" indent="-342900" algn="ctr">
              <a:lnSpc>
                <a:spcPct val="60000"/>
              </a:lnSpc>
              <a:spcBef>
                <a:spcPct val="50000"/>
              </a:spcBef>
            </a:pPr>
            <a:r>
              <a:rPr kumimoji="1" lang="en-US" sz="800">
                <a:latin typeface="Verdana" pitchFamily="34" charset="0"/>
              </a:rPr>
              <a:t>Migration </a:t>
            </a:r>
          </a:p>
          <a:p>
            <a:pPr marL="342900" indent="-342900" algn="ctr">
              <a:lnSpc>
                <a:spcPct val="60000"/>
              </a:lnSpc>
              <a:spcBef>
                <a:spcPct val="50000"/>
              </a:spcBef>
            </a:pPr>
            <a:r>
              <a:rPr kumimoji="1" lang="en-US" sz="800">
                <a:latin typeface="Verdana" pitchFamily="34" charset="0"/>
              </a:rPr>
              <a:t>Planning</a:t>
            </a:r>
          </a:p>
          <a:p>
            <a:pPr marL="342900" indent="-342900" algn="ctr">
              <a:lnSpc>
                <a:spcPct val="60000"/>
              </a:lnSpc>
              <a:spcBef>
                <a:spcPct val="50000"/>
              </a:spcBef>
            </a:pPr>
            <a:r>
              <a:rPr kumimoji="1" lang="en-US" sz="800">
                <a:latin typeface="Verdana" pitchFamily="34" charset="0"/>
              </a:rPr>
              <a:t>Manager</a:t>
            </a:r>
          </a:p>
        </p:txBody>
      </p:sp>
      <p:sp>
        <p:nvSpPr>
          <p:cNvPr id="790539" name="TextBox 790538"/>
          <p:cNvSpPr txBox="1">
            <a:spLocks noChangeArrowheads="1"/>
          </p:cNvSpPr>
          <p:nvPr/>
        </p:nvSpPr>
        <p:spPr bwMode="auto">
          <a:xfrm>
            <a:off x="3375025" y="4016375"/>
            <a:ext cx="1196975" cy="214313"/>
          </a:xfrm>
          <a:prstGeom prst="rect">
            <a:avLst/>
          </a:prstGeom>
          <a:noFill/>
          <a:ln w="9525">
            <a:noFill/>
            <a:miter lim="800000"/>
            <a:headEnd/>
            <a:tailEnd/>
          </a:ln>
        </p:spPr>
        <p:txBody>
          <a:bodyPr>
            <a:spAutoFit/>
          </a:bodyPr>
          <a:lstStyle/>
          <a:p>
            <a:pPr marL="342900" indent="-342900">
              <a:spcBef>
                <a:spcPct val="50000"/>
              </a:spcBef>
            </a:pPr>
            <a:r>
              <a:rPr kumimoji="1" lang="en-US" sz="800">
                <a:latin typeface="Verdana" pitchFamily="34" charset="0"/>
              </a:rPr>
              <a:t>Desktop</a:t>
            </a:r>
          </a:p>
        </p:txBody>
      </p:sp>
      <p:sp>
        <p:nvSpPr>
          <p:cNvPr id="790540" name="TextBox 790539"/>
          <p:cNvSpPr txBox="1">
            <a:spLocks noChangeArrowheads="1"/>
          </p:cNvSpPr>
          <p:nvPr/>
        </p:nvSpPr>
        <p:spPr bwMode="auto">
          <a:xfrm>
            <a:off x="2836863" y="2486025"/>
            <a:ext cx="1196975" cy="214313"/>
          </a:xfrm>
          <a:prstGeom prst="rect">
            <a:avLst/>
          </a:prstGeom>
          <a:noFill/>
          <a:ln w="9525">
            <a:noFill/>
            <a:miter lim="800000"/>
            <a:headEnd/>
            <a:tailEnd/>
          </a:ln>
        </p:spPr>
        <p:txBody>
          <a:bodyPr>
            <a:spAutoFit/>
          </a:bodyPr>
          <a:lstStyle/>
          <a:p>
            <a:pPr marL="342900" indent="-342900">
              <a:spcBef>
                <a:spcPct val="50000"/>
              </a:spcBef>
            </a:pPr>
            <a:r>
              <a:rPr kumimoji="1" lang="en-US" sz="800">
                <a:latin typeface="Verdana" pitchFamily="34" charset="0"/>
              </a:rPr>
              <a:t>File Server</a:t>
            </a:r>
          </a:p>
        </p:txBody>
      </p:sp>
      <p:sp>
        <p:nvSpPr>
          <p:cNvPr id="790541" name="TextBox 790540"/>
          <p:cNvSpPr txBox="1">
            <a:spLocks noChangeArrowheads="1"/>
          </p:cNvSpPr>
          <p:nvPr/>
        </p:nvSpPr>
        <p:spPr bwMode="auto">
          <a:xfrm>
            <a:off x="2706688" y="4598988"/>
            <a:ext cx="1196975" cy="214312"/>
          </a:xfrm>
          <a:prstGeom prst="rect">
            <a:avLst/>
          </a:prstGeom>
          <a:noFill/>
          <a:ln w="9525">
            <a:noFill/>
            <a:miter lim="800000"/>
            <a:headEnd/>
            <a:tailEnd/>
          </a:ln>
        </p:spPr>
        <p:txBody>
          <a:bodyPr>
            <a:spAutoFit/>
          </a:bodyPr>
          <a:lstStyle/>
          <a:p>
            <a:pPr marL="342900" indent="-342900">
              <a:spcBef>
                <a:spcPct val="50000"/>
              </a:spcBef>
            </a:pPr>
            <a:r>
              <a:rPr kumimoji="1" lang="en-US" sz="800">
                <a:latin typeface="Verdana" pitchFamily="34" charset="0"/>
              </a:rPr>
              <a:t>SharePoint Server</a:t>
            </a:r>
          </a:p>
        </p:txBody>
      </p:sp>
      <p:pic>
        <p:nvPicPr>
          <p:cNvPr id="790542" name="Rectangle 79054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71525" y="3016250"/>
            <a:ext cx="341313" cy="298450"/>
          </a:xfrm>
          <a:prstGeom prst="rect">
            <a:avLst/>
          </a:prstGeom>
          <a:noFill/>
          <a:ln w="9525">
            <a:noFill/>
            <a:miter lim="800000"/>
            <a:headEnd/>
            <a:tailEnd/>
          </a:ln>
        </p:spPr>
      </p:pic>
      <p:pic>
        <p:nvPicPr>
          <p:cNvPr id="790543" name="Rectangle 79054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39775" y="3094038"/>
            <a:ext cx="341313" cy="298450"/>
          </a:xfrm>
          <a:prstGeom prst="rect">
            <a:avLst/>
          </a:prstGeom>
          <a:noFill/>
          <a:ln w="9525">
            <a:noFill/>
            <a:miter lim="800000"/>
            <a:headEnd/>
            <a:tailEnd/>
          </a:ln>
        </p:spPr>
      </p:pic>
      <p:pic>
        <p:nvPicPr>
          <p:cNvPr id="790544" name="Rectangle 79054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95325" y="2940050"/>
            <a:ext cx="341313" cy="298450"/>
          </a:xfrm>
          <a:prstGeom prst="rect">
            <a:avLst/>
          </a:prstGeom>
          <a:noFill/>
          <a:ln w="9525">
            <a:noFill/>
            <a:miter lim="800000"/>
            <a:headEnd/>
            <a:tailEnd/>
          </a:ln>
        </p:spPr>
      </p:pic>
      <p:sp>
        <p:nvSpPr>
          <p:cNvPr id="790545" name="Rectangle 790544"/>
          <p:cNvSpPr>
            <a:spLocks noChangeArrowheads="1"/>
          </p:cNvSpPr>
          <p:nvPr/>
        </p:nvSpPr>
        <p:spPr bwMode="auto">
          <a:xfrm>
            <a:off x="725488" y="2944813"/>
            <a:ext cx="415925" cy="409575"/>
          </a:xfrm>
          <a:prstGeom prst="rect">
            <a:avLst/>
          </a:prstGeom>
          <a:solidFill>
            <a:schemeClr val="bg1"/>
          </a:solidFill>
          <a:ln w="9525">
            <a:noFill/>
            <a:miter lim="800000"/>
            <a:headEnd/>
            <a:tailEnd/>
          </a:ln>
        </p:spPr>
        <p:txBody>
          <a:bodyPr wrap="none" anchor="ctr"/>
          <a:lstStyle/>
          <a:p>
            <a:endParaRPr kumimoji="1" lang="en-US">
              <a:solidFill>
                <a:srgbClr val="000000"/>
              </a:solidFill>
            </a:endParaRPr>
          </a:p>
        </p:txBody>
      </p:sp>
      <p:pic>
        <p:nvPicPr>
          <p:cNvPr id="790546" name="Rectangle 79054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88950" y="2833688"/>
            <a:ext cx="795338" cy="693737"/>
          </a:xfrm>
          <a:prstGeom prst="rect">
            <a:avLst/>
          </a:prstGeom>
          <a:noFill/>
          <a:ln w="9525">
            <a:noFill/>
            <a:miter lim="800000"/>
            <a:headEnd/>
            <a:tailEnd/>
          </a:ln>
        </p:spPr>
      </p:pic>
      <p:pic>
        <p:nvPicPr>
          <p:cNvPr id="670740" name="Picture 20"/>
          <p:cNvPicPr>
            <a:picLocks noChangeAspect="1" noChangeArrowheads="1"/>
          </p:cNvPicPr>
          <p:nvPr/>
        </p:nvPicPr>
        <p:blipFill>
          <a:blip r:embed="rId8"/>
          <a:srcRect/>
          <a:stretch>
            <a:fillRect/>
          </a:stretch>
        </p:blipFill>
        <p:spPr bwMode="auto">
          <a:xfrm>
            <a:off x="4494087" y="4686721"/>
            <a:ext cx="3932237" cy="2143125"/>
          </a:xfrm>
          <a:prstGeom prst="rect">
            <a:avLst/>
          </a:prstGeom>
          <a:noFill/>
          <a:ln w="9525">
            <a:noFill/>
            <a:miter lim="800000"/>
            <a:headEnd/>
            <a:tailEnd/>
          </a:ln>
        </p:spPr>
      </p:pic>
      <p:sp>
        <p:nvSpPr>
          <p:cNvPr id="2" name="Shape 790535"/>
          <p:cNvSpPr>
            <a:spLocks noChangeArrowheads="1"/>
          </p:cNvSpPr>
          <p:nvPr/>
        </p:nvSpPr>
        <p:spPr bwMode="auto">
          <a:xfrm>
            <a:off x="0" y="4716463"/>
            <a:ext cx="4783138" cy="1460500"/>
          </a:xfrm>
          <a:prstGeom prst="rect">
            <a:avLst/>
          </a:prstGeom>
          <a:noFill/>
          <a:ln w="9525">
            <a:noFill/>
            <a:miter lim="800000"/>
            <a:headEnd/>
            <a:tailEnd/>
          </a:ln>
        </p:spPr>
        <p:txBody>
          <a:bodyPr>
            <a:spAutoFit/>
          </a:bodyPr>
          <a:lstStyle/>
          <a:p>
            <a:pPr marL="457200" indent="-457200" eaLnBrk="0">
              <a:lnSpc>
                <a:spcPct val="80000"/>
              </a:lnSpc>
              <a:spcBef>
                <a:spcPct val="30000"/>
              </a:spcBef>
              <a:buClr>
                <a:schemeClr val="tx2"/>
              </a:buClr>
              <a:buFont typeface="Wingdings 2" pitchFamily="18" charset="2"/>
              <a:buBlip>
                <a:blip r:embed="rId9"/>
              </a:buBlip>
            </a:pPr>
            <a:r>
              <a:rPr lang="fr-FR" sz="2000">
                <a:latin typeface="Segoe Semibold" pitchFamily="34" charset="0"/>
              </a:rPr>
              <a:t>Outils :</a:t>
            </a:r>
          </a:p>
          <a:p>
            <a:pPr marL="742950" lvl="1" indent="-285750" eaLnBrk="0">
              <a:lnSpc>
                <a:spcPct val="80000"/>
              </a:lnSpc>
              <a:spcBef>
                <a:spcPct val="30000"/>
              </a:spcBef>
              <a:buClr>
                <a:srgbClr val="0099FF"/>
              </a:buClr>
              <a:buFontTx/>
              <a:buBlip>
                <a:blip r:embed="rId10"/>
              </a:buBlip>
            </a:pPr>
            <a:r>
              <a:rPr lang="fr-FR">
                <a:latin typeface="Segoe Semibold" pitchFamily="34" charset="0"/>
              </a:rPr>
              <a:t>Outil d’analyse  (offscan.exe)</a:t>
            </a:r>
          </a:p>
          <a:p>
            <a:pPr marL="742950" lvl="1" indent="-285750" eaLnBrk="0">
              <a:lnSpc>
                <a:spcPct val="80000"/>
              </a:lnSpc>
              <a:spcBef>
                <a:spcPct val="30000"/>
              </a:spcBef>
              <a:buClr>
                <a:srgbClr val="0099FF"/>
              </a:buClr>
              <a:buFontTx/>
              <a:buBlip>
                <a:blip r:embed="rId10"/>
              </a:buBlip>
            </a:pPr>
            <a:r>
              <a:rPr lang="fr-FR">
                <a:latin typeface="Segoe Semibold" pitchFamily="34" charset="0"/>
              </a:rPr>
              <a:t>Outil « Database Provisioning and Importing » (cmdline)</a:t>
            </a:r>
          </a:p>
          <a:p>
            <a:pPr marL="742950" lvl="1" indent="-285750" eaLnBrk="0">
              <a:lnSpc>
                <a:spcPct val="80000"/>
              </a:lnSpc>
              <a:spcBef>
                <a:spcPct val="30000"/>
              </a:spcBef>
              <a:buClr>
                <a:srgbClr val="0099FF"/>
              </a:buClr>
              <a:buFontTx/>
              <a:buBlip>
                <a:blip r:embed="rId10"/>
              </a:buBlip>
            </a:pPr>
            <a:r>
              <a:rPr lang="fr-FR">
                <a:latin typeface="Segoe Semibold" pitchFamily="34" charset="0"/>
              </a:rPr>
              <a:t>Outil de reporting (Basé Excel)</a:t>
            </a:r>
            <a:endParaRPr lang="en-US" altLang="ja-JP" sz="1300">
              <a:latin typeface="Segoe" pitchFamily="34" charset="0"/>
              <a:ea typeface="MS PGothic" pitchFamily="34" charset="-128"/>
            </a:endParaRPr>
          </a:p>
        </p:txBody>
      </p:sp>
      <p:sp>
        <p:nvSpPr>
          <p:cNvPr id="35861" name="Rectangle 9"/>
          <p:cNvSpPr>
            <a:spLocks noChangeArrowheads="1"/>
          </p:cNvSpPr>
          <p:nvPr/>
        </p:nvSpPr>
        <p:spPr bwMode="auto">
          <a:xfrm>
            <a:off x="7073059" y="117460"/>
            <a:ext cx="2144713" cy="349250"/>
          </a:xfrm>
          <a:prstGeom prst="rect">
            <a:avLst/>
          </a:prstGeom>
          <a:gradFill rotWithShape="0">
            <a:gsLst>
              <a:gs pos="0">
                <a:srgbClr val="5E9EFF"/>
              </a:gs>
              <a:gs pos="39999">
                <a:srgbClr val="85C2FF"/>
              </a:gs>
              <a:gs pos="70000">
                <a:srgbClr val="C4D6EB"/>
              </a:gs>
              <a:gs pos="100000">
                <a:srgbClr val="FFEBFA"/>
              </a:gs>
            </a:gsLst>
            <a:lin ang="5400000"/>
          </a:gradFill>
          <a:ln w="12700" algn="ctr">
            <a:solidFill>
              <a:schemeClr val="accent2"/>
            </a:solidFill>
            <a:miter lim="800000"/>
            <a:headEnd/>
            <a:tailEnd/>
          </a:ln>
        </p:spPr>
        <p:txBody>
          <a:bodyPr wrap="none" anchor="ctr"/>
          <a:lstStyle/>
          <a:p>
            <a:pPr algn="ctr"/>
            <a:r>
              <a:rPr lang="fr-FR" sz="2000" dirty="0"/>
              <a:t>Planification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0535"/>
                                        </p:tgtEl>
                                        <p:attrNameLst>
                                          <p:attrName>style.visibility</p:attrName>
                                        </p:attrNameLst>
                                      </p:cBhvr>
                                      <p:to>
                                        <p:strVal val="visible"/>
                                      </p:to>
                                    </p:set>
                                    <p:animEffect transition="in" filter="fade">
                                      <p:cBhvr>
                                        <p:cTn id="7" dur="1000"/>
                                        <p:tgtEl>
                                          <p:spTgt spid="7905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90536">
                                            <p:txEl>
                                              <p:pRg st="0" end="0"/>
                                            </p:txEl>
                                          </p:spTgt>
                                        </p:tgtEl>
                                        <p:attrNameLst>
                                          <p:attrName>style.visibility</p:attrName>
                                        </p:attrNameLst>
                                      </p:cBhvr>
                                      <p:to>
                                        <p:strVal val="visible"/>
                                      </p:to>
                                    </p:set>
                                    <p:animEffect transition="in" filter="fade">
                                      <p:cBhvr>
                                        <p:cTn id="12" dur="1000"/>
                                        <p:tgtEl>
                                          <p:spTgt spid="790536">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90536">
                                            <p:txEl>
                                              <p:pRg st="1" end="1"/>
                                            </p:txEl>
                                          </p:spTgt>
                                        </p:tgtEl>
                                        <p:attrNameLst>
                                          <p:attrName>style.visibility</p:attrName>
                                        </p:attrNameLst>
                                      </p:cBhvr>
                                      <p:to>
                                        <p:strVal val="visible"/>
                                      </p:to>
                                    </p:set>
                                    <p:animEffect transition="in" filter="fade">
                                      <p:cBhvr>
                                        <p:cTn id="16" dur="1000"/>
                                        <p:tgtEl>
                                          <p:spTgt spid="790536">
                                            <p:txEl>
                                              <p:pRg st="1" end="1"/>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790536">
                                            <p:txEl>
                                              <p:pRg st="2" end="2"/>
                                            </p:txEl>
                                          </p:spTgt>
                                        </p:tgtEl>
                                        <p:attrNameLst>
                                          <p:attrName>style.visibility</p:attrName>
                                        </p:attrNameLst>
                                      </p:cBhvr>
                                      <p:to>
                                        <p:strVal val="visible"/>
                                      </p:to>
                                    </p:set>
                                    <p:animEffect transition="in" filter="fade">
                                      <p:cBhvr>
                                        <p:cTn id="20" dur="1000"/>
                                        <p:tgtEl>
                                          <p:spTgt spid="790536">
                                            <p:txEl>
                                              <p:pRg st="2" end="2"/>
                                            </p:txEl>
                                          </p:spTgt>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790536">
                                            <p:txEl>
                                              <p:pRg st="3" end="3"/>
                                            </p:txEl>
                                          </p:spTgt>
                                        </p:tgtEl>
                                        <p:attrNameLst>
                                          <p:attrName>style.visibility</p:attrName>
                                        </p:attrNameLst>
                                      </p:cBhvr>
                                      <p:to>
                                        <p:strVal val="visible"/>
                                      </p:to>
                                    </p:set>
                                    <p:animEffect transition="in" filter="fade">
                                      <p:cBhvr>
                                        <p:cTn id="24" dur="1000"/>
                                        <p:tgtEl>
                                          <p:spTgt spid="790536">
                                            <p:txEl>
                                              <p:pRg st="3" end="3"/>
                                            </p:txEl>
                                          </p:spTgt>
                                        </p:tgtEl>
                                      </p:cBhvr>
                                    </p:animEffect>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790536">
                                            <p:txEl>
                                              <p:pRg st="4" end="4"/>
                                            </p:txEl>
                                          </p:spTgt>
                                        </p:tgtEl>
                                        <p:attrNameLst>
                                          <p:attrName>style.visibility</p:attrName>
                                        </p:attrNameLst>
                                      </p:cBhvr>
                                      <p:to>
                                        <p:strVal val="visible"/>
                                      </p:to>
                                    </p:set>
                                    <p:animEffect transition="in" filter="fade">
                                      <p:cBhvr>
                                        <p:cTn id="28" dur="1000"/>
                                        <p:tgtEl>
                                          <p:spTgt spid="790536">
                                            <p:txEl>
                                              <p:pRg st="4" end="4"/>
                                            </p:txEl>
                                          </p:spTgt>
                                        </p:tgtEl>
                                      </p:cBhvr>
                                    </p:animEffect>
                                  </p:childTnLst>
                                </p:cTn>
                              </p:par>
                            </p:childTnLst>
                          </p:cTn>
                        </p:par>
                        <p:par>
                          <p:cTn id="29" fill="hold">
                            <p:stCondLst>
                              <p:cond delay="5000"/>
                            </p:stCondLst>
                            <p:childTnLst>
                              <p:par>
                                <p:cTn id="30" presetID="10" presetClass="entr" presetSubtype="0" fill="hold" grpId="0" nodeType="afterEffect">
                                  <p:stCondLst>
                                    <p:cond delay="0"/>
                                  </p:stCondLst>
                                  <p:childTnLst>
                                    <p:set>
                                      <p:cBhvr>
                                        <p:cTn id="31" dur="1" fill="hold">
                                          <p:stCondLst>
                                            <p:cond delay="0"/>
                                          </p:stCondLst>
                                        </p:cTn>
                                        <p:tgtEl>
                                          <p:spTgt spid="790536">
                                            <p:txEl>
                                              <p:pRg st="5" end="5"/>
                                            </p:txEl>
                                          </p:spTgt>
                                        </p:tgtEl>
                                        <p:attrNameLst>
                                          <p:attrName>style.visibility</p:attrName>
                                        </p:attrNameLst>
                                      </p:cBhvr>
                                      <p:to>
                                        <p:strVal val="visible"/>
                                      </p:to>
                                    </p:set>
                                    <p:animEffect transition="in" filter="fade">
                                      <p:cBhvr>
                                        <p:cTn id="32" dur="1000"/>
                                        <p:tgtEl>
                                          <p:spTgt spid="79053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90537"/>
                                        </p:tgtEl>
                                        <p:attrNameLst>
                                          <p:attrName>style.visibility</p:attrName>
                                        </p:attrNameLst>
                                      </p:cBhvr>
                                      <p:to>
                                        <p:strVal val="visible"/>
                                      </p:to>
                                    </p:set>
                                    <p:animEffect transition="in" filter="fade">
                                      <p:cBhvr>
                                        <p:cTn id="37" dur="2000"/>
                                        <p:tgtEl>
                                          <p:spTgt spid="7905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90540"/>
                                        </p:tgtEl>
                                        <p:attrNameLst>
                                          <p:attrName>style.visibility</p:attrName>
                                        </p:attrNameLst>
                                      </p:cBhvr>
                                      <p:to>
                                        <p:strVal val="visible"/>
                                      </p:to>
                                    </p:set>
                                    <p:animEffect transition="in" filter="fade">
                                      <p:cBhvr>
                                        <p:cTn id="40" dur="2000"/>
                                        <p:tgtEl>
                                          <p:spTgt spid="79054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90539"/>
                                        </p:tgtEl>
                                        <p:attrNameLst>
                                          <p:attrName>style.visibility</p:attrName>
                                        </p:attrNameLst>
                                      </p:cBhvr>
                                      <p:to>
                                        <p:strVal val="visible"/>
                                      </p:to>
                                    </p:set>
                                    <p:animEffect transition="in" filter="fade">
                                      <p:cBhvr>
                                        <p:cTn id="43" dur="2000"/>
                                        <p:tgtEl>
                                          <p:spTgt spid="790539"/>
                                        </p:tgtEl>
                                      </p:cBhvr>
                                    </p:animEffect>
                                  </p:childTnLst>
                                </p:cTn>
                              </p:par>
                              <p:par>
                                <p:cTn id="44" presetID="10" presetClass="entr" presetSubtype="0" fill="hold" nodeType="withEffect">
                                  <p:stCondLst>
                                    <p:cond delay="0"/>
                                  </p:stCondLst>
                                  <p:childTnLst>
                                    <p:set>
                                      <p:cBhvr>
                                        <p:cTn id="45" dur="1" fill="hold">
                                          <p:stCondLst>
                                            <p:cond delay="0"/>
                                          </p:stCondLst>
                                        </p:cTn>
                                        <p:tgtEl>
                                          <p:spTgt spid="790547"/>
                                        </p:tgtEl>
                                        <p:attrNameLst>
                                          <p:attrName>style.visibility</p:attrName>
                                        </p:attrNameLst>
                                      </p:cBhvr>
                                      <p:to>
                                        <p:strVal val="visible"/>
                                      </p:to>
                                    </p:set>
                                    <p:animEffect transition="in" filter="fade">
                                      <p:cBhvr>
                                        <p:cTn id="46" dur="2000"/>
                                        <p:tgtEl>
                                          <p:spTgt spid="790547"/>
                                        </p:tgtEl>
                                      </p:cBhvr>
                                    </p:animEffect>
                                  </p:childTnLst>
                                </p:cTn>
                              </p:par>
                              <p:par>
                                <p:cTn id="47" presetID="10" presetClass="entr" presetSubtype="0" fill="hold" nodeType="withEffect">
                                  <p:stCondLst>
                                    <p:cond delay="0"/>
                                  </p:stCondLst>
                                  <p:childTnLst>
                                    <p:set>
                                      <p:cBhvr>
                                        <p:cTn id="48" dur="1" fill="hold">
                                          <p:stCondLst>
                                            <p:cond delay="0"/>
                                          </p:stCondLst>
                                        </p:cTn>
                                        <p:tgtEl>
                                          <p:spTgt spid="790550"/>
                                        </p:tgtEl>
                                        <p:attrNameLst>
                                          <p:attrName>style.visibility</p:attrName>
                                        </p:attrNameLst>
                                      </p:cBhvr>
                                      <p:to>
                                        <p:strVal val="visible"/>
                                      </p:to>
                                    </p:set>
                                    <p:animEffect transition="in" filter="fade">
                                      <p:cBhvr>
                                        <p:cTn id="49" dur="2000"/>
                                        <p:tgtEl>
                                          <p:spTgt spid="790550"/>
                                        </p:tgtEl>
                                      </p:cBhvr>
                                    </p:animEffect>
                                  </p:childTnLst>
                                </p:cTn>
                              </p:par>
                              <p:par>
                                <p:cTn id="50" presetID="10" presetClass="entr" presetSubtype="0" fill="hold" nodeType="withEffect">
                                  <p:stCondLst>
                                    <p:cond delay="0"/>
                                  </p:stCondLst>
                                  <p:childTnLst>
                                    <p:set>
                                      <p:cBhvr>
                                        <p:cTn id="51" dur="1" fill="hold">
                                          <p:stCondLst>
                                            <p:cond delay="0"/>
                                          </p:stCondLst>
                                        </p:cTn>
                                        <p:tgtEl>
                                          <p:spTgt spid="790548"/>
                                        </p:tgtEl>
                                        <p:attrNameLst>
                                          <p:attrName>style.visibility</p:attrName>
                                        </p:attrNameLst>
                                      </p:cBhvr>
                                      <p:to>
                                        <p:strVal val="visible"/>
                                      </p:to>
                                    </p:set>
                                    <p:animEffect transition="in" filter="fade">
                                      <p:cBhvr>
                                        <p:cTn id="52" dur="2000"/>
                                        <p:tgtEl>
                                          <p:spTgt spid="79054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90541"/>
                                        </p:tgtEl>
                                        <p:attrNameLst>
                                          <p:attrName>style.visibility</p:attrName>
                                        </p:attrNameLst>
                                      </p:cBhvr>
                                      <p:to>
                                        <p:strVal val="visible"/>
                                      </p:to>
                                    </p:set>
                                    <p:animEffect transition="in" filter="fade">
                                      <p:cBhvr>
                                        <p:cTn id="55" dur="2000"/>
                                        <p:tgtEl>
                                          <p:spTgt spid="790541"/>
                                        </p:tgtEl>
                                      </p:cBhvr>
                                    </p:animEffect>
                                  </p:childTnLst>
                                </p:cTn>
                              </p:par>
                              <p:par>
                                <p:cTn id="56" presetID="10" presetClass="entr" presetSubtype="0" fill="hold" nodeType="withEffect">
                                  <p:stCondLst>
                                    <p:cond delay="0"/>
                                  </p:stCondLst>
                                  <p:childTnLst>
                                    <p:set>
                                      <p:cBhvr>
                                        <p:cTn id="57" dur="1" fill="hold">
                                          <p:stCondLst>
                                            <p:cond delay="0"/>
                                          </p:stCondLst>
                                        </p:cTn>
                                        <p:tgtEl>
                                          <p:spTgt spid="790546"/>
                                        </p:tgtEl>
                                        <p:attrNameLst>
                                          <p:attrName>style.visibility</p:attrName>
                                        </p:attrNameLst>
                                      </p:cBhvr>
                                      <p:to>
                                        <p:strVal val="visible"/>
                                      </p:to>
                                    </p:set>
                                    <p:animEffect transition="in" filter="fade">
                                      <p:cBhvr>
                                        <p:cTn id="58" dur="1000"/>
                                        <p:tgtEl>
                                          <p:spTgt spid="790546"/>
                                        </p:tgtEl>
                                      </p:cBhvr>
                                    </p:animEffect>
                                  </p:childTnLst>
                                </p:cTn>
                              </p:par>
                            </p:childTnLst>
                          </p:cTn>
                        </p:par>
                        <p:par>
                          <p:cTn id="59" fill="hold">
                            <p:stCondLst>
                              <p:cond delay="2000"/>
                            </p:stCondLst>
                            <p:childTnLst>
                              <p:par>
                                <p:cTn id="60" presetID="1" presetClass="entr" presetSubtype="0" fill="hold" grpId="0" nodeType="afterEffect">
                                  <p:stCondLst>
                                    <p:cond delay="0"/>
                                  </p:stCondLst>
                                  <p:childTnLst>
                                    <p:set>
                                      <p:cBhvr>
                                        <p:cTn id="61" dur="1" fill="hold">
                                          <p:stCondLst>
                                            <p:cond delay="0"/>
                                          </p:stCondLst>
                                        </p:cTn>
                                        <p:tgtEl>
                                          <p:spTgt spid="790545"/>
                                        </p:tgtEl>
                                        <p:attrNameLst>
                                          <p:attrName>style.visibility</p:attrName>
                                        </p:attrNameLst>
                                      </p:cBhvr>
                                      <p:to>
                                        <p:strVal val="visible"/>
                                      </p:to>
                                    </p:set>
                                  </p:childTnLst>
                                </p:cTn>
                              </p:par>
                            </p:childTnLst>
                          </p:cTn>
                        </p:par>
                        <p:par>
                          <p:cTn id="62" fill="hold">
                            <p:stCondLst>
                              <p:cond delay="2000"/>
                            </p:stCondLst>
                            <p:childTnLst>
                              <p:par>
                                <p:cTn id="63" presetID="1" presetClass="entr" presetSubtype="0" fill="hold" nodeType="afterEffect">
                                  <p:stCondLst>
                                    <p:cond delay="0"/>
                                  </p:stCondLst>
                                  <p:childTnLst>
                                    <p:set>
                                      <p:cBhvr>
                                        <p:cTn id="64" dur="1" fill="hold">
                                          <p:stCondLst>
                                            <p:cond delay="0"/>
                                          </p:stCondLst>
                                        </p:cTn>
                                        <p:tgtEl>
                                          <p:spTgt spid="790543"/>
                                        </p:tgtEl>
                                        <p:attrNameLst>
                                          <p:attrName>style.visibility</p:attrName>
                                        </p:attrNameLst>
                                      </p:cBhvr>
                                      <p:to>
                                        <p:strVal val="visible"/>
                                      </p:to>
                                    </p:set>
                                  </p:childTnLst>
                                </p:cTn>
                              </p:par>
                            </p:childTnLst>
                          </p:cTn>
                        </p:par>
                        <p:par>
                          <p:cTn id="65" fill="hold">
                            <p:stCondLst>
                              <p:cond delay="2000"/>
                            </p:stCondLst>
                            <p:childTnLst>
                              <p:par>
                                <p:cTn id="66" presetID="1" presetClass="entr" presetSubtype="0" fill="hold" nodeType="afterEffect">
                                  <p:stCondLst>
                                    <p:cond delay="0"/>
                                  </p:stCondLst>
                                  <p:childTnLst>
                                    <p:set>
                                      <p:cBhvr>
                                        <p:cTn id="67" dur="1" fill="hold">
                                          <p:stCondLst>
                                            <p:cond delay="0"/>
                                          </p:stCondLst>
                                        </p:cTn>
                                        <p:tgtEl>
                                          <p:spTgt spid="790544"/>
                                        </p:tgtEl>
                                        <p:attrNameLst>
                                          <p:attrName>style.visibility</p:attrName>
                                        </p:attrNameLst>
                                      </p:cBhvr>
                                      <p:to>
                                        <p:strVal val="visible"/>
                                      </p:to>
                                    </p:set>
                                  </p:childTnLst>
                                </p:cTn>
                              </p:par>
                            </p:childTnLst>
                          </p:cTn>
                        </p:par>
                        <p:par>
                          <p:cTn id="68" fill="hold">
                            <p:stCondLst>
                              <p:cond delay="2000"/>
                            </p:stCondLst>
                            <p:childTnLst>
                              <p:par>
                                <p:cTn id="69" presetID="1" presetClass="entr" presetSubtype="0" fill="hold" nodeType="afterEffect">
                                  <p:stCondLst>
                                    <p:cond delay="0"/>
                                  </p:stCondLst>
                                  <p:childTnLst>
                                    <p:set>
                                      <p:cBhvr>
                                        <p:cTn id="70" dur="1" fill="hold">
                                          <p:stCondLst>
                                            <p:cond delay="0"/>
                                          </p:stCondLst>
                                        </p:cTn>
                                        <p:tgtEl>
                                          <p:spTgt spid="790542"/>
                                        </p:tgtEl>
                                        <p:attrNameLst>
                                          <p:attrName>style.visibility</p:attrName>
                                        </p:attrNameLst>
                                      </p:cBhvr>
                                      <p:to>
                                        <p:strVal val="visible"/>
                                      </p:to>
                                    </p:set>
                                  </p:childTnLst>
                                </p:cTn>
                              </p:par>
                              <p:par>
                                <p:cTn id="71" presetID="10" presetClass="entr" presetSubtype="0" fill="hold" nodeType="withEffect">
                                  <p:stCondLst>
                                    <p:cond delay="0"/>
                                  </p:stCondLst>
                                  <p:childTnLst>
                                    <p:set>
                                      <p:cBhvr>
                                        <p:cTn id="72" dur="1" fill="hold">
                                          <p:stCondLst>
                                            <p:cond delay="0"/>
                                          </p:stCondLst>
                                        </p:cTn>
                                        <p:tgtEl>
                                          <p:spTgt spid="790544"/>
                                        </p:tgtEl>
                                        <p:attrNameLst>
                                          <p:attrName>style.visibility</p:attrName>
                                        </p:attrNameLst>
                                      </p:cBhvr>
                                      <p:to>
                                        <p:strVal val="visible"/>
                                      </p:to>
                                    </p:set>
                                    <p:animEffect transition="in" filter="fade">
                                      <p:cBhvr>
                                        <p:cTn id="73" dur="1000"/>
                                        <p:tgtEl>
                                          <p:spTgt spid="790544"/>
                                        </p:tgtEl>
                                      </p:cBhvr>
                                    </p:animEffect>
                                  </p:childTnLst>
                                </p:cTn>
                              </p:par>
                              <p:par>
                                <p:cTn id="74" presetID="10" presetClass="entr" presetSubtype="0" fill="hold" nodeType="withEffect">
                                  <p:stCondLst>
                                    <p:cond delay="0"/>
                                  </p:stCondLst>
                                  <p:childTnLst>
                                    <p:set>
                                      <p:cBhvr>
                                        <p:cTn id="75" dur="1" fill="hold">
                                          <p:stCondLst>
                                            <p:cond delay="0"/>
                                          </p:stCondLst>
                                        </p:cTn>
                                        <p:tgtEl>
                                          <p:spTgt spid="790543"/>
                                        </p:tgtEl>
                                        <p:attrNameLst>
                                          <p:attrName>style.visibility</p:attrName>
                                        </p:attrNameLst>
                                      </p:cBhvr>
                                      <p:to>
                                        <p:strVal val="visible"/>
                                      </p:to>
                                    </p:set>
                                    <p:animEffect transition="in" filter="fade">
                                      <p:cBhvr>
                                        <p:cTn id="76" dur="1000"/>
                                        <p:tgtEl>
                                          <p:spTgt spid="790543"/>
                                        </p:tgtEl>
                                      </p:cBhvr>
                                    </p:animEffect>
                                  </p:childTnLst>
                                </p:cTn>
                              </p:par>
                            </p:childTnLst>
                          </p:cTn>
                        </p:par>
                        <p:par>
                          <p:cTn id="77" fill="hold">
                            <p:stCondLst>
                              <p:cond delay="3000"/>
                            </p:stCondLst>
                            <p:childTnLst>
                              <p:par>
                                <p:cTn id="78" presetID="0" presetClass="path" presetSubtype="0" accel="50000" decel="50000" fill="hold" nodeType="afterEffect">
                                  <p:stCondLst>
                                    <p:cond delay="0"/>
                                  </p:stCondLst>
                                  <p:childTnLst>
                                    <p:animMotion origin="layout" path="M 2.77778E-7 -0.00046 C 0.00937 -0.04861 0.02031 -0.09584 0.04635 -0.1213 C 0.0724 -0.14722 0.13785 -0.15023 0.15642 -0.15509 " pathEditMode="relative" rAng="0" ptsTypes="aaA">
                                      <p:cBhvr>
                                        <p:cTn id="79" dur="2000" fill="hold"/>
                                        <p:tgtEl>
                                          <p:spTgt spid="790544"/>
                                        </p:tgtEl>
                                        <p:attrNameLst>
                                          <p:attrName>ppt_x</p:attrName>
                                          <p:attrName>ppt_y</p:attrName>
                                        </p:attrNameLst>
                                      </p:cBhvr>
                                      <p:rCtr x="78" y="-77"/>
                                    </p:animMotion>
                                  </p:childTnLst>
                                </p:cTn>
                              </p:par>
                            </p:childTnLst>
                          </p:cTn>
                        </p:par>
                        <p:par>
                          <p:cTn id="80" fill="hold">
                            <p:stCondLst>
                              <p:cond delay="5000"/>
                            </p:stCondLst>
                            <p:childTnLst>
                              <p:par>
                                <p:cTn id="81" presetID="0" presetClass="path" presetSubtype="0" accel="50000" decel="50000" fill="hold" nodeType="afterEffect">
                                  <p:stCondLst>
                                    <p:cond delay="0"/>
                                  </p:stCondLst>
                                  <p:childTnLst>
                                    <p:animMotion origin="layout" path="M -3.05556E-6 -1.48148E-6 C 0.00643 0.02153 0.0132 0.10556 0.03924 0.13056 C 0.06528 0.15602 0.13195 0.14607 0.15643 0.15046 " pathEditMode="relative" rAng="0" ptsTypes="aaa">
                                      <p:cBhvr>
                                        <p:cTn id="82" dur="2000" fill="hold"/>
                                        <p:tgtEl>
                                          <p:spTgt spid="790543"/>
                                        </p:tgtEl>
                                        <p:attrNameLst>
                                          <p:attrName>ppt_x</p:attrName>
                                          <p:attrName>ppt_y</p:attrName>
                                        </p:attrNameLst>
                                      </p:cBhvr>
                                      <p:rCtr x="78" y="78"/>
                                    </p:animMotion>
                                  </p:childTnLst>
                                </p:cTn>
                              </p:par>
                            </p:childTnLst>
                          </p:cTn>
                        </p:par>
                        <p:par>
                          <p:cTn id="83" fill="hold">
                            <p:stCondLst>
                              <p:cond delay="7000"/>
                            </p:stCondLst>
                            <p:childTnLst>
                              <p:par>
                                <p:cTn id="84" presetID="0" presetClass="path" presetSubtype="0" accel="50000" decel="50000" fill="hold" nodeType="afterEffect">
                                  <p:stCondLst>
                                    <p:cond delay="0"/>
                                  </p:stCondLst>
                                  <p:childTnLst>
                                    <p:animMotion origin="layout" path="M -3.05556E-6 7.40741E-7 C 0.01632 -0.00903 0.06407 -0.0463 0.09983 -0.05093 C 0.13559 -0.05509 0.19045 -0.03241 0.21476 -0.02755 " pathEditMode="relative" rAng="0" ptsTypes="aaa">
                                      <p:cBhvr>
                                        <p:cTn id="85" dur="2000" fill="hold"/>
                                        <p:tgtEl>
                                          <p:spTgt spid="790542"/>
                                        </p:tgtEl>
                                        <p:attrNameLst>
                                          <p:attrName>ppt_x</p:attrName>
                                          <p:attrName>ppt_y</p:attrName>
                                        </p:attrNameLst>
                                      </p:cBhvr>
                                      <p:rCtr x="107" y="-28"/>
                                    </p:animMotion>
                                  </p:childTnLst>
                                </p:cTn>
                              </p:par>
                            </p:childTnLst>
                          </p:cTn>
                        </p:par>
                        <p:par>
                          <p:cTn id="86" fill="hold">
                            <p:stCondLst>
                              <p:cond delay="9000"/>
                            </p:stCondLst>
                            <p:childTnLst>
                              <p:par>
                                <p:cTn id="87" presetID="22" presetClass="entr" presetSubtype="2" fill="hold" grpId="0" nodeType="afterEffect">
                                  <p:stCondLst>
                                    <p:cond delay="0"/>
                                  </p:stCondLst>
                                  <p:childTnLst>
                                    <p:set>
                                      <p:cBhvr>
                                        <p:cTn id="88" dur="1" fill="hold">
                                          <p:stCondLst>
                                            <p:cond delay="0"/>
                                          </p:stCondLst>
                                        </p:cTn>
                                        <p:tgtEl>
                                          <p:spTgt spid="790530"/>
                                        </p:tgtEl>
                                        <p:attrNameLst>
                                          <p:attrName>style.visibility</p:attrName>
                                        </p:attrNameLst>
                                      </p:cBhvr>
                                      <p:to>
                                        <p:strVal val="visible"/>
                                      </p:to>
                                    </p:set>
                                    <p:animEffect transition="in" filter="wipe(right)">
                                      <p:cBhvr>
                                        <p:cTn id="89" dur="1000"/>
                                        <p:tgtEl>
                                          <p:spTgt spid="790530"/>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790532"/>
                                        </p:tgtEl>
                                        <p:attrNameLst>
                                          <p:attrName>style.visibility</p:attrName>
                                        </p:attrNameLst>
                                      </p:cBhvr>
                                      <p:to>
                                        <p:strVal val="visible"/>
                                      </p:to>
                                    </p:set>
                                    <p:animEffect transition="in" filter="wipe(right)">
                                      <p:cBhvr>
                                        <p:cTn id="92" dur="1000"/>
                                        <p:tgtEl>
                                          <p:spTgt spid="790532"/>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790531"/>
                                        </p:tgtEl>
                                        <p:attrNameLst>
                                          <p:attrName>style.visibility</p:attrName>
                                        </p:attrNameLst>
                                      </p:cBhvr>
                                      <p:to>
                                        <p:strVal val="visible"/>
                                      </p:to>
                                    </p:set>
                                    <p:animEffect transition="in" filter="wipe(right)">
                                      <p:cBhvr>
                                        <p:cTn id="95" dur="1000"/>
                                        <p:tgtEl>
                                          <p:spTgt spid="790531"/>
                                        </p:tgtEl>
                                      </p:cBhvr>
                                    </p:animEffect>
                                  </p:childTnLst>
                                </p:cTn>
                              </p:par>
                            </p:childTnLst>
                          </p:cTn>
                        </p:par>
                        <p:par>
                          <p:cTn id="96" fill="hold">
                            <p:stCondLst>
                              <p:cond delay="10000"/>
                            </p:stCondLst>
                            <p:childTnLst>
                              <p:par>
                                <p:cTn id="97" presetID="10" presetClass="exit" presetSubtype="0" fill="hold" grpId="1" nodeType="afterEffect">
                                  <p:stCondLst>
                                    <p:cond delay="0"/>
                                  </p:stCondLst>
                                  <p:childTnLst>
                                    <p:animEffect transition="out" filter="fade">
                                      <p:cBhvr>
                                        <p:cTn id="98" dur="1000"/>
                                        <p:tgtEl>
                                          <p:spTgt spid="790532"/>
                                        </p:tgtEl>
                                      </p:cBhvr>
                                    </p:animEffect>
                                    <p:set>
                                      <p:cBhvr>
                                        <p:cTn id="99" dur="1" fill="hold">
                                          <p:stCondLst>
                                            <p:cond delay="999"/>
                                          </p:stCondLst>
                                        </p:cTn>
                                        <p:tgtEl>
                                          <p:spTgt spid="790532"/>
                                        </p:tgtEl>
                                        <p:attrNameLst>
                                          <p:attrName>style.visibility</p:attrName>
                                        </p:attrNameLst>
                                      </p:cBhvr>
                                      <p:to>
                                        <p:strVal val="hidden"/>
                                      </p:to>
                                    </p:set>
                                  </p:childTnLst>
                                </p:cTn>
                              </p:par>
                              <p:par>
                                <p:cTn id="100" presetID="10" presetClass="exit" presetSubtype="0" fill="hold" grpId="1" nodeType="withEffect">
                                  <p:stCondLst>
                                    <p:cond delay="500"/>
                                  </p:stCondLst>
                                  <p:childTnLst>
                                    <p:animEffect transition="out" filter="fade">
                                      <p:cBhvr>
                                        <p:cTn id="101" dur="1000"/>
                                        <p:tgtEl>
                                          <p:spTgt spid="790530"/>
                                        </p:tgtEl>
                                      </p:cBhvr>
                                    </p:animEffect>
                                    <p:set>
                                      <p:cBhvr>
                                        <p:cTn id="102" dur="1" fill="hold">
                                          <p:stCondLst>
                                            <p:cond delay="999"/>
                                          </p:stCondLst>
                                        </p:cTn>
                                        <p:tgtEl>
                                          <p:spTgt spid="790530"/>
                                        </p:tgtEl>
                                        <p:attrNameLst>
                                          <p:attrName>style.visibility</p:attrName>
                                        </p:attrNameLst>
                                      </p:cBhvr>
                                      <p:to>
                                        <p:strVal val="hidden"/>
                                      </p:to>
                                    </p:set>
                                  </p:childTnLst>
                                </p:cTn>
                              </p:par>
                              <p:par>
                                <p:cTn id="103" presetID="10" presetClass="exit" presetSubtype="0" fill="hold" grpId="1" nodeType="withEffect">
                                  <p:stCondLst>
                                    <p:cond delay="500"/>
                                  </p:stCondLst>
                                  <p:childTnLst>
                                    <p:animEffect transition="out" filter="fade">
                                      <p:cBhvr>
                                        <p:cTn id="104" dur="1000"/>
                                        <p:tgtEl>
                                          <p:spTgt spid="790531"/>
                                        </p:tgtEl>
                                      </p:cBhvr>
                                    </p:animEffect>
                                    <p:set>
                                      <p:cBhvr>
                                        <p:cTn id="105" dur="1" fill="hold">
                                          <p:stCondLst>
                                            <p:cond delay="999"/>
                                          </p:stCondLst>
                                        </p:cTn>
                                        <p:tgtEl>
                                          <p:spTgt spid="790531"/>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1000"/>
                                        <p:tgtEl>
                                          <p:spTgt spid="790543"/>
                                        </p:tgtEl>
                                      </p:cBhvr>
                                    </p:animEffect>
                                    <p:set>
                                      <p:cBhvr>
                                        <p:cTn id="108" dur="1" fill="hold">
                                          <p:stCondLst>
                                            <p:cond delay="999"/>
                                          </p:stCondLst>
                                        </p:cTn>
                                        <p:tgtEl>
                                          <p:spTgt spid="790543"/>
                                        </p:tgtEl>
                                        <p:attrNameLst>
                                          <p:attrName>style.visibility</p:attrName>
                                        </p:attrNameLst>
                                      </p:cBhvr>
                                      <p:to>
                                        <p:strVal val="hidden"/>
                                      </p:to>
                                    </p:set>
                                  </p:childTnLst>
                                </p:cTn>
                              </p:par>
                            </p:childTnLst>
                          </p:cTn>
                        </p:par>
                        <p:par>
                          <p:cTn id="109" fill="hold">
                            <p:stCondLst>
                              <p:cond delay="11500"/>
                            </p:stCondLst>
                            <p:childTnLst>
                              <p:par>
                                <p:cTn id="110" presetID="10" presetClass="exit" presetSubtype="0" fill="hold" nodeType="afterEffect">
                                  <p:stCondLst>
                                    <p:cond delay="0"/>
                                  </p:stCondLst>
                                  <p:childTnLst>
                                    <p:animEffect transition="out" filter="fade">
                                      <p:cBhvr>
                                        <p:cTn id="111" dur="1000"/>
                                        <p:tgtEl>
                                          <p:spTgt spid="790544"/>
                                        </p:tgtEl>
                                      </p:cBhvr>
                                    </p:animEffect>
                                    <p:set>
                                      <p:cBhvr>
                                        <p:cTn id="112" dur="1" fill="hold">
                                          <p:stCondLst>
                                            <p:cond delay="999"/>
                                          </p:stCondLst>
                                        </p:cTn>
                                        <p:tgtEl>
                                          <p:spTgt spid="790544"/>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
                                            <p:txEl>
                                              <p:pRg st="0" end="0"/>
                                            </p:txEl>
                                          </p:spTgt>
                                        </p:tgtEl>
                                        <p:attrNameLst>
                                          <p:attrName>style.visibility</p:attrName>
                                        </p:attrNameLst>
                                      </p:cBhvr>
                                      <p:to>
                                        <p:strVal val="visible"/>
                                      </p:to>
                                    </p:set>
                                    <p:animEffect transition="in" filter="fade">
                                      <p:cBhvr>
                                        <p:cTn id="117" dur="1000"/>
                                        <p:tgtEl>
                                          <p:spTgt spid="2">
                                            <p:txEl>
                                              <p:pRg st="0" end="0"/>
                                            </p:txEl>
                                          </p:spTgt>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
                                            <p:txEl>
                                              <p:pRg st="1" end="1"/>
                                            </p:txEl>
                                          </p:spTgt>
                                        </p:tgtEl>
                                        <p:attrNameLst>
                                          <p:attrName>style.visibility</p:attrName>
                                        </p:attrNameLst>
                                      </p:cBhvr>
                                      <p:to>
                                        <p:strVal val="visible"/>
                                      </p:to>
                                    </p:set>
                                    <p:animEffect transition="in" filter="fade">
                                      <p:cBhvr>
                                        <p:cTn id="120" dur="1000"/>
                                        <p:tgtEl>
                                          <p:spTgt spid="2">
                                            <p:txEl>
                                              <p:pRg st="1" end="1"/>
                                            </p:txEl>
                                          </p:spTgt>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
                                            <p:txEl>
                                              <p:pRg st="2" end="2"/>
                                            </p:txEl>
                                          </p:spTgt>
                                        </p:tgtEl>
                                        <p:attrNameLst>
                                          <p:attrName>style.visibility</p:attrName>
                                        </p:attrNameLst>
                                      </p:cBhvr>
                                      <p:to>
                                        <p:strVal val="visible"/>
                                      </p:to>
                                    </p:set>
                                    <p:animEffect transition="in" filter="fade">
                                      <p:cBhvr>
                                        <p:cTn id="123" dur="1000"/>
                                        <p:tgtEl>
                                          <p:spTgt spid="2">
                                            <p:txEl>
                                              <p:pRg st="2" end="2"/>
                                            </p:txEl>
                                          </p:spTgt>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
                                            <p:txEl>
                                              <p:pRg st="3" end="3"/>
                                            </p:txEl>
                                          </p:spTgt>
                                        </p:tgtEl>
                                        <p:attrNameLst>
                                          <p:attrName>style.visibility</p:attrName>
                                        </p:attrNameLst>
                                      </p:cBhvr>
                                      <p:to>
                                        <p:strVal val="visible"/>
                                      </p:to>
                                    </p:set>
                                    <p:animEffect transition="in" filter="fade">
                                      <p:cBhvr>
                                        <p:cTn id="126" dur="1000"/>
                                        <p:tgtEl>
                                          <p:spTgt spid="2">
                                            <p:txEl>
                                              <p:pRg st="3" end="3"/>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670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530" grpId="0" animBg="1"/>
      <p:bldP spid="790530" grpId="1" animBg="1"/>
      <p:bldP spid="790531" grpId="0" animBg="1"/>
      <p:bldP spid="790531" grpId="1" animBg="1"/>
      <p:bldP spid="790532" grpId="0" animBg="1"/>
      <p:bldP spid="790532" grpId="1" animBg="1"/>
      <p:bldP spid="790535" grpId="0"/>
      <p:bldP spid="790536" grpId="0" build="p"/>
      <p:bldP spid="790537" grpId="0"/>
      <p:bldP spid="790539" grpId="0"/>
      <p:bldP spid="790540" grpId="0"/>
      <p:bldP spid="790541" grpId="0"/>
      <p:bldP spid="790545" grpId="0" animBg="1"/>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25600"/>
          <p:cNvSpPr>
            <a:spLocks noGrp="1" noChangeArrowheads="1"/>
          </p:cNvSpPr>
          <p:nvPr>
            <p:ph type="title" idx="4294967295"/>
          </p:nvPr>
        </p:nvSpPr>
        <p:spPr>
          <a:xfrm>
            <a:off x="0" y="0"/>
            <a:ext cx="7389845" cy="1204913"/>
          </a:xfrm>
          <a:noFill/>
        </p:spPr>
        <p:txBody>
          <a:bodyPr anchor="t"/>
          <a:lstStyle/>
          <a:p>
            <a:pPr eaLnBrk="1" hangingPunct="1"/>
            <a:r>
              <a:rPr lang="en-US" altLang="ja-JP" dirty="0" smtClean="0">
                <a:ea typeface="MS PGothic" pitchFamily="34" charset="-128"/>
              </a:rPr>
              <a:t>Office Migration Planning Manager</a:t>
            </a:r>
            <a:br>
              <a:rPr lang="en-US" altLang="ja-JP" dirty="0" smtClean="0">
                <a:ea typeface="MS PGothic" pitchFamily="34" charset="-128"/>
              </a:rPr>
            </a:br>
            <a:r>
              <a:rPr lang="en-US" altLang="ja-JP" sz="2400" dirty="0" smtClean="0">
                <a:solidFill>
                  <a:schemeClr val="accent2"/>
                </a:solidFill>
                <a:ea typeface="MS PGothic" pitchFamily="34" charset="-128"/>
              </a:rPr>
              <a:t>Identifier les </a:t>
            </a:r>
            <a:r>
              <a:rPr lang="en-US" altLang="ja-JP" sz="2400" dirty="0" err="1" smtClean="0">
                <a:solidFill>
                  <a:schemeClr val="accent2"/>
                </a:solidFill>
                <a:ea typeface="MS PGothic" pitchFamily="34" charset="-128"/>
              </a:rPr>
              <a:t>probl</a:t>
            </a:r>
            <a:r>
              <a:rPr lang="en-US" altLang="ja-JP" sz="2400" dirty="0" err="1" smtClean="0">
                <a:solidFill>
                  <a:schemeClr val="accent2"/>
                </a:solidFill>
                <a:latin typeface="Segoe" pitchFamily="34" charset="0"/>
                <a:ea typeface="MS PGothic" pitchFamily="34" charset="-128"/>
              </a:rPr>
              <a:t>è</a:t>
            </a:r>
            <a:r>
              <a:rPr lang="en-US" altLang="ja-JP" sz="2400" dirty="0" err="1" smtClean="0">
                <a:solidFill>
                  <a:schemeClr val="accent2"/>
                </a:solidFill>
                <a:ea typeface="MS PGothic" pitchFamily="34" charset="-128"/>
              </a:rPr>
              <a:t>mes</a:t>
            </a:r>
            <a:r>
              <a:rPr lang="en-US" altLang="ja-JP" sz="2400" dirty="0" smtClean="0">
                <a:solidFill>
                  <a:schemeClr val="accent2"/>
                </a:solidFill>
                <a:ea typeface="MS PGothic" pitchFamily="34" charset="-128"/>
              </a:rPr>
              <a:t> de format pro </a:t>
            </a:r>
            <a:r>
              <a:rPr lang="en-US" altLang="ja-JP" sz="2400" dirty="0" err="1" smtClean="0">
                <a:solidFill>
                  <a:schemeClr val="accent2"/>
                </a:solidFill>
                <a:ea typeface="MS PGothic" pitchFamily="34" charset="-128"/>
              </a:rPr>
              <a:t>activement</a:t>
            </a:r>
            <a:r>
              <a:rPr lang="en-US" altLang="ja-JP" sz="4000" dirty="0" smtClean="0">
                <a:solidFill>
                  <a:schemeClr val="accent2"/>
                </a:solidFill>
                <a:ea typeface="MS PGothic" pitchFamily="34" charset="-128"/>
              </a:rPr>
              <a:t> </a:t>
            </a:r>
            <a:endParaRPr lang="en-US" sz="4100" dirty="0" smtClean="0">
              <a:solidFill>
                <a:schemeClr val="accent2"/>
              </a:solidFill>
              <a:ea typeface="MS PGothic" pitchFamily="34" charset="-128"/>
            </a:endParaRPr>
          </a:p>
        </p:txBody>
      </p:sp>
      <p:sp>
        <p:nvSpPr>
          <p:cNvPr id="794627" name="Text Placeholder 794626"/>
          <p:cNvSpPr>
            <a:spLocks noGrp="1" noChangeArrowheads="1"/>
          </p:cNvSpPr>
          <p:nvPr>
            <p:ph type="body" idx="4294967295"/>
          </p:nvPr>
        </p:nvSpPr>
        <p:spPr>
          <a:xfrm>
            <a:off x="4832350" y="1668463"/>
            <a:ext cx="4311650" cy="4584700"/>
          </a:xfrm>
          <a:noFill/>
        </p:spPr>
        <p:txBody>
          <a:bodyPr/>
          <a:lstStyle/>
          <a:p>
            <a:pPr marL="457200" indent="-457200" hangingPunct="1">
              <a:lnSpc>
                <a:spcPct val="75000"/>
              </a:lnSpc>
            </a:pPr>
            <a:r>
              <a:rPr lang="fr-FR" altLang="ja-JP" sz="2000" smtClean="0">
                <a:latin typeface="Segoe" pitchFamily="34" charset="0"/>
                <a:ea typeface="MS PGothic" pitchFamily="34" charset="-128"/>
                <a:sym typeface="Wingdings" pitchFamily="2" charset="2"/>
              </a:rPr>
              <a:t>Analyse en détail et classe par priorité les problèmes de compatibilité</a:t>
            </a:r>
          </a:p>
          <a:p>
            <a:pPr marL="457200" indent="-457200" hangingPunct="1">
              <a:lnSpc>
                <a:spcPct val="75000"/>
              </a:lnSpc>
            </a:pPr>
            <a:r>
              <a:rPr lang="fr-FR" altLang="ja-JP" sz="2000" smtClean="0">
                <a:latin typeface="Segoe" pitchFamily="34" charset="0"/>
                <a:ea typeface="MS PGothic" pitchFamily="34" charset="-128"/>
                <a:sym typeface="Wingdings" pitchFamily="2" charset="2"/>
              </a:rPr>
              <a:t>Crée un fichier XML pour chaque document Office et les combine dans un .cab</a:t>
            </a:r>
          </a:p>
          <a:p>
            <a:pPr marL="457200" indent="-457200" hangingPunct="1">
              <a:lnSpc>
                <a:spcPct val="75000"/>
              </a:lnSpc>
            </a:pPr>
            <a:r>
              <a:rPr lang="fr-FR" altLang="ja-JP" sz="2000" smtClean="0">
                <a:latin typeface="Segoe" pitchFamily="34" charset="0"/>
                <a:ea typeface="MS PGothic" pitchFamily="34" charset="-128"/>
                <a:sym typeface="Wingdings" pitchFamily="2" charset="2"/>
              </a:rPr>
              <a:t>2 niveaux d’analyse</a:t>
            </a:r>
          </a:p>
          <a:p>
            <a:pPr marL="860425" lvl="1" indent="-401638" hangingPunct="1">
              <a:lnSpc>
                <a:spcPct val="75000"/>
              </a:lnSpc>
            </a:pPr>
            <a:r>
              <a:rPr lang="fr-FR" altLang="ja-JP" sz="1800" smtClean="0">
                <a:latin typeface="Segoe" pitchFamily="34" charset="0"/>
                <a:ea typeface="MS PGothic" pitchFamily="34" charset="-128"/>
                <a:sym typeface="Wingdings" pitchFamily="2" charset="2"/>
              </a:rPr>
              <a:t>Analyse propriétés</a:t>
            </a:r>
          </a:p>
          <a:p>
            <a:pPr marL="860425" lvl="1" indent="-401638" hangingPunct="1">
              <a:lnSpc>
                <a:spcPct val="75000"/>
              </a:lnSpc>
            </a:pPr>
            <a:r>
              <a:rPr lang="fr-FR" altLang="ja-JP" sz="1800" smtClean="0">
                <a:latin typeface="Segoe" pitchFamily="34" charset="0"/>
                <a:ea typeface="MS PGothic" pitchFamily="34" charset="-128"/>
                <a:sym typeface="Wingdings" pitchFamily="2" charset="2"/>
              </a:rPr>
              <a:t>Analyse Compatibilité</a:t>
            </a:r>
          </a:p>
          <a:p>
            <a:pPr lvl="2" hangingPunct="1">
              <a:lnSpc>
                <a:spcPct val="75000"/>
              </a:lnSpc>
            </a:pPr>
            <a:r>
              <a:rPr lang="fr-FR" altLang="ja-JP" sz="1600" smtClean="0">
                <a:solidFill>
                  <a:srgbClr val="FF0000"/>
                </a:solidFill>
                <a:latin typeface="Segoe" pitchFamily="34" charset="0"/>
                <a:ea typeface="MS PGothic" pitchFamily="34" charset="-128"/>
                <a:sym typeface="Wingdings" pitchFamily="2" charset="2"/>
              </a:rPr>
              <a:t>Rouge:</a:t>
            </a:r>
            <a:r>
              <a:rPr lang="fr-FR" altLang="ja-JP" sz="1600" smtClean="0">
                <a:latin typeface="Segoe" pitchFamily="34" charset="0"/>
                <a:ea typeface="MS PGothic" pitchFamily="34" charset="-128"/>
                <a:sym typeface="Wingdings" pitchFamily="2" charset="2"/>
              </a:rPr>
              <a:t> perte de l’historique si conversion</a:t>
            </a:r>
          </a:p>
          <a:p>
            <a:pPr lvl="2" hangingPunct="1">
              <a:lnSpc>
                <a:spcPct val="75000"/>
              </a:lnSpc>
            </a:pPr>
            <a:r>
              <a:rPr lang="fr-FR" altLang="ja-JP" sz="1600" smtClean="0">
                <a:solidFill>
                  <a:srgbClr val="FFFF00"/>
                </a:solidFill>
                <a:latin typeface="Segoe" pitchFamily="34" charset="0"/>
                <a:ea typeface="MS PGothic" pitchFamily="34" charset="-128"/>
                <a:sym typeface="Wingdings" pitchFamily="2" charset="2"/>
              </a:rPr>
              <a:t>Jaune:</a:t>
            </a:r>
            <a:r>
              <a:rPr lang="fr-FR" altLang="ja-JP" sz="1600" smtClean="0">
                <a:latin typeface="Segoe" pitchFamily="34" charset="0"/>
                <a:ea typeface="MS PGothic" pitchFamily="34" charset="-128"/>
                <a:sym typeface="Wingdings" pitchFamily="2" charset="2"/>
              </a:rPr>
              <a:t> :problème dans le rendu </a:t>
            </a:r>
          </a:p>
          <a:p>
            <a:pPr lvl="2" hangingPunct="1">
              <a:lnSpc>
                <a:spcPct val="75000"/>
              </a:lnSpc>
            </a:pPr>
            <a:r>
              <a:rPr lang="fr-FR" altLang="ja-JP" sz="1600" smtClean="0">
                <a:solidFill>
                  <a:srgbClr val="FFFF00"/>
                </a:solidFill>
                <a:latin typeface="Segoe" pitchFamily="34" charset="0"/>
                <a:ea typeface="MS PGothic" pitchFamily="34" charset="-128"/>
                <a:sym typeface="Wingdings" pitchFamily="2" charset="2"/>
              </a:rPr>
              <a:t>Jaune:</a:t>
            </a:r>
            <a:r>
              <a:rPr lang="fr-FR" altLang="ja-JP" sz="1600" smtClean="0">
                <a:latin typeface="Segoe" pitchFamily="34" charset="0"/>
                <a:ea typeface="MS PGothic" pitchFamily="34" charset="-128"/>
                <a:sym typeface="Wingdings" pitchFamily="2" charset="2"/>
              </a:rPr>
              <a:t> : changement dans des formules</a:t>
            </a:r>
          </a:p>
          <a:p>
            <a:pPr lvl="2" hangingPunct="1">
              <a:lnSpc>
                <a:spcPct val="75000"/>
              </a:lnSpc>
            </a:pPr>
            <a:r>
              <a:rPr lang="fr-FR" altLang="ja-JP" sz="1600" smtClean="0">
                <a:latin typeface="Segoe" pitchFamily="34" charset="0"/>
                <a:ea typeface="MS PGothic" pitchFamily="34" charset="-128"/>
                <a:sym typeface="Wingdings" pitchFamily="2" charset="2"/>
              </a:rPr>
              <a:t>Personnalisation des niveaux de sévérité</a:t>
            </a:r>
          </a:p>
          <a:p>
            <a:pPr marL="457200" indent="-457200" hangingPunct="1">
              <a:lnSpc>
                <a:spcPct val="75000"/>
              </a:lnSpc>
            </a:pPr>
            <a:r>
              <a:rPr lang="fr-FR" altLang="ja-JP" sz="2000" smtClean="0">
                <a:latin typeface="Segoe" pitchFamily="34" charset="0"/>
                <a:ea typeface="MS PGothic" pitchFamily="34" charset="-128"/>
                <a:sym typeface="Wingdings" pitchFamily="2" charset="2"/>
              </a:rPr>
              <a:t>Les résultats peuvent être vus avec Excel 2003 ou Excel 2007</a:t>
            </a:r>
            <a:endParaRPr lang="fr-FR" sz="2000" smtClean="0">
              <a:latin typeface="Segoe" pitchFamily="34" charset="0"/>
              <a:ea typeface="MS PGothic" pitchFamily="34" charset="-128"/>
              <a:sym typeface="Wingdings" pitchFamily="2" charset="2"/>
            </a:endParaRPr>
          </a:p>
        </p:txBody>
      </p:sp>
      <p:sp>
        <p:nvSpPr>
          <p:cNvPr id="794629" name="TextBox 794628"/>
          <p:cNvSpPr txBox="1">
            <a:spLocks noChangeArrowheads="1"/>
          </p:cNvSpPr>
          <p:nvPr/>
        </p:nvSpPr>
        <p:spPr bwMode="auto">
          <a:xfrm>
            <a:off x="1693863" y="3487738"/>
            <a:ext cx="1095375" cy="434975"/>
          </a:xfrm>
          <a:prstGeom prst="rect">
            <a:avLst/>
          </a:prstGeom>
          <a:noFill/>
          <a:ln w="9525">
            <a:noFill/>
            <a:miter lim="800000"/>
            <a:headEnd/>
            <a:tailEnd/>
          </a:ln>
        </p:spPr>
        <p:txBody>
          <a:bodyPr>
            <a:spAutoFit/>
          </a:bodyPr>
          <a:lstStyle/>
          <a:p>
            <a:pPr marL="342900" indent="-342900" algn="ctr">
              <a:lnSpc>
                <a:spcPct val="60000"/>
              </a:lnSpc>
              <a:spcBef>
                <a:spcPct val="50000"/>
              </a:spcBef>
            </a:pPr>
            <a:r>
              <a:rPr kumimoji="1" lang="en-US" sz="800">
                <a:latin typeface="Verdana" pitchFamily="34" charset="0"/>
              </a:rPr>
              <a:t>Migration </a:t>
            </a:r>
          </a:p>
          <a:p>
            <a:pPr marL="342900" indent="-342900" algn="ctr">
              <a:lnSpc>
                <a:spcPct val="60000"/>
              </a:lnSpc>
              <a:spcBef>
                <a:spcPct val="50000"/>
              </a:spcBef>
            </a:pPr>
            <a:r>
              <a:rPr kumimoji="1" lang="en-US" sz="800">
                <a:latin typeface="Verdana" pitchFamily="34" charset="0"/>
              </a:rPr>
              <a:t>Planning</a:t>
            </a:r>
          </a:p>
          <a:p>
            <a:pPr marL="342900" indent="-342900" algn="ctr">
              <a:lnSpc>
                <a:spcPct val="60000"/>
              </a:lnSpc>
              <a:spcBef>
                <a:spcPct val="50000"/>
              </a:spcBef>
            </a:pPr>
            <a:r>
              <a:rPr kumimoji="1" lang="en-US" sz="800">
                <a:latin typeface="Verdana" pitchFamily="34" charset="0"/>
              </a:rPr>
              <a:t>Manager</a:t>
            </a:r>
          </a:p>
        </p:txBody>
      </p:sp>
      <p:sp>
        <p:nvSpPr>
          <p:cNvPr id="794630" name="Straight Connector 794629"/>
          <p:cNvSpPr>
            <a:spLocks noChangeShapeType="1"/>
          </p:cNvSpPr>
          <p:nvPr/>
        </p:nvSpPr>
        <p:spPr bwMode="auto">
          <a:xfrm flipH="1" flipV="1">
            <a:off x="827088" y="2417763"/>
            <a:ext cx="1068387" cy="633412"/>
          </a:xfrm>
          <a:prstGeom prst="line">
            <a:avLst/>
          </a:prstGeom>
          <a:noFill/>
          <a:ln w="28575" algn="ctr">
            <a:solidFill>
              <a:srgbClr val="008000"/>
            </a:solidFill>
            <a:prstDash val="sysDot"/>
            <a:round/>
            <a:headEnd/>
            <a:tailEnd/>
          </a:ln>
        </p:spPr>
        <p:txBody>
          <a:bodyPr/>
          <a:lstStyle/>
          <a:p>
            <a:endParaRPr lang="fr-FR"/>
          </a:p>
        </p:txBody>
      </p:sp>
      <p:sp>
        <p:nvSpPr>
          <p:cNvPr id="794631" name="Straight Connector 794630"/>
          <p:cNvSpPr>
            <a:spLocks noChangeShapeType="1"/>
          </p:cNvSpPr>
          <p:nvPr/>
        </p:nvSpPr>
        <p:spPr bwMode="auto">
          <a:xfrm flipH="1">
            <a:off x="827088" y="3101975"/>
            <a:ext cx="1068387" cy="9525"/>
          </a:xfrm>
          <a:prstGeom prst="line">
            <a:avLst/>
          </a:prstGeom>
          <a:noFill/>
          <a:ln w="28575" algn="ctr">
            <a:solidFill>
              <a:srgbClr val="008000"/>
            </a:solidFill>
            <a:prstDash val="sysDot"/>
            <a:round/>
            <a:headEnd/>
            <a:tailEnd/>
          </a:ln>
        </p:spPr>
        <p:txBody>
          <a:bodyPr/>
          <a:lstStyle/>
          <a:p>
            <a:endParaRPr lang="fr-FR"/>
          </a:p>
        </p:txBody>
      </p:sp>
      <p:sp>
        <p:nvSpPr>
          <p:cNvPr id="794632" name="Straight Connector 794631"/>
          <p:cNvSpPr>
            <a:spLocks noChangeShapeType="1"/>
          </p:cNvSpPr>
          <p:nvPr/>
        </p:nvSpPr>
        <p:spPr bwMode="auto">
          <a:xfrm flipH="1">
            <a:off x="887413" y="3105150"/>
            <a:ext cx="1008062" cy="760413"/>
          </a:xfrm>
          <a:prstGeom prst="line">
            <a:avLst/>
          </a:prstGeom>
          <a:noFill/>
          <a:ln w="28575" algn="ctr">
            <a:solidFill>
              <a:srgbClr val="008000"/>
            </a:solidFill>
            <a:prstDash val="sysDot"/>
            <a:round/>
            <a:headEnd/>
            <a:tailEnd/>
          </a:ln>
        </p:spPr>
        <p:txBody>
          <a:bodyPr/>
          <a:lstStyle/>
          <a:p>
            <a:endParaRPr lang="fr-FR"/>
          </a:p>
        </p:txBody>
      </p:sp>
      <p:sp>
        <p:nvSpPr>
          <p:cNvPr id="36872" name="Straight Connector 25606"/>
          <p:cNvSpPr>
            <a:spLocks noChangeShapeType="1"/>
          </p:cNvSpPr>
          <p:nvPr/>
        </p:nvSpPr>
        <p:spPr bwMode="auto">
          <a:xfrm flipH="1">
            <a:off x="2243138" y="2095500"/>
            <a:ext cx="747712" cy="238125"/>
          </a:xfrm>
          <a:prstGeom prst="line">
            <a:avLst/>
          </a:prstGeom>
          <a:noFill/>
          <a:ln w="9525">
            <a:noFill/>
            <a:round/>
            <a:headEnd/>
            <a:tailEnd/>
          </a:ln>
        </p:spPr>
        <p:txBody>
          <a:bodyPr/>
          <a:lstStyle/>
          <a:p>
            <a:endParaRPr lang="fr-FR"/>
          </a:p>
        </p:txBody>
      </p:sp>
      <p:sp>
        <p:nvSpPr>
          <p:cNvPr id="794634" name="Straight Connector 794633"/>
          <p:cNvSpPr>
            <a:spLocks noChangeShapeType="1"/>
          </p:cNvSpPr>
          <p:nvPr/>
        </p:nvSpPr>
        <p:spPr bwMode="auto">
          <a:xfrm flipV="1">
            <a:off x="2651125" y="2333625"/>
            <a:ext cx="1066800" cy="768350"/>
          </a:xfrm>
          <a:prstGeom prst="line">
            <a:avLst/>
          </a:prstGeom>
          <a:noFill/>
          <a:ln w="28575" algn="ctr">
            <a:solidFill>
              <a:srgbClr val="008000"/>
            </a:solidFill>
            <a:prstDash val="sysDot"/>
            <a:round/>
            <a:headEnd/>
            <a:tailEnd/>
          </a:ln>
        </p:spPr>
        <p:txBody>
          <a:bodyPr/>
          <a:lstStyle/>
          <a:p>
            <a:endParaRPr lang="fr-FR"/>
          </a:p>
        </p:txBody>
      </p:sp>
      <p:sp>
        <p:nvSpPr>
          <p:cNvPr id="794635" name="Straight Connector 794634"/>
          <p:cNvSpPr>
            <a:spLocks noChangeShapeType="1"/>
          </p:cNvSpPr>
          <p:nvPr/>
        </p:nvSpPr>
        <p:spPr bwMode="auto">
          <a:xfrm>
            <a:off x="2651125" y="3101975"/>
            <a:ext cx="1066800" cy="9525"/>
          </a:xfrm>
          <a:prstGeom prst="line">
            <a:avLst/>
          </a:prstGeom>
          <a:noFill/>
          <a:ln w="28575" algn="ctr">
            <a:solidFill>
              <a:srgbClr val="008000"/>
            </a:solidFill>
            <a:prstDash val="sysDot"/>
            <a:round/>
            <a:headEnd/>
            <a:tailEnd/>
          </a:ln>
        </p:spPr>
        <p:txBody>
          <a:bodyPr/>
          <a:lstStyle/>
          <a:p>
            <a:endParaRPr lang="fr-FR"/>
          </a:p>
        </p:txBody>
      </p:sp>
      <p:sp>
        <p:nvSpPr>
          <p:cNvPr id="794636" name="Straight Connector 794635"/>
          <p:cNvSpPr>
            <a:spLocks noChangeShapeType="1"/>
          </p:cNvSpPr>
          <p:nvPr/>
        </p:nvSpPr>
        <p:spPr bwMode="auto">
          <a:xfrm>
            <a:off x="2651125" y="3111500"/>
            <a:ext cx="1066800" cy="754063"/>
          </a:xfrm>
          <a:prstGeom prst="line">
            <a:avLst/>
          </a:prstGeom>
          <a:noFill/>
          <a:ln w="28575" algn="ctr">
            <a:solidFill>
              <a:srgbClr val="008000"/>
            </a:solidFill>
            <a:prstDash val="sysDot"/>
            <a:round/>
            <a:headEnd/>
            <a:tailEnd/>
          </a:ln>
        </p:spPr>
        <p:txBody>
          <a:bodyPr/>
          <a:lstStyle/>
          <a:p>
            <a:endParaRPr lang="fr-FR"/>
          </a:p>
        </p:txBody>
      </p:sp>
      <p:grpSp>
        <p:nvGrpSpPr>
          <p:cNvPr id="2" name="Group 13"/>
          <p:cNvGrpSpPr>
            <a:grpSpLocks/>
          </p:cNvGrpSpPr>
          <p:nvPr/>
        </p:nvGrpSpPr>
        <p:grpSpPr bwMode="auto">
          <a:xfrm>
            <a:off x="388938" y="2065338"/>
            <a:ext cx="411162" cy="2016125"/>
            <a:chOff x="103" y="2111"/>
            <a:chExt cx="259" cy="1270"/>
          </a:xfrm>
        </p:grpSpPr>
        <p:pic>
          <p:nvPicPr>
            <p:cNvPr id="36893" name="Rectangle 25625"/>
            <p:cNvPicPr>
              <a:picLocks noChangeAspect="1" noChangeArrowheads="1"/>
            </p:cNvPicPr>
            <p:nvPr/>
          </p:nvPicPr>
          <p:blipFill>
            <a:blip r:embed="rId3"/>
            <a:srcRect/>
            <a:stretch>
              <a:fillRect/>
            </a:stretch>
          </p:blipFill>
          <p:spPr bwMode="auto">
            <a:xfrm>
              <a:off x="127" y="2647"/>
              <a:ext cx="147" cy="227"/>
            </a:xfrm>
            <a:prstGeom prst="rect">
              <a:avLst/>
            </a:prstGeom>
            <a:noFill/>
            <a:ln w="9525">
              <a:noFill/>
              <a:miter lim="800000"/>
              <a:headEnd/>
              <a:tailEnd/>
            </a:ln>
          </p:spPr>
        </p:pic>
        <p:grpSp>
          <p:nvGrpSpPr>
            <p:cNvPr id="36894" name="Group 15"/>
            <p:cNvGrpSpPr>
              <a:grpSpLocks/>
            </p:cNvGrpSpPr>
            <p:nvPr/>
          </p:nvGrpSpPr>
          <p:grpSpPr bwMode="auto">
            <a:xfrm>
              <a:off x="103" y="2111"/>
              <a:ext cx="200" cy="264"/>
              <a:chOff x="88" y="1864"/>
              <a:chExt cx="200" cy="264"/>
            </a:xfrm>
          </p:grpSpPr>
          <p:pic>
            <p:nvPicPr>
              <p:cNvPr id="36901" name="Rectangle 25633"/>
              <p:cNvPicPr>
                <a:picLocks noChangeAspect="1" noChangeArrowheads="1"/>
              </p:cNvPicPr>
              <p:nvPr/>
            </p:nvPicPr>
            <p:blipFill>
              <a:blip r:embed="rId4"/>
              <a:srcRect/>
              <a:stretch>
                <a:fillRect/>
              </a:stretch>
            </p:blipFill>
            <p:spPr bwMode="auto">
              <a:xfrm>
                <a:off x="88" y="1864"/>
                <a:ext cx="143" cy="222"/>
              </a:xfrm>
              <a:prstGeom prst="rect">
                <a:avLst/>
              </a:prstGeom>
              <a:noFill/>
              <a:ln w="9525">
                <a:noFill/>
                <a:miter lim="800000"/>
                <a:headEnd/>
                <a:tailEnd/>
              </a:ln>
            </p:spPr>
          </p:pic>
          <p:pic>
            <p:nvPicPr>
              <p:cNvPr id="36902" name="Rectangle 25634"/>
              <p:cNvPicPr>
                <a:picLocks noChangeAspect="1" noChangeArrowheads="1"/>
              </p:cNvPicPr>
              <p:nvPr/>
            </p:nvPicPr>
            <p:blipFill>
              <a:blip r:embed="rId4"/>
              <a:srcRect/>
              <a:stretch>
                <a:fillRect/>
              </a:stretch>
            </p:blipFill>
            <p:spPr bwMode="auto">
              <a:xfrm>
                <a:off x="145" y="1906"/>
                <a:ext cx="143" cy="222"/>
              </a:xfrm>
              <a:prstGeom prst="rect">
                <a:avLst/>
              </a:prstGeom>
              <a:noFill/>
              <a:ln w="9525">
                <a:noFill/>
                <a:miter lim="800000"/>
                <a:headEnd/>
                <a:tailEnd/>
              </a:ln>
            </p:spPr>
          </p:pic>
        </p:grpSp>
        <p:pic>
          <p:nvPicPr>
            <p:cNvPr id="36895" name="Rectangle 25627"/>
            <p:cNvPicPr>
              <a:picLocks noChangeAspect="1" noChangeArrowheads="1"/>
            </p:cNvPicPr>
            <p:nvPr/>
          </p:nvPicPr>
          <p:blipFill>
            <a:blip r:embed="rId5"/>
            <a:srcRect/>
            <a:stretch>
              <a:fillRect/>
            </a:stretch>
          </p:blipFill>
          <p:spPr bwMode="auto">
            <a:xfrm>
              <a:off x="116" y="3070"/>
              <a:ext cx="143" cy="222"/>
            </a:xfrm>
            <a:prstGeom prst="rect">
              <a:avLst/>
            </a:prstGeom>
            <a:noFill/>
            <a:ln w="9525">
              <a:noFill/>
              <a:miter lim="800000"/>
              <a:headEnd/>
              <a:tailEnd/>
            </a:ln>
          </p:spPr>
        </p:pic>
        <p:pic>
          <p:nvPicPr>
            <p:cNvPr id="36896" name="Rectangle 25628"/>
            <p:cNvPicPr>
              <a:picLocks noChangeAspect="1" noChangeArrowheads="1"/>
            </p:cNvPicPr>
            <p:nvPr/>
          </p:nvPicPr>
          <p:blipFill>
            <a:blip r:embed="rId5"/>
            <a:srcRect/>
            <a:stretch>
              <a:fillRect/>
            </a:stretch>
          </p:blipFill>
          <p:spPr bwMode="auto">
            <a:xfrm>
              <a:off x="162" y="3113"/>
              <a:ext cx="143" cy="222"/>
            </a:xfrm>
            <a:prstGeom prst="rect">
              <a:avLst/>
            </a:prstGeom>
            <a:noFill/>
            <a:ln w="9525">
              <a:noFill/>
              <a:miter lim="800000"/>
              <a:headEnd/>
              <a:tailEnd/>
            </a:ln>
          </p:spPr>
        </p:pic>
        <p:pic>
          <p:nvPicPr>
            <p:cNvPr id="36897" name="Rectangle 25629"/>
            <p:cNvPicPr>
              <a:picLocks noChangeAspect="1" noChangeArrowheads="1"/>
            </p:cNvPicPr>
            <p:nvPr/>
          </p:nvPicPr>
          <p:blipFill>
            <a:blip r:embed="rId5"/>
            <a:srcRect/>
            <a:stretch>
              <a:fillRect/>
            </a:stretch>
          </p:blipFill>
          <p:spPr bwMode="auto">
            <a:xfrm>
              <a:off x="219" y="3159"/>
              <a:ext cx="143" cy="222"/>
            </a:xfrm>
            <a:prstGeom prst="rect">
              <a:avLst/>
            </a:prstGeom>
            <a:noFill/>
            <a:ln w="9525">
              <a:noFill/>
              <a:miter lim="800000"/>
              <a:headEnd/>
              <a:tailEnd/>
            </a:ln>
          </p:spPr>
        </p:pic>
        <p:pic>
          <p:nvPicPr>
            <p:cNvPr id="36898" name="Rectangle 25630"/>
            <p:cNvPicPr>
              <a:picLocks noChangeAspect="1" noChangeArrowheads="1"/>
            </p:cNvPicPr>
            <p:nvPr/>
          </p:nvPicPr>
          <p:blipFill>
            <a:blip r:embed="rId5"/>
            <a:srcRect/>
            <a:stretch>
              <a:fillRect/>
            </a:stretch>
          </p:blipFill>
          <p:spPr bwMode="auto">
            <a:xfrm>
              <a:off x="212" y="2215"/>
              <a:ext cx="143" cy="222"/>
            </a:xfrm>
            <a:prstGeom prst="rect">
              <a:avLst/>
            </a:prstGeom>
            <a:noFill/>
            <a:ln w="9525">
              <a:noFill/>
              <a:miter lim="800000"/>
              <a:headEnd/>
              <a:tailEnd/>
            </a:ln>
          </p:spPr>
        </p:pic>
        <p:pic>
          <p:nvPicPr>
            <p:cNvPr id="36899" name="Rectangle 25631"/>
            <p:cNvPicPr>
              <a:picLocks noChangeAspect="1" noChangeArrowheads="1"/>
            </p:cNvPicPr>
            <p:nvPr/>
          </p:nvPicPr>
          <p:blipFill>
            <a:blip r:embed="rId5"/>
            <a:srcRect/>
            <a:stretch>
              <a:fillRect/>
            </a:stretch>
          </p:blipFill>
          <p:spPr bwMode="auto">
            <a:xfrm>
              <a:off x="166" y="2688"/>
              <a:ext cx="143" cy="222"/>
            </a:xfrm>
            <a:prstGeom prst="rect">
              <a:avLst/>
            </a:prstGeom>
            <a:noFill/>
            <a:ln w="9525">
              <a:noFill/>
              <a:miter lim="800000"/>
              <a:headEnd/>
              <a:tailEnd/>
            </a:ln>
          </p:spPr>
        </p:pic>
        <p:pic>
          <p:nvPicPr>
            <p:cNvPr id="36900" name="Rectangle 25632"/>
            <p:cNvPicPr>
              <a:picLocks noChangeAspect="1" noChangeArrowheads="1"/>
            </p:cNvPicPr>
            <p:nvPr/>
          </p:nvPicPr>
          <p:blipFill>
            <a:blip r:embed="rId5"/>
            <a:srcRect/>
            <a:stretch>
              <a:fillRect/>
            </a:stretch>
          </p:blipFill>
          <p:spPr bwMode="auto">
            <a:xfrm>
              <a:off x="210" y="2732"/>
              <a:ext cx="143" cy="222"/>
            </a:xfrm>
            <a:prstGeom prst="rect">
              <a:avLst/>
            </a:prstGeom>
            <a:noFill/>
            <a:ln w="9525">
              <a:noFill/>
              <a:miter lim="800000"/>
              <a:headEnd/>
              <a:tailEnd/>
            </a:ln>
          </p:spPr>
        </p:pic>
      </p:grpSp>
      <p:grpSp>
        <p:nvGrpSpPr>
          <p:cNvPr id="4" name="Group 24"/>
          <p:cNvGrpSpPr>
            <a:grpSpLocks/>
          </p:cNvGrpSpPr>
          <p:nvPr/>
        </p:nvGrpSpPr>
        <p:grpSpPr bwMode="auto">
          <a:xfrm>
            <a:off x="3717925" y="2160588"/>
            <a:ext cx="339725" cy="1920875"/>
            <a:chOff x="2276" y="2171"/>
            <a:chExt cx="214" cy="1210"/>
          </a:xfrm>
        </p:grpSpPr>
        <p:grpSp>
          <p:nvGrpSpPr>
            <p:cNvPr id="36881" name="Group 25"/>
            <p:cNvGrpSpPr>
              <a:grpSpLocks/>
            </p:cNvGrpSpPr>
            <p:nvPr/>
          </p:nvGrpSpPr>
          <p:grpSpPr bwMode="auto">
            <a:xfrm>
              <a:off x="2276" y="2171"/>
              <a:ext cx="199" cy="272"/>
              <a:chOff x="2360" y="1941"/>
              <a:chExt cx="307" cy="385"/>
            </a:xfrm>
          </p:grpSpPr>
          <p:pic>
            <p:nvPicPr>
              <p:cNvPr id="36890" name="Rectangle 25622"/>
              <p:cNvPicPr>
                <a:picLocks noChangeAspect="1" noChangeArrowheads="1"/>
              </p:cNvPicPr>
              <p:nvPr/>
            </p:nvPicPr>
            <p:blipFill>
              <a:blip r:embed="rId6"/>
              <a:srcRect/>
              <a:stretch>
                <a:fillRect/>
              </a:stretch>
            </p:blipFill>
            <p:spPr bwMode="auto">
              <a:xfrm>
                <a:off x="2360" y="1941"/>
                <a:ext cx="218" cy="339"/>
              </a:xfrm>
              <a:prstGeom prst="rect">
                <a:avLst/>
              </a:prstGeom>
              <a:noFill/>
              <a:ln w="9525">
                <a:noFill/>
                <a:miter lim="800000"/>
                <a:headEnd/>
                <a:tailEnd/>
              </a:ln>
            </p:spPr>
          </p:pic>
          <p:pic>
            <p:nvPicPr>
              <p:cNvPr id="36891" name="Rectangle 25623"/>
              <p:cNvPicPr>
                <a:picLocks noChangeAspect="1" noChangeArrowheads="1"/>
              </p:cNvPicPr>
              <p:nvPr/>
            </p:nvPicPr>
            <p:blipFill>
              <a:blip r:embed="rId6"/>
              <a:srcRect/>
              <a:stretch>
                <a:fillRect/>
              </a:stretch>
            </p:blipFill>
            <p:spPr bwMode="auto">
              <a:xfrm>
                <a:off x="2402" y="1960"/>
                <a:ext cx="218" cy="339"/>
              </a:xfrm>
              <a:prstGeom prst="rect">
                <a:avLst/>
              </a:prstGeom>
              <a:noFill/>
              <a:ln w="9525">
                <a:noFill/>
                <a:miter lim="800000"/>
                <a:headEnd/>
                <a:tailEnd/>
              </a:ln>
            </p:spPr>
          </p:pic>
          <p:pic>
            <p:nvPicPr>
              <p:cNvPr id="36892" name="Rectangle 25624"/>
              <p:cNvPicPr>
                <a:picLocks noChangeAspect="1" noChangeArrowheads="1"/>
              </p:cNvPicPr>
              <p:nvPr/>
            </p:nvPicPr>
            <p:blipFill>
              <a:blip r:embed="rId6"/>
              <a:srcRect/>
              <a:stretch>
                <a:fillRect/>
              </a:stretch>
            </p:blipFill>
            <p:spPr bwMode="auto">
              <a:xfrm>
                <a:off x="2449" y="1987"/>
                <a:ext cx="218" cy="339"/>
              </a:xfrm>
              <a:prstGeom prst="rect">
                <a:avLst/>
              </a:prstGeom>
              <a:noFill/>
              <a:ln w="9525">
                <a:noFill/>
                <a:miter lim="800000"/>
                <a:headEnd/>
                <a:tailEnd/>
              </a:ln>
            </p:spPr>
          </p:pic>
        </p:grpSp>
        <p:grpSp>
          <p:nvGrpSpPr>
            <p:cNvPr id="36882" name="Group 29"/>
            <p:cNvGrpSpPr>
              <a:grpSpLocks/>
            </p:cNvGrpSpPr>
            <p:nvPr/>
          </p:nvGrpSpPr>
          <p:grpSpPr bwMode="auto">
            <a:xfrm>
              <a:off x="2284" y="2664"/>
              <a:ext cx="199" cy="272"/>
              <a:chOff x="2360" y="1941"/>
              <a:chExt cx="307" cy="385"/>
            </a:xfrm>
          </p:grpSpPr>
          <p:pic>
            <p:nvPicPr>
              <p:cNvPr id="36887" name="Rectangle 25619"/>
              <p:cNvPicPr>
                <a:picLocks noChangeAspect="1" noChangeArrowheads="1"/>
              </p:cNvPicPr>
              <p:nvPr/>
            </p:nvPicPr>
            <p:blipFill>
              <a:blip r:embed="rId6"/>
              <a:srcRect/>
              <a:stretch>
                <a:fillRect/>
              </a:stretch>
            </p:blipFill>
            <p:spPr bwMode="auto">
              <a:xfrm>
                <a:off x="2360" y="1941"/>
                <a:ext cx="218" cy="339"/>
              </a:xfrm>
              <a:prstGeom prst="rect">
                <a:avLst/>
              </a:prstGeom>
              <a:noFill/>
              <a:ln w="9525">
                <a:noFill/>
                <a:miter lim="800000"/>
                <a:headEnd/>
                <a:tailEnd/>
              </a:ln>
            </p:spPr>
          </p:pic>
          <p:pic>
            <p:nvPicPr>
              <p:cNvPr id="36888" name="Rectangle 25620"/>
              <p:cNvPicPr>
                <a:picLocks noChangeAspect="1" noChangeArrowheads="1"/>
              </p:cNvPicPr>
              <p:nvPr/>
            </p:nvPicPr>
            <p:blipFill>
              <a:blip r:embed="rId6"/>
              <a:srcRect/>
              <a:stretch>
                <a:fillRect/>
              </a:stretch>
            </p:blipFill>
            <p:spPr bwMode="auto">
              <a:xfrm>
                <a:off x="2402" y="1960"/>
                <a:ext cx="218" cy="339"/>
              </a:xfrm>
              <a:prstGeom prst="rect">
                <a:avLst/>
              </a:prstGeom>
              <a:noFill/>
              <a:ln w="9525">
                <a:noFill/>
                <a:miter lim="800000"/>
                <a:headEnd/>
                <a:tailEnd/>
              </a:ln>
            </p:spPr>
          </p:pic>
          <p:pic>
            <p:nvPicPr>
              <p:cNvPr id="36889" name="Rectangle 25621"/>
              <p:cNvPicPr>
                <a:picLocks noChangeAspect="1" noChangeArrowheads="1"/>
              </p:cNvPicPr>
              <p:nvPr/>
            </p:nvPicPr>
            <p:blipFill>
              <a:blip r:embed="rId6"/>
              <a:srcRect/>
              <a:stretch>
                <a:fillRect/>
              </a:stretch>
            </p:blipFill>
            <p:spPr bwMode="auto">
              <a:xfrm>
                <a:off x="2449" y="1987"/>
                <a:ext cx="218" cy="339"/>
              </a:xfrm>
              <a:prstGeom prst="rect">
                <a:avLst/>
              </a:prstGeom>
              <a:noFill/>
              <a:ln w="9525">
                <a:noFill/>
                <a:miter lim="800000"/>
                <a:headEnd/>
                <a:tailEnd/>
              </a:ln>
            </p:spPr>
          </p:pic>
        </p:grpSp>
        <p:grpSp>
          <p:nvGrpSpPr>
            <p:cNvPr id="36883" name="Group 33"/>
            <p:cNvGrpSpPr>
              <a:grpSpLocks/>
            </p:cNvGrpSpPr>
            <p:nvPr/>
          </p:nvGrpSpPr>
          <p:grpSpPr bwMode="auto">
            <a:xfrm>
              <a:off x="2291" y="3109"/>
              <a:ext cx="199" cy="272"/>
              <a:chOff x="2360" y="1941"/>
              <a:chExt cx="307" cy="385"/>
            </a:xfrm>
          </p:grpSpPr>
          <p:pic>
            <p:nvPicPr>
              <p:cNvPr id="36884" name="Rectangle 25616"/>
              <p:cNvPicPr>
                <a:picLocks noChangeAspect="1" noChangeArrowheads="1"/>
              </p:cNvPicPr>
              <p:nvPr/>
            </p:nvPicPr>
            <p:blipFill>
              <a:blip r:embed="rId6"/>
              <a:srcRect/>
              <a:stretch>
                <a:fillRect/>
              </a:stretch>
            </p:blipFill>
            <p:spPr bwMode="auto">
              <a:xfrm>
                <a:off x="2360" y="1941"/>
                <a:ext cx="218" cy="339"/>
              </a:xfrm>
              <a:prstGeom prst="rect">
                <a:avLst/>
              </a:prstGeom>
              <a:noFill/>
              <a:ln w="9525">
                <a:noFill/>
                <a:miter lim="800000"/>
                <a:headEnd/>
                <a:tailEnd/>
              </a:ln>
            </p:spPr>
          </p:pic>
          <p:pic>
            <p:nvPicPr>
              <p:cNvPr id="36885" name="Rectangle 25617"/>
              <p:cNvPicPr>
                <a:picLocks noChangeAspect="1" noChangeArrowheads="1"/>
              </p:cNvPicPr>
              <p:nvPr/>
            </p:nvPicPr>
            <p:blipFill>
              <a:blip r:embed="rId6"/>
              <a:srcRect/>
              <a:stretch>
                <a:fillRect/>
              </a:stretch>
            </p:blipFill>
            <p:spPr bwMode="auto">
              <a:xfrm>
                <a:off x="2402" y="1960"/>
                <a:ext cx="218" cy="339"/>
              </a:xfrm>
              <a:prstGeom prst="rect">
                <a:avLst/>
              </a:prstGeom>
              <a:noFill/>
              <a:ln w="9525">
                <a:noFill/>
                <a:miter lim="800000"/>
                <a:headEnd/>
                <a:tailEnd/>
              </a:ln>
            </p:spPr>
          </p:pic>
          <p:pic>
            <p:nvPicPr>
              <p:cNvPr id="36886" name="Rectangle 25618"/>
              <p:cNvPicPr>
                <a:picLocks noChangeAspect="1" noChangeArrowheads="1"/>
              </p:cNvPicPr>
              <p:nvPr/>
            </p:nvPicPr>
            <p:blipFill>
              <a:blip r:embed="rId6"/>
              <a:srcRect/>
              <a:stretch>
                <a:fillRect/>
              </a:stretch>
            </p:blipFill>
            <p:spPr bwMode="auto">
              <a:xfrm>
                <a:off x="2449" y="1987"/>
                <a:ext cx="218" cy="339"/>
              </a:xfrm>
              <a:prstGeom prst="rect">
                <a:avLst/>
              </a:prstGeom>
              <a:noFill/>
              <a:ln w="9525">
                <a:noFill/>
                <a:miter lim="800000"/>
                <a:headEnd/>
                <a:tailEnd/>
              </a:ln>
            </p:spPr>
          </p:pic>
        </p:grpSp>
      </p:grpSp>
      <p:pic>
        <p:nvPicPr>
          <p:cNvPr id="794661" name="Rectangle 794660"/>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879600" y="2782888"/>
            <a:ext cx="795338" cy="693737"/>
          </a:xfrm>
          <a:prstGeom prst="rect">
            <a:avLst/>
          </a:prstGeom>
          <a:noFill/>
          <a:ln w="9525">
            <a:noFill/>
            <a:miter lim="800000"/>
            <a:headEnd/>
            <a:tailEnd/>
          </a:ln>
        </p:spPr>
      </p:pic>
      <p:pic>
        <p:nvPicPr>
          <p:cNvPr id="672806" name="Picture 38"/>
          <p:cNvPicPr>
            <a:picLocks noChangeAspect="1" noChangeArrowheads="1"/>
          </p:cNvPicPr>
          <p:nvPr/>
        </p:nvPicPr>
        <p:blipFill>
          <a:blip r:embed="rId8"/>
          <a:srcRect/>
          <a:stretch>
            <a:fillRect/>
          </a:stretch>
        </p:blipFill>
        <p:spPr bwMode="auto">
          <a:xfrm>
            <a:off x="549275" y="4792663"/>
            <a:ext cx="3822700" cy="1881187"/>
          </a:xfrm>
          <a:prstGeom prst="rect">
            <a:avLst/>
          </a:prstGeom>
          <a:noFill/>
          <a:ln w="9525">
            <a:noFill/>
            <a:miter lim="800000"/>
            <a:headEnd/>
            <a:tailEnd/>
          </a:ln>
        </p:spPr>
      </p:pic>
      <p:sp>
        <p:nvSpPr>
          <p:cNvPr id="36880" name="Rectangle 38"/>
          <p:cNvSpPr>
            <a:spLocks noChangeArrowheads="1"/>
          </p:cNvSpPr>
          <p:nvPr/>
        </p:nvSpPr>
        <p:spPr bwMode="auto">
          <a:xfrm>
            <a:off x="7091720" y="230643"/>
            <a:ext cx="2144713" cy="349250"/>
          </a:xfrm>
          <a:prstGeom prst="rect">
            <a:avLst/>
          </a:prstGeom>
          <a:gradFill rotWithShape="0">
            <a:gsLst>
              <a:gs pos="0">
                <a:srgbClr val="5E9EFF"/>
              </a:gs>
              <a:gs pos="39999">
                <a:srgbClr val="85C2FF"/>
              </a:gs>
              <a:gs pos="70000">
                <a:srgbClr val="C4D6EB"/>
              </a:gs>
              <a:gs pos="100000">
                <a:srgbClr val="FFEBFA"/>
              </a:gs>
            </a:gsLst>
            <a:lin ang="5400000"/>
          </a:gradFill>
          <a:ln w="12700" algn="ctr">
            <a:solidFill>
              <a:schemeClr val="accent2"/>
            </a:solidFill>
            <a:miter lim="800000"/>
            <a:headEnd/>
            <a:tailEnd/>
          </a:ln>
        </p:spPr>
        <p:txBody>
          <a:bodyPr wrap="none" anchor="ctr"/>
          <a:lstStyle/>
          <a:p>
            <a:pPr algn="ctr"/>
            <a:r>
              <a:rPr lang="fr-FR" sz="2000"/>
              <a:t>Planification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4627">
                                            <p:txEl>
                                              <p:pRg st="0" end="0"/>
                                            </p:txEl>
                                          </p:spTgt>
                                        </p:tgtEl>
                                        <p:attrNameLst>
                                          <p:attrName>style.visibility</p:attrName>
                                        </p:attrNameLst>
                                      </p:cBhvr>
                                      <p:to>
                                        <p:strVal val="visible"/>
                                      </p:to>
                                    </p:set>
                                    <p:animEffect transition="in" filter="fade">
                                      <p:cBhvr>
                                        <p:cTn id="7" dur="1000"/>
                                        <p:tgtEl>
                                          <p:spTgt spid="79462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94627">
                                            <p:txEl>
                                              <p:pRg st="1" end="1"/>
                                            </p:txEl>
                                          </p:spTgt>
                                        </p:tgtEl>
                                        <p:attrNameLst>
                                          <p:attrName>style.visibility</p:attrName>
                                        </p:attrNameLst>
                                      </p:cBhvr>
                                      <p:to>
                                        <p:strVal val="visible"/>
                                      </p:to>
                                    </p:set>
                                    <p:animEffect transition="in" filter="fade">
                                      <p:cBhvr>
                                        <p:cTn id="11" dur="1000"/>
                                        <p:tgtEl>
                                          <p:spTgt spid="794627">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794661"/>
                                        </p:tgtEl>
                                        <p:attrNameLst>
                                          <p:attrName>style.visibility</p:attrName>
                                        </p:attrNameLst>
                                      </p:cBhvr>
                                      <p:to>
                                        <p:strVal val="visible"/>
                                      </p:to>
                                    </p:set>
                                    <p:animEffect transition="in" filter="fade">
                                      <p:cBhvr>
                                        <p:cTn id="14" dur="2000"/>
                                        <p:tgtEl>
                                          <p:spTgt spid="794661"/>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794629"/>
                                        </p:tgtEl>
                                        <p:attrNameLst>
                                          <p:attrName>style.visibility</p:attrName>
                                        </p:attrNameLst>
                                      </p:cBhvr>
                                      <p:to>
                                        <p:strVal val="visible"/>
                                      </p:to>
                                    </p:set>
                                    <p:animEffect transition="in" filter="fade">
                                      <p:cBhvr>
                                        <p:cTn id="20" dur="1000"/>
                                        <p:tgtEl>
                                          <p:spTgt spid="7946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794636"/>
                                        </p:tgtEl>
                                        <p:attrNameLst>
                                          <p:attrName>style.visibility</p:attrName>
                                        </p:attrNameLst>
                                      </p:cBhvr>
                                      <p:to>
                                        <p:strVal val="visible"/>
                                      </p:to>
                                    </p:set>
                                    <p:animEffect transition="in" filter="wipe(right)">
                                      <p:cBhvr>
                                        <p:cTn id="25" dur="500"/>
                                        <p:tgtEl>
                                          <p:spTgt spid="794636"/>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794635"/>
                                        </p:tgtEl>
                                        <p:attrNameLst>
                                          <p:attrName>style.visibility</p:attrName>
                                        </p:attrNameLst>
                                      </p:cBhvr>
                                      <p:to>
                                        <p:strVal val="visible"/>
                                      </p:to>
                                    </p:set>
                                    <p:animEffect transition="in" filter="wipe(right)">
                                      <p:cBhvr>
                                        <p:cTn id="28" dur="500"/>
                                        <p:tgtEl>
                                          <p:spTgt spid="794635"/>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794634"/>
                                        </p:tgtEl>
                                        <p:attrNameLst>
                                          <p:attrName>style.visibility</p:attrName>
                                        </p:attrNameLst>
                                      </p:cBhvr>
                                      <p:to>
                                        <p:strVal val="visible"/>
                                      </p:to>
                                    </p:set>
                                    <p:animEffect transition="in" filter="wipe(right)">
                                      <p:cBhvr>
                                        <p:cTn id="31" dur="500"/>
                                        <p:tgtEl>
                                          <p:spTgt spid="79463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94627">
                                            <p:txEl>
                                              <p:pRg st="2" end="2"/>
                                            </p:txEl>
                                          </p:spTgt>
                                        </p:tgtEl>
                                        <p:attrNameLst>
                                          <p:attrName>style.visibility</p:attrName>
                                        </p:attrNameLst>
                                      </p:cBhvr>
                                      <p:to>
                                        <p:strVal val="visible"/>
                                      </p:to>
                                    </p:set>
                                    <p:animEffect transition="in" filter="fade">
                                      <p:cBhvr>
                                        <p:cTn id="36" dur="1000"/>
                                        <p:tgtEl>
                                          <p:spTgt spid="794627">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94627">
                                            <p:txEl>
                                              <p:pRg st="3" end="3"/>
                                            </p:txEl>
                                          </p:spTgt>
                                        </p:tgtEl>
                                        <p:attrNameLst>
                                          <p:attrName>style.visibility</p:attrName>
                                        </p:attrNameLst>
                                      </p:cBhvr>
                                      <p:to>
                                        <p:strVal val="visible"/>
                                      </p:to>
                                    </p:set>
                                    <p:animEffect transition="in" filter="fade">
                                      <p:cBhvr>
                                        <p:cTn id="39" dur="1000"/>
                                        <p:tgtEl>
                                          <p:spTgt spid="794627">
                                            <p:txEl>
                                              <p:pRg st="3" end="3"/>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94627">
                                            <p:txEl>
                                              <p:pRg st="4" end="4"/>
                                            </p:txEl>
                                          </p:spTgt>
                                        </p:tgtEl>
                                        <p:attrNameLst>
                                          <p:attrName>style.visibility</p:attrName>
                                        </p:attrNameLst>
                                      </p:cBhvr>
                                      <p:to>
                                        <p:strVal val="visible"/>
                                      </p:to>
                                    </p:set>
                                    <p:animEffect transition="in" filter="fade">
                                      <p:cBhvr>
                                        <p:cTn id="42" dur="1000"/>
                                        <p:tgtEl>
                                          <p:spTgt spid="794627">
                                            <p:txEl>
                                              <p:pRg st="4" end="4"/>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94627">
                                            <p:txEl>
                                              <p:pRg st="5" end="5"/>
                                            </p:txEl>
                                          </p:spTgt>
                                        </p:tgtEl>
                                        <p:attrNameLst>
                                          <p:attrName>style.visibility</p:attrName>
                                        </p:attrNameLst>
                                      </p:cBhvr>
                                      <p:to>
                                        <p:strVal val="visible"/>
                                      </p:to>
                                    </p:set>
                                    <p:animEffect transition="in" filter="fade">
                                      <p:cBhvr>
                                        <p:cTn id="45" dur="1000"/>
                                        <p:tgtEl>
                                          <p:spTgt spid="794627">
                                            <p:txEl>
                                              <p:pRg st="5" end="5"/>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94627">
                                            <p:txEl>
                                              <p:pRg st="6" end="6"/>
                                            </p:txEl>
                                          </p:spTgt>
                                        </p:tgtEl>
                                        <p:attrNameLst>
                                          <p:attrName>style.visibility</p:attrName>
                                        </p:attrNameLst>
                                      </p:cBhvr>
                                      <p:to>
                                        <p:strVal val="visible"/>
                                      </p:to>
                                    </p:set>
                                    <p:animEffect transition="in" filter="fade">
                                      <p:cBhvr>
                                        <p:cTn id="48" dur="1000"/>
                                        <p:tgtEl>
                                          <p:spTgt spid="794627">
                                            <p:txEl>
                                              <p:pRg st="6" end="6"/>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94627">
                                            <p:txEl>
                                              <p:pRg st="7" end="7"/>
                                            </p:txEl>
                                          </p:spTgt>
                                        </p:tgtEl>
                                        <p:attrNameLst>
                                          <p:attrName>style.visibility</p:attrName>
                                        </p:attrNameLst>
                                      </p:cBhvr>
                                      <p:to>
                                        <p:strVal val="visible"/>
                                      </p:to>
                                    </p:set>
                                    <p:animEffect transition="in" filter="fade">
                                      <p:cBhvr>
                                        <p:cTn id="51" dur="1000"/>
                                        <p:tgtEl>
                                          <p:spTgt spid="794627">
                                            <p:txEl>
                                              <p:pRg st="7" end="7"/>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94627">
                                            <p:txEl>
                                              <p:pRg st="8" end="8"/>
                                            </p:txEl>
                                          </p:spTgt>
                                        </p:tgtEl>
                                        <p:attrNameLst>
                                          <p:attrName>style.visibility</p:attrName>
                                        </p:attrNameLst>
                                      </p:cBhvr>
                                      <p:to>
                                        <p:strVal val="visible"/>
                                      </p:to>
                                    </p:set>
                                    <p:animEffect transition="in" filter="fade">
                                      <p:cBhvr>
                                        <p:cTn id="54" dur="1000"/>
                                        <p:tgtEl>
                                          <p:spTgt spid="794627">
                                            <p:txEl>
                                              <p:pRg st="8" end="8"/>
                                            </p:txEl>
                                          </p:spTgt>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794630"/>
                                        </p:tgtEl>
                                        <p:attrNameLst>
                                          <p:attrName>style.visibility</p:attrName>
                                        </p:attrNameLst>
                                      </p:cBhvr>
                                      <p:to>
                                        <p:strVal val="visible"/>
                                      </p:to>
                                    </p:set>
                                    <p:animEffect transition="in" filter="wipe(right)">
                                      <p:cBhvr>
                                        <p:cTn id="57" dur="1000"/>
                                        <p:tgtEl>
                                          <p:spTgt spid="794630"/>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794631"/>
                                        </p:tgtEl>
                                        <p:attrNameLst>
                                          <p:attrName>style.visibility</p:attrName>
                                        </p:attrNameLst>
                                      </p:cBhvr>
                                      <p:to>
                                        <p:strVal val="visible"/>
                                      </p:to>
                                    </p:set>
                                    <p:animEffect transition="in" filter="wipe(right)">
                                      <p:cBhvr>
                                        <p:cTn id="60" dur="1000"/>
                                        <p:tgtEl>
                                          <p:spTgt spid="7946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794632"/>
                                        </p:tgtEl>
                                        <p:attrNameLst>
                                          <p:attrName>style.visibility</p:attrName>
                                        </p:attrNameLst>
                                      </p:cBhvr>
                                      <p:to>
                                        <p:strVal val="visible"/>
                                      </p:to>
                                    </p:set>
                                    <p:animEffect transition="in" filter="wipe(right)">
                                      <p:cBhvr>
                                        <p:cTn id="63" dur="1000"/>
                                        <p:tgtEl>
                                          <p:spTgt spid="794632"/>
                                        </p:tgtEl>
                                      </p:cBhvr>
                                    </p:animEffect>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1000"/>
                                        <p:tgtEl>
                                          <p:spTgt spid="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94627">
                                            <p:txEl>
                                              <p:pRg st="9" end="9"/>
                                            </p:txEl>
                                          </p:spTgt>
                                        </p:tgtEl>
                                        <p:attrNameLst>
                                          <p:attrName>style.visibility</p:attrName>
                                        </p:attrNameLst>
                                      </p:cBhvr>
                                      <p:to>
                                        <p:strVal val="visible"/>
                                      </p:to>
                                    </p:set>
                                    <p:animEffect transition="in" filter="fade">
                                      <p:cBhvr>
                                        <p:cTn id="72" dur="1000"/>
                                        <p:tgtEl>
                                          <p:spTgt spid="794627">
                                            <p:txEl>
                                              <p:pRg st="9" end="9"/>
                                            </p:txEl>
                                          </p:spTgt>
                                        </p:tgtEl>
                                      </p:cBhvr>
                                    </p:animEffect>
                                  </p:childTnLst>
                                </p:cTn>
                              </p:par>
                            </p:childTnLst>
                          </p:cTn>
                        </p:par>
                        <p:par>
                          <p:cTn id="73" fill="hold">
                            <p:stCondLst>
                              <p:cond delay="1000"/>
                            </p:stCondLst>
                            <p:childTnLst>
                              <p:par>
                                <p:cTn id="74" presetID="1" presetClass="entr" presetSubtype="0" fill="hold" nodeType="afterEffect">
                                  <p:stCondLst>
                                    <p:cond delay="0"/>
                                  </p:stCondLst>
                                  <p:childTnLst>
                                    <p:set>
                                      <p:cBhvr>
                                        <p:cTn id="75" dur="1" fill="hold">
                                          <p:stCondLst>
                                            <p:cond delay="0"/>
                                          </p:stCondLst>
                                        </p:cTn>
                                        <p:tgtEl>
                                          <p:spTgt spid="672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27" grpId="0" build="p"/>
      <p:bldP spid="794630" grpId="0" animBg="1"/>
      <p:bldP spid="794631" grpId="0" animBg="1"/>
      <p:bldP spid="794632" grpId="0" animBg="1"/>
      <p:bldP spid="794634" grpId="0" animBg="1"/>
      <p:bldP spid="794635" grpId="0" animBg="1"/>
      <p:bldP spid="79463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471" name="Rounded Rectangle 1598470"/>
          <p:cNvSpPr>
            <a:spLocks noChangeArrowheads="1"/>
          </p:cNvSpPr>
          <p:nvPr/>
        </p:nvSpPr>
        <p:spPr bwMode="auto">
          <a:xfrm>
            <a:off x="469900" y="5586413"/>
            <a:ext cx="8169275" cy="533400"/>
          </a:xfrm>
          <a:prstGeom prst="roundRect">
            <a:avLst>
              <a:gd name="adj" fmla="val 16667"/>
            </a:avLst>
          </a:prstGeom>
          <a:solidFill>
            <a:schemeClr val="bg2"/>
          </a:solidFill>
          <a:ln w="9525" cap="flat" cmpd="sng" algn="ctr">
            <a:noFill/>
            <a:prstDash val="solid"/>
            <a:round/>
            <a:headEnd type="none" w="med" len="med"/>
            <a:tailEnd type="none" w="med" len="med"/>
          </a:ln>
          <a:effectLst>
            <a:outerShdw dist="107763" dir="2700000" algn="ctr" rotWithShape="0">
              <a:schemeClr val="bg2">
                <a:alpha val="50000"/>
              </a:schemeClr>
            </a:outerShdw>
          </a:effectLst>
        </p:spPr>
        <p:txBody>
          <a:bodyPr wrap="none" anchor="ctr"/>
          <a:lstStyle/>
          <a:p>
            <a:pPr>
              <a:defRPr/>
            </a:pPr>
            <a:endParaRPr lang="en-US">
              <a:solidFill>
                <a:srgbClr val="000000"/>
              </a:solidFill>
              <a:latin typeface="Arial" pitchFamily="34" charset="0"/>
            </a:endParaRPr>
          </a:p>
        </p:txBody>
      </p:sp>
      <p:sp>
        <p:nvSpPr>
          <p:cNvPr id="1598470" name="Rounded Rectangle 1598469"/>
          <p:cNvSpPr>
            <a:spLocks noChangeArrowheads="1"/>
          </p:cNvSpPr>
          <p:nvPr/>
        </p:nvSpPr>
        <p:spPr bwMode="auto">
          <a:xfrm>
            <a:off x="388938" y="3613150"/>
            <a:ext cx="8113712" cy="533400"/>
          </a:xfrm>
          <a:prstGeom prst="roundRect">
            <a:avLst>
              <a:gd name="adj" fmla="val 16667"/>
            </a:avLst>
          </a:prstGeom>
          <a:solidFill>
            <a:schemeClr val="bg2"/>
          </a:solidFill>
          <a:ln w="9525" cap="flat" cmpd="sng" algn="ctr">
            <a:noFill/>
            <a:prstDash val="solid"/>
            <a:round/>
            <a:headEnd type="none" w="med" len="med"/>
            <a:tailEnd type="none" w="med" len="med"/>
          </a:ln>
          <a:effectLst>
            <a:outerShdw dist="107763" dir="2700000" algn="ctr" rotWithShape="0">
              <a:schemeClr val="bg2">
                <a:alpha val="50000"/>
              </a:schemeClr>
            </a:outerShdw>
          </a:effectLst>
        </p:spPr>
        <p:txBody>
          <a:bodyPr wrap="none" anchor="ctr"/>
          <a:lstStyle/>
          <a:p>
            <a:pPr>
              <a:defRPr/>
            </a:pPr>
            <a:endParaRPr lang="en-US">
              <a:solidFill>
                <a:srgbClr val="000000"/>
              </a:solidFill>
              <a:latin typeface="Arial" pitchFamily="34" charset="0"/>
            </a:endParaRPr>
          </a:p>
        </p:txBody>
      </p:sp>
      <p:sp>
        <p:nvSpPr>
          <p:cNvPr id="37892" name="Shape 1598465"/>
          <p:cNvSpPr>
            <a:spLocks noGrp="1" noChangeArrowheads="1"/>
          </p:cNvSpPr>
          <p:nvPr>
            <p:ph type="title" idx="4294967295"/>
          </p:nvPr>
        </p:nvSpPr>
        <p:spPr>
          <a:xfrm>
            <a:off x="0" y="203200"/>
            <a:ext cx="8380413" cy="641350"/>
          </a:xfrm>
        </p:spPr>
        <p:txBody>
          <a:bodyPr/>
          <a:lstStyle/>
          <a:p>
            <a:pPr eaLnBrk="1" hangingPunct="1"/>
            <a:r>
              <a:rPr lang="en-US" smtClean="0"/>
              <a:t>IMAGEX</a:t>
            </a:r>
          </a:p>
        </p:txBody>
      </p:sp>
      <p:sp>
        <p:nvSpPr>
          <p:cNvPr id="37893" name="Shape 1598466"/>
          <p:cNvSpPr>
            <a:spLocks noGrp="1" noChangeArrowheads="1"/>
          </p:cNvSpPr>
          <p:nvPr>
            <p:ph type="body" idx="4294967295"/>
          </p:nvPr>
        </p:nvSpPr>
        <p:spPr>
          <a:xfrm>
            <a:off x="0" y="792163"/>
            <a:ext cx="8586788" cy="5743575"/>
          </a:xfrm>
        </p:spPr>
        <p:txBody>
          <a:bodyPr/>
          <a:lstStyle/>
          <a:p>
            <a:pPr marL="447675" indent="-447675" eaLnBrk="1" hangingPunct="1">
              <a:lnSpc>
                <a:spcPct val="75000"/>
              </a:lnSpc>
              <a:defRPr/>
            </a:pPr>
            <a:r>
              <a:rPr lang="fr-FR" sz="2400" dirty="0" smtClean="0">
                <a:solidFill>
                  <a:schemeClr val="accent2"/>
                </a:solidFill>
              </a:rPr>
              <a:t>Utilitaire en mode “ligne de commande”</a:t>
            </a:r>
          </a:p>
          <a:p>
            <a:pPr marL="833438" lvl="1" indent="-354013" eaLnBrk="1" hangingPunct="1">
              <a:lnSpc>
                <a:spcPct val="85000"/>
              </a:lnSpc>
              <a:defRPr/>
            </a:pPr>
            <a:r>
              <a:rPr lang="fr-FR" sz="2200" dirty="0" smtClean="0"/>
              <a:t>Les opérations de base sont: </a:t>
            </a:r>
            <a:r>
              <a:rPr lang="fr-FR" sz="1600" dirty="0" smtClean="0"/>
              <a:t>APPEND, APPLY, CAPTURE, DELETE, DIR, EXPORT, INFO, SPLIT, MOUNT(RW), UNMOUNT</a:t>
            </a:r>
            <a:endParaRPr lang="fr-FR" sz="2200" dirty="0" smtClean="0"/>
          </a:p>
          <a:p>
            <a:pPr marL="447675" indent="-447675" eaLnBrk="1" hangingPunct="1">
              <a:lnSpc>
                <a:spcPct val="75000"/>
              </a:lnSpc>
              <a:defRPr/>
            </a:pPr>
            <a:r>
              <a:rPr lang="fr-FR" sz="2400" dirty="0" smtClean="0"/>
              <a:t>Exécutable depuis Vista, XP, 2003 et </a:t>
            </a:r>
            <a:r>
              <a:rPr lang="fr-FR" sz="2400" dirty="0" err="1" smtClean="0"/>
              <a:t>WinPE</a:t>
            </a:r>
            <a:r>
              <a:rPr lang="fr-FR" sz="2400" dirty="0" smtClean="0"/>
              <a:t>  </a:t>
            </a:r>
          </a:p>
          <a:p>
            <a:pPr marL="447675" indent="-447675" eaLnBrk="1" hangingPunct="1">
              <a:lnSpc>
                <a:spcPct val="75000"/>
              </a:lnSpc>
              <a:defRPr/>
            </a:pPr>
            <a:r>
              <a:rPr lang="fr-FR" sz="2400" dirty="0" smtClean="0">
                <a:solidFill>
                  <a:schemeClr val="accent2"/>
                </a:solidFill>
              </a:rPr>
              <a:t>Permet de capturer une partition au format WIM</a:t>
            </a:r>
          </a:p>
          <a:p>
            <a:pPr marL="833438" lvl="1" indent="-354013" eaLnBrk="1" hangingPunct="1">
              <a:lnSpc>
                <a:spcPct val="75000"/>
              </a:lnSpc>
              <a:defRPr/>
            </a:pPr>
            <a:r>
              <a:rPr lang="fr-FR" sz="2200" dirty="0" smtClean="0"/>
              <a:t>Ne supporte pas les captures à “chaud” </a:t>
            </a:r>
          </a:p>
          <a:p>
            <a:pPr marL="833438" lvl="1" indent="-354013" eaLnBrk="1" hangingPunct="1">
              <a:lnSpc>
                <a:spcPct val="75000"/>
              </a:lnSpc>
              <a:defRPr/>
            </a:pPr>
            <a:r>
              <a:rPr lang="fr-FR" sz="2200" dirty="0" smtClean="0"/>
              <a:t>Options de configuration</a:t>
            </a:r>
            <a:endParaRPr lang="fr-FR" dirty="0" smtClean="0"/>
          </a:p>
          <a:p>
            <a:pPr marL="1208088" lvl="2" indent="-373063" eaLnBrk="1" hangingPunct="1">
              <a:lnSpc>
                <a:spcPct val="75000"/>
              </a:lnSpc>
              <a:defRPr/>
            </a:pPr>
            <a:r>
              <a:rPr lang="fr-FR" sz="1800" dirty="0" smtClean="0"/>
              <a:t>Compression (FAST | MAX … )</a:t>
            </a:r>
          </a:p>
          <a:p>
            <a:pPr marL="1208088" lvl="2" indent="-373063" eaLnBrk="1" hangingPunct="1">
              <a:lnSpc>
                <a:spcPct val="75000"/>
              </a:lnSpc>
              <a:defRPr/>
            </a:pPr>
            <a:r>
              <a:rPr lang="fr-FR" sz="1800" dirty="0" smtClean="0"/>
              <a:t>Les exclusions sont listées dans un fichier de configuration</a:t>
            </a:r>
          </a:p>
          <a:p>
            <a:pPr marL="1208088" lvl="2" indent="-373063" eaLnBrk="1" hangingPunct="1">
              <a:lnSpc>
                <a:spcPct val="75000"/>
              </a:lnSpc>
              <a:buFontTx/>
              <a:buNone/>
              <a:defRPr/>
            </a:pPr>
            <a:endParaRPr lang="fr-FR" sz="800" dirty="0" smtClean="0"/>
          </a:p>
          <a:p>
            <a:pPr marL="833438" lvl="1" indent="-354013" eaLnBrk="1" hangingPunct="1">
              <a:lnSpc>
                <a:spcPct val="80000"/>
              </a:lnSpc>
              <a:buFontTx/>
              <a:buNone/>
              <a:defRPr/>
            </a:pPr>
            <a:r>
              <a:rPr lang="fr-FR" sz="1100" dirty="0" smtClean="0"/>
              <a:t>	</a:t>
            </a:r>
            <a:r>
              <a:rPr lang="fr-FR" sz="1100" b="1" dirty="0" smtClean="0"/>
              <a:t>	</a:t>
            </a:r>
            <a:r>
              <a:rPr lang="fr-FR" sz="1700" b="1" dirty="0" smtClean="0">
                <a:solidFill>
                  <a:schemeClr val="accent3"/>
                </a:solidFill>
                <a:latin typeface="Courier New" pitchFamily="49" charset="0"/>
              </a:rPr>
              <a:t>IMAGEX [FLAGS] /CAPTURE [source] [image file] “IMAGE NAME” "IMAGE DESCRIPTION"</a:t>
            </a:r>
            <a:r>
              <a:rPr lang="fr-FR" sz="1700" dirty="0" smtClean="0">
                <a:solidFill>
                  <a:schemeClr val="accent3"/>
                </a:solidFill>
              </a:rPr>
              <a:t> </a:t>
            </a:r>
          </a:p>
          <a:p>
            <a:pPr marL="1208088" lvl="2" indent="-373063" eaLnBrk="1" hangingPunct="1">
              <a:lnSpc>
                <a:spcPct val="75000"/>
              </a:lnSpc>
              <a:defRPr/>
            </a:pPr>
            <a:endParaRPr lang="fr-FR" sz="900" dirty="0" smtClean="0"/>
          </a:p>
          <a:p>
            <a:pPr marL="447675" indent="-447675" eaLnBrk="1" hangingPunct="1">
              <a:lnSpc>
                <a:spcPct val="75000"/>
              </a:lnSpc>
              <a:defRPr/>
            </a:pPr>
            <a:r>
              <a:rPr lang="fr-FR" sz="2400" dirty="0" smtClean="0">
                <a:solidFill>
                  <a:schemeClr val="accent2"/>
                </a:solidFill>
              </a:rPr>
              <a:t>Ajouter des images dans un seul WIM</a:t>
            </a:r>
          </a:p>
          <a:p>
            <a:pPr marL="833438" lvl="1" indent="-354013" eaLnBrk="1" hangingPunct="1">
              <a:lnSpc>
                <a:spcPct val="75000"/>
              </a:lnSpc>
              <a:defRPr/>
            </a:pPr>
            <a:r>
              <a:rPr lang="fr-FR" sz="2000" dirty="0" smtClean="0"/>
              <a:t>Utilisé pour optimiser les temps de capture – le hash est plus rapide que la compression</a:t>
            </a:r>
          </a:p>
          <a:p>
            <a:pPr marL="833438" lvl="1" indent="-354013" eaLnBrk="1" hangingPunct="1">
              <a:lnSpc>
                <a:spcPct val="75000"/>
              </a:lnSpc>
              <a:defRPr/>
            </a:pPr>
            <a:r>
              <a:rPr lang="fr-FR" sz="2000" dirty="0" smtClean="0"/>
              <a:t>Réduit le nombre d’images WIM à gérer ainsi que les fichiers redondants</a:t>
            </a:r>
          </a:p>
          <a:p>
            <a:pPr marL="833438" lvl="1" indent="-354013" eaLnBrk="1" hangingPunct="1">
              <a:lnSpc>
                <a:spcPct val="80000"/>
              </a:lnSpc>
              <a:buFontTx/>
              <a:buNone/>
              <a:defRPr/>
            </a:pPr>
            <a:r>
              <a:rPr lang="fr-FR" sz="1500" dirty="0" smtClean="0"/>
              <a:t>	</a:t>
            </a:r>
            <a:r>
              <a:rPr lang="fr-FR" sz="1700" b="1" dirty="0" smtClean="0">
                <a:solidFill>
                  <a:schemeClr val="accent3"/>
                </a:solidFill>
                <a:latin typeface="Courier New" pitchFamily="49" charset="0"/>
              </a:rPr>
              <a:t>IMAGEX [FLAGS] /APPEND [source] [image file] “IMAGE NAME” "IMAGE DESCRIPTION"</a:t>
            </a:r>
            <a:r>
              <a:rPr lang="fr-FR" sz="1700" dirty="0" smtClean="0">
                <a:solidFill>
                  <a:schemeClr val="accent3"/>
                </a:solidFill>
              </a:rPr>
              <a:t> </a:t>
            </a:r>
          </a:p>
        </p:txBody>
      </p:sp>
      <p:sp>
        <p:nvSpPr>
          <p:cNvPr id="37894" name="Rectangle 1598467"/>
          <p:cNvSpPr>
            <a:spLocks noChangeArrowheads="1"/>
          </p:cNvSpPr>
          <p:nvPr/>
        </p:nvSpPr>
        <p:spPr bwMode="auto">
          <a:xfrm>
            <a:off x="6999288" y="79512"/>
            <a:ext cx="2144712" cy="349250"/>
          </a:xfrm>
          <a:prstGeom prst="rect">
            <a:avLst/>
          </a:prstGeom>
          <a:solidFill>
            <a:schemeClr val="hlink">
              <a:alpha val="49019"/>
            </a:schemeClr>
          </a:solidFill>
          <a:ln w="12700" algn="ctr">
            <a:solidFill>
              <a:schemeClr val="accent2"/>
            </a:solidFill>
            <a:miter lim="800000"/>
            <a:headEnd/>
            <a:tailEnd/>
          </a:ln>
        </p:spPr>
        <p:txBody>
          <a:bodyPr wrap="none" anchor="ctr"/>
          <a:lstStyle/>
          <a:p>
            <a:pPr algn="ctr"/>
            <a:r>
              <a:rPr lang="fr-FR" sz="2000"/>
              <a:t>Réalisation</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564" name="Rounded Rectangle 1600563"/>
          <p:cNvSpPr>
            <a:spLocks noChangeArrowheads="1"/>
          </p:cNvSpPr>
          <p:nvPr/>
        </p:nvSpPr>
        <p:spPr bwMode="auto">
          <a:xfrm>
            <a:off x="431800" y="2776538"/>
            <a:ext cx="8169275" cy="717550"/>
          </a:xfrm>
          <a:prstGeom prst="roundRect">
            <a:avLst>
              <a:gd name="adj" fmla="val 16667"/>
            </a:avLst>
          </a:prstGeom>
          <a:solidFill>
            <a:schemeClr val="bg2"/>
          </a:solidFill>
          <a:ln w="9525" cap="flat" cmpd="sng" algn="ctr">
            <a:noFill/>
            <a:prstDash val="solid"/>
            <a:round/>
            <a:headEnd type="none" w="med" len="med"/>
            <a:tailEnd type="none" w="med" len="med"/>
          </a:ln>
          <a:effectLst>
            <a:outerShdw dist="107763" dir="2700000" algn="ctr" rotWithShape="0">
              <a:schemeClr val="bg2">
                <a:alpha val="50000"/>
              </a:schemeClr>
            </a:outerShdw>
          </a:effectLst>
        </p:spPr>
        <p:txBody>
          <a:bodyPr wrap="none" anchor="ctr"/>
          <a:lstStyle/>
          <a:p>
            <a:pPr>
              <a:defRPr/>
            </a:pPr>
            <a:endParaRPr lang="en-US">
              <a:solidFill>
                <a:srgbClr val="000000"/>
              </a:solidFill>
              <a:latin typeface="Arial" pitchFamily="34" charset="0"/>
            </a:endParaRPr>
          </a:p>
        </p:txBody>
      </p:sp>
      <p:sp>
        <p:nvSpPr>
          <p:cNvPr id="38915" name="Shape 1600514"/>
          <p:cNvSpPr>
            <a:spLocks noGrp="1" noChangeArrowheads="1"/>
          </p:cNvSpPr>
          <p:nvPr>
            <p:ph type="body" idx="4294967295"/>
          </p:nvPr>
        </p:nvSpPr>
        <p:spPr>
          <a:xfrm>
            <a:off x="-65088" y="901700"/>
            <a:ext cx="9209088" cy="3049588"/>
          </a:xfrm>
        </p:spPr>
        <p:txBody>
          <a:bodyPr/>
          <a:lstStyle/>
          <a:p>
            <a:pPr marL="447675" indent="-447675" eaLnBrk="1" hangingPunct="1">
              <a:defRPr/>
            </a:pPr>
            <a:r>
              <a:rPr lang="fr-FR" sz="2400" dirty="0" smtClean="0"/>
              <a:t>Monter une image dans un répertoire</a:t>
            </a:r>
          </a:p>
          <a:p>
            <a:pPr marL="833438" lvl="1" indent="-354013" eaLnBrk="1" hangingPunct="1">
              <a:defRPr/>
            </a:pPr>
            <a:r>
              <a:rPr lang="fr-FR" sz="2100" dirty="0" smtClean="0"/>
              <a:t>Les images doivent être montées dans un système de fichier existant</a:t>
            </a:r>
          </a:p>
          <a:p>
            <a:pPr marL="833438" lvl="1" indent="-354013" eaLnBrk="1" hangingPunct="1">
              <a:defRPr/>
            </a:pPr>
            <a:r>
              <a:rPr lang="fr-FR" sz="2100" dirty="0" smtClean="0"/>
              <a:t>Permet un accès en lecture ou lecture/écriture</a:t>
            </a:r>
          </a:p>
          <a:p>
            <a:pPr marL="833438" lvl="1" indent="-354013" eaLnBrk="1" hangingPunct="1">
              <a:defRPr/>
            </a:pPr>
            <a:r>
              <a:rPr lang="fr-FR" sz="2100" dirty="0" smtClean="0"/>
              <a:t>Les changements sont mis en file d’attente et peuvent être appliqués (commit) ou annulés</a:t>
            </a:r>
          </a:p>
          <a:p>
            <a:pPr marL="833438" lvl="1" indent="-354013" eaLnBrk="1" hangingPunct="1">
              <a:buFontTx/>
              <a:buNone/>
              <a:defRPr/>
            </a:pPr>
            <a:r>
              <a:rPr lang="fr-FR" sz="1300" dirty="0" smtClean="0">
                <a:solidFill>
                  <a:schemeClr val="accent3"/>
                </a:solidFill>
              </a:rPr>
              <a:t>	</a:t>
            </a:r>
            <a:r>
              <a:rPr lang="fr-FR" sz="1900" b="1" dirty="0" smtClean="0">
                <a:solidFill>
                  <a:schemeClr val="accent3"/>
                </a:solidFill>
                <a:latin typeface="Courier New" pitchFamily="49" charset="0"/>
              </a:rPr>
              <a:t>IMAGEX [FLAGS] /</a:t>
            </a:r>
            <a:r>
              <a:rPr lang="fr-FR" altLang="ja-JP" sz="1900" b="1" dirty="0" smtClean="0">
                <a:solidFill>
                  <a:schemeClr val="accent3"/>
                </a:solidFill>
                <a:latin typeface="Courier New" pitchFamily="49" charset="0"/>
                <a:ea typeface="MS PGothic" pitchFamily="34" charset="-128"/>
              </a:rPr>
              <a:t>MOUNTRW</a:t>
            </a:r>
            <a:r>
              <a:rPr lang="en-US" altLang="ja-JP" sz="2200" b="1" dirty="0" smtClean="0">
                <a:solidFill>
                  <a:schemeClr val="accent3"/>
                </a:solidFill>
                <a:ea typeface="MS PGothic" pitchFamily="34" charset="-128"/>
              </a:rPr>
              <a:t> </a:t>
            </a:r>
            <a:r>
              <a:rPr lang="fr-FR" sz="1900" b="1" dirty="0" smtClean="0">
                <a:solidFill>
                  <a:schemeClr val="accent3"/>
                </a:solidFill>
                <a:latin typeface="Courier New" pitchFamily="49" charset="0"/>
              </a:rPr>
              <a:t> [répertoire] [fichier image] Numéro-Référence</a:t>
            </a:r>
            <a:r>
              <a:rPr lang="fr-FR" sz="2200" dirty="0" smtClean="0">
                <a:solidFill>
                  <a:schemeClr val="accent3"/>
                </a:solidFill>
              </a:rPr>
              <a:t> </a:t>
            </a:r>
            <a:endParaRPr lang="fr-FR" sz="1900" dirty="0" smtClean="0">
              <a:solidFill>
                <a:schemeClr val="accent3"/>
              </a:solidFill>
            </a:endParaRPr>
          </a:p>
          <a:p>
            <a:pPr marL="833438" lvl="1" indent="-354013" eaLnBrk="1" hangingPunct="1">
              <a:buFontTx/>
              <a:buNone/>
              <a:defRPr/>
            </a:pPr>
            <a:endParaRPr lang="fr-FR" sz="1300" dirty="0" smtClean="0"/>
          </a:p>
          <a:p>
            <a:pPr marL="833438" lvl="1" indent="-354013" eaLnBrk="1" hangingPunct="1">
              <a:buFontTx/>
              <a:buNone/>
              <a:defRPr/>
            </a:pPr>
            <a:endParaRPr lang="fr-FR" sz="1300" dirty="0" smtClean="0"/>
          </a:p>
        </p:txBody>
      </p:sp>
      <p:sp>
        <p:nvSpPr>
          <p:cNvPr id="38916" name="Shape 1600513"/>
          <p:cNvSpPr>
            <a:spLocks noGrp="1" noChangeArrowheads="1"/>
          </p:cNvSpPr>
          <p:nvPr>
            <p:ph type="title" idx="4294967295"/>
          </p:nvPr>
        </p:nvSpPr>
        <p:spPr>
          <a:xfrm>
            <a:off x="0" y="152400"/>
            <a:ext cx="8229600" cy="750888"/>
          </a:xfrm>
        </p:spPr>
        <p:txBody>
          <a:bodyPr/>
          <a:lstStyle/>
          <a:p>
            <a:pPr eaLnBrk="1" hangingPunct="1"/>
            <a:r>
              <a:rPr lang="fr-FR" smtClean="0"/>
              <a:t>Edition d’image</a:t>
            </a:r>
          </a:p>
        </p:txBody>
      </p:sp>
      <p:sp>
        <p:nvSpPr>
          <p:cNvPr id="38917" name="Rounded Rectangle 1600515"/>
          <p:cNvSpPr>
            <a:spLocks noChangeArrowheads="1"/>
          </p:cNvSpPr>
          <p:nvPr/>
        </p:nvSpPr>
        <p:spPr bwMode="auto">
          <a:xfrm>
            <a:off x="876300" y="3709988"/>
            <a:ext cx="7362825" cy="3067050"/>
          </a:xfrm>
          <a:prstGeom prst="roundRect">
            <a:avLst>
              <a:gd name="adj" fmla="val 16667"/>
            </a:avLst>
          </a:prstGeom>
          <a:solidFill>
            <a:srgbClr val="DDDDDD"/>
          </a:solidFill>
          <a:ln w="9525" algn="ctr">
            <a:solidFill>
              <a:schemeClr val="tx1"/>
            </a:solidFill>
            <a:round/>
            <a:headEnd/>
            <a:tailEnd/>
          </a:ln>
        </p:spPr>
        <p:txBody>
          <a:bodyPr wrap="none" anchor="ctr"/>
          <a:lstStyle/>
          <a:p>
            <a:endParaRPr lang="en-US">
              <a:solidFill>
                <a:srgbClr val="000000"/>
              </a:solidFill>
            </a:endParaRPr>
          </a:p>
        </p:txBody>
      </p:sp>
      <p:sp>
        <p:nvSpPr>
          <p:cNvPr id="1600517" name="Shape 1600516"/>
          <p:cNvSpPr>
            <a:spLocks noEditPoints="1" noChangeArrowheads="1"/>
          </p:cNvSpPr>
          <p:nvPr/>
        </p:nvSpPr>
        <p:spPr bwMode="auto">
          <a:xfrm>
            <a:off x="1028700" y="3971925"/>
            <a:ext cx="457200" cy="3048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cap="flat" cmpd="sng" algn="ctr">
            <a:solidFill>
              <a:srgbClr val="000000"/>
            </a:solidFill>
            <a:prstDash val="solid"/>
            <a:miter lim="800000"/>
            <a:headEnd type="none" w="med" len="med"/>
            <a:tailEnd type="none" w="med" len="med"/>
          </a:ln>
          <a:effectLst>
            <a:outerShdw dist="107763" dir="2700000" algn="ctr" rotWithShape="0">
              <a:srgbClr val="808080"/>
            </a:outerShdw>
          </a:effectLst>
        </p:spPr>
        <p:txBody>
          <a:bodyPr/>
          <a:lstStyle/>
          <a:p>
            <a:pPr>
              <a:defRPr/>
            </a:pPr>
            <a:endParaRPr lang="en-US">
              <a:solidFill>
                <a:srgbClr val="000000"/>
              </a:solidFill>
              <a:latin typeface="Arial" pitchFamily="34" charset="0"/>
            </a:endParaRPr>
          </a:p>
        </p:txBody>
      </p:sp>
      <p:sp>
        <p:nvSpPr>
          <p:cNvPr id="1600518" name="Shape 1600517"/>
          <p:cNvSpPr>
            <a:spLocks noEditPoints="1" noChangeArrowheads="1"/>
          </p:cNvSpPr>
          <p:nvPr/>
        </p:nvSpPr>
        <p:spPr bwMode="auto">
          <a:xfrm>
            <a:off x="1638300" y="4352925"/>
            <a:ext cx="457200" cy="3048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cap="flat" cmpd="sng" algn="ctr">
            <a:solidFill>
              <a:srgbClr val="000000"/>
            </a:solidFill>
            <a:prstDash val="solid"/>
            <a:miter lim="800000"/>
            <a:headEnd type="none" w="med" len="med"/>
            <a:tailEnd type="none" w="med" len="med"/>
          </a:ln>
          <a:effectLst>
            <a:outerShdw dist="107763" dir="2700000" algn="ctr" rotWithShape="0">
              <a:srgbClr val="808080"/>
            </a:outerShdw>
          </a:effectLst>
        </p:spPr>
        <p:txBody>
          <a:bodyPr/>
          <a:lstStyle/>
          <a:p>
            <a:pPr>
              <a:defRPr/>
            </a:pPr>
            <a:endParaRPr lang="en-US">
              <a:solidFill>
                <a:srgbClr val="000000"/>
              </a:solidFill>
              <a:latin typeface="Arial" pitchFamily="34" charset="0"/>
            </a:endParaRPr>
          </a:p>
        </p:txBody>
      </p:sp>
      <p:sp>
        <p:nvSpPr>
          <p:cNvPr id="38920" name="TextBox 1600518"/>
          <p:cNvSpPr txBox="1">
            <a:spLocks noChangeArrowheads="1"/>
          </p:cNvSpPr>
          <p:nvPr/>
        </p:nvSpPr>
        <p:spPr bwMode="auto">
          <a:xfrm>
            <a:off x="2171700" y="4429125"/>
            <a:ext cx="668338" cy="304800"/>
          </a:xfrm>
          <a:prstGeom prst="rect">
            <a:avLst/>
          </a:prstGeom>
          <a:noFill/>
          <a:ln w="9525">
            <a:noFill/>
            <a:miter lim="800000"/>
            <a:headEnd/>
            <a:tailEnd/>
          </a:ln>
        </p:spPr>
        <p:txBody>
          <a:bodyPr wrap="none">
            <a:spAutoFit/>
          </a:bodyPr>
          <a:lstStyle/>
          <a:p>
            <a:r>
              <a:rPr lang="en-US" sz="1400">
                <a:solidFill>
                  <a:srgbClr val="22233A"/>
                </a:solidFill>
                <a:latin typeface="Trebuchet MS" pitchFamily="34" charset="0"/>
                <a:cs typeface="Arial" charset="0"/>
              </a:rPr>
              <a:t>Mount</a:t>
            </a:r>
          </a:p>
        </p:txBody>
      </p:sp>
      <p:sp>
        <p:nvSpPr>
          <p:cNvPr id="38921" name="Straight Connector 1600519"/>
          <p:cNvSpPr>
            <a:spLocks noChangeShapeType="1"/>
          </p:cNvSpPr>
          <p:nvPr/>
        </p:nvSpPr>
        <p:spPr bwMode="auto">
          <a:xfrm>
            <a:off x="1257300" y="4429125"/>
            <a:ext cx="0" cy="1609725"/>
          </a:xfrm>
          <a:prstGeom prst="line">
            <a:avLst/>
          </a:prstGeom>
          <a:noFill/>
          <a:ln w="28575" algn="ctr">
            <a:solidFill>
              <a:schemeClr val="bg2"/>
            </a:solidFill>
            <a:round/>
            <a:headEnd/>
            <a:tailEnd/>
          </a:ln>
        </p:spPr>
        <p:txBody>
          <a:bodyPr/>
          <a:lstStyle/>
          <a:p>
            <a:endParaRPr lang="fr-FR"/>
          </a:p>
        </p:txBody>
      </p:sp>
      <p:sp>
        <p:nvSpPr>
          <p:cNvPr id="38922" name="Straight Connector 1600520"/>
          <p:cNvSpPr>
            <a:spLocks noChangeShapeType="1"/>
          </p:cNvSpPr>
          <p:nvPr/>
        </p:nvSpPr>
        <p:spPr bwMode="auto">
          <a:xfrm>
            <a:off x="1333500" y="4505325"/>
            <a:ext cx="152400" cy="1588"/>
          </a:xfrm>
          <a:prstGeom prst="line">
            <a:avLst/>
          </a:prstGeom>
          <a:noFill/>
          <a:ln w="28575" algn="ctr">
            <a:solidFill>
              <a:schemeClr val="bg2"/>
            </a:solidFill>
            <a:prstDash val="sysDot"/>
            <a:round/>
            <a:headEnd/>
            <a:tailEnd/>
          </a:ln>
        </p:spPr>
        <p:txBody>
          <a:bodyPr/>
          <a:lstStyle/>
          <a:p>
            <a:endParaRPr lang="fr-FR"/>
          </a:p>
        </p:txBody>
      </p:sp>
      <p:sp>
        <p:nvSpPr>
          <p:cNvPr id="1600522" name="Shape 1600521"/>
          <p:cNvSpPr>
            <a:spLocks noEditPoints="1" noChangeArrowheads="1"/>
          </p:cNvSpPr>
          <p:nvPr/>
        </p:nvSpPr>
        <p:spPr bwMode="auto">
          <a:xfrm>
            <a:off x="1638300" y="4759325"/>
            <a:ext cx="457200" cy="3048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cap="flat" cmpd="sng" algn="ctr">
            <a:solidFill>
              <a:srgbClr val="000000"/>
            </a:solidFill>
            <a:prstDash val="solid"/>
            <a:miter lim="800000"/>
            <a:headEnd type="none" w="med" len="med"/>
            <a:tailEnd type="none" w="med" len="med"/>
          </a:ln>
          <a:effectLst>
            <a:outerShdw dist="107763" dir="2700000" algn="ctr" rotWithShape="0">
              <a:srgbClr val="808080"/>
            </a:outerShdw>
          </a:effectLst>
        </p:spPr>
        <p:txBody>
          <a:bodyPr/>
          <a:lstStyle/>
          <a:p>
            <a:pPr>
              <a:defRPr/>
            </a:pPr>
            <a:endParaRPr lang="en-US">
              <a:solidFill>
                <a:srgbClr val="000000"/>
              </a:solidFill>
              <a:latin typeface="Arial" pitchFamily="34" charset="0"/>
            </a:endParaRPr>
          </a:p>
        </p:txBody>
      </p:sp>
      <p:sp>
        <p:nvSpPr>
          <p:cNvPr id="38924" name="TextBox 1600522"/>
          <p:cNvSpPr txBox="1">
            <a:spLocks noChangeArrowheads="1"/>
          </p:cNvSpPr>
          <p:nvPr/>
        </p:nvSpPr>
        <p:spPr bwMode="auto">
          <a:xfrm>
            <a:off x="2171700" y="4810125"/>
            <a:ext cx="630238" cy="304800"/>
          </a:xfrm>
          <a:prstGeom prst="rect">
            <a:avLst/>
          </a:prstGeom>
          <a:noFill/>
          <a:ln w="9525">
            <a:noFill/>
            <a:miter lim="800000"/>
            <a:headEnd/>
            <a:tailEnd/>
          </a:ln>
        </p:spPr>
        <p:txBody>
          <a:bodyPr wrap="none">
            <a:spAutoFit/>
          </a:bodyPr>
          <a:lstStyle/>
          <a:p>
            <a:r>
              <a:rPr lang="en-US" sz="1400">
                <a:solidFill>
                  <a:srgbClr val="22233A"/>
                </a:solidFill>
                <a:latin typeface="Trebuchet MS" pitchFamily="34" charset="0"/>
                <a:cs typeface="Arial" charset="0"/>
              </a:rPr>
              <a:t>Temp</a:t>
            </a:r>
          </a:p>
        </p:txBody>
      </p:sp>
      <p:sp>
        <p:nvSpPr>
          <p:cNvPr id="38925" name="Straight Connector 1600523"/>
          <p:cNvSpPr>
            <a:spLocks noChangeShapeType="1"/>
          </p:cNvSpPr>
          <p:nvPr/>
        </p:nvSpPr>
        <p:spPr bwMode="auto">
          <a:xfrm>
            <a:off x="1333500" y="4911725"/>
            <a:ext cx="152400" cy="1588"/>
          </a:xfrm>
          <a:prstGeom prst="line">
            <a:avLst/>
          </a:prstGeom>
          <a:noFill/>
          <a:ln w="28575" algn="ctr">
            <a:solidFill>
              <a:schemeClr val="bg2"/>
            </a:solidFill>
            <a:prstDash val="sysDot"/>
            <a:round/>
            <a:headEnd/>
            <a:tailEnd/>
          </a:ln>
        </p:spPr>
        <p:txBody>
          <a:bodyPr/>
          <a:lstStyle/>
          <a:p>
            <a:endParaRPr lang="fr-FR"/>
          </a:p>
        </p:txBody>
      </p:sp>
      <p:sp>
        <p:nvSpPr>
          <p:cNvPr id="1600525" name="Shape 1600524"/>
          <p:cNvSpPr>
            <a:spLocks noEditPoints="1" noChangeArrowheads="1"/>
          </p:cNvSpPr>
          <p:nvPr/>
        </p:nvSpPr>
        <p:spPr bwMode="auto">
          <a:xfrm>
            <a:off x="1638300" y="5951538"/>
            <a:ext cx="457200" cy="3048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cap="flat" cmpd="sng" algn="ctr">
            <a:solidFill>
              <a:srgbClr val="000000"/>
            </a:solidFill>
            <a:prstDash val="solid"/>
            <a:miter lim="800000"/>
            <a:headEnd type="none" w="med" len="med"/>
            <a:tailEnd type="none" w="med" len="med"/>
          </a:ln>
          <a:effectLst>
            <a:outerShdw dist="107763" dir="2700000" algn="ctr" rotWithShape="0">
              <a:srgbClr val="808080"/>
            </a:outerShdw>
          </a:effectLst>
        </p:spPr>
        <p:txBody>
          <a:bodyPr/>
          <a:lstStyle/>
          <a:p>
            <a:pPr>
              <a:defRPr/>
            </a:pPr>
            <a:endParaRPr lang="en-US">
              <a:solidFill>
                <a:srgbClr val="000000"/>
              </a:solidFill>
              <a:latin typeface="Arial" pitchFamily="34" charset="0"/>
            </a:endParaRPr>
          </a:p>
        </p:txBody>
      </p:sp>
      <p:sp>
        <p:nvSpPr>
          <p:cNvPr id="38927" name="TextBox 1600525"/>
          <p:cNvSpPr txBox="1">
            <a:spLocks noChangeArrowheads="1"/>
          </p:cNvSpPr>
          <p:nvPr/>
        </p:nvSpPr>
        <p:spPr bwMode="auto">
          <a:xfrm>
            <a:off x="2171700" y="5953125"/>
            <a:ext cx="731838" cy="304800"/>
          </a:xfrm>
          <a:prstGeom prst="rect">
            <a:avLst/>
          </a:prstGeom>
          <a:noFill/>
          <a:ln w="9525">
            <a:noFill/>
            <a:miter lim="800000"/>
            <a:headEnd/>
            <a:tailEnd/>
          </a:ln>
        </p:spPr>
        <p:txBody>
          <a:bodyPr wrap="none">
            <a:spAutoFit/>
          </a:bodyPr>
          <a:lstStyle/>
          <a:p>
            <a:r>
              <a:rPr lang="en-US" sz="1400">
                <a:solidFill>
                  <a:srgbClr val="22233A"/>
                </a:solidFill>
                <a:latin typeface="Trebuchet MS" pitchFamily="34" charset="0"/>
                <a:cs typeface="Arial" charset="0"/>
              </a:rPr>
              <a:t>Images</a:t>
            </a:r>
          </a:p>
        </p:txBody>
      </p:sp>
      <p:sp>
        <p:nvSpPr>
          <p:cNvPr id="38928" name="Straight Connector 1600526"/>
          <p:cNvSpPr>
            <a:spLocks noChangeShapeType="1"/>
          </p:cNvSpPr>
          <p:nvPr/>
        </p:nvSpPr>
        <p:spPr bwMode="auto">
          <a:xfrm>
            <a:off x="1333500" y="6105525"/>
            <a:ext cx="152400" cy="1588"/>
          </a:xfrm>
          <a:prstGeom prst="line">
            <a:avLst/>
          </a:prstGeom>
          <a:noFill/>
          <a:ln w="28575" algn="ctr">
            <a:solidFill>
              <a:schemeClr val="bg2"/>
            </a:solidFill>
            <a:prstDash val="sysDot"/>
            <a:round/>
            <a:headEnd/>
            <a:tailEnd/>
          </a:ln>
        </p:spPr>
        <p:txBody>
          <a:bodyPr/>
          <a:lstStyle/>
          <a:p>
            <a:endParaRPr lang="fr-FR"/>
          </a:p>
        </p:txBody>
      </p:sp>
      <p:sp>
        <p:nvSpPr>
          <p:cNvPr id="38929" name="Straight Connector 1600527"/>
          <p:cNvSpPr>
            <a:spLocks noChangeShapeType="1"/>
          </p:cNvSpPr>
          <p:nvPr/>
        </p:nvSpPr>
        <p:spPr bwMode="auto">
          <a:xfrm>
            <a:off x="1847850" y="5114925"/>
            <a:ext cx="9525" cy="409575"/>
          </a:xfrm>
          <a:prstGeom prst="line">
            <a:avLst/>
          </a:prstGeom>
          <a:noFill/>
          <a:ln w="28575" algn="ctr">
            <a:solidFill>
              <a:schemeClr val="bg2"/>
            </a:solidFill>
            <a:round/>
            <a:headEnd/>
            <a:tailEnd/>
          </a:ln>
        </p:spPr>
        <p:txBody>
          <a:bodyPr/>
          <a:lstStyle/>
          <a:p>
            <a:endParaRPr lang="fr-FR"/>
          </a:p>
        </p:txBody>
      </p:sp>
      <p:sp>
        <p:nvSpPr>
          <p:cNvPr id="38930" name="Straight Connector 1600528"/>
          <p:cNvSpPr>
            <a:spLocks noChangeShapeType="1"/>
          </p:cNvSpPr>
          <p:nvPr/>
        </p:nvSpPr>
        <p:spPr bwMode="auto">
          <a:xfrm>
            <a:off x="1962150" y="5292725"/>
            <a:ext cx="152400" cy="1588"/>
          </a:xfrm>
          <a:prstGeom prst="line">
            <a:avLst/>
          </a:prstGeom>
          <a:noFill/>
          <a:ln w="28575" algn="ctr">
            <a:solidFill>
              <a:schemeClr val="bg2"/>
            </a:solidFill>
            <a:prstDash val="sysDot"/>
            <a:round/>
            <a:headEnd/>
            <a:tailEnd/>
          </a:ln>
        </p:spPr>
        <p:txBody>
          <a:bodyPr/>
          <a:lstStyle/>
          <a:p>
            <a:endParaRPr lang="fr-FR"/>
          </a:p>
        </p:txBody>
      </p:sp>
      <p:sp>
        <p:nvSpPr>
          <p:cNvPr id="38931" name="Straight Connector 1600529"/>
          <p:cNvSpPr>
            <a:spLocks noChangeShapeType="1"/>
          </p:cNvSpPr>
          <p:nvPr/>
        </p:nvSpPr>
        <p:spPr bwMode="auto">
          <a:xfrm>
            <a:off x="1838325" y="6315075"/>
            <a:ext cx="9525" cy="409575"/>
          </a:xfrm>
          <a:prstGeom prst="line">
            <a:avLst/>
          </a:prstGeom>
          <a:noFill/>
          <a:ln w="28575" algn="ctr">
            <a:solidFill>
              <a:schemeClr val="bg2"/>
            </a:solidFill>
            <a:round/>
            <a:headEnd/>
            <a:tailEnd/>
          </a:ln>
        </p:spPr>
        <p:txBody>
          <a:bodyPr/>
          <a:lstStyle/>
          <a:p>
            <a:endParaRPr lang="fr-FR"/>
          </a:p>
        </p:txBody>
      </p:sp>
      <p:sp>
        <p:nvSpPr>
          <p:cNvPr id="38932" name="Straight Connector 1600530"/>
          <p:cNvSpPr>
            <a:spLocks noChangeShapeType="1"/>
          </p:cNvSpPr>
          <p:nvPr/>
        </p:nvSpPr>
        <p:spPr bwMode="auto">
          <a:xfrm>
            <a:off x="1952625" y="6521450"/>
            <a:ext cx="152400" cy="1588"/>
          </a:xfrm>
          <a:prstGeom prst="line">
            <a:avLst/>
          </a:prstGeom>
          <a:noFill/>
          <a:ln w="28575" algn="ctr">
            <a:solidFill>
              <a:schemeClr val="bg2"/>
            </a:solidFill>
            <a:prstDash val="sysDot"/>
            <a:round/>
            <a:headEnd/>
            <a:tailEnd/>
          </a:ln>
        </p:spPr>
        <p:txBody>
          <a:bodyPr/>
          <a:lstStyle/>
          <a:p>
            <a:endParaRPr lang="fr-FR"/>
          </a:p>
        </p:txBody>
      </p:sp>
      <p:sp>
        <p:nvSpPr>
          <p:cNvPr id="38933" name="Rounded Rectangle 1600531"/>
          <p:cNvSpPr>
            <a:spLocks noChangeArrowheads="1"/>
          </p:cNvSpPr>
          <p:nvPr/>
        </p:nvSpPr>
        <p:spPr bwMode="auto">
          <a:xfrm>
            <a:off x="2219325" y="6372225"/>
            <a:ext cx="1000125" cy="381000"/>
          </a:xfrm>
          <a:prstGeom prst="roundRect">
            <a:avLst>
              <a:gd name="adj" fmla="val 16667"/>
            </a:avLst>
          </a:prstGeom>
          <a:solidFill>
            <a:srgbClr val="777777"/>
          </a:solidFill>
          <a:ln w="9525">
            <a:noFill/>
            <a:round/>
            <a:headEnd/>
            <a:tailEnd/>
          </a:ln>
        </p:spPr>
        <p:txBody>
          <a:bodyPr wrap="none" anchor="ctr"/>
          <a:lstStyle/>
          <a:p>
            <a:endParaRPr lang="en-US">
              <a:solidFill>
                <a:srgbClr val="000000"/>
              </a:solidFill>
            </a:endParaRPr>
          </a:p>
        </p:txBody>
      </p:sp>
      <p:sp>
        <p:nvSpPr>
          <p:cNvPr id="38934" name="TextBox 1600532"/>
          <p:cNvSpPr txBox="1">
            <a:spLocks noChangeArrowheads="1"/>
          </p:cNvSpPr>
          <p:nvPr/>
        </p:nvSpPr>
        <p:spPr bwMode="auto">
          <a:xfrm>
            <a:off x="2219325" y="6419850"/>
            <a:ext cx="952500" cy="304800"/>
          </a:xfrm>
          <a:prstGeom prst="rect">
            <a:avLst/>
          </a:prstGeom>
          <a:noFill/>
          <a:ln w="9525">
            <a:noFill/>
            <a:miter lim="800000"/>
            <a:headEnd/>
            <a:tailEnd/>
          </a:ln>
        </p:spPr>
        <p:txBody>
          <a:bodyPr>
            <a:spAutoFit/>
          </a:bodyPr>
          <a:lstStyle/>
          <a:p>
            <a:r>
              <a:rPr lang="en-US" sz="1400">
                <a:latin typeface="Trebuchet MS" pitchFamily="34" charset="0"/>
                <a:cs typeface="Arial" charset="0"/>
              </a:rPr>
              <a:t>vista.wim</a:t>
            </a:r>
          </a:p>
        </p:txBody>
      </p:sp>
      <p:sp>
        <p:nvSpPr>
          <p:cNvPr id="38935" name="Oval 1600533"/>
          <p:cNvSpPr>
            <a:spLocks noChangeArrowheads="1"/>
          </p:cNvSpPr>
          <p:nvPr/>
        </p:nvSpPr>
        <p:spPr bwMode="auto">
          <a:xfrm>
            <a:off x="3952875" y="5619750"/>
            <a:ext cx="1209675" cy="485775"/>
          </a:xfrm>
          <a:prstGeom prst="ellipse">
            <a:avLst/>
          </a:prstGeom>
          <a:solidFill>
            <a:srgbClr val="000099"/>
          </a:solidFill>
          <a:ln w="9525">
            <a:noFill/>
            <a:round/>
            <a:headEnd/>
            <a:tailEnd/>
          </a:ln>
        </p:spPr>
        <p:txBody>
          <a:bodyPr wrap="none" anchor="ctr"/>
          <a:lstStyle/>
          <a:p>
            <a:endParaRPr lang="en-US">
              <a:solidFill>
                <a:srgbClr val="000000"/>
              </a:solidFill>
            </a:endParaRPr>
          </a:p>
        </p:txBody>
      </p:sp>
      <p:sp>
        <p:nvSpPr>
          <p:cNvPr id="38936" name="TextBox 1600534"/>
          <p:cNvSpPr txBox="1">
            <a:spLocks noChangeArrowheads="1"/>
          </p:cNvSpPr>
          <p:nvPr/>
        </p:nvSpPr>
        <p:spPr bwMode="auto">
          <a:xfrm>
            <a:off x="4057650" y="5705475"/>
            <a:ext cx="1052513" cy="304800"/>
          </a:xfrm>
          <a:prstGeom prst="rect">
            <a:avLst/>
          </a:prstGeom>
          <a:noFill/>
          <a:ln w="9525">
            <a:noFill/>
            <a:miter lim="800000"/>
            <a:headEnd/>
            <a:tailEnd/>
          </a:ln>
        </p:spPr>
        <p:txBody>
          <a:bodyPr wrap="none">
            <a:spAutoFit/>
          </a:bodyPr>
          <a:lstStyle/>
          <a:p>
            <a:r>
              <a:rPr lang="en-US" sz="1400">
                <a:latin typeface="Trebuchet MS" pitchFamily="34" charset="0"/>
                <a:cs typeface="Arial" charset="0"/>
              </a:rPr>
              <a:t>Mount(RW)</a:t>
            </a:r>
          </a:p>
        </p:txBody>
      </p:sp>
      <p:cxnSp>
        <p:nvCxnSpPr>
          <p:cNvPr id="38937" name="Shape 1600535"/>
          <p:cNvCxnSpPr>
            <a:cxnSpLocks noChangeShapeType="1"/>
          </p:cNvCxnSpPr>
          <p:nvPr/>
        </p:nvCxnSpPr>
        <p:spPr bwMode="auto">
          <a:xfrm flipV="1">
            <a:off x="3171825" y="6105525"/>
            <a:ext cx="1385888" cy="466725"/>
          </a:xfrm>
          <a:prstGeom prst="curvedConnector2">
            <a:avLst/>
          </a:prstGeom>
          <a:noFill/>
          <a:ln w="12700" algn="ctr">
            <a:solidFill>
              <a:srgbClr val="4D4D4D"/>
            </a:solidFill>
            <a:round/>
            <a:headEnd/>
            <a:tailEnd type="triangle" w="med" len="med"/>
          </a:ln>
        </p:spPr>
      </p:cxnSp>
      <p:cxnSp>
        <p:nvCxnSpPr>
          <p:cNvPr id="38938" name="Shape 1600536"/>
          <p:cNvCxnSpPr>
            <a:cxnSpLocks noChangeShapeType="1"/>
          </p:cNvCxnSpPr>
          <p:nvPr/>
        </p:nvCxnSpPr>
        <p:spPr bwMode="auto">
          <a:xfrm rot="5400000" flipH="1">
            <a:off x="3179763" y="4241800"/>
            <a:ext cx="1038225" cy="1717675"/>
          </a:xfrm>
          <a:prstGeom prst="curvedConnector2">
            <a:avLst/>
          </a:prstGeom>
          <a:noFill/>
          <a:ln w="12700" algn="ctr">
            <a:solidFill>
              <a:srgbClr val="4D4D4D"/>
            </a:solidFill>
            <a:round/>
            <a:headEnd/>
            <a:tailEnd type="triangle" w="med" len="med"/>
          </a:ln>
        </p:spPr>
      </p:cxnSp>
      <p:sp>
        <p:nvSpPr>
          <p:cNvPr id="38939" name="Oval 1600537"/>
          <p:cNvSpPr>
            <a:spLocks noChangeArrowheads="1"/>
          </p:cNvSpPr>
          <p:nvPr/>
        </p:nvSpPr>
        <p:spPr bwMode="auto">
          <a:xfrm>
            <a:off x="4457700" y="5200650"/>
            <a:ext cx="361950" cy="361950"/>
          </a:xfrm>
          <a:prstGeom prst="ellipse">
            <a:avLst/>
          </a:prstGeom>
          <a:solidFill>
            <a:srgbClr val="4D4D4D"/>
          </a:solidFill>
          <a:ln w="9525">
            <a:noFill/>
            <a:round/>
            <a:headEnd/>
            <a:tailEnd/>
          </a:ln>
        </p:spPr>
        <p:txBody>
          <a:bodyPr wrap="none" anchor="ctr"/>
          <a:lstStyle/>
          <a:p>
            <a:endParaRPr lang="en-US">
              <a:solidFill>
                <a:srgbClr val="000000"/>
              </a:solidFill>
            </a:endParaRPr>
          </a:p>
        </p:txBody>
      </p:sp>
      <p:sp>
        <p:nvSpPr>
          <p:cNvPr id="38940" name="TextBox 1600538"/>
          <p:cNvSpPr txBox="1">
            <a:spLocks noChangeArrowheads="1"/>
          </p:cNvSpPr>
          <p:nvPr/>
        </p:nvSpPr>
        <p:spPr bwMode="auto">
          <a:xfrm>
            <a:off x="4495800" y="5229225"/>
            <a:ext cx="277813" cy="304800"/>
          </a:xfrm>
          <a:prstGeom prst="rect">
            <a:avLst/>
          </a:prstGeom>
          <a:noFill/>
          <a:ln w="9525">
            <a:noFill/>
            <a:miter lim="800000"/>
            <a:headEnd/>
            <a:tailEnd/>
          </a:ln>
        </p:spPr>
        <p:txBody>
          <a:bodyPr wrap="none">
            <a:spAutoFit/>
          </a:bodyPr>
          <a:lstStyle/>
          <a:p>
            <a:r>
              <a:rPr lang="en-US" sz="1400">
                <a:latin typeface="Trebuchet MS" pitchFamily="34" charset="0"/>
                <a:cs typeface="Arial" charset="0"/>
              </a:rPr>
              <a:t>1</a:t>
            </a:r>
          </a:p>
        </p:txBody>
      </p:sp>
      <p:sp>
        <p:nvSpPr>
          <p:cNvPr id="38941" name="Straight Connector 1600539"/>
          <p:cNvSpPr>
            <a:spLocks noChangeShapeType="1"/>
          </p:cNvSpPr>
          <p:nvPr/>
        </p:nvSpPr>
        <p:spPr bwMode="auto">
          <a:xfrm flipV="1">
            <a:off x="3076575" y="4495800"/>
            <a:ext cx="2533650" cy="28575"/>
          </a:xfrm>
          <a:prstGeom prst="line">
            <a:avLst/>
          </a:prstGeom>
          <a:noFill/>
          <a:ln w="19050" algn="ctr">
            <a:solidFill>
              <a:srgbClr val="4D4D4D"/>
            </a:solidFill>
            <a:round/>
            <a:headEnd/>
            <a:tailEnd type="triangle" w="med" len="med"/>
          </a:ln>
        </p:spPr>
        <p:txBody>
          <a:bodyPr/>
          <a:lstStyle/>
          <a:p>
            <a:endParaRPr lang="fr-FR"/>
          </a:p>
        </p:txBody>
      </p:sp>
      <p:sp>
        <p:nvSpPr>
          <p:cNvPr id="38942" name="Left Brace 1600540"/>
          <p:cNvSpPr>
            <a:spLocks/>
          </p:cNvSpPr>
          <p:nvPr/>
        </p:nvSpPr>
        <p:spPr bwMode="auto">
          <a:xfrm>
            <a:off x="5524500" y="4076700"/>
            <a:ext cx="323850" cy="1790700"/>
          </a:xfrm>
          <a:prstGeom prst="leftBrace">
            <a:avLst>
              <a:gd name="adj1" fmla="val 46078"/>
              <a:gd name="adj2" fmla="val 50000"/>
            </a:avLst>
          </a:prstGeom>
          <a:noFill/>
          <a:ln w="19050" algn="ctr">
            <a:solidFill>
              <a:srgbClr val="4D4D4D"/>
            </a:solidFill>
            <a:round/>
            <a:headEnd/>
            <a:tailEnd/>
          </a:ln>
        </p:spPr>
        <p:txBody>
          <a:bodyPr wrap="none" anchor="ctr"/>
          <a:lstStyle/>
          <a:p>
            <a:endParaRPr lang="en-US">
              <a:solidFill>
                <a:srgbClr val="000000"/>
              </a:solidFill>
            </a:endParaRPr>
          </a:p>
        </p:txBody>
      </p:sp>
      <p:sp>
        <p:nvSpPr>
          <p:cNvPr id="1600542" name="Shape 1600541"/>
          <p:cNvSpPr>
            <a:spLocks noEditPoints="1" noChangeArrowheads="1"/>
          </p:cNvSpPr>
          <p:nvPr/>
        </p:nvSpPr>
        <p:spPr bwMode="auto">
          <a:xfrm>
            <a:off x="5886450" y="4133850"/>
            <a:ext cx="457200" cy="3048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cap="flat" cmpd="sng" algn="ctr">
            <a:solidFill>
              <a:srgbClr val="000000"/>
            </a:solidFill>
            <a:prstDash val="solid"/>
            <a:miter lim="800000"/>
            <a:headEnd type="none" w="med" len="med"/>
            <a:tailEnd type="none" w="med" len="med"/>
          </a:ln>
          <a:effectLst>
            <a:outerShdw dist="107763" dir="2700000" algn="ctr" rotWithShape="0">
              <a:srgbClr val="808080"/>
            </a:outerShdw>
          </a:effectLst>
        </p:spPr>
        <p:txBody>
          <a:bodyPr/>
          <a:lstStyle/>
          <a:p>
            <a:pPr>
              <a:defRPr/>
            </a:pPr>
            <a:endParaRPr lang="en-US">
              <a:solidFill>
                <a:srgbClr val="000000"/>
              </a:solidFill>
              <a:latin typeface="Arial" pitchFamily="34" charset="0"/>
            </a:endParaRPr>
          </a:p>
        </p:txBody>
      </p:sp>
      <p:sp>
        <p:nvSpPr>
          <p:cNvPr id="38944" name="TextBox 1600542"/>
          <p:cNvSpPr txBox="1">
            <a:spLocks noChangeArrowheads="1"/>
          </p:cNvSpPr>
          <p:nvPr/>
        </p:nvSpPr>
        <p:spPr bwMode="auto">
          <a:xfrm>
            <a:off x="6419850" y="4210050"/>
            <a:ext cx="879475" cy="304800"/>
          </a:xfrm>
          <a:prstGeom prst="rect">
            <a:avLst/>
          </a:prstGeom>
          <a:noFill/>
          <a:ln w="9525">
            <a:noFill/>
            <a:miter lim="800000"/>
            <a:headEnd/>
            <a:tailEnd/>
          </a:ln>
        </p:spPr>
        <p:txBody>
          <a:bodyPr wrap="none">
            <a:spAutoFit/>
          </a:bodyPr>
          <a:lstStyle/>
          <a:p>
            <a:r>
              <a:rPr lang="en-US" sz="1400">
                <a:solidFill>
                  <a:srgbClr val="22233A"/>
                </a:solidFill>
                <a:latin typeface="Trebuchet MS" pitchFamily="34" charset="0"/>
                <a:cs typeface="Arial" charset="0"/>
              </a:rPr>
              <a:t>Windows</a:t>
            </a:r>
          </a:p>
        </p:txBody>
      </p:sp>
      <p:sp>
        <p:nvSpPr>
          <p:cNvPr id="1600544" name="Shape 1600543"/>
          <p:cNvSpPr>
            <a:spLocks noEditPoints="1" noChangeArrowheads="1"/>
          </p:cNvSpPr>
          <p:nvPr/>
        </p:nvSpPr>
        <p:spPr bwMode="auto">
          <a:xfrm>
            <a:off x="5886450" y="4540250"/>
            <a:ext cx="457200" cy="3048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cap="flat" cmpd="sng" algn="ctr">
            <a:solidFill>
              <a:srgbClr val="000000"/>
            </a:solidFill>
            <a:prstDash val="solid"/>
            <a:miter lim="800000"/>
            <a:headEnd type="none" w="med" len="med"/>
            <a:tailEnd type="none" w="med" len="med"/>
          </a:ln>
          <a:effectLst>
            <a:outerShdw dist="107763" dir="2700000" algn="ctr" rotWithShape="0">
              <a:srgbClr val="808080"/>
            </a:outerShdw>
          </a:effectLst>
        </p:spPr>
        <p:txBody>
          <a:bodyPr/>
          <a:lstStyle/>
          <a:p>
            <a:pPr>
              <a:defRPr/>
            </a:pPr>
            <a:endParaRPr lang="en-US">
              <a:solidFill>
                <a:srgbClr val="000000"/>
              </a:solidFill>
              <a:latin typeface="Arial" pitchFamily="34" charset="0"/>
            </a:endParaRPr>
          </a:p>
        </p:txBody>
      </p:sp>
      <p:sp>
        <p:nvSpPr>
          <p:cNvPr id="38946" name="TextBox 1600544"/>
          <p:cNvSpPr txBox="1">
            <a:spLocks noChangeArrowheads="1"/>
          </p:cNvSpPr>
          <p:nvPr/>
        </p:nvSpPr>
        <p:spPr bwMode="auto">
          <a:xfrm>
            <a:off x="6419850" y="4591050"/>
            <a:ext cx="1266825" cy="304800"/>
          </a:xfrm>
          <a:prstGeom prst="rect">
            <a:avLst/>
          </a:prstGeom>
          <a:noFill/>
          <a:ln w="9525">
            <a:noFill/>
            <a:miter lim="800000"/>
            <a:headEnd/>
            <a:tailEnd/>
          </a:ln>
        </p:spPr>
        <p:txBody>
          <a:bodyPr wrap="none">
            <a:spAutoFit/>
          </a:bodyPr>
          <a:lstStyle/>
          <a:p>
            <a:r>
              <a:rPr lang="en-US" sz="1400">
                <a:solidFill>
                  <a:srgbClr val="22233A"/>
                </a:solidFill>
                <a:latin typeface="Trebuchet MS" pitchFamily="34" charset="0"/>
                <a:cs typeface="Arial" charset="0"/>
              </a:rPr>
              <a:t>Program Files</a:t>
            </a:r>
          </a:p>
        </p:txBody>
      </p:sp>
      <p:sp>
        <p:nvSpPr>
          <p:cNvPr id="1600546" name="Shape 1600545"/>
          <p:cNvSpPr>
            <a:spLocks noEditPoints="1" noChangeArrowheads="1"/>
          </p:cNvSpPr>
          <p:nvPr/>
        </p:nvSpPr>
        <p:spPr bwMode="auto">
          <a:xfrm>
            <a:off x="5905500" y="5018088"/>
            <a:ext cx="457200" cy="3048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cap="flat" cmpd="sng" algn="ctr">
            <a:solidFill>
              <a:srgbClr val="000000"/>
            </a:solidFill>
            <a:prstDash val="solid"/>
            <a:miter lim="800000"/>
            <a:headEnd type="none" w="med" len="med"/>
            <a:tailEnd type="none" w="med" len="med"/>
          </a:ln>
          <a:effectLst>
            <a:outerShdw dist="107763" dir="2700000" algn="ctr" rotWithShape="0">
              <a:srgbClr val="808080"/>
            </a:outerShdw>
          </a:effectLst>
        </p:spPr>
        <p:txBody>
          <a:bodyPr/>
          <a:lstStyle/>
          <a:p>
            <a:pPr>
              <a:defRPr/>
            </a:pPr>
            <a:endParaRPr lang="en-US">
              <a:solidFill>
                <a:srgbClr val="000000"/>
              </a:solidFill>
              <a:latin typeface="Arial" pitchFamily="34" charset="0"/>
            </a:endParaRPr>
          </a:p>
        </p:txBody>
      </p:sp>
      <p:sp>
        <p:nvSpPr>
          <p:cNvPr id="38948" name="TextBox 1600546"/>
          <p:cNvSpPr txBox="1">
            <a:spLocks noChangeArrowheads="1"/>
          </p:cNvSpPr>
          <p:nvPr/>
        </p:nvSpPr>
        <p:spPr bwMode="auto">
          <a:xfrm>
            <a:off x="6438900" y="5019675"/>
            <a:ext cx="609600" cy="304800"/>
          </a:xfrm>
          <a:prstGeom prst="rect">
            <a:avLst/>
          </a:prstGeom>
          <a:noFill/>
          <a:ln w="9525">
            <a:noFill/>
            <a:miter lim="800000"/>
            <a:headEnd/>
            <a:tailEnd/>
          </a:ln>
        </p:spPr>
        <p:txBody>
          <a:bodyPr wrap="none">
            <a:spAutoFit/>
          </a:bodyPr>
          <a:lstStyle/>
          <a:p>
            <a:r>
              <a:rPr lang="en-US" sz="1400">
                <a:solidFill>
                  <a:srgbClr val="22233A"/>
                </a:solidFill>
                <a:latin typeface="Trebuchet MS" pitchFamily="34" charset="0"/>
                <a:cs typeface="Arial" charset="0"/>
              </a:rPr>
              <a:t>Users</a:t>
            </a:r>
          </a:p>
        </p:txBody>
      </p:sp>
      <p:sp>
        <p:nvSpPr>
          <p:cNvPr id="38949" name="Straight Connector 1600547"/>
          <p:cNvSpPr>
            <a:spLocks noChangeShapeType="1"/>
          </p:cNvSpPr>
          <p:nvPr/>
        </p:nvSpPr>
        <p:spPr bwMode="auto">
          <a:xfrm>
            <a:off x="6105525" y="5381625"/>
            <a:ext cx="9525" cy="409575"/>
          </a:xfrm>
          <a:prstGeom prst="line">
            <a:avLst/>
          </a:prstGeom>
          <a:noFill/>
          <a:ln w="28575" algn="ctr">
            <a:solidFill>
              <a:schemeClr val="bg2"/>
            </a:solidFill>
            <a:round/>
            <a:headEnd/>
            <a:tailEnd/>
          </a:ln>
        </p:spPr>
        <p:txBody>
          <a:bodyPr/>
          <a:lstStyle/>
          <a:p>
            <a:endParaRPr lang="fr-FR"/>
          </a:p>
        </p:txBody>
      </p:sp>
      <p:sp>
        <p:nvSpPr>
          <p:cNvPr id="38950" name="Straight Connector 1600548"/>
          <p:cNvSpPr>
            <a:spLocks noChangeShapeType="1"/>
          </p:cNvSpPr>
          <p:nvPr/>
        </p:nvSpPr>
        <p:spPr bwMode="auto">
          <a:xfrm>
            <a:off x="6219825" y="5588000"/>
            <a:ext cx="152400" cy="1588"/>
          </a:xfrm>
          <a:prstGeom prst="line">
            <a:avLst/>
          </a:prstGeom>
          <a:noFill/>
          <a:ln w="28575" algn="ctr">
            <a:solidFill>
              <a:schemeClr val="bg2"/>
            </a:solidFill>
            <a:prstDash val="sysDot"/>
            <a:round/>
            <a:headEnd/>
            <a:tailEnd/>
          </a:ln>
        </p:spPr>
        <p:txBody>
          <a:bodyPr/>
          <a:lstStyle/>
          <a:p>
            <a:endParaRPr lang="fr-FR"/>
          </a:p>
        </p:txBody>
      </p:sp>
      <p:sp>
        <p:nvSpPr>
          <p:cNvPr id="38951" name="TextBox 1600549"/>
          <p:cNvSpPr txBox="1">
            <a:spLocks noChangeArrowheads="1"/>
          </p:cNvSpPr>
          <p:nvPr/>
        </p:nvSpPr>
        <p:spPr bwMode="auto">
          <a:xfrm>
            <a:off x="5743575" y="3733800"/>
            <a:ext cx="1897063" cy="304800"/>
          </a:xfrm>
          <a:prstGeom prst="rect">
            <a:avLst/>
          </a:prstGeom>
          <a:noFill/>
          <a:ln w="9525">
            <a:noFill/>
            <a:miter lim="800000"/>
            <a:headEnd/>
            <a:tailEnd/>
          </a:ln>
        </p:spPr>
        <p:txBody>
          <a:bodyPr>
            <a:spAutoFit/>
          </a:bodyPr>
          <a:lstStyle/>
          <a:p>
            <a:r>
              <a:rPr lang="en-US" sz="1400">
                <a:solidFill>
                  <a:srgbClr val="22233A"/>
                </a:solidFill>
                <a:latin typeface="Trebuchet MS" pitchFamily="34" charset="0"/>
                <a:cs typeface="Arial" charset="0"/>
              </a:rPr>
              <a:t>Image montée</a:t>
            </a:r>
          </a:p>
        </p:txBody>
      </p:sp>
      <p:sp>
        <p:nvSpPr>
          <p:cNvPr id="38952" name="Oval 1600550"/>
          <p:cNvSpPr>
            <a:spLocks noChangeArrowheads="1"/>
          </p:cNvSpPr>
          <p:nvPr/>
        </p:nvSpPr>
        <p:spPr bwMode="auto">
          <a:xfrm>
            <a:off x="4419600" y="4124325"/>
            <a:ext cx="361950" cy="361950"/>
          </a:xfrm>
          <a:prstGeom prst="ellipse">
            <a:avLst/>
          </a:prstGeom>
          <a:solidFill>
            <a:srgbClr val="4D4D4D"/>
          </a:solidFill>
          <a:ln w="9525">
            <a:noFill/>
            <a:round/>
            <a:headEnd/>
            <a:tailEnd/>
          </a:ln>
        </p:spPr>
        <p:txBody>
          <a:bodyPr wrap="none" anchor="ctr"/>
          <a:lstStyle/>
          <a:p>
            <a:endParaRPr lang="en-US">
              <a:solidFill>
                <a:srgbClr val="000000"/>
              </a:solidFill>
            </a:endParaRPr>
          </a:p>
        </p:txBody>
      </p:sp>
      <p:sp>
        <p:nvSpPr>
          <p:cNvPr id="38953" name="TextBox 1600551"/>
          <p:cNvSpPr txBox="1">
            <a:spLocks noChangeArrowheads="1"/>
          </p:cNvSpPr>
          <p:nvPr/>
        </p:nvSpPr>
        <p:spPr bwMode="auto">
          <a:xfrm>
            <a:off x="4457700" y="4152900"/>
            <a:ext cx="277813" cy="304800"/>
          </a:xfrm>
          <a:prstGeom prst="rect">
            <a:avLst/>
          </a:prstGeom>
          <a:noFill/>
          <a:ln w="9525">
            <a:noFill/>
            <a:miter lim="800000"/>
            <a:headEnd/>
            <a:tailEnd/>
          </a:ln>
        </p:spPr>
        <p:txBody>
          <a:bodyPr wrap="none">
            <a:spAutoFit/>
          </a:bodyPr>
          <a:lstStyle/>
          <a:p>
            <a:r>
              <a:rPr lang="en-US" sz="1400">
                <a:latin typeface="Trebuchet MS" pitchFamily="34" charset="0"/>
                <a:cs typeface="Arial" charset="0"/>
              </a:rPr>
              <a:t>2</a:t>
            </a:r>
          </a:p>
        </p:txBody>
      </p:sp>
      <p:sp>
        <p:nvSpPr>
          <p:cNvPr id="38954" name="Rounded Rectangle 1600552"/>
          <p:cNvSpPr>
            <a:spLocks noChangeArrowheads="1"/>
          </p:cNvSpPr>
          <p:nvPr/>
        </p:nvSpPr>
        <p:spPr bwMode="auto">
          <a:xfrm>
            <a:off x="2190750" y="5114925"/>
            <a:ext cx="1000125" cy="381000"/>
          </a:xfrm>
          <a:prstGeom prst="roundRect">
            <a:avLst>
              <a:gd name="adj" fmla="val 16667"/>
            </a:avLst>
          </a:prstGeom>
          <a:solidFill>
            <a:srgbClr val="777777"/>
          </a:solidFill>
          <a:ln w="9525">
            <a:noFill/>
            <a:round/>
            <a:headEnd/>
            <a:tailEnd/>
          </a:ln>
        </p:spPr>
        <p:txBody>
          <a:bodyPr wrap="none" anchor="ctr"/>
          <a:lstStyle/>
          <a:p>
            <a:endParaRPr lang="en-US">
              <a:solidFill>
                <a:srgbClr val="000000"/>
              </a:solidFill>
            </a:endParaRPr>
          </a:p>
        </p:txBody>
      </p:sp>
      <p:sp>
        <p:nvSpPr>
          <p:cNvPr id="38955" name="TextBox 1600553"/>
          <p:cNvSpPr txBox="1">
            <a:spLocks noChangeArrowheads="1"/>
          </p:cNvSpPr>
          <p:nvPr/>
        </p:nvSpPr>
        <p:spPr bwMode="auto">
          <a:xfrm>
            <a:off x="2190750" y="5162550"/>
            <a:ext cx="952500" cy="304800"/>
          </a:xfrm>
          <a:prstGeom prst="rect">
            <a:avLst/>
          </a:prstGeom>
          <a:noFill/>
          <a:ln w="9525">
            <a:noFill/>
            <a:miter lim="800000"/>
            <a:headEnd/>
            <a:tailEnd/>
          </a:ln>
        </p:spPr>
        <p:txBody>
          <a:bodyPr>
            <a:spAutoFit/>
          </a:bodyPr>
          <a:lstStyle/>
          <a:p>
            <a:r>
              <a:rPr lang="en-US" sz="1400">
                <a:latin typeface="Trebuchet MS" pitchFamily="34" charset="0"/>
                <a:cs typeface="Arial" charset="0"/>
              </a:rPr>
              <a:t>tmp files</a:t>
            </a:r>
          </a:p>
        </p:txBody>
      </p:sp>
      <p:sp>
        <p:nvSpPr>
          <p:cNvPr id="38956" name="Oval 1600554"/>
          <p:cNvSpPr>
            <a:spLocks noChangeArrowheads="1"/>
          </p:cNvSpPr>
          <p:nvPr/>
        </p:nvSpPr>
        <p:spPr bwMode="auto">
          <a:xfrm>
            <a:off x="3028950" y="5114925"/>
            <a:ext cx="361950" cy="361950"/>
          </a:xfrm>
          <a:prstGeom prst="ellipse">
            <a:avLst/>
          </a:prstGeom>
          <a:solidFill>
            <a:srgbClr val="4D4D4D"/>
          </a:solidFill>
          <a:ln w="9525">
            <a:noFill/>
            <a:round/>
            <a:headEnd/>
            <a:tailEnd/>
          </a:ln>
        </p:spPr>
        <p:txBody>
          <a:bodyPr wrap="none" anchor="ctr"/>
          <a:lstStyle/>
          <a:p>
            <a:endParaRPr lang="en-US">
              <a:solidFill>
                <a:srgbClr val="000000"/>
              </a:solidFill>
            </a:endParaRPr>
          </a:p>
        </p:txBody>
      </p:sp>
      <p:sp>
        <p:nvSpPr>
          <p:cNvPr id="38957" name="TextBox 1600555"/>
          <p:cNvSpPr txBox="1">
            <a:spLocks noChangeArrowheads="1"/>
          </p:cNvSpPr>
          <p:nvPr/>
        </p:nvSpPr>
        <p:spPr bwMode="auto">
          <a:xfrm>
            <a:off x="3067050" y="5143500"/>
            <a:ext cx="277813" cy="304800"/>
          </a:xfrm>
          <a:prstGeom prst="rect">
            <a:avLst/>
          </a:prstGeom>
          <a:noFill/>
          <a:ln w="9525">
            <a:noFill/>
            <a:miter lim="800000"/>
            <a:headEnd/>
            <a:tailEnd/>
          </a:ln>
        </p:spPr>
        <p:txBody>
          <a:bodyPr wrap="none">
            <a:spAutoFit/>
          </a:bodyPr>
          <a:lstStyle/>
          <a:p>
            <a:r>
              <a:rPr lang="en-US" sz="1400">
                <a:latin typeface="Trebuchet MS" pitchFamily="34" charset="0"/>
                <a:cs typeface="Arial" charset="0"/>
              </a:rPr>
              <a:t>3</a:t>
            </a:r>
          </a:p>
        </p:txBody>
      </p:sp>
      <p:sp>
        <p:nvSpPr>
          <p:cNvPr id="38958" name="Oval 1600556"/>
          <p:cNvSpPr>
            <a:spLocks noChangeArrowheads="1"/>
          </p:cNvSpPr>
          <p:nvPr/>
        </p:nvSpPr>
        <p:spPr bwMode="auto">
          <a:xfrm>
            <a:off x="2857500" y="5715000"/>
            <a:ext cx="1009650" cy="485775"/>
          </a:xfrm>
          <a:prstGeom prst="ellipse">
            <a:avLst/>
          </a:prstGeom>
          <a:solidFill>
            <a:srgbClr val="000099"/>
          </a:solidFill>
          <a:ln w="9525">
            <a:noFill/>
            <a:round/>
            <a:headEnd/>
            <a:tailEnd/>
          </a:ln>
        </p:spPr>
        <p:txBody>
          <a:bodyPr wrap="none" anchor="ctr"/>
          <a:lstStyle/>
          <a:p>
            <a:endParaRPr lang="en-US">
              <a:solidFill>
                <a:srgbClr val="000000"/>
              </a:solidFill>
            </a:endParaRPr>
          </a:p>
        </p:txBody>
      </p:sp>
      <p:sp>
        <p:nvSpPr>
          <p:cNvPr id="38959" name="TextBox 1600557"/>
          <p:cNvSpPr txBox="1">
            <a:spLocks noChangeArrowheads="1"/>
          </p:cNvSpPr>
          <p:nvPr/>
        </p:nvSpPr>
        <p:spPr bwMode="auto">
          <a:xfrm>
            <a:off x="2962275" y="5800725"/>
            <a:ext cx="801688" cy="304800"/>
          </a:xfrm>
          <a:prstGeom prst="rect">
            <a:avLst/>
          </a:prstGeom>
          <a:noFill/>
          <a:ln w="9525">
            <a:noFill/>
            <a:miter lim="800000"/>
            <a:headEnd/>
            <a:tailEnd/>
          </a:ln>
        </p:spPr>
        <p:txBody>
          <a:bodyPr wrap="none">
            <a:spAutoFit/>
          </a:bodyPr>
          <a:lstStyle/>
          <a:p>
            <a:r>
              <a:rPr lang="en-US" sz="1400">
                <a:latin typeface="Trebuchet MS" pitchFamily="34" charset="0"/>
                <a:cs typeface="Arial" charset="0"/>
              </a:rPr>
              <a:t>Commit</a:t>
            </a:r>
          </a:p>
        </p:txBody>
      </p:sp>
      <p:cxnSp>
        <p:nvCxnSpPr>
          <p:cNvPr id="38960" name="Curved Connector 1600558"/>
          <p:cNvCxnSpPr>
            <a:cxnSpLocks noChangeShapeType="1"/>
          </p:cNvCxnSpPr>
          <p:nvPr/>
        </p:nvCxnSpPr>
        <p:spPr bwMode="auto">
          <a:xfrm rot="16200000" flipH="1">
            <a:off x="2890838" y="5243512"/>
            <a:ext cx="247650" cy="695325"/>
          </a:xfrm>
          <a:prstGeom prst="curvedConnector3">
            <a:avLst>
              <a:gd name="adj1" fmla="val 50000"/>
            </a:avLst>
          </a:prstGeom>
          <a:noFill/>
          <a:ln w="12700" algn="ctr">
            <a:solidFill>
              <a:srgbClr val="4D4D4D"/>
            </a:solidFill>
            <a:round/>
            <a:headEnd/>
            <a:tailEnd type="triangle" w="med" len="med"/>
          </a:ln>
        </p:spPr>
      </p:cxnSp>
      <p:cxnSp>
        <p:nvCxnSpPr>
          <p:cNvPr id="38961" name="Shape 1600559"/>
          <p:cNvCxnSpPr>
            <a:cxnSpLocks noChangeShapeType="1"/>
          </p:cNvCxnSpPr>
          <p:nvPr/>
        </p:nvCxnSpPr>
        <p:spPr bwMode="auto">
          <a:xfrm rot="5400000">
            <a:off x="3081337" y="6291263"/>
            <a:ext cx="371475" cy="190500"/>
          </a:xfrm>
          <a:prstGeom prst="curvedConnector2">
            <a:avLst/>
          </a:prstGeom>
          <a:noFill/>
          <a:ln w="12700" algn="ctr">
            <a:solidFill>
              <a:srgbClr val="4D4D4D"/>
            </a:solidFill>
            <a:round/>
            <a:headEnd/>
            <a:tailEnd type="triangle" w="med" len="med"/>
          </a:ln>
        </p:spPr>
      </p:cxnSp>
      <p:sp>
        <p:nvSpPr>
          <p:cNvPr id="38962" name="Oval 1600560"/>
          <p:cNvSpPr>
            <a:spLocks noChangeArrowheads="1"/>
          </p:cNvSpPr>
          <p:nvPr/>
        </p:nvSpPr>
        <p:spPr bwMode="auto">
          <a:xfrm>
            <a:off x="2638425" y="5619750"/>
            <a:ext cx="361950" cy="361950"/>
          </a:xfrm>
          <a:prstGeom prst="ellipse">
            <a:avLst/>
          </a:prstGeom>
          <a:solidFill>
            <a:srgbClr val="4D4D4D"/>
          </a:solidFill>
          <a:ln w="9525">
            <a:noFill/>
            <a:round/>
            <a:headEnd/>
            <a:tailEnd/>
          </a:ln>
        </p:spPr>
        <p:txBody>
          <a:bodyPr wrap="none" anchor="ctr"/>
          <a:lstStyle/>
          <a:p>
            <a:endParaRPr lang="en-US">
              <a:solidFill>
                <a:srgbClr val="000000"/>
              </a:solidFill>
            </a:endParaRPr>
          </a:p>
        </p:txBody>
      </p:sp>
      <p:sp>
        <p:nvSpPr>
          <p:cNvPr id="38963" name="TextBox 1600561"/>
          <p:cNvSpPr txBox="1">
            <a:spLocks noChangeArrowheads="1"/>
          </p:cNvSpPr>
          <p:nvPr/>
        </p:nvSpPr>
        <p:spPr bwMode="auto">
          <a:xfrm>
            <a:off x="2676525" y="5648325"/>
            <a:ext cx="277813" cy="304800"/>
          </a:xfrm>
          <a:prstGeom prst="rect">
            <a:avLst/>
          </a:prstGeom>
          <a:noFill/>
          <a:ln w="9525">
            <a:noFill/>
            <a:miter lim="800000"/>
            <a:headEnd/>
            <a:tailEnd/>
          </a:ln>
        </p:spPr>
        <p:txBody>
          <a:bodyPr wrap="none">
            <a:spAutoFit/>
          </a:bodyPr>
          <a:lstStyle/>
          <a:p>
            <a:r>
              <a:rPr lang="en-US" sz="1400">
                <a:latin typeface="Trebuchet MS" pitchFamily="34" charset="0"/>
                <a:cs typeface="Arial" charset="0"/>
              </a:rPr>
              <a:t>4</a:t>
            </a:r>
          </a:p>
        </p:txBody>
      </p:sp>
      <p:sp>
        <p:nvSpPr>
          <p:cNvPr id="38964" name="Rectangle 1600562"/>
          <p:cNvSpPr>
            <a:spLocks noChangeArrowheads="1"/>
          </p:cNvSpPr>
          <p:nvPr/>
        </p:nvSpPr>
        <p:spPr bwMode="auto">
          <a:xfrm>
            <a:off x="6999288" y="28575"/>
            <a:ext cx="2144712" cy="349250"/>
          </a:xfrm>
          <a:prstGeom prst="rect">
            <a:avLst/>
          </a:prstGeom>
          <a:solidFill>
            <a:schemeClr val="hlink">
              <a:alpha val="49019"/>
            </a:schemeClr>
          </a:solidFill>
          <a:ln w="12700" algn="ctr">
            <a:solidFill>
              <a:schemeClr val="accent2"/>
            </a:solidFill>
            <a:miter lim="800000"/>
            <a:headEnd/>
            <a:tailEnd/>
          </a:ln>
        </p:spPr>
        <p:txBody>
          <a:bodyPr wrap="none" anchor="ctr"/>
          <a:lstStyle/>
          <a:p>
            <a:pPr algn="ctr"/>
            <a:r>
              <a:rPr lang="fr-FR" sz="2000"/>
              <a:t>Réalisation</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602561"/>
          <p:cNvSpPr>
            <a:spLocks noGrp="1" noChangeArrowheads="1"/>
          </p:cNvSpPr>
          <p:nvPr>
            <p:ph type="title" idx="4294967295"/>
          </p:nvPr>
        </p:nvSpPr>
        <p:spPr>
          <a:xfrm>
            <a:off x="0" y="212725"/>
            <a:ext cx="8380413" cy="641350"/>
          </a:xfrm>
        </p:spPr>
        <p:txBody>
          <a:bodyPr/>
          <a:lstStyle/>
          <a:p>
            <a:pPr eaLnBrk="1" hangingPunct="1"/>
            <a:r>
              <a:rPr lang="en-US" smtClean="0"/>
              <a:t>Windows PE</a:t>
            </a:r>
            <a:endParaRPr lang="fr-FR" smtClean="0"/>
          </a:p>
        </p:txBody>
      </p:sp>
      <p:sp>
        <p:nvSpPr>
          <p:cNvPr id="39939" name="Shape 1602562"/>
          <p:cNvSpPr>
            <a:spLocks noGrp="1" noChangeArrowheads="1"/>
          </p:cNvSpPr>
          <p:nvPr>
            <p:ph type="body" idx="4294967295"/>
          </p:nvPr>
        </p:nvSpPr>
        <p:spPr>
          <a:xfrm>
            <a:off x="484188" y="947738"/>
            <a:ext cx="8659812" cy="5181600"/>
          </a:xfrm>
        </p:spPr>
        <p:txBody>
          <a:bodyPr/>
          <a:lstStyle/>
          <a:p>
            <a:pPr marL="447675" indent="-447675" eaLnBrk="1" hangingPunct="1"/>
            <a:r>
              <a:rPr lang="fr-FR" sz="2400" smtClean="0"/>
              <a:t>« Windows Pre-Installation Environment » est…</a:t>
            </a:r>
          </a:p>
          <a:p>
            <a:pPr marL="833438" lvl="1" indent="-354013" eaLnBrk="1" hangingPunct="1"/>
            <a:r>
              <a:rPr lang="fr-FR" sz="2000" smtClean="0"/>
              <a:t>Un environnement de pré installation de Windows Vista</a:t>
            </a:r>
          </a:p>
          <a:p>
            <a:pPr marL="833438" lvl="1" indent="-354013" eaLnBrk="1" hangingPunct="1"/>
            <a:r>
              <a:rPr lang="fr-FR" sz="2000" smtClean="0"/>
              <a:t>Un environnement limité à base de Windows Vista (intègre une partie du mode d’installation de Windows Vista)</a:t>
            </a:r>
          </a:p>
          <a:p>
            <a:pPr marL="833438" lvl="1" indent="-354013" eaLnBrk="1" hangingPunct="1"/>
            <a:r>
              <a:rPr lang="fr-FR" sz="2000" smtClean="0"/>
              <a:t>Personnalisable pour faciliter le déploiement</a:t>
            </a:r>
          </a:p>
          <a:p>
            <a:pPr marL="447675" indent="-447675" eaLnBrk="1" hangingPunct="1"/>
            <a:r>
              <a:rPr lang="fr-FR" sz="2400" smtClean="0"/>
              <a:t>…n’est pas…</a:t>
            </a:r>
          </a:p>
          <a:p>
            <a:pPr marL="833438" lvl="1" indent="-354013" eaLnBrk="1" hangingPunct="1"/>
            <a:r>
              <a:rPr lang="fr-FR" sz="2000" smtClean="0"/>
              <a:t>Une version “Embedded” du système d’exploitation</a:t>
            </a:r>
          </a:p>
          <a:p>
            <a:pPr marL="833438" lvl="1" indent="-354013" eaLnBrk="1" hangingPunct="1"/>
            <a:r>
              <a:rPr lang="fr-FR" sz="2000" smtClean="0"/>
              <a:t>Il ne remplace pas un système d’exploitation client ou serveur</a:t>
            </a:r>
            <a:r>
              <a:rPr lang="fr-FR" sz="2200" smtClean="0"/>
              <a:t> </a:t>
            </a:r>
          </a:p>
          <a:p>
            <a:pPr marL="447675" indent="-447675" eaLnBrk="1" hangingPunct="1">
              <a:buFontTx/>
              <a:buBlip>
                <a:blip r:embed="rId3"/>
              </a:buBlip>
            </a:pPr>
            <a:r>
              <a:rPr lang="fr-FR" sz="2400" smtClean="0"/>
              <a:t>Les outils autour de WinPE</a:t>
            </a:r>
          </a:p>
          <a:p>
            <a:pPr marL="833438" lvl="1" indent="-354013" eaLnBrk="1" hangingPunct="1"/>
            <a:r>
              <a:rPr lang="fr-FR" sz="2000" smtClean="0"/>
              <a:t>DiskPart / Drvload / OSCDImag / PEImg</a:t>
            </a:r>
          </a:p>
          <a:p>
            <a:pPr marL="833438" lvl="1" indent="-354013" eaLnBrk="1" hangingPunct="1"/>
            <a:r>
              <a:rPr lang="fr-FR" sz="2000" smtClean="0"/>
              <a:t>BCDEdit</a:t>
            </a:r>
          </a:p>
          <a:p>
            <a:pPr marL="1208088" lvl="2" indent="-373063" eaLnBrk="1" hangingPunct="1"/>
            <a:r>
              <a:rPr lang="fr-FR" sz="1800" smtClean="0"/>
              <a:t>Edite les données de configuration de démarrage (</a:t>
            </a:r>
            <a:r>
              <a:rPr lang="fr-FR" b="1" smtClean="0"/>
              <a:t>B</a:t>
            </a:r>
            <a:r>
              <a:rPr lang="fr-FR" smtClean="0"/>
              <a:t>oot </a:t>
            </a:r>
            <a:r>
              <a:rPr lang="fr-FR" b="1" smtClean="0"/>
              <a:t>C</a:t>
            </a:r>
            <a:r>
              <a:rPr lang="fr-FR" smtClean="0"/>
              <a:t>onfiguration </a:t>
            </a:r>
            <a:r>
              <a:rPr lang="fr-FR" b="1" smtClean="0"/>
              <a:t>D</a:t>
            </a:r>
            <a:r>
              <a:rPr lang="fr-FR" smtClean="0"/>
              <a:t>ata)</a:t>
            </a:r>
          </a:p>
          <a:p>
            <a:pPr marL="1208088" lvl="2" indent="-373063" eaLnBrk="1" hangingPunct="1"/>
            <a:r>
              <a:rPr lang="fr-FR" smtClean="0"/>
              <a:t>Utiliser pour ajouter WINPE dans un menu de boot</a:t>
            </a:r>
            <a:endParaRPr lang="fr-FR" sz="2800" smtClean="0">
              <a:solidFill>
                <a:schemeClr val="accent1"/>
              </a:solidFill>
            </a:endParaRPr>
          </a:p>
        </p:txBody>
      </p:sp>
      <p:sp>
        <p:nvSpPr>
          <p:cNvPr id="39940" name="Rectangle 1602563"/>
          <p:cNvSpPr>
            <a:spLocks noChangeArrowheads="1"/>
          </p:cNvSpPr>
          <p:nvPr/>
        </p:nvSpPr>
        <p:spPr bwMode="auto">
          <a:xfrm>
            <a:off x="6999288" y="0"/>
            <a:ext cx="2144712" cy="349250"/>
          </a:xfrm>
          <a:prstGeom prst="rect">
            <a:avLst/>
          </a:prstGeom>
          <a:solidFill>
            <a:schemeClr val="hlink">
              <a:alpha val="49019"/>
            </a:schemeClr>
          </a:solidFill>
          <a:ln w="12700" algn="ctr">
            <a:solidFill>
              <a:schemeClr val="accent2"/>
            </a:solidFill>
            <a:miter lim="800000"/>
            <a:headEnd/>
            <a:tailEnd/>
          </a:ln>
        </p:spPr>
        <p:txBody>
          <a:bodyPr wrap="none" anchor="ctr"/>
          <a:lstStyle/>
          <a:p>
            <a:pPr algn="ctr"/>
            <a:r>
              <a:rPr lang="fr-FR" sz="2000"/>
              <a:t>Réalisation</a:t>
            </a:r>
          </a:p>
        </p:txBody>
      </p:sp>
      <p:sp>
        <p:nvSpPr>
          <p:cNvPr id="39941" name="Rectangle 1602564"/>
          <p:cNvSpPr>
            <a:spLocks noChangeArrowheads="1"/>
          </p:cNvSpPr>
          <p:nvPr/>
        </p:nvSpPr>
        <p:spPr bwMode="auto">
          <a:xfrm>
            <a:off x="6999288" y="381000"/>
            <a:ext cx="2144712" cy="349250"/>
          </a:xfrm>
          <a:prstGeom prst="rect">
            <a:avLst/>
          </a:prstGeom>
          <a:solidFill>
            <a:schemeClr val="folHlink">
              <a:alpha val="78822"/>
            </a:schemeClr>
          </a:solidFill>
          <a:ln w="12700" algn="ctr">
            <a:solidFill>
              <a:schemeClr val="accent2"/>
            </a:solidFill>
            <a:miter lim="800000"/>
            <a:headEnd/>
            <a:tailEnd/>
          </a:ln>
        </p:spPr>
        <p:txBody>
          <a:bodyPr wrap="none" anchor="ctr"/>
          <a:lstStyle/>
          <a:p>
            <a:pPr algn="ctr"/>
            <a:r>
              <a:rPr lang="fr-FR" sz="2000"/>
              <a:t>Déploiement</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hape 1603585"/>
          <p:cNvSpPr>
            <a:spLocks noGrp="1" noChangeArrowheads="1"/>
          </p:cNvSpPr>
          <p:nvPr>
            <p:ph type="title" idx="4294967295"/>
          </p:nvPr>
        </p:nvSpPr>
        <p:spPr>
          <a:xfrm>
            <a:off x="0" y="338138"/>
            <a:ext cx="8380413" cy="641350"/>
          </a:xfrm>
        </p:spPr>
        <p:txBody>
          <a:bodyPr/>
          <a:lstStyle/>
          <a:p>
            <a:pPr eaLnBrk="1" hangingPunct="1"/>
            <a:r>
              <a:rPr lang="en-US" smtClean="0"/>
              <a:t>Windows System Image Manager</a:t>
            </a:r>
          </a:p>
        </p:txBody>
      </p:sp>
      <p:sp>
        <p:nvSpPr>
          <p:cNvPr id="40963" name="Shape 1603586"/>
          <p:cNvSpPr>
            <a:spLocks noGrp="1" noChangeArrowheads="1"/>
          </p:cNvSpPr>
          <p:nvPr>
            <p:ph type="body" idx="4294967295"/>
          </p:nvPr>
        </p:nvSpPr>
        <p:spPr>
          <a:xfrm>
            <a:off x="0" y="966788"/>
            <a:ext cx="8907463" cy="1554162"/>
          </a:xfrm>
        </p:spPr>
        <p:txBody>
          <a:bodyPr/>
          <a:lstStyle/>
          <a:p>
            <a:pPr marL="447675" indent="-447675" eaLnBrk="1" hangingPunct="1"/>
            <a:r>
              <a:rPr lang="fr-FR" sz="2400" smtClean="0"/>
              <a:t>Outil graphique permettant sur une image sysprep :</a:t>
            </a:r>
          </a:p>
          <a:p>
            <a:pPr marL="833438" lvl="1" indent="-354013" eaLnBrk="1" hangingPunct="1"/>
            <a:r>
              <a:rPr lang="fr-FR" sz="2000" smtClean="0"/>
              <a:t>D’ajouter, de modifier, ou de supprimer des composants</a:t>
            </a:r>
          </a:p>
          <a:p>
            <a:pPr marL="447675" indent="-447675" eaLnBrk="1" hangingPunct="1"/>
            <a:r>
              <a:rPr lang="fr-FR" sz="2400" smtClean="0"/>
              <a:t>Création d’un fichier de réponses (unattended) en XML permettant l’automatisation de l’installation de Windows Vista</a:t>
            </a:r>
          </a:p>
        </p:txBody>
      </p:sp>
      <p:pic>
        <p:nvPicPr>
          <p:cNvPr id="40964" name="Rectangle 1603587"/>
          <p:cNvPicPr>
            <a:picLocks noChangeAspect="1" noChangeArrowheads="1"/>
          </p:cNvPicPr>
          <p:nvPr/>
        </p:nvPicPr>
        <p:blipFill>
          <a:blip r:embed="rId3"/>
          <a:srcRect/>
          <a:stretch>
            <a:fillRect/>
          </a:stretch>
        </p:blipFill>
        <p:spPr bwMode="auto">
          <a:xfrm>
            <a:off x="954088" y="2633663"/>
            <a:ext cx="6951662" cy="5195887"/>
          </a:xfrm>
          <a:prstGeom prst="rect">
            <a:avLst/>
          </a:prstGeom>
          <a:noFill/>
          <a:ln w="9525">
            <a:noFill/>
            <a:miter lim="800000"/>
            <a:headEnd/>
            <a:tailEnd/>
          </a:ln>
        </p:spPr>
      </p:pic>
      <p:sp>
        <p:nvSpPr>
          <p:cNvPr id="40965" name="Rectangle 1603589"/>
          <p:cNvSpPr>
            <a:spLocks noChangeArrowheads="1"/>
          </p:cNvSpPr>
          <p:nvPr/>
        </p:nvSpPr>
        <p:spPr bwMode="auto">
          <a:xfrm>
            <a:off x="7118350" y="-7041"/>
            <a:ext cx="2144713" cy="349250"/>
          </a:xfrm>
          <a:prstGeom prst="rect">
            <a:avLst/>
          </a:prstGeom>
          <a:solidFill>
            <a:schemeClr val="hlink">
              <a:alpha val="49019"/>
            </a:schemeClr>
          </a:solidFill>
          <a:ln w="12700" algn="ctr">
            <a:solidFill>
              <a:schemeClr val="accent2"/>
            </a:solidFill>
            <a:miter lim="800000"/>
            <a:headEnd/>
            <a:tailEnd/>
          </a:ln>
        </p:spPr>
        <p:txBody>
          <a:bodyPr wrap="none" anchor="ctr"/>
          <a:lstStyle/>
          <a:p>
            <a:pPr algn="ctr"/>
            <a:r>
              <a:rPr lang="fr-FR" sz="2000"/>
              <a:t>Réalisation</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hape 25600"/>
          <p:cNvSpPr>
            <a:spLocks noGrp="1" noChangeArrowheads="1"/>
          </p:cNvSpPr>
          <p:nvPr>
            <p:ph type="title" idx="4294967295"/>
          </p:nvPr>
        </p:nvSpPr>
        <p:spPr>
          <a:xfrm>
            <a:off x="0" y="450850"/>
            <a:ext cx="8229600" cy="641350"/>
          </a:xfrm>
          <a:noFill/>
        </p:spPr>
        <p:txBody>
          <a:bodyPr/>
          <a:lstStyle/>
          <a:p>
            <a:r>
              <a:rPr lang="en-US" smtClean="0">
                <a:ea typeface="SimSun" pitchFamily="2" charset="-122"/>
                <a:cs typeface="Times New Roman" pitchFamily="18" charset="0"/>
                <a:sym typeface="Wingdings" pitchFamily="2" charset="2"/>
              </a:rPr>
              <a:t>Outil de personnalisation Office (Office Customization Tool)</a:t>
            </a:r>
          </a:p>
        </p:txBody>
      </p:sp>
      <p:sp>
        <p:nvSpPr>
          <p:cNvPr id="41987" name="Shape 25601"/>
          <p:cNvSpPr>
            <a:spLocks noGrp="1" noChangeArrowheads="1"/>
          </p:cNvSpPr>
          <p:nvPr>
            <p:ph type="body" idx="4294967295"/>
          </p:nvPr>
        </p:nvSpPr>
        <p:spPr>
          <a:xfrm>
            <a:off x="4362450" y="1382713"/>
            <a:ext cx="4781550" cy="5300662"/>
          </a:xfrm>
          <a:noFill/>
        </p:spPr>
        <p:txBody>
          <a:bodyPr/>
          <a:lstStyle/>
          <a:p>
            <a:pPr>
              <a:lnSpc>
                <a:spcPct val="75000"/>
              </a:lnSpc>
            </a:pPr>
            <a:r>
              <a:rPr lang="fr-FR" sz="1800" dirty="0" smtClean="0">
                <a:ea typeface="SimSun" pitchFamily="2" charset="-122"/>
                <a:cs typeface="Times New Roman" pitchFamily="18" charset="0"/>
                <a:sym typeface="Wingdings" pitchFamily="2" charset="2"/>
              </a:rPr>
              <a:t>Combine l’ensemble des anciens outils en un seul</a:t>
            </a:r>
          </a:p>
          <a:p>
            <a:pPr>
              <a:lnSpc>
                <a:spcPct val="75000"/>
              </a:lnSpc>
            </a:pPr>
            <a:r>
              <a:rPr lang="fr-FR" sz="1800" dirty="0" smtClean="0">
                <a:ea typeface="SimSun" pitchFamily="2" charset="-122"/>
                <a:cs typeface="Times New Roman" pitchFamily="18" charset="0"/>
                <a:sym typeface="Wingdings" pitchFamily="2" charset="2"/>
              </a:rPr>
              <a:t>Partie intégrante du setup d’office (</a:t>
            </a:r>
            <a:r>
              <a:rPr lang="fr-FR" sz="1800" b="1" dirty="0" smtClean="0">
                <a:solidFill>
                  <a:schemeClr val="accent2"/>
                </a:solidFill>
                <a:ea typeface="SimSun" pitchFamily="2" charset="-122"/>
                <a:cs typeface="Times New Roman" pitchFamily="18" charset="0"/>
                <a:sym typeface="Wingdings" pitchFamily="2" charset="2"/>
              </a:rPr>
              <a:t>setup /</a:t>
            </a:r>
            <a:r>
              <a:rPr lang="fr-FR" sz="1800" b="1" dirty="0" err="1" smtClean="0">
                <a:solidFill>
                  <a:schemeClr val="accent2"/>
                </a:solidFill>
                <a:ea typeface="SimSun" pitchFamily="2" charset="-122"/>
                <a:cs typeface="Times New Roman" pitchFamily="18" charset="0"/>
                <a:sym typeface="Wingdings" pitchFamily="2" charset="2"/>
              </a:rPr>
              <a:t>admin</a:t>
            </a:r>
            <a:r>
              <a:rPr lang="fr-FR" sz="1800" dirty="0" smtClean="0">
                <a:ea typeface="SimSun" pitchFamily="2" charset="-122"/>
                <a:cs typeface="Times New Roman" pitchFamily="18" charset="0"/>
                <a:sym typeface="Wingdings" pitchFamily="2" charset="2"/>
              </a:rPr>
              <a:t>)</a:t>
            </a:r>
          </a:p>
          <a:p>
            <a:pPr lvl="1">
              <a:lnSpc>
                <a:spcPct val="75000"/>
              </a:lnSpc>
            </a:pPr>
            <a:r>
              <a:rPr lang="fr-FR" sz="1800" dirty="0" smtClean="0">
                <a:ea typeface="SimSun" pitchFamily="2" charset="-122"/>
                <a:cs typeface="Times New Roman" pitchFamily="18" charset="0"/>
                <a:sym typeface="Wingdings" pitchFamily="2" charset="2"/>
              </a:rPr>
              <a:t>Plus de téléchargement du Web</a:t>
            </a:r>
          </a:p>
          <a:p>
            <a:pPr>
              <a:lnSpc>
                <a:spcPct val="75000"/>
              </a:lnSpc>
            </a:pPr>
            <a:r>
              <a:rPr lang="fr-FR" sz="1800" dirty="0" smtClean="0">
                <a:ea typeface="SimSun" pitchFamily="2" charset="-122"/>
                <a:cs typeface="Times New Roman" pitchFamily="18" charset="0"/>
                <a:sym typeface="Wingdings" pitchFamily="2" charset="2"/>
              </a:rPr>
              <a:t>Permet des scénarios de personnalisation</a:t>
            </a:r>
          </a:p>
          <a:p>
            <a:pPr lvl="1">
              <a:lnSpc>
                <a:spcPct val="75000"/>
              </a:lnSpc>
            </a:pPr>
            <a:r>
              <a:rPr lang="fr-FR" sz="1800" dirty="0" smtClean="0">
                <a:ea typeface="SimSun" pitchFamily="2" charset="-122"/>
                <a:cs typeface="Times New Roman" pitchFamily="18" charset="0"/>
                <a:sym typeface="Wingdings" pitchFamily="2" charset="2"/>
              </a:rPr>
              <a:t>Infrastructure Windows Installer Update (.MSP)</a:t>
            </a:r>
          </a:p>
          <a:p>
            <a:pPr>
              <a:lnSpc>
                <a:spcPct val="75000"/>
              </a:lnSpc>
            </a:pPr>
            <a:r>
              <a:rPr lang="fr-FR" sz="1800" dirty="0" smtClean="0">
                <a:ea typeface="SimSun" pitchFamily="2" charset="-122"/>
                <a:cs typeface="Times New Roman" pitchFamily="18" charset="0"/>
                <a:sym typeface="Wingdings" pitchFamily="2" charset="2"/>
              </a:rPr>
              <a:t>Une personnalisation - N’importe quel langage.</a:t>
            </a:r>
          </a:p>
          <a:p>
            <a:pPr>
              <a:lnSpc>
                <a:spcPct val="75000"/>
              </a:lnSpc>
            </a:pPr>
            <a:r>
              <a:rPr lang="fr-FR" sz="1800" dirty="0" smtClean="0">
                <a:ea typeface="SimSun" pitchFamily="2" charset="-122"/>
                <a:cs typeface="Times New Roman" pitchFamily="18" charset="0"/>
                <a:sym typeface="Wingdings" pitchFamily="2" charset="2"/>
              </a:rPr>
              <a:t>Supporte les nouveautés d’ Office 2007</a:t>
            </a:r>
          </a:p>
          <a:p>
            <a:pPr lvl="1">
              <a:lnSpc>
                <a:spcPct val="75000"/>
              </a:lnSpc>
            </a:pPr>
            <a:r>
              <a:rPr lang="fr-FR" sz="1800" dirty="0" smtClean="0">
                <a:ea typeface="SimSun" pitchFamily="2" charset="-122"/>
                <a:cs typeface="Times New Roman" pitchFamily="18" charset="0"/>
                <a:sym typeface="Wingdings" pitchFamily="2" charset="2"/>
              </a:rPr>
              <a:t>Sécurité, Outlook, paramètres utilisateur</a:t>
            </a:r>
          </a:p>
          <a:p>
            <a:pPr>
              <a:lnSpc>
                <a:spcPct val="75000"/>
              </a:lnSpc>
            </a:pPr>
            <a:r>
              <a:rPr lang="fr-FR" sz="1800" dirty="0" smtClean="0">
                <a:ea typeface="SimSun" pitchFamily="2" charset="-122"/>
                <a:cs typeface="Times New Roman" pitchFamily="18" charset="0"/>
                <a:sym typeface="Wingdings" pitchFamily="2" charset="2"/>
              </a:rPr>
              <a:t>Interface simple, localisée</a:t>
            </a:r>
          </a:p>
          <a:p>
            <a:pPr>
              <a:lnSpc>
                <a:spcPct val="75000"/>
              </a:lnSpc>
            </a:pPr>
            <a:r>
              <a:rPr lang="fr-FR" sz="1800" dirty="0" smtClean="0">
                <a:ea typeface="SimSun" pitchFamily="2" charset="-122"/>
                <a:cs typeface="Times New Roman" pitchFamily="18" charset="0"/>
                <a:sym typeface="Wingdings" pitchFamily="2" charset="2"/>
              </a:rPr>
              <a:t>Application automatique</a:t>
            </a:r>
          </a:p>
          <a:p>
            <a:pPr lvl="1">
              <a:lnSpc>
                <a:spcPct val="75000"/>
              </a:lnSpc>
            </a:pPr>
            <a:r>
              <a:rPr lang="fr-FR" sz="1800" dirty="0" smtClean="0">
                <a:ea typeface="SimSun" pitchFamily="2" charset="-122"/>
                <a:cs typeface="Times New Roman" pitchFamily="18" charset="0"/>
                <a:sym typeface="Wingdings" pitchFamily="2" charset="2"/>
              </a:rPr>
              <a:t>Juste placer le fichier dans le dossier “Updates”</a:t>
            </a:r>
          </a:p>
          <a:p>
            <a:pPr lvl="1">
              <a:lnSpc>
                <a:spcPct val="75000"/>
              </a:lnSpc>
            </a:pPr>
            <a:r>
              <a:rPr lang="fr-FR" sz="1800" dirty="0" smtClean="0">
                <a:ea typeface="SimSun" pitchFamily="2" charset="-122"/>
                <a:cs typeface="Times New Roman" pitchFamily="18" charset="0"/>
                <a:sym typeface="Wingdings" pitchFamily="2" charset="2"/>
              </a:rPr>
              <a:t>Ou spécifier le paramètre setup /</a:t>
            </a:r>
            <a:r>
              <a:rPr lang="fr-FR" sz="1800" dirty="0" err="1" smtClean="0">
                <a:ea typeface="SimSun" pitchFamily="2" charset="-122"/>
                <a:cs typeface="Times New Roman" pitchFamily="18" charset="0"/>
                <a:sym typeface="Wingdings" pitchFamily="2" charset="2"/>
              </a:rPr>
              <a:t>adminfile</a:t>
            </a:r>
            <a:r>
              <a:rPr lang="fr-FR" sz="1800" dirty="0" smtClean="0">
                <a:ea typeface="SimSun" pitchFamily="2" charset="-122"/>
                <a:cs typeface="Times New Roman" pitchFamily="18" charset="0"/>
                <a:sym typeface="Wingdings" pitchFamily="2" charset="2"/>
              </a:rPr>
              <a:t> fichier</a:t>
            </a:r>
          </a:p>
          <a:p>
            <a:pPr lvl="1">
              <a:lnSpc>
                <a:spcPct val="70000"/>
              </a:lnSpc>
            </a:pPr>
            <a:endParaRPr lang="fr-FR" sz="1700" dirty="0" smtClean="0">
              <a:ea typeface="SimSun" pitchFamily="2" charset="-122"/>
              <a:cs typeface="Times New Roman" pitchFamily="18" charset="0"/>
              <a:sym typeface="Wingdings" pitchFamily="2" charset="2"/>
            </a:endParaRPr>
          </a:p>
          <a:p>
            <a:pPr lvl="1">
              <a:lnSpc>
                <a:spcPct val="70000"/>
              </a:lnSpc>
            </a:pPr>
            <a:endParaRPr lang="en-US" sz="1700" dirty="0" smtClean="0">
              <a:ea typeface="SimSun" pitchFamily="2" charset="-122"/>
              <a:cs typeface="Times New Roman" pitchFamily="18" charset="0"/>
              <a:sym typeface="Wingdings" pitchFamily="2" charset="2"/>
            </a:endParaRPr>
          </a:p>
        </p:txBody>
      </p:sp>
      <p:sp>
        <p:nvSpPr>
          <p:cNvPr id="41988" name="Rectangle 1603589"/>
          <p:cNvSpPr>
            <a:spLocks noChangeArrowheads="1"/>
          </p:cNvSpPr>
          <p:nvPr/>
        </p:nvSpPr>
        <p:spPr bwMode="auto">
          <a:xfrm>
            <a:off x="7131050" y="20083"/>
            <a:ext cx="2144713" cy="349251"/>
          </a:xfrm>
          <a:prstGeom prst="rect">
            <a:avLst/>
          </a:prstGeom>
          <a:solidFill>
            <a:schemeClr val="hlink">
              <a:alpha val="49019"/>
            </a:schemeClr>
          </a:solidFill>
          <a:ln w="12700" algn="ctr">
            <a:solidFill>
              <a:schemeClr val="accent2"/>
            </a:solidFill>
            <a:miter lim="800000"/>
            <a:headEnd/>
            <a:tailEnd/>
          </a:ln>
        </p:spPr>
        <p:txBody>
          <a:bodyPr wrap="none" anchor="ctr"/>
          <a:lstStyle/>
          <a:p>
            <a:pPr algn="ctr"/>
            <a:r>
              <a:rPr lang="fr-FR" sz="2000"/>
              <a:t>Réalisation</a:t>
            </a:r>
          </a:p>
        </p:txBody>
      </p:sp>
      <p:pic>
        <p:nvPicPr>
          <p:cNvPr id="19" name="Rectangle 18"/>
          <p:cNvPicPr>
            <a:picLocks noChangeArrowheads="1"/>
          </p:cNvPicPr>
          <p:nvPr/>
        </p:nvPicPr>
        <p:blipFill>
          <a:blip r:embed="rId3"/>
          <a:srcRect/>
          <a:stretch>
            <a:fillRect/>
          </a:stretch>
        </p:blipFill>
        <p:spPr bwMode="auto">
          <a:xfrm>
            <a:off x="854075" y="4468813"/>
            <a:ext cx="831850" cy="701675"/>
          </a:xfrm>
          <a:prstGeom prst="rect">
            <a:avLst/>
          </a:prstGeom>
          <a:noFill/>
          <a:ln w="9525">
            <a:noFill/>
            <a:miter lim="800000"/>
            <a:headEnd/>
            <a:tailEnd/>
          </a:ln>
        </p:spPr>
      </p:pic>
      <p:pic>
        <p:nvPicPr>
          <p:cNvPr id="7" name="Rectangle 6"/>
          <p:cNvPicPr>
            <a:picLocks noChangeArrowheads="1"/>
          </p:cNvPicPr>
          <p:nvPr/>
        </p:nvPicPr>
        <p:blipFill>
          <a:blip r:embed="rId3"/>
          <a:srcRect/>
          <a:stretch>
            <a:fillRect/>
          </a:stretch>
        </p:blipFill>
        <p:spPr bwMode="auto">
          <a:xfrm>
            <a:off x="546100" y="3340100"/>
            <a:ext cx="831850" cy="701675"/>
          </a:xfrm>
          <a:prstGeom prst="rect">
            <a:avLst/>
          </a:prstGeom>
          <a:noFill/>
          <a:ln w="9525">
            <a:noFill/>
            <a:miter lim="800000"/>
            <a:headEnd/>
            <a:tailEnd/>
          </a:ln>
        </p:spPr>
      </p:pic>
      <p:pic>
        <p:nvPicPr>
          <p:cNvPr id="23" name="Rectangle 22"/>
          <p:cNvPicPr>
            <a:picLocks noChangeArrowheads="1"/>
          </p:cNvPicPr>
          <p:nvPr/>
        </p:nvPicPr>
        <p:blipFill>
          <a:blip r:embed="rId3"/>
          <a:srcRect/>
          <a:stretch>
            <a:fillRect/>
          </a:stretch>
        </p:blipFill>
        <p:spPr bwMode="auto">
          <a:xfrm>
            <a:off x="1820863" y="2244725"/>
            <a:ext cx="831850" cy="701675"/>
          </a:xfrm>
          <a:prstGeom prst="rect">
            <a:avLst/>
          </a:prstGeom>
          <a:noFill/>
          <a:ln w="9525">
            <a:noFill/>
            <a:miter lim="800000"/>
            <a:headEnd/>
            <a:tailEnd/>
          </a:ln>
        </p:spPr>
      </p:pic>
      <p:pic>
        <p:nvPicPr>
          <p:cNvPr id="28" name="Rectangle 27"/>
          <p:cNvPicPr>
            <a:picLocks noChangeArrowheads="1"/>
          </p:cNvPicPr>
          <p:nvPr/>
        </p:nvPicPr>
        <p:blipFill>
          <a:blip r:embed="rId3"/>
          <a:srcRect/>
          <a:stretch>
            <a:fillRect/>
          </a:stretch>
        </p:blipFill>
        <p:spPr bwMode="auto">
          <a:xfrm>
            <a:off x="2652713" y="4437063"/>
            <a:ext cx="831850" cy="701675"/>
          </a:xfrm>
          <a:prstGeom prst="rect">
            <a:avLst/>
          </a:prstGeom>
          <a:noFill/>
          <a:ln w="9525">
            <a:noFill/>
            <a:miter lim="800000"/>
            <a:headEnd/>
            <a:tailEnd/>
          </a:ln>
        </p:spPr>
      </p:pic>
      <p:pic>
        <p:nvPicPr>
          <p:cNvPr id="30" name="Rectangle 29"/>
          <p:cNvPicPr>
            <a:picLocks noChangeArrowheads="1"/>
          </p:cNvPicPr>
          <p:nvPr/>
        </p:nvPicPr>
        <p:blipFill>
          <a:blip r:embed="rId3"/>
          <a:srcRect/>
          <a:stretch>
            <a:fillRect/>
          </a:stretch>
        </p:blipFill>
        <p:spPr bwMode="auto">
          <a:xfrm>
            <a:off x="3076575" y="3348038"/>
            <a:ext cx="831850" cy="701675"/>
          </a:xfrm>
          <a:prstGeom prst="rect">
            <a:avLst/>
          </a:prstGeom>
          <a:noFill/>
          <a:ln w="9525">
            <a:noFill/>
            <a:miter lim="800000"/>
            <a:headEnd/>
            <a:tailEnd/>
          </a:ln>
        </p:spPr>
      </p:pic>
      <p:grpSp>
        <p:nvGrpSpPr>
          <p:cNvPr id="2" name="Group 12"/>
          <p:cNvGrpSpPr>
            <a:grpSpLocks/>
          </p:cNvGrpSpPr>
          <p:nvPr/>
        </p:nvGrpSpPr>
        <p:grpSpPr bwMode="auto">
          <a:xfrm>
            <a:off x="1635125" y="3217863"/>
            <a:ext cx="1162050" cy="1093787"/>
            <a:chOff x="778" y="2464"/>
            <a:chExt cx="732" cy="689"/>
          </a:xfrm>
        </p:grpSpPr>
        <p:pic>
          <p:nvPicPr>
            <p:cNvPr id="41995" name="Rectangle 28680"/>
            <p:cNvPicPr>
              <a:picLocks noChangeArrowheads="1"/>
            </p:cNvPicPr>
            <p:nvPr/>
          </p:nvPicPr>
          <p:blipFill>
            <a:blip r:embed="rId4">
              <a:clrChange>
                <a:clrFrom>
                  <a:srgbClr val="FFFFFF"/>
                </a:clrFrom>
                <a:clrTo>
                  <a:srgbClr val="FFFFFF">
                    <a:alpha val="0"/>
                  </a:srgbClr>
                </a:clrTo>
              </a:clrChange>
            </a:blip>
            <a:srcRect/>
            <a:stretch>
              <a:fillRect/>
            </a:stretch>
          </p:blipFill>
          <p:spPr bwMode="auto">
            <a:xfrm>
              <a:off x="825" y="2464"/>
              <a:ext cx="647" cy="564"/>
            </a:xfrm>
            <a:prstGeom prst="rect">
              <a:avLst/>
            </a:prstGeom>
            <a:noFill/>
            <a:ln w="9525">
              <a:noFill/>
              <a:miter lim="800000"/>
              <a:headEnd/>
              <a:tailEnd/>
            </a:ln>
          </p:spPr>
        </p:pic>
        <p:sp>
          <p:nvSpPr>
            <p:cNvPr id="41996" name="Rectangle 28681"/>
            <p:cNvSpPr>
              <a:spLocks noChangeArrowheads="1"/>
            </p:cNvSpPr>
            <p:nvPr/>
          </p:nvSpPr>
          <p:spPr bwMode="auto">
            <a:xfrm>
              <a:off x="778" y="3018"/>
              <a:ext cx="732" cy="135"/>
            </a:xfrm>
            <a:prstGeom prst="rect">
              <a:avLst/>
            </a:prstGeom>
            <a:noFill/>
            <a:ln w="9525">
              <a:noFill/>
              <a:miter lim="800000"/>
              <a:headEnd/>
              <a:tailEnd/>
            </a:ln>
          </p:spPr>
          <p:txBody>
            <a:bodyPr wrap="none"/>
            <a:lstStyle/>
            <a:p>
              <a:pPr eaLnBrk="0">
                <a:spcBef>
                  <a:spcPct val="20000"/>
                </a:spcBef>
              </a:pPr>
              <a:r>
                <a:rPr kumimoji="1" lang="en-US" sz="800">
                  <a:latin typeface="Verdana" pitchFamily="34" charset="0"/>
                  <a:ea typeface="MS PGothic" pitchFamily="34" charset="-128"/>
                  <a:sym typeface="Wingdings" pitchFamily="2" charset="2"/>
                </a:rPr>
                <a:t>Customization Tool</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66667E-6 3.21536E-6 L -0.00226 0.15822 " pathEditMode="relative" rAng="0" ptsTypes="AA">
                                      <p:cBhvr>
                                        <p:cTn id="26" dur="2000" fill="hold"/>
                                        <p:tgtEl>
                                          <p:spTgt spid="23"/>
                                        </p:tgtEl>
                                        <p:attrNameLst>
                                          <p:attrName>ppt_x</p:attrName>
                                          <p:attrName>ppt_y</p:attrName>
                                        </p:attrNameLst>
                                      </p:cBhvr>
                                      <p:rCtr x="-1" y="79"/>
                                    </p:animMotion>
                                  </p:childTnLst>
                                </p:cTn>
                              </p:par>
                              <p:par>
                                <p:cTn id="27" presetID="10" presetClass="exit" presetSubtype="0" fill="hold" nodeType="withEffect">
                                  <p:stCondLst>
                                    <p:cond delay="0"/>
                                  </p:stCondLst>
                                  <p:childTnLst>
                                    <p:animEffect transition="out" filter="fade">
                                      <p:cBhvr>
                                        <p:cTn id="28" dur="2000"/>
                                        <p:tgtEl>
                                          <p:spTgt spid="23"/>
                                        </p:tgtEl>
                                      </p:cBhvr>
                                    </p:animEffect>
                                    <p:set>
                                      <p:cBhvr>
                                        <p:cTn id="29" dur="1" fill="hold">
                                          <p:stCondLst>
                                            <p:cond delay="1999"/>
                                          </p:stCondLst>
                                        </p:cTn>
                                        <p:tgtEl>
                                          <p:spTgt spid="23"/>
                                        </p:tgtEl>
                                        <p:attrNameLst>
                                          <p:attrName>style.visibility</p:attrName>
                                        </p:attrNameLst>
                                      </p:cBhvr>
                                      <p:to>
                                        <p:strVal val="hidden"/>
                                      </p:to>
                                    </p:set>
                                  </p:childTnLst>
                                </p:cTn>
                              </p:par>
                            </p:childTnLst>
                          </p:cTn>
                        </p:par>
                        <p:par>
                          <p:cTn id="30" fill="hold">
                            <p:stCondLst>
                              <p:cond delay="2000"/>
                            </p:stCondLst>
                            <p:childTnLst>
                              <p:par>
                                <p:cTn id="31" presetID="35" presetClass="path" presetSubtype="0" accel="50000" decel="50000" fill="hold" nodeType="afterEffect">
                                  <p:stCondLst>
                                    <p:cond delay="0"/>
                                  </p:stCondLst>
                                  <p:childTnLst>
                                    <p:animMotion origin="layout" path="M 1.94444E-6 -4.76984E-6 L -0.13854 -0.00323 " pathEditMode="relative" rAng="0" ptsTypes="AA">
                                      <p:cBhvr>
                                        <p:cTn id="32" dur="2000" fill="hold"/>
                                        <p:tgtEl>
                                          <p:spTgt spid="30"/>
                                        </p:tgtEl>
                                        <p:attrNameLst>
                                          <p:attrName>ppt_x</p:attrName>
                                          <p:attrName>ppt_y</p:attrName>
                                        </p:attrNameLst>
                                      </p:cBhvr>
                                      <p:rCtr x="-69" y="-2"/>
                                    </p:animMotion>
                                  </p:childTnLst>
                                </p:cTn>
                              </p:par>
                              <p:par>
                                <p:cTn id="33" presetID="10" presetClass="exit" presetSubtype="0" fill="hold" nodeType="withEffect">
                                  <p:stCondLst>
                                    <p:cond delay="0"/>
                                  </p:stCondLst>
                                  <p:childTnLst>
                                    <p:animEffect transition="out" filter="fade">
                                      <p:cBhvr>
                                        <p:cTn id="34" dur="1000"/>
                                        <p:tgtEl>
                                          <p:spTgt spid="30"/>
                                        </p:tgtEl>
                                      </p:cBhvr>
                                    </p:animEffect>
                                    <p:set>
                                      <p:cBhvr>
                                        <p:cTn id="35" dur="1" fill="hold">
                                          <p:stCondLst>
                                            <p:cond delay="999"/>
                                          </p:stCondLst>
                                        </p:cTn>
                                        <p:tgtEl>
                                          <p:spTgt spid="30"/>
                                        </p:tgtEl>
                                        <p:attrNameLst>
                                          <p:attrName>style.visibility</p:attrName>
                                        </p:attrNameLst>
                                      </p:cBhvr>
                                      <p:to>
                                        <p:strVal val="hidden"/>
                                      </p:to>
                                    </p:set>
                                  </p:childTnLst>
                                </p:cTn>
                              </p:par>
                            </p:childTnLst>
                          </p:cTn>
                        </p:par>
                        <p:par>
                          <p:cTn id="36" fill="hold">
                            <p:stCondLst>
                              <p:cond delay="4000"/>
                            </p:stCondLst>
                            <p:childTnLst>
                              <p:par>
                                <p:cTn id="37" presetID="64" presetClass="path" presetSubtype="0" accel="50000" decel="50000" fill="hold" nodeType="afterEffect">
                                  <p:stCondLst>
                                    <p:cond delay="0"/>
                                  </p:stCondLst>
                                  <p:childTnLst>
                                    <p:animMotion origin="layout" path="M -3.88889E-6 -8.67453E-7 L -0.09184 -0.1647 " pathEditMode="relative" rAng="0" ptsTypes="AA">
                                      <p:cBhvr>
                                        <p:cTn id="38" dur="2000" fill="hold"/>
                                        <p:tgtEl>
                                          <p:spTgt spid="28"/>
                                        </p:tgtEl>
                                        <p:attrNameLst>
                                          <p:attrName>ppt_x</p:attrName>
                                          <p:attrName>ppt_y</p:attrName>
                                        </p:attrNameLst>
                                      </p:cBhvr>
                                      <p:rCtr x="-46" y="-82"/>
                                    </p:animMotion>
                                  </p:childTnLst>
                                </p:cTn>
                              </p:par>
                              <p:par>
                                <p:cTn id="39" presetID="10" presetClass="exit" presetSubtype="0" fill="hold" nodeType="withEffect">
                                  <p:stCondLst>
                                    <p:cond delay="0"/>
                                  </p:stCondLst>
                                  <p:childTnLst>
                                    <p:animEffect transition="out" filter="fade">
                                      <p:cBhvr>
                                        <p:cTn id="40" dur="1000"/>
                                        <p:tgtEl>
                                          <p:spTgt spid="28"/>
                                        </p:tgtEl>
                                      </p:cBhvr>
                                    </p:animEffect>
                                    <p:set>
                                      <p:cBhvr>
                                        <p:cTn id="41" dur="1" fill="hold">
                                          <p:stCondLst>
                                            <p:cond delay="999"/>
                                          </p:stCondLst>
                                        </p:cTn>
                                        <p:tgtEl>
                                          <p:spTgt spid="28"/>
                                        </p:tgtEl>
                                        <p:attrNameLst>
                                          <p:attrName>style.visibility</p:attrName>
                                        </p:attrNameLst>
                                      </p:cBhvr>
                                      <p:to>
                                        <p:strVal val="hidden"/>
                                      </p:to>
                                    </p:set>
                                  </p:childTnLst>
                                </p:cTn>
                              </p:par>
                            </p:childTnLst>
                          </p:cTn>
                        </p:par>
                        <p:par>
                          <p:cTn id="42" fill="hold">
                            <p:stCondLst>
                              <p:cond delay="6000"/>
                            </p:stCondLst>
                            <p:childTnLst>
                              <p:par>
                                <p:cTn id="43" presetID="64" presetClass="path" presetSubtype="0" accel="50000" decel="50000" fill="hold" nodeType="afterEffect">
                                  <p:stCondLst>
                                    <p:cond delay="0"/>
                                  </p:stCondLst>
                                  <p:childTnLst>
                                    <p:animMotion origin="layout" path="M -2.5E-6 2.71571E-6 L 0.10469 -0.1691 " pathEditMode="relative" rAng="0" ptsTypes="AA">
                                      <p:cBhvr>
                                        <p:cTn id="44" dur="2000" fill="hold"/>
                                        <p:tgtEl>
                                          <p:spTgt spid="19"/>
                                        </p:tgtEl>
                                        <p:attrNameLst>
                                          <p:attrName>ppt_x</p:attrName>
                                          <p:attrName>ppt_y</p:attrName>
                                        </p:attrNameLst>
                                      </p:cBhvr>
                                      <p:rCtr x="52" y="-85"/>
                                    </p:animMotion>
                                  </p:childTnLst>
                                </p:cTn>
                              </p:par>
                              <p:par>
                                <p:cTn id="45" presetID="10" presetClass="exit" presetSubtype="0" fill="hold" nodeType="withEffect">
                                  <p:stCondLst>
                                    <p:cond delay="0"/>
                                  </p:stCondLst>
                                  <p:childTnLst>
                                    <p:animEffect transition="out" filter="fade">
                                      <p:cBhvr>
                                        <p:cTn id="46" dur="1000"/>
                                        <p:tgtEl>
                                          <p:spTgt spid="19"/>
                                        </p:tgtEl>
                                      </p:cBhvr>
                                    </p:animEffect>
                                    <p:set>
                                      <p:cBhvr>
                                        <p:cTn id="47" dur="1" fill="hold">
                                          <p:stCondLst>
                                            <p:cond delay="999"/>
                                          </p:stCondLst>
                                        </p:cTn>
                                        <p:tgtEl>
                                          <p:spTgt spid="19"/>
                                        </p:tgtEl>
                                        <p:attrNameLst>
                                          <p:attrName>style.visibility</p:attrName>
                                        </p:attrNameLst>
                                      </p:cBhvr>
                                      <p:to>
                                        <p:strVal val="hidden"/>
                                      </p:to>
                                    </p:set>
                                  </p:childTnLst>
                                </p:cTn>
                              </p:par>
                            </p:childTnLst>
                          </p:cTn>
                        </p:par>
                        <p:par>
                          <p:cTn id="48" fill="hold">
                            <p:stCondLst>
                              <p:cond delay="8000"/>
                            </p:stCondLst>
                            <p:childTnLst>
                              <p:par>
                                <p:cTn id="49" presetID="63" presetClass="path" presetSubtype="0" accel="50000" decel="50000" fill="hold" nodeType="afterEffect">
                                  <p:stCondLst>
                                    <p:cond delay="0"/>
                                  </p:stCondLst>
                                  <p:childTnLst>
                                    <p:animMotion origin="layout" path="M -1.94444E-6 1.83437E-6 L 0.13854 -0.00463 " pathEditMode="relative" rAng="0" ptsTypes="AA">
                                      <p:cBhvr>
                                        <p:cTn id="50" dur="2000" fill="hold"/>
                                        <p:tgtEl>
                                          <p:spTgt spid="7"/>
                                        </p:tgtEl>
                                        <p:attrNameLst>
                                          <p:attrName>ppt_x</p:attrName>
                                          <p:attrName>ppt_y</p:attrName>
                                        </p:attrNameLst>
                                      </p:cBhvr>
                                      <p:rCtr x="69" y="-2"/>
                                    </p:animMotion>
                                  </p:childTnLst>
                                </p:cTn>
                              </p:par>
                              <p:par>
                                <p:cTn id="51" presetID="10" presetClass="exit" presetSubtype="0" fill="hold" nodeType="withEffect">
                                  <p:stCondLst>
                                    <p:cond delay="0"/>
                                  </p:stCondLst>
                                  <p:childTnLst>
                                    <p:animEffect transition="out" filter="fade">
                                      <p:cBhvr>
                                        <p:cTn id="52" dur="1000"/>
                                        <p:tgtEl>
                                          <p:spTgt spid="7"/>
                                        </p:tgtEl>
                                      </p:cBhvr>
                                    </p:animEffect>
                                    <p:set>
                                      <p:cBhvr>
                                        <p:cTn id="53" dur="1" fill="hold">
                                          <p:stCondLst>
                                            <p:cond delay="999"/>
                                          </p:stCondLst>
                                        </p:cTn>
                                        <p:tgtEl>
                                          <p:spTgt spid="7"/>
                                        </p:tgtEl>
                                        <p:attrNameLst>
                                          <p:attrName>style.visibility</p:attrName>
                                        </p:attrNameLst>
                                      </p:cBhvr>
                                      <p:to>
                                        <p:strVal val="hidden"/>
                                      </p:to>
                                    </p:set>
                                  </p:childTnLst>
                                </p:cTn>
                              </p:par>
                            </p:childTnLst>
                          </p:cTn>
                        </p:par>
                        <p:par>
                          <p:cTn id="54" fill="hold">
                            <p:stCondLst>
                              <p:cond delay="10000"/>
                            </p:stCondLst>
                            <p:childTnLst>
                              <p:par>
                                <p:cTn id="55" presetID="6" presetClass="emph" presetSubtype="0" autoRev="1" fill="hold" nodeType="afterEffect">
                                  <p:stCondLst>
                                    <p:cond delay="0"/>
                                  </p:stCondLst>
                                  <p:childTnLst>
                                    <p:animScale>
                                      <p:cBhvr>
                                        <p:cTn id="5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63538" y="0"/>
            <a:ext cx="8229600" cy="846138"/>
          </a:xfrm>
          <a:noFill/>
        </p:spPr>
        <p:txBody>
          <a:bodyPr/>
          <a:lstStyle/>
          <a:p>
            <a:r>
              <a:rPr lang="en-US" smtClean="0">
                <a:ea typeface="SimSun" pitchFamily="2" charset="-122"/>
                <a:cs typeface="Times New Roman" pitchFamily="18" charset="0"/>
                <a:sym typeface="Wingdings" pitchFamily="2" charset="2"/>
              </a:rPr>
              <a:t>Office Customization Tool</a:t>
            </a:r>
            <a:endParaRPr lang="fr-FR" smtClean="0">
              <a:ea typeface="SimSun" pitchFamily="2" charset="-122"/>
              <a:cs typeface="Times New Roman" pitchFamily="18" charset="0"/>
              <a:sym typeface="Wingdings" pitchFamily="2" charset="2"/>
            </a:endParaRPr>
          </a:p>
        </p:txBody>
      </p:sp>
      <p:pic>
        <p:nvPicPr>
          <p:cNvPr id="43011" name="Picture 4"/>
          <p:cNvPicPr>
            <a:picLocks noChangeAspect="1" noChangeArrowheads="1"/>
          </p:cNvPicPr>
          <p:nvPr/>
        </p:nvPicPr>
        <p:blipFill>
          <a:blip r:embed="rId3"/>
          <a:srcRect/>
          <a:stretch>
            <a:fillRect/>
          </a:stretch>
        </p:blipFill>
        <p:spPr bwMode="auto">
          <a:xfrm>
            <a:off x="-92650" y="859848"/>
            <a:ext cx="9305925" cy="5337175"/>
          </a:xfrm>
          <a:prstGeom prst="rect">
            <a:avLst/>
          </a:prstGeom>
          <a:ln>
            <a:noFill/>
          </a:ln>
          <a:effectLst>
            <a:outerShdw blurRad="292100" dist="139700" dir="2700000" algn="tl" rotWithShape="0">
              <a:srgbClr val="333333">
                <a:alpha val="65000"/>
              </a:srgbClr>
            </a:outerShdw>
          </a:effectLst>
        </p:spPr>
      </p:pic>
      <p:sp>
        <p:nvSpPr>
          <p:cNvPr id="43012" name="Rectangle 1603589"/>
          <p:cNvSpPr>
            <a:spLocks noChangeArrowheads="1"/>
          </p:cNvSpPr>
          <p:nvPr/>
        </p:nvSpPr>
        <p:spPr bwMode="auto">
          <a:xfrm>
            <a:off x="6999288" y="59634"/>
            <a:ext cx="2144712" cy="349250"/>
          </a:xfrm>
          <a:prstGeom prst="rect">
            <a:avLst/>
          </a:prstGeom>
          <a:solidFill>
            <a:schemeClr val="hlink">
              <a:alpha val="49019"/>
            </a:schemeClr>
          </a:solidFill>
          <a:ln w="12700" algn="ctr">
            <a:solidFill>
              <a:schemeClr val="accent2"/>
            </a:solidFill>
            <a:miter lim="800000"/>
            <a:headEnd/>
            <a:tailEnd/>
          </a:ln>
        </p:spPr>
        <p:txBody>
          <a:bodyPr wrap="none" anchor="ctr"/>
          <a:lstStyle/>
          <a:p>
            <a:pPr algn="ctr"/>
            <a:r>
              <a:rPr lang="fr-FR" sz="2000"/>
              <a:t>Réalisation</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Objectif du séminaire</a:t>
            </a:r>
            <a:endParaRPr lang="fr-FR" dirty="0"/>
          </a:p>
        </p:txBody>
      </p:sp>
      <p:sp>
        <p:nvSpPr>
          <p:cNvPr id="3" name="Text Placeholder 2"/>
          <p:cNvSpPr>
            <a:spLocks noGrp="1"/>
          </p:cNvSpPr>
          <p:nvPr>
            <p:ph type="body" idx="1"/>
          </p:nvPr>
        </p:nvSpPr>
        <p:spPr>
          <a:xfrm>
            <a:off x="406400" y="984250"/>
            <a:ext cx="8459304" cy="4525963"/>
          </a:xfrm>
        </p:spPr>
        <p:txBody>
          <a:bodyPr/>
          <a:lstStyle/>
          <a:p>
            <a:r>
              <a:rPr lang="fr-FR" sz="3200" b="1" dirty="0" smtClean="0"/>
              <a:t>Quels sont les nouveautés concernant le déploiement et l’administration de Windows Vista et Microsoft office 2007 ?</a:t>
            </a:r>
            <a:br>
              <a:rPr lang="fr-FR" sz="3200" b="1" dirty="0" smtClean="0"/>
            </a:br>
            <a:endParaRPr lang="fr-FR" sz="3200" b="1" dirty="0" smtClean="0"/>
          </a:p>
          <a:p>
            <a:r>
              <a:rPr lang="fr-FR" sz="3200" b="1" dirty="0" smtClean="0"/>
              <a:t>Quels bénéfices en attendre ?</a:t>
            </a:r>
            <a:endParaRPr lang="fr-FR" sz="3200" b="1"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63538" y="0"/>
            <a:ext cx="8229600" cy="846138"/>
          </a:xfrm>
          <a:noFill/>
        </p:spPr>
        <p:txBody>
          <a:bodyPr/>
          <a:lstStyle/>
          <a:p>
            <a:r>
              <a:rPr lang="fr-FR" smtClean="0"/>
              <a:t>Le fichier Config.xml</a:t>
            </a:r>
          </a:p>
        </p:txBody>
      </p:sp>
      <p:sp>
        <p:nvSpPr>
          <p:cNvPr id="44035" name="Rectangle 3"/>
          <p:cNvSpPr>
            <a:spLocks noGrp="1" noChangeArrowheads="1"/>
          </p:cNvSpPr>
          <p:nvPr>
            <p:ph idx="1"/>
          </p:nvPr>
        </p:nvSpPr>
        <p:spPr>
          <a:xfrm>
            <a:off x="382588" y="1219200"/>
            <a:ext cx="8761412" cy="5780088"/>
          </a:xfrm>
        </p:spPr>
        <p:txBody>
          <a:bodyPr/>
          <a:lstStyle/>
          <a:p>
            <a:pPr>
              <a:lnSpc>
                <a:spcPct val="80000"/>
              </a:lnSpc>
            </a:pPr>
            <a:r>
              <a:rPr lang="fr-FR" smtClean="0"/>
              <a:t>Il est possible d’utiliser le fichier Config.xml pour personnaliser l’installation d’Office 2007</a:t>
            </a:r>
          </a:p>
          <a:p>
            <a:pPr>
              <a:lnSpc>
                <a:spcPct val="80000"/>
              </a:lnSpc>
            </a:pPr>
            <a:r>
              <a:rPr lang="fr-FR" smtClean="0"/>
              <a:t>Placer le fichier dans le dossier ou se trouve setup.exe</a:t>
            </a:r>
          </a:p>
          <a:p>
            <a:pPr>
              <a:lnSpc>
                <a:spcPct val="80000"/>
              </a:lnSpc>
            </a:pPr>
            <a:r>
              <a:rPr lang="fr-FR" smtClean="0"/>
              <a:t>Méthode recommandé pour : </a:t>
            </a:r>
          </a:p>
          <a:p>
            <a:pPr lvl="1">
              <a:lnSpc>
                <a:spcPct val="80000"/>
              </a:lnSpc>
            </a:pPr>
            <a:r>
              <a:rPr lang="fr-FR" smtClean="0"/>
              <a:t>Copier l’installation locale d’Office sur l’ordinateur d’un utilisateur sans lancer l’installation</a:t>
            </a:r>
          </a:p>
          <a:p>
            <a:pPr lvl="1">
              <a:lnSpc>
                <a:spcPct val="80000"/>
              </a:lnSpc>
            </a:pPr>
            <a:r>
              <a:rPr lang="fr-FR" smtClean="0"/>
              <a:t>Spécifier le chemin du point d’installation réseau</a:t>
            </a:r>
          </a:p>
          <a:p>
            <a:pPr lvl="1">
              <a:lnSpc>
                <a:spcPct val="80000"/>
              </a:lnSpc>
            </a:pPr>
            <a:r>
              <a:rPr lang="fr-FR" smtClean="0"/>
              <a:t>Sélectionner quels produits ou langues installer</a:t>
            </a:r>
          </a:p>
          <a:p>
            <a:pPr lvl="1">
              <a:lnSpc>
                <a:spcPct val="80000"/>
              </a:lnSpc>
            </a:pPr>
            <a:r>
              <a:rPr lang="fr-FR" smtClean="0"/>
              <a:t>Changer l’emplacement du fichier de personnalisation  et la dossiers des mises à jour</a:t>
            </a:r>
          </a:p>
          <a:p>
            <a:pPr lvl="1">
              <a:lnSpc>
                <a:spcPct val="80000"/>
              </a:lnSpc>
            </a:pPr>
            <a:r>
              <a:rPr lang="fr-FR" smtClean="0"/>
              <a:t>Enchainer l’installation de produits complémentaire</a:t>
            </a:r>
          </a:p>
          <a:p>
            <a:pPr lvl="1">
              <a:lnSpc>
                <a:spcPct val="80000"/>
              </a:lnSpc>
            </a:pPr>
            <a:r>
              <a:rPr lang="fr-FR" smtClean="0"/>
              <a:t>Faire des modifications de dernière minute</a:t>
            </a:r>
          </a:p>
          <a:p>
            <a:pPr>
              <a:lnSpc>
                <a:spcPct val="80000"/>
              </a:lnSpc>
            </a:pPr>
            <a:endParaRPr lang="fr-FR" smtClean="0"/>
          </a:p>
        </p:txBody>
      </p:sp>
      <p:sp>
        <p:nvSpPr>
          <p:cNvPr id="44036" name="Rectangle 1603589"/>
          <p:cNvSpPr>
            <a:spLocks noChangeArrowheads="1"/>
          </p:cNvSpPr>
          <p:nvPr/>
        </p:nvSpPr>
        <p:spPr bwMode="auto">
          <a:xfrm>
            <a:off x="6999288" y="39756"/>
            <a:ext cx="2144712" cy="349250"/>
          </a:xfrm>
          <a:prstGeom prst="rect">
            <a:avLst/>
          </a:prstGeom>
          <a:solidFill>
            <a:schemeClr val="hlink">
              <a:alpha val="49019"/>
            </a:schemeClr>
          </a:solidFill>
          <a:ln w="12700" algn="ctr">
            <a:solidFill>
              <a:schemeClr val="accent2"/>
            </a:solidFill>
            <a:miter lim="800000"/>
            <a:headEnd/>
            <a:tailEnd/>
          </a:ln>
        </p:spPr>
        <p:txBody>
          <a:bodyPr wrap="none" anchor="ctr"/>
          <a:lstStyle/>
          <a:p>
            <a:pPr algn="ctr"/>
            <a:r>
              <a:rPr lang="fr-FR" sz="2000" dirty="0"/>
              <a:t>Réalisation</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7" name="Rounded Rectangle 1605636"/>
          <p:cNvSpPr>
            <a:spLocks noChangeArrowheads="1"/>
          </p:cNvSpPr>
          <p:nvPr/>
        </p:nvSpPr>
        <p:spPr bwMode="auto">
          <a:xfrm flipV="1">
            <a:off x="868363" y="2530475"/>
            <a:ext cx="7797800" cy="557213"/>
          </a:xfrm>
          <a:prstGeom prst="roundRect">
            <a:avLst>
              <a:gd name="adj" fmla="val 16667"/>
            </a:avLst>
          </a:prstGeom>
          <a:solidFill>
            <a:schemeClr val="bg2"/>
          </a:solidFill>
          <a:ln w="9525" cap="flat" cmpd="sng" algn="ctr">
            <a:noFill/>
            <a:prstDash val="solid"/>
            <a:round/>
            <a:headEnd type="none" w="med" len="med"/>
            <a:tailEnd type="none" w="med" len="med"/>
          </a:ln>
          <a:effectLst>
            <a:outerShdw dist="107763" dir="2700000" algn="ctr" rotWithShape="0">
              <a:schemeClr val="bg2">
                <a:alpha val="50000"/>
              </a:schemeClr>
            </a:outerShdw>
          </a:effectLst>
        </p:spPr>
        <p:txBody>
          <a:bodyPr wrap="none" anchor="ctr"/>
          <a:lstStyle/>
          <a:p>
            <a:pPr>
              <a:defRPr/>
            </a:pPr>
            <a:endParaRPr lang="en-US">
              <a:solidFill>
                <a:srgbClr val="000000"/>
              </a:solidFill>
              <a:latin typeface="Arial" pitchFamily="34" charset="0"/>
            </a:endParaRPr>
          </a:p>
        </p:txBody>
      </p:sp>
      <p:sp>
        <p:nvSpPr>
          <p:cNvPr id="45059" name="Shape 1605633"/>
          <p:cNvSpPr>
            <a:spLocks noGrp="1" noChangeArrowheads="1"/>
          </p:cNvSpPr>
          <p:nvPr>
            <p:ph type="title" idx="4294967295"/>
          </p:nvPr>
        </p:nvSpPr>
        <p:spPr>
          <a:xfrm>
            <a:off x="0" y="0"/>
            <a:ext cx="8229600" cy="641350"/>
          </a:xfrm>
        </p:spPr>
        <p:txBody>
          <a:bodyPr/>
          <a:lstStyle/>
          <a:p>
            <a:pPr eaLnBrk="1" hangingPunct="1"/>
            <a:r>
              <a:rPr lang="en-US" smtClean="0"/>
              <a:t>Application d’image : ImageX</a:t>
            </a:r>
          </a:p>
        </p:txBody>
      </p:sp>
      <p:sp>
        <p:nvSpPr>
          <p:cNvPr id="45060" name="Shape 1605634"/>
          <p:cNvSpPr>
            <a:spLocks noGrp="1" noChangeArrowheads="1"/>
          </p:cNvSpPr>
          <p:nvPr>
            <p:ph type="body" idx="4294967295"/>
          </p:nvPr>
        </p:nvSpPr>
        <p:spPr>
          <a:xfrm>
            <a:off x="204788" y="887413"/>
            <a:ext cx="8356600" cy="5505450"/>
          </a:xfrm>
        </p:spPr>
        <p:txBody>
          <a:bodyPr/>
          <a:lstStyle/>
          <a:p>
            <a:pPr marL="447675" indent="-447675" eaLnBrk="1" hangingPunct="1">
              <a:lnSpc>
                <a:spcPct val="75000"/>
              </a:lnSpc>
              <a:defRPr/>
            </a:pPr>
            <a:r>
              <a:rPr lang="fr-FR" sz="2600" dirty="0" smtClean="0"/>
              <a:t>Avant qu’une image soit appliquée à une cible</a:t>
            </a:r>
          </a:p>
          <a:p>
            <a:pPr marL="833438" lvl="1" indent="-354013" eaLnBrk="1" hangingPunct="1">
              <a:lnSpc>
                <a:spcPct val="80000"/>
              </a:lnSpc>
              <a:defRPr/>
            </a:pPr>
            <a:r>
              <a:rPr lang="fr-FR" sz="2200" dirty="0" smtClean="0"/>
              <a:t>Le disque cible doit être préparé (</a:t>
            </a:r>
            <a:r>
              <a:rPr lang="fr-FR" sz="2200" dirty="0" err="1" smtClean="0"/>
              <a:t>diskpart</a:t>
            </a:r>
            <a:r>
              <a:rPr lang="fr-FR" sz="2200" dirty="0" smtClean="0"/>
              <a:t>, format)</a:t>
            </a:r>
          </a:p>
          <a:p>
            <a:pPr marL="833438" lvl="1" indent="-354013" eaLnBrk="1" hangingPunct="1">
              <a:lnSpc>
                <a:spcPct val="80000"/>
              </a:lnSpc>
              <a:defRPr/>
            </a:pPr>
            <a:r>
              <a:rPr lang="fr-FR" sz="2200" dirty="0" smtClean="0"/>
              <a:t>La configuration de boot doit être dans l’image ou sur le disque</a:t>
            </a:r>
          </a:p>
          <a:p>
            <a:pPr marL="447675" indent="-447675" eaLnBrk="1" hangingPunct="1">
              <a:lnSpc>
                <a:spcPct val="75000"/>
              </a:lnSpc>
              <a:defRPr/>
            </a:pPr>
            <a:r>
              <a:rPr lang="fr-FR" sz="2600" dirty="0" smtClean="0"/>
              <a:t>Syntaxe</a:t>
            </a:r>
          </a:p>
          <a:p>
            <a:pPr marL="1208088" lvl="2" indent="-373063" eaLnBrk="1" hangingPunct="1">
              <a:lnSpc>
                <a:spcPct val="75000"/>
              </a:lnSpc>
              <a:buFontTx/>
              <a:buNone/>
              <a:defRPr/>
            </a:pPr>
            <a:r>
              <a:rPr lang="fr-FR" b="1" dirty="0" err="1" smtClean="0">
                <a:solidFill>
                  <a:schemeClr val="accent3"/>
                </a:solidFill>
                <a:latin typeface="Courier New" pitchFamily="49" charset="0"/>
              </a:rPr>
              <a:t>imagex</a:t>
            </a:r>
            <a:r>
              <a:rPr lang="fr-FR" b="1" dirty="0" smtClean="0">
                <a:solidFill>
                  <a:schemeClr val="accent3"/>
                </a:solidFill>
                <a:latin typeface="Courier New" pitchFamily="49" charset="0"/>
              </a:rPr>
              <a:t> /</a:t>
            </a:r>
            <a:r>
              <a:rPr lang="fr-FR" b="1" dirty="0" err="1" smtClean="0">
                <a:solidFill>
                  <a:schemeClr val="accent3"/>
                </a:solidFill>
                <a:latin typeface="Courier New" pitchFamily="49" charset="0"/>
              </a:rPr>
              <a:t>apply</a:t>
            </a:r>
            <a:r>
              <a:rPr lang="fr-FR" b="1" dirty="0" smtClean="0">
                <a:solidFill>
                  <a:schemeClr val="accent3"/>
                </a:solidFill>
                <a:latin typeface="Courier New" pitchFamily="49" charset="0"/>
              </a:rPr>
              <a:t> [image file] [Index] [Destination </a:t>
            </a:r>
            <a:r>
              <a:rPr lang="fr-FR" b="1" dirty="0" err="1" smtClean="0">
                <a:solidFill>
                  <a:schemeClr val="accent3"/>
                </a:solidFill>
                <a:latin typeface="Courier New" pitchFamily="49" charset="0"/>
              </a:rPr>
              <a:t>Path</a:t>
            </a:r>
            <a:r>
              <a:rPr lang="fr-FR" b="1" dirty="0" smtClean="0">
                <a:solidFill>
                  <a:schemeClr val="accent3"/>
                </a:solidFill>
                <a:latin typeface="Courier New" pitchFamily="49" charset="0"/>
              </a:rPr>
              <a:t>]</a:t>
            </a:r>
            <a:endParaRPr lang="fr-FR" sz="1800" b="1" dirty="0" smtClean="0">
              <a:solidFill>
                <a:schemeClr val="accent3"/>
              </a:solidFill>
              <a:latin typeface="Courier New" pitchFamily="49" charset="0"/>
            </a:endParaRPr>
          </a:p>
          <a:p>
            <a:pPr marL="447675" indent="-447675" eaLnBrk="1" hangingPunct="1">
              <a:lnSpc>
                <a:spcPct val="75000"/>
              </a:lnSpc>
              <a:defRPr/>
            </a:pPr>
            <a:r>
              <a:rPr lang="fr-FR" sz="2600" dirty="0" smtClean="0"/>
              <a:t>Options</a:t>
            </a:r>
          </a:p>
          <a:p>
            <a:pPr marL="833438" lvl="1" indent="-354013" eaLnBrk="1" hangingPunct="1">
              <a:lnSpc>
                <a:spcPct val="80000"/>
              </a:lnSpc>
              <a:defRPr/>
            </a:pPr>
            <a:r>
              <a:rPr lang="fr-FR" sz="2200" dirty="0" smtClean="0"/>
              <a:t>/</a:t>
            </a:r>
            <a:r>
              <a:rPr lang="fr-FR" sz="2200" dirty="0" err="1" smtClean="0"/>
              <a:t>verify</a:t>
            </a:r>
            <a:r>
              <a:rPr lang="fr-FR" sz="2200" dirty="0" smtClean="0"/>
              <a:t> valide les fichiers après l’application</a:t>
            </a:r>
          </a:p>
          <a:p>
            <a:pPr marL="833438" lvl="1" indent="-354013" eaLnBrk="1" hangingPunct="1">
              <a:lnSpc>
                <a:spcPct val="80000"/>
              </a:lnSpc>
              <a:defRPr/>
            </a:pPr>
            <a:r>
              <a:rPr lang="fr-FR" sz="2200" dirty="0" smtClean="0"/>
              <a:t>/</a:t>
            </a:r>
            <a:r>
              <a:rPr lang="fr-FR" sz="2200" dirty="0" err="1" smtClean="0"/>
              <a:t>ref</a:t>
            </a:r>
            <a:r>
              <a:rPr lang="fr-FR" sz="2200" dirty="0" smtClean="0"/>
              <a:t> applique depuis des parties d’images (.</a:t>
            </a:r>
            <a:r>
              <a:rPr lang="fr-FR" sz="2200" dirty="0" err="1" smtClean="0"/>
              <a:t>swm</a:t>
            </a:r>
            <a:r>
              <a:rPr lang="fr-FR" sz="2200" dirty="0" smtClean="0"/>
              <a:t>)</a:t>
            </a:r>
          </a:p>
          <a:p>
            <a:pPr marL="833438" lvl="1" indent="-354013" eaLnBrk="1" hangingPunct="1">
              <a:lnSpc>
                <a:spcPct val="80000"/>
              </a:lnSpc>
              <a:defRPr/>
            </a:pPr>
            <a:r>
              <a:rPr lang="fr-FR" sz="2200" dirty="0" smtClean="0"/>
              <a:t>/check vérifie l’intégrité de l’image WIM avant l’application</a:t>
            </a:r>
          </a:p>
          <a:p>
            <a:pPr marL="447675" indent="-447675" eaLnBrk="1" hangingPunct="1">
              <a:lnSpc>
                <a:spcPct val="75000"/>
              </a:lnSpc>
              <a:defRPr/>
            </a:pPr>
            <a:r>
              <a:rPr lang="fr-FR" sz="2600" dirty="0" smtClean="0"/>
              <a:t>Utiliser l’option de compression FAST optimise les temps d’application d’image</a:t>
            </a:r>
          </a:p>
          <a:p>
            <a:pPr marL="833438" lvl="1" indent="-354013" eaLnBrk="1" hangingPunct="1">
              <a:lnSpc>
                <a:spcPct val="80000"/>
              </a:lnSpc>
              <a:defRPr/>
            </a:pPr>
            <a:r>
              <a:rPr lang="fr-FR" sz="2200" dirty="0" smtClean="0"/>
              <a:t>Les tests de performances ont démontré qu’</a:t>
            </a:r>
            <a:r>
              <a:rPr lang="fr-FR" sz="2200" dirty="0" err="1" smtClean="0"/>
              <a:t>ximage</a:t>
            </a:r>
            <a:r>
              <a:rPr lang="fr-FR" sz="2200" dirty="0" smtClean="0"/>
              <a:t> est aussi performant que les outils d’imagerie par secteurs de disque</a:t>
            </a:r>
          </a:p>
        </p:txBody>
      </p:sp>
      <p:sp>
        <p:nvSpPr>
          <p:cNvPr id="45061" name="Rectangle 1605635"/>
          <p:cNvSpPr>
            <a:spLocks noChangeArrowheads="1"/>
          </p:cNvSpPr>
          <p:nvPr/>
        </p:nvSpPr>
        <p:spPr bwMode="auto">
          <a:xfrm>
            <a:off x="7172325" y="27952"/>
            <a:ext cx="2144713" cy="349251"/>
          </a:xfrm>
          <a:prstGeom prst="rect">
            <a:avLst/>
          </a:prstGeom>
          <a:solidFill>
            <a:schemeClr val="folHlink">
              <a:alpha val="78822"/>
            </a:schemeClr>
          </a:solidFill>
          <a:ln w="12700" algn="ctr">
            <a:solidFill>
              <a:schemeClr val="accent2"/>
            </a:solidFill>
            <a:miter lim="800000"/>
            <a:headEnd/>
            <a:tailEnd/>
          </a:ln>
        </p:spPr>
        <p:txBody>
          <a:bodyPr wrap="none" anchor="ctr"/>
          <a:lstStyle/>
          <a:p>
            <a:pPr algn="ctr"/>
            <a:r>
              <a:rPr lang="fr-FR" sz="2000"/>
              <a:t>Déploiement</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22" name="Rectangle 798721"/>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409575" y="2452688"/>
            <a:ext cx="314325" cy="487362"/>
          </a:xfrm>
          <a:prstGeom prst="rect">
            <a:avLst/>
          </a:prstGeom>
          <a:noFill/>
          <a:ln w="9525">
            <a:noFill/>
            <a:miter lim="800000"/>
            <a:headEnd/>
            <a:tailEnd/>
          </a:ln>
        </p:spPr>
      </p:pic>
      <p:sp>
        <p:nvSpPr>
          <p:cNvPr id="798723" name="Text Placeholder 798722"/>
          <p:cNvSpPr>
            <a:spLocks noGrp="1" noChangeArrowheads="1"/>
          </p:cNvSpPr>
          <p:nvPr>
            <p:ph type="body" idx="4294967295"/>
          </p:nvPr>
        </p:nvSpPr>
        <p:spPr>
          <a:xfrm>
            <a:off x="4840288" y="860425"/>
            <a:ext cx="4303712" cy="5395913"/>
          </a:xfrm>
          <a:noFill/>
        </p:spPr>
        <p:txBody>
          <a:bodyPr/>
          <a:lstStyle/>
          <a:p>
            <a:pPr marL="457200" indent="-457200" hangingPunct="1">
              <a:lnSpc>
                <a:spcPct val="80000"/>
              </a:lnSpc>
            </a:pPr>
            <a:r>
              <a:rPr lang="fr-FR" altLang="ja-JP" sz="2200" smtClean="0">
                <a:latin typeface="Segoe" pitchFamily="34" charset="0"/>
                <a:ea typeface="MS PGothic" pitchFamily="34" charset="-128"/>
                <a:sym typeface="Wingdings" pitchFamily="2" charset="2"/>
              </a:rPr>
              <a:t>Utilise les résultats de l’OMPM</a:t>
            </a:r>
          </a:p>
          <a:p>
            <a:pPr marL="457200" indent="-457200" hangingPunct="1">
              <a:lnSpc>
                <a:spcPct val="80000"/>
              </a:lnSpc>
            </a:pPr>
            <a:r>
              <a:rPr lang="fr-FR" altLang="ja-JP" sz="2200" smtClean="0">
                <a:latin typeface="Segoe" pitchFamily="34" charset="0"/>
                <a:ea typeface="MS PGothic" pitchFamily="34" charset="-128"/>
                <a:sym typeface="Wingdings" pitchFamily="2" charset="2"/>
              </a:rPr>
              <a:t>N’est pas obligatoire pour une migration vers Office 2007</a:t>
            </a:r>
          </a:p>
          <a:p>
            <a:pPr marL="457200" indent="-457200" hangingPunct="1">
              <a:lnSpc>
                <a:spcPct val="80000"/>
              </a:lnSpc>
            </a:pPr>
            <a:r>
              <a:rPr lang="fr-FR" altLang="ja-JP" sz="2200" smtClean="0">
                <a:latin typeface="Segoe" pitchFamily="34" charset="0"/>
                <a:ea typeface="MS PGothic" pitchFamily="34" charset="-128"/>
                <a:sym typeface="Wingdings" pitchFamily="2" charset="2"/>
              </a:rPr>
              <a:t>Conversion des anciens documents vers le format Microsoft Office Open XML</a:t>
            </a:r>
          </a:p>
          <a:p>
            <a:pPr lvl="1" hangingPunct="1">
              <a:lnSpc>
                <a:spcPct val="80000"/>
              </a:lnSpc>
            </a:pPr>
            <a:r>
              <a:rPr lang="fr-FR" altLang="ja-JP" sz="2100" smtClean="0">
                <a:latin typeface="Segoe" pitchFamily="34" charset="0"/>
                <a:ea typeface="MS PGothic" pitchFamily="34" charset="-128"/>
                <a:sym typeface="Wingdings" pitchFamily="2" charset="2"/>
              </a:rPr>
              <a:t>Par défaut uniquement les documents au statut vert</a:t>
            </a:r>
          </a:p>
          <a:p>
            <a:pPr marL="457200" indent="-457200" hangingPunct="1">
              <a:lnSpc>
                <a:spcPct val="80000"/>
              </a:lnSpc>
            </a:pPr>
            <a:r>
              <a:rPr lang="fr-FR" altLang="ja-JP" sz="2200" smtClean="0">
                <a:latin typeface="Segoe" pitchFamily="34" charset="0"/>
                <a:ea typeface="MS PGothic" pitchFamily="34" charset="-128"/>
                <a:sym typeface="Wingdings" pitchFamily="2" charset="2"/>
              </a:rPr>
              <a:t>Migration au travers du processus ouvrir-et-sauvegarder-des documents</a:t>
            </a:r>
          </a:p>
          <a:p>
            <a:pPr marL="457200" indent="-457200" hangingPunct="1">
              <a:lnSpc>
                <a:spcPct val="80000"/>
              </a:lnSpc>
            </a:pPr>
            <a:r>
              <a:rPr lang="fr-FR" altLang="ja-JP" sz="2200" smtClean="0">
                <a:latin typeface="Segoe" pitchFamily="34" charset="0"/>
                <a:ea typeface="MS PGothic" pitchFamily="34" charset="-128"/>
                <a:sym typeface="Wingdings" pitchFamily="2" charset="2"/>
              </a:rPr>
              <a:t>Peut-être utilisé pour déverrouiller des données dans un ancien format pour la recherche (search) et la réutilisation</a:t>
            </a:r>
          </a:p>
        </p:txBody>
      </p:sp>
      <p:sp>
        <p:nvSpPr>
          <p:cNvPr id="46084" name="Shape 26626"/>
          <p:cNvSpPr>
            <a:spLocks noGrp="1" noChangeArrowheads="1"/>
          </p:cNvSpPr>
          <p:nvPr>
            <p:ph type="title" idx="4294967295"/>
          </p:nvPr>
        </p:nvSpPr>
        <p:spPr>
          <a:xfrm>
            <a:off x="0" y="0"/>
            <a:ext cx="8380413" cy="1190625"/>
          </a:xfrm>
          <a:noFill/>
        </p:spPr>
        <p:txBody>
          <a:bodyPr/>
          <a:lstStyle/>
          <a:p>
            <a:pPr eaLnBrk="1" hangingPunct="1"/>
            <a:r>
              <a:rPr lang="en-US" altLang="ja-JP" smtClean="0">
                <a:ea typeface="MS PGothic" pitchFamily="34" charset="-128"/>
              </a:rPr>
              <a:t>Microsoft Office File </a:t>
            </a:r>
            <a:br>
              <a:rPr lang="en-US" altLang="ja-JP" smtClean="0">
                <a:ea typeface="MS PGothic" pitchFamily="34" charset="-128"/>
              </a:rPr>
            </a:br>
            <a:r>
              <a:rPr lang="en-US" altLang="ja-JP" smtClean="0">
                <a:ea typeface="MS PGothic" pitchFamily="34" charset="-128"/>
              </a:rPr>
              <a:t>Conversion Tool</a:t>
            </a:r>
            <a:endParaRPr lang="en-US" smtClean="0">
              <a:ea typeface="MS PGothic" pitchFamily="34" charset="-128"/>
            </a:endParaRPr>
          </a:p>
        </p:txBody>
      </p:sp>
      <p:grpSp>
        <p:nvGrpSpPr>
          <p:cNvPr id="2" name="Group 5"/>
          <p:cNvGrpSpPr>
            <a:grpSpLocks/>
          </p:cNvGrpSpPr>
          <p:nvPr/>
        </p:nvGrpSpPr>
        <p:grpSpPr bwMode="auto">
          <a:xfrm>
            <a:off x="979488" y="2968625"/>
            <a:ext cx="1525587" cy="1874838"/>
            <a:chOff x="465" y="2111"/>
            <a:chExt cx="961" cy="1181"/>
          </a:xfrm>
        </p:grpSpPr>
        <p:sp>
          <p:nvSpPr>
            <p:cNvPr id="46115" name="Straight Connector 26656"/>
            <p:cNvSpPr>
              <a:spLocks noChangeShapeType="1"/>
            </p:cNvSpPr>
            <p:nvPr/>
          </p:nvSpPr>
          <p:spPr bwMode="auto">
            <a:xfrm>
              <a:off x="480" y="2111"/>
              <a:ext cx="946" cy="577"/>
            </a:xfrm>
            <a:prstGeom prst="line">
              <a:avLst/>
            </a:prstGeom>
            <a:noFill/>
            <a:ln w="28575" algn="ctr">
              <a:solidFill>
                <a:srgbClr val="FF3300"/>
              </a:solidFill>
              <a:prstDash val="sysDot"/>
              <a:round/>
              <a:headEnd/>
              <a:tailEnd/>
            </a:ln>
          </p:spPr>
          <p:txBody>
            <a:bodyPr/>
            <a:lstStyle/>
            <a:p>
              <a:endParaRPr lang="fr-FR"/>
            </a:p>
          </p:txBody>
        </p:sp>
        <p:sp>
          <p:nvSpPr>
            <p:cNvPr id="46116" name="Straight Connector 26657"/>
            <p:cNvSpPr>
              <a:spLocks noChangeShapeType="1"/>
            </p:cNvSpPr>
            <p:nvPr/>
          </p:nvSpPr>
          <p:spPr bwMode="auto">
            <a:xfrm flipV="1">
              <a:off x="465" y="2663"/>
              <a:ext cx="961" cy="0"/>
            </a:xfrm>
            <a:prstGeom prst="line">
              <a:avLst/>
            </a:prstGeom>
            <a:noFill/>
            <a:ln w="28575" algn="ctr">
              <a:solidFill>
                <a:srgbClr val="FF3300"/>
              </a:solidFill>
              <a:prstDash val="sysDot"/>
              <a:round/>
              <a:headEnd/>
              <a:tailEnd/>
            </a:ln>
          </p:spPr>
          <p:txBody>
            <a:bodyPr/>
            <a:lstStyle/>
            <a:p>
              <a:endParaRPr lang="fr-FR"/>
            </a:p>
          </p:txBody>
        </p:sp>
        <p:sp>
          <p:nvSpPr>
            <p:cNvPr id="46117" name="Straight Connector 26658"/>
            <p:cNvSpPr>
              <a:spLocks noChangeShapeType="1"/>
            </p:cNvSpPr>
            <p:nvPr/>
          </p:nvSpPr>
          <p:spPr bwMode="auto">
            <a:xfrm flipV="1">
              <a:off x="528" y="2688"/>
              <a:ext cx="898" cy="604"/>
            </a:xfrm>
            <a:prstGeom prst="line">
              <a:avLst/>
            </a:prstGeom>
            <a:noFill/>
            <a:ln w="28575" algn="ctr">
              <a:solidFill>
                <a:srgbClr val="FF3300"/>
              </a:solidFill>
              <a:prstDash val="sysDot"/>
              <a:round/>
              <a:headEnd/>
              <a:tailEnd/>
            </a:ln>
          </p:spPr>
          <p:txBody>
            <a:bodyPr/>
            <a:lstStyle/>
            <a:p>
              <a:endParaRPr lang="fr-FR"/>
            </a:p>
          </p:txBody>
        </p:sp>
      </p:grpSp>
      <p:grpSp>
        <p:nvGrpSpPr>
          <p:cNvPr id="3" name="Group 9"/>
          <p:cNvGrpSpPr>
            <a:grpSpLocks/>
          </p:cNvGrpSpPr>
          <p:nvPr/>
        </p:nvGrpSpPr>
        <p:grpSpPr bwMode="auto">
          <a:xfrm>
            <a:off x="395288" y="2436813"/>
            <a:ext cx="608012" cy="2890837"/>
            <a:chOff x="179" y="2048"/>
            <a:chExt cx="268" cy="1198"/>
          </a:xfrm>
        </p:grpSpPr>
        <p:pic>
          <p:nvPicPr>
            <p:cNvPr id="46105" name="Rectangle 26646"/>
            <p:cNvPicPr>
              <a:picLocks noChangeAspect="1" noChangeArrowheads="1"/>
            </p:cNvPicPr>
            <p:nvPr/>
          </p:nvPicPr>
          <p:blipFill>
            <a:blip r:embed="rId4"/>
            <a:srcRect/>
            <a:stretch>
              <a:fillRect/>
            </a:stretch>
          </p:blipFill>
          <p:spPr bwMode="auto">
            <a:xfrm>
              <a:off x="203" y="2485"/>
              <a:ext cx="147" cy="227"/>
            </a:xfrm>
            <a:prstGeom prst="rect">
              <a:avLst/>
            </a:prstGeom>
            <a:noFill/>
            <a:ln w="9525">
              <a:noFill/>
              <a:miter lim="800000"/>
              <a:headEnd/>
              <a:tailEnd/>
            </a:ln>
          </p:spPr>
        </p:pic>
        <p:grpSp>
          <p:nvGrpSpPr>
            <p:cNvPr id="46106" name="Group 11"/>
            <p:cNvGrpSpPr>
              <a:grpSpLocks/>
            </p:cNvGrpSpPr>
            <p:nvPr/>
          </p:nvGrpSpPr>
          <p:grpSpPr bwMode="auto">
            <a:xfrm>
              <a:off x="179" y="2048"/>
              <a:ext cx="200" cy="264"/>
              <a:chOff x="88" y="1864"/>
              <a:chExt cx="200" cy="264"/>
            </a:xfrm>
          </p:grpSpPr>
          <p:pic>
            <p:nvPicPr>
              <p:cNvPr id="46113" name="Rectangle 26654"/>
              <p:cNvPicPr>
                <a:picLocks noChangeAspect="1" noChangeArrowheads="1"/>
              </p:cNvPicPr>
              <p:nvPr/>
            </p:nvPicPr>
            <p:blipFill>
              <a:blip r:embed="rId5"/>
              <a:srcRect/>
              <a:stretch>
                <a:fillRect/>
              </a:stretch>
            </p:blipFill>
            <p:spPr bwMode="auto">
              <a:xfrm>
                <a:off x="88" y="1864"/>
                <a:ext cx="143" cy="222"/>
              </a:xfrm>
              <a:prstGeom prst="rect">
                <a:avLst/>
              </a:prstGeom>
              <a:noFill/>
              <a:ln w="9525">
                <a:noFill/>
                <a:miter lim="800000"/>
                <a:headEnd/>
                <a:tailEnd/>
              </a:ln>
            </p:spPr>
          </p:pic>
          <p:pic>
            <p:nvPicPr>
              <p:cNvPr id="46114" name="Rectangle 26655"/>
              <p:cNvPicPr>
                <a:picLocks noChangeAspect="1" noChangeArrowheads="1"/>
              </p:cNvPicPr>
              <p:nvPr/>
            </p:nvPicPr>
            <p:blipFill>
              <a:blip r:embed="rId5"/>
              <a:srcRect/>
              <a:stretch>
                <a:fillRect/>
              </a:stretch>
            </p:blipFill>
            <p:spPr bwMode="auto">
              <a:xfrm>
                <a:off x="145" y="1906"/>
                <a:ext cx="143" cy="222"/>
              </a:xfrm>
              <a:prstGeom prst="rect">
                <a:avLst/>
              </a:prstGeom>
              <a:noFill/>
              <a:ln w="9525">
                <a:noFill/>
                <a:miter lim="800000"/>
                <a:headEnd/>
                <a:tailEnd/>
              </a:ln>
            </p:spPr>
          </p:pic>
        </p:grpSp>
        <p:pic>
          <p:nvPicPr>
            <p:cNvPr id="46107" name="Rectangle 26648"/>
            <p:cNvPicPr>
              <a:picLocks noChangeAspect="1" noChangeArrowheads="1"/>
            </p:cNvPicPr>
            <p:nvPr/>
          </p:nvPicPr>
          <p:blipFill>
            <a:blip r:embed="rId6"/>
            <a:srcRect/>
            <a:stretch>
              <a:fillRect/>
            </a:stretch>
          </p:blipFill>
          <p:spPr bwMode="auto">
            <a:xfrm>
              <a:off x="201" y="2935"/>
              <a:ext cx="143" cy="222"/>
            </a:xfrm>
            <a:prstGeom prst="rect">
              <a:avLst/>
            </a:prstGeom>
            <a:noFill/>
            <a:ln w="9525">
              <a:noFill/>
              <a:miter lim="800000"/>
              <a:headEnd/>
              <a:tailEnd/>
            </a:ln>
          </p:spPr>
        </p:pic>
        <p:pic>
          <p:nvPicPr>
            <p:cNvPr id="46108" name="Rectangle 26649"/>
            <p:cNvPicPr>
              <a:picLocks noChangeAspect="1" noChangeArrowheads="1"/>
            </p:cNvPicPr>
            <p:nvPr/>
          </p:nvPicPr>
          <p:blipFill>
            <a:blip r:embed="rId6"/>
            <a:srcRect/>
            <a:stretch>
              <a:fillRect/>
            </a:stretch>
          </p:blipFill>
          <p:spPr bwMode="auto">
            <a:xfrm>
              <a:off x="247" y="2978"/>
              <a:ext cx="143" cy="222"/>
            </a:xfrm>
            <a:prstGeom prst="rect">
              <a:avLst/>
            </a:prstGeom>
            <a:noFill/>
            <a:ln w="9525">
              <a:noFill/>
              <a:miter lim="800000"/>
              <a:headEnd/>
              <a:tailEnd/>
            </a:ln>
          </p:spPr>
        </p:pic>
        <p:pic>
          <p:nvPicPr>
            <p:cNvPr id="46109" name="Rectangle 26650"/>
            <p:cNvPicPr>
              <a:picLocks noChangeAspect="1" noChangeArrowheads="1"/>
            </p:cNvPicPr>
            <p:nvPr/>
          </p:nvPicPr>
          <p:blipFill>
            <a:blip r:embed="rId6"/>
            <a:srcRect/>
            <a:stretch>
              <a:fillRect/>
            </a:stretch>
          </p:blipFill>
          <p:spPr bwMode="auto">
            <a:xfrm>
              <a:off x="304" y="3024"/>
              <a:ext cx="143" cy="222"/>
            </a:xfrm>
            <a:prstGeom prst="rect">
              <a:avLst/>
            </a:prstGeom>
            <a:noFill/>
            <a:ln w="9525">
              <a:noFill/>
              <a:miter lim="800000"/>
              <a:headEnd/>
              <a:tailEnd/>
            </a:ln>
          </p:spPr>
        </p:pic>
        <p:pic>
          <p:nvPicPr>
            <p:cNvPr id="46110" name="Rectangle 26651"/>
            <p:cNvPicPr>
              <a:picLocks noChangeAspect="1" noChangeArrowheads="1"/>
            </p:cNvPicPr>
            <p:nvPr/>
          </p:nvPicPr>
          <p:blipFill>
            <a:blip r:embed="rId6"/>
            <a:srcRect/>
            <a:stretch>
              <a:fillRect/>
            </a:stretch>
          </p:blipFill>
          <p:spPr bwMode="auto">
            <a:xfrm>
              <a:off x="288" y="2152"/>
              <a:ext cx="143" cy="222"/>
            </a:xfrm>
            <a:prstGeom prst="rect">
              <a:avLst/>
            </a:prstGeom>
            <a:noFill/>
            <a:ln w="9525">
              <a:noFill/>
              <a:miter lim="800000"/>
              <a:headEnd/>
              <a:tailEnd/>
            </a:ln>
          </p:spPr>
        </p:pic>
        <p:pic>
          <p:nvPicPr>
            <p:cNvPr id="46111" name="Rectangle 26652"/>
            <p:cNvPicPr>
              <a:picLocks noChangeAspect="1" noChangeArrowheads="1"/>
            </p:cNvPicPr>
            <p:nvPr/>
          </p:nvPicPr>
          <p:blipFill>
            <a:blip r:embed="rId6"/>
            <a:srcRect/>
            <a:stretch>
              <a:fillRect/>
            </a:stretch>
          </p:blipFill>
          <p:spPr bwMode="auto">
            <a:xfrm>
              <a:off x="242" y="2526"/>
              <a:ext cx="143" cy="222"/>
            </a:xfrm>
            <a:prstGeom prst="rect">
              <a:avLst/>
            </a:prstGeom>
            <a:noFill/>
            <a:ln w="9525">
              <a:noFill/>
              <a:miter lim="800000"/>
              <a:headEnd/>
              <a:tailEnd/>
            </a:ln>
          </p:spPr>
        </p:pic>
        <p:pic>
          <p:nvPicPr>
            <p:cNvPr id="46112" name="Rectangle 26653"/>
            <p:cNvPicPr>
              <a:picLocks noChangeAspect="1" noChangeArrowheads="1"/>
            </p:cNvPicPr>
            <p:nvPr/>
          </p:nvPicPr>
          <p:blipFill>
            <a:blip r:embed="rId6"/>
            <a:srcRect/>
            <a:stretch>
              <a:fillRect/>
            </a:stretch>
          </p:blipFill>
          <p:spPr bwMode="auto">
            <a:xfrm>
              <a:off x="286" y="2570"/>
              <a:ext cx="143" cy="222"/>
            </a:xfrm>
            <a:prstGeom prst="rect">
              <a:avLst/>
            </a:prstGeom>
            <a:noFill/>
            <a:ln w="9525">
              <a:noFill/>
              <a:miter lim="800000"/>
              <a:headEnd/>
              <a:tailEnd/>
            </a:ln>
          </p:spPr>
        </p:pic>
      </p:grpSp>
      <p:grpSp>
        <p:nvGrpSpPr>
          <p:cNvPr id="5" name="Group 20"/>
          <p:cNvGrpSpPr>
            <a:grpSpLocks/>
          </p:cNvGrpSpPr>
          <p:nvPr/>
        </p:nvGrpSpPr>
        <p:grpSpPr bwMode="auto">
          <a:xfrm>
            <a:off x="3609975" y="2497138"/>
            <a:ext cx="536575" cy="2838450"/>
            <a:chOff x="1942" y="1814"/>
            <a:chExt cx="338" cy="1788"/>
          </a:xfrm>
        </p:grpSpPr>
        <p:pic>
          <p:nvPicPr>
            <p:cNvPr id="46095" name="Rectangle 26636"/>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1942" y="1814"/>
              <a:ext cx="200" cy="310"/>
            </a:xfrm>
            <a:prstGeom prst="rect">
              <a:avLst/>
            </a:prstGeom>
            <a:noFill/>
            <a:ln w="9525">
              <a:noFill/>
              <a:miter lim="800000"/>
              <a:headEnd/>
              <a:tailEnd/>
            </a:ln>
          </p:spPr>
        </p:pic>
        <p:pic>
          <p:nvPicPr>
            <p:cNvPr id="46096" name="Rectangle 26637"/>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1984" y="1910"/>
              <a:ext cx="200" cy="310"/>
            </a:xfrm>
            <a:prstGeom prst="rect">
              <a:avLst/>
            </a:prstGeom>
            <a:noFill/>
            <a:ln w="9525">
              <a:noFill/>
              <a:miter lim="800000"/>
              <a:headEnd/>
              <a:tailEnd/>
            </a:ln>
          </p:spPr>
        </p:pic>
        <p:grpSp>
          <p:nvGrpSpPr>
            <p:cNvPr id="46097" name="Group 23"/>
            <p:cNvGrpSpPr>
              <a:grpSpLocks/>
            </p:cNvGrpSpPr>
            <p:nvPr/>
          </p:nvGrpSpPr>
          <p:grpSpPr bwMode="auto">
            <a:xfrm>
              <a:off x="1942" y="3092"/>
              <a:ext cx="337" cy="510"/>
              <a:chOff x="2111" y="3292"/>
              <a:chExt cx="337" cy="510"/>
            </a:xfrm>
          </p:grpSpPr>
          <p:pic>
            <p:nvPicPr>
              <p:cNvPr id="46102" name="Rectangle 26643"/>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2111" y="3292"/>
                <a:ext cx="200" cy="310"/>
              </a:xfrm>
              <a:prstGeom prst="rect">
                <a:avLst/>
              </a:prstGeom>
              <a:noFill/>
              <a:ln w="9525">
                <a:noFill/>
                <a:miter lim="800000"/>
                <a:headEnd/>
                <a:tailEnd/>
              </a:ln>
            </p:spPr>
          </p:pic>
          <p:pic>
            <p:nvPicPr>
              <p:cNvPr id="46103" name="Rectangle 26644"/>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2184" y="3395"/>
                <a:ext cx="200" cy="310"/>
              </a:xfrm>
              <a:prstGeom prst="rect">
                <a:avLst/>
              </a:prstGeom>
              <a:noFill/>
              <a:ln w="9525">
                <a:noFill/>
                <a:miter lim="800000"/>
                <a:headEnd/>
                <a:tailEnd/>
              </a:ln>
            </p:spPr>
          </p:pic>
          <p:pic>
            <p:nvPicPr>
              <p:cNvPr id="46104" name="Rectangle 26645"/>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2248" y="3492"/>
                <a:ext cx="200" cy="310"/>
              </a:xfrm>
              <a:prstGeom prst="rect">
                <a:avLst/>
              </a:prstGeom>
              <a:noFill/>
              <a:ln w="9525">
                <a:noFill/>
                <a:miter lim="800000"/>
                <a:headEnd/>
                <a:tailEnd/>
              </a:ln>
            </p:spPr>
          </p:pic>
        </p:grpSp>
        <p:grpSp>
          <p:nvGrpSpPr>
            <p:cNvPr id="46098" name="Group 27"/>
            <p:cNvGrpSpPr>
              <a:grpSpLocks/>
            </p:cNvGrpSpPr>
            <p:nvPr/>
          </p:nvGrpSpPr>
          <p:grpSpPr bwMode="auto">
            <a:xfrm>
              <a:off x="1943" y="2463"/>
              <a:ext cx="337" cy="510"/>
              <a:chOff x="2111" y="3292"/>
              <a:chExt cx="337" cy="510"/>
            </a:xfrm>
          </p:grpSpPr>
          <p:pic>
            <p:nvPicPr>
              <p:cNvPr id="46099" name="Rectangle 26640"/>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2111" y="3292"/>
                <a:ext cx="200" cy="310"/>
              </a:xfrm>
              <a:prstGeom prst="rect">
                <a:avLst/>
              </a:prstGeom>
              <a:noFill/>
              <a:ln w="9525">
                <a:noFill/>
                <a:miter lim="800000"/>
                <a:headEnd/>
                <a:tailEnd/>
              </a:ln>
            </p:spPr>
          </p:pic>
          <p:pic>
            <p:nvPicPr>
              <p:cNvPr id="46100" name="Rectangle 26641"/>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2184" y="3395"/>
                <a:ext cx="200" cy="310"/>
              </a:xfrm>
              <a:prstGeom prst="rect">
                <a:avLst/>
              </a:prstGeom>
              <a:noFill/>
              <a:ln w="9525">
                <a:noFill/>
                <a:miter lim="800000"/>
                <a:headEnd/>
                <a:tailEnd/>
              </a:ln>
            </p:spPr>
          </p:pic>
          <p:pic>
            <p:nvPicPr>
              <p:cNvPr id="46101" name="Rectangle 26642"/>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2248" y="3492"/>
                <a:ext cx="200" cy="310"/>
              </a:xfrm>
              <a:prstGeom prst="rect">
                <a:avLst/>
              </a:prstGeom>
              <a:noFill/>
              <a:ln w="9525">
                <a:noFill/>
                <a:miter lim="800000"/>
                <a:headEnd/>
                <a:tailEnd/>
              </a:ln>
            </p:spPr>
          </p:pic>
        </p:grpSp>
      </p:grpSp>
      <p:sp>
        <p:nvSpPr>
          <p:cNvPr id="798751" name="Straight Connector 798750"/>
          <p:cNvSpPr>
            <a:spLocks noChangeShapeType="1"/>
          </p:cNvSpPr>
          <p:nvPr/>
        </p:nvSpPr>
        <p:spPr bwMode="auto">
          <a:xfrm flipH="1">
            <a:off x="2505075" y="2968625"/>
            <a:ext cx="1065213" cy="876300"/>
          </a:xfrm>
          <a:prstGeom prst="line">
            <a:avLst/>
          </a:prstGeom>
          <a:noFill/>
          <a:ln w="28575" algn="ctr">
            <a:solidFill>
              <a:schemeClr val="tx1"/>
            </a:solidFill>
            <a:prstDash val="sysDot"/>
            <a:round/>
            <a:headEnd/>
            <a:tailEnd/>
          </a:ln>
        </p:spPr>
        <p:txBody>
          <a:bodyPr/>
          <a:lstStyle/>
          <a:p>
            <a:endParaRPr lang="fr-FR"/>
          </a:p>
        </p:txBody>
      </p:sp>
      <p:sp>
        <p:nvSpPr>
          <p:cNvPr id="798752" name="Straight Connector 798751"/>
          <p:cNvSpPr>
            <a:spLocks noChangeShapeType="1"/>
          </p:cNvSpPr>
          <p:nvPr/>
        </p:nvSpPr>
        <p:spPr bwMode="auto">
          <a:xfrm flipH="1" flipV="1">
            <a:off x="2505075" y="3884613"/>
            <a:ext cx="1065213" cy="911225"/>
          </a:xfrm>
          <a:prstGeom prst="line">
            <a:avLst/>
          </a:prstGeom>
          <a:noFill/>
          <a:ln w="28575" algn="ctr">
            <a:solidFill>
              <a:schemeClr val="tx1"/>
            </a:solidFill>
            <a:prstDash val="sysDot"/>
            <a:round/>
            <a:headEnd/>
            <a:tailEnd/>
          </a:ln>
        </p:spPr>
        <p:txBody>
          <a:bodyPr/>
          <a:lstStyle/>
          <a:p>
            <a:endParaRPr lang="fr-FR"/>
          </a:p>
        </p:txBody>
      </p:sp>
      <p:sp>
        <p:nvSpPr>
          <p:cNvPr id="798753" name="Straight Connector 798752"/>
          <p:cNvSpPr>
            <a:spLocks noChangeShapeType="1"/>
          </p:cNvSpPr>
          <p:nvPr/>
        </p:nvSpPr>
        <p:spPr bwMode="auto">
          <a:xfrm flipH="1">
            <a:off x="2505075" y="3819525"/>
            <a:ext cx="1065213" cy="0"/>
          </a:xfrm>
          <a:prstGeom prst="line">
            <a:avLst/>
          </a:prstGeom>
          <a:noFill/>
          <a:ln w="28575" algn="ctr">
            <a:solidFill>
              <a:schemeClr val="tx1"/>
            </a:solidFill>
            <a:prstDash val="sysDot"/>
            <a:round/>
            <a:headEnd/>
            <a:tailEnd/>
          </a:ln>
        </p:spPr>
        <p:txBody>
          <a:bodyPr/>
          <a:lstStyle/>
          <a:p>
            <a:endParaRPr lang="fr-FR"/>
          </a:p>
        </p:txBody>
      </p:sp>
      <p:grpSp>
        <p:nvGrpSpPr>
          <p:cNvPr id="8" name="Group 34"/>
          <p:cNvGrpSpPr>
            <a:grpSpLocks/>
          </p:cNvGrpSpPr>
          <p:nvPr/>
        </p:nvGrpSpPr>
        <p:grpSpPr bwMode="auto">
          <a:xfrm>
            <a:off x="1265238" y="3449638"/>
            <a:ext cx="2105025" cy="1087437"/>
            <a:chOff x="672" y="2414"/>
            <a:chExt cx="1326" cy="685"/>
          </a:xfrm>
        </p:grpSpPr>
        <p:sp>
          <p:nvSpPr>
            <p:cNvPr id="46093" name="TextBox 26634"/>
            <p:cNvSpPr txBox="1">
              <a:spLocks noChangeArrowheads="1"/>
            </p:cNvSpPr>
            <p:nvPr/>
          </p:nvSpPr>
          <p:spPr bwMode="auto">
            <a:xfrm>
              <a:off x="672" y="2964"/>
              <a:ext cx="1326" cy="135"/>
            </a:xfrm>
            <a:prstGeom prst="rect">
              <a:avLst/>
            </a:prstGeom>
            <a:noFill/>
            <a:ln w="9525">
              <a:noFill/>
              <a:miter lim="800000"/>
              <a:headEnd/>
              <a:tailEnd/>
            </a:ln>
          </p:spPr>
          <p:txBody>
            <a:bodyPr>
              <a:spAutoFit/>
            </a:bodyPr>
            <a:lstStyle/>
            <a:p>
              <a:pPr algn="ctr">
                <a:spcBef>
                  <a:spcPct val="50000"/>
                </a:spcBef>
              </a:pPr>
              <a:r>
                <a:rPr kumimoji="1" lang="en-US" sz="800">
                  <a:latin typeface="Verdana" pitchFamily="34" charset="0"/>
                </a:rPr>
                <a:t>File Conversion Tool</a:t>
              </a:r>
            </a:p>
          </p:txBody>
        </p:sp>
        <p:pic>
          <p:nvPicPr>
            <p:cNvPr id="46094" name="Rectangle 26635"/>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029" y="2414"/>
              <a:ext cx="649" cy="564"/>
            </a:xfrm>
            <a:prstGeom prst="rect">
              <a:avLst/>
            </a:prstGeom>
            <a:noFill/>
            <a:ln w="9525">
              <a:noFill/>
              <a:miter lim="800000"/>
              <a:headEnd/>
              <a:tailEnd/>
            </a:ln>
          </p:spPr>
        </p:pic>
      </p:grpSp>
      <p:sp>
        <p:nvSpPr>
          <p:cNvPr id="46092" name="Rectangle 1605635"/>
          <p:cNvSpPr>
            <a:spLocks noChangeArrowheads="1"/>
          </p:cNvSpPr>
          <p:nvPr/>
        </p:nvSpPr>
        <p:spPr bwMode="auto">
          <a:xfrm>
            <a:off x="6999288" y="-4763"/>
            <a:ext cx="2144712" cy="349251"/>
          </a:xfrm>
          <a:prstGeom prst="rect">
            <a:avLst/>
          </a:prstGeom>
          <a:solidFill>
            <a:schemeClr val="folHlink">
              <a:alpha val="78822"/>
            </a:schemeClr>
          </a:solidFill>
          <a:ln w="12700" algn="ctr">
            <a:solidFill>
              <a:schemeClr val="accent2"/>
            </a:solidFill>
            <a:miter lim="800000"/>
            <a:headEnd/>
            <a:tailEnd/>
          </a:ln>
        </p:spPr>
        <p:txBody>
          <a:bodyPr wrap="none" anchor="ctr"/>
          <a:lstStyle/>
          <a:p>
            <a:pPr algn="ctr"/>
            <a:r>
              <a:rPr lang="fr-FR" sz="2000"/>
              <a:t>Déploiement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8723">
                                            <p:txEl>
                                              <p:pRg st="0" end="0"/>
                                            </p:txEl>
                                          </p:spTgt>
                                        </p:tgtEl>
                                        <p:attrNameLst>
                                          <p:attrName>style.visibility</p:attrName>
                                        </p:attrNameLst>
                                      </p:cBhvr>
                                      <p:to>
                                        <p:strVal val="visible"/>
                                      </p:to>
                                    </p:set>
                                    <p:animEffect transition="in" filter="fade">
                                      <p:cBhvr>
                                        <p:cTn id="7" dur="1000"/>
                                        <p:tgtEl>
                                          <p:spTgt spid="79872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98723">
                                            <p:txEl>
                                              <p:pRg st="1" end="1"/>
                                            </p:txEl>
                                          </p:spTgt>
                                        </p:tgtEl>
                                        <p:attrNameLst>
                                          <p:attrName>style.visibility</p:attrName>
                                        </p:attrNameLst>
                                      </p:cBhvr>
                                      <p:to>
                                        <p:strVal val="visible"/>
                                      </p:to>
                                    </p:set>
                                    <p:animEffect transition="in" filter="fade">
                                      <p:cBhvr>
                                        <p:cTn id="11" dur="1000"/>
                                        <p:tgtEl>
                                          <p:spTgt spid="79872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98723">
                                            <p:txEl>
                                              <p:pRg st="2" end="2"/>
                                            </p:txEl>
                                          </p:spTgt>
                                        </p:tgtEl>
                                        <p:attrNameLst>
                                          <p:attrName>style.visibility</p:attrName>
                                        </p:attrNameLst>
                                      </p:cBhvr>
                                      <p:to>
                                        <p:strVal val="visible"/>
                                      </p:to>
                                    </p:set>
                                    <p:animEffect transition="in" filter="fade">
                                      <p:cBhvr>
                                        <p:cTn id="15" dur="1000"/>
                                        <p:tgtEl>
                                          <p:spTgt spid="79872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98723">
                                            <p:txEl>
                                              <p:pRg st="3" end="3"/>
                                            </p:txEl>
                                          </p:spTgt>
                                        </p:tgtEl>
                                        <p:attrNameLst>
                                          <p:attrName>style.visibility</p:attrName>
                                        </p:attrNameLst>
                                      </p:cBhvr>
                                      <p:to>
                                        <p:strVal val="visible"/>
                                      </p:to>
                                    </p:set>
                                    <p:animEffect transition="in" filter="fade">
                                      <p:cBhvr>
                                        <p:cTn id="18" dur="1000"/>
                                        <p:tgtEl>
                                          <p:spTgt spid="798723">
                                            <p:txEl>
                                              <p:pRg st="3" end="3"/>
                                            </p:tx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798723">
                                            <p:txEl>
                                              <p:pRg st="4" end="4"/>
                                            </p:txEl>
                                          </p:spTgt>
                                        </p:tgtEl>
                                        <p:attrNameLst>
                                          <p:attrName>style.visibility</p:attrName>
                                        </p:attrNameLst>
                                      </p:cBhvr>
                                      <p:to>
                                        <p:strVal val="visible"/>
                                      </p:to>
                                    </p:set>
                                    <p:animEffect transition="in" filter="fade">
                                      <p:cBhvr>
                                        <p:cTn id="22" dur="1000"/>
                                        <p:tgtEl>
                                          <p:spTgt spid="798723">
                                            <p:txEl>
                                              <p:pRg st="4" end="4"/>
                                            </p:txEl>
                                          </p:spTgt>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798723">
                                            <p:txEl>
                                              <p:pRg st="5" end="5"/>
                                            </p:txEl>
                                          </p:spTgt>
                                        </p:tgtEl>
                                        <p:attrNameLst>
                                          <p:attrName>style.visibility</p:attrName>
                                        </p:attrNameLst>
                                      </p:cBhvr>
                                      <p:to>
                                        <p:strVal val="visible"/>
                                      </p:to>
                                    </p:set>
                                    <p:animEffect transition="in" filter="fade">
                                      <p:cBhvr>
                                        <p:cTn id="26" dur="1000"/>
                                        <p:tgtEl>
                                          <p:spTgt spid="79872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798722"/>
                                        </p:tgtEl>
                                        <p:attrNameLst>
                                          <p:attrName>style.visibility</p:attrName>
                                        </p:attrNameLst>
                                      </p:cBhvr>
                                      <p:to>
                                        <p:strVal val="visible"/>
                                      </p:to>
                                    </p:set>
                                    <p:animEffect transition="in" filter="fade">
                                      <p:cBhvr>
                                        <p:cTn id="32" dur="2000"/>
                                        <p:tgtEl>
                                          <p:spTgt spid="798722"/>
                                        </p:tgtEl>
                                      </p:cBhvr>
                                    </p:animEffec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left)">
                                      <p:cBhvr>
                                        <p:cTn id="40" dur="2000"/>
                                        <p:tgtEl>
                                          <p:spTgt spid="2"/>
                                        </p:tgtEl>
                                      </p:cBhvr>
                                    </p:animEffect>
                                  </p:childTnLst>
                                </p:cTn>
                              </p:par>
                            </p:childTnLst>
                          </p:cTn>
                        </p:par>
                        <p:par>
                          <p:cTn id="41" fill="hold">
                            <p:stCondLst>
                              <p:cond delay="2000"/>
                            </p:stCondLst>
                            <p:childTnLst>
                              <p:par>
                                <p:cTn id="42" presetID="22" presetClass="exit" presetSubtype="8" fill="hold" nodeType="afterEffect">
                                  <p:stCondLst>
                                    <p:cond delay="0"/>
                                  </p:stCondLst>
                                  <p:childTnLst>
                                    <p:animEffect transition="out" filter="wipe(left)">
                                      <p:cBhvr>
                                        <p:cTn id="43" dur="1000"/>
                                        <p:tgtEl>
                                          <p:spTgt spid="2"/>
                                        </p:tgtEl>
                                      </p:cBhvr>
                                    </p:animEffect>
                                    <p:set>
                                      <p:cBhvr>
                                        <p:cTn id="44" dur="1" fill="hold">
                                          <p:stCondLst>
                                            <p:cond delay="999"/>
                                          </p:stCondLst>
                                        </p:cTn>
                                        <p:tgtEl>
                                          <p:spTgt spid="2"/>
                                        </p:tgtEl>
                                        <p:attrNameLst>
                                          <p:attrName>style.visibility</p:attrName>
                                        </p:attrNameLst>
                                      </p:cBhvr>
                                      <p:to>
                                        <p:strVal val="hidden"/>
                                      </p:to>
                                    </p:set>
                                  </p:childTnLst>
                                </p:cTn>
                              </p:par>
                            </p:childTnLst>
                          </p:cTn>
                        </p:par>
                        <p:par>
                          <p:cTn id="45" fill="hold">
                            <p:stCondLst>
                              <p:cond delay="3000"/>
                            </p:stCondLst>
                            <p:childTnLst>
                              <p:par>
                                <p:cTn id="46" presetID="10" presetClass="exit" presetSubtype="0" fill="hold" nodeType="afterEffect">
                                  <p:stCondLst>
                                    <p:cond delay="0"/>
                                  </p:stCondLst>
                                  <p:childTnLst>
                                    <p:animEffect transition="out" filter="fade">
                                      <p:cBhvr>
                                        <p:cTn id="47" dur="500"/>
                                        <p:tgtEl>
                                          <p:spTgt spid="3"/>
                                        </p:tgtEl>
                                      </p:cBhvr>
                                    </p:animEffect>
                                    <p:set>
                                      <p:cBhvr>
                                        <p:cTn id="48" dur="1" fill="hold">
                                          <p:stCondLst>
                                            <p:cond delay="499"/>
                                          </p:stCondLst>
                                        </p:cTn>
                                        <p:tgtEl>
                                          <p:spTgt spid="3"/>
                                        </p:tgtEl>
                                        <p:attrNameLst>
                                          <p:attrName>style.visibility</p:attrName>
                                        </p:attrNameLst>
                                      </p:cBhvr>
                                      <p:to>
                                        <p:strVal val="hidden"/>
                                      </p:to>
                                    </p:se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798751"/>
                                        </p:tgtEl>
                                        <p:attrNameLst>
                                          <p:attrName>style.visibility</p:attrName>
                                        </p:attrNameLst>
                                      </p:cBhvr>
                                      <p:to>
                                        <p:strVal val="visible"/>
                                      </p:to>
                                    </p:set>
                                    <p:animEffect transition="in" filter="wipe(left)">
                                      <p:cBhvr>
                                        <p:cTn id="52" dur="1000"/>
                                        <p:tgtEl>
                                          <p:spTgt spid="79875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798753"/>
                                        </p:tgtEl>
                                        <p:attrNameLst>
                                          <p:attrName>style.visibility</p:attrName>
                                        </p:attrNameLst>
                                      </p:cBhvr>
                                      <p:to>
                                        <p:strVal val="visible"/>
                                      </p:to>
                                    </p:set>
                                    <p:animEffect transition="in" filter="wipe(left)">
                                      <p:cBhvr>
                                        <p:cTn id="55" dur="1000"/>
                                        <p:tgtEl>
                                          <p:spTgt spid="79875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798752"/>
                                        </p:tgtEl>
                                        <p:attrNameLst>
                                          <p:attrName>style.visibility</p:attrName>
                                        </p:attrNameLst>
                                      </p:cBhvr>
                                      <p:to>
                                        <p:strVal val="visible"/>
                                      </p:to>
                                    </p:set>
                                    <p:animEffect transition="in" filter="wipe(left)">
                                      <p:cBhvr>
                                        <p:cTn id="58" dur="1000"/>
                                        <p:tgtEl>
                                          <p:spTgt spid="798752"/>
                                        </p:tgtEl>
                                      </p:cBhvr>
                                    </p:animEffect>
                                  </p:childTnLst>
                                </p:cTn>
                              </p:par>
                            </p:childTnLst>
                          </p:cTn>
                        </p:par>
                        <p:par>
                          <p:cTn id="59" fill="hold">
                            <p:stCondLst>
                              <p:cond delay="4500"/>
                            </p:stCondLst>
                            <p:childTnLst>
                              <p:par>
                                <p:cTn id="60" presetID="10" presetClass="entr" presetSubtype="0"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23" grpId="0" build="p"/>
      <p:bldP spid="798751" grpId="0" animBg="1"/>
      <p:bldP spid="798752" grpId="0" animBg="1"/>
      <p:bldP spid="79875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hape 35840"/>
          <p:cNvSpPr>
            <a:spLocks noGrp="1" noChangeArrowheads="1"/>
          </p:cNvSpPr>
          <p:nvPr>
            <p:ph type="title" idx="4294967295"/>
          </p:nvPr>
        </p:nvSpPr>
        <p:spPr>
          <a:xfrm>
            <a:off x="0" y="195263"/>
            <a:ext cx="8380413" cy="641350"/>
          </a:xfrm>
          <a:noFill/>
        </p:spPr>
        <p:txBody>
          <a:bodyPr anchor="t"/>
          <a:lstStyle/>
          <a:p>
            <a:pPr eaLnBrk="1" hangingPunct="1"/>
            <a:r>
              <a:rPr lang="en-US" smtClean="0"/>
              <a:t>Pack de compatibilité</a:t>
            </a:r>
          </a:p>
        </p:txBody>
      </p:sp>
      <p:sp>
        <p:nvSpPr>
          <p:cNvPr id="47107" name="Shape 1647618"/>
          <p:cNvSpPr>
            <a:spLocks noGrp="1" noChangeArrowheads="1"/>
          </p:cNvSpPr>
          <p:nvPr>
            <p:ph type="body" idx="4294967295"/>
          </p:nvPr>
        </p:nvSpPr>
        <p:spPr>
          <a:xfrm>
            <a:off x="2093913" y="1931988"/>
            <a:ext cx="4849812" cy="1990725"/>
          </a:xfrm>
        </p:spPr>
        <p:txBody>
          <a:bodyPr/>
          <a:lstStyle/>
          <a:p>
            <a:pPr marL="447675" indent="-447675" eaLnBrk="1" hangingPunct="1"/>
            <a:r>
              <a:rPr lang="fr-FR" sz="1800" b="1" dirty="0" err="1" smtClean="0"/>
              <a:t>Add</a:t>
            </a:r>
            <a:r>
              <a:rPr lang="fr-FR" sz="1800" b="1" dirty="0" smtClean="0"/>
              <a:t>-</a:t>
            </a:r>
            <a:r>
              <a:rPr lang="fr-FR" sz="1800" b="1" dirty="0" err="1" smtClean="0"/>
              <a:t>ons</a:t>
            </a:r>
            <a:r>
              <a:rPr lang="fr-FR" sz="1800" b="1" dirty="0" smtClean="0"/>
              <a:t> à Office 2000, Office XP et Office 2003</a:t>
            </a:r>
          </a:p>
          <a:p>
            <a:pPr marL="447675" indent="-447675" eaLnBrk="1" hangingPunct="1"/>
            <a:r>
              <a:rPr lang="fr-FR" sz="1800" b="1" dirty="0" smtClean="0"/>
              <a:t>Permet aux versions antérieures d’Office d’ouvrir et de sauvegarder au format Microsoft Office 2007</a:t>
            </a:r>
          </a:p>
          <a:p>
            <a:pPr marL="447675" indent="-447675" eaLnBrk="1" hangingPunct="1"/>
            <a:r>
              <a:rPr lang="fr-FR" sz="1800" b="1" dirty="0" err="1" smtClean="0"/>
              <a:t>Déployable</a:t>
            </a:r>
            <a:r>
              <a:rPr lang="fr-FR" sz="1800" b="1" dirty="0" smtClean="0"/>
              <a:t>  comme un </a:t>
            </a:r>
            <a:r>
              <a:rPr lang="fr-FR" sz="1800" b="1" dirty="0" err="1" smtClean="0"/>
              <a:t>msi</a:t>
            </a:r>
            <a:r>
              <a:rPr lang="fr-FR" sz="1800" b="1" dirty="0" smtClean="0"/>
              <a:t> ou sur demande à l’ouverture du fichier</a:t>
            </a:r>
          </a:p>
        </p:txBody>
      </p:sp>
      <p:grpSp>
        <p:nvGrpSpPr>
          <p:cNvPr id="47108" name="Group 2"/>
          <p:cNvGrpSpPr>
            <a:grpSpLocks/>
          </p:cNvGrpSpPr>
          <p:nvPr/>
        </p:nvGrpSpPr>
        <p:grpSpPr bwMode="auto">
          <a:xfrm>
            <a:off x="1290638" y="1181100"/>
            <a:ext cx="6096000" cy="762000"/>
            <a:chOff x="720" y="2448"/>
            <a:chExt cx="3840" cy="1466"/>
          </a:xfrm>
        </p:grpSpPr>
        <p:pic>
          <p:nvPicPr>
            <p:cNvPr id="47122" name="Rectangle 106528"/>
            <p:cNvPicPr>
              <a:picLocks noChangeAspect="1" noChangeArrowheads="1"/>
            </p:cNvPicPr>
            <p:nvPr/>
          </p:nvPicPr>
          <p:blipFill>
            <a:blip r:embed="rId3"/>
            <a:srcRect/>
            <a:stretch>
              <a:fillRect/>
            </a:stretch>
          </p:blipFill>
          <p:spPr bwMode="auto">
            <a:xfrm>
              <a:off x="1248" y="2496"/>
              <a:ext cx="3312" cy="1418"/>
            </a:xfrm>
            <a:prstGeom prst="rect">
              <a:avLst/>
            </a:prstGeom>
            <a:noFill/>
            <a:ln w="9525">
              <a:noFill/>
              <a:miter lim="800000"/>
              <a:headEnd/>
              <a:tailEnd/>
            </a:ln>
          </p:spPr>
        </p:pic>
        <p:pic>
          <p:nvPicPr>
            <p:cNvPr id="47123" name="Rectangle 106529"/>
            <p:cNvPicPr>
              <a:picLocks noChangeAspect="1" noChangeArrowheads="1"/>
            </p:cNvPicPr>
            <p:nvPr/>
          </p:nvPicPr>
          <p:blipFill>
            <a:blip r:embed="rId3"/>
            <a:srcRect/>
            <a:stretch>
              <a:fillRect/>
            </a:stretch>
          </p:blipFill>
          <p:spPr bwMode="auto">
            <a:xfrm rot="10800000">
              <a:off x="720" y="2448"/>
              <a:ext cx="3312" cy="1418"/>
            </a:xfrm>
            <a:prstGeom prst="rect">
              <a:avLst/>
            </a:prstGeom>
            <a:noFill/>
            <a:ln w="9525">
              <a:noFill/>
              <a:miter lim="800000"/>
              <a:headEnd/>
              <a:tailEnd/>
            </a:ln>
          </p:spPr>
        </p:pic>
      </p:grpSp>
      <p:sp>
        <p:nvSpPr>
          <p:cNvPr id="20" name="TextBox 19"/>
          <p:cNvSpPr txBox="1">
            <a:spLocks noChangeArrowheads="1"/>
          </p:cNvSpPr>
          <p:nvPr/>
        </p:nvSpPr>
        <p:spPr bwMode="auto">
          <a:xfrm>
            <a:off x="223838" y="2514600"/>
            <a:ext cx="2057400" cy="257175"/>
          </a:xfrm>
          <a:prstGeom prst="rect">
            <a:avLst/>
          </a:prstGeom>
          <a:noFill/>
          <a:ln w="9525" cap="flat" cmpd="sng" algn="ctr">
            <a:noFill/>
            <a:prstDash val="solid"/>
            <a:miter lim="800000"/>
            <a:headEnd type="none" w="med" len="med"/>
            <a:tailEnd type="none" w="med" len="med"/>
          </a:ln>
          <a:effectLst/>
        </p:spPr>
        <p:txBody>
          <a:bodyPr>
            <a:spAutoFit/>
          </a:bodyPr>
          <a:lstStyle/>
          <a:p>
            <a:pPr>
              <a:lnSpc>
                <a:spcPct val="90000"/>
              </a:lnSpc>
              <a:spcBef>
                <a:spcPct val="50000"/>
              </a:spcBef>
              <a:buClr>
                <a:schemeClr val="tx2"/>
              </a:buClr>
              <a:buSzPct val="75000"/>
              <a:buFont typeface="Wingdings" pitchFamily="2" charset="2"/>
              <a:buNone/>
              <a:defRPr/>
            </a:pPr>
            <a:r>
              <a:rPr lang="en-US" sz="1200" b="1">
                <a:solidFill>
                  <a:schemeClr val="tx2"/>
                </a:solidFill>
                <a:effectLst>
                  <a:outerShdw blurRad="38100" dist="38100" dir="2700000" algn="tl">
                    <a:srgbClr val="000000"/>
                  </a:outerShdw>
                </a:effectLst>
                <a:latin typeface="Trebuchet MS" pitchFamily="34" charset="0"/>
              </a:rPr>
              <a:t>Office 2003, XP, 2000</a:t>
            </a:r>
            <a:endParaRPr lang="en-US" sz="3200">
              <a:latin typeface="Segoe" pitchFamily="34" charset="0"/>
            </a:endParaRPr>
          </a:p>
        </p:txBody>
      </p:sp>
      <p:sp>
        <p:nvSpPr>
          <p:cNvPr id="5" name="TextBox 4"/>
          <p:cNvSpPr txBox="1">
            <a:spLocks noChangeArrowheads="1"/>
          </p:cNvSpPr>
          <p:nvPr/>
        </p:nvSpPr>
        <p:spPr bwMode="auto">
          <a:xfrm>
            <a:off x="7248525" y="2417763"/>
            <a:ext cx="1295400" cy="284162"/>
          </a:xfrm>
          <a:prstGeom prst="rect">
            <a:avLst/>
          </a:prstGeom>
          <a:noFill/>
          <a:ln w="9525" cap="flat" cmpd="sng" algn="ctr">
            <a:noFill/>
            <a:prstDash val="solid"/>
            <a:miter lim="800000"/>
            <a:headEnd type="none" w="med" len="med"/>
            <a:tailEnd type="none" w="med" len="med"/>
          </a:ln>
          <a:effectLst/>
        </p:spPr>
        <p:txBody>
          <a:bodyPr>
            <a:spAutoFit/>
          </a:bodyPr>
          <a:lstStyle/>
          <a:p>
            <a:pPr>
              <a:lnSpc>
                <a:spcPct val="90000"/>
              </a:lnSpc>
              <a:spcBef>
                <a:spcPct val="50000"/>
              </a:spcBef>
              <a:buClr>
                <a:schemeClr val="tx2"/>
              </a:buClr>
              <a:buSzPct val="75000"/>
              <a:buFont typeface="Wingdings" pitchFamily="2" charset="2"/>
              <a:buNone/>
              <a:defRPr/>
            </a:pPr>
            <a:r>
              <a:rPr lang="en-US" sz="1400" b="1">
                <a:solidFill>
                  <a:schemeClr val="tx2"/>
                </a:solidFill>
                <a:effectLst>
                  <a:outerShdw blurRad="38100" dist="38100" dir="2700000" algn="tl">
                    <a:srgbClr val="000000"/>
                  </a:outerShdw>
                </a:effectLst>
                <a:latin typeface="Trebuchet MS" pitchFamily="34" charset="0"/>
              </a:rPr>
              <a:t>Office 2007</a:t>
            </a:r>
            <a:endParaRPr lang="en-US" sz="3200">
              <a:latin typeface="Segoe" pitchFamily="34" charset="0"/>
            </a:endParaRPr>
          </a:p>
        </p:txBody>
      </p:sp>
      <p:grpSp>
        <p:nvGrpSpPr>
          <p:cNvPr id="47111" name="Group 9"/>
          <p:cNvGrpSpPr>
            <a:grpSpLocks/>
          </p:cNvGrpSpPr>
          <p:nvPr/>
        </p:nvGrpSpPr>
        <p:grpSpPr bwMode="auto">
          <a:xfrm flipH="1">
            <a:off x="7158038" y="1323975"/>
            <a:ext cx="1143000" cy="1081088"/>
            <a:chOff x="4114" y="920"/>
            <a:chExt cx="989" cy="985"/>
          </a:xfrm>
        </p:grpSpPr>
        <p:pic>
          <p:nvPicPr>
            <p:cNvPr id="47120" name="Rectangle 106526"/>
            <p:cNvPicPr>
              <a:picLocks noChangeAspect="1" noChangeArrowheads="1"/>
            </p:cNvPicPr>
            <p:nvPr/>
          </p:nvPicPr>
          <p:blipFill>
            <a:blip r:embed="rId4"/>
            <a:srcRect/>
            <a:stretch>
              <a:fillRect/>
            </a:stretch>
          </p:blipFill>
          <p:spPr bwMode="auto">
            <a:xfrm>
              <a:off x="4114" y="920"/>
              <a:ext cx="820" cy="886"/>
            </a:xfrm>
            <a:prstGeom prst="rect">
              <a:avLst/>
            </a:prstGeom>
            <a:noFill/>
            <a:ln w="9525">
              <a:noFill/>
              <a:miter lim="800000"/>
              <a:headEnd/>
              <a:tailEnd/>
            </a:ln>
          </p:spPr>
        </p:pic>
        <p:pic>
          <p:nvPicPr>
            <p:cNvPr id="47121" name="Rectangle 106527"/>
            <p:cNvPicPr>
              <a:picLocks noChangeAspect="1" noChangeArrowheads="1"/>
            </p:cNvPicPr>
            <p:nvPr/>
          </p:nvPicPr>
          <p:blipFill>
            <a:blip r:embed="rId5"/>
            <a:srcRect/>
            <a:stretch>
              <a:fillRect/>
            </a:stretch>
          </p:blipFill>
          <p:spPr bwMode="auto">
            <a:xfrm>
              <a:off x="4416" y="1296"/>
              <a:ext cx="687" cy="609"/>
            </a:xfrm>
            <a:prstGeom prst="rect">
              <a:avLst/>
            </a:prstGeom>
            <a:noFill/>
            <a:ln w="9525">
              <a:noFill/>
              <a:miter lim="800000"/>
              <a:headEnd/>
              <a:tailEnd/>
            </a:ln>
          </p:spPr>
        </p:pic>
      </p:grpSp>
      <p:grpSp>
        <p:nvGrpSpPr>
          <p:cNvPr id="47112" name="Group 12"/>
          <p:cNvGrpSpPr>
            <a:grpSpLocks/>
          </p:cNvGrpSpPr>
          <p:nvPr/>
        </p:nvGrpSpPr>
        <p:grpSpPr bwMode="auto">
          <a:xfrm>
            <a:off x="452438" y="1309688"/>
            <a:ext cx="1143000" cy="1081087"/>
            <a:chOff x="4114" y="920"/>
            <a:chExt cx="989" cy="985"/>
          </a:xfrm>
        </p:grpSpPr>
        <p:pic>
          <p:nvPicPr>
            <p:cNvPr id="47118" name="Rectangle 106524"/>
            <p:cNvPicPr>
              <a:picLocks noChangeAspect="1" noChangeArrowheads="1"/>
            </p:cNvPicPr>
            <p:nvPr/>
          </p:nvPicPr>
          <p:blipFill>
            <a:blip r:embed="rId4"/>
            <a:srcRect/>
            <a:stretch>
              <a:fillRect/>
            </a:stretch>
          </p:blipFill>
          <p:spPr bwMode="auto">
            <a:xfrm>
              <a:off x="4114" y="920"/>
              <a:ext cx="820" cy="886"/>
            </a:xfrm>
            <a:prstGeom prst="rect">
              <a:avLst/>
            </a:prstGeom>
            <a:noFill/>
            <a:ln w="9525">
              <a:noFill/>
              <a:miter lim="800000"/>
              <a:headEnd/>
              <a:tailEnd/>
            </a:ln>
          </p:spPr>
        </p:pic>
        <p:pic>
          <p:nvPicPr>
            <p:cNvPr id="47119" name="Rectangle 106525"/>
            <p:cNvPicPr>
              <a:picLocks noChangeAspect="1" noChangeArrowheads="1"/>
            </p:cNvPicPr>
            <p:nvPr/>
          </p:nvPicPr>
          <p:blipFill>
            <a:blip r:embed="rId5"/>
            <a:srcRect/>
            <a:stretch>
              <a:fillRect/>
            </a:stretch>
          </p:blipFill>
          <p:spPr bwMode="auto">
            <a:xfrm>
              <a:off x="4416" y="1296"/>
              <a:ext cx="687" cy="609"/>
            </a:xfrm>
            <a:prstGeom prst="rect">
              <a:avLst/>
            </a:prstGeom>
            <a:noFill/>
            <a:ln w="9525">
              <a:noFill/>
              <a:miter lim="800000"/>
              <a:headEnd/>
              <a:tailEnd/>
            </a:ln>
          </p:spPr>
        </p:pic>
      </p:grpSp>
      <p:sp>
        <p:nvSpPr>
          <p:cNvPr id="698385" name="Rectangle 17"/>
          <p:cNvSpPr>
            <a:spLocks noChangeArrowheads="1"/>
          </p:cNvSpPr>
          <p:nvPr/>
        </p:nvSpPr>
        <p:spPr bwMode="auto">
          <a:xfrm>
            <a:off x="3246433" y="1380270"/>
            <a:ext cx="2428870" cy="369332"/>
          </a:xfrm>
          <a:prstGeom prst="rect">
            <a:avLst/>
          </a:prstGeom>
          <a:noFill/>
          <a:ln w="9525" algn="ctr">
            <a:noFill/>
            <a:miter lim="800000"/>
            <a:headEnd/>
            <a:tailEnd/>
          </a:ln>
          <a:effectLst>
            <a:prstShdw prst="shdw17" dist="17961" dir="2700000">
              <a:schemeClr val="accent1">
                <a:gamma/>
                <a:shade val="60000"/>
                <a:invGamma/>
                <a:alpha val="50000"/>
              </a:schemeClr>
            </a:prstShdw>
          </a:effectLst>
        </p:spPr>
        <p:txBody>
          <a:bodyPr wrap="none">
            <a:spAutoFit/>
          </a:bodyPr>
          <a:lstStyle/>
          <a:p>
            <a:pPr>
              <a:defRPr/>
            </a:pPr>
            <a:r>
              <a:rPr lang="en-US" dirty="0" smtClean="0">
                <a:solidFill>
                  <a:schemeClr val="tx2"/>
                </a:solidFill>
                <a:latin typeface="Arial" pitchFamily="34" charset="0"/>
              </a:rPr>
              <a:t>Mode de </a:t>
            </a:r>
            <a:r>
              <a:rPr lang="fr-FR" dirty="0">
                <a:solidFill>
                  <a:schemeClr val="tx2"/>
                </a:solidFill>
                <a:latin typeface="Arial" pitchFamily="34" charset="0"/>
              </a:rPr>
              <a:t>c</a:t>
            </a:r>
            <a:r>
              <a:rPr lang="fr-FR" dirty="0" smtClean="0">
                <a:solidFill>
                  <a:schemeClr val="tx2"/>
                </a:solidFill>
                <a:latin typeface="Arial" pitchFamily="34" charset="0"/>
              </a:rPr>
              <a:t>ompatibilité</a:t>
            </a:r>
            <a:endParaRPr lang="fr-FR" dirty="0">
              <a:solidFill>
                <a:schemeClr val="tx2"/>
              </a:solidFill>
              <a:latin typeface="Arial" pitchFamily="34" charset="0"/>
            </a:endParaRPr>
          </a:p>
        </p:txBody>
      </p:sp>
      <p:sp>
        <p:nvSpPr>
          <p:cNvPr id="47116" name="Rectangle 1605635"/>
          <p:cNvSpPr>
            <a:spLocks noChangeArrowheads="1"/>
          </p:cNvSpPr>
          <p:nvPr/>
        </p:nvSpPr>
        <p:spPr bwMode="auto">
          <a:xfrm>
            <a:off x="6999288" y="-4763"/>
            <a:ext cx="2144712" cy="349251"/>
          </a:xfrm>
          <a:prstGeom prst="rect">
            <a:avLst/>
          </a:prstGeom>
          <a:solidFill>
            <a:schemeClr val="folHlink">
              <a:alpha val="78822"/>
            </a:schemeClr>
          </a:solidFill>
          <a:ln w="12700" algn="ctr">
            <a:solidFill>
              <a:schemeClr val="accent2"/>
            </a:solidFill>
            <a:miter lim="800000"/>
            <a:headEnd/>
            <a:tailEnd/>
          </a:ln>
        </p:spPr>
        <p:txBody>
          <a:bodyPr wrap="none" anchor="ctr"/>
          <a:lstStyle/>
          <a:p>
            <a:pPr algn="ctr"/>
            <a:r>
              <a:rPr lang="fr-FR" sz="2000"/>
              <a:t>Déploiement</a:t>
            </a:r>
          </a:p>
        </p:txBody>
      </p:sp>
      <p:pic>
        <p:nvPicPr>
          <p:cNvPr id="47125" name="Picture 21"/>
          <p:cNvPicPr>
            <a:picLocks noChangeAspect="1" noChangeArrowheads="1"/>
          </p:cNvPicPr>
          <p:nvPr/>
        </p:nvPicPr>
        <p:blipFill>
          <a:blip r:embed="rId6"/>
          <a:srcRect/>
          <a:stretch>
            <a:fillRect/>
          </a:stretch>
        </p:blipFill>
        <p:spPr bwMode="auto">
          <a:xfrm>
            <a:off x="755650" y="4056063"/>
            <a:ext cx="7964488" cy="3167062"/>
          </a:xfrm>
          <a:prstGeom prst="rect">
            <a:avLst/>
          </a:prstGeom>
          <a:noFill/>
          <a:ln w="9525" cap="flat" cmpd="sng" algn="ctr">
            <a:noFill/>
            <a:prstDash val="solid"/>
            <a:miter lim="800000"/>
            <a:headEnd/>
            <a:tailEnd/>
          </a:ln>
          <a:effectLst>
            <a:prstShdw prst="shdw17" dist="17961" dir="2700000">
              <a:schemeClr val="accent1">
                <a:gamma/>
                <a:shade val="60000"/>
                <a:invGamma/>
                <a:alpha val="50000"/>
              </a:schemeClr>
            </a:prstShdw>
          </a:effectLst>
        </p:spPr>
      </p:pic>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Rectangle 36864"/>
          <p:cNvPicPr>
            <a:picLocks noChangeAspect="1" noChangeArrowheads="1"/>
          </p:cNvPicPr>
          <p:nvPr/>
        </p:nvPicPr>
        <p:blipFill>
          <a:blip r:embed="rId3"/>
          <a:srcRect/>
          <a:stretch>
            <a:fillRect/>
          </a:stretch>
        </p:blipFill>
        <p:spPr bwMode="auto">
          <a:xfrm>
            <a:off x="452438" y="427038"/>
            <a:ext cx="8399462" cy="6300787"/>
          </a:xfrm>
          <a:prstGeom prst="rect">
            <a:avLst/>
          </a:prstGeom>
          <a:ln>
            <a:noFill/>
          </a:ln>
          <a:effectLst>
            <a:outerShdw blurRad="292100" dist="139700" dir="2700000" algn="tl" rotWithShape="0">
              <a:srgbClr val="333333">
                <a:alpha val="65000"/>
              </a:srgbClr>
            </a:outerShdw>
          </a:effectLst>
        </p:spPr>
      </p:pic>
      <p:sp>
        <p:nvSpPr>
          <p:cNvPr id="48131" name="Rectangle 1605635"/>
          <p:cNvSpPr>
            <a:spLocks noChangeArrowheads="1"/>
          </p:cNvSpPr>
          <p:nvPr/>
        </p:nvSpPr>
        <p:spPr bwMode="auto">
          <a:xfrm>
            <a:off x="6999288" y="-4763"/>
            <a:ext cx="2144712" cy="349251"/>
          </a:xfrm>
          <a:prstGeom prst="rect">
            <a:avLst/>
          </a:prstGeom>
          <a:solidFill>
            <a:schemeClr val="folHlink">
              <a:alpha val="78822"/>
            </a:schemeClr>
          </a:solidFill>
          <a:ln w="12700" algn="ctr">
            <a:solidFill>
              <a:schemeClr val="accent2"/>
            </a:solidFill>
            <a:miter lim="800000"/>
            <a:headEnd/>
            <a:tailEnd/>
          </a:ln>
        </p:spPr>
        <p:txBody>
          <a:bodyPr wrap="none" anchor="ctr"/>
          <a:lstStyle/>
          <a:p>
            <a:pPr algn="ctr"/>
            <a:r>
              <a:rPr lang="fr-FR" sz="2000"/>
              <a:t>Déploiement</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hape 1607681"/>
          <p:cNvSpPr>
            <a:spLocks noGrp="1" noChangeArrowheads="1"/>
          </p:cNvSpPr>
          <p:nvPr>
            <p:ph type="title" idx="4294967295"/>
          </p:nvPr>
        </p:nvSpPr>
        <p:spPr>
          <a:xfrm>
            <a:off x="0" y="0"/>
            <a:ext cx="7872413" cy="1190625"/>
          </a:xfrm>
        </p:spPr>
        <p:txBody>
          <a:bodyPr/>
          <a:lstStyle/>
          <a:p>
            <a:pPr eaLnBrk="1" hangingPunct="1"/>
            <a:r>
              <a:rPr lang="fr-FR" smtClean="0"/>
              <a:t>Solutions de déploiement </a:t>
            </a:r>
            <a:br>
              <a:rPr lang="fr-FR" smtClean="0"/>
            </a:br>
            <a:r>
              <a:rPr lang="fr-FR" smtClean="0"/>
              <a:t>en entreprise</a:t>
            </a:r>
            <a:endParaRPr lang="en-US" sz="4800" smtClean="0"/>
          </a:p>
        </p:txBody>
      </p:sp>
      <p:sp>
        <p:nvSpPr>
          <p:cNvPr id="49155" name="Shape 1607682"/>
          <p:cNvSpPr>
            <a:spLocks noGrp="1" noChangeArrowheads="1"/>
          </p:cNvSpPr>
          <p:nvPr>
            <p:ph type="body" idx="4294967295"/>
          </p:nvPr>
        </p:nvSpPr>
        <p:spPr>
          <a:xfrm>
            <a:off x="173038" y="1274763"/>
            <a:ext cx="8970962" cy="5451475"/>
          </a:xfrm>
        </p:spPr>
        <p:txBody>
          <a:bodyPr/>
          <a:lstStyle/>
          <a:p>
            <a:pPr marL="447675" indent="-447675" eaLnBrk="1" hangingPunct="1">
              <a:lnSpc>
                <a:spcPct val="70000"/>
              </a:lnSpc>
            </a:pPr>
            <a:r>
              <a:rPr lang="fr-FR" sz="2400" b="1" smtClean="0">
                <a:solidFill>
                  <a:schemeClr val="accent2"/>
                </a:solidFill>
              </a:rPr>
              <a:t>Business Desktop Deployment (BDD)</a:t>
            </a:r>
          </a:p>
          <a:p>
            <a:pPr marL="833438" lvl="1" indent="-354013">
              <a:lnSpc>
                <a:spcPct val="75000"/>
              </a:lnSpc>
              <a:spcBef>
                <a:spcPct val="45000"/>
              </a:spcBef>
            </a:pPr>
            <a:r>
              <a:rPr lang="fr-FR" sz="1900" smtClean="0"/>
              <a:t>BDD est un ensemble complet d’outils, de procédés et de conseils pour </a:t>
            </a:r>
            <a:r>
              <a:rPr lang="fr-FR" sz="1900" b="1" smtClean="0"/>
              <a:t>construire, déployer et manager</a:t>
            </a:r>
            <a:r>
              <a:rPr lang="fr-FR" sz="1900" smtClean="0"/>
              <a:t> un poste Windows et Office</a:t>
            </a:r>
          </a:p>
          <a:p>
            <a:pPr marL="833438" lvl="1" indent="-354013">
              <a:lnSpc>
                <a:spcPct val="75000"/>
              </a:lnSpc>
              <a:spcBef>
                <a:spcPct val="45000"/>
              </a:spcBef>
            </a:pPr>
            <a:r>
              <a:rPr lang="fr-FR" sz="1900" smtClean="0"/>
              <a:t>Définir </a:t>
            </a:r>
            <a:r>
              <a:rPr lang="fr-FR" sz="1900" b="1" smtClean="0"/>
              <a:t>une stratégie pérenne</a:t>
            </a:r>
            <a:r>
              <a:rPr lang="fr-FR" sz="1900" smtClean="0"/>
              <a:t> pour les prochains cycles de mise à jour.</a:t>
            </a:r>
          </a:p>
          <a:p>
            <a:pPr marL="833438" lvl="1" indent="-354013">
              <a:lnSpc>
                <a:spcPct val="75000"/>
              </a:lnSpc>
              <a:spcBef>
                <a:spcPct val="45000"/>
              </a:spcBef>
            </a:pPr>
            <a:r>
              <a:rPr lang="fr-FR" sz="1900" smtClean="0"/>
              <a:t>Utilisation de produits du marché informatique associés à des scripts basés sur des cas concrets afin de mettre en place une solution de déploiement et de management du poste tout au long de son cycle de vie</a:t>
            </a:r>
          </a:p>
          <a:p>
            <a:pPr marL="833438" lvl="1" indent="-354013">
              <a:lnSpc>
                <a:spcPct val="75000"/>
              </a:lnSpc>
              <a:spcBef>
                <a:spcPct val="45000"/>
              </a:spcBef>
              <a:buFontTx/>
              <a:buNone/>
            </a:pPr>
            <a:endParaRPr lang="fr-FR" sz="900" smtClean="0"/>
          </a:p>
          <a:p>
            <a:pPr marL="447675" indent="-447675">
              <a:lnSpc>
                <a:spcPct val="75000"/>
              </a:lnSpc>
              <a:spcBef>
                <a:spcPct val="45000"/>
              </a:spcBef>
            </a:pPr>
            <a:r>
              <a:rPr lang="fr-FR" sz="2400" b="1" smtClean="0">
                <a:solidFill>
                  <a:schemeClr val="accent2"/>
                </a:solidFill>
              </a:rPr>
              <a:t>Services de déploiement Windows (WDS)</a:t>
            </a:r>
          </a:p>
          <a:p>
            <a:pPr marL="833438" lvl="1" indent="-354013" eaLnBrk="1" hangingPunct="1">
              <a:lnSpc>
                <a:spcPct val="70000"/>
              </a:lnSpc>
            </a:pPr>
            <a:r>
              <a:rPr lang="fr-FR" altLang="ja-JP" sz="2100" smtClean="0">
                <a:ea typeface="MS PGothic" pitchFamily="34" charset="-128"/>
              </a:rPr>
              <a:t>Solution de déploiement pour Windows Server 2003</a:t>
            </a:r>
          </a:p>
          <a:p>
            <a:pPr marL="833438" lvl="1" indent="-354013" eaLnBrk="1" hangingPunct="1">
              <a:lnSpc>
                <a:spcPct val="70000"/>
              </a:lnSpc>
            </a:pPr>
            <a:r>
              <a:rPr lang="fr-FR" altLang="ja-JP" sz="2100" smtClean="0">
                <a:ea typeface="MS PGothic" pitchFamily="34" charset="-128"/>
              </a:rPr>
              <a:t>Mise à jour des services d’installation à distance (RIS)</a:t>
            </a:r>
          </a:p>
          <a:p>
            <a:pPr marL="833438" lvl="1" indent="-354013" eaLnBrk="1" hangingPunct="1">
              <a:lnSpc>
                <a:spcPct val="70000"/>
              </a:lnSpc>
            </a:pPr>
            <a:r>
              <a:rPr lang="en-US" altLang="ja-JP" sz="2100" smtClean="0">
                <a:ea typeface="MS PGothic" pitchFamily="34" charset="-128"/>
              </a:rPr>
              <a:t>Disponible avec le SP2 de Windows Server 2003 et le WAIK</a:t>
            </a:r>
            <a:endParaRPr lang="fr-FR" altLang="ja-JP" sz="2100" smtClean="0">
              <a:ea typeface="MS PGothic" pitchFamily="34" charset="-128"/>
            </a:endParaRPr>
          </a:p>
          <a:p>
            <a:pPr marL="833438" lvl="1" indent="-354013" eaLnBrk="1" hangingPunct="1">
              <a:lnSpc>
                <a:spcPct val="70000"/>
              </a:lnSpc>
              <a:buFontTx/>
              <a:buNone/>
            </a:pPr>
            <a:endParaRPr lang="fr-FR" altLang="ja-JP" sz="2100" smtClean="0">
              <a:ea typeface="MS PGothic" pitchFamily="34" charset="-128"/>
            </a:endParaRPr>
          </a:p>
          <a:p>
            <a:pPr marL="447675" indent="-447675" eaLnBrk="1" hangingPunct="1">
              <a:lnSpc>
                <a:spcPct val="70000"/>
              </a:lnSpc>
            </a:pPr>
            <a:r>
              <a:rPr lang="en-US" sz="2400" b="1" smtClean="0">
                <a:solidFill>
                  <a:schemeClr val="accent2"/>
                </a:solidFill>
              </a:rPr>
              <a:t>SMS 2003 Operating System Deployment Feature Pack Update</a:t>
            </a:r>
            <a:endParaRPr lang="fr-FR" sz="2400" smtClean="0">
              <a:solidFill>
                <a:schemeClr val="accent2"/>
              </a:solidFill>
            </a:endParaRPr>
          </a:p>
          <a:p>
            <a:pPr marL="833438" lvl="1" indent="-354013" eaLnBrk="1" hangingPunct="1">
              <a:lnSpc>
                <a:spcPct val="70000"/>
              </a:lnSpc>
            </a:pPr>
            <a:r>
              <a:rPr lang="fr-FR" sz="2100" smtClean="0"/>
              <a:t>Support des déploiements Windows Vista</a:t>
            </a:r>
          </a:p>
          <a:p>
            <a:pPr marL="833438" lvl="1" indent="-354013" eaLnBrk="1" hangingPunct="1">
              <a:lnSpc>
                <a:spcPct val="70000"/>
              </a:lnSpc>
            </a:pPr>
            <a:r>
              <a:rPr lang="fr-FR" sz="2100" smtClean="0"/>
              <a:t>Mise à niveau du format WIM</a:t>
            </a:r>
          </a:p>
          <a:p>
            <a:pPr marL="833438" lvl="1" indent="-354013" eaLnBrk="1" hangingPunct="1">
              <a:lnSpc>
                <a:spcPct val="70000"/>
              </a:lnSpc>
              <a:buFontTx/>
              <a:buNone/>
            </a:pPr>
            <a:endParaRPr lang="fr-FR" sz="1000" smtClean="0"/>
          </a:p>
          <a:p>
            <a:pPr marL="833438" lvl="1" indent="-354013" eaLnBrk="1" hangingPunct="1">
              <a:lnSpc>
                <a:spcPct val="70000"/>
              </a:lnSpc>
              <a:buFontTx/>
              <a:buNone/>
            </a:pPr>
            <a:endParaRPr lang="fr-FR" altLang="ja-JP" sz="1000" smtClean="0">
              <a:ea typeface="MS PGothic" pitchFamily="34" charset="-128"/>
            </a:endParaRPr>
          </a:p>
        </p:txBody>
      </p:sp>
      <p:sp>
        <p:nvSpPr>
          <p:cNvPr id="49156" name="Rectangle 1607683"/>
          <p:cNvSpPr>
            <a:spLocks noChangeArrowheads="1"/>
          </p:cNvSpPr>
          <p:nvPr/>
        </p:nvSpPr>
        <p:spPr bwMode="auto">
          <a:xfrm>
            <a:off x="6999288" y="-4763"/>
            <a:ext cx="2144712" cy="349251"/>
          </a:xfrm>
          <a:prstGeom prst="rect">
            <a:avLst/>
          </a:prstGeom>
          <a:solidFill>
            <a:schemeClr val="folHlink">
              <a:alpha val="78822"/>
            </a:schemeClr>
          </a:solidFill>
          <a:ln w="12700" algn="ctr">
            <a:solidFill>
              <a:schemeClr val="accent2"/>
            </a:solidFill>
            <a:miter lim="800000"/>
            <a:headEnd/>
            <a:tailEnd/>
          </a:ln>
        </p:spPr>
        <p:txBody>
          <a:bodyPr wrap="none" anchor="ctr"/>
          <a:lstStyle/>
          <a:p>
            <a:pPr algn="ctr"/>
            <a:r>
              <a:rPr lang="fr-FR" sz="2000"/>
              <a:t>Déploiement</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050" y="-4763"/>
            <a:ext cx="9144000" cy="800101"/>
          </a:xfrm>
          <a:noFill/>
        </p:spPr>
        <p:txBody>
          <a:bodyPr/>
          <a:lstStyle/>
          <a:p>
            <a:r>
              <a:rPr lang="fr-FR" smtClean="0"/>
              <a:t>Business Desktop Deployment</a:t>
            </a:r>
            <a:r>
              <a:rPr lang="en-US" smtClean="0"/>
              <a:t> 2007</a:t>
            </a:r>
            <a:endParaRPr lang="en-US" sz="3200" smtClean="0"/>
          </a:p>
        </p:txBody>
      </p:sp>
      <p:sp>
        <p:nvSpPr>
          <p:cNvPr id="50179" name="Rectangle 3"/>
          <p:cNvSpPr>
            <a:spLocks noGrp="1" noChangeArrowheads="1"/>
          </p:cNvSpPr>
          <p:nvPr>
            <p:ph idx="1"/>
          </p:nvPr>
        </p:nvSpPr>
        <p:spPr>
          <a:xfrm>
            <a:off x="0" y="776288"/>
            <a:ext cx="9382125" cy="5578475"/>
          </a:xfrm>
        </p:spPr>
        <p:txBody>
          <a:bodyPr/>
          <a:lstStyle/>
          <a:p>
            <a:pPr>
              <a:lnSpc>
                <a:spcPct val="80000"/>
              </a:lnSpc>
            </a:pPr>
            <a:r>
              <a:rPr lang="fr-FR" sz="2600" dirty="0" smtClean="0"/>
              <a:t>Solution de création d’une image du poste (XP, Vista, Office 2003, Office 2007)</a:t>
            </a:r>
          </a:p>
          <a:p>
            <a:pPr lvl="1">
              <a:lnSpc>
                <a:spcPct val="80000"/>
              </a:lnSpc>
            </a:pPr>
            <a:r>
              <a:rPr lang="fr-FR" dirty="0" smtClean="0"/>
              <a:t>Mise à jour avec les outils VISTA</a:t>
            </a:r>
          </a:p>
          <a:p>
            <a:pPr lvl="2">
              <a:lnSpc>
                <a:spcPct val="80000"/>
              </a:lnSpc>
            </a:pPr>
            <a:r>
              <a:rPr lang="fr-FR" sz="2200" dirty="0" smtClean="0"/>
              <a:t>Windows System Image Manager</a:t>
            </a:r>
          </a:p>
          <a:p>
            <a:pPr lvl="2">
              <a:lnSpc>
                <a:spcPct val="80000"/>
              </a:lnSpc>
            </a:pPr>
            <a:r>
              <a:rPr lang="fr-FR" sz="2200" dirty="0" smtClean="0"/>
              <a:t>IMAGEX</a:t>
            </a:r>
          </a:p>
          <a:p>
            <a:pPr lvl="2">
              <a:lnSpc>
                <a:spcPct val="80000"/>
              </a:lnSpc>
            </a:pPr>
            <a:r>
              <a:rPr lang="fr-FR" sz="2200" dirty="0" smtClean="0"/>
              <a:t>Windows PE</a:t>
            </a:r>
          </a:p>
          <a:p>
            <a:pPr>
              <a:lnSpc>
                <a:spcPct val="80000"/>
              </a:lnSpc>
            </a:pPr>
            <a:r>
              <a:rPr lang="fr-FR" dirty="0" smtClean="0"/>
              <a:t>Version Lite </a:t>
            </a:r>
            <a:r>
              <a:rPr lang="fr-FR" dirty="0" err="1" smtClean="0"/>
              <a:t>Touch</a:t>
            </a:r>
            <a:endParaRPr lang="fr-FR" dirty="0" smtClean="0"/>
          </a:p>
          <a:p>
            <a:pPr lvl="1">
              <a:lnSpc>
                <a:spcPct val="80000"/>
              </a:lnSpc>
            </a:pPr>
            <a:r>
              <a:rPr lang="fr-FR" sz="2200" dirty="0" smtClean="0"/>
              <a:t>Scénarios avec CD/DVD, réseau et Windows </a:t>
            </a:r>
            <a:r>
              <a:rPr lang="fr-FR" sz="2200" dirty="0" err="1" smtClean="0"/>
              <a:t>Deployment</a:t>
            </a:r>
            <a:r>
              <a:rPr lang="fr-FR" sz="2200" dirty="0" smtClean="0"/>
              <a:t> Services et USMT 3.0</a:t>
            </a:r>
          </a:p>
          <a:p>
            <a:pPr lvl="1">
              <a:lnSpc>
                <a:spcPct val="80000"/>
              </a:lnSpc>
            </a:pPr>
            <a:r>
              <a:rPr lang="fr-FR" sz="2200" dirty="0" smtClean="0"/>
              <a:t>Mise à jour de Lite </a:t>
            </a:r>
            <a:r>
              <a:rPr lang="fr-FR" sz="2200" dirty="0" err="1" smtClean="0"/>
              <a:t>Touch</a:t>
            </a:r>
            <a:r>
              <a:rPr lang="fr-FR" sz="2200" dirty="0" smtClean="0"/>
              <a:t> pour le BDD Vista pour déployer du Windows XP Professional</a:t>
            </a:r>
          </a:p>
          <a:p>
            <a:pPr>
              <a:lnSpc>
                <a:spcPct val="80000"/>
              </a:lnSpc>
              <a:spcBef>
                <a:spcPct val="40000"/>
              </a:spcBef>
            </a:pPr>
            <a:r>
              <a:rPr lang="fr-FR" dirty="0" smtClean="0"/>
              <a:t>Version </a:t>
            </a:r>
            <a:r>
              <a:rPr lang="fr-FR" dirty="0" err="1" smtClean="0"/>
              <a:t>Zero</a:t>
            </a:r>
            <a:r>
              <a:rPr lang="fr-FR" dirty="0" smtClean="0"/>
              <a:t> </a:t>
            </a:r>
            <a:r>
              <a:rPr lang="fr-FR" dirty="0" err="1" smtClean="0"/>
              <a:t>Touch</a:t>
            </a:r>
            <a:endParaRPr lang="fr-FR" dirty="0" smtClean="0"/>
          </a:p>
          <a:p>
            <a:pPr lvl="1">
              <a:lnSpc>
                <a:spcPct val="80000"/>
              </a:lnSpc>
              <a:spcBef>
                <a:spcPct val="40000"/>
              </a:spcBef>
            </a:pPr>
            <a:r>
              <a:rPr lang="fr-FR" sz="2200" dirty="0" smtClean="0"/>
              <a:t>Support de l’OSD-FP pour Windows Vista and XP x64</a:t>
            </a:r>
          </a:p>
          <a:p>
            <a:pPr lvl="1">
              <a:lnSpc>
                <a:spcPct val="80000"/>
              </a:lnSpc>
              <a:spcBef>
                <a:spcPct val="40000"/>
              </a:spcBef>
            </a:pPr>
            <a:r>
              <a:rPr lang="fr-FR" sz="2200" dirty="0" smtClean="0"/>
              <a:t>Pré-requis: SMS 2003 SP2 (pour vista) and OSD FP Update</a:t>
            </a:r>
          </a:p>
          <a:p>
            <a:pPr>
              <a:lnSpc>
                <a:spcPct val="80000"/>
              </a:lnSpc>
              <a:spcBef>
                <a:spcPct val="40000"/>
              </a:spcBef>
              <a:buFontTx/>
              <a:buNone/>
            </a:pPr>
            <a:r>
              <a:rPr lang="fr-FR" sz="2000" dirty="0" smtClean="0">
                <a:hlinkClick r:id="rId3"/>
              </a:rPr>
              <a:t>http://www.microsoft.com/technet/desktopdeployment/bdd/2007/default.mspx</a:t>
            </a:r>
            <a:r>
              <a:rPr lang="fr-FR" sz="2000" dirty="0" smtClean="0"/>
              <a:t> </a:t>
            </a: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7938"/>
            <a:ext cx="9144000" cy="985837"/>
          </a:xfrm>
          <a:noFill/>
        </p:spPr>
        <p:txBody>
          <a:bodyPr/>
          <a:lstStyle/>
          <a:p>
            <a:r>
              <a:rPr lang="fr-FR" smtClean="0"/>
              <a:t>Business Desktop Deployment</a:t>
            </a:r>
            <a:r>
              <a:rPr lang="en-US" smtClean="0"/>
              <a:t> 2007</a:t>
            </a:r>
            <a:endParaRPr lang="fr-FR" smtClean="0"/>
          </a:p>
        </p:txBody>
      </p:sp>
      <p:sp>
        <p:nvSpPr>
          <p:cNvPr id="51203" name="Rectangle 3"/>
          <p:cNvSpPr>
            <a:spLocks noGrp="1" noChangeArrowheads="1"/>
          </p:cNvSpPr>
          <p:nvPr>
            <p:ph idx="1"/>
          </p:nvPr>
        </p:nvSpPr>
        <p:spPr>
          <a:xfrm>
            <a:off x="301625" y="925513"/>
            <a:ext cx="8388350" cy="5172075"/>
          </a:xfrm>
        </p:spPr>
        <p:txBody>
          <a:bodyPr/>
          <a:lstStyle/>
          <a:p>
            <a:pPr>
              <a:lnSpc>
                <a:spcPct val="80000"/>
              </a:lnSpc>
              <a:spcBef>
                <a:spcPct val="40000"/>
              </a:spcBef>
            </a:pPr>
            <a:r>
              <a:rPr lang="fr-FR" smtClean="0"/>
              <a:t>Application Compatibility Toolkit v5</a:t>
            </a:r>
          </a:p>
          <a:p>
            <a:pPr>
              <a:lnSpc>
                <a:spcPct val="80000"/>
              </a:lnSpc>
              <a:spcBef>
                <a:spcPct val="40000"/>
              </a:spcBef>
            </a:pPr>
            <a:r>
              <a:rPr lang="fr-FR" smtClean="0"/>
              <a:t>Intégration d’Office 2007</a:t>
            </a:r>
          </a:p>
          <a:p>
            <a:pPr lvl="1">
              <a:lnSpc>
                <a:spcPct val="80000"/>
              </a:lnSpc>
              <a:spcBef>
                <a:spcPct val="40000"/>
              </a:spcBef>
            </a:pPr>
            <a:r>
              <a:rPr lang="fr-FR" smtClean="0"/>
              <a:t>Outils de déploiement</a:t>
            </a:r>
          </a:p>
          <a:p>
            <a:pPr lvl="1">
              <a:lnSpc>
                <a:spcPct val="80000"/>
              </a:lnSpc>
              <a:spcBef>
                <a:spcPct val="40000"/>
              </a:spcBef>
            </a:pPr>
            <a:r>
              <a:rPr lang="fr-FR" smtClean="0"/>
              <a:t>Outils de migration et de Compatibilité</a:t>
            </a:r>
          </a:p>
          <a:p>
            <a:pPr>
              <a:lnSpc>
                <a:spcPct val="80000"/>
              </a:lnSpc>
              <a:spcBef>
                <a:spcPct val="40000"/>
              </a:spcBef>
            </a:pPr>
            <a:r>
              <a:rPr lang="fr-FR" smtClean="0"/>
              <a:t>Gestion des drivers</a:t>
            </a:r>
          </a:p>
          <a:p>
            <a:pPr>
              <a:lnSpc>
                <a:spcPct val="80000"/>
              </a:lnSpc>
              <a:spcBef>
                <a:spcPct val="40000"/>
              </a:spcBef>
            </a:pPr>
            <a:r>
              <a:rPr lang="fr-FR" smtClean="0"/>
              <a:t>Editeur pour le Customsettings.ini</a:t>
            </a:r>
          </a:p>
          <a:p>
            <a:pPr>
              <a:lnSpc>
                <a:spcPct val="80000"/>
              </a:lnSpc>
            </a:pPr>
            <a:r>
              <a:rPr lang="fr-FR" smtClean="0"/>
              <a:t>Mise à jour des guides de sécurité</a:t>
            </a:r>
          </a:p>
          <a:p>
            <a:pPr>
              <a:lnSpc>
                <a:spcPct val="80000"/>
              </a:lnSpc>
            </a:pPr>
            <a:r>
              <a:rPr lang="fr-FR" smtClean="0"/>
              <a:t>Guide sur User </a:t>
            </a:r>
            <a:r>
              <a:rPr lang="en-US" smtClean="0"/>
              <a:t>Account</a:t>
            </a:r>
            <a:r>
              <a:rPr lang="fr-FR" smtClean="0"/>
              <a:t> Control </a:t>
            </a:r>
          </a:p>
          <a:p>
            <a:pPr lvl="1">
              <a:lnSpc>
                <a:spcPct val="80000"/>
              </a:lnSpc>
            </a:pPr>
            <a:r>
              <a:rPr lang="fr-FR" smtClean="0"/>
              <a:t>Focus sur la compatibilité applicative</a:t>
            </a:r>
          </a:p>
          <a:p>
            <a:pPr>
              <a:lnSpc>
                <a:spcPct val="80000"/>
              </a:lnSpc>
            </a:pPr>
            <a:r>
              <a:rPr lang="fr-FR" smtClean="0"/>
              <a:t>Guide méthodologique séparé des outils</a:t>
            </a: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p:spPr>
        <p:txBody>
          <a:bodyPr/>
          <a:lstStyle/>
          <a:p>
            <a:r>
              <a:rPr lang="fr-FR" smtClean="0"/>
              <a:t>BDD Vista Lite Touch (Standard)</a:t>
            </a:r>
          </a:p>
        </p:txBody>
      </p:sp>
      <p:sp>
        <p:nvSpPr>
          <p:cNvPr id="458755" name="Rectangle 3"/>
          <p:cNvSpPr>
            <a:spLocks noChangeArrowheads="1"/>
          </p:cNvSpPr>
          <p:nvPr/>
        </p:nvSpPr>
        <p:spPr bwMode="auto">
          <a:xfrm>
            <a:off x="2644775" y="1233488"/>
            <a:ext cx="1727200" cy="587375"/>
          </a:xfrm>
          <a:prstGeom prst="rect">
            <a:avLst/>
          </a:prstGeom>
          <a:gradFill rotWithShape="0">
            <a:gsLst>
              <a:gs pos="0">
                <a:schemeClr val="accent2">
                  <a:gamma/>
                  <a:shade val="56078"/>
                  <a:invGamma/>
                </a:schemeClr>
              </a:gs>
              <a:gs pos="50000">
                <a:schemeClr val="accent2"/>
              </a:gs>
              <a:gs pos="100000">
                <a:schemeClr val="accent2">
                  <a:gamma/>
                  <a:shade val="56078"/>
                  <a:invGamma/>
                </a:schemeClr>
              </a:gs>
            </a:gsLst>
            <a:lin ang="0" scaled="1"/>
          </a:gradFill>
          <a:ln w="12700">
            <a:solidFill>
              <a:schemeClr val="accent2"/>
            </a:solidFill>
            <a:miter lim="800000"/>
            <a:headEnd type="none" w="sm" len="sm"/>
            <a:tailEnd type="none" w="sm" len="sm"/>
          </a:ln>
          <a:effectLst/>
        </p:spPr>
        <p:txBody>
          <a:bodyPr wrap="none" anchor="ctr"/>
          <a:lstStyle/>
          <a:p>
            <a:pPr algn="ctr" eaLnBrk="0" hangingPunct="0">
              <a:defRPr/>
            </a:pPr>
            <a:r>
              <a:rPr lang="fr-FR" b="1">
                <a:solidFill>
                  <a:schemeClr val="accent3"/>
                </a:solidFill>
                <a:latin typeface="Segoe Semibold" pitchFamily="34" charset="0"/>
              </a:rPr>
              <a:t>Fichiers</a:t>
            </a:r>
          </a:p>
          <a:p>
            <a:pPr algn="ctr" eaLnBrk="0" hangingPunct="0">
              <a:defRPr/>
            </a:pPr>
            <a:r>
              <a:rPr lang="fr-FR" b="1">
                <a:solidFill>
                  <a:schemeClr val="accent3"/>
                </a:solidFill>
                <a:latin typeface="Segoe Semibold" pitchFamily="34" charset="0"/>
              </a:rPr>
              <a:t> sources</a:t>
            </a:r>
          </a:p>
        </p:txBody>
      </p:sp>
      <p:sp>
        <p:nvSpPr>
          <p:cNvPr id="458756" name="Rectangle 4"/>
          <p:cNvSpPr>
            <a:spLocks noChangeArrowheads="1"/>
          </p:cNvSpPr>
          <p:nvPr/>
        </p:nvSpPr>
        <p:spPr bwMode="auto">
          <a:xfrm>
            <a:off x="2668588" y="3695700"/>
            <a:ext cx="1720850" cy="547688"/>
          </a:xfrm>
          <a:prstGeom prst="rect">
            <a:avLst/>
          </a:prstGeom>
          <a:gradFill rotWithShape="0">
            <a:gsLst>
              <a:gs pos="0">
                <a:schemeClr val="folHlink">
                  <a:gamma/>
                  <a:shade val="66275"/>
                  <a:invGamma/>
                </a:schemeClr>
              </a:gs>
              <a:gs pos="50000">
                <a:schemeClr val="folHlink"/>
              </a:gs>
              <a:gs pos="100000">
                <a:schemeClr val="folHlink">
                  <a:gamma/>
                  <a:shade val="66275"/>
                  <a:invGamma/>
                </a:schemeClr>
              </a:gs>
            </a:gsLst>
            <a:lin ang="0" scaled="1"/>
          </a:gradFill>
          <a:ln w="12700">
            <a:solidFill>
              <a:schemeClr val="folHlink"/>
            </a:solidFill>
            <a:miter lim="800000"/>
            <a:headEnd type="none" w="sm" len="sm"/>
            <a:tailEnd type="none" w="sm" len="sm"/>
          </a:ln>
          <a:effectLst/>
        </p:spPr>
        <p:txBody>
          <a:bodyPr wrap="none" anchor="ctr"/>
          <a:lstStyle/>
          <a:p>
            <a:pPr algn="ctr">
              <a:defRPr/>
            </a:pPr>
            <a:r>
              <a:rPr lang="fr-FR" b="1">
                <a:solidFill>
                  <a:schemeClr val="accent3"/>
                </a:solidFill>
                <a:latin typeface="Segoe Semibold" pitchFamily="34" charset="0"/>
              </a:rPr>
              <a:t>Installation</a:t>
            </a:r>
          </a:p>
          <a:p>
            <a:pPr algn="ctr">
              <a:defRPr/>
            </a:pPr>
            <a:r>
              <a:rPr lang="fr-FR" b="1">
                <a:solidFill>
                  <a:schemeClr val="accent3"/>
                </a:solidFill>
                <a:latin typeface="Segoe Semibold" pitchFamily="34" charset="0"/>
              </a:rPr>
              <a:t>Windows Vista</a:t>
            </a:r>
          </a:p>
        </p:txBody>
      </p:sp>
      <p:sp>
        <p:nvSpPr>
          <p:cNvPr id="458757" name="Rectangle 5"/>
          <p:cNvSpPr>
            <a:spLocks noChangeArrowheads="1"/>
          </p:cNvSpPr>
          <p:nvPr/>
        </p:nvSpPr>
        <p:spPr bwMode="auto">
          <a:xfrm>
            <a:off x="2647950" y="2070100"/>
            <a:ext cx="1720850" cy="520700"/>
          </a:xfrm>
          <a:prstGeom prst="rect">
            <a:avLst/>
          </a:prstGeom>
          <a:gradFill rotWithShape="1">
            <a:gsLst>
              <a:gs pos="0">
                <a:schemeClr val="hlink">
                  <a:gamma/>
                  <a:shade val="66275"/>
                  <a:invGamma/>
                </a:schemeClr>
              </a:gs>
              <a:gs pos="50000">
                <a:schemeClr val="hlink"/>
              </a:gs>
              <a:gs pos="100000">
                <a:schemeClr val="hlink">
                  <a:gamma/>
                  <a:shade val="66275"/>
                  <a:invGamma/>
                </a:schemeClr>
              </a:gs>
            </a:gsLst>
            <a:lin ang="0" scaled="1"/>
          </a:gradFill>
          <a:ln w="12700">
            <a:solidFill>
              <a:schemeClr val="hlink"/>
            </a:solidFill>
            <a:miter lim="800000"/>
            <a:headEnd type="none" w="sm" len="sm"/>
            <a:tailEnd type="none" w="sm" len="sm"/>
          </a:ln>
          <a:effectLst/>
        </p:spPr>
        <p:txBody>
          <a:bodyPr wrap="none" anchor="ctr"/>
          <a:lstStyle/>
          <a:p>
            <a:pPr algn="ctr">
              <a:defRPr/>
            </a:pPr>
            <a:r>
              <a:rPr lang="en-US" b="1">
                <a:solidFill>
                  <a:schemeClr val="accent3"/>
                </a:solidFill>
                <a:latin typeface="Segoe Semibold" pitchFamily="34" charset="0"/>
              </a:rPr>
              <a:t>Configuration</a:t>
            </a:r>
          </a:p>
          <a:p>
            <a:pPr algn="ctr">
              <a:defRPr/>
            </a:pPr>
            <a:r>
              <a:rPr lang="en-US" b="1">
                <a:solidFill>
                  <a:schemeClr val="accent3"/>
                </a:solidFill>
                <a:latin typeface="Segoe Semibold" pitchFamily="34" charset="0"/>
              </a:rPr>
              <a:t>du master</a:t>
            </a:r>
          </a:p>
        </p:txBody>
      </p:sp>
      <p:sp>
        <p:nvSpPr>
          <p:cNvPr id="53254" name="Line 6"/>
          <p:cNvSpPr>
            <a:spLocks noChangeShapeType="1"/>
          </p:cNvSpPr>
          <p:nvPr/>
        </p:nvSpPr>
        <p:spPr bwMode="auto">
          <a:xfrm>
            <a:off x="3482975" y="1831975"/>
            <a:ext cx="0" cy="241300"/>
          </a:xfrm>
          <a:prstGeom prst="line">
            <a:avLst/>
          </a:prstGeom>
          <a:noFill/>
          <a:ln w="63500">
            <a:solidFill>
              <a:schemeClr val="tx1"/>
            </a:solidFill>
            <a:round/>
            <a:headEnd/>
            <a:tailEnd type="stealth" w="med" len="med"/>
          </a:ln>
        </p:spPr>
        <p:txBody>
          <a:bodyPr wrap="none" anchor="ctr"/>
          <a:lstStyle/>
          <a:p>
            <a:pPr>
              <a:defRPr/>
            </a:pPr>
            <a:endParaRPr lang="fr-FR">
              <a:solidFill>
                <a:schemeClr val="accent3"/>
              </a:solidFill>
            </a:endParaRPr>
          </a:p>
        </p:txBody>
      </p:sp>
      <p:sp>
        <p:nvSpPr>
          <p:cNvPr id="53255" name="Line 7"/>
          <p:cNvSpPr>
            <a:spLocks noChangeShapeType="1"/>
          </p:cNvSpPr>
          <p:nvPr/>
        </p:nvSpPr>
        <p:spPr bwMode="auto">
          <a:xfrm>
            <a:off x="3492500" y="3419475"/>
            <a:ext cx="9525" cy="269875"/>
          </a:xfrm>
          <a:prstGeom prst="line">
            <a:avLst/>
          </a:prstGeom>
          <a:noFill/>
          <a:ln w="63500">
            <a:solidFill>
              <a:schemeClr val="tx1"/>
            </a:solidFill>
            <a:round/>
            <a:headEnd/>
            <a:tailEnd type="stealth" w="med" len="med"/>
          </a:ln>
        </p:spPr>
        <p:txBody>
          <a:bodyPr wrap="none" anchor="ctr"/>
          <a:lstStyle/>
          <a:p>
            <a:pPr>
              <a:defRPr/>
            </a:pPr>
            <a:endParaRPr lang="fr-FR">
              <a:solidFill>
                <a:schemeClr val="accent3"/>
              </a:solidFill>
            </a:endParaRPr>
          </a:p>
        </p:txBody>
      </p:sp>
      <p:sp>
        <p:nvSpPr>
          <p:cNvPr id="52232" name="Rectangle 8"/>
          <p:cNvSpPr>
            <a:spLocks noChangeArrowheads="1"/>
          </p:cNvSpPr>
          <p:nvPr/>
        </p:nvSpPr>
        <p:spPr bwMode="auto">
          <a:xfrm>
            <a:off x="4714875" y="1157288"/>
            <a:ext cx="4057650" cy="754062"/>
          </a:xfrm>
          <a:prstGeom prst="rect">
            <a:avLst/>
          </a:prstGeom>
          <a:noFill/>
          <a:ln w="9525">
            <a:noFill/>
            <a:miter lim="800000"/>
            <a:headEnd/>
            <a:tailEnd/>
          </a:ln>
        </p:spPr>
        <p:txBody>
          <a:bodyPr>
            <a:spAutoFit/>
          </a:bodyPr>
          <a:lstStyle/>
          <a:p>
            <a:pPr marL="347663" indent="-347663" eaLnBrk="0" hangingPunct="0">
              <a:lnSpc>
                <a:spcPct val="90000"/>
              </a:lnSpc>
              <a:spcBef>
                <a:spcPct val="30000"/>
              </a:spcBef>
              <a:buClr>
                <a:schemeClr val="tx2"/>
              </a:buClr>
              <a:buFont typeface="Wingdings 2" pitchFamily="18" charset="2"/>
              <a:buBlip>
                <a:blip r:embed="rId3"/>
              </a:buBlip>
            </a:pPr>
            <a:r>
              <a:rPr lang="en-US" sz="1400">
                <a:latin typeface="Segoe Semibold" pitchFamily="34" charset="0"/>
              </a:rPr>
              <a:t>Windows Vista</a:t>
            </a:r>
            <a:br>
              <a:rPr lang="en-US" sz="1400">
                <a:latin typeface="Segoe Semibold" pitchFamily="34" charset="0"/>
              </a:rPr>
            </a:br>
            <a:r>
              <a:rPr lang="en-US" sz="1400">
                <a:latin typeface="Segoe Semibold" pitchFamily="34" charset="0"/>
              </a:rPr>
              <a:t>Applications</a:t>
            </a:r>
            <a:br>
              <a:rPr lang="en-US" sz="1400">
                <a:latin typeface="Segoe Semibold" pitchFamily="34" charset="0"/>
              </a:rPr>
            </a:br>
            <a:r>
              <a:rPr lang="en-US" sz="1400">
                <a:latin typeface="Segoe Semibold" pitchFamily="34" charset="0"/>
              </a:rPr>
              <a:t>Drivers</a:t>
            </a:r>
          </a:p>
        </p:txBody>
      </p:sp>
      <p:sp>
        <p:nvSpPr>
          <p:cNvPr id="458761" name="Rectangle 9"/>
          <p:cNvSpPr>
            <a:spLocks noChangeArrowheads="1"/>
          </p:cNvSpPr>
          <p:nvPr/>
        </p:nvSpPr>
        <p:spPr bwMode="auto">
          <a:xfrm>
            <a:off x="2663825" y="4541838"/>
            <a:ext cx="1727200" cy="577850"/>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12700">
            <a:solidFill>
              <a:schemeClr val="accent2"/>
            </a:solidFill>
            <a:miter lim="800000"/>
            <a:headEnd type="none" w="sm" len="sm"/>
            <a:tailEnd type="none" w="sm" len="sm"/>
          </a:ln>
          <a:effectLst/>
        </p:spPr>
        <p:txBody>
          <a:bodyPr wrap="none" anchor="ctr"/>
          <a:lstStyle/>
          <a:p>
            <a:pPr algn="ctr" eaLnBrk="0" hangingPunct="0">
              <a:defRPr/>
            </a:pPr>
            <a:r>
              <a:rPr lang="fr-FR" b="1">
                <a:solidFill>
                  <a:schemeClr val="accent3"/>
                </a:solidFill>
                <a:latin typeface="Segoe Semibold" pitchFamily="34" charset="0"/>
              </a:rPr>
              <a:t>Séquence </a:t>
            </a:r>
          </a:p>
          <a:p>
            <a:pPr algn="ctr" eaLnBrk="0" hangingPunct="0">
              <a:defRPr/>
            </a:pPr>
            <a:r>
              <a:rPr lang="fr-FR" b="1">
                <a:solidFill>
                  <a:schemeClr val="accent3"/>
                </a:solidFill>
                <a:latin typeface="Segoe Semibold" pitchFamily="34" charset="0"/>
              </a:rPr>
              <a:t>de taches</a:t>
            </a:r>
          </a:p>
        </p:txBody>
      </p:sp>
      <p:sp>
        <p:nvSpPr>
          <p:cNvPr id="53258" name="Line 10"/>
          <p:cNvSpPr>
            <a:spLocks noChangeShapeType="1"/>
          </p:cNvSpPr>
          <p:nvPr/>
        </p:nvSpPr>
        <p:spPr bwMode="auto">
          <a:xfrm>
            <a:off x="3508375" y="4260850"/>
            <a:ext cx="0" cy="288925"/>
          </a:xfrm>
          <a:prstGeom prst="line">
            <a:avLst/>
          </a:prstGeom>
          <a:noFill/>
          <a:ln w="63500">
            <a:solidFill>
              <a:schemeClr val="tx1"/>
            </a:solidFill>
            <a:round/>
            <a:headEnd/>
            <a:tailEnd type="stealth" w="med" len="med"/>
          </a:ln>
        </p:spPr>
        <p:txBody>
          <a:bodyPr wrap="none" anchor="ctr"/>
          <a:lstStyle/>
          <a:p>
            <a:pPr>
              <a:defRPr/>
            </a:pPr>
            <a:endParaRPr lang="fr-FR">
              <a:solidFill>
                <a:schemeClr val="accent3"/>
              </a:solidFill>
            </a:endParaRPr>
          </a:p>
        </p:txBody>
      </p:sp>
      <p:sp>
        <p:nvSpPr>
          <p:cNvPr id="52235" name="Rectangle 11"/>
          <p:cNvSpPr>
            <a:spLocks noChangeArrowheads="1"/>
          </p:cNvSpPr>
          <p:nvPr/>
        </p:nvSpPr>
        <p:spPr bwMode="auto">
          <a:xfrm>
            <a:off x="4714875" y="2087563"/>
            <a:ext cx="4057650" cy="606425"/>
          </a:xfrm>
          <a:prstGeom prst="rect">
            <a:avLst/>
          </a:prstGeom>
          <a:noFill/>
          <a:ln w="9525">
            <a:noFill/>
            <a:miter lim="800000"/>
            <a:headEnd/>
            <a:tailEnd/>
          </a:ln>
        </p:spPr>
        <p:txBody>
          <a:bodyPr>
            <a:spAutoFit/>
          </a:bodyPr>
          <a:lstStyle/>
          <a:p>
            <a:pPr marL="347663" indent="-347663" eaLnBrk="0" hangingPunct="0">
              <a:lnSpc>
                <a:spcPct val="90000"/>
              </a:lnSpc>
              <a:spcBef>
                <a:spcPct val="30000"/>
              </a:spcBef>
              <a:buClr>
                <a:schemeClr val="tx2"/>
              </a:buClr>
              <a:buFont typeface="Wingdings 2" pitchFamily="18" charset="2"/>
              <a:buBlip>
                <a:blip r:embed="rId3"/>
              </a:buBlip>
            </a:pPr>
            <a:r>
              <a:rPr lang="fr-FR" sz="1400">
                <a:latin typeface="Segoe Semibold" pitchFamily="34" charset="0"/>
              </a:rPr>
              <a:t>Remplacement du Config.hta</a:t>
            </a:r>
          </a:p>
          <a:p>
            <a:pPr marL="347663" indent="-347663" eaLnBrk="0" hangingPunct="0">
              <a:lnSpc>
                <a:spcPct val="90000"/>
              </a:lnSpc>
              <a:spcBef>
                <a:spcPct val="30000"/>
              </a:spcBef>
              <a:buClr>
                <a:schemeClr val="tx2"/>
              </a:buClr>
              <a:buFont typeface="Wingdings 2" pitchFamily="18" charset="2"/>
              <a:buBlip>
                <a:blip r:embed="rId3"/>
              </a:buBlip>
            </a:pPr>
            <a:r>
              <a:rPr lang="fr-FR" sz="1400">
                <a:latin typeface="Segoe Semibold" pitchFamily="34" charset="0"/>
              </a:rPr>
              <a:t>Windows System Image Manager</a:t>
            </a:r>
          </a:p>
        </p:txBody>
      </p:sp>
      <p:sp>
        <p:nvSpPr>
          <p:cNvPr id="52236" name="Rectangle 12"/>
          <p:cNvSpPr>
            <a:spLocks noChangeArrowheads="1"/>
          </p:cNvSpPr>
          <p:nvPr/>
        </p:nvSpPr>
        <p:spPr bwMode="auto">
          <a:xfrm>
            <a:off x="4714875" y="3489325"/>
            <a:ext cx="4057650" cy="795338"/>
          </a:xfrm>
          <a:prstGeom prst="rect">
            <a:avLst/>
          </a:prstGeom>
          <a:noFill/>
          <a:ln w="9525">
            <a:noFill/>
            <a:miter lim="800000"/>
            <a:headEnd/>
            <a:tailEnd/>
          </a:ln>
        </p:spPr>
        <p:txBody>
          <a:bodyPr>
            <a:spAutoFit/>
          </a:bodyPr>
          <a:lstStyle/>
          <a:p>
            <a:pPr marL="363538" indent="-363538" eaLnBrk="0" hangingPunct="0">
              <a:lnSpc>
                <a:spcPct val="90000"/>
              </a:lnSpc>
              <a:spcBef>
                <a:spcPct val="30000"/>
              </a:spcBef>
              <a:buClr>
                <a:schemeClr val="tx2"/>
              </a:buClr>
              <a:buFont typeface="Wingdings 2" pitchFamily="18" charset="2"/>
              <a:buBlip>
                <a:blip r:embed="rId3"/>
              </a:buBlip>
            </a:pPr>
            <a:r>
              <a:rPr lang="en-US" sz="1400">
                <a:latin typeface="Segoe Semibold" pitchFamily="34" charset="0"/>
              </a:rPr>
              <a:t>Windows PE 2.0</a:t>
            </a:r>
          </a:p>
          <a:p>
            <a:pPr marL="363538" indent="-363538" eaLnBrk="0" hangingPunct="0">
              <a:lnSpc>
                <a:spcPct val="90000"/>
              </a:lnSpc>
              <a:spcBef>
                <a:spcPct val="30000"/>
              </a:spcBef>
              <a:buClr>
                <a:schemeClr val="tx2"/>
              </a:buClr>
              <a:buFont typeface="Wingdings 2" pitchFamily="18" charset="2"/>
              <a:buBlip>
                <a:blip r:embed="rId3"/>
              </a:buBlip>
            </a:pPr>
            <a:r>
              <a:rPr lang="en-US" sz="1400">
                <a:latin typeface="Segoe Semibold" pitchFamily="34" charset="0"/>
              </a:rPr>
              <a:t>SETUP.EXE</a:t>
            </a:r>
          </a:p>
          <a:p>
            <a:pPr marL="363538" indent="-363538" eaLnBrk="0" hangingPunct="0">
              <a:lnSpc>
                <a:spcPct val="90000"/>
              </a:lnSpc>
              <a:spcBef>
                <a:spcPct val="30000"/>
              </a:spcBef>
              <a:buClr>
                <a:schemeClr val="tx2"/>
              </a:buClr>
              <a:buFont typeface="Wingdings 2" pitchFamily="18" charset="2"/>
              <a:buBlip>
                <a:blip r:embed="rId3"/>
              </a:buBlip>
            </a:pPr>
            <a:r>
              <a:rPr lang="en-US" sz="1400">
                <a:latin typeface="Segoe Semibold" pitchFamily="34" charset="0"/>
              </a:rPr>
              <a:t>IMAGEX (WIMGAPI.DLL)</a:t>
            </a:r>
          </a:p>
        </p:txBody>
      </p:sp>
      <p:sp>
        <p:nvSpPr>
          <p:cNvPr id="52237" name="Line 13"/>
          <p:cNvSpPr>
            <a:spLocks noChangeShapeType="1"/>
          </p:cNvSpPr>
          <p:nvPr/>
        </p:nvSpPr>
        <p:spPr bwMode="auto">
          <a:xfrm>
            <a:off x="352425" y="3517900"/>
            <a:ext cx="8201025" cy="0"/>
          </a:xfrm>
          <a:prstGeom prst="line">
            <a:avLst/>
          </a:prstGeom>
          <a:noFill/>
          <a:ln w="12700" cap="rnd">
            <a:solidFill>
              <a:schemeClr val="folHlink"/>
            </a:solidFill>
            <a:prstDash val="sysDot"/>
            <a:round/>
            <a:headEnd/>
            <a:tailEnd/>
          </a:ln>
        </p:spPr>
        <p:txBody>
          <a:bodyPr anchor="ctr"/>
          <a:lstStyle/>
          <a:p>
            <a:endParaRPr lang="fr-FR"/>
          </a:p>
        </p:txBody>
      </p:sp>
      <p:sp>
        <p:nvSpPr>
          <p:cNvPr id="52238" name="Text Box 14"/>
          <p:cNvSpPr txBox="1">
            <a:spLocks noChangeArrowheads="1"/>
          </p:cNvSpPr>
          <p:nvPr/>
        </p:nvSpPr>
        <p:spPr bwMode="auto">
          <a:xfrm>
            <a:off x="200025" y="1774825"/>
            <a:ext cx="1409700" cy="641350"/>
          </a:xfrm>
          <a:prstGeom prst="rect">
            <a:avLst/>
          </a:prstGeom>
          <a:noFill/>
          <a:ln w="12700">
            <a:noFill/>
            <a:miter lim="800000"/>
            <a:headEnd/>
            <a:tailEnd/>
          </a:ln>
        </p:spPr>
        <p:txBody>
          <a:bodyPr>
            <a:spAutoFit/>
          </a:bodyPr>
          <a:lstStyle/>
          <a:p>
            <a:pPr>
              <a:spcBef>
                <a:spcPct val="50000"/>
              </a:spcBef>
            </a:pPr>
            <a:r>
              <a:rPr lang="fr-FR" b="1">
                <a:latin typeface="Segoe Semibold" pitchFamily="34" charset="0"/>
              </a:rPr>
              <a:t>Serveur BDD</a:t>
            </a:r>
          </a:p>
        </p:txBody>
      </p:sp>
      <p:sp>
        <p:nvSpPr>
          <p:cNvPr id="52239" name="Text Box 15"/>
          <p:cNvSpPr txBox="1">
            <a:spLocks noChangeArrowheads="1"/>
          </p:cNvSpPr>
          <p:nvPr/>
        </p:nvSpPr>
        <p:spPr bwMode="auto">
          <a:xfrm>
            <a:off x="1724025" y="3708400"/>
            <a:ext cx="666750" cy="523875"/>
          </a:xfrm>
          <a:prstGeom prst="rect">
            <a:avLst/>
          </a:prstGeom>
          <a:noFill/>
          <a:ln w="12700">
            <a:noFill/>
            <a:miter lim="800000"/>
            <a:headEnd/>
            <a:tailEnd/>
          </a:ln>
        </p:spPr>
        <p:txBody>
          <a:bodyPr>
            <a:spAutoFit/>
          </a:bodyPr>
          <a:lstStyle/>
          <a:p>
            <a:pPr>
              <a:spcBef>
                <a:spcPct val="50000"/>
              </a:spcBef>
            </a:pPr>
            <a:r>
              <a:rPr lang="en-US" sz="1400" b="1">
                <a:latin typeface="Segoe Semibold" pitchFamily="34" charset="0"/>
              </a:rPr>
              <a:t>CD LAB</a:t>
            </a:r>
          </a:p>
        </p:txBody>
      </p:sp>
      <p:sp>
        <p:nvSpPr>
          <p:cNvPr id="52240" name="Line 16"/>
          <p:cNvSpPr>
            <a:spLocks noChangeShapeType="1"/>
          </p:cNvSpPr>
          <p:nvPr/>
        </p:nvSpPr>
        <p:spPr bwMode="auto">
          <a:xfrm>
            <a:off x="1704975" y="4346575"/>
            <a:ext cx="6819900" cy="0"/>
          </a:xfrm>
          <a:prstGeom prst="line">
            <a:avLst/>
          </a:prstGeom>
          <a:noFill/>
          <a:ln w="12700" cap="rnd">
            <a:solidFill>
              <a:schemeClr val="folHlink"/>
            </a:solidFill>
            <a:prstDash val="sysDot"/>
            <a:round/>
            <a:headEnd/>
            <a:tailEnd/>
          </a:ln>
        </p:spPr>
        <p:txBody>
          <a:bodyPr anchor="ctr"/>
          <a:lstStyle/>
          <a:p>
            <a:endParaRPr lang="fr-FR"/>
          </a:p>
        </p:txBody>
      </p:sp>
      <p:sp>
        <p:nvSpPr>
          <p:cNvPr id="52241" name="Text Box 17"/>
          <p:cNvSpPr txBox="1">
            <a:spLocks noChangeArrowheads="1"/>
          </p:cNvSpPr>
          <p:nvPr/>
        </p:nvSpPr>
        <p:spPr bwMode="auto">
          <a:xfrm>
            <a:off x="161925" y="4175125"/>
            <a:ext cx="1409700" cy="641350"/>
          </a:xfrm>
          <a:prstGeom prst="rect">
            <a:avLst/>
          </a:prstGeom>
          <a:noFill/>
          <a:ln w="12700">
            <a:noFill/>
            <a:miter lim="800000"/>
            <a:headEnd/>
            <a:tailEnd/>
          </a:ln>
        </p:spPr>
        <p:txBody>
          <a:bodyPr>
            <a:spAutoFit/>
          </a:bodyPr>
          <a:lstStyle/>
          <a:p>
            <a:pPr>
              <a:spcBef>
                <a:spcPct val="50000"/>
              </a:spcBef>
            </a:pPr>
            <a:r>
              <a:rPr lang="fr-FR" b="1">
                <a:latin typeface="Segoe Semibold" pitchFamily="34" charset="0"/>
              </a:rPr>
              <a:t>Ordinateur cible</a:t>
            </a:r>
          </a:p>
        </p:txBody>
      </p:sp>
      <p:sp>
        <p:nvSpPr>
          <p:cNvPr id="52242" name="Rectangle 18"/>
          <p:cNvSpPr>
            <a:spLocks noChangeArrowheads="1"/>
          </p:cNvSpPr>
          <p:nvPr/>
        </p:nvSpPr>
        <p:spPr bwMode="auto">
          <a:xfrm>
            <a:off x="4714875" y="4572000"/>
            <a:ext cx="4057650" cy="544513"/>
          </a:xfrm>
          <a:prstGeom prst="rect">
            <a:avLst/>
          </a:prstGeom>
          <a:noFill/>
          <a:ln w="9525">
            <a:noFill/>
            <a:miter lim="800000"/>
            <a:headEnd/>
            <a:tailEnd/>
          </a:ln>
        </p:spPr>
        <p:txBody>
          <a:bodyPr>
            <a:spAutoFit/>
          </a:bodyPr>
          <a:lstStyle/>
          <a:p>
            <a:pPr marL="347663" indent="-347663" eaLnBrk="0" hangingPunct="0">
              <a:lnSpc>
                <a:spcPct val="90000"/>
              </a:lnSpc>
              <a:spcBef>
                <a:spcPct val="30000"/>
              </a:spcBef>
              <a:buClr>
                <a:schemeClr val="tx2"/>
              </a:buClr>
              <a:buFont typeface="Wingdings 2" pitchFamily="18" charset="2"/>
              <a:buBlip>
                <a:blip r:embed="rId3"/>
              </a:buBlip>
            </a:pPr>
            <a:r>
              <a:rPr lang="fr-FR" sz="1400">
                <a:latin typeface="Segoe Semibold" pitchFamily="34" charset="0"/>
              </a:rPr>
              <a:t>Applications et paramètres</a:t>
            </a:r>
          </a:p>
          <a:p>
            <a:pPr marL="347663" indent="-347663" eaLnBrk="0" hangingPunct="0">
              <a:lnSpc>
                <a:spcPct val="90000"/>
              </a:lnSpc>
              <a:spcBef>
                <a:spcPct val="30000"/>
              </a:spcBef>
              <a:buClr>
                <a:schemeClr val="tx2"/>
              </a:buClr>
              <a:buFont typeface="Wingdings 2" pitchFamily="18" charset="2"/>
              <a:buBlip>
                <a:blip r:embed="rId3"/>
              </a:buBlip>
            </a:pPr>
            <a:r>
              <a:rPr lang="fr-FR" sz="1400">
                <a:latin typeface="Segoe Semibold" pitchFamily="34" charset="0"/>
              </a:rPr>
              <a:t>Sysprep</a:t>
            </a:r>
          </a:p>
        </p:txBody>
      </p:sp>
      <p:sp>
        <p:nvSpPr>
          <p:cNvPr id="52243" name="Text Box 19"/>
          <p:cNvSpPr txBox="1">
            <a:spLocks noChangeArrowheads="1"/>
          </p:cNvSpPr>
          <p:nvPr/>
        </p:nvSpPr>
        <p:spPr bwMode="auto">
          <a:xfrm>
            <a:off x="1628775" y="4584700"/>
            <a:ext cx="1133475" cy="523875"/>
          </a:xfrm>
          <a:prstGeom prst="rect">
            <a:avLst/>
          </a:prstGeom>
          <a:noFill/>
          <a:ln w="12700">
            <a:noFill/>
            <a:miter lim="800000"/>
            <a:headEnd/>
            <a:tailEnd/>
          </a:ln>
        </p:spPr>
        <p:txBody>
          <a:bodyPr>
            <a:spAutoFit/>
          </a:bodyPr>
          <a:lstStyle/>
          <a:p>
            <a:pPr>
              <a:spcBef>
                <a:spcPct val="50000"/>
              </a:spcBef>
            </a:pPr>
            <a:r>
              <a:rPr lang="en-US" sz="1400" b="1">
                <a:latin typeface="Segoe Semibold" pitchFamily="34" charset="0"/>
              </a:rPr>
              <a:t>Windows Vista</a:t>
            </a:r>
          </a:p>
        </p:txBody>
      </p:sp>
      <p:sp>
        <p:nvSpPr>
          <p:cNvPr id="52244" name="Line 20"/>
          <p:cNvSpPr>
            <a:spLocks noChangeShapeType="1"/>
          </p:cNvSpPr>
          <p:nvPr/>
        </p:nvSpPr>
        <p:spPr bwMode="auto">
          <a:xfrm>
            <a:off x="1724025" y="5299075"/>
            <a:ext cx="6819900" cy="0"/>
          </a:xfrm>
          <a:prstGeom prst="line">
            <a:avLst/>
          </a:prstGeom>
          <a:noFill/>
          <a:ln w="12700" cap="rnd">
            <a:solidFill>
              <a:schemeClr val="folHlink"/>
            </a:solidFill>
            <a:prstDash val="sysDot"/>
            <a:round/>
            <a:headEnd/>
            <a:tailEnd/>
          </a:ln>
        </p:spPr>
        <p:txBody>
          <a:bodyPr anchor="ctr"/>
          <a:lstStyle/>
          <a:p>
            <a:endParaRPr lang="fr-FR"/>
          </a:p>
        </p:txBody>
      </p:sp>
      <p:sp>
        <p:nvSpPr>
          <p:cNvPr id="458773" name="Rectangle 21"/>
          <p:cNvSpPr>
            <a:spLocks noChangeArrowheads="1"/>
          </p:cNvSpPr>
          <p:nvPr/>
        </p:nvSpPr>
        <p:spPr bwMode="auto">
          <a:xfrm>
            <a:off x="2692400" y="5481638"/>
            <a:ext cx="1727200" cy="587375"/>
          </a:xfrm>
          <a:prstGeom prst="rect">
            <a:avLst/>
          </a:prstGeom>
          <a:gradFill rotWithShape="0">
            <a:gsLst>
              <a:gs pos="0">
                <a:schemeClr val="accent2">
                  <a:gamma/>
                  <a:shade val="56078"/>
                  <a:invGamma/>
                </a:schemeClr>
              </a:gs>
              <a:gs pos="50000">
                <a:schemeClr val="accent2"/>
              </a:gs>
              <a:gs pos="100000">
                <a:schemeClr val="accent2">
                  <a:gamma/>
                  <a:shade val="56078"/>
                  <a:invGamma/>
                </a:schemeClr>
              </a:gs>
            </a:gsLst>
            <a:lin ang="0" scaled="1"/>
          </a:gradFill>
          <a:ln w="12700">
            <a:solidFill>
              <a:schemeClr val="accent2"/>
            </a:solidFill>
            <a:miter lim="800000"/>
            <a:headEnd type="none" w="sm" len="sm"/>
            <a:tailEnd type="none" w="sm" len="sm"/>
          </a:ln>
          <a:effectLst/>
        </p:spPr>
        <p:txBody>
          <a:bodyPr wrap="none" anchor="ctr"/>
          <a:lstStyle/>
          <a:p>
            <a:pPr algn="ctr" eaLnBrk="0" hangingPunct="0">
              <a:defRPr/>
            </a:pPr>
            <a:r>
              <a:rPr lang="en-US" b="1">
                <a:solidFill>
                  <a:schemeClr val="accent3"/>
                </a:solidFill>
                <a:latin typeface="Segoe Semibold" pitchFamily="34" charset="0"/>
              </a:rPr>
              <a:t>Capture image</a:t>
            </a:r>
          </a:p>
        </p:txBody>
      </p:sp>
      <p:sp>
        <p:nvSpPr>
          <p:cNvPr id="53270" name="Line 22"/>
          <p:cNvSpPr>
            <a:spLocks noChangeShapeType="1"/>
          </p:cNvSpPr>
          <p:nvPr/>
        </p:nvSpPr>
        <p:spPr bwMode="auto">
          <a:xfrm>
            <a:off x="3489325" y="5127625"/>
            <a:ext cx="0" cy="374650"/>
          </a:xfrm>
          <a:prstGeom prst="line">
            <a:avLst/>
          </a:prstGeom>
          <a:noFill/>
          <a:ln w="63500">
            <a:solidFill>
              <a:schemeClr val="tx1"/>
            </a:solidFill>
            <a:round/>
            <a:headEnd/>
            <a:tailEnd type="stealth" w="med" len="med"/>
          </a:ln>
        </p:spPr>
        <p:txBody>
          <a:bodyPr wrap="none" anchor="ctr"/>
          <a:lstStyle/>
          <a:p>
            <a:pPr>
              <a:defRPr/>
            </a:pPr>
            <a:endParaRPr lang="fr-FR">
              <a:solidFill>
                <a:schemeClr val="accent3"/>
              </a:solidFill>
            </a:endParaRPr>
          </a:p>
        </p:txBody>
      </p:sp>
      <p:sp>
        <p:nvSpPr>
          <p:cNvPr id="52247" name="Text Box 23"/>
          <p:cNvSpPr txBox="1">
            <a:spLocks noChangeArrowheads="1"/>
          </p:cNvSpPr>
          <p:nvPr/>
        </p:nvSpPr>
        <p:spPr bwMode="auto">
          <a:xfrm>
            <a:off x="1695450" y="5499100"/>
            <a:ext cx="666750" cy="523875"/>
          </a:xfrm>
          <a:prstGeom prst="rect">
            <a:avLst/>
          </a:prstGeom>
          <a:noFill/>
          <a:ln w="12700">
            <a:noFill/>
            <a:miter lim="800000"/>
            <a:headEnd/>
            <a:tailEnd/>
          </a:ln>
        </p:spPr>
        <p:txBody>
          <a:bodyPr>
            <a:spAutoFit/>
          </a:bodyPr>
          <a:lstStyle/>
          <a:p>
            <a:pPr>
              <a:spcBef>
                <a:spcPct val="50000"/>
              </a:spcBef>
            </a:pPr>
            <a:r>
              <a:rPr lang="en-US" sz="1400" b="1">
                <a:latin typeface="Segoe Semibold" pitchFamily="34" charset="0"/>
              </a:rPr>
              <a:t>CD LAB</a:t>
            </a:r>
          </a:p>
        </p:txBody>
      </p:sp>
      <p:sp>
        <p:nvSpPr>
          <p:cNvPr id="52248" name="Rectangle 24"/>
          <p:cNvSpPr>
            <a:spLocks noChangeArrowheads="1"/>
          </p:cNvSpPr>
          <p:nvPr/>
        </p:nvSpPr>
        <p:spPr bwMode="auto">
          <a:xfrm>
            <a:off x="4714875" y="5456238"/>
            <a:ext cx="4057650" cy="606425"/>
          </a:xfrm>
          <a:prstGeom prst="rect">
            <a:avLst/>
          </a:prstGeom>
          <a:noFill/>
          <a:ln w="9525">
            <a:noFill/>
            <a:miter lim="800000"/>
            <a:headEnd/>
            <a:tailEnd/>
          </a:ln>
        </p:spPr>
        <p:txBody>
          <a:bodyPr>
            <a:spAutoFit/>
          </a:bodyPr>
          <a:lstStyle/>
          <a:p>
            <a:pPr marL="333375" indent="-333375" eaLnBrk="0" hangingPunct="0">
              <a:lnSpc>
                <a:spcPct val="90000"/>
              </a:lnSpc>
              <a:spcBef>
                <a:spcPct val="30000"/>
              </a:spcBef>
              <a:buClr>
                <a:schemeClr val="tx2"/>
              </a:buClr>
              <a:buFont typeface="Wingdings 2" pitchFamily="18" charset="2"/>
              <a:buBlip>
                <a:blip r:embed="rId3"/>
              </a:buBlip>
            </a:pPr>
            <a:r>
              <a:rPr lang="en-US" sz="1400">
                <a:latin typeface="Segoe Semibold" pitchFamily="34" charset="0"/>
              </a:rPr>
              <a:t>Windows PE 2.0</a:t>
            </a:r>
          </a:p>
          <a:p>
            <a:pPr marL="333375" indent="-333375" eaLnBrk="0" hangingPunct="0">
              <a:lnSpc>
                <a:spcPct val="90000"/>
              </a:lnSpc>
              <a:spcBef>
                <a:spcPct val="30000"/>
              </a:spcBef>
              <a:buClr>
                <a:schemeClr val="tx2"/>
              </a:buClr>
              <a:buFont typeface="Wingdings 2" pitchFamily="18" charset="2"/>
              <a:buBlip>
                <a:blip r:embed="rId3"/>
              </a:buBlip>
            </a:pPr>
            <a:r>
              <a:rPr lang="en-US" sz="1400">
                <a:latin typeface="Segoe Semibold" pitchFamily="34" charset="0"/>
              </a:rPr>
              <a:t>XIMAGE (WIMGAPI.DLL)</a:t>
            </a:r>
          </a:p>
        </p:txBody>
      </p:sp>
      <p:sp>
        <p:nvSpPr>
          <p:cNvPr id="458777" name="Rectangle 25"/>
          <p:cNvSpPr>
            <a:spLocks noChangeArrowheads="1"/>
          </p:cNvSpPr>
          <p:nvPr/>
        </p:nvSpPr>
        <p:spPr bwMode="auto">
          <a:xfrm>
            <a:off x="2663825" y="2824163"/>
            <a:ext cx="1727200" cy="587375"/>
          </a:xfrm>
          <a:prstGeom prst="rect">
            <a:avLst/>
          </a:prstGeom>
          <a:gradFill rotWithShape="0">
            <a:gsLst>
              <a:gs pos="0">
                <a:schemeClr val="accent2">
                  <a:gamma/>
                  <a:shade val="56078"/>
                  <a:invGamma/>
                </a:schemeClr>
              </a:gs>
              <a:gs pos="50000">
                <a:schemeClr val="accent2"/>
              </a:gs>
              <a:gs pos="100000">
                <a:schemeClr val="accent2">
                  <a:gamma/>
                  <a:shade val="56078"/>
                  <a:invGamma/>
                </a:schemeClr>
              </a:gs>
            </a:gsLst>
            <a:lin ang="0" scaled="1"/>
          </a:gradFill>
          <a:ln w="12700">
            <a:solidFill>
              <a:schemeClr val="accent2"/>
            </a:solidFill>
            <a:miter lim="800000"/>
            <a:headEnd type="none" w="sm" len="sm"/>
            <a:tailEnd type="none" w="sm" len="sm"/>
          </a:ln>
          <a:effectLst/>
        </p:spPr>
        <p:txBody>
          <a:bodyPr wrap="none" anchor="ctr"/>
          <a:lstStyle/>
          <a:p>
            <a:pPr algn="ctr" eaLnBrk="0" hangingPunct="0">
              <a:defRPr/>
            </a:pPr>
            <a:r>
              <a:rPr lang="en-US" b="1" dirty="0">
                <a:solidFill>
                  <a:schemeClr val="accent3"/>
                </a:solidFill>
                <a:latin typeface="Segoe Semibold" pitchFamily="34" charset="0"/>
              </a:rPr>
              <a:t>Support </a:t>
            </a:r>
            <a:r>
              <a:rPr lang="en-US" sz="1400" b="1" dirty="0">
                <a:solidFill>
                  <a:schemeClr val="accent3"/>
                </a:solidFill>
                <a:latin typeface="Segoe Semibold" pitchFamily="34" charset="0"/>
              </a:rPr>
              <a:t>CD LAB</a:t>
            </a:r>
          </a:p>
          <a:p>
            <a:pPr algn="ctr" eaLnBrk="0" hangingPunct="0">
              <a:defRPr/>
            </a:pPr>
            <a:r>
              <a:rPr lang="en-US" b="1" dirty="0">
                <a:solidFill>
                  <a:schemeClr val="accent3"/>
                </a:solidFill>
                <a:latin typeface="Segoe Semibold" pitchFamily="34" charset="0"/>
              </a:rPr>
              <a:t>(Windows PE)</a:t>
            </a:r>
          </a:p>
        </p:txBody>
      </p:sp>
      <p:sp>
        <p:nvSpPr>
          <p:cNvPr id="53274" name="Line 26"/>
          <p:cNvSpPr>
            <a:spLocks noChangeShapeType="1"/>
          </p:cNvSpPr>
          <p:nvPr/>
        </p:nvSpPr>
        <p:spPr bwMode="auto">
          <a:xfrm>
            <a:off x="3482975" y="2584450"/>
            <a:ext cx="0" cy="241300"/>
          </a:xfrm>
          <a:prstGeom prst="line">
            <a:avLst/>
          </a:prstGeom>
          <a:noFill/>
          <a:ln w="63500">
            <a:solidFill>
              <a:schemeClr val="tx1"/>
            </a:solidFill>
            <a:round/>
            <a:headEnd/>
            <a:tailEnd type="stealth" w="med" len="med"/>
          </a:ln>
        </p:spPr>
        <p:txBody>
          <a:bodyPr wrap="none" anchor="ctr"/>
          <a:lstStyle/>
          <a:p>
            <a:pPr>
              <a:defRPr/>
            </a:pPr>
            <a:endParaRPr lang="fr-FR">
              <a:solidFill>
                <a:schemeClr val="accent3"/>
              </a:solidFill>
            </a:endParaRPr>
          </a:p>
        </p:txBody>
      </p:sp>
      <p:sp>
        <p:nvSpPr>
          <p:cNvPr id="52251" name="Rectangle 27"/>
          <p:cNvSpPr>
            <a:spLocks noChangeArrowheads="1"/>
          </p:cNvSpPr>
          <p:nvPr/>
        </p:nvSpPr>
        <p:spPr bwMode="auto">
          <a:xfrm>
            <a:off x="4714875" y="2840038"/>
            <a:ext cx="4057650" cy="606425"/>
          </a:xfrm>
          <a:prstGeom prst="rect">
            <a:avLst/>
          </a:prstGeom>
          <a:noFill/>
          <a:ln w="9525">
            <a:noFill/>
            <a:miter lim="800000"/>
            <a:headEnd/>
            <a:tailEnd/>
          </a:ln>
        </p:spPr>
        <p:txBody>
          <a:bodyPr>
            <a:spAutoFit/>
          </a:bodyPr>
          <a:lstStyle/>
          <a:p>
            <a:pPr marL="347663" indent="-347663" eaLnBrk="0" hangingPunct="0">
              <a:lnSpc>
                <a:spcPct val="90000"/>
              </a:lnSpc>
              <a:spcBef>
                <a:spcPct val="30000"/>
              </a:spcBef>
              <a:buClr>
                <a:schemeClr val="tx2"/>
              </a:buClr>
              <a:buFont typeface="Wingdings 2" pitchFamily="18" charset="2"/>
              <a:buBlip>
                <a:blip r:embed="rId3"/>
              </a:buBlip>
            </a:pPr>
            <a:r>
              <a:rPr lang="fr-FR" sz="1400">
                <a:latin typeface="Segoe Semibold" pitchFamily="34" charset="0"/>
              </a:rPr>
              <a:t>Remplacement du Config.hta</a:t>
            </a:r>
          </a:p>
          <a:p>
            <a:pPr marL="347663" indent="-347663" eaLnBrk="0" hangingPunct="0">
              <a:lnSpc>
                <a:spcPct val="90000"/>
              </a:lnSpc>
              <a:spcBef>
                <a:spcPct val="30000"/>
              </a:spcBef>
              <a:buClr>
                <a:schemeClr val="tx2"/>
              </a:buClr>
              <a:buFont typeface="Wingdings 2" pitchFamily="18" charset="2"/>
              <a:buBlip>
                <a:blip r:embed="rId3"/>
              </a:buBlip>
            </a:pPr>
            <a:r>
              <a:rPr lang="fr-FR" sz="1400">
                <a:latin typeface="Segoe Semibold" pitchFamily="34" charset="0"/>
              </a:rPr>
              <a:t>PEIMG</a:t>
            </a: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356725" cy="782638"/>
          </a:xfrm>
          <a:noFill/>
        </p:spPr>
        <p:txBody>
          <a:bodyPr/>
          <a:lstStyle/>
          <a:p>
            <a:r>
              <a:rPr lang="fr-FR" smtClean="0"/>
              <a:t>Services de déploiement Windows (WDS)</a:t>
            </a:r>
            <a:endParaRPr lang="fr-FR" sz="2800" b="0" smtClean="0">
              <a:solidFill>
                <a:schemeClr val="accent1"/>
              </a:solidFill>
            </a:endParaRPr>
          </a:p>
        </p:txBody>
      </p:sp>
      <p:sp>
        <p:nvSpPr>
          <p:cNvPr id="53251" name="Shape 1607682"/>
          <p:cNvSpPr>
            <a:spLocks noGrp="1" noChangeArrowheads="1"/>
          </p:cNvSpPr>
          <p:nvPr>
            <p:ph idx="1"/>
          </p:nvPr>
        </p:nvSpPr>
        <p:spPr>
          <a:xfrm>
            <a:off x="0" y="874713"/>
            <a:ext cx="9501188" cy="4818062"/>
          </a:xfrm>
        </p:spPr>
        <p:txBody>
          <a:bodyPr/>
          <a:lstStyle/>
          <a:p>
            <a:pPr marL="833438" lvl="1" indent="-354013" eaLnBrk="1" hangingPunct="1">
              <a:lnSpc>
                <a:spcPct val="70000"/>
              </a:lnSpc>
              <a:buFontTx/>
              <a:buNone/>
              <a:defRPr/>
            </a:pPr>
            <a:endParaRPr lang="fr-FR" sz="900" dirty="0" smtClean="0"/>
          </a:p>
          <a:p>
            <a:pPr marL="433388" indent="-354013" eaLnBrk="1" hangingPunct="1">
              <a:lnSpc>
                <a:spcPct val="70000"/>
              </a:lnSpc>
              <a:defRPr/>
            </a:pPr>
            <a:r>
              <a:rPr lang="fr-FR" altLang="ja-JP" dirty="0" smtClean="0">
                <a:ea typeface="MS PGothic" pitchFamily="34" charset="-128"/>
              </a:rPr>
              <a:t>Solution de déploiement pour Windows Server 2003</a:t>
            </a:r>
          </a:p>
          <a:p>
            <a:pPr marL="808038" lvl="1" indent="-373063" eaLnBrk="1" hangingPunct="1">
              <a:lnSpc>
                <a:spcPct val="70000"/>
              </a:lnSpc>
              <a:defRPr/>
            </a:pPr>
            <a:r>
              <a:rPr lang="fr-FR" altLang="ja-JP" dirty="0" smtClean="0">
                <a:ea typeface="MS PGothic" pitchFamily="34" charset="-128"/>
              </a:rPr>
              <a:t>Nouvelles technologies : WIM, IBS, </a:t>
            </a:r>
            <a:r>
              <a:rPr lang="fr-FR" altLang="ja-JP" dirty="0" err="1" smtClean="0">
                <a:ea typeface="MS PGothic" pitchFamily="34" charset="-128"/>
              </a:rPr>
              <a:t>WinPE</a:t>
            </a:r>
            <a:endParaRPr lang="fr-FR" altLang="ja-JP" dirty="0" smtClean="0">
              <a:ea typeface="MS PGothic" pitchFamily="34" charset="-128"/>
            </a:endParaRPr>
          </a:p>
          <a:p>
            <a:pPr marL="808038" lvl="1" indent="-373063" eaLnBrk="1" hangingPunct="1">
              <a:lnSpc>
                <a:spcPct val="70000"/>
              </a:lnSpc>
              <a:defRPr/>
            </a:pPr>
            <a:r>
              <a:rPr lang="fr-FR" altLang="ja-JP" dirty="0" smtClean="0">
                <a:solidFill>
                  <a:schemeClr val="accent2"/>
                </a:solidFill>
                <a:ea typeface="MS PGothic" pitchFamily="34" charset="-128"/>
              </a:rPr>
              <a:t>Mise à jour des Services d’Installation à Distance (RIS)</a:t>
            </a:r>
          </a:p>
          <a:p>
            <a:pPr lvl="2" eaLnBrk="1" hangingPunct="1">
              <a:lnSpc>
                <a:spcPct val="70000"/>
              </a:lnSpc>
              <a:defRPr/>
            </a:pPr>
            <a:r>
              <a:rPr lang="fr-FR" altLang="ja-JP" dirty="0" smtClean="0">
                <a:solidFill>
                  <a:schemeClr val="accent2"/>
                </a:solidFill>
                <a:ea typeface="MS PGothic" pitchFamily="34" charset="-128"/>
              </a:rPr>
              <a:t>SP2 de Windows 2003</a:t>
            </a:r>
          </a:p>
          <a:p>
            <a:pPr lvl="2" eaLnBrk="1" hangingPunct="1">
              <a:lnSpc>
                <a:spcPct val="70000"/>
              </a:lnSpc>
              <a:defRPr/>
            </a:pPr>
            <a:r>
              <a:rPr lang="fr-FR" altLang="ja-JP" dirty="0" smtClean="0">
                <a:solidFill>
                  <a:schemeClr val="accent2"/>
                </a:solidFill>
                <a:ea typeface="MS PGothic" pitchFamily="34" charset="-128"/>
              </a:rPr>
              <a:t>WAIK de Windows Vista</a:t>
            </a:r>
          </a:p>
          <a:p>
            <a:pPr lvl="2" eaLnBrk="1" hangingPunct="1">
              <a:lnSpc>
                <a:spcPct val="70000"/>
              </a:lnSpc>
              <a:buFontTx/>
              <a:buNone/>
              <a:defRPr/>
            </a:pPr>
            <a:endParaRPr lang="fr-FR" altLang="ja-JP" sz="1050" dirty="0" smtClean="0">
              <a:solidFill>
                <a:schemeClr val="accent1"/>
              </a:solidFill>
              <a:ea typeface="MS PGothic" pitchFamily="34" charset="-128"/>
            </a:endParaRPr>
          </a:p>
          <a:p>
            <a:pPr marL="433388" indent="-354013" eaLnBrk="1" hangingPunct="1">
              <a:lnSpc>
                <a:spcPct val="70000"/>
              </a:lnSpc>
              <a:defRPr/>
            </a:pPr>
            <a:r>
              <a:rPr lang="fr-FR" altLang="ja-JP" dirty="0" smtClean="0">
                <a:ea typeface="MS PGothic" pitchFamily="34" charset="-128"/>
              </a:rPr>
              <a:t>Ensemble d’outils afin de personnaliser l’installation</a:t>
            </a:r>
          </a:p>
          <a:p>
            <a:pPr marL="808038" lvl="1" indent="-373063" eaLnBrk="1" hangingPunct="1">
              <a:lnSpc>
                <a:spcPct val="70000"/>
              </a:lnSpc>
              <a:defRPr/>
            </a:pPr>
            <a:r>
              <a:rPr lang="fr-FR" altLang="ja-JP" dirty="0" smtClean="0">
                <a:ea typeface="MS PGothic" pitchFamily="34" charset="-128"/>
              </a:rPr>
              <a:t>Démarrage à distance d’un environnement de pré-installation (</a:t>
            </a:r>
            <a:r>
              <a:rPr lang="fr-FR" altLang="ja-JP" dirty="0" err="1" smtClean="0">
                <a:ea typeface="MS PGothic" pitchFamily="34" charset="-128"/>
              </a:rPr>
              <a:t>WinPE</a:t>
            </a:r>
            <a:r>
              <a:rPr lang="fr-FR" altLang="ja-JP" dirty="0" smtClean="0">
                <a:ea typeface="MS PGothic" pitchFamily="34" charset="-128"/>
              </a:rPr>
              <a:t>)</a:t>
            </a:r>
          </a:p>
          <a:p>
            <a:pPr marL="808038" lvl="1" indent="-373063" eaLnBrk="1" hangingPunct="1">
              <a:lnSpc>
                <a:spcPct val="70000"/>
              </a:lnSpc>
              <a:defRPr/>
            </a:pPr>
            <a:r>
              <a:rPr lang="fr-FR" altLang="ja-JP" dirty="0" smtClean="0">
                <a:ea typeface="MS PGothic" pitchFamily="34" charset="-128"/>
              </a:rPr>
              <a:t>Notion de serveur PXE</a:t>
            </a:r>
          </a:p>
          <a:p>
            <a:pPr marL="1208088" lvl="2" indent="-373063" eaLnBrk="1" hangingPunct="1">
              <a:lnSpc>
                <a:spcPct val="70000"/>
              </a:lnSpc>
              <a:buFontTx/>
              <a:buNone/>
              <a:defRPr/>
            </a:pPr>
            <a:endParaRPr lang="fr-FR" altLang="ja-JP" sz="800" dirty="0" smtClean="0">
              <a:ea typeface="MS PGothic" pitchFamily="34" charset="-128"/>
            </a:endParaRPr>
          </a:p>
          <a:p>
            <a:pPr marL="433388" indent="-354013" eaLnBrk="1" hangingPunct="1">
              <a:lnSpc>
                <a:spcPct val="70000"/>
              </a:lnSpc>
              <a:defRPr/>
            </a:pPr>
            <a:r>
              <a:rPr lang="fr-FR" altLang="ja-JP" dirty="0" smtClean="0">
                <a:ea typeface="MS PGothic" pitchFamily="34" charset="-128"/>
              </a:rPr>
              <a:t>Unification du format (WIM) </a:t>
            </a:r>
          </a:p>
          <a:p>
            <a:pPr marL="808038" lvl="1" indent="-373063" eaLnBrk="1" hangingPunct="1">
              <a:lnSpc>
                <a:spcPct val="70000"/>
              </a:lnSpc>
              <a:defRPr/>
            </a:pPr>
            <a:r>
              <a:rPr lang="fr-FR" altLang="ja-JP" dirty="0" smtClean="0">
                <a:ea typeface="MS PGothic" pitchFamily="34" charset="-128"/>
              </a:rPr>
              <a:t>Continuer de déployer les images RIS depuis les serveurs WDS</a:t>
            </a:r>
          </a:p>
          <a:p>
            <a:pPr marL="808038" lvl="1" indent="-373063" eaLnBrk="1" hangingPunct="1">
              <a:lnSpc>
                <a:spcPct val="70000"/>
              </a:lnSpc>
              <a:defRPr/>
            </a:pPr>
            <a:r>
              <a:rPr lang="fr-FR" altLang="ja-JP" dirty="0" smtClean="0">
                <a:ea typeface="MS PGothic" pitchFamily="34" charset="-128"/>
              </a:rPr>
              <a:t>Chemin de migration du format RIPREP vers WIM</a:t>
            </a:r>
          </a:p>
          <a:p>
            <a:pPr marL="808038" lvl="1" indent="-373063" eaLnBrk="1" hangingPunct="1">
              <a:lnSpc>
                <a:spcPct val="70000"/>
              </a:lnSpc>
              <a:buFontTx/>
              <a:buNone/>
              <a:defRPr/>
            </a:pPr>
            <a:endParaRPr lang="fr-FR" altLang="ja-JP" sz="1200" dirty="0" smtClean="0">
              <a:ea typeface="MS PGothic" pitchFamily="34" charset="-128"/>
            </a:endParaRPr>
          </a:p>
          <a:p>
            <a:pPr marL="433388" indent="-354013" eaLnBrk="1" hangingPunct="1">
              <a:lnSpc>
                <a:spcPct val="70000"/>
              </a:lnSpc>
              <a:defRPr/>
            </a:pPr>
            <a:r>
              <a:rPr lang="fr-FR" altLang="ja-JP" dirty="0" smtClean="0">
                <a:ea typeface="MS PGothic" pitchFamily="34" charset="-128"/>
              </a:rPr>
              <a:t>Administration graphique et en ligne de commande</a:t>
            </a:r>
          </a:p>
          <a:p>
            <a:pPr marL="833438" lvl="1" indent="-354013" eaLnBrk="1" hangingPunct="1">
              <a:lnSpc>
                <a:spcPct val="70000"/>
              </a:lnSpc>
              <a:buFontTx/>
              <a:buNone/>
              <a:defRPr/>
            </a:pPr>
            <a:endParaRPr lang="fr-FR" altLang="ja-JP" sz="1200" dirty="0" smtClean="0">
              <a:ea typeface="MS PGothic" pitchFamily="34" charset="-128"/>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1637377"/>
          <p:cNvSpPr>
            <a:spLocks noGrp="1" noChangeArrowheads="1"/>
          </p:cNvSpPr>
          <p:nvPr>
            <p:ph type="title"/>
          </p:nvPr>
        </p:nvSpPr>
        <p:spPr/>
        <p:txBody>
          <a:bodyPr/>
          <a:lstStyle/>
          <a:p>
            <a:pPr eaLnBrk="1" hangingPunct="1"/>
            <a:r>
              <a:rPr lang="fr-FR" smtClean="0"/>
              <a:t>Agenda</a:t>
            </a:r>
          </a:p>
        </p:txBody>
      </p:sp>
      <p:sp>
        <p:nvSpPr>
          <p:cNvPr id="9219" name="Shape 1637378"/>
          <p:cNvSpPr>
            <a:spLocks noGrp="1" noChangeArrowheads="1"/>
          </p:cNvSpPr>
          <p:nvPr>
            <p:ph type="body" idx="1"/>
          </p:nvPr>
        </p:nvSpPr>
        <p:spPr>
          <a:xfrm>
            <a:off x="374650" y="1312863"/>
            <a:ext cx="9026525" cy="5060950"/>
          </a:xfrm>
        </p:spPr>
        <p:txBody>
          <a:bodyPr/>
          <a:lstStyle/>
          <a:p>
            <a:pPr marL="447675" indent="-447675" eaLnBrk="1" hangingPunct="1"/>
            <a:r>
              <a:rPr lang="fr-FR" sz="3200" smtClean="0"/>
              <a:t>Introduction</a:t>
            </a:r>
          </a:p>
          <a:p>
            <a:pPr marL="447675" indent="-447675" eaLnBrk="1" hangingPunct="1"/>
            <a:r>
              <a:rPr lang="fr-FR" sz="3200" smtClean="0">
                <a:solidFill>
                  <a:srgbClr val="969696"/>
                </a:solidFill>
              </a:rPr>
              <a:t>Déploiement </a:t>
            </a:r>
          </a:p>
          <a:p>
            <a:pPr marL="447675" indent="-447675" eaLnBrk="1" hangingPunct="1"/>
            <a:r>
              <a:rPr lang="fr-FR" sz="3200" smtClean="0">
                <a:solidFill>
                  <a:srgbClr val="969696"/>
                </a:solidFill>
              </a:rPr>
              <a:t>Administration</a:t>
            </a:r>
          </a:p>
          <a:p>
            <a:pPr marL="447675" indent="-447675" eaLnBrk="1" hangingPunct="1"/>
            <a:r>
              <a:rPr lang="fr-FR" sz="3200" smtClean="0">
                <a:solidFill>
                  <a:srgbClr val="969696"/>
                </a:solidFill>
              </a:rPr>
              <a:t>Synthèse </a:t>
            </a:r>
          </a:p>
          <a:p>
            <a:pPr marL="447675" indent="-447675" eaLnBrk="1" hangingPunct="1"/>
            <a:r>
              <a:rPr lang="fr-FR" sz="3200" smtClean="0">
                <a:solidFill>
                  <a:srgbClr val="969696"/>
                </a:solidFill>
              </a:rPr>
              <a:t>Questions &amp; Réponses</a:t>
            </a:r>
          </a:p>
          <a:p>
            <a:pPr marL="447675" indent="-447675" eaLnBrk="1" hangingPunct="1"/>
            <a:endParaRPr lang="fr-FR" smtClean="0">
              <a:solidFill>
                <a:srgbClr val="969696"/>
              </a:solidFill>
            </a:endParaRPr>
          </a:p>
          <a:p>
            <a:pPr marL="447675" indent="-447675" eaLnBrk="1" hangingPunct="1"/>
            <a:endParaRPr lang="fr-FR" smtClean="0"/>
          </a:p>
          <a:p>
            <a:pPr marL="447675" indent="-447675" eaLnBrk="1" hangingPunct="1"/>
            <a:endParaRPr lang="fr-FR" smtClean="0">
              <a:solidFill>
                <a:srgbClr val="969696"/>
              </a:solidFill>
            </a:endParaRPr>
          </a:p>
          <a:p>
            <a:pPr marL="447675" indent="-447675" eaLnBrk="1" hangingPunct="1"/>
            <a:endParaRPr lang="fr-FR" smtClean="0"/>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noChangeArrowheads="1"/>
          </p:cNvSpPr>
          <p:nvPr>
            <p:ph type="title"/>
          </p:nvPr>
        </p:nvSpPr>
        <p:spPr>
          <a:noFill/>
        </p:spPr>
        <p:txBody>
          <a:bodyPr/>
          <a:lstStyle/>
          <a:p>
            <a:r>
              <a:rPr lang="fr-FR" smtClean="0"/>
              <a:t>Comment fonctionne WDS?</a:t>
            </a:r>
          </a:p>
        </p:txBody>
      </p:sp>
      <p:grpSp>
        <p:nvGrpSpPr>
          <p:cNvPr id="2" name="Group 3"/>
          <p:cNvGrpSpPr>
            <a:grpSpLocks/>
          </p:cNvGrpSpPr>
          <p:nvPr/>
        </p:nvGrpSpPr>
        <p:grpSpPr bwMode="auto">
          <a:xfrm>
            <a:off x="4716463" y="1438275"/>
            <a:ext cx="4038600" cy="631825"/>
            <a:chOff x="2895" y="1089"/>
            <a:chExt cx="2544" cy="398"/>
          </a:xfrm>
        </p:grpSpPr>
        <p:sp>
          <p:nvSpPr>
            <p:cNvPr id="590852" name="Text Box 4"/>
            <p:cNvSpPr txBox="1">
              <a:spLocks noChangeArrowheads="1"/>
            </p:cNvSpPr>
            <p:nvPr/>
          </p:nvSpPr>
          <p:spPr bwMode="auto">
            <a:xfrm>
              <a:off x="3103" y="1089"/>
              <a:ext cx="2336" cy="398"/>
            </a:xfrm>
            <a:prstGeom prst="rect">
              <a:avLst/>
            </a:prstGeom>
            <a:gradFill rotWithShape="0">
              <a:gsLst>
                <a:gs pos="0">
                  <a:schemeClr val="hlink"/>
                </a:gs>
                <a:gs pos="100000">
                  <a:schemeClr val="hlink">
                    <a:gamma/>
                    <a:shade val="46275"/>
                    <a:invGamma/>
                  </a:schemeClr>
                </a:gs>
              </a:gsLst>
              <a:lin ang="5400000" scaled="1"/>
            </a:gradFill>
            <a:ln w="9525">
              <a:solidFill>
                <a:schemeClr val="tx1"/>
              </a:solidFill>
              <a:miter lim="800000"/>
              <a:headEnd/>
              <a:tailEnd/>
            </a:ln>
            <a:effectLst/>
          </p:spPr>
          <p:txBody>
            <a:bodyPr tIns="27432" bIns="27432" anchor="ctr"/>
            <a:lstStyle/>
            <a:p>
              <a:pPr>
                <a:lnSpc>
                  <a:spcPct val="90000"/>
                </a:lnSpc>
                <a:spcBef>
                  <a:spcPct val="30000"/>
                </a:spcBef>
                <a:defRPr/>
              </a:pPr>
              <a:r>
                <a:rPr lang="fr-FR" b="1">
                  <a:solidFill>
                    <a:schemeClr val="accent3"/>
                  </a:solidFill>
                  <a:latin typeface="Segoe Semibold" pitchFamily="34" charset="0"/>
                </a:rPr>
                <a:t>Le client demande une adresse</a:t>
              </a:r>
            </a:p>
          </p:txBody>
        </p:sp>
        <p:sp>
          <p:nvSpPr>
            <p:cNvPr id="590853" name="Oval 5"/>
            <p:cNvSpPr>
              <a:spLocks noChangeArrowheads="1"/>
            </p:cNvSpPr>
            <p:nvPr/>
          </p:nvSpPr>
          <p:spPr bwMode="auto">
            <a:xfrm>
              <a:off x="2895" y="1182"/>
              <a:ext cx="223" cy="225"/>
            </a:xfrm>
            <a:prstGeom prst="ellipse">
              <a:avLst/>
            </a:prstGeom>
            <a:gradFill rotWithShape="0">
              <a:gsLst>
                <a:gs pos="0">
                  <a:schemeClr val="hlink"/>
                </a:gs>
                <a:gs pos="100000">
                  <a:schemeClr val="hlink">
                    <a:gamma/>
                    <a:shade val="46275"/>
                    <a:invGamma/>
                  </a:schemeClr>
                </a:gs>
              </a:gsLst>
              <a:lin ang="5400000" scaled="1"/>
            </a:gradFill>
            <a:ln w="6350">
              <a:solidFill>
                <a:schemeClr val="tx1"/>
              </a:solidFill>
              <a:round/>
              <a:headEnd/>
              <a:tailEnd/>
            </a:ln>
            <a:effectLst/>
          </p:spPr>
          <p:txBody>
            <a:bodyPr lIns="91428" tIns="27429" rIns="91428" bIns="27429" anchor="ctr"/>
            <a:lstStyle/>
            <a:p>
              <a:pPr algn="ctr" eaLnBrk="0" hangingPunct="0">
                <a:lnSpc>
                  <a:spcPct val="90000"/>
                </a:lnSpc>
                <a:spcBef>
                  <a:spcPct val="30000"/>
                </a:spcBef>
                <a:defRPr/>
              </a:pPr>
              <a:r>
                <a:rPr lang="en-US" sz="1900" b="1">
                  <a:solidFill>
                    <a:schemeClr val="accent3"/>
                  </a:solidFill>
                  <a:latin typeface="Segoe Semibold" pitchFamily="34" charset="0"/>
                </a:rPr>
                <a:t>1</a:t>
              </a:r>
            </a:p>
          </p:txBody>
        </p:sp>
      </p:grpSp>
      <p:grpSp>
        <p:nvGrpSpPr>
          <p:cNvPr id="3" name="Group 6"/>
          <p:cNvGrpSpPr>
            <a:grpSpLocks/>
          </p:cNvGrpSpPr>
          <p:nvPr/>
        </p:nvGrpSpPr>
        <p:grpSpPr bwMode="auto">
          <a:xfrm>
            <a:off x="4716463" y="2211388"/>
            <a:ext cx="4038600" cy="590550"/>
            <a:chOff x="2895" y="1576"/>
            <a:chExt cx="2544" cy="372"/>
          </a:xfrm>
        </p:grpSpPr>
        <p:sp>
          <p:nvSpPr>
            <p:cNvPr id="590855" name="Text Box 7"/>
            <p:cNvSpPr txBox="1">
              <a:spLocks noChangeArrowheads="1"/>
            </p:cNvSpPr>
            <p:nvPr/>
          </p:nvSpPr>
          <p:spPr bwMode="auto">
            <a:xfrm>
              <a:off x="3103" y="1576"/>
              <a:ext cx="2336" cy="372"/>
            </a:xfrm>
            <a:prstGeom prst="rect">
              <a:avLst/>
            </a:prstGeom>
            <a:gradFill rotWithShape="0">
              <a:gsLst>
                <a:gs pos="0">
                  <a:schemeClr val="hlink"/>
                </a:gs>
                <a:gs pos="100000">
                  <a:schemeClr val="hlink">
                    <a:gamma/>
                    <a:shade val="46275"/>
                    <a:invGamma/>
                  </a:schemeClr>
                </a:gs>
              </a:gsLst>
              <a:lin ang="5400000" scaled="1"/>
            </a:gradFill>
            <a:ln w="9525">
              <a:solidFill>
                <a:schemeClr val="tx1"/>
              </a:solidFill>
              <a:miter lim="800000"/>
              <a:headEnd/>
              <a:tailEnd/>
            </a:ln>
            <a:effectLst/>
          </p:spPr>
          <p:txBody>
            <a:bodyPr tIns="27432" bIns="27432" anchor="ctr"/>
            <a:lstStyle/>
            <a:p>
              <a:pPr>
                <a:lnSpc>
                  <a:spcPct val="90000"/>
                </a:lnSpc>
                <a:spcBef>
                  <a:spcPct val="30000"/>
                </a:spcBef>
                <a:defRPr/>
              </a:pPr>
              <a:r>
                <a:rPr lang="fr-FR" b="1">
                  <a:solidFill>
                    <a:schemeClr val="accent3"/>
                  </a:solidFill>
                  <a:latin typeface="Segoe Semibold" pitchFamily="34" charset="0"/>
                </a:rPr>
                <a:t>Le serveur DHCP alloue une adresse</a:t>
              </a:r>
            </a:p>
          </p:txBody>
        </p:sp>
        <p:sp>
          <p:nvSpPr>
            <p:cNvPr id="590856" name="Oval 8"/>
            <p:cNvSpPr>
              <a:spLocks noChangeArrowheads="1"/>
            </p:cNvSpPr>
            <p:nvPr/>
          </p:nvSpPr>
          <p:spPr bwMode="auto">
            <a:xfrm>
              <a:off x="2895" y="1639"/>
              <a:ext cx="223" cy="225"/>
            </a:xfrm>
            <a:prstGeom prst="ellipse">
              <a:avLst/>
            </a:prstGeom>
            <a:gradFill rotWithShape="0">
              <a:gsLst>
                <a:gs pos="0">
                  <a:schemeClr val="hlink"/>
                </a:gs>
                <a:gs pos="100000">
                  <a:schemeClr val="hlink">
                    <a:gamma/>
                    <a:shade val="46275"/>
                    <a:invGamma/>
                  </a:schemeClr>
                </a:gs>
              </a:gsLst>
              <a:lin ang="5400000" scaled="1"/>
            </a:gradFill>
            <a:ln w="6350">
              <a:solidFill>
                <a:schemeClr val="tx1"/>
              </a:solidFill>
              <a:round/>
              <a:headEnd/>
              <a:tailEnd/>
            </a:ln>
            <a:effectLst/>
          </p:spPr>
          <p:txBody>
            <a:bodyPr lIns="91428" tIns="27429" rIns="91428" bIns="27429" anchor="ctr"/>
            <a:lstStyle/>
            <a:p>
              <a:pPr algn="ctr" eaLnBrk="0" hangingPunct="0">
                <a:lnSpc>
                  <a:spcPct val="90000"/>
                </a:lnSpc>
                <a:spcBef>
                  <a:spcPct val="30000"/>
                </a:spcBef>
                <a:defRPr/>
              </a:pPr>
              <a:r>
                <a:rPr lang="en-US" sz="1900" b="1">
                  <a:solidFill>
                    <a:schemeClr val="accent3"/>
                  </a:solidFill>
                  <a:latin typeface="Segoe Semibold" pitchFamily="34" charset="0"/>
                </a:rPr>
                <a:t>2</a:t>
              </a:r>
            </a:p>
          </p:txBody>
        </p:sp>
      </p:grpSp>
      <p:grpSp>
        <p:nvGrpSpPr>
          <p:cNvPr id="4" name="Group 9"/>
          <p:cNvGrpSpPr>
            <a:grpSpLocks/>
          </p:cNvGrpSpPr>
          <p:nvPr/>
        </p:nvGrpSpPr>
        <p:grpSpPr bwMode="auto">
          <a:xfrm>
            <a:off x="4716463" y="2943225"/>
            <a:ext cx="4038600" cy="606425"/>
            <a:chOff x="2895" y="2037"/>
            <a:chExt cx="2544" cy="382"/>
          </a:xfrm>
        </p:grpSpPr>
        <p:sp>
          <p:nvSpPr>
            <p:cNvPr id="590858" name="Text Box 10"/>
            <p:cNvSpPr txBox="1">
              <a:spLocks noChangeArrowheads="1"/>
            </p:cNvSpPr>
            <p:nvPr/>
          </p:nvSpPr>
          <p:spPr bwMode="auto">
            <a:xfrm>
              <a:off x="3103" y="2037"/>
              <a:ext cx="2336" cy="382"/>
            </a:xfrm>
            <a:prstGeom prst="rect">
              <a:avLst/>
            </a:prstGeom>
            <a:gradFill rotWithShape="0">
              <a:gsLst>
                <a:gs pos="0">
                  <a:schemeClr val="hlink"/>
                </a:gs>
                <a:gs pos="100000">
                  <a:schemeClr val="hlink">
                    <a:gamma/>
                    <a:shade val="46275"/>
                    <a:invGamma/>
                  </a:schemeClr>
                </a:gs>
              </a:gsLst>
              <a:lin ang="5400000" scaled="1"/>
            </a:gradFill>
            <a:ln w="9525">
              <a:solidFill>
                <a:schemeClr val="tx1"/>
              </a:solidFill>
              <a:miter lim="800000"/>
              <a:headEnd/>
              <a:tailEnd/>
            </a:ln>
            <a:effectLst/>
          </p:spPr>
          <p:txBody>
            <a:bodyPr tIns="27432" bIns="27432" anchor="ctr"/>
            <a:lstStyle/>
            <a:p>
              <a:pPr>
                <a:lnSpc>
                  <a:spcPct val="90000"/>
                </a:lnSpc>
                <a:spcBef>
                  <a:spcPct val="30000"/>
                </a:spcBef>
                <a:defRPr/>
              </a:pPr>
              <a:r>
                <a:rPr lang="fr-FR" b="1">
                  <a:solidFill>
                    <a:schemeClr val="accent3"/>
                  </a:solidFill>
                  <a:latin typeface="Segoe Semibold" pitchFamily="34" charset="0"/>
                </a:rPr>
                <a:t>Le client contacte le serveur WDS</a:t>
              </a:r>
            </a:p>
          </p:txBody>
        </p:sp>
        <p:sp>
          <p:nvSpPr>
            <p:cNvPr id="590859" name="Oval 11"/>
            <p:cNvSpPr>
              <a:spLocks noChangeArrowheads="1"/>
            </p:cNvSpPr>
            <p:nvPr/>
          </p:nvSpPr>
          <p:spPr bwMode="auto">
            <a:xfrm>
              <a:off x="2895" y="2096"/>
              <a:ext cx="223" cy="225"/>
            </a:xfrm>
            <a:prstGeom prst="ellipse">
              <a:avLst/>
            </a:prstGeom>
            <a:gradFill rotWithShape="0">
              <a:gsLst>
                <a:gs pos="0">
                  <a:schemeClr val="hlink"/>
                </a:gs>
                <a:gs pos="100000">
                  <a:schemeClr val="hlink">
                    <a:gamma/>
                    <a:shade val="46275"/>
                    <a:invGamma/>
                  </a:schemeClr>
                </a:gs>
              </a:gsLst>
              <a:lin ang="5400000" scaled="1"/>
            </a:gradFill>
            <a:ln w="6350">
              <a:solidFill>
                <a:schemeClr val="tx1"/>
              </a:solidFill>
              <a:round/>
              <a:headEnd/>
              <a:tailEnd/>
            </a:ln>
            <a:effectLst/>
          </p:spPr>
          <p:txBody>
            <a:bodyPr lIns="91428" tIns="27429" rIns="91428" bIns="27429" anchor="ctr"/>
            <a:lstStyle/>
            <a:p>
              <a:pPr algn="ctr" eaLnBrk="0" hangingPunct="0">
                <a:lnSpc>
                  <a:spcPct val="90000"/>
                </a:lnSpc>
                <a:spcBef>
                  <a:spcPct val="30000"/>
                </a:spcBef>
                <a:defRPr/>
              </a:pPr>
              <a:r>
                <a:rPr lang="en-US" sz="1900" b="1">
                  <a:solidFill>
                    <a:schemeClr val="accent3"/>
                  </a:solidFill>
                  <a:latin typeface="Segoe Semibold" pitchFamily="34" charset="0"/>
                </a:rPr>
                <a:t>3</a:t>
              </a:r>
            </a:p>
          </p:txBody>
        </p:sp>
      </p:grpSp>
      <p:grpSp>
        <p:nvGrpSpPr>
          <p:cNvPr id="5" name="Group 12"/>
          <p:cNvGrpSpPr>
            <a:grpSpLocks/>
          </p:cNvGrpSpPr>
          <p:nvPr/>
        </p:nvGrpSpPr>
        <p:grpSpPr bwMode="auto">
          <a:xfrm>
            <a:off x="4716463" y="3692525"/>
            <a:ext cx="4038600" cy="806450"/>
            <a:chOff x="2895" y="2509"/>
            <a:chExt cx="2544" cy="508"/>
          </a:xfrm>
        </p:grpSpPr>
        <p:sp>
          <p:nvSpPr>
            <p:cNvPr id="590861" name="Text Box 13"/>
            <p:cNvSpPr txBox="1">
              <a:spLocks noChangeArrowheads="1"/>
            </p:cNvSpPr>
            <p:nvPr/>
          </p:nvSpPr>
          <p:spPr bwMode="auto">
            <a:xfrm>
              <a:off x="3103" y="2509"/>
              <a:ext cx="2336" cy="508"/>
            </a:xfrm>
            <a:prstGeom prst="rect">
              <a:avLst/>
            </a:prstGeom>
            <a:gradFill rotWithShape="0">
              <a:gsLst>
                <a:gs pos="0">
                  <a:schemeClr val="hlink"/>
                </a:gs>
                <a:gs pos="100000">
                  <a:schemeClr val="hlink">
                    <a:gamma/>
                    <a:shade val="46275"/>
                    <a:invGamma/>
                  </a:schemeClr>
                </a:gs>
              </a:gsLst>
              <a:lin ang="5400000" scaled="1"/>
            </a:gradFill>
            <a:ln w="9525">
              <a:solidFill>
                <a:schemeClr val="tx1"/>
              </a:solidFill>
              <a:miter lim="800000"/>
              <a:headEnd/>
              <a:tailEnd/>
            </a:ln>
            <a:effectLst/>
          </p:spPr>
          <p:txBody>
            <a:bodyPr tIns="27432" bIns="27432" anchor="ctr"/>
            <a:lstStyle/>
            <a:p>
              <a:pPr>
                <a:lnSpc>
                  <a:spcPct val="90000"/>
                </a:lnSpc>
                <a:spcBef>
                  <a:spcPct val="30000"/>
                </a:spcBef>
                <a:defRPr/>
              </a:pPr>
              <a:r>
                <a:rPr lang="fr-FR" b="1">
                  <a:solidFill>
                    <a:schemeClr val="accent3"/>
                  </a:solidFill>
                  <a:latin typeface="Segoe Semibold" pitchFamily="34" charset="0"/>
                </a:rPr>
                <a:t>Le serveur WDS vérifie si le poste existe dans l’Active Directory</a:t>
              </a:r>
            </a:p>
          </p:txBody>
        </p:sp>
        <p:sp>
          <p:nvSpPr>
            <p:cNvPr id="590862" name="Oval 14"/>
            <p:cNvSpPr>
              <a:spLocks noChangeArrowheads="1"/>
            </p:cNvSpPr>
            <p:nvPr/>
          </p:nvSpPr>
          <p:spPr bwMode="auto">
            <a:xfrm>
              <a:off x="2895" y="2649"/>
              <a:ext cx="223" cy="225"/>
            </a:xfrm>
            <a:prstGeom prst="ellipse">
              <a:avLst/>
            </a:prstGeom>
            <a:gradFill rotWithShape="0">
              <a:gsLst>
                <a:gs pos="0">
                  <a:schemeClr val="hlink"/>
                </a:gs>
                <a:gs pos="100000">
                  <a:schemeClr val="hlink">
                    <a:gamma/>
                    <a:shade val="46275"/>
                    <a:invGamma/>
                  </a:schemeClr>
                </a:gs>
              </a:gsLst>
              <a:lin ang="5400000" scaled="1"/>
            </a:gradFill>
            <a:ln w="6350">
              <a:solidFill>
                <a:schemeClr val="tx1"/>
              </a:solidFill>
              <a:round/>
              <a:headEnd/>
              <a:tailEnd/>
            </a:ln>
            <a:effectLst/>
          </p:spPr>
          <p:txBody>
            <a:bodyPr lIns="91428" tIns="27429" rIns="91428" bIns="27429" anchor="ctr"/>
            <a:lstStyle/>
            <a:p>
              <a:pPr algn="ctr" eaLnBrk="0" hangingPunct="0">
                <a:lnSpc>
                  <a:spcPct val="90000"/>
                </a:lnSpc>
                <a:spcBef>
                  <a:spcPct val="30000"/>
                </a:spcBef>
                <a:defRPr/>
              </a:pPr>
              <a:r>
                <a:rPr lang="en-US" sz="1900" b="1">
                  <a:solidFill>
                    <a:schemeClr val="accent3"/>
                  </a:solidFill>
                  <a:latin typeface="Segoe Semibold" pitchFamily="34" charset="0"/>
                </a:rPr>
                <a:t>4</a:t>
              </a:r>
            </a:p>
          </p:txBody>
        </p:sp>
      </p:grpSp>
      <p:grpSp>
        <p:nvGrpSpPr>
          <p:cNvPr id="6" name="Group 15"/>
          <p:cNvGrpSpPr>
            <a:grpSpLocks/>
          </p:cNvGrpSpPr>
          <p:nvPr/>
        </p:nvGrpSpPr>
        <p:grpSpPr bwMode="auto">
          <a:xfrm>
            <a:off x="4716463" y="4640263"/>
            <a:ext cx="4038600" cy="590550"/>
            <a:chOff x="2895" y="3106"/>
            <a:chExt cx="2544" cy="372"/>
          </a:xfrm>
        </p:grpSpPr>
        <p:sp>
          <p:nvSpPr>
            <p:cNvPr id="590864" name="Text Box 16"/>
            <p:cNvSpPr txBox="1">
              <a:spLocks noChangeArrowheads="1"/>
            </p:cNvSpPr>
            <p:nvPr/>
          </p:nvSpPr>
          <p:spPr bwMode="auto">
            <a:xfrm>
              <a:off x="3103" y="3106"/>
              <a:ext cx="2336" cy="372"/>
            </a:xfrm>
            <a:prstGeom prst="rect">
              <a:avLst/>
            </a:prstGeom>
            <a:gradFill rotWithShape="0">
              <a:gsLst>
                <a:gs pos="0">
                  <a:schemeClr val="hlink"/>
                </a:gs>
                <a:gs pos="100000">
                  <a:schemeClr val="hlink">
                    <a:gamma/>
                    <a:shade val="46275"/>
                    <a:invGamma/>
                  </a:schemeClr>
                </a:gs>
              </a:gsLst>
              <a:lin ang="5400000" scaled="1"/>
            </a:gradFill>
            <a:ln w="9525">
              <a:solidFill>
                <a:schemeClr val="tx1"/>
              </a:solidFill>
              <a:miter lim="800000"/>
              <a:headEnd/>
              <a:tailEnd/>
            </a:ln>
            <a:effectLst/>
          </p:spPr>
          <p:txBody>
            <a:bodyPr tIns="27432" bIns="27432" anchor="ctr"/>
            <a:lstStyle/>
            <a:p>
              <a:pPr>
                <a:lnSpc>
                  <a:spcPct val="90000"/>
                </a:lnSpc>
                <a:spcBef>
                  <a:spcPct val="30000"/>
                </a:spcBef>
                <a:defRPr/>
              </a:pPr>
              <a:r>
                <a:rPr lang="fr-FR" b="1">
                  <a:solidFill>
                    <a:schemeClr val="accent3"/>
                  </a:solidFill>
                  <a:latin typeface="Segoe Semibold" pitchFamily="34" charset="0"/>
                </a:rPr>
                <a:t>WDS réponds ou transfère à un serveur WDS plus proche</a:t>
              </a:r>
            </a:p>
          </p:txBody>
        </p:sp>
        <p:sp>
          <p:nvSpPr>
            <p:cNvPr id="590865" name="Oval 17"/>
            <p:cNvSpPr>
              <a:spLocks noChangeArrowheads="1"/>
            </p:cNvSpPr>
            <p:nvPr/>
          </p:nvSpPr>
          <p:spPr bwMode="auto">
            <a:xfrm>
              <a:off x="2895" y="3186"/>
              <a:ext cx="223" cy="225"/>
            </a:xfrm>
            <a:prstGeom prst="ellipse">
              <a:avLst/>
            </a:prstGeom>
            <a:gradFill rotWithShape="0">
              <a:gsLst>
                <a:gs pos="0">
                  <a:schemeClr val="hlink"/>
                </a:gs>
                <a:gs pos="100000">
                  <a:schemeClr val="hlink">
                    <a:gamma/>
                    <a:shade val="46275"/>
                    <a:invGamma/>
                  </a:schemeClr>
                </a:gs>
              </a:gsLst>
              <a:lin ang="5400000" scaled="1"/>
            </a:gradFill>
            <a:ln w="6350">
              <a:solidFill>
                <a:schemeClr val="tx1"/>
              </a:solidFill>
              <a:round/>
              <a:headEnd/>
              <a:tailEnd/>
            </a:ln>
            <a:effectLst/>
          </p:spPr>
          <p:txBody>
            <a:bodyPr lIns="91428" tIns="27429" rIns="91428" bIns="27429" anchor="ctr"/>
            <a:lstStyle/>
            <a:p>
              <a:pPr algn="ctr" eaLnBrk="0" hangingPunct="0">
                <a:lnSpc>
                  <a:spcPct val="90000"/>
                </a:lnSpc>
                <a:spcBef>
                  <a:spcPct val="30000"/>
                </a:spcBef>
                <a:defRPr/>
              </a:pPr>
              <a:r>
                <a:rPr lang="en-US" sz="1900" b="1">
                  <a:solidFill>
                    <a:schemeClr val="accent3"/>
                  </a:solidFill>
                  <a:latin typeface="Segoe Semibold" pitchFamily="34" charset="0"/>
                </a:rPr>
                <a:t>5</a:t>
              </a:r>
            </a:p>
          </p:txBody>
        </p:sp>
      </p:grpSp>
      <p:grpSp>
        <p:nvGrpSpPr>
          <p:cNvPr id="7" name="Group 18"/>
          <p:cNvGrpSpPr>
            <a:grpSpLocks/>
          </p:cNvGrpSpPr>
          <p:nvPr/>
        </p:nvGrpSpPr>
        <p:grpSpPr bwMode="auto">
          <a:xfrm>
            <a:off x="4716463" y="5373688"/>
            <a:ext cx="4038600" cy="590550"/>
            <a:chOff x="2895" y="3568"/>
            <a:chExt cx="2544" cy="372"/>
          </a:xfrm>
        </p:grpSpPr>
        <p:sp>
          <p:nvSpPr>
            <p:cNvPr id="590867" name="Text Box 19"/>
            <p:cNvSpPr txBox="1">
              <a:spLocks noChangeArrowheads="1"/>
            </p:cNvSpPr>
            <p:nvPr/>
          </p:nvSpPr>
          <p:spPr bwMode="auto">
            <a:xfrm>
              <a:off x="3103" y="3568"/>
              <a:ext cx="2336" cy="372"/>
            </a:xfrm>
            <a:prstGeom prst="rect">
              <a:avLst/>
            </a:prstGeom>
            <a:gradFill rotWithShape="0">
              <a:gsLst>
                <a:gs pos="0">
                  <a:schemeClr val="hlink"/>
                </a:gs>
                <a:gs pos="100000">
                  <a:schemeClr val="hlink">
                    <a:gamma/>
                    <a:shade val="46275"/>
                    <a:invGamma/>
                  </a:schemeClr>
                </a:gs>
              </a:gsLst>
              <a:lin ang="5400000" scaled="1"/>
            </a:gradFill>
            <a:ln w="9525">
              <a:solidFill>
                <a:schemeClr val="tx1"/>
              </a:solidFill>
              <a:miter lim="800000"/>
              <a:headEnd/>
              <a:tailEnd/>
            </a:ln>
            <a:effectLst/>
          </p:spPr>
          <p:txBody>
            <a:bodyPr tIns="27432" bIns="27432" anchor="ctr"/>
            <a:lstStyle/>
            <a:p>
              <a:pPr>
                <a:lnSpc>
                  <a:spcPct val="90000"/>
                </a:lnSpc>
                <a:spcBef>
                  <a:spcPct val="30000"/>
                </a:spcBef>
                <a:defRPr/>
              </a:pPr>
              <a:r>
                <a:rPr lang="fr-FR" b="1">
                  <a:solidFill>
                    <a:schemeClr val="accent3"/>
                  </a:solidFill>
                  <a:latin typeface="Segoe Semibold" pitchFamily="34" charset="0"/>
                </a:rPr>
                <a:t>Le serveur WDS envoie une liste d’images de boot</a:t>
              </a:r>
            </a:p>
          </p:txBody>
        </p:sp>
        <p:sp>
          <p:nvSpPr>
            <p:cNvPr id="590868" name="Oval 20"/>
            <p:cNvSpPr>
              <a:spLocks noChangeArrowheads="1"/>
            </p:cNvSpPr>
            <p:nvPr/>
          </p:nvSpPr>
          <p:spPr bwMode="auto">
            <a:xfrm>
              <a:off x="2895" y="3644"/>
              <a:ext cx="223" cy="225"/>
            </a:xfrm>
            <a:prstGeom prst="ellipse">
              <a:avLst/>
            </a:prstGeom>
            <a:gradFill rotWithShape="0">
              <a:gsLst>
                <a:gs pos="0">
                  <a:schemeClr val="hlink"/>
                </a:gs>
                <a:gs pos="100000">
                  <a:schemeClr val="hlink">
                    <a:gamma/>
                    <a:shade val="46275"/>
                    <a:invGamma/>
                  </a:schemeClr>
                </a:gs>
              </a:gsLst>
              <a:lin ang="5400000" scaled="1"/>
            </a:gradFill>
            <a:ln w="6350">
              <a:solidFill>
                <a:schemeClr val="tx1"/>
              </a:solidFill>
              <a:round/>
              <a:headEnd/>
              <a:tailEnd/>
            </a:ln>
            <a:effectLst/>
          </p:spPr>
          <p:txBody>
            <a:bodyPr lIns="91428" tIns="27429" rIns="91428" bIns="27429" anchor="ctr"/>
            <a:lstStyle/>
            <a:p>
              <a:pPr algn="ctr" eaLnBrk="0" hangingPunct="0">
                <a:lnSpc>
                  <a:spcPct val="90000"/>
                </a:lnSpc>
                <a:spcBef>
                  <a:spcPct val="30000"/>
                </a:spcBef>
                <a:defRPr/>
              </a:pPr>
              <a:r>
                <a:rPr lang="en-US" sz="1900" b="1">
                  <a:solidFill>
                    <a:schemeClr val="accent3"/>
                  </a:solidFill>
                  <a:latin typeface="Segoe Semibold" pitchFamily="34" charset="0"/>
                </a:rPr>
                <a:t>6</a:t>
              </a:r>
            </a:p>
          </p:txBody>
        </p:sp>
      </p:grpSp>
      <p:sp>
        <p:nvSpPr>
          <p:cNvPr id="590869" name="AutoShape 21"/>
          <p:cNvSpPr>
            <a:spLocks noChangeArrowheads="1"/>
          </p:cNvSpPr>
          <p:nvPr/>
        </p:nvSpPr>
        <p:spPr bwMode="auto">
          <a:xfrm>
            <a:off x="1943100" y="4894263"/>
            <a:ext cx="896938" cy="457200"/>
          </a:xfrm>
          <a:prstGeom prst="rightArrow">
            <a:avLst>
              <a:gd name="adj1" fmla="val 50000"/>
              <a:gd name="adj2" fmla="val 85248"/>
            </a:avLst>
          </a:prstGeom>
          <a:gradFill rotWithShape="0">
            <a:gsLst>
              <a:gs pos="0">
                <a:schemeClr val="tx2">
                  <a:gamma/>
                  <a:shade val="76078"/>
                  <a:invGamma/>
                </a:schemeClr>
              </a:gs>
              <a:gs pos="100000">
                <a:schemeClr val="tx2"/>
              </a:gs>
            </a:gsLst>
            <a:lin ang="0" scaled="1"/>
          </a:gradFill>
          <a:ln w="6350">
            <a:noFill/>
            <a:miter lim="800000"/>
            <a:headEnd/>
            <a:tailEnd/>
          </a:ln>
          <a:effectLst/>
        </p:spPr>
        <p:txBody>
          <a:bodyPr wrap="none" lIns="45720" tIns="27432" rIns="45720" bIns="27432" anchor="ctr"/>
          <a:lstStyle/>
          <a:p>
            <a:pPr algn="r" eaLnBrk="0" hangingPunct="0">
              <a:lnSpc>
                <a:spcPct val="90000"/>
              </a:lnSpc>
              <a:spcBef>
                <a:spcPct val="30000"/>
              </a:spcBef>
              <a:defRPr/>
            </a:pPr>
            <a:r>
              <a:rPr lang="en-US" b="1">
                <a:solidFill>
                  <a:srgbClr val="FFFFFF"/>
                </a:solidFill>
                <a:latin typeface="Segoe Semibold" pitchFamily="34" charset="0"/>
              </a:rPr>
              <a:t>4</a:t>
            </a:r>
          </a:p>
        </p:txBody>
      </p:sp>
      <p:sp>
        <p:nvSpPr>
          <p:cNvPr id="590870" name="AutoShape 22"/>
          <p:cNvSpPr>
            <a:spLocks noChangeArrowheads="1"/>
          </p:cNvSpPr>
          <p:nvPr/>
        </p:nvSpPr>
        <p:spPr bwMode="auto">
          <a:xfrm flipH="1">
            <a:off x="1943100" y="4405313"/>
            <a:ext cx="896938" cy="457200"/>
          </a:xfrm>
          <a:prstGeom prst="rightArrow">
            <a:avLst>
              <a:gd name="adj1" fmla="val 50000"/>
              <a:gd name="adj2" fmla="val 85248"/>
            </a:avLst>
          </a:prstGeom>
          <a:gradFill rotWithShape="0">
            <a:gsLst>
              <a:gs pos="0">
                <a:schemeClr val="tx2"/>
              </a:gs>
              <a:gs pos="100000">
                <a:schemeClr val="tx2">
                  <a:gamma/>
                  <a:shade val="66275"/>
                  <a:invGamma/>
                </a:schemeClr>
              </a:gs>
            </a:gsLst>
            <a:lin ang="0" scaled="1"/>
          </a:gradFill>
          <a:ln w="6350">
            <a:noFill/>
            <a:miter lim="800000"/>
            <a:headEnd/>
            <a:tailEnd/>
          </a:ln>
          <a:effectLst/>
        </p:spPr>
        <p:txBody>
          <a:bodyPr wrap="none" lIns="45720" tIns="27432" rIns="45720" bIns="27432" anchor="ctr"/>
          <a:lstStyle/>
          <a:p>
            <a:pPr eaLnBrk="0" hangingPunct="0">
              <a:lnSpc>
                <a:spcPct val="90000"/>
              </a:lnSpc>
              <a:spcBef>
                <a:spcPct val="30000"/>
              </a:spcBef>
              <a:defRPr/>
            </a:pPr>
            <a:r>
              <a:rPr lang="en-US" b="1">
                <a:solidFill>
                  <a:srgbClr val="FFFFFF"/>
                </a:solidFill>
                <a:latin typeface="Segoe Semibold" pitchFamily="34" charset="0"/>
              </a:rPr>
              <a:t>5</a:t>
            </a:r>
          </a:p>
        </p:txBody>
      </p:sp>
      <p:grpSp>
        <p:nvGrpSpPr>
          <p:cNvPr id="8" name="Group 23"/>
          <p:cNvGrpSpPr>
            <a:grpSpLocks/>
          </p:cNvGrpSpPr>
          <p:nvPr/>
        </p:nvGrpSpPr>
        <p:grpSpPr bwMode="auto">
          <a:xfrm>
            <a:off x="588963" y="4187825"/>
            <a:ext cx="1270000" cy="1884363"/>
            <a:chOff x="364" y="2886"/>
            <a:chExt cx="766" cy="1266"/>
          </a:xfrm>
        </p:grpSpPr>
        <p:sp>
          <p:nvSpPr>
            <p:cNvPr id="2074" name="Rectangle 24"/>
            <p:cNvSpPr>
              <a:spLocks noChangeAspect="1" noChangeArrowheads="1"/>
            </p:cNvSpPr>
            <p:nvPr/>
          </p:nvSpPr>
          <p:spPr bwMode="auto">
            <a:xfrm flipH="1">
              <a:off x="364" y="3939"/>
              <a:ext cx="766" cy="213"/>
            </a:xfrm>
            <a:prstGeom prst="rect">
              <a:avLst/>
            </a:prstGeom>
            <a:noFill/>
            <a:ln w="9525">
              <a:noFill/>
              <a:miter lim="800000"/>
              <a:headEnd/>
              <a:tailEnd/>
            </a:ln>
          </p:spPr>
          <p:txBody>
            <a:bodyPr wrap="none" anchor="ctr"/>
            <a:lstStyle/>
            <a:p>
              <a:pPr algn="ctr" eaLnBrk="0" hangingPunct="0">
                <a:lnSpc>
                  <a:spcPct val="90000"/>
                </a:lnSpc>
                <a:spcBef>
                  <a:spcPct val="30000"/>
                </a:spcBef>
              </a:pPr>
              <a:r>
                <a:rPr lang="en-US" b="1">
                  <a:latin typeface="Segoe Semibold" pitchFamily="34" charset="0"/>
                </a:rPr>
                <a:t>WDS Server</a:t>
              </a:r>
            </a:p>
          </p:txBody>
        </p:sp>
        <p:graphicFrame>
          <p:nvGraphicFramePr>
            <p:cNvPr id="2053" name="Object 25"/>
            <p:cNvGraphicFramePr>
              <a:graphicFrameLocks noChangeAspect="1"/>
            </p:cNvGraphicFramePr>
            <p:nvPr/>
          </p:nvGraphicFramePr>
          <p:xfrm>
            <a:off x="396" y="2886"/>
            <a:ext cx="726" cy="1077"/>
          </p:xfrm>
          <a:graphic>
            <a:graphicData uri="http://schemas.openxmlformats.org/presentationml/2006/ole">
              <p:oleObj spid="_x0000_s2053" name="Visio" r:id="rId4" imgW="1539586" imgH="2285237" progId="">
                <p:embed/>
              </p:oleObj>
            </a:graphicData>
          </a:graphic>
        </p:graphicFrame>
      </p:grpSp>
      <p:grpSp>
        <p:nvGrpSpPr>
          <p:cNvPr id="9" name="Group 26"/>
          <p:cNvGrpSpPr>
            <a:grpSpLocks/>
          </p:cNvGrpSpPr>
          <p:nvPr/>
        </p:nvGrpSpPr>
        <p:grpSpPr bwMode="auto">
          <a:xfrm>
            <a:off x="2622550" y="4005263"/>
            <a:ext cx="1755775" cy="2073275"/>
            <a:chOff x="1576" y="2846"/>
            <a:chExt cx="1106" cy="1306"/>
          </a:xfrm>
        </p:grpSpPr>
        <p:sp>
          <p:nvSpPr>
            <p:cNvPr id="2073" name="Rectangle 27"/>
            <p:cNvSpPr>
              <a:spLocks noChangeAspect="1" noChangeArrowheads="1"/>
            </p:cNvSpPr>
            <p:nvPr/>
          </p:nvSpPr>
          <p:spPr bwMode="auto">
            <a:xfrm flipH="1">
              <a:off x="1576" y="3939"/>
              <a:ext cx="1106" cy="213"/>
            </a:xfrm>
            <a:prstGeom prst="rect">
              <a:avLst/>
            </a:prstGeom>
            <a:noFill/>
            <a:ln w="9525">
              <a:noFill/>
              <a:miter lim="800000"/>
              <a:headEnd/>
              <a:tailEnd/>
            </a:ln>
          </p:spPr>
          <p:txBody>
            <a:bodyPr wrap="none" anchor="ctr"/>
            <a:lstStyle/>
            <a:p>
              <a:pPr algn="ctr" eaLnBrk="0" hangingPunct="0">
                <a:lnSpc>
                  <a:spcPct val="90000"/>
                </a:lnSpc>
                <a:spcBef>
                  <a:spcPct val="30000"/>
                </a:spcBef>
              </a:pPr>
              <a:r>
                <a:rPr lang="en-US" b="1">
                  <a:latin typeface="Segoe Semibold" pitchFamily="34" charset="0"/>
                </a:rPr>
                <a:t>Active Directory</a:t>
              </a:r>
            </a:p>
          </p:txBody>
        </p:sp>
        <p:graphicFrame>
          <p:nvGraphicFramePr>
            <p:cNvPr id="2052" name="Object 28"/>
            <p:cNvGraphicFramePr>
              <a:graphicFrameLocks noChangeAspect="1"/>
            </p:cNvGraphicFramePr>
            <p:nvPr/>
          </p:nvGraphicFramePr>
          <p:xfrm>
            <a:off x="1757" y="2846"/>
            <a:ext cx="754" cy="1080"/>
          </p:xfrm>
          <a:graphic>
            <a:graphicData uri="http://schemas.openxmlformats.org/presentationml/2006/ole">
              <p:oleObj spid="_x0000_s2052" name="Visio" r:id="rId5" imgW="1594866" imgH="2285237" progId="">
                <p:embed/>
              </p:oleObj>
            </a:graphicData>
          </a:graphic>
        </p:graphicFrame>
      </p:grpSp>
      <p:grpSp>
        <p:nvGrpSpPr>
          <p:cNvPr id="10" name="Group 29"/>
          <p:cNvGrpSpPr>
            <a:grpSpLocks/>
          </p:cNvGrpSpPr>
          <p:nvPr/>
        </p:nvGrpSpPr>
        <p:grpSpPr bwMode="auto">
          <a:xfrm>
            <a:off x="2794000" y="1244600"/>
            <a:ext cx="1435100" cy="1958975"/>
            <a:chOff x="1684" y="1107"/>
            <a:chExt cx="904" cy="1234"/>
          </a:xfrm>
        </p:grpSpPr>
        <p:sp>
          <p:nvSpPr>
            <p:cNvPr id="2072" name="Rectangle 30"/>
            <p:cNvSpPr>
              <a:spLocks noChangeAspect="1" noChangeArrowheads="1"/>
            </p:cNvSpPr>
            <p:nvPr/>
          </p:nvSpPr>
          <p:spPr bwMode="auto">
            <a:xfrm flipH="1">
              <a:off x="1684" y="1107"/>
              <a:ext cx="904" cy="213"/>
            </a:xfrm>
            <a:prstGeom prst="rect">
              <a:avLst/>
            </a:prstGeom>
            <a:noFill/>
            <a:ln w="9525">
              <a:noFill/>
              <a:miter lim="800000"/>
              <a:headEnd/>
              <a:tailEnd/>
            </a:ln>
          </p:spPr>
          <p:txBody>
            <a:bodyPr wrap="none" anchor="ctr"/>
            <a:lstStyle/>
            <a:p>
              <a:pPr algn="ctr" eaLnBrk="0" hangingPunct="0">
                <a:lnSpc>
                  <a:spcPct val="90000"/>
                </a:lnSpc>
                <a:spcBef>
                  <a:spcPct val="30000"/>
                </a:spcBef>
              </a:pPr>
              <a:r>
                <a:rPr lang="en-US" b="1">
                  <a:latin typeface="Segoe Semibold" pitchFamily="34" charset="0"/>
                </a:rPr>
                <a:t>DHCP Server</a:t>
              </a:r>
            </a:p>
          </p:txBody>
        </p:sp>
        <p:graphicFrame>
          <p:nvGraphicFramePr>
            <p:cNvPr id="2051" name="Object 31"/>
            <p:cNvGraphicFramePr>
              <a:graphicFrameLocks noChangeAspect="1"/>
            </p:cNvGraphicFramePr>
            <p:nvPr/>
          </p:nvGraphicFramePr>
          <p:xfrm>
            <a:off x="1768" y="1396"/>
            <a:ext cx="720" cy="945"/>
          </p:xfrm>
          <a:graphic>
            <a:graphicData uri="http://schemas.openxmlformats.org/presentationml/2006/ole">
              <p:oleObj spid="_x0000_s2051" name="Visio" r:id="rId6" imgW="1524069" imgH="2000735" progId="">
                <p:embed/>
              </p:oleObj>
            </a:graphicData>
          </a:graphic>
        </p:graphicFrame>
      </p:grpSp>
      <p:grpSp>
        <p:nvGrpSpPr>
          <p:cNvPr id="11" name="Group 32"/>
          <p:cNvGrpSpPr>
            <a:grpSpLocks/>
          </p:cNvGrpSpPr>
          <p:nvPr/>
        </p:nvGrpSpPr>
        <p:grpSpPr bwMode="auto">
          <a:xfrm>
            <a:off x="485775" y="1244600"/>
            <a:ext cx="1563688" cy="1984375"/>
            <a:chOff x="230" y="1107"/>
            <a:chExt cx="985" cy="1250"/>
          </a:xfrm>
        </p:grpSpPr>
        <p:sp>
          <p:nvSpPr>
            <p:cNvPr id="2071" name="Rectangle 33"/>
            <p:cNvSpPr>
              <a:spLocks noChangeAspect="1" noChangeArrowheads="1"/>
            </p:cNvSpPr>
            <p:nvPr/>
          </p:nvSpPr>
          <p:spPr bwMode="auto">
            <a:xfrm flipH="1">
              <a:off x="523" y="1107"/>
              <a:ext cx="450" cy="213"/>
            </a:xfrm>
            <a:prstGeom prst="rect">
              <a:avLst/>
            </a:prstGeom>
            <a:noFill/>
            <a:ln w="9525">
              <a:noFill/>
              <a:miter lim="800000"/>
              <a:headEnd/>
              <a:tailEnd/>
            </a:ln>
          </p:spPr>
          <p:txBody>
            <a:bodyPr wrap="none" anchor="ctr"/>
            <a:lstStyle/>
            <a:p>
              <a:pPr algn="ctr" eaLnBrk="0" hangingPunct="0">
                <a:lnSpc>
                  <a:spcPct val="90000"/>
                </a:lnSpc>
                <a:spcBef>
                  <a:spcPct val="30000"/>
                </a:spcBef>
              </a:pPr>
              <a:r>
                <a:rPr lang="en-US" b="1">
                  <a:latin typeface="Segoe Semibold" pitchFamily="34" charset="0"/>
                </a:rPr>
                <a:t>Client</a:t>
              </a:r>
            </a:p>
          </p:txBody>
        </p:sp>
        <p:graphicFrame>
          <p:nvGraphicFramePr>
            <p:cNvPr id="2050" name="Object 34"/>
            <p:cNvGraphicFramePr>
              <a:graphicFrameLocks noChangeAspect="1"/>
            </p:cNvGraphicFramePr>
            <p:nvPr/>
          </p:nvGraphicFramePr>
          <p:xfrm>
            <a:off x="230" y="1453"/>
            <a:ext cx="985" cy="904"/>
          </p:xfrm>
          <a:graphic>
            <a:graphicData uri="http://schemas.openxmlformats.org/presentationml/2006/ole">
              <p:oleObj spid="_x0000_s2050" name="Visio" r:id="rId7" imgW="1746158" imgH="1602142" progId="">
                <p:embed/>
              </p:oleObj>
            </a:graphicData>
          </a:graphic>
        </p:graphicFrame>
      </p:grpSp>
      <p:sp>
        <p:nvSpPr>
          <p:cNvPr id="590883" name="AutoShape 35"/>
          <p:cNvSpPr>
            <a:spLocks noChangeArrowheads="1"/>
          </p:cNvSpPr>
          <p:nvPr/>
        </p:nvSpPr>
        <p:spPr bwMode="auto">
          <a:xfrm>
            <a:off x="1944688" y="2119313"/>
            <a:ext cx="896937" cy="457200"/>
          </a:xfrm>
          <a:prstGeom prst="rightArrow">
            <a:avLst>
              <a:gd name="adj1" fmla="val 50000"/>
              <a:gd name="adj2" fmla="val 85248"/>
            </a:avLst>
          </a:prstGeom>
          <a:gradFill rotWithShape="0">
            <a:gsLst>
              <a:gs pos="0">
                <a:schemeClr val="tx2">
                  <a:gamma/>
                  <a:shade val="76078"/>
                  <a:invGamma/>
                </a:schemeClr>
              </a:gs>
              <a:gs pos="100000">
                <a:schemeClr val="tx2"/>
              </a:gs>
            </a:gsLst>
            <a:lin ang="0" scaled="1"/>
          </a:gradFill>
          <a:ln w="6350">
            <a:noFill/>
            <a:miter lim="800000"/>
            <a:headEnd/>
            <a:tailEnd/>
          </a:ln>
          <a:effectLst/>
        </p:spPr>
        <p:txBody>
          <a:bodyPr wrap="none" lIns="45720" tIns="27432" rIns="45720" bIns="27432" anchor="ctr"/>
          <a:lstStyle/>
          <a:p>
            <a:pPr algn="r" eaLnBrk="0" hangingPunct="0">
              <a:lnSpc>
                <a:spcPct val="90000"/>
              </a:lnSpc>
              <a:spcBef>
                <a:spcPct val="30000"/>
              </a:spcBef>
              <a:defRPr/>
            </a:pPr>
            <a:r>
              <a:rPr lang="en-US" b="1">
                <a:solidFill>
                  <a:srgbClr val="FFFFFF"/>
                </a:solidFill>
                <a:latin typeface="Segoe Semibold" pitchFamily="34" charset="0"/>
              </a:rPr>
              <a:t>1</a:t>
            </a:r>
          </a:p>
        </p:txBody>
      </p:sp>
      <p:sp>
        <p:nvSpPr>
          <p:cNvPr id="590884" name="AutoShape 36"/>
          <p:cNvSpPr>
            <a:spLocks noChangeArrowheads="1"/>
          </p:cNvSpPr>
          <p:nvPr/>
        </p:nvSpPr>
        <p:spPr bwMode="auto">
          <a:xfrm flipH="1">
            <a:off x="1943100" y="2606675"/>
            <a:ext cx="896938" cy="457200"/>
          </a:xfrm>
          <a:prstGeom prst="rightArrow">
            <a:avLst>
              <a:gd name="adj1" fmla="val 50000"/>
              <a:gd name="adj2" fmla="val 85248"/>
            </a:avLst>
          </a:prstGeom>
          <a:gradFill rotWithShape="0">
            <a:gsLst>
              <a:gs pos="0">
                <a:schemeClr val="tx2"/>
              </a:gs>
              <a:gs pos="100000">
                <a:schemeClr val="tx2">
                  <a:gamma/>
                  <a:shade val="66275"/>
                  <a:invGamma/>
                </a:schemeClr>
              </a:gs>
            </a:gsLst>
            <a:lin ang="0" scaled="1"/>
          </a:gradFill>
          <a:ln w="6350">
            <a:noFill/>
            <a:miter lim="800000"/>
            <a:headEnd/>
            <a:tailEnd/>
          </a:ln>
          <a:effectLst/>
        </p:spPr>
        <p:txBody>
          <a:bodyPr wrap="none" lIns="45720" tIns="27432" rIns="45720" bIns="27432" anchor="ctr"/>
          <a:lstStyle/>
          <a:p>
            <a:pPr eaLnBrk="0" hangingPunct="0">
              <a:lnSpc>
                <a:spcPct val="90000"/>
              </a:lnSpc>
              <a:spcBef>
                <a:spcPct val="30000"/>
              </a:spcBef>
              <a:defRPr/>
            </a:pPr>
            <a:r>
              <a:rPr lang="en-US" b="1">
                <a:solidFill>
                  <a:srgbClr val="FFFFFF"/>
                </a:solidFill>
                <a:latin typeface="Segoe Semibold" pitchFamily="34" charset="0"/>
              </a:rPr>
              <a:t>2</a:t>
            </a:r>
          </a:p>
        </p:txBody>
      </p:sp>
      <p:sp>
        <p:nvSpPr>
          <p:cNvPr id="590885" name="AutoShape 37"/>
          <p:cNvSpPr>
            <a:spLocks noChangeArrowheads="1"/>
          </p:cNvSpPr>
          <p:nvPr/>
        </p:nvSpPr>
        <p:spPr bwMode="auto">
          <a:xfrm>
            <a:off x="827088" y="3343275"/>
            <a:ext cx="417512" cy="785813"/>
          </a:xfrm>
          <a:prstGeom prst="downArrow">
            <a:avLst>
              <a:gd name="adj1" fmla="val 50000"/>
              <a:gd name="adj2" fmla="val 86996"/>
            </a:avLst>
          </a:prstGeom>
          <a:gradFill rotWithShape="0">
            <a:gsLst>
              <a:gs pos="0">
                <a:schemeClr val="tx2">
                  <a:gamma/>
                  <a:shade val="66275"/>
                  <a:invGamma/>
                </a:schemeClr>
              </a:gs>
              <a:gs pos="100000">
                <a:schemeClr val="tx2"/>
              </a:gs>
            </a:gsLst>
            <a:lin ang="5400000" scaled="1"/>
          </a:gradFill>
          <a:ln w="6350">
            <a:noFill/>
            <a:miter lim="800000"/>
            <a:headEnd/>
            <a:tailEnd/>
          </a:ln>
          <a:effectLst/>
        </p:spPr>
        <p:txBody>
          <a:bodyPr wrap="none" lIns="45720" tIns="393192" rIns="45720" bIns="27432" anchor="b" anchorCtr="1"/>
          <a:lstStyle/>
          <a:p>
            <a:pPr algn="ctr" eaLnBrk="0" hangingPunct="0">
              <a:lnSpc>
                <a:spcPct val="90000"/>
              </a:lnSpc>
              <a:spcBef>
                <a:spcPct val="30000"/>
              </a:spcBef>
              <a:defRPr/>
            </a:pPr>
            <a:r>
              <a:rPr lang="en-US" b="1">
                <a:solidFill>
                  <a:srgbClr val="FFFFFF"/>
                </a:solidFill>
                <a:latin typeface="Segoe Semibold" pitchFamily="34" charset="0"/>
              </a:rPr>
              <a:t>3</a:t>
            </a:r>
          </a:p>
        </p:txBody>
      </p:sp>
      <p:sp>
        <p:nvSpPr>
          <p:cNvPr id="590886" name="AutoShape 38"/>
          <p:cNvSpPr>
            <a:spLocks noChangeArrowheads="1"/>
          </p:cNvSpPr>
          <p:nvPr/>
        </p:nvSpPr>
        <p:spPr bwMode="auto">
          <a:xfrm>
            <a:off x="1338263" y="3378200"/>
            <a:ext cx="417512" cy="690563"/>
          </a:xfrm>
          <a:prstGeom prst="upArrow">
            <a:avLst>
              <a:gd name="adj1" fmla="val 50574"/>
              <a:gd name="adj2" fmla="val 75663"/>
            </a:avLst>
          </a:prstGeom>
          <a:gradFill rotWithShape="0">
            <a:gsLst>
              <a:gs pos="0">
                <a:schemeClr val="tx2"/>
              </a:gs>
              <a:gs pos="100000">
                <a:schemeClr val="tx2">
                  <a:gamma/>
                  <a:shade val="66275"/>
                  <a:invGamma/>
                </a:schemeClr>
              </a:gs>
            </a:gsLst>
            <a:lin ang="5400000" scaled="1"/>
          </a:gradFill>
          <a:ln w="6350">
            <a:noFill/>
            <a:miter lim="800000"/>
            <a:headEnd/>
            <a:tailEnd/>
          </a:ln>
          <a:effectLst/>
        </p:spPr>
        <p:txBody>
          <a:bodyPr wrap="none" lIns="45720" tIns="27432" rIns="45720" bIns="210312" anchorCtr="1"/>
          <a:lstStyle/>
          <a:p>
            <a:pPr algn="ctr" eaLnBrk="0" hangingPunct="0">
              <a:lnSpc>
                <a:spcPct val="90000"/>
              </a:lnSpc>
              <a:spcBef>
                <a:spcPct val="30000"/>
              </a:spcBef>
              <a:defRPr/>
            </a:pPr>
            <a:r>
              <a:rPr lang="en-US" b="1">
                <a:solidFill>
                  <a:srgbClr val="FFFFFF"/>
                </a:solidFill>
                <a:latin typeface="Segoe Semibold" pitchFamily="34" charset="0"/>
              </a:rPr>
              <a:t>6</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10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10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1000"/>
                                        <p:tgtEl>
                                          <p:spTgt spid="8"/>
                                        </p:tgtEl>
                                      </p:cBhvr>
                                    </p:animEffect>
                                  </p:childTnLst>
                                </p:cTn>
                              </p:par>
                              <p:par>
                                <p:cTn id="14" presetID="9"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90883"/>
                                        </p:tgtEl>
                                        <p:attrNameLst>
                                          <p:attrName>style.visibility</p:attrName>
                                        </p:attrNameLst>
                                      </p:cBhvr>
                                      <p:to>
                                        <p:strVal val="visible"/>
                                      </p:to>
                                    </p:set>
                                    <p:animEffect transition="in" filter="wipe(left)">
                                      <p:cBhvr>
                                        <p:cTn id="25" dur="500"/>
                                        <p:tgtEl>
                                          <p:spTgt spid="59088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par>
                          <p:cTn id="31" fill="hold">
                            <p:stCondLst>
                              <p:cond delay="500"/>
                            </p:stCondLst>
                            <p:childTnLst>
                              <p:par>
                                <p:cTn id="32" presetID="22" presetClass="entr" presetSubtype="2" fill="hold" grpId="0" nodeType="afterEffect">
                                  <p:stCondLst>
                                    <p:cond delay="0"/>
                                  </p:stCondLst>
                                  <p:childTnLst>
                                    <p:set>
                                      <p:cBhvr>
                                        <p:cTn id="33" dur="1" fill="hold">
                                          <p:stCondLst>
                                            <p:cond delay="0"/>
                                          </p:stCondLst>
                                        </p:cTn>
                                        <p:tgtEl>
                                          <p:spTgt spid="590884"/>
                                        </p:tgtEl>
                                        <p:attrNameLst>
                                          <p:attrName>style.visibility</p:attrName>
                                        </p:attrNameLst>
                                      </p:cBhvr>
                                      <p:to>
                                        <p:strVal val="visible"/>
                                      </p:to>
                                    </p:set>
                                    <p:animEffect transition="in" filter="wipe(right)">
                                      <p:cBhvr>
                                        <p:cTn id="34" dur="500"/>
                                        <p:tgtEl>
                                          <p:spTgt spid="59088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590885"/>
                                        </p:tgtEl>
                                        <p:attrNameLst>
                                          <p:attrName>style.visibility</p:attrName>
                                        </p:attrNameLst>
                                      </p:cBhvr>
                                      <p:to>
                                        <p:strVal val="visible"/>
                                      </p:to>
                                    </p:set>
                                    <p:animEffect transition="in" filter="wipe(up)">
                                      <p:cBhvr>
                                        <p:cTn id="43" dur="500"/>
                                        <p:tgtEl>
                                          <p:spTgt spid="59088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590869"/>
                                        </p:tgtEl>
                                        <p:attrNameLst>
                                          <p:attrName>style.visibility</p:attrName>
                                        </p:attrNameLst>
                                      </p:cBhvr>
                                      <p:to>
                                        <p:strVal val="visible"/>
                                      </p:to>
                                    </p:set>
                                    <p:animEffect transition="in" filter="wipe(left)">
                                      <p:cBhvr>
                                        <p:cTn id="52" dur="500"/>
                                        <p:tgtEl>
                                          <p:spTgt spid="59086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par>
                          <p:cTn id="58" fill="hold">
                            <p:stCondLst>
                              <p:cond delay="500"/>
                            </p:stCondLst>
                            <p:childTnLst>
                              <p:par>
                                <p:cTn id="59" presetID="22" presetClass="entr" presetSubtype="2" fill="hold" grpId="0" nodeType="afterEffect">
                                  <p:stCondLst>
                                    <p:cond delay="0"/>
                                  </p:stCondLst>
                                  <p:childTnLst>
                                    <p:set>
                                      <p:cBhvr>
                                        <p:cTn id="60" dur="1" fill="hold">
                                          <p:stCondLst>
                                            <p:cond delay="0"/>
                                          </p:stCondLst>
                                        </p:cTn>
                                        <p:tgtEl>
                                          <p:spTgt spid="590870"/>
                                        </p:tgtEl>
                                        <p:attrNameLst>
                                          <p:attrName>style.visibility</p:attrName>
                                        </p:attrNameLst>
                                      </p:cBhvr>
                                      <p:to>
                                        <p:strVal val="visible"/>
                                      </p:to>
                                    </p:set>
                                    <p:animEffect transition="in" filter="wipe(right)">
                                      <p:cBhvr>
                                        <p:cTn id="61" dur="500"/>
                                        <p:tgtEl>
                                          <p:spTgt spid="59087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par>
                          <p:cTn id="67" fill="hold">
                            <p:stCondLst>
                              <p:cond delay="500"/>
                            </p:stCondLst>
                            <p:childTnLst>
                              <p:par>
                                <p:cTn id="68" presetID="22" presetClass="entr" presetSubtype="4" fill="hold" grpId="0" nodeType="afterEffect">
                                  <p:stCondLst>
                                    <p:cond delay="0"/>
                                  </p:stCondLst>
                                  <p:childTnLst>
                                    <p:set>
                                      <p:cBhvr>
                                        <p:cTn id="69" dur="1" fill="hold">
                                          <p:stCondLst>
                                            <p:cond delay="0"/>
                                          </p:stCondLst>
                                        </p:cTn>
                                        <p:tgtEl>
                                          <p:spTgt spid="590886"/>
                                        </p:tgtEl>
                                        <p:attrNameLst>
                                          <p:attrName>style.visibility</p:attrName>
                                        </p:attrNameLst>
                                      </p:cBhvr>
                                      <p:to>
                                        <p:strVal val="visible"/>
                                      </p:to>
                                    </p:set>
                                    <p:animEffect transition="in" filter="wipe(down)">
                                      <p:cBhvr>
                                        <p:cTn id="70" dur="500"/>
                                        <p:tgtEl>
                                          <p:spTgt spid="590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69" grpId="0" animBg="1"/>
      <p:bldP spid="590870" grpId="0" animBg="1"/>
      <p:bldP spid="590883" grpId="0" animBg="1"/>
      <p:bldP spid="590884" grpId="0" animBg="1"/>
      <p:bldP spid="590885" grpId="0" animBg="1"/>
      <p:bldP spid="59088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163513"/>
            <a:ext cx="8991600" cy="641350"/>
          </a:xfrm>
          <a:noFill/>
        </p:spPr>
        <p:txBody>
          <a:bodyPr/>
          <a:lstStyle/>
          <a:p>
            <a:r>
              <a:rPr lang="en-US" smtClean="0"/>
              <a:t>SMS 2003 OSD Feature Pack Update</a:t>
            </a:r>
            <a:endParaRPr lang="en-US" sz="4800" smtClean="0"/>
          </a:p>
        </p:txBody>
      </p:sp>
      <p:sp>
        <p:nvSpPr>
          <p:cNvPr id="54275" name="Rectangle 3"/>
          <p:cNvSpPr>
            <a:spLocks noGrp="1" noChangeArrowheads="1"/>
          </p:cNvSpPr>
          <p:nvPr>
            <p:ph idx="1"/>
          </p:nvPr>
        </p:nvSpPr>
        <p:spPr>
          <a:xfrm>
            <a:off x="322263" y="1087438"/>
            <a:ext cx="8410575" cy="5775325"/>
          </a:xfrm>
        </p:spPr>
        <p:txBody>
          <a:bodyPr/>
          <a:lstStyle/>
          <a:p>
            <a:pPr>
              <a:lnSpc>
                <a:spcPct val="75000"/>
              </a:lnSpc>
            </a:pPr>
            <a:r>
              <a:rPr lang="fr-FR" sz="2000" smtClean="0"/>
              <a:t>Intégration avec Systems Management Server 2003</a:t>
            </a:r>
          </a:p>
          <a:p>
            <a:pPr lvl="1">
              <a:lnSpc>
                <a:spcPct val="75000"/>
              </a:lnSpc>
            </a:pPr>
            <a:r>
              <a:rPr lang="fr-FR" sz="2000" smtClean="0"/>
              <a:t>Inventaire pour cibler les postes cibles et le planning</a:t>
            </a:r>
          </a:p>
          <a:p>
            <a:pPr lvl="1">
              <a:lnSpc>
                <a:spcPct val="75000"/>
              </a:lnSpc>
            </a:pPr>
            <a:r>
              <a:rPr lang="fr-FR" sz="2000" smtClean="0"/>
              <a:t>Distribution du système d’exploitation</a:t>
            </a:r>
          </a:p>
          <a:p>
            <a:pPr lvl="1">
              <a:lnSpc>
                <a:spcPct val="75000"/>
              </a:lnSpc>
            </a:pPr>
            <a:r>
              <a:rPr lang="fr-FR" sz="2000" smtClean="0"/>
              <a:t>Pris en charge de la réplication des images par SMS</a:t>
            </a:r>
          </a:p>
          <a:p>
            <a:pPr lvl="1">
              <a:lnSpc>
                <a:spcPct val="75000"/>
              </a:lnSpc>
            </a:pPr>
            <a:r>
              <a:rPr lang="fr-FR" sz="2000" smtClean="0"/>
              <a:t>Suivi centralisé du status des taches</a:t>
            </a:r>
          </a:p>
          <a:p>
            <a:pPr>
              <a:lnSpc>
                <a:spcPct val="75000"/>
              </a:lnSpc>
            </a:pPr>
            <a:r>
              <a:rPr lang="fr-FR" sz="2000" smtClean="0"/>
              <a:t>Format d’image Windows Imaging</a:t>
            </a:r>
          </a:p>
          <a:p>
            <a:pPr lvl="1">
              <a:lnSpc>
                <a:spcPct val="75000"/>
              </a:lnSpc>
            </a:pPr>
            <a:r>
              <a:rPr lang="fr-FR" sz="2000" smtClean="0"/>
              <a:t>Plus petite image / compression (ratio 3:1)</a:t>
            </a:r>
          </a:p>
          <a:p>
            <a:pPr lvl="1">
              <a:lnSpc>
                <a:spcPct val="75000"/>
              </a:lnSpc>
            </a:pPr>
            <a:r>
              <a:rPr lang="fr-FR" sz="2000" smtClean="0"/>
              <a:t>Limité à 1 image par fichier WIM</a:t>
            </a:r>
          </a:p>
          <a:p>
            <a:pPr>
              <a:lnSpc>
                <a:spcPct val="75000"/>
              </a:lnSpc>
            </a:pPr>
            <a:r>
              <a:rPr lang="fr-FR" sz="2000" smtClean="0"/>
              <a:t>Support des  Systèmes d’Exploitation client x64</a:t>
            </a:r>
          </a:p>
          <a:p>
            <a:pPr lvl="1">
              <a:lnSpc>
                <a:spcPct val="75000"/>
              </a:lnSpc>
            </a:pPr>
            <a:r>
              <a:rPr lang="fr-FR" sz="2000" smtClean="0"/>
              <a:t>Déployer Windows XP Professionnelle Edition x64</a:t>
            </a:r>
          </a:p>
          <a:p>
            <a:pPr lvl="1">
              <a:lnSpc>
                <a:spcPct val="75000"/>
              </a:lnSpc>
            </a:pPr>
            <a:r>
              <a:rPr lang="fr-FR" sz="2000" smtClean="0"/>
              <a:t>Mise à niveau d’une version 32-bit vers x64</a:t>
            </a:r>
          </a:p>
          <a:p>
            <a:pPr lvl="1">
              <a:lnSpc>
                <a:spcPct val="75000"/>
              </a:lnSpc>
            </a:pPr>
            <a:r>
              <a:rPr lang="fr-FR" sz="2000" smtClean="0"/>
              <a:t>USMT 2.6.1 pour XP et 3.0 pour Vista ou outil personnalisé</a:t>
            </a:r>
          </a:p>
          <a:p>
            <a:pPr>
              <a:lnSpc>
                <a:spcPct val="80000"/>
              </a:lnSpc>
            </a:pPr>
            <a:r>
              <a:rPr lang="fr-FR" sz="2000" smtClean="0"/>
              <a:t>Support des déploiements  Windows Vista</a:t>
            </a:r>
          </a:p>
          <a:p>
            <a:pPr lvl="1">
              <a:lnSpc>
                <a:spcPct val="80000"/>
              </a:lnSpc>
            </a:pPr>
            <a:r>
              <a:rPr lang="fr-FR" sz="2000" smtClean="0"/>
              <a:t>Démarrage avec Vista Beta 2 (http://connect.microsoft.com)</a:t>
            </a:r>
          </a:p>
          <a:p>
            <a:pPr lvl="1">
              <a:lnSpc>
                <a:spcPct val="80000"/>
              </a:lnSpc>
            </a:pPr>
            <a:r>
              <a:rPr lang="fr-FR" sz="2000" smtClean="0"/>
              <a:t>Déployer Windows Vista RTM</a:t>
            </a:r>
          </a:p>
          <a:p>
            <a:pPr>
              <a:lnSpc>
                <a:spcPct val="80000"/>
              </a:lnSpc>
            </a:pPr>
            <a:r>
              <a:rPr lang="fr-FR" sz="2000" smtClean="0"/>
              <a:t>Pas de nouveaux scénarios de déploiement</a:t>
            </a:r>
          </a:p>
          <a:p>
            <a:pPr>
              <a:lnSpc>
                <a:spcPct val="80000"/>
              </a:lnSpc>
            </a:pPr>
            <a:r>
              <a:rPr lang="fr-FR" sz="2000" smtClean="0"/>
              <a:t>Nécessite: SMS 2003 SP2</a:t>
            </a:r>
            <a:br>
              <a:rPr lang="fr-FR" sz="2000" smtClean="0"/>
            </a:br>
            <a:endParaRPr lang="fr-FR" sz="2000" smtClean="0"/>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4419600" y="1568450"/>
            <a:ext cx="1447800" cy="3962400"/>
          </a:xfrm>
          <a:prstGeom prst="rect">
            <a:avLst/>
          </a:prstGeom>
          <a:gradFill rotWithShape="1">
            <a:gsLst>
              <a:gs pos="0">
                <a:srgbClr val="FDB603">
                  <a:alpha val="39998"/>
                </a:srgbClr>
              </a:gs>
              <a:gs pos="100000">
                <a:srgbClr val="FDB603">
                  <a:alpha val="1999"/>
                </a:srgbClr>
              </a:gs>
            </a:gsLst>
            <a:lin ang="5400000" scaled="1"/>
          </a:gradFill>
          <a:ln w="9525" algn="ctr">
            <a:noFill/>
            <a:miter lim="800000"/>
            <a:headEnd/>
            <a:tailEnd/>
          </a:ln>
        </p:spPr>
        <p:txBody>
          <a:bodyPr wrap="none"/>
          <a:lstStyle/>
          <a:p>
            <a:pPr eaLnBrk="0" hangingPunct="0"/>
            <a:r>
              <a:rPr lang="fr-FR" sz="1600" b="1">
                <a:latin typeface="Arial Narrow" pitchFamily="34" charset="0"/>
              </a:rPr>
              <a:t>Machine cible</a:t>
            </a:r>
          </a:p>
          <a:p>
            <a:pPr eaLnBrk="0" hangingPunct="0"/>
            <a:endParaRPr lang="fr-FR" sz="1600">
              <a:latin typeface="Arial Narrow" pitchFamily="34" charset="0"/>
            </a:endParaRPr>
          </a:p>
        </p:txBody>
      </p:sp>
      <p:grpSp>
        <p:nvGrpSpPr>
          <p:cNvPr id="55299" name="Group 3"/>
          <p:cNvGrpSpPr>
            <a:grpSpLocks/>
          </p:cNvGrpSpPr>
          <p:nvPr/>
        </p:nvGrpSpPr>
        <p:grpSpPr bwMode="auto">
          <a:xfrm>
            <a:off x="3984625" y="1995488"/>
            <a:ext cx="1387475" cy="1782762"/>
            <a:chOff x="2400" y="2784"/>
            <a:chExt cx="874" cy="1123"/>
          </a:xfrm>
        </p:grpSpPr>
        <p:pic>
          <p:nvPicPr>
            <p:cNvPr id="55358" name="Picture 4" descr="LaptopComputer01"/>
            <p:cNvPicPr>
              <a:picLocks noChangeAspect="1" noChangeArrowheads="1"/>
            </p:cNvPicPr>
            <p:nvPr/>
          </p:nvPicPr>
          <p:blipFill>
            <a:blip r:embed="rId3"/>
            <a:srcRect/>
            <a:stretch>
              <a:fillRect/>
            </a:stretch>
          </p:blipFill>
          <p:spPr bwMode="auto">
            <a:xfrm>
              <a:off x="2400" y="2784"/>
              <a:ext cx="874" cy="960"/>
            </a:xfrm>
            <a:prstGeom prst="rect">
              <a:avLst/>
            </a:prstGeom>
            <a:noFill/>
            <a:ln w="9525">
              <a:noFill/>
              <a:miter lim="800000"/>
              <a:headEnd/>
              <a:tailEnd/>
            </a:ln>
          </p:spPr>
        </p:pic>
        <p:sp>
          <p:nvSpPr>
            <p:cNvPr id="55359" name="Text Box 5"/>
            <p:cNvSpPr txBox="1">
              <a:spLocks noChangeArrowheads="1"/>
            </p:cNvSpPr>
            <p:nvPr/>
          </p:nvSpPr>
          <p:spPr bwMode="auto">
            <a:xfrm>
              <a:off x="2771" y="3753"/>
              <a:ext cx="143" cy="154"/>
            </a:xfrm>
            <a:prstGeom prst="rect">
              <a:avLst/>
            </a:prstGeom>
            <a:noFill/>
            <a:ln w="9525">
              <a:noFill/>
              <a:miter lim="800000"/>
              <a:headEnd/>
              <a:tailEnd/>
            </a:ln>
          </p:spPr>
          <p:txBody>
            <a:bodyPr wrap="none">
              <a:spAutoFit/>
            </a:bodyPr>
            <a:lstStyle/>
            <a:p>
              <a:pPr algn="ctr"/>
              <a:r>
                <a:rPr lang="fr-FR" sz="1000" b="1">
                  <a:solidFill>
                    <a:schemeClr val="accent2"/>
                  </a:solidFill>
                  <a:latin typeface="Verdana" pitchFamily="34" charset="0"/>
                </a:rPr>
                <a:t> </a:t>
              </a:r>
            </a:p>
          </p:txBody>
        </p:sp>
      </p:grpSp>
      <p:grpSp>
        <p:nvGrpSpPr>
          <p:cNvPr id="3" name="Group 6"/>
          <p:cNvGrpSpPr>
            <a:grpSpLocks/>
          </p:cNvGrpSpPr>
          <p:nvPr/>
        </p:nvGrpSpPr>
        <p:grpSpPr bwMode="auto">
          <a:xfrm>
            <a:off x="4724400" y="4546600"/>
            <a:ext cx="2190750" cy="896938"/>
            <a:chOff x="3696" y="2736"/>
            <a:chExt cx="1380" cy="565"/>
          </a:xfrm>
        </p:grpSpPr>
        <p:pic>
          <p:nvPicPr>
            <p:cNvPr id="55354" name="Picture 7" descr="ArbitraryElement01"/>
            <p:cNvPicPr>
              <a:picLocks noChangeAspect="1" noChangeArrowheads="1"/>
            </p:cNvPicPr>
            <p:nvPr/>
          </p:nvPicPr>
          <p:blipFill>
            <a:blip r:embed="rId4">
              <a:lum bright="18000" contrast="-42000"/>
            </a:blip>
            <a:srcRect/>
            <a:stretch>
              <a:fillRect/>
            </a:stretch>
          </p:blipFill>
          <p:spPr bwMode="auto">
            <a:xfrm>
              <a:off x="3696" y="2736"/>
              <a:ext cx="624" cy="565"/>
            </a:xfrm>
            <a:prstGeom prst="rect">
              <a:avLst/>
            </a:prstGeom>
            <a:noFill/>
            <a:ln w="9525">
              <a:noFill/>
              <a:miter lim="800000"/>
              <a:headEnd/>
              <a:tailEnd/>
            </a:ln>
          </p:spPr>
        </p:pic>
        <p:sp>
          <p:nvSpPr>
            <p:cNvPr id="633864" name="Text Box 8"/>
            <p:cNvSpPr txBox="1">
              <a:spLocks noChangeArrowheads="1"/>
            </p:cNvSpPr>
            <p:nvPr/>
          </p:nvSpPr>
          <p:spPr bwMode="auto">
            <a:xfrm>
              <a:off x="3802" y="2908"/>
              <a:ext cx="1274" cy="308"/>
            </a:xfrm>
            <a:prstGeom prst="rect">
              <a:avLst/>
            </a:prstGeom>
            <a:gradFill rotWithShape="1">
              <a:gsLst>
                <a:gs pos="0">
                  <a:srgbClr val="FFFFFF">
                    <a:gamma/>
                    <a:tint val="0"/>
                    <a:invGamma/>
                    <a:alpha val="20000"/>
                  </a:srgbClr>
                </a:gs>
                <a:gs pos="50000">
                  <a:srgbClr val="FFFFFF">
                    <a:alpha val="50000"/>
                  </a:srgbClr>
                </a:gs>
                <a:gs pos="100000">
                  <a:srgbClr val="FFFFFF">
                    <a:gamma/>
                    <a:tint val="0"/>
                    <a:invGamma/>
                    <a:alpha val="20000"/>
                  </a:srgbClr>
                </a:gs>
              </a:gsLst>
              <a:lin ang="0" scaled="1"/>
            </a:gradFill>
            <a:ln w="9525" algn="ctr">
              <a:noFill/>
              <a:miter lim="800000"/>
              <a:headEnd/>
              <a:tailEnd/>
            </a:ln>
            <a:effectLst/>
          </p:spPr>
          <p:txBody>
            <a:bodyPr wrap="none" lIns="0" tIns="0" rIns="0" bIns="0" anchor="ctr">
              <a:spAutoFit/>
            </a:bodyPr>
            <a:lstStyle/>
            <a:p>
              <a:pPr eaLnBrk="0" hangingPunct="0">
                <a:defRPr/>
              </a:pPr>
              <a:r>
                <a:rPr lang="fr-FR" sz="1600" b="1">
                  <a:solidFill>
                    <a:schemeClr val="bg2"/>
                  </a:solidFill>
                  <a:latin typeface="Arial Narrow" pitchFamily="34" charset="0"/>
                </a:rPr>
                <a:t>Agent Client SMS Avancé</a:t>
              </a:r>
            </a:p>
            <a:p>
              <a:pPr eaLnBrk="0" hangingPunct="0">
                <a:defRPr/>
              </a:pPr>
              <a:r>
                <a:rPr lang="fr-FR" sz="1600" b="1">
                  <a:solidFill>
                    <a:schemeClr val="bg2"/>
                  </a:solidFill>
                  <a:latin typeface="Arial Narrow" pitchFamily="34" charset="0"/>
                </a:rPr>
                <a:t>Windows est présent</a:t>
              </a:r>
            </a:p>
          </p:txBody>
        </p:sp>
      </p:grpSp>
      <p:pic>
        <p:nvPicPr>
          <p:cNvPr id="55301" name="Picture 10" descr="Server01"/>
          <p:cNvPicPr>
            <a:picLocks noChangeAspect="1" noChangeArrowheads="1"/>
          </p:cNvPicPr>
          <p:nvPr/>
        </p:nvPicPr>
        <p:blipFill>
          <a:blip r:embed="rId5"/>
          <a:srcRect/>
          <a:stretch>
            <a:fillRect/>
          </a:stretch>
        </p:blipFill>
        <p:spPr bwMode="auto">
          <a:xfrm>
            <a:off x="2154238" y="4387850"/>
            <a:ext cx="1046162" cy="1231900"/>
          </a:xfrm>
          <a:prstGeom prst="rect">
            <a:avLst/>
          </a:prstGeom>
          <a:noFill/>
          <a:ln w="9525">
            <a:noFill/>
            <a:miter lim="800000"/>
            <a:headEnd/>
            <a:tailEnd/>
          </a:ln>
        </p:spPr>
      </p:pic>
      <p:grpSp>
        <p:nvGrpSpPr>
          <p:cNvPr id="4" name="Group 11"/>
          <p:cNvGrpSpPr>
            <a:grpSpLocks/>
          </p:cNvGrpSpPr>
          <p:nvPr/>
        </p:nvGrpSpPr>
        <p:grpSpPr bwMode="auto">
          <a:xfrm>
            <a:off x="381000" y="4838700"/>
            <a:ext cx="762000" cy="615950"/>
            <a:chOff x="2544" y="4128"/>
            <a:chExt cx="480" cy="388"/>
          </a:xfrm>
        </p:grpSpPr>
        <p:pic>
          <p:nvPicPr>
            <p:cNvPr id="55350" name="Picture 12" descr="Database01"/>
            <p:cNvPicPr>
              <a:picLocks noChangeAspect="1" noChangeArrowheads="1"/>
            </p:cNvPicPr>
            <p:nvPr/>
          </p:nvPicPr>
          <p:blipFill>
            <a:blip r:embed="rId6"/>
            <a:srcRect/>
            <a:stretch>
              <a:fillRect/>
            </a:stretch>
          </p:blipFill>
          <p:spPr bwMode="auto">
            <a:xfrm>
              <a:off x="2544" y="4128"/>
              <a:ext cx="480" cy="388"/>
            </a:xfrm>
            <a:prstGeom prst="rect">
              <a:avLst/>
            </a:prstGeom>
            <a:noFill/>
            <a:ln w="9525">
              <a:noFill/>
              <a:miter lim="800000"/>
              <a:headEnd/>
              <a:tailEnd/>
            </a:ln>
          </p:spPr>
        </p:pic>
        <p:sp>
          <p:nvSpPr>
            <p:cNvPr id="633869" name="Text Box 13"/>
            <p:cNvSpPr txBox="1">
              <a:spLocks noChangeArrowheads="1"/>
            </p:cNvSpPr>
            <p:nvPr/>
          </p:nvSpPr>
          <p:spPr bwMode="auto">
            <a:xfrm>
              <a:off x="2658" y="4224"/>
              <a:ext cx="256" cy="154"/>
            </a:xfrm>
            <a:prstGeom prst="rect">
              <a:avLst/>
            </a:prstGeom>
            <a:gradFill rotWithShape="1">
              <a:gsLst>
                <a:gs pos="0">
                  <a:srgbClr val="FFFFFF">
                    <a:gamma/>
                    <a:tint val="0"/>
                    <a:invGamma/>
                    <a:alpha val="20000"/>
                  </a:srgbClr>
                </a:gs>
                <a:gs pos="50000">
                  <a:srgbClr val="FFFFFF">
                    <a:alpha val="50000"/>
                  </a:srgbClr>
                </a:gs>
                <a:gs pos="100000">
                  <a:srgbClr val="FFFFFF">
                    <a:gamma/>
                    <a:tint val="0"/>
                    <a:invGamma/>
                    <a:alpha val="20000"/>
                  </a:srgbClr>
                </a:gs>
              </a:gsLst>
              <a:lin ang="0" scaled="1"/>
            </a:gradFill>
            <a:ln w="9525" algn="ctr">
              <a:noFill/>
              <a:miter lim="800000"/>
              <a:headEnd/>
              <a:tailEnd/>
            </a:ln>
            <a:effectLst/>
          </p:spPr>
          <p:txBody>
            <a:bodyPr wrap="none" lIns="0" tIns="0" rIns="0" bIns="0" anchor="ctr">
              <a:spAutoFit/>
            </a:bodyPr>
            <a:lstStyle/>
            <a:p>
              <a:pPr algn="ctr" eaLnBrk="0" hangingPunct="0">
                <a:defRPr/>
              </a:pPr>
              <a:r>
                <a:rPr lang="fr-FR" sz="1600" b="1">
                  <a:solidFill>
                    <a:schemeClr val="bg2"/>
                  </a:solidFill>
                  <a:latin typeface="Arial Narrow" pitchFamily="34" charset="0"/>
                </a:rPr>
                <a:t>MOM</a:t>
              </a:r>
            </a:p>
          </p:txBody>
        </p:sp>
      </p:grpSp>
      <p:grpSp>
        <p:nvGrpSpPr>
          <p:cNvPr id="55303" name="Group 14"/>
          <p:cNvGrpSpPr>
            <a:grpSpLocks/>
          </p:cNvGrpSpPr>
          <p:nvPr/>
        </p:nvGrpSpPr>
        <p:grpSpPr bwMode="auto">
          <a:xfrm>
            <a:off x="4800600" y="4159250"/>
            <a:ext cx="762000" cy="615950"/>
            <a:chOff x="3120" y="2972"/>
            <a:chExt cx="480" cy="388"/>
          </a:xfrm>
        </p:grpSpPr>
        <p:pic>
          <p:nvPicPr>
            <p:cNvPr id="55346" name="Picture 15" descr="Database01"/>
            <p:cNvPicPr>
              <a:picLocks noChangeAspect="1" noChangeArrowheads="1"/>
            </p:cNvPicPr>
            <p:nvPr/>
          </p:nvPicPr>
          <p:blipFill>
            <a:blip r:embed="rId6">
              <a:lum bright="6000"/>
            </a:blip>
            <a:srcRect/>
            <a:stretch>
              <a:fillRect/>
            </a:stretch>
          </p:blipFill>
          <p:spPr bwMode="auto">
            <a:xfrm>
              <a:off x="3120" y="2972"/>
              <a:ext cx="480" cy="388"/>
            </a:xfrm>
            <a:prstGeom prst="rect">
              <a:avLst/>
            </a:prstGeom>
            <a:noFill/>
            <a:ln w="9525">
              <a:noFill/>
              <a:miter lim="800000"/>
              <a:headEnd/>
              <a:tailEnd/>
            </a:ln>
          </p:spPr>
        </p:pic>
        <p:sp>
          <p:nvSpPr>
            <p:cNvPr id="633872" name="Text Box 16"/>
            <p:cNvSpPr txBox="1">
              <a:spLocks noChangeArrowheads="1"/>
            </p:cNvSpPr>
            <p:nvPr/>
          </p:nvSpPr>
          <p:spPr bwMode="auto">
            <a:xfrm>
              <a:off x="3241" y="2996"/>
              <a:ext cx="239" cy="308"/>
            </a:xfrm>
            <a:prstGeom prst="rect">
              <a:avLst/>
            </a:prstGeom>
            <a:gradFill rotWithShape="1">
              <a:gsLst>
                <a:gs pos="0">
                  <a:srgbClr val="FFFFFF">
                    <a:gamma/>
                    <a:tint val="0"/>
                    <a:invGamma/>
                    <a:alpha val="20000"/>
                  </a:srgbClr>
                </a:gs>
                <a:gs pos="50000">
                  <a:srgbClr val="FFFFFF">
                    <a:alpha val="50000"/>
                  </a:srgbClr>
                </a:gs>
                <a:gs pos="100000">
                  <a:srgbClr val="FFFFFF">
                    <a:gamma/>
                    <a:tint val="0"/>
                    <a:invGamma/>
                    <a:alpha val="20000"/>
                  </a:srgbClr>
                </a:gs>
              </a:gsLst>
              <a:lin ang="0" scaled="1"/>
            </a:gradFill>
            <a:ln w="9525" algn="ctr">
              <a:noFill/>
              <a:miter lim="800000"/>
              <a:headEnd/>
              <a:tailEnd/>
            </a:ln>
            <a:effectLst/>
          </p:spPr>
          <p:txBody>
            <a:bodyPr wrap="none" lIns="0" tIns="0" rIns="0" bIns="0" anchor="ctr">
              <a:spAutoFit/>
            </a:bodyPr>
            <a:lstStyle/>
            <a:p>
              <a:pPr algn="ctr" eaLnBrk="0" hangingPunct="0">
                <a:defRPr/>
              </a:pPr>
              <a:r>
                <a:rPr lang="fr-FR" sz="1600" b="1">
                  <a:latin typeface="Arial Narrow" pitchFamily="34" charset="0"/>
                </a:rPr>
                <a:t>Hard</a:t>
              </a:r>
            </a:p>
            <a:p>
              <a:pPr algn="ctr" eaLnBrk="0" hangingPunct="0">
                <a:defRPr/>
              </a:pPr>
              <a:r>
                <a:rPr lang="fr-FR" sz="1600" b="1">
                  <a:latin typeface="Arial Narrow" pitchFamily="34" charset="0"/>
                </a:rPr>
                <a:t>Disk</a:t>
              </a:r>
            </a:p>
          </p:txBody>
        </p:sp>
      </p:grpSp>
      <p:sp>
        <p:nvSpPr>
          <p:cNvPr id="633873" name="Freeform 17"/>
          <p:cNvSpPr>
            <a:spLocks/>
          </p:cNvSpPr>
          <p:nvPr/>
        </p:nvSpPr>
        <p:spPr bwMode="auto">
          <a:xfrm flipH="1" flipV="1">
            <a:off x="974725" y="5002213"/>
            <a:ext cx="1616075" cy="300037"/>
          </a:xfrm>
          <a:custGeom>
            <a:avLst/>
            <a:gdLst>
              <a:gd name="T0" fmla="*/ 2147483647 w 1018"/>
              <a:gd name="T1" fmla="*/ 2147483647 h 189"/>
              <a:gd name="T2" fmla="*/ 2147483647 w 1018"/>
              <a:gd name="T3" fmla="*/ 0 h 189"/>
              <a:gd name="T4" fmla="*/ 2147483647 w 1018"/>
              <a:gd name="T5" fmla="*/ 2147483647 h 189"/>
              <a:gd name="T6" fmla="*/ 2147483647 w 1018"/>
              <a:gd name="T7" fmla="*/ 2147483647 h 189"/>
              <a:gd name="T8" fmla="*/ 2147483647 w 1018"/>
              <a:gd name="T9" fmla="*/ 2147483647 h 189"/>
              <a:gd name="T10" fmla="*/ 2147483647 w 1018"/>
              <a:gd name="T11" fmla="*/ 2147483647 h 189"/>
              <a:gd name="T12" fmla="*/ 0 w 1018"/>
              <a:gd name="T13" fmla="*/ 2147483647 h 189"/>
              <a:gd name="T14" fmla="*/ 2147483647 w 1018"/>
              <a:gd name="T15" fmla="*/ 2147483647 h 189"/>
              <a:gd name="T16" fmla="*/ 0 60000 65536"/>
              <a:gd name="T17" fmla="*/ 0 60000 65536"/>
              <a:gd name="T18" fmla="*/ 0 60000 65536"/>
              <a:gd name="T19" fmla="*/ 0 60000 65536"/>
              <a:gd name="T20" fmla="*/ 0 60000 65536"/>
              <a:gd name="T21" fmla="*/ 0 60000 65536"/>
              <a:gd name="T22" fmla="*/ 0 60000 65536"/>
              <a:gd name="T23" fmla="*/ 0 60000 65536"/>
              <a:gd name="T24" fmla="*/ 0 w 1018"/>
              <a:gd name="T25" fmla="*/ 0 h 189"/>
              <a:gd name="T26" fmla="*/ 1018 w 1018"/>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8" h="189">
                <a:moveTo>
                  <a:pt x="810" y="55"/>
                </a:moveTo>
                <a:lnTo>
                  <a:pt x="802" y="0"/>
                </a:lnTo>
                <a:lnTo>
                  <a:pt x="1018" y="98"/>
                </a:lnTo>
                <a:lnTo>
                  <a:pt x="1009" y="104"/>
                </a:lnTo>
                <a:lnTo>
                  <a:pt x="802" y="189"/>
                </a:lnTo>
                <a:lnTo>
                  <a:pt x="810" y="136"/>
                </a:lnTo>
                <a:lnTo>
                  <a:pt x="0" y="84"/>
                </a:lnTo>
                <a:lnTo>
                  <a:pt x="810" y="55"/>
                </a:lnTo>
                <a:close/>
              </a:path>
            </a:pathLst>
          </a:custGeom>
          <a:solidFill>
            <a:srgbClr val="FF0000">
              <a:alpha val="74901"/>
            </a:srgbClr>
          </a:solidFill>
          <a:ln w="9525">
            <a:noFill/>
            <a:round/>
            <a:headEnd/>
            <a:tailEnd/>
          </a:ln>
        </p:spPr>
        <p:txBody>
          <a:bodyPr/>
          <a:lstStyle/>
          <a:p>
            <a:endParaRPr lang="fr-FR"/>
          </a:p>
        </p:txBody>
      </p:sp>
      <p:sp>
        <p:nvSpPr>
          <p:cNvPr id="633874" name="Text Box 18"/>
          <p:cNvSpPr txBox="1">
            <a:spLocks noChangeArrowheads="1"/>
          </p:cNvSpPr>
          <p:nvPr/>
        </p:nvSpPr>
        <p:spPr bwMode="auto">
          <a:xfrm>
            <a:off x="1219200" y="5546725"/>
            <a:ext cx="1066800" cy="441325"/>
          </a:xfrm>
          <a:prstGeom prst="rect">
            <a:avLst/>
          </a:prstGeom>
          <a:noFill/>
          <a:ln w="9525" algn="ctr">
            <a:noFill/>
            <a:miter lim="800000"/>
            <a:headEnd/>
            <a:tailEnd/>
          </a:ln>
        </p:spPr>
        <p:txBody>
          <a:bodyPr lIns="0" tIns="0" rIns="0" bIns="0">
            <a:spAutoFit/>
          </a:bodyPr>
          <a:lstStyle/>
          <a:p>
            <a:pPr algn="ctr" eaLnBrk="0" hangingPunct="0">
              <a:lnSpc>
                <a:spcPct val="90000"/>
              </a:lnSpc>
            </a:pPr>
            <a:r>
              <a:rPr lang="fr-FR" sz="1600" b="1">
                <a:latin typeface="Arial Narrow" pitchFamily="34" charset="0"/>
              </a:rPr>
              <a:t>Logs toute activité</a:t>
            </a:r>
          </a:p>
        </p:txBody>
      </p:sp>
      <p:sp>
        <p:nvSpPr>
          <p:cNvPr id="633875" name="Freeform 19"/>
          <p:cNvSpPr>
            <a:spLocks/>
          </p:cNvSpPr>
          <p:nvPr/>
        </p:nvSpPr>
        <p:spPr bwMode="auto">
          <a:xfrm>
            <a:off x="2819400" y="3473450"/>
            <a:ext cx="1905000" cy="838200"/>
          </a:xfrm>
          <a:custGeom>
            <a:avLst/>
            <a:gdLst>
              <a:gd name="T0" fmla="*/ 2147483647 w 1198"/>
              <a:gd name="T1" fmla="*/ 2147483647 h 417"/>
              <a:gd name="T2" fmla="*/ 2147483647 w 1198"/>
              <a:gd name="T3" fmla="*/ 0 h 417"/>
              <a:gd name="T4" fmla="*/ 2147483647 w 1198"/>
              <a:gd name="T5" fmla="*/ 2147483647 h 417"/>
              <a:gd name="T6" fmla="*/ 2147483647 w 1198"/>
              <a:gd name="T7" fmla="*/ 2147483647 h 417"/>
              <a:gd name="T8" fmla="*/ 2147483647 w 1198"/>
              <a:gd name="T9" fmla="*/ 2147483647 h 417"/>
              <a:gd name="T10" fmla="*/ 2147483647 w 1198"/>
              <a:gd name="T11" fmla="*/ 2147483647 h 417"/>
              <a:gd name="T12" fmla="*/ 0 w 1198"/>
              <a:gd name="T13" fmla="*/ 2147483647 h 417"/>
              <a:gd name="T14" fmla="*/ 2147483647 w 1198"/>
              <a:gd name="T15" fmla="*/ 2147483647 h 417"/>
              <a:gd name="T16" fmla="*/ 0 60000 65536"/>
              <a:gd name="T17" fmla="*/ 0 60000 65536"/>
              <a:gd name="T18" fmla="*/ 0 60000 65536"/>
              <a:gd name="T19" fmla="*/ 0 60000 65536"/>
              <a:gd name="T20" fmla="*/ 0 60000 65536"/>
              <a:gd name="T21" fmla="*/ 0 60000 65536"/>
              <a:gd name="T22" fmla="*/ 0 60000 65536"/>
              <a:gd name="T23" fmla="*/ 0 60000 65536"/>
              <a:gd name="T24" fmla="*/ 0 w 1198"/>
              <a:gd name="T25" fmla="*/ 0 h 417"/>
              <a:gd name="T26" fmla="*/ 1198 w 1198"/>
              <a:gd name="T27" fmla="*/ 417 h 4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8" h="417">
                <a:moveTo>
                  <a:pt x="988" y="49"/>
                </a:moveTo>
                <a:lnTo>
                  <a:pt x="962" y="0"/>
                </a:lnTo>
                <a:lnTo>
                  <a:pt x="1198" y="21"/>
                </a:lnTo>
                <a:lnTo>
                  <a:pt x="1191" y="30"/>
                </a:lnTo>
                <a:lnTo>
                  <a:pt x="1025" y="178"/>
                </a:lnTo>
                <a:lnTo>
                  <a:pt x="1014" y="126"/>
                </a:lnTo>
                <a:lnTo>
                  <a:pt x="0" y="417"/>
                </a:lnTo>
                <a:lnTo>
                  <a:pt x="988" y="49"/>
                </a:lnTo>
                <a:close/>
              </a:path>
            </a:pathLst>
          </a:custGeom>
          <a:solidFill>
            <a:srgbClr val="FF0000">
              <a:alpha val="74901"/>
            </a:srgbClr>
          </a:solidFill>
          <a:ln w="9525">
            <a:noFill/>
            <a:round/>
            <a:headEnd/>
            <a:tailEnd/>
          </a:ln>
        </p:spPr>
        <p:txBody>
          <a:bodyPr/>
          <a:lstStyle/>
          <a:p>
            <a:endParaRPr lang="fr-FR"/>
          </a:p>
        </p:txBody>
      </p:sp>
      <p:sp>
        <p:nvSpPr>
          <p:cNvPr id="55307" name="Text Box 20"/>
          <p:cNvSpPr txBox="1">
            <a:spLocks noChangeArrowheads="1"/>
          </p:cNvSpPr>
          <p:nvPr/>
        </p:nvSpPr>
        <p:spPr bwMode="auto">
          <a:xfrm>
            <a:off x="1295400" y="4464050"/>
            <a:ext cx="1049338" cy="733425"/>
          </a:xfrm>
          <a:prstGeom prst="rect">
            <a:avLst/>
          </a:prstGeom>
          <a:noFill/>
          <a:ln w="9525" algn="ctr">
            <a:noFill/>
            <a:miter lim="800000"/>
            <a:headEnd/>
            <a:tailEnd/>
          </a:ln>
        </p:spPr>
        <p:txBody>
          <a:bodyPr lIns="0" tIns="0" rIns="0" bIns="0">
            <a:spAutoFit/>
          </a:bodyPr>
          <a:lstStyle/>
          <a:p>
            <a:pPr algn="ctr" eaLnBrk="0" hangingPunct="0"/>
            <a:r>
              <a:rPr lang="fr-FR" sz="1600" b="1">
                <a:latin typeface="Arial Narrow" pitchFamily="34" charset="0"/>
              </a:rPr>
              <a:t>Serveur</a:t>
            </a:r>
          </a:p>
          <a:p>
            <a:pPr algn="ctr" eaLnBrk="0" hangingPunct="0"/>
            <a:r>
              <a:rPr lang="fr-FR" sz="1600" b="1">
                <a:latin typeface="Arial Narrow" pitchFamily="34" charset="0"/>
              </a:rPr>
              <a:t>SMS</a:t>
            </a:r>
            <a:br>
              <a:rPr lang="fr-FR" sz="1600" b="1">
                <a:latin typeface="Arial Narrow" pitchFamily="34" charset="0"/>
              </a:rPr>
            </a:br>
            <a:endParaRPr lang="fr-FR" sz="1600" b="1">
              <a:latin typeface="Arial Narrow" pitchFamily="34" charset="0"/>
            </a:endParaRPr>
          </a:p>
        </p:txBody>
      </p:sp>
      <p:sp>
        <p:nvSpPr>
          <p:cNvPr id="633877" name="Rectangle 21"/>
          <p:cNvSpPr>
            <a:spLocks noChangeArrowheads="1"/>
          </p:cNvSpPr>
          <p:nvPr/>
        </p:nvSpPr>
        <p:spPr bwMode="auto">
          <a:xfrm>
            <a:off x="914400" y="1873250"/>
            <a:ext cx="3276600" cy="590550"/>
          </a:xfrm>
          <a:prstGeom prst="rect">
            <a:avLst/>
          </a:prstGeom>
          <a:noFill/>
          <a:ln w="9525">
            <a:noFill/>
            <a:miter lim="800000"/>
            <a:headEnd/>
            <a:tailEnd/>
          </a:ln>
        </p:spPr>
        <p:txBody>
          <a:bodyPr lIns="92075" tIns="46038" rIns="92075" bIns="46038">
            <a:spAutoFit/>
          </a:bodyPr>
          <a:lstStyle/>
          <a:p>
            <a:pPr marL="342900" indent="-342900" defTabSz="-13873163" eaLnBrk="0" hangingPunct="0">
              <a:lnSpc>
                <a:spcPct val="90000"/>
              </a:lnSpc>
              <a:defRPr/>
            </a:pPr>
            <a:r>
              <a:rPr lang="fr-FR" sz="1200" b="1">
                <a:solidFill>
                  <a:schemeClr val="accent6"/>
                </a:solidFill>
                <a:latin typeface="Arial Narrow" pitchFamily="34" charset="0"/>
              </a:rPr>
              <a:t>L</a:t>
            </a:r>
            <a:r>
              <a:rPr lang="fr-FR" sz="1200" b="1">
                <a:solidFill>
                  <a:schemeClr val="accent6"/>
                </a:solidFill>
                <a:latin typeface="Segoe Semibold" pitchFamily="34" charset="0"/>
              </a:rPr>
              <a:t>’</a:t>
            </a:r>
            <a:r>
              <a:rPr lang="fr-FR" sz="1200" b="1">
                <a:solidFill>
                  <a:schemeClr val="accent6"/>
                </a:solidFill>
                <a:latin typeface="Arial Narrow" pitchFamily="34" charset="0"/>
              </a:rPr>
              <a:t>inventaire SMS est utilis</a:t>
            </a:r>
            <a:r>
              <a:rPr lang="fr-FR" sz="1200" b="1">
                <a:solidFill>
                  <a:schemeClr val="accent6"/>
                </a:solidFill>
                <a:latin typeface="Segoe Semibold" pitchFamily="34" charset="0"/>
              </a:rPr>
              <a:t>é</a:t>
            </a:r>
            <a:r>
              <a:rPr lang="fr-FR" sz="1200" b="1">
                <a:solidFill>
                  <a:schemeClr val="accent6"/>
                </a:solidFill>
                <a:latin typeface="Arial Narrow" pitchFamily="34" charset="0"/>
              </a:rPr>
              <a:t> pour cr</a:t>
            </a:r>
            <a:r>
              <a:rPr lang="fr-FR" sz="1200" b="1">
                <a:solidFill>
                  <a:schemeClr val="accent6"/>
                </a:solidFill>
                <a:latin typeface="Segoe Semibold" pitchFamily="34" charset="0"/>
              </a:rPr>
              <a:t>é</a:t>
            </a:r>
            <a:r>
              <a:rPr lang="fr-FR" sz="1200" b="1">
                <a:solidFill>
                  <a:schemeClr val="accent6"/>
                </a:solidFill>
                <a:latin typeface="Arial Narrow" pitchFamily="34" charset="0"/>
              </a:rPr>
              <a:t>er un regroupement des machines devant être mises </a:t>
            </a:r>
            <a:r>
              <a:rPr lang="fr-FR" sz="1200" b="1">
                <a:solidFill>
                  <a:schemeClr val="accent6"/>
                </a:solidFill>
                <a:latin typeface="Segoe Semibold" pitchFamily="34" charset="0"/>
              </a:rPr>
              <a:t>à</a:t>
            </a:r>
            <a:r>
              <a:rPr lang="fr-FR" sz="1200" b="1">
                <a:solidFill>
                  <a:schemeClr val="accent6"/>
                </a:solidFill>
                <a:latin typeface="Arial Narrow" pitchFamily="34" charset="0"/>
              </a:rPr>
              <a:t> jour</a:t>
            </a:r>
          </a:p>
        </p:txBody>
      </p:sp>
      <p:sp>
        <p:nvSpPr>
          <p:cNvPr id="633878" name="Rectangle 22"/>
          <p:cNvSpPr>
            <a:spLocks noChangeArrowheads="1"/>
          </p:cNvSpPr>
          <p:nvPr/>
        </p:nvSpPr>
        <p:spPr bwMode="auto">
          <a:xfrm>
            <a:off x="912813" y="2498725"/>
            <a:ext cx="2973387" cy="590550"/>
          </a:xfrm>
          <a:prstGeom prst="rect">
            <a:avLst/>
          </a:prstGeom>
          <a:noFill/>
          <a:ln w="9525">
            <a:noFill/>
            <a:miter lim="800000"/>
            <a:headEnd/>
            <a:tailEnd/>
          </a:ln>
        </p:spPr>
        <p:txBody>
          <a:bodyPr lIns="92075" tIns="46038" rIns="92075" bIns="46038">
            <a:spAutoFit/>
          </a:bodyPr>
          <a:lstStyle/>
          <a:p>
            <a:pPr marL="342900" indent="-342900" defTabSz="-13873163" eaLnBrk="0" hangingPunct="0">
              <a:lnSpc>
                <a:spcPct val="90000"/>
              </a:lnSpc>
              <a:defRPr/>
            </a:pPr>
            <a:r>
              <a:rPr lang="fr-FR" sz="1200" b="1">
                <a:solidFill>
                  <a:schemeClr val="accent6"/>
                </a:solidFill>
                <a:latin typeface="Arial Narrow" pitchFamily="34" charset="0"/>
              </a:rPr>
              <a:t>Client SMS re</a:t>
            </a:r>
            <a:r>
              <a:rPr lang="fr-FR" sz="1200" b="1">
                <a:solidFill>
                  <a:schemeClr val="accent6"/>
                </a:solidFill>
                <a:latin typeface="Segoe Semibold" pitchFamily="34" charset="0"/>
              </a:rPr>
              <a:t>ç</a:t>
            </a:r>
            <a:r>
              <a:rPr lang="fr-FR" sz="1200" b="1">
                <a:solidFill>
                  <a:schemeClr val="accent6"/>
                </a:solidFill>
                <a:latin typeface="Arial Narrow" pitchFamily="34" charset="0"/>
              </a:rPr>
              <a:t>oit la publication pour la mise </a:t>
            </a:r>
            <a:r>
              <a:rPr lang="fr-FR" sz="1200" b="1">
                <a:solidFill>
                  <a:schemeClr val="accent6"/>
                </a:solidFill>
                <a:latin typeface="Segoe Semibold" pitchFamily="34" charset="0"/>
              </a:rPr>
              <a:t>à</a:t>
            </a:r>
            <a:r>
              <a:rPr lang="fr-FR" sz="1200" b="1">
                <a:solidFill>
                  <a:schemeClr val="accent6"/>
                </a:solidFill>
                <a:latin typeface="Arial Narrow" pitchFamily="34" charset="0"/>
              </a:rPr>
              <a:t> jour de l</a:t>
            </a:r>
            <a:r>
              <a:rPr lang="fr-FR" sz="1200" b="1">
                <a:solidFill>
                  <a:schemeClr val="accent6"/>
                </a:solidFill>
                <a:latin typeface="Segoe Semibold" pitchFamily="34" charset="0"/>
              </a:rPr>
              <a:t>’</a:t>
            </a:r>
            <a:r>
              <a:rPr lang="fr-FR" sz="1200" b="1">
                <a:solidFill>
                  <a:schemeClr val="accent6"/>
                </a:solidFill>
                <a:latin typeface="Arial Narrow" pitchFamily="34" charset="0"/>
              </a:rPr>
              <a:t>OS, les param</a:t>
            </a:r>
            <a:r>
              <a:rPr lang="fr-FR" sz="1200" b="1">
                <a:solidFill>
                  <a:schemeClr val="accent6"/>
                </a:solidFill>
                <a:latin typeface="Segoe Semibold" pitchFamily="34" charset="0"/>
              </a:rPr>
              <a:t>è</a:t>
            </a:r>
            <a:r>
              <a:rPr lang="fr-FR" sz="1200" b="1">
                <a:solidFill>
                  <a:schemeClr val="accent6"/>
                </a:solidFill>
                <a:latin typeface="Arial Narrow" pitchFamily="34" charset="0"/>
              </a:rPr>
              <a:t>tres utilisateur sont sauvegard</a:t>
            </a:r>
            <a:r>
              <a:rPr lang="fr-FR" sz="1200" b="1">
                <a:solidFill>
                  <a:schemeClr val="accent6"/>
                </a:solidFill>
                <a:latin typeface="Segoe Semibold" pitchFamily="34" charset="0"/>
              </a:rPr>
              <a:t>é</a:t>
            </a:r>
            <a:r>
              <a:rPr lang="fr-FR" sz="1200" b="1">
                <a:solidFill>
                  <a:schemeClr val="accent6"/>
                </a:solidFill>
                <a:latin typeface="Arial Narrow" pitchFamily="34" charset="0"/>
              </a:rPr>
              <a:t>s</a:t>
            </a:r>
          </a:p>
        </p:txBody>
      </p:sp>
      <p:sp>
        <p:nvSpPr>
          <p:cNvPr id="633879" name="AutoShape 23"/>
          <p:cNvSpPr>
            <a:spLocks noChangeArrowheads="1"/>
          </p:cNvSpPr>
          <p:nvPr/>
        </p:nvSpPr>
        <p:spPr bwMode="auto">
          <a:xfrm>
            <a:off x="457200" y="1900238"/>
            <a:ext cx="327025" cy="381000"/>
          </a:xfrm>
          <a:prstGeom prst="roundRect">
            <a:avLst>
              <a:gd name="adj" fmla="val 0"/>
            </a:avLst>
          </a:prstGeom>
          <a:gradFill rotWithShape="1">
            <a:gsLst>
              <a:gs pos="0">
                <a:srgbClr val="C0C0C0"/>
              </a:gs>
              <a:gs pos="50000">
                <a:srgbClr val="F0F0F0"/>
              </a:gs>
              <a:gs pos="100000">
                <a:srgbClr val="C0C0C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lgn="ctr" eaLnBrk="0" hangingPunct="0">
              <a:defRPr/>
            </a:pPr>
            <a:r>
              <a:rPr lang="fr-FR" sz="2400" b="1">
                <a:solidFill>
                  <a:schemeClr val="accent6"/>
                </a:solidFill>
                <a:latin typeface="Arial Narrow" pitchFamily="34" charset="0"/>
              </a:rPr>
              <a:t>1</a:t>
            </a:r>
          </a:p>
        </p:txBody>
      </p:sp>
      <p:sp>
        <p:nvSpPr>
          <p:cNvPr id="633880" name="AutoShape 24"/>
          <p:cNvSpPr>
            <a:spLocks noChangeArrowheads="1"/>
          </p:cNvSpPr>
          <p:nvPr/>
        </p:nvSpPr>
        <p:spPr bwMode="auto">
          <a:xfrm>
            <a:off x="457200" y="2559050"/>
            <a:ext cx="327025" cy="381000"/>
          </a:xfrm>
          <a:prstGeom prst="roundRect">
            <a:avLst>
              <a:gd name="adj" fmla="val 0"/>
            </a:avLst>
          </a:prstGeom>
          <a:gradFill rotWithShape="1">
            <a:gsLst>
              <a:gs pos="0">
                <a:srgbClr val="C0C0C0"/>
              </a:gs>
              <a:gs pos="50000">
                <a:srgbClr val="F0F0F0"/>
              </a:gs>
              <a:gs pos="100000">
                <a:srgbClr val="C0C0C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lgn="ctr" eaLnBrk="0" hangingPunct="0">
              <a:defRPr/>
            </a:pPr>
            <a:r>
              <a:rPr lang="fr-FR" sz="2400" b="1">
                <a:solidFill>
                  <a:schemeClr val="accent6"/>
                </a:solidFill>
                <a:latin typeface="Arial Narrow" pitchFamily="34" charset="0"/>
              </a:rPr>
              <a:t>2</a:t>
            </a:r>
          </a:p>
        </p:txBody>
      </p:sp>
      <p:sp>
        <p:nvSpPr>
          <p:cNvPr id="633881" name="AutoShape 25"/>
          <p:cNvSpPr>
            <a:spLocks noChangeArrowheads="1"/>
          </p:cNvSpPr>
          <p:nvPr/>
        </p:nvSpPr>
        <p:spPr bwMode="auto">
          <a:xfrm>
            <a:off x="457200" y="3168650"/>
            <a:ext cx="327025" cy="381000"/>
          </a:xfrm>
          <a:prstGeom prst="roundRect">
            <a:avLst>
              <a:gd name="adj" fmla="val 0"/>
            </a:avLst>
          </a:prstGeom>
          <a:gradFill rotWithShape="1">
            <a:gsLst>
              <a:gs pos="0">
                <a:srgbClr val="C0C0C0"/>
              </a:gs>
              <a:gs pos="50000">
                <a:srgbClr val="F0F0F0"/>
              </a:gs>
              <a:gs pos="100000">
                <a:srgbClr val="C0C0C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lgn="ctr" eaLnBrk="0" hangingPunct="0">
              <a:defRPr/>
            </a:pPr>
            <a:r>
              <a:rPr lang="fr-FR" sz="2400" b="1">
                <a:solidFill>
                  <a:schemeClr val="accent6"/>
                </a:solidFill>
                <a:latin typeface="Arial Narrow" pitchFamily="34" charset="0"/>
              </a:rPr>
              <a:t>3</a:t>
            </a:r>
          </a:p>
        </p:txBody>
      </p:sp>
      <p:sp>
        <p:nvSpPr>
          <p:cNvPr id="633882" name="Rectangle 26"/>
          <p:cNvSpPr>
            <a:spLocks noChangeArrowheads="1"/>
          </p:cNvSpPr>
          <p:nvPr/>
        </p:nvSpPr>
        <p:spPr bwMode="auto">
          <a:xfrm>
            <a:off x="914400" y="3108325"/>
            <a:ext cx="2743200" cy="590550"/>
          </a:xfrm>
          <a:prstGeom prst="rect">
            <a:avLst/>
          </a:prstGeom>
          <a:noFill/>
          <a:ln w="9525" algn="ctr">
            <a:noFill/>
            <a:miter lim="800000"/>
            <a:headEnd/>
            <a:tailEnd/>
          </a:ln>
        </p:spPr>
        <p:txBody>
          <a:bodyPr lIns="92075" tIns="46038" rIns="92075" bIns="46038">
            <a:spAutoFit/>
          </a:bodyPr>
          <a:lstStyle/>
          <a:p>
            <a:pPr marL="342900" indent="-342900" defTabSz="-13873163" eaLnBrk="0" hangingPunct="0">
              <a:lnSpc>
                <a:spcPct val="90000"/>
              </a:lnSpc>
              <a:defRPr/>
            </a:pPr>
            <a:r>
              <a:rPr lang="fr-FR" sz="1200" b="1">
                <a:solidFill>
                  <a:schemeClr val="accent6"/>
                </a:solidFill>
                <a:latin typeface="Arial Narrow" pitchFamily="34" charset="0"/>
              </a:rPr>
              <a:t>SMS distribue une image  bootable WinPE au format  WIM vers la partition du syst</a:t>
            </a:r>
            <a:r>
              <a:rPr lang="fr-FR" sz="1200" b="1">
                <a:solidFill>
                  <a:schemeClr val="accent6"/>
                </a:solidFill>
                <a:latin typeface="Segoe Semibold" pitchFamily="34" charset="0"/>
              </a:rPr>
              <a:t>è</a:t>
            </a:r>
            <a:r>
              <a:rPr lang="fr-FR" sz="1200" b="1">
                <a:solidFill>
                  <a:schemeClr val="accent6"/>
                </a:solidFill>
                <a:latin typeface="Arial Narrow" pitchFamily="34" charset="0"/>
              </a:rPr>
              <a:t>me</a:t>
            </a:r>
          </a:p>
        </p:txBody>
      </p:sp>
      <p:sp>
        <p:nvSpPr>
          <p:cNvPr id="633883" name="Rectangle 27"/>
          <p:cNvSpPr>
            <a:spLocks noChangeArrowheads="1"/>
          </p:cNvSpPr>
          <p:nvPr/>
        </p:nvSpPr>
        <p:spPr bwMode="auto">
          <a:xfrm>
            <a:off x="6553200" y="2498725"/>
            <a:ext cx="2590800" cy="422275"/>
          </a:xfrm>
          <a:prstGeom prst="rect">
            <a:avLst/>
          </a:prstGeom>
          <a:noFill/>
          <a:ln w="9525" algn="ctr">
            <a:noFill/>
            <a:miter lim="800000"/>
            <a:headEnd/>
            <a:tailEnd/>
          </a:ln>
        </p:spPr>
        <p:txBody>
          <a:bodyPr lIns="92075" tIns="46038" rIns="92075" bIns="46038">
            <a:spAutoFit/>
          </a:bodyPr>
          <a:lstStyle/>
          <a:p>
            <a:pPr marL="342900" indent="-342900" defTabSz="-13873163" eaLnBrk="0" hangingPunct="0">
              <a:lnSpc>
                <a:spcPct val="90000"/>
              </a:lnSpc>
              <a:defRPr/>
            </a:pPr>
            <a:r>
              <a:rPr lang="fr-FR" sz="1200" b="1">
                <a:solidFill>
                  <a:schemeClr val="accent6"/>
                </a:solidFill>
                <a:latin typeface="Arial Narrow" pitchFamily="34" charset="0"/>
              </a:rPr>
              <a:t>Image est personnalis</a:t>
            </a:r>
            <a:r>
              <a:rPr lang="fr-FR" sz="1200" b="1">
                <a:solidFill>
                  <a:schemeClr val="accent6"/>
                </a:solidFill>
                <a:latin typeface="Segoe Semibold" pitchFamily="34" charset="0"/>
              </a:rPr>
              <a:t>é</a:t>
            </a:r>
            <a:r>
              <a:rPr lang="fr-FR" sz="1200" b="1">
                <a:solidFill>
                  <a:schemeClr val="accent6"/>
                </a:solidFill>
                <a:latin typeface="Arial Narrow" pitchFamily="34" charset="0"/>
              </a:rPr>
              <a:t>e et d</a:t>
            </a:r>
            <a:r>
              <a:rPr lang="fr-FR" sz="1200" b="1">
                <a:solidFill>
                  <a:schemeClr val="accent6"/>
                </a:solidFill>
                <a:latin typeface="Segoe Semibold" pitchFamily="34" charset="0"/>
              </a:rPr>
              <a:t>é</a:t>
            </a:r>
            <a:r>
              <a:rPr lang="fr-FR" sz="1200" b="1">
                <a:solidFill>
                  <a:schemeClr val="accent6"/>
                </a:solidFill>
                <a:latin typeface="Arial Narrow" pitchFamily="34" charset="0"/>
              </a:rPr>
              <a:t>marrage de celle-ci avec l</a:t>
            </a:r>
            <a:r>
              <a:rPr lang="fr-FR" sz="1200" b="1">
                <a:solidFill>
                  <a:schemeClr val="accent6"/>
                </a:solidFill>
                <a:latin typeface="Segoe Semibold" pitchFamily="34" charset="0"/>
              </a:rPr>
              <a:t>’</a:t>
            </a:r>
            <a:r>
              <a:rPr lang="fr-FR" sz="1200" b="1">
                <a:solidFill>
                  <a:schemeClr val="accent6"/>
                </a:solidFill>
                <a:latin typeface="Arial Narrow" pitchFamily="34" charset="0"/>
              </a:rPr>
              <a:t>agent SMS</a:t>
            </a:r>
          </a:p>
        </p:txBody>
      </p:sp>
      <p:sp>
        <p:nvSpPr>
          <p:cNvPr id="633884" name="AutoShape 28"/>
          <p:cNvSpPr>
            <a:spLocks noChangeArrowheads="1"/>
          </p:cNvSpPr>
          <p:nvPr/>
        </p:nvSpPr>
        <p:spPr bwMode="auto">
          <a:xfrm>
            <a:off x="6096000" y="1900238"/>
            <a:ext cx="327025" cy="381000"/>
          </a:xfrm>
          <a:prstGeom prst="roundRect">
            <a:avLst>
              <a:gd name="adj" fmla="val 0"/>
            </a:avLst>
          </a:prstGeom>
          <a:gradFill rotWithShape="1">
            <a:gsLst>
              <a:gs pos="0">
                <a:srgbClr val="C0C0C0"/>
              </a:gs>
              <a:gs pos="50000">
                <a:srgbClr val="F0F0F0"/>
              </a:gs>
              <a:gs pos="100000">
                <a:srgbClr val="C0C0C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lgn="ctr" eaLnBrk="0" hangingPunct="0">
              <a:defRPr/>
            </a:pPr>
            <a:r>
              <a:rPr lang="fr-FR" sz="2400" b="1">
                <a:solidFill>
                  <a:schemeClr val="accent6"/>
                </a:solidFill>
                <a:latin typeface="Arial Narrow" pitchFamily="34" charset="0"/>
              </a:rPr>
              <a:t>5</a:t>
            </a:r>
          </a:p>
        </p:txBody>
      </p:sp>
      <p:sp>
        <p:nvSpPr>
          <p:cNvPr id="633885" name="AutoShape 29"/>
          <p:cNvSpPr>
            <a:spLocks noChangeArrowheads="1"/>
          </p:cNvSpPr>
          <p:nvPr/>
        </p:nvSpPr>
        <p:spPr bwMode="auto">
          <a:xfrm>
            <a:off x="6096000" y="2559050"/>
            <a:ext cx="327025" cy="381000"/>
          </a:xfrm>
          <a:prstGeom prst="roundRect">
            <a:avLst>
              <a:gd name="adj" fmla="val 0"/>
            </a:avLst>
          </a:prstGeom>
          <a:gradFill rotWithShape="1">
            <a:gsLst>
              <a:gs pos="0">
                <a:srgbClr val="C0C0C0"/>
              </a:gs>
              <a:gs pos="50000">
                <a:srgbClr val="F0F0F0"/>
              </a:gs>
              <a:gs pos="100000">
                <a:srgbClr val="C0C0C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lgn="ctr" eaLnBrk="0" hangingPunct="0">
              <a:defRPr/>
            </a:pPr>
            <a:r>
              <a:rPr lang="fr-FR" sz="2400" b="1">
                <a:solidFill>
                  <a:schemeClr val="accent6"/>
                </a:solidFill>
                <a:latin typeface="Arial Narrow" pitchFamily="34" charset="0"/>
              </a:rPr>
              <a:t>6</a:t>
            </a:r>
          </a:p>
        </p:txBody>
      </p:sp>
      <p:sp>
        <p:nvSpPr>
          <p:cNvPr id="633886" name="AutoShape 30"/>
          <p:cNvSpPr>
            <a:spLocks noChangeArrowheads="1"/>
          </p:cNvSpPr>
          <p:nvPr/>
        </p:nvSpPr>
        <p:spPr bwMode="auto">
          <a:xfrm>
            <a:off x="6096000" y="3168650"/>
            <a:ext cx="327025" cy="381000"/>
          </a:xfrm>
          <a:prstGeom prst="roundRect">
            <a:avLst>
              <a:gd name="adj" fmla="val 0"/>
            </a:avLst>
          </a:prstGeom>
          <a:gradFill rotWithShape="1">
            <a:gsLst>
              <a:gs pos="0">
                <a:srgbClr val="C0C0C0"/>
              </a:gs>
              <a:gs pos="50000">
                <a:srgbClr val="F0F0F0"/>
              </a:gs>
              <a:gs pos="100000">
                <a:srgbClr val="C0C0C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lgn="ctr" eaLnBrk="0" hangingPunct="0">
              <a:defRPr/>
            </a:pPr>
            <a:r>
              <a:rPr lang="fr-FR" sz="2400" b="1">
                <a:solidFill>
                  <a:schemeClr val="accent6"/>
                </a:solidFill>
                <a:latin typeface="Arial Narrow" pitchFamily="34" charset="0"/>
              </a:rPr>
              <a:t>7</a:t>
            </a:r>
          </a:p>
        </p:txBody>
      </p:sp>
      <p:sp>
        <p:nvSpPr>
          <p:cNvPr id="633887" name="Rectangle 31"/>
          <p:cNvSpPr>
            <a:spLocks noChangeArrowheads="1"/>
          </p:cNvSpPr>
          <p:nvPr/>
        </p:nvSpPr>
        <p:spPr bwMode="auto">
          <a:xfrm>
            <a:off x="6553200" y="1873250"/>
            <a:ext cx="2287588" cy="422275"/>
          </a:xfrm>
          <a:prstGeom prst="rect">
            <a:avLst/>
          </a:prstGeom>
          <a:noFill/>
          <a:ln w="9525" algn="ctr">
            <a:noFill/>
            <a:miter lim="800000"/>
            <a:headEnd/>
            <a:tailEnd/>
          </a:ln>
        </p:spPr>
        <p:txBody>
          <a:bodyPr lIns="92075" tIns="46038" rIns="92075" bIns="46038">
            <a:spAutoFit/>
          </a:bodyPr>
          <a:lstStyle/>
          <a:p>
            <a:pPr marL="342900" indent="-342900" defTabSz="-13873163" eaLnBrk="0" hangingPunct="0">
              <a:lnSpc>
                <a:spcPct val="90000"/>
              </a:lnSpc>
              <a:defRPr/>
            </a:pPr>
            <a:r>
              <a:rPr lang="fr-FR" sz="1200" b="1">
                <a:solidFill>
                  <a:schemeClr val="accent6"/>
                </a:solidFill>
                <a:latin typeface="Arial Narrow" pitchFamily="34" charset="0"/>
              </a:rPr>
              <a:t>Image compr</a:t>
            </a:r>
            <a:r>
              <a:rPr lang="fr-FR" sz="1200" b="1">
                <a:solidFill>
                  <a:schemeClr val="accent6"/>
                </a:solidFill>
                <a:latin typeface="Segoe Semibold" pitchFamily="34" charset="0"/>
              </a:rPr>
              <a:t>é</a:t>
            </a:r>
            <a:r>
              <a:rPr lang="fr-FR" sz="1200" b="1">
                <a:solidFill>
                  <a:schemeClr val="accent6"/>
                </a:solidFill>
                <a:latin typeface="Arial Narrow" pitchFamily="34" charset="0"/>
              </a:rPr>
              <a:t>ss</a:t>
            </a:r>
            <a:r>
              <a:rPr lang="fr-FR" sz="1200" b="1">
                <a:solidFill>
                  <a:schemeClr val="accent6"/>
                </a:solidFill>
                <a:latin typeface="Segoe Semibold" pitchFamily="34" charset="0"/>
              </a:rPr>
              <a:t>é</a:t>
            </a:r>
            <a:r>
              <a:rPr lang="fr-FR" sz="1200" b="1">
                <a:solidFill>
                  <a:schemeClr val="accent6"/>
                </a:solidFill>
                <a:latin typeface="Arial Narrow" pitchFamily="34" charset="0"/>
              </a:rPr>
              <a:t> WIM de l</a:t>
            </a:r>
            <a:r>
              <a:rPr lang="fr-FR" sz="1200" b="1">
                <a:solidFill>
                  <a:schemeClr val="accent6"/>
                </a:solidFill>
                <a:latin typeface="Segoe Semibold" pitchFamily="34" charset="0"/>
              </a:rPr>
              <a:t>’</a:t>
            </a:r>
            <a:r>
              <a:rPr lang="fr-FR" sz="1200" b="1">
                <a:solidFill>
                  <a:schemeClr val="accent6"/>
                </a:solidFill>
                <a:latin typeface="Arial Narrow" pitchFamily="34" charset="0"/>
              </a:rPr>
              <a:t>OS est t</a:t>
            </a:r>
            <a:r>
              <a:rPr lang="fr-FR" sz="1200" b="1">
                <a:solidFill>
                  <a:schemeClr val="accent6"/>
                </a:solidFill>
                <a:latin typeface="Segoe Semibold" pitchFamily="34" charset="0"/>
              </a:rPr>
              <a:t>é</a:t>
            </a:r>
            <a:r>
              <a:rPr lang="fr-FR" sz="1200" b="1">
                <a:solidFill>
                  <a:schemeClr val="accent6"/>
                </a:solidFill>
                <a:latin typeface="Arial Narrow" pitchFamily="34" charset="0"/>
              </a:rPr>
              <a:t>l</a:t>
            </a:r>
            <a:r>
              <a:rPr lang="fr-FR" sz="1200" b="1">
                <a:solidFill>
                  <a:schemeClr val="accent6"/>
                </a:solidFill>
                <a:latin typeface="Segoe Semibold" pitchFamily="34" charset="0"/>
              </a:rPr>
              <a:t>é</a:t>
            </a:r>
            <a:r>
              <a:rPr lang="fr-FR" sz="1200" b="1">
                <a:solidFill>
                  <a:schemeClr val="accent6"/>
                </a:solidFill>
                <a:latin typeface="Arial Narrow" pitchFamily="34" charset="0"/>
              </a:rPr>
              <a:t>charg</a:t>
            </a:r>
            <a:r>
              <a:rPr lang="fr-FR" sz="1200" b="1">
                <a:solidFill>
                  <a:schemeClr val="accent6"/>
                </a:solidFill>
                <a:latin typeface="Segoe Semibold" pitchFamily="34" charset="0"/>
              </a:rPr>
              <a:t>é</a:t>
            </a:r>
            <a:r>
              <a:rPr lang="fr-FR" sz="1200" b="1">
                <a:solidFill>
                  <a:schemeClr val="accent6"/>
                </a:solidFill>
                <a:latin typeface="Arial Narrow" pitchFamily="34" charset="0"/>
              </a:rPr>
              <a:t>e et install</a:t>
            </a:r>
            <a:r>
              <a:rPr lang="fr-FR" sz="1200" b="1">
                <a:solidFill>
                  <a:schemeClr val="accent6"/>
                </a:solidFill>
                <a:latin typeface="Segoe Semibold" pitchFamily="34" charset="0"/>
              </a:rPr>
              <a:t>é</a:t>
            </a:r>
            <a:r>
              <a:rPr lang="fr-FR" sz="1200" b="1">
                <a:solidFill>
                  <a:schemeClr val="accent6"/>
                </a:solidFill>
                <a:latin typeface="Arial Narrow" pitchFamily="34" charset="0"/>
              </a:rPr>
              <a:t>e</a:t>
            </a:r>
          </a:p>
        </p:txBody>
      </p:sp>
      <p:sp>
        <p:nvSpPr>
          <p:cNvPr id="633888" name="Rectangle 32"/>
          <p:cNvSpPr>
            <a:spLocks noChangeArrowheads="1"/>
          </p:cNvSpPr>
          <p:nvPr/>
        </p:nvSpPr>
        <p:spPr bwMode="auto">
          <a:xfrm>
            <a:off x="6553200" y="3092450"/>
            <a:ext cx="2438400" cy="257175"/>
          </a:xfrm>
          <a:prstGeom prst="rect">
            <a:avLst/>
          </a:prstGeom>
          <a:noFill/>
          <a:ln w="9525" algn="ctr">
            <a:noFill/>
            <a:miter lim="800000"/>
            <a:headEnd/>
            <a:tailEnd/>
          </a:ln>
        </p:spPr>
        <p:txBody>
          <a:bodyPr lIns="92075" tIns="46038" rIns="92075" bIns="46038">
            <a:spAutoFit/>
          </a:bodyPr>
          <a:lstStyle/>
          <a:p>
            <a:pPr marL="342900" indent="-342900" defTabSz="-13873163" eaLnBrk="0" hangingPunct="0">
              <a:lnSpc>
                <a:spcPct val="90000"/>
              </a:lnSpc>
              <a:defRPr/>
            </a:pPr>
            <a:r>
              <a:rPr lang="fr-FR" sz="1200" b="1">
                <a:solidFill>
                  <a:schemeClr val="accent6"/>
                </a:solidFill>
                <a:latin typeface="Arial Narrow" pitchFamily="34" charset="0"/>
              </a:rPr>
              <a:t>L</a:t>
            </a:r>
            <a:r>
              <a:rPr lang="fr-FR" sz="1200" b="1">
                <a:solidFill>
                  <a:schemeClr val="accent6"/>
                </a:solidFill>
                <a:latin typeface="Segoe Semibold" pitchFamily="34" charset="0"/>
              </a:rPr>
              <a:t>’</a:t>
            </a:r>
            <a:r>
              <a:rPr lang="fr-FR" sz="1200" b="1">
                <a:solidFill>
                  <a:schemeClr val="accent6"/>
                </a:solidFill>
                <a:latin typeface="Arial Narrow" pitchFamily="34" charset="0"/>
              </a:rPr>
              <a:t>agent SMS avanc</a:t>
            </a:r>
            <a:r>
              <a:rPr lang="fr-FR" sz="1200" b="1">
                <a:solidFill>
                  <a:schemeClr val="accent6"/>
                </a:solidFill>
                <a:latin typeface="Segoe Semibold" pitchFamily="34" charset="0"/>
              </a:rPr>
              <a:t>é</a:t>
            </a:r>
            <a:r>
              <a:rPr lang="fr-FR" sz="1200" b="1">
                <a:solidFill>
                  <a:schemeClr val="accent6"/>
                </a:solidFill>
                <a:latin typeface="Arial Narrow" pitchFamily="34" charset="0"/>
              </a:rPr>
              <a:t> d</a:t>
            </a:r>
            <a:r>
              <a:rPr lang="fr-FR" sz="1200" b="1">
                <a:solidFill>
                  <a:schemeClr val="accent6"/>
                </a:solidFill>
                <a:latin typeface="Segoe Semibold" pitchFamily="34" charset="0"/>
              </a:rPr>
              <a:t>é</a:t>
            </a:r>
            <a:r>
              <a:rPr lang="fr-FR" sz="1200" b="1">
                <a:solidFill>
                  <a:schemeClr val="accent6"/>
                </a:solidFill>
                <a:latin typeface="Arial Narrow" pitchFamily="34" charset="0"/>
              </a:rPr>
              <a:t>marre</a:t>
            </a:r>
          </a:p>
        </p:txBody>
      </p:sp>
      <p:sp>
        <p:nvSpPr>
          <p:cNvPr id="633889" name="Rectangle 33"/>
          <p:cNvSpPr>
            <a:spLocks noChangeArrowheads="1"/>
          </p:cNvSpPr>
          <p:nvPr/>
        </p:nvSpPr>
        <p:spPr bwMode="auto">
          <a:xfrm>
            <a:off x="6553200" y="3702050"/>
            <a:ext cx="2438400" cy="587375"/>
          </a:xfrm>
          <a:prstGeom prst="rect">
            <a:avLst/>
          </a:prstGeom>
          <a:noFill/>
          <a:ln w="9525" algn="ctr">
            <a:noFill/>
            <a:miter lim="800000"/>
            <a:headEnd/>
            <a:tailEnd/>
          </a:ln>
        </p:spPr>
        <p:txBody>
          <a:bodyPr lIns="92075" tIns="46038" rIns="92075" bIns="46038">
            <a:spAutoFit/>
          </a:bodyPr>
          <a:lstStyle/>
          <a:p>
            <a:pPr marL="342900" indent="-342900" defTabSz="-13873163" eaLnBrk="0" hangingPunct="0">
              <a:lnSpc>
                <a:spcPct val="90000"/>
              </a:lnSpc>
              <a:defRPr/>
            </a:pPr>
            <a:r>
              <a:rPr lang="fr-FR" sz="1200" b="1">
                <a:solidFill>
                  <a:schemeClr val="accent6"/>
                </a:solidFill>
                <a:latin typeface="Arial Narrow" pitchFamily="34" charset="0"/>
              </a:rPr>
              <a:t>Les op</a:t>
            </a:r>
            <a:r>
              <a:rPr lang="fr-FR" sz="1200" b="1">
                <a:solidFill>
                  <a:schemeClr val="accent6"/>
                </a:solidFill>
                <a:latin typeface="Segoe Semibold" pitchFamily="34" charset="0"/>
              </a:rPr>
              <a:t>é</a:t>
            </a:r>
            <a:r>
              <a:rPr lang="fr-FR" sz="1200" b="1">
                <a:solidFill>
                  <a:schemeClr val="accent6"/>
                </a:solidFill>
                <a:latin typeface="Arial Narrow" pitchFamily="34" charset="0"/>
              </a:rPr>
              <a:t>rations de fin d</a:t>
            </a:r>
            <a:r>
              <a:rPr lang="fr-FR" sz="1200" b="1">
                <a:solidFill>
                  <a:schemeClr val="accent6"/>
                </a:solidFill>
                <a:latin typeface="Segoe Semibold" pitchFamily="34" charset="0"/>
              </a:rPr>
              <a:t>’</a:t>
            </a:r>
            <a:r>
              <a:rPr lang="fr-FR" sz="1200" b="1">
                <a:solidFill>
                  <a:schemeClr val="accent6"/>
                </a:solidFill>
                <a:latin typeface="Arial Narrow" pitchFamily="34" charset="0"/>
              </a:rPr>
              <a:t>installation se lancent et les param</a:t>
            </a:r>
            <a:r>
              <a:rPr lang="fr-FR" sz="1200" b="1">
                <a:solidFill>
                  <a:schemeClr val="accent6"/>
                </a:solidFill>
                <a:latin typeface="Segoe Semibold" pitchFamily="34" charset="0"/>
              </a:rPr>
              <a:t>è</a:t>
            </a:r>
            <a:r>
              <a:rPr lang="fr-FR" sz="1200" b="1">
                <a:solidFill>
                  <a:schemeClr val="accent6"/>
                </a:solidFill>
                <a:latin typeface="Arial Narrow" pitchFamily="34" charset="0"/>
              </a:rPr>
              <a:t>tres utilisateur sont restaur</a:t>
            </a:r>
            <a:r>
              <a:rPr lang="fr-FR" sz="1200" b="1">
                <a:solidFill>
                  <a:schemeClr val="accent6"/>
                </a:solidFill>
                <a:latin typeface="Segoe Semibold" pitchFamily="34" charset="0"/>
              </a:rPr>
              <a:t>é</a:t>
            </a:r>
            <a:r>
              <a:rPr lang="fr-FR" sz="1200" b="1">
                <a:solidFill>
                  <a:schemeClr val="accent6"/>
                </a:solidFill>
                <a:latin typeface="Arial Narrow" pitchFamily="34" charset="0"/>
              </a:rPr>
              <a:t>s</a:t>
            </a:r>
          </a:p>
        </p:txBody>
      </p:sp>
      <p:sp>
        <p:nvSpPr>
          <p:cNvPr id="633890" name="AutoShape 34"/>
          <p:cNvSpPr>
            <a:spLocks noChangeArrowheads="1"/>
          </p:cNvSpPr>
          <p:nvPr/>
        </p:nvSpPr>
        <p:spPr bwMode="auto">
          <a:xfrm>
            <a:off x="6096000" y="3778250"/>
            <a:ext cx="327025" cy="381000"/>
          </a:xfrm>
          <a:prstGeom prst="roundRect">
            <a:avLst>
              <a:gd name="adj" fmla="val 0"/>
            </a:avLst>
          </a:prstGeom>
          <a:gradFill rotWithShape="1">
            <a:gsLst>
              <a:gs pos="0">
                <a:srgbClr val="C0C0C0"/>
              </a:gs>
              <a:gs pos="50000">
                <a:srgbClr val="F0F0F0"/>
              </a:gs>
              <a:gs pos="100000">
                <a:srgbClr val="C0C0C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lgn="ctr" eaLnBrk="0" hangingPunct="0">
              <a:defRPr/>
            </a:pPr>
            <a:r>
              <a:rPr lang="fr-FR" sz="2400" b="1">
                <a:solidFill>
                  <a:schemeClr val="accent6"/>
                </a:solidFill>
                <a:latin typeface="Arial Narrow" pitchFamily="34" charset="0"/>
              </a:rPr>
              <a:t>8</a:t>
            </a:r>
          </a:p>
        </p:txBody>
      </p:sp>
      <p:sp>
        <p:nvSpPr>
          <p:cNvPr id="633891" name="Text Box 35"/>
          <p:cNvSpPr txBox="1">
            <a:spLocks noChangeArrowheads="1"/>
          </p:cNvSpPr>
          <p:nvPr/>
        </p:nvSpPr>
        <p:spPr bwMode="auto">
          <a:xfrm>
            <a:off x="3200400" y="4845050"/>
            <a:ext cx="1516063" cy="274638"/>
          </a:xfrm>
          <a:prstGeom prst="rect">
            <a:avLst/>
          </a:prstGeom>
          <a:noFill/>
          <a:ln w="9525">
            <a:noFill/>
            <a:miter lim="800000"/>
            <a:headEnd/>
            <a:tailEnd/>
          </a:ln>
        </p:spPr>
        <p:txBody>
          <a:bodyPr wrap="none">
            <a:spAutoFit/>
          </a:bodyPr>
          <a:lstStyle/>
          <a:p>
            <a:r>
              <a:rPr lang="fr-FR" sz="1200"/>
              <a:t>Application Delivery</a:t>
            </a:r>
          </a:p>
        </p:txBody>
      </p:sp>
      <p:grpSp>
        <p:nvGrpSpPr>
          <p:cNvPr id="6" name="Group 36"/>
          <p:cNvGrpSpPr>
            <a:grpSpLocks/>
          </p:cNvGrpSpPr>
          <p:nvPr/>
        </p:nvGrpSpPr>
        <p:grpSpPr bwMode="auto">
          <a:xfrm>
            <a:off x="4724400" y="2957513"/>
            <a:ext cx="1317625" cy="896937"/>
            <a:chOff x="3696" y="2347"/>
            <a:chExt cx="1087" cy="565"/>
          </a:xfrm>
        </p:grpSpPr>
        <p:pic>
          <p:nvPicPr>
            <p:cNvPr id="55342" name="Picture 37" descr="ArbitraryElement01"/>
            <p:cNvPicPr>
              <a:picLocks noChangeAspect="1" noChangeArrowheads="1"/>
            </p:cNvPicPr>
            <p:nvPr/>
          </p:nvPicPr>
          <p:blipFill>
            <a:blip r:embed="rId7">
              <a:lum bright="18000" contrast="-42000"/>
            </a:blip>
            <a:srcRect/>
            <a:stretch>
              <a:fillRect/>
            </a:stretch>
          </p:blipFill>
          <p:spPr bwMode="auto">
            <a:xfrm>
              <a:off x="3696" y="2347"/>
              <a:ext cx="624" cy="565"/>
            </a:xfrm>
            <a:prstGeom prst="rect">
              <a:avLst/>
            </a:prstGeom>
            <a:noFill/>
            <a:ln w="9525">
              <a:noFill/>
              <a:miter lim="800000"/>
              <a:headEnd/>
              <a:tailEnd/>
            </a:ln>
          </p:spPr>
        </p:pic>
        <p:sp>
          <p:nvSpPr>
            <p:cNvPr id="633894" name="Text Box 38"/>
            <p:cNvSpPr txBox="1">
              <a:spLocks noChangeArrowheads="1"/>
            </p:cNvSpPr>
            <p:nvPr/>
          </p:nvSpPr>
          <p:spPr bwMode="auto">
            <a:xfrm>
              <a:off x="3802" y="2496"/>
              <a:ext cx="981" cy="308"/>
            </a:xfrm>
            <a:prstGeom prst="rect">
              <a:avLst/>
            </a:prstGeom>
            <a:gradFill rotWithShape="1">
              <a:gsLst>
                <a:gs pos="0">
                  <a:srgbClr val="FFFFFF">
                    <a:gamma/>
                    <a:tint val="0"/>
                    <a:invGamma/>
                    <a:alpha val="20000"/>
                  </a:srgbClr>
                </a:gs>
                <a:gs pos="50000">
                  <a:srgbClr val="FFFFFF">
                    <a:alpha val="50000"/>
                  </a:srgbClr>
                </a:gs>
                <a:gs pos="100000">
                  <a:srgbClr val="FFFFFF">
                    <a:gamma/>
                    <a:tint val="0"/>
                    <a:invGamma/>
                    <a:alpha val="20000"/>
                  </a:srgbClr>
                </a:gs>
              </a:gsLst>
              <a:lin ang="0" scaled="1"/>
            </a:gradFill>
            <a:ln w="9525" algn="ctr">
              <a:noFill/>
              <a:miter lim="800000"/>
              <a:headEnd/>
              <a:tailEnd/>
            </a:ln>
            <a:effectLst/>
          </p:spPr>
          <p:txBody>
            <a:bodyPr lIns="0" tIns="0" rIns="0" bIns="0" anchor="ctr">
              <a:spAutoFit/>
            </a:bodyPr>
            <a:lstStyle/>
            <a:p>
              <a:pPr eaLnBrk="0" hangingPunct="0">
                <a:defRPr/>
              </a:pPr>
              <a:r>
                <a:rPr lang="fr-FR" sz="1600" b="1">
                  <a:solidFill>
                    <a:schemeClr val="bg2"/>
                  </a:solidFill>
                  <a:latin typeface="Arial Narrow" pitchFamily="34" charset="0"/>
                </a:rPr>
                <a:t>Client SMS </a:t>
              </a:r>
              <a:br>
                <a:rPr lang="fr-FR" sz="1600" b="1">
                  <a:solidFill>
                    <a:schemeClr val="bg2"/>
                  </a:solidFill>
                  <a:latin typeface="Arial Narrow" pitchFamily="34" charset="0"/>
                </a:rPr>
              </a:br>
              <a:r>
                <a:rPr lang="fr-FR" sz="1600" b="1">
                  <a:solidFill>
                    <a:schemeClr val="bg2"/>
                  </a:solidFill>
                  <a:latin typeface="Arial Narrow" pitchFamily="34" charset="0"/>
                </a:rPr>
                <a:t>Agent Pre-OS</a:t>
              </a:r>
            </a:p>
          </p:txBody>
        </p:sp>
      </p:grpSp>
      <p:sp>
        <p:nvSpPr>
          <p:cNvPr id="633895" name="Text Box 39"/>
          <p:cNvSpPr txBox="1">
            <a:spLocks noChangeArrowheads="1"/>
          </p:cNvSpPr>
          <p:nvPr/>
        </p:nvSpPr>
        <p:spPr bwMode="auto">
          <a:xfrm>
            <a:off x="3200400" y="4799013"/>
            <a:ext cx="1704975" cy="274637"/>
          </a:xfrm>
          <a:prstGeom prst="rect">
            <a:avLst/>
          </a:prstGeom>
          <a:noFill/>
          <a:ln w="9525">
            <a:noFill/>
            <a:miter lim="800000"/>
            <a:headEnd/>
            <a:tailEnd/>
          </a:ln>
        </p:spPr>
        <p:txBody>
          <a:bodyPr wrap="none">
            <a:spAutoFit/>
          </a:bodyPr>
          <a:lstStyle/>
          <a:p>
            <a:r>
              <a:rPr lang="fr-FR" sz="1200"/>
              <a:t>WinPE Image Delivery</a:t>
            </a:r>
          </a:p>
        </p:txBody>
      </p:sp>
      <p:sp>
        <p:nvSpPr>
          <p:cNvPr id="633896" name="Freeform 40"/>
          <p:cNvSpPr>
            <a:spLocks/>
          </p:cNvSpPr>
          <p:nvPr/>
        </p:nvSpPr>
        <p:spPr bwMode="auto">
          <a:xfrm rot="1731194">
            <a:off x="3048000" y="4006850"/>
            <a:ext cx="1524000" cy="1219200"/>
          </a:xfrm>
          <a:custGeom>
            <a:avLst/>
            <a:gdLst>
              <a:gd name="T0" fmla="*/ 2147483647 w 1335"/>
              <a:gd name="T1" fmla="*/ 2147483647 h 619"/>
              <a:gd name="T2" fmla="*/ 2147483647 w 1335"/>
              <a:gd name="T3" fmla="*/ 2147483647 h 619"/>
              <a:gd name="T4" fmla="*/ 2147483647 w 1335"/>
              <a:gd name="T5" fmla="*/ 0 h 619"/>
              <a:gd name="T6" fmla="*/ 2147483647 w 1335"/>
              <a:gd name="T7" fmla="*/ 2147483647 h 619"/>
              <a:gd name="T8" fmla="*/ 2147483647 w 1335"/>
              <a:gd name="T9" fmla="*/ 2147483647 h 619"/>
              <a:gd name="T10" fmla="*/ 2147483647 w 1335"/>
              <a:gd name="T11" fmla="*/ 2147483647 h 619"/>
              <a:gd name="T12" fmla="*/ 0 w 1335"/>
              <a:gd name="T13" fmla="*/ 2147483647 h 619"/>
              <a:gd name="T14" fmla="*/ 2147483647 w 1335"/>
              <a:gd name="T15" fmla="*/ 2147483647 h 619"/>
              <a:gd name="T16" fmla="*/ 0 60000 65536"/>
              <a:gd name="T17" fmla="*/ 0 60000 65536"/>
              <a:gd name="T18" fmla="*/ 0 60000 65536"/>
              <a:gd name="T19" fmla="*/ 0 60000 65536"/>
              <a:gd name="T20" fmla="*/ 0 60000 65536"/>
              <a:gd name="T21" fmla="*/ 0 60000 65536"/>
              <a:gd name="T22" fmla="*/ 0 60000 65536"/>
              <a:gd name="T23" fmla="*/ 0 60000 65536"/>
              <a:gd name="T24" fmla="*/ 0 w 1335"/>
              <a:gd name="T25" fmla="*/ 0 h 619"/>
              <a:gd name="T26" fmla="*/ 1335 w 133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5" h="619">
                <a:moveTo>
                  <a:pt x="1129" y="52"/>
                </a:moveTo>
                <a:lnTo>
                  <a:pt x="1098" y="6"/>
                </a:lnTo>
                <a:lnTo>
                  <a:pt x="1335" y="0"/>
                </a:lnTo>
                <a:lnTo>
                  <a:pt x="1329" y="9"/>
                </a:lnTo>
                <a:lnTo>
                  <a:pt x="1181" y="176"/>
                </a:lnTo>
                <a:lnTo>
                  <a:pt x="1164" y="125"/>
                </a:lnTo>
                <a:lnTo>
                  <a:pt x="0" y="619"/>
                </a:lnTo>
                <a:lnTo>
                  <a:pt x="1129" y="52"/>
                </a:lnTo>
                <a:close/>
              </a:path>
            </a:pathLst>
          </a:custGeom>
          <a:solidFill>
            <a:srgbClr val="FF0000">
              <a:alpha val="74901"/>
            </a:srgbClr>
          </a:solidFill>
          <a:ln w="9525">
            <a:noFill/>
            <a:round/>
            <a:headEnd/>
            <a:tailEnd/>
          </a:ln>
        </p:spPr>
        <p:txBody>
          <a:bodyPr/>
          <a:lstStyle/>
          <a:p>
            <a:endParaRPr lang="fr-FR"/>
          </a:p>
        </p:txBody>
      </p:sp>
      <p:sp>
        <p:nvSpPr>
          <p:cNvPr id="633897" name="Rectangle 41"/>
          <p:cNvSpPr>
            <a:spLocks noChangeArrowheads="1"/>
          </p:cNvSpPr>
          <p:nvPr/>
        </p:nvSpPr>
        <p:spPr bwMode="auto">
          <a:xfrm>
            <a:off x="914400" y="3717925"/>
            <a:ext cx="2590800" cy="590550"/>
          </a:xfrm>
          <a:prstGeom prst="rect">
            <a:avLst/>
          </a:prstGeom>
          <a:noFill/>
          <a:ln w="9525" algn="ctr">
            <a:noFill/>
            <a:miter lim="800000"/>
            <a:headEnd/>
            <a:tailEnd/>
          </a:ln>
        </p:spPr>
        <p:txBody>
          <a:bodyPr lIns="92075" tIns="46038" rIns="92075" bIns="46038">
            <a:spAutoFit/>
          </a:bodyPr>
          <a:lstStyle/>
          <a:p>
            <a:pPr marL="342900" indent="-342900" defTabSz="-13873163" eaLnBrk="0" hangingPunct="0">
              <a:lnSpc>
                <a:spcPct val="90000"/>
              </a:lnSpc>
              <a:defRPr/>
            </a:pPr>
            <a:r>
              <a:rPr lang="fr-FR" sz="1200" b="1">
                <a:solidFill>
                  <a:schemeClr val="accent6"/>
                </a:solidFill>
                <a:latin typeface="Arial Narrow" pitchFamily="34" charset="0"/>
              </a:rPr>
              <a:t>Fichiers de d</a:t>
            </a:r>
            <a:r>
              <a:rPr lang="fr-FR" sz="1200" b="1">
                <a:solidFill>
                  <a:schemeClr val="accent6"/>
                </a:solidFill>
                <a:latin typeface="Segoe Semibold" pitchFamily="34" charset="0"/>
              </a:rPr>
              <a:t>é</a:t>
            </a:r>
            <a:r>
              <a:rPr lang="fr-FR" sz="1200" b="1">
                <a:solidFill>
                  <a:schemeClr val="accent6"/>
                </a:solidFill>
                <a:latin typeface="Arial Narrow" pitchFamily="34" charset="0"/>
              </a:rPr>
              <a:t>marrage sont modifi</a:t>
            </a:r>
            <a:r>
              <a:rPr lang="fr-FR" sz="1200" b="1">
                <a:solidFill>
                  <a:schemeClr val="accent6"/>
                </a:solidFill>
                <a:latin typeface="Segoe Semibold" pitchFamily="34" charset="0"/>
              </a:rPr>
              <a:t>é</a:t>
            </a:r>
            <a:r>
              <a:rPr lang="fr-FR" sz="1200" b="1">
                <a:solidFill>
                  <a:schemeClr val="accent6"/>
                </a:solidFill>
                <a:latin typeface="Arial Narrow" pitchFamily="34" charset="0"/>
              </a:rPr>
              <a:t>s, le poste red</a:t>
            </a:r>
            <a:r>
              <a:rPr lang="fr-FR" sz="1200" b="1">
                <a:solidFill>
                  <a:schemeClr val="accent6"/>
                </a:solidFill>
                <a:latin typeface="Segoe Semibold" pitchFamily="34" charset="0"/>
              </a:rPr>
              <a:t>é</a:t>
            </a:r>
            <a:r>
              <a:rPr lang="fr-FR" sz="1200" b="1">
                <a:solidFill>
                  <a:schemeClr val="accent6"/>
                </a:solidFill>
                <a:latin typeface="Arial Narrow" pitchFamily="34" charset="0"/>
              </a:rPr>
              <a:t>marrage WinPE  et formate le disque</a:t>
            </a:r>
          </a:p>
        </p:txBody>
      </p:sp>
      <p:sp>
        <p:nvSpPr>
          <p:cNvPr id="633898" name="AutoShape 42"/>
          <p:cNvSpPr>
            <a:spLocks noChangeArrowheads="1"/>
          </p:cNvSpPr>
          <p:nvPr/>
        </p:nvSpPr>
        <p:spPr bwMode="auto">
          <a:xfrm>
            <a:off x="457200" y="3778250"/>
            <a:ext cx="327025" cy="381000"/>
          </a:xfrm>
          <a:prstGeom prst="roundRect">
            <a:avLst>
              <a:gd name="adj" fmla="val 0"/>
            </a:avLst>
          </a:prstGeom>
          <a:gradFill rotWithShape="1">
            <a:gsLst>
              <a:gs pos="0">
                <a:srgbClr val="C0C0C0"/>
              </a:gs>
              <a:gs pos="50000">
                <a:srgbClr val="F0F0F0"/>
              </a:gs>
              <a:gs pos="100000">
                <a:srgbClr val="C0C0C0"/>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lgn="ctr" eaLnBrk="0" hangingPunct="0">
              <a:defRPr/>
            </a:pPr>
            <a:r>
              <a:rPr lang="fr-FR" sz="2400" b="1">
                <a:solidFill>
                  <a:schemeClr val="accent6"/>
                </a:solidFill>
                <a:latin typeface="Arial Narrow" pitchFamily="34" charset="0"/>
              </a:rPr>
              <a:t>4</a:t>
            </a:r>
          </a:p>
        </p:txBody>
      </p:sp>
      <p:sp>
        <p:nvSpPr>
          <p:cNvPr id="633899" name="Text Box 43"/>
          <p:cNvSpPr txBox="1">
            <a:spLocks noChangeArrowheads="1"/>
          </p:cNvSpPr>
          <p:nvPr/>
        </p:nvSpPr>
        <p:spPr bwMode="auto">
          <a:xfrm>
            <a:off x="3200400" y="4845050"/>
            <a:ext cx="1600200" cy="274638"/>
          </a:xfrm>
          <a:prstGeom prst="rect">
            <a:avLst/>
          </a:prstGeom>
          <a:solidFill>
            <a:schemeClr val="bg1"/>
          </a:solidFill>
          <a:ln w="9525">
            <a:noFill/>
            <a:miter lim="800000"/>
            <a:headEnd/>
            <a:tailEnd/>
          </a:ln>
        </p:spPr>
        <p:txBody>
          <a:bodyPr>
            <a:spAutoFit/>
          </a:bodyPr>
          <a:lstStyle/>
          <a:p>
            <a:r>
              <a:rPr lang="fr-FR" sz="1200" b="1"/>
              <a:t>Pousse l’Image OS</a:t>
            </a:r>
            <a:r>
              <a:rPr lang="fr-FR" sz="1200"/>
              <a:t> </a:t>
            </a:r>
          </a:p>
        </p:txBody>
      </p:sp>
      <p:grpSp>
        <p:nvGrpSpPr>
          <p:cNvPr id="7" name="Group 44"/>
          <p:cNvGrpSpPr>
            <a:grpSpLocks/>
          </p:cNvGrpSpPr>
          <p:nvPr/>
        </p:nvGrpSpPr>
        <p:grpSpPr bwMode="auto">
          <a:xfrm>
            <a:off x="4800600" y="4152900"/>
            <a:ext cx="762000" cy="615950"/>
            <a:chOff x="3120" y="2304"/>
            <a:chExt cx="480" cy="388"/>
          </a:xfrm>
        </p:grpSpPr>
        <p:pic>
          <p:nvPicPr>
            <p:cNvPr id="55338" name="Picture 45" descr="Database01"/>
            <p:cNvPicPr>
              <a:picLocks noChangeAspect="1" noChangeArrowheads="1"/>
            </p:cNvPicPr>
            <p:nvPr/>
          </p:nvPicPr>
          <p:blipFill>
            <a:blip r:embed="rId6">
              <a:lum bright="6000"/>
            </a:blip>
            <a:srcRect/>
            <a:stretch>
              <a:fillRect/>
            </a:stretch>
          </p:blipFill>
          <p:spPr bwMode="auto">
            <a:xfrm>
              <a:off x="3120" y="2304"/>
              <a:ext cx="480" cy="388"/>
            </a:xfrm>
            <a:prstGeom prst="rect">
              <a:avLst/>
            </a:prstGeom>
            <a:noFill/>
            <a:ln w="9525">
              <a:noFill/>
              <a:miter lim="800000"/>
              <a:headEnd/>
              <a:tailEnd/>
            </a:ln>
          </p:spPr>
        </p:pic>
        <p:sp>
          <p:nvSpPr>
            <p:cNvPr id="633902" name="Text Box 46"/>
            <p:cNvSpPr txBox="1">
              <a:spLocks noChangeArrowheads="1"/>
            </p:cNvSpPr>
            <p:nvPr/>
          </p:nvSpPr>
          <p:spPr bwMode="auto">
            <a:xfrm>
              <a:off x="3137" y="2328"/>
              <a:ext cx="448" cy="308"/>
            </a:xfrm>
            <a:prstGeom prst="rect">
              <a:avLst/>
            </a:prstGeom>
            <a:gradFill rotWithShape="1">
              <a:gsLst>
                <a:gs pos="0">
                  <a:srgbClr val="FFFFFF">
                    <a:gamma/>
                    <a:tint val="0"/>
                    <a:invGamma/>
                    <a:alpha val="20000"/>
                  </a:srgbClr>
                </a:gs>
                <a:gs pos="50000">
                  <a:srgbClr val="FFFFFF">
                    <a:alpha val="50000"/>
                  </a:srgbClr>
                </a:gs>
                <a:gs pos="100000">
                  <a:srgbClr val="FFFFFF">
                    <a:gamma/>
                    <a:tint val="0"/>
                    <a:invGamma/>
                    <a:alpha val="20000"/>
                  </a:srgbClr>
                </a:gs>
              </a:gsLst>
              <a:lin ang="0" scaled="1"/>
            </a:gradFill>
            <a:ln w="9525" algn="ctr">
              <a:noFill/>
              <a:miter lim="800000"/>
              <a:headEnd/>
              <a:tailEnd/>
            </a:ln>
            <a:effectLst/>
          </p:spPr>
          <p:txBody>
            <a:bodyPr wrap="none" lIns="0" tIns="0" rIns="0" bIns="0" anchor="ctr">
              <a:spAutoFit/>
            </a:bodyPr>
            <a:lstStyle/>
            <a:p>
              <a:pPr algn="ctr" eaLnBrk="0" hangingPunct="0">
                <a:defRPr/>
              </a:pPr>
              <a:r>
                <a:rPr lang="fr-FR" sz="1600" b="1">
                  <a:latin typeface="Arial Narrow" pitchFamily="34" charset="0"/>
                </a:rPr>
                <a:t>Bootable</a:t>
              </a:r>
            </a:p>
            <a:p>
              <a:pPr algn="ctr" eaLnBrk="0" hangingPunct="0">
                <a:defRPr/>
              </a:pPr>
              <a:r>
                <a:rPr lang="fr-FR" sz="1600" b="1">
                  <a:latin typeface="Arial Narrow" pitchFamily="34" charset="0"/>
                </a:rPr>
                <a:t>WinPE</a:t>
              </a:r>
            </a:p>
          </p:txBody>
        </p:sp>
      </p:grpSp>
      <p:grpSp>
        <p:nvGrpSpPr>
          <p:cNvPr id="8" name="Group 47"/>
          <p:cNvGrpSpPr>
            <a:grpSpLocks/>
          </p:cNvGrpSpPr>
          <p:nvPr/>
        </p:nvGrpSpPr>
        <p:grpSpPr bwMode="auto">
          <a:xfrm>
            <a:off x="4800600" y="4159250"/>
            <a:ext cx="762000" cy="615950"/>
            <a:chOff x="3120" y="2640"/>
            <a:chExt cx="480" cy="388"/>
          </a:xfrm>
        </p:grpSpPr>
        <p:pic>
          <p:nvPicPr>
            <p:cNvPr id="55334" name="Picture 48" descr="Database01"/>
            <p:cNvPicPr>
              <a:picLocks noChangeAspect="1" noChangeArrowheads="1"/>
            </p:cNvPicPr>
            <p:nvPr/>
          </p:nvPicPr>
          <p:blipFill>
            <a:blip r:embed="rId6">
              <a:lum bright="6000"/>
            </a:blip>
            <a:srcRect/>
            <a:stretch>
              <a:fillRect/>
            </a:stretch>
          </p:blipFill>
          <p:spPr bwMode="auto">
            <a:xfrm>
              <a:off x="3120" y="2640"/>
              <a:ext cx="480" cy="388"/>
            </a:xfrm>
            <a:prstGeom prst="rect">
              <a:avLst/>
            </a:prstGeom>
            <a:noFill/>
            <a:ln w="9525">
              <a:noFill/>
              <a:miter lim="800000"/>
              <a:headEnd/>
              <a:tailEnd/>
            </a:ln>
          </p:spPr>
        </p:pic>
        <p:sp>
          <p:nvSpPr>
            <p:cNvPr id="633905" name="Text Box 49"/>
            <p:cNvSpPr txBox="1">
              <a:spLocks noChangeArrowheads="1"/>
            </p:cNvSpPr>
            <p:nvPr/>
          </p:nvSpPr>
          <p:spPr bwMode="auto">
            <a:xfrm>
              <a:off x="3284" y="2741"/>
              <a:ext cx="152" cy="154"/>
            </a:xfrm>
            <a:prstGeom prst="rect">
              <a:avLst/>
            </a:prstGeom>
            <a:gradFill rotWithShape="1">
              <a:gsLst>
                <a:gs pos="0">
                  <a:srgbClr val="FFFFFF">
                    <a:gamma/>
                    <a:tint val="0"/>
                    <a:invGamma/>
                    <a:alpha val="20000"/>
                  </a:srgbClr>
                </a:gs>
                <a:gs pos="50000">
                  <a:srgbClr val="FFFFFF">
                    <a:alpha val="50000"/>
                  </a:srgbClr>
                </a:gs>
                <a:gs pos="100000">
                  <a:srgbClr val="FFFFFF">
                    <a:gamma/>
                    <a:tint val="0"/>
                    <a:invGamma/>
                    <a:alpha val="20000"/>
                  </a:srgbClr>
                </a:gs>
              </a:gsLst>
              <a:lin ang="0" scaled="1"/>
            </a:gradFill>
            <a:ln w="9525" algn="ctr">
              <a:noFill/>
              <a:miter lim="800000"/>
              <a:headEnd/>
              <a:tailEnd/>
            </a:ln>
            <a:effectLst/>
          </p:spPr>
          <p:txBody>
            <a:bodyPr wrap="none" lIns="0" tIns="0" rIns="0" bIns="0" anchor="ctr">
              <a:spAutoFit/>
            </a:bodyPr>
            <a:lstStyle/>
            <a:p>
              <a:pPr algn="ctr" eaLnBrk="0" hangingPunct="0">
                <a:defRPr/>
              </a:pPr>
              <a:r>
                <a:rPr lang="fr-FR" sz="1600" b="1">
                  <a:solidFill>
                    <a:schemeClr val="bg2"/>
                  </a:solidFill>
                  <a:latin typeface="Arial Narrow" pitchFamily="34" charset="0"/>
                </a:rPr>
                <a:t>OS</a:t>
              </a:r>
            </a:p>
          </p:txBody>
        </p:sp>
      </p:grpSp>
      <p:sp>
        <p:nvSpPr>
          <p:cNvPr id="633906" name="Freeform 50"/>
          <p:cNvSpPr>
            <a:spLocks/>
          </p:cNvSpPr>
          <p:nvPr/>
        </p:nvSpPr>
        <p:spPr bwMode="auto">
          <a:xfrm rot="1731194">
            <a:off x="3048000" y="4006850"/>
            <a:ext cx="1524000" cy="1219200"/>
          </a:xfrm>
          <a:custGeom>
            <a:avLst/>
            <a:gdLst>
              <a:gd name="T0" fmla="*/ 2147483647 w 1335"/>
              <a:gd name="T1" fmla="*/ 2147483647 h 619"/>
              <a:gd name="T2" fmla="*/ 2147483647 w 1335"/>
              <a:gd name="T3" fmla="*/ 2147483647 h 619"/>
              <a:gd name="T4" fmla="*/ 2147483647 w 1335"/>
              <a:gd name="T5" fmla="*/ 0 h 619"/>
              <a:gd name="T6" fmla="*/ 2147483647 w 1335"/>
              <a:gd name="T7" fmla="*/ 2147483647 h 619"/>
              <a:gd name="T8" fmla="*/ 2147483647 w 1335"/>
              <a:gd name="T9" fmla="*/ 2147483647 h 619"/>
              <a:gd name="T10" fmla="*/ 2147483647 w 1335"/>
              <a:gd name="T11" fmla="*/ 2147483647 h 619"/>
              <a:gd name="T12" fmla="*/ 0 w 1335"/>
              <a:gd name="T13" fmla="*/ 2147483647 h 619"/>
              <a:gd name="T14" fmla="*/ 2147483647 w 1335"/>
              <a:gd name="T15" fmla="*/ 2147483647 h 619"/>
              <a:gd name="T16" fmla="*/ 0 60000 65536"/>
              <a:gd name="T17" fmla="*/ 0 60000 65536"/>
              <a:gd name="T18" fmla="*/ 0 60000 65536"/>
              <a:gd name="T19" fmla="*/ 0 60000 65536"/>
              <a:gd name="T20" fmla="*/ 0 60000 65536"/>
              <a:gd name="T21" fmla="*/ 0 60000 65536"/>
              <a:gd name="T22" fmla="*/ 0 60000 65536"/>
              <a:gd name="T23" fmla="*/ 0 60000 65536"/>
              <a:gd name="T24" fmla="*/ 0 w 1335"/>
              <a:gd name="T25" fmla="*/ 0 h 619"/>
              <a:gd name="T26" fmla="*/ 1335 w 133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5" h="619">
                <a:moveTo>
                  <a:pt x="1129" y="52"/>
                </a:moveTo>
                <a:lnTo>
                  <a:pt x="1098" y="6"/>
                </a:lnTo>
                <a:lnTo>
                  <a:pt x="1335" y="0"/>
                </a:lnTo>
                <a:lnTo>
                  <a:pt x="1329" y="9"/>
                </a:lnTo>
                <a:lnTo>
                  <a:pt x="1181" y="176"/>
                </a:lnTo>
                <a:lnTo>
                  <a:pt x="1164" y="125"/>
                </a:lnTo>
                <a:lnTo>
                  <a:pt x="0" y="619"/>
                </a:lnTo>
                <a:lnTo>
                  <a:pt x="1129" y="52"/>
                </a:lnTo>
                <a:close/>
              </a:path>
            </a:pathLst>
          </a:custGeom>
          <a:solidFill>
            <a:srgbClr val="FF0000">
              <a:alpha val="74901"/>
            </a:srgbClr>
          </a:solidFill>
          <a:ln w="9525">
            <a:noFill/>
            <a:round/>
            <a:headEnd/>
            <a:tailEnd/>
          </a:ln>
        </p:spPr>
        <p:txBody>
          <a:bodyPr/>
          <a:lstStyle/>
          <a:p>
            <a:endParaRPr lang="fr-FR"/>
          </a:p>
        </p:txBody>
      </p:sp>
      <p:sp>
        <p:nvSpPr>
          <p:cNvPr id="633907" name="Freeform 51"/>
          <p:cNvSpPr>
            <a:spLocks/>
          </p:cNvSpPr>
          <p:nvPr/>
        </p:nvSpPr>
        <p:spPr bwMode="auto">
          <a:xfrm rot="1731194">
            <a:off x="3124200" y="4006850"/>
            <a:ext cx="1524000" cy="1219200"/>
          </a:xfrm>
          <a:custGeom>
            <a:avLst/>
            <a:gdLst>
              <a:gd name="T0" fmla="*/ 2147483647 w 1335"/>
              <a:gd name="T1" fmla="*/ 2147483647 h 619"/>
              <a:gd name="T2" fmla="*/ 2147483647 w 1335"/>
              <a:gd name="T3" fmla="*/ 2147483647 h 619"/>
              <a:gd name="T4" fmla="*/ 2147483647 w 1335"/>
              <a:gd name="T5" fmla="*/ 0 h 619"/>
              <a:gd name="T6" fmla="*/ 2147483647 w 1335"/>
              <a:gd name="T7" fmla="*/ 2147483647 h 619"/>
              <a:gd name="T8" fmla="*/ 2147483647 w 1335"/>
              <a:gd name="T9" fmla="*/ 2147483647 h 619"/>
              <a:gd name="T10" fmla="*/ 2147483647 w 1335"/>
              <a:gd name="T11" fmla="*/ 2147483647 h 619"/>
              <a:gd name="T12" fmla="*/ 0 w 1335"/>
              <a:gd name="T13" fmla="*/ 2147483647 h 619"/>
              <a:gd name="T14" fmla="*/ 2147483647 w 1335"/>
              <a:gd name="T15" fmla="*/ 2147483647 h 619"/>
              <a:gd name="T16" fmla="*/ 0 60000 65536"/>
              <a:gd name="T17" fmla="*/ 0 60000 65536"/>
              <a:gd name="T18" fmla="*/ 0 60000 65536"/>
              <a:gd name="T19" fmla="*/ 0 60000 65536"/>
              <a:gd name="T20" fmla="*/ 0 60000 65536"/>
              <a:gd name="T21" fmla="*/ 0 60000 65536"/>
              <a:gd name="T22" fmla="*/ 0 60000 65536"/>
              <a:gd name="T23" fmla="*/ 0 60000 65536"/>
              <a:gd name="T24" fmla="*/ 0 w 1335"/>
              <a:gd name="T25" fmla="*/ 0 h 619"/>
              <a:gd name="T26" fmla="*/ 1335 w 1335"/>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5" h="619">
                <a:moveTo>
                  <a:pt x="1129" y="52"/>
                </a:moveTo>
                <a:lnTo>
                  <a:pt x="1098" y="6"/>
                </a:lnTo>
                <a:lnTo>
                  <a:pt x="1335" y="0"/>
                </a:lnTo>
                <a:lnTo>
                  <a:pt x="1329" y="9"/>
                </a:lnTo>
                <a:lnTo>
                  <a:pt x="1181" y="176"/>
                </a:lnTo>
                <a:lnTo>
                  <a:pt x="1164" y="125"/>
                </a:lnTo>
                <a:lnTo>
                  <a:pt x="0" y="619"/>
                </a:lnTo>
                <a:lnTo>
                  <a:pt x="1129" y="52"/>
                </a:lnTo>
                <a:close/>
              </a:path>
            </a:pathLst>
          </a:custGeom>
          <a:solidFill>
            <a:srgbClr val="FF0000">
              <a:alpha val="74901"/>
            </a:srgbClr>
          </a:solidFill>
          <a:ln w="9525">
            <a:noFill/>
            <a:round/>
            <a:headEnd/>
            <a:tailEnd/>
          </a:ln>
        </p:spPr>
        <p:txBody>
          <a:bodyPr/>
          <a:lstStyle/>
          <a:p>
            <a:endParaRPr lang="fr-FR"/>
          </a:p>
        </p:txBody>
      </p:sp>
      <p:sp>
        <p:nvSpPr>
          <p:cNvPr id="633908" name="Rectangle 52"/>
          <p:cNvSpPr>
            <a:spLocks noChangeArrowheads="1"/>
          </p:cNvSpPr>
          <p:nvPr/>
        </p:nvSpPr>
        <p:spPr bwMode="auto">
          <a:xfrm>
            <a:off x="0" y="163513"/>
            <a:ext cx="8991600" cy="641350"/>
          </a:xfrm>
          <a:prstGeom prst="rect">
            <a:avLst/>
          </a:prstGeom>
          <a:noFill/>
          <a:ln w="9525">
            <a:noFill/>
            <a:miter lim="800000"/>
            <a:headEnd/>
            <a:tailEnd/>
          </a:ln>
          <a:effectLst>
            <a:outerShdw dist="17961" dir="2700000" algn="ctr" rotWithShape="0">
              <a:schemeClr val="bg2">
                <a:alpha val="74001"/>
              </a:schemeClr>
            </a:outerShdw>
          </a:effectLst>
        </p:spPr>
        <p:txBody>
          <a:bodyPr anchor="ctr">
            <a:spAutoFit/>
          </a:bodyPr>
          <a:lstStyle/>
          <a:p>
            <a:pPr marL="342900" indent="-342900" defTabSz="-13873163" eaLnBrk="0" hangingPunct="0">
              <a:lnSpc>
                <a:spcPct val="90000"/>
              </a:lnSpc>
              <a:defRPr/>
            </a:pPr>
            <a:r>
              <a:rPr lang="en-US" sz="4000" b="1" dirty="0">
                <a:solidFill>
                  <a:srgbClr val="112E58"/>
                </a:solidFill>
                <a:latin typeface="+mj-lt"/>
                <a:ea typeface="+mj-ea"/>
                <a:cs typeface="+mj-cs"/>
              </a:rPr>
              <a:t>SMS 2003 OSD Feature Pack Update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33873"/>
                                        </p:tgtEl>
                                        <p:attrNameLst>
                                          <p:attrName>style.visibility</p:attrName>
                                        </p:attrNameLst>
                                      </p:cBhvr>
                                      <p:to>
                                        <p:strVal val="visible"/>
                                      </p:to>
                                    </p:set>
                                    <p:anim calcmode="lin" valueType="num">
                                      <p:cBhvr>
                                        <p:cTn id="11" dur="500" fill="hold"/>
                                        <p:tgtEl>
                                          <p:spTgt spid="633873"/>
                                        </p:tgtEl>
                                        <p:attrNameLst>
                                          <p:attrName>ppt_w</p:attrName>
                                        </p:attrNameLst>
                                      </p:cBhvr>
                                      <p:tavLst>
                                        <p:tav tm="0">
                                          <p:val>
                                            <p:fltVal val="0"/>
                                          </p:val>
                                        </p:tav>
                                        <p:tav tm="100000">
                                          <p:val>
                                            <p:strVal val="#ppt_w"/>
                                          </p:val>
                                        </p:tav>
                                      </p:tavLst>
                                    </p:anim>
                                    <p:anim calcmode="lin" valueType="num">
                                      <p:cBhvr>
                                        <p:cTn id="12" dur="500" fill="hold"/>
                                        <p:tgtEl>
                                          <p:spTgt spid="63387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33874"/>
                                        </p:tgtEl>
                                        <p:attrNameLst>
                                          <p:attrName>style.visibility</p:attrName>
                                        </p:attrNameLst>
                                      </p:cBhvr>
                                      <p:to>
                                        <p:strVal val="visible"/>
                                      </p:to>
                                    </p:set>
                                    <p:anim calcmode="lin" valueType="num">
                                      <p:cBhvr>
                                        <p:cTn id="15" dur="500" fill="hold"/>
                                        <p:tgtEl>
                                          <p:spTgt spid="633874"/>
                                        </p:tgtEl>
                                        <p:attrNameLst>
                                          <p:attrName>ppt_w</p:attrName>
                                        </p:attrNameLst>
                                      </p:cBhvr>
                                      <p:tavLst>
                                        <p:tav tm="0">
                                          <p:val>
                                            <p:fltVal val="0"/>
                                          </p:val>
                                        </p:tav>
                                        <p:tav tm="100000">
                                          <p:val>
                                            <p:strVal val="#ppt_w"/>
                                          </p:val>
                                        </p:tav>
                                      </p:tavLst>
                                    </p:anim>
                                    <p:anim calcmode="lin" valueType="num">
                                      <p:cBhvr>
                                        <p:cTn id="16" dur="500" fill="hold"/>
                                        <p:tgtEl>
                                          <p:spTgt spid="633874"/>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288" fill="hold" grpId="0" nodeType="clickEffect">
                                  <p:stCondLst>
                                    <p:cond delay="0"/>
                                  </p:stCondLst>
                                  <p:childTnLst>
                                    <p:set>
                                      <p:cBhvr>
                                        <p:cTn id="20" dur="1" fill="hold">
                                          <p:stCondLst>
                                            <p:cond delay="0"/>
                                          </p:stCondLst>
                                        </p:cTn>
                                        <p:tgtEl>
                                          <p:spTgt spid="633879"/>
                                        </p:tgtEl>
                                        <p:attrNameLst>
                                          <p:attrName>style.visibility</p:attrName>
                                        </p:attrNameLst>
                                      </p:cBhvr>
                                      <p:to>
                                        <p:strVal val="visible"/>
                                      </p:to>
                                    </p:set>
                                    <p:anim calcmode="lin" valueType="num">
                                      <p:cBhvr>
                                        <p:cTn id="21" dur="500" fill="hold"/>
                                        <p:tgtEl>
                                          <p:spTgt spid="633879"/>
                                        </p:tgtEl>
                                        <p:attrNameLst>
                                          <p:attrName>ppt_w</p:attrName>
                                        </p:attrNameLst>
                                      </p:cBhvr>
                                      <p:tavLst>
                                        <p:tav tm="0">
                                          <p:val>
                                            <p:strVal val="4/3*#ppt_w"/>
                                          </p:val>
                                        </p:tav>
                                        <p:tav tm="100000">
                                          <p:val>
                                            <p:strVal val="#ppt_w"/>
                                          </p:val>
                                        </p:tav>
                                      </p:tavLst>
                                    </p:anim>
                                    <p:anim calcmode="lin" valueType="num">
                                      <p:cBhvr>
                                        <p:cTn id="22" dur="500" fill="hold"/>
                                        <p:tgtEl>
                                          <p:spTgt spid="633879"/>
                                        </p:tgtEl>
                                        <p:attrNameLst>
                                          <p:attrName>ppt_h</p:attrName>
                                        </p:attrNameLst>
                                      </p:cBhvr>
                                      <p:tavLst>
                                        <p:tav tm="0">
                                          <p:val>
                                            <p:strVal val="4/3*#ppt_h"/>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33877"/>
                                        </p:tgtEl>
                                        <p:attrNameLst>
                                          <p:attrName>style.visibility</p:attrName>
                                        </p:attrNameLst>
                                      </p:cBhvr>
                                      <p:to>
                                        <p:strVal val="visible"/>
                                      </p:to>
                                    </p:set>
                                    <p:animEffect transition="in" filter="wipe(left)">
                                      <p:cBhvr>
                                        <p:cTn id="26" dur="500"/>
                                        <p:tgtEl>
                                          <p:spTgt spid="633877"/>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633880"/>
                                        </p:tgtEl>
                                        <p:attrNameLst>
                                          <p:attrName>style.visibility</p:attrName>
                                        </p:attrNameLst>
                                      </p:cBhvr>
                                      <p:to>
                                        <p:strVal val="visible"/>
                                      </p:to>
                                    </p:set>
                                    <p:anim calcmode="lin" valueType="num">
                                      <p:cBhvr>
                                        <p:cTn id="31" dur="500" fill="hold"/>
                                        <p:tgtEl>
                                          <p:spTgt spid="633880"/>
                                        </p:tgtEl>
                                        <p:attrNameLst>
                                          <p:attrName>ppt_w</p:attrName>
                                        </p:attrNameLst>
                                      </p:cBhvr>
                                      <p:tavLst>
                                        <p:tav tm="0">
                                          <p:val>
                                            <p:strVal val="4/3*#ppt_w"/>
                                          </p:val>
                                        </p:tav>
                                        <p:tav tm="100000">
                                          <p:val>
                                            <p:strVal val="#ppt_w"/>
                                          </p:val>
                                        </p:tav>
                                      </p:tavLst>
                                    </p:anim>
                                    <p:anim calcmode="lin" valueType="num">
                                      <p:cBhvr>
                                        <p:cTn id="32" dur="500" fill="hold"/>
                                        <p:tgtEl>
                                          <p:spTgt spid="633880"/>
                                        </p:tgtEl>
                                        <p:attrNameLst>
                                          <p:attrName>ppt_h</p:attrName>
                                        </p:attrNameLst>
                                      </p:cBhvr>
                                      <p:tavLst>
                                        <p:tav tm="0">
                                          <p:val>
                                            <p:strVal val="4/3*#ppt_h"/>
                                          </p:val>
                                        </p:tav>
                                        <p:tav tm="100000">
                                          <p:val>
                                            <p:strVal val="#ppt_h"/>
                                          </p:val>
                                        </p:tav>
                                      </p:tavLst>
                                    </p:anim>
                                  </p:childTnLst>
                                </p:cTn>
                              </p:par>
                            </p:childTnLst>
                          </p:cTn>
                        </p:par>
                        <p:par>
                          <p:cTn id="33" fill="hold">
                            <p:stCondLst>
                              <p:cond delay="500"/>
                            </p:stCondLst>
                            <p:childTnLst>
                              <p:par>
                                <p:cTn id="34" presetID="53"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33878"/>
                                        </p:tgtEl>
                                        <p:attrNameLst>
                                          <p:attrName>style.visibility</p:attrName>
                                        </p:attrNameLst>
                                      </p:cBhvr>
                                      <p:to>
                                        <p:strVal val="visible"/>
                                      </p:to>
                                    </p:set>
                                    <p:animEffect transition="in" filter="wipe(left)">
                                      <p:cBhvr>
                                        <p:cTn id="41" dur="500"/>
                                        <p:tgtEl>
                                          <p:spTgt spid="633878"/>
                                        </p:tgtEl>
                                      </p:cBhvr>
                                    </p:animEffect>
                                  </p:childTnLst>
                                </p:cTn>
                              </p:par>
                            </p:childTnLst>
                          </p:cTn>
                        </p:par>
                        <p:par>
                          <p:cTn id="42" fill="hold">
                            <p:stCondLst>
                              <p:cond delay="1000"/>
                            </p:stCondLst>
                            <p:childTnLst>
                              <p:par>
                                <p:cTn id="43" presetID="2" presetClass="entr" presetSubtype="4" fill="hold" grpId="0" nodeType="afterEffect">
                                  <p:stCondLst>
                                    <p:cond delay="0"/>
                                  </p:stCondLst>
                                  <p:childTnLst>
                                    <p:set>
                                      <p:cBhvr>
                                        <p:cTn id="44" dur="1" fill="hold">
                                          <p:stCondLst>
                                            <p:cond delay="0"/>
                                          </p:stCondLst>
                                        </p:cTn>
                                        <p:tgtEl>
                                          <p:spTgt spid="633875"/>
                                        </p:tgtEl>
                                        <p:attrNameLst>
                                          <p:attrName>style.visibility</p:attrName>
                                        </p:attrNameLst>
                                      </p:cBhvr>
                                      <p:to>
                                        <p:strVal val="visible"/>
                                      </p:to>
                                    </p:set>
                                    <p:anim calcmode="lin" valueType="num">
                                      <p:cBhvr additive="base">
                                        <p:cTn id="45" dur="500" fill="hold"/>
                                        <p:tgtEl>
                                          <p:spTgt spid="633875"/>
                                        </p:tgtEl>
                                        <p:attrNameLst>
                                          <p:attrName>ppt_x</p:attrName>
                                        </p:attrNameLst>
                                      </p:cBhvr>
                                      <p:tavLst>
                                        <p:tav tm="0">
                                          <p:val>
                                            <p:strVal val="#ppt_x"/>
                                          </p:val>
                                        </p:tav>
                                        <p:tav tm="100000">
                                          <p:val>
                                            <p:strVal val="#ppt_x"/>
                                          </p:val>
                                        </p:tav>
                                      </p:tavLst>
                                    </p:anim>
                                    <p:anim calcmode="lin" valueType="num">
                                      <p:cBhvr additive="base">
                                        <p:cTn id="46" dur="500" fill="hold"/>
                                        <p:tgtEl>
                                          <p:spTgt spid="63387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33875"/>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23" presetClass="entr" presetSubtype="288" fill="hold" grpId="0" nodeType="clickEffect">
                                  <p:stCondLst>
                                    <p:cond delay="0"/>
                                  </p:stCondLst>
                                  <p:childTnLst>
                                    <p:set>
                                      <p:cBhvr>
                                        <p:cTn id="50" dur="1" fill="hold">
                                          <p:stCondLst>
                                            <p:cond delay="0"/>
                                          </p:stCondLst>
                                        </p:cTn>
                                        <p:tgtEl>
                                          <p:spTgt spid="633881"/>
                                        </p:tgtEl>
                                        <p:attrNameLst>
                                          <p:attrName>style.visibility</p:attrName>
                                        </p:attrNameLst>
                                      </p:cBhvr>
                                      <p:to>
                                        <p:strVal val="visible"/>
                                      </p:to>
                                    </p:set>
                                    <p:anim calcmode="lin" valueType="num">
                                      <p:cBhvr>
                                        <p:cTn id="51" dur="500" fill="hold"/>
                                        <p:tgtEl>
                                          <p:spTgt spid="633881"/>
                                        </p:tgtEl>
                                        <p:attrNameLst>
                                          <p:attrName>ppt_w</p:attrName>
                                        </p:attrNameLst>
                                      </p:cBhvr>
                                      <p:tavLst>
                                        <p:tav tm="0">
                                          <p:val>
                                            <p:strVal val="4/3*#ppt_w"/>
                                          </p:val>
                                        </p:tav>
                                        <p:tav tm="100000">
                                          <p:val>
                                            <p:strVal val="#ppt_w"/>
                                          </p:val>
                                        </p:tav>
                                      </p:tavLst>
                                    </p:anim>
                                    <p:anim calcmode="lin" valueType="num">
                                      <p:cBhvr>
                                        <p:cTn id="52" dur="500" fill="hold"/>
                                        <p:tgtEl>
                                          <p:spTgt spid="633881"/>
                                        </p:tgtEl>
                                        <p:attrNameLst>
                                          <p:attrName>ppt_h</p:attrName>
                                        </p:attrNameLst>
                                      </p:cBhvr>
                                      <p:tavLst>
                                        <p:tav tm="0">
                                          <p:val>
                                            <p:strVal val="4/3*#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633882"/>
                                        </p:tgtEl>
                                        <p:attrNameLst>
                                          <p:attrName>style.visibility</p:attrName>
                                        </p:attrNameLst>
                                      </p:cBhvr>
                                      <p:to>
                                        <p:strVal val="visible"/>
                                      </p:to>
                                    </p:set>
                                    <p:animEffect transition="in" filter="wipe(left)">
                                      <p:cBhvr>
                                        <p:cTn id="56" dur="500"/>
                                        <p:tgtEl>
                                          <p:spTgt spid="633882"/>
                                        </p:tgtEl>
                                      </p:cBhvr>
                                    </p:animEffect>
                                  </p:childTnLst>
                                </p:cTn>
                              </p:par>
                              <p:par>
                                <p:cTn id="57" presetID="2" presetClass="entr" presetSubtype="4" fill="hold" grpId="0" nodeType="withEffect">
                                  <p:stCondLst>
                                    <p:cond delay="0"/>
                                  </p:stCondLst>
                                  <p:childTnLst>
                                    <p:set>
                                      <p:cBhvr>
                                        <p:cTn id="58" dur="1" fill="hold">
                                          <p:stCondLst>
                                            <p:cond delay="0"/>
                                          </p:stCondLst>
                                        </p:cTn>
                                        <p:tgtEl>
                                          <p:spTgt spid="633895"/>
                                        </p:tgtEl>
                                        <p:attrNameLst>
                                          <p:attrName>style.visibility</p:attrName>
                                        </p:attrNameLst>
                                      </p:cBhvr>
                                      <p:to>
                                        <p:strVal val="visible"/>
                                      </p:to>
                                    </p:set>
                                    <p:anim calcmode="lin" valueType="num">
                                      <p:cBhvr additive="base">
                                        <p:cTn id="59" dur="500" fill="hold"/>
                                        <p:tgtEl>
                                          <p:spTgt spid="633895"/>
                                        </p:tgtEl>
                                        <p:attrNameLst>
                                          <p:attrName>ppt_x</p:attrName>
                                        </p:attrNameLst>
                                      </p:cBhvr>
                                      <p:tavLst>
                                        <p:tav tm="0">
                                          <p:val>
                                            <p:strVal val="#ppt_x"/>
                                          </p:val>
                                        </p:tav>
                                        <p:tav tm="100000">
                                          <p:val>
                                            <p:strVal val="#ppt_x"/>
                                          </p:val>
                                        </p:tav>
                                      </p:tavLst>
                                    </p:anim>
                                    <p:anim calcmode="lin" valueType="num">
                                      <p:cBhvr additive="base">
                                        <p:cTn id="60" dur="500" fill="hold"/>
                                        <p:tgtEl>
                                          <p:spTgt spid="63389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33895"/>
                                        </p:tgtEl>
                                        <p:attrNameLst>
                                          <p:attrName>style.visibility</p:attrName>
                                        </p:attrNameLst>
                                      </p:cBhvr>
                                      <p:to>
                                        <p:strVal val="hidden"/>
                                      </p:to>
                                    </p:set>
                                  </p:subTnLst>
                                </p:cTn>
                              </p:par>
                              <p:par>
                                <p:cTn id="61" presetID="53" presetClass="entr" presetSubtype="0" fill="hold" grpId="0" nodeType="withEffect">
                                  <p:stCondLst>
                                    <p:cond delay="0"/>
                                  </p:stCondLst>
                                  <p:childTnLst>
                                    <p:set>
                                      <p:cBhvr>
                                        <p:cTn id="62" dur="1" fill="hold">
                                          <p:stCondLst>
                                            <p:cond delay="0"/>
                                          </p:stCondLst>
                                        </p:cTn>
                                        <p:tgtEl>
                                          <p:spTgt spid="633896"/>
                                        </p:tgtEl>
                                        <p:attrNameLst>
                                          <p:attrName>style.visibility</p:attrName>
                                        </p:attrNameLst>
                                      </p:cBhvr>
                                      <p:to>
                                        <p:strVal val="visible"/>
                                      </p:to>
                                    </p:set>
                                    <p:anim calcmode="lin" valueType="num">
                                      <p:cBhvr>
                                        <p:cTn id="63" dur="500" fill="hold"/>
                                        <p:tgtEl>
                                          <p:spTgt spid="633896"/>
                                        </p:tgtEl>
                                        <p:attrNameLst>
                                          <p:attrName>ppt_w</p:attrName>
                                        </p:attrNameLst>
                                      </p:cBhvr>
                                      <p:tavLst>
                                        <p:tav tm="0">
                                          <p:val>
                                            <p:fltVal val="0"/>
                                          </p:val>
                                        </p:tav>
                                        <p:tav tm="100000">
                                          <p:val>
                                            <p:strVal val="#ppt_w"/>
                                          </p:val>
                                        </p:tav>
                                      </p:tavLst>
                                    </p:anim>
                                    <p:anim calcmode="lin" valueType="num">
                                      <p:cBhvr>
                                        <p:cTn id="64" dur="500" fill="hold"/>
                                        <p:tgtEl>
                                          <p:spTgt spid="633896"/>
                                        </p:tgtEl>
                                        <p:attrNameLst>
                                          <p:attrName>ppt_h</p:attrName>
                                        </p:attrNameLst>
                                      </p:cBhvr>
                                      <p:tavLst>
                                        <p:tav tm="0">
                                          <p:val>
                                            <p:fltVal val="0"/>
                                          </p:val>
                                        </p:tav>
                                        <p:tav tm="100000">
                                          <p:val>
                                            <p:strVal val="#ppt_h"/>
                                          </p:val>
                                        </p:tav>
                                      </p:tavLst>
                                    </p:anim>
                                    <p:animEffect transition="in" filter="fade">
                                      <p:cBhvr>
                                        <p:cTn id="65" dur="500"/>
                                        <p:tgtEl>
                                          <p:spTgt spid="633896"/>
                                        </p:tgtEl>
                                      </p:cBhvr>
                                    </p:animEffect>
                                  </p:childTnLst>
                                  <p:subTnLst>
                                    <p:set>
                                      <p:cBhvr override="childStyle">
                                        <p:cTn dur="1" fill="hold" display="0" masterRel="nextClick" afterEffect="1"/>
                                        <p:tgtEl>
                                          <p:spTgt spid="633896"/>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23" presetClass="entr" presetSubtype="288" fill="hold" grpId="0" nodeType="clickEffect">
                                  <p:stCondLst>
                                    <p:cond delay="0"/>
                                  </p:stCondLst>
                                  <p:childTnLst>
                                    <p:set>
                                      <p:cBhvr>
                                        <p:cTn id="69" dur="1" fill="hold">
                                          <p:stCondLst>
                                            <p:cond delay="0"/>
                                          </p:stCondLst>
                                        </p:cTn>
                                        <p:tgtEl>
                                          <p:spTgt spid="633898"/>
                                        </p:tgtEl>
                                        <p:attrNameLst>
                                          <p:attrName>style.visibility</p:attrName>
                                        </p:attrNameLst>
                                      </p:cBhvr>
                                      <p:to>
                                        <p:strVal val="visible"/>
                                      </p:to>
                                    </p:set>
                                    <p:anim calcmode="lin" valueType="num">
                                      <p:cBhvr>
                                        <p:cTn id="70" dur="500" fill="hold"/>
                                        <p:tgtEl>
                                          <p:spTgt spid="633898"/>
                                        </p:tgtEl>
                                        <p:attrNameLst>
                                          <p:attrName>ppt_w</p:attrName>
                                        </p:attrNameLst>
                                      </p:cBhvr>
                                      <p:tavLst>
                                        <p:tav tm="0">
                                          <p:val>
                                            <p:strVal val="4/3*#ppt_w"/>
                                          </p:val>
                                        </p:tav>
                                        <p:tav tm="100000">
                                          <p:val>
                                            <p:strVal val="#ppt_w"/>
                                          </p:val>
                                        </p:tav>
                                      </p:tavLst>
                                    </p:anim>
                                    <p:anim calcmode="lin" valueType="num">
                                      <p:cBhvr>
                                        <p:cTn id="71" dur="500" fill="hold"/>
                                        <p:tgtEl>
                                          <p:spTgt spid="633898"/>
                                        </p:tgtEl>
                                        <p:attrNameLst>
                                          <p:attrName>ppt_h</p:attrName>
                                        </p:attrNameLst>
                                      </p:cBhvr>
                                      <p:tavLst>
                                        <p:tav tm="0">
                                          <p:val>
                                            <p:strVal val="4/3*#ppt_h"/>
                                          </p:val>
                                        </p:tav>
                                        <p:tav tm="100000">
                                          <p:val>
                                            <p:strVal val="#ppt_h"/>
                                          </p:val>
                                        </p:tav>
                                      </p:tavLst>
                                    </p:anim>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633897"/>
                                        </p:tgtEl>
                                        <p:attrNameLst>
                                          <p:attrName>style.visibility</p:attrName>
                                        </p:attrNameLst>
                                      </p:cBhvr>
                                      <p:to>
                                        <p:strVal val="visible"/>
                                      </p:to>
                                    </p:set>
                                    <p:animEffect transition="in" filter="wipe(left)">
                                      <p:cBhvr>
                                        <p:cTn id="75" dur="500"/>
                                        <p:tgtEl>
                                          <p:spTgt spid="633897"/>
                                        </p:tgtEl>
                                      </p:cBhvr>
                                    </p:animEffect>
                                  </p:childTnLst>
                                </p:cTn>
                              </p:par>
                            </p:childTnLst>
                          </p:cTn>
                        </p:par>
                        <p:par>
                          <p:cTn id="76" fill="hold">
                            <p:stCondLst>
                              <p:cond delay="1000"/>
                            </p:stCondLst>
                            <p:childTnLst>
                              <p:par>
                                <p:cTn id="77" presetID="53" presetClass="entr" presetSubtype="0" fill="hold" nodeType="after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p:cTn id="79" dur="500" fill="hold"/>
                                        <p:tgtEl>
                                          <p:spTgt spid="7"/>
                                        </p:tgtEl>
                                        <p:attrNameLst>
                                          <p:attrName>ppt_w</p:attrName>
                                        </p:attrNameLst>
                                      </p:cBhvr>
                                      <p:tavLst>
                                        <p:tav tm="0">
                                          <p:val>
                                            <p:fltVal val="0"/>
                                          </p:val>
                                        </p:tav>
                                        <p:tav tm="100000">
                                          <p:val>
                                            <p:strVal val="#ppt_w"/>
                                          </p:val>
                                        </p:tav>
                                      </p:tavLst>
                                    </p:anim>
                                    <p:anim calcmode="lin" valueType="num">
                                      <p:cBhvr>
                                        <p:cTn id="80" dur="500" fill="hold"/>
                                        <p:tgtEl>
                                          <p:spTgt spid="7"/>
                                        </p:tgtEl>
                                        <p:attrNameLst>
                                          <p:attrName>ppt_h</p:attrName>
                                        </p:attrNameLst>
                                      </p:cBhvr>
                                      <p:tavLst>
                                        <p:tav tm="0">
                                          <p:val>
                                            <p:fltVal val="0"/>
                                          </p:val>
                                        </p:tav>
                                        <p:tav tm="100000">
                                          <p:val>
                                            <p:strVal val="#ppt_h"/>
                                          </p:val>
                                        </p:tav>
                                      </p:tavLst>
                                    </p:anim>
                                    <p:animEffect transition="in" filter="fade">
                                      <p:cBhvr>
                                        <p:cTn id="81" dur="500"/>
                                        <p:tgtEl>
                                          <p:spTgt spid="7"/>
                                        </p:tgtEl>
                                      </p:cBhvr>
                                    </p:animEffect>
                                  </p:childTnLst>
                                </p:cTn>
                              </p:par>
                            </p:childTnLst>
                          </p:cTn>
                        </p:par>
                      </p:childTnLst>
                    </p:cTn>
                  </p:par>
                  <p:par>
                    <p:cTn id="82" fill="hold">
                      <p:stCondLst>
                        <p:cond delay="indefinite"/>
                      </p:stCondLst>
                      <p:childTnLst>
                        <p:par>
                          <p:cTn id="83" fill="hold">
                            <p:stCondLst>
                              <p:cond delay="0"/>
                            </p:stCondLst>
                            <p:childTnLst>
                              <p:par>
                                <p:cTn id="84" presetID="23" presetClass="entr" presetSubtype="288" fill="hold" grpId="0" nodeType="clickEffect">
                                  <p:stCondLst>
                                    <p:cond delay="0"/>
                                  </p:stCondLst>
                                  <p:childTnLst>
                                    <p:set>
                                      <p:cBhvr>
                                        <p:cTn id="85" dur="1" fill="hold">
                                          <p:stCondLst>
                                            <p:cond delay="0"/>
                                          </p:stCondLst>
                                        </p:cTn>
                                        <p:tgtEl>
                                          <p:spTgt spid="633884"/>
                                        </p:tgtEl>
                                        <p:attrNameLst>
                                          <p:attrName>style.visibility</p:attrName>
                                        </p:attrNameLst>
                                      </p:cBhvr>
                                      <p:to>
                                        <p:strVal val="visible"/>
                                      </p:to>
                                    </p:set>
                                    <p:anim calcmode="lin" valueType="num">
                                      <p:cBhvr>
                                        <p:cTn id="86" dur="500" fill="hold"/>
                                        <p:tgtEl>
                                          <p:spTgt spid="633884"/>
                                        </p:tgtEl>
                                        <p:attrNameLst>
                                          <p:attrName>ppt_w</p:attrName>
                                        </p:attrNameLst>
                                      </p:cBhvr>
                                      <p:tavLst>
                                        <p:tav tm="0">
                                          <p:val>
                                            <p:strVal val="4/3*#ppt_w"/>
                                          </p:val>
                                        </p:tav>
                                        <p:tav tm="100000">
                                          <p:val>
                                            <p:strVal val="#ppt_w"/>
                                          </p:val>
                                        </p:tav>
                                      </p:tavLst>
                                    </p:anim>
                                    <p:anim calcmode="lin" valueType="num">
                                      <p:cBhvr>
                                        <p:cTn id="87" dur="500" fill="hold"/>
                                        <p:tgtEl>
                                          <p:spTgt spid="633884"/>
                                        </p:tgtEl>
                                        <p:attrNameLst>
                                          <p:attrName>ppt_h</p:attrName>
                                        </p:attrNameLst>
                                      </p:cBhvr>
                                      <p:tavLst>
                                        <p:tav tm="0">
                                          <p:val>
                                            <p:strVal val="4/3*#ppt_h"/>
                                          </p:val>
                                        </p:tav>
                                        <p:tav tm="100000">
                                          <p:val>
                                            <p:strVal val="#ppt_h"/>
                                          </p:val>
                                        </p:tav>
                                      </p:tavLst>
                                    </p:anim>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633887"/>
                                        </p:tgtEl>
                                        <p:attrNameLst>
                                          <p:attrName>style.visibility</p:attrName>
                                        </p:attrNameLst>
                                      </p:cBhvr>
                                      <p:to>
                                        <p:strVal val="visible"/>
                                      </p:to>
                                    </p:set>
                                    <p:animEffect transition="in" filter="wipe(left)">
                                      <p:cBhvr>
                                        <p:cTn id="91" dur="500"/>
                                        <p:tgtEl>
                                          <p:spTgt spid="633887"/>
                                        </p:tgtEl>
                                      </p:cBhvr>
                                    </p:animEffect>
                                  </p:childTnLst>
                                </p:cTn>
                              </p:par>
                              <p:par>
                                <p:cTn id="92" presetID="2" presetClass="entr" presetSubtype="4" fill="hold" grpId="0" nodeType="withEffect">
                                  <p:stCondLst>
                                    <p:cond delay="0"/>
                                  </p:stCondLst>
                                  <p:childTnLst>
                                    <p:set>
                                      <p:cBhvr>
                                        <p:cTn id="93" dur="1" fill="hold">
                                          <p:stCondLst>
                                            <p:cond delay="0"/>
                                          </p:stCondLst>
                                        </p:cTn>
                                        <p:tgtEl>
                                          <p:spTgt spid="633899"/>
                                        </p:tgtEl>
                                        <p:attrNameLst>
                                          <p:attrName>style.visibility</p:attrName>
                                        </p:attrNameLst>
                                      </p:cBhvr>
                                      <p:to>
                                        <p:strVal val="visible"/>
                                      </p:to>
                                    </p:set>
                                    <p:anim calcmode="lin" valueType="num">
                                      <p:cBhvr additive="base">
                                        <p:cTn id="94" dur="500" fill="hold"/>
                                        <p:tgtEl>
                                          <p:spTgt spid="633899"/>
                                        </p:tgtEl>
                                        <p:attrNameLst>
                                          <p:attrName>ppt_x</p:attrName>
                                        </p:attrNameLst>
                                      </p:cBhvr>
                                      <p:tavLst>
                                        <p:tav tm="0">
                                          <p:val>
                                            <p:strVal val="#ppt_x"/>
                                          </p:val>
                                        </p:tav>
                                        <p:tav tm="100000">
                                          <p:val>
                                            <p:strVal val="#ppt_x"/>
                                          </p:val>
                                        </p:tav>
                                      </p:tavLst>
                                    </p:anim>
                                    <p:anim calcmode="lin" valueType="num">
                                      <p:cBhvr additive="base">
                                        <p:cTn id="95" dur="500" fill="hold"/>
                                        <p:tgtEl>
                                          <p:spTgt spid="63389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33899"/>
                                        </p:tgtEl>
                                        <p:attrNameLst>
                                          <p:attrName>style.visibility</p:attrName>
                                        </p:attrNameLst>
                                      </p:cBhvr>
                                      <p:to>
                                        <p:strVal val="hidden"/>
                                      </p:to>
                                    </p:set>
                                  </p:subTnLst>
                                </p:cTn>
                              </p:par>
                              <p:par>
                                <p:cTn id="96" presetID="53" presetClass="entr" presetSubtype="0" fill="hold" nodeType="withEffect">
                                  <p:stCondLst>
                                    <p:cond delay="0"/>
                                  </p:stCondLst>
                                  <p:childTnLst>
                                    <p:set>
                                      <p:cBhvr>
                                        <p:cTn id="97" dur="1" fill="hold">
                                          <p:stCondLst>
                                            <p:cond delay="0"/>
                                          </p:stCondLst>
                                        </p:cTn>
                                        <p:tgtEl>
                                          <p:spTgt spid="8"/>
                                        </p:tgtEl>
                                        <p:attrNameLst>
                                          <p:attrName>style.visibility</p:attrName>
                                        </p:attrNameLst>
                                      </p:cBhvr>
                                      <p:to>
                                        <p:strVal val="visible"/>
                                      </p:to>
                                    </p:set>
                                    <p:anim calcmode="lin" valueType="num">
                                      <p:cBhvr>
                                        <p:cTn id="98" dur="500" fill="hold"/>
                                        <p:tgtEl>
                                          <p:spTgt spid="8"/>
                                        </p:tgtEl>
                                        <p:attrNameLst>
                                          <p:attrName>ppt_w</p:attrName>
                                        </p:attrNameLst>
                                      </p:cBhvr>
                                      <p:tavLst>
                                        <p:tav tm="0">
                                          <p:val>
                                            <p:fltVal val="0"/>
                                          </p:val>
                                        </p:tav>
                                        <p:tav tm="100000">
                                          <p:val>
                                            <p:strVal val="#ppt_w"/>
                                          </p:val>
                                        </p:tav>
                                      </p:tavLst>
                                    </p:anim>
                                    <p:anim calcmode="lin" valueType="num">
                                      <p:cBhvr>
                                        <p:cTn id="99" dur="500" fill="hold"/>
                                        <p:tgtEl>
                                          <p:spTgt spid="8"/>
                                        </p:tgtEl>
                                        <p:attrNameLst>
                                          <p:attrName>ppt_h</p:attrName>
                                        </p:attrNameLst>
                                      </p:cBhvr>
                                      <p:tavLst>
                                        <p:tav tm="0">
                                          <p:val>
                                            <p:fltVal val="0"/>
                                          </p:val>
                                        </p:tav>
                                        <p:tav tm="100000">
                                          <p:val>
                                            <p:strVal val="#ppt_h"/>
                                          </p:val>
                                        </p:tav>
                                      </p:tavLst>
                                    </p:anim>
                                    <p:animEffect transition="in" filter="fade">
                                      <p:cBhvr>
                                        <p:cTn id="100" dur="500"/>
                                        <p:tgtEl>
                                          <p:spTgt spid="8"/>
                                        </p:tgtEl>
                                      </p:cBhvr>
                                    </p:animEffect>
                                  </p:childTnLst>
                                </p:cTn>
                              </p:par>
                              <p:par>
                                <p:cTn id="101" presetID="53" presetClass="entr" presetSubtype="0" fill="hold" grpId="0" nodeType="withEffect">
                                  <p:stCondLst>
                                    <p:cond delay="0"/>
                                  </p:stCondLst>
                                  <p:childTnLst>
                                    <p:set>
                                      <p:cBhvr>
                                        <p:cTn id="102" dur="1" fill="hold">
                                          <p:stCondLst>
                                            <p:cond delay="0"/>
                                          </p:stCondLst>
                                        </p:cTn>
                                        <p:tgtEl>
                                          <p:spTgt spid="633906"/>
                                        </p:tgtEl>
                                        <p:attrNameLst>
                                          <p:attrName>style.visibility</p:attrName>
                                        </p:attrNameLst>
                                      </p:cBhvr>
                                      <p:to>
                                        <p:strVal val="visible"/>
                                      </p:to>
                                    </p:set>
                                    <p:anim calcmode="lin" valueType="num">
                                      <p:cBhvr>
                                        <p:cTn id="103" dur="500" fill="hold"/>
                                        <p:tgtEl>
                                          <p:spTgt spid="633906"/>
                                        </p:tgtEl>
                                        <p:attrNameLst>
                                          <p:attrName>ppt_w</p:attrName>
                                        </p:attrNameLst>
                                      </p:cBhvr>
                                      <p:tavLst>
                                        <p:tav tm="0">
                                          <p:val>
                                            <p:fltVal val="0"/>
                                          </p:val>
                                        </p:tav>
                                        <p:tav tm="100000">
                                          <p:val>
                                            <p:strVal val="#ppt_w"/>
                                          </p:val>
                                        </p:tav>
                                      </p:tavLst>
                                    </p:anim>
                                    <p:anim calcmode="lin" valueType="num">
                                      <p:cBhvr>
                                        <p:cTn id="104" dur="500" fill="hold"/>
                                        <p:tgtEl>
                                          <p:spTgt spid="633906"/>
                                        </p:tgtEl>
                                        <p:attrNameLst>
                                          <p:attrName>ppt_h</p:attrName>
                                        </p:attrNameLst>
                                      </p:cBhvr>
                                      <p:tavLst>
                                        <p:tav tm="0">
                                          <p:val>
                                            <p:fltVal val="0"/>
                                          </p:val>
                                        </p:tav>
                                        <p:tav tm="100000">
                                          <p:val>
                                            <p:strVal val="#ppt_h"/>
                                          </p:val>
                                        </p:tav>
                                      </p:tavLst>
                                    </p:anim>
                                    <p:animEffect transition="in" filter="fade">
                                      <p:cBhvr>
                                        <p:cTn id="105" dur="500"/>
                                        <p:tgtEl>
                                          <p:spTgt spid="633906"/>
                                        </p:tgtEl>
                                      </p:cBhvr>
                                    </p:animEffect>
                                  </p:childTnLst>
                                  <p:subTnLst>
                                    <p:set>
                                      <p:cBhvr override="childStyle">
                                        <p:cTn dur="1" fill="hold" display="0" masterRel="nextClick" afterEffect="1"/>
                                        <p:tgtEl>
                                          <p:spTgt spid="633906"/>
                                        </p:tgtEl>
                                        <p:attrNameLst>
                                          <p:attrName>style.visibility</p:attrName>
                                        </p:attrNameLst>
                                      </p:cBhvr>
                                      <p:to>
                                        <p:strVal val="hidden"/>
                                      </p:to>
                                    </p:set>
                                  </p:subTnLst>
                                </p:cTn>
                              </p:par>
                            </p:childTnLst>
                          </p:cTn>
                        </p:par>
                      </p:childTnLst>
                    </p:cTn>
                  </p:par>
                  <p:par>
                    <p:cTn id="106" fill="hold">
                      <p:stCondLst>
                        <p:cond delay="indefinite"/>
                      </p:stCondLst>
                      <p:childTnLst>
                        <p:par>
                          <p:cTn id="107" fill="hold">
                            <p:stCondLst>
                              <p:cond delay="0"/>
                            </p:stCondLst>
                            <p:childTnLst>
                              <p:par>
                                <p:cTn id="108" presetID="23" presetClass="entr" presetSubtype="288" fill="hold" grpId="0" nodeType="clickEffect">
                                  <p:stCondLst>
                                    <p:cond delay="0"/>
                                  </p:stCondLst>
                                  <p:childTnLst>
                                    <p:set>
                                      <p:cBhvr>
                                        <p:cTn id="109" dur="1" fill="hold">
                                          <p:stCondLst>
                                            <p:cond delay="0"/>
                                          </p:stCondLst>
                                        </p:cTn>
                                        <p:tgtEl>
                                          <p:spTgt spid="633885"/>
                                        </p:tgtEl>
                                        <p:attrNameLst>
                                          <p:attrName>style.visibility</p:attrName>
                                        </p:attrNameLst>
                                      </p:cBhvr>
                                      <p:to>
                                        <p:strVal val="visible"/>
                                      </p:to>
                                    </p:set>
                                    <p:anim calcmode="lin" valueType="num">
                                      <p:cBhvr>
                                        <p:cTn id="110" dur="500" fill="hold"/>
                                        <p:tgtEl>
                                          <p:spTgt spid="633885"/>
                                        </p:tgtEl>
                                        <p:attrNameLst>
                                          <p:attrName>ppt_w</p:attrName>
                                        </p:attrNameLst>
                                      </p:cBhvr>
                                      <p:tavLst>
                                        <p:tav tm="0">
                                          <p:val>
                                            <p:strVal val="4/3*#ppt_w"/>
                                          </p:val>
                                        </p:tav>
                                        <p:tav tm="100000">
                                          <p:val>
                                            <p:strVal val="#ppt_w"/>
                                          </p:val>
                                        </p:tav>
                                      </p:tavLst>
                                    </p:anim>
                                    <p:anim calcmode="lin" valueType="num">
                                      <p:cBhvr>
                                        <p:cTn id="111" dur="500" fill="hold"/>
                                        <p:tgtEl>
                                          <p:spTgt spid="633885"/>
                                        </p:tgtEl>
                                        <p:attrNameLst>
                                          <p:attrName>ppt_h</p:attrName>
                                        </p:attrNameLst>
                                      </p:cBhvr>
                                      <p:tavLst>
                                        <p:tav tm="0">
                                          <p:val>
                                            <p:strVal val="4/3*#ppt_h"/>
                                          </p:val>
                                        </p:tav>
                                        <p:tav tm="100000">
                                          <p:val>
                                            <p:strVal val="#ppt_h"/>
                                          </p:val>
                                        </p:tav>
                                      </p:tavLst>
                                    </p:anim>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633883"/>
                                        </p:tgtEl>
                                        <p:attrNameLst>
                                          <p:attrName>style.visibility</p:attrName>
                                        </p:attrNameLst>
                                      </p:cBhvr>
                                      <p:to>
                                        <p:strVal val="visible"/>
                                      </p:to>
                                    </p:set>
                                    <p:animEffect transition="in" filter="wipe(left)">
                                      <p:cBhvr>
                                        <p:cTn id="115" dur="500"/>
                                        <p:tgtEl>
                                          <p:spTgt spid="633883"/>
                                        </p:tgtEl>
                                      </p:cBhvr>
                                    </p:animEffect>
                                  </p:childTnLst>
                                </p:cTn>
                              </p:par>
                            </p:childTnLst>
                          </p:cTn>
                        </p:par>
                        <p:par>
                          <p:cTn id="116" fill="hold">
                            <p:stCondLst>
                              <p:cond delay="1000"/>
                            </p:stCondLst>
                            <p:childTnLst>
                              <p:par>
                                <p:cTn id="117" presetID="2" presetClass="entr" presetSubtype="4" fill="hold" nodeType="afterEffect">
                                  <p:stCondLst>
                                    <p:cond delay="0"/>
                                  </p:stCondLst>
                                  <p:childTnLst>
                                    <p:set>
                                      <p:cBhvr>
                                        <p:cTn id="118" dur="1" fill="hold">
                                          <p:stCondLst>
                                            <p:cond delay="0"/>
                                          </p:stCondLst>
                                        </p:cTn>
                                        <p:tgtEl>
                                          <p:spTgt spid="3"/>
                                        </p:tgtEl>
                                        <p:attrNameLst>
                                          <p:attrName>style.visibility</p:attrName>
                                        </p:attrNameLst>
                                      </p:cBhvr>
                                      <p:to>
                                        <p:strVal val="visible"/>
                                      </p:to>
                                    </p:set>
                                    <p:anim calcmode="lin" valueType="num">
                                      <p:cBhvr additive="base">
                                        <p:cTn id="119" dur="500" fill="hold"/>
                                        <p:tgtEl>
                                          <p:spTgt spid="3"/>
                                        </p:tgtEl>
                                        <p:attrNameLst>
                                          <p:attrName>ppt_x</p:attrName>
                                        </p:attrNameLst>
                                      </p:cBhvr>
                                      <p:tavLst>
                                        <p:tav tm="0">
                                          <p:val>
                                            <p:strVal val="#ppt_x"/>
                                          </p:val>
                                        </p:tav>
                                        <p:tav tm="100000">
                                          <p:val>
                                            <p:strVal val="#ppt_x"/>
                                          </p:val>
                                        </p:tav>
                                      </p:tavLst>
                                    </p:anim>
                                    <p:anim calcmode="lin" valueType="num">
                                      <p:cBhvr additive="base">
                                        <p:cTn id="1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3" presetClass="entr" presetSubtype="288" fill="hold" grpId="0" nodeType="clickEffect">
                                  <p:stCondLst>
                                    <p:cond delay="0"/>
                                  </p:stCondLst>
                                  <p:childTnLst>
                                    <p:set>
                                      <p:cBhvr>
                                        <p:cTn id="124" dur="1" fill="hold">
                                          <p:stCondLst>
                                            <p:cond delay="0"/>
                                          </p:stCondLst>
                                        </p:cTn>
                                        <p:tgtEl>
                                          <p:spTgt spid="633886"/>
                                        </p:tgtEl>
                                        <p:attrNameLst>
                                          <p:attrName>style.visibility</p:attrName>
                                        </p:attrNameLst>
                                      </p:cBhvr>
                                      <p:to>
                                        <p:strVal val="visible"/>
                                      </p:to>
                                    </p:set>
                                    <p:anim calcmode="lin" valueType="num">
                                      <p:cBhvr>
                                        <p:cTn id="125" dur="500" fill="hold"/>
                                        <p:tgtEl>
                                          <p:spTgt spid="633886"/>
                                        </p:tgtEl>
                                        <p:attrNameLst>
                                          <p:attrName>ppt_w</p:attrName>
                                        </p:attrNameLst>
                                      </p:cBhvr>
                                      <p:tavLst>
                                        <p:tav tm="0">
                                          <p:val>
                                            <p:strVal val="4/3*#ppt_w"/>
                                          </p:val>
                                        </p:tav>
                                        <p:tav tm="100000">
                                          <p:val>
                                            <p:strVal val="#ppt_w"/>
                                          </p:val>
                                        </p:tav>
                                      </p:tavLst>
                                    </p:anim>
                                    <p:anim calcmode="lin" valueType="num">
                                      <p:cBhvr>
                                        <p:cTn id="126" dur="500" fill="hold"/>
                                        <p:tgtEl>
                                          <p:spTgt spid="633886"/>
                                        </p:tgtEl>
                                        <p:attrNameLst>
                                          <p:attrName>ppt_h</p:attrName>
                                        </p:attrNameLst>
                                      </p:cBhvr>
                                      <p:tavLst>
                                        <p:tav tm="0">
                                          <p:val>
                                            <p:strVal val="4/3*#ppt_h"/>
                                          </p:val>
                                        </p:tav>
                                        <p:tav tm="100000">
                                          <p:val>
                                            <p:strVal val="#ppt_h"/>
                                          </p:val>
                                        </p:tav>
                                      </p:tavLst>
                                    </p:anim>
                                  </p:childTnLst>
                                </p:cTn>
                              </p:par>
                            </p:childTnLst>
                          </p:cTn>
                        </p:par>
                        <p:par>
                          <p:cTn id="127" fill="hold">
                            <p:stCondLst>
                              <p:cond delay="500"/>
                            </p:stCondLst>
                            <p:childTnLst>
                              <p:par>
                                <p:cTn id="128" presetID="22" presetClass="entr" presetSubtype="8" fill="hold" grpId="0" nodeType="afterEffect">
                                  <p:stCondLst>
                                    <p:cond delay="0"/>
                                  </p:stCondLst>
                                  <p:childTnLst>
                                    <p:set>
                                      <p:cBhvr>
                                        <p:cTn id="129" dur="1" fill="hold">
                                          <p:stCondLst>
                                            <p:cond delay="0"/>
                                          </p:stCondLst>
                                        </p:cTn>
                                        <p:tgtEl>
                                          <p:spTgt spid="633888"/>
                                        </p:tgtEl>
                                        <p:attrNameLst>
                                          <p:attrName>style.visibility</p:attrName>
                                        </p:attrNameLst>
                                      </p:cBhvr>
                                      <p:to>
                                        <p:strVal val="visible"/>
                                      </p:to>
                                    </p:set>
                                    <p:animEffect transition="in" filter="wipe(left)">
                                      <p:cBhvr>
                                        <p:cTn id="130" dur="500"/>
                                        <p:tgtEl>
                                          <p:spTgt spid="633888"/>
                                        </p:tgtEl>
                                      </p:cBhvr>
                                    </p:animEffect>
                                  </p:childTnLst>
                                </p:cTn>
                              </p:par>
                            </p:childTnLst>
                          </p:cTn>
                        </p:par>
                      </p:childTnLst>
                    </p:cTn>
                  </p:par>
                  <p:par>
                    <p:cTn id="131" fill="hold">
                      <p:stCondLst>
                        <p:cond delay="indefinite"/>
                      </p:stCondLst>
                      <p:childTnLst>
                        <p:par>
                          <p:cTn id="132" fill="hold">
                            <p:stCondLst>
                              <p:cond delay="0"/>
                            </p:stCondLst>
                            <p:childTnLst>
                              <p:par>
                                <p:cTn id="133" presetID="23" presetClass="entr" presetSubtype="288" fill="hold" grpId="0" nodeType="clickEffect">
                                  <p:stCondLst>
                                    <p:cond delay="0"/>
                                  </p:stCondLst>
                                  <p:childTnLst>
                                    <p:set>
                                      <p:cBhvr>
                                        <p:cTn id="134" dur="1" fill="hold">
                                          <p:stCondLst>
                                            <p:cond delay="0"/>
                                          </p:stCondLst>
                                        </p:cTn>
                                        <p:tgtEl>
                                          <p:spTgt spid="633890"/>
                                        </p:tgtEl>
                                        <p:attrNameLst>
                                          <p:attrName>style.visibility</p:attrName>
                                        </p:attrNameLst>
                                      </p:cBhvr>
                                      <p:to>
                                        <p:strVal val="visible"/>
                                      </p:to>
                                    </p:set>
                                    <p:anim calcmode="lin" valueType="num">
                                      <p:cBhvr>
                                        <p:cTn id="135" dur="500" fill="hold"/>
                                        <p:tgtEl>
                                          <p:spTgt spid="633890"/>
                                        </p:tgtEl>
                                        <p:attrNameLst>
                                          <p:attrName>ppt_w</p:attrName>
                                        </p:attrNameLst>
                                      </p:cBhvr>
                                      <p:tavLst>
                                        <p:tav tm="0">
                                          <p:val>
                                            <p:strVal val="4/3*#ppt_w"/>
                                          </p:val>
                                        </p:tav>
                                        <p:tav tm="100000">
                                          <p:val>
                                            <p:strVal val="#ppt_w"/>
                                          </p:val>
                                        </p:tav>
                                      </p:tavLst>
                                    </p:anim>
                                    <p:anim calcmode="lin" valueType="num">
                                      <p:cBhvr>
                                        <p:cTn id="136" dur="500" fill="hold"/>
                                        <p:tgtEl>
                                          <p:spTgt spid="633890"/>
                                        </p:tgtEl>
                                        <p:attrNameLst>
                                          <p:attrName>ppt_h</p:attrName>
                                        </p:attrNameLst>
                                      </p:cBhvr>
                                      <p:tavLst>
                                        <p:tav tm="0">
                                          <p:val>
                                            <p:strVal val="4/3*#ppt_h"/>
                                          </p:val>
                                        </p:tav>
                                        <p:tav tm="100000">
                                          <p:val>
                                            <p:strVal val="#ppt_h"/>
                                          </p:val>
                                        </p:tav>
                                      </p:tavLst>
                                    </p:anim>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633889"/>
                                        </p:tgtEl>
                                        <p:attrNameLst>
                                          <p:attrName>style.visibility</p:attrName>
                                        </p:attrNameLst>
                                      </p:cBhvr>
                                      <p:to>
                                        <p:strVal val="visible"/>
                                      </p:to>
                                    </p:set>
                                    <p:animEffect transition="in" filter="wipe(left)">
                                      <p:cBhvr>
                                        <p:cTn id="140" dur="500"/>
                                        <p:tgtEl>
                                          <p:spTgt spid="633889"/>
                                        </p:tgtEl>
                                      </p:cBhvr>
                                    </p:animEffect>
                                  </p:childTnLst>
                                </p:cTn>
                              </p:par>
                              <p:par>
                                <p:cTn id="141" presetID="2" presetClass="entr" presetSubtype="4" fill="hold" grpId="0" nodeType="withEffect">
                                  <p:stCondLst>
                                    <p:cond delay="0"/>
                                  </p:stCondLst>
                                  <p:childTnLst>
                                    <p:set>
                                      <p:cBhvr>
                                        <p:cTn id="142" dur="1" fill="hold">
                                          <p:stCondLst>
                                            <p:cond delay="0"/>
                                          </p:stCondLst>
                                        </p:cTn>
                                        <p:tgtEl>
                                          <p:spTgt spid="633891"/>
                                        </p:tgtEl>
                                        <p:attrNameLst>
                                          <p:attrName>style.visibility</p:attrName>
                                        </p:attrNameLst>
                                      </p:cBhvr>
                                      <p:to>
                                        <p:strVal val="visible"/>
                                      </p:to>
                                    </p:set>
                                    <p:anim calcmode="lin" valueType="num">
                                      <p:cBhvr additive="base">
                                        <p:cTn id="143" dur="500" fill="hold"/>
                                        <p:tgtEl>
                                          <p:spTgt spid="633891"/>
                                        </p:tgtEl>
                                        <p:attrNameLst>
                                          <p:attrName>ppt_x</p:attrName>
                                        </p:attrNameLst>
                                      </p:cBhvr>
                                      <p:tavLst>
                                        <p:tav tm="0">
                                          <p:val>
                                            <p:strVal val="#ppt_x"/>
                                          </p:val>
                                        </p:tav>
                                        <p:tav tm="100000">
                                          <p:val>
                                            <p:strVal val="#ppt_x"/>
                                          </p:val>
                                        </p:tav>
                                      </p:tavLst>
                                    </p:anim>
                                    <p:anim calcmode="lin" valueType="num">
                                      <p:cBhvr additive="base">
                                        <p:cTn id="144" dur="500" fill="hold"/>
                                        <p:tgtEl>
                                          <p:spTgt spid="633891"/>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633907"/>
                                        </p:tgtEl>
                                        <p:attrNameLst>
                                          <p:attrName>style.visibility</p:attrName>
                                        </p:attrNameLst>
                                      </p:cBhvr>
                                      <p:to>
                                        <p:strVal val="visible"/>
                                      </p:to>
                                    </p:set>
                                    <p:anim calcmode="lin" valueType="num">
                                      <p:cBhvr additive="base">
                                        <p:cTn id="147" dur="500" fill="hold"/>
                                        <p:tgtEl>
                                          <p:spTgt spid="633907"/>
                                        </p:tgtEl>
                                        <p:attrNameLst>
                                          <p:attrName>ppt_x</p:attrName>
                                        </p:attrNameLst>
                                      </p:cBhvr>
                                      <p:tavLst>
                                        <p:tav tm="0">
                                          <p:val>
                                            <p:strVal val="#ppt_x"/>
                                          </p:val>
                                        </p:tav>
                                        <p:tav tm="100000">
                                          <p:val>
                                            <p:strVal val="#ppt_x"/>
                                          </p:val>
                                        </p:tav>
                                      </p:tavLst>
                                    </p:anim>
                                    <p:anim calcmode="lin" valueType="num">
                                      <p:cBhvr additive="base">
                                        <p:cTn id="148" dur="500" fill="hold"/>
                                        <p:tgtEl>
                                          <p:spTgt spid="6339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73" grpId="0" animBg="1"/>
      <p:bldP spid="633874" grpId="0"/>
      <p:bldP spid="633875" grpId="0" animBg="1"/>
      <p:bldP spid="633877" grpId="0"/>
      <p:bldP spid="633878" grpId="0"/>
      <p:bldP spid="633879" grpId="0" animBg="1"/>
      <p:bldP spid="633880" grpId="0" animBg="1"/>
      <p:bldP spid="633881" grpId="0" animBg="1"/>
      <p:bldP spid="633882" grpId="0"/>
      <p:bldP spid="633883" grpId="0"/>
      <p:bldP spid="633884" grpId="0" animBg="1"/>
      <p:bldP spid="633885" grpId="0" animBg="1"/>
      <p:bldP spid="633886" grpId="0" animBg="1"/>
      <p:bldP spid="633887" grpId="0"/>
      <p:bldP spid="633888" grpId="0"/>
      <p:bldP spid="633889" grpId="0"/>
      <p:bldP spid="633890" grpId="0" animBg="1"/>
      <p:bldP spid="633891" grpId="0"/>
      <p:bldP spid="633895" grpId="0"/>
      <p:bldP spid="633896" grpId="0" animBg="1"/>
      <p:bldP spid="633897" grpId="0"/>
      <p:bldP spid="633898" grpId="0" animBg="1"/>
      <p:bldP spid="633899" grpId="0" animBg="1"/>
      <p:bldP spid="633906" grpId="0" animBg="1"/>
      <p:bldP spid="63390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hape 1637377"/>
          <p:cNvSpPr>
            <a:spLocks noGrp="1" noChangeArrowheads="1"/>
          </p:cNvSpPr>
          <p:nvPr>
            <p:ph type="title" idx="4294967295"/>
          </p:nvPr>
        </p:nvSpPr>
        <p:spPr>
          <a:xfrm>
            <a:off x="763588" y="341313"/>
            <a:ext cx="8380412" cy="641350"/>
          </a:xfrm>
        </p:spPr>
        <p:txBody>
          <a:bodyPr/>
          <a:lstStyle/>
          <a:p>
            <a:pPr eaLnBrk="1" hangingPunct="1"/>
            <a:r>
              <a:rPr lang="fr-FR" smtClean="0"/>
              <a:t>Agenda</a:t>
            </a:r>
          </a:p>
        </p:txBody>
      </p:sp>
      <p:sp>
        <p:nvSpPr>
          <p:cNvPr id="57347" name="Shape 1637378"/>
          <p:cNvSpPr>
            <a:spLocks noGrp="1" noChangeArrowheads="1"/>
          </p:cNvSpPr>
          <p:nvPr>
            <p:ph type="body" idx="4294967295"/>
          </p:nvPr>
        </p:nvSpPr>
        <p:spPr>
          <a:xfrm>
            <a:off x="117475" y="1312863"/>
            <a:ext cx="9026525" cy="5060950"/>
          </a:xfrm>
        </p:spPr>
        <p:txBody>
          <a:bodyPr/>
          <a:lstStyle/>
          <a:p>
            <a:pPr marL="447675" indent="-447675" eaLnBrk="1" hangingPunct="1"/>
            <a:r>
              <a:rPr lang="fr-FR" sz="3200" smtClean="0">
                <a:solidFill>
                  <a:srgbClr val="969696"/>
                </a:solidFill>
              </a:rPr>
              <a:t>Introduction</a:t>
            </a:r>
          </a:p>
          <a:p>
            <a:pPr marL="447675" indent="-447675" eaLnBrk="1" hangingPunct="1"/>
            <a:r>
              <a:rPr lang="fr-FR" sz="3200" smtClean="0">
                <a:solidFill>
                  <a:srgbClr val="969696"/>
                </a:solidFill>
              </a:rPr>
              <a:t>Déploiement </a:t>
            </a:r>
          </a:p>
          <a:p>
            <a:pPr marL="447675" indent="-447675" eaLnBrk="1" hangingPunct="1"/>
            <a:r>
              <a:rPr lang="fr-FR" sz="3200" smtClean="0"/>
              <a:t>Administration</a:t>
            </a:r>
          </a:p>
          <a:p>
            <a:pPr marL="447675" indent="-447675" eaLnBrk="1" hangingPunct="1"/>
            <a:r>
              <a:rPr lang="fr-FR" sz="3200" smtClean="0">
                <a:solidFill>
                  <a:srgbClr val="969696"/>
                </a:solidFill>
              </a:rPr>
              <a:t>Synthèse </a:t>
            </a:r>
          </a:p>
          <a:p>
            <a:pPr marL="447675" indent="-447675" eaLnBrk="1" hangingPunct="1"/>
            <a:r>
              <a:rPr lang="fr-FR" sz="3200" smtClean="0">
                <a:solidFill>
                  <a:srgbClr val="969696"/>
                </a:solidFill>
              </a:rPr>
              <a:t>Questions &amp; Réponses</a:t>
            </a:r>
          </a:p>
          <a:p>
            <a:pPr marL="447675" indent="-447675" eaLnBrk="1" hangingPunct="1"/>
            <a:endParaRPr lang="fr-FR" smtClean="0">
              <a:solidFill>
                <a:srgbClr val="969696"/>
              </a:solidFill>
            </a:endParaRPr>
          </a:p>
          <a:p>
            <a:pPr marL="447675" indent="-447675" eaLnBrk="1" hangingPunct="1"/>
            <a:endParaRPr lang="fr-FR" smtClean="0"/>
          </a:p>
          <a:p>
            <a:pPr marL="447675" indent="-447675" eaLnBrk="1" hangingPunct="1"/>
            <a:endParaRPr lang="fr-FR" smtClean="0">
              <a:solidFill>
                <a:srgbClr val="969696"/>
              </a:solidFill>
            </a:endParaRPr>
          </a:p>
          <a:p>
            <a:pPr marL="447675" indent="-447675" eaLnBrk="1" hangingPunct="1"/>
            <a:endParaRPr lang="fr-FR" smtClean="0"/>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6115079" y="4731934"/>
            <a:ext cx="2376487" cy="1782762"/>
            <a:chOff x="1529" y="3069"/>
            <a:chExt cx="1497" cy="1123"/>
          </a:xfrm>
        </p:grpSpPr>
        <p:pic>
          <p:nvPicPr>
            <p:cNvPr id="58378" name="Picture 3" descr="green oval"/>
            <p:cNvPicPr>
              <a:picLocks noChangeAspect="1" noChangeArrowheads="1"/>
            </p:cNvPicPr>
            <p:nvPr/>
          </p:nvPicPr>
          <p:blipFill>
            <a:blip r:embed="rId3"/>
            <a:srcRect/>
            <a:stretch>
              <a:fillRect/>
            </a:stretch>
          </p:blipFill>
          <p:spPr bwMode="ltGray">
            <a:xfrm>
              <a:off x="1529" y="3634"/>
              <a:ext cx="1497" cy="558"/>
            </a:xfrm>
            <a:prstGeom prst="rect">
              <a:avLst/>
            </a:prstGeom>
            <a:noFill/>
            <a:ln w="9525">
              <a:noFill/>
              <a:miter lim="800000"/>
              <a:headEnd/>
              <a:tailEnd/>
            </a:ln>
          </p:spPr>
        </p:pic>
        <p:pic>
          <p:nvPicPr>
            <p:cNvPr id="58379" name="Picture 4" descr="network all flat"/>
            <p:cNvPicPr>
              <a:picLocks noChangeAspect="1" noChangeArrowheads="1"/>
            </p:cNvPicPr>
            <p:nvPr/>
          </p:nvPicPr>
          <p:blipFill>
            <a:blip r:embed="rId4"/>
            <a:srcRect/>
            <a:stretch>
              <a:fillRect/>
            </a:stretch>
          </p:blipFill>
          <p:spPr bwMode="ltGray">
            <a:xfrm>
              <a:off x="1585" y="3069"/>
              <a:ext cx="1386" cy="1040"/>
            </a:xfrm>
            <a:prstGeom prst="rect">
              <a:avLst/>
            </a:prstGeom>
            <a:noFill/>
            <a:ln w="9525">
              <a:noFill/>
              <a:miter lim="800000"/>
              <a:headEnd/>
              <a:tailEnd/>
            </a:ln>
          </p:spPr>
        </p:pic>
      </p:grpSp>
      <p:sp>
        <p:nvSpPr>
          <p:cNvPr id="223237" name="Rectangle 5"/>
          <p:cNvSpPr>
            <a:spLocks noChangeArrowheads="1"/>
          </p:cNvSpPr>
          <p:nvPr/>
        </p:nvSpPr>
        <p:spPr bwMode="auto">
          <a:xfrm>
            <a:off x="530456" y="2227465"/>
            <a:ext cx="4229100" cy="669925"/>
          </a:xfrm>
          <a:prstGeom prst="rect">
            <a:avLst/>
          </a:prstGeom>
          <a:noFill/>
          <a:ln w="9525" algn="ctr">
            <a:noFill/>
            <a:miter lim="800000"/>
            <a:headEnd/>
            <a:tailEnd/>
          </a:ln>
        </p:spPr>
        <p:txBody>
          <a:bodyPr>
            <a:spAutoFit/>
          </a:bodyPr>
          <a:lstStyle/>
          <a:p>
            <a:pPr marL="254000" lvl="1" indent="-252413" eaLnBrk="0" hangingPunct="0">
              <a:lnSpc>
                <a:spcPct val="90000"/>
              </a:lnSpc>
              <a:spcBef>
                <a:spcPct val="20000"/>
              </a:spcBef>
              <a:buClr>
                <a:srgbClr val="0099FF"/>
              </a:buClr>
              <a:buFontTx/>
              <a:buBlip>
                <a:blip r:embed="rId5"/>
              </a:buBlip>
            </a:pPr>
            <a:r>
              <a:rPr lang="fr-FR" sz="1900" dirty="0">
                <a:latin typeface="Segoe Semibold" pitchFamily="34" charset="0"/>
              </a:rPr>
              <a:t>User </a:t>
            </a:r>
            <a:r>
              <a:rPr lang="fr-FR" sz="1900" dirty="0" err="1">
                <a:latin typeface="Segoe Semibold" pitchFamily="34" charset="0"/>
              </a:rPr>
              <a:t>Account</a:t>
            </a:r>
            <a:r>
              <a:rPr lang="fr-FR" sz="1900" dirty="0">
                <a:latin typeface="Segoe Semibold" pitchFamily="34" charset="0"/>
              </a:rPr>
              <a:t> Control</a:t>
            </a:r>
          </a:p>
          <a:p>
            <a:pPr marL="254000" lvl="1" indent="-252413" eaLnBrk="0" hangingPunct="0">
              <a:lnSpc>
                <a:spcPct val="90000"/>
              </a:lnSpc>
              <a:spcBef>
                <a:spcPct val="20000"/>
              </a:spcBef>
              <a:buClr>
                <a:srgbClr val="0099FF"/>
              </a:buClr>
              <a:buFontTx/>
              <a:buBlip>
                <a:blip r:embed="rId5"/>
              </a:buBlip>
            </a:pPr>
            <a:r>
              <a:rPr lang="fr-FR" sz="1900" dirty="0">
                <a:latin typeface="Segoe Semibold" pitchFamily="34" charset="0"/>
              </a:rPr>
              <a:t>Windows Resource Protection</a:t>
            </a:r>
          </a:p>
        </p:txBody>
      </p:sp>
      <p:sp>
        <p:nvSpPr>
          <p:cNvPr id="223238" name="Rectangle 6"/>
          <p:cNvSpPr>
            <a:spLocks noChangeArrowheads="1"/>
          </p:cNvSpPr>
          <p:nvPr/>
        </p:nvSpPr>
        <p:spPr bwMode="auto">
          <a:xfrm>
            <a:off x="588126" y="4470083"/>
            <a:ext cx="3979863" cy="1508125"/>
          </a:xfrm>
          <a:prstGeom prst="rect">
            <a:avLst/>
          </a:prstGeom>
          <a:noFill/>
          <a:ln w="9525" algn="ctr">
            <a:noFill/>
            <a:miter lim="800000"/>
            <a:headEnd/>
            <a:tailEnd/>
          </a:ln>
        </p:spPr>
        <p:txBody>
          <a:bodyPr>
            <a:spAutoFit/>
          </a:bodyPr>
          <a:lstStyle/>
          <a:p>
            <a:pPr marL="280988" lvl="1" indent="-279400" eaLnBrk="0" hangingPunct="0">
              <a:lnSpc>
                <a:spcPct val="90000"/>
              </a:lnSpc>
              <a:spcBef>
                <a:spcPct val="20000"/>
              </a:spcBef>
              <a:buClr>
                <a:srgbClr val="0099FF"/>
              </a:buClr>
              <a:buFontTx/>
              <a:buBlip>
                <a:blip r:embed="rId5"/>
              </a:buBlip>
            </a:pPr>
            <a:r>
              <a:rPr lang="fr-FR" sz="1900" dirty="0">
                <a:latin typeface="Segoe Semibold" pitchFamily="34" charset="0"/>
              </a:rPr>
              <a:t>Nouveautés journal d’événements et infrastructure de journalisation</a:t>
            </a:r>
          </a:p>
          <a:p>
            <a:pPr marL="280988" lvl="1" indent="-279400" eaLnBrk="0" hangingPunct="0">
              <a:lnSpc>
                <a:spcPct val="90000"/>
              </a:lnSpc>
              <a:spcBef>
                <a:spcPct val="20000"/>
              </a:spcBef>
              <a:buClr>
                <a:srgbClr val="0099FF"/>
              </a:buClr>
              <a:buFontTx/>
              <a:buBlip>
                <a:blip r:embed="rId5"/>
              </a:buBlip>
            </a:pPr>
            <a:r>
              <a:rPr lang="fr-FR" sz="1900" dirty="0">
                <a:latin typeface="Segoe Semibold" pitchFamily="34" charset="0"/>
              </a:rPr>
              <a:t>Nouveau planificateur de tâches</a:t>
            </a:r>
          </a:p>
          <a:p>
            <a:pPr marL="280988" lvl="1" indent="-279400" eaLnBrk="0" hangingPunct="0">
              <a:lnSpc>
                <a:spcPct val="90000"/>
              </a:lnSpc>
              <a:spcBef>
                <a:spcPct val="20000"/>
              </a:spcBef>
              <a:buClr>
                <a:srgbClr val="0099FF"/>
              </a:buClr>
              <a:buFontTx/>
              <a:buBlip>
                <a:blip r:embed="rId5"/>
              </a:buBlip>
            </a:pPr>
            <a:r>
              <a:rPr lang="fr-FR" sz="1900" dirty="0">
                <a:latin typeface="Segoe Semibold" pitchFamily="34" charset="0"/>
              </a:rPr>
              <a:t>Outils de diagnostic</a:t>
            </a:r>
          </a:p>
        </p:txBody>
      </p:sp>
      <p:sp>
        <p:nvSpPr>
          <p:cNvPr id="58373" name="Text Box 7"/>
          <p:cNvSpPr txBox="1">
            <a:spLocks noChangeArrowheads="1"/>
          </p:cNvSpPr>
          <p:nvPr/>
        </p:nvSpPr>
        <p:spPr bwMode="auto">
          <a:xfrm>
            <a:off x="287077" y="1337801"/>
            <a:ext cx="3684588" cy="762000"/>
          </a:xfrm>
          <a:prstGeom prst="rect">
            <a:avLst/>
          </a:prstGeom>
          <a:noFill/>
          <a:ln w="9525" algn="ctr">
            <a:noFill/>
            <a:miter lim="800000"/>
            <a:headEnd/>
            <a:tailEnd/>
          </a:ln>
        </p:spPr>
        <p:txBody>
          <a:bodyPr>
            <a:spAutoFit/>
          </a:bodyPr>
          <a:lstStyle/>
          <a:p>
            <a:r>
              <a:rPr lang="fr-FR" sz="2200" b="1" dirty="0">
                <a:solidFill>
                  <a:schemeClr val="tx2"/>
                </a:solidFill>
              </a:rPr>
              <a:t>Assurer la bon fonctionnement du poste</a:t>
            </a:r>
          </a:p>
        </p:txBody>
      </p:sp>
      <p:sp>
        <p:nvSpPr>
          <p:cNvPr id="58374" name="Rectangle 8"/>
          <p:cNvSpPr>
            <a:spLocks noChangeArrowheads="1"/>
          </p:cNvSpPr>
          <p:nvPr/>
        </p:nvSpPr>
        <p:spPr bwMode="auto">
          <a:xfrm>
            <a:off x="249381" y="3305954"/>
            <a:ext cx="4516438" cy="1108075"/>
          </a:xfrm>
          <a:prstGeom prst="rect">
            <a:avLst/>
          </a:prstGeom>
          <a:noFill/>
          <a:ln w="9525" algn="ctr">
            <a:noFill/>
            <a:miter lim="800000"/>
            <a:headEnd/>
            <a:tailEnd/>
          </a:ln>
        </p:spPr>
        <p:txBody>
          <a:bodyPr>
            <a:spAutoFit/>
          </a:bodyPr>
          <a:lstStyle/>
          <a:p>
            <a:r>
              <a:rPr lang="fr-FR" sz="2200" b="1" dirty="0">
                <a:solidFill>
                  <a:schemeClr val="tx2"/>
                </a:solidFill>
              </a:rPr>
              <a:t>Diagnostiquer et résoudre les incidents - Automatiser les tâches</a:t>
            </a:r>
          </a:p>
        </p:txBody>
      </p:sp>
      <p:sp>
        <p:nvSpPr>
          <p:cNvPr id="223241" name="Rectangle 9"/>
          <p:cNvSpPr>
            <a:spLocks noChangeArrowheads="1"/>
          </p:cNvSpPr>
          <p:nvPr/>
        </p:nvSpPr>
        <p:spPr bwMode="auto">
          <a:xfrm>
            <a:off x="4945062" y="3195926"/>
            <a:ext cx="4198938" cy="1565275"/>
          </a:xfrm>
          <a:prstGeom prst="rect">
            <a:avLst/>
          </a:prstGeom>
          <a:noFill/>
          <a:ln w="9525">
            <a:noFill/>
            <a:miter lim="800000"/>
            <a:headEnd/>
            <a:tailEnd/>
          </a:ln>
        </p:spPr>
        <p:txBody>
          <a:bodyPr>
            <a:spAutoFit/>
          </a:bodyPr>
          <a:lstStyle/>
          <a:p>
            <a:pPr marL="254000" lvl="1" indent="-252413" eaLnBrk="0" hangingPunct="0">
              <a:lnSpc>
                <a:spcPct val="90000"/>
              </a:lnSpc>
              <a:spcBef>
                <a:spcPct val="20000"/>
              </a:spcBef>
              <a:buClr>
                <a:srgbClr val="0099FF"/>
              </a:buClr>
              <a:buFontTx/>
              <a:buBlip>
                <a:blip r:embed="rId5"/>
              </a:buBlip>
            </a:pPr>
            <a:r>
              <a:rPr lang="fr-FR" sz="1900" dirty="0">
                <a:latin typeface="Segoe Semibold" pitchFamily="34" charset="0"/>
              </a:rPr>
              <a:t>Nouvelle MMC</a:t>
            </a:r>
          </a:p>
          <a:p>
            <a:pPr marL="254000" lvl="1" indent="-252413" eaLnBrk="0" hangingPunct="0">
              <a:lnSpc>
                <a:spcPct val="90000"/>
              </a:lnSpc>
              <a:spcBef>
                <a:spcPct val="20000"/>
              </a:spcBef>
              <a:buClr>
                <a:srgbClr val="0099FF"/>
              </a:buClr>
              <a:buFontTx/>
              <a:buBlip>
                <a:blip r:embed="rId5"/>
              </a:buBlip>
            </a:pPr>
            <a:r>
              <a:rPr lang="fr-FR" sz="1900" dirty="0">
                <a:latin typeface="Segoe Semibold" pitchFamily="34" charset="0"/>
              </a:rPr>
              <a:t>Evolutions Stratégies de groupe</a:t>
            </a:r>
          </a:p>
          <a:p>
            <a:pPr marL="254000" lvl="1" indent="-252413" eaLnBrk="0" hangingPunct="0">
              <a:lnSpc>
                <a:spcPct val="90000"/>
              </a:lnSpc>
              <a:spcBef>
                <a:spcPct val="20000"/>
              </a:spcBef>
              <a:buClr>
                <a:srgbClr val="0099FF"/>
              </a:buClr>
              <a:buFontTx/>
              <a:buBlip>
                <a:blip r:embed="rId5"/>
              </a:buBlip>
            </a:pPr>
            <a:r>
              <a:rPr lang="fr-FR" sz="1900" dirty="0">
                <a:latin typeface="Segoe Semibold" pitchFamily="34" charset="0"/>
              </a:rPr>
              <a:t>Améliorations des mises à jour</a:t>
            </a:r>
          </a:p>
          <a:p>
            <a:pPr marL="254000" lvl="1" indent="-252413" eaLnBrk="0" hangingPunct="0">
              <a:lnSpc>
                <a:spcPct val="90000"/>
              </a:lnSpc>
              <a:spcBef>
                <a:spcPct val="20000"/>
              </a:spcBef>
              <a:buClr>
                <a:srgbClr val="0099FF"/>
              </a:buClr>
              <a:buFontTx/>
              <a:buBlip>
                <a:blip r:embed="rId5"/>
              </a:buBlip>
            </a:pPr>
            <a:r>
              <a:rPr lang="fr-FR" sz="1900" dirty="0">
                <a:latin typeface="Segoe Semibold" pitchFamily="34" charset="0"/>
              </a:rPr>
              <a:t>Nouveaux fournisseurs WMI et </a:t>
            </a:r>
            <a:r>
              <a:rPr lang="fr-FR" sz="1900" dirty="0" err="1">
                <a:latin typeface="Segoe Semibold" pitchFamily="34" charset="0"/>
              </a:rPr>
              <a:t>WinRM</a:t>
            </a:r>
            <a:endParaRPr lang="fr-FR" sz="1900" dirty="0">
              <a:latin typeface="Segoe Semibold" pitchFamily="34" charset="0"/>
            </a:endParaRPr>
          </a:p>
        </p:txBody>
      </p:sp>
      <p:sp>
        <p:nvSpPr>
          <p:cNvPr id="58376" name="Text Box 10"/>
          <p:cNvSpPr txBox="1">
            <a:spLocks noChangeArrowheads="1"/>
          </p:cNvSpPr>
          <p:nvPr/>
        </p:nvSpPr>
        <p:spPr bwMode="auto">
          <a:xfrm>
            <a:off x="4816475" y="2212946"/>
            <a:ext cx="4327525" cy="762000"/>
          </a:xfrm>
          <a:prstGeom prst="rect">
            <a:avLst/>
          </a:prstGeom>
          <a:noFill/>
          <a:ln w="9525" algn="ctr">
            <a:noFill/>
            <a:miter lim="800000"/>
            <a:headEnd/>
            <a:tailEnd/>
          </a:ln>
        </p:spPr>
        <p:txBody>
          <a:bodyPr>
            <a:spAutoFit/>
          </a:bodyPr>
          <a:lstStyle/>
          <a:p>
            <a:r>
              <a:rPr lang="fr-FR" sz="2200" b="1" dirty="0">
                <a:solidFill>
                  <a:schemeClr val="tx2"/>
                </a:solidFill>
              </a:rPr>
              <a:t>Simplifier et améliorer la gestion du poste </a:t>
            </a:r>
          </a:p>
        </p:txBody>
      </p:sp>
      <p:sp>
        <p:nvSpPr>
          <p:cNvPr id="58377" name="Rectangle 11"/>
          <p:cNvSpPr>
            <a:spLocks noGrp="1" noChangeArrowheads="1"/>
          </p:cNvSpPr>
          <p:nvPr>
            <p:ph type="title"/>
          </p:nvPr>
        </p:nvSpPr>
        <p:spPr>
          <a:xfrm>
            <a:off x="274638" y="0"/>
            <a:ext cx="8393112" cy="1079500"/>
          </a:xfrm>
          <a:noFill/>
        </p:spPr>
        <p:txBody>
          <a:bodyPr/>
          <a:lstStyle/>
          <a:p>
            <a:r>
              <a:rPr lang="fr-FR" smtClean="0"/>
              <a:t>Améliorations de l’administration dans Windows Vista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3241"/>
                                        </p:tgtEl>
                                        <p:attrNameLst>
                                          <p:attrName>style.visibility</p:attrName>
                                        </p:attrNameLst>
                                      </p:cBhvr>
                                      <p:to>
                                        <p:strVal val="visible"/>
                                      </p:to>
                                    </p:set>
                                    <p:animEffect transition="in" filter="fade">
                                      <p:cBhvr>
                                        <p:cTn id="7" dur="1000"/>
                                        <p:tgtEl>
                                          <p:spTgt spid="2232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3237"/>
                                        </p:tgtEl>
                                        <p:attrNameLst>
                                          <p:attrName>style.visibility</p:attrName>
                                        </p:attrNameLst>
                                      </p:cBhvr>
                                      <p:to>
                                        <p:strVal val="visible"/>
                                      </p:to>
                                    </p:set>
                                    <p:animEffect transition="in" filter="fade">
                                      <p:cBhvr>
                                        <p:cTn id="10" dur="1000"/>
                                        <p:tgtEl>
                                          <p:spTgt spid="2232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3238"/>
                                        </p:tgtEl>
                                        <p:attrNameLst>
                                          <p:attrName>style.visibility</p:attrName>
                                        </p:attrNameLst>
                                      </p:cBhvr>
                                      <p:to>
                                        <p:strVal val="visible"/>
                                      </p:to>
                                    </p:set>
                                    <p:animEffect transition="in" filter="fade">
                                      <p:cBhvr>
                                        <p:cTn id="13" dur="1000"/>
                                        <p:tgtEl>
                                          <p:spTgt spid="223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7" grpId="0"/>
      <p:bldP spid="223238" grpId="0"/>
      <p:bldP spid="22324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711200" y="2613025"/>
            <a:ext cx="7843838" cy="1190625"/>
          </a:xfrm>
          <a:noFill/>
        </p:spPr>
        <p:txBody>
          <a:bodyPr/>
          <a:lstStyle/>
          <a:p>
            <a:r>
              <a:rPr lang="en-US" smtClean="0"/>
              <a:t>Objectif 1: </a:t>
            </a:r>
            <a:r>
              <a:rPr lang="fr-FR" smtClean="0"/>
              <a:t>Assurer la bon fonctionnement du poste</a:t>
            </a:r>
            <a:endParaRPr lang="en-US" smtClean="0"/>
          </a:p>
        </p:txBody>
      </p:sp>
      <p:sp>
        <p:nvSpPr>
          <p:cNvPr id="59395" name="Rectangle 3"/>
          <p:cNvSpPr>
            <a:spLocks noGrp="1" noChangeArrowheads="1"/>
          </p:cNvSpPr>
          <p:nvPr>
            <p:ph type="subTitle" idx="1"/>
          </p:nvPr>
        </p:nvSpPr>
        <p:spPr/>
        <p:txBody>
          <a:bodyPr/>
          <a:lstStyle/>
          <a:p>
            <a:endParaRPr lang="fr-FR" smtClean="0"/>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63538" y="0"/>
            <a:ext cx="8229600" cy="846138"/>
          </a:xfrm>
          <a:noFill/>
        </p:spPr>
        <p:txBody>
          <a:bodyPr/>
          <a:lstStyle/>
          <a:p>
            <a:r>
              <a:rPr lang="fr-FR" smtClean="0"/>
              <a:t>Limiter les privilèges</a:t>
            </a:r>
          </a:p>
        </p:txBody>
      </p:sp>
      <p:sp>
        <p:nvSpPr>
          <p:cNvPr id="60419" name="Rectangle 3"/>
          <p:cNvSpPr>
            <a:spLocks noGrp="1" noChangeArrowheads="1"/>
          </p:cNvSpPr>
          <p:nvPr>
            <p:ph idx="1"/>
          </p:nvPr>
        </p:nvSpPr>
        <p:spPr>
          <a:xfrm>
            <a:off x="182563" y="1114425"/>
            <a:ext cx="8601075" cy="2684463"/>
          </a:xfrm>
        </p:spPr>
        <p:txBody>
          <a:bodyPr/>
          <a:lstStyle/>
          <a:p>
            <a:r>
              <a:rPr lang="fr-FR" sz="2400" dirty="0" smtClean="0"/>
              <a:t>Les plus bas TCO (Total </a:t>
            </a:r>
            <a:r>
              <a:rPr lang="fr-FR" sz="2400" dirty="0" err="1" smtClean="0"/>
              <a:t>Cost</a:t>
            </a:r>
            <a:r>
              <a:rPr lang="fr-FR" sz="2400" dirty="0" smtClean="0"/>
              <a:t> of </a:t>
            </a:r>
            <a:r>
              <a:rPr lang="fr-FR" sz="2400" dirty="0" err="1" smtClean="0"/>
              <a:t>Ownership</a:t>
            </a:r>
            <a:r>
              <a:rPr lang="fr-FR" sz="2400" dirty="0" smtClean="0"/>
              <a:t>) sont obtenus lorsque l’utilisateur dispose uniquement du privilège  “utilisateur standard”</a:t>
            </a:r>
          </a:p>
          <a:p>
            <a:pPr lvl="1"/>
            <a:r>
              <a:rPr lang="fr-FR" sz="2200" dirty="0" smtClean="0"/>
              <a:t>Le poste reste dans un état connu </a:t>
            </a:r>
          </a:p>
          <a:p>
            <a:pPr lvl="1"/>
            <a:r>
              <a:rPr lang="fr-FR" sz="2200" dirty="0" smtClean="0"/>
              <a:t>Pas d’installation d’application non approuvée</a:t>
            </a:r>
          </a:p>
          <a:p>
            <a:pPr lvl="1"/>
            <a:r>
              <a:rPr lang="fr-FR" sz="2200" dirty="0" smtClean="0"/>
              <a:t>Moins d’arrêt et meilleur fonctionnement du poste</a:t>
            </a:r>
          </a:p>
          <a:p>
            <a:pPr lvl="1"/>
            <a:r>
              <a:rPr lang="fr-FR" sz="2200" dirty="0" smtClean="0"/>
              <a:t>Réduit le besoin de devoir ré installer le système</a:t>
            </a:r>
          </a:p>
        </p:txBody>
      </p:sp>
      <p:sp>
        <p:nvSpPr>
          <p:cNvPr id="231428" name="AutoShape 4"/>
          <p:cNvSpPr>
            <a:spLocks noChangeArrowheads="1"/>
          </p:cNvSpPr>
          <p:nvPr/>
        </p:nvSpPr>
        <p:spPr bwMode="auto">
          <a:xfrm>
            <a:off x="3200400" y="1295400"/>
            <a:ext cx="2482850" cy="4191000"/>
          </a:xfrm>
          <a:prstGeom prst="roundRect">
            <a:avLst>
              <a:gd name="adj" fmla="val 13069"/>
            </a:avLst>
          </a:prstGeom>
          <a:noFill/>
          <a:ln w="9525" algn="ctr">
            <a:noFill/>
            <a:round/>
            <a:headEnd/>
            <a:tailEnd/>
          </a:ln>
          <a:effectLst/>
        </p:spPr>
        <p:txBody>
          <a:bodyPr wrap="none"/>
          <a:lstStyle/>
          <a:p>
            <a:pPr algn="ctr">
              <a:defRPr/>
            </a:pPr>
            <a:endParaRPr lang="fr-FR" sz="2200" b="1">
              <a:solidFill>
                <a:schemeClr val="bg1"/>
              </a:solidFill>
              <a:effectLst>
                <a:outerShdw blurRad="38100" dist="38100" dir="2700000" algn="tl">
                  <a:srgbClr val="000000"/>
                </a:outerShdw>
              </a:effectLst>
              <a:latin typeface="Arial" pitchFamily="34" charset="0"/>
            </a:endParaRPr>
          </a:p>
        </p:txBody>
      </p:sp>
      <p:sp>
        <p:nvSpPr>
          <p:cNvPr id="231429" name="Rectangle 5"/>
          <p:cNvSpPr>
            <a:spLocks noChangeArrowheads="1"/>
          </p:cNvSpPr>
          <p:nvPr/>
        </p:nvSpPr>
        <p:spPr bwMode="auto">
          <a:xfrm>
            <a:off x="250825" y="3933825"/>
            <a:ext cx="8710613" cy="561975"/>
          </a:xfrm>
          <a:prstGeom prst="rect">
            <a:avLst/>
          </a:prstGeom>
          <a:noFill/>
          <a:ln w="12700">
            <a:noFill/>
            <a:miter lim="800000"/>
            <a:headEnd/>
            <a:tailEnd/>
          </a:ln>
          <a:effectLst/>
        </p:spPr>
        <p:txBody>
          <a:bodyPr wrap="none">
            <a:spAutoFit/>
          </a:bodyPr>
          <a:lstStyle/>
          <a:p>
            <a:pPr>
              <a:lnSpc>
                <a:spcPct val="110000"/>
              </a:lnSpc>
              <a:spcBef>
                <a:spcPct val="20000"/>
              </a:spcBef>
              <a:defRPr/>
            </a:pPr>
            <a:r>
              <a:rPr lang="en-US" sz="2800" b="1" i="1">
                <a:solidFill>
                  <a:srgbClr val="FFFFFF"/>
                </a:solidFill>
                <a:effectLst>
                  <a:outerShdw blurRad="38100" dist="38100" dir="2700000" algn="tl">
                    <a:srgbClr val="000000"/>
                  </a:outerShdw>
                </a:effectLst>
                <a:latin typeface="Arial" pitchFamily="34" charset="0"/>
              </a:rPr>
              <a:t>“…a locked and well-managed PC can save 40%.” </a:t>
            </a:r>
          </a:p>
        </p:txBody>
      </p:sp>
      <p:sp>
        <p:nvSpPr>
          <p:cNvPr id="231430" name="Rectangle 6"/>
          <p:cNvSpPr>
            <a:spLocks noChangeArrowheads="1"/>
          </p:cNvSpPr>
          <p:nvPr/>
        </p:nvSpPr>
        <p:spPr bwMode="auto">
          <a:xfrm>
            <a:off x="4706938" y="4586288"/>
            <a:ext cx="3862387" cy="403225"/>
          </a:xfrm>
          <a:prstGeom prst="rect">
            <a:avLst/>
          </a:prstGeom>
          <a:noFill/>
          <a:ln w="12700">
            <a:noFill/>
            <a:miter lim="800000"/>
            <a:headEnd/>
            <a:tailEnd/>
          </a:ln>
          <a:effectLst/>
        </p:spPr>
        <p:txBody>
          <a:bodyPr wrap="none">
            <a:spAutoFit/>
          </a:bodyPr>
          <a:lstStyle/>
          <a:p>
            <a:pPr eaLnBrk="0" hangingPunct="0">
              <a:lnSpc>
                <a:spcPct val="85000"/>
              </a:lnSpc>
              <a:spcBef>
                <a:spcPct val="20000"/>
              </a:spcBef>
              <a:defRPr/>
            </a:pPr>
            <a:r>
              <a:rPr lang="en-US" sz="2400" dirty="0">
                <a:effectLst>
                  <a:outerShdw blurRad="38100" dist="38100" dir="2700000" algn="tl">
                    <a:srgbClr val="000000"/>
                  </a:outerShdw>
                </a:effectLst>
                <a:latin typeface="Arial" pitchFamily="34" charset="0"/>
              </a:rPr>
              <a:t>—</a:t>
            </a:r>
            <a:r>
              <a:rPr lang="en-US" sz="2400" dirty="0">
                <a:latin typeface="Arial" pitchFamily="34" charset="0"/>
              </a:rPr>
              <a:t>Gartner, December 2005</a:t>
            </a:r>
          </a:p>
        </p:txBody>
      </p:sp>
      <p:sp>
        <p:nvSpPr>
          <p:cNvPr id="61447" name="Rectangle 7"/>
          <p:cNvSpPr>
            <a:spLocks noChangeArrowheads="1"/>
          </p:cNvSpPr>
          <p:nvPr/>
        </p:nvSpPr>
        <p:spPr bwMode="auto">
          <a:xfrm>
            <a:off x="176213" y="4999038"/>
            <a:ext cx="9326562" cy="1568450"/>
          </a:xfrm>
          <a:prstGeom prst="rect">
            <a:avLst/>
          </a:prstGeom>
          <a:noFill/>
          <a:ln w="9525">
            <a:noFill/>
            <a:miter lim="800000"/>
            <a:headEnd/>
            <a:tailEnd/>
          </a:ln>
        </p:spPr>
        <p:txBody>
          <a:bodyPr>
            <a:spAutoFit/>
          </a:bodyPr>
          <a:lstStyle/>
          <a:p>
            <a:pPr marL="342900" indent="-342900" defTabSz="-13873163" eaLnBrk="0" hangingPunct="0">
              <a:lnSpc>
                <a:spcPct val="90000"/>
              </a:lnSpc>
              <a:spcBef>
                <a:spcPct val="30000"/>
              </a:spcBef>
              <a:buClr>
                <a:schemeClr val="tx2"/>
              </a:buClr>
              <a:buFont typeface="Wingdings 2" pitchFamily="18" charset="2"/>
              <a:buBlip>
                <a:blip r:embed="rId3"/>
              </a:buBlip>
              <a:defRPr/>
            </a:pPr>
            <a:r>
              <a:rPr lang="fr-FR" sz="2400" dirty="0">
                <a:latin typeface="Segoe Semibold" pitchFamily="34" charset="0"/>
              </a:rPr>
              <a:t>Elévation de privilèges pour des tâches administratives et fonctions d'application spécifiques </a:t>
            </a:r>
          </a:p>
          <a:p>
            <a:pPr marL="742950" lvl="1" indent="-285750" defTabSz="-13873163" eaLnBrk="0" hangingPunct="0">
              <a:lnSpc>
                <a:spcPct val="90000"/>
              </a:lnSpc>
              <a:spcBef>
                <a:spcPct val="30000"/>
              </a:spcBef>
              <a:buClr>
                <a:srgbClr val="0099FF"/>
              </a:buClr>
              <a:buFontTx/>
              <a:buBlip>
                <a:blip r:embed="rId4"/>
              </a:buBlip>
              <a:defRPr/>
            </a:pPr>
            <a:r>
              <a:rPr lang="fr-FR" sz="2200" u="sng" dirty="0">
                <a:solidFill>
                  <a:schemeClr val="accent6"/>
                </a:solidFill>
                <a:latin typeface="Segoe Semibold" pitchFamily="34" charset="0"/>
              </a:rPr>
              <a:t>Même et surtout les administrateurs du poste</a:t>
            </a:r>
          </a:p>
          <a:p>
            <a:pPr marL="742950" lvl="1" indent="-285750" defTabSz="-13873163" eaLnBrk="0" hangingPunct="0">
              <a:lnSpc>
                <a:spcPct val="90000"/>
              </a:lnSpc>
              <a:spcBef>
                <a:spcPct val="30000"/>
              </a:spcBef>
              <a:buClr>
                <a:srgbClr val="0099FF"/>
              </a:buClr>
              <a:buFontTx/>
              <a:buBlip>
                <a:blip r:embed="rId4"/>
              </a:buBlip>
              <a:defRPr/>
            </a:pPr>
            <a:endParaRPr lang="fr-FR" sz="2200" dirty="0">
              <a:solidFill>
                <a:schemeClr val="accent1"/>
              </a:solidFill>
              <a:latin typeface="Segoe Semibold" pitchFamily="34" charset="0"/>
            </a:endParaRP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63538" y="0"/>
            <a:ext cx="8229600" cy="846138"/>
          </a:xfrm>
          <a:noFill/>
        </p:spPr>
        <p:txBody>
          <a:bodyPr/>
          <a:lstStyle/>
          <a:p>
            <a:r>
              <a:rPr lang="en-US" smtClean="0"/>
              <a:t>Windows Resource Protection</a:t>
            </a:r>
          </a:p>
        </p:txBody>
      </p:sp>
      <p:sp>
        <p:nvSpPr>
          <p:cNvPr id="61443" name="Rectangle 3"/>
          <p:cNvSpPr>
            <a:spLocks noGrp="1" noChangeArrowheads="1"/>
          </p:cNvSpPr>
          <p:nvPr>
            <p:ph idx="1"/>
          </p:nvPr>
        </p:nvSpPr>
        <p:spPr>
          <a:xfrm>
            <a:off x="341313" y="1101725"/>
            <a:ext cx="8388350" cy="4459288"/>
          </a:xfrm>
        </p:spPr>
        <p:txBody>
          <a:bodyPr/>
          <a:lstStyle/>
          <a:p>
            <a:r>
              <a:rPr lang="fr-FR" smtClean="0"/>
              <a:t>Maintenir la configuration du poste en interdisant tout changement pouvant provoquer une panne du système</a:t>
            </a:r>
          </a:p>
          <a:p>
            <a:pPr lvl="1"/>
            <a:r>
              <a:rPr lang="fr-FR" smtClean="0"/>
              <a:t>Fichiers systèmes et paramètres du registre protégés de tout changement accidentel par l’utilisateur ou par une application (ex: </a:t>
            </a:r>
          </a:p>
          <a:p>
            <a:pPr lvl="1"/>
            <a:r>
              <a:rPr lang="fr-FR" smtClean="0"/>
              <a:t>Seul l’« installer » Windows approuvé peut apporter des changements aux fichiers systèmes et paramètres protégés</a:t>
            </a:r>
          </a:p>
          <a:p>
            <a:pPr lvl="1"/>
            <a:r>
              <a:rPr lang="fr-FR" smtClean="0"/>
              <a:t>Si modifiés, les fichiers de démarrage sont remplacés par une source fiable</a:t>
            </a: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711200" y="2613025"/>
            <a:ext cx="7843838" cy="1190625"/>
          </a:xfrm>
          <a:noFill/>
        </p:spPr>
        <p:txBody>
          <a:bodyPr/>
          <a:lstStyle/>
          <a:p>
            <a:r>
              <a:rPr lang="fr-FR" smtClean="0"/>
              <a:t>Objectif 2:  Simplifier et améliorer la gestion du poste</a:t>
            </a:r>
          </a:p>
        </p:txBody>
      </p:sp>
      <p:sp>
        <p:nvSpPr>
          <p:cNvPr id="62467" name="Rectangle 3"/>
          <p:cNvSpPr>
            <a:spLocks noGrp="1" noChangeArrowheads="1"/>
          </p:cNvSpPr>
          <p:nvPr>
            <p:ph type="subTitle" idx="1"/>
          </p:nvPr>
        </p:nvSpPr>
        <p:spPr/>
        <p:txBody>
          <a:bodyPr/>
          <a:lstStyle/>
          <a:p>
            <a:endParaRPr lang="fr-FR" smtClean="0"/>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195263"/>
            <a:ext cx="9283700" cy="585787"/>
          </a:xfrm>
          <a:noFill/>
        </p:spPr>
        <p:txBody>
          <a:bodyPr/>
          <a:lstStyle/>
          <a:p>
            <a:r>
              <a:rPr lang="en-US" smtClean="0"/>
              <a:t>Microsoft Management Console 3.0</a:t>
            </a:r>
          </a:p>
        </p:txBody>
      </p:sp>
      <p:sp>
        <p:nvSpPr>
          <p:cNvPr id="63491" name="Rectangle 3"/>
          <p:cNvSpPr>
            <a:spLocks noGrp="1" noChangeArrowheads="1"/>
          </p:cNvSpPr>
          <p:nvPr>
            <p:ph idx="1"/>
          </p:nvPr>
        </p:nvSpPr>
        <p:spPr>
          <a:xfrm>
            <a:off x="349250" y="941388"/>
            <a:ext cx="8613775" cy="5292725"/>
          </a:xfrm>
        </p:spPr>
        <p:txBody>
          <a:bodyPr/>
          <a:lstStyle/>
          <a:p>
            <a:pPr marL="398463" indent="-398463"/>
            <a:r>
              <a:rPr lang="fr-FR" sz="2400" b="1" smtClean="0"/>
              <a:t>Plus stable</a:t>
            </a:r>
          </a:p>
          <a:p>
            <a:pPr marL="747713" lvl="1" indent="-347663"/>
            <a:r>
              <a:rPr lang="fr-FR" sz="2000" smtClean="0"/>
              <a:t>Détection et reporting des problèmes de fichiers enfichables (snap-in) améliorés</a:t>
            </a:r>
          </a:p>
          <a:p>
            <a:pPr marL="747713" lvl="1" indent="-347663"/>
            <a:r>
              <a:rPr lang="fr-FR" sz="2000" smtClean="0"/>
              <a:t>Possibilité d’isoler un snap-in “gelé” dans la console </a:t>
            </a:r>
            <a:br>
              <a:rPr lang="fr-FR" sz="2000" smtClean="0"/>
            </a:br>
            <a:r>
              <a:rPr lang="fr-FR" sz="2000" smtClean="0"/>
              <a:t>(nouveaux snap-ins seulement)</a:t>
            </a:r>
          </a:p>
          <a:p>
            <a:pPr marL="747713" lvl="1" indent="-347663">
              <a:buFontTx/>
              <a:buNone/>
            </a:pPr>
            <a:endParaRPr lang="fr-FR" sz="800" smtClean="0"/>
          </a:p>
          <a:p>
            <a:pPr marL="398463" indent="-398463"/>
            <a:r>
              <a:rPr lang="fr-FR" sz="2400" b="1" smtClean="0"/>
              <a:t>Plus simple d’utilisation</a:t>
            </a:r>
          </a:p>
          <a:p>
            <a:pPr marL="747713" lvl="1" indent="-347663"/>
            <a:r>
              <a:rPr lang="fr-FR" sz="2000" smtClean="0"/>
              <a:t>Interface graphique (UI) asynchrone</a:t>
            </a:r>
          </a:p>
          <a:p>
            <a:pPr marL="747713" lvl="1" indent="-347663"/>
            <a:r>
              <a:rPr lang="fr-FR" sz="2000" smtClean="0"/>
              <a:t>Plus simple de personnaliser les consoles</a:t>
            </a:r>
          </a:p>
          <a:p>
            <a:pPr marL="747713" lvl="1" indent="-347663"/>
            <a:r>
              <a:rPr lang="fr-FR" sz="2000" smtClean="0"/>
              <a:t>Actions possibles</a:t>
            </a:r>
            <a:r>
              <a:rPr lang="fr-FR" smtClean="0"/>
              <a:t> </a:t>
            </a:r>
          </a:p>
          <a:p>
            <a:pPr marL="747713" lvl="1" indent="-347663">
              <a:buFontTx/>
              <a:buNone/>
            </a:pPr>
            <a:endParaRPr lang="fr-FR" sz="800" smtClean="0"/>
          </a:p>
          <a:p>
            <a:pPr marL="398463" indent="-398463"/>
            <a:r>
              <a:rPr lang="fr-FR" sz="2400" b="1" smtClean="0"/>
              <a:t>Environnement de développement plus riche</a:t>
            </a:r>
          </a:p>
          <a:p>
            <a:pPr marL="747713" lvl="1" indent="-347663"/>
            <a:r>
              <a:rPr lang="fr-FR" sz="2000" smtClean="0"/>
              <a:t>Plus simple de développer</a:t>
            </a:r>
          </a:p>
          <a:p>
            <a:pPr marL="747713" lvl="1" indent="-347663"/>
            <a:r>
              <a:rPr lang="fr-FR" sz="2000" smtClean="0"/>
              <a:t>Conception de snap-in modélisée </a:t>
            </a:r>
          </a:p>
          <a:p>
            <a:pPr marL="747713" lvl="1" indent="-347663"/>
            <a:r>
              <a:rPr lang="fr-FR" sz="2000" smtClean="0"/>
              <a:t>Conception au travers des Winforms</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2588" y="12700"/>
            <a:ext cx="8369300" cy="641350"/>
          </a:xfrm>
          <a:noFill/>
        </p:spPr>
        <p:txBody>
          <a:bodyPr/>
          <a:lstStyle/>
          <a:p>
            <a:r>
              <a:rPr lang="fr-FR" smtClean="0"/>
              <a:t>Les problématiques</a:t>
            </a:r>
            <a:r>
              <a:rPr lang="fr-FR" sz="3200" smtClean="0"/>
              <a:t> </a:t>
            </a:r>
            <a:endParaRPr lang="fr-FR" sz="1800" i="1" smtClean="0">
              <a:solidFill>
                <a:srgbClr val="5F83CB"/>
              </a:solidFill>
            </a:endParaRPr>
          </a:p>
        </p:txBody>
      </p:sp>
      <p:pic>
        <p:nvPicPr>
          <p:cNvPr id="10243" name="Picture 3" descr="sl28a"/>
          <p:cNvPicPr>
            <a:picLocks noChangeAspect="1" noChangeArrowheads="1"/>
          </p:cNvPicPr>
          <p:nvPr/>
        </p:nvPicPr>
        <p:blipFill>
          <a:blip r:embed="rId3"/>
          <a:srcRect/>
          <a:stretch>
            <a:fillRect/>
          </a:stretch>
        </p:blipFill>
        <p:spPr bwMode="invGray">
          <a:xfrm>
            <a:off x="533400" y="714375"/>
            <a:ext cx="8391525" cy="5891213"/>
          </a:xfrm>
          <a:prstGeom prst="rect">
            <a:avLst/>
          </a:prstGeom>
          <a:noFill/>
          <a:ln w="9525">
            <a:noFill/>
            <a:miter lim="800000"/>
            <a:headEnd/>
            <a:tailEnd/>
          </a:ln>
        </p:spPr>
      </p:pic>
      <p:pic>
        <p:nvPicPr>
          <p:cNvPr id="10244" name="Picture 11" descr="sl28b"/>
          <p:cNvPicPr>
            <a:picLocks noChangeAspect="1" noChangeArrowheads="1"/>
          </p:cNvPicPr>
          <p:nvPr/>
        </p:nvPicPr>
        <p:blipFill>
          <a:blip r:embed="rId4"/>
          <a:srcRect/>
          <a:stretch>
            <a:fillRect/>
          </a:stretch>
        </p:blipFill>
        <p:spPr bwMode="auto">
          <a:xfrm>
            <a:off x="165100" y="3030538"/>
            <a:ext cx="2870200" cy="3111500"/>
          </a:xfrm>
          <a:prstGeom prst="rect">
            <a:avLst/>
          </a:prstGeom>
          <a:noFill/>
          <a:ln w="9525">
            <a:noFill/>
            <a:miter lim="800000"/>
            <a:headEnd/>
            <a:tailEnd/>
          </a:ln>
        </p:spPr>
      </p:pic>
      <p:sp>
        <p:nvSpPr>
          <p:cNvPr id="586764" name="Text Box 12"/>
          <p:cNvSpPr txBox="1">
            <a:spLocks noChangeArrowheads="1"/>
          </p:cNvSpPr>
          <p:nvPr/>
        </p:nvSpPr>
        <p:spPr bwMode="auto">
          <a:xfrm>
            <a:off x="752475" y="1087438"/>
            <a:ext cx="1941513" cy="1069975"/>
          </a:xfrm>
          <a:prstGeom prst="rect">
            <a:avLst/>
          </a:prstGeom>
          <a:noFill/>
          <a:ln w="9525" algn="ctr">
            <a:noFill/>
            <a:miter lim="800000"/>
            <a:headEnd/>
            <a:tailEnd/>
          </a:ln>
          <a:effectLst>
            <a:prstShdw prst="shdw17" dist="17961" dir="2700000">
              <a:schemeClr val="accent1">
                <a:gamma/>
                <a:shade val="60000"/>
                <a:invGamma/>
                <a:alpha val="50000"/>
              </a:schemeClr>
            </a:prstShdw>
          </a:effectLst>
        </p:spPr>
        <p:txBody>
          <a:bodyPr>
            <a:spAutoFit/>
          </a:bodyPr>
          <a:lstStyle/>
          <a:p>
            <a:pPr>
              <a:defRPr/>
            </a:pPr>
            <a:r>
              <a:rPr lang="fr-FR" sz="1600" b="1">
                <a:latin typeface="Arial" pitchFamily="34" charset="0"/>
              </a:rPr>
              <a:t>Mes applications fonctionneront elles avec Windows Vista ?</a:t>
            </a:r>
          </a:p>
        </p:txBody>
      </p:sp>
      <p:sp>
        <p:nvSpPr>
          <p:cNvPr id="586765" name="Text Box 13"/>
          <p:cNvSpPr txBox="1">
            <a:spLocks noChangeArrowheads="1"/>
          </p:cNvSpPr>
          <p:nvPr/>
        </p:nvSpPr>
        <p:spPr bwMode="auto">
          <a:xfrm>
            <a:off x="3122613" y="739775"/>
            <a:ext cx="1966912" cy="1314450"/>
          </a:xfrm>
          <a:prstGeom prst="rect">
            <a:avLst/>
          </a:prstGeom>
          <a:noFill/>
          <a:ln w="9525" algn="ctr">
            <a:noFill/>
            <a:miter lim="800000"/>
            <a:headEnd/>
            <a:tailEnd/>
          </a:ln>
          <a:effectLst>
            <a:prstShdw prst="shdw17" dist="17961" dir="2700000">
              <a:schemeClr val="accent1">
                <a:gamma/>
                <a:shade val="60000"/>
                <a:invGamma/>
                <a:alpha val="50000"/>
              </a:schemeClr>
            </a:prstShdw>
          </a:effectLst>
        </p:spPr>
        <p:txBody>
          <a:bodyPr>
            <a:spAutoFit/>
          </a:bodyPr>
          <a:lstStyle/>
          <a:p>
            <a:pPr>
              <a:spcBef>
                <a:spcPct val="50000"/>
              </a:spcBef>
              <a:defRPr/>
            </a:pPr>
            <a:r>
              <a:rPr lang="fr-FR" sz="1600" b="1">
                <a:latin typeface="Arial" pitchFamily="34" charset="0"/>
              </a:rPr>
              <a:t>Mes documents seront-ils compatibles avec Office 2007 ?</a:t>
            </a:r>
          </a:p>
          <a:p>
            <a:pPr>
              <a:defRPr/>
            </a:pPr>
            <a:endParaRPr lang="fr-FR" sz="1600">
              <a:latin typeface="Arial" pitchFamily="34" charset="0"/>
            </a:endParaRPr>
          </a:p>
        </p:txBody>
      </p:sp>
      <p:sp>
        <p:nvSpPr>
          <p:cNvPr id="586766" name="Text Box 14"/>
          <p:cNvSpPr txBox="1">
            <a:spLocks noChangeArrowheads="1"/>
          </p:cNvSpPr>
          <p:nvPr/>
        </p:nvSpPr>
        <p:spPr bwMode="auto">
          <a:xfrm>
            <a:off x="5795963" y="806450"/>
            <a:ext cx="1885950" cy="915988"/>
          </a:xfrm>
          <a:prstGeom prst="rect">
            <a:avLst/>
          </a:prstGeom>
          <a:noFill/>
          <a:ln w="9525" algn="ctr">
            <a:noFill/>
            <a:miter lim="800000"/>
            <a:headEnd/>
            <a:tailEnd/>
          </a:ln>
          <a:effectLst>
            <a:prstShdw prst="shdw17" dist="17961" dir="2700000">
              <a:schemeClr val="accent1">
                <a:gamma/>
                <a:shade val="60000"/>
                <a:invGamma/>
                <a:alpha val="50000"/>
              </a:schemeClr>
            </a:prstShdw>
          </a:effectLst>
        </p:spPr>
        <p:txBody>
          <a:bodyPr>
            <a:spAutoFit/>
          </a:bodyPr>
          <a:lstStyle/>
          <a:p>
            <a:pPr>
              <a:spcBef>
                <a:spcPct val="50000"/>
              </a:spcBef>
              <a:defRPr/>
            </a:pPr>
            <a:r>
              <a:rPr lang="fr-FR" b="1">
                <a:latin typeface="Arial" pitchFamily="34" charset="0"/>
              </a:rPr>
              <a:t>Par où dois je commencer ?</a:t>
            </a:r>
          </a:p>
          <a:p>
            <a:pPr>
              <a:defRPr/>
            </a:pPr>
            <a:endParaRPr lang="fr-FR">
              <a:latin typeface="Arial" pitchFamily="34" charset="0"/>
            </a:endParaRPr>
          </a:p>
        </p:txBody>
      </p:sp>
      <p:sp>
        <p:nvSpPr>
          <p:cNvPr id="586767" name="Text Box 15"/>
          <p:cNvSpPr txBox="1">
            <a:spLocks noChangeArrowheads="1"/>
          </p:cNvSpPr>
          <p:nvPr/>
        </p:nvSpPr>
        <p:spPr bwMode="auto">
          <a:xfrm>
            <a:off x="6780213" y="2001838"/>
            <a:ext cx="2033587" cy="1190625"/>
          </a:xfrm>
          <a:prstGeom prst="rect">
            <a:avLst/>
          </a:prstGeom>
          <a:noFill/>
          <a:ln w="9525" algn="ctr">
            <a:noFill/>
            <a:miter lim="800000"/>
            <a:headEnd/>
            <a:tailEnd/>
          </a:ln>
          <a:effectLst>
            <a:prstShdw prst="shdw17" dist="17961" dir="2700000">
              <a:schemeClr val="accent1">
                <a:gamma/>
                <a:shade val="60000"/>
                <a:invGamma/>
                <a:alpha val="50000"/>
              </a:schemeClr>
            </a:prstShdw>
          </a:effectLst>
        </p:spPr>
        <p:txBody>
          <a:bodyPr>
            <a:spAutoFit/>
          </a:bodyPr>
          <a:lstStyle/>
          <a:p>
            <a:pPr>
              <a:spcBef>
                <a:spcPct val="50000"/>
              </a:spcBef>
              <a:defRPr/>
            </a:pPr>
            <a:r>
              <a:rPr lang="fr-FR" b="1">
                <a:latin typeface="Arial" pitchFamily="34" charset="0"/>
              </a:rPr>
              <a:t>La gestion des images est un casse tête</a:t>
            </a:r>
          </a:p>
          <a:p>
            <a:pPr>
              <a:defRPr/>
            </a:pPr>
            <a:endParaRPr lang="fr-FR">
              <a:latin typeface="Arial" pitchFamily="34" charset="0"/>
            </a:endParaRPr>
          </a:p>
        </p:txBody>
      </p:sp>
      <p:sp>
        <p:nvSpPr>
          <p:cNvPr id="586768" name="Text Box 16"/>
          <p:cNvSpPr txBox="1">
            <a:spLocks noChangeArrowheads="1"/>
          </p:cNvSpPr>
          <p:nvPr/>
        </p:nvSpPr>
        <p:spPr bwMode="auto">
          <a:xfrm>
            <a:off x="6661150" y="3267075"/>
            <a:ext cx="2054225" cy="1069975"/>
          </a:xfrm>
          <a:prstGeom prst="rect">
            <a:avLst/>
          </a:prstGeom>
          <a:noFill/>
          <a:ln w="9525" algn="ctr">
            <a:noFill/>
            <a:miter lim="800000"/>
            <a:headEnd/>
            <a:tailEnd/>
          </a:ln>
          <a:effectLst>
            <a:prstShdw prst="shdw17" dist="17961" dir="2700000">
              <a:schemeClr val="accent1">
                <a:gamma/>
                <a:shade val="60000"/>
                <a:invGamma/>
                <a:alpha val="50000"/>
              </a:schemeClr>
            </a:prstShdw>
          </a:effectLst>
        </p:spPr>
        <p:txBody>
          <a:bodyPr>
            <a:spAutoFit/>
          </a:bodyPr>
          <a:lstStyle/>
          <a:p>
            <a:pPr>
              <a:defRPr/>
            </a:pPr>
            <a:r>
              <a:rPr lang="fr-FR" sz="1600" b="1">
                <a:latin typeface="Arial" pitchFamily="34" charset="0"/>
              </a:rPr>
              <a:t>J’ai besoin d’une solution de déploiement industrielle</a:t>
            </a:r>
          </a:p>
        </p:txBody>
      </p:sp>
      <p:sp>
        <p:nvSpPr>
          <p:cNvPr id="586769" name="Text Box 17"/>
          <p:cNvSpPr txBox="1">
            <a:spLocks noChangeArrowheads="1"/>
          </p:cNvSpPr>
          <p:nvPr/>
        </p:nvSpPr>
        <p:spPr bwMode="auto">
          <a:xfrm>
            <a:off x="6619875" y="4610100"/>
            <a:ext cx="1912938" cy="1069975"/>
          </a:xfrm>
          <a:prstGeom prst="rect">
            <a:avLst/>
          </a:prstGeom>
          <a:noFill/>
          <a:ln w="9525" algn="ctr">
            <a:noFill/>
            <a:miter lim="800000"/>
            <a:headEnd/>
            <a:tailEnd/>
          </a:ln>
          <a:effectLst>
            <a:prstShdw prst="shdw17" dist="17961" dir="2700000">
              <a:schemeClr val="accent1">
                <a:gamma/>
                <a:shade val="60000"/>
                <a:invGamma/>
                <a:alpha val="50000"/>
              </a:schemeClr>
            </a:prstShdw>
          </a:effectLst>
        </p:spPr>
        <p:txBody>
          <a:bodyPr>
            <a:spAutoFit/>
          </a:bodyPr>
          <a:lstStyle/>
          <a:p>
            <a:pPr>
              <a:defRPr/>
            </a:pPr>
            <a:r>
              <a:rPr lang="fr-FR" sz="1600" b="1">
                <a:latin typeface="Arial" pitchFamily="34" charset="0"/>
              </a:rPr>
              <a:t>Les coûts sont trop élevés je n’ai pas les ressources</a:t>
            </a:r>
          </a:p>
        </p:txBody>
      </p:sp>
      <p:sp>
        <p:nvSpPr>
          <p:cNvPr id="586770" name="Text Box 18"/>
          <p:cNvSpPr txBox="1">
            <a:spLocks noChangeArrowheads="1"/>
          </p:cNvSpPr>
          <p:nvPr/>
        </p:nvSpPr>
        <p:spPr bwMode="auto">
          <a:xfrm>
            <a:off x="4017963" y="5146675"/>
            <a:ext cx="2078037" cy="1077913"/>
          </a:xfrm>
          <a:prstGeom prst="rect">
            <a:avLst/>
          </a:prstGeom>
          <a:noFill/>
          <a:ln w="9525" algn="ctr">
            <a:noFill/>
            <a:miter lim="800000"/>
            <a:headEnd/>
            <a:tailEnd/>
          </a:ln>
          <a:effectLst>
            <a:prstShdw prst="shdw17" dist="17961" dir="2700000">
              <a:schemeClr val="accent1">
                <a:gamma/>
                <a:shade val="60000"/>
                <a:invGamma/>
                <a:alpha val="50000"/>
              </a:schemeClr>
            </a:prstShdw>
          </a:effectLst>
        </p:spPr>
        <p:txBody>
          <a:bodyPr>
            <a:spAutoFit/>
          </a:bodyPr>
          <a:lstStyle/>
          <a:p>
            <a:pPr>
              <a:spcBef>
                <a:spcPct val="50000"/>
              </a:spcBef>
              <a:defRPr/>
            </a:pPr>
            <a:r>
              <a:rPr lang="fr-FR" sz="1600" b="1" dirty="0">
                <a:latin typeface="Arial" pitchFamily="34" charset="0"/>
              </a:rPr>
              <a:t>Dois-je attendre le prochain Service Pack que les bugs soient corrigés</a:t>
            </a:r>
            <a:endParaRPr lang="fr-FR" sz="1600" dirty="0">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20663" y="0"/>
            <a:ext cx="8764587" cy="585788"/>
          </a:xfrm>
          <a:noFill/>
        </p:spPr>
        <p:txBody>
          <a:bodyPr/>
          <a:lstStyle/>
          <a:p>
            <a:r>
              <a:rPr lang="en-US" dirty="0" smtClean="0"/>
              <a:t>Infrastructure GPO</a:t>
            </a:r>
          </a:p>
        </p:txBody>
      </p:sp>
      <p:sp>
        <p:nvSpPr>
          <p:cNvPr id="239619" name="AutoShape 3"/>
          <p:cNvSpPr>
            <a:spLocks noChangeArrowheads="1"/>
          </p:cNvSpPr>
          <p:nvPr/>
        </p:nvSpPr>
        <p:spPr bwMode="auto">
          <a:xfrm>
            <a:off x="1120775" y="844550"/>
            <a:ext cx="1676400" cy="1155700"/>
          </a:xfrm>
          <a:prstGeom prst="triangle">
            <a:avLst>
              <a:gd name="adj" fmla="val 50000"/>
            </a:avLst>
          </a:prstGeom>
          <a:gradFill rotWithShape="0">
            <a:gsLst>
              <a:gs pos="0">
                <a:schemeClr val="accent2">
                  <a:gamma/>
                  <a:shade val="46275"/>
                  <a:invGamma/>
                </a:schemeClr>
              </a:gs>
              <a:gs pos="100000">
                <a:schemeClr val="accent2"/>
              </a:gs>
            </a:gsLst>
            <a:lin ang="5400000" scaled="1"/>
          </a:gradFill>
          <a:ln w="9525">
            <a:solidFill>
              <a:schemeClr val="tx1"/>
            </a:solidFill>
            <a:miter lim="800000"/>
            <a:headEnd/>
            <a:tailEnd/>
          </a:ln>
          <a:effectLst/>
        </p:spPr>
        <p:txBody>
          <a:bodyPr wrap="none" anchor="ctr"/>
          <a:lstStyle/>
          <a:p>
            <a:pPr algn="ctr">
              <a:defRPr/>
            </a:pPr>
            <a:r>
              <a:rPr lang="fr-FR" b="1" dirty="0">
                <a:latin typeface="Segoe" pitchFamily="34" charset="0"/>
              </a:rPr>
              <a:t> </a:t>
            </a:r>
            <a:r>
              <a:rPr lang="fr-FR" b="1" dirty="0">
                <a:solidFill>
                  <a:schemeClr val="accent3"/>
                </a:solidFill>
                <a:latin typeface="Segoe" pitchFamily="34" charset="0"/>
              </a:rPr>
              <a:t>AD</a:t>
            </a:r>
            <a:r>
              <a:rPr lang="fr-FR" sz="2400" dirty="0">
                <a:solidFill>
                  <a:schemeClr val="accent3"/>
                </a:solidFill>
                <a:latin typeface="Segoe" pitchFamily="34" charset="0"/>
              </a:rPr>
              <a:t> </a:t>
            </a:r>
            <a:endParaRPr lang="fr-FR" b="1" dirty="0">
              <a:solidFill>
                <a:schemeClr val="accent3"/>
              </a:solidFill>
              <a:latin typeface="Segoe" pitchFamily="34" charset="0"/>
            </a:endParaRPr>
          </a:p>
        </p:txBody>
      </p:sp>
      <p:grpSp>
        <p:nvGrpSpPr>
          <p:cNvPr id="64516" name="Group 4"/>
          <p:cNvGrpSpPr>
            <a:grpSpLocks/>
          </p:cNvGrpSpPr>
          <p:nvPr/>
        </p:nvGrpSpPr>
        <p:grpSpPr bwMode="auto">
          <a:xfrm>
            <a:off x="4757738" y="922338"/>
            <a:ext cx="2057400" cy="1600200"/>
            <a:chOff x="3225" y="1138"/>
            <a:chExt cx="1567" cy="1239"/>
          </a:xfrm>
        </p:grpSpPr>
        <p:sp>
          <p:nvSpPr>
            <p:cNvPr id="64619" name="Rectangle 5"/>
            <p:cNvSpPr>
              <a:spLocks noChangeArrowheads="1"/>
            </p:cNvSpPr>
            <p:nvPr/>
          </p:nvSpPr>
          <p:spPr bwMode="auto">
            <a:xfrm>
              <a:off x="3225" y="1138"/>
              <a:ext cx="1356" cy="1239"/>
            </a:xfrm>
            <a:prstGeom prst="rect">
              <a:avLst/>
            </a:prstGeom>
            <a:solidFill>
              <a:srgbClr val="993300"/>
            </a:solidFill>
            <a:ln w="9525">
              <a:solidFill>
                <a:schemeClr val="tx1"/>
              </a:solidFill>
              <a:miter lim="800000"/>
              <a:headEnd/>
              <a:tailEnd/>
            </a:ln>
          </p:spPr>
          <p:txBody>
            <a:bodyPr wrap="none" anchor="ctr"/>
            <a:lstStyle/>
            <a:p>
              <a:endParaRPr lang="fr-FR"/>
            </a:p>
          </p:txBody>
        </p:sp>
        <p:grpSp>
          <p:nvGrpSpPr>
            <p:cNvPr id="64620" name="Group 6"/>
            <p:cNvGrpSpPr>
              <a:grpSpLocks/>
            </p:cNvGrpSpPr>
            <p:nvPr/>
          </p:nvGrpSpPr>
          <p:grpSpPr bwMode="auto">
            <a:xfrm>
              <a:off x="3360" y="1342"/>
              <a:ext cx="563" cy="831"/>
              <a:chOff x="2718" y="1608"/>
              <a:chExt cx="394" cy="582"/>
            </a:xfrm>
          </p:grpSpPr>
          <p:sp>
            <p:nvSpPr>
              <p:cNvPr id="239623" name="Rectangle 7"/>
              <p:cNvSpPr>
                <a:spLocks noChangeArrowheads="1"/>
              </p:cNvSpPr>
              <p:nvPr/>
            </p:nvSpPr>
            <p:spPr bwMode="auto">
              <a:xfrm>
                <a:off x="2718" y="1608"/>
                <a:ext cx="393" cy="582"/>
              </a:xfrm>
              <a:prstGeom prst="rect">
                <a:avLst/>
              </a:prstGeom>
              <a:solidFill>
                <a:schemeClr val="bg1"/>
              </a:solidFill>
              <a:ln w="9525">
                <a:solidFill>
                  <a:srgbClr val="333399"/>
                </a:solidFill>
                <a:miter lim="800000"/>
                <a:headEnd/>
                <a:tailEnd/>
              </a:ln>
              <a:effectLst>
                <a:outerShdw dist="107763" dir="2700000" algn="ctr" rotWithShape="0">
                  <a:schemeClr val="bg2"/>
                </a:outerShdw>
              </a:effectLst>
            </p:spPr>
            <p:txBody>
              <a:bodyPr wrap="none" anchor="ctr"/>
              <a:lstStyle/>
              <a:p>
                <a:pPr>
                  <a:defRPr/>
                </a:pPr>
                <a:endParaRPr lang="fr-FR">
                  <a:latin typeface="Arial" pitchFamily="34" charset="0"/>
                </a:endParaRPr>
              </a:p>
            </p:txBody>
          </p:sp>
          <p:grpSp>
            <p:nvGrpSpPr>
              <p:cNvPr id="64637" name="Group 8"/>
              <p:cNvGrpSpPr>
                <a:grpSpLocks/>
              </p:cNvGrpSpPr>
              <p:nvPr/>
            </p:nvGrpSpPr>
            <p:grpSpPr bwMode="auto">
              <a:xfrm>
                <a:off x="2803" y="1640"/>
                <a:ext cx="204" cy="523"/>
                <a:chOff x="2105" y="843"/>
                <a:chExt cx="238" cy="611"/>
              </a:xfrm>
            </p:grpSpPr>
            <p:sp>
              <p:nvSpPr>
                <p:cNvPr id="239625" name="Oval 9"/>
                <p:cNvSpPr>
                  <a:spLocks noChangeArrowheads="1"/>
                </p:cNvSpPr>
                <p:nvPr/>
              </p:nvSpPr>
              <p:spPr bwMode="auto">
                <a:xfrm>
                  <a:off x="2171" y="843"/>
                  <a:ext cx="99" cy="102"/>
                </a:xfrm>
                <a:prstGeom prst="ellipse">
                  <a:avLst/>
                </a:prstGeom>
                <a:gradFill rotWithShape="0">
                  <a:gsLst>
                    <a:gs pos="0">
                      <a:srgbClr val="ADC159">
                        <a:gamma/>
                        <a:tint val="54902"/>
                        <a:invGamma/>
                      </a:srgbClr>
                    </a:gs>
                    <a:gs pos="100000">
                      <a:srgbClr val="ADC159"/>
                    </a:gs>
                  </a:gsLst>
                  <a:path path="shape">
                    <a:fillToRect l="50000" t="50000" r="50000" b="50000"/>
                  </a:path>
                </a:gradFill>
                <a:ln w="12700" cap="rnd">
                  <a:noFill/>
                  <a:round/>
                  <a:headEnd/>
                  <a:tailEnd/>
                </a:ln>
                <a:effectLst>
                  <a:outerShdw dist="107763" dir="2700000" algn="ctr" rotWithShape="0">
                    <a:schemeClr val="bg2"/>
                  </a:outerShdw>
                </a:effectLst>
              </p:spPr>
              <p:txBody>
                <a:bodyPr/>
                <a:lstStyle/>
                <a:p>
                  <a:pPr>
                    <a:defRPr/>
                  </a:pPr>
                  <a:endParaRPr lang="fr-FR">
                    <a:latin typeface="Arial" pitchFamily="34" charset="0"/>
                  </a:endParaRPr>
                </a:p>
              </p:txBody>
            </p:sp>
            <p:sp>
              <p:nvSpPr>
                <p:cNvPr id="239626" name="Freeform 10"/>
                <p:cNvSpPr>
                  <a:spLocks/>
                </p:cNvSpPr>
                <p:nvPr/>
              </p:nvSpPr>
              <p:spPr bwMode="auto">
                <a:xfrm>
                  <a:off x="2105" y="958"/>
                  <a:ext cx="238" cy="500"/>
                </a:xfrm>
                <a:custGeom>
                  <a:avLst/>
                  <a:gdLst/>
                  <a:ahLst/>
                  <a:cxnLst>
                    <a:cxn ang="0">
                      <a:pos x="186" y="0"/>
                    </a:cxn>
                    <a:cxn ang="0">
                      <a:pos x="195" y="3"/>
                    </a:cxn>
                    <a:cxn ang="0">
                      <a:pos x="204" y="4"/>
                    </a:cxn>
                    <a:cxn ang="0">
                      <a:pos x="212" y="9"/>
                    </a:cxn>
                    <a:cxn ang="0">
                      <a:pos x="224" y="13"/>
                    </a:cxn>
                    <a:cxn ang="0">
                      <a:pos x="230" y="24"/>
                    </a:cxn>
                    <a:cxn ang="0">
                      <a:pos x="237" y="34"/>
                    </a:cxn>
                    <a:cxn ang="0">
                      <a:pos x="237" y="226"/>
                    </a:cxn>
                    <a:cxn ang="0">
                      <a:pos x="234" y="232"/>
                    </a:cxn>
                    <a:cxn ang="0">
                      <a:pos x="230" y="239"/>
                    </a:cxn>
                    <a:cxn ang="0">
                      <a:pos x="221" y="242"/>
                    </a:cxn>
                    <a:cxn ang="0">
                      <a:pos x="212" y="244"/>
                    </a:cxn>
                    <a:cxn ang="0">
                      <a:pos x="204" y="242"/>
                    </a:cxn>
                    <a:cxn ang="0">
                      <a:pos x="200" y="235"/>
                    </a:cxn>
                    <a:cxn ang="0">
                      <a:pos x="195" y="230"/>
                    </a:cxn>
                    <a:cxn ang="0">
                      <a:pos x="195" y="84"/>
                    </a:cxn>
                    <a:cxn ang="0">
                      <a:pos x="182" y="471"/>
                    </a:cxn>
                    <a:cxn ang="0">
                      <a:pos x="177" y="483"/>
                    </a:cxn>
                    <a:cxn ang="0">
                      <a:pos x="170" y="491"/>
                    </a:cxn>
                    <a:cxn ang="0">
                      <a:pos x="161" y="495"/>
                    </a:cxn>
                    <a:cxn ang="0">
                      <a:pos x="152" y="495"/>
                    </a:cxn>
                    <a:cxn ang="0">
                      <a:pos x="140" y="492"/>
                    </a:cxn>
                    <a:cxn ang="0">
                      <a:pos x="132" y="486"/>
                    </a:cxn>
                    <a:cxn ang="0">
                      <a:pos x="128" y="479"/>
                    </a:cxn>
                    <a:cxn ang="0">
                      <a:pos x="126" y="470"/>
                    </a:cxn>
                    <a:cxn ang="0">
                      <a:pos x="111" y="470"/>
                    </a:cxn>
                    <a:cxn ang="0">
                      <a:pos x="107" y="479"/>
                    </a:cxn>
                    <a:cxn ang="0">
                      <a:pos x="101" y="491"/>
                    </a:cxn>
                    <a:cxn ang="0">
                      <a:pos x="89" y="495"/>
                    </a:cxn>
                    <a:cxn ang="0">
                      <a:pos x="77" y="495"/>
                    </a:cxn>
                    <a:cxn ang="0">
                      <a:pos x="69" y="491"/>
                    </a:cxn>
                    <a:cxn ang="0">
                      <a:pos x="60" y="486"/>
                    </a:cxn>
                    <a:cxn ang="0">
                      <a:pos x="56" y="477"/>
                    </a:cxn>
                    <a:cxn ang="0">
                      <a:pos x="56" y="84"/>
                    </a:cxn>
                    <a:cxn ang="0">
                      <a:pos x="42" y="227"/>
                    </a:cxn>
                    <a:cxn ang="0">
                      <a:pos x="38" y="235"/>
                    </a:cxn>
                    <a:cxn ang="0">
                      <a:pos x="33" y="239"/>
                    </a:cxn>
                    <a:cxn ang="0">
                      <a:pos x="26" y="244"/>
                    </a:cxn>
                    <a:cxn ang="0">
                      <a:pos x="17" y="244"/>
                    </a:cxn>
                    <a:cxn ang="0">
                      <a:pos x="9" y="239"/>
                    </a:cxn>
                    <a:cxn ang="0">
                      <a:pos x="5" y="238"/>
                    </a:cxn>
                    <a:cxn ang="0">
                      <a:pos x="0" y="230"/>
                    </a:cxn>
                    <a:cxn ang="0">
                      <a:pos x="0" y="39"/>
                    </a:cxn>
                    <a:cxn ang="0">
                      <a:pos x="5" y="25"/>
                    </a:cxn>
                    <a:cxn ang="0">
                      <a:pos x="14" y="13"/>
                    </a:cxn>
                    <a:cxn ang="0">
                      <a:pos x="30" y="7"/>
                    </a:cxn>
                    <a:cxn ang="0">
                      <a:pos x="44" y="3"/>
                    </a:cxn>
                  </a:cxnLst>
                  <a:rect l="0" t="0" r="r" b="b"/>
                  <a:pathLst>
                    <a:path w="238" h="496">
                      <a:moveTo>
                        <a:pt x="56" y="0"/>
                      </a:moveTo>
                      <a:lnTo>
                        <a:pt x="182" y="0"/>
                      </a:lnTo>
                      <a:lnTo>
                        <a:pt x="186" y="0"/>
                      </a:lnTo>
                      <a:lnTo>
                        <a:pt x="188" y="0"/>
                      </a:lnTo>
                      <a:lnTo>
                        <a:pt x="191" y="0"/>
                      </a:lnTo>
                      <a:lnTo>
                        <a:pt x="195" y="3"/>
                      </a:lnTo>
                      <a:lnTo>
                        <a:pt x="198" y="3"/>
                      </a:lnTo>
                      <a:lnTo>
                        <a:pt x="200" y="3"/>
                      </a:lnTo>
                      <a:lnTo>
                        <a:pt x="204" y="4"/>
                      </a:lnTo>
                      <a:lnTo>
                        <a:pt x="207" y="4"/>
                      </a:lnTo>
                      <a:lnTo>
                        <a:pt x="209" y="7"/>
                      </a:lnTo>
                      <a:lnTo>
                        <a:pt x="212" y="9"/>
                      </a:lnTo>
                      <a:lnTo>
                        <a:pt x="216" y="9"/>
                      </a:lnTo>
                      <a:lnTo>
                        <a:pt x="219" y="12"/>
                      </a:lnTo>
                      <a:lnTo>
                        <a:pt x="224" y="13"/>
                      </a:lnTo>
                      <a:lnTo>
                        <a:pt x="225" y="18"/>
                      </a:lnTo>
                      <a:lnTo>
                        <a:pt x="228" y="21"/>
                      </a:lnTo>
                      <a:lnTo>
                        <a:pt x="230" y="24"/>
                      </a:lnTo>
                      <a:lnTo>
                        <a:pt x="234" y="28"/>
                      </a:lnTo>
                      <a:lnTo>
                        <a:pt x="234" y="30"/>
                      </a:lnTo>
                      <a:lnTo>
                        <a:pt x="237" y="34"/>
                      </a:lnTo>
                      <a:lnTo>
                        <a:pt x="237" y="39"/>
                      </a:lnTo>
                      <a:lnTo>
                        <a:pt x="237" y="42"/>
                      </a:lnTo>
                      <a:lnTo>
                        <a:pt x="237" y="226"/>
                      </a:lnTo>
                      <a:lnTo>
                        <a:pt x="237" y="227"/>
                      </a:lnTo>
                      <a:lnTo>
                        <a:pt x="234" y="230"/>
                      </a:lnTo>
                      <a:lnTo>
                        <a:pt x="234" y="232"/>
                      </a:lnTo>
                      <a:lnTo>
                        <a:pt x="234" y="235"/>
                      </a:lnTo>
                      <a:lnTo>
                        <a:pt x="233" y="238"/>
                      </a:lnTo>
                      <a:lnTo>
                        <a:pt x="230" y="239"/>
                      </a:lnTo>
                      <a:lnTo>
                        <a:pt x="228" y="239"/>
                      </a:lnTo>
                      <a:lnTo>
                        <a:pt x="224" y="242"/>
                      </a:lnTo>
                      <a:lnTo>
                        <a:pt x="221" y="242"/>
                      </a:lnTo>
                      <a:lnTo>
                        <a:pt x="219" y="244"/>
                      </a:lnTo>
                      <a:lnTo>
                        <a:pt x="216" y="244"/>
                      </a:lnTo>
                      <a:lnTo>
                        <a:pt x="212" y="244"/>
                      </a:lnTo>
                      <a:lnTo>
                        <a:pt x="209" y="242"/>
                      </a:lnTo>
                      <a:lnTo>
                        <a:pt x="207" y="242"/>
                      </a:lnTo>
                      <a:lnTo>
                        <a:pt x="204" y="242"/>
                      </a:lnTo>
                      <a:lnTo>
                        <a:pt x="203" y="239"/>
                      </a:lnTo>
                      <a:lnTo>
                        <a:pt x="200" y="238"/>
                      </a:lnTo>
                      <a:lnTo>
                        <a:pt x="200" y="235"/>
                      </a:lnTo>
                      <a:lnTo>
                        <a:pt x="198" y="235"/>
                      </a:lnTo>
                      <a:lnTo>
                        <a:pt x="195" y="232"/>
                      </a:lnTo>
                      <a:lnTo>
                        <a:pt x="195" y="230"/>
                      </a:lnTo>
                      <a:lnTo>
                        <a:pt x="195" y="227"/>
                      </a:lnTo>
                      <a:lnTo>
                        <a:pt x="195" y="226"/>
                      </a:lnTo>
                      <a:lnTo>
                        <a:pt x="195" y="84"/>
                      </a:lnTo>
                      <a:lnTo>
                        <a:pt x="182" y="84"/>
                      </a:lnTo>
                      <a:lnTo>
                        <a:pt x="182" y="467"/>
                      </a:lnTo>
                      <a:lnTo>
                        <a:pt x="182" y="471"/>
                      </a:lnTo>
                      <a:lnTo>
                        <a:pt x="182" y="474"/>
                      </a:lnTo>
                      <a:lnTo>
                        <a:pt x="179" y="479"/>
                      </a:lnTo>
                      <a:lnTo>
                        <a:pt x="177" y="483"/>
                      </a:lnTo>
                      <a:lnTo>
                        <a:pt x="174" y="486"/>
                      </a:lnTo>
                      <a:lnTo>
                        <a:pt x="173" y="488"/>
                      </a:lnTo>
                      <a:lnTo>
                        <a:pt x="170" y="491"/>
                      </a:lnTo>
                      <a:lnTo>
                        <a:pt x="165" y="492"/>
                      </a:lnTo>
                      <a:lnTo>
                        <a:pt x="162" y="492"/>
                      </a:lnTo>
                      <a:lnTo>
                        <a:pt x="161" y="495"/>
                      </a:lnTo>
                      <a:lnTo>
                        <a:pt x="156" y="495"/>
                      </a:lnTo>
                      <a:lnTo>
                        <a:pt x="153" y="495"/>
                      </a:lnTo>
                      <a:lnTo>
                        <a:pt x="152" y="495"/>
                      </a:lnTo>
                      <a:lnTo>
                        <a:pt x="147" y="495"/>
                      </a:lnTo>
                      <a:lnTo>
                        <a:pt x="144" y="492"/>
                      </a:lnTo>
                      <a:lnTo>
                        <a:pt x="140" y="492"/>
                      </a:lnTo>
                      <a:lnTo>
                        <a:pt x="137" y="491"/>
                      </a:lnTo>
                      <a:lnTo>
                        <a:pt x="135" y="488"/>
                      </a:lnTo>
                      <a:lnTo>
                        <a:pt x="132" y="486"/>
                      </a:lnTo>
                      <a:lnTo>
                        <a:pt x="131" y="483"/>
                      </a:lnTo>
                      <a:lnTo>
                        <a:pt x="128" y="482"/>
                      </a:lnTo>
                      <a:lnTo>
                        <a:pt x="128" y="479"/>
                      </a:lnTo>
                      <a:lnTo>
                        <a:pt x="126" y="477"/>
                      </a:lnTo>
                      <a:lnTo>
                        <a:pt x="126" y="474"/>
                      </a:lnTo>
                      <a:lnTo>
                        <a:pt x="126" y="470"/>
                      </a:lnTo>
                      <a:lnTo>
                        <a:pt x="126" y="238"/>
                      </a:lnTo>
                      <a:lnTo>
                        <a:pt x="111" y="238"/>
                      </a:lnTo>
                      <a:lnTo>
                        <a:pt x="111" y="470"/>
                      </a:lnTo>
                      <a:lnTo>
                        <a:pt x="111" y="471"/>
                      </a:lnTo>
                      <a:lnTo>
                        <a:pt x="110" y="477"/>
                      </a:lnTo>
                      <a:lnTo>
                        <a:pt x="107" y="479"/>
                      </a:lnTo>
                      <a:lnTo>
                        <a:pt x="107" y="483"/>
                      </a:lnTo>
                      <a:lnTo>
                        <a:pt x="105" y="486"/>
                      </a:lnTo>
                      <a:lnTo>
                        <a:pt x="101" y="491"/>
                      </a:lnTo>
                      <a:lnTo>
                        <a:pt x="98" y="491"/>
                      </a:lnTo>
                      <a:lnTo>
                        <a:pt x="93" y="492"/>
                      </a:lnTo>
                      <a:lnTo>
                        <a:pt x="89" y="495"/>
                      </a:lnTo>
                      <a:lnTo>
                        <a:pt x="86" y="495"/>
                      </a:lnTo>
                      <a:lnTo>
                        <a:pt x="81" y="495"/>
                      </a:lnTo>
                      <a:lnTo>
                        <a:pt x="77" y="495"/>
                      </a:lnTo>
                      <a:lnTo>
                        <a:pt x="75" y="495"/>
                      </a:lnTo>
                      <a:lnTo>
                        <a:pt x="72" y="492"/>
                      </a:lnTo>
                      <a:lnTo>
                        <a:pt x="69" y="491"/>
                      </a:lnTo>
                      <a:lnTo>
                        <a:pt x="65" y="491"/>
                      </a:lnTo>
                      <a:lnTo>
                        <a:pt x="63" y="486"/>
                      </a:lnTo>
                      <a:lnTo>
                        <a:pt x="60" y="486"/>
                      </a:lnTo>
                      <a:lnTo>
                        <a:pt x="59" y="482"/>
                      </a:lnTo>
                      <a:lnTo>
                        <a:pt x="59" y="479"/>
                      </a:lnTo>
                      <a:lnTo>
                        <a:pt x="56" y="477"/>
                      </a:lnTo>
                      <a:lnTo>
                        <a:pt x="56" y="474"/>
                      </a:lnTo>
                      <a:lnTo>
                        <a:pt x="56" y="470"/>
                      </a:lnTo>
                      <a:lnTo>
                        <a:pt x="56" y="84"/>
                      </a:lnTo>
                      <a:lnTo>
                        <a:pt x="42" y="84"/>
                      </a:lnTo>
                      <a:lnTo>
                        <a:pt x="42" y="226"/>
                      </a:lnTo>
                      <a:lnTo>
                        <a:pt x="42" y="227"/>
                      </a:lnTo>
                      <a:lnTo>
                        <a:pt x="39" y="230"/>
                      </a:lnTo>
                      <a:lnTo>
                        <a:pt x="39" y="232"/>
                      </a:lnTo>
                      <a:lnTo>
                        <a:pt x="38" y="235"/>
                      </a:lnTo>
                      <a:lnTo>
                        <a:pt x="35" y="238"/>
                      </a:lnTo>
                      <a:lnTo>
                        <a:pt x="35" y="239"/>
                      </a:lnTo>
                      <a:lnTo>
                        <a:pt x="33" y="239"/>
                      </a:lnTo>
                      <a:lnTo>
                        <a:pt x="30" y="242"/>
                      </a:lnTo>
                      <a:lnTo>
                        <a:pt x="29" y="242"/>
                      </a:lnTo>
                      <a:lnTo>
                        <a:pt x="26" y="244"/>
                      </a:lnTo>
                      <a:lnTo>
                        <a:pt x="23" y="244"/>
                      </a:lnTo>
                      <a:lnTo>
                        <a:pt x="18" y="244"/>
                      </a:lnTo>
                      <a:lnTo>
                        <a:pt x="17" y="244"/>
                      </a:lnTo>
                      <a:lnTo>
                        <a:pt x="14" y="242"/>
                      </a:lnTo>
                      <a:lnTo>
                        <a:pt x="12" y="242"/>
                      </a:lnTo>
                      <a:lnTo>
                        <a:pt x="9" y="239"/>
                      </a:lnTo>
                      <a:lnTo>
                        <a:pt x="8" y="239"/>
                      </a:lnTo>
                      <a:lnTo>
                        <a:pt x="8" y="238"/>
                      </a:lnTo>
                      <a:lnTo>
                        <a:pt x="5" y="238"/>
                      </a:lnTo>
                      <a:lnTo>
                        <a:pt x="3" y="235"/>
                      </a:lnTo>
                      <a:lnTo>
                        <a:pt x="3" y="232"/>
                      </a:lnTo>
                      <a:lnTo>
                        <a:pt x="0" y="230"/>
                      </a:lnTo>
                      <a:lnTo>
                        <a:pt x="0" y="227"/>
                      </a:lnTo>
                      <a:lnTo>
                        <a:pt x="0" y="226"/>
                      </a:lnTo>
                      <a:lnTo>
                        <a:pt x="0" y="39"/>
                      </a:lnTo>
                      <a:lnTo>
                        <a:pt x="0" y="34"/>
                      </a:lnTo>
                      <a:lnTo>
                        <a:pt x="3" y="30"/>
                      </a:lnTo>
                      <a:lnTo>
                        <a:pt x="5" y="25"/>
                      </a:lnTo>
                      <a:lnTo>
                        <a:pt x="8" y="21"/>
                      </a:lnTo>
                      <a:lnTo>
                        <a:pt x="12" y="18"/>
                      </a:lnTo>
                      <a:lnTo>
                        <a:pt x="14" y="13"/>
                      </a:lnTo>
                      <a:lnTo>
                        <a:pt x="18" y="12"/>
                      </a:lnTo>
                      <a:lnTo>
                        <a:pt x="26" y="9"/>
                      </a:lnTo>
                      <a:lnTo>
                        <a:pt x="30" y="7"/>
                      </a:lnTo>
                      <a:lnTo>
                        <a:pt x="33" y="4"/>
                      </a:lnTo>
                      <a:lnTo>
                        <a:pt x="39" y="3"/>
                      </a:lnTo>
                      <a:lnTo>
                        <a:pt x="44" y="3"/>
                      </a:lnTo>
                      <a:lnTo>
                        <a:pt x="51" y="0"/>
                      </a:lnTo>
                      <a:lnTo>
                        <a:pt x="56" y="0"/>
                      </a:lnTo>
                    </a:path>
                  </a:pathLst>
                </a:custGeom>
                <a:gradFill rotWithShape="0">
                  <a:gsLst>
                    <a:gs pos="0">
                      <a:srgbClr val="ADC159">
                        <a:gamma/>
                        <a:tint val="54902"/>
                        <a:invGamma/>
                      </a:srgbClr>
                    </a:gs>
                    <a:gs pos="100000">
                      <a:srgbClr val="ADC159"/>
                    </a:gs>
                  </a:gsLst>
                  <a:path path="rect">
                    <a:fillToRect l="50000" t="50000" r="50000" b="50000"/>
                  </a:path>
                </a:gradFill>
                <a:ln w="12700" cap="rnd" cmpd="sng">
                  <a:noFill/>
                  <a:prstDash val="solid"/>
                  <a:round/>
                  <a:headEnd type="none" w="med" len="med"/>
                  <a:tailEnd type="none" w="med" len="med"/>
                </a:ln>
                <a:effectLst>
                  <a:outerShdw dist="107763" dir="2700000" algn="ctr" rotWithShape="0">
                    <a:schemeClr val="bg2"/>
                  </a:outerShdw>
                </a:effectLst>
              </p:spPr>
              <p:txBody>
                <a:bodyPr/>
                <a:lstStyle/>
                <a:p>
                  <a:pPr>
                    <a:defRPr/>
                  </a:pPr>
                  <a:endParaRPr lang="fr-FR">
                    <a:latin typeface="Arial" pitchFamily="34" charset="0"/>
                  </a:endParaRPr>
                </a:p>
              </p:txBody>
            </p:sp>
          </p:grpSp>
        </p:grpSp>
        <p:sp>
          <p:nvSpPr>
            <p:cNvPr id="239627" name="Rectangle 11"/>
            <p:cNvSpPr>
              <a:spLocks noChangeArrowheads="1"/>
            </p:cNvSpPr>
            <p:nvPr/>
          </p:nvSpPr>
          <p:spPr bwMode="auto">
            <a:xfrm>
              <a:off x="3984" y="1342"/>
              <a:ext cx="808" cy="831"/>
            </a:xfrm>
            <a:prstGeom prst="rect">
              <a:avLst/>
            </a:prstGeom>
            <a:solidFill>
              <a:schemeClr val="bg1"/>
            </a:solidFill>
            <a:ln w="9525">
              <a:solidFill>
                <a:srgbClr val="333399"/>
              </a:solidFill>
              <a:miter lim="800000"/>
              <a:headEnd/>
              <a:tailEnd/>
            </a:ln>
            <a:effectLst>
              <a:outerShdw dist="107763" dir="2700000" algn="ctr" rotWithShape="0">
                <a:schemeClr val="bg2"/>
              </a:outerShdw>
            </a:effectLst>
          </p:spPr>
          <p:txBody>
            <a:bodyPr wrap="none" anchor="ctr"/>
            <a:lstStyle/>
            <a:p>
              <a:pPr>
                <a:defRPr/>
              </a:pPr>
              <a:endParaRPr lang="fr-FR">
                <a:latin typeface="Arial" pitchFamily="34" charset="0"/>
              </a:endParaRPr>
            </a:p>
          </p:txBody>
        </p:sp>
        <p:grpSp>
          <p:nvGrpSpPr>
            <p:cNvPr id="64622" name="Group 12"/>
            <p:cNvGrpSpPr>
              <a:grpSpLocks/>
            </p:cNvGrpSpPr>
            <p:nvPr/>
          </p:nvGrpSpPr>
          <p:grpSpPr bwMode="auto">
            <a:xfrm>
              <a:off x="4059" y="1431"/>
              <a:ext cx="640" cy="705"/>
              <a:chOff x="2013" y="3316"/>
              <a:chExt cx="629" cy="694"/>
            </a:xfrm>
          </p:grpSpPr>
          <p:sp>
            <p:nvSpPr>
              <p:cNvPr id="64623" name="Freeform 13"/>
              <p:cNvSpPr>
                <a:spLocks noChangeAspect="1"/>
              </p:cNvSpPr>
              <p:nvPr/>
            </p:nvSpPr>
            <p:spPr bwMode="auto">
              <a:xfrm>
                <a:off x="2409" y="3767"/>
                <a:ext cx="211" cy="243"/>
              </a:xfrm>
              <a:custGeom>
                <a:avLst/>
                <a:gdLst>
                  <a:gd name="T0" fmla="*/ 0 w 265"/>
                  <a:gd name="T1" fmla="*/ 80 h 305"/>
                  <a:gd name="T2" fmla="*/ 134 w 265"/>
                  <a:gd name="T3" fmla="*/ 0 h 305"/>
                  <a:gd name="T4" fmla="*/ 134 w 265"/>
                  <a:gd name="T5" fmla="*/ 66 h 305"/>
                  <a:gd name="T6" fmla="*/ 2 w 265"/>
                  <a:gd name="T7" fmla="*/ 155 h 305"/>
                  <a:gd name="T8" fmla="*/ 0 60000 65536"/>
                  <a:gd name="T9" fmla="*/ 0 60000 65536"/>
                  <a:gd name="T10" fmla="*/ 0 60000 65536"/>
                  <a:gd name="T11" fmla="*/ 0 60000 65536"/>
                  <a:gd name="T12" fmla="*/ 0 w 265"/>
                  <a:gd name="T13" fmla="*/ 0 h 305"/>
                  <a:gd name="T14" fmla="*/ 265 w 265"/>
                  <a:gd name="T15" fmla="*/ 305 h 305"/>
                </a:gdLst>
                <a:ahLst/>
                <a:cxnLst>
                  <a:cxn ang="T8">
                    <a:pos x="T0" y="T1"/>
                  </a:cxn>
                  <a:cxn ang="T9">
                    <a:pos x="T2" y="T3"/>
                  </a:cxn>
                  <a:cxn ang="T10">
                    <a:pos x="T4" y="T5"/>
                  </a:cxn>
                  <a:cxn ang="T11">
                    <a:pos x="T6" y="T7"/>
                  </a:cxn>
                </a:cxnLst>
                <a:rect l="T12" t="T13" r="T14" b="T15"/>
                <a:pathLst>
                  <a:path w="265" h="305">
                    <a:moveTo>
                      <a:pt x="0" y="158"/>
                    </a:moveTo>
                    <a:lnTo>
                      <a:pt x="265" y="0"/>
                    </a:lnTo>
                    <a:lnTo>
                      <a:pt x="265" y="130"/>
                    </a:lnTo>
                    <a:lnTo>
                      <a:pt x="2" y="305"/>
                    </a:lnTo>
                  </a:path>
                </a:pathLst>
              </a:custGeom>
              <a:gradFill rotWithShape="0">
                <a:gsLst>
                  <a:gs pos="0">
                    <a:srgbClr val="B2B2B2"/>
                  </a:gs>
                  <a:gs pos="100000">
                    <a:srgbClr val="E5E5E5"/>
                  </a:gs>
                </a:gsLst>
                <a:path path="rect">
                  <a:fillToRect l="100000" t="100000"/>
                </a:path>
              </a:gradFill>
              <a:ln w="3175" cap="rnd">
                <a:solidFill>
                  <a:srgbClr val="808080"/>
                </a:solidFill>
                <a:round/>
                <a:headEnd/>
                <a:tailEnd/>
              </a:ln>
            </p:spPr>
            <p:txBody>
              <a:bodyPr/>
              <a:lstStyle/>
              <a:p>
                <a:endParaRPr lang="fr-FR"/>
              </a:p>
            </p:txBody>
          </p:sp>
          <p:sp>
            <p:nvSpPr>
              <p:cNvPr id="64624" name="Freeform 14"/>
              <p:cNvSpPr>
                <a:spLocks noChangeAspect="1"/>
              </p:cNvSpPr>
              <p:nvPr/>
            </p:nvSpPr>
            <p:spPr bwMode="auto">
              <a:xfrm>
                <a:off x="2013" y="3681"/>
                <a:ext cx="607" cy="212"/>
              </a:xfrm>
              <a:custGeom>
                <a:avLst/>
                <a:gdLst>
                  <a:gd name="T0" fmla="*/ 252 w 761"/>
                  <a:gd name="T1" fmla="*/ 136 h 265"/>
                  <a:gd name="T2" fmla="*/ 0 w 761"/>
                  <a:gd name="T3" fmla="*/ 67 h 265"/>
                  <a:gd name="T4" fmla="*/ 141 w 761"/>
                  <a:gd name="T5" fmla="*/ 0 h 265"/>
                  <a:gd name="T6" fmla="*/ 386 w 761"/>
                  <a:gd name="T7" fmla="*/ 55 h 265"/>
                  <a:gd name="T8" fmla="*/ 254 w 761"/>
                  <a:gd name="T9" fmla="*/ 134 h 265"/>
                  <a:gd name="T10" fmla="*/ 0 60000 65536"/>
                  <a:gd name="T11" fmla="*/ 0 60000 65536"/>
                  <a:gd name="T12" fmla="*/ 0 60000 65536"/>
                  <a:gd name="T13" fmla="*/ 0 60000 65536"/>
                  <a:gd name="T14" fmla="*/ 0 60000 65536"/>
                  <a:gd name="T15" fmla="*/ 0 w 761"/>
                  <a:gd name="T16" fmla="*/ 0 h 265"/>
                  <a:gd name="T17" fmla="*/ 761 w 761"/>
                  <a:gd name="T18" fmla="*/ 265 h 265"/>
                </a:gdLst>
                <a:ahLst/>
                <a:cxnLst>
                  <a:cxn ang="T10">
                    <a:pos x="T0" y="T1"/>
                  </a:cxn>
                  <a:cxn ang="T11">
                    <a:pos x="T2" y="T3"/>
                  </a:cxn>
                  <a:cxn ang="T12">
                    <a:pos x="T4" y="T5"/>
                  </a:cxn>
                  <a:cxn ang="T13">
                    <a:pos x="T6" y="T7"/>
                  </a:cxn>
                  <a:cxn ang="T14">
                    <a:pos x="T8" y="T9"/>
                  </a:cxn>
                </a:cxnLst>
                <a:rect l="T15" t="T16" r="T17" b="T18"/>
                <a:pathLst>
                  <a:path w="761" h="265">
                    <a:moveTo>
                      <a:pt x="497" y="265"/>
                    </a:moveTo>
                    <a:lnTo>
                      <a:pt x="0" y="131"/>
                    </a:lnTo>
                    <a:lnTo>
                      <a:pt x="278" y="0"/>
                    </a:lnTo>
                    <a:lnTo>
                      <a:pt x="761" y="107"/>
                    </a:lnTo>
                    <a:lnTo>
                      <a:pt x="500" y="263"/>
                    </a:lnTo>
                  </a:path>
                </a:pathLst>
              </a:custGeom>
              <a:gradFill rotWithShape="0">
                <a:gsLst>
                  <a:gs pos="0">
                    <a:srgbClr val="B2B2B2"/>
                  </a:gs>
                  <a:gs pos="100000">
                    <a:srgbClr val="E5E5E5"/>
                  </a:gs>
                </a:gsLst>
                <a:path path="rect">
                  <a:fillToRect l="100000" t="100000"/>
                </a:path>
              </a:gradFill>
              <a:ln w="3175" cap="rnd">
                <a:solidFill>
                  <a:srgbClr val="808080"/>
                </a:solidFill>
                <a:round/>
                <a:headEnd/>
                <a:tailEnd/>
              </a:ln>
            </p:spPr>
            <p:txBody>
              <a:bodyPr/>
              <a:lstStyle/>
              <a:p>
                <a:endParaRPr lang="fr-FR"/>
              </a:p>
            </p:txBody>
          </p:sp>
          <p:sp>
            <p:nvSpPr>
              <p:cNvPr id="64625" name="Freeform 15"/>
              <p:cNvSpPr>
                <a:spLocks noChangeAspect="1"/>
              </p:cNvSpPr>
              <p:nvPr/>
            </p:nvSpPr>
            <p:spPr bwMode="auto">
              <a:xfrm>
                <a:off x="2013" y="3785"/>
                <a:ext cx="398" cy="225"/>
              </a:xfrm>
              <a:custGeom>
                <a:avLst/>
                <a:gdLst>
                  <a:gd name="T0" fmla="*/ 0 w 690"/>
                  <a:gd name="T1" fmla="*/ 1 h 390"/>
                  <a:gd name="T2" fmla="*/ 0 w 690"/>
                  <a:gd name="T3" fmla="*/ 37 h 390"/>
                  <a:gd name="T4" fmla="*/ 133 w 690"/>
                  <a:gd name="T5" fmla="*/ 75 h 390"/>
                  <a:gd name="T6" fmla="*/ 133 w 690"/>
                  <a:gd name="T7" fmla="*/ 36 h 390"/>
                  <a:gd name="T8" fmla="*/ 1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a:solidFill>
                  <a:srgbClr val="808080"/>
                </a:solidFill>
                <a:round/>
                <a:headEnd/>
                <a:tailEnd/>
              </a:ln>
            </p:spPr>
            <p:txBody>
              <a:bodyPr/>
              <a:lstStyle/>
              <a:p>
                <a:endParaRPr lang="fr-FR"/>
              </a:p>
            </p:txBody>
          </p:sp>
          <p:sp>
            <p:nvSpPr>
              <p:cNvPr id="64626" name="Freeform 16"/>
              <p:cNvSpPr>
                <a:spLocks/>
              </p:cNvSpPr>
              <p:nvPr/>
            </p:nvSpPr>
            <p:spPr bwMode="auto">
              <a:xfrm>
                <a:off x="2116" y="3665"/>
                <a:ext cx="443" cy="187"/>
              </a:xfrm>
              <a:custGeom>
                <a:avLst/>
                <a:gdLst>
                  <a:gd name="T0" fmla="*/ 0 w 556"/>
                  <a:gd name="T1" fmla="*/ 64 h 235"/>
                  <a:gd name="T2" fmla="*/ 120 w 556"/>
                  <a:gd name="T3" fmla="*/ 0 h 235"/>
                  <a:gd name="T4" fmla="*/ 281 w 556"/>
                  <a:gd name="T5" fmla="*/ 45 h 235"/>
                  <a:gd name="T6" fmla="*/ 281 w 556"/>
                  <a:gd name="T7" fmla="*/ 54 h 235"/>
                  <a:gd name="T8" fmla="*/ 169 w 556"/>
                  <a:gd name="T9" fmla="*/ 119 h 235"/>
                  <a:gd name="T10" fmla="*/ 0 w 556"/>
                  <a:gd name="T11" fmla="*/ 75 h 235"/>
                  <a:gd name="T12" fmla="*/ 0 w 556"/>
                  <a:gd name="T13" fmla="*/ 64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a:solidFill>
                  <a:srgbClr val="808080"/>
                </a:solidFill>
                <a:round/>
                <a:headEnd/>
                <a:tailEnd/>
              </a:ln>
            </p:spPr>
            <p:txBody>
              <a:bodyPr/>
              <a:lstStyle/>
              <a:p>
                <a:endParaRPr lang="fr-FR"/>
              </a:p>
            </p:txBody>
          </p:sp>
          <p:sp>
            <p:nvSpPr>
              <p:cNvPr id="64627" name="Freeform 17"/>
              <p:cNvSpPr>
                <a:spLocks/>
              </p:cNvSpPr>
              <p:nvPr/>
            </p:nvSpPr>
            <p:spPr bwMode="auto">
              <a:xfrm>
                <a:off x="2121" y="3669"/>
                <a:ext cx="429" cy="166"/>
              </a:xfrm>
              <a:custGeom>
                <a:avLst/>
                <a:gdLst>
                  <a:gd name="T0" fmla="*/ 0 w 538"/>
                  <a:gd name="T1" fmla="*/ 63 h 208"/>
                  <a:gd name="T2" fmla="*/ 166 w 538"/>
                  <a:gd name="T3" fmla="*/ 105 h 208"/>
                  <a:gd name="T4" fmla="*/ 273 w 538"/>
                  <a:gd name="T5" fmla="*/ 44 h 208"/>
                  <a:gd name="T6" fmla="*/ 118 w 538"/>
                  <a:gd name="T7" fmla="*/ 0 h 208"/>
                  <a:gd name="T8" fmla="*/ 0 w 538"/>
                  <a:gd name="T9" fmla="*/ 63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a:noFill/>
                <a:round/>
                <a:headEnd/>
                <a:tailEnd/>
              </a:ln>
            </p:spPr>
            <p:txBody>
              <a:bodyPr/>
              <a:lstStyle/>
              <a:p>
                <a:endParaRPr lang="fr-FR"/>
              </a:p>
            </p:txBody>
          </p:sp>
          <p:sp>
            <p:nvSpPr>
              <p:cNvPr id="64628" name="Oval 18"/>
              <p:cNvSpPr>
                <a:spLocks noChangeArrowheads="1"/>
              </p:cNvSpPr>
              <p:nvPr/>
            </p:nvSpPr>
            <p:spPr bwMode="auto">
              <a:xfrm>
                <a:off x="2228" y="3709"/>
                <a:ext cx="223" cy="90"/>
              </a:xfrm>
              <a:prstGeom prst="ellipse">
                <a:avLst/>
              </a:prstGeom>
              <a:solidFill>
                <a:srgbClr val="B2B2B2"/>
              </a:solidFill>
              <a:ln w="3175" cap="rnd">
                <a:solidFill>
                  <a:srgbClr val="808080"/>
                </a:solidFill>
                <a:round/>
                <a:headEnd/>
                <a:tailEnd/>
              </a:ln>
            </p:spPr>
            <p:txBody>
              <a:bodyPr/>
              <a:lstStyle/>
              <a:p>
                <a:endParaRPr lang="fr-FR"/>
              </a:p>
            </p:txBody>
          </p:sp>
          <p:sp>
            <p:nvSpPr>
              <p:cNvPr id="64629" name="Freeform 19"/>
              <p:cNvSpPr>
                <a:spLocks/>
              </p:cNvSpPr>
              <p:nvPr/>
            </p:nvSpPr>
            <p:spPr bwMode="auto">
              <a:xfrm>
                <a:off x="2106" y="3712"/>
                <a:ext cx="361" cy="101"/>
              </a:xfrm>
              <a:custGeom>
                <a:avLst/>
                <a:gdLst>
                  <a:gd name="T0" fmla="*/ 0 w 646"/>
                  <a:gd name="T1" fmla="*/ 0 h 180"/>
                  <a:gd name="T2" fmla="*/ 3 w 646"/>
                  <a:gd name="T3" fmla="*/ 6 h 180"/>
                  <a:gd name="T4" fmla="*/ 100 w 646"/>
                  <a:gd name="T5" fmla="*/ 32 h 180"/>
                  <a:gd name="T6" fmla="*/ 113 w 646"/>
                  <a:gd name="T7" fmla="*/ 2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a:solidFill>
                  <a:srgbClr val="808080"/>
                </a:solidFill>
                <a:round/>
                <a:headEnd/>
                <a:tailEnd/>
              </a:ln>
            </p:spPr>
            <p:txBody>
              <a:bodyPr/>
              <a:lstStyle/>
              <a:p>
                <a:endParaRPr lang="fr-FR"/>
              </a:p>
            </p:txBody>
          </p:sp>
          <p:sp>
            <p:nvSpPr>
              <p:cNvPr id="64630" name="Freeform 20"/>
              <p:cNvSpPr>
                <a:spLocks noChangeAspect="1"/>
              </p:cNvSpPr>
              <p:nvPr/>
            </p:nvSpPr>
            <p:spPr bwMode="auto">
              <a:xfrm>
                <a:off x="2192" y="3316"/>
                <a:ext cx="450" cy="415"/>
              </a:xfrm>
              <a:custGeom>
                <a:avLst/>
                <a:gdLst>
                  <a:gd name="T0" fmla="*/ 107 w 808"/>
                  <a:gd name="T1" fmla="*/ 129 h 746"/>
                  <a:gd name="T2" fmla="*/ 140 w 808"/>
                  <a:gd name="T3" fmla="*/ 90 h 746"/>
                  <a:gd name="T4" fmla="*/ 140 w 808"/>
                  <a:gd name="T5" fmla="*/ 18 h 746"/>
                  <a:gd name="T6" fmla="*/ 58 w 808"/>
                  <a:gd name="T7" fmla="*/ 0 h 746"/>
                  <a:gd name="T8" fmla="*/ 0 w 808"/>
                  <a:gd name="T9" fmla="*/ 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a:solidFill>
                  <a:srgbClr val="808080"/>
                </a:solidFill>
                <a:round/>
                <a:headEnd/>
                <a:tailEnd/>
              </a:ln>
            </p:spPr>
            <p:txBody>
              <a:bodyPr/>
              <a:lstStyle/>
              <a:p>
                <a:endParaRPr lang="fr-FR"/>
              </a:p>
            </p:txBody>
          </p:sp>
          <p:sp>
            <p:nvSpPr>
              <p:cNvPr id="64631" name="Freeform 21"/>
              <p:cNvSpPr>
                <a:spLocks noChangeAspect="1"/>
              </p:cNvSpPr>
              <p:nvPr/>
            </p:nvSpPr>
            <p:spPr bwMode="auto">
              <a:xfrm>
                <a:off x="2473" y="3408"/>
                <a:ext cx="90" cy="403"/>
              </a:xfrm>
              <a:custGeom>
                <a:avLst/>
                <a:gdLst>
                  <a:gd name="T0" fmla="*/ 0 w 144"/>
                  <a:gd name="T1" fmla="*/ 158 h 644"/>
                  <a:gd name="T2" fmla="*/ 0 w 144"/>
                  <a:gd name="T3" fmla="*/ 19 h 644"/>
                  <a:gd name="T4" fmla="*/ 35 w 144"/>
                  <a:gd name="T5" fmla="*/ 0 h 644"/>
                  <a:gd name="T6" fmla="*/ 35 w 144"/>
                  <a:gd name="T7" fmla="*/ 136 h 644"/>
                  <a:gd name="T8" fmla="*/ 0 w 144"/>
                  <a:gd name="T9" fmla="*/ 158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a:solidFill>
                  <a:srgbClr val="808080"/>
                </a:solidFill>
                <a:round/>
                <a:headEnd/>
                <a:tailEnd/>
              </a:ln>
            </p:spPr>
            <p:txBody>
              <a:bodyPr/>
              <a:lstStyle/>
              <a:p>
                <a:endParaRPr lang="fr-FR"/>
              </a:p>
            </p:txBody>
          </p:sp>
          <p:sp>
            <p:nvSpPr>
              <p:cNvPr id="64632" name="Freeform 22"/>
              <p:cNvSpPr>
                <a:spLocks noChangeAspect="1"/>
              </p:cNvSpPr>
              <p:nvPr/>
            </p:nvSpPr>
            <p:spPr bwMode="auto">
              <a:xfrm>
                <a:off x="2073" y="3321"/>
                <a:ext cx="490" cy="137"/>
              </a:xfrm>
              <a:custGeom>
                <a:avLst/>
                <a:gdLst>
                  <a:gd name="T0" fmla="*/ 157 w 782"/>
                  <a:gd name="T1" fmla="*/ 54 h 219"/>
                  <a:gd name="T2" fmla="*/ 0 w 782"/>
                  <a:gd name="T3" fmla="*/ 16 h 219"/>
                  <a:gd name="T4" fmla="*/ 39 w 782"/>
                  <a:gd name="T5" fmla="*/ 0 h 219"/>
                  <a:gd name="T6" fmla="*/ 192 w 782"/>
                  <a:gd name="T7" fmla="*/ 34 h 219"/>
                  <a:gd name="T8" fmla="*/ 157 w 782"/>
                  <a:gd name="T9" fmla="*/ 54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a:solidFill>
                  <a:srgbClr val="808080"/>
                </a:solidFill>
                <a:round/>
                <a:headEnd/>
                <a:tailEnd/>
              </a:ln>
            </p:spPr>
            <p:txBody>
              <a:bodyPr/>
              <a:lstStyle/>
              <a:p>
                <a:endParaRPr lang="fr-FR"/>
              </a:p>
            </p:txBody>
          </p:sp>
          <p:sp>
            <p:nvSpPr>
              <p:cNvPr id="64633" name="Freeform 23"/>
              <p:cNvSpPr>
                <a:spLocks noChangeAspect="1"/>
              </p:cNvSpPr>
              <p:nvPr/>
            </p:nvSpPr>
            <p:spPr bwMode="auto">
              <a:xfrm>
                <a:off x="2073" y="3361"/>
                <a:ext cx="400" cy="452"/>
              </a:xfrm>
              <a:custGeom>
                <a:avLst/>
                <a:gdLst>
                  <a:gd name="T0" fmla="*/ 141 w 672"/>
                  <a:gd name="T1" fmla="*/ 162 h 754"/>
                  <a:gd name="T2" fmla="*/ 141 w 672"/>
                  <a:gd name="T3" fmla="*/ 35 h 754"/>
                  <a:gd name="T4" fmla="*/ 0 w 672"/>
                  <a:gd name="T5" fmla="*/ 0 h 754"/>
                  <a:gd name="T6" fmla="*/ 0 w 672"/>
                  <a:gd name="T7" fmla="*/ 124 h 754"/>
                  <a:gd name="T8" fmla="*/ 141 w 672"/>
                  <a:gd name="T9" fmla="*/ 162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a:solidFill>
                  <a:srgbClr val="808080"/>
                </a:solidFill>
                <a:round/>
                <a:headEnd/>
                <a:tailEnd/>
              </a:ln>
            </p:spPr>
            <p:txBody>
              <a:bodyPr/>
              <a:lstStyle/>
              <a:p>
                <a:endParaRPr lang="fr-FR"/>
              </a:p>
            </p:txBody>
          </p:sp>
          <p:sp>
            <p:nvSpPr>
              <p:cNvPr id="64634" name="Freeform 24"/>
              <p:cNvSpPr>
                <a:spLocks noChangeAspect="1"/>
              </p:cNvSpPr>
              <p:nvPr/>
            </p:nvSpPr>
            <p:spPr bwMode="auto">
              <a:xfrm>
                <a:off x="2104" y="3401"/>
                <a:ext cx="339" cy="370"/>
              </a:xfrm>
              <a:custGeom>
                <a:avLst/>
                <a:gdLst>
                  <a:gd name="T0" fmla="*/ 161 w 491"/>
                  <a:gd name="T1" fmla="*/ 168 h 549"/>
                  <a:gd name="T2" fmla="*/ 161 w 491"/>
                  <a:gd name="T3" fmla="*/ 36 h 549"/>
                  <a:gd name="T4" fmla="*/ 0 w 491"/>
                  <a:gd name="T5" fmla="*/ 0 h 549"/>
                  <a:gd name="T6" fmla="*/ 0 w 491"/>
                  <a:gd name="T7" fmla="*/ 130 h 549"/>
                  <a:gd name="T8" fmla="*/ 161 w 491"/>
                  <a:gd name="T9" fmla="*/ 16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3175" cap="rnd">
                <a:solidFill>
                  <a:srgbClr val="808080"/>
                </a:solidFill>
                <a:round/>
                <a:headEnd/>
                <a:tailEnd/>
              </a:ln>
            </p:spPr>
            <p:txBody>
              <a:bodyPr/>
              <a:lstStyle/>
              <a:p>
                <a:endParaRPr lang="fr-FR"/>
              </a:p>
            </p:txBody>
          </p:sp>
          <p:sp>
            <p:nvSpPr>
              <p:cNvPr id="64635" name="Freeform 25"/>
              <p:cNvSpPr>
                <a:spLocks/>
              </p:cNvSpPr>
              <p:nvPr/>
            </p:nvSpPr>
            <p:spPr bwMode="auto">
              <a:xfrm>
                <a:off x="2125" y="3426"/>
                <a:ext cx="296" cy="319"/>
              </a:xfrm>
              <a:custGeom>
                <a:avLst/>
                <a:gdLst>
                  <a:gd name="T0" fmla="*/ 0 w 542"/>
                  <a:gd name="T1" fmla="*/ 0 h 592"/>
                  <a:gd name="T2" fmla="*/ 0 w 542"/>
                  <a:gd name="T3" fmla="*/ 71 h 592"/>
                  <a:gd name="T4" fmla="*/ 88 w 542"/>
                  <a:gd name="T5" fmla="*/ 93 h 592"/>
                  <a:gd name="T6" fmla="*/ 88 w 542"/>
                  <a:gd name="T7" fmla="*/ 20 h 592"/>
                  <a:gd name="T8" fmla="*/ 0 w 542"/>
                  <a:gd name="T9" fmla="*/ 0 h 592"/>
                  <a:gd name="T10" fmla="*/ 0 60000 65536"/>
                  <a:gd name="T11" fmla="*/ 0 60000 65536"/>
                  <a:gd name="T12" fmla="*/ 0 60000 65536"/>
                  <a:gd name="T13" fmla="*/ 0 60000 65536"/>
                  <a:gd name="T14" fmla="*/ 0 60000 65536"/>
                  <a:gd name="T15" fmla="*/ 0 w 542"/>
                  <a:gd name="T16" fmla="*/ 0 h 592"/>
                  <a:gd name="T17" fmla="*/ 542 w 542"/>
                  <a:gd name="T18" fmla="*/ 592 h 592"/>
                </a:gdLst>
                <a:ahLst/>
                <a:cxnLst>
                  <a:cxn ang="T10">
                    <a:pos x="T0" y="T1"/>
                  </a:cxn>
                  <a:cxn ang="T11">
                    <a:pos x="T2" y="T3"/>
                  </a:cxn>
                  <a:cxn ang="T12">
                    <a:pos x="T4" y="T5"/>
                  </a:cxn>
                  <a:cxn ang="T13">
                    <a:pos x="T6" y="T7"/>
                  </a:cxn>
                  <a:cxn ang="T14">
                    <a:pos x="T8" y="T9"/>
                  </a:cxn>
                </a:cxnLst>
                <a:rect l="T15" t="T16" r="T17" b="T18"/>
                <a:pathLst>
                  <a:path w="542" h="592">
                    <a:moveTo>
                      <a:pt x="0" y="0"/>
                    </a:moveTo>
                    <a:lnTo>
                      <a:pt x="0" y="454"/>
                    </a:lnTo>
                    <a:lnTo>
                      <a:pt x="542" y="592"/>
                    </a:lnTo>
                    <a:lnTo>
                      <a:pt x="542" y="130"/>
                    </a:lnTo>
                    <a:lnTo>
                      <a:pt x="0" y="0"/>
                    </a:lnTo>
                    <a:close/>
                  </a:path>
                </a:pathLst>
              </a:custGeom>
              <a:gradFill rotWithShape="0">
                <a:gsLst>
                  <a:gs pos="0">
                    <a:srgbClr val="618FFD"/>
                  </a:gs>
                  <a:gs pos="100000">
                    <a:srgbClr val="496CBE"/>
                  </a:gs>
                </a:gsLst>
                <a:path path="rect">
                  <a:fillToRect r="100000" b="100000"/>
                </a:path>
              </a:gradFill>
              <a:ln w="3175">
                <a:solidFill>
                  <a:srgbClr val="777777"/>
                </a:solidFill>
                <a:round/>
                <a:headEnd/>
                <a:tailEnd/>
              </a:ln>
            </p:spPr>
            <p:txBody>
              <a:bodyPr wrap="none" anchor="ctr"/>
              <a:lstStyle/>
              <a:p>
                <a:endParaRPr lang="fr-FR"/>
              </a:p>
            </p:txBody>
          </p:sp>
        </p:grpSp>
      </p:grpSp>
      <p:grpSp>
        <p:nvGrpSpPr>
          <p:cNvPr id="64517" name="Group 26"/>
          <p:cNvGrpSpPr>
            <a:grpSpLocks/>
          </p:cNvGrpSpPr>
          <p:nvPr/>
        </p:nvGrpSpPr>
        <p:grpSpPr bwMode="auto">
          <a:xfrm>
            <a:off x="1639888" y="2035175"/>
            <a:ext cx="838200" cy="685800"/>
            <a:chOff x="3616" y="2072"/>
            <a:chExt cx="868" cy="784"/>
          </a:xfrm>
        </p:grpSpPr>
        <p:sp>
          <p:nvSpPr>
            <p:cNvPr id="239643" name="Rectangle 27"/>
            <p:cNvSpPr>
              <a:spLocks noChangeArrowheads="1"/>
            </p:cNvSpPr>
            <p:nvPr/>
          </p:nvSpPr>
          <p:spPr bwMode="auto">
            <a:xfrm>
              <a:off x="3616" y="2072"/>
              <a:ext cx="868" cy="784"/>
            </a:xfrm>
            <a:prstGeom prst="rect">
              <a:avLst/>
            </a:prstGeom>
            <a:solidFill>
              <a:schemeClr val="bg1"/>
            </a:solidFill>
            <a:ln w="9525">
              <a:solidFill>
                <a:srgbClr val="333399"/>
              </a:solidFill>
              <a:miter lim="800000"/>
              <a:headEnd/>
              <a:tailEnd/>
            </a:ln>
            <a:effectLst>
              <a:outerShdw dist="35921" dir="2700000" algn="ctr" rotWithShape="0">
                <a:srgbClr val="C0C0C0"/>
              </a:outerShdw>
            </a:effectLst>
          </p:spPr>
          <p:txBody>
            <a:bodyPr wrap="none" anchor="ctr"/>
            <a:lstStyle/>
            <a:p>
              <a:pPr>
                <a:defRPr/>
              </a:pPr>
              <a:endParaRPr lang="fr-FR">
                <a:latin typeface="Arial" pitchFamily="34" charset="0"/>
              </a:endParaRPr>
            </a:p>
          </p:txBody>
        </p:sp>
        <p:grpSp>
          <p:nvGrpSpPr>
            <p:cNvPr id="64543" name="Group 28"/>
            <p:cNvGrpSpPr>
              <a:grpSpLocks/>
            </p:cNvGrpSpPr>
            <p:nvPr/>
          </p:nvGrpSpPr>
          <p:grpSpPr bwMode="auto">
            <a:xfrm>
              <a:off x="3648" y="2113"/>
              <a:ext cx="800" cy="713"/>
              <a:chOff x="3648" y="1697"/>
              <a:chExt cx="1266" cy="1129"/>
            </a:xfrm>
          </p:grpSpPr>
          <p:grpSp>
            <p:nvGrpSpPr>
              <p:cNvPr id="64544" name="Group 29"/>
              <p:cNvGrpSpPr>
                <a:grpSpLocks/>
              </p:cNvGrpSpPr>
              <p:nvPr/>
            </p:nvGrpSpPr>
            <p:grpSpPr bwMode="auto">
              <a:xfrm>
                <a:off x="3943" y="1697"/>
                <a:ext cx="971" cy="999"/>
                <a:chOff x="3999" y="1888"/>
                <a:chExt cx="739" cy="760"/>
              </a:xfrm>
            </p:grpSpPr>
            <p:grpSp>
              <p:nvGrpSpPr>
                <p:cNvPr id="64555" name="Group 30"/>
                <p:cNvGrpSpPr>
                  <a:grpSpLocks/>
                </p:cNvGrpSpPr>
                <p:nvPr/>
              </p:nvGrpSpPr>
              <p:grpSpPr bwMode="auto">
                <a:xfrm>
                  <a:off x="4207" y="1888"/>
                  <a:ext cx="531" cy="648"/>
                  <a:chOff x="847" y="1168"/>
                  <a:chExt cx="747" cy="909"/>
                </a:xfrm>
              </p:grpSpPr>
              <p:sp>
                <p:nvSpPr>
                  <p:cNvPr id="64588" name="Freeform 31"/>
                  <p:cNvSpPr>
                    <a:spLocks/>
                  </p:cNvSpPr>
                  <p:nvPr/>
                </p:nvSpPr>
                <p:spPr bwMode="auto">
                  <a:xfrm>
                    <a:off x="986" y="1290"/>
                    <a:ext cx="489" cy="733"/>
                  </a:xfrm>
                  <a:custGeom>
                    <a:avLst/>
                    <a:gdLst>
                      <a:gd name="T0" fmla="*/ 488 w 489"/>
                      <a:gd name="T1" fmla="*/ 14 h 733"/>
                      <a:gd name="T2" fmla="*/ 488 w 489"/>
                      <a:gd name="T3" fmla="*/ 497 h 733"/>
                      <a:gd name="T4" fmla="*/ 285 w 489"/>
                      <a:gd name="T5" fmla="*/ 497 h 733"/>
                      <a:gd name="T6" fmla="*/ 285 w 489"/>
                      <a:gd name="T7" fmla="*/ 732 h 733"/>
                      <a:gd name="T8" fmla="*/ 0 w 489"/>
                      <a:gd name="T9" fmla="*/ 732 h 733"/>
                      <a:gd name="T10" fmla="*/ 0 w 489"/>
                      <a:gd name="T11" fmla="*/ 0 h 733"/>
                      <a:gd name="T12" fmla="*/ 488 w 489"/>
                      <a:gd name="T13" fmla="*/ 14 h 733"/>
                      <a:gd name="T14" fmla="*/ 0 60000 65536"/>
                      <a:gd name="T15" fmla="*/ 0 60000 65536"/>
                      <a:gd name="T16" fmla="*/ 0 60000 65536"/>
                      <a:gd name="T17" fmla="*/ 0 60000 65536"/>
                      <a:gd name="T18" fmla="*/ 0 60000 65536"/>
                      <a:gd name="T19" fmla="*/ 0 60000 65536"/>
                      <a:gd name="T20" fmla="*/ 0 60000 65536"/>
                      <a:gd name="T21" fmla="*/ 0 w 489"/>
                      <a:gd name="T22" fmla="*/ 0 h 733"/>
                      <a:gd name="T23" fmla="*/ 489 w 489"/>
                      <a:gd name="T24" fmla="*/ 733 h 7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9" h="733">
                        <a:moveTo>
                          <a:pt x="488" y="14"/>
                        </a:moveTo>
                        <a:lnTo>
                          <a:pt x="488" y="497"/>
                        </a:lnTo>
                        <a:lnTo>
                          <a:pt x="285" y="497"/>
                        </a:lnTo>
                        <a:lnTo>
                          <a:pt x="285" y="732"/>
                        </a:lnTo>
                        <a:lnTo>
                          <a:pt x="0" y="732"/>
                        </a:lnTo>
                        <a:lnTo>
                          <a:pt x="0" y="0"/>
                        </a:lnTo>
                        <a:lnTo>
                          <a:pt x="488" y="14"/>
                        </a:lnTo>
                      </a:path>
                    </a:pathLst>
                  </a:custGeom>
                  <a:solidFill>
                    <a:schemeClr val="bg1"/>
                  </a:solidFill>
                  <a:ln w="12700" cap="rnd">
                    <a:noFill/>
                    <a:round/>
                    <a:headEnd/>
                    <a:tailEnd/>
                  </a:ln>
                </p:spPr>
                <p:txBody>
                  <a:bodyPr/>
                  <a:lstStyle/>
                  <a:p>
                    <a:endParaRPr lang="fr-FR"/>
                  </a:p>
                </p:txBody>
              </p:sp>
              <p:sp>
                <p:nvSpPr>
                  <p:cNvPr id="64589" name="Rectangle 32"/>
                  <p:cNvSpPr>
                    <a:spLocks noChangeArrowheads="1"/>
                  </p:cNvSpPr>
                  <p:nvPr/>
                </p:nvSpPr>
                <p:spPr bwMode="auto">
                  <a:xfrm>
                    <a:off x="1282" y="1853"/>
                    <a:ext cx="84" cy="184"/>
                  </a:xfrm>
                  <a:prstGeom prst="rect">
                    <a:avLst/>
                  </a:prstGeom>
                  <a:solidFill>
                    <a:srgbClr val="919191"/>
                  </a:solidFill>
                  <a:ln w="12700">
                    <a:noFill/>
                    <a:miter lim="800000"/>
                    <a:headEnd/>
                    <a:tailEnd/>
                  </a:ln>
                </p:spPr>
                <p:txBody>
                  <a:bodyPr wrap="none" anchor="ctr"/>
                  <a:lstStyle/>
                  <a:p>
                    <a:endParaRPr lang="fr-FR"/>
                  </a:p>
                </p:txBody>
              </p:sp>
              <p:sp>
                <p:nvSpPr>
                  <p:cNvPr id="64590" name="Rectangle 33"/>
                  <p:cNvSpPr>
                    <a:spLocks noChangeArrowheads="1"/>
                  </p:cNvSpPr>
                  <p:nvPr/>
                </p:nvSpPr>
                <p:spPr bwMode="auto">
                  <a:xfrm>
                    <a:off x="1494" y="1590"/>
                    <a:ext cx="53" cy="54"/>
                  </a:xfrm>
                  <a:prstGeom prst="rect">
                    <a:avLst/>
                  </a:prstGeom>
                  <a:solidFill>
                    <a:srgbClr val="DADADA"/>
                  </a:solidFill>
                  <a:ln w="12700">
                    <a:noFill/>
                    <a:miter lim="800000"/>
                    <a:headEnd/>
                    <a:tailEnd/>
                  </a:ln>
                </p:spPr>
                <p:txBody>
                  <a:bodyPr wrap="none" anchor="ctr"/>
                  <a:lstStyle/>
                  <a:p>
                    <a:endParaRPr lang="fr-FR"/>
                  </a:p>
                </p:txBody>
              </p:sp>
              <p:sp>
                <p:nvSpPr>
                  <p:cNvPr id="64591" name="Rectangle 34"/>
                  <p:cNvSpPr>
                    <a:spLocks noChangeArrowheads="1"/>
                  </p:cNvSpPr>
                  <p:nvPr/>
                </p:nvSpPr>
                <p:spPr bwMode="auto">
                  <a:xfrm>
                    <a:off x="1456" y="1339"/>
                    <a:ext cx="48" cy="305"/>
                  </a:xfrm>
                  <a:prstGeom prst="rect">
                    <a:avLst/>
                  </a:prstGeom>
                  <a:solidFill>
                    <a:srgbClr val="DADADA"/>
                  </a:solidFill>
                  <a:ln w="12700">
                    <a:noFill/>
                    <a:miter lim="800000"/>
                    <a:headEnd/>
                    <a:tailEnd/>
                  </a:ln>
                </p:spPr>
                <p:txBody>
                  <a:bodyPr wrap="none" anchor="ctr"/>
                  <a:lstStyle/>
                  <a:p>
                    <a:endParaRPr lang="fr-FR"/>
                  </a:p>
                </p:txBody>
              </p:sp>
              <p:sp>
                <p:nvSpPr>
                  <p:cNvPr id="64592" name="Rectangle 35"/>
                  <p:cNvSpPr>
                    <a:spLocks noChangeArrowheads="1"/>
                  </p:cNvSpPr>
                  <p:nvPr/>
                </p:nvSpPr>
                <p:spPr bwMode="auto">
                  <a:xfrm>
                    <a:off x="936" y="1929"/>
                    <a:ext cx="197" cy="104"/>
                  </a:xfrm>
                  <a:prstGeom prst="rect">
                    <a:avLst/>
                  </a:prstGeom>
                  <a:solidFill>
                    <a:srgbClr val="3366FF"/>
                  </a:solidFill>
                  <a:ln w="12700">
                    <a:noFill/>
                    <a:miter lim="800000"/>
                    <a:headEnd/>
                    <a:tailEnd/>
                  </a:ln>
                </p:spPr>
                <p:txBody>
                  <a:bodyPr wrap="none" anchor="ctr"/>
                  <a:lstStyle/>
                  <a:p>
                    <a:endParaRPr lang="fr-FR"/>
                  </a:p>
                </p:txBody>
              </p:sp>
              <p:sp>
                <p:nvSpPr>
                  <p:cNvPr id="64593" name="Freeform 36"/>
                  <p:cNvSpPr>
                    <a:spLocks/>
                  </p:cNvSpPr>
                  <p:nvPr/>
                </p:nvSpPr>
                <p:spPr bwMode="auto">
                  <a:xfrm>
                    <a:off x="847" y="1168"/>
                    <a:ext cx="747" cy="740"/>
                  </a:xfrm>
                  <a:custGeom>
                    <a:avLst/>
                    <a:gdLst>
                      <a:gd name="T0" fmla="*/ 706 w 747"/>
                      <a:gd name="T1" fmla="*/ 214 h 740"/>
                      <a:gd name="T2" fmla="*/ 747 w 747"/>
                      <a:gd name="T3" fmla="*/ 214 h 740"/>
                      <a:gd name="T4" fmla="*/ 747 w 747"/>
                      <a:gd name="T5" fmla="*/ 83 h 740"/>
                      <a:gd name="T6" fmla="*/ 702 w 747"/>
                      <a:gd name="T7" fmla="*/ 83 h 740"/>
                      <a:gd name="T8" fmla="*/ 702 w 747"/>
                      <a:gd name="T9" fmla="*/ 42 h 740"/>
                      <a:gd name="T10" fmla="*/ 606 w 747"/>
                      <a:gd name="T11" fmla="*/ 42 h 740"/>
                      <a:gd name="T12" fmla="*/ 606 w 747"/>
                      <a:gd name="T13" fmla="*/ 0 h 740"/>
                      <a:gd name="T14" fmla="*/ 217 w 747"/>
                      <a:gd name="T15" fmla="*/ 0 h 740"/>
                      <a:gd name="T16" fmla="*/ 217 w 747"/>
                      <a:gd name="T17" fmla="*/ 38 h 740"/>
                      <a:gd name="T18" fmla="*/ 128 w 747"/>
                      <a:gd name="T19" fmla="*/ 38 h 740"/>
                      <a:gd name="T20" fmla="*/ 128 w 747"/>
                      <a:gd name="T21" fmla="*/ 86 h 740"/>
                      <a:gd name="T22" fmla="*/ 83 w 747"/>
                      <a:gd name="T23" fmla="*/ 86 h 740"/>
                      <a:gd name="T24" fmla="*/ 83 w 747"/>
                      <a:gd name="T25" fmla="*/ 126 h 740"/>
                      <a:gd name="T26" fmla="*/ 42 w 747"/>
                      <a:gd name="T27" fmla="*/ 126 h 740"/>
                      <a:gd name="T28" fmla="*/ 42 w 747"/>
                      <a:gd name="T29" fmla="*/ 216 h 740"/>
                      <a:gd name="T30" fmla="*/ 0 w 747"/>
                      <a:gd name="T31" fmla="*/ 216 h 740"/>
                      <a:gd name="T32" fmla="*/ 0 w 747"/>
                      <a:gd name="T33" fmla="*/ 521 h 740"/>
                      <a:gd name="T34" fmla="*/ 45 w 747"/>
                      <a:gd name="T35" fmla="*/ 521 h 740"/>
                      <a:gd name="T36" fmla="*/ 45 w 747"/>
                      <a:gd name="T37" fmla="*/ 611 h 740"/>
                      <a:gd name="T38" fmla="*/ 86 w 747"/>
                      <a:gd name="T39" fmla="*/ 611 h 740"/>
                      <a:gd name="T40" fmla="*/ 86 w 747"/>
                      <a:gd name="T41" fmla="*/ 690 h 740"/>
                      <a:gd name="T42" fmla="*/ 133 w 747"/>
                      <a:gd name="T43" fmla="*/ 690 h 740"/>
                      <a:gd name="T44" fmla="*/ 133 w 747"/>
                      <a:gd name="T45" fmla="*/ 740 h 740"/>
                      <a:gd name="T46" fmla="*/ 174 w 747"/>
                      <a:gd name="T47" fmla="*/ 740 h 740"/>
                      <a:gd name="T48" fmla="*/ 174 w 747"/>
                      <a:gd name="T49" fmla="*/ 692 h 740"/>
                      <a:gd name="T50" fmla="*/ 257 w 747"/>
                      <a:gd name="T51" fmla="*/ 692 h 740"/>
                      <a:gd name="T52" fmla="*/ 257 w 747"/>
                      <a:gd name="T53" fmla="*/ 605 h 740"/>
                      <a:gd name="T54" fmla="*/ 303 w 747"/>
                      <a:gd name="T55" fmla="*/ 605 h 740"/>
                      <a:gd name="T56" fmla="*/ 303 w 747"/>
                      <a:gd name="T57" fmla="*/ 561 h 740"/>
                      <a:gd name="T58" fmla="*/ 337 w 747"/>
                      <a:gd name="T59" fmla="*/ 560 h 740"/>
                      <a:gd name="T60" fmla="*/ 337 w 747"/>
                      <a:gd name="T61" fmla="*/ 522 h 740"/>
                      <a:gd name="T62" fmla="*/ 303 w 747"/>
                      <a:gd name="T63" fmla="*/ 523 h 740"/>
                      <a:gd name="T64" fmla="*/ 303 w 747"/>
                      <a:gd name="T65" fmla="*/ 480 h 740"/>
                      <a:gd name="T66" fmla="*/ 260 w 747"/>
                      <a:gd name="T67" fmla="*/ 480 h 740"/>
                      <a:gd name="T68" fmla="*/ 260 w 747"/>
                      <a:gd name="T69" fmla="*/ 395 h 740"/>
                      <a:gd name="T70" fmla="*/ 303 w 747"/>
                      <a:gd name="T71" fmla="*/ 395 h 740"/>
                      <a:gd name="T72" fmla="*/ 303 w 747"/>
                      <a:gd name="T73" fmla="*/ 347 h 740"/>
                      <a:gd name="T74" fmla="*/ 391 w 747"/>
                      <a:gd name="T75" fmla="*/ 347 h 740"/>
                      <a:gd name="T76" fmla="*/ 391 w 747"/>
                      <a:gd name="T77" fmla="*/ 302 h 740"/>
                      <a:gd name="T78" fmla="*/ 437 w 747"/>
                      <a:gd name="T79" fmla="*/ 302 h 740"/>
                      <a:gd name="T80" fmla="*/ 437 w 747"/>
                      <a:gd name="T81" fmla="*/ 263 h 740"/>
                      <a:gd name="T82" fmla="*/ 489 w 747"/>
                      <a:gd name="T83" fmla="*/ 263 h 740"/>
                      <a:gd name="T84" fmla="*/ 489 w 747"/>
                      <a:gd name="T85" fmla="*/ 214 h 740"/>
                      <a:gd name="T86" fmla="*/ 532 w 747"/>
                      <a:gd name="T87" fmla="*/ 214 h 740"/>
                      <a:gd name="T88" fmla="*/ 532 w 747"/>
                      <a:gd name="T89" fmla="*/ 178 h 740"/>
                      <a:gd name="T90" fmla="*/ 656 w 747"/>
                      <a:gd name="T91" fmla="*/ 178 h 740"/>
                      <a:gd name="T92" fmla="*/ 656 w 747"/>
                      <a:gd name="T93" fmla="*/ 250 h 740"/>
                      <a:gd name="T94" fmla="*/ 706 w 747"/>
                      <a:gd name="T95" fmla="*/ 252 h 740"/>
                      <a:gd name="T96" fmla="*/ 706 w 747"/>
                      <a:gd name="T97" fmla="*/ 214 h 7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7"/>
                      <a:gd name="T148" fmla="*/ 0 h 740"/>
                      <a:gd name="T149" fmla="*/ 747 w 747"/>
                      <a:gd name="T150" fmla="*/ 740 h 7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7" h="740">
                        <a:moveTo>
                          <a:pt x="706" y="214"/>
                        </a:moveTo>
                        <a:lnTo>
                          <a:pt x="747" y="214"/>
                        </a:lnTo>
                        <a:lnTo>
                          <a:pt x="747" y="83"/>
                        </a:lnTo>
                        <a:lnTo>
                          <a:pt x="702" y="83"/>
                        </a:lnTo>
                        <a:lnTo>
                          <a:pt x="702" y="42"/>
                        </a:lnTo>
                        <a:lnTo>
                          <a:pt x="606" y="42"/>
                        </a:lnTo>
                        <a:lnTo>
                          <a:pt x="606" y="0"/>
                        </a:lnTo>
                        <a:lnTo>
                          <a:pt x="217" y="0"/>
                        </a:lnTo>
                        <a:lnTo>
                          <a:pt x="217" y="38"/>
                        </a:lnTo>
                        <a:lnTo>
                          <a:pt x="128" y="38"/>
                        </a:lnTo>
                        <a:lnTo>
                          <a:pt x="128" y="86"/>
                        </a:lnTo>
                        <a:lnTo>
                          <a:pt x="83" y="86"/>
                        </a:lnTo>
                        <a:lnTo>
                          <a:pt x="83" y="126"/>
                        </a:lnTo>
                        <a:lnTo>
                          <a:pt x="42" y="126"/>
                        </a:lnTo>
                        <a:lnTo>
                          <a:pt x="42" y="216"/>
                        </a:lnTo>
                        <a:lnTo>
                          <a:pt x="0" y="216"/>
                        </a:lnTo>
                        <a:lnTo>
                          <a:pt x="0" y="521"/>
                        </a:lnTo>
                        <a:lnTo>
                          <a:pt x="45" y="521"/>
                        </a:lnTo>
                        <a:lnTo>
                          <a:pt x="45" y="611"/>
                        </a:lnTo>
                        <a:lnTo>
                          <a:pt x="86" y="611"/>
                        </a:lnTo>
                        <a:lnTo>
                          <a:pt x="86" y="690"/>
                        </a:lnTo>
                        <a:lnTo>
                          <a:pt x="133" y="690"/>
                        </a:lnTo>
                        <a:lnTo>
                          <a:pt x="133" y="740"/>
                        </a:lnTo>
                        <a:lnTo>
                          <a:pt x="174" y="740"/>
                        </a:lnTo>
                        <a:lnTo>
                          <a:pt x="174" y="692"/>
                        </a:lnTo>
                        <a:lnTo>
                          <a:pt x="257" y="692"/>
                        </a:lnTo>
                        <a:lnTo>
                          <a:pt x="257" y="605"/>
                        </a:lnTo>
                        <a:lnTo>
                          <a:pt x="303" y="605"/>
                        </a:lnTo>
                        <a:lnTo>
                          <a:pt x="303" y="561"/>
                        </a:lnTo>
                        <a:lnTo>
                          <a:pt x="337" y="560"/>
                        </a:lnTo>
                        <a:lnTo>
                          <a:pt x="337" y="522"/>
                        </a:lnTo>
                        <a:lnTo>
                          <a:pt x="303" y="523"/>
                        </a:lnTo>
                        <a:lnTo>
                          <a:pt x="303" y="480"/>
                        </a:lnTo>
                        <a:lnTo>
                          <a:pt x="260" y="480"/>
                        </a:lnTo>
                        <a:lnTo>
                          <a:pt x="260" y="395"/>
                        </a:lnTo>
                        <a:lnTo>
                          <a:pt x="303" y="395"/>
                        </a:lnTo>
                        <a:lnTo>
                          <a:pt x="303" y="347"/>
                        </a:lnTo>
                        <a:lnTo>
                          <a:pt x="391" y="347"/>
                        </a:lnTo>
                        <a:lnTo>
                          <a:pt x="391" y="302"/>
                        </a:lnTo>
                        <a:lnTo>
                          <a:pt x="437" y="302"/>
                        </a:lnTo>
                        <a:lnTo>
                          <a:pt x="437" y="263"/>
                        </a:lnTo>
                        <a:lnTo>
                          <a:pt x="489" y="263"/>
                        </a:lnTo>
                        <a:lnTo>
                          <a:pt x="489" y="214"/>
                        </a:lnTo>
                        <a:lnTo>
                          <a:pt x="532" y="214"/>
                        </a:lnTo>
                        <a:lnTo>
                          <a:pt x="532" y="178"/>
                        </a:lnTo>
                        <a:lnTo>
                          <a:pt x="656" y="178"/>
                        </a:lnTo>
                        <a:lnTo>
                          <a:pt x="656" y="250"/>
                        </a:lnTo>
                        <a:lnTo>
                          <a:pt x="706" y="252"/>
                        </a:lnTo>
                        <a:lnTo>
                          <a:pt x="706" y="214"/>
                        </a:lnTo>
                      </a:path>
                    </a:pathLst>
                  </a:custGeom>
                  <a:solidFill>
                    <a:srgbClr val="000000"/>
                  </a:solidFill>
                  <a:ln w="12700" cap="rnd">
                    <a:noFill/>
                    <a:round/>
                    <a:headEnd/>
                    <a:tailEnd/>
                  </a:ln>
                </p:spPr>
                <p:txBody>
                  <a:bodyPr/>
                  <a:lstStyle/>
                  <a:p>
                    <a:endParaRPr lang="fr-FR"/>
                  </a:p>
                </p:txBody>
              </p:sp>
              <p:sp>
                <p:nvSpPr>
                  <p:cNvPr id="64594" name="Rectangle 37"/>
                  <p:cNvSpPr>
                    <a:spLocks noChangeArrowheads="1"/>
                  </p:cNvSpPr>
                  <p:nvPr/>
                </p:nvSpPr>
                <p:spPr bwMode="auto">
                  <a:xfrm>
                    <a:off x="1460" y="1419"/>
                    <a:ext cx="47" cy="79"/>
                  </a:xfrm>
                  <a:prstGeom prst="rect">
                    <a:avLst/>
                  </a:prstGeom>
                  <a:solidFill>
                    <a:srgbClr val="000000"/>
                  </a:solidFill>
                  <a:ln w="12700">
                    <a:noFill/>
                    <a:miter lim="800000"/>
                    <a:headEnd/>
                    <a:tailEnd/>
                  </a:ln>
                </p:spPr>
                <p:txBody>
                  <a:bodyPr wrap="none" anchor="ctr"/>
                  <a:lstStyle/>
                  <a:p>
                    <a:endParaRPr lang="fr-FR"/>
                  </a:p>
                </p:txBody>
              </p:sp>
              <p:sp>
                <p:nvSpPr>
                  <p:cNvPr id="64595" name="Rectangle 38"/>
                  <p:cNvSpPr>
                    <a:spLocks noChangeArrowheads="1"/>
                  </p:cNvSpPr>
                  <p:nvPr/>
                </p:nvSpPr>
                <p:spPr bwMode="auto">
                  <a:xfrm flipH="1">
                    <a:off x="1376" y="1495"/>
                    <a:ext cx="47" cy="47"/>
                  </a:xfrm>
                  <a:prstGeom prst="rect">
                    <a:avLst/>
                  </a:prstGeom>
                  <a:solidFill>
                    <a:srgbClr val="063DE8"/>
                  </a:solidFill>
                  <a:ln w="12700">
                    <a:noFill/>
                    <a:miter lim="800000"/>
                    <a:headEnd/>
                    <a:tailEnd/>
                  </a:ln>
                </p:spPr>
                <p:txBody>
                  <a:bodyPr wrap="none" anchor="ctr"/>
                  <a:lstStyle/>
                  <a:p>
                    <a:endParaRPr lang="fr-FR"/>
                  </a:p>
                </p:txBody>
              </p:sp>
              <p:sp>
                <p:nvSpPr>
                  <p:cNvPr id="64596" name="Rectangle 39"/>
                  <p:cNvSpPr>
                    <a:spLocks noChangeArrowheads="1"/>
                  </p:cNvSpPr>
                  <p:nvPr/>
                </p:nvSpPr>
                <p:spPr bwMode="auto">
                  <a:xfrm flipH="1">
                    <a:off x="1502" y="1499"/>
                    <a:ext cx="47" cy="94"/>
                  </a:xfrm>
                  <a:prstGeom prst="rect">
                    <a:avLst/>
                  </a:prstGeom>
                  <a:solidFill>
                    <a:srgbClr val="000000"/>
                  </a:solidFill>
                  <a:ln w="12700">
                    <a:noFill/>
                    <a:miter lim="800000"/>
                    <a:headEnd/>
                    <a:tailEnd/>
                  </a:ln>
                </p:spPr>
                <p:txBody>
                  <a:bodyPr wrap="none" anchor="ctr"/>
                  <a:lstStyle/>
                  <a:p>
                    <a:endParaRPr lang="fr-FR"/>
                  </a:p>
                </p:txBody>
              </p:sp>
              <p:sp>
                <p:nvSpPr>
                  <p:cNvPr id="64597" name="Rectangle 40"/>
                  <p:cNvSpPr>
                    <a:spLocks noChangeArrowheads="1"/>
                  </p:cNvSpPr>
                  <p:nvPr/>
                </p:nvSpPr>
                <p:spPr bwMode="auto">
                  <a:xfrm>
                    <a:off x="1545" y="1593"/>
                    <a:ext cx="47" cy="48"/>
                  </a:xfrm>
                  <a:prstGeom prst="rect">
                    <a:avLst/>
                  </a:prstGeom>
                  <a:solidFill>
                    <a:srgbClr val="000000"/>
                  </a:solidFill>
                  <a:ln w="12700">
                    <a:noFill/>
                    <a:miter lim="800000"/>
                    <a:headEnd/>
                    <a:tailEnd/>
                  </a:ln>
                </p:spPr>
                <p:txBody>
                  <a:bodyPr wrap="none" anchor="ctr"/>
                  <a:lstStyle/>
                  <a:p>
                    <a:endParaRPr lang="fr-FR"/>
                  </a:p>
                </p:txBody>
              </p:sp>
              <p:sp>
                <p:nvSpPr>
                  <p:cNvPr id="64598" name="Rectangle 41"/>
                  <p:cNvSpPr>
                    <a:spLocks noChangeArrowheads="1"/>
                  </p:cNvSpPr>
                  <p:nvPr/>
                </p:nvSpPr>
                <p:spPr bwMode="auto">
                  <a:xfrm>
                    <a:off x="935" y="1902"/>
                    <a:ext cx="125" cy="31"/>
                  </a:xfrm>
                  <a:prstGeom prst="rect">
                    <a:avLst/>
                  </a:prstGeom>
                  <a:solidFill>
                    <a:srgbClr val="0000FF"/>
                  </a:solidFill>
                  <a:ln w="12700">
                    <a:noFill/>
                    <a:miter lim="800000"/>
                    <a:headEnd/>
                    <a:tailEnd/>
                  </a:ln>
                </p:spPr>
                <p:txBody>
                  <a:bodyPr wrap="none" anchor="ctr"/>
                  <a:lstStyle/>
                  <a:p>
                    <a:endParaRPr lang="fr-FR"/>
                  </a:p>
                </p:txBody>
              </p:sp>
              <p:sp>
                <p:nvSpPr>
                  <p:cNvPr id="64599" name="Rectangle 42"/>
                  <p:cNvSpPr>
                    <a:spLocks noChangeArrowheads="1"/>
                  </p:cNvSpPr>
                  <p:nvPr/>
                </p:nvSpPr>
                <p:spPr bwMode="auto">
                  <a:xfrm>
                    <a:off x="1058" y="1929"/>
                    <a:ext cx="77" cy="47"/>
                  </a:xfrm>
                  <a:prstGeom prst="rect">
                    <a:avLst/>
                  </a:prstGeom>
                  <a:solidFill>
                    <a:srgbClr val="0000FF"/>
                  </a:solidFill>
                  <a:ln w="12700">
                    <a:noFill/>
                    <a:miter lim="800000"/>
                    <a:headEnd/>
                    <a:tailEnd/>
                  </a:ln>
                </p:spPr>
                <p:txBody>
                  <a:bodyPr wrap="none" anchor="ctr"/>
                  <a:lstStyle/>
                  <a:p>
                    <a:endParaRPr lang="fr-FR"/>
                  </a:p>
                </p:txBody>
              </p:sp>
              <p:sp>
                <p:nvSpPr>
                  <p:cNvPr id="64600" name="Rectangle 43"/>
                  <p:cNvSpPr>
                    <a:spLocks noChangeArrowheads="1"/>
                  </p:cNvSpPr>
                  <p:nvPr/>
                </p:nvSpPr>
                <p:spPr bwMode="auto">
                  <a:xfrm>
                    <a:off x="1132" y="1974"/>
                    <a:ext cx="77" cy="61"/>
                  </a:xfrm>
                  <a:prstGeom prst="rect">
                    <a:avLst/>
                  </a:prstGeom>
                  <a:solidFill>
                    <a:srgbClr val="0000FF"/>
                  </a:solidFill>
                  <a:ln w="12700">
                    <a:noFill/>
                    <a:miter lim="800000"/>
                    <a:headEnd/>
                    <a:tailEnd/>
                  </a:ln>
                </p:spPr>
                <p:txBody>
                  <a:bodyPr wrap="none" anchor="ctr"/>
                  <a:lstStyle/>
                  <a:p>
                    <a:endParaRPr lang="fr-FR"/>
                  </a:p>
                </p:txBody>
              </p:sp>
              <p:sp>
                <p:nvSpPr>
                  <p:cNvPr id="64601" name="Rectangle 44"/>
                  <p:cNvSpPr>
                    <a:spLocks noChangeArrowheads="1"/>
                  </p:cNvSpPr>
                  <p:nvPr/>
                </p:nvSpPr>
                <p:spPr bwMode="auto">
                  <a:xfrm>
                    <a:off x="935" y="1931"/>
                    <a:ext cx="34" cy="35"/>
                  </a:xfrm>
                  <a:prstGeom prst="rect">
                    <a:avLst/>
                  </a:prstGeom>
                  <a:solidFill>
                    <a:srgbClr val="0000FF"/>
                  </a:solidFill>
                  <a:ln w="12700">
                    <a:noFill/>
                    <a:miter lim="800000"/>
                    <a:headEnd/>
                    <a:tailEnd/>
                  </a:ln>
                </p:spPr>
                <p:txBody>
                  <a:bodyPr wrap="none" anchor="ctr"/>
                  <a:lstStyle/>
                  <a:p>
                    <a:endParaRPr lang="fr-FR"/>
                  </a:p>
                </p:txBody>
              </p:sp>
              <p:sp>
                <p:nvSpPr>
                  <p:cNvPr id="64602" name="Rectangle 45"/>
                  <p:cNvSpPr>
                    <a:spLocks noChangeArrowheads="1"/>
                  </p:cNvSpPr>
                  <p:nvPr/>
                </p:nvSpPr>
                <p:spPr bwMode="auto">
                  <a:xfrm>
                    <a:off x="893" y="1962"/>
                    <a:ext cx="47" cy="73"/>
                  </a:xfrm>
                  <a:prstGeom prst="rect">
                    <a:avLst/>
                  </a:prstGeom>
                  <a:solidFill>
                    <a:srgbClr val="0000FF"/>
                  </a:solidFill>
                  <a:ln w="12700">
                    <a:noFill/>
                    <a:miter lim="800000"/>
                    <a:headEnd/>
                    <a:tailEnd/>
                  </a:ln>
                </p:spPr>
                <p:txBody>
                  <a:bodyPr wrap="none" anchor="ctr"/>
                  <a:lstStyle/>
                  <a:p>
                    <a:endParaRPr lang="fr-FR"/>
                  </a:p>
                </p:txBody>
              </p:sp>
              <p:sp>
                <p:nvSpPr>
                  <p:cNvPr id="64603" name="Rectangle 46"/>
                  <p:cNvSpPr>
                    <a:spLocks noChangeArrowheads="1"/>
                  </p:cNvSpPr>
                  <p:nvPr/>
                </p:nvSpPr>
                <p:spPr bwMode="auto">
                  <a:xfrm>
                    <a:off x="1375" y="1451"/>
                    <a:ext cx="119" cy="47"/>
                  </a:xfrm>
                  <a:prstGeom prst="rect">
                    <a:avLst/>
                  </a:prstGeom>
                  <a:solidFill>
                    <a:srgbClr val="000000"/>
                  </a:solidFill>
                  <a:ln w="12700">
                    <a:noFill/>
                    <a:miter lim="800000"/>
                    <a:headEnd/>
                    <a:tailEnd/>
                  </a:ln>
                </p:spPr>
                <p:txBody>
                  <a:bodyPr wrap="none" anchor="ctr"/>
                  <a:lstStyle/>
                  <a:p>
                    <a:endParaRPr lang="fr-FR"/>
                  </a:p>
                </p:txBody>
              </p:sp>
              <p:sp>
                <p:nvSpPr>
                  <p:cNvPr id="64604" name="Rectangle 47"/>
                  <p:cNvSpPr>
                    <a:spLocks noChangeArrowheads="1"/>
                  </p:cNvSpPr>
                  <p:nvPr/>
                </p:nvSpPr>
                <p:spPr bwMode="auto">
                  <a:xfrm>
                    <a:off x="1412" y="1639"/>
                    <a:ext cx="47" cy="185"/>
                  </a:xfrm>
                  <a:prstGeom prst="rect">
                    <a:avLst/>
                  </a:prstGeom>
                  <a:solidFill>
                    <a:srgbClr val="DADADA"/>
                  </a:solidFill>
                  <a:ln w="12700">
                    <a:noFill/>
                    <a:miter lim="800000"/>
                    <a:headEnd/>
                    <a:tailEnd/>
                  </a:ln>
                </p:spPr>
                <p:txBody>
                  <a:bodyPr wrap="none" anchor="ctr"/>
                  <a:lstStyle/>
                  <a:p>
                    <a:endParaRPr lang="fr-FR"/>
                  </a:p>
                </p:txBody>
              </p:sp>
              <p:sp>
                <p:nvSpPr>
                  <p:cNvPr id="64605" name="Rectangle 48"/>
                  <p:cNvSpPr>
                    <a:spLocks noChangeArrowheads="1"/>
                  </p:cNvSpPr>
                  <p:nvPr/>
                </p:nvSpPr>
                <p:spPr bwMode="auto">
                  <a:xfrm>
                    <a:off x="1196" y="1777"/>
                    <a:ext cx="231" cy="47"/>
                  </a:xfrm>
                  <a:prstGeom prst="rect">
                    <a:avLst/>
                  </a:prstGeom>
                  <a:solidFill>
                    <a:srgbClr val="DADADA"/>
                  </a:solidFill>
                  <a:ln w="12700">
                    <a:noFill/>
                    <a:miter lim="800000"/>
                    <a:headEnd/>
                    <a:tailEnd/>
                  </a:ln>
                </p:spPr>
                <p:txBody>
                  <a:bodyPr wrap="none" anchor="ctr"/>
                  <a:lstStyle/>
                  <a:p>
                    <a:endParaRPr lang="fr-FR"/>
                  </a:p>
                </p:txBody>
              </p:sp>
              <p:sp>
                <p:nvSpPr>
                  <p:cNvPr id="64606" name="Rectangle 49"/>
                  <p:cNvSpPr>
                    <a:spLocks noChangeArrowheads="1"/>
                  </p:cNvSpPr>
                  <p:nvPr/>
                </p:nvSpPr>
                <p:spPr bwMode="auto">
                  <a:xfrm>
                    <a:off x="1240" y="1853"/>
                    <a:ext cx="42" cy="176"/>
                  </a:xfrm>
                  <a:prstGeom prst="rect">
                    <a:avLst/>
                  </a:prstGeom>
                  <a:solidFill>
                    <a:srgbClr val="DADADA"/>
                  </a:solidFill>
                  <a:ln w="12700">
                    <a:noFill/>
                    <a:miter lim="800000"/>
                    <a:headEnd/>
                    <a:tailEnd/>
                  </a:ln>
                </p:spPr>
                <p:txBody>
                  <a:bodyPr wrap="none" anchor="ctr"/>
                  <a:lstStyle/>
                  <a:p>
                    <a:endParaRPr lang="fr-FR"/>
                  </a:p>
                </p:txBody>
              </p:sp>
              <p:sp>
                <p:nvSpPr>
                  <p:cNvPr id="64607" name="Rectangle 50"/>
                  <p:cNvSpPr>
                    <a:spLocks noChangeArrowheads="1"/>
                  </p:cNvSpPr>
                  <p:nvPr/>
                </p:nvSpPr>
                <p:spPr bwMode="auto">
                  <a:xfrm>
                    <a:off x="1208" y="2007"/>
                    <a:ext cx="77" cy="47"/>
                  </a:xfrm>
                  <a:prstGeom prst="rect">
                    <a:avLst/>
                  </a:prstGeom>
                  <a:solidFill>
                    <a:srgbClr val="0000FF"/>
                  </a:solidFill>
                  <a:ln w="12700">
                    <a:noFill/>
                    <a:miter lim="800000"/>
                    <a:headEnd/>
                    <a:tailEnd/>
                  </a:ln>
                </p:spPr>
                <p:txBody>
                  <a:bodyPr wrap="none" anchor="ctr"/>
                  <a:lstStyle/>
                  <a:p>
                    <a:endParaRPr lang="fr-FR"/>
                  </a:p>
                </p:txBody>
              </p:sp>
              <p:sp>
                <p:nvSpPr>
                  <p:cNvPr id="64608" name="Rectangle 51"/>
                  <p:cNvSpPr>
                    <a:spLocks noChangeArrowheads="1"/>
                  </p:cNvSpPr>
                  <p:nvPr/>
                </p:nvSpPr>
                <p:spPr bwMode="auto">
                  <a:xfrm>
                    <a:off x="1348" y="1943"/>
                    <a:ext cx="169" cy="90"/>
                  </a:xfrm>
                  <a:prstGeom prst="rect">
                    <a:avLst/>
                  </a:prstGeom>
                  <a:solidFill>
                    <a:srgbClr val="3366FF"/>
                  </a:solidFill>
                  <a:ln w="12700">
                    <a:noFill/>
                    <a:miter lim="800000"/>
                    <a:headEnd/>
                    <a:tailEnd/>
                  </a:ln>
                </p:spPr>
                <p:txBody>
                  <a:bodyPr wrap="none" anchor="ctr"/>
                  <a:lstStyle/>
                  <a:p>
                    <a:endParaRPr lang="fr-FR"/>
                  </a:p>
                </p:txBody>
              </p:sp>
              <p:sp>
                <p:nvSpPr>
                  <p:cNvPr id="64609" name="Rectangle 52"/>
                  <p:cNvSpPr>
                    <a:spLocks noChangeArrowheads="1"/>
                  </p:cNvSpPr>
                  <p:nvPr/>
                </p:nvSpPr>
                <p:spPr bwMode="auto">
                  <a:xfrm>
                    <a:off x="935" y="2030"/>
                    <a:ext cx="573" cy="47"/>
                  </a:xfrm>
                  <a:prstGeom prst="rect">
                    <a:avLst/>
                  </a:prstGeom>
                  <a:solidFill>
                    <a:srgbClr val="0000FF"/>
                  </a:solidFill>
                  <a:ln w="12700">
                    <a:noFill/>
                    <a:miter lim="800000"/>
                    <a:headEnd/>
                    <a:tailEnd/>
                  </a:ln>
                </p:spPr>
                <p:txBody>
                  <a:bodyPr wrap="none" anchor="ctr"/>
                  <a:lstStyle/>
                  <a:p>
                    <a:endParaRPr lang="fr-FR"/>
                  </a:p>
                </p:txBody>
              </p:sp>
              <p:sp>
                <p:nvSpPr>
                  <p:cNvPr id="64610" name="Rectangle 53"/>
                  <p:cNvSpPr>
                    <a:spLocks noChangeArrowheads="1"/>
                  </p:cNvSpPr>
                  <p:nvPr/>
                </p:nvSpPr>
                <p:spPr bwMode="auto">
                  <a:xfrm>
                    <a:off x="1276" y="1932"/>
                    <a:ext cx="77" cy="103"/>
                  </a:xfrm>
                  <a:prstGeom prst="rect">
                    <a:avLst/>
                  </a:prstGeom>
                  <a:solidFill>
                    <a:srgbClr val="0000FF"/>
                  </a:solidFill>
                  <a:ln w="12700">
                    <a:noFill/>
                    <a:miter lim="800000"/>
                    <a:headEnd/>
                    <a:tailEnd/>
                  </a:ln>
                </p:spPr>
                <p:txBody>
                  <a:bodyPr wrap="none" anchor="ctr"/>
                  <a:lstStyle/>
                  <a:p>
                    <a:endParaRPr lang="fr-FR"/>
                  </a:p>
                </p:txBody>
              </p:sp>
              <p:sp>
                <p:nvSpPr>
                  <p:cNvPr id="64611" name="Rectangle 54"/>
                  <p:cNvSpPr>
                    <a:spLocks noChangeArrowheads="1"/>
                  </p:cNvSpPr>
                  <p:nvPr/>
                </p:nvSpPr>
                <p:spPr bwMode="auto">
                  <a:xfrm flipH="1">
                    <a:off x="1349" y="1825"/>
                    <a:ext cx="47" cy="125"/>
                  </a:xfrm>
                  <a:prstGeom prst="rect">
                    <a:avLst/>
                  </a:prstGeom>
                  <a:solidFill>
                    <a:srgbClr val="0000FF"/>
                  </a:solidFill>
                  <a:ln w="12700">
                    <a:noFill/>
                    <a:miter lim="800000"/>
                    <a:headEnd/>
                    <a:tailEnd/>
                  </a:ln>
                </p:spPr>
                <p:txBody>
                  <a:bodyPr wrap="none" anchor="ctr"/>
                  <a:lstStyle/>
                  <a:p>
                    <a:endParaRPr lang="fr-FR"/>
                  </a:p>
                </p:txBody>
              </p:sp>
              <p:sp>
                <p:nvSpPr>
                  <p:cNvPr id="64612" name="Rectangle 55"/>
                  <p:cNvSpPr>
                    <a:spLocks noChangeArrowheads="1"/>
                  </p:cNvSpPr>
                  <p:nvPr/>
                </p:nvSpPr>
                <p:spPr bwMode="auto">
                  <a:xfrm>
                    <a:off x="1237" y="1811"/>
                    <a:ext cx="113" cy="47"/>
                  </a:xfrm>
                  <a:prstGeom prst="rect">
                    <a:avLst/>
                  </a:prstGeom>
                  <a:solidFill>
                    <a:srgbClr val="000000"/>
                  </a:solidFill>
                  <a:ln w="12700">
                    <a:noFill/>
                    <a:miter lim="800000"/>
                    <a:headEnd/>
                    <a:tailEnd/>
                  </a:ln>
                </p:spPr>
                <p:txBody>
                  <a:bodyPr wrap="none" anchor="ctr"/>
                  <a:lstStyle/>
                  <a:p>
                    <a:endParaRPr lang="fr-FR"/>
                  </a:p>
                </p:txBody>
              </p:sp>
              <p:sp>
                <p:nvSpPr>
                  <p:cNvPr id="64613" name="Rectangle 56"/>
                  <p:cNvSpPr>
                    <a:spLocks noChangeArrowheads="1"/>
                  </p:cNvSpPr>
                  <p:nvPr/>
                </p:nvSpPr>
                <p:spPr bwMode="auto">
                  <a:xfrm flipV="1">
                    <a:off x="1393" y="1903"/>
                    <a:ext cx="83" cy="47"/>
                  </a:xfrm>
                  <a:prstGeom prst="rect">
                    <a:avLst/>
                  </a:prstGeom>
                  <a:solidFill>
                    <a:srgbClr val="0000FF"/>
                  </a:solidFill>
                  <a:ln w="12700">
                    <a:noFill/>
                    <a:miter lim="800000"/>
                    <a:headEnd/>
                    <a:tailEnd/>
                  </a:ln>
                </p:spPr>
                <p:txBody>
                  <a:bodyPr wrap="none" anchor="ctr"/>
                  <a:lstStyle/>
                  <a:p>
                    <a:endParaRPr lang="fr-FR"/>
                  </a:p>
                </p:txBody>
              </p:sp>
              <p:sp>
                <p:nvSpPr>
                  <p:cNvPr id="64614" name="Rectangle 57"/>
                  <p:cNvSpPr>
                    <a:spLocks noChangeArrowheads="1"/>
                  </p:cNvSpPr>
                  <p:nvPr/>
                </p:nvSpPr>
                <p:spPr bwMode="auto">
                  <a:xfrm flipV="1">
                    <a:off x="1471" y="1945"/>
                    <a:ext cx="47" cy="47"/>
                  </a:xfrm>
                  <a:prstGeom prst="rect">
                    <a:avLst/>
                  </a:prstGeom>
                  <a:solidFill>
                    <a:srgbClr val="0000FF"/>
                  </a:solidFill>
                  <a:ln w="12700">
                    <a:noFill/>
                    <a:miter lim="800000"/>
                    <a:headEnd/>
                    <a:tailEnd/>
                  </a:ln>
                </p:spPr>
                <p:txBody>
                  <a:bodyPr wrap="none" anchor="ctr"/>
                  <a:lstStyle/>
                  <a:p>
                    <a:endParaRPr lang="fr-FR"/>
                  </a:p>
                </p:txBody>
              </p:sp>
              <p:sp>
                <p:nvSpPr>
                  <p:cNvPr id="64615" name="Rectangle 58"/>
                  <p:cNvSpPr>
                    <a:spLocks noChangeArrowheads="1"/>
                  </p:cNvSpPr>
                  <p:nvPr/>
                </p:nvSpPr>
                <p:spPr bwMode="auto">
                  <a:xfrm flipV="1">
                    <a:off x="1509" y="1987"/>
                    <a:ext cx="47" cy="47"/>
                  </a:xfrm>
                  <a:prstGeom prst="rect">
                    <a:avLst/>
                  </a:prstGeom>
                  <a:solidFill>
                    <a:srgbClr val="0000FF"/>
                  </a:solidFill>
                  <a:ln w="12700">
                    <a:noFill/>
                    <a:miter lim="800000"/>
                    <a:headEnd/>
                    <a:tailEnd/>
                  </a:ln>
                </p:spPr>
                <p:txBody>
                  <a:bodyPr wrap="none" anchor="ctr"/>
                  <a:lstStyle/>
                  <a:p>
                    <a:endParaRPr lang="fr-FR"/>
                  </a:p>
                </p:txBody>
              </p:sp>
              <p:sp>
                <p:nvSpPr>
                  <p:cNvPr id="64616" name="Rectangle 59"/>
                  <p:cNvSpPr>
                    <a:spLocks noChangeArrowheads="1"/>
                  </p:cNvSpPr>
                  <p:nvPr/>
                </p:nvSpPr>
                <p:spPr bwMode="auto">
                  <a:xfrm>
                    <a:off x="1445" y="1663"/>
                    <a:ext cx="49" cy="156"/>
                  </a:xfrm>
                  <a:prstGeom prst="rect">
                    <a:avLst/>
                  </a:prstGeom>
                  <a:solidFill>
                    <a:srgbClr val="000000"/>
                  </a:solidFill>
                  <a:ln w="12700">
                    <a:noFill/>
                    <a:miter lim="800000"/>
                    <a:headEnd/>
                    <a:tailEnd/>
                  </a:ln>
                </p:spPr>
                <p:txBody>
                  <a:bodyPr wrap="none" anchor="ctr"/>
                  <a:lstStyle/>
                  <a:p>
                    <a:endParaRPr lang="fr-FR"/>
                  </a:p>
                </p:txBody>
              </p:sp>
              <p:sp>
                <p:nvSpPr>
                  <p:cNvPr id="64617" name="Rectangle 60"/>
                  <p:cNvSpPr>
                    <a:spLocks noChangeArrowheads="1"/>
                  </p:cNvSpPr>
                  <p:nvPr/>
                </p:nvSpPr>
                <p:spPr bwMode="auto">
                  <a:xfrm>
                    <a:off x="1445" y="1627"/>
                    <a:ext cx="101" cy="47"/>
                  </a:xfrm>
                  <a:prstGeom prst="rect">
                    <a:avLst/>
                  </a:prstGeom>
                  <a:solidFill>
                    <a:srgbClr val="000000"/>
                  </a:solidFill>
                  <a:ln w="12700">
                    <a:noFill/>
                    <a:miter lim="800000"/>
                    <a:headEnd/>
                    <a:tailEnd/>
                  </a:ln>
                </p:spPr>
                <p:txBody>
                  <a:bodyPr wrap="none" anchor="ctr"/>
                  <a:lstStyle/>
                  <a:p>
                    <a:endParaRPr lang="fr-FR"/>
                  </a:p>
                </p:txBody>
              </p:sp>
              <p:sp>
                <p:nvSpPr>
                  <p:cNvPr id="64618" name="Rectangle 61"/>
                  <p:cNvSpPr>
                    <a:spLocks noChangeArrowheads="1"/>
                  </p:cNvSpPr>
                  <p:nvPr/>
                </p:nvSpPr>
                <p:spPr bwMode="auto">
                  <a:xfrm flipV="1">
                    <a:off x="1347" y="1811"/>
                    <a:ext cx="99" cy="47"/>
                  </a:xfrm>
                  <a:prstGeom prst="rect">
                    <a:avLst/>
                  </a:prstGeom>
                  <a:solidFill>
                    <a:srgbClr val="0000FF"/>
                  </a:solidFill>
                  <a:ln w="12700">
                    <a:noFill/>
                    <a:miter lim="800000"/>
                    <a:headEnd/>
                    <a:tailEnd/>
                  </a:ln>
                </p:spPr>
                <p:txBody>
                  <a:bodyPr wrap="none" anchor="ctr"/>
                  <a:lstStyle/>
                  <a:p>
                    <a:endParaRPr lang="fr-FR"/>
                  </a:p>
                </p:txBody>
              </p:sp>
            </p:grpSp>
            <p:grpSp>
              <p:nvGrpSpPr>
                <p:cNvPr id="64556" name="Group 62"/>
                <p:cNvGrpSpPr>
                  <a:grpSpLocks/>
                </p:cNvGrpSpPr>
                <p:nvPr/>
              </p:nvGrpSpPr>
              <p:grpSpPr bwMode="auto">
                <a:xfrm>
                  <a:off x="3999" y="2000"/>
                  <a:ext cx="531" cy="648"/>
                  <a:chOff x="847" y="1168"/>
                  <a:chExt cx="747" cy="909"/>
                </a:xfrm>
              </p:grpSpPr>
              <p:sp>
                <p:nvSpPr>
                  <p:cNvPr id="64557" name="Freeform 63"/>
                  <p:cNvSpPr>
                    <a:spLocks/>
                  </p:cNvSpPr>
                  <p:nvPr/>
                </p:nvSpPr>
                <p:spPr bwMode="auto">
                  <a:xfrm>
                    <a:off x="986" y="1290"/>
                    <a:ext cx="489" cy="733"/>
                  </a:xfrm>
                  <a:custGeom>
                    <a:avLst/>
                    <a:gdLst>
                      <a:gd name="T0" fmla="*/ 488 w 489"/>
                      <a:gd name="T1" fmla="*/ 14 h 733"/>
                      <a:gd name="T2" fmla="*/ 488 w 489"/>
                      <a:gd name="T3" fmla="*/ 497 h 733"/>
                      <a:gd name="T4" fmla="*/ 285 w 489"/>
                      <a:gd name="T5" fmla="*/ 497 h 733"/>
                      <a:gd name="T6" fmla="*/ 285 w 489"/>
                      <a:gd name="T7" fmla="*/ 732 h 733"/>
                      <a:gd name="T8" fmla="*/ 0 w 489"/>
                      <a:gd name="T9" fmla="*/ 732 h 733"/>
                      <a:gd name="T10" fmla="*/ 0 w 489"/>
                      <a:gd name="T11" fmla="*/ 0 h 733"/>
                      <a:gd name="T12" fmla="*/ 488 w 489"/>
                      <a:gd name="T13" fmla="*/ 14 h 733"/>
                      <a:gd name="T14" fmla="*/ 0 60000 65536"/>
                      <a:gd name="T15" fmla="*/ 0 60000 65536"/>
                      <a:gd name="T16" fmla="*/ 0 60000 65536"/>
                      <a:gd name="T17" fmla="*/ 0 60000 65536"/>
                      <a:gd name="T18" fmla="*/ 0 60000 65536"/>
                      <a:gd name="T19" fmla="*/ 0 60000 65536"/>
                      <a:gd name="T20" fmla="*/ 0 60000 65536"/>
                      <a:gd name="T21" fmla="*/ 0 w 489"/>
                      <a:gd name="T22" fmla="*/ 0 h 733"/>
                      <a:gd name="T23" fmla="*/ 489 w 489"/>
                      <a:gd name="T24" fmla="*/ 733 h 7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9" h="733">
                        <a:moveTo>
                          <a:pt x="488" y="14"/>
                        </a:moveTo>
                        <a:lnTo>
                          <a:pt x="488" y="497"/>
                        </a:lnTo>
                        <a:lnTo>
                          <a:pt x="285" y="497"/>
                        </a:lnTo>
                        <a:lnTo>
                          <a:pt x="285" y="732"/>
                        </a:lnTo>
                        <a:lnTo>
                          <a:pt x="0" y="732"/>
                        </a:lnTo>
                        <a:lnTo>
                          <a:pt x="0" y="0"/>
                        </a:lnTo>
                        <a:lnTo>
                          <a:pt x="488" y="14"/>
                        </a:lnTo>
                      </a:path>
                    </a:pathLst>
                  </a:custGeom>
                  <a:solidFill>
                    <a:schemeClr val="bg1"/>
                  </a:solidFill>
                  <a:ln w="12700" cap="rnd">
                    <a:noFill/>
                    <a:round/>
                    <a:headEnd/>
                    <a:tailEnd/>
                  </a:ln>
                </p:spPr>
                <p:txBody>
                  <a:bodyPr/>
                  <a:lstStyle/>
                  <a:p>
                    <a:endParaRPr lang="fr-FR"/>
                  </a:p>
                </p:txBody>
              </p:sp>
              <p:sp>
                <p:nvSpPr>
                  <p:cNvPr id="64558" name="Rectangle 64"/>
                  <p:cNvSpPr>
                    <a:spLocks noChangeArrowheads="1"/>
                  </p:cNvSpPr>
                  <p:nvPr/>
                </p:nvSpPr>
                <p:spPr bwMode="auto">
                  <a:xfrm>
                    <a:off x="1282" y="1853"/>
                    <a:ext cx="84" cy="184"/>
                  </a:xfrm>
                  <a:prstGeom prst="rect">
                    <a:avLst/>
                  </a:prstGeom>
                  <a:solidFill>
                    <a:srgbClr val="919191"/>
                  </a:solidFill>
                  <a:ln w="12700">
                    <a:noFill/>
                    <a:miter lim="800000"/>
                    <a:headEnd/>
                    <a:tailEnd/>
                  </a:ln>
                </p:spPr>
                <p:txBody>
                  <a:bodyPr wrap="none" anchor="ctr"/>
                  <a:lstStyle/>
                  <a:p>
                    <a:endParaRPr lang="fr-FR"/>
                  </a:p>
                </p:txBody>
              </p:sp>
              <p:sp>
                <p:nvSpPr>
                  <p:cNvPr id="64559" name="Rectangle 65"/>
                  <p:cNvSpPr>
                    <a:spLocks noChangeArrowheads="1"/>
                  </p:cNvSpPr>
                  <p:nvPr/>
                </p:nvSpPr>
                <p:spPr bwMode="auto">
                  <a:xfrm>
                    <a:off x="1494" y="1590"/>
                    <a:ext cx="53" cy="54"/>
                  </a:xfrm>
                  <a:prstGeom prst="rect">
                    <a:avLst/>
                  </a:prstGeom>
                  <a:solidFill>
                    <a:srgbClr val="DADADA"/>
                  </a:solidFill>
                  <a:ln w="12700">
                    <a:noFill/>
                    <a:miter lim="800000"/>
                    <a:headEnd/>
                    <a:tailEnd/>
                  </a:ln>
                </p:spPr>
                <p:txBody>
                  <a:bodyPr wrap="none" anchor="ctr"/>
                  <a:lstStyle/>
                  <a:p>
                    <a:endParaRPr lang="fr-FR"/>
                  </a:p>
                </p:txBody>
              </p:sp>
              <p:sp>
                <p:nvSpPr>
                  <p:cNvPr id="64560" name="Rectangle 66"/>
                  <p:cNvSpPr>
                    <a:spLocks noChangeArrowheads="1"/>
                  </p:cNvSpPr>
                  <p:nvPr/>
                </p:nvSpPr>
                <p:spPr bwMode="auto">
                  <a:xfrm>
                    <a:off x="1456" y="1339"/>
                    <a:ext cx="48" cy="305"/>
                  </a:xfrm>
                  <a:prstGeom prst="rect">
                    <a:avLst/>
                  </a:prstGeom>
                  <a:solidFill>
                    <a:srgbClr val="DADADA"/>
                  </a:solidFill>
                  <a:ln w="12700">
                    <a:noFill/>
                    <a:miter lim="800000"/>
                    <a:headEnd/>
                    <a:tailEnd/>
                  </a:ln>
                </p:spPr>
                <p:txBody>
                  <a:bodyPr wrap="none" anchor="ctr"/>
                  <a:lstStyle/>
                  <a:p>
                    <a:endParaRPr lang="fr-FR"/>
                  </a:p>
                </p:txBody>
              </p:sp>
              <p:sp>
                <p:nvSpPr>
                  <p:cNvPr id="64561" name="Rectangle 67"/>
                  <p:cNvSpPr>
                    <a:spLocks noChangeArrowheads="1"/>
                  </p:cNvSpPr>
                  <p:nvPr/>
                </p:nvSpPr>
                <p:spPr bwMode="auto">
                  <a:xfrm>
                    <a:off x="936" y="1929"/>
                    <a:ext cx="197" cy="104"/>
                  </a:xfrm>
                  <a:prstGeom prst="rect">
                    <a:avLst/>
                  </a:prstGeom>
                  <a:solidFill>
                    <a:srgbClr val="3366FF"/>
                  </a:solidFill>
                  <a:ln w="12700">
                    <a:noFill/>
                    <a:miter lim="800000"/>
                    <a:headEnd/>
                    <a:tailEnd/>
                  </a:ln>
                </p:spPr>
                <p:txBody>
                  <a:bodyPr wrap="none" anchor="ctr"/>
                  <a:lstStyle/>
                  <a:p>
                    <a:endParaRPr lang="fr-FR"/>
                  </a:p>
                </p:txBody>
              </p:sp>
              <p:sp>
                <p:nvSpPr>
                  <p:cNvPr id="64562" name="Freeform 68"/>
                  <p:cNvSpPr>
                    <a:spLocks/>
                  </p:cNvSpPr>
                  <p:nvPr/>
                </p:nvSpPr>
                <p:spPr bwMode="auto">
                  <a:xfrm>
                    <a:off x="847" y="1168"/>
                    <a:ext cx="747" cy="740"/>
                  </a:xfrm>
                  <a:custGeom>
                    <a:avLst/>
                    <a:gdLst>
                      <a:gd name="T0" fmla="*/ 706 w 747"/>
                      <a:gd name="T1" fmla="*/ 214 h 740"/>
                      <a:gd name="T2" fmla="*/ 747 w 747"/>
                      <a:gd name="T3" fmla="*/ 214 h 740"/>
                      <a:gd name="T4" fmla="*/ 747 w 747"/>
                      <a:gd name="T5" fmla="*/ 83 h 740"/>
                      <a:gd name="T6" fmla="*/ 702 w 747"/>
                      <a:gd name="T7" fmla="*/ 83 h 740"/>
                      <a:gd name="T8" fmla="*/ 702 w 747"/>
                      <a:gd name="T9" fmla="*/ 42 h 740"/>
                      <a:gd name="T10" fmla="*/ 606 w 747"/>
                      <a:gd name="T11" fmla="*/ 42 h 740"/>
                      <a:gd name="T12" fmla="*/ 606 w 747"/>
                      <a:gd name="T13" fmla="*/ 0 h 740"/>
                      <a:gd name="T14" fmla="*/ 217 w 747"/>
                      <a:gd name="T15" fmla="*/ 0 h 740"/>
                      <a:gd name="T16" fmla="*/ 217 w 747"/>
                      <a:gd name="T17" fmla="*/ 38 h 740"/>
                      <a:gd name="T18" fmla="*/ 128 w 747"/>
                      <a:gd name="T19" fmla="*/ 38 h 740"/>
                      <a:gd name="T20" fmla="*/ 128 w 747"/>
                      <a:gd name="T21" fmla="*/ 86 h 740"/>
                      <a:gd name="T22" fmla="*/ 83 w 747"/>
                      <a:gd name="T23" fmla="*/ 86 h 740"/>
                      <a:gd name="T24" fmla="*/ 83 w 747"/>
                      <a:gd name="T25" fmla="*/ 126 h 740"/>
                      <a:gd name="T26" fmla="*/ 42 w 747"/>
                      <a:gd name="T27" fmla="*/ 126 h 740"/>
                      <a:gd name="T28" fmla="*/ 42 w 747"/>
                      <a:gd name="T29" fmla="*/ 216 h 740"/>
                      <a:gd name="T30" fmla="*/ 0 w 747"/>
                      <a:gd name="T31" fmla="*/ 216 h 740"/>
                      <a:gd name="T32" fmla="*/ 0 w 747"/>
                      <a:gd name="T33" fmla="*/ 521 h 740"/>
                      <a:gd name="T34" fmla="*/ 45 w 747"/>
                      <a:gd name="T35" fmla="*/ 521 h 740"/>
                      <a:gd name="T36" fmla="*/ 45 w 747"/>
                      <a:gd name="T37" fmla="*/ 611 h 740"/>
                      <a:gd name="T38" fmla="*/ 86 w 747"/>
                      <a:gd name="T39" fmla="*/ 611 h 740"/>
                      <a:gd name="T40" fmla="*/ 86 w 747"/>
                      <a:gd name="T41" fmla="*/ 690 h 740"/>
                      <a:gd name="T42" fmla="*/ 133 w 747"/>
                      <a:gd name="T43" fmla="*/ 690 h 740"/>
                      <a:gd name="T44" fmla="*/ 133 w 747"/>
                      <a:gd name="T45" fmla="*/ 740 h 740"/>
                      <a:gd name="T46" fmla="*/ 174 w 747"/>
                      <a:gd name="T47" fmla="*/ 740 h 740"/>
                      <a:gd name="T48" fmla="*/ 174 w 747"/>
                      <a:gd name="T49" fmla="*/ 692 h 740"/>
                      <a:gd name="T50" fmla="*/ 257 w 747"/>
                      <a:gd name="T51" fmla="*/ 692 h 740"/>
                      <a:gd name="T52" fmla="*/ 257 w 747"/>
                      <a:gd name="T53" fmla="*/ 605 h 740"/>
                      <a:gd name="T54" fmla="*/ 303 w 747"/>
                      <a:gd name="T55" fmla="*/ 605 h 740"/>
                      <a:gd name="T56" fmla="*/ 303 w 747"/>
                      <a:gd name="T57" fmla="*/ 561 h 740"/>
                      <a:gd name="T58" fmla="*/ 337 w 747"/>
                      <a:gd name="T59" fmla="*/ 560 h 740"/>
                      <a:gd name="T60" fmla="*/ 337 w 747"/>
                      <a:gd name="T61" fmla="*/ 522 h 740"/>
                      <a:gd name="T62" fmla="*/ 303 w 747"/>
                      <a:gd name="T63" fmla="*/ 523 h 740"/>
                      <a:gd name="T64" fmla="*/ 303 w 747"/>
                      <a:gd name="T65" fmla="*/ 480 h 740"/>
                      <a:gd name="T66" fmla="*/ 260 w 747"/>
                      <a:gd name="T67" fmla="*/ 480 h 740"/>
                      <a:gd name="T68" fmla="*/ 260 w 747"/>
                      <a:gd name="T69" fmla="*/ 395 h 740"/>
                      <a:gd name="T70" fmla="*/ 303 w 747"/>
                      <a:gd name="T71" fmla="*/ 395 h 740"/>
                      <a:gd name="T72" fmla="*/ 303 w 747"/>
                      <a:gd name="T73" fmla="*/ 347 h 740"/>
                      <a:gd name="T74" fmla="*/ 391 w 747"/>
                      <a:gd name="T75" fmla="*/ 347 h 740"/>
                      <a:gd name="T76" fmla="*/ 391 w 747"/>
                      <a:gd name="T77" fmla="*/ 302 h 740"/>
                      <a:gd name="T78" fmla="*/ 437 w 747"/>
                      <a:gd name="T79" fmla="*/ 302 h 740"/>
                      <a:gd name="T80" fmla="*/ 437 w 747"/>
                      <a:gd name="T81" fmla="*/ 263 h 740"/>
                      <a:gd name="T82" fmla="*/ 489 w 747"/>
                      <a:gd name="T83" fmla="*/ 263 h 740"/>
                      <a:gd name="T84" fmla="*/ 489 w 747"/>
                      <a:gd name="T85" fmla="*/ 214 h 740"/>
                      <a:gd name="T86" fmla="*/ 532 w 747"/>
                      <a:gd name="T87" fmla="*/ 214 h 740"/>
                      <a:gd name="T88" fmla="*/ 532 w 747"/>
                      <a:gd name="T89" fmla="*/ 178 h 740"/>
                      <a:gd name="T90" fmla="*/ 656 w 747"/>
                      <a:gd name="T91" fmla="*/ 178 h 740"/>
                      <a:gd name="T92" fmla="*/ 656 w 747"/>
                      <a:gd name="T93" fmla="*/ 250 h 740"/>
                      <a:gd name="T94" fmla="*/ 706 w 747"/>
                      <a:gd name="T95" fmla="*/ 252 h 740"/>
                      <a:gd name="T96" fmla="*/ 706 w 747"/>
                      <a:gd name="T97" fmla="*/ 214 h 7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7"/>
                      <a:gd name="T148" fmla="*/ 0 h 740"/>
                      <a:gd name="T149" fmla="*/ 747 w 747"/>
                      <a:gd name="T150" fmla="*/ 740 h 7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7" h="740">
                        <a:moveTo>
                          <a:pt x="706" y="214"/>
                        </a:moveTo>
                        <a:lnTo>
                          <a:pt x="747" y="214"/>
                        </a:lnTo>
                        <a:lnTo>
                          <a:pt x="747" y="83"/>
                        </a:lnTo>
                        <a:lnTo>
                          <a:pt x="702" y="83"/>
                        </a:lnTo>
                        <a:lnTo>
                          <a:pt x="702" y="42"/>
                        </a:lnTo>
                        <a:lnTo>
                          <a:pt x="606" y="42"/>
                        </a:lnTo>
                        <a:lnTo>
                          <a:pt x="606" y="0"/>
                        </a:lnTo>
                        <a:lnTo>
                          <a:pt x="217" y="0"/>
                        </a:lnTo>
                        <a:lnTo>
                          <a:pt x="217" y="38"/>
                        </a:lnTo>
                        <a:lnTo>
                          <a:pt x="128" y="38"/>
                        </a:lnTo>
                        <a:lnTo>
                          <a:pt x="128" y="86"/>
                        </a:lnTo>
                        <a:lnTo>
                          <a:pt x="83" y="86"/>
                        </a:lnTo>
                        <a:lnTo>
                          <a:pt x="83" y="126"/>
                        </a:lnTo>
                        <a:lnTo>
                          <a:pt x="42" y="126"/>
                        </a:lnTo>
                        <a:lnTo>
                          <a:pt x="42" y="216"/>
                        </a:lnTo>
                        <a:lnTo>
                          <a:pt x="0" y="216"/>
                        </a:lnTo>
                        <a:lnTo>
                          <a:pt x="0" y="521"/>
                        </a:lnTo>
                        <a:lnTo>
                          <a:pt x="45" y="521"/>
                        </a:lnTo>
                        <a:lnTo>
                          <a:pt x="45" y="611"/>
                        </a:lnTo>
                        <a:lnTo>
                          <a:pt x="86" y="611"/>
                        </a:lnTo>
                        <a:lnTo>
                          <a:pt x="86" y="690"/>
                        </a:lnTo>
                        <a:lnTo>
                          <a:pt x="133" y="690"/>
                        </a:lnTo>
                        <a:lnTo>
                          <a:pt x="133" y="740"/>
                        </a:lnTo>
                        <a:lnTo>
                          <a:pt x="174" y="740"/>
                        </a:lnTo>
                        <a:lnTo>
                          <a:pt x="174" y="692"/>
                        </a:lnTo>
                        <a:lnTo>
                          <a:pt x="257" y="692"/>
                        </a:lnTo>
                        <a:lnTo>
                          <a:pt x="257" y="605"/>
                        </a:lnTo>
                        <a:lnTo>
                          <a:pt x="303" y="605"/>
                        </a:lnTo>
                        <a:lnTo>
                          <a:pt x="303" y="561"/>
                        </a:lnTo>
                        <a:lnTo>
                          <a:pt x="337" y="560"/>
                        </a:lnTo>
                        <a:lnTo>
                          <a:pt x="337" y="522"/>
                        </a:lnTo>
                        <a:lnTo>
                          <a:pt x="303" y="523"/>
                        </a:lnTo>
                        <a:lnTo>
                          <a:pt x="303" y="480"/>
                        </a:lnTo>
                        <a:lnTo>
                          <a:pt x="260" y="480"/>
                        </a:lnTo>
                        <a:lnTo>
                          <a:pt x="260" y="395"/>
                        </a:lnTo>
                        <a:lnTo>
                          <a:pt x="303" y="395"/>
                        </a:lnTo>
                        <a:lnTo>
                          <a:pt x="303" y="347"/>
                        </a:lnTo>
                        <a:lnTo>
                          <a:pt x="391" y="347"/>
                        </a:lnTo>
                        <a:lnTo>
                          <a:pt x="391" y="302"/>
                        </a:lnTo>
                        <a:lnTo>
                          <a:pt x="437" y="302"/>
                        </a:lnTo>
                        <a:lnTo>
                          <a:pt x="437" y="263"/>
                        </a:lnTo>
                        <a:lnTo>
                          <a:pt x="489" y="263"/>
                        </a:lnTo>
                        <a:lnTo>
                          <a:pt x="489" y="214"/>
                        </a:lnTo>
                        <a:lnTo>
                          <a:pt x="532" y="214"/>
                        </a:lnTo>
                        <a:lnTo>
                          <a:pt x="532" y="178"/>
                        </a:lnTo>
                        <a:lnTo>
                          <a:pt x="656" y="178"/>
                        </a:lnTo>
                        <a:lnTo>
                          <a:pt x="656" y="250"/>
                        </a:lnTo>
                        <a:lnTo>
                          <a:pt x="706" y="252"/>
                        </a:lnTo>
                        <a:lnTo>
                          <a:pt x="706" y="214"/>
                        </a:lnTo>
                      </a:path>
                    </a:pathLst>
                  </a:custGeom>
                  <a:solidFill>
                    <a:srgbClr val="000000"/>
                  </a:solidFill>
                  <a:ln w="12700" cap="rnd">
                    <a:noFill/>
                    <a:round/>
                    <a:headEnd/>
                    <a:tailEnd/>
                  </a:ln>
                </p:spPr>
                <p:txBody>
                  <a:bodyPr/>
                  <a:lstStyle/>
                  <a:p>
                    <a:endParaRPr lang="fr-FR"/>
                  </a:p>
                </p:txBody>
              </p:sp>
              <p:sp>
                <p:nvSpPr>
                  <p:cNvPr id="64563" name="Rectangle 69"/>
                  <p:cNvSpPr>
                    <a:spLocks noChangeArrowheads="1"/>
                  </p:cNvSpPr>
                  <p:nvPr/>
                </p:nvSpPr>
                <p:spPr bwMode="auto">
                  <a:xfrm>
                    <a:off x="1460" y="1419"/>
                    <a:ext cx="47" cy="79"/>
                  </a:xfrm>
                  <a:prstGeom prst="rect">
                    <a:avLst/>
                  </a:prstGeom>
                  <a:solidFill>
                    <a:srgbClr val="000000"/>
                  </a:solidFill>
                  <a:ln w="12700">
                    <a:noFill/>
                    <a:miter lim="800000"/>
                    <a:headEnd/>
                    <a:tailEnd/>
                  </a:ln>
                </p:spPr>
                <p:txBody>
                  <a:bodyPr wrap="none" anchor="ctr"/>
                  <a:lstStyle/>
                  <a:p>
                    <a:endParaRPr lang="fr-FR"/>
                  </a:p>
                </p:txBody>
              </p:sp>
              <p:sp>
                <p:nvSpPr>
                  <p:cNvPr id="64564" name="Rectangle 70"/>
                  <p:cNvSpPr>
                    <a:spLocks noChangeArrowheads="1"/>
                  </p:cNvSpPr>
                  <p:nvPr/>
                </p:nvSpPr>
                <p:spPr bwMode="auto">
                  <a:xfrm flipH="1">
                    <a:off x="1376" y="1495"/>
                    <a:ext cx="47" cy="47"/>
                  </a:xfrm>
                  <a:prstGeom prst="rect">
                    <a:avLst/>
                  </a:prstGeom>
                  <a:solidFill>
                    <a:srgbClr val="063DE8"/>
                  </a:solidFill>
                  <a:ln w="12700">
                    <a:noFill/>
                    <a:miter lim="800000"/>
                    <a:headEnd/>
                    <a:tailEnd/>
                  </a:ln>
                </p:spPr>
                <p:txBody>
                  <a:bodyPr wrap="none" anchor="ctr"/>
                  <a:lstStyle/>
                  <a:p>
                    <a:endParaRPr lang="fr-FR"/>
                  </a:p>
                </p:txBody>
              </p:sp>
              <p:sp>
                <p:nvSpPr>
                  <p:cNvPr id="64565" name="Rectangle 71"/>
                  <p:cNvSpPr>
                    <a:spLocks noChangeArrowheads="1"/>
                  </p:cNvSpPr>
                  <p:nvPr/>
                </p:nvSpPr>
                <p:spPr bwMode="auto">
                  <a:xfrm flipH="1">
                    <a:off x="1502" y="1499"/>
                    <a:ext cx="47" cy="94"/>
                  </a:xfrm>
                  <a:prstGeom prst="rect">
                    <a:avLst/>
                  </a:prstGeom>
                  <a:solidFill>
                    <a:srgbClr val="000000"/>
                  </a:solidFill>
                  <a:ln w="12700">
                    <a:noFill/>
                    <a:miter lim="800000"/>
                    <a:headEnd/>
                    <a:tailEnd/>
                  </a:ln>
                </p:spPr>
                <p:txBody>
                  <a:bodyPr wrap="none" anchor="ctr"/>
                  <a:lstStyle/>
                  <a:p>
                    <a:endParaRPr lang="fr-FR"/>
                  </a:p>
                </p:txBody>
              </p:sp>
              <p:sp>
                <p:nvSpPr>
                  <p:cNvPr id="64566" name="Rectangle 72"/>
                  <p:cNvSpPr>
                    <a:spLocks noChangeArrowheads="1"/>
                  </p:cNvSpPr>
                  <p:nvPr/>
                </p:nvSpPr>
                <p:spPr bwMode="auto">
                  <a:xfrm>
                    <a:off x="1545" y="1593"/>
                    <a:ext cx="47" cy="48"/>
                  </a:xfrm>
                  <a:prstGeom prst="rect">
                    <a:avLst/>
                  </a:prstGeom>
                  <a:solidFill>
                    <a:srgbClr val="000000"/>
                  </a:solidFill>
                  <a:ln w="12700">
                    <a:noFill/>
                    <a:miter lim="800000"/>
                    <a:headEnd/>
                    <a:tailEnd/>
                  </a:ln>
                </p:spPr>
                <p:txBody>
                  <a:bodyPr wrap="none" anchor="ctr"/>
                  <a:lstStyle/>
                  <a:p>
                    <a:endParaRPr lang="fr-FR"/>
                  </a:p>
                </p:txBody>
              </p:sp>
              <p:sp>
                <p:nvSpPr>
                  <p:cNvPr id="64567" name="Rectangle 73"/>
                  <p:cNvSpPr>
                    <a:spLocks noChangeArrowheads="1"/>
                  </p:cNvSpPr>
                  <p:nvPr/>
                </p:nvSpPr>
                <p:spPr bwMode="auto">
                  <a:xfrm>
                    <a:off x="935" y="1902"/>
                    <a:ext cx="125" cy="31"/>
                  </a:xfrm>
                  <a:prstGeom prst="rect">
                    <a:avLst/>
                  </a:prstGeom>
                  <a:solidFill>
                    <a:srgbClr val="0000FF"/>
                  </a:solidFill>
                  <a:ln w="12700">
                    <a:noFill/>
                    <a:miter lim="800000"/>
                    <a:headEnd/>
                    <a:tailEnd/>
                  </a:ln>
                </p:spPr>
                <p:txBody>
                  <a:bodyPr wrap="none" anchor="ctr"/>
                  <a:lstStyle/>
                  <a:p>
                    <a:endParaRPr lang="fr-FR"/>
                  </a:p>
                </p:txBody>
              </p:sp>
              <p:sp>
                <p:nvSpPr>
                  <p:cNvPr id="64568" name="Rectangle 74"/>
                  <p:cNvSpPr>
                    <a:spLocks noChangeArrowheads="1"/>
                  </p:cNvSpPr>
                  <p:nvPr/>
                </p:nvSpPr>
                <p:spPr bwMode="auto">
                  <a:xfrm>
                    <a:off x="1058" y="1929"/>
                    <a:ext cx="77" cy="47"/>
                  </a:xfrm>
                  <a:prstGeom prst="rect">
                    <a:avLst/>
                  </a:prstGeom>
                  <a:solidFill>
                    <a:srgbClr val="0000FF"/>
                  </a:solidFill>
                  <a:ln w="12700">
                    <a:noFill/>
                    <a:miter lim="800000"/>
                    <a:headEnd/>
                    <a:tailEnd/>
                  </a:ln>
                </p:spPr>
                <p:txBody>
                  <a:bodyPr wrap="none" anchor="ctr"/>
                  <a:lstStyle/>
                  <a:p>
                    <a:endParaRPr lang="fr-FR"/>
                  </a:p>
                </p:txBody>
              </p:sp>
              <p:sp>
                <p:nvSpPr>
                  <p:cNvPr id="64569" name="Rectangle 75"/>
                  <p:cNvSpPr>
                    <a:spLocks noChangeArrowheads="1"/>
                  </p:cNvSpPr>
                  <p:nvPr/>
                </p:nvSpPr>
                <p:spPr bwMode="auto">
                  <a:xfrm>
                    <a:off x="1132" y="1974"/>
                    <a:ext cx="77" cy="61"/>
                  </a:xfrm>
                  <a:prstGeom prst="rect">
                    <a:avLst/>
                  </a:prstGeom>
                  <a:solidFill>
                    <a:srgbClr val="0000FF"/>
                  </a:solidFill>
                  <a:ln w="12700">
                    <a:noFill/>
                    <a:miter lim="800000"/>
                    <a:headEnd/>
                    <a:tailEnd/>
                  </a:ln>
                </p:spPr>
                <p:txBody>
                  <a:bodyPr wrap="none" anchor="ctr"/>
                  <a:lstStyle/>
                  <a:p>
                    <a:endParaRPr lang="fr-FR"/>
                  </a:p>
                </p:txBody>
              </p:sp>
              <p:sp>
                <p:nvSpPr>
                  <p:cNvPr id="64570" name="Rectangle 76"/>
                  <p:cNvSpPr>
                    <a:spLocks noChangeArrowheads="1"/>
                  </p:cNvSpPr>
                  <p:nvPr/>
                </p:nvSpPr>
                <p:spPr bwMode="auto">
                  <a:xfrm>
                    <a:off x="935" y="1931"/>
                    <a:ext cx="34" cy="35"/>
                  </a:xfrm>
                  <a:prstGeom prst="rect">
                    <a:avLst/>
                  </a:prstGeom>
                  <a:solidFill>
                    <a:srgbClr val="0000FF"/>
                  </a:solidFill>
                  <a:ln w="12700">
                    <a:noFill/>
                    <a:miter lim="800000"/>
                    <a:headEnd/>
                    <a:tailEnd/>
                  </a:ln>
                </p:spPr>
                <p:txBody>
                  <a:bodyPr wrap="none" anchor="ctr"/>
                  <a:lstStyle/>
                  <a:p>
                    <a:endParaRPr lang="fr-FR"/>
                  </a:p>
                </p:txBody>
              </p:sp>
              <p:sp>
                <p:nvSpPr>
                  <p:cNvPr id="64571" name="Rectangle 77"/>
                  <p:cNvSpPr>
                    <a:spLocks noChangeArrowheads="1"/>
                  </p:cNvSpPr>
                  <p:nvPr/>
                </p:nvSpPr>
                <p:spPr bwMode="auto">
                  <a:xfrm>
                    <a:off x="893" y="1962"/>
                    <a:ext cx="47" cy="73"/>
                  </a:xfrm>
                  <a:prstGeom prst="rect">
                    <a:avLst/>
                  </a:prstGeom>
                  <a:solidFill>
                    <a:srgbClr val="0000FF"/>
                  </a:solidFill>
                  <a:ln w="12700">
                    <a:noFill/>
                    <a:miter lim="800000"/>
                    <a:headEnd/>
                    <a:tailEnd/>
                  </a:ln>
                </p:spPr>
                <p:txBody>
                  <a:bodyPr wrap="none" anchor="ctr"/>
                  <a:lstStyle/>
                  <a:p>
                    <a:endParaRPr lang="fr-FR"/>
                  </a:p>
                </p:txBody>
              </p:sp>
              <p:sp>
                <p:nvSpPr>
                  <p:cNvPr id="64572" name="Rectangle 78"/>
                  <p:cNvSpPr>
                    <a:spLocks noChangeArrowheads="1"/>
                  </p:cNvSpPr>
                  <p:nvPr/>
                </p:nvSpPr>
                <p:spPr bwMode="auto">
                  <a:xfrm>
                    <a:off x="1375" y="1451"/>
                    <a:ext cx="119" cy="47"/>
                  </a:xfrm>
                  <a:prstGeom prst="rect">
                    <a:avLst/>
                  </a:prstGeom>
                  <a:solidFill>
                    <a:srgbClr val="000000"/>
                  </a:solidFill>
                  <a:ln w="12700">
                    <a:noFill/>
                    <a:miter lim="800000"/>
                    <a:headEnd/>
                    <a:tailEnd/>
                  </a:ln>
                </p:spPr>
                <p:txBody>
                  <a:bodyPr wrap="none" anchor="ctr"/>
                  <a:lstStyle/>
                  <a:p>
                    <a:endParaRPr lang="fr-FR"/>
                  </a:p>
                </p:txBody>
              </p:sp>
              <p:sp>
                <p:nvSpPr>
                  <p:cNvPr id="64573" name="Rectangle 79"/>
                  <p:cNvSpPr>
                    <a:spLocks noChangeArrowheads="1"/>
                  </p:cNvSpPr>
                  <p:nvPr/>
                </p:nvSpPr>
                <p:spPr bwMode="auto">
                  <a:xfrm>
                    <a:off x="1412" y="1639"/>
                    <a:ext cx="47" cy="185"/>
                  </a:xfrm>
                  <a:prstGeom prst="rect">
                    <a:avLst/>
                  </a:prstGeom>
                  <a:solidFill>
                    <a:srgbClr val="DADADA"/>
                  </a:solidFill>
                  <a:ln w="12700">
                    <a:noFill/>
                    <a:miter lim="800000"/>
                    <a:headEnd/>
                    <a:tailEnd/>
                  </a:ln>
                </p:spPr>
                <p:txBody>
                  <a:bodyPr wrap="none" anchor="ctr"/>
                  <a:lstStyle/>
                  <a:p>
                    <a:endParaRPr lang="fr-FR"/>
                  </a:p>
                </p:txBody>
              </p:sp>
              <p:sp>
                <p:nvSpPr>
                  <p:cNvPr id="64574" name="Rectangle 80"/>
                  <p:cNvSpPr>
                    <a:spLocks noChangeArrowheads="1"/>
                  </p:cNvSpPr>
                  <p:nvPr/>
                </p:nvSpPr>
                <p:spPr bwMode="auto">
                  <a:xfrm>
                    <a:off x="1196" y="1777"/>
                    <a:ext cx="231" cy="47"/>
                  </a:xfrm>
                  <a:prstGeom prst="rect">
                    <a:avLst/>
                  </a:prstGeom>
                  <a:solidFill>
                    <a:srgbClr val="DADADA"/>
                  </a:solidFill>
                  <a:ln w="12700">
                    <a:noFill/>
                    <a:miter lim="800000"/>
                    <a:headEnd/>
                    <a:tailEnd/>
                  </a:ln>
                </p:spPr>
                <p:txBody>
                  <a:bodyPr wrap="none" anchor="ctr"/>
                  <a:lstStyle/>
                  <a:p>
                    <a:endParaRPr lang="fr-FR"/>
                  </a:p>
                </p:txBody>
              </p:sp>
              <p:sp>
                <p:nvSpPr>
                  <p:cNvPr id="64575" name="Rectangle 81"/>
                  <p:cNvSpPr>
                    <a:spLocks noChangeArrowheads="1"/>
                  </p:cNvSpPr>
                  <p:nvPr/>
                </p:nvSpPr>
                <p:spPr bwMode="auto">
                  <a:xfrm>
                    <a:off x="1240" y="1853"/>
                    <a:ext cx="42" cy="176"/>
                  </a:xfrm>
                  <a:prstGeom prst="rect">
                    <a:avLst/>
                  </a:prstGeom>
                  <a:solidFill>
                    <a:srgbClr val="DADADA"/>
                  </a:solidFill>
                  <a:ln w="12700">
                    <a:noFill/>
                    <a:miter lim="800000"/>
                    <a:headEnd/>
                    <a:tailEnd/>
                  </a:ln>
                </p:spPr>
                <p:txBody>
                  <a:bodyPr wrap="none" anchor="ctr"/>
                  <a:lstStyle/>
                  <a:p>
                    <a:endParaRPr lang="fr-FR"/>
                  </a:p>
                </p:txBody>
              </p:sp>
              <p:sp>
                <p:nvSpPr>
                  <p:cNvPr id="64576" name="Rectangle 82"/>
                  <p:cNvSpPr>
                    <a:spLocks noChangeArrowheads="1"/>
                  </p:cNvSpPr>
                  <p:nvPr/>
                </p:nvSpPr>
                <p:spPr bwMode="auto">
                  <a:xfrm>
                    <a:off x="1208" y="2007"/>
                    <a:ext cx="77" cy="47"/>
                  </a:xfrm>
                  <a:prstGeom prst="rect">
                    <a:avLst/>
                  </a:prstGeom>
                  <a:solidFill>
                    <a:srgbClr val="0000FF"/>
                  </a:solidFill>
                  <a:ln w="12700">
                    <a:noFill/>
                    <a:miter lim="800000"/>
                    <a:headEnd/>
                    <a:tailEnd/>
                  </a:ln>
                </p:spPr>
                <p:txBody>
                  <a:bodyPr wrap="none" anchor="ctr"/>
                  <a:lstStyle/>
                  <a:p>
                    <a:endParaRPr lang="fr-FR"/>
                  </a:p>
                </p:txBody>
              </p:sp>
              <p:sp>
                <p:nvSpPr>
                  <p:cNvPr id="64577" name="Rectangle 83"/>
                  <p:cNvSpPr>
                    <a:spLocks noChangeArrowheads="1"/>
                  </p:cNvSpPr>
                  <p:nvPr/>
                </p:nvSpPr>
                <p:spPr bwMode="auto">
                  <a:xfrm>
                    <a:off x="1348" y="1943"/>
                    <a:ext cx="169" cy="90"/>
                  </a:xfrm>
                  <a:prstGeom prst="rect">
                    <a:avLst/>
                  </a:prstGeom>
                  <a:solidFill>
                    <a:srgbClr val="3366FF"/>
                  </a:solidFill>
                  <a:ln w="12700">
                    <a:noFill/>
                    <a:miter lim="800000"/>
                    <a:headEnd/>
                    <a:tailEnd/>
                  </a:ln>
                </p:spPr>
                <p:txBody>
                  <a:bodyPr wrap="none" anchor="ctr"/>
                  <a:lstStyle/>
                  <a:p>
                    <a:endParaRPr lang="fr-FR"/>
                  </a:p>
                </p:txBody>
              </p:sp>
              <p:sp>
                <p:nvSpPr>
                  <p:cNvPr id="64578" name="Rectangle 84"/>
                  <p:cNvSpPr>
                    <a:spLocks noChangeArrowheads="1"/>
                  </p:cNvSpPr>
                  <p:nvPr/>
                </p:nvSpPr>
                <p:spPr bwMode="auto">
                  <a:xfrm>
                    <a:off x="935" y="2030"/>
                    <a:ext cx="573" cy="47"/>
                  </a:xfrm>
                  <a:prstGeom prst="rect">
                    <a:avLst/>
                  </a:prstGeom>
                  <a:solidFill>
                    <a:srgbClr val="0000FF"/>
                  </a:solidFill>
                  <a:ln w="12700">
                    <a:noFill/>
                    <a:miter lim="800000"/>
                    <a:headEnd/>
                    <a:tailEnd/>
                  </a:ln>
                </p:spPr>
                <p:txBody>
                  <a:bodyPr wrap="none" anchor="ctr"/>
                  <a:lstStyle/>
                  <a:p>
                    <a:endParaRPr lang="fr-FR"/>
                  </a:p>
                </p:txBody>
              </p:sp>
              <p:sp>
                <p:nvSpPr>
                  <p:cNvPr id="64579" name="Rectangle 85"/>
                  <p:cNvSpPr>
                    <a:spLocks noChangeArrowheads="1"/>
                  </p:cNvSpPr>
                  <p:nvPr/>
                </p:nvSpPr>
                <p:spPr bwMode="auto">
                  <a:xfrm>
                    <a:off x="1276" y="1932"/>
                    <a:ext cx="77" cy="103"/>
                  </a:xfrm>
                  <a:prstGeom prst="rect">
                    <a:avLst/>
                  </a:prstGeom>
                  <a:solidFill>
                    <a:srgbClr val="0000FF"/>
                  </a:solidFill>
                  <a:ln w="12700">
                    <a:noFill/>
                    <a:miter lim="800000"/>
                    <a:headEnd/>
                    <a:tailEnd/>
                  </a:ln>
                </p:spPr>
                <p:txBody>
                  <a:bodyPr wrap="none" anchor="ctr"/>
                  <a:lstStyle/>
                  <a:p>
                    <a:endParaRPr lang="fr-FR"/>
                  </a:p>
                </p:txBody>
              </p:sp>
              <p:sp>
                <p:nvSpPr>
                  <p:cNvPr id="64580" name="Rectangle 86"/>
                  <p:cNvSpPr>
                    <a:spLocks noChangeArrowheads="1"/>
                  </p:cNvSpPr>
                  <p:nvPr/>
                </p:nvSpPr>
                <p:spPr bwMode="auto">
                  <a:xfrm flipH="1">
                    <a:off x="1349" y="1825"/>
                    <a:ext cx="47" cy="125"/>
                  </a:xfrm>
                  <a:prstGeom prst="rect">
                    <a:avLst/>
                  </a:prstGeom>
                  <a:solidFill>
                    <a:srgbClr val="0000FF"/>
                  </a:solidFill>
                  <a:ln w="12700">
                    <a:noFill/>
                    <a:miter lim="800000"/>
                    <a:headEnd/>
                    <a:tailEnd/>
                  </a:ln>
                </p:spPr>
                <p:txBody>
                  <a:bodyPr wrap="none" anchor="ctr"/>
                  <a:lstStyle/>
                  <a:p>
                    <a:endParaRPr lang="fr-FR"/>
                  </a:p>
                </p:txBody>
              </p:sp>
              <p:sp>
                <p:nvSpPr>
                  <p:cNvPr id="64581" name="Rectangle 87"/>
                  <p:cNvSpPr>
                    <a:spLocks noChangeArrowheads="1"/>
                  </p:cNvSpPr>
                  <p:nvPr/>
                </p:nvSpPr>
                <p:spPr bwMode="auto">
                  <a:xfrm>
                    <a:off x="1237" y="1811"/>
                    <a:ext cx="113" cy="47"/>
                  </a:xfrm>
                  <a:prstGeom prst="rect">
                    <a:avLst/>
                  </a:prstGeom>
                  <a:solidFill>
                    <a:srgbClr val="000000"/>
                  </a:solidFill>
                  <a:ln w="12700">
                    <a:noFill/>
                    <a:miter lim="800000"/>
                    <a:headEnd/>
                    <a:tailEnd/>
                  </a:ln>
                </p:spPr>
                <p:txBody>
                  <a:bodyPr wrap="none" anchor="ctr"/>
                  <a:lstStyle/>
                  <a:p>
                    <a:endParaRPr lang="fr-FR"/>
                  </a:p>
                </p:txBody>
              </p:sp>
              <p:sp>
                <p:nvSpPr>
                  <p:cNvPr id="64582" name="Rectangle 88"/>
                  <p:cNvSpPr>
                    <a:spLocks noChangeArrowheads="1"/>
                  </p:cNvSpPr>
                  <p:nvPr/>
                </p:nvSpPr>
                <p:spPr bwMode="auto">
                  <a:xfrm flipV="1">
                    <a:off x="1393" y="1903"/>
                    <a:ext cx="83" cy="47"/>
                  </a:xfrm>
                  <a:prstGeom prst="rect">
                    <a:avLst/>
                  </a:prstGeom>
                  <a:solidFill>
                    <a:srgbClr val="0000FF"/>
                  </a:solidFill>
                  <a:ln w="12700">
                    <a:noFill/>
                    <a:miter lim="800000"/>
                    <a:headEnd/>
                    <a:tailEnd/>
                  </a:ln>
                </p:spPr>
                <p:txBody>
                  <a:bodyPr wrap="none" anchor="ctr"/>
                  <a:lstStyle/>
                  <a:p>
                    <a:endParaRPr lang="fr-FR"/>
                  </a:p>
                </p:txBody>
              </p:sp>
              <p:sp>
                <p:nvSpPr>
                  <p:cNvPr id="64583" name="Rectangle 89"/>
                  <p:cNvSpPr>
                    <a:spLocks noChangeArrowheads="1"/>
                  </p:cNvSpPr>
                  <p:nvPr/>
                </p:nvSpPr>
                <p:spPr bwMode="auto">
                  <a:xfrm flipV="1">
                    <a:off x="1471" y="1945"/>
                    <a:ext cx="47" cy="47"/>
                  </a:xfrm>
                  <a:prstGeom prst="rect">
                    <a:avLst/>
                  </a:prstGeom>
                  <a:solidFill>
                    <a:srgbClr val="0000FF"/>
                  </a:solidFill>
                  <a:ln w="12700">
                    <a:noFill/>
                    <a:miter lim="800000"/>
                    <a:headEnd/>
                    <a:tailEnd/>
                  </a:ln>
                </p:spPr>
                <p:txBody>
                  <a:bodyPr wrap="none" anchor="ctr"/>
                  <a:lstStyle/>
                  <a:p>
                    <a:endParaRPr lang="fr-FR"/>
                  </a:p>
                </p:txBody>
              </p:sp>
              <p:sp>
                <p:nvSpPr>
                  <p:cNvPr id="64584" name="Rectangle 90"/>
                  <p:cNvSpPr>
                    <a:spLocks noChangeArrowheads="1"/>
                  </p:cNvSpPr>
                  <p:nvPr/>
                </p:nvSpPr>
                <p:spPr bwMode="auto">
                  <a:xfrm flipV="1">
                    <a:off x="1509" y="1987"/>
                    <a:ext cx="47" cy="47"/>
                  </a:xfrm>
                  <a:prstGeom prst="rect">
                    <a:avLst/>
                  </a:prstGeom>
                  <a:solidFill>
                    <a:srgbClr val="0000FF"/>
                  </a:solidFill>
                  <a:ln w="12700">
                    <a:noFill/>
                    <a:miter lim="800000"/>
                    <a:headEnd/>
                    <a:tailEnd/>
                  </a:ln>
                </p:spPr>
                <p:txBody>
                  <a:bodyPr wrap="none" anchor="ctr"/>
                  <a:lstStyle/>
                  <a:p>
                    <a:endParaRPr lang="fr-FR"/>
                  </a:p>
                </p:txBody>
              </p:sp>
              <p:sp>
                <p:nvSpPr>
                  <p:cNvPr id="64585" name="Rectangle 91"/>
                  <p:cNvSpPr>
                    <a:spLocks noChangeArrowheads="1"/>
                  </p:cNvSpPr>
                  <p:nvPr/>
                </p:nvSpPr>
                <p:spPr bwMode="auto">
                  <a:xfrm>
                    <a:off x="1445" y="1663"/>
                    <a:ext cx="49" cy="156"/>
                  </a:xfrm>
                  <a:prstGeom prst="rect">
                    <a:avLst/>
                  </a:prstGeom>
                  <a:solidFill>
                    <a:srgbClr val="000000"/>
                  </a:solidFill>
                  <a:ln w="12700">
                    <a:noFill/>
                    <a:miter lim="800000"/>
                    <a:headEnd/>
                    <a:tailEnd/>
                  </a:ln>
                </p:spPr>
                <p:txBody>
                  <a:bodyPr wrap="none" anchor="ctr"/>
                  <a:lstStyle/>
                  <a:p>
                    <a:endParaRPr lang="fr-FR"/>
                  </a:p>
                </p:txBody>
              </p:sp>
              <p:sp>
                <p:nvSpPr>
                  <p:cNvPr id="64586" name="Rectangle 92"/>
                  <p:cNvSpPr>
                    <a:spLocks noChangeArrowheads="1"/>
                  </p:cNvSpPr>
                  <p:nvPr/>
                </p:nvSpPr>
                <p:spPr bwMode="auto">
                  <a:xfrm>
                    <a:off x="1445" y="1627"/>
                    <a:ext cx="101" cy="47"/>
                  </a:xfrm>
                  <a:prstGeom prst="rect">
                    <a:avLst/>
                  </a:prstGeom>
                  <a:solidFill>
                    <a:srgbClr val="000000"/>
                  </a:solidFill>
                  <a:ln w="12700">
                    <a:noFill/>
                    <a:miter lim="800000"/>
                    <a:headEnd/>
                    <a:tailEnd/>
                  </a:ln>
                </p:spPr>
                <p:txBody>
                  <a:bodyPr wrap="none" anchor="ctr"/>
                  <a:lstStyle/>
                  <a:p>
                    <a:endParaRPr lang="fr-FR"/>
                  </a:p>
                </p:txBody>
              </p:sp>
              <p:sp>
                <p:nvSpPr>
                  <p:cNvPr id="64587" name="Rectangle 93"/>
                  <p:cNvSpPr>
                    <a:spLocks noChangeArrowheads="1"/>
                  </p:cNvSpPr>
                  <p:nvPr/>
                </p:nvSpPr>
                <p:spPr bwMode="auto">
                  <a:xfrm flipV="1">
                    <a:off x="1347" y="1811"/>
                    <a:ext cx="99" cy="47"/>
                  </a:xfrm>
                  <a:prstGeom prst="rect">
                    <a:avLst/>
                  </a:prstGeom>
                  <a:solidFill>
                    <a:srgbClr val="0000FF"/>
                  </a:solidFill>
                  <a:ln w="12700">
                    <a:noFill/>
                    <a:miter lim="800000"/>
                    <a:headEnd/>
                    <a:tailEnd/>
                  </a:ln>
                </p:spPr>
                <p:txBody>
                  <a:bodyPr wrap="none" anchor="ctr"/>
                  <a:lstStyle/>
                  <a:p>
                    <a:endParaRPr lang="fr-FR"/>
                  </a:p>
                </p:txBody>
              </p:sp>
            </p:grpSp>
          </p:grpSp>
          <p:grpSp>
            <p:nvGrpSpPr>
              <p:cNvPr id="64545" name="Group 94"/>
              <p:cNvGrpSpPr>
                <a:grpSpLocks/>
              </p:cNvGrpSpPr>
              <p:nvPr/>
            </p:nvGrpSpPr>
            <p:grpSpPr bwMode="auto">
              <a:xfrm>
                <a:off x="3648" y="2200"/>
                <a:ext cx="689" cy="626"/>
                <a:chOff x="3174" y="2856"/>
                <a:chExt cx="934" cy="690"/>
              </a:xfrm>
            </p:grpSpPr>
            <p:sp>
              <p:nvSpPr>
                <p:cNvPr id="64546" name="Freeform 95"/>
                <p:cNvSpPr>
                  <a:spLocks/>
                </p:cNvSpPr>
                <p:nvPr/>
              </p:nvSpPr>
              <p:spPr bwMode="auto">
                <a:xfrm>
                  <a:off x="3627" y="2859"/>
                  <a:ext cx="481" cy="203"/>
                </a:xfrm>
                <a:custGeom>
                  <a:avLst/>
                  <a:gdLst>
                    <a:gd name="T0" fmla="*/ 475 w 481"/>
                    <a:gd name="T1" fmla="*/ 203 h 203"/>
                    <a:gd name="T2" fmla="*/ 83 w 481"/>
                    <a:gd name="T3" fmla="*/ 203 h 203"/>
                    <a:gd name="T4" fmla="*/ 92 w 481"/>
                    <a:gd name="T5" fmla="*/ 169 h 203"/>
                    <a:gd name="T6" fmla="*/ 95 w 481"/>
                    <a:gd name="T7" fmla="*/ 139 h 203"/>
                    <a:gd name="T8" fmla="*/ 95 w 481"/>
                    <a:gd name="T9" fmla="*/ 109 h 203"/>
                    <a:gd name="T10" fmla="*/ 92 w 481"/>
                    <a:gd name="T11" fmla="*/ 78 h 203"/>
                    <a:gd name="T12" fmla="*/ 79 w 481"/>
                    <a:gd name="T13" fmla="*/ 54 h 203"/>
                    <a:gd name="T14" fmla="*/ 62 w 481"/>
                    <a:gd name="T15" fmla="*/ 28 h 203"/>
                    <a:gd name="T16" fmla="*/ 38 w 481"/>
                    <a:gd name="T17" fmla="*/ 8 h 203"/>
                    <a:gd name="T18" fmla="*/ 0 w 481"/>
                    <a:gd name="T19" fmla="*/ 3 h 203"/>
                    <a:gd name="T20" fmla="*/ 393 w 481"/>
                    <a:gd name="T21" fmla="*/ 0 h 203"/>
                    <a:gd name="T22" fmla="*/ 432 w 481"/>
                    <a:gd name="T23" fmla="*/ 14 h 203"/>
                    <a:gd name="T24" fmla="*/ 450 w 481"/>
                    <a:gd name="T25" fmla="*/ 34 h 203"/>
                    <a:gd name="T26" fmla="*/ 466 w 481"/>
                    <a:gd name="T27" fmla="*/ 58 h 203"/>
                    <a:gd name="T28" fmla="*/ 472 w 481"/>
                    <a:gd name="T29" fmla="*/ 84 h 203"/>
                    <a:gd name="T30" fmla="*/ 478 w 481"/>
                    <a:gd name="T31" fmla="*/ 114 h 203"/>
                    <a:gd name="T32" fmla="*/ 481 w 481"/>
                    <a:gd name="T33" fmla="*/ 144 h 203"/>
                    <a:gd name="T34" fmla="*/ 478 w 481"/>
                    <a:gd name="T35" fmla="*/ 174 h 203"/>
                    <a:gd name="T36" fmla="*/ 475 w 481"/>
                    <a:gd name="T37" fmla="*/ 203 h 2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
                    <a:gd name="T58" fmla="*/ 0 h 203"/>
                    <a:gd name="T59" fmla="*/ 481 w 481"/>
                    <a:gd name="T60" fmla="*/ 203 h 2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 h="203">
                      <a:moveTo>
                        <a:pt x="475" y="203"/>
                      </a:moveTo>
                      <a:lnTo>
                        <a:pt x="83" y="203"/>
                      </a:lnTo>
                      <a:lnTo>
                        <a:pt x="92" y="169"/>
                      </a:lnTo>
                      <a:lnTo>
                        <a:pt x="95" y="139"/>
                      </a:lnTo>
                      <a:lnTo>
                        <a:pt x="95" y="109"/>
                      </a:lnTo>
                      <a:lnTo>
                        <a:pt x="92" y="78"/>
                      </a:lnTo>
                      <a:lnTo>
                        <a:pt x="79" y="54"/>
                      </a:lnTo>
                      <a:lnTo>
                        <a:pt x="62" y="28"/>
                      </a:lnTo>
                      <a:lnTo>
                        <a:pt x="38" y="8"/>
                      </a:lnTo>
                      <a:lnTo>
                        <a:pt x="0" y="3"/>
                      </a:lnTo>
                      <a:lnTo>
                        <a:pt x="393" y="0"/>
                      </a:lnTo>
                      <a:lnTo>
                        <a:pt x="432" y="14"/>
                      </a:lnTo>
                      <a:lnTo>
                        <a:pt x="450" y="34"/>
                      </a:lnTo>
                      <a:lnTo>
                        <a:pt x="466" y="58"/>
                      </a:lnTo>
                      <a:lnTo>
                        <a:pt x="472" y="84"/>
                      </a:lnTo>
                      <a:lnTo>
                        <a:pt x="478" y="114"/>
                      </a:lnTo>
                      <a:lnTo>
                        <a:pt x="481" y="144"/>
                      </a:lnTo>
                      <a:lnTo>
                        <a:pt x="478" y="174"/>
                      </a:lnTo>
                      <a:lnTo>
                        <a:pt x="475" y="203"/>
                      </a:lnTo>
                    </a:path>
                  </a:pathLst>
                </a:custGeom>
                <a:solidFill>
                  <a:srgbClr val="000000"/>
                </a:solidFill>
                <a:ln w="28575" cap="sq">
                  <a:solidFill>
                    <a:srgbClr val="000000"/>
                  </a:solidFill>
                  <a:miter lim="800000"/>
                  <a:headEnd/>
                  <a:tailEnd/>
                </a:ln>
              </p:spPr>
              <p:txBody>
                <a:bodyPr/>
                <a:lstStyle/>
                <a:p>
                  <a:endParaRPr lang="fr-FR"/>
                </a:p>
              </p:txBody>
            </p:sp>
            <p:sp>
              <p:nvSpPr>
                <p:cNvPr id="64547" name="Freeform 96"/>
                <p:cNvSpPr>
                  <a:spLocks/>
                </p:cNvSpPr>
                <p:nvPr/>
              </p:nvSpPr>
              <p:spPr bwMode="auto">
                <a:xfrm>
                  <a:off x="3258" y="2868"/>
                  <a:ext cx="720" cy="678"/>
                </a:xfrm>
                <a:custGeom>
                  <a:avLst/>
                  <a:gdLst>
                    <a:gd name="T0" fmla="*/ 215 w 720"/>
                    <a:gd name="T1" fmla="*/ 0 h 678"/>
                    <a:gd name="T2" fmla="*/ 186 w 720"/>
                    <a:gd name="T3" fmla="*/ 12 h 678"/>
                    <a:gd name="T4" fmla="*/ 158 w 720"/>
                    <a:gd name="T5" fmla="*/ 30 h 678"/>
                    <a:gd name="T6" fmla="*/ 133 w 720"/>
                    <a:gd name="T7" fmla="*/ 47 h 678"/>
                    <a:gd name="T8" fmla="*/ 109 w 720"/>
                    <a:gd name="T9" fmla="*/ 73 h 678"/>
                    <a:gd name="T10" fmla="*/ 92 w 720"/>
                    <a:gd name="T11" fmla="*/ 103 h 678"/>
                    <a:gd name="T12" fmla="*/ 81 w 720"/>
                    <a:gd name="T13" fmla="*/ 133 h 678"/>
                    <a:gd name="T14" fmla="*/ 72 w 720"/>
                    <a:gd name="T15" fmla="*/ 171 h 678"/>
                    <a:gd name="T16" fmla="*/ 69 w 720"/>
                    <a:gd name="T17" fmla="*/ 210 h 678"/>
                    <a:gd name="T18" fmla="*/ 69 w 720"/>
                    <a:gd name="T19" fmla="*/ 228 h 678"/>
                    <a:gd name="T20" fmla="*/ 72 w 720"/>
                    <a:gd name="T21" fmla="*/ 249 h 678"/>
                    <a:gd name="T22" fmla="*/ 76 w 720"/>
                    <a:gd name="T23" fmla="*/ 262 h 678"/>
                    <a:gd name="T24" fmla="*/ 84 w 720"/>
                    <a:gd name="T25" fmla="*/ 279 h 678"/>
                    <a:gd name="T26" fmla="*/ 100 w 720"/>
                    <a:gd name="T27" fmla="*/ 305 h 678"/>
                    <a:gd name="T28" fmla="*/ 125 w 720"/>
                    <a:gd name="T29" fmla="*/ 331 h 678"/>
                    <a:gd name="T30" fmla="*/ 149 w 720"/>
                    <a:gd name="T31" fmla="*/ 356 h 678"/>
                    <a:gd name="T32" fmla="*/ 174 w 720"/>
                    <a:gd name="T33" fmla="*/ 381 h 678"/>
                    <a:gd name="T34" fmla="*/ 198 w 720"/>
                    <a:gd name="T35" fmla="*/ 416 h 678"/>
                    <a:gd name="T36" fmla="*/ 215 w 720"/>
                    <a:gd name="T37" fmla="*/ 455 h 678"/>
                    <a:gd name="T38" fmla="*/ 226 w 720"/>
                    <a:gd name="T39" fmla="*/ 493 h 678"/>
                    <a:gd name="T40" fmla="*/ 231 w 720"/>
                    <a:gd name="T41" fmla="*/ 528 h 678"/>
                    <a:gd name="T42" fmla="*/ 226 w 720"/>
                    <a:gd name="T43" fmla="*/ 540 h 678"/>
                    <a:gd name="T44" fmla="*/ 223 w 720"/>
                    <a:gd name="T45" fmla="*/ 557 h 678"/>
                    <a:gd name="T46" fmla="*/ 218 w 720"/>
                    <a:gd name="T47" fmla="*/ 571 h 678"/>
                    <a:gd name="T48" fmla="*/ 210 w 720"/>
                    <a:gd name="T49" fmla="*/ 583 h 678"/>
                    <a:gd name="T50" fmla="*/ 186 w 720"/>
                    <a:gd name="T51" fmla="*/ 609 h 678"/>
                    <a:gd name="T52" fmla="*/ 158 w 720"/>
                    <a:gd name="T53" fmla="*/ 631 h 678"/>
                    <a:gd name="T54" fmla="*/ 0 w 720"/>
                    <a:gd name="T55" fmla="*/ 627 h 678"/>
                    <a:gd name="T56" fmla="*/ 9 w 720"/>
                    <a:gd name="T57" fmla="*/ 678 h 678"/>
                    <a:gd name="T58" fmla="*/ 596 w 720"/>
                    <a:gd name="T59" fmla="*/ 678 h 678"/>
                    <a:gd name="T60" fmla="*/ 612 w 720"/>
                    <a:gd name="T61" fmla="*/ 666 h 678"/>
                    <a:gd name="T62" fmla="*/ 624 w 720"/>
                    <a:gd name="T63" fmla="*/ 657 h 678"/>
                    <a:gd name="T64" fmla="*/ 637 w 720"/>
                    <a:gd name="T65" fmla="*/ 644 h 678"/>
                    <a:gd name="T66" fmla="*/ 648 w 720"/>
                    <a:gd name="T67" fmla="*/ 626 h 678"/>
                    <a:gd name="T68" fmla="*/ 673 w 720"/>
                    <a:gd name="T69" fmla="*/ 588 h 678"/>
                    <a:gd name="T70" fmla="*/ 686 w 720"/>
                    <a:gd name="T71" fmla="*/ 549 h 678"/>
                    <a:gd name="T72" fmla="*/ 694 w 720"/>
                    <a:gd name="T73" fmla="*/ 507 h 678"/>
                    <a:gd name="T74" fmla="*/ 694 w 720"/>
                    <a:gd name="T75" fmla="*/ 468 h 678"/>
                    <a:gd name="T76" fmla="*/ 689 w 720"/>
                    <a:gd name="T77" fmla="*/ 447 h 678"/>
                    <a:gd name="T78" fmla="*/ 686 w 720"/>
                    <a:gd name="T79" fmla="*/ 429 h 678"/>
                    <a:gd name="T80" fmla="*/ 677 w 720"/>
                    <a:gd name="T81" fmla="*/ 412 h 678"/>
                    <a:gd name="T82" fmla="*/ 665 w 720"/>
                    <a:gd name="T83" fmla="*/ 395 h 678"/>
                    <a:gd name="T84" fmla="*/ 640 w 720"/>
                    <a:gd name="T85" fmla="*/ 373 h 678"/>
                    <a:gd name="T86" fmla="*/ 620 w 720"/>
                    <a:gd name="T87" fmla="*/ 352 h 678"/>
                    <a:gd name="T88" fmla="*/ 600 w 720"/>
                    <a:gd name="T89" fmla="*/ 335 h 678"/>
                    <a:gd name="T90" fmla="*/ 584 w 720"/>
                    <a:gd name="T91" fmla="*/ 322 h 678"/>
                    <a:gd name="T92" fmla="*/ 571 w 720"/>
                    <a:gd name="T93" fmla="*/ 300 h 678"/>
                    <a:gd name="T94" fmla="*/ 560 w 720"/>
                    <a:gd name="T95" fmla="*/ 279 h 678"/>
                    <a:gd name="T96" fmla="*/ 552 w 720"/>
                    <a:gd name="T97" fmla="*/ 249 h 678"/>
                    <a:gd name="T98" fmla="*/ 543 w 720"/>
                    <a:gd name="T99" fmla="*/ 210 h 678"/>
                    <a:gd name="T100" fmla="*/ 539 w 720"/>
                    <a:gd name="T101" fmla="*/ 188 h 678"/>
                    <a:gd name="T102" fmla="*/ 539 w 720"/>
                    <a:gd name="T103" fmla="*/ 167 h 678"/>
                    <a:gd name="T104" fmla="*/ 539 w 720"/>
                    <a:gd name="T105" fmla="*/ 150 h 678"/>
                    <a:gd name="T106" fmla="*/ 543 w 720"/>
                    <a:gd name="T107" fmla="*/ 129 h 678"/>
                    <a:gd name="T108" fmla="*/ 552 w 720"/>
                    <a:gd name="T109" fmla="*/ 112 h 678"/>
                    <a:gd name="T110" fmla="*/ 560 w 720"/>
                    <a:gd name="T111" fmla="*/ 98 h 678"/>
                    <a:gd name="T112" fmla="*/ 568 w 720"/>
                    <a:gd name="T113" fmla="*/ 81 h 678"/>
                    <a:gd name="T114" fmla="*/ 579 w 720"/>
                    <a:gd name="T115" fmla="*/ 69 h 678"/>
                    <a:gd name="T116" fmla="*/ 609 w 720"/>
                    <a:gd name="T117" fmla="*/ 47 h 678"/>
                    <a:gd name="T118" fmla="*/ 640 w 720"/>
                    <a:gd name="T119" fmla="*/ 26 h 678"/>
                    <a:gd name="T120" fmla="*/ 677 w 720"/>
                    <a:gd name="T121" fmla="*/ 12 h 678"/>
                    <a:gd name="T122" fmla="*/ 720 w 720"/>
                    <a:gd name="T123" fmla="*/ 21 h 678"/>
                    <a:gd name="T124" fmla="*/ 215 w 720"/>
                    <a:gd name="T125" fmla="*/ 0 h 6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0"/>
                    <a:gd name="T190" fmla="*/ 0 h 678"/>
                    <a:gd name="T191" fmla="*/ 720 w 720"/>
                    <a:gd name="T192" fmla="*/ 678 h 6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0" h="678">
                      <a:moveTo>
                        <a:pt x="215" y="0"/>
                      </a:moveTo>
                      <a:lnTo>
                        <a:pt x="186" y="12"/>
                      </a:lnTo>
                      <a:lnTo>
                        <a:pt x="158" y="30"/>
                      </a:lnTo>
                      <a:lnTo>
                        <a:pt x="133" y="47"/>
                      </a:lnTo>
                      <a:lnTo>
                        <a:pt x="109" y="73"/>
                      </a:lnTo>
                      <a:lnTo>
                        <a:pt x="92" y="103"/>
                      </a:lnTo>
                      <a:lnTo>
                        <a:pt x="81" y="133"/>
                      </a:lnTo>
                      <a:lnTo>
                        <a:pt x="72" y="171"/>
                      </a:lnTo>
                      <a:lnTo>
                        <a:pt x="69" y="210"/>
                      </a:lnTo>
                      <a:lnTo>
                        <a:pt x="69" y="228"/>
                      </a:lnTo>
                      <a:lnTo>
                        <a:pt x="72" y="249"/>
                      </a:lnTo>
                      <a:lnTo>
                        <a:pt x="76" y="262"/>
                      </a:lnTo>
                      <a:lnTo>
                        <a:pt x="84" y="279"/>
                      </a:lnTo>
                      <a:lnTo>
                        <a:pt x="100" y="305"/>
                      </a:lnTo>
                      <a:lnTo>
                        <a:pt x="125" y="331"/>
                      </a:lnTo>
                      <a:lnTo>
                        <a:pt x="149" y="356"/>
                      </a:lnTo>
                      <a:lnTo>
                        <a:pt x="174" y="381"/>
                      </a:lnTo>
                      <a:lnTo>
                        <a:pt x="198" y="416"/>
                      </a:lnTo>
                      <a:lnTo>
                        <a:pt x="215" y="455"/>
                      </a:lnTo>
                      <a:lnTo>
                        <a:pt x="226" y="493"/>
                      </a:lnTo>
                      <a:lnTo>
                        <a:pt x="231" y="528"/>
                      </a:lnTo>
                      <a:lnTo>
                        <a:pt x="226" y="540"/>
                      </a:lnTo>
                      <a:lnTo>
                        <a:pt x="223" y="557"/>
                      </a:lnTo>
                      <a:lnTo>
                        <a:pt x="218" y="571"/>
                      </a:lnTo>
                      <a:lnTo>
                        <a:pt x="210" y="583"/>
                      </a:lnTo>
                      <a:lnTo>
                        <a:pt x="186" y="609"/>
                      </a:lnTo>
                      <a:lnTo>
                        <a:pt x="158" y="631"/>
                      </a:lnTo>
                      <a:lnTo>
                        <a:pt x="0" y="627"/>
                      </a:lnTo>
                      <a:lnTo>
                        <a:pt x="9" y="678"/>
                      </a:lnTo>
                      <a:lnTo>
                        <a:pt x="596" y="678"/>
                      </a:lnTo>
                      <a:lnTo>
                        <a:pt x="612" y="666"/>
                      </a:lnTo>
                      <a:lnTo>
                        <a:pt x="624" y="657"/>
                      </a:lnTo>
                      <a:lnTo>
                        <a:pt x="637" y="644"/>
                      </a:lnTo>
                      <a:lnTo>
                        <a:pt x="648" y="626"/>
                      </a:lnTo>
                      <a:lnTo>
                        <a:pt x="673" y="588"/>
                      </a:lnTo>
                      <a:lnTo>
                        <a:pt x="686" y="549"/>
                      </a:lnTo>
                      <a:lnTo>
                        <a:pt x="694" y="507"/>
                      </a:lnTo>
                      <a:lnTo>
                        <a:pt x="694" y="468"/>
                      </a:lnTo>
                      <a:lnTo>
                        <a:pt x="689" y="447"/>
                      </a:lnTo>
                      <a:lnTo>
                        <a:pt x="686" y="429"/>
                      </a:lnTo>
                      <a:lnTo>
                        <a:pt x="677" y="412"/>
                      </a:lnTo>
                      <a:lnTo>
                        <a:pt x="665" y="395"/>
                      </a:lnTo>
                      <a:lnTo>
                        <a:pt x="640" y="373"/>
                      </a:lnTo>
                      <a:lnTo>
                        <a:pt x="620" y="352"/>
                      </a:lnTo>
                      <a:lnTo>
                        <a:pt x="600" y="335"/>
                      </a:lnTo>
                      <a:lnTo>
                        <a:pt x="584" y="322"/>
                      </a:lnTo>
                      <a:lnTo>
                        <a:pt x="571" y="300"/>
                      </a:lnTo>
                      <a:lnTo>
                        <a:pt x="560" y="279"/>
                      </a:lnTo>
                      <a:lnTo>
                        <a:pt x="552" y="249"/>
                      </a:lnTo>
                      <a:lnTo>
                        <a:pt x="543" y="210"/>
                      </a:lnTo>
                      <a:lnTo>
                        <a:pt x="539" y="188"/>
                      </a:lnTo>
                      <a:lnTo>
                        <a:pt x="539" y="167"/>
                      </a:lnTo>
                      <a:lnTo>
                        <a:pt x="539" y="150"/>
                      </a:lnTo>
                      <a:lnTo>
                        <a:pt x="543" y="129"/>
                      </a:lnTo>
                      <a:lnTo>
                        <a:pt x="552" y="112"/>
                      </a:lnTo>
                      <a:lnTo>
                        <a:pt x="560" y="98"/>
                      </a:lnTo>
                      <a:lnTo>
                        <a:pt x="568" y="81"/>
                      </a:lnTo>
                      <a:lnTo>
                        <a:pt x="579" y="69"/>
                      </a:lnTo>
                      <a:lnTo>
                        <a:pt x="609" y="47"/>
                      </a:lnTo>
                      <a:lnTo>
                        <a:pt x="640" y="26"/>
                      </a:lnTo>
                      <a:lnTo>
                        <a:pt x="677" y="12"/>
                      </a:lnTo>
                      <a:lnTo>
                        <a:pt x="720" y="21"/>
                      </a:lnTo>
                      <a:lnTo>
                        <a:pt x="215" y="0"/>
                      </a:lnTo>
                    </a:path>
                  </a:pathLst>
                </a:custGeom>
                <a:solidFill>
                  <a:srgbClr val="000000"/>
                </a:solidFill>
                <a:ln w="28575" cap="sq">
                  <a:solidFill>
                    <a:srgbClr val="000000"/>
                  </a:solidFill>
                  <a:miter lim="800000"/>
                  <a:headEnd/>
                  <a:tailEnd/>
                </a:ln>
              </p:spPr>
              <p:txBody>
                <a:bodyPr/>
                <a:lstStyle/>
                <a:p>
                  <a:endParaRPr lang="fr-FR"/>
                </a:p>
              </p:txBody>
            </p:sp>
            <p:sp>
              <p:nvSpPr>
                <p:cNvPr id="64548" name="Freeform 97"/>
                <p:cNvSpPr>
                  <a:spLocks/>
                </p:cNvSpPr>
                <p:nvPr/>
              </p:nvSpPr>
              <p:spPr bwMode="auto">
                <a:xfrm>
                  <a:off x="3595" y="2856"/>
                  <a:ext cx="474" cy="176"/>
                </a:xfrm>
                <a:custGeom>
                  <a:avLst/>
                  <a:gdLst>
                    <a:gd name="T0" fmla="*/ 357 w 543"/>
                    <a:gd name="T1" fmla="*/ 256 h 146"/>
                    <a:gd name="T2" fmla="*/ 58 w 543"/>
                    <a:gd name="T3" fmla="*/ 256 h 146"/>
                    <a:gd name="T4" fmla="*/ 65 w 543"/>
                    <a:gd name="T5" fmla="*/ 213 h 146"/>
                    <a:gd name="T6" fmla="*/ 67 w 543"/>
                    <a:gd name="T7" fmla="*/ 177 h 146"/>
                    <a:gd name="T8" fmla="*/ 67 w 543"/>
                    <a:gd name="T9" fmla="*/ 140 h 146"/>
                    <a:gd name="T10" fmla="*/ 65 w 543"/>
                    <a:gd name="T11" fmla="*/ 104 h 146"/>
                    <a:gd name="T12" fmla="*/ 55 w 543"/>
                    <a:gd name="T13" fmla="*/ 74 h 146"/>
                    <a:gd name="T14" fmla="*/ 42 w 543"/>
                    <a:gd name="T15" fmla="*/ 42 h 146"/>
                    <a:gd name="T16" fmla="*/ 24 w 543"/>
                    <a:gd name="T17" fmla="*/ 17 h 146"/>
                    <a:gd name="T18" fmla="*/ 0 w 543"/>
                    <a:gd name="T19" fmla="*/ 0 h 146"/>
                    <a:gd name="T20" fmla="*/ 306 w 543"/>
                    <a:gd name="T21" fmla="*/ 0 h 146"/>
                    <a:gd name="T22" fmla="*/ 324 w 543"/>
                    <a:gd name="T23" fmla="*/ 24 h 146"/>
                    <a:gd name="T24" fmla="*/ 338 w 543"/>
                    <a:gd name="T25" fmla="*/ 49 h 146"/>
                    <a:gd name="T26" fmla="*/ 350 w 543"/>
                    <a:gd name="T27" fmla="*/ 78 h 146"/>
                    <a:gd name="T28" fmla="*/ 354 w 543"/>
                    <a:gd name="T29" fmla="*/ 111 h 146"/>
                    <a:gd name="T30" fmla="*/ 359 w 543"/>
                    <a:gd name="T31" fmla="*/ 147 h 146"/>
                    <a:gd name="T32" fmla="*/ 361 w 543"/>
                    <a:gd name="T33" fmla="*/ 184 h 146"/>
                    <a:gd name="T34" fmla="*/ 359 w 543"/>
                    <a:gd name="T35" fmla="*/ 221 h 146"/>
                    <a:gd name="T36" fmla="*/ 357 w 543"/>
                    <a:gd name="T37" fmla="*/ 256 h 1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3"/>
                    <a:gd name="T58" fmla="*/ 0 h 146"/>
                    <a:gd name="T59" fmla="*/ 543 w 543"/>
                    <a:gd name="T60" fmla="*/ 146 h 1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3" h="146">
                      <a:moveTo>
                        <a:pt x="536" y="146"/>
                      </a:moveTo>
                      <a:lnTo>
                        <a:pt x="87" y="146"/>
                      </a:lnTo>
                      <a:lnTo>
                        <a:pt x="97" y="122"/>
                      </a:lnTo>
                      <a:lnTo>
                        <a:pt x="101" y="101"/>
                      </a:lnTo>
                      <a:lnTo>
                        <a:pt x="101" y="80"/>
                      </a:lnTo>
                      <a:lnTo>
                        <a:pt x="97" y="59"/>
                      </a:lnTo>
                      <a:lnTo>
                        <a:pt x="83" y="42"/>
                      </a:lnTo>
                      <a:lnTo>
                        <a:pt x="63" y="24"/>
                      </a:lnTo>
                      <a:lnTo>
                        <a:pt x="35" y="10"/>
                      </a:lnTo>
                      <a:lnTo>
                        <a:pt x="0" y="0"/>
                      </a:lnTo>
                      <a:lnTo>
                        <a:pt x="459" y="0"/>
                      </a:lnTo>
                      <a:lnTo>
                        <a:pt x="487" y="14"/>
                      </a:lnTo>
                      <a:lnTo>
                        <a:pt x="508" y="28"/>
                      </a:lnTo>
                      <a:lnTo>
                        <a:pt x="526" y="45"/>
                      </a:lnTo>
                      <a:lnTo>
                        <a:pt x="533" y="63"/>
                      </a:lnTo>
                      <a:lnTo>
                        <a:pt x="540" y="84"/>
                      </a:lnTo>
                      <a:lnTo>
                        <a:pt x="543" y="105"/>
                      </a:lnTo>
                      <a:lnTo>
                        <a:pt x="540" y="126"/>
                      </a:lnTo>
                      <a:lnTo>
                        <a:pt x="536" y="146"/>
                      </a:lnTo>
                    </a:path>
                  </a:pathLst>
                </a:custGeom>
                <a:gradFill rotWithShape="0">
                  <a:gsLst>
                    <a:gs pos="0">
                      <a:srgbClr val="767676"/>
                    </a:gs>
                    <a:gs pos="100000">
                      <a:srgbClr val="FFFFFF"/>
                    </a:gs>
                  </a:gsLst>
                  <a:lin ang="5400000" scaled="1"/>
                </a:gradFill>
                <a:ln w="28575" cap="sq">
                  <a:solidFill>
                    <a:srgbClr val="808080"/>
                  </a:solidFill>
                  <a:miter lim="800000"/>
                  <a:headEnd/>
                  <a:tailEnd/>
                </a:ln>
              </p:spPr>
              <p:txBody>
                <a:bodyPr/>
                <a:lstStyle/>
                <a:p>
                  <a:endParaRPr lang="fr-FR"/>
                </a:p>
              </p:txBody>
            </p:sp>
            <p:sp>
              <p:nvSpPr>
                <p:cNvPr id="64549" name="Freeform 98"/>
                <p:cNvSpPr>
                  <a:spLocks/>
                </p:cNvSpPr>
                <p:nvPr/>
              </p:nvSpPr>
              <p:spPr bwMode="auto">
                <a:xfrm>
                  <a:off x="3288" y="2856"/>
                  <a:ext cx="654" cy="663"/>
                </a:xfrm>
                <a:custGeom>
                  <a:avLst/>
                  <a:gdLst>
                    <a:gd name="T0" fmla="*/ 203 w 556"/>
                    <a:gd name="T1" fmla="*/ 0 h 551"/>
                    <a:gd name="T2" fmla="*/ 164 w 556"/>
                    <a:gd name="T3" fmla="*/ 17 h 551"/>
                    <a:gd name="T4" fmla="*/ 124 w 556"/>
                    <a:gd name="T5" fmla="*/ 42 h 551"/>
                    <a:gd name="T6" fmla="*/ 89 w 556"/>
                    <a:gd name="T7" fmla="*/ 66 h 551"/>
                    <a:gd name="T8" fmla="*/ 55 w 556"/>
                    <a:gd name="T9" fmla="*/ 102 h 551"/>
                    <a:gd name="T10" fmla="*/ 33 w 556"/>
                    <a:gd name="T11" fmla="*/ 147 h 551"/>
                    <a:gd name="T12" fmla="*/ 16 w 556"/>
                    <a:gd name="T13" fmla="*/ 188 h 551"/>
                    <a:gd name="T14" fmla="*/ 6 w 556"/>
                    <a:gd name="T15" fmla="*/ 242 h 551"/>
                    <a:gd name="T16" fmla="*/ 0 w 556"/>
                    <a:gd name="T17" fmla="*/ 298 h 551"/>
                    <a:gd name="T18" fmla="*/ 0 w 556"/>
                    <a:gd name="T19" fmla="*/ 322 h 551"/>
                    <a:gd name="T20" fmla="*/ 6 w 556"/>
                    <a:gd name="T21" fmla="*/ 351 h 551"/>
                    <a:gd name="T22" fmla="*/ 9 w 556"/>
                    <a:gd name="T23" fmla="*/ 371 h 551"/>
                    <a:gd name="T24" fmla="*/ 21 w 556"/>
                    <a:gd name="T25" fmla="*/ 395 h 551"/>
                    <a:gd name="T26" fmla="*/ 45 w 556"/>
                    <a:gd name="T27" fmla="*/ 432 h 551"/>
                    <a:gd name="T28" fmla="*/ 78 w 556"/>
                    <a:gd name="T29" fmla="*/ 469 h 551"/>
                    <a:gd name="T30" fmla="*/ 112 w 556"/>
                    <a:gd name="T31" fmla="*/ 504 h 551"/>
                    <a:gd name="T32" fmla="*/ 147 w 556"/>
                    <a:gd name="T33" fmla="*/ 540 h 551"/>
                    <a:gd name="T34" fmla="*/ 181 w 556"/>
                    <a:gd name="T35" fmla="*/ 590 h 551"/>
                    <a:gd name="T36" fmla="*/ 203 w 556"/>
                    <a:gd name="T37" fmla="*/ 644 h 551"/>
                    <a:gd name="T38" fmla="*/ 220 w 556"/>
                    <a:gd name="T39" fmla="*/ 699 h 551"/>
                    <a:gd name="T40" fmla="*/ 227 w 556"/>
                    <a:gd name="T41" fmla="*/ 747 h 551"/>
                    <a:gd name="T42" fmla="*/ 220 w 556"/>
                    <a:gd name="T43" fmla="*/ 764 h 551"/>
                    <a:gd name="T44" fmla="*/ 214 w 556"/>
                    <a:gd name="T45" fmla="*/ 789 h 551"/>
                    <a:gd name="T46" fmla="*/ 209 w 556"/>
                    <a:gd name="T47" fmla="*/ 807 h 551"/>
                    <a:gd name="T48" fmla="*/ 196 w 556"/>
                    <a:gd name="T49" fmla="*/ 825 h 551"/>
                    <a:gd name="T50" fmla="*/ 164 w 556"/>
                    <a:gd name="T51" fmla="*/ 863 h 551"/>
                    <a:gd name="T52" fmla="*/ 124 w 556"/>
                    <a:gd name="T53" fmla="*/ 893 h 551"/>
                    <a:gd name="T54" fmla="*/ 66 w 556"/>
                    <a:gd name="T55" fmla="*/ 924 h 551"/>
                    <a:gd name="T56" fmla="*/ 6 w 556"/>
                    <a:gd name="T57" fmla="*/ 960 h 551"/>
                    <a:gd name="T58" fmla="*/ 736 w 556"/>
                    <a:gd name="T59" fmla="*/ 960 h 551"/>
                    <a:gd name="T60" fmla="*/ 759 w 556"/>
                    <a:gd name="T61" fmla="*/ 942 h 551"/>
                    <a:gd name="T62" fmla="*/ 775 w 556"/>
                    <a:gd name="T63" fmla="*/ 931 h 551"/>
                    <a:gd name="T64" fmla="*/ 793 w 556"/>
                    <a:gd name="T65" fmla="*/ 911 h 551"/>
                    <a:gd name="T66" fmla="*/ 809 w 556"/>
                    <a:gd name="T67" fmla="*/ 886 h 551"/>
                    <a:gd name="T68" fmla="*/ 842 w 556"/>
                    <a:gd name="T69" fmla="*/ 833 h 551"/>
                    <a:gd name="T70" fmla="*/ 861 w 556"/>
                    <a:gd name="T71" fmla="*/ 777 h 551"/>
                    <a:gd name="T72" fmla="*/ 872 w 556"/>
                    <a:gd name="T73" fmla="*/ 718 h 551"/>
                    <a:gd name="T74" fmla="*/ 872 w 556"/>
                    <a:gd name="T75" fmla="*/ 662 h 551"/>
                    <a:gd name="T76" fmla="*/ 866 w 556"/>
                    <a:gd name="T77" fmla="*/ 633 h 551"/>
                    <a:gd name="T78" fmla="*/ 861 w 556"/>
                    <a:gd name="T79" fmla="*/ 608 h 551"/>
                    <a:gd name="T80" fmla="*/ 849 w 556"/>
                    <a:gd name="T81" fmla="*/ 584 h 551"/>
                    <a:gd name="T82" fmla="*/ 832 w 556"/>
                    <a:gd name="T83" fmla="*/ 558 h 551"/>
                    <a:gd name="T84" fmla="*/ 798 w 556"/>
                    <a:gd name="T85" fmla="*/ 528 h 551"/>
                    <a:gd name="T86" fmla="*/ 769 w 556"/>
                    <a:gd name="T87" fmla="*/ 498 h 551"/>
                    <a:gd name="T88" fmla="*/ 741 w 556"/>
                    <a:gd name="T89" fmla="*/ 473 h 551"/>
                    <a:gd name="T90" fmla="*/ 720 w 556"/>
                    <a:gd name="T91" fmla="*/ 456 h 551"/>
                    <a:gd name="T92" fmla="*/ 701 w 556"/>
                    <a:gd name="T93" fmla="*/ 426 h 551"/>
                    <a:gd name="T94" fmla="*/ 685 w 556"/>
                    <a:gd name="T95" fmla="*/ 395 h 551"/>
                    <a:gd name="T96" fmla="*/ 674 w 556"/>
                    <a:gd name="T97" fmla="*/ 351 h 551"/>
                    <a:gd name="T98" fmla="*/ 662 w 556"/>
                    <a:gd name="T99" fmla="*/ 298 h 551"/>
                    <a:gd name="T100" fmla="*/ 656 w 556"/>
                    <a:gd name="T101" fmla="*/ 266 h 551"/>
                    <a:gd name="T102" fmla="*/ 656 w 556"/>
                    <a:gd name="T103" fmla="*/ 237 h 551"/>
                    <a:gd name="T104" fmla="*/ 656 w 556"/>
                    <a:gd name="T105" fmla="*/ 213 h 551"/>
                    <a:gd name="T106" fmla="*/ 662 w 556"/>
                    <a:gd name="T107" fmla="*/ 183 h 551"/>
                    <a:gd name="T108" fmla="*/ 674 w 556"/>
                    <a:gd name="T109" fmla="*/ 158 h 551"/>
                    <a:gd name="T110" fmla="*/ 685 w 556"/>
                    <a:gd name="T111" fmla="*/ 140 h 551"/>
                    <a:gd name="T112" fmla="*/ 696 w 556"/>
                    <a:gd name="T113" fmla="*/ 114 h 551"/>
                    <a:gd name="T114" fmla="*/ 713 w 556"/>
                    <a:gd name="T115" fmla="*/ 97 h 551"/>
                    <a:gd name="T116" fmla="*/ 754 w 556"/>
                    <a:gd name="T117" fmla="*/ 66 h 551"/>
                    <a:gd name="T118" fmla="*/ 798 w 556"/>
                    <a:gd name="T119" fmla="*/ 36 h 551"/>
                    <a:gd name="T120" fmla="*/ 849 w 556"/>
                    <a:gd name="T121" fmla="*/ 17 h 551"/>
                    <a:gd name="T122" fmla="*/ 905 w 556"/>
                    <a:gd name="T123" fmla="*/ 0 h 551"/>
                    <a:gd name="T124" fmla="*/ 203 w 556"/>
                    <a:gd name="T125" fmla="*/ 0 h 5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6"/>
                    <a:gd name="T190" fmla="*/ 0 h 551"/>
                    <a:gd name="T191" fmla="*/ 556 w 556"/>
                    <a:gd name="T192" fmla="*/ 551 h 55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6" h="551">
                      <a:moveTo>
                        <a:pt x="125" y="0"/>
                      </a:moveTo>
                      <a:lnTo>
                        <a:pt x="100" y="10"/>
                      </a:lnTo>
                      <a:lnTo>
                        <a:pt x="76" y="24"/>
                      </a:lnTo>
                      <a:lnTo>
                        <a:pt x="55" y="38"/>
                      </a:lnTo>
                      <a:lnTo>
                        <a:pt x="34" y="59"/>
                      </a:lnTo>
                      <a:lnTo>
                        <a:pt x="20" y="84"/>
                      </a:lnTo>
                      <a:lnTo>
                        <a:pt x="10" y="108"/>
                      </a:lnTo>
                      <a:lnTo>
                        <a:pt x="3" y="139"/>
                      </a:lnTo>
                      <a:lnTo>
                        <a:pt x="0" y="171"/>
                      </a:lnTo>
                      <a:lnTo>
                        <a:pt x="0" y="185"/>
                      </a:lnTo>
                      <a:lnTo>
                        <a:pt x="3" y="202"/>
                      </a:lnTo>
                      <a:lnTo>
                        <a:pt x="6" y="213"/>
                      </a:lnTo>
                      <a:lnTo>
                        <a:pt x="13" y="227"/>
                      </a:lnTo>
                      <a:lnTo>
                        <a:pt x="27" y="248"/>
                      </a:lnTo>
                      <a:lnTo>
                        <a:pt x="48" y="269"/>
                      </a:lnTo>
                      <a:lnTo>
                        <a:pt x="69" y="289"/>
                      </a:lnTo>
                      <a:lnTo>
                        <a:pt x="90" y="310"/>
                      </a:lnTo>
                      <a:lnTo>
                        <a:pt x="111" y="338"/>
                      </a:lnTo>
                      <a:lnTo>
                        <a:pt x="125" y="370"/>
                      </a:lnTo>
                      <a:lnTo>
                        <a:pt x="135" y="401"/>
                      </a:lnTo>
                      <a:lnTo>
                        <a:pt x="139" y="429"/>
                      </a:lnTo>
                      <a:lnTo>
                        <a:pt x="135" y="439"/>
                      </a:lnTo>
                      <a:lnTo>
                        <a:pt x="132" y="453"/>
                      </a:lnTo>
                      <a:lnTo>
                        <a:pt x="128" y="464"/>
                      </a:lnTo>
                      <a:lnTo>
                        <a:pt x="121" y="474"/>
                      </a:lnTo>
                      <a:lnTo>
                        <a:pt x="100" y="495"/>
                      </a:lnTo>
                      <a:lnTo>
                        <a:pt x="76" y="513"/>
                      </a:lnTo>
                      <a:lnTo>
                        <a:pt x="41" y="530"/>
                      </a:lnTo>
                      <a:lnTo>
                        <a:pt x="3" y="551"/>
                      </a:lnTo>
                      <a:lnTo>
                        <a:pt x="452" y="551"/>
                      </a:lnTo>
                      <a:lnTo>
                        <a:pt x="466" y="541"/>
                      </a:lnTo>
                      <a:lnTo>
                        <a:pt x="476" y="534"/>
                      </a:lnTo>
                      <a:lnTo>
                        <a:pt x="487" y="523"/>
                      </a:lnTo>
                      <a:lnTo>
                        <a:pt x="497" y="509"/>
                      </a:lnTo>
                      <a:lnTo>
                        <a:pt x="518" y="478"/>
                      </a:lnTo>
                      <a:lnTo>
                        <a:pt x="529" y="446"/>
                      </a:lnTo>
                      <a:lnTo>
                        <a:pt x="536" y="412"/>
                      </a:lnTo>
                      <a:lnTo>
                        <a:pt x="536" y="380"/>
                      </a:lnTo>
                      <a:lnTo>
                        <a:pt x="532" y="363"/>
                      </a:lnTo>
                      <a:lnTo>
                        <a:pt x="529" y="349"/>
                      </a:lnTo>
                      <a:lnTo>
                        <a:pt x="522" y="335"/>
                      </a:lnTo>
                      <a:lnTo>
                        <a:pt x="511" y="321"/>
                      </a:lnTo>
                      <a:lnTo>
                        <a:pt x="490" y="303"/>
                      </a:lnTo>
                      <a:lnTo>
                        <a:pt x="473" y="286"/>
                      </a:lnTo>
                      <a:lnTo>
                        <a:pt x="456" y="272"/>
                      </a:lnTo>
                      <a:lnTo>
                        <a:pt x="442" y="262"/>
                      </a:lnTo>
                      <a:lnTo>
                        <a:pt x="431" y="244"/>
                      </a:lnTo>
                      <a:lnTo>
                        <a:pt x="421" y="227"/>
                      </a:lnTo>
                      <a:lnTo>
                        <a:pt x="414" y="202"/>
                      </a:lnTo>
                      <a:lnTo>
                        <a:pt x="407" y="171"/>
                      </a:lnTo>
                      <a:lnTo>
                        <a:pt x="403" y="153"/>
                      </a:lnTo>
                      <a:lnTo>
                        <a:pt x="403" y="136"/>
                      </a:lnTo>
                      <a:lnTo>
                        <a:pt x="403" y="122"/>
                      </a:lnTo>
                      <a:lnTo>
                        <a:pt x="407" y="105"/>
                      </a:lnTo>
                      <a:lnTo>
                        <a:pt x="414" y="91"/>
                      </a:lnTo>
                      <a:lnTo>
                        <a:pt x="421" y="80"/>
                      </a:lnTo>
                      <a:lnTo>
                        <a:pt x="428" y="66"/>
                      </a:lnTo>
                      <a:lnTo>
                        <a:pt x="438" y="56"/>
                      </a:lnTo>
                      <a:lnTo>
                        <a:pt x="463" y="38"/>
                      </a:lnTo>
                      <a:lnTo>
                        <a:pt x="490" y="21"/>
                      </a:lnTo>
                      <a:lnTo>
                        <a:pt x="522" y="10"/>
                      </a:lnTo>
                      <a:lnTo>
                        <a:pt x="556" y="0"/>
                      </a:lnTo>
                      <a:lnTo>
                        <a:pt x="125" y="0"/>
                      </a:lnTo>
                    </a:path>
                  </a:pathLst>
                </a:custGeom>
                <a:solidFill>
                  <a:srgbClr val="FFFFFF"/>
                </a:solidFill>
                <a:ln w="28575" cap="sq">
                  <a:solidFill>
                    <a:srgbClr val="808080"/>
                  </a:solidFill>
                  <a:miter lim="800000"/>
                  <a:headEnd/>
                  <a:tailEnd/>
                </a:ln>
              </p:spPr>
              <p:txBody>
                <a:bodyPr/>
                <a:lstStyle/>
                <a:p>
                  <a:endParaRPr lang="fr-FR"/>
                </a:p>
              </p:txBody>
            </p:sp>
            <p:sp>
              <p:nvSpPr>
                <p:cNvPr id="64550" name="Rectangle 99"/>
                <p:cNvSpPr>
                  <a:spLocks noChangeArrowheads="1"/>
                </p:cNvSpPr>
                <p:nvPr/>
              </p:nvSpPr>
              <p:spPr bwMode="auto">
                <a:xfrm>
                  <a:off x="3414" y="2935"/>
                  <a:ext cx="295" cy="43"/>
                </a:xfrm>
                <a:prstGeom prst="rect">
                  <a:avLst/>
                </a:prstGeom>
                <a:solidFill>
                  <a:srgbClr val="0000FF"/>
                </a:solidFill>
                <a:ln w="0" cap="sq">
                  <a:noFill/>
                  <a:miter lim="800000"/>
                  <a:headEnd/>
                  <a:tailEnd/>
                </a:ln>
              </p:spPr>
              <p:txBody>
                <a:bodyPr/>
                <a:lstStyle/>
                <a:p>
                  <a:endParaRPr lang="fr-FR"/>
                </a:p>
              </p:txBody>
            </p:sp>
            <p:sp>
              <p:nvSpPr>
                <p:cNvPr id="64551" name="Rectangle 100"/>
                <p:cNvSpPr>
                  <a:spLocks noChangeArrowheads="1"/>
                </p:cNvSpPr>
                <p:nvPr/>
              </p:nvSpPr>
              <p:spPr bwMode="auto">
                <a:xfrm>
                  <a:off x="3353" y="3028"/>
                  <a:ext cx="294" cy="42"/>
                </a:xfrm>
                <a:prstGeom prst="rect">
                  <a:avLst/>
                </a:prstGeom>
                <a:solidFill>
                  <a:srgbClr val="0000FF"/>
                </a:solidFill>
                <a:ln w="0" cap="sq">
                  <a:noFill/>
                  <a:miter lim="800000"/>
                  <a:headEnd/>
                  <a:tailEnd/>
                </a:ln>
              </p:spPr>
              <p:txBody>
                <a:bodyPr/>
                <a:lstStyle/>
                <a:p>
                  <a:endParaRPr lang="fr-FR"/>
                </a:p>
              </p:txBody>
            </p:sp>
            <p:sp>
              <p:nvSpPr>
                <p:cNvPr id="64552" name="Rectangle 101"/>
                <p:cNvSpPr>
                  <a:spLocks noChangeArrowheads="1"/>
                </p:cNvSpPr>
                <p:nvPr/>
              </p:nvSpPr>
              <p:spPr bwMode="auto">
                <a:xfrm>
                  <a:off x="3366" y="3116"/>
                  <a:ext cx="293" cy="42"/>
                </a:xfrm>
                <a:prstGeom prst="rect">
                  <a:avLst/>
                </a:prstGeom>
                <a:solidFill>
                  <a:srgbClr val="0000FF"/>
                </a:solidFill>
                <a:ln w="0" cap="sq">
                  <a:noFill/>
                  <a:miter lim="800000"/>
                  <a:headEnd/>
                  <a:tailEnd/>
                </a:ln>
              </p:spPr>
              <p:txBody>
                <a:bodyPr/>
                <a:lstStyle/>
                <a:p>
                  <a:endParaRPr lang="fr-FR"/>
                </a:p>
              </p:txBody>
            </p:sp>
            <p:sp>
              <p:nvSpPr>
                <p:cNvPr id="64553" name="Rectangle 102"/>
                <p:cNvSpPr>
                  <a:spLocks noChangeArrowheads="1"/>
                </p:cNvSpPr>
                <p:nvPr/>
              </p:nvSpPr>
              <p:spPr bwMode="auto">
                <a:xfrm>
                  <a:off x="3501" y="3221"/>
                  <a:ext cx="228" cy="42"/>
                </a:xfrm>
                <a:prstGeom prst="rect">
                  <a:avLst/>
                </a:prstGeom>
                <a:solidFill>
                  <a:srgbClr val="0000FF"/>
                </a:solidFill>
                <a:ln w="0" cap="sq">
                  <a:noFill/>
                  <a:miter lim="800000"/>
                  <a:headEnd/>
                  <a:tailEnd/>
                </a:ln>
              </p:spPr>
              <p:txBody>
                <a:bodyPr/>
                <a:lstStyle/>
                <a:p>
                  <a:endParaRPr lang="fr-FR"/>
                </a:p>
              </p:txBody>
            </p:sp>
            <p:sp>
              <p:nvSpPr>
                <p:cNvPr id="64554" name="Freeform 103"/>
                <p:cNvSpPr>
                  <a:spLocks/>
                </p:cNvSpPr>
                <p:nvPr/>
              </p:nvSpPr>
              <p:spPr bwMode="auto">
                <a:xfrm>
                  <a:off x="3174" y="3343"/>
                  <a:ext cx="594" cy="176"/>
                </a:xfrm>
                <a:custGeom>
                  <a:avLst/>
                  <a:gdLst>
                    <a:gd name="T0" fmla="*/ 10 w 543"/>
                    <a:gd name="T1" fmla="*/ 0 h 146"/>
                    <a:gd name="T2" fmla="*/ 597 w 543"/>
                    <a:gd name="T3" fmla="*/ 0 h 146"/>
                    <a:gd name="T4" fmla="*/ 584 w 543"/>
                    <a:gd name="T5" fmla="*/ 42 h 146"/>
                    <a:gd name="T6" fmla="*/ 579 w 543"/>
                    <a:gd name="T7" fmla="*/ 78 h 146"/>
                    <a:gd name="T8" fmla="*/ 579 w 543"/>
                    <a:gd name="T9" fmla="*/ 116 h 146"/>
                    <a:gd name="T10" fmla="*/ 584 w 543"/>
                    <a:gd name="T11" fmla="*/ 153 h 146"/>
                    <a:gd name="T12" fmla="*/ 602 w 543"/>
                    <a:gd name="T13" fmla="*/ 182 h 146"/>
                    <a:gd name="T14" fmla="*/ 628 w 543"/>
                    <a:gd name="T15" fmla="*/ 213 h 146"/>
                    <a:gd name="T16" fmla="*/ 665 w 543"/>
                    <a:gd name="T17" fmla="*/ 239 h 146"/>
                    <a:gd name="T18" fmla="*/ 711 w 543"/>
                    <a:gd name="T19" fmla="*/ 256 h 146"/>
                    <a:gd name="T20" fmla="*/ 110 w 543"/>
                    <a:gd name="T21" fmla="*/ 256 h 146"/>
                    <a:gd name="T22" fmla="*/ 73 w 543"/>
                    <a:gd name="T23" fmla="*/ 231 h 146"/>
                    <a:gd name="T24" fmla="*/ 46 w 543"/>
                    <a:gd name="T25" fmla="*/ 206 h 146"/>
                    <a:gd name="T26" fmla="*/ 23 w 543"/>
                    <a:gd name="T27" fmla="*/ 177 h 146"/>
                    <a:gd name="T28" fmla="*/ 13 w 543"/>
                    <a:gd name="T29" fmla="*/ 146 h 146"/>
                    <a:gd name="T30" fmla="*/ 3 w 543"/>
                    <a:gd name="T31" fmla="*/ 108 h 146"/>
                    <a:gd name="T32" fmla="*/ 0 w 543"/>
                    <a:gd name="T33" fmla="*/ 71 h 146"/>
                    <a:gd name="T34" fmla="*/ 3 w 543"/>
                    <a:gd name="T35" fmla="*/ 35 h 146"/>
                    <a:gd name="T36" fmla="*/ 10 w 543"/>
                    <a:gd name="T37" fmla="*/ 0 h 1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3"/>
                    <a:gd name="T58" fmla="*/ 0 h 146"/>
                    <a:gd name="T59" fmla="*/ 543 w 543"/>
                    <a:gd name="T60" fmla="*/ 146 h 1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3" h="146">
                      <a:moveTo>
                        <a:pt x="7" y="0"/>
                      </a:moveTo>
                      <a:lnTo>
                        <a:pt x="456" y="0"/>
                      </a:lnTo>
                      <a:lnTo>
                        <a:pt x="446" y="24"/>
                      </a:lnTo>
                      <a:lnTo>
                        <a:pt x="442" y="45"/>
                      </a:lnTo>
                      <a:lnTo>
                        <a:pt x="442" y="66"/>
                      </a:lnTo>
                      <a:lnTo>
                        <a:pt x="446" y="87"/>
                      </a:lnTo>
                      <a:lnTo>
                        <a:pt x="460" y="104"/>
                      </a:lnTo>
                      <a:lnTo>
                        <a:pt x="480" y="122"/>
                      </a:lnTo>
                      <a:lnTo>
                        <a:pt x="508" y="136"/>
                      </a:lnTo>
                      <a:lnTo>
                        <a:pt x="543" y="146"/>
                      </a:lnTo>
                      <a:lnTo>
                        <a:pt x="84" y="146"/>
                      </a:lnTo>
                      <a:lnTo>
                        <a:pt x="56" y="132"/>
                      </a:lnTo>
                      <a:lnTo>
                        <a:pt x="35" y="118"/>
                      </a:lnTo>
                      <a:lnTo>
                        <a:pt x="17" y="101"/>
                      </a:lnTo>
                      <a:lnTo>
                        <a:pt x="10" y="83"/>
                      </a:lnTo>
                      <a:lnTo>
                        <a:pt x="3" y="62"/>
                      </a:lnTo>
                      <a:lnTo>
                        <a:pt x="0" y="41"/>
                      </a:lnTo>
                      <a:lnTo>
                        <a:pt x="3" y="20"/>
                      </a:lnTo>
                      <a:lnTo>
                        <a:pt x="7" y="0"/>
                      </a:lnTo>
                    </a:path>
                  </a:pathLst>
                </a:custGeom>
                <a:gradFill rotWithShape="0">
                  <a:gsLst>
                    <a:gs pos="0">
                      <a:srgbClr val="FFFFFF"/>
                    </a:gs>
                    <a:gs pos="100000">
                      <a:srgbClr val="767676"/>
                    </a:gs>
                  </a:gsLst>
                  <a:lin ang="5400000" scaled="1"/>
                </a:gradFill>
                <a:ln w="28575" cap="sq">
                  <a:solidFill>
                    <a:srgbClr val="808080"/>
                  </a:solidFill>
                  <a:miter lim="800000"/>
                  <a:headEnd/>
                  <a:tailEnd/>
                </a:ln>
              </p:spPr>
              <p:txBody>
                <a:bodyPr/>
                <a:lstStyle/>
                <a:p>
                  <a:endParaRPr lang="fr-FR"/>
                </a:p>
              </p:txBody>
            </p:sp>
          </p:grpSp>
        </p:grpSp>
      </p:grpSp>
      <p:sp>
        <p:nvSpPr>
          <p:cNvPr id="64518" name="Line 104"/>
          <p:cNvSpPr>
            <a:spLocks noChangeShapeType="1"/>
          </p:cNvSpPr>
          <p:nvPr/>
        </p:nvSpPr>
        <p:spPr bwMode="auto">
          <a:xfrm flipH="1" flipV="1">
            <a:off x="1884363" y="2633663"/>
            <a:ext cx="1539875" cy="885825"/>
          </a:xfrm>
          <a:prstGeom prst="line">
            <a:avLst/>
          </a:prstGeom>
          <a:noFill/>
          <a:ln w="9525">
            <a:solidFill>
              <a:schemeClr val="tx1"/>
            </a:solidFill>
            <a:round/>
            <a:headEnd/>
            <a:tailEnd type="triangle" w="med" len="med"/>
          </a:ln>
        </p:spPr>
        <p:txBody>
          <a:bodyPr/>
          <a:lstStyle/>
          <a:p>
            <a:endParaRPr lang="fr-FR"/>
          </a:p>
        </p:txBody>
      </p:sp>
      <p:sp>
        <p:nvSpPr>
          <p:cNvPr id="64519" name="Line 105"/>
          <p:cNvSpPr>
            <a:spLocks noChangeShapeType="1"/>
          </p:cNvSpPr>
          <p:nvPr/>
        </p:nvSpPr>
        <p:spPr bwMode="auto">
          <a:xfrm>
            <a:off x="2414588" y="1555750"/>
            <a:ext cx="2446337" cy="25400"/>
          </a:xfrm>
          <a:prstGeom prst="line">
            <a:avLst/>
          </a:prstGeom>
          <a:noFill/>
          <a:ln w="9525">
            <a:solidFill>
              <a:schemeClr val="tx1"/>
            </a:solidFill>
            <a:round/>
            <a:headEnd/>
            <a:tailEnd type="triangle" w="med" len="med"/>
          </a:ln>
        </p:spPr>
        <p:txBody>
          <a:bodyPr/>
          <a:lstStyle/>
          <a:p>
            <a:endParaRPr lang="fr-FR"/>
          </a:p>
        </p:txBody>
      </p:sp>
      <p:sp>
        <p:nvSpPr>
          <p:cNvPr id="64520" name="Text Box 106"/>
          <p:cNvSpPr txBox="1">
            <a:spLocks noChangeArrowheads="1"/>
          </p:cNvSpPr>
          <p:nvPr/>
        </p:nvSpPr>
        <p:spPr bwMode="auto">
          <a:xfrm>
            <a:off x="2660650" y="1074738"/>
            <a:ext cx="2362200" cy="366712"/>
          </a:xfrm>
          <a:prstGeom prst="rect">
            <a:avLst/>
          </a:prstGeom>
          <a:noFill/>
          <a:ln w="9525">
            <a:noFill/>
            <a:miter lim="800000"/>
            <a:headEnd/>
            <a:tailEnd/>
          </a:ln>
        </p:spPr>
        <p:txBody>
          <a:bodyPr>
            <a:spAutoFit/>
          </a:bodyPr>
          <a:lstStyle/>
          <a:p>
            <a:pPr eaLnBrk="0" hangingPunct="0">
              <a:spcBef>
                <a:spcPct val="50000"/>
              </a:spcBef>
            </a:pPr>
            <a:r>
              <a:rPr lang="fr-FR">
                <a:latin typeface="Segoe" pitchFamily="34" charset="0"/>
              </a:rPr>
              <a:t>Ciblage de la GPO</a:t>
            </a:r>
          </a:p>
        </p:txBody>
      </p:sp>
      <p:sp>
        <p:nvSpPr>
          <p:cNvPr id="64521" name="Line 107"/>
          <p:cNvSpPr>
            <a:spLocks noChangeShapeType="1"/>
          </p:cNvSpPr>
          <p:nvPr/>
        </p:nvSpPr>
        <p:spPr bwMode="auto">
          <a:xfrm flipH="1">
            <a:off x="4254500" y="2454275"/>
            <a:ext cx="1447800" cy="1143000"/>
          </a:xfrm>
          <a:prstGeom prst="line">
            <a:avLst/>
          </a:prstGeom>
          <a:noFill/>
          <a:ln w="9525">
            <a:solidFill>
              <a:schemeClr val="tx1"/>
            </a:solidFill>
            <a:round/>
            <a:headEnd/>
            <a:tailEnd type="triangle" w="med" len="med"/>
          </a:ln>
        </p:spPr>
        <p:txBody>
          <a:bodyPr/>
          <a:lstStyle/>
          <a:p>
            <a:endParaRPr lang="fr-FR"/>
          </a:p>
        </p:txBody>
      </p:sp>
      <p:sp>
        <p:nvSpPr>
          <p:cNvPr id="64522" name="Text Box 108"/>
          <p:cNvSpPr txBox="1">
            <a:spLocks noChangeArrowheads="1"/>
          </p:cNvSpPr>
          <p:nvPr/>
        </p:nvSpPr>
        <p:spPr bwMode="auto">
          <a:xfrm>
            <a:off x="4356100" y="2676525"/>
            <a:ext cx="2362200" cy="641350"/>
          </a:xfrm>
          <a:prstGeom prst="rect">
            <a:avLst/>
          </a:prstGeom>
          <a:noFill/>
          <a:ln w="9525">
            <a:noFill/>
            <a:miter lim="800000"/>
            <a:headEnd/>
            <a:tailEnd/>
          </a:ln>
        </p:spPr>
        <p:txBody>
          <a:bodyPr>
            <a:spAutoFit/>
          </a:bodyPr>
          <a:lstStyle/>
          <a:p>
            <a:pPr eaLnBrk="0" hangingPunct="0">
              <a:spcBef>
                <a:spcPct val="50000"/>
              </a:spcBef>
            </a:pPr>
            <a:r>
              <a:rPr lang="fr-FR">
                <a:latin typeface="Segoe" pitchFamily="34" charset="0"/>
              </a:rPr>
              <a:t>Troubleshooting GPO</a:t>
            </a:r>
          </a:p>
        </p:txBody>
      </p:sp>
      <p:sp>
        <p:nvSpPr>
          <p:cNvPr id="64523" name="Text Box 109"/>
          <p:cNvSpPr txBox="1">
            <a:spLocks noChangeArrowheads="1"/>
          </p:cNvSpPr>
          <p:nvPr/>
        </p:nvSpPr>
        <p:spPr bwMode="auto">
          <a:xfrm>
            <a:off x="6553200" y="561975"/>
            <a:ext cx="2590800" cy="366713"/>
          </a:xfrm>
          <a:prstGeom prst="rect">
            <a:avLst/>
          </a:prstGeom>
          <a:noFill/>
          <a:ln w="9525">
            <a:noFill/>
            <a:miter lim="800000"/>
            <a:headEnd/>
            <a:tailEnd/>
          </a:ln>
        </p:spPr>
        <p:txBody>
          <a:bodyPr>
            <a:spAutoFit/>
          </a:bodyPr>
          <a:lstStyle/>
          <a:p>
            <a:pPr eaLnBrk="0" hangingPunct="0">
              <a:spcBef>
                <a:spcPct val="50000"/>
              </a:spcBef>
            </a:pPr>
            <a:r>
              <a:rPr lang="fr-FR">
                <a:latin typeface="Segoe" pitchFamily="34" charset="0"/>
              </a:rPr>
              <a:t>Application de la GPO</a:t>
            </a:r>
          </a:p>
        </p:txBody>
      </p:sp>
      <p:sp>
        <p:nvSpPr>
          <p:cNvPr id="64524" name="Text Box 110"/>
          <p:cNvSpPr txBox="1">
            <a:spLocks noChangeArrowheads="1"/>
          </p:cNvSpPr>
          <p:nvPr/>
        </p:nvSpPr>
        <p:spPr bwMode="auto">
          <a:xfrm>
            <a:off x="179388" y="3586163"/>
            <a:ext cx="2133600" cy="641350"/>
          </a:xfrm>
          <a:prstGeom prst="rect">
            <a:avLst/>
          </a:prstGeom>
          <a:noFill/>
          <a:ln w="9525">
            <a:noFill/>
            <a:miter lim="800000"/>
            <a:headEnd/>
            <a:tailEnd/>
          </a:ln>
        </p:spPr>
        <p:txBody>
          <a:bodyPr>
            <a:spAutoFit/>
          </a:bodyPr>
          <a:lstStyle/>
          <a:p>
            <a:pPr eaLnBrk="0" hangingPunct="0">
              <a:spcBef>
                <a:spcPct val="50000"/>
              </a:spcBef>
            </a:pPr>
            <a:r>
              <a:rPr lang="fr-FR">
                <a:latin typeface="Segoe" pitchFamily="34" charset="0"/>
              </a:rPr>
              <a:t>Definition de la GPO </a:t>
            </a:r>
          </a:p>
        </p:txBody>
      </p:sp>
      <p:pic>
        <p:nvPicPr>
          <p:cNvPr id="64525" name="Picture 111" descr="GPMC1"/>
          <p:cNvPicPr>
            <a:picLocks noChangeAspect="1" noChangeArrowheads="1"/>
          </p:cNvPicPr>
          <p:nvPr/>
        </p:nvPicPr>
        <p:blipFill>
          <a:blip r:embed="rId3"/>
          <a:srcRect/>
          <a:stretch>
            <a:fillRect/>
          </a:stretch>
        </p:blipFill>
        <p:spPr bwMode="auto">
          <a:xfrm>
            <a:off x="2532063" y="3522663"/>
            <a:ext cx="2736850" cy="1725612"/>
          </a:xfrm>
          <a:prstGeom prst="rect">
            <a:avLst/>
          </a:prstGeom>
          <a:noFill/>
          <a:ln w="9525">
            <a:noFill/>
            <a:miter lim="800000"/>
            <a:headEnd/>
            <a:tailEnd/>
          </a:ln>
        </p:spPr>
      </p:pic>
      <p:sp>
        <p:nvSpPr>
          <p:cNvPr id="64526" name="Text Box 112"/>
          <p:cNvSpPr txBox="1">
            <a:spLocks noChangeArrowheads="1"/>
          </p:cNvSpPr>
          <p:nvPr/>
        </p:nvSpPr>
        <p:spPr bwMode="auto">
          <a:xfrm>
            <a:off x="4079875" y="5314950"/>
            <a:ext cx="2638425" cy="915988"/>
          </a:xfrm>
          <a:prstGeom prst="rect">
            <a:avLst/>
          </a:prstGeom>
          <a:noFill/>
          <a:ln w="9525">
            <a:noFill/>
            <a:miter lim="800000"/>
            <a:headEnd/>
            <a:tailEnd/>
          </a:ln>
        </p:spPr>
        <p:txBody>
          <a:bodyPr>
            <a:spAutoFit/>
          </a:bodyPr>
          <a:lstStyle/>
          <a:p>
            <a:pPr eaLnBrk="0" hangingPunct="0">
              <a:spcBef>
                <a:spcPct val="50000"/>
              </a:spcBef>
            </a:pPr>
            <a:r>
              <a:rPr lang="fr-FR">
                <a:latin typeface="Segoe" pitchFamily="34" charset="0"/>
              </a:rPr>
              <a:t>GPMC et GPEdit –Administration et opérations des GPO</a:t>
            </a:r>
          </a:p>
        </p:txBody>
      </p:sp>
      <p:grpSp>
        <p:nvGrpSpPr>
          <p:cNvPr id="12" name="Group 113"/>
          <p:cNvGrpSpPr>
            <a:grpSpLocks/>
          </p:cNvGrpSpPr>
          <p:nvPr/>
        </p:nvGrpSpPr>
        <p:grpSpPr bwMode="auto">
          <a:xfrm>
            <a:off x="254000" y="4173538"/>
            <a:ext cx="2133600" cy="1751012"/>
            <a:chOff x="160" y="2938"/>
            <a:chExt cx="1344" cy="1103"/>
          </a:xfrm>
        </p:grpSpPr>
        <p:sp>
          <p:nvSpPr>
            <p:cNvPr id="239730" name="AutoShape 114"/>
            <p:cNvSpPr>
              <a:spLocks noChangeArrowheads="1"/>
            </p:cNvSpPr>
            <p:nvPr/>
          </p:nvSpPr>
          <p:spPr bwMode="auto">
            <a:xfrm>
              <a:off x="166" y="2938"/>
              <a:ext cx="1192" cy="1103"/>
            </a:xfrm>
            <a:prstGeom prst="irregularSeal2">
              <a:avLst/>
            </a:prstGeom>
            <a:gradFill rotWithShape="0">
              <a:gsLst>
                <a:gs pos="0">
                  <a:schemeClr val="folHlink"/>
                </a:gs>
                <a:gs pos="100000">
                  <a:schemeClr val="folHlink">
                    <a:gamma/>
                    <a:shade val="38039"/>
                    <a:invGamma/>
                  </a:schemeClr>
                </a:gs>
              </a:gsLst>
              <a:lin ang="5400000" scaled="1"/>
            </a:gradFill>
            <a:ln w="12700">
              <a:solidFill>
                <a:schemeClr val="folHlink"/>
              </a:solidFill>
              <a:miter lim="800000"/>
              <a:headEnd/>
              <a:tailEnd/>
            </a:ln>
            <a:effectLst/>
          </p:spPr>
          <p:txBody>
            <a:bodyPr wrap="none" anchor="ctr"/>
            <a:lstStyle/>
            <a:p>
              <a:pPr>
                <a:defRPr/>
              </a:pPr>
              <a:endParaRPr lang="fr-FR">
                <a:latin typeface="Arial" pitchFamily="34" charset="0"/>
              </a:endParaRPr>
            </a:p>
          </p:txBody>
        </p:sp>
        <p:sp>
          <p:nvSpPr>
            <p:cNvPr id="64541" name="Text Box 115"/>
            <p:cNvSpPr txBox="1">
              <a:spLocks noChangeArrowheads="1"/>
            </p:cNvSpPr>
            <p:nvPr/>
          </p:nvSpPr>
          <p:spPr bwMode="auto">
            <a:xfrm>
              <a:off x="160" y="3231"/>
              <a:ext cx="1344" cy="669"/>
            </a:xfrm>
            <a:prstGeom prst="rect">
              <a:avLst/>
            </a:prstGeom>
            <a:noFill/>
            <a:ln w="9525">
              <a:noFill/>
              <a:miter lim="800000"/>
              <a:headEnd/>
              <a:tailEnd/>
            </a:ln>
          </p:spPr>
          <p:txBody>
            <a:bodyPr>
              <a:spAutoFit/>
            </a:bodyPr>
            <a:lstStyle/>
            <a:p>
              <a:pPr eaLnBrk="0" hangingPunct="0">
                <a:spcBef>
                  <a:spcPct val="50000"/>
                </a:spcBef>
              </a:pPr>
              <a:r>
                <a:rPr lang="fr-FR" sz="1400" b="1" dirty="0">
                  <a:solidFill>
                    <a:schemeClr val="accent3"/>
                  </a:solidFill>
                  <a:latin typeface="Segoe" pitchFamily="34" charset="0"/>
                </a:rPr>
                <a:t>Localiser les </a:t>
              </a:r>
              <a:r>
                <a:rPr lang="fr-FR" sz="1400" b="1" dirty="0" err="1">
                  <a:solidFill>
                    <a:schemeClr val="accent3"/>
                  </a:solidFill>
                  <a:latin typeface="Segoe" pitchFamily="34" charset="0"/>
                </a:rPr>
                <a:t>paramétres</a:t>
              </a:r>
              <a:endParaRPr lang="fr-FR" sz="1400" b="1" dirty="0">
                <a:solidFill>
                  <a:schemeClr val="accent3"/>
                </a:solidFill>
                <a:latin typeface="Segoe" pitchFamily="34" charset="0"/>
              </a:endParaRPr>
            </a:p>
            <a:p>
              <a:pPr eaLnBrk="0" hangingPunct="0">
                <a:spcBef>
                  <a:spcPct val="50000"/>
                </a:spcBef>
              </a:pPr>
              <a:r>
                <a:rPr lang="fr-FR" sz="1400" b="1" dirty="0">
                  <a:solidFill>
                    <a:schemeClr val="accent3"/>
                  </a:solidFill>
                  <a:latin typeface="Segoe" pitchFamily="34" charset="0"/>
                </a:rPr>
                <a:t>Pas ou peu de bonnes pratiques</a:t>
              </a:r>
            </a:p>
          </p:txBody>
        </p:sp>
      </p:grpSp>
      <p:grpSp>
        <p:nvGrpSpPr>
          <p:cNvPr id="13" name="Group 116"/>
          <p:cNvGrpSpPr>
            <a:grpSpLocks/>
          </p:cNvGrpSpPr>
          <p:nvPr/>
        </p:nvGrpSpPr>
        <p:grpSpPr bwMode="auto">
          <a:xfrm>
            <a:off x="0" y="538163"/>
            <a:ext cx="2133600" cy="1751012"/>
            <a:chOff x="0" y="648"/>
            <a:chExt cx="1344" cy="1103"/>
          </a:xfrm>
        </p:grpSpPr>
        <p:sp>
          <p:nvSpPr>
            <p:cNvPr id="239733" name="AutoShape 117"/>
            <p:cNvSpPr>
              <a:spLocks noChangeArrowheads="1"/>
            </p:cNvSpPr>
            <p:nvPr/>
          </p:nvSpPr>
          <p:spPr bwMode="auto">
            <a:xfrm>
              <a:off x="0" y="648"/>
              <a:ext cx="1192" cy="1103"/>
            </a:xfrm>
            <a:prstGeom prst="irregularSeal2">
              <a:avLst/>
            </a:prstGeom>
            <a:gradFill rotWithShape="0">
              <a:gsLst>
                <a:gs pos="0">
                  <a:schemeClr val="folHlink"/>
                </a:gs>
                <a:gs pos="100000">
                  <a:schemeClr val="folHlink">
                    <a:gamma/>
                    <a:shade val="38039"/>
                    <a:invGamma/>
                  </a:schemeClr>
                </a:gs>
              </a:gsLst>
              <a:lin ang="5400000" scaled="1"/>
            </a:gradFill>
            <a:ln w="12700">
              <a:solidFill>
                <a:schemeClr val="folHlink"/>
              </a:solidFill>
              <a:miter lim="800000"/>
              <a:headEnd/>
              <a:tailEnd/>
            </a:ln>
            <a:effectLst/>
          </p:spPr>
          <p:txBody>
            <a:bodyPr wrap="none" anchor="ctr"/>
            <a:lstStyle/>
            <a:p>
              <a:pPr>
                <a:defRPr/>
              </a:pPr>
              <a:endParaRPr lang="fr-FR">
                <a:latin typeface="Arial" pitchFamily="34" charset="0"/>
              </a:endParaRPr>
            </a:p>
          </p:txBody>
        </p:sp>
        <p:sp>
          <p:nvSpPr>
            <p:cNvPr id="64539" name="Text Box 118"/>
            <p:cNvSpPr txBox="1">
              <a:spLocks noChangeArrowheads="1"/>
            </p:cNvSpPr>
            <p:nvPr/>
          </p:nvSpPr>
          <p:spPr bwMode="auto">
            <a:xfrm>
              <a:off x="0" y="974"/>
              <a:ext cx="1344" cy="601"/>
            </a:xfrm>
            <a:prstGeom prst="rect">
              <a:avLst/>
            </a:prstGeom>
            <a:noFill/>
            <a:ln w="9525">
              <a:noFill/>
              <a:miter lim="800000"/>
              <a:headEnd/>
              <a:tailEnd/>
            </a:ln>
          </p:spPr>
          <p:txBody>
            <a:bodyPr>
              <a:spAutoFit/>
            </a:bodyPr>
            <a:lstStyle/>
            <a:p>
              <a:pPr eaLnBrk="0" hangingPunct="0">
                <a:spcBef>
                  <a:spcPct val="50000"/>
                </a:spcBef>
              </a:pPr>
              <a:r>
                <a:rPr lang="fr-FR" sz="1400" b="1" dirty="0">
                  <a:latin typeface="Segoe" pitchFamily="34" charset="0"/>
                </a:rPr>
                <a:t> </a:t>
              </a:r>
              <a:r>
                <a:rPr lang="fr-FR" sz="1400" b="1" dirty="0">
                  <a:solidFill>
                    <a:schemeClr val="accent3"/>
                  </a:solidFill>
                  <a:latin typeface="Segoe" pitchFamily="34" charset="0"/>
                </a:rPr>
                <a:t>Format de fichier </a:t>
              </a:r>
            </a:p>
            <a:p>
              <a:pPr eaLnBrk="0" hangingPunct="0">
                <a:spcBef>
                  <a:spcPct val="50000"/>
                </a:spcBef>
              </a:pPr>
              <a:r>
                <a:rPr lang="fr-FR" sz="1400" b="1" dirty="0">
                  <a:solidFill>
                    <a:schemeClr val="accent3"/>
                  </a:solidFill>
                  <a:latin typeface="Segoe" pitchFamily="34" charset="0"/>
                </a:rPr>
                <a:t>ADM et stockage</a:t>
              </a:r>
            </a:p>
            <a:p>
              <a:pPr eaLnBrk="0" hangingPunct="0">
                <a:spcBef>
                  <a:spcPct val="50000"/>
                </a:spcBef>
              </a:pPr>
              <a:r>
                <a:rPr lang="fr-FR" sz="1400" b="1" dirty="0">
                  <a:solidFill>
                    <a:schemeClr val="accent3"/>
                  </a:solidFill>
                  <a:latin typeface="Segoe" pitchFamily="34" charset="0"/>
                </a:rPr>
                <a:t>Taille </a:t>
              </a:r>
              <a:r>
                <a:rPr lang="fr-FR" sz="1400" b="1" dirty="0" err="1">
                  <a:solidFill>
                    <a:schemeClr val="accent3"/>
                  </a:solidFill>
                  <a:latin typeface="Segoe" pitchFamily="34" charset="0"/>
                </a:rPr>
                <a:t>Sysvol</a:t>
              </a:r>
              <a:r>
                <a:rPr lang="fr-FR" sz="1400" b="1" dirty="0">
                  <a:solidFill>
                    <a:schemeClr val="accent3"/>
                  </a:solidFill>
                  <a:latin typeface="Segoe" pitchFamily="34" charset="0"/>
                </a:rPr>
                <a:t> </a:t>
              </a:r>
            </a:p>
          </p:txBody>
        </p:sp>
      </p:grpSp>
      <p:grpSp>
        <p:nvGrpSpPr>
          <p:cNvPr id="14" name="Group 119"/>
          <p:cNvGrpSpPr>
            <a:grpSpLocks/>
          </p:cNvGrpSpPr>
          <p:nvPr/>
        </p:nvGrpSpPr>
        <p:grpSpPr bwMode="auto">
          <a:xfrm>
            <a:off x="7010400" y="717550"/>
            <a:ext cx="2133600" cy="1751013"/>
            <a:chOff x="4416" y="761"/>
            <a:chExt cx="1344" cy="1103"/>
          </a:xfrm>
        </p:grpSpPr>
        <p:sp>
          <p:nvSpPr>
            <p:cNvPr id="239736" name="AutoShape 120"/>
            <p:cNvSpPr>
              <a:spLocks noChangeArrowheads="1"/>
            </p:cNvSpPr>
            <p:nvPr/>
          </p:nvSpPr>
          <p:spPr bwMode="auto">
            <a:xfrm>
              <a:off x="4448" y="761"/>
              <a:ext cx="1192" cy="1103"/>
            </a:xfrm>
            <a:prstGeom prst="irregularSeal2">
              <a:avLst/>
            </a:prstGeom>
            <a:gradFill rotWithShape="0">
              <a:gsLst>
                <a:gs pos="0">
                  <a:schemeClr val="folHlink"/>
                </a:gs>
                <a:gs pos="100000">
                  <a:schemeClr val="folHlink">
                    <a:gamma/>
                    <a:shade val="38039"/>
                    <a:invGamma/>
                  </a:schemeClr>
                </a:gs>
              </a:gsLst>
              <a:lin ang="5400000" scaled="1"/>
            </a:gradFill>
            <a:ln w="12700">
              <a:solidFill>
                <a:schemeClr val="folHlink"/>
              </a:solidFill>
              <a:miter lim="800000"/>
              <a:headEnd/>
              <a:tailEnd/>
            </a:ln>
            <a:effectLst/>
          </p:spPr>
          <p:txBody>
            <a:bodyPr wrap="none" anchor="ctr"/>
            <a:lstStyle/>
            <a:p>
              <a:pPr>
                <a:defRPr/>
              </a:pPr>
              <a:endParaRPr lang="fr-FR">
                <a:latin typeface="Arial" pitchFamily="34" charset="0"/>
              </a:endParaRPr>
            </a:p>
          </p:txBody>
        </p:sp>
        <p:sp>
          <p:nvSpPr>
            <p:cNvPr id="64537" name="Text Box 121"/>
            <p:cNvSpPr txBox="1">
              <a:spLocks noChangeArrowheads="1"/>
            </p:cNvSpPr>
            <p:nvPr/>
          </p:nvSpPr>
          <p:spPr bwMode="auto">
            <a:xfrm>
              <a:off x="4416" y="1144"/>
              <a:ext cx="1344" cy="397"/>
            </a:xfrm>
            <a:prstGeom prst="rect">
              <a:avLst/>
            </a:prstGeom>
            <a:noFill/>
            <a:ln w="9525">
              <a:noFill/>
              <a:miter lim="800000"/>
              <a:headEnd/>
              <a:tailEnd/>
            </a:ln>
          </p:spPr>
          <p:txBody>
            <a:bodyPr>
              <a:spAutoFit/>
            </a:bodyPr>
            <a:lstStyle/>
            <a:p>
              <a:pPr eaLnBrk="0" hangingPunct="0">
                <a:spcBef>
                  <a:spcPct val="50000"/>
                </a:spcBef>
              </a:pPr>
              <a:r>
                <a:rPr lang="fr-FR" sz="1400" b="1" dirty="0">
                  <a:latin typeface="Segoe" pitchFamily="34" charset="0"/>
                </a:rPr>
                <a:t> </a:t>
              </a:r>
              <a:r>
                <a:rPr lang="fr-FR" sz="1400" b="1" dirty="0">
                  <a:solidFill>
                    <a:schemeClr val="accent3"/>
                  </a:solidFill>
                  <a:latin typeface="Segoe" pitchFamily="34" charset="0"/>
                </a:rPr>
                <a:t>Ping, scenarios VPN</a:t>
              </a:r>
            </a:p>
            <a:p>
              <a:pPr eaLnBrk="0" hangingPunct="0">
                <a:spcBef>
                  <a:spcPct val="50000"/>
                </a:spcBef>
              </a:pPr>
              <a:r>
                <a:rPr lang="fr-FR" sz="1400" b="1" dirty="0">
                  <a:solidFill>
                    <a:schemeClr val="accent3"/>
                  </a:solidFill>
                  <a:latin typeface="Segoe" pitchFamily="34" charset="0"/>
                </a:rPr>
                <a:t>Scenarios Kiosk</a:t>
              </a:r>
            </a:p>
          </p:txBody>
        </p:sp>
      </p:grpSp>
      <p:grpSp>
        <p:nvGrpSpPr>
          <p:cNvPr id="15" name="Group 122"/>
          <p:cNvGrpSpPr>
            <a:grpSpLocks/>
          </p:cNvGrpSpPr>
          <p:nvPr/>
        </p:nvGrpSpPr>
        <p:grpSpPr bwMode="auto">
          <a:xfrm>
            <a:off x="6154738" y="2543175"/>
            <a:ext cx="2227262" cy="1751013"/>
            <a:chOff x="3877" y="1911"/>
            <a:chExt cx="1403" cy="1103"/>
          </a:xfrm>
        </p:grpSpPr>
        <p:sp>
          <p:nvSpPr>
            <p:cNvPr id="239739" name="AutoShape 123"/>
            <p:cNvSpPr>
              <a:spLocks noChangeArrowheads="1"/>
            </p:cNvSpPr>
            <p:nvPr/>
          </p:nvSpPr>
          <p:spPr bwMode="auto">
            <a:xfrm>
              <a:off x="3877" y="1911"/>
              <a:ext cx="1192" cy="1103"/>
            </a:xfrm>
            <a:prstGeom prst="irregularSeal2">
              <a:avLst/>
            </a:prstGeom>
            <a:gradFill rotWithShape="0">
              <a:gsLst>
                <a:gs pos="0">
                  <a:schemeClr val="folHlink"/>
                </a:gs>
                <a:gs pos="100000">
                  <a:schemeClr val="folHlink">
                    <a:gamma/>
                    <a:shade val="38039"/>
                    <a:invGamma/>
                  </a:schemeClr>
                </a:gs>
              </a:gsLst>
              <a:lin ang="5400000" scaled="1"/>
            </a:gradFill>
            <a:ln w="12700">
              <a:solidFill>
                <a:schemeClr val="folHlink"/>
              </a:solidFill>
              <a:miter lim="800000"/>
              <a:headEnd/>
              <a:tailEnd/>
            </a:ln>
            <a:effectLst/>
          </p:spPr>
          <p:txBody>
            <a:bodyPr wrap="none" anchor="ctr"/>
            <a:lstStyle/>
            <a:p>
              <a:pPr>
                <a:defRPr/>
              </a:pPr>
              <a:endParaRPr lang="fr-FR">
                <a:latin typeface="Arial" pitchFamily="34" charset="0"/>
              </a:endParaRPr>
            </a:p>
          </p:txBody>
        </p:sp>
        <p:sp>
          <p:nvSpPr>
            <p:cNvPr id="64535" name="Text Box 124"/>
            <p:cNvSpPr txBox="1">
              <a:spLocks noChangeArrowheads="1"/>
            </p:cNvSpPr>
            <p:nvPr/>
          </p:nvSpPr>
          <p:spPr bwMode="auto">
            <a:xfrm>
              <a:off x="3936" y="2153"/>
              <a:ext cx="1344" cy="533"/>
            </a:xfrm>
            <a:prstGeom prst="rect">
              <a:avLst/>
            </a:prstGeom>
            <a:noFill/>
            <a:ln w="9525">
              <a:noFill/>
              <a:miter lim="800000"/>
              <a:headEnd/>
              <a:tailEnd/>
            </a:ln>
          </p:spPr>
          <p:txBody>
            <a:bodyPr>
              <a:spAutoFit/>
            </a:bodyPr>
            <a:lstStyle/>
            <a:p>
              <a:pPr eaLnBrk="0" hangingPunct="0">
                <a:spcBef>
                  <a:spcPct val="50000"/>
                </a:spcBef>
              </a:pPr>
              <a:r>
                <a:rPr lang="fr-FR" sz="1400" b="1" dirty="0">
                  <a:solidFill>
                    <a:schemeClr val="accent3"/>
                  </a:solidFill>
                  <a:latin typeface="Segoe" pitchFamily="34" charset="0"/>
                </a:rPr>
                <a:t>Messages Erreur </a:t>
              </a:r>
            </a:p>
            <a:p>
              <a:pPr eaLnBrk="0" hangingPunct="0">
                <a:spcBef>
                  <a:spcPct val="50000"/>
                </a:spcBef>
              </a:pPr>
              <a:r>
                <a:rPr lang="fr-FR" sz="1400" b="1" dirty="0">
                  <a:solidFill>
                    <a:schemeClr val="accent3"/>
                  </a:solidFill>
                  <a:latin typeface="Segoe" pitchFamily="34" charset="0"/>
                </a:rPr>
                <a:t>Fichier de log (</a:t>
              </a:r>
              <a:r>
                <a:rPr lang="fr-FR" sz="1400" b="1" dirty="0" err="1">
                  <a:solidFill>
                    <a:schemeClr val="accent3"/>
                  </a:solidFill>
                  <a:latin typeface="Segoe" pitchFamily="34" charset="0"/>
                </a:rPr>
                <a:t>Userenv</a:t>
              </a:r>
              <a:r>
                <a:rPr lang="fr-FR" sz="1400" b="1" dirty="0">
                  <a:solidFill>
                    <a:schemeClr val="accent3"/>
                  </a:solidFill>
                  <a:latin typeface="Segoe" pitchFamily="34" charset="0"/>
                </a:rPr>
                <a:t>)</a:t>
              </a:r>
            </a:p>
          </p:txBody>
        </p:sp>
      </p:grpSp>
      <p:grpSp>
        <p:nvGrpSpPr>
          <p:cNvPr id="16" name="Group 125"/>
          <p:cNvGrpSpPr>
            <a:grpSpLocks/>
          </p:cNvGrpSpPr>
          <p:nvPr/>
        </p:nvGrpSpPr>
        <p:grpSpPr bwMode="auto">
          <a:xfrm>
            <a:off x="6424613" y="4421188"/>
            <a:ext cx="2719387" cy="1751012"/>
            <a:chOff x="4047" y="3094"/>
            <a:chExt cx="1713" cy="1103"/>
          </a:xfrm>
        </p:grpSpPr>
        <p:sp>
          <p:nvSpPr>
            <p:cNvPr id="239742" name="AutoShape 126"/>
            <p:cNvSpPr>
              <a:spLocks noChangeArrowheads="1"/>
            </p:cNvSpPr>
            <p:nvPr/>
          </p:nvSpPr>
          <p:spPr bwMode="auto">
            <a:xfrm>
              <a:off x="4047" y="3094"/>
              <a:ext cx="1192" cy="1103"/>
            </a:xfrm>
            <a:prstGeom prst="irregularSeal2">
              <a:avLst/>
            </a:prstGeom>
            <a:gradFill rotWithShape="0">
              <a:gsLst>
                <a:gs pos="0">
                  <a:schemeClr val="folHlink"/>
                </a:gs>
                <a:gs pos="100000">
                  <a:schemeClr val="folHlink">
                    <a:gamma/>
                    <a:shade val="38039"/>
                    <a:invGamma/>
                  </a:schemeClr>
                </a:gs>
              </a:gsLst>
              <a:lin ang="5400000" scaled="1"/>
            </a:gradFill>
            <a:ln w="12700">
              <a:solidFill>
                <a:schemeClr val="folHlink"/>
              </a:solidFill>
              <a:miter lim="800000"/>
              <a:headEnd/>
              <a:tailEnd/>
            </a:ln>
            <a:effectLst/>
          </p:spPr>
          <p:txBody>
            <a:bodyPr wrap="none" anchor="ctr"/>
            <a:lstStyle/>
            <a:p>
              <a:pPr>
                <a:defRPr/>
              </a:pPr>
              <a:endParaRPr lang="fr-FR">
                <a:latin typeface="Arial" pitchFamily="34" charset="0"/>
              </a:endParaRPr>
            </a:p>
          </p:txBody>
        </p:sp>
        <p:sp>
          <p:nvSpPr>
            <p:cNvPr id="64533" name="Text Box 127"/>
            <p:cNvSpPr txBox="1">
              <a:spLocks noChangeArrowheads="1"/>
            </p:cNvSpPr>
            <p:nvPr/>
          </p:nvSpPr>
          <p:spPr bwMode="auto">
            <a:xfrm>
              <a:off x="4230" y="3253"/>
              <a:ext cx="1530" cy="669"/>
            </a:xfrm>
            <a:prstGeom prst="rect">
              <a:avLst/>
            </a:prstGeom>
            <a:noFill/>
            <a:ln w="9525">
              <a:noFill/>
              <a:miter lim="800000"/>
              <a:headEnd/>
              <a:tailEnd/>
            </a:ln>
          </p:spPr>
          <p:txBody>
            <a:bodyPr>
              <a:spAutoFit/>
            </a:bodyPr>
            <a:lstStyle/>
            <a:p>
              <a:pPr eaLnBrk="0" hangingPunct="0">
                <a:spcBef>
                  <a:spcPct val="50000"/>
                </a:spcBef>
              </a:pPr>
              <a:r>
                <a:rPr lang="fr-FR" sz="1400" b="1" dirty="0">
                  <a:latin typeface="Segoe" pitchFamily="34" charset="0"/>
                </a:rPr>
                <a:t> </a:t>
              </a:r>
              <a:r>
                <a:rPr lang="fr-FR" sz="1400" b="1" dirty="0">
                  <a:solidFill>
                    <a:schemeClr val="accent3"/>
                  </a:solidFill>
                  <a:latin typeface="Segoe" pitchFamily="34" charset="0"/>
                </a:rPr>
                <a:t>Qu’est-ce et où trouver GPMC?</a:t>
              </a:r>
            </a:p>
            <a:p>
              <a:pPr eaLnBrk="0" hangingPunct="0">
                <a:spcBef>
                  <a:spcPct val="50000"/>
                </a:spcBef>
              </a:pPr>
              <a:r>
                <a:rPr lang="fr-FR" sz="1400" b="1" dirty="0">
                  <a:solidFill>
                    <a:schemeClr val="accent3"/>
                  </a:solidFill>
                  <a:latin typeface="Segoe" pitchFamily="34" charset="0"/>
                </a:rPr>
                <a:t>Gestion du changement, audit et </a:t>
              </a:r>
              <a:r>
                <a:rPr lang="fr-FR" sz="1400" b="1" dirty="0" err="1">
                  <a:solidFill>
                    <a:schemeClr val="accent3"/>
                  </a:solidFill>
                  <a:latin typeface="Segoe" pitchFamily="34" charset="0"/>
                </a:rPr>
                <a:t>Workflow</a:t>
              </a:r>
              <a:endParaRPr lang="fr-FR" sz="1400" b="1" dirty="0">
                <a:solidFill>
                  <a:schemeClr val="accent3"/>
                </a:solidFill>
                <a:latin typeface="Segoe" pitchFamily="34"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p:cNvSpPr>
            <a:spLocks noChangeArrowheads="1"/>
          </p:cNvSpPr>
          <p:nvPr/>
        </p:nvSpPr>
        <p:spPr bwMode="auto">
          <a:xfrm>
            <a:off x="204788" y="5260975"/>
            <a:ext cx="1752600" cy="1033463"/>
          </a:xfrm>
          <a:prstGeom prst="roundRect">
            <a:avLst>
              <a:gd name="adj" fmla="val 16667"/>
            </a:avLst>
          </a:prstGeom>
          <a:solidFill>
            <a:schemeClr val="accent1"/>
          </a:solidFill>
          <a:ln w="9525">
            <a:noFill/>
            <a:round/>
            <a:headEnd/>
            <a:tailEnd/>
          </a:ln>
        </p:spPr>
        <p:txBody>
          <a:bodyPr wrap="none" anchor="ctr"/>
          <a:lstStyle/>
          <a:p>
            <a:pPr>
              <a:defRPr/>
            </a:pPr>
            <a:endParaRPr lang="fr-FR">
              <a:solidFill>
                <a:schemeClr val="accent6"/>
              </a:solidFill>
            </a:endParaRPr>
          </a:p>
        </p:txBody>
      </p:sp>
      <p:sp>
        <p:nvSpPr>
          <p:cNvPr id="65539" name="Rectangle 3"/>
          <p:cNvSpPr>
            <a:spLocks noGrp="1" noChangeArrowheads="1"/>
          </p:cNvSpPr>
          <p:nvPr>
            <p:ph type="title"/>
          </p:nvPr>
        </p:nvSpPr>
        <p:spPr>
          <a:xfrm>
            <a:off x="0" y="125413"/>
            <a:ext cx="9144000" cy="630237"/>
          </a:xfrm>
          <a:noFill/>
        </p:spPr>
        <p:txBody>
          <a:bodyPr/>
          <a:lstStyle/>
          <a:p>
            <a:r>
              <a:rPr lang="fr-FR" smtClean="0"/>
              <a:t>Améliorations des stratégies de groupe</a:t>
            </a:r>
            <a:endParaRPr lang="fr-FR" sz="1800" smtClean="0"/>
          </a:p>
        </p:txBody>
      </p:sp>
      <p:sp>
        <p:nvSpPr>
          <p:cNvPr id="65540" name="Rectangle 4"/>
          <p:cNvSpPr>
            <a:spLocks noChangeArrowheads="1"/>
          </p:cNvSpPr>
          <p:nvPr/>
        </p:nvSpPr>
        <p:spPr bwMode="auto">
          <a:xfrm>
            <a:off x="152400" y="900113"/>
            <a:ext cx="1752600" cy="457200"/>
          </a:xfrm>
          <a:prstGeom prst="rect">
            <a:avLst/>
          </a:prstGeom>
          <a:solidFill>
            <a:schemeClr val="tx2"/>
          </a:solidFill>
          <a:ln w="12700">
            <a:noFill/>
            <a:miter lim="800000"/>
            <a:headEnd/>
            <a:tailEnd/>
          </a:ln>
        </p:spPr>
        <p:txBody>
          <a:bodyPr anchor="ctr" anchorCtr="1"/>
          <a:lstStyle/>
          <a:p>
            <a:pPr algn="ctr" eaLnBrk="0" hangingPunct="0"/>
            <a:r>
              <a:rPr lang="fr-FR" sz="1600" b="1">
                <a:solidFill>
                  <a:schemeClr val="bg1"/>
                </a:solidFill>
                <a:cs typeface="Arial" charset="0"/>
              </a:rPr>
              <a:t>Catégories</a:t>
            </a:r>
          </a:p>
        </p:txBody>
      </p:sp>
      <p:sp>
        <p:nvSpPr>
          <p:cNvPr id="65541" name="Rectangle 5"/>
          <p:cNvSpPr>
            <a:spLocks noChangeArrowheads="1"/>
          </p:cNvSpPr>
          <p:nvPr/>
        </p:nvSpPr>
        <p:spPr bwMode="auto">
          <a:xfrm>
            <a:off x="2119313" y="900113"/>
            <a:ext cx="6872287" cy="457200"/>
          </a:xfrm>
          <a:prstGeom prst="rect">
            <a:avLst/>
          </a:prstGeom>
          <a:solidFill>
            <a:schemeClr val="tx2"/>
          </a:solidFill>
          <a:ln w="12700" algn="ctr">
            <a:noFill/>
            <a:miter lim="800000"/>
            <a:headEnd/>
            <a:tailEnd/>
          </a:ln>
        </p:spPr>
        <p:txBody>
          <a:bodyPr anchor="ctr" anchorCtr="1"/>
          <a:lstStyle/>
          <a:p>
            <a:pPr algn="ctr" eaLnBrk="0" hangingPunct="0"/>
            <a:r>
              <a:rPr lang="fr-FR" sz="1600" b="1">
                <a:solidFill>
                  <a:schemeClr val="bg1"/>
                </a:solidFill>
                <a:cs typeface="Arial" charset="0"/>
              </a:rPr>
              <a:t>Fonctionnalités et amélioration clés</a:t>
            </a:r>
          </a:p>
        </p:txBody>
      </p:sp>
      <p:sp>
        <p:nvSpPr>
          <p:cNvPr id="66566" name="AutoShape 6"/>
          <p:cNvSpPr>
            <a:spLocks noChangeArrowheads="1"/>
          </p:cNvSpPr>
          <p:nvPr/>
        </p:nvSpPr>
        <p:spPr bwMode="auto">
          <a:xfrm>
            <a:off x="152400" y="3697288"/>
            <a:ext cx="1752600" cy="1470025"/>
          </a:xfrm>
          <a:prstGeom prst="roundRect">
            <a:avLst>
              <a:gd name="adj" fmla="val 16667"/>
            </a:avLst>
          </a:prstGeom>
          <a:solidFill>
            <a:schemeClr val="accent1"/>
          </a:solidFill>
          <a:ln w="9525">
            <a:noFill/>
            <a:round/>
            <a:headEnd/>
            <a:tailEnd/>
          </a:ln>
        </p:spPr>
        <p:txBody>
          <a:bodyPr wrap="none" anchor="ctr"/>
          <a:lstStyle/>
          <a:p>
            <a:pPr algn="ctr">
              <a:defRPr/>
            </a:pPr>
            <a:endParaRPr lang="fr-FR" sz="2000">
              <a:solidFill>
                <a:schemeClr val="accent6"/>
              </a:solidFill>
            </a:endParaRPr>
          </a:p>
        </p:txBody>
      </p:sp>
      <p:sp>
        <p:nvSpPr>
          <p:cNvPr id="241671" name="Rectangle 7"/>
          <p:cNvSpPr>
            <a:spLocks noChangeArrowheads="1"/>
          </p:cNvSpPr>
          <p:nvPr/>
        </p:nvSpPr>
        <p:spPr bwMode="auto">
          <a:xfrm>
            <a:off x="2119313" y="3697288"/>
            <a:ext cx="6872287" cy="1392237"/>
          </a:xfrm>
          <a:prstGeom prst="rect">
            <a:avLst/>
          </a:prstGeom>
          <a:gradFill rotWithShape="1">
            <a:gsLst>
              <a:gs pos="0">
                <a:schemeClr val="accent1"/>
              </a:gs>
              <a:gs pos="100000">
                <a:schemeClr val="accent1">
                  <a:gamma/>
                  <a:tint val="24314"/>
                  <a:invGamma/>
                </a:schemeClr>
              </a:gs>
            </a:gsLst>
            <a:path path="shape">
              <a:fillToRect l="50000" t="50000" r="50000" b="50000"/>
            </a:path>
          </a:gradFill>
          <a:ln w="9525">
            <a:noFill/>
            <a:miter lim="800000"/>
            <a:headEnd/>
            <a:tailEnd/>
          </a:ln>
          <a:effectLst/>
        </p:spPr>
        <p:txBody>
          <a:bodyPr wrap="none" anchor="ctr"/>
          <a:lstStyle/>
          <a:p>
            <a:pPr>
              <a:defRPr/>
            </a:pPr>
            <a:endParaRPr lang="fr-FR">
              <a:solidFill>
                <a:schemeClr val="accent6"/>
              </a:solidFill>
              <a:latin typeface="Arial" pitchFamily="34" charset="0"/>
            </a:endParaRPr>
          </a:p>
        </p:txBody>
      </p:sp>
      <p:sp>
        <p:nvSpPr>
          <p:cNvPr id="66568" name="AutoShape 8"/>
          <p:cNvSpPr>
            <a:spLocks noChangeArrowheads="1"/>
          </p:cNvSpPr>
          <p:nvPr/>
        </p:nvSpPr>
        <p:spPr bwMode="auto">
          <a:xfrm>
            <a:off x="152400" y="1433513"/>
            <a:ext cx="1752600" cy="2132012"/>
          </a:xfrm>
          <a:prstGeom prst="roundRect">
            <a:avLst>
              <a:gd name="adj" fmla="val 16667"/>
            </a:avLst>
          </a:prstGeom>
          <a:solidFill>
            <a:schemeClr val="accent1"/>
          </a:solidFill>
          <a:ln w="9525">
            <a:noFill/>
            <a:round/>
            <a:headEnd/>
            <a:tailEnd/>
          </a:ln>
        </p:spPr>
        <p:txBody>
          <a:bodyPr wrap="none" anchor="ctr"/>
          <a:lstStyle/>
          <a:p>
            <a:pPr>
              <a:defRPr/>
            </a:pPr>
            <a:endParaRPr lang="fr-FR">
              <a:solidFill>
                <a:schemeClr val="accent6"/>
              </a:solidFill>
            </a:endParaRPr>
          </a:p>
        </p:txBody>
      </p:sp>
      <p:sp>
        <p:nvSpPr>
          <p:cNvPr id="241673" name="Rectangle 9"/>
          <p:cNvSpPr>
            <a:spLocks noChangeArrowheads="1"/>
          </p:cNvSpPr>
          <p:nvPr/>
        </p:nvSpPr>
        <p:spPr bwMode="auto">
          <a:xfrm>
            <a:off x="2119313" y="1433513"/>
            <a:ext cx="6872287" cy="2144712"/>
          </a:xfrm>
          <a:prstGeom prst="rect">
            <a:avLst/>
          </a:prstGeom>
          <a:gradFill rotWithShape="1">
            <a:gsLst>
              <a:gs pos="0">
                <a:schemeClr val="accent1"/>
              </a:gs>
              <a:gs pos="100000">
                <a:schemeClr val="accent1">
                  <a:gamma/>
                  <a:tint val="24314"/>
                  <a:invGamma/>
                </a:schemeClr>
              </a:gs>
            </a:gsLst>
            <a:path path="shape">
              <a:fillToRect l="50000" t="50000" r="50000" b="50000"/>
            </a:path>
          </a:gradFill>
          <a:ln w="9525">
            <a:noFill/>
            <a:miter lim="800000"/>
            <a:headEnd/>
            <a:tailEnd/>
          </a:ln>
          <a:effectLst/>
        </p:spPr>
        <p:txBody>
          <a:bodyPr wrap="none" anchor="ctr"/>
          <a:lstStyle/>
          <a:p>
            <a:pPr>
              <a:defRPr/>
            </a:pPr>
            <a:endParaRPr lang="fr-FR">
              <a:solidFill>
                <a:schemeClr val="accent6"/>
              </a:solidFill>
              <a:latin typeface="Arial" pitchFamily="34" charset="0"/>
            </a:endParaRPr>
          </a:p>
        </p:txBody>
      </p:sp>
      <p:sp>
        <p:nvSpPr>
          <p:cNvPr id="241674" name="Rectangle 10"/>
          <p:cNvSpPr>
            <a:spLocks noChangeArrowheads="1"/>
          </p:cNvSpPr>
          <p:nvPr/>
        </p:nvSpPr>
        <p:spPr bwMode="auto">
          <a:xfrm>
            <a:off x="2119313" y="5273675"/>
            <a:ext cx="6872287" cy="995363"/>
          </a:xfrm>
          <a:prstGeom prst="rect">
            <a:avLst/>
          </a:prstGeom>
          <a:gradFill rotWithShape="1">
            <a:gsLst>
              <a:gs pos="0">
                <a:schemeClr val="accent1"/>
              </a:gs>
              <a:gs pos="100000">
                <a:schemeClr val="accent1">
                  <a:gamma/>
                  <a:tint val="24314"/>
                  <a:invGamma/>
                </a:schemeClr>
              </a:gs>
            </a:gsLst>
            <a:path path="shape">
              <a:fillToRect l="50000" t="50000" r="50000" b="50000"/>
            </a:path>
          </a:gradFill>
          <a:ln w="9525">
            <a:noFill/>
            <a:miter lim="800000"/>
            <a:headEnd/>
            <a:tailEnd/>
          </a:ln>
          <a:effectLst/>
        </p:spPr>
        <p:txBody>
          <a:bodyPr wrap="none" anchor="ctr"/>
          <a:lstStyle/>
          <a:p>
            <a:pPr>
              <a:defRPr/>
            </a:pPr>
            <a:endParaRPr lang="fr-FR">
              <a:solidFill>
                <a:schemeClr val="accent6"/>
              </a:solidFill>
              <a:latin typeface="Arial" pitchFamily="34" charset="0"/>
            </a:endParaRPr>
          </a:p>
        </p:txBody>
      </p:sp>
      <p:sp>
        <p:nvSpPr>
          <p:cNvPr id="66571" name="Rectangle 11"/>
          <p:cNvSpPr>
            <a:spLocks noChangeArrowheads="1"/>
          </p:cNvSpPr>
          <p:nvPr/>
        </p:nvSpPr>
        <p:spPr bwMode="auto">
          <a:xfrm>
            <a:off x="2101850" y="1433513"/>
            <a:ext cx="7042150" cy="2224087"/>
          </a:xfrm>
          <a:prstGeom prst="rect">
            <a:avLst/>
          </a:prstGeom>
          <a:noFill/>
          <a:ln w="12700">
            <a:noFill/>
            <a:miter lim="800000"/>
            <a:headEnd/>
            <a:tailEnd/>
          </a:ln>
        </p:spPr>
        <p:txBody>
          <a:bodyPr/>
          <a:lstStyle/>
          <a:p>
            <a:pPr marL="231775" indent="-231775">
              <a:lnSpc>
                <a:spcPct val="110000"/>
              </a:lnSpc>
              <a:buFontTx/>
              <a:buChar char="•"/>
              <a:defRPr/>
            </a:pPr>
            <a:r>
              <a:rPr lang="fr-FR" b="1" dirty="0">
                <a:solidFill>
                  <a:schemeClr val="accent6"/>
                </a:solidFill>
                <a:cs typeface="Arial" charset="0"/>
              </a:rPr>
              <a:t>Le nombre de paramètres passe de 1800 à 3000</a:t>
            </a:r>
          </a:p>
          <a:p>
            <a:pPr marL="231775" indent="-231775">
              <a:lnSpc>
                <a:spcPct val="110000"/>
              </a:lnSpc>
              <a:buFontTx/>
              <a:buChar char="•"/>
              <a:defRPr/>
            </a:pPr>
            <a:r>
              <a:rPr lang="fr-FR" b="1" dirty="0">
                <a:solidFill>
                  <a:schemeClr val="accent6"/>
                </a:solidFill>
                <a:cs typeface="Arial" charset="0"/>
              </a:rPr>
              <a:t>Etendues pour couvrir les nouvelles fonctionnalités</a:t>
            </a:r>
          </a:p>
          <a:p>
            <a:pPr marL="231775" indent="-231775">
              <a:lnSpc>
                <a:spcPct val="110000"/>
              </a:lnSpc>
              <a:buFontTx/>
              <a:buChar char="•"/>
              <a:defRPr/>
            </a:pPr>
            <a:r>
              <a:rPr lang="fr-FR" b="1" dirty="0">
                <a:solidFill>
                  <a:schemeClr val="accent6"/>
                </a:solidFill>
                <a:cs typeface="Arial" charset="0"/>
              </a:rPr>
              <a:t>Couverture accrue des zones clé (sécurité, internet Explorer, gestion du poste…)</a:t>
            </a:r>
          </a:p>
          <a:p>
            <a:pPr>
              <a:defRPr/>
            </a:pPr>
            <a:r>
              <a:rPr lang="en-US" b="1" dirty="0"/>
              <a:t>Group Policy Settings Reference Windows Vista</a:t>
            </a:r>
            <a:endParaRPr lang="en-US" dirty="0"/>
          </a:p>
          <a:p>
            <a:pPr>
              <a:defRPr/>
            </a:pPr>
            <a:r>
              <a:rPr lang="en-US" dirty="0">
                <a:hlinkClick r:id="rId3"/>
              </a:rPr>
              <a:t>http://www.microsoft.com/downloads/details.aspx?FamilyID=41dc179b-3328-4350-ade1-c0d9289f09ef&amp;DisplayLang=en</a:t>
            </a:r>
            <a:endParaRPr lang="en-US" dirty="0"/>
          </a:p>
          <a:p>
            <a:pPr marL="231775" indent="-231775">
              <a:lnSpc>
                <a:spcPct val="110000"/>
              </a:lnSpc>
              <a:defRPr/>
            </a:pPr>
            <a:endParaRPr lang="fr-FR" b="1" dirty="0">
              <a:solidFill>
                <a:schemeClr val="accent6"/>
              </a:solidFill>
              <a:cs typeface="Arial" charset="0"/>
            </a:endParaRPr>
          </a:p>
          <a:p>
            <a:pPr marL="231775" indent="-231775">
              <a:lnSpc>
                <a:spcPct val="110000"/>
              </a:lnSpc>
              <a:buFontTx/>
              <a:buChar char="•"/>
              <a:defRPr/>
            </a:pPr>
            <a:r>
              <a:rPr lang="fr-FR" b="1" dirty="0">
                <a:solidFill>
                  <a:schemeClr val="accent6"/>
                </a:solidFill>
                <a:cs typeface="Arial" charset="0"/>
              </a:rPr>
              <a:t>Infrastructure plus sécurisée et plus stable (service distinct)</a:t>
            </a:r>
          </a:p>
          <a:p>
            <a:pPr marL="231775" indent="-231775">
              <a:lnSpc>
                <a:spcPct val="110000"/>
              </a:lnSpc>
              <a:buFontTx/>
              <a:buChar char="•"/>
              <a:defRPr/>
            </a:pPr>
            <a:r>
              <a:rPr lang="fr-FR" b="1" dirty="0">
                <a:solidFill>
                  <a:schemeClr val="accent6"/>
                </a:solidFill>
                <a:cs typeface="Arial" charset="0"/>
              </a:rPr>
              <a:t>Application des GPO en fonction du réseau découvert</a:t>
            </a:r>
          </a:p>
          <a:p>
            <a:pPr marL="231775" indent="-231775">
              <a:lnSpc>
                <a:spcPct val="110000"/>
              </a:lnSpc>
              <a:buFontTx/>
              <a:buChar char="•"/>
              <a:defRPr/>
            </a:pPr>
            <a:r>
              <a:rPr lang="fr-FR" b="1" dirty="0">
                <a:solidFill>
                  <a:schemeClr val="accent6"/>
                </a:solidFill>
                <a:cs typeface="Arial" charset="0"/>
              </a:rPr>
              <a:t>Stratégies de groupe locales multiples</a:t>
            </a:r>
          </a:p>
          <a:p>
            <a:pPr marL="231775" indent="-231775">
              <a:lnSpc>
                <a:spcPct val="110000"/>
              </a:lnSpc>
              <a:buFontTx/>
              <a:buChar char="•"/>
              <a:defRPr/>
            </a:pPr>
            <a:r>
              <a:rPr lang="fr-FR" b="1" dirty="0">
                <a:solidFill>
                  <a:schemeClr val="accent6"/>
                </a:solidFill>
                <a:cs typeface="Arial" charset="0"/>
              </a:rPr>
              <a:t>Amélioration du diagnostic</a:t>
            </a:r>
          </a:p>
          <a:p>
            <a:pPr marL="231775" indent="-231775">
              <a:lnSpc>
                <a:spcPct val="110000"/>
              </a:lnSpc>
              <a:defRPr/>
            </a:pPr>
            <a:endParaRPr lang="fr-FR" b="1" dirty="0">
              <a:solidFill>
                <a:schemeClr val="accent6"/>
              </a:solidFill>
              <a:cs typeface="Arial" charset="0"/>
            </a:endParaRPr>
          </a:p>
          <a:p>
            <a:pPr marL="231775" indent="-231775">
              <a:lnSpc>
                <a:spcPct val="110000"/>
              </a:lnSpc>
              <a:buFontTx/>
              <a:buChar char="•"/>
              <a:defRPr/>
            </a:pPr>
            <a:r>
              <a:rPr lang="fr-FR" b="1" dirty="0">
                <a:solidFill>
                  <a:schemeClr val="accent6"/>
                </a:solidFill>
                <a:cs typeface="Arial" charset="0"/>
              </a:rPr>
              <a:t>Console GPMC intégrée à Windows Vista</a:t>
            </a:r>
          </a:p>
          <a:p>
            <a:pPr marL="231775" indent="-231775">
              <a:lnSpc>
                <a:spcPct val="110000"/>
              </a:lnSpc>
              <a:buFontTx/>
              <a:buChar char="•"/>
              <a:defRPr/>
            </a:pPr>
            <a:r>
              <a:rPr lang="fr-FR" b="1" dirty="0">
                <a:solidFill>
                  <a:schemeClr val="accent6"/>
                </a:solidFill>
                <a:cs typeface="Arial" charset="0"/>
              </a:rPr>
              <a:t>Nouveau format et prise en charge des environnements multi langues (ADMX, ADML)</a:t>
            </a:r>
          </a:p>
          <a:p>
            <a:pPr marL="231775" indent="-231775">
              <a:lnSpc>
                <a:spcPct val="110000"/>
              </a:lnSpc>
              <a:buFontTx/>
              <a:buChar char="•"/>
              <a:defRPr/>
            </a:pPr>
            <a:endParaRPr lang="fr-FR" sz="1600" b="1" dirty="0">
              <a:solidFill>
                <a:schemeClr val="accent6"/>
              </a:solidFill>
              <a:cs typeface="Arial" charset="0"/>
            </a:endParaRPr>
          </a:p>
        </p:txBody>
      </p:sp>
      <p:sp>
        <p:nvSpPr>
          <p:cNvPr id="66572" name="Rectangle 12"/>
          <p:cNvSpPr>
            <a:spLocks noChangeArrowheads="1"/>
          </p:cNvSpPr>
          <p:nvPr/>
        </p:nvSpPr>
        <p:spPr bwMode="auto">
          <a:xfrm>
            <a:off x="152400" y="1433513"/>
            <a:ext cx="1752600" cy="2078037"/>
          </a:xfrm>
          <a:prstGeom prst="rect">
            <a:avLst/>
          </a:prstGeom>
          <a:noFill/>
          <a:ln w="12700">
            <a:noFill/>
            <a:miter lim="800000"/>
            <a:headEnd/>
            <a:tailEnd/>
          </a:ln>
        </p:spPr>
        <p:txBody>
          <a:bodyPr/>
          <a:lstStyle/>
          <a:p>
            <a:pPr algn="ctr">
              <a:lnSpc>
                <a:spcPct val="110000"/>
              </a:lnSpc>
              <a:defRPr/>
            </a:pPr>
            <a:endParaRPr lang="fr-FR" sz="1600" b="1" dirty="0">
              <a:solidFill>
                <a:schemeClr val="accent6"/>
              </a:solidFill>
              <a:cs typeface="Arial" charset="0"/>
            </a:endParaRPr>
          </a:p>
          <a:p>
            <a:pPr algn="ctr">
              <a:lnSpc>
                <a:spcPct val="110000"/>
              </a:lnSpc>
              <a:defRPr/>
            </a:pPr>
            <a:endParaRPr lang="fr-FR" b="1" dirty="0">
              <a:solidFill>
                <a:schemeClr val="accent6"/>
              </a:solidFill>
              <a:cs typeface="Arial" charset="0"/>
            </a:endParaRPr>
          </a:p>
          <a:p>
            <a:pPr algn="ctr">
              <a:lnSpc>
                <a:spcPct val="110000"/>
              </a:lnSpc>
              <a:defRPr/>
            </a:pPr>
            <a:r>
              <a:rPr lang="fr-FR" b="1" dirty="0">
                <a:solidFill>
                  <a:schemeClr val="accent6"/>
                </a:solidFill>
                <a:cs typeface="Arial" charset="0"/>
              </a:rPr>
              <a:t>Plus de paramètres</a:t>
            </a:r>
          </a:p>
          <a:p>
            <a:pPr algn="ctr">
              <a:lnSpc>
                <a:spcPct val="110000"/>
              </a:lnSpc>
              <a:defRPr/>
            </a:pPr>
            <a:endParaRPr lang="en-US" b="1" dirty="0">
              <a:solidFill>
                <a:schemeClr val="accent6"/>
              </a:solidFill>
              <a:cs typeface="Arial" charset="0"/>
            </a:endParaRPr>
          </a:p>
          <a:p>
            <a:pPr algn="ctr">
              <a:lnSpc>
                <a:spcPct val="110000"/>
              </a:lnSpc>
              <a:defRPr/>
            </a:pPr>
            <a:endParaRPr lang="en-US" b="1" dirty="0">
              <a:solidFill>
                <a:schemeClr val="accent6"/>
              </a:solidFill>
              <a:cs typeface="Arial" charset="0"/>
            </a:endParaRPr>
          </a:p>
          <a:p>
            <a:pPr algn="ctr">
              <a:lnSpc>
                <a:spcPct val="110000"/>
              </a:lnSpc>
              <a:defRPr/>
            </a:pPr>
            <a:endParaRPr lang="en-US" b="1" dirty="0">
              <a:solidFill>
                <a:schemeClr val="accent6"/>
              </a:solidFill>
              <a:cs typeface="Arial" charset="0"/>
            </a:endParaRPr>
          </a:p>
          <a:p>
            <a:pPr algn="ctr">
              <a:lnSpc>
                <a:spcPct val="110000"/>
              </a:lnSpc>
              <a:defRPr/>
            </a:pPr>
            <a:endParaRPr lang="fr-FR" b="1" dirty="0">
              <a:solidFill>
                <a:schemeClr val="accent6"/>
              </a:solidFill>
              <a:cs typeface="Arial" charset="0"/>
            </a:endParaRPr>
          </a:p>
          <a:p>
            <a:pPr algn="ctr">
              <a:lnSpc>
                <a:spcPct val="110000"/>
              </a:lnSpc>
              <a:defRPr/>
            </a:pPr>
            <a:r>
              <a:rPr lang="fr-FR" b="1" dirty="0">
                <a:solidFill>
                  <a:schemeClr val="accent6"/>
                </a:solidFill>
                <a:cs typeface="Arial" charset="0"/>
              </a:rPr>
              <a:t>Application plus fiable et efficace des stratégies</a:t>
            </a:r>
          </a:p>
          <a:p>
            <a:pPr algn="ctr">
              <a:lnSpc>
                <a:spcPct val="110000"/>
              </a:lnSpc>
              <a:defRPr/>
            </a:pPr>
            <a:endParaRPr lang="fr-FR" sz="800" b="1" dirty="0">
              <a:solidFill>
                <a:schemeClr val="accent6"/>
              </a:solidFill>
              <a:cs typeface="Arial" charset="0"/>
            </a:endParaRPr>
          </a:p>
          <a:p>
            <a:pPr algn="ctr">
              <a:lnSpc>
                <a:spcPct val="110000"/>
              </a:lnSpc>
              <a:defRPr/>
            </a:pPr>
            <a:r>
              <a:rPr lang="fr-FR" b="1" dirty="0">
                <a:solidFill>
                  <a:schemeClr val="accent6"/>
                </a:solidFill>
                <a:cs typeface="Arial" charset="0"/>
              </a:rPr>
              <a:t/>
            </a:r>
            <a:br>
              <a:rPr lang="fr-FR" b="1" dirty="0">
                <a:solidFill>
                  <a:schemeClr val="accent6"/>
                </a:solidFill>
                <a:cs typeface="Arial" charset="0"/>
              </a:rPr>
            </a:br>
            <a:r>
              <a:rPr lang="fr-FR" b="1" dirty="0">
                <a:solidFill>
                  <a:schemeClr val="accent6"/>
                </a:solidFill>
                <a:cs typeface="Arial" charset="0"/>
              </a:rPr>
              <a:t>Plus simple</a:t>
            </a:r>
          </a:p>
          <a:p>
            <a:pPr algn="ctr">
              <a:lnSpc>
                <a:spcPct val="110000"/>
              </a:lnSpc>
              <a:defRPr/>
            </a:pPr>
            <a:r>
              <a:rPr lang="fr-FR" b="1" dirty="0">
                <a:solidFill>
                  <a:schemeClr val="accent6"/>
                </a:solidFill>
                <a:cs typeface="Arial" charset="0"/>
              </a:rPr>
              <a:t>d’utilisation</a:t>
            </a: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52413" y="0"/>
            <a:ext cx="8372475" cy="1079500"/>
          </a:xfrm>
          <a:noFill/>
        </p:spPr>
        <p:txBody>
          <a:bodyPr/>
          <a:lstStyle/>
          <a:p>
            <a:r>
              <a:rPr lang="fr-FR" smtClean="0"/>
              <a:t>Stratégie pour les périphériques de stockage amovibles</a:t>
            </a:r>
          </a:p>
        </p:txBody>
      </p:sp>
      <p:sp>
        <p:nvSpPr>
          <p:cNvPr id="67587" name="Rectangle 3"/>
          <p:cNvSpPr>
            <a:spLocks noGrp="1" noChangeArrowheads="1"/>
          </p:cNvSpPr>
          <p:nvPr>
            <p:ph idx="1"/>
          </p:nvPr>
        </p:nvSpPr>
        <p:spPr>
          <a:xfrm>
            <a:off x="304800" y="1316038"/>
            <a:ext cx="8356600" cy="4175125"/>
          </a:xfrm>
        </p:spPr>
        <p:txBody>
          <a:bodyPr/>
          <a:lstStyle/>
          <a:p>
            <a:pPr>
              <a:defRPr/>
            </a:pPr>
            <a:r>
              <a:rPr lang="fr-FR" dirty="0" smtClean="0"/>
              <a:t>Politique (</a:t>
            </a:r>
            <a:r>
              <a:rPr lang="fr-FR" dirty="0" err="1" smtClean="0">
                <a:solidFill>
                  <a:schemeClr val="accent6"/>
                </a:solidFill>
              </a:rPr>
              <a:t>Removable</a:t>
            </a:r>
            <a:r>
              <a:rPr lang="fr-FR" dirty="0" smtClean="0">
                <a:solidFill>
                  <a:schemeClr val="accent6"/>
                </a:solidFill>
              </a:rPr>
              <a:t> Storage Access</a:t>
            </a:r>
            <a:r>
              <a:rPr lang="fr-FR" dirty="0" smtClean="0"/>
              <a:t>) à la fois au niveau Ordinateur et Utilisateur pour </a:t>
            </a:r>
            <a:r>
              <a:rPr lang="fr-FR" dirty="0" smtClean="0">
                <a:solidFill>
                  <a:schemeClr val="accent6"/>
                </a:solidFill>
              </a:rPr>
              <a:t>contrôler l’accès en lecture, écriture et exécution</a:t>
            </a:r>
          </a:p>
          <a:p>
            <a:pPr>
              <a:defRPr/>
            </a:pPr>
            <a:r>
              <a:rPr lang="fr-FR" dirty="0" smtClean="0"/>
              <a:t>Type de périphérique de stockage amovible (</a:t>
            </a:r>
            <a:r>
              <a:rPr lang="fr-FR" dirty="0" err="1" smtClean="0"/>
              <a:t>Removable</a:t>
            </a:r>
            <a:r>
              <a:rPr lang="fr-FR" dirty="0" smtClean="0"/>
              <a:t> Storage </a:t>
            </a:r>
            <a:r>
              <a:rPr lang="fr-FR" dirty="0" err="1" smtClean="0"/>
              <a:t>Device</a:t>
            </a:r>
            <a:r>
              <a:rPr lang="fr-FR" dirty="0" smtClean="0"/>
              <a:t> classes)</a:t>
            </a:r>
          </a:p>
          <a:p>
            <a:pPr lvl="1">
              <a:defRPr/>
            </a:pPr>
            <a:r>
              <a:rPr lang="fr-FR" dirty="0" smtClean="0"/>
              <a:t>CD/DVD, Bandes (Tape), disquettes, Windows Portable </a:t>
            </a:r>
            <a:r>
              <a:rPr lang="fr-FR" dirty="0" err="1" smtClean="0"/>
              <a:t>Devices</a:t>
            </a:r>
            <a:r>
              <a:rPr lang="fr-FR" dirty="0" smtClean="0"/>
              <a:t> (WPD), téléphonie (PAP)</a:t>
            </a:r>
          </a:p>
          <a:p>
            <a:pPr lvl="1">
              <a:defRPr/>
            </a:pPr>
            <a:r>
              <a:rPr lang="fr-FR" dirty="0" smtClean="0"/>
              <a:t>Tout autre périphérique externe de stockage</a:t>
            </a:r>
          </a:p>
          <a:p>
            <a:pPr>
              <a:defRPr/>
            </a:pPr>
            <a:r>
              <a:rPr lang="fr-FR" dirty="0" smtClean="0"/>
              <a:t>Seulement les paramètres associés à l’ordinateur sont applicables en mode Terminal Serveur</a:t>
            </a: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69888" y="0"/>
            <a:ext cx="8380412" cy="1079500"/>
          </a:xfrm>
          <a:noFill/>
        </p:spPr>
        <p:txBody>
          <a:bodyPr/>
          <a:lstStyle/>
          <a:p>
            <a:r>
              <a:rPr lang="fr-FR" smtClean="0"/>
              <a:t>Stratégie pour l’usage des périphériques</a:t>
            </a:r>
          </a:p>
        </p:txBody>
      </p:sp>
      <p:sp>
        <p:nvSpPr>
          <p:cNvPr id="68611" name="Rectangle 3"/>
          <p:cNvSpPr>
            <a:spLocks noGrp="1" noChangeArrowheads="1"/>
          </p:cNvSpPr>
          <p:nvPr>
            <p:ph idx="1"/>
          </p:nvPr>
        </p:nvSpPr>
        <p:spPr>
          <a:xfrm>
            <a:off x="404813" y="1171575"/>
            <a:ext cx="8380412" cy="4937125"/>
          </a:xfrm>
        </p:spPr>
        <p:txBody>
          <a:bodyPr/>
          <a:lstStyle/>
          <a:p>
            <a:pPr>
              <a:defRPr/>
            </a:pPr>
            <a:r>
              <a:rPr lang="fr-FR" sz="2400" dirty="0" smtClean="0"/>
              <a:t>Ajouter la prise en charge de périphériques et autoriser ou interdire leur installation (</a:t>
            </a:r>
            <a:r>
              <a:rPr lang="fr-FR" sz="2400" dirty="0" err="1" smtClean="0">
                <a:solidFill>
                  <a:schemeClr val="accent6"/>
                </a:solidFill>
              </a:rPr>
              <a:t>Device</a:t>
            </a:r>
            <a:r>
              <a:rPr lang="fr-FR" sz="2400" dirty="0" smtClean="0">
                <a:solidFill>
                  <a:schemeClr val="accent6"/>
                </a:solidFill>
              </a:rPr>
              <a:t> Installation Restriction</a:t>
            </a:r>
            <a:r>
              <a:rPr lang="fr-FR" sz="2400" dirty="0" smtClean="0"/>
              <a:t>)</a:t>
            </a:r>
          </a:p>
          <a:p>
            <a:pPr lvl="1">
              <a:defRPr/>
            </a:pPr>
            <a:r>
              <a:rPr lang="fr-FR" sz="2200" dirty="0" smtClean="0"/>
              <a:t>Les pilotes approuvés par le service informatique peuvent être ajoutés dans le </a:t>
            </a:r>
            <a:r>
              <a:rPr lang="fr-FR" sz="2200" i="1" dirty="0" err="1" smtClean="0">
                <a:solidFill>
                  <a:schemeClr val="accent6"/>
                </a:solidFill>
              </a:rPr>
              <a:t>Trusted</a:t>
            </a:r>
            <a:r>
              <a:rPr lang="fr-FR" sz="2200" i="1" dirty="0" smtClean="0">
                <a:solidFill>
                  <a:schemeClr val="accent6"/>
                </a:solidFill>
              </a:rPr>
              <a:t> Driver Store</a:t>
            </a:r>
          </a:p>
          <a:p>
            <a:pPr lvl="1">
              <a:defRPr/>
            </a:pPr>
            <a:r>
              <a:rPr lang="fr-FR" sz="2200" i="1" dirty="0" smtClean="0"/>
              <a:t>Bloque l’installation du pilote pas l’utilisation du périphérique</a:t>
            </a:r>
          </a:p>
          <a:p>
            <a:pPr lvl="1">
              <a:buFontTx/>
              <a:buNone/>
              <a:defRPr/>
            </a:pPr>
            <a:endParaRPr lang="fr-FR" sz="800" i="1" dirty="0" smtClean="0"/>
          </a:p>
          <a:p>
            <a:pPr>
              <a:defRPr/>
            </a:pPr>
            <a:r>
              <a:rPr lang="fr-FR" sz="2400" dirty="0" smtClean="0"/>
              <a:t>Paramètres de restriction associés à l’Ordinateur</a:t>
            </a:r>
          </a:p>
          <a:p>
            <a:pPr lvl="1">
              <a:defRPr/>
            </a:pPr>
            <a:r>
              <a:rPr lang="fr-FR" sz="2200" dirty="0" smtClean="0"/>
              <a:t>Autoriser/refuser en fonction :</a:t>
            </a:r>
          </a:p>
          <a:p>
            <a:pPr lvl="2">
              <a:defRPr/>
            </a:pPr>
            <a:r>
              <a:rPr lang="fr-FR" dirty="0" smtClean="0"/>
              <a:t>Classes du périphérique (</a:t>
            </a:r>
            <a:r>
              <a:rPr lang="fr-FR" dirty="0" err="1" smtClean="0"/>
              <a:t>Device</a:t>
            </a:r>
            <a:r>
              <a:rPr lang="fr-FR" dirty="0" smtClean="0"/>
              <a:t> Classes)</a:t>
            </a:r>
          </a:p>
          <a:p>
            <a:pPr lvl="2">
              <a:defRPr/>
            </a:pPr>
            <a:r>
              <a:rPr lang="fr-FR" dirty="0" err="1" smtClean="0"/>
              <a:t>IDs</a:t>
            </a:r>
            <a:r>
              <a:rPr lang="fr-FR" dirty="0" smtClean="0"/>
              <a:t> du périphérique (</a:t>
            </a:r>
            <a:r>
              <a:rPr lang="fr-FR" dirty="0" err="1" smtClean="0"/>
              <a:t>Device</a:t>
            </a:r>
            <a:r>
              <a:rPr lang="fr-FR" dirty="0" smtClean="0"/>
              <a:t> </a:t>
            </a:r>
            <a:r>
              <a:rPr lang="fr-FR" dirty="0" err="1" smtClean="0"/>
              <a:t>IDs</a:t>
            </a:r>
            <a:r>
              <a:rPr lang="fr-FR" dirty="0" smtClean="0"/>
              <a:t>)</a:t>
            </a:r>
          </a:p>
          <a:p>
            <a:pPr lvl="2">
              <a:defRPr/>
            </a:pPr>
            <a:r>
              <a:rPr lang="fr-FR" dirty="0" smtClean="0"/>
              <a:t>Refuser tout périphérique</a:t>
            </a:r>
          </a:p>
          <a:p>
            <a:pPr lvl="2">
              <a:defRPr/>
            </a:pPr>
            <a:r>
              <a:rPr lang="fr-FR" dirty="0" smtClean="0"/>
              <a:t>Permettre aux administrations d’outre passer la restriction</a:t>
            </a: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noFill/>
        </p:spPr>
        <p:txBody>
          <a:bodyPr/>
          <a:lstStyle/>
          <a:p>
            <a:r>
              <a:rPr lang="fr-FR" smtClean="0"/>
              <a:t>Modèles d'administration (ADM) pour Office System 2007</a:t>
            </a:r>
          </a:p>
        </p:txBody>
      </p:sp>
      <p:sp>
        <p:nvSpPr>
          <p:cNvPr id="68611" name="Rectangle 3"/>
          <p:cNvSpPr>
            <a:spLocks noGrp="1" noChangeArrowheads="1"/>
          </p:cNvSpPr>
          <p:nvPr>
            <p:ph type="body" sz="half" idx="1"/>
          </p:nvPr>
        </p:nvSpPr>
        <p:spPr>
          <a:xfrm>
            <a:off x="331788" y="1449388"/>
            <a:ext cx="8175625" cy="3689350"/>
          </a:xfrm>
        </p:spPr>
        <p:txBody>
          <a:bodyPr/>
          <a:lstStyle/>
          <a:p>
            <a:r>
              <a:rPr lang="fr-FR" sz="2400" smtClean="0"/>
              <a:t>Disponible en téléchargement sur</a:t>
            </a:r>
          </a:p>
          <a:p>
            <a:pPr lvl="1">
              <a:buFontTx/>
              <a:buNone/>
            </a:pPr>
            <a:r>
              <a:rPr lang="fr-FR" sz="2000" smtClean="0">
                <a:hlinkClick r:id="rId3"/>
              </a:rPr>
              <a:t>http://www.microsoft.com/downloads/details.aspx?displaylang=fr&amp;FamilyID=92d8519a-e143-4aee-8f7a-e4bbaeba13e7</a:t>
            </a:r>
            <a:r>
              <a:rPr lang="fr-FR" sz="2000" smtClean="0"/>
              <a:t> </a:t>
            </a:r>
          </a:p>
          <a:p>
            <a:endParaRPr lang="en-US" sz="2400" smtClean="0"/>
          </a:p>
          <a:p>
            <a:endParaRPr lang="en-US" sz="2400" smtClean="0"/>
          </a:p>
          <a:p>
            <a:endParaRPr lang="en-US" sz="2400" smtClean="0"/>
          </a:p>
          <a:p>
            <a:endParaRPr lang="fr-FR" sz="2400" smtClean="0"/>
          </a:p>
          <a:p>
            <a:pPr lvl="1"/>
            <a:r>
              <a:rPr lang="fr-FR" sz="2200" smtClean="0"/>
              <a:t>Forcer la sauvegarde au format Office XML Format</a:t>
            </a:r>
          </a:p>
          <a:p>
            <a:pPr lvl="1"/>
            <a:endParaRPr lang="fr-FR" sz="2200" smtClean="0"/>
          </a:p>
        </p:txBody>
      </p:sp>
      <p:graphicFrame>
        <p:nvGraphicFramePr>
          <p:cNvPr id="596028" name="Group 60"/>
          <p:cNvGraphicFramePr>
            <a:graphicFrameLocks noGrp="1"/>
          </p:cNvGraphicFramePr>
          <p:nvPr>
            <p:ph sz="quarter" idx="2"/>
          </p:nvPr>
        </p:nvGraphicFramePr>
        <p:xfrm>
          <a:off x="2781300" y="2584450"/>
          <a:ext cx="4114800" cy="1736035"/>
        </p:xfrm>
        <a:graphic>
          <a:graphicData uri="http://schemas.openxmlformats.org/drawingml/2006/table">
            <a:tbl>
              <a:tblPr/>
              <a:tblGrid>
                <a:gridCol w="2232025"/>
                <a:gridCol w="1882775"/>
              </a:tblGrid>
              <a:tr h="347207">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solidFill>
                          <a:effectLst/>
                          <a:latin typeface="Tahoma" pitchFamily="34" charset="0"/>
                          <a:ea typeface="PMingLiU" pitchFamily="18" charset="-120"/>
                          <a:cs typeface="Tahoma" pitchFamily="34" charset="0"/>
                        </a:rPr>
                        <a:t>Office version</a:t>
                      </a:r>
                      <a:endParaRPr kumimoji="0" lang="en-US" altLang="zh-TW" sz="3200" b="0" i="0" u="none" strike="noStrike" cap="none" normalizeH="0" baseline="0" dirty="0" smtClean="0">
                        <a:ln>
                          <a:noFill/>
                        </a:ln>
                        <a:solidFill>
                          <a:schemeClr val="tx1"/>
                        </a:solidFill>
                        <a:effectLst/>
                        <a:latin typeface="Arial" pitchFamily="34" charset="0"/>
                        <a:ea typeface="PMingLiU" pitchFamily="18" charset="-120"/>
                        <a:cs typeface="Tahoma" pitchFamily="34" charset="0"/>
                      </a:endParaRPr>
                    </a:p>
                  </a:txBody>
                  <a:tcPr anchor="b" horzOverflow="overflow">
                    <a:lnL cap="flat">
                      <a:noFill/>
                    </a:lnL>
                    <a:lnR>
                      <a:noFill/>
                    </a:lnR>
                    <a:lnT cap="flat">
                      <a:noFill/>
                    </a:lnT>
                    <a:lnB>
                      <a:noFill/>
                    </a:lnB>
                    <a:lnTlToBr>
                      <a:noFill/>
                    </a:lnTlToBr>
                    <a:lnBlToTr>
                      <a:noFill/>
                    </a:lnBlToTr>
                    <a:solidFill>
                      <a:srgbClr val="6B82B2"/>
                    </a:solidFill>
                  </a:tcPr>
                </a:tc>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Tahoma" pitchFamily="34" charset="0"/>
                          <a:ea typeface="PMingLiU" pitchFamily="18" charset="-120"/>
                          <a:cs typeface="Tahoma" pitchFamily="34" charset="0"/>
                        </a:rPr>
                        <a:t>File name</a:t>
                      </a:r>
                      <a:endParaRPr kumimoji="0" lang="en-US" altLang="zh-TW" sz="32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anchor="b" horzOverflow="overflow">
                    <a:lnL>
                      <a:noFill/>
                    </a:lnL>
                    <a:lnR cap="flat">
                      <a:noFill/>
                    </a:lnR>
                    <a:lnT cap="flat">
                      <a:noFill/>
                    </a:lnT>
                    <a:lnB>
                      <a:noFill/>
                    </a:lnB>
                    <a:lnTlToBr>
                      <a:noFill/>
                    </a:lnTlToBr>
                    <a:lnBlToTr>
                      <a:noFill/>
                    </a:lnBlToTr>
                    <a:solidFill>
                      <a:srgbClr val="6B82B2"/>
                    </a:solidFill>
                  </a:tcPr>
                </a:tc>
              </a:tr>
              <a:tr h="347207">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Tahoma" pitchFamily="34" charset="0"/>
                          <a:ea typeface="PMingLiU" pitchFamily="18" charset="-120"/>
                          <a:cs typeface="Tahoma" pitchFamily="34" charset="0"/>
                        </a:rPr>
                        <a:t>2007</a:t>
                      </a:r>
                      <a:endParaRPr kumimoji="0" lang="en-US" altLang="zh-TW" sz="3200" b="0" i="0" u="none" strike="noStrike" cap="none" normalizeH="0" baseline="0" dirty="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ahoma" pitchFamily="34" charset="0"/>
                          <a:ea typeface="PMingLiU" pitchFamily="18" charset="-120"/>
                          <a:cs typeface="Tahoma" pitchFamily="34" charset="0"/>
                        </a:rPr>
                        <a:t>Office12.adm</a:t>
                      </a:r>
                      <a:endParaRPr kumimoji="0" lang="en-US" altLang="zh-TW" sz="32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a:noFill/>
                    </a:lnT>
                    <a:lnB>
                      <a:noFill/>
                    </a:lnB>
                    <a:lnTlToBr>
                      <a:noFill/>
                    </a:lnTlToBr>
                    <a:lnBlToTr>
                      <a:noFill/>
                    </a:lnBlToTr>
                    <a:noFill/>
                  </a:tcPr>
                </a:tc>
              </a:tr>
              <a:tr h="347207">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ahoma" pitchFamily="34" charset="0"/>
                          <a:ea typeface="PMingLiU" pitchFamily="18" charset="-120"/>
                          <a:cs typeface="Tahoma" pitchFamily="34" charset="0"/>
                        </a:rPr>
                        <a:t>Office 2003</a:t>
                      </a:r>
                      <a:endParaRPr kumimoji="0" lang="en-US" altLang="zh-TW" sz="32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ahoma" pitchFamily="34" charset="0"/>
                          <a:ea typeface="PMingLiU" pitchFamily="18" charset="-120"/>
                          <a:cs typeface="Tahoma" pitchFamily="34" charset="0"/>
                        </a:rPr>
                        <a:t>Office11FF.adm</a:t>
                      </a:r>
                      <a:endParaRPr kumimoji="0" lang="en-US" altLang="zh-TW" sz="32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a:noFill/>
                    </a:lnT>
                    <a:lnB>
                      <a:noFill/>
                    </a:lnB>
                    <a:lnTlToBr>
                      <a:noFill/>
                    </a:lnTlToBr>
                    <a:lnBlToTr>
                      <a:noFill/>
                    </a:lnBlToTr>
                    <a:noFill/>
                  </a:tcPr>
                </a:tc>
              </a:tr>
              <a:tr h="347207">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ahoma" pitchFamily="34" charset="0"/>
                          <a:ea typeface="PMingLiU" pitchFamily="18" charset="-120"/>
                          <a:cs typeface="Tahoma" pitchFamily="34" charset="0"/>
                        </a:rPr>
                        <a:t>Office XP</a:t>
                      </a:r>
                      <a:endParaRPr kumimoji="0" lang="en-US" altLang="zh-TW" sz="32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Tahoma" pitchFamily="34" charset="0"/>
                          <a:ea typeface="PMingLiU" pitchFamily="18" charset="-120"/>
                          <a:cs typeface="Tahoma" pitchFamily="34" charset="0"/>
                        </a:rPr>
                        <a:t>Office10FF.adm</a:t>
                      </a:r>
                      <a:endParaRPr kumimoji="0" lang="en-US" altLang="zh-TW" sz="32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a:noFill/>
                    </a:lnT>
                    <a:lnB>
                      <a:noFill/>
                    </a:lnB>
                    <a:lnTlToBr>
                      <a:noFill/>
                    </a:lnTlToBr>
                    <a:lnBlToTr>
                      <a:noFill/>
                    </a:lnBlToTr>
                    <a:noFill/>
                  </a:tcPr>
                </a:tc>
              </a:tr>
              <a:tr h="347207">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Tahoma" pitchFamily="34" charset="0"/>
                          <a:ea typeface="PMingLiU" pitchFamily="18" charset="-120"/>
                          <a:cs typeface="Tahoma" pitchFamily="34" charset="0"/>
                        </a:rPr>
                        <a:t>Office 2000</a:t>
                      </a:r>
                      <a:endParaRPr kumimoji="0" lang="en-US" altLang="zh-TW" sz="3200" b="0" i="0" u="none" strike="noStrike" cap="none" normalizeH="0" baseline="0" dirty="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Tahoma" pitchFamily="34" charset="0"/>
                          <a:ea typeface="PMingLiU" pitchFamily="18" charset="-120"/>
                          <a:cs typeface="Tahoma" pitchFamily="34" charset="0"/>
                        </a:rPr>
                        <a:t>Office9FF.adm</a:t>
                      </a:r>
                      <a:endParaRPr kumimoji="0" lang="en-US" altLang="zh-TW" sz="3200" b="0" i="0" u="none" strike="noStrike" cap="none" normalizeH="0" baseline="0" dirty="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a:noFill/>
                    </a:lnT>
                    <a:lnB cap="flat">
                      <a:noFill/>
                    </a:lnB>
                    <a:lnTlToBr>
                      <a:noFill/>
                    </a:lnTlToBr>
                    <a:lnBlToTr>
                      <a:noFill/>
                    </a:lnBlToTr>
                    <a:noFill/>
                  </a:tcPr>
                </a:tc>
              </a:tr>
            </a:tbl>
          </a:graphicData>
        </a:graphic>
      </p:graphicFrame>
      <p:graphicFrame>
        <p:nvGraphicFramePr>
          <p:cNvPr id="596037" name="Group 69"/>
          <p:cNvGraphicFramePr>
            <a:graphicFrameLocks noGrp="1"/>
          </p:cNvGraphicFramePr>
          <p:nvPr>
            <p:ph sz="quarter" idx="3"/>
          </p:nvPr>
        </p:nvGraphicFramePr>
        <p:xfrm>
          <a:off x="2227263" y="4749800"/>
          <a:ext cx="6746875" cy="1432560"/>
        </p:xfrm>
        <a:graphic>
          <a:graphicData uri="http://schemas.openxmlformats.org/drawingml/2006/table">
            <a:tbl>
              <a:tblPr/>
              <a:tblGrid>
                <a:gridCol w="2233612"/>
                <a:gridCol w="4513263"/>
              </a:tblGrid>
              <a:tr h="180975">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chemeClr val="tx1"/>
                          </a:solidFill>
                          <a:effectLst/>
                          <a:latin typeface="Tahoma" pitchFamily="34" charset="0"/>
                          <a:ea typeface="PMingLiU" pitchFamily="18" charset="-120"/>
                          <a:cs typeface="Tahoma" pitchFamily="34" charset="0"/>
                        </a:rPr>
                        <a:t>Group Policy</a:t>
                      </a:r>
                      <a:endParaRPr kumimoji="0" lang="en-US" altLang="zh-TW" sz="28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anchor="b" horzOverflow="overflow">
                    <a:lnL cap="flat">
                      <a:noFill/>
                    </a:lnL>
                    <a:lnR>
                      <a:noFill/>
                    </a:lnR>
                    <a:lnT cap="flat">
                      <a:noFill/>
                    </a:lnT>
                    <a:lnB>
                      <a:noFill/>
                    </a:lnB>
                    <a:lnTlToBr>
                      <a:noFill/>
                    </a:lnTlToBr>
                    <a:lnBlToTr>
                      <a:noFill/>
                    </a:lnBlToTr>
                    <a:solidFill>
                      <a:srgbClr val="6B82B2"/>
                    </a:solidFill>
                  </a:tcPr>
                </a:tc>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chemeClr val="tx1"/>
                          </a:solidFill>
                          <a:effectLst/>
                          <a:latin typeface="Tahoma" pitchFamily="34" charset="0"/>
                          <a:ea typeface="PMingLiU" pitchFamily="18" charset="-120"/>
                          <a:cs typeface="Tahoma" pitchFamily="34" charset="0"/>
                        </a:rPr>
                        <a:t>Valeurs possibles</a:t>
                      </a:r>
                    </a:p>
                  </a:txBody>
                  <a:tcPr anchor="b" horzOverflow="overflow">
                    <a:lnL>
                      <a:noFill/>
                    </a:lnL>
                    <a:lnR cap="flat">
                      <a:noFill/>
                    </a:lnR>
                    <a:lnT cap="flat">
                      <a:noFill/>
                    </a:lnT>
                    <a:lnB>
                      <a:noFill/>
                    </a:lnB>
                    <a:lnTlToBr>
                      <a:noFill/>
                    </a:lnTlToBr>
                    <a:lnBlToTr>
                      <a:noFill/>
                    </a:lnBlToTr>
                    <a:solidFill>
                      <a:srgbClr val="6B82B2"/>
                    </a:solidFill>
                  </a:tcPr>
                </a:tc>
              </a:tr>
              <a:tr h="293688">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ahoma" pitchFamily="34" charset="0"/>
                          <a:ea typeface="PMingLiU" pitchFamily="18" charset="-120"/>
                          <a:cs typeface="Tahoma" pitchFamily="34" charset="0"/>
                        </a:rPr>
                        <a:t>WordDefaultFileFormat</a:t>
                      </a:r>
                      <a:endParaRPr kumimoji="0" lang="en-US" altLang="zh-TW" sz="28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ahoma" pitchFamily="34" charset="0"/>
                          <a:ea typeface="PMingLiU" pitchFamily="18" charset="-120"/>
                          <a:cs typeface="Tahoma" pitchFamily="34" charset="0"/>
                        </a:rPr>
                        <a:t>.docx (Word XML format); .doc (Word 97-2003 binary format </a:t>
                      </a:r>
                      <a:endParaRPr kumimoji="0" lang="en-US" altLang="zh-TW" sz="28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a:noFill/>
                    </a:lnT>
                    <a:lnB>
                      <a:noFill/>
                    </a:lnB>
                    <a:lnTlToBr>
                      <a:noFill/>
                    </a:lnTlToBr>
                    <a:lnBlToTr>
                      <a:noFill/>
                    </a:lnBlToTr>
                    <a:noFill/>
                  </a:tcPr>
                </a:tc>
              </a:tr>
              <a:tr h="292100">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ahoma" pitchFamily="34" charset="0"/>
                          <a:ea typeface="PMingLiU" pitchFamily="18" charset="-120"/>
                          <a:cs typeface="Tahoma" pitchFamily="34" charset="0"/>
                        </a:rPr>
                        <a:t>ExcelDefaultFileFormat</a:t>
                      </a:r>
                      <a:endParaRPr kumimoji="0" lang="en-US" altLang="zh-TW" sz="28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ahoma" pitchFamily="34" charset="0"/>
                          <a:ea typeface="PMingLiU" pitchFamily="18" charset="-120"/>
                          <a:cs typeface="Tahoma" pitchFamily="34" charset="0"/>
                        </a:rPr>
                        <a:t>.xlsx (Excel XML format); .xls (BIFF8 binary format) </a:t>
                      </a:r>
                      <a:endParaRPr kumimoji="0" lang="en-US" altLang="zh-TW" sz="28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a:noFill/>
                    </a:lnT>
                    <a:lnB>
                      <a:noFill/>
                    </a:lnB>
                    <a:lnTlToBr>
                      <a:noFill/>
                    </a:lnTlToBr>
                    <a:lnBlToTr>
                      <a:noFill/>
                    </a:lnBlToTr>
                    <a:noFill/>
                  </a:tcPr>
                </a:tc>
              </a:tr>
              <a:tr h="292100">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ahoma" pitchFamily="34" charset="0"/>
                          <a:ea typeface="PMingLiU" pitchFamily="18" charset="-120"/>
                          <a:cs typeface="Tahoma" pitchFamily="34" charset="0"/>
                        </a:rPr>
                        <a:t>PPTDefaultFileFormat</a:t>
                      </a:r>
                      <a:endParaRPr kumimoji="0" lang="en-US" altLang="zh-TW" sz="2800" b="0" i="0" u="none" strike="noStrike" cap="none" normalizeH="0" baseline="0" smtClean="0">
                        <a:ln>
                          <a:noFill/>
                        </a:ln>
                        <a:solidFill>
                          <a:schemeClr val="tx1"/>
                        </a:solidFill>
                        <a:effectLst/>
                        <a:latin typeface="Arial" pitchFamily="34" charset="0"/>
                        <a:ea typeface="PMingLiU" pitchFamily="18" charset="-120"/>
                        <a:cs typeface="Tahoma" pitchFamily="34"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l" defTabSz="-13873163"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chemeClr val="tx1"/>
                          </a:solidFill>
                          <a:effectLst/>
                          <a:latin typeface="Tahoma" pitchFamily="34" charset="0"/>
                          <a:ea typeface="PMingLiU" pitchFamily="18" charset="-120"/>
                          <a:cs typeface="Tahoma" pitchFamily="34" charset="0"/>
                        </a:rPr>
                        <a:t>.</a:t>
                      </a:r>
                      <a:r>
                        <a:rPr kumimoji="0" lang="en-US" altLang="zh-TW" sz="1400" b="0" i="0" u="none" strike="noStrike" cap="none" normalizeH="0" baseline="0" dirty="0" err="1" smtClean="0">
                          <a:ln>
                            <a:noFill/>
                          </a:ln>
                          <a:solidFill>
                            <a:schemeClr val="tx1"/>
                          </a:solidFill>
                          <a:effectLst/>
                          <a:latin typeface="Tahoma" pitchFamily="34" charset="0"/>
                          <a:ea typeface="PMingLiU" pitchFamily="18" charset="-120"/>
                          <a:cs typeface="Tahoma" pitchFamily="34" charset="0"/>
                        </a:rPr>
                        <a:t>pptx</a:t>
                      </a:r>
                      <a:r>
                        <a:rPr kumimoji="0" lang="en-US" altLang="zh-TW" sz="1400" b="0" i="0" u="none" strike="noStrike" cap="none" normalizeH="0" baseline="0" dirty="0" smtClean="0">
                          <a:ln>
                            <a:noFill/>
                          </a:ln>
                          <a:solidFill>
                            <a:schemeClr val="tx1"/>
                          </a:solidFill>
                          <a:effectLst/>
                          <a:latin typeface="Tahoma" pitchFamily="34" charset="0"/>
                          <a:ea typeface="PMingLiU" pitchFamily="18" charset="-120"/>
                          <a:cs typeface="Tahoma" pitchFamily="34" charset="0"/>
                        </a:rPr>
                        <a:t> (PowerPoint XML format); .</a:t>
                      </a:r>
                      <a:r>
                        <a:rPr kumimoji="0" lang="en-US" altLang="zh-TW" sz="1400" b="0" i="0" u="none" strike="noStrike" cap="none" normalizeH="0" baseline="0" dirty="0" err="1" smtClean="0">
                          <a:ln>
                            <a:noFill/>
                          </a:ln>
                          <a:solidFill>
                            <a:schemeClr val="tx1"/>
                          </a:solidFill>
                          <a:effectLst/>
                          <a:latin typeface="Tahoma" pitchFamily="34" charset="0"/>
                          <a:ea typeface="PMingLiU" pitchFamily="18" charset="-120"/>
                          <a:cs typeface="Tahoma" pitchFamily="34" charset="0"/>
                        </a:rPr>
                        <a:t>ppt</a:t>
                      </a:r>
                      <a:r>
                        <a:rPr kumimoji="0" lang="en-US" altLang="zh-TW" sz="1400" b="0" i="0" u="none" strike="noStrike" cap="none" normalizeH="0" baseline="0" dirty="0" smtClean="0">
                          <a:ln>
                            <a:noFill/>
                          </a:ln>
                          <a:solidFill>
                            <a:schemeClr val="tx1"/>
                          </a:solidFill>
                          <a:effectLst/>
                          <a:latin typeface="Tahoma" pitchFamily="34" charset="0"/>
                          <a:ea typeface="PMingLiU" pitchFamily="18" charset="-120"/>
                          <a:cs typeface="Tahoma" pitchFamily="34" charset="0"/>
                        </a:rPr>
                        <a:t> (binary format) </a:t>
                      </a:r>
                      <a:endParaRPr kumimoji="0" lang="en-US" altLang="zh-TW" sz="2800" b="0" i="0" u="none" strike="noStrike" cap="none" normalizeH="0" baseline="0" dirty="0" smtClean="0">
                        <a:ln>
                          <a:noFill/>
                        </a:ln>
                        <a:solidFill>
                          <a:schemeClr val="tx1"/>
                        </a:solidFill>
                        <a:effectLst/>
                        <a:latin typeface="Arial" pitchFamily="34" charset="0"/>
                        <a:ea typeface="PMingLiU" pitchFamily="18" charset="-120"/>
                        <a:cs typeface="Tahoma" pitchFamily="34" charset="0"/>
                      </a:endParaRP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82588" y="287338"/>
            <a:ext cx="8380412" cy="585787"/>
          </a:xfrm>
          <a:noFill/>
        </p:spPr>
        <p:txBody>
          <a:bodyPr/>
          <a:lstStyle/>
          <a:p>
            <a:r>
              <a:rPr lang="en-US" smtClean="0"/>
              <a:t>Service “Group Policy Client”</a:t>
            </a:r>
          </a:p>
        </p:txBody>
      </p:sp>
      <p:sp>
        <p:nvSpPr>
          <p:cNvPr id="70659" name="Rectangle 3"/>
          <p:cNvSpPr>
            <a:spLocks noGrp="1" noChangeArrowheads="1"/>
          </p:cNvSpPr>
          <p:nvPr>
            <p:ph idx="1"/>
          </p:nvPr>
        </p:nvSpPr>
        <p:spPr>
          <a:xfrm>
            <a:off x="341313" y="1041400"/>
            <a:ext cx="8550275" cy="5160963"/>
          </a:xfrm>
        </p:spPr>
        <p:txBody>
          <a:bodyPr/>
          <a:lstStyle/>
          <a:p>
            <a:pPr>
              <a:lnSpc>
                <a:spcPct val="80000"/>
              </a:lnSpc>
              <a:defRPr/>
            </a:pPr>
            <a:r>
              <a:rPr lang="fr-FR" b="1" dirty="0" smtClean="0">
                <a:solidFill>
                  <a:schemeClr val="accent6"/>
                </a:solidFill>
              </a:rPr>
              <a:t>Fiabilité</a:t>
            </a:r>
          </a:p>
          <a:p>
            <a:pPr lvl="1">
              <a:lnSpc>
                <a:spcPct val="80000"/>
              </a:lnSpc>
              <a:defRPr/>
            </a:pPr>
            <a:r>
              <a:rPr lang="fr-FR" dirty="0" smtClean="0"/>
              <a:t>Avant Windows Vista, les processus liés aux stratégies de groupe étaient implémentés dans la processus </a:t>
            </a:r>
            <a:r>
              <a:rPr lang="fr-FR" dirty="0" err="1" smtClean="0"/>
              <a:t>Winlogon</a:t>
            </a:r>
            <a:endParaRPr lang="fr-FR" dirty="0" smtClean="0"/>
          </a:p>
          <a:p>
            <a:pPr lvl="1">
              <a:lnSpc>
                <a:spcPct val="80000"/>
              </a:lnSpc>
              <a:defRPr/>
            </a:pPr>
            <a:r>
              <a:rPr lang="fr-FR" dirty="0" smtClean="0"/>
              <a:t>Les stratégies de groupe sont maintenant prises en charge par un service partagé sur le client (svchost.exe) </a:t>
            </a:r>
          </a:p>
          <a:p>
            <a:pPr lvl="1">
              <a:lnSpc>
                <a:spcPct val="80000"/>
              </a:lnSpc>
              <a:defRPr/>
            </a:pPr>
            <a:endParaRPr lang="fr-FR" sz="1200" dirty="0" smtClean="0"/>
          </a:p>
          <a:p>
            <a:pPr>
              <a:lnSpc>
                <a:spcPct val="80000"/>
              </a:lnSpc>
              <a:defRPr/>
            </a:pPr>
            <a:r>
              <a:rPr lang="fr-FR" b="1" dirty="0" smtClean="0">
                <a:solidFill>
                  <a:schemeClr val="accent6"/>
                </a:solidFill>
              </a:rPr>
              <a:t>Le service a été “durci”</a:t>
            </a:r>
          </a:p>
          <a:p>
            <a:pPr lvl="1">
              <a:lnSpc>
                <a:spcPct val="80000"/>
              </a:lnSpc>
              <a:defRPr/>
            </a:pPr>
            <a:r>
              <a:rPr lang="fr-FR" dirty="0" smtClean="0"/>
              <a:t>Un administrateur local a besoin de privilèges élevés pour arrêter le service</a:t>
            </a:r>
          </a:p>
          <a:p>
            <a:pPr lvl="1">
              <a:lnSpc>
                <a:spcPct val="80000"/>
              </a:lnSpc>
              <a:defRPr/>
            </a:pPr>
            <a:r>
              <a:rPr lang="fr-FR" dirty="0" smtClean="0"/>
              <a:t>La configuration de redémarrage du service permet la reprise en cas d’échec de celui-ci </a:t>
            </a:r>
          </a:p>
          <a:p>
            <a:pPr lvl="2">
              <a:lnSpc>
                <a:spcPct val="80000"/>
              </a:lnSpc>
              <a:buFontTx/>
              <a:buNone/>
              <a:defRPr/>
            </a:pPr>
            <a:endParaRPr lang="fr-FR" sz="1200" dirty="0" smtClean="0"/>
          </a:p>
          <a:p>
            <a:pPr>
              <a:lnSpc>
                <a:spcPct val="80000"/>
              </a:lnSpc>
              <a:defRPr/>
            </a:pPr>
            <a:r>
              <a:rPr lang="fr-FR" dirty="0" smtClean="0"/>
              <a:t>Isolation des extensions tierces coté client</a:t>
            </a: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69863" y="260350"/>
            <a:ext cx="8628062" cy="585788"/>
          </a:xfrm>
          <a:noFill/>
        </p:spPr>
        <p:txBody>
          <a:bodyPr/>
          <a:lstStyle/>
          <a:p>
            <a:r>
              <a:rPr lang="en-US" smtClean="0"/>
              <a:t>GPOs locales multiples</a:t>
            </a:r>
          </a:p>
        </p:txBody>
      </p:sp>
      <p:sp>
        <p:nvSpPr>
          <p:cNvPr id="70659" name="Rectangle 3"/>
          <p:cNvSpPr>
            <a:spLocks noGrp="1" noChangeArrowheads="1"/>
          </p:cNvSpPr>
          <p:nvPr>
            <p:ph idx="1"/>
          </p:nvPr>
        </p:nvSpPr>
        <p:spPr>
          <a:xfrm>
            <a:off x="198438" y="1114425"/>
            <a:ext cx="8726487" cy="4484688"/>
          </a:xfrm>
        </p:spPr>
        <p:txBody>
          <a:bodyPr/>
          <a:lstStyle/>
          <a:p>
            <a:r>
              <a:rPr lang="fr-FR" sz="2400" smtClean="0"/>
              <a:t>Stratégie de groupe locale utilisée </a:t>
            </a:r>
          </a:p>
          <a:p>
            <a:pPr lvl="1"/>
            <a:r>
              <a:rPr lang="fr-FR" sz="2000" smtClean="0"/>
              <a:t>Environnements sans AD, machine en groupe de travail (Kiosk, …)</a:t>
            </a:r>
          </a:p>
          <a:p>
            <a:pPr lvl="1"/>
            <a:r>
              <a:rPr lang="fr-FR" sz="2000" smtClean="0"/>
              <a:t>Demande des clients : pouvoir définir différentes stratégies locales en fonction des utilisateurs</a:t>
            </a:r>
          </a:p>
          <a:p>
            <a:r>
              <a:rPr lang="fr-FR" sz="2400" smtClean="0"/>
              <a:t>Multiple stratégies de groupe locales (LGPOs)</a:t>
            </a:r>
          </a:p>
          <a:p>
            <a:pPr lvl="1"/>
            <a:r>
              <a:rPr lang="fr-FR" sz="2000" smtClean="0"/>
              <a:t>La machine (identique au LGPO actuel)</a:t>
            </a:r>
          </a:p>
          <a:p>
            <a:pPr lvl="1"/>
            <a:r>
              <a:rPr lang="fr-FR" sz="2000" smtClean="0"/>
              <a:t>Nouveau: groupes locaux (Admin et Non-Admin)</a:t>
            </a:r>
          </a:p>
          <a:p>
            <a:pPr lvl="1"/>
            <a:r>
              <a:rPr lang="fr-FR" sz="2000" smtClean="0"/>
              <a:t>Nouveau: utilisateurs locaux</a:t>
            </a:r>
          </a:p>
          <a:p>
            <a:r>
              <a:rPr lang="fr-FR" sz="2400" smtClean="0"/>
              <a:t>L’ordre d’application reste le même (L-S-D-OU)</a:t>
            </a:r>
          </a:p>
          <a:p>
            <a:pPr lvl="1"/>
            <a:r>
              <a:rPr lang="fr-FR" sz="2000" smtClean="0"/>
              <a:t>Un utilisateur reçoit soit la GPO Admin soit Non-Admin (pas les deux)</a:t>
            </a:r>
          </a:p>
          <a:p>
            <a:r>
              <a:rPr lang="fr-FR" sz="2400" smtClean="0"/>
              <a:t>GPOs de domaine sont prioritaires aux LGPOs</a:t>
            </a:r>
            <a:endParaRPr lang="fr-FR" sz="2600" smtClean="0"/>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0"/>
            <a:ext cx="9144000" cy="585788"/>
          </a:xfrm>
          <a:noFill/>
        </p:spPr>
        <p:txBody>
          <a:bodyPr/>
          <a:lstStyle/>
          <a:p>
            <a:r>
              <a:rPr lang="en-US" smtClean="0"/>
              <a:t>Diagnostic des GPOs</a:t>
            </a:r>
          </a:p>
        </p:txBody>
      </p:sp>
      <p:sp>
        <p:nvSpPr>
          <p:cNvPr id="71683" name="Rectangle 3"/>
          <p:cNvSpPr>
            <a:spLocks noGrp="1" noChangeArrowheads="1"/>
          </p:cNvSpPr>
          <p:nvPr>
            <p:ph idx="1"/>
          </p:nvPr>
        </p:nvSpPr>
        <p:spPr>
          <a:xfrm>
            <a:off x="0" y="582613"/>
            <a:ext cx="9144000" cy="5554662"/>
          </a:xfrm>
        </p:spPr>
        <p:txBody>
          <a:bodyPr/>
          <a:lstStyle/>
          <a:p>
            <a:r>
              <a:rPr lang="fr-FR" smtClean="0"/>
              <a:t>Evénements Administration </a:t>
            </a:r>
          </a:p>
          <a:p>
            <a:pPr lvl="1"/>
            <a:r>
              <a:rPr lang="fr-FR" smtClean="0"/>
              <a:t>Evénements dans le journal ‘System’ log</a:t>
            </a:r>
          </a:p>
          <a:p>
            <a:pPr lvl="1"/>
            <a:r>
              <a:rPr lang="fr-FR" smtClean="0"/>
              <a:t>Source: “Group Policy Service” et plus ‘Userenv’</a:t>
            </a:r>
          </a:p>
          <a:p>
            <a:pPr lvl="1"/>
            <a:r>
              <a:rPr lang="fr-FR" smtClean="0"/>
              <a:t>liens vers le site MS avec des informations de résolution pas à pas, articles KB</a:t>
            </a:r>
          </a:p>
          <a:p>
            <a:r>
              <a:rPr lang="fr-FR" smtClean="0"/>
              <a:t>Evénements Opération</a:t>
            </a:r>
          </a:p>
          <a:p>
            <a:pPr lvl="1"/>
            <a:r>
              <a:rPr lang="fr-FR" smtClean="0"/>
              <a:t>Evénements dans le journal Application ‘Group Policy’ </a:t>
            </a:r>
          </a:p>
          <a:p>
            <a:pPr lvl="1"/>
            <a:r>
              <a:rPr lang="fr-FR" smtClean="0"/>
              <a:t>En remplacement de Userenv.log</a:t>
            </a:r>
          </a:p>
          <a:p>
            <a:pPr lvl="1"/>
            <a:r>
              <a:rPr lang="fr-FR" smtClean="0"/>
              <a:t>Regroupement des événements lors de l’application d’une stratégie de groupe</a:t>
            </a:r>
          </a:p>
          <a:p>
            <a:pPr lvl="1"/>
            <a:r>
              <a:rPr lang="fr-FR" smtClean="0"/>
              <a:t>Informations pertinentes comme nom d’utilisateur, liste GPO, temps d’application de la stratégie de groupe…</a:t>
            </a:r>
          </a:p>
          <a:p>
            <a:r>
              <a:rPr lang="fr-FR" smtClean="0"/>
              <a:t>Note: Pas d’évolution concernant les extensions</a:t>
            </a: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82588" y="122238"/>
            <a:ext cx="8380412" cy="1079500"/>
          </a:xfrm>
          <a:noFill/>
        </p:spPr>
        <p:txBody>
          <a:bodyPr/>
          <a:lstStyle/>
          <a:p>
            <a:r>
              <a:rPr lang="en-US" smtClean="0"/>
              <a:t>Console d’administration des stratégies de groupe (GPMC)</a:t>
            </a:r>
            <a:endParaRPr lang="en-US" sz="3200" smtClean="0">
              <a:solidFill>
                <a:schemeClr val="accent1"/>
              </a:solidFill>
            </a:endParaRPr>
          </a:p>
        </p:txBody>
      </p:sp>
      <p:sp>
        <p:nvSpPr>
          <p:cNvPr id="73731" name="Rectangle 3"/>
          <p:cNvSpPr>
            <a:spLocks noGrp="1" noChangeArrowheads="1"/>
          </p:cNvSpPr>
          <p:nvPr>
            <p:ph idx="1"/>
          </p:nvPr>
        </p:nvSpPr>
        <p:spPr>
          <a:xfrm>
            <a:off x="171450" y="1490663"/>
            <a:ext cx="8832850" cy="4948237"/>
          </a:xfrm>
        </p:spPr>
        <p:txBody>
          <a:bodyPr/>
          <a:lstStyle/>
          <a:p>
            <a:pPr>
              <a:lnSpc>
                <a:spcPct val="80000"/>
              </a:lnSpc>
              <a:defRPr/>
            </a:pPr>
            <a:r>
              <a:rPr lang="fr-FR" dirty="0" smtClean="0">
                <a:solidFill>
                  <a:schemeClr val="accent6"/>
                </a:solidFill>
              </a:rPr>
              <a:t>GPMC est l’outil pour l’administration des stratégies de groupe </a:t>
            </a:r>
            <a:r>
              <a:rPr lang="fr-FR" dirty="0" smtClean="0"/>
              <a:t>: il faut l’utiliser </a:t>
            </a:r>
            <a:r>
              <a:rPr lang="fr-FR" dirty="0" smtClean="0">
                <a:sym typeface="Wingdings" pitchFamily="2" charset="2"/>
              </a:rPr>
              <a:t></a:t>
            </a:r>
            <a:endParaRPr lang="fr-FR" dirty="0" smtClean="0"/>
          </a:p>
          <a:p>
            <a:pPr lvl="1">
              <a:lnSpc>
                <a:spcPct val="80000"/>
              </a:lnSpc>
              <a:defRPr/>
            </a:pPr>
            <a:r>
              <a:rPr lang="fr-FR" dirty="0" smtClean="0"/>
              <a:t>Ensemble d’interfaces scriptables</a:t>
            </a:r>
          </a:p>
          <a:p>
            <a:pPr lvl="1">
              <a:lnSpc>
                <a:spcPct val="80000"/>
              </a:lnSpc>
              <a:defRPr/>
            </a:pPr>
            <a:r>
              <a:rPr lang="fr-FR" dirty="0" err="1" smtClean="0"/>
              <a:t>Snap</a:t>
            </a:r>
            <a:r>
              <a:rPr lang="fr-FR" dirty="0" smtClean="0"/>
              <a:t>-in MMC, construit sur ces interfaces</a:t>
            </a:r>
          </a:p>
          <a:p>
            <a:pPr>
              <a:lnSpc>
                <a:spcPct val="80000"/>
              </a:lnSpc>
              <a:defRPr/>
            </a:pPr>
            <a:r>
              <a:rPr lang="fr-FR" dirty="0" smtClean="0"/>
              <a:t>Fonctionnalités:</a:t>
            </a:r>
          </a:p>
          <a:p>
            <a:pPr lvl="1">
              <a:lnSpc>
                <a:spcPct val="80000"/>
              </a:lnSpc>
              <a:defRPr/>
            </a:pPr>
            <a:r>
              <a:rPr lang="fr-FR" dirty="0" err="1" smtClean="0"/>
              <a:t>Reporting</a:t>
            </a:r>
            <a:r>
              <a:rPr lang="fr-FR" dirty="0" smtClean="0"/>
              <a:t>, recherche, jeu de stratégie résultant (</a:t>
            </a:r>
            <a:r>
              <a:rPr lang="fr-FR" dirty="0" err="1" smtClean="0"/>
              <a:t>RSoP</a:t>
            </a:r>
            <a:r>
              <a:rPr lang="fr-FR" dirty="0" smtClean="0"/>
              <a:t>), sauvegarde/restauration, import/export (migration), copier/coller, </a:t>
            </a:r>
            <a:r>
              <a:rPr lang="fr-FR" dirty="0" err="1" smtClean="0"/>
              <a:t>scripting</a:t>
            </a:r>
            <a:r>
              <a:rPr lang="fr-FR" dirty="0" smtClean="0"/>
              <a:t> des opérations sur les </a:t>
            </a:r>
            <a:r>
              <a:rPr lang="fr-FR" dirty="0" err="1" smtClean="0"/>
              <a:t>GPOs</a:t>
            </a:r>
            <a:r>
              <a:rPr lang="fr-FR" dirty="0" smtClean="0"/>
              <a:t> (pas les paramètres)</a:t>
            </a:r>
          </a:p>
          <a:p>
            <a:pPr>
              <a:lnSpc>
                <a:spcPct val="80000"/>
              </a:lnSpc>
              <a:defRPr/>
            </a:pPr>
            <a:r>
              <a:rPr lang="fr-FR" dirty="0" smtClean="0"/>
              <a:t>Disponible nativement sur Vista – plus de téléchargement/installation</a:t>
            </a:r>
          </a:p>
          <a:p>
            <a:pPr>
              <a:lnSpc>
                <a:spcPct val="80000"/>
              </a:lnSpc>
              <a:defRPr/>
            </a:pPr>
            <a:r>
              <a:rPr lang="fr-FR" dirty="0" smtClean="0"/>
              <a:t>Pas d’évolution majeure, uniquement la correction de bug</a:t>
            </a:r>
            <a:endParaRPr lang="fr-FR" sz="2000" dirty="0" smtClean="0"/>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61938" y="0"/>
            <a:ext cx="8382000" cy="584200"/>
          </a:xfrm>
          <a:noFill/>
        </p:spPr>
        <p:txBody>
          <a:bodyPr/>
          <a:lstStyle/>
          <a:p>
            <a:r>
              <a:rPr lang="en-US" smtClean="0"/>
              <a:t>Fichiers modèle de stratégies</a:t>
            </a:r>
            <a:endParaRPr lang="en-US" smtClean="0">
              <a:solidFill>
                <a:schemeClr val="accent1"/>
              </a:solidFill>
            </a:endParaRPr>
          </a:p>
        </p:txBody>
      </p:sp>
      <p:sp>
        <p:nvSpPr>
          <p:cNvPr id="74755" name="Rectangle 3"/>
          <p:cNvSpPr>
            <a:spLocks noGrp="1" noChangeArrowheads="1"/>
          </p:cNvSpPr>
          <p:nvPr>
            <p:ph idx="1"/>
          </p:nvPr>
        </p:nvSpPr>
        <p:spPr>
          <a:xfrm>
            <a:off x="165100" y="631825"/>
            <a:ext cx="8469313" cy="4700588"/>
          </a:xfrm>
        </p:spPr>
        <p:txBody>
          <a:bodyPr/>
          <a:lstStyle/>
          <a:p>
            <a:pPr>
              <a:spcBef>
                <a:spcPts val="0"/>
              </a:spcBef>
              <a:defRPr/>
            </a:pPr>
            <a:r>
              <a:rPr lang="fr-FR" dirty="0" smtClean="0"/>
              <a:t>Les limites des fichiers .</a:t>
            </a:r>
            <a:r>
              <a:rPr lang="fr-FR" dirty="0" err="1" smtClean="0"/>
              <a:t>adm</a:t>
            </a:r>
            <a:r>
              <a:rPr lang="fr-FR" dirty="0" smtClean="0"/>
              <a:t> </a:t>
            </a:r>
          </a:p>
          <a:p>
            <a:pPr lvl="1">
              <a:spcBef>
                <a:spcPts val="0"/>
              </a:spcBef>
              <a:defRPr/>
            </a:pPr>
            <a:r>
              <a:rPr lang="fr-FR" dirty="0" smtClean="0"/>
              <a:t>Pas de support pour les environnements multi langues</a:t>
            </a:r>
          </a:p>
          <a:p>
            <a:pPr lvl="1">
              <a:spcBef>
                <a:spcPts val="0"/>
              </a:spcBef>
              <a:defRPr/>
            </a:pPr>
            <a:r>
              <a:rPr lang="fr-FR" dirty="0" smtClean="0"/>
              <a:t>Taille de </a:t>
            </a:r>
            <a:r>
              <a:rPr lang="fr-FR" dirty="0" err="1" smtClean="0"/>
              <a:t>Sysvol</a:t>
            </a:r>
            <a:r>
              <a:rPr lang="fr-FR" dirty="0" smtClean="0"/>
              <a:t> (4Mo+ par GPO – pas top !)</a:t>
            </a:r>
          </a:p>
          <a:p>
            <a:pPr lvl="1">
              <a:spcBef>
                <a:spcPts val="0"/>
              </a:spcBef>
              <a:defRPr/>
            </a:pPr>
            <a:r>
              <a:rPr lang="fr-FR" dirty="0" smtClean="0"/>
              <a:t>Pas simple en terme de syntaxe</a:t>
            </a:r>
          </a:p>
          <a:p>
            <a:pPr lvl="1">
              <a:spcBef>
                <a:spcPts val="0"/>
              </a:spcBef>
              <a:buFontTx/>
              <a:buNone/>
              <a:defRPr/>
            </a:pPr>
            <a:endParaRPr lang="fr-FR" sz="800" dirty="0" smtClean="0"/>
          </a:p>
          <a:p>
            <a:pPr>
              <a:spcBef>
                <a:spcPts val="0"/>
              </a:spcBef>
              <a:defRPr/>
            </a:pPr>
            <a:r>
              <a:rPr lang="fr-FR" dirty="0" smtClean="0">
                <a:solidFill>
                  <a:schemeClr val="accent6"/>
                </a:solidFill>
              </a:rPr>
              <a:t>Bénéfices du nouveaux format .</a:t>
            </a:r>
            <a:r>
              <a:rPr lang="fr-FR" dirty="0" err="1" smtClean="0">
                <a:solidFill>
                  <a:schemeClr val="accent6"/>
                </a:solidFill>
              </a:rPr>
              <a:t>admx</a:t>
            </a:r>
            <a:endParaRPr lang="fr-FR" dirty="0" smtClean="0">
              <a:solidFill>
                <a:schemeClr val="accent6"/>
              </a:solidFill>
            </a:endParaRPr>
          </a:p>
          <a:p>
            <a:pPr lvl="1">
              <a:spcBef>
                <a:spcPts val="0"/>
              </a:spcBef>
              <a:defRPr/>
            </a:pPr>
            <a:r>
              <a:rPr lang="fr-FR" dirty="0" smtClean="0"/>
              <a:t>Support des environnements multi langues  (associé avec les fichiers .</a:t>
            </a:r>
            <a:r>
              <a:rPr lang="fr-FR" dirty="0" err="1" smtClean="0"/>
              <a:t>adml</a:t>
            </a:r>
            <a:r>
              <a:rPr lang="fr-FR" dirty="0" smtClean="0"/>
              <a:t>)</a:t>
            </a:r>
          </a:p>
          <a:p>
            <a:pPr lvl="1">
              <a:spcBef>
                <a:spcPts val="0"/>
              </a:spcBef>
              <a:defRPr/>
            </a:pPr>
            <a:r>
              <a:rPr lang="fr-FR" dirty="0" smtClean="0"/>
              <a:t>Stockage des fichiers amélioré (utilisation des fichiers </a:t>
            </a:r>
            <a:r>
              <a:rPr lang="fr-FR" dirty="0" err="1" smtClean="0"/>
              <a:t>admx</a:t>
            </a:r>
            <a:r>
              <a:rPr lang="fr-FR" dirty="0" smtClean="0"/>
              <a:t> locaux ou du “central store”)</a:t>
            </a:r>
          </a:p>
          <a:p>
            <a:pPr lvl="1">
              <a:spcBef>
                <a:spcPts val="0"/>
              </a:spcBef>
              <a:defRPr/>
            </a:pPr>
            <a:r>
              <a:rPr lang="fr-FR" dirty="0" smtClean="0"/>
              <a:t>Langage plus extensible (basé XML)</a:t>
            </a:r>
          </a:p>
          <a:p>
            <a:pPr lvl="1">
              <a:spcBef>
                <a:spcPts val="0"/>
              </a:spcBef>
              <a:defRPr/>
            </a:pPr>
            <a:r>
              <a:rPr lang="fr-FR" dirty="0" smtClean="0"/>
              <a:t>Cohabitation possible des formats </a:t>
            </a:r>
            <a:r>
              <a:rPr lang="fr-FR" dirty="0" err="1" smtClean="0"/>
              <a:t>adm</a:t>
            </a:r>
            <a:r>
              <a:rPr lang="fr-FR" dirty="0" smtClean="0"/>
              <a:t> et </a:t>
            </a:r>
            <a:r>
              <a:rPr lang="fr-FR" dirty="0" err="1" smtClean="0"/>
              <a:t>admx</a:t>
            </a:r>
            <a:r>
              <a:rPr lang="fr-FR" dirty="0" smtClean="0"/>
              <a:t> </a:t>
            </a:r>
          </a:p>
          <a:p>
            <a:pPr lvl="1">
              <a:spcBef>
                <a:spcPts val="0"/>
              </a:spcBef>
              <a:buFontTx/>
              <a:buNone/>
              <a:defRPr/>
            </a:pPr>
            <a:endParaRPr lang="fr-FR" sz="800" dirty="0" smtClean="0"/>
          </a:p>
          <a:p>
            <a:pPr>
              <a:spcBef>
                <a:spcPts val="0"/>
              </a:spcBef>
              <a:defRPr/>
            </a:pPr>
            <a:r>
              <a:rPr lang="fr-FR" dirty="0" smtClean="0"/>
              <a:t>Outil ADMX </a:t>
            </a:r>
            <a:r>
              <a:rPr lang="fr-FR" dirty="0" err="1" smtClean="0"/>
              <a:t>Migrator</a:t>
            </a:r>
            <a:endParaRPr lang="fr-FR" dirty="0" smtClean="0"/>
          </a:p>
          <a:p>
            <a:pPr lvl="1">
              <a:buFontTx/>
              <a:buNone/>
              <a:defRPr/>
            </a:pPr>
            <a:r>
              <a:rPr lang="fr-FR" sz="2200" dirty="0" smtClean="0">
                <a:hlinkClick r:id="rId3"/>
              </a:rPr>
              <a:t>http://www.microsoft.com/downloads/details.aspx?familyid=0F1EEC3D-10C4-4B5F-9625-97C2F731090C&amp;displaylang=en</a:t>
            </a:r>
            <a:endParaRPr lang="fr-FR" sz="2200" dirty="0" smtClean="0"/>
          </a:p>
          <a:p>
            <a:pPr>
              <a:lnSpc>
                <a:spcPct val="80000"/>
              </a:lnSpc>
              <a:defRPr/>
            </a:pPr>
            <a:endParaRPr lang="fr-FR" dirty="0" smtClean="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Shape 304148"/>
          <p:cNvSpPr>
            <a:spLocks noGrp="1" noChangeArrowheads="1"/>
          </p:cNvSpPr>
          <p:nvPr>
            <p:ph type="title"/>
          </p:nvPr>
        </p:nvSpPr>
        <p:spPr>
          <a:noFill/>
        </p:spPr>
        <p:txBody>
          <a:bodyPr lIns="95721" tIns="47861" rIns="95721" bIns="47861" anchor="t"/>
          <a:lstStyle/>
          <a:p>
            <a:pPr defTabSz="958850" eaLnBrk="1" hangingPunct="1"/>
            <a:r>
              <a:rPr lang="en-US" smtClean="0"/>
              <a:t>Optimiser l’infrastructure du poste</a:t>
            </a:r>
          </a:p>
        </p:txBody>
      </p:sp>
      <p:sp>
        <p:nvSpPr>
          <p:cNvPr id="19" name="Content Placeholder 18"/>
          <p:cNvSpPr>
            <a:spLocks noGrp="1"/>
          </p:cNvSpPr>
          <p:nvPr>
            <p:ph idx="1"/>
          </p:nvPr>
        </p:nvSpPr>
        <p:spPr>
          <a:xfrm>
            <a:off x="-53008" y="857087"/>
            <a:ext cx="9594574" cy="4525963"/>
          </a:xfrm>
        </p:spPr>
        <p:txBody>
          <a:bodyPr/>
          <a:lstStyle/>
          <a:p>
            <a:r>
              <a:rPr lang="fr-FR" sz="2400" dirty="0" smtClean="0"/>
              <a:t>Fournir une plate forme fiable</a:t>
            </a:r>
          </a:p>
          <a:p>
            <a:pPr lvl="1"/>
            <a:r>
              <a:rPr lang="fr-FR" sz="2000" dirty="0" smtClean="0">
                <a:ea typeface="+mn-ea"/>
                <a:cs typeface="+mn-cs"/>
              </a:rPr>
              <a:t>Nouveau model de driver, moins de “gel”, redémarrage et plantage</a:t>
            </a:r>
          </a:p>
          <a:p>
            <a:pPr lvl="1"/>
            <a:r>
              <a:rPr lang="fr-FR" sz="2000" dirty="0" smtClean="0">
                <a:ea typeface="+mn-ea"/>
                <a:cs typeface="+mn-cs"/>
              </a:rPr>
              <a:t>Restreindre l’accès au réseau de l’entreprise : </a:t>
            </a:r>
            <a:r>
              <a:rPr lang="fr-FR" sz="1800" dirty="0" smtClean="0">
                <a:ea typeface="+mn-ea"/>
                <a:cs typeface="+mn-cs"/>
              </a:rPr>
              <a:t>Network Access Protection</a:t>
            </a:r>
            <a:endParaRPr lang="fr-FR" sz="2000" dirty="0" smtClean="0">
              <a:ea typeface="+mn-ea"/>
              <a:cs typeface="+mn-cs"/>
            </a:endParaRPr>
          </a:p>
          <a:p>
            <a:r>
              <a:rPr lang="fr-FR" sz="2400" dirty="0" smtClean="0"/>
              <a:t>Réduire les coûts de support</a:t>
            </a:r>
          </a:p>
          <a:p>
            <a:pPr lvl="1"/>
            <a:r>
              <a:rPr lang="fr-FR" sz="2000" dirty="0" smtClean="0">
                <a:ea typeface="+mn-ea"/>
                <a:cs typeface="+mn-cs"/>
              </a:rPr>
              <a:t>Outil de récupération et outils de diagnostiques intégrés (réduire le nombre d’appels)</a:t>
            </a:r>
          </a:p>
          <a:p>
            <a:pPr lvl="1"/>
            <a:r>
              <a:rPr lang="fr-FR" sz="2000" dirty="0" smtClean="0">
                <a:ea typeface="+mn-ea"/>
                <a:cs typeface="+mn-cs"/>
              </a:rPr>
              <a:t>Améliorer les outils : </a:t>
            </a:r>
            <a:r>
              <a:rPr lang="fr-FR" sz="1800" dirty="0" smtClean="0">
                <a:ea typeface="+mn-ea"/>
                <a:cs typeface="+mn-cs"/>
              </a:rPr>
              <a:t>Assistance à distance, Auto résolution , diagnostiques automatiques</a:t>
            </a:r>
            <a:endParaRPr lang="fr-FR" sz="2000" dirty="0" smtClean="0">
              <a:ea typeface="+mn-ea"/>
              <a:cs typeface="+mn-cs"/>
            </a:endParaRPr>
          </a:p>
          <a:p>
            <a:r>
              <a:rPr lang="fr-FR" sz="2400" dirty="0" smtClean="0"/>
              <a:t>Simplifier la gestion du poste</a:t>
            </a:r>
          </a:p>
          <a:p>
            <a:pPr lvl="1"/>
            <a:r>
              <a:rPr lang="fr-FR" sz="2000" dirty="0" smtClean="0">
                <a:ea typeface="+mn-ea"/>
                <a:cs typeface="+mn-cs"/>
              </a:rPr>
              <a:t>Scénarios d’utilisation des stratégies de groupe</a:t>
            </a:r>
          </a:p>
          <a:p>
            <a:pPr lvl="1"/>
            <a:r>
              <a:rPr lang="fr-FR" sz="2000" dirty="0" smtClean="0">
                <a:ea typeface="+mn-ea"/>
                <a:cs typeface="+mn-cs"/>
              </a:rPr>
              <a:t>Découverte, Evénements basés- XML; meilleure intégration avec les outils</a:t>
            </a:r>
          </a:p>
          <a:p>
            <a:r>
              <a:rPr lang="fr-FR" sz="2400" dirty="0" smtClean="0"/>
              <a:t>Réduire le coût de déploiement et la complexité</a:t>
            </a:r>
          </a:p>
          <a:p>
            <a:pPr lvl="1"/>
            <a:r>
              <a:rPr lang="fr-FR" sz="2000" dirty="0" smtClean="0">
                <a:ea typeface="+mn-ea"/>
                <a:cs typeface="+mn-cs"/>
              </a:rPr>
              <a:t>De plus petites images; indépendance vis à vis du matériel et de la langue</a:t>
            </a:r>
          </a:p>
          <a:p>
            <a:pPr lvl="1"/>
            <a:r>
              <a:rPr lang="fr-FR" sz="2000" dirty="0" smtClean="0">
                <a:ea typeface="+mn-ea"/>
                <a:cs typeface="+mn-cs"/>
              </a:rPr>
              <a:t>Outils de compatibilité des applications</a:t>
            </a:r>
            <a:endParaRPr lang="fr-FR" dirty="0" smtClean="0">
              <a:latin typeface="Segoe" pitchFamily="34" charset="0"/>
              <a:ea typeface="MS PGothic" pitchFamily="34" charset="-128"/>
            </a:endParaRPr>
          </a:p>
          <a:p>
            <a:endParaRPr lang="fr-FR" dirty="0"/>
          </a:p>
        </p:txBody>
      </p:sp>
      <p:grpSp>
        <p:nvGrpSpPr>
          <p:cNvPr id="2" name="Group 8"/>
          <p:cNvGrpSpPr>
            <a:grpSpLocks/>
          </p:cNvGrpSpPr>
          <p:nvPr/>
        </p:nvGrpSpPr>
        <p:grpSpPr bwMode="auto">
          <a:xfrm>
            <a:off x="1544638" y="1087438"/>
            <a:ext cx="6511925" cy="839787"/>
            <a:chOff x="1602" y="845"/>
            <a:chExt cx="3379" cy="574"/>
          </a:xfrm>
        </p:grpSpPr>
        <p:sp>
          <p:nvSpPr>
            <p:cNvPr id="11281" name="Rectangle 304136"/>
            <p:cNvSpPr>
              <a:spLocks noChangeArrowheads="1"/>
            </p:cNvSpPr>
            <p:nvPr/>
          </p:nvSpPr>
          <p:spPr bwMode="auto">
            <a:xfrm>
              <a:off x="1602" y="1066"/>
              <a:ext cx="3379" cy="353"/>
            </a:xfrm>
            <a:prstGeom prst="rect">
              <a:avLst/>
            </a:prstGeom>
            <a:noFill/>
            <a:ln w="9525">
              <a:noFill/>
              <a:miter lim="800000"/>
              <a:headEnd/>
              <a:tailEnd/>
            </a:ln>
          </p:spPr>
          <p:txBody>
            <a:bodyPr lIns="95726" tIns="47864" rIns="95726" bIns="47864"/>
            <a:lstStyle/>
            <a:p>
              <a:pPr marL="254000" indent="-254000" defTabSz="958850">
                <a:lnSpc>
                  <a:spcPct val="85000"/>
                </a:lnSpc>
                <a:spcBef>
                  <a:spcPct val="30000"/>
                </a:spcBef>
                <a:buClr>
                  <a:srgbClr val="4496D1"/>
                </a:buClr>
                <a:buFont typeface="Wingdings" pitchFamily="2" charset="2"/>
                <a:buBlip>
                  <a:blip r:embed="rId3"/>
                </a:buBlip>
              </a:pPr>
              <a:endParaRPr lang="fr-FR" sz="1500" dirty="0">
                <a:latin typeface="Segoe" pitchFamily="34" charset="0"/>
                <a:ea typeface="MS PGothic" pitchFamily="34" charset="-128"/>
              </a:endParaRPr>
            </a:p>
          </p:txBody>
        </p:sp>
        <p:sp>
          <p:nvSpPr>
            <p:cNvPr id="11282" name="TextBox 304137"/>
            <p:cNvSpPr txBox="1">
              <a:spLocks noChangeArrowheads="1"/>
            </p:cNvSpPr>
            <p:nvPr/>
          </p:nvSpPr>
          <p:spPr bwMode="auto">
            <a:xfrm>
              <a:off x="1691" y="845"/>
              <a:ext cx="3050" cy="246"/>
            </a:xfrm>
            <a:prstGeom prst="rect">
              <a:avLst/>
            </a:prstGeom>
            <a:noFill/>
            <a:ln w="9525">
              <a:noFill/>
              <a:miter lim="800000"/>
              <a:headEnd/>
              <a:tailEnd/>
            </a:ln>
          </p:spPr>
          <p:txBody>
            <a:bodyPr lIns="95785" tIns="47893" rIns="95785" bIns="47893">
              <a:spAutoFit/>
            </a:bodyPr>
            <a:lstStyle/>
            <a:p>
              <a:pPr defTabSz="958850">
                <a:lnSpc>
                  <a:spcPct val="90000"/>
                </a:lnSpc>
                <a:spcBef>
                  <a:spcPct val="30000"/>
                </a:spcBef>
              </a:pPr>
              <a:endParaRPr lang="fr-FR" sz="1900" dirty="0">
                <a:solidFill>
                  <a:schemeClr val="bg1"/>
                </a:solidFill>
                <a:latin typeface="Segoe" pitchFamily="34" charset="0"/>
                <a:ea typeface="MS PGothic" pitchFamily="34" charset="-128"/>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noFill/>
        </p:spPr>
        <p:txBody>
          <a:bodyPr/>
          <a:lstStyle/>
          <a:p>
            <a:r>
              <a:rPr lang="en-US" smtClean="0"/>
              <a:t>Pas de Central Store</a:t>
            </a:r>
          </a:p>
        </p:txBody>
      </p:sp>
      <p:sp>
        <p:nvSpPr>
          <p:cNvPr id="74755" name="Text Box 3"/>
          <p:cNvSpPr txBox="1">
            <a:spLocks noChangeArrowheads="1"/>
          </p:cNvSpPr>
          <p:nvPr/>
        </p:nvSpPr>
        <p:spPr bwMode="auto">
          <a:xfrm>
            <a:off x="1122363" y="1349375"/>
            <a:ext cx="3916362" cy="2032000"/>
          </a:xfrm>
          <a:prstGeom prst="rect">
            <a:avLst/>
          </a:prstGeom>
          <a:noFill/>
          <a:ln w="12700">
            <a:noFill/>
            <a:miter lim="800000"/>
            <a:headEnd/>
            <a:tailEnd/>
          </a:ln>
        </p:spPr>
        <p:txBody>
          <a:bodyPr wrap="none">
            <a:spAutoFit/>
          </a:bodyPr>
          <a:lstStyle/>
          <a:p>
            <a:r>
              <a:rPr lang="en-US" b="1">
                <a:latin typeface="Segoe Semibold" pitchFamily="34" charset="0"/>
              </a:rPr>
              <a:t>%windir%\policydefinitions</a:t>
            </a:r>
          </a:p>
          <a:p>
            <a:r>
              <a:rPr lang="en-US" b="1">
                <a:latin typeface="Segoe Semibold" pitchFamily="34" charset="0"/>
              </a:rPr>
              <a:t>    Printing.admx</a:t>
            </a:r>
          </a:p>
          <a:p>
            <a:r>
              <a:rPr lang="en-US" b="1">
                <a:latin typeface="Segoe Semibold" pitchFamily="34" charset="0"/>
              </a:rPr>
              <a:t>    inetres.admx</a:t>
            </a:r>
          </a:p>
          <a:p>
            <a:r>
              <a:rPr lang="en-US" b="1">
                <a:latin typeface="Segoe Semibold" pitchFamily="34" charset="0"/>
              </a:rPr>
              <a:t>            …</a:t>
            </a:r>
          </a:p>
          <a:p>
            <a:r>
              <a:rPr lang="en-US" b="1">
                <a:latin typeface="Segoe Semibold" pitchFamily="34" charset="0"/>
              </a:rPr>
              <a:t>%windir%\policydefinitions \en-us</a:t>
            </a:r>
          </a:p>
          <a:p>
            <a:pPr lvl="2"/>
            <a:r>
              <a:rPr lang="en-US" b="1">
                <a:latin typeface="Segoe Semibold" pitchFamily="34" charset="0"/>
              </a:rPr>
              <a:t>        Printing.adml</a:t>
            </a:r>
          </a:p>
          <a:p>
            <a:pPr lvl="2"/>
            <a:r>
              <a:rPr lang="en-US" b="1">
                <a:latin typeface="Segoe Semibold" pitchFamily="34" charset="0"/>
              </a:rPr>
              <a:t>        inetres.adml</a:t>
            </a:r>
          </a:p>
        </p:txBody>
      </p:sp>
      <p:sp>
        <p:nvSpPr>
          <p:cNvPr id="74756" name="Line 4"/>
          <p:cNvSpPr>
            <a:spLocks noChangeShapeType="1"/>
          </p:cNvSpPr>
          <p:nvPr/>
        </p:nvSpPr>
        <p:spPr bwMode="auto">
          <a:xfrm flipH="1">
            <a:off x="3889375" y="4289425"/>
            <a:ext cx="315913" cy="11113"/>
          </a:xfrm>
          <a:prstGeom prst="line">
            <a:avLst/>
          </a:prstGeom>
          <a:noFill/>
          <a:ln w="12700">
            <a:solidFill>
              <a:schemeClr val="folHlink"/>
            </a:solidFill>
            <a:round/>
            <a:headEnd/>
            <a:tailEnd type="triangle" w="med" len="med"/>
          </a:ln>
        </p:spPr>
        <p:txBody>
          <a:bodyPr anchor="ctr"/>
          <a:lstStyle/>
          <a:p>
            <a:endParaRPr lang="fr-FR"/>
          </a:p>
        </p:txBody>
      </p:sp>
      <p:sp>
        <p:nvSpPr>
          <p:cNvPr id="74757" name="Oval 5"/>
          <p:cNvSpPr>
            <a:spLocks noChangeArrowheads="1"/>
          </p:cNvSpPr>
          <p:nvPr/>
        </p:nvSpPr>
        <p:spPr bwMode="auto">
          <a:xfrm>
            <a:off x="5551488" y="2574925"/>
            <a:ext cx="161925" cy="190500"/>
          </a:xfrm>
          <a:prstGeom prst="ellipse">
            <a:avLst/>
          </a:prstGeom>
          <a:solidFill>
            <a:schemeClr val="tx1"/>
          </a:solidFill>
          <a:ln w="12700">
            <a:solidFill>
              <a:schemeClr val="folHlink"/>
            </a:solidFill>
            <a:round/>
            <a:headEnd/>
            <a:tailEnd/>
          </a:ln>
        </p:spPr>
        <p:txBody>
          <a:bodyPr wrap="none" anchor="ctr"/>
          <a:lstStyle/>
          <a:p>
            <a:endParaRPr lang="fr-FR" sz="2000"/>
          </a:p>
        </p:txBody>
      </p:sp>
      <p:sp>
        <p:nvSpPr>
          <p:cNvPr id="74758" name="Oval 6"/>
          <p:cNvSpPr>
            <a:spLocks noChangeArrowheads="1"/>
          </p:cNvSpPr>
          <p:nvPr/>
        </p:nvSpPr>
        <p:spPr bwMode="auto">
          <a:xfrm>
            <a:off x="5551488" y="3089275"/>
            <a:ext cx="161925" cy="190500"/>
          </a:xfrm>
          <a:prstGeom prst="ellipse">
            <a:avLst/>
          </a:prstGeom>
          <a:solidFill>
            <a:schemeClr val="tx1"/>
          </a:solidFill>
          <a:ln w="12700">
            <a:solidFill>
              <a:schemeClr val="folHlink"/>
            </a:solidFill>
            <a:round/>
            <a:headEnd/>
            <a:tailEnd/>
          </a:ln>
        </p:spPr>
        <p:txBody>
          <a:bodyPr wrap="none" anchor="ctr"/>
          <a:lstStyle/>
          <a:p>
            <a:endParaRPr lang="fr-FR" sz="2000"/>
          </a:p>
        </p:txBody>
      </p:sp>
      <p:sp>
        <p:nvSpPr>
          <p:cNvPr id="74759" name="Oval 7"/>
          <p:cNvSpPr>
            <a:spLocks noChangeArrowheads="1"/>
          </p:cNvSpPr>
          <p:nvPr/>
        </p:nvSpPr>
        <p:spPr bwMode="auto">
          <a:xfrm>
            <a:off x="5561013" y="3584575"/>
            <a:ext cx="161925" cy="190500"/>
          </a:xfrm>
          <a:prstGeom prst="ellipse">
            <a:avLst/>
          </a:prstGeom>
          <a:solidFill>
            <a:schemeClr val="tx1"/>
          </a:solidFill>
          <a:ln w="12700">
            <a:solidFill>
              <a:schemeClr val="folHlink"/>
            </a:solidFill>
            <a:round/>
            <a:headEnd/>
            <a:tailEnd/>
          </a:ln>
        </p:spPr>
        <p:txBody>
          <a:bodyPr wrap="none" anchor="ctr"/>
          <a:lstStyle/>
          <a:p>
            <a:endParaRPr lang="fr-FR" sz="2000"/>
          </a:p>
        </p:txBody>
      </p:sp>
      <p:sp>
        <p:nvSpPr>
          <p:cNvPr id="74760" name="Line 8"/>
          <p:cNvSpPr>
            <a:spLocks noChangeShapeType="1"/>
          </p:cNvSpPr>
          <p:nvPr/>
        </p:nvSpPr>
        <p:spPr bwMode="auto">
          <a:xfrm flipH="1">
            <a:off x="3802063" y="1746250"/>
            <a:ext cx="355600" cy="1588"/>
          </a:xfrm>
          <a:prstGeom prst="line">
            <a:avLst/>
          </a:prstGeom>
          <a:noFill/>
          <a:ln w="12700">
            <a:solidFill>
              <a:schemeClr val="folHlink"/>
            </a:solidFill>
            <a:round/>
            <a:headEnd/>
            <a:tailEnd type="triangle" w="med" len="med"/>
          </a:ln>
        </p:spPr>
        <p:txBody>
          <a:bodyPr anchor="ctr"/>
          <a:lstStyle/>
          <a:p>
            <a:endParaRPr lang="fr-FR"/>
          </a:p>
        </p:txBody>
      </p:sp>
      <p:sp>
        <p:nvSpPr>
          <p:cNvPr id="74761" name="Text Box 9"/>
          <p:cNvSpPr txBox="1">
            <a:spLocks noChangeArrowheads="1"/>
          </p:cNvSpPr>
          <p:nvPr/>
        </p:nvSpPr>
        <p:spPr bwMode="auto">
          <a:xfrm>
            <a:off x="1265238" y="3675063"/>
            <a:ext cx="3468687" cy="2032000"/>
          </a:xfrm>
          <a:prstGeom prst="rect">
            <a:avLst/>
          </a:prstGeom>
          <a:noFill/>
          <a:ln w="12700">
            <a:noFill/>
            <a:miter lim="800000"/>
            <a:headEnd/>
            <a:tailEnd/>
          </a:ln>
        </p:spPr>
        <p:txBody>
          <a:bodyPr wrap="none">
            <a:spAutoFit/>
          </a:bodyPr>
          <a:lstStyle/>
          <a:p>
            <a:r>
              <a:rPr lang="en-US" b="1">
                <a:latin typeface="Segoe Semibold" pitchFamily="34" charset="0"/>
              </a:rPr>
              <a:t>%windir%\policydefinitions</a:t>
            </a:r>
          </a:p>
          <a:p>
            <a:r>
              <a:rPr lang="en-US" b="1">
                <a:latin typeface="Segoe Semibold" pitchFamily="34" charset="0"/>
              </a:rPr>
              <a:t>    Printing.admx</a:t>
            </a:r>
          </a:p>
          <a:p>
            <a:r>
              <a:rPr lang="en-US" b="1">
                <a:latin typeface="Segoe Semibold" pitchFamily="34" charset="0"/>
              </a:rPr>
              <a:t>    inetres.admx</a:t>
            </a:r>
          </a:p>
          <a:p>
            <a:r>
              <a:rPr lang="en-US" b="1">
                <a:latin typeface="Segoe Semibold" pitchFamily="34" charset="0"/>
              </a:rPr>
              <a:t>            …</a:t>
            </a:r>
          </a:p>
          <a:p>
            <a:r>
              <a:rPr lang="en-US" b="1">
                <a:latin typeface="Segoe Semibold" pitchFamily="34" charset="0"/>
              </a:rPr>
              <a:t>%windir%\policydefinitions \fr</a:t>
            </a:r>
          </a:p>
          <a:p>
            <a:pPr lvl="2"/>
            <a:r>
              <a:rPr lang="en-US" b="1">
                <a:latin typeface="Segoe Semibold" pitchFamily="34" charset="0"/>
              </a:rPr>
              <a:t>        Printing.adml</a:t>
            </a:r>
          </a:p>
          <a:p>
            <a:pPr lvl="2"/>
            <a:r>
              <a:rPr lang="en-US" b="1">
                <a:latin typeface="Segoe Semibold" pitchFamily="34" charset="0"/>
              </a:rPr>
              <a:t>        inetres.adml</a:t>
            </a:r>
          </a:p>
        </p:txBody>
      </p:sp>
      <p:sp>
        <p:nvSpPr>
          <p:cNvPr id="264202" name="Rectangle 10"/>
          <p:cNvSpPr>
            <a:spLocks noChangeArrowheads="1"/>
          </p:cNvSpPr>
          <p:nvPr/>
        </p:nvSpPr>
        <p:spPr bwMode="auto">
          <a:xfrm>
            <a:off x="4616450" y="1392238"/>
            <a:ext cx="2566988" cy="952500"/>
          </a:xfrm>
          <a:prstGeom prst="rect">
            <a:avLst/>
          </a:prstGeom>
          <a:gradFill rotWithShape="0">
            <a:gsLst>
              <a:gs pos="0">
                <a:schemeClr val="folHlink">
                  <a:alpha val="60001"/>
                </a:schemeClr>
              </a:gs>
              <a:gs pos="50000">
                <a:schemeClr val="folHlink">
                  <a:alpha val="60001"/>
                </a:schemeClr>
              </a:gs>
              <a:gs pos="100000">
                <a:schemeClr val="folHlink">
                  <a:alpha val="60001"/>
                </a:schemeClr>
              </a:gs>
            </a:gsLst>
            <a:lin ang="2700000" scaled="1"/>
          </a:gradFill>
          <a:ln w="12700">
            <a:solidFill>
              <a:schemeClr val="folHlink"/>
            </a:solidFill>
            <a:miter lim="800000"/>
            <a:headEnd/>
            <a:tailEnd/>
          </a:ln>
          <a:effectLst/>
        </p:spPr>
        <p:txBody>
          <a:bodyPr wrap="none" anchor="ctr"/>
          <a:lstStyle/>
          <a:p>
            <a:pPr algn="ctr">
              <a:defRPr/>
            </a:pPr>
            <a:r>
              <a:rPr lang="en-US" sz="1600" b="1">
                <a:latin typeface="Segoe Semibold" pitchFamily="34" charset="0"/>
              </a:rPr>
              <a:t>Windows Vista</a:t>
            </a:r>
          </a:p>
          <a:p>
            <a:pPr algn="ctr">
              <a:defRPr/>
            </a:pPr>
            <a:r>
              <a:rPr lang="en-US" sz="1600" b="1">
                <a:latin typeface="Segoe Semibold" pitchFamily="34" charset="0"/>
              </a:rPr>
              <a:t>Administrative Machine</a:t>
            </a:r>
          </a:p>
          <a:p>
            <a:pPr algn="ctr">
              <a:defRPr/>
            </a:pPr>
            <a:r>
              <a:rPr lang="en-US" sz="1600" b="1">
                <a:latin typeface="Segoe Semibold" pitchFamily="34" charset="0"/>
              </a:rPr>
              <a:t>(English)</a:t>
            </a:r>
          </a:p>
        </p:txBody>
      </p:sp>
      <p:sp>
        <p:nvSpPr>
          <p:cNvPr id="264203" name="Rectangle 11"/>
          <p:cNvSpPr>
            <a:spLocks noChangeArrowheads="1"/>
          </p:cNvSpPr>
          <p:nvPr/>
        </p:nvSpPr>
        <p:spPr bwMode="auto">
          <a:xfrm>
            <a:off x="4683125" y="4011613"/>
            <a:ext cx="2419350" cy="952500"/>
          </a:xfrm>
          <a:prstGeom prst="rect">
            <a:avLst/>
          </a:prstGeom>
          <a:gradFill rotWithShape="0">
            <a:gsLst>
              <a:gs pos="0">
                <a:schemeClr val="folHlink">
                  <a:alpha val="60001"/>
                </a:schemeClr>
              </a:gs>
              <a:gs pos="50000">
                <a:schemeClr val="folHlink">
                  <a:alpha val="60001"/>
                </a:schemeClr>
              </a:gs>
              <a:gs pos="100000">
                <a:schemeClr val="folHlink">
                  <a:alpha val="60001"/>
                </a:schemeClr>
              </a:gs>
            </a:gsLst>
            <a:lin ang="2700000" scaled="1"/>
          </a:gradFill>
          <a:ln w="12700">
            <a:solidFill>
              <a:schemeClr val="folHlink"/>
            </a:solidFill>
            <a:miter lim="800000"/>
            <a:headEnd/>
            <a:tailEnd/>
          </a:ln>
          <a:effectLst/>
        </p:spPr>
        <p:txBody>
          <a:bodyPr wrap="none" anchor="ctr"/>
          <a:lstStyle/>
          <a:p>
            <a:pPr algn="ctr">
              <a:defRPr/>
            </a:pPr>
            <a:r>
              <a:rPr lang="en-US" sz="1600" b="1" dirty="0">
                <a:latin typeface="Segoe Semibold" pitchFamily="34" charset="0"/>
              </a:rPr>
              <a:t>Windows Vista</a:t>
            </a:r>
          </a:p>
          <a:p>
            <a:pPr algn="ctr">
              <a:defRPr/>
            </a:pPr>
            <a:r>
              <a:rPr lang="en-US" sz="1600" b="1" dirty="0">
                <a:latin typeface="Segoe Semibold" pitchFamily="34" charset="0"/>
              </a:rPr>
              <a:t>Administrative Machine</a:t>
            </a:r>
          </a:p>
          <a:p>
            <a:pPr algn="ctr">
              <a:defRPr/>
            </a:pPr>
            <a:r>
              <a:rPr lang="en-US" sz="1600" b="1" dirty="0">
                <a:latin typeface="Segoe Semibold" pitchFamily="34" charset="0"/>
              </a:rPr>
              <a:t>(French)</a:t>
            </a:r>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63538" y="0"/>
            <a:ext cx="8229600" cy="846138"/>
          </a:xfrm>
          <a:noFill/>
        </p:spPr>
        <p:txBody>
          <a:bodyPr/>
          <a:lstStyle/>
          <a:p>
            <a:r>
              <a:rPr lang="en-US" smtClean="0"/>
              <a:t>Avec un  Central Store</a:t>
            </a:r>
          </a:p>
        </p:txBody>
      </p:sp>
      <p:sp>
        <p:nvSpPr>
          <p:cNvPr id="75779" name="Text Box 3"/>
          <p:cNvSpPr txBox="1">
            <a:spLocks noChangeArrowheads="1"/>
          </p:cNvSpPr>
          <p:nvPr/>
        </p:nvSpPr>
        <p:spPr bwMode="auto">
          <a:xfrm>
            <a:off x="4168775" y="1336675"/>
            <a:ext cx="3167063" cy="3784600"/>
          </a:xfrm>
          <a:prstGeom prst="rect">
            <a:avLst/>
          </a:prstGeom>
          <a:noFill/>
          <a:ln w="12700">
            <a:noFill/>
            <a:miter lim="800000"/>
            <a:headEnd/>
            <a:tailEnd/>
          </a:ln>
        </p:spPr>
        <p:txBody>
          <a:bodyPr>
            <a:spAutoFit/>
          </a:bodyPr>
          <a:lstStyle/>
          <a:p>
            <a:r>
              <a:rPr lang="en-US" sz="2000" b="1">
                <a:latin typeface="Segoe Semibold" pitchFamily="34" charset="0"/>
              </a:rPr>
              <a:t>&lt;sysvol&gt;\policies\policydefinitions</a:t>
            </a:r>
            <a:endParaRPr lang="en-US" sz="2000" b="1" u="sng">
              <a:latin typeface="Segoe Semibold" pitchFamily="34" charset="0"/>
            </a:endParaRPr>
          </a:p>
          <a:p>
            <a:r>
              <a:rPr lang="en-US" sz="2000" b="1">
                <a:latin typeface="Segoe Semibold" pitchFamily="34" charset="0"/>
              </a:rPr>
              <a:t>        Printing.admx</a:t>
            </a:r>
          </a:p>
          <a:p>
            <a:r>
              <a:rPr lang="en-US" sz="2000" b="1">
                <a:latin typeface="Segoe Semibold" pitchFamily="34" charset="0"/>
              </a:rPr>
              <a:t>        inetres.admx</a:t>
            </a:r>
          </a:p>
          <a:p>
            <a:r>
              <a:rPr lang="en-US" sz="2000" b="1">
                <a:latin typeface="Segoe Semibold" pitchFamily="34" charset="0"/>
              </a:rPr>
              <a:t>                  ..</a:t>
            </a:r>
          </a:p>
          <a:p>
            <a:r>
              <a:rPr lang="en-US" sz="2000" b="1">
                <a:latin typeface="Segoe Semibold" pitchFamily="34" charset="0"/>
              </a:rPr>
              <a:t>        \en-us</a:t>
            </a:r>
          </a:p>
          <a:p>
            <a:r>
              <a:rPr lang="en-US" sz="2000" b="1">
                <a:latin typeface="Segoe Semibold" pitchFamily="34" charset="0"/>
              </a:rPr>
              <a:t>            Printing.adml</a:t>
            </a:r>
          </a:p>
          <a:p>
            <a:r>
              <a:rPr lang="en-US" sz="2000" b="1">
                <a:latin typeface="Segoe Semibold" pitchFamily="34" charset="0"/>
              </a:rPr>
              <a:t>            inetres.adml</a:t>
            </a:r>
          </a:p>
          <a:p>
            <a:r>
              <a:rPr lang="en-US" sz="2000" b="1">
                <a:latin typeface="Segoe Semibold" pitchFamily="34" charset="0"/>
              </a:rPr>
              <a:t>        \fr</a:t>
            </a:r>
          </a:p>
          <a:p>
            <a:r>
              <a:rPr lang="en-US" sz="2000" b="1">
                <a:latin typeface="Segoe Semibold" pitchFamily="34" charset="0"/>
              </a:rPr>
              <a:t>            Printing.adml</a:t>
            </a:r>
          </a:p>
          <a:p>
            <a:r>
              <a:rPr lang="en-US" sz="2000" b="1">
                <a:latin typeface="Segoe Semibold" pitchFamily="34" charset="0"/>
              </a:rPr>
              <a:t>            inetres.adml</a:t>
            </a:r>
          </a:p>
          <a:p>
            <a:r>
              <a:rPr lang="en-US" sz="2000" b="1">
                <a:latin typeface="Segoe Semibold" pitchFamily="34" charset="0"/>
              </a:rPr>
              <a:t>        \ ..</a:t>
            </a:r>
          </a:p>
        </p:txBody>
      </p:sp>
      <p:sp>
        <p:nvSpPr>
          <p:cNvPr id="75780" name="Line 4"/>
          <p:cNvSpPr>
            <a:spLocks noChangeShapeType="1"/>
          </p:cNvSpPr>
          <p:nvPr/>
        </p:nvSpPr>
        <p:spPr bwMode="auto">
          <a:xfrm>
            <a:off x="3725863" y="1868488"/>
            <a:ext cx="368300" cy="420687"/>
          </a:xfrm>
          <a:prstGeom prst="line">
            <a:avLst/>
          </a:prstGeom>
          <a:noFill/>
          <a:ln w="12700">
            <a:solidFill>
              <a:schemeClr val="folHlink"/>
            </a:solidFill>
            <a:round/>
            <a:headEnd/>
            <a:tailEnd type="triangle" w="med" len="med"/>
          </a:ln>
        </p:spPr>
        <p:txBody>
          <a:bodyPr anchor="ctr"/>
          <a:lstStyle/>
          <a:p>
            <a:endParaRPr lang="fr-FR"/>
          </a:p>
        </p:txBody>
      </p:sp>
      <p:sp>
        <p:nvSpPr>
          <p:cNvPr id="75781" name="Line 5"/>
          <p:cNvSpPr>
            <a:spLocks noChangeShapeType="1"/>
          </p:cNvSpPr>
          <p:nvPr/>
        </p:nvSpPr>
        <p:spPr bwMode="auto">
          <a:xfrm flipV="1">
            <a:off x="3802063" y="3943350"/>
            <a:ext cx="417512" cy="430213"/>
          </a:xfrm>
          <a:prstGeom prst="line">
            <a:avLst/>
          </a:prstGeom>
          <a:noFill/>
          <a:ln w="12700">
            <a:solidFill>
              <a:schemeClr val="folHlink"/>
            </a:solidFill>
            <a:round/>
            <a:headEnd/>
            <a:tailEnd type="triangle" w="med" len="med"/>
          </a:ln>
        </p:spPr>
        <p:txBody>
          <a:bodyPr anchor="ctr"/>
          <a:lstStyle/>
          <a:p>
            <a:endParaRPr lang="fr-FR"/>
          </a:p>
        </p:txBody>
      </p:sp>
      <p:sp>
        <p:nvSpPr>
          <p:cNvPr id="75782" name="Oval 6"/>
          <p:cNvSpPr>
            <a:spLocks noChangeArrowheads="1"/>
          </p:cNvSpPr>
          <p:nvPr/>
        </p:nvSpPr>
        <p:spPr bwMode="auto">
          <a:xfrm>
            <a:off x="2563813" y="2630488"/>
            <a:ext cx="161925" cy="190500"/>
          </a:xfrm>
          <a:prstGeom prst="ellipse">
            <a:avLst/>
          </a:prstGeom>
          <a:solidFill>
            <a:schemeClr val="tx1"/>
          </a:solidFill>
          <a:ln w="12700">
            <a:solidFill>
              <a:schemeClr val="folHlink"/>
            </a:solidFill>
            <a:round/>
            <a:headEnd/>
            <a:tailEnd/>
          </a:ln>
        </p:spPr>
        <p:txBody>
          <a:bodyPr wrap="none" anchor="ctr"/>
          <a:lstStyle/>
          <a:p>
            <a:endParaRPr lang="fr-FR" sz="2000"/>
          </a:p>
        </p:txBody>
      </p:sp>
      <p:sp>
        <p:nvSpPr>
          <p:cNvPr id="75783" name="Oval 7"/>
          <p:cNvSpPr>
            <a:spLocks noChangeArrowheads="1"/>
          </p:cNvSpPr>
          <p:nvPr/>
        </p:nvSpPr>
        <p:spPr bwMode="auto">
          <a:xfrm>
            <a:off x="2563813" y="3144838"/>
            <a:ext cx="161925" cy="190500"/>
          </a:xfrm>
          <a:prstGeom prst="ellipse">
            <a:avLst/>
          </a:prstGeom>
          <a:solidFill>
            <a:schemeClr val="tx1"/>
          </a:solidFill>
          <a:ln w="12700">
            <a:solidFill>
              <a:schemeClr val="folHlink"/>
            </a:solidFill>
            <a:round/>
            <a:headEnd/>
            <a:tailEnd/>
          </a:ln>
        </p:spPr>
        <p:txBody>
          <a:bodyPr wrap="none" anchor="ctr"/>
          <a:lstStyle/>
          <a:p>
            <a:endParaRPr lang="fr-FR" sz="2000"/>
          </a:p>
        </p:txBody>
      </p:sp>
      <p:sp>
        <p:nvSpPr>
          <p:cNvPr id="75784" name="Oval 8"/>
          <p:cNvSpPr>
            <a:spLocks noChangeArrowheads="1"/>
          </p:cNvSpPr>
          <p:nvPr/>
        </p:nvSpPr>
        <p:spPr bwMode="auto">
          <a:xfrm>
            <a:off x="2573338" y="3640138"/>
            <a:ext cx="161925" cy="190500"/>
          </a:xfrm>
          <a:prstGeom prst="ellipse">
            <a:avLst/>
          </a:prstGeom>
          <a:solidFill>
            <a:schemeClr val="tx1"/>
          </a:solidFill>
          <a:ln w="12700">
            <a:solidFill>
              <a:schemeClr val="folHlink"/>
            </a:solidFill>
            <a:round/>
            <a:headEnd/>
            <a:tailEnd/>
          </a:ln>
        </p:spPr>
        <p:txBody>
          <a:bodyPr wrap="none" anchor="ctr"/>
          <a:lstStyle/>
          <a:p>
            <a:endParaRPr lang="fr-FR" sz="2000"/>
          </a:p>
        </p:txBody>
      </p:sp>
      <p:sp>
        <p:nvSpPr>
          <p:cNvPr id="266249" name="Rectangle 9"/>
          <p:cNvSpPr>
            <a:spLocks noChangeArrowheads="1"/>
          </p:cNvSpPr>
          <p:nvPr/>
        </p:nvSpPr>
        <p:spPr bwMode="auto">
          <a:xfrm>
            <a:off x="1350963" y="1447800"/>
            <a:ext cx="2382837" cy="952500"/>
          </a:xfrm>
          <a:prstGeom prst="rect">
            <a:avLst/>
          </a:prstGeom>
          <a:gradFill rotWithShape="0">
            <a:gsLst>
              <a:gs pos="0">
                <a:schemeClr val="folHlink">
                  <a:alpha val="60001"/>
                </a:schemeClr>
              </a:gs>
              <a:gs pos="50000">
                <a:schemeClr val="folHlink">
                  <a:alpha val="60001"/>
                </a:schemeClr>
              </a:gs>
              <a:gs pos="100000">
                <a:schemeClr val="folHlink">
                  <a:alpha val="60001"/>
                </a:schemeClr>
              </a:gs>
            </a:gsLst>
            <a:lin ang="2700000" scaled="1"/>
          </a:gradFill>
          <a:ln w="12700">
            <a:solidFill>
              <a:schemeClr val="folHlink"/>
            </a:solidFill>
            <a:miter lim="800000"/>
            <a:headEnd/>
            <a:tailEnd/>
          </a:ln>
          <a:effectLst/>
        </p:spPr>
        <p:txBody>
          <a:bodyPr wrap="none" anchor="ctr"/>
          <a:lstStyle/>
          <a:p>
            <a:pPr algn="ctr">
              <a:defRPr/>
            </a:pPr>
            <a:r>
              <a:rPr lang="en-US" sz="1600" b="1" dirty="0">
                <a:latin typeface="Segoe Semibold" pitchFamily="34" charset="0"/>
              </a:rPr>
              <a:t>Windows Vista</a:t>
            </a:r>
          </a:p>
          <a:p>
            <a:pPr algn="ctr">
              <a:defRPr/>
            </a:pPr>
            <a:r>
              <a:rPr lang="en-US" sz="1600" b="1" dirty="0">
                <a:latin typeface="Segoe Semibold" pitchFamily="34" charset="0"/>
              </a:rPr>
              <a:t>Administrative Machine</a:t>
            </a:r>
          </a:p>
          <a:p>
            <a:pPr algn="ctr">
              <a:defRPr/>
            </a:pPr>
            <a:r>
              <a:rPr lang="en-US" sz="1600" b="1" dirty="0">
                <a:latin typeface="Segoe Semibold" pitchFamily="34" charset="0"/>
              </a:rPr>
              <a:t>(English)</a:t>
            </a:r>
          </a:p>
        </p:txBody>
      </p:sp>
      <p:sp>
        <p:nvSpPr>
          <p:cNvPr id="266250" name="Rectangle 10"/>
          <p:cNvSpPr>
            <a:spLocks noChangeArrowheads="1"/>
          </p:cNvSpPr>
          <p:nvPr/>
        </p:nvSpPr>
        <p:spPr bwMode="auto">
          <a:xfrm>
            <a:off x="1471613" y="4067175"/>
            <a:ext cx="2328862" cy="952500"/>
          </a:xfrm>
          <a:prstGeom prst="rect">
            <a:avLst/>
          </a:prstGeom>
          <a:gradFill rotWithShape="0">
            <a:gsLst>
              <a:gs pos="0">
                <a:schemeClr val="folHlink">
                  <a:alpha val="60001"/>
                </a:schemeClr>
              </a:gs>
              <a:gs pos="50000">
                <a:schemeClr val="folHlink">
                  <a:alpha val="60001"/>
                </a:schemeClr>
              </a:gs>
              <a:gs pos="100000">
                <a:schemeClr val="folHlink">
                  <a:alpha val="60001"/>
                </a:schemeClr>
              </a:gs>
            </a:gsLst>
            <a:lin ang="2700000" scaled="1"/>
          </a:gradFill>
          <a:ln w="12700">
            <a:solidFill>
              <a:schemeClr val="folHlink"/>
            </a:solidFill>
            <a:miter lim="800000"/>
            <a:headEnd/>
            <a:tailEnd/>
          </a:ln>
          <a:effectLst/>
        </p:spPr>
        <p:txBody>
          <a:bodyPr wrap="none" anchor="ctr"/>
          <a:lstStyle/>
          <a:p>
            <a:pPr algn="ctr">
              <a:defRPr/>
            </a:pPr>
            <a:r>
              <a:rPr lang="en-US" sz="1600" b="1">
                <a:latin typeface="Segoe Semibold" pitchFamily="34" charset="0"/>
              </a:rPr>
              <a:t>Windows Vista</a:t>
            </a:r>
          </a:p>
          <a:p>
            <a:pPr algn="ctr">
              <a:defRPr/>
            </a:pPr>
            <a:r>
              <a:rPr lang="en-US" sz="1600" b="1">
                <a:latin typeface="Segoe Semibold" pitchFamily="34" charset="0"/>
              </a:rPr>
              <a:t>Administrative Machine</a:t>
            </a:r>
          </a:p>
          <a:p>
            <a:pPr algn="ctr">
              <a:defRPr/>
            </a:pPr>
            <a:r>
              <a:rPr lang="en-US" sz="1600" b="1">
                <a:latin typeface="Segoe Semibold" pitchFamily="34" charset="0"/>
              </a:rPr>
              <a:t>(French)</a:t>
            </a:r>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8372475" cy="585788"/>
          </a:xfrm>
          <a:noFill/>
        </p:spPr>
        <p:txBody>
          <a:bodyPr/>
          <a:lstStyle/>
          <a:p>
            <a:r>
              <a:rPr lang="en-US" dirty="0" smtClean="0"/>
              <a:t>Evolutions futures ( SP1 de Vista)</a:t>
            </a:r>
            <a:endParaRPr lang="en-US" sz="2400" dirty="0" smtClean="0"/>
          </a:p>
        </p:txBody>
      </p:sp>
      <p:sp>
        <p:nvSpPr>
          <p:cNvPr id="76803" name="Rectangle 3"/>
          <p:cNvSpPr>
            <a:spLocks noGrp="1" noChangeArrowheads="1"/>
          </p:cNvSpPr>
          <p:nvPr>
            <p:ph idx="1"/>
          </p:nvPr>
        </p:nvSpPr>
        <p:spPr>
          <a:xfrm>
            <a:off x="228600" y="771525"/>
            <a:ext cx="8629650" cy="5353050"/>
          </a:xfrm>
        </p:spPr>
        <p:txBody>
          <a:bodyPr/>
          <a:lstStyle/>
          <a:p>
            <a:r>
              <a:rPr lang="fr-FR" dirty="0" smtClean="0"/>
              <a:t>Modèles pour gérer les scénarios communs</a:t>
            </a:r>
          </a:p>
          <a:p>
            <a:pPr lvl="1"/>
            <a:r>
              <a:rPr lang="fr-FR" dirty="0" smtClean="0"/>
              <a:t>Commentaires par GPO ou par paramètres</a:t>
            </a:r>
          </a:p>
          <a:p>
            <a:pPr lvl="1"/>
            <a:r>
              <a:rPr lang="fr-FR" dirty="0" smtClean="0"/>
              <a:t>Nouveau nœud « Starter </a:t>
            </a:r>
            <a:r>
              <a:rPr lang="fr-FR" dirty="0" err="1" smtClean="0"/>
              <a:t>GPOs</a:t>
            </a:r>
            <a:r>
              <a:rPr lang="fr-FR" dirty="0" smtClean="0"/>
              <a:t> » modèle dans la GPMC</a:t>
            </a:r>
          </a:p>
          <a:p>
            <a:pPr lvl="2"/>
            <a:r>
              <a:rPr lang="fr-FR" dirty="0" smtClean="0"/>
              <a:t>Création de nouvelles </a:t>
            </a:r>
            <a:r>
              <a:rPr lang="fr-FR" dirty="0" err="1" smtClean="0"/>
              <a:t>GPOs</a:t>
            </a:r>
            <a:r>
              <a:rPr lang="fr-FR" dirty="0" smtClean="0"/>
              <a:t> basées sur des modèles</a:t>
            </a:r>
          </a:p>
          <a:p>
            <a:pPr lvl="1">
              <a:buFontTx/>
              <a:buNone/>
            </a:pPr>
            <a:endParaRPr lang="fr-FR" sz="1000" dirty="0" smtClean="0"/>
          </a:p>
          <a:p>
            <a:r>
              <a:rPr lang="fr-FR" dirty="0" smtClean="0"/>
              <a:t>Recherche/filtre rend plus simple la recherche des bons paramètres</a:t>
            </a:r>
          </a:p>
          <a:p>
            <a:pPr lvl="1"/>
            <a:r>
              <a:rPr lang="fr-FR" dirty="0" smtClean="0"/>
              <a:t>Paramètres de filtrage basés sur :</a:t>
            </a:r>
          </a:p>
          <a:p>
            <a:pPr lvl="3">
              <a:buClr>
                <a:schemeClr val="bg1"/>
              </a:buClr>
              <a:buFont typeface="Segoe" pitchFamily="34" charset="0"/>
              <a:buBlip>
                <a:blip r:embed="rId3"/>
              </a:buBlip>
            </a:pPr>
            <a:r>
              <a:rPr lang="fr-FR" sz="2200" dirty="0" smtClean="0"/>
              <a:t>Le texte des titres où des explications</a:t>
            </a:r>
          </a:p>
          <a:p>
            <a:pPr lvl="3">
              <a:buClr>
                <a:schemeClr val="bg1"/>
              </a:buClr>
              <a:buFont typeface="Segoe" pitchFamily="34" charset="0"/>
              <a:buBlip>
                <a:blip r:embed="rId3"/>
              </a:buBlip>
            </a:pPr>
            <a:r>
              <a:rPr lang="fr-FR" sz="2200" dirty="0" smtClean="0"/>
              <a:t>Plateformes &amp; applications “supporté sur”</a:t>
            </a:r>
          </a:p>
          <a:p>
            <a:pPr lvl="3">
              <a:buClr>
                <a:schemeClr val="bg1"/>
              </a:buClr>
              <a:buFont typeface="Segoe" pitchFamily="34" charset="0"/>
              <a:buBlip>
                <a:blip r:embed="rId3"/>
              </a:buBlip>
            </a:pPr>
            <a:r>
              <a:rPr lang="fr-FR" sz="2200" dirty="0" smtClean="0"/>
              <a:t>GPO Configurée (</a:t>
            </a:r>
            <a:r>
              <a:rPr lang="fr-FR" sz="2200" dirty="0" err="1" smtClean="0"/>
              <a:t>enabled</a:t>
            </a:r>
            <a:r>
              <a:rPr lang="fr-FR" sz="2200" dirty="0" smtClean="0"/>
              <a:t> ou </a:t>
            </a:r>
            <a:r>
              <a:rPr lang="fr-FR" sz="2200" dirty="0" err="1" smtClean="0"/>
              <a:t>disabled</a:t>
            </a:r>
            <a:r>
              <a:rPr lang="fr-FR" sz="2200" dirty="0" smtClean="0"/>
              <a:t>)</a:t>
            </a:r>
          </a:p>
          <a:p>
            <a:pPr lvl="3">
              <a:buClr>
                <a:schemeClr val="bg1"/>
              </a:buClr>
              <a:buFont typeface="Segoe" pitchFamily="34" charset="0"/>
              <a:buBlip>
                <a:blip r:embed="rId3"/>
              </a:buBlip>
            </a:pPr>
            <a:r>
              <a:rPr lang="fr-FR" sz="2200" dirty="0" smtClean="0"/>
              <a:t>GPO Commentée</a:t>
            </a:r>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65100" y="179388"/>
            <a:ext cx="8380413" cy="585787"/>
          </a:xfrm>
          <a:noFill/>
        </p:spPr>
        <p:txBody>
          <a:bodyPr/>
          <a:lstStyle/>
          <a:p>
            <a:r>
              <a:rPr lang="fr-FR" smtClean="0"/>
              <a:t>Gestion des imprimantes</a:t>
            </a:r>
          </a:p>
        </p:txBody>
      </p:sp>
      <p:sp>
        <p:nvSpPr>
          <p:cNvPr id="78851" name="Rectangle 3"/>
          <p:cNvSpPr>
            <a:spLocks noGrp="1" noChangeArrowheads="1"/>
          </p:cNvSpPr>
          <p:nvPr>
            <p:ph idx="1"/>
          </p:nvPr>
        </p:nvSpPr>
        <p:spPr>
          <a:xfrm>
            <a:off x="185738" y="938213"/>
            <a:ext cx="8532812" cy="5024437"/>
          </a:xfrm>
        </p:spPr>
        <p:txBody>
          <a:bodyPr/>
          <a:lstStyle/>
          <a:p>
            <a:r>
              <a:rPr lang="fr-FR" smtClean="0"/>
              <a:t>Nouvelle console de gestion centralisée des imprimantes (mmc)</a:t>
            </a:r>
          </a:p>
          <a:p>
            <a:pPr lvl="1"/>
            <a:r>
              <a:rPr lang="fr-FR" smtClean="0"/>
              <a:t>La même que dans Windows Server 2003 R2 </a:t>
            </a:r>
            <a:r>
              <a:rPr lang="fr-FR" smtClean="0">
                <a:sym typeface="Wingdings" pitchFamily="2" charset="2"/>
              </a:rPr>
              <a:t></a:t>
            </a:r>
            <a:endParaRPr lang="fr-FR" smtClean="0"/>
          </a:p>
          <a:p>
            <a:r>
              <a:rPr lang="fr-FR" smtClean="0"/>
              <a:t>Via les stratégies de groupe </a:t>
            </a:r>
          </a:p>
          <a:p>
            <a:pPr lvl="1"/>
            <a:r>
              <a:rPr lang="fr-FR" smtClean="0"/>
              <a:t>Déployer les imprimantes en les associant aux machines ou aux utilisateurs</a:t>
            </a:r>
          </a:p>
          <a:p>
            <a:pPr lvl="2"/>
            <a:r>
              <a:rPr lang="fr-FR" sz="2200" smtClean="0"/>
              <a:t>Par machine : utilisation partagée</a:t>
            </a:r>
          </a:p>
          <a:p>
            <a:pPr lvl="2"/>
            <a:r>
              <a:rPr lang="fr-FR" sz="2200" smtClean="0"/>
              <a:t>Par utilisateurs: l’imprimante suit l’utilisateur</a:t>
            </a:r>
          </a:p>
          <a:p>
            <a:pPr lvl="1"/>
            <a:r>
              <a:rPr lang="fr-FR" smtClean="0"/>
              <a:t>Supprimer des drivers d’impression</a:t>
            </a:r>
          </a:p>
          <a:p>
            <a:pPr lvl="1"/>
            <a:r>
              <a:rPr lang="fr-FR" smtClean="0"/>
              <a:t>Interdire l’installation des périphériques d’impressions non approuvés</a:t>
            </a:r>
          </a:p>
          <a:p>
            <a:pPr lvl="1"/>
            <a:r>
              <a:rPr lang="fr-FR" smtClean="0"/>
              <a:t>Déléguer les droits d’installation des imprimantes</a:t>
            </a:r>
          </a:p>
        </p:txBody>
      </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Rectangle-Sm-01"/>
          <p:cNvPicPr>
            <a:picLocks noChangeAspect="1" noChangeArrowheads="1"/>
          </p:cNvPicPr>
          <p:nvPr/>
        </p:nvPicPr>
        <p:blipFill>
          <a:blip r:embed="rId4"/>
          <a:srcRect/>
          <a:stretch>
            <a:fillRect/>
          </a:stretch>
        </p:blipFill>
        <p:spPr bwMode="auto">
          <a:xfrm>
            <a:off x="4927600" y="1484313"/>
            <a:ext cx="3835400" cy="1306512"/>
          </a:xfrm>
          <a:prstGeom prst="rect">
            <a:avLst/>
          </a:prstGeom>
          <a:noFill/>
          <a:ln w="9525">
            <a:noFill/>
            <a:miter lim="800000"/>
            <a:headEnd/>
            <a:tailEnd/>
          </a:ln>
        </p:spPr>
      </p:pic>
      <p:pic>
        <p:nvPicPr>
          <p:cNvPr id="79875" name="Picture 3" descr="Rectangle-Sm-01"/>
          <p:cNvPicPr>
            <a:picLocks noChangeAspect="1" noChangeArrowheads="1"/>
          </p:cNvPicPr>
          <p:nvPr/>
        </p:nvPicPr>
        <p:blipFill>
          <a:blip r:embed="rId4"/>
          <a:srcRect/>
          <a:stretch>
            <a:fillRect/>
          </a:stretch>
        </p:blipFill>
        <p:spPr bwMode="auto">
          <a:xfrm>
            <a:off x="381000" y="1481138"/>
            <a:ext cx="3886200" cy="1306512"/>
          </a:xfrm>
          <a:prstGeom prst="rect">
            <a:avLst/>
          </a:prstGeom>
          <a:noFill/>
          <a:ln w="9525">
            <a:noFill/>
            <a:miter lim="800000"/>
            <a:headEnd/>
            <a:tailEnd/>
          </a:ln>
        </p:spPr>
      </p:pic>
      <p:sp>
        <p:nvSpPr>
          <p:cNvPr id="79876" name="Rectangle 4"/>
          <p:cNvSpPr>
            <a:spLocks noGrp="1" noChangeArrowheads="1"/>
          </p:cNvSpPr>
          <p:nvPr>
            <p:ph type="title"/>
          </p:nvPr>
        </p:nvSpPr>
        <p:spPr>
          <a:xfrm>
            <a:off x="381000" y="300038"/>
            <a:ext cx="9001125" cy="833437"/>
          </a:xfrm>
          <a:noFill/>
        </p:spPr>
        <p:txBody>
          <a:bodyPr/>
          <a:lstStyle/>
          <a:p>
            <a:r>
              <a:rPr lang="en-US" smtClean="0"/>
              <a:t>Améliorer la gestion des correctifs</a:t>
            </a:r>
            <a:r>
              <a:rPr lang="en-US" sz="3200" smtClean="0"/>
              <a:t/>
            </a:r>
            <a:br>
              <a:rPr lang="en-US" sz="3200" smtClean="0"/>
            </a:br>
            <a:endParaRPr lang="en-US" sz="2000" smtClean="0">
              <a:solidFill>
                <a:schemeClr val="accent1"/>
              </a:solidFill>
            </a:endParaRPr>
          </a:p>
        </p:txBody>
      </p:sp>
      <p:sp>
        <p:nvSpPr>
          <p:cNvPr id="276485" name="Rectangle 5"/>
          <p:cNvSpPr>
            <a:spLocks noChangeArrowheads="1"/>
          </p:cNvSpPr>
          <p:nvPr/>
        </p:nvSpPr>
        <p:spPr bwMode="auto">
          <a:xfrm>
            <a:off x="381000" y="3086100"/>
            <a:ext cx="3929063" cy="3219450"/>
          </a:xfrm>
          <a:prstGeom prst="rect">
            <a:avLst/>
          </a:prstGeom>
          <a:noFill/>
          <a:ln w="12700">
            <a:noFill/>
            <a:miter lim="800000"/>
            <a:headEnd/>
            <a:tailEnd/>
          </a:ln>
        </p:spPr>
        <p:txBody>
          <a:bodyPr/>
          <a:lstStyle/>
          <a:p>
            <a:pPr marL="398463" indent="-398463">
              <a:spcBef>
                <a:spcPct val="50000"/>
              </a:spcBef>
              <a:buClr>
                <a:srgbClr val="F4BE96"/>
              </a:buClr>
              <a:buSzPct val="105000"/>
              <a:buFont typeface="Segoe" pitchFamily="34" charset="0"/>
              <a:buBlip>
                <a:blip r:embed="rId5"/>
              </a:buBlip>
            </a:pPr>
            <a:r>
              <a:rPr lang="fr-FR" sz="2000" b="1">
                <a:latin typeface="Segoe" pitchFamily="34" charset="0"/>
                <a:cs typeface="Arial" charset="0"/>
              </a:rPr>
              <a:t>Moins de correctifs (on va essayer </a:t>
            </a:r>
            <a:r>
              <a:rPr lang="fr-FR" sz="2000" b="1">
                <a:latin typeface="Segoe" pitchFamily="34" charset="0"/>
                <a:cs typeface="Arial" charset="0"/>
                <a:sym typeface="Wingdings" pitchFamily="2" charset="2"/>
              </a:rPr>
              <a:t>)</a:t>
            </a:r>
            <a:r>
              <a:rPr lang="fr-FR" sz="2000" b="1">
                <a:latin typeface="Segoe" pitchFamily="34" charset="0"/>
                <a:cs typeface="Arial" charset="0"/>
              </a:rPr>
              <a:t>, correctifs de</a:t>
            </a:r>
            <a:br>
              <a:rPr lang="fr-FR" sz="2000" b="1">
                <a:latin typeface="Segoe" pitchFamily="34" charset="0"/>
                <a:cs typeface="Arial" charset="0"/>
              </a:rPr>
            </a:br>
            <a:r>
              <a:rPr lang="fr-FR" sz="2000" b="1">
                <a:latin typeface="Segoe" pitchFamily="34" charset="0"/>
                <a:cs typeface="Arial" charset="0"/>
              </a:rPr>
              <a:t>plus petites tailles</a:t>
            </a:r>
          </a:p>
          <a:p>
            <a:pPr marL="398463" indent="-398463">
              <a:spcBef>
                <a:spcPct val="50000"/>
              </a:spcBef>
              <a:buClr>
                <a:srgbClr val="F4BE96"/>
              </a:buClr>
              <a:buSzPct val="105000"/>
              <a:buFont typeface="Segoe" pitchFamily="34" charset="0"/>
              <a:buBlip>
                <a:blip r:embed="rId5"/>
              </a:buBlip>
            </a:pPr>
            <a:r>
              <a:rPr lang="fr-FR" sz="2000" b="1">
                <a:latin typeface="Segoe" pitchFamily="34" charset="0"/>
                <a:cs typeface="Arial" charset="0"/>
              </a:rPr>
              <a:t>Outil commun d’analyse</a:t>
            </a:r>
          </a:p>
          <a:p>
            <a:pPr marL="398463" indent="-398463">
              <a:spcBef>
                <a:spcPct val="50000"/>
              </a:spcBef>
              <a:buClr>
                <a:srgbClr val="F4BE96"/>
              </a:buClr>
              <a:buSzPct val="105000"/>
              <a:buFont typeface="Segoe" pitchFamily="34" charset="0"/>
              <a:buBlip>
                <a:blip r:embed="rId5"/>
              </a:buBlip>
            </a:pPr>
            <a:r>
              <a:rPr lang="fr-FR" sz="2000" b="1">
                <a:latin typeface="Segoe" pitchFamily="34" charset="0"/>
                <a:cs typeface="Arial" charset="0"/>
              </a:rPr>
              <a:t>Appliquer les correctifs directement sur les images</a:t>
            </a:r>
          </a:p>
        </p:txBody>
      </p:sp>
      <p:sp>
        <p:nvSpPr>
          <p:cNvPr id="276486" name="Rectangle 6"/>
          <p:cNvSpPr>
            <a:spLocks noChangeArrowheads="1"/>
          </p:cNvSpPr>
          <p:nvPr/>
        </p:nvSpPr>
        <p:spPr bwMode="auto">
          <a:xfrm>
            <a:off x="4919663" y="3086100"/>
            <a:ext cx="4224337" cy="3219450"/>
          </a:xfrm>
          <a:prstGeom prst="rect">
            <a:avLst/>
          </a:prstGeom>
          <a:noFill/>
          <a:ln w="12700">
            <a:noFill/>
            <a:miter lim="800000"/>
            <a:headEnd/>
            <a:tailEnd/>
          </a:ln>
        </p:spPr>
        <p:txBody>
          <a:bodyPr/>
          <a:lstStyle/>
          <a:p>
            <a:pPr marL="398463" indent="-398463">
              <a:spcBef>
                <a:spcPct val="50000"/>
              </a:spcBef>
              <a:buClr>
                <a:srgbClr val="F4BE96"/>
              </a:buClr>
              <a:buSzPct val="105000"/>
              <a:buFont typeface="Segoe" pitchFamily="34" charset="0"/>
              <a:buBlip>
                <a:blip r:embed="rId5"/>
              </a:buBlip>
            </a:pPr>
            <a:r>
              <a:rPr lang="fr-FR" sz="2000" b="1">
                <a:latin typeface="Segoe" pitchFamily="34" charset="0"/>
                <a:cs typeface="Arial" charset="0"/>
              </a:rPr>
              <a:t>Moins de redémarrages</a:t>
            </a:r>
          </a:p>
          <a:p>
            <a:pPr marL="627063" lvl="1" indent="-114300">
              <a:spcBef>
                <a:spcPct val="50000"/>
              </a:spcBef>
              <a:buClr>
                <a:srgbClr val="F4BE96"/>
              </a:buClr>
              <a:buSzPct val="105000"/>
              <a:buFont typeface="Segoe" pitchFamily="34" charset="0"/>
              <a:buBlip>
                <a:blip r:embed="rId5"/>
              </a:buBlip>
            </a:pPr>
            <a:r>
              <a:rPr lang="fr-FR" sz="2000" b="1">
                <a:latin typeface="Segoe" pitchFamily="34" charset="0"/>
                <a:cs typeface="Arial" charset="0"/>
              </a:rPr>
              <a:t>Restart Manager</a:t>
            </a:r>
          </a:p>
          <a:p>
            <a:pPr marL="398463" indent="-398463">
              <a:spcBef>
                <a:spcPct val="50000"/>
              </a:spcBef>
              <a:buClr>
                <a:srgbClr val="F4BE96"/>
              </a:buClr>
              <a:buSzPct val="105000"/>
              <a:buFont typeface="Segoe" pitchFamily="34" charset="0"/>
              <a:buBlip>
                <a:blip r:embed="rId5"/>
              </a:buBlip>
            </a:pPr>
            <a:r>
              <a:rPr lang="fr-FR" sz="2000" b="1"/>
              <a:t>Mise à jour automatique pour tout </a:t>
            </a:r>
          </a:p>
          <a:p>
            <a:pPr marL="398463" indent="-398463">
              <a:spcBef>
                <a:spcPct val="50000"/>
              </a:spcBef>
              <a:buClr>
                <a:srgbClr val="F4BE96"/>
              </a:buClr>
              <a:buSzPct val="105000"/>
              <a:buFont typeface="Segoe" pitchFamily="34" charset="0"/>
              <a:buBlip>
                <a:blip r:embed="rId5"/>
              </a:buBlip>
            </a:pPr>
            <a:r>
              <a:rPr lang="fr-FR" sz="2000" b="1"/>
              <a:t>Expérience avec les mises à jour : cohérence et fiabilité</a:t>
            </a:r>
          </a:p>
        </p:txBody>
      </p:sp>
      <p:sp>
        <p:nvSpPr>
          <p:cNvPr id="79879" name="Rectangle 7"/>
          <p:cNvSpPr>
            <a:spLocks noChangeArrowheads="1"/>
          </p:cNvSpPr>
          <p:nvPr/>
        </p:nvSpPr>
        <p:spPr bwMode="auto">
          <a:xfrm>
            <a:off x="4919663" y="1500188"/>
            <a:ext cx="4224337" cy="1198562"/>
          </a:xfrm>
          <a:prstGeom prst="rect">
            <a:avLst/>
          </a:prstGeom>
          <a:noFill/>
          <a:ln w="12700">
            <a:noFill/>
            <a:miter lim="800000"/>
            <a:headEnd/>
            <a:tailEnd/>
          </a:ln>
        </p:spPr>
        <p:txBody>
          <a:bodyPr anchor="ctr"/>
          <a:lstStyle/>
          <a:p>
            <a:pPr marL="114300" eaLnBrk="0" hangingPunct="0"/>
            <a:r>
              <a:rPr lang="fr-FR" sz="2000" b="1">
                <a:cs typeface="Arial" charset="0"/>
              </a:rPr>
              <a:t>Moins de </a:t>
            </a:r>
          </a:p>
          <a:p>
            <a:pPr marL="114300" eaLnBrk="0" hangingPunct="0"/>
            <a:r>
              <a:rPr lang="fr-FR" sz="2000" b="1">
                <a:cs typeface="Arial" charset="0"/>
              </a:rPr>
              <a:t>perturbations </a:t>
            </a:r>
          </a:p>
          <a:p>
            <a:pPr marL="114300" eaLnBrk="0" hangingPunct="0"/>
            <a:r>
              <a:rPr lang="fr-FR" sz="2000" b="1">
                <a:cs typeface="Arial" charset="0"/>
              </a:rPr>
              <a:t>pour les utilisateurs</a:t>
            </a:r>
          </a:p>
        </p:txBody>
      </p:sp>
      <p:sp>
        <p:nvSpPr>
          <p:cNvPr id="79880" name="Rectangle 8"/>
          <p:cNvSpPr>
            <a:spLocks noChangeArrowheads="1"/>
          </p:cNvSpPr>
          <p:nvPr/>
        </p:nvSpPr>
        <p:spPr bwMode="auto">
          <a:xfrm>
            <a:off x="381000" y="1500188"/>
            <a:ext cx="4191000" cy="1201737"/>
          </a:xfrm>
          <a:prstGeom prst="rect">
            <a:avLst/>
          </a:prstGeom>
          <a:noFill/>
          <a:ln w="12700">
            <a:noFill/>
            <a:miter lim="800000"/>
            <a:headEnd/>
            <a:tailEnd/>
          </a:ln>
        </p:spPr>
        <p:txBody>
          <a:bodyPr anchor="ctr"/>
          <a:lstStyle/>
          <a:p>
            <a:pPr marL="114300" eaLnBrk="0" hangingPunct="0"/>
            <a:r>
              <a:rPr lang="fr-FR" sz="2000" b="1">
                <a:cs typeface="Arial" charset="0"/>
              </a:rPr>
              <a:t>Moins consommateur </a:t>
            </a:r>
          </a:p>
          <a:p>
            <a:pPr marL="114300" eaLnBrk="0" hangingPunct="0"/>
            <a:r>
              <a:rPr lang="fr-FR" sz="2000" b="1">
                <a:cs typeface="Arial" charset="0"/>
              </a:rPr>
              <a:t>de temps pour les administrateurs</a:t>
            </a:r>
          </a:p>
        </p:txBody>
      </p:sp>
      <p:pic>
        <p:nvPicPr>
          <p:cNvPr id="79881" name="Picture 9" descr="savetime"/>
          <p:cNvPicPr>
            <a:picLocks noChangeAspect="1" noChangeArrowheads="1"/>
          </p:cNvPicPr>
          <p:nvPr/>
        </p:nvPicPr>
        <p:blipFill>
          <a:blip r:embed="rId6"/>
          <a:srcRect/>
          <a:stretch>
            <a:fillRect/>
          </a:stretch>
        </p:blipFill>
        <p:spPr bwMode="auto">
          <a:xfrm>
            <a:off x="3409950" y="1679575"/>
            <a:ext cx="971550" cy="971550"/>
          </a:xfrm>
          <a:prstGeom prst="rect">
            <a:avLst/>
          </a:prstGeom>
          <a:noFill/>
          <a:ln w="9525">
            <a:noFill/>
            <a:miter lim="800000"/>
            <a:headEnd/>
            <a:tailEnd/>
          </a:ln>
        </p:spPr>
      </p:pic>
      <p:pic>
        <p:nvPicPr>
          <p:cNvPr id="79882" name="Picture 10" descr="j0292020"/>
          <p:cNvPicPr>
            <a:picLocks noChangeAspect="1" noChangeArrowheads="1"/>
          </p:cNvPicPr>
          <p:nvPr/>
        </p:nvPicPr>
        <p:blipFill>
          <a:blip r:embed="rId7"/>
          <a:srcRect/>
          <a:stretch>
            <a:fillRect/>
          </a:stretch>
        </p:blipFill>
        <p:spPr bwMode="auto">
          <a:xfrm flipH="1">
            <a:off x="7777163" y="1582738"/>
            <a:ext cx="1262062" cy="1198562"/>
          </a:xfrm>
          <a:prstGeom prst="rect">
            <a:avLst/>
          </a:prstGeom>
          <a:noFill/>
          <a:ln w="9525">
            <a:noFill/>
            <a:miter lim="800000"/>
            <a:headEnd/>
            <a:tailEnd/>
          </a:ln>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485"/>
                                        </p:tgtEl>
                                        <p:attrNameLst>
                                          <p:attrName>style.visibility</p:attrName>
                                        </p:attrNameLst>
                                      </p:cBhvr>
                                      <p:to>
                                        <p:strVal val="visible"/>
                                      </p:to>
                                    </p:set>
                                    <p:animEffect transition="in" filter="fade">
                                      <p:cBhvr>
                                        <p:cTn id="7" dur="1000"/>
                                        <p:tgtEl>
                                          <p:spTgt spid="2764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486"/>
                                        </p:tgtEl>
                                        <p:attrNameLst>
                                          <p:attrName>style.visibility</p:attrName>
                                        </p:attrNameLst>
                                      </p:cBhvr>
                                      <p:to>
                                        <p:strVal val="visible"/>
                                      </p:to>
                                    </p:set>
                                    <p:animEffect transition="in" filter="fade">
                                      <p:cBhvr>
                                        <p:cTn id="12" dur="1000"/>
                                        <p:tgtEl>
                                          <p:spTgt spid="276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5" grpId="0"/>
      <p:bldP spid="27648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50813" y="103188"/>
            <a:ext cx="8372475" cy="1079500"/>
          </a:xfrm>
          <a:noFill/>
        </p:spPr>
        <p:txBody>
          <a:bodyPr/>
          <a:lstStyle/>
          <a:p>
            <a:r>
              <a:rPr lang="fr-FR" smtClean="0"/>
              <a:t>Evolutions Windows Management Instrumentation</a:t>
            </a:r>
          </a:p>
        </p:txBody>
      </p:sp>
      <p:sp>
        <p:nvSpPr>
          <p:cNvPr id="3076" name="Rectangle 3"/>
          <p:cNvSpPr>
            <a:spLocks noGrp="1" noChangeArrowheads="1"/>
          </p:cNvSpPr>
          <p:nvPr>
            <p:ph type="body" sz="half" idx="1"/>
          </p:nvPr>
        </p:nvSpPr>
        <p:spPr>
          <a:xfrm>
            <a:off x="273050" y="1817688"/>
            <a:ext cx="4460875" cy="2566987"/>
          </a:xfrm>
          <a:noFill/>
        </p:spPr>
        <p:txBody>
          <a:bodyPr/>
          <a:lstStyle/>
          <a:p>
            <a:pPr>
              <a:buFont typeface="Wingdings 2" pitchFamily="18" charset="2"/>
              <a:buNone/>
            </a:pPr>
            <a:r>
              <a:rPr lang="fr-FR" sz="2400" b="1" smtClean="0"/>
              <a:t>Nouveaux fournisseurs WMI:</a:t>
            </a:r>
          </a:p>
          <a:p>
            <a:r>
              <a:rPr lang="en-US" sz="1800" smtClean="0"/>
              <a:t>Trusted Platform Module (TPM)</a:t>
            </a:r>
          </a:p>
          <a:p>
            <a:r>
              <a:rPr lang="en-US" sz="1800" smtClean="0"/>
              <a:t>Boot Configuration Database (BCD)</a:t>
            </a:r>
          </a:p>
          <a:p>
            <a:r>
              <a:rPr lang="en-US" sz="1800" smtClean="0"/>
              <a:t>Intelligent Platform Management </a:t>
            </a:r>
            <a:br>
              <a:rPr lang="en-US" sz="1800" smtClean="0"/>
            </a:br>
            <a:r>
              <a:rPr lang="en-US" sz="1800" smtClean="0"/>
              <a:t>Interface (IPMI)</a:t>
            </a:r>
          </a:p>
          <a:p>
            <a:r>
              <a:rPr lang="en-US" sz="1800" smtClean="0"/>
              <a:t>Windows Parental Control (WPC)</a:t>
            </a:r>
          </a:p>
          <a:p>
            <a:r>
              <a:rPr lang="en-US" sz="1800" smtClean="0"/>
              <a:t>Network Access Protocol Client  (NAP)</a:t>
            </a:r>
          </a:p>
        </p:txBody>
      </p:sp>
      <p:graphicFrame>
        <p:nvGraphicFramePr>
          <p:cNvPr id="3074" name="Object 5"/>
          <p:cNvGraphicFramePr>
            <a:graphicFrameLocks noChangeAspect="1"/>
          </p:cNvGraphicFramePr>
          <p:nvPr>
            <p:ph type="chart" sz="half" idx="2"/>
          </p:nvPr>
        </p:nvGraphicFramePr>
        <p:xfrm>
          <a:off x="4922838" y="1895475"/>
          <a:ext cx="3724275" cy="2490788"/>
        </p:xfrm>
        <a:graphic>
          <a:graphicData uri="http://schemas.openxmlformats.org/presentationml/2006/ole">
            <p:oleObj spid="_x0000_s3074" name="Chart" r:id="rId4" imgW="6096039" imgH="4076726" progId="MSGraph.Chart.8">
              <p:embed followColorScheme="full"/>
            </p:oleObj>
          </a:graphicData>
        </a:graphic>
      </p:graphicFrame>
      <p:sp>
        <p:nvSpPr>
          <p:cNvPr id="3077" name="Rectangle 4"/>
          <p:cNvSpPr>
            <a:spLocks noChangeArrowheads="1"/>
          </p:cNvSpPr>
          <p:nvPr/>
        </p:nvSpPr>
        <p:spPr bwMode="auto">
          <a:xfrm>
            <a:off x="301625" y="4633913"/>
            <a:ext cx="8358188" cy="1785937"/>
          </a:xfrm>
          <a:prstGeom prst="rect">
            <a:avLst/>
          </a:prstGeom>
          <a:noFill/>
          <a:ln w="9525" algn="ctr">
            <a:noFill/>
            <a:miter lim="800000"/>
            <a:headEnd/>
            <a:tailEnd/>
          </a:ln>
        </p:spPr>
        <p:txBody>
          <a:bodyPr anchor="ctr"/>
          <a:lstStyle/>
          <a:p>
            <a:pPr eaLnBrk="0" hangingPunct="0">
              <a:lnSpc>
                <a:spcPct val="90000"/>
              </a:lnSpc>
              <a:spcBef>
                <a:spcPct val="20000"/>
              </a:spcBef>
              <a:buClr>
                <a:schemeClr val="tx2"/>
              </a:buClr>
              <a:buFont typeface="Wingdings 2" pitchFamily="18" charset="2"/>
              <a:buNone/>
            </a:pPr>
            <a:r>
              <a:rPr lang="fr-FR" sz="2400" b="1"/>
              <a:t>Etendre les possibilit</a:t>
            </a:r>
            <a:r>
              <a:rPr lang="fr-FR" sz="2400" b="1">
                <a:latin typeface="Segoe Semibold" pitchFamily="34" charset="0"/>
              </a:rPr>
              <a:t>é</a:t>
            </a:r>
            <a:r>
              <a:rPr lang="fr-FR" sz="2400" b="1"/>
              <a:t>s d</a:t>
            </a:r>
            <a:r>
              <a:rPr lang="fr-FR" sz="2400" b="1">
                <a:latin typeface="Segoe Semibold" pitchFamily="34" charset="0"/>
              </a:rPr>
              <a:t>’</a:t>
            </a:r>
            <a:r>
              <a:rPr lang="fr-FR" sz="2400" b="1"/>
              <a:t>audit avec WMI</a:t>
            </a:r>
          </a:p>
          <a:p>
            <a:pPr lvl="1" indent="-223838" eaLnBrk="0" hangingPunct="0">
              <a:lnSpc>
                <a:spcPct val="90000"/>
              </a:lnSpc>
              <a:spcBef>
                <a:spcPct val="20000"/>
              </a:spcBef>
              <a:buFontTx/>
              <a:buBlip>
                <a:blip r:embed="rId5"/>
              </a:buBlip>
            </a:pPr>
            <a:r>
              <a:rPr lang="fr-FR"/>
              <a:t>Exemple:  Un administrateur administrant les p</a:t>
            </a:r>
            <a:r>
              <a:rPr lang="fr-FR">
                <a:latin typeface="Segoe Semibold" pitchFamily="34" charset="0"/>
              </a:rPr>
              <a:t>é</a:t>
            </a:r>
            <a:r>
              <a:rPr lang="fr-FR"/>
              <a:t>riph</a:t>
            </a:r>
            <a:r>
              <a:rPr lang="fr-FR">
                <a:latin typeface="Segoe Semibold" pitchFamily="34" charset="0"/>
              </a:rPr>
              <a:t>é</a:t>
            </a:r>
            <a:r>
              <a:rPr lang="fr-FR"/>
              <a:t>riques TPM peut retrouver via WMI les informations relatives au TPM dans le journal s</a:t>
            </a:r>
            <a:r>
              <a:rPr lang="fr-FR">
                <a:latin typeface="Segoe Semibold" pitchFamily="34" charset="0"/>
              </a:rPr>
              <a:t>é</a:t>
            </a:r>
            <a:r>
              <a:rPr lang="fr-FR"/>
              <a:t>curit</a:t>
            </a:r>
            <a:r>
              <a:rPr lang="fr-FR">
                <a:latin typeface="Segoe Semibold" pitchFamily="34" charset="0"/>
              </a:rPr>
              <a:t>é</a:t>
            </a:r>
            <a:endParaRPr lang="fr-FR"/>
          </a:p>
          <a:p>
            <a:pPr lvl="1" indent="-223838" eaLnBrk="0" hangingPunct="0">
              <a:lnSpc>
                <a:spcPct val="90000"/>
              </a:lnSpc>
              <a:spcBef>
                <a:spcPct val="20000"/>
              </a:spcBef>
              <a:buFontTx/>
              <a:buBlip>
                <a:blip r:embed="rId5"/>
              </a:buBlip>
            </a:pPr>
            <a:endParaRPr lang="fr-FR"/>
          </a:p>
          <a:p>
            <a:pPr eaLnBrk="0" hangingPunct="0">
              <a:lnSpc>
                <a:spcPct val="90000"/>
              </a:lnSpc>
              <a:spcBef>
                <a:spcPct val="20000"/>
              </a:spcBef>
              <a:buClr>
                <a:schemeClr val="tx2"/>
              </a:buClr>
              <a:buFont typeface="Wingdings 2" pitchFamily="18" charset="2"/>
              <a:buNone/>
            </a:pPr>
            <a:endParaRPr lang="fr-FR"/>
          </a:p>
        </p:txBody>
      </p:sp>
      <p:sp>
        <p:nvSpPr>
          <p:cNvPr id="3078" name="Rectangle 6"/>
          <p:cNvSpPr>
            <a:spLocks noChangeArrowheads="1"/>
          </p:cNvSpPr>
          <p:nvPr/>
        </p:nvSpPr>
        <p:spPr bwMode="auto">
          <a:xfrm>
            <a:off x="144463" y="1200150"/>
            <a:ext cx="8378825" cy="442913"/>
          </a:xfrm>
          <a:prstGeom prst="rect">
            <a:avLst/>
          </a:prstGeom>
          <a:noFill/>
          <a:ln w="9525">
            <a:noFill/>
            <a:miter lim="800000"/>
            <a:headEnd/>
            <a:tailEnd/>
          </a:ln>
        </p:spPr>
        <p:txBody>
          <a:bodyPr wrap="none" anchor="ctr"/>
          <a:lstStyle/>
          <a:p>
            <a:pPr>
              <a:defRPr/>
            </a:pPr>
            <a:r>
              <a:rPr lang="fr-FR" sz="2400" b="1" dirty="0">
                <a:solidFill>
                  <a:schemeClr val="accent6"/>
                </a:solidFill>
              </a:rPr>
              <a:t>Plus de fournisseurs WMI </a:t>
            </a:r>
            <a:r>
              <a:rPr lang="fr-FR" sz="2400" b="1" dirty="0">
                <a:solidFill>
                  <a:schemeClr val="accent6"/>
                </a:solidFill>
                <a:sym typeface="Wingdings" pitchFamily="2" charset="2"/>
              </a:rPr>
              <a:t></a:t>
            </a:r>
            <a:r>
              <a:rPr lang="fr-FR" sz="2400" b="1" dirty="0">
                <a:solidFill>
                  <a:schemeClr val="accent6"/>
                </a:solidFill>
              </a:rPr>
              <a:t> plus administrable</a:t>
            </a:r>
          </a:p>
        </p:txBody>
      </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265113"/>
            <a:ext cx="9144000" cy="585787"/>
          </a:xfrm>
          <a:noFill/>
        </p:spPr>
        <p:txBody>
          <a:bodyPr/>
          <a:lstStyle/>
          <a:p>
            <a:r>
              <a:rPr lang="en-US" smtClean="0"/>
              <a:t>Windows Remote Management (WinRM)</a:t>
            </a:r>
          </a:p>
        </p:txBody>
      </p:sp>
      <p:sp>
        <p:nvSpPr>
          <p:cNvPr id="81923" name="Rectangle 3"/>
          <p:cNvSpPr>
            <a:spLocks noGrp="1" noChangeArrowheads="1"/>
          </p:cNvSpPr>
          <p:nvPr>
            <p:ph idx="1"/>
          </p:nvPr>
        </p:nvSpPr>
        <p:spPr>
          <a:xfrm>
            <a:off x="288925" y="1249363"/>
            <a:ext cx="8388350" cy="5211762"/>
          </a:xfrm>
        </p:spPr>
        <p:txBody>
          <a:bodyPr/>
          <a:lstStyle/>
          <a:p>
            <a:pPr>
              <a:defRPr/>
            </a:pPr>
            <a:r>
              <a:rPr lang="en-US" dirty="0" smtClean="0">
                <a:solidFill>
                  <a:schemeClr val="accent6"/>
                </a:solidFill>
              </a:rPr>
              <a:t>“Firewall Friendly Remote Access Protocol” </a:t>
            </a:r>
            <a:r>
              <a:rPr lang="en-US" dirty="0" smtClean="0"/>
              <a:t>(</a:t>
            </a:r>
            <a:r>
              <a:rPr lang="en-US" dirty="0" err="1" smtClean="0"/>
              <a:t>Remplace</a:t>
            </a:r>
            <a:r>
              <a:rPr lang="en-US" dirty="0" smtClean="0"/>
              <a:t> DCOM)</a:t>
            </a:r>
          </a:p>
          <a:p>
            <a:pPr lvl="1">
              <a:defRPr/>
            </a:pPr>
            <a:r>
              <a:rPr lang="en-US" dirty="0" smtClean="0"/>
              <a:t>HTTP et HTTPS</a:t>
            </a:r>
          </a:p>
          <a:p>
            <a:pPr lvl="1">
              <a:defRPr/>
            </a:pPr>
            <a:r>
              <a:rPr lang="fr-FR" dirty="0" smtClean="0"/>
              <a:t>Implémentation</a:t>
            </a:r>
            <a:r>
              <a:rPr lang="en-US" dirty="0" smtClean="0"/>
              <a:t> Microsoft de WS-Management</a:t>
            </a:r>
          </a:p>
          <a:p>
            <a:pPr lvl="1">
              <a:buFontTx/>
              <a:buNone/>
              <a:defRPr/>
            </a:pPr>
            <a:endParaRPr lang="en-US" sz="900" dirty="0" smtClean="0"/>
          </a:p>
          <a:p>
            <a:pPr>
              <a:defRPr/>
            </a:pPr>
            <a:r>
              <a:rPr lang="fr-FR" dirty="0" smtClean="0"/>
              <a:t>Qu’est-ce que WS-Management ?</a:t>
            </a:r>
          </a:p>
          <a:p>
            <a:pPr lvl="2">
              <a:defRPr/>
            </a:pPr>
            <a:r>
              <a:rPr lang="fr-FR" dirty="0" smtClean="0"/>
              <a:t>Un protocole de management de type Web service basé sur XML/SOAP </a:t>
            </a:r>
          </a:p>
          <a:p>
            <a:pPr lvl="2">
              <a:defRPr/>
            </a:pPr>
            <a:r>
              <a:rPr lang="fr-FR" dirty="0" smtClean="0"/>
              <a:t>Peut accéder à la plupart des objets WMI existants</a:t>
            </a:r>
          </a:p>
          <a:p>
            <a:pPr lvl="2">
              <a:defRPr/>
            </a:pPr>
            <a:r>
              <a:rPr lang="fr-FR" dirty="0" smtClean="0"/>
              <a:t>Supporte les </a:t>
            </a:r>
            <a:r>
              <a:rPr lang="fr-FR" dirty="0" smtClean="0">
                <a:solidFill>
                  <a:schemeClr val="tx2"/>
                </a:solidFill>
              </a:rPr>
              <a:t>«</a:t>
            </a:r>
            <a:r>
              <a:rPr lang="fr-FR" dirty="0" smtClean="0"/>
              <a:t> </a:t>
            </a:r>
            <a:r>
              <a:rPr lang="fr-FR" dirty="0" smtClean="0">
                <a:solidFill>
                  <a:schemeClr val="tx2"/>
                </a:solidFill>
              </a:rPr>
              <a:t>Service Processors Out-of-Band »</a:t>
            </a:r>
          </a:p>
          <a:p>
            <a:pPr lvl="2">
              <a:defRPr/>
            </a:pPr>
            <a:r>
              <a:rPr lang="fr-FR" dirty="0" smtClean="0">
                <a:solidFill>
                  <a:schemeClr val="tx2"/>
                </a:solidFill>
              </a:rPr>
              <a:t>« In-Band »</a:t>
            </a:r>
            <a:r>
              <a:rPr lang="fr-FR" dirty="0" smtClean="0">
                <a:solidFill>
                  <a:schemeClr val="accent2"/>
                </a:solidFill>
              </a:rPr>
              <a:t> </a:t>
            </a:r>
            <a:r>
              <a:rPr lang="fr-FR" dirty="0" smtClean="0"/>
              <a:t>: fonctionnalités plus riches, notamment pour la gestion logiciel</a:t>
            </a:r>
            <a:endParaRPr lang="en-US" dirty="0" smtClean="0"/>
          </a:p>
        </p:txBody>
      </p:sp>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59038" y="1365250"/>
            <a:ext cx="6519862" cy="5168900"/>
            <a:chOff x="1639" y="980"/>
            <a:chExt cx="4107" cy="3256"/>
          </a:xfrm>
        </p:grpSpPr>
        <p:grpSp>
          <p:nvGrpSpPr>
            <p:cNvPr id="4117" name="Group 3"/>
            <p:cNvGrpSpPr>
              <a:grpSpLocks/>
            </p:cNvGrpSpPr>
            <p:nvPr/>
          </p:nvGrpSpPr>
          <p:grpSpPr bwMode="auto">
            <a:xfrm>
              <a:off x="1667" y="3217"/>
              <a:ext cx="2709" cy="1009"/>
              <a:chOff x="14" y="2738"/>
              <a:chExt cx="3842" cy="1585"/>
            </a:xfrm>
          </p:grpSpPr>
          <p:sp>
            <p:nvSpPr>
              <p:cNvPr id="4172" name="Rectangle 4"/>
              <p:cNvSpPr>
                <a:spLocks noChangeArrowheads="1"/>
              </p:cNvSpPr>
              <p:nvPr/>
            </p:nvSpPr>
            <p:spPr bwMode="auto">
              <a:xfrm>
                <a:off x="721" y="2738"/>
                <a:ext cx="3135" cy="1392"/>
              </a:xfrm>
              <a:prstGeom prst="rect">
                <a:avLst/>
              </a:prstGeom>
              <a:solidFill>
                <a:srgbClr val="FCDC68"/>
              </a:solidFill>
              <a:ln w="38100" algn="ctr">
                <a:solidFill>
                  <a:schemeClr val="tx1"/>
                </a:solidFill>
                <a:miter lim="800000"/>
                <a:headEnd/>
                <a:tailEnd type="none" w="lg" len="lg"/>
              </a:ln>
            </p:spPr>
            <p:txBody>
              <a:bodyPr wrap="none" anchor="ctr"/>
              <a:lstStyle/>
              <a:p>
                <a:endParaRPr lang="fr-FR"/>
              </a:p>
            </p:txBody>
          </p:sp>
          <p:sp>
            <p:nvSpPr>
              <p:cNvPr id="282629" name="Text Box 5"/>
              <p:cNvSpPr txBox="1">
                <a:spLocks noChangeArrowheads="1"/>
              </p:cNvSpPr>
              <p:nvPr/>
            </p:nvSpPr>
            <p:spPr bwMode="auto">
              <a:xfrm>
                <a:off x="811" y="2883"/>
                <a:ext cx="814" cy="294"/>
              </a:xfrm>
              <a:prstGeom prst="rect">
                <a:avLst/>
              </a:prstGeom>
              <a:solidFill>
                <a:srgbClr val="C0C0C0"/>
              </a:solidFill>
              <a:ln w="9525">
                <a:solidFill>
                  <a:schemeClr val="tx1"/>
                </a:solidFill>
                <a:miter lim="800000"/>
                <a:headEnd/>
                <a:tailEnd/>
              </a:ln>
              <a:effectLst>
                <a:outerShdw dist="143684" dir="2700000" algn="ctr" rotWithShape="0">
                  <a:schemeClr val="bg2"/>
                </a:outerShdw>
              </a:effectLst>
            </p:spPr>
            <p:txBody>
              <a:bodyPr wrap="none"/>
              <a:lstStyle/>
              <a:p>
                <a:pPr algn="ctr">
                  <a:defRPr/>
                </a:pPr>
                <a:r>
                  <a:rPr lang="fr-FR" sz="800" b="1" noProof="1">
                    <a:solidFill>
                      <a:schemeClr val="bg2"/>
                    </a:solidFill>
                    <a:latin typeface="Arial" pitchFamily="34" charset="0"/>
                  </a:rPr>
                  <a:t>SNMP WMI </a:t>
                </a:r>
              </a:p>
              <a:p>
                <a:pPr algn="ctr">
                  <a:defRPr/>
                </a:pPr>
                <a:r>
                  <a:rPr lang="fr-FR" sz="800" b="1" noProof="1">
                    <a:solidFill>
                      <a:schemeClr val="bg2"/>
                    </a:solidFill>
                    <a:latin typeface="Arial" pitchFamily="34" charset="0"/>
                  </a:rPr>
                  <a:t>Provider</a:t>
                </a:r>
              </a:p>
            </p:txBody>
          </p:sp>
          <p:sp>
            <p:nvSpPr>
              <p:cNvPr id="4174" name="Text Box 6"/>
              <p:cNvSpPr txBox="1">
                <a:spLocks noChangeArrowheads="1"/>
              </p:cNvSpPr>
              <p:nvPr/>
            </p:nvSpPr>
            <p:spPr bwMode="auto">
              <a:xfrm>
                <a:off x="14" y="3005"/>
                <a:ext cx="635" cy="361"/>
              </a:xfrm>
              <a:prstGeom prst="rect">
                <a:avLst/>
              </a:prstGeom>
              <a:noFill/>
              <a:ln w="9525">
                <a:noFill/>
                <a:miter lim="800000"/>
                <a:headEnd/>
                <a:tailEnd/>
              </a:ln>
            </p:spPr>
            <p:txBody>
              <a:bodyPr wrap="none">
                <a:spAutoFit/>
              </a:bodyPr>
              <a:lstStyle/>
              <a:p>
                <a:r>
                  <a:rPr lang="fr-FR" sz="900" b="1" noProof="1"/>
                  <a:t>WMI</a:t>
                </a:r>
              </a:p>
              <a:p>
                <a:r>
                  <a:rPr lang="fr-FR" sz="900" b="1" noProof="1"/>
                  <a:t>Providers</a:t>
                </a:r>
              </a:p>
            </p:txBody>
          </p:sp>
          <p:sp>
            <p:nvSpPr>
              <p:cNvPr id="4175" name="Text Box 7"/>
              <p:cNvSpPr txBox="1">
                <a:spLocks noChangeArrowheads="1"/>
              </p:cNvSpPr>
              <p:nvPr/>
            </p:nvSpPr>
            <p:spPr bwMode="auto">
              <a:xfrm>
                <a:off x="14" y="3494"/>
                <a:ext cx="607" cy="361"/>
              </a:xfrm>
              <a:prstGeom prst="rect">
                <a:avLst/>
              </a:prstGeom>
              <a:noFill/>
              <a:ln w="9525">
                <a:noFill/>
                <a:miter lim="800000"/>
                <a:headEnd/>
                <a:tailEnd/>
              </a:ln>
            </p:spPr>
            <p:txBody>
              <a:bodyPr wrap="none">
                <a:spAutoFit/>
              </a:bodyPr>
              <a:lstStyle/>
              <a:p>
                <a:r>
                  <a:rPr lang="fr-FR" sz="900" b="1" noProof="1"/>
                  <a:t>Managed</a:t>
                </a:r>
              </a:p>
              <a:p>
                <a:r>
                  <a:rPr lang="fr-FR" sz="900" b="1" noProof="1"/>
                  <a:t>Objects</a:t>
                </a:r>
              </a:p>
            </p:txBody>
          </p:sp>
          <p:sp>
            <p:nvSpPr>
              <p:cNvPr id="282632" name="Text Box 8"/>
              <p:cNvSpPr txBox="1">
                <a:spLocks noChangeArrowheads="1"/>
              </p:cNvSpPr>
              <p:nvPr/>
            </p:nvSpPr>
            <p:spPr bwMode="auto">
              <a:xfrm>
                <a:off x="811" y="3410"/>
                <a:ext cx="814" cy="390"/>
              </a:xfrm>
              <a:prstGeom prst="rect">
                <a:avLst/>
              </a:prstGeom>
              <a:solidFill>
                <a:srgbClr val="C0C0C0"/>
              </a:solidFill>
              <a:ln w="9525">
                <a:solidFill>
                  <a:schemeClr val="tx1"/>
                </a:solidFill>
                <a:miter lim="800000"/>
                <a:headEnd/>
                <a:tailEnd/>
              </a:ln>
              <a:effectLst>
                <a:outerShdw dist="143684" dir="2700000" algn="ctr" rotWithShape="0">
                  <a:schemeClr val="bg2"/>
                </a:outerShdw>
              </a:effectLst>
            </p:spPr>
            <p:txBody>
              <a:bodyPr wrap="none"/>
              <a:lstStyle/>
              <a:p>
                <a:pPr algn="ctr">
                  <a:defRPr/>
                </a:pPr>
                <a:r>
                  <a:rPr lang="fr-FR" sz="800" b="1" noProof="1">
                    <a:solidFill>
                      <a:schemeClr val="bg2"/>
                    </a:solidFill>
                    <a:latin typeface="Arial" pitchFamily="34" charset="0"/>
                  </a:rPr>
                  <a:t>SNMP </a:t>
                </a:r>
              </a:p>
              <a:p>
                <a:pPr algn="ctr">
                  <a:defRPr/>
                </a:pPr>
                <a:r>
                  <a:rPr lang="fr-FR" sz="800" b="1" noProof="1">
                    <a:solidFill>
                      <a:schemeClr val="bg2"/>
                    </a:solidFill>
                    <a:latin typeface="Arial" pitchFamily="34" charset="0"/>
                  </a:rPr>
                  <a:t>Managed entity</a:t>
                </a:r>
              </a:p>
            </p:txBody>
          </p:sp>
          <p:sp>
            <p:nvSpPr>
              <p:cNvPr id="4177" name="Line 9"/>
              <p:cNvSpPr>
                <a:spLocks noChangeShapeType="1"/>
              </p:cNvSpPr>
              <p:nvPr/>
            </p:nvSpPr>
            <p:spPr bwMode="auto">
              <a:xfrm flipH="1">
                <a:off x="1250" y="3170"/>
                <a:ext cx="2" cy="248"/>
              </a:xfrm>
              <a:prstGeom prst="line">
                <a:avLst/>
              </a:prstGeom>
              <a:noFill/>
              <a:ln w="25400">
                <a:solidFill>
                  <a:schemeClr val="tx1"/>
                </a:solidFill>
                <a:round/>
                <a:headEnd type="triangle" w="med" len="med"/>
                <a:tailEnd type="triangle" w="med" len="med"/>
              </a:ln>
            </p:spPr>
            <p:txBody>
              <a:bodyPr/>
              <a:lstStyle/>
              <a:p>
                <a:endParaRPr lang="fr-FR"/>
              </a:p>
            </p:txBody>
          </p:sp>
          <p:sp>
            <p:nvSpPr>
              <p:cNvPr id="282634" name="Text Box 10"/>
              <p:cNvSpPr txBox="1">
                <a:spLocks noChangeArrowheads="1"/>
              </p:cNvSpPr>
              <p:nvPr/>
            </p:nvSpPr>
            <p:spPr bwMode="auto">
              <a:xfrm>
                <a:off x="1777" y="2883"/>
                <a:ext cx="905" cy="294"/>
              </a:xfrm>
              <a:prstGeom prst="rect">
                <a:avLst/>
              </a:prstGeom>
              <a:solidFill>
                <a:srgbClr val="C0C0C0"/>
              </a:solidFill>
              <a:ln w="9525">
                <a:solidFill>
                  <a:schemeClr val="tx1"/>
                </a:solidFill>
                <a:miter lim="800000"/>
                <a:headEnd/>
                <a:tailEnd/>
              </a:ln>
              <a:effectLst>
                <a:outerShdw dist="143684" dir="2700000" algn="ctr" rotWithShape="0">
                  <a:schemeClr val="bg2"/>
                </a:outerShdw>
              </a:effectLst>
            </p:spPr>
            <p:txBody>
              <a:bodyPr wrap="none"/>
              <a:lstStyle/>
              <a:p>
                <a:pPr algn="ctr">
                  <a:defRPr/>
                </a:pPr>
                <a:r>
                  <a:rPr lang="fr-FR" sz="800" b="1" noProof="1">
                    <a:solidFill>
                      <a:schemeClr val="bg2"/>
                    </a:solidFill>
                    <a:latin typeface="Arial" pitchFamily="34" charset="0"/>
                  </a:rPr>
                  <a:t>Cimv2 WMI </a:t>
                </a:r>
              </a:p>
              <a:p>
                <a:pPr algn="ctr">
                  <a:defRPr/>
                </a:pPr>
                <a:r>
                  <a:rPr lang="fr-FR" sz="800" b="1" noProof="1">
                    <a:solidFill>
                      <a:schemeClr val="bg2"/>
                    </a:solidFill>
                    <a:latin typeface="Arial" pitchFamily="34" charset="0"/>
                  </a:rPr>
                  <a:t>Provider</a:t>
                </a:r>
              </a:p>
            </p:txBody>
          </p:sp>
          <p:sp>
            <p:nvSpPr>
              <p:cNvPr id="282635" name="Text Box 11"/>
              <p:cNvSpPr txBox="1">
                <a:spLocks noChangeArrowheads="1"/>
              </p:cNvSpPr>
              <p:nvPr/>
            </p:nvSpPr>
            <p:spPr bwMode="auto">
              <a:xfrm>
                <a:off x="1777" y="3410"/>
                <a:ext cx="912" cy="390"/>
              </a:xfrm>
              <a:prstGeom prst="rect">
                <a:avLst/>
              </a:prstGeom>
              <a:solidFill>
                <a:srgbClr val="C0C0C0"/>
              </a:solidFill>
              <a:ln w="9525">
                <a:solidFill>
                  <a:schemeClr val="tx1"/>
                </a:solidFill>
                <a:miter lim="800000"/>
                <a:headEnd/>
                <a:tailEnd/>
              </a:ln>
              <a:effectLst>
                <a:outerShdw dist="143684" dir="2700000" algn="ctr" rotWithShape="0">
                  <a:schemeClr val="bg2"/>
                </a:outerShdw>
              </a:effectLst>
            </p:spPr>
            <p:txBody>
              <a:bodyPr wrap="none"/>
              <a:lstStyle/>
              <a:p>
                <a:pPr algn="ctr">
                  <a:defRPr/>
                </a:pPr>
                <a:r>
                  <a:rPr lang="fr-FR" sz="800" b="1" noProof="1">
                    <a:solidFill>
                      <a:schemeClr val="bg2"/>
                    </a:solidFill>
                    <a:latin typeface="Arial" pitchFamily="34" charset="0"/>
                  </a:rPr>
                  <a:t>Windows (Win32)</a:t>
                </a:r>
              </a:p>
              <a:p>
                <a:pPr algn="ctr">
                  <a:defRPr/>
                </a:pPr>
                <a:r>
                  <a:rPr lang="fr-FR" sz="800" b="1" noProof="1">
                    <a:solidFill>
                      <a:schemeClr val="bg2"/>
                    </a:solidFill>
                    <a:latin typeface="Arial" pitchFamily="34" charset="0"/>
                  </a:rPr>
                  <a:t>Managed entity</a:t>
                </a:r>
              </a:p>
            </p:txBody>
          </p:sp>
          <p:sp>
            <p:nvSpPr>
              <p:cNvPr id="4180" name="Line 12"/>
              <p:cNvSpPr>
                <a:spLocks noChangeShapeType="1"/>
              </p:cNvSpPr>
              <p:nvPr/>
            </p:nvSpPr>
            <p:spPr bwMode="auto">
              <a:xfrm flipH="1">
                <a:off x="2232" y="3170"/>
                <a:ext cx="2" cy="248"/>
              </a:xfrm>
              <a:prstGeom prst="line">
                <a:avLst/>
              </a:prstGeom>
              <a:noFill/>
              <a:ln w="25400">
                <a:solidFill>
                  <a:schemeClr val="tx1"/>
                </a:solidFill>
                <a:round/>
                <a:headEnd type="triangle" w="med" len="med"/>
                <a:tailEnd type="triangle" w="med" len="med"/>
              </a:ln>
            </p:spPr>
            <p:txBody>
              <a:bodyPr/>
              <a:lstStyle/>
              <a:p>
                <a:endParaRPr lang="fr-FR"/>
              </a:p>
            </p:txBody>
          </p:sp>
          <p:sp>
            <p:nvSpPr>
              <p:cNvPr id="282637" name="Text Box 13"/>
              <p:cNvSpPr txBox="1">
                <a:spLocks noChangeArrowheads="1"/>
              </p:cNvSpPr>
              <p:nvPr/>
            </p:nvSpPr>
            <p:spPr bwMode="auto">
              <a:xfrm>
                <a:off x="2906" y="2889"/>
                <a:ext cx="808" cy="294"/>
              </a:xfrm>
              <a:prstGeom prst="rect">
                <a:avLst/>
              </a:prstGeom>
              <a:solidFill>
                <a:srgbClr val="C0C0C0"/>
              </a:solidFill>
              <a:ln w="9525">
                <a:solidFill>
                  <a:schemeClr val="tx1"/>
                </a:solidFill>
                <a:miter lim="800000"/>
                <a:headEnd/>
                <a:tailEnd/>
              </a:ln>
              <a:effectLst>
                <a:outerShdw dist="143684" dir="2700000" algn="ctr" rotWithShape="0">
                  <a:schemeClr val="bg2"/>
                </a:outerShdw>
              </a:effectLst>
            </p:spPr>
            <p:txBody>
              <a:bodyPr wrap="none"/>
              <a:lstStyle/>
              <a:p>
                <a:pPr algn="ctr">
                  <a:defRPr/>
                </a:pPr>
                <a:r>
                  <a:rPr lang="fr-FR" sz="800" b="1" noProof="1">
                    <a:solidFill>
                      <a:schemeClr val="bg2"/>
                    </a:solidFill>
                    <a:latin typeface="Arial" pitchFamily="34" charset="0"/>
                  </a:rPr>
                  <a:t>Any WMI </a:t>
                </a:r>
              </a:p>
              <a:p>
                <a:pPr algn="ctr">
                  <a:defRPr/>
                </a:pPr>
                <a:r>
                  <a:rPr lang="fr-FR" sz="800" b="1" noProof="1">
                    <a:solidFill>
                      <a:schemeClr val="bg2"/>
                    </a:solidFill>
                    <a:latin typeface="Arial" pitchFamily="34" charset="0"/>
                  </a:rPr>
                  <a:t>Provider</a:t>
                </a:r>
              </a:p>
            </p:txBody>
          </p:sp>
          <p:sp>
            <p:nvSpPr>
              <p:cNvPr id="282638" name="Text Box 14"/>
              <p:cNvSpPr txBox="1">
                <a:spLocks noChangeArrowheads="1"/>
              </p:cNvSpPr>
              <p:nvPr/>
            </p:nvSpPr>
            <p:spPr bwMode="auto">
              <a:xfrm>
                <a:off x="2906" y="3417"/>
                <a:ext cx="808" cy="391"/>
              </a:xfrm>
              <a:prstGeom prst="rect">
                <a:avLst/>
              </a:prstGeom>
              <a:solidFill>
                <a:srgbClr val="C0C0C0"/>
              </a:solidFill>
              <a:ln w="9525">
                <a:solidFill>
                  <a:schemeClr val="tx1"/>
                </a:solidFill>
                <a:miter lim="800000"/>
                <a:headEnd/>
                <a:tailEnd/>
              </a:ln>
              <a:effectLst>
                <a:outerShdw dist="143684" dir="2700000" algn="ctr" rotWithShape="0">
                  <a:schemeClr val="bg2"/>
                </a:outerShdw>
              </a:effectLst>
            </p:spPr>
            <p:txBody>
              <a:bodyPr wrap="none"/>
              <a:lstStyle/>
              <a:p>
                <a:pPr algn="ctr">
                  <a:lnSpc>
                    <a:spcPct val="90000"/>
                  </a:lnSpc>
                  <a:defRPr/>
                </a:pPr>
                <a:r>
                  <a:rPr lang="fr-FR" sz="800" b="1" noProof="1">
                    <a:solidFill>
                      <a:schemeClr val="bg2"/>
                    </a:solidFill>
                    <a:latin typeface="Arial" pitchFamily="34" charset="0"/>
                  </a:rPr>
                  <a:t>Any </a:t>
                </a:r>
              </a:p>
              <a:p>
                <a:pPr algn="ctr">
                  <a:lnSpc>
                    <a:spcPct val="90000"/>
                  </a:lnSpc>
                  <a:defRPr/>
                </a:pPr>
                <a:r>
                  <a:rPr lang="fr-FR" sz="800" b="1" noProof="1">
                    <a:solidFill>
                      <a:schemeClr val="bg2"/>
                    </a:solidFill>
                    <a:latin typeface="Arial" pitchFamily="34" charset="0"/>
                  </a:rPr>
                  <a:t>Managed entity</a:t>
                </a:r>
              </a:p>
              <a:p>
                <a:pPr algn="ctr">
                  <a:lnSpc>
                    <a:spcPct val="90000"/>
                  </a:lnSpc>
                  <a:defRPr/>
                </a:pPr>
                <a:r>
                  <a:rPr lang="fr-FR" sz="800" b="1" noProof="1">
                    <a:solidFill>
                      <a:schemeClr val="bg2"/>
                    </a:solidFill>
                    <a:latin typeface="Arial" pitchFamily="34" charset="0"/>
                  </a:rPr>
                  <a:t>(Native Code)</a:t>
                </a:r>
              </a:p>
            </p:txBody>
          </p:sp>
          <p:sp>
            <p:nvSpPr>
              <p:cNvPr id="4183" name="Line 15"/>
              <p:cNvSpPr>
                <a:spLocks noChangeShapeType="1"/>
              </p:cNvSpPr>
              <p:nvPr/>
            </p:nvSpPr>
            <p:spPr bwMode="auto">
              <a:xfrm flipH="1">
                <a:off x="3305" y="3177"/>
                <a:ext cx="2" cy="248"/>
              </a:xfrm>
              <a:prstGeom prst="line">
                <a:avLst/>
              </a:prstGeom>
              <a:noFill/>
              <a:ln w="25400">
                <a:solidFill>
                  <a:schemeClr val="tx1"/>
                </a:solidFill>
                <a:round/>
                <a:headEnd type="triangle" w="med" len="med"/>
                <a:tailEnd type="triangle" w="med" len="med"/>
              </a:ln>
            </p:spPr>
            <p:txBody>
              <a:bodyPr/>
              <a:lstStyle/>
              <a:p>
                <a:endParaRPr lang="fr-FR"/>
              </a:p>
            </p:txBody>
          </p:sp>
          <p:sp>
            <p:nvSpPr>
              <p:cNvPr id="4184" name="Text Box 16"/>
              <p:cNvSpPr txBox="1">
                <a:spLocks noChangeArrowheads="1"/>
              </p:cNvSpPr>
              <p:nvPr/>
            </p:nvSpPr>
            <p:spPr bwMode="auto">
              <a:xfrm>
                <a:off x="2641" y="3249"/>
                <a:ext cx="323" cy="301"/>
              </a:xfrm>
              <a:prstGeom prst="rect">
                <a:avLst/>
              </a:prstGeom>
              <a:noFill/>
              <a:ln w="9525">
                <a:noFill/>
                <a:miter lim="800000"/>
                <a:headEnd/>
                <a:tailEnd/>
              </a:ln>
            </p:spPr>
            <p:txBody>
              <a:bodyPr wrap="none">
                <a:spAutoFit/>
              </a:bodyPr>
              <a:lstStyle/>
              <a:p>
                <a:r>
                  <a:rPr lang="fr-FR" sz="1400" b="1" noProof="1">
                    <a:solidFill>
                      <a:schemeClr val="bg2"/>
                    </a:solidFill>
                  </a:rPr>
                  <a:t>…</a:t>
                </a:r>
              </a:p>
            </p:txBody>
          </p:sp>
          <p:sp>
            <p:nvSpPr>
              <p:cNvPr id="4185" name="Text Box 17"/>
              <p:cNvSpPr txBox="1">
                <a:spLocks noChangeArrowheads="1"/>
              </p:cNvSpPr>
              <p:nvPr/>
            </p:nvSpPr>
            <p:spPr bwMode="auto">
              <a:xfrm>
                <a:off x="810" y="3923"/>
                <a:ext cx="2015" cy="212"/>
              </a:xfrm>
              <a:prstGeom prst="rect">
                <a:avLst/>
              </a:prstGeom>
              <a:noFill/>
              <a:ln w="38100" algn="ctr">
                <a:noFill/>
                <a:miter lim="800000"/>
                <a:headEnd/>
                <a:tailEnd type="none" w="lg" len="lg"/>
              </a:ln>
            </p:spPr>
            <p:txBody>
              <a:bodyPr>
                <a:spAutoFit/>
              </a:bodyPr>
              <a:lstStyle/>
              <a:p>
                <a:pPr>
                  <a:spcBef>
                    <a:spcPct val="50000"/>
                  </a:spcBef>
                </a:pPr>
                <a:r>
                  <a:rPr lang="fr-FR" sz="800" b="1" noProof="1">
                    <a:solidFill>
                      <a:schemeClr val="bg2"/>
                    </a:solidFill>
                  </a:rPr>
                  <a:t>Native C/C++</a:t>
                </a:r>
              </a:p>
            </p:txBody>
          </p:sp>
          <p:grpSp>
            <p:nvGrpSpPr>
              <p:cNvPr id="4186" name="Group 18"/>
              <p:cNvGrpSpPr>
                <a:grpSpLocks/>
              </p:cNvGrpSpPr>
              <p:nvPr/>
            </p:nvGrpSpPr>
            <p:grpSpPr bwMode="auto">
              <a:xfrm>
                <a:off x="165" y="3836"/>
                <a:ext cx="336" cy="487"/>
                <a:chOff x="4992" y="1200"/>
                <a:chExt cx="336" cy="487"/>
              </a:xfrm>
            </p:grpSpPr>
            <p:sp>
              <p:nvSpPr>
                <p:cNvPr id="4187" name="Oval 19"/>
                <p:cNvSpPr>
                  <a:spLocks noChangeArrowheads="1"/>
                </p:cNvSpPr>
                <p:nvPr/>
              </p:nvSpPr>
              <p:spPr bwMode="auto">
                <a:xfrm>
                  <a:off x="4992" y="1200"/>
                  <a:ext cx="336" cy="336"/>
                </a:xfrm>
                <a:prstGeom prst="ellipse">
                  <a:avLst/>
                </a:prstGeom>
                <a:solidFill>
                  <a:schemeClr val="tx1"/>
                </a:solidFill>
                <a:ln w="25400">
                  <a:solidFill>
                    <a:schemeClr val="bg2"/>
                  </a:solidFill>
                  <a:round/>
                  <a:headEnd/>
                  <a:tailEnd/>
                </a:ln>
              </p:spPr>
              <p:txBody>
                <a:bodyPr wrap="none" anchor="ctr"/>
                <a:lstStyle/>
                <a:p>
                  <a:endParaRPr lang="fr-FR"/>
                </a:p>
              </p:txBody>
            </p:sp>
            <p:sp>
              <p:nvSpPr>
                <p:cNvPr id="4188" name="Text Box 20"/>
                <p:cNvSpPr txBox="1">
                  <a:spLocks noChangeArrowheads="1"/>
                </p:cNvSpPr>
                <p:nvPr/>
              </p:nvSpPr>
              <p:spPr bwMode="auto">
                <a:xfrm>
                  <a:off x="5040" y="1354"/>
                  <a:ext cx="165" cy="333"/>
                </a:xfrm>
                <a:prstGeom prst="rect">
                  <a:avLst/>
                </a:prstGeom>
                <a:noFill/>
                <a:ln w="9525">
                  <a:noFill/>
                  <a:miter lim="800000"/>
                  <a:headEnd/>
                  <a:tailEnd/>
                </a:ln>
              </p:spPr>
              <p:txBody>
                <a:bodyPr wrap="none">
                  <a:spAutoFit/>
                </a:bodyPr>
                <a:lstStyle/>
                <a:p>
                  <a:endParaRPr lang="fr-FR" sz="1600" b="1" noProof="1">
                    <a:solidFill>
                      <a:schemeClr val="bg2"/>
                    </a:solidFill>
                  </a:endParaRPr>
                </a:p>
              </p:txBody>
            </p:sp>
          </p:grpSp>
        </p:grpSp>
        <p:grpSp>
          <p:nvGrpSpPr>
            <p:cNvPr id="4118" name="Group 21"/>
            <p:cNvGrpSpPr>
              <a:grpSpLocks/>
            </p:cNvGrpSpPr>
            <p:nvPr/>
          </p:nvGrpSpPr>
          <p:grpSpPr bwMode="auto">
            <a:xfrm>
              <a:off x="4534" y="1566"/>
              <a:ext cx="1083" cy="907"/>
              <a:chOff x="4081" y="146"/>
              <a:chExt cx="1536" cy="1425"/>
            </a:xfrm>
          </p:grpSpPr>
          <p:sp>
            <p:nvSpPr>
              <p:cNvPr id="4164" name="Rectangle 22"/>
              <p:cNvSpPr>
                <a:spLocks noChangeArrowheads="1"/>
              </p:cNvSpPr>
              <p:nvPr/>
            </p:nvSpPr>
            <p:spPr bwMode="auto">
              <a:xfrm>
                <a:off x="4273" y="762"/>
                <a:ext cx="1304" cy="686"/>
              </a:xfrm>
              <a:prstGeom prst="rect">
                <a:avLst/>
              </a:prstGeom>
              <a:solidFill>
                <a:srgbClr val="C0C0C0"/>
              </a:solidFill>
              <a:ln w="9525">
                <a:noFill/>
                <a:miter lim="800000"/>
                <a:headEnd/>
                <a:tailEnd/>
              </a:ln>
            </p:spPr>
            <p:txBody>
              <a:bodyPr wrap="none" anchor="ctr"/>
              <a:lstStyle/>
              <a:p>
                <a:endParaRPr lang="fr-FR"/>
              </a:p>
            </p:txBody>
          </p:sp>
          <p:sp>
            <p:nvSpPr>
              <p:cNvPr id="282647" name="Text Box 23"/>
              <p:cNvSpPr txBox="1">
                <a:spLocks noChangeArrowheads="1"/>
              </p:cNvSpPr>
              <p:nvPr/>
            </p:nvSpPr>
            <p:spPr bwMode="auto">
              <a:xfrm>
                <a:off x="4321" y="818"/>
                <a:ext cx="1152" cy="198"/>
              </a:xfrm>
              <a:prstGeom prst="rect">
                <a:avLst/>
              </a:prstGeom>
              <a:solidFill>
                <a:srgbClr val="808080"/>
              </a:solidFill>
              <a:ln w="9525">
                <a:solidFill>
                  <a:schemeClr val="tx1"/>
                </a:solidFill>
                <a:miter lim="800000"/>
                <a:headEnd/>
                <a:tailEnd/>
              </a:ln>
              <a:effectLst>
                <a:outerShdw dist="143684" dir="2700000" algn="ctr" rotWithShape="0">
                  <a:schemeClr val="bg2"/>
                </a:outerShdw>
              </a:effectLst>
            </p:spPr>
            <p:txBody>
              <a:bodyPr wrap="none" anchor="ctr"/>
              <a:lstStyle/>
              <a:p>
                <a:pPr algn="ctr">
                  <a:defRPr/>
                </a:pPr>
                <a:r>
                  <a:rPr lang="fr-FR" sz="800" b="1" noProof="1">
                    <a:solidFill>
                      <a:schemeClr val="bg2"/>
                    </a:solidFill>
                    <a:latin typeface="Arial" pitchFamily="34" charset="0"/>
                  </a:rPr>
                  <a:t>System.Management</a:t>
                </a:r>
              </a:p>
            </p:txBody>
          </p:sp>
          <p:sp>
            <p:nvSpPr>
              <p:cNvPr id="282648" name="Text Box 24"/>
              <p:cNvSpPr txBox="1">
                <a:spLocks noChangeArrowheads="1"/>
              </p:cNvSpPr>
              <p:nvPr/>
            </p:nvSpPr>
            <p:spPr bwMode="auto">
              <a:xfrm>
                <a:off x="4081" y="146"/>
                <a:ext cx="1536" cy="432"/>
              </a:xfrm>
              <a:prstGeom prst="rect">
                <a:avLst/>
              </a:prstGeom>
              <a:solidFill>
                <a:srgbClr val="808080"/>
              </a:solidFill>
              <a:ln w="9525">
                <a:solidFill>
                  <a:schemeClr val="tx1"/>
                </a:solidFill>
                <a:miter lim="800000"/>
                <a:headEnd/>
                <a:tailEnd/>
              </a:ln>
              <a:effectLst>
                <a:outerShdw dist="143684" dir="2700000" algn="ctr" rotWithShape="0">
                  <a:schemeClr val="bg2"/>
                </a:outerShdw>
              </a:effectLst>
            </p:spPr>
            <p:txBody>
              <a:bodyPr wrap="none"/>
              <a:lstStyle/>
              <a:p>
                <a:pPr algn="ctr">
                  <a:defRPr/>
                </a:pPr>
                <a:r>
                  <a:rPr lang="fr-FR" sz="800" b="1" noProof="1">
                    <a:solidFill>
                      <a:schemeClr val="bg2"/>
                    </a:solidFill>
                    <a:latin typeface="Arial" pitchFamily="34" charset="0"/>
                  </a:rPr>
                  <a:t>.NET Client Applications</a:t>
                </a:r>
              </a:p>
            </p:txBody>
          </p:sp>
          <p:sp>
            <p:nvSpPr>
              <p:cNvPr id="4167" name="Line 25"/>
              <p:cNvSpPr>
                <a:spLocks noChangeShapeType="1"/>
              </p:cNvSpPr>
              <p:nvPr/>
            </p:nvSpPr>
            <p:spPr bwMode="auto">
              <a:xfrm flipH="1">
                <a:off x="4896" y="578"/>
                <a:ext cx="1" cy="238"/>
              </a:xfrm>
              <a:prstGeom prst="line">
                <a:avLst/>
              </a:prstGeom>
              <a:noFill/>
              <a:ln w="25400">
                <a:solidFill>
                  <a:schemeClr val="tx1"/>
                </a:solidFill>
                <a:round/>
                <a:headEnd type="triangle" w="med" len="med"/>
                <a:tailEnd type="triangle" w="med" len="med"/>
              </a:ln>
            </p:spPr>
            <p:txBody>
              <a:bodyPr/>
              <a:lstStyle/>
              <a:p>
                <a:endParaRPr lang="fr-FR"/>
              </a:p>
            </p:txBody>
          </p:sp>
          <p:sp>
            <p:nvSpPr>
              <p:cNvPr id="4168" name="Text Box 26"/>
              <p:cNvSpPr txBox="1">
                <a:spLocks noChangeArrowheads="1"/>
              </p:cNvSpPr>
              <p:nvPr/>
            </p:nvSpPr>
            <p:spPr bwMode="auto">
              <a:xfrm>
                <a:off x="4129" y="338"/>
                <a:ext cx="816" cy="192"/>
              </a:xfrm>
              <a:prstGeom prst="rect">
                <a:avLst/>
              </a:prstGeom>
              <a:solidFill>
                <a:srgbClr val="C0C0C0"/>
              </a:solidFill>
              <a:ln w="9525">
                <a:solidFill>
                  <a:schemeClr val="tx1"/>
                </a:solidFill>
                <a:miter lim="800000"/>
                <a:headEnd/>
                <a:tailEnd/>
              </a:ln>
            </p:spPr>
            <p:txBody>
              <a:bodyPr wrap="none"/>
              <a:lstStyle/>
              <a:p>
                <a:pPr algn="ctr"/>
                <a:r>
                  <a:rPr lang="fr-FR" sz="800" b="1" noProof="1">
                    <a:solidFill>
                      <a:schemeClr val="bg2"/>
                    </a:solidFill>
                  </a:rPr>
                  <a:t>Windows Forms</a:t>
                </a:r>
              </a:p>
            </p:txBody>
          </p:sp>
          <p:sp>
            <p:nvSpPr>
              <p:cNvPr id="4169" name="Text Box 27"/>
              <p:cNvSpPr txBox="1">
                <a:spLocks noChangeArrowheads="1"/>
              </p:cNvSpPr>
              <p:nvPr/>
            </p:nvSpPr>
            <p:spPr bwMode="auto">
              <a:xfrm>
                <a:off x="4993" y="338"/>
                <a:ext cx="578" cy="192"/>
              </a:xfrm>
              <a:prstGeom prst="rect">
                <a:avLst/>
              </a:prstGeom>
              <a:solidFill>
                <a:srgbClr val="C0C0C0"/>
              </a:solidFill>
              <a:ln w="9525">
                <a:solidFill>
                  <a:schemeClr val="tx1"/>
                </a:solidFill>
                <a:miter lim="800000"/>
                <a:headEnd/>
                <a:tailEnd/>
              </a:ln>
            </p:spPr>
            <p:txBody>
              <a:bodyPr wrap="none"/>
              <a:lstStyle/>
              <a:p>
                <a:pPr algn="ctr"/>
                <a:r>
                  <a:rPr lang="fr-FR" sz="800" b="1" noProof="1">
                    <a:solidFill>
                      <a:schemeClr val="bg2"/>
                    </a:solidFill>
                  </a:rPr>
                  <a:t>Web Forms</a:t>
                </a:r>
              </a:p>
            </p:txBody>
          </p:sp>
          <p:sp>
            <p:nvSpPr>
              <p:cNvPr id="282652" name="Text Box 28"/>
              <p:cNvSpPr txBox="1">
                <a:spLocks noChangeArrowheads="1"/>
              </p:cNvSpPr>
              <p:nvPr/>
            </p:nvSpPr>
            <p:spPr bwMode="auto">
              <a:xfrm>
                <a:off x="4321" y="1112"/>
                <a:ext cx="1152" cy="203"/>
              </a:xfrm>
              <a:prstGeom prst="rect">
                <a:avLst/>
              </a:prstGeom>
              <a:solidFill>
                <a:srgbClr val="808080"/>
              </a:solidFill>
              <a:ln w="9525">
                <a:solidFill>
                  <a:schemeClr val="tx1"/>
                </a:solidFill>
                <a:miter lim="800000"/>
                <a:headEnd/>
                <a:tailEnd/>
              </a:ln>
              <a:effectLst>
                <a:outerShdw dist="143684" dir="2700000" algn="ctr" rotWithShape="0">
                  <a:schemeClr val="bg2"/>
                </a:outerShdw>
              </a:effectLst>
            </p:spPr>
            <p:txBody>
              <a:bodyPr wrap="none"/>
              <a:lstStyle/>
              <a:p>
                <a:pPr algn="ctr" eaLnBrk="0" hangingPunct="0">
                  <a:defRPr/>
                </a:pPr>
                <a:r>
                  <a:rPr lang="fr-FR" sz="800" b="1" noProof="1">
                    <a:solidFill>
                      <a:schemeClr val="bg2"/>
                    </a:solidFill>
                    <a:latin typeface="Arial" pitchFamily="34" charset="0"/>
                  </a:rPr>
                  <a:t>COM Inter-Op</a:t>
                </a:r>
              </a:p>
            </p:txBody>
          </p:sp>
          <p:sp>
            <p:nvSpPr>
              <p:cNvPr id="4171" name="Line 29"/>
              <p:cNvSpPr>
                <a:spLocks noChangeShapeType="1"/>
              </p:cNvSpPr>
              <p:nvPr/>
            </p:nvSpPr>
            <p:spPr bwMode="auto">
              <a:xfrm>
                <a:off x="4897" y="1331"/>
                <a:ext cx="0" cy="240"/>
              </a:xfrm>
              <a:prstGeom prst="line">
                <a:avLst/>
              </a:prstGeom>
              <a:noFill/>
              <a:ln w="25400">
                <a:solidFill>
                  <a:schemeClr val="tx1"/>
                </a:solidFill>
                <a:round/>
                <a:headEnd type="triangle" w="med" len="med"/>
                <a:tailEnd type="triangle" w="med" len="med"/>
              </a:ln>
            </p:spPr>
            <p:txBody>
              <a:bodyPr/>
              <a:lstStyle/>
              <a:p>
                <a:endParaRPr lang="fr-FR"/>
              </a:p>
            </p:txBody>
          </p:sp>
        </p:grpSp>
        <p:sp>
          <p:nvSpPr>
            <p:cNvPr id="282654" name="Text Box 30"/>
            <p:cNvSpPr txBox="1">
              <a:spLocks noChangeArrowheads="1"/>
            </p:cNvSpPr>
            <p:nvPr/>
          </p:nvSpPr>
          <p:spPr bwMode="auto">
            <a:xfrm>
              <a:off x="3215" y="1873"/>
              <a:ext cx="441" cy="187"/>
            </a:xfrm>
            <a:prstGeom prst="rect">
              <a:avLst/>
            </a:prstGeom>
            <a:solidFill>
              <a:srgbClr val="C0C0C0"/>
            </a:solidFill>
            <a:ln w="9525">
              <a:solidFill>
                <a:schemeClr val="tx1"/>
              </a:solidFill>
              <a:miter lim="800000"/>
              <a:headEnd/>
              <a:tailEnd/>
            </a:ln>
            <a:effectLst>
              <a:outerShdw dist="143684" dir="2700000" algn="ctr" rotWithShape="0">
                <a:schemeClr val="bg2"/>
              </a:outerShdw>
            </a:effectLst>
          </p:spPr>
          <p:txBody>
            <a:bodyPr wrap="none"/>
            <a:lstStyle/>
            <a:p>
              <a:pPr algn="ctr">
                <a:lnSpc>
                  <a:spcPct val="90000"/>
                </a:lnSpc>
                <a:defRPr/>
              </a:pPr>
              <a:r>
                <a:rPr lang="fr-FR" sz="800" b="1" noProof="1">
                  <a:solidFill>
                    <a:schemeClr val="bg2"/>
                  </a:solidFill>
                  <a:latin typeface="Arial" pitchFamily="34" charset="0"/>
                </a:rPr>
                <a:t>C/C++</a:t>
              </a:r>
            </a:p>
            <a:p>
              <a:pPr algn="ctr">
                <a:lnSpc>
                  <a:spcPct val="90000"/>
                </a:lnSpc>
                <a:defRPr/>
              </a:pPr>
              <a:r>
                <a:rPr lang="fr-FR" sz="800" b="1" noProof="1">
                  <a:solidFill>
                    <a:schemeClr val="bg2"/>
                  </a:solidFill>
                  <a:latin typeface="Arial" pitchFamily="34" charset="0"/>
                </a:rPr>
                <a:t>Client</a:t>
              </a:r>
            </a:p>
          </p:txBody>
        </p:sp>
        <p:sp>
          <p:nvSpPr>
            <p:cNvPr id="282655" name="Text Box 31"/>
            <p:cNvSpPr txBox="1">
              <a:spLocks noChangeArrowheads="1"/>
            </p:cNvSpPr>
            <p:nvPr/>
          </p:nvSpPr>
          <p:spPr bwMode="auto">
            <a:xfrm>
              <a:off x="2572" y="2483"/>
              <a:ext cx="3014" cy="187"/>
            </a:xfrm>
            <a:prstGeom prst="rect">
              <a:avLst/>
            </a:prstGeom>
            <a:solidFill>
              <a:srgbClr val="C0C0C0"/>
            </a:solidFill>
            <a:ln w="9525">
              <a:solidFill>
                <a:schemeClr val="tx1"/>
              </a:solidFill>
              <a:miter lim="800000"/>
              <a:headEnd/>
              <a:tailEnd/>
            </a:ln>
            <a:effectLst>
              <a:outerShdw dist="143684" dir="2700000" algn="ctr" rotWithShape="0">
                <a:schemeClr val="bg2"/>
              </a:outerShdw>
            </a:effectLst>
          </p:spPr>
          <p:txBody>
            <a:bodyPr anchor="ctr"/>
            <a:lstStyle/>
            <a:p>
              <a:pPr algn="ctr">
                <a:defRPr/>
              </a:pPr>
              <a:r>
                <a:rPr lang="fr-FR" sz="900" b="1" noProof="1">
                  <a:solidFill>
                    <a:schemeClr val="bg2"/>
                  </a:solidFill>
                  <a:latin typeface="Arial" pitchFamily="34" charset="0"/>
                </a:rPr>
                <a:t>WMI COM API</a:t>
              </a:r>
            </a:p>
          </p:txBody>
        </p:sp>
        <p:sp>
          <p:nvSpPr>
            <p:cNvPr id="4121" name="Line 32"/>
            <p:cNvSpPr>
              <a:spLocks noChangeShapeType="1"/>
            </p:cNvSpPr>
            <p:nvPr/>
          </p:nvSpPr>
          <p:spPr bwMode="auto">
            <a:xfrm>
              <a:off x="3419" y="2055"/>
              <a:ext cx="0" cy="428"/>
            </a:xfrm>
            <a:prstGeom prst="line">
              <a:avLst/>
            </a:prstGeom>
            <a:noFill/>
            <a:ln w="25400">
              <a:solidFill>
                <a:schemeClr val="tx1"/>
              </a:solidFill>
              <a:round/>
              <a:headEnd type="triangle" w="med" len="med"/>
              <a:tailEnd type="triangle" w="med" len="med"/>
            </a:ln>
          </p:spPr>
          <p:txBody>
            <a:bodyPr/>
            <a:lstStyle/>
            <a:p>
              <a:endParaRPr lang="fr-FR"/>
            </a:p>
          </p:txBody>
        </p:sp>
        <p:sp>
          <p:nvSpPr>
            <p:cNvPr id="4122" name="Text Box 33"/>
            <p:cNvSpPr txBox="1">
              <a:spLocks noChangeArrowheads="1"/>
            </p:cNvSpPr>
            <p:nvPr/>
          </p:nvSpPr>
          <p:spPr bwMode="auto">
            <a:xfrm>
              <a:off x="1692" y="1961"/>
              <a:ext cx="680" cy="316"/>
            </a:xfrm>
            <a:prstGeom prst="rect">
              <a:avLst/>
            </a:prstGeom>
            <a:noFill/>
            <a:ln w="9525">
              <a:noFill/>
              <a:miter lim="800000"/>
              <a:headEnd/>
              <a:tailEnd/>
            </a:ln>
          </p:spPr>
          <p:txBody>
            <a:bodyPr wrap="none">
              <a:spAutoFit/>
            </a:bodyPr>
            <a:lstStyle/>
            <a:p>
              <a:r>
                <a:rPr lang="fr-FR" sz="900" b="1" noProof="1"/>
                <a:t>WMI Consumers</a:t>
              </a:r>
            </a:p>
            <a:p>
              <a:r>
                <a:rPr lang="fr-FR" sz="900" b="1" noProof="1"/>
                <a:t>(Management</a:t>
              </a:r>
            </a:p>
            <a:p>
              <a:r>
                <a:rPr lang="fr-FR" sz="900" b="1" noProof="1"/>
                <a:t>Applications)</a:t>
              </a:r>
            </a:p>
          </p:txBody>
        </p:sp>
        <p:sp>
          <p:nvSpPr>
            <p:cNvPr id="282658" name="Text Box 34"/>
            <p:cNvSpPr txBox="1">
              <a:spLocks noChangeArrowheads="1"/>
            </p:cNvSpPr>
            <p:nvPr/>
          </p:nvSpPr>
          <p:spPr bwMode="auto">
            <a:xfrm>
              <a:off x="3723" y="1873"/>
              <a:ext cx="573" cy="187"/>
            </a:xfrm>
            <a:prstGeom prst="rect">
              <a:avLst/>
            </a:prstGeom>
            <a:solidFill>
              <a:srgbClr val="C0C0C0"/>
            </a:solidFill>
            <a:ln w="9525">
              <a:solidFill>
                <a:schemeClr val="tx1"/>
              </a:solidFill>
              <a:miter lim="800000"/>
              <a:headEnd/>
              <a:tailEnd/>
            </a:ln>
            <a:effectLst>
              <a:outerShdw dist="143684" dir="2700000" algn="ctr" rotWithShape="0">
                <a:schemeClr val="bg2"/>
              </a:outerShdw>
            </a:effectLst>
          </p:spPr>
          <p:txBody>
            <a:bodyPr wrap="none" anchor="ctr"/>
            <a:lstStyle/>
            <a:p>
              <a:pPr algn="ctr">
                <a:defRPr/>
              </a:pPr>
              <a:r>
                <a:rPr lang="fr-FR" sz="800" b="1" noProof="1">
                  <a:solidFill>
                    <a:schemeClr val="bg2"/>
                  </a:solidFill>
                  <a:latin typeface="Arial" pitchFamily="34" charset="0"/>
                </a:rPr>
                <a:t>Scripts</a:t>
              </a:r>
            </a:p>
          </p:txBody>
        </p:sp>
        <p:grpSp>
          <p:nvGrpSpPr>
            <p:cNvPr id="4124" name="Group 35"/>
            <p:cNvGrpSpPr>
              <a:grpSpLocks/>
            </p:cNvGrpSpPr>
            <p:nvPr/>
          </p:nvGrpSpPr>
          <p:grpSpPr bwMode="auto">
            <a:xfrm>
              <a:off x="1929" y="2330"/>
              <a:ext cx="237" cy="311"/>
              <a:chOff x="4992" y="1200"/>
              <a:chExt cx="336" cy="488"/>
            </a:xfrm>
          </p:grpSpPr>
          <p:sp>
            <p:nvSpPr>
              <p:cNvPr id="4162" name="Oval 36"/>
              <p:cNvSpPr>
                <a:spLocks noChangeArrowheads="1"/>
              </p:cNvSpPr>
              <p:nvPr/>
            </p:nvSpPr>
            <p:spPr bwMode="auto">
              <a:xfrm>
                <a:off x="4992" y="1200"/>
                <a:ext cx="336" cy="336"/>
              </a:xfrm>
              <a:prstGeom prst="ellipse">
                <a:avLst/>
              </a:prstGeom>
              <a:solidFill>
                <a:schemeClr val="tx1"/>
              </a:solidFill>
              <a:ln w="25400">
                <a:solidFill>
                  <a:schemeClr val="bg2"/>
                </a:solidFill>
                <a:round/>
                <a:headEnd/>
                <a:tailEnd/>
              </a:ln>
            </p:spPr>
            <p:txBody>
              <a:bodyPr wrap="none" anchor="ctr"/>
              <a:lstStyle/>
              <a:p>
                <a:endParaRPr lang="fr-FR"/>
              </a:p>
            </p:txBody>
          </p:sp>
          <p:sp>
            <p:nvSpPr>
              <p:cNvPr id="4163" name="Text Box 37"/>
              <p:cNvSpPr txBox="1">
                <a:spLocks noChangeArrowheads="1"/>
              </p:cNvSpPr>
              <p:nvPr/>
            </p:nvSpPr>
            <p:spPr bwMode="auto">
              <a:xfrm>
                <a:off x="5040" y="1355"/>
                <a:ext cx="165" cy="333"/>
              </a:xfrm>
              <a:prstGeom prst="rect">
                <a:avLst/>
              </a:prstGeom>
              <a:noFill/>
              <a:ln w="9525">
                <a:noFill/>
                <a:miter lim="800000"/>
                <a:headEnd/>
                <a:tailEnd/>
              </a:ln>
            </p:spPr>
            <p:txBody>
              <a:bodyPr wrap="none">
                <a:spAutoFit/>
              </a:bodyPr>
              <a:lstStyle/>
              <a:p>
                <a:endParaRPr lang="fr-FR" sz="1600" b="1" noProof="1">
                  <a:solidFill>
                    <a:schemeClr val="bg2"/>
                  </a:solidFill>
                </a:endParaRPr>
              </a:p>
            </p:txBody>
          </p:sp>
        </p:grpSp>
        <p:sp>
          <p:nvSpPr>
            <p:cNvPr id="4125" name="Line 38"/>
            <p:cNvSpPr>
              <a:spLocks noChangeShapeType="1"/>
            </p:cNvSpPr>
            <p:nvPr/>
          </p:nvSpPr>
          <p:spPr bwMode="auto">
            <a:xfrm>
              <a:off x="3996" y="2055"/>
              <a:ext cx="0" cy="124"/>
            </a:xfrm>
            <a:prstGeom prst="line">
              <a:avLst/>
            </a:prstGeom>
            <a:noFill/>
            <a:ln w="25400">
              <a:solidFill>
                <a:schemeClr val="tx1"/>
              </a:solidFill>
              <a:round/>
              <a:headEnd type="triangle" w="med" len="med"/>
              <a:tailEnd type="triangle" w="med" len="med"/>
            </a:ln>
          </p:spPr>
          <p:txBody>
            <a:bodyPr/>
            <a:lstStyle/>
            <a:p>
              <a:endParaRPr lang="fr-FR"/>
            </a:p>
          </p:txBody>
        </p:sp>
        <p:sp>
          <p:nvSpPr>
            <p:cNvPr id="4126" name="Line 39"/>
            <p:cNvSpPr>
              <a:spLocks noChangeShapeType="1"/>
            </p:cNvSpPr>
            <p:nvPr/>
          </p:nvSpPr>
          <p:spPr bwMode="auto">
            <a:xfrm>
              <a:off x="3621" y="2667"/>
              <a:ext cx="0" cy="183"/>
            </a:xfrm>
            <a:prstGeom prst="line">
              <a:avLst/>
            </a:prstGeom>
            <a:noFill/>
            <a:ln w="25400">
              <a:solidFill>
                <a:schemeClr val="tx1"/>
              </a:solidFill>
              <a:round/>
              <a:headEnd type="triangle" w="med" len="med"/>
              <a:tailEnd type="triangle" w="med" len="med"/>
            </a:ln>
          </p:spPr>
          <p:txBody>
            <a:bodyPr/>
            <a:lstStyle/>
            <a:p>
              <a:endParaRPr lang="fr-FR"/>
            </a:p>
          </p:txBody>
        </p:sp>
        <p:sp>
          <p:nvSpPr>
            <p:cNvPr id="4127" name="Text Box 40"/>
            <p:cNvSpPr txBox="1">
              <a:spLocks noChangeArrowheads="1"/>
            </p:cNvSpPr>
            <p:nvPr/>
          </p:nvSpPr>
          <p:spPr bwMode="auto">
            <a:xfrm>
              <a:off x="2064" y="2708"/>
              <a:ext cx="434" cy="125"/>
            </a:xfrm>
            <a:prstGeom prst="rect">
              <a:avLst/>
            </a:prstGeom>
            <a:noFill/>
            <a:ln w="9525">
              <a:noFill/>
              <a:miter lim="800000"/>
              <a:headEnd/>
              <a:tailEnd/>
            </a:ln>
          </p:spPr>
          <p:txBody>
            <a:bodyPr wrap="none">
              <a:spAutoFit/>
            </a:bodyPr>
            <a:lstStyle/>
            <a:p>
              <a:r>
                <a:rPr lang="fr-FR" sz="700" b="1" noProof="1"/>
                <a:t>COM/DCOM</a:t>
              </a:r>
            </a:p>
          </p:txBody>
        </p:sp>
        <p:sp>
          <p:nvSpPr>
            <p:cNvPr id="282665" name="Text Box 41"/>
            <p:cNvSpPr txBox="1">
              <a:spLocks noChangeArrowheads="1"/>
            </p:cNvSpPr>
            <p:nvPr/>
          </p:nvSpPr>
          <p:spPr bwMode="auto">
            <a:xfrm>
              <a:off x="3725" y="2178"/>
              <a:ext cx="575" cy="187"/>
            </a:xfrm>
            <a:prstGeom prst="rect">
              <a:avLst/>
            </a:prstGeom>
            <a:solidFill>
              <a:srgbClr val="C0C0C0"/>
            </a:solidFill>
            <a:ln w="9525">
              <a:solidFill>
                <a:schemeClr val="tx1"/>
              </a:solidFill>
              <a:miter lim="800000"/>
              <a:headEnd/>
              <a:tailEnd/>
            </a:ln>
            <a:effectLst>
              <a:outerShdw dist="143684" dir="2700000" algn="ctr" rotWithShape="0">
                <a:schemeClr val="bg2"/>
              </a:outerShdw>
            </a:effectLst>
          </p:spPr>
          <p:txBody>
            <a:bodyPr wrap="none" anchor="ctr"/>
            <a:lstStyle/>
            <a:p>
              <a:pPr algn="ctr">
                <a:defRPr/>
              </a:pPr>
              <a:r>
                <a:rPr lang="fr-FR" sz="800" b="1" noProof="1">
                  <a:solidFill>
                    <a:schemeClr val="bg2"/>
                  </a:solidFill>
                  <a:latin typeface="Arial" pitchFamily="34" charset="0"/>
                </a:rPr>
                <a:t>WMI Scripting</a:t>
              </a:r>
              <a:r>
                <a:rPr lang="en-US" sz="800" b="1">
                  <a:solidFill>
                    <a:schemeClr val="bg2"/>
                  </a:solidFill>
                  <a:latin typeface="Arial" pitchFamily="34" charset="0"/>
                </a:rPr>
                <a:t/>
              </a:r>
              <a:br>
                <a:rPr lang="en-US" sz="800" b="1">
                  <a:solidFill>
                    <a:schemeClr val="bg2"/>
                  </a:solidFill>
                  <a:latin typeface="Arial" pitchFamily="34" charset="0"/>
                </a:rPr>
              </a:br>
              <a:r>
                <a:rPr lang="en-US" sz="800" b="1" noProof="1">
                  <a:solidFill>
                    <a:schemeClr val="bg2"/>
                  </a:solidFill>
                  <a:latin typeface="Arial" pitchFamily="34" charset="0"/>
                </a:rPr>
                <a:t>API</a:t>
              </a:r>
            </a:p>
          </p:txBody>
        </p:sp>
        <p:sp>
          <p:nvSpPr>
            <p:cNvPr id="4129" name="Line 42"/>
            <p:cNvSpPr>
              <a:spLocks noChangeShapeType="1"/>
            </p:cNvSpPr>
            <p:nvPr/>
          </p:nvSpPr>
          <p:spPr bwMode="auto">
            <a:xfrm>
              <a:off x="3996" y="2361"/>
              <a:ext cx="0" cy="122"/>
            </a:xfrm>
            <a:prstGeom prst="line">
              <a:avLst/>
            </a:prstGeom>
            <a:noFill/>
            <a:ln w="25400">
              <a:solidFill>
                <a:schemeClr val="tx1"/>
              </a:solidFill>
              <a:round/>
              <a:headEnd type="triangle" w="med" len="med"/>
              <a:tailEnd type="triangle" w="med" len="med"/>
            </a:ln>
          </p:spPr>
          <p:txBody>
            <a:bodyPr/>
            <a:lstStyle/>
            <a:p>
              <a:endParaRPr lang="fr-FR"/>
            </a:p>
          </p:txBody>
        </p:sp>
        <p:sp>
          <p:nvSpPr>
            <p:cNvPr id="4130" name="Line 43"/>
            <p:cNvSpPr>
              <a:spLocks noChangeShapeType="1"/>
            </p:cNvSpPr>
            <p:nvPr/>
          </p:nvSpPr>
          <p:spPr bwMode="auto">
            <a:xfrm>
              <a:off x="1760" y="2758"/>
              <a:ext cx="3265" cy="4"/>
            </a:xfrm>
            <a:prstGeom prst="line">
              <a:avLst/>
            </a:prstGeom>
            <a:noFill/>
            <a:ln w="9525">
              <a:solidFill>
                <a:schemeClr val="tx1"/>
              </a:solidFill>
              <a:prstDash val="dash"/>
              <a:round/>
              <a:headEnd/>
              <a:tailEnd/>
            </a:ln>
          </p:spPr>
          <p:txBody>
            <a:bodyPr/>
            <a:lstStyle/>
            <a:p>
              <a:endParaRPr lang="fr-FR"/>
            </a:p>
          </p:txBody>
        </p:sp>
        <p:grpSp>
          <p:nvGrpSpPr>
            <p:cNvPr id="4131" name="Group 44"/>
            <p:cNvGrpSpPr>
              <a:grpSpLocks/>
            </p:cNvGrpSpPr>
            <p:nvPr/>
          </p:nvGrpSpPr>
          <p:grpSpPr bwMode="auto">
            <a:xfrm>
              <a:off x="1692" y="2789"/>
              <a:ext cx="3353" cy="519"/>
              <a:chOff x="49" y="2066"/>
              <a:chExt cx="4756" cy="816"/>
            </a:xfrm>
          </p:grpSpPr>
          <p:sp>
            <p:nvSpPr>
              <p:cNvPr id="4146" name="Line 45"/>
              <p:cNvSpPr>
                <a:spLocks noChangeShapeType="1"/>
              </p:cNvSpPr>
              <p:nvPr/>
            </p:nvSpPr>
            <p:spPr bwMode="auto">
              <a:xfrm>
                <a:off x="2232" y="2594"/>
                <a:ext cx="0" cy="288"/>
              </a:xfrm>
              <a:prstGeom prst="line">
                <a:avLst/>
              </a:prstGeom>
              <a:noFill/>
              <a:ln w="25400">
                <a:solidFill>
                  <a:schemeClr val="tx1"/>
                </a:solidFill>
                <a:round/>
                <a:headEnd/>
                <a:tailEnd type="triangle" w="med" len="med"/>
              </a:ln>
            </p:spPr>
            <p:txBody>
              <a:bodyPr/>
              <a:lstStyle/>
              <a:p>
                <a:endParaRPr lang="fr-FR"/>
              </a:p>
            </p:txBody>
          </p:sp>
          <p:sp>
            <p:nvSpPr>
              <p:cNvPr id="4147" name="Line 46"/>
              <p:cNvSpPr>
                <a:spLocks noChangeShapeType="1"/>
              </p:cNvSpPr>
              <p:nvPr/>
            </p:nvSpPr>
            <p:spPr bwMode="auto">
              <a:xfrm>
                <a:off x="1249" y="2594"/>
                <a:ext cx="0" cy="288"/>
              </a:xfrm>
              <a:prstGeom prst="line">
                <a:avLst/>
              </a:prstGeom>
              <a:noFill/>
              <a:ln w="25400">
                <a:solidFill>
                  <a:schemeClr val="tx1"/>
                </a:solidFill>
                <a:round/>
                <a:headEnd/>
                <a:tailEnd type="triangle" w="med" len="med"/>
              </a:ln>
            </p:spPr>
            <p:txBody>
              <a:bodyPr/>
              <a:lstStyle/>
              <a:p>
                <a:endParaRPr lang="fr-FR"/>
              </a:p>
            </p:txBody>
          </p:sp>
          <p:sp>
            <p:nvSpPr>
              <p:cNvPr id="4148" name="Line 47"/>
              <p:cNvSpPr>
                <a:spLocks noChangeShapeType="1"/>
              </p:cNvSpPr>
              <p:nvPr/>
            </p:nvSpPr>
            <p:spPr bwMode="auto">
              <a:xfrm flipV="1">
                <a:off x="3745" y="2592"/>
                <a:ext cx="1055" cy="2"/>
              </a:xfrm>
              <a:prstGeom prst="line">
                <a:avLst/>
              </a:prstGeom>
              <a:noFill/>
              <a:ln w="25400">
                <a:solidFill>
                  <a:schemeClr val="tx1"/>
                </a:solidFill>
                <a:round/>
                <a:headEnd/>
                <a:tailEnd/>
              </a:ln>
            </p:spPr>
            <p:txBody>
              <a:bodyPr/>
              <a:lstStyle/>
              <a:p>
                <a:endParaRPr lang="fr-FR"/>
              </a:p>
            </p:txBody>
          </p:sp>
          <p:sp>
            <p:nvSpPr>
              <p:cNvPr id="282672" name="AutoShape 48"/>
              <p:cNvSpPr>
                <a:spLocks noChangeArrowheads="1"/>
              </p:cNvSpPr>
              <p:nvPr/>
            </p:nvSpPr>
            <p:spPr bwMode="auto">
              <a:xfrm>
                <a:off x="1537" y="2066"/>
                <a:ext cx="624" cy="432"/>
              </a:xfrm>
              <a:prstGeom prst="flowChartMagneticDisk">
                <a:avLst/>
              </a:prstGeom>
              <a:solidFill>
                <a:srgbClr val="C0C0C0"/>
              </a:solidFill>
              <a:ln w="9525">
                <a:solidFill>
                  <a:schemeClr val="tx1"/>
                </a:solidFill>
                <a:round/>
                <a:headEnd/>
                <a:tailEnd/>
              </a:ln>
              <a:effectLst>
                <a:outerShdw dist="144802" dir="3127501" algn="ctr" rotWithShape="0">
                  <a:schemeClr val="bg2"/>
                </a:outerShdw>
              </a:effectLst>
            </p:spPr>
            <p:txBody>
              <a:bodyPr wrap="none" anchor="b" anchorCtr="1"/>
              <a:lstStyle/>
              <a:p>
                <a:pPr algn="ctr">
                  <a:lnSpc>
                    <a:spcPct val="90000"/>
                  </a:lnSpc>
                  <a:defRPr/>
                </a:pPr>
                <a:r>
                  <a:rPr lang="fr-FR" sz="800" b="1" noProof="1">
                    <a:solidFill>
                      <a:schemeClr val="bg2"/>
                    </a:solidFill>
                    <a:latin typeface="Arial" pitchFamily="34" charset="0"/>
                  </a:rPr>
                  <a:t>WMI</a:t>
                </a:r>
              </a:p>
              <a:p>
                <a:pPr algn="ctr">
                  <a:lnSpc>
                    <a:spcPct val="90000"/>
                  </a:lnSpc>
                  <a:defRPr/>
                </a:pPr>
                <a:r>
                  <a:rPr lang="fr-FR" sz="800" b="1" noProof="1">
                    <a:solidFill>
                      <a:schemeClr val="bg2"/>
                    </a:solidFill>
                    <a:latin typeface="Arial" pitchFamily="34" charset="0"/>
                  </a:rPr>
                  <a:t>Repository</a:t>
                </a:r>
                <a:endParaRPr lang="fr-FR" sz="1400" b="1" noProof="1">
                  <a:solidFill>
                    <a:schemeClr val="bg2"/>
                  </a:solidFill>
                  <a:latin typeface="Arial" pitchFamily="34" charset="0"/>
                </a:endParaRPr>
              </a:p>
            </p:txBody>
          </p:sp>
          <p:sp>
            <p:nvSpPr>
              <p:cNvPr id="282673" name="Text Box 49"/>
              <p:cNvSpPr txBox="1">
                <a:spLocks noChangeArrowheads="1"/>
              </p:cNvSpPr>
              <p:nvPr/>
            </p:nvSpPr>
            <p:spPr bwMode="auto">
              <a:xfrm>
                <a:off x="2353" y="2162"/>
                <a:ext cx="1393" cy="294"/>
              </a:xfrm>
              <a:prstGeom prst="rect">
                <a:avLst/>
              </a:prstGeom>
              <a:solidFill>
                <a:srgbClr val="C0C0C0"/>
              </a:solidFill>
              <a:ln w="9525">
                <a:solidFill>
                  <a:schemeClr val="tx1"/>
                </a:solidFill>
                <a:miter lim="800000"/>
                <a:headEnd/>
                <a:tailEnd/>
              </a:ln>
              <a:effectLst>
                <a:outerShdw dist="143684" dir="2700000" algn="ctr" rotWithShape="0">
                  <a:schemeClr val="bg2"/>
                </a:outerShdw>
              </a:effectLst>
            </p:spPr>
            <p:txBody>
              <a:bodyPr/>
              <a:lstStyle/>
              <a:p>
                <a:pPr algn="ctr">
                  <a:lnSpc>
                    <a:spcPct val="90000"/>
                  </a:lnSpc>
                  <a:defRPr/>
                </a:pPr>
                <a:r>
                  <a:rPr lang="fr-FR" sz="800" b="1" noProof="1">
                    <a:solidFill>
                      <a:schemeClr val="bg2"/>
                    </a:solidFill>
                    <a:latin typeface="Arial" pitchFamily="34" charset="0"/>
                  </a:rPr>
                  <a:t>WMI Core</a:t>
                </a:r>
              </a:p>
              <a:p>
                <a:pPr algn="ctr">
                  <a:lnSpc>
                    <a:spcPct val="90000"/>
                  </a:lnSpc>
                  <a:defRPr/>
                </a:pPr>
                <a:r>
                  <a:rPr lang="fr-FR" sz="800" b="1" noProof="1">
                    <a:solidFill>
                      <a:schemeClr val="bg2"/>
                    </a:solidFill>
                    <a:latin typeface="Arial" pitchFamily="34" charset="0"/>
                  </a:rPr>
                  <a:t>(CIM Object Manager)</a:t>
                </a:r>
              </a:p>
            </p:txBody>
          </p:sp>
          <p:sp>
            <p:nvSpPr>
              <p:cNvPr id="4151" name="Line 50"/>
              <p:cNvSpPr>
                <a:spLocks noChangeShapeType="1"/>
              </p:cNvSpPr>
              <p:nvPr/>
            </p:nvSpPr>
            <p:spPr bwMode="auto">
              <a:xfrm>
                <a:off x="2161" y="2306"/>
                <a:ext cx="192" cy="0"/>
              </a:xfrm>
              <a:prstGeom prst="line">
                <a:avLst/>
              </a:prstGeom>
              <a:noFill/>
              <a:ln w="25400">
                <a:solidFill>
                  <a:schemeClr val="tx1"/>
                </a:solidFill>
                <a:round/>
                <a:headEnd type="triangle" w="med" len="med"/>
                <a:tailEnd type="triangle" w="med" len="med"/>
              </a:ln>
            </p:spPr>
            <p:txBody>
              <a:bodyPr/>
              <a:lstStyle/>
              <a:p>
                <a:endParaRPr lang="fr-FR"/>
              </a:p>
            </p:txBody>
          </p:sp>
          <p:sp>
            <p:nvSpPr>
              <p:cNvPr id="4152" name="Text Box 51"/>
              <p:cNvSpPr txBox="1">
                <a:spLocks noChangeArrowheads="1"/>
              </p:cNvSpPr>
              <p:nvPr/>
            </p:nvSpPr>
            <p:spPr bwMode="auto">
              <a:xfrm>
                <a:off x="49" y="2396"/>
                <a:ext cx="1067" cy="227"/>
              </a:xfrm>
              <a:prstGeom prst="rect">
                <a:avLst/>
              </a:prstGeom>
              <a:noFill/>
              <a:ln w="9525">
                <a:noFill/>
                <a:miter lim="800000"/>
                <a:headEnd/>
                <a:tailEnd/>
              </a:ln>
            </p:spPr>
            <p:txBody>
              <a:bodyPr wrap="none">
                <a:spAutoFit/>
              </a:bodyPr>
              <a:lstStyle/>
              <a:p>
                <a:r>
                  <a:rPr lang="fr-FR" sz="900" b="1" noProof="1"/>
                  <a:t>WMI Infrastructure</a:t>
                </a:r>
              </a:p>
            </p:txBody>
          </p:sp>
          <p:grpSp>
            <p:nvGrpSpPr>
              <p:cNvPr id="4153" name="Group 52"/>
              <p:cNvGrpSpPr>
                <a:grpSpLocks/>
              </p:cNvGrpSpPr>
              <p:nvPr/>
            </p:nvGrpSpPr>
            <p:grpSpPr bwMode="auto">
              <a:xfrm>
                <a:off x="4033" y="2114"/>
                <a:ext cx="336" cy="478"/>
                <a:chOff x="3984" y="2016"/>
                <a:chExt cx="336" cy="478"/>
              </a:xfrm>
            </p:grpSpPr>
            <p:sp>
              <p:nvSpPr>
                <p:cNvPr id="4160" name="Oval 53"/>
                <p:cNvSpPr>
                  <a:spLocks noChangeArrowheads="1"/>
                </p:cNvSpPr>
                <p:nvPr/>
              </p:nvSpPr>
              <p:spPr bwMode="auto">
                <a:xfrm>
                  <a:off x="3984" y="2016"/>
                  <a:ext cx="336" cy="336"/>
                </a:xfrm>
                <a:prstGeom prst="ellipse">
                  <a:avLst/>
                </a:prstGeom>
                <a:solidFill>
                  <a:schemeClr val="tx1"/>
                </a:solidFill>
                <a:ln w="25400">
                  <a:solidFill>
                    <a:schemeClr val="bg2"/>
                  </a:solidFill>
                  <a:round/>
                  <a:headEnd/>
                  <a:tailEnd/>
                </a:ln>
              </p:spPr>
              <p:txBody>
                <a:bodyPr wrap="none" anchor="ctr"/>
                <a:lstStyle/>
                <a:p>
                  <a:endParaRPr lang="fr-FR"/>
                </a:p>
              </p:txBody>
            </p:sp>
            <p:sp>
              <p:nvSpPr>
                <p:cNvPr id="4161" name="Text Box 54"/>
                <p:cNvSpPr txBox="1">
                  <a:spLocks noChangeArrowheads="1"/>
                </p:cNvSpPr>
                <p:nvPr/>
              </p:nvSpPr>
              <p:spPr bwMode="auto">
                <a:xfrm>
                  <a:off x="4036" y="2161"/>
                  <a:ext cx="165" cy="333"/>
                </a:xfrm>
                <a:prstGeom prst="rect">
                  <a:avLst/>
                </a:prstGeom>
                <a:noFill/>
                <a:ln w="9525">
                  <a:noFill/>
                  <a:miter lim="800000"/>
                  <a:headEnd/>
                  <a:tailEnd/>
                </a:ln>
              </p:spPr>
              <p:txBody>
                <a:bodyPr wrap="none">
                  <a:spAutoFit/>
                </a:bodyPr>
                <a:lstStyle/>
                <a:p>
                  <a:endParaRPr lang="fr-FR" sz="1600" b="1" noProof="1">
                    <a:solidFill>
                      <a:schemeClr val="bg2"/>
                    </a:solidFill>
                  </a:endParaRPr>
                </a:p>
              </p:txBody>
            </p:sp>
          </p:grpSp>
          <p:sp>
            <p:nvSpPr>
              <p:cNvPr id="4154" name="Line 55"/>
              <p:cNvSpPr>
                <a:spLocks noChangeShapeType="1"/>
              </p:cNvSpPr>
              <p:nvPr/>
            </p:nvSpPr>
            <p:spPr bwMode="auto">
              <a:xfrm>
                <a:off x="1249" y="2594"/>
                <a:ext cx="2498" cy="1"/>
              </a:xfrm>
              <a:prstGeom prst="line">
                <a:avLst/>
              </a:prstGeom>
              <a:noFill/>
              <a:ln w="25400">
                <a:solidFill>
                  <a:schemeClr val="tx1"/>
                </a:solidFill>
                <a:round/>
                <a:headEnd/>
                <a:tailEnd/>
              </a:ln>
            </p:spPr>
            <p:txBody>
              <a:bodyPr/>
              <a:lstStyle/>
              <a:p>
                <a:endParaRPr lang="fr-FR"/>
              </a:p>
            </p:txBody>
          </p:sp>
          <p:sp>
            <p:nvSpPr>
              <p:cNvPr id="4155" name="Line 56"/>
              <p:cNvSpPr>
                <a:spLocks noChangeShapeType="1"/>
              </p:cNvSpPr>
              <p:nvPr/>
            </p:nvSpPr>
            <p:spPr bwMode="auto">
              <a:xfrm>
                <a:off x="2785" y="2450"/>
                <a:ext cx="0" cy="144"/>
              </a:xfrm>
              <a:prstGeom prst="line">
                <a:avLst/>
              </a:prstGeom>
              <a:noFill/>
              <a:ln w="25400">
                <a:solidFill>
                  <a:schemeClr val="tx1"/>
                </a:solidFill>
                <a:round/>
                <a:headEnd type="triangle" w="med" len="med"/>
                <a:tailEnd/>
              </a:ln>
            </p:spPr>
            <p:txBody>
              <a:bodyPr/>
              <a:lstStyle/>
              <a:p>
                <a:endParaRPr lang="fr-FR"/>
              </a:p>
            </p:txBody>
          </p:sp>
          <p:sp>
            <p:nvSpPr>
              <p:cNvPr id="4156" name="Text Box 57"/>
              <p:cNvSpPr txBox="1">
                <a:spLocks noChangeArrowheads="1"/>
              </p:cNvSpPr>
              <p:nvPr/>
            </p:nvSpPr>
            <p:spPr bwMode="auto">
              <a:xfrm>
                <a:off x="577" y="2561"/>
                <a:ext cx="615" cy="197"/>
              </a:xfrm>
              <a:prstGeom prst="rect">
                <a:avLst/>
              </a:prstGeom>
              <a:noFill/>
              <a:ln w="9525">
                <a:noFill/>
                <a:miter lim="800000"/>
                <a:headEnd/>
                <a:tailEnd/>
              </a:ln>
            </p:spPr>
            <p:txBody>
              <a:bodyPr wrap="none">
                <a:spAutoFit/>
              </a:bodyPr>
              <a:lstStyle/>
              <a:p>
                <a:r>
                  <a:rPr lang="fr-FR" sz="700" b="1" noProof="1"/>
                  <a:t>COM/DCOM</a:t>
                </a:r>
              </a:p>
            </p:txBody>
          </p:sp>
          <p:sp>
            <p:nvSpPr>
              <p:cNvPr id="4157" name="Line 58"/>
              <p:cNvSpPr>
                <a:spLocks noChangeShapeType="1"/>
              </p:cNvSpPr>
              <p:nvPr/>
            </p:nvSpPr>
            <p:spPr bwMode="auto">
              <a:xfrm>
                <a:off x="3311" y="2594"/>
                <a:ext cx="0" cy="288"/>
              </a:xfrm>
              <a:prstGeom prst="line">
                <a:avLst/>
              </a:prstGeom>
              <a:noFill/>
              <a:ln w="25400">
                <a:solidFill>
                  <a:schemeClr val="tx1"/>
                </a:solidFill>
                <a:round/>
                <a:headEnd/>
                <a:tailEnd type="triangle" w="med" len="med"/>
              </a:ln>
            </p:spPr>
            <p:txBody>
              <a:bodyPr/>
              <a:lstStyle/>
              <a:p>
                <a:endParaRPr lang="fr-FR"/>
              </a:p>
            </p:txBody>
          </p:sp>
          <p:sp>
            <p:nvSpPr>
              <p:cNvPr id="4158" name="Line 59"/>
              <p:cNvSpPr>
                <a:spLocks noChangeShapeType="1"/>
              </p:cNvSpPr>
              <p:nvPr/>
            </p:nvSpPr>
            <p:spPr bwMode="auto">
              <a:xfrm flipV="1">
                <a:off x="145" y="2642"/>
                <a:ext cx="4660" cy="9"/>
              </a:xfrm>
              <a:prstGeom prst="line">
                <a:avLst/>
              </a:prstGeom>
              <a:noFill/>
              <a:ln w="9525">
                <a:solidFill>
                  <a:schemeClr val="tx1"/>
                </a:solidFill>
                <a:prstDash val="dash"/>
                <a:round/>
                <a:headEnd/>
                <a:tailEnd/>
              </a:ln>
            </p:spPr>
            <p:txBody>
              <a:bodyPr/>
              <a:lstStyle/>
              <a:p>
                <a:endParaRPr lang="fr-FR"/>
              </a:p>
            </p:txBody>
          </p:sp>
          <p:sp>
            <p:nvSpPr>
              <p:cNvPr id="4159" name="Line 60"/>
              <p:cNvSpPr>
                <a:spLocks noChangeShapeType="1"/>
              </p:cNvSpPr>
              <p:nvPr/>
            </p:nvSpPr>
            <p:spPr bwMode="auto">
              <a:xfrm>
                <a:off x="4796" y="2587"/>
                <a:ext cx="0" cy="218"/>
              </a:xfrm>
              <a:prstGeom prst="line">
                <a:avLst/>
              </a:prstGeom>
              <a:noFill/>
              <a:ln w="25400">
                <a:solidFill>
                  <a:schemeClr val="tx1"/>
                </a:solidFill>
                <a:round/>
                <a:headEnd/>
                <a:tailEnd type="triangle" w="med" len="med"/>
              </a:ln>
            </p:spPr>
            <p:txBody>
              <a:bodyPr/>
              <a:lstStyle/>
              <a:p>
                <a:endParaRPr lang="fr-FR"/>
              </a:p>
            </p:txBody>
          </p:sp>
        </p:grpSp>
        <p:grpSp>
          <p:nvGrpSpPr>
            <p:cNvPr id="4132" name="Group 61"/>
            <p:cNvGrpSpPr>
              <a:grpSpLocks/>
            </p:cNvGrpSpPr>
            <p:nvPr/>
          </p:nvGrpSpPr>
          <p:grpSpPr bwMode="auto">
            <a:xfrm>
              <a:off x="4498" y="3212"/>
              <a:ext cx="1154" cy="996"/>
              <a:chOff x="4029" y="2730"/>
              <a:chExt cx="1637" cy="1565"/>
            </a:xfrm>
          </p:grpSpPr>
          <p:sp>
            <p:nvSpPr>
              <p:cNvPr id="4137" name="Rectangle 62"/>
              <p:cNvSpPr>
                <a:spLocks noChangeArrowheads="1"/>
              </p:cNvSpPr>
              <p:nvPr/>
            </p:nvSpPr>
            <p:spPr bwMode="auto">
              <a:xfrm>
                <a:off x="4029" y="2730"/>
                <a:ext cx="1637" cy="1544"/>
              </a:xfrm>
              <a:prstGeom prst="rect">
                <a:avLst/>
              </a:prstGeom>
              <a:solidFill>
                <a:srgbClr val="FCDC68"/>
              </a:solidFill>
              <a:ln w="38100" algn="ctr">
                <a:solidFill>
                  <a:schemeClr val="tx1"/>
                </a:solidFill>
                <a:miter lim="800000"/>
                <a:headEnd/>
                <a:tailEnd type="none" w="lg" len="lg"/>
              </a:ln>
            </p:spPr>
            <p:txBody>
              <a:bodyPr wrap="none" anchor="ctr"/>
              <a:lstStyle/>
              <a:p>
                <a:endParaRPr lang="fr-FR"/>
              </a:p>
            </p:txBody>
          </p:sp>
          <p:sp>
            <p:nvSpPr>
              <p:cNvPr id="282687" name="Text Box 63"/>
              <p:cNvSpPr txBox="1">
                <a:spLocks noChangeArrowheads="1"/>
              </p:cNvSpPr>
              <p:nvPr/>
            </p:nvSpPr>
            <p:spPr bwMode="auto">
              <a:xfrm>
                <a:off x="4270" y="3513"/>
                <a:ext cx="1055" cy="193"/>
              </a:xfrm>
              <a:prstGeom prst="rect">
                <a:avLst/>
              </a:prstGeom>
              <a:solidFill>
                <a:srgbClr val="C0C0C0"/>
              </a:solidFill>
              <a:ln w="9525">
                <a:solidFill>
                  <a:schemeClr val="tx1"/>
                </a:solidFill>
                <a:miter lim="800000"/>
                <a:headEnd/>
                <a:tailEnd/>
              </a:ln>
              <a:effectLst>
                <a:outerShdw dist="143684" dir="2700000" algn="ctr" rotWithShape="0">
                  <a:schemeClr val="bg2"/>
                </a:outerShdw>
              </a:effectLst>
            </p:spPr>
            <p:txBody>
              <a:bodyPr wrap="none"/>
              <a:lstStyle/>
              <a:p>
                <a:pPr algn="ctr">
                  <a:defRPr/>
                </a:pPr>
                <a:r>
                  <a:rPr lang="fr-FR" sz="800" b="1" noProof="1">
                    <a:solidFill>
                      <a:schemeClr val="bg2"/>
                    </a:solidFill>
                    <a:latin typeface="Arial" pitchFamily="34" charset="0"/>
                  </a:rPr>
                  <a:t>.NET WMI Provider</a:t>
                </a:r>
              </a:p>
            </p:txBody>
          </p:sp>
          <p:sp>
            <p:nvSpPr>
              <p:cNvPr id="4139" name="Line 64"/>
              <p:cNvSpPr>
                <a:spLocks noChangeShapeType="1"/>
              </p:cNvSpPr>
              <p:nvPr/>
            </p:nvSpPr>
            <p:spPr bwMode="auto">
              <a:xfrm>
                <a:off x="4804" y="3718"/>
                <a:ext cx="0" cy="131"/>
              </a:xfrm>
              <a:prstGeom prst="line">
                <a:avLst/>
              </a:prstGeom>
              <a:noFill/>
              <a:ln w="25400">
                <a:solidFill>
                  <a:schemeClr val="tx1"/>
                </a:solidFill>
                <a:round/>
                <a:headEnd type="triangle" w="med" len="med"/>
                <a:tailEnd type="triangle" w="med" len="med"/>
              </a:ln>
            </p:spPr>
            <p:txBody>
              <a:bodyPr/>
              <a:lstStyle/>
              <a:p>
                <a:endParaRPr lang="fr-FR"/>
              </a:p>
            </p:txBody>
          </p:sp>
          <p:sp>
            <p:nvSpPr>
              <p:cNvPr id="282689" name="Text Box 65"/>
              <p:cNvSpPr txBox="1">
                <a:spLocks noChangeArrowheads="1"/>
              </p:cNvSpPr>
              <p:nvPr/>
            </p:nvSpPr>
            <p:spPr bwMode="auto">
              <a:xfrm>
                <a:off x="4116" y="3855"/>
                <a:ext cx="1353" cy="171"/>
              </a:xfrm>
              <a:prstGeom prst="rect">
                <a:avLst/>
              </a:prstGeom>
              <a:solidFill>
                <a:srgbClr val="C0C0C0"/>
              </a:solidFill>
              <a:ln w="9525">
                <a:solidFill>
                  <a:schemeClr val="tx1"/>
                </a:solidFill>
                <a:miter lim="800000"/>
                <a:headEnd/>
                <a:tailEnd/>
              </a:ln>
              <a:effectLst>
                <a:outerShdw dist="143684" dir="2700000" algn="ctr" rotWithShape="0">
                  <a:schemeClr val="bg2"/>
                </a:outerShdw>
              </a:effectLst>
            </p:spPr>
            <p:txBody>
              <a:bodyPr wrap="none"/>
              <a:lstStyle/>
              <a:p>
                <a:pPr algn="ctr">
                  <a:defRPr/>
                </a:pPr>
                <a:r>
                  <a:rPr lang="fr-FR" sz="800" b="1" noProof="1">
                    <a:latin typeface="Arial" pitchFamily="34" charset="0"/>
                  </a:rPr>
                  <a:t>.</a:t>
                </a:r>
                <a:r>
                  <a:rPr lang="fr-FR" sz="800" b="1" noProof="1">
                    <a:solidFill>
                      <a:schemeClr val="bg2"/>
                    </a:solidFill>
                    <a:latin typeface="Arial" pitchFamily="34" charset="0"/>
                  </a:rPr>
                  <a:t>NET Managed App/entity</a:t>
                </a:r>
              </a:p>
            </p:txBody>
          </p:sp>
          <p:sp>
            <p:nvSpPr>
              <p:cNvPr id="4141" name="Rectangle 66"/>
              <p:cNvSpPr>
                <a:spLocks noChangeArrowheads="1"/>
              </p:cNvSpPr>
              <p:nvPr/>
            </p:nvSpPr>
            <p:spPr bwMode="auto">
              <a:xfrm>
                <a:off x="4065" y="2771"/>
                <a:ext cx="1559" cy="666"/>
              </a:xfrm>
              <a:prstGeom prst="rect">
                <a:avLst/>
              </a:prstGeom>
              <a:solidFill>
                <a:srgbClr val="C0C0C0"/>
              </a:solidFill>
              <a:ln w="9525">
                <a:noFill/>
                <a:miter lim="800000"/>
                <a:headEnd/>
                <a:tailEnd/>
              </a:ln>
            </p:spPr>
            <p:txBody>
              <a:bodyPr wrap="none" anchor="ctr"/>
              <a:lstStyle/>
              <a:p>
                <a:endParaRPr lang="fr-FR"/>
              </a:p>
            </p:txBody>
          </p:sp>
          <p:sp>
            <p:nvSpPr>
              <p:cNvPr id="282691" name="Text Box 67"/>
              <p:cNvSpPr txBox="1">
                <a:spLocks noChangeArrowheads="1"/>
              </p:cNvSpPr>
              <p:nvPr/>
            </p:nvSpPr>
            <p:spPr bwMode="auto">
              <a:xfrm>
                <a:off x="4134" y="3102"/>
                <a:ext cx="1387" cy="239"/>
              </a:xfrm>
              <a:prstGeom prst="rect">
                <a:avLst/>
              </a:prstGeom>
              <a:solidFill>
                <a:srgbClr val="808080"/>
              </a:solidFill>
              <a:ln w="9525">
                <a:solidFill>
                  <a:schemeClr val="tx1"/>
                </a:solidFill>
                <a:miter lim="800000"/>
                <a:headEnd/>
                <a:tailEnd/>
              </a:ln>
              <a:effectLst>
                <a:outerShdw dist="143684" dir="2700000" algn="ctr" rotWithShape="0">
                  <a:schemeClr val="bg2"/>
                </a:outerShdw>
              </a:effectLst>
            </p:spPr>
            <p:txBody>
              <a:bodyPr wrap="none" anchor="ctr"/>
              <a:lstStyle/>
              <a:p>
                <a:pPr algn="ctr">
                  <a:lnSpc>
                    <a:spcPct val="90000"/>
                  </a:lnSpc>
                  <a:defRPr/>
                </a:pPr>
                <a:r>
                  <a:rPr lang="fr-FR" sz="800" b="1" noProof="1">
                    <a:solidFill>
                      <a:schemeClr val="bg2"/>
                    </a:solidFill>
                    <a:latin typeface="Arial" pitchFamily="34" charset="0"/>
                  </a:rPr>
                  <a:t>System.Management.</a:t>
                </a:r>
              </a:p>
              <a:p>
                <a:pPr algn="ctr">
                  <a:lnSpc>
                    <a:spcPct val="90000"/>
                  </a:lnSpc>
                  <a:defRPr/>
                </a:pPr>
                <a:r>
                  <a:rPr lang="fr-FR" sz="800" b="1" noProof="1">
                    <a:solidFill>
                      <a:schemeClr val="bg2"/>
                    </a:solidFill>
                    <a:latin typeface="Arial" pitchFamily="34" charset="0"/>
                  </a:rPr>
                  <a:t>Instrumentation</a:t>
                </a:r>
                <a:r>
                  <a:rPr lang="fr-FR" sz="700" b="1" noProof="1">
                    <a:solidFill>
                      <a:schemeClr val="bg2"/>
                    </a:solidFill>
                    <a:latin typeface="Arial" pitchFamily="34" charset="0"/>
                  </a:rPr>
                  <a:t> </a:t>
                </a:r>
              </a:p>
            </p:txBody>
          </p:sp>
          <p:sp>
            <p:nvSpPr>
              <p:cNvPr id="282692" name="Text Box 68"/>
              <p:cNvSpPr txBox="1">
                <a:spLocks noChangeArrowheads="1"/>
              </p:cNvSpPr>
              <p:nvPr/>
            </p:nvSpPr>
            <p:spPr bwMode="auto">
              <a:xfrm>
                <a:off x="4131" y="2809"/>
                <a:ext cx="1380" cy="203"/>
              </a:xfrm>
              <a:prstGeom prst="rect">
                <a:avLst/>
              </a:prstGeom>
              <a:solidFill>
                <a:srgbClr val="808080"/>
              </a:solidFill>
              <a:ln w="9525">
                <a:solidFill>
                  <a:schemeClr val="tx1"/>
                </a:solidFill>
                <a:miter lim="800000"/>
                <a:headEnd/>
                <a:tailEnd/>
              </a:ln>
              <a:effectLst>
                <a:outerShdw dist="143684" dir="2700000" algn="ctr" rotWithShape="0">
                  <a:schemeClr val="bg2"/>
                </a:outerShdw>
              </a:effectLst>
            </p:spPr>
            <p:txBody>
              <a:bodyPr wrap="none"/>
              <a:lstStyle/>
              <a:p>
                <a:pPr algn="ctr" eaLnBrk="0" hangingPunct="0">
                  <a:defRPr/>
                </a:pPr>
                <a:r>
                  <a:rPr lang="fr-FR" sz="800" b="1" noProof="1">
                    <a:solidFill>
                      <a:schemeClr val="bg2"/>
                    </a:solidFill>
                    <a:latin typeface="Arial" pitchFamily="34" charset="0"/>
                  </a:rPr>
                  <a:t>COM Inter-Op</a:t>
                </a:r>
              </a:p>
            </p:txBody>
          </p:sp>
          <p:sp>
            <p:nvSpPr>
              <p:cNvPr id="4144" name="Text Box 69"/>
              <p:cNvSpPr txBox="1">
                <a:spLocks noChangeArrowheads="1"/>
              </p:cNvSpPr>
              <p:nvPr/>
            </p:nvSpPr>
            <p:spPr bwMode="auto">
              <a:xfrm>
                <a:off x="4174" y="4053"/>
                <a:ext cx="1271" cy="242"/>
              </a:xfrm>
              <a:prstGeom prst="rect">
                <a:avLst/>
              </a:prstGeom>
              <a:noFill/>
              <a:ln w="38100" algn="ctr">
                <a:noFill/>
                <a:miter lim="800000"/>
                <a:headEnd/>
                <a:tailEnd type="none" w="lg" len="lg"/>
              </a:ln>
            </p:spPr>
            <p:txBody>
              <a:bodyPr>
                <a:spAutoFit/>
              </a:bodyPr>
              <a:lstStyle/>
              <a:p>
                <a:pPr>
                  <a:spcBef>
                    <a:spcPct val="50000"/>
                  </a:spcBef>
                </a:pPr>
                <a:r>
                  <a:rPr lang="fr-FR" sz="1000" b="1" noProof="1">
                    <a:solidFill>
                      <a:schemeClr val="bg2"/>
                    </a:solidFill>
                  </a:rPr>
                  <a:t>.</a:t>
                </a:r>
                <a:r>
                  <a:rPr lang="fr-FR" sz="800" b="1" noProof="1">
                    <a:solidFill>
                      <a:schemeClr val="bg2"/>
                    </a:solidFill>
                  </a:rPr>
                  <a:t>NET C#, VB.NET, etc</a:t>
                </a:r>
              </a:p>
            </p:txBody>
          </p:sp>
          <p:sp>
            <p:nvSpPr>
              <p:cNvPr id="4145" name="Line 70"/>
              <p:cNvSpPr>
                <a:spLocks noChangeShapeType="1"/>
              </p:cNvSpPr>
              <p:nvPr/>
            </p:nvSpPr>
            <p:spPr bwMode="auto">
              <a:xfrm>
                <a:off x="4804" y="3362"/>
                <a:ext cx="0" cy="144"/>
              </a:xfrm>
              <a:prstGeom prst="line">
                <a:avLst/>
              </a:prstGeom>
              <a:noFill/>
              <a:ln w="25400">
                <a:solidFill>
                  <a:schemeClr val="tx1"/>
                </a:solidFill>
                <a:round/>
                <a:headEnd type="triangle" w="med" len="med"/>
                <a:tailEnd type="triangle" w="med" len="med"/>
              </a:ln>
            </p:spPr>
            <p:txBody>
              <a:bodyPr/>
              <a:lstStyle/>
              <a:p>
                <a:endParaRPr lang="fr-FR"/>
              </a:p>
            </p:txBody>
          </p:sp>
        </p:grpSp>
        <p:sp>
          <p:nvSpPr>
            <p:cNvPr id="4133" name="Text Box 71"/>
            <p:cNvSpPr txBox="1">
              <a:spLocks noChangeArrowheads="1"/>
            </p:cNvSpPr>
            <p:nvPr/>
          </p:nvSpPr>
          <p:spPr bwMode="auto">
            <a:xfrm>
              <a:off x="1791" y="3916"/>
              <a:ext cx="187" cy="212"/>
            </a:xfrm>
            <a:prstGeom prst="rect">
              <a:avLst/>
            </a:prstGeom>
            <a:noFill/>
            <a:ln w="12700" algn="ctr">
              <a:noFill/>
              <a:miter lim="800000"/>
              <a:headEnd/>
              <a:tailEnd/>
            </a:ln>
          </p:spPr>
          <p:txBody>
            <a:bodyPr wrap="none">
              <a:spAutoFit/>
            </a:bodyPr>
            <a:lstStyle/>
            <a:p>
              <a:r>
                <a:rPr lang="fr-FR" sz="1600" b="1" noProof="1">
                  <a:solidFill>
                    <a:schemeClr val="bg2"/>
                  </a:solidFill>
                </a:rPr>
                <a:t>1</a:t>
              </a:r>
            </a:p>
          </p:txBody>
        </p:sp>
        <p:sp>
          <p:nvSpPr>
            <p:cNvPr id="4134" name="Text Box 72"/>
            <p:cNvSpPr txBox="1">
              <a:spLocks noChangeArrowheads="1"/>
            </p:cNvSpPr>
            <p:nvPr/>
          </p:nvSpPr>
          <p:spPr bwMode="auto">
            <a:xfrm>
              <a:off x="4523" y="2819"/>
              <a:ext cx="187" cy="212"/>
            </a:xfrm>
            <a:prstGeom prst="rect">
              <a:avLst/>
            </a:prstGeom>
            <a:noFill/>
            <a:ln w="12700" algn="ctr">
              <a:noFill/>
              <a:miter lim="800000"/>
              <a:headEnd/>
              <a:tailEnd/>
            </a:ln>
          </p:spPr>
          <p:txBody>
            <a:bodyPr wrap="none">
              <a:spAutoFit/>
            </a:bodyPr>
            <a:lstStyle/>
            <a:p>
              <a:r>
                <a:rPr lang="fr-FR" sz="1600" b="1" noProof="1">
                  <a:solidFill>
                    <a:schemeClr val="bg2"/>
                  </a:solidFill>
                </a:rPr>
                <a:t>2</a:t>
              </a:r>
            </a:p>
          </p:txBody>
        </p:sp>
        <p:sp>
          <p:nvSpPr>
            <p:cNvPr id="4135" name="Text Box 73"/>
            <p:cNvSpPr txBox="1">
              <a:spLocks noChangeArrowheads="1"/>
            </p:cNvSpPr>
            <p:nvPr/>
          </p:nvSpPr>
          <p:spPr bwMode="auto">
            <a:xfrm>
              <a:off x="1948" y="2325"/>
              <a:ext cx="187" cy="212"/>
            </a:xfrm>
            <a:prstGeom prst="rect">
              <a:avLst/>
            </a:prstGeom>
            <a:noFill/>
            <a:ln w="12700" algn="ctr">
              <a:noFill/>
              <a:miter lim="800000"/>
              <a:headEnd/>
              <a:tailEnd/>
            </a:ln>
          </p:spPr>
          <p:txBody>
            <a:bodyPr wrap="none">
              <a:spAutoFit/>
            </a:bodyPr>
            <a:lstStyle/>
            <a:p>
              <a:r>
                <a:rPr lang="fr-FR" sz="1600" b="1" noProof="1">
                  <a:solidFill>
                    <a:schemeClr val="bg2"/>
                  </a:solidFill>
                </a:rPr>
                <a:t>3</a:t>
              </a:r>
            </a:p>
          </p:txBody>
        </p:sp>
        <p:sp>
          <p:nvSpPr>
            <p:cNvPr id="4136" name="Rectangle 74"/>
            <p:cNvSpPr>
              <a:spLocks noChangeArrowheads="1"/>
            </p:cNvSpPr>
            <p:nvPr/>
          </p:nvSpPr>
          <p:spPr bwMode="auto">
            <a:xfrm>
              <a:off x="1639" y="980"/>
              <a:ext cx="4107" cy="3256"/>
            </a:xfrm>
            <a:prstGeom prst="rect">
              <a:avLst/>
            </a:prstGeom>
            <a:noFill/>
            <a:ln w="25400" algn="ctr">
              <a:solidFill>
                <a:schemeClr val="tx1"/>
              </a:solidFill>
              <a:prstDash val="dash"/>
              <a:miter lim="800000"/>
              <a:headEnd/>
              <a:tailEnd/>
            </a:ln>
          </p:spPr>
          <p:txBody>
            <a:bodyPr wrap="none" anchor="ctr">
              <a:spAutoFit/>
            </a:bodyPr>
            <a:lstStyle/>
            <a:p>
              <a:endParaRPr lang="fr-FR"/>
            </a:p>
          </p:txBody>
        </p:sp>
      </p:grpSp>
      <p:sp>
        <p:nvSpPr>
          <p:cNvPr id="282699" name="AutoShape 75"/>
          <p:cNvSpPr>
            <a:spLocks noChangeArrowheads="1"/>
          </p:cNvSpPr>
          <p:nvPr/>
        </p:nvSpPr>
        <p:spPr bwMode="auto">
          <a:xfrm rot="5400000">
            <a:off x="-461962" y="2659062"/>
            <a:ext cx="2482850" cy="727075"/>
          </a:xfrm>
          <a:prstGeom prst="rightArrow">
            <a:avLst>
              <a:gd name="adj1" fmla="val 50454"/>
              <a:gd name="adj2" fmla="val 90952"/>
            </a:avLst>
          </a:prstGeom>
          <a:solidFill>
            <a:srgbClr val="FF0000">
              <a:alpha val="50195"/>
            </a:srgbClr>
          </a:solidFill>
          <a:ln w="12700" algn="ctr">
            <a:noFill/>
            <a:miter lim="800000"/>
            <a:headEnd/>
            <a:tailEnd/>
          </a:ln>
        </p:spPr>
        <p:txBody>
          <a:bodyPr anchor="ctr">
            <a:spAutoFit/>
          </a:bodyPr>
          <a:lstStyle/>
          <a:p>
            <a:endParaRPr lang="fr-FR"/>
          </a:p>
        </p:txBody>
      </p:sp>
      <p:sp>
        <p:nvSpPr>
          <p:cNvPr id="4103" name="Rectangle 92"/>
          <p:cNvSpPr>
            <a:spLocks noGrp="1" noChangeArrowheads="1"/>
          </p:cNvSpPr>
          <p:nvPr>
            <p:ph type="title"/>
          </p:nvPr>
        </p:nvSpPr>
        <p:spPr>
          <a:xfrm>
            <a:off x="236538" y="0"/>
            <a:ext cx="8393112" cy="585788"/>
          </a:xfrm>
          <a:noFill/>
        </p:spPr>
        <p:txBody>
          <a:bodyPr anchor="t"/>
          <a:lstStyle/>
          <a:p>
            <a:r>
              <a:rPr lang="en-US" smtClean="0"/>
              <a:t>WS-Management Access-Path</a:t>
            </a:r>
          </a:p>
        </p:txBody>
      </p:sp>
      <p:graphicFrame>
        <p:nvGraphicFramePr>
          <p:cNvPr id="282700" name="Object 76"/>
          <p:cNvGraphicFramePr>
            <a:graphicFrameLocks noChangeAspect="1"/>
          </p:cNvGraphicFramePr>
          <p:nvPr>
            <p:ph sz="half" idx="1"/>
          </p:nvPr>
        </p:nvGraphicFramePr>
        <p:xfrm>
          <a:off x="2566988" y="1284288"/>
          <a:ext cx="755650" cy="1173162"/>
        </p:xfrm>
        <a:graphic>
          <a:graphicData uri="http://schemas.openxmlformats.org/presentationml/2006/ole">
            <p:oleObj spid="_x0000_s4098" name="Visio" r:id="rId4" imgW="619270" imgH="962060" progId="">
              <p:embed/>
            </p:oleObj>
          </a:graphicData>
        </a:graphic>
      </p:graphicFrame>
      <p:graphicFrame>
        <p:nvGraphicFramePr>
          <p:cNvPr id="4099" name="Object 85"/>
          <p:cNvGraphicFramePr>
            <a:graphicFrameLocks noChangeAspect="1"/>
          </p:cNvGraphicFramePr>
          <p:nvPr>
            <p:ph sz="quarter" idx="2"/>
          </p:nvPr>
        </p:nvGraphicFramePr>
        <p:xfrm>
          <a:off x="4457700" y="1498600"/>
          <a:ext cx="2444750" cy="1206500"/>
        </p:xfrm>
        <a:graphic>
          <a:graphicData uri="http://schemas.openxmlformats.org/presentationml/2006/ole">
            <p:oleObj spid="_x0000_s4099" name="Visio" r:id="rId5" imgW="2525721" imgH="1246510" progId="">
              <p:embed/>
            </p:oleObj>
          </a:graphicData>
        </a:graphic>
      </p:graphicFrame>
      <p:grpSp>
        <p:nvGrpSpPr>
          <p:cNvPr id="10" name="Group 77"/>
          <p:cNvGrpSpPr>
            <a:grpSpLocks/>
          </p:cNvGrpSpPr>
          <p:nvPr/>
        </p:nvGrpSpPr>
        <p:grpSpPr bwMode="auto">
          <a:xfrm>
            <a:off x="3603625" y="1622425"/>
            <a:ext cx="1216025" cy="1581150"/>
            <a:chOff x="2360" y="1142"/>
            <a:chExt cx="766" cy="996"/>
          </a:xfrm>
        </p:grpSpPr>
        <p:sp>
          <p:nvSpPr>
            <p:cNvPr id="282702" name="Text Box 78"/>
            <p:cNvSpPr txBox="1">
              <a:spLocks noChangeArrowheads="1"/>
            </p:cNvSpPr>
            <p:nvPr/>
          </p:nvSpPr>
          <p:spPr bwMode="auto">
            <a:xfrm>
              <a:off x="2368" y="1142"/>
              <a:ext cx="758" cy="357"/>
            </a:xfrm>
            <a:prstGeom prst="rect">
              <a:avLst/>
            </a:prstGeom>
            <a:gradFill rotWithShape="1">
              <a:gsLst>
                <a:gs pos="0">
                  <a:srgbClr val="FF6600">
                    <a:gamma/>
                    <a:shade val="46275"/>
                    <a:invGamma/>
                  </a:srgbClr>
                </a:gs>
                <a:gs pos="100000">
                  <a:srgbClr val="FF6600"/>
                </a:gs>
              </a:gsLst>
              <a:lin ang="2700000" scaled="1"/>
            </a:gradFill>
            <a:ln w="9525">
              <a:solidFill>
                <a:schemeClr val="tx1"/>
              </a:solidFill>
              <a:miter lim="800000"/>
              <a:headEnd/>
              <a:tailEnd/>
            </a:ln>
            <a:effectLst>
              <a:outerShdw dist="143684" dir="2700000" algn="ctr" rotWithShape="0">
                <a:schemeClr val="bg2"/>
              </a:outerShdw>
            </a:effectLst>
          </p:spPr>
          <p:txBody>
            <a:bodyPr wrap="none" anchor="ctr"/>
            <a:lstStyle/>
            <a:p>
              <a:pPr algn="ctr">
                <a:defRPr/>
              </a:pPr>
              <a:r>
                <a:rPr lang="fr-FR" sz="1000" b="1" noProof="1">
                  <a:latin typeface="Arial" pitchFamily="34" charset="0"/>
                </a:rPr>
                <a:t>WS-Management</a:t>
              </a:r>
            </a:p>
          </p:txBody>
        </p:sp>
        <p:sp>
          <p:nvSpPr>
            <p:cNvPr id="4115" name="Line 79"/>
            <p:cNvSpPr>
              <a:spLocks noChangeShapeType="1"/>
            </p:cNvSpPr>
            <p:nvPr/>
          </p:nvSpPr>
          <p:spPr bwMode="auto">
            <a:xfrm>
              <a:off x="2764" y="1499"/>
              <a:ext cx="1" cy="270"/>
            </a:xfrm>
            <a:prstGeom prst="line">
              <a:avLst/>
            </a:prstGeom>
            <a:noFill/>
            <a:ln w="25400">
              <a:solidFill>
                <a:schemeClr val="tx1"/>
              </a:solidFill>
              <a:round/>
              <a:headEnd type="triangle" w="med" len="med"/>
              <a:tailEnd type="triangle" w="med" len="med"/>
            </a:ln>
          </p:spPr>
          <p:txBody>
            <a:bodyPr/>
            <a:lstStyle/>
            <a:p>
              <a:endParaRPr lang="fr-FR"/>
            </a:p>
          </p:txBody>
        </p:sp>
        <p:sp>
          <p:nvSpPr>
            <p:cNvPr id="282704" name="Text Box 80"/>
            <p:cNvSpPr txBox="1">
              <a:spLocks noChangeArrowheads="1"/>
            </p:cNvSpPr>
            <p:nvPr/>
          </p:nvSpPr>
          <p:spPr bwMode="auto">
            <a:xfrm>
              <a:off x="2360" y="1781"/>
              <a:ext cx="766" cy="357"/>
            </a:xfrm>
            <a:prstGeom prst="rect">
              <a:avLst/>
            </a:prstGeom>
            <a:gradFill rotWithShape="1">
              <a:gsLst>
                <a:gs pos="0">
                  <a:srgbClr val="FF6600">
                    <a:gamma/>
                    <a:shade val="46275"/>
                    <a:invGamma/>
                  </a:srgbClr>
                </a:gs>
                <a:gs pos="100000">
                  <a:srgbClr val="FF6600"/>
                </a:gs>
              </a:gsLst>
              <a:lin ang="2700000" scaled="1"/>
            </a:gradFill>
            <a:ln w="9525">
              <a:solidFill>
                <a:schemeClr val="tx1"/>
              </a:solidFill>
              <a:miter lim="800000"/>
              <a:headEnd/>
              <a:tailEnd/>
            </a:ln>
            <a:effectLst>
              <a:outerShdw dist="143684" dir="2700000" algn="ctr" rotWithShape="0">
                <a:schemeClr val="bg2"/>
              </a:outerShdw>
            </a:effectLst>
          </p:spPr>
          <p:txBody>
            <a:bodyPr wrap="none" anchor="ctr"/>
            <a:lstStyle/>
            <a:p>
              <a:pPr algn="ctr">
                <a:defRPr/>
              </a:pPr>
              <a:r>
                <a:rPr lang="fr-FR" sz="1000" b="1" noProof="1">
                  <a:latin typeface="Arial" pitchFamily="34" charset="0"/>
                </a:rPr>
                <a:t>WMI Plug-in</a:t>
              </a:r>
            </a:p>
            <a:p>
              <a:pPr algn="ctr">
                <a:defRPr/>
              </a:pPr>
              <a:r>
                <a:rPr lang="fr-FR" sz="1000" b="1" noProof="1">
                  <a:latin typeface="Arial" pitchFamily="34" charset="0"/>
                </a:rPr>
                <a:t>For WS-Mgmt</a:t>
              </a:r>
            </a:p>
          </p:txBody>
        </p:sp>
      </p:grpSp>
      <p:sp>
        <p:nvSpPr>
          <p:cNvPr id="282705" name="Line 81"/>
          <p:cNvSpPr>
            <a:spLocks noChangeShapeType="1"/>
          </p:cNvSpPr>
          <p:nvPr/>
        </p:nvSpPr>
        <p:spPr bwMode="auto">
          <a:xfrm>
            <a:off x="4244975" y="3214688"/>
            <a:ext cx="1588" cy="536575"/>
          </a:xfrm>
          <a:prstGeom prst="line">
            <a:avLst/>
          </a:prstGeom>
          <a:noFill/>
          <a:ln w="25400">
            <a:solidFill>
              <a:schemeClr val="tx1"/>
            </a:solidFill>
            <a:round/>
            <a:headEnd type="triangle" w="med" len="med"/>
            <a:tailEnd type="triangle" w="med" len="med"/>
          </a:ln>
        </p:spPr>
        <p:txBody>
          <a:bodyPr/>
          <a:lstStyle/>
          <a:p>
            <a:endParaRPr lang="fr-FR"/>
          </a:p>
        </p:txBody>
      </p:sp>
      <p:grpSp>
        <p:nvGrpSpPr>
          <p:cNvPr id="11" name="Group 82"/>
          <p:cNvGrpSpPr>
            <a:grpSpLocks/>
          </p:cNvGrpSpPr>
          <p:nvPr/>
        </p:nvGrpSpPr>
        <p:grpSpPr bwMode="auto">
          <a:xfrm>
            <a:off x="-1141413" y="4435475"/>
            <a:ext cx="2679701" cy="1792288"/>
            <a:chOff x="-681" y="1995"/>
            <a:chExt cx="1688" cy="1129"/>
          </a:xfrm>
        </p:grpSpPr>
        <p:graphicFrame>
          <p:nvGraphicFramePr>
            <p:cNvPr id="4100" name="Object 83"/>
            <p:cNvGraphicFramePr>
              <a:graphicFrameLocks noChangeAspect="1"/>
            </p:cNvGraphicFramePr>
            <p:nvPr/>
          </p:nvGraphicFramePr>
          <p:xfrm>
            <a:off x="-681" y="2339"/>
            <a:ext cx="1591" cy="785"/>
          </p:xfrm>
          <a:graphic>
            <a:graphicData uri="http://schemas.openxmlformats.org/presentationml/2006/ole">
              <p:oleObj spid="_x0000_s4100" name="Visio" r:id="rId6" imgW="2525721" imgH="1246510" progId="">
                <p:embed/>
              </p:oleObj>
            </a:graphicData>
          </a:graphic>
        </p:graphicFrame>
        <p:sp>
          <p:nvSpPr>
            <p:cNvPr id="282708" name="Text Box 84"/>
            <p:cNvSpPr txBox="1">
              <a:spLocks noChangeArrowheads="1"/>
            </p:cNvSpPr>
            <p:nvPr/>
          </p:nvSpPr>
          <p:spPr bwMode="auto">
            <a:xfrm>
              <a:off x="146" y="1995"/>
              <a:ext cx="861" cy="309"/>
            </a:xfrm>
            <a:prstGeom prst="rect">
              <a:avLst/>
            </a:prstGeom>
            <a:gradFill rotWithShape="1">
              <a:gsLst>
                <a:gs pos="0">
                  <a:srgbClr val="FF0000"/>
                </a:gs>
                <a:gs pos="100000">
                  <a:srgbClr val="FF6600"/>
                </a:gs>
              </a:gsLst>
              <a:lin ang="2700000" scaled="1"/>
            </a:gradFill>
            <a:ln w="9525">
              <a:solidFill>
                <a:schemeClr val="tx1"/>
              </a:solidFill>
              <a:miter lim="800000"/>
              <a:headEnd/>
              <a:tailEnd/>
            </a:ln>
            <a:effectLst>
              <a:outerShdw dist="143684" dir="2700000" algn="ctr" rotWithShape="0">
                <a:schemeClr val="bg2"/>
              </a:outerShdw>
            </a:effectLst>
          </p:spPr>
          <p:txBody>
            <a:bodyPr wrap="none" anchor="ctr"/>
            <a:lstStyle/>
            <a:p>
              <a:pPr algn="ctr">
                <a:defRPr/>
              </a:pPr>
              <a:r>
                <a:rPr lang="fr-FR" sz="1000" b="1" noProof="1">
                  <a:latin typeface="Arial" pitchFamily="34" charset="0"/>
                </a:rPr>
                <a:t>WS-Management</a:t>
              </a:r>
            </a:p>
          </p:txBody>
        </p:sp>
      </p:grpSp>
      <p:sp>
        <p:nvSpPr>
          <p:cNvPr id="282710" name="AutoShape 86"/>
          <p:cNvSpPr>
            <a:spLocks noChangeArrowheads="1"/>
          </p:cNvSpPr>
          <p:nvPr/>
        </p:nvSpPr>
        <p:spPr bwMode="auto">
          <a:xfrm>
            <a:off x="958850" y="1604963"/>
            <a:ext cx="2516188" cy="711200"/>
          </a:xfrm>
          <a:prstGeom prst="rightArrow">
            <a:avLst>
              <a:gd name="adj1" fmla="val 50000"/>
              <a:gd name="adj2" fmla="val 57623"/>
            </a:avLst>
          </a:prstGeom>
          <a:solidFill>
            <a:srgbClr val="FF0000">
              <a:alpha val="50195"/>
            </a:srgbClr>
          </a:solidFill>
          <a:ln w="12700" algn="ctr">
            <a:noFill/>
            <a:miter lim="800000"/>
            <a:headEnd/>
            <a:tailEnd/>
          </a:ln>
        </p:spPr>
        <p:txBody>
          <a:bodyPr anchor="ctr">
            <a:spAutoFit/>
          </a:bodyPr>
          <a:lstStyle/>
          <a:p>
            <a:endParaRPr lang="fr-FR"/>
          </a:p>
        </p:txBody>
      </p:sp>
      <p:sp>
        <p:nvSpPr>
          <p:cNvPr id="282711" name="Rectangle 87"/>
          <p:cNvSpPr>
            <a:spLocks noChangeArrowheads="1"/>
          </p:cNvSpPr>
          <p:nvPr/>
        </p:nvSpPr>
        <p:spPr bwMode="auto">
          <a:xfrm>
            <a:off x="585788" y="1774825"/>
            <a:ext cx="376237" cy="369888"/>
          </a:xfrm>
          <a:prstGeom prst="rect">
            <a:avLst/>
          </a:prstGeom>
          <a:solidFill>
            <a:srgbClr val="FF0000">
              <a:alpha val="50195"/>
            </a:srgbClr>
          </a:solidFill>
          <a:ln w="12700" algn="ctr">
            <a:noFill/>
            <a:miter lim="800000"/>
            <a:headEnd/>
            <a:tailEnd/>
          </a:ln>
        </p:spPr>
        <p:txBody>
          <a:bodyPr anchor="ctr">
            <a:spAutoFit/>
          </a:bodyPr>
          <a:lstStyle/>
          <a:p>
            <a:endParaRPr lang="fr-FR"/>
          </a:p>
        </p:txBody>
      </p:sp>
      <p:sp>
        <p:nvSpPr>
          <p:cNvPr id="282712" name="AutoShape 88"/>
          <p:cNvSpPr>
            <a:spLocks noChangeArrowheads="1"/>
          </p:cNvSpPr>
          <p:nvPr/>
        </p:nvSpPr>
        <p:spPr bwMode="auto">
          <a:xfrm>
            <a:off x="155575" y="766763"/>
            <a:ext cx="2141538" cy="982662"/>
          </a:xfrm>
          <a:prstGeom prst="cloudCallout">
            <a:avLst>
              <a:gd name="adj1" fmla="val 5671"/>
              <a:gd name="adj2" fmla="val 92273"/>
            </a:avLst>
          </a:prstGeom>
          <a:solidFill>
            <a:srgbClr val="FF0000">
              <a:alpha val="50195"/>
            </a:srgbClr>
          </a:solidFill>
          <a:ln w="12700">
            <a:solidFill>
              <a:schemeClr val="tx1"/>
            </a:solidFill>
            <a:round/>
            <a:headEnd/>
            <a:tailEnd/>
          </a:ln>
        </p:spPr>
        <p:txBody>
          <a:bodyPr/>
          <a:lstStyle/>
          <a:p>
            <a:pPr algn="ctr"/>
            <a:r>
              <a:rPr lang="en-US" sz="1200" b="1"/>
              <a:t>WS-Management </a:t>
            </a:r>
          </a:p>
          <a:p>
            <a:pPr algn="ctr"/>
            <a:r>
              <a:rPr lang="en-US" sz="1200" b="1"/>
              <a:t>Enumerate Request</a:t>
            </a:r>
          </a:p>
        </p:txBody>
      </p:sp>
      <p:sp>
        <p:nvSpPr>
          <p:cNvPr id="282713" name="AutoShape 89"/>
          <p:cNvSpPr>
            <a:spLocks noChangeArrowheads="1"/>
          </p:cNvSpPr>
          <p:nvPr/>
        </p:nvSpPr>
        <p:spPr bwMode="auto">
          <a:xfrm>
            <a:off x="0" y="688975"/>
            <a:ext cx="2141538" cy="1033463"/>
          </a:xfrm>
          <a:prstGeom prst="cloudCallout">
            <a:avLst>
              <a:gd name="adj1" fmla="val -23537"/>
              <a:gd name="adj2" fmla="val 115551"/>
            </a:avLst>
          </a:prstGeom>
          <a:solidFill>
            <a:srgbClr val="FF0000">
              <a:alpha val="50195"/>
            </a:srgbClr>
          </a:solidFill>
          <a:ln w="12700">
            <a:solidFill>
              <a:schemeClr val="tx1"/>
            </a:solidFill>
            <a:round/>
            <a:headEnd/>
            <a:tailEnd/>
          </a:ln>
        </p:spPr>
        <p:txBody>
          <a:bodyPr/>
          <a:lstStyle/>
          <a:p>
            <a:pPr algn="ctr"/>
            <a:r>
              <a:rPr lang="en-US" sz="1200" b="1"/>
              <a:t>WS-Management </a:t>
            </a:r>
          </a:p>
          <a:p>
            <a:pPr algn="ctr"/>
            <a:r>
              <a:rPr lang="en-US" sz="1200" b="1"/>
              <a:t>Enumerate Response</a:t>
            </a:r>
          </a:p>
        </p:txBody>
      </p:sp>
      <p:sp>
        <p:nvSpPr>
          <p:cNvPr id="282714" name="Rectangle 90"/>
          <p:cNvSpPr>
            <a:spLocks noChangeArrowheads="1"/>
          </p:cNvSpPr>
          <p:nvPr/>
        </p:nvSpPr>
        <p:spPr bwMode="auto">
          <a:xfrm rot="5400000">
            <a:off x="1812131" y="1781969"/>
            <a:ext cx="376238" cy="368300"/>
          </a:xfrm>
          <a:prstGeom prst="rect">
            <a:avLst/>
          </a:prstGeom>
          <a:solidFill>
            <a:srgbClr val="FF0000">
              <a:alpha val="50195"/>
            </a:srgbClr>
          </a:solidFill>
          <a:ln w="12700" algn="ctr">
            <a:noFill/>
            <a:miter lim="800000"/>
            <a:headEnd/>
            <a:tailEnd/>
          </a:ln>
        </p:spPr>
        <p:txBody>
          <a:bodyPr anchor="ctr">
            <a:spAutoFit/>
          </a:bodyPr>
          <a:lstStyle/>
          <a:p>
            <a:endParaRPr lang="fr-FR"/>
          </a:p>
        </p:txBody>
      </p:sp>
      <p:sp>
        <p:nvSpPr>
          <p:cNvPr id="282715" name="Text Box 91"/>
          <p:cNvSpPr txBox="1">
            <a:spLocks noChangeArrowheads="1"/>
          </p:cNvSpPr>
          <p:nvPr/>
        </p:nvSpPr>
        <p:spPr bwMode="auto">
          <a:xfrm>
            <a:off x="1068388" y="2452688"/>
            <a:ext cx="1428750" cy="274637"/>
          </a:xfrm>
          <a:prstGeom prst="rect">
            <a:avLst/>
          </a:prstGeom>
          <a:noFill/>
          <a:ln w="12700" algn="ctr">
            <a:noFill/>
            <a:miter lim="800000"/>
            <a:headEnd/>
            <a:tailEnd/>
          </a:ln>
        </p:spPr>
        <p:txBody>
          <a:bodyPr wrap="none">
            <a:spAutoFit/>
          </a:bodyPr>
          <a:lstStyle/>
          <a:p>
            <a:r>
              <a:rPr lang="en-US" sz="1200" b="1"/>
              <a:t>HTTPS (TCP/443)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childTnLst>
                          </p:cTn>
                        </p:par>
                        <p:par>
                          <p:cTn id="26" fill="hold">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282705"/>
                                        </p:tgtEl>
                                        <p:attrNameLst>
                                          <p:attrName>style.visibility</p:attrName>
                                        </p:attrNameLst>
                                      </p:cBhvr>
                                      <p:to>
                                        <p:strVal val="visible"/>
                                      </p:to>
                                    </p:set>
                                    <p:animEffect transition="in" filter="dissolve">
                                      <p:cBhvr>
                                        <p:cTn id="29" dur="500"/>
                                        <p:tgtEl>
                                          <p:spTgt spid="28270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82700"/>
                                        </p:tgtEl>
                                        <p:attrNameLst>
                                          <p:attrName>style.visibility</p:attrName>
                                        </p:attrNameLst>
                                      </p:cBhvr>
                                      <p:to>
                                        <p:strVal val="visible"/>
                                      </p:to>
                                    </p:set>
                                    <p:animEffect transition="in" filter="dissolve">
                                      <p:cBhvr>
                                        <p:cTn id="39" dur="500"/>
                                        <p:tgtEl>
                                          <p:spTgt spid="282700"/>
                                        </p:tgtEl>
                                      </p:cBhvr>
                                    </p:animEffect>
                                  </p:childTnLst>
                                </p:cTn>
                              </p:par>
                            </p:childTnLst>
                          </p:cTn>
                        </p:par>
                        <p:par>
                          <p:cTn id="40" fill="hold">
                            <p:stCondLst>
                              <p:cond delay="500"/>
                            </p:stCondLst>
                            <p:childTnLst>
                              <p:par>
                                <p:cTn id="41" presetID="63" presetClass="path" presetSubtype="0" accel="50000" decel="50000" fill="hold" nodeType="afterEffect">
                                  <p:stCondLst>
                                    <p:cond delay="1000"/>
                                  </p:stCondLst>
                                  <p:childTnLst>
                                    <p:animMotion origin="layout" path="M -4.72222E-6 -1.6285E-6 L -0.10052 -1.6285E-6 " pathEditMode="fixed" rAng="0" ptsTypes="AA">
                                      <p:cBhvr>
                                        <p:cTn id="42" dur="2000" fill="hold"/>
                                        <p:tgtEl>
                                          <p:spTgt spid="282700"/>
                                        </p:tgtEl>
                                        <p:attrNameLst>
                                          <p:attrName>ppt_x</p:attrName>
                                          <p:attrName>ppt_y</p:attrName>
                                        </p:attrNameLst>
                                      </p:cBhvr>
                                      <p:rCtr x="-50" y="0"/>
                                    </p:animMotion>
                                  </p:childTnLst>
                                </p:cTn>
                              </p:par>
                            </p:childTnLst>
                          </p:cTn>
                        </p:par>
                      </p:childTnLst>
                    </p:cTn>
                  </p:par>
                  <p:par>
                    <p:cTn id="43" fill="hold">
                      <p:stCondLst>
                        <p:cond delay="indefinite"/>
                      </p:stCondLst>
                      <p:childTnLst>
                        <p:par>
                          <p:cTn id="44" fill="hold">
                            <p:stCondLst>
                              <p:cond delay="0"/>
                            </p:stCondLst>
                            <p:childTnLst>
                              <p:par>
                                <p:cTn id="45" presetID="17" presetClass="entr" presetSubtype="4" fill="hold" grpId="0" nodeType="clickEffect">
                                  <p:stCondLst>
                                    <p:cond delay="0"/>
                                  </p:stCondLst>
                                  <p:childTnLst>
                                    <p:set>
                                      <p:cBhvr>
                                        <p:cTn id="46" dur="1" fill="hold">
                                          <p:stCondLst>
                                            <p:cond delay="0"/>
                                          </p:stCondLst>
                                        </p:cTn>
                                        <p:tgtEl>
                                          <p:spTgt spid="282711"/>
                                        </p:tgtEl>
                                        <p:attrNameLst>
                                          <p:attrName>style.visibility</p:attrName>
                                        </p:attrNameLst>
                                      </p:cBhvr>
                                      <p:to>
                                        <p:strVal val="visible"/>
                                      </p:to>
                                    </p:set>
                                    <p:anim calcmode="lin" valueType="num">
                                      <p:cBhvr>
                                        <p:cTn id="47" dur="500" fill="hold"/>
                                        <p:tgtEl>
                                          <p:spTgt spid="282711"/>
                                        </p:tgtEl>
                                        <p:attrNameLst>
                                          <p:attrName>ppt_x</p:attrName>
                                        </p:attrNameLst>
                                      </p:cBhvr>
                                      <p:tavLst>
                                        <p:tav tm="0">
                                          <p:val>
                                            <p:strVal val="#ppt_x"/>
                                          </p:val>
                                        </p:tav>
                                        <p:tav tm="100000">
                                          <p:val>
                                            <p:strVal val="#ppt_x"/>
                                          </p:val>
                                        </p:tav>
                                      </p:tavLst>
                                    </p:anim>
                                    <p:anim calcmode="lin" valueType="num">
                                      <p:cBhvr>
                                        <p:cTn id="48" dur="500" fill="hold"/>
                                        <p:tgtEl>
                                          <p:spTgt spid="282711"/>
                                        </p:tgtEl>
                                        <p:attrNameLst>
                                          <p:attrName>ppt_y</p:attrName>
                                        </p:attrNameLst>
                                      </p:cBhvr>
                                      <p:tavLst>
                                        <p:tav tm="0">
                                          <p:val>
                                            <p:strVal val="#ppt_y+#ppt_h/2"/>
                                          </p:val>
                                        </p:tav>
                                        <p:tav tm="100000">
                                          <p:val>
                                            <p:strVal val="#ppt_y"/>
                                          </p:val>
                                        </p:tav>
                                      </p:tavLst>
                                    </p:anim>
                                    <p:anim calcmode="lin" valueType="num">
                                      <p:cBhvr>
                                        <p:cTn id="49" dur="500" fill="hold"/>
                                        <p:tgtEl>
                                          <p:spTgt spid="282711"/>
                                        </p:tgtEl>
                                        <p:attrNameLst>
                                          <p:attrName>ppt_w</p:attrName>
                                        </p:attrNameLst>
                                      </p:cBhvr>
                                      <p:tavLst>
                                        <p:tav tm="0">
                                          <p:val>
                                            <p:strVal val="#ppt_w"/>
                                          </p:val>
                                        </p:tav>
                                        <p:tav tm="100000">
                                          <p:val>
                                            <p:strVal val="#ppt_w"/>
                                          </p:val>
                                        </p:tav>
                                      </p:tavLst>
                                    </p:anim>
                                    <p:anim calcmode="lin" valueType="num">
                                      <p:cBhvr>
                                        <p:cTn id="50" dur="500" fill="hold"/>
                                        <p:tgtEl>
                                          <p:spTgt spid="282711"/>
                                        </p:tgtEl>
                                        <p:attrNameLst>
                                          <p:attrName>ppt_h</p:attrName>
                                        </p:attrNameLst>
                                      </p:cBhvr>
                                      <p:tavLst>
                                        <p:tav tm="0">
                                          <p:val>
                                            <p:fltVal val="0"/>
                                          </p:val>
                                        </p:tav>
                                        <p:tav tm="100000">
                                          <p:val>
                                            <p:strVal val="#ppt_h"/>
                                          </p:val>
                                        </p:tav>
                                      </p:tavLst>
                                    </p:anim>
                                  </p:childTnLst>
                                </p:cTn>
                              </p:par>
                            </p:childTnLst>
                          </p:cTn>
                        </p:par>
                        <p:par>
                          <p:cTn id="51" fill="hold">
                            <p:stCondLst>
                              <p:cond delay="500"/>
                            </p:stCondLst>
                            <p:childTnLst>
                              <p:par>
                                <p:cTn id="52" presetID="17" presetClass="entr" presetSubtype="8" fill="hold" grpId="0" nodeType="afterEffect">
                                  <p:stCondLst>
                                    <p:cond delay="0"/>
                                  </p:stCondLst>
                                  <p:childTnLst>
                                    <p:set>
                                      <p:cBhvr>
                                        <p:cTn id="53" dur="1" fill="hold">
                                          <p:stCondLst>
                                            <p:cond delay="0"/>
                                          </p:stCondLst>
                                        </p:cTn>
                                        <p:tgtEl>
                                          <p:spTgt spid="282710"/>
                                        </p:tgtEl>
                                        <p:attrNameLst>
                                          <p:attrName>style.visibility</p:attrName>
                                        </p:attrNameLst>
                                      </p:cBhvr>
                                      <p:to>
                                        <p:strVal val="visible"/>
                                      </p:to>
                                    </p:set>
                                    <p:anim calcmode="lin" valueType="num">
                                      <p:cBhvr>
                                        <p:cTn id="54" dur="500" fill="hold"/>
                                        <p:tgtEl>
                                          <p:spTgt spid="282710"/>
                                        </p:tgtEl>
                                        <p:attrNameLst>
                                          <p:attrName>ppt_x</p:attrName>
                                        </p:attrNameLst>
                                      </p:cBhvr>
                                      <p:tavLst>
                                        <p:tav tm="0">
                                          <p:val>
                                            <p:strVal val="#ppt_x-#ppt_w/2"/>
                                          </p:val>
                                        </p:tav>
                                        <p:tav tm="100000">
                                          <p:val>
                                            <p:strVal val="#ppt_x"/>
                                          </p:val>
                                        </p:tav>
                                      </p:tavLst>
                                    </p:anim>
                                    <p:anim calcmode="lin" valueType="num">
                                      <p:cBhvr>
                                        <p:cTn id="55" dur="500" fill="hold"/>
                                        <p:tgtEl>
                                          <p:spTgt spid="282710"/>
                                        </p:tgtEl>
                                        <p:attrNameLst>
                                          <p:attrName>ppt_y</p:attrName>
                                        </p:attrNameLst>
                                      </p:cBhvr>
                                      <p:tavLst>
                                        <p:tav tm="0">
                                          <p:val>
                                            <p:strVal val="#ppt_y"/>
                                          </p:val>
                                        </p:tav>
                                        <p:tav tm="100000">
                                          <p:val>
                                            <p:strVal val="#ppt_y"/>
                                          </p:val>
                                        </p:tav>
                                      </p:tavLst>
                                    </p:anim>
                                    <p:anim calcmode="lin" valueType="num">
                                      <p:cBhvr>
                                        <p:cTn id="56" dur="500" fill="hold"/>
                                        <p:tgtEl>
                                          <p:spTgt spid="282710"/>
                                        </p:tgtEl>
                                        <p:attrNameLst>
                                          <p:attrName>ppt_w</p:attrName>
                                        </p:attrNameLst>
                                      </p:cBhvr>
                                      <p:tavLst>
                                        <p:tav tm="0">
                                          <p:val>
                                            <p:fltVal val="0"/>
                                          </p:val>
                                        </p:tav>
                                        <p:tav tm="100000">
                                          <p:val>
                                            <p:strVal val="#ppt_w"/>
                                          </p:val>
                                        </p:tav>
                                      </p:tavLst>
                                    </p:anim>
                                    <p:anim calcmode="lin" valueType="num">
                                      <p:cBhvr>
                                        <p:cTn id="57" dur="500" fill="hold"/>
                                        <p:tgtEl>
                                          <p:spTgt spid="282710"/>
                                        </p:tgtEl>
                                        <p:attrNameLst>
                                          <p:attrName>ppt_h</p:attrName>
                                        </p:attrNameLst>
                                      </p:cBhvr>
                                      <p:tavLst>
                                        <p:tav tm="0">
                                          <p:val>
                                            <p:strVal val="#ppt_h"/>
                                          </p:val>
                                        </p:tav>
                                        <p:tav tm="100000">
                                          <p:val>
                                            <p:strVal val="#ppt_h"/>
                                          </p:val>
                                        </p:tav>
                                      </p:tavLst>
                                    </p:anim>
                                  </p:childTnLst>
                                </p:cTn>
                              </p:par>
                              <p:par>
                                <p:cTn id="58" presetID="9" presetClass="entr" presetSubtype="0" fill="hold" grpId="0" nodeType="withEffect">
                                  <p:stCondLst>
                                    <p:cond delay="0"/>
                                  </p:stCondLst>
                                  <p:childTnLst>
                                    <p:set>
                                      <p:cBhvr>
                                        <p:cTn id="59" dur="1" fill="hold">
                                          <p:stCondLst>
                                            <p:cond delay="0"/>
                                          </p:stCondLst>
                                        </p:cTn>
                                        <p:tgtEl>
                                          <p:spTgt spid="282715"/>
                                        </p:tgtEl>
                                        <p:attrNameLst>
                                          <p:attrName>style.visibility</p:attrName>
                                        </p:attrNameLst>
                                      </p:cBhvr>
                                      <p:to>
                                        <p:strVal val="visible"/>
                                      </p:to>
                                    </p:set>
                                    <p:animEffect transition="in" filter="dissolve">
                                      <p:cBhvr>
                                        <p:cTn id="60" dur="500"/>
                                        <p:tgtEl>
                                          <p:spTgt spid="282715"/>
                                        </p:tgtEl>
                                      </p:cBhvr>
                                    </p:animEffect>
                                  </p:childTnLst>
                                </p:cTn>
                              </p:par>
                            </p:childTnLst>
                          </p:cTn>
                        </p:par>
                        <p:par>
                          <p:cTn id="61" fill="hold">
                            <p:stCondLst>
                              <p:cond delay="1000"/>
                            </p:stCondLst>
                            <p:childTnLst>
                              <p:par>
                                <p:cTn id="62" presetID="9" presetClass="entr" presetSubtype="0" fill="hold" grpId="0" nodeType="afterEffect">
                                  <p:stCondLst>
                                    <p:cond delay="0"/>
                                  </p:stCondLst>
                                  <p:childTnLst>
                                    <p:set>
                                      <p:cBhvr>
                                        <p:cTn id="63" dur="1" fill="hold">
                                          <p:stCondLst>
                                            <p:cond delay="0"/>
                                          </p:stCondLst>
                                        </p:cTn>
                                        <p:tgtEl>
                                          <p:spTgt spid="282712"/>
                                        </p:tgtEl>
                                        <p:attrNameLst>
                                          <p:attrName>style.visibility</p:attrName>
                                        </p:attrNameLst>
                                      </p:cBhvr>
                                      <p:to>
                                        <p:strVal val="visible"/>
                                      </p:to>
                                    </p:set>
                                    <p:animEffect transition="in" filter="dissolve">
                                      <p:cBhvr>
                                        <p:cTn id="64" dur="500"/>
                                        <p:tgtEl>
                                          <p:spTgt spid="282712"/>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xit" presetSubtype="0" fill="hold" grpId="1" nodeType="clickEffect">
                                  <p:stCondLst>
                                    <p:cond delay="0"/>
                                  </p:stCondLst>
                                  <p:childTnLst>
                                    <p:animEffect transition="out" filter="dissolve">
                                      <p:cBhvr>
                                        <p:cTn id="68" dur="500"/>
                                        <p:tgtEl>
                                          <p:spTgt spid="282712"/>
                                        </p:tgtEl>
                                      </p:cBhvr>
                                    </p:animEffect>
                                    <p:set>
                                      <p:cBhvr>
                                        <p:cTn id="69" dur="1" fill="hold">
                                          <p:stCondLst>
                                            <p:cond delay="499"/>
                                          </p:stCondLst>
                                        </p:cTn>
                                        <p:tgtEl>
                                          <p:spTgt spid="282712"/>
                                        </p:tgtEl>
                                        <p:attrNameLst>
                                          <p:attrName>style.visibility</p:attrName>
                                        </p:attrNameLst>
                                      </p:cBhvr>
                                      <p:to>
                                        <p:strVal val="hidden"/>
                                      </p:to>
                                    </p:set>
                                  </p:childTnLst>
                                </p:cTn>
                              </p:par>
                              <p:par>
                                <p:cTn id="70" presetID="9" presetClass="exit" presetSubtype="0" fill="hold" grpId="1" nodeType="withEffect">
                                  <p:stCondLst>
                                    <p:cond delay="0"/>
                                  </p:stCondLst>
                                  <p:childTnLst>
                                    <p:animEffect transition="out" filter="dissolve">
                                      <p:cBhvr>
                                        <p:cTn id="71" dur="500"/>
                                        <p:tgtEl>
                                          <p:spTgt spid="282711"/>
                                        </p:tgtEl>
                                      </p:cBhvr>
                                    </p:animEffect>
                                    <p:set>
                                      <p:cBhvr>
                                        <p:cTn id="72" dur="1" fill="hold">
                                          <p:stCondLst>
                                            <p:cond delay="499"/>
                                          </p:stCondLst>
                                        </p:cTn>
                                        <p:tgtEl>
                                          <p:spTgt spid="282711"/>
                                        </p:tgtEl>
                                        <p:attrNameLst>
                                          <p:attrName>style.visibility</p:attrName>
                                        </p:attrNameLst>
                                      </p:cBhvr>
                                      <p:to>
                                        <p:strVal val="hidden"/>
                                      </p:to>
                                    </p:set>
                                  </p:childTnLst>
                                </p:cTn>
                              </p:par>
                              <p:par>
                                <p:cTn id="73" presetID="9" presetClass="exit" presetSubtype="0" fill="hold" grpId="1" nodeType="withEffect">
                                  <p:stCondLst>
                                    <p:cond delay="0"/>
                                  </p:stCondLst>
                                  <p:childTnLst>
                                    <p:animEffect transition="out" filter="dissolve">
                                      <p:cBhvr>
                                        <p:cTn id="74" dur="500"/>
                                        <p:tgtEl>
                                          <p:spTgt spid="282710"/>
                                        </p:tgtEl>
                                      </p:cBhvr>
                                    </p:animEffect>
                                    <p:set>
                                      <p:cBhvr>
                                        <p:cTn id="75" dur="1" fill="hold">
                                          <p:stCondLst>
                                            <p:cond delay="499"/>
                                          </p:stCondLst>
                                        </p:cTn>
                                        <p:tgtEl>
                                          <p:spTgt spid="282710"/>
                                        </p:tgtEl>
                                        <p:attrNameLst>
                                          <p:attrName>style.visibility</p:attrName>
                                        </p:attrNameLst>
                                      </p:cBhvr>
                                      <p:to>
                                        <p:strVal val="hidden"/>
                                      </p:to>
                                    </p:set>
                                  </p:childTnLst>
                                </p:cTn>
                              </p:par>
                            </p:childTnLst>
                          </p:cTn>
                        </p:par>
                        <p:par>
                          <p:cTn id="76" fill="hold">
                            <p:stCondLst>
                              <p:cond delay="500"/>
                            </p:stCondLst>
                            <p:childTnLst>
                              <p:par>
                                <p:cTn id="77" presetID="17" presetClass="entr" presetSubtype="2" fill="hold" grpId="0" nodeType="afterEffect">
                                  <p:stCondLst>
                                    <p:cond delay="0"/>
                                  </p:stCondLst>
                                  <p:childTnLst>
                                    <p:set>
                                      <p:cBhvr>
                                        <p:cTn id="78" dur="1" fill="hold">
                                          <p:stCondLst>
                                            <p:cond delay="0"/>
                                          </p:stCondLst>
                                        </p:cTn>
                                        <p:tgtEl>
                                          <p:spTgt spid="282714"/>
                                        </p:tgtEl>
                                        <p:attrNameLst>
                                          <p:attrName>style.visibility</p:attrName>
                                        </p:attrNameLst>
                                      </p:cBhvr>
                                      <p:to>
                                        <p:strVal val="visible"/>
                                      </p:to>
                                    </p:set>
                                    <p:anim calcmode="lin" valueType="num">
                                      <p:cBhvr>
                                        <p:cTn id="79" dur="500" fill="hold"/>
                                        <p:tgtEl>
                                          <p:spTgt spid="282714"/>
                                        </p:tgtEl>
                                        <p:attrNameLst>
                                          <p:attrName>ppt_x</p:attrName>
                                        </p:attrNameLst>
                                      </p:cBhvr>
                                      <p:tavLst>
                                        <p:tav tm="0">
                                          <p:val>
                                            <p:strVal val="#ppt_x+#ppt_w/2"/>
                                          </p:val>
                                        </p:tav>
                                        <p:tav tm="100000">
                                          <p:val>
                                            <p:strVal val="#ppt_x"/>
                                          </p:val>
                                        </p:tav>
                                      </p:tavLst>
                                    </p:anim>
                                    <p:anim calcmode="lin" valueType="num">
                                      <p:cBhvr>
                                        <p:cTn id="80" dur="500" fill="hold"/>
                                        <p:tgtEl>
                                          <p:spTgt spid="282714"/>
                                        </p:tgtEl>
                                        <p:attrNameLst>
                                          <p:attrName>ppt_y</p:attrName>
                                        </p:attrNameLst>
                                      </p:cBhvr>
                                      <p:tavLst>
                                        <p:tav tm="0">
                                          <p:val>
                                            <p:strVal val="#ppt_y"/>
                                          </p:val>
                                        </p:tav>
                                        <p:tav tm="100000">
                                          <p:val>
                                            <p:strVal val="#ppt_y"/>
                                          </p:val>
                                        </p:tav>
                                      </p:tavLst>
                                    </p:anim>
                                    <p:anim calcmode="lin" valueType="num">
                                      <p:cBhvr>
                                        <p:cTn id="81" dur="500" fill="hold"/>
                                        <p:tgtEl>
                                          <p:spTgt spid="282714"/>
                                        </p:tgtEl>
                                        <p:attrNameLst>
                                          <p:attrName>ppt_w</p:attrName>
                                        </p:attrNameLst>
                                      </p:cBhvr>
                                      <p:tavLst>
                                        <p:tav tm="0">
                                          <p:val>
                                            <p:fltVal val="0"/>
                                          </p:val>
                                        </p:tav>
                                        <p:tav tm="100000">
                                          <p:val>
                                            <p:strVal val="#ppt_w"/>
                                          </p:val>
                                        </p:tav>
                                      </p:tavLst>
                                    </p:anim>
                                    <p:anim calcmode="lin" valueType="num">
                                      <p:cBhvr>
                                        <p:cTn id="82" dur="500" fill="hold"/>
                                        <p:tgtEl>
                                          <p:spTgt spid="282714"/>
                                        </p:tgtEl>
                                        <p:attrNameLst>
                                          <p:attrName>ppt_h</p:attrName>
                                        </p:attrNameLst>
                                      </p:cBhvr>
                                      <p:tavLst>
                                        <p:tav tm="0">
                                          <p:val>
                                            <p:strVal val="#ppt_h"/>
                                          </p:val>
                                        </p:tav>
                                        <p:tav tm="100000">
                                          <p:val>
                                            <p:strVal val="#ppt_h"/>
                                          </p:val>
                                        </p:tav>
                                      </p:tavLst>
                                    </p:anim>
                                  </p:childTnLst>
                                </p:cTn>
                              </p:par>
                            </p:childTnLst>
                          </p:cTn>
                        </p:par>
                        <p:par>
                          <p:cTn id="83" fill="hold">
                            <p:stCondLst>
                              <p:cond delay="1000"/>
                            </p:stCondLst>
                            <p:childTnLst>
                              <p:par>
                                <p:cTn id="84" presetID="17" presetClass="entr" presetSubtype="1" fill="hold" grpId="0" nodeType="afterEffect">
                                  <p:stCondLst>
                                    <p:cond delay="0"/>
                                  </p:stCondLst>
                                  <p:childTnLst>
                                    <p:set>
                                      <p:cBhvr>
                                        <p:cTn id="85" dur="1" fill="hold">
                                          <p:stCondLst>
                                            <p:cond delay="0"/>
                                          </p:stCondLst>
                                        </p:cTn>
                                        <p:tgtEl>
                                          <p:spTgt spid="282699"/>
                                        </p:tgtEl>
                                        <p:attrNameLst>
                                          <p:attrName>style.visibility</p:attrName>
                                        </p:attrNameLst>
                                      </p:cBhvr>
                                      <p:to>
                                        <p:strVal val="visible"/>
                                      </p:to>
                                    </p:set>
                                    <p:anim calcmode="lin" valueType="num">
                                      <p:cBhvr>
                                        <p:cTn id="86" dur="500" fill="hold"/>
                                        <p:tgtEl>
                                          <p:spTgt spid="282699"/>
                                        </p:tgtEl>
                                        <p:attrNameLst>
                                          <p:attrName>ppt_x</p:attrName>
                                        </p:attrNameLst>
                                      </p:cBhvr>
                                      <p:tavLst>
                                        <p:tav tm="0">
                                          <p:val>
                                            <p:strVal val="#ppt_x"/>
                                          </p:val>
                                        </p:tav>
                                        <p:tav tm="100000">
                                          <p:val>
                                            <p:strVal val="#ppt_x"/>
                                          </p:val>
                                        </p:tav>
                                      </p:tavLst>
                                    </p:anim>
                                    <p:anim calcmode="lin" valueType="num">
                                      <p:cBhvr>
                                        <p:cTn id="87" dur="500" fill="hold"/>
                                        <p:tgtEl>
                                          <p:spTgt spid="282699"/>
                                        </p:tgtEl>
                                        <p:attrNameLst>
                                          <p:attrName>ppt_y</p:attrName>
                                        </p:attrNameLst>
                                      </p:cBhvr>
                                      <p:tavLst>
                                        <p:tav tm="0">
                                          <p:val>
                                            <p:strVal val="#ppt_y-#ppt_h/2"/>
                                          </p:val>
                                        </p:tav>
                                        <p:tav tm="100000">
                                          <p:val>
                                            <p:strVal val="#ppt_y"/>
                                          </p:val>
                                        </p:tav>
                                      </p:tavLst>
                                    </p:anim>
                                    <p:anim calcmode="lin" valueType="num">
                                      <p:cBhvr>
                                        <p:cTn id="88" dur="500" fill="hold"/>
                                        <p:tgtEl>
                                          <p:spTgt spid="282699"/>
                                        </p:tgtEl>
                                        <p:attrNameLst>
                                          <p:attrName>ppt_w</p:attrName>
                                        </p:attrNameLst>
                                      </p:cBhvr>
                                      <p:tavLst>
                                        <p:tav tm="0">
                                          <p:val>
                                            <p:strVal val="#ppt_w"/>
                                          </p:val>
                                        </p:tav>
                                        <p:tav tm="100000">
                                          <p:val>
                                            <p:strVal val="#ppt_w"/>
                                          </p:val>
                                        </p:tav>
                                      </p:tavLst>
                                    </p:anim>
                                    <p:anim calcmode="lin" valueType="num">
                                      <p:cBhvr>
                                        <p:cTn id="89" dur="500" fill="hold"/>
                                        <p:tgtEl>
                                          <p:spTgt spid="282699"/>
                                        </p:tgtEl>
                                        <p:attrNameLst>
                                          <p:attrName>ppt_h</p:attrName>
                                        </p:attrNameLst>
                                      </p:cBhvr>
                                      <p:tavLst>
                                        <p:tav tm="0">
                                          <p:val>
                                            <p:fltVal val="0"/>
                                          </p:val>
                                        </p:tav>
                                        <p:tav tm="100000">
                                          <p:val>
                                            <p:strVal val="#ppt_h"/>
                                          </p:val>
                                        </p:tav>
                                      </p:tavLst>
                                    </p:anim>
                                  </p:childTnLst>
                                </p:cTn>
                              </p:par>
                            </p:childTnLst>
                          </p:cTn>
                        </p:par>
                        <p:par>
                          <p:cTn id="90" fill="hold">
                            <p:stCondLst>
                              <p:cond delay="1500"/>
                            </p:stCondLst>
                            <p:childTnLst>
                              <p:par>
                                <p:cTn id="91" presetID="9" presetClass="entr" presetSubtype="0" fill="hold" grpId="0" nodeType="afterEffect">
                                  <p:stCondLst>
                                    <p:cond delay="0"/>
                                  </p:stCondLst>
                                  <p:childTnLst>
                                    <p:set>
                                      <p:cBhvr>
                                        <p:cTn id="92" dur="1" fill="hold">
                                          <p:stCondLst>
                                            <p:cond delay="0"/>
                                          </p:stCondLst>
                                        </p:cTn>
                                        <p:tgtEl>
                                          <p:spTgt spid="282713"/>
                                        </p:tgtEl>
                                        <p:attrNameLst>
                                          <p:attrName>style.visibility</p:attrName>
                                        </p:attrNameLst>
                                      </p:cBhvr>
                                      <p:to>
                                        <p:strVal val="visible"/>
                                      </p:to>
                                    </p:set>
                                    <p:animEffect transition="in" filter="dissolve">
                                      <p:cBhvr>
                                        <p:cTn id="93" dur="500"/>
                                        <p:tgtEl>
                                          <p:spTgt spid="282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99" grpId="0" animBg="1"/>
      <p:bldP spid="282705" grpId="0" animBg="1"/>
      <p:bldP spid="282710" grpId="0" animBg="1"/>
      <p:bldP spid="282710" grpId="1" animBg="1"/>
      <p:bldP spid="282711" grpId="0" animBg="1"/>
      <p:bldP spid="282711" grpId="1" animBg="1"/>
      <p:bldP spid="282712" grpId="0" animBg="1"/>
      <p:bldP spid="282712" grpId="1" animBg="1"/>
      <p:bldP spid="282713" grpId="0" animBg="1"/>
      <p:bldP spid="282714" grpId="0" animBg="1"/>
      <p:bldP spid="28271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63538" y="0"/>
            <a:ext cx="8229600" cy="846138"/>
          </a:xfrm>
          <a:noFill/>
        </p:spPr>
        <p:txBody>
          <a:bodyPr/>
          <a:lstStyle/>
          <a:p>
            <a:r>
              <a:rPr lang="en-US" smtClean="0"/>
              <a:t>Administration à distance</a:t>
            </a:r>
          </a:p>
        </p:txBody>
      </p:sp>
      <p:sp>
        <p:nvSpPr>
          <p:cNvPr id="82947" name="Rectangle 3"/>
          <p:cNvSpPr>
            <a:spLocks noGrp="1" noChangeArrowheads="1"/>
          </p:cNvSpPr>
          <p:nvPr>
            <p:ph idx="1"/>
          </p:nvPr>
        </p:nvSpPr>
        <p:spPr>
          <a:xfrm>
            <a:off x="381000" y="1100138"/>
            <a:ext cx="8388350" cy="4348162"/>
          </a:xfrm>
        </p:spPr>
        <p:txBody>
          <a:bodyPr/>
          <a:lstStyle/>
          <a:p>
            <a:r>
              <a:rPr lang="en-US" dirty="0" err="1" smtClean="0"/>
              <a:t>Winrm</a:t>
            </a:r>
            <a:r>
              <a:rPr lang="en-US" dirty="0" smtClean="0"/>
              <a:t> : </a:t>
            </a:r>
            <a:r>
              <a:rPr lang="en-US" dirty="0" err="1" smtClean="0"/>
              <a:t>Outil</a:t>
            </a:r>
            <a:r>
              <a:rPr lang="en-US" dirty="0" smtClean="0"/>
              <a:t> de </a:t>
            </a:r>
            <a:r>
              <a:rPr lang="en-US" dirty="0" err="1" smtClean="0"/>
              <a:t>ligne</a:t>
            </a:r>
            <a:r>
              <a:rPr lang="en-US" dirty="0" smtClean="0"/>
              <a:t> de </a:t>
            </a:r>
            <a:r>
              <a:rPr lang="en-US" dirty="0" err="1" smtClean="0"/>
              <a:t>commande</a:t>
            </a:r>
            <a:r>
              <a:rPr lang="en-US" dirty="0" smtClean="0"/>
              <a:t> de la </a:t>
            </a:r>
            <a:r>
              <a:rPr lang="en-US" dirty="0" err="1" smtClean="0"/>
              <a:t>gestion</a:t>
            </a:r>
            <a:r>
              <a:rPr lang="en-US" dirty="0" smtClean="0"/>
              <a:t> à distance de Windows</a:t>
            </a:r>
            <a:endParaRPr lang="fr-FR" dirty="0" smtClean="0"/>
          </a:p>
          <a:p>
            <a:r>
              <a:rPr lang="fr-FR" dirty="0" err="1" smtClean="0"/>
              <a:t>WinRS</a:t>
            </a:r>
            <a:r>
              <a:rPr lang="fr-FR" dirty="0" smtClean="0"/>
              <a:t>:  Windows </a:t>
            </a:r>
            <a:r>
              <a:rPr lang="fr-FR" dirty="0" err="1" smtClean="0"/>
              <a:t>Remote</a:t>
            </a:r>
            <a:r>
              <a:rPr lang="fr-FR" dirty="0" smtClean="0"/>
              <a:t> Shell</a:t>
            </a:r>
          </a:p>
          <a:p>
            <a:pPr lvl="1"/>
            <a:r>
              <a:rPr lang="fr-FR" dirty="0" smtClean="0"/>
              <a:t>Utilise la pile  </a:t>
            </a:r>
            <a:r>
              <a:rPr lang="fr-FR" dirty="0" err="1" smtClean="0"/>
              <a:t>WSMan</a:t>
            </a:r>
            <a:r>
              <a:rPr lang="fr-FR" dirty="0" smtClean="0"/>
              <a:t> pour l’exécution de scripts à distance</a:t>
            </a:r>
          </a:p>
          <a:p>
            <a:r>
              <a:rPr lang="fr-FR" dirty="0" smtClean="0"/>
              <a:t>IPMI Driver</a:t>
            </a:r>
          </a:p>
          <a:p>
            <a:r>
              <a:rPr lang="fr-FR" dirty="0" smtClean="0"/>
              <a:t>Transfert d’événements (Event </a:t>
            </a:r>
            <a:r>
              <a:rPr lang="fr-FR" dirty="0" err="1" smtClean="0"/>
              <a:t>forwarding</a:t>
            </a:r>
            <a:r>
              <a:rPr lang="fr-FR" dirty="0" smtClean="0"/>
              <a:t>) en s’appuyant sur le protocole WS-Management</a:t>
            </a:r>
          </a:p>
          <a:p>
            <a:pPr lvl="1"/>
            <a:r>
              <a:rPr lang="fr-FR" dirty="0" smtClean="0"/>
              <a:t>Nouveau service “Windows Event </a:t>
            </a:r>
            <a:r>
              <a:rPr lang="fr-FR" dirty="0" err="1" smtClean="0"/>
              <a:t>Collector</a:t>
            </a:r>
            <a:r>
              <a:rPr lang="fr-FR" dirty="0" smtClean="0"/>
              <a:t>”</a:t>
            </a:r>
          </a:p>
        </p:txBody>
      </p: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26988"/>
            <a:ext cx="8763000" cy="585788"/>
          </a:xfrm>
          <a:noFill/>
        </p:spPr>
        <p:txBody>
          <a:bodyPr/>
          <a:lstStyle/>
          <a:p>
            <a:r>
              <a:rPr lang="fr-FR" smtClean="0"/>
              <a:t>Solutions autour de la sauvegarde</a:t>
            </a:r>
          </a:p>
        </p:txBody>
      </p:sp>
      <p:sp>
        <p:nvSpPr>
          <p:cNvPr id="86019" name="Rectangle 3"/>
          <p:cNvSpPr>
            <a:spLocks noGrp="1" noChangeArrowheads="1"/>
          </p:cNvSpPr>
          <p:nvPr>
            <p:ph sz="half" idx="1"/>
          </p:nvPr>
        </p:nvSpPr>
        <p:spPr>
          <a:xfrm>
            <a:off x="173038" y="528638"/>
            <a:ext cx="8970962" cy="5418137"/>
          </a:xfrm>
        </p:spPr>
        <p:txBody>
          <a:bodyPr/>
          <a:lstStyle/>
          <a:p>
            <a:r>
              <a:rPr lang="en-US" smtClean="0"/>
              <a:t>Centre de sauvegarde et de restauration</a:t>
            </a:r>
          </a:p>
          <a:p>
            <a:pPr lvl="1"/>
            <a:r>
              <a:rPr lang="fr-FR" sz="2200" smtClean="0"/>
              <a:t>Sauvegarde Manuelle / Automatique et image du système (.vhd)</a:t>
            </a:r>
          </a:p>
          <a:p>
            <a:r>
              <a:rPr lang="en-US" smtClean="0"/>
              <a:t>Statut de configuration et de restauration</a:t>
            </a:r>
            <a:endParaRPr lang="fr-FR" smtClean="0"/>
          </a:p>
          <a:p>
            <a:r>
              <a:rPr lang="fr-FR" smtClean="0"/>
              <a:t>Volume Shadow Service (VSS)</a:t>
            </a:r>
          </a:p>
          <a:p>
            <a:pPr lvl="1"/>
            <a:r>
              <a:rPr lang="fr-FR" sz="2200" smtClean="0"/>
              <a:t>Crée des “snapshots” en lecture seule des volumes</a:t>
            </a:r>
          </a:p>
          <a:p>
            <a:pPr lvl="1"/>
            <a:r>
              <a:rPr lang="fr-FR" sz="2200" smtClean="0"/>
              <a:t>Utilisation pour les sauvegardes : accès à tous les fichiers</a:t>
            </a:r>
          </a:p>
          <a:p>
            <a:pPr lvl="1"/>
            <a:r>
              <a:rPr lang="fr-FR" sz="2200" smtClean="0"/>
              <a:t>Création des versions précédentes pour les retours arrières données et fichiers système</a:t>
            </a:r>
          </a:p>
          <a:p>
            <a:r>
              <a:rPr lang="fr-FR" smtClean="0"/>
              <a:t>WinRE (Windows Recovery Environment )</a:t>
            </a:r>
          </a:p>
          <a:p>
            <a:pPr lvl="1"/>
            <a:r>
              <a:rPr lang="fr-FR" sz="2200" smtClean="0"/>
              <a:t>Basé sur WinPE, remplace la console de récupération de XP, </a:t>
            </a:r>
          </a:p>
          <a:p>
            <a:pPr lvl="1"/>
            <a:r>
              <a:rPr lang="fr-FR" sz="2200" smtClean="0"/>
              <a:t>Outils de réparation automatique et manuel</a:t>
            </a:r>
          </a:p>
          <a:p>
            <a:pPr lvl="1"/>
            <a:r>
              <a:rPr lang="fr-FR" sz="2200" smtClean="0"/>
              <a:t>Récupération d’une partition, d’un disque</a:t>
            </a:r>
          </a:p>
          <a:p>
            <a:pPr lvl="1"/>
            <a:r>
              <a:rPr lang="en-US" sz="2200" smtClean="0"/>
              <a:t>Création d’un disque de réparation : WinRE recovery disk</a:t>
            </a:r>
            <a:endParaRPr lang="fr-FR" sz="2200" smtClean="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Rectangle 297985"/>
          <p:cNvPicPr>
            <a:picLocks noChangeArrowheads="1"/>
          </p:cNvPicPr>
          <p:nvPr/>
        </p:nvPicPr>
        <p:blipFill>
          <a:blip r:embed="rId3"/>
          <a:srcRect/>
          <a:stretch>
            <a:fillRect/>
          </a:stretch>
        </p:blipFill>
        <p:spPr bwMode="auto">
          <a:xfrm>
            <a:off x="5943600" y="952500"/>
            <a:ext cx="3276600" cy="4286250"/>
          </a:xfrm>
          <a:prstGeom prst="rect">
            <a:avLst/>
          </a:prstGeom>
          <a:noFill/>
          <a:ln w="9525">
            <a:noFill/>
            <a:miter lim="800000"/>
            <a:headEnd/>
            <a:tailEnd/>
          </a:ln>
        </p:spPr>
      </p:pic>
      <p:pic>
        <p:nvPicPr>
          <p:cNvPr id="12291" name="Rectangle 297986"/>
          <p:cNvPicPr>
            <a:picLocks noChangeArrowheads="1"/>
          </p:cNvPicPr>
          <p:nvPr/>
        </p:nvPicPr>
        <p:blipFill>
          <a:blip r:embed="rId3"/>
          <a:srcRect/>
          <a:stretch>
            <a:fillRect/>
          </a:stretch>
        </p:blipFill>
        <p:spPr bwMode="auto">
          <a:xfrm>
            <a:off x="5943600" y="1406525"/>
            <a:ext cx="3276600" cy="4303713"/>
          </a:xfrm>
          <a:prstGeom prst="rect">
            <a:avLst/>
          </a:prstGeom>
          <a:noFill/>
          <a:ln w="9525">
            <a:noFill/>
            <a:miter lim="800000"/>
            <a:headEnd/>
            <a:tailEnd/>
          </a:ln>
        </p:spPr>
      </p:pic>
      <p:pic>
        <p:nvPicPr>
          <p:cNvPr id="12292" name="Rectangle 297987"/>
          <p:cNvPicPr>
            <a:picLocks noChangeArrowheads="1"/>
          </p:cNvPicPr>
          <p:nvPr/>
        </p:nvPicPr>
        <p:blipFill>
          <a:blip r:embed="rId3"/>
          <a:srcRect/>
          <a:stretch>
            <a:fillRect/>
          </a:stretch>
        </p:blipFill>
        <p:spPr bwMode="auto">
          <a:xfrm>
            <a:off x="2957513" y="1196975"/>
            <a:ext cx="3276600" cy="4286250"/>
          </a:xfrm>
          <a:prstGeom prst="rect">
            <a:avLst/>
          </a:prstGeom>
          <a:noFill/>
          <a:ln w="9525">
            <a:noFill/>
            <a:miter lim="800000"/>
            <a:headEnd/>
            <a:tailEnd/>
          </a:ln>
        </p:spPr>
      </p:pic>
      <p:pic>
        <p:nvPicPr>
          <p:cNvPr id="12293" name="Rectangle 297988"/>
          <p:cNvPicPr>
            <a:picLocks noChangeArrowheads="1"/>
          </p:cNvPicPr>
          <p:nvPr/>
        </p:nvPicPr>
        <p:blipFill>
          <a:blip r:embed="rId3"/>
          <a:srcRect/>
          <a:stretch>
            <a:fillRect/>
          </a:stretch>
        </p:blipFill>
        <p:spPr bwMode="auto">
          <a:xfrm>
            <a:off x="2957513" y="1547813"/>
            <a:ext cx="3276600" cy="4176712"/>
          </a:xfrm>
          <a:prstGeom prst="rect">
            <a:avLst/>
          </a:prstGeom>
          <a:noFill/>
          <a:ln w="9525">
            <a:noFill/>
            <a:miter lim="800000"/>
            <a:headEnd/>
            <a:tailEnd/>
          </a:ln>
        </p:spPr>
      </p:pic>
      <p:pic>
        <p:nvPicPr>
          <p:cNvPr id="12294" name="Rectangle 297989"/>
          <p:cNvPicPr>
            <a:picLocks noChangeArrowheads="1"/>
          </p:cNvPicPr>
          <p:nvPr/>
        </p:nvPicPr>
        <p:blipFill>
          <a:blip r:embed="rId3"/>
          <a:srcRect/>
          <a:stretch>
            <a:fillRect/>
          </a:stretch>
        </p:blipFill>
        <p:spPr bwMode="auto">
          <a:xfrm>
            <a:off x="-12700" y="1438275"/>
            <a:ext cx="3275013" cy="4286250"/>
          </a:xfrm>
          <a:prstGeom prst="rect">
            <a:avLst/>
          </a:prstGeom>
          <a:noFill/>
          <a:ln w="9525">
            <a:noFill/>
            <a:miter lim="800000"/>
            <a:headEnd/>
            <a:tailEnd/>
          </a:ln>
        </p:spPr>
      </p:pic>
      <p:pic>
        <p:nvPicPr>
          <p:cNvPr id="12295" name="Rectangle 297990"/>
          <p:cNvPicPr>
            <a:picLocks noChangeArrowheads="1"/>
          </p:cNvPicPr>
          <p:nvPr/>
        </p:nvPicPr>
        <p:blipFill>
          <a:blip r:embed="rId3"/>
          <a:srcRect/>
          <a:stretch>
            <a:fillRect/>
          </a:stretch>
        </p:blipFill>
        <p:spPr bwMode="auto">
          <a:xfrm>
            <a:off x="-12700" y="1776413"/>
            <a:ext cx="3275013" cy="4024312"/>
          </a:xfrm>
          <a:prstGeom prst="rect">
            <a:avLst/>
          </a:prstGeom>
          <a:noFill/>
          <a:ln w="9525">
            <a:noFill/>
            <a:miter lim="800000"/>
            <a:headEnd/>
            <a:tailEnd/>
          </a:ln>
        </p:spPr>
      </p:pic>
      <p:sp>
        <p:nvSpPr>
          <p:cNvPr id="297992" name="TextBox 297991"/>
          <p:cNvSpPr txBox="1">
            <a:spLocks noChangeArrowheads="1"/>
          </p:cNvSpPr>
          <p:nvPr/>
        </p:nvSpPr>
        <p:spPr bwMode="auto">
          <a:xfrm>
            <a:off x="6096000" y="1103313"/>
            <a:ext cx="3048000" cy="358775"/>
          </a:xfrm>
          <a:prstGeom prst="rect">
            <a:avLst/>
          </a:prstGeom>
          <a:noFill/>
          <a:ln w="9525">
            <a:noFill/>
            <a:miter lim="800000"/>
            <a:headEnd/>
            <a:tailEnd/>
          </a:ln>
        </p:spPr>
        <p:txBody>
          <a:bodyPr lIns="95785" tIns="47893" rIns="95785" bIns="47893">
            <a:spAutoFit/>
          </a:bodyPr>
          <a:lstStyle/>
          <a:p>
            <a:pPr algn="ctr" defTabSz="958850">
              <a:spcBef>
                <a:spcPct val="50000"/>
              </a:spcBef>
              <a:defRPr/>
            </a:pPr>
            <a:r>
              <a:rPr lang="fr-FR" sz="1700" dirty="0" err="1">
                <a:solidFill>
                  <a:schemeClr val="accent1">
                    <a:lumMod val="50000"/>
                  </a:schemeClr>
                </a:solidFill>
                <a:latin typeface="Segoe" pitchFamily="34" charset="0"/>
                <a:ea typeface="MS PGothic" pitchFamily="34" charset="-128"/>
              </a:rPr>
              <a:t>Zero</a:t>
            </a:r>
            <a:r>
              <a:rPr lang="fr-FR" sz="1700" dirty="0">
                <a:solidFill>
                  <a:schemeClr val="accent1">
                    <a:lumMod val="50000"/>
                  </a:schemeClr>
                </a:solidFill>
                <a:latin typeface="Segoe" pitchFamily="34" charset="0"/>
                <a:ea typeface="MS PGothic" pitchFamily="34" charset="-128"/>
              </a:rPr>
              <a:t>-</a:t>
            </a:r>
            <a:r>
              <a:rPr lang="fr-FR" sz="1700" dirty="0" err="1">
                <a:solidFill>
                  <a:schemeClr val="accent1">
                    <a:lumMod val="50000"/>
                  </a:schemeClr>
                </a:solidFill>
                <a:latin typeface="Segoe" pitchFamily="34" charset="0"/>
                <a:ea typeface="MS PGothic" pitchFamily="34" charset="-128"/>
              </a:rPr>
              <a:t>Touch</a:t>
            </a:r>
            <a:r>
              <a:rPr lang="fr-FR" sz="1700" dirty="0">
                <a:solidFill>
                  <a:schemeClr val="accent1">
                    <a:lumMod val="50000"/>
                  </a:schemeClr>
                </a:solidFill>
                <a:latin typeface="Segoe" pitchFamily="34" charset="0"/>
                <a:ea typeface="MS PGothic" pitchFamily="34" charset="-128"/>
              </a:rPr>
              <a:t> </a:t>
            </a:r>
          </a:p>
        </p:txBody>
      </p:sp>
      <p:sp>
        <p:nvSpPr>
          <p:cNvPr id="297993" name="TextBox 297992"/>
          <p:cNvSpPr txBox="1">
            <a:spLocks noChangeArrowheads="1"/>
          </p:cNvSpPr>
          <p:nvPr/>
        </p:nvSpPr>
        <p:spPr bwMode="auto">
          <a:xfrm>
            <a:off x="228600" y="1492250"/>
            <a:ext cx="2819400" cy="358775"/>
          </a:xfrm>
          <a:prstGeom prst="rect">
            <a:avLst/>
          </a:prstGeom>
          <a:noFill/>
          <a:ln w="9525">
            <a:noFill/>
            <a:miter lim="800000"/>
            <a:headEnd/>
            <a:tailEnd/>
          </a:ln>
        </p:spPr>
        <p:txBody>
          <a:bodyPr lIns="95785" tIns="47893" rIns="95785" bIns="47893">
            <a:spAutoFit/>
          </a:bodyPr>
          <a:lstStyle/>
          <a:p>
            <a:pPr algn="ctr" defTabSz="958850">
              <a:spcBef>
                <a:spcPct val="50000"/>
              </a:spcBef>
              <a:defRPr/>
            </a:pPr>
            <a:r>
              <a:rPr lang="fr-FR" sz="1700" dirty="0" err="1">
                <a:solidFill>
                  <a:schemeClr val="accent1">
                    <a:lumMod val="50000"/>
                  </a:schemeClr>
                </a:solidFill>
                <a:latin typeface="Segoe" pitchFamily="34" charset="0"/>
                <a:ea typeface="MS PGothic" pitchFamily="34" charset="-128"/>
              </a:rPr>
              <a:t>Heavy</a:t>
            </a:r>
            <a:r>
              <a:rPr lang="fr-FR" sz="1700" dirty="0">
                <a:solidFill>
                  <a:schemeClr val="accent1">
                    <a:lumMod val="50000"/>
                  </a:schemeClr>
                </a:solidFill>
                <a:latin typeface="Segoe" pitchFamily="34" charset="0"/>
                <a:ea typeface="MS PGothic" pitchFamily="34" charset="-128"/>
              </a:rPr>
              <a:t>-</a:t>
            </a:r>
            <a:r>
              <a:rPr lang="fr-FR" sz="1700" dirty="0" err="1">
                <a:solidFill>
                  <a:schemeClr val="accent1">
                    <a:lumMod val="50000"/>
                  </a:schemeClr>
                </a:solidFill>
                <a:latin typeface="Segoe" pitchFamily="34" charset="0"/>
                <a:ea typeface="MS PGothic" pitchFamily="34" charset="-128"/>
              </a:rPr>
              <a:t>Touch</a:t>
            </a:r>
            <a:endParaRPr lang="fr-FR" sz="1700" dirty="0">
              <a:solidFill>
                <a:schemeClr val="accent1">
                  <a:lumMod val="50000"/>
                </a:schemeClr>
              </a:solidFill>
              <a:latin typeface="Segoe" pitchFamily="34" charset="0"/>
              <a:ea typeface="MS PGothic" pitchFamily="34" charset="-128"/>
            </a:endParaRPr>
          </a:p>
        </p:txBody>
      </p:sp>
      <p:pic>
        <p:nvPicPr>
          <p:cNvPr id="297994" name="Rectangle 297993"/>
          <p:cNvPicPr>
            <a:picLocks noChangeAspect="1" noChangeArrowheads="1"/>
          </p:cNvPicPr>
          <p:nvPr/>
        </p:nvPicPr>
        <p:blipFill>
          <a:blip r:embed="rId4"/>
          <a:srcRect/>
          <a:stretch>
            <a:fillRect/>
          </a:stretch>
        </p:blipFill>
        <p:spPr bwMode="auto">
          <a:xfrm>
            <a:off x="1743075" y="3316288"/>
            <a:ext cx="328613" cy="320675"/>
          </a:xfrm>
          <a:prstGeom prst="rect">
            <a:avLst/>
          </a:prstGeom>
          <a:noFill/>
          <a:ln w="9525">
            <a:noFill/>
            <a:miter lim="800000"/>
            <a:headEnd/>
            <a:tailEnd/>
          </a:ln>
        </p:spPr>
      </p:pic>
      <p:pic>
        <p:nvPicPr>
          <p:cNvPr id="297995" name="Rectangle 297994"/>
          <p:cNvPicPr>
            <a:picLocks noChangeAspect="1" noChangeArrowheads="1"/>
          </p:cNvPicPr>
          <p:nvPr/>
        </p:nvPicPr>
        <p:blipFill>
          <a:blip r:embed="rId5">
            <a:clrChange>
              <a:clrFrom>
                <a:srgbClr val="373535"/>
              </a:clrFrom>
              <a:clrTo>
                <a:srgbClr val="373535">
                  <a:alpha val="0"/>
                </a:srgbClr>
              </a:clrTo>
            </a:clrChange>
          </a:blip>
          <a:srcRect/>
          <a:stretch>
            <a:fillRect/>
          </a:stretch>
        </p:blipFill>
        <p:spPr bwMode="auto">
          <a:xfrm>
            <a:off x="1685925" y="2173288"/>
            <a:ext cx="214313" cy="395287"/>
          </a:xfrm>
          <a:prstGeom prst="rect">
            <a:avLst/>
          </a:prstGeom>
          <a:noFill/>
          <a:ln w="9525">
            <a:noFill/>
            <a:miter lim="800000"/>
            <a:headEnd/>
            <a:tailEnd/>
          </a:ln>
        </p:spPr>
      </p:pic>
      <p:pic>
        <p:nvPicPr>
          <p:cNvPr id="297996" name="Rectangle 297995"/>
          <p:cNvPicPr>
            <a:picLocks noChangeAspect="1" noChangeArrowheads="1"/>
          </p:cNvPicPr>
          <p:nvPr/>
        </p:nvPicPr>
        <p:blipFill>
          <a:blip r:embed="rId6"/>
          <a:srcRect/>
          <a:stretch>
            <a:fillRect/>
          </a:stretch>
        </p:blipFill>
        <p:spPr bwMode="auto">
          <a:xfrm>
            <a:off x="2089150" y="2663825"/>
            <a:ext cx="425450" cy="301625"/>
          </a:xfrm>
          <a:prstGeom prst="rect">
            <a:avLst/>
          </a:prstGeom>
          <a:noFill/>
          <a:ln w="9525">
            <a:noFill/>
            <a:miter lim="800000"/>
            <a:headEnd/>
            <a:tailEnd/>
          </a:ln>
        </p:spPr>
      </p:pic>
      <p:pic>
        <p:nvPicPr>
          <p:cNvPr id="297997" name="Rectangle 297996"/>
          <p:cNvPicPr>
            <a:picLocks noChangeAspect="1" noChangeArrowheads="1"/>
          </p:cNvPicPr>
          <p:nvPr/>
        </p:nvPicPr>
        <p:blipFill>
          <a:blip r:embed="rId5">
            <a:clrChange>
              <a:clrFrom>
                <a:srgbClr val="373535"/>
              </a:clrFrom>
              <a:clrTo>
                <a:srgbClr val="373535">
                  <a:alpha val="0"/>
                </a:srgbClr>
              </a:clrTo>
            </a:clrChange>
          </a:blip>
          <a:srcRect/>
          <a:stretch>
            <a:fillRect/>
          </a:stretch>
        </p:blipFill>
        <p:spPr bwMode="auto">
          <a:xfrm>
            <a:off x="1076325" y="3197225"/>
            <a:ext cx="214313" cy="395288"/>
          </a:xfrm>
          <a:prstGeom prst="rect">
            <a:avLst/>
          </a:prstGeom>
          <a:noFill/>
          <a:ln w="9525">
            <a:noFill/>
            <a:miter lim="800000"/>
            <a:headEnd/>
            <a:tailEnd/>
          </a:ln>
        </p:spPr>
      </p:pic>
      <p:pic>
        <p:nvPicPr>
          <p:cNvPr id="297998" name="Rectangle 297997"/>
          <p:cNvPicPr>
            <a:picLocks noChangeAspect="1" noChangeArrowheads="1"/>
          </p:cNvPicPr>
          <p:nvPr/>
        </p:nvPicPr>
        <p:blipFill>
          <a:blip r:embed="rId7"/>
          <a:srcRect/>
          <a:stretch>
            <a:fillRect/>
          </a:stretch>
        </p:blipFill>
        <p:spPr bwMode="auto">
          <a:xfrm>
            <a:off x="1809750" y="2740025"/>
            <a:ext cx="247650" cy="246063"/>
          </a:xfrm>
          <a:prstGeom prst="rect">
            <a:avLst/>
          </a:prstGeom>
          <a:noFill/>
          <a:ln w="9525">
            <a:noFill/>
            <a:miter lim="800000"/>
            <a:headEnd/>
            <a:tailEnd/>
          </a:ln>
        </p:spPr>
      </p:pic>
      <p:sp>
        <p:nvSpPr>
          <p:cNvPr id="297999" name="TextBox 297998"/>
          <p:cNvSpPr txBox="1">
            <a:spLocks noChangeArrowheads="1"/>
          </p:cNvSpPr>
          <p:nvPr/>
        </p:nvSpPr>
        <p:spPr bwMode="auto">
          <a:xfrm>
            <a:off x="2166938" y="2359025"/>
            <a:ext cx="271462" cy="796925"/>
          </a:xfrm>
          <a:prstGeom prst="rect">
            <a:avLst/>
          </a:prstGeom>
          <a:noFill/>
          <a:ln w="9525">
            <a:noFill/>
            <a:miter lim="800000"/>
            <a:headEnd/>
            <a:tailEnd/>
          </a:ln>
        </p:spPr>
        <p:txBody>
          <a:bodyPr lIns="95785" tIns="47893" rIns="95785" bIns="47893">
            <a:spAutoFit/>
          </a:bodyPr>
          <a:lstStyle/>
          <a:p>
            <a:pPr defTabSz="958850">
              <a:spcBef>
                <a:spcPct val="50000"/>
              </a:spcBef>
              <a:defRPr/>
            </a:pPr>
            <a:r>
              <a:rPr lang="en-US" sz="4600">
                <a:solidFill>
                  <a:srgbClr val="CC0000"/>
                </a:solidFill>
                <a:effectLst>
                  <a:outerShdw blurRad="38100" dist="38100" dir="2700000" algn="tl">
                    <a:srgbClr val="000000">
                      <a:alpha val="43137"/>
                    </a:srgbClr>
                  </a:outerShdw>
                </a:effectLst>
                <a:latin typeface="Segoe" pitchFamily="34" charset="0"/>
                <a:ea typeface="MS PGothic" pitchFamily="34" charset="-128"/>
              </a:rPr>
              <a:t>x</a:t>
            </a:r>
          </a:p>
        </p:txBody>
      </p:sp>
      <p:sp>
        <p:nvSpPr>
          <p:cNvPr id="298000" name="Rectangle 297999"/>
          <p:cNvSpPr>
            <a:spLocks noChangeArrowheads="1"/>
          </p:cNvSpPr>
          <p:nvPr/>
        </p:nvSpPr>
        <p:spPr bwMode="auto">
          <a:xfrm>
            <a:off x="304800" y="3640138"/>
            <a:ext cx="2735263" cy="2324100"/>
          </a:xfrm>
          <a:prstGeom prst="rect">
            <a:avLst/>
          </a:prstGeom>
          <a:noFill/>
          <a:ln w="9525">
            <a:noFill/>
            <a:miter lim="800000"/>
            <a:headEnd/>
            <a:tailEnd/>
          </a:ln>
        </p:spPr>
        <p:txBody>
          <a:bodyPr lIns="95785" tIns="47893" rIns="95785" bIns="47893">
            <a:spAutoFit/>
          </a:bodyPr>
          <a:lstStyle/>
          <a:p>
            <a:pPr marL="117475" indent="-117475" defTabSz="958850">
              <a:lnSpc>
                <a:spcPct val="85000"/>
              </a:lnSpc>
              <a:spcBef>
                <a:spcPct val="50000"/>
              </a:spcBef>
              <a:buSzPct val="60000"/>
              <a:buFontTx/>
              <a:buBlip>
                <a:blip r:embed="rId8"/>
              </a:buBlip>
            </a:pPr>
            <a:r>
              <a:rPr lang="fr-FR" sz="1500">
                <a:latin typeface="Segoe" pitchFamily="34" charset="0"/>
                <a:ea typeface="MS PGothic" pitchFamily="34" charset="-128"/>
              </a:rPr>
              <a:t>Bonnes pratiques limitées – </a:t>
            </a:r>
          </a:p>
          <a:p>
            <a:pPr marL="117475" indent="-117475" defTabSz="958850">
              <a:lnSpc>
                <a:spcPct val="85000"/>
              </a:lnSpc>
              <a:spcBef>
                <a:spcPct val="50000"/>
              </a:spcBef>
              <a:buSzPct val="60000"/>
              <a:buFontTx/>
              <a:buBlip>
                <a:blip r:embed="rId8"/>
              </a:buBlip>
            </a:pPr>
            <a:r>
              <a:rPr lang="fr-FR" sz="1500">
                <a:latin typeface="Segoe" pitchFamily="34" charset="0"/>
                <a:ea typeface="MS PGothic" pitchFamily="34" charset="-128"/>
              </a:rPr>
              <a:t>Infrastructure basique et solution d’inventaire limité</a:t>
            </a:r>
          </a:p>
          <a:p>
            <a:pPr marL="117475" indent="-117475" defTabSz="958850">
              <a:lnSpc>
                <a:spcPct val="85000"/>
              </a:lnSpc>
              <a:spcBef>
                <a:spcPct val="50000"/>
              </a:spcBef>
              <a:buSzPct val="60000"/>
              <a:buFontTx/>
              <a:buBlip>
                <a:blip r:embed="rId8"/>
              </a:buBlip>
            </a:pPr>
            <a:r>
              <a:rPr lang="fr-FR" sz="1500">
                <a:latin typeface="Segoe" pitchFamily="34" charset="0"/>
                <a:ea typeface="MS PGothic" pitchFamily="34" charset="-128"/>
              </a:rPr>
              <a:t>Administration manuelle</a:t>
            </a:r>
          </a:p>
          <a:p>
            <a:pPr marL="117475" indent="-117475" defTabSz="958850">
              <a:lnSpc>
                <a:spcPct val="85000"/>
              </a:lnSpc>
              <a:spcBef>
                <a:spcPct val="50000"/>
              </a:spcBef>
              <a:buSzPct val="60000"/>
              <a:buFontTx/>
              <a:buBlip>
                <a:blip r:embed="rId8"/>
              </a:buBlip>
            </a:pPr>
            <a:r>
              <a:rPr lang="fr-FR" sz="1500">
                <a:latin typeface="Segoe" pitchFamily="34" charset="0"/>
                <a:ea typeface="MS PGothic" pitchFamily="34" charset="-128"/>
              </a:rPr>
              <a:t>Postes de travail non homogènes</a:t>
            </a:r>
          </a:p>
          <a:p>
            <a:pPr marL="117475" indent="-117475" defTabSz="958850">
              <a:lnSpc>
                <a:spcPct val="85000"/>
              </a:lnSpc>
              <a:spcBef>
                <a:spcPct val="50000"/>
              </a:spcBef>
              <a:buSzPct val="60000"/>
              <a:buFontTx/>
              <a:buBlip>
                <a:blip r:embed="rId8"/>
              </a:buBlip>
            </a:pPr>
            <a:r>
              <a:rPr lang="fr-FR" sz="1500">
                <a:latin typeface="Segoe" pitchFamily="34" charset="0"/>
                <a:ea typeface="MS PGothic" pitchFamily="34" charset="-128"/>
              </a:rPr>
              <a:t>Processus manuels et répétitifs </a:t>
            </a:r>
            <a:r>
              <a:rPr lang="fr-FR" sz="1500">
                <a:latin typeface="Segoe" pitchFamily="34" charset="0"/>
                <a:ea typeface="MS PGothic" pitchFamily="34" charset="-128"/>
                <a:sym typeface="Wingdings" pitchFamily="2" charset="2"/>
              </a:rPr>
              <a:t> coût élevé et risque d’erreurs</a:t>
            </a:r>
          </a:p>
        </p:txBody>
      </p:sp>
      <p:sp>
        <p:nvSpPr>
          <p:cNvPr id="298001" name="TextBox 298000"/>
          <p:cNvSpPr txBox="1">
            <a:spLocks noChangeArrowheads="1"/>
          </p:cNvSpPr>
          <p:nvPr/>
        </p:nvSpPr>
        <p:spPr bwMode="auto">
          <a:xfrm>
            <a:off x="304800" y="1868488"/>
            <a:ext cx="2743200" cy="346075"/>
          </a:xfrm>
          <a:prstGeom prst="rect">
            <a:avLst/>
          </a:prstGeom>
          <a:noFill/>
          <a:ln w="9525">
            <a:noFill/>
            <a:miter lim="800000"/>
            <a:headEnd/>
            <a:tailEnd/>
          </a:ln>
        </p:spPr>
        <p:txBody>
          <a:bodyPr lIns="95785" tIns="47893" rIns="95785" bIns="47893">
            <a:spAutoFit/>
          </a:bodyPr>
          <a:lstStyle/>
          <a:p>
            <a:pPr marL="117475" indent="-117475" algn="ctr" defTabSz="958850">
              <a:lnSpc>
                <a:spcPct val="90000"/>
              </a:lnSpc>
              <a:spcBef>
                <a:spcPct val="30000"/>
              </a:spcBef>
              <a:buSzPct val="60000"/>
              <a:defRPr/>
            </a:pPr>
            <a:r>
              <a:rPr lang="fr-FR" sz="1700" dirty="0">
                <a:effectLst>
                  <a:outerShdw blurRad="38100" dist="38100" dir="2700000" algn="tl">
                    <a:srgbClr val="000000">
                      <a:alpha val="43137"/>
                    </a:srgbClr>
                  </a:outerShdw>
                </a:effectLst>
                <a:latin typeface="Segoe" pitchFamily="34" charset="0"/>
                <a:ea typeface="MS PGothic" pitchFamily="34" charset="-128"/>
              </a:rPr>
              <a:t> </a:t>
            </a:r>
            <a:r>
              <a:rPr lang="fr-FR" dirty="0">
                <a:latin typeface="Segoe" pitchFamily="34" charset="0"/>
                <a:ea typeface="MS PGothic" pitchFamily="34" charset="-128"/>
              </a:rPr>
              <a:t>Processus manuel</a:t>
            </a:r>
          </a:p>
        </p:txBody>
      </p:sp>
      <p:cxnSp>
        <p:nvCxnSpPr>
          <p:cNvPr id="298002" name="Curved Connector 298001"/>
          <p:cNvCxnSpPr>
            <a:cxnSpLocks noChangeShapeType="1"/>
          </p:cNvCxnSpPr>
          <p:nvPr/>
        </p:nvCxnSpPr>
        <p:spPr bwMode="auto">
          <a:xfrm flipV="1">
            <a:off x="2105025" y="2846388"/>
            <a:ext cx="592138" cy="269875"/>
          </a:xfrm>
          <a:prstGeom prst="curvedConnector3">
            <a:avLst>
              <a:gd name="adj1" fmla="val 49866"/>
            </a:avLst>
          </a:prstGeom>
          <a:noFill/>
          <a:ln w="9525" algn="ctr">
            <a:solidFill>
              <a:schemeClr val="tx1"/>
            </a:solidFill>
            <a:round/>
            <a:headEnd/>
            <a:tailEnd type="triangle" w="med" len="med"/>
          </a:ln>
        </p:spPr>
      </p:cxnSp>
      <p:cxnSp>
        <p:nvCxnSpPr>
          <p:cNvPr id="298003" name="Curved Connector 298002"/>
          <p:cNvCxnSpPr>
            <a:cxnSpLocks noChangeShapeType="1"/>
          </p:cNvCxnSpPr>
          <p:nvPr/>
        </p:nvCxnSpPr>
        <p:spPr bwMode="auto">
          <a:xfrm rot="5400000">
            <a:off x="2005806" y="2972594"/>
            <a:ext cx="754063" cy="974725"/>
          </a:xfrm>
          <a:prstGeom prst="curvedConnector3">
            <a:avLst>
              <a:gd name="adj1" fmla="val 49894"/>
            </a:avLst>
          </a:prstGeom>
          <a:noFill/>
          <a:ln w="9525" algn="ctr">
            <a:solidFill>
              <a:schemeClr val="tx1"/>
            </a:solidFill>
            <a:round/>
            <a:headEnd/>
            <a:tailEnd type="triangle" w="med" len="med"/>
          </a:ln>
        </p:spPr>
      </p:cxnSp>
      <p:cxnSp>
        <p:nvCxnSpPr>
          <p:cNvPr id="298004" name="Curved Connector 298003"/>
          <p:cNvCxnSpPr>
            <a:cxnSpLocks noChangeShapeType="1"/>
          </p:cNvCxnSpPr>
          <p:nvPr/>
        </p:nvCxnSpPr>
        <p:spPr bwMode="auto">
          <a:xfrm flipV="1">
            <a:off x="2065338" y="3435350"/>
            <a:ext cx="830262" cy="639763"/>
          </a:xfrm>
          <a:prstGeom prst="curvedConnector3">
            <a:avLst>
              <a:gd name="adj1" fmla="val 49903"/>
            </a:avLst>
          </a:prstGeom>
          <a:noFill/>
          <a:ln w="9525" algn="ctr">
            <a:solidFill>
              <a:schemeClr val="tx1"/>
            </a:solidFill>
            <a:round/>
            <a:headEnd/>
            <a:tailEnd type="triangle" w="med" len="med"/>
          </a:ln>
        </p:spPr>
      </p:cxnSp>
      <p:cxnSp>
        <p:nvCxnSpPr>
          <p:cNvPr id="298005" name="Curved Connector 298004"/>
          <p:cNvCxnSpPr>
            <a:cxnSpLocks noChangeShapeType="1"/>
          </p:cNvCxnSpPr>
          <p:nvPr/>
        </p:nvCxnSpPr>
        <p:spPr bwMode="auto">
          <a:xfrm rot="5400000">
            <a:off x="2874169" y="3763169"/>
            <a:ext cx="396875" cy="39687"/>
          </a:xfrm>
          <a:prstGeom prst="curvedConnector3">
            <a:avLst>
              <a:gd name="adj1" fmla="val 50000"/>
            </a:avLst>
          </a:prstGeom>
          <a:noFill/>
          <a:ln w="9525" algn="ctr">
            <a:solidFill>
              <a:schemeClr val="tx1"/>
            </a:solidFill>
            <a:round/>
            <a:headEnd/>
            <a:tailEnd type="triangle" w="med" len="med"/>
          </a:ln>
        </p:spPr>
      </p:cxnSp>
      <p:cxnSp>
        <p:nvCxnSpPr>
          <p:cNvPr id="298006" name="Shape 298005"/>
          <p:cNvCxnSpPr>
            <a:cxnSpLocks noChangeShapeType="1"/>
          </p:cNvCxnSpPr>
          <p:nvPr/>
        </p:nvCxnSpPr>
        <p:spPr bwMode="auto">
          <a:xfrm flipV="1">
            <a:off x="3316288" y="3559175"/>
            <a:ext cx="366712" cy="612775"/>
          </a:xfrm>
          <a:prstGeom prst="curvedConnector2">
            <a:avLst/>
          </a:prstGeom>
          <a:noFill/>
          <a:ln w="9525" algn="ctr">
            <a:solidFill>
              <a:schemeClr val="tx1"/>
            </a:solidFill>
            <a:round/>
            <a:headEnd/>
            <a:tailEnd type="triangle" w="med" len="med"/>
          </a:ln>
        </p:spPr>
      </p:cxnSp>
      <p:pic>
        <p:nvPicPr>
          <p:cNvPr id="298007" name="Rectangle 298006"/>
          <p:cNvPicPr>
            <a:picLocks noChangeAspect="1" noChangeArrowheads="1"/>
          </p:cNvPicPr>
          <p:nvPr/>
        </p:nvPicPr>
        <p:blipFill>
          <a:blip r:embed="rId9">
            <a:clrChange>
              <a:clrFrom>
                <a:srgbClr val="000000"/>
              </a:clrFrom>
              <a:clrTo>
                <a:srgbClr val="000000">
                  <a:alpha val="0"/>
                </a:srgbClr>
              </a:clrTo>
            </a:clrChange>
          </a:blip>
          <a:srcRect/>
          <a:stretch>
            <a:fillRect/>
          </a:stretch>
        </p:blipFill>
        <p:spPr bwMode="auto">
          <a:xfrm>
            <a:off x="1095375" y="2359025"/>
            <a:ext cx="220663" cy="476250"/>
          </a:xfrm>
          <a:prstGeom prst="rect">
            <a:avLst/>
          </a:prstGeom>
          <a:noFill/>
          <a:ln w="9525">
            <a:noFill/>
            <a:miter lim="800000"/>
            <a:headEnd/>
            <a:tailEnd/>
          </a:ln>
        </p:spPr>
      </p:pic>
      <p:sp>
        <p:nvSpPr>
          <p:cNvPr id="298008" name="TextBox 298007"/>
          <p:cNvSpPr txBox="1">
            <a:spLocks noChangeArrowheads="1"/>
          </p:cNvSpPr>
          <p:nvPr/>
        </p:nvSpPr>
        <p:spPr bwMode="auto">
          <a:xfrm>
            <a:off x="3105150" y="1260475"/>
            <a:ext cx="3048000" cy="358775"/>
          </a:xfrm>
          <a:prstGeom prst="rect">
            <a:avLst/>
          </a:prstGeom>
          <a:noFill/>
          <a:ln w="9525">
            <a:noFill/>
            <a:miter lim="800000"/>
            <a:headEnd/>
            <a:tailEnd/>
          </a:ln>
        </p:spPr>
        <p:txBody>
          <a:bodyPr lIns="95785" tIns="47893" rIns="95785" bIns="47893">
            <a:spAutoFit/>
          </a:bodyPr>
          <a:lstStyle/>
          <a:p>
            <a:pPr algn="ctr" defTabSz="958850">
              <a:spcBef>
                <a:spcPct val="50000"/>
              </a:spcBef>
              <a:defRPr/>
            </a:pPr>
            <a:r>
              <a:rPr lang="fr-FR" sz="1700" dirty="0">
                <a:solidFill>
                  <a:schemeClr val="accent1">
                    <a:lumMod val="50000"/>
                  </a:schemeClr>
                </a:solidFill>
                <a:latin typeface="Segoe" pitchFamily="34" charset="0"/>
                <a:ea typeface="MS PGothic" pitchFamily="34" charset="-128"/>
              </a:rPr>
              <a:t>Light-</a:t>
            </a:r>
            <a:r>
              <a:rPr lang="fr-FR" sz="1700" dirty="0" err="1">
                <a:solidFill>
                  <a:schemeClr val="accent1">
                    <a:lumMod val="50000"/>
                  </a:schemeClr>
                </a:solidFill>
                <a:latin typeface="Segoe" pitchFamily="34" charset="0"/>
                <a:ea typeface="MS PGothic" pitchFamily="34" charset="-128"/>
              </a:rPr>
              <a:t>Touch</a:t>
            </a:r>
            <a:endParaRPr lang="fr-FR" sz="1700" dirty="0">
              <a:solidFill>
                <a:schemeClr val="accent1">
                  <a:lumMod val="50000"/>
                </a:schemeClr>
              </a:solidFill>
              <a:latin typeface="Segoe" pitchFamily="34" charset="0"/>
              <a:ea typeface="MS PGothic" pitchFamily="34" charset="-128"/>
            </a:endParaRPr>
          </a:p>
        </p:txBody>
      </p:sp>
      <p:sp>
        <p:nvSpPr>
          <p:cNvPr id="298009" name="TextBox 298008"/>
          <p:cNvSpPr txBox="1">
            <a:spLocks noChangeArrowheads="1"/>
          </p:cNvSpPr>
          <p:nvPr/>
        </p:nvSpPr>
        <p:spPr bwMode="auto">
          <a:xfrm>
            <a:off x="3067050" y="1630363"/>
            <a:ext cx="3049588" cy="331787"/>
          </a:xfrm>
          <a:prstGeom prst="rect">
            <a:avLst/>
          </a:prstGeom>
          <a:noFill/>
          <a:ln w="9525">
            <a:noFill/>
            <a:miter lim="800000"/>
            <a:headEnd/>
            <a:tailEnd/>
          </a:ln>
        </p:spPr>
        <p:txBody>
          <a:bodyPr lIns="95785" tIns="47893" rIns="95785" bIns="47893">
            <a:spAutoFit/>
          </a:bodyPr>
          <a:lstStyle/>
          <a:p>
            <a:pPr marL="117475" indent="-117475" algn="ctr" defTabSz="958850">
              <a:lnSpc>
                <a:spcPct val="90000"/>
              </a:lnSpc>
              <a:spcBef>
                <a:spcPct val="30000"/>
              </a:spcBef>
              <a:buSzPct val="60000"/>
            </a:pPr>
            <a:r>
              <a:rPr lang="fr-FR" sz="1700">
                <a:latin typeface="Segoe" pitchFamily="34" charset="0"/>
                <a:ea typeface="MS PGothic" pitchFamily="34" charset="-128"/>
              </a:rPr>
              <a:t>Processus semi-automatique</a:t>
            </a:r>
          </a:p>
        </p:txBody>
      </p:sp>
      <p:pic>
        <p:nvPicPr>
          <p:cNvPr id="298010" name="Rectangle 298009"/>
          <p:cNvPicPr>
            <a:picLocks noChangeAspect="1" noChangeArrowheads="1"/>
          </p:cNvPicPr>
          <p:nvPr/>
        </p:nvPicPr>
        <p:blipFill>
          <a:blip r:embed="rId10">
            <a:clrChange>
              <a:clrFrom>
                <a:srgbClr val="000000"/>
              </a:clrFrom>
              <a:clrTo>
                <a:srgbClr val="000000">
                  <a:alpha val="0"/>
                </a:srgbClr>
              </a:clrTo>
            </a:clrChange>
          </a:blip>
          <a:srcRect/>
          <a:stretch>
            <a:fillRect/>
          </a:stretch>
        </p:blipFill>
        <p:spPr bwMode="auto">
          <a:xfrm>
            <a:off x="3476625" y="1952625"/>
            <a:ext cx="354013" cy="476250"/>
          </a:xfrm>
          <a:prstGeom prst="rect">
            <a:avLst/>
          </a:prstGeom>
          <a:noFill/>
          <a:ln w="9525">
            <a:noFill/>
            <a:miter lim="800000"/>
            <a:headEnd/>
            <a:tailEnd/>
          </a:ln>
        </p:spPr>
      </p:pic>
      <p:pic>
        <p:nvPicPr>
          <p:cNvPr id="298011" name="Rectangle 298010"/>
          <p:cNvPicPr>
            <a:picLocks noChangeAspect="1" noChangeArrowheads="1"/>
          </p:cNvPicPr>
          <p:nvPr/>
        </p:nvPicPr>
        <p:blipFill>
          <a:blip r:embed="rId11">
            <a:clrChange>
              <a:clrFrom>
                <a:srgbClr val="373535"/>
              </a:clrFrom>
              <a:clrTo>
                <a:srgbClr val="373535">
                  <a:alpha val="0"/>
                </a:srgbClr>
              </a:clrTo>
            </a:clrChange>
          </a:blip>
          <a:srcRect/>
          <a:stretch>
            <a:fillRect/>
          </a:stretch>
        </p:blipFill>
        <p:spPr bwMode="auto">
          <a:xfrm>
            <a:off x="4073525" y="1995488"/>
            <a:ext cx="265113" cy="395287"/>
          </a:xfrm>
          <a:prstGeom prst="rect">
            <a:avLst/>
          </a:prstGeom>
          <a:noFill/>
          <a:ln w="9525">
            <a:noFill/>
            <a:miter lim="800000"/>
            <a:headEnd/>
            <a:tailEnd/>
          </a:ln>
        </p:spPr>
      </p:pic>
      <p:pic>
        <p:nvPicPr>
          <p:cNvPr id="298012" name="Rectangle 298011"/>
          <p:cNvPicPr>
            <a:picLocks noChangeAspect="1" noChangeArrowheads="1"/>
          </p:cNvPicPr>
          <p:nvPr/>
        </p:nvPicPr>
        <p:blipFill>
          <a:blip r:embed="rId12"/>
          <a:srcRect/>
          <a:stretch>
            <a:fillRect/>
          </a:stretch>
        </p:blipFill>
        <p:spPr bwMode="auto">
          <a:xfrm>
            <a:off x="4903788" y="2638425"/>
            <a:ext cx="430212" cy="298450"/>
          </a:xfrm>
          <a:prstGeom prst="rect">
            <a:avLst/>
          </a:prstGeom>
          <a:noFill/>
          <a:ln w="9525">
            <a:noFill/>
            <a:miter lim="800000"/>
            <a:headEnd/>
            <a:tailEnd/>
          </a:ln>
        </p:spPr>
      </p:pic>
      <p:pic>
        <p:nvPicPr>
          <p:cNvPr id="298013" name="Rectangle 298012"/>
          <p:cNvPicPr>
            <a:picLocks noChangeAspect="1" noChangeArrowheads="1"/>
          </p:cNvPicPr>
          <p:nvPr/>
        </p:nvPicPr>
        <p:blipFill>
          <a:blip r:embed="rId13"/>
          <a:srcRect/>
          <a:stretch>
            <a:fillRect/>
          </a:stretch>
        </p:blipFill>
        <p:spPr bwMode="auto">
          <a:xfrm>
            <a:off x="4657725" y="1974850"/>
            <a:ext cx="387350" cy="301625"/>
          </a:xfrm>
          <a:prstGeom prst="rect">
            <a:avLst/>
          </a:prstGeom>
          <a:noFill/>
          <a:ln w="9525">
            <a:noFill/>
            <a:miter lim="800000"/>
            <a:headEnd/>
            <a:tailEnd/>
          </a:ln>
        </p:spPr>
      </p:pic>
      <p:pic>
        <p:nvPicPr>
          <p:cNvPr id="298014" name="Rectangle 298013"/>
          <p:cNvPicPr>
            <a:picLocks noChangeAspect="1" noChangeArrowheads="1"/>
          </p:cNvPicPr>
          <p:nvPr/>
        </p:nvPicPr>
        <p:blipFill>
          <a:blip r:embed="rId14"/>
          <a:srcRect/>
          <a:stretch>
            <a:fillRect/>
          </a:stretch>
        </p:blipFill>
        <p:spPr bwMode="auto">
          <a:xfrm>
            <a:off x="5326063" y="2057400"/>
            <a:ext cx="388937" cy="301625"/>
          </a:xfrm>
          <a:prstGeom prst="rect">
            <a:avLst/>
          </a:prstGeom>
          <a:noFill/>
          <a:ln w="9525">
            <a:noFill/>
            <a:miter lim="800000"/>
            <a:headEnd/>
            <a:tailEnd/>
          </a:ln>
        </p:spPr>
      </p:pic>
      <p:pic>
        <p:nvPicPr>
          <p:cNvPr id="298015" name="Rectangle 298014"/>
          <p:cNvPicPr>
            <a:picLocks noChangeAspect="1" noChangeArrowheads="1"/>
          </p:cNvPicPr>
          <p:nvPr/>
        </p:nvPicPr>
        <p:blipFill>
          <a:blip r:embed="rId15"/>
          <a:srcRect/>
          <a:stretch>
            <a:fillRect/>
          </a:stretch>
        </p:blipFill>
        <p:spPr bwMode="auto">
          <a:xfrm>
            <a:off x="4979988" y="2000250"/>
            <a:ext cx="350837" cy="339725"/>
          </a:xfrm>
          <a:prstGeom prst="rect">
            <a:avLst/>
          </a:prstGeom>
          <a:noFill/>
          <a:ln w="9525">
            <a:noFill/>
            <a:miter lim="800000"/>
            <a:headEnd/>
            <a:tailEnd/>
          </a:ln>
        </p:spPr>
      </p:pic>
      <p:pic>
        <p:nvPicPr>
          <p:cNvPr id="298016" name="Rectangle 298015"/>
          <p:cNvPicPr>
            <a:picLocks noChangeAspect="1" noChangeArrowheads="1"/>
          </p:cNvPicPr>
          <p:nvPr/>
        </p:nvPicPr>
        <p:blipFill>
          <a:blip r:embed="rId12"/>
          <a:srcRect/>
          <a:stretch>
            <a:fillRect/>
          </a:stretch>
        </p:blipFill>
        <p:spPr bwMode="auto">
          <a:xfrm>
            <a:off x="5437188" y="2638425"/>
            <a:ext cx="430212" cy="298450"/>
          </a:xfrm>
          <a:prstGeom prst="rect">
            <a:avLst/>
          </a:prstGeom>
          <a:noFill/>
          <a:ln w="9525">
            <a:noFill/>
            <a:miter lim="800000"/>
            <a:headEnd/>
            <a:tailEnd/>
          </a:ln>
        </p:spPr>
      </p:pic>
      <p:pic>
        <p:nvPicPr>
          <p:cNvPr id="298017" name="Rectangle 298016"/>
          <p:cNvPicPr>
            <a:picLocks noChangeAspect="1" noChangeArrowheads="1"/>
          </p:cNvPicPr>
          <p:nvPr/>
        </p:nvPicPr>
        <p:blipFill>
          <a:blip r:embed="rId12"/>
          <a:srcRect/>
          <a:stretch>
            <a:fillRect/>
          </a:stretch>
        </p:blipFill>
        <p:spPr bwMode="auto">
          <a:xfrm>
            <a:off x="5180013" y="2616200"/>
            <a:ext cx="430212" cy="300038"/>
          </a:xfrm>
          <a:prstGeom prst="rect">
            <a:avLst/>
          </a:prstGeom>
          <a:noFill/>
          <a:ln w="9525">
            <a:noFill/>
            <a:miter lim="800000"/>
            <a:headEnd/>
            <a:tailEnd/>
          </a:ln>
        </p:spPr>
      </p:pic>
      <p:sp>
        <p:nvSpPr>
          <p:cNvPr id="298018" name="Straight Connector 298017"/>
          <p:cNvSpPr>
            <a:spLocks noChangeShapeType="1"/>
          </p:cNvSpPr>
          <p:nvPr/>
        </p:nvSpPr>
        <p:spPr bwMode="auto">
          <a:xfrm>
            <a:off x="3733800" y="2181225"/>
            <a:ext cx="304800" cy="0"/>
          </a:xfrm>
          <a:prstGeom prst="line">
            <a:avLst/>
          </a:prstGeom>
          <a:noFill/>
          <a:ln w="9525" algn="ctr">
            <a:solidFill>
              <a:schemeClr val="tx1"/>
            </a:solidFill>
            <a:round/>
            <a:headEnd/>
            <a:tailEnd type="triangle" w="med" len="med"/>
          </a:ln>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298019" name="Straight Connector 298018"/>
          <p:cNvSpPr>
            <a:spLocks noChangeShapeType="1"/>
          </p:cNvSpPr>
          <p:nvPr/>
        </p:nvSpPr>
        <p:spPr bwMode="auto">
          <a:xfrm>
            <a:off x="4343400" y="2181225"/>
            <a:ext cx="304800" cy="0"/>
          </a:xfrm>
          <a:prstGeom prst="line">
            <a:avLst/>
          </a:prstGeom>
          <a:noFill/>
          <a:ln w="9525" algn="ctr">
            <a:solidFill>
              <a:schemeClr val="tx1"/>
            </a:solidFill>
            <a:round/>
            <a:headEnd/>
            <a:tailEnd type="triangle" w="med" len="med"/>
          </a:ln>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298020" name="Straight Connector 298019"/>
          <p:cNvSpPr>
            <a:spLocks noChangeShapeType="1"/>
          </p:cNvSpPr>
          <p:nvPr/>
        </p:nvSpPr>
        <p:spPr bwMode="auto">
          <a:xfrm flipH="1">
            <a:off x="4953000" y="2333625"/>
            <a:ext cx="381000" cy="304800"/>
          </a:xfrm>
          <a:prstGeom prst="line">
            <a:avLst/>
          </a:prstGeom>
          <a:noFill/>
          <a:ln w="9525" algn="ctr">
            <a:solidFill>
              <a:schemeClr val="tx1"/>
            </a:solidFill>
            <a:round/>
            <a:headEnd/>
            <a:tailEnd type="triangle" w="med" len="med"/>
          </a:ln>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298021" name="Straight Connector 298020"/>
          <p:cNvSpPr>
            <a:spLocks noChangeShapeType="1"/>
          </p:cNvSpPr>
          <p:nvPr/>
        </p:nvSpPr>
        <p:spPr bwMode="auto">
          <a:xfrm flipH="1">
            <a:off x="5257800" y="2333625"/>
            <a:ext cx="152400" cy="304800"/>
          </a:xfrm>
          <a:prstGeom prst="line">
            <a:avLst/>
          </a:prstGeom>
          <a:noFill/>
          <a:ln w="9525" algn="ctr">
            <a:solidFill>
              <a:schemeClr val="tx1"/>
            </a:solidFill>
            <a:round/>
            <a:headEnd/>
            <a:tailEnd type="triangle" w="med" len="med"/>
          </a:ln>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298022" name="Straight Connector 298021"/>
          <p:cNvSpPr>
            <a:spLocks noChangeShapeType="1"/>
          </p:cNvSpPr>
          <p:nvPr/>
        </p:nvSpPr>
        <p:spPr bwMode="auto">
          <a:xfrm>
            <a:off x="5486400" y="2333625"/>
            <a:ext cx="0" cy="304800"/>
          </a:xfrm>
          <a:prstGeom prst="line">
            <a:avLst/>
          </a:prstGeom>
          <a:noFill/>
          <a:ln w="9525" algn="ctr">
            <a:solidFill>
              <a:schemeClr val="tx1"/>
            </a:solidFill>
            <a:round/>
            <a:headEnd/>
            <a:tailEnd type="triangle" w="med" len="med"/>
          </a:ln>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298023" name="TextBox 298022"/>
          <p:cNvSpPr txBox="1">
            <a:spLocks noChangeArrowheads="1"/>
          </p:cNvSpPr>
          <p:nvPr/>
        </p:nvSpPr>
        <p:spPr bwMode="auto">
          <a:xfrm>
            <a:off x="3140075" y="2857500"/>
            <a:ext cx="2895600" cy="3309938"/>
          </a:xfrm>
          <a:prstGeom prst="rect">
            <a:avLst/>
          </a:prstGeom>
          <a:noFill/>
          <a:ln w="9525">
            <a:noFill/>
            <a:miter lim="800000"/>
            <a:headEnd/>
            <a:tailEnd/>
          </a:ln>
        </p:spPr>
        <p:txBody>
          <a:bodyPr lIns="95785" tIns="47893" rIns="95785" bIns="47893">
            <a:spAutoFit/>
          </a:bodyPr>
          <a:lstStyle/>
          <a:p>
            <a:pPr marL="117475" indent="-117475" defTabSz="958850">
              <a:lnSpc>
                <a:spcPct val="85000"/>
              </a:lnSpc>
              <a:spcBef>
                <a:spcPct val="50000"/>
              </a:spcBef>
              <a:buSzPct val="60000"/>
              <a:buFontTx/>
              <a:buBlip>
                <a:blip r:embed="rId8"/>
              </a:buBlip>
            </a:pPr>
            <a:r>
              <a:rPr lang="fr-FR" sz="1500">
                <a:latin typeface="Segoe" pitchFamily="34" charset="0"/>
                <a:ea typeface="MS PGothic" pitchFamily="34" charset="-128"/>
              </a:rPr>
              <a:t>Bonnes pratique et infrastructure en partie « managée » au travers de quelques éléments d’automatisation</a:t>
            </a:r>
            <a:r>
              <a:rPr lang="fr-FR"/>
              <a:t> </a:t>
            </a:r>
            <a:r>
              <a:rPr lang="fr-FR" sz="1500">
                <a:latin typeface="Segoe" pitchFamily="34" charset="0"/>
                <a:ea typeface="MS PGothic" pitchFamily="34" charset="-128"/>
              </a:rPr>
              <a:t>“light-touch” </a:t>
            </a:r>
          </a:p>
          <a:p>
            <a:pPr marL="117475" indent="-117475" defTabSz="958850">
              <a:lnSpc>
                <a:spcPct val="85000"/>
              </a:lnSpc>
              <a:spcBef>
                <a:spcPct val="50000"/>
              </a:spcBef>
              <a:buSzPct val="60000"/>
              <a:buFontTx/>
              <a:buBlip>
                <a:blip r:embed="rId8"/>
              </a:buBlip>
            </a:pPr>
            <a:r>
              <a:rPr lang="fr-FR" sz="1500">
                <a:latin typeface="Segoe" pitchFamily="34" charset="0"/>
                <a:ea typeface="MS PGothic" pitchFamily="34" charset="-128"/>
              </a:rPr>
              <a:t>Infrastructure standardisée et outils d’inventaire central HW/SW pour des déploiements et une administration plus prédictibles et fiables </a:t>
            </a:r>
          </a:p>
          <a:p>
            <a:pPr marL="117475" indent="-117475" defTabSz="958850">
              <a:lnSpc>
                <a:spcPct val="85000"/>
              </a:lnSpc>
              <a:spcBef>
                <a:spcPct val="50000"/>
              </a:spcBef>
              <a:buSzPct val="60000"/>
              <a:buFontTx/>
              <a:buBlip>
                <a:blip r:embed="rId8"/>
              </a:buBlip>
            </a:pPr>
            <a:r>
              <a:rPr lang="fr-FR" sz="1500">
                <a:latin typeface="Segoe" pitchFamily="34" charset="0"/>
                <a:ea typeface="MS PGothic" pitchFamily="34" charset="-128"/>
              </a:rPr>
              <a:t>Processus semi-automatisé pour diminuer les coûts d’administration et de support et le TCO</a:t>
            </a:r>
          </a:p>
        </p:txBody>
      </p:sp>
      <p:pic>
        <p:nvPicPr>
          <p:cNvPr id="298024" name="Rectangle 298023"/>
          <p:cNvPicPr>
            <a:picLocks noChangeAspect="1" noChangeArrowheads="1"/>
          </p:cNvPicPr>
          <p:nvPr/>
        </p:nvPicPr>
        <p:blipFill>
          <a:blip r:embed="rId16">
            <a:clrChange>
              <a:clrFrom>
                <a:srgbClr val="373535"/>
              </a:clrFrom>
              <a:clrTo>
                <a:srgbClr val="373535">
                  <a:alpha val="0"/>
                </a:srgbClr>
              </a:clrTo>
            </a:clrChange>
          </a:blip>
          <a:srcRect/>
          <a:stretch>
            <a:fillRect/>
          </a:stretch>
        </p:blipFill>
        <p:spPr bwMode="auto">
          <a:xfrm>
            <a:off x="7442200" y="1779588"/>
            <a:ext cx="406400" cy="533400"/>
          </a:xfrm>
          <a:prstGeom prst="rect">
            <a:avLst/>
          </a:prstGeom>
          <a:noFill/>
          <a:ln w="9525">
            <a:noFill/>
            <a:miter lim="800000"/>
            <a:headEnd/>
            <a:tailEnd/>
          </a:ln>
        </p:spPr>
      </p:pic>
      <p:sp>
        <p:nvSpPr>
          <p:cNvPr id="298025" name="TextBox 298024"/>
          <p:cNvSpPr txBox="1">
            <a:spLocks noChangeArrowheads="1"/>
          </p:cNvSpPr>
          <p:nvPr/>
        </p:nvSpPr>
        <p:spPr bwMode="auto">
          <a:xfrm>
            <a:off x="6248400" y="1420813"/>
            <a:ext cx="2819400" cy="346075"/>
          </a:xfrm>
          <a:prstGeom prst="rect">
            <a:avLst/>
          </a:prstGeom>
          <a:noFill/>
          <a:ln w="9525">
            <a:noFill/>
            <a:miter lim="800000"/>
            <a:headEnd/>
            <a:tailEnd/>
          </a:ln>
        </p:spPr>
        <p:txBody>
          <a:bodyPr lIns="95785" tIns="47893" rIns="95785" bIns="47893">
            <a:spAutoFit/>
          </a:bodyPr>
          <a:lstStyle/>
          <a:p>
            <a:pPr marL="117475" indent="-117475" algn="ctr" defTabSz="958850">
              <a:lnSpc>
                <a:spcPct val="90000"/>
              </a:lnSpc>
              <a:spcBef>
                <a:spcPct val="30000"/>
              </a:spcBef>
              <a:buSzPct val="60000"/>
            </a:pPr>
            <a:r>
              <a:rPr lang="fr-FR">
                <a:latin typeface="Segoe" pitchFamily="34" charset="0"/>
                <a:ea typeface="MS PGothic" pitchFamily="34" charset="-128"/>
              </a:rPr>
              <a:t>Processus automatisé</a:t>
            </a:r>
          </a:p>
        </p:txBody>
      </p:sp>
      <p:pic>
        <p:nvPicPr>
          <p:cNvPr id="298026" name="Rectangle 298025"/>
          <p:cNvPicPr>
            <a:picLocks noChangeAspect="1" noChangeArrowheads="1"/>
          </p:cNvPicPr>
          <p:nvPr/>
        </p:nvPicPr>
        <p:blipFill>
          <a:blip r:embed="rId17"/>
          <a:srcRect/>
          <a:stretch>
            <a:fillRect/>
          </a:stretch>
        </p:blipFill>
        <p:spPr bwMode="auto">
          <a:xfrm>
            <a:off x="7172325" y="2125663"/>
            <a:ext cx="288925" cy="198437"/>
          </a:xfrm>
          <a:prstGeom prst="rect">
            <a:avLst/>
          </a:prstGeom>
          <a:noFill/>
          <a:ln w="9525">
            <a:noFill/>
            <a:miter lim="800000"/>
            <a:headEnd/>
            <a:tailEnd/>
          </a:ln>
        </p:spPr>
      </p:pic>
      <p:sp>
        <p:nvSpPr>
          <p:cNvPr id="298027" name="Straight Connector 298026"/>
          <p:cNvSpPr>
            <a:spLocks noChangeShapeType="1"/>
          </p:cNvSpPr>
          <p:nvPr/>
        </p:nvSpPr>
        <p:spPr bwMode="auto">
          <a:xfrm flipH="1">
            <a:off x="6934200" y="2020888"/>
            <a:ext cx="533400" cy="457200"/>
          </a:xfrm>
          <a:prstGeom prst="line">
            <a:avLst/>
          </a:prstGeom>
          <a:noFill/>
          <a:ln w="9525" algn="ctr">
            <a:solidFill>
              <a:schemeClr val="tx1"/>
            </a:solidFill>
            <a:round/>
            <a:headEnd/>
            <a:tailEnd type="triangle" w="med" len="med"/>
          </a:ln>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298028" name="Straight Connector 298027"/>
          <p:cNvSpPr>
            <a:spLocks noChangeShapeType="1"/>
          </p:cNvSpPr>
          <p:nvPr/>
        </p:nvSpPr>
        <p:spPr bwMode="auto">
          <a:xfrm flipH="1">
            <a:off x="7391400" y="2097088"/>
            <a:ext cx="152400" cy="381000"/>
          </a:xfrm>
          <a:prstGeom prst="line">
            <a:avLst/>
          </a:prstGeom>
          <a:noFill/>
          <a:ln w="9525" algn="ctr">
            <a:solidFill>
              <a:schemeClr val="tx1"/>
            </a:solidFill>
            <a:round/>
            <a:headEnd/>
            <a:tailEnd type="triangle" w="med" len="med"/>
          </a:ln>
        </p:spPr>
        <p:txBody>
          <a:bodyPr/>
          <a:lstStyle/>
          <a:p>
            <a:pPr>
              <a:defRPr/>
            </a:pPr>
            <a:endParaRPr lang="fr-FR">
              <a:effectLst>
                <a:outerShdw blurRad="38100" dist="38100" dir="2700000" algn="tl">
                  <a:srgbClr val="000000">
                    <a:alpha val="43137"/>
                  </a:srgbClr>
                </a:outerShdw>
              </a:effectLst>
              <a:latin typeface="Arial" pitchFamily="34" charset="0"/>
            </a:endParaRPr>
          </a:p>
        </p:txBody>
      </p:sp>
      <p:pic>
        <p:nvPicPr>
          <p:cNvPr id="298029" name="Rectangle 298028"/>
          <p:cNvPicPr>
            <a:picLocks noChangeAspect="1" noChangeArrowheads="1"/>
          </p:cNvPicPr>
          <p:nvPr/>
        </p:nvPicPr>
        <p:blipFill>
          <a:blip r:embed="rId17"/>
          <a:srcRect/>
          <a:stretch>
            <a:fillRect/>
          </a:stretch>
        </p:blipFill>
        <p:spPr bwMode="auto">
          <a:xfrm>
            <a:off x="7543800" y="2173288"/>
            <a:ext cx="288925" cy="198437"/>
          </a:xfrm>
          <a:prstGeom prst="rect">
            <a:avLst/>
          </a:prstGeom>
          <a:noFill/>
          <a:ln w="9525">
            <a:noFill/>
            <a:miter lim="800000"/>
            <a:headEnd/>
            <a:tailEnd/>
          </a:ln>
        </p:spPr>
      </p:pic>
      <p:sp>
        <p:nvSpPr>
          <p:cNvPr id="298030" name="Straight Connector 298029"/>
          <p:cNvSpPr>
            <a:spLocks noChangeShapeType="1"/>
          </p:cNvSpPr>
          <p:nvPr/>
        </p:nvSpPr>
        <p:spPr bwMode="auto">
          <a:xfrm>
            <a:off x="7667625" y="2097088"/>
            <a:ext cx="0" cy="381000"/>
          </a:xfrm>
          <a:prstGeom prst="line">
            <a:avLst/>
          </a:prstGeom>
          <a:noFill/>
          <a:ln w="9525" algn="ctr">
            <a:solidFill>
              <a:schemeClr val="tx1"/>
            </a:solidFill>
            <a:round/>
            <a:headEnd/>
            <a:tailEnd type="triangle" w="med" len="med"/>
          </a:ln>
        </p:spPr>
        <p:txBody>
          <a:bodyPr/>
          <a:lstStyle/>
          <a:p>
            <a:pPr>
              <a:defRPr/>
            </a:pPr>
            <a:endParaRPr lang="fr-FR">
              <a:effectLst>
                <a:outerShdw blurRad="38100" dist="38100" dir="2700000" algn="tl">
                  <a:srgbClr val="000000">
                    <a:alpha val="43137"/>
                  </a:srgbClr>
                </a:outerShdw>
              </a:effectLst>
              <a:latin typeface="Arial" pitchFamily="34" charset="0"/>
            </a:endParaRPr>
          </a:p>
        </p:txBody>
      </p:sp>
      <p:pic>
        <p:nvPicPr>
          <p:cNvPr id="298031" name="Rectangle 298030"/>
          <p:cNvPicPr>
            <a:picLocks noChangeAspect="1" noChangeArrowheads="1"/>
          </p:cNvPicPr>
          <p:nvPr/>
        </p:nvPicPr>
        <p:blipFill>
          <a:blip r:embed="rId17"/>
          <a:srcRect/>
          <a:stretch>
            <a:fillRect/>
          </a:stretch>
        </p:blipFill>
        <p:spPr bwMode="auto">
          <a:xfrm>
            <a:off x="7924800" y="2106613"/>
            <a:ext cx="288925" cy="198437"/>
          </a:xfrm>
          <a:prstGeom prst="rect">
            <a:avLst/>
          </a:prstGeom>
          <a:noFill/>
          <a:ln w="9525">
            <a:noFill/>
            <a:miter lim="800000"/>
            <a:headEnd/>
            <a:tailEnd/>
          </a:ln>
        </p:spPr>
      </p:pic>
      <p:sp>
        <p:nvSpPr>
          <p:cNvPr id="298032" name="Straight Connector 298031"/>
          <p:cNvSpPr>
            <a:spLocks noChangeShapeType="1"/>
          </p:cNvSpPr>
          <p:nvPr/>
        </p:nvSpPr>
        <p:spPr bwMode="auto">
          <a:xfrm>
            <a:off x="7772400" y="2097088"/>
            <a:ext cx="152400" cy="381000"/>
          </a:xfrm>
          <a:prstGeom prst="line">
            <a:avLst/>
          </a:prstGeom>
          <a:noFill/>
          <a:ln w="9525" algn="ctr">
            <a:solidFill>
              <a:schemeClr val="tx1"/>
            </a:solidFill>
            <a:round/>
            <a:headEnd/>
            <a:tailEnd type="triangle" w="med" len="med"/>
          </a:ln>
        </p:spPr>
        <p:txBody>
          <a:bodyPr/>
          <a:lstStyle/>
          <a:p>
            <a:pPr>
              <a:defRPr/>
            </a:pPr>
            <a:endParaRPr lang="fr-FR">
              <a:effectLst>
                <a:outerShdw blurRad="38100" dist="38100" dir="2700000" algn="tl">
                  <a:srgbClr val="000000">
                    <a:alpha val="43137"/>
                  </a:srgbClr>
                </a:outerShdw>
              </a:effectLst>
              <a:latin typeface="Arial" pitchFamily="34" charset="0"/>
            </a:endParaRPr>
          </a:p>
        </p:txBody>
      </p:sp>
      <p:sp>
        <p:nvSpPr>
          <p:cNvPr id="298033" name="Straight Connector 298032"/>
          <p:cNvSpPr>
            <a:spLocks noChangeShapeType="1"/>
          </p:cNvSpPr>
          <p:nvPr/>
        </p:nvSpPr>
        <p:spPr bwMode="auto">
          <a:xfrm>
            <a:off x="7772400" y="2020888"/>
            <a:ext cx="533400" cy="457200"/>
          </a:xfrm>
          <a:prstGeom prst="line">
            <a:avLst/>
          </a:prstGeom>
          <a:noFill/>
          <a:ln w="9525" algn="ctr">
            <a:solidFill>
              <a:schemeClr val="tx1"/>
            </a:solidFill>
            <a:round/>
            <a:headEnd/>
            <a:tailEnd type="triangle" w="med" len="med"/>
          </a:ln>
        </p:spPr>
        <p:txBody>
          <a:bodyPr/>
          <a:lstStyle/>
          <a:p>
            <a:pPr>
              <a:defRPr/>
            </a:pPr>
            <a:endParaRPr lang="fr-FR">
              <a:effectLst>
                <a:outerShdw blurRad="38100" dist="38100" dir="2700000" algn="tl">
                  <a:srgbClr val="000000">
                    <a:alpha val="43137"/>
                  </a:srgbClr>
                </a:outerShdw>
              </a:effectLst>
              <a:latin typeface="Arial" pitchFamily="34" charset="0"/>
            </a:endParaRPr>
          </a:p>
        </p:txBody>
      </p:sp>
      <p:pic>
        <p:nvPicPr>
          <p:cNvPr id="298034" name="Rectangle 298033"/>
          <p:cNvPicPr>
            <a:picLocks noChangeAspect="1" noChangeArrowheads="1"/>
          </p:cNvPicPr>
          <p:nvPr/>
        </p:nvPicPr>
        <p:blipFill>
          <a:blip r:embed="rId15"/>
          <a:srcRect/>
          <a:stretch>
            <a:fillRect/>
          </a:stretch>
        </p:blipFill>
        <p:spPr bwMode="auto">
          <a:xfrm>
            <a:off x="7505700" y="1900238"/>
            <a:ext cx="304800" cy="293687"/>
          </a:xfrm>
          <a:prstGeom prst="rect">
            <a:avLst/>
          </a:prstGeom>
          <a:noFill/>
          <a:ln w="9525">
            <a:noFill/>
            <a:miter lim="800000"/>
            <a:headEnd/>
            <a:tailEnd/>
          </a:ln>
        </p:spPr>
      </p:pic>
      <p:pic>
        <p:nvPicPr>
          <p:cNvPr id="298035" name="Rectangle 298034"/>
          <p:cNvPicPr>
            <a:picLocks noChangeAspect="1" noChangeArrowheads="1"/>
          </p:cNvPicPr>
          <p:nvPr/>
        </p:nvPicPr>
        <p:blipFill>
          <a:blip r:embed="rId12"/>
          <a:srcRect/>
          <a:stretch>
            <a:fillRect/>
          </a:stretch>
        </p:blipFill>
        <p:spPr bwMode="auto">
          <a:xfrm>
            <a:off x="6808788" y="2466975"/>
            <a:ext cx="430212" cy="300038"/>
          </a:xfrm>
          <a:prstGeom prst="rect">
            <a:avLst/>
          </a:prstGeom>
          <a:noFill/>
          <a:ln w="9525">
            <a:noFill/>
            <a:miter lim="800000"/>
            <a:headEnd/>
            <a:tailEnd/>
          </a:ln>
        </p:spPr>
      </p:pic>
      <p:pic>
        <p:nvPicPr>
          <p:cNvPr id="298036" name="Rectangle 298035"/>
          <p:cNvPicPr>
            <a:picLocks noChangeAspect="1" noChangeArrowheads="1"/>
          </p:cNvPicPr>
          <p:nvPr/>
        </p:nvPicPr>
        <p:blipFill>
          <a:blip r:embed="rId12"/>
          <a:srcRect/>
          <a:stretch>
            <a:fillRect/>
          </a:stretch>
        </p:blipFill>
        <p:spPr bwMode="auto">
          <a:xfrm>
            <a:off x="7113588" y="2466975"/>
            <a:ext cx="430212" cy="300038"/>
          </a:xfrm>
          <a:prstGeom prst="rect">
            <a:avLst/>
          </a:prstGeom>
          <a:noFill/>
          <a:ln w="9525">
            <a:noFill/>
            <a:miter lim="800000"/>
            <a:headEnd/>
            <a:tailEnd/>
          </a:ln>
        </p:spPr>
      </p:pic>
      <p:pic>
        <p:nvPicPr>
          <p:cNvPr id="298037" name="Rectangle 298036"/>
          <p:cNvPicPr>
            <a:picLocks noChangeAspect="1" noChangeArrowheads="1"/>
          </p:cNvPicPr>
          <p:nvPr/>
        </p:nvPicPr>
        <p:blipFill>
          <a:blip r:embed="rId12"/>
          <a:srcRect/>
          <a:stretch>
            <a:fillRect/>
          </a:stretch>
        </p:blipFill>
        <p:spPr bwMode="auto">
          <a:xfrm>
            <a:off x="7418388" y="2466975"/>
            <a:ext cx="430212" cy="300038"/>
          </a:xfrm>
          <a:prstGeom prst="rect">
            <a:avLst/>
          </a:prstGeom>
          <a:noFill/>
          <a:ln w="9525">
            <a:noFill/>
            <a:miter lim="800000"/>
            <a:headEnd/>
            <a:tailEnd/>
          </a:ln>
        </p:spPr>
      </p:pic>
      <p:pic>
        <p:nvPicPr>
          <p:cNvPr id="298038" name="Rectangle 298037"/>
          <p:cNvPicPr>
            <a:picLocks noChangeAspect="1" noChangeArrowheads="1"/>
          </p:cNvPicPr>
          <p:nvPr/>
        </p:nvPicPr>
        <p:blipFill>
          <a:blip r:embed="rId12"/>
          <a:srcRect/>
          <a:stretch>
            <a:fillRect/>
          </a:stretch>
        </p:blipFill>
        <p:spPr bwMode="auto">
          <a:xfrm>
            <a:off x="7723188" y="2466975"/>
            <a:ext cx="430212" cy="300038"/>
          </a:xfrm>
          <a:prstGeom prst="rect">
            <a:avLst/>
          </a:prstGeom>
          <a:noFill/>
          <a:ln w="9525">
            <a:noFill/>
            <a:miter lim="800000"/>
            <a:headEnd/>
            <a:tailEnd/>
          </a:ln>
        </p:spPr>
      </p:pic>
      <p:pic>
        <p:nvPicPr>
          <p:cNvPr id="298039" name="Rectangle 298038"/>
          <p:cNvPicPr>
            <a:picLocks noChangeAspect="1" noChangeArrowheads="1"/>
          </p:cNvPicPr>
          <p:nvPr/>
        </p:nvPicPr>
        <p:blipFill>
          <a:blip r:embed="rId12"/>
          <a:srcRect/>
          <a:stretch>
            <a:fillRect/>
          </a:stretch>
        </p:blipFill>
        <p:spPr bwMode="auto">
          <a:xfrm>
            <a:off x="8027988" y="2466975"/>
            <a:ext cx="430212" cy="300038"/>
          </a:xfrm>
          <a:prstGeom prst="rect">
            <a:avLst/>
          </a:prstGeom>
          <a:noFill/>
          <a:ln w="9525">
            <a:noFill/>
            <a:miter lim="800000"/>
            <a:headEnd/>
            <a:tailEnd/>
          </a:ln>
        </p:spPr>
      </p:pic>
      <p:pic>
        <p:nvPicPr>
          <p:cNvPr id="298040" name="Rectangle 298039"/>
          <p:cNvPicPr>
            <a:picLocks noChangeAspect="1" noChangeArrowheads="1"/>
          </p:cNvPicPr>
          <p:nvPr/>
        </p:nvPicPr>
        <p:blipFill>
          <a:blip r:embed="rId12"/>
          <a:srcRect/>
          <a:stretch>
            <a:fillRect/>
          </a:stretch>
        </p:blipFill>
        <p:spPr bwMode="auto">
          <a:xfrm>
            <a:off x="8332788" y="2466975"/>
            <a:ext cx="430212" cy="300038"/>
          </a:xfrm>
          <a:prstGeom prst="rect">
            <a:avLst/>
          </a:prstGeom>
          <a:noFill/>
          <a:ln w="9525">
            <a:noFill/>
            <a:miter lim="800000"/>
            <a:headEnd/>
            <a:tailEnd/>
          </a:ln>
        </p:spPr>
      </p:pic>
      <p:sp>
        <p:nvSpPr>
          <p:cNvPr id="298041" name="TextBox 298040"/>
          <p:cNvSpPr txBox="1">
            <a:spLocks noChangeArrowheads="1"/>
          </p:cNvSpPr>
          <p:nvPr/>
        </p:nvSpPr>
        <p:spPr bwMode="auto">
          <a:xfrm>
            <a:off x="6200775" y="3021013"/>
            <a:ext cx="2819400" cy="2520950"/>
          </a:xfrm>
          <a:prstGeom prst="rect">
            <a:avLst/>
          </a:prstGeom>
          <a:noFill/>
          <a:ln w="9525">
            <a:noFill/>
            <a:miter lim="800000"/>
            <a:headEnd/>
            <a:tailEnd/>
          </a:ln>
        </p:spPr>
        <p:txBody>
          <a:bodyPr lIns="95785" tIns="47893" rIns="95785" bIns="47893">
            <a:spAutoFit/>
          </a:bodyPr>
          <a:lstStyle/>
          <a:p>
            <a:pPr marL="117475" indent="-117475" defTabSz="958850">
              <a:lnSpc>
                <a:spcPct val="85000"/>
              </a:lnSpc>
              <a:spcBef>
                <a:spcPct val="50000"/>
              </a:spcBef>
              <a:buSzPct val="60000"/>
              <a:buFontTx/>
              <a:buBlip>
                <a:blip r:embed="rId8"/>
              </a:buBlip>
              <a:defRPr/>
            </a:pPr>
            <a:r>
              <a:rPr lang="fr-FR" sz="1500" dirty="0">
                <a:latin typeface="Segoe" pitchFamily="34" charset="0"/>
                <a:ea typeface="MS PGothic" pitchFamily="34" charset="-128"/>
              </a:rPr>
              <a:t>Bonnes pratique et infrastructure « managée », même pour les sites distants</a:t>
            </a:r>
            <a:endParaRPr lang="en-US" sz="1500" dirty="0">
              <a:latin typeface="Segoe" pitchFamily="34" charset="0"/>
              <a:ea typeface="MS PGothic" pitchFamily="34" charset="-128"/>
            </a:endParaRPr>
          </a:p>
          <a:p>
            <a:pPr marL="117475" indent="-117475" defTabSz="958850">
              <a:lnSpc>
                <a:spcPct val="85000"/>
              </a:lnSpc>
              <a:spcBef>
                <a:spcPct val="50000"/>
              </a:spcBef>
              <a:buSzPct val="60000"/>
              <a:buFontTx/>
              <a:buBlip>
                <a:blip r:embed="rId8"/>
              </a:buBlip>
              <a:defRPr/>
            </a:pPr>
            <a:r>
              <a:rPr lang="fr-FR" sz="1500" dirty="0">
                <a:latin typeface="Segoe" pitchFamily="34" charset="0"/>
                <a:ea typeface="MS PGothic" pitchFamily="34" charset="-128"/>
              </a:rPr>
              <a:t>Processus informatiques </a:t>
            </a:r>
            <a:br>
              <a:rPr lang="fr-FR" sz="1500" dirty="0">
                <a:latin typeface="Segoe" pitchFamily="34" charset="0"/>
                <a:ea typeface="MS PGothic" pitchFamily="34" charset="-128"/>
              </a:rPr>
            </a:br>
            <a:r>
              <a:rPr lang="fr-FR" sz="1500" dirty="0">
                <a:latin typeface="Segoe" pitchFamily="34" charset="0"/>
                <a:ea typeface="MS PGothic" pitchFamily="34" charset="-128"/>
              </a:rPr>
              <a:t>100%industrialisés</a:t>
            </a:r>
          </a:p>
          <a:p>
            <a:pPr marL="117475" indent="-117475" defTabSz="958850">
              <a:lnSpc>
                <a:spcPct val="85000"/>
              </a:lnSpc>
              <a:spcBef>
                <a:spcPct val="50000"/>
              </a:spcBef>
              <a:buSzPct val="60000"/>
              <a:buFontTx/>
              <a:buBlip>
                <a:blip r:embed="rId8"/>
              </a:buBlip>
              <a:defRPr/>
            </a:pPr>
            <a:r>
              <a:rPr lang="fr-FR" sz="1500" dirty="0" err="1">
                <a:latin typeface="Segoe" pitchFamily="34" charset="0"/>
                <a:ea typeface="MS PGothic" pitchFamily="34" charset="-128"/>
              </a:rPr>
              <a:t>SLAs</a:t>
            </a:r>
            <a:r>
              <a:rPr lang="fr-FR" sz="1500" dirty="0">
                <a:latin typeface="Segoe" pitchFamily="34" charset="0"/>
                <a:ea typeface="MS PGothic" pitchFamily="34" charset="-128"/>
              </a:rPr>
              <a:t> 100% alignés avec</a:t>
            </a:r>
            <a:br>
              <a:rPr lang="fr-FR" sz="1500" dirty="0">
                <a:latin typeface="Segoe" pitchFamily="34" charset="0"/>
                <a:ea typeface="MS PGothic" pitchFamily="34" charset="-128"/>
              </a:rPr>
            </a:br>
            <a:r>
              <a:rPr lang="fr-FR" sz="1500" dirty="0">
                <a:latin typeface="Segoe" pitchFamily="34" charset="0"/>
                <a:ea typeface="MS PGothic" pitchFamily="34" charset="-128"/>
              </a:rPr>
              <a:t>enjeux entreprise</a:t>
            </a:r>
          </a:p>
          <a:p>
            <a:pPr marL="117475" indent="-117475" defTabSz="958850">
              <a:lnSpc>
                <a:spcPct val="85000"/>
              </a:lnSpc>
              <a:spcBef>
                <a:spcPct val="50000"/>
              </a:spcBef>
              <a:buSzPct val="60000"/>
              <a:buFontTx/>
              <a:buBlip>
                <a:blip r:embed="rId8"/>
              </a:buBlip>
              <a:defRPr/>
            </a:pPr>
            <a:r>
              <a:rPr lang="fr-FR" sz="1500" dirty="0">
                <a:latin typeface="Segoe" pitchFamily="34" charset="0"/>
                <a:ea typeface="MS PGothic" pitchFamily="34" charset="-128"/>
              </a:rPr>
              <a:t>Réduction du TCO long terme</a:t>
            </a:r>
          </a:p>
          <a:p>
            <a:pPr marL="117475" indent="-117475" defTabSz="958850">
              <a:lnSpc>
                <a:spcPct val="85000"/>
              </a:lnSpc>
              <a:spcBef>
                <a:spcPct val="50000"/>
              </a:spcBef>
              <a:buSzPct val="60000"/>
              <a:buFontTx/>
              <a:buBlip>
                <a:blip r:embed="rId8"/>
              </a:buBlip>
              <a:defRPr/>
            </a:pPr>
            <a:endParaRPr lang="en-US" sz="1500" dirty="0">
              <a:effectLst>
                <a:outerShdw blurRad="38100" dist="38100" dir="2700000" algn="tl">
                  <a:srgbClr val="000000">
                    <a:alpha val="43137"/>
                  </a:srgbClr>
                </a:outerShdw>
              </a:effectLst>
              <a:latin typeface="Segoe" pitchFamily="34" charset="0"/>
              <a:ea typeface="MS PGothic" pitchFamily="34" charset="-128"/>
            </a:endParaRPr>
          </a:p>
        </p:txBody>
      </p:sp>
      <p:grpSp>
        <p:nvGrpSpPr>
          <p:cNvPr id="2" name="Group 59"/>
          <p:cNvGrpSpPr>
            <a:grpSpLocks/>
          </p:cNvGrpSpPr>
          <p:nvPr/>
        </p:nvGrpSpPr>
        <p:grpSpPr bwMode="auto">
          <a:xfrm>
            <a:off x="153988" y="5822950"/>
            <a:ext cx="9170987" cy="1038225"/>
            <a:chOff x="144" y="3696"/>
            <a:chExt cx="5616" cy="654"/>
          </a:xfrm>
        </p:grpSpPr>
        <p:grpSp>
          <p:nvGrpSpPr>
            <p:cNvPr id="12348" name="Group 60"/>
            <p:cNvGrpSpPr>
              <a:grpSpLocks/>
            </p:cNvGrpSpPr>
            <p:nvPr/>
          </p:nvGrpSpPr>
          <p:grpSpPr bwMode="auto">
            <a:xfrm>
              <a:off x="144" y="3696"/>
              <a:ext cx="5616" cy="624"/>
              <a:chOff x="144" y="3648"/>
              <a:chExt cx="5616" cy="624"/>
            </a:xfrm>
          </p:grpSpPr>
          <p:pic>
            <p:nvPicPr>
              <p:cNvPr id="12350" name="Rectangle 298044"/>
              <p:cNvPicPr>
                <a:picLocks noChangeAspect="1" noChangeArrowheads="1"/>
              </p:cNvPicPr>
              <p:nvPr/>
            </p:nvPicPr>
            <p:blipFill>
              <a:blip r:embed="rId18"/>
              <a:srcRect/>
              <a:stretch>
                <a:fillRect/>
              </a:stretch>
            </p:blipFill>
            <p:spPr bwMode="auto">
              <a:xfrm>
                <a:off x="144" y="3648"/>
                <a:ext cx="5616" cy="624"/>
              </a:xfrm>
              <a:prstGeom prst="rect">
                <a:avLst/>
              </a:prstGeom>
              <a:noFill/>
              <a:ln w="9525">
                <a:noFill/>
                <a:miter lim="800000"/>
                <a:headEnd/>
                <a:tailEnd/>
              </a:ln>
            </p:spPr>
          </p:pic>
          <p:sp>
            <p:nvSpPr>
              <p:cNvPr id="298046" name="TextBox 298045"/>
              <p:cNvSpPr txBox="1">
                <a:spLocks noChangeArrowheads="1"/>
              </p:cNvSpPr>
              <p:nvPr/>
            </p:nvSpPr>
            <p:spPr bwMode="auto">
              <a:xfrm>
                <a:off x="3888" y="3846"/>
                <a:ext cx="1776" cy="245"/>
              </a:xfrm>
              <a:prstGeom prst="rect">
                <a:avLst/>
              </a:prstGeom>
              <a:noFill/>
              <a:ln w="9525">
                <a:noFill/>
                <a:miter lim="800000"/>
                <a:headEnd/>
                <a:tailEnd/>
              </a:ln>
            </p:spPr>
            <p:txBody>
              <a:bodyPr lIns="95785" tIns="47893" rIns="95785" bIns="47893">
                <a:spAutoFit/>
              </a:bodyPr>
              <a:lstStyle/>
              <a:p>
                <a:pPr algn="ctr" defTabSz="958850">
                  <a:spcBef>
                    <a:spcPct val="50000"/>
                  </a:spcBef>
                  <a:defRPr/>
                </a:pPr>
                <a:r>
                  <a:rPr lang="fr-FR" sz="1900">
                    <a:solidFill>
                      <a:schemeClr val="accent3"/>
                    </a:solidFill>
                    <a:latin typeface="Segoe" pitchFamily="34" charset="0"/>
                    <a:ea typeface="MS PGothic" pitchFamily="34" charset="-128"/>
                  </a:rPr>
                  <a:t>Coût: &lt; $100/PC*</a:t>
                </a:r>
              </a:p>
            </p:txBody>
          </p:sp>
          <p:sp>
            <p:nvSpPr>
              <p:cNvPr id="298047" name="TextBox 298046"/>
              <p:cNvSpPr txBox="1">
                <a:spLocks noChangeArrowheads="1"/>
              </p:cNvSpPr>
              <p:nvPr/>
            </p:nvSpPr>
            <p:spPr bwMode="auto">
              <a:xfrm>
                <a:off x="153" y="3846"/>
                <a:ext cx="1728" cy="245"/>
              </a:xfrm>
              <a:prstGeom prst="rect">
                <a:avLst/>
              </a:prstGeom>
              <a:noFill/>
              <a:ln w="9525">
                <a:noFill/>
                <a:miter lim="800000"/>
                <a:headEnd/>
                <a:tailEnd/>
              </a:ln>
            </p:spPr>
            <p:txBody>
              <a:bodyPr lIns="95785" tIns="47893" rIns="95785" bIns="47893">
                <a:spAutoFit/>
              </a:bodyPr>
              <a:lstStyle/>
              <a:p>
                <a:pPr algn="ctr" defTabSz="958850">
                  <a:spcBef>
                    <a:spcPct val="50000"/>
                  </a:spcBef>
                  <a:defRPr/>
                </a:pPr>
                <a:r>
                  <a:rPr lang="fr-FR" sz="1900" dirty="0">
                    <a:solidFill>
                      <a:schemeClr val="accent3"/>
                    </a:solidFill>
                    <a:latin typeface="Segoe" pitchFamily="34" charset="0"/>
                    <a:ea typeface="MS PGothic" pitchFamily="34" charset="-128"/>
                  </a:rPr>
                  <a:t>Coût: &gt; $500/PC*</a:t>
                </a:r>
              </a:p>
            </p:txBody>
          </p:sp>
          <p:sp>
            <p:nvSpPr>
              <p:cNvPr id="298048" name="TextBox 298047"/>
              <p:cNvSpPr txBox="1">
                <a:spLocks noChangeArrowheads="1"/>
              </p:cNvSpPr>
              <p:nvPr/>
            </p:nvSpPr>
            <p:spPr bwMode="auto">
              <a:xfrm>
                <a:off x="2016" y="3846"/>
                <a:ext cx="1776" cy="245"/>
              </a:xfrm>
              <a:prstGeom prst="rect">
                <a:avLst/>
              </a:prstGeom>
              <a:noFill/>
              <a:ln w="9525">
                <a:noFill/>
                <a:miter lim="800000"/>
                <a:headEnd/>
                <a:tailEnd/>
              </a:ln>
            </p:spPr>
            <p:txBody>
              <a:bodyPr lIns="95785" tIns="47893" rIns="95785" bIns="47893">
                <a:spAutoFit/>
              </a:bodyPr>
              <a:lstStyle/>
              <a:p>
                <a:pPr algn="ctr" defTabSz="958850">
                  <a:spcBef>
                    <a:spcPct val="50000"/>
                  </a:spcBef>
                  <a:defRPr/>
                </a:pPr>
                <a:r>
                  <a:rPr lang="fr-FR" sz="1900">
                    <a:solidFill>
                      <a:schemeClr val="accent3"/>
                    </a:solidFill>
                    <a:latin typeface="Segoe" pitchFamily="34" charset="0"/>
                    <a:ea typeface="MS PGothic" pitchFamily="34" charset="-128"/>
                  </a:rPr>
                  <a:t>Coût: ~ $350/PC*</a:t>
                </a:r>
              </a:p>
            </p:txBody>
          </p:sp>
        </p:grpSp>
        <p:sp>
          <p:nvSpPr>
            <p:cNvPr id="298049" name="TextBox 298048"/>
            <p:cNvSpPr txBox="1">
              <a:spLocks noChangeArrowheads="1"/>
            </p:cNvSpPr>
            <p:nvPr/>
          </p:nvSpPr>
          <p:spPr bwMode="auto">
            <a:xfrm>
              <a:off x="1792" y="4173"/>
              <a:ext cx="2610" cy="177"/>
            </a:xfrm>
            <a:prstGeom prst="rect">
              <a:avLst/>
            </a:prstGeom>
            <a:noFill/>
            <a:ln w="9525">
              <a:noFill/>
              <a:miter lim="800000"/>
              <a:headEnd/>
              <a:tailEnd/>
            </a:ln>
          </p:spPr>
          <p:txBody>
            <a:bodyPr wrap="none" lIns="95785" tIns="47893" rIns="95785" bIns="47893">
              <a:spAutoFit/>
            </a:bodyPr>
            <a:lstStyle/>
            <a:p>
              <a:pPr defTabSz="958850">
                <a:defRPr/>
              </a:pPr>
              <a:r>
                <a:rPr lang="fr-FR" sz="1200" dirty="0">
                  <a:solidFill>
                    <a:schemeClr val="accent3"/>
                  </a:solidFill>
                  <a:latin typeface="Segoe" pitchFamily="34" charset="0"/>
                  <a:ea typeface="MS PGothic" pitchFamily="34" charset="-128"/>
                </a:rPr>
                <a:t>* Basé sur les questionnaires Microsoft desktop </a:t>
              </a:r>
              <a:r>
                <a:rPr lang="fr-FR" sz="1200" dirty="0" err="1">
                  <a:solidFill>
                    <a:schemeClr val="accent3"/>
                  </a:solidFill>
                  <a:latin typeface="Segoe" pitchFamily="34" charset="0"/>
                  <a:ea typeface="MS PGothic" pitchFamily="34" charset="-128"/>
                </a:rPr>
                <a:t>deployment</a:t>
              </a:r>
              <a:endParaRPr lang="fr-FR" sz="1200" dirty="0">
                <a:solidFill>
                  <a:schemeClr val="accent3"/>
                </a:solidFill>
                <a:latin typeface="Segoe" pitchFamily="34" charset="0"/>
                <a:ea typeface="MS PGothic" pitchFamily="34" charset="-128"/>
              </a:endParaRPr>
            </a:p>
          </p:txBody>
        </p:sp>
      </p:grpSp>
      <p:sp>
        <p:nvSpPr>
          <p:cNvPr id="12347" name="Shape 298051"/>
          <p:cNvSpPr>
            <a:spLocks noGrp="1" noChangeArrowheads="1"/>
          </p:cNvSpPr>
          <p:nvPr>
            <p:ph type="title" idx="4294967295"/>
          </p:nvPr>
        </p:nvSpPr>
        <p:spPr>
          <a:xfrm>
            <a:off x="0" y="-60325"/>
            <a:ext cx="8661400" cy="1193800"/>
          </a:xfrm>
          <a:noFill/>
        </p:spPr>
        <p:txBody>
          <a:bodyPr lIns="95721" tIns="47861" rIns="95721" bIns="47861" anchor="t"/>
          <a:lstStyle/>
          <a:p>
            <a:pPr defTabSz="958850" eaLnBrk="1" hangingPunct="1"/>
            <a:r>
              <a:rPr lang="fr-FR" dirty="0" err="1" smtClean="0"/>
              <a:t>Reduire</a:t>
            </a:r>
            <a:r>
              <a:rPr lang="fr-FR" dirty="0" smtClean="0"/>
              <a:t> la </a:t>
            </a:r>
            <a:r>
              <a:rPr lang="fr-FR" dirty="0" err="1" smtClean="0"/>
              <a:t>compléxité</a:t>
            </a:r>
            <a:r>
              <a:rPr lang="fr-FR" dirty="0" smtClean="0"/>
              <a:t> et le coût du déploiement et d’administration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8001"/>
                                        </p:tgtEl>
                                        <p:attrNameLst>
                                          <p:attrName>style.visibility</p:attrName>
                                        </p:attrNameLst>
                                      </p:cBhvr>
                                      <p:to>
                                        <p:strVal val="visible"/>
                                      </p:to>
                                    </p:set>
                                    <p:animEffect transition="in" filter="fade">
                                      <p:cBhvr>
                                        <p:cTn id="7" dur="1000"/>
                                        <p:tgtEl>
                                          <p:spTgt spid="298001"/>
                                        </p:tgtEl>
                                      </p:cBhvr>
                                    </p:animEffect>
                                  </p:childTnLst>
                                </p:cTn>
                              </p:par>
                              <p:par>
                                <p:cTn id="8" presetID="10" presetClass="entr" presetSubtype="0" fill="hold" nodeType="withEffect">
                                  <p:stCondLst>
                                    <p:cond delay="0"/>
                                  </p:stCondLst>
                                  <p:childTnLst>
                                    <p:set>
                                      <p:cBhvr>
                                        <p:cTn id="9" dur="1" fill="hold">
                                          <p:stCondLst>
                                            <p:cond delay="0"/>
                                          </p:stCondLst>
                                        </p:cTn>
                                        <p:tgtEl>
                                          <p:spTgt spid="298007"/>
                                        </p:tgtEl>
                                        <p:attrNameLst>
                                          <p:attrName>style.visibility</p:attrName>
                                        </p:attrNameLst>
                                      </p:cBhvr>
                                      <p:to>
                                        <p:strVal val="visible"/>
                                      </p:to>
                                    </p:set>
                                    <p:animEffect transition="in" filter="fade">
                                      <p:cBhvr>
                                        <p:cTn id="10" dur="1000"/>
                                        <p:tgtEl>
                                          <p:spTgt spid="298007"/>
                                        </p:tgtEl>
                                      </p:cBhvr>
                                    </p:animEffect>
                                  </p:childTnLst>
                                </p:cTn>
                              </p:par>
                              <p:par>
                                <p:cTn id="11" presetID="10" presetClass="entr" presetSubtype="0" fill="hold" nodeType="withEffect">
                                  <p:stCondLst>
                                    <p:cond delay="0"/>
                                  </p:stCondLst>
                                  <p:childTnLst>
                                    <p:set>
                                      <p:cBhvr>
                                        <p:cTn id="12" dur="1" fill="hold">
                                          <p:stCondLst>
                                            <p:cond delay="0"/>
                                          </p:stCondLst>
                                        </p:cTn>
                                        <p:tgtEl>
                                          <p:spTgt spid="297995"/>
                                        </p:tgtEl>
                                        <p:attrNameLst>
                                          <p:attrName>style.visibility</p:attrName>
                                        </p:attrNameLst>
                                      </p:cBhvr>
                                      <p:to>
                                        <p:strVal val="visible"/>
                                      </p:to>
                                    </p:set>
                                    <p:animEffect transition="in" filter="fade">
                                      <p:cBhvr>
                                        <p:cTn id="13" dur="1000"/>
                                        <p:tgtEl>
                                          <p:spTgt spid="297995"/>
                                        </p:tgtEl>
                                      </p:cBhvr>
                                    </p:animEffect>
                                  </p:childTnLst>
                                </p:cTn>
                              </p:par>
                              <p:par>
                                <p:cTn id="14" presetID="10" presetClass="entr" presetSubtype="0" fill="hold" nodeType="withEffect">
                                  <p:stCondLst>
                                    <p:cond delay="0"/>
                                  </p:stCondLst>
                                  <p:childTnLst>
                                    <p:set>
                                      <p:cBhvr>
                                        <p:cTn id="15" dur="1" fill="hold">
                                          <p:stCondLst>
                                            <p:cond delay="0"/>
                                          </p:stCondLst>
                                        </p:cTn>
                                        <p:tgtEl>
                                          <p:spTgt spid="297997"/>
                                        </p:tgtEl>
                                        <p:attrNameLst>
                                          <p:attrName>style.visibility</p:attrName>
                                        </p:attrNameLst>
                                      </p:cBhvr>
                                      <p:to>
                                        <p:strVal val="visible"/>
                                      </p:to>
                                    </p:set>
                                    <p:animEffect transition="in" filter="fade">
                                      <p:cBhvr>
                                        <p:cTn id="16" dur="1000"/>
                                        <p:tgtEl>
                                          <p:spTgt spid="297997"/>
                                        </p:tgtEl>
                                      </p:cBhvr>
                                    </p:animEffect>
                                  </p:childTnLst>
                                </p:cTn>
                              </p:par>
                              <p:par>
                                <p:cTn id="17" presetID="10" presetClass="entr" presetSubtype="0" fill="hold" nodeType="withEffect">
                                  <p:stCondLst>
                                    <p:cond delay="0"/>
                                  </p:stCondLst>
                                  <p:childTnLst>
                                    <p:set>
                                      <p:cBhvr>
                                        <p:cTn id="18" dur="1" fill="hold">
                                          <p:stCondLst>
                                            <p:cond delay="0"/>
                                          </p:stCondLst>
                                        </p:cTn>
                                        <p:tgtEl>
                                          <p:spTgt spid="297998"/>
                                        </p:tgtEl>
                                        <p:attrNameLst>
                                          <p:attrName>style.visibility</p:attrName>
                                        </p:attrNameLst>
                                      </p:cBhvr>
                                      <p:to>
                                        <p:strVal val="visible"/>
                                      </p:to>
                                    </p:set>
                                    <p:animEffect transition="in" filter="fade">
                                      <p:cBhvr>
                                        <p:cTn id="19" dur="1000"/>
                                        <p:tgtEl>
                                          <p:spTgt spid="297998"/>
                                        </p:tgtEl>
                                      </p:cBhvr>
                                    </p:animEffect>
                                  </p:childTnLst>
                                </p:cTn>
                              </p:par>
                              <p:par>
                                <p:cTn id="20" presetID="10" presetClass="entr" presetSubtype="0" fill="hold" nodeType="withEffect">
                                  <p:stCondLst>
                                    <p:cond delay="0"/>
                                  </p:stCondLst>
                                  <p:childTnLst>
                                    <p:set>
                                      <p:cBhvr>
                                        <p:cTn id="21" dur="1" fill="hold">
                                          <p:stCondLst>
                                            <p:cond delay="0"/>
                                          </p:stCondLst>
                                        </p:cTn>
                                        <p:tgtEl>
                                          <p:spTgt spid="297996"/>
                                        </p:tgtEl>
                                        <p:attrNameLst>
                                          <p:attrName>style.visibility</p:attrName>
                                        </p:attrNameLst>
                                      </p:cBhvr>
                                      <p:to>
                                        <p:strVal val="visible"/>
                                      </p:to>
                                    </p:set>
                                    <p:animEffect transition="in" filter="fade">
                                      <p:cBhvr>
                                        <p:cTn id="22" dur="1000"/>
                                        <p:tgtEl>
                                          <p:spTgt spid="297996"/>
                                        </p:tgtEl>
                                      </p:cBhvr>
                                    </p:animEffect>
                                  </p:childTnLst>
                                </p:cTn>
                              </p:par>
                              <p:par>
                                <p:cTn id="23" presetID="10" presetClass="entr" presetSubtype="0" fill="hold" nodeType="withEffect">
                                  <p:stCondLst>
                                    <p:cond delay="0"/>
                                  </p:stCondLst>
                                  <p:childTnLst>
                                    <p:set>
                                      <p:cBhvr>
                                        <p:cTn id="24" dur="1" fill="hold">
                                          <p:stCondLst>
                                            <p:cond delay="0"/>
                                          </p:stCondLst>
                                        </p:cTn>
                                        <p:tgtEl>
                                          <p:spTgt spid="297994"/>
                                        </p:tgtEl>
                                        <p:attrNameLst>
                                          <p:attrName>style.visibility</p:attrName>
                                        </p:attrNameLst>
                                      </p:cBhvr>
                                      <p:to>
                                        <p:strVal val="visible"/>
                                      </p:to>
                                    </p:set>
                                    <p:animEffect transition="in" filter="fade">
                                      <p:cBhvr>
                                        <p:cTn id="25" dur="1000"/>
                                        <p:tgtEl>
                                          <p:spTgt spid="29799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8000"/>
                                        </p:tgtEl>
                                        <p:attrNameLst>
                                          <p:attrName>style.visibility</p:attrName>
                                        </p:attrNameLst>
                                      </p:cBhvr>
                                      <p:to>
                                        <p:strVal val="visible"/>
                                      </p:to>
                                    </p:set>
                                    <p:animEffect transition="in" filter="fade">
                                      <p:cBhvr>
                                        <p:cTn id="28" dur="1000"/>
                                        <p:tgtEl>
                                          <p:spTgt spid="298000"/>
                                        </p:tgtEl>
                                      </p:cBhvr>
                                    </p:animEffect>
                                  </p:childTnLst>
                                </p:cTn>
                              </p:par>
                            </p:childTnLst>
                          </p:cTn>
                        </p:par>
                        <p:par>
                          <p:cTn id="29" fill="hold">
                            <p:stCondLst>
                              <p:cond delay="1000"/>
                            </p:stCondLst>
                            <p:childTnLst>
                              <p:par>
                                <p:cTn id="30" presetID="0" presetClass="path" presetSubtype="0" fill="hold" nodeType="afterEffect">
                                  <p:stCondLst>
                                    <p:cond delay="0"/>
                                  </p:stCondLst>
                                  <p:childTnLst>
                                    <p:animMotion origin="layout" path="M 8.33333E-6 3.33333E-6 C 0.01147 -0.00046 0.02292 -0.00023 0.03438 -0.00139 C 0.04167 -0.00231 0.0389 -0.02616 0.04272 -0.02778 C 0.04914 -0.03056 0.0448 -0.02894 0.05626 -0.03056 C 0.06008 -0.03171 0.06685 -0.03218 0.06876 -0.0375 C 0.07188 -0.02477 0.07171 -0.02708 0.06876 -0.00278 C 0.06824 0.00162 0.06268 0.00139 0.05938 0.00278 C 0.0573 0.0037 0.05313 0.00556 0.05313 0.00556 C 0.04827 0.01528 0.04549 0.01273 0.03542 0.01389 C 0.03004 0.01528 0.02535 0.01667 0.02084 0.02083 C 0.01858 0.03009 0.01233 0.03681 0.00938 0.04583 C 0.0059 0.05648 0.004 0.06806 0.00208 0.07917 C 0.00157 0.08264 0.00018 0.08495 8.33333E-6 0.08889 C -0.00034 0.09676 8.33333E-6 0.10463 8.33333E-6 0.1125 L 0.00105 0.12222 C 0.02171 0.11065 0.00555 0.11806 0.02188 0.11389 C 0.02466 0.11319 0.03022 0.11111 0.03022 0.11111 C 0.03039 0.10833 0.03143 0.07778 0.0323 0.07083 C 0.03265 0.06806 0.03369 0.06528 0.03438 0.0625 C 0.03473 0.06111 0.03456 0.05926 0.03542 0.05833 C 0.04966 0.0456 0.06285 0.04306 0.08022 0.04306 C 0.08004 0.04884 0.08542 0.08009 0.07501 0.08472 C 0.06563 0.10324 0.06876 0.11343 0.06876 0.14028 C 0.0816 0.13981 0.09445 0.14005 0.1073 0.13889 C 0.10956 0.13866 0.11355 0.13611 0.11355 0.13611 C 0.11424 0.13472 0.11476 0.1331 0.11563 0.13194 C 0.1165 0.13079 0.11789 0.13056 0.11876 0.12917 C 0.12188 0.12407 0.11858 0.11968 0.12397 0.1125 C 0.12449 0.10764 0.12692 0.10347 0.12709 0.09861 C 0.12813 0.075 0.12744 0.05139 0.12813 0.02778 C 0.12831 0.0213 0.13108 0.02222 0.12709 0.02222 L 8.33333E-6 3.33333E-6 Z " pathEditMode="relative" ptsTypes="fffffffffffffAffffffffffffffffAf">
                                      <p:cBhvr>
                                        <p:cTn id="31" dur="5000" fill="hold"/>
                                        <p:tgtEl>
                                          <p:spTgt spid="298007"/>
                                        </p:tgtEl>
                                        <p:attrNameLst>
                                          <p:attrName>ppt_x</p:attrName>
                                          <p:attrName>ppt_y</p:attrName>
                                        </p:attrNameLst>
                                      </p:cBhvr>
                                    </p:animMotion>
                                  </p:childTnLst>
                                </p:cTn>
                              </p:par>
                              <p:par>
                                <p:cTn id="32" presetID="22" presetClass="entr" presetSubtype="4" fill="hold" nodeType="withEffect">
                                  <p:stCondLst>
                                    <p:cond delay="300"/>
                                  </p:stCondLst>
                                  <p:childTnLst>
                                    <p:set>
                                      <p:cBhvr>
                                        <p:cTn id="33" dur="1" fill="hold">
                                          <p:stCondLst>
                                            <p:cond delay="0"/>
                                          </p:stCondLst>
                                        </p:cTn>
                                        <p:tgtEl>
                                          <p:spTgt spid="298002"/>
                                        </p:tgtEl>
                                        <p:attrNameLst>
                                          <p:attrName>style.visibility</p:attrName>
                                        </p:attrNameLst>
                                      </p:cBhvr>
                                      <p:to>
                                        <p:strVal val="visible"/>
                                      </p:to>
                                    </p:set>
                                    <p:animEffect transition="in" filter="wipe(down)">
                                      <p:cBhvr>
                                        <p:cTn id="34" dur="1000"/>
                                        <p:tgtEl>
                                          <p:spTgt spid="298002"/>
                                        </p:tgtEl>
                                      </p:cBhvr>
                                    </p:animEffect>
                                  </p:childTnLst>
                                </p:cTn>
                              </p:par>
                              <p:par>
                                <p:cTn id="35" presetID="22" presetClass="entr" presetSubtype="1" fill="hold" nodeType="withEffect">
                                  <p:stCondLst>
                                    <p:cond delay="800"/>
                                  </p:stCondLst>
                                  <p:childTnLst>
                                    <p:set>
                                      <p:cBhvr>
                                        <p:cTn id="36" dur="1" fill="hold">
                                          <p:stCondLst>
                                            <p:cond delay="0"/>
                                          </p:stCondLst>
                                        </p:cTn>
                                        <p:tgtEl>
                                          <p:spTgt spid="298003"/>
                                        </p:tgtEl>
                                        <p:attrNameLst>
                                          <p:attrName>style.visibility</p:attrName>
                                        </p:attrNameLst>
                                      </p:cBhvr>
                                      <p:to>
                                        <p:strVal val="visible"/>
                                      </p:to>
                                    </p:set>
                                    <p:animEffect transition="in" filter="wipe(up)">
                                      <p:cBhvr>
                                        <p:cTn id="37" dur="1000"/>
                                        <p:tgtEl>
                                          <p:spTgt spid="298003"/>
                                        </p:tgtEl>
                                      </p:cBhvr>
                                    </p:animEffect>
                                  </p:childTnLst>
                                </p:cTn>
                              </p:par>
                              <p:par>
                                <p:cTn id="38" presetID="22" presetClass="entr" presetSubtype="4" fill="hold" nodeType="withEffect">
                                  <p:stCondLst>
                                    <p:cond delay="2000"/>
                                  </p:stCondLst>
                                  <p:childTnLst>
                                    <p:set>
                                      <p:cBhvr>
                                        <p:cTn id="39" dur="1" fill="hold">
                                          <p:stCondLst>
                                            <p:cond delay="0"/>
                                          </p:stCondLst>
                                        </p:cTn>
                                        <p:tgtEl>
                                          <p:spTgt spid="298004"/>
                                        </p:tgtEl>
                                        <p:attrNameLst>
                                          <p:attrName>style.visibility</p:attrName>
                                        </p:attrNameLst>
                                      </p:cBhvr>
                                      <p:to>
                                        <p:strVal val="visible"/>
                                      </p:to>
                                    </p:set>
                                    <p:animEffect transition="in" filter="wipe(down)">
                                      <p:cBhvr>
                                        <p:cTn id="40" dur="1000"/>
                                        <p:tgtEl>
                                          <p:spTgt spid="298004"/>
                                        </p:tgtEl>
                                      </p:cBhvr>
                                    </p:animEffect>
                                  </p:childTnLst>
                                </p:cTn>
                              </p:par>
                              <p:par>
                                <p:cTn id="41" presetID="22" presetClass="entr" presetSubtype="1" fill="hold" nodeType="withEffect">
                                  <p:stCondLst>
                                    <p:cond delay="2800"/>
                                  </p:stCondLst>
                                  <p:childTnLst>
                                    <p:set>
                                      <p:cBhvr>
                                        <p:cTn id="42" dur="1" fill="hold">
                                          <p:stCondLst>
                                            <p:cond delay="0"/>
                                          </p:stCondLst>
                                        </p:cTn>
                                        <p:tgtEl>
                                          <p:spTgt spid="298005"/>
                                        </p:tgtEl>
                                        <p:attrNameLst>
                                          <p:attrName>style.visibility</p:attrName>
                                        </p:attrNameLst>
                                      </p:cBhvr>
                                      <p:to>
                                        <p:strVal val="visible"/>
                                      </p:to>
                                    </p:set>
                                    <p:animEffect transition="in" filter="wipe(up)">
                                      <p:cBhvr>
                                        <p:cTn id="43" dur="1000"/>
                                        <p:tgtEl>
                                          <p:spTgt spid="298005"/>
                                        </p:tgtEl>
                                      </p:cBhvr>
                                    </p:animEffect>
                                  </p:childTnLst>
                                </p:cTn>
                              </p:par>
                              <p:par>
                                <p:cTn id="44" presetID="22" presetClass="entr" presetSubtype="4" fill="hold" nodeType="withEffect">
                                  <p:stCondLst>
                                    <p:cond delay="3500"/>
                                  </p:stCondLst>
                                  <p:childTnLst>
                                    <p:set>
                                      <p:cBhvr>
                                        <p:cTn id="45" dur="1" fill="hold">
                                          <p:stCondLst>
                                            <p:cond delay="0"/>
                                          </p:stCondLst>
                                        </p:cTn>
                                        <p:tgtEl>
                                          <p:spTgt spid="298006"/>
                                        </p:tgtEl>
                                        <p:attrNameLst>
                                          <p:attrName>style.visibility</p:attrName>
                                        </p:attrNameLst>
                                      </p:cBhvr>
                                      <p:to>
                                        <p:strVal val="visible"/>
                                      </p:to>
                                    </p:set>
                                    <p:animEffect transition="in" filter="wipe(down)">
                                      <p:cBhvr>
                                        <p:cTn id="46" dur="1000"/>
                                        <p:tgtEl>
                                          <p:spTgt spid="298006"/>
                                        </p:tgtEl>
                                      </p:cBhvr>
                                    </p:animEffect>
                                  </p:childTnLst>
                                </p:cTn>
                              </p:par>
                              <p:par>
                                <p:cTn id="47" presetID="53" presetClass="entr" presetSubtype="0" fill="hold" grpId="0" nodeType="withEffect">
                                  <p:stCondLst>
                                    <p:cond delay="4200"/>
                                  </p:stCondLst>
                                  <p:childTnLst>
                                    <p:set>
                                      <p:cBhvr>
                                        <p:cTn id="48" dur="1" fill="hold">
                                          <p:stCondLst>
                                            <p:cond delay="0"/>
                                          </p:stCondLst>
                                        </p:cTn>
                                        <p:tgtEl>
                                          <p:spTgt spid="297999"/>
                                        </p:tgtEl>
                                        <p:attrNameLst>
                                          <p:attrName>style.visibility</p:attrName>
                                        </p:attrNameLst>
                                      </p:cBhvr>
                                      <p:to>
                                        <p:strVal val="visible"/>
                                      </p:to>
                                    </p:set>
                                    <p:anim calcmode="lin" valueType="num">
                                      <p:cBhvr>
                                        <p:cTn id="49" dur="500" fill="hold"/>
                                        <p:tgtEl>
                                          <p:spTgt spid="297999"/>
                                        </p:tgtEl>
                                        <p:attrNameLst>
                                          <p:attrName>ppt_w</p:attrName>
                                        </p:attrNameLst>
                                      </p:cBhvr>
                                      <p:tavLst>
                                        <p:tav tm="0">
                                          <p:val>
                                            <p:fltVal val="0"/>
                                          </p:val>
                                        </p:tav>
                                        <p:tav tm="100000">
                                          <p:val>
                                            <p:strVal val="#ppt_w"/>
                                          </p:val>
                                        </p:tav>
                                      </p:tavLst>
                                    </p:anim>
                                    <p:anim calcmode="lin" valueType="num">
                                      <p:cBhvr>
                                        <p:cTn id="50" dur="500" fill="hold"/>
                                        <p:tgtEl>
                                          <p:spTgt spid="297999"/>
                                        </p:tgtEl>
                                        <p:attrNameLst>
                                          <p:attrName>ppt_h</p:attrName>
                                        </p:attrNameLst>
                                      </p:cBhvr>
                                      <p:tavLst>
                                        <p:tav tm="0">
                                          <p:val>
                                            <p:fltVal val="0"/>
                                          </p:val>
                                        </p:tav>
                                        <p:tav tm="100000">
                                          <p:val>
                                            <p:strVal val="#ppt_h"/>
                                          </p:val>
                                        </p:tav>
                                      </p:tavLst>
                                    </p:anim>
                                    <p:animEffect transition="in" filter="fade">
                                      <p:cBhvr>
                                        <p:cTn id="51" dur="500"/>
                                        <p:tgtEl>
                                          <p:spTgt spid="29799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98009"/>
                                        </p:tgtEl>
                                        <p:attrNameLst>
                                          <p:attrName>style.visibility</p:attrName>
                                        </p:attrNameLst>
                                      </p:cBhvr>
                                      <p:to>
                                        <p:strVal val="visible"/>
                                      </p:to>
                                    </p:set>
                                    <p:animEffect transition="in" filter="fade">
                                      <p:cBhvr>
                                        <p:cTn id="55" dur="1000"/>
                                        <p:tgtEl>
                                          <p:spTgt spid="298009"/>
                                        </p:tgtEl>
                                      </p:cBhvr>
                                    </p:animEffect>
                                  </p:childTnLst>
                                </p:cTn>
                              </p:par>
                              <p:par>
                                <p:cTn id="56" presetID="10" presetClass="entr" presetSubtype="0" fill="hold" nodeType="withEffect">
                                  <p:stCondLst>
                                    <p:cond delay="0"/>
                                  </p:stCondLst>
                                  <p:childTnLst>
                                    <p:set>
                                      <p:cBhvr>
                                        <p:cTn id="57" dur="1" fill="hold">
                                          <p:stCondLst>
                                            <p:cond delay="0"/>
                                          </p:stCondLst>
                                        </p:cTn>
                                        <p:tgtEl>
                                          <p:spTgt spid="298010"/>
                                        </p:tgtEl>
                                        <p:attrNameLst>
                                          <p:attrName>style.visibility</p:attrName>
                                        </p:attrNameLst>
                                      </p:cBhvr>
                                      <p:to>
                                        <p:strVal val="visible"/>
                                      </p:to>
                                    </p:set>
                                    <p:animEffect transition="in" filter="fade">
                                      <p:cBhvr>
                                        <p:cTn id="58" dur="500"/>
                                        <p:tgtEl>
                                          <p:spTgt spid="298010"/>
                                        </p:tgtEl>
                                      </p:cBhvr>
                                    </p:animEffect>
                                  </p:childTnLst>
                                </p:cTn>
                              </p:par>
                              <p:par>
                                <p:cTn id="59" presetID="10" presetClass="entr" presetSubtype="0" fill="hold" nodeType="withEffect">
                                  <p:stCondLst>
                                    <p:cond delay="0"/>
                                  </p:stCondLst>
                                  <p:childTnLst>
                                    <p:set>
                                      <p:cBhvr>
                                        <p:cTn id="60" dur="1" fill="hold">
                                          <p:stCondLst>
                                            <p:cond delay="0"/>
                                          </p:stCondLst>
                                        </p:cTn>
                                        <p:tgtEl>
                                          <p:spTgt spid="298011"/>
                                        </p:tgtEl>
                                        <p:attrNameLst>
                                          <p:attrName>style.visibility</p:attrName>
                                        </p:attrNameLst>
                                      </p:cBhvr>
                                      <p:to>
                                        <p:strVal val="visible"/>
                                      </p:to>
                                    </p:set>
                                    <p:animEffect transition="in" filter="fade">
                                      <p:cBhvr>
                                        <p:cTn id="61" dur="1000"/>
                                        <p:tgtEl>
                                          <p:spTgt spid="298011"/>
                                        </p:tgtEl>
                                      </p:cBhvr>
                                    </p:animEffect>
                                  </p:childTnLst>
                                </p:cTn>
                              </p:par>
                              <p:par>
                                <p:cTn id="62" presetID="10" presetClass="entr" presetSubtype="0" fill="hold" nodeType="withEffect">
                                  <p:stCondLst>
                                    <p:cond delay="0"/>
                                  </p:stCondLst>
                                  <p:childTnLst>
                                    <p:set>
                                      <p:cBhvr>
                                        <p:cTn id="63" dur="1" fill="hold">
                                          <p:stCondLst>
                                            <p:cond delay="0"/>
                                          </p:stCondLst>
                                        </p:cTn>
                                        <p:tgtEl>
                                          <p:spTgt spid="298013"/>
                                        </p:tgtEl>
                                        <p:attrNameLst>
                                          <p:attrName>style.visibility</p:attrName>
                                        </p:attrNameLst>
                                      </p:cBhvr>
                                      <p:to>
                                        <p:strVal val="visible"/>
                                      </p:to>
                                    </p:set>
                                    <p:animEffect transition="in" filter="fade">
                                      <p:cBhvr>
                                        <p:cTn id="64" dur="1000"/>
                                        <p:tgtEl>
                                          <p:spTgt spid="298013"/>
                                        </p:tgtEl>
                                      </p:cBhvr>
                                    </p:animEffect>
                                  </p:childTnLst>
                                </p:cTn>
                              </p:par>
                              <p:par>
                                <p:cTn id="65" presetID="10" presetClass="entr" presetSubtype="0" fill="hold" nodeType="withEffect">
                                  <p:stCondLst>
                                    <p:cond delay="0"/>
                                  </p:stCondLst>
                                  <p:childTnLst>
                                    <p:set>
                                      <p:cBhvr>
                                        <p:cTn id="66" dur="1" fill="hold">
                                          <p:stCondLst>
                                            <p:cond delay="0"/>
                                          </p:stCondLst>
                                        </p:cTn>
                                        <p:tgtEl>
                                          <p:spTgt spid="298015"/>
                                        </p:tgtEl>
                                        <p:attrNameLst>
                                          <p:attrName>style.visibility</p:attrName>
                                        </p:attrNameLst>
                                      </p:cBhvr>
                                      <p:to>
                                        <p:strVal val="visible"/>
                                      </p:to>
                                    </p:set>
                                    <p:animEffect transition="in" filter="fade">
                                      <p:cBhvr>
                                        <p:cTn id="67" dur="1000"/>
                                        <p:tgtEl>
                                          <p:spTgt spid="298015"/>
                                        </p:tgtEl>
                                      </p:cBhvr>
                                    </p:animEffect>
                                  </p:childTnLst>
                                </p:cTn>
                              </p:par>
                              <p:par>
                                <p:cTn id="68" presetID="10" presetClass="entr" presetSubtype="0" fill="hold" nodeType="withEffect">
                                  <p:stCondLst>
                                    <p:cond delay="0"/>
                                  </p:stCondLst>
                                  <p:childTnLst>
                                    <p:set>
                                      <p:cBhvr>
                                        <p:cTn id="69" dur="1" fill="hold">
                                          <p:stCondLst>
                                            <p:cond delay="0"/>
                                          </p:stCondLst>
                                        </p:cTn>
                                        <p:tgtEl>
                                          <p:spTgt spid="298014"/>
                                        </p:tgtEl>
                                        <p:attrNameLst>
                                          <p:attrName>style.visibility</p:attrName>
                                        </p:attrNameLst>
                                      </p:cBhvr>
                                      <p:to>
                                        <p:strVal val="visible"/>
                                      </p:to>
                                    </p:set>
                                    <p:animEffect transition="in" filter="fade">
                                      <p:cBhvr>
                                        <p:cTn id="70" dur="1000"/>
                                        <p:tgtEl>
                                          <p:spTgt spid="298014"/>
                                        </p:tgtEl>
                                      </p:cBhvr>
                                    </p:animEffect>
                                  </p:childTnLst>
                                </p:cTn>
                              </p:par>
                              <p:par>
                                <p:cTn id="71" presetID="10" presetClass="entr" presetSubtype="0" fill="hold" nodeType="withEffect">
                                  <p:stCondLst>
                                    <p:cond delay="0"/>
                                  </p:stCondLst>
                                  <p:childTnLst>
                                    <p:set>
                                      <p:cBhvr>
                                        <p:cTn id="72" dur="1" fill="hold">
                                          <p:stCondLst>
                                            <p:cond delay="0"/>
                                          </p:stCondLst>
                                        </p:cTn>
                                        <p:tgtEl>
                                          <p:spTgt spid="298012"/>
                                        </p:tgtEl>
                                        <p:attrNameLst>
                                          <p:attrName>style.visibility</p:attrName>
                                        </p:attrNameLst>
                                      </p:cBhvr>
                                      <p:to>
                                        <p:strVal val="visible"/>
                                      </p:to>
                                    </p:set>
                                    <p:animEffect transition="in" filter="fade">
                                      <p:cBhvr>
                                        <p:cTn id="73" dur="1000"/>
                                        <p:tgtEl>
                                          <p:spTgt spid="298012"/>
                                        </p:tgtEl>
                                      </p:cBhvr>
                                    </p:animEffect>
                                  </p:childTnLst>
                                </p:cTn>
                              </p:par>
                              <p:par>
                                <p:cTn id="74" presetID="10" presetClass="entr" presetSubtype="0" fill="hold" nodeType="withEffect">
                                  <p:stCondLst>
                                    <p:cond delay="0"/>
                                  </p:stCondLst>
                                  <p:childTnLst>
                                    <p:set>
                                      <p:cBhvr>
                                        <p:cTn id="75" dur="1" fill="hold">
                                          <p:stCondLst>
                                            <p:cond delay="0"/>
                                          </p:stCondLst>
                                        </p:cTn>
                                        <p:tgtEl>
                                          <p:spTgt spid="298017"/>
                                        </p:tgtEl>
                                        <p:attrNameLst>
                                          <p:attrName>style.visibility</p:attrName>
                                        </p:attrNameLst>
                                      </p:cBhvr>
                                      <p:to>
                                        <p:strVal val="visible"/>
                                      </p:to>
                                    </p:set>
                                    <p:animEffect transition="in" filter="fade">
                                      <p:cBhvr>
                                        <p:cTn id="76" dur="1000"/>
                                        <p:tgtEl>
                                          <p:spTgt spid="298017"/>
                                        </p:tgtEl>
                                      </p:cBhvr>
                                    </p:animEffect>
                                  </p:childTnLst>
                                </p:cTn>
                              </p:par>
                              <p:par>
                                <p:cTn id="77" presetID="10" presetClass="entr" presetSubtype="0" fill="hold" nodeType="withEffect">
                                  <p:stCondLst>
                                    <p:cond delay="0"/>
                                  </p:stCondLst>
                                  <p:childTnLst>
                                    <p:set>
                                      <p:cBhvr>
                                        <p:cTn id="78" dur="1" fill="hold">
                                          <p:stCondLst>
                                            <p:cond delay="0"/>
                                          </p:stCondLst>
                                        </p:cTn>
                                        <p:tgtEl>
                                          <p:spTgt spid="298016"/>
                                        </p:tgtEl>
                                        <p:attrNameLst>
                                          <p:attrName>style.visibility</p:attrName>
                                        </p:attrNameLst>
                                      </p:cBhvr>
                                      <p:to>
                                        <p:strVal val="visible"/>
                                      </p:to>
                                    </p:set>
                                    <p:animEffect transition="in" filter="fade">
                                      <p:cBhvr>
                                        <p:cTn id="79" dur="1000"/>
                                        <p:tgtEl>
                                          <p:spTgt spid="29801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98023"/>
                                        </p:tgtEl>
                                        <p:attrNameLst>
                                          <p:attrName>style.visibility</p:attrName>
                                        </p:attrNameLst>
                                      </p:cBhvr>
                                      <p:to>
                                        <p:strVal val="visible"/>
                                      </p:to>
                                    </p:set>
                                    <p:animEffect transition="in" filter="fade">
                                      <p:cBhvr>
                                        <p:cTn id="82" dur="1000"/>
                                        <p:tgtEl>
                                          <p:spTgt spid="298023"/>
                                        </p:tgtEl>
                                      </p:cBhvr>
                                    </p:animEffect>
                                  </p:childTnLst>
                                </p:cTn>
                              </p:par>
                            </p:childTnLst>
                          </p:cTn>
                        </p:par>
                        <p:par>
                          <p:cTn id="83" fill="hold">
                            <p:stCondLst>
                              <p:cond delay="7000"/>
                            </p:stCondLst>
                            <p:childTnLst>
                              <p:par>
                                <p:cTn id="84" presetID="12" presetClass="entr" presetSubtype="8" fill="hold" nodeType="afterEffect">
                                  <p:stCondLst>
                                    <p:cond delay="0"/>
                                  </p:stCondLst>
                                  <p:childTnLst>
                                    <p:set>
                                      <p:cBhvr>
                                        <p:cTn id="85" dur="1" fill="hold">
                                          <p:stCondLst>
                                            <p:cond delay="0"/>
                                          </p:stCondLst>
                                        </p:cTn>
                                        <p:tgtEl>
                                          <p:spTgt spid="298018"/>
                                        </p:tgtEl>
                                        <p:attrNameLst>
                                          <p:attrName>style.visibility</p:attrName>
                                        </p:attrNameLst>
                                      </p:cBhvr>
                                      <p:to>
                                        <p:strVal val="visible"/>
                                      </p:to>
                                    </p:set>
                                    <p:animEffect transition="in" filter="slide(fromLeft)">
                                      <p:cBhvr>
                                        <p:cTn id="86" dur="500"/>
                                        <p:tgtEl>
                                          <p:spTgt spid="298018"/>
                                        </p:tgtEl>
                                      </p:cBhvr>
                                    </p:animEffect>
                                  </p:childTnLst>
                                </p:cTn>
                              </p:par>
                            </p:childTnLst>
                          </p:cTn>
                        </p:par>
                        <p:par>
                          <p:cTn id="87" fill="hold">
                            <p:stCondLst>
                              <p:cond delay="7500"/>
                            </p:stCondLst>
                            <p:childTnLst>
                              <p:par>
                                <p:cTn id="88" presetID="12" presetClass="entr" presetSubtype="8" fill="hold" nodeType="afterEffect">
                                  <p:stCondLst>
                                    <p:cond delay="0"/>
                                  </p:stCondLst>
                                  <p:childTnLst>
                                    <p:set>
                                      <p:cBhvr>
                                        <p:cTn id="89" dur="1" fill="hold">
                                          <p:stCondLst>
                                            <p:cond delay="0"/>
                                          </p:stCondLst>
                                        </p:cTn>
                                        <p:tgtEl>
                                          <p:spTgt spid="298019"/>
                                        </p:tgtEl>
                                        <p:attrNameLst>
                                          <p:attrName>style.visibility</p:attrName>
                                        </p:attrNameLst>
                                      </p:cBhvr>
                                      <p:to>
                                        <p:strVal val="visible"/>
                                      </p:to>
                                    </p:set>
                                    <p:animEffect transition="in" filter="slide(fromLeft)">
                                      <p:cBhvr>
                                        <p:cTn id="90" dur="500"/>
                                        <p:tgtEl>
                                          <p:spTgt spid="298019"/>
                                        </p:tgtEl>
                                      </p:cBhvr>
                                    </p:animEffect>
                                  </p:childTnLst>
                                </p:cTn>
                              </p:par>
                            </p:childTnLst>
                          </p:cTn>
                        </p:par>
                        <p:par>
                          <p:cTn id="91" fill="hold">
                            <p:stCondLst>
                              <p:cond delay="8000"/>
                            </p:stCondLst>
                            <p:childTnLst>
                              <p:par>
                                <p:cTn id="92" presetID="8" presetClass="emph" presetSubtype="0" fill="hold" nodeType="afterEffect">
                                  <p:stCondLst>
                                    <p:cond delay="0"/>
                                  </p:stCondLst>
                                  <p:childTnLst>
                                    <p:animRot by="10800000">
                                      <p:cBhvr>
                                        <p:cTn id="93" dur="1000" fill="hold"/>
                                        <p:tgtEl>
                                          <p:spTgt spid="298015"/>
                                        </p:tgtEl>
                                        <p:attrNameLst>
                                          <p:attrName>r</p:attrName>
                                        </p:attrNameLst>
                                      </p:cBhvr>
                                    </p:animRot>
                                  </p:childTnLst>
                                </p:cTn>
                              </p:par>
                              <p:par>
                                <p:cTn id="94" presetID="22" presetClass="entr" presetSubtype="1" fill="hold" nodeType="withEffect">
                                  <p:stCondLst>
                                    <p:cond delay="0"/>
                                  </p:stCondLst>
                                  <p:childTnLst>
                                    <p:set>
                                      <p:cBhvr>
                                        <p:cTn id="95" dur="1" fill="hold">
                                          <p:stCondLst>
                                            <p:cond delay="0"/>
                                          </p:stCondLst>
                                        </p:cTn>
                                        <p:tgtEl>
                                          <p:spTgt spid="298020"/>
                                        </p:tgtEl>
                                        <p:attrNameLst>
                                          <p:attrName>style.visibility</p:attrName>
                                        </p:attrNameLst>
                                      </p:cBhvr>
                                      <p:to>
                                        <p:strVal val="visible"/>
                                      </p:to>
                                    </p:set>
                                    <p:animEffect transition="in" filter="wipe(up)">
                                      <p:cBhvr>
                                        <p:cTn id="96" dur="500"/>
                                        <p:tgtEl>
                                          <p:spTgt spid="298020"/>
                                        </p:tgtEl>
                                      </p:cBhvr>
                                    </p:animEffect>
                                  </p:childTnLst>
                                </p:cTn>
                              </p:par>
                              <p:par>
                                <p:cTn id="97" presetID="22" presetClass="entr" presetSubtype="1" fill="hold" nodeType="withEffect">
                                  <p:stCondLst>
                                    <p:cond delay="0"/>
                                  </p:stCondLst>
                                  <p:childTnLst>
                                    <p:set>
                                      <p:cBhvr>
                                        <p:cTn id="98" dur="1" fill="hold">
                                          <p:stCondLst>
                                            <p:cond delay="0"/>
                                          </p:stCondLst>
                                        </p:cTn>
                                        <p:tgtEl>
                                          <p:spTgt spid="298021"/>
                                        </p:tgtEl>
                                        <p:attrNameLst>
                                          <p:attrName>style.visibility</p:attrName>
                                        </p:attrNameLst>
                                      </p:cBhvr>
                                      <p:to>
                                        <p:strVal val="visible"/>
                                      </p:to>
                                    </p:set>
                                    <p:animEffect transition="in" filter="wipe(up)">
                                      <p:cBhvr>
                                        <p:cTn id="99" dur="500"/>
                                        <p:tgtEl>
                                          <p:spTgt spid="298021"/>
                                        </p:tgtEl>
                                      </p:cBhvr>
                                    </p:animEffect>
                                  </p:childTnLst>
                                </p:cTn>
                              </p:par>
                              <p:par>
                                <p:cTn id="100" presetID="22" presetClass="entr" presetSubtype="1" fill="hold" nodeType="withEffect">
                                  <p:stCondLst>
                                    <p:cond delay="0"/>
                                  </p:stCondLst>
                                  <p:childTnLst>
                                    <p:set>
                                      <p:cBhvr>
                                        <p:cTn id="101" dur="1" fill="hold">
                                          <p:stCondLst>
                                            <p:cond delay="0"/>
                                          </p:stCondLst>
                                        </p:cTn>
                                        <p:tgtEl>
                                          <p:spTgt spid="298022"/>
                                        </p:tgtEl>
                                        <p:attrNameLst>
                                          <p:attrName>style.visibility</p:attrName>
                                        </p:attrNameLst>
                                      </p:cBhvr>
                                      <p:to>
                                        <p:strVal val="visible"/>
                                      </p:to>
                                    </p:set>
                                    <p:animEffect transition="in" filter="wipe(up)">
                                      <p:cBhvr>
                                        <p:cTn id="102" dur="500"/>
                                        <p:tgtEl>
                                          <p:spTgt spid="298022"/>
                                        </p:tgtEl>
                                      </p:cBhvr>
                                    </p:animEffect>
                                  </p:childTnLst>
                                </p:cTn>
                              </p:par>
                            </p:childTnLst>
                          </p:cTn>
                        </p:par>
                        <p:par>
                          <p:cTn id="103" fill="hold">
                            <p:stCondLst>
                              <p:cond delay="9000"/>
                            </p:stCondLst>
                            <p:childTnLst>
                              <p:par>
                                <p:cTn id="104" presetID="10" presetClass="entr" presetSubtype="0" fill="hold" grpId="0" nodeType="afterEffect">
                                  <p:stCondLst>
                                    <p:cond delay="0"/>
                                  </p:stCondLst>
                                  <p:childTnLst>
                                    <p:set>
                                      <p:cBhvr>
                                        <p:cTn id="105" dur="1" fill="hold">
                                          <p:stCondLst>
                                            <p:cond delay="0"/>
                                          </p:stCondLst>
                                        </p:cTn>
                                        <p:tgtEl>
                                          <p:spTgt spid="298025"/>
                                        </p:tgtEl>
                                        <p:attrNameLst>
                                          <p:attrName>style.visibility</p:attrName>
                                        </p:attrNameLst>
                                      </p:cBhvr>
                                      <p:to>
                                        <p:strVal val="visible"/>
                                      </p:to>
                                    </p:set>
                                    <p:animEffect transition="in" filter="fade">
                                      <p:cBhvr>
                                        <p:cTn id="106" dur="1000"/>
                                        <p:tgtEl>
                                          <p:spTgt spid="29802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98041"/>
                                        </p:tgtEl>
                                        <p:attrNameLst>
                                          <p:attrName>style.visibility</p:attrName>
                                        </p:attrNameLst>
                                      </p:cBhvr>
                                      <p:to>
                                        <p:strVal val="visible"/>
                                      </p:to>
                                    </p:set>
                                    <p:animEffect transition="in" filter="fade">
                                      <p:cBhvr>
                                        <p:cTn id="109" dur="1000"/>
                                        <p:tgtEl>
                                          <p:spTgt spid="298041"/>
                                        </p:tgtEl>
                                      </p:cBhvr>
                                    </p:animEffect>
                                  </p:childTnLst>
                                </p:cTn>
                              </p:par>
                              <p:par>
                                <p:cTn id="110" presetID="10" presetClass="entr" presetSubtype="0" fill="hold" nodeType="withEffect">
                                  <p:stCondLst>
                                    <p:cond delay="0"/>
                                  </p:stCondLst>
                                  <p:childTnLst>
                                    <p:set>
                                      <p:cBhvr>
                                        <p:cTn id="111" dur="1" fill="hold">
                                          <p:stCondLst>
                                            <p:cond delay="0"/>
                                          </p:stCondLst>
                                        </p:cTn>
                                        <p:tgtEl>
                                          <p:spTgt spid="298024"/>
                                        </p:tgtEl>
                                        <p:attrNameLst>
                                          <p:attrName>style.visibility</p:attrName>
                                        </p:attrNameLst>
                                      </p:cBhvr>
                                      <p:to>
                                        <p:strVal val="visible"/>
                                      </p:to>
                                    </p:set>
                                    <p:animEffect transition="in" filter="fade">
                                      <p:cBhvr>
                                        <p:cTn id="112" dur="1000"/>
                                        <p:tgtEl>
                                          <p:spTgt spid="298024"/>
                                        </p:tgtEl>
                                      </p:cBhvr>
                                    </p:animEffect>
                                  </p:childTnLst>
                                </p:cTn>
                              </p:par>
                              <p:par>
                                <p:cTn id="113" presetID="10" presetClass="entr" presetSubtype="0" fill="hold" nodeType="withEffect">
                                  <p:stCondLst>
                                    <p:cond delay="0"/>
                                  </p:stCondLst>
                                  <p:childTnLst>
                                    <p:set>
                                      <p:cBhvr>
                                        <p:cTn id="114" dur="1" fill="hold">
                                          <p:stCondLst>
                                            <p:cond delay="0"/>
                                          </p:stCondLst>
                                        </p:cTn>
                                        <p:tgtEl>
                                          <p:spTgt spid="298034"/>
                                        </p:tgtEl>
                                        <p:attrNameLst>
                                          <p:attrName>style.visibility</p:attrName>
                                        </p:attrNameLst>
                                      </p:cBhvr>
                                      <p:to>
                                        <p:strVal val="visible"/>
                                      </p:to>
                                    </p:set>
                                    <p:animEffect transition="in" filter="fade">
                                      <p:cBhvr>
                                        <p:cTn id="115" dur="1000"/>
                                        <p:tgtEl>
                                          <p:spTgt spid="298034"/>
                                        </p:tgtEl>
                                      </p:cBhvr>
                                    </p:animEffect>
                                  </p:childTnLst>
                                </p:cTn>
                              </p:par>
                              <p:par>
                                <p:cTn id="116" presetID="10" presetClass="entr" presetSubtype="0" fill="hold" nodeType="withEffect">
                                  <p:stCondLst>
                                    <p:cond delay="0"/>
                                  </p:stCondLst>
                                  <p:childTnLst>
                                    <p:set>
                                      <p:cBhvr>
                                        <p:cTn id="117" dur="1" fill="hold">
                                          <p:stCondLst>
                                            <p:cond delay="0"/>
                                          </p:stCondLst>
                                        </p:cTn>
                                        <p:tgtEl>
                                          <p:spTgt spid="298035"/>
                                        </p:tgtEl>
                                        <p:attrNameLst>
                                          <p:attrName>style.visibility</p:attrName>
                                        </p:attrNameLst>
                                      </p:cBhvr>
                                      <p:to>
                                        <p:strVal val="visible"/>
                                      </p:to>
                                    </p:set>
                                    <p:animEffect transition="in" filter="fade">
                                      <p:cBhvr>
                                        <p:cTn id="118" dur="1000"/>
                                        <p:tgtEl>
                                          <p:spTgt spid="298035"/>
                                        </p:tgtEl>
                                      </p:cBhvr>
                                    </p:animEffect>
                                  </p:childTnLst>
                                </p:cTn>
                              </p:par>
                              <p:par>
                                <p:cTn id="119" presetID="10" presetClass="entr" presetSubtype="0" fill="hold" nodeType="withEffect">
                                  <p:stCondLst>
                                    <p:cond delay="0"/>
                                  </p:stCondLst>
                                  <p:childTnLst>
                                    <p:set>
                                      <p:cBhvr>
                                        <p:cTn id="120" dur="1" fill="hold">
                                          <p:stCondLst>
                                            <p:cond delay="0"/>
                                          </p:stCondLst>
                                        </p:cTn>
                                        <p:tgtEl>
                                          <p:spTgt spid="298036"/>
                                        </p:tgtEl>
                                        <p:attrNameLst>
                                          <p:attrName>style.visibility</p:attrName>
                                        </p:attrNameLst>
                                      </p:cBhvr>
                                      <p:to>
                                        <p:strVal val="visible"/>
                                      </p:to>
                                    </p:set>
                                    <p:animEffect transition="in" filter="fade">
                                      <p:cBhvr>
                                        <p:cTn id="121" dur="1000"/>
                                        <p:tgtEl>
                                          <p:spTgt spid="298036"/>
                                        </p:tgtEl>
                                      </p:cBhvr>
                                    </p:animEffect>
                                  </p:childTnLst>
                                </p:cTn>
                              </p:par>
                              <p:par>
                                <p:cTn id="122" presetID="10" presetClass="entr" presetSubtype="0" fill="hold" nodeType="withEffect">
                                  <p:stCondLst>
                                    <p:cond delay="0"/>
                                  </p:stCondLst>
                                  <p:childTnLst>
                                    <p:set>
                                      <p:cBhvr>
                                        <p:cTn id="123" dur="1" fill="hold">
                                          <p:stCondLst>
                                            <p:cond delay="0"/>
                                          </p:stCondLst>
                                        </p:cTn>
                                        <p:tgtEl>
                                          <p:spTgt spid="298038"/>
                                        </p:tgtEl>
                                        <p:attrNameLst>
                                          <p:attrName>style.visibility</p:attrName>
                                        </p:attrNameLst>
                                      </p:cBhvr>
                                      <p:to>
                                        <p:strVal val="visible"/>
                                      </p:to>
                                    </p:set>
                                    <p:animEffect transition="in" filter="fade">
                                      <p:cBhvr>
                                        <p:cTn id="124" dur="1000"/>
                                        <p:tgtEl>
                                          <p:spTgt spid="298038"/>
                                        </p:tgtEl>
                                      </p:cBhvr>
                                    </p:animEffect>
                                  </p:childTnLst>
                                </p:cTn>
                              </p:par>
                              <p:par>
                                <p:cTn id="125" presetID="10" presetClass="entr" presetSubtype="0" fill="hold" nodeType="withEffect">
                                  <p:stCondLst>
                                    <p:cond delay="0"/>
                                  </p:stCondLst>
                                  <p:childTnLst>
                                    <p:set>
                                      <p:cBhvr>
                                        <p:cTn id="126" dur="1" fill="hold">
                                          <p:stCondLst>
                                            <p:cond delay="0"/>
                                          </p:stCondLst>
                                        </p:cTn>
                                        <p:tgtEl>
                                          <p:spTgt spid="298037"/>
                                        </p:tgtEl>
                                        <p:attrNameLst>
                                          <p:attrName>style.visibility</p:attrName>
                                        </p:attrNameLst>
                                      </p:cBhvr>
                                      <p:to>
                                        <p:strVal val="visible"/>
                                      </p:to>
                                    </p:set>
                                    <p:animEffect transition="in" filter="fade">
                                      <p:cBhvr>
                                        <p:cTn id="127" dur="1000"/>
                                        <p:tgtEl>
                                          <p:spTgt spid="298037"/>
                                        </p:tgtEl>
                                      </p:cBhvr>
                                    </p:animEffect>
                                  </p:childTnLst>
                                </p:cTn>
                              </p:par>
                              <p:par>
                                <p:cTn id="128" presetID="10" presetClass="entr" presetSubtype="0" fill="hold" nodeType="withEffect">
                                  <p:stCondLst>
                                    <p:cond delay="0"/>
                                  </p:stCondLst>
                                  <p:childTnLst>
                                    <p:set>
                                      <p:cBhvr>
                                        <p:cTn id="129" dur="1" fill="hold">
                                          <p:stCondLst>
                                            <p:cond delay="0"/>
                                          </p:stCondLst>
                                        </p:cTn>
                                        <p:tgtEl>
                                          <p:spTgt spid="298039"/>
                                        </p:tgtEl>
                                        <p:attrNameLst>
                                          <p:attrName>style.visibility</p:attrName>
                                        </p:attrNameLst>
                                      </p:cBhvr>
                                      <p:to>
                                        <p:strVal val="visible"/>
                                      </p:to>
                                    </p:set>
                                    <p:animEffect transition="in" filter="fade">
                                      <p:cBhvr>
                                        <p:cTn id="130" dur="1000"/>
                                        <p:tgtEl>
                                          <p:spTgt spid="298039"/>
                                        </p:tgtEl>
                                      </p:cBhvr>
                                    </p:animEffect>
                                  </p:childTnLst>
                                </p:cTn>
                              </p:par>
                              <p:par>
                                <p:cTn id="131" presetID="10" presetClass="entr" presetSubtype="0" fill="hold" nodeType="withEffect">
                                  <p:stCondLst>
                                    <p:cond delay="0"/>
                                  </p:stCondLst>
                                  <p:childTnLst>
                                    <p:set>
                                      <p:cBhvr>
                                        <p:cTn id="132" dur="1" fill="hold">
                                          <p:stCondLst>
                                            <p:cond delay="0"/>
                                          </p:stCondLst>
                                        </p:cTn>
                                        <p:tgtEl>
                                          <p:spTgt spid="298040"/>
                                        </p:tgtEl>
                                        <p:attrNameLst>
                                          <p:attrName>style.visibility</p:attrName>
                                        </p:attrNameLst>
                                      </p:cBhvr>
                                      <p:to>
                                        <p:strVal val="visible"/>
                                      </p:to>
                                    </p:set>
                                    <p:animEffect transition="in" filter="fade">
                                      <p:cBhvr>
                                        <p:cTn id="133" dur="1000"/>
                                        <p:tgtEl>
                                          <p:spTgt spid="298040"/>
                                        </p:tgtEl>
                                      </p:cBhvr>
                                    </p:animEffect>
                                  </p:childTnLst>
                                </p:cTn>
                              </p:par>
                            </p:childTnLst>
                          </p:cTn>
                        </p:par>
                        <p:par>
                          <p:cTn id="134" fill="hold">
                            <p:stCondLst>
                              <p:cond delay="10000"/>
                            </p:stCondLst>
                            <p:childTnLst>
                              <p:par>
                                <p:cTn id="135" presetID="8" presetClass="emph" presetSubtype="0" fill="hold" nodeType="afterEffect">
                                  <p:stCondLst>
                                    <p:cond delay="0"/>
                                  </p:stCondLst>
                                  <p:childTnLst>
                                    <p:animRot by="10800000">
                                      <p:cBhvr>
                                        <p:cTn id="136" dur="1000" fill="hold"/>
                                        <p:tgtEl>
                                          <p:spTgt spid="298034"/>
                                        </p:tgtEl>
                                        <p:attrNameLst>
                                          <p:attrName>r</p:attrName>
                                        </p:attrNameLst>
                                      </p:cBhvr>
                                    </p:animRot>
                                  </p:childTnLst>
                                </p:cTn>
                              </p:par>
                              <p:par>
                                <p:cTn id="137" presetID="10" presetClass="entr" presetSubtype="0" fill="hold" nodeType="withEffect">
                                  <p:stCondLst>
                                    <p:cond delay="0"/>
                                  </p:stCondLst>
                                  <p:childTnLst>
                                    <p:set>
                                      <p:cBhvr>
                                        <p:cTn id="138" dur="1" fill="hold">
                                          <p:stCondLst>
                                            <p:cond delay="0"/>
                                          </p:stCondLst>
                                        </p:cTn>
                                        <p:tgtEl>
                                          <p:spTgt spid="298026"/>
                                        </p:tgtEl>
                                        <p:attrNameLst>
                                          <p:attrName>style.visibility</p:attrName>
                                        </p:attrNameLst>
                                      </p:cBhvr>
                                      <p:to>
                                        <p:strVal val="visible"/>
                                      </p:to>
                                    </p:set>
                                    <p:animEffect transition="in" filter="fade">
                                      <p:cBhvr>
                                        <p:cTn id="139" dur="1000"/>
                                        <p:tgtEl>
                                          <p:spTgt spid="298026"/>
                                        </p:tgtEl>
                                      </p:cBhvr>
                                    </p:animEffect>
                                  </p:childTnLst>
                                </p:cTn>
                              </p:par>
                              <p:par>
                                <p:cTn id="140" presetID="10" presetClass="entr" presetSubtype="0" fill="hold" nodeType="withEffect">
                                  <p:stCondLst>
                                    <p:cond delay="0"/>
                                  </p:stCondLst>
                                  <p:childTnLst>
                                    <p:set>
                                      <p:cBhvr>
                                        <p:cTn id="141" dur="1" fill="hold">
                                          <p:stCondLst>
                                            <p:cond delay="0"/>
                                          </p:stCondLst>
                                        </p:cTn>
                                        <p:tgtEl>
                                          <p:spTgt spid="298029"/>
                                        </p:tgtEl>
                                        <p:attrNameLst>
                                          <p:attrName>style.visibility</p:attrName>
                                        </p:attrNameLst>
                                      </p:cBhvr>
                                      <p:to>
                                        <p:strVal val="visible"/>
                                      </p:to>
                                    </p:set>
                                    <p:animEffect transition="in" filter="fade">
                                      <p:cBhvr>
                                        <p:cTn id="142" dur="1000"/>
                                        <p:tgtEl>
                                          <p:spTgt spid="298029"/>
                                        </p:tgtEl>
                                      </p:cBhvr>
                                    </p:animEffect>
                                  </p:childTnLst>
                                </p:cTn>
                              </p:par>
                              <p:par>
                                <p:cTn id="143" presetID="10" presetClass="entr" presetSubtype="0" fill="hold" nodeType="withEffect">
                                  <p:stCondLst>
                                    <p:cond delay="0"/>
                                  </p:stCondLst>
                                  <p:childTnLst>
                                    <p:set>
                                      <p:cBhvr>
                                        <p:cTn id="144" dur="1" fill="hold">
                                          <p:stCondLst>
                                            <p:cond delay="0"/>
                                          </p:stCondLst>
                                        </p:cTn>
                                        <p:tgtEl>
                                          <p:spTgt spid="298031"/>
                                        </p:tgtEl>
                                        <p:attrNameLst>
                                          <p:attrName>style.visibility</p:attrName>
                                        </p:attrNameLst>
                                      </p:cBhvr>
                                      <p:to>
                                        <p:strVal val="visible"/>
                                      </p:to>
                                    </p:set>
                                    <p:animEffect transition="in" filter="fade">
                                      <p:cBhvr>
                                        <p:cTn id="145" dur="1000"/>
                                        <p:tgtEl>
                                          <p:spTgt spid="298031"/>
                                        </p:tgtEl>
                                      </p:cBhvr>
                                    </p:animEffect>
                                  </p:childTnLst>
                                </p:cTn>
                              </p:par>
                              <p:par>
                                <p:cTn id="146" presetID="22" presetClass="entr" presetSubtype="1" fill="hold" nodeType="withEffect">
                                  <p:stCondLst>
                                    <p:cond delay="0"/>
                                  </p:stCondLst>
                                  <p:childTnLst>
                                    <p:set>
                                      <p:cBhvr>
                                        <p:cTn id="147" dur="1" fill="hold">
                                          <p:stCondLst>
                                            <p:cond delay="0"/>
                                          </p:stCondLst>
                                        </p:cTn>
                                        <p:tgtEl>
                                          <p:spTgt spid="298033"/>
                                        </p:tgtEl>
                                        <p:attrNameLst>
                                          <p:attrName>style.visibility</p:attrName>
                                        </p:attrNameLst>
                                      </p:cBhvr>
                                      <p:to>
                                        <p:strVal val="visible"/>
                                      </p:to>
                                    </p:set>
                                    <p:animEffect transition="in" filter="wipe(up)">
                                      <p:cBhvr>
                                        <p:cTn id="148" dur="500"/>
                                        <p:tgtEl>
                                          <p:spTgt spid="298033"/>
                                        </p:tgtEl>
                                      </p:cBhvr>
                                    </p:animEffect>
                                  </p:childTnLst>
                                </p:cTn>
                              </p:par>
                              <p:par>
                                <p:cTn id="149" presetID="22" presetClass="entr" presetSubtype="1" fill="hold" nodeType="withEffect">
                                  <p:stCondLst>
                                    <p:cond delay="0"/>
                                  </p:stCondLst>
                                  <p:childTnLst>
                                    <p:set>
                                      <p:cBhvr>
                                        <p:cTn id="150" dur="1" fill="hold">
                                          <p:stCondLst>
                                            <p:cond delay="0"/>
                                          </p:stCondLst>
                                        </p:cTn>
                                        <p:tgtEl>
                                          <p:spTgt spid="298032"/>
                                        </p:tgtEl>
                                        <p:attrNameLst>
                                          <p:attrName>style.visibility</p:attrName>
                                        </p:attrNameLst>
                                      </p:cBhvr>
                                      <p:to>
                                        <p:strVal val="visible"/>
                                      </p:to>
                                    </p:set>
                                    <p:animEffect transition="in" filter="wipe(up)">
                                      <p:cBhvr>
                                        <p:cTn id="151" dur="500"/>
                                        <p:tgtEl>
                                          <p:spTgt spid="298032"/>
                                        </p:tgtEl>
                                      </p:cBhvr>
                                    </p:animEffect>
                                  </p:childTnLst>
                                </p:cTn>
                              </p:par>
                              <p:par>
                                <p:cTn id="152" presetID="22" presetClass="entr" presetSubtype="1" fill="hold" nodeType="withEffect">
                                  <p:stCondLst>
                                    <p:cond delay="0"/>
                                  </p:stCondLst>
                                  <p:childTnLst>
                                    <p:set>
                                      <p:cBhvr>
                                        <p:cTn id="153" dur="1" fill="hold">
                                          <p:stCondLst>
                                            <p:cond delay="0"/>
                                          </p:stCondLst>
                                        </p:cTn>
                                        <p:tgtEl>
                                          <p:spTgt spid="298030"/>
                                        </p:tgtEl>
                                        <p:attrNameLst>
                                          <p:attrName>style.visibility</p:attrName>
                                        </p:attrNameLst>
                                      </p:cBhvr>
                                      <p:to>
                                        <p:strVal val="visible"/>
                                      </p:to>
                                    </p:set>
                                    <p:animEffect transition="in" filter="wipe(up)">
                                      <p:cBhvr>
                                        <p:cTn id="154" dur="500"/>
                                        <p:tgtEl>
                                          <p:spTgt spid="298030"/>
                                        </p:tgtEl>
                                      </p:cBhvr>
                                    </p:animEffect>
                                  </p:childTnLst>
                                </p:cTn>
                              </p:par>
                              <p:par>
                                <p:cTn id="155" presetID="22" presetClass="entr" presetSubtype="1" fill="hold" nodeType="withEffect">
                                  <p:stCondLst>
                                    <p:cond delay="0"/>
                                  </p:stCondLst>
                                  <p:childTnLst>
                                    <p:set>
                                      <p:cBhvr>
                                        <p:cTn id="156" dur="1" fill="hold">
                                          <p:stCondLst>
                                            <p:cond delay="0"/>
                                          </p:stCondLst>
                                        </p:cTn>
                                        <p:tgtEl>
                                          <p:spTgt spid="298028"/>
                                        </p:tgtEl>
                                        <p:attrNameLst>
                                          <p:attrName>style.visibility</p:attrName>
                                        </p:attrNameLst>
                                      </p:cBhvr>
                                      <p:to>
                                        <p:strVal val="visible"/>
                                      </p:to>
                                    </p:set>
                                    <p:animEffect transition="in" filter="wipe(up)">
                                      <p:cBhvr>
                                        <p:cTn id="157" dur="500"/>
                                        <p:tgtEl>
                                          <p:spTgt spid="298028"/>
                                        </p:tgtEl>
                                      </p:cBhvr>
                                    </p:animEffect>
                                  </p:childTnLst>
                                </p:cTn>
                              </p:par>
                              <p:par>
                                <p:cTn id="158" presetID="22" presetClass="entr" presetSubtype="1" fill="hold" nodeType="withEffect">
                                  <p:stCondLst>
                                    <p:cond delay="0"/>
                                  </p:stCondLst>
                                  <p:childTnLst>
                                    <p:set>
                                      <p:cBhvr>
                                        <p:cTn id="159" dur="1" fill="hold">
                                          <p:stCondLst>
                                            <p:cond delay="0"/>
                                          </p:stCondLst>
                                        </p:cTn>
                                        <p:tgtEl>
                                          <p:spTgt spid="298027"/>
                                        </p:tgtEl>
                                        <p:attrNameLst>
                                          <p:attrName>style.visibility</p:attrName>
                                        </p:attrNameLst>
                                      </p:cBhvr>
                                      <p:to>
                                        <p:strVal val="visible"/>
                                      </p:to>
                                    </p:set>
                                    <p:animEffect transition="in" filter="wipe(up)">
                                      <p:cBhvr>
                                        <p:cTn id="160" dur="500"/>
                                        <p:tgtEl>
                                          <p:spTgt spid="298027"/>
                                        </p:tgtEl>
                                      </p:cBhvr>
                                    </p:animEffect>
                                  </p:childTnLst>
                                </p:cTn>
                              </p:par>
                            </p:childTnLst>
                          </p:cTn>
                        </p:par>
                      </p:childTnLst>
                    </p:cTn>
                  </p:par>
                  <p:par>
                    <p:cTn id="161" fill="hold">
                      <p:stCondLst>
                        <p:cond delay="indefinite"/>
                      </p:stCondLst>
                      <p:childTnLst>
                        <p:par>
                          <p:cTn id="162" fill="hold">
                            <p:stCondLst>
                              <p:cond delay="0"/>
                            </p:stCondLst>
                            <p:childTnLst>
                              <p:par>
                                <p:cTn id="163" presetID="2" presetClass="entr" presetSubtype="8" fill="hold" nodeType="clickEffect">
                                  <p:stCondLst>
                                    <p:cond delay="0"/>
                                  </p:stCondLst>
                                  <p:childTnLst>
                                    <p:set>
                                      <p:cBhvr>
                                        <p:cTn id="164" dur="1" fill="hold">
                                          <p:stCondLst>
                                            <p:cond delay="0"/>
                                          </p:stCondLst>
                                        </p:cTn>
                                        <p:tgtEl>
                                          <p:spTgt spid="2"/>
                                        </p:tgtEl>
                                        <p:attrNameLst>
                                          <p:attrName>style.visibility</p:attrName>
                                        </p:attrNameLst>
                                      </p:cBhvr>
                                      <p:to>
                                        <p:strVal val="visible"/>
                                      </p:to>
                                    </p:set>
                                    <p:anim calcmode="lin" valueType="num">
                                      <p:cBhvr additive="base">
                                        <p:cTn id="165" dur="500" fill="hold"/>
                                        <p:tgtEl>
                                          <p:spTgt spid="2"/>
                                        </p:tgtEl>
                                        <p:attrNameLst>
                                          <p:attrName>ppt_x</p:attrName>
                                        </p:attrNameLst>
                                      </p:cBhvr>
                                      <p:tavLst>
                                        <p:tav tm="0">
                                          <p:val>
                                            <p:strVal val="0-#ppt_w/2"/>
                                          </p:val>
                                        </p:tav>
                                        <p:tav tm="100000">
                                          <p:val>
                                            <p:strVal val="#ppt_x"/>
                                          </p:val>
                                        </p:tav>
                                      </p:tavLst>
                                    </p:anim>
                                    <p:anim calcmode="lin" valueType="num">
                                      <p:cBhvr additive="base">
                                        <p:cTn id="16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9" grpId="0"/>
      <p:bldP spid="298000" grpId="0"/>
      <p:bldP spid="298001" grpId="0"/>
      <p:bldP spid="298009" grpId="0"/>
      <p:bldP spid="298023" grpId="0"/>
      <p:bldP spid="298025" grpId="0"/>
      <p:bldP spid="29804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63538" y="0"/>
            <a:ext cx="8229600" cy="846138"/>
          </a:xfrm>
          <a:noFill/>
        </p:spPr>
        <p:txBody>
          <a:bodyPr/>
          <a:lstStyle/>
          <a:p>
            <a:r>
              <a:rPr lang="fr-FR" smtClean="0"/>
              <a:t>Options de récupération</a:t>
            </a:r>
          </a:p>
        </p:txBody>
      </p:sp>
      <p:pic>
        <p:nvPicPr>
          <p:cNvPr id="87043" name="Picture 5" descr="F:\vista\recup-1.png"/>
          <p:cNvPicPr>
            <a:picLocks noChangeAspect="1" noChangeArrowheads="1"/>
          </p:cNvPicPr>
          <p:nvPr/>
        </p:nvPicPr>
        <p:blipFill>
          <a:blip r:embed="rId3"/>
          <a:srcRect/>
          <a:stretch>
            <a:fillRect/>
          </a:stretch>
        </p:blipFill>
        <p:spPr bwMode="auto">
          <a:xfrm>
            <a:off x="0" y="779463"/>
            <a:ext cx="5848350" cy="4324350"/>
          </a:xfrm>
          <a:prstGeom prst="rect">
            <a:avLst/>
          </a:prstGeom>
          <a:noFill/>
          <a:ln w="9525">
            <a:noFill/>
            <a:miter lim="800000"/>
            <a:headEnd/>
            <a:tailEnd/>
          </a:ln>
        </p:spPr>
      </p:pic>
      <p:pic>
        <p:nvPicPr>
          <p:cNvPr id="87046" name="Picture 6" descr="F:\vista\recup-2.png"/>
          <p:cNvPicPr>
            <a:picLocks noChangeAspect="1" noChangeArrowheads="1"/>
          </p:cNvPicPr>
          <p:nvPr/>
        </p:nvPicPr>
        <p:blipFill>
          <a:blip r:embed="rId4"/>
          <a:srcRect/>
          <a:stretch>
            <a:fillRect/>
          </a:stretch>
        </p:blipFill>
        <p:spPr bwMode="auto">
          <a:xfrm>
            <a:off x="1546225" y="1552575"/>
            <a:ext cx="4752975" cy="3838575"/>
          </a:xfrm>
          <a:prstGeom prst="rect">
            <a:avLst/>
          </a:prstGeom>
          <a:noFill/>
          <a:ln w="9525">
            <a:noFill/>
            <a:miter lim="800000"/>
            <a:headEnd/>
            <a:tailEnd/>
          </a:ln>
        </p:spPr>
      </p:pic>
      <p:pic>
        <p:nvPicPr>
          <p:cNvPr id="87047" name="Picture 7" descr="F:\vista\recup-3.png"/>
          <p:cNvPicPr>
            <a:picLocks noChangeAspect="1" noChangeArrowheads="1"/>
          </p:cNvPicPr>
          <p:nvPr/>
        </p:nvPicPr>
        <p:blipFill>
          <a:blip r:embed="rId5"/>
          <a:srcRect/>
          <a:stretch>
            <a:fillRect/>
          </a:stretch>
        </p:blipFill>
        <p:spPr bwMode="auto">
          <a:xfrm>
            <a:off x="3562350" y="2400300"/>
            <a:ext cx="5581650" cy="40005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711200" y="2614613"/>
            <a:ext cx="7843838" cy="1739900"/>
          </a:xfrm>
          <a:noFill/>
        </p:spPr>
        <p:txBody>
          <a:bodyPr/>
          <a:lstStyle/>
          <a:p>
            <a:r>
              <a:rPr lang="fr-FR" smtClean="0"/>
              <a:t>Objectif 3:  Diagnostiquer et résoudre les incidents –</a:t>
            </a:r>
            <a:br>
              <a:rPr lang="fr-FR" smtClean="0"/>
            </a:br>
            <a:r>
              <a:rPr lang="fr-FR" smtClean="0"/>
              <a:t>Automatiser les tâches</a:t>
            </a:r>
          </a:p>
        </p:txBody>
      </p:sp>
    </p:spTree>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442913" y="2782888"/>
            <a:ext cx="8229600" cy="2743200"/>
          </a:xfrm>
          <a:prstGeom prst="rect">
            <a:avLst/>
          </a:prstGeom>
          <a:solidFill>
            <a:srgbClr val="530280">
              <a:alpha val="50195"/>
            </a:srgbClr>
          </a:solidFill>
          <a:ln w="12700">
            <a:solidFill>
              <a:schemeClr val="accent2"/>
            </a:solidFill>
            <a:miter lim="800000"/>
            <a:headEnd/>
            <a:tailEnd/>
          </a:ln>
        </p:spPr>
        <p:txBody>
          <a:bodyPr wrap="none" anchor="ctr"/>
          <a:lstStyle/>
          <a:p>
            <a:endParaRPr lang="fr-FR">
              <a:solidFill>
                <a:schemeClr val="accent3"/>
              </a:solidFill>
            </a:endParaRPr>
          </a:p>
        </p:txBody>
      </p:sp>
      <p:sp>
        <p:nvSpPr>
          <p:cNvPr id="89091" name="Rectangle 3"/>
          <p:cNvSpPr>
            <a:spLocks noGrp="1" noChangeArrowheads="1"/>
          </p:cNvSpPr>
          <p:nvPr>
            <p:ph type="title"/>
          </p:nvPr>
        </p:nvSpPr>
        <p:spPr>
          <a:xfrm>
            <a:off x="382588" y="0"/>
            <a:ext cx="8761412" cy="1079500"/>
          </a:xfrm>
          <a:noFill/>
        </p:spPr>
        <p:txBody>
          <a:bodyPr/>
          <a:lstStyle/>
          <a:p>
            <a:r>
              <a:rPr lang="fr-FR" smtClean="0"/>
              <a:t>Windows Diagnostics Infrastructure</a:t>
            </a:r>
            <a:br>
              <a:rPr lang="fr-FR" smtClean="0"/>
            </a:br>
            <a:r>
              <a:rPr lang="fr-FR" smtClean="0"/>
              <a:t>(</a:t>
            </a:r>
            <a:r>
              <a:rPr lang="fr-FR" sz="3200" smtClean="0"/>
              <a:t>WDI) </a:t>
            </a:r>
            <a:r>
              <a:rPr lang="fr-FR" sz="3200" smtClean="0">
                <a:solidFill>
                  <a:schemeClr val="accent2"/>
                </a:solidFill>
              </a:rPr>
              <a:t>Trois phases</a:t>
            </a:r>
          </a:p>
        </p:txBody>
      </p:sp>
      <p:sp>
        <p:nvSpPr>
          <p:cNvPr id="89092" name="Rectangle 4"/>
          <p:cNvSpPr>
            <a:spLocks noChangeArrowheads="1"/>
          </p:cNvSpPr>
          <p:nvPr/>
        </p:nvSpPr>
        <p:spPr bwMode="auto">
          <a:xfrm>
            <a:off x="442913" y="5145088"/>
            <a:ext cx="8229600" cy="838200"/>
          </a:xfrm>
          <a:prstGeom prst="rect">
            <a:avLst/>
          </a:prstGeom>
          <a:gradFill rotWithShape="1">
            <a:gsLst>
              <a:gs pos="0">
                <a:srgbClr val="339966"/>
              </a:gs>
              <a:gs pos="100000">
                <a:srgbClr val="18472F"/>
              </a:gs>
            </a:gsLst>
            <a:lin ang="2700000" scaled="1"/>
          </a:gradFill>
          <a:ln w="12700">
            <a:noFill/>
            <a:miter lim="800000"/>
            <a:headEnd/>
            <a:tailEnd/>
          </a:ln>
        </p:spPr>
        <p:txBody>
          <a:bodyPr wrap="none" anchor="ctr"/>
          <a:lstStyle/>
          <a:p>
            <a:pPr algn="ctr"/>
            <a:endParaRPr lang="fr-FR" sz="2200">
              <a:solidFill>
                <a:schemeClr val="accent3"/>
              </a:solidFill>
              <a:latin typeface="Segoe Semibold" pitchFamily="34" charset="0"/>
              <a:cs typeface="Arial" charset="0"/>
            </a:endParaRPr>
          </a:p>
        </p:txBody>
      </p:sp>
      <p:sp>
        <p:nvSpPr>
          <p:cNvPr id="89093" name="Line 5"/>
          <p:cNvSpPr>
            <a:spLocks noChangeShapeType="1"/>
          </p:cNvSpPr>
          <p:nvPr/>
        </p:nvSpPr>
        <p:spPr bwMode="auto">
          <a:xfrm>
            <a:off x="3186113" y="2478088"/>
            <a:ext cx="0" cy="3505200"/>
          </a:xfrm>
          <a:prstGeom prst="line">
            <a:avLst/>
          </a:prstGeom>
          <a:noFill/>
          <a:ln w="12700">
            <a:solidFill>
              <a:schemeClr val="accent1"/>
            </a:solidFill>
            <a:round/>
            <a:headEnd/>
            <a:tailEnd/>
          </a:ln>
        </p:spPr>
        <p:txBody>
          <a:bodyPr anchor="ctr"/>
          <a:lstStyle/>
          <a:p>
            <a:endParaRPr lang="fr-FR"/>
          </a:p>
        </p:txBody>
      </p:sp>
      <p:sp>
        <p:nvSpPr>
          <p:cNvPr id="89094" name="Line 6"/>
          <p:cNvSpPr>
            <a:spLocks noChangeShapeType="1"/>
          </p:cNvSpPr>
          <p:nvPr/>
        </p:nvSpPr>
        <p:spPr bwMode="auto">
          <a:xfrm>
            <a:off x="5929313" y="2478088"/>
            <a:ext cx="0" cy="3505200"/>
          </a:xfrm>
          <a:prstGeom prst="line">
            <a:avLst/>
          </a:prstGeom>
          <a:noFill/>
          <a:ln w="12700">
            <a:solidFill>
              <a:schemeClr val="accent1"/>
            </a:solidFill>
            <a:round/>
            <a:headEnd/>
            <a:tailEnd/>
          </a:ln>
        </p:spPr>
        <p:txBody>
          <a:bodyPr anchor="ctr"/>
          <a:lstStyle/>
          <a:p>
            <a:endParaRPr lang="fr-FR"/>
          </a:p>
        </p:txBody>
      </p:sp>
      <p:sp>
        <p:nvSpPr>
          <p:cNvPr id="89095" name="Line 7"/>
          <p:cNvSpPr>
            <a:spLocks noChangeShapeType="1"/>
          </p:cNvSpPr>
          <p:nvPr/>
        </p:nvSpPr>
        <p:spPr bwMode="auto">
          <a:xfrm>
            <a:off x="442913" y="2478088"/>
            <a:ext cx="0" cy="3505200"/>
          </a:xfrm>
          <a:prstGeom prst="line">
            <a:avLst/>
          </a:prstGeom>
          <a:noFill/>
          <a:ln w="12700">
            <a:solidFill>
              <a:schemeClr val="accent1"/>
            </a:solidFill>
            <a:round/>
            <a:headEnd/>
            <a:tailEnd/>
          </a:ln>
        </p:spPr>
        <p:txBody>
          <a:bodyPr anchor="ctr"/>
          <a:lstStyle/>
          <a:p>
            <a:endParaRPr lang="fr-FR"/>
          </a:p>
        </p:txBody>
      </p:sp>
      <p:sp>
        <p:nvSpPr>
          <p:cNvPr id="89096" name="Line 8"/>
          <p:cNvSpPr>
            <a:spLocks noChangeShapeType="1"/>
          </p:cNvSpPr>
          <p:nvPr/>
        </p:nvSpPr>
        <p:spPr bwMode="auto">
          <a:xfrm>
            <a:off x="8672513" y="2478088"/>
            <a:ext cx="0" cy="3505200"/>
          </a:xfrm>
          <a:prstGeom prst="line">
            <a:avLst/>
          </a:prstGeom>
          <a:noFill/>
          <a:ln w="12700">
            <a:solidFill>
              <a:schemeClr val="accent1"/>
            </a:solidFill>
            <a:round/>
            <a:headEnd/>
            <a:tailEnd/>
          </a:ln>
        </p:spPr>
        <p:txBody>
          <a:bodyPr anchor="ctr"/>
          <a:lstStyle/>
          <a:p>
            <a:endParaRPr lang="fr-FR"/>
          </a:p>
        </p:txBody>
      </p:sp>
      <p:sp>
        <p:nvSpPr>
          <p:cNvPr id="89097" name="Line 9"/>
          <p:cNvSpPr>
            <a:spLocks noChangeShapeType="1"/>
          </p:cNvSpPr>
          <p:nvPr/>
        </p:nvSpPr>
        <p:spPr bwMode="auto">
          <a:xfrm>
            <a:off x="442913" y="5983288"/>
            <a:ext cx="8229600" cy="0"/>
          </a:xfrm>
          <a:prstGeom prst="line">
            <a:avLst/>
          </a:prstGeom>
          <a:noFill/>
          <a:ln w="12700">
            <a:solidFill>
              <a:schemeClr val="accent1"/>
            </a:solidFill>
            <a:round/>
            <a:headEnd/>
            <a:tailEnd/>
          </a:ln>
        </p:spPr>
        <p:txBody>
          <a:bodyPr anchor="ctr"/>
          <a:lstStyle/>
          <a:p>
            <a:endParaRPr lang="fr-FR">
              <a:solidFill>
                <a:schemeClr val="accent3"/>
              </a:solidFill>
            </a:endParaRPr>
          </a:p>
        </p:txBody>
      </p:sp>
      <p:sp>
        <p:nvSpPr>
          <p:cNvPr id="296970" name="Rectangle 10"/>
          <p:cNvSpPr>
            <a:spLocks noChangeArrowheads="1"/>
          </p:cNvSpPr>
          <p:nvPr/>
        </p:nvSpPr>
        <p:spPr bwMode="auto">
          <a:xfrm>
            <a:off x="442913" y="2782888"/>
            <a:ext cx="2743200" cy="3200400"/>
          </a:xfrm>
          <a:prstGeom prst="rect">
            <a:avLst/>
          </a:prstGeom>
          <a:gradFill rotWithShape="1">
            <a:gsLst>
              <a:gs pos="0">
                <a:schemeClr val="hlink">
                  <a:alpha val="50000"/>
                </a:schemeClr>
              </a:gs>
              <a:gs pos="100000">
                <a:schemeClr val="hlink">
                  <a:gamma/>
                  <a:shade val="46275"/>
                  <a:invGamma/>
                  <a:alpha val="50000"/>
                </a:schemeClr>
              </a:gs>
            </a:gsLst>
            <a:lin ang="5400000" scaled="1"/>
          </a:gradFill>
          <a:ln w="12700">
            <a:noFill/>
            <a:miter lim="800000"/>
            <a:headEnd/>
            <a:tailEnd/>
          </a:ln>
          <a:effectLst/>
        </p:spPr>
        <p:txBody>
          <a:bodyPr/>
          <a:lstStyle/>
          <a:p>
            <a:pPr marL="228600" lvl="1" indent="-227013" eaLnBrk="0" hangingPunct="0">
              <a:buFontTx/>
              <a:buBlip>
                <a:blip r:embed="rId3"/>
              </a:buBlip>
              <a:defRPr/>
            </a:pPr>
            <a:r>
              <a:rPr lang="fr-FR" sz="1600" b="1">
                <a:solidFill>
                  <a:schemeClr val="accent3"/>
                </a:solidFill>
                <a:latin typeface="Segoe Semibold" pitchFamily="34" charset="0"/>
                <a:cs typeface="Arial" pitchFamily="34" charset="0"/>
              </a:rPr>
              <a:t>Basé sur des évènements</a:t>
            </a:r>
          </a:p>
          <a:p>
            <a:pPr marL="457200" lvl="2" indent="-225425" eaLnBrk="0" hangingPunct="0">
              <a:buFont typeface="Arial" pitchFamily="34" charset="0"/>
              <a:buBlip>
                <a:blip r:embed="rId4"/>
              </a:buBlip>
              <a:defRPr/>
            </a:pPr>
            <a:r>
              <a:rPr lang="fr-FR" sz="1600" b="1">
                <a:solidFill>
                  <a:schemeClr val="accent3"/>
                </a:solidFill>
                <a:latin typeface="Segoe Semibold" pitchFamily="34" charset="0"/>
                <a:cs typeface="Arial" pitchFamily="34" charset="0"/>
              </a:rPr>
              <a:t>Simple</a:t>
            </a:r>
          </a:p>
          <a:p>
            <a:pPr marL="457200" lvl="2" indent="-225425" eaLnBrk="0" hangingPunct="0">
              <a:buFont typeface="Arial" pitchFamily="34" charset="0"/>
              <a:buBlip>
                <a:blip r:embed="rId4"/>
              </a:buBlip>
              <a:defRPr/>
            </a:pPr>
            <a:r>
              <a:rPr lang="fr-FR" sz="1600" b="1">
                <a:solidFill>
                  <a:schemeClr val="accent3"/>
                </a:solidFill>
                <a:latin typeface="Segoe Semibold" pitchFamily="34" charset="0"/>
                <a:cs typeface="Arial" pitchFamily="34" charset="0"/>
              </a:rPr>
              <a:t> Arrêt / Redémarage des traces</a:t>
            </a:r>
          </a:p>
          <a:p>
            <a:pPr marL="228600" lvl="1" indent="-227013" eaLnBrk="0" hangingPunct="0">
              <a:buFontTx/>
              <a:buBlip>
                <a:blip r:embed="rId3"/>
              </a:buBlip>
              <a:defRPr/>
            </a:pPr>
            <a:r>
              <a:rPr lang="fr-FR" sz="1600" b="1">
                <a:solidFill>
                  <a:schemeClr val="accent3"/>
                </a:solidFill>
                <a:latin typeface="Segoe Semibold" pitchFamily="34" charset="0"/>
                <a:cs typeface="Arial" pitchFamily="34" charset="0"/>
              </a:rPr>
              <a:t>A la demande</a:t>
            </a:r>
          </a:p>
          <a:p>
            <a:pPr marL="228600" lvl="1" indent="-227013" eaLnBrk="0" hangingPunct="0">
              <a:buFontTx/>
              <a:buBlip>
                <a:blip r:embed="rId3"/>
              </a:buBlip>
              <a:defRPr/>
            </a:pPr>
            <a:r>
              <a:rPr lang="fr-FR" sz="1600" b="1">
                <a:solidFill>
                  <a:schemeClr val="accent3"/>
                </a:solidFill>
                <a:latin typeface="Segoe Semibold" pitchFamily="34" charset="0"/>
                <a:cs typeface="Arial" pitchFamily="34" charset="0"/>
              </a:rPr>
              <a:t>Basé sur des compteurs</a:t>
            </a:r>
          </a:p>
          <a:p>
            <a:pPr eaLnBrk="0" hangingPunct="0">
              <a:defRPr/>
            </a:pPr>
            <a:endParaRPr lang="fr-FR" sz="1600" b="1">
              <a:solidFill>
                <a:schemeClr val="accent3"/>
              </a:solidFill>
              <a:latin typeface="Segoe Semibold" pitchFamily="34" charset="0"/>
              <a:cs typeface="Arial" pitchFamily="34" charset="0"/>
            </a:endParaRPr>
          </a:p>
          <a:p>
            <a:pPr eaLnBrk="0" hangingPunct="0">
              <a:defRPr/>
            </a:pPr>
            <a:endParaRPr lang="fr-FR" sz="1600" b="1">
              <a:solidFill>
                <a:schemeClr val="accent3"/>
              </a:solidFill>
              <a:latin typeface="Segoe Semibold" pitchFamily="34" charset="0"/>
              <a:cs typeface="Arial" pitchFamily="34" charset="0"/>
            </a:endParaRPr>
          </a:p>
          <a:p>
            <a:pPr eaLnBrk="0" hangingPunct="0">
              <a:defRPr/>
            </a:pPr>
            <a:r>
              <a:rPr lang="fr-FR" sz="1600" b="1">
                <a:solidFill>
                  <a:schemeClr val="accent3"/>
                </a:solidFill>
                <a:latin typeface="Segoe Semibold" pitchFamily="34" charset="0"/>
                <a:cs typeface="Arial" pitchFamily="34" charset="0"/>
              </a:rPr>
              <a:t>Détecter les indicateurs d’erreurs</a:t>
            </a:r>
          </a:p>
        </p:txBody>
      </p:sp>
      <p:sp>
        <p:nvSpPr>
          <p:cNvPr id="296971" name="Rectangle 11"/>
          <p:cNvSpPr>
            <a:spLocks noChangeArrowheads="1"/>
          </p:cNvSpPr>
          <p:nvPr/>
        </p:nvSpPr>
        <p:spPr bwMode="auto">
          <a:xfrm>
            <a:off x="3200400" y="2782888"/>
            <a:ext cx="2743200" cy="3200400"/>
          </a:xfrm>
          <a:prstGeom prst="rect">
            <a:avLst/>
          </a:prstGeom>
          <a:gradFill rotWithShape="1">
            <a:gsLst>
              <a:gs pos="0">
                <a:schemeClr val="hlink">
                  <a:alpha val="50000"/>
                </a:schemeClr>
              </a:gs>
              <a:gs pos="100000">
                <a:schemeClr val="hlink">
                  <a:gamma/>
                  <a:shade val="46275"/>
                  <a:invGamma/>
                  <a:alpha val="50000"/>
                </a:schemeClr>
              </a:gs>
            </a:gsLst>
            <a:lin ang="5400000" scaled="1"/>
          </a:gradFill>
          <a:ln w="12700">
            <a:noFill/>
            <a:miter lim="800000"/>
            <a:headEnd/>
            <a:tailEnd/>
          </a:ln>
          <a:effectLst/>
        </p:spPr>
        <p:txBody>
          <a:bodyPr/>
          <a:lstStyle/>
          <a:p>
            <a:pPr eaLnBrk="0" hangingPunct="0">
              <a:buFontTx/>
              <a:buBlip>
                <a:blip r:embed="rId3"/>
              </a:buBlip>
              <a:defRPr/>
            </a:pPr>
            <a:r>
              <a:rPr lang="fr-FR" sz="1600" b="1">
                <a:solidFill>
                  <a:schemeClr val="accent3"/>
                </a:solidFill>
                <a:latin typeface="Arial" pitchFamily="34" charset="0"/>
                <a:cs typeface="Arial" pitchFamily="34" charset="0"/>
              </a:rPr>
              <a:t> Gérer les modules de diagnostic avec des connaissances spécifiques à chaque domaine</a:t>
            </a:r>
          </a:p>
          <a:p>
            <a:pPr eaLnBrk="0" hangingPunct="0">
              <a:buFontTx/>
              <a:buBlip>
                <a:blip r:embed="rId3"/>
              </a:buBlip>
              <a:defRPr/>
            </a:pPr>
            <a:endParaRPr lang="fr-FR" sz="1600" b="1">
              <a:solidFill>
                <a:schemeClr val="accent3"/>
              </a:solidFill>
              <a:latin typeface="Arial" pitchFamily="34" charset="0"/>
              <a:cs typeface="Arial" pitchFamily="34" charset="0"/>
            </a:endParaRPr>
          </a:p>
          <a:p>
            <a:pPr eaLnBrk="0" hangingPunct="0">
              <a:buFontTx/>
              <a:buBlip>
                <a:blip r:embed="rId3"/>
              </a:buBlip>
              <a:defRPr/>
            </a:pPr>
            <a:r>
              <a:rPr lang="fr-FR" sz="1600" b="1">
                <a:solidFill>
                  <a:schemeClr val="accent3"/>
                </a:solidFill>
                <a:latin typeface="Arial" pitchFamily="34" charset="0"/>
              </a:rPr>
              <a:t>Recherche de la cause du problème</a:t>
            </a:r>
          </a:p>
          <a:p>
            <a:pPr marL="344488" lvl="1" indent="-173038" eaLnBrk="0" hangingPunct="0">
              <a:defRPr/>
            </a:pPr>
            <a:endParaRPr lang="fr-FR" sz="1600" b="1">
              <a:solidFill>
                <a:schemeClr val="accent3"/>
              </a:solidFill>
              <a:latin typeface="Segoe Semibold" pitchFamily="34" charset="0"/>
              <a:cs typeface="Arial" pitchFamily="34" charset="0"/>
            </a:endParaRPr>
          </a:p>
          <a:p>
            <a:pPr eaLnBrk="0" hangingPunct="0">
              <a:defRPr/>
            </a:pPr>
            <a:endParaRPr lang="fr-FR" sz="1600" b="1">
              <a:solidFill>
                <a:schemeClr val="accent3"/>
              </a:solidFill>
              <a:latin typeface="Segoe Semibold" pitchFamily="34" charset="0"/>
              <a:cs typeface="Arial" pitchFamily="34" charset="0"/>
            </a:endParaRPr>
          </a:p>
          <a:p>
            <a:pPr eaLnBrk="0" hangingPunct="0">
              <a:defRPr/>
            </a:pPr>
            <a:r>
              <a:rPr lang="fr-FR" sz="1600" b="1">
                <a:solidFill>
                  <a:schemeClr val="accent3"/>
                </a:solidFill>
                <a:latin typeface="Segoe Semibold" pitchFamily="34" charset="0"/>
                <a:cs typeface="Arial" pitchFamily="34" charset="0"/>
              </a:rPr>
              <a:t>Vérifier une panne probable du disque dur</a:t>
            </a:r>
          </a:p>
          <a:p>
            <a:pPr marL="344488" lvl="1" indent="-173038" eaLnBrk="0" hangingPunct="0">
              <a:buFontTx/>
              <a:buChar char="•"/>
              <a:defRPr/>
            </a:pPr>
            <a:endParaRPr lang="fr-FR" sz="1600" b="1">
              <a:solidFill>
                <a:schemeClr val="accent3"/>
              </a:solidFill>
              <a:latin typeface="Segoe Semibold" pitchFamily="34" charset="0"/>
              <a:cs typeface="Arial" pitchFamily="34" charset="0"/>
            </a:endParaRPr>
          </a:p>
        </p:txBody>
      </p:sp>
      <p:sp>
        <p:nvSpPr>
          <p:cNvPr id="296972" name="Rectangle 12"/>
          <p:cNvSpPr>
            <a:spLocks noChangeArrowheads="1"/>
          </p:cNvSpPr>
          <p:nvPr/>
        </p:nvSpPr>
        <p:spPr bwMode="auto">
          <a:xfrm>
            <a:off x="442913" y="4916488"/>
            <a:ext cx="8229600" cy="304800"/>
          </a:xfrm>
          <a:prstGeom prst="rect">
            <a:avLst/>
          </a:prstGeom>
          <a:gradFill rotWithShape="1">
            <a:gsLst>
              <a:gs pos="0">
                <a:schemeClr val="tx2">
                  <a:gamma/>
                  <a:shade val="46275"/>
                  <a:invGamma/>
                </a:schemeClr>
              </a:gs>
              <a:gs pos="50000">
                <a:schemeClr val="tx2"/>
              </a:gs>
              <a:gs pos="100000">
                <a:schemeClr val="tx2">
                  <a:gamma/>
                  <a:shade val="46275"/>
                  <a:invGamma/>
                </a:schemeClr>
              </a:gs>
            </a:gsLst>
            <a:lin ang="5400000" scaled="1"/>
          </a:gradFill>
          <a:ln w="12700">
            <a:solidFill>
              <a:schemeClr val="tx1"/>
            </a:solidFill>
            <a:miter lim="800000"/>
            <a:headEnd/>
            <a:tailEnd/>
          </a:ln>
          <a:effectLst>
            <a:outerShdw dist="35921" dir="2700000" algn="ctr" rotWithShape="0">
              <a:schemeClr val="tx1"/>
            </a:outerShdw>
          </a:effectLst>
        </p:spPr>
        <p:txBody>
          <a:bodyPr anchor="ctr"/>
          <a:lstStyle/>
          <a:p>
            <a:pPr eaLnBrk="0" hangingPunct="0">
              <a:defRPr/>
            </a:pPr>
            <a:r>
              <a:rPr lang="fr-FR">
                <a:solidFill>
                  <a:schemeClr val="accent3"/>
                </a:solidFill>
                <a:latin typeface="Segoe Semibold" pitchFamily="34" charset="0"/>
                <a:cs typeface="Arial" pitchFamily="34" charset="0"/>
              </a:rPr>
              <a:t>Exemple:  problèmes d’E/S sur un disque dur</a:t>
            </a:r>
          </a:p>
        </p:txBody>
      </p:sp>
      <p:grpSp>
        <p:nvGrpSpPr>
          <p:cNvPr id="89101" name="Group 13"/>
          <p:cNvGrpSpPr>
            <a:grpSpLocks/>
          </p:cNvGrpSpPr>
          <p:nvPr/>
        </p:nvGrpSpPr>
        <p:grpSpPr bwMode="auto">
          <a:xfrm>
            <a:off x="442913" y="1487488"/>
            <a:ext cx="1600200" cy="1268412"/>
            <a:chOff x="288" y="1152"/>
            <a:chExt cx="1008" cy="799"/>
          </a:xfrm>
        </p:grpSpPr>
        <p:sp>
          <p:nvSpPr>
            <p:cNvPr id="89108" name="AutoShape 14"/>
            <p:cNvSpPr>
              <a:spLocks noChangeAspect="1" noChangeArrowheads="1" noTextEdit="1"/>
            </p:cNvSpPr>
            <p:nvPr/>
          </p:nvSpPr>
          <p:spPr bwMode="auto">
            <a:xfrm>
              <a:off x="288" y="1152"/>
              <a:ext cx="1008" cy="799"/>
            </a:xfrm>
            <a:prstGeom prst="rect">
              <a:avLst/>
            </a:prstGeom>
            <a:noFill/>
            <a:ln w="9525">
              <a:noFill/>
              <a:miter lim="800000"/>
              <a:headEnd/>
              <a:tailEnd/>
            </a:ln>
          </p:spPr>
          <p:txBody>
            <a:bodyPr/>
            <a:lstStyle/>
            <a:p>
              <a:endParaRPr lang="fr-FR"/>
            </a:p>
          </p:txBody>
        </p:sp>
        <p:sp>
          <p:nvSpPr>
            <p:cNvPr id="89109" name="Freeform 15"/>
            <p:cNvSpPr>
              <a:spLocks/>
            </p:cNvSpPr>
            <p:nvPr/>
          </p:nvSpPr>
          <p:spPr bwMode="auto">
            <a:xfrm>
              <a:off x="316" y="1549"/>
              <a:ext cx="280" cy="179"/>
            </a:xfrm>
            <a:custGeom>
              <a:avLst/>
              <a:gdLst>
                <a:gd name="T0" fmla="*/ 6 w 612"/>
                <a:gd name="T1" fmla="*/ 37 h 391"/>
                <a:gd name="T2" fmla="*/ 5 w 612"/>
                <a:gd name="T3" fmla="*/ 36 h 391"/>
                <a:gd name="T4" fmla="*/ 4 w 612"/>
                <a:gd name="T5" fmla="*/ 35 h 391"/>
                <a:gd name="T6" fmla="*/ 3 w 612"/>
                <a:gd name="T7" fmla="*/ 34 h 391"/>
                <a:gd name="T8" fmla="*/ 3 w 612"/>
                <a:gd name="T9" fmla="*/ 33 h 391"/>
                <a:gd name="T10" fmla="*/ 2 w 612"/>
                <a:gd name="T11" fmla="*/ 32 h 391"/>
                <a:gd name="T12" fmla="*/ 1 w 612"/>
                <a:gd name="T13" fmla="*/ 31 h 391"/>
                <a:gd name="T14" fmla="*/ 1 w 612"/>
                <a:gd name="T15" fmla="*/ 30 h 391"/>
                <a:gd name="T16" fmla="*/ 0 w 612"/>
                <a:gd name="T17" fmla="*/ 28 h 391"/>
                <a:gd name="T18" fmla="*/ 0 w 612"/>
                <a:gd name="T19" fmla="*/ 27 h 391"/>
                <a:gd name="T20" fmla="*/ 0 w 612"/>
                <a:gd name="T21" fmla="*/ 25 h 391"/>
                <a:gd name="T22" fmla="*/ 0 w 612"/>
                <a:gd name="T23" fmla="*/ 24 h 391"/>
                <a:gd name="T24" fmla="*/ 0 w 612"/>
                <a:gd name="T25" fmla="*/ 22 h 391"/>
                <a:gd name="T26" fmla="*/ 1 w 612"/>
                <a:gd name="T27" fmla="*/ 22 h 391"/>
                <a:gd name="T28" fmla="*/ 2 w 612"/>
                <a:gd name="T29" fmla="*/ 21 h 391"/>
                <a:gd name="T30" fmla="*/ 3 w 612"/>
                <a:gd name="T31" fmla="*/ 20 h 391"/>
                <a:gd name="T32" fmla="*/ 4 w 612"/>
                <a:gd name="T33" fmla="*/ 19 h 391"/>
                <a:gd name="T34" fmla="*/ 5 w 612"/>
                <a:gd name="T35" fmla="*/ 18 h 391"/>
                <a:gd name="T36" fmla="*/ 7 w 612"/>
                <a:gd name="T37" fmla="*/ 17 h 391"/>
                <a:gd name="T38" fmla="*/ 8 w 612"/>
                <a:gd name="T39" fmla="*/ 17 h 391"/>
                <a:gd name="T40" fmla="*/ 10 w 612"/>
                <a:gd name="T41" fmla="*/ 16 h 391"/>
                <a:gd name="T42" fmla="*/ 11 w 612"/>
                <a:gd name="T43" fmla="*/ 15 h 391"/>
                <a:gd name="T44" fmla="*/ 13 w 612"/>
                <a:gd name="T45" fmla="*/ 15 h 391"/>
                <a:gd name="T46" fmla="*/ 15 w 612"/>
                <a:gd name="T47" fmla="*/ 14 h 391"/>
                <a:gd name="T48" fmla="*/ 17 w 612"/>
                <a:gd name="T49" fmla="*/ 12 h 391"/>
                <a:gd name="T50" fmla="*/ 19 w 612"/>
                <a:gd name="T51" fmla="*/ 12 h 391"/>
                <a:gd name="T52" fmla="*/ 22 w 612"/>
                <a:gd name="T53" fmla="*/ 11 h 391"/>
                <a:gd name="T54" fmla="*/ 24 w 612"/>
                <a:gd name="T55" fmla="*/ 10 h 391"/>
                <a:gd name="T56" fmla="*/ 26 w 612"/>
                <a:gd name="T57" fmla="*/ 9 h 391"/>
                <a:gd name="T58" fmla="*/ 28 w 612"/>
                <a:gd name="T59" fmla="*/ 8 h 391"/>
                <a:gd name="T60" fmla="*/ 30 w 612"/>
                <a:gd name="T61" fmla="*/ 7 h 391"/>
                <a:gd name="T62" fmla="*/ 32 w 612"/>
                <a:gd name="T63" fmla="*/ 7 h 391"/>
                <a:gd name="T64" fmla="*/ 34 w 612"/>
                <a:gd name="T65" fmla="*/ 5 h 391"/>
                <a:gd name="T66" fmla="*/ 37 w 612"/>
                <a:gd name="T67" fmla="*/ 5 h 391"/>
                <a:gd name="T68" fmla="*/ 38 w 612"/>
                <a:gd name="T69" fmla="*/ 5 h 391"/>
                <a:gd name="T70" fmla="*/ 40 w 612"/>
                <a:gd name="T71" fmla="*/ 4 h 391"/>
                <a:gd name="T72" fmla="*/ 42 w 612"/>
                <a:gd name="T73" fmla="*/ 3 h 391"/>
                <a:gd name="T74" fmla="*/ 44 w 612"/>
                <a:gd name="T75" fmla="*/ 2 h 391"/>
                <a:gd name="T76" fmla="*/ 45 w 612"/>
                <a:gd name="T77" fmla="*/ 2 h 391"/>
                <a:gd name="T78" fmla="*/ 47 w 612"/>
                <a:gd name="T79" fmla="*/ 1 h 391"/>
                <a:gd name="T80" fmla="*/ 48 w 612"/>
                <a:gd name="T81" fmla="*/ 1 h 391"/>
                <a:gd name="T82" fmla="*/ 49 w 612"/>
                <a:gd name="T83" fmla="*/ 1 h 391"/>
                <a:gd name="T84" fmla="*/ 50 w 612"/>
                <a:gd name="T85" fmla="*/ 0 h 391"/>
                <a:gd name="T86" fmla="*/ 51 w 612"/>
                <a:gd name="T87" fmla="*/ 0 h 391"/>
                <a:gd name="T88" fmla="*/ 52 w 612"/>
                <a:gd name="T89" fmla="*/ 0 h 391"/>
                <a:gd name="T90" fmla="*/ 59 w 612"/>
                <a:gd name="T91" fmla="*/ 2 h 391"/>
                <a:gd name="T92" fmla="*/ 6 w 612"/>
                <a:gd name="T93" fmla="*/ 38 h 3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2"/>
                <a:gd name="T142" fmla="*/ 0 h 391"/>
                <a:gd name="T143" fmla="*/ 612 w 612"/>
                <a:gd name="T144" fmla="*/ 391 h 39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2" h="391">
                  <a:moveTo>
                    <a:pt x="64" y="391"/>
                  </a:moveTo>
                  <a:lnTo>
                    <a:pt x="63" y="389"/>
                  </a:lnTo>
                  <a:lnTo>
                    <a:pt x="59" y="385"/>
                  </a:lnTo>
                  <a:lnTo>
                    <a:pt x="53" y="378"/>
                  </a:lnTo>
                  <a:lnTo>
                    <a:pt x="48" y="372"/>
                  </a:lnTo>
                  <a:lnTo>
                    <a:pt x="44" y="366"/>
                  </a:lnTo>
                  <a:lnTo>
                    <a:pt x="40" y="362"/>
                  </a:lnTo>
                  <a:lnTo>
                    <a:pt x="36" y="357"/>
                  </a:lnTo>
                  <a:lnTo>
                    <a:pt x="34" y="353"/>
                  </a:lnTo>
                  <a:lnTo>
                    <a:pt x="28" y="346"/>
                  </a:lnTo>
                  <a:lnTo>
                    <a:pt x="26" y="341"/>
                  </a:lnTo>
                  <a:lnTo>
                    <a:pt x="22" y="334"/>
                  </a:lnTo>
                  <a:lnTo>
                    <a:pt x="19" y="328"/>
                  </a:lnTo>
                  <a:lnTo>
                    <a:pt x="15" y="320"/>
                  </a:lnTo>
                  <a:lnTo>
                    <a:pt x="11" y="313"/>
                  </a:lnTo>
                  <a:lnTo>
                    <a:pt x="8" y="307"/>
                  </a:lnTo>
                  <a:lnTo>
                    <a:pt x="7" y="300"/>
                  </a:lnTo>
                  <a:lnTo>
                    <a:pt x="4" y="293"/>
                  </a:lnTo>
                  <a:lnTo>
                    <a:pt x="3" y="286"/>
                  </a:lnTo>
                  <a:lnTo>
                    <a:pt x="2" y="278"/>
                  </a:lnTo>
                  <a:lnTo>
                    <a:pt x="2" y="272"/>
                  </a:lnTo>
                  <a:lnTo>
                    <a:pt x="0" y="265"/>
                  </a:lnTo>
                  <a:lnTo>
                    <a:pt x="2" y="257"/>
                  </a:lnTo>
                  <a:lnTo>
                    <a:pt x="3" y="250"/>
                  </a:lnTo>
                  <a:lnTo>
                    <a:pt x="4" y="243"/>
                  </a:lnTo>
                  <a:lnTo>
                    <a:pt x="7" y="236"/>
                  </a:lnTo>
                  <a:lnTo>
                    <a:pt x="11" y="230"/>
                  </a:lnTo>
                  <a:lnTo>
                    <a:pt x="16" y="223"/>
                  </a:lnTo>
                  <a:lnTo>
                    <a:pt x="23" y="217"/>
                  </a:lnTo>
                  <a:lnTo>
                    <a:pt x="24" y="213"/>
                  </a:lnTo>
                  <a:lnTo>
                    <a:pt x="30" y="211"/>
                  </a:lnTo>
                  <a:lnTo>
                    <a:pt x="34" y="207"/>
                  </a:lnTo>
                  <a:lnTo>
                    <a:pt x="37" y="204"/>
                  </a:lnTo>
                  <a:lnTo>
                    <a:pt x="43" y="198"/>
                  </a:lnTo>
                  <a:lnTo>
                    <a:pt x="49" y="196"/>
                  </a:lnTo>
                  <a:lnTo>
                    <a:pt x="55" y="192"/>
                  </a:lnTo>
                  <a:lnTo>
                    <a:pt x="63" y="189"/>
                  </a:lnTo>
                  <a:lnTo>
                    <a:pt x="69" y="184"/>
                  </a:lnTo>
                  <a:lnTo>
                    <a:pt x="76" y="180"/>
                  </a:lnTo>
                  <a:lnTo>
                    <a:pt x="84" y="175"/>
                  </a:lnTo>
                  <a:lnTo>
                    <a:pt x="93" y="171"/>
                  </a:lnTo>
                  <a:lnTo>
                    <a:pt x="101" y="167"/>
                  </a:lnTo>
                  <a:lnTo>
                    <a:pt x="110" y="163"/>
                  </a:lnTo>
                  <a:lnTo>
                    <a:pt x="120" y="159"/>
                  </a:lnTo>
                  <a:lnTo>
                    <a:pt x="130" y="155"/>
                  </a:lnTo>
                  <a:lnTo>
                    <a:pt x="140" y="151"/>
                  </a:lnTo>
                  <a:lnTo>
                    <a:pt x="149" y="146"/>
                  </a:lnTo>
                  <a:lnTo>
                    <a:pt x="160" y="142"/>
                  </a:lnTo>
                  <a:lnTo>
                    <a:pt x="170" y="138"/>
                  </a:lnTo>
                  <a:lnTo>
                    <a:pt x="181" y="132"/>
                  </a:lnTo>
                  <a:lnTo>
                    <a:pt x="191" y="128"/>
                  </a:lnTo>
                  <a:lnTo>
                    <a:pt x="202" y="124"/>
                  </a:lnTo>
                  <a:lnTo>
                    <a:pt x="214" y="119"/>
                  </a:lnTo>
                  <a:lnTo>
                    <a:pt x="226" y="115"/>
                  </a:lnTo>
                  <a:lnTo>
                    <a:pt x="236" y="111"/>
                  </a:lnTo>
                  <a:lnTo>
                    <a:pt x="247" y="105"/>
                  </a:lnTo>
                  <a:lnTo>
                    <a:pt x="259" y="101"/>
                  </a:lnTo>
                  <a:lnTo>
                    <a:pt x="270" y="97"/>
                  </a:lnTo>
                  <a:lnTo>
                    <a:pt x="282" y="92"/>
                  </a:lnTo>
                  <a:lnTo>
                    <a:pt x="294" y="88"/>
                  </a:lnTo>
                  <a:lnTo>
                    <a:pt x="305" y="83"/>
                  </a:lnTo>
                  <a:lnTo>
                    <a:pt x="316" y="79"/>
                  </a:lnTo>
                  <a:lnTo>
                    <a:pt x="327" y="74"/>
                  </a:lnTo>
                  <a:lnTo>
                    <a:pt x="339" y="70"/>
                  </a:lnTo>
                  <a:lnTo>
                    <a:pt x="349" y="66"/>
                  </a:lnTo>
                  <a:lnTo>
                    <a:pt x="360" y="60"/>
                  </a:lnTo>
                  <a:lnTo>
                    <a:pt x="370" y="58"/>
                  </a:lnTo>
                  <a:lnTo>
                    <a:pt x="381" y="54"/>
                  </a:lnTo>
                  <a:lnTo>
                    <a:pt x="393" y="51"/>
                  </a:lnTo>
                  <a:lnTo>
                    <a:pt x="402" y="46"/>
                  </a:lnTo>
                  <a:lnTo>
                    <a:pt x="412" y="43"/>
                  </a:lnTo>
                  <a:lnTo>
                    <a:pt x="421" y="39"/>
                  </a:lnTo>
                  <a:lnTo>
                    <a:pt x="431" y="36"/>
                  </a:lnTo>
                  <a:lnTo>
                    <a:pt x="441" y="32"/>
                  </a:lnTo>
                  <a:lnTo>
                    <a:pt x="450" y="29"/>
                  </a:lnTo>
                  <a:lnTo>
                    <a:pt x="459" y="27"/>
                  </a:lnTo>
                  <a:lnTo>
                    <a:pt x="467" y="24"/>
                  </a:lnTo>
                  <a:lnTo>
                    <a:pt x="475" y="21"/>
                  </a:lnTo>
                  <a:lnTo>
                    <a:pt x="483" y="19"/>
                  </a:lnTo>
                  <a:lnTo>
                    <a:pt x="490" y="16"/>
                  </a:lnTo>
                  <a:lnTo>
                    <a:pt x="498" y="13"/>
                  </a:lnTo>
                  <a:lnTo>
                    <a:pt x="503" y="12"/>
                  </a:lnTo>
                  <a:lnTo>
                    <a:pt x="510" y="9"/>
                  </a:lnTo>
                  <a:lnTo>
                    <a:pt x="514" y="8"/>
                  </a:lnTo>
                  <a:lnTo>
                    <a:pt x="520" y="6"/>
                  </a:lnTo>
                  <a:lnTo>
                    <a:pt x="524" y="4"/>
                  </a:lnTo>
                  <a:lnTo>
                    <a:pt x="528" y="4"/>
                  </a:lnTo>
                  <a:lnTo>
                    <a:pt x="531" y="2"/>
                  </a:lnTo>
                  <a:lnTo>
                    <a:pt x="534" y="2"/>
                  </a:lnTo>
                  <a:lnTo>
                    <a:pt x="538" y="0"/>
                  </a:lnTo>
                  <a:lnTo>
                    <a:pt x="540" y="0"/>
                  </a:lnTo>
                  <a:lnTo>
                    <a:pt x="612" y="24"/>
                  </a:lnTo>
                  <a:lnTo>
                    <a:pt x="129" y="300"/>
                  </a:lnTo>
                  <a:lnTo>
                    <a:pt x="64" y="391"/>
                  </a:lnTo>
                  <a:close/>
                </a:path>
              </a:pathLst>
            </a:custGeom>
            <a:solidFill>
              <a:srgbClr val="C2D6C2">
                <a:alpha val="74901"/>
              </a:srgbClr>
            </a:solidFill>
            <a:ln w="9525">
              <a:noFill/>
              <a:round/>
              <a:headEnd/>
              <a:tailEnd/>
            </a:ln>
          </p:spPr>
          <p:txBody>
            <a:bodyPr/>
            <a:lstStyle/>
            <a:p>
              <a:endParaRPr lang="fr-FR">
                <a:solidFill>
                  <a:schemeClr val="accent2"/>
                </a:solidFill>
              </a:endParaRPr>
            </a:p>
          </p:txBody>
        </p:sp>
        <p:sp>
          <p:nvSpPr>
            <p:cNvPr id="89110" name="Freeform 16"/>
            <p:cNvSpPr>
              <a:spLocks/>
            </p:cNvSpPr>
            <p:nvPr/>
          </p:nvSpPr>
          <p:spPr bwMode="auto">
            <a:xfrm>
              <a:off x="342" y="1557"/>
              <a:ext cx="260" cy="186"/>
            </a:xfrm>
            <a:custGeom>
              <a:avLst/>
              <a:gdLst>
                <a:gd name="T0" fmla="*/ 0 w 569"/>
                <a:gd name="T1" fmla="*/ 34 h 406"/>
                <a:gd name="T2" fmla="*/ 0 w 569"/>
                <a:gd name="T3" fmla="*/ 34 h 406"/>
                <a:gd name="T4" fmla="*/ 0 w 569"/>
                <a:gd name="T5" fmla="*/ 33 h 406"/>
                <a:gd name="T6" fmla="*/ 0 w 569"/>
                <a:gd name="T7" fmla="*/ 33 h 406"/>
                <a:gd name="T8" fmla="*/ 0 w 569"/>
                <a:gd name="T9" fmla="*/ 32 h 406"/>
                <a:gd name="T10" fmla="*/ 0 w 569"/>
                <a:gd name="T11" fmla="*/ 31 h 406"/>
                <a:gd name="T12" fmla="*/ 0 w 569"/>
                <a:gd name="T13" fmla="*/ 30 h 406"/>
                <a:gd name="T14" fmla="*/ 1 w 569"/>
                <a:gd name="T15" fmla="*/ 29 h 406"/>
                <a:gd name="T16" fmla="*/ 1 w 569"/>
                <a:gd name="T17" fmla="*/ 28 h 406"/>
                <a:gd name="T18" fmla="*/ 2 w 569"/>
                <a:gd name="T19" fmla="*/ 27 h 406"/>
                <a:gd name="T20" fmla="*/ 3 w 569"/>
                <a:gd name="T21" fmla="*/ 26 h 406"/>
                <a:gd name="T22" fmla="*/ 4 w 569"/>
                <a:gd name="T23" fmla="*/ 25 h 406"/>
                <a:gd name="T24" fmla="*/ 5 w 569"/>
                <a:gd name="T25" fmla="*/ 24 h 406"/>
                <a:gd name="T26" fmla="*/ 5 w 569"/>
                <a:gd name="T27" fmla="*/ 23 h 406"/>
                <a:gd name="T28" fmla="*/ 6 w 569"/>
                <a:gd name="T29" fmla="*/ 23 h 406"/>
                <a:gd name="T30" fmla="*/ 7 w 569"/>
                <a:gd name="T31" fmla="*/ 22 h 406"/>
                <a:gd name="T32" fmla="*/ 8 w 569"/>
                <a:gd name="T33" fmla="*/ 22 h 406"/>
                <a:gd name="T34" fmla="*/ 9 w 569"/>
                <a:gd name="T35" fmla="*/ 21 h 406"/>
                <a:gd name="T36" fmla="*/ 11 w 569"/>
                <a:gd name="T37" fmla="*/ 21 h 406"/>
                <a:gd name="T38" fmla="*/ 12 w 569"/>
                <a:gd name="T39" fmla="*/ 20 h 406"/>
                <a:gd name="T40" fmla="*/ 13 w 569"/>
                <a:gd name="T41" fmla="*/ 19 h 406"/>
                <a:gd name="T42" fmla="*/ 15 w 569"/>
                <a:gd name="T43" fmla="*/ 18 h 406"/>
                <a:gd name="T44" fmla="*/ 17 w 569"/>
                <a:gd name="T45" fmla="*/ 17 h 406"/>
                <a:gd name="T46" fmla="*/ 18 w 569"/>
                <a:gd name="T47" fmla="*/ 16 h 406"/>
                <a:gd name="T48" fmla="*/ 20 w 569"/>
                <a:gd name="T49" fmla="*/ 15 h 406"/>
                <a:gd name="T50" fmla="*/ 22 w 569"/>
                <a:gd name="T51" fmla="*/ 14 h 406"/>
                <a:gd name="T52" fmla="*/ 24 w 569"/>
                <a:gd name="T53" fmla="*/ 13 h 406"/>
                <a:gd name="T54" fmla="*/ 26 w 569"/>
                <a:gd name="T55" fmla="*/ 12 h 406"/>
                <a:gd name="T56" fmla="*/ 28 w 569"/>
                <a:gd name="T57" fmla="*/ 11 h 406"/>
                <a:gd name="T58" fmla="*/ 30 w 569"/>
                <a:gd name="T59" fmla="*/ 10 h 406"/>
                <a:gd name="T60" fmla="*/ 32 w 569"/>
                <a:gd name="T61" fmla="*/ 10 h 406"/>
                <a:gd name="T62" fmla="*/ 34 w 569"/>
                <a:gd name="T63" fmla="*/ 8 h 406"/>
                <a:gd name="T64" fmla="*/ 36 w 569"/>
                <a:gd name="T65" fmla="*/ 7 h 406"/>
                <a:gd name="T66" fmla="*/ 37 w 569"/>
                <a:gd name="T67" fmla="*/ 7 h 406"/>
                <a:gd name="T68" fmla="*/ 39 w 569"/>
                <a:gd name="T69" fmla="*/ 5 h 406"/>
                <a:gd name="T70" fmla="*/ 41 w 569"/>
                <a:gd name="T71" fmla="*/ 5 h 406"/>
                <a:gd name="T72" fmla="*/ 42 w 569"/>
                <a:gd name="T73" fmla="*/ 4 h 406"/>
                <a:gd name="T74" fmla="*/ 44 w 569"/>
                <a:gd name="T75" fmla="*/ 3 h 406"/>
                <a:gd name="T76" fmla="*/ 45 w 569"/>
                <a:gd name="T77" fmla="*/ 2 h 406"/>
                <a:gd name="T78" fmla="*/ 47 w 569"/>
                <a:gd name="T79" fmla="*/ 2 h 406"/>
                <a:gd name="T80" fmla="*/ 48 w 569"/>
                <a:gd name="T81" fmla="*/ 1 h 406"/>
                <a:gd name="T82" fmla="*/ 48 w 569"/>
                <a:gd name="T83" fmla="*/ 1 h 406"/>
                <a:gd name="T84" fmla="*/ 50 w 569"/>
                <a:gd name="T85" fmla="*/ 0 h 406"/>
                <a:gd name="T86" fmla="*/ 51 w 569"/>
                <a:gd name="T87" fmla="*/ 0 h 406"/>
                <a:gd name="T88" fmla="*/ 54 w 569"/>
                <a:gd name="T89" fmla="*/ 5 h 406"/>
                <a:gd name="T90" fmla="*/ 8 w 569"/>
                <a:gd name="T91" fmla="*/ 39 h 406"/>
                <a:gd name="T92" fmla="*/ 0 w 569"/>
                <a:gd name="T93" fmla="*/ 35 h 4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69"/>
                <a:gd name="T142" fmla="*/ 0 h 406"/>
                <a:gd name="T143" fmla="*/ 569 w 569"/>
                <a:gd name="T144" fmla="*/ 406 h 40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69" h="406">
                  <a:moveTo>
                    <a:pt x="0" y="360"/>
                  </a:moveTo>
                  <a:lnTo>
                    <a:pt x="0" y="359"/>
                  </a:lnTo>
                  <a:lnTo>
                    <a:pt x="0" y="356"/>
                  </a:lnTo>
                  <a:lnTo>
                    <a:pt x="0" y="352"/>
                  </a:lnTo>
                  <a:lnTo>
                    <a:pt x="0" y="347"/>
                  </a:lnTo>
                  <a:lnTo>
                    <a:pt x="0" y="342"/>
                  </a:lnTo>
                  <a:lnTo>
                    <a:pt x="0" y="340"/>
                  </a:lnTo>
                  <a:lnTo>
                    <a:pt x="1" y="336"/>
                  </a:lnTo>
                  <a:lnTo>
                    <a:pt x="1" y="332"/>
                  </a:lnTo>
                  <a:lnTo>
                    <a:pt x="1" y="328"/>
                  </a:lnTo>
                  <a:lnTo>
                    <a:pt x="4" y="324"/>
                  </a:lnTo>
                  <a:lnTo>
                    <a:pt x="4" y="319"/>
                  </a:lnTo>
                  <a:lnTo>
                    <a:pt x="7" y="315"/>
                  </a:lnTo>
                  <a:lnTo>
                    <a:pt x="7" y="310"/>
                  </a:lnTo>
                  <a:lnTo>
                    <a:pt x="8" y="305"/>
                  </a:lnTo>
                  <a:lnTo>
                    <a:pt x="11" y="299"/>
                  </a:lnTo>
                  <a:lnTo>
                    <a:pt x="13" y="295"/>
                  </a:lnTo>
                  <a:lnTo>
                    <a:pt x="15" y="290"/>
                  </a:lnTo>
                  <a:lnTo>
                    <a:pt x="19" y="286"/>
                  </a:lnTo>
                  <a:lnTo>
                    <a:pt x="21" y="280"/>
                  </a:lnTo>
                  <a:lnTo>
                    <a:pt x="25" y="275"/>
                  </a:lnTo>
                  <a:lnTo>
                    <a:pt x="28" y="269"/>
                  </a:lnTo>
                  <a:lnTo>
                    <a:pt x="32" y="265"/>
                  </a:lnTo>
                  <a:lnTo>
                    <a:pt x="37" y="261"/>
                  </a:lnTo>
                  <a:lnTo>
                    <a:pt x="41" y="256"/>
                  </a:lnTo>
                  <a:lnTo>
                    <a:pt x="45" y="252"/>
                  </a:lnTo>
                  <a:lnTo>
                    <a:pt x="52" y="248"/>
                  </a:lnTo>
                  <a:lnTo>
                    <a:pt x="58" y="242"/>
                  </a:lnTo>
                  <a:lnTo>
                    <a:pt x="65" y="240"/>
                  </a:lnTo>
                  <a:lnTo>
                    <a:pt x="66" y="237"/>
                  </a:lnTo>
                  <a:lnTo>
                    <a:pt x="72" y="234"/>
                  </a:lnTo>
                  <a:lnTo>
                    <a:pt x="76" y="232"/>
                  </a:lnTo>
                  <a:lnTo>
                    <a:pt x="81" y="229"/>
                  </a:lnTo>
                  <a:lnTo>
                    <a:pt x="85" y="226"/>
                  </a:lnTo>
                  <a:lnTo>
                    <a:pt x="92" y="223"/>
                  </a:lnTo>
                  <a:lnTo>
                    <a:pt x="97" y="221"/>
                  </a:lnTo>
                  <a:lnTo>
                    <a:pt x="104" y="217"/>
                  </a:lnTo>
                  <a:lnTo>
                    <a:pt x="110" y="213"/>
                  </a:lnTo>
                  <a:lnTo>
                    <a:pt x="117" y="209"/>
                  </a:lnTo>
                  <a:lnTo>
                    <a:pt x="125" y="206"/>
                  </a:lnTo>
                  <a:lnTo>
                    <a:pt x="133" y="202"/>
                  </a:lnTo>
                  <a:lnTo>
                    <a:pt x="139" y="196"/>
                  </a:lnTo>
                  <a:lnTo>
                    <a:pt x="147" y="194"/>
                  </a:lnTo>
                  <a:lnTo>
                    <a:pt x="157" y="188"/>
                  </a:lnTo>
                  <a:lnTo>
                    <a:pt x="166" y="186"/>
                  </a:lnTo>
                  <a:lnTo>
                    <a:pt x="174" y="180"/>
                  </a:lnTo>
                  <a:lnTo>
                    <a:pt x="183" y="175"/>
                  </a:lnTo>
                  <a:lnTo>
                    <a:pt x="192" y="169"/>
                  </a:lnTo>
                  <a:lnTo>
                    <a:pt x="203" y="164"/>
                  </a:lnTo>
                  <a:lnTo>
                    <a:pt x="211" y="160"/>
                  </a:lnTo>
                  <a:lnTo>
                    <a:pt x="222" y="154"/>
                  </a:lnTo>
                  <a:lnTo>
                    <a:pt x="231" y="149"/>
                  </a:lnTo>
                  <a:lnTo>
                    <a:pt x="241" y="145"/>
                  </a:lnTo>
                  <a:lnTo>
                    <a:pt x="251" y="140"/>
                  </a:lnTo>
                  <a:lnTo>
                    <a:pt x="261" y="134"/>
                  </a:lnTo>
                  <a:lnTo>
                    <a:pt x="271" y="129"/>
                  </a:lnTo>
                  <a:lnTo>
                    <a:pt x="283" y="125"/>
                  </a:lnTo>
                  <a:lnTo>
                    <a:pt x="292" y="119"/>
                  </a:lnTo>
                  <a:lnTo>
                    <a:pt x="303" y="114"/>
                  </a:lnTo>
                  <a:lnTo>
                    <a:pt x="312" y="108"/>
                  </a:lnTo>
                  <a:lnTo>
                    <a:pt x="324" y="104"/>
                  </a:lnTo>
                  <a:lnTo>
                    <a:pt x="333" y="99"/>
                  </a:lnTo>
                  <a:lnTo>
                    <a:pt x="342" y="94"/>
                  </a:lnTo>
                  <a:lnTo>
                    <a:pt x="352" y="88"/>
                  </a:lnTo>
                  <a:lnTo>
                    <a:pt x="362" y="83"/>
                  </a:lnTo>
                  <a:lnTo>
                    <a:pt x="371" y="79"/>
                  </a:lnTo>
                  <a:lnTo>
                    <a:pt x="382" y="73"/>
                  </a:lnTo>
                  <a:lnTo>
                    <a:pt x="391" y="69"/>
                  </a:lnTo>
                  <a:lnTo>
                    <a:pt x="401" y="64"/>
                  </a:lnTo>
                  <a:lnTo>
                    <a:pt x="410" y="60"/>
                  </a:lnTo>
                  <a:lnTo>
                    <a:pt x="418" y="54"/>
                  </a:lnTo>
                  <a:lnTo>
                    <a:pt x="427" y="50"/>
                  </a:lnTo>
                  <a:lnTo>
                    <a:pt x="436" y="46"/>
                  </a:lnTo>
                  <a:lnTo>
                    <a:pt x="444" y="42"/>
                  </a:lnTo>
                  <a:lnTo>
                    <a:pt x="452" y="38"/>
                  </a:lnTo>
                  <a:lnTo>
                    <a:pt x="460" y="34"/>
                  </a:lnTo>
                  <a:lnTo>
                    <a:pt x="468" y="31"/>
                  </a:lnTo>
                  <a:lnTo>
                    <a:pt x="475" y="27"/>
                  </a:lnTo>
                  <a:lnTo>
                    <a:pt x="482" y="23"/>
                  </a:lnTo>
                  <a:lnTo>
                    <a:pt x="487" y="20"/>
                  </a:lnTo>
                  <a:lnTo>
                    <a:pt x="494" y="18"/>
                  </a:lnTo>
                  <a:lnTo>
                    <a:pt x="499" y="15"/>
                  </a:lnTo>
                  <a:lnTo>
                    <a:pt x="504" y="12"/>
                  </a:lnTo>
                  <a:lnTo>
                    <a:pt x="508" y="10"/>
                  </a:lnTo>
                  <a:lnTo>
                    <a:pt x="513" y="8"/>
                  </a:lnTo>
                  <a:lnTo>
                    <a:pt x="520" y="3"/>
                  </a:lnTo>
                  <a:lnTo>
                    <a:pt x="527" y="2"/>
                  </a:lnTo>
                  <a:lnTo>
                    <a:pt x="529" y="0"/>
                  </a:lnTo>
                  <a:lnTo>
                    <a:pt x="531" y="0"/>
                  </a:lnTo>
                  <a:lnTo>
                    <a:pt x="569" y="58"/>
                  </a:lnTo>
                  <a:lnTo>
                    <a:pt x="553" y="110"/>
                  </a:lnTo>
                  <a:lnTo>
                    <a:pt x="88" y="406"/>
                  </a:lnTo>
                  <a:lnTo>
                    <a:pt x="0" y="360"/>
                  </a:lnTo>
                  <a:close/>
                </a:path>
              </a:pathLst>
            </a:custGeom>
            <a:solidFill>
              <a:srgbClr val="8A998A">
                <a:alpha val="74901"/>
              </a:srgbClr>
            </a:solidFill>
            <a:ln w="9525">
              <a:noFill/>
              <a:round/>
              <a:headEnd/>
              <a:tailEnd/>
            </a:ln>
          </p:spPr>
          <p:txBody>
            <a:bodyPr/>
            <a:lstStyle/>
            <a:p>
              <a:endParaRPr lang="fr-FR">
                <a:solidFill>
                  <a:schemeClr val="accent2"/>
                </a:solidFill>
              </a:endParaRPr>
            </a:p>
          </p:txBody>
        </p:sp>
        <p:sp>
          <p:nvSpPr>
            <p:cNvPr id="89111" name="Freeform 17"/>
            <p:cNvSpPr>
              <a:spLocks/>
            </p:cNvSpPr>
            <p:nvPr/>
          </p:nvSpPr>
          <p:spPr bwMode="auto">
            <a:xfrm>
              <a:off x="578" y="1283"/>
              <a:ext cx="443" cy="237"/>
            </a:xfrm>
            <a:custGeom>
              <a:avLst/>
              <a:gdLst>
                <a:gd name="T0" fmla="*/ 21 w 970"/>
                <a:gd name="T1" fmla="*/ 47 h 521"/>
                <a:gd name="T2" fmla="*/ 19 w 970"/>
                <a:gd name="T3" fmla="*/ 46 h 521"/>
                <a:gd name="T4" fmla="*/ 16 w 970"/>
                <a:gd name="T5" fmla="*/ 45 h 521"/>
                <a:gd name="T6" fmla="*/ 14 w 970"/>
                <a:gd name="T7" fmla="*/ 44 h 521"/>
                <a:gd name="T8" fmla="*/ 11 w 970"/>
                <a:gd name="T9" fmla="*/ 43 h 521"/>
                <a:gd name="T10" fmla="*/ 8 w 970"/>
                <a:gd name="T11" fmla="*/ 41 h 521"/>
                <a:gd name="T12" fmla="*/ 5 w 970"/>
                <a:gd name="T13" fmla="*/ 39 h 521"/>
                <a:gd name="T14" fmla="*/ 3 w 970"/>
                <a:gd name="T15" fmla="*/ 37 h 521"/>
                <a:gd name="T16" fmla="*/ 1 w 970"/>
                <a:gd name="T17" fmla="*/ 35 h 521"/>
                <a:gd name="T18" fmla="*/ 0 w 970"/>
                <a:gd name="T19" fmla="*/ 32 h 521"/>
                <a:gd name="T20" fmla="*/ 0 w 970"/>
                <a:gd name="T21" fmla="*/ 29 h 521"/>
                <a:gd name="T22" fmla="*/ 0 w 970"/>
                <a:gd name="T23" fmla="*/ 25 h 521"/>
                <a:gd name="T24" fmla="*/ 2 w 970"/>
                <a:gd name="T25" fmla="*/ 22 h 521"/>
                <a:gd name="T26" fmla="*/ 4 w 970"/>
                <a:gd name="T27" fmla="*/ 20 h 521"/>
                <a:gd name="T28" fmla="*/ 5 w 970"/>
                <a:gd name="T29" fmla="*/ 17 h 521"/>
                <a:gd name="T30" fmla="*/ 8 w 970"/>
                <a:gd name="T31" fmla="*/ 15 h 521"/>
                <a:gd name="T32" fmla="*/ 10 w 970"/>
                <a:gd name="T33" fmla="*/ 13 h 521"/>
                <a:gd name="T34" fmla="*/ 13 w 970"/>
                <a:gd name="T35" fmla="*/ 11 h 521"/>
                <a:gd name="T36" fmla="*/ 15 w 970"/>
                <a:gd name="T37" fmla="*/ 10 h 521"/>
                <a:gd name="T38" fmla="*/ 17 w 970"/>
                <a:gd name="T39" fmla="*/ 8 h 521"/>
                <a:gd name="T40" fmla="*/ 20 w 970"/>
                <a:gd name="T41" fmla="*/ 7 h 521"/>
                <a:gd name="T42" fmla="*/ 23 w 970"/>
                <a:gd name="T43" fmla="*/ 6 h 521"/>
                <a:gd name="T44" fmla="*/ 24 w 970"/>
                <a:gd name="T45" fmla="*/ 5 h 521"/>
                <a:gd name="T46" fmla="*/ 26 w 970"/>
                <a:gd name="T47" fmla="*/ 5 h 521"/>
                <a:gd name="T48" fmla="*/ 29 w 970"/>
                <a:gd name="T49" fmla="*/ 4 h 521"/>
                <a:gd name="T50" fmla="*/ 32 w 970"/>
                <a:gd name="T51" fmla="*/ 3 h 521"/>
                <a:gd name="T52" fmla="*/ 36 w 970"/>
                <a:gd name="T53" fmla="*/ 3 h 521"/>
                <a:gd name="T54" fmla="*/ 40 w 970"/>
                <a:gd name="T55" fmla="*/ 2 h 521"/>
                <a:gd name="T56" fmla="*/ 44 w 970"/>
                <a:gd name="T57" fmla="*/ 1 h 521"/>
                <a:gd name="T58" fmla="*/ 48 w 970"/>
                <a:gd name="T59" fmla="*/ 0 h 521"/>
                <a:gd name="T60" fmla="*/ 53 w 970"/>
                <a:gd name="T61" fmla="*/ 0 h 521"/>
                <a:gd name="T62" fmla="*/ 58 w 970"/>
                <a:gd name="T63" fmla="*/ 0 h 521"/>
                <a:gd name="T64" fmla="*/ 62 w 970"/>
                <a:gd name="T65" fmla="*/ 0 h 521"/>
                <a:gd name="T66" fmla="*/ 66 w 970"/>
                <a:gd name="T67" fmla="*/ 1 h 521"/>
                <a:gd name="T68" fmla="*/ 70 w 970"/>
                <a:gd name="T69" fmla="*/ 2 h 521"/>
                <a:gd name="T70" fmla="*/ 74 w 970"/>
                <a:gd name="T71" fmla="*/ 2 h 521"/>
                <a:gd name="T72" fmla="*/ 77 w 970"/>
                <a:gd name="T73" fmla="*/ 4 h 521"/>
                <a:gd name="T74" fmla="*/ 80 w 970"/>
                <a:gd name="T75" fmla="*/ 5 h 521"/>
                <a:gd name="T76" fmla="*/ 83 w 970"/>
                <a:gd name="T77" fmla="*/ 6 h 521"/>
                <a:gd name="T78" fmla="*/ 84 w 970"/>
                <a:gd name="T79" fmla="*/ 7 h 521"/>
                <a:gd name="T80" fmla="*/ 87 w 970"/>
                <a:gd name="T81" fmla="*/ 9 h 521"/>
                <a:gd name="T82" fmla="*/ 90 w 970"/>
                <a:gd name="T83" fmla="*/ 12 h 521"/>
                <a:gd name="T84" fmla="*/ 92 w 970"/>
                <a:gd name="T85" fmla="*/ 16 h 521"/>
                <a:gd name="T86" fmla="*/ 92 w 970"/>
                <a:gd name="T87" fmla="*/ 19 h 521"/>
                <a:gd name="T88" fmla="*/ 91 w 970"/>
                <a:gd name="T89" fmla="*/ 23 h 521"/>
                <a:gd name="T90" fmla="*/ 91 w 970"/>
                <a:gd name="T91" fmla="*/ 25 h 521"/>
                <a:gd name="T92" fmla="*/ 90 w 970"/>
                <a:gd name="T93" fmla="*/ 27 h 521"/>
                <a:gd name="T94" fmla="*/ 88 w 970"/>
                <a:gd name="T95" fmla="*/ 30 h 521"/>
                <a:gd name="T96" fmla="*/ 86 w 970"/>
                <a:gd name="T97" fmla="*/ 33 h 521"/>
                <a:gd name="T98" fmla="*/ 84 w 970"/>
                <a:gd name="T99" fmla="*/ 35 h 521"/>
                <a:gd name="T100" fmla="*/ 83 w 970"/>
                <a:gd name="T101" fmla="*/ 37 h 521"/>
                <a:gd name="T102" fmla="*/ 81 w 970"/>
                <a:gd name="T103" fmla="*/ 38 h 521"/>
                <a:gd name="T104" fmla="*/ 79 w 970"/>
                <a:gd name="T105" fmla="*/ 39 h 521"/>
                <a:gd name="T106" fmla="*/ 77 w 970"/>
                <a:gd name="T107" fmla="*/ 40 h 521"/>
                <a:gd name="T108" fmla="*/ 74 w 970"/>
                <a:gd name="T109" fmla="*/ 41 h 521"/>
                <a:gd name="T110" fmla="*/ 71 w 970"/>
                <a:gd name="T111" fmla="*/ 42 h 521"/>
                <a:gd name="T112" fmla="*/ 67 w 970"/>
                <a:gd name="T113" fmla="*/ 44 h 521"/>
                <a:gd name="T114" fmla="*/ 63 w 970"/>
                <a:gd name="T115" fmla="*/ 45 h 521"/>
                <a:gd name="T116" fmla="*/ 58 w 970"/>
                <a:gd name="T117" fmla="*/ 46 h 521"/>
                <a:gd name="T118" fmla="*/ 53 w 970"/>
                <a:gd name="T119" fmla="*/ 47 h 521"/>
                <a:gd name="T120" fmla="*/ 48 w 970"/>
                <a:gd name="T121" fmla="*/ 48 h 521"/>
                <a:gd name="T122" fmla="*/ 43 w 970"/>
                <a:gd name="T123" fmla="*/ 49 h 521"/>
                <a:gd name="T124" fmla="*/ 22 w 970"/>
                <a:gd name="T125" fmla="*/ 47 h 5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0"/>
                <a:gd name="T190" fmla="*/ 0 h 521"/>
                <a:gd name="T191" fmla="*/ 970 w 970"/>
                <a:gd name="T192" fmla="*/ 521 h 5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0" h="521">
                  <a:moveTo>
                    <a:pt x="234" y="502"/>
                  </a:moveTo>
                  <a:lnTo>
                    <a:pt x="232" y="501"/>
                  </a:lnTo>
                  <a:lnTo>
                    <a:pt x="230" y="501"/>
                  </a:lnTo>
                  <a:lnTo>
                    <a:pt x="226" y="500"/>
                  </a:lnTo>
                  <a:lnTo>
                    <a:pt x="222" y="498"/>
                  </a:lnTo>
                  <a:lnTo>
                    <a:pt x="215" y="496"/>
                  </a:lnTo>
                  <a:lnTo>
                    <a:pt x="208" y="494"/>
                  </a:lnTo>
                  <a:lnTo>
                    <a:pt x="204" y="492"/>
                  </a:lnTo>
                  <a:lnTo>
                    <a:pt x="199" y="490"/>
                  </a:lnTo>
                  <a:lnTo>
                    <a:pt x="195" y="489"/>
                  </a:lnTo>
                  <a:lnTo>
                    <a:pt x="191" y="488"/>
                  </a:lnTo>
                  <a:lnTo>
                    <a:pt x="186" y="486"/>
                  </a:lnTo>
                  <a:lnTo>
                    <a:pt x="180" y="483"/>
                  </a:lnTo>
                  <a:lnTo>
                    <a:pt x="177" y="481"/>
                  </a:lnTo>
                  <a:lnTo>
                    <a:pt x="171" y="479"/>
                  </a:lnTo>
                  <a:lnTo>
                    <a:pt x="165" y="477"/>
                  </a:lnTo>
                  <a:lnTo>
                    <a:pt x="159" y="475"/>
                  </a:lnTo>
                  <a:lnTo>
                    <a:pt x="154" y="473"/>
                  </a:lnTo>
                  <a:lnTo>
                    <a:pt x="150" y="470"/>
                  </a:lnTo>
                  <a:lnTo>
                    <a:pt x="143" y="467"/>
                  </a:lnTo>
                  <a:lnTo>
                    <a:pt x="138" y="465"/>
                  </a:lnTo>
                  <a:lnTo>
                    <a:pt x="131" y="462"/>
                  </a:lnTo>
                  <a:lnTo>
                    <a:pt x="126" y="459"/>
                  </a:lnTo>
                  <a:lnTo>
                    <a:pt x="119" y="456"/>
                  </a:lnTo>
                  <a:lnTo>
                    <a:pt x="114" y="454"/>
                  </a:lnTo>
                  <a:lnTo>
                    <a:pt x="108" y="450"/>
                  </a:lnTo>
                  <a:lnTo>
                    <a:pt x="104" y="447"/>
                  </a:lnTo>
                  <a:lnTo>
                    <a:pt x="97" y="443"/>
                  </a:lnTo>
                  <a:lnTo>
                    <a:pt x="92" y="440"/>
                  </a:lnTo>
                  <a:lnTo>
                    <a:pt x="85" y="436"/>
                  </a:lnTo>
                  <a:lnTo>
                    <a:pt x="80" y="432"/>
                  </a:lnTo>
                  <a:lnTo>
                    <a:pt x="73" y="428"/>
                  </a:lnTo>
                  <a:lnTo>
                    <a:pt x="68" y="424"/>
                  </a:lnTo>
                  <a:lnTo>
                    <a:pt x="62" y="420"/>
                  </a:lnTo>
                  <a:lnTo>
                    <a:pt x="58" y="416"/>
                  </a:lnTo>
                  <a:lnTo>
                    <a:pt x="52" y="410"/>
                  </a:lnTo>
                  <a:lnTo>
                    <a:pt x="47" y="406"/>
                  </a:lnTo>
                  <a:lnTo>
                    <a:pt x="43" y="402"/>
                  </a:lnTo>
                  <a:lnTo>
                    <a:pt x="39" y="397"/>
                  </a:lnTo>
                  <a:lnTo>
                    <a:pt x="33" y="393"/>
                  </a:lnTo>
                  <a:lnTo>
                    <a:pt x="29" y="387"/>
                  </a:lnTo>
                  <a:lnTo>
                    <a:pt x="25" y="382"/>
                  </a:lnTo>
                  <a:lnTo>
                    <a:pt x="23" y="378"/>
                  </a:lnTo>
                  <a:lnTo>
                    <a:pt x="19" y="371"/>
                  </a:lnTo>
                  <a:lnTo>
                    <a:pt x="15" y="367"/>
                  </a:lnTo>
                  <a:lnTo>
                    <a:pt x="12" y="360"/>
                  </a:lnTo>
                  <a:lnTo>
                    <a:pt x="11" y="355"/>
                  </a:lnTo>
                  <a:lnTo>
                    <a:pt x="7" y="350"/>
                  </a:lnTo>
                  <a:lnTo>
                    <a:pt x="5" y="343"/>
                  </a:lnTo>
                  <a:lnTo>
                    <a:pt x="4" y="337"/>
                  </a:lnTo>
                  <a:lnTo>
                    <a:pt x="3" y="332"/>
                  </a:lnTo>
                  <a:lnTo>
                    <a:pt x="0" y="325"/>
                  </a:lnTo>
                  <a:lnTo>
                    <a:pt x="0" y="320"/>
                  </a:lnTo>
                  <a:lnTo>
                    <a:pt x="0" y="313"/>
                  </a:lnTo>
                  <a:lnTo>
                    <a:pt x="0" y="306"/>
                  </a:lnTo>
                  <a:lnTo>
                    <a:pt x="0" y="299"/>
                  </a:lnTo>
                  <a:lnTo>
                    <a:pt x="1" y="293"/>
                  </a:lnTo>
                  <a:lnTo>
                    <a:pt x="4" y="286"/>
                  </a:lnTo>
                  <a:lnTo>
                    <a:pt x="5" y="279"/>
                  </a:lnTo>
                  <a:lnTo>
                    <a:pt x="7" y="271"/>
                  </a:lnTo>
                  <a:lnTo>
                    <a:pt x="9" y="264"/>
                  </a:lnTo>
                  <a:lnTo>
                    <a:pt x="12" y="258"/>
                  </a:lnTo>
                  <a:lnTo>
                    <a:pt x="15" y="251"/>
                  </a:lnTo>
                  <a:lnTo>
                    <a:pt x="17" y="244"/>
                  </a:lnTo>
                  <a:lnTo>
                    <a:pt x="20" y="237"/>
                  </a:lnTo>
                  <a:lnTo>
                    <a:pt x="24" y="232"/>
                  </a:lnTo>
                  <a:lnTo>
                    <a:pt x="27" y="226"/>
                  </a:lnTo>
                  <a:lnTo>
                    <a:pt x="31" y="220"/>
                  </a:lnTo>
                  <a:lnTo>
                    <a:pt x="33" y="213"/>
                  </a:lnTo>
                  <a:lnTo>
                    <a:pt x="39" y="207"/>
                  </a:lnTo>
                  <a:lnTo>
                    <a:pt x="43" y="202"/>
                  </a:lnTo>
                  <a:lnTo>
                    <a:pt x="47" y="195"/>
                  </a:lnTo>
                  <a:lnTo>
                    <a:pt x="50" y="190"/>
                  </a:lnTo>
                  <a:lnTo>
                    <a:pt x="54" y="184"/>
                  </a:lnTo>
                  <a:lnTo>
                    <a:pt x="60" y="180"/>
                  </a:lnTo>
                  <a:lnTo>
                    <a:pt x="65" y="175"/>
                  </a:lnTo>
                  <a:lnTo>
                    <a:pt x="69" y="170"/>
                  </a:lnTo>
                  <a:lnTo>
                    <a:pt x="73" y="164"/>
                  </a:lnTo>
                  <a:lnTo>
                    <a:pt x="78" y="160"/>
                  </a:lnTo>
                  <a:lnTo>
                    <a:pt x="84" y="156"/>
                  </a:lnTo>
                  <a:lnTo>
                    <a:pt x="88" y="151"/>
                  </a:lnTo>
                  <a:lnTo>
                    <a:pt x="93" y="147"/>
                  </a:lnTo>
                  <a:lnTo>
                    <a:pt x="98" y="143"/>
                  </a:lnTo>
                  <a:lnTo>
                    <a:pt x="104" y="138"/>
                  </a:lnTo>
                  <a:lnTo>
                    <a:pt x="108" y="134"/>
                  </a:lnTo>
                  <a:lnTo>
                    <a:pt x="113" y="130"/>
                  </a:lnTo>
                  <a:lnTo>
                    <a:pt x="118" y="128"/>
                  </a:lnTo>
                  <a:lnTo>
                    <a:pt x="123" y="122"/>
                  </a:lnTo>
                  <a:lnTo>
                    <a:pt x="129" y="120"/>
                  </a:lnTo>
                  <a:lnTo>
                    <a:pt x="134" y="115"/>
                  </a:lnTo>
                  <a:lnTo>
                    <a:pt x="139" y="114"/>
                  </a:lnTo>
                  <a:lnTo>
                    <a:pt x="145" y="110"/>
                  </a:lnTo>
                  <a:lnTo>
                    <a:pt x="150" y="107"/>
                  </a:lnTo>
                  <a:lnTo>
                    <a:pt x="154" y="103"/>
                  </a:lnTo>
                  <a:lnTo>
                    <a:pt x="159" y="101"/>
                  </a:lnTo>
                  <a:lnTo>
                    <a:pt x="163" y="98"/>
                  </a:lnTo>
                  <a:lnTo>
                    <a:pt x="169" y="95"/>
                  </a:lnTo>
                  <a:lnTo>
                    <a:pt x="173" y="94"/>
                  </a:lnTo>
                  <a:lnTo>
                    <a:pt x="178" y="91"/>
                  </a:lnTo>
                  <a:lnTo>
                    <a:pt x="182" y="88"/>
                  </a:lnTo>
                  <a:lnTo>
                    <a:pt x="186" y="86"/>
                  </a:lnTo>
                  <a:lnTo>
                    <a:pt x="191" y="83"/>
                  </a:lnTo>
                  <a:lnTo>
                    <a:pt x="195" y="82"/>
                  </a:lnTo>
                  <a:lnTo>
                    <a:pt x="203" y="78"/>
                  </a:lnTo>
                  <a:lnTo>
                    <a:pt x="211" y="75"/>
                  </a:lnTo>
                  <a:lnTo>
                    <a:pt x="216" y="71"/>
                  </a:lnTo>
                  <a:lnTo>
                    <a:pt x="223" y="69"/>
                  </a:lnTo>
                  <a:lnTo>
                    <a:pt x="228" y="67"/>
                  </a:lnTo>
                  <a:lnTo>
                    <a:pt x="234" y="65"/>
                  </a:lnTo>
                  <a:lnTo>
                    <a:pt x="239" y="63"/>
                  </a:lnTo>
                  <a:lnTo>
                    <a:pt x="243" y="63"/>
                  </a:lnTo>
                  <a:lnTo>
                    <a:pt x="244" y="61"/>
                  </a:lnTo>
                  <a:lnTo>
                    <a:pt x="248" y="60"/>
                  </a:lnTo>
                  <a:lnTo>
                    <a:pt x="253" y="60"/>
                  </a:lnTo>
                  <a:lnTo>
                    <a:pt x="259" y="57"/>
                  </a:lnTo>
                  <a:lnTo>
                    <a:pt x="267" y="55"/>
                  </a:lnTo>
                  <a:lnTo>
                    <a:pt x="271" y="53"/>
                  </a:lnTo>
                  <a:lnTo>
                    <a:pt x="275" y="53"/>
                  </a:lnTo>
                  <a:lnTo>
                    <a:pt x="280" y="51"/>
                  </a:lnTo>
                  <a:lnTo>
                    <a:pt x="285" y="51"/>
                  </a:lnTo>
                  <a:lnTo>
                    <a:pt x="289" y="48"/>
                  </a:lnTo>
                  <a:lnTo>
                    <a:pt x="296" y="46"/>
                  </a:lnTo>
                  <a:lnTo>
                    <a:pt x="301" y="45"/>
                  </a:lnTo>
                  <a:lnTo>
                    <a:pt x="307" y="44"/>
                  </a:lnTo>
                  <a:lnTo>
                    <a:pt x="312" y="42"/>
                  </a:lnTo>
                  <a:lnTo>
                    <a:pt x="318" y="41"/>
                  </a:lnTo>
                  <a:lnTo>
                    <a:pt x="325" y="40"/>
                  </a:lnTo>
                  <a:lnTo>
                    <a:pt x="333" y="37"/>
                  </a:lnTo>
                  <a:lnTo>
                    <a:pt x="340" y="36"/>
                  </a:lnTo>
                  <a:lnTo>
                    <a:pt x="348" y="34"/>
                  </a:lnTo>
                  <a:lnTo>
                    <a:pt x="354" y="33"/>
                  </a:lnTo>
                  <a:lnTo>
                    <a:pt x="362" y="30"/>
                  </a:lnTo>
                  <a:lnTo>
                    <a:pt x="370" y="29"/>
                  </a:lnTo>
                  <a:lnTo>
                    <a:pt x="378" y="28"/>
                  </a:lnTo>
                  <a:lnTo>
                    <a:pt x="386" y="26"/>
                  </a:lnTo>
                  <a:lnTo>
                    <a:pt x="395" y="23"/>
                  </a:lnTo>
                  <a:lnTo>
                    <a:pt x="402" y="22"/>
                  </a:lnTo>
                  <a:lnTo>
                    <a:pt x="410" y="21"/>
                  </a:lnTo>
                  <a:lnTo>
                    <a:pt x="419" y="19"/>
                  </a:lnTo>
                  <a:lnTo>
                    <a:pt x="429" y="17"/>
                  </a:lnTo>
                  <a:lnTo>
                    <a:pt x="437" y="15"/>
                  </a:lnTo>
                  <a:lnTo>
                    <a:pt x="446" y="14"/>
                  </a:lnTo>
                  <a:lnTo>
                    <a:pt x="455" y="13"/>
                  </a:lnTo>
                  <a:lnTo>
                    <a:pt x="464" y="11"/>
                  </a:lnTo>
                  <a:lnTo>
                    <a:pt x="474" y="10"/>
                  </a:lnTo>
                  <a:lnTo>
                    <a:pt x="482" y="9"/>
                  </a:lnTo>
                  <a:lnTo>
                    <a:pt x="491" y="7"/>
                  </a:lnTo>
                  <a:lnTo>
                    <a:pt x="501" y="7"/>
                  </a:lnTo>
                  <a:lnTo>
                    <a:pt x="509" y="6"/>
                  </a:lnTo>
                  <a:lnTo>
                    <a:pt x="520" y="5"/>
                  </a:lnTo>
                  <a:lnTo>
                    <a:pt x="529" y="3"/>
                  </a:lnTo>
                  <a:lnTo>
                    <a:pt x="539" y="3"/>
                  </a:lnTo>
                  <a:lnTo>
                    <a:pt x="548" y="2"/>
                  </a:lnTo>
                  <a:lnTo>
                    <a:pt x="557" y="2"/>
                  </a:lnTo>
                  <a:lnTo>
                    <a:pt x="566" y="2"/>
                  </a:lnTo>
                  <a:lnTo>
                    <a:pt x="576" y="2"/>
                  </a:lnTo>
                  <a:lnTo>
                    <a:pt x="584" y="0"/>
                  </a:lnTo>
                  <a:lnTo>
                    <a:pt x="594" y="0"/>
                  </a:lnTo>
                  <a:lnTo>
                    <a:pt x="604" y="0"/>
                  </a:lnTo>
                  <a:lnTo>
                    <a:pt x="613" y="2"/>
                  </a:lnTo>
                  <a:lnTo>
                    <a:pt x="622" y="2"/>
                  </a:lnTo>
                  <a:lnTo>
                    <a:pt x="631" y="2"/>
                  </a:lnTo>
                  <a:lnTo>
                    <a:pt x="641" y="2"/>
                  </a:lnTo>
                  <a:lnTo>
                    <a:pt x="650" y="3"/>
                  </a:lnTo>
                  <a:lnTo>
                    <a:pt x="659" y="3"/>
                  </a:lnTo>
                  <a:lnTo>
                    <a:pt x="667" y="6"/>
                  </a:lnTo>
                  <a:lnTo>
                    <a:pt x="677" y="6"/>
                  </a:lnTo>
                  <a:lnTo>
                    <a:pt x="686" y="9"/>
                  </a:lnTo>
                  <a:lnTo>
                    <a:pt x="694" y="9"/>
                  </a:lnTo>
                  <a:lnTo>
                    <a:pt x="702" y="10"/>
                  </a:lnTo>
                  <a:lnTo>
                    <a:pt x="711" y="11"/>
                  </a:lnTo>
                  <a:lnTo>
                    <a:pt x="719" y="14"/>
                  </a:lnTo>
                  <a:lnTo>
                    <a:pt x="727" y="15"/>
                  </a:lnTo>
                  <a:lnTo>
                    <a:pt x="735" y="17"/>
                  </a:lnTo>
                  <a:lnTo>
                    <a:pt x="742" y="19"/>
                  </a:lnTo>
                  <a:lnTo>
                    <a:pt x="751" y="21"/>
                  </a:lnTo>
                  <a:lnTo>
                    <a:pt x="758" y="22"/>
                  </a:lnTo>
                  <a:lnTo>
                    <a:pt x="765" y="23"/>
                  </a:lnTo>
                  <a:lnTo>
                    <a:pt x="772" y="26"/>
                  </a:lnTo>
                  <a:lnTo>
                    <a:pt x="780" y="29"/>
                  </a:lnTo>
                  <a:lnTo>
                    <a:pt x="787" y="30"/>
                  </a:lnTo>
                  <a:lnTo>
                    <a:pt x="793" y="33"/>
                  </a:lnTo>
                  <a:lnTo>
                    <a:pt x="800" y="36"/>
                  </a:lnTo>
                  <a:lnTo>
                    <a:pt x="807" y="38"/>
                  </a:lnTo>
                  <a:lnTo>
                    <a:pt x="813" y="41"/>
                  </a:lnTo>
                  <a:lnTo>
                    <a:pt x="820" y="42"/>
                  </a:lnTo>
                  <a:lnTo>
                    <a:pt x="825" y="45"/>
                  </a:lnTo>
                  <a:lnTo>
                    <a:pt x="832" y="48"/>
                  </a:lnTo>
                  <a:lnTo>
                    <a:pt x="838" y="51"/>
                  </a:lnTo>
                  <a:lnTo>
                    <a:pt x="844" y="53"/>
                  </a:lnTo>
                  <a:lnTo>
                    <a:pt x="850" y="56"/>
                  </a:lnTo>
                  <a:lnTo>
                    <a:pt x="856" y="60"/>
                  </a:lnTo>
                  <a:lnTo>
                    <a:pt x="861" y="61"/>
                  </a:lnTo>
                  <a:lnTo>
                    <a:pt x="866" y="64"/>
                  </a:lnTo>
                  <a:lnTo>
                    <a:pt x="872" y="68"/>
                  </a:lnTo>
                  <a:lnTo>
                    <a:pt x="877" y="71"/>
                  </a:lnTo>
                  <a:lnTo>
                    <a:pt x="881" y="74"/>
                  </a:lnTo>
                  <a:lnTo>
                    <a:pt x="886" y="78"/>
                  </a:lnTo>
                  <a:lnTo>
                    <a:pt x="890" y="80"/>
                  </a:lnTo>
                  <a:lnTo>
                    <a:pt x="895" y="84"/>
                  </a:lnTo>
                  <a:lnTo>
                    <a:pt x="899" y="87"/>
                  </a:lnTo>
                  <a:lnTo>
                    <a:pt x="903" y="90"/>
                  </a:lnTo>
                  <a:lnTo>
                    <a:pt x="907" y="92"/>
                  </a:lnTo>
                  <a:lnTo>
                    <a:pt x="911" y="97"/>
                  </a:lnTo>
                  <a:lnTo>
                    <a:pt x="919" y="103"/>
                  </a:lnTo>
                  <a:lnTo>
                    <a:pt x="926" y="110"/>
                  </a:lnTo>
                  <a:lnTo>
                    <a:pt x="933" y="117"/>
                  </a:lnTo>
                  <a:lnTo>
                    <a:pt x="938" y="124"/>
                  </a:lnTo>
                  <a:lnTo>
                    <a:pt x="943" y="130"/>
                  </a:lnTo>
                  <a:lnTo>
                    <a:pt x="950" y="138"/>
                  </a:lnTo>
                  <a:lnTo>
                    <a:pt x="953" y="145"/>
                  </a:lnTo>
                  <a:lnTo>
                    <a:pt x="956" y="152"/>
                  </a:lnTo>
                  <a:lnTo>
                    <a:pt x="959" y="160"/>
                  </a:lnTo>
                  <a:lnTo>
                    <a:pt x="963" y="167"/>
                  </a:lnTo>
                  <a:lnTo>
                    <a:pt x="966" y="174"/>
                  </a:lnTo>
                  <a:lnTo>
                    <a:pt x="967" y="182"/>
                  </a:lnTo>
                  <a:lnTo>
                    <a:pt x="968" y="189"/>
                  </a:lnTo>
                  <a:lnTo>
                    <a:pt x="970" y="197"/>
                  </a:lnTo>
                  <a:lnTo>
                    <a:pt x="970" y="203"/>
                  </a:lnTo>
                  <a:lnTo>
                    <a:pt x="970" y="210"/>
                  </a:lnTo>
                  <a:lnTo>
                    <a:pt x="967" y="218"/>
                  </a:lnTo>
                  <a:lnTo>
                    <a:pt x="966" y="226"/>
                  </a:lnTo>
                  <a:lnTo>
                    <a:pt x="964" y="235"/>
                  </a:lnTo>
                  <a:lnTo>
                    <a:pt x="962" y="243"/>
                  </a:lnTo>
                  <a:lnTo>
                    <a:pt x="959" y="247"/>
                  </a:lnTo>
                  <a:lnTo>
                    <a:pt x="959" y="249"/>
                  </a:lnTo>
                  <a:lnTo>
                    <a:pt x="956" y="255"/>
                  </a:lnTo>
                  <a:lnTo>
                    <a:pt x="956" y="259"/>
                  </a:lnTo>
                  <a:lnTo>
                    <a:pt x="954" y="263"/>
                  </a:lnTo>
                  <a:lnTo>
                    <a:pt x="951" y="267"/>
                  </a:lnTo>
                  <a:lnTo>
                    <a:pt x="950" y="271"/>
                  </a:lnTo>
                  <a:lnTo>
                    <a:pt x="947" y="275"/>
                  </a:lnTo>
                  <a:lnTo>
                    <a:pt x="946" y="279"/>
                  </a:lnTo>
                  <a:lnTo>
                    <a:pt x="943" y="283"/>
                  </a:lnTo>
                  <a:lnTo>
                    <a:pt x="941" y="287"/>
                  </a:lnTo>
                  <a:lnTo>
                    <a:pt x="939" y="293"/>
                  </a:lnTo>
                  <a:lnTo>
                    <a:pt x="935" y="299"/>
                  </a:lnTo>
                  <a:lnTo>
                    <a:pt x="931" y="308"/>
                  </a:lnTo>
                  <a:lnTo>
                    <a:pt x="926" y="316"/>
                  </a:lnTo>
                  <a:lnTo>
                    <a:pt x="922" y="324"/>
                  </a:lnTo>
                  <a:lnTo>
                    <a:pt x="917" y="331"/>
                  </a:lnTo>
                  <a:lnTo>
                    <a:pt x="911" y="337"/>
                  </a:lnTo>
                  <a:lnTo>
                    <a:pt x="907" y="344"/>
                  </a:lnTo>
                  <a:lnTo>
                    <a:pt x="903" y="351"/>
                  </a:lnTo>
                  <a:lnTo>
                    <a:pt x="898" y="356"/>
                  </a:lnTo>
                  <a:lnTo>
                    <a:pt x="894" y="362"/>
                  </a:lnTo>
                  <a:lnTo>
                    <a:pt x="890" y="367"/>
                  </a:lnTo>
                  <a:lnTo>
                    <a:pt x="886" y="373"/>
                  </a:lnTo>
                  <a:lnTo>
                    <a:pt x="882" y="377"/>
                  </a:lnTo>
                  <a:lnTo>
                    <a:pt x="880" y="381"/>
                  </a:lnTo>
                  <a:lnTo>
                    <a:pt x="877" y="383"/>
                  </a:lnTo>
                  <a:lnTo>
                    <a:pt x="874" y="387"/>
                  </a:lnTo>
                  <a:lnTo>
                    <a:pt x="872" y="390"/>
                  </a:lnTo>
                  <a:lnTo>
                    <a:pt x="872" y="393"/>
                  </a:lnTo>
                  <a:lnTo>
                    <a:pt x="870" y="393"/>
                  </a:lnTo>
                  <a:lnTo>
                    <a:pt x="868" y="394"/>
                  </a:lnTo>
                  <a:lnTo>
                    <a:pt x="865" y="396"/>
                  </a:lnTo>
                  <a:lnTo>
                    <a:pt x="861" y="397"/>
                  </a:lnTo>
                  <a:lnTo>
                    <a:pt x="854" y="400"/>
                  </a:lnTo>
                  <a:lnTo>
                    <a:pt x="849" y="404"/>
                  </a:lnTo>
                  <a:lnTo>
                    <a:pt x="845" y="405"/>
                  </a:lnTo>
                  <a:lnTo>
                    <a:pt x="841" y="408"/>
                  </a:lnTo>
                  <a:lnTo>
                    <a:pt x="837" y="409"/>
                  </a:lnTo>
                  <a:lnTo>
                    <a:pt x="833" y="412"/>
                  </a:lnTo>
                  <a:lnTo>
                    <a:pt x="828" y="413"/>
                  </a:lnTo>
                  <a:lnTo>
                    <a:pt x="824" y="416"/>
                  </a:lnTo>
                  <a:lnTo>
                    <a:pt x="819" y="417"/>
                  </a:lnTo>
                  <a:lnTo>
                    <a:pt x="813" y="420"/>
                  </a:lnTo>
                  <a:lnTo>
                    <a:pt x="808" y="423"/>
                  </a:lnTo>
                  <a:lnTo>
                    <a:pt x="801" y="425"/>
                  </a:lnTo>
                  <a:lnTo>
                    <a:pt x="796" y="428"/>
                  </a:lnTo>
                  <a:lnTo>
                    <a:pt x="791" y="431"/>
                  </a:lnTo>
                  <a:lnTo>
                    <a:pt x="784" y="433"/>
                  </a:lnTo>
                  <a:lnTo>
                    <a:pt x="777" y="436"/>
                  </a:lnTo>
                  <a:lnTo>
                    <a:pt x="771" y="440"/>
                  </a:lnTo>
                  <a:lnTo>
                    <a:pt x="764" y="443"/>
                  </a:lnTo>
                  <a:lnTo>
                    <a:pt x="756" y="444"/>
                  </a:lnTo>
                  <a:lnTo>
                    <a:pt x="750" y="448"/>
                  </a:lnTo>
                  <a:lnTo>
                    <a:pt x="742" y="451"/>
                  </a:lnTo>
                  <a:lnTo>
                    <a:pt x="735" y="455"/>
                  </a:lnTo>
                  <a:lnTo>
                    <a:pt x="726" y="456"/>
                  </a:lnTo>
                  <a:lnTo>
                    <a:pt x="718" y="460"/>
                  </a:lnTo>
                  <a:lnTo>
                    <a:pt x="710" y="463"/>
                  </a:lnTo>
                  <a:lnTo>
                    <a:pt x="702" y="466"/>
                  </a:lnTo>
                  <a:lnTo>
                    <a:pt x="693" y="469"/>
                  </a:lnTo>
                  <a:lnTo>
                    <a:pt x="685" y="471"/>
                  </a:lnTo>
                  <a:lnTo>
                    <a:pt x="675" y="474"/>
                  </a:lnTo>
                  <a:lnTo>
                    <a:pt x="667" y="477"/>
                  </a:lnTo>
                  <a:lnTo>
                    <a:pt x="657" y="479"/>
                  </a:lnTo>
                  <a:lnTo>
                    <a:pt x="647" y="482"/>
                  </a:lnTo>
                  <a:lnTo>
                    <a:pt x="638" y="485"/>
                  </a:lnTo>
                  <a:lnTo>
                    <a:pt x="629" y="488"/>
                  </a:lnTo>
                  <a:lnTo>
                    <a:pt x="620" y="490"/>
                  </a:lnTo>
                  <a:lnTo>
                    <a:pt x="609" y="493"/>
                  </a:lnTo>
                  <a:lnTo>
                    <a:pt x="600" y="496"/>
                  </a:lnTo>
                  <a:lnTo>
                    <a:pt x="590" y="498"/>
                  </a:lnTo>
                  <a:lnTo>
                    <a:pt x="580" y="500"/>
                  </a:lnTo>
                  <a:lnTo>
                    <a:pt x="569" y="502"/>
                  </a:lnTo>
                  <a:lnTo>
                    <a:pt x="559" y="504"/>
                  </a:lnTo>
                  <a:lnTo>
                    <a:pt x="548" y="506"/>
                  </a:lnTo>
                  <a:lnTo>
                    <a:pt x="537" y="508"/>
                  </a:lnTo>
                  <a:lnTo>
                    <a:pt x="527" y="509"/>
                  </a:lnTo>
                  <a:lnTo>
                    <a:pt x="516" y="511"/>
                  </a:lnTo>
                  <a:lnTo>
                    <a:pt x="507" y="513"/>
                  </a:lnTo>
                  <a:lnTo>
                    <a:pt x="495" y="515"/>
                  </a:lnTo>
                  <a:lnTo>
                    <a:pt x="484" y="516"/>
                  </a:lnTo>
                  <a:lnTo>
                    <a:pt x="474" y="516"/>
                  </a:lnTo>
                  <a:lnTo>
                    <a:pt x="462" y="517"/>
                  </a:lnTo>
                  <a:lnTo>
                    <a:pt x="451" y="519"/>
                  </a:lnTo>
                  <a:lnTo>
                    <a:pt x="440" y="520"/>
                  </a:lnTo>
                  <a:lnTo>
                    <a:pt x="429" y="520"/>
                  </a:lnTo>
                  <a:lnTo>
                    <a:pt x="418" y="521"/>
                  </a:lnTo>
                  <a:lnTo>
                    <a:pt x="234" y="502"/>
                  </a:lnTo>
                  <a:close/>
                </a:path>
              </a:pathLst>
            </a:custGeom>
            <a:solidFill>
              <a:srgbClr val="8A998A">
                <a:alpha val="74901"/>
              </a:srgbClr>
            </a:solidFill>
            <a:ln w="9525">
              <a:noFill/>
              <a:round/>
              <a:headEnd/>
              <a:tailEnd/>
            </a:ln>
          </p:spPr>
          <p:txBody>
            <a:bodyPr/>
            <a:lstStyle/>
            <a:p>
              <a:endParaRPr lang="fr-FR">
                <a:solidFill>
                  <a:schemeClr val="accent2"/>
                </a:solidFill>
              </a:endParaRPr>
            </a:p>
          </p:txBody>
        </p:sp>
        <p:sp>
          <p:nvSpPr>
            <p:cNvPr id="89112" name="Freeform 18"/>
            <p:cNvSpPr>
              <a:spLocks/>
            </p:cNvSpPr>
            <p:nvPr/>
          </p:nvSpPr>
          <p:spPr bwMode="auto">
            <a:xfrm>
              <a:off x="601" y="1307"/>
              <a:ext cx="377" cy="211"/>
            </a:xfrm>
            <a:custGeom>
              <a:avLst/>
              <a:gdLst>
                <a:gd name="T0" fmla="*/ 21 w 827"/>
                <a:gd name="T1" fmla="*/ 43 h 461"/>
                <a:gd name="T2" fmla="*/ 19 w 827"/>
                <a:gd name="T3" fmla="*/ 42 h 461"/>
                <a:gd name="T4" fmla="*/ 17 w 827"/>
                <a:gd name="T5" fmla="*/ 41 h 461"/>
                <a:gd name="T6" fmla="*/ 15 w 827"/>
                <a:gd name="T7" fmla="*/ 40 h 461"/>
                <a:gd name="T8" fmla="*/ 12 w 827"/>
                <a:gd name="T9" fmla="*/ 39 h 461"/>
                <a:gd name="T10" fmla="*/ 10 w 827"/>
                <a:gd name="T11" fmla="*/ 38 h 461"/>
                <a:gd name="T12" fmla="*/ 8 w 827"/>
                <a:gd name="T13" fmla="*/ 37 h 461"/>
                <a:gd name="T14" fmla="*/ 5 w 827"/>
                <a:gd name="T15" fmla="*/ 35 h 461"/>
                <a:gd name="T16" fmla="*/ 3 w 827"/>
                <a:gd name="T17" fmla="*/ 33 h 461"/>
                <a:gd name="T18" fmla="*/ 2 w 827"/>
                <a:gd name="T19" fmla="*/ 31 h 461"/>
                <a:gd name="T20" fmla="*/ 0 w 827"/>
                <a:gd name="T21" fmla="*/ 28 h 461"/>
                <a:gd name="T22" fmla="*/ 0 w 827"/>
                <a:gd name="T23" fmla="*/ 26 h 461"/>
                <a:gd name="T24" fmla="*/ 0 w 827"/>
                <a:gd name="T25" fmla="*/ 23 h 461"/>
                <a:gd name="T26" fmla="*/ 1 w 827"/>
                <a:gd name="T27" fmla="*/ 20 h 461"/>
                <a:gd name="T28" fmla="*/ 2 w 827"/>
                <a:gd name="T29" fmla="*/ 16 h 461"/>
                <a:gd name="T30" fmla="*/ 5 w 827"/>
                <a:gd name="T31" fmla="*/ 13 h 461"/>
                <a:gd name="T32" fmla="*/ 8 w 827"/>
                <a:gd name="T33" fmla="*/ 10 h 461"/>
                <a:gd name="T34" fmla="*/ 12 w 827"/>
                <a:gd name="T35" fmla="*/ 8 h 461"/>
                <a:gd name="T36" fmla="*/ 16 w 827"/>
                <a:gd name="T37" fmla="*/ 5 h 461"/>
                <a:gd name="T38" fmla="*/ 21 w 827"/>
                <a:gd name="T39" fmla="*/ 4 h 461"/>
                <a:gd name="T40" fmla="*/ 27 w 827"/>
                <a:gd name="T41" fmla="*/ 2 h 461"/>
                <a:gd name="T42" fmla="*/ 32 w 827"/>
                <a:gd name="T43" fmla="*/ 1 h 461"/>
                <a:gd name="T44" fmla="*/ 38 w 827"/>
                <a:gd name="T45" fmla="*/ 0 h 461"/>
                <a:gd name="T46" fmla="*/ 43 w 827"/>
                <a:gd name="T47" fmla="*/ 0 h 461"/>
                <a:gd name="T48" fmla="*/ 49 w 827"/>
                <a:gd name="T49" fmla="*/ 0 h 461"/>
                <a:gd name="T50" fmla="*/ 54 w 827"/>
                <a:gd name="T51" fmla="*/ 0 h 461"/>
                <a:gd name="T52" fmla="*/ 59 w 827"/>
                <a:gd name="T53" fmla="*/ 1 h 461"/>
                <a:gd name="T54" fmla="*/ 63 w 827"/>
                <a:gd name="T55" fmla="*/ 2 h 461"/>
                <a:gd name="T56" fmla="*/ 67 w 827"/>
                <a:gd name="T57" fmla="*/ 3 h 461"/>
                <a:gd name="T58" fmla="*/ 71 w 827"/>
                <a:gd name="T59" fmla="*/ 5 h 461"/>
                <a:gd name="T60" fmla="*/ 73 w 827"/>
                <a:gd name="T61" fmla="*/ 7 h 461"/>
                <a:gd name="T62" fmla="*/ 75 w 827"/>
                <a:gd name="T63" fmla="*/ 9 h 461"/>
                <a:gd name="T64" fmla="*/ 77 w 827"/>
                <a:gd name="T65" fmla="*/ 11 h 461"/>
                <a:gd name="T66" fmla="*/ 77 w 827"/>
                <a:gd name="T67" fmla="*/ 13 h 461"/>
                <a:gd name="T68" fmla="*/ 78 w 827"/>
                <a:gd name="T69" fmla="*/ 16 h 461"/>
                <a:gd name="T70" fmla="*/ 78 w 827"/>
                <a:gd name="T71" fmla="*/ 18 h 461"/>
                <a:gd name="T72" fmla="*/ 78 w 827"/>
                <a:gd name="T73" fmla="*/ 20 h 461"/>
                <a:gd name="T74" fmla="*/ 77 w 827"/>
                <a:gd name="T75" fmla="*/ 22 h 461"/>
                <a:gd name="T76" fmla="*/ 77 w 827"/>
                <a:gd name="T77" fmla="*/ 24 h 461"/>
                <a:gd name="T78" fmla="*/ 76 w 827"/>
                <a:gd name="T79" fmla="*/ 26 h 461"/>
                <a:gd name="T80" fmla="*/ 75 w 827"/>
                <a:gd name="T81" fmla="*/ 28 h 461"/>
                <a:gd name="T82" fmla="*/ 73 w 827"/>
                <a:gd name="T83" fmla="*/ 30 h 461"/>
                <a:gd name="T84" fmla="*/ 72 w 827"/>
                <a:gd name="T85" fmla="*/ 32 h 461"/>
                <a:gd name="T86" fmla="*/ 69 w 827"/>
                <a:gd name="T87" fmla="*/ 34 h 461"/>
                <a:gd name="T88" fmla="*/ 67 w 827"/>
                <a:gd name="T89" fmla="*/ 36 h 461"/>
                <a:gd name="T90" fmla="*/ 66 w 827"/>
                <a:gd name="T91" fmla="*/ 37 h 461"/>
                <a:gd name="T92" fmla="*/ 64 w 827"/>
                <a:gd name="T93" fmla="*/ 37 h 461"/>
                <a:gd name="T94" fmla="*/ 62 w 827"/>
                <a:gd name="T95" fmla="*/ 38 h 461"/>
                <a:gd name="T96" fmla="*/ 60 w 827"/>
                <a:gd name="T97" fmla="*/ 38 h 461"/>
                <a:gd name="T98" fmla="*/ 57 w 827"/>
                <a:gd name="T99" fmla="*/ 39 h 461"/>
                <a:gd name="T100" fmla="*/ 55 w 827"/>
                <a:gd name="T101" fmla="*/ 40 h 461"/>
                <a:gd name="T102" fmla="*/ 53 w 827"/>
                <a:gd name="T103" fmla="*/ 41 h 461"/>
                <a:gd name="T104" fmla="*/ 51 w 827"/>
                <a:gd name="T105" fmla="*/ 42 h 461"/>
                <a:gd name="T106" fmla="*/ 48 w 827"/>
                <a:gd name="T107" fmla="*/ 42 h 461"/>
                <a:gd name="T108" fmla="*/ 46 w 827"/>
                <a:gd name="T109" fmla="*/ 43 h 461"/>
                <a:gd name="T110" fmla="*/ 44 w 827"/>
                <a:gd name="T111" fmla="*/ 43 h 461"/>
                <a:gd name="T112" fmla="*/ 42 w 827"/>
                <a:gd name="T113" fmla="*/ 43 h 461"/>
                <a:gd name="T114" fmla="*/ 41 w 827"/>
                <a:gd name="T115" fmla="*/ 44 h 461"/>
                <a:gd name="T116" fmla="*/ 22 w 827"/>
                <a:gd name="T117" fmla="*/ 43 h 4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7"/>
                <a:gd name="T178" fmla="*/ 0 h 461"/>
                <a:gd name="T179" fmla="*/ 827 w 827"/>
                <a:gd name="T180" fmla="*/ 461 h 4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7" h="461">
                  <a:moveTo>
                    <a:pt x="231" y="449"/>
                  </a:moveTo>
                  <a:lnTo>
                    <a:pt x="230" y="449"/>
                  </a:lnTo>
                  <a:lnTo>
                    <a:pt x="227" y="447"/>
                  </a:lnTo>
                  <a:lnTo>
                    <a:pt x="222" y="446"/>
                  </a:lnTo>
                  <a:lnTo>
                    <a:pt x="218" y="445"/>
                  </a:lnTo>
                  <a:lnTo>
                    <a:pt x="210" y="442"/>
                  </a:lnTo>
                  <a:lnTo>
                    <a:pt x="202" y="441"/>
                  </a:lnTo>
                  <a:lnTo>
                    <a:pt x="198" y="438"/>
                  </a:lnTo>
                  <a:lnTo>
                    <a:pt x="193" y="437"/>
                  </a:lnTo>
                  <a:lnTo>
                    <a:pt x="188" y="435"/>
                  </a:lnTo>
                  <a:lnTo>
                    <a:pt x="184" y="434"/>
                  </a:lnTo>
                  <a:lnTo>
                    <a:pt x="178" y="431"/>
                  </a:lnTo>
                  <a:lnTo>
                    <a:pt x="172" y="428"/>
                  </a:lnTo>
                  <a:lnTo>
                    <a:pt x="166" y="427"/>
                  </a:lnTo>
                  <a:lnTo>
                    <a:pt x="161" y="424"/>
                  </a:lnTo>
                  <a:lnTo>
                    <a:pt x="154" y="422"/>
                  </a:lnTo>
                  <a:lnTo>
                    <a:pt x="149" y="419"/>
                  </a:lnTo>
                  <a:lnTo>
                    <a:pt x="142" y="415"/>
                  </a:lnTo>
                  <a:lnTo>
                    <a:pt x="137" y="414"/>
                  </a:lnTo>
                  <a:lnTo>
                    <a:pt x="130" y="410"/>
                  </a:lnTo>
                  <a:lnTo>
                    <a:pt x="124" y="407"/>
                  </a:lnTo>
                  <a:lnTo>
                    <a:pt x="117" y="403"/>
                  </a:lnTo>
                  <a:lnTo>
                    <a:pt x="112" y="400"/>
                  </a:lnTo>
                  <a:lnTo>
                    <a:pt x="105" y="396"/>
                  </a:lnTo>
                  <a:lnTo>
                    <a:pt x="100" y="393"/>
                  </a:lnTo>
                  <a:lnTo>
                    <a:pt x="93" y="388"/>
                  </a:lnTo>
                  <a:lnTo>
                    <a:pt x="88" y="385"/>
                  </a:lnTo>
                  <a:lnTo>
                    <a:pt x="81" y="381"/>
                  </a:lnTo>
                  <a:lnTo>
                    <a:pt x="75" y="376"/>
                  </a:lnTo>
                  <a:lnTo>
                    <a:pt x="68" y="372"/>
                  </a:lnTo>
                  <a:lnTo>
                    <a:pt x="63" y="368"/>
                  </a:lnTo>
                  <a:lnTo>
                    <a:pt x="56" y="362"/>
                  </a:lnTo>
                  <a:lnTo>
                    <a:pt x="51" y="358"/>
                  </a:lnTo>
                  <a:lnTo>
                    <a:pt x="47" y="353"/>
                  </a:lnTo>
                  <a:lnTo>
                    <a:pt x="42" y="347"/>
                  </a:lnTo>
                  <a:lnTo>
                    <a:pt x="36" y="342"/>
                  </a:lnTo>
                  <a:lnTo>
                    <a:pt x="31" y="336"/>
                  </a:lnTo>
                  <a:lnTo>
                    <a:pt x="27" y="331"/>
                  </a:lnTo>
                  <a:lnTo>
                    <a:pt x="23" y="326"/>
                  </a:lnTo>
                  <a:lnTo>
                    <a:pt x="19" y="319"/>
                  </a:lnTo>
                  <a:lnTo>
                    <a:pt x="16" y="313"/>
                  </a:lnTo>
                  <a:lnTo>
                    <a:pt x="12" y="307"/>
                  </a:lnTo>
                  <a:lnTo>
                    <a:pt x="10" y="301"/>
                  </a:lnTo>
                  <a:lnTo>
                    <a:pt x="7" y="295"/>
                  </a:lnTo>
                  <a:lnTo>
                    <a:pt x="4" y="288"/>
                  </a:lnTo>
                  <a:lnTo>
                    <a:pt x="3" y="281"/>
                  </a:lnTo>
                  <a:lnTo>
                    <a:pt x="2" y="274"/>
                  </a:lnTo>
                  <a:lnTo>
                    <a:pt x="0" y="267"/>
                  </a:lnTo>
                  <a:lnTo>
                    <a:pt x="0" y="259"/>
                  </a:lnTo>
                  <a:lnTo>
                    <a:pt x="0" y="253"/>
                  </a:lnTo>
                  <a:lnTo>
                    <a:pt x="0" y="246"/>
                  </a:lnTo>
                  <a:lnTo>
                    <a:pt x="0" y="238"/>
                  </a:lnTo>
                  <a:lnTo>
                    <a:pt x="2" y="230"/>
                  </a:lnTo>
                  <a:lnTo>
                    <a:pt x="3" y="221"/>
                  </a:lnTo>
                  <a:lnTo>
                    <a:pt x="7" y="213"/>
                  </a:lnTo>
                  <a:lnTo>
                    <a:pt x="8" y="205"/>
                  </a:lnTo>
                  <a:lnTo>
                    <a:pt x="14" y="197"/>
                  </a:lnTo>
                  <a:lnTo>
                    <a:pt x="16" y="189"/>
                  </a:lnTo>
                  <a:lnTo>
                    <a:pt x="22" y="181"/>
                  </a:lnTo>
                  <a:lnTo>
                    <a:pt x="27" y="171"/>
                  </a:lnTo>
                  <a:lnTo>
                    <a:pt x="32" y="162"/>
                  </a:lnTo>
                  <a:lnTo>
                    <a:pt x="38" y="154"/>
                  </a:lnTo>
                  <a:lnTo>
                    <a:pt x="46" y="146"/>
                  </a:lnTo>
                  <a:lnTo>
                    <a:pt x="52" y="138"/>
                  </a:lnTo>
                  <a:lnTo>
                    <a:pt x="60" y="129"/>
                  </a:lnTo>
                  <a:lnTo>
                    <a:pt x="68" y="123"/>
                  </a:lnTo>
                  <a:lnTo>
                    <a:pt x="77" y="116"/>
                  </a:lnTo>
                  <a:lnTo>
                    <a:pt x="87" y="108"/>
                  </a:lnTo>
                  <a:lnTo>
                    <a:pt x="96" y="101"/>
                  </a:lnTo>
                  <a:lnTo>
                    <a:pt x="107" y="94"/>
                  </a:lnTo>
                  <a:lnTo>
                    <a:pt x="117" y="89"/>
                  </a:lnTo>
                  <a:lnTo>
                    <a:pt x="128" y="82"/>
                  </a:lnTo>
                  <a:lnTo>
                    <a:pt x="140" y="77"/>
                  </a:lnTo>
                  <a:lnTo>
                    <a:pt x="150" y="71"/>
                  </a:lnTo>
                  <a:lnTo>
                    <a:pt x="164" y="66"/>
                  </a:lnTo>
                  <a:lnTo>
                    <a:pt x="176" y="60"/>
                  </a:lnTo>
                  <a:lnTo>
                    <a:pt x="188" y="55"/>
                  </a:lnTo>
                  <a:lnTo>
                    <a:pt x="201" y="50"/>
                  </a:lnTo>
                  <a:lnTo>
                    <a:pt x="214" y="46"/>
                  </a:lnTo>
                  <a:lnTo>
                    <a:pt x="227" y="40"/>
                  </a:lnTo>
                  <a:lnTo>
                    <a:pt x="241" y="36"/>
                  </a:lnTo>
                  <a:lnTo>
                    <a:pt x="254" y="32"/>
                  </a:lnTo>
                  <a:lnTo>
                    <a:pt x="268" y="29"/>
                  </a:lnTo>
                  <a:lnTo>
                    <a:pt x="282" y="25"/>
                  </a:lnTo>
                  <a:lnTo>
                    <a:pt x="298" y="23"/>
                  </a:lnTo>
                  <a:lnTo>
                    <a:pt x="311" y="19"/>
                  </a:lnTo>
                  <a:lnTo>
                    <a:pt x="325" y="16"/>
                  </a:lnTo>
                  <a:lnTo>
                    <a:pt x="340" y="14"/>
                  </a:lnTo>
                  <a:lnTo>
                    <a:pt x="355" y="12"/>
                  </a:lnTo>
                  <a:lnTo>
                    <a:pt x="371" y="9"/>
                  </a:lnTo>
                  <a:lnTo>
                    <a:pt x="385" y="8"/>
                  </a:lnTo>
                  <a:lnTo>
                    <a:pt x="400" y="6"/>
                  </a:lnTo>
                  <a:lnTo>
                    <a:pt x="414" y="5"/>
                  </a:lnTo>
                  <a:lnTo>
                    <a:pt x="429" y="2"/>
                  </a:lnTo>
                  <a:lnTo>
                    <a:pt x="444" y="2"/>
                  </a:lnTo>
                  <a:lnTo>
                    <a:pt x="458" y="1"/>
                  </a:lnTo>
                  <a:lnTo>
                    <a:pt x="473" y="0"/>
                  </a:lnTo>
                  <a:lnTo>
                    <a:pt x="487" y="0"/>
                  </a:lnTo>
                  <a:lnTo>
                    <a:pt x="503" y="0"/>
                  </a:lnTo>
                  <a:lnTo>
                    <a:pt x="516" y="0"/>
                  </a:lnTo>
                  <a:lnTo>
                    <a:pt x="531" y="0"/>
                  </a:lnTo>
                  <a:lnTo>
                    <a:pt x="544" y="0"/>
                  </a:lnTo>
                  <a:lnTo>
                    <a:pt x="559" y="1"/>
                  </a:lnTo>
                  <a:lnTo>
                    <a:pt x="572" y="2"/>
                  </a:lnTo>
                  <a:lnTo>
                    <a:pt x="585" y="4"/>
                  </a:lnTo>
                  <a:lnTo>
                    <a:pt x="599" y="5"/>
                  </a:lnTo>
                  <a:lnTo>
                    <a:pt x="612" y="8"/>
                  </a:lnTo>
                  <a:lnTo>
                    <a:pt x="624" y="9"/>
                  </a:lnTo>
                  <a:lnTo>
                    <a:pt x="637" y="12"/>
                  </a:lnTo>
                  <a:lnTo>
                    <a:pt x="649" y="13"/>
                  </a:lnTo>
                  <a:lnTo>
                    <a:pt x="661" y="16"/>
                  </a:lnTo>
                  <a:lnTo>
                    <a:pt x="672" y="19"/>
                  </a:lnTo>
                  <a:lnTo>
                    <a:pt x="682" y="21"/>
                  </a:lnTo>
                  <a:lnTo>
                    <a:pt x="694" y="25"/>
                  </a:lnTo>
                  <a:lnTo>
                    <a:pt x="705" y="29"/>
                  </a:lnTo>
                  <a:lnTo>
                    <a:pt x="714" y="32"/>
                  </a:lnTo>
                  <a:lnTo>
                    <a:pt x="723" y="36"/>
                  </a:lnTo>
                  <a:lnTo>
                    <a:pt x="731" y="42"/>
                  </a:lnTo>
                  <a:lnTo>
                    <a:pt x="741" y="46"/>
                  </a:lnTo>
                  <a:lnTo>
                    <a:pt x="749" y="51"/>
                  </a:lnTo>
                  <a:lnTo>
                    <a:pt x="757" y="55"/>
                  </a:lnTo>
                  <a:lnTo>
                    <a:pt x="763" y="60"/>
                  </a:lnTo>
                  <a:lnTo>
                    <a:pt x="771" y="67"/>
                  </a:lnTo>
                  <a:lnTo>
                    <a:pt x="776" y="71"/>
                  </a:lnTo>
                  <a:lnTo>
                    <a:pt x="782" y="78"/>
                  </a:lnTo>
                  <a:lnTo>
                    <a:pt x="787" y="82"/>
                  </a:lnTo>
                  <a:lnTo>
                    <a:pt x="792" y="89"/>
                  </a:lnTo>
                  <a:lnTo>
                    <a:pt x="796" y="94"/>
                  </a:lnTo>
                  <a:lnTo>
                    <a:pt x="800" y="100"/>
                  </a:lnTo>
                  <a:lnTo>
                    <a:pt x="804" y="105"/>
                  </a:lnTo>
                  <a:lnTo>
                    <a:pt x="808" y="112"/>
                  </a:lnTo>
                  <a:lnTo>
                    <a:pt x="811" y="116"/>
                  </a:lnTo>
                  <a:lnTo>
                    <a:pt x="814" y="123"/>
                  </a:lnTo>
                  <a:lnTo>
                    <a:pt x="816" y="128"/>
                  </a:lnTo>
                  <a:lnTo>
                    <a:pt x="819" y="135"/>
                  </a:lnTo>
                  <a:lnTo>
                    <a:pt x="820" y="140"/>
                  </a:lnTo>
                  <a:lnTo>
                    <a:pt x="823" y="146"/>
                  </a:lnTo>
                  <a:lnTo>
                    <a:pt x="824" y="151"/>
                  </a:lnTo>
                  <a:lnTo>
                    <a:pt x="826" y="158"/>
                  </a:lnTo>
                  <a:lnTo>
                    <a:pt x="826" y="163"/>
                  </a:lnTo>
                  <a:lnTo>
                    <a:pt x="827" y="169"/>
                  </a:lnTo>
                  <a:lnTo>
                    <a:pt x="827" y="174"/>
                  </a:lnTo>
                  <a:lnTo>
                    <a:pt x="827" y="181"/>
                  </a:lnTo>
                  <a:lnTo>
                    <a:pt x="827" y="186"/>
                  </a:lnTo>
                  <a:lnTo>
                    <a:pt x="827" y="192"/>
                  </a:lnTo>
                  <a:lnTo>
                    <a:pt x="826" y="198"/>
                  </a:lnTo>
                  <a:lnTo>
                    <a:pt x="826" y="204"/>
                  </a:lnTo>
                  <a:lnTo>
                    <a:pt x="824" y="209"/>
                  </a:lnTo>
                  <a:lnTo>
                    <a:pt x="823" y="215"/>
                  </a:lnTo>
                  <a:lnTo>
                    <a:pt x="822" y="220"/>
                  </a:lnTo>
                  <a:lnTo>
                    <a:pt x="820" y="226"/>
                  </a:lnTo>
                  <a:lnTo>
                    <a:pt x="818" y="231"/>
                  </a:lnTo>
                  <a:lnTo>
                    <a:pt x="816" y="238"/>
                  </a:lnTo>
                  <a:lnTo>
                    <a:pt x="815" y="242"/>
                  </a:lnTo>
                  <a:lnTo>
                    <a:pt x="814" y="249"/>
                  </a:lnTo>
                  <a:lnTo>
                    <a:pt x="810" y="253"/>
                  </a:lnTo>
                  <a:lnTo>
                    <a:pt x="808" y="258"/>
                  </a:lnTo>
                  <a:lnTo>
                    <a:pt x="804" y="262"/>
                  </a:lnTo>
                  <a:lnTo>
                    <a:pt x="803" y="267"/>
                  </a:lnTo>
                  <a:lnTo>
                    <a:pt x="800" y="273"/>
                  </a:lnTo>
                  <a:lnTo>
                    <a:pt x="796" y="278"/>
                  </a:lnTo>
                  <a:lnTo>
                    <a:pt x="794" y="282"/>
                  </a:lnTo>
                  <a:lnTo>
                    <a:pt x="791" y="288"/>
                  </a:lnTo>
                  <a:lnTo>
                    <a:pt x="788" y="292"/>
                  </a:lnTo>
                  <a:lnTo>
                    <a:pt x="784" y="296"/>
                  </a:lnTo>
                  <a:lnTo>
                    <a:pt x="782" y="301"/>
                  </a:lnTo>
                  <a:lnTo>
                    <a:pt x="778" y="305"/>
                  </a:lnTo>
                  <a:lnTo>
                    <a:pt x="775" y="309"/>
                  </a:lnTo>
                  <a:lnTo>
                    <a:pt x="771" y="313"/>
                  </a:lnTo>
                  <a:lnTo>
                    <a:pt x="769" y="319"/>
                  </a:lnTo>
                  <a:lnTo>
                    <a:pt x="766" y="323"/>
                  </a:lnTo>
                  <a:lnTo>
                    <a:pt x="758" y="330"/>
                  </a:lnTo>
                  <a:lnTo>
                    <a:pt x="751" y="336"/>
                  </a:lnTo>
                  <a:lnTo>
                    <a:pt x="745" y="343"/>
                  </a:lnTo>
                  <a:lnTo>
                    <a:pt x="739" y="350"/>
                  </a:lnTo>
                  <a:lnTo>
                    <a:pt x="733" y="355"/>
                  </a:lnTo>
                  <a:lnTo>
                    <a:pt x="727" y="361"/>
                  </a:lnTo>
                  <a:lnTo>
                    <a:pt x="722" y="365"/>
                  </a:lnTo>
                  <a:lnTo>
                    <a:pt x="717" y="369"/>
                  </a:lnTo>
                  <a:lnTo>
                    <a:pt x="711" y="372"/>
                  </a:lnTo>
                  <a:lnTo>
                    <a:pt x="705" y="376"/>
                  </a:lnTo>
                  <a:lnTo>
                    <a:pt x="701" y="377"/>
                  </a:lnTo>
                  <a:lnTo>
                    <a:pt x="697" y="378"/>
                  </a:lnTo>
                  <a:lnTo>
                    <a:pt x="693" y="380"/>
                  </a:lnTo>
                  <a:lnTo>
                    <a:pt x="689" y="382"/>
                  </a:lnTo>
                  <a:lnTo>
                    <a:pt x="684" y="384"/>
                  </a:lnTo>
                  <a:lnTo>
                    <a:pt x="680" y="387"/>
                  </a:lnTo>
                  <a:lnTo>
                    <a:pt x="674" y="388"/>
                  </a:lnTo>
                  <a:lnTo>
                    <a:pt x="670" y="389"/>
                  </a:lnTo>
                  <a:lnTo>
                    <a:pt x="664" y="392"/>
                  </a:lnTo>
                  <a:lnTo>
                    <a:pt x="658" y="393"/>
                  </a:lnTo>
                  <a:lnTo>
                    <a:pt x="654" y="396"/>
                  </a:lnTo>
                  <a:lnTo>
                    <a:pt x="649" y="399"/>
                  </a:lnTo>
                  <a:lnTo>
                    <a:pt x="643" y="400"/>
                  </a:lnTo>
                  <a:lnTo>
                    <a:pt x="637" y="401"/>
                  </a:lnTo>
                  <a:lnTo>
                    <a:pt x="631" y="403"/>
                  </a:lnTo>
                  <a:lnTo>
                    <a:pt x="625" y="405"/>
                  </a:lnTo>
                  <a:lnTo>
                    <a:pt x="619" y="407"/>
                  </a:lnTo>
                  <a:lnTo>
                    <a:pt x="612" y="410"/>
                  </a:lnTo>
                  <a:lnTo>
                    <a:pt x="607" y="411"/>
                  </a:lnTo>
                  <a:lnTo>
                    <a:pt x="600" y="414"/>
                  </a:lnTo>
                  <a:lnTo>
                    <a:pt x="593" y="415"/>
                  </a:lnTo>
                  <a:lnTo>
                    <a:pt x="588" y="416"/>
                  </a:lnTo>
                  <a:lnTo>
                    <a:pt x="581" y="419"/>
                  </a:lnTo>
                  <a:lnTo>
                    <a:pt x="576" y="420"/>
                  </a:lnTo>
                  <a:lnTo>
                    <a:pt x="570" y="422"/>
                  </a:lnTo>
                  <a:lnTo>
                    <a:pt x="563" y="424"/>
                  </a:lnTo>
                  <a:lnTo>
                    <a:pt x="558" y="426"/>
                  </a:lnTo>
                  <a:lnTo>
                    <a:pt x="551" y="428"/>
                  </a:lnTo>
                  <a:lnTo>
                    <a:pt x="544" y="428"/>
                  </a:lnTo>
                  <a:lnTo>
                    <a:pt x="538" y="431"/>
                  </a:lnTo>
                  <a:lnTo>
                    <a:pt x="532" y="433"/>
                  </a:lnTo>
                  <a:lnTo>
                    <a:pt x="526" y="434"/>
                  </a:lnTo>
                  <a:lnTo>
                    <a:pt x="519" y="435"/>
                  </a:lnTo>
                  <a:lnTo>
                    <a:pt x="514" y="438"/>
                  </a:lnTo>
                  <a:lnTo>
                    <a:pt x="509" y="438"/>
                  </a:lnTo>
                  <a:lnTo>
                    <a:pt x="503" y="441"/>
                  </a:lnTo>
                  <a:lnTo>
                    <a:pt x="497" y="441"/>
                  </a:lnTo>
                  <a:lnTo>
                    <a:pt x="491" y="442"/>
                  </a:lnTo>
                  <a:lnTo>
                    <a:pt x="486" y="445"/>
                  </a:lnTo>
                  <a:lnTo>
                    <a:pt x="481" y="446"/>
                  </a:lnTo>
                  <a:lnTo>
                    <a:pt x="477" y="446"/>
                  </a:lnTo>
                  <a:lnTo>
                    <a:pt x="471" y="447"/>
                  </a:lnTo>
                  <a:lnTo>
                    <a:pt x="467" y="449"/>
                  </a:lnTo>
                  <a:lnTo>
                    <a:pt x="463" y="451"/>
                  </a:lnTo>
                  <a:lnTo>
                    <a:pt x="458" y="451"/>
                  </a:lnTo>
                  <a:lnTo>
                    <a:pt x="454" y="453"/>
                  </a:lnTo>
                  <a:lnTo>
                    <a:pt x="450" y="453"/>
                  </a:lnTo>
                  <a:lnTo>
                    <a:pt x="446" y="454"/>
                  </a:lnTo>
                  <a:lnTo>
                    <a:pt x="440" y="456"/>
                  </a:lnTo>
                  <a:lnTo>
                    <a:pt x="434" y="458"/>
                  </a:lnTo>
                  <a:lnTo>
                    <a:pt x="430" y="458"/>
                  </a:lnTo>
                  <a:lnTo>
                    <a:pt x="428" y="460"/>
                  </a:lnTo>
                  <a:lnTo>
                    <a:pt x="425" y="460"/>
                  </a:lnTo>
                  <a:lnTo>
                    <a:pt x="425" y="461"/>
                  </a:lnTo>
                  <a:lnTo>
                    <a:pt x="231" y="449"/>
                  </a:lnTo>
                  <a:close/>
                </a:path>
              </a:pathLst>
            </a:custGeom>
            <a:solidFill>
              <a:srgbClr val="C2D6C2">
                <a:alpha val="74901"/>
              </a:srgbClr>
            </a:solidFill>
            <a:ln w="9525">
              <a:noFill/>
              <a:round/>
              <a:headEnd/>
              <a:tailEnd/>
            </a:ln>
          </p:spPr>
          <p:txBody>
            <a:bodyPr/>
            <a:lstStyle/>
            <a:p>
              <a:endParaRPr lang="fr-FR">
                <a:solidFill>
                  <a:schemeClr val="accent2"/>
                </a:solidFill>
              </a:endParaRPr>
            </a:p>
          </p:txBody>
        </p:sp>
        <p:sp>
          <p:nvSpPr>
            <p:cNvPr id="89113" name="Freeform 19"/>
            <p:cNvSpPr>
              <a:spLocks/>
            </p:cNvSpPr>
            <p:nvPr/>
          </p:nvSpPr>
          <p:spPr bwMode="auto">
            <a:xfrm>
              <a:off x="653" y="1327"/>
              <a:ext cx="300" cy="168"/>
            </a:xfrm>
            <a:custGeom>
              <a:avLst/>
              <a:gdLst>
                <a:gd name="T0" fmla="*/ 59 w 660"/>
                <a:gd name="T1" fmla="*/ 21 h 367"/>
                <a:gd name="T2" fmla="*/ 58 w 660"/>
                <a:gd name="T3" fmla="*/ 23 h 367"/>
                <a:gd name="T4" fmla="*/ 56 w 660"/>
                <a:gd name="T5" fmla="*/ 25 h 367"/>
                <a:gd name="T6" fmla="*/ 54 w 660"/>
                <a:gd name="T7" fmla="*/ 26 h 367"/>
                <a:gd name="T8" fmla="*/ 52 w 660"/>
                <a:gd name="T9" fmla="*/ 27 h 367"/>
                <a:gd name="T10" fmla="*/ 50 w 660"/>
                <a:gd name="T11" fmla="*/ 29 h 367"/>
                <a:gd name="T12" fmla="*/ 47 w 660"/>
                <a:gd name="T13" fmla="*/ 30 h 367"/>
                <a:gd name="T14" fmla="*/ 44 w 660"/>
                <a:gd name="T15" fmla="*/ 32 h 367"/>
                <a:gd name="T16" fmla="*/ 40 w 660"/>
                <a:gd name="T17" fmla="*/ 33 h 367"/>
                <a:gd name="T18" fmla="*/ 36 w 660"/>
                <a:gd name="T19" fmla="*/ 33 h 367"/>
                <a:gd name="T20" fmla="*/ 32 w 660"/>
                <a:gd name="T21" fmla="*/ 34 h 367"/>
                <a:gd name="T22" fmla="*/ 27 w 660"/>
                <a:gd name="T23" fmla="*/ 35 h 367"/>
                <a:gd name="T24" fmla="*/ 21 w 660"/>
                <a:gd name="T25" fmla="*/ 35 h 367"/>
                <a:gd name="T26" fmla="*/ 19 w 660"/>
                <a:gd name="T27" fmla="*/ 35 h 367"/>
                <a:gd name="T28" fmla="*/ 16 w 660"/>
                <a:gd name="T29" fmla="*/ 34 h 367"/>
                <a:gd name="T30" fmla="*/ 15 w 660"/>
                <a:gd name="T31" fmla="*/ 34 h 367"/>
                <a:gd name="T32" fmla="*/ 13 w 660"/>
                <a:gd name="T33" fmla="*/ 33 h 367"/>
                <a:gd name="T34" fmla="*/ 11 w 660"/>
                <a:gd name="T35" fmla="*/ 33 h 367"/>
                <a:gd name="T36" fmla="*/ 9 w 660"/>
                <a:gd name="T37" fmla="*/ 32 h 367"/>
                <a:gd name="T38" fmla="*/ 7 w 660"/>
                <a:gd name="T39" fmla="*/ 31 h 367"/>
                <a:gd name="T40" fmla="*/ 6 w 660"/>
                <a:gd name="T41" fmla="*/ 30 h 367"/>
                <a:gd name="T42" fmla="*/ 3 w 660"/>
                <a:gd name="T43" fmla="*/ 27 h 367"/>
                <a:gd name="T44" fmla="*/ 2 w 660"/>
                <a:gd name="T45" fmla="*/ 26 h 367"/>
                <a:gd name="T46" fmla="*/ 1 w 660"/>
                <a:gd name="T47" fmla="*/ 24 h 367"/>
                <a:gd name="T48" fmla="*/ 0 w 660"/>
                <a:gd name="T49" fmla="*/ 22 h 367"/>
                <a:gd name="T50" fmla="*/ 0 w 660"/>
                <a:gd name="T51" fmla="*/ 20 h 367"/>
                <a:gd name="T52" fmla="*/ 0 w 660"/>
                <a:gd name="T53" fmla="*/ 17 h 367"/>
                <a:gd name="T54" fmla="*/ 1 w 660"/>
                <a:gd name="T55" fmla="*/ 16 h 367"/>
                <a:gd name="T56" fmla="*/ 2 w 660"/>
                <a:gd name="T57" fmla="*/ 14 h 367"/>
                <a:gd name="T58" fmla="*/ 4 w 660"/>
                <a:gd name="T59" fmla="*/ 12 h 367"/>
                <a:gd name="T60" fmla="*/ 5 w 660"/>
                <a:gd name="T61" fmla="*/ 11 h 367"/>
                <a:gd name="T62" fmla="*/ 7 w 660"/>
                <a:gd name="T63" fmla="*/ 9 h 367"/>
                <a:gd name="T64" fmla="*/ 9 w 660"/>
                <a:gd name="T65" fmla="*/ 8 h 367"/>
                <a:gd name="T66" fmla="*/ 11 w 660"/>
                <a:gd name="T67" fmla="*/ 6 h 367"/>
                <a:gd name="T68" fmla="*/ 14 w 660"/>
                <a:gd name="T69" fmla="*/ 5 h 367"/>
                <a:gd name="T70" fmla="*/ 15 w 660"/>
                <a:gd name="T71" fmla="*/ 5 h 367"/>
                <a:gd name="T72" fmla="*/ 17 w 660"/>
                <a:gd name="T73" fmla="*/ 4 h 367"/>
                <a:gd name="T74" fmla="*/ 20 w 660"/>
                <a:gd name="T75" fmla="*/ 3 h 367"/>
                <a:gd name="T76" fmla="*/ 21 w 660"/>
                <a:gd name="T77" fmla="*/ 2 h 367"/>
                <a:gd name="T78" fmla="*/ 22 w 660"/>
                <a:gd name="T79" fmla="*/ 2 h 367"/>
                <a:gd name="T80" fmla="*/ 23 w 660"/>
                <a:gd name="T81" fmla="*/ 2 h 367"/>
                <a:gd name="T82" fmla="*/ 25 w 660"/>
                <a:gd name="T83" fmla="*/ 1 h 367"/>
                <a:gd name="T84" fmla="*/ 27 w 660"/>
                <a:gd name="T85" fmla="*/ 1 h 367"/>
                <a:gd name="T86" fmla="*/ 30 w 660"/>
                <a:gd name="T87" fmla="*/ 0 h 367"/>
                <a:gd name="T88" fmla="*/ 33 w 660"/>
                <a:gd name="T89" fmla="*/ 0 h 367"/>
                <a:gd name="T90" fmla="*/ 36 w 660"/>
                <a:gd name="T91" fmla="*/ 0 h 367"/>
                <a:gd name="T92" fmla="*/ 40 w 660"/>
                <a:gd name="T93" fmla="*/ 0 h 367"/>
                <a:gd name="T94" fmla="*/ 43 w 660"/>
                <a:gd name="T95" fmla="*/ 0 h 367"/>
                <a:gd name="T96" fmla="*/ 46 w 660"/>
                <a:gd name="T97" fmla="*/ 0 h 367"/>
                <a:gd name="T98" fmla="*/ 49 w 660"/>
                <a:gd name="T99" fmla="*/ 1 h 367"/>
                <a:gd name="T100" fmla="*/ 52 w 660"/>
                <a:gd name="T101" fmla="*/ 2 h 367"/>
                <a:gd name="T102" fmla="*/ 55 w 660"/>
                <a:gd name="T103" fmla="*/ 3 h 367"/>
                <a:gd name="T104" fmla="*/ 57 w 660"/>
                <a:gd name="T105" fmla="*/ 5 h 367"/>
                <a:gd name="T106" fmla="*/ 59 w 660"/>
                <a:gd name="T107" fmla="*/ 7 h 367"/>
                <a:gd name="T108" fmla="*/ 60 w 660"/>
                <a:gd name="T109" fmla="*/ 9 h 367"/>
                <a:gd name="T110" fmla="*/ 61 w 660"/>
                <a:gd name="T111" fmla="*/ 10 h 367"/>
                <a:gd name="T112" fmla="*/ 62 w 660"/>
                <a:gd name="T113" fmla="*/ 12 h 367"/>
                <a:gd name="T114" fmla="*/ 62 w 660"/>
                <a:gd name="T115" fmla="*/ 14 h 367"/>
                <a:gd name="T116" fmla="*/ 61 w 660"/>
                <a:gd name="T117" fmla="*/ 16 h 367"/>
                <a:gd name="T118" fmla="*/ 60 w 660"/>
                <a:gd name="T119" fmla="*/ 19 h 367"/>
                <a:gd name="T120" fmla="*/ 60 w 660"/>
                <a:gd name="T121" fmla="*/ 20 h 3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60"/>
                <a:gd name="T184" fmla="*/ 0 h 367"/>
                <a:gd name="T185" fmla="*/ 660 w 660"/>
                <a:gd name="T186" fmla="*/ 367 h 3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60" h="367">
                  <a:moveTo>
                    <a:pt x="641" y="210"/>
                  </a:moveTo>
                  <a:lnTo>
                    <a:pt x="638" y="211"/>
                  </a:lnTo>
                  <a:lnTo>
                    <a:pt x="636" y="216"/>
                  </a:lnTo>
                  <a:lnTo>
                    <a:pt x="632" y="219"/>
                  </a:lnTo>
                  <a:lnTo>
                    <a:pt x="629" y="224"/>
                  </a:lnTo>
                  <a:lnTo>
                    <a:pt x="624" y="229"/>
                  </a:lnTo>
                  <a:lnTo>
                    <a:pt x="620" y="235"/>
                  </a:lnTo>
                  <a:lnTo>
                    <a:pt x="613" y="239"/>
                  </a:lnTo>
                  <a:lnTo>
                    <a:pt x="608" y="246"/>
                  </a:lnTo>
                  <a:lnTo>
                    <a:pt x="604" y="249"/>
                  </a:lnTo>
                  <a:lnTo>
                    <a:pt x="600" y="253"/>
                  </a:lnTo>
                  <a:lnTo>
                    <a:pt x="596" y="256"/>
                  </a:lnTo>
                  <a:lnTo>
                    <a:pt x="592" y="260"/>
                  </a:lnTo>
                  <a:lnTo>
                    <a:pt x="587" y="262"/>
                  </a:lnTo>
                  <a:lnTo>
                    <a:pt x="583" y="266"/>
                  </a:lnTo>
                  <a:lnTo>
                    <a:pt x="577" y="270"/>
                  </a:lnTo>
                  <a:lnTo>
                    <a:pt x="573" y="273"/>
                  </a:lnTo>
                  <a:lnTo>
                    <a:pt x="568" y="277"/>
                  </a:lnTo>
                  <a:lnTo>
                    <a:pt x="563" y="281"/>
                  </a:lnTo>
                  <a:lnTo>
                    <a:pt x="556" y="285"/>
                  </a:lnTo>
                  <a:lnTo>
                    <a:pt x="551" y="289"/>
                  </a:lnTo>
                  <a:lnTo>
                    <a:pt x="544" y="292"/>
                  </a:lnTo>
                  <a:lnTo>
                    <a:pt x="537" y="296"/>
                  </a:lnTo>
                  <a:lnTo>
                    <a:pt x="531" y="300"/>
                  </a:lnTo>
                  <a:lnTo>
                    <a:pt x="524" y="304"/>
                  </a:lnTo>
                  <a:lnTo>
                    <a:pt x="516" y="307"/>
                  </a:lnTo>
                  <a:lnTo>
                    <a:pt x="510" y="311"/>
                  </a:lnTo>
                  <a:lnTo>
                    <a:pt x="502" y="315"/>
                  </a:lnTo>
                  <a:lnTo>
                    <a:pt x="494" y="318"/>
                  </a:lnTo>
                  <a:lnTo>
                    <a:pt x="484" y="322"/>
                  </a:lnTo>
                  <a:lnTo>
                    <a:pt x="476" y="325"/>
                  </a:lnTo>
                  <a:lnTo>
                    <a:pt x="467" y="329"/>
                  </a:lnTo>
                  <a:lnTo>
                    <a:pt x="459" y="331"/>
                  </a:lnTo>
                  <a:lnTo>
                    <a:pt x="449" y="334"/>
                  </a:lnTo>
                  <a:lnTo>
                    <a:pt x="439" y="338"/>
                  </a:lnTo>
                  <a:lnTo>
                    <a:pt x="430" y="339"/>
                  </a:lnTo>
                  <a:lnTo>
                    <a:pt x="419" y="344"/>
                  </a:lnTo>
                  <a:lnTo>
                    <a:pt x="409" y="346"/>
                  </a:lnTo>
                  <a:lnTo>
                    <a:pt x="398" y="349"/>
                  </a:lnTo>
                  <a:lnTo>
                    <a:pt x="386" y="350"/>
                  </a:lnTo>
                  <a:lnTo>
                    <a:pt x="374" y="353"/>
                  </a:lnTo>
                  <a:lnTo>
                    <a:pt x="362" y="356"/>
                  </a:lnTo>
                  <a:lnTo>
                    <a:pt x="350" y="357"/>
                  </a:lnTo>
                  <a:lnTo>
                    <a:pt x="338" y="358"/>
                  </a:lnTo>
                  <a:lnTo>
                    <a:pt x="325" y="361"/>
                  </a:lnTo>
                  <a:lnTo>
                    <a:pt x="312" y="362"/>
                  </a:lnTo>
                  <a:lnTo>
                    <a:pt x="299" y="362"/>
                  </a:lnTo>
                  <a:lnTo>
                    <a:pt x="285" y="364"/>
                  </a:lnTo>
                  <a:lnTo>
                    <a:pt x="271" y="365"/>
                  </a:lnTo>
                  <a:lnTo>
                    <a:pt x="256" y="365"/>
                  </a:lnTo>
                  <a:lnTo>
                    <a:pt x="242" y="367"/>
                  </a:lnTo>
                  <a:lnTo>
                    <a:pt x="227" y="367"/>
                  </a:lnTo>
                  <a:lnTo>
                    <a:pt x="212" y="367"/>
                  </a:lnTo>
                  <a:lnTo>
                    <a:pt x="209" y="367"/>
                  </a:lnTo>
                  <a:lnTo>
                    <a:pt x="203" y="365"/>
                  </a:lnTo>
                  <a:lnTo>
                    <a:pt x="198" y="364"/>
                  </a:lnTo>
                  <a:lnTo>
                    <a:pt x="193" y="364"/>
                  </a:lnTo>
                  <a:lnTo>
                    <a:pt x="187" y="362"/>
                  </a:lnTo>
                  <a:lnTo>
                    <a:pt x="181" y="361"/>
                  </a:lnTo>
                  <a:lnTo>
                    <a:pt x="174" y="358"/>
                  </a:lnTo>
                  <a:lnTo>
                    <a:pt x="166" y="357"/>
                  </a:lnTo>
                  <a:lnTo>
                    <a:pt x="162" y="356"/>
                  </a:lnTo>
                  <a:lnTo>
                    <a:pt x="158" y="356"/>
                  </a:lnTo>
                  <a:lnTo>
                    <a:pt x="153" y="353"/>
                  </a:lnTo>
                  <a:lnTo>
                    <a:pt x="149" y="353"/>
                  </a:lnTo>
                  <a:lnTo>
                    <a:pt x="145" y="350"/>
                  </a:lnTo>
                  <a:lnTo>
                    <a:pt x="141" y="350"/>
                  </a:lnTo>
                  <a:lnTo>
                    <a:pt x="136" y="348"/>
                  </a:lnTo>
                  <a:lnTo>
                    <a:pt x="132" y="346"/>
                  </a:lnTo>
                  <a:lnTo>
                    <a:pt x="126" y="345"/>
                  </a:lnTo>
                  <a:lnTo>
                    <a:pt x="122" y="344"/>
                  </a:lnTo>
                  <a:lnTo>
                    <a:pt x="118" y="342"/>
                  </a:lnTo>
                  <a:lnTo>
                    <a:pt x="113" y="339"/>
                  </a:lnTo>
                  <a:lnTo>
                    <a:pt x="108" y="338"/>
                  </a:lnTo>
                  <a:lnTo>
                    <a:pt x="102" y="335"/>
                  </a:lnTo>
                  <a:lnTo>
                    <a:pt x="98" y="333"/>
                  </a:lnTo>
                  <a:lnTo>
                    <a:pt x="94" y="331"/>
                  </a:lnTo>
                  <a:lnTo>
                    <a:pt x="89" y="329"/>
                  </a:lnTo>
                  <a:lnTo>
                    <a:pt x="85" y="326"/>
                  </a:lnTo>
                  <a:lnTo>
                    <a:pt x="80" y="323"/>
                  </a:lnTo>
                  <a:lnTo>
                    <a:pt x="76" y="322"/>
                  </a:lnTo>
                  <a:lnTo>
                    <a:pt x="71" y="318"/>
                  </a:lnTo>
                  <a:lnTo>
                    <a:pt x="67" y="315"/>
                  </a:lnTo>
                  <a:lnTo>
                    <a:pt x="61" y="311"/>
                  </a:lnTo>
                  <a:lnTo>
                    <a:pt x="57" y="310"/>
                  </a:lnTo>
                  <a:lnTo>
                    <a:pt x="49" y="303"/>
                  </a:lnTo>
                  <a:lnTo>
                    <a:pt x="41" y="296"/>
                  </a:lnTo>
                  <a:lnTo>
                    <a:pt x="33" y="288"/>
                  </a:lnTo>
                  <a:lnTo>
                    <a:pt x="27" y="280"/>
                  </a:lnTo>
                  <a:lnTo>
                    <a:pt x="23" y="276"/>
                  </a:lnTo>
                  <a:lnTo>
                    <a:pt x="20" y="272"/>
                  </a:lnTo>
                  <a:lnTo>
                    <a:pt x="17" y="266"/>
                  </a:lnTo>
                  <a:lnTo>
                    <a:pt x="15" y="264"/>
                  </a:lnTo>
                  <a:lnTo>
                    <a:pt x="12" y="258"/>
                  </a:lnTo>
                  <a:lnTo>
                    <a:pt x="10" y="253"/>
                  </a:lnTo>
                  <a:lnTo>
                    <a:pt x="8" y="249"/>
                  </a:lnTo>
                  <a:lnTo>
                    <a:pt x="7" y="243"/>
                  </a:lnTo>
                  <a:lnTo>
                    <a:pt x="4" y="238"/>
                  </a:lnTo>
                  <a:lnTo>
                    <a:pt x="3" y="233"/>
                  </a:lnTo>
                  <a:lnTo>
                    <a:pt x="2" y="229"/>
                  </a:lnTo>
                  <a:lnTo>
                    <a:pt x="2" y="223"/>
                  </a:lnTo>
                  <a:lnTo>
                    <a:pt x="0" y="216"/>
                  </a:lnTo>
                  <a:lnTo>
                    <a:pt x="0" y="211"/>
                  </a:lnTo>
                  <a:lnTo>
                    <a:pt x="0" y="204"/>
                  </a:lnTo>
                  <a:lnTo>
                    <a:pt x="0" y="199"/>
                  </a:lnTo>
                  <a:lnTo>
                    <a:pt x="0" y="193"/>
                  </a:lnTo>
                  <a:lnTo>
                    <a:pt x="2" y="189"/>
                  </a:lnTo>
                  <a:lnTo>
                    <a:pt x="3" y="183"/>
                  </a:lnTo>
                  <a:lnTo>
                    <a:pt x="6" y="178"/>
                  </a:lnTo>
                  <a:lnTo>
                    <a:pt x="7" y="173"/>
                  </a:lnTo>
                  <a:lnTo>
                    <a:pt x="10" y="168"/>
                  </a:lnTo>
                  <a:lnTo>
                    <a:pt x="11" y="162"/>
                  </a:lnTo>
                  <a:lnTo>
                    <a:pt x="15" y="158"/>
                  </a:lnTo>
                  <a:lnTo>
                    <a:pt x="16" y="153"/>
                  </a:lnTo>
                  <a:lnTo>
                    <a:pt x="20" y="149"/>
                  </a:lnTo>
                  <a:lnTo>
                    <a:pt x="24" y="145"/>
                  </a:lnTo>
                  <a:lnTo>
                    <a:pt x="28" y="139"/>
                  </a:lnTo>
                  <a:lnTo>
                    <a:pt x="31" y="135"/>
                  </a:lnTo>
                  <a:lnTo>
                    <a:pt x="35" y="131"/>
                  </a:lnTo>
                  <a:lnTo>
                    <a:pt x="40" y="126"/>
                  </a:lnTo>
                  <a:lnTo>
                    <a:pt x="44" y="122"/>
                  </a:lnTo>
                  <a:lnTo>
                    <a:pt x="48" y="118"/>
                  </a:lnTo>
                  <a:lnTo>
                    <a:pt x="53" y="114"/>
                  </a:lnTo>
                  <a:lnTo>
                    <a:pt x="59" y="109"/>
                  </a:lnTo>
                  <a:lnTo>
                    <a:pt x="63" y="105"/>
                  </a:lnTo>
                  <a:lnTo>
                    <a:pt x="68" y="101"/>
                  </a:lnTo>
                  <a:lnTo>
                    <a:pt x="73" y="97"/>
                  </a:lnTo>
                  <a:lnTo>
                    <a:pt x="79" y="95"/>
                  </a:lnTo>
                  <a:lnTo>
                    <a:pt x="84" y="91"/>
                  </a:lnTo>
                  <a:lnTo>
                    <a:pt x="89" y="86"/>
                  </a:lnTo>
                  <a:lnTo>
                    <a:pt x="94" y="84"/>
                  </a:lnTo>
                  <a:lnTo>
                    <a:pt x="100" y="80"/>
                  </a:lnTo>
                  <a:lnTo>
                    <a:pt x="106" y="77"/>
                  </a:lnTo>
                  <a:lnTo>
                    <a:pt x="110" y="73"/>
                  </a:lnTo>
                  <a:lnTo>
                    <a:pt x="116" y="70"/>
                  </a:lnTo>
                  <a:lnTo>
                    <a:pt x="121" y="66"/>
                  </a:lnTo>
                  <a:lnTo>
                    <a:pt x="128" y="65"/>
                  </a:lnTo>
                  <a:lnTo>
                    <a:pt x="132" y="62"/>
                  </a:lnTo>
                  <a:lnTo>
                    <a:pt x="138" y="58"/>
                  </a:lnTo>
                  <a:lnTo>
                    <a:pt x="142" y="57"/>
                  </a:lnTo>
                  <a:lnTo>
                    <a:pt x="149" y="54"/>
                  </a:lnTo>
                  <a:lnTo>
                    <a:pt x="153" y="51"/>
                  </a:lnTo>
                  <a:lnTo>
                    <a:pt x="158" y="49"/>
                  </a:lnTo>
                  <a:lnTo>
                    <a:pt x="162" y="46"/>
                  </a:lnTo>
                  <a:lnTo>
                    <a:pt x="167" y="45"/>
                  </a:lnTo>
                  <a:lnTo>
                    <a:pt x="173" y="42"/>
                  </a:lnTo>
                  <a:lnTo>
                    <a:pt x="178" y="40"/>
                  </a:lnTo>
                  <a:lnTo>
                    <a:pt x="182" y="39"/>
                  </a:lnTo>
                  <a:lnTo>
                    <a:pt x="187" y="38"/>
                  </a:lnTo>
                  <a:lnTo>
                    <a:pt x="194" y="34"/>
                  </a:lnTo>
                  <a:lnTo>
                    <a:pt x="202" y="31"/>
                  </a:lnTo>
                  <a:lnTo>
                    <a:pt x="207" y="28"/>
                  </a:lnTo>
                  <a:lnTo>
                    <a:pt x="214" y="27"/>
                  </a:lnTo>
                  <a:lnTo>
                    <a:pt x="218" y="24"/>
                  </a:lnTo>
                  <a:lnTo>
                    <a:pt x="220" y="24"/>
                  </a:lnTo>
                  <a:lnTo>
                    <a:pt x="223" y="24"/>
                  </a:lnTo>
                  <a:lnTo>
                    <a:pt x="224" y="24"/>
                  </a:lnTo>
                  <a:lnTo>
                    <a:pt x="224" y="23"/>
                  </a:lnTo>
                  <a:lnTo>
                    <a:pt x="227" y="23"/>
                  </a:lnTo>
                  <a:lnTo>
                    <a:pt x="231" y="22"/>
                  </a:lnTo>
                  <a:lnTo>
                    <a:pt x="238" y="20"/>
                  </a:lnTo>
                  <a:lnTo>
                    <a:pt x="240" y="19"/>
                  </a:lnTo>
                  <a:lnTo>
                    <a:pt x="244" y="17"/>
                  </a:lnTo>
                  <a:lnTo>
                    <a:pt x="248" y="17"/>
                  </a:lnTo>
                  <a:lnTo>
                    <a:pt x="254" y="16"/>
                  </a:lnTo>
                  <a:lnTo>
                    <a:pt x="259" y="15"/>
                  </a:lnTo>
                  <a:lnTo>
                    <a:pt x="264" y="15"/>
                  </a:lnTo>
                  <a:lnTo>
                    <a:pt x="268" y="13"/>
                  </a:lnTo>
                  <a:lnTo>
                    <a:pt x="275" y="13"/>
                  </a:lnTo>
                  <a:lnTo>
                    <a:pt x="280" y="12"/>
                  </a:lnTo>
                  <a:lnTo>
                    <a:pt x="287" y="11"/>
                  </a:lnTo>
                  <a:lnTo>
                    <a:pt x="293" y="9"/>
                  </a:lnTo>
                  <a:lnTo>
                    <a:pt x="300" y="9"/>
                  </a:lnTo>
                  <a:lnTo>
                    <a:pt x="307" y="8"/>
                  </a:lnTo>
                  <a:lnTo>
                    <a:pt x="315" y="7"/>
                  </a:lnTo>
                  <a:lnTo>
                    <a:pt x="321" y="5"/>
                  </a:lnTo>
                  <a:lnTo>
                    <a:pt x="331" y="5"/>
                  </a:lnTo>
                  <a:lnTo>
                    <a:pt x="337" y="4"/>
                  </a:lnTo>
                  <a:lnTo>
                    <a:pt x="345" y="3"/>
                  </a:lnTo>
                  <a:lnTo>
                    <a:pt x="353" y="3"/>
                  </a:lnTo>
                  <a:lnTo>
                    <a:pt x="361" y="3"/>
                  </a:lnTo>
                  <a:lnTo>
                    <a:pt x="370" y="1"/>
                  </a:lnTo>
                  <a:lnTo>
                    <a:pt x="378" y="1"/>
                  </a:lnTo>
                  <a:lnTo>
                    <a:pt x="386" y="1"/>
                  </a:lnTo>
                  <a:lnTo>
                    <a:pt x="396" y="1"/>
                  </a:lnTo>
                  <a:lnTo>
                    <a:pt x="403" y="0"/>
                  </a:lnTo>
                  <a:lnTo>
                    <a:pt x="411" y="0"/>
                  </a:lnTo>
                  <a:lnTo>
                    <a:pt x="421" y="0"/>
                  </a:lnTo>
                  <a:lnTo>
                    <a:pt x="430" y="0"/>
                  </a:lnTo>
                  <a:lnTo>
                    <a:pt x="438" y="0"/>
                  </a:lnTo>
                  <a:lnTo>
                    <a:pt x="446" y="0"/>
                  </a:lnTo>
                  <a:lnTo>
                    <a:pt x="454" y="1"/>
                  </a:lnTo>
                  <a:lnTo>
                    <a:pt x="463" y="1"/>
                  </a:lnTo>
                  <a:lnTo>
                    <a:pt x="471" y="1"/>
                  </a:lnTo>
                  <a:lnTo>
                    <a:pt x="480" y="3"/>
                  </a:lnTo>
                  <a:lnTo>
                    <a:pt x="488" y="4"/>
                  </a:lnTo>
                  <a:lnTo>
                    <a:pt x="498" y="5"/>
                  </a:lnTo>
                  <a:lnTo>
                    <a:pt x="506" y="7"/>
                  </a:lnTo>
                  <a:lnTo>
                    <a:pt x="514" y="8"/>
                  </a:lnTo>
                  <a:lnTo>
                    <a:pt x="522" y="11"/>
                  </a:lnTo>
                  <a:lnTo>
                    <a:pt x="530" y="12"/>
                  </a:lnTo>
                  <a:lnTo>
                    <a:pt x="537" y="15"/>
                  </a:lnTo>
                  <a:lnTo>
                    <a:pt x="544" y="16"/>
                  </a:lnTo>
                  <a:lnTo>
                    <a:pt x="552" y="19"/>
                  </a:lnTo>
                  <a:lnTo>
                    <a:pt x="559" y="22"/>
                  </a:lnTo>
                  <a:lnTo>
                    <a:pt x="565" y="24"/>
                  </a:lnTo>
                  <a:lnTo>
                    <a:pt x="572" y="28"/>
                  </a:lnTo>
                  <a:lnTo>
                    <a:pt x="579" y="31"/>
                  </a:lnTo>
                  <a:lnTo>
                    <a:pt x="585" y="36"/>
                  </a:lnTo>
                  <a:lnTo>
                    <a:pt x="592" y="39"/>
                  </a:lnTo>
                  <a:lnTo>
                    <a:pt x="597" y="45"/>
                  </a:lnTo>
                  <a:lnTo>
                    <a:pt x="602" y="49"/>
                  </a:lnTo>
                  <a:lnTo>
                    <a:pt x="609" y="54"/>
                  </a:lnTo>
                  <a:lnTo>
                    <a:pt x="613" y="58"/>
                  </a:lnTo>
                  <a:lnTo>
                    <a:pt x="618" y="65"/>
                  </a:lnTo>
                  <a:lnTo>
                    <a:pt x="622" y="70"/>
                  </a:lnTo>
                  <a:lnTo>
                    <a:pt x="628" y="77"/>
                  </a:lnTo>
                  <a:lnTo>
                    <a:pt x="629" y="78"/>
                  </a:lnTo>
                  <a:lnTo>
                    <a:pt x="636" y="84"/>
                  </a:lnTo>
                  <a:lnTo>
                    <a:pt x="640" y="89"/>
                  </a:lnTo>
                  <a:lnTo>
                    <a:pt x="644" y="95"/>
                  </a:lnTo>
                  <a:lnTo>
                    <a:pt x="646" y="97"/>
                  </a:lnTo>
                  <a:lnTo>
                    <a:pt x="649" y="101"/>
                  </a:lnTo>
                  <a:lnTo>
                    <a:pt x="650" y="105"/>
                  </a:lnTo>
                  <a:lnTo>
                    <a:pt x="653" y="109"/>
                  </a:lnTo>
                  <a:lnTo>
                    <a:pt x="654" y="114"/>
                  </a:lnTo>
                  <a:lnTo>
                    <a:pt x="656" y="118"/>
                  </a:lnTo>
                  <a:lnTo>
                    <a:pt x="657" y="123"/>
                  </a:lnTo>
                  <a:lnTo>
                    <a:pt x="658" y="128"/>
                  </a:lnTo>
                  <a:lnTo>
                    <a:pt x="658" y="132"/>
                  </a:lnTo>
                  <a:lnTo>
                    <a:pt x="660" y="138"/>
                  </a:lnTo>
                  <a:lnTo>
                    <a:pt x="660" y="145"/>
                  </a:lnTo>
                  <a:lnTo>
                    <a:pt x="660" y="151"/>
                  </a:lnTo>
                  <a:lnTo>
                    <a:pt x="658" y="157"/>
                  </a:lnTo>
                  <a:lnTo>
                    <a:pt x="657" y="164"/>
                  </a:lnTo>
                  <a:lnTo>
                    <a:pt x="656" y="170"/>
                  </a:lnTo>
                  <a:lnTo>
                    <a:pt x="654" y="178"/>
                  </a:lnTo>
                  <a:lnTo>
                    <a:pt x="650" y="185"/>
                  </a:lnTo>
                  <a:lnTo>
                    <a:pt x="648" y="193"/>
                  </a:lnTo>
                  <a:lnTo>
                    <a:pt x="645" y="197"/>
                  </a:lnTo>
                  <a:lnTo>
                    <a:pt x="644" y="201"/>
                  </a:lnTo>
                  <a:lnTo>
                    <a:pt x="642" y="206"/>
                  </a:lnTo>
                  <a:lnTo>
                    <a:pt x="641" y="210"/>
                  </a:lnTo>
                  <a:close/>
                </a:path>
              </a:pathLst>
            </a:custGeom>
            <a:solidFill>
              <a:srgbClr val="94D4C4">
                <a:alpha val="74901"/>
              </a:srgbClr>
            </a:solidFill>
            <a:ln w="9525">
              <a:noFill/>
              <a:round/>
              <a:headEnd/>
              <a:tailEnd/>
            </a:ln>
          </p:spPr>
          <p:txBody>
            <a:bodyPr/>
            <a:lstStyle/>
            <a:p>
              <a:endParaRPr lang="fr-FR">
                <a:solidFill>
                  <a:schemeClr val="accent2"/>
                </a:solidFill>
              </a:endParaRPr>
            </a:p>
          </p:txBody>
        </p:sp>
        <p:sp>
          <p:nvSpPr>
            <p:cNvPr id="89114" name="Freeform 20"/>
            <p:cNvSpPr>
              <a:spLocks/>
            </p:cNvSpPr>
            <p:nvPr/>
          </p:nvSpPr>
          <p:spPr bwMode="auto">
            <a:xfrm>
              <a:off x="580" y="1429"/>
              <a:ext cx="446" cy="120"/>
            </a:xfrm>
            <a:custGeom>
              <a:avLst/>
              <a:gdLst>
                <a:gd name="T0" fmla="*/ 0 w 975"/>
                <a:gd name="T1" fmla="*/ 6 h 261"/>
                <a:gd name="T2" fmla="*/ 2 w 975"/>
                <a:gd name="T3" fmla="*/ 7 h 261"/>
                <a:gd name="T4" fmla="*/ 4 w 975"/>
                <a:gd name="T5" fmla="*/ 9 h 261"/>
                <a:gd name="T6" fmla="*/ 5 w 975"/>
                <a:gd name="T7" fmla="*/ 10 h 261"/>
                <a:gd name="T8" fmla="*/ 7 w 975"/>
                <a:gd name="T9" fmla="*/ 11 h 261"/>
                <a:gd name="T10" fmla="*/ 9 w 975"/>
                <a:gd name="T11" fmla="*/ 12 h 261"/>
                <a:gd name="T12" fmla="*/ 11 w 975"/>
                <a:gd name="T13" fmla="*/ 13 h 261"/>
                <a:gd name="T14" fmla="*/ 13 w 975"/>
                <a:gd name="T15" fmla="*/ 14 h 261"/>
                <a:gd name="T16" fmla="*/ 15 w 975"/>
                <a:gd name="T17" fmla="*/ 15 h 261"/>
                <a:gd name="T18" fmla="*/ 18 w 975"/>
                <a:gd name="T19" fmla="*/ 16 h 261"/>
                <a:gd name="T20" fmla="*/ 21 w 975"/>
                <a:gd name="T21" fmla="*/ 17 h 261"/>
                <a:gd name="T22" fmla="*/ 24 w 975"/>
                <a:gd name="T23" fmla="*/ 18 h 261"/>
                <a:gd name="T24" fmla="*/ 27 w 975"/>
                <a:gd name="T25" fmla="*/ 18 h 261"/>
                <a:gd name="T26" fmla="*/ 30 w 975"/>
                <a:gd name="T27" fmla="*/ 18 h 261"/>
                <a:gd name="T28" fmla="*/ 34 w 975"/>
                <a:gd name="T29" fmla="*/ 19 h 261"/>
                <a:gd name="T30" fmla="*/ 38 w 975"/>
                <a:gd name="T31" fmla="*/ 19 h 261"/>
                <a:gd name="T32" fmla="*/ 42 w 975"/>
                <a:gd name="T33" fmla="*/ 19 h 261"/>
                <a:gd name="T34" fmla="*/ 46 w 975"/>
                <a:gd name="T35" fmla="*/ 18 h 261"/>
                <a:gd name="T36" fmla="*/ 50 w 975"/>
                <a:gd name="T37" fmla="*/ 18 h 261"/>
                <a:gd name="T38" fmla="*/ 54 w 975"/>
                <a:gd name="T39" fmla="*/ 17 h 261"/>
                <a:gd name="T40" fmla="*/ 58 w 975"/>
                <a:gd name="T41" fmla="*/ 17 h 261"/>
                <a:gd name="T42" fmla="*/ 61 w 975"/>
                <a:gd name="T43" fmla="*/ 16 h 261"/>
                <a:gd name="T44" fmla="*/ 64 w 975"/>
                <a:gd name="T45" fmla="*/ 15 h 261"/>
                <a:gd name="T46" fmla="*/ 67 w 975"/>
                <a:gd name="T47" fmla="*/ 13 h 261"/>
                <a:gd name="T48" fmla="*/ 70 w 975"/>
                <a:gd name="T49" fmla="*/ 12 h 261"/>
                <a:gd name="T50" fmla="*/ 73 w 975"/>
                <a:gd name="T51" fmla="*/ 11 h 261"/>
                <a:gd name="T52" fmla="*/ 75 w 975"/>
                <a:gd name="T53" fmla="*/ 10 h 261"/>
                <a:gd name="T54" fmla="*/ 78 w 975"/>
                <a:gd name="T55" fmla="*/ 9 h 261"/>
                <a:gd name="T56" fmla="*/ 80 w 975"/>
                <a:gd name="T57" fmla="*/ 7 h 261"/>
                <a:gd name="T58" fmla="*/ 82 w 975"/>
                <a:gd name="T59" fmla="*/ 6 h 261"/>
                <a:gd name="T60" fmla="*/ 84 w 975"/>
                <a:gd name="T61" fmla="*/ 5 h 261"/>
                <a:gd name="T62" fmla="*/ 85 w 975"/>
                <a:gd name="T63" fmla="*/ 4 h 261"/>
                <a:gd name="T64" fmla="*/ 86 w 975"/>
                <a:gd name="T65" fmla="*/ 3 h 261"/>
                <a:gd name="T66" fmla="*/ 88 w 975"/>
                <a:gd name="T67" fmla="*/ 2 h 261"/>
                <a:gd name="T68" fmla="*/ 89 w 975"/>
                <a:gd name="T69" fmla="*/ 0 h 261"/>
                <a:gd name="T70" fmla="*/ 93 w 975"/>
                <a:gd name="T71" fmla="*/ 5 h 261"/>
                <a:gd name="T72" fmla="*/ 93 w 975"/>
                <a:gd name="T73" fmla="*/ 6 h 261"/>
                <a:gd name="T74" fmla="*/ 91 w 975"/>
                <a:gd name="T75" fmla="*/ 7 h 261"/>
                <a:gd name="T76" fmla="*/ 90 w 975"/>
                <a:gd name="T77" fmla="*/ 8 h 261"/>
                <a:gd name="T78" fmla="*/ 88 w 975"/>
                <a:gd name="T79" fmla="*/ 10 h 261"/>
                <a:gd name="T80" fmla="*/ 86 w 975"/>
                <a:gd name="T81" fmla="*/ 11 h 261"/>
                <a:gd name="T82" fmla="*/ 84 w 975"/>
                <a:gd name="T83" fmla="*/ 12 h 261"/>
                <a:gd name="T84" fmla="*/ 81 w 975"/>
                <a:gd name="T85" fmla="*/ 14 h 261"/>
                <a:gd name="T86" fmla="*/ 79 w 975"/>
                <a:gd name="T87" fmla="*/ 16 h 261"/>
                <a:gd name="T88" fmla="*/ 76 w 975"/>
                <a:gd name="T89" fmla="*/ 17 h 261"/>
                <a:gd name="T90" fmla="*/ 73 w 975"/>
                <a:gd name="T91" fmla="*/ 18 h 261"/>
                <a:gd name="T92" fmla="*/ 70 w 975"/>
                <a:gd name="T93" fmla="*/ 20 h 261"/>
                <a:gd name="T94" fmla="*/ 66 w 975"/>
                <a:gd name="T95" fmla="*/ 21 h 261"/>
                <a:gd name="T96" fmla="*/ 62 w 975"/>
                <a:gd name="T97" fmla="*/ 23 h 261"/>
                <a:gd name="T98" fmla="*/ 58 w 975"/>
                <a:gd name="T99" fmla="*/ 23 h 261"/>
                <a:gd name="T100" fmla="*/ 53 w 975"/>
                <a:gd name="T101" fmla="*/ 24 h 261"/>
                <a:gd name="T102" fmla="*/ 48 w 975"/>
                <a:gd name="T103" fmla="*/ 25 h 261"/>
                <a:gd name="T104" fmla="*/ 43 w 975"/>
                <a:gd name="T105" fmla="*/ 25 h 261"/>
                <a:gd name="T106" fmla="*/ 38 w 975"/>
                <a:gd name="T107" fmla="*/ 25 h 261"/>
                <a:gd name="T108" fmla="*/ 33 w 975"/>
                <a:gd name="T109" fmla="*/ 25 h 261"/>
                <a:gd name="T110" fmla="*/ 0 w 975"/>
                <a:gd name="T111" fmla="*/ 6 h 2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75"/>
                <a:gd name="T169" fmla="*/ 0 h 261"/>
                <a:gd name="T170" fmla="*/ 975 w 975"/>
                <a:gd name="T171" fmla="*/ 261 h 26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75" h="261">
                  <a:moveTo>
                    <a:pt x="0" y="58"/>
                  </a:moveTo>
                  <a:lnTo>
                    <a:pt x="1" y="60"/>
                  </a:lnTo>
                  <a:lnTo>
                    <a:pt x="6" y="65"/>
                  </a:lnTo>
                  <a:lnTo>
                    <a:pt x="10" y="68"/>
                  </a:lnTo>
                  <a:lnTo>
                    <a:pt x="14" y="73"/>
                  </a:lnTo>
                  <a:lnTo>
                    <a:pt x="20" y="77"/>
                  </a:lnTo>
                  <a:lnTo>
                    <a:pt x="28" y="83"/>
                  </a:lnTo>
                  <a:lnTo>
                    <a:pt x="34" y="88"/>
                  </a:lnTo>
                  <a:lnTo>
                    <a:pt x="42" y="95"/>
                  </a:lnTo>
                  <a:lnTo>
                    <a:pt x="46" y="98"/>
                  </a:lnTo>
                  <a:lnTo>
                    <a:pt x="51" y="102"/>
                  </a:lnTo>
                  <a:lnTo>
                    <a:pt x="57" y="104"/>
                  </a:lnTo>
                  <a:lnTo>
                    <a:pt x="62" y="108"/>
                  </a:lnTo>
                  <a:lnTo>
                    <a:pt x="67" y="112"/>
                  </a:lnTo>
                  <a:lnTo>
                    <a:pt x="73" y="115"/>
                  </a:lnTo>
                  <a:lnTo>
                    <a:pt x="79" y="119"/>
                  </a:lnTo>
                  <a:lnTo>
                    <a:pt x="86" y="122"/>
                  </a:lnTo>
                  <a:lnTo>
                    <a:pt x="91" y="126"/>
                  </a:lnTo>
                  <a:lnTo>
                    <a:pt x="98" y="130"/>
                  </a:lnTo>
                  <a:lnTo>
                    <a:pt x="106" y="133"/>
                  </a:lnTo>
                  <a:lnTo>
                    <a:pt x="112" y="137"/>
                  </a:lnTo>
                  <a:lnTo>
                    <a:pt x="119" y="141"/>
                  </a:lnTo>
                  <a:lnTo>
                    <a:pt x="127" y="144"/>
                  </a:lnTo>
                  <a:lnTo>
                    <a:pt x="134" y="146"/>
                  </a:lnTo>
                  <a:lnTo>
                    <a:pt x="143" y="150"/>
                  </a:lnTo>
                  <a:lnTo>
                    <a:pt x="151" y="153"/>
                  </a:lnTo>
                  <a:lnTo>
                    <a:pt x="159" y="157"/>
                  </a:lnTo>
                  <a:lnTo>
                    <a:pt x="167" y="160"/>
                  </a:lnTo>
                  <a:lnTo>
                    <a:pt x="177" y="164"/>
                  </a:lnTo>
                  <a:lnTo>
                    <a:pt x="185" y="167"/>
                  </a:lnTo>
                  <a:lnTo>
                    <a:pt x="195" y="169"/>
                  </a:lnTo>
                  <a:lnTo>
                    <a:pt x="204" y="172"/>
                  </a:lnTo>
                  <a:lnTo>
                    <a:pt x="215" y="175"/>
                  </a:lnTo>
                  <a:lnTo>
                    <a:pt x="224" y="177"/>
                  </a:lnTo>
                  <a:lnTo>
                    <a:pt x="236" y="180"/>
                  </a:lnTo>
                  <a:lnTo>
                    <a:pt x="246" y="183"/>
                  </a:lnTo>
                  <a:lnTo>
                    <a:pt x="257" y="185"/>
                  </a:lnTo>
                  <a:lnTo>
                    <a:pt x="268" y="187"/>
                  </a:lnTo>
                  <a:lnTo>
                    <a:pt x="278" y="188"/>
                  </a:lnTo>
                  <a:lnTo>
                    <a:pt x="290" y="190"/>
                  </a:lnTo>
                  <a:lnTo>
                    <a:pt x="302" y="192"/>
                  </a:lnTo>
                  <a:lnTo>
                    <a:pt x="314" y="192"/>
                  </a:lnTo>
                  <a:lnTo>
                    <a:pt x="327" y="194"/>
                  </a:lnTo>
                  <a:lnTo>
                    <a:pt x="339" y="195"/>
                  </a:lnTo>
                  <a:lnTo>
                    <a:pt x="353" y="196"/>
                  </a:lnTo>
                  <a:lnTo>
                    <a:pt x="365" y="196"/>
                  </a:lnTo>
                  <a:lnTo>
                    <a:pt x="378" y="196"/>
                  </a:lnTo>
                  <a:lnTo>
                    <a:pt x="392" y="196"/>
                  </a:lnTo>
                  <a:lnTo>
                    <a:pt x="407" y="196"/>
                  </a:lnTo>
                  <a:lnTo>
                    <a:pt x="420" y="196"/>
                  </a:lnTo>
                  <a:lnTo>
                    <a:pt x="435" y="195"/>
                  </a:lnTo>
                  <a:lnTo>
                    <a:pt x="449" y="195"/>
                  </a:lnTo>
                  <a:lnTo>
                    <a:pt x="464" y="194"/>
                  </a:lnTo>
                  <a:lnTo>
                    <a:pt x="479" y="192"/>
                  </a:lnTo>
                  <a:lnTo>
                    <a:pt x="493" y="190"/>
                  </a:lnTo>
                  <a:lnTo>
                    <a:pt x="506" y="187"/>
                  </a:lnTo>
                  <a:lnTo>
                    <a:pt x="521" y="185"/>
                  </a:lnTo>
                  <a:lnTo>
                    <a:pt x="534" y="183"/>
                  </a:lnTo>
                  <a:lnTo>
                    <a:pt x="548" y="180"/>
                  </a:lnTo>
                  <a:lnTo>
                    <a:pt x="561" y="179"/>
                  </a:lnTo>
                  <a:lnTo>
                    <a:pt x="575" y="176"/>
                  </a:lnTo>
                  <a:lnTo>
                    <a:pt x="587" y="172"/>
                  </a:lnTo>
                  <a:lnTo>
                    <a:pt x="601" y="169"/>
                  </a:lnTo>
                  <a:lnTo>
                    <a:pt x="613" y="167"/>
                  </a:lnTo>
                  <a:lnTo>
                    <a:pt x="626" y="164"/>
                  </a:lnTo>
                  <a:lnTo>
                    <a:pt x="636" y="160"/>
                  </a:lnTo>
                  <a:lnTo>
                    <a:pt x="648" y="157"/>
                  </a:lnTo>
                  <a:lnTo>
                    <a:pt x="660" y="153"/>
                  </a:lnTo>
                  <a:lnTo>
                    <a:pt x="672" y="150"/>
                  </a:lnTo>
                  <a:lnTo>
                    <a:pt x="683" y="146"/>
                  </a:lnTo>
                  <a:lnTo>
                    <a:pt x="693" y="142"/>
                  </a:lnTo>
                  <a:lnTo>
                    <a:pt x="704" y="138"/>
                  </a:lnTo>
                  <a:lnTo>
                    <a:pt x="715" y="134"/>
                  </a:lnTo>
                  <a:lnTo>
                    <a:pt x="724" y="130"/>
                  </a:lnTo>
                  <a:lnTo>
                    <a:pt x="735" y="126"/>
                  </a:lnTo>
                  <a:lnTo>
                    <a:pt x="744" y="122"/>
                  </a:lnTo>
                  <a:lnTo>
                    <a:pt x="753" y="119"/>
                  </a:lnTo>
                  <a:lnTo>
                    <a:pt x="762" y="114"/>
                  </a:lnTo>
                  <a:lnTo>
                    <a:pt x="772" y="110"/>
                  </a:lnTo>
                  <a:lnTo>
                    <a:pt x="780" y="106"/>
                  </a:lnTo>
                  <a:lnTo>
                    <a:pt x="789" y="102"/>
                  </a:lnTo>
                  <a:lnTo>
                    <a:pt x="797" y="96"/>
                  </a:lnTo>
                  <a:lnTo>
                    <a:pt x="805" y="93"/>
                  </a:lnTo>
                  <a:lnTo>
                    <a:pt x="813" y="89"/>
                  </a:lnTo>
                  <a:lnTo>
                    <a:pt x="821" y="85"/>
                  </a:lnTo>
                  <a:lnTo>
                    <a:pt x="827" y="81"/>
                  </a:lnTo>
                  <a:lnTo>
                    <a:pt x="835" y="76"/>
                  </a:lnTo>
                  <a:lnTo>
                    <a:pt x="842" y="72"/>
                  </a:lnTo>
                  <a:lnTo>
                    <a:pt x="849" y="68"/>
                  </a:lnTo>
                  <a:lnTo>
                    <a:pt x="854" y="64"/>
                  </a:lnTo>
                  <a:lnTo>
                    <a:pt x="861" y="60"/>
                  </a:lnTo>
                  <a:lnTo>
                    <a:pt x="867" y="56"/>
                  </a:lnTo>
                  <a:lnTo>
                    <a:pt x="873" y="53"/>
                  </a:lnTo>
                  <a:lnTo>
                    <a:pt x="878" y="49"/>
                  </a:lnTo>
                  <a:lnTo>
                    <a:pt x="883" y="45"/>
                  </a:lnTo>
                  <a:lnTo>
                    <a:pt x="887" y="41"/>
                  </a:lnTo>
                  <a:lnTo>
                    <a:pt x="892" y="38"/>
                  </a:lnTo>
                  <a:lnTo>
                    <a:pt x="898" y="34"/>
                  </a:lnTo>
                  <a:lnTo>
                    <a:pt x="902" y="31"/>
                  </a:lnTo>
                  <a:lnTo>
                    <a:pt x="906" y="29"/>
                  </a:lnTo>
                  <a:lnTo>
                    <a:pt x="911" y="26"/>
                  </a:lnTo>
                  <a:lnTo>
                    <a:pt x="916" y="19"/>
                  </a:lnTo>
                  <a:lnTo>
                    <a:pt x="923" y="15"/>
                  </a:lnTo>
                  <a:lnTo>
                    <a:pt x="927" y="10"/>
                  </a:lnTo>
                  <a:lnTo>
                    <a:pt x="932" y="7"/>
                  </a:lnTo>
                  <a:lnTo>
                    <a:pt x="939" y="1"/>
                  </a:lnTo>
                  <a:lnTo>
                    <a:pt x="940" y="0"/>
                  </a:lnTo>
                  <a:lnTo>
                    <a:pt x="975" y="54"/>
                  </a:lnTo>
                  <a:lnTo>
                    <a:pt x="973" y="54"/>
                  </a:lnTo>
                  <a:lnTo>
                    <a:pt x="972" y="57"/>
                  </a:lnTo>
                  <a:lnTo>
                    <a:pt x="968" y="60"/>
                  </a:lnTo>
                  <a:lnTo>
                    <a:pt x="964" y="65"/>
                  </a:lnTo>
                  <a:lnTo>
                    <a:pt x="957" y="69"/>
                  </a:lnTo>
                  <a:lnTo>
                    <a:pt x="949" y="76"/>
                  </a:lnTo>
                  <a:lnTo>
                    <a:pt x="946" y="79"/>
                  </a:lnTo>
                  <a:lnTo>
                    <a:pt x="940" y="83"/>
                  </a:lnTo>
                  <a:lnTo>
                    <a:pt x="936" y="87"/>
                  </a:lnTo>
                  <a:lnTo>
                    <a:pt x="931" y="92"/>
                  </a:lnTo>
                  <a:lnTo>
                    <a:pt x="926" y="95"/>
                  </a:lnTo>
                  <a:lnTo>
                    <a:pt x="919" y="100"/>
                  </a:lnTo>
                  <a:lnTo>
                    <a:pt x="912" y="104"/>
                  </a:lnTo>
                  <a:lnTo>
                    <a:pt x="907" y="108"/>
                  </a:lnTo>
                  <a:lnTo>
                    <a:pt x="900" y="114"/>
                  </a:lnTo>
                  <a:lnTo>
                    <a:pt x="894" y="119"/>
                  </a:lnTo>
                  <a:lnTo>
                    <a:pt x="886" y="123"/>
                  </a:lnTo>
                  <a:lnTo>
                    <a:pt x="879" y="129"/>
                  </a:lnTo>
                  <a:lnTo>
                    <a:pt x="870" y="134"/>
                  </a:lnTo>
                  <a:lnTo>
                    <a:pt x="862" y="139"/>
                  </a:lnTo>
                  <a:lnTo>
                    <a:pt x="853" y="144"/>
                  </a:lnTo>
                  <a:lnTo>
                    <a:pt x="845" y="149"/>
                  </a:lnTo>
                  <a:lnTo>
                    <a:pt x="835" y="154"/>
                  </a:lnTo>
                  <a:lnTo>
                    <a:pt x="826" y="160"/>
                  </a:lnTo>
                  <a:lnTo>
                    <a:pt x="817" y="165"/>
                  </a:lnTo>
                  <a:lnTo>
                    <a:pt x="806" y="172"/>
                  </a:lnTo>
                  <a:lnTo>
                    <a:pt x="796" y="176"/>
                  </a:lnTo>
                  <a:lnTo>
                    <a:pt x="785" y="181"/>
                  </a:lnTo>
                  <a:lnTo>
                    <a:pt x="773" y="185"/>
                  </a:lnTo>
                  <a:lnTo>
                    <a:pt x="762" y="191"/>
                  </a:lnTo>
                  <a:lnTo>
                    <a:pt x="751" y="195"/>
                  </a:lnTo>
                  <a:lnTo>
                    <a:pt x="739" y="200"/>
                  </a:lnTo>
                  <a:lnTo>
                    <a:pt x="725" y="206"/>
                  </a:lnTo>
                  <a:lnTo>
                    <a:pt x="713" y="210"/>
                  </a:lnTo>
                  <a:lnTo>
                    <a:pt x="700" y="214"/>
                  </a:lnTo>
                  <a:lnTo>
                    <a:pt x="687" y="219"/>
                  </a:lnTo>
                  <a:lnTo>
                    <a:pt x="674" y="222"/>
                  </a:lnTo>
                  <a:lnTo>
                    <a:pt x="660" y="227"/>
                  </a:lnTo>
                  <a:lnTo>
                    <a:pt x="646" y="230"/>
                  </a:lnTo>
                  <a:lnTo>
                    <a:pt x="631" y="234"/>
                  </a:lnTo>
                  <a:lnTo>
                    <a:pt x="617" y="238"/>
                  </a:lnTo>
                  <a:lnTo>
                    <a:pt x="602" y="242"/>
                  </a:lnTo>
                  <a:lnTo>
                    <a:pt x="586" y="244"/>
                  </a:lnTo>
                  <a:lnTo>
                    <a:pt x="570" y="248"/>
                  </a:lnTo>
                  <a:lnTo>
                    <a:pt x="554" y="249"/>
                  </a:lnTo>
                  <a:lnTo>
                    <a:pt x="540" y="253"/>
                  </a:lnTo>
                  <a:lnTo>
                    <a:pt x="522" y="254"/>
                  </a:lnTo>
                  <a:lnTo>
                    <a:pt x="506" y="256"/>
                  </a:lnTo>
                  <a:lnTo>
                    <a:pt x="489" y="259"/>
                  </a:lnTo>
                  <a:lnTo>
                    <a:pt x="472" y="260"/>
                  </a:lnTo>
                  <a:lnTo>
                    <a:pt x="455" y="260"/>
                  </a:lnTo>
                  <a:lnTo>
                    <a:pt x="436" y="260"/>
                  </a:lnTo>
                  <a:lnTo>
                    <a:pt x="418" y="260"/>
                  </a:lnTo>
                  <a:lnTo>
                    <a:pt x="400" y="261"/>
                  </a:lnTo>
                  <a:lnTo>
                    <a:pt x="382" y="260"/>
                  </a:lnTo>
                  <a:lnTo>
                    <a:pt x="363" y="259"/>
                  </a:lnTo>
                  <a:lnTo>
                    <a:pt x="343" y="257"/>
                  </a:lnTo>
                  <a:lnTo>
                    <a:pt x="325" y="256"/>
                  </a:lnTo>
                  <a:lnTo>
                    <a:pt x="8" y="194"/>
                  </a:lnTo>
                  <a:lnTo>
                    <a:pt x="0" y="58"/>
                  </a:lnTo>
                  <a:close/>
                </a:path>
              </a:pathLst>
            </a:custGeom>
            <a:solidFill>
              <a:srgbClr val="C2D6C2">
                <a:alpha val="74901"/>
              </a:srgbClr>
            </a:solidFill>
            <a:ln w="9525">
              <a:noFill/>
              <a:round/>
              <a:headEnd/>
              <a:tailEnd/>
            </a:ln>
          </p:spPr>
          <p:txBody>
            <a:bodyPr/>
            <a:lstStyle/>
            <a:p>
              <a:endParaRPr lang="fr-FR">
                <a:solidFill>
                  <a:schemeClr val="accent2"/>
                </a:solidFill>
              </a:endParaRPr>
            </a:p>
          </p:txBody>
        </p:sp>
        <p:sp>
          <p:nvSpPr>
            <p:cNvPr id="89115" name="Freeform 21"/>
            <p:cNvSpPr>
              <a:spLocks/>
            </p:cNvSpPr>
            <p:nvPr/>
          </p:nvSpPr>
          <p:spPr bwMode="auto">
            <a:xfrm>
              <a:off x="647" y="1474"/>
              <a:ext cx="377" cy="159"/>
            </a:xfrm>
            <a:custGeom>
              <a:avLst/>
              <a:gdLst>
                <a:gd name="T0" fmla="*/ 2 w 823"/>
                <a:gd name="T1" fmla="*/ 16 h 348"/>
                <a:gd name="T2" fmla="*/ 5 w 823"/>
                <a:gd name="T3" fmla="*/ 16 h 348"/>
                <a:gd name="T4" fmla="*/ 7 w 823"/>
                <a:gd name="T5" fmla="*/ 16 h 348"/>
                <a:gd name="T6" fmla="*/ 9 w 823"/>
                <a:gd name="T7" fmla="*/ 17 h 348"/>
                <a:gd name="T8" fmla="*/ 12 w 823"/>
                <a:gd name="T9" fmla="*/ 17 h 348"/>
                <a:gd name="T10" fmla="*/ 16 w 823"/>
                <a:gd name="T11" fmla="*/ 18 h 348"/>
                <a:gd name="T12" fmla="*/ 20 w 823"/>
                <a:gd name="T13" fmla="*/ 18 h 348"/>
                <a:gd name="T14" fmla="*/ 23 w 823"/>
                <a:gd name="T15" fmla="*/ 18 h 348"/>
                <a:gd name="T16" fmla="*/ 27 w 823"/>
                <a:gd name="T17" fmla="*/ 19 h 348"/>
                <a:gd name="T18" fmla="*/ 32 w 823"/>
                <a:gd name="T19" fmla="*/ 19 h 348"/>
                <a:gd name="T20" fmla="*/ 36 w 823"/>
                <a:gd name="T21" fmla="*/ 18 h 348"/>
                <a:gd name="T22" fmla="*/ 40 w 823"/>
                <a:gd name="T23" fmla="*/ 18 h 348"/>
                <a:gd name="T24" fmla="*/ 44 w 823"/>
                <a:gd name="T25" fmla="*/ 17 h 348"/>
                <a:gd name="T26" fmla="*/ 48 w 823"/>
                <a:gd name="T27" fmla="*/ 16 h 348"/>
                <a:gd name="T28" fmla="*/ 52 w 823"/>
                <a:gd name="T29" fmla="*/ 16 h 348"/>
                <a:gd name="T30" fmla="*/ 55 w 823"/>
                <a:gd name="T31" fmla="*/ 14 h 348"/>
                <a:gd name="T32" fmla="*/ 59 w 823"/>
                <a:gd name="T33" fmla="*/ 12 h 348"/>
                <a:gd name="T34" fmla="*/ 61 w 823"/>
                <a:gd name="T35" fmla="*/ 11 h 348"/>
                <a:gd name="T36" fmla="*/ 64 w 823"/>
                <a:gd name="T37" fmla="*/ 10 h 348"/>
                <a:gd name="T38" fmla="*/ 66 w 823"/>
                <a:gd name="T39" fmla="*/ 8 h 348"/>
                <a:gd name="T40" fmla="*/ 69 w 823"/>
                <a:gd name="T41" fmla="*/ 7 h 348"/>
                <a:gd name="T42" fmla="*/ 71 w 823"/>
                <a:gd name="T43" fmla="*/ 6 h 348"/>
                <a:gd name="T44" fmla="*/ 72 w 823"/>
                <a:gd name="T45" fmla="*/ 5 h 348"/>
                <a:gd name="T46" fmla="*/ 75 w 823"/>
                <a:gd name="T47" fmla="*/ 3 h 348"/>
                <a:gd name="T48" fmla="*/ 77 w 823"/>
                <a:gd name="T49" fmla="*/ 1 h 348"/>
                <a:gd name="T50" fmla="*/ 79 w 823"/>
                <a:gd name="T51" fmla="*/ 0 h 348"/>
                <a:gd name="T52" fmla="*/ 76 w 823"/>
                <a:gd name="T53" fmla="*/ 17 h 348"/>
                <a:gd name="T54" fmla="*/ 75 w 823"/>
                <a:gd name="T55" fmla="*/ 19 h 348"/>
                <a:gd name="T56" fmla="*/ 73 w 823"/>
                <a:gd name="T57" fmla="*/ 21 h 348"/>
                <a:gd name="T58" fmla="*/ 71 w 823"/>
                <a:gd name="T59" fmla="*/ 23 h 348"/>
                <a:gd name="T60" fmla="*/ 69 w 823"/>
                <a:gd name="T61" fmla="*/ 24 h 348"/>
                <a:gd name="T62" fmla="*/ 66 w 823"/>
                <a:gd name="T63" fmla="*/ 26 h 348"/>
                <a:gd name="T64" fmla="*/ 62 w 823"/>
                <a:gd name="T65" fmla="*/ 27 h 348"/>
                <a:gd name="T66" fmla="*/ 58 w 823"/>
                <a:gd name="T67" fmla="*/ 29 h 348"/>
                <a:gd name="T68" fmla="*/ 54 w 823"/>
                <a:gd name="T69" fmla="*/ 30 h 348"/>
                <a:gd name="T70" fmla="*/ 48 w 823"/>
                <a:gd name="T71" fmla="*/ 32 h 348"/>
                <a:gd name="T72" fmla="*/ 43 w 823"/>
                <a:gd name="T73" fmla="*/ 32 h 348"/>
                <a:gd name="T74" fmla="*/ 36 w 823"/>
                <a:gd name="T75" fmla="*/ 33 h 348"/>
                <a:gd name="T76" fmla="*/ 28 w 823"/>
                <a:gd name="T77" fmla="*/ 33 h 348"/>
                <a:gd name="T78" fmla="*/ 24 w 823"/>
                <a:gd name="T79" fmla="*/ 33 h 348"/>
                <a:gd name="T80" fmla="*/ 22 w 823"/>
                <a:gd name="T81" fmla="*/ 32 h 348"/>
                <a:gd name="T82" fmla="*/ 20 w 823"/>
                <a:gd name="T83" fmla="*/ 32 h 348"/>
                <a:gd name="T84" fmla="*/ 18 w 823"/>
                <a:gd name="T85" fmla="*/ 32 h 348"/>
                <a:gd name="T86" fmla="*/ 17 w 823"/>
                <a:gd name="T87" fmla="*/ 32 h 348"/>
                <a:gd name="T88" fmla="*/ 15 w 823"/>
                <a:gd name="T89" fmla="*/ 32 h 348"/>
                <a:gd name="T90" fmla="*/ 12 w 823"/>
                <a:gd name="T91" fmla="*/ 31 h 348"/>
                <a:gd name="T92" fmla="*/ 11 w 823"/>
                <a:gd name="T93" fmla="*/ 31 h 348"/>
                <a:gd name="T94" fmla="*/ 9 w 823"/>
                <a:gd name="T95" fmla="*/ 30 h 348"/>
                <a:gd name="T96" fmla="*/ 6 w 823"/>
                <a:gd name="T97" fmla="*/ 30 h 348"/>
                <a:gd name="T98" fmla="*/ 5 w 823"/>
                <a:gd name="T99" fmla="*/ 29 h 348"/>
                <a:gd name="T100" fmla="*/ 3 w 823"/>
                <a:gd name="T101" fmla="*/ 29 h 348"/>
                <a:gd name="T102" fmla="*/ 1 w 823"/>
                <a:gd name="T103" fmla="*/ 28 h 348"/>
                <a:gd name="T104" fmla="*/ 2 w 823"/>
                <a:gd name="T105" fmla="*/ 16 h 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23"/>
                <a:gd name="T160" fmla="*/ 0 h 348"/>
                <a:gd name="T161" fmla="*/ 823 w 823"/>
                <a:gd name="T162" fmla="*/ 348 h 3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23" h="348">
                  <a:moveTo>
                    <a:pt x="21" y="165"/>
                  </a:moveTo>
                  <a:lnTo>
                    <a:pt x="21" y="165"/>
                  </a:lnTo>
                  <a:lnTo>
                    <a:pt x="25" y="165"/>
                  </a:lnTo>
                  <a:lnTo>
                    <a:pt x="27" y="166"/>
                  </a:lnTo>
                  <a:lnTo>
                    <a:pt x="34" y="168"/>
                  </a:lnTo>
                  <a:lnTo>
                    <a:pt x="38" y="168"/>
                  </a:lnTo>
                  <a:lnTo>
                    <a:pt x="42" y="169"/>
                  </a:lnTo>
                  <a:lnTo>
                    <a:pt x="46" y="169"/>
                  </a:lnTo>
                  <a:lnTo>
                    <a:pt x="51" y="170"/>
                  </a:lnTo>
                  <a:lnTo>
                    <a:pt x="57" y="170"/>
                  </a:lnTo>
                  <a:lnTo>
                    <a:pt x="63" y="173"/>
                  </a:lnTo>
                  <a:lnTo>
                    <a:pt x="70" y="173"/>
                  </a:lnTo>
                  <a:lnTo>
                    <a:pt x="77" y="174"/>
                  </a:lnTo>
                  <a:lnTo>
                    <a:pt x="82" y="176"/>
                  </a:lnTo>
                  <a:lnTo>
                    <a:pt x="89" y="177"/>
                  </a:lnTo>
                  <a:lnTo>
                    <a:pt x="96" y="177"/>
                  </a:lnTo>
                  <a:lnTo>
                    <a:pt x="104" y="180"/>
                  </a:lnTo>
                  <a:lnTo>
                    <a:pt x="111" y="180"/>
                  </a:lnTo>
                  <a:lnTo>
                    <a:pt x="119" y="181"/>
                  </a:lnTo>
                  <a:lnTo>
                    <a:pt x="128" y="183"/>
                  </a:lnTo>
                  <a:lnTo>
                    <a:pt x="136" y="184"/>
                  </a:lnTo>
                  <a:lnTo>
                    <a:pt x="146" y="184"/>
                  </a:lnTo>
                  <a:lnTo>
                    <a:pt x="155" y="185"/>
                  </a:lnTo>
                  <a:lnTo>
                    <a:pt x="163" y="187"/>
                  </a:lnTo>
                  <a:lnTo>
                    <a:pt x="173" y="188"/>
                  </a:lnTo>
                  <a:lnTo>
                    <a:pt x="183" y="188"/>
                  </a:lnTo>
                  <a:lnTo>
                    <a:pt x="192" y="189"/>
                  </a:lnTo>
                  <a:lnTo>
                    <a:pt x="203" y="191"/>
                  </a:lnTo>
                  <a:lnTo>
                    <a:pt x="213" y="192"/>
                  </a:lnTo>
                  <a:lnTo>
                    <a:pt x="222" y="192"/>
                  </a:lnTo>
                  <a:lnTo>
                    <a:pt x="233" y="193"/>
                  </a:lnTo>
                  <a:lnTo>
                    <a:pt x="242" y="193"/>
                  </a:lnTo>
                  <a:lnTo>
                    <a:pt x="254" y="193"/>
                  </a:lnTo>
                  <a:lnTo>
                    <a:pt x="264" y="193"/>
                  </a:lnTo>
                  <a:lnTo>
                    <a:pt x="276" y="195"/>
                  </a:lnTo>
                  <a:lnTo>
                    <a:pt x="286" y="195"/>
                  </a:lnTo>
                  <a:lnTo>
                    <a:pt x="297" y="195"/>
                  </a:lnTo>
                  <a:lnTo>
                    <a:pt x="309" y="195"/>
                  </a:lnTo>
                  <a:lnTo>
                    <a:pt x="319" y="195"/>
                  </a:lnTo>
                  <a:lnTo>
                    <a:pt x="330" y="195"/>
                  </a:lnTo>
                  <a:lnTo>
                    <a:pt x="342" y="195"/>
                  </a:lnTo>
                  <a:lnTo>
                    <a:pt x="352" y="195"/>
                  </a:lnTo>
                  <a:lnTo>
                    <a:pt x="363" y="193"/>
                  </a:lnTo>
                  <a:lnTo>
                    <a:pt x="375" y="193"/>
                  </a:lnTo>
                  <a:lnTo>
                    <a:pt x="386" y="193"/>
                  </a:lnTo>
                  <a:lnTo>
                    <a:pt x="396" y="191"/>
                  </a:lnTo>
                  <a:lnTo>
                    <a:pt x="407" y="189"/>
                  </a:lnTo>
                  <a:lnTo>
                    <a:pt x="417" y="188"/>
                  </a:lnTo>
                  <a:lnTo>
                    <a:pt x="429" y="188"/>
                  </a:lnTo>
                  <a:lnTo>
                    <a:pt x="440" y="187"/>
                  </a:lnTo>
                  <a:lnTo>
                    <a:pt x="451" y="184"/>
                  </a:lnTo>
                  <a:lnTo>
                    <a:pt x="461" y="183"/>
                  </a:lnTo>
                  <a:lnTo>
                    <a:pt x="472" y="181"/>
                  </a:lnTo>
                  <a:lnTo>
                    <a:pt x="481" y="177"/>
                  </a:lnTo>
                  <a:lnTo>
                    <a:pt x="492" y="176"/>
                  </a:lnTo>
                  <a:lnTo>
                    <a:pt x="501" y="173"/>
                  </a:lnTo>
                  <a:lnTo>
                    <a:pt x="512" y="170"/>
                  </a:lnTo>
                  <a:lnTo>
                    <a:pt x="521" y="166"/>
                  </a:lnTo>
                  <a:lnTo>
                    <a:pt x="532" y="164"/>
                  </a:lnTo>
                  <a:lnTo>
                    <a:pt x="541" y="161"/>
                  </a:lnTo>
                  <a:lnTo>
                    <a:pt x="550" y="157"/>
                  </a:lnTo>
                  <a:lnTo>
                    <a:pt x="558" y="153"/>
                  </a:lnTo>
                  <a:lnTo>
                    <a:pt x="567" y="149"/>
                  </a:lnTo>
                  <a:lnTo>
                    <a:pt x="575" y="145"/>
                  </a:lnTo>
                  <a:lnTo>
                    <a:pt x="585" y="142"/>
                  </a:lnTo>
                  <a:lnTo>
                    <a:pt x="593" y="137"/>
                  </a:lnTo>
                  <a:lnTo>
                    <a:pt x="601" y="134"/>
                  </a:lnTo>
                  <a:lnTo>
                    <a:pt x="608" y="130"/>
                  </a:lnTo>
                  <a:lnTo>
                    <a:pt x="616" y="127"/>
                  </a:lnTo>
                  <a:lnTo>
                    <a:pt x="624" y="122"/>
                  </a:lnTo>
                  <a:lnTo>
                    <a:pt x="631" y="118"/>
                  </a:lnTo>
                  <a:lnTo>
                    <a:pt x="639" y="115"/>
                  </a:lnTo>
                  <a:lnTo>
                    <a:pt x="646" y="111"/>
                  </a:lnTo>
                  <a:lnTo>
                    <a:pt x="652" y="108"/>
                  </a:lnTo>
                  <a:lnTo>
                    <a:pt x="660" y="104"/>
                  </a:lnTo>
                  <a:lnTo>
                    <a:pt x="667" y="101"/>
                  </a:lnTo>
                  <a:lnTo>
                    <a:pt x="673" y="97"/>
                  </a:lnTo>
                  <a:lnTo>
                    <a:pt x="680" y="93"/>
                  </a:lnTo>
                  <a:lnTo>
                    <a:pt x="685" y="91"/>
                  </a:lnTo>
                  <a:lnTo>
                    <a:pt x="692" y="86"/>
                  </a:lnTo>
                  <a:lnTo>
                    <a:pt x="699" y="84"/>
                  </a:lnTo>
                  <a:lnTo>
                    <a:pt x="704" y="80"/>
                  </a:lnTo>
                  <a:lnTo>
                    <a:pt x="709" y="77"/>
                  </a:lnTo>
                  <a:lnTo>
                    <a:pt x="715" y="73"/>
                  </a:lnTo>
                  <a:lnTo>
                    <a:pt x="720" y="70"/>
                  </a:lnTo>
                  <a:lnTo>
                    <a:pt x="725" y="68"/>
                  </a:lnTo>
                  <a:lnTo>
                    <a:pt x="731" y="63"/>
                  </a:lnTo>
                  <a:lnTo>
                    <a:pt x="735" y="61"/>
                  </a:lnTo>
                  <a:lnTo>
                    <a:pt x="740" y="58"/>
                  </a:lnTo>
                  <a:lnTo>
                    <a:pt x="745" y="55"/>
                  </a:lnTo>
                  <a:lnTo>
                    <a:pt x="749" y="51"/>
                  </a:lnTo>
                  <a:lnTo>
                    <a:pt x="753" y="50"/>
                  </a:lnTo>
                  <a:lnTo>
                    <a:pt x="758" y="47"/>
                  </a:lnTo>
                  <a:lnTo>
                    <a:pt x="766" y="42"/>
                  </a:lnTo>
                  <a:lnTo>
                    <a:pt x="774" y="36"/>
                  </a:lnTo>
                  <a:lnTo>
                    <a:pt x="781" y="31"/>
                  </a:lnTo>
                  <a:lnTo>
                    <a:pt x="788" y="28"/>
                  </a:lnTo>
                  <a:lnTo>
                    <a:pt x="793" y="23"/>
                  </a:lnTo>
                  <a:lnTo>
                    <a:pt x="798" y="19"/>
                  </a:lnTo>
                  <a:lnTo>
                    <a:pt x="803" y="15"/>
                  </a:lnTo>
                  <a:lnTo>
                    <a:pt x="807" y="13"/>
                  </a:lnTo>
                  <a:lnTo>
                    <a:pt x="814" y="7"/>
                  </a:lnTo>
                  <a:lnTo>
                    <a:pt x="819" y="3"/>
                  </a:lnTo>
                  <a:lnTo>
                    <a:pt x="822" y="0"/>
                  </a:lnTo>
                  <a:lnTo>
                    <a:pt x="823" y="0"/>
                  </a:lnTo>
                  <a:lnTo>
                    <a:pt x="802" y="176"/>
                  </a:lnTo>
                  <a:lnTo>
                    <a:pt x="801" y="177"/>
                  </a:lnTo>
                  <a:lnTo>
                    <a:pt x="797" y="183"/>
                  </a:lnTo>
                  <a:lnTo>
                    <a:pt x="793" y="187"/>
                  </a:lnTo>
                  <a:lnTo>
                    <a:pt x="790" y="191"/>
                  </a:lnTo>
                  <a:lnTo>
                    <a:pt x="785" y="196"/>
                  </a:lnTo>
                  <a:lnTo>
                    <a:pt x="781" y="203"/>
                  </a:lnTo>
                  <a:lnTo>
                    <a:pt x="773" y="210"/>
                  </a:lnTo>
                  <a:lnTo>
                    <a:pt x="766" y="216"/>
                  </a:lnTo>
                  <a:lnTo>
                    <a:pt x="762" y="220"/>
                  </a:lnTo>
                  <a:lnTo>
                    <a:pt x="758" y="223"/>
                  </a:lnTo>
                  <a:lnTo>
                    <a:pt x="753" y="227"/>
                  </a:lnTo>
                  <a:lnTo>
                    <a:pt x="749" y="231"/>
                  </a:lnTo>
                  <a:lnTo>
                    <a:pt x="744" y="235"/>
                  </a:lnTo>
                  <a:lnTo>
                    <a:pt x="738" y="241"/>
                  </a:lnTo>
                  <a:lnTo>
                    <a:pt x="732" y="243"/>
                  </a:lnTo>
                  <a:lnTo>
                    <a:pt x="727" y="249"/>
                  </a:lnTo>
                  <a:lnTo>
                    <a:pt x="720" y="252"/>
                  </a:lnTo>
                  <a:lnTo>
                    <a:pt x="713" y="257"/>
                  </a:lnTo>
                  <a:lnTo>
                    <a:pt x="707" y="261"/>
                  </a:lnTo>
                  <a:lnTo>
                    <a:pt x="700" y="266"/>
                  </a:lnTo>
                  <a:lnTo>
                    <a:pt x="692" y="269"/>
                  </a:lnTo>
                  <a:lnTo>
                    <a:pt x="684" y="273"/>
                  </a:lnTo>
                  <a:lnTo>
                    <a:pt x="675" y="277"/>
                  </a:lnTo>
                  <a:lnTo>
                    <a:pt x="666" y="281"/>
                  </a:lnTo>
                  <a:lnTo>
                    <a:pt x="656" y="285"/>
                  </a:lnTo>
                  <a:lnTo>
                    <a:pt x="647" y="289"/>
                  </a:lnTo>
                  <a:lnTo>
                    <a:pt x="638" y="293"/>
                  </a:lnTo>
                  <a:lnTo>
                    <a:pt x="627" y="298"/>
                  </a:lnTo>
                  <a:lnTo>
                    <a:pt x="616" y="300"/>
                  </a:lnTo>
                  <a:lnTo>
                    <a:pt x="606" y="304"/>
                  </a:lnTo>
                  <a:lnTo>
                    <a:pt x="594" y="308"/>
                  </a:lnTo>
                  <a:lnTo>
                    <a:pt x="582" y="311"/>
                  </a:lnTo>
                  <a:lnTo>
                    <a:pt x="570" y="315"/>
                  </a:lnTo>
                  <a:lnTo>
                    <a:pt x="558" y="318"/>
                  </a:lnTo>
                  <a:lnTo>
                    <a:pt x="545" y="322"/>
                  </a:lnTo>
                  <a:lnTo>
                    <a:pt x="532" y="325"/>
                  </a:lnTo>
                  <a:lnTo>
                    <a:pt x="517" y="327"/>
                  </a:lnTo>
                  <a:lnTo>
                    <a:pt x="502" y="330"/>
                  </a:lnTo>
                  <a:lnTo>
                    <a:pt x="488" y="331"/>
                  </a:lnTo>
                  <a:lnTo>
                    <a:pt x="473" y="335"/>
                  </a:lnTo>
                  <a:lnTo>
                    <a:pt x="456" y="337"/>
                  </a:lnTo>
                  <a:lnTo>
                    <a:pt x="440" y="338"/>
                  </a:lnTo>
                  <a:lnTo>
                    <a:pt x="423" y="341"/>
                  </a:lnTo>
                  <a:lnTo>
                    <a:pt x="407" y="342"/>
                  </a:lnTo>
                  <a:lnTo>
                    <a:pt x="390" y="344"/>
                  </a:lnTo>
                  <a:lnTo>
                    <a:pt x="371" y="344"/>
                  </a:lnTo>
                  <a:lnTo>
                    <a:pt x="352" y="345"/>
                  </a:lnTo>
                  <a:lnTo>
                    <a:pt x="334" y="346"/>
                  </a:lnTo>
                  <a:lnTo>
                    <a:pt x="314" y="346"/>
                  </a:lnTo>
                  <a:lnTo>
                    <a:pt x="294" y="348"/>
                  </a:lnTo>
                  <a:lnTo>
                    <a:pt x="273" y="348"/>
                  </a:lnTo>
                  <a:lnTo>
                    <a:pt x="252" y="348"/>
                  </a:lnTo>
                  <a:lnTo>
                    <a:pt x="250" y="346"/>
                  </a:lnTo>
                  <a:lnTo>
                    <a:pt x="249" y="346"/>
                  </a:lnTo>
                  <a:lnTo>
                    <a:pt x="246" y="345"/>
                  </a:lnTo>
                  <a:lnTo>
                    <a:pt x="242" y="345"/>
                  </a:lnTo>
                  <a:lnTo>
                    <a:pt x="237" y="344"/>
                  </a:lnTo>
                  <a:lnTo>
                    <a:pt x="232" y="342"/>
                  </a:lnTo>
                  <a:lnTo>
                    <a:pt x="225" y="342"/>
                  </a:lnTo>
                  <a:lnTo>
                    <a:pt x="219" y="341"/>
                  </a:lnTo>
                  <a:lnTo>
                    <a:pt x="215" y="339"/>
                  </a:lnTo>
                  <a:lnTo>
                    <a:pt x="211" y="338"/>
                  </a:lnTo>
                  <a:lnTo>
                    <a:pt x="205" y="338"/>
                  </a:lnTo>
                  <a:lnTo>
                    <a:pt x="203" y="337"/>
                  </a:lnTo>
                  <a:lnTo>
                    <a:pt x="197" y="335"/>
                  </a:lnTo>
                  <a:lnTo>
                    <a:pt x="193" y="335"/>
                  </a:lnTo>
                  <a:lnTo>
                    <a:pt x="189" y="334"/>
                  </a:lnTo>
                  <a:lnTo>
                    <a:pt x="184" y="334"/>
                  </a:lnTo>
                  <a:lnTo>
                    <a:pt x="179" y="333"/>
                  </a:lnTo>
                  <a:lnTo>
                    <a:pt x="175" y="331"/>
                  </a:lnTo>
                  <a:lnTo>
                    <a:pt x="168" y="331"/>
                  </a:lnTo>
                  <a:lnTo>
                    <a:pt x="164" y="330"/>
                  </a:lnTo>
                  <a:lnTo>
                    <a:pt x="157" y="329"/>
                  </a:lnTo>
                  <a:lnTo>
                    <a:pt x="154" y="329"/>
                  </a:lnTo>
                  <a:lnTo>
                    <a:pt x="148" y="327"/>
                  </a:lnTo>
                  <a:lnTo>
                    <a:pt x="143" y="327"/>
                  </a:lnTo>
                  <a:lnTo>
                    <a:pt x="138" y="325"/>
                  </a:lnTo>
                  <a:lnTo>
                    <a:pt x="132" y="323"/>
                  </a:lnTo>
                  <a:lnTo>
                    <a:pt x="126" y="322"/>
                  </a:lnTo>
                  <a:lnTo>
                    <a:pt x="122" y="322"/>
                  </a:lnTo>
                  <a:lnTo>
                    <a:pt x="115" y="321"/>
                  </a:lnTo>
                  <a:lnTo>
                    <a:pt x="110" y="319"/>
                  </a:lnTo>
                  <a:lnTo>
                    <a:pt x="104" y="318"/>
                  </a:lnTo>
                  <a:lnTo>
                    <a:pt x="99" y="316"/>
                  </a:lnTo>
                  <a:lnTo>
                    <a:pt x="94" y="315"/>
                  </a:lnTo>
                  <a:lnTo>
                    <a:pt x="89" y="314"/>
                  </a:lnTo>
                  <a:lnTo>
                    <a:pt x="83" y="312"/>
                  </a:lnTo>
                  <a:lnTo>
                    <a:pt x="78" y="311"/>
                  </a:lnTo>
                  <a:lnTo>
                    <a:pt x="73" y="310"/>
                  </a:lnTo>
                  <a:lnTo>
                    <a:pt x="67" y="310"/>
                  </a:lnTo>
                  <a:lnTo>
                    <a:pt x="63" y="308"/>
                  </a:lnTo>
                  <a:lnTo>
                    <a:pt x="58" y="307"/>
                  </a:lnTo>
                  <a:lnTo>
                    <a:pt x="53" y="304"/>
                  </a:lnTo>
                  <a:lnTo>
                    <a:pt x="47" y="304"/>
                  </a:lnTo>
                  <a:lnTo>
                    <a:pt x="43" y="303"/>
                  </a:lnTo>
                  <a:lnTo>
                    <a:pt x="39" y="302"/>
                  </a:lnTo>
                  <a:lnTo>
                    <a:pt x="34" y="300"/>
                  </a:lnTo>
                  <a:lnTo>
                    <a:pt x="30" y="299"/>
                  </a:lnTo>
                  <a:lnTo>
                    <a:pt x="26" y="298"/>
                  </a:lnTo>
                  <a:lnTo>
                    <a:pt x="24" y="296"/>
                  </a:lnTo>
                  <a:lnTo>
                    <a:pt x="16" y="293"/>
                  </a:lnTo>
                  <a:lnTo>
                    <a:pt x="10" y="291"/>
                  </a:lnTo>
                  <a:lnTo>
                    <a:pt x="4" y="289"/>
                  </a:lnTo>
                  <a:lnTo>
                    <a:pt x="0" y="287"/>
                  </a:lnTo>
                  <a:lnTo>
                    <a:pt x="21" y="165"/>
                  </a:lnTo>
                  <a:close/>
                </a:path>
              </a:pathLst>
            </a:custGeom>
            <a:solidFill>
              <a:srgbClr val="B0C2B0">
                <a:alpha val="74901"/>
              </a:srgbClr>
            </a:solidFill>
            <a:ln w="9525">
              <a:noFill/>
              <a:round/>
              <a:headEnd/>
              <a:tailEnd/>
            </a:ln>
          </p:spPr>
          <p:txBody>
            <a:bodyPr/>
            <a:lstStyle/>
            <a:p>
              <a:endParaRPr lang="fr-FR">
                <a:solidFill>
                  <a:schemeClr val="accent2"/>
                </a:solidFill>
              </a:endParaRPr>
            </a:p>
          </p:txBody>
        </p:sp>
        <p:sp>
          <p:nvSpPr>
            <p:cNvPr id="89116" name="Freeform 22"/>
            <p:cNvSpPr>
              <a:spLocks/>
            </p:cNvSpPr>
            <p:nvPr/>
          </p:nvSpPr>
          <p:spPr bwMode="auto">
            <a:xfrm>
              <a:off x="586" y="1438"/>
              <a:ext cx="437" cy="132"/>
            </a:xfrm>
            <a:custGeom>
              <a:avLst/>
              <a:gdLst>
                <a:gd name="T0" fmla="*/ 0 w 957"/>
                <a:gd name="T1" fmla="*/ 13 h 289"/>
                <a:gd name="T2" fmla="*/ 2 w 957"/>
                <a:gd name="T3" fmla="*/ 13 h 289"/>
                <a:gd name="T4" fmla="*/ 3 w 957"/>
                <a:gd name="T5" fmla="*/ 14 h 289"/>
                <a:gd name="T6" fmla="*/ 5 w 957"/>
                <a:gd name="T7" fmla="*/ 15 h 289"/>
                <a:gd name="T8" fmla="*/ 7 w 957"/>
                <a:gd name="T9" fmla="*/ 16 h 289"/>
                <a:gd name="T10" fmla="*/ 10 w 957"/>
                <a:gd name="T11" fmla="*/ 16 h 289"/>
                <a:gd name="T12" fmla="*/ 12 w 957"/>
                <a:gd name="T13" fmla="*/ 17 h 289"/>
                <a:gd name="T14" fmla="*/ 15 w 957"/>
                <a:gd name="T15" fmla="*/ 18 h 289"/>
                <a:gd name="T16" fmla="*/ 18 w 957"/>
                <a:gd name="T17" fmla="*/ 19 h 289"/>
                <a:gd name="T18" fmla="*/ 22 w 957"/>
                <a:gd name="T19" fmla="*/ 19 h 289"/>
                <a:gd name="T20" fmla="*/ 26 w 957"/>
                <a:gd name="T21" fmla="*/ 19 h 289"/>
                <a:gd name="T22" fmla="*/ 30 w 957"/>
                <a:gd name="T23" fmla="*/ 20 h 289"/>
                <a:gd name="T24" fmla="*/ 34 w 957"/>
                <a:gd name="T25" fmla="*/ 20 h 289"/>
                <a:gd name="T26" fmla="*/ 38 w 957"/>
                <a:gd name="T27" fmla="*/ 20 h 289"/>
                <a:gd name="T28" fmla="*/ 43 w 957"/>
                <a:gd name="T29" fmla="*/ 19 h 289"/>
                <a:gd name="T30" fmla="*/ 48 w 957"/>
                <a:gd name="T31" fmla="*/ 18 h 289"/>
                <a:gd name="T32" fmla="*/ 53 w 957"/>
                <a:gd name="T33" fmla="*/ 17 h 289"/>
                <a:gd name="T34" fmla="*/ 58 w 957"/>
                <a:gd name="T35" fmla="*/ 16 h 289"/>
                <a:gd name="T36" fmla="*/ 64 w 957"/>
                <a:gd name="T37" fmla="*/ 14 h 289"/>
                <a:gd name="T38" fmla="*/ 70 w 957"/>
                <a:gd name="T39" fmla="*/ 12 h 289"/>
                <a:gd name="T40" fmla="*/ 71 w 957"/>
                <a:gd name="T41" fmla="*/ 11 h 289"/>
                <a:gd name="T42" fmla="*/ 73 w 957"/>
                <a:gd name="T43" fmla="*/ 10 h 289"/>
                <a:gd name="T44" fmla="*/ 74 w 957"/>
                <a:gd name="T45" fmla="*/ 9 h 289"/>
                <a:gd name="T46" fmla="*/ 76 w 957"/>
                <a:gd name="T47" fmla="*/ 8 h 289"/>
                <a:gd name="T48" fmla="*/ 78 w 957"/>
                <a:gd name="T49" fmla="*/ 7 h 289"/>
                <a:gd name="T50" fmla="*/ 79 w 957"/>
                <a:gd name="T51" fmla="*/ 5 h 289"/>
                <a:gd name="T52" fmla="*/ 82 w 957"/>
                <a:gd name="T53" fmla="*/ 4 h 289"/>
                <a:gd name="T54" fmla="*/ 84 w 957"/>
                <a:gd name="T55" fmla="*/ 3 h 289"/>
                <a:gd name="T56" fmla="*/ 86 w 957"/>
                <a:gd name="T57" fmla="*/ 1 h 289"/>
                <a:gd name="T58" fmla="*/ 88 w 957"/>
                <a:gd name="T59" fmla="*/ 0 h 289"/>
                <a:gd name="T60" fmla="*/ 89 w 957"/>
                <a:gd name="T61" fmla="*/ 0 h 289"/>
                <a:gd name="T62" fmla="*/ 89 w 957"/>
                <a:gd name="T63" fmla="*/ 1 h 289"/>
                <a:gd name="T64" fmla="*/ 90 w 957"/>
                <a:gd name="T65" fmla="*/ 3 h 289"/>
                <a:gd name="T66" fmla="*/ 90 w 957"/>
                <a:gd name="T67" fmla="*/ 5 h 289"/>
                <a:gd name="T68" fmla="*/ 90 w 957"/>
                <a:gd name="T69" fmla="*/ 5 h 289"/>
                <a:gd name="T70" fmla="*/ 90 w 957"/>
                <a:gd name="T71" fmla="*/ 7 h 289"/>
                <a:gd name="T72" fmla="*/ 91 w 957"/>
                <a:gd name="T73" fmla="*/ 8 h 289"/>
                <a:gd name="T74" fmla="*/ 91 w 957"/>
                <a:gd name="T75" fmla="*/ 9 h 289"/>
                <a:gd name="T76" fmla="*/ 90 w 957"/>
                <a:gd name="T77" fmla="*/ 10 h 289"/>
                <a:gd name="T78" fmla="*/ 89 w 957"/>
                <a:gd name="T79" fmla="*/ 11 h 289"/>
                <a:gd name="T80" fmla="*/ 87 w 957"/>
                <a:gd name="T81" fmla="*/ 12 h 289"/>
                <a:gd name="T82" fmla="*/ 85 w 957"/>
                <a:gd name="T83" fmla="*/ 14 h 289"/>
                <a:gd name="T84" fmla="*/ 83 w 957"/>
                <a:gd name="T85" fmla="*/ 15 h 289"/>
                <a:gd name="T86" fmla="*/ 81 w 957"/>
                <a:gd name="T87" fmla="*/ 16 h 289"/>
                <a:gd name="T88" fmla="*/ 78 w 957"/>
                <a:gd name="T89" fmla="*/ 18 h 289"/>
                <a:gd name="T90" fmla="*/ 74 w 957"/>
                <a:gd name="T91" fmla="*/ 20 h 289"/>
                <a:gd name="T92" fmla="*/ 71 w 957"/>
                <a:gd name="T93" fmla="*/ 21 h 289"/>
                <a:gd name="T94" fmla="*/ 67 w 957"/>
                <a:gd name="T95" fmla="*/ 23 h 289"/>
                <a:gd name="T96" fmla="*/ 63 w 957"/>
                <a:gd name="T97" fmla="*/ 24 h 289"/>
                <a:gd name="T98" fmla="*/ 59 w 957"/>
                <a:gd name="T99" fmla="*/ 26 h 289"/>
                <a:gd name="T100" fmla="*/ 54 w 957"/>
                <a:gd name="T101" fmla="*/ 26 h 289"/>
                <a:gd name="T102" fmla="*/ 49 w 957"/>
                <a:gd name="T103" fmla="*/ 27 h 289"/>
                <a:gd name="T104" fmla="*/ 44 w 957"/>
                <a:gd name="T105" fmla="*/ 27 h 289"/>
                <a:gd name="T106" fmla="*/ 38 w 957"/>
                <a:gd name="T107" fmla="*/ 27 h 289"/>
                <a:gd name="T108" fmla="*/ 33 w 957"/>
                <a:gd name="T109" fmla="*/ 27 h 289"/>
                <a:gd name="T110" fmla="*/ 27 w 957"/>
                <a:gd name="T111" fmla="*/ 26 h 289"/>
                <a:gd name="T112" fmla="*/ 21 w 957"/>
                <a:gd name="T113" fmla="*/ 25 h 289"/>
                <a:gd name="T114" fmla="*/ 15 w 957"/>
                <a:gd name="T115" fmla="*/ 23 h 289"/>
                <a:gd name="T116" fmla="*/ 0 w 957"/>
                <a:gd name="T117" fmla="*/ 16 h 2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57"/>
                <a:gd name="T178" fmla="*/ 0 h 289"/>
                <a:gd name="T179" fmla="*/ 957 w 957"/>
                <a:gd name="T180" fmla="*/ 289 h 2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57" h="289">
                  <a:moveTo>
                    <a:pt x="0" y="130"/>
                  </a:moveTo>
                  <a:lnTo>
                    <a:pt x="3" y="132"/>
                  </a:lnTo>
                  <a:lnTo>
                    <a:pt x="7" y="133"/>
                  </a:lnTo>
                  <a:lnTo>
                    <a:pt x="14" y="137"/>
                  </a:lnTo>
                  <a:lnTo>
                    <a:pt x="16" y="138"/>
                  </a:lnTo>
                  <a:lnTo>
                    <a:pt x="20" y="140"/>
                  </a:lnTo>
                  <a:lnTo>
                    <a:pt x="24" y="142"/>
                  </a:lnTo>
                  <a:lnTo>
                    <a:pt x="30" y="145"/>
                  </a:lnTo>
                  <a:lnTo>
                    <a:pt x="35" y="147"/>
                  </a:lnTo>
                  <a:lnTo>
                    <a:pt x="40" y="149"/>
                  </a:lnTo>
                  <a:lnTo>
                    <a:pt x="47" y="152"/>
                  </a:lnTo>
                  <a:lnTo>
                    <a:pt x="53" y="155"/>
                  </a:lnTo>
                  <a:lnTo>
                    <a:pt x="60" y="157"/>
                  </a:lnTo>
                  <a:lnTo>
                    <a:pt x="67" y="160"/>
                  </a:lnTo>
                  <a:lnTo>
                    <a:pt x="75" y="163"/>
                  </a:lnTo>
                  <a:lnTo>
                    <a:pt x="83" y="165"/>
                  </a:lnTo>
                  <a:lnTo>
                    <a:pt x="91" y="168"/>
                  </a:lnTo>
                  <a:lnTo>
                    <a:pt x="100" y="170"/>
                  </a:lnTo>
                  <a:lnTo>
                    <a:pt x="108" y="174"/>
                  </a:lnTo>
                  <a:lnTo>
                    <a:pt x="118" y="176"/>
                  </a:lnTo>
                  <a:lnTo>
                    <a:pt x="128" y="179"/>
                  </a:lnTo>
                  <a:lnTo>
                    <a:pt x="137" y="182"/>
                  </a:lnTo>
                  <a:lnTo>
                    <a:pt x="148" y="183"/>
                  </a:lnTo>
                  <a:lnTo>
                    <a:pt x="160" y="187"/>
                  </a:lnTo>
                  <a:lnTo>
                    <a:pt x="170" y="188"/>
                  </a:lnTo>
                  <a:lnTo>
                    <a:pt x="181" y="191"/>
                  </a:lnTo>
                  <a:lnTo>
                    <a:pt x="193" y="194"/>
                  </a:lnTo>
                  <a:lnTo>
                    <a:pt x="206" y="197"/>
                  </a:lnTo>
                  <a:lnTo>
                    <a:pt x="218" y="198"/>
                  </a:lnTo>
                  <a:lnTo>
                    <a:pt x="230" y="199"/>
                  </a:lnTo>
                  <a:lnTo>
                    <a:pt x="243" y="201"/>
                  </a:lnTo>
                  <a:lnTo>
                    <a:pt x="256" y="202"/>
                  </a:lnTo>
                  <a:lnTo>
                    <a:pt x="270" y="203"/>
                  </a:lnTo>
                  <a:lnTo>
                    <a:pt x="283" y="205"/>
                  </a:lnTo>
                  <a:lnTo>
                    <a:pt x="297" y="206"/>
                  </a:lnTo>
                  <a:lnTo>
                    <a:pt x="312" y="206"/>
                  </a:lnTo>
                  <a:lnTo>
                    <a:pt x="327" y="206"/>
                  </a:lnTo>
                  <a:lnTo>
                    <a:pt x="341" y="206"/>
                  </a:lnTo>
                  <a:lnTo>
                    <a:pt x="357" y="206"/>
                  </a:lnTo>
                  <a:lnTo>
                    <a:pt x="372" y="206"/>
                  </a:lnTo>
                  <a:lnTo>
                    <a:pt x="388" y="206"/>
                  </a:lnTo>
                  <a:lnTo>
                    <a:pt x="404" y="205"/>
                  </a:lnTo>
                  <a:lnTo>
                    <a:pt x="420" y="203"/>
                  </a:lnTo>
                  <a:lnTo>
                    <a:pt x="438" y="202"/>
                  </a:lnTo>
                  <a:lnTo>
                    <a:pt x="454" y="199"/>
                  </a:lnTo>
                  <a:lnTo>
                    <a:pt x="471" y="197"/>
                  </a:lnTo>
                  <a:lnTo>
                    <a:pt x="487" y="194"/>
                  </a:lnTo>
                  <a:lnTo>
                    <a:pt x="506" y="193"/>
                  </a:lnTo>
                  <a:lnTo>
                    <a:pt x="523" y="188"/>
                  </a:lnTo>
                  <a:lnTo>
                    <a:pt x="540" y="184"/>
                  </a:lnTo>
                  <a:lnTo>
                    <a:pt x="559" y="180"/>
                  </a:lnTo>
                  <a:lnTo>
                    <a:pt x="579" y="176"/>
                  </a:lnTo>
                  <a:lnTo>
                    <a:pt x="596" y="170"/>
                  </a:lnTo>
                  <a:lnTo>
                    <a:pt x="616" y="165"/>
                  </a:lnTo>
                  <a:lnTo>
                    <a:pt x="634" y="159"/>
                  </a:lnTo>
                  <a:lnTo>
                    <a:pt x="654" y="153"/>
                  </a:lnTo>
                  <a:lnTo>
                    <a:pt x="674" y="145"/>
                  </a:lnTo>
                  <a:lnTo>
                    <a:pt x="694" y="138"/>
                  </a:lnTo>
                  <a:lnTo>
                    <a:pt x="714" y="130"/>
                  </a:lnTo>
                  <a:lnTo>
                    <a:pt x="734" y="122"/>
                  </a:lnTo>
                  <a:lnTo>
                    <a:pt x="738" y="119"/>
                  </a:lnTo>
                  <a:lnTo>
                    <a:pt x="744" y="115"/>
                  </a:lnTo>
                  <a:lnTo>
                    <a:pt x="748" y="113"/>
                  </a:lnTo>
                  <a:lnTo>
                    <a:pt x="752" y="110"/>
                  </a:lnTo>
                  <a:lnTo>
                    <a:pt x="756" y="107"/>
                  </a:lnTo>
                  <a:lnTo>
                    <a:pt x="762" y="106"/>
                  </a:lnTo>
                  <a:lnTo>
                    <a:pt x="767" y="102"/>
                  </a:lnTo>
                  <a:lnTo>
                    <a:pt x="771" y="99"/>
                  </a:lnTo>
                  <a:lnTo>
                    <a:pt x="776" y="95"/>
                  </a:lnTo>
                  <a:lnTo>
                    <a:pt x="783" y="92"/>
                  </a:lnTo>
                  <a:lnTo>
                    <a:pt x="788" y="87"/>
                  </a:lnTo>
                  <a:lnTo>
                    <a:pt x="795" y="83"/>
                  </a:lnTo>
                  <a:lnTo>
                    <a:pt x="802" y="80"/>
                  </a:lnTo>
                  <a:lnTo>
                    <a:pt x="808" y="76"/>
                  </a:lnTo>
                  <a:lnTo>
                    <a:pt x="815" y="71"/>
                  </a:lnTo>
                  <a:lnTo>
                    <a:pt x="821" y="67"/>
                  </a:lnTo>
                  <a:lnTo>
                    <a:pt x="828" y="61"/>
                  </a:lnTo>
                  <a:lnTo>
                    <a:pt x="836" y="57"/>
                  </a:lnTo>
                  <a:lnTo>
                    <a:pt x="843" y="52"/>
                  </a:lnTo>
                  <a:lnTo>
                    <a:pt x="851" y="48"/>
                  </a:lnTo>
                  <a:lnTo>
                    <a:pt x="857" y="42"/>
                  </a:lnTo>
                  <a:lnTo>
                    <a:pt x="867" y="38"/>
                  </a:lnTo>
                  <a:lnTo>
                    <a:pt x="873" y="33"/>
                  </a:lnTo>
                  <a:lnTo>
                    <a:pt x="881" y="29"/>
                  </a:lnTo>
                  <a:lnTo>
                    <a:pt x="888" y="23"/>
                  </a:lnTo>
                  <a:lnTo>
                    <a:pt x="896" y="19"/>
                  </a:lnTo>
                  <a:lnTo>
                    <a:pt x="904" y="14"/>
                  </a:lnTo>
                  <a:lnTo>
                    <a:pt x="912" y="10"/>
                  </a:lnTo>
                  <a:lnTo>
                    <a:pt x="916" y="7"/>
                  </a:lnTo>
                  <a:lnTo>
                    <a:pt x="920" y="6"/>
                  </a:lnTo>
                  <a:lnTo>
                    <a:pt x="924" y="3"/>
                  </a:lnTo>
                  <a:lnTo>
                    <a:pt x="928" y="0"/>
                  </a:lnTo>
                  <a:lnTo>
                    <a:pt x="929" y="0"/>
                  </a:lnTo>
                  <a:lnTo>
                    <a:pt x="930" y="3"/>
                  </a:lnTo>
                  <a:lnTo>
                    <a:pt x="933" y="7"/>
                  </a:lnTo>
                  <a:lnTo>
                    <a:pt x="936" y="14"/>
                  </a:lnTo>
                  <a:lnTo>
                    <a:pt x="937" y="21"/>
                  </a:lnTo>
                  <a:lnTo>
                    <a:pt x="941" y="29"/>
                  </a:lnTo>
                  <a:lnTo>
                    <a:pt x="941" y="33"/>
                  </a:lnTo>
                  <a:lnTo>
                    <a:pt x="942" y="37"/>
                  </a:lnTo>
                  <a:lnTo>
                    <a:pt x="943" y="42"/>
                  </a:lnTo>
                  <a:lnTo>
                    <a:pt x="946" y="46"/>
                  </a:lnTo>
                  <a:lnTo>
                    <a:pt x="946" y="52"/>
                  </a:lnTo>
                  <a:lnTo>
                    <a:pt x="947" y="56"/>
                  </a:lnTo>
                  <a:lnTo>
                    <a:pt x="947" y="60"/>
                  </a:lnTo>
                  <a:lnTo>
                    <a:pt x="949" y="65"/>
                  </a:lnTo>
                  <a:lnTo>
                    <a:pt x="950" y="68"/>
                  </a:lnTo>
                  <a:lnTo>
                    <a:pt x="950" y="72"/>
                  </a:lnTo>
                  <a:lnTo>
                    <a:pt x="951" y="76"/>
                  </a:lnTo>
                  <a:lnTo>
                    <a:pt x="953" y="80"/>
                  </a:lnTo>
                  <a:lnTo>
                    <a:pt x="954" y="87"/>
                  </a:lnTo>
                  <a:lnTo>
                    <a:pt x="955" y="92"/>
                  </a:lnTo>
                  <a:lnTo>
                    <a:pt x="955" y="95"/>
                  </a:lnTo>
                  <a:lnTo>
                    <a:pt x="957" y="96"/>
                  </a:lnTo>
                  <a:lnTo>
                    <a:pt x="955" y="96"/>
                  </a:lnTo>
                  <a:lnTo>
                    <a:pt x="953" y="101"/>
                  </a:lnTo>
                  <a:lnTo>
                    <a:pt x="947" y="103"/>
                  </a:lnTo>
                  <a:lnTo>
                    <a:pt x="941" y="109"/>
                  </a:lnTo>
                  <a:lnTo>
                    <a:pt x="937" y="111"/>
                  </a:lnTo>
                  <a:lnTo>
                    <a:pt x="933" y="115"/>
                  </a:lnTo>
                  <a:lnTo>
                    <a:pt x="928" y="119"/>
                  </a:lnTo>
                  <a:lnTo>
                    <a:pt x="922" y="124"/>
                  </a:lnTo>
                  <a:lnTo>
                    <a:pt x="917" y="128"/>
                  </a:lnTo>
                  <a:lnTo>
                    <a:pt x="910" y="132"/>
                  </a:lnTo>
                  <a:lnTo>
                    <a:pt x="904" y="137"/>
                  </a:lnTo>
                  <a:lnTo>
                    <a:pt x="897" y="142"/>
                  </a:lnTo>
                  <a:lnTo>
                    <a:pt x="889" y="147"/>
                  </a:lnTo>
                  <a:lnTo>
                    <a:pt x="882" y="152"/>
                  </a:lnTo>
                  <a:lnTo>
                    <a:pt x="873" y="156"/>
                  </a:lnTo>
                  <a:lnTo>
                    <a:pt x="865" y="163"/>
                  </a:lnTo>
                  <a:lnTo>
                    <a:pt x="856" y="168"/>
                  </a:lnTo>
                  <a:lnTo>
                    <a:pt x="847" y="174"/>
                  </a:lnTo>
                  <a:lnTo>
                    <a:pt x="837" y="179"/>
                  </a:lnTo>
                  <a:lnTo>
                    <a:pt x="828" y="186"/>
                  </a:lnTo>
                  <a:lnTo>
                    <a:pt x="816" y="190"/>
                  </a:lnTo>
                  <a:lnTo>
                    <a:pt x="806" y="197"/>
                  </a:lnTo>
                  <a:lnTo>
                    <a:pt x="795" y="202"/>
                  </a:lnTo>
                  <a:lnTo>
                    <a:pt x="783" y="207"/>
                  </a:lnTo>
                  <a:lnTo>
                    <a:pt x="771" y="213"/>
                  </a:lnTo>
                  <a:lnTo>
                    <a:pt x="759" y="220"/>
                  </a:lnTo>
                  <a:lnTo>
                    <a:pt x="747" y="224"/>
                  </a:lnTo>
                  <a:lnTo>
                    <a:pt x="734" y="230"/>
                  </a:lnTo>
                  <a:lnTo>
                    <a:pt x="721" y="234"/>
                  </a:lnTo>
                  <a:lnTo>
                    <a:pt x="706" y="240"/>
                  </a:lnTo>
                  <a:lnTo>
                    <a:pt x="691" y="244"/>
                  </a:lnTo>
                  <a:lnTo>
                    <a:pt x="678" y="249"/>
                  </a:lnTo>
                  <a:lnTo>
                    <a:pt x="662" y="253"/>
                  </a:lnTo>
                  <a:lnTo>
                    <a:pt x="648" y="259"/>
                  </a:lnTo>
                  <a:lnTo>
                    <a:pt x="632" y="262"/>
                  </a:lnTo>
                  <a:lnTo>
                    <a:pt x="617" y="267"/>
                  </a:lnTo>
                  <a:lnTo>
                    <a:pt x="600" y="270"/>
                  </a:lnTo>
                  <a:lnTo>
                    <a:pt x="584" y="274"/>
                  </a:lnTo>
                  <a:lnTo>
                    <a:pt x="567" y="276"/>
                  </a:lnTo>
                  <a:lnTo>
                    <a:pt x="551" y="279"/>
                  </a:lnTo>
                  <a:lnTo>
                    <a:pt x="534" y="282"/>
                  </a:lnTo>
                  <a:lnTo>
                    <a:pt x="516" y="283"/>
                  </a:lnTo>
                  <a:lnTo>
                    <a:pt x="499" y="286"/>
                  </a:lnTo>
                  <a:lnTo>
                    <a:pt x="481" y="287"/>
                  </a:lnTo>
                  <a:lnTo>
                    <a:pt x="462" y="287"/>
                  </a:lnTo>
                  <a:lnTo>
                    <a:pt x="443" y="289"/>
                  </a:lnTo>
                  <a:lnTo>
                    <a:pt x="425" y="289"/>
                  </a:lnTo>
                  <a:lnTo>
                    <a:pt x="406" y="289"/>
                  </a:lnTo>
                  <a:lnTo>
                    <a:pt x="386" y="287"/>
                  </a:lnTo>
                  <a:lnTo>
                    <a:pt x="366" y="287"/>
                  </a:lnTo>
                  <a:lnTo>
                    <a:pt x="347" y="285"/>
                  </a:lnTo>
                  <a:lnTo>
                    <a:pt x="327" y="283"/>
                  </a:lnTo>
                  <a:lnTo>
                    <a:pt x="305" y="279"/>
                  </a:lnTo>
                  <a:lnTo>
                    <a:pt x="286" y="276"/>
                  </a:lnTo>
                  <a:lnTo>
                    <a:pt x="264" y="272"/>
                  </a:lnTo>
                  <a:lnTo>
                    <a:pt x="244" y="268"/>
                  </a:lnTo>
                  <a:lnTo>
                    <a:pt x="222" y="262"/>
                  </a:lnTo>
                  <a:lnTo>
                    <a:pt x="201" y="256"/>
                  </a:lnTo>
                  <a:lnTo>
                    <a:pt x="179" y="249"/>
                  </a:lnTo>
                  <a:lnTo>
                    <a:pt x="157" y="244"/>
                  </a:lnTo>
                  <a:lnTo>
                    <a:pt x="109" y="193"/>
                  </a:lnTo>
                  <a:lnTo>
                    <a:pt x="73" y="171"/>
                  </a:lnTo>
                  <a:lnTo>
                    <a:pt x="3" y="165"/>
                  </a:lnTo>
                  <a:lnTo>
                    <a:pt x="0" y="130"/>
                  </a:lnTo>
                  <a:close/>
                </a:path>
              </a:pathLst>
            </a:custGeom>
            <a:solidFill>
              <a:srgbClr val="8A998A">
                <a:alpha val="74901"/>
              </a:srgbClr>
            </a:solidFill>
            <a:ln w="9525">
              <a:noFill/>
              <a:round/>
              <a:headEnd/>
              <a:tailEnd/>
            </a:ln>
          </p:spPr>
          <p:txBody>
            <a:bodyPr/>
            <a:lstStyle/>
            <a:p>
              <a:endParaRPr lang="fr-FR">
                <a:solidFill>
                  <a:schemeClr val="accent2"/>
                </a:solidFill>
              </a:endParaRPr>
            </a:p>
          </p:txBody>
        </p:sp>
        <p:sp>
          <p:nvSpPr>
            <p:cNvPr id="89117" name="Freeform 23"/>
            <p:cNvSpPr>
              <a:spLocks/>
            </p:cNvSpPr>
            <p:nvPr/>
          </p:nvSpPr>
          <p:spPr bwMode="auto">
            <a:xfrm>
              <a:off x="568" y="1514"/>
              <a:ext cx="89" cy="62"/>
            </a:xfrm>
            <a:custGeom>
              <a:avLst/>
              <a:gdLst>
                <a:gd name="T0" fmla="*/ 0 w 196"/>
                <a:gd name="T1" fmla="*/ 6 h 137"/>
                <a:gd name="T2" fmla="*/ 0 w 196"/>
                <a:gd name="T3" fmla="*/ 6 h 137"/>
                <a:gd name="T4" fmla="*/ 0 w 196"/>
                <a:gd name="T5" fmla="*/ 6 h 137"/>
                <a:gd name="T6" fmla="*/ 0 w 196"/>
                <a:gd name="T7" fmla="*/ 5 h 137"/>
                <a:gd name="T8" fmla="*/ 0 w 196"/>
                <a:gd name="T9" fmla="*/ 5 h 137"/>
                <a:gd name="T10" fmla="*/ 0 w 196"/>
                <a:gd name="T11" fmla="*/ 5 h 137"/>
                <a:gd name="T12" fmla="*/ 1 w 196"/>
                <a:gd name="T13" fmla="*/ 4 h 137"/>
                <a:gd name="T14" fmla="*/ 1 w 196"/>
                <a:gd name="T15" fmla="*/ 4 h 137"/>
                <a:gd name="T16" fmla="*/ 2 w 196"/>
                <a:gd name="T17" fmla="*/ 3 h 137"/>
                <a:gd name="T18" fmla="*/ 2 w 196"/>
                <a:gd name="T19" fmla="*/ 2 h 137"/>
                <a:gd name="T20" fmla="*/ 3 w 196"/>
                <a:gd name="T21" fmla="*/ 2 h 137"/>
                <a:gd name="T22" fmla="*/ 3 w 196"/>
                <a:gd name="T23" fmla="*/ 1 h 137"/>
                <a:gd name="T24" fmla="*/ 4 w 196"/>
                <a:gd name="T25" fmla="*/ 1 h 137"/>
                <a:gd name="T26" fmla="*/ 4 w 196"/>
                <a:gd name="T27" fmla="*/ 1 h 137"/>
                <a:gd name="T28" fmla="*/ 5 w 196"/>
                <a:gd name="T29" fmla="*/ 0 h 137"/>
                <a:gd name="T30" fmla="*/ 5 w 196"/>
                <a:gd name="T31" fmla="*/ 0 h 137"/>
                <a:gd name="T32" fmla="*/ 5 w 196"/>
                <a:gd name="T33" fmla="*/ 0 h 137"/>
                <a:gd name="T34" fmla="*/ 6 w 196"/>
                <a:gd name="T35" fmla="*/ 0 h 137"/>
                <a:gd name="T36" fmla="*/ 6 w 196"/>
                <a:gd name="T37" fmla="*/ 0 h 137"/>
                <a:gd name="T38" fmla="*/ 7 w 196"/>
                <a:gd name="T39" fmla="*/ 0 h 137"/>
                <a:gd name="T40" fmla="*/ 7 w 196"/>
                <a:gd name="T41" fmla="*/ 0 h 137"/>
                <a:gd name="T42" fmla="*/ 8 w 196"/>
                <a:gd name="T43" fmla="*/ 0 h 137"/>
                <a:gd name="T44" fmla="*/ 8 w 196"/>
                <a:gd name="T45" fmla="*/ 0 h 137"/>
                <a:gd name="T46" fmla="*/ 9 w 196"/>
                <a:gd name="T47" fmla="*/ 0 h 137"/>
                <a:gd name="T48" fmla="*/ 9 w 196"/>
                <a:gd name="T49" fmla="*/ 0 h 137"/>
                <a:gd name="T50" fmla="*/ 10 w 196"/>
                <a:gd name="T51" fmla="*/ 0 h 137"/>
                <a:gd name="T52" fmla="*/ 10 w 196"/>
                <a:gd name="T53" fmla="*/ 0 h 137"/>
                <a:gd name="T54" fmla="*/ 10 w 196"/>
                <a:gd name="T55" fmla="*/ 0 h 137"/>
                <a:gd name="T56" fmla="*/ 11 w 196"/>
                <a:gd name="T57" fmla="*/ 1 h 137"/>
                <a:gd name="T58" fmla="*/ 11 w 196"/>
                <a:gd name="T59" fmla="*/ 1 h 137"/>
                <a:gd name="T60" fmla="*/ 12 w 196"/>
                <a:gd name="T61" fmla="*/ 1 h 137"/>
                <a:gd name="T62" fmla="*/ 12 w 196"/>
                <a:gd name="T63" fmla="*/ 1 h 137"/>
                <a:gd name="T64" fmla="*/ 13 w 196"/>
                <a:gd name="T65" fmla="*/ 2 h 137"/>
                <a:gd name="T66" fmla="*/ 14 w 196"/>
                <a:gd name="T67" fmla="*/ 2 h 137"/>
                <a:gd name="T68" fmla="*/ 14 w 196"/>
                <a:gd name="T69" fmla="*/ 2 h 137"/>
                <a:gd name="T70" fmla="*/ 14 w 196"/>
                <a:gd name="T71" fmla="*/ 3 h 137"/>
                <a:gd name="T72" fmla="*/ 15 w 196"/>
                <a:gd name="T73" fmla="*/ 3 h 137"/>
                <a:gd name="T74" fmla="*/ 15 w 196"/>
                <a:gd name="T75" fmla="*/ 3 h 137"/>
                <a:gd name="T76" fmla="*/ 15 w 196"/>
                <a:gd name="T77" fmla="*/ 3 h 137"/>
                <a:gd name="T78" fmla="*/ 15 w 196"/>
                <a:gd name="T79" fmla="*/ 4 h 137"/>
                <a:gd name="T80" fmla="*/ 16 w 196"/>
                <a:gd name="T81" fmla="*/ 4 h 137"/>
                <a:gd name="T82" fmla="*/ 18 w 196"/>
                <a:gd name="T83" fmla="*/ 11 h 137"/>
                <a:gd name="T84" fmla="*/ 8 w 196"/>
                <a:gd name="T85" fmla="*/ 13 h 137"/>
                <a:gd name="T86" fmla="*/ 0 w 196"/>
                <a:gd name="T87" fmla="*/ 6 h 137"/>
                <a:gd name="T88" fmla="*/ 0 w 196"/>
                <a:gd name="T89" fmla="*/ 6 h 1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6"/>
                <a:gd name="T136" fmla="*/ 0 h 137"/>
                <a:gd name="T137" fmla="*/ 196 w 196"/>
                <a:gd name="T138" fmla="*/ 137 h 1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6" h="137">
                  <a:moveTo>
                    <a:pt x="0" y="68"/>
                  </a:moveTo>
                  <a:lnTo>
                    <a:pt x="0" y="65"/>
                  </a:lnTo>
                  <a:lnTo>
                    <a:pt x="1" y="64"/>
                  </a:lnTo>
                  <a:lnTo>
                    <a:pt x="2" y="59"/>
                  </a:lnTo>
                  <a:lnTo>
                    <a:pt x="5" y="56"/>
                  </a:lnTo>
                  <a:lnTo>
                    <a:pt x="7" y="49"/>
                  </a:lnTo>
                  <a:lnTo>
                    <a:pt x="11" y="44"/>
                  </a:lnTo>
                  <a:lnTo>
                    <a:pt x="15" y="37"/>
                  </a:lnTo>
                  <a:lnTo>
                    <a:pt x="21" y="30"/>
                  </a:lnTo>
                  <a:lnTo>
                    <a:pt x="26" y="23"/>
                  </a:lnTo>
                  <a:lnTo>
                    <a:pt x="33" y="18"/>
                  </a:lnTo>
                  <a:lnTo>
                    <a:pt x="35" y="14"/>
                  </a:lnTo>
                  <a:lnTo>
                    <a:pt x="39" y="11"/>
                  </a:lnTo>
                  <a:lnTo>
                    <a:pt x="43" y="10"/>
                  </a:lnTo>
                  <a:lnTo>
                    <a:pt x="49" y="7"/>
                  </a:lnTo>
                  <a:lnTo>
                    <a:pt x="53" y="5"/>
                  </a:lnTo>
                  <a:lnTo>
                    <a:pt x="57" y="3"/>
                  </a:lnTo>
                  <a:lnTo>
                    <a:pt x="61" y="2"/>
                  </a:lnTo>
                  <a:lnTo>
                    <a:pt x="66" y="2"/>
                  </a:lnTo>
                  <a:lnTo>
                    <a:pt x="70" y="0"/>
                  </a:lnTo>
                  <a:lnTo>
                    <a:pt x="76" y="0"/>
                  </a:lnTo>
                  <a:lnTo>
                    <a:pt x="82" y="0"/>
                  </a:lnTo>
                  <a:lnTo>
                    <a:pt x="87" y="2"/>
                  </a:lnTo>
                  <a:lnTo>
                    <a:pt x="92" y="2"/>
                  </a:lnTo>
                  <a:lnTo>
                    <a:pt x="98" y="3"/>
                  </a:lnTo>
                  <a:lnTo>
                    <a:pt x="102" y="5"/>
                  </a:lnTo>
                  <a:lnTo>
                    <a:pt x="107" y="6"/>
                  </a:lnTo>
                  <a:lnTo>
                    <a:pt x="112" y="7"/>
                  </a:lnTo>
                  <a:lnTo>
                    <a:pt x="116" y="9"/>
                  </a:lnTo>
                  <a:lnTo>
                    <a:pt x="120" y="9"/>
                  </a:lnTo>
                  <a:lnTo>
                    <a:pt x="126" y="11"/>
                  </a:lnTo>
                  <a:lnTo>
                    <a:pt x="132" y="14"/>
                  </a:lnTo>
                  <a:lnTo>
                    <a:pt x="139" y="18"/>
                  </a:lnTo>
                  <a:lnTo>
                    <a:pt x="143" y="21"/>
                  </a:lnTo>
                  <a:lnTo>
                    <a:pt x="149" y="25"/>
                  </a:lnTo>
                  <a:lnTo>
                    <a:pt x="153" y="28"/>
                  </a:lnTo>
                  <a:lnTo>
                    <a:pt x="156" y="30"/>
                  </a:lnTo>
                  <a:lnTo>
                    <a:pt x="159" y="32"/>
                  </a:lnTo>
                  <a:lnTo>
                    <a:pt x="161" y="36"/>
                  </a:lnTo>
                  <a:lnTo>
                    <a:pt x="165" y="38"/>
                  </a:lnTo>
                  <a:lnTo>
                    <a:pt x="167" y="41"/>
                  </a:lnTo>
                  <a:lnTo>
                    <a:pt x="196" y="121"/>
                  </a:lnTo>
                  <a:lnTo>
                    <a:pt x="82" y="137"/>
                  </a:lnTo>
                  <a:lnTo>
                    <a:pt x="0" y="68"/>
                  </a:lnTo>
                  <a:close/>
                </a:path>
              </a:pathLst>
            </a:custGeom>
            <a:solidFill>
              <a:srgbClr val="C2D6C2">
                <a:alpha val="74901"/>
              </a:srgbClr>
            </a:solidFill>
            <a:ln w="9525">
              <a:noFill/>
              <a:round/>
              <a:headEnd/>
              <a:tailEnd/>
            </a:ln>
          </p:spPr>
          <p:txBody>
            <a:bodyPr/>
            <a:lstStyle/>
            <a:p>
              <a:endParaRPr lang="fr-FR">
                <a:solidFill>
                  <a:schemeClr val="accent2"/>
                </a:solidFill>
              </a:endParaRPr>
            </a:p>
          </p:txBody>
        </p:sp>
        <p:sp>
          <p:nvSpPr>
            <p:cNvPr id="89118" name="Freeform 24"/>
            <p:cNvSpPr>
              <a:spLocks/>
            </p:cNvSpPr>
            <p:nvPr/>
          </p:nvSpPr>
          <p:spPr bwMode="auto">
            <a:xfrm>
              <a:off x="586" y="1531"/>
              <a:ext cx="68" cy="87"/>
            </a:xfrm>
            <a:custGeom>
              <a:avLst/>
              <a:gdLst>
                <a:gd name="T0" fmla="*/ 0 w 150"/>
                <a:gd name="T1" fmla="*/ 3 h 191"/>
                <a:gd name="T2" fmla="*/ 0 w 150"/>
                <a:gd name="T3" fmla="*/ 3 h 191"/>
                <a:gd name="T4" fmla="*/ 0 w 150"/>
                <a:gd name="T5" fmla="*/ 3 h 191"/>
                <a:gd name="T6" fmla="*/ 0 w 150"/>
                <a:gd name="T7" fmla="*/ 2 h 191"/>
                <a:gd name="T8" fmla="*/ 1 w 150"/>
                <a:gd name="T9" fmla="*/ 2 h 191"/>
                <a:gd name="T10" fmla="*/ 1 w 150"/>
                <a:gd name="T11" fmla="*/ 2 h 191"/>
                <a:gd name="T12" fmla="*/ 2 w 150"/>
                <a:gd name="T13" fmla="*/ 1 h 191"/>
                <a:gd name="T14" fmla="*/ 2 w 150"/>
                <a:gd name="T15" fmla="*/ 1 h 191"/>
                <a:gd name="T16" fmla="*/ 3 w 150"/>
                <a:gd name="T17" fmla="*/ 0 h 191"/>
                <a:gd name="T18" fmla="*/ 3 w 150"/>
                <a:gd name="T19" fmla="*/ 0 h 191"/>
                <a:gd name="T20" fmla="*/ 4 w 150"/>
                <a:gd name="T21" fmla="*/ 0 h 191"/>
                <a:gd name="T22" fmla="*/ 4 w 150"/>
                <a:gd name="T23" fmla="*/ 0 h 191"/>
                <a:gd name="T24" fmla="*/ 5 w 150"/>
                <a:gd name="T25" fmla="*/ 0 h 191"/>
                <a:gd name="T26" fmla="*/ 5 w 150"/>
                <a:gd name="T27" fmla="*/ 0 h 191"/>
                <a:gd name="T28" fmla="*/ 5 w 150"/>
                <a:gd name="T29" fmla="*/ 0 h 191"/>
                <a:gd name="T30" fmla="*/ 6 w 150"/>
                <a:gd name="T31" fmla="*/ 0 h 191"/>
                <a:gd name="T32" fmla="*/ 7 w 150"/>
                <a:gd name="T33" fmla="*/ 0 h 191"/>
                <a:gd name="T34" fmla="*/ 7 w 150"/>
                <a:gd name="T35" fmla="*/ 0 h 191"/>
                <a:gd name="T36" fmla="*/ 8 w 150"/>
                <a:gd name="T37" fmla="*/ 0 h 191"/>
                <a:gd name="T38" fmla="*/ 8 w 150"/>
                <a:gd name="T39" fmla="*/ 0 h 191"/>
                <a:gd name="T40" fmla="*/ 9 w 150"/>
                <a:gd name="T41" fmla="*/ 1 h 191"/>
                <a:gd name="T42" fmla="*/ 9 w 150"/>
                <a:gd name="T43" fmla="*/ 1 h 191"/>
                <a:gd name="T44" fmla="*/ 10 w 150"/>
                <a:gd name="T45" fmla="*/ 2 h 191"/>
                <a:gd name="T46" fmla="*/ 10 w 150"/>
                <a:gd name="T47" fmla="*/ 2 h 191"/>
                <a:gd name="T48" fmla="*/ 11 w 150"/>
                <a:gd name="T49" fmla="*/ 2 h 191"/>
                <a:gd name="T50" fmla="*/ 11 w 150"/>
                <a:gd name="T51" fmla="*/ 3 h 191"/>
                <a:gd name="T52" fmla="*/ 11 w 150"/>
                <a:gd name="T53" fmla="*/ 3 h 191"/>
                <a:gd name="T54" fmla="*/ 12 w 150"/>
                <a:gd name="T55" fmla="*/ 4 h 191"/>
                <a:gd name="T56" fmla="*/ 12 w 150"/>
                <a:gd name="T57" fmla="*/ 4 h 191"/>
                <a:gd name="T58" fmla="*/ 13 w 150"/>
                <a:gd name="T59" fmla="*/ 5 h 191"/>
                <a:gd name="T60" fmla="*/ 13 w 150"/>
                <a:gd name="T61" fmla="*/ 5 h 191"/>
                <a:gd name="T62" fmla="*/ 13 w 150"/>
                <a:gd name="T63" fmla="*/ 6 h 191"/>
                <a:gd name="T64" fmla="*/ 14 w 150"/>
                <a:gd name="T65" fmla="*/ 7 h 191"/>
                <a:gd name="T66" fmla="*/ 14 w 150"/>
                <a:gd name="T67" fmla="*/ 8 h 191"/>
                <a:gd name="T68" fmla="*/ 14 w 150"/>
                <a:gd name="T69" fmla="*/ 9 h 191"/>
                <a:gd name="T70" fmla="*/ 14 w 150"/>
                <a:gd name="T71" fmla="*/ 9 h 191"/>
                <a:gd name="T72" fmla="*/ 14 w 150"/>
                <a:gd name="T73" fmla="*/ 10 h 191"/>
                <a:gd name="T74" fmla="*/ 14 w 150"/>
                <a:gd name="T75" fmla="*/ 10 h 191"/>
                <a:gd name="T76" fmla="*/ 14 w 150"/>
                <a:gd name="T77" fmla="*/ 11 h 191"/>
                <a:gd name="T78" fmla="*/ 14 w 150"/>
                <a:gd name="T79" fmla="*/ 12 h 191"/>
                <a:gd name="T80" fmla="*/ 14 w 150"/>
                <a:gd name="T81" fmla="*/ 12 h 191"/>
                <a:gd name="T82" fmla="*/ 13 w 150"/>
                <a:gd name="T83" fmla="*/ 13 h 191"/>
                <a:gd name="T84" fmla="*/ 13 w 150"/>
                <a:gd name="T85" fmla="*/ 13 h 191"/>
                <a:gd name="T86" fmla="*/ 13 w 150"/>
                <a:gd name="T87" fmla="*/ 14 h 191"/>
                <a:gd name="T88" fmla="*/ 13 w 150"/>
                <a:gd name="T89" fmla="*/ 14 h 191"/>
                <a:gd name="T90" fmla="*/ 12 w 150"/>
                <a:gd name="T91" fmla="*/ 15 h 191"/>
                <a:gd name="T92" fmla="*/ 12 w 150"/>
                <a:gd name="T93" fmla="*/ 15 h 191"/>
                <a:gd name="T94" fmla="*/ 11 w 150"/>
                <a:gd name="T95" fmla="*/ 15 h 191"/>
                <a:gd name="T96" fmla="*/ 11 w 150"/>
                <a:gd name="T97" fmla="*/ 16 h 191"/>
                <a:gd name="T98" fmla="*/ 10 w 150"/>
                <a:gd name="T99" fmla="*/ 16 h 191"/>
                <a:gd name="T100" fmla="*/ 10 w 150"/>
                <a:gd name="T101" fmla="*/ 17 h 191"/>
                <a:gd name="T102" fmla="*/ 9 w 150"/>
                <a:gd name="T103" fmla="*/ 17 h 191"/>
                <a:gd name="T104" fmla="*/ 9 w 150"/>
                <a:gd name="T105" fmla="*/ 18 h 191"/>
                <a:gd name="T106" fmla="*/ 9 w 150"/>
                <a:gd name="T107" fmla="*/ 18 h 191"/>
                <a:gd name="T108" fmla="*/ 9 w 150"/>
                <a:gd name="T109" fmla="*/ 18 h 191"/>
                <a:gd name="T110" fmla="*/ 3 w 150"/>
                <a:gd name="T111" fmla="*/ 18 h 191"/>
                <a:gd name="T112" fmla="*/ 4 w 150"/>
                <a:gd name="T113" fmla="*/ 9 h 191"/>
                <a:gd name="T114" fmla="*/ 0 w 150"/>
                <a:gd name="T115" fmla="*/ 3 h 191"/>
                <a:gd name="T116" fmla="*/ 0 w 150"/>
                <a:gd name="T117" fmla="*/ 3 h 1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0"/>
                <a:gd name="T178" fmla="*/ 0 h 191"/>
                <a:gd name="T179" fmla="*/ 150 w 150"/>
                <a:gd name="T180" fmla="*/ 191 h 1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0" h="191">
                  <a:moveTo>
                    <a:pt x="0" y="33"/>
                  </a:moveTo>
                  <a:lnTo>
                    <a:pt x="0" y="31"/>
                  </a:lnTo>
                  <a:lnTo>
                    <a:pt x="2" y="30"/>
                  </a:lnTo>
                  <a:lnTo>
                    <a:pt x="6" y="26"/>
                  </a:lnTo>
                  <a:lnTo>
                    <a:pt x="11" y="22"/>
                  </a:lnTo>
                  <a:lnTo>
                    <a:pt x="16" y="17"/>
                  </a:lnTo>
                  <a:lnTo>
                    <a:pt x="23" y="13"/>
                  </a:lnTo>
                  <a:lnTo>
                    <a:pt x="27" y="10"/>
                  </a:lnTo>
                  <a:lnTo>
                    <a:pt x="31" y="7"/>
                  </a:lnTo>
                  <a:lnTo>
                    <a:pt x="35" y="6"/>
                  </a:lnTo>
                  <a:lnTo>
                    <a:pt x="40" y="4"/>
                  </a:lnTo>
                  <a:lnTo>
                    <a:pt x="44" y="3"/>
                  </a:lnTo>
                  <a:lnTo>
                    <a:pt x="49" y="2"/>
                  </a:lnTo>
                  <a:lnTo>
                    <a:pt x="55" y="0"/>
                  </a:lnTo>
                  <a:lnTo>
                    <a:pt x="60" y="0"/>
                  </a:lnTo>
                  <a:lnTo>
                    <a:pt x="64" y="0"/>
                  </a:lnTo>
                  <a:lnTo>
                    <a:pt x="71" y="0"/>
                  </a:lnTo>
                  <a:lnTo>
                    <a:pt x="76" y="2"/>
                  </a:lnTo>
                  <a:lnTo>
                    <a:pt x="83" y="4"/>
                  </a:lnTo>
                  <a:lnTo>
                    <a:pt x="88" y="6"/>
                  </a:lnTo>
                  <a:lnTo>
                    <a:pt x="93" y="8"/>
                  </a:lnTo>
                  <a:lnTo>
                    <a:pt x="100" y="13"/>
                  </a:lnTo>
                  <a:lnTo>
                    <a:pt x="106" y="17"/>
                  </a:lnTo>
                  <a:lnTo>
                    <a:pt x="112" y="21"/>
                  </a:lnTo>
                  <a:lnTo>
                    <a:pt x="117" y="27"/>
                  </a:lnTo>
                  <a:lnTo>
                    <a:pt x="121" y="31"/>
                  </a:lnTo>
                  <a:lnTo>
                    <a:pt x="124" y="36"/>
                  </a:lnTo>
                  <a:lnTo>
                    <a:pt x="126" y="40"/>
                  </a:lnTo>
                  <a:lnTo>
                    <a:pt x="130" y="44"/>
                  </a:lnTo>
                  <a:lnTo>
                    <a:pt x="134" y="52"/>
                  </a:lnTo>
                  <a:lnTo>
                    <a:pt x="140" y="59"/>
                  </a:lnTo>
                  <a:lnTo>
                    <a:pt x="142" y="67"/>
                  </a:lnTo>
                  <a:lnTo>
                    <a:pt x="146" y="75"/>
                  </a:lnTo>
                  <a:lnTo>
                    <a:pt x="148" y="83"/>
                  </a:lnTo>
                  <a:lnTo>
                    <a:pt x="149" y="90"/>
                  </a:lnTo>
                  <a:lnTo>
                    <a:pt x="150" y="96"/>
                  </a:lnTo>
                  <a:lnTo>
                    <a:pt x="150" y="105"/>
                  </a:lnTo>
                  <a:lnTo>
                    <a:pt x="149" y="110"/>
                  </a:lnTo>
                  <a:lnTo>
                    <a:pt x="149" y="117"/>
                  </a:lnTo>
                  <a:lnTo>
                    <a:pt x="146" y="123"/>
                  </a:lnTo>
                  <a:lnTo>
                    <a:pt x="145" y="129"/>
                  </a:lnTo>
                  <a:lnTo>
                    <a:pt x="142" y="134"/>
                  </a:lnTo>
                  <a:lnTo>
                    <a:pt x="140" y="140"/>
                  </a:lnTo>
                  <a:lnTo>
                    <a:pt x="137" y="145"/>
                  </a:lnTo>
                  <a:lnTo>
                    <a:pt x="134" y="151"/>
                  </a:lnTo>
                  <a:lnTo>
                    <a:pt x="130" y="155"/>
                  </a:lnTo>
                  <a:lnTo>
                    <a:pt x="126" y="159"/>
                  </a:lnTo>
                  <a:lnTo>
                    <a:pt x="122" y="163"/>
                  </a:lnTo>
                  <a:lnTo>
                    <a:pt x="120" y="167"/>
                  </a:lnTo>
                  <a:lnTo>
                    <a:pt x="112" y="174"/>
                  </a:lnTo>
                  <a:lnTo>
                    <a:pt x="105" y="180"/>
                  </a:lnTo>
                  <a:lnTo>
                    <a:pt x="98" y="184"/>
                  </a:lnTo>
                  <a:lnTo>
                    <a:pt x="95" y="187"/>
                  </a:lnTo>
                  <a:lnTo>
                    <a:pt x="91" y="190"/>
                  </a:lnTo>
                  <a:lnTo>
                    <a:pt x="91" y="191"/>
                  </a:lnTo>
                  <a:lnTo>
                    <a:pt x="35" y="190"/>
                  </a:lnTo>
                  <a:lnTo>
                    <a:pt x="37" y="92"/>
                  </a:lnTo>
                  <a:lnTo>
                    <a:pt x="0" y="33"/>
                  </a:lnTo>
                  <a:close/>
                </a:path>
              </a:pathLst>
            </a:custGeom>
            <a:solidFill>
              <a:srgbClr val="8A998A">
                <a:alpha val="74901"/>
              </a:srgbClr>
            </a:solidFill>
            <a:ln w="9525">
              <a:noFill/>
              <a:round/>
              <a:headEnd/>
              <a:tailEnd/>
            </a:ln>
          </p:spPr>
          <p:txBody>
            <a:bodyPr/>
            <a:lstStyle/>
            <a:p>
              <a:endParaRPr lang="fr-FR">
                <a:solidFill>
                  <a:schemeClr val="accent2"/>
                </a:solidFill>
              </a:endParaRPr>
            </a:p>
          </p:txBody>
        </p:sp>
        <p:sp>
          <p:nvSpPr>
            <p:cNvPr id="89119" name="Freeform 25"/>
            <p:cNvSpPr>
              <a:spLocks/>
            </p:cNvSpPr>
            <p:nvPr/>
          </p:nvSpPr>
          <p:spPr bwMode="auto">
            <a:xfrm>
              <a:off x="695" y="1488"/>
              <a:ext cx="186" cy="40"/>
            </a:xfrm>
            <a:custGeom>
              <a:avLst/>
              <a:gdLst>
                <a:gd name="T0" fmla="*/ 12 w 407"/>
                <a:gd name="T1" fmla="*/ 5 h 90"/>
                <a:gd name="T2" fmla="*/ 12 w 407"/>
                <a:gd name="T3" fmla="*/ 5 h 90"/>
                <a:gd name="T4" fmla="*/ 13 w 407"/>
                <a:gd name="T5" fmla="*/ 5 h 90"/>
                <a:gd name="T6" fmla="*/ 15 w 407"/>
                <a:gd name="T7" fmla="*/ 4 h 90"/>
                <a:gd name="T8" fmla="*/ 16 w 407"/>
                <a:gd name="T9" fmla="*/ 4 h 90"/>
                <a:gd name="T10" fmla="*/ 17 w 407"/>
                <a:gd name="T11" fmla="*/ 4 h 90"/>
                <a:gd name="T12" fmla="*/ 18 w 407"/>
                <a:gd name="T13" fmla="*/ 4 h 90"/>
                <a:gd name="T14" fmla="*/ 19 w 407"/>
                <a:gd name="T15" fmla="*/ 4 h 90"/>
                <a:gd name="T16" fmla="*/ 20 w 407"/>
                <a:gd name="T17" fmla="*/ 4 h 90"/>
                <a:gd name="T18" fmla="*/ 21 w 407"/>
                <a:gd name="T19" fmla="*/ 4 h 90"/>
                <a:gd name="T20" fmla="*/ 21 w 407"/>
                <a:gd name="T21" fmla="*/ 4 h 90"/>
                <a:gd name="T22" fmla="*/ 22 w 407"/>
                <a:gd name="T23" fmla="*/ 4 h 90"/>
                <a:gd name="T24" fmla="*/ 23 w 407"/>
                <a:gd name="T25" fmla="*/ 4 h 90"/>
                <a:gd name="T26" fmla="*/ 24 w 407"/>
                <a:gd name="T27" fmla="*/ 3 h 90"/>
                <a:gd name="T28" fmla="*/ 26 w 407"/>
                <a:gd name="T29" fmla="*/ 3 h 90"/>
                <a:gd name="T30" fmla="*/ 27 w 407"/>
                <a:gd name="T31" fmla="*/ 3 h 90"/>
                <a:gd name="T32" fmla="*/ 28 w 407"/>
                <a:gd name="T33" fmla="*/ 3 h 90"/>
                <a:gd name="T34" fmla="*/ 29 w 407"/>
                <a:gd name="T35" fmla="*/ 2 h 90"/>
                <a:gd name="T36" fmla="*/ 30 w 407"/>
                <a:gd name="T37" fmla="*/ 2 h 90"/>
                <a:gd name="T38" fmla="*/ 31 w 407"/>
                <a:gd name="T39" fmla="*/ 2 h 90"/>
                <a:gd name="T40" fmla="*/ 32 w 407"/>
                <a:gd name="T41" fmla="*/ 2 h 90"/>
                <a:gd name="T42" fmla="*/ 33 w 407"/>
                <a:gd name="T43" fmla="*/ 1 h 90"/>
                <a:gd name="T44" fmla="*/ 34 w 407"/>
                <a:gd name="T45" fmla="*/ 1 h 90"/>
                <a:gd name="T46" fmla="*/ 36 w 407"/>
                <a:gd name="T47" fmla="*/ 0 h 90"/>
                <a:gd name="T48" fmla="*/ 37 w 407"/>
                <a:gd name="T49" fmla="*/ 0 h 90"/>
                <a:gd name="T50" fmla="*/ 39 w 407"/>
                <a:gd name="T51" fmla="*/ 4 h 90"/>
                <a:gd name="T52" fmla="*/ 39 w 407"/>
                <a:gd name="T53" fmla="*/ 4 h 90"/>
                <a:gd name="T54" fmla="*/ 38 w 407"/>
                <a:gd name="T55" fmla="*/ 4 h 90"/>
                <a:gd name="T56" fmla="*/ 37 w 407"/>
                <a:gd name="T57" fmla="*/ 5 h 90"/>
                <a:gd name="T58" fmla="*/ 36 w 407"/>
                <a:gd name="T59" fmla="*/ 5 h 90"/>
                <a:gd name="T60" fmla="*/ 34 w 407"/>
                <a:gd name="T61" fmla="*/ 5 h 90"/>
                <a:gd name="T62" fmla="*/ 34 w 407"/>
                <a:gd name="T63" fmla="*/ 5 h 90"/>
                <a:gd name="T64" fmla="*/ 32 w 407"/>
                <a:gd name="T65" fmla="*/ 6 h 90"/>
                <a:gd name="T66" fmla="*/ 32 w 407"/>
                <a:gd name="T67" fmla="*/ 6 h 90"/>
                <a:gd name="T68" fmla="*/ 31 w 407"/>
                <a:gd name="T69" fmla="*/ 6 h 90"/>
                <a:gd name="T70" fmla="*/ 29 w 407"/>
                <a:gd name="T71" fmla="*/ 6 h 90"/>
                <a:gd name="T72" fmla="*/ 28 w 407"/>
                <a:gd name="T73" fmla="*/ 7 h 90"/>
                <a:gd name="T74" fmla="*/ 27 w 407"/>
                <a:gd name="T75" fmla="*/ 7 h 90"/>
                <a:gd name="T76" fmla="*/ 25 w 407"/>
                <a:gd name="T77" fmla="*/ 7 h 90"/>
                <a:gd name="T78" fmla="*/ 24 w 407"/>
                <a:gd name="T79" fmla="*/ 7 h 90"/>
                <a:gd name="T80" fmla="*/ 22 w 407"/>
                <a:gd name="T81" fmla="*/ 8 h 90"/>
                <a:gd name="T82" fmla="*/ 21 w 407"/>
                <a:gd name="T83" fmla="*/ 8 h 90"/>
                <a:gd name="T84" fmla="*/ 19 w 407"/>
                <a:gd name="T85" fmla="*/ 8 h 90"/>
                <a:gd name="T86" fmla="*/ 17 w 407"/>
                <a:gd name="T87" fmla="*/ 8 h 90"/>
                <a:gd name="T88" fmla="*/ 16 w 407"/>
                <a:gd name="T89" fmla="*/ 8 h 90"/>
                <a:gd name="T90" fmla="*/ 15 w 407"/>
                <a:gd name="T91" fmla="*/ 8 h 90"/>
                <a:gd name="T92" fmla="*/ 12 w 407"/>
                <a:gd name="T93" fmla="*/ 8 h 90"/>
                <a:gd name="T94" fmla="*/ 11 w 407"/>
                <a:gd name="T95" fmla="*/ 8 h 90"/>
                <a:gd name="T96" fmla="*/ 9 w 407"/>
                <a:gd name="T97" fmla="*/ 8 h 90"/>
                <a:gd name="T98" fmla="*/ 7 w 407"/>
                <a:gd name="T99" fmla="*/ 8 h 90"/>
                <a:gd name="T100" fmla="*/ 5 w 407"/>
                <a:gd name="T101" fmla="*/ 7 h 90"/>
                <a:gd name="T102" fmla="*/ 4 w 407"/>
                <a:gd name="T103" fmla="*/ 7 h 90"/>
                <a:gd name="T104" fmla="*/ 2 w 407"/>
                <a:gd name="T105" fmla="*/ 7 h 90"/>
                <a:gd name="T106" fmla="*/ 0 w 407"/>
                <a:gd name="T107" fmla="*/ 6 h 90"/>
                <a:gd name="T108" fmla="*/ 12 w 407"/>
                <a:gd name="T109" fmla="*/ 5 h 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7"/>
                <a:gd name="T166" fmla="*/ 0 h 90"/>
                <a:gd name="T167" fmla="*/ 407 w 407"/>
                <a:gd name="T168" fmla="*/ 90 h 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7" h="90">
                  <a:moveTo>
                    <a:pt x="122" y="54"/>
                  </a:moveTo>
                  <a:lnTo>
                    <a:pt x="123" y="54"/>
                  </a:lnTo>
                  <a:lnTo>
                    <a:pt x="127" y="54"/>
                  </a:lnTo>
                  <a:lnTo>
                    <a:pt x="131" y="53"/>
                  </a:lnTo>
                  <a:lnTo>
                    <a:pt x="135" y="53"/>
                  </a:lnTo>
                  <a:lnTo>
                    <a:pt x="139" y="53"/>
                  </a:lnTo>
                  <a:lnTo>
                    <a:pt x="146" y="53"/>
                  </a:lnTo>
                  <a:lnTo>
                    <a:pt x="151" y="52"/>
                  </a:lnTo>
                  <a:lnTo>
                    <a:pt x="159" y="52"/>
                  </a:lnTo>
                  <a:lnTo>
                    <a:pt x="166" y="49"/>
                  </a:lnTo>
                  <a:lnTo>
                    <a:pt x="174" y="49"/>
                  </a:lnTo>
                  <a:lnTo>
                    <a:pt x="178" y="49"/>
                  </a:lnTo>
                  <a:lnTo>
                    <a:pt x="182" y="48"/>
                  </a:lnTo>
                  <a:lnTo>
                    <a:pt x="186" y="48"/>
                  </a:lnTo>
                  <a:lnTo>
                    <a:pt x="191" y="48"/>
                  </a:lnTo>
                  <a:lnTo>
                    <a:pt x="195" y="46"/>
                  </a:lnTo>
                  <a:lnTo>
                    <a:pt x="200" y="46"/>
                  </a:lnTo>
                  <a:lnTo>
                    <a:pt x="206" y="45"/>
                  </a:lnTo>
                  <a:lnTo>
                    <a:pt x="211" y="45"/>
                  </a:lnTo>
                  <a:lnTo>
                    <a:pt x="215" y="44"/>
                  </a:lnTo>
                  <a:lnTo>
                    <a:pt x="219" y="42"/>
                  </a:lnTo>
                  <a:lnTo>
                    <a:pt x="224" y="42"/>
                  </a:lnTo>
                  <a:lnTo>
                    <a:pt x="230" y="41"/>
                  </a:lnTo>
                  <a:lnTo>
                    <a:pt x="235" y="40"/>
                  </a:lnTo>
                  <a:lnTo>
                    <a:pt x="240" y="40"/>
                  </a:lnTo>
                  <a:lnTo>
                    <a:pt x="245" y="38"/>
                  </a:lnTo>
                  <a:lnTo>
                    <a:pt x="252" y="38"/>
                  </a:lnTo>
                  <a:lnTo>
                    <a:pt x="257" y="35"/>
                  </a:lnTo>
                  <a:lnTo>
                    <a:pt x="263" y="35"/>
                  </a:lnTo>
                  <a:lnTo>
                    <a:pt x="268" y="34"/>
                  </a:lnTo>
                  <a:lnTo>
                    <a:pt x="273" y="33"/>
                  </a:lnTo>
                  <a:lnTo>
                    <a:pt x="279" y="31"/>
                  </a:lnTo>
                  <a:lnTo>
                    <a:pt x="285" y="30"/>
                  </a:lnTo>
                  <a:lnTo>
                    <a:pt x="291" y="29"/>
                  </a:lnTo>
                  <a:lnTo>
                    <a:pt x="297" y="29"/>
                  </a:lnTo>
                  <a:lnTo>
                    <a:pt x="303" y="26"/>
                  </a:lnTo>
                  <a:lnTo>
                    <a:pt x="308" y="25"/>
                  </a:lnTo>
                  <a:lnTo>
                    <a:pt x="314" y="23"/>
                  </a:lnTo>
                  <a:lnTo>
                    <a:pt x="321" y="22"/>
                  </a:lnTo>
                  <a:lnTo>
                    <a:pt x="326" y="21"/>
                  </a:lnTo>
                  <a:lnTo>
                    <a:pt x="333" y="19"/>
                  </a:lnTo>
                  <a:lnTo>
                    <a:pt x="338" y="17"/>
                  </a:lnTo>
                  <a:lnTo>
                    <a:pt x="345" y="15"/>
                  </a:lnTo>
                  <a:lnTo>
                    <a:pt x="350" y="14"/>
                  </a:lnTo>
                  <a:lnTo>
                    <a:pt x="357" y="12"/>
                  </a:lnTo>
                  <a:lnTo>
                    <a:pt x="362" y="10"/>
                  </a:lnTo>
                  <a:lnTo>
                    <a:pt x="369" y="8"/>
                  </a:lnTo>
                  <a:lnTo>
                    <a:pt x="374" y="6"/>
                  </a:lnTo>
                  <a:lnTo>
                    <a:pt x="381" y="3"/>
                  </a:lnTo>
                  <a:lnTo>
                    <a:pt x="386" y="2"/>
                  </a:lnTo>
                  <a:lnTo>
                    <a:pt x="393" y="0"/>
                  </a:lnTo>
                  <a:lnTo>
                    <a:pt x="407" y="49"/>
                  </a:lnTo>
                  <a:lnTo>
                    <a:pt x="406" y="49"/>
                  </a:lnTo>
                  <a:lnTo>
                    <a:pt x="405" y="49"/>
                  </a:lnTo>
                  <a:lnTo>
                    <a:pt x="401" y="49"/>
                  </a:lnTo>
                  <a:lnTo>
                    <a:pt x="398" y="52"/>
                  </a:lnTo>
                  <a:lnTo>
                    <a:pt x="393" y="53"/>
                  </a:lnTo>
                  <a:lnTo>
                    <a:pt x="386" y="54"/>
                  </a:lnTo>
                  <a:lnTo>
                    <a:pt x="379" y="57"/>
                  </a:lnTo>
                  <a:lnTo>
                    <a:pt x="372" y="60"/>
                  </a:lnTo>
                  <a:lnTo>
                    <a:pt x="366" y="60"/>
                  </a:lnTo>
                  <a:lnTo>
                    <a:pt x="362" y="61"/>
                  </a:lnTo>
                  <a:lnTo>
                    <a:pt x="357" y="63"/>
                  </a:lnTo>
                  <a:lnTo>
                    <a:pt x="353" y="64"/>
                  </a:lnTo>
                  <a:lnTo>
                    <a:pt x="346" y="65"/>
                  </a:lnTo>
                  <a:lnTo>
                    <a:pt x="341" y="67"/>
                  </a:lnTo>
                  <a:lnTo>
                    <a:pt x="337" y="67"/>
                  </a:lnTo>
                  <a:lnTo>
                    <a:pt x="332" y="69"/>
                  </a:lnTo>
                  <a:lnTo>
                    <a:pt x="325" y="69"/>
                  </a:lnTo>
                  <a:lnTo>
                    <a:pt x="320" y="72"/>
                  </a:lnTo>
                  <a:lnTo>
                    <a:pt x="313" y="72"/>
                  </a:lnTo>
                  <a:lnTo>
                    <a:pt x="307" y="73"/>
                  </a:lnTo>
                  <a:lnTo>
                    <a:pt x="300" y="75"/>
                  </a:lnTo>
                  <a:lnTo>
                    <a:pt x="293" y="76"/>
                  </a:lnTo>
                  <a:lnTo>
                    <a:pt x="287" y="77"/>
                  </a:lnTo>
                  <a:lnTo>
                    <a:pt x="280" y="80"/>
                  </a:lnTo>
                  <a:lnTo>
                    <a:pt x="272" y="80"/>
                  </a:lnTo>
                  <a:lnTo>
                    <a:pt x="265" y="81"/>
                  </a:lnTo>
                  <a:lnTo>
                    <a:pt x="257" y="81"/>
                  </a:lnTo>
                  <a:lnTo>
                    <a:pt x="251" y="83"/>
                  </a:lnTo>
                  <a:lnTo>
                    <a:pt x="242" y="83"/>
                  </a:lnTo>
                  <a:lnTo>
                    <a:pt x="234" y="86"/>
                  </a:lnTo>
                  <a:lnTo>
                    <a:pt x="226" y="86"/>
                  </a:lnTo>
                  <a:lnTo>
                    <a:pt x="219" y="87"/>
                  </a:lnTo>
                  <a:lnTo>
                    <a:pt x="210" y="87"/>
                  </a:lnTo>
                  <a:lnTo>
                    <a:pt x="202" y="87"/>
                  </a:lnTo>
                  <a:lnTo>
                    <a:pt x="192" y="88"/>
                  </a:lnTo>
                  <a:lnTo>
                    <a:pt x="184" y="88"/>
                  </a:lnTo>
                  <a:lnTo>
                    <a:pt x="175" y="88"/>
                  </a:lnTo>
                  <a:lnTo>
                    <a:pt x="167" y="88"/>
                  </a:lnTo>
                  <a:lnTo>
                    <a:pt x="158" y="88"/>
                  </a:lnTo>
                  <a:lnTo>
                    <a:pt x="150" y="90"/>
                  </a:lnTo>
                  <a:lnTo>
                    <a:pt x="141" y="88"/>
                  </a:lnTo>
                  <a:lnTo>
                    <a:pt x="131" y="88"/>
                  </a:lnTo>
                  <a:lnTo>
                    <a:pt x="122" y="88"/>
                  </a:lnTo>
                  <a:lnTo>
                    <a:pt x="113" y="88"/>
                  </a:lnTo>
                  <a:lnTo>
                    <a:pt x="104" y="87"/>
                  </a:lnTo>
                  <a:lnTo>
                    <a:pt x="94" y="87"/>
                  </a:lnTo>
                  <a:lnTo>
                    <a:pt x="85" y="86"/>
                  </a:lnTo>
                  <a:lnTo>
                    <a:pt x="76" y="86"/>
                  </a:lnTo>
                  <a:lnTo>
                    <a:pt x="66" y="84"/>
                  </a:lnTo>
                  <a:lnTo>
                    <a:pt x="57" y="83"/>
                  </a:lnTo>
                  <a:lnTo>
                    <a:pt x="47" y="81"/>
                  </a:lnTo>
                  <a:lnTo>
                    <a:pt x="39" y="80"/>
                  </a:lnTo>
                  <a:lnTo>
                    <a:pt x="28" y="79"/>
                  </a:lnTo>
                  <a:lnTo>
                    <a:pt x="19" y="76"/>
                  </a:lnTo>
                  <a:lnTo>
                    <a:pt x="9" y="75"/>
                  </a:lnTo>
                  <a:lnTo>
                    <a:pt x="0" y="73"/>
                  </a:lnTo>
                  <a:lnTo>
                    <a:pt x="35" y="68"/>
                  </a:lnTo>
                  <a:lnTo>
                    <a:pt x="122" y="54"/>
                  </a:lnTo>
                  <a:close/>
                </a:path>
              </a:pathLst>
            </a:custGeom>
            <a:solidFill>
              <a:srgbClr val="1A1A1A">
                <a:alpha val="74901"/>
              </a:srgbClr>
            </a:solidFill>
            <a:ln w="9525">
              <a:noFill/>
              <a:round/>
              <a:headEnd/>
              <a:tailEnd/>
            </a:ln>
          </p:spPr>
          <p:txBody>
            <a:bodyPr/>
            <a:lstStyle/>
            <a:p>
              <a:endParaRPr lang="fr-FR">
                <a:solidFill>
                  <a:schemeClr val="accent2"/>
                </a:solidFill>
              </a:endParaRPr>
            </a:p>
          </p:txBody>
        </p:sp>
        <p:sp>
          <p:nvSpPr>
            <p:cNvPr id="89120" name="Freeform 26"/>
            <p:cNvSpPr>
              <a:spLocks/>
            </p:cNvSpPr>
            <p:nvPr/>
          </p:nvSpPr>
          <p:spPr bwMode="auto">
            <a:xfrm>
              <a:off x="566" y="1430"/>
              <a:ext cx="29" cy="98"/>
            </a:xfrm>
            <a:custGeom>
              <a:avLst/>
              <a:gdLst>
                <a:gd name="T0" fmla="*/ 0 w 63"/>
                <a:gd name="T1" fmla="*/ 0 h 214"/>
                <a:gd name="T2" fmla="*/ 5 w 63"/>
                <a:gd name="T3" fmla="*/ 7 h 214"/>
                <a:gd name="T4" fmla="*/ 6 w 63"/>
                <a:gd name="T5" fmla="*/ 17 h 214"/>
                <a:gd name="T6" fmla="*/ 3 w 63"/>
                <a:gd name="T7" fmla="*/ 21 h 214"/>
                <a:gd name="T8" fmla="*/ 0 w 63"/>
                <a:gd name="T9" fmla="*/ 2 h 214"/>
                <a:gd name="T10" fmla="*/ 0 w 63"/>
                <a:gd name="T11" fmla="*/ 0 h 214"/>
                <a:gd name="T12" fmla="*/ 0 w 63"/>
                <a:gd name="T13" fmla="*/ 0 h 214"/>
                <a:gd name="T14" fmla="*/ 0 60000 65536"/>
                <a:gd name="T15" fmla="*/ 0 60000 65536"/>
                <a:gd name="T16" fmla="*/ 0 60000 65536"/>
                <a:gd name="T17" fmla="*/ 0 60000 65536"/>
                <a:gd name="T18" fmla="*/ 0 60000 65536"/>
                <a:gd name="T19" fmla="*/ 0 60000 65536"/>
                <a:gd name="T20" fmla="*/ 0 60000 65536"/>
                <a:gd name="T21" fmla="*/ 0 w 63"/>
                <a:gd name="T22" fmla="*/ 0 h 214"/>
                <a:gd name="T23" fmla="*/ 63 w 63"/>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214">
                  <a:moveTo>
                    <a:pt x="0" y="0"/>
                  </a:moveTo>
                  <a:lnTo>
                    <a:pt x="46" y="73"/>
                  </a:lnTo>
                  <a:lnTo>
                    <a:pt x="63" y="182"/>
                  </a:lnTo>
                  <a:lnTo>
                    <a:pt x="27" y="214"/>
                  </a:lnTo>
                  <a:lnTo>
                    <a:pt x="1" y="24"/>
                  </a:lnTo>
                  <a:lnTo>
                    <a:pt x="0" y="0"/>
                  </a:lnTo>
                  <a:close/>
                </a:path>
              </a:pathLst>
            </a:custGeom>
            <a:solidFill>
              <a:srgbClr val="1A1A1A">
                <a:alpha val="74901"/>
              </a:srgbClr>
            </a:solidFill>
            <a:ln w="9525">
              <a:noFill/>
              <a:round/>
              <a:headEnd/>
              <a:tailEnd/>
            </a:ln>
          </p:spPr>
          <p:txBody>
            <a:bodyPr/>
            <a:lstStyle/>
            <a:p>
              <a:endParaRPr lang="fr-FR">
                <a:solidFill>
                  <a:schemeClr val="accent2"/>
                </a:solidFill>
              </a:endParaRPr>
            </a:p>
          </p:txBody>
        </p:sp>
        <p:sp>
          <p:nvSpPr>
            <p:cNvPr id="89121" name="Freeform 27"/>
            <p:cNvSpPr>
              <a:spLocks/>
            </p:cNvSpPr>
            <p:nvPr/>
          </p:nvSpPr>
          <p:spPr bwMode="auto">
            <a:xfrm>
              <a:off x="647" y="1361"/>
              <a:ext cx="392" cy="283"/>
            </a:xfrm>
            <a:custGeom>
              <a:avLst/>
              <a:gdLst>
                <a:gd name="T0" fmla="*/ 80 w 860"/>
                <a:gd name="T1" fmla="*/ 42 h 617"/>
                <a:gd name="T2" fmla="*/ 79 w 860"/>
                <a:gd name="T3" fmla="*/ 44 h 617"/>
                <a:gd name="T4" fmla="*/ 77 w 860"/>
                <a:gd name="T5" fmla="*/ 46 h 617"/>
                <a:gd name="T6" fmla="*/ 75 w 860"/>
                <a:gd name="T7" fmla="*/ 47 h 617"/>
                <a:gd name="T8" fmla="*/ 73 w 860"/>
                <a:gd name="T9" fmla="*/ 49 h 617"/>
                <a:gd name="T10" fmla="*/ 71 w 860"/>
                <a:gd name="T11" fmla="*/ 51 h 617"/>
                <a:gd name="T12" fmla="*/ 67 w 860"/>
                <a:gd name="T13" fmla="*/ 52 h 617"/>
                <a:gd name="T14" fmla="*/ 64 w 860"/>
                <a:gd name="T15" fmla="*/ 54 h 617"/>
                <a:gd name="T16" fmla="*/ 59 w 860"/>
                <a:gd name="T17" fmla="*/ 55 h 617"/>
                <a:gd name="T18" fmla="*/ 55 w 860"/>
                <a:gd name="T19" fmla="*/ 57 h 617"/>
                <a:gd name="T20" fmla="*/ 49 w 860"/>
                <a:gd name="T21" fmla="*/ 58 h 617"/>
                <a:gd name="T22" fmla="*/ 43 w 860"/>
                <a:gd name="T23" fmla="*/ 59 h 617"/>
                <a:gd name="T24" fmla="*/ 36 w 860"/>
                <a:gd name="T25" fmla="*/ 59 h 617"/>
                <a:gd name="T26" fmla="*/ 32 w 860"/>
                <a:gd name="T27" fmla="*/ 60 h 617"/>
                <a:gd name="T28" fmla="*/ 31 w 860"/>
                <a:gd name="T29" fmla="*/ 59 h 617"/>
                <a:gd name="T30" fmla="*/ 28 w 860"/>
                <a:gd name="T31" fmla="*/ 59 h 617"/>
                <a:gd name="T32" fmla="*/ 26 w 860"/>
                <a:gd name="T33" fmla="*/ 59 h 617"/>
                <a:gd name="T34" fmla="*/ 24 w 860"/>
                <a:gd name="T35" fmla="*/ 59 h 617"/>
                <a:gd name="T36" fmla="*/ 22 w 860"/>
                <a:gd name="T37" fmla="*/ 59 h 617"/>
                <a:gd name="T38" fmla="*/ 19 w 860"/>
                <a:gd name="T39" fmla="*/ 59 h 617"/>
                <a:gd name="T40" fmla="*/ 17 w 860"/>
                <a:gd name="T41" fmla="*/ 58 h 617"/>
                <a:gd name="T42" fmla="*/ 14 w 860"/>
                <a:gd name="T43" fmla="*/ 58 h 617"/>
                <a:gd name="T44" fmla="*/ 11 w 860"/>
                <a:gd name="T45" fmla="*/ 57 h 617"/>
                <a:gd name="T46" fmla="*/ 9 w 860"/>
                <a:gd name="T47" fmla="*/ 56 h 617"/>
                <a:gd name="T48" fmla="*/ 6 w 860"/>
                <a:gd name="T49" fmla="*/ 56 h 617"/>
                <a:gd name="T50" fmla="*/ 4 w 860"/>
                <a:gd name="T51" fmla="*/ 55 h 617"/>
                <a:gd name="T52" fmla="*/ 1 w 860"/>
                <a:gd name="T53" fmla="*/ 54 h 617"/>
                <a:gd name="T54" fmla="*/ 1 w 860"/>
                <a:gd name="T55" fmla="*/ 50 h 617"/>
                <a:gd name="T56" fmla="*/ 3 w 860"/>
                <a:gd name="T57" fmla="*/ 50 h 617"/>
                <a:gd name="T58" fmla="*/ 5 w 860"/>
                <a:gd name="T59" fmla="*/ 51 h 617"/>
                <a:gd name="T60" fmla="*/ 7 w 860"/>
                <a:gd name="T61" fmla="*/ 51 h 617"/>
                <a:gd name="T62" fmla="*/ 11 w 860"/>
                <a:gd name="T63" fmla="*/ 53 h 617"/>
                <a:gd name="T64" fmla="*/ 15 w 860"/>
                <a:gd name="T65" fmla="*/ 54 h 617"/>
                <a:gd name="T66" fmla="*/ 20 w 860"/>
                <a:gd name="T67" fmla="*/ 55 h 617"/>
                <a:gd name="T68" fmla="*/ 25 w 860"/>
                <a:gd name="T69" fmla="*/ 55 h 617"/>
                <a:gd name="T70" fmla="*/ 30 w 860"/>
                <a:gd name="T71" fmla="*/ 55 h 617"/>
                <a:gd name="T72" fmla="*/ 36 w 860"/>
                <a:gd name="T73" fmla="*/ 55 h 617"/>
                <a:gd name="T74" fmla="*/ 42 w 860"/>
                <a:gd name="T75" fmla="*/ 54 h 617"/>
                <a:gd name="T76" fmla="*/ 48 w 860"/>
                <a:gd name="T77" fmla="*/ 53 h 617"/>
                <a:gd name="T78" fmla="*/ 55 w 860"/>
                <a:gd name="T79" fmla="*/ 51 h 617"/>
                <a:gd name="T80" fmla="*/ 61 w 860"/>
                <a:gd name="T81" fmla="*/ 48 h 617"/>
                <a:gd name="T82" fmla="*/ 67 w 860"/>
                <a:gd name="T83" fmla="*/ 44 h 617"/>
                <a:gd name="T84" fmla="*/ 74 w 860"/>
                <a:gd name="T85" fmla="*/ 39 h 617"/>
                <a:gd name="T86" fmla="*/ 76 w 860"/>
                <a:gd name="T87" fmla="*/ 36 h 617"/>
                <a:gd name="T88" fmla="*/ 76 w 860"/>
                <a:gd name="T89" fmla="*/ 34 h 617"/>
                <a:gd name="T90" fmla="*/ 76 w 860"/>
                <a:gd name="T91" fmla="*/ 32 h 617"/>
                <a:gd name="T92" fmla="*/ 76 w 860"/>
                <a:gd name="T93" fmla="*/ 29 h 617"/>
                <a:gd name="T94" fmla="*/ 76 w 860"/>
                <a:gd name="T95" fmla="*/ 27 h 617"/>
                <a:gd name="T96" fmla="*/ 76 w 860"/>
                <a:gd name="T97" fmla="*/ 26 h 617"/>
                <a:gd name="T98" fmla="*/ 76 w 860"/>
                <a:gd name="T99" fmla="*/ 24 h 617"/>
                <a:gd name="T100" fmla="*/ 75 w 860"/>
                <a:gd name="T101" fmla="*/ 22 h 617"/>
                <a:gd name="T102" fmla="*/ 75 w 860"/>
                <a:gd name="T103" fmla="*/ 20 h 617"/>
                <a:gd name="T104" fmla="*/ 75 w 860"/>
                <a:gd name="T105" fmla="*/ 18 h 6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60"/>
                <a:gd name="T160" fmla="*/ 0 h 617"/>
                <a:gd name="T161" fmla="*/ 860 w 860"/>
                <a:gd name="T162" fmla="*/ 617 h 61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60" h="617">
                  <a:moveTo>
                    <a:pt x="860" y="0"/>
                  </a:moveTo>
                  <a:lnTo>
                    <a:pt x="853" y="423"/>
                  </a:lnTo>
                  <a:lnTo>
                    <a:pt x="852" y="426"/>
                  </a:lnTo>
                  <a:lnTo>
                    <a:pt x="848" y="431"/>
                  </a:lnTo>
                  <a:lnTo>
                    <a:pt x="845" y="435"/>
                  </a:lnTo>
                  <a:lnTo>
                    <a:pt x="841" y="441"/>
                  </a:lnTo>
                  <a:lnTo>
                    <a:pt x="837" y="446"/>
                  </a:lnTo>
                  <a:lnTo>
                    <a:pt x="833" y="453"/>
                  </a:lnTo>
                  <a:lnTo>
                    <a:pt x="827" y="458"/>
                  </a:lnTo>
                  <a:lnTo>
                    <a:pt x="820" y="466"/>
                  </a:lnTo>
                  <a:lnTo>
                    <a:pt x="816" y="469"/>
                  </a:lnTo>
                  <a:lnTo>
                    <a:pt x="812" y="473"/>
                  </a:lnTo>
                  <a:lnTo>
                    <a:pt x="808" y="477"/>
                  </a:lnTo>
                  <a:lnTo>
                    <a:pt x="804" y="481"/>
                  </a:lnTo>
                  <a:lnTo>
                    <a:pt x="799" y="485"/>
                  </a:lnTo>
                  <a:lnTo>
                    <a:pt x="795" y="489"/>
                  </a:lnTo>
                  <a:lnTo>
                    <a:pt x="788" y="495"/>
                  </a:lnTo>
                  <a:lnTo>
                    <a:pt x="783" y="499"/>
                  </a:lnTo>
                  <a:lnTo>
                    <a:pt x="778" y="503"/>
                  </a:lnTo>
                  <a:lnTo>
                    <a:pt x="772" y="508"/>
                  </a:lnTo>
                  <a:lnTo>
                    <a:pt x="766" y="512"/>
                  </a:lnTo>
                  <a:lnTo>
                    <a:pt x="759" y="516"/>
                  </a:lnTo>
                  <a:lnTo>
                    <a:pt x="751" y="521"/>
                  </a:lnTo>
                  <a:lnTo>
                    <a:pt x="743" y="526"/>
                  </a:lnTo>
                  <a:lnTo>
                    <a:pt x="735" y="529"/>
                  </a:lnTo>
                  <a:lnTo>
                    <a:pt x="729" y="534"/>
                  </a:lnTo>
                  <a:lnTo>
                    <a:pt x="719" y="537"/>
                  </a:lnTo>
                  <a:lnTo>
                    <a:pt x="710" y="542"/>
                  </a:lnTo>
                  <a:lnTo>
                    <a:pt x="702" y="546"/>
                  </a:lnTo>
                  <a:lnTo>
                    <a:pt x="693" y="550"/>
                  </a:lnTo>
                  <a:lnTo>
                    <a:pt x="682" y="554"/>
                  </a:lnTo>
                  <a:lnTo>
                    <a:pt x="673" y="558"/>
                  </a:lnTo>
                  <a:lnTo>
                    <a:pt x="661" y="562"/>
                  </a:lnTo>
                  <a:lnTo>
                    <a:pt x="650" y="567"/>
                  </a:lnTo>
                  <a:lnTo>
                    <a:pt x="640" y="571"/>
                  </a:lnTo>
                  <a:lnTo>
                    <a:pt x="628" y="575"/>
                  </a:lnTo>
                  <a:lnTo>
                    <a:pt x="616" y="577"/>
                  </a:lnTo>
                  <a:lnTo>
                    <a:pt x="604" y="583"/>
                  </a:lnTo>
                  <a:lnTo>
                    <a:pt x="589" y="585"/>
                  </a:lnTo>
                  <a:lnTo>
                    <a:pt x="576" y="588"/>
                  </a:lnTo>
                  <a:lnTo>
                    <a:pt x="563" y="591"/>
                  </a:lnTo>
                  <a:lnTo>
                    <a:pt x="548" y="595"/>
                  </a:lnTo>
                  <a:lnTo>
                    <a:pt x="534" y="598"/>
                  </a:lnTo>
                  <a:lnTo>
                    <a:pt x="518" y="600"/>
                  </a:lnTo>
                  <a:lnTo>
                    <a:pt x="502" y="603"/>
                  </a:lnTo>
                  <a:lnTo>
                    <a:pt x="486" y="606"/>
                  </a:lnTo>
                  <a:lnTo>
                    <a:pt x="470" y="607"/>
                  </a:lnTo>
                  <a:lnTo>
                    <a:pt x="453" y="610"/>
                  </a:lnTo>
                  <a:lnTo>
                    <a:pt x="435" y="611"/>
                  </a:lnTo>
                  <a:lnTo>
                    <a:pt x="417" y="613"/>
                  </a:lnTo>
                  <a:lnTo>
                    <a:pt x="398" y="614"/>
                  </a:lnTo>
                  <a:lnTo>
                    <a:pt x="380" y="615"/>
                  </a:lnTo>
                  <a:lnTo>
                    <a:pt x="360" y="615"/>
                  </a:lnTo>
                  <a:lnTo>
                    <a:pt x="340" y="617"/>
                  </a:lnTo>
                  <a:lnTo>
                    <a:pt x="339" y="617"/>
                  </a:lnTo>
                  <a:lnTo>
                    <a:pt x="337" y="617"/>
                  </a:lnTo>
                  <a:lnTo>
                    <a:pt x="335" y="617"/>
                  </a:lnTo>
                  <a:lnTo>
                    <a:pt x="331" y="617"/>
                  </a:lnTo>
                  <a:lnTo>
                    <a:pt x="325" y="615"/>
                  </a:lnTo>
                  <a:lnTo>
                    <a:pt x="320" y="615"/>
                  </a:lnTo>
                  <a:lnTo>
                    <a:pt x="312" y="615"/>
                  </a:lnTo>
                  <a:lnTo>
                    <a:pt x="305" y="615"/>
                  </a:lnTo>
                  <a:lnTo>
                    <a:pt x="300" y="615"/>
                  </a:lnTo>
                  <a:lnTo>
                    <a:pt x="296" y="615"/>
                  </a:lnTo>
                  <a:lnTo>
                    <a:pt x="291" y="614"/>
                  </a:lnTo>
                  <a:lnTo>
                    <a:pt x="287" y="614"/>
                  </a:lnTo>
                  <a:lnTo>
                    <a:pt x="282" y="614"/>
                  </a:lnTo>
                  <a:lnTo>
                    <a:pt x="276" y="614"/>
                  </a:lnTo>
                  <a:lnTo>
                    <a:pt x="271" y="614"/>
                  </a:lnTo>
                  <a:lnTo>
                    <a:pt x="266" y="614"/>
                  </a:lnTo>
                  <a:lnTo>
                    <a:pt x="260" y="613"/>
                  </a:lnTo>
                  <a:lnTo>
                    <a:pt x="254" y="613"/>
                  </a:lnTo>
                  <a:lnTo>
                    <a:pt x="248" y="611"/>
                  </a:lnTo>
                  <a:lnTo>
                    <a:pt x="243" y="611"/>
                  </a:lnTo>
                  <a:lnTo>
                    <a:pt x="236" y="610"/>
                  </a:lnTo>
                  <a:lnTo>
                    <a:pt x="231" y="610"/>
                  </a:lnTo>
                  <a:lnTo>
                    <a:pt x="224" y="610"/>
                  </a:lnTo>
                  <a:lnTo>
                    <a:pt x="219" y="610"/>
                  </a:lnTo>
                  <a:lnTo>
                    <a:pt x="211" y="608"/>
                  </a:lnTo>
                  <a:lnTo>
                    <a:pt x="205" y="607"/>
                  </a:lnTo>
                  <a:lnTo>
                    <a:pt x="198" y="607"/>
                  </a:lnTo>
                  <a:lnTo>
                    <a:pt x="191" y="606"/>
                  </a:lnTo>
                  <a:lnTo>
                    <a:pt x="185" y="604"/>
                  </a:lnTo>
                  <a:lnTo>
                    <a:pt x="178" y="603"/>
                  </a:lnTo>
                  <a:lnTo>
                    <a:pt x="171" y="603"/>
                  </a:lnTo>
                  <a:lnTo>
                    <a:pt x="165" y="602"/>
                  </a:lnTo>
                  <a:lnTo>
                    <a:pt x="157" y="600"/>
                  </a:lnTo>
                  <a:lnTo>
                    <a:pt x="150" y="599"/>
                  </a:lnTo>
                  <a:lnTo>
                    <a:pt x="142" y="598"/>
                  </a:lnTo>
                  <a:lnTo>
                    <a:pt x="136" y="596"/>
                  </a:lnTo>
                  <a:lnTo>
                    <a:pt x="128" y="595"/>
                  </a:lnTo>
                  <a:lnTo>
                    <a:pt x="121" y="594"/>
                  </a:lnTo>
                  <a:lnTo>
                    <a:pt x="114" y="591"/>
                  </a:lnTo>
                  <a:lnTo>
                    <a:pt x="108" y="591"/>
                  </a:lnTo>
                  <a:lnTo>
                    <a:pt x="100" y="588"/>
                  </a:lnTo>
                  <a:lnTo>
                    <a:pt x="93" y="587"/>
                  </a:lnTo>
                  <a:lnTo>
                    <a:pt x="85" y="584"/>
                  </a:lnTo>
                  <a:lnTo>
                    <a:pt x="79" y="583"/>
                  </a:lnTo>
                  <a:lnTo>
                    <a:pt x="72" y="581"/>
                  </a:lnTo>
                  <a:lnTo>
                    <a:pt x="65" y="579"/>
                  </a:lnTo>
                  <a:lnTo>
                    <a:pt x="59" y="576"/>
                  </a:lnTo>
                  <a:lnTo>
                    <a:pt x="52" y="575"/>
                  </a:lnTo>
                  <a:lnTo>
                    <a:pt x="44" y="572"/>
                  </a:lnTo>
                  <a:lnTo>
                    <a:pt x="37" y="569"/>
                  </a:lnTo>
                  <a:lnTo>
                    <a:pt x="31" y="568"/>
                  </a:lnTo>
                  <a:lnTo>
                    <a:pt x="24" y="565"/>
                  </a:lnTo>
                  <a:lnTo>
                    <a:pt x="18" y="562"/>
                  </a:lnTo>
                  <a:lnTo>
                    <a:pt x="12" y="560"/>
                  </a:lnTo>
                  <a:lnTo>
                    <a:pt x="6" y="557"/>
                  </a:lnTo>
                  <a:lnTo>
                    <a:pt x="0" y="554"/>
                  </a:lnTo>
                  <a:lnTo>
                    <a:pt x="14" y="514"/>
                  </a:lnTo>
                  <a:lnTo>
                    <a:pt x="15" y="514"/>
                  </a:lnTo>
                  <a:lnTo>
                    <a:pt x="19" y="515"/>
                  </a:lnTo>
                  <a:lnTo>
                    <a:pt x="20" y="515"/>
                  </a:lnTo>
                  <a:lnTo>
                    <a:pt x="24" y="516"/>
                  </a:lnTo>
                  <a:lnTo>
                    <a:pt x="28" y="519"/>
                  </a:lnTo>
                  <a:lnTo>
                    <a:pt x="33" y="521"/>
                  </a:lnTo>
                  <a:lnTo>
                    <a:pt x="37" y="522"/>
                  </a:lnTo>
                  <a:lnTo>
                    <a:pt x="43" y="523"/>
                  </a:lnTo>
                  <a:lnTo>
                    <a:pt x="49" y="526"/>
                  </a:lnTo>
                  <a:lnTo>
                    <a:pt x="56" y="529"/>
                  </a:lnTo>
                  <a:lnTo>
                    <a:pt x="63" y="530"/>
                  </a:lnTo>
                  <a:lnTo>
                    <a:pt x="71" y="534"/>
                  </a:lnTo>
                  <a:lnTo>
                    <a:pt x="79" y="535"/>
                  </a:lnTo>
                  <a:lnTo>
                    <a:pt x="87" y="539"/>
                  </a:lnTo>
                  <a:lnTo>
                    <a:pt x="94" y="541"/>
                  </a:lnTo>
                  <a:lnTo>
                    <a:pt x="105" y="544"/>
                  </a:lnTo>
                  <a:lnTo>
                    <a:pt x="113" y="546"/>
                  </a:lnTo>
                  <a:lnTo>
                    <a:pt x="125" y="549"/>
                  </a:lnTo>
                  <a:lnTo>
                    <a:pt x="134" y="550"/>
                  </a:lnTo>
                  <a:lnTo>
                    <a:pt x="146" y="553"/>
                  </a:lnTo>
                  <a:lnTo>
                    <a:pt x="157" y="556"/>
                  </a:lnTo>
                  <a:lnTo>
                    <a:pt x="170" y="558"/>
                  </a:lnTo>
                  <a:lnTo>
                    <a:pt x="181" y="560"/>
                  </a:lnTo>
                  <a:lnTo>
                    <a:pt x="193" y="562"/>
                  </a:lnTo>
                  <a:lnTo>
                    <a:pt x="206" y="564"/>
                  </a:lnTo>
                  <a:lnTo>
                    <a:pt x="219" y="567"/>
                  </a:lnTo>
                  <a:lnTo>
                    <a:pt x="232" y="567"/>
                  </a:lnTo>
                  <a:lnTo>
                    <a:pt x="247" y="568"/>
                  </a:lnTo>
                  <a:lnTo>
                    <a:pt x="260" y="569"/>
                  </a:lnTo>
                  <a:lnTo>
                    <a:pt x="276" y="571"/>
                  </a:lnTo>
                  <a:lnTo>
                    <a:pt x="289" y="571"/>
                  </a:lnTo>
                  <a:lnTo>
                    <a:pt x="304" y="572"/>
                  </a:lnTo>
                  <a:lnTo>
                    <a:pt x="319" y="572"/>
                  </a:lnTo>
                  <a:lnTo>
                    <a:pt x="333" y="572"/>
                  </a:lnTo>
                  <a:lnTo>
                    <a:pt x="349" y="571"/>
                  </a:lnTo>
                  <a:lnTo>
                    <a:pt x="364" y="571"/>
                  </a:lnTo>
                  <a:lnTo>
                    <a:pt x="380" y="569"/>
                  </a:lnTo>
                  <a:lnTo>
                    <a:pt x="397" y="568"/>
                  </a:lnTo>
                  <a:lnTo>
                    <a:pt x="412" y="567"/>
                  </a:lnTo>
                  <a:lnTo>
                    <a:pt x="429" y="564"/>
                  </a:lnTo>
                  <a:lnTo>
                    <a:pt x="445" y="561"/>
                  </a:lnTo>
                  <a:lnTo>
                    <a:pt x="462" y="558"/>
                  </a:lnTo>
                  <a:lnTo>
                    <a:pt x="478" y="554"/>
                  </a:lnTo>
                  <a:lnTo>
                    <a:pt x="495" y="552"/>
                  </a:lnTo>
                  <a:lnTo>
                    <a:pt x="511" y="548"/>
                  </a:lnTo>
                  <a:lnTo>
                    <a:pt x="528" y="542"/>
                  </a:lnTo>
                  <a:lnTo>
                    <a:pt x="544" y="537"/>
                  </a:lnTo>
                  <a:lnTo>
                    <a:pt x="561" y="531"/>
                  </a:lnTo>
                  <a:lnTo>
                    <a:pt x="579" y="525"/>
                  </a:lnTo>
                  <a:lnTo>
                    <a:pt x="596" y="518"/>
                  </a:lnTo>
                  <a:lnTo>
                    <a:pt x="612" y="510"/>
                  </a:lnTo>
                  <a:lnTo>
                    <a:pt x="629" y="502"/>
                  </a:lnTo>
                  <a:lnTo>
                    <a:pt x="646" y="493"/>
                  </a:lnTo>
                  <a:lnTo>
                    <a:pt x="664" y="484"/>
                  </a:lnTo>
                  <a:lnTo>
                    <a:pt x="679" y="473"/>
                  </a:lnTo>
                  <a:lnTo>
                    <a:pt x="697" y="462"/>
                  </a:lnTo>
                  <a:lnTo>
                    <a:pt x="714" y="452"/>
                  </a:lnTo>
                  <a:lnTo>
                    <a:pt x="730" y="441"/>
                  </a:lnTo>
                  <a:lnTo>
                    <a:pt x="747" y="427"/>
                  </a:lnTo>
                  <a:lnTo>
                    <a:pt x="763" y="414"/>
                  </a:lnTo>
                  <a:lnTo>
                    <a:pt x="780" y="400"/>
                  </a:lnTo>
                  <a:lnTo>
                    <a:pt x="796" y="385"/>
                  </a:lnTo>
                  <a:lnTo>
                    <a:pt x="796" y="384"/>
                  </a:lnTo>
                  <a:lnTo>
                    <a:pt x="796" y="381"/>
                  </a:lnTo>
                  <a:lnTo>
                    <a:pt x="798" y="376"/>
                  </a:lnTo>
                  <a:lnTo>
                    <a:pt x="799" y="369"/>
                  </a:lnTo>
                  <a:lnTo>
                    <a:pt x="799" y="364"/>
                  </a:lnTo>
                  <a:lnTo>
                    <a:pt x="800" y="360"/>
                  </a:lnTo>
                  <a:lnTo>
                    <a:pt x="800" y="354"/>
                  </a:lnTo>
                  <a:lnTo>
                    <a:pt x="800" y="349"/>
                  </a:lnTo>
                  <a:lnTo>
                    <a:pt x="800" y="343"/>
                  </a:lnTo>
                  <a:lnTo>
                    <a:pt x="802" y="338"/>
                  </a:lnTo>
                  <a:lnTo>
                    <a:pt x="802" y="331"/>
                  </a:lnTo>
                  <a:lnTo>
                    <a:pt x="803" y="326"/>
                  </a:lnTo>
                  <a:lnTo>
                    <a:pt x="802" y="318"/>
                  </a:lnTo>
                  <a:lnTo>
                    <a:pt x="802" y="309"/>
                  </a:lnTo>
                  <a:lnTo>
                    <a:pt x="802" y="303"/>
                  </a:lnTo>
                  <a:lnTo>
                    <a:pt x="802" y="295"/>
                  </a:lnTo>
                  <a:lnTo>
                    <a:pt x="802" y="291"/>
                  </a:lnTo>
                  <a:lnTo>
                    <a:pt x="802" y="286"/>
                  </a:lnTo>
                  <a:lnTo>
                    <a:pt x="802" y="282"/>
                  </a:lnTo>
                  <a:lnTo>
                    <a:pt x="802" y="278"/>
                  </a:lnTo>
                  <a:lnTo>
                    <a:pt x="800" y="274"/>
                  </a:lnTo>
                  <a:lnTo>
                    <a:pt x="800" y="270"/>
                  </a:lnTo>
                  <a:lnTo>
                    <a:pt x="800" y="266"/>
                  </a:lnTo>
                  <a:lnTo>
                    <a:pt x="800" y="262"/>
                  </a:lnTo>
                  <a:lnTo>
                    <a:pt x="800" y="257"/>
                  </a:lnTo>
                  <a:lnTo>
                    <a:pt x="799" y="253"/>
                  </a:lnTo>
                  <a:lnTo>
                    <a:pt x="799" y="247"/>
                  </a:lnTo>
                  <a:lnTo>
                    <a:pt x="799" y="243"/>
                  </a:lnTo>
                  <a:lnTo>
                    <a:pt x="798" y="239"/>
                  </a:lnTo>
                  <a:lnTo>
                    <a:pt x="796" y="234"/>
                  </a:lnTo>
                  <a:lnTo>
                    <a:pt x="796" y="230"/>
                  </a:lnTo>
                  <a:lnTo>
                    <a:pt x="796" y="226"/>
                  </a:lnTo>
                  <a:lnTo>
                    <a:pt x="795" y="220"/>
                  </a:lnTo>
                  <a:lnTo>
                    <a:pt x="794" y="215"/>
                  </a:lnTo>
                  <a:lnTo>
                    <a:pt x="794" y="211"/>
                  </a:lnTo>
                  <a:lnTo>
                    <a:pt x="792" y="207"/>
                  </a:lnTo>
                  <a:lnTo>
                    <a:pt x="791" y="201"/>
                  </a:lnTo>
                  <a:lnTo>
                    <a:pt x="790" y="196"/>
                  </a:lnTo>
                  <a:lnTo>
                    <a:pt x="790" y="192"/>
                  </a:lnTo>
                  <a:lnTo>
                    <a:pt x="788" y="188"/>
                  </a:lnTo>
                  <a:lnTo>
                    <a:pt x="860" y="0"/>
                  </a:lnTo>
                  <a:close/>
                </a:path>
              </a:pathLst>
            </a:custGeom>
            <a:solidFill>
              <a:srgbClr val="1A1A1A">
                <a:alpha val="74901"/>
              </a:srgbClr>
            </a:solidFill>
            <a:ln w="9525">
              <a:noFill/>
              <a:round/>
              <a:headEnd/>
              <a:tailEnd/>
            </a:ln>
          </p:spPr>
          <p:txBody>
            <a:bodyPr/>
            <a:lstStyle/>
            <a:p>
              <a:endParaRPr lang="fr-FR">
                <a:solidFill>
                  <a:schemeClr val="accent2"/>
                </a:solidFill>
              </a:endParaRPr>
            </a:p>
          </p:txBody>
        </p:sp>
        <p:sp>
          <p:nvSpPr>
            <p:cNvPr id="89122" name="Freeform 28"/>
            <p:cNvSpPr>
              <a:spLocks/>
            </p:cNvSpPr>
            <p:nvPr/>
          </p:nvSpPr>
          <p:spPr bwMode="auto">
            <a:xfrm>
              <a:off x="300" y="1539"/>
              <a:ext cx="317" cy="214"/>
            </a:xfrm>
            <a:custGeom>
              <a:avLst/>
              <a:gdLst>
                <a:gd name="T0" fmla="*/ 22 w 693"/>
                <a:gd name="T1" fmla="*/ 38 h 467"/>
                <a:gd name="T2" fmla="*/ 20 w 693"/>
                <a:gd name="T3" fmla="*/ 39 h 467"/>
                <a:gd name="T4" fmla="*/ 18 w 693"/>
                <a:gd name="T5" fmla="*/ 39 h 467"/>
                <a:gd name="T6" fmla="*/ 16 w 693"/>
                <a:gd name="T7" fmla="*/ 39 h 467"/>
                <a:gd name="T8" fmla="*/ 13 w 693"/>
                <a:gd name="T9" fmla="*/ 39 h 467"/>
                <a:gd name="T10" fmla="*/ 11 w 693"/>
                <a:gd name="T11" fmla="*/ 38 h 467"/>
                <a:gd name="T12" fmla="*/ 9 w 693"/>
                <a:gd name="T13" fmla="*/ 37 h 467"/>
                <a:gd name="T14" fmla="*/ 7 w 693"/>
                <a:gd name="T15" fmla="*/ 34 h 467"/>
                <a:gd name="T16" fmla="*/ 7 w 693"/>
                <a:gd name="T17" fmla="*/ 32 h 467"/>
                <a:gd name="T18" fmla="*/ 6 w 693"/>
                <a:gd name="T19" fmla="*/ 30 h 467"/>
                <a:gd name="T20" fmla="*/ 7 w 693"/>
                <a:gd name="T21" fmla="*/ 28 h 467"/>
                <a:gd name="T22" fmla="*/ 7 w 693"/>
                <a:gd name="T23" fmla="*/ 26 h 467"/>
                <a:gd name="T24" fmla="*/ 8 w 693"/>
                <a:gd name="T25" fmla="*/ 24 h 467"/>
                <a:gd name="T26" fmla="*/ 11 w 693"/>
                <a:gd name="T27" fmla="*/ 22 h 467"/>
                <a:gd name="T28" fmla="*/ 12 w 693"/>
                <a:gd name="T29" fmla="*/ 22 h 467"/>
                <a:gd name="T30" fmla="*/ 15 w 693"/>
                <a:gd name="T31" fmla="*/ 20 h 467"/>
                <a:gd name="T32" fmla="*/ 17 w 693"/>
                <a:gd name="T33" fmla="*/ 19 h 467"/>
                <a:gd name="T34" fmla="*/ 21 w 693"/>
                <a:gd name="T35" fmla="*/ 17 h 467"/>
                <a:gd name="T36" fmla="*/ 25 w 693"/>
                <a:gd name="T37" fmla="*/ 16 h 467"/>
                <a:gd name="T38" fmla="*/ 29 w 693"/>
                <a:gd name="T39" fmla="*/ 14 h 467"/>
                <a:gd name="T40" fmla="*/ 33 w 693"/>
                <a:gd name="T41" fmla="*/ 12 h 467"/>
                <a:gd name="T42" fmla="*/ 38 w 693"/>
                <a:gd name="T43" fmla="*/ 10 h 467"/>
                <a:gd name="T44" fmla="*/ 42 w 693"/>
                <a:gd name="T45" fmla="*/ 8 h 467"/>
                <a:gd name="T46" fmla="*/ 47 w 693"/>
                <a:gd name="T47" fmla="*/ 6 h 467"/>
                <a:gd name="T48" fmla="*/ 50 w 693"/>
                <a:gd name="T49" fmla="*/ 5 h 467"/>
                <a:gd name="T50" fmla="*/ 54 w 693"/>
                <a:gd name="T51" fmla="*/ 3 h 467"/>
                <a:gd name="T52" fmla="*/ 56 w 693"/>
                <a:gd name="T53" fmla="*/ 2 h 467"/>
                <a:gd name="T54" fmla="*/ 58 w 693"/>
                <a:gd name="T55" fmla="*/ 1 h 467"/>
                <a:gd name="T56" fmla="*/ 59 w 693"/>
                <a:gd name="T57" fmla="*/ 1 h 467"/>
                <a:gd name="T58" fmla="*/ 7 w 693"/>
                <a:gd name="T59" fmla="*/ 19 h 467"/>
                <a:gd name="T60" fmla="*/ 5 w 693"/>
                <a:gd name="T61" fmla="*/ 21 h 467"/>
                <a:gd name="T62" fmla="*/ 3 w 693"/>
                <a:gd name="T63" fmla="*/ 22 h 467"/>
                <a:gd name="T64" fmla="*/ 1 w 693"/>
                <a:gd name="T65" fmla="*/ 25 h 467"/>
                <a:gd name="T66" fmla="*/ 0 w 693"/>
                <a:gd name="T67" fmla="*/ 27 h 467"/>
                <a:gd name="T68" fmla="*/ 0 w 693"/>
                <a:gd name="T69" fmla="*/ 29 h 467"/>
                <a:gd name="T70" fmla="*/ 0 w 693"/>
                <a:gd name="T71" fmla="*/ 31 h 467"/>
                <a:gd name="T72" fmla="*/ 0 w 693"/>
                <a:gd name="T73" fmla="*/ 33 h 467"/>
                <a:gd name="T74" fmla="*/ 1 w 693"/>
                <a:gd name="T75" fmla="*/ 35 h 467"/>
                <a:gd name="T76" fmla="*/ 2 w 693"/>
                <a:gd name="T77" fmla="*/ 37 h 467"/>
                <a:gd name="T78" fmla="*/ 4 w 693"/>
                <a:gd name="T79" fmla="*/ 39 h 467"/>
                <a:gd name="T80" fmla="*/ 5 w 693"/>
                <a:gd name="T81" fmla="*/ 41 h 467"/>
                <a:gd name="T82" fmla="*/ 7 w 693"/>
                <a:gd name="T83" fmla="*/ 43 h 467"/>
                <a:gd name="T84" fmla="*/ 9 w 693"/>
                <a:gd name="T85" fmla="*/ 44 h 467"/>
                <a:gd name="T86" fmla="*/ 11 w 693"/>
                <a:gd name="T87" fmla="*/ 44 h 467"/>
                <a:gd name="T88" fmla="*/ 13 w 693"/>
                <a:gd name="T89" fmla="*/ 44 h 467"/>
                <a:gd name="T90" fmla="*/ 15 w 693"/>
                <a:gd name="T91" fmla="*/ 45 h 467"/>
                <a:gd name="T92" fmla="*/ 17 w 693"/>
                <a:gd name="T93" fmla="*/ 45 h 467"/>
                <a:gd name="T94" fmla="*/ 18 w 693"/>
                <a:gd name="T95" fmla="*/ 45 h 467"/>
                <a:gd name="T96" fmla="*/ 20 w 693"/>
                <a:gd name="T97" fmla="*/ 44 h 467"/>
                <a:gd name="T98" fmla="*/ 22 w 693"/>
                <a:gd name="T99" fmla="*/ 44 h 467"/>
                <a:gd name="T100" fmla="*/ 25 w 693"/>
                <a:gd name="T101" fmla="*/ 43 h 467"/>
                <a:gd name="T102" fmla="*/ 26 w 693"/>
                <a:gd name="T103" fmla="*/ 43 h 4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3"/>
                <a:gd name="T157" fmla="*/ 0 h 467"/>
                <a:gd name="T158" fmla="*/ 693 w 693"/>
                <a:gd name="T159" fmla="*/ 467 h 46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3" h="467">
                  <a:moveTo>
                    <a:pt x="660" y="107"/>
                  </a:moveTo>
                  <a:lnTo>
                    <a:pt x="233" y="394"/>
                  </a:lnTo>
                  <a:lnTo>
                    <a:pt x="232" y="394"/>
                  </a:lnTo>
                  <a:lnTo>
                    <a:pt x="228" y="395"/>
                  </a:lnTo>
                  <a:lnTo>
                    <a:pt x="222" y="398"/>
                  </a:lnTo>
                  <a:lnTo>
                    <a:pt x="216" y="400"/>
                  </a:lnTo>
                  <a:lnTo>
                    <a:pt x="210" y="402"/>
                  </a:lnTo>
                  <a:lnTo>
                    <a:pt x="206" y="403"/>
                  </a:lnTo>
                  <a:lnTo>
                    <a:pt x="201" y="404"/>
                  </a:lnTo>
                  <a:lnTo>
                    <a:pt x="197" y="406"/>
                  </a:lnTo>
                  <a:lnTo>
                    <a:pt x="191" y="406"/>
                  </a:lnTo>
                  <a:lnTo>
                    <a:pt x="185" y="407"/>
                  </a:lnTo>
                  <a:lnTo>
                    <a:pt x="180" y="409"/>
                  </a:lnTo>
                  <a:lnTo>
                    <a:pt x="175" y="410"/>
                  </a:lnTo>
                  <a:lnTo>
                    <a:pt x="168" y="410"/>
                  </a:lnTo>
                  <a:lnTo>
                    <a:pt x="163" y="410"/>
                  </a:lnTo>
                  <a:lnTo>
                    <a:pt x="156" y="410"/>
                  </a:lnTo>
                  <a:lnTo>
                    <a:pt x="149" y="410"/>
                  </a:lnTo>
                  <a:lnTo>
                    <a:pt x="143" y="409"/>
                  </a:lnTo>
                  <a:lnTo>
                    <a:pt x="137" y="407"/>
                  </a:lnTo>
                  <a:lnTo>
                    <a:pt x="131" y="406"/>
                  </a:lnTo>
                  <a:lnTo>
                    <a:pt x="126" y="406"/>
                  </a:lnTo>
                  <a:lnTo>
                    <a:pt x="119" y="402"/>
                  </a:lnTo>
                  <a:lnTo>
                    <a:pt x="114" y="399"/>
                  </a:lnTo>
                  <a:lnTo>
                    <a:pt x="108" y="395"/>
                  </a:lnTo>
                  <a:lnTo>
                    <a:pt x="103" y="392"/>
                  </a:lnTo>
                  <a:lnTo>
                    <a:pt x="98" y="387"/>
                  </a:lnTo>
                  <a:lnTo>
                    <a:pt x="94" y="383"/>
                  </a:lnTo>
                  <a:lnTo>
                    <a:pt x="90" y="376"/>
                  </a:lnTo>
                  <a:lnTo>
                    <a:pt x="86" y="371"/>
                  </a:lnTo>
                  <a:lnTo>
                    <a:pt x="82" y="363"/>
                  </a:lnTo>
                  <a:lnTo>
                    <a:pt x="78" y="356"/>
                  </a:lnTo>
                  <a:lnTo>
                    <a:pt x="75" y="349"/>
                  </a:lnTo>
                  <a:lnTo>
                    <a:pt x="72" y="344"/>
                  </a:lnTo>
                  <a:lnTo>
                    <a:pt x="70" y="337"/>
                  </a:lnTo>
                  <a:lnTo>
                    <a:pt x="69" y="331"/>
                  </a:lnTo>
                  <a:lnTo>
                    <a:pt x="67" y="326"/>
                  </a:lnTo>
                  <a:lnTo>
                    <a:pt x="67" y="321"/>
                  </a:lnTo>
                  <a:lnTo>
                    <a:pt x="66" y="315"/>
                  </a:lnTo>
                  <a:lnTo>
                    <a:pt x="66" y="310"/>
                  </a:lnTo>
                  <a:lnTo>
                    <a:pt x="66" y="306"/>
                  </a:lnTo>
                  <a:lnTo>
                    <a:pt x="66" y="300"/>
                  </a:lnTo>
                  <a:lnTo>
                    <a:pt x="66" y="295"/>
                  </a:lnTo>
                  <a:lnTo>
                    <a:pt x="69" y="291"/>
                  </a:lnTo>
                  <a:lnTo>
                    <a:pt x="69" y="287"/>
                  </a:lnTo>
                  <a:lnTo>
                    <a:pt x="71" y="283"/>
                  </a:lnTo>
                  <a:lnTo>
                    <a:pt x="71" y="279"/>
                  </a:lnTo>
                  <a:lnTo>
                    <a:pt x="72" y="273"/>
                  </a:lnTo>
                  <a:lnTo>
                    <a:pt x="75" y="269"/>
                  </a:lnTo>
                  <a:lnTo>
                    <a:pt x="78" y="266"/>
                  </a:lnTo>
                  <a:lnTo>
                    <a:pt x="82" y="260"/>
                  </a:lnTo>
                  <a:lnTo>
                    <a:pt x="87" y="254"/>
                  </a:lnTo>
                  <a:lnTo>
                    <a:pt x="92" y="248"/>
                  </a:lnTo>
                  <a:lnTo>
                    <a:pt x="98" y="242"/>
                  </a:lnTo>
                  <a:lnTo>
                    <a:pt x="103" y="238"/>
                  </a:lnTo>
                  <a:lnTo>
                    <a:pt x="110" y="234"/>
                  </a:lnTo>
                  <a:lnTo>
                    <a:pt x="112" y="231"/>
                  </a:lnTo>
                  <a:lnTo>
                    <a:pt x="119" y="227"/>
                  </a:lnTo>
                  <a:lnTo>
                    <a:pt x="122" y="225"/>
                  </a:lnTo>
                  <a:lnTo>
                    <a:pt x="127" y="222"/>
                  </a:lnTo>
                  <a:lnTo>
                    <a:pt x="131" y="220"/>
                  </a:lnTo>
                  <a:lnTo>
                    <a:pt x="137" y="218"/>
                  </a:lnTo>
                  <a:lnTo>
                    <a:pt x="144" y="214"/>
                  </a:lnTo>
                  <a:lnTo>
                    <a:pt x="151" y="211"/>
                  </a:lnTo>
                  <a:lnTo>
                    <a:pt x="157" y="207"/>
                  </a:lnTo>
                  <a:lnTo>
                    <a:pt x="165" y="204"/>
                  </a:lnTo>
                  <a:lnTo>
                    <a:pt x="172" y="200"/>
                  </a:lnTo>
                  <a:lnTo>
                    <a:pt x="181" y="196"/>
                  </a:lnTo>
                  <a:lnTo>
                    <a:pt x="191" y="193"/>
                  </a:lnTo>
                  <a:lnTo>
                    <a:pt x="200" y="189"/>
                  </a:lnTo>
                  <a:lnTo>
                    <a:pt x="209" y="185"/>
                  </a:lnTo>
                  <a:lnTo>
                    <a:pt x="218" y="180"/>
                  </a:lnTo>
                  <a:lnTo>
                    <a:pt x="228" y="176"/>
                  </a:lnTo>
                  <a:lnTo>
                    <a:pt x="238" y="172"/>
                  </a:lnTo>
                  <a:lnTo>
                    <a:pt x="249" y="166"/>
                  </a:lnTo>
                  <a:lnTo>
                    <a:pt x="260" y="161"/>
                  </a:lnTo>
                  <a:lnTo>
                    <a:pt x="270" y="157"/>
                  </a:lnTo>
                  <a:lnTo>
                    <a:pt x="282" y="153"/>
                  </a:lnTo>
                  <a:lnTo>
                    <a:pt x="293" y="147"/>
                  </a:lnTo>
                  <a:lnTo>
                    <a:pt x="303" y="142"/>
                  </a:lnTo>
                  <a:lnTo>
                    <a:pt x="315" y="138"/>
                  </a:lnTo>
                  <a:lnTo>
                    <a:pt x="327" y="133"/>
                  </a:lnTo>
                  <a:lnTo>
                    <a:pt x="338" y="127"/>
                  </a:lnTo>
                  <a:lnTo>
                    <a:pt x="350" y="122"/>
                  </a:lnTo>
                  <a:lnTo>
                    <a:pt x="362" y="118"/>
                  </a:lnTo>
                  <a:lnTo>
                    <a:pt x="374" y="114"/>
                  </a:lnTo>
                  <a:lnTo>
                    <a:pt x="384" y="108"/>
                  </a:lnTo>
                  <a:lnTo>
                    <a:pt x="396" y="103"/>
                  </a:lnTo>
                  <a:lnTo>
                    <a:pt x="408" y="97"/>
                  </a:lnTo>
                  <a:lnTo>
                    <a:pt x="420" y="93"/>
                  </a:lnTo>
                  <a:lnTo>
                    <a:pt x="431" y="88"/>
                  </a:lnTo>
                  <a:lnTo>
                    <a:pt x="441" y="82"/>
                  </a:lnTo>
                  <a:lnTo>
                    <a:pt x="453" y="78"/>
                  </a:lnTo>
                  <a:lnTo>
                    <a:pt x="464" y="74"/>
                  </a:lnTo>
                  <a:lnTo>
                    <a:pt x="474" y="69"/>
                  </a:lnTo>
                  <a:lnTo>
                    <a:pt x="485" y="65"/>
                  </a:lnTo>
                  <a:lnTo>
                    <a:pt x="494" y="61"/>
                  </a:lnTo>
                  <a:lnTo>
                    <a:pt x="505" y="55"/>
                  </a:lnTo>
                  <a:lnTo>
                    <a:pt x="514" y="51"/>
                  </a:lnTo>
                  <a:lnTo>
                    <a:pt x="525" y="47"/>
                  </a:lnTo>
                  <a:lnTo>
                    <a:pt x="533" y="45"/>
                  </a:lnTo>
                  <a:lnTo>
                    <a:pt x="542" y="41"/>
                  </a:lnTo>
                  <a:lnTo>
                    <a:pt x="550" y="36"/>
                  </a:lnTo>
                  <a:lnTo>
                    <a:pt x="558" y="34"/>
                  </a:lnTo>
                  <a:lnTo>
                    <a:pt x="566" y="30"/>
                  </a:lnTo>
                  <a:lnTo>
                    <a:pt x="573" y="27"/>
                  </a:lnTo>
                  <a:lnTo>
                    <a:pt x="579" y="24"/>
                  </a:lnTo>
                  <a:lnTo>
                    <a:pt x="586" y="22"/>
                  </a:lnTo>
                  <a:lnTo>
                    <a:pt x="591" y="19"/>
                  </a:lnTo>
                  <a:lnTo>
                    <a:pt x="598" y="18"/>
                  </a:lnTo>
                  <a:lnTo>
                    <a:pt x="602" y="15"/>
                  </a:lnTo>
                  <a:lnTo>
                    <a:pt x="606" y="13"/>
                  </a:lnTo>
                  <a:lnTo>
                    <a:pt x="608" y="12"/>
                  </a:lnTo>
                  <a:lnTo>
                    <a:pt x="612" y="11"/>
                  </a:lnTo>
                  <a:lnTo>
                    <a:pt x="616" y="9"/>
                  </a:lnTo>
                  <a:lnTo>
                    <a:pt x="619" y="9"/>
                  </a:lnTo>
                  <a:lnTo>
                    <a:pt x="591" y="0"/>
                  </a:lnTo>
                  <a:lnTo>
                    <a:pt x="78" y="193"/>
                  </a:lnTo>
                  <a:lnTo>
                    <a:pt x="75" y="193"/>
                  </a:lnTo>
                  <a:lnTo>
                    <a:pt x="71" y="196"/>
                  </a:lnTo>
                  <a:lnTo>
                    <a:pt x="65" y="200"/>
                  </a:lnTo>
                  <a:lnTo>
                    <a:pt x="58" y="207"/>
                  </a:lnTo>
                  <a:lnTo>
                    <a:pt x="53" y="211"/>
                  </a:lnTo>
                  <a:lnTo>
                    <a:pt x="49" y="215"/>
                  </a:lnTo>
                  <a:lnTo>
                    <a:pt x="43" y="219"/>
                  </a:lnTo>
                  <a:lnTo>
                    <a:pt x="38" y="225"/>
                  </a:lnTo>
                  <a:lnTo>
                    <a:pt x="33" y="229"/>
                  </a:lnTo>
                  <a:lnTo>
                    <a:pt x="29" y="235"/>
                  </a:lnTo>
                  <a:lnTo>
                    <a:pt x="25" y="242"/>
                  </a:lnTo>
                  <a:lnTo>
                    <a:pt x="21" y="249"/>
                  </a:lnTo>
                  <a:lnTo>
                    <a:pt x="17" y="254"/>
                  </a:lnTo>
                  <a:lnTo>
                    <a:pt x="11" y="261"/>
                  </a:lnTo>
                  <a:lnTo>
                    <a:pt x="9" y="269"/>
                  </a:lnTo>
                  <a:lnTo>
                    <a:pt x="6" y="277"/>
                  </a:lnTo>
                  <a:lnTo>
                    <a:pt x="4" y="281"/>
                  </a:lnTo>
                  <a:lnTo>
                    <a:pt x="4" y="285"/>
                  </a:lnTo>
                  <a:lnTo>
                    <a:pt x="2" y="289"/>
                  </a:lnTo>
                  <a:lnTo>
                    <a:pt x="2" y="294"/>
                  </a:lnTo>
                  <a:lnTo>
                    <a:pt x="0" y="299"/>
                  </a:lnTo>
                  <a:lnTo>
                    <a:pt x="0" y="303"/>
                  </a:lnTo>
                  <a:lnTo>
                    <a:pt x="0" y="307"/>
                  </a:lnTo>
                  <a:lnTo>
                    <a:pt x="0" y="312"/>
                  </a:lnTo>
                  <a:lnTo>
                    <a:pt x="0" y="318"/>
                  </a:lnTo>
                  <a:lnTo>
                    <a:pt x="0" y="322"/>
                  </a:lnTo>
                  <a:lnTo>
                    <a:pt x="0" y="326"/>
                  </a:lnTo>
                  <a:lnTo>
                    <a:pt x="2" y="331"/>
                  </a:lnTo>
                  <a:lnTo>
                    <a:pt x="2" y="335"/>
                  </a:lnTo>
                  <a:lnTo>
                    <a:pt x="4" y="341"/>
                  </a:lnTo>
                  <a:lnTo>
                    <a:pt x="5" y="346"/>
                  </a:lnTo>
                  <a:lnTo>
                    <a:pt x="6" y="353"/>
                  </a:lnTo>
                  <a:lnTo>
                    <a:pt x="9" y="357"/>
                  </a:lnTo>
                  <a:lnTo>
                    <a:pt x="10" y="363"/>
                  </a:lnTo>
                  <a:lnTo>
                    <a:pt x="13" y="368"/>
                  </a:lnTo>
                  <a:lnTo>
                    <a:pt x="17" y="375"/>
                  </a:lnTo>
                  <a:lnTo>
                    <a:pt x="19" y="380"/>
                  </a:lnTo>
                  <a:lnTo>
                    <a:pt x="23" y="386"/>
                  </a:lnTo>
                  <a:lnTo>
                    <a:pt x="26" y="391"/>
                  </a:lnTo>
                  <a:lnTo>
                    <a:pt x="31" y="398"/>
                  </a:lnTo>
                  <a:lnTo>
                    <a:pt x="35" y="403"/>
                  </a:lnTo>
                  <a:lnTo>
                    <a:pt x="39" y="409"/>
                  </a:lnTo>
                  <a:lnTo>
                    <a:pt x="43" y="413"/>
                  </a:lnTo>
                  <a:lnTo>
                    <a:pt x="49" y="418"/>
                  </a:lnTo>
                  <a:lnTo>
                    <a:pt x="53" y="422"/>
                  </a:lnTo>
                  <a:lnTo>
                    <a:pt x="57" y="426"/>
                  </a:lnTo>
                  <a:lnTo>
                    <a:pt x="62" y="430"/>
                  </a:lnTo>
                  <a:lnTo>
                    <a:pt x="66" y="434"/>
                  </a:lnTo>
                  <a:lnTo>
                    <a:pt x="71" y="438"/>
                  </a:lnTo>
                  <a:lnTo>
                    <a:pt x="75" y="441"/>
                  </a:lnTo>
                  <a:lnTo>
                    <a:pt x="80" y="444"/>
                  </a:lnTo>
                  <a:lnTo>
                    <a:pt x="86" y="446"/>
                  </a:lnTo>
                  <a:lnTo>
                    <a:pt x="90" y="449"/>
                  </a:lnTo>
                  <a:lnTo>
                    <a:pt x="95" y="452"/>
                  </a:lnTo>
                  <a:lnTo>
                    <a:pt x="100" y="453"/>
                  </a:lnTo>
                  <a:lnTo>
                    <a:pt x="106" y="456"/>
                  </a:lnTo>
                  <a:lnTo>
                    <a:pt x="110" y="457"/>
                  </a:lnTo>
                  <a:lnTo>
                    <a:pt x="115" y="459"/>
                  </a:lnTo>
                  <a:lnTo>
                    <a:pt x="120" y="460"/>
                  </a:lnTo>
                  <a:lnTo>
                    <a:pt x="126" y="461"/>
                  </a:lnTo>
                  <a:lnTo>
                    <a:pt x="130" y="463"/>
                  </a:lnTo>
                  <a:lnTo>
                    <a:pt x="136" y="463"/>
                  </a:lnTo>
                  <a:lnTo>
                    <a:pt x="140" y="464"/>
                  </a:lnTo>
                  <a:lnTo>
                    <a:pt x="145" y="465"/>
                  </a:lnTo>
                  <a:lnTo>
                    <a:pt x="151" y="465"/>
                  </a:lnTo>
                  <a:lnTo>
                    <a:pt x="156" y="465"/>
                  </a:lnTo>
                  <a:lnTo>
                    <a:pt x="160" y="465"/>
                  </a:lnTo>
                  <a:lnTo>
                    <a:pt x="165" y="467"/>
                  </a:lnTo>
                  <a:lnTo>
                    <a:pt x="169" y="467"/>
                  </a:lnTo>
                  <a:lnTo>
                    <a:pt x="175" y="467"/>
                  </a:lnTo>
                  <a:lnTo>
                    <a:pt x="180" y="467"/>
                  </a:lnTo>
                  <a:lnTo>
                    <a:pt x="185" y="467"/>
                  </a:lnTo>
                  <a:lnTo>
                    <a:pt x="189" y="465"/>
                  </a:lnTo>
                  <a:lnTo>
                    <a:pt x="193" y="465"/>
                  </a:lnTo>
                  <a:lnTo>
                    <a:pt x="197" y="463"/>
                  </a:lnTo>
                  <a:lnTo>
                    <a:pt x="202" y="463"/>
                  </a:lnTo>
                  <a:lnTo>
                    <a:pt x="205" y="461"/>
                  </a:lnTo>
                  <a:lnTo>
                    <a:pt x="210" y="461"/>
                  </a:lnTo>
                  <a:lnTo>
                    <a:pt x="214" y="460"/>
                  </a:lnTo>
                  <a:lnTo>
                    <a:pt x="218" y="460"/>
                  </a:lnTo>
                  <a:lnTo>
                    <a:pt x="226" y="459"/>
                  </a:lnTo>
                  <a:lnTo>
                    <a:pt x="234" y="456"/>
                  </a:lnTo>
                  <a:lnTo>
                    <a:pt x="241" y="455"/>
                  </a:lnTo>
                  <a:lnTo>
                    <a:pt x="248" y="453"/>
                  </a:lnTo>
                  <a:lnTo>
                    <a:pt x="252" y="450"/>
                  </a:lnTo>
                  <a:lnTo>
                    <a:pt x="257" y="448"/>
                  </a:lnTo>
                  <a:lnTo>
                    <a:pt x="261" y="446"/>
                  </a:lnTo>
                  <a:lnTo>
                    <a:pt x="265" y="445"/>
                  </a:lnTo>
                  <a:lnTo>
                    <a:pt x="270" y="442"/>
                  </a:lnTo>
                  <a:lnTo>
                    <a:pt x="273" y="442"/>
                  </a:lnTo>
                  <a:lnTo>
                    <a:pt x="693" y="141"/>
                  </a:lnTo>
                  <a:lnTo>
                    <a:pt x="660" y="107"/>
                  </a:lnTo>
                  <a:close/>
                </a:path>
              </a:pathLst>
            </a:custGeom>
            <a:solidFill>
              <a:srgbClr val="1A1A1A">
                <a:alpha val="74901"/>
              </a:srgbClr>
            </a:solidFill>
            <a:ln w="9525">
              <a:noFill/>
              <a:round/>
              <a:headEnd/>
              <a:tailEnd/>
            </a:ln>
          </p:spPr>
          <p:txBody>
            <a:bodyPr/>
            <a:lstStyle/>
            <a:p>
              <a:endParaRPr lang="fr-FR">
                <a:solidFill>
                  <a:schemeClr val="accent2"/>
                </a:solidFill>
              </a:endParaRPr>
            </a:p>
          </p:txBody>
        </p:sp>
        <p:sp>
          <p:nvSpPr>
            <p:cNvPr id="89123" name="Freeform 29"/>
            <p:cNvSpPr>
              <a:spLocks/>
            </p:cNvSpPr>
            <p:nvPr/>
          </p:nvSpPr>
          <p:spPr bwMode="auto">
            <a:xfrm>
              <a:off x="633" y="1324"/>
              <a:ext cx="324" cy="174"/>
            </a:xfrm>
            <a:custGeom>
              <a:avLst/>
              <a:gdLst>
                <a:gd name="T0" fmla="*/ 13 w 711"/>
                <a:gd name="T1" fmla="*/ 34 h 382"/>
                <a:gd name="T2" fmla="*/ 9 w 711"/>
                <a:gd name="T3" fmla="*/ 32 h 382"/>
                <a:gd name="T4" fmla="*/ 4 w 711"/>
                <a:gd name="T5" fmla="*/ 29 h 382"/>
                <a:gd name="T6" fmla="*/ 1 w 711"/>
                <a:gd name="T7" fmla="*/ 24 h 382"/>
                <a:gd name="T8" fmla="*/ 0 w 711"/>
                <a:gd name="T9" fmla="*/ 21 h 382"/>
                <a:gd name="T10" fmla="*/ 0 w 711"/>
                <a:gd name="T11" fmla="*/ 17 h 382"/>
                <a:gd name="T12" fmla="*/ 2 w 711"/>
                <a:gd name="T13" fmla="*/ 15 h 382"/>
                <a:gd name="T14" fmla="*/ 5 w 711"/>
                <a:gd name="T15" fmla="*/ 12 h 382"/>
                <a:gd name="T16" fmla="*/ 8 w 711"/>
                <a:gd name="T17" fmla="*/ 9 h 382"/>
                <a:gd name="T18" fmla="*/ 13 w 711"/>
                <a:gd name="T19" fmla="*/ 6 h 382"/>
                <a:gd name="T20" fmla="*/ 18 w 711"/>
                <a:gd name="T21" fmla="*/ 4 h 382"/>
                <a:gd name="T22" fmla="*/ 23 w 711"/>
                <a:gd name="T23" fmla="*/ 2 h 382"/>
                <a:gd name="T24" fmla="*/ 29 w 711"/>
                <a:gd name="T25" fmla="*/ 1 h 382"/>
                <a:gd name="T26" fmla="*/ 35 w 711"/>
                <a:gd name="T27" fmla="*/ 0 h 382"/>
                <a:gd name="T28" fmla="*/ 40 w 711"/>
                <a:gd name="T29" fmla="*/ 0 h 382"/>
                <a:gd name="T30" fmla="*/ 46 w 711"/>
                <a:gd name="T31" fmla="*/ 0 h 382"/>
                <a:gd name="T32" fmla="*/ 51 w 711"/>
                <a:gd name="T33" fmla="*/ 1 h 382"/>
                <a:gd name="T34" fmla="*/ 56 w 711"/>
                <a:gd name="T35" fmla="*/ 2 h 382"/>
                <a:gd name="T36" fmla="*/ 60 w 711"/>
                <a:gd name="T37" fmla="*/ 3 h 382"/>
                <a:gd name="T38" fmla="*/ 63 w 711"/>
                <a:gd name="T39" fmla="*/ 5 h 382"/>
                <a:gd name="T40" fmla="*/ 66 w 711"/>
                <a:gd name="T41" fmla="*/ 8 h 382"/>
                <a:gd name="T42" fmla="*/ 67 w 711"/>
                <a:gd name="T43" fmla="*/ 11 h 382"/>
                <a:gd name="T44" fmla="*/ 67 w 711"/>
                <a:gd name="T45" fmla="*/ 15 h 382"/>
                <a:gd name="T46" fmla="*/ 67 w 711"/>
                <a:gd name="T47" fmla="*/ 18 h 382"/>
                <a:gd name="T48" fmla="*/ 65 w 711"/>
                <a:gd name="T49" fmla="*/ 21 h 382"/>
                <a:gd name="T50" fmla="*/ 62 w 711"/>
                <a:gd name="T51" fmla="*/ 25 h 382"/>
                <a:gd name="T52" fmla="*/ 49 w 711"/>
                <a:gd name="T53" fmla="*/ 31 h 382"/>
                <a:gd name="T54" fmla="*/ 53 w 711"/>
                <a:gd name="T55" fmla="*/ 29 h 382"/>
                <a:gd name="T56" fmla="*/ 57 w 711"/>
                <a:gd name="T57" fmla="*/ 25 h 382"/>
                <a:gd name="T58" fmla="*/ 61 w 711"/>
                <a:gd name="T59" fmla="*/ 21 h 382"/>
                <a:gd name="T60" fmla="*/ 62 w 711"/>
                <a:gd name="T61" fmla="*/ 18 h 382"/>
                <a:gd name="T62" fmla="*/ 63 w 711"/>
                <a:gd name="T63" fmla="*/ 15 h 382"/>
                <a:gd name="T64" fmla="*/ 62 w 711"/>
                <a:gd name="T65" fmla="*/ 12 h 382"/>
                <a:gd name="T66" fmla="*/ 61 w 711"/>
                <a:gd name="T67" fmla="*/ 9 h 382"/>
                <a:gd name="T68" fmla="*/ 57 w 711"/>
                <a:gd name="T69" fmla="*/ 5 h 382"/>
                <a:gd name="T70" fmla="*/ 53 w 711"/>
                <a:gd name="T71" fmla="*/ 4 h 382"/>
                <a:gd name="T72" fmla="*/ 50 w 711"/>
                <a:gd name="T73" fmla="*/ 3 h 382"/>
                <a:gd name="T74" fmla="*/ 46 w 711"/>
                <a:gd name="T75" fmla="*/ 2 h 382"/>
                <a:gd name="T76" fmla="*/ 43 w 711"/>
                <a:gd name="T77" fmla="*/ 2 h 382"/>
                <a:gd name="T78" fmla="*/ 39 w 711"/>
                <a:gd name="T79" fmla="*/ 3 h 382"/>
                <a:gd name="T80" fmla="*/ 34 w 711"/>
                <a:gd name="T81" fmla="*/ 3 h 382"/>
                <a:gd name="T82" fmla="*/ 29 w 711"/>
                <a:gd name="T83" fmla="*/ 5 h 382"/>
                <a:gd name="T84" fmla="*/ 23 w 711"/>
                <a:gd name="T85" fmla="*/ 6 h 382"/>
                <a:gd name="T86" fmla="*/ 18 w 711"/>
                <a:gd name="T87" fmla="*/ 8 h 382"/>
                <a:gd name="T88" fmla="*/ 14 w 711"/>
                <a:gd name="T89" fmla="*/ 10 h 382"/>
                <a:gd name="T90" fmla="*/ 10 w 711"/>
                <a:gd name="T91" fmla="*/ 14 h 382"/>
                <a:gd name="T92" fmla="*/ 8 w 711"/>
                <a:gd name="T93" fmla="*/ 18 h 382"/>
                <a:gd name="T94" fmla="*/ 8 w 711"/>
                <a:gd name="T95" fmla="*/ 22 h 382"/>
                <a:gd name="T96" fmla="*/ 10 w 711"/>
                <a:gd name="T97" fmla="*/ 26 h 382"/>
                <a:gd name="T98" fmla="*/ 12 w 711"/>
                <a:gd name="T99" fmla="*/ 29 h 382"/>
                <a:gd name="T100" fmla="*/ 15 w 711"/>
                <a:gd name="T101" fmla="*/ 31 h 382"/>
                <a:gd name="T102" fmla="*/ 20 w 711"/>
                <a:gd name="T103" fmla="*/ 32 h 382"/>
                <a:gd name="T104" fmla="*/ 24 w 711"/>
                <a:gd name="T105" fmla="*/ 33 h 382"/>
                <a:gd name="T106" fmla="*/ 28 w 711"/>
                <a:gd name="T107" fmla="*/ 34 h 382"/>
                <a:gd name="T108" fmla="*/ 31 w 711"/>
                <a:gd name="T109" fmla="*/ 34 h 382"/>
                <a:gd name="T110" fmla="*/ 35 w 711"/>
                <a:gd name="T111" fmla="*/ 35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1"/>
                <a:gd name="T169" fmla="*/ 0 h 382"/>
                <a:gd name="T170" fmla="*/ 711 w 711"/>
                <a:gd name="T171" fmla="*/ 382 h 3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1" h="382">
                  <a:moveTo>
                    <a:pt x="156" y="365"/>
                  </a:moveTo>
                  <a:lnTo>
                    <a:pt x="153" y="364"/>
                  </a:lnTo>
                  <a:lnTo>
                    <a:pt x="149" y="363"/>
                  </a:lnTo>
                  <a:lnTo>
                    <a:pt x="145" y="361"/>
                  </a:lnTo>
                  <a:lnTo>
                    <a:pt x="142" y="360"/>
                  </a:lnTo>
                  <a:lnTo>
                    <a:pt x="137" y="359"/>
                  </a:lnTo>
                  <a:lnTo>
                    <a:pt x="133" y="357"/>
                  </a:lnTo>
                  <a:lnTo>
                    <a:pt x="126" y="355"/>
                  </a:lnTo>
                  <a:lnTo>
                    <a:pt x="121" y="352"/>
                  </a:lnTo>
                  <a:lnTo>
                    <a:pt x="116" y="351"/>
                  </a:lnTo>
                  <a:lnTo>
                    <a:pt x="109" y="348"/>
                  </a:lnTo>
                  <a:lnTo>
                    <a:pt x="103" y="344"/>
                  </a:lnTo>
                  <a:lnTo>
                    <a:pt x="96" y="340"/>
                  </a:lnTo>
                  <a:lnTo>
                    <a:pt x="89" y="337"/>
                  </a:lnTo>
                  <a:lnTo>
                    <a:pt x="83" y="333"/>
                  </a:lnTo>
                  <a:lnTo>
                    <a:pt x="75" y="329"/>
                  </a:lnTo>
                  <a:lnTo>
                    <a:pt x="68" y="323"/>
                  </a:lnTo>
                  <a:lnTo>
                    <a:pt x="61" y="318"/>
                  </a:lnTo>
                  <a:lnTo>
                    <a:pt x="55" y="313"/>
                  </a:lnTo>
                  <a:lnTo>
                    <a:pt x="48" y="307"/>
                  </a:lnTo>
                  <a:lnTo>
                    <a:pt x="42" y="302"/>
                  </a:lnTo>
                  <a:lnTo>
                    <a:pt x="35" y="295"/>
                  </a:lnTo>
                  <a:lnTo>
                    <a:pt x="31" y="288"/>
                  </a:lnTo>
                  <a:lnTo>
                    <a:pt x="24" y="280"/>
                  </a:lnTo>
                  <a:lnTo>
                    <a:pt x="19" y="273"/>
                  </a:lnTo>
                  <a:lnTo>
                    <a:pt x="15" y="265"/>
                  </a:lnTo>
                  <a:lnTo>
                    <a:pt x="11" y="257"/>
                  </a:lnTo>
                  <a:lnTo>
                    <a:pt x="8" y="253"/>
                  </a:lnTo>
                  <a:lnTo>
                    <a:pt x="7" y="249"/>
                  </a:lnTo>
                  <a:lnTo>
                    <a:pt x="6" y="244"/>
                  </a:lnTo>
                  <a:lnTo>
                    <a:pt x="4" y="240"/>
                  </a:lnTo>
                  <a:lnTo>
                    <a:pt x="3" y="236"/>
                  </a:lnTo>
                  <a:lnTo>
                    <a:pt x="2" y="230"/>
                  </a:lnTo>
                  <a:lnTo>
                    <a:pt x="2" y="226"/>
                  </a:lnTo>
                  <a:lnTo>
                    <a:pt x="2" y="222"/>
                  </a:lnTo>
                  <a:lnTo>
                    <a:pt x="0" y="217"/>
                  </a:lnTo>
                  <a:lnTo>
                    <a:pt x="0" y="211"/>
                  </a:lnTo>
                  <a:lnTo>
                    <a:pt x="0" y="206"/>
                  </a:lnTo>
                  <a:lnTo>
                    <a:pt x="0" y="202"/>
                  </a:lnTo>
                  <a:lnTo>
                    <a:pt x="0" y="196"/>
                  </a:lnTo>
                  <a:lnTo>
                    <a:pt x="2" y="191"/>
                  </a:lnTo>
                  <a:lnTo>
                    <a:pt x="3" y="185"/>
                  </a:lnTo>
                  <a:lnTo>
                    <a:pt x="6" y="181"/>
                  </a:lnTo>
                  <a:lnTo>
                    <a:pt x="7" y="176"/>
                  </a:lnTo>
                  <a:lnTo>
                    <a:pt x="8" y="172"/>
                  </a:lnTo>
                  <a:lnTo>
                    <a:pt x="11" y="167"/>
                  </a:lnTo>
                  <a:lnTo>
                    <a:pt x="14" y="162"/>
                  </a:lnTo>
                  <a:lnTo>
                    <a:pt x="16" y="157"/>
                  </a:lnTo>
                  <a:lnTo>
                    <a:pt x="20" y="153"/>
                  </a:lnTo>
                  <a:lnTo>
                    <a:pt x="23" y="149"/>
                  </a:lnTo>
                  <a:lnTo>
                    <a:pt x="27" y="144"/>
                  </a:lnTo>
                  <a:lnTo>
                    <a:pt x="31" y="139"/>
                  </a:lnTo>
                  <a:lnTo>
                    <a:pt x="35" y="135"/>
                  </a:lnTo>
                  <a:lnTo>
                    <a:pt x="39" y="130"/>
                  </a:lnTo>
                  <a:lnTo>
                    <a:pt x="44" y="126"/>
                  </a:lnTo>
                  <a:lnTo>
                    <a:pt x="48" y="122"/>
                  </a:lnTo>
                  <a:lnTo>
                    <a:pt x="52" y="116"/>
                  </a:lnTo>
                  <a:lnTo>
                    <a:pt x="58" y="112"/>
                  </a:lnTo>
                  <a:lnTo>
                    <a:pt x="64" y="108"/>
                  </a:lnTo>
                  <a:lnTo>
                    <a:pt x="68" y="104"/>
                  </a:lnTo>
                  <a:lnTo>
                    <a:pt x="75" y="100"/>
                  </a:lnTo>
                  <a:lnTo>
                    <a:pt x="80" y="96"/>
                  </a:lnTo>
                  <a:lnTo>
                    <a:pt x="87" y="92"/>
                  </a:lnTo>
                  <a:lnTo>
                    <a:pt x="92" y="88"/>
                  </a:lnTo>
                  <a:lnTo>
                    <a:pt x="99" y="84"/>
                  </a:lnTo>
                  <a:lnTo>
                    <a:pt x="105" y="80"/>
                  </a:lnTo>
                  <a:lnTo>
                    <a:pt x="113" y="77"/>
                  </a:lnTo>
                  <a:lnTo>
                    <a:pt x="120" y="73"/>
                  </a:lnTo>
                  <a:lnTo>
                    <a:pt x="126" y="70"/>
                  </a:lnTo>
                  <a:lnTo>
                    <a:pt x="133" y="65"/>
                  </a:lnTo>
                  <a:lnTo>
                    <a:pt x="140" y="62"/>
                  </a:lnTo>
                  <a:lnTo>
                    <a:pt x="146" y="58"/>
                  </a:lnTo>
                  <a:lnTo>
                    <a:pt x="156" y="56"/>
                  </a:lnTo>
                  <a:lnTo>
                    <a:pt x="162" y="52"/>
                  </a:lnTo>
                  <a:lnTo>
                    <a:pt x="170" y="50"/>
                  </a:lnTo>
                  <a:lnTo>
                    <a:pt x="178" y="46"/>
                  </a:lnTo>
                  <a:lnTo>
                    <a:pt x="186" y="43"/>
                  </a:lnTo>
                  <a:lnTo>
                    <a:pt x="193" y="39"/>
                  </a:lnTo>
                  <a:lnTo>
                    <a:pt x="202" y="38"/>
                  </a:lnTo>
                  <a:lnTo>
                    <a:pt x="210" y="35"/>
                  </a:lnTo>
                  <a:lnTo>
                    <a:pt x="218" y="33"/>
                  </a:lnTo>
                  <a:lnTo>
                    <a:pt x="226" y="30"/>
                  </a:lnTo>
                  <a:lnTo>
                    <a:pt x="235" y="29"/>
                  </a:lnTo>
                  <a:lnTo>
                    <a:pt x="243" y="26"/>
                  </a:lnTo>
                  <a:lnTo>
                    <a:pt x="251" y="23"/>
                  </a:lnTo>
                  <a:lnTo>
                    <a:pt x="259" y="22"/>
                  </a:lnTo>
                  <a:lnTo>
                    <a:pt x="268" y="19"/>
                  </a:lnTo>
                  <a:lnTo>
                    <a:pt x="276" y="16"/>
                  </a:lnTo>
                  <a:lnTo>
                    <a:pt x="286" y="15"/>
                  </a:lnTo>
                  <a:lnTo>
                    <a:pt x="295" y="14"/>
                  </a:lnTo>
                  <a:lnTo>
                    <a:pt x="303" y="12"/>
                  </a:lnTo>
                  <a:lnTo>
                    <a:pt x="312" y="10"/>
                  </a:lnTo>
                  <a:lnTo>
                    <a:pt x="321" y="10"/>
                  </a:lnTo>
                  <a:lnTo>
                    <a:pt x="329" y="8"/>
                  </a:lnTo>
                  <a:lnTo>
                    <a:pt x="339" y="7"/>
                  </a:lnTo>
                  <a:lnTo>
                    <a:pt x="348" y="6"/>
                  </a:lnTo>
                  <a:lnTo>
                    <a:pt x="356" y="4"/>
                  </a:lnTo>
                  <a:lnTo>
                    <a:pt x="365" y="4"/>
                  </a:lnTo>
                  <a:lnTo>
                    <a:pt x="375" y="4"/>
                  </a:lnTo>
                  <a:lnTo>
                    <a:pt x="382" y="3"/>
                  </a:lnTo>
                  <a:lnTo>
                    <a:pt x="390" y="1"/>
                  </a:lnTo>
                  <a:lnTo>
                    <a:pt x="398" y="0"/>
                  </a:lnTo>
                  <a:lnTo>
                    <a:pt x="408" y="0"/>
                  </a:lnTo>
                  <a:lnTo>
                    <a:pt x="416" y="0"/>
                  </a:lnTo>
                  <a:lnTo>
                    <a:pt x="425" y="0"/>
                  </a:lnTo>
                  <a:lnTo>
                    <a:pt x="433" y="0"/>
                  </a:lnTo>
                  <a:lnTo>
                    <a:pt x="442" y="0"/>
                  </a:lnTo>
                  <a:lnTo>
                    <a:pt x="450" y="0"/>
                  </a:lnTo>
                  <a:lnTo>
                    <a:pt x="458" y="0"/>
                  </a:lnTo>
                  <a:lnTo>
                    <a:pt x="466" y="0"/>
                  </a:lnTo>
                  <a:lnTo>
                    <a:pt x="474" y="1"/>
                  </a:lnTo>
                  <a:lnTo>
                    <a:pt x="482" y="1"/>
                  </a:lnTo>
                  <a:lnTo>
                    <a:pt x="490" y="3"/>
                  </a:lnTo>
                  <a:lnTo>
                    <a:pt x="498" y="3"/>
                  </a:lnTo>
                  <a:lnTo>
                    <a:pt x="507" y="4"/>
                  </a:lnTo>
                  <a:lnTo>
                    <a:pt x="515" y="4"/>
                  </a:lnTo>
                  <a:lnTo>
                    <a:pt x="522" y="6"/>
                  </a:lnTo>
                  <a:lnTo>
                    <a:pt x="530" y="7"/>
                  </a:lnTo>
                  <a:lnTo>
                    <a:pt x="538" y="8"/>
                  </a:lnTo>
                  <a:lnTo>
                    <a:pt x="544" y="10"/>
                  </a:lnTo>
                  <a:lnTo>
                    <a:pt x="552" y="11"/>
                  </a:lnTo>
                  <a:lnTo>
                    <a:pt x="559" y="11"/>
                  </a:lnTo>
                  <a:lnTo>
                    <a:pt x="567" y="14"/>
                  </a:lnTo>
                  <a:lnTo>
                    <a:pt x="574" y="15"/>
                  </a:lnTo>
                  <a:lnTo>
                    <a:pt x="580" y="16"/>
                  </a:lnTo>
                  <a:lnTo>
                    <a:pt x="587" y="18"/>
                  </a:lnTo>
                  <a:lnTo>
                    <a:pt x="593" y="20"/>
                  </a:lnTo>
                  <a:lnTo>
                    <a:pt x="600" y="23"/>
                  </a:lnTo>
                  <a:lnTo>
                    <a:pt x="607" y="24"/>
                  </a:lnTo>
                  <a:lnTo>
                    <a:pt x="613" y="27"/>
                  </a:lnTo>
                  <a:lnTo>
                    <a:pt x="620" y="30"/>
                  </a:lnTo>
                  <a:lnTo>
                    <a:pt x="625" y="33"/>
                  </a:lnTo>
                  <a:lnTo>
                    <a:pt x="631" y="35"/>
                  </a:lnTo>
                  <a:lnTo>
                    <a:pt x="636" y="37"/>
                  </a:lnTo>
                  <a:lnTo>
                    <a:pt x="641" y="39"/>
                  </a:lnTo>
                  <a:lnTo>
                    <a:pt x="646" y="42"/>
                  </a:lnTo>
                  <a:lnTo>
                    <a:pt x="652" y="46"/>
                  </a:lnTo>
                  <a:lnTo>
                    <a:pt x="656" y="49"/>
                  </a:lnTo>
                  <a:lnTo>
                    <a:pt x="661" y="53"/>
                  </a:lnTo>
                  <a:lnTo>
                    <a:pt x="665" y="56"/>
                  </a:lnTo>
                  <a:lnTo>
                    <a:pt x="669" y="58"/>
                  </a:lnTo>
                  <a:lnTo>
                    <a:pt x="674" y="62"/>
                  </a:lnTo>
                  <a:lnTo>
                    <a:pt x="678" y="66"/>
                  </a:lnTo>
                  <a:lnTo>
                    <a:pt x="681" y="70"/>
                  </a:lnTo>
                  <a:lnTo>
                    <a:pt x="685" y="73"/>
                  </a:lnTo>
                  <a:lnTo>
                    <a:pt x="689" y="79"/>
                  </a:lnTo>
                  <a:lnTo>
                    <a:pt x="693" y="83"/>
                  </a:lnTo>
                  <a:lnTo>
                    <a:pt x="694" y="87"/>
                  </a:lnTo>
                  <a:lnTo>
                    <a:pt x="698" y="91"/>
                  </a:lnTo>
                  <a:lnTo>
                    <a:pt x="700" y="96"/>
                  </a:lnTo>
                  <a:lnTo>
                    <a:pt x="702" y="100"/>
                  </a:lnTo>
                  <a:lnTo>
                    <a:pt x="705" y="104"/>
                  </a:lnTo>
                  <a:lnTo>
                    <a:pt x="706" y="110"/>
                  </a:lnTo>
                  <a:lnTo>
                    <a:pt x="707" y="115"/>
                  </a:lnTo>
                  <a:lnTo>
                    <a:pt x="709" y="121"/>
                  </a:lnTo>
                  <a:lnTo>
                    <a:pt x="710" y="125"/>
                  </a:lnTo>
                  <a:lnTo>
                    <a:pt x="711" y="130"/>
                  </a:lnTo>
                  <a:lnTo>
                    <a:pt x="711" y="135"/>
                  </a:lnTo>
                  <a:lnTo>
                    <a:pt x="711" y="142"/>
                  </a:lnTo>
                  <a:lnTo>
                    <a:pt x="711" y="148"/>
                  </a:lnTo>
                  <a:lnTo>
                    <a:pt x="711" y="153"/>
                  </a:lnTo>
                  <a:lnTo>
                    <a:pt x="711" y="160"/>
                  </a:lnTo>
                  <a:lnTo>
                    <a:pt x="711" y="167"/>
                  </a:lnTo>
                  <a:lnTo>
                    <a:pt x="710" y="168"/>
                  </a:lnTo>
                  <a:lnTo>
                    <a:pt x="709" y="173"/>
                  </a:lnTo>
                  <a:lnTo>
                    <a:pt x="707" y="177"/>
                  </a:lnTo>
                  <a:lnTo>
                    <a:pt x="706" y="184"/>
                  </a:lnTo>
                  <a:lnTo>
                    <a:pt x="705" y="190"/>
                  </a:lnTo>
                  <a:lnTo>
                    <a:pt x="702" y="198"/>
                  </a:lnTo>
                  <a:lnTo>
                    <a:pt x="700" y="200"/>
                  </a:lnTo>
                  <a:lnTo>
                    <a:pt x="698" y="204"/>
                  </a:lnTo>
                  <a:lnTo>
                    <a:pt x="696" y="208"/>
                  </a:lnTo>
                  <a:lnTo>
                    <a:pt x="693" y="213"/>
                  </a:lnTo>
                  <a:lnTo>
                    <a:pt x="689" y="217"/>
                  </a:lnTo>
                  <a:lnTo>
                    <a:pt x="686" y="222"/>
                  </a:lnTo>
                  <a:lnTo>
                    <a:pt x="682" y="226"/>
                  </a:lnTo>
                  <a:lnTo>
                    <a:pt x="680" y="231"/>
                  </a:lnTo>
                  <a:lnTo>
                    <a:pt x="676" y="237"/>
                  </a:lnTo>
                  <a:lnTo>
                    <a:pt x="672" y="242"/>
                  </a:lnTo>
                  <a:lnTo>
                    <a:pt x="666" y="246"/>
                  </a:lnTo>
                  <a:lnTo>
                    <a:pt x="661" y="253"/>
                  </a:lnTo>
                  <a:lnTo>
                    <a:pt x="656" y="259"/>
                  </a:lnTo>
                  <a:lnTo>
                    <a:pt x="649" y="265"/>
                  </a:lnTo>
                  <a:lnTo>
                    <a:pt x="642" y="271"/>
                  </a:lnTo>
                  <a:lnTo>
                    <a:pt x="637" y="277"/>
                  </a:lnTo>
                  <a:lnTo>
                    <a:pt x="511" y="330"/>
                  </a:lnTo>
                  <a:lnTo>
                    <a:pt x="514" y="329"/>
                  </a:lnTo>
                  <a:lnTo>
                    <a:pt x="518" y="326"/>
                  </a:lnTo>
                  <a:lnTo>
                    <a:pt x="520" y="325"/>
                  </a:lnTo>
                  <a:lnTo>
                    <a:pt x="524" y="323"/>
                  </a:lnTo>
                  <a:lnTo>
                    <a:pt x="528" y="321"/>
                  </a:lnTo>
                  <a:lnTo>
                    <a:pt x="535" y="318"/>
                  </a:lnTo>
                  <a:lnTo>
                    <a:pt x="539" y="315"/>
                  </a:lnTo>
                  <a:lnTo>
                    <a:pt x="546" y="311"/>
                  </a:lnTo>
                  <a:lnTo>
                    <a:pt x="552" y="307"/>
                  </a:lnTo>
                  <a:lnTo>
                    <a:pt x="559" y="303"/>
                  </a:lnTo>
                  <a:lnTo>
                    <a:pt x="566" y="298"/>
                  </a:lnTo>
                  <a:lnTo>
                    <a:pt x="572" y="294"/>
                  </a:lnTo>
                  <a:lnTo>
                    <a:pt x="579" y="288"/>
                  </a:lnTo>
                  <a:lnTo>
                    <a:pt x="587" y="284"/>
                  </a:lnTo>
                  <a:lnTo>
                    <a:pt x="593" y="277"/>
                  </a:lnTo>
                  <a:lnTo>
                    <a:pt x="600" y="272"/>
                  </a:lnTo>
                  <a:lnTo>
                    <a:pt x="607" y="265"/>
                  </a:lnTo>
                  <a:lnTo>
                    <a:pt x="613" y="259"/>
                  </a:lnTo>
                  <a:lnTo>
                    <a:pt x="620" y="252"/>
                  </a:lnTo>
                  <a:lnTo>
                    <a:pt x="627" y="245"/>
                  </a:lnTo>
                  <a:lnTo>
                    <a:pt x="632" y="237"/>
                  </a:lnTo>
                  <a:lnTo>
                    <a:pt x="639" y="230"/>
                  </a:lnTo>
                  <a:lnTo>
                    <a:pt x="640" y="225"/>
                  </a:lnTo>
                  <a:lnTo>
                    <a:pt x="642" y="222"/>
                  </a:lnTo>
                  <a:lnTo>
                    <a:pt x="645" y="217"/>
                  </a:lnTo>
                  <a:lnTo>
                    <a:pt x="646" y="213"/>
                  </a:lnTo>
                  <a:lnTo>
                    <a:pt x="648" y="208"/>
                  </a:lnTo>
                  <a:lnTo>
                    <a:pt x="650" y="204"/>
                  </a:lnTo>
                  <a:lnTo>
                    <a:pt x="653" y="199"/>
                  </a:lnTo>
                  <a:lnTo>
                    <a:pt x="654" y="196"/>
                  </a:lnTo>
                  <a:lnTo>
                    <a:pt x="656" y="191"/>
                  </a:lnTo>
                  <a:lnTo>
                    <a:pt x="657" y="187"/>
                  </a:lnTo>
                  <a:lnTo>
                    <a:pt x="658" y="183"/>
                  </a:lnTo>
                  <a:lnTo>
                    <a:pt x="660" y="177"/>
                  </a:lnTo>
                  <a:lnTo>
                    <a:pt x="661" y="172"/>
                  </a:lnTo>
                  <a:lnTo>
                    <a:pt x="661" y="168"/>
                  </a:lnTo>
                  <a:lnTo>
                    <a:pt x="662" y="164"/>
                  </a:lnTo>
                  <a:lnTo>
                    <a:pt x="662" y="158"/>
                  </a:lnTo>
                  <a:lnTo>
                    <a:pt x="662" y="153"/>
                  </a:lnTo>
                  <a:lnTo>
                    <a:pt x="662" y="149"/>
                  </a:lnTo>
                  <a:lnTo>
                    <a:pt x="661" y="144"/>
                  </a:lnTo>
                  <a:lnTo>
                    <a:pt x="661" y="139"/>
                  </a:lnTo>
                  <a:lnTo>
                    <a:pt x="661" y="134"/>
                  </a:lnTo>
                  <a:lnTo>
                    <a:pt x="660" y="130"/>
                  </a:lnTo>
                  <a:lnTo>
                    <a:pt x="660" y="126"/>
                  </a:lnTo>
                  <a:lnTo>
                    <a:pt x="658" y="122"/>
                  </a:lnTo>
                  <a:lnTo>
                    <a:pt x="657" y="118"/>
                  </a:lnTo>
                  <a:lnTo>
                    <a:pt x="656" y="112"/>
                  </a:lnTo>
                  <a:lnTo>
                    <a:pt x="654" y="110"/>
                  </a:lnTo>
                  <a:lnTo>
                    <a:pt x="653" y="106"/>
                  </a:lnTo>
                  <a:lnTo>
                    <a:pt x="649" y="99"/>
                  </a:lnTo>
                  <a:lnTo>
                    <a:pt x="646" y="92"/>
                  </a:lnTo>
                  <a:lnTo>
                    <a:pt x="641" y="85"/>
                  </a:lnTo>
                  <a:lnTo>
                    <a:pt x="636" y="80"/>
                  </a:lnTo>
                  <a:lnTo>
                    <a:pt x="632" y="73"/>
                  </a:lnTo>
                  <a:lnTo>
                    <a:pt x="627" y="69"/>
                  </a:lnTo>
                  <a:lnTo>
                    <a:pt x="620" y="64"/>
                  </a:lnTo>
                  <a:lnTo>
                    <a:pt x="613" y="60"/>
                  </a:lnTo>
                  <a:lnTo>
                    <a:pt x="607" y="56"/>
                  </a:lnTo>
                  <a:lnTo>
                    <a:pt x="601" y="52"/>
                  </a:lnTo>
                  <a:lnTo>
                    <a:pt x="593" y="47"/>
                  </a:lnTo>
                  <a:lnTo>
                    <a:pt x="587" y="45"/>
                  </a:lnTo>
                  <a:lnTo>
                    <a:pt x="579" y="42"/>
                  </a:lnTo>
                  <a:lnTo>
                    <a:pt x="572" y="39"/>
                  </a:lnTo>
                  <a:lnTo>
                    <a:pt x="567" y="37"/>
                  </a:lnTo>
                  <a:lnTo>
                    <a:pt x="563" y="37"/>
                  </a:lnTo>
                  <a:lnTo>
                    <a:pt x="559" y="35"/>
                  </a:lnTo>
                  <a:lnTo>
                    <a:pt x="555" y="34"/>
                  </a:lnTo>
                  <a:lnTo>
                    <a:pt x="547" y="33"/>
                  </a:lnTo>
                  <a:lnTo>
                    <a:pt x="540" y="31"/>
                  </a:lnTo>
                  <a:lnTo>
                    <a:pt x="535" y="30"/>
                  </a:lnTo>
                  <a:lnTo>
                    <a:pt x="531" y="29"/>
                  </a:lnTo>
                  <a:lnTo>
                    <a:pt x="527" y="29"/>
                  </a:lnTo>
                  <a:lnTo>
                    <a:pt x="523" y="29"/>
                  </a:lnTo>
                  <a:lnTo>
                    <a:pt x="519" y="27"/>
                  </a:lnTo>
                  <a:lnTo>
                    <a:pt x="515" y="26"/>
                  </a:lnTo>
                  <a:lnTo>
                    <a:pt x="511" y="26"/>
                  </a:lnTo>
                  <a:lnTo>
                    <a:pt x="507" y="26"/>
                  </a:lnTo>
                  <a:lnTo>
                    <a:pt x="499" y="26"/>
                  </a:lnTo>
                  <a:lnTo>
                    <a:pt x="491" y="26"/>
                  </a:lnTo>
                  <a:lnTo>
                    <a:pt x="485" y="26"/>
                  </a:lnTo>
                  <a:lnTo>
                    <a:pt x="478" y="26"/>
                  </a:lnTo>
                  <a:lnTo>
                    <a:pt x="474" y="26"/>
                  </a:lnTo>
                  <a:lnTo>
                    <a:pt x="469" y="26"/>
                  </a:lnTo>
                  <a:lnTo>
                    <a:pt x="465" y="26"/>
                  </a:lnTo>
                  <a:lnTo>
                    <a:pt x="461" y="26"/>
                  </a:lnTo>
                  <a:lnTo>
                    <a:pt x="454" y="26"/>
                  </a:lnTo>
                  <a:lnTo>
                    <a:pt x="449" y="26"/>
                  </a:lnTo>
                  <a:lnTo>
                    <a:pt x="444" y="26"/>
                  </a:lnTo>
                  <a:lnTo>
                    <a:pt x="438" y="26"/>
                  </a:lnTo>
                  <a:lnTo>
                    <a:pt x="432" y="26"/>
                  </a:lnTo>
                  <a:lnTo>
                    <a:pt x="425" y="27"/>
                  </a:lnTo>
                  <a:lnTo>
                    <a:pt x="418" y="29"/>
                  </a:lnTo>
                  <a:lnTo>
                    <a:pt x="413" y="29"/>
                  </a:lnTo>
                  <a:lnTo>
                    <a:pt x="405" y="29"/>
                  </a:lnTo>
                  <a:lnTo>
                    <a:pt x="398" y="30"/>
                  </a:lnTo>
                  <a:lnTo>
                    <a:pt x="392" y="31"/>
                  </a:lnTo>
                  <a:lnTo>
                    <a:pt x="385" y="33"/>
                  </a:lnTo>
                  <a:lnTo>
                    <a:pt x="377" y="33"/>
                  </a:lnTo>
                  <a:lnTo>
                    <a:pt x="369" y="34"/>
                  </a:lnTo>
                  <a:lnTo>
                    <a:pt x="361" y="35"/>
                  </a:lnTo>
                  <a:lnTo>
                    <a:pt x="355" y="37"/>
                  </a:lnTo>
                  <a:lnTo>
                    <a:pt x="345" y="38"/>
                  </a:lnTo>
                  <a:lnTo>
                    <a:pt x="337" y="39"/>
                  </a:lnTo>
                  <a:lnTo>
                    <a:pt x="329" y="41"/>
                  </a:lnTo>
                  <a:lnTo>
                    <a:pt x="321" y="43"/>
                  </a:lnTo>
                  <a:lnTo>
                    <a:pt x="312" y="45"/>
                  </a:lnTo>
                  <a:lnTo>
                    <a:pt x="304" y="46"/>
                  </a:lnTo>
                  <a:lnTo>
                    <a:pt x="296" y="49"/>
                  </a:lnTo>
                  <a:lnTo>
                    <a:pt x="290" y="50"/>
                  </a:lnTo>
                  <a:lnTo>
                    <a:pt x="280" y="53"/>
                  </a:lnTo>
                  <a:lnTo>
                    <a:pt x="272" y="56"/>
                  </a:lnTo>
                  <a:lnTo>
                    <a:pt x="264" y="57"/>
                  </a:lnTo>
                  <a:lnTo>
                    <a:pt x="256" y="60"/>
                  </a:lnTo>
                  <a:lnTo>
                    <a:pt x="249" y="62"/>
                  </a:lnTo>
                  <a:lnTo>
                    <a:pt x="239" y="65"/>
                  </a:lnTo>
                  <a:lnTo>
                    <a:pt x="231" y="68"/>
                  </a:lnTo>
                  <a:lnTo>
                    <a:pt x="223" y="70"/>
                  </a:lnTo>
                  <a:lnTo>
                    <a:pt x="215" y="73"/>
                  </a:lnTo>
                  <a:lnTo>
                    <a:pt x="209" y="77"/>
                  </a:lnTo>
                  <a:lnTo>
                    <a:pt x="199" y="80"/>
                  </a:lnTo>
                  <a:lnTo>
                    <a:pt x="193" y="84"/>
                  </a:lnTo>
                  <a:lnTo>
                    <a:pt x="185" y="87"/>
                  </a:lnTo>
                  <a:lnTo>
                    <a:pt x="178" y="91"/>
                  </a:lnTo>
                  <a:lnTo>
                    <a:pt x="172" y="93"/>
                  </a:lnTo>
                  <a:lnTo>
                    <a:pt x="165" y="99"/>
                  </a:lnTo>
                  <a:lnTo>
                    <a:pt x="158" y="103"/>
                  </a:lnTo>
                  <a:lnTo>
                    <a:pt x="152" y="107"/>
                  </a:lnTo>
                  <a:lnTo>
                    <a:pt x="145" y="111"/>
                  </a:lnTo>
                  <a:lnTo>
                    <a:pt x="140" y="116"/>
                  </a:lnTo>
                  <a:lnTo>
                    <a:pt x="133" y="121"/>
                  </a:lnTo>
                  <a:lnTo>
                    <a:pt x="128" y="125"/>
                  </a:lnTo>
                  <a:lnTo>
                    <a:pt x="123" y="130"/>
                  </a:lnTo>
                  <a:lnTo>
                    <a:pt x="117" y="135"/>
                  </a:lnTo>
                  <a:lnTo>
                    <a:pt x="112" y="139"/>
                  </a:lnTo>
                  <a:lnTo>
                    <a:pt x="108" y="145"/>
                  </a:lnTo>
                  <a:lnTo>
                    <a:pt x="104" y="150"/>
                  </a:lnTo>
                  <a:lnTo>
                    <a:pt x="100" y="157"/>
                  </a:lnTo>
                  <a:lnTo>
                    <a:pt x="97" y="162"/>
                  </a:lnTo>
                  <a:lnTo>
                    <a:pt x="93" y="168"/>
                  </a:lnTo>
                  <a:lnTo>
                    <a:pt x="92" y="173"/>
                  </a:lnTo>
                  <a:lnTo>
                    <a:pt x="89" y="180"/>
                  </a:lnTo>
                  <a:lnTo>
                    <a:pt x="87" y="187"/>
                  </a:lnTo>
                  <a:lnTo>
                    <a:pt x="85" y="194"/>
                  </a:lnTo>
                  <a:lnTo>
                    <a:pt x="84" y="200"/>
                  </a:lnTo>
                  <a:lnTo>
                    <a:pt x="84" y="208"/>
                  </a:lnTo>
                  <a:lnTo>
                    <a:pt x="84" y="214"/>
                  </a:lnTo>
                  <a:lnTo>
                    <a:pt x="84" y="221"/>
                  </a:lnTo>
                  <a:lnTo>
                    <a:pt x="84" y="226"/>
                  </a:lnTo>
                  <a:lnTo>
                    <a:pt x="84" y="233"/>
                  </a:lnTo>
                  <a:lnTo>
                    <a:pt x="85" y="238"/>
                  </a:lnTo>
                  <a:lnTo>
                    <a:pt x="87" y="245"/>
                  </a:lnTo>
                  <a:lnTo>
                    <a:pt x="88" y="250"/>
                  </a:lnTo>
                  <a:lnTo>
                    <a:pt x="91" y="257"/>
                  </a:lnTo>
                  <a:lnTo>
                    <a:pt x="93" y="261"/>
                  </a:lnTo>
                  <a:lnTo>
                    <a:pt x="95" y="267"/>
                  </a:lnTo>
                  <a:lnTo>
                    <a:pt x="99" y="272"/>
                  </a:lnTo>
                  <a:lnTo>
                    <a:pt x="103" y="277"/>
                  </a:lnTo>
                  <a:lnTo>
                    <a:pt x="105" y="282"/>
                  </a:lnTo>
                  <a:lnTo>
                    <a:pt x="109" y="286"/>
                  </a:lnTo>
                  <a:lnTo>
                    <a:pt x="113" y="291"/>
                  </a:lnTo>
                  <a:lnTo>
                    <a:pt x="117" y="295"/>
                  </a:lnTo>
                  <a:lnTo>
                    <a:pt x="121" y="298"/>
                  </a:lnTo>
                  <a:lnTo>
                    <a:pt x="125" y="302"/>
                  </a:lnTo>
                  <a:lnTo>
                    <a:pt x="130" y="306"/>
                  </a:lnTo>
                  <a:lnTo>
                    <a:pt x="136" y="310"/>
                  </a:lnTo>
                  <a:lnTo>
                    <a:pt x="140" y="313"/>
                  </a:lnTo>
                  <a:lnTo>
                    <a:pt x="145" y="315"/>
                  </a:lnTo>
                  <a:lnTo>
                    <a:pt x="150" y="318"/>
                  </a:lnTo>
                  <a:lnTo>
                    <a:pt x="157" y="322"/>
                  </a:lnTo>
                  <a:lnTo>
                    <a:pt x="162" y="325"/>
                  </a:lnTo>
                  <a:lnTo>
                    <a:pt x="169" y="328"/>
                  </a:lnTo>
                  <a:lnTo>
                    <a:pt x="173" y="330"/>
                  </a:lnTo>
                  <a:lnTo>
                    <a:pt x="180" y="333"/>
                  </a:lnTo>
                  <a:lnTo>
                    <a:pt x="186" y="336"/>
                  </a:lnTo>
                  <a:lnTo>
                    <a:pt x="193" y="337"/>
                  </a:lnTo>
                  <a:lnTo>
                    <a:pt x="199" y="340"/>
                  </a:lnTo>
                  <a:lnTo>
                    <a:pt x="206" y="342"/>
                  </a:lnTo>
                  <a:lnTo>
                    <a:pt x="211" y="344"/>
                  </a:lnTo>
                  <a:lnTo>
                    <a:pt x="218" y="345"/>
                  </a:lnTo>
                  <a:lnTo>
                    <a:pt x="225" y="346"/>
                  </a:lnTo>
                  <a:lnTo>
                    <a:pt x="231" y="349"/>
                  </a:lnTo>
                  <a:lnTo>
                    <a:pt x="237" y="349"/>
                  </a:lnTo>
                  <a:lnTo>
                    <a:pt x="243" y="351"/>
                  </a:lnTo>
                  <a:lnTo>
                    <a:pt x="250" y="352"/>
                  </a:lnTo>
                  <a:lnTo>
                    <a:pt x="256" y="353"/>
                  </a:lnTo>
                  <a:lnTo>
                    <a:pt x="263" y="355"/>
                  </a:lnTo>
                  <a:lnTo>
                    <a:pt x="270" y="356"/>
                  </a:lnTo>
                  <a:lnTo>
                    <a:pt x="275" y="356"/>
                  </a:lnTo>
                  <a:lnTo>
                    <a:pt x="282" y="357"/>
                  </a:lnTo>
                  <a:lnTo>
                    <a:pt x="288" y="359"/>
                  </a:lnTo>
                  <a:lnTo>
                    <a:pt x="294" y="359"/>
                  </a:lnTo>
                  <a:lnTo>
                    <a:pt x="299" y="360"/>
                  </a:lnTo>
                  <a:lnTo>
                    <a:pt x="306" y="361"/>
                  </a:lnTo>
                  <a:lnTo>
                    <a:pt x="311" y="361"/>
                  </a:lnTo>
                  <a:lnTo>
                    <a:pt x="316" y="363"/>
                  </a:lnTo>
                  <a:lnTo>
                    <a:pt x="321" y="363"/>
                  </a:lnTo>
                  <a:lnTo>
                    <a:pt x="328" y="363"/>
                  </a:lnTo>
                  <a:lnTo>
                    <a:pt x="332" y="363"/>
                  </a:lnTo>
                  <a:lnTo>
                    <a:pt x="337" y="364"/>
                  </a:lnTo>
                  <a:lnTo>
                    <a:pt x="343" y="364"/>
                  </a:lnTo>
                  <a:lnTo>
                    <a:pt x="348" y="364"/>
                  </a:lnTo>
                  <a:lnTo>
                    <a:pt x="351" y="364"/>
                  </a:lnTo>
                  <a:lnTo>
                    <a:pt x="356" y="364"/>
                  </a:lnTo>
                  <a:lnTo>
                    <a:pt x="359" y="364"/>
                  </a:lnTo>
                  <a:lnTo>
                    <a:pt x="364" y="364"/>
                  </a:lnTo>
                  <a:lnTo>
                    <a:pt x="369" y="364"/>
                  </a:lnTo>
                  <a:lnTo>
                    <a:pt x="376" y="365"/>
                  </a:lnTo>
                  <a:lnTo>
                    <a:pt x="274" y="382"/>
                  </a:lnTo>
                  <a:lnTo>
                    <a:pt x="202" y="375"/>
                  </a:lnTo>
                  <a:lnTo>
                    <a:pt x="156" y="365"/>
                  </a:lnTo>
                  <a:close/>
                </a:path>
              </a:pathLst>
            </a:custGeom>
            <a:solidFill>
              <a:srgbClr val="1A1A1A">
                <a:alpha val="74901"/>
              </a:srgbClr>
            </a:solidFill>
            <a:ln w="9525">
              <a:noFill/>
              <a:round/>
              <a:headEnd/>
              <a:tailEnd/>
            </a:ln>
          </p:spPr>
          <p:txBody>
            <a:bodyPr/>
            <a:lstStyle/>
            <a:p>
              <a:endParaRPr lang="fr-FR">
                <a:solidFill>
                  <a:schemeClr val="accent2"/>
                </a:solidFill>
              </a:endParaRPr>
            </a:p>
          </p:txBody>
        </p:sp>
        <p:sp>
          <p:nvSpPr>
            <p:cNvPr id="89124" name="Freeform 30"/>
            <p:cNvSpPr>
              <a:spLocks/>
            </p:cNvSpPr>
            <p:nvPr/>
          </p:nvSpPr>
          <p:spPr bwMode="auto">
            <a:xfrm>
              <a:off x="773" y="1353"/>
              <a:ext cx="146" cy="71"/>
            </a:xfrm>
            <a:custGeom>
              <a:avLst/>
              <a:gdLst>
                <a:gd name="T0" fmla="*/ 0 w 318"/>
                <a:gd name="T1" fmla="*/ 3 h 155"/>
                <a:gd name="T2" fmla="*/ 1 w 318"/>
                <a:gd name="T3" fmla="*/ 2 h 155"/>
                <a:gd name="T4" fmla="*/ 2 w 318"/>
                <a:gd name="T5" fmla="*/ 2 h 155"/>
                <a:gd name="T6" fmla="*/ 3 w 318"/>
                <a:gd name="T7" fmla="*/ 2 h 155"/>
                <a:gd name="T8" fmla="*/ 4 w 318"/>
                <a:gd name="T9" fmla="*/ 1 h 155"/>
                <a:gd name="T10" fmla="*/ 5 w 318"/>
                <a:gd name="T11" fmla="*/ 1 h 155"/>
                <a:gd name="T12" fmla="*/ 6 w 318"/>
                <a:gd name="T13" fmla="*/ 1 h 155"/>
                <a:gd name="T14" fmla="*/ 7 w 318"/>
                <a:gd name="T15" fmla="*/ 1 h 155"/>
                <a:gd name="T16" fmla="*/ 8 w 318"/>
                <a:gd name="T17" fmla="*/ 1 h 155"/>
                <a:gd name="T18" fmla="*/ 9 w 318"/>
                <a:gd name="T19" fmla="*/ 0 h 155"/>
                <a:gd name="T20" fmla="*/ 10 w 318"/>
                <a:gd name="T21" fmla="*/ 0 h 155"/>
                <a:gd name="T22" fmla="*/ 11 w 318"/>
                <a:gd name="T23" fmla="*/ 0 h 155"/>
                <a:gd name="T24" fmla="*/ 12 w 318"/>
                <a:gd name="T25" fmla="*/ 0 h 155"/>
                <a:gd name="T26" fmla="*/ 14 w 318"/>
                <a:gd name="T27" fmla="*/ 0 h 155"/>
                <a:gd name="T28" fmla="*/ 15 w 318"/>
                <a:gd name="T29" fmla="*/ 0 h 155"/>
                <a:gd name="T30" fmla="*/ 17 w 318"/>
                <a:gd name="T31" fmla="*/ 0 h 155"/>
                <a:gd name="T32" fmla="*/ 18 w 318"/>
                <a:gd name="T33" fmla="*/ 0 h 155"/>
                <a:gd name="T34" fmla="*/ 19 w 318"/>
                <a:gd name="T35" fmla="*/ 0 h 155"/>
                <a:gd name="T36" fmla="*/ 21 w 318"/>
                <a:gd name="T37" fmla="*/ 0 h 155"/>
                <a:gd name="T38" fmla="*/ 22 w 318"/>
                <a:gd name="T39" fmla="*/ 1 h 155"/>
                <a:gd name="T40" fmla="*/ 23 w 318"/>
                <a:gd name="T41" fmla="*/ 1 h 155"/>
                <a:gd name="T42" fmla="*/ 25 w 318"/>
                <a:gd name="T43" fmla="*/ 2 h 155"/>
                <a:gd name="T44" fmla="*/ 26 w 318"/>
                <a:gd name="T45" fmla="*/ 2 h 155"/>
                <a:gd name="T46" fmla="*/ 27 w 318"/>
                <a:gd name="T47" fmla="*/ 3 h 155"/>
                <a:gd name="T48" fmla="*/ 28 w 318"/>
                <a:gd name="T49" fmla="*/ 4 h 155"/>
                <a:gd name="T50" fmla="*/ 29 w 318"/>
                <a:gd name="T51" fmla="*/ 5 h 155"/>
                <a:gd name="T52" fmla="*/ 30 w 318"/>
                <a:gd name="T53" fmla="*/ 6 h 155"/>
                <a:gd name="T54" fmla="*/ 23 w 318"/>
                <a:gd name="T55" fmla="*/ 15 h 155"/>
                <a:gd name="T56" fmla="*/ 23 w 318"/>
                <a:gd name="T57" fmla="*/ 15 h 155"/>
                <a:gd name="T58" fmla="*/ 22 w 318"/>
                <a:gd name="T59" fmla="*/ 13 h 155"/>
                <a:gd name="T60" fmla="*/ 21 w 318"/>
                <a:gd name="T61" fmla="*/ 12 h 155"/>
                <a:gd name="T62" fmla="*/ 20 w 318"/>
                <a:gd name="T63" fmla="*/ 11 h 155"/>
                <a:gd name="T64" fmla="*/ 19 w 318"/>
                <a:gd name="T65" fmla="*/ 10 h 155"/>
                <a:gd name="T66" fmla="*/ 18 w 318"/>
                <a:gd name="T67" fmla="*/ 10 h 155"/>
                <a:gd name="T68" fmla="*/ 17 w 318"/>
                <a:gd name="T69" fmla="*/ 9 h 155"/>
                <a:gd name="T70" fmla="*/ 16 w 318"/>
                <a:gd name="T71" fmla="*/ 8 h 155"/>
                <a:gd name="T72" fmla="*/ 14 w 318"/>
                <a:gd name="T73" fmla="*/ 8 h 155"/>
                <a:gd name="T74" fmla="*/ 13 w 318"/>
                <a:gd name="T75" fmla="*/ 7 h 155"/>
                <a:gd name="T76" fmla="*/ 13 w 318"/>
                <a:gd name="T77" fmla="*/ 7 h 155"/>
                <a:gd name="T78" fmla="*/ 11 w 318"/>
                <a:gd name="T79" fmla="*/ 7 h 155"/>
                <a:gd name="T80" fmla="*/ 11 w 318"/>
                <a:gd name="T81" fmla="*/ 7 h 155"/>
                <a:gd name="T82" fmla="*/ 10 w 318"/>
                <a:gd name="T83" fmla="*/ 7 h 155"/>
                <a:gd name="T84" fmla="*/ 8 w 318"/>
                <a:gd name="T85" fmla="*/ 7 h 155"/>
                <a:gd name="T86" fmla="*/ 7 w 318"/>
                <a:gd name="T87" fmla="*/ 7 h 155"/>
                <a:gd name="T88" fmla="*/ 6 w 318"/>
                <a:gd name="T89" fmla="*/ 7 h 155"/>
                <a:gd name="T90" fmla="*/ 5 w 318"/>
                <a:gd name="T91" fmla="*/ 7 h 155"/>
                <a:gd name="T92" fmla="*/ 0 w 318"/>
                <a:gd name="T93" fmla="*/ 3 h 1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8"/>
                <a:gd name="T142" fmla="*/ 0 h 155"/>
                <a:gd name="T143" fmla="*/ 318 w 318"/>
                <a:gd name="T144" fmla="*/ 155 h 1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8" h="155">
                  <a:moveTo>
                    <a:pt x="0" y="32"/>
                  </a:moveTo>
                  <a:lnTo>
                    <a:pt x="1" y="31"/>
                  </a:lnTo>
                  <a:lnTo>
                    <a:pt x="8" y="28"/>
                  </a:lnTo>
                  <a:lnTo>
                    <a:pt x="11" y="27"/>
                  </a:lnTo>
                  <a:lnTo>
                    <a:pt x="17" y="25"/>
                  </a:lnTo>
                  <a:lnTo>
                    <a:pt x="22" y="23"/>
                  </a:lnTo>
                  <a:lnTo>
                    <a:pt x="31" y="21"/>
                  </a:lnTo>
                  <a:lnTo>
                    <a:pt x="34" y="20"/>
                  </a:lnTo>
                  <a:lnTo>
                    <a:pt x="38" y="19"/>
                  </a:lnTo>
                  <a:lnTo>
                    <a:pt x="42" y="16"/>
                  </a:lnTo>
                  <a:lnTo>
                    <a:pt x="46" y="16"/>
                  </a:lnTo>
                  <a:lnTo>
                    <a:pt x="51" y="15"/>
                  </a:lnTo>
                  <a:lnTo>
                    <a:pt x="55" y="13"/>
                  </a:lnTo>
                  <a:lnTo>
                    <a:pt x="61" y="12"/>
                  </a:lnTo>
                  <a:lnTo>
                    <a:pt x="66" y="12"/>
                  </a:lnTo>
                  <a:lnTo>
                    <a:pt x="70" y="9"/>
                  </a:lnTo>
                  <a:lnTo>
                    <a:pt x="75" y="9"/>
                  </a:lnTo>
                  <a:lnTo>
                    <a:pt x="80" y="8"/>
                  </a:lnTo>
                  <a:lnTo>
                    <a:pt x="86" y="6"/>
                  </a:lnTo>
                  <a:lnTo>
                    <a:pt x="91" y="5"/>
                  </a:lnTo>
                  <a:lnTo>
                    <a:pt x="98" y="5"/>
                  </a:lnTo>
                  <a:lnTo>
                    <a:pt x="102" y="4"/>
                  </a:lnTo>
                  <a:lnTo>
                    <a:pt x="108" y="4"/>
                  </a:lnTo>
                  <a:lnTo>
                    <a:pt x="115" y="2"/>
                  </a:lnTo>
                  <a:lnTo>
                    <a:pt x="122" y="1"/>
                  </a:lnTo>
                  <a:lnTo>
                    <a:pt x="128" y="0"/>
                  </a:lnTo>
                  <a:lnTo>
                    <a:pt x="136" y="0"/>
                  </a:lnTo>
                  <a:lnTo>
                    <a:pt x="143" y="0"/>
                  </a:lnTo>
                  <a:lnTo>
                    <a:pt x="151" y="0"/>
                  </a:lnTo>
                  <a:lnTo>
                    <a:pt x="157" y="0"/>
                  </a:lnTo>
                  <a:lnTo>
                    <a:pt x="165" y="0"/>
                  </a:lnTo>
                  <a:lnTo>
                    <a:pt x="172" y="0"/>
                  </a:lnTo>
                  <a:lnTo>
                    <a:pt x="179" y="0"/>
                  </a:lnTo>
                  <a:lnTo>
                    <a:pt x="187" y="0"/>
                  </a:lnTo>
                  <a:lnTo>
                    <a:pt x="193" y="1"/>
                  </a:lnTo>
                  <a:lnTo>
                    <a:pt x="200" y="1"/>
                  </a:lnTo>
                  <a:lnTo>
                    <a:pt x="208" y="2"/>
                  </a:lnTo>
                  <a:lnTo>
                    <a:pt x="214" y="5"/>
                  </a:lnTo>
                  <a:lnTo>
                    <a:pt x="222" y="6"/>
                  </a:lnTo>
                  <a:lnTo>
                    <a:pt x="229" y="8"/>
                  </a:lnTo>
                  <a:lnTo>
                    <a:pt x="236" y="11"/>
                  </a:lnTo>
                  <a:lnTo>
                    <a:pt x="242" y="13"/>
                  </a:lnTo>
                  <a:lnTo>
                    <a:pt x="249" y="16"/>
                  </a:lnTo>
                  <a:lnTo>
                    <a:pt x="256" y="19"/>
                  </a:lnTo>
                  <a:lnTo>
                    <a:pt x="262" y="21"/>
                  </a:lnTo>
                  <a:lnTo>
                    <a:pt x="269" y="25"/>
                  </a:lnTo>
                  <a:lnTo>
                    <a:pt x="275" y="29"/>
                  </a:lnTo>
                  <a:lnTo>
                    <a:pt x="279" y="34"/>
                  </a:lnTo>
                  <a:lnTo>
                    <a:pt x="286" y="38"/>
                  </a:lnTo>
                  <a:lnTo>
                    <a:pt x="291" y="42"/>
                  </a:lnTo>
                  <a:lnTo>
                    <a:pt x="298" y="47"/>
                  </a:lnTo>
                  <a:lnTo>
                    <a:pt x="303" y="52"/>
                  </a:lnTo>
                  <a:lnTo>
                    <a:pt x="309" y="59"/>
                  </a:lnTo>
                  <a:lnTo>
                    <a:pt x="313" y="66"/>
                  </a:lnTo>
                  <a:lnTo>
                    <a:pt x="318" y="73"/>
                  </a:lnTo>
                  <a:lnTo>
                    <a:pt x="240" y="155"/>
                  </a:lnTo>
                  <a:lnTo>
                    <a:pt x="240" y="154"/>
                  </a:lnTo>
                  <a:lnTo>
                    <a:pt x="237" y="151"/>
                  </a:lnTo>
                  <a:lnTo>
                    <a:pt x="234" y="146"/>
                  </a:lnTo>
                  <a:lnTo>
                    <a:pt x="230" y="139"/>
                  </a:lnTo>
                  <a:lnTo>
                    <a:pt x="225" y="132"/>
                  </a:lnTo>
                  <a:lnTo>
                    <a:pt x="218" y="124"/>
                  </a:lnTo>
                  <a:lnTo>
                    <a:pt x="213" y="120"/>
                  </a:lnTo>
                  <a:lnTo>
                    <a:pt x="209" y="116"/>
                  </a:lnTo>
                  <a:lnTo>
                    <a:pt x="205" y="112"/>
                  </a:lnTo>
                  <a:lnTo>
                    <a:pt x="200" y="108"/>
                  </a:lnTo>
                  <a:lnTo>
                    <a:pt x="193" y="103"/>
                  </a:lnTo>
                  <a:lnTo>
                    <a:pt x="188" y="98"/>
                  </a:lnTo>
                  <a:lnTo>
                    <a:pt x="180" y="94"/>
                  </a:lnTo>
                  <a:lnTo>
                    <a:pt x="173" y="92"/>
                  </a:lnTo>
                  <a:lnTo>
                    <a:pt x="165" y="86"/>
                  </a:lnTo>
                  <a:lnTo>
                    <a:pt x="159" y="84"/>
                  </a:lnTo>
                  <a:lnTo>
                    <a:pt x="153" y="81"/>
                  </a:lnTo>
                  <a:lnTo>
                    <a:pt x="149" y="81"/>
                  </a:lnTo>
                  <a:lnTo>
                    <a:pt x="145" y="80"/>
                  </a:lnTo>
                  <a:lnTo>
                    <a:pt x="140" y="78"/>
                  </a:lnTo>
                  <a:lnTo>
                    <a:pt x="135" y="75"/>
                  </a:lnTo>
                  <a:lnTo>
                    <a:pt x="131" y="75"/>
                  </a:lnTo>
                  <a:lnTo>
                    <a:pt x="126" y="74"/>
                  </a:lnTo>
                  <a:lnTo>
                    <a:pt x="120" y="73"/>
                  </a:lnTo>
                  <a:lnTo>
                    <a:pt x="115" y="73"/>
                  </a:lnTo>
                  <a:lnTo>
                    <a:pt x="110" y="71"/>
                  </a:lnTo>
                  <a:lnTo>
                    <a:pt x="104" y="71"/>
                  </a:lnTo>
                  <a:lnTo>
                    <a:pt x="99" y="71"/>
                  </a:lnTo>
                  <a:lnTo>
                    <a:pt x="92" y="70"/>
                  </a:lnTo>
                  <a:lnTo>
                    <a:pt x="87" y="70"/>
                  </a:lnTo>
                  <a:lnTo>
                    <a:pt x="80" y="70"/>
                  </a:lnTo>
                  <a:lnTo>
                    <a:pt x="74" y="71"/>
                  </a:lnTo>
                  <a:lnTo>
                    <a:pt x="67" y="71"/>
                  </a:lnTo>
                  <a:lnTo>
                    <a:pt x="61" y="71"/>
                  </a:lnTo>
                  <a:lnTo>
                    <a:pt x="54" y="71"/>
                  </a:lnTo>
                  <a:lnTo>
                    <a:pt x="49" y="73"/>
                  </a:lnTo>
                  <a:lnTo>
                    <a:pt x="0" y="32"/>
                  </a:lnTo>
                  <a:close/>
                </a:path>
              </a:pathLst>
            </a:custGeom>
            <a:solidFill>
              <a:srgbClr val="D4FFFA">
                <a:alpha val="74901"/>
              </a:srgbClr>
            </a:solidFill>
            <a:ln w="9525">
              <a:noFill/>
              <a:round/>
              <a:headEnd/>
              <a:tailEnd/>
            </a:ln>
          </p:spPr>
          <p:txBody>
            <a:bodyPr/>
            <a:lstStyle/>
            <a:p>
              <a:endParaRPr lang="fr-FR">
                <a:solidFill>
                  <a:schemeClr val="accent2"/>
                </a:solidFill>
              </a:endParaRPr>
            </a:p>
          </p:txBody>
        </p:sp>
        <p:sp>
          <p:nvSpPr>
            <p:cNvPr id="89125" name="Freeform 31"/>
            <p:cNvSpPr>
              <a:spLocks/>
            </p:cNvSpPr>
            <p:nvPr/>
          </p:nvSpPr>
          <p:spPr bwMode="auto">
            <a:xfrm>
              <a:off x="697" y="1411"/>
              <a:ext cx="132" cy="61"/>
            </a:xfrm>
            <a:custGeom>
              <a:avLst/>
              <a:gdLst>
                <a:gd name="T0" fmla="*/ 9 w 290"/>
                <a:gd name="T1" fmla="*/ 1 h 134"/>
                <a:gd name="T2" fmla="*/ 9 w 290"/>
                <a:gd name="T3" fmla="*/ 1 h 134"/>
                <a:gd name="T4" fmla="*/ 9 w 290"/>
                <a:gd name="T5" fmla="*/ 2 h 134"/>
                <a:gd name="T6" fmla="*/ 8 w 290"/>
                <a:gd name="T7" fmla="*/ 4 h 134"/>
                <a:gd name="T8" fmla="*/ 8 w 290"/>
                <a:gd name="T9" fmla="*/ 5 h 134"/>
                <a:gd name="T10" fmla="*/ 8 w 290"/>
                <a:gd name="T11" fmla="*/ 6 h 134"/>
                <a:gd name="T12" fmla="*/ 8 w 290"/>
                <a:gd name="T13" fmla="*/ 8 h 134"/>
                <a:gd name="T14" fmla="*/ 9 w 290"/>
                <a:gd name="T15" fmla="*/ 9 h 134"/>
                <a:gd name="T16" fmla="*/ 9 w 290"/>
                <a:gd name="T17" fmla="*/ 9 h 134"/>
                <a:gd name="T18" fmla="*/ 10 w 290"/>
                <a:gd name="T19" fmla="*/ 10 h 134"/>
                <a:gd name="T20" fmla="*/ 11 w 290"/>
                <a:gd name="T21" fmla="*/ 10 h 134"/>
                <a:gd name="T22" fmla="*/ 12 w 290"/>
                <a:gd name="T23" fmla="*/ 10 h 134"/>
                <a:gd name="T24" fmla="*/ 13 w 290"/>
                <a:gd name="T25" fmla="*/ 10 h 134"/>
                <a:gd name="T26" fmla="*/ 14 w 290"/>
                <a:gd name="T27" fmla="*/ 10 h 134"/>
                <a:gd name="T28" fmla="*/ 15 w 290"/>
                <a:gd name="T29" fmla="*/ 10 h 134"/>
                <a:gd name="T30" fmla="*/ 16 w 290"/>
                <a:gd name="T31" fmla="*/ 10 h 134"/>
                <a:gd name="T32" fmla="*/ 17 w 290"/>
                <a:gd name="T33" fmla="*/ 10 h 134"/>
                <a:gd name="T34" fmla="*/ 18 w 290"/>
                <a:gd name="T35" fmla="*/ 10 h 134"/>
                <a:gd name="T36" fmla="*/ 19 w 290"/>
                <a:gd name="T37" fmla="*/ 10 h 134"/>
                <a:gd name="T38" fmla="*/ 20 w 290"/>
                <a:gd name="T39" fmla="*/ 10 h 134"/>
                <a:gd name="T40" fmla="*/ 22 w 290"/>
                <a:gd name="T41" fmla="*/ 10 h 134"/>
                <a:gd name="T42" fmla="*/ 23 w 290"/>
                <a:gd name="T43" fmla="*/ 10 h 134"/>
                <a:gd name="T44" fmla="*/ 25 w 290"/>
                <a:gd name="T45" fmla="*/ 10 h 134"/>
                <a:gd name="T46" fmla="*/ 27 w 290"/>
                <a:gd name="T47" fmla="*/ 10 h 134"/>
                <a:gd name="T48" fmla="*/ 26 w 290"/>
                <a:gd name="T49" fmla="*/ 10 h 134"/>
                <a:gd name="T50" fmla="*/ 25 w 290"/>
                <a:gd name="T51" fmla="*/ 11 h 134"/>
                <a:gd name="T52" fmla="*/ 25 w 290"/>
                <a:gd name="T53" fmla="*/ 11 h 134"/>
                <a:gd name="T54" fmla="*/ 23 w 290"/>
                <a:gd name="T55" fmla="*/ 11 h 134"/>
                <a:gd name="T56" fmla="*/ 22 w 290"/>
                <a:gd name="T57" fmla="*/ 11 h 134"/>
                <a:gd name="T58" fmla="*/ 21 w 290"/>
                <a:gd name="T59" fmla="*/ 11 h 134"/>
                <a:gd name="T60" fmla="*/ 20 w 290"/>
                <a:gd name="T61" fmla="*/ 12 h 134"/>
                <a:gd name="T62" fmla="*/ 20 w 290"/>
                <a:gd name="T63" fmla="*/ 12 h 134"/>
                <a:gd name="T64" fmla="*/ 19 w 290"/>
                <a:gd name="T65" fmla="*/ 12 h 134"/>
                <a:gd name="T66" fmla="*/ 18 w 290"/>
                <a:gd name="T67" fmla="*/ 12 h 134"/>
                <a:gd name="T68" fmla="*/ 17 w 290"/>
                <a:gd name="T69" fmla="*/ 12 h 134"/>
                <a:gd name="T70" fmla="*/ 16 w 290"/>
                <a:gd name="T71" fmla="*/ 12 h 134"/>
                <a:gd name="T72" fmla="*/ 15 w 290"/>
                <a:gd name="T73" fmla="*/ 13 h 134"/>
                <a:gd name="T74" fmla="*/ 14 w 290"/>
                <a:gd name="T75" fmla="*/ 13 h 134"/>
                <a:gd name="T76" fmla="*/ 13 w 290"/>
                <a:gd name="T77" fmla="*/ 13 h 134"/>
                <a:gd name="T78" fmla="*/ 11 w 290"/>
                <a:gd name="T79" fmla="*/ 13 h 134"/>
                <a:gd name="T80" fmla="*/ 10 w 290"/>
                <a:gd name="T81" fmla="*/ 12 h 134"/>
                <a:gd name="T82" fmla="*/ 10 w 290"/>
                <a:gd name="T83" fmla="*/ 12 h 134"/>
                <a:gd name="T84" fmla="*/ 9 w 290"/>
                <a:gd name="T85" fmla="*/ 12 h 134"/>
                <a:gd name="T86" fmla="*/ 8 w 290"/>
                <a:gd name="T87" fmla="*/ 12 h 134"/>
                <a:gd name="T88" fmla="*/ 7 w 290"/>
                <a:gd name="T89" fmla="*/ 11 h 134"/>
                <a:gd name="T90" fmla="*/ 6 w 290"/>
                <a:gd name="T91" fmla="*/ 11 h 134"/>
                <a:gd name="T92" fmla="*/ 5 w 290"/>
                <a:gd name="T93" fmla="*/ 11 h 134"/>
                <a:gd name="T94" fmla="*/ 4 w 290"/>
                <a:gd name="T95" fmla="*/ 10 h 134"/>
                <a:gd name="T96" fmla="*/ 3 w 290"/>
                <a:gd name="T97" fmla="*/ 10 h 134"/>
                <a:gd name="T98" fmla="*/ 2 w 290"/>
                <a:gd name="T99" fmla="*/ 9 h 134"/>
                <a:gd name="T100" fmla="*/ 2 w 290"/>
                <a:gd name="T101" fmla="*/ 9 h 134"/>
                <a:gd name="T102" fmla="*/ 1 w 290"/>
                <a:gd name="T103" fmla="*/ 8 h 134"/>
                <a:gd name="T104" fmla="*/ 0 w 290"/>
                <a:gd name="T105" fmla="*/ 7 h 134"/>
                <a:gd name="T106" fmla="*/ 0 w 290"/>
                <a:gd name="T107" fmla="*/ 6 h 134"/>
                <a:gd name="T108" fmla="*/ 0 w 290"/>
                <a:gd name="T109" fmla="*/ 5 h 134"/>
                <a:gd name="T110" fmla="*/ 0 w 290"/>
                <a:gd name="T111" fmla="*/ 3 h 134"/>
                <a:gd name="T112" fmla="*/ 1 w 290"/>
                <a:gd name="T113" fmla="*/ 2 h 134"/>
                <a:gd name="T114" fmla="*/ 1 w 290"/>
                <a:gd name="T115" fmla="*/ 1 h 134"/>
                <a:gd name="T116" fmla="*/ 3 w 290"/>
                <a:gd name="T117" fmla="*/ 0 h 1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0"/>
                <a:gd name="T178" fmla="*/ 0 h 134"/>
                <a:gd name="T179" fmla="*/ 290 w 290"/>
                <a:gd name="T180" fmla="*/ 134 h 1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0" h="134">
                  <a:moveTo>
                    <a:pt x="34" y="0"/>
                  </a:moveTo>
                  <a:lnTo>
                    <a:pt x="97" y="13"/>
                  </a:lnTo>
                  <a:lnTo>
                    <a:pt x="96" y="13"/>
                  </a:lnTo>
                  <a:lnTo>
                    <a:pt x="95" y="16"/>
                  </a:lnTo>
                  <a:lnTo>
                    <a:pt x="93" y="20"/>
                  </a:lnTo>
                  <a:lnTo>
                    <a:pt x="91" y="26"/>
                  </a:lnTo>
                  <a:lnTo>
                    <a:pt x="88" y="31"/>
                  </a:lnTo>
                  <a:lnTo>
                    <a:pt x="85" y="38"/>
                  </a:lnTo>
                  <a:lnTo>
                    <a:pt x="83" y="45"/>
                  </a:lnTo>
                  <a:lnTo>
                    <a:pt x="81" y="53"/>
                  </a:lnTo>
                  <a:lnTo>
                    <a:pt x="80" y="59"/>
                  </a:lnTo>
                  <a:lnTo>
                    <a:pt x="81" y="68"/>
                  </a:lnTo>
                  <a:lnTo>
                    <a:pt x="83" y="74"/>
                  </a:lnTo>
                  <a:lnTo>
                    <a:pt x="87" y="82"/>
                  </a:lnTo>
                  <a:lnTo>
                    <a:pt x="88" y="86"/>
                  </a:lnTo>
                  <a:lnTo>
                    <a:pt x="91" y="89"/>
                  </a:lnTo>
                  <a:lnTo>
                    <a:pt x="95" y="93"/>
                  </a:lnTo>
                  <a:lnTo>
                    <a:pt x="99" y="97"/>
                  </a:lnTo>
                  <a:lnTo>
                    <a:pt x="103" y="100"/>
                  </a:lnTo>
                  <a:lnTo>
                    <a:pt x="108" y="104"/>
                  </a:lnTo>
                  <a:lnTo>
                    <a:pt x="114" y="105"/>
                  </a:lnTo>
                  <a:lnTo>
                    <a:pt x="121" y="108"/>
                  </a:lnTo>
                  <a:lnTo>
                    <a:pt x="124" y="108"/>
                  </a:lnTo>
                  <a:lnTo>
                    <a:pt x="128" y="109"/>
                  </a:lnTo>
                  <a:lnTo>
                    <a:pt x="133" y="111"/>
                  </a:lnTo>
                  <a:lnTo>
                    <a:pt x="140" y="111"/>
                  </a:lnTo>
                  <a:lnTo>
                    <a:pt x="146" y="112"/>
                  </a:lnTo>
                  <a:lnTo>
                    <a:pt x="150" y="112"/>
                  </a:lnTo>
                  <a:lnTo>
                    <a:pt x="154" y="112"/>
                  </a:lnTo>
                  <a:lnTo>
                    <a:pt x="160" y="112"/>
                  </a:lnTo>
                  <a:lnTo>
                    <a:pt x="165" y="114"/>
                  </a:lnTo>
                  <a:lnTo>
                    <a:pt x="169" y="112"/>
                  </a:lnTo>
                  <a:lnTo>
                    <a:pt x="176" y="112"/>
                  </a:lnTo>
                  <a:lnTo>
                    <a:pt x="181" y="112"/>
                  </a:lnTo>
                  <a:lnTo>
                    <a:pt x="186" y="112"/>
                  </a:lnTo>
                  <a:lnTo>
                    <a:pt x="193" y="112"/>
                  </a:lnTo>
                  <a:lnTo>
                    <a:pt x="198" y="112"/>
                  </a:lnTo>
                  <a:lnTo>
                    <a:pt x="205" y="111"/>
                  </a:lnTo>
                  <a:lnTo>
                    <a:pt x="211" y="111"/>
                  </a:lnTo>
                  <a:lnTo>
                    <a:pt x="217" y="109"/>
                  </a:lnTo>
                  <a:lnTo>
                    <a:pt x="223" y="108"/>
                  </a:lnTo>
                  <a:lnTo>
                    <a:pt x="230" y="107"/>
                  </a:lnTo>
                  <a:lnTo>
                    <a:pt x="237" y="105"/>
                  </a:lnTo>
                  <a:lnTo>
                    <a:pt x="243" y="104"/>
                  </a:lnTo>
                  <a:lnTo>
                    <a:pt x="251" y="101"/>
                  </a:lnTo>
                  <a:lnTo>
                    <a:pt x="259" y="100"/>
                  </a:lnTo>
                  <a:lnTo>
                    <a:pt x="266" y="99"/>
                  </a:lnTo>
                  <a:lnTo>
                    <a:pt x="290" y="108"/>
                  </a:lnTo>
                  <a:lnTo>
                    <a:pt x="287" y="108"/>
                  </a:lnTo>
                  <a:lnTo>
                    <a:pt x="282" y="111"/>
                  </a:lnTo>
                  <a:lnTo>
                    <a:pt x="276" y="112"/>
                  </a:lnTo>
                  <a:lnTo>
                    <a:pt x="272" y="114"/>
                  </a:lnTo>
                  <a:lnTo>
                    <a:pt x="266" y="115"/>
                  </a:lnTo>
                  <a:lnTo>
                    <a:pt x="260" y="118"/>
                  </a:lnTo>
                  <a:lnTo>
                    <a:pt x="252" y="119"/>
                  </a:lnTo>
                  <a:lnTo>
                    <a:pt x="244" y="120"/>
                  </a:lnTo>
                  <a:lnTo>
                    <a:pt x="240" y="120"/>
                  </a:lnTo>
                  <a:lnTo>
                    <a:pt x="235" y="122"/>
                  </a:lnTo>
                  <a:lnTo>
                    <a:pt x="231" y="123"/>
                  </a:lnTo>
                  <a:lnTo>
                    <a:pt x="227" y="124"/>
                  </a:lnTo>
                  <a:lnTo>
                    <a:pt x="222" y="124"/>
                  </a:lnTo>
                  <a:lnTo>
                    <a:pt x="218" y="126"/>
                  </a:lnTo>
                  <a:lnTo>
                    <a:pt x="213" y="126"/>
                  </a:lnTo>
                  <a:lnTo>
                    <a:pt x="209" y="127"/>
                  </a:lnTo>
                  <a:lnTo>
                    <a:pt x="203" y="128"/>
                  </a:lnTo>
                  <a:lnTo>
                    <a:pt x="199" y="128"/>
                  </a:lnTo>
                  <a:lnTo>
                    <a:pt x="194" y="130"/>
                  </a:lnTo>
                  <a:lnTo>
                    <a:pt x="189" y="131"/>
                  </a:lnTo>
                  <a:lnTo>
                    <a:pt x="183" y="131"/>
                  </a:lnTo>
                  <a:lnTo>
                    <a:pt x="178" y="132"/>
                  </a:lnTo>
                  <a:lnTo>
                    <a:pt x="173" y="132"/>
                  </a:lnTo>
                  <a:lnTo>
                    <a:pt x="168" y="132"/>
                  </a:lnTo>
                  <a:lnTo>
                    <a:pt x="161" y="132"/>
                  </a:lnTo>
                  <a:lnTo>
                    <a:pt x="156" y="134"/>
                  </a:lnTo>
                  <a:lnTo>
                    <a:pt x="150" y="134"/>
                  </a:lnTo>
                  <a:lnTo>
                    <a:pt x="146" y="134"/>
                  </a:lnTo>
                  <a:lnTo>
                    <a:pt x="140" y="134"/>
                  </a:lnTo>
                  <a:lnTo>
                    <a:pt x="134" y="134"/>
                  </a:lnTo>
                  <a:lnTo>
                    <a:pt x="129" y="134"/>
                  </a:lnTo>
                  <a:lnTo>
                    <a:pt x="124" y="134"/>
                  </a:lnTo>
                  <a:lnTo>
                    <a:pt x="117" y="132"/>
                  </a:lnTo>
                  <a:lnTo>
                    <a:pt x="113" y="132"/>
                  </a:lnTo>
                  <a:lnTo>
                    <a:pt x="107" y="131"/>
                  </a:lnTo>
                  <a:lnTo>
                    <a:pt x="103" y="131"/>
                  </a:lnTo>
                  <a:lnTo>
                    <a:pt x="96" y="130"/>
                  </a:lnTo>
                  <a:lnTo>
                    <a:pt x="91" y="128"/>
                  </a:lnTo>
                  <a:lnTo>
                    <a:pt x="87" y="127"/>
                  </a:lnTo>
                  <a:lnTo>
                    <a:pt x="81" y="127"/>
                  </a:lnTo>
                  <a:lnTo>
                    <a:pt x="76" y="124"/>
                  </a:lnTo>
                  <a:lnTo>
                    <a:pt x="71" y="123"/>
                  </a:lnTo>
                  <a:lnTo>
                    <a:pt x="65" y="122"/>
                  </a:lnTo>
                  <a:lnTo>
                    <a:pt x="61" y="120"/>
                  </a:lnTo>
                  <a:lnTo>
                    <a:pt x="56" y="118"/>
                  </a:lnTo>
                  <a:lnTo>
                    <a:pt x="51" y="115"/>
                  </a:lnTo>
                  <a:lnTo>
                    <a:pt x="47" y="112"/>
                  </a:lnTo>
                  <a:lnTo>
                    <a:pt x="43" y="111"/>
                  </a:lnTo>
                  <a:lnTo>
                    <a:pt x="38" y="107"/>
                  </a:lnTo>
                  <a:lnTo>
                    <a:pt x="34" y="104"/>
                  </a:lnTo>
                  <a:lnTo>
                    <a:pt x="30" y="101"/>
                  </a:lnTo>
                  <a:lnTo>
                    <a:pt x="27" y="99"/>
                  </a:lnTo>
                  <a:lnTo>
                    <a:pt x="24" y="96"/>
                  </a:lnTo>
                  <a:lnTo>
                    <a:pt x="19" y="92"/>
                  </a:lnTo>
                  <a:lnTo>
                    <a:pt x="15" y="88"/>
                  </a:lnTo>
                  <a:lnTo>
                    <a:pt x="14" y="84"/>
                  </a:lnTo>
                  <a:lnTo>
                    <a:pt x="10" y="78"/>
                  </a:lnTo>
                  <a:lnTo>
                    <a:pt x="7" y="74"/>
                  </a:lnTo>
                  <a:lnTo>
                    <a:pt x="4" y="68"/>
                  </a:lnTo>
                  <a:lnTo>
                    <a:pt x="2" y="61"/>
                  </a:lnTo>
                  <a:lnTo>
                    <a:pt x="0" y="54"/>
                  </a:lnTo>
                  <a:lnTo>
                    <a:pt x="2" y="47"/>
                  </a:lnTo>
                  <a:lnTo>
                    <a:pt x="2" y="39"/>
                  </a:lnTo>
                  <a:lnTo>
                    <a:pt x="4" y="31"/>
                  </a:lnTo>
                  <a:lnTo>
                    <a:pt x="7" y="27"/>
                  </a:lnTo>
                  <a:lnTo>
                    <a:pt x="8" y="22"/>
                  </a:lnTo>
                  <a:lnTo>
                    <a:pt x="11" y="17"/>
                  </a:lnTo>
                  <a:lnTo>
                    <a:pt x="15" y="13"/>
                  </a:lnTo>
                  <a:lnTo>
                    <a:pt x="34" y="0"/>
                  </a:lnTo>
                  <a:close/>
                </a:path>
              </a:pathLst>
            </a:custGeom>
            <a:solidFill>
              <a:srgbClr val="D4FFFA">
                <a:alpha val="74901"/>
              </a:srgbClr>
            </a:solidFill>
            <a:ln w="9525">
              <a:noFill/>
              <a:round/>
              <a:headEnd/>
              <a:tailEnd/>
            </a:ln>
          </p:spPr>
          <p:txBody>
            <a:bodyPr/>
            <a:lstStyle/>
            <a:p>
              <a:endParaRPr lang="fr-FR">
                <a:solidFill>
                  <a:schemeClr val="accent2"/>
                </a:solidFill>
              </a:endParaRPr>
            </a:p>
          </p:txBody>
        </p:sp>
        <p:sp>
          <p:nvSpPr>
            <p:cNvPr id="89126" name="Freeform 32"/>
            <p:cNvSpPr>
              <a:spLocks/>
            </p:cNvSpPr>
            <p:nvPr/>
          </p:nvSpPr>
          <p:spPr bwMode="auto">
            <a:xfrm>
              <a:off x="855" y="1365"/>
              <a:ext cx="55" cy="58"/>
            </a:xfrm>
            <a:custGeom>
              <a:avLst/>
              <a:gdLst>
                <a:gd name="T0" fmla="*/ 0 w 122"/>
                <a:gd name="T1" fmla="*/ 0 h 126"/>
                <a:gd name="T2" fmla="*/ 0 w 122"/>
                <a:gd name="T3" fmla="*/ 0 h 126"/>
                <a:gd name="T4" fmla="*/ 0 w 122"/>
                <a:gd name="T5" fmla="*/ 0 h 126"/>
                <a:gd name="T6" fmla="*/ 1 w 122"/>
                <a:gd name="T7" fmla="*/ 0 h 126"/>
                <a:gd name="T8" fmla="*/ 1 w 122"/>
                <a:gd name="T9" fmla="*/ 0 h 126"/>
                <a:gd name="T10" fmla="*/ 2 w 122"/>
                <a:gd name="T11" fmla="*/ 0 h 126"/>
                <a:gd name="T12" fmla="*/ 2 w 122"/>
                <a:gd name="T13" fmla="*/ 0 h 126"/>
                <a:gd name="T14" fmla="*/ 3 w 122"/>
                <a:gd name="T15" fmla="*/ 0 h 126"/>
                <a:gd name="T16" fmla="*/ 3 w 122"/>
                <a:gd name="T17" fmla="*/ 0 h 126"/>
                <a:gd name="T18" fmla="*/ 4 w 122"/>
                <a:gd name="T19" fmla="*/ 1 h 126"/>
                <a:gd name="T20" fmla="*/ 5 w 122"/>
                <a:gd name="T21" fmla="*/ 1 h 126"/>
                <a:gd name="T22" fmla="*/ 5 w 122"/>
                <a:gd name="T23" fmla="*/ 1 h 126"/>
                <a:gd name="T24" fmla="*/ 6 w 122"/>
                <a:gd name="T25" fmla="*/ 2 h 126"/>
                <a:gd name="T26" fmla="*/ 6 w 122"/>
                <a:gd name="T27" fmla="*/ 2 h 126"/>
                <a:gd name="T28" fmla="*/ 7 w 122"/>
                <a:gd name="T29" fmla="*/ 3 h 126"/>
                <a:gd name="T30" fmla="*/ 7 w 122"/>
                <a:gd name="T31" fmla="*/ 3 h 126"/>
                <a:gd name="T32" fmla="*/ 8 w 122"/>
                <a:gd name="T33" fmla="*/ 3 h 126"/>
                <a:gd name="T34" fmla="*/ 8 w 122"/>
                <a:gd name="T35" fmla="*/ 3 h 126"/>
                <a:gd name="T36" fmla="*/ 8 w 122"/>
                <a:gd name="T37" fmla="*/ 4 h 126"/>
                <a:gd name="T38" fmla="*/ 9 w 122"/>
                <a:gd name="T39" fmla="*/ 4 h 126"/>
                <a:gd name="T40" fmla="*/ 9 w 122"/>
                <a:gd name="T41" fmla="*/ 5 h 126"/>
                <a:gd name="T42" fmla="*/ 9 w 122"/>
                <a:gd name="T43" fmla="*/ 6 h 126"/>
                <a:gd name="T44" fmla="*/ 10 w 122"/>
                <a:gd name="T45" fmla="*/ 6 h 126"/>
                <a:gd name="T46" fmla="*/ 10 w 122"/>
                <a:gd name="T47" fmla="*/ 6 h 126"/>
                <a:gd name="T48" fmla="*/ 10 w 122"/>
                <a:gd name="T49" fmla="*/ 7 h 126"/>
                <a:gd name="T50" fmla="*/ 10 w 122"/>
                <a:gd name="T51" fmla="*/ 8 h 126"/>
                <a:gd name="T52" fmla="*/ 11 w 122"/>
                <a:gd name="T53" fmla="*/ 8 h 126"/>
                <a:gd name="T54" fmla="*/ 11 w 122"/>
                <a:gd name="T55" fmla="*/ 9 h 126"/>
                <a:gd name="T56" fmla="*/ 11 w 122"/>
                <a:gd name="T57" fmla="*/ 10 h 126"/>
                <a:gd name="T58" fmla="*/ 11 w 122"/>
                <a:gd name="T59" fmla="*/ 10 h 126"/>
                <a:gd name="T60" fmla="*/ 11 w 122"/>
                <a:gd name="T61" fmla="*/ 11 h 126"/>
                <a:gd name="T62" fmla="*/ 11 w 122"/>
                <a:gd name="T63" fmla="*/ 11 h 126"/>
                <a:gd name="T64" fmla="*/ 11 w 122"/>
                <a:gd name="T65" fmla="*/ 12 h 126"/>
                <a:gd name="T66" fmla="*/ 9 w 122"/>
                <a:gd name="T67" fmla="*/ 12 h 126"/>
                <a:gd name="T68" fmla="*/ 9 w 122"/>
                <a:gd name="T69" fmla="*/ 12 h 126"/>
                <a:gd name="T70" fmla="*/ 9 w 122"/>
                <a:gd name="T71" fmla="*/ 12 h 126"/>
                <a:gd name="T72" fmla="*/ 9 w 122"/>
                <a:gd name="T73" fmla="*/ 12 h 126"/>
                <a:gd name="T74" fmla="*/ 9 w 122"/>
                <a:gd name="T75" fmla="*/ 11 h 126"/>
                <a:gd name="T76" fmla="*/ 9 w 122"/>
                <a:gd name="T77" fmla="*/ 11 h 126"/>
                <a:gd name="T78" fmla="*/ 9 w 122"/>
                <a:gd name="T79" fmla="*/ 10 h 126"/>
                <a:gd name="T80" fmla="*/ 8 w 122"/>
                <a:gd name="T81" fmla="*/ 9 h 126"/>
                <a:gd name="T82" fmla="*/ 8 w 122"/>
                <a:gd name="T83" fmla="*/ 8 h 126"/>
                <a:gd name="T84" fmla="*/ 8 w 122"/>
                <a:gd name="T85" fmla="*/ 8 h 126"/>
                <a:gd name="T86" fmla="*/ 8 w 122"/>
                <a:gd name="T87" fmla="*/ 7 h 126"/>
                <a:gd name="T88" fmla="*/ 8 w 122"/>
                <a:gd name="T89" fmla="*/ 7 h 126"/>
                <a:gd name="T90" fmla="*/ 7 w 122"/>
                <a:gd name="T91" fmla="*/ 6 h 126"/>
                <a:gd name="T92" fmla="*/ 7 w 122"/>
                <a:gd name="T93" fmla="*/ 6 h 126"/>
                <a:gd name="T94" fmla="*/ 6 w 122"/>
                <a:gd name="T95" fmla="*/ 6 h 126"/>
                <a:gd name="T96" fmla="*/ 6 w 122"/>
                <a:gd name="T97" fmla="*/ 5 h 126"/>
                <a:gd name="T98" fmla="*/ 6 w 122"/>
                <a:gd name="T99" fmla="*/ 5 h 126"/>
                <a:gd name="T100" fmla="*/ 5 w 122"/>
                <a:gd name="T101" fmla="*/ 4 h 126"/>
                <a:gd name="T102" fmla="*/ 5 w 122"/>
                <a:gd name="T103" fmla="*/ 4 h 126"/>
                <a:gd name="T104" fmla="*/ 5 w 122"/>
                <a:gd name="T105" fmla="*/ 4 h 126"/>
                <a:gd name="T106" fmla="*/ 4 w 122"/>
                <a:gd name="T107" fmla="*/ 3 h 126"/>
                <a:gd name="T108" fmla="*/ 4 w 122"/>
                <a:gd name="T109" fmla="*/ 3 h 126"/>
                <a:gd name="T110" fmla="*/ 3 w 122"/>
                <a:gd name="T111" fmla="*/ 3 h 126"/>
                <a:gd name="T112" fmla="*/ 2 w 122"/>
                <a:gd name="T113" fmla="*/ 2 h 126"/>
                <a:gd name="T114" fmla="*/ 2 w 122"/>
                <a:gd name="T115" fmla="*/ 2 h 126"/>
                <a:gd name="T116" fmla="*/ 0 w 122"/>
                <a:gd name="T117" fmla="*/ 0 h 126"/>
                <a:gd name="T118" fmla="*/ 0 w 122"/>
                <a:gd name="T119" fmla="*/ 0 h 1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2"/>
                <a:gd name="T181" fmla="*/ 0 h 126"/>
                <a:gd name="T182" fmla="*/ 122 w 122"/>
                <a:gd name="T183" fmla="*/ 126 h 1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2" h="126">
                  <a:moveTo>
                    <a:pt x="0" y="0"/>
                  </a:moveTo>
                  <a:lnTo>
                    <a:pt x="2" y="0"/>
                  </a:lnTo>
                  <a:lnTo>
                    <a:pt x="7" y="0"/>
                  </a:lnTo>
                  <a:lnTo>
                    <a:pt x="10" y="0"/>
                  </a:lnTo>
                  <a:lnTo>
                    <a:pt x="14" y="1"/>
                  </a:lnTo>
                  <a:lnTo>
                    <a:pt x="18" y="1"/>
                  </a:lnTo>
                  <a:lnTo>
                    <a:pt x="24" y="4"/>
                  </a:lnTo>
                  <a:lnTo>
                    <a:pt x="28" y="5"/>
                  </a:lnTo>
                  <a:lnTo>
                    <a:pt x="35" y="7"/>
                  </a:lnTo>
                  <a:lnTo>
                    <a:pt x="41" y="8"/>
                  </a:lnTo>
                  <a:lnTo>
                    <a:pt x="48" y="12"/>
                  </a:lnTo>
                  <a:lnTo>
                    <a:pt x="55" y="13"/>
                  </a:lnTo>
                  <a:lnTo>
                    <a:pt x="61" y="17"/>
                  </a:lnTo>
                  <a:lnTo>
                    <a:pt x="68" y="21"/>
                  </a:lnTo>
                  <a:lnTo>
                    <a:pt x="75" y="25"/>
                  </a:lnTo>
                  <a:lnTo>
                    <a:pt x="79" y="28"/>
                  </a:lnTo>
                  <a:lnTo>
                    <a:pt x="83" y="32"/>
                  </a:lnTo>
                  <a:lnTo>
                    <a:pt x="88" y="35"/>
                  </a:lnTo>
                  <a:lnTo>
                    <a:pt x="92" y="40"/>
                  </a:lnTo>
                  <a:lnTo>
                    <a:pt x="96" y="44"/>
                  </a:lnTo>
                  <a:lnTo>
                    <a:pt x="100" y="48"/>
                  </a:lnTo>
                  <a:lnTo>
                    <a:pt x="104" y="54"/>
                  </a:lnTo>
                  <a:lnTo>
                    <a:pt x="108" y="59"/>
                  </a:lnTo>
                  <a:lnTo>
                    <a:pt x="109" y="65"/>
                  </a:lnTo>
                  <a:lnTo>
                    <a:pt x="113" y="71"/>
                  </a:lnTo>
                  <a:lnTo>
                    <a:pt x="114" y="78"/>
                  </a:lnTo>
                  <a:lnTo>
                    <a:pt x="118" y="86"/>
                  </a:lnTo>
                  <a:lnTo>
                    <a:pt x="118" y="93"/>
                  </a:lnTo>
                  <a:lnTo>
                    <a:pt x="120" y="101"/>
                  </a:lnTo>
                  <a:lnTo>
                    <a:pt x="120" y="105"/>
                  </a:lnTo>
                  <a:lnTo>
                    <a:pt x="121" y="109"/>
                  </a:lnTo>
                  <a:lnTo>
                    <a:pt x="121" y="113"/>
                  </a:lnTo>
                  <a:lnTo>
                    <a:pt x="122" y="119"/>
                  </a:lnTo>
                  <a:lnTo>
                    <a:pt x="96" y="126"/>
                  </a:lnTo>
                  <a:lnTo>
                    <a:pt x="96" y="124"/>
                  </a:lnTo>
                  <a:lnTo>
                    <a:pt x="96" y="122"/>
                  </a:lnTo>
                  <a:lnTo>
                    <a:pt x="96" y="117"/>
                  </a:lnTo>
                  <a:lnTo>
                    <a:pt x="96" y="113"/>
                  </a:lnTo>
                  <a:lnTo>
                    <a:pt x="94" y="107"/>
                  </a:lnTo>
                  <a:lnTo>
                    <a:pt x="93" y="100"/>
                  </a:lnTo>
                  <a:lnTo>
                    <a:pt x="90" y="92"/>
                  </a:lnTo>
                  <a:lnTo>
                    <a:pt x="88" y="84"/>
                  </a:lnTo>
                  <a:lnTo>
                    <a:pt x="85" y="80"/>
                  </a:lnTo>
                  <a:lnTo>
                    <a:pt x="83" y="74"/>
                  </a:lnTo>
                  <a:lnTo>
                    <a:pt x="81" y="70"/>
                  </a:lnTo>
                  <a:lnTo>
                    <a:pt x="79" y="66"/>
                  </a:lnTo>
                  <a:lnTo>
                    <a:pt x="75" y="62"/>
                  </a:lnTo>
                  <a:lnTo>
                    <a:pt x="72" y="58"/>
                  </a:lnTo>
                  <a:lnTo>
                    <a:pt x="68" y="53"/>
                  </a:lnTo>
                  <a:lnTo>
                    <a:pt x="65" y="48"/>
                  </a:lnTo>
                  <a:lnTo>
                    <a:pt x="60" y="44"/>
                  </a:lnTo>
                  <a:lnTo>
                    <a:pt x="55" y="40"/>
                  </a:lnTo>
                  <a:lnTo>
                    <a:pt x="49" y="38"/>
                  </a:lnTo>
                  <a:lnTo>
                    <a:pt x="44" y="34"/>
                  </a:lnTo>
                  <a:lnTo>
                    <a:pt x="37" y="31"/>
                  </a:lnTo>
                  <a:lnTo>
                    <a:pt x="32" y="27"/>
                  </a:lnTo>
                  <a:lnTo>
                    <a:pt x="24" y="24"/>
                  </a:lnTo>
                  <a:lnTo>
                    <a:pt x="18" y="21"/>
                  </a:lnTo>
                  <a:lnTo>
                    <a:pt x="0" y="0"/>
                  </a:lnTo>
                  <a:close/>
                </a:path>
              </a:pathLst>
            </a:custGeom>
            <a:solidFill>
              <a:srgbClr val="FFFFFF">
                <a:alpha val="74901"/>
              </a:srgbClr>
            </a:solidFill>
            <a:ln w="9525">
              <a:noFill/>
              <a:round/>
              <a:headEnd/>
              <a:tailEnd/>
            </a:ln>
          </p:spPr>
          <p:txBody>
            <a:bodyPr/>
            <a:lstStyle/>
            <a:p>
              <a:endParaRPr lang="fr-FR">
                <a:solidFill>
                  <a:schemeClr val="accent2"/>
                </a:solidFill>
              </a:endParaRPr>
            </a:p>
          </p:txBody>
        </p:sp>
        <p:sp>
          <p:nvSpPr>
            <p:cNvPr id="89127" name="Freeform 33"/>
            <p:cNvSpPr>
              <a:spLocks/>
            </p:cNvSpPr>
            <p:nvPr/>
          </p:nvSpPr>
          <p:spPr bwMode="auto">
            <a:xfrm>
              <a:off x="368" y="1567"/>
              <a:ext cx="236" cy="150"/>
            </a:xfrm>
            <a:custGeom>
              <a:avLst/>
              <a:gdLst>
                <a:gd name="T0" fmla="*/ 3 w 516"/>
                <a:gd name="T1" fmla="*/ 25 h 327"/>
                <a:gd name="T2" fmla="*/ 47 w 516"/>
                <a:gd name="T3" fmla="*/ 0 h 327"/>
                <a:gd name="T4" fmla="*/ 49 w 516"/>
                <a:gd name="T5" fmla="*/ 4 h 327"/>
                <a:gd name="T6" fmla="*/ 5 w 516"/>
                <a:gd name="T7" fmla="*/ 31 h 327"/>
                <a:gd name="T8" fmla="*/ 5 w 516"/>
                <a:gd name="T9" fmla="*/ 31 h 327"/>
                <a:gd name="T10" fmla="*/ 5 w 516"/>
                <a:gd name="T11" fmla="*/ 31 h 327"/>
                <a:gd name="T12" fmla="*/ 5 w 516"/>
                <a:gd name="T13" fmla="*/ 31 h 327"/>
                <a:gd name="T14" fmla="*/ 5 w 516"/>
                <a:gd name="T15" fmla="*/ 31 h 327"/>
                <a:gd name="T16" fmla="*/ 4 w 516"/>
                <a:gd name="T17" fmla="*/ 31 h 327"/>
                <a:gd name="T18" fmla="*/ 4 w 516"/>
                <a:gd name="T19" fmla="*/ 31 h 327"/>
                <a:gd name="T20" fmla="*/ 3 w 516"/>
                <a:gd name="T21" fmla="*/ 32 h 327"/>
                <a:gd name="T22" fmla="*/ 3 w 516"/>
                <a:gd name="T23" fmla="*/ 32 h 327"/>
                <a:gd name="T24" fmla="*/ 2 w 516"/>
                <a:gd name="T25" fmla="*/ 32 h 327"/>
                <a:gd name="T26" fmla="*/ 1 w 516"/>
                <a:gd name="T27" fmla="*/ 32 h 327"/>
                <a:gd name="T28" fmla="*/ 1 w 516"/>
                <a:gd name="T29" fmla="*/ 31 h 327"/>
                <a:gd name="T30" fmla="*/ 0 w 516"/>
                <a:gd name="T31" fmla="*/ 31 h 327"/>
                <a:gd name="T32" fmla="*/ 0 w 516"/>
                <a:gd name="T33" fmla="*/ 31 h 327"/>
                <a:gd name="T34" fmla="*/ 0 w 516"/>
                <a:gd name="T35" fmla="*/ 30 h 327"/>
                <a:gd name="T36" fmla="*/ 0 w 516"/>
                <a:gd name="T37" fmla="*/ 30 h 327"/>
                <a:gd name="T38" fmla="*/ 0 w 516"/>
                <a:gd name="T39" fmla="*/ 29 h 327"/>
                <a:gd name="T40" fmla="*/ 0 w 516"/>
                <a:gd name="T41" fmla="*/ 29 h 327"/>
                <a:gd name="T42" fmla="*/ 0 w 516"/>
                <a:gd name="T43" fmla="*/ 28 h 327"/>
                <a:gd name="T44" fmla="*/ 0 w 516"/>
                <a:gd name="T45" fmla="*/ 28 h 327"/>
                <a:gd name="T46" fmla="*/ 0 w 516"/>
                <a:gd name="T47" fmla="*/ 28 h 327"/>
                <a:gd name="T48" fmla="*/ 0 w 516"/>
                <a:gd name="T49" fmla="*/ 28 h 327"/>
                <a:gd name="T50" fmla="*/ 1 w 516"/>
                <a:gd name="T51" fmla="*/ 27 h 327"/>
                <a:gd name="T52" fmla="*/ 1 w 516"/>
                <a:gd name="T53" fmla="*/ 27 h 327"/>
                <a:gd name="T54" fmla="*/ 2 w 516"/>
                <a:gd name="T55" fmla="*/ 26 h 327"/>
                <a:gd name="T56" fmla="*/ 2 w 516"/>
                <a:gd name="T57" fmla="*/ 26 h 327"/>
                <a:gd name="T58" fmla="*/ 3 w 516"/>
                <a:gd name="T59" fmla="*/ 25 h 327"/>
                <a:gd name="T60" fmla="*/ 3 w 516"/>
                <a:gd name="T61" fmla="*/ 25 h 3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6"/>
                <a:gd name="T94" fmla="*/ 0 h 327"/>
                <a:gd name="T95" fmla="*/ 516 w 516"/>
                <a:gd name="T96" fmla="*/ 327 h 3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6" h="327">
                  <a:moveTo>
                    <a:pt x="30" y="261"/>
                  </a:moveTo>
                  <a:lnTo>
                    <a:pt x="487" y="0"/>
                  </a:lnTo>
                  <a:lnTo>
                    <a:pt x="516" y="36"/>
                  </a:lnTo>
                  <a:lnTo>
                    <a:pt x="60" y="316"/>
                  </a:lnTo>
                  <a:lnTo>
                    <a:pt x="59" y="316"/>
                  </a:lnTo>
                  <a:lnTo>
                    <a:pt x="56" y="318"/>
                  </a:lnTo>
                  <a:lnTo>
                    <a:pt x="53" y="319"/>
                  </a:lnTo>
                  <a:lnTo>
                    <a:pt x="50" y="320"/>
                  </a:lnTo>
                  <a:lnTo>
                    <a:pt x="44" y="322"/>
                  </a:lnTo>
                  <a:lnTo>
                    <a:pt x="39" y="325"/>
                  </a:lnTo>
                  <a:lnTo>
                    <a:pt x="34" y="326"/>
                  </a:lnTo>
                  <a:lnTo>
                    <a:pt x="28" y="327"/>
                  </a:lnTo>
                  <a:lnTo>
                    <a:pt x="22" y="326"/>
                  </a:lnTo>
                  <a:lnTo>
                    <a:pt x="16" y="326"/>
                  </a:lnTo>
                  <a:lnTo>
                    <a:pt x="11" y="325"/>
                  </a:lnTo>
                  <a:lnTo>
                    <a:pt x="7" y="322"/>
                  </a:lnTo>
                  <a:lnTo>
                    <a:pt x="3" y="318"/>
                  </a:lnTo>
                  <a:lnTo>
                    <a:pt x="2" y="312"/>
                  </a:lnTo>
                  <a:lnTo>
                    <a:pt x="0" y="307"/>
                  </a:lnTo>
                  <a:lnTo>
                    <a:pt x="0" y="304"/>
                  </a:lnTo>
                  <a:lnTo>
                    <a:pt x="0" y="299"/>
                  </a:lnTo>
                  <a:lnTo>
                    <a:pt x="2" y="295"/>
                  </a:lnTo>
                  <a:lnTo>
                    <a:pt x="2" y="293"/>
                  </a:lnTo>
                  <a:lnTo>
                    <a:pt x="3" y="291"/>
                  </a:lnTo>
                  <a:lnTo>
                    <a:pt x="6" y="285"/>
                  </a:lnTo>
                  <a:lnTo>
                    <a:pt x="10" y="280"/>
                  </a:lnTo>
                  <a:lnTo>
                    <a:pt x="14" y="274"/>
                  </a:lnTo>
                  <a:lnTo>
                    <a:pt x="19" y="270"/>
                  </a:lnTo>
                  <a:lnTo>
                    <a:pt x="24" y="265"/>
                  </a:lnTo>
                  <a:lnTo>
                    <a:pt x="30" y="261"/>
                  </a:lnTo>
                  <a:close/>
                </a:path>
              </a:pathLst>
            </a:custGeom>
            <a:solidFill>
              <a:srgbClr val="667066">
                <a:alpha val="74901"/>
              </a:srgbClr>
            </a:solidFill>
            <a:ln w="9525">
              <a:noFill/>
              <a:round/>
              <a:headEnd/>
              <a:tailEnd/>
            </a:ln>
          </p:spPr>
          <p:txBody>
            <a:bodyPr/>
            <a:lstStyle/>
            <a:p>
              <a:endParaRPr lang="fr-FR">
                <a:solidFill>
                  <a:schemeClr val="accent2"/>
                </a:solidFill>
              </a:endParaRPr>
            </a:p>
          </p:txBody>
        </p:sp>
        <p:sp>
          <p:nvSpPr>
            <p:cNvPr id="89128" name="Freeform 34"/>
            <p:cNvSpPr>
              <a:spLocks/>
            </p:cNvSpPr>
            <p:nvPr/>
          </p:nvSpPr>
          <p:spPr bwMode="auto">
            <a:xfrm>
              <a:off x="599" y="1549"/>
              <a:ext cx="50" cy="68"/>
            </a:xfrm>
            <a:custGeom>
              <a:avLst/>
              <a:gdLst>
                <a:gd name="T0" fmla="*/ 1 w 110"/>
                <a:gd name="T1" fmla="*/ 2 h 150"/>
                <a:gd name="T2" fmla="*/ 2 w 110"/>
                <a:gd name="T3" fmla="*/ 1 h 150"/>
                <a:gd name="T4" fmla="*/ 3 w 110"/>
                <a:gd name="T5" fmla="*/ 1 h 150"/>
                <a:gd name="T6" fmla="*/ 4 w 110"/>
                <a:gd name="T7" fmla="*/ 0 h 150"/>
                <a:gd name="T8" fmla="*/ 5 w 110"/>
                <a:gd name="T9" fmla="*/ 0 h 150"/>
                <a:gd name="T10" fmla="*/ 5 w 110"/>
                <a:gd name="T11" fmla="*/ 0 h 150"/>
                <a:gd name="T12" fmla="*/ 6 w 110"/>
                <a:gd name="T13" fmla="*/ 0 h 150"/>
                <a:gd name="T14" fmla="*/ 7 w 110"/>
                <a:gd name="T15" fmla="*/ 0 h 150"/>
                <a:gd name="T16" fmla="*/ 8 w 110"/>
                <a:gd name="T17" fmla="*/ 1 h 150"/>
                <a:gd name="T18" fmla="*/ 9 w 110"/>
                <a:gd name="T19" fmla="*/ 1 h 150"/>
                <a:gd name="T20" fmla="*/ 9 w 110"/>
                <a:gd name="T21" fmla="*/ 2 h 150"/>
                <a:gd name="T22" fmla="*/ 10 w 110"/>
                <a:gd name="T23" fmla="*/ 4 h 150"/>
                <a:gd name="T24" fmla="*/ 10 w 110"/>
                <a:gd name="T25" fmla="*/ 5 h 150"/>
                <a:gd name="T26" fmla="*/ 10 w 110"/>
                <a:gd name="T27" fmla="*/ 5 h 150"/>
                <a:gd name="T28" fmla="*/ 10 w 110"/>
                <a:gd name="T29" fmla="*/ 6 h 150"/>
                <a:gd name="T30" fmla="*/ 10 w 110"/>
                <a:gd name="T31" fmla="*/ 7 h 150"/>
                <a:gd name="T32" fmla="*/ 10 w 110"/>
                <a:gd name="T33" fmla="*/ 8 h 150"/>
                <a:gd name="T34" fmla="*/ 10 w 110"/>
                <a:gd name="T35" fmla="*/ 9 h 150"/>
                <a:gd name="T36" fmla="*/ 10 w 110"/>
                <a:gd name="T37" fmla="*/ 10 h 150"/>
                <a:gd name="T38" fmla="*/ 10 w 110"/>
                <a:gd name="T39" fmla="*/ 11 h 150"/>
                <a:gd name="T40" fmla="*/ 9 w 110"/>
                <a:gd name="T41" fmla="*/ 12 h 150"/>
                <a:gd name="T42" fmla="*/ 9 w 110"/>
                <a:gd name="T43" fmla="*/ 13 h 150"/>
                <a:gd name="T44" fmla="*/ 8 w 110"/>
                <a:gd name="T45" fmla="*/ 13 h 150"/>
                <a:gd name="T46" fmla="*/ 7 w 110"/>
                <a:gd name="T47" fmla="*/ 14 h 150"/>
                <a:gd name="T48" fmla="*/ 6 w 110"/>
                <a:gd name="T49" fmla="*/ 14 h 150"/>
                <a:gd name="T50" fmla="*/ 5 w 110"/>
                <a:gd name="T51" fmla="*/ 14 h 150"/>
                <a:gd name="T52" fmla="*/ 4 w 110"/>
                <a:gd name="T53" fmla="*/ 14 h 150"/>
                <a:gd name="T54" fmla="*/ 3 w 110"/>
                <a:gd name="T55" fmla="*/ 14 h 150"/>
                <a:gd name="T56" fmla="*/ 2 w 110"/>
                <a:gd name="T57" fmla="*/ 13 h 150"/>
                <a:gd name="T58" fmla="*/ 1 w 110"/>
                <a:gd name="T59" fmla="*/ 13 h 150"/>
                <a:gd name="T60" fmla="*/ 0 w 110"/>
                <a:gd name="T61" fmla="*/ 13 h 150"/>
                <a:gd name="T62" fmla="*/ 0 w 110"/>
                <a:gd name="T63" fmla="*/ 13 h 150"/>
                <a:gd name="T64" fmla="*/ 0 w 110"/>
                <a:gd name="T65" fmla="*/ 9 h 150"/>
                <a:gd name="T66" fmla="*/ 0 w 110"/>
                <a:gd name="T67" fmla="*/ 9 h 150"/>
                <a:gd name="T68" fmla="*/ 0 w 110"/>
                <a:gd name="T69" fmla="*/ 8 h 150"/>
                <a:gd name="T70" fmla="*/ 0 w 110"/>
                <a:gd name="T71" fmla="*/ 7 h 150"/>
                <a:gd name="T72" fmla="*/ 0 w 110"/>
                <a:gd name="T73" fmla="*/ 6 h 150"/>
                <a:gd name="T74" fmla="*/ 0 w 110"/>
                <a:gd name="T75" fmla="*/ 5 h 150"/>
                <a:gd name="T76" fmla="*/ 0 w 110"/>
                <a:gd name="T77" fmla="*/ 4 h 150"/>
                <a:gd name="T78" fmla="*/ 1 w 110"/>
                <a:gd name="T79" fmla="*/ 2 h 150"/>
                <a:gd name="T80" fmla="*/ 1 w 110"/>
                <a:gd name="T81" fmla="*/ 2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0"/>
                <a:gd name="T124" fmla="*/ 0 h 150"/>
                <a:gd name="T125" fmla="*/ 110 w 110"/>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0" h="150">
                  <a:moveTo>
                    <a:pt x="11" y="23"/>
                  </a:moveTo>
                  <a:lnTo>
                    <a:pt x="11" y="21"/>
                  </a:lnTo>
                  <a:lnTo>
                    <a:pt x="14" y="19"/>
                  </a:lnTo>
                  <a:lnTo>
                    <a:pt x="18" y="16"/>
                  </a:lnTo>
                  <a:lnTo>
                    <a:pt x="25" y="13"/>
                  </a:lnTo>
                  <a:lnTo>
                    <a:pt x="30" y="9"/>
                  </a:lnTo>
                  <a:lnTo>
                    <a:pt x="38" y="5"/>
                  </a:lnTo>
                  <a:lnTo>
                    <a:pt x="42" y="4"/>
                  </a:lnTo>
                  <a:lnTo>
                    <a:pt x="46" y="2"/>
                  </a:lnTo>
                  <a:lnTo>
                    <a:pt x="51" y="1"/>
                  </a:lnTo>
                  <a:lnTo>
                    <a:pt x="55" y="1"/>
                  </a:lnTo>
                  <a:lnTo>
                    <a:pt x="59" y="0"/>
                  </a:lnTo>
                  <a:lnTo>
                    <a:pt x="63" y="0"/>
                  </a:lnTo>
                  <a:lnTo>
                    <a:pt x="67" y="0"/>
                  </a:lnTo>
                  <a:lnTo>
                    <a:pt x="72" y="2"/>
                  </a:lnTo>
                  <a:lnTo>
                    <a:pt x="76" y="2"/>
                  </a:lnTo>
                  <a:lnTo>
                    <a:pt x="80" y="5"/>
                  </a:lnTo>
                  <a:lnTo>
                    <a:pt x="84" y="8"/>
                  </a:lnTo>
                  <a:lnTo>
                    <a:pt x="88" y="12"/>
                  </a:lnTo>
                  <a:lnTo>
                    <a:pt x="91" y="16"/>
                  </a:lnTo>
                  <a:lnTo>
                    <a:pt x="95" y="21"/>
                  </a:lnTo>
                  <a:lnTo>
                    <a:pt x="98" y="27"/>
                  </a:lnTo>
                  <a:lnTo>
                    <a:pt x="100" y="33"/>
                  </a:lnTo>
                  <a:lnTo>
                    <a:pt x="102" y="37"/>
                  </a:lnTo>
                  <a:lnTo>
                    <a:pt x="103" y="42"/>
                  </a:lnTo>
                  <a:lnTo>
                    <a:pt x="104" y="46"/>
                  </a:lnTo>
                  <a:lnTo>
                    <a:pt x="106" y="51"/>
                  </a:lnTo>
                  <a:lnTo>
                    <a:pt x="106" y="55"/>
                  </a:lnTo>
                  <a:lnTo>
                    <a:pt x="107" y="60"/>
                  </a:lnTo>
                  <a:lnTo>
                    <a:pt x="108" y="66"/>
                  </a:lnTo>
                  <a:lnTo>
                    <a:pt x="110" y="73"/>
                  </a:lnTo>
                  <a:lnTo>
                    <a:pt x="110" y="78"/>
                  </a:lnTo>
                  <a:lnTo>
                    <a:pt x="110" y="83"/>
                  </a:lnTo>
                  <a:lnTo>
                    <a:pt x="110" y="88"/>
                  </a:lnTo>
                  <a:lnTo>
                    <a:pt x="110" y="93"/>
                  </a:lnTo>
                  <a:lnTo>
                    <a:pt x="110" y="97"/>
                  </a:lnTo>
                  <a:lnTo>
                    <a:pt x="110" y="101"/>
                  </a:lnTo>
                  <a:lnTo>
                    <a:pt x="108" y="105"/>
                  </a:lnTo>
                  <a:lnTo>
                    <a:pt x="108" y="109"/>
                  </a:lnTo>
                  <a:lnTo>
                    <a:pt x="106" y="116"/>
                  </a:lnTo>
                  <a:lnTo>
                    <a:pt x="104" y="123"/>
                  </a:lnTo>
                  <a:lnTo>
                    <a:pt x="100" y="128"/>
                  </a:lnTo>
                  <a:lnTo>
                    <a:pt x="98" y="134"/>
                  </a:lnTo>
                  <a:lnTo>
                    <a:pt x="94" y="136"/>
                  </a:lnTo>
                  <a:lnTo>
                    <a:pt x="90" y="140"/>
                  </a:lnTo>
                  <a:lnTo>
                    <a:pt x="84" y="143"/>
                  </a:lnTo>
                  <a:lnTo>
                    <a:pt x="80" y="146"/>
                  </a:lnTo>
                  <a:lnTo>
                    <a:pt x="75" y="146"/>
                  </a:lnTo>
                  <a:lnTo>
                    <a:pt x="70" y="147"/>
                  </a:lnTo>
                  <a:lnTo>
                    <a:pt x="65" y="148"/>
                  </a:lnTo>
                  <a:lnTo>
                    <a:pt x="59" y="150"/>
                  </a:lnTo>
                  <a:lnTo>
                    <a:pt x="54" y="148"/>
                  </a:lnTo>
                  <a:lnTo>
                    <a:pt x="49" y="148"/>
                  </a:lnTo>
                  <a:lnTo>
                    <a:pt x="43" y="147"/>
                  </a:lnTo>
                  <a:lnTo>
                    <a:pt x="38" y="147"/>
                  </a:lnTo>
                  <a:lnTo>
                    <a:pt x="33" y="146"/>
                  </a:lnTo>
                  <a:lnTo>
                    <a:pt x="27" y="144"/>
                  </a:lnTo>
                  <a:lnTo>
                    <a:pt x="23" y="143"/>
                  </a:lnTo>
                  <a:lnTo>
                    <a:pt x="18" y="143"/>
                  </a:lnTo>
                  <a:lnTo>
                    <a:pt x="14" y="140"/>
                  </a:lnTo>
                  <a:lnTo>
                    <a:pt x="10" y="139"/>
                  </a:lnTo>
                  <a:lnTo>
                    <a:pt x="6" y="138"/>
                  </a:lnTo>
                  <a:lnTo>
                    <a:pt x="5" y="138"/>
                  </a:lnTo>
                  <a:lnTo>
                    <a:pt x="1" y="136"/>
                  </a:lnTo>
                  <a:lnTo>
                    <a:pt x="0" y="136"/>
                  </a:lnTo>
                  <a:lnTo>
                    <a:pt x="0" y="98"/>
                  </a:lnTo>
                  <a:lnTo>
                    <a:pt x="0" y="97"/>
                  </a:lnTo>
                  <a:lnTo>
                    <a:pt x="0" y="96"/>
                  </a:lnTo>
                  <a:lnTo>
                    <a:pt x="0" y="92"/>
                  </a:lnTo>
                  <a:lnTo>
                    <a:pt x="0" y="88"/>
                  </a:lnTo>
                  <a:lnTo>
                    <a:pt x="0" y="82"/>
                  </a:lnTo>
                  <a:lnTo>
                    <a:pt x="1" y="78"/>
                  </a:lnTo>
                  <a:lnTo>
                    <a:pt x="1" y="73"/>
                  </a:lnTo>
                  <a:lnTo>
                    <a:pt x="3" y="67"/>
                  </a:lnTo>
                  <a:lnTo>
                    <a:pt x="5" y="60"/>
                  </a:lnTo>
                  <a:lnTo>
                    <a:pt x="6" y="55"/>
                  </a:lnTo>
                  <a:lnTo>
                    <a:pt x="6" y="47"/>
                  </a:lnTo>
                  <a:lnTo>
                    <a:pt x="7" y="40"/>
                  </a:lnTo>
                  <a:lnTo>
                    <a:pt x="9" y="32"/>
                  </a:lnTo>
                  <a:lnTo>
                    <a:pt x="10" y="27"/>
                  </a:lnTo>
                  <a:lnTo>
                    <a:pt x="10" y="24"/>
                  </a:lnTo>
                  <a:lnTo>
                    <a:pt x="11" y="23"/>
                  </a:lnTo>
                  <a:close/>
                </a:path>
              </a:pathLst>
            </a:custGeom>
            <a:solidFill>
              <a:srgbClr val="667066">
                <a:alpha val="74901"/>
              </a:srgbClr>
            </a:solidFill>
            <a:ln w="9525">
              <a:noFill/>
              <a:round/>
              <a:headEnd/>
              <a:tailEnd/>
            </a:ln>
          </p:spPr>
          <p:txBody>
            <a:bodyPr/>
            <a:lstStyle/>
            <a:p>
              <a:endParaRPr lang="fr-FR">
                <a:solidFill>
                  <a:schemeClr val="accent2"/>
                </a:solidFill>
              </a:endParaRPr>
            </a:p>
          </p:txBody>
        </p:sp>
        <p:sp>
          <p:nvSpPr>
            <p:cNvPr id="89129" name="Freeform 35"/>
            <p:cNvSpPr>
              <a:spLocks/>
            </p:cNvSpPr>
            <p:nvPr/>
          </p:nvSpPr>
          <p:spPr bwMode="auto">
            <a:xfrm>
              <a:off x="532" y="1541"/>
              <a:ext cx="81" cy="68"/>
            </a:xfrm>
            <a:custGeom>
              <a:avLst/>
              <a:gdLst>
                <a:gd name="T0" fmla="*/ 8 w 176"/>
                <a:gd name="T1" fmla="*/ 0 h 150"/>
                <a:gd name="T2" fmla="*/ 9 w 176"/>
                <a:gd name="T3" fmla="*/ 0 h 150"/>
                <a:gd name="T4" fmla="*/ 10 w 176"/>
                <a:gd name="T5" fmla="*/ 0 h 150"/>
                <a:gd name="T6" fmla="*/ 11 w 176"/>
                <a:gd name="T7" fmla="*/ 0 h 150"/>
                <a:gd name="T8" fmla="*/ 12 w 176"/>
                <a:gd name="T9" fmla="*/ 0 h 150"/>
                <a:gd name="T10" fmla="*/ 13 w 176"/>
                <a:gd name="T11" fmla="*/ 0 h 150"/>
                <a:gd name="T12" fmla="*/ 13 w 176"/>
                <a:gd name="T13" fmla="*/ 0 h 150"/>
                <a:gd name="T14" fmla="*/ 15 w 176"/>
                <a:gd name="T15" fmla="*/ 1 h 150"/>
                <a:gd name="T16" fmla="*/ 16 w 176"/>
                <a:gd name="T17" fmla="*/ 2 h 150"/>
                <a:gd name="T18" fmla="*/ 16 w 176"/>
                <a:gd name="T19" fmla="*/ 3 h 150"/>
                <a:gd name="T20" fmla="*/ 17 w 176"/>
                <a:gd name="T21" fmla="*/ 5 h 150"/>
                <a:gd name="T22" fmla="*/ 17 w 176"/>
                <a:gd name="T23" fmla="*/ 5 h 150"/>
                <a:gd name="T24" fmla="*/ 17 w 176"/>
                <a:gd name="T25" fmla="*/ 6 h 150"/>
                <a:gd name="T26" fmla="*/ 17 w 176"/>
                <a:gd name="T27" fmla="*/ 7 h 150"/>
                <a:gd name="T28" fmla="*/ 17 w 176"/>
                <a:gd name="T29" fmla="*/ 8 h 150"/>
                <a:gd name="T30" fmla="*/ 17 w 176"/>
                <a:gd name="T31" fmla="*/ 9 h 150"/>
                <a:gd name="T32" fmla="*/ 17 w 176"/>
                <a:gd name="T33" fmla="*/ 10 h 150"/>
                <a:gd name="T34" fmla="*/ 17 w 176"/>
                <a:gd name="T35" fmla="*/ 12 h 150"/>
                <a:gd name="T36" fmla="*/ 12 w 176"/>
                <a:gd name="T37" fmla="*/ 14 h 150"/>
                <a:gd name="T38" fmla="*/ 12 w 176"/>
                <a:gd name="T39" fmla="*/ 14 h 150"/>
                <a:gd name="T40" fmla="*/ 12 w 176"/>
                <a:gd name="T41" fmla="*/ 13 h 150"/>
                <a:gd name="T42" fmla="*/ 13 w 176"/>
                <a:gd name="T43" fmla="*/ 12 h 150"/>
                <a:gd name="T44" fmla="*/ 13 w 176"/>
                <a:gd name="T45" fmla="*/ 10 h 150"/>
                <a:gd name="T46" fmla="*/ 13 w 176"/>
                <a:gd name="T47" fmla="*/ 10 h 150"/>
                <a:gd name="T48" fmla="*/ 13 w 176"/>
                <a:gd name="T49" fmla="*/ 9 h 150"/>
                <a:gd name="T50" fmla="*/ 13 w 176"/>
                <a:gd name="T51" fmla="*/ 8 h 150"/>
                <a:gd name="T52" fmla="*/ 13 w 176"/>
                <a:gd name="T53" fmla="*/ 7 h 150"/>
                <a:gd name="T54" fmla="*/ 12 w 176"/>
                <a:gd name="T55" fmla="*/ 6 h 150"/>
                <a:gd name="T56" fmla="*/ 12 w 176"/>
                <a:gd name="T57" fmla="*/ 6 h 150"/>
                <a:gd name="T58" fmla="*/ 11 w 176"/>
                <a:gd name="T59" fmla="*/ 5 h 150"/>
                <a:gd name="T60" fmla="*/ 11 w 176"/>
                <a:gd name="T61" fmla="*/ 5 h 150"/>
                <a:gd name="T62" fmla="*/ 9 w 176"/>
                <a:gd name="T63" fmla="*/ 4 h 150"/>
                <a:gd name="T64" fmla="*/ 8 w 176"/>
                <a:gd name="T65" fmla="*/ 4 h 150"/>
                <a:gd name="T66" fmla="*/ 7 w 176"/>
                <a:gd name="T67" fmla="*/ 3 h 150"/>
                <a:gd name="T68" fmla="*/ 6 w 176"/>
                <a:gd name="T69" fmla="*/ 3 h 150"/>
                <a:gd name="T70" fmla="*/ 6 w 176"/>
                <a:gd name="T71" fmla="*/ 3 h 150"/>
                <a:gd name="T72" fmla="*/ 5 w 176"/>
                <a:gd name="T73" fmla="*/ 3 h 150"/>
                <a:gd name="T74" fmla="*/ 4 w 176"/>
                <a:gd name="T75" fmla="*/ 3 h 150"/>
                <a:gd name="T76" fmla="*/ 3 w 176"/>
                <a:gd name="T77" fmla="*/ 3 h 150"/>
                <a:gd name="T78" fmla="*/ 2 w 176"/>
                <a:gd name="T79" fmla="*/ 3 h 150"/>
                <a:gd name="T80" fmla="*/ 1 w 176"/>
                <a:gd name="T81" fmla="*/ 4 h 150"/>
                <a:gd name="T82" fmla="*/ 0 w 176"/>
                <a:gd name="T83" fmla="*/ 4 h 150"/>
                <a:gd name="T84" fmla="*/ 0 w 176"/>
                <a:gd name="T85" fmla="*/ 5 h 150"/>
                <a:gd name="T86" fmla="*/ 0 w 176"/>
                <a:gd name="T87" fmla="*/ 4 h 150"/>
                <a:gd name="T88" fmla="*/ 1 w 176"/>
                <a:gd name="T89" fmla="*/ 3 h 150"/>
                <a:gd name="T90" fmla="*/ 2 w 176"/>
                <a:gd name="T91" fmla="*/ 3 h 150"/>
                <a:gd name="T92" fmla="*/ 3 w 176"/>
                <a:gd name="T93" fmla="*/ 2 h 150"/>
                <a:gd name="T94" fmla="*/ 4 w 176"/>
                <a:gd name="T95" fmla="*/ 2 h 150"/>
                <a:gd name="T96" fmla="*/ 5 w 176"/>
                <a:gd name="T97" fmla="*/ 1 h 150"/>
                <a:gd name="T98" fmla="*/ 6 w 176"/>
                <a:gd name="T99" fmla="*/ 1 h 150"/>
                <a:gd name="T100" fmla="*/ 6 w 176"/>
                <a:gd name="T101" fmla="*/ 1 h 150"/>
                <a:gd name="T102" fmla="*/ 7 w 176"/>
                <a:gd name="T103" fmla="*/ 1 h 150"/>
                <a:gd name="T104" fmla="*/ 8 w 176"/>
                <a:gd name="T105" fmla="*/ 0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6"/>
                <a:gd name="T160" fmla="*/ 0 h 150"/>
                <a:gd name="T161" fmla="*/ 176 w 176"/>
                <a:gd name="T162" fmla="*/ 150 h 1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6" h="150">
                  <a:moveTo>
                    <a:pt x="81" y="6"/>
                  </a:moveTo>
                  <a:lnTo>
                    <a:pt x="82" y="5"/>
                  </a:lnTo>
                  <a:lnTo>
                    <a:pt x="86" y="5"/>
                  </a:lnTo>
                  <a:lnTo>
                    <a:pt x="91" y="2"/>
                  </a:lnTo>
                  <a:lnTo>
                    <a:pt x="98" y="1"/>
                  </a:lnTo>
                  <a:lnTo>
                    <a:pt x="100" y="0"/>
                  </a:lnTo>
                  <a:lnTo>
                    <a:pt x="106" y="0"/>
                  </a:lnTo>
                  <a:lnTo>
                    <a:pt x="110" y="0"/>
                  </a:lnTo>
                  <a:lnTo>
                    <a:pt x="115" y="0"/>
                  </a:lnTo>
                  <a:lnTo>
                    <a:pt x="119" y="0"/>
                  </a:lnTo>
                  <a:lnTo>
                    <a:pt x="124" y="1"/>
                  </a:lnTo>
                  <a:lnTo>
                    <a:pt x="130" y="2"/>
                  </a:lnTo>
                  <a:lnTo>
                    <a:pt x="135" y="5"/>
                  </a:lnTo>
                  <a:lnTo>
                    <a:pt x="139" y="6"/>
                  </a:lnTo>
                  <a:lnTo>
                    <a:pt x="144" y="9"/>
                  </a:lnTo>
                  <a:lnTo>
                    <a:pt x="149" y="13"/>
                  </a:lnTo>
                  <a:lnTo>
                    <a:pt x="153" y="19"/>
                  </a:lnTo>
                  <a:lnTo>
                    <a:pt x="159" y="23"/>
                  </a:lnTo>
                  <a:lnTo>
                    <a:pt x="163" y="29"/>
                  </a:lnTo>
                  <a:lnTo>
                    <a:pt x="165" y="36"/>
                  </a:lnTo>
                  <a:lnTo>
                    <a:pt x="169" y="44"/>
                  </a:lnTo>
                  <a:lnTo>
                    <a:pt x="171" y="48"/>
                  </a:lnTo>
                  <a:lnTo>
                    <a:pt x="171" y="51"/>
                  </a:lnTo>
                  <a:lnTo>
                    <a:pt x="172" y="56"/>
                  </a:lnTo>
                  <a:lnTo>
                    <a:pt x="173" y="61"/>
                  </a:lnTo>
                  <a:lnTo>
                    <a:pt x="173" y="65"/>
                  </a:lnTo>
                  <a:lnTo>
                    <a:pt x="175" y="70"/>
                  </a:lnTo>
                  <a:lnTo>
                    <a:pt x="175" y="75"/>
                  </a:lnTo>
                  <a:lnTo>
                    <a:pt x="176" y="82"/>
                  </a:lnTo>
                  <a:lnTo>
                    <a:pt x="175" y="86"/>
                  </a:lnTo>
                  <a:lnTo>
                    <a:pt x="175" y="93"/>
                  </a:lnTo>
                  <a:lnTo>
                    <a:pt x="173" y="98"/>
                  </a:lnTo>
                  <a:lnTo>
                    <a:pt x="173" y="105"/>
                  </a:lnTo>
                  <a:lnTo>
                    <a:pt x="172" y="112"/>
                  </a:lnTo>
                  <a:lnTo>
                    <a:pt x="171" y="119"/>
                  </a:lnTo>
                  <a:lnTo>
                    <a:pt x="169" y="127"/>
                  </a:lnTo>
                  <a:lnTo>
                    <a:pt x="169" y="135"/>
                  </a:lnTo>
                  <a:lnTo>
                    <a:pt x="120" y="150"/>
                  </a:lnTo>
                  <a:lnTo>
                    <a:pt x="120" y="148"/>
                  </a:lnTo>
                  <a:lnTo>
                    <a:pt x="122" y="146"/>
                  </a:lnTo>
                  <a:lnTo>
                    <a:pt x="123" y="142"/>
                  </a:lnTo>
                  <a:lnTo>
                    <a:pt x="126" y="138"/>
                  </a:lnTo>
                  <a:lnTo>
                    <a:pt x="127" y="131"/>
                  </a:lnTo>
                  <a:lnTo>
                    <a:pt x="130" y="125"/>
                  </a:lnTo>
                  <a:lnTo>
                    <a:pt x="131" y="117"/>
                  </a:lnTo>
                  <a:lnTo>
                    <a:pt x="132" y="111"/>
                  </a:lnTo>
                  <a:lnTo>
                    <a:pt x="132" y="107"/>
                  </a:lnTo>
                  <a:lnTo>
                    <a:pt x="132" y="102"/>
                  </a:lnTo>
                  <a:lnTo>
                    <a:pt x="132" y="98"/>
                  </a:lnTo>
                  <a:lnTo>
                    <a:pt x="132" y="94"/>
                  </a:lnTo>
                  <a:lnTo>
                    <a:pt x="132" y="90"/>
                  </a:lnTo>
                  <a:lnTo>
                    <a:pt x="131" y="85"/>
                  </a:lnTo>
                  <a:lnTo>
                    <a:pt x="131" y="82"/>
                  </a:lnTo>
                  <a:lnTo>
                    <a:pt x="130" y="78"/>
                  </a:lnTo>
                  <a:lnTo>
                    <a:pt x="127" y="73"/>
                  </a:lnTo>
                  <a:lnTo>
                    <a:pt x="126" y="69"/>
                  </a:lnTo>
                  <a:lnTo>
                    <a:pt x="123" y="65"/>
                  </a:lnTo>
                  <a:lnTo>
                    <a:pt x="120" y="62"/>
                  </a:lnTo>
                  <a:lnTo>
                    <a:pt x="118" y="58"/>
                  </a:lnTo>
                  <a:lnTo>
                    <a:pt x="114" y="55"/>
                  </a:lnTo>
                  <a:lnTo>
                    <a:pt x="110" y="51"/>
                  </a:lnTo>
                  <a:lnTo>
                    <a:pt x="106" y="48"/>
                  </a:lnTo>
                  <a:lnTo>
                    <a:pt x="100" y="44"/>
                  </a:lnTo>
                  <a:lnTo>
                    <a:pt x="96" y="42"/>
                  </a:lnTo>
                  <a:lnTo>
                    <a:pt x="91" y="39"/>
                  </a:lnTo>
                  <a:lnTo>
                    <a:pt x="86" y="38"/>
                  </a:lnTo>
                  <a:lnTo>
                    <a:pt x="81" y="36"/>
                  </a:lnTo>
                  <a:lnTo>
                    <a:pt x="77" y="35"/>
                  </a:lnTo>
                  <a:lnTo>
                    <a:pt x="71" y="32"/>
                  </a:lnTo>
                  <a:lnTo>
                    <a:pt x="67" y="32"/>
                  </a:lnTo>
                  <a:lnTo>
                    <a:pt x="62" y="32"/>
                  </a:lnTo>
                  <a:lnTo>
                    <a:pt x="58" y="31"/>
                  </a:lnTo>
                  <a:lnTo>
                    <a:pt x="53" y="31"/>
                  </a:lnTo>
                  <a:lnTo>
                    <a:pt x="49" y="32"/>
                  </a:lnTo>
                  <a:lnTo>
                    <a:pt x="45" y="32"/>
                  </a:lnTo>
                  <a:lnTo>
                    <a:pt x="39" y="32"/>
                  </a:lnTo>
                  <a:lnTo>
                    <a:pt x="37" y="32"/>
                  </a:lnTo>
                  <a:lnTo>
                    <a:pt x="33" y="33"/>
                  </a:lnTo>
                  <a:lnTo>
                    <a:pt x="25" y="35"/>
                  </a:lnTo>
                  <a:lnTo>
                    <a:pt x="18" y="36"/>
                  </a:lnTo>
                  <a:lnTo>
                    <a:pt x="13" y="38"/>
                  </a:lnTo>
                  <a:lnTo>
                    <a:pt x="8" y="40"/>
                  </a:lnTo>
                  <a:lnTo>
                    <a:pt x="4" y="42"/>
                  </a:lnTo>
                  <a:lnTo>
                    <a:pt x="1" y="44"/>
                  </a:lnTo>
                  <a:lnTo>
                    <a:pt x="0" y="44"/>
                  </a:lnTo>
                  <a:lnTo>
                    <a:pt x="0" y="46"/>
                  </a:lnTo>
                  <a:lnTo>
                    <a:pt x="0" y="44"/>
                  </a:lnTo>
                  <a:lnTo>
                    <a:pt x="2" y="43"/>
                  </a:lnTo>
                  <a:lnTo>
                    <a:pt x="6" y="39"/>
                  </a:lnTo>
                  <a:lnTo>
                    <a:pt x="12" y="36"/>
                  </a:lnTo>
                  <a:lnTo>
                    <a:pt x="16" y="32"/>
                  </a:lnTo>
                  <a:lnTo>
                    <a:pt x="21" y="29"/>
                  </a:lnTo>
                  <a:lnTo>
                    <a:pt x="26" y="25"/>
                  </a:lnTo>
                  <a:lnTo>
                    <a:pt x="31" y="24"/>
                  </a:lnTo>
                  <a:lnTo>
                    <a:pt x="35" y="21"/>
                  </a:lnTo>
                  <a:lnTo>
                    <a:pt x="42" y="19"/>
                  </a:lnTo>
                  <a:lnTo>
                    <a:pt x="46" y="17"/>
                  </a:lnTo>
                  <a:lnTo>
                    <a:pt x="50" y="16"/>
                  </a:lnTo>
                  <a:lnTo>
                    <a:pt x="54" y="15"/>
                  </a:lnTo>
                  <a:lnTo>
                    <a:pt x="59" y="13"/>
                  </a:lnTo>
                  <a:lnTo>
                    <a:pt x="63" y="12"/>
                  </a:lnTo>
                  <a:lnTo>
                    <a:pt x="67" y="10"/>
                  </a:lnTo>
                  <a:lnTo>
                    <a:pt x="71" y="9"/>
                  </a:lnTo>
                  <a:lnTo>
                    <a:pt x="74" y="9"/>
                  </a:lnTo>
                  <a:lnTo>
                    <a:pt x="79" y="6"/>
                  </a:lnTo>
                  <a:lnTo>
                    <a:pt x="81" y="6"/>
                  </a:lnTo>
                  <a:close/>
                </a:path>
              </a:pathLst>
            </a:custGeom>
            <a:solidFill>
              <a:srgbClr val="1A1A1A">
                <a:alpha val="74901"/>
              </a:srgbClr>
            </a:solidFill>
            <a:ln w="9525">
              <a:noFill/>
              <a:round/>
              <a:headEnd/>
              <a:tailEnd/>
            </a:ln>
          </p:spPr>
          <p:txBody>
            <a:bodyPr/>
            <a:lstStyle/>
            <a:p>
              <a:endParaRPr lang="fr-FR">
                <a:solidFill>
                  <a:schemeClr val="accent2"/>
                </a:solidFill>
              </a:endParaRPr>
            </a:p>
          </p:txBody>
        </p:sp>
        <p:sp>
          <p:nvSpPr>
            <p:cNvPr id="89130" name="Freeform 36"/>
            <p:cNvSpPr>
              <a:spLocks/>
            </p:cNvSpPr>
            <p:nvPr/>
          </p:nvSpPr>
          <p:spPr bwMode="auto">
            <a:xfrm>
              <a:off x="655" y="1447"/>
              <a:ext cx="343" cy="164"/>
            </a:xfrm>
            <a:custGeom>
              <a:avLst/>
              <a:gdLst>
                <a:gd name="T0" fmla="*/ 1 w 749"/>
                <a:gd name="T1" fmla="*/ 24 h 357"/>
                <a:gd name="T2" fmla="*/ 3 w 749"/>
                <a:gd name="T3" fmla="*/ 25 h 357"/>
                <a:gd name="T4" fmla="*/ 5 w 749"/>
                <a:gd name="T5" fmla="*/ 25 h 357"/>
                <a:gd name="T6" fmla="*/ 7 w 749"/>
                <a:gd name="T7" fmla="*/ 26 h 357"/>
                <a:gd name="T8" fmla="*/ 9 w 749"/>
                <a:gd name="T9" fmla="*/ 26 h 357"/>
                <a:gd name="T10" fmla="*/ 11 w 749"/>
                <a:gd name="T11" fmla="*/ 27 h 357"/>
                <a:gd name="T12" fmla="*/ 14 w 749"/>
                <a:gd name="T13" fmla="*/ 28 h 357"/>
                <a:gd name="T14" fmla="*/ 17 w 749"/>
                <a:gd name="T15" fmla="*/ 28 h 357"/>
                <a:gd name="T16" fmla="*/ 20 w 749"/>
                <a:gd name="T17" fmla="*/ 28 h 357"/>
                <a:gd name="T18" fmla="*/ 23 w 749"/>
                <a:gd name="T19" fmla="*/ 28 h 357"/>
                <a:gd name="T20" fmla="*/ 27 w 749"/>
                <a:gd name="T21" fmla="*/ 28 h 357"/>
                <a:gd name="T22" fmla="*/ 30 w 749"/>
                <a:gd name="T23" fmla="*/ 28 h 357"/>
                <a:gd name="T24" fmla="*/ 33 w 749"/>
                <a:gd name="T25" fmla="*/ 28 h 357"/>
                <a:gd name="T26" fmla="*/ 37 w 749"/>
                <a:gd name="T27" fmla="*/ 28 h 357"/>
                <a:gd name="T28" fmla="*/ 40 w 749"/>
                <a:gd name="T29" fmla="*/ 27 h 357"/>
                <a:gd name="T30" fmla="*/ 44 w 749"/>
                <a:gd name="T31" fmla="*/ 25 h 357"/>
                <a:gd name="T32" fmla="*/ 46 w 749"/>
                <a:gd name="T33" fmla="*/ 24 h 357"/>
                <a:gd name="T34" fmla="*/ 49 w 749"/>
                <a:gd name="T35" fmla="*/ 23 h 357"/>
                <a:gd name="T36" fmla="*/ 51 w 749"/>
                <a:gd name="T37" fmla="*/ 22 h 357"/>
                <a:gd name="T38" fmla="*/ 54 w 749"/>
                <a:gd name="T39" fmla="*/ 20 h 357"/>
                <a:gd name="T40" fmla="*/ 55 w 749"/>
                <a:gd name="T41" fmla="*/ 18 h 357"/>
                <a:gd name="T42" fmla="*/ 57 w 749"/>
                <a:gd name="T43" fmla="*/ 17 h 357"/>
                <a:gd name="T44" fmla="*/ 58 w 749"/>
                <a:gd name="T45" fmla="*/ 15 h 357"/>
                <a:gd name="T46" fmla="*/ 60 w 749"/>
                <a:gd name="T47" fmla="*/ 13 h 357"/>
                <a:gd name="T48" fmla="*/ 60 w 749"/>
                <a:gd name="T49" fmla="*/ 11 h 357"/>
                <a:gd name="T50" fmla="*/ 62 w 749"/>
                <a:gd name="T51" fmla="*/ 10 h 357"/>
                <a:gd name="T52" fmla="*/ 62 w 749"/>
                <a:gd name="T53" fmla="*/ 8 h 357"/>
                <a:gd name="T54" fmla="*/ 63 w 749"/>
                <a:gd name="T55" fmla="*/ 6 h 357"/>
                <a:gd name="T56" fmla="*/ 64 w 749"/>
                <a:gd name="T57" fmla="*/ 3 h 357"/>
                <a:gd name="T58" fmla="*/ 65 w 749"/>
                <a:gd name="T59" fmla="*/ 2 h 357"/>
                <a:gd name="T60" fmla="*/ 67 w 749"/>
                <a:gd name="T61" fmla="*/ 1 h 357"/>
                <a:gd name="T62" fmla="*/ 70 w 749"/>
                <a:gd name="T63" fmla="*/ 0 h 357"/>
                <a:gd name="T64" fmla="*/ 71 w 749"/>
                <a:gd name="T65" fmla="*/ 0 h 357"/>
                <a:gd name="T66" fmla="*/ 71 w 749"/>
                <a:gd name="T67" fmla="*/ 1 h 357"/>
                <a:gd name="T68" fmla="*/ 72 w 749"/>
                <a:gd name="T69" fmla="*/ 4 h 357"/>
                <a:gd name="T70" fmla="*/ 72 w 749"/>
                <a:gd name="T71" fmla="*/ 5 h 357"/>
                <a:gd name="T72" fmla="*/ 72 w 749"/>
                <a:gd name="T73" fmla="*/ 7 h 357"/>
                <a:gd name="T74" fmla="*/ 72 w 749"/>
                <a:gd name="T75" fmla="*/ 10 h 357"/>
                <a:gd name="T76" fmla="*/ 71 w 749"/>
                <a:gd name="T77" fmla="*/ 12 h 357"/>
                <a:gd name="T78" fmla="*/ 71 w 749"/>
                <a:gd name="T79" fmla="*/ 14 h 357"/>
                <a:gd name="T80" fmla="*/ 70 w 749"/>
                <a:gd name="T81" fmla="*/ 17 h 357"/>
                <a:gd name="T82" fmla="*/ 69 w 749"/>
                <a:gd name="T83" fmla="*/ 19 h 357"/>
                <a:gd name="T84" fmla="*/ 67 w 749"/>
                <a:gd name="T85" fmla="*/ 22 h 357"/>
                <a:gd name="T86" fmla="*/ 65 w 749"/>
                <a:gd name="T87" fmla="*/ 24 h 357"/>
                <a:gd name="T88" fmla="*/ 62 w 749"/>
                <a:gd name="T89" fmla="*/ 27 h 357"/>
                <a:gd name="T90" fmla="*/ 59 w 749"/>
                <a:gd name="T91" fmla="*/ 28 h 357"/>
                <a:gd name="T92" fmla="*/ 54 w 749"/>
                <a:gd name="T93" fmla="*/ 31 h 357"/>
                <a:gd name="T94" fmla="*/ 50 w 749"/>
                <a:gd name="T95" fmla="*/ 32 h 357"/>
                <a:gd name="T96" fmla="*/ 45 w 749"/>
                <a:gd name="T97" fmla="*/ 34 h 357"/>
                <a:gd name="T98" fmla="*/ 41 w 749"/>
                <a:gd name="T99" fmla="*/ 34 h 357"/>
                <a:gd name="T100" fmla="*/ 36 w 749"/>
                <a:gd name="T101" fmla="*/ 34 h 357"/>
                <a:gd name="T102" fmla="*/ 32 w 749"/>
                <a:gd name="T103" fmla="*/ 34 h 357"/>
                <a:gd name="T104" fmla="*/ 27 w 749"/>
                <a:gd name="T105" fmla="*/ 34 h 357"/>
                <a:gd name="T106" fmla="*/ 22 w 749"/>
                <a:gd name="T107" fmla="*/ 34 h 357"/>
                <a:gd name="T108" fmla="*/ 18 w 749"/>
                <a:gd name="T109" fmla="*/ 34 h 357"/>
                <a:gd name="T110" fmla="*/ 14 w 749"/>
                <a:gd name="T111" fmla="*/ 33 h 357"/>
                <a:gd name="T112" fmla="*/ 11 w 749"/>
                <a:gd name="T113" fmla="*/ 32 h 357"/>
                <a:gd name="T114" fmla="*/ 7 w 749"/>
                <a:gd name="T115" fmla="*/ 31 h 357"/>
                <a:gd name="T116" fmla="*/ 5 w 749"/>
                <a:gd name="T117" fmla="*/ 31 h 357"/>
                <a:gd name="T118" fmla="*/ 2 w 749"/>
                <a:gd name="T119" fmla="*/ 30 h 357"/>
                <a:gd name="T120" fmla="*/ 1 w 749"/>
                <a:gd name="T121" fmla="*/ 29 h 357"/>
                <a:gd name="T122" fmla="*/ 1 w 749"/>
                <a:gd name="T123" fmla="*/ 24 h 3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9"/>
                <a:gd name="T187" fmla="*/ 0 h 357"/>
                <a:gd name="T188" fmla="*/ 749 w 749"/>
                <a:gd name="T189" fmla="*/ 357 h 3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9" h="357">
                  <a:moveTo>
                    <a:pt x="8" y="249"/>
                  </a:moveTo>
                  <a:lnTo>
                    <a:pt x="9" y="249"/>
                  </a:lnTo>
                  <a:lnTo>
                    <a:pt x="12" y="249"/>
                  </a:lnTo>
                  <a:lnTo>
                    <a:pt x="16" y="251"/>
                  </a:lnTo>
                  <a:lnTo>
                    <a:pt x="21" y="253"/>
                  </a:lnTo>
                  <a:lnTo>
                    <a:pt x="26" y="254"/>
                  </a:lnTo>
                  <a:lnTo>
                    <a:pt x="29" y="255"/>
                  </a:lnTo>
                  <a:lnTo>
                    <a:pt x="33" y="257"/>
                  </a:lnTo>
                  <a:lnTo>
                    <a:pt x="37" y="258"/>
                  </a:lnTo>
                  <a:lnTo>
                    <a:pt x="42" y="259"/>
                  </a:lnTo>
                  <a:lnTo>
                    <a:pt x="46" y="261"/>
                  </a:lnTo>
                  <a:lnTo>
                    <a:pt x="50" y="262"/>
                  </a:lnTo>
                  <a:lnTo>
                    <a:pt x="56" y="262"/>
                  </a:lnTo>
                  <a:lnTo>
                    <a:pt x="61" y="265"/>
                  </a:lnTo>
                  <a:lnTo>
                    <a:pt x="65" y="265"/>
                  </a:lnTo>
                  <a:lnTo>
                    <a:pt x="72" y="268"/>
                  </a:lnTo>
                  <a:lnTo>
                    <a:pt x="75" y="268"/>
                  </a:lnTo>
                  <a:lnTo>
                    <a:pt x="82" y="270"/>
                  </a:lnTo>
                  <a:lnTo>
                    <a:pt x="87" y="272"/>
                  </a:lnTo>
                  <a:lnTo>
                    <a:pt x="94" y="273"/>
                  </a:lnTo>
                  <a:lnTo>
                    <a:pt x="101" y="274"/>
                  </a:lnTo>
                  <a:lnTo>
                    <a:pt x="107" y="276"/>
                  </a:lnTo>
                  <a:lnTo>
                    <a:pt x="114" y="276"/>
                  </a:lnTo>
                  <a:lnTo>
                    <a:pt x="121" y="278"/>
                  </a:lnTo>
                  <a:lnTo>
                    <a:pt x="127" y="280"/>
                  </a:lnTo>
                  <a:lnTo>
                    <a:pt x="135" y="281"/>
                  </a:lnTo>
                  <a:lnTo>
                    <a:pt x="142" y="282"/>
                  </a:lnTo>
                  <a:lnTo>
                    <a:pt x="148" y="282"/>
                  </a:lnTo>
                  <a:lnTo>
                    <a:pt x="155" y="284"/>
                  </a:lnTo>
                  <a:lnTo>
                    <a:pt x="164" y="285"/>
                  </a:lnTo>
                  <a:lnTo>
                    <a:pt x="171" y="287"/>
                  </a:lnTo>
                  <a:lnTo>
                    <a:pt x="179" y="288"/>
                  </a:lnTo>
                  <a:lnTo>
                    <a:pt x="187" y="288"/>
                  </a:lnTo>
                  <a:lnTo>
                    <a:pt x="195" y="289"/>
                  </a:lnTo>
                  <a:lnTo>
                    <a:pt x="202" y="289"/>
                  </a:lnTo>
                  <a:lnTo>
                    <a:pt x="211" y="291"/>
                  </a:lnTo>
                  <a:lnTo>
                    <a:pt x="219" y="292"/>
                  </a:lnTo>
                  <a:lnTo>
                    <a:pt x="227" y="292"/>
                  </a:lnTo>
                  <a:lnTo>
                    <a:pt x="235" y="292"/>
                  </a:lnTo>
                  <a:lnTo>
                    <a:pt x="244" y="293"/>
                  </a:lnTo>
                  <a:lnTo>
                    <a:pt x="253" y="293"/>
                  </a:lnTo>
                  <a:lnTo>
                    <a:pt x="261" y="293"/>
                  </a:lnTo>
                  <a:lnTo>
                    <a:pt x="270" y="293"/>
                  </a:lnTo>
                  <a:lnTo>
                    <a:pt x="278" y="293"/>
                  </a:lnTo>
                  <a:lnTo>
                    <a:pt x="288" y="293"/>
                  </a:lnTo>
                  <a:lnTo>
                    <a:pt x="297" y="293"/>
                  </a:lnTo>
                  <a:lnTo>
                    <a:pt x="305" y="292"/>
                  </a:lnTo>
                  <a:lnTo>
                    <a:pt x="314" y="292"/>
                  </a:lnTo>
                  <a:lnTo>
                    <a:pt x="324" y="291"/>
                  </a:lnTo>
                  <a:lnTo>
                    <a:pt x="333" y="291"/>
                  </a:lnTo>
                  <a:lnTo>
                    <a:pt x="341" y="289"/>
                  </a:lnTo>
                  <a:lnTo>
                    <a:pt x="350" y="288"/>
                  </a:lnTo>
                  <a:lnTo>
                    <a:pt x="359" y="287"/>
                  </a:lnTo>
                  <a:lnTo>
                    <a:pt x="367" y="287"/>
                  </a:lnTo>
                  <a:lnTo>
                    <a:pt x="377" y="284"/>
                  </a:lnTo>
                  <a:lnTo>
                    <a:pt x="386" y="282"/>
                  </a:lnTo>
                  <a:lnTo>
                    <a:pt x="394" y="281"/>
                  </a:lnTo>
                  <a:lnTo>
                    <a:pt x="404" y="280"/>
                  </a:lnTo>
                  <a:lnTo>
                    <a:pt x="412" y="276"/>
                  </a:lnTo>
                  <a:lnTo>
                    <a:pt x="420" y="274"/>
                  </a:lnTo>
                  <a:lnTo>
                    <a:pt x="430" y="272"/>
                  </a:lnTo>
                  <a:lnTo>
                    <a:pt x="438" y="269"/>
                  </a:lnTo>
                  <a:lnTo>
                    <a:pt x="444" y="266"/>
                  </a:lnTo>
                  <a:lnTo>
                    <a:pt x="452" y="262"/>
                  </a:lnTo>
                  <a:lnTo>
                    <a:pt x="460" y="259"/>
                  </a:lnTo>
                  <a:lnTo>
                    <a:pt x="468" y="258"/>
                  </a:lnTo>
                  <a:lnTo>
                    <a:pt x="475" y="254"/>
                  </a:lnTo>
                  <a:lnTo>
                    <a:pt x="483" y="251"/>
                  </a:lnTo>
                  <a:lnTo>
                    <a:pt x="489" y="247"/>
                  </a:lnTo>
                  <a:lnTo>
                    <a:pt x="496" y="245"/>
                  </a:lnTo>
                  <a:lnTo>
                    <a:pt x="503" y="241"/>
                  </a:lnTo>
                  <a:lnTo>
                    <a:pt x="509" y="238"/>
                  </a:lnTo>
                  <a:lnTo>
                    <a:pt x="516" y="234"/>
                  </a:lnTo>
                  <a:lnTo>
                    <a:pt x="523" y="231"/>
                  </a:lnTo>
                  <a:lnTo>
                    <a:pt x="528" y="226"/>
                  </a:lnTo>
                  <a:lnTo>
                    <a:pt x="533" y="222"/>
                  </a:lnTo>
                  <a:lnTo>
                    <a:pt x="538" y="219"/>
                  </a:lnTo>
                  <a:lnTo>
                    <a:pt x="545" y="215"/>
                  </a:lnTo>
                  <a:lnTo>
                    <a:pt x="549" y="209"/>
                  </a:lnTo>
                  <a:lnTo>
                    <a:pt x="556" y="207"/>
                  </a:lnTo>
                  <a:lnTo>
                    <a:pt x="560" y="203"/>
                  </a:lnTo>
                  <a:lnTo>
                    <a:pt x="565" y="199"/>
                  </a:lnTo>
                  <a:lnTo>
                    <a:pt x="570" y="195"/>
                  </a:lnTo>
                  <a:lnTo>
                    <a:pt x="574" y="189"/>
                  </a:lnTo>
                  <a:lnTo>
                    <a:pt x="578" y="185"/>
                  </a:lnTo>
                  <a:lnTo>
                    <a:pt x="584" y="181"/>
                  </a:lnTo>
                  <a:lnTo>
                    <a:pt x="588" y="177"/>
                  </a:lnTo>
                  <a:lnTo>
                    <a:pt x="591" y="173"/>
                  </a:lnTo>
                  <a:lnTo>
                    <a:pt x="595" y="169"/>
                  </a:lnTo>
                  <a:lnTo>
                    <a:pt x="601" y="165"/>
                  </a:lnTo>
                  <a:lnTo>
                    <a:pt x="603" y="161"/>
                  </a:lnTo>
                  <a:lnTo>
                    <a:pt x="607" y="155"/>
                  </a:lnTo>
                  <a:lnTo>
                    <a:pt x="610" y="151"/>
                  </a:lnTo>
                  <a:lnTo>
                    <a:pt x="614" y="147"/>
                  </a:lnTo>
                  <a:lnTo>
                    <a:pt x="617" y="142"/>
                  </a:lnTo>
                  <a:lnTo>
                    <a:pt x="619" y="138"/>
                  </a:lnTo>
                  <a:lnTo>
                    <a:pt x="622" y="134"/>
                  </a:lnTo>
                  <a:lnTo>
                    <a:pt x="625" y="130"/>
                  </a:lnTo>
                  <a:lnTo>
                    <a:pt x="627" y="126"/>
                  </a:lnTo>
                  <a:lnTo>
                    <a:pt x="630" y="120"/>
                  </a:lnTo>
                  <a:lnTo>
                    <a:pt x="633" y="116"/>
                  </a:lnTo>
                  <a:lnTo>
                    <a:pt x="635" y="112"/>
                  </a:lnTo>
                  <a:lnTo>
                    <a:pt x="638" y="107"/>
                  </a:lnTo>
                  <a:lnTo>
                    <a:pt x="641" y="103"/>
                  </a:lnTo>
                  <a:lnTo>
                    <a:pt x="642" y="98"/>
                  </a:lnTo>
                  <a:lnTo>
                    <a:pt x="645" y="94"/>
                  </a:lnTo>
                  <a:lnTo>
                    <a:pt x="646" y="90"/>
                  </a:lnTo>
                  <a:lnTo>
                    <a:pt x="647" y="86"/>
                  </a:lnTo>
                  <a:lnTo>
                    <a:pt x="649" y="81"/>
                  </a:lnTo>
                  <a:lnTo>
                    <a:pt x="651" y="78"/>
                  </a:lnTo>
                  <a:lnTo>
                    <a:pt x="654" y="69"/>
                  </a:lnTo>
                  <a:lnTo>
                    <a:pt x="656" y="62"/>
                  </a:lnTo>
                  <a:lnTo>
                    <a:pt x="659" y="54"/>
                  </a:lnTo>
                  <a:lnTo>
                    <a:pt x="662" y="47"/>
                  </a:lnTo>
                  <a:lnTo>
                    <a:pt x="663" y="40"/>
                  </a:lnTo>
                  <a:lnTo>
                    <a:pt x="664" y="35"/>
                  </a:lnTo>
                  <a:lnTo>
                    <a:pt x="666" y="31"/>
                  </a:lnTo>
                  <a:lnTo>
                    <a:pt x="668" y="28"/>
                  </a:lnTo>
                  <a:lnTo>
                    <a:pt x="672" y="24"/>
                  </a:lnTo>
                  <a:lnTo>
                    <a:pt x="678" y="21"/>
                  </a:lnTo>
                  <a:lnTo>
                    <a:pt x="683" y="17"/>
                  </a:lnTo>
                  <a:lnTo>
                    <a:pt x="690" y="15"/>
                  </a:lnTo>
                  <a:lnTo>
                    <a:pt x="696" y="12"/>
                  </a:lnTo>
                  <a:lnTo>
                    <a:pt x="703" y="9"/>
                  </a:lnTo>
                  <a:lnTo>
                    <a:pt x="710" y="8"/>
                  </a:lnTo>
                  <a:lnTo>
                    <a:pt x="716" y="5"/>
                  </a:lnTo>
                  <a:lnTo>
                    <a:pt x="723" y="2"/>
                  </a:lnTo>
                  <a:lnTo>
                    <a:pt x="728" y="2"/>
                  </a:lnTo>
                  <a:lnTo>
                    <a:pt x="732" y="0"/>
                  </a:lnTo>
                  <a:lnTo>
                    <a:pt x="736" y="0"/>
                  </a:lnTo>
                  <a:lnTo>
                    <a:pt x="739" y="0"/>
                  </a:lnTo>
                  <a:lnTo>
                    <a:pt x="740" y="0"/>
                  </a:lnTo>
                  <a:lnTo>
                    <a:pt x="740" y="1"/>
                  </a:lnTo>
                  <a:lnTo>
                    <a:pt x="741" y="4"/>
                  </a:lnTo>
                  <a:lnTo>
                    <a:pt x="743" y="8"/>
                  </a:lnTo>
                  <a:lnTo>
                    <a:pt x="743" y="12"/>
                  </a:lnTo>
                  <a:lnTo>
                    <a:pt x="744" y="19"/>
                  </a:lnTo>
                  <a:lnTo>
                    <a:pt x="745" y="25"/>
                  </a:lnTo>
                  <a:lnTo>
                    <a:pt x="747" y="34"/>
                  </a:lnTo>
                  <a:lnTo>
                    <a:pt x="747" y="38"/>
                  </a:lnTo>
                  <a:lnTo>
                    <a:pt x="748" y="40"/>
                  </a:lnTo>
                  <a:lnTo>
                    <a:pt x="748" y="46"/>
                  </a:lnTo>
                  <a:lnTo>
                    <a:pt x="748" y="50"/>
                  </a:lnTo>
                  <a:lnTo>
                    <a:pt x="748" y="54"/>
                  </a:lnTo>
                  <a:lnTo>
                    <a:pt x="748" y="59"/>
                  </a:lnTo>
                  <a:lnTo>
                    <a:pt x="748" y="65"/>
                  </a:lnTo>
                  <a:lnTo>
                    <a:pt x="749" y="70"/>
                  </a:lnTo>
                  <a:lnTo>
                    <a:pt x="748" y="74"/>
                  </a:lnTo>
                  <a:lnTo>
                    <a:pt x="748" y="81"/>
                  </a:lnTo>
                  <a:lnTo>
                    <a:pt x="748" y="86"/>
                  </a:lnTo>
                  <a:lnTo>
                    <a:pt x="748" y="92"/>
                  </a:lnTo>
                  <a:lnTo>
                    <a:pt x="748" y="98"/>
                  </a:lnTo>
                  <a:lnTo>
                    <a:pt x="747" y="104"/>
                  </a:lnTo>
                  <a:lnTo>
                    <a:pt x="747" y="109"/>
                  </a:lnTo>
                  <a:lnTo>
                    <a:pt x="747" y="116"/>
                  </a:lnTo>
                  <a:lnTo>
                    <a:pt x="744" y="121"/>
                  </a:lnTo>
                  <a:lnTo>
                    <a:pt x="743" y="128"/>
                  </a:lnTo>
                  <a:lnTo>
                    <a:pt x="741" y="134"/>
                  </a:lnTo>
                  <a:lnTo>
                    <a:pt x="740" y="140"/>
                  </a:lnTo>
                  <a:lnTo>
                    <a:pt x="737" y="147"/>
                  </a:lnTo>
                  <a:lnTo>
                    <a:pt x="735" y="154"/>
                  </a:lnTo>
                  <a:lnTo>
                    <a:pt x="733" y="161"/>
                  </a:lnTo>
                  <a:lnTo>
                    <a:pt x="731" y="167"/>
                  </a:lnTo>
                  <a:lnTo>
                    <a:pt x="727" y="173"/>
                  </a:lnTo>
                  <a:lnTo>
                    <a:pt x="724" y="180"/>
                  </a:lnTo>
                  <a:lnTo>
                    <a:pt x="720" y="186"/>
                  </a:lnTo>
                  <a:lnTo>
                    <a:pt x="718" y="193"/>
                  </a:lnTo>
                  <a:lnTo>
                    <a:pt x="714" y="200"/>
                  </a:lnTo>
                  <a:lnTo>
                    <a:pt x="710" y="207"/>
                  </a:lnTo>
                  <a:lnTo>
                    <a:pt x="704" y="213"/>
                  </a:lnTo>
                  <a:lnTo>
                    <a:pt x="702" y="220"/>
                  </a:lnTo>
                  <a:lnTo>
                    <a:pt x="695" y="226"/>
                  </a:lnTo>
                  <a:lnTo>
                    <a:pt x="690" y="232"/>
                  </a:lnTo>
                  <a:lnTo>
                    <a:pt x="684" y="238"/>
                  </a:lnTo>
                  <a:lnTo>
                    <a:pt x="678" y="245"/>
                  </a:lnTo>
                  <a:lnTo>
                    <a:pt x="671" y="250"/>
                  </a:lnTo>
                  <a:lnTo>
                    <a:pt x="664" y="255"/>
                  </a:lnTo>
                  <a:lnTo>
                    <a:pt x="658" y="262"/>
                  </a:lnTo>
                  <a:lnTo>
                    <a:pt x="651" y="269"/>
                  </a:lnTo>
                  <a:lnTo>
                    <a:pt x="643" y="274"/>
                  </a:lnTo>
                  <a:lnTo>
                    <a:pt x="635" y="280"/>
                  </a:lnTo>
                  <a:lnTo>
                    <a:pt x="627" y="287"/>
                  </a:lnTo>
                  <a:lnTo>
                    <a:pt x="618" y="292"/>
                  </a:lnTo>
                  <a:lnTo>
                    <a:pt x="609" y="297"/>
                  </a:lnTo>
                  <a:lnTo>
                    <a:pt x="598" y="303"/>
                  </a:lnTo>
                  <a:lnTo>
                    <a:pt x="589" y="308"/>
                  </a:lnTo>
                  <a:lnTo>
                    <a:pt x="578" y="314"/>
                  </a:lnTo>
                  <a:lnTo>
                    <a:pt x="568" y="318"/>
                  </a:lnTo>
                  <a:lnTo>
                    <a:pt x="556" y="322"/>
                  </a:lnTo>
                  <a:lnTo>
                    <a:pt x="544" y="326"/>
                  </a:lnTo>
                  <a:lnTo>
                    <a:pt x="533" y="331"/>
                  </a:lnTo>
                  <a:lnTo>
                    <a:pt x="521" y="334"/>
                  </a:lnTo>
                  <a:lnTo>
                    <a:pt x="509" y="338"/>
                  </a:lnTo>
                  <a:lnTo>
                    <a:pt x="497" y="341"/>
                  </a:lnTo>
                  <a:lnTo>
                    <a:pt x="485" y="343"/>
                  </a:lnTo>
                  <a:lnTo>
                    <a:pt x="473" y="345"/>
                  </a:lnTo>
                  <a:lnTo>
                    <a:pt x="461" y="347"/>
                  </a:lnTo>
                  <a:lnTo>
                    <a:pt x="450" y="349"/>
                  </a:lnTo>
                  <a:lnTo>
                    <a:pt x="438" y="351"/>
                  </a:lnTo>
                  <a:lnTo>
                    <a:pt x="424" y="351"/>
                  </a:lnTo>
                  <a:lnTo>
                    <a:pt x="412" y="353"/>
                  </a:lnTo>
                  <a:lnTo>
                    <a:pt x="400" y="354"/>
                  </a:lnTo>
                  <a:lnTo>
                    <a:pt x="390" y="356"/>
                  </a:lnTo>
                  <a:lnTo>
                    <a:pt x="377" y="356"/>
                  </a:lnTo>
                  <a:lnTo>
                    <a:pt x="365" y="356"/>
                  </a:lnTo>
                  <a:lnTo>
                    <a:pt x="351" y="356"/>
                  </a:lnTo>
                  <a:lnTo>
                    <a:pt x="339" y="357"/>
                  </a:lnTo>
                  <a:lnTo>
                    <a:pt x="328" y="356"/>
                  </a:lnTo>
                  <a:lnTo>
                    <a:pt x="316" y="356"/>
                  </a:lnTo>
                  <a:lnTo>
                    <a:pt x="304" y="356"/>
                  </a:lnTo>
                  <a:lnTo>
                    <a:pt x="292" y="356"/>
                  </a:lnTo>
                  <a:lnTo>
                    <a:pt x="280" y="354"/>
                  </a:lnTo>
                  <a:lnTo>
                    <a:pt x="268" y="354"/>
                  </a:lnTo>
                  <a:lnTo>
                    <a:pt x="257" y="353"/>
                  </a:lnTo>
                  <a:lnTo>
                    <a:pt x="245" y="351"/>
                  </a:lnTo>
                  <a:lnTo>
                    <a:pt x="233" y="350"/>
                  </a:lnTo>
                  <a:lnTo>
                    <a:pt x="223" y="349"/>
                  </a:lnTo>
                  <a:lnTo>
                    <a:pt x="212" y="347"/>
                  </a:lnTo>
                  <a:lnTo>
                    <a:pt x="202" y="347"/>
                  </a:lnTo>
                  <a:lnTo>
                    <a:pt x="191" y="345"/>
                  </a:lnTo>
                  <a:lnTo>
                    <a:pt x="179" y="343"/>
                  </a:lnTo>
                  <a:lnTo>
                    <a:pt x="168" y="341"/>
                  </a:lnTo>
                  <a:lnTo>
                    <a:pt x="159" y="339"/>
                  </a:lnTo>
                  <a:lnTo>
                    <a:pt x="148" y="338"/>
                  </a:lnTo>
                  <a:lnTo>
                    <a:pt x="139" y="335"/>
                  </a:lnTo>
                  <a:lnTo>
                    <a:pt x="129" y="334"/>
                  </a:lnTo>
                  <a:lnTo>
                    <a:pt x="121" y="333"/>
                  </a:lnTo>
                  <a:lnTo>
                    <a:pt x="111" y="330"/>
                  </a:lnTo>
                  <a:lnTo>
                    <a:pt x="102" y="328"/>
                  </a:lnTo>
                  <a:lnTo>
                    <a:pt x="94" y="326"/>
                  </a:lnTo>
                  <a:lnTo>
                    <a:pt x="86" y="324"/>
                  </a:lnTo>
                  <a:lnTo>
                    <a:pt x="78" y="322"/>
                  </a:lnTo>
                  <a:lnTo>
                    <a:pt x="70" y="320"/>
                  </a:lnTo>
                  <a:lnTo>
                    <a:pt x="64" y="319"/>
                  </a:lnTo>
                  <a:lnTo>
                    <a:pt x="57" y="318"/>
                  </a:lnTo>
                  <a:lnTo>
                    <a:pt x="49" y="315"/>
                  </a:lnTo>
                  <a:lnTo>
                    <a:pt x="42" y="314"/>
                  </a:lnTo>
                  <a:lnTo>
                    <a:pt x="37" y="312"/>
                  </a:lnTo>
                  <a:lnTo>
                    <a:pt x="32" y="310"/>
                  </a:lnTo>
                  <a:lnTo>
                    <a:pt x="26" y="308"/>
                  </a:lnTo>
                  <a:lnTo>
                    <a:pt x="22" y="308"/>
                  </a:lnTo>
                  <a:lnTo>
                    <a:pt x="17" y="307"/>
                  </a:lnTo>
                  <a:lnTo>
                    <a:pt x="14" y="305"/>
                  </a:lnTo>
                  <a:lnTo>
                    <a:pt x="8" y="303"/>
                  </a:lnTo>
                  <a:lnTo>
                    <a:pt x="3" y="301"/>
                  </a:lnTo>
                  <a:lnTo>
                    <a:pt x="0" y="301"/>
                  </a:lnTo>
                  <a:lnTo>
                    <a:pt x="8" y="249"/>
                  </a:lnTo>
                  <a:close/>
                </a:path>
              </a:pathLst>
            </a:custGeom>
            <a:solidFill>
              <a:srgbClr val="667066">
                <a:alpha val="74901"/>
              </a:srgbClr>
            </a:solidFill>
            <a:ln w="9525">
              <a:noFill/>
              <a:round/>
              <a:headEnd/>
              <a:tailEnd/>
            </a:ln>
          </p:spPr>
          <p:txBody>
            <a:bodyPr/>
            <a:lstStyle/>
            <a:p>
              <a:endParaRPr lang="fr-FR">
                <a:solidFill>
                  <a:schemeClr val="accent2"/>
                </a:solidFill>
              </a:endParaRPr>
            </a:p>
          </p:txBody>
        </p:sp>
        <p:sp>
          <p:nvSpPr>
            <p:cNvPr id="89131" name="Freeform 37"/>
            <p:cNvSpPr>
              <a:spLocks/>
            </p:cNvSpPr>
            <p:nvPr/>
          </p:nvSpPr>
          <p:spPr bwMode="auto">
            <a:xfrm>
              <a:off x="686" y="1474"/>
              <a:ext cx="336" cy="96"/>
            </a:xfrm>
            <a:custGeom>
              <a:avLst/>
              <a:gdLst>
                <a:gd name="T0" fmla="*/ 2 w 733"/>
                <a:gd name="T1" fmla="*/ 17 h 208"/>
                <a:gd name="T2" fmla="*/ 3 w 733"/>
                <a:gd name="T3" fmla="*/ 18 h 208"/>
                <a:gd name="T4" fmla="*/ 5 w 733"/>
                <a:gd name="T5" fmla="*/ 18 h 208"/>
                <a:gd name="T6" fmla="*/ 6 w 733"/>
                <a:gd name="T7" fmla="*/ 18 h 208"/>
                <a:gd name="T8" fmla="*/ 8 w 733"/>
                <a:gd name="T9" fmla="*/ 18 h 208"/>
                <a:gd name="T10" fmla="*/ 10 w 733"/>
                <a:gd name="T11" fmla="*/ 18 h 208"/>
                <a:gd name="T12" fmla="*/ 12 w 733"/>
                <a:gd name="T13" fmla="*/ 18 h 208"/>
                <a:gd name="T14" fmla="*/ 15 w 733"/>
                <a:gd name="T15" fmla="*/ 18 h 208"/>
                <a:gd name="T16" fmla="*/ 18 w 733"/>
                <a:gd name="T17" fmla="*/ 18 h 208"/>
                <a:gd name="T18" fmla="*/ 21 w 733"/>
                <a:gd name="T19" fmla="*/ 18 h 208"/>
                <a:gd name="T20" fmla="*/ 24 w 733"/>
                <a:gd name="T21" fmla="*/ 18 h 208"/>
                <a:gd name="T22" fmla="*/ 27 w 733"/>
                <a:gd name="T23" fmla="*/ 18 h 208"/>
                <a:gd name="T24" fmla="*/ 30 w 733"/>
                <a:gd name="T25" fmla="*/ 18 h 208"/>
                <a:gd name="T26" fmla="*/ 33 w 733"/>
                <a:gd name="T27" fmla="*/ 17 h 208"/>
                <a:gd name="T28" fmla="*/ 37 w 733"/>
                <a:gd name="T29" fmla="*/ 17 h 208"/>
                <a:gd name="T30" fmla="*/ 40 w 733"/>
                <a:gd name="T31" fmla="*/ 16 h 208"/>
                <a:gd name="T32" fmla="*/ 44 w 733"/>
                <a:gd name="T33" fmla="*/ 15 h 208"/>
                <a:gd name="T34" fmla="*/ 48 w 733"/>
                <a:gd name="T35" fmla="*/ 14 h 208"/>
                <a:gd name="T36" fmla="*/ 51 w 733"/>
                <a:gd name="T37" fmla="*/ 12 h 208"/>
                <a:gd name="T38" fmla="*/ 55 w 733"/>
                <a:gd name="T39" fmla="*/ 11 h 208"/>
                <a:gd name="T40" fmla="*/ 58 w 733"/>
                <a:gd name="T41" fmla="*/ 9 h 208"/>
                <a:gd name="T42" fmla="*/ 61 w 733"/>
                <a:gd name="T43" fmla="*/ 7 h 208"/>
                <a:gd name="T44" fmla="*/ 64 w 733"/>
                <a:gd name="T45" fmla="*/ 5 h 208"/>
                <a:gd name="T46" fmla="*/ 67 w 733"/>
                <a:gd name="T47" fmla="*/ 2 h 208"/>
                <a:gd name="T48" fmla="*/ 71 w 733"/>
                <a:gd name="T49" fmla="*/ 2 h 208"/>
                <a:gd name="T50" fmla="*/ 70 w 733"/>
                <a:gd name="T51" fmla="*/ 3 h 208"/>
                <a:gd name="T52" fmla="*/ 68 w 733"/>
                <a:gd name="T53" fmla="*/ 5 h 208"/>
                <a:gd name="T54" fmla="*/ 67 w 733"/>
                <a:gd name="T55" fmla="*/ 6 h 208"/>
                <a:gd name="T56" fmla="*/ 65 w 733"/>
                <a:gd name="T57" fmla="*/ 7 h 208"/>
                <a:gd name="T58" fmla="*/ 63 w 733"/>
                <a:gd name="T59" fmla="*/ 8 h 208"/>
                <a:gd name="T60" fmla="*/ 61 w 733"/>
                <a:gd name="T61" fmla="*/ 10 h 208"/>
                <a:gd name="T62" fmla="*/ 58 w 733"/>
                <a:gd name="T63" fmla="*/ 11 h 208"/>
                <a:gd name="T64" fmla="*/ 55 w 733"/>
                <a:gd name="T65" fmla="*/ 13 h 208"/>
                <a:gd name="T66" fmla="*/ 52 w 733"/>
                <a:gd name="T67" fmla="*/ 14 h 208"/>
                <a:gd name="T68" fmla="*/ 49 w 733"/>
                <a:gd name="T69" fmla="*/ 16 h 208"/>
                <a:gd name="T70" fmla="*/ 45 w 733"/>
                <a:gd name="T71" fmla="*/ 17 h 208"/>
                <a:gd name="T72" fmla="*/ 41 w 733"/>
                <a:gd name="T73" fmla="*/ 18 h 208"/>
                <a:gd name="T74" fmla="*/ 36 w 733"/>
                <a:gd name="T75" fmla="*/ 19 h 208"/>
                <a:gd name="T76" fmla="*/ 32 w 733"/>
                <a:gd name="T77" fmla="*/ 20 h 208"/>
                <a:gd name="T78" fmla="*/ 26 w 733"/>
                <a:gd name="T79" fmla="*/ 20 h 208"/>
                <a:gd name="T80" fmla="*/ 21 w 733"/>
                <a:gd name="T81" fmla="*/ 20 h 208"/>
                <a:gd name="T82" fmla="*/ 15 w 733"/>
                <a:gd name="T83" fmla="*/ 20 h 208"/>
                <a:gd name="T84" fmla="*/ 9 w 733"/>
                <a:gd name="T85" fmla="*/ 20 h 208"/>
                <a:gd name="T86" fmla="*/ 2 w 733"/>
                <a:gd name="T87" fmla="*/ 19 h 208"/>
                <a:gd name="T88" fmla="*/ 1 w 733"/>
                <a:gd name="T89" fmla="*/ 17 h 2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3"/>
                <a:gd name="T136" fmla="*/ 0 h 208"/>
                <a:gd name="T137" fmla="*/ 733 w 733"/>
                <a:gd name="T138" fmla="*/ 208 h 2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3" h="208">
                  <a:moveTo>
                    <a:pt x="11" y="174"/>
                  </a:moveTo>
                  <a:lnTo>
                    <a:pt x="13" y="174"/>
                  </a:lnTo>
                  <a:lnTo>
                    <a:pt x="17" y="174"/>
                  </a:lnTo>
                  <a:lnTo>
                    <a:pt x="21" y="176"/>
                  </a:lnTo>
                  <a:lnTo>
                    <a:pt x="26" y="176"/>
                  </a:lnTo>
                  <a:lnTo>
                    <a:pt x="34" y="177"/>
                  </a:lnTo>
                  <a:lnTo>
                    <a:pt x="37" y="177"/>
                  </a:lnTo>
                  <a:lnTo>
                    <a:pt x="41" y="178"/>
                  </a:lnTo>
                  <a:lnTo>
                    <a:pt x="46" y="180"/>
                  </a:lnTo>
                  <a:lnTo>
                    <a:pt x="51" y="181"/>
                  </a:lnTo>
                  <a:lnTo>
                    <a:pt x="55" y="181"/>
                  </a:lnTo>
                  <a:lnTo>
                    <a:pt x="61" y="181"/>
                  </a:lnTo>
                  <a:lnTo>
                    <a:pt x="67" y="183"/>
                  </a:lnTo>
                  <a:lnTo>
                    <a:pt x="74" y="183"/>
                  </a:lnTo>
                  <a:lnTo>
                    <a:pt x="80" y="183"/>
                  </a:lnTo>
                  <a:lnTo>
                    <a:pt x="88" y="184"/>
                  </a:lnTo>
                  <a:lnTo>
                    <a:pt x="96" y="184"/>
                  </a:lnTo>
                  <a:lnTo>
                    <a:pt x="104" y="185"/>
                  </a:lnTo>
                  <a:lnTo>
                    <a:pt x="111" y="185"/>
                  </a:lnTo>
                  <a:lnTo>
                    <a:pt x="119" y="187"/>
                  </a:lnTo>
                  <a:lnTo>
                    <a:pt x="128" y="187"/>
                  </a:lnTo>
                  <a:lnTo>
                    <a:pt x="137" y="187"/>
                  </a:lnTo>
                  <a:lnTo>
                    <a:pt x="145" y="187"/>
                  </a:lnTo>
                  <a:lnTo>
                    <a:pt x="155" y="188"/>
                  </a:lnTo>
                  <a:lnTo>
                    <a:pt x="164" y="188"/>
                  </a:lnTo>
                  <a:lnTo>
                    <a:pt x="175" y="188"/>
                  </a:lnTo>
                  <a:lnTo>
                    <a:pt x="184" y="188"/>
                  </a:lnTo>
                  <a:lnTo>
                    <a:pt x="193" y="188"/>
                  </a:lnTo>
                  <a:lnTo>
                    <a:pt x="204" y="188"/>
                  </a:lnTo>
                  <a:lnTo>
                    <a:pt x="214" y="188"/>
                  </a:lnTo>
                  <a:lnTo>
                    <a:pt x="224" y="187"/>
                  </a:lnTo>
                  <a:lnTo>
                    <a:pt x="236" y="187"/>
                  </a:lnTo>
                  <a:lnTo>
                    <a:pt x="246" y="185"/>
                  </a:lnTo>
                  <a:lnTo>
                    <a:pt x="257" y="185"/>
                  </a:lnTo>
                  <a:lnTo>
                    <a:pt x="269" y="184"/>
                  </a:lnTo>
                  <a:lnTo>
                    <a:pt x="279" y="183"/>
                  </a:lnTo>
                  <a:lnTo>
                    <a:pt x="290" y="183"/>
                  </a:lnTo>
                  <a:lnTo>
                    <a:pt x="302" y="181"/>
                  </a:lnTo>
                  <a:lnTo>
                    <a:pt x="313" y="180"/>
                  </a:lnTo>
                  <a:lnTo>
                    <a:pt x="325" y="178"/>
                  </a:lnTo>
                  <a:lnTo>
                    <a:pt x="336" y="177"/>
                  </a:lnTo>
                  <a:lnTo>
                    <a:pt x="350" y="176"/>
                  </a:lnTo>
                  <a:lnTo>
                    <a:pt x="360" y="173"/>
                  </a:lnTo>
                  <a:lnTo>
                    <a:pt x="372" y="170"/>
                  </a:lnTo>
                  <a:lnTo>
                    <a:pt x="384" y="169"/>
                  </a:lnTo>
                  <a:lnTo>
                    <a:pt x="396" y="166"/>
                  </a:lnTo>
                  <a:lnTo>
                    <a:pt x="408" y="164"/>
                  </a:lnTo>
                  <a:lnTo>
                    <a:pt x="421" y="161"/>
                  </a:lnTo>
                  <a:lnTo>
                    <a:pt x="433" y="158"/>
                  </a:lnTo>
                  <a:lnTo>
                    <a:pt x="445" y="155"/>
                  </a:lnTo>
                  <a:lnTo>
                    <a:pt x="457" y="151"/>
                  </a:lnTo>
                  <a:lnTo>
                    <a:pt x="469" y="147"/>
                  </a:lnTo>
                  <a:lnTo>
                    <a:pt x="481" y="143"/>
                  </a:lnTo>
                  <a:lnTo>
                    <a:pt x="493" y="139"/>
                  </a:lnTo>
                  <a:lnTo>
                    <a:pt x="505" y="135"/>
                  </a:lnTo>
                  <a:lnTo>
                    <a:pt x="517" y="130"/>
                  </a:lnTo>
                  <a:lnTo>
                    <a:pt x="529" y="124"/>
                  </a:lnTo>
                  <a:lnTo>
                    <a:pt x="542" y="120"/>
                  </a:lnTo>
                  <a:lnTo>
                    <a:pt x="553" y="115"/>
                  </a:lnTo>
                  <a:lnTo>
                    <a:pt x="565" y="108"/>
                  </a:lnTo>
                  <a:lnTo>
                    <a:pt x="577" y="103"/>
                  </a:lnTo>
                  <a:lnTo>
                    <a:pt x="588" y="97"/>
                  </a:lnTo>
                  <a:lnTo>
                    <a:pt x="599" y="89"/>
                  </a:lnTo>
                  <a:lnTo>
                    <a:pt x="611" y="82"/>
                  </a:lnTo>
                  <a:lnTo>
                    <a:pt x="623" y="76"/>
                  </a:lnTo>
                  <a:lnTo>
                    <a:pt x="635" y="69"/>
                  </a:lnTo>
                  <a:lnTo>
                    <a:pt x="646" y="61"/>
                  </a:lnTo>
                  <a:lnTo>
                    <a:pt x="656" y="54"/>
                  </a:lnTo>
                  <a:lnTo>
                    <a:pt x="667" y="45"/>
                  </a:lnTo>
                  <a:lnTo>
                    <a:pt x="679" y="36"/>
                  </a:lnTo>
                  <a:lnTo>
                    <a:pt x="688" y="28"/>
                  </a:lnTo>
                  <a:lnTo>
                    <a:pt x="699" y="19"/>
                  </a:lnTo>
                  <a:lnTo>
                    <a:pt x="709" y="9"/>
                  </a:lnTo>
                  <a:lnTo>
                    <a:pt x="720" y="0"/>
                  </a:lnTo>
                  <a:lnTo>
                    <a:pt x="733" y="22"/>
                  </a:lnTo>
                  <a:lnTo>
                    <a:pt x="732" y="22"/>
                  </a:lnTo>
                  <a:lnTo>
                    <a:pt x="730" y="24"/>
                  </a:lnTo>
                  <a:lnTo>
                    <a:pt x="726" y="27"/>
                  </a:lnTo>
                  <a:lnTo>
                    <a:pt x="722" y="32"/>
                  </a:lnTo>
                  <a:lnTo>
                    <a:pt x="716" y="38"/>
                  </a:lnTo>
                  <a:lnTo>
                    <a:pt x="708" y="45"/>
                  </a:lnTo>
                  <a:lnTo>
                    <a:pt x="704" y="47"/>
                  </a:lnTo>
                  <a:lnTo>
                    <a:pt x="700" y="51"/>
                  </a:lnTo>
                  <a:lnTo>
                    <a:pt x="695" y="57"/>
                  </a:lnTo>
                  <a:lnTo>
                    <a:pt x="689" y="61"/>
                  </a:lnTo>
                  <a:lnTo>
                    <a:pt x="683" y="65"/>
                  </a:lnTo>
                  <a:lnTo>
                    <a:pt x="677" y="69"/>
                  </a:lnTo>
                  <a:lnTo>
                    <a:pt x="671" y="74"/>
                  </a:lnTo>
                  <a:lnTo>
                    <a:pt x="665" y="78"/>
                  </a:lnTo>
                  <a:lnTo>
                    <a:pt x="656" y="82"/>
                  </a:lnTo>
                  <a:lnTo>
                    <a:pt x="650" y="88"/>
                  </a:lnTo>
                  <a:lnTo>
                    <a:pt x="642" y="93"/>
                  </a:lnTo>
                  <a:lnTo>
                    <a:pt x="634" y="99"/>
                  </a:lnTo>
                  <a:lnTo>
                    <a:pt x="626" y="103"/>
                  </a:lnTo>
                  <a:lnTo>
                    <a:pt x="616" y="109"/>
                  </a:lnTo>
                  <a:lnTo>
                    <a:pt x="607" y="114"/>
                  </a:lnTo>
                  <a:lnTo>
                    <a:pt x="598" y="120"/>
                  </a:lnTo>
                  <a:lnTo>
                    <a:pt x="587" y="124"/>
                  </a:lnTo>
                  <a:lnTo>
                    <a:pt x="577" y="130"/>
                  </a:lnTo>
                  <a:lnTo>
                    <a:pt x="567" y="135"/>
                  </a:lnTo>
                  <a:lnTo>
                    <a:pt x="557" y="141"/>
                  </a:lnTo>
                  <a:lnTo>
                    <a:pt x="543" y="145"/>
                  </a:lnTo>
                  <a:lnTo>
                    <a:pt x="533" y="150"/>
                  </a:lnTo>
                  <a:lnTo>
                    <a:pt x="520" y="154"/>
                  </a:lnTo>
                  <a:lnTo>
                    <a:pt x="508" y="160"/>
                  </a:lnTo>
                  <a:lnTo>
                    <a:pt x="494" y="164"/>
                  </a:lnTo>
                  <a:lnTo>
                    <a:pt x="481" y="168"/>
                  </a:lnTo>
                  <a:lnTo>
                    <a:pt x="468" y="173"/>
                  </a:lnTo>
                  <a:lnTo>
                    <a:pt x="455" y="177"/>
                  </a:lnTo>
                  <a:lnTo>
                    <a:pt x="439" y="180"/>
                  </a:lnTo>
                  <a:lnTo>
                    <a:pt x="424" y="184"/>
                  </a:lnTo>
                  <a:lnTo>
                    <a:pt x="408" y="188"/>
                  </a:lnTo>
                  <a:lnTo>
                    <a:pt x="393" y="191"/>
                  </a:lnTo>
                  <a:lnTo>
                    <a:pt x="376" y="195"/>
                  </a:lnTo>
                  <a:lnTo>
                    <a:pt x="360" y="197"/>
                  </a:lnTo>
                  <a:lnTo>
                    <a:pt x="343" y="200"/>
                  </a:lnTo>
                  <a:lnTo>
                    <a:pt x="327" y="203"/>
                  </a:lnTo>
                  <a:lnTo>
                    <a:pt x="309" y="204"/>
                  </a:lnTo>
                  <a:lnTo>
                    <a:pt x="291" y="206"/>
                  </a:lnTo>
                  <a:lnTo>
                    <a:pt x="273" y="207"/>
                  </a:lnTo>
                  <a:lnTo>
                    <a:pt x="254" y="208"/>
                  </a:lnTo>
                  <a:lnTo>
                    <a:pt x="236" y="208"/>
                  </a:lnTo>
                  <a:lnTo>
                    <a:pt x="216" y="208"/>
                  </a:lnTo>
                  <a:lnTo>
                    <a:pt x="196" y="208"/>
                  </a:lnTo>
                  <a:lnTo>
                    <a:pt x="176" y="208"/>
                  </a:lnTo>
                  <a:lnTo>
                    <a:pt x="155" y="207"/>
                  </a:lnTo>
                  <a:lnTo>
                    <a:pt x="134" y="207"/>
                  </a:lnTo>
                  <a:lnTo>
                    <a:pt x="112" y="204"/>
                  </a:lnTo>
                  <a:lnTo>
                    <a:pt x="91" y="203"/>
                  </a:lnTo>
                  <a:lnTo>
                    <a:pt x="67" y="200"/>
                  </a:lnTo>
                  <a:lnTo>
                    <a:pt x="46" y="197"/>
                  </a:lnTo>
                  <a:lnTo>
                    <a:pt x="22" y="193"/>
                  </a:lnTo>
                  <a:lnTo>
                    <a:pt x="0" y="191"/>
                  </a:lnTo>
                  <a:lnTo>
                    <a:pt x="11" y="174"/>
                  </a:lnTo>
                  <a:close/>
                </a:path>
              </a:pathLst>
            </a:custGeom>
            <a:solidFill>
              <a:srgbClr val="1A1A1A">
                <a:alpha val="74901"/>
              </a:srgbClr>
            </a:solidFill>
            <a:ln w="9525">
              <a:noFill/>
              <a:round/>
              <a:headEnd/>
              <a:tailEnd/>
            </a:ln>
          </p:spPr>
          <p:txBody>
            <a:bodyPr/>
            <a:lstStyle/>
            <a:p>
              <a:endParaRPr lang="fr-FR">
                <a:solidFill>
                  <a:schemeClr val="accent2"/>
                </a:solidFill>
              </a:endParaRPr>
            </a:p>
          </p:txBody>
        </p:sp>
        <p:sp>
          <p:nvSpPr>
            <p:cNvPr id="89132" name="Freeform 38"/>
            <p:cNvSpPr>
              <a:spLocks/>
            </p:cNvSpPr>
            <p:nvPr/>
          </p:nvSpPr>
          <p:spPr bwMode="auto">
            <a:xfrm>
              <a:off x="559" y="1509"/>
              <a:ext cx="107" cy="126"/>
            </a:xfrm>
            <a:custGeom>
              <a:avLst/>
              <a:gdLst>
                <a:gd name="T0" fmla="*/ 0 w 236"/>
                <a:gd name="T1" fmla="*/ 7 h 274"/>
                <a:gd name="T2" fmla="*/ 1 w 236"/>
                <a:gd name="T3" fmla="*/ 6 h 274"/>
                <a:gd name="T4" fmla="*/ 1 w 236"/>
                <a:gd name="T5" fmla="*/ 5 h 274"/>
                <a:gd name="T6" fmla="*/ 3 w 236"/>
                <a:gd name="T7" fmla="*/ 3 h 274"/>
                <a:gd name="T8" fmla="*/ 5 w 236"/>
                <a:gd name="T9" fmla="*/ 2 h 274"/>
                <a:gd name="T10" fmla="*/ 6 w 236"/>
                <a:gd name="T11" fmla="*/ 1 h 274"/>
                <a:gd name="T12" fmla="*/ 8 w 236"/>
                <a:gd name="T13" fmla="*/ 0 h 274"/>
                <a:gd name="T14" fmla="*/ 9 w 236"/>
                <a:gd name="T15" fmla="*/ 0 h 274"/>
                <a:gd name="T16" fmla="*/ 11 w 236"/>
                <a:gd name="T17" fmla="*/ 0 h 274"/>
                <a:gd name="T18" fmla="*/ 12 w 236"/>
                <a:gd name="T19" fmla="*/ 0 h 274"/>
                <a:gd name="T20" fmla="*/ 13 w 236"/>
                <a:gd name="T21" fmla="*/ 0 h 274"/>
                <a:gd name="T22" fmla="*/ 15 w 236"/>
                <a:gd name="T23" fmla="*/ 1 h 274"/>
                <a:gd name="T24" fmla="*/ 17 w 236"/>
                <a:gd name="T25" fmla="*/ 3 h 274"/>
                <a:gd name="T26" fmla="*/ 18 w 236"/>
                <a:gd name="T27" fmla="*/ 4 h 274"/>
                <a:gd name="T28" fmla="*/ 20 w 236"/>
                <a:gd name="T29" fmla="*/ 6 h 274"/>
                <a:gd name="T30" fmla="*/ 21 w 236"/>
                <a:gd name="T31" fmla="*/ 8 h 274"/>
                <a:gd name="T32" fmla="*/ 21 w 236"/>
                <a:gd name="T33" fmla="*/ 11 h 274"/>
                <a:gd name="T34" fmla="*/ 22 w 236"/>
                <a:gd name="T35" fmla="*/ 13 h 274"/>
                <a:gd name="T36" fmla="*/ 22 w 236"/>
                <a:gd name="T37" fmla="*/ 16 h 274"/>
                <a:gd name="T38" fmla="*/ 22 w 236"/>
                <a:gd name="T39" fmla="*/ 17 h 274"/>
                <a:gd name="T40" fmla="*/ 21 w 236"/>
                <a:gd name="T41" fmla="*/ 19 h 274"/>
                <a:gd name="T42" fmla="*/ 20 w 236"/>
                <a:gd name="T43" fmla="*/ 21 h 274"/>
                <a:gd name="T44" fmla="*/ 19 w 236"/>
                <a:gd name="T45" fmla="*/ 23 h 274"/>
                <a:gd name="T46" fmla="*/ 18 w 236"/>
                <a:gd name="T47" fmla="*/ 24 h 274"/>
                <a:gd name="T48" fmla="*/ 16 w 236"/>
                <a:gd name="T49" fmla="*/ 25 h 274"/>
                <a:gd name="T50" fmla="*/ 15 w 236"/>
                <a:gd name="T51" fmla="*/ 26 h 274"/>
                <a:gd name="T52" fmla="*/ 13 w 236"/>
                <a:gd name="T53" fmla="*/ 26 h 274"/>
                <a:gd name="T54" fmla="*/ 11 w 236"/>
                <a:gd name="T55" fmla="*/ 27 h 274"/>
                <a:gd name="T56" fmla="*/ 9 w 236"/>
                <a:gd name="T57" fmla="*/ 27 h 274"/>
                <a:gd name="T58" fmla="*/ 8 w 236"/>
                <a:gd name="T59" fmla="*/ 26 h 274"/>
                <a:gd name="T60" fmla="*/ 6 w 236"/>
                <a:gd name="T61" fmla="*/ 25 h 274"/>
                <a:gd name="T62" fmla="*/ 5 w 236"/>
                <a:gd name="T63" fmla="*/ 24 h 274"/>
                <a:gd name="T64" fmla="*/ 9 w 236"/>
                <a:gd name="T65" fmla="*/ 19 h 274"/>
                <a:gd name="T66" fmla="*/ 10 w 236"/>
                <a:gd name="T67" fmla="*/ 19 h 274"/>
                <a:gd name="T68" fmla="*/ 12 w 236"/>
                <a:gd name="T69" fmla="*/ 19 h 274"/>
                <a:gd name="T70" fmla="*/ 13 w 236"/>
                <a:gd name="T71" fmla="*/ 20 h 274"/>
                <a:gd name="T72" fmla="*/ 15 w 236"/>
                <a:gd name="T73" fmla="*/ 19 h 274"/>
                <a:gd name="T74" fmla="*/ 15 w 236"/>
                <a:gd name="T75" fmla="*/ 19 h 274"/>
                <a:gd name="T76" fmla="*/ 16 w 236"/>
                <a:gd name="T77" fmla="*/ 18 h 274"/>
                <a:gd name="T78" fmla="*/ 18 w 236"/>
                <a:gd name="T79" fmla="*/ 17 h 274"/>
                <a:gd name="T80" fmla="*/ 18 w 236"/>
                <a:gd name="T81" fmla="*/ 16 h 274"/>
                <a:gd name="T82" fmla="*/ 18 w 236"/>
                <a:gd name="T83" fmla="*/ 13 h 274"/>
                <a:gd name="T84" fmla="*/ 18 w 236"/>
                <a:gd name="T85" fmla="*/ 11 h 274"/>
                <a:gd name="T86" fmla="*/ 18 w 236"/>
                <a:gd name="T87" fmla="*/ 10 h 274"/>
                <a:gd name="T88" fmla="*/ 18 w 236"/>
                <a:gd name="T89" fmla="*/ 8 h 274"/>
                <a:gd name="T90" fmla="*/ 17 w 236"/>
                <a:gd name="T91" fmla="*/ 7 h 274"/>
                <a:gd name="T92" fmla="*/ 16 w 236"/>
                <a:gd name="T93" fmla="*/ 6 h 274"/>
                <a:gd name="T94" fmla="*/ 15 w 236"/>
                <a:gd name="T95" fmla="*/ 5 h 274"/>
                <a:gd name="T96" fmla="*/ 14 w 236"/>
                <a:gd name="T97" fmla="*/ 4 h 274"/>
                <a:gd name="T98" fmla="*/ 13 w 236"/>
                <a:gd name="T99" fmla="*/ 3 h 274"/>
                <a:gd name="T100" fmla="*/ 11 w 236"/>
                <a:gd name="T101" fmla="*/ 2 h 274"/>
                <a:gd name="T102" fmla="*/ 10 w 236"/>
                <a:gd name="T103" fmla="*/ 2 h 274"/>
                <a:gd name="T104" fmla="*/ 9 w 236"/>
                <a:gd name="T105" fmla="*/ 2 h 274"/>
                <a:gd name="T106" fmla="*/ 7 w 236"/>
                <a:gd name="T107" fmla="*/ 2 h 274"/>
                <a:gd name="T108" fmla="*/ 6 w 236"/>
                <a:gd name="T109" fmla="*/ 4 h 274"/>
                <a:gd name="T110" fmla="*/ 4 w 236"/>
                <a:gd name="T111" fmla="*/ 6 h 274"/>
                <a:gd name="T112" fmla="*/ 3 w 236"/>
                <a:gd name="T113" fmla="*/ 8 h 274"/>
                <a:gd name="T114" fmla="*/ 3 w 236"/>
                <a:gd name="T115" fmla="*/ 9 h 274"/>
                <a:gd name="T116" fmla="*/ 0 w 236"/>
                <a:gd name="T117" fmla="*/ 8 h 2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6"/>
                <a:gd name="T178" fmla="*/ 0 h 274"/>
                <a:gd name="T179" fmla="*/ 236 w 236"/>
                <a:gd name="T180" fmla="*/ 274 h 2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6" h="274">
                  <a:moveTo>
                    <a:pt x="0" y="81"/>
                  </a:moveTo>
                  <a:lnTo>
                    <a:pt x="0" y="79"/>
                  </a:lnTo>
                  <a:lnTo>
                    <a:pt x="0" y="77"/>
                  </a:lnTo>
                  <a:lnTo>
                    <a:pt x="2" y="71"/>
                  </a:lnTo>
                  <a:lnTo>
                    <a:pt x="6" y="66"/>
                  </a:lnTo>
                  <a:lnTo>
                    <a:pt x="8" y="62"/>
                  </a:lnTo>
                  <a:lnTo>
                    <a:pt x="9" y="58"/>
                  </a:lnTo>
                  <a:lnTo>
                    <a:pt x="12" y="54"/>
                  </a:lnTo>
                  <a:lnTo>
                    <a:pt x="14" y="50"/>
                  </a:lnTo>
                  <a:lnTo>
                    <a:pt x="21" y="42"/>
                  </a:lnTo>
                  <a:lnTo>
                    <a:pt x="27" y="33"/>
                  </a:lnTo>
                  <a:lnTo>
                    <a:pt x="31" y="29"/>
                  </a:lnTo>
                  <a:lnTo>
                    <a:pt x="35" y="25"/>
                  </a:lnTo>
                  <a:lnTo>
                    <a:pt x="41" y="21"/>
                  </a:lnTo>
                  <a:lnTo>
                    <a:pt x="46" y="17"/>
                  </a:lnTo>
                  <a:lnTo>
                    <a:pt x="50" y="13"/>
                  </a:lnTo>
                  <a:lnTo>
                    <a:pt x="55" y="10"/>
                  </a:lnTo>
                  <a:lnTo>
                    <a:pt x="62" y="8"/>
                  </a:lnTo>
                  <a:lnTo>
                    <a:pt x="69" y="6"/>
                  </a:lnTo>
                  <a:lnTo>
                    <a:pt x="74" y="4"/>
                  </a:lnTo>
                  <a:lnTo>
                    <a:pt x="81" y="2"/>
                  </a:lnTo>
                  <a:lnTo>
                    <a:pt x="89" y="1"/>
                  </a:lnTo>
                  <a:lnTo>
                    <a:pt x="96" y="1"/>
                  </a:lnTo>
                  <a:lnTo>
                    <a:pt x="100" y="0"/>
                  </a:lnTo>
                  <a:lnTo>
                    <a:pt x="104" y="0"/>
                  </a:lnTo>
                  <a:lnTo>
                    <a:pt x="108" y="0"/>
                  </a:lnTo>
                  <a:lnTo>
                    <a:pt x="114" y="1"/>
                  </a:lnTo>
                  <a:lnTo>
                    <a:pt x="118" y="1"/>
                  </a:lnTo>
                  <a:lnTo>
                    <a:pt x="122" y="2"/>
                  </a:lnTo>
                  <a:lnTo>
                    <a:pt x="127" y="4"/>
                  </a:lnTo>
                  <a:lnTo>
                    <a:pt x="132" y="5"/>
                  </a:lnTo>
                  <a:lnTo>
                    <a:pt x="136" y="5"/>
                  </a:lnTo>
                  <a:lnTo>
                    <a:pt x="140" y="6"/>
                  </a:lnTo>
                  <a:lnTo>
                    <a:pt x="146" y="8"/>
                  </a:lnTo>
                  <a:lnTo>
                    <a:pt x="150" y="10"/>
                  </a:lnTo>
                  <a:lnTo>
                    <a:pt x="156" y="13"/>
                  </a:lnTo>
                  <a:lnTo>
                    <a:pt x="165" y="17"/>
                  </a:lnTo>
                  <a:lnTo>
                    <a:pt x="172" y="21"/>
                  </a:lnTo>
                  <a:lnTo>
                    <a:pt x="179" y="27"/>
                  </a:lnTo>
                  <a:lnTo>
                    <a:pt x="185" y="32"/>
                  </a:lnTo>
                  <a:lnTo>
                    <a:pt x="192" y="39"/>
                  </a:lnTo>
                  <a:lnTo>
                    <a:pt x="197" y="44"/>
                  </a:lnTo>
                  <a:lnTo>
                    <a:pt x="203" y="51"/>
                  </a:lnTo>
                  <a:lnTo>
                    <a:pt x="208" y="58"/>
                  </a:lnTo>
                  <a:lnTo>
                    <a:pt x="213" y="66"/>
                  </a:lnTo>
                  <a:lnTo>
                    <a:pt x="216" y="73"/>
                  </a:lnTo>
                  <a:lnTo>
                    <a:pt x="220" y="81"/>
                  </a:lnTo>
                  <a:lnTo>
                    <a:pt x="222" y="88"/>
                  </a:lnTo>
                  <a:lnTo>
                    <a:pt x="226" y="97"/>
                  </a:lnTo>
                  <a:lnTo>
                    <a:pt x="228" y="104"/>
                  </a:lnTo>
                  <a:lnTo>
                    <a:pt x="230" y="112"/>
                  </a:lnTo>
                  <a:lnTo>
                    <a:pt x="232" y="120"/>
                  </a:lnTo>
                  <a:lnTo>
                    <a:pt x="233" y="128"/>
                  </a:lnTo>
                  <a:lnTo>
                    <a:pt x="234" y="135"/>
                  </a:lnTo>
                  <a:lnTo>
                    <a:pt x="234" y="144"/>
                  </a:lnTo>
                  <a:lnTo>
                    <a:pt x="234" y="151"/>
                  </a:lnTo>
                  <a:lnTo>
                    <a:pt x="236" y="159"/>
                  </a:lnTo>
                  <a:lnTo>
                    <a:pt x="234" y="166"/>
                  </a:lnTo>
                  <a:lnTo>
                    <a:pt x="233" y="174"/>
                  </a:lnTo>
                  <a:lnTo>
                    <a:pt x="232" y="181"/>
                  </a:lnTo>
                  <a:lnTo>
                    <a:pt x="232" y="188"/>
                  </a:lnTo>
                  <a:lnTo>
                    <a:pt x="229" y="194"/>
                  </a:lnTo>
                  <a:lnTo>
                    <a:pt x="226" y="201"/>
                  </a:lnTo>
                  <a:lnTo>
                    <a:pt x="224" y="207"/>
                  </a:lnTo>
                  <a:lnTo>
                    <a:pt x="221" y="213"/>
                  </a:lnTo>
                  <a:lnTo>
                    <a:pt x="219" y="217"/>
                  </a:lnTo>
                  <a:lnTo>
                    <a:pt x="215" y="222"/>
                  </a:lnTo>
                  <a:lnTo>
                    <a:pt x="209" y="227"/>
                  </a:lnTo>
                  <a:lnTo>
                    <a:pt x="207" y="232"/>
                  </a:lnTo>
                  <a:lnTo>
                    <a:pt x="201" y="235"/>
                  </a:lnTo>
                  <a:lnTo>
                    <a:pt x="196" y="240"/>
                  </a:lnTo>
                  <a:lnTo>
                    <a:pt x="192" y="245"/>
                  </a:lnTo>
                  <a:lnTo>
                    <a:pt x="187" y="249"/>
                  </a:lnTo>
                  <a:lnTo>
                    <a:pt x="181" y="253"/>
                  </a:lnTo>
                  <a:lnTo>
                    <a:pt x="175" y="255"/>
                  </a:lnTo>
                  <a:lnTo>
                    <a:pt x="169" y="258"/>
                  </a:lnTo>
                  <a:lnTo>
                    <a:pt x="164" y="262"/>
                  </a:lnTo>
                  <a:lnTo>
                    <a:pt x="157" y="265"/>
                  </a:lnTo>
                  <a:lnTo>
                    <a:pt x="152" y="266"/>
                  </a:lnTo>
                  <a:lnTo>
                    <a:pt x="146" y="269"/>
                  </a:lnTo>
                  <a:lnTo>
                    <a:pt x="140" y="272"/>
                  </a:lnTo>
                  <a:lnTo>
                    <a:pt x="134" y="272"/>
                  </a:lnTo>
                  <a:lnTo>
                    <a:pt x="127" y="273"/>
                  </a:lnTo>
                  <a:lnTo>
                    <a:pt x="120" y="273"/>
                  </a:lnTo>
                  <a:lnTo>
                    <a:pt x="114" y="274"/>
                  </a:lnTo>
                  <a:lnTo>
                    <a:pt x="107" y="273"/>
                  </a:lnTo>
                  <a:lnTo>
                    <a:pt x="100" y="273"/>
                  </a:lnTo>
                  <a:lnTo>
                    <a:pt x="94" y="272"/>
                  </a:lnTo>
                  <a:lnTo>
                    <a:pt x="89" y="270"/>
                  </a:lnTo>
                  <a:lnTo>
                    <a:pt x="82" y="268"/>
                  </a:lnTo>
                  <a:lnTo>
                    <a:pt x="75" y="266"/>
                  </a:lnTo>
                  <a:lnTo>
                    <a:pt x="70" y="262"/>
                  </a:lnTo>
                  <a:lnTo>
                    <a:pt x="65" y="259"/>
                  </a:lnTo>
                  <a:lnTo>
                    <a:pt x="59" y="255"/>
                  </a:lnTo>
                  <a:lnTo>
                    <a:pt x="54" y="251"/>
                  </a:lnTo>
                  <a:lnTo>
                    <a:pt x="49" y="246"/>
                  </a:lnTo>
                  <a:lnTo>
                    <a:pt x="43" y="240"/>
                  </a:lnTo>
                  <a:lnTo>
                    <a:pt x="91" y="192"/>
                  </a:lnTo>
                  <a:lnTo>
                    <a:pt x="94" y="193"/>
                  </a:lnTo>
                  <a:lnTo>
                    <a:pt x="99" y="194"/>
                  </a:lnTo>
                  <a:lnTo>
                    <a:pt x="104" y="197"/>
                  </a:lnTo>
                  <a:lnTo>
                    <a:pt x="110" y="199"/>
                  </a:lnTo>
                  <a:lnTo>
                    <a:pt x="119" y="200"/>
                  </a:lnTo>
                  <a:lnTo>
                    <a:pt x="123" y="201"/>
                  </a:lnTo>
                  <a:lnTo>
                    <a:pt x="127" y="201"/>
                  </a:lnTo>
                  <a:lnTo>
                    <a:pt x="132" y="203"/>
                  </a:lnTo>
                  <a:lnTo>
                    <a:pt x="136" y="204"/>
                  </a:lnTo>
                  <a:lnTo>
                    <a:pt x="140" y="203"/>
                  </a:lnTo>
                  <a:lnTo>
                    <a:pt x="146" y="203"/>
                  </a:lnTo>
                  <a:lnTo>
                    <a:pt x="150" y="201"/>
                  </a:lnTo>
                  <a:lnTo>
                    <a:pt x="154" y="201"/>
                  </a:lnTo>
                  <a:lnTo>
                    <a:pt x="157" y="200"/>
                  </a:lnTo>
                  <a:lnTo>
                    <a:pt x="161" y="200"/>
                  </a:lnTo>
                  <a:lnTo>
                    <a:pt x="167" y="197"/>
                  </a:lnTo>
                  <a:lnTo>
                    <a:pt x="171" y="196"/>
                  </a:lnTo>
                  <a:lnTo>
                    <a:pt x="173" y="193"/>
                  </a:lnTo>
                  <a:lnTo>
                    <a:pt x="177" y="190"/>
                  </a:lnTo>
                  <a:lnTo>
                    <a:pt x="180" y="186"/>
                  </a:lnTo>
                  <a:lnTo>
                    <a:pt x="184" y="182"/>
                  </a:lnTo>
                  <a:lnTo>
                    <a:pt x="187" y="177"/>
                  </a:lnTo>
                  <a:lnTo>
                    <a:pt x="188" y="171"/>
                  </a:lnTo>
                  <a:lnTo>
                    <a:pt x="191" y="166"/>
                  </a:lnTo>
                  <a:lnTo>
                    <a:pt x="193" y="159"/>
                  </a:lnTo>
                  <a:lnTo>
                    <a:pt x="193" y="153"/>
                  </a:lnTo>
                  <a:lnTo>
                    <a:pt x="195" y="144"/>
                  </a:lnTo>
                  <a:lnTo>
                    <a:pt x="195" y="138"/>
                  </a:lnTo>
                  <a:lnTo>
                    <a:pt x="196" y="132"/>
                  </a:lnTo>
                  <a:lnTo>
                    <a:pt x="195" y="125"/>
                  </a:lnTo>
                  <a:lnTo>
                    <a:pt x="195" y="119"/>
                  </a:lnTo>
                  <a:lnTo>
                    <a:pt x="195" y="113"/>
                  </a:lnTo>
                  <a:lnTo>
                    <a:pt x="195" y="108"/>
                  </a:lnTo>
                  <a:lnTo>
                    <a:pt x="193" y="101"/>
                  </a:lnTo>
                  <a:lnTo>
                    <a:pt x="192" y="97"/>
                  </a:lnTo>
                  <a:lnTo>
                    <a:pt x="189" y="90"/>
                  </a:lnTo>
                  <a:lnTo>
                    <a:pt x="188" y="86"/>
                  </a:lnTo>
                  <a:lnTo>
                    <a:pt x="187" y="81"/>
                  </a:lnTo>
                  <a:lnTo>
                    <a:pt x="184" y="75"/>
                  </a:lnTo>
                  <a:lnTo>
                    <a:pt x="181" y="71"/>
                  </a:lnTo>
                  <a:lnTo>
                    <a:pt x="180" y="67"/>
                  </a:lnTo>
                  <a:lnTo>
                    <a:pt x="176" y="63"/>
                  </a:lnTo>
                  <a:lnTo>
                    <a:pt x="173" y="59"/>
                  </a:lnTo>
                  <a:lnTo>
                    <a:pt x="169" y="54"/>
                  </a:lnTo>
                  <a:lnTo>
                    <a:pt x="167" y="51"/>
                  </a:lnTo>
                  <a:lnTo>
                    <a:pt x="163" y="47"/>
                  </a:lnTo>
                  <a:lnTo>
                    <a:pt x="159" y="44"/>
                  </a:lnTo>
                  <a:lnTo>
                    <a:pt x="155" y="40"/>
                  </a:lnTo>
                  <a:lnTo>
                    <a:pt x="151" y="39"/>
                  </a:lnTo>
                  <a:lnTo>
                    <a:pt x="146" y="35"/>
                  </a:lnTo>
                  <a:lnTo>
                    <a:pt x="142" y="32"/>
                  </a:lnTo>
                  <a:lnTo>
                    <a:pt x="136" y="31"/>
                  </a:lnTo>
                  <a:lnTo>
                    <a:pt x="132" y="28"/>
                  </a:lnTo>
                  <a:lnTo>
                    <a:pt x="127" y="25"/>
                  </a:lnTo>
                  <a:lnTo>
                    <a:pt x="122" y="24"/>
                  </a:lnTo>
                  <a:lnTo>
                    <a:pt x="116" y="21"/>
                  </a:lnTo>
                  <a:lnTo>
                    <a:pt x="112" y="21"/>
                  </a:lnTo>
                  <a:lnTo>
                    <a:pt x="107" y="19"/>
                  </a:lnTo>
                  <a:lnTo>
                    <a:pt x="102" y="19"/>
                  </a:lnTo>
                  <a:lnTo>
                    <a:pt x="96" y="19"/>
                  </a:lnTo>
                  <a:lnTo>
                    <a:pt x="92" y="19"/>
                  </a:lnTo>
                  <a:lnTo>
                    <a:pt x="87" y="19"/>
                  </a:lnTo>
                  <a:lnTo>
                    <a:pt x="83" y="20"/>
                  </a:lnTo>
                  <a:lnTo>
                    <a:pt x="79" y="23"/>
                  </a:lnTo>
                  <a:lnTo>
                    <a:pt x="75" y="25"/>
                  </a:lnTo>
                  <a:lnTo>
                    <a:pt x="67" y="29"/>
                  </a:lnTo>
                  <a:lnTo>
                    <a:pt x="61" y="36"/>
                  </a:lnTo>
                  <a:lnTo>
                    <a:pt x="54" y="43"/>
                  </a:lnTo>
                  <a:lnTo>
                    <a:pt x="50" y="51"/>
                  </a:lnTo>
                  <a:lnTo>
                    <a:pt x="45" y="58"/>
                  </a:lnTo>
                  <a:lnTo>
                    <a:pt x="41" y="66"/>
                  </a:lnTo>
                  <a:lnTo>
                    <a:pt x="37" y="73"/>
                  </a:lnTo>
                  <a:lnTo>
                    <a:pt x="34" y="79"/>
                  </a:lnTo>
                  <a:lnTo>
                    <a:pt x="33" y="85"/>
                  </a:lnTo>
                  <a:lnTo>
                    <a:pt x="30" y="90"/>
                  </a:lnTo>
                  <a:lnTo>
                    <a:pt x="30" y="93"/>
                  </a:lnTo>
                  <a:lnTo>
                    <a:pt x="30" y="94"/>
                  </a:lnTo>
                  <a:lnTo>
                    <a:pt x="0" y="81"/>
                  </a:lnTo>
                  <a:close/>
                </a:path>
              </a:pathLst>
            </a:custGeom>
            <a:solidFill>
              <a:srgbClr val="1A1A1A">
                <a:alpha val="74901"/>
              </a:srgbClr>
            </a:solidFill>
            <a:ln w="9525">
              <a:noFill/>
              <a:round/>
              <a:headEnd/>
              <a:tailEnd/>
            </a:ln>
          </p:spPr>
          <p:txBody>
            <a:bodyPr/>
            <a:lstStyle/>
            <a:p>
              <a:endParaRPr lang="fr-FR">
                <a:solidFill>
                  <a:schemeClr val="accent2"/>
                </a:solidFill>
              </a:endParaRPr>
            </a:p>
          </p:txBody>
        </p:sp>
        <p:sp>
          <p:nvSpPr>
            <p:cNvPr id="89133" name="Freeform 39"/>
            <p:cNvSpPr>
              <a:spLocks/>
            </p:cNvSpPr>
            <p:nvPr/>
          </p:nvSpPr>
          <p:spPr bwMode="auto">
            <a:xfrm>
              <a:off x="564" y="1268"/>
              <a:ext cx="477" cy="260"/>
            </a:xfrm>
            <a:custGeom>
              <a:avLst/>
              <a:gdLst>
                <a:gd name="T0" fmla="*/ 37 w 1044"/>
                <a:gd name="T1" fmla="*/ 54 h 569"/>
                <a:gd name="T2" fmla="*/ 31 w 1044"/>
                <a:gd name="T3" fmla="*/ 53 h 569"/>
                <a:gd name="T4" fmla="*/ 22 w 1044"/>
                <a:gd name="T5" fmla="*/ 52 h 569"/>
                <a:gd name="T6" fmla="*/ 13 w 1044"/>
                <a:gd name="T7" fmla="*/ 48 h 569"/>
                <a:gd name="T8" fmla="*/ 5 w 1044"/>
                <a:gd name="T9" fmla="*/ 43 h 569"/>
                <a:gd name="T10" fmla="*/ 0 w 1044"/>
                <a:gd name="T11" fmla="*/ 36 h 569"/>
                <a:gd name="T12" fmla="*/ 1 w 1044"/>
                <a:gd name="T13" fmla="*/ 27 h 569"/>
                <a:gd name="T14" fmla="*/ 6 w 1044"/>
                <a:gd name="T15" fmla="*/ 18 h 569"/>
                <a:gd name="T16" fmla="*/ 14 w 1044"/>
                <a:gd name="T17" fmla="*/ 11 h 569"/>
                <a:gd name="T18" fmla="*/ 23 w 1044"/>
                <a:gd name="T19" fmla="*/ 7 h 569"/>
                <a:gd name="T20" fmla="*/ 34 w 1044"/>
                <a:gd name="T21" fmla="*/ 3 h 569"/>
                <a:gd name="T22" fmla="*/ 43 w 1044"/>
                <a:gd name="T23" fmla="*/ 1 h 569"/>
                <a:gd name="T24" fmla="*/ 51 w 1044"/>
                <a:gd name="T25" fmla="*/ 0 h 569"/>
                <a:gd name="T26" fmla="*/ 59 w 1044"/>
                <a:gd name="T27" fmla="*/ 0 h 569"/>
                <a:gd name="T28" fmla="*/ 69 w 1044"/>
                <a:gd name="T29" fmla="*/ 0 h 569"/>
                <a:gd name="T30" fmla="*/ 79 w 1044"/>
                <a:gd name="T31" fmla="*/ 2 h 569"/>
                <a:gd name="T32" fmla="*/ 88 w 1044"/>
                <a:gd name="T33" fmla="*/ 5 h 569"/>
                <a:gd name="T34" fmla="*/ 95 w 1044"/>
                <a:gd name="T35" fmla="*/ 10 h 569"/>
                <a:gd name="T36" fmla="*/ 99 w 1044"/>
                <a:gd name="T37" fmla="*/ 15 h 569"/>
                <a:gd name="T38" fmla="*/ 99 w 1044"/>
                <a:gd name="T39" fmla="*/ 20 h 569"/>
                <a:gd name="T40" fmla="*/ 99 w 1044"/>
                <a:gd name="T41" fmla="*/ 27 h 569"/>
                <a:gd name="T42" fmla="*/ 96 w 1044"/>
                <a:gd name="T43" fmla="*/ 34 h 569"/>
                <a:gd name="T44" fmla="*/ 91 w 1044"/>
                <a:gd name="T45" fmla="*/ 39 h 569"/>
                <a:gd name="T46" fmla="*/ 87 w 1044"/>
                <a:gd name="T47" fmla="*/ 42 h 569"/>
                <a:gd name="T48" fmla="*/ 83 w 1044"/>
                <a:gd name="T49" fmla="*/ 44 h 569"/>
                <a:gd name="T50" fmla="*/ 78 w 1044"/>
                <a:gd name="T51" fmla="*/ 46 h 569"/>
                <a:gd name="T52" fmla="*/ 71 w 1044"/>
                <a:gd name="T53" fmla="*/ 48 h 569"/>
                <a:gd name="T54" fmla="*/ 64 w 1044"/>
                <a:gd name="T55" fmla="*/ 51 h 569"/>
                <a:gd name="T56" fmla="*/ 57 w 1044"/>
                <a:gd name="T57" fmla="*/ 53 h 569"/>
                <a:gd name="T58" fmla="*/ 50 w 1044"/>
                <a:gd name="T59" fmla="*/ 53 h 569"/>
                <a:gd name="T60" fmla="*/ 44 w 1044"/>
                <a:gd name="T61" fmla="*/ 54 h 569"/>
                <a:gd name="T62" fmla="*/ 46 w 1044"/>
                <a:gd name="T63" fmla="*/ 51 h 569"/>
                <a:gd name="T64" fmla="*/ 50 w 1044"/>
                <a:gd name="T65" fmla="*/ 50 h 569"/>
                <a:gd name="T66" fmla="*/ 58 w 1044"/>
                <a:gd name="T67" fmla="*/ 48 h 569"/>
                <a:gd name="T68" fmla="*/ 68 w 1044"/>
                <a:gd name="T69" fmla="*/ 45 h 569"/>
                <a:gd name="T70" fmla="*/ 78 w 1044"/>
                <a:gd name="T71" fmla="*/ 39 h 569"/>
                <a:gd name="T72" fmla="*/ 86 w 1044"/>
                <a:gd name="T73" fmla="*/ 33 h 569"/>
                <a:gd name="T74" fmla="*/ 90 w 1044"/>
                <a:gd name="T75" fmla="*/ 24 h 569"/>
                <a:gd name="T76" fmla="*/ 89 w 1044"/>
                <a:gd name="T77" fmla="*/ 15 h 569"/>
                <a:gd name="T78" fmla="*/ 82 w 1044"/>
                <a:gd name="T79" fmla="*/ 10 h 569"/>
                <a:gd name="T80" fmla="*/ 72 w 1044"/>
                <a:gd name="T81" fmla="*/ 7 h 569"/>
                <a:gd name="T82" fmla="*/ 59 w 1044"/>
                <a:gd name="T83" fmla="*/ 6 h 569"/>
                <a:gd name="T84" fmla="*/ 47 w 1044"/>
                <a:gd name="T85" fmla="*/ 7 h 569"/>
                <a:gd name="T86" fmla="*/ 37 w 1044"/>
                <a:gd name="T87" fmla="*/ 8 h 569"/>
                <a:gd name="T88" fmla="*/ 30 w 1044"/>
                <a:gd name="T89" fmla="*/ 10 h 569"/>
                <a:gd name="T90" fmla="*/ 24 w 1044"/>
                <a:gd name="T91" fmla="*/ 12 h 569"/>
                <a:gd name="T92" fmla="*/ 18 w 1044"/>
                <a:gd name="T93" fmla="*/ 16 h 569"/>
                <a:gd name="T94" fmla="*/ 13 w 1044"/>
                <a:gd name="T95" fmla="*/ 19 h 569"/>
                <a:gd name="T96" fmla="*/ 9 w 1044"/>
                <a:gd name="T97" fmla="*/ 23 h 569"/>
                <a:gd name="T98" fmla="*/ 6 w 1044"/>
                <a:gd name="T99" fmla="*/ 27 h 569"/>
                <a:gd name="T100" fmla="*/ 5 w 1044"/>
                <a:gd name="T101" fmla="*/ 32 h 569"/>
                <a:gd name="T102" fmla="*/ 6 w 1044"/>
                <a:gd name="T103" fmla="*/ 36 h 569"/>
                <a:gd name="T104" fmla="*/ 9 w 1044"/>
                <a:gd name="T105" fmla="*/ 40 h 569"/>
                <a:gd name="T106" fmla="*/ 13 w 1044"/>
                <a:gd name="T107" fmla="*/ 44 h 569"/>
                <a:gd name="T108" fmla="*/ 19 w 1044"/>
                <a:gd name="T109" fmla="*/ 47 h 569"/>
                <a:gd name="T110" fmla="*/ 24 w 1044"/>
                <a:gd name="T111" fmla="*/ 49 h 569"/>
                <a:gd name="T112" fmla="*/ 31 w 1044"/>
                <a:gd name="T113" fmla="*/ 50 h 5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44"/>
                <a:gd name="T172" fmla="*/ 0 h 569"/>
                <a:gd name="T173" fmla="*/ 1044 w 1044"/>
                <a:gd name="T174" fmla="*/ 569 h 5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44" h="569">
                  <a:moveTo>
                    <a:pt x="461" y="533"/>
                  </a:moveTo>
                  <a:lnTo>
                    <a:pt x="425" y="569"/>
                  </a:lnTo>
                  <a:lnTo>
                    <a:pt x="424" y="567"/>
                  </a:lnTo>
                  <a:lnTo>
                    <a:pt x="420" y="567"/>
                  </a:lnTo>
                  <a:lnTo>
                    <a:pt x="416" y="567"/>
                  </a:lnTo>
                  <a:lnTo>
                    <a:pt x="413" y="567"/>
                  </a:lnTo>
                  <a:lnTo>
                    <a:pt x="409" y="567"/>
                  </a:lnTo>
                  <a:lnTo>
                    <a:pt x="405" y="567"/>
                  </a:lnTo>
                  <a:lnTo>
                    <a:pt x="400" y="566"/>
                  </a:lnTo>
                  <a:lnTo>
                    <a:pt x="395" y="566"/>
                  </a:lnTo>
                  <a:lnTo>
                    <a:pt x="390" y="566"/>
                  </a:lnTo>
                  <a:lnTo>
                    <a:pt x="384" y="566"/>
                  </a:lnTo>
                  <a:lnTo>
                    <a:pt x="378" y="565"/>
                  </a:lnTo>
                  <a:lnTo>
                    <a:pt x="371" y="565"/>
                  </a:lnTo>
                  <a:lnTo>
                    <a:pt x="364" y="563"/>
                  </a:lnTo>
                  <a:lnTo>
                    <a:pt x="358" y="563"/>
                  </a:lnTo>
                  <a:lnTo>
                    <a:pt x="350" y="562"/>
                  </a:lnTo>
                  <a:lnTo>
                    <a:pt x="342" y="560"/>
                  </a:lnTo>
                  <a:lnTo>
                    <a:pt x="334" y="559"/>
                  </a:lnTo>
                  <a:lnTo>
                    <a:pt x="326" y="559"/>
                  </a:lnTo>
                  <a:lnTo>
                    <a:pt x="315" y="558"/>
                  </a:lnTo>
                  <a:lnTo>
                    <a:pt x="307" y="555"/>
                  </a:lnTo>
                  <a:lnTo>
                    <a:pt x="298" y="554"/>
                  </a:lnTo>
                  <a:lnTo>
                    <a:pt x="289" y="554"/>
                  </a:lnTo>
                  <a:lnTo>
                    <a:pt x="279" y="551"/>
                  </a:lnTo>
                  <a:lnTo>
                    <a:pt x="270" y="550"/>
                  </a:lnTo>
                  <a:lnTo>
                    <a:pt x="261" y="547"/>
                  </a:lnTo>
                  <a:lnTo>
                    <a:pt x="252" y="546"/>
                  </a:lnTo>
                  <a:lnTo>
                    <a:pt x="241" y="543"/>
                  </a:lnTo>
                  <a:lnTo>
                    <a:pt x="230" y="540"/>
                  </a:lnTo>
                  <a:lnTo>
                    <a:pt x="221" y="539"/>
                  </a:lnTo>
                  <a:lnTo>
                    <a:pt x="212" y="536"/>
                  </a:lnTo>
                  <a:lnTo>
                    <a:pt x="201" y="532"/>
                  </a:lnTo>
                  <a:lnTo>
                    <a:pt x="192" y="529"/>
                  </a:lnTo>
                  <a:lnTo>
                    <a:pt x="181" y="525"/>
                  </a:lnTo>
                  <a:lnTo>
                    <a:pt x="172" y="523"/>
                  </a:lnTo>
                  <a:lnTo>
                    <a:pt x="161" y="519"/>
                  </a:lnTo>
                  <a:lnTo>
                    <a:pt x="152" y="514"/>
                  </a:lnTo>
                  <a:lnTo>
                    <a:pt x="143" y="512"/>
                  </a:lnTo>
                  <a:lnTo>
                    <a:pt x="134" y="508"/>
                  </a:lnTo>
                  <a:lnTo>
                    <a:pt x="124" y="502"/>
                  </a:lnTo>
                  <a:lnTo>
                    <a:pt x="115" y="498"/>
                  </a:lnTo>
                  <a:lnTo>
                    <a:pt x="106" y="493"/>
                  </a:lnTo>
                  <a:lnTo>
                    <a:pt x="98" y="487"/>
                  </a:lnTo>
                  <a:lnTo>
                    <a:pt x="88" y="482"/>
                  </a:lnTo>
                  <a:lnTo>
                    <a:pt x="80" y="477"/>
                  </a:lnTo>
                  <a:lnTo>
                    <a:pt x="73" y="471"/>
                  </a:lnTo>
                  <a:lnTo>
                    <a:pt x="66" y="466"/>
                  </a:lnTo>
                  <a:lnTo>
                    <a:pt x="58" y="459"/>
                  </a:lnTo>
                  <a:lnTo>
                    <a:pt x="51" y="454"/>
                  </a:lnTo>
                  <a:lnTo>
                    <a:pt x="45" y="447"/>
                  </a:lnTo>
                  <a:lnTo>
                    <a:pt x="38" y="440"/>
                  </a:lnTo>
                  <a:lnTo>
                    <a:pt x="31" y="432"/>
                  </a:lnTo>
                  <a:lnTo>
                    <a:pt x="26" y="425"/>
                  </a:lnTo>
                  <a:lnTo>
                    <a:pt x="22" y="417"/>
                  </a:lnTo>
                  <a:lnTo>
                    <a:pt x="17" y="409"/>
                  </a:lnTo>
                  <a:lnTo>
                    <a:pt x="13" y="401"/>
                  </a:lnTo>
                  <a:lnTo>
                    <a:pt x="9" y="393"/>
                  </a:lnTo>
                  <a:lnTo>
                    <a:pt x="6" y="383"/>
                  </a:lnTo>
                  <a:lnTo>
                    <a:pt x="4" y="375"/>
                  </a:lnTo>
                  <a:lnTo>
                    <a:pt x="2" y="366"/>
                  </a:lnTo>
                  <a:lnTo>
                    <a:pt x="1" y="355"/>
                  </a:lnTo>
                  <a:lnTo>
                    <a:pt x="0" y="345"/>
                  </a:lnTo>
                  <a:lnTo>
                    <a:pt x="0" y="336"/>
                  </a:lnTo>
                  <a:lnTo>
                    <a:pt x="0" y="325"/>
                  </a:lnTo>
                  <a:lnTo>
                    <a:pt x="1" y="314"/>
                  </a:lnTo>
                  <a:lnTo>
                    <a:pt x="1" y="303"/>
                  </a:lnTo>
                  <a:lnTo>
                    <a:pt x="4" y="294"/>
                  </a:lnTo>
                  <a:lnTo>
                    <a:pt x="5" y="284"/>
                  </a:lnTo>
                  <a:lnTo>
                    <a:pt x="8" y="275"/>
                  </a:lnTo>
                  <a:lnTo>
                    <a:pt x="10" y="266"/>
                  </a:lnTo>
                  <a:lnTo>
                    <a:pt x="15" y="257"/>
                  </a:lnTo>
                  <a:lnTo>
                    <a:pt x="18" y="248"/>
                  </a:lnTo>
                  <a:lnTo>
                    <a:pt x="23" y="238"/>
                  </a:lnTo>
                  <a:lnTo>
                    <a:pt x="29" y="230"/>
                  </a:lnTo>
                  <a:lnTo>
                    <a:pt x="34" y="221"/>
                  </a:lnTo>
                  <a:lnTo>
                    <a:pt x="39" y="213"/>
                  </a:lnTo>
                  <a:lnTo>
                    <a:pt x="46" y="205"/>
                  </a:lnTo>
                  <a:lnTo>
                    <a:pt x="53" y="197"/>
                  </a:lnTo>
                  <a:lnTo>
                    <a:pt x="61" y="190"/>
                  </a:lnTo>
                  <a:lnTo>
                    <a:pt x="67" y="182"/>
                  </a:lnTo>
                  <a:lnTo>
                    <a:pt x="74" y="174"/>
                  </a:lnTo>
                  <a:lnTo>
                    <a:pt x="82" y="167"/>
                  </a:lnTo>
                  <a:lnTo>
                    <a:pt x="90" y="160"/>
                  </a:lnTo>
                  <a:lnTo>
                    <a:pt x="98" y="153"/>
                  </a:lnTo>
                  <a:lnTo>
                    <a:pt x="107" y="146"/>
                  </a:lnTo>
                  <a:lnTo>
                    <a:pt x="115" y="140"/>
                  </a:lnTo>
                  <a:lnTo>
                    <a:pt x="124" y="134"/>
                  </a:lnTo>
                  <a:lnTo>
                    <a:pt x="134" y="128"/>
                  </a:lnTo>
                  <a:lnTo>
                    <a:pt x="143" y="121"/>
                  </a:lnTo>
                  <a:lnTo>
                    <a:pt x="153" y="115"/>
                  </a:lnTo>
                  <a:lnTo>
                    <a:pt x="163" y="110"/>
                  </a:lnTo>
                  <a:lnTo>
                    <a:pt x="173" y="105"/>
                  </a:lnTo>
                  <a:lnTo>
                    <a:pt x="183" y="99"/>
                  </a:lnTo>
                  <a:lnTo>
                    <a:pt x="193" y="94"/>
                  </a:lnTo>
                  <a:lnTo>
                    <a:pt x="204" y="90"/>
                  </a:lnTo>
                  <a:lnTo>
                    <a:pt x="214" y="84"/>
                  </a:lnTo>
                  <a:lnTo>
                    <a:pt x="225" y="79"/>
                  </a:lnTo>
                  <a:lnTo>
                    <a:pt x="236" y="75"/>
                  </a:lnTo>
                  <a:lnTo>
                    <a:pt x="246" y="71"/>
                  </a:lnTo>
                  <a:lnTo>
                    <a:pt x="257" y="65"/>
                  </a:lnTo>
                  <a:lnTo>
                    <a:pt x="268" y="61"/>
                  </a:lnTo>
                  <a:lnTo>
                    <a:pt x="279" y="57"/>
                  </a:lnTo>
                  <a:lnTo>
                    <a:pt x="290" y="53"/>
                  </a:lnTo>
                  <a:lnTo>
                    <a:pt x="301" y="49"/>
                  </a:lnTo>
                  <a:lnTo>
                    <a:pt x="311" y="46"/>
                  </a:lnTo>
                  <a:lnTo>
                    <a:pt x="322" y="42"/>
                  </a:lnTo>
                  <a:lnTo>
                    <a:pt x="334" y="40"/>
                  </a:lnTo>
                  <a:lnTo>
                    <a:pt x="344" y="36"/>
                  </a:lnTo>
                  <a:lnTo>
                    <a:pt x="355" y="33"/>
                  </a:lnTo>
                  <a:lnTo>
                    <a:pt x="366" y="30"/>
                  </a:lnTo>
                  <a:lnTo>
                    <a:pt x="376" y="27"/>
                  </a:lnTo>
                  <a:lnTo>
                    <a:pt x="386" y="25"/>
                  </a:lnTo>
                  <a:lnTo>
                    <a:pt x="396" y="22"/>
                  </a:lnTo>
                  <a:lnTo>
                    <a:pt x="407" y="21"/>
                  </a:lnTo>
                  <a:lnTo>
                    <a:pt x="417" y="18"/>
                  </a:lnTo>
                  <a:lnTo>
                    <a:pt x="427" y="15"/>
                  </a:lnTo>
                  <a:lnTo>
                    <a:pt x="436" y="14"/>
                  </a:lnTo>
                  <a:lnTo>
                    <a:pt x="445" y="13"/>
                  </a:lnTo>
                  <a:lnTo>
                    <a:pt x="455" y="11"/>
                  </a:lnTo>
                  <a:lnTo>
                    <a:pt x="464" y="8"/>
                  </a:lnTo>
                  <a:lnTo>
                    <a:pt x="472" y="7"/>
                  </a:lnTo>
                  <a:lnTo>
                    <a:pt x="481" y="6"/>
                  </a:lnTo>
                  <a:lnTo>
                    <a:pt x="490" y="6"/>
                  </a:lnTo>
                  <a:lnTo>
                    <a:pt x="497" y="4"/>
                  </a:lnTo>
                  <a:lnTo>
                    <a:pt x="505" y="4"/>
                  </a:lnTo>
                  <a:lnTo>
                    <a:pt x="512" y="3"/>
                  </a:lnTo>
                  <a:lnTo>
                    <a:pt x="520" y="3"/>
                  </a:lnTo>
                  <a:lnTo>
                    <a:pt x="526" y="2"/>
                  </a:lnTo>
                  <a:lnTo>
                    <a:pt x="533" y="2"/>
                  </a:lnTo>
                  <a:lnTo>
                    <a:pt x="541" y="0"/>
                  </a:lnTo>
                  <a:lnTo>
                    <a:pt x="549" y="0"/>
                  </a:lnTo>
                  <a:lnTo>
                    <a:pt x="557" y="0"/>
                  </a:lnTo>
                  <a:lnTo>
                    <a:pt x="565" y="0"/>
                  </a:lnTo>
                  <a:lnTo>
                    <a:pt x="574" y="0"/>
                  </a:lnTo>
                  <a:lnTo>
                    <a:pt x="583" y="0"/>
                  </a:lnTo>
                  <a:lnTo>
                    <a:pt x="591" y="0"/>
                  </a:lnTo>
                  <a:lnTo>
                    <a:pt x="600" y="0"/>
                  </a:lnTo>
                  <a:lnTo>
                    <a:pt x="610" y="0"/>
                  </a:lnTo>
                  <a:lnTo>
                    <a:pt x="619" y="0"/>
                  </a:lnTo>
                  <a:lnTo>
                    <a:pt x="628" y="0"/>
                  </a:lnTo>
                  <a:lnTo>
                    <a:pt x="639" y="0"/>
                  </a:lnTo>
                  <a:lnTo>
                    <a:pt x="648" y="2"/>
                  </a:lnTo>
                  <a:lnTo>
                    <a:pt x="659" y="2"/>
                  </a:lnTo>
                  <a:lnTo>
                    <a:pt x="669" y="2"/>
                  </a:lnTo>
                  <a:lnTo>
                    <a:pt x="679" y="3"/>
                  </a:lnTo>
                  <a:lnTo>
                    <a:pt x="689" y="4"/>
                  </a:lnTo>
                  <a:lnTo>
                    <a:pt x="700" y="4"/>
                  </a:lnTo>
                  <a:lnTo>
                    <a:pt x="711" y="6"/>
                  </a:lnTo>
                  <a:lnTo>
                    <a:pt x="721" y="7"/>
                  </a:lnTo>
                  <a:lnTo>
                    <a:pt x="730" y="7"/>
                  </a:lnTo>
                  <a:lnTo>
                    <a:pt x="742" y="10"/>
                  </a:lnTo>
                  <a:lnTo>
                    <a:pt x="752" y="11"/>
                  </a:lnTo>
                  <a:lnTo>
                    <a:pt x="762" y="13"/>
                  </a:lnTo>
                  <a:lnTo>
                    <a:pt x="773" y="14"/>
                  </a:lnTo>
                  <a:lnTo>
                    <a:pt x="784" y="15"/>
                  </a:lnTo>
                  <a:lnTo>
                    <a:pt x="794" y="18"/>
                  </a:lnTo>
                  <a:lnTo>
                    <a:pt x="805" y="19"/>
                  </a:lnTo>
                  <a:lnTo>
                    <a:pt x="815" y="22"/>
                  </a:lnTo>
                  <a:lnTo>
                    <a:pt x="826" y="25"/>
                  </a:lnTo>
                  <a:lnTo>
                    <a:pt x="835" y="26"/>
                  </a:lnTo>
                  <a:lnTo>
                    <a:pt x="845" y="29"/>
                  </a:lnTo>
                  <a:lnTo>
                    <a:pt x="855" y="31"/>
                  </a:lnTo>
                  <a:lnTo>
                    <a:pt x="864" y="34"/>
                  </a:lnTo>
                  <a:lnTo>
                    <a:pt x="874" y="37"/>
                  </a:lnTo>
                  <a:lnTo>
                    <a:pt x="883" y="40"/>
                  </a:lnTo>
                  <a:lnTo>
                    <a:pt x="894" y="44"/>
                  </a:lnTo>
                  <a:lnTo>
                    <a:pt x="903" y="46"/>
                  </a:lnTo>
                  <a:lnTo>
                    <a:pt x="911" y="50"/>
                  </a:lnTo>
                  <a:lnTo>
                    <a:pt x="920" y="53"/>
                  </a:lnTo>
                  <a:lnTo>
                    <a:pt x="928" y="57"/>
                  </a:lnTo>
                  <a:lnTo>
                    <a:pt x="937" y="61"/>
                  </a:lnTo>
                  <a:lnTo>
                    <a:pt x="944" y="65"/>
                  </a:lnTo>
                  <a:lnTo>
                    <a:pt x="953" y="69"/>
                  </a:lnTo>
                  <a:lnTo>
                    <a:pt x="960" y="73"/>
                  </a:lnTo>
                  <a:lnTo>
                    <a:pt x="968" y="79"/>
                  </a:lnTo>
                  <a:lnTo>
                    <a:pt x="975" y="83"/>
                  </a:lnTo>
                  <a:lnTo>
                    <a:pt x="981" y="87"/>
                  </a:lnTo>
                  <a:lnTo>
                    <a:pt x="988" y="92"/>
                  </a:lnTo>
                  <a:lnTo>
                    <a:pt x="994" y="98"/>
                  </a:lnTo>
                  <a:lnTo>
                    <a:pt x="1000" y="102"/>
                  </a:lnTo>
                  <a:lnTo>
                    <a:pt x="1005" y="109"/>
                  </a:lnTo>
                  <a:lnTo>
                    <a:pt x="1010" y="114"/>
                  </a:lnTo>
                  <a:lnTo>
                    <a:pt x="1016" y="121"/>
                  </a:lnTo>
                  <a:lnTo>
                    <a:pt x="1020" y="126"/>
                  </a:lnTo>
                  <a:lnTo>
                    <a:pt x="1024" y="132"/>
                  </a:lnTo>
                  <a:lnTo>
                    <a:pt x="1026" y="138"/>
                  </a:lnTo>
                  <a:lnTo>
                    <a:pt x="1030" y="145"/>
                  </a:lnTo>
                  <a:lnTo>
                    <a:pt x="1033" y="152"/>
                  </a:lnTo>
                  <a:lnTo>
                    <a:pt x="1036" y="159"/>
                  </a:lnTo>
                  <a:lnTo>
                    <a:pt x="1037" y="167"/>
                  </a:lnTo>
                  <a:lnTo>
                    <a:pt x="1040" y="175"/>
                  </a:lnTo>
                  <a:lnTo>
                    <a:pt x="1040" y="179"/>
                  </a:lnTo>
                  <a:lnTo>
                    <a:pt x="1040" y="182"/>
                  </a:lnTo>
                  <a:lnTo>
                    <a:pt x="1040" y="187"/>
                  </a:lnTo>
                  <a:lnTo>
                    <a:pt x="1041" y="191"/>
                  </a:lnTo>
                  <a:lnTo>
                    <a:pt x="1041" y="195"/>
                  </a:lnTo>
                  <a:lnTo>
                    <a:pt x="1041" y="199"/>
                  </a:lnTo>
                  <a:lnTo>
                    <a:pt x="1041" y="203"/>
                  </a:lnTo>
                  <a:lnTo>
                    <a:pt x="1042" y="207"/>
                  </a:lnTo>
                  <a:lnTo>
                    <a:pt x="1042" y="215"/>
                  </a:lnTo>
                  <a:lnTo>
                    <a:pt x="1042" y="224"/>
                  </a:lnTo>
                  <a:lnTo>
                    <a:pt x="1042" y="232"/>
                  </a:lnTo>
                  <a:lnTo>
                    <a:pt x="1044" y="240"/>
                  </a:lnTo>
                  <a:lnTo>
                    <a:pt x="1042" y="247"/>
                  </a:lnTo>
                  <a:lnTo>
                    <a:pt x="1042" y="255"/>
                  </a:lnTo>
                  <a:lnTo>
                    <a:pt x="1042" y="261"/>
                  </a:lnTo>
                  <a:lnTo>
                    <a:pt x="1042" y="271"/>
                  </a:lnTo>
                  <a:lnTo>
                    <a:pt x="1041" y="278"/>
                  </a:lnTo>
                  <a:lnTo>
                    <a:pt x="1040" y="286"/>
                  </a:lnTo>
                  <a:lnTo>
                    <a:pt x="1038" y="293"/>
                  </a:lnTo>
                  <a:lnTo>
                    <a:pt x="1037" y="301"/>
                  </a:lnTo>
                  <a:lnTo>
                    <a:pt x="1034" y="307"/>
                  </a:lnTo>
                  <a:lnTo>
                    <a:pt x="1032" y="314"/>
                  </a:lnTo>
                  <a:lnTo>
                    <a:pt x="1028" y="321"/>
                  </a:lnTo>
                  <a:lnTo>
                    <a:pt x="1025" y="329"/>
                  </a:lnTo>
                  <a:lnTo>
                    <a:pt x="1021" y="336"/>
                  </a:lnTo>
                  <a:lnTo>
                    <a:pt x="1017" y="344"/>
                  </a:lnTo>
                  <a:lnTo>
                    <a:pt x="1012" y="351"/>
                  </a:lnTo>
                  <a:lnTo>
                    <a:pt x="1008" y="358"/>
                  </a:lnTo>
                  <a:lnTo>
                    <a:pt x="1001" y="364"/>
                  </a:lnTo>
                  <a:lnTo>
                    <a:pt x="996" y="371"/>
                  </a:lnTo>
                  <a:lnTo>
                    <a:pt x="988" y="378"/>
                  </a:lnTo>
                  <a:lnTo>
                    <a:pt x="981" y="386"/>
                  </a:lnTo>
                  <a:lnTo>
                    <a:pt x="977" y="389"/>
                  </a:lnTo>
                  <a:lnTo>
                    <a:pt x="973" y="393"/>
                  </a:lnTo>
                  <a:lnTo>
                    <a:pt x="969" y="395"/>
                  </a:lnTo>
                  <a:lnTo>
                    <a:pt x="965" y="399"/>
                  </a:lnTo>
                  <a:lnTo>
                    <a:pt x="961" y="402"/>
                  </a:lnTo>
                  <a:lnTo>
                    <a:pt x="956" y="406"/>
                  </a:lnTo>
                  <a:lnTo>
                    <a:pt x="952" y="409"/>
                  </a:lnTo>
                  <a:lnTo>
                    <a:pt x="948" y="414"/>
                  </a:lnTo>
                  <a:lnTo>
                    <a:pt x="943" y="417"/>
                  </a:lnTo>
                  <a:lnTo>
                    <a:pt x="940" y="418"/>
                  </a:lnTo>
                  <a:lnTo>
                    <a:pt x="935" y="421"/>
                  </a:lnTo>
                  <a:lnTo>
                    <a:pt x="931" y="424"/>
                  </a:lnTo>
                  <a:lnTo>
                    <a:pt x="927" y="427"/>
                  </a:lnTo>
                  <a:lnTo>
                    <a:pt x="923" y="429"/>
                  </a:lnTo>
                  <a:lnTo>
                    <a:pt x="919" y="432"/>
                  </a:lnTo>
                  <a:lnTo>
                    <a:pt x="915" y="435"/>
                  </a:lnTo>
                  <a:lnTo>
                    <a:pt x="911" y="437"/>
                  </a:lnTo>
                  <a:lnTo>
                    <a:pt x="907" y="439"/>
                  </a:lnTo>
                  <a:lnTo>
                    <a:pt x="902" y="441"/>
                  </a:lnTo>
                  <a:lnTo>
                    <a:pt x="898" y="444"/>
                  </a:lnTo>
                  <a:lnTo>
                    <a:pt x="892" y="447"/>
                  </a:lnTo>
                  <a:lnTo>
                    <a:pt x="888" y="450"/>
                  </a:lnTo>
                  <a:lnTo>
                    <a:pt x="883" y="452"/>
                  </a:lnTo>
                  <a:lnTo>
                    <a:pt x="879" y="455"/>
                  </a:lnTo>
                  <a:lnTo>
                    <a:pt x="874" y="458"/>
                  </a:lnTo>
                  <a:lnTo>
                    <a:pt x="868" y="460"/>
                  </a:lnTo>
                  <a:lnTo>
                    <a:pt x="863" y="462"/>
                  </a:lnTo>
                  <a:lnTo>
                    <a:pt x="858" y="466"/>
                  </a:lnTo>
                  <a:lnTo>
                    <a:pt x="853" y="467"/>
                  </a:lnTo>
                  <a:lnTo>
                    <a:pt x="847" y="471"/>
                  </a:lnTo>
                  <a:lnTo>
                    <a:pt x="842" y="473"/>
                  </a:lnTo>
                  <a:lnTo>
                    <a:pt x="837" y="475"/>
                  </a:lnTo>
                  <a:lnTo>
                    <a:pt x="830" y="478"/>
                  </a:lnTo>
                  <a:lnTo>
                    <a:pt x="825" y="481"/>
                  </a:lnTo>
                  <a:lnTo>
                    <a:pt x="818" y="483"/>
                  </a:lnTo>
                  <a:lnTo>
                    <a:pt x="814" y="486"/>
                  </a:lnTo>
                  <a:lnTo>
                    <a:pt x="807" y="489"/>
                  </a:lnTo>
                  <a:lnTo>
                    <a:pt x="802" y="491"/>
                  </a:lnTo>
                  <a:lnTo>
                    <a:pt x="795" y="494"/>
                  </a:lnTo>
                  <a:lnTo>
                    <a:pt x="790" y="497"/>
                  </a:lnTo>
                  <a:lnTo>
                    <a:pt x="784" y="500"/>
                  </a:lnTo>
                  <a:lnTo>
                    <a:pt x="777" y="501"/>
                  </a:lnTo>
                  <a:lnTo>
                    <a:pt x="770" y="504"/>
                  </a:lnTo>
                  <a:lnTo>
                    <a:pt x="764" y="506"/>
                  </a:lnTo>
                  <a:lnTo>
                    <a:pt x="756" y="508"/>
                  </a:lnTo>
                  <a:lnTo>
                    <a:pt x="749" y="510"/>
                  </a:lnTo>
                  <a:lnTo>
                    <a:pt x="742" y="513"/>
                  </a:lnTo>
                  <a:lnTo>
                    <a:pt x="736" y="516"/>
                  </a:lnTo>
                  <a:lnTo>
                    <a:pt x="729" y="517"/>
                  </a:lnTo>
                  <a:lnTo>
                    <a:pt x="721" y="520"/>
                  </a:lnTo>
                  <a:lnTo>
                    <a:pt x="715" y="521"/>
                  </a:lnTo>
                  <a:lnTo>
                    <a:pt x="707" y="524"/>
                  </a:lnTo>
                  <a:lnTo>
                    <a:pt x="699" y="527"/>
                  </a:lnTo>
                  <a:lnTo>
                    <a:pt x="692" y="528"/>
                  </a:lnTo>
                  <a:lnTo>
                    <a:pt x="684" y="531"/>
                  </a:lnTo>
                  <a:lnTo>
                    <a:pt x="677" y="533"/>
                  </a:lnTo>
                  <a:lnTo>
                    <a:pt x="668" y="535"/>
                  </a:lnTo>
                  <a:lnTo>
                    <a:pt x="660" y="537"/>
                  </a:lnTo>
                  <a:lnTo>
                    <a:pt x="652" y="539"/>
                  </a:lnTo>
                  <a:lnTo>
                    <a:pt x="644" y="540"/>
                  </a:lnTo>
                  <a:lnTo>
                    <a:pt x="635" y="542"/>
                  </a:lnTo>
                  <a:lnTo>
                    <a:pt x="627" y="544"/>
                  </a:lnTo>
                  <a:lnTo>
                    <a:pt x="619" y="547"/>
                  </a:lnTo>
                  <a:lnTo>
                    <a:pt x="611" y="548"/>
                  </a:lnTo>
                  <a:lnTo>
                    <a:pt x="602" y="551"/>
                  </a:lnTo>
                  <a:lnTo>
                    <a:pt x="593" y="552"/>
                  </a:lnTo>
                  <a:lnTo>
                    <a:pt x="585" y="554"/>
                  </a:lnTo>
                  <a:lnTo>
                    <a:pt x="575" y="555"/>
                  </a:lnTo>
                  <a:lnTo>
                    <a:pt x="566" y="558"/>
                  </a:lnTo>
                  <a:lnTo>
                    <a:pt x="557" y="559"/>
                  </a:lnTo>
                  <a:lnTo>
                    <a:pt x="547" y="560"/>
                  </a:lnTo>
                  <a:lnTo>
                    <a:pt x="539" y="562"/>
                  </a:lnTo>
                  <a:lnTo>
                    <a:pt x="537" y="562"/>
                  </a:lnTo>
                  <a:lnTo>
                    <a:pt x="534" y="562"/>
                  </a:lnTo>
                  <a:lnTo>
                    <a:pt x="531" y="562"/>
                  </a:lnTo>
                  <a:lnTo>
                    <a:pt x="528" y="562"/>
                  </a:lnTo>
                  <a:lnTo>
                    <a:pt x="522" y="562"/>
                  </a:lnTo>
                  <a:lnTo>
                    <a:pt x="517" y="563"/>
                  </a:lnTo>
                  <a:lnTo>
                    <a:pt x="512" y="565"/>
                  </a:lnTo>
                  <a:lnTo>
                    <a:pt x="505" y="565"/>
                  </a:lnTo>
                  <a:lnTo>
                    <a:pt x="498" y="565"/>
                  </a:lnTo>
                  <a:lnTo>
                    <a:pt x="492" y="566"/>
                  </a:lnTo>
                  <a:lnTo>
                    <a:pt x="484" y="566"/>
                  </a:lnTo>
                  <a:lnTo>
                    <a:pt x="477" y="566"/>
                  </a:lnTo>
                  <a:lnTo>
                    <a:pt x="470" y="566"/>
                  </a:lnTo>
                  <a:lnTo>
                    <a:pt x="463" y="567"/>
                  </a:lnTo>
                  <a:lnTo>
                    <a:pt x="456" y="567"/>
                  </a:lnTo>
                  <a:lnTo>
                    <a:pt x="451" y="567"/>
                  </a:lnTo>
                  <a:lnTo>
                    <a:pt x="451" y="566"/>
                  </a:lnTo>
                  <a:lnTo>
                    <a:pt x="455" y="562"/>
                  </a:lnTo>
                  <a:lnTo>
                    <a:pt x="460" y="555"/>
                  </a:lnTo>
                  <a:lnTo>
                    <a:pt x="467" y="551"/>
                  </a:lnTo>
                  <a:lnTo>
                    <a:pt x="473" y="544"/>
                  </a:lnTo>
                  <a:lnTo>
                    <a:pt x="480" y="539"/>
                  </a:lnTo>
                  <a:lnTo>
                    <a:pt x="484" y="535"/>
                  </a:lnTo>
                  <a:lnTo>
                    <a:pt x="485" y="533"/>
                  </a:lnTo>
                  <a:lnTo>
                    <a:pt x="486" y="533"/>
                  </a:lnTo>
                  <a:lnTo>
                    <a:pt x="490" y="532"/>
                  </a:lnTo>
                  <a:lnTo>
                    <a:pt x="492" y="532"/>
                  </a:lnTo>
                  <a:lnTo>
                    <a:pt x="496" y="531"/>
                  </a:lnTo>
                  <a:lnTo>
                    <a:pt x="500" y="531"/>
                  </a:lnTo>
                  <a:lnTo>
                    <a:pt x="504" y="529"/>
                  </a:lnTo>
                  <a:lnTo>
                    <a:pt x="508" y="528"/>
                  </a:lnTo>
                  <a:lnTo>
                    <a:pt x="513" y="527"/>
                  </a:lnTo>
                  <a:lnTo>
                    <a:pt x="520" y="525"/>
                  </a:lnTo>
                  <a:lnTo>
                    <a:pt x="526" y="525"/>
                  </a:lnTo>
                  <a:lnTo>
                    <a:pt x="531" y="523"/>
                  </a:lnTo>
                  <a:lnTo>
                    <a:pt x="539" y="521"/>
                  </a:lnTo>
                  <a:lnTo>
                    <a:pt x="546" y="520"/>
                  </a:lnTo>
                  <a:lnTo>
                    <a:pt x="554" y="519"/>
                  </a:lnTo>
                  <a:lnTo>
                    <a:pt x="562" y="516"/>
                  </a:lnTo>
                  <a:lnTo>
                    <a:pt x="571" y="513"/>
                  </a:lnTo>
                  <a:lnTo>
                    <a:pt x="579" y="512"/>
                  </a:lnTo>
                  <a:lnTo>
                    <a:pt x="589" y="509"/>
                  </a:lnTo>
                  <a:lnTo>
                    <a:pt x="598" y="506"/>
                  </a:lnTo>
                  <a:lnTo>
                    <a:pt x="607" y="502"/>
                  </a:lnTo>
                  <a:lnTo>
                    <a:pt x="616" y="500"/>
                  </a:lnTo>
                  <a:lnTo>
                    <a:pt x="627" y="498"/>
                  </a:lnTo>
                  <a:lnTo>
                    <a:pt x="636" y="494"/>
                  </a:lnTo>
                  <a:lnTo>
                    <a:pt x="647" y="491"/>
                  </a:lnTo>
                  <a:lnTo>
                    <a:pt x="656" y="487"/>
                  </a:lnTo>
                  <a:lnTo>
                    <a:pt x="667" y="485"/>
                  </a:lnTo>
                  <a:lnTo>
                    <a:pt x="677" y="479"/>
                  </a:lnTo>
                  <a:lnTo>
                    <a:pt x="689" y="475"/>
                  </a:lnTo>
                  <a:lnTo>
                    <a:pt x="700" y="473"/>
                  </a:lnTo>
                  <a:lnTo>
                    <a:pt x="711" y="468"/>
                  </a:lnTo>
                  <a:lnTo>
                    <a:pt x="721" y="463"/>
                  </a:lnTo>
                  <a:lnTo>
                    <a:pt x="732" y="459"/>
                  </a:lnTo>
                  <a:lnTo>
                    <a:pt x="742" y="454"/>
                  </a:lnTo>
                  <a:lnTo>
                    <a:pt x="753" y="448"/>
                  </a:lnTo>
                  <a:lnTo>
                    <a:pt x="764" y="443"/>
                  </a:lnTo>
                  <a:lnTo>
                    <a:pt x="774" y="437"/>
                  </a:lnTo>
                  <a:lnTo>
                    <a:pt x="784" y="432"/>
                  </a:lnTo>
                  <a:lnTo>
                    <a:pt x="795" y="427"/>
                  </a:lnTo>
                  <a:lnTo>
                    <a:pt x="805" y="420"/>
                  </a:lnTo>
                  <a:lnTo>
                    <a:pt x="814" y="414"/>
                  </a:lnTo>
                  <a:lnTo>
                    <a:pt x="823" y="408"/>
                  </a:lnTo>
                  <a:lnTo>
                    <a:pt x="834" y="402"/>
                  </a:lnTo>
                  <a:lnTo>
                    <a:pt x="842" y="395"/>
                  </a:lnTo>
                  <a:lnTo>
                    <a:pt x="851" y="389"/>
                  </a:lnTo>
                  <a:lnTo>
                    <a:pt x="860" y="382"/>
                  </a:lnTo>
                  <a:lnTo>
                    <a:pt x="870" y="375"/>
                  </a:lnTo>
                  <a:lnTo>
                    <a:pt x="878" y="367"/>
                  </a:lnTo>
                  <a:lnTo>
                    <a:pt x="886" y="359"/>
                  </a:lnTo>
                  <a:lnTo>
                    <a:pt x="894" y="351"/>
                  </a:lnTo>
                  <a:lnTo>
                    <a:pt x="900" y="344"/>
                  </a:lnTo>
                  <a:lnTo>
                    <a:pt x="907" y="335"/>
                  </a:lnTo>
                  <a:lnTo>
                    <a:pt x="914" y="326"/>
                  </a:lnTo>
                  <a:lnTo>
                    <a:pt x="919" y="318"/>
                  </a:lnTo>
                  <a:lnTo>
                    <a:pt x="924" y="309"/>
                  </a:lnTo>
                  <a:lnTo>
                    <a:pt x="929" y="299"/>
                  </a:lnTo>
                  <a:lnTo>
                    <a:pt x="935" y="291"/>
                  </a:lnTo>
                  <a:lnTo>
                    <a:pt x="937" y="280"/>
                  </a:lnTo>
                  <a:lnTo>
                    <a:pt x="943" y="272"/>
                  </a:lnTo>
                  <a:lnTo>
                    <a:pt x="944" y="261"/>
                  </a:lnTo>
                  <a:lnTo>
                    <a:pt x="948" y="252"/>
                  </a:lnTo>
                  <a:lnTo>
                    <a:pt x="949" y="241"/>
                  </a:lnTo>
                  <a:lnTo>
                    <a:pt x="951" y="232"/>
                  </a:lnTo>
                  <a:lnTo>
                    <a:pt x="951" y="221"/>
                  </a:lnTo>
                  <a:lnTo>
                    <a:pt x="951" y="211"/>
                  </a:lnTo>
                  <a:lnTo>
                    <a:pt x="949" y="201"/>
                  </a:lnTo>
                  <a:lnTo>
                    <a:pt x="948" y="192"/>
                  </a:lnTo>
                  <a:lnTo>
                    <a:pt x="945" y="183"/>
                  </a:lnTo>
                  <a:lnTo>
                    <a:pt x="943" y="174"/>
                  </a:lnTo>
                  <a:lnTo>
                    <a:pt x="939" y="165"/>
                  </a:lnTo>
                  <a:lnTo>
                    <a:pt x="935" y="159"/>
                  </a:lnTo>
                  <a:lnTo>
                    <a:pt x="929" y="151"/>
                  </a:lnTo>
                  <a:lnTo>
                    <a:pt x="924" y="144"/>
                  </a:lnTo>
                  <a:lnTo>
                    <a:pt x="918" y="137"/>
                  </a:lnTo>
                  <a:lnTo>
                    <a:pt x="911" y="132"/>
                  </a:lnTo>
                  <a:lnTo>
                    <a:pt x="904" y="125"/>
                  </a:lnTo>
                  <a:lnTo>
                    <a:pt x="896" y="119"/>
                  </a:lnTo>
                  <a:lnTo>
                    <a:pt x="888" y="114"/>
                  </a:lnTo>
                  <a:lnTo>
                    <a:pt x="880" y="109"/>
                  </a:lnTo>
                  <a:lnTo>
                    <a:pt x="871" y="105"/>
                  </a:lnTo>
                  <a:lnTo>
                    <a:pt x="862" y="99"/>
                  </a:lnTo>
                  <a:lnTo>
                    <a:pt x="851" y="95"/>
                  </a:lnTo>
                  <a:lnTo>
                    <a:pt x="842" y="92"/>
                  </a:lnTo>
                  <a:lnTo>
                    <a:pt x="830" y="87"/>
                  </a:lnTo>
                  <a:lnTo>
                    <a:pt x="821" y="84"/>
                  </a:lnTo>
                  <a:lnTo>
                    <a:pt x="809" y="82"/>
                  </a:lnTo>
                  <a:lnTo>
                    <a:pt x="798" y="79"/>
                  </a:lnTo>
                  <a:lnTo>
                    <a:pt x="786" y="76"/>
                  </a:lnTo>
                  <a:lnTo>
                    <a:pt x="774" y="73"/>
                  </a:lnTo>
                  <a:lnTo>
                    <a:pt x="762" y="72"/>
                  </a:lnTo>
                  <a:lnTo>
                    <a:pt x="750" y="71"/>
                  </a:lnTo>
                  <a:lnTo>
                    <a:pt x="737" y="68"/>
                  </a:lnTo>
                  <a:lnTo>
                    <a:pt x="725" y="67"/>
                  </a:lnTo>
                  <a:lnTo>
                    <a:pt x="712" y="65"/>
                  </a:lnTo>
                  <a:lnTo>
                    <a:pt x="700" y="65"/>
                  </a:lnTo>
                  <a:lnTo>
                    <a:pt x="685" y="64"/>
                  </a:lnTo>
                  <a:lnTo>
                    <a:pt x="672" y="64"/>
                  </a:lnTo>
                  <a:lnTo>
                    <a:pt x="659" y="64"/>
                  </a:lnTo>
                  <a:lnTo>
                    <a:pt x="646" y="64"/>
                  </a:lnTo>
                  <a:lnTo>
                    <a:pt x="632" y="63"/>
                  </a:lnTo>
                  <a:lnTo>
                    <a:pt x="619" y="63"/>
                  </a:lnTo>
                  <a:lnTo>
                    <a:pt x="606" y="64"/>
                  </a:lnTo>
                  <a:lnTo>
                    <a:pt x="593" y="64"/>
                  </a:lnTo>
                  <a:lnTo>
                    <a:pt x="579" y="64"/>
                  </a:lnTo>
                  <a:lnTo>
                    <a:pt x="566" y="64"/>
                  </a:lnTo>
                  <a:lnTo>
                    <a:pt x="553" y="65"/>
                  </a:lnTo>
                  <a:lnTo>
                    <a:pt x="541" y="67"/>
                  </a:lnTo>
                  <a:lnTo>
                    <a:pt x="528" y="67"/>
                  </a:lnTo>
                  <a:lnTo>
                    <a:pt x="514" y="68"/>
                  </a:lnTo>
                  <a:lnTo>
                    <a:pt x="502" y="69"/>
                  </a:lnTo>
                  <a:lnTo>
                    <a:pt x="490" y="72"/>
                  </a:lnTo>
                  <a:lnTo>
                    <a:pt x="477" y="72"/>
                  </a:lnTo>
                  <a:lnTo>
                    <a:pt x="465" y="73"/>
                  </a:lnTo>
                  <a:lnTo>
                    <a:pt x="453" y="75"/>
                  </a:lnTo>
                  <a:lnTo>
                    <a:pt x="443" y="77"/>
                  </a:lnTo>
                  <a:lnTo>
                    <a:pt x="432" y="79"/>
                  </a:lnTo>
                  <a:lnTo>
                    <a:pt x="420" y="80"/>
                  </a:lnTo>
                  <a:lnTo>
                    <a:pt x="411" y="82"/>
                  </a:lnTo>
                  <a:lnTo>
                    <a:pt x="402" y="84"/>
                  </a:lnTo>
                  <a:lnTo>
                    <a:pt x="391" y="86"/>
                  </a:lnTo>
                  <a:lnTo>
                    <a:pt x="382" y="87"/>
                  </a:lnTo>
                  <a:lnTo>
                    <a:pt x="372" y="88"/>
                  </a:lnTo>
                  <a:lnTo>
                    <a:pt x="366" y="91"/>
                  </a:lnTo>
                  <a:lnTo>
                    <a:pt x="356" y="92"/>
                  </a:lnTo>
                  <a:lnTo>
                    <a:pt x="350" y="94"/>
                  </a:lnTo>
                  <a:lnTo>
                    <a:pt x="343" y="95"/>
                  </a:lnTo>
                  <a:lnTo>
                    <a:pt x="338" y="98"/>
                  </a:lnTo>
                  <a:lnTo>
                    <a:pt x="331" y="99"/>
                  </a:lnTo>
                  <a:lnTo>
                    <a:pt x="325" y="100"/>
                  </a:lnTo>
                  <a:lnTo>
                    <a:pt x="318" y="102"/>
                  </a:lnTo>
                  <a:lnTo>
                    <a:pt x="313" y="105"/>
                  </a:lnTo>
                  <a:lnTo>
                    <a:pt x="306" y="107"/>
                  </a:lnTo>
                  <a:lnTo>
                    <a:pt x="299" y="109"/>
                  </a:lnTo>
                  <a:lnTo>
                    <a:pt x="293" y="111"/>
                  </a:lnTo>
                  <a:lnTo>
                    <a:pt x="287" y="114"/>
                  </a:lnTo>
                  <a:lnTo>
                    <a:pt x="281" y="115"/>
                  </a:lnTo>
                  <a:lnTo>
                    <a:pt x="274" y="118"/>
                  </a:lnTo>
                  <a:lnTo>
                    <a:pt x="268" y="121"/>
                  </a:lnTo>
                  <a:lnTo>
                    <a:pt x="261" y="123"/>
                  </a:lnTo>
                  <a:lnTo>
                    <a:pt x="254" y="126"/>
                  </a:lnTo>
                  <a:lnTo>
                    <a:pt x="249" y="129"/>
                  </a:lnTo>
                  <a:lnTo>
                    <a:pt x="242" y="132"/>
                  </a:lnTo>
                  <a:lnTo>
                    <a:pt x="237" y="136"/>
                  </a:lnTo>
                  <a:lnTo>
                    <a:pt x="230" y="138"/>
                  </a:lnTo>
                  <a:lnTo>
                    <a:pt x="224" y="141"/>
                  </a:lnTo>
                  <a:lnTo>
                    <a:pt x="217" y="144"/>
                  </a:lnTo>
                  <a:lnTo>
                    <a:pt x="212" y="148"/>
                  </a:lnTo>
                  <a:lnTo>
                    <a:pt x="205" y="151"/>
                  </a:lnTo>
                  <a:lnTo>
                    <a:pt x="200" y="155"/>
                  </a:lnTo>
                  <a:lnTo>
                    <a:pt x="193" y="157"/>
                  </a:lnTo>
                  <a:lnTo>
                    <a:pt x="188" y="161"/>
                  </a:lnTo>
                  <a:lnTo>
                    <a:pt x="181" y="164"/>
                  </a:lnTo>
                  <a:lnTo>
                    <a:pt x="176" y="168"/>
                  </a:lnTo>
                  <a:lnTo>
                    <a:pt x="171" y="172"/>
                  </a:lnTo>
                  <a:lnTo>
                    <a:pt x="165" y="176"/>
                  </a:lnTo>
                  <a:lnTo>
                    <a:pt x="160" y="180"/>
                  </a:lnTo>
                  <a:lnTo>
                    <a:pt x="155" y="184"/>
                  </a:lnTo>
                  <a:lnTo>
                    <a:pt x="149" y="187"/>
                  </a:lnTo>
                  <a:lnTo>
                    <a:pt x="144" y="192"/>
                  </a:lnTo>
                  <a:lnTo>
                    <a:pt x="139" y="195"/>
                  </a:lnTo>
                  <a:lnTo>
                    <a:pt x="134" y="199"/>
                  </a:lnTo>
                  <a:lnTo>
                    <a:pt x="128" y="202"/>
                  </a:lnTo>
                  <a:lnTo>
                    <a:pt x="124" y="207"/>
                  </a:lnTo>
                  <a:lnTo>
                    <a:pt x="119" y="211"/>
                  </a:lnTo>
                  <a:lnTo>
                    <a:pt x="115" y="214"/>
                  </a:lnTo>
                  <a:lnTo>
                    <a:pt x="110" y="220"/>
                  </a:lnTo>
                  <a:lnTo>
                    <a:pt x="106" y="224"/>
                  </a:lnTo>
                  <a:lnTo>
                    <a:pt x="102" y="228"/>
                  </a:lnTo>
                  <a:lnTo>
                    <a:pt x="96" y="232"/>
                  </a:lnTo>
                  <a:lnTo>
                    <a:pt x="94" y="237"/>
                  </a:lnTo>
                  <a:lnTo>
                    <a:pt x="90" y="241"/>
                  </a:lnTo>
                  <a:lnTo>
                    <a:pt x="84" y="245"/>
                  </a:lnTo>
                  <a:lnTo>
                    <a:pt x="82" y="251"/>
                  </a:lnTo>
                  <a:lnTo>
                    <a:pt x="78" y="255"/>
                  </a:lnTo>
                  <a:lnTo>
                    <a:pt x="77" y="259"/>
                  </a:lnTo>
                  <a:lnTo>
                    <a:pt x="73" y="264"/>
                  </a:lnTo>
                  <a:lnTo>
                    <a:pt x="70" y="268"/>
                  </a:lnTo>
                  <a:lnTo>
                    <a:pt x="67" y="272"/>
                  </a:lnTo>
                  <a:lnTo>
                    <a:pt x="65" y="278"/>
                  </a:lnTo>
                  <a:lnTo>
                    <a:pt x="62" y="282"/>
                  </a:lnTo>
                  <a:lnTo>
                    <a:pt x="61" y="286"/>
                  </a:lnTo>
                  <a:lnTo>
                    <a:pt x="58" y="291"/>
                  </a:lnTo>
                  <a:lnTo>
                    <a:pt x="57" y="295"/>
                  </a:lnTo>
                  <a:lnTo>
                    <a:pt x="55" y="299"/>
                  </a:lnTo>
                  <a:lnTo>
                    <a:pt x="54" y="305"/>
                  </a:lnTo>
                  <a:lnTo>
                    <a:pt x="51" y="309"/>
                  </a:lnTo>
                  <a:lnTo>
                    <a:pt x="51" y="314"/>
                  </a:lnTo>
                  <a:lnTo>
                    <a:pt x="50" y="318"/>
                  </a:lnTo>
                  <a:lnTo>
                    <a:pt x="50" y="324"/>
                  </a:lnTo>
                  <a:lnTo>
                    <a:pt x="50" y="328"/>
                  </a:lnTo>
                  <a:lnTo>
                    <a:pt x="50" y="333"/>
                  </a:lnTo>
                  <a:lnTo>
                    <a:pt x="50" y="337"/>
                  </a:lnTo>
                  <a:lnTo>
                    <a:pt x="50" y="341"/>
                  </a:lnTo>
                  <a:lnTo>
                    <a:pt x="50" y="347"/>
                  </a:lnTo>
                  <a:lnTo>
                    <a:pt x="51" y="351"/>
                  </a:lnTo>
                  <a:lnTo>
                    <a:pt x="51" y="355"/>
                  </a:lnTo>
                  <a:lnTo>
                    <a:pt x="54" y="360"/>
                  </a:lnTo>
                  <a:lnTo>
                    <a:pt x="55" y="364"/>
                  </a:lnTo>
                  <a:lnTo>
                    <a:pt x="57" y="368"/>
                  </a:lnTo>
                  <a:lnTo>
                    <a:pt x="58" y="372"/>
                  </a:lnTo>
                  <a:lnTo>
                    <a:pt x="61" y="378"/>
                  </a:lnTo>
                  <a:lnTo>
                    <a:pt x="63" y="382"/>
                  </a:lnTo>
                  <a:lnTo>
                    <a:pt x="66" y="386"/>
                  </a:lnTo>
                  <a:lnTo>
                    <a:pt x="69" y="391"/>
                  </a:lnTo>
                  <a:lnTo>
                    <a:pt x="71" y="395"/>
                  </a:lnTo>
                  <a:lnTo>
                    <a:pt x="74" y="399"/>
                  </a:lnTo>
                  <a:lnTo>
                    <a:pt x="78" y="405"/>
                  </a:lnTo>
                  <a:lnTo>
                    <a:pt x="80" y="408"/>
                  </a:lnTo>
                  <a:lnTo>
                    <a:pt x="84" y="413"/>
                  </a:lnTo>
                  <a:lnTo>
                    <a:pt x="87" y="417"/>
                  </a:lnTo>
                  <a:lnTo>
                    <a:pt x="91" y="421"/>
                  </a:lnTo>
                  <a:lnTo>
                    <a:pt x="95" y="425"/>
                  </a:lnTo>
                  <a:lnTo>
                    <a:pt x="100" y="429"/>
                  </a:lnTo>
                  <a:lnTo>
                    <a:pt x="104" y="433"/>
                  </a:lnTo>
                  <a:lnTo>
                    <a:pt x="108" y="437"/>
                  </a:lnTo>
                  <a:lnTo>
                    <a:pt x="114" y="440"/>
                  </a:lnTo>
                  <a:lnTo>
                    <a:pt x="118" y="445"/>
                  </a:lnTo>
                  <a:lnTo>
                    <a:pt x="123" y="448"/>
                  </a:lnTo>
                  <a:lnTo>
                    <a:pt x="128" y="452"/>
                  </a:lnTo>
                  <a:lnTo>
                    <a:pt x="132" y="455"/>
                  </a:lnTo>
                  <a:lnTo>
                    <a:pt x="138" y="459"/>
                  </a:lnTo>
                  <a:lnTo>
                    <a:pt x="143" y="463"/>
                  </a:lnTo>
                  <a:lnTo>
                    <a:pt x="149" y="467"/>
                  </a:lnTo>
                  <a:lnTo>
                    <a:pt x="153" y="470"/>
                  </a:lnTo>
                  <a:lnTo>
                    <a:pt x="160" y="473"/>
                  </a:lnTo>
                  <a:lnTo>
                    <a:pt x="164" y="475"/>
                  </a:lnTo>
                  <a:lnTo>
                    <a:pt x="171" y="479"/>
                  </a:lnTo>
                  <a:lnTo>
                    <a:pt x="176" y="482"/>
                  </a:lnTo>
                  <a:lnTo>
                    <a:pt x="183" y="485"/>
                  </a:lnTo>
                  <a:lnTo>
                    <a:pt x="188" y="487"/>
                  </a:lnTo>
                  <a:lnTo>
                    <a:pt x="195" y="491"/>
                  </a:lnTo>
                  <a:lnTo>
                    <a:pt x="201" y="493"/>
                  </a:lnTo>
                  <a:lnTo>
                    <a:pt x="207" y="496"/>
                  </a:lnTo>
                  <a:lnTo>
                    <a:pt x="213" y="498"/>
                  </a:lnTo>
                  <a:lnTo>
                    <a:pt x="220" y="501"/>
                  </a:lnTo>
                  <a:lnTo>
                    <a:pt x="225" y="504"/>
                  </a:lnTo>
                  <a:lnTo>
                    <a:pt x="232" y="506"/>
                  </a:lnTo>
                  <a:lnTo>
                    <a:pt x="238" y="508"/>
                  </a:lnTo>
                  <a:lnTo>
                    <a:pt x="245" y="510"/>
                  </a:lnTo>
                  <a:lnTo>
                    <a:pt x="252" y="512"/>
                  </a:lnTo>
                  <a:lnTo>
                    <a:pt x="257" y="513"/>
                  </a:lnTo>
                  <a:lnTo>
                    <a:pt x="262" y="514"/>
                  </a:lnTo>
                  <a:lnTo>
                    <a:pt x="269" y="517"/>
                  </a:lnTo>
                  <a:lnTo>
                    <a:pt x="275" y="519"/>
                  </a:lnTo>
                  <a:lnTo>
                    <a:pt x="282" y="520"/>
                  </a:lnTo>
                  <a:lnTo>
                    <a:pt x="289" y="521"/>
                  </a:lnTo>
                  <a:lnTo>
                    <a:pt x="295" y="524"/>
                  </a:lnTo>
                  <a:lnTo>
                    <a:pt x="301" y="524"/>
                  </a:lnTo>
                  <a:lnTo>
                    <a:pt x="307" y="525"/>
                  </a:lnTo>
                  <a:lnTo>
                    <a:pt x="314" y="525"/>
                  </a:lnTo>
                  <a:lnTo>
                    <a:pt x="321" y="527"/>
                  </a:lnTo>
                  <a:lnTo>
                    <a:pt x="326" y="527"/>
                  </a:lnTo>
                  <a:lnTo>
                    <a:pt x="333" y="528"/>
                  </a:lnTo>
                  <a:lnTo>
                    <a:pt x="339" y="528"/>
                  </a:lnTo>
                  <a:lnTo>
                    <a:pt x="346" y="529"/>
                  </a:lnTo>
                  <a:lnTo>
                    <a:pt x="461" y="533"/>
                  </a:lnTo>
                  <a:close/>
                </a:path>
              </a:pathLst>
            </a:custGeom>
            <a:solidFill>
              <a:srgbClr val="1A1A1A">
                <a:alpha val="74901"/>
              </a:srgbClr>
            </a:solidFill>
            <a:ln w="9525">
              <a:noFill/>
              <a:round/>
              <a:headEnd/>
              <a:tailEnd/>
            </a:ln>
          </p:spPr>
          <p:txBody>
            <a:bodyPr/>
            <a:lstStyle/>
            <a:p>
              <a:endParaRPr lang="fr-FR">
                <a:solidFill>
                  <a:schemeClr val="accent2"/>
                </a:solidFill>
              </a:endParaRPr>
            </a:p>
          </p:txBody>
        </p:sp>
      </p:grpSp>
      <p:pic>
        <p:nvPicPr>
          <p:cNvPr id="89102" name="Picture 40" descr="j0090070"/>
          <p:cNvPicPr>
            <a:picLocks noChangeAspect="1" noChangeArrowheads="1"/>
          </p:cNvPicPr>
          <p:nvPr/>
        </p:nvPicPr>
        <p:blipFill>
          <a:blip r:embed="rId5"/>
          <a:srcRect/>
          <a:stretch>
            <a:fillRect/>
          </a:stretch>
        </p:blipFill>
        <p:spPr bwMode="auto">
          <a:xfrm>
            <a:off x="3186113" y="1487488"/>
            <a:ext cx="1042987" cy="1295400"/>
          </a:xfrm>
          <a:prstGeom prst="rect">
            <a:avLst/>
          </a:prstGeom>
          <a:noFill/>
          <a:ln w="9525">
            <a:noFill/>
            <a:miter lim="800000"/>
            <a:headEnd/>
            <a:tailEnd/>
          </a:ln>
        </p:spPr>
      </p:pic>
      <p:pic>
        <p:nvPicPr>
          <p:cNvPr id="89103" name="Picture 41" descr="J0199755"/>
          <p:cNvPicPr>
            <a:picLocks noChangeAspect="1" noChangeArrowheads="1"/>
          </p:cNvPicPr>
          <p:nvPr/>
        </p:nvPicPr>
        <p:blipFill>
          <a:blip r:embed="rId6"/>
          <a:srcRect/>
          <a:stretch>
            <a:fillRect/>
          </a:stretch>
        </p:blipFill>
        <p:spPr bwMode="auto">
          <a:xfrm>
            <a:off x="5929313" y="1487488"/>
            <a:ext cx="1350962" cy="1295400"/>
          </a:xfrm>
          <a:prstGeom prst="rect">
            <a:avLst/>
          </a:prstGeom>
          <a:noFill/>
          <a:ln w="9525">
            <a:noFill/>
            <a:miter lim="800000"/>
            <a:headEnd/>
            <a:tailEnd/>
          </a:ln>
        </p:spPr>
      </p:pic>
      <p:sp>
        <p:nvSpPr>
          <p:cNvPr id="297002" name="Rectangle 42"/>
          <p:cNvSpPr>
            <a:spLocks noChangeArrowheads="1"/>
          </p:cNvSpPr>
          <p:nvPr/>
        </p:nvSpPr>
        <p:spPr bwMode="auto">
          <a:xfrm>
            <a:off x="3186113" y="1487488"/>
            <a:ext cx="2728912" cy="1295400"/>
          </a:xfrm>
          <a:prstGeom prst="rect">
            <a:avLst/>
          </a:prstGeom>
          <a:gradFill rotWithShape="1">
            <a:gsLst>
              <a:gs pos="0">
                <a:schemeClr val="accent1">
                  <a:alpha val="70000"/>
                </a:schemeClr>
              </a:gs>
              <a:gs pos="100000">
                <a:schemeClr val="accent1">
                  <a:gamma/>
                  <a:shade val="46275"/>
                  <a:invGamma/>
                  <a:alpha val="70000"/>
                </a:schemeClr>
              </a:gs>
            </a:gsLst>
            <a:lin ang="5400000" scaled="1"/>
          </a:gradFill>
          <a:ln w="12700">
            <a:solidFill>
              <a:schemeClr val="bg2"/>
            </a:solidFill>
            <a:miter lim="800000"/>
            <a:headEnd/>
            <a:tailEnd/>
          </a:ln>
          <a:effectLst/>
        </p:spPr>
        <p:txBody>
          <a:bodyPr lIns="182880" anchor="ctr"/>
          <a:lstStyle/>
          <a:p>
            <a:pPr algn="ctr" eaLnBrk="0" hangingPunct="0">
              <a:defRPr/>
            </a:pPr>
            <a:r>
              <a:rPr lang="fr-FR" sz="2000" b="1" dirty="0">
                <a:solidFill>
                  <a:schemeClr val="accent2"/>
                </a:solidFill>
                <a:latin typeface="Segoe Semibold" pitchFamily="34" charset="0"/>
                <a:cs typeface="Arial" pitchFamily="34" charset="0"/>
              </a:rPr>
              <a:t>Diagnostic</a:t>
            </a:r>
            <a:endParaRPr lang="fr-FR" b="1" dirty="0">
              <a:solidFill>
                <a:schemeClr val="accent2"/>
              </a:solidFill>
              <a:latin typeface="Segoe Semibold" pitchFamily="34" charset="0"/>
              <a:cs typeface="Arial" pitchFamily="34" charset="0"/>
            </a:endParaRPr>
          </a:p>
          <a:p>
            <a:pPr algn="ctr" eaLnBrk="0" hangingPunct="0">
              <a:defRPr/>
            </a:pPr>
            <a:r>
              <a:rPr lang="fr-FR" b="1" dirty="0">
                <a:solidFill>
                  <a:srgbClr val="FFFF00"/>
                </a:solidFill>
                <a:latin typeface="Segoe Semibold" pitchFamily="34" charset="0"/>
                <a:cs typeface="Arial" pitchFamily="34" charset="0"/>
              </a:rPr>
              <a:t>Diagnostiquer le problème</a:t>
            </a:r>
          </a:p>
          <a:p>
            <a:pPr algn="r" eaLnBrk="0" hangingPunct="0">
              <a:defRPr/>
            </a:pPr>
            <a:endParaRPr lang="fr-FR" b="1" dirty="0">
              <a:solidFill>
                <a:schemeClr val="accent2"/>
              </a:solidFill>
              <a:latin typeface="Segoe Semibold" pitchFamily="34" charset="0"/>
              <a:cs typeface="Arial" pitchFamily="34" charset="0"/>
            </a:endParaRPr>
          </a:p>
        </p:txBody>
      </p:sp>
      <p:sp>
        <p:nvSpPr>
          <p:cNvPr id="89105" name="Rectangle 43"/>
          <p:cNvSpPr>
            <a:spLocks noChangeArrowheads="1"/>
          </p:cNvSpPr>
          <p:nvPr/>
        </p:nvSpPr>
        <p:spPr bwMode="auto">
          <a:xfrm>
            <a:off x="6005513" y="2782888"/>
            <a:ext cx="2590800" cy="3200400"/>
          </a:xfrm>
          <a:prstGeom prst="rect">
            <a:avLst/>
          </a:prstGeom>
          <a:noFill/>
          <a:ln w="12700">
            <a:noFill/>
            <a:miter lim="800000"/>
            <a:headEnd/>
            <a:tailEnd/>
          </a:ln>
        </p:spPr>
        <p:txBody>
          <a:bodyPr/>
          <a:lstStyle/>
          <a:p>
            <a:pPr eaLnBrk="0" hangingPunct="0">
              <a:buFontTx/>
              <a:buBlip>
                <a:blip r:embed="rId3"/>
              </a:buBlip>
              <a:tabLst>
                <a:tab pos="403225" algn="l"/>
              </a:tabLst>
            </a:pPr>
            <a:r>
              <a:rPr lang="fr-FR" sz="1600" b="1">
                <a:solidFill>
                  <a:schemeClr val="accent3"/>
                </a:solidFill>
                <a:cs typeface="Arial" charset="0"/>
              </a:rPr>
              <a:t> Résoudre le problème automatiquement si possible</a:t>
            </a:r>
          </a:p>
          <a:p>
            <a:pPr eaLnBrk="0" hangingPunct="0">
              <a:buFontTx/>
              <a:buBlip>
                <a:blip r:embed="rId3"/>
              </a:buBlip>
              <a:tabLst>
                <a:tab pos="403225" algn="l"/>
              </a:tabLst>
            </a:pPr>
            <a:endParaRPr lang="fr-FR" sz="1600" b="1">
              <a:solidFill>
                <a:schemeClr val="accent3"/>
              </a:solidFill>
              <a:cs typeface="Arial" charset="0"/>
            </a:endParaRPr>
          </a:p>
          <a:p>
            <a:pPr eaLnBrk="0" hangingPunct="0">
              <a:buFontTx/>
              <a:buBlip>
                <a:blip r:embed="rId3"/>
              </a:buBlip>
              <a:tabLst>
                <a:tab pos="403225" algn="l"/>
              </a:tabLst>
            </a:pPr>
            <a:r>
              <a:rPr lang="fr-FR" sz="1600" b="1">
                <a:solidFill>
                  <a:schemeClr val="accent3"/>
                </a:solidFill>
                <a:cs typeface="Arial" charset="0"/>
              </a:rPr>
              <a:t> Aider l’utilisateur à trouver une solution</a:t>
            </a:r>
            <a:br>
              <a:rPr lang="fr-FR" sz="1600" b="1">
                <a:solidFill>
                  <a:schemeClr val="accent3"/>
                </a:solidFill>
                <a:cs typeface="Arial" charset="0"/>
              </a:rPr>
            </a:br>
            <a:endParaRPr lang="fr-FR" sz="1600" b="1">
              <a:solidFill>
                <a:schemeClr val="accent3"/>
              </a:solidFill>
              <a:cs typeface="Arial" charset="0"/>
            </a:endParaRPr>
          </a:p>
          <a:p>
            <a:pPr eaLnBrk="0" hangingPunct="0">
              <a:tabLst>
                <a:tab pos="403225" algn="l"/>
              </a:tabLst>
            </a:pPr>
            <a:endParaRPr lang="fr-FR" sz="1600" b="1">
              <a:solidFill>
                <a:schemeClr val="accent3"/>
              </a:solidFill>
              <a:latin typeface="Segoe Semibold" pitchFamily="34" charset="0"/>
              <a:cs typeface="Arial" charset="0"/>
            </a:endParaRPr>
          </a:p>
          <a:p>
            <a:pPr eaLnBrk="0" hangingPunct="0">
              <a:tabLst>
                <a:tab pos="403225" algn="l"/>
              </a:tabLst>
            </a:pPr>
            <a:endParaRPr lang="fr-FR" sz="1600" b="1">
              <a:solidFill>
                <a:schemeClr val="accent3"/>
              </a:solidFill>
              <a:latin typeface="Segoe Semibold" pitchFamily="34" charset="0"/>
              <a:cs typeface="Arial" charset="0"/>
            </a:endParaRPr>
          </a:p>
          <a:p>
            <a:pPr eaLnBrk="0" hangingPunct="0">
              <a:tabLst>
                <a:tab pos="403225" algn="l"/>
              </a:tabLst>
            </a:pPr>
            <a:endParaRPr lang="fr-FR" sz="1600" b="1">
              <a:solidFill>
                <a:schemeClr val="accent3"/>
              </a:solidFill>
              <a:latin typeface="Segoe Semibold" pitchFamily="34" charset="0"/>
              <a:cs typeface="Arial" charset="0"/>
            </a:endParaRPr>
          </a:p>
          <a:p>
            <a:pPr eaLnBrk="0" hangingPunct="0">
              <a:tabLst>
                <a:tab pos="403225" algn="l"/>
              </a:tabLst>
            </a:pPr>
            <a:r>
              <a:rPr lang="fr-FR" sz="1600" b="1">
                <a:solidFill>
                  <a:schemeClr val="accent3"/>
                </a:solidFill>
                <a:latin typeface="Segoe Semibold" pitchFamily="34" charset="0"/>
                <a:cs typeface="Arial" charset="0"/>
              </a:rPr>
              <a:t>Avertir l’utilisateur et lui proposer de faire une sauvegarde</a:t>
            </a:r>
          </a:p>
        </p:txBody>
      </p:sp>
      <p:sp>
        <p:nvSpPr>
          <p:cNvPr id="297004" name="Rectangle 44"/>
          <p:cNvSpPr>
            <a:spLocks noChangeArrowheads="1"/>
          </p:cNvSpPr>
          <p:nvPr/>
        </p:nvSpPr>
        <p:spPr bwMode="auto">
          <a:xfrm>
            <a:off x="5929313" y="1487488"/>
            <a:ext cx="2743200" cy="1295400"/>
          </a:xfrm>
          <a:prstGeom prst="rect">
            <a:avLst/>
          </a:prstGeom>
          <a:gradFill rotWithShape="1">
            <a:gsLst>
              <a:gs pos="0">
                <a:schemeClr val="accent1">
                  <a:alpha val="70000"/>
                </a:schemeClr>
              </a:gs>
              <a:gs pos="100000">
                <a:schemeClr val="accent1">
                  <a:gamma/>
                  <a:shade val="46275"/>
                  <a:invGamma/>
                  <a:alpha val="70000"/>
                </a:schemeClr>
              </a:gs>
            </a:gsLst>
            <a:lin ang="5400000" scaled="1"/>
          </a:gradFill>
          <a:ln w="12700">
            <a:solidFill>
              <a:schemeClr val="bg2"/>
            </a:solidFill>
            <a:miter lim="800000"/>
            <a:headEnd/>
            <a:tailEnd/>
          </a:ln>
          <a:effectLst/>
        </p:spPr>
        <p:txBody>
          <a:bodyPr lIns="182880" anchor="ctr"/>
          <a:lstStyle/>
          <a:p>
            <a:pPr algn="ctr" eaLnBrk="0" hangingPunct="0">
              <a:defRPr/>
            </a:pPr>
            <a:r>
              <a:rPr lang="fr-FR" sz="2000" b="1" dirty="0">
                <a:solidFill>
                  <a:schemeClr val="accent2"/>
                </a:solidFill>
                <a:latin typeface="Segoe Semibold" pitchFamily="34" charset="0"/>
                <a:cs typeface="Arial" pitchFamily="34" charset="0"/>
              </a:rPr>
              <a:t>Résolution</a:t>
            </a:r>
          </a:p>
          <a:p>
            <a:pPr algn="ctr" eaLnBrk="0" hangingPunct="0">
              <a:defRPr/>
            </a:pPr>
            <a:r>
              <a:rPr lang="fr-FR" b="1" dirty="0">
                <a:solidFill>
                  <a:srgbClr val="FFFF00"/>
                </a:solidFill>
                <a:latin typeface="Segoe Semibold" pitchFamily="34" charset="0"/>
                <a:cs typeface="Arial" pitchFamily="34" charset="0"/>
              </a:rPr>
              <a:t>Résoudre le problème</a:t>
            </a:r>
          </a:p>
          <a:p>
            <a:pPr algn="r" eaLnBrk="0" hangingPunct="0">
              <a:defRPr/>
            </a:pPr>
            <a:endParaRPr lang="fr-FR" sz="1600" b="1" dirty="0">
              <a:solidFill>
                <a:schemeClr val="accent2"/>
              </a:solidFill>
              <a:latin typeface="Segoe Semibold" pitchFamily="34" charset="0"/>
              <a:cs typeface="Arial" pitchFamily="34" charset="0"/>
            </a:endParaRPr>
          </a:p>
        </p:txBody>
      </p:sp>
      <p:sp>
        <p:nvSpPr>
          <p:cNvPr id="297005" name="Rectangle 45"/>
          <p:cNvSpPr>
            <a:spLocks noChangeArrowheads="1"/>
          </p:cNvSpPr>
          <p:nvPr/>
        </p:nvSpPr>
        <p:spPr bwMode="auto">
          <a:xfrm>
            <a:off x="446088" y="1489075"/>
            <a:ext cx="2728912" cy="1295400"/>
          </a:xfrm>
          <a:prstGeom prst="rect">
            <a:avLst/>
          </a:prstGeom>
          <a:gradFill rotWithShape="1">
            <a:gsLst>
              <a:gs pos="0">
                <a:schemeClr val="accent1">
                  <a:alpha val="70000"/>
                </a:schemeClr>
              </a:gs>
              <a:gs pos="100000">
                <a:schemeClr val="accent1">
                  <a:gamma/>
                  <a:shade val="46275"/>
                  <a:invGamma/>
                  <a:alpha val="70000"/>
                </a:schemeClr>
              </a:gs>
            </a:gsLst>
            <a:lin ang="5400000" scaled="1"/>
          </a:gradFill>
          <a:ln w="12700">
            <a:solidFill>
              <a:schemeClr val="bg2"/>
            </a:solidFill>
            <a:miter lim="800000"/>
            <a:headEnd/>
            <a:tailEnd/>
          </a:ln>
          <a:effectLst/>
        </p:spPr>
        <p:txBody>
          <a:bodyPr lIns="182880" anchor="ctr"/>
          <a:lstStyle/>
          <a:p>
            <a:pPr algn="ctr" eaLnBrk="0" hangingPunct="0">
              <a:defRPr/>
            </a:pPr>
            <a:r>
              <a:rPr lang="fr-FR" sz="2000" b="1" dirty="0">
                <a:solidFill>
                  <a:schemeClr val="accent2"/>
                </a:solidFill>
                <a:latin typeface="Segoe Semibold" pitchFamily="34" charset="0"/>
                <a:cs typeface="Arial" pitchFamily="34" charset="0"/>
              </a:rPr>
              <a:t>Instrumentation</a:t>
            </a:r>
          </a:p>
          <a:p>
            <a:pPr algn="ctr" eaLnBrk="0" hangingPunct="0">
              <a:defRPr/>
            </a:pPr>
            <a:r>
              <a:rPr lang="fr-FR" b="1" dirty="0">
                <a:solidFill>
                  <a:srgbClr val="FFFF00"/>
                </a:solidFill>
                <a:latin typeface="Segoe Semibold" pitchFamily="34" charset="0"/>
                <a:cs typeface="Arial" pitchFamily="34" charset="0"/>
              </a:rPr>
              <a:t>Détecter le problème</a:t>
            </a:r>
          </a:p>
          <a:p>
            <a:pPr algn="r" eaLnBrk="0" hangingPunct="0">
              <a:defRPr/>
            </a:pPr>
            <a:endParaRPr lang="fr-FR" b="1" i="1" dirty="0">
              <a:solidFill>
                <a:schemeClr val="accent2"/>
              </a:solidFill>
              <a:latin typeface="Segoe Semibold"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76213" y="-158750"/>
            <a:ext cx="8534400" cy="585788"/>
          </a:xfrm>
          <a:noFill/>
        </p:spPr>
        <p:txBody>
          <a:bodyPr/>
          <a:lstStyle/>
          <a:p>
            <a:r>
              <a:rPr lang="fr-FR" smtClean="0"/>
              <a:t>Journal d’événements</a:t>
            </a:r>
            <a:endParaRPr lang="fr-FR" b="0" smtClean="0">
              <a:solidFill>
                <a:schemeClr val="accent1"/>
              </a:solidFill>
            </a:endParaRPr>
          </a:p>
        </p:txBody>
      </p:sp>
      <p:sp>
        <p:nvSpPr>
          <p:cNvPr id="90115" name="Rectangle 3"/>
          <p:cNvSpPr>
            <a:spLocks noChangeArrowheads="1"/>
          </p:cNvSpPr>
          <p:nvPr/>
        </p:nvSpPr>
        <p:spPr bwMode="auto">
          <a:xfrm>
            <a:off x="314325" y="339725"/>
            <a:ext cx="8662988" cy="5486400"/>
          </a:xfrm>
          <a:prstGeom prst="rect">
            <a:avLst/>
          </a:prstGeom>
          <a:noFill/>
          <a:ln w="9525">
            <a:noFill/>
            <a:miter lim="800000"/>
            <a:headEnd/>
            <a:tailEnd/>
          </a:ln>
        </p:spPr>
        <p:txBody>
          <a:bodyPr/>
          <a:lstStyle/>
          <a:p>
            <a:pPr marL="342900" indent="-342900" defTabSz="-13873163" eaLnBrk="0" hangingPunct="0">
              <a:lnSpc>
                <a:spcPct val="90000"/>
              </a:lnSpc>
              <a:spcBef>
                <a:spcPct val="30000"/>
              </a:spcBef>
              <a:buClr>
                <a:schemeClr val="tx2"/>
              </a:buClr>
              <a:buFont typeface="Wingdings 2" pitchFamily="18" charset="2"/>
              <a:buBlip>
                <a:blip r:embed="rId3"/>
              </a:buBlip>
              <a:defRPr/>
            </a:pPr>
            <a:r>
              <a:rPr lang="fr-FR" sz="2400" dirty="0">
                <a:solidFill>
                  <a:srgbClr val="112E58"/>
                </a:solidFill>
                <a:latin typeface="+mn-lt"/>
              </a:rPr>
              <a:t>Savoir où chercher l’information</a:t>
            </a:r>
          </a:p>
          <a:p>
            <a:pPr marL="742950" lvl="1" indent="-285750" defTabSz="-13873163" eaLnBrk="0" hangingPunct="0">
              <a:lnSpc>
                <a:spcPct val="90000"/>
              </a:lnSpc>
              <a:spcBef>
                <a:spcPct val="30000"/>
              </a:spcBef>
              <a:buClr>
                <a:srgbClr val="0099FF"/>
              </a:buClr>
              <a:buFontTx/>
              <a:buBlip>
                <a:blip r:embed="rId4"/>
              </a:buBlip>
              <a:defRPr/>
            </a:pPr>
            <a:r>
              <a:rPr lang="fr-FR" sz="2000" dirty="0">
                <a:solidFill>
                  <a:srgbClr val="112E58"/>
                </a:solidFill>
                <a:latin typeface="+mn-lt"/>
              </a:rPr>
              <a:t>Centralisation des événements, console unique</a:t>
            </a:r>
          </a:p>
          <a:p>
            <a:pPr marL="742950" lvl="1" indent="-285750" defTabSz="-13873163" eaLnBrk="0" hangingPunct="0">
              <a:lnSpc>
                <a:spcPct val="90000"/>
              </a:lnSpc>
              <a:spcBef>
                <a:spcPct val="30000"/>
              </a:spcBef>
              <a:buClr>
                <a:srgbClr val="0099FF"/>
              </a:buClr>
              <a:buFontTx/>
              <a:buBlip>
                <a:blip r:embed="rId4"/>
              </a:buBlip>
              <a:defRPr/>
            </a:pPr>
            <a:r>
              <a:rPr lang="fr-FR" sz="2000" dirty="0">
                <a:solidFill>
                  <a:srgbClr val="112E58"/>
                </a:solidFill>
                <a:latin typeface="+mn-lt"/>
              </a:rPr>
              <a:t>Résumé des événements</a:t>
            </a:r>
          </a:p>
          <a:p>
            <a:pPr marL="342900" indent="-342900" defTabSz="-13873163" eaLnBrk="0" hangingPunct="0">
              <a:lnSpc>
                <a:spcPct val="90000"/>
              </a:lnSpc>
              <a:spcBef>
                <a:spcPct val="30000"/>
              </a:spcBef>
              <a:buClr>
                <a:schemeClr val="tx2"/>
              </a:buClr>
              <a:buFont typeface="Wingdings 2" pitchFamily="18" charset="2"/>
              <a:buBlip>
                <a:blip r:embed="rId3"/>
              </a:buBlip>
              <a:defRPr/>
            </a:pPr>
            <a:r>
              <a:rPr lang="fr-FR" sz="2400" dirty="0">
                <a:solidFill>
                  <a:srgbClr val="112E58"/>
                </a:solidFill>
                <a:latin typeface="+mn-lt"/>
              </a:rPr>
              <a:t>Trouver les informations</a:t>
            </a:r>
          </a:p>
          <a:p>
            <a:pPr marL="742950" lvl="1" indent="-285750" defTabSz="-13873163" eaLnBrk="0" hangingPunct="0">
              <a:lnSpc>
                <a:spcPct val="90000"/>
              </a:lnSpc>
              <a:spcBef>
                <a:spcPct val="30000"/>
              </a:spcBef>
              <a:buClr>
                <a:srgbClr val="0099FF"/>
              </a:buClr>
              <a:buFontTx/>
              <a:buBlip>
                <a:blip r:embed="rId4"/>
              </a:buBlip>
              <a:defRPr/>
            </a:pPr>
            <a:r>
              <a:rPr lang="fr-FR" sz="2000" dirty="0">
                <a:solidFill>
                  <a:srgbClr val="112E58"/>
                </a:solidFill>
                <a:latin typeface="+mn-lt"/>
              </a:rPr>
              <a:t>Filtrage avancé</a:t>
            </a:r>
          </a:p>
          <a:p>
            <a:pPr marL="742950" lvl="1" indent="-285750" defTabSz="-13873163" eaLnBrk="0" hangingPunct="0">
              <a:lnSpc>
                <a:spcPct val="90000"/>
              </a:lnSpc>
              <a:spcBef>
                <a:spcPct val="30000"/>
              </a:spcBef>
              <a:buClr>
                <a:srgbClr val="0099FF"/>
              </a:buClr>
              <a:buFontTx/>
              <a:buBlip>
                <a:blip r:embed="rId4"/>
              </a:buBlip>
              <a:defRPr/>
            </a:pPr>
            <a:r>
              <a:rPr lang="fr-FR" sz="2000" dirty="0">
                <a:solidFill>
                  <a:srgbClr val="112E58"/>
                </a:solidFill>
                <a:latin typeface="+mn-lt"/>
              </a:rPr>
              <a:t>Définir et sauvegarder des vues, vues par défaut</a:t>
            </a:r>
          </a:p>
          <a:p>
            <a:pPr marL="342900" indent="-342900" defTabSz="-13873163" eaLnBrk="0" hangingPunct="0">
              <a:lnSpc>
                <a:spcPct val="90000"/>
              </a:lnSpc>
              <a:spcBef>
                <a:spcPct val="30000"/>
              </a:spcBef>
              <a:buClr>
                <a:schemeClr val="tx2"/>
              </a:buClr>
              <a:buFont typeface="Wingdings 2" pitchFamily="18" charset="2"/>
              <a:buBlip>
                <a:blip r:embed="rId3"/>
              </a:buBlip>
              <a:defRPr/>
            </a:pPr>
            <a:r>
              <a:rPr lang="fr-FR" sz="2400" dirty="0">
                <a:solidFill>
                  <a:srgbClr val="112E58"/>
                </a:solidFill>
                <a:latin typeface="+mn-lt"/>
              </a:rPr>
              <a:t>Savoir quoi faire</a:t>
            </a:r>
          </a:p>
          <a:p>
            <a:pPr marL="742950" lvl="1" indent="-285750" defTabSz="-13873163" eaLnBrk="0" hangingPunct="0">
              <a:lnSpc>
                <a:spcPct val="90000"/>
              </a:lnSpc>
              <a:spcBef>
                <a:spcPct val="30000"/>
              </a:spcBef>
              <a:buClr>
                <a:srgbClr val="0099FF"/>
              </a:buClr>
              <a:buFontTx/>
              <a:buBlip>
                <a:blip r:embed="rId4"/>
              </a:buBlip>
              <a:defRPr/>
            </a:pPr>
            <a:r>
              <a:rPr lang="fr-FR" sz="2000" dirty="0">
                <a:solidFill>
                  <a:srgbClr val="112E58"/>
                </a:solidFill>
                <a:latin typeface="+mn-lt"/>
              </a:rPr>
              <a:t>Documentation et informations plus détaillées</a:t>
            </a:r>
          </a:p>
          <a:p>
            <a:pPr marL="742950" lvl="1" indent="-285750" defTabSz="-13873163" eaLnBrk="0" hangingPunct="0">
              <a:lnSpc>
                <a:spcPct val="90000"/>
              </a:lnSpc>
              <a:spcBef>
                <a:spcPct val="30000"/>
              </a:spcBef>
              <a:buClr>
                <a:srgbClr val="0099FF"/>
              </a:buClr>
              <a:buFontTx/>
              <a:buBlip>
                <a:blip r:embed="rId4"/>
              </a:buBlip>
              <a:defRPr/>
            </a:pPr>
            <a:r>
              <a:rPr lang="fr-FR" sz="2000" dirty="0">
                <a:solidFill>
                  <a:srgbClr val="112E58"/>
                </a:solidFill>
                <a:latin typeface="+mn-lt"/>
              </a:rPr>
              <a:t>Intégration des tâches</a:t>
            </a:r>
          </a:p>
          <a:p>
            <a:pPr marL="342900" indent="-342900" defTabSz="-13873163" eaLnBrk="0" hangingPunct="0">
              <a:lnSpc>
                <a:spcPct val="90000"/>
              </a:lnSpc>
              <a:spcBef>
                <a:spcPct val="30000"/>
              </a:spcBef>
              <a:buClr>
                <a:schemeClr val="tx2"/>
              </a:buClr>
              <a:buFont typeface="Wingdings 2" pitchFamily="18" charset="2"/>
              <a:buBlip>
                <a:blip r:embed="rId3"/>
              </a:buBlip>
              <a:defRPr/>
            </a:pPr>
            <a:r>
              <a:rPr lang="fr-FR" sz="2400" dirty="0">
                <a:solidFill>
                  <a:srgbClr val="112E58"/>
                </a:solidFill>
                <a:latin typeface="+mn-lt"/>
              </a:rPr>
              <a:t>Gérer de manière centralisée</a:t>
            </a:r>
          </a:p>
          <a:p>
            <a:pPr marL="742950" lvl="1" indent="-285750" defTabSz="-13873163" eaLnBrk="0" hangingPunct="0">
              <a:lnSpc>
                <a:spcPct val="90000"/>
              </a:lnSpc>
              <a:spcBef>
                <a:spcPct val="30000"/>
              </a:spcBef>
              <a:buClr>
                <a:srgbClr val="0099FF"/>
              </a:buClr>
              <a:buFontTx/>
              <a:buBlip>
                <a:blip r:embed="rId4"/>
              </a:buBlip>
              <a:defRPr/>
            </a:pPr>
            <a:r>
              <a:rPr lang="fr-FR" sz="2000" dirty="0">
                <a:solidFill>
                  <a:srgbClr val="112E58"/>
                </a:solidFill>
                <a:latin typeface="+mn-lt"/>
              </a:rPr>
              <a:t>Transfert d’événements</a:t>
            </a:r>
          </a:p>
          <a:p>
            <a:pPr marL="742950" lvl="1" indent="-285750" defTabSz="-13873163" eaLnBrk="0" hangingPunct="0">
              <a:lnSpc>
                <a:spcPct val="90000"/>
              </a:lnSpc>
              <a:spcBef>
                <a:spcPct val="30000"/>
              </a:spcBef>
              <a:buClr>
                <a:srgbClr val="0099FF"/>
              </a:buClr>
              <a:buFontTx/>
              <a:buBlip>
                <a:blip r:embed="rId4"/>
              </a:buBlip>
              <a:defRPr/>
            </a:pPr>
            <a:r>
              <a:rPr lang="fr-FR" sz="2000" dirty="0">
                <a:solidFill>
                  <a:srgbClr val="112E58"/>
                </a:solidFill>
                <a:latin typeface="+mn-lt"/>
              </a:rPr>
              <a:t>Voir plusieurs journaux à partir d’un poste</a:t>
            </a:r>
          </a:p>
          <a:p>
            <a:pPr marL="342900" indent="-342900" defTabSz="-13873163" eaLnBrk="0" hangingPunct="0">
              <a:lnSpc>
                <a:spcPct val="90000"/>
              </a:lnSpc>
              <a:spcBef>
                <a:spcPct val="30000"/>
              </a:spcBef>
              <a:buClr>
                <a:schemeClr val="tx2"/>
              </a:buClr>
              <a:buFont typeface="Wingdings 2" pitchFamily="18" charset="2"/>
              <a:buBlip>
                <a:blip r:embed="rId3"/>
              </a:buBlip>
              <a:defRPr/>
            </a:pPr>
            <a:r>
              <a:rPr lang="fr-FR" sz="2400" dirty="0">
                <a:solidFill>
                  <a:srgbClr val="112E58"/>
                </a:solidFill>
                <a:latin typeface="+mn-lt"/>
              </a:rPr>
              <a:t>Gérer la quantité d’information</a:t>
            </a:r>
          </a:p>
          <a:p>
            <a:pPr marL="742950" lvl="1" indent="-285750" defTabSz="-13873163" eaLnBrk="0" hangingPunct="0">
              <a:lnSpc>
                <a:spcPct val="90000"/>
              </a:lnSpc>
              <a:spcBef>
                <a:spcPct val="30000"/>
              </a:spcBef>
              <a:buClr>
                <a:srgbClr val="0099FF"/>
              </a:buClr>
              <a:buFontTx/>
              <a:buBlip>
                <a:blip r:embed="rId4"/>
              </a:buBlip>
              <a:defRPr/>
            </a:pPr>
            <a:r>
              <a:rPr lang="fr-FR" sz="2000" dirty="0">
                <a:solidFill>
                  <a:srgbClr val="112E58"/>
                </a:solidFill>
                <a:latin typeface="+mn-lt"/>
              </a:rPr>
              <a:t>Activer ou pas les informations détaillées pour la résolution</a:t>
            </a:r>
          </a:p>
          <a:p>
            <a:pPr marL="342900" indent="-342900" defTabSz="-13873163" eaLnBrk="0" hangingPunct="0">
              <a:lnSpc>
                <a:spcPct val="90000"/>
              </a:lnSpc>
              <a:spcBef>
                <a:spcPct val="30000"/>
              </a:spcBef>
              <a:buClr>
                <a:schemeClr val="tx2"/>
              </a:buClr>
              <a:buFont typeface="Wingdings 2" pitchFamily="18" charset="2"/>
              <a:buBlip>
                <a:blip r:embed="rId3"/>
              </a:buBlip>
              <a:defRPr/>
            </a:pPr>
            <a:r>
              <a:rPr lang="fr-FR" sz="2400" dirty="0">
                <a:solidFill>
                  <a:srgbClr val="112E58"/>
                </a:solidFill>
                <a:latin typeface="+mn-lt"/>
              </a:rPr>
              <a:t>Nouveau format : fichier (XML)</a:t>
            </a:r>
          </a:p>
          <a:p>
            <a:pPr marL="742950" lvl="1" indent="-285750" defTabSz="-13873163" eaLnBrk="0" hangingPunct="0">
              <a:lnSpc>
                <a:spcPct val="90000"/>
              </a:lnSpc>
              <a:spcBef>
                <a:spcPct val="30000"/>
              </a:spcBef>
              <a:buClr>
                <a:srgbClr val="0099FF"/>
              </a:buClr>
              <a:defRPr/>
            </a:pPr>
            <a:endParaRPr lang="fr-FR" dirty="0">
              <a:latin typeface="Segoe Semibold" pitchFamily="34" charset="0"/>
            </a:endParaRPr>
          </a:p>
          <a:p>
            <a:pPr marL="342900" indent="-342900" defTabSz="-13873163" eaLnBrk="0" hangingPunct="0">
              <a:buFontTx/>
              <a:buChar char="•"/>
              <a:defRPr/>
            </a:pPr>
            <a:endParaRPr lang="fr-FR" sz="900" dirty="0">
              <a:latin typeface="Segoe Semibold" pitchFamily="34" charset="0"/>
            </a:endParaRPr>
          </a:p>
          <a:p>
            <a:pPr marL="342900" indent="-342900" defTabSz="-13873163" eaLnBrk="0" hangingPunct="0">
              <a:defRPr/>
            </a:pPr>
            <a:endParaRPr lang="fr-FR" sz="2000" dirty="0">
              <a:latin typeface="Segoe Semibold" pitchFamily="34" charset="0"/>
            </a:endParaRPr>
          </a:p>
        </p:txBody>
      </p:sp>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28600" y="214313"/>
            <a:ext cx="8915400" cy="585787"/>
          </a:xfrm>
          <a:noFill/>
        </p:spPr>
        <p:txBody>
          <a:bodyPr/>
          <a:lstStyle/>
          <a:p>
            <a:r>
              <a:rPr lang="fr-FR" smtClean="0"/>
              <a:t>Planificateur de tâches</a:t>
            </a:r>
            <a:endParaRPr lang="fr-FR" b="0" smtClean="0">
              <a:solidFill>
                <a:schemeClr val="accent1"/>
              </a:solidFill>
            </a:endParaRPr>
          </a:p>
        </p:txBody>
      </p:sp>
      <p:sp>
        <p:nvSpPr>
          <p:cNvPr id="91139" name="Rectangle 3"/>
          <p:cNvSpPr>
            <a:spLocks noChangeArrowheads="1"/>
          </p:cNvSpPr>
          <p:nvPr/>
        </p:nvSpPr>
        <p:spPr bwMode="auto">
          <a:xfrm>
            <a:off x="55563" y="909638"/>
            <a:ext cx="9088437" cy="5486400"/>
          </a:xfrm>
          <a:prstGeom prst="rect">
            <a:avLst/>
          </a:prstGeom>
          <a:noFill/>
          <a:ln w="9525">
            <a:noFill/>
            <a:miter lim="800000"/>
            <a:headEnd/>
            <a:tailEnd/>
          </a:ln>
        </p:spPr>
        <p:txBody>
          <a:bodyPr/>
          <a:lstStyle/>
          <a:p>
            <a:pPr marL="342900" indent="-342900" defTabSz="-13873163" eaLnBrk="0" hangingPunct="0">
              <a:lnSpc>
                <a:spcPct val="90000"/>
              </a:lnSpc>
              <a:spcBef>
                <a:spcPct val="30000"/>
              </a:spcBef>
              <a:buClr>
                <a:schemeClr val="tx2"/>
              </a:buClr>
              <a:buFont typeface="Wingdings 2" pitchFamily="18" charset="2"/>
              <a:buBlip>
                <a:blip r:embed="rId3"/>
              </a:buBlip>
              <a:defRPr/>
            </a:pPr>
            <a:r>
              <a:rPr lang="fr-FR" sz="2400" dirty="0">
                <a:solidFill>
                  <a:srgbClr val="112E58"/>
                </a:solidFill>
                <a:latin typeface="+mn-lt"/>
              </a:rPr>
              <a:t>Automatisation</a:t>
            </a:r>
          </a:p>
          <a:p>
            <a:pPr marL="742950" lvl="1" indent="-285750" defTabSz="-13873163" eaLnBrk="0" hangingPunct="0">
              <a:lnSpc>
                <a:spcPct val="90000"/>
              </a:lnSpc>
              <a:spcBef>
                <a:spcPct val="30000"/>
              </a:spcBef>
              <a:buClr>
                <a:srgbClr val="0099FF"/>
              </a:buClr>
              <a:buFontTx/>
              <a:buBlip>
                <a:blip r:embed="rId4"/>
              </a:buBlip>
              <a:defRPr/>
            </a:pPr>
            <a:r>
              <a:rPr lang="fr-FR" sz="2400" dirty="0">
                <a:solidFill>
                  <a:srgbClr val="112E58"/>
                </a:solidFill>
                <a:latin typeface="+mn-lt"/>
              </a:rPr>
              <a:t> </a:t>
            </a:r>
            <a:r>
              <a:rPr lang="fr-FR" sz="2000" dirty="0">
                <a:solidFill>
                  <a:srgbClr val="112E58"/>
                </a:solidFill>
                <a:latin typeface="+mn-lt"/>
              </a:rPr>
              <a:t>Activation d’une tâche sur événement au travers d’un assistant</a:t>
            </a:r>
          </a:p>
          <a:p>
            <a:pPr marL="742950" lvl="1" indent="-285750" defTabSz="-13873163" eaLnBrk="0" hangingPunct="0">
              <a:lnSpc>
                <a:spcPct val="90000"/>
              </a:lnSpc>
              <a:spcBef>
                <a:spcPct val="30000"/>
              </a:spcBef>
              <a:buClr>
                <a:srgbClr val="0099FF"/>
              </a:buClr>
              <a:buFontTx/>
              <a:buBlip>
                <a:blip r:embed="rId4"/>
              </a:buBlip>
              <a:defRPr/>
            </a:pPr>
            <a:r>
              <a:rPr lang="fr-FR" sz="2000" dirty="0">
                <a:solidFill>
                  <a:srgbClr val="112E58"/>
                </a:solidFill>
                <a:latin typeface="+mn-lt"/>
              </a:rPr>
              <a:t> Lancement des tâches au démarrage, à l’ouverture de session, quand </a:t>
            </a:r>
            <a:r>
              <a:rPr lang="fr-FR" sz="2000" dirty="0" err="1">
                <a:solidFill>
                  <a:srgbClr val="112E58"/>
                </a:solidFill>
                <a:latin typeface="+mn-lt"/>
              </a:rPr>
              <a:t>idle</a:t>
            </a:r>
            <a:r>
              <a:rPr lang="fr-FR" sz="2000" dirty="0">
                <a:solidFill>
                  <a:srgbClr val="112E58"/>
                </a:solidFill>
                <a:latin typeface="+mn-lt"/>
              </a:rPr>
              <a:t>, ou quand connecté au réseau</a:t>
            </a:r>
          </a:p>
          <a:p>
            <a:pPr marL="742950" lvl="1" indent="-285750" defTabSz="-13873163" eaLnBrk="0" hangingPunct="0">
              <a:lnSpc>
                <a:spcPct val="90000"/>
              </a:lnSpc>
              <a:spcBef>
                <a:spcPct val="30000"/>
              </a:spcBef>
              <a:buClr>
                <a:srgbClr val="0099FF"/>
              </a:buClr>
              <a:buFontTx/>
              <a:buBlip>
                <a:blip r:embed="rId4"/>
              </a:buBlip>
              <a:defRPr/>
            </a:pPr>
            <a:r>
              <a:rPr lang="fr-FR" sz="2000" dirty="0">
                <a:solidFill>
                  <a:srgbClr val="112E58"/>
                </a:solidFill>
                <a:latin typeface="+mn-lt"/>
              </a:rPr>
              <a:t> Spécifier des conditions multiples pour lancer une tâche</a:t>
            </a:r>
          </a:p>
          <a:p>
            <a:pPr marL="742950" lvl="1" indent="-285750" defTabSz="-13873163" eaLnBrk="0" hangingPunct="0">
              <a:lnSpc>
                <a:spcPct val="90000"/>
              </a:lnSpc>
              <a:spcBef>
                <a:spcPct val="30000"/>
              </a:spcBef>
              <a:buClr>
                <a:srgbClr val="0099FF"/>
              </a:buClr>
              <a:defRPr/>
            </a:pPr>
            <a:endParaRPr lang="fr-FR" sz="1000" dirty="0">
              <a:solidFill>
                <a:srgbClr val="112E58"/>
              </a:solidFill>
              <a:latin typeface="+mn-lt"/>
            </a:endParaRPr>
          </a:p>
          <a:p>
            <a:pPr marL="342900" indent="-342900" defTabSz="-13873163" eaLnBrk="0" hangingPunct="0">
              <a:lnSpc>
                <a:spcPct val="90000"/>
              </a:lnSpc>
              <a:spcBef>
                <a:spcPct val="30000"/>
              </a:spcBef>
              <a:buClr>
                <a:schemeClr val="tx2"/>
              </a:buClr>
              <a:buFont typeface="Wingdings 2" pitchFamily="18" charset="2"/>
              <a:buBlip>
                <a:blip r:embed="rId3"/>
              </a:buBlip>
              <a:defRPr/>
            </a:pPr>
            <a:r>
              <a:rPr lang="fr-FR" sz="2400" dirty="0">
                <a:solidFill>
                  <a:srgbClr val="112E58"/>
                </a:solidFill>
                <a:latin typeface="+mn-lt"/>
              </a:rPr>
              <a:t>Lancer les tâches en séquence</a:t>
            </a:r>
          </a:p>
          <a:p>
            <a:pPr marL="742950" lvl="1" indent="-285750" defTabSz="-13873163" eaLnBrk="0" hangingPunct="0">
              <a:lnSpc>
                <a:spcPct val="90000"/>
              </a:lnSpc>
              <a:spcBef>
                <a:spcPct val="30000"/>
              </a:spcBef>
              <a:buClr>
                <a:srgbClr val="0099FF"/>
              </a:buClr>
              <a:buFontTx/>
              <a:buBlip>
                <a:blip r:embed="rId4"/>
              </a:buBlip>
              <a:defRPr/>
            </a:pPr>
            <a:r>
              <a:rPr lang="fr-FR" sz="2400" dirty="0">
                <a:solidFill>
                  <a:srgbClr val="112E58"/>
                </a:solidFill>
                <a:latin typeface="+mn-lt"/>
              </a:rPr>
              <a:t>  </a:t>
            </a:r>
            <a:r>
              <a:rPr lang="fr-FR" sz="2000" dirty="0">
                <a:solidFill>
                  <a:srgbClr val="112E58"/>
                </a:solidFill>
                <a:latin typeface="+mn-lt"/>
              </a:rPr>
              <a:t>Engendrer des actions multiples sur la base d’une seule condition</a:t>
            </a:r>
          </a:p>
          <a:p>
            <a:pPr marL="742950" lvl="1" indent="-285750" defTabSz="-13873163" eaLnBrk="0" hangingPunct="0">
              <a:lnSpc>
                <a:spcPct val="90000"/>
              </a:lnSpc>
              <a:spcBef>
                <a:spcPct val="30000"/>
              </a:spcBef>
              <a:buClr>
                <a:srgbClr val="0099FF"/>
              </a:buClr>
              <a:buFontTx/>
              <a:buBlip>
                <a:blip r:embed="rId4"/>
              </a:buBlip>
              <a:defRPr/>
            </a:pPr>
            <a:r>
              <a:rPr lang="fr-FR" sz="2000" dirty="0">
                <a:solidFill>
                  <a:srgbClr val="112E58"/>
                </a:solidFill>
                <a:latin typeface="+mn-lt"/>
              </a:rPr>
              <a:t>  Synchroniser des tâches pour des scénarios complexes</a:t>
            </a:r>
          </a:p>
          <a:p>
            <a:pPr marL="742950" lvl="1" indent="-285750" defTabSz="-13873163" eaLnBrk="0" hangingPunct="0">
              <a:lnSpc>
                <a:spcPct val="90000"/>
              </a:lnSpc>
              <a:spcBef>
                <a:spcPct val="30000"/>
              </a:spcBef>
              <a:buClr>
                <a:srgbClr val="0099FF"/>
              </a:buClr>
              <a:defRPr/>
            </a:pPr>
            <a:endParaRPr lang="fr-FR" sz="1000" dirty="0">
              <a:solidFill>
                <a:srgbClr val="112E58"/>
              </a:solidFill>
              <a:latin typeface="+mn-lt"/>
            </a:endParaRPr>
          </a:p>
          <a:p>
            <a:pPr marL="342900" indent="-342900" defTabSz="-13873163" eaLnBrk="0" hangingPunct="0">
              <a:lnSpc>
                <a:spcPct val="90000"/>
              </a:lnSpc>
              <a:spcBef>
                <a:spcPct val="30000"/>
              </a:spcBef>
              <a:buClr>
                <a:schemeClr val="tx2"/>
              </a:buClr>
              <a:buFont typeface="Wingdings 2" pitchFamily="18" charset="2"/>
              <a:buBlip>
                <a:blip r:embed="rId3"/>
              </a:buBlip>
              <a:defRPr/>
            </a:pPr>
            <a:r>
              <a:rPr lang="fr-FR" sz="2400" dirty="0">
                <a:solidFill>
                  <a:srgbClr val="112E58"/>
                </a:solidFill>
                <a:latin typeface="+mn-lt"/>
              </a:rPr>
              <a:t>« Superviser » les tâches</a:t>
            </a:r>
          </a:p>
          <a:p>
            <a:pPr marL="742950" lvl="1" indent="-285750" defTabSz="-13873163" eaLnBrk="0" hangingPunct="0">
              <a:lnSpc>
                <a:spcPct val="90000"/>
              </a:lnSpc>
              <a:spcBef>
                <a:spcPct val="30000"/>
              </a:spcBef>
              <a:buClr>
                <a:srgbClr val="0099FF"/>
              </a:buClr>
              <a:buFontTx/>
              <a:buBlip>
                <a:blip r:embed="rId4"/>
              </a:buBlip>
              <a:defRPr/>
            </a:pPr>
            <a:r>
              <a:rPr lang="fr-FR" sz="2400" dirty="0">
                <a:solidFill>
                  <a:srgbClr val="112E58"/>
                </a:solidFill>
                <a:latin typeface="+mn-lt"/>
              </a:rPr>
              <a:t> </a:t>
            </a:r>
            <a:r>
              <a:rPr lang="fr-FR" sz="2000" dirty="0">
                <a:solidFill>
                  <a:srgbClr val="112E58"/>
                </a:solidFill>
                <a:latin typeface="+mn-lt"/>
              </a:rPr>
              <a:t>Vues résumé des tâches ordonnancées et lancées</a:t>
            </a:r>
          </a:p>
          <a:p>
            <a:pPr marL="742950" lvl="1" indent="-285750" defTabSz="-13873163" eaLnBrk="0" hangingPunct="0">
              <a:lnSpc>
                <a:spcPct val="90000"/>
              </a:lnSpc>
              <a:spcBef>
                <a:spcPct val="30000"/>
              </a:spcBef>
              <a:buClr>
                <a:srgbClr val="0099FF"/>
              </a:buClr>
              <a:buFontTx/>
              <a:buBlip>
                <a:blip r:embed="rId4"/>
              </a:buBlip>
              <a:defRPr/>
            </a:pPr>
            <a:r>
              <a:rPr lang="fr-FR" sz="2000" dirty="0">
                <a:solidFill>
                  <a:srgbClr val="112E58"/>
                </a:solidFill>
                <a:latin typeface="+mn-lt"/>
              </a:rPr>
              <a:t> Trace des succès et des échecs</a:t>
            </a:r>
          </a:p>
          <a:p>
            <a:pPr marL="742950" lvl="1" indent="-285750" defTabSz="-13873163" eaLnBrk="0" hangingPunct="0">
              <a:lnSpc>
                <a:spcPct val="90000"/>
              </a:lnSpc>
              <a:spcBef>
                <a:spcPct val="30000"/>
              </a:spcBef>
              <a:buClr>
                <a:srgbClr val="0099FF"/>
              </a:buClr>
              <a:buFontTx/>
              <a:buBlip>
                <a:blip r:embed="rId4"/>
              </a:buBlip>
              <a:defRPr/>
            </a:pPr>
            <a:r>
              <a:rPr lang="fr-FR" sz="2000" dirty="0">
                <a:solidFill>
                  <a:srgbClr val="112E58"/>
                </a:solidFill>
                <a:latin typeface="+mn-lt"/>
              </a:rPr>
              <a:t> Envoi d’un mail quand la tâche se termine ou a rencontré un problème</a:t>
            </a:r>
          </a:p>
        </p:txBody>
      </p:sp>
    </p:spTree>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63538" y="0"/>
            <a:ext cx="8229600" cy="846138"/>
          </a:xfrm>
          <a:noFill/>
        </p:spPr>
        <p:txBody>
          <a:bodyPr/>
          <a:lstStyle/>
          <a:p>
            <a:r>
              <a:rPr lang="fr-FR" smtClean="0"/>
              <a:t>Diagnostics en entreprise</a:t>
            </a:r>
          </a:p>
        </p:txBody>
      </p:sp>
      <p:sp>
        <p:nvSpPr>
          <p:cNvPr id="92163" name="Rectangle 3"/>
          <p:cNvSpPr>
            <a:spLocks noGrp="1" noChangeArrowheads="1"/>
          </p:cNvSpPr>
          <p:nvPr>
            <p:ph idx="1"/>
          </p:nvPr>
        </p:nvSpPr>
        <p:spPr>
          <a:xfrm>
            <a:off x="228600" y="1016000"/>
            <a:ext cx="8915400" cy="6248400"/>
          </a:xfrm>
        </p:spPr>
        <p:txBody>
          <a:bodyPr/>
          <a:lstStyle/>
          <a:p>
            <a:r>
              <a:rPr lang="fr-FR" b="1" smtClean="0"/>
              <a:t>Rendre l’utilisateur plus autonome vis-à-vis de son support</a:t>
            </a:r>
            <a:r>
              <a:rPr lang="fr-FR" smtClean="0"/>
              <a:t> IT </a:t>
            </a:r>
            <a:r>
              <a:rPr lang="fr-FR" smtClean="0">
                <a:sym typeface="Wingdings" pitchFamily="2" charset="2"/>
              </a:rPr>
              <a:t></a:t>
            </a:r>
            <a:endParaRPr lang="fr-FR" smtClean="0"/>
          </a:p>
          <a:p>
            <a:pPr lvl="1"/>
            <a:r>
              <a:rPr lang="fr-FR" smtClean="0"/>
              <a:t>Détecter et diagnostiquer automatiquement les problèmes de support </a:t>
            </a:r>
          </a:p>
          <a:p>
            <a:pPr lvl="1"/>
            <a:r>
              <a:rPr lang="fr-FR" smtClean="0"/>
              <a:t>Aide personnalisable</a:t>
            </a:r>
          </a:p>
          <a:p>
            <a:pPr lvl="1"/>
            <a:r>
              <a:rPr lang="fr-FR" smtClean="0"/>
              <a:t>Assistance à distance</a:t>
            </a:r>
          </a:p>
          <a:p>
            <a:pPr lvl="2"/>
            <a:r>
              <a:rPr lang="fr-FR" smtClean="0"/>
              <a:t>Amélioration des performances</a:t>
            </a:r>
          </a:p>
          <a:p>
            <a:pPr lvl="2"/>
            <a:r>
              <a:rPr lang="fr-FR" smtClean="0"/>
              <a:t>Support du NAT</a:t>
            </a:r>
          </a:p>
          <a:p>
            <a:r>
              <a:rPr lang="fr-FR" b="1" smtClean="0"/>
              <a:t>Rendre le service informatique mieux outillé vis-à-vis de ses utilisateurs </a:t>
            </a:r>
            <a:r>
              <a:rPr lang="fr-FR" smtClean="0">
                <a:sym typeface="Wingdings" pitchFamily="2" charset="2"/>
              </a:rPr>
              <a:t></a:t>
            </a:r>
          </a:p>
          <a:p>
            <a:pPr lvl="1"/>
            <a:r>
              <a:rPr lang="fr-FR" smtClean="0"/>
              <a:t>Evènements pour tracer ce qui se passe </a:t>
            </a:r>
          </a:p>
          <a:p>
            <a:pPr lvl="1"/>
            <a:r>
              <a:rPr lang="fr-FR" smtClean="0"/>
              <a:t>Contrôle via les GPO</a:t>
            </a:r>
          </a:p>
          <a:p>
            <a:pPr lvl="2">
              <a:buFontTx/>
              <a:buNone/>
            </a:pPr>
            <a:endParaRPr lang="fr-FR" smtClean="0"/>
          </a:p>
          <a:p>
            <a:pPr lvl="2">
              <a:buFontTx/>
              <a:buNone/>
            </a:pPr>
            <a:endParaRPr lang="fr-FR" b="1" smtClean="0"/>
          </a:p>
        </p:txBody>
      </p:sp>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363538" y="1035050"/>
            <a:ext cx="2987675" cy="304800"/>
          </a:xfrm>
          <a:prstGeom prst="rect">
            <a:avLst/>
          </a:prstGeom>
          <a:noFill/>
          <a:ln w="12700">
            <a:noFill/>
            <a:miter lim="800000"/>
            <a:headEnd/>
            <a:tailEnd/>
          </a:ln>
        </p:spPr>
        <p:txBody>
          <a:bodyPr anchor="b" anchorCtr="1"/>
          <a:lstStyle/>
          <a:p>
            <a:pPr algn="ctr" eaLnBrk="0" hangingPunct="0"/>
            <a:r>
              <a:rPr lang="fr-FR" sz="2000" b="1">
                <a:cs typeface="Arial" charset="0"/>
              </a:rPr>
              <a:t>Problèmes</a:t>
            </a:r>
          </a:p>
        </p:txBody>
      </p:sp>
      <p:sp>
        <p:nvSpPr>
          <p:cNvPr id="93187" name="Rectangle 3"/>
          <p:cNvSpPr>
            <a:spLocks noChangeArrowheads="1"/>
          </p:cNvSpPr>
          <p:nvPr/>
        </p:nvSpPr>
        <p:spPr bwMode="auto">
          <a:xfrm>
            <a:off x="3579813" y="1035050"/>
            <a:ext cx="5200650" cy="304800"/>
          </a:xfrm>
          <a:prstGeom prst="rect">
            <a:avLst/>
          </a:prstGeom>
          <a:noFill/>
          <a:ln w="12700">
            <a:noFill/>
            <a:miter lim="800000"/>
            <a:headEnd/>
            <a:tailEnd/>
          </a:ln>
        </p:spPr>
        <p:txBody>
          <a:bodyPr anchor="b" anchorCtr="1"/>
          <a:lstStyle/>
          <a:p>
            <a:pPr algn="ctr" eaLnBrk="0" hangingPunct="0"/>
            <a:r>
              <a:rPr lang="fr-FR" sz="2000" b="1">
                <a:cs typeface="Arial" charset="0"/>
              </a:rPr>
              <a:t>Diagnostics</a:t>
            </a:r>
          </a:p>
        </p:txBody>
      </p:sp>
      <p:sp>
        <p:nvSpPr>
          <p:cNvPr id="93188" name="Line 4"/>
          <p:cNvSpPr>
            <a:spLocks noChangeShapeType="1"/>
          </p:cNvSpPr>
          <p:nvPr/>
        </p:nvSpPr>
        <p:spPr bwMode="auto">
          <a:xfrm>
            <a:off x="363538" y="1416050"/>
            <a:ext cx="2987675" cy="1588"/>
          </a:xfrm>
          <a:prstGeom prst="line">
            <a:avLst/>
          </a:prstGeom>
          <a:noFill/>
          <a:ln w="12700">
            <a:solidFill>
              <a:schemeClr val="tx1"/>
            </a:solidFill>
            <a:round/>
            <a:headEnd/>
            <a:tailEnd/>
          </a:ln>
        </p:spPr>
        <p:txBody>
          <a:bodyPr wrap="none" anchor="ctr"/>
          <a:lstStyle/>
          <a:p>
            <a:endParaRPr lang="fr-FR"/>
          </a:p>
        </p:txBody>
      </p:sp>
      <p:sp>
        <p:nvSpPr>
          <p:cNvPr id="93189" name="Line 5"/>
          <p:cNvSpPr>
            <a:spLocks noChangeShapeType="1"/>
          </p:cNvSpPr>
          <p:nvPr/>
        </p:nvSpPr>
        <p:spPr bwMode="auto">
          <a:xfrm>
            <a:off x="3579813" y="1416050"/>
            <a:ext cx="5200650" cy="1588"/>
          </a:xfrm>
          <a:prstGeom prst="line">
            <a:avLst/>
          </a:prstGeom>
          <a:noFill/>
          <a:ln w="12700">
            <a:solidFill>
              <a:schemeClr val="tx1"/>
            </a:solidFill>
            <a:round/>
            <a:headEnd/>
            <a:tailEnd/>
          </a:ln>
        </p:spPr>
        <p:txBody>
          <a:bodyPr wrap="none" anchor="ctr"/>
          <a:lstStyle/>
          <a:p>
            <a:endParaRPr lang="fr-FR"/>
          </a:p>
        </p:txBody>
      </p:sp>
      <p:sp>
        <p:nvSpPr>
          <p:cNvPr id="93190" name="Rectangle 6"/>
          <p:cNvSpPr>
            <a:spLocks noGrp="1" noChangeArrowheads="1"/>
          </p:cNvSpPr>
          <p:nvPr>
            <p:ph type="title"/>
          </p:nvPr>
        </p:nvSpPr>
        <p:spPr>
          <a:xfrm>
            <a:off x="188913" y="-52388"/>
            <a:ext cx="8955087" cy="1079501"/>
          </a:xfrm>
          <a:noFill/>
        </p:spPr>
        <p:txBody>
          <a:bodyPr/>
          <a:lstStyle/>
          <a:p>
            <a:r>
              <a:rPr lang="fr-FR" smtClean="0"/>
              <a:t>Problèmes automatiquement détectés et résolus</a:t>
            </a:r>
            <a:endParaRPr lang="fr-FR" smtClean="0">
              <a:solidFill>
                <a:schemeClr val="accent1"/>
              </a:solidFill>
            </a:endParaRPr>
          </a:p>
        </p:txBody>
      </p:sp>
      <p:sp>
        <p:nvSpPr>
          <p:cNvPr id="93191" name="Rectangle 7"/>
          <p:cNvSpPr>
            <a:spLocks noChangeArrowheads="1"/>
          </p:cNvSpPr>
          <p:nvPr/>
        </p:nvSpPr>
        <p:spPr bwMode="auto">
          <a:xfrm>
            <a:off x="295275" y="1568450"/>
            <a:ext cx="3136900" cy="4724400"/>
          </a:xfrm>
          <a:prstGeom prst="rect">
            <a:avLst/>
          </a:prstGeom>
          <a:noFill/>
          <a:ln w="9525">
            <a:noFill/>
            <a:miter lim="800000"/>
            <a:headEnd/>
            <a:tailEnd/>
          </a:ln>
        </p:spPr>
        <p:txBody>
          <a:bodyPr lIns="0" tIns="0" rIns="0" bIns="0"/>
          <a:lstStyle/>
          <a:p>
            <a:pPr eaLnBrk="0" hangingPunct="0">
              <a:buClr>
                <a:schemeClr val="tx2"/>
              </a:buClr>
              <a:buFont typeface="Wingdings 2" pitchFamily="18" charset="2"/>
              <a:buNone/>
            </a:pPr>
            <a:r>
              <a:rPr lang="fr-FR" b="1"/>
              <a:t>Panne du matériel</a:t>
            </a:r>
          </a:p>
          <a:p>
            <a:pPr eaLnBrk="0" hangingPunct="0">
              <a:buClr>
                <a:schemeClr val="tx2"/>
              </a:buClr>
              <a:buFont typeface="Wingdings 2" pitchFamily="18" charset="2"/>
              <a:buNone/>
            </a:pPr>
            <a:endParaRPr lang="fr-FR" b="1"/>
          </a:p>
          <a:p>
            <a:pPr eaLnBrk="0" hangingPunct="0">
              <a:buClr>
                <a:schemeClr val="tx2"/>
              </a:buClr>
              <a:buFont typeface="Wingdings 2" pitchFamily="18" charset="2"/>
              <a:buNone/>
            </a:pPr>
            <a:endParaRPr lang="fr-FR" b="1"/>
          </a:p>
          <a:p>
            <a:pPr eaLnBrk="0" hangingPunct="0">
              <a:buClr>
                <a:schemeClr val="tx2"/>
              </a:buClr>
              <a:buFont typeface="Wingdings 2" pitchFamily="18" charset="2"/>
              <a:buNone/>
            </a:pPr>
            <a:r>
              <a:rPr lang="fr-FR" b="1"/>
              <a:t>Problèmes réseaux</a:t>
            </a:r>
          </a:p>
          <a:p>
            <a:pPr eaLnBrk="0" hangingPunct="0">
              <a:buClr>
                <a:schemeClr val="tx2"/>
              </a:buClr>
              <a:buFont typeface="Wingdings 2" pitchFamily="18" charset="2"/>
              <a:buNone/>
            </a:pPr>
            <a:endParaRPr lang="fr-FR" b="1"/>
          </a:p>
          <a:p>
            <a:pPr eaLnBrk="0" hangingPunct="0">
              <a:buClr>
                <a:schemeClr val="tx2"/>
              </a:buClr>
              <a:buFont typeface="Wingdings 2" pitchFamily="18" charset="2"/>
              <a:buNone/>
            </a:pPr>
            <a:r>
              <a:rPr lang="fr-FR" b="1"/>
              <a:t>Performance du client</a:t>
            </a:r>
          </a:p>
          <a:p>
            <a:pPr eaLnBrk="0" hangingPunct="0">
              <a:buClr>
                <a:schemeClr val="tx2"/>
              </a:buClr>
              <a:buFont typeface="Wingdings 2" pitchFamily="18" charset="2"/>
              <a:buNone/>
            </a:pPr>
            <a:endParaRPr lang="fr-FR" b="1"/>
          </a:p>
          <a:p>
            <a:pPr eaLnBrk="0" hangingPunct="0">
              <a:buClr>
                <a:schemeClr val="tx2"/>
              </a:buClr>
              <a:buFont typeface="Wingdings 2" pitchFamily="18" charset="2"/>
              <a:buNone/>
            </a:pPr>
            <a:endParaRPr lang="fr-FR" b="1"/>
          </a:p>
          <a:p>
            <a:pPr eaLnBrk="0" hangingPunct="0">
              <a:buClr>
                <a:schemeClr val="tx2"/>
              </a:buClr>
              <a:buFont typeface="Wingdings 2" pitchFamily="18" charset="2"/>
              <a:buNone/>
            </a:pPr>
            <a:r>
              <a:rPr lang="fr-FR" b="1"/>
              <a:t>Utilisation excessive des ressources système</a:t>
            </a:r>
          </a:p>
          <a:p>
            <a:pPr eaLnBrk="0" hangingPunct="0">
              <a:buClr>
                <a:schemeClr val="tx2"/>
              </a:buClr>
              <a:buFont typeface="Wingdings 2" pitchFamily="18" charset="2"/>
              <a:buNone/>
            </a:pPr>
            <a:endParaRPr lang="fr-FR" b="1"/>
          </a:p>
          <a:p>
            <a:pPr eaLnBrk="0" hangingPunct="0">
              <a:buClr>
                <a:schemeClr val="tx2"/>
              </a:buClr>
              <a:buFont typeface="Wingdings 2" pitchFamily="18" charset="2"/>
              <a:buNone/>
            </a:pPr>
            <a:r>
              <a:rPr lang="fr-FR" b="1"/>
              <a:t>Transitions  </a:t>
            </a:r>
          </a:p>
          <a:p>
            <a:pPr eaLnBrk="0" hangingPunct="0">
              <a:buClr>
                <a:schemeClr val="tx2"/>
              </a:buClr>
              <a:buFont typeface="Wingdings 2" pitchFamily="18" charset="2"/>
              <a:buNone/>
            </a:pPr>
            <a:endParaRPr lang="fr-FR" b="1"/>
          </a:p>
          <a:p>
            <a:pPr eaLnBrk="0" hangingPunct="0">
              <a:buClr>
                <a:schemeClr val="tx2"/>
              </a:buClr>
              <a:buFont typeface="Wingdings 2" pitchFamily="18" charset="2"/>
              <a:buNone/>
            </a:pPr>
            <a:r>
              <a:rPr lang="fr-FR" b="1"/>
              <a:t>Système qui ne démarre pas</a:t>
            </a:r>
          </a:p>
          <a:p>
            <a:pPr eaLnBrk="0" hangingPunct="0">
              <a:buClr>
                <a:schemeClr val="tx2"/>
              </a:buClr>
              <a:buFont typeface="Wingdings 2" pitchFamily="18" charset="2"/>
              <a:buNone/>
            </a:pPr>
            <a:endParaRPr lang="fr-FR" b="1"/>
          </a:p>
          <a:p>
            <a:pPr eaLnBrk="0" hangingPunct="0">
              <a:buClr>
                <a:schemeClr val="tx2"/>
              </a:buClr>
              <a:buFont typeface="Wingdings 2" pitchFamily="18" charset="2"/>
              <a:buNone/>
            </a:pPr>
            <a:r>
              <a:rPr lang="fr-FR" b="1"/>
              <a:t>Crash d’un service</a:t>
            </a:r>
          </a:p>
          <a:p>
            <a:pPr eaLnBrk="0" hangingPunct="0">
              <a:buClr>
                <a:schemeClr val="tx2"/>
              </a:buClr>
              <a:buFont typeface="Wingdings 2" pitchFamily="18" charset="2"/>
              <a:buNone/>
            </a:pPr>
            <a:endParaRPr lang="fr-FR" b="1"/>
          </a:p>
          <a:p>
            <a:pPr eaLnBrk="0" hangingPunct="0">
              <a:buClr>
                <a:schemeClr val="tx2"/>
              </a:buClr>
              <a:buFont typeface="Wingdings 2" pitchFamily="18" charset="2"/>
              <a:buNone/>
            </a:pPr>
            <a:endParaRPr lang="fr-FR" b="1"/>
          </a:p>
        </p:txBody>
      </p:sp>
      <p:sp>
        <p:nvSpPr>
          <p:cNvPr id="93192" name="Rectangle 8"/>
          <p:cNvSpPr>
            <a:spLocks noChangeArrowheads="1"/>
          </p:cNvSpPr>
          <p:nvPr/>
        </p:nvSpPr>
        <p:spPr bwMode="auto">
          <a:xfrm>
            <a:off x="3910013" y="1568450"/>
            <a:ext cx="5181600" cy="4724400"/>
          </a:xfrm>
          <a:prstGeom prst="rect">
            <a:avLst/>
          </a:prstGeom>
          <a:noFill/>
          <a:ln w="9525">
            <a:noFill/>
            <a:miter lim="800000"/>
            <a:headEnd/>
            <a:tailEnd/>
          </a:ln>
        </p:spPr>
        <p:txBody>
          <a:bodyPr lIns="0" tIns="0" rIns="0" bIns="0"/>
          <a:lstStyle/>
          <a:p>
            <a:pPr marL="290513" indent="-290513" eaLnBrk="0" hangingPunct="0">
              <a:buClr>
                <a:schemeClr val="tx2"/>
              </a:buClr>
              <a:buFont typeface="Wingdings" pitchFamily="2" charset="2"/>
              <a:buBlip>
                <a:blip r:embed="rId3"/>
              </a:buBlip>
            </a:pPr>
            <a:r>
              <a:rPr lang="fr-FR" b="1"/>
              <a:t>Diagnostic panne disque</a:t>
            </a:r>
          </a:p>
          <a:p>
            <a:pPr marL="290513" indent="-290513" eaLnBrk="0" hangingPunct="0">
              <a:buClr>
                <a:schemeClr val="tx2"/>
              </a:buClr>
              <a:buFont typeface="Wingdings" pitchFamily="2" charset="2"/>
              <a:buBlip>
                <a:blip r:embed="rId3"/>
              </a:buBlip>
            </a:pPr>
            <a:r>
              <a:rPr lang="fr-FR" b="1"/>
              <a:t>Problème barrette mémoire</a:t>
            </a:r>
          </a:p>
          <a:p>
            <a:pPr marL="290513" indent="-290513" eaLnBrk="0" hangingPunct="0">
              <a:buClr>
                <a:schemeClr val="tx2"/>
              </a:buClr>
              <a:buFont typeface="Wingdings" pitchFamily="2" charset="2"/>
              <a:buBlip>
                <a:blip r:embed="rId3"/>
              </a:buBlip>
            </a:pPr>
            <a:endParaRPr lang="fr-FR" b="1"/>
          </a:p>
          <a:p>
            <a:pPr marL="290513" indent="-290513" eaLnBrk="0" hangingPunct="0">
              <a:buClr>
                <a:schemeClr val="tx2"/>
              </a:buClr>
              <a:buFont typeface="Wingdings" pitchFamily="2" charset="2"/>
              <a:buBlip>
                <a:blip r:embed="rId3"/>
              </a:buBlip>
            </a:pPr>
            <a:r>
              <a:rPr lang="fr-FR" b="1"/>
              <a:t>Diagnostics réseau (LAN, sans fil)</a:t>
            </a:r>
          </a:p>
          <a:p>
            <a:pPr marL="290513" indent="-290513" eaLnBrk="0" hangingPunct="0">
              <a:buClr>
                <a:schemeClr val="tx2"/>
              </a:buClr>
              <a:buFont typeface="Wingdings" pitchFamily="2" charset="2"/>
              <a:buBlip>
                <a:blip r:embed="rId3"/>
              </a:buBlip>
            </a:pPr>
            <a:endParaRPr lang="fr-FR" b="1"/>
          </a:p>
          <a:p>
            <a:pPr marL="290513" indent="-290513" eaLnBrk="0" hangingPunct="0">
              <a:buClr>
                <a:schemeClr val="tx2"/>
              </a:buClr>
              <a:buFont typeface="Wingdings" pitchFamily="2" charset="2"/>
              <a:buBlip>
                <a:blip r:embed="rId3"/>
              </a:buBlip>
            </a:pPr>
            <a:r>
              <a:rPr lang="fr-FR" b="1"/>
              <a:t>Lenteur du shell</a:t>
            </a:r>
          </a:p>
          <a:p>
            <a:pPr marL="290513" indent="-290513" eaLnBrk="0" hangingPunct="0">
              <a:buClr>
                <a:schemeClr val="tx2"/>
              </a:buClr>
              <a:buFont typeface="Wingdings" pitchFamily="2" charset="2"/>
              <a:buBlip>
                <a:blip r:embed="rId3"/>
              </a:buBlip>
            </a:pPr>
            <a:r>
              <a:rPr lang="fr-FR" b="1"/>
              <a:t>Boot/logon lent</a:t>
            </a:r>
          </a:p>
          <a:p>
            <a:pPr marL="290513" indent="-290513" eaLnBrk="0" hangingPunct="0">
              <a:buClr>
                <a:schemeClr val="tx2"/>
              </a:buClr>
              <a:buFont typeface="Wingdings" pitchFamily="2" charset="2"/>
              <a:buBlip>
                <a:blip r:embed="rId3"/>
              </a:buBlip>
            </a:pPr>
            <a:endParaRPr lang="fr-FR" b="1"/>
          </a:p>
          <a:p>
            <a:pPr marL="290513" indent="-290513" eaLnBrk="0" hangingPunct="0">
              <a:buClr>
                <a:schemeClr val="tx2"/>
              </a:buClr>
              <a:buFont typeface="Wingdings" pitchFamily="2" charset="2"/>
              <a:buBlip>
                <a:blip r:embed="rId3"/>
              </a:buBlip>
            </a:pPr>
            <a:r>
              <a:rPr lang="fr-FR" b="1"/>
              <a:t>Gel application et fuite mémoire</a:t>
            </a:r>
          </a:p>
          <a:p>
            <a:pPr marL="290513" indent="-290513" eaLnBrk="0" hangingPunct="0">
              <a:buClr>
                <a:schemeClr val="tx2"/>
              </a:buClr>
              <a:buFont typeface="Wingdings" pitchFamily="2" charset="2"/>
              <a:buNone/>
            </a:pPr>
            <a:endParaRPr lang="fr-FR" sz="800" b="1"/>
          </a:p>
          <a:p>
            <a:pPr marL="290513" indent="-290513" eaLnBrk="0" hangingPunct="0">
              <a:buClr>
                <a:schemeClr val="tx2"/>
              </a:buClr>
              <a:buFont typeface="Wingdings" pitchFamily="2" charset="2"/>
              <a:buBlip>
                <a:blip r:embed="rId3"/>
              </a:buBlip>
            </a:pPr>
            <a:endParaRPr lang="fr-FR" sz="900" b="1"/>
          </a:p>
          <a:p>
            <a:pPr marL="290513" indent="-290513" eaLnBrk="0" hangingPunct="0">
              <a:buClr>
                <a:schemeClr val="tx2"/>
              </a:buClr>
              <a:buFont typeface="Wingdings" pitchFamily="2" charset="2"/>
              <a:buBlip>
                <a:blip r:embed="rId3"/>
              </a:buBlip>
            </a:pPr>
            <a:endParaRPr lang="fr-FR" sz="900" b="1"/>
          </a:p>
          <a:p>
            <a:pPr marL="290513" indent="-290513" eaLnBrk="0" hangingPunct="0">
              <a:buClr>
                <a:schemeClr val="tx2"/>
              </a:buClr>
              <a:buFont typeface="Wingdings" pitchFamily="2" charset="2"/>
              <a:buBlip>
                <a:blip r:embed="rId3"/>
              </a:buBlip>
            </a:pPr>
            <a:endParaRPr lang="fr-FR" sz="900" b="1"/>
          </a:p>
          <a:p>
            <a:pPr marL="290513" indent="-290513" eaLnBrk="0" hangingPunct="0">
              <a:buClr>
                <a:schemeClr val="tx2"/>
              </a:buClr>
              <a:buFont typeface="Wingdings" pitchFamily="2" charset="2"/>
              <a:buBlip>
                <a:blip r:embed="rId3"/>
              </a:buBlip>
            </a:pPr>
            <a:r>
              <a:rPr lang="fr-FR" b="1"/>
              <a:t>Echecs d’hibernation</a:t>
            </a:r>
          </a:p>
          <a:p>
            <a:pPr marL="290513" indent="-290513" eaLnBrk="0" hangingPunct="0">
              <a:buClr>
                <a:schemeClr val="tx2"/>
              </a:buClr>
              <a:buFont typeface="Wingdings" pitchFamily="2" charset="2"/>
              <a:buNone/>
            </a:pPr>
            <a:endParaRPr lang="fr-FR" sz="2000" b="1"/>
          </a:p>
          <a:p>
            <a:pPr marL="290513" indent="-290513" eaLnBrk="0" hangingPunct="0">
              <a:buClr>
                <a:schemeClr val="tx2"/>
              </a:buClr>
              <a:buFont typeface="Wingdings" pitchFamily="2" charset="2"/>
              <a:buBlip>
                <a:blip r:embed="rId3"/>
              </a:buBlip>
            </a:pPr>
            <a:r>
              <a:rPr lang="fr-FR" b="1"/>
              <a:t>Start-up Repair Tool (SrT)</a:t>
            </a:r>
          </a:p>
          <a:p>
            <a:pPr marL="290513" indent="-290513" eaLnBrk="0" hangingPunct="0">
              <a:buClr>
                <a:schemeClr val="tx2"/>
              </a:buClr>
              <a:buFont typeface="Wingdings" pitchFamily="2" charset="2"/>
              <a:buNone/>
            </a:pPr>
            <a:endParaRPr lang="fr-FR" b="1"/>
          </a:p>
          <a:p>
            <a:pPr marL="290513" indent="-290513" eaLnBrk="0" hangingPunct="0">
              <a:buClr>
                <a:schemeClr val="tx2"/>
              </a:buClr>
              <a:buFont typeface="Wingdings" pitchFamily="2" charset="2"/>
              <a:buBlip>
                <a:blip r:embed="rId3"/>
              </a:buBlip>
            </a:pPr>
            <a:r>
              <a:rPr lang="fr-FR" b="1"/>
              <a:t>Redémarrage automatique des services système</a:t>
            </a:r>
          </a:p>
          <a:p>
            <a:pPr marL="290513" indent="-290513" eaLnBrk="0" hangingPunct="0">
              <a:buClr>
                <a:schemeClr val="tx2"/>
              </a:buClr>
              <a:buFont typeface="Wingdings" pitchFamily="2" charset="2"/>
              <a:buBlip>
                <a:blip r:embed="rId3"/>
              </a:buBlip>
            </a:pPr>
            <a:endParaRPr lang="fr-FR" b="1"/>
          </a:p>
          <a:p>
            <a:pPr marL="290513" indent="-290513" eaLnBrk="0" hangingPunct="0">
              <a:buClr>
                <a:schemeClr val="tx2"/>
              </a:buClr>
              <a:buFont typeface="Wingdings" pitchFamily="2" charset="2"/>
              <a:buBlip>
                <a:blip r:embed="rId3"/>
              </a:buBlip>
            </a:pPr>
            <a:endParaRPr lang="fr-FR" b="1"/>
          </a:p>
        </p:txBody>
      </p:sp>
    </p:spTree>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hape 1637377"/>
          <p:cNvSpPr>
            <a:spLocks noGrp="1" noChangeArrowheads="1"/>
          </p:cNvSpPr>
          <p:nvPr>
            <p:ph type="title" idx="4294967295"/>
          </p:nvPr>
        </p:nvSpPr>
        <p:spPr>
          <a:xfrm>
            <a:off x="763588" y="341313"/>
            <a:ext cx="8380412" cy="641350"/>
          </a:xfrm>
        </p:spPr>
        <p:txBody>
          <a:bodyPr/>
          <a:lstStyle/>
          <a:p>
            <a:pPr eaLnBrk="1" hangingPunct="1"/>
            <a:r>
              <a:rPr lang="fr-FR" smtClean="0"/>
              <a:t>Agenda</a:t>
            </a:r>
          </a:p>
        </p:txBody>
      </p:sp>
      <p:sp>
        <p:nvSpPr>
          <p:cNvPr id="94211" name="Shape 1637378"/>
          <p:cNvSpPr>
            <a:spLocks noGrp="1" noChangeArrowheads="1"/>
          </p:cNvSpPr>
          <p:nvPr>
            <p:ph type="body" idx="4294967295"/>
          </p:nvPr>
        </p:nvSpPr>
        <p:spPr>
          <a:xfrm>
            <a:off x="117475" y="1312863"/>
            <a:ext cx="9026525" cy="5060950"/>
          </a:xfrm>
        </p:spPr>
        <p:txBody>
          <a:bodyPr/>
          <a:lstStyle/>
          <a:p>
            <a:pPr marL="447675" indent="-447675" eaLnBrk="1" hangingPunct="1"/>
            <a:r>
              <a:rPr lang="fr-FR" sz="3200" smtClean="0">
                <a:solidFill>
                  <a:srgbClr val="969696"/>
                </a:solidFill>
              </a:rPr>
              <a:t>Introduction</a:t>
            </a:r>
          </a:p>
          <a:p>
            <a:pPr marL="447675" indent="-447675" eaLnBrk="1" hangingPunct="1"/>
            <a:r>
              <a:rPr lang="fr-FR" sz="3200" smtClean="0">
                <a:solidFill>
                  <a:srgbClr val="969696"/>
                </a:solidFill>
              </a:rPr>
              <a:t>Déploiement </a:t>
            </a:r>
          </a:p>
          <a:p>
            <a:pPr marL="447675" indent="-447675" eaLnBrk="1" hangingPunct="1"/>
            <a:r>
              <a:rPr lang="fr-FR" sz="3200" smtClean="0">
                <a:solidFill>
                  <a:srgbClr val="969696"/>
                </a:solidFill>
              </a:rPr>
              <a:t>Administration</a:t>
            </a:r>
          </a:p>
          <a:p>
            <a:pPr marL="447675" indent="-447675" eaLnBrk="1" hangingPunct="1"/>
            <a:r>
              <a:rPr lang="fr-FR" sz="3200" smtClean="0"/>
              <a:t>Synthèse</a:t>
            </a:r>
            <a:r>
              <a:rPr lang="fr-FR" sz="3200" smtClean="0">
                <a:solidFill>
                  <a:srgbClr val="969696"/>
                </a:solidFill>
              </a:rPr>
              <a:t> </a:t>
            </a:r>
          </a:p>
          <a:p>
            <a:pPr marL="447675" indent="-447675" eaLnBrk="1" hangingPunct="1"/>
            <a:r>
              <a:rPr lang="fr-FR" sz="3200" smtClean="0">
                <a:solidFill>
                  <a:srgbClr val="969696"/>
                </a:solidFill>
              </a:rPr>
              <a:t>Questions &amp; Réponses</a:t>
            </a:r>
          </a:p>
          <a:p>
            <a:pPr marL="447675" indent="-447675" eaLnBrk="1" hangingPunct="1"/>
            <a:endParaRPr lang="fr-FR" smtClean="0">
              <a:solidFill>
                <a:srgbClr val="969696"/>
              </a:solidFill>
            </a:endParaRPr>
          </a:p>
          <a:p>
            <a:pPr marL="447675" indent="-447675" eaLnBrk="1" hangingPunct="1"/>
            <a:endParaRPr lang="fr-FR" smtClean="0"/>
          </a:p>
          <a:p>
            <a:pPr marL="447675" indent="-447675" eaLnBrk="1" hangingPunct="1"/>
            <a:endParaRPr lang="fr-FR" smtClean="0">
              <a:solidFill>
                <a:srgbClr val="969696"/>
              </a:solidFill>
            </a:endParaRPr>
          </a:p>
          <a:p>
            <a:pPr marL="447675" indent="-447675" eaLnBrk="1" hangingPunct="1"/>
            <a:endParaRPr lang="fr-FR" smtClean="0"/>
          </a:p>
        </p:txBody>
      </p:sp>
    </p:spTree>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82" name="Picture 2" descr="wedgeNew-orn"/>
          <p:cNvPicPr>
            <a:picLocks noChangeAspect="1" noChangeArrowheads="1"/>
          </p:cNvPicPr>
          <p:nvPr/>
        </p:nvPicPr>
        <p:blipFill>
          <a:blip r:embed="rId3"/>
          <a:srcRect/>
          <a:stretch>
            <a:fillRect/>
          </a:stretch>
        </p:blipFill>
        <p:spPr bwMode="auto">
          <a:xfrm>
            <a:off x="5634038" y="741363"/>
            <a:ext cx="3810000" cy="5065712"/>
          </a:xfrm>
          <a:prstGeom prst="rect">
            <a:avLst/>
          </a:prstGeom>
          <a:noFill/>
          <a:ln w="9525">
            <a:noFill/>
            <a:miter lim="800000"/>
            <a:headEnd/>
            <a:tailEnd/>
          </a:ln>
        </p:spPr>
      </p:pic>
      <p:pic>
        <p:nvPicPr>
          <p:cNvPr id="686083" name="Picture 3" descr="wedgeNew-orn"/>
          <p:cNvPicPr>
            <a:picLocks noChangeAspect="1" noChangeArrowheads="1"/>
          </p:cNvPicPr>
          <p:nvPr/>
        </p:nvPicPr>
        <p:blipFill>
          <a:blip r:embed="rId3"/>
          <a:srcRect/>
          <a:stretch>
            <a:fillRect/>
          </a:stretch>
        </p:blipFill>
        <p:spPr bwMode="auto">
          <a:xfrm>
            <a:off x="5634038" y="1179513"/>
            <a:ext cx="3810000" cy="5065712"/>
          </a:xfrm>
          <a:prstGeom prst="rect">
            <a:avLst/>
          </a:prstGeom>
          <a:noFill/>
          <a:ln w="9525">
            <a:noFill/>
            <a:miter lim="800000"/>
            <a:headEnd/>
            <a:tailEnd/>
          </a:ln>
        </p:spPr>
      </p:pic>
      <p:sp>
        <p:nvSpPr>
          <p:cNvPr id="686084" name="Rectangle 4"/>
          <p:cNvSpPr>
            <a:spLocks noChangeArrowheads="1"/>
          </p:cNvSpPr>
          <p:nvPr/>
        </p:nvSpPr>
        <p:spPr bwMode="auto">
          <a:xfrm>
            <a:off x="6472238" y="941388"/>
            <a:ext cx="1390650" cy="366712"/>
          </a:xfrm>
          <a:prstGeom prst="rect">
            <a:avLst/>
          </a:prstGeom>
          <a:noFill/>
          <a:ln w="9525">
            <a:noFill/>
            <a:miter lim="800000"/>
            <a:headEnd/>
            <a:tailEnd/>
          </a:ln>
        </p:spPr>
        <p:txBody>
          <a:bodyPr wrap="none" lIns="91436" tIns="45718" rIns="91436" bIns="45718">
            <a:spAutoFit/>
          </a:bodyPr>
          <a:lstStyle/>
          <a:p>
            <a:r>
              <a:rPr lang="fr-FR" b="1" dirty="0"/>
              <a:t>Operations</a:t>
            </a:r>
          </a:p>
        </p:txBody>
      </p:sp>
      <p:pic>
        <p:nvPicPr>
          <p:cNvPr id="686085" name="Picture 5" descr="wedgeNew-blu"/>
          <p:cNvPicPr>
            <a:picLocks noChangeAspect="1" noChangeArrowheads="1"/>
          </p:cNvPicPr>
          <p:nvPr/>
        </p:nvPicPr>
        <p:blipFill>
          <a:blip r:embed="rId4"/>
          <a:srcRect/>
          <a:stretch>
            <a:fillRect/>
          </a:stretch>
        </p:blipFill>
        <p:spPr bwMode="auto">
          <a:xfrm>
            <a:off x="2662238" y="741363"/>
            <a:ext cx="3733800" cy="5322887"/>
          </a:xfrm>
          <a:prstGeom prst="rect">
            <a:avLst/>
          </a:prstGeom>
          <a:noFill/>
          <a:ln w="9525">
            <a:noFill/>
            <a:miter lim="800000"/>
            <a:headEnd/>
            <a:tailEnd/>
          </a:ln>
        </p:spPr>
      </p:pic>
      <p:pic>
        <p:nvPicPr>
          <p:cNvPr id="686086" name="Picture 6" descr="wedgeNew-blu"/>
          <p:cNvPicPr>
            <a:picLocks noChangeAspect="1" noChangeArrowheads="1"/>
          </p:cNvPicPr>
          <p:nvPr/>
        </p:nvPicPr>
        <p:blipFill>
          <a:blip r:embed="rId4"/>
          <a:srcRect/>
          <a:stretch>
            <a:fillRect/>
          </a:stretch>
        </p:blipFill>
        <p:spPr bwMode="auto">
          <a:xfrm>
            <a:off x="2662238" y="1198563"/>
            <a:ext cx="3733800" cy="4891087"/>
          </a:xfrm>
          <a:prstGeom prst="rect">
            <a:avLst/>
          </a:prstGeom>
          <a:noFill/>
          <a:ln w="9525">
            <a:noFill/>
            <a:miter lim="800000"/>
            <a:headEnd/>
            <a:tailEnd/>
          </a:ln>
        </p:spPr>
      </p:pic>
      <p:grpSp>
        <p:nvGrpSpPr>
          <p:cNvPr id="2" name="Group 7"/>
          <p:cNvGrpSpPr>
            <a:grpSpLocks/>
          </p:cNvGrpSpPr>
          <p:nvPr/>
        </p:nvGrpSpPr>
        <p:grpSpPr bwMode="auto">
          <a:xfrm>
            <a:off x="-276225" y="761241"/>
            <a:ext cx="3657600" cy="5181600"/>
            <a:chOff x="-144" y="816"/>
            <a:chExt cx="2352" cy="2112"/>
          </a:xfrm>
        </p:grpSpPr>
        <p:pic>
          <p:nvPicPr>
            <p:cNvPr id="95252" name="Picture 8" descr="wedgeNew-grn"/>
            <p:cNvPicPr>
              <a:picLocks noChangeAspect="1" noChangeArrowheads="1"/>
            </p:cNvPicPr>
            <p:nvPr/>
          </p:nvPicPr>
          <p:blipFill>
            <a:blip r:embed="rId5"/>
            <a:srcRect/>
            <a:stretch>
              <a:fillRect/>
            </a:stretch>
          </p:blipFill>
          <p:spPr bwMode="auto">
            <a:xfrm>
              <a:off x="-144" y="816"/>
              <a:ext cx="2352" cy="2112"/>
            </a:xfrm>
            <a:prstGeom prst="rect">
              <a:avLst/>
            </a:prstGeom>
            <a:noFill/>
            <a:ln w="9525">
              <a:noFill/>
              <a:miter lim="800000"/>
              <a:headEnd/>
              <a:tailEnd/>
            </a:ln>
          </p:spPr>
        </p:pic>
        <p:sp>
          <p:nvSpPr>
            <p:cNvPr id="95253" name="Rectangle 9"/>
            <p:cNvSpPr>
              <a:spLocks noChangeArrowheads="1"/>
            </p:cNvSpPr>
            <p:nvPr/>
          </p:nvSpPr>
          <p:spPr bwMode="auto">
            <a:xfrm>
              <a:off x="144" y="891"/>
              <a:ext cx="1728" cy="150"/>
            </a:xfrm>
            <a:prstGeom prst="rect">
              <a:avLst/>
            </a:prstGeom>
            <a:noFill/>
            <a:ln w="9525">
              <a:noFill/>
              <a:miter lim="800000"/>
              <a:headEnd/>
              <a:tailEnd/>
            </a:ln>
          </p:spPr>
          <p:txBody>
            <a:bodyPr lIns="91436" tIns="45718" rIns="91436" bIns="45718">
              <a:spAutoFit/>
            </a:bodyPr>
            <a:lstStyle/>
            <a:p>
              <a:pPr algn="ctr"/>
              <a:r>
                <a:rPr lang="fr-FR" b="1" dirty="0"/>
                <a:t>Planification</a:t>
              </a:r>
              <a:r>
                <a:rPr lang="en-US" b="1" dirty="0"/>
                <a:t> </a:t>
              </a:r>
            </a:p>
          </p:txBody>
        </p:sp>
      </p:grpSp>
      <p:pic>
        <p:nvPicPr>
          <p:cNvPr id="686090" name="Picture 10" descr="wedgeNew-grn"/>
          <p:cNvPicPr>
            <a:picLocks noChangeAspect="1" noChangeArrowheads="1"/>
          </p:cNvPicPr>
          <p:nvPr/>
        </p:nvPicPr>
        <p:blipFill>
          <a:blip r:embed="rId5"/>
          <a:srcRect/>
          <a:stretch>
            <a:fillRect/>
          </a:stretch>
        </p:blipFill>
        <p:spPr bwMode="auto">
          <a:xfrm>
            <a:off x="-276225" y="1198563"/>
            <a:ext cx="3657600" cy="4876800"/>
          </a:xfrm>
          <a:prstGeom prst="rect">
            <a:avLst/>
          </a:prstGeom>
          <a:noFill/>
          <a:ln w="9525">
            <a:noFill/>
            <a:miter lim="800000"/>
            <a:headEnd/>
            <a:tailEnd/>
          </a:ln>
        </p:spPr>
      </p:pic>
      <p:pic>
        <p:nvPicPr>
          <p:cNvPr id="686091" name="Picture 11" descr="arrowicon02"/>
          <p:cNvPicPr>
            <a:picLocks noChangeAspect="1" noChangeArrowheads="1"/>
          </p:cNvPicPr>
          <p:nvPr/>
        </p:nvPicPr>
        <p:blipFill>
          <a:blip r:embed="rId6"/>
          <a:srcRect/>
          <a:stretch>
            <a:fillRect/>
          </a:stretch>
        </p:blipFill>
        <p:spPr bwMode="auto">
          <a:xfrm>
            <a:off x="166688" y="3025775"/>
            <a:ext cx="2743200" cy="3116263"/>
          </a:xfrm>
          <a:prstGeom prst="rect">
            <a:avLst/>
          </a:prstGeom>
          <a:noFill/>
          <a:ln w="9525">
            <a:noFill/>
            <a:miter lim="800000"/>
            <a:headEnd/>
            <a:tailEnd/>
          </a:ln>
        </p:spPr>
      </p:pic>
      <p:pic>
        <p:nvPicPr>
          <p:cNvPr id="686092" name="Picture 12" descr="arrowicon02"/>
          <p:cNvPicPr>
            <a:picLocks noChangeAspect="1" noChangeArrowheads="1"/>
          </p:cNvPicPr>
          <p:nvPr/>
        </p:nvPicPr>
        <p:blipFill>
          <a:blip r:embed="rId6"/>
          <a:srcRect/>
          <a:stretch>
            <a:fillRect/>
          </a:stretch>
        </p:blipFill>
        <p:spPr bwMode="auto">
          <a:xfrm>
            <a:off x="6137275" y="3021013"/>
            <a:ext cx="2743200" cy="3116262"/>
          </a:xfrm>
          <a:prstGeom prst="rect">
            <a:avLst/>
          </a:prstGeom>
          <a:noFill/>
          <a:ln w="9525">
            <a:noFill/>
            <a:miter lim="800000"/>
            <a:headEnd/>
            <a:tailEnd/>
          </a:ln>
        </p:spPr>
      </p:pic>
      <p:sp>
        <p:nvSpPr>
          <p:cNvPr id="686093" name="Rectangle 13"/>
          <p:cNvSpPr>
            <a:spLocks noChangeArrowheads="1"/>
          </p:cNvSpPr>
          <p:nvPr/>
        </p:nvSpPr>
        <p:spPr bwMode="auto">
          <a:xfrm>
            <a:off x="152400" y="2570163"/>
            <a:ext cx="2743200" cy="3505200"/>
          </a:xfrm>
          <a:prstGeom prst="rect">
            <a:avLst/>
          </a:prstGeom>
          <a:solidFill>
            <a:srgbClr val="FFFFFF">
              <a:alpha val="83136"/>
            </a:srgbClr>
          </a:solidFill>
          <a:ln w="9525">
            <a:noFill/>
            <a:miter lim="800000"/>
            <a:headEnd/>
            <a:tailEnd/>
          </a:ln>
        </p:spPr>
        <p:txBody>
          <a:bodyPr wrap="none" lIns="91436" tIns="45718" rIns="91436" bIns="45718" anchor="ctr"/>
          <a:lstStyle/>
          <a:p>
            <a:pPr algn="ctr" eaLnBrk="0" hangingPunct="0"/>
            <a:endParaRPr lang="fr-FR" sz="2000" i="1">
              <a:latin typeface="Segoe" pitchFamily="34" charset="0"/>
            </a:endParaRPr>
          </a:p>
        </p:txBody>
      </p:sp>
      <p:sp>
        <p:nvSpPr>
          <p:cNvPr id="95244" name="Rectangle 14"/>
          <p:cNvSpPr>
            <a:spLocks noGrp="1" noChangeArrowheads="1"/>
          </p:cNvSpPr>
          <p:nvPr>
            <p:ph type="title"/>
          </p:nvPr>
        </p:nvSpPr>
        <p:spPr>
          <a:xfrm>
            <a:off x="382588" y="0"/>
            <a:ext cx="8761412" cy="695325"/>
          </a:xfrm>
          <a:noFill/>
        </p:spPr>
        <p:txBody>
          <a:bodyPr lIns="91436" tIns="45718" rIns="91436" bIns="45718"/>
          <a:lstStyle/>
          <a:p>
            <a:r>
              <a:rPr lang="en-US" sz="2800" dirty="0" smtClean="0"/>
              <a:t>Windows Vista et Office 2007 pour l’</a:t>
            </a:r>
            <a:r>
              <a:rPr lang="fr-FR" sz="2800" dirty="0" smtClean="0"/>
              <a:t>Entreprise</a:t>
            </a:r>
          </a:p>
        </p:txBody>
      </p:sp>
      <p:sp>
        <p:nvSpPr>
          <p:cNvPr id="686095" name="Rectangle 15"/>
          <p:cNvSpPr>
            <a:spLocks noChangeArrowheads="1"/>
          </p:cNvSpPr>
          <p:nvPr/>
        </p:nvSpPr>
        <p:spPr bwMode="auto">
          <a:xfrm>
            <a:off x="3348038" y="941388"/>
            <a:ext cx="1555750" cy="366712"/>
          </a:xfrm>
          <a:prstGeom prst="rect">
            <a:avLst/>
          </a:prstGeom>
          <a:noFill/>
          <a:ln w="9525">
            <a:noFill/>
            <a:miter lim="800000"/>
            <a:headEnd/>
            <a:tailEnd/>
          </a:ln>
        </p:spPr>
        <p:txBody>
          <a:bodyPr wrap="none" lIns="91436" tIns="45718" rIns="91436" bIns="45718">
            <a:spAutoFit/>
          </a:bodyPr>
          <a:lstStyle/>
          <a:p>
            <a:r>
              <a:rPr lang="fr-FR" b="1" dirty="0"/>
              <a:t>Déploiement</a:t>
            </a:r>
          </a:p>
        </p:txBody>
      </p:sp>
      <p:pic>
        <p:nvPicPr>
          <p:cNvPr id="686096" name="Picture 16" descr="arrowicon02"/>
          <p:cNvPicPr>
            <a:picLocks noChangeAspect="1" noChangeArrowheads="1"/>
          </p:cNvPicPr>
          <p:nvPr/>
        </p:nvPicPr>
        <p:blipFill>
          <a:blip r:embed="rId6"/>
          <a:srcRect/>
          <a:stretch>
            <a:fillRect/>
          </a:stretch>
        </p:blipFill>
        <p:spPr bwMode="auto">
          <a:xfrm>
            <a:off x="3195638" y="3021013"/>
            <a:ext cx="2743200" cy="3116262"/>
          </a:xfrm>
          <a:prstGeom prst="rect">
            <a:avLst/>
          </a:prstGeom>
          <a:noFill/>
          <a:ln w="9525">
            <a:noFill/>
            <a:miter lim="800000"/>
            <a:headEnd/>
            <a:tailEnd/>
          </a:ln>
        </p:spPr>
      </p:pic>
      <p:sp>
        <p:nvSpPr>
          <p:cNvPr id="686097" name="Rectangle 17"/>
          <p:cNvSpPr>
            <a:spLocks noChangeArrowheads="1"/>
          </p:cNvSpPr>
          <p:nvPr/>
        </p:nvSpPr>
        <p:spPr bwMode="auto">
          <a:xfrm>
            <a:off x="3124200" y="2784475"/>
            <a:ext cx="2743200" cy="3276600"/>
          </a:xfrm>
          <a:prstGeom prst="rect">
            <a:avLst/>
          </a:prstGeom>
          <a:solidFill>
            <a:srgbClr val="FFFFFF">
              <a:alpha val="83136"/>
            </a:srgbClr>
          </a:solidFill>
          <a:ln w="9525">
            <a:noFill/>
            <a:miter lim="800000"/>
            <a:headEnd/>
            <a:tailEnd/>
          </a:ln>
        </p:spPr>
        <p:txBody>
          <a:bodyPr wrap="none" anchor="ctr"/>
          <a:lstStyle/>
          <a:p>
            <a:endParaRPr lang="fr-FR"/>
          </a:p>
        </p:txBody>
      </p:sp>
      <p:sp>
        <p:nvSpPr>
          <p:cNvPr id="686098" name="Rectangle 18"/>
          <p:cNvSpPr>
            <a:spLocks noChangeArrowheads="1"/>
          </p:cNvSpPr>
          <p:nvPr/>
        </p:nvSpPr>
        <p:spPr bwMode="auto">
          <a:xfrm>
            <a:off x="6172200" y="2708275"/>
            <a:ext cx="2743200" cy="3352800"/>
          </a:xfrm>
          <a:prstGeom prst="rect">
            <a:avLst/>
          </a:prstGeom>
          <a:solidFill>
            <a:srgbClr val="FFFFFF">
              <a:alpha val="83136"/>
            </a:srgbClr>
          </a:solidFill>
          <a:ln w="9525">
            <a:noFill/>
            <a:miter lim="800000"/>
            <a:headEnd/>
            <a:tailEnd/>
          </a:ln>
        </p:spPr>
        <p:txBody>
          <a:bodyPr wrap="none" anchor="ctr"/>
          <a:lstStyle/>
          <a:p>
            <a:endParaRPr lang="fr-FR"/>
          </a:p>
        </p:txBody>
      </p:sp>
      <p:sp>
        <p:nvSpPr>
          <p:cNvPr id="686099" name="Rectangle 19"/>
          <p:cNvSpPr>
            <a:spLocks noChangeArrowheads="1"/>
          </p:cNvSpPr>
          <p:nvPr/>
        </p:nvSpPr>
        <p:spPr bwMode="auto">
          <a:xfrm>
            <a:off x="200025" y="1603375"/>
            <a:ext cx="2819400" cy="3346450"/>
          </a:xfrm>
          <a:prstGeom prst="rect">
            <a:avLst/>
          </a:prstGeom>
          <a:noFill/>
          <a:ln w="9525">
            <a:noFill/>
            <a:miter lim="800000"/>
            <a:headEnd/>
            <a:tailEnd/>
          </a:ln>
        </p:spPr>
        <p:txBody>
          <a:bodyPr lIns="91436" tIns="45718" rIns="91436" bIns="45718"/>
          <a:lstStyle/>
          <a:p>
            <a:pPr>
              <a:lnSpc>
                <a:spcPct val="90000"/>
              </a:lnSpc>
              <a:spcBef>
                <a:spcPct val="10000"/>
              </a:spcBef>
              <a:buClr>
                <a:schemeClr val="bg1"/>
              </a:buClr>
              <a:buSzPct val="105000"/>
            </a:pPr>
            <a:r>
              <a:rPr lang="fr-FR" sz="1600" b="1" i="1" dirty="0">
                <a:solidFill>
                  <a:srgbClr val="000099"/>
                </a:solidFill>
                <a:latin typeface="Segoe" pitchFamily="34" charset="0"/>
                <a:cs typeface="Arial" charset="0"/>
              </a:rPr>
              <a:t>Aider nos clients lors de la planification du projet de migration</a:t>
            </a:r>
            <a:r>
              <a:rPr lang="fr-FR" sz="1600" b="1" dirty="0">
                <a:solidFill>
                  <a:srgbClr val="000099"/>
                </a:solidFill>
                <a:latin typeface="Segoe" pitchFamily="34" charset="0"/>
                <a:cs typeface="Arial" charset="0"/>
              </a:rPr>
              <a:t> vers Windows Vista et Office 2007</a:t>
            </a:r>
          </a:p>
          <a:p>
            <a:pPr>
              <a:lnSpc>
                <a:spcPct val="90000"/>
              </a:lnSpc>
              <a:spcBef>
                <a:spcPct val="10000"/>
              </a:spcBef>
              <a:buClr>
                <a:schemeClr val="bg1"/>
              </a:buClr>
              <a:buSzPct val="105000"/>
            </a:pPr>
            <a:endParaRPr lang="fr-FR" sz="1600" b="1" dirty="0">
              <a:solidFill>
                <a:srgbClr val="000099"/>
              </a:solidFill>
              <a:latin typeface="Segoe" pitchFamily="34" charset="0"/>
              <a:cs typeface="Arial" charset="0"/>
            </a:endParaRPr>
          </a:p>
          <a:p>
            <a:pPr>
              <a:lnSpc>
                <a:spcPct val="90000"/>
              </a:lnSpc>
              <a:spcBef>
                <a:spcPct val="10000"/>
              </a:spcBef>
              <a:buClr>
                <a:schemeClr val="bg1"/>
              </a:buClr>
              <a:buSzPct val="105000"/>
            </a:pPr>
            <a:r>
              <a:rPr lang="fr-FR" sz="1600" b="1" dirty="0">
                <a:solidFill>
                  <a:srgbClr val="000099"/>
                </a:solidFill>
                <a:latin typeface="Segoe" pitchFamily="34" charset="0"/>
                <a:cs typeface="Arial" charset="0"/>
              </a:rPr>
              <a:t>Outil d’analyse de compatibilité des applications</a:t>
            </a:r>
            <a:br>
              <a:rPr lang="fr-FR" sz="1600" b="1" dirty="0">
                <a:solidFill>
                  <a:srgbClr val="000099"/>
                </a:solidFill>
                <a:latin typeface="Segoe" pitchFamily="34" charset="0"/>
                <a:cs typeface="Arial" charset="0"/>
              </a:rPr>
            </a:br>
            <a:endParaRPr lang="fr-FR" sz="1600" b="1" dirty="0">
              <a:solidFill>
                <a:srgbClr val="000099"/>
              </a:solidFill>
              <a:latin typeface="Segoe" pitchFamily="34" charset="0"/>
              <a:cs typeface="Arial" charset="0"/>
            </a:endParaRPr>
          </a:p>
          <a:p>
            <a:pPr>
              <a:lnSpc>
                <a:spcPct val="90000"/>
              </a:lnSpc>
              <a:spcBef>
                <a:spcPct val="10000"/>
              </a:spcBef>
              <a:buClr>
                <a:schemeClr val="bg1"/>
              </a:buClr>
              <a:buSzPct val="105000"/>
            </a:pPr>
            <a:r>
              <a:rPr lang="fr-FR" sz="1600" b="1" dirty="0">
                <a:solidFill>
                  <a:srgbClr val="000099"/>
                </a:solidFill>
                <a:latin typeface="Segoe" pitchFamily="34" charset="0"/>
                <a:cs typeface="Arial" charset="0"/>
              </a:rPr>
              <a:t>Bonnes pratiques de planification de projet</a:t>
            </a:r>
            <a:endParaRPr lang="fr-FR" dirty="0">
              <a:solidFill>
                <a:srgbClr val="000099"/>
              </a:solidFill>
            </a:endParaRPr>
          </a:p>
          <a:p>
            <a:pPr>
              <a:lnSpc>
                <a:spcPct val="90000"/>
              </a:lnSpc>
              <a:spcBef>
                <a:spcPct val="10000"/>
              </a:spcBef>
              <a:buClr>
                <a:schemeClr val="bg1"/>
              </a:buClr>
              <a:buSzPct val="105000"/>
            </a:pPr>
            <a:endParaRPr lang="fr-FR" sz="1600" dirty="0">
              <a:solidFill>
                <a:srgbClr val="000099"/>
              </a:solidFill>
              <a:latin typeface="Segoe" pitchFamily="34" charset="0"/>
              <a:cs typeface="Arial" charset="0"/>
            </a:endParaRPr>
          </a:p>
          <a:p>
            <a:pPr>
              <a:lnSpc>
                <a:spcPct val="90000"/>
              </a:lnSpc>
              <a:spcBef>
                <a:spcPct val="10000"/>
              </a:spcBef>
              <a:buClr>
                <a:schemeClr val="bg1"/>
              </a:buClr>
              <a:buSzPct val="105000"/>
            </a:pPr>
            <a:r>
              <a:rPr lang="fr-FR" sz="1600" b="1" dirty="0">
                <a:solidFill>
                  <a:srgbClr val="000099"/>
                </a:solidFill>
                <a:latin typeface="Segoe" pitchFamily="34" charset="0"/>
                <a:cs typeface="Arial" charset="0"/>
              </a:rPr>
              <a:t>Des partenaires et Microsoft Services formés pour vous assister dans votre projet de migration</a:t>
            </a:r>
          </a:p>
        </p:txBody>
      </p:sp>
      <p:sp>
        <p:nvSpPr>
          <p:cNvPr id="686100" name="Rectangle 20"/>
          <p:cNvSpPr>
            <a:spLocks noChangeArrowheads="1"/>
          </p:cNvSpPr>
          <p:nvPr/>
        </p:nvSpPr>
        <p:spPr bwMode="auto">
          <a:xfrm>
            <a:off x="3190875" y="1603375"/>
            <a:ext cx="2749550" cy="3802063"/>
          </a:xfrm>
          <a:prstGeom prst="rect">
            <a:avLst/>
          </a:prstGeom>
          <a:noFill/>
          <a:ln w="9525">
            <a:noFill/>
            <a:miter lim="800000"/>
            <a:headEnd/>
            <a:tailEnd/>
          </a:ln>
        </p:spPr>
        <p:txBody>
          <a:bodyPr lIns="91436" tIns="45718" rIns="91436" bIns="45718"/>
          <a:lstStyle/>
          <a:p>
            <a:pPr>
              <a:lnSpc>
                <a:spcPct val="90000"/>
              </a:lnSpc>
              <a:spcBef>
                <a:spcPct val="10000"/>
              </a:spcBef>
              <a:buClr>
                <a:schemeClr val="bg1"/>
              </a:buClr>
              <a:buSzPct val="105000"/>
            </a:pPr>
            <a:r>
              <a:rPr lang="fr-FR" sz="1600" b="1" i="1" dirty="0">
                <a:solidFill>
                  <a:srgbClr val="000099"/>
                </a:solidFill>
                <a:latin typeface="Segoe" pitchFamily="34" charset="0"/>
                <a:cs typeface="Arial" charset="0"/>
              </a:rPr>
              <a:t>Simplifier les déploiements de Vista et Office 2007  </a:t>
            </a:r>
          </a:p>
          <a:p>
            <a:pPr>
              <a:lnSpc>
                <a:spcPct val="90000"/>
              </a:lnSpc>
              <a:spcBef>
                <a:spcPct val="10000"/>
              </a:spcBef>
              <a:buClr>
                <a:schemeClr val="bg1"/>
              </a:buClr>
              <a:buSzPct val="105000"/>
            </a:pPr>
            <a:endParaRPr lang="fr-FR" sz="1600" b="1" dirty="0">
              <a:solidFill>
                <a:srgbClr val="000099"/>
              </a:solidFill>
              <a:latin typeface="Segoe" pitchFamily="34" charset="0"/>
              <a:cs typeface="Arial" charset="0"/>
            </a:endParaRPr>
          </a:p>
          <a:p>
            <a:pPr>
              <a:lnSpc>
                <a:spcPct val="90000"/>
              </a:lnSpc>
              <a:spcBef>
                <a:spcPct val="10000"/>
              </a:spcBef>
              <a:buClr>
                <a:schemeClr val="bg1"/>
              </a:buClr>
              <a:buSzPct val="105000"/>
            </a:pPr>
            <a:r>
              <a:rPr lang="fr-FR" sz="1600" b="1" dirty="0">
                <a:solidFill>
                  <a:srgbClr val="000099"/>
                </a:solidFill>
                <a:latin typeface="Segoe" pitchFamily="34" charset="0"/>
                <a:cs typeface="Arial" charset="0"/>
              </a:rPr>
              <a:t>Nouveaux outils</a:t>
            </a:r>
          </a:p>
          <a:p>
            <a:pPr>
              <a:lnSpc>
                <a:spcPct val="90000"/>
              </a:lnSpc>
              <a:spcBef>
                <a:spcPct val="10000"/>
              </a:spcBef>
              <a:buClr>
                <a:schemeClr val="bg1"/>
              </a:buClr>
              <a:buSzPct val="105000"/>
            </a:pPr>
            <a:endParaRPr lang="fr-FR" sz="1600" b="1" dirty="0">
              <a:solidFill>
                <a:srgbClr val="000099"/>
              </a:solidFill>
              <a:latin typeface="Segoe" pitchFamily="34" charset="0"/>
              <a:cs typeface="Arial" charset="0"/>
            </a:endParaRPr>
          </a:p>
          <a:p>
            <a:pPr>
              <a:lnSpc>
                <a:spcPct val="90000"/>
              </a:lnSpc>
              <a:spcBef>
                <a:spcPct val="10000"/>
              </a:spcBef>
              <a:buClr>
                <a:schemeClr val="bg1"/>
              </a:buClr>
              <a:buSzPct val="105000"/>
            </a:pPr>
            <a:r>
              <a:rPr lang="fr-FR" sz="1600" b="1" dirty="0">
                <a:solidFill>
                  <a:srgbClr val="000099"/>
                </a:solidFill>
                <a:latin typeface="Segoe" pitchFamily="34" charset="0"/>
                <a:cs typeface="Arial" charset="0"/>
              </a:rPr>
              <a:t>Innovations </a:t>
            </a:r>
          </a:p>
          <a:p>
            <a:pPr>
              <a:lnSpc>
                <a:spcPct val="90000"/>
              </a:lnSpc>
              <a:spcBef>
                <a:spcPct val="10000"/>
              </a:spcBef>
              <a:buClr>
                <a:schemeClr val="bg1"/>
              </a:buClr>
              <a:buSzPct val="105000"/>
            </a:pPr>
            <a:endParaRPr lang="fr-FR" sz="1600" b="1" dirty="0">
              <a:solidFill>
                <a:srgbClr val="000099"/>
              </a:solidFill>
              <a:latin typeface="Segoe" pitchFamily="34" charset="0"/>
              <a:cs typeface="Arial" charset="0"/>
            </a:endParaRPr>
          </a:p>
          <a:p>
            <a:pPr>
              <a:lnSpc>
                <a:spcPct val="90000"/>
              </a:lnSpc>
              <a:spcBef>
                <a:spcPct val="10000"/>
              </a:spcBef>
              <a:buClr>
                <a:schemeClr val="bg1"/>
              </a:buClr>
              <a:buSzPct val="105000"/>
            </a:pPr>
            <a:r>
              <a:rPr lang="fr-FR" sz="1600" b="1" dirty="0">
                <a:solidFill>
                  <a:srgbClr val="000099"/>
                </a:solidFill>
                <a:latin typeface="Segoe" pitchFamily="34" charset="0"/>
                <a:cs typeface="Arial" charset="0"/>
              </a:rPr>
              <a:t>Business Desktop </a:t>
            </a:r>
            <a:r>
              <a:rPr lang="fr-FR" sz="1600" b="1" dirty="0" err="1">
                <a:solidFill>
                  <a:srgbClr val="000099"/>
                </a:solidFill>
                <a:latin typeface="Segoe" pitchFamily="34" charset="0"/>
                <a:cs typeface="Arial" charset="0"/>
              </a:rPr>
              <a:t>Deployment</a:t>
            </a:r>
            <a:r>
              <a:rPr lang="fr-FR" sz="1600" b="1" dirty="0">
                <a:solidFill>
                  <a:srgbClr val="000099"/>
                </a:solidFill>
                <a:latin typeface="Segoe" pitchFamily="34" charset="0"/>
                <a:cs typeface="Arial" charset="0"/>
              </a:rPr>
              <a:t> 2007</a:t>
            </a:r>
          </a:p>
          <a:p>
            <a:pPr>
              <a:lnSpc>
                <a:spcPct val="90000"/>
              </a:lnSpc>
              <a:spcBef>
                <a:spcPct val="10000"/>
              </a:spcBef>
              <a:buClr>
                <a:schemeClr val="bg1"/>
              </a:buClr>
              <a:buSzPct val="105000"/>
            </a:pPr>
            <a:endParaRPr lang="fr-FR" sz="1600" b="1" dirty="0">
              <a:solidFill>
                <a:srgbClr val="000099"/>
              </a:solidFill>
              <a:latin typeface="Segoe" pitchFamily="34" charset="0"/>
              <a:cs typeface="Arial" charset="0"/>
            </a:endParaRPr>
          </a:p>
          <a:p>
            <a:pPr>
              <a:lnSpc>
                <a:spcPct val="90000"/>
              </a:lnSpc>
              <a:spcBef>
                <a:spcPct val="10000"/>
              </a:spcBef>
              <a:buClr>
                <a:schemeClr val="bg1"/>
              </a:buClr>
              <a:buSzPct val="105000"/>
            </a:pPr>
            <a:r>
              <a:rPr lang="fr-FR" sz="1600" b="1" dirty="0">
                <a:solidFill>
                  <a:srgbClr val="000099"/>
                </a:solidFill>
                <a:latin typeface="Segoe" pitchFamily="34" charset="0"/>
              </a:rPr>
              <a:t>Réduction du nombre d’image (Vista et Office), support des environnements multi langue</a:t>
            </a:r>
            <a:endParaRPr lang="fr-FR" sz="1600" b="1" dirty="0">
              <a:solidFill>
                <a:srgbClr val="000099"/>
              </a:solidFill>
              <a:latin typeface="Segoe" pitchFamily="34" charset="0"/>
              <a:cs typeface="Arial" charset="0"/>
            </a:endParaRPr>
          </a:p>
        </p:txBody>
      </p:sp>
      <p:sp>
        <p:nvSpPr>
          <p:cNvPr id="686101" name="Rectangle 21"/>
          <p:cNvSpPr>
            <a:spLocks noChangeArrowheads="1"/>
          </p:cNvSpPr>
          <p:nvPr/>
        </p:nvSpPr>
        <p:spPr bwMode="auto">
          <a:xfrm>
            <a:off x="6223000" y="1603375"/>
            <a:ext cx="2819400" cy="3862388"/>
          </a:xfrm>
          <a:prstGeom prst="rect">
            <a:avLst/>
          </a:prstGeom>
          <a:noFill/>
          <a:ln w="9525">
            <a:noFill/>
            <a:miter lim="800000"/>
            <a:headEnd/>
            <a:tailEnd/>
          </a:ln>
        </p:spPr>
        <p:txBody>
          <a:bodyPr lIns="91436" tIns="45718" rIns="91436" bIns="45718"/>
          <a:lstStyle/>
          <a:p>
            <a:pPr>
              <a:lnSpc>
                <a:spcPct val="90000"/>
              </a:lnSpc>
              <a:spcBef>
                <a:spcPct val="10000"/>
              </a:spcBef>
              <a:buClr>
                <a:schemeClr val="bg1"/>
              </a:buClr>
              <a:buSzPct val="105000"/>
            </a:pPr>
            <a:r>
              <a:rPr lang="fr-FR" sz="1600" b="1" i="1" dirty="0">
                <a:solidFill>
                  <a:srgbClr val="000099"/>
                </a:solidFill>
                <a:latin typeface="Segoe" pitchFamily="34" charset="0"/>
                <a:cs typeface="Arial" charset="0"/>
              </a:rPr>
              <a:t>Réduire le coût des opérations liées au poste de travail</a:t>
            </a:r>
          </a:p>
          <a:p>
            <a:pPr>
              <a:lnSpc>
                <a:spcPct val="90000"/>
              </a:lnSpc>
              <a:spcBef>
                <a:spcPct val="10000"/>
              </a:spcBef>
              <a:buClr>
                <a:schemeClr val="bg1"/>
              </a:buClr>
              <a:buSzPct val="105000"/>
            </a:pPr>
            <a:endParaRPr lang="fr-FR" sz="1600" b="1" i="1" dirty="0">
              <a:solidFill>
                <a:srgbClr val="000099"/>
              </a:solidFill>
              <a:latin typeface="Segoe" pitchFamily="34" charset="0"/>
              <a:cs typeface="Arial" charset="0"/>
            </a:endParaRPr>
          </a:p>
          <a:p>
            <a:pPr>
              <a:lnSpc>
                <a:spcPct val="90000"/>
              </a:lnSpc>
              <a:spcBef>
                <a:spcPct val="10000"/>
              </a:spcBef>
              <a:buClr>
                <a:schemeClr val="bg1"/>
              </a:buClr>
              <a:buSzPct val="105000"/>
            </a:pPr>
            <a:r>
              <a:rPr lang="fr-FR" sz="1600" b="1" dirty="0">
                <a:solidFill>
                  <a:srgbClr val="000099"/>
                </a:solidFill>
                <a:latin typeface="Segoe" pitchFamily="34" charset="0"/>
                <a:cs typeface="Arial" charset="0"/>
              </a:rPr>
              <a:t>Améliorer la fiabilité et la sécurité du poste de travail</a:t>
            </a:r>
          </a:p>
          <a:p>
            <a:pPr>
              <a:lnSpc>
                <a:spcPct val="90000"/>
              </a:lnSpc>
              <a:spcBef>
                <a:spcPct val="10000"/>
              </a:spcBef>
              <a:buClr>
                <a:schemeClr val="bg1"/>
              </a:buClr>
              <a:buSzPct val="105000"/>
            </a:pPr>
            <a:endParaRPr lang="fr-FR" sz="1600" b="1" dirty="0">
              <a:solidFill>
                <a:srgbClr val="000099"/>
              </a:solidFill>
              <a:latin typeface="Segoe" pitchFamily="34" charset="0"/>
              <a:cs typeface="Arial" charset="0"/>
            </a:endParaRPr>
          </a:p>
          <a:p>
            <a:pPr>
              <a:lnSpc>
                <a:spcPct val="90000"/>
              </a:lnSpc>
              <a:spcBef>
                <a:spcPct val="10000"/>
              </a:spcBef>
              <a:buClr>
                <a:schemeClr val="bg1"/>
              </a:buClr>
              <a:buSzPct val="105000"/>
            </a:pPr>
            <a:r>
              <a:rPr lang="fr-FR" sz="1600" b="1" dirty="0">
                <a:solidFill>
                  <a:srgbClr val="000099"/>
                </a:solidFill>
                <a:latin typeface="Segoe" pitchFamily="34" charset="0"/>
                <a:cs typeface="Arial" charset="0"/>
              </a:rPr>
              <a:t>Offrir les outils permettant d’administrer à distance le poste de travail</a:t>
            </a:r>
          </a:p>
          <a:p>
            <a:pPr>
              <a:lnSpc>
                <a:spcPct val="90000"/>
              </a:lnSpc>
              <a:spcBef>
                <a:spcPct val="10000"/>
              </a:spcBef>
              <a:buClr>
                <a:schemeClr val="bg1"/>
              </a:buClr>
              <a:buSzPct val="105000"/>
            </a:pPr>
            <a:endParaRPr lang="fr-FR" sz="1600" b="1" dirty="0">
              <a:solidFill>
                <a:srgbClr val="000099"/>
              </a:solidFill>
              <a:latin typeface="Segoe" pitchFamily="34" charset="0"/>
              <a:cs typeface="Arial" charset="0"/>
            </a:endParaRPr>
          </a:p>
          <a:p>
            <a:pPr>
              <a:lnSpc>
                <a:spcPct val="90000"/>
              </a:lnSpc>
              <a:spcBef>
                <a:spcPct val="10000"/>
              </a:spcBef>
              <a:buClr>
                <a:schemeClr val="bg1"/>
              </a:buClr>
              <a:buSzPct val="105000"/>
            </a:pPr>
            <a:r>
              <a:rPr lang="fr-FR" sz="1600" b="1" dirty="0">
                <a:solidFill>
                  <a:srgbClr val="000099"/>
                </a:solidFill>
                <a:latin typeface="Segoe" pitchFamily="34" charset="0"/>
                <a:cs typeface="Arial" charset="0"/>
              </a:rPr>
              <a:t>Diagnostiquer et résoudre automatiquement les problèmes</a:t>
            </a:r>
            <a:endParaRPr lang="fr-FR" sz="2000" b="1" i="1" dirty="0">
              <a:solidFill>
                <a:srgbClr val="000099"/>
              </a:solidFill>
              <a:latin typeface="Segoe"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68609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8609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86098"/>
                                        </p:tgtEl>
                                        <p:attrNameLst>
                                          <p:attrName>style.visibility</p:attrName>
                                        </p:attrNameLst>
                                      </p:cBhvr>
                                      <p:to>
                                        <p:strVal val="hidden"/>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par>
                                <p:cTn id="15" presetID="12" presetClass="entr" presetSubtype="1" fill="hold" nodeType="withEffect">
                                  <p:stCondLst>
                                    <p:cond delay="0"/>
                                  </p:stCondLst>
                                  <p:childTnLst>
                                    <p:set>
                                      <p:cBhvr>
                                        <p:cTn id="16" dur="1" fill="hold">
                                          <p:stCondLst>
                                            <p:cond delay="0"/>
                                          </p:stCondLst>
                                        </p:cTn>
                                        <p:tgtEl>
                                          <p:spTgt spid="686091"/>
                                        </p:tgtEl>
                                        <p:attrNameLst>
                                          <p:attrName>style.visibility</p:attrName>
                                        </p:attrNameLst>
                                      </p:cBhvr>
                                      <p:to>
                                        <p:strVal val="visible"/>
                                      </p:to>
                                    </p:set>
                                    <p:animEffect transition="in" filter="slide(fromTop)">
                                      <p:cBhvr>
                                        <p:cTn id="17" dur="500"/>
                                        <p:tgtEl>
                                          <p:spTgt spid="686091"/>
                                        </p:tgtEl>
                                      </p:cBhvr>
                                    </p:animEffect>
                                  </p:childTnLst>
                                </p:cTn>
                              </p:par>
                              <p:par>
                                <p:cTn id="18" presetID="9" presetClass="emph" presetSubtype="0" nodeType="withEffect">
                                  <p:stCondLst>
                                    <p:cond delay="0"/>
                                  </p:stCondLst>
                                  <p:childTnLst>
                                    <p:set>
                                      <p:cBhvr rctx="PPT">
                                        <p:cTn id="19" dur="indefinite"/>
                                        <p:tgtEl>
                                          <p:spTgt spid="686091"/>
                                        </p:tgtEl>
                                        <p:attrNameLst>
                                          <p:attrName>style.opacity</p:attrName>
                                        </p:attrNameLst>
                                      </p:cBhvr>
                                      <p:to>
                                        <p:strVal val="0.1"/>
                                      </p:to>
                                    </p:set>
                                    <p:animEffect filter="image" prLst="opacity: 0.1">
                                      <p:cBhvr rctx="IE">
                                        <p:cTn id="20" dur="indefinite"/>
                                        <p:tgtEl>
                                          <p:spTgt spid="686091"/>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686085"/>
                                        </p:tgtEl>
                                        <p:attrNameLst>
                                          <p:attrName>style.visibility</p:attrName>
                                        </p:attrNameLst>
                                      </p:cBhvr>
                                      <p:to>
                                        <p:strVal val="visible"/>
                                      </p:to>
                                    </p:set>
                                    <p:animEffect transition="in" filter="fade">
                                      <p:cBhvr>
                                        <p:cTn id="24" dur="1000"/>
                                        <p:tgtEl>
                                          <p:spTgt spid="68608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86095"/>
                                        </p:tgtEl>
                                        <p:attrNameLst>
                                          <p:attrName>style.visibility</p:attrName>
                                        </p:attrNameLst>
                                      </p:cBhvr>
                                      <p:to>
                                        <p:strVal val="visible"/>
                                      </p:to>
                                    </p:set>
                                    <p:animEffect transition="in" filter="fade">
                                      <p:cBhvr>
                                        <p:cTn id="27" dur="1000"/>
                                        <p:tgtEl>
                                          <p:spTgt spid="686095"/>
                                        </p:tgtEl>
                                      </p:cBhvr>
                                    </p:animEffect>
                                  </p:childTnLst>
                                </p:cTn>
                              </p:par>
                              <p:par>
                                <p:cTn id="28" presetID="12" presetClass="entr" presetSubtype="1" fill="hold" nodeType="withEffect">
                                  <p:stCondLst>
                                    <p:cond delay="0"/>
                                  </p:stCondLst>
                                  <p:childTnLst>
                                    <p:set>
                                      <p:cBhvr>
                                        <p:cTn id="29" dur="1" fill="hold">
                                          <p:stCondLst>
                                            <p:cond delay="0"/>
                                          </p:stCondLst>
                                        </p:cTn>
                                        <p:tgtEl>
                                          <p:spTgt spid="686096"/>
                                        </p:tgtEl>
                                        <p:attrNameLst>
                                          <p:attrName>style.visibility</p:attrName>
                                        </p:attrNameLst>
                                      </p:cBhvr>
                                      <p:to>
                                        <p:strVal val="visible"/>
                                      </p:to>
                                    </p:set>
                                    <p:animEffect transition="in" filter="slide(fromTop)">
                                      <p:cBhvr>
                                        <p:cTn id="30" dur="500"/>
                                        <p:tgtEl>
                                          <p:spTgt spid="686096"/>
                                        </p:tgtEl>
                                      </p:cBhvr>
                                    </p:animEffect>
                                  </p:childTnLst>
                                </p:cTn>
                              </p:par>
                              <p:par>
                                <p:cTn id="31" presetID="9" presetClass="emph" presetSubtype="0" nodeType="withEffect">
                                  <p:stCondLst>
                                    <p:cond delay="0"/>
                                  </p:stCondLst>
                                  <p:childTnLst>
                                    <p:set>
                                      <p:cBhvr rctx="PPT">
                                        <p:cTn id="32" dur="indefinite"/>
                                        <p:tgtEl>
                                          <p:spTgt spid="686096"/>
                                        </p:tgtEl>
                                        <p:attrNameLst>
                                          <p:attrName>style.opacity</p:attrName>
                                        </p:attrNameLst>
                                      </p:cBhvr>
                                      <p:to>
                                        <p:strVal val="0.1"/>
                                      </p:to>
                                    </p:set>
                                    <p:animEffect filter="image" prLst="opacity: 0.1">
                                      <p:cBhvr rctx="IE">
                                        <p:cTn id="33" dur="indefinite"/>
                                        <p:tgtEl>
                                          <p:spTgt spid="686096"/>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686082"/>
                                        </p:tgtEl>
                                        <p:attrNameLst>
                                          <p:attrName>style.visibility</p:attrName>
                                        </p:attrNameLst>
                                      </p:cBhvr>
                                      <p:to>
                                        <p:strVal val="visible"/>
                                      </p:to>
                                    </p:set>
                                    <p:animEffect transition="in" filter="fade">
                                      <p:cBhvr>
                                        <p:cTn id="37" dur="1000"/>
                                        <p:tgtEl>
                                          <p:spTgt spid="68608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86084"/>
                                        </p:tgtEl>
                                        <p:attrNameLst>
                                          <p:attrName>style.visibility</p:attrName>
                                        </p:attrNameLst>
                                      </p:cBhvr>
                                      <p:to>
                                        <p:strVal val="visible"/>
                                      </p:to>
                                    </p:set>
                                    <p:animEffect transition="in" filter="fade">
                                      <p:cBhvr>
                                        <p:cTn id="40" dur="1000"/>
                                        <p:tgtEl>
                                          <p:spTgt spid="686084"/>
                                        </p:tgtEl>
                                      </p:cBhvr>
                                    </p:animEffect>
                                  </p:childTnLst>
                                </p:cTn>
                              </p:par>
                              <p:par>
                                <p:cTn id="41" presetID="12" presetClass="entr" presetSubtype="1" fill="hold" nodeType="withEffect">
                                  <p:stCondLst>
                                    <p:cond delay="0"/>
                                  </p:stCondLst>
                                  <p:childTnLst>
                                    <p:set>
                                      <p:cBhvr>
                                        <p:cTn id="42" dur="1" fill="hold">
                                          <p:stCondLst>
                                            <p:cond delay="0"/>
                                          </p:stCondLst>
                                        </p:cTn>
                                        <p:tgtEl>
                                          <p:spTgt spid="686092"/>
                                        </p:tgtEl>
                                        <p:attrNameLst>
                                          <p:attrName>style.visibility</p:attrName>
                                        </p:attrNameLst>
                                      </p:cBhvr>
                                      <p:to>
                                        <p:strVal val="visible"/>
                                      </p:to>
                                    </p:set>
                                    <p:animEffect transition="in" filter="slide(fromTop)">
                                      <p:cBhvr>
                                        <p:cTn id="43" dur="500"/>
                                        <p:tgtEl>
                                          <p:spTgt spid="686092"/>
                                        </p:tgtEl>
                                      </p:cBhvr>
                                    </p:animEffect>
                                  </p:childTnLst>
                                </p:cTn>
                              </p:par>
                              <p:par>
                                <p:cTn id="44" presetID="9" presetClass="emph" presetSubtype="0" nodeType="withEffect">
                                  <p:stCondLst>
                                    <p:cond delay="0"/>
                                  </p:stCondLst>
                                  <p:childTnLst>
                                    <p:set>
                                      <p:cBhvr rctx="PPT">
                                        <p:cTn id="45" dur="indefinite"/>
                                        <p:tgtEl>
                                          <p:spTgt spid="686092"/>
                                        </p:tgtEl>
                                        <p:attrNameLst>
                                          <p:attrName>style.opacity</p:attrName>
                                        </p:attrNameLst>
                                      </p:cBhvr>
                                      <p:to>
                                        <p:strVal val="0.1"/>
                                      </p:to>
                                    </p:set>
                                    <p:animEffect filter="image" prLst="opacity: 0.1">
                                      <p:cBhvr rctx="IE">
                                        <p:cTn id="46" dur="indefinite"/>
                                        <p:tgtEl>
                                          <p:spTgt spid="686092"/>
                                        </p:tgtEl>
                                      </p:cBhvr>
                                    </p:animEffect>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686090"/>
                                        </p:tgtEl>
                                        <p:attrNameLst>
                                          <p:attrName>style.visibility</p:attrName>
                                        </p:attrNameLst>
                                      </p:cBhvr>
                                      <p:to>
                                        <p:strVal val="visible"/>
                                      </p:to>
                                    </p:set>
                                    <p:animEffect transition="in" filter="fade">
                                      <p:cBhvr>
                                        <p:cTn id="50" dur="500"/>
                                        <p:tgtEl>
                                          <p:spTgt spid="68609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86099"/>
                                        </p:tgtEl>
                                        <p:attrNameLst>
                                          <p:attrName>style.visibility</p:attrName>
                                        </p:attrNameLst>
                                      </p:cBhvr>
                                      <p:to>
                                        <p:strVal val="visible"/>
                                      </p:to>
                                    </p:set>
                                    <p:animEffect transition="in" filter="fade">
                                      <p:cBhvr>
                                        <p:cTn id="53" dur="1000"/>
                                        <p:tgtEl>
                                          <p:spTgt spid="68609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86086"/>
                                        </p:tgtEl>
                                        <p:attrNameLst>
                                          <p:attrName>style.visibility</p:attrName>
                                        </p:attrNameLst>
                                      </p:cBhvr>
                                      <p:to>
                                        <p:strVal val="visible"/>
                                      </p:to>
                                    </p:set>
                                    <p:animEffect transition="in" filter="fade">
                                      <p:cBhvr>
                                        <p:cTn id="58" dur="500"/>
                                        <p:tgtEl>
                                          <p:spTgt spid="68608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86100"/>
                                        </p:tgtEl>
                                        <p:attrNameLst>
                                          <p:attrName>style.visibility</p:attrName>
                                        </p:attrNameLst>
                                      </p:cBhvr>
                                      <p:to>
                                        <p:strVal val="visible"/>
                                      </p:to>
                                    </p:set>
                                    <p:animEffect transition="in" filter="fade">
                                      <p:cBhvr>
                                        <p:cTn id="61" dur="1000"/>
                                        <p:tgtEl>
                                          <p:spTgt spid="68610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86083"/>
                                        </p:tgtEl>
                                        <p:attrNameLst>
                                          <p:attrName>style.visibility</p:attrName>
                                        </p:attrNameLst>
                                      </p:cBhvr>
                                      <p:to>
                                        <p:strVal val="visible"/>
                                      </p:to>
                                    </p:set>
                                    <p:animEffect transition="in" filter="fade">
                                      <p:cBhvr>
                                        <p:cTn id="66" dur="1000"/>
                                        <p:tgtEl>
                                          <p:spTgt spid="68608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86101"/>
                                        </p:tgtEl>
                                        <p:attrNameLst>
                                          <p:attrName>style.visibility</p:attrName>
                                        </p:attrNameLst>
                                      </p:cBhvr>
                                      <p:to>
                                        <p:strVal val="visible"/>
                                      </p:to>
                                    </p:set>
                                    <p:animEffect transition="in" filter="fade">
                                      <p:cBhvr>
                                        <p:cTn id="69" dur="1000"/>
                                        <p:tgtEl>
                                          <p:spTgt spid="686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4" grpId="0"/>
      <p:bldP spid="686095" grpId="0"/>
      <p:bldP spid="686097" grpId="0" animBg="1"/>
      <p:bldP spid="686098" grpId="0" animBg="1"/>
      <p:bldP spid="686099" grpId="0"/>
      <p:bldP spid="686100" grpId="0"/>
      <p:bldP spid="686101"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ounded Rectangle 1629185"/>
          <p:cNvSpPr>
            <a:spLocks noChangeArrowheads="1"/>
          </p:cNvSpPr>
          <p:nvPr/>
        </p:nvSpPr>
        <p:spPr bwMode="auto">
          <a:xfrm>
            <a:off x="34925" y="1201738"/>
            <a:ext cx="9109075" cy="603250"/>
          </a:xfrm>
          <a:prstGeom prst="roundRect">
            <a:avLst>
              <a:gd name="adj" fmla="val 40264"/>
            </a:avLst>
          </a:prstGeom>
          <a:gradFill rotWithShape="0">
            <a:gsLst>
              <a:gs pos="0">
                <a:schemeClr val="bg2">
                  <a:alpha val="59000"/>
                </a:schemeClr>
              </a:gs>
              <a:gs pos="100000">
                <a:schemeClr val="bg2">
                  <a:gamma/>
                  <a:shade val="38039"/>
                  <a:invGamma/>
                  <a:alpha val="59000"/>
                </a:schemeClr>
              </a:gs>
            </a:gsLst>
            <a:lin ang="0" scaled="1"/>
          </a:gradFill>
          <a:ln w="12700" cap="flat" cmpd="sng" algn="ctr">
            <a:noFill/>
            <a:prstDash val="solid"/>
            <a:round/>
            <a:headEnd type="none" w="med" len="med"/>
            <a:tailEnd type="none" w="med" len="med"/>
          </a:ln>
          <a:effectLst/>
        </p:spPr>
        <p:txBody>
          <a:bodyPr wrap="none" anchor="ctr"/>
          <a:lstStyle/>
          <a:p>
            <a:pPr>
              <a:defRPr/>
            </a:pPr>
            <a:r>
              <a:rPr lang="fr-FR">
                <a:latin typeface="Arial" pitchFamily="34" charset="0"/>
              </a:rPr>
              <a:t>Déploiement par image (IBS)</a:t>
            </a:r>
            <a:endParaRPr lang="fr-FR" sz="1400">
              <a:latin typeface="Arial" pitchFamily="34" charset="0"/>
            </a:endParaRPr>
          </a:p>
        </p:txBody>
      </p:sp>
      <p:sp>
        <p:nvSpPr>
          <p:cNvPr id="1629187" name="Rounded Rectangle 1629186"/>
          <p:cNvSpPr>
            <a:spLocks noChangeArrowheads="1"/>
          </p:cNvSpPr>
          <p:nvPr/>
        </p:nvSpPr>
        <p:spPr bwMode="auto">
          <a:xfrm>
            <a:off x="34925" y="2454275"/>
            <a:ext cx="9109075" cy="603250"/>
          </a:xfrm>
          <a:prstGeom prst="roundRect">
            <a:avLst>
              <a:gd name="adj" fmla="val 40264"/>
            </a:avLst>
          </a:prstGeom>
          <a:gradFill rotWithShape="0">
            <a:gsLst>
              <a:gs pos="0">
                <a:schemeClr val="bg2">
                  <a:alpha val="59000"/>
                </a:schemeClr>
              </a:gs>
              <a:gs pos="100000">
                <a:schemeClr val="bg2">
                  <a:gamma/>
                  <a:shade val="38039"/>
                  <a:invGamma/>
                  <a:alpha val="59000"/>
                </a:schemeClr>
              </a:gs>
            </a:gsLst>
            <a:lin ang="0" scaled="1"/>
          </a:gradFill>
          <a:ln w="12700" cap="flat" cmpd="sng" algn="ctr">
            <a:noFill/>
            <a:prstDash val="solid"/>
            <a:round/>
            <a:headEnd type="none" w="med" len="med"/>
            <a:tailEnd type="none" w="med" len="med"/>
          </a:ln>
          <a:effectLst/>
        </p:spPr>
        <p:txBody>
          <a:bodyPr wrap="none" anchor="ctr"/>
          <a:lstStyle/>
          <a:p>
            <a:pPr>
              <a:defRPr/>
            </a:pPr>
            <a:r>
              <a:rPr lang="fr-FR">
                <a:latin typeface="Arial" pitchFamily="34" charset="0"/>
              </a:rPr>
              <a:t>Application Compatibility Toolkit</a:t>
            </a:r>
            <a:endParaRPr lang="fr-FR" sz="1400">
              <a:latin typeface="Arial" pitchFamily="34" charset="0"/>
            </a:endParaRPr>
          </a:p>
        </p:txBody>
      </p:sp>
      <p:sp>
        <p:nvSpPr>
          <p:cNvPr id="1629188" name="Rounded Rectangle 1629187"/>
          <p:cNvSpPr>
            <a:spLocks noChangeArrowheads="1"/>
          </p:cNvSpPr>
          <p:nvPr/>
        </p:nvSpPr>
        <p:spPr bwMode="auto">
          <a:xfrm>
            <a:off x="34925" y="4330700"/>
            <a:ext cx="9109075" cy="603250"/>
          </a:xfrm>
          <a:prstGeom prst="roundRect">
            <a:avLst>
              <a:gd name="adj" fmla="val 40264"/>
            </a:avLst>
          </a:prstGeom>
          <a:gradFill rotWithShape="0">
            <a:gsLst>
              <a:gs pos="0">
                <a:schemeClr val="bg2">
                  <a:alpha val="59000"/>
                </a:schemeClr>
              </a:gs>
              <a:gs pos="100000">
                <a:schemeClr val="bg2">
                  <a:gamma/>
                  <a:shade val="38039"/>
                  <a:invGamma/>
                  <a:alpha val="59000"/>
                </a:schemeClr>
              </a:gs>
            </a:gsLst>
            <a:lin ang="0" scaled="1"/>
          </a:gradFill>
          <a:ln w="12700" cap="flat" cmpd="sng" algn="ctr">
            <a:noFill/>
            <a:prstDash val="solid"/>
            <a:round/>
            <a:headEnd type="none" w="med" len="med"/>
            <a:tailEnd type="none" w="med" len="med"/>
          </a:ln>
          <a:effectLst/>
        </p:spPr>
        <p:txBody>
          <a:bodyPr wrap="none" anchor="ctr"/>
          <a:lstStyle/>
          <a:p>
            <a:pPr marL="342900" indent="-342900">
              <a:defRPr/>
            </a:pPr>
            <a:r>
              <a:rPr lang="fr-FR">
                <a:latin typeface="Arial" pitchFamily="34" charset="0"/>
              </a:rPr>
              <a:t>Office Deployment Tools</a:t>
            </a:r>
          </a:p>
        </p:txBody>
      </p:sp>
      <p:sp>
        <p:nvSpPr>
          <p:cNvPr id="1629189" name="Rounded Rectangle 1629188"/>
          <p:cNvSpPr>
            <a:spLocks noChangeArrowheads="1"/>
          </p:cNvSpPr>
          <p:nvPr/>
        </p:nvSpPr>
        <p:spPr bwMode="auto">
          <a:xfrm>
            <a:off x="34925" y="3705225"/>
            <a:ext cx="9109075" cy="603250"/>
          </a:xfrm>
          <a:prstGeom prst="roundRect">
            <a:avLst>
              <a:gd name="adj" fmla="val 40264"/>
            </a:avLst>
          </a:prstGeom>
          <a:gradFill rotWithShape="0">
            <a:gsLst>
              <a:gs pos="0">
                <a:schemeClr val="bg2">
                  <a:alpha val="59000"/>
                </a:schemeClr>
              </a:gs>
              <a:gs pos="100000">
                <a:schemeClr val="bg2">
                  <a:gamma/>
                  <a:shade val="38039"/>
                  <a:invGamma/>
                  <a:alpha val="59000"/>
                </a:schemeClr>
              </a:gs>
            </a:gsLst>
            <a:lin ang="0" scaled="1"/>
          </a:gradFill>
          <a:ln w="12700" cap="flat" cmpd="sng" algn="ctr">
            <a:noFill/>
            <a:prstDash val="solid"/>
            <a:round/>
            <a:headEnd type="none" w="med" len="med"/>
            <a:tailEnd type="none" w="med" len="med"/>
          </a:ln>
          <a:effectLst/>
        </p:spPr>
        <p:txBody>
          <a:bodyPr wrap="none" anchor="ctr"/>
          <a:lstStyle/>
          <a:p>
            <a:pPr>
              <a:defRPr/>
            </a:pPr>
            <a:r>
              <a:rPr lang="fr-FR">
                <a:latin typeface="Arial" pitchFamily="34" charset="0"/>
              </a:rPr>
              <a:t>Windows Automated Installation Kit</a:t>
            </a:r>
          </a:p>
        </p:txBody>
      </p:sp>
      <p:sp>
        <p:nvSpPr>
          <p:cNvPr id="1629190" name="Rounded Rectangle 1629189"/>
          <p:cNvSpPr>
            <a:spLocks noChangeArrowheads="1"/>
          </p:cNvSpPr>
          <p:nvPr/>
        </p:nvSpPr>
        <p:spPr bwMode="auto">
          <a:xfrm>
            <a:off x="34925" y="3079750"/>
            <a:ext cx="9109075" cy="603250"/>
          </a:xfrm>
          <a:prstGeom prst="roundRect">
            <a:avLst>
              <a:gd name="adj" fmla="val 40264"/>
            </a:avLst>
          </a:prstGeom>
          <a:gradFill rotWithShape="0">
            <a:gsLst>
              <a:gs pos="0">
                <a:schemeClr val="bg2">
                  <a:alpha val="59000"/>
                </a:schemeClr>
              </a:gs>
              <a:gs pos="100000">
                <a:schemeClr val="bg2">
                  <a:gamma/>
                  <a:shade val="38039"/>
                  <a:invGamma/>
                  <a:alpha val="59000"/>
                </a:schemeClr>
              </a:gs>
            </a:gsLst>
            <a:lin ang="0" scaled="1"/>
          </a:gradFill>
          <a:ln w="12700" cap="flat" cmpd="sng" algn="ctr">
            <a:noFill/>
            <a:prstDash val="solid"/>
            <a:round/>
            <a:headEnd type="none" w="med" len="med"/>
            <a:tailEnd type="none" w="med" len="med"/>
          </a:ln>
          <a:effectLst/>
        </p:spPr>
        <p:txBody>
          <a:bodyPr wrap="none" anchor="ctr"/>
          <a:lstStyle/>
          <a:p>
            <a:pPr>
              <a:defRPr/>
            </a:pPr>
            <a:r>
              <a:rPr lang="fr-FR">
                <a:latin typeface="Arial" pitchFamily="34" charset="0"/>
              </a:rPr>
              <a:t>User State Migration Toolkit</a:t>
            </a:r>
            <a:endParaRPr lang="fr-FR" sz="1400">
              <a:latin typeface="Arial" pitchFamily="34" charset="0"/>
            </a:endParaRPr>
          </a:p>
        </p:txBody>
      </p:sp>
      <p:sp>
        <p:nvSpPr>
          <p:cNvPr id="1629191" name="Rounded Rectangle 1629190"/>
          <p:cNvSpPr>
            <a:spLocks noChangeArrowheads="1"/>
          </p:cNvSpPr>
          <p:nvPr/>
        </p:nvSpPr>
        <p:spPr bwMode="auto">
          <a:xfrm>
            <a:off x="34925" y="1828800"/>
            <a:ext cx="9109075" cy="603250"/>
          </a:xfrm>
          <a:prstGeom prst="roundRect">
            <a:avLst>
              <a:gd name="adj" fmla="val 40264"/>
            </a:avLst>
          </a:prstGeom>
          <a:gradFill rotWithShape="0">
            <a:gsLst>
              <a:gs pos="0">
                <a:schemeClr val="bg2">
                  <a:alpha val="59000"/>
                </a:schemeClr>
              </a:gs>
              <a:gs pos="100000">
                <a:schemeClr val="bg2">
                  <a:gamma/>
                  <a:shade val="38039"/>
                  <a:invGamma/>
                  <a:alpha val="59000"/>
                </a:schemeClr>
              </a:gs>
            </a:gsLst>
            <a:lin ang="0" scaled="1"/>
          </a:gradFill>
          <a:ln w="12700" cap="flat" cmpd="sng" algn="ctr">
            <a:noFill/>
            <a:prstDash val="solid"/>
            <a:round/>
            <a:headEnd type="none" w="med" len="med"/>
            <a:tailEnd type="none" w="med" len="med"/>
          </a:ln>
          <a:effectLst/>
        </p:spPr>
        <p:txBody>
          <a:bodyPr wrap="none" anchor="ctr"/>
          <a:lstStyle/>
          <a:p>
            <a:pPr>
              <a:defRPr/>
            </a:pPr>
            <a:r>
              <a:rPr lang="fr-FR">
                <a:latin typeface="Arial" pitchFamily="34" charset="0"/>
              </a:rPr>
              <a:t>Windows Imaging Format (WIM)</a:t>
            </a:r>
            <a:endParaRPr lang="fr-FR" sz="1400">
              <a:latin typeface="Arial" pitchFamily="34" charset="0"/>
            </a:endParaRPr>
          </a:p>
        </p:txBody>
      </p:sp>
      <p:sp>
        <p:nvSpPr>
          <p:cNvPr id="1629192" name="Rounded Rectangle 1629191"/>
          <p:cNvSpPr>
            <a:spLocks noChangeArrowheads="1"/>
          </p:cNvSpPr>
          <p:nvPr/>
        </p:nvSpPr>
        <p:spPr bwMode="auto">
          <a:xfrm>
            <a:off x="34925" y="5581650"/>
            <a:ext cx="9109075" cy="603250"/>
          </a:xfrm>
          <a:prstGeom prst="roundRect">
            <a:avLst>
              <a:gd name="adj" fmla="val 40264"/>
            </a:avLst>
          </a:prstGeom>
          <a:gradFill rotWithShape="0">
            <a:gsLst>
              <a:gs pos="0">
                <a:schemeClr val="bg2">
                  <a:alpha val="59000"/>
                </a:schemeClr>
              </a:gs>
              <a:gs pos="100000">
                <a:schemeClr val="bg2">
                  <a:gamma/>
                  <a:shade val="38039"/>
                  <a:invGamma/>
                  <a:alpha val="59000"/>
                </a:schemeClr>
              </a:gs>
            </a:gsLst>
            <a:lin ang="0" scaled="1"/>
          </a:gradFill>
          <a:ln w="12700" cap="flat" cmpd="sng" algn="ctr">
            <a:noFill/>
            <a:prstDash val="solid"/>
            <a:round/>
            <a:headEnd type="none" w="med" len="med"/>
            <a:tailEnd type="none" w="med" len="med"/>
          </a:ln>
          <a:effectLst/>
        </p:spPr>
        <p:txBody>
          <a:bodyPr wrap="none" anchor="ctr"/>
          <a:lstStyle/>
          <a:p>
            <a:pPr>
              <a:defRPr/>
            </a:pPr>
            <a:r>
              <a:rPr lang="fr-FR">
                <a:latin typeface="Arial" pitchFamily="34" charset="0"/>
              </a:rPr>
              <a:t>Windows Deployment Service / </a:t>
            </a:r>
          </a:p>
          <a:p>
            <a:pPr>
              <a:defRPr/>
            </a:pPr>
            <a:r>
              <a:rPr lang="fr-FR">
                <a:latin typeface="Arial" pitchFamily="34" charset="0"/>
              </a:rPr>
              <a:t>SMS Operating System Deployment </a:t>
            </a:r>
            <a:endParaRPr lang="fr-FR" sz="1400">
              <a:latin typeface="Arial" pitchFamily="34" charset="0"/>
            </a:endParaRPr>
          </a:p>
        </p:txBody>
      </p:sp>
      <p:sp>
        <p:nvSpPr>
          <p:cNvPr id="1629193" name="Rounded Rectangle 1629192"/>
          <p:cNvSpPr>
            <a:spLocks noChangeArrowheads="1"/>
          </p:cNvSpPr>
          <p:nvPr/>
        </p:nvSpPr>
        <p:spPr bwMode="auto">
          <a:xfrm>
            <a:off x="9525" y="6226175"/>
            <a:ext cx="9109075" cy="603250"/>
          </a:xfrm>
          <a:prstGeom prst="roundRect">
            <a:avLst>
              <a:gd name="adj" fmla="val 40264"/>
            </a:avLst>
          </a:prstGeom>
          <a:gradFill rotWithShape="0">
            <a:gsLst>
              <a:gs pos="0">
                <a:schemeClr val="bg2">
                  <a:alpha val="59000"/>
                </a:schemeClr>
              </a:gs>
              <a:gs pos="100000">
                <a:schemeClr val="bg2">
                  <a:gamma/>
                  <a:shade val="38039"/>
                  <a:invGamma/>
                  <a:alpha val="59000"/>
                </a:schemeClr>
              </a:gs>
            </a:gsLst>
            <a:lin ang="0" scaled="1"/>
          </a:gradFill>
          <a:ln w="12700" cap="flat" cmpd="sng" algn="ctr">
            <a:noFill/>
            <a:prstDash val="solid"/>
            <a:round/>
            <a:headEnd type="none" w="med" len="med"/>
            <a:tailEnd type="none" w="med" len="med"/>
          </a:ln>
          <a:effectLst/>
        </p:spPr>
        <p:txBody>
          <a:bodyPr wrap="none" anchor="ctr"/>
          <a:lstStyle/>
          <a:p>
            <a:pPr>
              <a:defRPr/>
            </a:pPr>
            <a:r>
              <a:rPr lang="fr-FR" dirty="0">
                <a:solidFill>
                  <a:schemeClr val="bg1"/>
                </a:solidFill>
                <a:latin typeface="Arial" pitchFamily="34" charset="0"/>
              </a:rPr>
              <a:t>Windows PE</a:t>
            </a:r>
          </a:p>
        </p:txBody>
      </p:sp>
      <p:sp>
        <p:nvSpPr>
          <p:cNvPr id="1629194" name="Rounded Rectangle 1629193"/>
          <p:cNvSpPr>
            <a:spLocks noChangeArrowheads="1"/>
          </p:cNvSpPr>
          <p:nvPr/>
        </p:nvSpPr>
        <p:spPr bwMode="auto">
          <a:xfrm>
            <a:off x="34925" y="4935538"/>
            <a:ext cx="9109075" cy="603250"/>
          </a:xfrm>
          <a:prstGeom prst="roundRect">
            <a:avLst>
              <a:gd name="adj" fmla="val 40264"/>
            </a:avLst>
          </a:prstGeom>
          <a:gradFill rotWithShape="0">
            <a:gsLst>
              <a:gs pos="0">
                <a:schemeClr val="bg2">
                  <a:alpha val="59000"/>
                </a:schemeClr>
              </a:gs>
              <a:gs pos="100000">
                <a:schemeClr val="bg2">
                  <a:gamma/>
                  <a:shade val="38039"/>
                  <a:invGamma/>
                  <a:alpha val="59000"/>
                </a:schemeClr>
              </a:gs>
            </a:gsLst>
            <a:lin ang="0" scaled="1"/>
          </a:gradFill>
          <a:ln w="12700" cap="flat" cmpd="sng" algn="ctr">
            <a:noFill/>
            <a:prstDash val="solid"/>
            <a:round/>
            <a:headEnd type="none" w="med" len="med"/>
            <a:tailEnd type="none" w="med" len="med"/>
          </a:ln>
          <a:effectLst/>
        </p:spPr>
        <p:txBody>
          <a:bodyPr wrap="none" anchor="ctr"/>
          <a:lstStyle/>
          <a:p>
            <a:pPr marL="342900" indent="-342900">
              <a:defRPr/>
            </a:pPr>
            <a:r>
              <a:rPr lang="fr-FR">
                <a:latin typeface="Arial" pitchFamily="34" charset="0"/>
              </a:rPr>
              <a:t>Office Setup – Language Neutral</a:t>
            </a:r>
          </a:p>
        </p:txBody>
      </p:sp>
      <p:sp>
        <p:nvSpPr>
          <p:cNvPr id="96267" name="Shape 1629194"/>
          <p:cNvSpPr>
            <a:spLocks noGrp="1" noChangeArrowheads="1"/>
          </p:cNvSpPr>
          <p:nvPr>
            <p:ph type="title"/>
          </p:nvPr>
        </p:nvSpPr>
        <p:spPr>
          <a:xfrm>
            <a:off x="111125" y="42863"/>
            <a:ext cx="9144000" cy="585787"/>
          </a:xfrm>
        </p:spPr>
        <p:txBody>
          <a:bodyPr/>
          <a:lstStyle/>
          <a:p>
            <a:pPr eaLnBrk="1" hangingPunct="1"/>
            <a:r>
              <a:rPr lang="fr-FR" smtClean="0"/>
              <a:t>Fonctionnalités de déploiement</a:t>
            </a:r>
          </a:p>
        </p:txBody>
      </p:sp>
      <p:sp>
        <p:nvSpPr>
          <p:cNvPr id="96268" name="Rectangle 1629195"/>
          <p:cNvSpPr>
            <a:spLocks noChangeArrowheads="1"/>
          </p:cNvSpPr>
          <p:nvPr/>
        </p:nvSpPr>
        <p:spPr bwMode="auto">
          <a:xfrm>
            <a:off x="7366000" y="595313"/>
            <a:ext cx="1673225" cy="581025"/>
          </a:xfrm>
          <a:prstGeom prst="rect">
            <a:avLst/>
          </a:prstGeom>
          <a:noFill/>
          <a:ln w="12700" algn="ctr">
            <a:noFill/>
            <a:miter lim="800000"/>
            <a:headEnd/>
            <a:tailEnd/>
          </a:ln>
        </p:spPr>
        <p:txBody>
          <a:bodyPr>
            <a:spAutoFit/>
          </a:bodyPr>
          <a:lstStyle/>
          <a:p>
            <a:pPr algn="ctr"/>
            <a:r>
              <a:rPr lang="fr-FR" altLang="ja-JP" sz="1600" b="1">
                <a:latin typeface="Segoe" pitchFamily="34" charset="0"/>
                <a:ea typeface="MS PGothic" pitchFamily="34" charset="-128"/>
              </a:rPr>
              <a:t>Windows Vista</a:t>
            </a:r>
          </a:p>
          <a:p>
            <a:pPr algn="ctr"/>
            <a:r>
              <a:rPr lang="fr-FR" altLang="ja-JP" sz="1600" b="1">
                <a:latin typeface="Segoe" pitchFamily="34" charset="0"/>
                <a:ea typeface="MS PGothic" pitchFamily="34" charset="-128"/>
              </a:rPr>
              <a:t>Office 2007 </a:t>
            </a:r>
          </a:p>
        </p:txBody>
      </p:sp>
      <p:sp>
        <p:nvSpPr>
          <p:cNvPr id="96269" name="Rectangle 1629196"/>
          <p:cNvSpPr>
            <a:spLocks noChangeArrowheads="1"/>
          </p:cNvSpPr>
          <p:nvPr/>
        </p:nvSpPr>
        <p:spPr bwMode="auto">
          <a:xfrm>
            <a:off x="3886200" y="592138"/>
            <a:ext cx="1673225" cy="581025"/>
          </a:xfrm>
          <a:prstGeom prst="rect">
            <a:avLst/>
          </a:prstGeom>
          <a:noFill/>
          <a:ln w="12700" algn="ctr">
            <a:noFill/>
            <a:miter lim="800000"/>
            <a:headEnd/>
            <a:tailEnd/>
          </a:ln>
        </p:spPr>
        <p:txBody>
          <a:bodyPr>
            <a:spAutoFit/>
          </a:bodyPr>
          <a:lstStyle/>
          <a:p>
            <a:pPr algn="ctr"/>
            <a:r>
              <a:rPr lang="fr-FR" altLang="ja-JP" sz="1600" b="1">
                <a:latin typeface="Segoe" pitchFamily="34" charset="0"/>
                <a:ea typeface="MS PGothic" pitchFamily="34" charset="-128"/>
              </a:rPr>
              <a:t>Windows 2000</a:t>
            </a:r>
          </a:p>
          <a:p>
            <a:pPr algn="ctr"/>
            <a:r>
              <a:rPr lang="fr-FR" altLang="ja-JP" sz="1600" b="1">
                <a:latin typeface="Segoe" pitchFamily="34" charset="0"/>
                <a:ea typeface="MS PGothic" pitchFamily="34" charset="-128"/>
              </a:rPr>
              <a:t>Office XP</a:t>
            </a:r>
          </a:p>
        </p:txBody>
      </p:sp>
      <p:sp>
        <p:nvSpPr>
          <p:cNvPr id="96270" name="Rectangle 1629197"/>
          <p:cNvSpPr>
            <a:spLocks noChangeArrowheads="1"/>
          </p:cNvSpPr>
          <p:nvPr/>
        </p:nvSpPr>
        <p:spPr bwMode="auto">
          <a:xfrm>
            <a:off x="5597525" y="596900"/>
            <a:ext cx="1673225" cy="581025"/>
          </a:xfrm>
          <a:prstGeom prst="rect">
            <a:avLst/>
          </a:prstGeom>
          <a:noFill/>
          <a:ln w="12700" algn="ctr">
            <a:noFill/>
            <a:miter lim="800000"/>
            <a:headEnd/>
            <a:tailEnd/>
          </a:ln>
        </p:spPr>
        <p:txBody>
          <a:bodyPr>
            <a:spAutoFit/>
          </a:bodyPr>
          <a:lstStyle/>
          <a:p>
            <a:pPr algn="ctr"/>
            <a:r>
              <a:rPr lang="fr-FR" altLang="ja-JP" sz="1600" b="1">
                <a:latin typeface="Segoe" pitchFamily="34" charset="0"/>
                <a:ea typeface="MS PGothic" pitchFamily="34" charset="-128"/>
              </a:rPr>
              <a:t>Windows XP</a:t>
            </a:r>
          </a:p>
          <a:p>
            <a:pPr algn="ctr"/>
            <a:r>
              <a:rPr lang="fr-FR" altLang="ja-JP" sz="1600" b="1">
                <a:latin typeface="Segoe" pitchFamily="34" charset="0"/>
                <a:ea typeface="MS PGothic" pitchFamily="34" charset="-128"/>
              </a:rPr>
              <a:t>Office 2003</a:t>
            </a:r>
          </a:p>
        </p:txBody>
      </p:sp>
      <p:pic>
        <p:nvPicPr>
          <p:cNvPr id="1629199" name="Rectangle 1629198"/>
          <p:cNvPicPr>
            <a:picLocks noChangeAspect="1" noChangeArrowheads="1"/>
          </p:cNvPicPr>
          <p:nvPr/>
        </p:nvPicPr>
        <p:blipFill>
          <a:blip r:embed="rId3"/>
          <a:srcRect/>
          <a:stretch>
            <a:fillRect/>
          </a:stretch>
        </p:blipFill>
        <p:spPr bwMode="auto">
          <a:xfrm>
            <a:off x="8001000" y="1223963"/>
            <a:ext cx="517525" cy="517525"/>
          </a:xfrm>
          <a:prstGeom prst="rect">
            <a:avLst/>
          </a:prstGeom>
          <a:noFill/>
          <a:ln w="9525">
            <a:noFill/>
            <a:miter lim="800000"/>
            <a:headEnd/>
            <a:tailEnd/>
          </a:ln>
        </p:spPr>
      </p:pic>
      <p:pic>
        <p:nvPicPr>
          <p:cNvPr id="1629200" name="Rectangle 1629199"/>
          <p:cNvPicPr>
            <a:picLocks noChangeAspect="1" noChangeArrowheads="1"/>
          </p:cNvPicPr>
          <p:nvPr/>
        </p:nvPicPr>
        <p:blipFill>
          <a:blip r:embed="rId3"/>
          <a:srcRect/>
          <a:stretch>
            <a:fillRect/>
          </a:stretch>
        </p:blipFill>
        <p:spPr bwMode="auto">
          <a:xfrm>
            <a:off x="8001000" y="1884363"/>
            <a:ext cx="517525" cy="517525"/>
          </a:xfrm>
          <a:prstGeom prst="rect">
            <a:avLst/>
          </a:prstGeom>
          <a:noFill/>
          <a:ln w="9525">
            <a:noFill/>
            <a:miter lim="800000"/>
            <a:headEnd/>
            <a:tailEnd/>
          </a:ln>
        </p:spPr>
      </p:pic>
      <p:pic>
        <p:nvPicPr>
          <p:cNvPr id="1629202" name="Rectangle 1629201"/>
          <p:cNvPicPr>
            <a:picLocks noChangeAspect="1" noChangeArrowheads="1"/>
          </p:cNvPicPr>
          <p:nvPr/>
        </p:nvPicPr>
        <p:blipFill>
          <a:blip r:embed="rId3"/>
          <a:srcRect/>
          <a:stretch>
            <a:fillRect/>
          </a:stretch>
        </p:blipFill>
        <p:spPr bwMode="auto">
          <a:xfrm>
            <a:off x="8021638" y="3140075"/>
            <a:ext cx="517525" cy="517525"/>
          </a:xfrm>
          <a:prstGeom prst="rect">
            <a:avLst/>
          </a:prstGeom>
          <a:noFill/>
          <a:ln w="9525">
            <a:noFill/>
            <a:miter lim="800000"/>
            <a:headEnd/>
            <a:tailEnd/>
          </a:ln>
        </p:spPr>
      </p:pic>
      <p:pic>
        <p:nvPicPr>
          <p:cNvPr id="1629203" name="Rectangle 1629202"/>
          <p:cNvPicPr>
            <a:picLocks noChangeAspect="1" noChangeArrowheads="1"/>
          </p:cNvPicPr>
          <p:nvPr/>
        </p:nvPicPr>
        <p:blipFill>
          <a:blip r:embed="rId3"/>
          <a:srcRect/>
          <a:stretch>
            <a:fillRect/>
          </a:stretch>
        </p:blipFill>
        <p:spPr bwMode="auto">
          <a:xfrm>
            <a:off x="8021638" y="3733800"/>
            <a:ext cx="517525" cy="517525"/>
          </a:xfrm>
          <a:prstGeom prst="rect">
            <a:avLst/>
          </a:prstGeom>
          <a:noFill/>
          <a:ln w="9525">
            <a:noFill/>
            <a:miter lim="800000"/>
            <a:headEnd/>
            <a:tailEnd/>
          </a:ln>
        </p:spPr>
      </p:pic>
      <p:pic>
        <p:nvPicPr>
          <p:cNvPr id="1629204" name="Rectangle 1629203"/>
          <p:cNvPicPr>
            <a:picLocks noChangeAspect="1" noChangeArrowheads="1"/>
          </p:cNvPicPr>
          <p:nvPr/>
        </p:nvPicPr>
        <p:blipFill>
          <a:blip r:embed="rId3"/>
          <a:srcRect/>
          <a:stretch>
            <a:fillRect/>
          </a:stretch>
        </p:blipFill>
        <p:spPr bwMode="auto">
          <a:xfrm>
            <a:off x="8013700" y="4343400"/>
            <a:ext cx="517525" cy="517525"/>
          </a:xfrm>
          <a:prstGeom prst="rect">
            <a:avLst/>
          </a:prstGeom>
          <a:noFill/>
          <a:ln w="9525">
            <a:noFill/>
            <a:miter lim="800000"/>
            <a:headEnd/>
            <a:tailEnd/>
          </a:ln>
        </p:spPr>
      </p:pic>
      <p:pic>
        <p:nvPicPr>
          <p:cNvPr id="1629205" name="Rectangle 1629204"/>
          <p:cNvPicPr>
            <a:picLocks noChangeAspect="1" noChangeArrowheads="1"/>
          </p:cNvPicPr>
          <p:nvPr/>
        </p:nvPicPr>
        <p:blipFill>
          <a:blip r:embed="rId3"/>
          <a:srcRect/>
          <a:stretch>
            <a:fillRect/>
          </a:stretch>
        </p:blipFill>
        <p:spPr bwMode="auto">
          <a:xfrm>
            <a:off x="8010525" y="4997450"/>
            <a:ext cx="517525" cy="517525"/>
          </a:xfrm>
          <a:prstGeom prst="rect">
            <a:avLst/>
          </a:prstGeom>
          <a:noFill/>
          <a:ln w="9525">
            <a:noFill/>
            <a:miter lim="800000"/>
            <a:headEnd/>
            <a:tailEnd/>
          </a:ln>
        </p:spPr>
      </p:pic>
      <p:pic>
        <p:nvPicPr>
          <p:cNvPr id="1629206" name="Rectangle 1629205"/>
          <p:cNvPicPr>
            <a:picLocks noChangeAspect="1" noChangeArrowheads="1"/>
          </p:cNvPicPr>
          <p:nvPr/>
        </p:nvPicPr>
        <p:blipFill>
          <a:blip r:embed="rId3"/>
          <a:srcRect/>
          <a:stretch>
            <a:fillRect/>
          </a:stretch>
        </p:blipFill>
        <p:spPr bwMode="auto">
          <a:xfrm>
            <a:off x="8020050" y="5597525"/>
            <a:ext cx="517525" cy="517525"/>
          </a:xfrm>
          <a:prstGeom prst="rect">
            <a:avLst/>
          </a:prstGeom>
          <a:noFill/>
          <a:ln w="9525">
            <a:noFill/>
            <a:miter lim="800000"/>
            <a:headEnd/>
            <a:tailEnd/>
          </a:ln>
        </p:spPr>
      </p:pic>
      <p:pic>
        <p:nvPicPr>
          <p:cNvPr id="1629207" name="Rectangle 1629206"/>
          <p:cNvPicPr>
            <a:picLocks noChangeAspect="1" noChangeArrowheads="1"/>
          </p:cNvPicPr>
          <p:nvPr/>
        </p:nvPicPr>
        <p:blipFill>
          <a:blip r:embed="rId3"/>
          <a:srcRect/>
          <a:stretch>
            <a:fillRect/>
          </a:stretch>
        </p:blipFill>
        <p:spPr bwMode="auto">
          <a:xfrm>
            <a:off x="8012113" y="6269038"/>
            <a:ext cx="517525" cy="517525"/>
          </a:xfrm>
          <a:prstGeom prst="rect">
            <a:avLst/>
          </a:prstGeom>
          <a:noFill/>
          <a:ln w="9525">
            <a:noFill/>
            <a:miter lim="800000"/>
            <a:headEnd/>
            <a:tailEnd/>
          </a:ln>
        </p:spPr>
      </p:pic>
      <p:pic>
        <p:nvPicPr>
          <p:cNvPr id="1629208" name="Rectangle 1629207"/>
          <p:cNvPicPr>
            <a:picLocks noChangeAspect="1" noChangeArrowheads="1"/>
          </p:cNvPicPr>
          <p:nvPr/>
        </p:nvPicPr>
        <p:blipFill>
          <a:blip r:embed="rId4"/>
          <a:srcRect/>
          <a:stretch>
            <a:fillRect/>
          </a:stretch>
        </p:blipFill>
        <p:spPr bwMode="auto">
          <a:xfrm>
            <a:off x="6423025" y="5768975"/>
            <a:ext cx="304800" cy="304800"/>
          </a:xfrm>
          <a:prstGeom prst="rect">
            <a:avLst/>
          </a:prstGeom>
          <a:noFill/>
          <a:ln w="9525">
            <a:noFill/>
            <a:miter lim="800000"/>
            <a:headEnd/>
            <a:tailEnd/>
          </a:ln>
        </p:spPr>
      </p:pic>
      <p:pic>
        <p:nvPicPr>
          <p:cNvPr id="1629209" name="Rectangle 1629208"/>
          <p:cNvPicPr>
            <a:picLocks noChangeAspect="1" noChangeArrowheads="1"/>
          </p:cNvPicPr>
          <p:nvPr/>
        </p:nvPicPr>
        <p:blipFill>
          <a:blip r:embed="rId3"/>
          <a:srcRect/>
          <a:stretch>
            <a:fillRect/>
          </a:stretch>
        </p:blipFill>
        <p:spPr bwMode="auto">
          <a:xfrm>
            <a:off x="8001000" y="2519363"/>
            <a:ext cx="517525" cy="517525"/>
          </a:xfrm>
          <a:prstGeom prst="rect">
            <a:avLst/>
          </a:prstGeom>
          <a:noFill/>
          <a:ln w="9525">
            <a:noFill/>
            <a:miter lim="800000"/>
            <a:headEnd/>
            <a:tailEnd/>
          </a:ln>
        </p:spPr>
      </p:pic>
      <p:pic>
        <p:nvPicPr>
          <p:cNvPr id="1629210" name="Rectangle 1629209"/>
          <p:cNvPicPr>
            <a:picLocks noChangeAspect="1" noChangeArrowheads="1"/>
          </p:cNvPicPr>
          <p:nvPr/>
        </p:nvPicPr>
        <p:blipFill>
          <a:blip r:embed="rId5"/>
          <a:srcRect/>
          <a:stretch>
            <a:fillRect/>
          </a:stretch>
        </p:blipFill>
        <p:spPr bwMode="auto">
          <a:xfrm>
            <a:off x="6264275" y="2589213"/>
            <a:ext cx="365125" cy="365125"/>
          </a:xfrm>
          <a:prstGeom prst="rect">
            <a:avLst/>
          </a:prstGeom>
          <a:noFill/>
          <a:ln w="9525">
            <a:noFill/>
            <a:miter lim="800000"/>
            <a:headEnd/>
            <a:tailEnd/>
          </a:ln>
        </p:spPr>
      </p:pic>
      <p:pic>
        <p:nvPicPr>
          <p:cNvPr id="1629213" name="Rectangle 1629212"/>
          <p:cNvPicPr>
            <a:picLocks noChangeAspect="1" noChangeArrowheads="1"/>
          </p:cNvPicPr>
          <p:nvPr/>
        </p:nvPicPr>
        <p:blipFill>
          <a:blip r:embed="rId6"/>
          <a:srcRect/>
          <a:stretch>
            <a:fillRect/>
          </a:stretch>
        </p:blipFill>
        <p:spPr bwMode="auto">
          <a:xfrm>
            <a:off x="6265863" y="3195638"/>
            <a:ext cx="406400" cy="406400"/>
          </a:xfrm>
          <a:prstGeom prst="rect">
            <a:avLst/>
          </a:prstGeom>
          <a:noFill/>
          <a:ln w="9525">
            <a:noFill/>
            <a:miter lim="800000"/>
            <a:headEnd/>
            <a:tailEnd/>
          </a:ln>
        </p:spPr>
      </p:pic>
      <p:pic>
        <p:nvPicPr>
          <p:cNvPr id="2" name="Rectangle 1629207"/>
          <p:cNvPicPr>
            <a:picLocks noChangeAspect="1" noChangeArrowheads="1"/>
          </p:cNvPicPr>
          <p:nvPr/>
        </p:nvPicPr>
        <p:blipFill>
          <a:blip r:embed="rId4"/>
          <a:srcRect/>
          <a:stretch>
            <a:fillRect/>
          </a:stretch>
        </p:blipFill>
        <p:spPr bwMode="auto">
          <a:xfrm>
            <a:off x="6334125" y="4433888"/>
            <a:ext cx="304800" cy="304800"/>
          </a:xfrm>
          <a:prstGeom prst="rect">
            <a:avLst/>
          </a:prstGeom>
          <a:noFill/>
          <a:ln w="9525">
            <a:noFill/>
            <a:miter lim="800000"/>
            <a:headEnd/>
            <a:tailEnd/>
          </a:ln>
        </p:spPr>
      </p:pic>
      <p:pic>
        <p:nvPicPr>
          <p:cNvPr id="3" name="Rectangle 1629207"/>
          <p:cNvPicPr>
            <a:picLocks noChangeAspect="1" noChangeArrowheads="1"/>
          </p:cNvPicPr>
          <p:nvPr/>
        </p:nvPicPr>
        <p:blipFill>
          <a:blip r:embed="rId7"/>
          <a:srcRect/>
          <a:stretch>
            <a:fillRect/>
          </a:stretch>
        </p:blipFill>
        <p:spPr bwMode="auto">
          <a:xfrm>
            <a:off x="4484688" y="4465638"/>
            <a:ext cx="255587" cy="25558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29186"/>
                                        </p:tgtEl>
                                        <p:attrNameLst>
                                          <p:attrName>style.visibility</p:attrName>
                                        </p:attrNameLst>
                                      </p:cBhvr>
                                      <p:to>
                                        <p:strVal val="visible"/>
                                      </p:to>
                                    </p:set>
                                    <p:animEffect transition="in" filter="fade">
                                      <p:cBhvr>
                                        <p:cTn id="7" dur="500"/>
                                        <p:tgtEl>
                                          <p:spTgt spid="162918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29191"/>
                                        </p:tgtEl>
                                        <p:attrNameLst>
                                          <p:attrName>style.visibility</p:attrName>
                                        </p:attrNameLst>
                                      </p:cBhvr>
                                      <p:to>
                                        <p:strVal val="visible"/>
                                      </p:to>
                                    </p:set>
                                    <p:animEffect transition="in" filter="fade">
                                      <p:cBhvr>
                                        <p:cTn id="11" dur="500"/>
                                        <p:tgtEl>
                                          <p:spTgt spid="162919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29187"/>
                                        </p:tgtEl>
                                        <p:attrNameLst>
                                          <p:attrName>style.visibility</p:attrName>
                                        </p:attrNameLst>
                                      </p:cBhvr>
                                      <p:to>
                                        <p:strVal val="visible"/>
                                      </p:to>
                                    </p:set>
                                    <p:animEffect transition="in" filter="fade">
                                      <p:cBhvr>
                                        <p:cTn id="15" dur="500"/>
                                        <p:tgtEl>
                                          <p:spTgt spid="162918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29190"/>
                                        </p:tgtEl>
                                        <p:attrNameLst>
                                          <p:attrName>style.visibility</p:attrName>
                                        </p:attrNameLst>
                                      </p:cBhvr>
                                      <p:to>
                                        <p:strVal val="visible"/>
                                      </p:to>
                                    </p:set>
                                    <p:animEffect transition="in" filter="fade">
                                      <p:cBhvr>
                                        <p:cTn id="19" dur="500"/>
                                        <p:tgtEl>
                                          <p:spTgt spid="162919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29189"/>
                                        </p:tgtEl>
                                        <p:attrNameLst>
                                          <p:attrName>style.visibility</p:attrName>
                                        </p:attrNameLst>
                                      </p:cBhvr>
                                      <p:to>
                                        <p:strVal val="visible"/>
                                      </p:to>
                                    </p:set>
                                    <p:animEffect transition="in" filter="fade">
                                      <p:cBhvr>
                                        <p:cTn id="23" dur="500"/>
                                        <p:tgtEl>
                                          <p:spTgt spid="162918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29188"/>
                                        </p:tgtEl>
                                        <p:attrNameLst>
                                          <p:attrName>style.visibility</p:attrName>
                                        </p:attrNameLst>
                                      </p:cBhvr>
                                      <p:to>
                                        <p:strVal val="visible"/>
                                      </p:to>
                                    </p:set>
                                    <p:animEffect transition="in" filter="fade">
                                      <p:cBhvr>
                                        <p:cTn id="27" dur="500"/>
                                        <p:tgtEl>
                                          <p:spTgt spid="162918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29194"/>
                                        </p:tgtEl>
                                        <p:attrNameLst>
                                          <p:attrName>style.visibility</p:attrName>
                                        </p:attrNameLst>
                                      </p:cBhvr>
                                      <p:to>
                                        <p:strVal val="visible"/>
                                      </p:to>
                                    </p:set>
                                    <p:animEffect transition="in" filter="fade">
                                      <p:cBhvr>
                                        <p:cTn id="31" dur="500"/>
                                        <p:tgtEl>
                                          <p:spTgt spid="162919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629192"/>
                                        </p:tgtEl>
                                        <p:attrNameLst>
                                          <p:attrName>style.visibility</p:attrName>
                                        </p:attrNameLst>
                                      </p:cBhvr>
                                      <p:to>
                                        <p:strVal val="visible"/>
                                      </p:to>
                                    </p:set>
                                    <p:animEffect transition="in" filter="fade">
                                      <p:cBhvr>
                                        <p:cTn id="35" dur="500"/>
                                        <p:tgtEl>
                                          <p:spTgt spid="162919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29193"/>
                                        </p:tgtEl>
                                        <p:attrNameLst>
                                          <p:attrName>style.visibility</p:attrName>
                                        </p:attrNameLst>
                                      </p:cBhvr>
                                      <p:to>
                                        <p:strVal val="visible"/>
                                      </p:to>
                                    </p:set>
                                    <p:animEffect transition="in" filter="fade">
                                      <p:cBhvr>
                                        <p:cTn id="39" dur="500"/>
                                        <p:tgtEl>
                                          <p:spTgt spid="1629193"/>
                                        </p:tgtEl>
                                      </p:cBhvr>
                                    </p:animEffect>
                                  </p:childTnLst>
                                </p:cTn>
                              </p:par>
                              <p:par>
                                <p:cTn id="40" presetID="23" presetClass="entr" presetSubtype="32" fill="hold" nodeType="withEffect">
                                  <p:stCondLst>
                                    <p:cond delay="0"/>
                                  </p:stCondLst>
                                  <p:childTnLst>
                                    <p:set>
                                      <p:cBhvr>
                                        <p:cTn id="41" dur="1" fill="hold">
                                          <p:stCondLst>
                                            <p:cond delay="0"/>
                                          </p:stCondLst>
                                        </p:cTn>
                                        <p:tgtEl>
                                          <p:spTgt spid="1629199"/>
                                        </p:tgtEl>
                                        <p:attrNameLst>
                                          <p:attrName>style.visibility</p:attrName>
                                        </p:attrNameLst>
                                      </p:cBhvr>
                                      <p:to>
                                        <p:strVal val="visible"/>
                                      </p:to>
                                    </p:set>
                                    <p:anim calcmode="lin" valueType="num">
                                      <p:cBhvr>
                                        <p:cTn id="42" dur="500" fill="hold"/>
                                        <p:tgtEl>
                                          <p:spTgt spid="1629199"/>
                                        </p:tgtEl>
                                        <p:attrNameLst>
                                          <p:attrName>ppt_w</p:attrName>
                                        </p:attrNameLst>
                                      </p:cBhvr>
                                      <p:tavLst>
                                        <p:tav tm="0">
                                          <p:val>
                                            <p:strVal val="4*#ppt_w"/>
                                          </p:val>
                                        </p:tav>
                                        <p:tav tm="100000">
                                          <p:val>
                                            <p:strVal val="#ppt_w"/>
                                          </p:val>
                                        </p:tav>
                                      </p:tavLst>
                                    </p:anim>
                                    <p:anim calcmode="lin" valueType="num">
                                      <p:cBhvr>
                                        <p:cTn id="43" dur="500" fill="hold"/>
                                        <p:tgtEl>
                                          <p:spTgt spid="1629199"/>
                                        </p:tgtEl>
                                        <p:attrNameLst>
                                          <p:attrName>ppt_h</p:attrName>
                                        </p:attrNameLst>
                                      </p:cBhvr>
                                      <p:tavLst>
                                        <p:tav tm="0">
                                          <p:val>
                                            <p:strVal val="4*#ppt_h"/>
                                          </p:val>
                                        </p:tav>
                                        <p:tav tm="100000">
                                          <p:val>
                                            <p:strVal val="#ppt_h"/>
                                          </p:val>
                                        </p:tav>
                                      </p:tavLst>
                                    </p:anim>
                                  </p:childTnLst>
                                </p:cTn>
                              </p:par>
                              <p:par>
                                <p:cTn id="44" presetID="10" presetClass="entr" presetSubtype="0" fill="hold" nodeType="withEffect">
                                  <p:stCondLst>
                                    <p:cond delay="0"/>
                                  </p:stCondLst>
                                  <p:childTnLst>
                                    <p:set>
                                      <p:cBhvr>
                                        <p:cTn id="45" dur="1" fill="hold">
                                          <p:stCondLst>
                                            <p:cond delay="0"/>
                                          </p:stCondLst>
                                        </p:cTn>
                                        <p:tgtEl>
                                          <p:spTgt spid="1629199"/>
                                        </p:tgtEl>
                                        <p:attrNameLst>
                                          <p:attrName>style.visibility</p:attrName>
                                        </p:attrNameLst>
                                      </p:cBhvr>
                                      <p:to>
                                        <p:strVal val="visible"/>
                                      </p:to>
                                    </p:set>
                                    <p:animEffect transition="in" filter="fade">
                                      <p:cBhvr>
                                        <p:cTn id="46" dur="500"/>
                                        <p:tgtEl>
                                          <p:spTgt spid="1629199"/>
                                        </p:tgtEl>
                                      </p:cBhvr>
                                    </p:animEffect>
                                  </p:childTnLst>
                                </p:cTn>
                              </p:par>
                              <p:par>
                                <p:cTn id="47" presetID="23" presetClass="entr" presetSubtype="32" fill="hold" nodeType="withEffect">
                                  <p:stCondLst>
                                    <p:cond delay="0"/>
                                  </p:stCondLst>
                                  <p:childTnLst>
                                    <p:set>
                                      <p:cBhvr>
                                        <p:cTn id="48" dur="1" fill="hold">
                                          <p:stCondLst>
                                            <p:cond delay="0"/>
                                          </p:stCondLst>
                                        </p:cTn>
                                        <p:tgtEl>
                                          <p:spTgt spid="1629200"/>
                                        </p:tgtEl>
                                        <p:attrNameLst>
                                          <p:attrName>style.visibility</p:attrName>
                                        </p:attrNameLst>
                                      </p:cBhvr>
                                      <p:to>
                                        <p:strVal val="visible"/>
                                      </p:to>
                                    </p:set>
                                    <p:anim calcmode="lin" valueType="num">
                                      <p:cBhvr>
                                        <p:cTn id="49" dur="500" fill="hold"/>
                                        <p:tgtEl>
                                          <p:spTgt spid="1629200"/>
                                        </p:tgtEl>
                                        <p:attrNameLst>
                                          <p:attrName>ppt_w</p:attrName>
                                        </p:attrNameLst>
                                      </p:cBhvr>
                                      <p:tavLst>
                                        <p:tav tm="0">
                                          <p:val>
                                            <p:strVal val="4*#ppt_w"/>
                                          </p:val>
                                        </p:tav>
                                        <p:tav tm="100000">
                                          <p:val>
                                            <p:strVal val="#ppt_w"/>
                                          </p:val>
                                        </p:tav>
                                      </p:tavLst>
                                    </p:anim>
                                    <p:anim calcmode="lin" valueType="num">
                                      <p:cBhvr>
                                        <p:cTn id="50" dur="500" fill="hold"/>
                                        <p:tgtEl>
                                          <p:spTgt spid="1629200"/>
                                        </p:tgtEl>
                                        <p:attrNameLst>
                                          <p:attrName>ppt_h</p:attrName>
                                        </p:attrNameLst>
                                      </p:cBhvr>
                                      <p:tavLst>
                                        <p:tav tm="0">
                                          <p:val>
                                            <p:strVal val="4*#ppt_h"/>
                                          </p:val>
                                        </p:tav>
                                        <p:tav tm="100000">
                                          <p:val>
                                            <p:strVal val="#ppt_h"/>
                                          </p:val>
                                        </p:tav>
                                      </p:tavLst>
                                    </p:anim>
                                  </p:childTnLst>
                                </p:cTn>
                              </p:par>
                              <p:par>
                                <p:cTn id="51" presetID="10" presetClass="entr" presetSubtype="0" fill="hold" nodeType="withEffect">
                                  <p:stCondLst>
                                    <p:cond delay="0"/>
                                  </p:stCondLst>
                                  <p:childTnLst>
                                    <p:set>
                                      <p:cBhvr>
                                        <p:cTn id="52" dur="1" fill="hold">
                                          <p:stCondLst>
                                            <p:cond delay="0"/>
                                          </p:stCondLst>
                                        </p:cTn>
                                        <p:tgtEl>
                                          <p:spTgt spid="1629200"/>
                                        </p:tgtEl>
                                        <p:attrNameLst>
                                          <p:attrName>style.visibility</p:attrName>
                                        </p:attrNameLst>
                                      </p:cBhvr>
                                      <p:to>
                                        <p:strVal val="visible"/>
                                      </p:to>
                                    </p:set>
                                    <p:animEffect transition="in" filter="fade">
                                      <p:cBhvr>
                                        <p:cTn id="53" dur="500"/>
                                        <p:tgtEl>
                                          <p:spTgt spid="1629200"/>
                                        </p:tgtEl>
                                      </p:cBhvr>
                                    </p:animEffect>
                                  </p:childTnLst>
                                </p:cTn>
                              </p:par>
                              <p:par>
                                <p:cTn id="54" presetID="10" presetClass="entr" presetSubtype="0" fill="hold" nodeType="withEffect">
                                  <p:stCondLst>
                                    <p:cond delay="0"/>
                                  </p:stCondLst>
                                  <p:childTnLst>
                                    <p:set>
                                      <p:cBhvr>
                                        <p:cTn id="55" dur="1" fill="hold">
                                          <p:stCondLst>
                                            <p:cond delay="0"/>
                                          </p:stCondLst>
                                        </p:cTn>
                                        <p:tgtEl>
                                          <p:spTgt spid="1629210"/>
                                        </p:tgtEl>
                                        <p:attrNameLst>
                                          <p:attrName>style.visibility</p:attrName>
                                        </p:attrNameLst>
                                      </p:cBhvr>
                                      <p:to>
                                        <p:strVal val="visible"/>
                                      </p:to>
                                    </p:set>
                                    <p:animEffect transition="in" filter="fade">
                                      <p:cBhvr>
                                        <p:cTn id="56" dur="500"/>
                                        <p:tgtEl>
                                          <p:spTgt spid="1629210"/>
                                        </p:tgtEl>
                                      </p:cBhvr>
                                    </p:animEffect>
                                  </p:childTnLst>
                                </p:cTn>
                              </p:par>
                              <p:par>
                                <p:cTn id="57" presetID="23" presetClass="entr" presetSubtype="32" fill="hold" nodeType="withEffect">
                                  <p:stCondLst>
                                    <p:cond delay="0"/>
                                  </p:stCondLst>
                                  <p:childTnLst>
                                    <p:set>
                                      <p:cBhvr>
                                        <p:cTn id="58" dur="1" fill="hold">
                                          <p:stCondLst>
                                            <p:cond delay="0"/>
                                          </p:stCondLst>
                                        </p:cTn>
                                        <p:tgtEl>
                                          <p:spTgt spid="1629210"/>
                                        </p:tgtEl>
                                        <p:attrNameLst>
                                          <p:attrName>style.visibility</p:attrName>
                                        </p:attrNameLst>
                                      </p:cBhvr>
                                      <p:to>
                                        <p:strVal val="visible"/>
                                      </p:to>
                                    </p:set>
                                    <p:anim calcmode="lin" valueType="num">
                                      <p:cBhvr>
                                        <p:cTn id="59" dur="500" fill="hold"/>
                                        <p:tgtEl>
                                          <p:spTgt spid="1629210"/>
                                        </p:tgtEl>
                                        <p:attrNameLst>
                                          <p:attrName>ppt_w</p:attrName>
                                        </p:attrNameLst>
                                      </p:cBhvr>
                                      <p:tavLst>
                                        <p:tav tm="0">
                                          <p:val>
                                            <p:strVal val="4*#ppt_w"/>
                                          </p:val>
                                        </p:tav>
                                        <p:tav tm="100000">
                                          <p:val>
                                            <p:strVal val="#ppt_w"/>
                                          </p:val>
                                        </p:tav>
                                      </p:tavLst>
                                    </p:anim>
                                    <p:anim calcmode="lin" valueType="num">
                                      <p:cBhvr>
                                        <p:cTn id="60" dur="500" fill="hold"/>
                                        <p:tgtEl>
                                          <p:spTgt spid="1629210"/>
                                        </p:tgtEl>
                                        <p:attrNameLst>
                                          <p:attrName>ppt_h</p:attrName>
                                        </p:attrNameLst>
                                      </p:cBhvr>
                                      <p:tavLst>
                                        <p:tav tm="0">
                                          <p:val>
                                            <p:strVal val="4*#ppt_h"/>
                                          </p:val>
                                        </p:tav>
                                        <p:tav tm="100000">
                                          <p:val>
                                            <p:strVal val="#ppt_h"/>
                                          </p:val>
                                        </p:tav>
                                      </p:tavLst>
                                    </p:anim>
                                  </p:childTnLst>
                                </p:cTn>
                              </p:par>
                              <p:par>
                                <p:cTn id="61" presetID="10" presetClass="entr" presetSubtype="0" fill="hold" nodeType="withEffect">
                                  <p:stCondLst>
                                    <p:cond delay="0"/>
                                  </p:stCondLst>
                                  <p:childTnLst>
                                    <p:set>
                                      <p:cBhvr>
                                        <p:cTn id="62" dur="1" fill="hold">
                                          <p:stCondLst>
                                            <p:cond delay="0"/>
                                          </p:stCondLst>
                                        </p:cTn>
                                        <p:tgtEl>
                                          <p:spTgt spid="1629209"/>
                                        </p:tgtEl>
                                        <p:attrNameLst>
                                          <p:attrName>style.visibility</p:attrName>
                                        </p:attrNameLst>
                                      </p:cBhvr>
                                      <p:to>
                                        <p:strVal val="visible"/>
                                      </p:to>
                                    </p:set>
                                    <p:animEffect transition="in" filter="fade">
                                      <p:cBhvr>
                                        <p:cTn id="63" dur="500"/>
                                        <p:tgtEl>
                                          <p:spTgt spid="1629209"/>
                                        </p:tgtEl>
                                      </p:cBhvr>
                                    </p:animEffect>
                                  </p:childTnLst>
                                </p:cTn>
                              </p:par>
                              <p:par>
                                <p:cTn id="64" presetID="23" presetClass="entr" presetSubtype="32" fill="hold" nodeType="withEffect">
                                  <p:stCondLst>
                                    <p:cond delay="0"/>
                                  </p:stCondLst>
                                  <p:childTnLst>
                                    <p:set>
                                      <p:cBhvr>
                                        <p:cTn id="65" dur="1" fill="hold">
                                          <p:stCondLst>
                                            <p:cond delay="0"/>
                                          </p:stCondLst>
                                        </p:cTn>
                                        <p:tgtEl>
                                          <p:spTgt spid="1629209"/>
                                        </p:tgtEl>
                                        <p:attrNameLst>
                                          <p:attrName>style.visibility</p:attrName>
                                        </p:attrNameLst>
                                      </p:cBhvr>
                                      <p:to>
                                        <p:strVal val="visible"/>
                                      </p:to>
                                    </p:set>
                                    <p:anim calcmode="lin" valueType="num">
                                      <p:cBhvr>
                                        <p:cTn id="66" dur="500" fill="hold"/>
                                        <p:tgtEl>
                                          <p:spTgt spid="1629209"/>
                                        </p:tgtEl>
                                        <p:attrNameLst>
                                          <p:attrName>ppt_w</p:attrName>
                                        </p:attrNameLst>
                                      </p:cBhvr>
                                      <p:tavLst>
                                        <p:tav tm="0">
                                          <p:val>
                                            <p:strVal val="4*#ppt_w"/>
                                          </p:val>
                                        </p:tav>
                                        <p:tav tm="100000">
                                          <p:val>
                                            <p:strVal val="#ppt_w"/>
                                          </p:val>
                                        </p:tav>
                                      </p:tavLst>
                                    </p:anim>
                                    <p:anim calcmode="lin" valueType="num">
                                      <p:cBhvr>
                                        <p:cTn id="67" dur="500" fill="hold"/>
                                        <p:tgtEl>
                                          <p:spTgt spid="1629209"/>
                                        </p:tgtEl>
                                        <p:attrNameLst>
                                          <p:attrName>ppt_h</p:attrName>
                                        </p:attrNameLst>
                                      </p:cBhvr>
                                      <p:tavLst>
                                        <p:tav tm="0">
                                          <p:val>
                                            <p:strVal val="4*#ppt_h"/>
                                          </p:val>
                                        </p:tav>
                                        <p:tav tm="100000">
                                          <p:val>
                                            <p:strVal val="#ppt_h"/>
                                          </p:val>
                                        </p:tav>
                                      </p:tavLst>
                                    </p:anim>
                                  </p:childTnLst>
                                </p:cTn>
                              </p:par>
                            </p:childTnLst>
                          </p:cTn>
                        </p:par>
                        <p:par>
                          <p:cTn id="68" fill="hold">
                            <p:stCondLst>
                              <p:cond delay="4500"/>
                            </p:stCondLst>
                            <p:childTnLst>
                              <p:par>
                                <p:cTn id="69" presetID="23" presetClass="entr" presetSubtype="32" fill="hold" nodeType="afterEffect">
                                  <p:stCondLst>
                                    <p:cond delay="0"/>
                                  </p:stCondLst>
                                  <p:childTnLst>
                                    <p:set>
                                      <p:cBhvr>
                                        <p:cTn id="70" dur="1" fill="hold">
                                          <p:stCondLst>
                                            <p:cond delay="0"/>
                                          </p:stCondLst>
                                        </p:cTn>
                                        <p:tgtEl>
                                          <p:spTgt spid="1629213"/>
                                        </p:tgtEl>
                                        <p:attrNameLst>
                                          <p:attrName>style.visibility</p:attrName>
                                        </p:attrNameLst>
                                      </p:cBhvr>
                                      <p:to>
                                        <p:strVal val="visible"/>
                                      </p:to>
                                    </p:set>
                                    <p:anim calcmode="lin" valueType="num">
                                      <p:cBhvr>
                                        <p:cTn id="71" dur="500" fill="hold"/>
                                        <p:tgtEl>
                                          <p:spTgt spid="1629213"/>
                                        </p:tgtEl>
                                        <p:attrNameLst>
                                          <p:attrName>ppt_w</p:attrName>
                                        </p:attrNameLst>
                                      </p:cBhvr>
                                      <p:tavLst>
                                        <p:tav tm="0">
                                          <p:val>
                                            <p:strVal val="4*#ppt_w"/>
                                          </p:val>
                                        </p:tav>
                                        <p:tav tm="100000">
                                          <p:val>
                                            <p:strVal val="#ppt_w"/>
                                          </p:val>
                                        </p:tav>
                                      </p:tavLst>
                                    </p:anim>
                                    <p:anim calcmode="lin" valueType="num">
                                      <p:cBhvr>
                                        <p:cTn id="72" dur="500" fill="hold"/>
                                        <p:tgtEl>
                                          <p:spTgt spid="1629213"/>
                                        </p:tgtEl>
                                        <p:attrNameLst>
                                          <p:attrName>ppt_h</p:attrName>
                                        </p:attrNameLst>
                                      </p:cBhvr>
                                      <p:tavLst>
                                        <p:tav tm="0">
                                          <p:val>
                                            <p:strVal val="4*#ppt_h"/>
                                          </p:val>
                                        </p:tav>
                                        <p:tav tm="100000">
                                          <p:val>
                                            <p:strVal val="#ppt_h"/>
                                          </p:val>
                                        </p:tav>
                                      </p:tavLst>
                                    </p:anim>
                                  </p:childTnLst>
                                </p:cTn>
                              </p:par>
                              <p:par>
                                <p:cTn id="73" presetID="10" presetClass="entr" presetSubtype="0" fill="hold" nodeType="withEffect">
                                  <p:stCondLst>
                                    <p:cond delay="0"/>
                                  </p:stCondLst>
                                  <p:childTnLst>
                                    <p:set>
                                      <p:cBhvr>
                                        <p:cTn id="74" dur="1" fill="hold">
                                          <p:stCondLst>
                                            <p:cond delay="0"/>
                                          </p:stCondLst>
                                        </p:cTn>
                                        <p:tgtEl>
                                          <p:spTgt spid="1629213"/>
                                        </p:tgtEl>
                                        <p:attrNameLst>
                                          <p:attrName>style.visibility</p:attrName>
                                        </p:attrNameLst>
                                      </p:cBhvr>
                                      <p:to>
                                        <p:strVal val="visible"/>
                                      </p:to>
                                    </p:set>
                                    <p:animEffect transition="in" filter="fade">
                                      <p:cBhvr>
                                        <p:cTn id="75" dur="500"/>
                                        <p:tgtEl>
                                          <p:spTgt spid="1629213"/>
                                        </p:tgtEl>
                                      </p:cBhvr>
                                    </p:animEffect>
                                  </p:childTnLst>
                                </p:cTn>
                              </p:par>
                              <p:par>
                                <p:cTn id="76" presetID="23" presetClass="entr" presetSubtype="32" fill="hold" nodeType="withEffect">
                                  <p:stCondLst>
                                    <p:cond delay="0"/>
                                  </p:stCondLst>
                                  <p:childTnLst>
                                    <p:set>
                                      <p:cBhvr>
                                        <p:cTn id="77" dur="1" fill="hold">
                                          <p:stCondLst>
                                            <p:cond delay="0"/>
                                          </p:stCondLst>
                                        </p:cTn>
                                        <p:tgtEl>
                                          <p:spTgt spid="1629202"/>
                                        </p:tgtEl>
                                        <p:attrNameLst>
                                          <p:attrName>style.visibility</p:attrName>
                                        </p:attrNameLst>
                                      </p:cBhvr>
                                      <p:to>
                                        <p:strVal val="visible"/>
                                      </p:to>
                                    </p:set>
                                    <p:anim calcmode="lin" valueType="num">
                                      <p:cBhvr>
                                        <p:cTn id="78" dur="500" fill="hold"/>
                                        <p:tgtEl>
                                          <p:spTgt spid="1629202"/>
                                        </p:tgtEl>
                                        <p:attrNameLst>
                                          <p:attrName>ppt_w</p:attrName>
                                        </p:attrNameLst>
                                      </p:cBhvr>
                                      <p:tavLst>
                                        <p:tav tm="0">
                                          <p:val>
                                            <p:strVal val="4*#ppt_w"/>
                                          </p:val>
                                        </p:tav>
                                        <p:tav tm="100000">
                                          <p:val>
                                            <p:strVal val="#ppt_w"/>
                                          </p:val>
                                        </p:tav>
                                      </p:tavLst>
                                    </p:anim>
                                    <p:anim calcmode="lin" valueType="num">
                                      <p:cBhvr>
                                        <p:cTn id="79" dur="500" fill="hold"/>
                                        <p:tgtEl>
                                          <p:spTgt spid="1629202"/>
                                        </p:tgtEl>
                                        <p:attrNameLst>
                                          <p:attrName>ppt_h</p:attrName>
                                        </p:attrNameLst>
                                      </p:cBhvr>
                                      <p:tavLst>
                                        <p:tav tm="0">
                                          <p:val>
                                            <p:strVal val="4*#ppt_h"/>
                                          </p:val>
                                        </p:tav>
                                        <p:tav tm="100000">
                                          <p:val>
                                            <p:strVal val="#ppt_h"/>
                                          </p:val>
                                        </p:tav>
                                      </p:tavLst>
                                    </p:anim>
                                  </p:childTnLst>
                                </p:cTn>
                              </p:par>
                              <p:par>
                                <p:cTn id="80" presetID="10" presetClass="entr" presetSubtype="0" fill="hold" nodeType="withEffect">
                                  <p:stCondLst>
                                    <p:cond delay="0"/>
                                  </p:stCondLst>
                                  <p:childTnLst>
                                    <p:set>
                                      <p:cBhvr>
                                        <p:cTn id="81" dur="1" fill="hold">
                                          <p:stCondLst>
                                            <p:cond delay="0"/>
                                          </p:stCondLst>
                                        </p:cTn>
                                        <p:tgtEl>
                                          <p:spTgt spid="1629202"/>
                                        </p:tgtEl>
                                        <p:attrNameLst>
                                          <p:attrName>style.visibility</p:attrName>
                                        </p:attrNameLst>
                                      </p:cBhvr>
                                      <p:to>
                                        <p:strVal val="visible"/>
                                      </p:to>
                                    </p:set>
                                    <p:animEffect transition="in" filter="fade">
                                      <p:cBhvr>
                                        <p:cTn id="82" dur="500"/>
                                        <p:tgtEl>
                                          <p:spTgt spid="1629202"/>
                                        </p:tgtEl>
                                      </p:cBhvr>
                                    </p:animEffect>
                                  </p:childTnLst>
                                </p:cTn>
                              </p:par>
                            </p:childTnLst>
                          </p:cTn>
                        </p:par>
                        <p:par>
                          <p:cTn id="83" fill="hold">
                            <p:stCondLst>
                              <p:cond delay="5000"/>
                            </p:stCondLst>
                            <p:childTnLst>
                              <p:par>
                                <p:cTn id="84" presetID="23" presetClass="entr" presetSubtype="32" fill="hold" nodeType="afterEffect">
                                  <p:stCondLst>
                                    <p:cond delay="0"/>
                                  </p:stCondLst>
                                  <p:childTnLst>
                                    <p:set>
                                      <p:cBhvr>
                                        <p:cTn id="85" dur="1" fill="hold">
                                          <p:stCondLst>
                                            <p:cond delay="0"/>
                                          </p:stCondLst>
                                        </p:cTn>
                                        <p:tgtEl>
                                          <p:spTgt spid="1629203"/>
                                        </p:tgtEl>
                                        <p:attrNameLst>
                                          <p:attrName>style.visibility</p:attrName>
                                        </p:attrNameLst>
                                      </p:cBhvr>
                                      <p:to>
                                        <p:strVal val="visible"/>
                                      </p:to>
                                    </p:set>
                                    <p:anim calcmode="lin" valueType="num">
                                      <p:cBhvr>
                                        <p:cTn id="86" dur="500" fill="hold"/>
                                        <p:tgtEl>
                                          <p:spTgt spid="1629203"/>
                                        </p:tgtEl>
                                        <p:attrNameLst>
                                          <p:attrName>ppt_w</p:attrName>
                                        </p:attrNameLst>
                                      </p:cBhvr>
                                      <p:tavLst>
                                        <p:tav tm="0">
                                          <p:val>
                                            <p:strVal val="4*#ppt_w"/>
                                          </p:val>
                                        </p:tav>
                                        <p:tav tm="100000">
                                          <p:val>
                                            <p:strVal val="#ppt_w"/>
                                          </p:val>
                                        </p:tav>
                                      </p:tavLst>
                                    </p:anim>
                                    <p:anim calcmode="lin" valueType="num">
                                      <p:cBhvr>
                                        <p:cTn id="87" dur="500" fill="hold"/>
                                        <p:tgtEl>
                                          <p:spTgt spid="1629203"/>
                                        </p:tgtEl>
                                        <p:attrNameLst>
                                          <p:attrName>ppt_h</p:attrName>
                                        </p:attrNameLst>
                                      </p:cBhvr>
                                      <p:tavLst>
                                        <p:tav tm="0">
                                          <p:val>
                                            <p:strVal val="4*#ppt_h"/>
                                          </p:val>
                                        </p:tav>
                                        <p:tav tm="100000">
                                          <p:val>
                                            <p:strVal val="#ppt_h"/>
                                          </p:val>
                                        </p:tav>
                                      </p:tavLst>
                                    </p:anim>
                                  </p:childTnLst>
                                </p:cTn>
                              </p:par>
                              <p:par>
                                <p:cTn id="88" presetID="10" presetClass="entr" presetSubtype="0" fill="hold" nodeType="withEffect">
                                  <p:stCondLst>
                                    <p:cond delay="0"/>
                                  </p:stCondLst>
                                  <p:childTnLst>
                                    <p:set>
                                      <p:cBhvr>
                                        <p:cTn id="89" dur="1" fill="hold">
                                          <p:stCondLst>
                                            <p:cond delay="0"/>
                                          </p:stCondLst>
                                        </p:cTn>
                                        <p:tgtEl>
                                          <p:spTgt spid="1629203"/>
                                        </p:tgtEl>
                                        <p:attrNameLst>
                                          <p:attrName>style.visibility</p:attrName>
                                        </p:attrNameLst>
                                      </p:cBhvr>
                                      <p:to>
                                        <p:strVal val="visible"/>
                                      </p:to>
                                    </p:set>
                                    <p:animEffect transition="in" filter="fade">
                                      <p:cBhvr>
                                        <p:cTn id="90" dur="500"/>
                                        <p:tgtEl>
                                          <p:spTgt spid="1629203"/>
                                        </p:tgtEl>
                                      </p:cBhvr>
                                    </p:animEffect>
                                  </p:childTnLst>
                                </p:cTn>
                              </p:par>
                            </p:childTnLst>
                          </p:cTn>
                        </p:par>
                        <p:par>
                          <p:cTn id="91" fill="hold">
                            <p:stCondLst>
                              <p:cond delay="5500"/>
                            </p:stCondLst>
                            <p:childTnLst>
                              <p:par>
                                <p:cTn id="92" presetID="10" presetClass="entr" presetSubtype="0" fill="hold" nodeType="afterEffect">
                                  <p:stCondLst>
                                    <p:cond delay="0"/>
                                  </p:stCondLst>
                                  <p:childTnLst>
                                    <p:set>
                                      <p:cBhvr>
                                        <p:cTn id="93" dur="1" fill="hold">
                                          <p:stCondLst>
                                            <p:cond delay="0"/>
                                          </p:stCondLst>
                                        </p:cTn>
                                        <p:tgtEl>
                                          <p:spTgt spid="1629204"/>
                                        </p:tgtEl>
                                        <p:attrNameLst>
                                          <p:attrName>style.visibility</p:attrName>
                                        </p:attrNameLst>
                                      </p:cBhvr>
                                      <p:to>
                                        <p:strVal val="visible"/>
                                      </p:to>
                                    </p:set>
                                    <p:animEffect transition="in" filter="fade">
                                      <p:cBhvr>
                                        <p:cTn id="94" dur="500"/>
                                        <p:tgtEl>
                                          <p:spTgt spid="1629204"/>
                                        </p:tgtEl>
                                      </p:cBhvr>
                                    </p:animEffect>
                                  </p:childTnLst>
                                </p:cTn>
                              </p:par>
                              <p:par>
                                <p:cTn id="95" presetID="23" presetClass="entr" presetSubtype="32" fill="hold" nodeType="withEffect">
                                  <p:stCondLst>
                                    <p:cond delay="0"/>
                                  </p:stCondLst>
                                  <p:childTnLst>
                                    <p:set>
                                      <p:cBhvr>
                                        <p:cTn id="96" dur="1" fill="hold">
                                          <p:stCondLst>
                                            <p:cond delay="0"/>
                                          </p:stCondLst>
                                        </p:cTn>
                                        <p:tgtEl>
                                          <p:spTgt spid="1629204"/>
                                        </p:tgtEl>
                                        <p:attrNameLst>
                                          <p:attrName>style.visibility</p:attrName>
                                        </p:attrNameLst>
                                      </p:cBhvr>
                                      <p:to>
                                        <p:strVal val="visible"/>
                                      </p:to>
                                    </p:set>
                                    <p:anim calcmode="lin" valueType="num">
                                      <p:cBhvr>
                                        <p:cTn id="97" dur="500" fill="hold"/>
                                        <p:tgtEl>
                                          <p:spTgt spid="1629204"/>
                                        </p:tgtEl>
                                        <p:attrNameLst>
                                          <p:attrName>ppt_w</p:attrName>
                                        </p:attrNameLst>
                                      </p:cBhvr>
                                      <p:tavLst>
                                        <p:tav tm="0">
                                          <p:val>
                                            <p:strVal val="4*#ppt_w"/>
                                          </p:val>
                                        </p:tav>
                                        <p:tav tm="100000">
                                          <p:val>
                                            <p:strVal val="#ppt_w"/>
                                          </p:val>
                                        </p:tav>
                                      </p:tavLst>
                                    </p:anim>
                                    <p:anim calcmode="lin" valueType="num">
                                      <p:cBhvr>
                                        <p:cTn id="98" dur="500" fill="hold"/>
                                        <p:tgtEl>
                                          <p:spTgt spid="1629204"/>
                                        </p:tgtEl>
                                        <p:attrNameLst>
                                          <p:attrName>ppt_h</p:attrName>
                                        </p:attrNameLst>
                                      </p:cBhvr>
                                      <p:tavLst>
                                        <p:tav tm="0">
                                          <p:val>
                                            <p:strVal val="4*#ppt_h"/>
                                          </p:val>
                                        </p:tav>
                                        <p:tav tm="100000">
                                          <p:val>
                                            <p:strVal val="#ppt_h"/>
                                          </p:val>
                                        </p:tav>
                                      </p:tavLst>
                                    </p:anim>
                                  </p:childTnLst>
                                </p:cTn>
                              </p:par>
                            </p:childTnLst>
                          </p:cTn>
                        </p:par>
                        <p:par>
                          <p:cTn id="99" fill="hold">
                            <p:stCondLst>
                              <p:cond delay="6000"/>
                            </p:stCondLst>
                            <p:childTnLst>
                              <p:par>
                                <p:cTn id="100" presetID="10" presetClass="entr" presetSubtype="0" fill="hold" nodeType="afterEffect">
                                  <p:stCondLst>
                                    <p:cond delay="0"/>
                                  </p:stCondLst>
                                  <p:childTnLst>
                                    <p:set>
                                      <p:cBhvr>
                                        <p:cTn id="101" dur="1" fill="hold">
                                          <p:stCondLst>
                                            <p:cond delay="0"/>
                                          </p:stCondLst>
                                        </p:cTn>
                                        <p:tgtEl>
                                          <p:spTgt spid="1629205"/>
                                        </p:tgtEl>
                                        <p:attrNameLst>
                                          <p:attrName>style.visibility</p:attrName>
                                        </p:attrNameLst>
                                      </p:cBhvr>
                                      <p:to>
                                        <p:strVal val="visible"/>
                                      </p:to>
                                    </p:set>
                                    <p:animEffect transition="in" filter="fade">
                                      <p:cBhvr>
                                        <p:cTn id="102" dur="500"/>
                                        <p:tgtEl>
                                          <p:spTgt spid="1629205"/>
                                        </p:tgtEl>
                                      </p:cBhvr>
                                    </p:animEffect>
                                  </p:childTnLst>
                                </p:cTn>
                              </p:par>
                              <p:par>
                                <p:cTn id="103" presetID="23" presetClass="entr" presetSubtype="32" fill="hold" nodeType="withEffect">
                                  <p:stCondLst>
                                    <p:cond delay="0"/>
                                  </p:stCondLst>
                                  <p:childTnLst>
                                    <p:set>
                                      <p:cBhvr>
                                        <p:cTn id="104" dur="1" fill="hold">
                                          <p:stCondLst>
                                            <p:cond delay="0"/>
                                          </p:stCondLst>
                                        </p:cTn>
                                        <p:tgtEl>
                                          <p:spTgt spid="1629205"/>
                                        </p:tgtEl>
                                        <p:attrNameLst>
                                          <p:attrName>style.visibility</p:attrName>
                                        </p:attrNameLst>
                                      </p:cBhvr>
                                      <p:to>
                                        <p:strVal val="visible"/>
                                      </p:to>
                                    </p:set>
                                    <p:anim calcmode="lin" valueType="num">
                                      <p:cBhvr>
                                        <p:cTn id="105" dur="500" fill="hold"/>
                                        <p:tgtEl>
                                          <p:spTgt spid="1629205"/>
                                        </p:tgtEl>
                                        <p:attrNameLst>
                                          <p:attrName>ppt_w</p:attrName>
                                        </p:attrNameLst>
                                      </p:cBhvr>
                                      <p:tavLst>
                                        <p:tav tm="0">
                                          <p:val>
                                            <p:strVal val="4*#ppt_w"/>
                                          </p:val>
                                        </p:tav>
                                        <p:tav tm="100000">
                                          <p:val>
                                            <p:strVal val="#ppt_w"/>
                                          </p:val>
                                        </p:tav>
                                      </p:tavLst>
                                    </p:anim>
                                    <p:anim calcmode="lin" valueType="num">
                                      <p:cBhvr>
                                        <p:cTn id="106" dur="500" fill="hold"/>
                                        <p:tgtEl>
                                          <p:spTgt spid="1629205"/>
                                        </p:tgtEl>
                                        <p:attrNameLst>
                                          <p:attrName>ppt_h</p:attrName>
                                        </p:attrNameLst>
                                      </p:cBhvr>
                                      <p:tavLst>
                                        <p:tav tm="0">
                                          <p:val>
                                            <p:strVal val="4*#ppt_h"/>
                                          </p:val>
                                        </p:tav>
                                        <p:tav tm="100000">
                                          <p:val>
                                            <p:strVal val="#ppt_h"/>
                                          </p:val>
                                        </p:tav>
                                      </p:tavLst>
                                    </p:anim>
                                  </p:childTnLst>
                                </p:cTn>
                              </p:par>
                            </p:childTnLst>
                          </p:cTn>
                        </p:par>
                        <p:par>
                          <p:cTn id="107" fill="hold">
                            <p:stCondLst>
                              <p:cond delay="6500"/>
                            </p:stCondLst>
                            <p:childTnLst>
                              <p:par>
                                <p:cTn id="108" presetID="23" presetClass="entr" presetSubtype="32" fill="hold" nodeType="afterEffect">
                                  <p:stCondLst>
                                    <p:cond delay="0"/>
                                  </p:stCondLst>
                                  <p:childTnLst>
                                    <p:set>
                                      <p:cBhvr>
                                        <p:cTn id="109" dur="1" fill="hold">
                                          <p:stCondLst>
                                            <p:cond delay="0"/>
                                          </p:stCondLst>
                                        </p:cTn>
                                        <p:tgtEl>
                                          <p:spTgt spid="1629208"/>
                                        </p:tgtEl>
                                        <p:attrNameLst>
                                          <p:attrName>style.visibility</p:attrName>
                                        </p:attrNameLst>
                                      </p:cBhvr>
                                      <p:to>
                                        <p:strVal val="visible"/>
                                      </p:to>
                                    </p:set>
                                    <p:anim calcmode="lin" valueType="num">
                                      <p:cBhvr>
                                        <p:cTn id="110" dur="500" fill="hold"/>
                                        <p:tgtEl>
                                          <p:spTgt spid="1629208"/>
                                        </p:tgtEl>
                                        <p:attrNameLst>
                                          <p:attrName>ppt_w</p:attrName>
                                        </p:attrNameLst>
                                      </p:cBhvr>
                                      <p:tavLst>
                                        <p:tav tm="0">
                                          <p:val>
                                            <p:strVal val="4*#ppt_w"/>
                                          </p:val>
                                        </p:tav>
                                        <p:tav tm="100000">
                                          <p:val>
                                            <p:strVal val="#ppt_w"/>
                                          </p:val>
                                        </p:tav>
                                      </p:tavLst>
                                    </p:anim>
                                    <p:anim calcmode="lin" valueType="num">
                                      <p:cBhvr>
                                        <p:cTn id="111" dur="500" fill="hold"/>
                                        <p:tgtEl>
                                          <p:spTgt spid="1629208"/>
                                        </p:tgtEl>
                                        <p:attrNameLst>
                                          <p:attrName>ppt_h</p:attrName>
                                        </p:attrNameLst>
                                      </p:cBhvr>
                                      <p:tavLst>
                                        <p:tav tm="0">
                                          <p:val>
                                            <p:strVal val="4*#ppt_h"/>
                                          </p:val>
                                        </p:tav>
                                        <p:tav tm="100000">
                                          <p:val>
                                            <p:strVal val="#ppt_h"/>
                                          </p:val>
                                        </p:tav>
                                      </p:tavLst>
                                    </p:anim>
                                  </p:childTnLst>
                                </p:cTn>
                              </p:par>
                              <p:par>
                                <p:cTn id="112" presetID="10" presetClass="entr" presetSubtype="0" fill="hold" nodeType="withEffect">
                                  <p:stCondLst>
                                    <p:cond delay="0"/>
                                  </p:stCondLst>
                                  <p:childTnLst>
                                    <p:set>
                                      <p:cBhvr>
                                        <p:cTn id="113" dur="1" fill="hold">
                                          <p:stCondLst>
                                            <p:cond delay="0"/>
                                          </p:stCondLst>
                                        </p:cTn>
                                        <p:tgtEl>
                                          <p:spTgt spid="1629208"/>
                                        </p:tgtEl>
                                        <p:attrNameLst>
                                          <p:attrName>style.visibility</p:attrName>
                                        </p:attrNameLst>
                                      </p:cBhvr>
                                      <p:to>
                                        <p:strVal val="visible"/>
                                      </p:to>
                                    </p:set>
                                    <p:animEffect transition="in" filter="fade">
                                      <p:cBhvr>
                                        <p:cTn id="114" dur="500"/>
                                        <p:tgtEl>
                                          <p:spTgt spid="1629208"/>
                                        </p:tgtEl>
                                      </p:cBhvr>
                                    </p:animEffect>
                                  </p:childTnLst>
                                </p:cTn>
                              </p:par>
                              <p:par>
                                <p:cTn id="115" presetID="23" presetClass="entr" presetSubtype="32" fill="hold" nodeType="withEffect">
                                  <p:stCondLst>
                                    <p:cond delay="0"/>
                                  </p:stCondLst>
                                  <p:childTnLst>
                                    <p:set>
                                      <p:cBhvr>
                                        <p:cTn id="116" dur="1" fill="hold">
                                          <p:stCondLst>
                                            <p:cond delay="0"/>
                                          </p:stCondLst>
                                        </p:cTn>
                                        <p:tgtEl>
                                          <p:spTgt spid="1629206"/>
                                        </p:tgtEl>
                                        <p:attrNameLst>
                                          <p:attrName>style.visibility</p:attrName>
                                        </p:attrNameLst>
                                      </p:cBhvr>
                                      <p:to>
                                        <p:strVal val="visible"/>
                                      </p:to>
                                    </p:set>
                                    <p:anim calcmode="lin" valueType="num">
                                      <p:cBhvr>
                                        <p:cTn id="117" dur="500" fill="hold"/>
                                        <p:tgtEl>
                                          <p:spTgt spid="1629206"/>
                                        </p:tgtEl>
                                        <p:attrNameLst>
                                          <p:attrName>ppt_w</p:attrName>
                                        </p:attrNameLst>
                                      </p:cBhvr>
                                      <p:tavLst>
                                        <p:tav tm="0">
                                          <p:val>
                                            <p:strVal val="4*#ppt_w"/>
                                          </p:val>
                                        </p:tav>
                                        <p:tav tm="100000">
                                          <p:val>
                                            <p:strVal val="#ppt_w"/>
                                          </p:val>
                                        </p:tav>
                                      </p:tavLst>
                                    </p:anim>
                                    <p:anim calcmode="lin" valueType="num">
                                      <p:cBhvr>
                                        <p:cTn id="118" dur="500" fill="hold"/>
                                        <p:tgtEl>
                                          <p:spTgt spid="1629206"/>
                                        </p:tgtEl>
                                        <p:attrNameLst>
                                          <p:attrName>ppt_h</p:attrName>
                                        </p:attrNameLst>
                                      </p:cBhvr>
                                      <p:tavLst>
                                        <p:tav tm="0">
                                          <p:val>
                                            <p:strVal val="4*#ppt_h"/>
                                          </p:val>
                                        </p:tav>
                                        <p:tav tm="100000">
                                          <p:val>
                                            <p:strVal val="#ppt_h"/>
                                          </p:val>
                                        </p:tav>
                                      </p:tavLst>
                                    </p:anim>
                                  </p:childTnLst>
                                </p:cTn>
                              </p:par>
                              <p:par>
                                <p:cTn id="119" presetID="10" presetClass="entr" presetSubtype="0" fill="hold" nodeType="withEffect">
                                  <p:stCondLst>
                                    <p:cond delay="0"/>
                                  </p:stCondLst>
                                  <p:childTnLst>
                                    <p:set>
                                      <p:cBhvr>
                                        <p:cTn id="120" dur="1" fill="hold">
                                          <p:stCondLst>
                                            <p:cond delay="0"/>
                                          </p:stCondLst>
                                        </p:cTn>
                                        <p:tgtEl>
                                          <p:spTgt spid="1629206"/>
                                        </p:tgtEl>
                                        <p:attrNameLst>
                                          <p:attrName>style.visibility</p:attrName>
                                        </p:attrNameLst>
                                      </p:cBhvr>
                                      <p:to>
                                        <p:strVal val="visible"/>
                                      </p:to>
                                    </p:set>
                                    <p:animEffect transition="in" filter="fade">
                                      <p:cBhvr>
                                        <p:cTn id="121" dur="500"/>
                                        <p:tgtEl>
                                          <p:spTgt spid="1629206"/>
                                        </p:tgtEl>
                                      </p:cBhvr>
                                    </p:animEffect>
                                  </p:childTnLst>
                                </p:cTn>
                              </p:par>
                            </p:childTnLst>
                          </p:cTn>
                        </p:par>
                        <p:par>
                          <p:cTn id="122" fill="hold">
                            <p:stCondLst>
                              <p:cond delay="7000"/>
                            </p:stCondLst>
                            <p:childTnLst>
                              <p:par>
                                <p:cTn id="123" presetID="10" presetClass="entr" presetSubtype="0" fill="hold" nodeType="afterEffect">
                                  <p:stCondLst>
                                    <p:cond delay="0"/>
                                  </p:stCondLst>
                                  <p:childTnLst>
                                    <p:set>
                                      <p:cBhvr>
                                        <p:cTn id="124" dur="1" fill="hold">
                                          <p:stCondLst>
                                            <p:cond delay="0"/>
                                          </p:stCondLst>
                                        </p:cTn>
                                        <p:tgtEl>
                                          <p:spTgt spid="1629207"/>
                                        </p:tgtEl>
                                        <p:attrNameLst>
                                          <p:attrName>style.visibility</p:attrName>
                                        </p:attrNameLst>
                                      </p:cBhvr>
                                      <p:to>
                                        <p:strVal val="visible"/>
                                      </p:to>
                                    </p:set>
                                    <p:animEffect transition="in" filter="fade">
                                      <p:cBhvr>
                                        <p:cTn id="125" dur="500"/>
                                        <p:tgtEl>
                                          <p:spTgt spid="1629207"/>
                                        </p:tgtEl>
                                      </p:cBhvr>
                                    </p:animEffect>
                                  </p:childTnLst>
                                </p:cTn>
                              </p:par>
                              <p:par>
                                <p:cTn id="126" presetID="23" presetClass="entr" presetSubtype="32" fill="hold" nodeType="withEffect">
                                  <p:stCondLst>
                                    <p:cond delay="0"/>
                                  </p:stCondLst>
                                  <p:childTnLst>
                                    <p:set>
                                      <p:cBhvr>
                                        <p:cTn id="127" dur="1" fill="hold">
                                          <p:stCondLst>
                                            <p:cond delay="0"/>
                                          </p:stCondLst>
                                        </p:cTn>
                                        <p:tgtEl>
                                          <p:spTgt spid="1629207"/>
                                        </p:tgtEl>
                                        <p:attrNameLst>
                                          <p:attrName>style.visibility</p:attrName>
                                        </p:attrNameLst>
                                      </p:cBhvr>
                                      <p:to>
                                        <p:strVal val="visible"/>
                                      </p:to>
                                    </p:set>
                                    <p:anim calcmode="lin" valueType="num">
                                      <p:cBhvr>
                                        <p:cTn id="128" dur="500" fill="hold"/>
                                        <p:tgtEl>
                                          <p:spTgt spid="1629207"/>
                                        </p:tgtEl>
                                        <p:attrNameLst>
                                          <p:attrName>ppt_w</p:attrName>
                                        </p:attrNameLst>
                                      </p:cBhvr>
                                      <p:tavLst>
                                        <p:tav tm="0">
                                          <p:val>
                                            <p:strVal val="4*#ppt_w"/>
                                          </p:val>
                                        </p:tav>
                                        <p:tav tm="100000">
                                          <p:val>
                                            <p:strVal val="#ppt_w"/>
                                          </p:val>
                                        </p:tav>
                                      </p:tavLst>
                                    </p:anim>
                                    <p:anim calcmode="lin" valueType="num">
                                      <p:cBhvr>
                                        <p:cTn id="129" dur="500" fill="hold"/>
                                        <p:tgtEl>
                                          <p:spTgt spid="1629207"/>
                                        </p:tgtEl>
                                        <p:attrNameLst>
                                          <p:attrName>ppt_h</p:attrName>
                                        </p:attrNameLst>
                                      </p:cBhvr>
                                      <p:tavLst>
                                        <p:tav tm="0">
                                          <p:val>
                                            <p:strVal val="4*#ppt_h"/>
                                          </p:val>
                                        </p:tav>
                                        <p:tav tm="100000">
                                          <p:val>
                                            <p:strVal val="#ppt_h"/>
                                          </p:val>
                                        </p:tav>
                                      </p:tavLst>
                                    </p:anim>
                                  </p:childTnLst>
                                </p:cTn>
                              </p:par>
                            </p:childTnLst>
                          </p:cTn>
                        </p:par>
                        <p:par>
                          <p:cTn id="130" fill="hold">
                            <p:stCondLst>
                              <p:cond delay="7500"/>
                            </p:stCondLst>
                            <p:childTnLst>
                              <p:par>
                                <p:cTn id="131" presetID="23" presetClass="entr" presetSubtype="32" fill="hold" nodeType="afterEffect">
                                  <p:stCondLst>
                                    <p:cond delay="0"/>
                                  </p:stCondLst>
                                  <p:childTnLst>
                                    <p:set>
                                      <p:cBhvr>
                                        <p:cTn id="132" dur="1" fill="hold">
                                          <p:stCondLst>
                                            <p:cond delay="0"/>
                                          </p:stCondLst>
                                        </p:cTn>
                                        <p:tgtEl>
                                          <p:spTgt spid="2"/>
                                        </p:tgtEl>
                                        <p:attrNameLst>
                                          <p:attrName>style.visibility</p:attrName>
                                        </p:attrNameLst>
                                      </p:cBhvr>
                                      <p:to>
                                        <p:strVal val="visible"/>
                                      </p:to>
                                    </p:set>
                                    <p:anim calcmode="lin" valueType="num">
                                      <p:cBhvr>
                                        <p:cTn id="133" dur="500" fill="hold"/>
                                        <p:tgtEl>
                                          <p:spTgt spid="2"/>
                                        </p:tgtEl>
                                        <p:attrNameLst>
                                          <p:attrName>ppt_w</p:attrName>
                                        </p:attrNameLst>
                                      </p:cBhvr>
                                      <p:tavLst>
                                        <p:tav tm="0">
                                          <p:val>
                                            <p:strVal val="4*#ppt_w"/>
                                          </p:val>
                                        </p:tav>
                                        <p:tav tm="100000">
                                          <p:val>
                                            <p:strVal val="#ppt_w"/>
                                          </p:val>
                                        </p:tav>
                                      </p:tavLst>
                                    </p:anim>
                                    <p:anim calcmode="lin" valueType="num">
                                      <p:cBhvr>
                                        <p:cTn id="134" dur="500" fill="hold"/>
                                        <p:tgtEl>
                                          <p:spTgt spid="2"/>
                                        </p:tgtEl>
                                        <p:attrNameLst>
                                          <p:attrName>ppt_h</p:attrName>
                                        </p:attrNameLst>
                                      </p:cBhvr>
                                      <p:tavLst>
                                        <p:tav tm="0">
                                          <p:val>
                                            <p:strVal val="4*#ppt_h"/>
                                          </p:val>
                                        </p:tav>
                                        <p:tav tm="100000">
                                          <p:val>
                                            <p:strVal val="#ppt_h"/>
                                          </p:val>
                                        </p:tav>
                                      </p:tavLst>
                                    </p:anim>
                                  </p:childTnLst>
                                </p:cTn>
                              </p:par>
                              <p:par>
                                <p:cTn id="135" presetID="10" presetClass="entr" presetSubtype="0" fill="hold" nodeType="withEffect">
                                  <p:stCondLst>
                                    <p:cond delay="0"/>
                                  </p:stCondLst>
                                  <p:childTnLst>
                                    <p:set>
                                      <p:cBhvr>
                                        <p:cTn id="136" dur="1" fill="hold">
                                          <p:stCondLst>
                                            <p:cond delay="0"/>
                                          </p:stCondLst>
                                        </p:cTn>
                                        <p:tgtEl>
                                          <p:spTgt spid="2"/>
                                        </p:tgtEl>
                                        <p:attrNameLst>
                                          <p:attrName>style.visibility</p:attrName>
                                        </p:attrNameLst>
                                      </p:cBhvr>
                                      <p:to>
                                        <p:strVal val="visible"/>
                                      </p:to>
                                    </p:set>
                                    <p:animEffect transition="in" filter="fade">
                                      <p:cBhvr>
                                        <p:cTn id="137" dur="500"/>
                                        <p:tgtEl>
                                          <p:spTgt spid="2"/>
                                        </p:tgtEl>
                                      </p:cBhvr>
                                    </p:animEffect>
                                  </p:childTnLst>
                                </p:cTn>
                              </p:par>
                            </p:childTnLst>
                          </p:cTn>
                        </p:par>
                        <p:par>
                          <p:cTn id="138" fill="hold">
                            <p:stCondLst>
                              <p:cond delay="8000"/>
                            </p:stCondLst>
                            <p:childTnLst>
                              <p:par>
                                <p:cTn id="139" presetID="23" presetClass="entr" presetSubtype="32" fill="hold" nodeType="afterEffect">
                                  <p:stCondLst>
                                    <p:cond delay="0"/>
                                  </p:stCondLst>
                                  <p:childTnLst>
                                    <p:set>
                                      <p:cBhvr>
                                        <p:cTn id="140" dur="1" fill="hold">
                                          <p:stCondLst>
                                            <p:cond delay="0"/>
                                          </p:stCondLst>
                                        </p:cTn>
                                        <p:tgtEl>
                                          <p:spTgt spid="3"/>
                                        </p:tgtEl>
                                        <p:attrNameLst>
                                          <p:attrName>style.visibility</p:attrName>
                                        </p:attrNameLst>
                                      </p:cBhvr>
                                      <p:to>
                                        <p:strVal val="visible"/>
                                      </p:to>
                                    </p:set>
                                    <p:anim calcmode="lin" valueType="num">
                                      <p:cBhvr>
                                        <p:cTn id="141" dur="500" fill="hold"/>
                                        <p:tgtEl>
                                          <p:spTgt spid="3"/>
                                        </p:tgtEl>
                                        <p:attrNameLst>
                                          <p:attrName>ppt_w</p:attrName>
                                        </p:attrNameLst>
                                      </p:cBhvr>
                                      <p:tavLst>
                                        <p:tav tm="0">
                                          <p:val>
                                            <p:strVal val="4*#ppt_w"/>
                                          </p:val>
                                        </p:tav>
                                        <p:tav tm="100000">
                                          <p:val>
                                            <p:strVal val="#ppt_w"/>
                                          </p:val>
                                        </p:tav>
                                      </p:tavLst>
                                    </p:anim>
                                    <p:anim calcmode="lin" valueType="num">
                                      <p:cBhvr>
                                        <p:cTn id="142" dur="500" fill="hold"/>
                                        <p:tgtEl>
                                          <p:spTgt spid="3"/>
                                        </p:tgtEl>
                                        <p:attrNameLst>
                                          <p:attrName>ppt_h</p:attrName>
                                        </p:attrNameLst>
                                      </p:cBhvr>
                                      <p:tavLst>
                                        <p:tav tm="0">
                                          <p:val>
                                            <p:strVal val="4*#ppt_h"/>
                                          </p:val>
                                        </p:tav>
                                        <p:tav tm="100000">
                                          <p:val>
                                            <p:strVal val="#ppt_h"/>
                                          </p:val>
                                        </p:tav>
                                      </p:tavLst>
                                    </p:anim>
                                  </p:childTnLst>
                                </p:cTn>
                              </p:par>
                              <p:par>
                                <p:cTn id="143" presetID="10" presetClass="entr" presetSubtype="0" fill="hold" nodeType="withEffect">
                                  <p:stCondLst>
                                    <p:cond delay="0"/>
                                  </p:stCondLst>
                                  <p:childTnLst>
                                    <p:set>
                                      <p:cBhvr>
                                        <p:cTn id="144" dur="1" fill="hold">
                                          <p:stCondLst>
                                            <p:cond delay="0"/>
                                          </p:stCondLst>
                                        </p:cTn>
                                        <p:tgtEl>
                                          <p:spTgt spid="3"/>
                                        </p:tgtEl>
                                        <p:attrNameLst>
                                          <p:attrName>style.visibility</p:attrName>
                                        </p:attrNameLst>
                                      </p:cBhvr>
                                      <p:to>
                                        <p:strVal val="visible"/>
                                      </p:to>
                                    </p:set>
                                    <p:animEffect transition="in" filter="fade">
                                      <p:cBhvr>
                                        <p:cTn id="1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919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white-wheel"/>
          <p:cNvPicPr>
            <a:picLocks noChangeAspect="1" noChangeArrowheads="1"/>
          </p:cNvPicPr>
          <p:nvPr/>
        </p:nvPicPr>
        <p:blipFill>
          <a:blip r:embed="rId3"/>
          <a:srcRect/>
          <a:stretch>
            <a:fillRect/>
          </a:stretch>
        </p:blipFill>
        <p:spPr bwMode="auto">
          <a:xfrm>
            <a:off x="2373313" y="1770778"/>
            <a:ext cx="4429125" cy="4219575"/>
          </a:xfrm>
          <a:prstGeom prst="rect">
            <a:avLst/>
          </a:prstGeom>
          <a:noFill/>
          <a:ln w="9525">
            <a:noFill/>
            <a:miter lim="800000"/>
            <a:headEnd/>
            <a:tailEnd/>
          </a:ln>
        </p:spPr>
      </p:pic>
      <p:grpSp>
        <p:nvGrpSpPr>
          <p:cNvPr id="13316" name="Group 4"/>
          <p:cNvGrpSpPr>
            <a:grpSpLocks/>
          </p:cNvGrpSpPr>
          <p:nvPr/>
        </p:nvGrpSpPr>
        <p:grpSpPr bwMode="auto">
          <a:xfrm>
            <a:off x="2987675" y="5361703"/>
            <a:ext cx="1165225" cy="720725"/>
            <a:chOff x="1790" y="3444"/>
            <a:chExt cx="858" cy="532"/>
          </a:xfrm>
        </p:grpSpPr>
        <p:pic>
          <p:nvPicPr>
            <p:cNvPr id="13388" name="Picture 5" descr="blue disc M"/>
            <p:cNvPicPr>
              <a:picLocks noChangeAspect="1" noChangeArrowheads="1"/>
            </p:cNvPicPr>
            <p:nvPr/>
          </p:nvPicPr>
          <p:blipFill>
            <a:blip r:embed="rId4"/>
            <a:srcRect/>
            <a:stretch>
              <a:fillRect/>
            </a:stretch>
          </p:blipFill>
          <p:spPr bwMode="auto">
            <a:xfrm>
              <a:off x="1790" y="3678"/>
              <a:ext cx="858" cy="298"/>
            </a:xfrm>
            <a:prstGeom prst="rect">
              <a:avLst/>
            </a:prstGeom>
            <a:noFill/>
            <a:ln w="9525">
              <a:noFill/>
              <a:miter lim="800000"/>
              <a:headEnd/>
              <a:tailEnd/>
            </a:ln>
          </p:spPr>
        </p:pic>
        <p:pic>
          <p:nvPicPr>
            <p:cNvPr id="13389" name="Picture 6" descr="XP icon security"/>
            <p:cNvPicPr>
              <a:picLocks noChangeAspect="1" noChangeArrowheads="1"/>
            </p:cNvPicPr>
            <p:nvPr/>
          </p:nvPicPr>
          <p:blipFill>
            <a:blip r:embed="rId5"/>
            <a:srcRect/>
            <a:stretch>
              <a:fillRect/>
            </a:stretch>
          </p:blipFill>
          <p:spPr bwMode="auto">
            <a:xfrm>
              <a:off x="2106" y="3444"/>
              <a:ext cx="283" cy="439"/>
            </a:xfrm>
            <a:prstGeom prst="rect">
              <a:avLst/>
            </a:prstGeom>
            <a:noFill/>
            <a:ln w="9525">
              <a:noFill/>
              <a:miter lim="800000"/>
              <a:headEnd/>
              <a:tailEnd/>
            </a:ln>
          </p:spPr>
        </p:pic>
      </p:grpSp>
      <p:grpSp>
        <p:nvGrpSpPr>
          <p:cNvPr id="13317" name="Group 7"/>
          <p:cNvGrpSpPr>
            <a:grpSpLocks/>
          </p:cNvGrpSpPr>
          <p:nvPr/>
        </p:nvGrpSpPr>
        <p:grpSpPr bwMode="auto">
          <a:xfrm>
            <a:off x="5568950" y="1764428"/>
            <a:ext cx="1163638" cy="950912"/>
            <a:chOff x="3264" y="1179"/>
            <a:chExt cx="858" cy="700"/>
          </a:xfrm>
        </p:grpSpPr>
        <p:pic>
          <p:nvPicPr>
            <p:cNvPr id="13365" name="Picture 8" descr="blue disc M"/>
            <p:cNvPicPr>
              <a:picLocks noChangeAspect="1" noChangeArrowheads="1"/>
            </p:cNvPicPr>
            <p:nvPr/>
          </p:nvPicPr>
          <p:blipFill>
            <a:blip r:embed="rId4"/>
            <a:srcRect/>
            <a:stretch>
              <a:fillRect/>
            </a:stretch>
          </p:blipFill>
          <p:spPr bwMode="auto">
            <a:xfrm>
              <a:off x="3264" y="1581"/>
              <a:ext cx="858" cy="298"/>
            </a:xfrm>
            <a:prstGeom prst="rect">
              <a:avLst/>
            </a:prstGeom>
            <a:noFill/>
            <a:ln w="9525">
              <a:noFill/>
              <a:miter lim="800000"/>
              <a:headEnd/>
              <a:tailEnd/>
            </a:ln>
          </p:spPr>
        </p:pic>
        <p:grpSp>
          <p:nvGrpSpPr>
            <p:cNvPr id="13366" name="Group 9"/>
            <p:cNvGrpSpPr>
              <a:grpSpLocks/>
            </p:cNvGrpSpPr>
            <p:nvPr/>
          </p:nvGrpSpPr>
          <p:grpSpPr bwMode="auto">
            <a:xfrm>
              <a:off x="3312" y="1179"/>
              <a:ext cx="741" cy="520"/>
              <a:chOff x="3336" y="1147"/>
              <a:chExt cx="741" cy="520"/>
            </a:xfrm>
          </p:grpSpPr>
          <p:cxnSp>
            <p:nvCxnSpPr>
              <p:cNvPr id="13367" name="AutoShape 10"/>
              <p:cNvCxnSpPr>
                <a:cxnSpLocks noChangeShapeType="1"/>
              </p:cNvCxnSpPr>
              <p:nvPr/>
            </p:nvCxnSpPr>
            <p:spPr bwMode="auto">
              <a:xfrm rot="10800000" flipV="1">
                <a:off x="3555" y="1226"/>
                <a:ext cx="74" cy="74"/>
              </a:xfrm>
              <a:prstGeom prst="bentConnector2">
                <a:avLst/>
              </a:prstGeom>
              <a:noFill/>
              <a:ln w="12700">
                <a:solidFill>
                  <a:schemeClr val="folHlink"/>
                </a:solidFill>
                <a:miter lim="800000"/>
                <a:headEnd/>
                <a:tailEnd/>
              </a:ln>
            </p:spPr>
          </p:cxnSp>
          <p:cxnSp>
            <p:nvCxnSpPr>
              <p:cNvPr id="13368" name="AutoShape 11"/>
              <p:cNvCxnSpPr>
                <a:cxnSpLocks noChangeShapeType="1"/>
              </p:cNvCxnSpPr>
              <p:nvPr/>
            </p:nvCxnSpPr>
            <p:spPr bwMode="auto">
              <a:xfrm>
                <a:off x="3794" y="1226"/>
                <a:ext cx="65" cy="74"/>
              </a:xfrm>
              <a:prstGeom prst="bentConnector2">
                <a:avLst/>
              </a:prstGeom>
              <a:noFill/>
              <a:ln w="12700">
                <a:solidFill>
                  <a:schemeClr val="folHlink"/>
                </a:solidFill>
                <a:miter lim="800000"/>
                <a:headEnd/>
                <a:tailEnd/>
              </a:ln>
            </p:spPr>
          </p:cxnSp>
          <p:cxnSp>
            <p:nvCxnSpPr>
              <p:cNvPr id="13369" name="AutoShape 12"/>
              <p:cNvCxnSpPr>
                <a:cxnSpLocks noChangeShapeType="1"/>
              </p:cNvCxnSpPr>
              <p:nvPr/>
            </p:nvCxnSpPr>
            <p:spPr bwMode="auto">
              <a:xfrm rot="10800000" flipV="1">
                <a:off x="3419" y="1379"/>
                <a:ext cx="53" cy="131"/>
              </a:xfrm>
              <a:prstGeom prst="bentConnector2">
                <a:avLst/>
              </a:prstGeom>
              <a:noFill/>
              <a:ln w="12700">
                <a:solidFill>
                  <a:schemeClr val="folHlink"/>
                </a:solidFill>
                <a:miter lim="800000"/>
                <a:headEnd/>
                <a:tailEnd/>
              </a:ln>
            </p:spPr>
          </p:cxnSp>
          <p:cxnSp>
            <p:nvCxnSpPr>
              <p:cNvPr id="13370" name="AutoShape 13"/>
              <p:cNvCxnSpPr>
                <a:cxnSpLocks noChangeShapeType="1"/>
              </p:cNvCxnSpPr>
              <p:nvPr/>
            </p:nvCxnSpPr>
            <p:spPr bwMode="auto">
              <a:xfrm>
                <a:off x="3776" y="1379"/>
                <a:ext cx="0" cy="0"/>
              </a:xfrm>
              <a:prstGeom prst="straightConnector1">
                <a:avLst/>
              </a:prstGeom>
              <a:noFill/>
              <a:ln w="12700">
                <a:solidFill>
                  <a:schemeClr val="folHlink"/>
                </a:solidFill>
                <a:round/>
                <a:headEnd/>
                <a:tailEnd/>
              </a:ln>
            </p:spPr>
          </p:cxnSp>
          <p:cxnSp>
            <p:nvCxnSpPr>
              <p:cNvPr id="13371" name="AutoShape 14"/>
              <p:cNvCxnSpPr>
                <a:cxnSpLocks noChangeShapeType="1"/>
              </p:cNvCxnSpPr>
              <p:nvPr/>
            </p:nvCxnSpPr>
            <p:spPr bwMode="auto">
              <a:xfrm>
                <a:off x="3941" y="1379"/>
                <a:ext cx="54" cy="131"/>
              </a:xfrm>
              <a:prstGeom prst="bentConnector2">
                <a:avLst/>
              </a:prstGeom>
              <a:noFill/>
              <a:ln w="12700">
                <a:solidFill>
                  <a:schemeClr val="folHlink"/>
                </a:solidFill>
                <a:miter lim="800000"/>
                <a:headEnd/>
                <a:tailEnd/>
              </a:ln>
            </p:spPr>
          </p:cxnSp>
          <p:cxnSp>
            <p:nvCxnSpPr>
              <p:cNvPr id="13372" name="AutoShape 15"/>
              <p:cNvCxnSpPr>
                <a:cxnSpLocks noChangeShapeType="1"/>
              </p:cNvCxnSpPr>
              <p:nvPr/>
            </p:nvCxnSpPr>
            <p:spPr bwMode="auto">
              <a:xfrm rot="5400000" flipV="1">
                <a:off x="3706" y="1223"/>
                <a:ext cx="1" cy="576"/>
              </a:xfrm>
              <a:prstGeom prst="bentConnector3">
                <a:avLst>
                  <a:gd name="adj1" fmla="val -1200005"/>
                </a:avLst>
              </a:prstGeom>
              <a:noFill/>
              <a:ln w="12700">
                <a:solidFill>
                  <a:schemeClr val="folHlink"/>
                </a:solidFill>
                <a:miter lim="800000"/>
                <a:headEnd/>
                <a:tailEnd/>
              </a:ln>
            </p:spPr>
          </p:cxnSp>
          <p:sp>
            <p:nvSpPr>
              <p:cNvPr id="13373" name="Line 16"/>
              <p:cNvSpPr>
                <a:spLocks noChangeShapeType="1"/>
              </p:cNvSpPr>
              <p:nvPr/>
            </p:nvSpPr>
            <p:spPr bwMode="auto">
              <a:xfrm flipV="1">
                <a:off x="3562" y="1496"/>
                <a:ext cx="0" cy="34"/>
              </a:xfrm>
              <a:prstGeom prst="line">
                <a:avLst/>
              </a:prstGeom>
              <a:noFill/>
              <a:ln w="12700">
                <a:solidFill>
                  <a:schemeClr val="folHlink"/>
                </a:solidFill>
                <a:round/>
                <a:headEnd/>
                <a:tailEnd/>
              </a:ln>
            </p:spPr>
            <p:txBody>
              <a:bodyPr wrap="none" anchor="ctr"/>
              <a:lstStyle/>
              <a:p>
                <a:endParaRPr lang="fr-FR"/>
              </a:p>
            </p:txBody>
          </p:sp>
          <p:sp>
            <p:nvSpPr>
              <p:cNvPr id="13374" name="Line 17"/>
              <p:cNvSpPr>
                <a:spLocks noChangeShapeType="1"/>
              </p:cNvSpPr>
              <p:nvPr/>
            </p:nvSpPr>
            <p:spPr bwMode="auto">
              <a:xfrm flipV="1">
                <a:off x="3710" y="1496"/>
                <a:ext cx="0" cy="34"/>
              </a:xfrm>
              <a:prstGeom prst="line">
                <a:avLst/>
              </a:prstGeom>
              <a:noFill/>
              <a:ln w="12700">
                <a:solidFill>
                  <a:schemeClr val="folHlink"/>
                </a:solidFill>
                <a:round/>
                <a:headEnd/>
                <a:tailEnd/>
              </a:ln>
            </p:spPr>
            <p:txBody>
              <a:bodyPr wrap="none" anchor="ctr"/>
              <a:lstStyle/>
              <a:p>
                <a:endParaRPr lang="fr-FR"/>
              </a:p>
            </p:txBody>
          </p:sp>
          <p:sp>
            <p:nvSpPr>
              <p:cNvPr id="13375" name="Line 18"/>
              <p:cNvSpPr>
                <a:spLocks noChangeShapeType="1"/>
              </p:cNvSpPr>
              <p:nvPr/>
            </p:nvSpPr>
            <p:spPr bwMode="auto">
              <a:xfrm flipV="1">
                <a:off x="3864" y="1496"/>
                <a:ext cx="0" cy="34"/>
              </a:xfrm>
              <a:prstGeom prst="line">
                <a:avLst/>
              </a:prstGeom>
              <a:noFill/>
              <a:ln w="12700">
                <a:solidFill>
                  <a:schemeClr val="folHlink"/>
                </a:solidFill>
                <a:round/>
                <a:headEnd/>
                <a:tailEnd/>
              </a:ln>
            </p:spPr>
            <p:txBody>
              <a:bodyPr wrap="none" anchor="ctr"/>
              <a:lstStyle/>
              <a:p>
                <a:endParaRPr lang="fr-FR"/>
              </a:p>
            </p:txBody>
          </p:sp>
          <p:sp>
            <p:nvSpPr>
              <p:cNvPr id="13376" name="Line 19"/>
              <p:cNvSpPr>
                <a:spLocks noChangeShapeType="1"/>
              </p:cNvSpPr>
              <p:nvPr/>
            </p:nvSpPr>
            <p:spPr bwMode="auto">
              <a:xfrm flipV="1">
                <a:off x="3708" y="1286"/>
                <a:ext cx="0" cy="72"/>
              </a:xfrm>
              <a:prstGeom prst="line">
                <a:avLst/>
              </a:prstGeom>
              <a:noFill/>
              <a:ln w="12700">
                <a:solidFill>
                  <a:schemeClr val="folHlink"/>
                </a:solidFill>
                <a:round/>
                <a:headEnd/>
                <a:tailEnd/>
              </a:ln>
            </p:spPr>
            <p:txBody>
              <a:bodyPr wrap="none" anchor="ctr"/>
              <a:lstStyle/>
              <a:p>
                <a:endParaRPr lang="fr-FR"/>
              </a:p>
            </p:txBody>
          </p:sp>
          <p:sp>
            <p:nvSpPr>
              <p:cNvPr id="13377" name="Line 20"/>
              <p:cNvSpPr>
                <a:spLocks noChangeShapeType="1"/>
              </p:cNvSpPr>
              <p:nvPr/>
            </p:nvSpPr>
            <p:spPr bwMode="auto">
              <a:xfrm flipH="1" flipV="1">
                <a:off x="3592" y="1374"/>
                <a:ext cx="60" cy="20"/>
              </a:xfrm>
              <a:prstGeom prst="line">
                <a:avLst/>
              </a:prstGeom>
              <a:noFill/>
              <a:ln w="12700">
                <a:solidFill>
                  <a:schemeClr val="folHlink"/>
                </a:solidFill>
                <a:round/>
                <a:headEnd/>
                <a:tailEnd/>
              </a:ln>
            </p:spPr>
            <p:txBody>
              <a:bodyPr wrap="none" anchor="ctr"/>
              <a:lstStyle/>
              <a:p>
                <a:endParaRPr lang="fr-FR"/>
              </a:p>
            </p:txBody>
          </p:sp>
          <p:sp>
            <p:nvSpPr>
              <p:cNvPr id="13378" name="Line 21"/>
              <p:cNvSpPr>
                <a:spLocks noChangeShapeType="1"/>
              </p:cNvSpPr>
              <p:nvPr/>
            </p:nvSpPr>
            <p:spPr bwMode="auto">
              <a:xfrm flipV="1">
                <a:off x="3760" y="1374"/>
                <a:ext cx="60" cy="28"/>
              </a:xfrm>
              <a:prstGeom prst="line">
                <a:avLst/>
              </a:prstGeom>
              <a:noFill/>
              <a:ln w="12700">
                <a:solidFill>
                  <a:schemeClr val="folHlink"/>
                </a:solidFill>
                <a:round/>
                <a:headEnd/>
                <a:tailEnd/>
              </a:ln>
            </p:spPr>
            <p:txBody>
              <a:bodyPr wrap="none" anchor="ctr"/>
              <a:lstStyle/>
              <a:p>
                <a:endParaRPr lang="fr-FR"/>
              </a:p>
            </p:txBody>
          </p:sp>
          <p:pic>
            <p:nvPicPr>
              <p:cNvPr id="13379" name="Picture 22" descr="icon"/>
              <p:cNvPicPr>
                <a:picLocks noChangeAspect="1" noChangeArrowheads="1"/>
              </p:cNvPicPr>
              <p:nvPr/>
            </p:nvPicPr>
            <p:blipFill>
              <a:blip r:embed="rId6">
                <a:lum bright="6000"/>
              </a:blip>
              <a:srcRect/>
              <a:stretch>
                <a:fillRect/>
              </a:stretch>
            </p:blipFill>
            <p:spPr bwMode="auto">
              <a:xfrm>
                <a:off x="3629" y="1147"/>
                <a:ext cx="165" cy="157"/>
              </a:xfrm>
              <a:prstGeom prst="rect">
                <a:avLst/>
              </a:prstGeom>
              <a:noFill/>
              <a:ln w="9525">
                <a:noFill/>
                <a:miter lim="800000"/>
                <a:headEnd/>
                <a:tailEnd/>
              </a:ln>
            </p:spPr>
          </p:pic>
          <p:pic>
            <p:nvPicPr>
              <p:cNvPr id="13380" name="Picture 23" descr="icon"/>
              <p:cNvPicPr>
                <a:picLocks noChangeAspect="1" noChangeArrowheads="1"/>
              </p:cNvPicPr>
              <p:nvPr/>
            </p:nvPicPr>
            <p:blipFill>
              <a:blip r:embed="rId6"/>
              <a:srcRect/>
              <a:stretch>
                <a:fillRect/>
              </a:stretch>
            </p:blipFill>
            <p:spPr bwMode="auto">
              <a:xfrm>
                <a:off x="3620" y="1344"/>
                <a:ext cx="165" cy="157"/>
              </a:xfrm>
              <a:prstGeom prst="rect">
                <a:avLst/>
              </a:prstGeom>
              <a:noFill/>
              <a:ln w="9525">
                <a:noFill/>
                <a:miter lim="800000"/>
                <a:headEnd/>
                <a:tailEnd/>
              </a:ln>
            </p:spPr>
          </p:pic>
          <p:pic>
            <p:nvPicPr>
              <p:cNvPr id="13381" name="Picture 24" descr="icon"/>
              <p:cNvPicPr>
                <a:picLocks noChangeAspect="1" noChangeArrowheads="1"/>
              </p:cNvPicPr>
              <p:nvPr/>
            </p:nvPicPr>
            <p:blipFill>
              <a:blip r:embed="rId6"/>
              <a:srcRect/>
              <a:stretch>
                <a:fillRect/>
              </a:stretch>
            </p:blipFill>
            <p:spPr bwMode="auto">
              <a:xfrm>
                <a:off x="3776" y="1300"/>
                <a:ext cx="165" cy="157"/>
              </a:xfrm>
              <a:prstGeom prst="rect">
                <a:avLst/>
              </a:prstGeom>
              <a:noFill/>
              <a:ln w="9525">
                <a:noFill/>
                <a:miter lim="800000"/>
                <a:headEnd/>
                <a:tailEnd/>
              </a:ln>
            </p:spPr>
          </p:pic>
          <p:pic>
            <p:nvPicPr>
              <p:cNvPr id="13382" name="Picture 25" descr="icon"/>
              <p:cNvPicPr>
                <a:picLocks noChangeAspect="1" noChangeArrowheads="1"/>
              </p:cNvPicPr>
              <p:nvPr/>
            </p:nvPicPr>
            <p:blipFill>
              <a:blip r:embed="rId6"/>
              <a:srcRect/>
              <a:stretch>
                <a:fillRect/>
              </a:stretch>
            </p:blipFill>
            <p:spPr bwMode="auto">
              <a:xfrm>
                <a:off x="3472" y="1300"/>
                <a:ext cx="165" cy="157"/>
              </a:xfrm>
              <a:prstGeom prst="rect">
                <a:avLst/>
              </a:prstGeom>
              <a:noFill/>
              <a:ln w="9525">
                <a:noFill/>
                <a:miter lim="800000"/>
                <a:headEnd/>
                <a:tailEnd/>
              </a:ln>
            </p:spPr>
          </p:pic>
          <p:pic>
            <p:nvPicPr>
              <p:cNvPr id="13383" name="Picture 26" descr="icon"/>
              <p:cNvPicPr>
                <a:picLocks noChangeAspect="1" noChangeArrowheads="1"/>
              </p:cNvPicPr>
              <p:nvPr/>
            </p:nvPicPr>
            <p:blipFill>
              <a:blip r:embed="rId6"/>
              <a:srcRect/>
              <a:stretch>
                <a:fillRect/>
              </a:stretch>
            </p:blipFill>
            <p:spPr bwMode="auto">
              <a:xfrm>
                <a:off x="3336" y="1510"/>
                <a:ext cx="165" cy="157"/>
              </a:xfrm>
              <a:prstGeom prst="rect">
                <a:avLst/>
              </a:prstGeom>
              <a:noFill/>
              <a:ln w="9525">
                <a:noFill/>
                <a:miter lim="800000"/>
                <a:headEnd/>
                <a:tailEnd/>
              </a:ln>
            </p:spPr>
          </p:pic>
          <p:pic>
            <p:nvPicPr>
              <p:cNvPr id="13384" name="Picture 27" descr="icon"/>
              <p:cNvPicPr>
                <a:picLocks noChangeAspect="1" noChangeArrowheads="1"/>
              </p:cNvPicPr>
              <p:nvPr/>
            </p:nvPicPr>
            <p:blipFill>
              <a:blip r:embed="rId6"/>
              <a:srcRect/>
              <a:stretch>
                <a:fillRect/>
              </a:stretch>
            </p:blipFill>
            <p:spPr bwMode="auto">
              <a:xfrm>
                <a:off x="3480" y="1510"/>
                <a:ext cx="165" cy="157"/>
              </a:xfrm>
              <a:prstGeom prst="rect">
                <a:avLst/>
              </a:prstGeom>
              <a:noFill/>
              <a:ln w="9525">
                <a:noFill/>
                <a:miter lim="800000"/>
                <a:headEnd/>
                <a:tailEnd/>
              </a:ln>
            </p:spPr>
          </p:pic>
          <p:pic>
            <p:nvPicPr>
              <p:cNvPr id="13385" name="Picture 28" descr="icon"/>
              <p:cNvPicPr>
                <a:picLocks noChangeAspect="1" noChangeArrowheads="1"/>
              </p:cNvPicPr>
              <p:nvPr/>
            </p:nvPicPr>
            <p:blipFill>
              <a:blip r:embed="rId6"/>
              <a:srcRect/>
              <a:stretch>
                <a:fillRect/>
              </a:stretch>
            </p:blipFill>
            <p:spPr bwMode="auto">
              <a:xfrm>
                <a:off x="3624" y="1510"/>
                <a:ext cx="165" cy="157"/>
              </a:xfrm>
              <a:prstGeom prst="rect">
                <a:avLst/>
              </a:prstGeom>
              <a:noFill/>
              <a:ln w="9525">
                <a:noFill/>
                <a:miter lim="800000"/>
                <a:headEnd/>
                <a:tailEnd/>
              </a:ln>
            </p:spPr>
          </p:pic>
          <p:pic>
            <p:nvPicPr>
              <p:cNvPr id="13386" name="Picture 29" descr="icon"/>
              <p:cNvPicPr>
                <a:picLocks noChangeAspect="1" noChangeArrowheads="1"/>
              </p:cNvPicPr>
              <p:nvPr/>
            </p:nvPicPr>
            <p:blipFill>
              <a:blip r:embed="rId6"/>
              <a:srcRect/>
              <a:stretch>
                <a:fillRect/>
              </a:stretch>
            </p:blipFill>
            <p:spPr bwMode="auto">
              <a:xfrm>
                <a:off x="3768" y="1510"/>
                <a:ext cx="165" cy="157"/>
              </a:xfrm>
              <a:prstGeom prst="rect">
                <a:avLst/>
              </a:prstGeom>
              <a:noFill/>
              <a:ln w="9525">
                <a:noFill/>
                <a:miter lim="800000"/>
                <a:headEnd/>
                <a:tailEnd/>
              </a:ln>
            </p:spPr>
          </p:pic>
          <p:pic>
            <p:nvPicPr>
              <p:cNvPr id="13387" name="Picture 30" descr="icon"/>
              <p:cNvPicPr>
                <a:picLocks noChangeAspect="1" noChangeArrowheads="1"/>
              </p:cNvPicPr>
              <p:nvPr/>
            </p:nvPicPr>
            <p:blipFill>
              <a:blip r:embed="rId6"/>
              <a:srcRect/>
              <a:stretch>
                <a:fillRect/>
              </a:stretch>
            </p:blipFill>
            <p:spPr bwMode="auto">
              <a:xfrm>
                <a:off x="3912" y="1510"/>
                <a:ext cx="165" cy="157"/>
              </a:xfrm>
              <a:prstGeom prst="rect">
                <a:avLst/>
              </a:prstGeom>
              <a:noFill/>
              <a:ln w="9525">
                <a:noFill/>
                <a:miter lim="800000"/>
                <a:headEnd/>
                <a:tailEnd/>
              </a:ln>
            </p:spPr>
          </p:pic>
        </p:grpSp>
      </p:grpSp>
      <p:grpSp>
        <p:nvGrpSpPr>
          <p:cNvPr id="13318" name="Group 31"/>
          <p:cNvGrpSpPr>
            <a:grpSpLocks/>
          </p:cNvGrpSpPr>
          <p:nvPr/>
        </p:nvGrpSpPr>
        <p:grpSpPr bwMode="auto">
          <a:xfrm>
            <a:off x="4090988" y="1297703"/>
            <a:ext cx="1165225" cy="801687"/>
            <a:chOff x="2318" y="895"/>
            <a:chExt cx="858" cy="591"/>
          </a:xfrm>
        </p:grpSpPr>
        <p:pic>
          <p:nvPicPr>
            <p:cNvPr id="13360" name="Picture 32" descr="blue disc M"/>
            <p:cNvPicPr>
              <a:picLocks noChangeAspect="1" noChangeArrowheads="1"/>
            </p:cNvPicPr>
            <p:nvPr/>
          </p:nvPicPr>
          <p:blipFill>
            <a:blip r:embed="rId4"/>
            <a:srcRect/>
            <a:stretch>
              <a:fillRect/>
            </a:stretch>
          </p:blipFill>
          <p:spPr bwMode="auto">
            <a:xfrm>
              <a:off x="2318" y="1188"/>
              <a:ext cx="858" cy="298"/>
            </a:xfrm>
            <a:prstGeom prst="rect">
              <a:avLst/>
            </a:prstGeom>
            <a:noFill/>
            <a:ln w="9525">
              <a:noFill/>
              <a:miter lim="800000"/>
              <a:headEnd/>
              <a:tailEnd/>
            </a:ln>
          </p:spPr>
        </p:pic>
        <p:pic>
          <p:nvPicPr>
            <p:cNvPr id="13361" name="Picture 33" descr="Gray flat panel monitor large"/>
            <p:cNvPicPr>
              <a:picLocks noChangeAspect="1" noChangeArrowheads="1"/>
            </p:cNvPicPr>
            <p:nvPr/>
          </p:nvPicPr>
          <p:blipFill>
            <a:blip r:embed="rId7"/>
            <a:srcRect/>
            <a:stretch>
              <a:fillRect/>
            </a:stretch>
          </p:blipFill>
          <p:spPr bwMode="auto">
            <a:xfrm>
              <a:off x="2478" y="895"/>
              <a:ext cx="395" cy="491"/>
            </a:xfrm>
            <a:prstGeom prst="rect">
              <a:avLst/>
            </a:prstGeom>
            <a:noFill/>
            <a:ln w="9525">
              <a:noFill/>
              <a:miter lim="800000"/>
              <a:headEnd/>
              <a:tailEnd/>
            </a:ln>
          </p:spPr>
        </p:pic>
        <p:pic>
          <p:nvPicPr>
            <p:cNvPr id="13362" name="Picture 34" descr="XP icon closed folder"/>
            <p:cNvPicPr>
              <a:picLocks noChangeAspect="1" noChangeArrowheads="1"/>
            </p:cNvPicPr>
            <p:nvPr/>
          </p:nvPicPr>
          <p:blipFill>
            <a:blip r:embed="rId8"/>
            <a:srcRect/>
            <a:stretch>
              <a:fillRect/>
            </a:stretch>
          </p:blipFill>
          <p:spPr bwMode="auto">
            <a:xfrm>
              <a:off x="2585" y="974"/>
              <a:ext cx="140" cy="139"/>
            </a:xfrm>
            <a:prstGeom prst="rect">
              <a:avLst/>
            </a:prstGeom>
            <a:noFill/>
            <a:ln w="9525">
              <a:noFill/>
              <a:miter lim="800000"/>
              <a:headEnd/>
              <a:tailEnd/>
            </a:ln>
          </p:spPr>
        </p:pic>
        <p:pic>
          <p:nvPicPr>
            <p:cNvPr id="13363" name="Picture 35" descr="XP icon closed folder"/>
            <p:cNvPicPr>
              <a:picLocks noChangeAspect="1" noChangeArrowheads="1"/>
            </p:cNvPicPr>
            <p:nvPr/>
          </p:nvPicPr>
          <p:blipFill>
            <a:blip r:embed="rId9"/>
            <a:srcRect/>
            <a:stretch>
              <a:fillRect/>
            </a:stretch>
          </p:blipFill>
          <p:spPr bwMode="auto">
            <a:xfrm>
              <a:off x="2680" y="1053"/>
              <a:ext cx="193" cy="192"/>
            </a:xfrm>
            <a:prstGeom prst="rect">
              <a:avLst/>
            </a:prstGeom>
            <a:noFill/>
            <a:ln w="9525">
              <a:noFill/>
              <a:miter lim="800000"/>
              <a:headEnd/>
              <a:tailEnd/>
            </a:ln>
          </p:spPr>
        </p:pic>
        <p:pic>
          <p:nvPicPr>
            <p:cNvPr id="13364" name="Picture 36" descr="XP icon closed folder"/>
            <p:cNvPicPr>
              <a:picLocks noChangeAspect="1" noChangeArrowheads="1"/>
            </p:cNvPicPr>
            <p:nvPr/>
          </p:nvPicPr>
          <p:blipFill>
            <a:blip r:embed="rId10"/>
            <a:srcRect/>
            <a:stretch>
              <a:fillRect/>
            </a:stretch>
          </p:blipFill>
          <p:spPr bwMode="auto">
            <a:xfrm>
              <a:off x="2821" y="1143"/>
              <a:ext cx="261" cy="260"/>
            </a:xfrm>
            <a:prstGeom prst="rect">
              <a:avLst/>
            </a:prstGeom>
            <a:noFill/>
            <a:ln w="9525">
              <a:noFill/>
              <a:miter lim="800000"/>
              <a:headEnd/>
              <a:tailEnd/>
            </a:ln>
          </p:spPr>
        </p:pic>
      </p:grpSp>
      <p:grpSp>
        <p:nvGrpSpPr>
          <p:cNvPr id="13319" name="Group 37"/>
          <p:cNvGrpSpPr>
            <a:grpSpLocks/>
          </p:cNvGrpSpPr>
          <p:nvPr/>
        </p:nvGrpSpPr>
        <p:grpSpPr bwMode="auto">
          <a:xfrm>
            <a:off x="2051050" y="4236165"/>
            <a:ext cx="1163638" cy="806450"/>
            <a:chOff x="1242" y="2794"/>
            <a:chExt cx="858" cy="595"/>
          </a:xfrm>
        </p:grpSpPr>
        <p:pic>
          <p:nvPicPr>
            <p:cNvPr id="13357" name="Picture 38" descr="blue disc M"/>
            <p:cNvPicPr>
              <a:picLocks noChangeAspect="1" noChangeArrowheads="1"/>
            </p:cNvPicPr>
            <p:nvPr/>
          </p:nvPicPr>
          <p:blipFill>
            <a:blip r:embed="rId4"/>
            <a:srcRect/>
            <a:stretch>
              <a:fillRect/>
            </a:stretch>
          </p:blipFill>
          <p:spPr bwMode="auto">
            <a:xfrm>
              <a:off x="1242" y="3091"/>
              <a:ext cx="858" cy="298"/>
            </a:xfrm>
            <a:prstGeom prst="rect">
              <a:avLst/>
            </a:prstGeom>
            <a:noFill/>
            <a:ln w="9525">
              <a:noFill/>
              <a:miter lim="800000"/>
              <a:headEnd/>
              <a:tailEnd/>
            </a:ln>
          </p:spPr>
        </p:pic>
        <p:pic>
          <p:nvPicPr>
            <p:cNvPr id="13358" name="Picture 39" descr="Gray flat panel monitor large"/>
            <p:cNvPicPr>
              <a:picLocks noChangeAspect="1" noChangeArrowheads="1"/>
            </p:cNvPicPr>
            <p:nvPr/>
          </p:nvPicPr>
          <p:blipFill>
            <a:blip r:embed="rId7"/>
            <a:srcRect/>
            <a:stretch>
              <a:fillRect/>
            </a:stretch>
          </p:blipFill>
          <p:spPr bwMode="auto">
            <a:xfrm>
              <a:off x="1449" y="2794"/>
              <a:ext cx="395" cy="491"/>
            </a:xfrm>
            <a:prstGeom prst="rect">
              <a:avLst/>
            </a:prstGeom>
            <a:noFill/>
            <a:ln w="9525">
              <a:noFill/>
              <a:miter lim="800000"/>
              <a:headEnd/>
              <a:tailEnd/>
            </a:ln>
          </p:spPr>
        </p:pic>
        <p:pic>
          <p:nvPicPr>
            <p:cNvPr id="13359" name="Picture 40" descr="arrow 0 blue arrow curved 10"/>
            <p:cNvPicPr>
              <a:picLocks noChangeAspect="1" noChangeArrowheads="1"/>
            </p:cNvPicPr>
            <p:nvPr/>
          </p:nvPicPr>
          <p:blipFill>
            <a:blip r:embed="rId11"/>
            <a:srcRect/>
            <a:stretch>
              <a:fillRect/>
            </a:stretch>
          </p:blipFill>
          <p:spPr bwMode="auto">
            <a:xfrm rot="2398435">
              <a:off x="1540" y="2806"/>
              <a:ext cx="467" cy="375"/>
            </a:xfrm>
            <a:prstGeom prst="rect">
              <a:avLst/>
            </a:prstGeom>
            <a:noFill/>
            <a:ln w="9525">
              <a:noFill/>
              <a:miter lim="800000"/>
              <a:headEnd/>
              <a:tailEnd/>
            </a:ln>
          </p:spPr>
        </p:pic>
      </p:grpSp>
      <p:grpSp>
        <p:nvGrpSpPr>
          <p:cNvPr id="13320" name="Group 41"/>
          <p:cNvGrpSpPr>
            <a:grpSpLocks/>
          </p:cNvGrpSpPr>
          <p:nvPr/>
        </p:nvGrpSpPr>
        <p:grpSpPr bwMode="auto">
          <a:xfrm>
            <a:off x="1908175" y="2955053"/>
            <a:ext cx="1165225" cy="850900"/>
            <a:chOff x="1057" y="1999"/>
            <a:chExt cx="858" cy="627"/>
          </a:xfrm>
        </p:grpSpPr>
        <p:pic>
          <p:nvPicPr>
            <p:cNvPr id="13352" name="Picture 42" descr="blue disc M"/>
            <p:cNvPicPr>
              <a:picLocks noChangeAspect="1" noChangeArrowheads="1"/>
            </p:cNvPicPr>
            <p:nvPr/>
          </p:nvPicPr>
          <p:blipFill>
            <a:blip r:embed="rId4"/>
            <a:srcRect/>
            <a:stretch>
              <a:fillRect/>
            </a:stretch>
          </p:blipFill>
          <p:spPr bwMode="auto">
            <a:xfrm>
              <a:off x="1057" y="2328"/>
              <a:ext cx="858" cy="298"/>
            </a:xfrm>
            <a:prstGeom prst="rect">
              <a:avLst/>
            </a:prstGeom>
            <a:noFill/>
            <a:ln w="9525">
              <a:noFill/>
              <a:miter lim="800000"/>
              <a:headEnd/>
              <a:tailEnd/>
            </a:ln>
          </p:spPr>
        </p:pic>
        <p:grpSp>
          <p:nvGrpSpPr>
            <p:cNvPr id="13353" name="Group 43"/>
            <p:cNvGrpSpPr>
              <a:grpSpLocks/>
            </p:cNvGrpSpPr>
            <p:nvPr/>
          </p:nvGrpSpPr>
          <p:grpSpPr bwMode="auto">
            <a:xfrm>
              <a:off x="1189" y="1999"/>
              <a:ext cx="522" cy="538"/>
              <a:chOff x="1189" y="1909"/>
              <a:chExt cx="522" cy="538"/>
            </a:xfrm>
          </p:grpSpPr>
          <p:pic>
            <p:nvPicPr>
              <p:cNvPr id="13354" name="Picture 44" descr="XP icon properties or options"/>
              <p:cNvPicPr>
                <a:picLocks noChangeAspect="1" noChangeArrowheads="1"/>
              </p:cNvPicPr>
              <p:nvPr/>
            </p:nvPicPr>
            <p:blipFill>
              <a:blip r:embed="rId12"/>
              <a:srcRect/>
              <a:stretch>
                <a:fillRect/>
              </a:stretch>
            </p:blipFill>
            <p:spPr bwMode="auto">
              <a:xfrm>
                <a:off x="1409" y="1909"/>
                <a:ext cx="302" cy="392"/>
              </a:xfrm>
              <a:prstGeom prst="rect">
                <a:avLst/>
              </a:prstGeom>
              <a:noFill/>
              <a:ln w="9525">
                <a:noFill/>
                <a:miter lim="800000"/>
                <a:headEnd/>
                <a:tailEnd/>
              </a:ln>
            </p:spPr>
          </p:pic>
          <p:pic>
            <p:nvPicPr>
              <p:cNvPr id="13355" name="Picture 45" descr="XP icon properties or options"/>
              <p:cNvPicPr>
                <a:picLocks noChangeAspect="1" noChangeArrowheads="1"/>
              </p:cNvPicPr>
              <p:nvPr/>
            </p:nvPicPr>
            <p:blipFill>
              <a:blip r:embed="rId12"/>
              <a:srcRect/>
              <a:stretch>
                <a:fillRect/>
              </a:stretch>
            </p:blipFill>
            <p:spPr bwMode="auto">
              <a:xfrm>
                <a:off x="1299" y="1982"/>
                <a:ext cx="302" cy="392"/>
              </a:xfrm>
              <a:prstGeom prst="rect">
                <a:avLst/>
              </a:prstGeom>
              <a:noFill/>
              <a:ln w="9525">
                <a:noFill/>
                <a:miter lim="800000"/>
                <a:headEnd/>
                <a:tailEnd/>
              </a:ln>
            </p:spPr>
          </p:pic>
          <p:pic>
            <p:nvPicPr>
              <p:cNvPr id="13356" name="Picture 46" descr="XP icon properties or options"/>
              <p:cNvPicPr>
                <a:picLocks noChangeAspect="1" noChangeArrowheads="1"/>
              </p:cNvPicPr>
              <p:nvPr/>
            </p:nvPicPr>
            <p:blipFill>
              <a:blip r:embed="rId12"/>
              <a:srcRect/>
              <a:stretch>
                <a:fillRect/>
              </a:stretch>
            </p:blipFill>
            <p:spPr bwMode="auto">
              <a:xfrm>
                <a:off x="1189" y="2055"/>
                <a:ext cx="302" cy="392"/>
              </a:xfrm>
              <a:prstGeom prst="rect">
                <a:avLst/>
              </a:prstGeom>
              <a:noFill/>
              <a:ln w="9525">
                <a:noFill/>
                <a:miter lim="800000"/>
                <a:headEnd/>
                <a:tailEnd/>
              </a:ln>
            </p:spPr>
          </p:pic>
        </p:grpSp>
      </p:grpSp>
      <p:grpSp>
        <p:nvGrpSpPr>
          <p:cNvPr id="13321" name="Group 47"/>
          <p:cNvGrpSpPr>
            <a:grpSpLocks/>
          </p:cNvGrpSpPr>
          <p:nvPr/>
        </p:nvGrpSpPr>
        <p:grpSpPr bwMode="auto">
          <a:xfrm>
            <a:off x="5076825" y="5258515"/>
            <a:ext cx="1163638" cy="823913"/>
            <a:chOff x="3190" y="3462"/>
            <a:chExt cx="733" cy="519"/>
          </a:xfrm>
        </p:grpSpPr>
        <p:pic>
          <p:nvPicPr>
            <p:cNvPr id="13348" name="Picture 48" descr="blue disc M"/>
            <p:cNvPicPr>
              <a:picLocks noChangeAspect="1" noChangeArrowheads="1"/>
            </p:cNvPicPr>
            <p:nvPr/>
          </p:nvPicPr>
          <p:blipFill>
            <a:blip r:embed="rId4"/>
            <a:srcRect/>
            <a:stretch>
              <a:fillRect/>
            </a:stretch>
          </p:blipFill>
          <p:spPr bwMode="auto">
            <a:xfrm>
              <a:off x="3190" y="3726"/>
              <a:ext cx="733" cy="255"/>
            </a:xfrm>
            <a:prstGeom prst="rect">
              <a:avLst/>
            </a:prstGeom>
            <a:noFill/>
            <a:ln w="9525">
              <a:noFill/>
              <a:miter lim="800000"/>
              <a:headEnd/>
              <a:tailEnd/>
            </a:ln>
          </p:spPr>
        </p:pic>
        <p:pic>
          <p:nvPicPr>
            <p:cNvPr id="13349" name="Picture 49" descr="Gray flat panel monitor large"/>
            <p:cNvPicPr>
              <a:picLocks noChangeAspect="1" noChangeArrowheads="1"/>
            </p:cNvPicPr>
            <p:nvPr/>
          </p:nvPicPr>
          <p:blipFill>
            <a:blip r:embed="rId7"/>
            <a:srcRect/>
            <a:stretch>
              <a:fillRect/>
            </a:stretch>
          </p:blipFill>
          <p:spPr bwMode="auto">
            <a:xfrm>
              <a:off x="3495" y="3475"/>
              <a:ext cx="338" cy="420"/>
            </a:xfrm>
            <a:prstGeom prst="rect">
              <a:avLst/>
            </a:prstGeom>
            <a:noFill/>
            <a:ln w="9525">
              <a:noFill/>
              <a:miter lim="800000"/>
              <a:headEnd/>
              <a:tailEnd/>
            </a:ln>
          </p:spPr>
        </p:pic>
        <p:pic>
          <p:nvPicPr>
            <p:cNvPr id="13350" name="Picture 50" descr="CRT Monitor"/>
            <p:cNvPicPr>
              <a:picLocks noChangeAspect="1" noChangeArrowheads="1"/>
            </p:cNvPicPr>
            <p:nvPr/>
          </p:nvPicPr>
          <p:blipFill>
            <a:blip r:embed="rId13"/>
            <a:srcRect/>
            <a:stretch>
              <a:fillRect/>
            </a:stretch>
          </p:blipFill>
          <p:spPr bwMode="auto">
            <a:xfrm>
              <a:off x="3207" y="3623"/>
              <a:ext cx="263" cy="263"/>
            </a:xfrm>
            <a:prstGeom prst="rect">
              <a:avLst/>
            </a:prstGeom>
            <a:noFill/>
            <a:ln w="9525">
              <a:noFill/>
              <a:miter lim="800000"/>
              <a:headEnd/>
              <a:tailEnd/>
            </a:ln>
          </p:spPr>
        </p:pic>
        <p:pic>
          <p:nvPicPr>
            <p:cNvPr id="13351" name="Picture 51" descr="arrow 0 blue arrow curved 0"/>
            <p:cNvPicPr>
              <a:picLocks noChangeAspect="1" noChangeArrowheads="1"/>
            </p:cNvPicPr>
            <p:nvPr/>
          </p:nvPicPr>
          <p:blipFill>
            <a:blip r:embed="rId14"/>
            <a:srcRect/>
            <a:stretch>
              <a:fillRect/>
            </a:stretch>
          </p:blipFill>
          <p:spPr bwMode="auto">
            <a:xfrm>
              <a:off x="3283" y="3462"/>
              <a:ext cx="550" cy="376"/>
            </a:xfrm>
            <a:prstGeom prst="rect">
              <a:avLst/>
            </a:prstGeom>
            <a:noFill/>
            <a:ln w="9525">
              <a:noFill/>
              <a:miter lim="800000"/>
              <a:headEnd/>
              <a:tailEnd/>
            </a:ln>
          </p:spPr>
        </p:pic>
      </p:grpSp>
      <p:grpSp>
        <p:nvGrpSpPr>
          <p:cNvPr id="13322" name="Group 52"/>
          <p:cNvGrpSpPr>
            <a:grpSpLocks/>
          </p:cNvGrpSpPr>
          <p:nvPr/>
        </p:nvGrpSpPr>
        <p:grpSpPr bwMode="auto">
          <a:xfrm>
            <a:off x="6156325" y="2989978"/>
            <a:ext cx="1163638" cy="973137"/>
            <a:chOff x="3596" y="1929"/>
            <a:chExt cx="858" cy="717"/>
          </a:xfrm>
        </p:grpSpPr>
        <p:pic>
          <p:nvPicPr>
            <p:cNvPr id="13345" name="Picture 53" descr="blue disc M"/>
            <p:cNvPicPr>
              <a:picLocks noChangeAspect="1" noChangeArrowheads="1"/>
            </p:cNvPicPr>
            <p:nvPr/>
          </p:nvPicPr>
          <p:blipFill>
            <a:blip r:embed="rId4"/>
            <a:srcRect/>
            <a:stretch>
              <a:fillRect/>
            </a:stretch>
          </p:blipFill>
          <p:spPr bwMode="auto">
            <a:xfrm>
              <a:off x="3596" y="2348"/>
              <a:ext cx="858" cy="298"/>
            </a:xfrm>
            <a:prstGeom prst="rect">
              <a:avLst/>
            </a:prstGeom>
            <a:noFill/>
            <a:ln w="9525">
              <a:noFill/>
              <a:miter lim="800000"/>
              <a:headEnd/>
              <a:tailEnd/>
            </a:ln>
          </p:spPr>
        </p:pic>
        <p:pic>
          <p:nvPicPr>
            <p:cNvPr id="13346" name="Picture 54" descr="pc"/>
            <p:cNvPicPr>
              <a:picLocks noChangeAspect="1" noChangeArrowheads="1"/>
            </p:cNvPicPr>
            <p:nvPr/>
          </p:nvPicPr>
          <p:blipFill>
            <a:blip r:embed="rId15"/>
            <a:srcRect/>
            <a:stretch>
              <a:fillRect/>
            </a:stretch>
          </p:blipFill>
          <p:spPr bwMode="auto">
            <a:xfrm>
              <a:off x="3748" y="1929"/>
              <a:ext cx="603" cy="580"/>
            </a:xfrm>
            <a:prstGeom prst="rect">
              <a:avLst/>
            </a:prstGeom>
            <a:noFill/>
            <a:ln w="9525">
              <a:noFill/>
              <a:miter lim="800000"/>
              <a:headEnd/>
              <a:tailEnd/>
            </a:ln>
          </p:spPr>
        </p:pic>
        <p:pic>
          <p:nvPicPr>
            <p:cNvPr id="13347" name="Picture 55" descr="CD"/>
            <p:cNvPicPr>
              <a:picLocks noChangeAspect="1" noChangeArrowheads="1"/>
            </p:cNvPicPr>
            <p:nvPr/>
          </p:nvPicPr>
          <p:blipFill>
            <a:blip r:embed="rId16"/>
            <a:srcRect/>
            <a:stretch>
              <a:fillRect/>
            </a:stretch>
          </p:blipFill>
          <p:spPr bwMode="auto">
            <a:xfrm>
              <a:off x="3644" y="2243"/>
              <a:ext cx="303" cy="269"/>
            </a:xfrm>
            <a:prstGeom prst="rect">
              <a:avLst/>
            </a:prstGeom>
            <a:noFill/>
            <a:ln w="9525">
              <a:noFill/>
              <a:miter lim="800000"/>
              <a:headEnd/>
              <a:tailEnd/>
            </a:ln>
          </p:spPr>
        </p:pic>
      </p:grpSp>
      <p:grpSp>
        <p:nvGrpSpPr>
          <p:cNvPr id="13323" name="Group 56"/>
          <p:cNvGrpSpPr>
            <a:grpSpLocks/>
          </p:cNvGrpSpPr>
          <p:nvPr/>
        </p:nvGrpSpPr>
        <p:grpSpPr bwMode="auto">
          <a:xfrm>
            <a:off x="2471738" y="1729503"/>
            <a:ext cx="1163637" cy="893762"/>
            <a:chOff x="1410" y="1198"/>
            <a:chExt cx="858" cy="658"/>
          </a:xfrm>
        </p:grpSpPr>
        <p:grpSp>
          <p:nvGrpSpPr>
            <p:cNvPr id="13340" name="Group 57"/>
            <p:cNvGrpSpPr>
              <a:grpSpLocks/>
            </p:cNvGrpSpPr>
            <p:nvPr/>
          </p:nvGrpSpPr>
          <p:grpSpPr bwMode="auto">
            <a:xfrm>
              <a:off x="1410" y="1198"/>
              <a:ext cx="858" cy="658"/>
              <a:chOff x="1410" y="1198"/>
              <a:chExt cx="858" cy="658"/>
            </a:xfrm>
          </p:grpSpPr>
          <p:pic>
            <p:nvPicPr>
              <p:cNvPr id="13343" name="Picture 58" descr="blue disc M"/>
              <p:cNvPicPr>
                <a:picLocks noChangeAspect="1" noChangeArrowheads="1"/>
              </p:cNvPicPr>
              <p:nvPr/>
            </p:nvPicPr>
            <p:blipFill>
              <a:blip r:embed="rId4"/>
              <a:srcRect/>
              <a:stretch>
                <a:fillRect/>
              </a:stretch>
            </p:blipFill>
            <p:spPr bwMode="auto">
              <a:xfrm>
                <a:off x="1410" y="1558"/>
                <a:ext cx="858" cy="298"/>
              </a:xfrm>
              <a:prstGeom prst="rect">
                <a:avLst/>
              </a:prstGeom>
              <a:noFill/>
              <a:ln w="9525">
                <a:noFill/>
                <a:miter lim="800000"/>
                <a:headEnd/>
                <a:tailEnd/>
              </a:ln>
            </p:spPr>
          </p:pic>
          <p:pic>
            <p:nvPicPr>
              <p:cNvPr id="13344" name="Picture 59" descr="XP icon generic internet"/>
              <p:cNvPicPr>
                <a:picLocks noChangeAspect="1" noChangeArrowheads="1"/>
              </p:cNvPicPr>
              <p:nvPr/>
            </p:nvPicPr>
            <p:blipFill>
              <a:blip r:embed="rId17"/>
              <a:srcRect/>
              <a:stretch>
                <a:fillRect/>
              </a:stretch>
            </p:blipFill>
            <p:spPr bwMode="auto">
              <a:xfrm>
                <a:off x="1472" y="1198"/>
                <a:ext cx="416" cy="416"/>
              </a:xfrm>
              <a:prstGeom prst="rect">
                <a:avLst/>
              </a:prstGeom>
              <a:noFill/>
              <a:ln w="9525">
                <a:noFill/>
                <a:miter lim="800000"/>
                <a:headEnd/>
                <a:tailEnd/>
              </a:ln>
            </p:spPr>
          </p:pic>
        </p:grpSp>
        <p:pic>
          <p:nvPicPr>
            <p:cNvPr id="13341" name="Picture 60" descr="pc"/>
            <p:cNvPicPr>
              <a:picLocks noChangeAspect="1" noChangeArrowheads="1"/>
            </p:cNvPicPr>
            <p:nvPr/>
          </p:nvPicPr>
          <p:blipFill>
            <a:blip r:embed="rId15"/>
            <a:srcRect/>
            <a:stretch>
              <a:fillRect/>
            </a:stretch>
          </p:blipFill>
          <p:spPr bwMode="auto">
            <a:xfrm>
              <a:off x="1598" y="1198"/>
              <a:ext cx="603" cy="580"/>
            </a:xfrm>
            <a:prstGeom prst="rect">
              <a:avLst/>
            </a:prstGeom>
            <a:noFill/>
            <a:ln w="9525">
              <a:noFill/>
              <a:miter lim="800000"/>
              <a:headEnd/>
              <a:tailEnd/>
            </a:ln>
          </p:spPr>
        </p:pic>
        <p:pic>
          <p:nvPicPr>
            <p:cNvPr id="13342" name="Picture 61" descr="arrow 0 blue arrow curved 1"/>
            <p:cNvPicPr>
              <a:picLocks noChangeAspect="1" noChangeArrowheads="1"/>
            </p:cNvPicPr>
            <p:nvPr/>
          </p:nvPicPr>
          <p:blipFill>
            <a:blip r:embed="rId18"/>
            <a:srcRect/>
            <a:stretch>
              <a:fillRect/>
            </a:stretch>
          </p:blipFill>
          <p:spPr bwMode="auto">
            <a:xfrm rot="7318244" flipH="1">
              <a:off x="1560" y="1260"/>
              <a:ext cx="450" cy="452"/>
            </a:xfrm>
            <a:prstGeom prst="rect">
              <a:avLst/>
            </a:prstGeom>
            <a:noFill/>
            <a:ln w="9525">
              <a:noFill/>
              <a:miter lim="800000"/>
              <a:headEnd/>
              <a:tailEnd/>
            </a:ln>
          </p:spPr>
        </p:pic>
      </p:grpSp>
      <p:grpSp>
        <p:nvGrpSpPr>
          <p:cNvPr id="13324" name="Group 62"/>
          <p:cNvGrpSpPr>
            <a:grpSpLocks/>
          </p:cNvGrpSpPr>
          <p:nvPr/>
        </p:nvGrpSpPr>
        <p:grpSpPr bwMode="auto">
          <a:xfrm>
            <a:off x="5999163" y="4274265"/>
            <a:ext cx="1165225" cy="749300"/>
            <a:chOff x="3596" y="2781"/>
            <a:chExt cx="858" cy="552"/>
          </a:xfrm>
        </p:grpSpPr>
        <p:pic>
          <p:nvPicPr>
            <p:cNvPr id="13338" name="Picture 63" descr="blue disc M"/>
            <p:cNvPicPr>
              <a:picLocks noChangeAspect="1" noChangeArrowheads="1"/>
            </p:cNvPicPr>
            <p:nvPr/>
          </p:nvPicPr>
          <p:blipFill>
            <a:blip r:embed="rId4"/>
            <a:srcRect/>
            <a:stretch>
              <a:fillRect/>
            </a:stretch>
          </p:blipFill>
          <p:spPr bwMode="auto">
            <a:xfrm>
              <a:off x="3596" y="3035"/>
              <a:ext cx="858" cy="298"/>
            </a:xfrm>
            <a:prstGeom prst="rect">
              <a:avLst/>
            </a:prstGeom>
            <a:noFill/>
            <a:ln w="9525">
              <a:noFill/>
              <a:miter lim="800000"/>
              <a:headEnd/>
              <a:tailEnd/>
            </a:ln>
          </p:spPr>
        </p:pic>
        <p:pic>
          <p:nvPicPr>
            <p:cNvPr id="13339" name="Picture 64" descr="boxes"/>
            <p:cNvPicPr>
              <a:picLocks noChangeAspect="1" noChangeArrowheads="1"/>
            </p:cNvPicPr>
            <p:nvPr/>
          </p:nvPicPr>
          <p:blipFill>
            <a:blip r:embed="rId19"/>
            <a:srcRect/>
            <a:stretch>
              <a:fillRect/>
            </a:stretch>
          </p:blipFill>
          <p:spPr bwMode="auto">
            <a:xfrm>
              <a:off x="3763" y="2781"/>
              <a:ext cx="541" cy="464"/>
            </a:xfrm>
            <a:prstGeom prst="rect">
              <a:avLst/>
            </a:prstGeom>
            <a:noFill/>
            <a:ln w="9525">
              <a:noFill/>
              <a:miter lim="800000"/>
              <a:headEnd/>
              <a:tailEnd/>
            </a:ln>
          </p:spPr>
        </p:pic>
      </p:grpSp>
      <p:pic>
        <p:nvPicPr>
          <p:cNvPr id="13325" name="Picture 65" descr="blue disc M"/>
          <p:cNvPicPr>
            <a:picLocks noChangeAspect="1" noChangeArrowheads="1"/>
          </p:cNvPicPr>
          <p:nvPr/>
        </p:nvPicPr>
        <p:blipFill>
          <a:blip r:embed="rId4"/>
          <a:srcRect/>
          <a:stretch>
            <a:fillRect/>
          </a:stretch>
        </p:blipFill>
        <p:spPr bwMode="auto">
          <a:xfrm>
            <a:off x="4064000" y="3577353"/>
            <a:ext cx="1165225" cy="404812"/>
          </a:xfrm>
          <a:prstGeom prst="rect">
            <a:avLst/>
          </a:prstGeom>
          <a:noFill/>
          <a:ln w="9525">
            <a:noFill/>
            <a:miter lim="800000"/>
            <a:headEnd/>
            <a:tailEnd/>
          </a:ln>
        </p:spPr>
      </p:pic>
      <p:sp>
        <p:nvSpPr>
          <p:cNvPr id="13326" name="Text Box 66"/>
          <p:cNvSpPr txBox="1">
            <a:spLocks noChangeArrowheads="1"/>
          </p:cNvSpPr>
          <p:nvPr/>
        </p:nvSpPr>
        <p:spPr bwMode="auto">
          <a:xfrm>
            <a:off x="1190625" y="2393078"/>
            <a:ext cx="1268413" cy="276225"/>
          </a:xfrm>
          <a:prstGeom prst="rect">
            <a:avLst/>
          </a:prstGeom>
          <a:noFill/>
          <a:ln w="12700">
            <a:noFill/>
            <a:miter lim="800000"/>
            <a:headEnd/>
            <a:tailEnd/>
          </a:ln>
        </p:spPr>
        <p:txBody>
          <a:bodyPr wrap="none">
            <a:spAutoFit/>
          </a:bodyPr>
          <a:lstStyle/>
          <a:p>
            <a:pPr>
              <a:lnSpc>
                <a:spcPct val="85000"/>
              </a:lnSpc>
              <a:spcBef>
                <a:spcPct val="20000"/>
              </a:spcBef>
            </a:pPr>
            <a:r>
              <a:rPr lang="fr-FR" sz="1400" b="1"/>
              <a:t>Provisioning</a:t>
            </a:r>
          </a:p>
        </p:txBody>
      </p:sp>
      <p:sp>
        <p:nvSpPr>
          <p:cNvPr id="13327" name="Text Box 67"/>
          <p:cNvSpPr txBox="1">
            <a:spLocks noChangeArrowheads="1"/>
          </p:cNvSpPr>
          <p:nvPr/>
        </p:nvSpPr>
        <p:spPr bwMode="auto">
          <a:xfrm>
            <a:off x="0" y="4914028"/>
            <a:ext cx="2484438" cy="273050"/>
          </a:xfrm>
          <a:prstGeom prst="rect">
            <a:avLst/>
          </a:prstGeom>
          <a:noFill/>
          <a:ln w="12700">
            <a:noFill/>
            <a:miter lim="800000"/>
            <a:headEnd/>
            <a:tailEnd/>
          </a:ln>
        </p:spPr>
        <p:txBody>
          <a:bodyPr>
            <a:spAutoFit/>
          </a:bodyPr>
          <a:lstStyle/>
          <a:p>
            <a:pPr algn="ctr">
              <a:lnSpc>
                <a:spcPct val="85000"/>
              </a:lnSpc>
              <a:spcBef>
                <a:spcPct val="20000"/>
              </a:spcBef>
            </a:pPr>
            <a:r>
              <a:rPr lang="fr-FR" sz="1400" b="1"/>
              <a:t>Processus de déploiement</a:t>
            </a:r>
          </a:p>
        </p:txBody>
      </p:sp>
      <p:sp>
        <p:nvSpPr>
          <p:cNvPr id="13328" name="Text Box 68"/>
          <p:cNvSpPr txBox="1">
            <a:spLocks noChangeArrowheads="1"/>
          </p:cNvSpPr>
          <p:nvPr/>
        </p:nvSpPr>
        <p:spPr bwMode="auto">
          <a:xfrm>
            <a:off x="107950" y="5763340"/>
            <a:ext cx="3024188" cy="273050"/>
          </a:xfrm>
          <a:prstGeom prst="rect">
            <a:avLst/>
          </a:prstGeom>
          <a:noFill/>
          <a:ln w="12700">
            <a:noFill/>
            <a:miter lim="800000"/>
            <a:headEnd/>
            <a:tailEnd/>
          </a:ln>
        </p:spPr>
        <p:txBody>
          <a:bodyPr>
            <a:spAutoFit/>
          </a:bodyPr>
          <a:lstStyle/>
          <a:p>
            <a:pPr algn="ctr">
              <a:lnSpc>
                <a:spcPct val="85000"/>
              </a:lnSpc>
              <a:spcBef>
                <a:spcPct val="20000"/>
              </a:spcBef>
            </a:pPr>
            <a:r>
              <a:rPr lang="fr-FR" sz="1400" b="1"/>
              <a:t>Sécurisation du poste de travail</a:t>
            </a:r>
          </a:p>
        </p:txBody>
      </p:sp>
      <p:sp>
        <p:nvSpPr>
          <p:cNvPr id="13329" name="Text Box 69"/>
          <p:cNvSpPr txBox="1">
            <a:spLocks noChangeArrowheads="1"/>
          </p:cNvSpPr>
          <p:nvPr/>
        </p:nvSpPr>
        <p:spPr bwMode="auto">
          <a:xfrm>
            <a:off x="5976938" y="5671265"/>
            <a:ext cx="2987675" cy="458788"/>
          </a:xfrm>
          <a:prstGeom prst="rect">
            <a:avLst/>
          </a:prstGeom>
          <a:noFill/>
          <a:ln w="12700">
            <a:noFill/>
            <a:miter lim="800000"/>
            <a:headEnd/>
            <a:tailEnd/>
          </a:ln>
        </p:spPr>
        <p:txBody>
          <a:bodyPr>
            <a:spAutoFit/>
          </a:bodyPr>
          <a:lstStyle/>
          <a:p>
            <a:pPr algn="ctr">
              <a:lnSpc>
                <a:spcPct val="85000"/>
              </a:lnSpc>
              <a:spcBef>
                <a:spcPct val="20000"/>
              </a:spcBef>
            </a:pPr>
            <a:r>
              <a:rPr lang="fr-FR" sz="1400" b="1" dirty="0"/>
              <a:t>Migration des paramètres et données utilisateur</a:t>
            </a:r>
          </a:p>
        </p:txBody>
      </p:sp>
      <p:sp>
        <p:nvSpPr>
          <p:cNvPr id="13330" name="Text Box 70"/>
          <p:cNvSpPr txBox="1">
            <a:spLocks noChangeArrowheads="1"/>
          </p:cNvSpPr>
          <p:nvPr/>
        </p:nvSpPr>
        <p:spPr bwMode="auto">
          <a:xfrm>
            <a:off x="4787900" y="1313578"/>
            <a:ext cx="2879725" cy="273050"/>
          </a:xfrm>
          <a:prstGeom prst="rect">
            <a:avLst/>
          </a:prstGeom>
          <a:noFill/>
          <a:ln w="12700">
            <a:noFill/>
            <a:miter lim="800000"/>
            <a:headEnd/>
            <a:tailEnd/>
          </a:ln>
        </p:spPr>
        <p:txBody>
          <a:bodyPr>
            <a:spAutoFit/>
          </a:bodyPr>
          <a:lstStyle/>
          <a:p>
            <a:pPr algn="ctr">
              <a:lnSpc>
                <a:spcPct val="85000"/>
              </a:lnSpc>
              <a:spcBef>
                <a:spcPct val="20000"/>
              </a:spcBef>
            </a:pPr>
            <a:r>
              <a:rPr lang="fr-FR" sz="1400" b="1" dirty="0"/>
              <a:t>Compatibilité des applications</a:t>
            </a:r>
          </a:p>
        </p:txBody>
      </p:sp>
      <p:sp>
        <p:nvSpPr>
          <p:cNvPr id="13331" name="AutoShape 71"/>
          <p:cNvSpPr>
            <a:spLocks noChangeArrowheads="1"/>
          </p:cNvSpPr>
          <p:nvPr/>
        </p:nvSpPr>
        <p:spPr bwMode="auto">
          <a:xfrm>
            <a:off x="3776663" y="3834528"/>
            <a:ext cx="1835150" cy="1401762"/>
          </a:xfrm>
          <a:prstGeom prst="roundRect">
            <a:avLst>
              <a:gd name="adj" fmla="val 21588"/>
            </a:avLst>
          </a:prstGeom>
          <a:solidFill>
            <a:srgbClr val="000000">
              <a:alpha val="39999"/>
            </a:srgbClr>
          </a:solidFill>
          <a:ln w="12700">
            <a:noFill/>
            <a:round/>
            <a:headEnd/>
            <a:tailEnd/>
          </a:ln>
        </p:spPr>
        <p:txBody>
          <a:bodyPr>
            <a:spAutoFit/>
          </a:bodyPr>
          <a:lstStyle/>
          <a:p>
            <a:pPr algn="ctr">
              <a:lnSpc>
                <a:spcPct val="85000"/>
              </a:lnSpc>
              <a:spcBef>
                <a:spcPct val="20000"/>
              </a:spcBef>
            </a:pPr>
            <a:r>
              <a:rPr lang="fr-FR" sz="1400" b="1" dirty="0"/>
              <a:t>Projet de déploiement et de gestion  du poste de travail</a:t>
            </a:r>
          </a:p>
          <a:p>
            <a:pPr algn="ctr">
              <a:lnSpc>
                <a:spcPct val="85000"/>
              </a:lnSpc>
              <a:spcBef>
                <a:spcPct val="20000"/>
              </a:spcBef>
            </a:pPr>
            <a:r>
              <a:rPr lang="fr-FR" sz="1400" b="1" dirty="0"/>
              <a:t>Processus et conseils</a:t>
            </a:r>
          </a:p>
        </p:txBody>
      </p:sp>
      <p:sp>
        <p:nvSpPr>
          <p:cNvPr id="13332" name="Text Box 72"/>
          <p:cNvSpPr txBox="1">
            <a:spLocks noChangeArrowheads="1"/>
          </p:cNvSpPr>
          <p:nvPr/>
        </p:nvSpPr>
        <p:spPr bwMode="auto">
          <a:xfrm>
            <a:off x="6121400" y="2234328"/>
            <a:ext cx="2771775" cy="458787"/>
          </a:xfrm>
          <a:prstGeom prst="rect">
            <a:avLst/>
          </a:prstGeom>
          <a:noFill/>
          <a:ln w="12700">
            <a:noFill/>
            <a:miter lim="800000"/>
            <a:headEnd/>
            <a:tailEnd/>
          </a:ln>
        </p:spPr>
        <p:txBody>
          <a:bodyPr>
            <a:spAutoFit/>
          </a:bodyPr>
          <a:lstStyle/>
          <a:p>
            <a:pPr algn="ctr">
              <a:lnSpc>
                <a:spcPct val="85000"/>
              </a:lnSpc>
              <a:spcBef>
                <a:spcPct val="20000"/>
              </a:spcBef>
            </a:pPr>
            <a:r>
              <a:rPr lang="fr-FR" sz="1400" b="1" dirty="0"/>
              <a:t>Compatibilité de l’infrastructure</a:t>
            </a:r>
          </a:p>
        </p:txBody>
      </p:sp>
      <p:pic>
        <p:nvPicPr>
          <p:cNvPr id="13333" name="Picture 73" descr="circle-icon"/>
          <p:cNvPicPr>
            <a:picLocks noChangeAspect="1" noChangeArrowheads="1"/>
          </p:cNvPicPr>
          <p:nvPr/>
        </p:nvPicPr>
        <p:blipFill>
          <a:blip r:embed="rId20"/>
          <a:srcRect/>
          <a:stretch>
            <a:fillRect/>
          </a:stretch>
        </p:blipFill>
        <p:spPr bwMode="auto">
          <a:xfrm>
            <a:off x="3849688" y="2655015"/>
            <a:ext cx="1657350" cy="1343025"/>
          </a:xfrm>
          <a:prstGeom prst="rect">
            <a:avLst/>
          </a:prstGeom>
          <a:noFill/>
          <a:ln w="9525">
            <a:noFill/>
            <a:miter lim="800000"/>
            <a:headEnd/>
            <a:tailEnd/>
          </a:ln>
        </p:spPr>
      </p:pic>
      <p:sp>
        <p:nvSpPr>
          <p:cNvPr id="13335" name="Text Box 75"/>
          <p:cNvSpPr txBox="1">
            <a:spLocks noChangeArrowheads="1"/>
          </p:cNvSpPr>
          <p:nvPr/>
        </p:nvSpPr>
        <p:spPr bwMode="auto">
          <a:xfrm>
            <a:off x="6948488" y="4471115"/>
            <a:ext cx="2232025" cy="868363"/>
          </a:xfrm>
          <a:prstGeom prst="rect">
            <a:avLst/>
          </a:prstGeom>
          <a:noFill/>
          <a:ln w="12700">
            <a:noFill/>
            <a:miter lim="800000"/>
            <a:headEnd/>
            <a:tailEnd/>
          </a:ln>
        </p:spPr>
        <p:txBody>
          <a:bodyPr>
            <a:spAutoFit/>
          </a:bodyPr>
          <a:lstStyle/>
          <a:p>
            <a:pPr algn="ctr">
              <a:lnSpc>
                <a:spcPct val="85000"/>
              </a:lnSpc>
              <a:spcBef>
                <a:spcPct val="20000"/>
              </a:spcBef>
            </a:pPr>
            <a:r>
              <a:rPr lang="fr-FR" sz="1400" b="1" dirty="0"/>
              <a:t>Conditionnement des applications</a:t>
            </a:r>
          </a:p>
          <a:p>
            <a:pPr algn="ctr">
              <a:lnSpc>
                <a:spcPct val="85000"/>
              </a:lnSpc>
              <a:spcBef>
                <a:spcPct val="20000"/>
              </a:spcBef>
            </a:pPr>
            <a:r>
              <a:rPr lang="fr-FR" sz="1400" b="1" dirty="0"/>
              <a:t>Recommandations sur le paramétrage d’Office </a:t>
            </a:r>
          </a:p>
        </p:txBody>
      </p:sp>
      <p:sp>
        <p:nvSpPr>
          <p:cNvPr id="13336" name="Text Box 76"/>
          <p:cNvSpPr txBox="1">
            <a:spLocks noChangeArrowheads="1"/>
          </p:cNvSpPr>
          <p:nvPr/>
        </p:nvSpPr>
        <p:spPr bwMode="auto">
          <a:xfrm>
            <a:off x="7305675" y="3602753"/>
            <a:ext cx="1874838" cy="273050"/>
          </a:xfrm>
          <a:prstGeom prst="rect">
            <a:avLst/>
          </a:prstGeom>
          <a:noFill/>
          <a:ln w="12700">
            <a:noFill/>
            <a:miter lim="800000"/>
            <a:headEnd/>
            <a:tailEnd/>
          </a:ln>
        </p:spPr>
        <p:txBody>
          <a:bodyPr>
            <a:spAutoFit/>
          </a:bodyPr>
          <a:lstStyle/>
          <a:p>
            <a:pPr algn="ctr">
              <a:lnSpc>
                <a:spcPct val="85000"/>
              </a:lnSpc>
              <a:spcBef>
                <a:spcPct val="20000"/>
              </a:spcBef>
            </a:pPr>
            <a:r>
              <a:rPr lang="fr-FR" sz="1400" b="1" dirty="0"/>
              <a:t>Gestion des images</a:t>
            </a:r>
          </a:p>
        </p:txBody>
      </p:sp>
      <p:sp>
        <p:nvSpPr>
          <p:cNvPr id="13337" name="Text Box 77"/>
          <p:cNvSpPr txBox="1">
            <a:spLocks noChangeArrowheads="1"/>
          </p:cNvSpPr>
          <p:nvPr/>
        </p:nvSpPr>
        <p:spPr bwMode="auto">
          <a:xfrm>
            <a:off x="-36513" y="3674190"/>
            <a:ext cx="2484438" cy="458788"/>
          </a:xfrm>
          <a:prstGeom prst="rect">
            <a:avLst/>
          </a:prstGeom>
          <a:noFill/>
          <a:ln w="12700">
            <a:noFill/>
            <a:miter lim="800000"/>
            <a:headEnd/>
            <a:tailEnd/>
          </a:ln>
        </p:spPr>
        <p:txBody>
          <a:bodyPr>
            <a:spAutoFit/>
          </a:bodyPr>
          <a:lstStyle/>
          <a:p>
            <a:pPr algn="ctr">
              <a:lnSpc>
                <a:spcPct val="85000"/>
              </a:lnSpc>
              <a:spcBef>
                <a:spcPct val="20000"/>
              </a:spcBef>
            </a:pPr>
            <a:r>
              <a:rPr lang="fr-FR" sz="1400" b="1"/>
              <a:t>Gestion des opérations et des correctifs</a:t>
            </a:r>
          </a:p>
        </p:txBody>
      </p:sp>
      <p:sp>
        <p:nvSpPr>
          <p:cNvPr id="78" name="Title 77"/>
          <p:cNvSpPr>
            <a:spLocks noGrp="1"/>
          </p:cNvSpPr>
          <p:nvPr>
            <p:ph type="title"/>
          </p:nvPr>
        </p:nvSpPr>
        <p:spPr>
          <a:xfrm>
            <a:off x="-37322" y="120203"/>
            <a:ext cx="9144000" cy="863601"/>
          </a:xfrm>
        </p:spPr>
        <p:txBody>
          <a:bodyPr/>
          <a:lstStyle/>
          <a:p>
            <a:r>
              <a:rPr lang="fr-FR" dirty="0" smtClean="0"/>
              <a:t>Gestion du cycle de vie du poste : Business Desktop </a:t>
            </a:r>
            <a:r>
              <a:rPr lang="fr-FR" dirty="0" err="1" smtClean="0"/>
              <a:t>Deployment</a:t>
            </a:r>
            <a:endParaRPr lang="fr-FR" dirty="0"/>
          </a:p>
        </p:txBody>
      </p:sp>
    </p:spTree>
  </p:cSld>
  <p:clrMapOvr>
    <a:masterClrMapping/>
  </p:clrMapOvr>
  <p:transition>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AutoShape 2"/>
          <p:cNvSpPr>
            <a:spLocks noChangeArrowheads="1"/>
          </p:cNvSpPr>
          <p:nvPr/>
        </p:nvSpPr>
        <p:spPr bwMode="auto">
          <a:xfrm>
            <a:off x="34925" y="2438400"/>
            <a:ext cx="9109075" cy="603250"/>
          </a:xfrm>
          <a:prstGeom prst="roundRect">
            <a:avLst>
              <a:gd name="adj" fmla="val 40264"/>
            </a:avLst>
          </a:prstGeom>
          <a:gradFill rotWithShape="0">
            <a:gsLst>
              <a:gs pos="0">
                <a:schemeClr val="bg2">
                  <a:alpha val="59000"/>
                </a:schemeClr>
              </a:gs>
              <a:gs pos="100000">
                <a:schemeClr val="bg2">
                  <a:gamma/>
                  <a:shade val="38039"/>
                  <a:invGamma/>
                  <a:alpha val="59000"/>
                </a:schemeClr>
              </a:gs>
            </a:gsLst>
            <a:lin ang="0" scaled="1"/>
          </a:gradFill>
          <a:ln w="12700">
            <a:noFill/>
            <a:round/>
            <a:headEnd/>
            <a:tailEnd/>
          </a:ln>
          <a:effectLst/>
        </p:spPr>
        <p:txBody>
          <a:bodyPr wrap="none" anchor="ctr"/>
          <a:lstStyle/>
          <a:p>
            <a:pPr>
              <a:defRPr/>
            </a:pPr>
            <a:r>
              <a:rPr lang="fr-FR">
                <a:latin typeface="Arial" pitchFamily="34" charset="0"/>
              </a:rPr>
              <a:t>Planificateur de taches / Journaux</a:t>
            </a:r>
          </a:p>
          <a:p>
            <a:pPr>
              <a:defRPr/>
            </a:pPr>
            <a:r>
              <a:rPr lang="fr-FR">
                <a:latin typeface="Arial" pitchFamily="34" charset="0"/>
              </a:rPr>
              <a:t>d’événements</a:t>
            </a:r>
            <a:endParaRPr lang="fr-FR" sz="1400">
              <a:latin typeface="Arial" pitchFamily="34" charset="0"/>
            </a:endParaRPr>
          </a:p>
        </p:txBody>
      </p:sp>
      <p:sp>
        <p:nvSpPr>
          <p:cNvPr id="316419" name="AutoShape 3"/>
          <p:cNvSpPr>
            <a:spLocks noChangeArrowheads="1"/>
          </p:cNvSpPr>
          <p:nvPr/>
        </p:nvSpPr>
        <p:spPr bwMode="auto">
          <a:xfrm>
            <a:off x="34925" y="4267200"/>
            <a:ext cx="9109075" cy="603250"/>
          </a:xfrm>
          <a:prstGeom prst="roundRect">
            <a:avLst>
              <a:gd name="adj" fmla="val 40264"/>
            </a:avLst>
          </a:prstGeom>
          <a:gradFill rotWithShape="0">
            <a:gsLst>
              <a:gs pos="0">
                <a:schemeClr val="bg2">
                  <a:alpha val="59000"/>
                </a:schemeClr>
              </a:gs>
              <a:gs pos="100000">
                <a:schemeClr val="bg2">
                  <a:gamma/>
                  <a:shade val="38039"/>
                  <a:invGamma/>
                  <a:alpha val="59000"/>
                </a:schemeClr>
              </a:gs>
            </a:gsLst>
            <a:lin ang="0" scaled="1"/>
          </a:gradFill>
          <a:ln w="12700">
            <a:noFill/>
            <a:round/>
            <a:headEnd/>
            <a:tailEnd/>
          </a:ln>
          <a:effectLst/>
        </p:spPr>
        <p:txBody>
          <a:bodyPr wrap="none" anchor="ctr"/>
          <a:lstStyle/>
          <a:p>
            <a:pPr>
              <a:defRPr/>
            </a:pPr>
            <a:r>
              <a:rPr lang="fr-FR">
                <a:latin typeface="Arial" pitchFamily="34" charset="0"/>
              </a:rPr>
              <a:t>Clichés instantanés</a:t>
            </a:r>
            <a:endParaRPr lang="fr-FR" sz="1400">
              <a:latin typeface="Arial" pitchFamily="34" charset="0"/>
            </a:endParaRPr>
          </a:p>
        </p:txBody>
      </p:sp>
      <p:sp>
        <p:nvSpPr>
          <p:cNvPr id="316420" name="AutoShape 4"/>
          <p:cNvSpPr>
            <a:spLocks noChangeArrowheads="1"/>
          </p:cNvSpPr>
          <p:nvPr/>
        </p:nvSpPr>
        <p:spPr bwMode="auto">
          <a:xfrm>
            <a:off x="34925" y="3657600"/>
            <a:ext cx="9109075" cy="603250"/>
          </a:xfrm>
          <a:prstGeom prst="roundRect">
            <a:avLst>
              <a:gd name="adj" fmla="val 40264"/>
            </a:avLst>
          </a:prstGeom>
          <a:gradFill rotWithShape="0">
            <a:gsLst>
              <a:gs pos="0">
                <a:schemeClr val="bg2">
                  <a:alpha val="59000"/>
                </a:schemeClr>
              </a:gs>
              <a:gs pos="100000">
                <a:schemeClr val="bg2">
                  <a:gamma/>
                  <a:shade val="38039"/>
                  <a:invGamma/>
                  <a:alpha val="59000"/>
                </a:schemeClr>
              </a:gs>
            </a:gsLst>
            <a:lin ang="0" scaled="1"/>
          </a:gradFill>
          <a:ln w="12700">
            <a:noFill/>
            <a:round/>
            <a:headEnd/>
            <a:tailEnd/>
          </a:ln>
          <a:effectLst/>
        </p:spPr>
        <p:txBody>
          <a:bodyPr wrap="none" anchor="ctr"/>
          <a:lstStyle/>
          <a:p>
            <a:pPr>
              <a:defRPr/>
            </a:pPr>
            <a:r>
              <a:rPr lang="fr-FR">
                <a:latin typeface="Arial" pitchFamily="34" charset="0"/>
              </a:rPr>
              <a:t>Windows Resource Protection </a:t>
            </a:r>
            <a:endParaRPr lang="fr-FR" sz="1400">
              <a:latin typeface="Arial" pitchFamily="34" charset="0"/>
            </a:endParaRPr>
          </a:p>
        </p:txBody>
      </p:sp>
      <p:sp>
        <p:nvSpPr>
          <p:cNvPr id="316421" name="AutoShape 5"/>
          <p:cNvSpPr>
            <a:spLocks noChangeArrowheads="1"/>
          </p:cNvSpPr>
          <p:nvPr/>
        </p:nvSpPr>
        <p:spPr bwMode="auto">
          <a:xfrm>
            <a:off x="34925" y="3048000"/>
            <a:ext cx="9109075" cy="603250"/>
          </a:xfrm>
          <a:prstGeom prst="roundRect">
            <a:avLst>
              <a:gd name="adj" fmla="val 40264"/>
            </a:avLst>
          </a:prstGeom>
          <a:gradFill rotWithShape="0">
            <a:gsLst>
              <a:gs pos="0">
                <a:schemeClr val="bg2">
                  <a:alpha val="59000"/>
                </a:schemeClr>
              </a:gs>
              <a:gs pos="100000">
                <a:schemeClr val="bg2">
                  <a:gamma/>
                  <a:shade val="38039"/>
                  <a:invGamma/>
                  <a:alpha val="59000"/>
                </a:schemeClr>
              </a:gs>
            </a:gsLst>
            <a:lin ang="0" scaled="1"/>
          </a:gradFill>
          <a:ln w="12700">
            <a:noFill/>
            <a:round/>
            <a:headEnd/>
            <a:tailEnd/>
          </a:ln>
          <a:effectLst/>
        </p:spPr>
        <p:txBody>
          <a:bodyPr wrap="none" anchor="ctr"/>
          <a:lstStyle/>
          <a:p>
            <a:pPr>
              <a:defRPr/>
            </a:pPr>
            <a:r>
              <a:rPr lang="fr-FR">
                <a:latin typeface="Arial" pitchFamily="34" charset="0"/>
              </a:rPr>
              <a:t>Microsoft Management Console 3.0</a:t>
            </a:r>
            <a:endParaRPr lang="fr-FR" sz="1400">
              <a:latin typeface="Arial" pitchFamily="34" charset="0"/>
            </a:endParaRPr>
          </a:p>
        </p:txBody>
      </p:sp>
      <p:sp>
        <p:nvSpPr>
          <p:cNvPr id="316422" name="AutoShape 6"/>
          <p:cNvSpPr>
            <a:spLocks noChangeArrowheads="1"/>
          </p:cNvSpPr>
          <p:nvPr/>
        </p:nvSpPr>
        <p:spPr bwMode="auto">
          <a:xfrm>
            <a:off x="34925" y="1828800"/>
            <a:ext cx="9109075" cy="603250"/>
          </a:xfrm>
          <a:prstGeom prst="roundRect">
            <a:avLst>
              <a:gd name="adj" fmla="val 40264"/>
            </a:avLst>
          </a:prstGeom>
          <a:gradFill rotWithShape="0">
            <a:gsLst>
              <a:gs pos="0">
                <a:schemeClr val="bg2">
                  <a:alpha val="59000"/>
                </a:schemeClr>
              </a:gs>
              <a:gs pos="100000">
                <a:schemeClr val="bg2">
                  <a:gamma/>
                  <a:shade val="38039"/>
                  <a:invGamma/>
                  <a:alpha val="59000"/>
                </a:schemeClr>
              </a:gs>
            </a:gsLst>
            <a:lin ang="0" scaled="1"/>
          </a:gradFill>
          <a:ln w="12700">
            <a:noFill/>
            <a:round/>
            <a:headEnd/>
            <a:tailEnd/>
          </a:ln>
          <a:effectLst/>
        </p:spPr>
        <p:txBody>
          <a:bodyPr wrap="none" anchor="ctr"/>
          <a:lstStyle/>
          <a:p>
            <a:pPr>
              <a:defRPr/>
            </a:pPr>
            <a:r>
              <a:rPr lang="fr-FR">
                <a:latin typeface="Arial" pitchFamily="34" charset="0"/>
              </a:rPr>
              <a:t>Console de stratégies de groupe</a:t>
            </a:r>
            <a:endParaRPr lang="fr-FR" sz="1400">
              <a:latin typeface="Arial" pitchFamily="34" charset="0"/>
            </a:endParaRPr>
          </a:p>
        </p:txBody>
      </p:sp>
      <p:sp>
        <p:nvSpPr>
          <p:cNvPr id="316423" name="AutoShape 7"/>
          <p:cNvSpPr>
            <a:spLocks noChangeArrowheads="1"/>
          </p:cNvSpPr>
          <p:nvPr/>
        </p:nvSpPr>
        <p:spPr bwMode="auto">
          <a:xfrm>
            <a:off x="34925" y="1219200"/>
            <a:ext cx="9109075" cy="603250"/>
          </a:xfrm>
          <a:prstGeom prst="roundRect">
            <a:avLst>
              <a:gd name="adj" fmla="val 40264"/>
            </a:avLst>
          </a:prstGeom>
          <a:gradFill rotWithShape="0">
            <a:gsLst>
              <a:gs pos="0">
                <a:schemeClr val="bg2">
                  <a:alpha val="59000"/>
                </a:schemeClr>
              </a:gs>
              <a:gs pos="100000">
                <a:schemeClr val="bg2">
                  <a:gamma/>
                  <a:shade val="38039"/>
                  <a:invGamma/>
                  <a:alpha val="59000"/>
                </a:schemeClr>
              </a:gs>
            </a:gsLst>
            <a:lin ang="0" scaled="1"/>
          </a:gradFill>
          <a:ln w="12700">
            <a:noFill/>
            <a:round/>
            <a:headEnd/>
            <a:tailEnd/>
          </a:ln>
          <a:effectLst/>
        </p:spPr>
        <p:txBody>
          <a:bodyPr wrap="none" anchor="ctr"/>
          <a:lstStyle/>
          <a:p>
            <a:pPr>
              <a:defRPr/>
            </a:pPr>
            <a:r>
              <a:rPr lang="fr-FR">
                <a:latin typeface="Arial" pitchFamily="34" charset="0"/>
              </a:rPr>
              <a:t>Stratégies de groupe</a:t>
            </a:r>
            <a:endParaRPr lang="fr-FR" sz="1400">
              <a:latin typeface="Arial" pitchFamily="34" charset="0"/>
            </a:endParaRPr>
          </a:p>
        </p:txBody>
      </p:sp>
      <p:sp>
        <p:nvSpPr>
          <p:cNvPr id="316424" name="AutoShape 8"/>
          <p:cNvSpPr>
            <a:spLocks noChangeArrowheads="1"/>
          </p:cNvSpPr>
          <p:nvPr/>
        </p:nvSpPr>
        <p:spPr bwMode="auto">
          <a:xfrm>
            <a:off x="34925" y="5486400"/>
            <a:ext cx="9109075" cy="603250"/>
          </a:xfrm>
          <a:prstGeom prst="roundRect">
            <a:avLst>
              <a:gd name="adj" fmla="val 40264"/>
            </a:avLst>
          </a:prstGeom>
          <a:gradFill rotWithShape="0">
            <a:gsLst>
              <a:gs pos="0">
                <a:schemeClr val="bg2">
                  <a:alpha val="59000"/>
                </a:schemeClr>
              </a:gs>
              <a:gs pos="100000">
                <a:schemeClr val="bg2">
                  <a:gamma/>
                  <a:shade val="38039"/>
                  <a:invGamma/>
                  <a:alpha val="59000"/>
                </a:schemeClr>
              </a:gs>
            </a:gsLst>
            <a:lin ang="0" scaled="1"/>
          </a:gradFill>
          <a:ln w="12700">
            <a:noFill/>
            <a:round/>
            <a:headEnd/>
            <a:tailEnd/>
          </a:ln>
          <a:effectLst/>
        </p:spPr>
        <p:txBody>
          <a:bodyPr wrap="none" anchor="ctr"/>
          <a:lstStyle/>
          <a:p>
            <a:pPr>
              <a:defRPr/>
            </a:pPr>
            <a:r>
              <a:rPr lang="fr-FR">
                <a:latin typeface="Arial" pitchFamily="34" charset="0"/>
              </a:rPr>
              <a:t>Assistance à distance (support du NAT)</a:t>
            </a:r>
            <a:endParaRPr lang="fr-FR" sz="1400">
              <a:latin typeface="Arial" pitchFamily="34" charset="0"/>
            </a:endParaRPr>
          </a:p>
        </p:txBody>
      </p:sp>
      <p:sp>
        <p:nvSpPr>
          <p:cNvPr id="316425" name="AutoShape 9"/>
          <p:cNvSpPr>
            <a:spLocks noChangeArrowheads="1"/>
          </p:cNvSpPr>
          <p:nvPr/>
        </p:nvSpPr>
        <p:spPr bwMode="auto">
          <a:xfrm>
            <a:off x="34925" y="6096000"/>
            <a:ext cx="9109075" cy="603250"/>
          </a:xfrm>
          <a:prstGeom prst="roundRect">
            <a:avLst>
              <a:gd name="adj" fmla="val 40264"/>
            </a:avLst>
          </a:prstGeom>
          <a:gradFill rotWithShape="0">
            <a:gsLst>
              <a:gs pos="0">
                <a:schemeClr val="bg2">
                  <a:alpha val="59000"/>
                </a:schemeClr>
              </a:gs>
              <a:gs pos="100000">
                <a:schemeClr val="bg2">
                  <a:gamma/>
                  <a:shade val="38039"/>
                  <a:invGamma/>
                  <a:alpha val="59000"/>
                </a:schemeClr>
              </a:gs>
            </a:gsLst>
            <a:lin ang="0" scaled="1"/>
          </a:gradFill>
          <a:ln w="12700">
            <a:noFill/>
            <a:round/>
            <a:headEnd/>
            <a:tailEnd/>
          </a:ln>
          <a:effectLst/>
        </p:spPr>
        <p:txBody>
          <a:bodyPr wrap="none" anchor="ctr"/>
          <a:lstStyle/>
          <a:p>
            <a:pPr>
              <a:defRPr/>
            </a:pPr>
            <a:r>
              <a:rPr lang="fr-FR" dirty="0">
                <a:solidFill>
                  <a:schemeClr val="bg1"/>
                </a:solidFill>
                <a:latin typeface="Arial" pitchFamily="34" charset="0"/>
              </a:rPr>
              <a:t>Diagnostics intégrés (</a:t>
            </a:r>
            <a:r>
              <a:rPr lang="fr-FR" sz="1400" dirty="0">
                <a:solidFill>
                  <a:schemeClr val="bg1"/>
                </a:solidFill>
                <a:latin typeface="Arial" pitchFamily="34" charset="0"/>
              </a:rPr>
              <a:t>les pannes de disques, la dégradation des performances,</a:t>
            </a:r>
          </a:p>
          <a:p>
            <a:pPr>
              <a:defRPr/>
            </a:pPr>
            <a:r>
              <a:rPr lang="fr-FR" sz="1400" dirty="0">
                <a:solidFill>
                  <a:schemeClr val="bg1"/>
                </a:solidFill>
                <a:latin typeface="Arial" pitchFamily="34" charset="0"/>
              </a:rPr>
              <a:t> l'absence de connexion au réseau et l'impossibilité d'arrêter correctement l'ordinateur) </a:t>
            </a:r>
          </a:p>
        </p:txBody>
      </p:sp>
      <p:sp>
        <p:nvSpPr>
          <p:cNvPr id="316426" name="AutoShape 10"/>
          <p:cNvSpPr>
            <a:spLocks noChangeArrowheads="1"/>
          </p:cNvSpPr>
          <p:nvPr/>
        </p:nvSpPr>
        <p:spPr bwMode="auto">
          <a:xfrm>
            <a:off x="34925" y="4876800"/>
            <a:ext cx="9109075" cy="603250"/>
          </a:xfrm>
          <a:prstGeom prst="roundRect">
            <a:avLst>
              <a:gd name="adj" fmla="val 40264"/>
            </a:avLst>
          </a:prstGeom>
          <a:gradFill rotWithShape="0">
            <a:gsLst>
              <a:gs pos="0">
                <a:schemeClr val="bg2">
                  <a:alpha val="59000"/>
                </a:schemeClr>
              </a:gs>
              <a:gs pos="100000">
                <a:schemeClr val="bg2">
                  <a:gamma/>
                  <a:shade val="38039"/>
                  <a:invGamma/>
                  <a:alpha val="59000"/>
                </a:schemeClr>
              </a:gs>
            </a:gsLst>
            <a:lin ang="0" scaled="1"/>
          </a:gradFill>
          <a:ln w="12700">
            <a:noFill/>
            <a:round/>
            <a:headEnd/>
            <a:tailEnd/>
          </a:ln>
          <a:effectLst/>
        </p:spPr>
        <p:txBody>
          <a:bodyPr wrap="none" anchor="ctr"/>
          <a:lstStyle/>
          <a:p>
            <a:pPr>
              <a:defRPr/>
            </a:pPr>
            <a:r>
              <a:rPr lang="fr-FR">
                <a:latin typeface="Arial" pitchFamily="34" charset="0"/>
              </a:rPr>
              <a:t>Windows Remote Management</a:t>
            </a:r>
          </a:p>
        </p:txBody>
      </p:sp>
      <p:sp>
        <p:nvSpPr>
          <p:cNvPr id="97291" name="Rectangle 11"/>
          <p:cNvSpPr>
            <a:spLocks noGrp="1" noChangeArrowheads="1"/>
          </p:cNvSpPr>
          <p:nvPr>
            <p:ph type="title"/>
          </p:nvPr>
        </p:nvSpPr>
        <p:spPr>
          <a:xfrm>
            <a:off x="-22225" y="79375"/>
            <a:ext cx="9144000" cy="585788"/>
          </a:xfrm>
          <a:noFill/>
        </p:spPr>
        <p:txBody>
          <a:bodyPr/>
          <a:lstStyle/>
          <a:p>
            <a:r>
              <a:rPr lang="fr-FR" smtClean="0"/>
              <a:t>Evolution des fonctions d’administration</a:t>
            </a:r>
          </a:p>
        </p:txBody>
      </p:sp>
      <p:sp>
        <p:nvSpPr>
          <p:cNvPr id="97292" name="Rectangle 12"/>
          <p:cNvSpPr>
            <a:spLocks noChangeArrowheads="1"/>
          </p:cNvSpPr>
          <p:nvPr/>
        </p:nvSpPr>
        <p:spPr bwMode="auto">
          <a:xfrm>
            <a:off x="7366000" y="595313"/>
            <a:ext cx="1673225" cy="336550"/>
          </a:xfrm>
          <a:prstGeom prst="rect">
            <a:avLst/>
          </a:prstGeom>
          <a:noFill/>
          <a:ln w="12700">
            <a:noFill/>
            <a:miter lim="800000"/>
            <a:headEnd/>
            <a:tailEnd/>
          </a:ln>
        </p:spPr>
        <p:txBody>
          <a:bodyPr>
            <a:spAutoFit/>
          </a:bodyPr>
          <a:lstStyle/>
          <a:p>
            <a:pPr algn="ctr"/>
            <a:r>
              <a:rPr lang="fr-FR" altLang="ja-JP" sz="1600" b="1">
                <a:latin typeface="Segoe" pitchFamily="34" charset="0"/>
                <a:ea typeface="MS PGothic" pitchFamily="34" charset="-128"/>
              </a:rPr>
              <a:t>Windows Vista </a:t>
            </a:r>
          </a:p>
        </p:txBody>
      </p:sp>
      <p:sp>
        <p:nvSpPr>
          <p:cNvPr id="97293" name="Rectangle 13"/>
          <p:cNvSpPr>
            <a:spLocks noChangeArrowheads="1"/>
          </p:cNvSpPr>
          <p:nvPr/>
        </p:nvSpPr>
        <p:spPr bwMode="auto">
          <a:xfrm>
            <a:off x="3886200" y="592138"/>
            <a:ext cx="1673225" cy="581025"/>
          </a:xfrm>
          <a:prstGeom prst="rect">
            <a:avLst/>
          </a:prstGeom>
          <a:noFill/>
          <a:ln w="12700">
            <a:noFill/>
            <a:miter lim="800000"/>
            <a:headEnd/>
            <a:tailEnd/>
          </a:ln>
        </p:spPr>
        <p:txBody>
          <a:bodyPr>
            <a:spAutoFit/>
          </a:bodyPr>
          <a:lstStyle/>
          <a:p>
            <a:pPr algn="ctr"/>
            <a:r>
              <a:rPr lang="fr-FR" altLang="ja-JP" sz="1600" b="1">
                <a:latin typeface="Segoe" pitchFamily="34" charset="0"/>
                <a:ea typeface="MS PGothic" pitchFamily="34" charset="-128"/>
              </a:rPr>
              <a:t>Windows 2000</a:t>
            </a:r>
          </a:p>
          <a:p>
            <a:pPr algn="ctr"/>
            <a:r>
              <a:rPr lang="fr-FR" altLang="ja-JP" sz="1600" b="1">
                <a:latin typeface="Segoe" pitchFamily="34" charset="0"/>
                <a:ea typeface="MS PGothic" pitchFamily="34" charset="-128"/>
              </a:rPr>
              <a:t>Professionnel</a:t>
            </a:r>
          </a:p>
        </p:txBody>
      </p:sp>
      <p:sp>
        <p:nvSpPr>
          <p:cNvPr id="97294" name="Rectangle 14"/>
          <p:cNvSpPr>
            <a:spLocks noChangeArrowheads="1"/>
          </p:cNvSpPr>
          <p:nvPr/>
        </p:nvSpPr>
        <p:spPr bwMode="auto">
          <a:xfrm>
            <a:off x="5597525" y="596900"/>
            <a:ext cx="1673225" cy="581025"/>
          </a:xfrm>
          <a:prstGeom prst="rect">
            <a:avLst/>
          </a:prstGeom>
          <a:noFill/>
          <a:ln w="12700">
            <a:noFill/>
            <a:miter lim="800000"/>
            <a:headEnd/>
            <a:tailEnd/>
          </a:ln>
        </p:spPr>
        <p:txBody>
          <a:bodyPr>
            <a:spAutoFit/>
          </a:bodyPr>
          <a:lstStyle/>
          <a:p>
            <a:pPr algn="ctr"/>
            <a:r>
              <a:rPr lang="fr-FR" altLang="ja-JP" sz="1600" b="1">
                <a:latin typeface="Segoe" pitchFamily="34" charset="0"/>
                <a:ea typeface="MS PGothic" pitchFamily="34" charset="-128"/>
              </a:rPr>
              <a:t>Windows XP</a:t>
            </a:r>
          </a:p>
          <a:p>
            <a:pPr algn="ctr"/>
            <a:r>
              <a:rPr lang="fr-FR" altLang="ja-JP" sz="1600" b="1">
                <a:latin typeface="Segoe" pitchFamily="34" charset="0"/>
                <a:ea typeface="MS PGothic" pitchFamily="34" charset="-128"/>
              </a:rPr>
              <a:t>Professionnel</a:t>
            </a:r>
          </a:p>
        </p:txBody>
      </p:sp>
      <p:pic>
        <p:nvPicPr>
          <p:cNvPr id="316431" name="Picture 15" descr="green check-sm"/>
          <p:cNvPicPr>
            <a:picLocks noChangeAspect="1" noChangeArrowheads="1"/>
          </p:cNvPicPr>
          <p:nvPr/>
        </p:nvPicPr>
        <p:blipFill>
          <a:blip r:embed="rId3"/>
          <a:srcRect/>
          <a:stretch>
            <a:fillRect/>
          </a:stretch>
        </p:blipFill>
        <p:spPr bwMode="auto">
          <a:xfrm>
            <a:off x="7983538" y="1223963"/>
            <a:ext cx="517525" cy="517525"/>
          </a:xfrm>
          <a:prstGeom prst="rect">
            <a:avLst/>
          </a:prstGeom>
          <a:noFill/>
          <a:ln w="9525">
            <a:noFill/>
            <a:miter lim="800000"/>
            <a:headEnd/>
            <a:tailEnd/>
          </a:ln>
        </p:spPr>
      </p:pic>
      <p:pic>
        <p:nvPicPr>
          <p:cNvPr id="316432" name="Picture 16" descr="green check-sm"/>
          <p:cNvPicPr>
            <a:picLocks noChangeAspect="1" noChangeArrowheads="1"/>
          </p:cNvPicPr>
          <p:nvPr/>
        </p:nvPicPr>
        <p:blipFill>
          <a:blip r:embed="rId3"/>
          <a:srcRect/>
          <a:stretch>
            <a:fillRect/>
          </a:stretch>
        </p:blipFill>
        <p:spPr bwMode="auto">
          <a:xfrm>
            <a:off x="7983538" y="1884363"/>
            <a:ext cx="517525" cy="517525"/>
          </a:xfrm>
          <a:prstGeom prst="rect">
            <a:avLst/>
          </a:prstGeom>
          <a:noFill/>
          <a:ln w="9525">
            <a:noFill/>
            <a:miter lim="800000"/>
            <a:headEnd/>
            <a:tailEnd/>
          </a:ln>
        </p:spPr>
      </p:pic>
      <p:sp>
        <p:nvSpPr>
          <p:cNvPr id="316433" name="Text Box 17"/>
          <p:cNvSpPr txBox="1">
            <a:spLocks noChangeArrowheads="1"/>
          </p:cNvSpPr>
          <p:nvPr/>
        </p:nvSpPr>
        <p:spPr bwMode="auto">
          <a:xfrm>
            <a:off x="5773738" y="1828800"/>
            <a:ext cx="1524000" cy="641350"/>
          </a:xfrm>
          <a:prstGeom prst="rect">
            <a:avLst/>
          </a:prstGeom>
          <a:noFill/>
          <a:ln w="12700">
            <a:noFill/>
            <a:miter lim="800000"/>
            <a:headEnd/>
            <a:tailEnd/>
          </a:ln>
        </p:spPr>
        <p:txBody>
          <a:bodyPr>
            <a:spAutoFit/>
          </a:bodyPr>
          <a:lstStyle/>
          <a:p>
            <a:pPr>
              <a:spcBef>
                <a:spcPct val="50000"/>
              </a:spcBef>
            </a:pPr>
            <a:r>
              <a:rPr lang="fr-FR" b="1">
                <a:solidFill>
                  <a:srgbClr val="DDDDDD"/>
                </a:solidFill>
              </a:rPr>
              <a:t>Composant additionnel</a:t>
            </a:r>
            <a:endParaRPr lang="en-US" b="1">
              <a:solidFill>
                <a:srgbClr val="DDDDDD"/>
              </a:solidFill>
            </a:endParaRPr>
          </a:p>
        </p:txBody>
      </p:sp>
      <p:pic>
        <p:nvPicPr>
          <p:cNvPr id="316434" name="Picture 18" descr="green check-sm"/>
          <p:cNvPicPr>
            <a:picLocks noChangeAspect="1" noChangeArrowheads="1"/>
          </p:cNvPicPr>
          <p:nvPr/>
        </p:nvPicPr>
        <p:blipFill>
          <a:blip r:embed="rId3"/>
          <a:srcRect/>
          <a:stretch>
            <a:fillRect/>
          </a:stretch>
        </p:blipFill>
        <p:spPr bwMode="auto">
          <a:xfrm>
            <a:off x="8004175" y="3140075"/>
            <a:ext cx="517525" cy="517525"/>
          </a:xfrm>
          <a:prstGeom prst="rect">
            <a:avLst/>
          </a:prstGeom>
          <a:noFill/>
          <a:ln w="9525">
            <a:noFill/>
            <a:miter lim="800000"/>
            <a:headEnd/>
            <a:tailEnd/>
          </a:ln>
        </p:spPr>
      </p:pic>
      <p:pic>
        <p:nvPicPr>
          <p:cNvPr id="316435" name="Picture 19" descr="green check-sm"/>
          <p:cNvPicPr>
            <a:picLocks noChangeAspect="1" noChangeArrowheads="1"/>
          </p:cNvPicPr>
          <p:nvPr/>
        </p:nvPicPr>
        <p:blipFill>
          <a:blip r:embed="rId3"/>
          <a:srcRect/>
          <a:stretch>
            <a:fillRect/>
          </a:stretch>
        </p:blipFill>
        <p:spPr bwMode="auto">
          <a:xfrm>
            <a:off x="8004175" y="3733800"/>
            <a:ext cx="517525" cy="517525"/>
          </a:xfrm>
          <a:prstGeom prst="rect">
            <a:avLst/>
          </a:prstGeom>
          <a:noFill/>
          <a:ln w="9525">
            <a:noFill/>
            <a:miter lim="800000"/>
            <a:headEnd/>
            <a:tailEnd/>
          </a:ln>
        </p:spPr>
      </p:pic>
      <p:sp>
        <p:nvSpPr>
          <p:cNvPr id="316436" name="Text Box 20"/>
          <p:cNvSpPr txBox="1">
            <a:spLocks noChangeArrowheads="1"/>
          </p:cNvSpPr>
          <p:nvPr/>
        </p:nvSpPr>
        <p:spPr bwMode="auto">
          <a:xfrm>
            <a:off x="5849938" y="3048000"/>
            <a:ext cx="1524000" cy="641350"/>
          </a:xfrm>
          <a:prstGeom prst="rect">
            <a:avLst/>
          </a:prstGeom>
          <a:noFill/>
          <a:ln w="12700">
            <a:noFill/>
            <a:miter lim="800000"/>
            <a:headEnd/>
            <a:tailEnd/>
          </a:ln>
        </p:spPr>
        <p:txBody>
          <a:bodyPr>
            <a:spAutoFit/>
          </a:bodyPr>
          <a:lstStyle/>
          <a:p>
            <a:pPr>
              <a:spcBef>
                <a:spcPct val="50000"/>
              </a:spcBef>
            </a:pPr>
            <a:r>
              <a:rPr lang="fr-FR" b="1">
                <a:solidFill>
                  <a:srgbClr val="DDDDDD"/>
                </a:solidFill>
              </a:rPr>
              <a:t>Composant additionnel</a:t>
            </a:r>
            <a:endParaRPr lang="en-US" b="1">
              <a:solidFill>
                <a:srgbClr val="DDDDDD"/>
              </a:solidFill>
            </a:endParaRPr>
          </a:p>
        </p:txBody>
      </p:sp>
      <p:pic>
        <p:nvPicPr>
          <p:cNvPr id="316437" name="Picture 21" descr="green check-sm"/>
          <p:cNvPicPr>
            <a:picLocks noChangeAspect="1" noChangeArrowheads="1"/>
          </p:cNvPicPr>
          <p:nvPr/>
        </p:nvPicPr>
        <p:blipFill>
          <a:blip r:embed="rId3"/>
          <a:srcRect/>
          <a:stretch>
            <a:fillRect/>
          </a:stretch>
        </p:blipFill>
        <p:spPr bwMode="auto">
          <a:xfrm>
            <a:off x="7996238" y="4343400"/>
            <a:ext cx="517525" cy="517525"/>
          </a:xfrm>
          <a:prstGeom prst="rect">
            <a:avLst/>
          </a:prstGeom>
          <a:noFill/>
          <a:ln w="9525">
            <a:noFill/>
            <a:miter lim="800000"/>
            <a:headEnd/>
            <a:tailEnd/>
          </a:ln>
        </p:spPr>
      </p:pic>
      <p:pic>
        <p:nvPicPr>
          <p:cNvPr id="316438" name="Picture 22" descr="green check-sm"/>
          <p:cNvPicPr>
            <a:picLocks noChangeAspect="1" noChangeArrowheads="1"/>
          </p:cNvPicPr>
          <p:nvPr/>
        </p:nvPicPr>
        <p:blipFill>
          <a:blip r:embed="rId3"/>
          <a:srcRect/>
          <a:stretch>
            <a:fillRect/>
          </a:stretch>
        </p:blipFill>
        <p:spPr bwMode="auto">
          <a:xfrm>
            <a:off x="7993063" y="4945063"/>
            <a:ext cx="517525" cy="517525"/>
          </a:xfrm>
          <a:prstGeom prst="rect">
            <a:avLst/>
          </a:prstGeom>
          <a:noFill/>
          <a:ln w="9525">
            <a:noFill/>
            <a:miter lim="800000"/>
            <a:headEnd/>
            <a:tailEnd/>
          </a:ln>
        </p:spPr>
      </p:pic>
      <p:pic>
        <p:nvPicPr>
          <p:cNvPr id="316439" name="Picture 23" descr="green check-sm"/>
          <p:cNvPicPr>
            <a:picLocks noChangeAspect="1" noChangeArrowheads="1"/>
          </p:cNvPicPr>
          <p:nvPr/>
        </p:nvPicPr>
        <p:blipFill>
          <a:blip r:embed="rId3"/>
          <a:srcRect/>
          <a:stretch>
            <a:fillRect/>
          </a:stretch>
        </p:blipFill>
        <p:spPr bwMode="auto">
          <a:xfrm>
            <a:off x="8002588" y="5562600"/>
            <a:ext cx="517525" cy="517525"/>
          </a:xfrm>
          <a:prstGeom prst="rect">
            <a:avLst/>
          </a:prstGeom>
          <a:noFill/>
          <a:ln w="9525">
            <a:noFill/>
            <a:miter lim="800000"/>
            <a:headEnd/>
            <a:tailEnd/>
          </a:ln>
        </p:spPr>
      </p:pic>
      <p:pic>
        <p:nvPicPr>
          <p:cNvPr id="316440" name="Picture 24" descr="green check-sm"/>
          <p:cNvPicPr>
            <a:picLocks noChangeAspect="1" noChangeArrowheads="1"/>
          </p:cNvPicPr>
          <p:nvPr/>
        </p:nvPicPr>
        <p:blipFill>
          <a:blip r:embed="rId3"/>
          <a:srcRect/>
          <a:stretch>
            <a:fillRect/>
          </a:stretch>
        </p:blipFill>
        <p:spPr bwMode="auto">
          <a:xfrm>
            <a:off x="7994650" y="6111875"/>
            <a:ext cx="517525" cy="517525"/>
          </a:xfrm>
          <a:prstGeom prst="rect">
            <a:avLst/>
          </a:prstGeom>
          <a:noFill/>
          <a:ln w="9525">
            <a:noFill/>
            <a:miter lim="800000"/>
            <a:headEnd/>
            <a:tailEnd/>
          </a:ln>
        </p:spPr>
      </p:pic>
      <p:pic>
        <p:nvPicPr>
          <p:cNvPr id="316441" name="Picture 25" descr="green check-sm"/>
          <p:cNvPicPr>
            <a:picLocks noChangeAspect="1" noChangeArrowheads="1"/>
          </p:cNvPicPr>
          <p:nvPr/>
        </p:nvPicPr>
        <p:blipFill>
          <a:blip r:embed="rId4"/>
          <a:srcRect/>
          <a:stretch>
            <a:fillRect/>
          </a:stretch>
        </p:blipFill>
        <p:spPr bwMode="auto">
          <a:xfrm>
            <a:off x="6459538" y="5638800"/>
            <a:ext cx="304800" cy="304800"/>
          </a:xfrm>
          <a:prstGeom prst="rect">
            <a:avLst/>
          </a:prstGeom>
          <a:noFill/>
          <a:ln w="9525">
            <a:noFill/>
            <a:miter lim="800000"/>
            <a:headEnd/>
            <a:tailEnd/>
          </a:ln>
        </p:spPr>
      </p:pic>
      <p:pic>
        <p:nvPicPr>
          <p:cNvPr id="316442" name="Picture 26" descr="green check-sm"/>
          <p:cNvPicPr>
            <a:picLocks noChangeAspect="1" noChangeArrowheads="1"/>
          </p:cNvPicPr>
          <p:nvPr/>
        </p:nvPicPr>
        <p:blipFill>
          <a:blip r:embed="rId3"/>
          <a:srcRect/>
          <a:stretch>
            <a:fillRect/>
          </a:stretch>
        </p:blipFill>
        <p:spPr bwMode="auto">
          <a:xfrm>
            <a:off x="7983538" y="2449513"/>
            <a:ext cx="517525" cy="517525"/>
          </a:xfrm>
          <a:prstGeom prst="rect">
            <a:avLst/>
          </a:prstGeom>
          <a:noFill/>
          <a:ln w="9525">
            <a:noFill/>
            <a:miter lim="800000"/>
            <a:headEnd/>
            <a:tailEnd/>
          </a:ln>
        </p:spPr>
      </p:pic>
      <p:pic>
        <p:nvPicPr>
          <p:cNvPr id="316443" name="Picture 27" descr="green check-sm"/>
          <p:cNvPicPr>
            <a:picLocks noChangeAspect="1" noChangeArrowheads="1"/>
          </p:cNvPicPr>
          <p:nvPr/>
        </p:nvPicPr>
        <p:blipFill>
          <a:blip r:embed="rId5"/>
          <a:srcRect/>
          <a:stretch>
            <a:fillRect/>
          </a:stretch>
        </p:blipFill>
        <p:spPr bwMode="auto">
          <a:xfrm>
            <a:off x="6334125" y="2554288"/>
            <a:ext cx="365125" cy="365125"/>
          </a:xfrm>
          <a:prstGeom prst="rect">
            <a:avLst/>
          </a:prstGeom>
          <a:noFill/>
          <a:ln w="9525">
            <a:noFill/>
            <a:miter lim="800000"/>
            <a:headEnd/>
            <a:tailEnd/>
          </a:ln>
        </p:spPr>
      </p:pic>
      <p:pic>
        <p:nvPicPr>
          <p:cNvPr id="316444" name="Picture 28" descr="green check-sm"/>
          <p:cNvPicPr>
            <a:picLocks noChangeAspect="1" noChangeArrowheads="1"/>
          </p:cNvPicPr>
          <p:nvPr/>
        </p:nvPicPr>
        <p:blipFill>
          <a:blip r:embed="rId5"/>
          <a:srcRect/>
          <a:stretch>
            <a:fillRect/>
          </a:stretch>
        </p:blipFill>
        <p:spPr bwMode="auto">
          <a:xfrm>
            <a:off x="6307138" y="1371600"/>
            <a:ext cx="365125" cy="365125"/>
          </a:xfrm>
          <a:prstGeom prst="rect">
            <a:avLst/>
          </a:prstGeom>
          <a:noFill/>
          <a:ln w="9525">
            <a:noFill/>
            <a:miter lim="800000"/>
            <a:headEnd/>
            <a:tailEnd/>
          </a:ln>
        </p:spPr>
      </p:pic>
      <p:pic>
        <p:nvPicPr>
          <p:cNvPr id="316445" name="Picture 29" descr="green check-sm"/>
          <p:cNvPicPr>
            <a:picLocks noChangeAspect="1" noChangeArrowheads="1"/>
          </p:cNvPicPr>
          <p:nvPr/>
        </p:nvPicPr>
        <p:blipFill>
          <a:blip r:embed="rId6"/>
          <a:srcRect/>
          <a:stretch>
            <a:fillRect/>
          </a:stretch>
        </p:blipFill>
        <p:spPr bwMode="auto">
          <a:xfrm>
            <a:off x="4630738" y="1447800"/>
            <a:ext cx="212725" cy="212725"/>
          </a:xfrm>
          <a:prstGeom prst="rect">
            <a:avLst/>
          </a:prstGeom>
          <a:noFill/>
          <a:ln w="9525">
            <a:noFill/>
            <a:miter lim="800000"/>
            <a:headEnd/>
            <a:tailEnd/>
          </a:ln>
        </p:spPr>
      </p:pic>
      <p:pic>
        <p:nvPicPr>
          <p:cNvPr id="316446" name="Picture 30" descr="green check-sm"/>
          <p:cNvPicPr>
            <a:picLocks noChangeAspect="1" noChangeArrowheads="1"/>
          </p:cNvPicPr>
          <p:nvPr/>
        </p:nvPicPr>
        <p:blipFill>
          <a:blip r:embed="rId6"/>
          <a:srcRect/>
          <a:stretch>
            <a:fillRect/>
          </a:stretch>
        </p:blipFill>
        <p:spPr bwMode="auto">
          <a:xfrm>
            <a:off x="4683125" y="2625725"/>
            <a:ext cx="212725" cy="2127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6423"/>
                                        </p:tgtEl>
                                        <p:attrNameLst>
                                          <p:attrName>style.visibility</p:attrName>
                                        </p:attrNameLst>
                                      </p:cBhvr>
                                      <p:to>
                                        <p:strVal val="visible"/>
                                      </p:to>
                                    </p:set>
                                    <p:animEffect transition="in" filter="fade">
                                      <p:cBhvr>
                                        <p:cTn id="7" dur="500"/>
                                        <p:tgtEl>
                                          <p:spTgt spid="3164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6422"/>
                                        </p:tgtEl>
                                        <p:attrNameLst>
                                          <p:attrName>style.visibility</p:attrName>
                                        </p:attrNameLst>
                                      </p:cBhvr>
                                      <p:to>
                                        <p:strVal val="visible"/>
                                      </p:to>
                                    </p:set>
                                    <p:animEffect transition="in" filter="fade">
                                      <p:cBhvr>
                                        <p:cTn id="11" dur="500"/>
                                        <p:tgtEl>
                                          <p:spTgt spid="3164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6418"/>
                                        </p:tgtEl>
                                        <p:attrNameLst>
                                          <p:attrName>style.visibility</p:attrName>
                                        </p:attrNameLst>
                                      </p:cBhvr>
                                      <p:to>
                                        <p:strVal val="visible"/>
                                      </p:to>
                                    </p:set>
                                    <p:animEffect transition="in" filter="fade">
                                      <p:cBhvr>
                                        <p:cTn id="15" dur="500"/>
                                        <p:tgtEl>
                                          <p:spTgt spid="31641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16421"/>
                                        </p:tgtEl>
                                        <p:attrNameLst>
                                          <p:attrName>style.visibility</p:attrName>
                                        </p:attrNameLst>
                                      </p:cBhvr>
                                      <p:to>
                                        <p:strVal val="visible"/>
                                      </p:to>
                                    </p:set>
                                    <p:animEffect transition="in" filter="fade">
                                      <p:cBhvr>
                                        <p:cTn id="19" dur="500"/>
                                        <p:tgtEl>
                                          <p:spTgt spid="31642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16420"/>
                                        </p:tgtEl>
                                        <p:attrNameLst>
                                          <p:attrName>style.visibility</p:attrName>
                                        </p:attrNameLst>
                                      </p:cBhvr>
                                      <p:to>
                                        <p:strVal val="visible"/>
                                      </p:to>
                                    </p:set>
                                    <p:animEffect transition="in" filter="fade">
                                      <p:cBhvr>
                                        <p:cTn id="23" dur="500"/>
                                        <p:tgtEl>
                                          <p:spTgt spid="31642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16419"/>
                                        </p:tgtEl>
                                        <p:attrNameLst>
                                          <p:attrName>style.visibility</p:attrName>
                                        </p:attrNameLst>
                                      </p:cBhvr>
                                      <p:to>
                                        <p:strVal val="visible"/>
                                      </p:to>
                                    </p:set>
                                    <p:animEffect transition="in" filter="fade">
                                      <p:cBhvr>
                                        <p:cTn id="27" dur="500"/>
                                        <p:tgtEl>
                                          <p:spTgt spid="3164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16426"/>
                                        </p:tgtEl>
                                        <p:attrNameLst>
                                          <p:attrName>style.visibility</p:attrName>
                                        </p:attrNameLst>
                                      </p:cBhvr>
                                      <p:to>
                                        <p:strVal val="visible"/>
                                      </p:to>
                                    </p:set>
                                    <p:animEffect transition="in" filter="fade">
                                      <p:cBhvr>
                                        <p:cTn id="31" dur="500"/>
                                        <p:tgtEl>
                                          <p:spTgt spid="31642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16424"/>
                                        </p:tgtEl>
                                        <p:attrNameLst>
                                          <p:attrName>style.visibility</p:attrName>
                                        </p:attrNameLst>
                                      </p:cBhvr>
                                      <p:to>
                                        <p:strVal val="visible"/>
                                      </p:to>
                                    </p:set>
                                    <p:animEffect transition="in" filter="fade">
                                      <p:cBhvr>
                                        <p:cTn id="35" dur="500"/>
                                        <p:tgtEl>
                                          <p:spTgt spid="31642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16425"/>
                                        </p:tgtEl>
                                        <p:attrNameLst>
                                          <p:attrName>style.visibility</p:attrName>
                                        </p:attrNameLst>
                                      </p:cBhvr>
                                      <p:to>
                                        <p:strVal val="visible"/>
                                      </p:to>
                                    </p:set>
                                    <p:animEffect transition="in" filter="fade">
                                      <p:cBhvr>
                                        <p:cTn id="39" dur="500"/>
                                        <p:tgtEl>
                                          <p:spTgt spid="316425"/>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nodeType="clickEffect">
                                  <p:stCondLst>
                                    <p:cond delay="0"/>
                                  </p:stCondLst>
                                  <p:childTnLst>
                                    <p:set>
                                      <p:cBhvr>
                                        <p:cTn id="43" dur="1" fill="hold">
                                          <p:stCondLst>
                                            <p:cond delay="0"/>
                                          </p:stCondLst>
                                        </p:cTn>
                                        <p:tgtEl>
                                          <p:spTgt spid="316445"/>
                                        </p:tgtEl>
                                        <p:attrNameLst>
                                          <p:attrName>style.visibility</p:attrName>
                                        </p:attrNameLst>
                                      </p:cBhvr>
                                      <p:to>
                                        <p:strVal val="visible"/>
                                      </p:to>
                                    </p:set>
                                    <p:anim calcmode="lin" valueType="num">
                                      <p:cBhvr>
                                        <p:cTn id="44" dur="500" fill="hold"/>
                                        <p:tgtEl>
                                          <p:spTgt spid="316445"/>
                                        </p:tgtEl>
                                        <p:attrNameLst>
                                          <p:attrName>ppt_w</p:attrName>
                                        </p:attrNameLst>
                                      </p:cBhvr>
                                      <p:tavLst>
                                        <p:tav tm="0">
                                          <p:val>
                                            <p:strVal val="4*#ppt_w"/>
                                          </p:val>
                                        </p:tav>
                                        <p:tav tm="100000">
                                          <p:val>
                                            <p:strVal val="#ppt_w"/>
                                          </p:val>
                                        </p:tav>
                                      </p:tavLst>
                                    </p:anim>
                                    <p:anim calcmode="lin" valueType="num">
                                      <p:cBhvr>
                                        <p:cTn id="45" dur="500" fill="hold"/>
                                        <p:tgtEl>
                                          <p:spTgt spid="316445"/>
                                        </p:tgtEl>
                                        <p:attrNameLst>
                                          <p:attrName>ppt_h</p:attrName>
                                        </p:attrNameLst>
                                      </p:cBhvr>
                                      <p:tavLst>
                                        <p:tav tm="0">
                                          <p:val>
                                            <p:strVal val="4*#ppt_h"/>
                                          </p:val>
                                        </p:tav>
                                        <p:tav tm="100000">
                                          <p:val>
                                            <p:strVal val="#ppt_h"/>
                                          </p:val>
                                        </p:tav>
                                      </p:tavLst>
                                    </p:anim>
                                  </p:childTnLst>
                                </p:cTn>
                              </p:par>
                              <p:par>
                                <p:cTn id="46" presetID="10" presetClass="entr" presetSubtype="0" fill="hold" nodeType="withEffect">
                                  <p:stCondLst>
                                    <p:cond delay="0"/>
                                  </p:stCondLst>
                                  <p:childTnLst>
                                    <p:set>
                                      <p:cBhvr>
                                        <p:cTn id="47" dur="1" fill="hold">
                                          <p:stCondLst>
                                            <p:cond delay="0"/>
                                          </p:stCondLst>
                                        </p:cTn>
                                        <p:tgtEl>
                                          <p:spTgt spid="316445"/>
                                        </p:tgtEl>
                                        <p:attrNameLst>
                                          <p:attrName>style.visibility</p:attrName>
                                        </p:attrNameLst>
                                      </p:cBhvr>
                                      <p:to>
                                        <p:strVal val="visible"/>
                                      </p:to>
                                    </p:set>
                                    <p:animEffect transition="in" filter="fade">
                                      <p:cBhvr>
                                        <p:cTn id="48" dur="500"/>
                                        <p:tgtEl>
                                          <p:spTgt spid="316445"/>
                                        </p:tgtEl>
                                      </p:cBhvr>
                                    </p:animEffect>
                                  </p:childTnLst>
                                </p:cTn>
                              </p:par>
                              <p:par>
                                <p:cTn id="49" presetID="23" presetClass="entr" presetSubtype="32" fill="hold" nodeType="withEffect">
                                  <p:stCondLst>
                                    <p:cond delay="0"/>
                                  </p:stCondLst>
                                  <p:childTnLst>
                                    <p:set>
                                      <p:cBhvr>
                                        <p:cTn id="50" dur="1" fill="hold">
                                          <p:stCondLst>
                                            <p:cond delay="0"/>
                                          </p:stCondLst>
                                        </p:cTn>
                                        <p:tgtEl>
                                          <p:spTgt spid="316444"/>
                                        </p:tgtEl>
                                        <p:attrNameLst>
                                          <p:attrName>style.visibility</p:attrName>
                                        </p:attrNameLst>
                                      </p:cBhvr>
                                      <p:to>
                                        <p:strVal val="visible"/>
                                      </p:to>
                                    </p:set>
                                    <p:anim calcmode="lin" valueType="num">
                                      <p:cBhvr>
                                        <p:cTn id="51" dur="500" fill="hold"/>
                                        <p:tgtEl>
                                          <p:spTgt spid="316444"/>
                                        </p:tgtEl>
                                        <p:attrNameLst>
                                          <p:attrName>ppt_w</p:attrName>
                                        </p:attrNameLst>
                                      </p:cBhvr>
                                      <p:tavLst>
                                        <p:tav tm="0">
                                          <p:val>
                                            <p:strVal val="4*#ppt_w"/>
                                          </p:val>
                                        </p:tav>
                                        <p:tav tm="100000">
                                          <p:val>
                                            <p:strVal val="#ppt_w"/>
                                          </p:val>
                                        </p:tav>
                                      </p:tavLst>
                                    </p:anim>
                                    <p:anim calcmode="lin" valueType="num">
                                      <p:cBhvr>
                                        <p:cTn id="52" dur="500" fill="hold"/>
                                        <p:tgtEl>
                                          <p:spTgt spid="316444"/>
                                        </p:tgtEl>
                                        <p:attrNameLst>
                                          <p:attrName>ppt_h</p:attrName>
                                        </p:attrNameLst>
                                      </p:cBhvr>
                                      <p:tavLst>
                                        <p:tav tm="0">
                                          <p:val>
                                            <p:strVal val="4*#ppt_h"/>
                                          </p:val>
                                        </p:tav>
                                        <p:tav tm="100000">
                                          <p:val>
                                            <p:strVal val="#ppt_h"/>
                                          </p:val>
                                        </p:tav>
                                      </p:tavLst>
                                    </p:anim>
                                  </p:childTnLst>
                                </p:cTn>
                              </p:par>
                              <p:par>
                                <p:cTn id="53" presetID="10" presetClass="entr" presetSubtype="0" fill="hold" nodeType="withEffect">
                                  <p:stCondLst>
                                    <p:cond delay="0"/>
                                  </p:stCondLst>
                                  <p:childTnLst>
                                    <p:set>
                                      <p:cBhvr>
                                        <p:cTn id="54" dur="1" fill="hold">
                                          <p:stCondLst>
                                            <p:cond delay="0"/>
                                          </p:stCondLst>
                                        </p:cTn>
                                        <p:tgtEl>
                                          <p:spTgt spid="316444"/>
                                        </p:tgtEl>
                                        <p:attrNameLst>
                                          <p:attrName>style.visibility</p:attrName>
                                        </p:attrNameLst>
                                      </p:cBhvr>
                                      <p:to>
                                        <p:strVal val="visible"/>
                                      </p:to>
                                    </p:set>
                                    <p:animEffect transition="in" filter="fade">
                                      <p:cBhvr>
                                        <p:cTn id="55" dur="500"/>
                                        <p:tgtEl>
                                          <p:spTgt spid="316444"/>
                                        </p:tgtEl>
                                      </p:cBhvr>
                                    </p:animEffect>
                                  </p:childTnLst>
                                </p:cTn>
                              </p:par>
                              <p:par>
                                <p:cTn id="56" presetID="23" presetClass="entr" presetSubtype="32" fill="hold" nodeType="withEffect">
                                  <p:stCondLst>
                                    <p:cond delay="0"/>
                                  </p:stCondLst>
                                  <p:childTnLst>
                                    <p:set>
                                      <p:cBhvr>
                                        <p:cTn id="57" dur="1" fill="hold">
                                          <p:stCondLst>
                                            <p:cond delay="0"/>
                                          </p:stCondLst>
                                        </p:cTn>
                                        <p:tgtEl>
                                          <p:spTgt spid="316431"/>
                                        </p:tgtEl>
                                        <p:attrNameLst>
                                          <p:attrName>style.visibility</p:attrName>
                                        </p:attrNameLst>
                                      </p:cBhvr>
                                      <p:to>
                                        <p:strVal val="visible"/>
                                      </p:to>
                                    </p:set>
                                    <p:anim calcmode="lin" valueType="num">
                                      <p:cBhvr>
                                        <p:cTn id="58" dur="500" fill="hold"/>
                                        <p:tgtEl>
                                          <p:spTgt spid="316431"/>
                                        </p:tgtEl>
                                        <p:attrNameLst>
                                          <p:attrName>ppt_w</p:attrName>
                                        </p:attrNameLst>
                                      </p:cBhvr>
                                      <p:tavLst>
                                        <p:tav tm="0">
                                          <p:val>
                                            <p:strVal val="4*#ppt_w"/>
                                          </p:val>
                                        </p:tav>
                                        <p:tav tm="100000">
                                          <p:val>
                                            <p:strVal val="#ppt_w"/>
                                          </p:val>
                                        </p:tav>
                                      </p:tavLst>
                                    </p:anim>
                                    <p:anim calcmode="lin" valueType="num">
                                      <p:cBhvr>
                                        <p:cTn id="59" dur="500" fill="hold"/>
                                        <p:tgtEl>
                                          <p:spTgt spid="316431"/>
                                        </p:tgtEl>
                                        <p:attrNameLst>
                                          <p:attrName>ppt_h</p:attrName>
                                        </p:attrNameLst>
                                      </p:cBhvr>
                                      <p:tavLst>
                                        <p:tav tm="0">
                                          <p:val>
                                            <p:strVal val="4*#ppt_h"/>
                                          </p:val>
                                        </p:tav>
                                        <p:tav tm="100000">
                                          <p:val>
                                            <p:strVal val="#ppt_h"/>
                                          </p:val>
                                        </p:tav>
                                      </p:tavLst>
                                    </p:anim>
                                  </p:childTnLst>
                                </p:cTn>
                              </p:par>
                              <p:par>
                                <p:cTn id="60" presetID="10" presetClass="entr" presetSubtype="0" fill="hold" nodeType="withEffect">
                                  <p:stCondLst>
                                    <p:cond delay="0"/>
                                  </p:stCondLst>
                                  <p:childTnLst>
                                    <p:set>
                                      <p:cBhvr>
                                        <p:cTn id="61" dur="1" fill="hold">
                                          <p:stCondLst>
                                            <p:cond delay="0"/>
                                          </p:stCondLst>
                                        </p:cTn>
                                        <p:tgtEl>
                                          <p:spTgt spid="316431"/>
                                        </p:tgtEl>
                                        <p:attrNameLst>
                                          <p:attrName>style.visibility</p:attrName>
                                        </p:attrNameLst>
                                      </p:cBhvr>
                                      <p:to>
                                        <p:strVal val="visible"/>
                                      </p:to>
                                    </p:set>
                                    <p:animEffect transition="in" filter="fade">
                                      <p:cBhvr>
                                        <p:cTn id="62" dur="500"/>
                                        <p:tgtEl>
                                          <p:spTgt spid="316431"/>
                                        </p:tgtEl>
                                      </p:cBhvr>
                                    </p:animEffect>
                                  </p:childTnLst>
                                </p:cTn>
                              </p:par>
                            </p:childTnLst>
                          </p:cTn>
                        </p:par>
                        <p:par>
                          <p:cTn id="63" fill="hold">
                            <p:stCondLst>
                              <p:cond delay="500"/>
                            </p:stCondLst>
                            <p:childTnLst>
                              <p:par>
                                <p:cTn id="64" presetID="23" presetClass="entr" presetSubtype="32" fill="hold" grpId="0" nodeType="afterEffect">
                                  <p:stCondLst>
                                    <p:cond delay="0"/>
                                  </p:stCondLst>
                                  <p:childTnLst>
                                    <p:set>
                                      <p:cBhvr>
                                        <p:cTn id="65" dur="1" fill="hold">
                                          <p:stCondLst>
                                            <p:cond delay="0"/>
                                          </p:stCondLst>
                                        </p:cTn>
                                        <p:tgtEl>
                                          <p:spTgt spid="316433"/>
                                        </p:tgtEl>
                                        <p:attrNameLst>
                                          <p:attrName>style.visibility</p:attrName>
                                        </p:attrNameLst>
                                      </p:cBhvr>
                                      <p:to>
                                        <p:strVal val="visible"/>
                                      </p:to>
                                    </p:set>
                                    <p:anim calcmode="lin" valueType="num">
                                      <p:cBhvr>
                                        <p:cTn id="66" dur="500" fill="hold"/>
                                        <p:tgtEl>
                                          <p:spTgt spid="316433"/>
                                        </p:tgtEl>
                                        <p:attrNameLst>
                                          <p:attrName>ppt_w</p:attrName>
                                        </p:attrNameLst>
                                      </p:cBhvr>
                                      <p:tavLst>
                                        <p:tav tm="0">
                                          <p:val>
                                            <p:strVal val="4*#ppt_w"/>
                                          </p:val>
                                        </p:tav>
                                        <p:tav tm="100000">
                                          <p:val>
                                            <p:strVal val="#ppt_w"/>
                                          </p:val>
                                        </p:tav>
                                      </p:tavLst>
                                    </p:anim>
                                    <p:anim calcmode="lin" valueType="num">
                                      <p:cBhvr>
                                        <p:cTn id="67" dur="500" fill="hold"/>
                                        <p:tgtEl>
                                          <p:spTgt spid="316433"/>
                                        </p:tgtEl>
                                        <p:attrNameLst>
                                          <p:attrName>ppt_h</p:attrName>
                                        </p:attrNameLst>
                                      </p:cBhvr>
                                      <p:tavLst>
                                        <p:tav tm="0">
                                          <p:val>
                                            <p:strVal val="4*#ppt_h"/>
                                          </p:val>
                                        </p:tav>
                                        <p:tav tm="100000">
                                          <p:val>
                                            <p:strVal val="#ppt_h"/>
                                          </p:val>
                                        </p:tav>
                                      </p:tavLst>
                                    </p:anim>
                                  </p:childTnLst>
                                </p:cTn>
                              </p:par>
                              <p:par>
                                <p:cTn id="68" presetID="10" presetClass="entr" presetSubtype="0" fill="hold" nodeType="withEffect">
                                  <p:stCondLst>
                                    <p:cond delay="0"/>
                                  </p:stCondLst>
                                  <p:childTnLst>
                                    <p:set>
                                      <p:cBhvr>
                                        <p:cTn id="69" dur="1" fill="hold">
                                          <p:stCondLst>
                                            <p:cond delay="0"/>
                                          </p:stCondLst>
                                        </p:cTn>
                                        <p:tgtEl>
                                          <p:spTgt spid="316432"/>
                                        </p:tgtEl>
                                        <p:attrNameLst>
                                          <p:attrName>style.visibility</p:attrName>
                                        </p:attrNameLst>
                                      </p:cBhvr>
                                      <p:to>
                                        <p:strVal val="visible"/>
                                      </p:to>
                                    </p:set>
                                    <p:animEffect transition="in" filter="fade">
                                      <p:cBhvr>
                                        <p:cTn id="70" dur="500"/>
                                        <p:tgtEl>
                                          <p:spTgt spid="316432"/>
                                        </p:tgtEl>
                                      </p:cBhvr>
                                    </p:animEffect>
                                  </p:childTnLst>
                                </p:cTn>
                              </p:par>
                              <p:par>
                                <p:cTn id="71" presetID="23" presetClass="entr" presetSubtype="32" fill="hold" nodeType="withEffect">
                                  <p:stCondLst>
                                    <p:cond delay="0"/>
                                  </p:stCondLst>
                                  <p:childTnLst>
                                    <p:set>
                                      <p:cBhvr>
                                        <p:cTn id="72" dur="1" fill="hold">
                                          <p:stCondLst>
                                            <p:cond delay="0"/>
                                          </p:stCondLst>
                                        </p:cTn>
                                        <p:tgtEl>
                                          <p:spTgt spid="316432"/>
                                        </p:tgtEl>
                                        <p:attrNameLst>
                                          <p:attrName>style.visibility</p:attrName>
                                        </p:attrNameLst>
                                      </p:cBhvr>
                                      <p:to>
                                        <p:strVal val="visible"/>
                                      </p:to>
                                    </p:set>
                                    <p:anim calcmode="lin" valueType="num">
                                      <p:cBhvr>
                                        <p:cTn id="73" dur="500" fill="hold"/>
                                        <p:tgtEl>
                                          <p:spTgt spid="316432"/>
                                        </p:tgtEl>
                                        <p:attrNameLst>
                                          <p:attrName>ppt_w</p:attrName>
                                        </p:attrNameLst>
                                      </p:cBhvr>
                                      <p:tavLst>
                                        <p:tav tm="0">
                                          <p:val>
                                            <p:strVal val="4*#ppt_w"/>
                                          </p:val>
                                        </p:tav>
                                        <p:tav tm="100000">
                                          <p:val>
                                            <p:strVal val="#ppt_w"/>
                                          </p:val>
                                        </p:tav>
                                      </p:tavLst>
                                    </p:anim>
                                    <p:anim calcmode="lin" valueType="num">
                                      <p:cBhvr>
                                        <p:cTn id="74" dur="500" fill="hold"/>
                                        <p:tgtEl>
                                          <p:spTgt spid="316432"/>
                                        </p:tgtEl>
                                        <p:attrNameLst>
                                          <p:attrName>ppt_h</p:attrName>
                                        </p:attrNameLst>
                                      </p:cBhvr>
                                      <p:tavLst>
                                        <p:tav tm="0">
                                          <p:val>
                                            <p:strVal val="4*#ppt_h"/>
                                          </p:val>
                                        </p:tav>
                                        <p:tav tm="100000">
                                          <p:val>
                                            <p:strVal val="#ppt_h"/>
                                          </p:val>
                                        </p:tav>
                                      </p:tavLst>
                                    </p:anim>
                                  </p:childTnLst>
                                </p:cTn>
                              </p:par>
                              <p:par>
                                <p:cTn id="75" presetID="10" presetClass="entr" presetSubtype="0" fill="hold" grpId="1" nodeType="withEffect">
                                  <p:stCondLst>
                                    <p:cond delay="0"/>
                                  </p:stCondLst>
                                  <p:childTnLst>
                                    <p:set>
                                      <p:cBhvr>
                                        <p:cTn id="76" dur="1" fill="hold">
                                          <p:stCondLst>
                                            <p:cond delay="0"/>
                                          </p:stCondLst>
                                        </p:cTn>
                                        <p:tgtEl>
                                          <p:spTgt spid="316433"/>
                                        </p:tgtEl>
                                        <p:attrNameLst>
                                          <p:attrName>style.visibility</p:attrName>
                                        </p:attrNameLst>
                                      </p:cBhvr>
                                      <p:to>
                                        <p:strVal val="visible"/>
                                      </p:to>
                                    </p:set>
                                    <p:animEffect transition="in" filter="fade">
                                      <p:cBhvr>
                                        <p:cTn id="77" dur="500"/>
                                        <p:tgtEl>
                                          <p:spTgt spid="316433"/>
                                        </p:tgtEl>
                                      </p:cBhvr>
                                    </p:animEffect>
                                  </p:childTnLst>
                                </p:cTn>
                              </p:par>
                            </p:childTnLst>
                          </p:cTn>
                        </p:par>
                        <p:par>
                          <p:cTn id="78" fill="hold">
                            <p:stCondLst>
                              <p:cond delay="1000"/>
                            </p:stCondLst>
                            <p:childTnLst>
                              <p:par>
                                <p:cTn id="79" presetID="23" presetClass="entr" presetSubtype="32" fill="hold" nodeType="afterEffect">
                                  <p:stCondLst>
                                    <p:cond delay="0"/>
                                  </p:stCondLst>
                                  <p:childTnLst>
                                    <p:set>
                                      <p:cBhvr>
                                        <p:cTn id="80" dur="1" fill="hold">
                                          <p:stCondLst>
                                            <p:cond delay="0"/>
                                          </p:stCondLst>
                                        </p:cTn>
                                        <p:tgtEl>
                                          <p:spTgt spid="316446"/>
                                        </p:tgtEl>
                                        <p:attrNameLst>
                                          <p:attrName>style.visibility</p:attrName>
                                        </p:attrNameLst>
                                      </p:cBhvr>
                                      <p:to>
                                        <p:strVal val="visible"/>
                                      </p:to>
                                    </p:set>
                                    <p:anim calcmode="lin" valueType="num">
                                      <p:cBhvr>
                                        <p:cTn id="81" dur="500" fill="hold"/>
                                        <p:tgtEl>
                                          <p:spTgt spid="316446"/>
                                        </p:tgtEl>
                                        <p:attrNameLst>
                                          <p:attrName>ppt_w</p:attrName>
                                        </p:attrNameLst>
                                      </p:cBhvr>
                                      <p:tavLst>
                                        <p:tav tm="0">
                                          <p:val>
                                            <p:strVal val="4*#ppt_w"/>
                                          </p:val>
                                        </p:tav>
                                        <p:tav tm="100000">
                                          <p:val>
                                            <p:strVal val="#ppt_w"/>
                                          </p:val>
                                        </p:tav>
                                      </p:tavLst>
                                    </p:anim>
                                    <p:anim calcmode="lin" valueType="num">
                                      <p:cBhvr>
                                        <p:cTn id="82" dur="500" fill="hold"/>
                                        <p:tgtEl>
                                          <p:spTgt spid="316446"/>
                                        </p:tgtEl>
                                        <p:attrNameLst>
                                          <p:attrName>ppt_h</p:attrName>
                                        </p:attrNameLst>
                                      </p:cBhvr>
                                      <p:tavLst>
                                        <p:tav tm="0">
                                          <p:val>
                                            <p:strVal val="4*#ppt_h"/>
                                          </p:val>
                                        </p:tav>
                                        <p:tav tm="100000">
                                          <p:val>
                                            <p:strVal val="#ppt_h"/>
                                          </p:val>
                                        </p:tav>
                                      </p:tavLst>
                                    </p:anim>
                                  </p:childTnLst>
                                </p:cTn>
                              </p:par>
                              <p:par>
                                <p:cTn id="83" presetID="10" presetClass="entr" presetSubtype="0" fill="hold" nodeType="withEffect">
                                  <p:stCondLst>
                                    <p:cond delay="0"/>
                                  </p:stCondLst>
                                  <p:childTnLst>
                                    <p:set>
                                      <p:cBhvr>
                                        <p:cTn id="84" dur="1" fill="hold">
                                          <p:stCondLst>
                                            <p:cond delay="0"/>
                                          </p:stCondLst>
                                        </p:cTn>
                                        <p:tgtEl>
                                          <p:spTgt spid="316446"/>
                                        </p:tgtEl>
                                        <p:attrNameLst>
                                          <p:attrName>style.visibility</p:attrName>
                                        </p:attrNameLst>
                                      </p:cBhvr>
                                      <p:to>
                                        <p:strVal val="visible"/>
                                      </p:to>
                                    </p:set>
                                    <p:animEffect transition="in" filter="fade">
                                      <p:cBhvr>
                                        <p:cTn id="85" dur="500"/>
                                        <p:tgtEl>
                                          <p:spTgt spid="316446"/>
                                        </p:tgtEl>
                                      </p:cBhvr>
                                    </p:animEffect>
                                  </p:childTnLst>
                                </p:cTn>
                              </p:par>
                              <p:par>
                                <p:cTn id="86" presetID="23" presetClass="entr" presetSubtype="32" fill="hold" nodeType="withEffect">
                                  <p:stCondLst>
                                    <p:cond delay="0"/>
                                  </p:stCondLst>
                                  <p:childTnLst>
                                    <p:set>
                                      <p:cBhvr>
                                        <p:cTn id="87" dur="1" fill="hold">
                                          <p:stCondLst>
                                            <p:cond delay="0"/>
                                          </p:stCondLst>
                                        </p:cTn>
                                        <p:tgtEl>
                                          <p:spTgt spid="316443"/>
                                        </p:tgtEl>
                                        <p:attrNameLst>
                                          <p:attrName>style.visibility</p:attrName>
                                        </p:attrNameLst>
                                      </p:cBhvr>
                                      <p:to>
                                        <p:strVal val="visible"/>
                                      </p:to>
                                    </p:set>
                                    <p:anim calcmode="lin" valueType="num">
                                      <p:cBhvr>
                                        <p:cTn id="88" dur="500" fill="hold"/>
                                        <p:tgtEl>
                                          <p:spTgt spid="316443"/>
                                        </p:tgtEl>
                                        <p:attrNameLst>
                                          <p:attrName>ppt_w</p:attrName>
                                        </p:attrNameLst>
                                      </p:cBhvr>
                                      <p:tavLst>
                                        <p:tav tm="0">
                                          <p:val>
                                            <p:strVal val="4*#ppt_w"/>
                                          </p:val>
                                        </p:tav>
                                        <p:tav tm="100000">
                                          <p:val>
                                            <p:strVal val="#ppt_w"/>
                                          </p:val>
                                        </p:tav>
                                      </p:tavLst>
                                    </p:anim>
                                    <p:anim calcmode="lin" valueType="num">
                                      <p:cBhvr>
                                        <p:cTn id="89" dur="500" fill="hold"/>
                                        <p:tgtEl>
                                          <p:spTgt spid="316443"/>
                                        </p:tgtEl>
                                        <p:attrNameLst>
                                          <p:attrName>ppt_h</p:attrName>
                                        </p:attrNameLst>
                                      </p:cBhvr>
                                      <p:tavLst>
                                        <p:tav tm="0">
                                          <p:val>
                                            <p:strVal val="4*#ppt_h"/>
                                          </p:val>
                                        </p:tav>
                                        <p:tav tm="100000">
                                          <p:val>
                                            <p:strVal val="#ppt_h"/>
                                          </p:val>
                                        </p:tav>
                                      </p:tavLst>
                                    </p:anim>
                                  </p:childTnLst>
                                </p:cTn>
                              </p:par>
                              <p:par>
                                <p:cTn id="90" presetID="10" presetClass="entr" presetSubtype="0" fill="hold" nodeType="withEffect">
                                  <p:stCondLst>
                                    <p:cond delay="0"/>
                                  </p:stCondLst>
                                  <p:childTnLst>
                                    <p:set>
                                      <p:cBhvr>
                                        <p:cTn id="91" dur="1" fill="hold">
                                          <p:stCondLst>
                                            <p:cond delay="0"/>
                                          </p:stCondLst>
                                        </p:cTn>
                                        <p:tgtEl>
                                          <p:spTgt spid="316443"/>
                                        </p:tgtEl>
                                        <p:attrNameLst>
                                          <p:attrName>style.visibility</p:attrName>
                                        </p:attrNameLst>
                                      </p:cBhvr>
                                      <p:to>
                                        <p:strVal val="visible"/>
                                      </p:to>
                                    </p:set>
                                    <p:animEffect transition="in" filter="fade">
                                      <p:cBhvr>
                                        <p:cTn id="92" dur="500"/>
                                        <p:tgtEl>
                                          <p:spTgt spid="316443"/>
                                        </p:tgtEl>
                                      </p:cBhvr>
                                    </p:animEffect>
                                  </p:childTnLst>
                                </p:cTn>
                              </p:par>
                              <p:par>
                                <p:cTn id="93" presetID="23" presetClass="entr" presetSubtype="32" fill="hold" nodeType="withEffect">
                                  <p:stCondLst>
                                    <p:cond delay="0"/>
                                  </p:stCondLst>
                                  <p:childTnLst>
                                    <p:set>
                                      <p:cBhvr>
                                        <p:cTn id="94" dur="1" fill="hold">
                                          <p:stCondLst>
                                            <p:cond delay="0"/>
                                          </p:stCondLst>
                                        </p:cTn>
                                        <p:tgtEl>
                                          <p:spTgt spid="316442"/>
                                        </p:tgtEl>
                                        <p:attrNameLst>
                                          <p:attrName>style.visibility</p:attrName>
                                        </p:attrNameLst>
                                      </p:cBhvr>
                                      <p:to>
                                        <p:strVal val="visible"/>
                                      </p:to>
                                    </p:set>
                                    <p:anim calcmode="lin" valueType="num">
                                      <p:cBhvr>
                                        <p:cTn id="95" dur="500" fill="hold"/>
                                        <p:tgtEl>
                                          <p:spTgt spid="316442"/>
                                        </p:tgtEl>
                                        <p:attrNameLst>
                                          <p:attrName>ppt_w</p:attrName>
                                        </p:attrNameLst>
                                      </p:cBhvr>
                                      <p:tavLst>
                                        <p:tav tm="0">
                                          <p:val>
                                            <p:strVal val="4*#ppt_w"/>
                                          </p:val>
                                        </p:tav>
                                        <p:tav tm="100000">
                                          <p:val>
                                            <p:strVal val="#ppt_w"/>
                                          </p:val>
                                        </p:tav>
                                      </p:tavLst>
                                    </p:anim>
                                    <p:anim calcmode="lin" valueType="num">
                                      <p:cBhvr>
                                        <p:cTn id="96" dur="500" fill="hold"/>
                                        <p:tgtEl>
                                          <p:spTgt spid="316442"/>
                                        </p:tgtEl>
                                        <p:attrNameLst>
                                          <p:attrName>ppt_h</p:attrName>
                                        </p:attrNameLst>
                                      </p:cBhvr>
                                      <p:tavLst>
                                        <p:tav tm="0">
                                          <p:val>
                                            <p:strVal val="4*#ppt_h"/>
                                          </p:val>
                                        </p:tav>
                                        <p:tav tm="100000">
                                          <p:val>
                                            <p:strVal val="#ppt_h"/>
                                          </p:val>
                                        </p:tav>
                                      </p:tavLst>
                                    </p:anim>
                                  </p:childTnLst>
                                </p:cTn>
                              </p:par>
                              <p:par>
                                <p:cTn id="97" presetID="10" presetClass="entr" presetSubtype="0" fill="hold" nodeType="withEffect">
                                  <p:stCondLst>
                                    <p:cond delay="0"/>
                                  </p:stCondLst>
                                  <p:childTnLst>
                                    <p:set>
                                      <p:cBhvr>
                                        <p:cTn id="98" dur="1" fill="hold">
                                          <p:stCondLst>
                                            <p:cond delay="0"/>
                                          </p:stCondLst>
                                        </p:cTn>
                                        <p:tgtEl>
                                          <p:spTgt spid="316442"/>
                                        </p:tgtEl>
                                        <p:attrNameLst>
                                          <p:attrName>style.visibility</p:attrName>
                                        </p:attrNameLst>
                                      </p:cBhvr>
                                      <p:to>
                                        <p:strVal val="visible"/>
                                      </p:to>
                                    </p:set>
                                    <p:animEffect transition="in" filter="fade">
                                      <p:cBhvr>
                                        <p:cTn id="99" dur="500"/>
                                        <p:tgtEl>
                                          <p:spTgt spid="316442"/>
                                        </p:tgtEl>
                                      </p:cBhvr>
                                    </p:animEffect>
                                  </p:childTnLst>
                                </p:cTn>
                              </p:par>
                            </p:childTnLst>
                          </p:cTn>
                        </p:par>
                        <p:par>
                          <p:cTn id="100" fill="hold">
                            <p:stCondLst>
                              <p:cond delay="1500"/>
                            </p:stCondLst>
                            <p:childTnLst>
                              <p:par>
                                <p:cTn id="101" presetID="23" presetClass="entr" presetSubtype="32" fill="hold" grpId="0" nodeType="afterEffect">
                                  <p:stCondLst>
                                    <p:cond delay="0"/>
                                  </p:stCondLst>
                                  <p:childTnLst>
                                    <p:set>
                                      <p:cBhvr>
                                        <p:cTn id="102" dur="1" fill="hold">
                                          <p:stCondLst>
                                            <p:cond delay="0"/>
                                          </p:stCondLst>
                                        </p:cTn>
                                        <p:tgtEl>
                                          <p:spTgt spid="316436"/>
                                        </p:tgtEl>
                                        <p:attrNameLst>
                                          <p:attrName>style.visibility</p:attrName>
                                        </p:attrNameLst>
                                      </p:cBhvr>
                                      <p:to>
                                        <p:strVal val="visible"/>
                                      </p:to>
                                    </p:set>
                                    <p:anim calcmode="lin" valueType="num">
                                      <p:cBhvr>
                                        <p:cTn id="103" dur="500" fill="hold"/>
                                        <p:tgtEl>
                                          <p:spTgt spid="316436"/>
                                        </p:tgtEl>
                                        <p:attrNameLst>
                                          <p:attrName>ppt_w</p:attrName>
                                        </p:attrNameLst>
                                      </p:cBhvr>
                                      <p:tavLst>
                                        <p:tav tm="0">
                                          <p:val>
                                            <p:strVal val="4*#ppt_w"/>
                                          </p:val>
                                        </p:tav>
                                        <p:tav tm="100000">
                                          <p:val>
                                            <p:strVal val="#ppt_w"/>
                                          </p:val>
                                        </p:tav>
                                      </p:tavLst>
                                    </p:anim>
                                    <p:anim calcmode="lin" valueType="num">
                                      <p:cBhvr>
                                        <p:cTn id="104" dur="500" fill="hold"/>
                                        <p:tgtEl>
                                          <p:spTgt spid="316436"/>
                                        </p:tgtEl>
                                        <p:attrNameLst>
                                          <p:attrName>ppt_h</p:attrName>
                                        </p:attrNameLst>
                                      </p:cBhvr>
                                      <p:tavLst>
                                        <p:tav tm="0">
                                          <p:val>
                                            <p:strVal val="4*#ppt_h"/>
                                          </p:val>
                                        </p:tav>
                                        <p:tav tm="100000">
                                          <p:val>
                                            <p:strVal val="#ppt_h"/>
                                          </p:val>
                                        </p:tav>
                                      </p:tavLst>
                                    </p:anim>
                                  </p:childTnLst>
                                </p:cTn>
                              </p:par>
                              <p:par>
                                <p:cTn id="105" presetID="10" presetClass="entr" presetSubtype="0" fill="hold" grpId="1" nodeType="withEffect">
                                  <p:stCondLst>
                                    <p:cond delay="0"/>
                                  </p:stCondLst>
                                  <p:childTnLst>
                                    <p:set>
                                      <p:cBhvr>
                                        <p:cTn id="106" dur="1" fill="hold">
                                          <p:stCondLst>
                                            <p:cond delay="0"/>
                                          </p:stCondLst>
                                        </p:cTn>
                                        <p:tgtEl>
                                          <p:spTgt spid="316436"/>
                                        </p:tgtEl>
                                        <p:attrNameLst>
                                          <p:attrName>style.visibility</p:attrName>
                                        </p:attrNameLst>
                                      </p:cBhvr>
                                      <p:to>
                                        <p:strVal val="visible"/>
                                      </p:to>
                                    </p:set>
                                    <p:animEffect transition="in" filter="fade">
                                      <p:cBhvr>
                                        <p:cTn id="107" dur="500"/>
                                        <p:tgtEl>
                                          <p:spTgt spid="316436"/>
                                        </p:tgtEl>
                                      </p:cBhvr>
                                    </p:animEffect>
                                  </p:childTnLst>
                                </p:cTn>
                              </p:par>
                              <p:par>
                                <p:cTn id="108" presetID="23" presetClass="entr" presetSubtype="32" fill="hold" nodeType="withEffect">
                                  <p:stCondLst>
                                    <p:cond delay="0"/>
                                  </p:stCondLst>
                                  <p:childTnLst>
                                    <p:set>
                                      <p:cBhvr>
                                        <p:cTn id="109" dur="1" fill="hold">
                                          <p:stCondLst>
                                            <p:cond delay="0"/>
                                          </p:stCondLst>
                                        </p:cTn>
                                        <p:tgtEl>
                                          <p:spTgt spid="316434"/>
                                        </p:tgtEl>
                                        <p:attrNameLst>
                                          <p:attrName>style.visibility</p:attrName>
                                        </p:attrNameLst>
                                      </p:cBhvr>
                                      <p:to>
                                        <p:strVal val="visible"/>
                                      </p:to>
                                    </p:set>
                                    <p:anim calcmode="lin" valueType="num">
                                      <p:cBhvr>
                                        <p:cTn id="110" dur="500" fill="hold"/>
                                        <p:tgtEl>
                                          <p:spTgt spid="316434"/>
                                        </p:tgtEl>
                                        <p:attrNameLst>
                                          <p:attrName>ppt_w</p:attrName>
                                        </p:attrNameLst>
                                      </p:cBhvr>
                                      <p:tavLst>
                                        <p:tav tm="0">
                                          <p:val>
                                            <p:strVal val="4*#ppt_w"/>
                                          </p:val>
                                        </p:tav>
                                        <p:tav tm="100000">
                                          <p:val>
                                            <p:strVal val="#ppt_w"/>
                                          </p:val>
                                        </p:tav>
                                      </p:tavLst>
                                    </p:anim>
                                    <p:anim calcmode="lin" valueType="num">
                                      <p:cBhvr>
                                        <p:cTn id="111" dur="500" fill="hold"/>
                                        <p:tgtEl>
                                          <p:spTgt spid="316434"/>
                                        </p:tgtEl>
                                        <p:attrNameLst>
                                          <p:attrName>ppt_h</p:attrName>
                                        </p:attrNameLst>
                                      </p:cBhvr>
                                      <p:tavLst>
                                        <p:tav tm="0">
                                          <p:val>
                                            <p:strVal val="4*#ppt_h"/>
                                          </p:val>
                                        </p:tav>
                                        <p:tav tm="100000">
                                          <p:val>
                                            <p:strVal val="#ppt_h"/>
                                          </p:val>
                                        </p:tav>
                                      </p:tavLst>
                                    </p:anim>
                                  </p:childTnLst>
                                </p:cTn>
                              </p:par>
                              <p:par>
                                <p:cTn id="112" presetID="10" presetClass="entr" presetSubtype="0" fill="hold" nodeType="withEffect">
                                  <p:stCondLst>
                                    <p:cond delay="0"/>
                                  </p:stCondLst>
                                  <p:childTnLst>
                                    <p:set>
                                      <p:cBhvr>
                                        <p:cTn id="113" dur="1" fill="hold">
                                          <p:stCondLst>
                                            <p:cond delay="0"/>
                                          </p:stCondLst>
                                        </p:cTn>
                                        <p:tgtEl>
                                          <p:spTgt spid="316434"/>
                                        </p:tgtEl>
                                        <p:attrNameLst>
                                          <p:attrName>style.visibility</p:attrName>
                                        </p:attrNameLst>
                                      </p:cBhvr>
                                      <p:to>
                                        <p:strVal val="visible"/>
                                      </p:to>
                                    </p:set>
                                    <p:animEffect transition="in" filter="fade">
                                      <p:cBhvr>
                                        <p:cTn id="114" dur="500"/>
                                        <p:tgtEl>
                                          <p:spTgt spid="316434"/>
                                        </p:tgtEl>
                                      </p:cBhvr>
                                    </p:animEffect>
                                  </p:childTnLst>
                                </p:cTn>
                              </p:par>
                            </p:childTnLst>
                          </p:cTn>
                        </p:par>
                        <p:par>
                          <p:cTn id="115" fill="hold">
                            <p:stCondLst>
                              <p:cond delay="2000"/>
                            </p:stCondLst>
                            <p:childTnLst>
                              <p:par>
                                <p:cTn id="116" presetID="23" presetClass="entr" presetSubtype="32" fill="hold" nodeType="afterEffect">
                                  <p:stCondLst>
                                    <p:cond delay="0"/>
                                  </p:stCondLst>
                                  <p:childTnLst>
                                    <p:set>
                                      <p:cBhvr>
                                        <p:cTn id="117" dur="1" fill="hold">
                                          <p:stCondLst>
                                            <p:cond delay="0"/>
                                          </p:stCondLst>
                                        </p:cTn>
                                        <p:tgtEl>
                                          <p:spTgt spid="316435"/>
                                        </p:tgtEl>
                                        <p:attrNameLst>
                                          <p:attrName>style.visibility</p:attrName>
                                        </p:attrNameLst>
                                      </p:cBhvr>
                                      <p:to>
                                        <p:strVal val="visible"/>
                                      </p:to>
                                    </p:set>
                                    <p:anim calcmode="lin" valueType="num">
                                      <p:cBhvr>
                                        <p:cTn id="118" dur="500" fill="hold"/>
                                        <p:tgtEl>
                                          <p:spTgt spid="316435"/>
                                        </p:tgtEl>
                                        <p:attrNameLst>
                                          <p:attrName>ppt_w</p:attrName>
                                        </p:attrNameLst>
                                      </p:cBhvr>
                                      <p:tavLst>
                                        <p:tav tm="0">
                                          <p:val>
                                            <p:strVal val="4*#ppt_w"/>
                                          </p:val>
                                        </p:tav>
                                        <p:tav tm="100000">
                                          <p:val>
                                            <p:strVal val="#ppt_w"/>
                                          </p:val>
                                        </p:tav>
                                      </p:tavLst>
                                    </p:anim>
                                    <p:anim calcmode="lin" valueType="num">
                                      <p:cBhvr>
                                        <p:cTn id="119" dur="500" fill="hold"/>
                                        <p:tgtEl>
                                          <p:spTgt spid="316435"/>
                                        </p:tgtEl>
                                        <p:attrNameLst>
                                          <p:attrName>ppt_h</p:attrName>
                                        </p:attrNameLst>
                                      </p:cBhvr>
                                      <p:tavLst>
                                        <p:tav tm="0">
                                          <p:val>
                                            <p:strVal val="4*#ppt_h"/>
                                          </p:val>
                                        </p:tav>
                                        <p:tav tm="100000">
                                          <p:val>
                                            <p:strVal val="#ppt_h"/>
                                          </p:val>
                                        </p:tav>
                                      </p:tavLst>
                                    </p:anim>
                                  </p:childTnLst>
                                </p:cTn>
                              </p:par>
                              <p:par>
                                <p:cTn id="120" presetID="10" presetClass="entr" presetSubtype="0" fill="hold" nodeType="withEffect">
                                  <p:stCondLst>
                                    <p:cond delay="0"/>
                                  </p:stCondLst>
                                  <p:childTnLst>
                                    <p:set>
                                      <p:cBhvr>
                                        <p:cTn id="121" dur="1" fill="hold">
                                          <p:stCondLst>
                                            <p:cond delay="0"/>
                                          </p:stCondLst>
                                        </p:cTn>
                                        <p:tgtEl>
                                          <p:spTgt spid="316435"/>
                                        </p:tgtEl>
                                        <p:attrNameLst>
                                          <p:attrName>style.visibility</p:attrName>
                                        </p:attrNameLst>
                                      </p:cBhvr>
                                      <p:to>
                                        <p:strVal val="visible"/>
                                      </p:to>
                                    </p:set>
                                    <p:animEffect transition="in" filter="fade">
                                      <p:cBhvr>
                                        <p:cTn id="122" dur="500"/>
                                        <p:tgtEl>
                                          <p:spTgt spid="316435"/>
                                        </p:tgtEl>
                                      </p:cBhvr>
                                    </p:animEffect>
                                  </p:childTnLst>
                                </p:cTn>
                              </p:par>
                            </p:childTnLst>
                          </p:cTn>
                        </p:par>
                        <p:par>
                          <p:cTn id="123" fill="hold">
                            <p:stCondLst>
                              <p:cond delay="2500"/>
                            </p:stCondLst>
                            <p:childTnLst>
                              <p:par>
                                <p:cTn id="124" presetID="23" presetClass="entr" presetSubtype="32" fill="hold" nodeType="afterEffect">
                                  <p:stCondLst>
                                    <p:cond delay="0"/>
                                  </p:stCondLst>
                                  <p:childTnLst>
                                    <p:set>
                                      <p:cBhvr>
                                        <p:cTn id="125" dur="1" fill="hold">
                                          <p:stCondLst>
                                            <p:cond delay="0"/>
                                          </p:stCondLst>
                                        </p:cTn>
                                        <p:tgtEl>
                                          <p:spTgt spid="316437"/>
                                        </p:tgtEl>
                                        <p:attrNameLst>
                                          <p:attrName>style.visibility</p:attrName>
                                        </p:attrNameLst>
                                      </p:cBhvr>
                                      <p:to>
                                        <p:strVal val="visible"/>
                                      </p:to>
                                    </p:set>
                                    <p:anim calcmode="lin" valueType="num">
                                      <p:cBhvr>
                                        <p:cTn id="126" dur="500" fill="hold"/>
                                        <p:tgtEl>
                                          <p:spTgt spid="316437"/>
                                        </p:tgtEl>
                                        <p:attrNameLst>
                                          <p:attrName>ppt_w</p:attrName>
                                        </p:attrNameLst>
                                      </p:cBhvr>
                                      <p:tavLst>
                                        <p:tav tm="0">
                                          <p:val>
                                            <p:strVal val="4*#ppt_w"/>
                                          </p:val>
                                        </p:tav>
                                        <p:tav tm="100000">
                                          <p:val>
                                            <p:strVal val="#ppt_w"/>
                                          </p:val>
                                        </p:tav>
                                      </p:tavLst>
                                    </p:anim>
                                    <p:anim calcmode="lin" valueType="num">
                                      <p:cBhvr>
                                        <p:cTn id="127" dur="500" fill="hold"/>
                                        <p:tgtEl>
                                          <p:spTgt spid="316437"/>
                                        </p:tgtEl>
                                        <p:attrNameLst>
                                          <p:attrName>ppt_h</p:attrName>
                                        </p:attrNameLst>
                                      </p:cBhvr>
                                      <p:tavLst>
                                        <p:tav tm="0">
                                          <p:val>
                                            <p:strVal val="4*#ppt_h"/>
                                          </p:val>
                                        </p:tav>
                                        <p:tav tm="100000">
                                          <p:val>
                                            <p:strVal val="#ppt_h"/>
                                          </p:val>
                                        </p:tav>
                                      </p:tavLst>
                                    </p:anim>
                                  </p:childTnLst>
                                </p:cTn>
                              </p:par>
                              <p:par>
                                <p:cTn id="128" presetID="10" presetClass="entr" presetSubtype="0" fill="hold" nodeType="withEffect">
                                  <p:stCondLst>
                                    <p:cond delay="0"/>
                                  </p:stCondLst>
                                  <p:childTnLst>
                                    <p:set>
                                      <p:cBhvr>
                                        <p:cTn id="129" dur="1" fill="hold">
                                          <p:stCondLst>
                                            <p:cond delay="0"/>
                                          </p:stCondLst>
                                        </p:cTn>
                                        <p:tgtEl>
                                          <p:spTgt spid="316437"/>
                                        </p:tgtEl>
                                        <p:attrNameLst>
                                          <p:attrName>style.visibility</p:attrName>
                                        </p:attrNameLst>
                                      </p:cBhvr>
                                      <p:to>
                                        <p:strVal val="visible"/>
                                      </p:to>
                                    </p:set>
                                    <p:animEffect transition="in" filter="fade">
                                      <p:cBhvr>
                                        <p:cTn id="130" dur="500"/>
                                        <p:tgtEl>
                                          <p:spTgt spid="316437"/>
                                        </p:tgtEl>
                                      </p:cBhvr>
                                    </p:animEffect>
                                  </p:childTnLst>
                                </p:cTn>
                              </p:par>
                            </p:childTnLst>
                          </p:cTn>
                        </p:par>
                        <p:par>
                          <p:cTn id="131" fill="hold">
                            <p:stCondLst>
                              <p:cond delay="3000"/>
                            </p:stCondLst>
                            <p:childTnLst>
                              <p:par>
                                <p:cTn id="132" presetID="23" presetClass="entr" presetSubtype="32" fill="hold" nodeType="afterEffect">
                                  <p:stCondLst>
                                    <p:cond delay="0"/>
                                  </p:stCondLst>
                                  <p:childTnLst>
                                    <p:set>
                                      <p:cBhvr>
                                        <p:cTn id="133" dur="1" fill="hold">
                                          <p:stCondLst>
                                            <p:cond delay="0"/>
                                          </p:stCondLst>
                                        </p:cTn>
                                        <p:tgtEl>
                                          <p:spTgt spid="316438"/>
                                        </p:tgtEl>
                                        <p:attrNameLst>
                                          <p:attrName>style.visibility</p:attrName>
                                        </p:attrNameLst>
                                      </p:cBhvr>
                                      <p:to>
                                        <p:strVal val="visible"/>
                                      </p:to>
                                    </p:set>
                                    <p:anim calcmode="lin" valueType="num">
                                      <p:cBhvr>
                                        <p:cTn id="134" dur="500" fill="hold"/>
                                        <p:tgtEl>
                                          <p:spTgt spid="316438"/>
                                        </p:tgtEl>
                                        <p:attrNameLst>
                                          <p:attrName>ppt_w</p:attrName>
                                        </p:attrNameLst>
                                      </p:cBhvr>
                                      <p:tavLst>
                                        <p:tav tm="0">
                                          <p:val>
                                            <p:strVal val="4*#ppt_w"/>
                                          </p:val>
                                        </p:tav>
                                        <p:tav tm="100000">
                                          <p:val>
                                            <p:strVal val="#ppt_w"/>
                                          </p:val>
                                        </p:tav>
                                      </p:tavLst>
                                    </p:anim>
                                    <p:anim calcmode="lin" valueType="num">
                                      <p:cBhvr>
                                        <p:cTn id="135" dur="500" fill="hold"/>
                                        <p:tgtEl>
                                          <p:spTgt spid="316438"/>
                                        </p:tgtEl>
                                        <p:attrNameLst>
                                          <p:attrName>ppt_h</p:attrName>
                                        </p:attrNameLst>
                                      </p:cBhvr>
                                      <p:tavLst>
                                        <p:tav tm="0">
                                          <p:val>
                                            <p:strVal val="4*#ppt_h"/>
                                          </p:val>
                                        </p:tav>
                                        <p:tav tm="100000">
                                          <p:val>
                                            <p:strVal val="#ppt_h"/>
                                          </p:val>
                                        </p:tav>
                                      </p:tavLst>
                                    </p:anim>
                                  </p:childTnLst>
                                </p:cTn>
                              </p:par>
                              <p:par>
                                <p:cTn id="136" presetID="10" presetClass="entr" presetSubtype="0" fill="hold" nodeType="withEffect">
                                  <p:stCondLst>
                                    <p:cond delay="0"/>
                                  </p:stCondLst>
                                  <p:childTnLst>
                                    <p:set>
                                      <p:cBhvr>
                                        <p:cTn id="137" dur="1" fill="hold">
                                          <p:stCondLst>
                                            <p:cond delay="0"/>
                                          </p:stCondLst>
                                        </p:cTn>
                                        <p:tgtEl>
                                          <p:spTgt spid="316438"/>
                                        </p:tgtEl>
                                        <p:attrNameLst>
                                          <p:attrName>style.visibility</p:attrName>
                                        </p:attrNameLst>
                                      </p:cBhvr>
                                      <p:to>
                                        <p:strVal val="visible"/>
                                      </p:to>
                                    </p:set>
                                    <p:animEffect transition="in" filter="fade">
                                      <p:cBhvr>
                                        <p:cTn id="138" dur="500"/>
                                        <p:tgtEl>
                                          <p:spTgt spid="316438"/>
                                        </p:tgtEl>
                                      </p:cBhvr>
                                    </p:animEffect>
                                  </p:childTnLst>
                                </p:cTn>
                              </p:par>
                            </p:childTnLst>
                          </p:cTn>
                        </p:par>
                        <p:par>
                          <p:cTn id="139" fill="hold">
                            <p:stCondLst>
                              <p:cond delay="3500"/>
                            </p:stCondLst>
                            <p:childTnLst>
                              <p:par>
                                <p:cTn id="140" presetID="23" presetClass="entr" presetSubtype="32" fill="hold" nodeType="afterEffect">
                                  <p:stCondLst>
                                    <p:cond delay="0"/>
                                  </p:stCondLst>
                                  <p:childTnLst>
                                    <p:set>
                                      <p:cBhvr>
                                        <p:cTn id="141" dur="1" fill="hold">
                                          <p:stCondLst>
                                            <p:cond delay="0"/>
                                          </p:stCondLst>
                                        </p:cTn>
                                        <p:tgtEl>
                                          <p:spTgt spid="316439"/>
                                        </p:tgtEl>
                                        <p:attrNameLst>
                                          <p:attrName>style.visibility</p:attrName>
                                        </p:attrNameLst>
                                      </p:cBhvr>
                                      <p:to>
                                        <p:strVal val="visible"/>
                                      </p:to>
                                    </p:set>
                                    <p:anim calcmode="lin" valueType="num">
                                      <p:cBhvr>
                                        <p:cTn id="142" dur="500" fill="hold"/>
                                        <p:tgtEl>
                                          <p:spTgt spid="316439"/>
                                        </p:tgtEl>
                                        <p:attrNameLst>
                                          <p:attrName>ppt_w</p:attrName>
                                        </p:attrNameLst>
                                      </p:cBhvr>
                                      <p:tavLst>
                                        <p:tav tm="0">
                                          <p:val>
                                            <p:strVal val="4*#ppt_w"/>
                                          </p:val>
                                        </p:tav>
                                        <p:tav tm="100000">
                                          <p:val>
                                            <p:strVal val="#ppt_w"/>
                                          </p:val>
                                        </p:tav>
                                      </p:tavLst>
                                    </p:anim>
                                    <p:anim calcmode="lin" valueType="num">
                                      <p:cBhvr>
                                        <p:cTn id="143" dur="500" fill="hold"/>
                                        <p:tgtEl>
                                          <p:spTgt spid="316439"/>
                                        </p:tgtEl>
                                        <p:attrNameLst>
                                          <p:attrName>ppt_h</p:attrName>
                                        </p:attrNameLst>
                                      </p:cBhvr>
                                      <p:tavLst>
                                        <p:tav tm="0">
                                          <p:val>
                                            <p:strVal val="4*#ppt_h"/>
                                          </p:val>
                                        </p:tav>
                                        <p:tav tm="100000">
                                          <p:val>
                                            <p:strVal val="#ppt_h"/>
                                          </p:val>
                                        </p:tav>
                                      </p:tavLst>
                                    </p:anim>
                                  </p:childTnLst>
                                </p:cTn>
                              </p:par>
                              <p:par>
                                <p:cTn id="144" presetID="10" presetClass="entr" presetSubtype="0" fill="hold" nodeType="withEffect">
                                  <p:stCondLst>
                                    <p:cond delay="0"/>
                                  </p:stCondLst>
                                  <p:childTnLst>
                                    <p:set>
                                      <p:cBhvr>
                                        <p:cTn id="145" dur="1" fill="hold">
                                          <p:stCondLst>
                                            <p:cond delay="0"/>
                                          </p:stCondLst>
                                        </p:cTn>
                                        <p:tgtEl>
                                          <p:spTgt spid="316441"/>
                                        </p:tgtEl>
                                        <p:attrNameLst>
                                          <p:attrName>style.visibility</p:attrName>
                                        </p:attrNameLst>
                                      </p:cBhvr>
                                      <p:to>
                                        <p:strVal val="visible"/>
                                      </p:to>
                                    </p:set>
                                    <p:animEffect transition="in" filter="fade">
                                      <p:cBhvr>
                                        <p:cTn id="146" dur="500"/>
                                        <p:tgtEl>
                                          <p:spTgt spid="316441"/>
                                        </p:tgtEl>
                                      </p:cBhvr>
                                    </p:animEffect>
                                  </p:childTnLst>
                                </p:cTn>
                              </p:par>
                              <p:par>
                                <p:cTn id="147" presetID="23" presetClass="entr" presetSubtype="32" fill="hold" nodeType="withEffect">
                                  <p:stCondLst>
                                    <p:cond delay="0"/>
                                  </p:stCondLst>
                                  <p:childTnLst>
                                    <p:set>
                                      <p:cBhvr>
                                        <p:cTn id="148" dur="1" fill="hold">
                                          <p:stCondLst>
                                            <p:cond delay="0"/>
                                          </p:stCondLst>
                                        </p:cTn>
                                        <p:tgtEl>
                                          <p:spTgt spid="316441"/>
                                        </p:tgtEl>
                                        <p:attrNameLst>
                                          <p:attrName>style.visibility</p:attrName>
                                        </p:attrNameLst>
                                      </p:cBhvr>
                                      <p:to>
                                        <p:strVal val="visible"/>
                                      </p:to>
                                    </p:set>
                                    <p:anim calcmode="lin" valueType="num">
                                      <p:cBhvr>
                                        <p:cTn id="149" dur="500" fill="hold"/>
                                        <p:tgtEl>
                                          <p:spTgt spid="316441"/>
                                        </p:tgtEl>
                                        <p:attrNameLst>
                                          <p:attrName>ppt_w</p:attrName>
                                        </p:attrNameLst>
                                      </p:cBhvr>
                                      <p:tavLst>
                                        <p:tav tm="0">
                                          <p:val>
                                            <p:strVal val="4*#ppt_w"/>
                                          </p:val>
                                        </p:tav>
                                        <p:tav tm="100000">
                                          <p:val>
                                            <p:strVal val="#ppt_w"/>
                                          </p:val>
                                        </p:tav>
                                      </p:tavLst>
                                    </p:anim>
                                    <p:anim calcmode="lin" valueType="num">
                                      <p:cBhvr>
                                        <p:cTn id="150" dur="500" fill="hold"/>
                                        <p:tgtEl>
                                          <p:spTgt spid="316441"/>
                                        </p:tgtEl>
                                        <p:attrNameLst>
                                          <p:attrName>ppt_h</p:attrName>
                                        </p:attrNameLst>
                                      </p:cBhvr>
                                      <p:tavLst>
                                        <p:tav tm="0">
                                          <p:val>
                                            <p:strVal val="4*#ppt_h"/>
                                          </p:val>
                                        </p:tav>
                                        <p:tav tm="100000">
                                          <p:val>
                                            <p:strVal val="#ppt_h"/>
                                          </p:val>
                                        </p:tav>
                                      </p:tavLst>
                                    </p:anim>
                                  </p:childTnLst>
                                </p:cTn>
                              </p:par>
                              <p:par>
                                <p:cTn id="151" presetID="10" presetClass="entr" presetSubtype="0" fill="hold" nodeType="withEffect">
                                  <p:stCondLst>
                                    <p:cond delay="0"/>
                                  </p:stCondLst>
                                  <p:childTnLst>
                                    <p:set>
                                      <p:cBhvr>
                                        <p:cTn id="152" dur="1" fill="hold">
                                          <p:stCondLst>
                                            <p:cond delay="0"/>
                                          </p:stCondLst>
                                        </p:cTn>
                                        <p:tgtEl>
                                          <p:spTgt spid="316439"/>
                                        </p:tgtEl>
                                        <p:attrNameLst>
                                          <p:attrName>style.visibility</p:attrName>
                                        </p:attrNameLst>
                                      </p:cBhvr>
                                      <p:to>
                                        <p:strVal val="visible"/>
                                      </p:to>
                                    </p:set>
                                    <p:animEffect transition="in" filter="fade">
                                      <p:cBhvr>
                                        <p:cTn id="153" dur="500"/>
                                        <p:tgtEl>
                                          <p:spTgt spid="316439"/>
                                        </p:tgtEl>
                                      </p:cBhvr>
                                    </p:animEffect>
                                  </p:childTnLst>
                                </p:cTn>
                              </p:par>
                            </p:childTnLst>
                          </p:cTn>
                        </p:par>
                        <p:par>
                          <p:cTn id="154" fill="hold">
                            <p:stCondLst>
                              <p:cond delay="4000"/>
                            </p:stCondLst>
                            <p:childTnLst>
                              <p:par>
                                <p:cTn id="155" presetID="23" presetClass="entr" presetSubtype="32" fill="hold" nodeType="afterEffect">
                                  <p:stCondLst>
                                    <p:cond delay="0"/>
                                  </p:stCondLst>
                                  <p:childTnLst>
                                    <p:set>
                                      <p:cBhvr>
                                        <p:cTn id="156" dur="1" fill="hold">
                                          <p:stCondLst>
                                            <p:cond delay="0"/>
                                          </p:stCondLst>
                                        </p:cTn>
                                        <p:tgtEl>
                                          <p:spTgt spid="316440"/>
                                        </p:tgtEl>
                                        <p:attrNameLst>
                                          <p:attrName>style.visibility</p:attrName>
                                        </p:attrNameLst>
                                      </p:cBhvr>
                                      <p:to>
                                        <p:strVal val="visible"/>
                                      </p:to>
                                    </p:set>
                                    <p:anim calcmode="lin" valueType="num">
                                      <p:cBhvr>
                                        <p:cTn id="157" dur="500" fill="hold"/>
                                        <p:tgtEl>
                                          <p:spTgt spid="316440"/>
                                        </p:tgtEl>
                                        <p:attrNameLst>
                                          <p:attrName>ppt_w</p:attrName>
                                        </p:attrNameLst>
                                      </p:cBhvr>
                                      <p:tavLst>
                                        <p:tav tm="0">
                                          <p:val>
                                            <p:strVal val="4*#ppt_w"/>
                                          </p:val>
                                        </p:tav>
                                        <p:tav tm="100000">
                                          <p:val>
                                            <p:strVal val="#ppt_w"/>
                                          </p:val>
                                        </p:tav>
                                      </p:tavLst>
                                    </p:anim>
                                    <p:anim calcmode="lin" valueType="num">
                                      <p:cBhvr>
                                        <p:cTn id="158" dur="500" fill="hold"/>
                                        <p:tgtEl>
                                          <p:spTgt spid="316440"/>
                                        </p:tgtEl>
                                        <p:attrNameLst>
                                          <p:attrName>ppt_h</p:attrName>
                                        </p:attrNameLst>
                                      </p:cBhvr>
                                      <p:tavLst>
                                        <p:tav tm="0">
                                          <p:val>
                                            <p:strVal val="4*#ppt_h"/>
                                          </p:val>
                                        </p:tav>
                                        <p:tav tm="100000">
                                          <p:val>
                                            <p:strVal val="#ppt_h"/>
                                          </p:val>
                                        </p:tav>
                                      </p:tavLst>
                                    </p:anim>
                                  </p:childTnLst>
                                </p:cTn>
                              </p:par>
                              <p:par>
                                <p:cTn id="159" presetID="10" presetClass="entr" presetSubtype="0" fill="hold" nodeType="withEffect">
                                  <p:stCondLst>
                                    <p:cond delay="0"/>
                                  </p:stCondLst>
                                  <p:childTnLst>
                                    <p:set>
                                      <p:cBhvr>
                                        <p:cTn id="160" dur="1" fill="hold">
                                          <p:stCondLst>
                                            <p:cond delay="0"/>
                                          </p:stCondLst>
                                        </p:cTn>
                                        <p:tgtEl>
                                          <p:spTgt spid="316440"/>
                                        </p:tgtEl>
                                        <p:attrNameLst>
                                          <p:attrName>style.visibility</p:attrName>
                                        </p:attrNameLst>
                                      </p:cBhvr>
                                      <p:to>
                                        <p:strVal val="visible"/>
                                      </p:to>
                                    </p:set>
                                    <p:animEffect transition="in" filter="fade">
                                      <p:cBhvr>
                                        <p:cTn id="161" dur="500"/>
                                        <p:tgtEl>
                                          <p:spTgt spid="316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6" grpId="0" animBg="1"/>
      <p:bldP spid="316433" grpId="0"/>
      <p:bldP spid="316433" grpId="1"/>
      <p:bldP spid="316436" grpId="0"/>
      <p:bldP spid="316436" grpId="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63538" y="0"/>
            <a:ext cx="8229600" cy="846138"/>
          </a:xfrm>
          <a:noFill/>
        </p:spPr>
        <p:txBody>
          <a:bodyPr/>
          <a:lstStyle/>
          <a:p>
            <a:r>
              <a:rPr lang="fr-FR" smtClean="0"/>
              <a:t>Ressources techniques</a:t>
            </a:r>
          </a:p>
        </p:txBody>
      </p:sp>
      <p:sp>
        <p:nvSpPr>
          <p:cNvPr id="98307" name="Rectangle 3"/>
          <p:cNvSpPr>
            <a:spLocks noGrp="1" noChangeArrowheads="1"/>
          </p:cNvSpPr>
          <p:nvPr>
            <p:ph idx="1"/>
          </p:nvPr>
        </p:nvSpPr>
        <p:spPr>
          <a:xfrm>
            <a:off x="0" y="860425"/>
            <a:ext cx="9329738" cy="5353050"/>
          </a:xfrm>
        </p:spPr>
        <p:txBody>
          <a:bodyPr/>
          <a:lstStyle/>
          <a:p>
            <a:pPr>
              <a:defRPr/>
            </a:pPr>
            <a:r>
              <a:rPr lang="fr-FR" sz="2400" dirty="0" smtClean="0"/>
              <a:t>Site TechNet Windows Vista</a:t>
            </a:r>
          </a:p>
          <a:p>
            <a:pPr lvl="2">
              <a:buFontTx/>
              <a:buNone/>
              <a:defRPr/>
            </a:pPr>
            <a:r>
              <a:rPr lang="fr-FR" sz="2400" u="sng" dirty="0" smtClean="0">
                <a:solidFill>
                  <a:schemeClr val="accent2"/>
                </a:solidFill>
              </a:rPr>
              <a:t>http://www.microsoft.com/france/technet/produits/windowsvista/default.mspx</a:t>
            </a:r>
          </a:p>
          <a:p>
            <a:pPr marL="342900" lvl="1" indent="-342900">
              <a:buFontTx/>
              <a:buChar char="•"/>
              <a:defRPr/>
            </a:pPr>
            <a:r>
              <a:rPr lang="fr-FR" dirty="0" smtClean="0">
                <a:ea typeface="+mn-ea"/>
                <a:cs typeface="+mn-cs"/>
              </a:rPr>
              <a:t>Site TechNet Office 2007</a:t>
            </a:r>
          </a:p>
          <a:p>
            <a:pPr lvl="1">
              <a:buFontTx/>
              <a:buNone/>
              <a:defRPr/>
            </a:pPr>
            <a:r>
              <a:rPr lang="fr-FR" dirty="0" smtClean="0"/>
              <a:t>	</a:t>
            </a:r>
            <a:r>
              <a:rPr lang="fr-FR" u="sng" dirty="0" smtClean="0">
                <a:solidFill>
                  <a:schemeClr val="accent2"/>
                </a:solidFill>
              </a:rPr>
              <a:t>http://www.microsoft.com/france/technet/produits/office/office2007.mspx</a:t>
            </a:r>
            <a:endParaRPr lang="fr-FR" dirty="0" smtClean="0">
              <a:solidFill>
                <a:schemeClr val="accent2"/>
              </a:solidFill>
            </a:endParaRPr>
          </a:p>
          <a:p>
            <a:pPr marL="342900" lvl="1" indent="-342900">
              <a:buFontTx/>
              <a:buChar char="•"/>
              <a:defRPr/>
            </a:pPr>
            <a:r>
              <a:rPr lang="fr-FR" dirty="0" smtClean="0"/>
              <a:t>Site TechNet  </a:t>
            </a:r>
            <a:r>
              <a:rPr lang="fr-FR" dirty="0" smtClean="0">
                <a:ea typeface="+mn-ea"/>
                <a:cs typeface="+mn-cs"/>
              </a:rPr>
              <a:t>Business Desktop </a:t>
            </a:r>
            <a:r>
              <a:rPr lang="fr-FR" dirty="0" err="1" smtClean="0">
                <a:ea typeface="+mn-ea"/>
                <a:cs typeface="+mn-cs"/>
              </a:rPr>
              <a:t>Deployment</a:t>
            </a:r>
            <a:endParaRPr lang="fr-FR" dirty="0" smtClean="0">
              <a:ea typeface="+mn-ea"/>
              <a:cs typeface="+mn-cs"/>
            </a:endParaRPr>
          </a:p>
          <a:p>
            <a:pPr lvl="1">
              <a:buFontTx/>
              <a:buNone/>
              <a:defRPr/>
            </a:pPr>
            <a:r>
              <a:rPr lang="fr-FR" dirty="0" smtClean="0"/>
              <a:t>	</a:t>
            </a:r>
            <a:r>
              <a:rPr lang="fr-FR" u="sng" dirty="0" smtClean="0">
                <a:solidFill>
                  <a:schemeClr val="accent2"/>
                </a:solidFill>
              </a:rPr>
              <a:t>http://www.microsoft.com/france/technet/desktopdeployment/default.mspx</a:t>
            </a:r>
            <a:r>
              <a:rPr lang="fr-FR" dirty="0" smtClean="0">
                <a:solidFill>
                  <a:schemeClr val="accent2"/>
                </a:solidFill>
              </a:rPr>
              <a:t> </a:t>
            </a:r>
          </a:p>
          <a:p>
            <a:pPr lvl="1">
              <a:buFontTx/>
              <a:buNone/>
              <a:defRPr/>
            </a:pPr>
            <a:r>
              <a:rPr lang="fr-FR" dirty="0" smtClean="0">
                <a:solidFill>
                  <a:schemeClr val="accent1"/>
                </a:solidFill>
              </a:rPr>
              <a:t>	</a:t>
            </a:r>
            <a:endParaRPr lang="fr-FR" dirty="0" smtClean="0"/>
          </a:p>
          <a:p>
            <a:pPr>
              <a:defRPr/>
            </a:pPr>
            <a:r>
              <a:rPr lang="fr-FR" sz="2400" dirty="0" smtClean="0"/>
              <a:t>Microsoft E-Learning </a:t>
            </a:r>
          </a:p>
          <a:p>
            <a:pPr lvl="2">
              <a:buFontTx/>
              <a:buNone/>
              <a:defRPr/>
            </a:pPr>
            <a:r>
              <a:rPr lang="fr-FR" sz="2400" u="sng" dirty="0" smtClean="0">
                <a:solidFill>
                  <a:schemeClr val="accent2"/>
                </a:solidFill>
              </a:rPr>
              <a:t>http://www.microsoft.com/learning/default.mspx</a:t>
            </a:r>
            <a:endParaRPr lang="fr-FR" sz="1800" u="sng" dirty="0" smtClean="0">
              <a:solidFill>
                <a:schemeClr val="accent2"/>
              </a:solidFill>
            </a:endParaRPr>
          </a:p>
        </p:txBody>
      </p:sp>
    </p:spTree>
  </p:cSld>
  <p:clrMapOvr>
    <a:masterClrMapping/>
  </p:clrMapOvr>
  <p:transition>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234" name="Rectangle 2"/>
          <p:cNvSpPr>
            <a:spLocks noGrp="1" noChangeArrowheads="1"/>
          </p:cNvSpPr>
          <p:nvPr>
            <p:ph type="title"/>
          </p:nvPr>
        </p:nvSpPr>
        <p:spPr/>
        <p:txBody>
          <a:bodyPr/>
          <a:lstStyle/>
          <a:p>
            <a:r>
              <a:rPr lang="fr-FR" dirty="0" smtClean="0"/>
              <a:t>Questions / Réponses</a:t>
            </a:r>
            <a:endParaRPr lang="fr-FR" dirty="0"/>
          </a:p>
        </p:txBody>
      </p:sp>
      <p:pic>
        <p:nvPicPr>
          <p:cNvPr id="1631235" name="Picture 3" descr="MSN icon help"/>
          <p:cNvPicPr>
            <a:picLocks noChangeAspect="1" noChangeArrowheads="1"/>
          </p:cNvPicPr>
          <p:nvPr/>
        </p:nvPicPr>
        <p:blipFill>
          <a:blip r:embed="rId3"/>
          <a:srcRect/>
          <a:stretch>
            <a:fillRect/>
          </a:stretch>
        </p:blipFill>
        <p:spPr bwMode="auto">
          <a:xfrm>
            <a:off x="3216291" y="1916257"/>
            <a:ext cx="2560638" cy="2427288"/>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1631235"/>
                                        </p:tgtEl>
                                        <p:attrNameLst>
                                          <p:attrName>style.visibility</p:attrName>
                                        </p:attrNameLst>
                                      </p:cBhvr>
                                      <p:to>
                                        <p:strVal val="visible"/>
                                      </p:to>
                                    </p:set>
                                    <p:anim from="(-#ppt_w/2)" to="(#ppt_x)" calcmode="lin" valueType="num">
                                      <p:cBhvr>
                                        <p:cTn id="7" dur="600" fill="hold">
                                          <p:stCondLst>
                                            <p:cond delay="0"/>
                                          </p:stCondLst>
                                        </p:cTn>
                                        <p:tgtEl>
                                          <p:spTgt spid="1631235"/>
                                        </p:tgtEl>
                                        <p:attrNameLst>
                                          <p:attrName>ppt_x</p:attrName>
                                        </p:attrNameLst>
                                      </p:cBhvr>
                                    </p:anim>
                                    <p:anim from="0" to="-1.0" calcmode="lin" valueType="num">
                                      <p:cBhvr>
                                        <p:cTn id="8" dur="200" decel="50000" autoRev="1" fill="hold">
                                          <p:stCondLst>
                                            <p:cond delay="600"/>
                                          </p:stCondLst>
                                        </p:cTn>
                                        <p:tgtEl>
                                          <p:spTgt spid="1631235"/>
                                        </p:tgtEl>
                                        <p:attrNameLst>
                                          <p:attrName>xshear</p:attrName>
                                        </p:attrNameLst>
                                      </p:cBhvr>
                                    </p:anim>
                                    <p:animScale>
                                      <p:cBhvr>
                                        <p:cTn id="9" dur="200" decel="100000" autoRev="1" fill="hold">
                                          <p:stCondLst>
                                            <p:cond delay="600"/>
                                          </p:stCondLst>
                                        </p:cTn>
                                        <p:tgtEl>
                                          <p:spTgt spid="1631235"/>
                                        </p:tgtEl>
                                      </p:cBhvr>
                                      <p:from x="100000" y="100000"/>
                                      <p:to x="80000" y="100000"/>
                                    </p:animScale>
                                    <p:anim by="(#ppt_h/3+#ppt_w*0.1)" calcmode="lin" valueType="num">
                                      <p:cBhvr additive="sum">
                                        <p:cTn id="10" dur="200" decel="100000" autoRev="1" fill="hold">
                                          <p:stCondLst>
                                            <p:cond delay="600"/>
                                          </p:stCondLst>
                                        </p:cTn>
                                        <p:tgtEl>
                                          <p:spTgt spid="163123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a:spLocks noChangeArrowheads="1"/>
          </p:cNvSpPr>
          <p:nvPr/>
        </p:nvSpPr>
        <p:spPr bwMode="auto">
          <a:xfrm>
            <a:off x="3024188" y="3716338"/>
            <a:ext cx="2843212" cy="1963737"/>
          </a:xfrm>
          <a:prstGeom prst="rect">
            <a:avLst/>
          </a:prstGeom>
          <a:noFill/>
          <a:ln w="9525">
            <a:noFill/>
            <a:miter lim="800000"/>
            <a:headEnd/>
            <a:tailEnd/>
          </a:ln>
        </p:spPr>
        <p:txBody>
          <a:bodyPr wrap="none">
            <a:spAutoFit/>
          </a:bodyPr>
          <a:lstStyle/>
          <a:p>
            <a:pPr algn="ctr">
              <a:lnSpc>
                <a:spcPct val="85000"/>
              </a:lnSpc>
            </a:pPr>
            <a:r>
              <a:rPr lang="fr-FR" sz="1600" b="1" dirty="0">
                <a:latin typeface="Segoe"/>
              </a:rPr>
              <a:t>Microsoft France</a:t>
            </a:r>
          </a:p>
          <a:p>
            <a:pPr algn="ctr">
              <a:lnSpc>
                <a:spcPct val="85000"/>
              </a:lnSpc>
            </a:pPr>
            <a:r>
              <a:rPr lang="fr-FR" sz="1600" b="1" dirty="0">
                <a:latin typeface="Segoe"/>
              </a:rPr>
              <a:t>18, avenue du Québec</a:t>
            </a:r>
          </a:p>
          <a:p>
            <a:pPr algn="ctr">
              <a:lnSpc>
                <a:spcPct val="85000"/>
              </a:lnSpc>
            </a:pPr>
            <a:r>
              <a:rPr lang="fr-FR" sz="1600" b="1" dirty="0">
                <a:latin typeface="Segoe"/>
              </a:rPr>
              <a:t>91 957 Courtaboeuf Cedex</a:t>
            </a:r>
          </a:p>
          <a:p>
            <a:pPr algn="ctr">
              <a:lnSpc>
                <a:spcPct val="85000"/>
              </a:lnSpc>
            </a:pPr>
            <a:endParaRPr lang="fr-FR" sz="1600" b="1" dirty="0">
              <a:latin typeface="Segoe"/>
            </a:endParaRPr>
          </a:p>
          <a:p>
            <a:pPr algn="ctr">
              <a:lnSpc>
                <a:spcPct val="85000"/>
              </a:lnSpc>
            </a:pPr>
            <a:r>
              <a:rPr lang="fr-FR" sz="1600" b="1" dirty="0">
                <a:latin typeface="Segoe"/>
                <a:hlinkClick r:id="rId3"/>
              </a:rPr>
              <a:t>www.microsoft.com/france</a:t>
            </a:r>
            <a:r>
              <a:rPr lang="fr-FR" sz="1600" b="1" dirty="0">
                <a:latin typeface="Segoe"/>
              </a:rPr>
              <a:t> </a:t>
            </a:r>
          </a:p>
          <a:p>
            <a:pPr algn="ctr">
              <a:lnSpc>
                <a:spcPct val="85000"/>
              </a:lnSpc>
            </a:pPr>
            <a:endParaRPr lang="fr-FR" sz="1600" b="1" dirty="0">
              <a:latin typeface="Segoe"/>
            </a:endParaRPr>
          </a:p>
          <a:p>
            <a:pPr algn="ctr">
              <a:lnSpc>
                <a:spcPct val="85000"/>
              </a:lnSpc>
            </a:pPr>
            <a:r>
              <a:rPr lang="fr-FR" sz="1600" b="1" dirty="0">
                <a:latin typeface="Segoe"/>
              </a:rPr>
              <a:t>0 825 827 829</a:t>
            </a:r>
          </a:p>
          <a:p>
            <a:pPr algn="ctr">
              <a:lnSpc>
                <a:spcPct val="85000"/>
              </a:lnSpc>
            </a:pPr>
            <a:endParaRPr lang="fr-FR" sz="1600" b="1" dirty="0">
              <a:latin typeface="Segoe"/>
            </a:endParaRPr>
          </a:p>
          <a:p>
            <a:pPr algn="ctr">
              <a:lnSpc>
                <a:spcPct val="85000"/>
              </a:lnSpc>
            </a:pPr>
            <a:r>
              <a:rPr lang="fr-FR" sz="1600" b="1" dirty="0">
                <a:latin typeface="Segoe"/>
              </a:rPr>
              <a:t>msfrance@microsoft.com</a:t>
            </a:r>
          </a:p>
        </p:txBody>
      </p:sp>
      <p:pic>
        <p:nvPicPr>
          <p:cNvPr id="40962" name="Picture 3" descr="MS logo and tagline french"/>
          <p:cNvPicPr>
            <a:picLocks noChangeAspect="1" noChangeArrowheads="1"/>
          </p:cNvPicPr>
          <p:nvPr/>
        </p:nvPicPr>
        <p:blipFill>
          <a:blip r:embed="rId4"/>
          <a:srcRect/>
          <a:stretch>
            <a:fillRect/>
          </a:stretch>
        </p:blipFill>
        <p:spPr bwMode="invGray">
          <a:xfrm>
            <a:off x="1187450" y="1773238"/>
            <a:ext cx="6403975" cy="13525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2|13.7|.5|.5"/>
</p:tagLst>
</file>

<file path=ppt/tags/tag2.xml><?xml version="1.0" encoding="utf-8"?>
<p:tagLst xmlns:a="http://schemas.openxmlformats.org/drawingml/2006/main" xmlns:r="http://schemas.openxmlformats.org/officeDocument/2006/relationships" xmlns:p="http://schemas.openxmlformats.org/presentationml/2006/main">
  <p:tag name="TIMING" val="|34|.9|3.3|1.5|2.5"/>
</p:tagLst>
</file>

<file path=ppt/tags/tag3.xml><?xml version="1.0" encoding="utf-8"?>
<p:tagLst xmlns:a="http://schemas.openxmlformats.org/drawingml/2006/main" xmlns:r="http://schemas.openxmlformats.org/officeDocument/2006/relationships" xmlns:p="http://schemas.openxmlformats.org/presentationml/2006/main">
  <p:tag name="TIMING" val="|5|44.1|2.6|1.5|3.2|1.6|10.7"/>
</p:tagLst>
</file>

<file path=ppt/tags/tag4.xml><?xml version="1.0" encoding="utf-8"?>
<p:tagLst xmlns:a="http://schemas.openxmlformats.org/drawingml/2006/main" xmlns:r="http://schemas.openxmlformats.org/officeDocument/2006/relationships" xmlns:p="http://schemas.openxmlformats.org/presentationml/2006/main">
  <p:tag name="TIMING" val="|52.4|57.5"/>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32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32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LH OS roadmap drill down - draft 2</Template>
  <TotalTime>0</TotalTime>
  <Words>5934</Words>
  <Application>Microsoft Office PowerPoint</Application>
  <PresentationFormat>Affichage à l'écran (4:3)</PresentationFormat>
  <Paragraphs>1384</Paragraphs>
  <Slides>93</Slides>
  <Notes>93</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93</vt:i4>
      </vt:variant>
    </vt:vector>
  </HeadingPairs>
  <TitlesOfParts>
    <vt:vector size="96" baseType="lpstr">
      <vt:lpstr>1_Custom Design</vt:lpstr>
      <vt:lpstr>Visio</vt:lpstr>
      <vt:lpstr>Chart</vt:lpstr>
      <vt:lpstr>Diapositive 1</vt:lpstr>
      <vt:lpstr>Qu’est ce que                                        ?</vt:lpstr>
      <vt:lpstr>Logistique</vt:lpstr>
      <vt:lpstr>Objectif du séminaire</vt:lpstr>
      <vt:lpstr>Agenda</vt:lpstr>
      <vt:lpstr>Les problématiques </vt:lpstr>
      <vt:lpstr>Optimiser l’infrastructure du poste</vt:lpstr>
      <vt:lpstr>Reduire la compléxité et le coût du déploiement et d’administration</vt:lpstr>
      <vt:lpstr>Gestion du cycle de vie du poste : Business Desktop Deployment</vt:lpstr>
      <vt:lpstr>Agenda</vt:lpstr>
      <vt:lpstr>Quelques constats</vt:lpstr>
      <vt:lpstr>Les challenges</vt:lpstr>
      <vt:lpstr>Les réponses apportées par Windows Vista</vt:lpstr>
      <vt:lpstr>Les réponses apportées par Office 2007</vt:lpstr>
      <vt:lpstr>Mode d’installation de Windows Vista</vt:lpstr>
      <vt:lpstr>Mise à niveau ou migration ?</vt:lpstr>
      <vt:lpstr>Diapositive 17</vt:lpstr>
      <vt:lpstr>“Mise à niveau” depuis XP</vt:lpstr>
      <vt:lpstr>Mode d’installation d’Office 2007</vt:lpstr>
      <vt:lpstr>Fichiers d’Office 2007</vt:lpstr>
      <vt:lpstr>De multiples MSIs</vt:lpstr>
      <vt:lpstr>Source d’installation locale</vt:lpstr>
      <vt:lpstr>Office 2003 et les MUI </vt:lpstr>
      <vt:lpstr>Architecture Multi-langues </vt:lpstr>
      <vt:lpstr>Conception indépendante de la langue</vt:lpstr>
      <vt:lpstr>“Language Neutral Design”</vt:lpstr>
      <vt:lpstr>Diapositive 27</vt:lpstr>
      <vt:lpstr>Application Compatibility Toolkit 5.0</vt:lpstr>
      <vt:lpstr>User State Migration Tool v3</vt:lpstr>
      <vt:lpstr>Office Resource Kit (ORK)</vt:lpstr>
      <vt:lpstr>Office Migration Planning Manager (OMPM)</vt:lpstr>
      <vt:lpstr>Office Migration Planning Manager Une meilleure visibilité de vos documents </vt:lpstr>
      <vt:lpstr>Office Migration Planning Manager Identifier les problèmes de format pro activement </vt:lpstr>
      <vt:lpstr>IMAGEX</vt:lpstr>
      <vt:lpstr>Edition d’image</vt:lpstr>
      <vt:lpstr>Windows PE</vt:lpstr>
      <vt:lpstr>Windows System Image Manager</vt:lpstr>
      <vt:lpstr>Outil de personnalisation Office (Office Customization Tool)</vt:lpstr>
      <vt:lpstr>Office Customization Tool</vt:lpstr>
      <vt:lpstr>Le fichier Config.xml</vt:lpstr>
      <vt:lpstr>Application d’image : ImageX</vt:lpstr>
      <vt:lpstr>Microsoft Office File  Conversion Tool</vt:lpstr>
      <vt:lpstr>Pack de compatibilité</vt:lpstr>
      <vt:lpstr>Diapositive 44</vt:lpstr>
      <vt:lpstr>Solutions de déploiement  en entreprise</vt:lpstr>
      <vt:lpstr>Business Desktop Deployment 2007</vt:lpstr>
      <vt:lpstr>Business Desktop Deployment 2007</vt:lpstr>
      <vt:lpstr>BDD Vista Lite Touch (Standard)</vt:lpstr>
      <vt:lpstr>Services de déploiement Windows (WDS)</vt:lpstr>
      <vt:lpstr>Comment fonctionne WDS?</vt:lpstr>
      <vt:lpstr>SMS 2003 OSD Feature Pack Update</vt:lpstr>
      <vt:lpstr>Diapositive 52</vt:lpstr>
      <vt:lpstr>Agenda</vt:lpstr>
      <vt:lpstr>Améliorations de l’administration dans Windows Vista</vt:lpstr>
      <vt:lpstr>Objectif 1: Assurer la bon fonctionnement du poste</vt:lpstr>
      <vt:lpstr>Limiter les privilèges</vt:lpstr>
      <vt:lpstr>Windows Resource Protection</vt:lpstr>
      <vt:lpstr>Objectif 2:  Simplifier et améliorer la gestion du poste</vt:lpstr>
      <vt:lpstr>Microsoft Management Console 3.0</vt:lpstr>
      <vt:lpstr>Infrastructure GPO</vt:lpstr>
      <vt:lpstr>Améliorations des stratégies de groupe</vt:lpstr>
      <vt:lpstr>Stratégie pour les périphériques de stockage amovibles</vt:lpstr>
      <vt:lpstr>Stratégie pour l’usage des périphériques</vt:lpstr>
      <vt:lpstr>Modèles d'administration (ADM) pour Office System 2007</vt:lpstr>
      <vt:lpstr>Service “Group Policy Client”</vt:lpstr>
      <vt:lpstr>GPOs locales multiples</vt:lpstr>
      <vt:lpstr>Diagnostic des GPOs</vt:lpstr>
      <vt:lpstr>Console d’administration des stratégies de groupe (GPMC)</vt:lpstr>
      <vt:lpstr>Fichiers modèle de stratégies</vt:lpstr>
      <vt:lpstr>Pas de Central Store</vt:lpstr>
      <vt:lpstr>Avec un  Central Store</vt:lpstr>
      <vt:lpstr>Evolutions futures ( SP1 de Vista)</vt:lpstr>
      <vt:lpstr>Gestion des imprimantes</vt:lpstr>
      <vt:lpstr>Améliorer la gestion des correctifs </vt:lpstr>
      <vt:lpstr>Evolutions Windows Management Instrumentation</vt:lpstr>
      <vt:lpstr>Windows Remote Management (WinRM)</vt:lpstr>
      <vt:lpstr>WS-Management Access-Path</vt:lpstr>
      <vt:lpstr>Administration à distance</vt:lpstr>
      <vt:lpstr>Solutions autour de la sauvegarde</vt:lpstr>
      <vt:lpstr>Options de récupération</vt:lpstr>
      <vt:lpstr>Objectif 3:  Diagnostiquer et résoudre les incidents – Automatiser les tâches</vt:lpstr>
      <vt:lpstr>Windows Diagnostics Infrastructure (WDI) Trois phases</vt:lpstr>
      <vt:lpstr>Journal d’événements</vt:lpstr>
      <vt:lpstr>Planificateur de tâches</vt:lpstr>
      <vt:lpstr>Diagnostics en entreprise</vt:lpstr>
      <vt:lpstr>Problèmes automatiquement détectés et résolus</vt:lpstr>
      <vt:lpstr>Agenda</vt:lpstr>
      <vt:lpstr>Windows Vista et Office 2007 pour l’Entreprise</vt:lpstr>
      <vt:lpstr>Fonctionnalités de déploiement</vt:lpstr>
      <vt:lpstr>Evolution des fonctions d’administration</vt:lpstr>
      <vt:lpstr>Ressources techniques</vt:lpstr>
      <vt:lpstr>Questions / Réponses</vt:lpstr>
      <vt:lpstr>Diapositive 93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2007-09-07T10:47:26Z</dcterms:created>
  <dcterms:modified xsi:type="dcterms:W3CDTF">2007-09-21T14:00:11Z</dcterms:modified>
</cp:coreProperties>
</file>