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6" r:id="rId4"/>
    <p:sldId id="291" r:id="rId5"/>
    <p:sldId id="292" r:id="rId6"/>
    <p:sldId id="293" r:id="rId7"/>
    <p:sldId id="296" r:id="rId8"/>
    <p:sldId id="294" r:id="rId9"/>
    <p:sldId id="295" r:id="rId10"/>
    <p:sldId id="297" r:id="rId11"/>
    <p:sldId id="261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6" autoAdjust="0"/>
    <p:restoredTop sz="80218" autoAdjust="0"/>
  </p:normalViewPr>
  <p:slideViewPr>
    <p:cSldViewPr>
      <p:cViewPr varScale="1">
        <p:scale>
          <a:sx n="88" d="100"/>
          <a:sy n="88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8C22-714B-47EE-B785-6AF254650A57}" type="datetimeFigureOut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6220-D074-4E41-AE2B-98709B5061A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436A-5DB1-46B8-9383-50746506DA58}" type="datetimeFigureOut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3C53-1A22-4FA2-9EDB-C45D4358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333CA3-2FCE-4290-AEB9-7BEB0442E327}" type="datetime8">
              <a:rPr lang="en-US" smtClean="0"/>
              <a:pPr>
                <a:defRPr/>
              </a:pPr>
              <a:t>2/29/2008 1:01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08947-328A-4F54-9D26-E93A52695D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333CA3-2FCE-4290-AEB9-7BEB0442E327}" type="datetime8">
              <a:rPr lang="en-US" smtClean="0"/>
              <a:pPr>
                <a:defRPr/>
              </a:pPr>
              <a:t>2/29/2008 1:01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08947-328A-4F54-9D26-E93A52695D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333CA3-2FCE-4290-AEB9-7BEB0442E327}" type="datetime8">
              <a:rPr lang="en-US" smtClean="0"/>
              <a:pPr>
                <a:defRPr/>
              </a:pPr>
              <a:t>2/29/2008 1:02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08947-328A-4F54-9D26-E93A52695D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A5636-2237-457B-AA5A-91B63051A69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8853" name="Rectangle 5939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8854" name="Rectangle 5939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/>
              <a:cs typeface="Times New Roman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noFill/>
        </p:spPr>
        <p:txBody>
          <a:bodyPr/>
          <a:lstStyle/>
          <a:p>
            <a:fld id="{2DDE719B-B09C-46CA-AF1E-B663D79D9501}" type="datetime8">
              <a:rPr lang="en-US" smtClean="0"/>
              <a:pPr/>
              <a:t>2/29/2008 1:07 PM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A5636-2237-457B-AA5A-91B63051A699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8853" name="Rectangle 5939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8854" name="Rectangle 5939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/>
              <a:cs typeface="Times New Roman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noFill/>
        </p:spPr>
        <p:txBody>
          <a:bodyPr/>
          <a:lstStyle/>
          <a:p>
            <a:fld id="{2DDE719B-B09C-46CA-AF1E-B663D79D9501}" type="datetime8">
              <a:rPr lang="en-US" smtClean="0"/>
              <a:pPr/>
              <a:t>2/29/2008 1:07 PM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8F2-5246-490F-A535-47618323ABE2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D8E9-16EF-48D9-91E0-3C7364ECF703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A467-5590-465F-AA0A-EE02B6D32083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FE2-004A-4520-88CB-C0B9C846E491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2816-D899-4253-A27A-977A8905B8D8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2D94-2AEB-4971-9394-AB466CEF942C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66C4-B854-4369-9D90-742463BD231E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B0B4-FC12-44F7-86DF-438564D52FF8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A2D7-A6F9-4F11-A8F1-BCEF6DC50CD9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39A5-AC88-4B1A-8D53-33407EAD5F24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FCF-5C80-4584-96CF-D8374E7E18AC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698-4A97-45D4-B6BB-B83D47E870CE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6" name="TextBox 5"/>
          <p:cNvSpPr txBox="1"/>
          <p:nvPr/>
        </p:nvSpPr>
        <p:spPr>
          <a:xfrm>
            <a:off x="428596" y="1071546"/>
            <a:ext cx="914400" cy="150019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Installing, configuring and managing Media Server Role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IIS 7.0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Demo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1357290" y="2714620"/>
            <a:ext cx="6846667" cy="1477777"/>
          </a:xfrm>
          <a:prstGeom prst="rect">
            <a:avLst/>
          </a:prstGeom>
          <a:noFill/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AU" sz="900">
                <a:solidFill>
                  <a:schemeClr val="bg1"/>
                </a:solidFill>
                <a:effectLst/>
                <a:latin typeface="Segoe Semibold" pitchFamily="34" charset="0"/>
                <a:cs typeface="Arial" charset="0"/>
              </a:rPr>
              <a:t>© 2005 Microsoft Corporation. All rights reserved.</a:t>
            </a:r>
          </a:p>
          <a:p>
            <a:pPr algn="ctr" eaLnBrk="0" hangingPunct="0"/>
            <a:r>
              <a:rPr lang="en-AU" sz="800">
                <a:solidFill>
                  <a:schemeClr val="bg1"/>
                </a:solidFill>
                <a:effectLst/>
                <a:latin typeface="Segoe Semibold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pic>
        <p:nvPicPr>
          <p:cNvPr id="6" name="Picture 4" descr="WS08_v_rgb_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00240"/>
            <a:ext cx="5543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38576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Next Generation</a:t>
            </a:r>
            <a:r>
              <a:rPr kumimoji="0" lang="en-US" sz="4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 Web</a:t>
            </a:r>
            <a:endParaRPr kumimoji="0" lang="sk-SK" sz="44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214950"/>
            <a:ext cx="8035925" cy="1422400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Vitalis Konopelec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Technology Solution Professional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vitalis.konopelec@microsoft.com</a:t>
            </a:r>
            <a:endParaRPr lang="en-AU" sz="2400" dirty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en-AU" sz="2400" dirty="0">
                <a:solidFill>
                  <a:schemeClr val="bg1"/>
                </a:solidFill>
              </a:rPr>
              <a:t>Microsoft </a:t>
            </a:r>
            <a:r>
              <a:rPr lang="sk-SK" sz="2400" dirty="0" smtClean="0">
                <a:solidFill>
                  <a:schemeClr val="bg1"/>
                </a:solidFill>
              </a:rPr>
              <a:t>Slovakia s.r.o.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Server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2008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5500726" cy="32147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Modular Architecture</a:t>
            </a:r>
            <a:endParaRPr kumimoji="0" lang="en-US" sz="32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Security features</a:t>
            </a:r>
            <a:endParaRPr lang="en-US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control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IIS 7.0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Scalable and flexible application base</a:t>
            </a:r>
            <a:endParaRPr kumimoji="0" lang="en-US" sz="32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Windows </a:t>
            </a:r>
            <a:r>
              <a:rPr lang="en-US" sz="3200" baseline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Sharepoint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services</a:t>
            </a:r>
            <a:endParaRPr lang="en-US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Windows Media Services</a:t>
            </a:r>
            <a:endParaRPr lang="en-US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8" name="Picture 4" descr="D:\Aeshen\TechNet 2006\12-December\Msft-longhorn-papers\TDM Deck\Windows Illustration Icons\Lap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082" y="1053607"/>
            <a:ext cx="1182253" cy="1182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5027" name="Picture 3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4039" y="326743"/>
            <a:ext cx="1133763" cy="1133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0" name="Straight Connector 119"/>
          <p:cNvCxnSpPr/>
          <p:nvPr/>
        </p:nvCxnSpPr>
        <p:spPr bwMode="auto">
          <a:xfrm flipV="1">
            <a:off x="5683045" y="2033685"/>
            <a:ext cx="1142137" cy="335889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31750" cap="rnd" cmpd="sng" algn="ctr">
            <a:solidFill>
              <a:srgbClr val="0DFF7A">
                <a:alpha val="90000"/>
              </a:srgbClr>
            </a:solidFill>
            <a:prstDash val="sysDot"/>
            <a:round/>
            <a:headEnd type="none" w="med" len="med"/>
            <a:tailEnd type="none" w="med" len="med"/>
          </a:ln>
          <a:effectLst>
            <a:glow rad="63500">
              <a:srgbClr val="4BFF9C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30" name="Straight Connector 129"/>
          <p:cNvCxnSpPr/>
          <p:nvPr/>
        </p:nvCxnSpPr>
        <p:spPr bwMode="auto">
          <a:xfrm rot="5400000" flipH="1" flipV="1">
            <a:off x="4986337" y="1395413"/>
            <a:ext cx="571500" cy="257175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31750" cap="rnd" cmpd="sng" algn="ctr">
            <a:solidFill>
              <a:srgbClr val="0DFF7A">
                <a:alpha val="90000"/>
              </a:srgbClr>
            </a:solidFill>
            <a:prstDash val="sysDot"/>
            <a:round/>
            <a:headEnd type="none" w="med" len="med"/>
            <a:tailEnd type="none" w="med" len="med"/>
          </a:ln>
          <a:effectLst>
            <a:glow rad="63500">
              <a:srgbClr val="4BFF9C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385029" name="Picture 5" descr="D:\Aeshen\TechNet 2006\12-December\Msft-longhorn-papers\TDM Deck\Windows Illustration Icons\Intern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6791" y="1524819"/>
            <a:ext cx="243840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63"/>
          <p:cNvGrpSpPr/>
          <p:nvPr/>
        </p:nvGrpSpPr>
        <p:grpSpPr>
          <a:xfrm>
            <a:off x="3105882" y="2643309"/>
            <a:ext cx="1419103" cy="1113998"/>
            <a:chOff x="1894498" y="1181832"/>
            <a:chExt cx="1419103" cy="111399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3181412" y="1181832"/>
              <a:ext cx="132189" cy="102272"/>
            </a:xfrm>
            <a:prstGeom prst="line">
              <a:avLst/>
            </a:prstGeom>
            <a:gradFill rotWithShape="0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cap="rnd" cmpd="sng" algn="ctr">
              <a:solidFill>
                <a:srgbClr val="4BFF9C">
                  <a:alpha val="90000"/>
                </a:srgbClr>
              </a:solidFill>
              <a:prstDash val="sysDot"/>
              <a:bevel/>
              <a:headEnd type="none" w="lg" len="lg"/>
              <a:tailEnd type="none" w="sm" len="med"/>
            </a:ln>
            <a:effectLst>
              <a:glow rad="63500">
                <a:srgbClr val="0DFF7A">
                  <a:alpha val="40000"/>
                </a:srgbClr>
              </a:glow>
              <a:outerShdw blurRad="50800" dist="635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925606" y="1309786"/>
              <a:ext cx="219622" cy="172294"/>
            </a:xfrm>
            <a:prstGeom prst="line">
              <a:avLst/>
            </a:prstGeom>
            <a:gradFill rotWithShape="0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50800" cap="rnd" cmpd="sng" algn="ctr">
              <a:solidFill>
                <a:srgbClr val="4BFF9C">
                  <a:alpha val="90000"/>
                </a:srgbClr>
              </a:solidFill>
              <a:prstDash val="sysDot"/>
              <a:bevel/>
              <a:headEnd type="none" w="lg" len="lg"/>
              <a:tailEnd type="none" w="sm" len="med"/>
            </a:ln>
            <a:effectLst>
              <a:glow rad="63500">
                <a:srgbClr val="0DFF7A">
                  <a:alpha val="40000"/>
                </a:srgbClr>
              </a:glow>
              <a:outerShdw blurRad="50800" dist="635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2638425" y="1543051"/>
              <a:ext cx="209550" cy="166688"/>
            </a:xfrm>
            <a:prstGeom prst="line">
              <a:avLst/>
            </a:prstGeom>
            <a:gradFill rotWithShape="0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60325" cap="rnd" cmpd="sng" algn="ctr">
              <a:solidFill>
                <a:srgbClr val="4BFF9C">
                  <a:alpha val="90000"/>
                </a:srgbClr>
              </a:solidFill>
              <a:prstDash val="sysDot"/>
              <a:bevel/>
              <a:headEnd type="none" w="lg" len="lg"/>
              <a:tailEnd type="none" w="sm" len="med"/>
            </a:ln>
            <a:effectLst>
              <a:glow rad="63500">
                <a:srgbClr val="0DFF7A">
                  <a:alpha val="40000"/>
                </a:srgbClr>
              </a:glow>
              <a:outerShdw blurRad="50800" dist="635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2297601" y="1782152"/>
              <a:ext cx="266700" cy="204788"/>
            </a:xfrm>
            <a:prstGeom prst="line">
              <a:avLst/>
            </a:prstGeom>
            <a:gradFill rotWithShape="0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76200" cap="rnd" cmpd="sng" algn="ctr">
              <a:solidFill>
                <a:srgbClr val="4BFF9C">
                  <a:alpha val="90000"/>
                </a:srgbClr>
              </a:solidFill>
              <a:prstDash val="sysDot"/>
              <a:bevel/>
              <a:headEnd type="none" w="lg" len="lg"/>
              <a:tailEnd type="none" w="sm" len="med"/>
            </a:ln>
            <a:effectLst>
              <a:glow rad="63500">
                <a:srgbClr val="0DFF7A">
                  <a:alpha val="40000"/>
                </a:srgbClr>
              </a:glow>
              <a:outerShdw blurRad="50800" dist="635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1894498" y="2055325"/>
              <a:ext cx="309566" cy="240505"/>
            </a:xfrm>
            <a:prstGeom prst="line">
              <a:avLst/>
            </a:prstGeom>
            <a:gradFill rotWithShape="0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88900" cap="rnd" cmpd="sng" algn="ctr">
              <a:solidFill>
                <a:srgbClr val="4BFF9C">
                  <a:alpha val="90000"/>
                </a:srgbClr>
              </a:solidFill>
              <a:prstDash val="sysDot"/>
              <a:bevel/>
              <a:headEnd type="none" w="lg" len="lg"/>
              <a:tailEnd type="none" w="sm" len="med"/>
            </a:ln>
            <a:effectLst>
              <a:glow rad="63500">
                <a:srgbClr val="0DFF7A">
                  <a:alpha val="40000"/>
                </a:srgbClr>
              </a:glow>
              <a:outerShdw blurRad="50800" dist="63500" dir="5400000" algn="t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3" name="Rectangle 24598" descr="Ser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381" y="2757464"/>
            <a:ext cx="2764123" cy="377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5" name="TextBox 144"/>
          <p:cNvSpPr txBox="1"/>
          <p:nvPr/>
        </p:nvSpPr>
        <p:spPr>
          <a:xfrm rot="561780">
            <a:off x="1803116" y="2941255"/>
            <a:ext cx="126556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/>
          </a:bodyPr>
          <a:lstStyle/>
          <a:p>
            <a:r>
              <a:rPr lang="en-US" sz="3200" b="1" dirty="0" smtClean="0"/>
              <a:t>IIS 7</a:t>
            </a:r>
            <a:endParaRPr lang="en-US" sz="3200" b="1" dirty="0"/>
          </a:p>
        </p:txBody>
      </p:sp>
      <p:sp>
        <p:nvSpPr>
          <p:cNvPr id="165" name="Rounded Rectangle 164"/>
          <p:cNvSpPr/>
          <p:nvPr/>
        </p:nvSpPr>
        <p:spPr bwMode="auto">
          <a:xfrm>
            <a:off x="1880059" y="4199939"/>
            <a:ext cx="351129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Customization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 bwMode="auto">
          <a:xfrm>
            <a:off x="1883967" y="4918989"/>
            <a:ext cx="351129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Troubleshooting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1888963" y="5638853"/>
            <a:ext cx="351129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Administration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5529337" y="4195528"/>
            <a:ext cx="351129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security and reduced attack surface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5532120" y="4919472"/>
            <a:ext cx="351129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True application </a:t>
            </a:r>
            <a:r>
              <a:rPr lang="en-US" dirty="0" err="1" smtClean="0">
                <a:solidFill>
                  <a:schemeClr val="bg1"/>
                </a:solidFill>
              </a:rPr>
              <a:t>xcopy</a:t>
            </a:r>
            <a:r>
              <a:rPr lang="en-US" dirty="0" smtClean="0">
                <a:solidFill>
                  <a:schemeClr val="bg1"/>
                </a:solidFill>
              </a:rPr>
              <a:t> deployment</a:t>
            </a:r>
          </a:p>
        </p:txBody>
      </p:sp>
      <p:sp>
        <p:nvSpPr>
          <p:cNvPr id="170" name="Rounded Rectangle 169"/>
          <p:cNvSpPr/>
          <p:nvPr/>
        </p:nvSpPr>
        <p:spPr bwMode="auto">
          <a:xfrm>
            <a:off x="5532120" y="5641848"/>
            <a:ext cx="3506525" cy="640079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 and health management for WFC services</a:t>
            </a:r>
          </a:p>
        </p:txBody>
      </p:sp>
      <p:grpSp>
        <p:nvGrpSpPr>
          <p:cNvPr id="4" name="Group 33"/>
          <p:cNvGrpSpPr/>
          <p:nvPr/>
        </p:nvGrpSpPr>
        <p:grpSpPr>
          <a:xfrm>
            <a:off x="3002280" y="1552448"/>
            <a:ext cx="3200400" cy="3200400"/>
            <a:chOff x="3002280" y="1552448"/>
            <a:chExt cx="3200400" cy="3200400"/>
          </a:xfrm>
          <a:gradFill flip="none" rotWithShape="1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oup 6"/>
            <p:cNvGrpSpPr/>
            <p:nvPr/>
          </p:nvGrpSpPr>
          <p:grpSpPr>
            <a:xfrm>
              <a:off x="3002280" y="1552448"/>
              <a:ext cx="3200400" cy="3200400"/>
              <a:chOff x="2831131" y="1864958"/>
              <a:chExt cx="3493470" cy="3493470"/>
            </a:xfrm>
            <a:grpFill/>
          </p:grpSpPr>
          <p:sp>
            <p:nvSpPr>
              <p:cNvPr id="37" name="Oval 36"/>
              <p:cNvSpPr/>
              <p:nvPr/>
            </p:nvSpPr>
            <p:spPr bwMode="auto">
              <a:xfrm>
                <a:off x="2831131" y="1864958"/>
                <a:ext cx="3493470" cy="349347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>
                  <a:defRPr/>
                </a:pPr>
                <a:endParaRPr lang="en-US" sz="3600" dirty="0">
                  <a:latin typeface="+mn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3066566" y="2100393"/>
                <a:ext cx="3022600" cy="3022600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0" algn="ctr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255264" y="2916936"/>
              <a:ext cx="2570797" cy="62215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1225" eaLnBrk="0" hangingPunct="0">
                <a:lnSpc>
                  <a:spcPct val="75000"/>
                </a:lnSpc>
                <a:spcBef>
                  <a:spcPts val="1200"/>
                </a:spcBef>
                <a:buClr>
                  <a:srgbClr val="FFEB1B"/>
                </a:buClr>
                <a:buSzPct val="100000"/>
              </a:pPr>
              <a:r>
                <a:rPr lang="en-US" sz="4400" kern="0" spc="-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Wingdings" pitchFamily="2" charset="2"/>
                </a:rPr>
                <a:t>Web</a:t>
              </a:r>
              <a:endParaRPr lang="en-US" sz="4400" kern="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endParaRPr>
            </a:p>
          </p:txBody>
        </p:sp>
      </p:grpSp>
      <p:sp>
        <p:nvSpPr>
          <p:cNvPr id="32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IIS 7.0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overview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5273E-6 L 0.45451 -0.40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57693" y="914400"/>
            <a:ext cx="8825501" cy="5815640"/>
          </a:xfrm>
          <a:prstGeom prst="roundRect">
            <a:avLst>
              <a:gd name="adj" fmla="val 5943"/>
            </a:avLst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5698" y="1131184"/>
            <a:ext cx="6078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Enhanced Web Administration at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Every Stage in the Application Lifecycle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3470097" y="2517769"/>
            <a:ext cx="2112264" cy="457200"/>
            <a:chOff x="2297868" y="207554"/>
            <a:chExt cx="1515994" cy="488935"/>
          </a:xfrm>
          <a:gradFill flip="none" rotWithShape="1">
            <a:gsLst>
              <a:gs pos="0">
                <a:srgbClr val="00B050">
                  <a:alpha val="90000"/>
                </a:srgbClr>
              </a:gs>
              <a:gs pos="100000">
                <a:srgbClr val="4BFF9C">
                  <a:alpha val="9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37" name="Rounded Rectangle 36"/>
            <p:cNvSpPr/>
            <p:nvPr/>
          </p:nvSpPr>
          <p:spPr>
            <a:xfrm>
              <a:off x="2297868" y="207554"/>
              <a:ext cx="1515994" cy="48893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321736" y="231422"/>
              <a:ext cx="1468258" cy="44119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Deploy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5567362" y="4001579"/>
            <a:ext cx="2112264" cy="457200"/>
            <a:chOff x="4550498" y="1666740"/>
            <a:chExt cx="1001232" cy="488935"/>
          </a:xfrm>
          <a:gradFill flip="none" rotWithShape="1">
            <a:gsLst>
              <a:gs pos="0">
                <a:srgbClr val="00B050">
                  <a:alpha val="90000"/>
                </a:srgbClr>
              </a:gs>
              <a:gs pos="100000">
                <a:srgbClr val="4BFF9C">
                  <a:alpha val="9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35" name="Rounded Rectangle 34"/>
            <p:cNvSpPr/>
            <p:nvPr/>
          </p:nvSpPr>
          <p:spPr>
            <a:xfrm>
              <a:off x="4550498" y="1666740"/>
              <a:ext cx="1001232" cy="48893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Rounded Rectangle 7"/>
            <p:cNvSpPr/>
            <p:nvPr/>
          </p:nvSpPr>
          <p:spPr>
            <a:xfrm>
              <a:off x="4574366" y="1690608"/>
              <a:ext cx="953496" cy="44119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Host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3471541" y="5525983"/>
            <a:ext cx="2112264" cy="457200"/>
            <a:chOff x="2331387" y="3226042"/>
            <a:chExt cx="1515994" cy="488935"/>
          </a:xfrm>
          <a:gradFill flip="none" rotWithShape="1">
            <a:gsLst>
              <a:gs pos="0">
                <a:srgbClr val="00B050">
                  <a:alpha val="90000"/>
                </a:srgbClr>
              </a:gs>
              <a:gs pos="100000">
                <a:srgbClr val="4BFF9C">
                  <a:alpha val="9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2331387" y="3226042"/>
              <a:ext cx="1515994" cy="48893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Rounded Rectangle 10"/>
            <p:cNvSpPr/>
            <p:nvPr/>
          </p:nvSpPr>
          <p:spPr>
            <a:xfrm>
              <a:off x="2355255" y="3249910"/>
              <a:ext cx="1468258" cy="44119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Manage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1568539" y="4004661"/>
            <a:ext cx="2113349" cy="457200"/>
            <a:chOff x="140708" y="1694447"/>
            <a:chExt cx="2113349" cy="488935"/>
          </a:xfrm>
          <a:gradFill flip="none" rotWithShape="1">
            <a:gsLst>
              <a:gs pos="0">
                <a:srgbClr val="00B050">
                  <a:alpha val="90000"/>
                </a:srgbClr>
              </a:gs>
              <a:gs pos="100000">
                <a:srgbClr val="4BFF9C">
                  <a:alpha val="9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140708" y="1694447"/>
              <a:ext cx="2113349" cy="48893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Rounded Rectangle 13"/>
            <p:cNvSpPr/>
            <p:nvPr/>
          </p:nvSpPr>
          <p:spPr>
            <a:xfrm>
              <a:off x="164576" y="1718315"/>
              <a:ext cx="2065613" cy="44119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Troubleshoot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0881" name="Picture 1" descr="D:\Aeshen\TechNet 2006\12-December\Msft-longhorn-papers\TDM Deck\Windows Illustration Icons\Download 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088448" flipH="1">
            <a:off x="2683780" y="2837836"/>
            <a:ext cx="682735" cy="1058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1" descr="D:\Aeshen\TechNet 2006\12-December\Msft-longhorn-papers\TDM Deck\Windows Illustration Icons\Download 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2126" flipH="1">
            <a:off x="5702672" y="2897771"/>
            <a:ext cx="682735" cy="1058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1" descr="D:\Aeshen\TechNet 2006\12-December\Msft-longhorn-papers\TDM Deck\Windows Illustration Icons\Download 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74416" flipH="1">
            <a:off x="5663286" y="4574166"/>
            <a:ext cx="682735" cy="1058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" descr="D:\Aeshen\TechNet 2006\12-December\Msft-longhorn-papers\TDM Deck\Windows Illustration Icons\Download 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30149" flipH="1">
            <a:off x="2622133" y="4502251"/>
            <a:ext cx="682735" cy="1058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ounded Rectangle 45"/>
          <p:cNvSpPr/>
          <p:nvPr/>
        </p:nvSpPr>
        <p:spPr bwMode="auto">
          <a:xfrm>
            <a:off x="452577" y="1974784"/>
            <a:ext cx="2743200" cy="963626"/>
          </a:xfrm>
          <a:prstGeom prst="roundRect">
            <a:avLst>
              <a:gd name="adj" fmla="val 8641"/>
            </a:avLst>
          </a:prstGeom>
          <a:gradFill rotWithShape="0">
            <a:gsLst>
              <a:gs pos="0">
                <a:schemeClr val="bg2">
                  <a:alpha val="40000"/>
                </a:schemeClr>
              </a:gs>
              <a:gs pos="100000">
                <a:schemeClr val="bg1">
                  <a:lumMod val="75000"/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Simpler Application Deployment to Web Farms &amp; UNC Shares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5893257" y="1975104"/>
            <a:ext cx="2743200" cy="963626"/>
          </a:xfrm>
          <a:prstGeom prst="roundRect">
            <a:avLst>
              <a:gd name="adj" fmla="val 10773"/>
            </a:avLst>
          </a:prstGeom>
          <a:gradFill rotWithShape="0">
            <a:gsLst>
              <a:gs pos="0">
                <a:schemeClr val="bg2">
                  <a:alpha val="40000"/>
                </a:schemeClr>
              </a:gs>
              <a:gs pos="100000">
                <a:schemeClr val="bg1">
                  <a:lumMod val="75000"/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Secure, Reliable Application Hosting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5893257" y="5557040"/>
            <a:ext cx="2743200" cy="963626"/>
          </a:xfrm>
          <a:prstGeom prst="roundRect">
            <a:avLst>
              <a:gd name="adj" fmla="val 11839"/>
            </a:avLst>
          </a:prstGeom>
          <a:gradFill rotWithShape="0">
            <a:gsLst>
              <a:gs pos="0">
                <a:schemeClr val="bg2">
                  <a:alpha val="40000"/>
                </a:schemeClr>
              </a:gs>
              <a:gs pos="100000">
                <a:schemeClr val="bg1">
                  <a:lumMod val="75000"/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Greater Productivity Via Delegated Management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&amp; Better Tools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452577" y="5555329"/>
            <a:ext cx="2743200" cy="963626"/>
          </a:xfrm>
          <a:prstGeom prst="roundRect">
            <a:avLst>
              <a:gd name="adj" fmla="val 11839"/>
            </a:avLst>
          </a:prstGeom>
          <a:gradFill rotWithShape="0">
            <a:gsLst>
              <a:gs pos="0">
                <a:schemeClr val="bg2">
                  <a:alpha val="40000"/>
                </a:schemeClr>
              </a:gs>
              <a:gs pos="100000">
                <a:schemeClr val="bg1">
                  <a:lumMod val="75000"/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Reduced Downtime From Faster Troubleshooting</a:t>
            </a:r>
          </a:p>
        </p:txBody>
      </p:sp>
      <p:grpSp>
        <p:nvGrpSpPr>
          <p:cNvPr id="7" name="Group 39"/>
          <p:cNvGrpSpPr/>
          <p:nvPr/>
        </p:nvGrpSpPr>
        <p:grpSpPr>
          <a:xfrm>
            <a:off x="3717233" y="3541434"/>
            <a:ext cx="1534110" cy="1646792"/>
            <a:chOff x="3717233" y="3541434"/>
            <a:chExt cx="1534110" cy="1646792"/>
          </a:xfrm>
        </p:grpSpPr>
        <p:pic>
          <p:nvPicPr>
            <p:cNvPr id="23" name="Picture 2" descr="D:\Aeshen\Templates\Sample Documents\New Graphics\Hardware\Illustration - Misc Hardware\XML Icons\services_shado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5436" y="3541434"/>
              <a:ext cx="915907" cy="9159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Group 38"/>
            <p:cNvGrpSpPr/>
            <p:nvPr/>
          </p:nvGrpSpPr>
          <p:grpSpPr>
            <a:xfrm>
              <a:off x="3717233" y="3645846"/>
              <a:ext cx="1311966" cy="1542380"/>
              <a:chOff x="9144000" y="1757412"/>
              <a:chExt cx="1411706" cy="1669182"/>
            </a:xfrm>
          </p:grpSpPr>
          <p:pic>
            <p:nvPicPr>
              <p:cNvPr id="121862" name="Picture 6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144000" y="1757412"/>
                <a:ext cx="1411706" cy="141170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1859" name="Picture 3" descr="D:\Aeshen\TechNet 2006\12-December\Msft-longhorn-papers\TDM Deck\Windows Illustration Icons\New\seal-for-doc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59503" y="2604487"/>
                <a:ext cx="677714" cy="82210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40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IIS 7.0 Web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Administration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200891" y="790832"/>
            <a:ext cx="8721436" cy="4458900"/>
          </a:xfrm>
          <a:prstGeom prst="roundRect">
            <a:avLst>
              <a:gd name="adj" fmla="val 9003"/>
            </a:avLst>
          </a:prstGeom>
          <a:gradFill flip="none" rotWithShape="1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7" name="Picture 4" descr="D:\Aeshen\TechNet 2006\12-December\Msft-longhorn-papers\TDM Deck\Windows Illustration Icons\Lap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29" y="1133851"/>
            <a:ext cx="954895" cy="95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 bwMode="auto">
          <a:xfrm>
            <a:off x="235528" y="5316711"/>
            <a:ext cx="8631381" cy="1343892"/>
          </a:xfrm>
          <a:prstGeom prst="roundRect">
            <a:avLst/>
          </a:prstGeom>
          <a:gradFill flip="none" rotWithShape="1">
            <a:gsLst>
              <a:gs pos="0">
                <a:srgbClr val="009E47">
                  <a:alpha val="80000"/>
                </a:srgbClr>
              </a:gs>
              <a:gs pos="100000">
                <a:srgbClr val="00E266">
                  <a:alpha val="80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817" y="5525502"/>
            <a:ext cx="450242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Arsenal of Admin Tools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818" y="6093538"/>
            <a:ext cx="450242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Delegated Management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2927" y="5525501"/>
            <a:ext cx="450242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Secure Remote Management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2928" y="6093538"/>
            <a:ext cx="450242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Shared Config for Web Farms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06"/>
          <p:cNvGrpSpPr/>
          <p:nvPr/>
        </p:nvGrpSpPr>
        <p:grpSpPr>
          <a:xfrm>
            <a:off x="4590288" y="1066772"/>
            <a:ext cx="855597" cy="1170817"/>
            <a:chOff x="4653106" y="1421776"/>
            <a:chExt cx="855597" cy="1170817"/>
          </a:xfrm>
        </p:grpSpPr>
        <p:pic>
          <p:nvPicPr>
            <p:cNvPr id="94" name="Picture 1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3106" y="1421776"/>
              <a:ext cx="855597" cy="11708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5" name="Text Box 16"/>
            <p:cNvSpPr txBox="1">
              <a:spLocks noChangeArrowheads="1"/>
            </p:cNvSpPr>
            <p:nvPr/>
          </p:nvSpPr>
          <p:spPr bwMode="auto">
            <a:xfrm rot="612865">
              <a:off x="4926508" y="1480374"/>
              <a:ext cx="559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IIS7</a:t>
              </a:r>
              <a:endParaRPr lang="en-US" sz="1400" b="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90153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6447" y="2080708"/>
              <a:ext cx="466165" cy="466165"/>
            </a:xfrm>
            <a:prstGeom prst="rect">
              <a:avLst/>
            </a:prstGeom>
            <a:noFill/>
          </p:spPr>
        </p:pic>
      </p:grpSp>
      <p:grpSp>
        <p:nvGrpSpPr>
          <p:cNvPr id="4" name="Group 126"/>
          <p:cNvGrpSpPr/>
          <p:nvPr/>
        </p:nvGrpSpPr>
        <p:grpSpPr>
          <a:xfrm>
            <a:off x="2194560" y="2345167"/>
            <a:ext cx="4389120" cy="2505613"/>
            <a:chOff x="2194560" y="2345167"/>
            <a:chExt cx="4389120" cy="2505613"/>
          </a:xfrm>
        </p:grpSpPr>
        <p:sp>
          <p:nvSpPr>
            <p:cNvPr id="126" name="Rounded Rectangle 125"/>
            <p:cNvSpPr/>
            <p:nvPr/>
          </p:nvSpPr>
          <p:spPr bwMode="auto">
            <a:xfrm>
              <a:off x="2194560" y="2345167"/>
              <a:ext cx="4389120" cy="2505613"/>
            </a:xfrm>
            <a:prstGeom prst="roundRect">
              <a:avLst>
                <a:gd name="adj" fmla="val 9136"/>
              </a:avLst>
            </a:prstGeom>
            <a:gradFill>
              <a:gsLst>
                <a:gs pos="0">
                  <a:schemeClr val="bg2">
                    <a:alpha val="60000"/>
                  </a:schemeClr>
                </a:gs>
                <a:gs pos="100000">
                  <a:schemeClr val="bg1">
                    <a:lumMod val="75000"/>
                    <a:alpha val="6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16076" y="2453556"/>
              <a:ext cx="4324574" cy="20621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Better Tools</a:t>
              </a:r>
            </a:p>
            <a:p>
              <a:pPr marL="234950" indent="-234950" algn="l">
                <a:lnSpc>
                  <a:spcPct val="100000"/>
                </a:lnSpc>
                <a:buBlip>
                  <a:blip r:embed="rId6"/>
                </a:buBlip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Intuitive, Task Oriented GUI</a:t>
              </a:r>
            </a:p>
            <a:p>
              <a:pPr marL="234950" indent="-234950" algn="l">
                <a:lnSpc>
                  <a:spcPct val="100000"/>
                </a:lnSpc>
                <a:buBlip>
                  <a:blip r:embed="rId6"/>
                </a:buBlip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.NET Management API</a:t>
              </a:r>
            </a:p>
            <a:p>
              <a:pPr marL="234950" indent="-234950" algn="l">
                <a:lnSpc>
                  <a:spcPct val="100000"/>
                </a:lnSpc>
                <a:buBlip>
                  <a:blip r:embed="rId6"/>
                </a:buBlip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Unified WMI Provider for IIS/ASP.NET</a:t>
              </a:r>
            </a:p>
            <a:p>
              <a:pPr marL="234950" indent="-234950" algn="l">
                <a:lnSpc>
                  <a:spcPct val="100000"/>
                </a:lnSpc>
                <a:buBlip>
                  <a:blip r:embed="rId6"/>
                </a:buBlip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Powerful Command Line Support</a:t>
              </a:r>
            </a:p>
            <a:p>
              <a:pPr marL="234950" indent="-234950" algn="l">
                <a:lnSpc>
                  <a:spcPct val="100000"/>
                </a:lnSpc>
                <a:buBlip>
                  <a:blip r:embed="rId6"/>
                </a:buBlip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Rich Runtime State Information</a:t>
              </a:r>
            </a:p>
            <a:p>
              <a:pPr marL="234950" indent="-234950" algn="l">
                <a:lnSpc>
                  <a:spcPct val="100000"/>
                </a:lnSpc>
                <a:buBlip>
                  <a:blip r:embed="rId6"/>
                </a:buBlip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Automatic Failure Tracing &amp; Logging</a:t>
              </a:r>
            </a:p>
          </p:txBody>
        </p:sp>
      </p:grpSp>
      <p:grpSp>
        <p:nvGrpSpPr>
          <p:cNvPr id="5" name="Group 108"/>
          <p:cNvGrpSpPr/>
          <p:nvPr/>
        </p:nvGrpSpPr>
        <p:grpSpPr>
          <a:xfrm>
            <a:off x="4590354" y="2434787"/>
            <a:ext cx="855597" cy="1170817"/>
            <a:chOff x="4653106" y="1421776"/>
            <a:chExt cx="855597" cy="1170817"/>
          </a:xfrm>
        </p:grpSpPr>
        <p:pic>
          <p:nvPicPr>
            <p:cNvPr id="110" name="Picture 1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3106" y="1421776"/>
              <a:ext cx="855597" cy="11708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Text Box 16"/>
            <p:cNvSpPr txBox="1">
              <a:spLocks noChangeArrowheads="1"/>
            </p:cNvSpPr>
            <p:nvPr/>
          </p:nvSpPr>
          <p:spPr bwMode="auto">
            <a:xfrm rot="612865">
              <a:off x="4926508" y="1480374"/>
              <a:ext cx="559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IIS7</a:t>
              </a:r>
              <a:endParaRPr lang="en-US" sz="1400" b="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13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6447" y="2080708"/>
              <a:ext cx="466165" cy="466165"/>
            </a:xfrm>
            <a:prstGeom prst="rect">
              <a:avLst/>
            </a:prstGeom>
            <a:noFill/>
          </p:spPr>
        </p:pic>
      </p:grpSp>
      <p:grpSp>
        <p:nvGrpSpPr>
          <p:cNvPr id="6" name="Group 113"/>
          <p:cNvGrpSpPr/>
          <p:nvPr/>
        </p:nvGrpSpPr>
        <p:grpSpPr>
          <a:xfrm>
            <a:off x="4590288" y="3781287"/>
            <a:ext cx="855597" cy="1170817"/>
            <a:chOff x="4653106" y="1421776"/>
            <a:chExt cx="855597" cy="1170817"/>
          </a:xfrm>
        </p:grpSpPr>
        <p:pic>
          <p:nvPicPr>
            <p:cNvPr id="115" name="Picture 1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3106" y="1421776"/>
              <a:ext cx="855597" cy="11708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6" name="Text Box 16"/>
            <p:cNvSpPr txBox="1">
              <a:spLocks noChangeArrowheads="1"/>
            </p:cNvSpPr>
            <p:nvPr/>
          </p:nvSpPr>
          <p:spPr bwMode="auto">
            <a:xfrm rot="612865">
              <a:off x="4926508" y="1480374"/>
              <a:ext cx="559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IIS7</a:t>
              </a:r>
              <a:endParaRPr lang="en-US" sz="1400" b="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17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6447" y="2080708"/>
              <a:ext cx="466165" cy="466165"/>
            </a:xfrm>
            <a:prstGeom prst="rect">
              <a:avLst/>
            </a:prstGeom>
            <a:noFill/>
          </p:spPr>
        </p:pic>
      </p:grpSp>
      <p:grpSp>
        <p:nvGrpSpPr>
          <p:cNvPr id="7" name="Group 129"/>
          <p:cNvGrpSpPr/>
          <p:nvPr/>
        </p:nvGrpSpPr>
        <p:grpSpPr>
          <a:xfrm>
            <a:off x="1231586" y="3791267"/>
            <a:ext cx="1715992" cy="1409174"/>
            <a:chOff x="1231586" y="3791267"/>
            <a:chExt cx="1715992" cy="1409174"/>
          </a:xfrm>
        </p:grpSpPr>
        <p:pic>
          <p:nvPicPr>
            <p:cNvPr id="89" name="Picture 3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13815" y="3791267"/>
              <a:ext cx="1133763" cy="11337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3" descr="D:\Aeshen\TechNet 2006\12-December\Msft-longhorn-papers\TDM Deck\Windows Illustration Icons\Female Us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31586" y="3850139"/>
              <a:ext cx="1172787" cy="12140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9" name="TextBox 128"/>
            <p:cNvSpPr txBox="1"/>
            <p:nvPr/>
          </p:nvSpPr>
          <p:spPr>
            <a:xfrm>
              <a:off x="1337052" y="4861887"/>
              <a:ext cx="1592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Site Owner</a:t>
              </a:r>
            </a:p>
          </p:txBody>
        </p:sp>
      </p:grpSp>
      <p:grpSp>
        <p:nvGrpSpPr>
          <p:cNvPr id="8" name="Group 140"/>
          <p:cNvGrpSpPr/>
          <p:nvPr/>
        </p:nvGrpSpPr>
        <p:grpSpPr>
          <a:xfrm>
            <a:off x="3661716" y="4136571"/>
            <a:ext cx="1218885" cy="984897"/>
            <a:chOff x="7033566" y="2495550"/>
            <a:chExt cx="1218885" cy="984897"/>
          </a:xfrm>
        </p:grpSpPr>
        <p:sp>
          <p:nvSpPr>
            <p:cNvPr id="138" name="TextBox 137"/>
            <p:cNvSpPr txBox="1"/>
            <p:nvPr/>
          </p:nvSpPr>
          <p:spPr>
            <a:xfrm>
              <a:off x="7033566" y="3172670"/>
              <a:ext cx="121888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Web.config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9" name="Group 139"/>
            <p:cNvGrpSpPr/>
            <p:nvPr/>
          </p:nvGrpSpPr>
          <p:grpSpPr>
            <a:xfrm>
              <a:off x="7208843" y="2495550"/>
              <a:ext cx="759278" cy="688521"/>
              <a:chOff x="7208843" y="2495550"/>
              <a:chExt cx="759278" cy="688521"/>
            </a:xfrm>
          </p:grpSpPr>
          <p:pic>
            <p:nvPicPr>
              <p:cNvPr id="390156" name="Picture 12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47164" y="2495550"/>
                <a:ext cx="688521" cy="68852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9" name="TextBox 138"/>
              <p:cNvSpPr txBox="1"/>
              <p:nvPr/>
            </p:nvSpPr>
            <p:spPr>
              <a:xfrm>
                <a:off x="7208843" y="2628899"/>
                <a:ext cx="759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XML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144" name="Down Arrow 143"/>
          <p:cNvSpPr/>
          <p:nvPr/>
        </p:nvSpPr>
        <p:spPr bwMode="auto">
          <a:xfrm rot="2679766">
            <a:off x="2657417" y="2166295"/>
            <a:ext cx="626174" cy="1792224"/>
          </a:xfrm>
          <a:prstGeom prst="downArrow">
            <a:avLst/>
          </a:prstGeom>
          <a:gradFill flip="none" rotWithShape="1">
            <a:gsLst>
              <a:gs pos="0">
                <a:srgbClr val="DBD600">
                  <a:alpha val="80000"/>
                </a:srgbClr>
              </a:gs>
              <a:gs pos="50000">
                <a:srgbClr val="FFFF00">
                  <a:alpha val="70000"/>
                </a:srgbClr>
              </a:gs>
              <a:gs pos="100000">
                <a:srgbClr val="FFFF85">
                  <a:alpha val="5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Delegation</a:t>
            </a:r>
          </a:p>
        </p:txBody>
      </p:sp>
      <p:sp>
        <p:nvSpPr>
          <p:cNvPr id="145" name="Down Arrow 144"/>
          <p:cNvSpPr/>
          <p:nvPr/>
        </p:nvSpPr>
        <p:spPr bwMode="auto">
          <a:xfrm rot="13424436">
            <a:off x="3358314" y="2891143"/>
            <a:ext cx="626174" cy="178969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0"/>
                  <a:alpha val="80000"/>
                </a:schemeClr>
              </a:gs>
              <a:gs pos="50000">
                <a:schemeClr val="accent2">
                  <a:lumMod val="75000"/>
                  <a:alpha val="70000"/>
                </a:schemeClr>
              </a:gs>
              <a:gs pos="100000">
                <a:schemeClr val="accent2">
                  <a:lumMod val="60000"/>
                  <a:lumOff val="40000"/>
                  <a:alpha val="5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XCopy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Deploy</a:t>
            </a:r>
          </a:p>
        </p:txBody>
      </p:sp>
      <p:grpSp>
        <p:nvGrpSpPr>
          <p:cNvPr id="12" name="Group 122"/>
          <p:cNvGrpSpPr/>
          <p:nvPr/>
        </p:nvGrpSpPr>
        <p:grpSpPr>
          <a:xfrm>
            <a:off x="3281082" y="1084587"/>
            <a:ext cx="1592132" cy="1287161"/>
            <a:chOff x="3324113" y="2536870"/>
            <a:chExt cx="1592132" cy="1287161"/>
          </a:xfrm>
        </p:grpSpPr>
        <p:pic>
          <p:nvPicPr>
            <p:cNvPr id="93" name="Picture 4" descr="D:\Aeshen\TechNet 2006\12-December\Msft-longhorn-papers\TDM Deck\Windows Illustration Icons\Male Us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>
              <a:off x="3589216" y="2536870"/>
              <a:ext cx="1025814" cy="105979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3324113" y="3485477"/>
              <a:ext cx="1592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Administrator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 bwMode="auto">
          <a:xfrm flipV="1">
            <a:off x="1679511" y="1642188"/>
            <a:ext cx="382554" cy="3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Straight Connector 55"/>
          <p:cNvCxnSpPr/>
          <p:nvPr/>
        </p:nvCxnSpPr>
        <p:spPr bwMode="auto">
          <a:xfrm rot="5400000" flipH="1" flipV="1">
            <a:off x="801114" y="2362874"/>
            <a:ext cx="2063467" cy="1157165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Connector 62"/>
          <p:cNvCxnSpPr/>
          <p:nvPr/>
        </p:nvCxnSpPr>
        <p:spPr bwMode="auto">
          <a:xfrm>
            <a:off x="4018384" y="1620421"/>
            <a:ext cx="640701" cy="6216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0246" y="1210751"/>
            <a:ext cx="1110686" cy="106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Straight Connector 60"/>
          <p:cNvCxnSpPr/>
          <p:nvPr/>
        </p:nvCxnSpPr>
        <p:spPr bwMode="auto">
          <a:xfrm>
            <a:off x="3184850" y="1617311"/>
            <a:ext cx="640701" cy="6216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7" name="Group 57"/>
          <p:cNvGrpSpPr/>
          <p:nvPr/>
        </p:nvGrpSpPr>
        <p:grpSpPr>
          <a:xfrm>
            <a:off x="1898749" y="1118530"/>
            <a:ext cx="1441610" cy="971526"/>
            <a:chOff x="7439891" y="1828794"/>
            <a:chExt cx="1545274" cy="1061034"/>
          </a:xfrm>
        </p:grpSpPr>
        <p:pic>
          <p:nvPicPr>
            <p:cNvPr id="50" name="Rectangle 3893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439891" y="1828794"/>
              <a:ext cx="1545274" cy="106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38936"/>
            <p:cNvSpPr txBox="1">
              <a:spLocks noChangeArrowheads="1"/>
            </p:cNvSpPr>
            <p:nvPr/>
          </p:nvSpPr>
          <p:spPr bwMode="auto">
            <a:xfrm>
              <a:off x="7789685" y="2188103"/>
              <a:ext cx="845459" cy="33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+mn-lt"/>
                </a:rPr>
                <a:t>Internet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36471" y="2334482"/>
            <a:ext cx="20527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Manage Remotely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0831" y="890234"/>
            <a:ext cx="1852012" cy="369332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Secure HTTPS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Group 66"/>
          <p:cNvGrpSpPr/>
          <p:nvPr/>
        </p:nvGrpSpPr>
        <p:grpSpPr>
          <a:xfrm>
            <a:off x="4240442" y="1236451"/>
            <a:ext cx="1682927" cy="984897"/>
            <a:chOff x="6887909" y="2495550"/>
            <a:chExt cx="1682927" cy="984897"/>
          </a:xfrm>
        </p:grpSpPr>
        <p:sp>
          <p:nvSpPr>
            <p:cNvPr id="68" name="TextBox 67"/>
            <p:cNvSpPr txBox="1"/>
            <p:nvPr/>
          </p:nvSpPr>
          <p:spPr>
            <a:xfrm>
              <a:off x="6887909" y="3172670"/>
              <a:ext cx="168292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err="1" smtClean="0">
                  <a:solidFill>
                    <a:schemeClr val="bg1"/>
                  </a:solidFill>
                </a:rPr>
                <a:t>AppHost.config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39"/>
            <p:cNvGrpSpPr/>
            <p:nvPr/>
          </p:nvGrpSpPr>
          <p:grpSpPr>
            <a:xfrm>
              <a:off x="7208843" y="2495550"/>
              <a:ext cx="759278" cy="688521"/>
              <a:chOff x="7208843" y="2495550"/>
              <a:chExt cx="759278" cy="688521"/>
            </a:xfrm>
          </p:grpSpPr>
          <p:pic>
            <p:nvPicPr>
              <p:cNvPr id="70" name="Picture 12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47164" y="2495550"/>
                <a:ext cx="688521" cy="68852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208843" y="2628899"/>
                <a:ext cx="759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XML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cxnSp>
        <p:nvCxnSpPr>
          <p:cNvPr id="78" name="Straight Connector 77"/>
          <p:cNvCxnSpPr>
            <a:stCxn id="71" idx="3"/>
          </p:cNvCxnSpPr>
          <p:nvPr/>
        </p:nvCxnSpPr>
        <p:spPr bwMode="auto">
          <a:xfrm>
            <a:off x="5320654" y="1554466"/>
            <a:ext cx="1735601" cy="88123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5324559" y="2443795"/>
            <a:ext cx="1723604" cy="453155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Straight Connector 85"/>
          <p:cNvCxnSpPr/>
          <p:nvPr/>
        </p:nvCxnSpPr>
        <p:spPr bwMode="auto">
          <a:xfrm rot="5400000" flipH="1" flipV="1">
            <a:off x="5263869" y="2455934"/>
            <a:ext cx="1796433" cy="1755972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" name="TextBox 91"/>
          <p:cNvSpPr txBox="1"/>
          <p:nvPr/>
        </p:nvSpPr>
        <p:spPr>
          <a:xfrm>
            <a:off x="7811255" y="2030992"/>
            <a:ext cx="1000972" cy="64633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Shared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err="1" smtClean="0">
                <a:solidFill>
                  <a:schemeClr val="bg1"/>
                </a:solidFill>
                <a:latin typeface="+mn-lt"/>
              </a:rPr>
              <a:t>Config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86220" y="4184447"/>
            <a:ext cx="2231798" cy="369332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Shared App Hosting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0" name="Group 75"/>
          <p:cNvGrpSpPr/>
          <p:nvPr/>
        </p:nvGrpSpPr>
        <p:grpSpPr>
          <a:xfrm>
            <a:off x="7027106" y="1973033"/>
            <a:ext cx="855597" cy="1170817"/>
            <a:chOff x="7027106" y="1778824"/>
            <a:chExt cx="855597" cy="1170817"/>
          </a:xfrm>
        </p:grpSpPr>
        <p:pic>
          <p:nvPicPr>
            <p:cNvPr id="96" name="Picture 1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7106" y="1778824"/>
              <a:ext cx="855597" cy="11708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 rot="612865">
              <a:off x="7257358" y="1846726"/>
              <a:ext cx="5875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dirty="0" smtClean="0">
                  <a:solidFill>
                    <a:schemeClr val="bg1"/>
                  </a:solidFill>
                  <a:latin typeface="+mn-lt"/>
                </a:rPr>
                <a:t>UNC</a:t>
              </a:r>
              <a:endParaRPr lang="en-US" sz="14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126937" y="4919958"/>
            <a:ext cx="16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Farm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9809" name="Picture 1" descr="D:\Aeshen\TechNet 2006\12-December\Msft-longhorn-papers\TDM Deck\Windows Illustration Icons\New\folder-uprigh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90" y="2627497"/>
            <a:ext cx="558134" cy="435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74"/>
          <p:cNvGrpSpPr/>
          <p:nvPr/>
        </p:nvGrpSpPr>
        <p:grpSpPr>
          <a:xfrm>
            <a:off x="2941865" y="4143795"/>
            <a:ext cx="770642" cy="1040403"/>
            <a:chOff x="2941865" y="4143795"/>
            <a:chExt cx="770642" cy="1040403"/>
          </a:xfrm>
        </p:grpSpPr>
        <p:grpSp>
          <p:nvGrpSpPr>
            <p:cNvPr id="22" name="Group 142"/>
            <p:cNvGrpSpPr/>
            <p:nvPr/>
          </p:nvGrpSpPr>
          <p:grpSpPr>
            <a:xfrm>
              <a:off x="2941865" y="4143795"/>
              <a:ext cx="770642" cy="1040403"/>
              <a:chOff x="7505701" y="3351859"/>
              <a:chExt cx="770642" cy="1040403"/>
            </a:xfrm>
          </p:grpSpPr>
          <p:pic>
            <p:nvPicPr>
              <p:cNvPr id="134" name="Picture 2" descr="D:\Aeshen\Templates\Sample Documents\New Graphics\Hardware\Illustration - Misc Hardware\XML Icons\services_shadow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741941" y="3351859"/>
                <a:ext cx="534402" cy="4646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7617510" y="4084485"/>
                <a:ext cx="607707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b="1" dirty="0" smtClean="0">
                    <a:solidFill>
                      <a:schemeClr val="bg1"/>
                    </a:solidFill>
                    <a:latin typeface="+mn-lt"/>
                  </a:rPr>
                  <a:t>App</a:t>
                </a:r>
                <a:endParaRPr lang="en-US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142" name="Picture 12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05701" y="3423558"/>
                <a:ext cx="601436" cy="60143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4" name="Picture 3" descr="D:\Aeshen\TechNet 2006\12-December\Msft-longhorn-papers\TDM Deck\Windows Illustration Icons\New\seal-for-doc5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03082" y="4529540"/>
              <a:ext cx="375386" cy="455365"/>
            </a:xfrm>
            <a:prstGeom prst="rect">
              <a:avLst/>
            </a:prstGeom>
            <a:noFill/>
          </p:spPr>
        </p:pic>
      </p:grpSp>
      <p:sp>
        <p:nvSpPr>
          <p:cNvPr id="76" name="Rectangle 11"/>
          <p:cNvSpPr txBox="1">
            <a:spLocks noChangeArrowheads="1"/>
          </p:cNvSpPr>
          <p:nvPr/>
        </p:nvSpPr>
        <p:spPr>
          <a:xfrm>
            <a:off x="-33338" y="-14290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your web with IIS7.0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3313E-6 L 0.11511 -0.256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9544E-6 L 0.11302 -0.26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3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4684E-6 L -0.35104 -0.0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3107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147E-6 L 0.26389 -0.0319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1 -0.25607 L 0.39948 -0.13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-0.2644 L 0.40295 -0.1452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4" grpId="0" animBg="1"/>
      <p:bldP spid="144" grpId="1" animBg="1"/>
      <p:bldP spid="145" grpId="0" animBg="1"/>
      <p:bldP spid="145" grpId="1" animBg="1"/>
      <p:bldP spid="65" grpId="0" animBg="1"/>
      <p:bldP spid="65" grpId="1" animBg="1"/>
      <p:bldP spid="66" grpId="0" animBg="1"/>
      <p:bldP spid="66" grpId="1" animBg="1"/>
      <p:bldP spid="92" grpId="0" animBg="1"/>
      <p:bldP spid="95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IIS 7.0 Demo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914400" cy="2209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Enabling and configuring Web Server Role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Configuring additional features</a:t>
            </a:r>
            <a:endParaRPr lang="en-US" sz="28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Managing IIS 7.0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endCxn id="9" idx="1"/>
          </p:cNvCxnSpPr>
          <p:nvPr/>
        </p:nvCxnSpPr>
        <p:spPr bwMode="auto">
          <a:xfrm flipV="1">
            <a:off x="2082800" y="2587572"/>
            <a:ext cx="4754167" cy="94810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Straight Connector 22"/>
          <p:cNvCxnSpPr>
            <a:endCxn id="9" idx="1"/>
          </p:cNvCxnSpPr>
          <p:nvPr/>
        </p:nvCxnSpPr>
        <p:spPr bwMode="auto">
          <a:xfrm>
            <a:off x="2082800" y="1666240"/>
            <a:ext cx="4754167" cy="921332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ounded Rectangle 3"/>
          <p:cNvSpPr/>
          <p:nvPr/>
        </p:nvSpPr>
        <p:spPr bwMode="auto">
          <a:xfrm>
            <a:off x="229986" y="4463195"/>
            <a:ext cx="8686800" cy="2283968"/>
          </a:xfrm>
          <a:prstGeom prst="roundRect">
            <a:avLst>
              <a:gd name="adj" fmla="val 7159"/>
            </a:avLst>
          </a:prstGeom>
          <a:gradFill rotWithShape="0">
            <a:gsLst>
              <a:gs pos="1000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C:\Users\Administrator\Desktop\Specs to Update\PNGs\Compu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804" y="2743200"/>
            <a:ext cx="1507727" cy="1507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D:\Aeshen\TechNet 2006\12-December\Msft-longhorn-papers\TDM Deck\Windows Illustration Icons\Male Us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973702"/>
            <a:ext cx="1409345" cy="1456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6"/>
          <p:cNvGrpSpPr/>
          <p:nvPr/>
        </p:nvGrpSpPr>
        <p:grpSpPr>
          <a:xfrm>
            <a:off x="6836967" y="1642413"/>
            <a:ext cx="1534086" cy="1890317"/>
            <a:chOff x="6836967" y="1642413"/>
            <a:chExt cx="1534086" cy="1890317"/>
          </a:xfrm>
        </p:grpSpPr>
        <p:pic>
          <p:nvPicPr>
            <p:cNvPr id="9" name="Rectangle 24598" descr="Ser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6967" y="1642413"/>
              <a:ext cx="1534086" cy="189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 rot="669144">
              <a:off x="7238148" y="1711586"/>
              <a:ext cx="1080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WSS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31810" name="Picture 2" descr="D:\Aeshen\TechNet 2006\12-December\Msft-longhorn-papers\TDM Deck\Windows Illustration Icons\Applicat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1823" y="1961415"/>
            <a:ext cx="1122948" cy="1122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1811" name="Picture 3" descr="D:\Aeshen\TechNet 2006\12-December\Msft-longhorn-papers\TDM Deck\Windows Illustration Icons\Interne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6207" y="2430645"/>
            <a:ext cx="1002632" cy="10026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1809" name="Picture 1" descr="D:\Aeshen\TechNet 2006\12-December\Msft-longhorn-papers\TDM Deck\Windows Illustration Icons\Searc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0701" y="2153920"/>
            <a:ext cx="978568" cy="9785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Administrator\Desktop\Specs to Update\PNGs\Compu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32" y="822960"/>
            <a:ext cx="1507727" cy="1507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D:\Aeshen\TechNet 2006\12-December\Msft-longhorn-papers\TDM Deck\Windows Illustration Icons\Female User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16843"/>
            <a:ext cx="1540659" cy="15948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280" y="4591212"/>
            <a:ext cx="8808720" cy="17851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10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Administration model enhancements</a:t>
            </a: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10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New and improved compliance features and capabilities</a:t>
            </a:r>
            <a:endParaRPr lang="en-US" sz="2000" dirty="0" smtClean="0">
              <a:solidFill>
                <a:schemeClr val="bg1"/>
              </a:solidFill>
              <a:ea typeface="Batang"/>
              <a:cs typeface="Times New Roman"/>
            </a:endParaRP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10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New and improved operational tools and capabilities </a:t>
            </a: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10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Improved support for network configuration</a:t>
            </a:r>
            <a:endParaRPr lang="en-US" sz="2000" dirty="0" smtClean="0">
              <a:solidFill>
                <a:schemeClr val="bg1"/>
              </a:solidFill>
              <a:ea typeface="Batang"/>
              <a:cs typeface="Times New Roman"/>
            </a:endParaRP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10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Extensibility enhancements</a:t>
            </a:r>
            <a:endParaRPr lang="en-US" sz="2000" dirty="0" smtClean="0">
              <a:solidFill>
                <a:schemeClr val="bg1"/>
              </a:solidFill>
              <a:ea typeface="Batang"/>
              <a:cs typeface="Times New Roman"/>
            </a:endParaRPr>
          </a:p>
        </p:txBody>
      </p:sp>
      <p:pic>
        <p:nvPicPr>
          <p:cNvPr id="209921" name="Picture 1" descr="D:\Aeshen\TechNet 2006\12-December\Msft-longhorn-papers\fodder\WSS-01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9543" y="1063459"/>
            <a:ext cx="4237512" cy="30410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Sharepoint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Services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Specs to Update\PNGs\Compu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2079921"/>
            <a:ext cx="1507727" cy="1507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Administrator\Desktop\Specs to Update\PNGs\Compu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388281"/>
            <a:ext cx="1507727" cy="1507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Connector 19"/>
          <p:cNvCxnSpPr>
            <a:endCxn id="19" idx="1"/>
          </p:cNvCxnSpPr>
          <p:nvPr/>
        </p:nvCxnSpPr>
        <p:spPr bwMode="auto">
          <a:xfrm flipV="1">
            <a:off x="3301219" y="1142145"/>
            <a:ext cx="2368061" cy="89211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Straight Connector 22"/>
          <p:cNvCxnSpPr>
            <a:endCxn id="13" idx="1"/>
          </p:cNvCxnSpPr>
          <p:nvPr/>
        </p:nvCxnSpPr>
        <p:spPr bwMode="auto">
          <a:xfrm>
            <a:off x="3294185" y="2057709"/>
            <a:ext cx="2375095" cy="776076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ounded Rectangle 3"/>
          <p:cNvSpPr/>
          <p:nvPr/>
        </p:nvSpPr>
        <p:spPr bwMode="auto">
          <a:xfrm>
            <a:off x="45720" y="4475746"/>
            <a:ext cx="2971800" cy="2235949"/>
          </a:xfrm>
          <a:prstGeom prst="roundRect">
            <a:avLst>
              <a:gd name="adj" fmla="val 3823"/>
            </a:avLst>
          </a:prstGeom>
          <a:gradFill rotWithShape="0">
            <a:gsLst>
              <a:gs pos="1000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" y="3630168"/>
            <a:ext cx="2971800" cy="2562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96875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Streaming</a:t>
            </a:r>
          </a:p>
          <a:p>
            <a:pPr marL="396875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/>
              <a:cs typeface="Times New Roman"/>
            </a:endParaRPr>
          </a:p>
          <a:p>
            <a:pPr marL="396875" indent="-396875" algn="l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Fast Streaming delivers instant-on/always-on</a:t>
            </a: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Intelligent Streaming optimizes the experience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2019708" y="1272520"/>
            <a:ext cx="1534086" cy="1890317"/>
            <a:chOff x="2019708" y="1489088"/>
            <a:chExt cx="1534086" cy="1890317"/>
          </a:xfrm>
        </p:grpSpPr>
        <p:grpSp>
          <p:nvGrpSpPr>
            <p:cNvPr id="3" name="Group 16"/>
            <p:cNvGrpSpPr/>
            <p:nvPr/>
          </p:nvGrpSpPr>
          <p:grpSpPr>
            <a:xfrm>
              <a:off x="2019708" y="1489088"/>
              <a:ext cx="1534086" cy="1890317"/>
              <a:chOff x="6836967" y="1642413"/>
              <a:chExt cx="1534086" cy="1890317"/>
            </a:xfrm>
          </p:grpSpPr>
          <p:pic>
            <p:nvPicPr>
              <p:cNvPr id="9" name="Rectangle 24598" descr="Serv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836967" y="1642413"/>
                <a:ext cx="1534086" cy="1890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 rot="669144">
                <a:off x="7238148" y="1711586"/>
                <a:ext cx="1080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ContrastingRightFacing"/>
                  <a:lightRig rig="threePt" dir="t"/>
                </a:scene3d>
                <a:sp3d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WMS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pic>
          <p:nvPicPr>
            <p:cNvPr id="207874" name="Picture 2" descr="E:\SVN\TechNet Resources\Samples\PPT Graphics\Windows Illustration Icons\MediaCent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57130" y="2391818"/>
              <a:ext cx="873986" cy="8739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870445" y="984499"/>
            <a:ext cx="2780387" cy="2031724"/>
            <a:chOff x="2793" y="2770"/>
            <a:chExt cx="1653" cy="1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rc 57"/>
            <p:cNvSpPr>
              <a:spLocks/>
            </p:cNvSpPr>
            <p:nvPr/>
          </p:nvSpPr>
          <p:spPr bwMode="auto">
            <a:xfrm rot="10800000" flipH="1" flipV="1">
              <a:off x="2985" y="3257"/>
              <a:ext cx="330" cy="386"/>
            </a:xfrm>
            <a:custGeom>
              <a:avLst/>
              <a:gdLst>
                <a:gd name="T0" fmla="*/ 263 w 21600"/>
                <a:gd name="T1" fmla="*/ 0 h 27541"/>
                <a:gd name="T2" fmla="*/ 245 w 21600"/>
                <a:gd name="T3" fmla="*/ 386 h 27541"/>
                <a:gd name="T4" fmla="*/ 0 w 21600"/>
                <a:gd name="T5" fmla="*/ 183 h 275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541"/>
                <a:gd name="T11" fmla="*/ 21600 w 21600"/>
                <a:gd name="T12" fmla="*/ 27541 h 275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541" fill="none" extrusionOk="0">
                  <a:moveTo>
                    <a:pt x="17211" y="0"/>
                  </a:moveTo>
                  <a:cubicBezTo>
                    <a:pt x="20058" y="3755"/>
                    <a:pt x="21600" y="8338"/>
                    <a:pt x="21600" y="13051"/>
                  </a:cubicBezTo>
                  <a:cubicBezTo>
                    <a:pt x="21600" y="18405"/>
                    <a:pt x="19610" y="23569"/>
                    <a:pt x="16018" y="27540"/>
                  </a:cubicBezTo>
                </a:path>
                <a:path w="21600" h="27541" stroke="0" extrusionOk="0">
                  <a:moveTo>
                    <a:pt x="17211" y="0"/>
                  </a:moveTo>
                  <a:cubicBezTo>
                    <a:pt x="20058" y="3755"/>
                    <a:pt x="21600" y="8338"/>
                    <a:pt x="21600" y="13051"/>
                  </a:cubicBezTo>
                  <a:cubicBezTo>
                    <a:pt x="21600" y="18405"/>
                    <a:pt x="19610" y="23569"/>
                    <a:pt x="16018" y="27540"/>
                  </a:cubicBezTo>
                  <a:lnTo>
                    <a:pt x="0" y="13051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58"/>
            <p:cNvSpPr>
              <a:spLocks/>
            </p:cNvSpPr>
            <p:nvPr/>
          </p:nvSpPr>
          <p:spPr bwMode="auto">
            <a:xfrm rot="10800000" flipH="1" flipV="1">
              <a:off x="2998" y="3172"/>
              <a:ext cx="494" cy="567"/>
            </a:xfrm>
            <a:custGeom>
              <a:avLst/>
              <a:gdLst>
                <a:gd name="T0" fmla="*/ 427 w 21600"/>
                <a:gd name="T1" fmla="*/ 0 h 23063"/>
                <a:gd name="T2" fmla="*/ 408 w 21600"/>
                <a:gd name="T3" fmla="*/ 567 h 23063"/>
                <a:gd name="T4" fmla="*/ 0 w 21600"/>
                <a:gd name="T5" fmla="*/ 267 h 230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3"/>
                <a:gd name="T11" fmla="*/ 21600 w 21600"/>
                <a:gd name="T12" fmla="*/ 23063 h 23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3" fill="none" extrusionOk="0">
                  <a:moveTo>
                    <a:pt x="18661" y="-1"/>
                  </a:moveTo>
                  <a:cubicBezTo>
                    <a:pt x="20585" y="3301"/>
                    <a:pt x="21600" y="7055"/>
                    <a:pt x="21600" y="10877"/>
                  </a:cubicBezTo>
                  <a:cubicBezTo>
                    <a:pt x="21600" y="15225"/>
                    <a:pt x="20287" y="19472"/>
                    <a:pt x="17834" y="23063"/>
                  </a:cubicBezTo>
                </a:path>
                <a:path w="21600" h="23063" stroke="0" extrusionOk="0">
                  <a:moveTo>
                    <a:pt x="18661" y="-1"/>
                  </a:moveTo>
                  <a:cubicBezTo>
                    <a:pt x="20585" y="3301"/>
                    <a:pt x="21600" y="7055"/>
                    <a:pt x="21600" y="10877"/>
                  </a:cubicBezTo>
                  <a:cubicBezTo>
                    <a:pt x="21600" y="15225"/>
                    <a:pt x="20287" y="19472"/>
                    <a:pt x="17834" y="23063"/>
                  </a:cubicBezTo>
                  <a:lnTo>
                    <a:pt x="0" y="1087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59"/>
            <p:cNvSpPr>
              <a:spLocks/>
            </p:cNvSpPr>
            <p:nvPr/>
          </p:nvSpPr>
          <p:spPr bwMode="auto">
            <a:xfrm rot="10800000" flipH="1" flipV="1">
              <a:off x="3011" y="3104"/>
              <a:ext cx="659" cy="711"/>
            </a:xfrm>
            <a:custGeom>
              <a:avLst/>
              <a:gdLst>
                <a:gd name="T0" fmla="*/ 591 w 21600"/>
                <a:gd name="T1" fmla="*/ 0 h 20252"/>
                <a:gd name="T2" fmla="*/ 573 w 21600"/>
                <a:gd name="T3" fmla="*/ 711 h 20252"/>
                <a:gd name="T4" fmla="*/ 0 w 21600"/>
                <a:gd name="T5" fmla="*/ 335 h 202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52"/>
                <a:gd name="T11" fmla="*/ 21600 w 21600"/>
                <a:gd name="T12" fmla="*/ 20252 h 202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52" fill="none" extrusionOk="0">
                  <a:moveTo>
                    <a:pt x="19371" y="-1"/>
                  </a:moveTo>
                  <a:cubicBezTo>
                    <a:pt x="20837" y="2972"/>
                    <a:pt x="21600" y="6241"/>
                    <a:pt x="21600" y="9556"/>
                  </a:cubicBezTo>
                  <a:cubicBezTo>
                    <a:pt x="21600" y="13306"/>
                    <a:pt x="20623" y="16993"/>
                    <a:pt x="18765" y="20251"/>
                  </a:cubicBezTo>
                </a:path>
                <a:path w="21600" h="20252" stroke="0" extrusionOk="0">
                  <a:moveTo>
                    <a:pt x="19371" y="-1"/>
                  </a:moveTo>
                  <a:cubicBezTo>
                    <a:pt x="20837" y="2972"/>
                    <a:pt x="21600" y="6241"/>
                    <a:pt x="21600" y="9556"/>
                  </a:cubicBezTo>
                  <a:cubicBezTo>
                    <a:pt x="21600" y="13306"/>
                    <a:pt x="20623" y="16993"/>
                    <a:pt x="18765" y="20251"/>
                  </a:cubicBezTo>
                  <a:lnTo>
                    <a:pt x="0" y="95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rc 60"/>
            <p:cNvSpPr>
              <a:spLocks/>
            </p:cNvSpPr>
            <p:nvPr/>
          </p:nvSpPr>
          <p:spPr bwMode="auto">
            <a:xfrm rot="10800000" flipH="1" flipV="1">
              <a:off x="3035" y="3004"/>
              <a:ext cx="905" cy="898"/>
            </a:xfrm>
            <a:custGeom>
              <a:avLst/>
              <a:gdLst>
                <a:gd name="T0" fmla="*/ 811 w 21600"/>
                <a:gd name="T1" fmla="*/ 0 h 19679"/>
                <a:gd name="T2" fmla="*/ 800 w 21600"/>
                <a:gd name="T3" fmla="*/ 898 h 19679"/>
                <a:gd name="T4" fmla="*/ 0 w 21600"/>
                <a:gd name="T5" fmla="*/ 438 h 196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79"/>
                <a:gd name="T11" fmla="*/ 21600 w 21600"/>
                <a:gd name="T12" fmla="*/ 19679 h 196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79" fill="none" extrusionOk="0">
                  <a:moveTo>
                    <a:pt x="19352" y="0"/>
                  </a:moveTo>
                  <a:cubicBezTo>
                    <a:pt x="20830" y="2981"/>
                    <a:pt x="21600" y="6264"/>
                    <a:pt x="21600" y="9593"/>
                  </a:cubicBezTo>
                  <a:cubicBezTo>
                    <a:pt x="21600" y="13108"/>
                    <a:pt x="20741" y="16570"/>
                    <a:pt x="19100" y="19679"/>
                  </a:cubicBezTo>
                </a:path>
                <a:path w="21600" h="19679" stroke="0" extrusionOk="0">
                  <a:moveTo>
                    <a:pt x="19352" y="0"/>
                  </a:moveTo>
                  <a:cubicBezTo>
                    <a:pt x="20830" y="2981"/>
                    <a:pt x="21600" y="6264"/>
                    <a:pt x="21600" y="9593"/>
                  </a:cubicBezTo>
                  <a:cubicBezTo>
                    <a:pt x="21600" y="13108"/>
                    <a:pt x="20741" y="16570"/>
                    <a:pt x="19100" y="19679"/>
                  </a:cubicBezTo>
                  <a:lnTo>
                    <a:pt x="0" y="9593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62"/>
            <p:cNvSpPr>
              <a:spLocks/>
            </p:cNvSpPr>
            <p:nvPr/>
          </p:nvSpPr>
          <p:spPr bwMode="auto">
            <a:xfrm rot="10800000" flipH="1" flipV="1">
              <a:off x="3054" y="2770"/>
              <a:ext cx="1392" cy="1291"/>
            </a:xfrm>
            <a:custGeom>
              <a:avLst/>
              <a:gdLst>
                <a:gd name="T0" fmla="*/ 1233 w 21600"/>
                <a:gd name="T1" fmla="*/ 0 h 19351"/>
                <a:gd name="T2" fmla="*/ 1256 w 21600"/>
                <a:gd name="T3" fmla="*/ 1291 h 19351"/>
                <a:gd name="T4" fmla="*/ 0 w 21600"/>
                <a:gd name="T5" fmla="*/ 670 h 193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351"/>
                <a:gd name="T11" fmla="*/ 21600 w 21600"/>
                <a:gd name="T12" fmla="*/ 19351 h 19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351" fill="none" extrusionOk="0">
                  <a:moveTo>
                    <a:pt x="19125" y="-1"/>
                  </a:moveTo>
                  <a:cubicBezTo>
                    <a:pt x="20750" y="3096"/>
                    <a:pt x="21600" y="6541"/>
                    <a:pt x="21600" y="10039"/>
                  </a:cubicBezTo>
                  <a:cubicBezTo>
                    <a:pt x="21600" y="13261"/>
                    <a:pt x="20878" y="16443"/>
                    <a:pt x="19489" y="19351"/>
                  </a:cubicBezTo>
                </a:path>
                <a:path w="21600" h="19351" stroke="0" extrusionOk="0">
                  <a:moveTo>
                    <a:pt x="19125" y="-1"/>
                  </a:moveTo>
                  <a:cubicBezTo>
                    <a:pt x="20750" y="3096"/>
                    <a:pt x="21600" y="6541"/>
                    <a:pt x="21600" y="10039"/>
                  </a:cubicBezTo>
                  <a:cubicBezTo>
                    <a:pt x="21600" y="13261"/>
                    <a:pt x="20878" y="16443"/>
                    <a:pt x="19489" y="19351"/>
                  </a:cubicBezTo>
                  <a:lnTo>
                    <a:pt x="0" y="10039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63"/>
            <p:cNvSpPr>
              <a:spLocks/>
            </p:cNvSpPr>
            <p:nvPr/>
          </p:nvSpPr>
          <p:spPr bwMode="auto">
            <a:xfrm rot="10800000" flipH="1" flipV="1">
              <a:off x="2793" y="3321"/>
              <a:ext cx="330" cy="250"/>
            </a:xfrm>
            <a:custGeom>
              <a:avLst/>
              <a:gdLst>
                <a:gd name="T0" fmla="*/ 304 w 21600"/>
                <a:gd name="T1" fmla="*/ 0 h 17888"/>
                <a:gd name="T2" fmla="*/ 297 w 21600"/>
                <a:gd name="T3" fmla="*/ 250 h 17888"/>
                <a:gd name="T4" fmla="*/ 0 w 21600"/>
                <a:gd name="T5" fmla="*/ 118 h 178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888"/>
                <a:gd name="T11" fmla="*/ 21600 w 21600"/>
                <a:gd name="T12" fmla="*/ 17888 h 178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888" fill="none" extrusionOk="0">
                  <a:moveTo>
                    <a:pt x="19880" y="-1"/>
                  </a:moveTo>
                  <a:cubicBezTo>
                    <a:pt x="21015" y="2671"/>
                    <a:pt x="21600" y="5543"/>
                    <a:pt x="21600" y="8446"/>
                  </a:cubicBezTo>
                  <a:cubicBezTo>
                    <a:pt x="21600" y="11717"/>
                    <a:pt x="20856" y="14945"/>
                    <a:pt x="19427" y="17888"/>
                  </a:cubicBezTo>
                </a:path>
                <a:path w="21600" h="17888" stroke="0" extrusionOk="0">
                  <a:moveTo>
                    <a:pt x="19880" y="-1"/>
                  </a:moveTo>
                  <a:cubicBezTo>
                    <a:pt x="21015" y="2671"/>
                    <a:pt x="21600" y="5543"/>
                    <a:pt x="21600" y="8446"/>
                  </a:cubicBezTo>
                  <a:cubicBezTo>
                    <a:pt x="21600" y="11717"/>
                    <a:pt x="20856" y="14945"/>
                    <a:pt x="19427" y="17888"/>
                  </a:cubicBezTo>
                  <a:lnTo>
                    <a:pt x="0" y="844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rc 61"/>
            <p:cNvSpPr>
              <a:spLocks/>
            </p:cNvSpPr>
            <p:nvPr/>
          </p:nvSpPr>
          <p:spPr bwMode="auto">
            <a:xfrm rot="10800000" flipH="1" flipV="1">
              <a:off x="3035" y="2899"/>
              <a:ext cx="1148" cy="1079"/>
            </a:xfrm>
            <a:custGeom>
              <a:avLst/>
              <a:gdLst>
                <a:gd name="T0" fmla="*/ 1028 w 21600"/>
                <a:gd name="T1" fmla="*/ 0 h 19226"/>
                <a:gd name="T2" fmla="*/ 1028 w 21600"/>
                <a:gd name="T3" fmla="*/ 1079 h 19226"/>
                <a:gd name="T4" fmla="*/ 0 w 21600"/>
                <a:gd name="T5" fmla="*/ 540 h 192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226"/>
                <a:gd name="T11" fmla="*/ 21600 w 21600"/>
                <a:gd name="T12" fmla="*/ 19226 h 19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226" fill="none" extrusionOk="0">
                  <a:moveTo>
                    <a:pt x="19335" y="-1"/>
                  </a:moveTo>
                  <a:cubicBezTo>
                    <a:pt x="20824" y="2991"/>
                    <a:pt x="21600" y="6287"/>
                    <a:pt x="21600" y="9629"/>
                  </a:cubicBezTo>
                  <a:cubicBezTo>
                    <a:pt x="21600" y="12958"/>
                    <a:pt x="20830" y="16243"/>
                    <a:pt x="19350" y="19225"/>
                  </a:cubicBezTo>
                </a:path>
                <a:path w="21600" h="19226" stroke="0" extrusionOk="0">
                  <a:moveTo>
                    <a:pt x="19335" y="-1"/>
                  </a:moveTo>
                  <a:cubicBezTo>
                    <a:pt x="20824" y="2991"/>
                    <a:pt x="21600" y="6287"/>
                    <a:pt x="21600" y="9629"/>
                  </a:cubicBezTo>
                  <a:cubicBezTo>
                    <a:pt x="21600" y="12958"/>
                    <a:pt x="20830" y="16243"/>
                    <a:pt x="19350" y="19225"/>
                  </a:cubicBezTo>
                  <a:lnTo>
                    <a:pt x="0" y="9629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" name="Rectangle 30752" descr="Windows Vista Logo Vertical 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6366" y="901397"/>
            <a:ext cx="477017" cy="4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Rectangle 30752" descr="Windows Vista Logo Vertical 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8087" y="2612966"/>
            <a:ext cx="477017" cy="4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Rounded Rectangle 42"/>
          <p:cNvSpPr/>
          <p:nvPr/>
        </p:nvSpPr>
        <p:spPr bwMode="auto">
          <a:xfrm>
            <a:off x="3108960" y="4480560"/>
            <a:ext cx="2971800" cy="2240280"/>
          </a:xfrm>
          <a:prstGeom prst="roundRect">
            <a:avLst>
              <a:gd name="adj" fmla="val 3823"/>
            </a:avLst>
          </a:prstGeom>
          <a:gradFill rotWithShape="0">
            <a:gsLst>
              <a:gs pos="1000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81528" y="3630168"/>
            <a:ext cx="2971800" cy="26237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96875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Content</a:t>
            </a:r>
          </a:p>
          <a:p>
            <a:pPr marL="396875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</a:t>
            </a:r>
          </a:p>
          <a:p>
            <a:pPr marL="396875" indent="-396875" algn="l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Manage channels on-the-fly</a:t>
            </a: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Generate revenue with Lead-In and Interstitial Ads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144768" y="4480560"/>
            <a:ext cx="2971800" cy="2240280"/>
          </a:xfrm>
          <a:prstGeom prst="roundRect">
            <a:avLst>
              <a:gd name="adj" fmla="val 3823"/>
            </a:avLst>
          </a:prstGeom>
          <a:gradFill rotWithShape="0">
            <a:gsLst>
              <a:gs pos="1000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44768" y="3630168"/>
            <a:ext cx="2971800" cy="26237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96875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Industrial-Strength</a:t>
            </a:r>
          </a:p>
          <a:p>
            <a:pPr marL="396875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</a:p>
          <a:p>
            <a:pPr marL="396875" indent="-396875" algn="l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  <a:ea typeface="Batang"/>
                <a:cs typeface="Times New Roman"/>
              </a:rPr>
              <a:t>Increases industry-leading scalability</a:t>
            </a:r>
          </a:p>
          <a:p>
            <a:pPr marL="396875" indent="-396875" algn="l">
              <a:lnSpc>
                <a:spcPct val="100000"/>
              </a:lnSpc>
              <a:spcAft>
                <a:spcPts val="300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  <a:ea typeface="Batang"/>
                <a:cs typeface="Times New Roman"/>
              </a:rPr>
              <a:t>Rich administration with broad range of tools  </a:t>
            </a:r>
          </a:p>
        </p:txBody>
      </p:sp>
      <p:sp>
        <p:nvSpPr>
          <p:cNvPr id="31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Media Services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1" i="1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322</Words>
  <Application>Microsoft Office PowerPoint</Application>
  <PresentationFormat>On-screen Show (4:3)</PresentationFormat>
  <Paragraphs>102</Paragraphs>
  <Slides>11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vs systems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vito</dc:creator>
  <cp:lastModifiedBy>Vito Konopelec</cp:lastModifiedBy>
  <cp:revision>75</cp:revision>
  <dcterms:created xsi:type="dcterms:W3CDTF">2008-02-03T13:26:47Z</dcterms:created>
  <dcterms:modified xsi:type="dcterms:W3CDTF">2008-02-29T12:12:49Z</dcterms:modified>
</cp:coreProperties>
</file>