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</p:sldMasterIdLst>
  <p:notesMasterIdLst>
    <p:notesMasterId r:id="rId62"/>
  </p:notesMasterIdLst>
  <p:sldIdLst>
    <p:sldId id="258" r:id="rId2"/>
    <p:sldId id="259" r:id="rId3"/>
    <p:sldId id="261" r:id="rId4"/>
    <p:sldId id="262" r:id="rId5"/>
    <p:sldId id="263" r:id="rId6"/>
    <p:sldId id="266" r:id="rId7"/>
    <p:sldId id="267" r:id="rId8"/>
    <p:sldId id="342" r:id="rId9"/>
    <p:sldId id="268" r:id="rId10"/>
    <p:sldId id="343" r:id="rId11"/>
    <p:sldId id="344" r:id="rId12"/>
    <p:sldId id="270" r:id="rId13"/>
    <p:sldId id="345" r:id="rId14"/>
    <p:sldId id="272" r:id="rId15"/>
    <p:sldId id="346" r:id="rId16"/>
    <p:sldId id="347" r:id="rId17"/>
    <p:sldId id="348" r:id="rId18"/>
    <p:sldId id="349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300" r:id="rId28"/>
    <p:sldId id="301" r:id="rId29"/>
    <p:sldId id="352" r:id="rId30"/>
    <p:sldId id="353" r:id="rId31"/>
    <p:sldId id="354" r:id="rId32"/>
    <p:sldId id="355" r:id="rId33"/>
    <p:sldId id="302" r:id="rId34"/>
    <p:sldId id="304" r:id="rId35"/>
    <p:sldId id="357" r:id="rId36"/>
    <p:sldId id="360" r:id="rId37"/>
    <p:sldId id="362" r:id="rId38"/>
    <p:sldId id="363" r:id="rId39"/>
    <p:sldId id="366" r:id="rId40"/>
    <p:sldId id="367" r:id="rId41"/>
    <p:sldId id="361" r:id="rId42"/>
    <p:sldId id="320" r:id="rId43"/>
    <p:sldId id="380" r:id="rId44"/>
    <p:sldId id="369" r:id="rId45"/>
    <p:sldId id="370" r:id="rId46"/>
    <p:sldId id="371" r:id="rId47"/>
    <p:sldId id="322" r:id="rId48"/>
    <p:sldId id="381" r:id="rId49"/>
    <p:sldId id="373" r:id="rId50"/>
    <p:sldId id="374" r:id="rId51"/>
    <p:sldId id="377" r:id="rId52"/>
    <p:sldId id="378" r:id="rId53"/>
    <p:sldId id="379" r:id="rId54"/>
    <p:sldId id="334" r:id="rId55"/>
    <p:sldId id="335" r:id="rId56"/>
    <p:sldId id="336" r:id="rId57"/>
    <p:sldId id="337" r:id="rId58"/>
    <p:sldId id="338" r:id="rId59"/>
    <p:sldId id="339" r:id="rId60"/>
    <p:sldId id="298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01" autoAdjust="0"/>
    <p:restoredTop sz="75000" autoAdjust="0"/>
  </p:normalViewPr>
  <p:slideViewPr>
    <p:cSldViewPr snapToGrid="0">
      <p:cViewPr>
        <p:scale>
          <a:sx n="66" d="100"/>
          <a:sy n="66" d="100"/>
        </p:scale>
        <p:origin x="-612" y="138"/>
      </p:cViewPr>
      <p:guideLst>
        <p:guide orient="horz" pos="2373"/>
        <p:guide pos="2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64" y="21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0186E1-1755-403A-8089-5D403465F7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71219E-A6BA-41CB-8E76-DC10A34B9F8A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dirty="0" smtClean="0"/>
              <a:t>[</a:t>
            </a:r>
            <a:r>
              <a:rPr lang="az-Latn-AZ" b="1" dirty="0" err="1" smtClean="0"/>
              <a:t>Trener</a:t>
            </a:r>
            <a:r>
              <a:rPr lang="az-Latn-AZ" b="1" dirty="0" smtClean="0"/>
              <a:t> üçün qeydlər</a:t>
            </a:r>
            <a:r>
              <a:rPr lang="en-US" dirty="0" smtClean="0"/>
              <a:t>: </a:t>
            </a:r>
            <a:endParaRPr lang="en-US" dirty="0"/>
          </a:p>
          <a:p>
            <a:pPr marL="228600" indent="-228600">
              <a:buFontTx/>
              <a:buChar char="•"/>
            </a:pPr>
            <a:r>
              <a:rPr lang="az-Latn-AZ" dirty="0" smtClean="0"/>
              <a:t>Bu şablonun</a:t>
            </a:r>
            <a:r>
              <a:rPr lang="az-Latn-AZ" baseline="0" dirty="0" smtClean="0"/>
              <a:t> </a:t>
            </a:r>
            <a:r>
              <a:rPr lang="az-Latn-AZ" baseline="0" dirty="0" err="1" smtClean="0"/>
              <a:t>fərdiləşdirilməsinə</a:t>
            </a:r>
            <a:r>
              <a:rPr lang="az-Latn-AZ" baseline="0" dirty="0" smtClean="0"/>
              <a:t> lazım olan təfərrüatlı kömək üçün ən son slayda baxın. Həmçinin, bəzi slaydların qeyd panelində əlavə dərs mətnləri axtara bilərsiniz.</a:t>
            </a:r>
            <a:endParaRPr lang="en-US" dirty="0"/>
          </a:p>
          <a:p>
            <a:pPr marL="228600" indent="-228600"/>
            <a:endParaRPr lang="en-US" dirty="0"/>
          </a:p>
          <a:p>
            <a:pPr marL="228600" indent="-228600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FE48A-4395-417B-B575-ED430989020D}" type="slidenum">
              <a:rPr lang="en-US"/>
              <a:pPr/>
              <a:t>10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smtClean="0"/>
              <a:t>Məsələn, büdcə üçün və ya tələbələrin tədris mərhələləri üçün vərəq tablarının adı Yanvar, Fevral və Mart, yaxud satış regionları üçün Şimal zonası və Cənub zonası kimi ola bilər və s. 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F1FFB-9558-4FA7-91E5-EA67FE055824}" type="slidenum">
              <a:rPr lang="en-US"/>
              <a:pPr/>
              <a:t>11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az-Latn-AZ" b="1" dirty="0" smtClean="0"/>
              <a:t>İzahat</a:t>
            </a:r>
            <a:r>
              <a:rPr lang="en-US" dirty="0" smtClean="0"/>
              <a:t>: </a:t>
            </a:r>
            <a:endParaRPr lang="en-US" dirty="0"/>
          </a:p>
          <a:p>
            <a:pPr marL="228600" indent="-228600">
              <a:buFontTx/>
              <a:buChar char="•"/>
            </a:pPr>
            <a:r>
              <a:rPr lang="az-Latn-AZ" dirty="0" smtClean="0"/>
              <a:t>Əgər sizə üçdən artıq iş vərəqi lazımdırsa, siz onları əlavə edə bilərsiniz. Üç ədəd</a:t>
            </a:r>
            <a:r>
              <a:rPr lang="az-Latn-AZ" baseline="0" dirty="0" smtClean="0"/>
              <a:t> iş vərəqinə ehtiyacınız yoxdursa, onlardan birini və ya ikisini silə bilərsiniz </a:t>
            </a:r>
            <a:r>
              <a:rPr lang="az-Latn-AZ" dirty="0" smtClean="0"/>
              <a:t> (lakin belə etməyə ehtiyac yoxdur)</a:t>
            </a:r>
            <a:r>
              <a:rPr lang="en-US" dirty="0" smtClean="0"/>
              <a:t>. </a:t>
            </a:r>
            <a:endParaRPr lang="en-US" dirty="0"/>
          </a:p>
          <a:p>
            <a:pPr marL="228600" indent="-228600">
              <a:buFontTx/>
              <a:buChar char="•"/>
            </a:pPr>
            <a:r>
              <a:rPr lang="az-Latn-AZ" dirty="0" smtClean="0"/>
              <a:t>Vərəqlərin birindən o birinə keçmək üçün klaviatura </a:t>
            </a:r>
            <a:r>
              <a:rPr lang="az-Latn-AZ" dirty="0" err="1" smtClean="0"/>
              <a:t>qısayollarından</a:t>
            </a:r>
            <a:r>
              <a:rPr lang="az-Latn-AZ" dirty="0" smtClean="0"/>
              <a:t> istifadə edə bilərsiniz.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7F3B5-0141-40C3-BA87-895D9D144D8E}" type="slidenum">
              <a:rPr lang="en-US"/>
              <a:pPr/>
              <a:t>12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b="1" dirty="0" smtClean="0"/>
              <a:t>Sütunlar haqqında əlavə məlumat</a:t>
            </a:r>
            <a:r>
              <a:rPr lang="en-US" dirty="0" smtClean="0"/>
              <a:t>:</a:t>
            </a:r>
            <a:r>
              <a:rPr lang="en-US" b="0" dirty="0" smtClean="0"/>
              <a:t> </a:t>
            </a:r>
            <a:r>
              <a:rPr lang="az-Latn-AZ" b="0" dirty="0" smtClean="0"/>
              <a:t>İlk 26 sütun A-dan Z-ə kimi hərflərlə </a:t>
            </a:r>
            <a:r>
              <a:rPr lang="az-Latn-AZ" b="0" dirty="0" err="1" smtClean="0"/>
              <a:t>nişanlanmışdır</a:t>
            </a:r>
            <a:r>
              <a:rPr lang="az-Latn-AZ" b="0" dirty="0" smtClean="0"/>
              <a:t>.</a:t>
            </a:r>
            <a:r>
              <a:rPr lang="az-Latn-AZ" b="1" dirty="0" smtClean="0"/>
              <a:t> </a:t>
            </a:r>
            <a:r>
              <a:rPr lang="az-Latn-AZ" b="0" dirty="0" smtClean="0"/>
              <a:t>Hər iş vərəqində cəmisi 1</a:t>
            </a:r>
            <a:r>
              <a:rPr lang="en-US" dirty="0" smtClean="0"/>
              <a:t>6</a:t>
            </a:r>
            <a:r>
              <a:rPr lang="az-Latn-AZ" baseline="0" dirty="0" smtClean="0"/>
              <a:t> </a:t>
            </a:r>
            <a:r>
              <a:rPr lang="en-US" dirty="0" smtClean="0"/>
              <a:t>384 </a:t>
            </a:r>
            <a:r>
              <a:rPr lang="az-Latn-AZ" dirty="0" smtClean="0"/>
              <a:t>sütun var</a:t>
            </a:r>
            <a:r>
              <a:rPr lang="en-US" dirty="0" smtClean="0"/>
              <a:t>, </a:t>
            </a:r>
            <a:r>
              <a:rPr lang="az-Latn-AZ" dirty="0" smtClean="0"/>
              <a:t>belə ki, Z-dən sonra hərflər yenidən cüt-cüt başlayır – AA-dan AZ-ə qədər.</a:t>
            </a:r>
            <a:r>
              <a:rPr lang="en-US" dirty="0" smtClean="0"/>
              <a:t> </a:t>
            </a:r>
            <a:r>
              <a:rPr lang="az-Latn-AZ" dirty="0" smtClean="0"/>
              <a:t>A</a:t>
            </a:r>
            <a:r>
              <a:rPr lang="en-US" dirty="0" smtClean="0"/>
              <a:t>Z</a:t>
            </a:r>
            <a:r>
              <a:rPr lang="az-Latn-AZ" dirty="0" smtClean="0"/>
              <a:t>-dən sonra</a:t>
            </a:r>
            <a:r>
              <a:rPr lang="en-US" dirty="0" smtClean="0"/>
              <a:t> </a:t>
            </a:r>
            <a:r>
              <a:rPr lang="az-Latn-AZ" dirty="0" smtClean="0"/>
              <a:t>hərf cütləri yenidən BA-dan başlanır və BZ-ə qədər davam edir və s. analoji olaraq sonuncusu XFD olmaqla 16 384 hərfi başlıqlı sütun mövcuddur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B58B9-0F35-4A23-837B-55C0FFF538FD}" type="slidenum">
              <a:rPr lang="en-US"/>
              <a:pPr/>
              <a:t>13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smtClean="0"/>
              <a:t>Xana istinadları haqqında siz növbəti bölmədə daha ətraflı </a:t>
            </a:r>
            <a:r>
              <a:rPr lang="az-Latn-AZ" dirty="0" err="1" smtClean="0"/>
              <a:t>öyrənəcəksiniz</a:t>
            </a:r>
            <a:r>
              <a:rPr lang="az-Latn-AZ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42212-507B-4DE1-9865-369CBCB165BA}" type="slidenum">
              <a:rPr lang="en-US"/>
              <a:pPr/>
              <a:t>14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smtClean="0"/>
              <a:t>Əksər hallarda</a:t>
            </a:r>
            <a:r>
              <a:rPr lang="az-Latn-AZ" baseline="0" dirty="0" smtClean="0"/>
              <a:t> birinci xana </a:t>
            </a:r>
            <a:r>
              <a:rPr lang="en-US" dirty="0" smtClean="0"/>
              <a:t>(</a:t>
            </a:r>
            <a:r>
              <a:rPr lang="az-Latn-AZ" dirty="0" smtClean="0"/>
              <a:t>və ya yaxınlıqdakı bir xana</a:t>
            </a:r>
            <a:r>
              <a:rPr lang="en-US" dirty="0" smtClean="0"/>
              <a:t>) </a:t>
            </a:r>
            <a:r>
              <a:rPr lang="az-Latn-AZ" dirty="0" err="1" smtClean="0"/>
              <a:t>verilənlərin</a:t>
            </a:r>
            <a:r>
              <a:rPr lang="az-Latn-AZ" dirty="0" smtClean="0"/>
              <a:t> daxil edilməsi üçün çox yaxşı yerdir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81292-87D0-4322-B455-AC7B4551886B}" type="slidenum">
              <a:rPr lang="en-US"/>
              <a:pPr/>
              <a:t>15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1DC02-DBB8-4298-BB72-A62F84A2BED4}" type="slidenum">
              <a:rPr lang="en-US"/>
              <a:pPr/>
              <a:t>16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1C18D-F5CF-4D64-9A0A-D1AD293A8281}" type="slidenum">
              <a:rPr lang="en-US"/>
              <a:pPr/>
              <a:t>17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1D3FB-9668-4DB9-971C-8F78D12934E2}" type="slidenum">
              <a:rPr lang="en-US"/>
              <a:pPr/>
              <a:t>18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6538" indent="-236538"/>
            <a:r>
              <a:rPr lang="az-Latn-AZ" b="1" dirty="0" smtClean="0"/>
              <a:t>Bu </a:t>
            </a:r>
            <a:r>
              <a:rPr lang="en-US" b="1" dirty="0" err="1" smtClean="0"/>
              <a:t>indi</a:t>
            </a:r>
            <a:r>
              <a:rPr lang="az-Latn-AZ" b="1" dirty="0" smtClean="0"/>
              <a:t>k</a:t>
            </a:r>
            <a:r>
              <a:rPr lang="en-US" b="1" dirty="0" err="1" smtClean="0"/>
              <a:t>ator</a:t>
            </a:r>
            <a:r>
              <a:rPr lang="az-Latn-AZ" b="1" dirty="0" err="1" smtClean="0"/>
              <a:t>lar</a:t>
            </a:r>
            <a:r>
              <a:rPr lang="az-Latn-AZ" b="1" dirty="0" smtClean="0"/>
              <a:t> necə kömək edə bilər</a:t>
            </a:r>
            <a:r>
              <a:rPr lang="en-US" b="1" dirty="0" smtClean="0"/>
              <a:t>? </a:t>
            </a:r>
            <a:endParaRPr lang="en-US" b="1" dirty="0"/>
          </a:p>
          <a:p>
            <a:pPr marL="236538" indent="-236538">
              <a:buFontTx/>
              <a:buChar char="•"/>
            </a:pPr>
            <a:r>
              <a:rPr lang="az-Latn-AZ" dirty="0" smtClean="0"/>
              <a:t>Hər iş vərəqində</a:t>
            </a:r>
            <a:r>
              <a:rPr lang="en-US" dirty="0" smtClean="0"/>
              <a:t> </a:t>
            </a:r>
            <a:r>
              <a:rPr lang="az-Latn-AZ" dirty="0" smtClean="0"/>
              <a:t>işləmək üçün 1</a:t>
            </a:r>
            <a:r>
              <a:rPr lang="en-US" dirty="0" smtClean="0"/>
              <a:t>7</a:t>
            </a:r>
            <a:r>
              <a:rPr lang="az-Latn-AZ" dirty="0" smtClean="0"/>
              <a:t> </a:t>
            </a:r>
            <a:r>
              <a:rPr lang="en-US" dirty="0" smtClean="0"/>
              <a:t>179</a:t>
            </a:r>
            <a:r>
              <a:rPr lang="az-Latn-AZ" dirty="0" smtClean="0"/>
              <a:t> </a:t>
            </a:r>
            <a:r>
              <a:rPr lang="en-US" dirty="0" smtClean="0"/>
              <a:t>869</a:t>
            </a:r>
            <a:r>
              <a:rPr lang="az-Latn-AZ" baseline="0" dirty="0" smtClean="0"/>
              <a:t> </a:t>
            </a:r>
            <a:r>
              <a:rPr lang="en-US" dirty="0" smtClean="0"/>
              <a:t>184 </a:t>
            </a:r>
            <a:r>
              <a:rPr lang="az-Latn-AZ" dirty="0" smtClean="0"/>
              <a:t>xana var</a:t>
            </a:r>
            <a:r>
              <a:rPr lang="en-US" dirty="0" smtClean="0"/>
              <a:t>. </a:t>
            </a:r>
            <a:r>
              <a:rPr lang="az-Latn-AZ" dirty="0" smtClean="0"/>
              <a:t>Sizin harada </a:t>
            </a:r>
            <a:r>
              <a:rPr lang="az-Latn-AZ" dirty="0" err="1" smtClean="0"/>
              <a:t>olduğunuzu</a:t>
            </a:r>
            <a:r>
              <a:rPr lang="az-Latn-AZ" dirty="0" smtClean="0"/>
              <a:t> göstərən xana istinadı olmadan siz aza bilərsiniz</a:t>
            </a:r>
            <a:r>
              <a:rPr lang="en-US" dirty="0" smtClean="0"/>
              <a:t>. </a:t>
            </a:r>
            <a:endParaRPr lang="en-US" dirty="0"/>
          </a:p>
          <a:p>
            <a:pPr marL="236538" indent="-236538">
              <a:buFontTx/>
              <a:buChar char="•"/>
            </a:pPr>
            <a:r>
              <a:rPr lang="az-Latn-AZ" dirty="0" smtClean="0"/>
              <a:t>Kiməsə xüsusi </a:t>
            </a:r>
            <a:r>
              <a:rPr lang="az-Latn-AZ" baseline="0" dirty="0" err="1" smtClean="0"/>
              <a:t>verilənlərin</a:t>
            </a:r>
            <a:r>
              <a:rPr lang="az-Latn-AZ" baseline="0" dirty="0" smtClean="0"/>
              <a:t> yerini söyləmək və ya onları iş vərəqinə daxil etmək lazım olduqda da xana istinadını bilmək çox əhəmiyyətlidir.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B1D67-7778-450D-9549-69505CA60A96}" type="slidenum">
              <a:rPr lang="en-US"/>
              <a:pPr/>
              <a:t>19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917E9-1B87-4DC8-9FF3-7A4244714A91}" type="slidenum">
              <a:rPr lang="en-US"/>
              <a:pPr/>
              <a:t>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B8D486-FEB3-4773-BFD7-FE9B9688FA35}" type="slidenum">
              <a:rPr lang="en-US"/>
              <a:pPr/>
              <a:t>20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DF183-AD92-4541-8339-EB58396E92D9}" type="slidenum">
              <a:rPr lang="en-US"/>
              <a:pPr/>
              <a:t>21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7A9F1-E128-4915-B522-2C006EA2CAAA}" type="slidenum">
              <a:rPr lang="en-US"/>
              <a:pPr/>
              <a:t>22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AC59FF-0093-4474-8643-EA6B94541674}" type="slidenum">
              <a:rPr lang="en-US"/>
              <a:pPr/>
              <a:t>23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E36D2B-70F2-4BFE-9C50-7F21DC7313FD}" type="slidenum">
              <a:rPr lang="en-US"/>
              <a:pPr/>
              <a:t>24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B8E97-FA8F-4B75-85AC-6962AF06484F}" type="slidenum">
              <a:rPr lang="en-US"/>
              <a:pPr/>
              <a:t>25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DA45D-F6D8-4016-A380-A2F544330736}" type="slidenum">
              <a:rPr lang="en-US"/>
              <a:pPr/>
              <a:t>26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C832D-1E0F-4AE9-A7C8-6F930A4D5344}" type="slidenum">
              <a:rPr lang="en-US"/>
              <a:pPr/>
              <a:t>27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71978-A067-43DB-A36F-16395F9E7E56}" type="slidenum">
              <a:rPr lang="en-US"/>
              <a:pPr/>
              <a:t>28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40493-87A7-430A-981B-A175CDD7EA05}" type="slidenum">
              <a:rPr lang="en-US"/>
              <a:pPr/>
              <a:t>29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AB838-B858-4873-8E08-D98125633EB1}" type="slidenum">
              <a:rPr lang="en-US"/>
              <a:pPr/>
              <a:t>3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BB7DC-44C0-4320-A6B4-F2E73E3A0177}" type="slidenum">
              <a:rPr lang="en-US"/>
              <a:pPr/>
              <a:t>30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smtClean="0"/>
              <a:t>Bu halda vərəqin solunda yuxarıdan aşağı yönəlmiş sətir </a:t>
            </a:r>
            <a:r>
              <a:rPr lang="az-Latn-AZ" dirty="0" err="1" smtClean="0"/>
              <a:t>başlıqlarına</a:t>
            </a:r>
            <a:r>
              <a:rPr lang="az-Latn-AZ" dirty="0" smtClean="0"/>
              <a:t> ehtiyac yoxdur; </a:t>
            </a:r>
            <a:r>
              <a:rPr lang="az-Latn-AZ" dirty="0" err="1" smtClean="0"/>
              <a:t>satıcıların</a:t>
            </a:r>
            <a:r>
              <a:rPr lang="az-Latn-AZ" dirty="0" smtClean="0"/>
              <a:t> adları ən sol sütunda </a:t>
            </a:r>
            <a:r>
              <a:rPr lang="az-Latn-AZ" dirty="0" err="1" smtClean="0"/>
              <a:t>yerləşdiriləcək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B95663-AFC4-424D-A4B6-6A4C08EAB99D}" type="slidenum">
              <a:rPr lang="en-US"/>
              <a:pPr/>
              <a:t>31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AE07C-97AA-412A-8566-D85AB48A09C4}" type="slidenum">
              <a:rPr lang="en-US"/>
              <a:pPr/>
              <a:t>32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D27BD4-896C-4D3B-A849-D3FF92D09974}" type="slidenum">
              <a:rPr lang="en-US"/>
              <a:pPr/>
              <a:t>33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FC384-5D75-402B-99BA-67AC6037C751}" type="slidenum">
              <a:rPr lang="en-US"/>
              <a:pPr/>
              <a:t>34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B3393-CC76-417B-8E4D-776D626BDCA5}" type="slidenum">
              <a:rPr lang="en-US"/>
              <a:pPr/>
              <a:t>35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18B84-71D9-4F84-9868-70859EC168B8}" type="slidenum">
              <a:rPr lang="en-US"/>
              <a:pPr/>
              <a:t>36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1FEFD-CFAC-469B-9917-18B78780E7B8}" type="slidenum">
              <a:rPr lang="en-US"/>
              <a:pPr/>
              <a:t>37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75CFD5-3FFC-4EC2-8BD4-AAC11F14067A}" type="slidenum">
              <a:rPr lang="en-US"/>
              <a:pPr/>
              <a:t>38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803E5-418A-40B7-8B4A-34BCE9165EE3}" type="slidenum">
              <a:rPr lang="en-US"/>
              <a:pPr/>
              <a:t>39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F756F-4040-4DD7-8051-C7DE5877F8F4}" type="slidenum">
              <a:rPr lang="en-US"/>
              <a:pPr/>
              <a:t>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7FB4E-C03F-48FC-ABA0-FB267EA96929}" type="slidenum">
              <a:rPr lang="en-US"/>
              <a:pPr/>
              <a:t>40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C4A41-8669-4EC7-92A0-B07BCFB69ED4}" type="slidenum">
              <a:rPr lang="en-US"/>
              <a:pPr/>
              <a:t>41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67BB8-2012-4B87-A46D-119169FACC07}" type="slidenum">
              <a:rPr lang="en-US"/>
              <a:pPr/>
              <a:t>42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78478A-7ED3-4BAE-AECF-3D63FD36B3CF}" type="slidenum">
              <a:rPr lang="en-US"/>
              <a:pPr/>
              <a:t>43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2A7E4-1428-4D55-8C69-0486E7A4243E}" type="slidenum">
              <a:rPr lang="en-US"/>
              <a:pPr/>
              <a:t>44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4DD2FA-E6E4-4B2E-B4C8-B699FBDADA9A}" type="slidenum">
              <a:rPr lang="en-US"/>
              <a:pPr/>
              <a:t>45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5F96C6-5F15-4128-973F-FF8A30E640A7}" type="slidenum">
              <a:rPr lang="en-US"/>
              <a:pPr/>
              <a:t>46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b="1" dirty="0" smtClean="0"/>
              <a:t>Qeyd</a:t>
            </a:r>
            <a:r>
              <a:rPr lang="en-US" dirty="0" smtClean="0"/>
              <a:t>: </a:t>
            </a:r>
            <a:r>
              <a:rPr lang="az-Latn-AZ" dirty="0" smtClean="0"/>
              <a:t>İş</a:t>
            </a:r>
            <a:r>
              <a:rPr lang="az-Latn-AZ" baseline="0" dirty="0" smtClean="0"/>
              <a:t> vərəqi Redaktə rejimində olduğu müddətdə bir çox əmrlər müvəqqəti olaraq istifadə oluna bilmir</a:t>
            </a:r>
            <a:r>
              <a:rPr lang="en-US" dirty="0" smtClean="0"/>
              <a:t> (</a:t>
            </a:r>
            <a:r>
              <a:rPr lang="az-Latn-AZ" dirty="0" smtClean="0"/>
              <a:t>onlar Lent üzərində boz rəngdə olurlar</a:t>
            </a:r>
            <a:r>
              <a:rPr lang="en-US" dirty="0" smtClean="0"/>
              <a:t>). </a:t>
            </a:r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C6ACA-9477-47D4-B1CE-DA75BEEE1C53}" type="slidenum">
              <a:rPr lang="en-US"/>
              <a:pPr/>
              <a:t>47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B268D-3F54-445A-B762-30551BF253F4}" type="slidenum">
              <a:rPr lang="en-US"/>
              <a:pPr/>
              <a:t>48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47797-6A45-4C52-852C-07032F43D88A}" type="slidenum">
              <a:rPr lang="en-US"/>
              <a:pPr/>
              <a:t>49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C7644-AD58-49D9-A501-C76ABC9B8F76}" type="slidenum">
              <a:rPr lang="en-US"/>
              <a:pPr/>
              <a:t>5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08230-7AD1-4165-AE9A-00A198226DFB}" type="slidenum">
              <a:rPr lang="en-US"/>
              <a:pPr/>
              <a:t>50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B4FD4-D7FE-4620-B186-7440D9553FEB}" type="slidenum">
              <a:rPr lang="en-US"/>
              <a:pPr/>
              <a:t>51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097A7-2762-4BBA-9E62-28B13F59D910}" type="slidenum">
              <a:rPr lang="en-US"/>
              <a:pPr/>
              <a:t>52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b="1" dirty="0" smtClean="0"/>
              <a:t>Addım 1 haqqında daha ətraflı:</a:t>
            </a:r>
          </a:p>
          <a:p>
            <a:r>
              <a:rPr lang="az-Latn-AZ" b="0" dirty="0" smtClean="0"/>
              <a:t>Məsələn, sətir 4 ilə sətir 5 arasında sətir əlavə etmək üçün sətir 5-də bir xananı </a:t>
            </a:r>
            <a:r>
              <a:rPr lang="az-Latn-AZ" b="0" smtClean="0"/>
              <a:t>klikləyin</a:t>
            </a:r>
            <a:r>
              <a:rPr lang="en-US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4D210-FC18-4ABB-A2F9-90FB5375031F}" type="slidenum">
              <a:rPr lang="en-US"/>
              <a:pPr/>
              <a:t>53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FCAD1-186F-4821-8A5F-88668C1701CF}" type="slidenum">
              <a:rPr lang="en-US"/>
              <a:pPr/>
              <a:t>54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2A25E-6922-44AD-999D-9A7109D3371A}" type="slidenum">
              <a:rPr lang="en-US"/>
              <a:pPr/>
              <a:t>55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A7E85-89DB-448E-A83D-315D54525501}" type="slidenum">
              <a:rPr lang="en-US"/>
              <a:pPr/>
              <a:t>56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99792-E86B-45A1-AC0A-FE329E7A4029}" type="slidenum">
              <a:rPr lang="en-US"/>
              <a:pPr/>
              <a:t>57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B673E-AC48-4AF4-A919-720ACFE82FB1}" type="slidenum">
              <a:rPr lang="en-US"/>
              <a:pPr/>
              <a:t>58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9057E3-C235-44EF-A70F-D3F7E5D1FD8F}" type="slidenum">
              <a:rPr lang="en-US"/>
              <a:pPr/>
              <a:t>59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EC8CD-2C37-47A3-95C1-FF52180807DC}" type="slidenum">
              <a:rPr lang="en-US"/>
              <a:pPr/>
              <a:t>6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75000"/>
              </a:spcAft>
            </a:pPr>
            <a:r>
              <a:rPr lang="az-Latn-AZ" dirty="0" smtClean="0"/>
              <a:t>Siz</a:t>
            </a:r>
            <a:r>
              <a:rPr lang="az-Latn-AZ" baseline="0" dirty="0" smtClean="0"/>
              <a:t> Excel-i </a:t>
            </a:r>
            <a:r>
              <a:rPr lang="az-Latn-AZ" baseline="0" dirty="0" err="1" smtClean="0"/>
              <a:t>başladarkən</a:t>
            </a:r>
            <a:r>
              <a:rPr lang="az-Latn-AZ" baseline="0" dirty="0" smtClean="0"/>
              <a:t> daha nə görürsünüz? Yuxarıda hərflər sırası və solda yuxarıdan aşağı </a:t>
            </a:r>
            <a:r>
              <a:rPr lang="az-Latn-AZ" baseline="0" smtClean="0"/>
              <a:t>ədədlər sütunu vardır</a:t>
            </a:r>
            <a:r>
              <a:rPr lang="az-Latn-AZ" baseline="0" dirty="0" smtClean="0"/>
              <a:t>. Aşağıda sol küncdə isə Vərəq1, Vərəq2 və s. adlanan tab-vərəqlər vardır.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49EB7C-1661-4A9C-91C7-3CDD88D2A623}" type="slidenum">
              <a:rPr lang="en-US"/>
              <a:pPr/>
              <a:t>60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5486400" cy="7929563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az-Latn-AZ" b="1" dirty="0" smtClean="0"/>
              <a:t>Bu Şablondan İstifadə</a:t>
            </a:r>
          </a:p>
          <a:p>
            <a:r>
              <a:rPr lang="az-Latn-AZ" dirty="0" smtClean="0"/>
              <a:t>Bu </a:t>
            </a:r>
            <a:r>
              <a:rPr lang="en-US" dirty="0" smtClean="0"/>
              <a:t>Microsoft </a:t>
            </a:r>
            <a:r>
              <a:rPr lang="en-US" dirty="0"/>
              <a:t>Office PowerPoint</a:t>
            </a:r>
            <a:r>
              <a:rPr lang="en-US" sz="800" baseline="30000" dirty="0">
                <a:cs typeface="Arial" charset="0"/>
              </a:rPr>
              <a:t>®</a:t>
            </a:r>
            <a:r>
              <a:rPr lang="en-US" dirty="0"/>
              <a:t> </a:t>
            </a:r>
            <a:r>
              <a:rPr lang="az-Latn-AZ" dirty="0" smtClean="0"/>
              <a:t>şablonu təlim kursu məzmununa malikdir və </a:t>
            </a:r>
            <a:r>
              <a:rPr lang="en-US" dirty="0" smtClean="0"/>
              <a:t>Excel 2007</a:t>
            </a:r>
            <a:r>
              <a:rPr lang="az-Latn-AZ" dirty="0" smtClean="0"/>
              <a:t>-</a:t>
            </a:r>
            <a:r>
              <a:rPr lang="az-Latn-AZ" dirty="0" err="1" smtClean="0"/>
              <a:t>nin</a:t>
            </a:r>
            <a:r>
              <a:rPr lang="az-Latn-AZ" dirty="0" smtClean="0"/>
              <a:t> nisbətən yeni istifadəçilərinə onların öz ilk iş kitablarını yaratmaları üçün lazım olan başlanğıc təcrübəni verir.</a:t>
            </a:r>
            <a:r>
              <a:rPr lang="en-US" dirty="0" smtClean="0"/>
              <a:t> </a:t>
            </a:r>
            <a:r>
              <a:rPr lang="az-Latn-AZ" dirty="0" smtClean="0"/>
              <a:t>O, qrupa nümayiş etdirmək və lazım gəldikdə </a:t>
            </a:r>
            <a:r>
              <a:rPr lang="az-Latn-AZ" dirty="0" err="1" smtClean="0"/>
              <a:t>fərdiləşdirmək</a:t>
            </a:r>
            <a:r>
              <a:rPr lang="az-Latn-AZ" dirty="0" smtClean="0"/>
              <a:t> üçün </a:t>
            </a:r>
            <a:r>
              <a:rPr lang="az-Latn-AZ" dirty="0" err="1" smtClean="0"/>
              <a:t>sazlanmışdır</a:t>
            </a:r>
            <a:r>
              <a:rPr lang="en-US" dirty="0" smtClean="0"/>
              <a:t>. </a:t>
            </a:r>
            <a:endParaRPr lang="en-US" dirty="0"/>
          </a:p>
          <a:p>
            <a:r>
              <a:rPr lang="az-Latn-AZ" dirty="0" smtClean="0"/>
              <a:t>Bu şablonun </a:t>
            </a:r>
            <a:r>
              <a:rPr lang="az-Latn-AZ" dirty="0" err="1" smtClean="0"/>
              <a:t>kontenti</a:t>
            </a:r>
            <a:r>
              <a:rPr lang="az-Latn-AZ" dirty="0" smtClean="0"/>
              <a:t> “</a:t>
            </a:r>
            <a:r>
              <a:rPr lang="en-US" dirty="0" smtClean="0"/>
              <a:t>Excel 2007</a:t>
            </a:r>
            <a:r>
              <a:rPr lang="az-Latn-AZ" dirty="0" smtClean="0"/>
              <a:t>-</a:t>
            </a:r>
            <a:r>
              <a:rPr lang="az-Latn-AZ" dirty="0" err="1" smtClean="0"/>
              <a:t>nin</a:t>
            </a:r>
            <a:r>
              <a:rPr lang="az-Latn-AZ" dirty="0" smtClean="0"/>
              <a:t> öyrənilməsi: İlk iş kitabının </a:t>
            </a:r>
            <a:r>
              <a:rPr lang="az-Latn-AZ" dirty="0" err="1" smtClean="0"/>
              <a:t>yaradılması”</a:t>
            </a:r>
            <a:r>
              <a:rPr lang="az-Latn-AZ" dirty="0" smtClean="0"/>
              <a:t> adlanan </a:t>
            </a:r>
            <a:r>
              <a:rPr lang="en-US" dirty="0" smtClean="0"/>
              <a:t>Microsoft </a:t>
            </a:r>
            <a:r>
              <a:rPr lang="en-US" dirty="0"/>
              <a:t>Office </a:t>
            </a:r>
            <a:r>
              <a:rPr lang="en-US" dirty="0" smtClean="0"/>
              <a:t>Online </a:t>
            </a:r>
            <a:r>
              <a:rPr lang="az-Latn-AZ" dirty="0" smtClean="0"/>
              <a:t>Təlim Kursuna uyğunlaşdırılmışdır.</a:t>
            </a:r>
            <a:r>
              <a:rPr lang="en-US" dirty="0" smtClean="0"/>
              <a:t> </a:t>
            </a:r>
          </a:p>
          <a:p>
            <a:endParaRPr lang="en-US" b="1" dirty="0" smtClean="0"/>
          </a:p>
          <a:p>
            <a:r>
              <a:rPr lang="en-US" b="1" dirty="0" smtClean="0"/>
              <a:t>Bu </a:t>
            </a:r>
            <a:r>
              <a:rPr lang="en-US" b="1" dirty="0" err="1" smtClean="0"/>
              <a:t>şablonun</a:t>
            </a:r>
            <a:r>
              <a:rPr lang="en-US" b="1" dirty="0" smtClean="0"/>
              <a:t> </a:t>
            </a:r>
            <a:r>
              <a:rPr lang="en-US" b="1" dirty="0" err="1" smtClean="0"/>
              <a:t>xüsusiyyətləri</a:t>
            </a:r>
            <a:r>
              <a:rPr lang="en-US" b="1" dirty="0"/>
              <a:t>.</a:t>
            </a:r>
            <a:endParaRPr lang="az-Latn-AZ" b="1" dirty="0" smtClean="0"/>
          </a:p>
          <a:p>
            <a:r>
              <a:rPr lang="en-US" b="1" dirty="0" err="1" smtClean="0"/>
              <a:t>Slayd</a:t>
            </a:r>
            <a:r>
              <a:rPr lang="az-Latn-AZ" b="1" dirty="0" err="1" smtClean="0"/>
              <a:t>ın</a:t>
            </a:r>
            <a:r>
              <a:rPr lang="az-Latn-AZ" b="1" dirty="0" smtClean="0"/>
              <a:t> başlığı</a:t>
            </a:r>
            <a:r>
              <a:rPr lang="en-US" dirty="0" smtClean="0"/>
              <a:t>: </a:t>
            </a:r>
            <a:r>
              <a:rPr lang="az-Latn-AZ" dirty="0" smtClean="0"/>
              <a:t>Ən birinci slaydda</a:t>
            </a:r>
            <a:r>
              <a:rPr lang="en-US" dirty="0" smtClean="0"/>
              <a:t> </a:t>
            </a:r>
            <a:r>
              <a:rPr lang="az-Latn-AZ" dirty="0" smtClean="0"/>
              <a:t>doldurucu vardır ki, onun içərisinə siz öz şirkətinizin adını daxil </a:t>
            </a:r>
            <a:r>
              <a:rPr lang="az-Latn-AZ" dirty="0" err="1" smtClean="0"/>
              <a:t>etməlisiniz</a:t>
            </a:r>
            <a:r>
              <a:rPr lang="en-US" dirty="0" smtClean="0"/>
              <a:t>. </a:t>
            </a:r>
            <a:r>
              <a:rPr lang="az-Latn-AZ" dirty="0" smtClean="0"/>
              <a:t>Əgər siz belə bir mətnin daxil </a:t>
            </a:r>
            <a:r>
              <a:rPr lang="az-Latn-AZ" dirty="0" err="1" smtClean="0"/>
              <a:t>edilməsini</a:t>
            </a:r>
            <a:r>
              <a:rPr lang="az-Latn-AZ" dirty="0" smtClean="0"/>
              <a:t> </a:t>
            </a:r>
            <a:r>
              <a:rPr lang="az-Latn-AZ" dirty="0" err="1" smtClean="0"/>
              <a:t>istəmirsinizsə</a:t>
            </a:r>
            <a:r>
              <a:rPr lang="az-Latn-AZ" dirty="0" smtClean="0"/>
              <a:t>, bu mətn qutusunu silə bilərsiniz.</a:t>
            </a:r>
            <a:endParaRPr lang="en-US" b="1" dirty="0" smtClean="0"/>
          </a:p>
          <a:p>
            <a:r>
              <a:rPr lang="en-US" b="1" dirty="0" smtClean="0"/>
              <a:t>Anima</a:t>
            </a:r>
            <a:r>
              <a:rPr lang="az-Latn-AZ" b="1" dirty="0" err="1" smtClean="0"/>
              <a:t>siyalar</a:t>
            </a:r>
            <a:r>
              <a:rPr lang="en-US" dirty="0" smtClean="0"/>
              <a:t>: </a:t>
            </a:r>
            <a:r>
              <a:rPr lang="az-Latn-AZ" dirty="0" smtClean="0"/>
              <a:t>Fərdi animasiya effektləri </a:t>
            </a:r>
            <a:r>
              <a:rPr lang="az-Latn-AZ" dirty="0" err="1" smtClean="0"/>
              <a:t>prezentasiyada</a:t>
            </a:r>
            <a:r>
              <a:rPr lang="az-Latn-AZ" dirty="0" smtClean="0"/>
              <a:t> hər yerdə tətbiq olunur</a:t>
            </a:r>
            <a:r>
              <a:rPr lang="en-US" dirty="0" smtClean="0"/>
              <a:t>.</a:t>
            </a:r>
            <a:r>
              <a:rPr lang="az-Latn-AZ" dirty="0" smtClean="0"/>
              <a:t> Bu effektlərə </a:t>
            </a:r>
            <a:r>
              <a:rPr lang="az-Latn-AZ" b="1" dirty="0" smtClean="0"/>
              <a:t>Cəld baxış</a:t>
            </a:r>
            <a:r>
              <a:rPr lang="en-US" dirty="0" smtClean="0"/>
              <a:t>, </a:t>
            </a:r>
            <a:r>
              <a:rPr lang="az-Latn-AZ" b="1" dirty="0" smtClean="0"/>
              <a:t>Dartılma</a:t>
            </a:r>
            <a:r>
              <a:rPr lang="en-US" dirty="0" smtClean="0"/>
              <a:t>, </a:t>
            </a:r>
            <a:r>
              <a:rPr lang="az-Latn-AZ" dirty="0" smtClean="0"/>
              <a:t>Ə</a:t>
            </a:r>
            <a:r>
              <a:rPr lang="az-Latn-AZ" b="1" dirty="0" smtClean="0"/>
              <a:t>rimə</a:t>
            </a:r>
            <a:r>
              <a:rPr lang="en-US" b="1" dirty="0" smtClean="0"/>
              <a:t> </a:t>
            </a:r>
            <a:r>
              <a:rPr lang="az-Latn-AZ" dirty="0" smtClean="0"/>
              <a:t>və</a:t>
            </a:r>
            <a:r>
              <a:rPr lang="en-US" b="1" dirty="0" smtClean="0"/>
              <a:t> </a:t>
            </a:r>
            <a:r>
              <a:rPr lang="az-Latn-AZ" b="1" dirty="0" err="1" smtClean="0"/>
              <a:t>Damalövhəsi</a:t>
            </a:r>
            <a:r>
              <a:rPr lang="az-Latn-AZ" b="1" dirty="0" smtClean="0"/>
              <a:t> </a:t>
            </a:r>
            <a:r>
              <a:rPr lang="az-Latn-AZ" dirty="0" smtClean="0"/>
              <a:t>daxildir</a:t>
            </a:r>
            <a:r>
              <a:rPr lang="en-US" dirty="0" smtClean="0"/>
              <a:t>. </a:t>
            </a:r>
            <a:r>
              <a:rPr lang="az-Latn-AZ" dirty="0" smtClean="0"/>
              <a:t>Bütün effektlər </a:t>
            </a:r>
            <a:r>
              <a:rPr lang="en-US" dirty="0" smtClean="0"/>
              <a:t>Microsoft PowerPoint 2000</a:t>
            </a:r>
            <a:r>
              <a:rPr lang="az-Latn-AZ" dirty="0" smtClean="0"/>
              <a:t>-ə qədər bütün əvvəlki versiyalarda ifa olunur</a:t>
            </a:r>
            <a:r>
              <a:rPr lang="en-US" dirty="0" smtClean="0"/>
              <a:t>. </a:t>
            </a:r>
            <a:r>
              <a:rPr lang="az-Latn-AZ" dirty="0" smtClean="0"/>
              <a:t>Animasiya effektlərində düzəliş etmək üçün </a:t>
            </a:r>
            <a:r>
              <a:rPr lang="en-US" b="1" dirty="0" err="1" smtClean="0"/>
              <a:t>Sl</a:t>
            </a:r>
            <a:r>
              <a:rPr lang="az-Latn-AZ" b="1" dirty="0" err="1" smtClean="0"/>
              <a:t>ayd</a:t>
            </a:r>
            <a:r>
              <a:rPr lang="en-US" b="1" dirty="0" smtClean="0"/>
              <a:t> </a:t>
            </a:r>
            <a:r>
              <a:rPr lang="az-Latn-AZ" b="1" dirty="0" smtClean="0"/>
              <a:t>Nümayişi</a:t>
            </a:r>
            <a:r>
              <a:rPr lang="en-US" dirty="0" smtClean="0"/>
              <a:t> men</a:t>
            </a:r>
            <a:r>
              <a:rPr lang="az-Latn-AZ" dirty="0" smtClean="0"/>
              <a:t>y</a:t>
            </a:r>
            <a:r>
              <a:rPr lang="en-US" dirty="0" smtClean="0"/>
              <a:t>u</a:t>
            </a:r>
            <a:r>
              <a:rPr lang="az-Latn-AZ" dirty="0" smtClean="0"/>
              <a:t> bəndinə keçib</a:t>
            </a:r>
            <a:r>
              <a:rPr lang="en-US" dirty="0" smtClean="0"/>
              <a:t>, </a:t>
            </a:r>
            <a:r>
              <a:rPr lang="az-Latn-AZ" b="1" dirty="0" smtClean="0"/>
              <a:t>Fərdi Animasiya </a:t>
            </a:r>
            <a:r>
              <a:rPr lang="az-Latn-AZ" dirty="0" smtClean="0"/>
              <a:t>düyməsini </a:t>
            </a:r>
            <a:r>
              <a:rPr lang="az-Latn-AZ" dirty="0" err="1" smtClean="0"/>
              <a:t>klikləyərək</a:t>
            </a:r>
            <a:r>
              <a:rPr lang="az-Latn-AZ" dirty="0" smtClean="0"/>
              <a:t> ekrana çıxan seçimlərlə işləmək lazımdır</a:t>
            </a:r>
            <a:r>
              <a:rPr lang="en-US" dirty="0" smtClean="0"/>
              <a:t>.</a:t>
            </a:r>
          </a:p>
          <a:p>
            <a:r>
              <a:rPr lang="az-Latn-AZ" b="1" dirty="0" smtClean="0"/>
              <a:t>Slayd </a:t>
            </a:r>
            <a:r>
              <a:rPr lang="az-Latn-AZ" b="1" dirty="0" err="1" smtClean="0"/>
              <a:t>əvəzlənmələri</a:t>
            </a:r>
            <a:r>
              <a:rPr lang="en-US" dirty="0" smtClean="0"/>
              <a:t>: </a:t>
            </a:r>
            <a:r>
              <a:rPr lang="az-Latn-AZ" b="1" dirty="0" smtClean="0"/>
              <a:t>Tədricən </a:t>
            </a:r>
            <a:r>
              <a:rPr lang="az-Latn-AZ" dirty="0" smtClean="0"/>
              <a:t>Ə</a:t>
            </a:r>
            <a:r>
              <a:rPr lang="az-Latn-AZ" b="1" dirty="0" smtClean="0"/>
              <a:t>vəzlənmə</a:t>
            </a:r>
            <a:r>
              <a:rPr lang="en-US" dirty="0" smtClean="0"/>
              <a:t> </a:t>
            </a:r>
            <a:r>
              <a:rPr lang="az-Latn-AZ" dirty="0" smtClean="0"/>
              <a:t>bütün nümayişə tətbiq olunur</a:t>
            </a:r>
            <a:r>
              <a:rPr lang="en-US" dirty="0" smtClean="0"/>
              <a:t>. </a:t>
            </a:r>
            <a:r>
              <a:rPr lang="az-Latn-AZ" dirty="0" smtClean="0"/>
              <a:t>Əgər siz başqa birisini </a:t>
            </a:r>
            <a:r>
              <a:rPr lang="az-Latn-AZ" dirty="0" err="1" smtClean="0"/>
              <a:t>istəyirsinizsə</a:t>
            </a:r>
            <a:r>
              <a:rPr lang="en-US" dirty="0" smtClean="0"/>
              <a:t>, </a:t>
            </a:r>
            <a:r>
              <a:rPr lang="en-US" b="1" dirty="0" err="1" smtClean="0"/>
              <a:t>Sl</a:t>
            </a:r>
            <a:r>
              <a:rPr lang="az-Latn-AZ" b="1" dirty="0" err="1" smtClean="0"/>
              <a:t>ayd</a:t>
            </a:r>
            <a:r>
              <a:rPr lang="az-Latn-AZ" b="1" dirty="0" smtClean="0"/>
              <a:t> Nümayişi</a:t>
            </a:r>
            <a:r>
              <a:rPr lang="en-US" dirty="0" smtClean="0"/>
              <a:t> men</a:t>
            </a:r>
            <a:r>
              <a:rPr lang="az-Latn-AZ" dirty="0" smtClean="0"/>
              <a:t>y</a:t>
            </a:r>
            <a:r>
              <a:rPr lang="en-US" dirty="0" smtClean="0"/>
              <a:t>u</a:t>
            </a:r>
            <a:r>
              <a:rPr lang="az-Latn-AZ" dirty="0" err="1" smtClean="0"/>
              <a:t>suna</a:t>
            </a:r>
            <a:r>
              <a:rPr lang="az-Latn-AZ" dirty="0" smtClean="0"/>
              <a:t> keçib</a:t>
            </a:r>
            <a:r>
              <a:rPr lang="en-US" dirty="0" smtClean="0"/>
              <a:t> </a:t>
            </a:r>
            <a:r>
              <a:rPr lang="az-Latn-AZ" b="1" dirty="0" smtClean="0"/>
              <a:t>Slayd </a:t>
            </a:r>
            <a:r>
              <a:rPr lang="az-Latn-AZ" b="1" dirty="0" err="1" smtClean="0"/>
              <a:t>əvəzlənmələri</a:t>
            </a:r>
            <a:r>
              <a:rPr lang="az-Latn-AZ" b="1" dirty="0" smtClean="0"/>
              <a:t> </a:t>
            </a:r>
            <a:r>
              <a:rPr lang="az-Latn-AZ" dirty="0" smtClean="0"/>
              <a:t>düyməsini </a:t>
            </a:r>
            <a:r>
              <a:rPr lang="az-Latn-AZ" dirty="0" err="1" smtClean="0"/>
              <a:t>klikləyərək</a:t>
            </a:r>
            <a:r>
              <a:rPr lang="az-Latn-AZ" dirty="0" smtClean="0"/>
              <a:t> ekrana çıxan seçimlərlə </a:t>
            </a:r>
            <a:r>
              <a:rPr lang="az-Latn-AZ" dirty="0" err="1" smtClean="0"/>
              <a:t>işləyirsiniz</a:t>
            </a:r>
            <a:r>
              <a:rPr lang="en-US" dirty="0" smtClean="0"/>
              <a:t>. </a:t>
            </a:r>
          </a:p>
          <a:p>
            <a:r>
              <a:rPr lang="az-Latn-AZ" b="1" dirty="0" smtClean="0"/>
              <a:t>Yuxarı və Aşağı sərlövhələr</a:t>
            </a:r>
            <a:r>
              <a:rPr lang="en-US" dirty="0" smtClean="0"/>
              <a:t>: </a:t>
            </a:r>
            <a:r>
              <a:rPr lang="az-Latn-AZ" dirty="0" smtClean="0"/>
              <a:t>Şablona kursun titul vərəqində olan aşağı sərlövhə daxildir</a:t>
            </a:r>
            <a:r>
              <a:rPr lang="en-US" dirty="0" smtClean="0"/>
              <a:t>. </a:t>
            </a:r>
            <a:r>
              <a:rPr lang="az-Latn-AZ" dirty="0" smtClean="0"/>
              <a:t>Aşağı sərlövhələri dəyişmək və silmək üçün </a:t>
            </a:r>
            <a:r>
              <a:rPr lang="az-Latn-AZ" b="1" dirty="0" smtClean="0"/>
              <a:t>Yuxarı və Aşağı Sərlövhə </a:t>
            </a:r>
            <a:r>
              <a:rPr lang="az-Latn-AZ" dirty="0" smtClean="0"/>
              <a:t>dialoq pəncərəsindən</a:t>
            </a:r>
            <a:r>
              <a:rPr lang="en-US" dirty="0" smtClean="0"/>
              <a:t> (</a:t>
            </a:r>
            <a:r>
              <a:rPr lang="az-Latn-AZ" b="1" dirty="0" smtClean="0"/>
              <a:t>Görünüş</a:t>
            </a:r>
            <a:r>
              <a:rPr lang="en-US" dirty="0" smtClean="0"/>
              <a:t> men</a:t>
            </a:r>
            <a:r>
              <a:rPr lang="az-Latn-AZ" dirty="0" smtClean="0"/>
              <a:t>y</a:t>
            </a:r>
            <a:r>
              <a:rPr lang="en-US" dirty="0" smtClean="0"/>
              <a:t>u</a:t>
            </a:r>
            <a:r>
              <a:rPr lang="az-Latn-AZ" dirty="0" err="1" smtClean="0"/>
              <a:t>sundan</a:t>
            </a:r>
            <a:r>
              <a:rPr lang="az-Latn-AZ" dirty="0" smtClean="0"/>
              <a:t> açılır</a:t>
            </a:r>
            <a:r>
              <a:rPr lang="en-US" dirty="0" smtClean="0"/>
              <a:t>)</a:t>
            </a:r>
            <a:r>
              <a:rPr lang="az-Latn-AZ" dirty="0" smtClean="0"/>
              <a:t> istifadə edin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27ADC-D11C-4472-94E5-5EAECF28322E}" type="slidenum">
              <a:rPr lang="en-US"/>
              <a:pPr/>
              <a:t>7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747ED-99AE-4611-96A0-7CB1373E24D0}" type="slidenum">
              <a:rPr lang="en-US"/>
              <a:pPr/>
              <a:t>8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FB7DE-8F7B-4D73-8854-B6E0FF990C8A}" type="slidenum">
              <a:rPr lang="en-US"/>
              <a:pPr/>
              <a:t>9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smtClean="0"/>
              <a:t>Ora mətn və ədədlər daxil edilə bilməsi baxımından iş vərəqləri sənədin səhifələrinə bənzəyir. İş vərəqləri bəzən həm də </a:t>
            </a:r>
            <a:r>
              <a:rPr lang="az-Latn-AZ" dirty="0" err="1" smtClean="0"/>
              <a:t>“elektron</a:t>
            </a:r>
            <a:r>
              <a:rPr lang="az-Latn-AZ" dirty="0" smtClean="0"/>
              <a:t> </a:t>
            </a:r>
            <a:r>
              <a:rPr lang="az-Latn-AZ" dirty="0" err="1" smtClean="0"/>
              <a:t>cədvəllər”</a:t>
            </a:r>
            <a:r>
              <a:rPr lang="az-Latn-AZ" dirty="0" smtClean="0"/>
              <a:t> də </a:t>
            </a:r>
            <a:r>
              <a:rPr lang="az-Latn-AZ" dirty="0" err="1" smtClean="0"/>
              <a:t>adlandırılırlar</a:t>
            </a:r>
            <a:r>
              <a:rPr lang="az-Latn-AZ" dirty="0" smtClean="0"/>
              <a:t>.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fld id="{0BCF420A-D31F-4AD4-A1CF-CF55498A9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C8167-ACF8-480B-B46A-091F4ACC7F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EF49F-2D6C-44E1-A4B6-E5EE5B9BBE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200775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144F90-54F4-49D3-A49D-10C99C627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200775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0789AE-2C62-4AD8-863A-CCA0A0FA5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FD2C7-39B5-4445-B0BE-54A3B1F6D5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D95F2-89AF-468A-94AD-AD8B0A6B6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C86A1-DC23-4174-B78F-9410A9E25F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A379E-0EBC-4D09-BD4E-AA6DA18407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B17F2-A58C-4D7E-8D8B-5C366465D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8FF6F-CFBE-4BD5-A276-2BDC562867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40ED-CA9C-4CC4-B9C0-1D5588829A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403F3-8FB7-49DE-8A63-50A8D2AD5F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5AB4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7800" y="6200775"/>
            <a:ext cx="370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5AB4"/>
                </a:solidFill>
              </a:defRPr>
            </a:lvl1pPr>
          </a:lstStyle>
          <a:p>
            <a:r>
              <a:rPr lang="en-US"/>
              <a:t>Create your first workbook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5AB4"/>
                </a:solidFill>
              </a:defRPr>
            </a:lvl1pPr>
          </a:lstStyle>
          <a:p>
            <a:fld id="{1B40CC23-31F8-46DD-B01F-B83C2806B8A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>
    <p:wipe dir="d"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2457" y="1915886"/>
            <a:ext cx="7060293" cy="2191657"/>
          </a:xfrm>
        </p:spPr>
        <p:txBody>
          <a:bodyPr/>
          <a:lstStyle/>
          <a:p>
            <a:r>
              <a:rPr lang="en-US" dirty="0"/>
              <a:t>Microsoft</a:t>
            </a:r>
            <a:r>
              <a:rPr lang="en-US" sz="2800" baseline="70000" dirty="0">
                <a:cs typeface="Tahoma" pitchFamily="34" charset="0"/>
              </a:rPr>
              <a:t>®</a:t>
            </a:r>
            <a:r>
              <a:rPr lang="en-US" dirty="0"/>
              <a:t> Office </a:t>
            </a:r>
            <a:br>
              <a:rPr lang="en-US" dirty="0"/>
            </a:br>
            <a:r>
              <a:rPr lang="en-US" dirty="0"/>
              <a:t>Excel</a:t>
            </a:r>
            <a:r>
              <a:rPr lang="en-US" sz="2800" baseline="70000" dirty="0">
                <a:cs typeface="Tahoma" pitchFamily="34" charset="0"/>
              </a:rPr>
              <a:t>®</a:t>
            </a:r>
            <a:r>
              <a:rPr lang="en-US" dirty="0"/>
              <a:t> </a:t>
            </a:r>
            <a:r>
              <a:rPr lang="en-US" dirty="0">
                <a:cs typeface="Tahoma" pitchFamily="34" charset="0"/>
              </a:rPr>
              <a:t>2007 </a:t>
            </a:r>
            <a:r>
              <a:rPr lang="az-Latn-AZ" dirty="0" smtClean="0">
                <a:cs typeface="Tahoma" pitchFamily="34" charset="0"/>
              </a:rPr>
              <a:t>üzrə təlim kursu</a:t>
            </a:r>
            <a:endParaRPr lang="en-US" dirty="0">
              <a:cs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1013"/>
            <a:ext cx="6400800" cy="1030287"/>
          </a:xfrm>
        </p:spPr>
        <p:txBody>
          <a:bodyPr/>
          <a:lstStyle/>
          <a:p>
            <a:r>
              <a:rPr lang="az-Latn-AZ" b="1" dirty="0" smtClean="0"/>
              <a:t>İlk iş kitabının yaradılması</a:t>
            </a:r>
            <a:endParaRPr lang="en-US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 advAuto="1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213" y="966166"/>
            <a:ext cx="5643262" cy="285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8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İş kitabları və iş vərəqləri</a:t>
            </a:r>
            <a:endParaRPr lang="en-US" dirty="0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87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Siz </a:t>
            </a:r>
            <a:r>
              <a:rPr lang="en-US" sz="2000" dirty="0" smtClean="0"/>
              <a:t>Excel</a:t>
            </a:r>
            <a:r>
              <a:rPr lang="az-Latn-AZ" sz="2000" dirty="0" smtClean="0"/>
              <a:t>-i </a:t>
            </a:r>
            <a:r>
              <a:rPr lang="az-Latn-AZ" sz="2000" dirty="0" err="1" smtClean="0"/>
              <a:t>başlatdıqda</a:t>
            </a:r>
            <a:r>
              <a:rPr lang="az-Latn-AZ" sz="2000" dirty="0" smtClean="0"/>
              <a:t> </a:t>
            </a:r>
            <a:r>
              <a:rPr lang="az-Latn-AZ" sz="2000" b="1" dirty="0" smtClean="0"/>
              <a:t>iş kitabı</a:t>
            </a:r>
            <a:r>
              <a:rPr lang="az-Latn-AZ" sz="2000" dirty="0" smtClean="0"/>
              <a:t> adlanan faylı açırsınız</a:t>
            </a:r>
            <a:r>
              <a:rPr lang="en-US" sz="2000" dirty="0" smtClean="0"/>
              <a:t>. 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Hər yeni iş kitabı içərisinə </a:t>
            </a:r>
            <a:r>
              <a:rPr lang="az-Latn-AZ" sz="2000" dirty="0" err="1" smtClean="0"/>
              <a:t>verilənləri</a:t>
            </a:r>
            <a:r>
              <a:rPr lang="az-Latn-AZ" sz="2000" dirty="0" smtClean="0"/>
              <a:t> daxil edə bildiyiniz üç </a:t>
            </a:r>
            <a:r>
              <a:rPr lang="az-Latn-AZ" sz="2000" b="1" dirty="0" smtClean="0"/>
              <a:t>iş vərəqi</a:t>
            </a:r>
            <a:r>
              <a:rPr lang="az-Latn-AZ" sz="2000" dirty="0" smtClean="0"/>
              <a:t> ilə üzə çıxır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aphicFrame>
        <p:nvGraphicFramePr>
          <p:cNvPr id="178181" name="Object 5"/>
          <p:cNvGraphicFramePr>
            <a:graphicFrameLocks noChangeAspect="1"/>
          </p:cNvGraphicFramePr>
          <p:nvPr/>
        </p:nvGraphicFramePr>
        <p:xfrm>
          <a:off x="339725" y="4525963"/>
          <a:ext cx="269875" cy="303212"/>
        </p:xfrm>
        <a:graphic>
          <a:graphicData uri="http://schemas.openxmlformats.org/presentationml/2006/ole">
            <p:oleObj spid="_x0000_s178181" name="Visio" r:id="rId5" imgW="270231" imgH="303063" progId="">
              <p:embed/>
            </p:oleObj>
          </a:graphicData>
        </a:graphic>
      </p:graphicFrame>
      <p:sp>
        <p:nvSpPr>
          <p:cNvPr id="178182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676275" y="4502150"/>
            <a:ext cx="59404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Vərəqlərin tabları pəncərənin aşağısında yerləşir.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Hər vərəqin daxilindəki informasiyanı asanlıqla əks etdirə bilmək üçün  vərəq tablarının adlarını dəyişmək yaxşı olardı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78184" name="Rectangle 8"/>
          <p:cNvSpPr>
            <a:spLocks noChangeArrowheads="1"/>
          </p:cNvSpPr>
          <p:nvPr/>
        </p:nvSpPr>
        <p:spPr bwMode="auto">
          <a:xfrm>
            <a:off x="246063" y="3994150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Burada göstərilən yeni iş kitabındakı boş iş vərəqidir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099404" y="3404793"/>
            <a:ext cx="2761861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Bax</a:t>
            </a:r>
            <a:r>
              <a:rPr lang="en-US" sz="2000" dirty="0" smtClean="0"/>
              <a:t> </a:t>
            </a:r>
            <a:r>
              <a:rPr lang="en-US" sz="2000" dirty="0" err="1" smtClean="0"/>
              <a:t>belə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160889" y="1016000"/>
            <a:ext cx="2043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" dirty="0" smtClean="0">
                <a:solidFill>
                  <a:schemeClr val="tx1">
                    <a:lumMod val="50000"/>
                  </a:schemeClr>
                </a:solidFill>
              </a:rPr>
              <a:t>Book1 – </a:t>
            </a:r>
            <a:r>
              <a:rPr lang="en-IE" sz="1100" dirty="0" smtClean="0">
                <a:solidFill>
                  <a:schemeClr val="accent1">
                    <a:lumMod val="75000"/>
                  </a:schemeClr>
                </a:solidFill>
              </a:rPr>
              <a:t>Microsoft Excel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1049866" y="3564747"/>
            <a:ext cx="5427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</a:rPr>
              <a:t>Vərəq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1587453" y="3559723"/>
            <a:ext cx="5427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</a:rPr>
              <a:t>Vərəq2</a:t>
            </a:r>
            <a:endParaRPr lang="en-US" sz="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2150160" y="3564748"/>
            <a:ext cx="5427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</a:rPr>
              <a:t>Vərəq3</a:t>
            </a:r>
            <a:endParaRPr lang="en-US" sz="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8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 build="p" autoUpdateAnimBg="0" advAuto="0"/>
      <p:bldP spid="1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8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İş kitabları və iş vərəqləri</a:t>
            </a:r>
            <a:endParaRPr lang="en-US" dirty="0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Siz həmçinin yeni iş kitabını necə yaratmaq barədə narahat ola bilərsiniz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80229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242888" y="4025900"/>
            <a:ext cx="596106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spcBef>
                <a:spcPct val="20000"/>
              </a:spcBef>
              <a:spcAft>
                <a:spcPct val="45000"/>
              </a:spcAft>
              <a:buFontTx/>
              <a:buAutoNum type="arabicPeriod"/>
            </a:pPr>
            <a:r>
              <a:rPr lang="az-Latn-AZ" dirty="0" smtClean="0">
                <a:solidFill>
                  <a:srgbClr val="FFCC00"/>
                </a:solidFill>
              </a:rPr>
              <a:t>Pəncərənin yuxarı sol hissəsindəki </a:t>
            </a:r>
            <a:r>
              <a:rPr lang="en-US" b="1" dirty="0" smtClean="0">
                <a:solidFill>
                  <a:srgbClr val="FFCC00"/>
                </a:solidFill>
              </a:rPr>
              <a:t>Microsoft </a:t>
            </a:r>
            <a:r>
              <a:rPr lang="en-US" b="1" dirty="0">
                <a:solidFill>
                  <a:srgbClr val="FFCC00"/>
                </a:solidFill>
              </a:rPr>
              <a:t>Office </a:t>
            </a:r>
            <a:r>
              <a:rPr lang="az-Latn-AZ" b="1" dirty="0" smtClean="0">
                <a:solidFill>
                  <a:srgbClr val="FFCC00"/>
                </a:solidFill>
              </a:rPr>
              <a:t>Düyməsini</a:t>
            </a:r>
            <a:r>
              <a:rPr lang="en-US" dirty="0" smtClean="0">
                <a:solidFill>
                  <a:srgbClr val="FFCC00"/>
                </a:solidFill>
              </a:rPr>
              <a:t>       </a:t>
            </a:r>
            <a:r>
              <a:rPr lang="az-Latn-AZ" dirty="0" smtClean="0">
                <a:solidFill>
                  <a:srgbClr val="FFCC00"/>
                </a:solidFill>
              </a:rPr>
              <a:t> </a:t>
            </a:r>
            <a:r>
              <a:rPr lang="az-Latn-AZ" dirty="0" err="1" smtClean="0">
                <a:solidFill>
                  <a:srgbClr val="FFCC00"/>
                </a:solidFill>
              </a:rPr>
              <a:t>klikləyin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6119813" y="2359024"/>
            <a:ext cx="2744787" cy="7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Bu proses burada  göstərilir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80235" name="Picture 11" descr="Button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4433" y="4310189"/>
            <a:ext cx="338137" cy="338137"/>
          </a:xfrm>
          <a:prstGeom prst="rect">
            <a:avLst/>
          </a:prstGeom>
          <a:noFill/>
        </p:spPr>
      </p:pic>
      <p:sp>
        <p:nvSpPr>
          <p:cNvPr id="180236" name="Rectangle 12"/>
          <p:cNvSpPr>
            <a:spLocks noChangeArrowheads="1"/>
          </p:cNvSpPr>
          <p:nvPr/>
        </p:nvSpPr>
        <p:spPr bwMode="auto">
          <a:xfrm>
            <a:off x="242888" y="4749800"/>
            <a:ext cx="5961062" cy="11033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45000"/>
              </a:spcAft>
              <a:buFontTx/>
              <a:buAutoNum type="arabicPeriod" startAt="2"/>
            </a:pPr>
            <a:r>
              <a:rPr lang="az-Latn-AZ" b="1" dirty="0" smtClean="0">
                <a:solidFill>
                  <a:srgbClr val="FFCC00"/>
                </a:solidFill>
              </a:rPr>
              <a:t>Yeni </a:t>
            </a:r>
            <a:r>
              <a:rPr lang="az-Latn-AZ" dirty="0" smtClean="0">
                <a:solidFill>
                  <a:srgbClr val="FFCC00"/>
                </a:solidFill>
              </a:rPr>
              <a:t>əmrini </a:t>
            </a:r>
            <a:r>
              <a:rPr lang="az-Latn-AZ" dirty="0" err="1" smtClean="0">
                <a:solidFill>
                  <a:srgbClr val="FFCC00"/>
                </a:solidFill>
              </a:rPr>
              <a:t>klikləyin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r>
              <a:rPr lang="az-Latn-AZ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ct val="45000"/>
              </a:spcAft>
              <a:buFontTx/>
              <a:buAutoNum type="arabicPeriod" startAt="2"/>
            </a:pPr>
            <a:r>
              <a:rPr lang="az-Latn-AZ" b="1" dirty="0" smtClean="0">
                <a:solidFill>
                  <a:srgbClr val="FFCC00"/>
                </a:solidFill>
              </a:rPr>
              <a:t>Yeni İş kitabı </a:t>
            </a:r>
            <a:r>
              <a:rPr lang="az-Latn-AZ" dirty="0" smtClean="0">
                <a:solidFill>
                  <a:srgbClr val="FFCC00"/>
                </a:solidFill>
              </a:rPr>
              <a:t>pəncərəsində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en-US" b="1" dirty="0" smtClean="0">
                <a:solidFill>
                  <a:srgbClr val="FFCC00"/>
                </a:solidFill>
              </a:rPr>
              <a:t>B</a:t>
            </a:r>
            <a:r>
              <a:rPr lang="az-Latn-AZ" b="1" dirty="0" err="1" smtClean="0">
                <a:solidFill>
                  <a:srgbClr val="FFCC00"/>
                </a:solidFill>
              </a:rPr>
              <a:t>oş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az-Latn-AZ" b="1" dirty="0" smtClean="0">
                <a:solidFill>
                  <a:srgbClr val="FFCC00"/>
                </a:solidFill>
              </a:rPr>
              <a:t>İş kitabı </a:t>
            </a:r>
            <a:r>
              <a:rPr lang="az-Latn-AZ" dirty="0" smtClean="0">
                <a:solidFill>
                  <a:srgbClr val="FFCC00"/>
                </a:solidFill>
              </a:rPr>
              <a:t>bəndini </a:t>
            </a:r>
            <a:r>
              <a:rPr lang="az-Latn-AZ" dirty="0" err="1" smtClean="0">
                <a:solidFill>
                  <a:srgbClr val="FFCC00"/>
                </a:solidFill>
              </a:rPr>
              <a:t>klikləyin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2109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906" y="959556"/>
            <a:ext cx="5652193" cy="285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160889" y="1016000"/>
            <a:ext cx="2043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" dirty="0" smtClean="0">
                <a:solidFill>
                  <a:schemeClr val="tx1">
                    <a:lumMod val="50000"/>
                  </a:schemeClr>
                </a:solidFill>
              </a:rPr>
              <a:t>Book1 – </a:t>
            </a:r>
            <a:r>
              <a:rPr lang="en-IE" sz="1100" dirty="0" smtClean="0">
                <a:solidFill>
                  <a:schemeClr val="accent1">
                    <a:lumMod val="75000"/>
                  </a:schemeClr>
                </a:solidFill>
              </a:rPr>
              <a:t>Microsoft Excel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1049866" y="3564747"/>
            <a:ext cx="5427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</a:rPr>
              <a:t>Vərəq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1587453" y="3559723"/>
            <a:ext cx="5427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</a:rPr>
              <a:t>Vərəq2</a:t>
            </a:r>
            <a:endParaRPr lang="en-US" sz="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2150160" y="3564748"/>
            <a:ext cx="5427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</a:rPr>
              <a:t>Vərəq3</a:t>
            </a:r>
            <a:endParaRPr lang="en-US" sz="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0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0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0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autoUpdateAnimBg="0"/>
      <p:bldP spid="180233" grpId="0" build="p" autoUpdateAnimBg="0"/>
      <p:bldP spid="180234" grpId="0" autoUpdateAnimBg="0"/>
      <p:bldP spid="18023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33" y="909166"/>
            <a:ext cx="5782848" cy="28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Sətirlər, sütunlar və xanalar</a:t>
            </a:r>
            <a:endParaRPr lang="en-US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İş vərəqləri sütunlara, sətirlərə və xanalara bölünür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Siz iş kitabını açdıqda toru görürsünüz.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339725" y="4040188"/>
          <a:ext cx="269875" cy="303212"/>
        </p:xfrm>
        <a:graphic>
          <a:graphicData uri="http://schemas.openxmlformats.org/presentationml/2006/ole">
            <p:oleObj spid="_x0000_s31748" name="Visio" r:id="rId5" imgW="270231" imgH="303063" progId="">
              <p:embed/>
            </p:oleObj>
          </a:graphicData>
        </a:graphic>
      </p:graphicFrame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76275" y="4006850"/>
            <a:ext cx="5940425" cy="16573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Sütunlar vərəqdə şaquli istiqamətdə yuxarıdan aşağı uzanır.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Sətirlər vərəq boyunca üfüqi  istiqamətdə uzanır. Hər sətrin  həm də başlığı var. Sətir başlıqları </a:t>
            </a:r>
            <a:r>
              <a:rPr lang="en-US" dirty="0" smtClean="0">
                <a:solidFill>
                  <a:srgbClr val="FFCC00"/>
                </a:solidFill>
              </a:rPr>
              <a:t>1</a:t>
            </a:r>
            <a:r>
              <a:rPr lang="az-Latn-AZ" dirty="0" smtClean="0">
                <a:solidFill>
                  <a:srgbClr val="FFCC00"/>
                </a:solidFill>
              </a:rPr>
              <a:t>-dən</a:t>
            </a:r>
            <a:r>
              <a:rPr lang="en-US" dirty="0" smtClean="0">
                <a:solidFill>
                  <a:srgbClr val="FFCC00"/>
                </a:solidFill>
              </a:rPr>
              <a:t> 1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C00"/>
                </a:solidFill>
              </a:rPr>
              <a:t>048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C00"/>
                </a:solidFill>
              </a:rPr>
              <a:t>576</a:t>
            </a:r>
            <a:r>
              <a:rPr lang="az-Latn-AZ" dirty="0" smtClean="0">
                <a:solidFill>
                  <a:srgbClr val="FFCC00"/>
                </a:solidFill>
              </a:rPr>
              <a:t>-ya qədər ədədlərdir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339725" y="4793570"/>
          <a:ext cx="269875" cy="303212"/>
        </p:xfrm>
        <a:graphic>
          <a:graphicData uri="http://schemas.openxmlformats.org/presentationml/2006/ole">
            <p:oleObj spid="_x0000_s31756" name="Visio" r:id="rId6" imgW="270231" imgH="303063" progId="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  <p:bldP spid="3175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33" y="909166"/>
            <a:ext cx="5782848" cy="28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Sətirlər, sütunlar və xanalar</a:t>
            </a:r>
            <a:endParaRPr lang="en-US" dirty="0"/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İş vərəqləri sütunlara, sətirlərə və xanalara bölünür</a:t>
            </a:r>
            <a:r>
              <a:rPr lang="en-US" sz="2000" dirty="0" smtClean="0"/>
              <a:t>. 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Siz iş kitabını açdıqda toru görürsünüz.</a:t>
            </a:r>
            <a:endParaRPr lang="en-US" sz="2000" dirty="0"/>
          </a:p>
        </p:txBody>
      </p:sp>
      <p:sp>
        <p:nvSpPr>
          <p:cNvPr id="182279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282" name="Rectangle 10"/>
          <p:cNvSpPr>
            <a:spLocks noChangeArrowheads="1"/>
          </p:cNvSpPr>
          <p:nvPr/>
        </p:nvSpPr>
        <p:spPr bwMode="auto">
          <a:xfrm>
            <a:off x="242888" y="4019550"/>
            <a:ext cx="593407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Sütunların hərfi  və sətirlərin ədədi başlıqları siz xananı </a:t>
            </a:r>
            <a:r>
              <a:rPr lang="az-Latn-AZ" dirty="0" err="1" smtClean="0">
                <a:solidFill>
                  <a:srgbClr val="FFCC00"/>
                </a:solidFill>
              </a:rPr>
              <a:t>klikləyərkən</a:t>
            </a:r>
            <a:r>
              <a:rPr lang="az-Latn-AZ" dirty="0" smtClean="0">
                <a:solidFill>
                  <a:srgbClr val="FFCC00"/>
                </a:solidFill>
              </a:rPr>
              <a:t> iş vərəqində hansı mövqedə </a:t>
            </a:r>
            <a:r>
              <a:rPr lang="az-Latn-AZ" dirty="0" err="1" smtClean="0">
                <a:solidFill>
                  <a:srgbClr val="FFCC00"/>
                </a:solidFill>
              </a:rPr>
              <a:t>olduğunuzu</a:t>
            </a:r>
            <a:r>
              <a:rPr lang="az-Latn-AZ" dirty="0" smtClean="0">
                <a:solidFill>
                  <a:srgbClr val="FFCC00"/>
                </a:solidFill>
              </a:rPr>
              <a:t> sizə söyləyir.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2283" name="Rectangle 11"/>
          <p:cNvSpPr>
            <a:spLocks noChangeArrowheads="1"/>
          </p:cNvSpPr>
          <p:nvPr/>
        </p:nvSpPr>
        <p:spPr bwMode="auto">
          <a:xfrm>
            <a:off x="242888" y="5105400"/>
            <a:ext cx="593407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Başlıqlar birlikdə xana ünvanını </a:t>
            </a:r>
            <a:r>
              <a:rPr lang="az-Latn-AZ" dirty="0" err="1" smtClean="0">
                <a:solidFill>
                  <a:srgbClr val="FFCC00"/>
                </a:solidFill>
              </a:rPr>
              <a:t>formalaşdırır</a:t>
            </a:r>
            <a:r>
              <a:rPr lang="az-Latn-AZ" dirty="0" smtClean="0">
                <a:solidFill>
                  <a:srgbClr val="FFCC00"/>
                </a:solidFill>
              </a:rPr>
              <a:t>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Məsələn</a:t>
            </a:r>
            <a:r>
              <a:rPr lang="en-US" dirty="0" smtClean="0">
                <a:solidFill>
                  <a:srgbClr val="FFCC00"/>
                </a:solidFill>
              </a:rPr>
              <a:t>,</a:t>
            </a:r>
            <a:r>
              <a:rPr lang="az-Latn-AZ" dirty="0" smtClean="0">
                <a:solidFill>
                  <a:srgbClr val="FFCC00"/>
                </a:solidFill>
              </a:rPr>
              <a:t> A sütunu ilə 3 sətrinin </a:t>
            </a:r>
            <a:r>
              <a:rPr lang="az-Latn-AZ" dirty="0" err="1" smtClean="0">
                <a:solidFill>
                  <a:srgbClr val="FFCC00"/>
                </a:solidFill>
              </a:rPr>
              <a:t>kəsişməsindəki</a:t>
            </a:r>
            <a:r>
              <a:rPr lang="az-Latn-AZ" dirty="0" smtClean="0">
                <a:solidFill>
                  <a:srgbClr val="FFCC00"/>
                </a:solidFill>
              </a:rPr>
              <a:t> xana </a:t>
            </a:r>
            <a:r>
              <a:rPr lang="en-US" dirty="0" smtClean="0">
                <a:solidFill>
                  <a:srgbClr val="FFCC00"/>
                </a:solidFill>
              </a:rPr>
              <a:t>A3</a:t>
            </a:r>
            <a:r>
              <a:rPr lang="az-Latn-AZ" dirty="0" smtClean="0">
                <a:solidFill>
                  <a:srgbClr val="FFCC00"/>
                </a:solidFill>
              </a:rPr>
              <a:t> adlanır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az-Latn-AZ" dirty="0" smtClean="0">
                <a:solidFill>
                  <a:srgbClr val="FFCC00"/>
                </a:solidFill>
              </a:rPr>
              <a:t>Bu həmçinin </a:t>
            </a:r>
            <a:r>
              <a:rPr lang="az-Latn-AZ" b="1" dirty="0" smtClean="0">
                <a:solidFill>
                  <a:srgbClr val="FFCC00"/>
                </a:solidFill>
              </a:rPr>
              <a:t>xana istinadı</a:t>
            </a:r>
            <a:r>
              <a:rPr lang="az-Latn-AZ" dirty="0" smtClean="0">
                <a:solidFill>
                  <a:srgbClr val="FFCC00"/>
                </a:solidFill>
              </a:rPr>
              <a:t> da adlanır.</a:t>
            </a:r>
            <a:endParaRPr lang="en-US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2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2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2" grpId="0" build="p" autoUpdateAnimBg="0" advAuto="0"/>
      <p:bldP spid="18228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606" y="955001"/>
            <a:ext cx="5677750" cy="287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Xanalar </a:t>
            </a:r>
            <a:r>
              <a:rPr lang="az-Latn-AZ" dirty="0" err="1" smtClean="0"/>
              <a:t>verilənlərin</a:t>
            </a:r>
            <a:r>
              <a:rPr lang="az-Latn-AZ" dirty="0" smtClean="0"/>
              <a:t> işləndiyi yerdir</a:t>
            </a:r>
            <a:endParaRPr lang="en-US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b="1" dirty="0" smtClean="0"/>
              <a:t>Xanalar</a:t>
            </a:r>
            <a:r>
              <a:rPr lang="en-US" sz="2000" dirty="0" smtClean="0"/>
              <a:t> </a:t>
            </a:r>
            <a:r>
              <a:rPr lang="az-Latn-AZ" sz="2000" dirty="0" smtClean="0"/>
              <a:t>sizin fəaliyyət göstərdiyiniz və</a:t>
            </a:r>
            <a:r>
              <a:rPr lang="en-US" sz="2000" dirty="0" smtClean="0"/>
              <a:t> </a:t>
            </a:r>
            <a:r>
              <a:rPr lang="az-Latn-AZ" sz="2000" dirty="0" smtClean="0"/>
              <a:t>iş vərəqinə </a:t>
            </a:r>
            <a:r>
              <a:rPr lang="az-Latn-AZ" sz="2000" dirty="0" err="1" smtClean="0"/>
              <a:t>verilənləri</a:t>
            </a:r>
            <a:r>
              <a:rPr lang="az-Latn-AZ" sz="2000" dirty="0" smtClean="0"/>
              <a:t> daxil etdiyiniz yerdir</a:t>
            </a:r>
            <a:r>
              <a:rPr lang="en-US" sz="2000" dirty="0" smtClean="0"/>
              <a:t>. </a:t>
            </a:r>
            <a:endParaRPr lang="en-US" sz="2000" b="1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Soldakı şəkil siz yeni iş kitabını açdıqda ekranda nə </a:t>
            </a:r>
            <a:r>
              <a:rPr lang="az-Latn-AZ" dirty="0" err="1" smtClean="0">
                <a:solidFill>
                  <a:srgbClr val="FFCC00"/>
                </a:solidFill>
              </a:rPr>
              <a:t>gördüyünüzü</a:t>
            </a:r>
            <a:r>
              <a:rPr lang="az-Latn-AZ" dirty="0" smtClean="0">
                <a:solidFill>
                  <a:srgbClr val="FFCC00"/>
                </a:solidFill>
              </a:rPr>
              <a:t> əks etdirir.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İş vərəqinin yuxarı sol küncündəki birinci xana </a:t>
            </a:r>
            <a:r>
              <a:rPr lang="en-US" b="1" dirty="0" smtClean="0">
                <a:solidFill>
                  <a:srgbClr val="FFCC00"/>
                </a:solidFill>
              </a:rPr>
              <a:t>a</a:t>
            </a:r>
            <a:r>
              <a:rPr lang="az-Latn-AZ" b="1" dirty="0" smtClean="0">
                <a:solidFill>
                  <a:srgbClr val="FFCC00"/>
                </a:solidFill>
              </a:rPr>
              <a:t>k</a:t>
            </a:r>
            <a:r>
              <a:rPr lang="en-US" b="1" dirty="0" err="1" smtClean="0">
                <a:solidFill>
                  <a:srgbClr val="FFCC00"/>
                </a:solidFill>
              </a:rPr>
              <a:t>tiv</a:t>
            </a: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az-Latn-AZ" b="1" dirty="0" smtClean="0">
                <a:solidFill>
                  <a:srgbClr val="FFCC00"/>
                </a:solidFill>
              </a:rPr>
              <a:t>xanadır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az-Latn-AZ" dirty="0" smtClean="0">
                <a:solidFill>
                  <a:srgbClr val="FFCC00"/>
                </a:solidFill>
              </a:rPr>
              <a:t>Onun konturlarının qara rəngdə olması göstərir ki, daxil etdiyiniz hər hansı verilənlər bu xanaya düşəcəkdir.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5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606" y="955001"/>
            <a:ext cx="5677750" cy="287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Xanalar </a:t>
            </a:r>
            <a:r>
              <a:rPr lang="az-Latn-AZ" dirty="0" err="1" smtClean="0"/>
              <a:t>verilənlərin</a:t>
            </a:r>
            <a:r>
              <a:rPr lang="az-Latn-AZ" dirty="0" smtClean="0"/>
              <a:t> işləndiyi yerdir</a:t>
            </a:r>
            <a:endParaRPr lang="en-US" dirty="0"/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İş vərəqində istədiyiniz xananı </a:t>
            </a:r>
            <a:r>
              <a:rPr lang="az-Latn-AZ" sz="2000" dirty="0" err="1" smtClean="0"/>
              <a:t>klikləyib</a:t>
            </a:r>
            <a:r>
              <a:rPr lang="az-Latn-AZ" sz="2000" dirty="0" smtClean="0"/>
              <a:t> seçməklə </a:t>
            </a:r>
            <a:r>
              <a:rPr lang="az-Latn-AZ" sz="2000" dirty="0" err="1" smtClean="0"/>
              <a:t>verilənləri</a:t>
            </a:r>
            <a:r>
              <a:rPr lang="az-Latn-AZ" sz="2000" dirty="0" smtClean="0"/>
              <a:t> arzu etdiyiniz yerdə daxil edə bilərsiniz.</a:t>
            </a:r>
            <a:endParaRPr lang="en-US" sz="2000" dirty="0"/>
          </a:p>
        </p:txBody>
      </p:sp>
      <p:sp>
        <p:nvSpPr>
          <p:cNvPr id="18432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242888" y="4019550"/>
            <a:ext cx="5934075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Siz hər hansı bir xananı seçərkən həmin xana aktiv xana olur. Yuxarıda göstərildiyi kimi onun konturları qaraldılır.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Xananın yerləşdiyi sətir və sütunların başlıqları da vurğulanır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8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utoUpdateAnimBg="0"/>
      <p:bldP spid="18432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606" y="955001"/>
            <a:ext cx="5677750" cy="287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Xanalar </a:t>
            </a:r>
            <a:r>
              <a:rPr lang="az-Latn-AZ" dirty="0" err="1" smtClean="0"/>
              <a:t>verilənlərin</a:t>
            </a:r>
            <a:r>
              <a:rPr lang="az-Latn-AZ" dirty="0" smtClean="0"/>
              <a:t> işləndiyi yerdir</a:t>
            </a:r>
            <a:endParaRPr lang="en-US" dirty="0"/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İş vərəqində istədiyiniz xananı klikləyib seçməklə verilənləri arzu etdiyiniz yerdə daxil edə bilərsiniz.</a:t>
            </a:r>
            <a:endParaRPr lang="en-US" sz="2000" dirty="0" smtClean="0"/>
          </a:p>
        </p:txBody>
      </p:sp>
      <p:sp>
        <p:nvSpPr>
          <p:cNvPr id="186372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242888" y="4019550"/>
            <a:ext cx="59340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Məsələn, əgər siz sağdakı şəkildəki kimi xananı C sütununda sətir 5-də </a:t>
            </a:r>
            <a:r>
              <a:rPr lang="az-Latn-AZ" dirty="0" err="1" smtClean="0">
                <a:solidFill>
                  <a:srgbClr val="FFCC00"/>
                </a:solidFill>
              </a:rPr>
              <a:t>seçmisinizsə</a:t>
            </a:r>
            <a:r>
              <a:rPr lang="en-US" dirty="0" smtClean="0">
                <a:solidFill>
                  <a:srgbClr val="FFCC00"/>
                </a:solidFill>
              </a:rPr>
              <a:t>: 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186375" name="Object 7"/>
          <p:cNvGraphicFramePr>
            <a:graphicFrameLocks noChangeAspect="1"/>
          </p:cNvGraphicFramePr>
          <p:nvPr/>
        </p:nvGraphicFramePr>
        <p:xfrm>
          <a:off x="339725" y="4745038"/>
          <a:ext cx="269875" cy="303212"/>
        </p:xfrm>
        <a:graphic>
          <a:graphicData uri="http://schemas.openxmlformats.org/presentationml/2006/ole">
            <p:oleObj spid="_x0000_s186375" name="Visio" r:id="rId5" imgW="270231" imgH="303063" progId="">
              <p:embed/>
            </p:oleObj>
          </a:graphicData>
        </a:graphic>
      </p:graphicFrame>
      <p:graphicFrame>
        <p:nvGraphicFramePr>
          <p:cNvPr id="186376" name="Object 8"/>
          <p:cNvGraphicFramePr>
            <a:graphicFrameLocks noChangeAspect="1"/>
          </p:cNvGraphicFramePr>
          <p:nvPr/>
        </p:nvGraphicFramePr>
        <p:xfrm>
          <a:off x="339725" y="5192713"/>
          <a:ext cx="269875" cy="303212"/>
        </p:xfrm>
        <a:graphic>
          <a:graphicData uri="http://schemas.openxmlformats.org/presentationml/2006/ole">
            <p:oleObj spid="_x0000_s186376" name="Visio" r:id="rId6" imgW="270231" imgH="303063" progId="">
              <p:embed/>
            </p:oleObj>
          </a:graphicData>
        </a:graphic>
      </p:graphicFrame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676275" y="4711700"/>
            <a:ext cx="5940425" cy="820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dirty="0" smtClean="0">
                <a:solidFill>
                  <a:srgbClr val="FFCC00"/>
                </a:solidFill>
              </a:rPr>
              <a:t>C</a:t>
            </a:r>
            <a:r>
              <a:rPr lang="az-Latn-AZ" dirty="0" smtClean="0">
                <a:solidFill>
                  <a:srgbClr val="FFCC00"/>
                </a:solidFill>
              </a:rPr>
              <a:t> sütunu vurğulanır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Sətir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>
                <a:solidFill>
                  <a:srgbClr val="FFCC00"/>
                </a:solidFill>
              </a:rPr>
              <a:t>5 </a:t>
            </a:r>
            <a:r>
              <a:rPr lang="az-Latn-AZ" dirty="0" smtClean="0">
                <a:solidFill>
                  <a:srgbClr val="FFCC00"/>
                </a:solidFill>
              </a:rPr>
              <a:t>vurğulanır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6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 build="p" autoUpdateAnimBg="0" advAuto="0"/>
      <p:bldP spid="18637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606" y="955001"/>
            <a:ext cx="5677750" cy="287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Xanalar </a:t>
            </a:r>
            <a:r>
              <a:rPr lang="az-Latn-AZ" dirty="0" err="1" smtClean="0"/>
              <a:t>verilənlərin</a:t>
            </a:r>
            <a:r>
              <a:rPr lang="az-Latn-AZ" dirty="0" smtClean="0"/>
              <a:t> işləndiyi yerdir</a:t>
            </a:r>
            <a:endParaRPr lang="en-US" dirty="0"/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İş vərəqində istədiyiniz xananı </a:t>
            </a:r>
            <a:r>
              <a:rPr lang="az-Latn-AZ" sz="2000" dirty="0" err="1" smtClean="0"/>
              <a:t>klikləyib</a:t>
            </a:r>
            <a:r>
              <a:rPr lang="az-Latn-AZ" sz="2000" dirty="0" smtClean="0"/>
              <a:t> seçməklə </a:t>
            </a:r>
            <a:r>
              <a:rPr lang="az-Latn-AZ" sz="2000" dirty="0" err="1" smtClean="0"/>
              <a:t>verilənləri</a:t>
            </a:r>
            <a:r>
              <a:rPr lang="az-Latn-AZ" sz="2000" dirty="0" smtClean="0"/>
              <a:t> arzu etdiyiniz yerdə daxil edə bilərsiniz.</a:t>
            </a:r>
            <a:endParaRPr lang="en-US" sz="2000" dirty="0"/>
          </a:p>
        </p:txBody>
      </p:sp>
      <p:sp>
        <p:nvSpPr>
          <p:cNvPr id="188420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242888" y="4019550"/>
            <a:ext cx="59340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Məsələn, əgər siz sağdakı şəkildəki kimi xananı C sütununda sətir 5-də </a:t>
            </a:r>
            <a:r>
              <a:rPr lang="az-Latn-AZ" dirty="0" err="1" smtClean="0">
                <a:solidFill>
                  <a:srgbClr val="FFCC00"/>
                </a:solidFill>
              </a:rPr>
              <a:t>seçmisinizsə</a:t>
            </a:r>
            <a:r>
              <a:rPr lang="en-US" dirty="0" smtClean="0">
                <a:solidFill>
                  <a:srgbClr val="FFCC00"/>
                </a:solidFill>
              </a:rPr>
              <a:t>: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188425" name="Object 9"/>
          <p:cNvGraphicFramePr>
            <a:graphicFrameLocks noChangeAspect="1"/>
          </p:cNvGraphicFramePr>
          <p:nvPr/>
        </p:nvGraphicFramePr>
        <p:xfrm>
          <a:off x="339725" y="4741863"/>
          <a:ext cx="269875" cy="303212"/>
        </p:xfrm>
        <a:graphic>
          <a:graphicData uri="http://schemas.openxmlformats.org/presentationml/2006/ole">
            <p:oleObj spid="_x0000_s188425" name="Visio" r:id="rId5" imgW="270231" imgH="303063" progId="">
              <p:embed/>
            </p:oleObj>
          </a:graphicData>
        </a:graphic>
      </p:graphicFrame>
      <p:sp>
        <p:nvSpPr>
          <p:cNvPr id="188426" name="Rectangle 10"/>
          <p:cNvSpPr>
            <a:spLocks noChangeArrowheads="1"/>
          </p:cNvSpPr>
          <p:nvPr/>
        </p:nvSpPr>
        <p:spPr bwMode="auto">
          <a:xfrm>
            <a:off x="676275" y="4711700"/>
            <a:ext cx="59404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Aktiv xananın (bu halda - </a:t>
            </a:r>
            <a:r>
              <a:rPr lang="en-US" dirty="0" smtClean="0">
                <a:solidFill>
                  <a:srgbClr val="FFCC00"/>
                </a:solidFill>
              </a:rPr>
              <a:t>C5</a:t>
            </a:r>
            <a:r>
              <a:rPr lang="az-Latn-AZ" dirty="0" smtClean="0">
                <a:solidFill>
                  <a:srgbClr val="FFCC00"/>
                </a:solidFill>
              </a:rPr>
              <a:t>) 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konturları qeyd olunur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az-Latn-AZ" dirty="0" smtClean="0">
                <a:solidFill>
                  <a:srgbClr val="FFCC00"/>
                </a:solidFill>
              </a:rPr>
              <a:t>Onun adı isə </a:t>
            </a:r>
            <a:r>
              <a:rPr lang="en-US" dirty="0" smtClean="0">
                <a:solidFill>
                  <a:srgbClr val="FFCC00"/>
                </a:solidFill>
              </a:rPr>
              <a:t>—</a:t>
            </a:r>
            <a:r>
              <a:rPr lang="az-Latn-AZ" dirty="0" smtClean="0">
                <a:solidFill>
                  <a:srgbClr val="FFCC00"/>
                </a:solidFill>
              </a:rPr>
              <a:t> bu ad həm də </a:t>
            </a:r>
            <a:r>
              <a:rPr lang="az-Latn-AZ" b="1" dirty="0" smtClean="0">
                <a:solidFill>
                  <a:srgbClr val="FFCC00"/>
                </a:solidFill>
              </a:rPr>
              <a:t>xana istinadı</a:t>
            </a:r>
            <a:r>
              <a:rPr lang="az-Latn-AZ" dirty="0" smtClean="0">
                <a:solidFill>
                  <a:srgbClr val="FFCC00"/>
                </a:solidFill>
              </a:rPr>
              <a:t> kimi məlumdur </a:t>
            </a:r>
            <a:r>
              <a:rPr lang="en-US" dirty="0" smtClean="0">
                <a:solidFill>
                  <a:srgbClr val="FFCC00"/>
                </a:solidFill>
              </a:rPr>
              <a:t>—</a:t>
            </a:r>
            <a:r>
              <a:rPr lang="az-Latn-AZ" dirty="0" smtClean="0">
                <a:solidFill>
                  <a:srgbClr val="FFCC00"/>
                </a:solidFill>
              </a:rPr>
              <a:t> iş vərəqinin yuxarı sol küncündəki Ad Qutusunda göstərilir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8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6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606" y="955001"/>
            <a:ext cx="5677750" cy="287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Xanalar </a:t>
            </a:r>
            <a:r>
              <a:rPr lang="az-Latn-AZ" dirty="0" err="1" smtClean="0"/>
              <a:t>verilənlərin</a:t>
            </a:r>
            <a:r>
              <a:rPr lang="az-Latn-AZ" dirty="0" smtClean="0"/>
              <a:t> işləndiyi yerdir</a:t>
            </a:r>
            <a:endParaRPr lang="en-US" dirty="0"/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Konturları qeyd olunmuş xana, vurğulanmış sətir və sütun başlıqları və xana istinadının Ad Qutusunda görünməsi</a:t>
            </a:r>
            <a:r>
              <a:rPr lang="en-US" sz="2000" b="1" dirty="0" smtClean="0"/>
              <a:t> </a:t>
            </a:r>
            <a:r>
              <a:rPr lang="az-Latn-AZ" sz="2000" dirty="0" smtClean="0"/>
              <a:t>sizin C5-in aktiv xana olduğunu </a:t>
            </a:r>
            <a:r>
              <a:rPr lang="az-Latn-AZ" sz="2000" dirty="0" err="1" smtClean="0"/>
              <a:t>görməyinizi</a:t>
            </a:r>
            <a:r>
              <a:rPr lang="az-Latn-AZ" sz="2000" dirty="0" smtClean="0"/>
              <a:t> </a:t>
            </a:r>
            <a:r>
              <a:rPr lang="az-Latn-AZ" sz="2000" dirty="0" err="1" smtClean="0"/>
              <a:t>asanlaşdırır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90468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242888" y="4019550"/>
            <a:ext cx="5934075" cy="20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İş vərəqinin yuxarısında və çox az sayda ilk xanalarda olduğunuz  zaman bu indikatorlar o qədər də vacib deyil.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Lakin siz iş vərəqində çox aşağıda və ya vərəq boyunca çox </a:t>
            </a:r>
            <a:r>
              <a:rPr lang="az-Latn-AZ" dirty="0" err="1" smtClean="0">
                <a:solidFill>
                  <a:srgbClr val="FFCC00"/>
                </a:solidFill>
              </a:rPr>
              <a:t>kənardasınızsa</a:t>
            </a:r>
            <a:r>
              <a:rPr lang="az-Latn-AZ" dirty="0" smtClean="0">
                <a:solidFill>
                  <a:srgbClr val="FFCC00"/>
                </a:solidFill>
              </a:rPr>
              <a:t>, onlar həqiqətən sizə kömək edə bilərlər.</a:t>
            </a:r>
            <a:endParaRPr lang="en-US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90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90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autoUpdateAnimBg="0"/>
      <p:bldP spid="19046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Praktiki tapşırıqlar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814388"/>
            <a:ext cx="8905875" cy="3282950"/>
          </a:xfrm>
        </p:spPr>
        <p:txBody>
          <a:bodyPr/>
          <a:lstStyle/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İş vərəqi tabının adını dəyişdirin.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Bir iş vərəqindən o birinə keçin</a:t>
            </a:r>
            <a:r>
              <a:rPr lang="en-US" dirty="0" smtClean="0"/>
              <a:t>. 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İş vərəqi tabına rəng əlavə edin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İş vərəqini əlavə edin və silin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Sütun </a:t>
            </a:r>
            <a:r>
              <a:rPr lang="az-Latn-AZ" dirty="0" err="1" smtClean="0"/>
              <a:t>başlıqlarını</a:t>
            </a:r>
            <a:r>
              <a:rPr lang="az-Latn-AZ" dirty="0" smtClean="0"/>
              <a:t> nəzərdən keçirin və Ad Qutusundan istifadə edin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Kursun məzmunu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28675"/>
            <a:ext cx="8431213" cy="3443288"/>
          </a:xfrm>
          <a:noFill/>
        </p:spPr>
        <p:txBody>
          <a:bodyPr/>
          <a:lstStyle/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az-Latn-AZ" sz="2800" dirty="0" smtClean="0"/>
              <a:t>Ümumi məlumat</a:t>
            </a:r>
            <a:r>
              <a:rPr lang="en-US" sz="2800" dirty="0" smtClean="0"/>
              <a:t>: </a:t>
            </a:r>
            <a:r>
              <a:rPr lang="az-Latn-AZ" sz="2800" dirty="0" smtClean="0"/>
              <a:t>Nədən başlamalı</a:t>
            </a:r>
            <a:r>
              <a:rPr lang="en-US" sz="2800" dirty="0" smtClean="0"/>
              <a:t>?</a:t>
            </a:r>
            <a:endParaRPr lang="en-US" sz="2800" dirty="0"/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az-Latn-AZ" sz="2800" dirty="0" smtClean="0"/>
              <a:t>Dərs</a:t>
            </a:r>
            <a:r>
              <a:rPr lang="en-US" sz="2800" dirty="0" smtClean="0"/>
              <a:t> </a:t>
            </a:r>
            <a:r>
              <a:rPr lang="en-US" sz="2800" dirty="0"/>
              <a:t>1: </a:t>
            </a:r>
            <a:r>
              <a:rPr lang="az-Latn-AZ" sz="2800" dirty="0" smtClean="0"/>
              <a:t>İş kitabı ilə tanışlıq</a:t>
            </a:r>
            <a:endParaRPr lang="en-US" sz="2800" dirty="0"/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az-Latn-AZ" sz="2800" dirty="0" smtClean="0"/>
              <a:t>Dərs</a:t>
            </a:r>
            <a:r>
              <a:rPr lang="en-US" sz="2800" dirty="0" smtClean="0"/>
              <a:t> </a:t>
            </a:r>
            <a:r>
              <a:rPr lang="en-US" sz="2800" dirty="0"/>
              <a:t>2: </a:t>
            </a:r>
            <a:r>
              <a:rPr lang="az-Latn-AZ" sz="2800" dirty="0" err="1" smtClean="0"/>
              <a:t>Verilənlərin</a:t>
            </a:r>
            <a:r>
              <a:rPr lang="az-Latn-AZ" sz="2800" dirty="0" smtClean="0"/>
              <a:t> daxil edilməsi</a:t>
            </a:r>
            <a:endParaRPr lang="en-US" sz="2800" dirty="0"/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az-Latn-AZ" sz="2800" dirty="0" smtClean="0"/>
              <a:t>Dərs</a:t>
            </a:r>
            <a:r>
              <a:rPr lang="en-US" sz="2800" dirty="0" smtClean="0"/>
              <a:t> </a:t>
            </a:r>
            <a:r>
              <a:rPr lang="en-US" sz="2800" dirty="0"/>
              <a:t>3: </a:t>
            </a:r>
            <a:r>
              <a:rPr lang="az-Latn-AZ" sz="2800" dirty="0" err="1" smtClean="0"/>
              <a:t>Verilənlərin</a:t>
            </a:r>
            <a:r>
              <a:rPr lang="az-Latn-AZ" sz="2800" dirty="0" smtClean="0"/>
              <a:t> və iş vərəqlərinin redaktəsi</a:t>
            </a:r>
            <a:endParaRPr lang="en-US" sz="2800" dirty="0" smtClean="0"/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endParaRPr lang="en-US" sz="2800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8600" y="4610100"/>
            <a:ext cx="82296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>
              <a:spcBef>
                <a:spcPct val="20000"/>
              </a:spcBef>
            </a:pPr>
            <a:r>
              <a:rPr lang="az-Latn-AZ" sz="2400" dirty="0" smtClean="0"/>
              <a:t>Hər bir dərsə təklif olunan tapşırıqların siyahısı və test sualları daxildir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1,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2250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smtClean="0"/>
              <a:t>Sizə yeni iş kitabı lazımdır</a:t>
            </a:r>
            <a:r>
              <a:rPr lang="en-US" b="1" dirty="0" smtClean="0"/>
              <a:t>. </a:t>
            </a:r>
            <a:r>
              <a:rPr lang="az-Latn-AZ" b="1" dirty="0" smtClean="0"/>
              <a:t>Siz onu necə </a:t>
            </a:r>
            <a:r>
              <a:rPr lang="az-Latn-AZ" b="1" dirty="0" err="1" smtClean="0"/>
              <a:t>yaradacaqsınız</a:t>
            </a:r>
            <a:r>
              <a:rPr lang="en-US" b="1" dirty="0" smtClean="0"/>
              <a:t>? (</a:t>
            </a:r>
            <a:r>
              <a:rPr lang="az-Latn-AZ" b="1" dirty="0" smtClean="0"/>
              <a:t>Bir cavabı qeyd edin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42888" y="2344738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b="1" dirty="0" smtClean="0"/>
              <a:t>Xanalar</a:t>
            </a:r>
            <a:r>
              <a:rPr lang="az-Latn-AZ" sz="2000" dirty="0" smtClean="0"/>
              <a:t> qrupunda </a:t>
            </a:r>
            <a:r>
              <a:rPr lang="az-Latn-AZ" sz="2000" b="1" dirty="0" smtClean="0"/>
              <a:t>Əlavə et </a:t>
            </a:r>
            <a:r>
              <a:rPr lang="az-Latn-AZ" sz="2000" dirty="0" smtClean="0"/>
              <a:t>əmrini, sonra isə </a:t>
            </a:r>
            <a:r>
              <a:rPr lang="az-Latn-AZ" sz="2000" b="1" dirty="0" smtClean="0"/>
              <a:t>İş vərəqi Əlavə et</a:t>
            </a:r>
            <a:r>
              <a:rPr lang="az-Latn-AZ" sz="2000" dirty="0" smtClean="0"/>
              <a:t> əmrini </a:t>
            </a:r>
            <a:r>
              <a:rPr lang="az-Latn-AZ" sz="2000" dirty="0" err="1" smtClean="0"/>
              <a:t>klikləyin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b="1" dirty="0" smtClean="0"/>
              <a:t>Microsoft </a:t>
            </a:r>
            <a:r>
              <a:rPr lang="en-US" sz="2000" b="1" dirty="0"/>
              <a:t>Office </a:t>
            </a:r>
            <a:r>
              <a:rPr lang="az-Latn-AZ" sz="2000" b="1" dirty="0" smtClean="0"/>
              <a:t>Düyməsini, </a:t>
            </a:r>
            <a:r>
              <a:rPr lang="az-Latn-AZ" sz="2000" dirty="0" smtClean="0"/>
              <a:t>daha sonra isə</a:t>
            </a:r>
            <a:r>
              <a:rPr lang="az-Latn-AZ" sz="2000" b="1" dirty="0" smtClean="0"/>
              <a:t> Yeni </a:t>
            </a:r>
            <a:r>
              <a:rPr lang="az-Latn-AZ" sz="2000" dirty="0" smtClean="0"/>
              <a:t>əmrini </a:t>
            </a:r>
            <a:r>
              <a:rPr lang="az-Latn-AZ" sz="2000" dirty="0" err="1" smtClean="0"/>
              <a:t>klikləyin</a:t>
            </a:r>
            <a:r>
              <a:rPr lang="az-Latn-AZ" sz="2000" b="1" dirty="0" smtClean="0"/>
              <a:t>.</a:t>
            </a:r>
            <a:r>
              <a:rPr lang="en-US" sz="2000" dirty="0" smtClean="0"/>
              <a:t> </a:t>
            </a:r>
            <a:r>
              <a:rPr lang="en-US" sz="2000" b="1" dirty="0" smtClean="0"/>
              <a:t> </a:t>
            </a:r>
            <a:r>
              <a:rPr lang="az-Latn-AZ" sz="2000" b="1" dirty="0" smtClean="0"/>
              <a:t>Yeni İş kitabı</a:t>
            </a:r>
            <a:r>
              <a:rPr lang="az-Latn-AZ" sz="2000" dirty="0" smtClean="0"/>
              <a:t> pəncərəsində</a:t>
            </a:r>
            <a:r>
              <a:rPr lang="en-US" sz="2000" dirty="0" smtClean="0"/>
              <a:t>, </a:t>
            </a:r>
            <a:r>
              <a:rPr lang="en-US" sz="2000" b="1" dirty="0" smtClean="0"/>
              <a:t>B</a:t>
            </a:r>
            <a:r>
              <a:rPr lang="az-Latn-AZ" sz="2000" b="1" dirty="0" err="1" smtClean="0"/>
              <a:t>oş</a:t>
            </a:r>
            <a:r>
              <a:rPr lang="az-Latn-AZ" sz="2000" b="1" dirty="0" smtClean="0"/>
              <a:t> iş kitabını </a:t>
            </a:r>
            <a:r>
              <a:rPr lang="az-Latn-AZ" sz="2000" dirty="0" err="1" smtClean="0"/>
              <a:t>klikləyin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b="1" dirty="0" smtClean="0"/>
              <a:t>Xanalar</a:t>
            </a:r>
            <a:r>
              <a:rPr lang="en-US" sz="2000" dirty="0" smtClean="0"/>
              <a:t> </a:t>
            </a:r>
            <a:r>
              <a:rPr lang="az-Latn-AZ" sz="2000" dirty="0" smtClean="0"/>
              <a:t>q</a:t>
            </a:r>
            <a:r>
              <a:rPr lang="en-US" sz="2000" dirty="0" err="1" smtClean="0"/>
              <a:t>rup</a:t>
            </a:r>
            <a:r>
              <a:rPr lang="az-Latn-AZ" sz="2000" dirty="0" smtClean="0"/>
              <a:t>undakı </a:t>
            </a:r>
            <a:r>
              <a:rPr lang="az-Latn-AZ" sz="2000" b="1" dirty="0" smtClean="0"/>
              <a:t>Əlavə et </a:t>
            </a:r>
            <a:r>
              <a:rPr lang="az-Latn-AZ" sz="2000" dirty="0" smtClean="0"/>
              <a:t>əmrini, sonra isə</a:t>
            </a:r>
            <a:r>
              <a:rPr lang="en-US" sz="2000" dirty="0" smtClean="0"/>
              <a:t> </a:t>
            </a:r>
            <a:r>
              <a:rPr lang="az-Latn-AZ" sz="2000" b="1" dirty="0" smtClean="0"/>
              <a:t>İş kitabını </a:t>
            </a:r>
            <a:r>
              <a:rPr lang="az-Latn-AZ" sz="2000" dirty="0" err="1" smtClean="0"/>
              <a:t>klikləyin</a:t>
            </a:r>
            <a:r>
              <a:rPr lang="en-US" sz="2000" dirty="0" smtClean="0"/>
              <a:t>. 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0"/>
      <p:bldP spid="5222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1,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1: </a:t>
            </a:r>
            <a:r>
              <a:rPr lang="az-Latn-AZ" dirty="0" smtClean="0"/>
              <a:t>Cavab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3850" y="821094"/>
            <a:ext cx="8350250" cy="970384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smtClean="0"/>
              <a:t>Microsoft Office </a:t>
            </a:r>
            <a:r>
              <a:rPr lang="az-Latn-AZ" b="1" dirty="0" smtClean="0"/>
              <a:t>Düyməsini, </a:t>
            </a:r>
            <a:r>
              <a:rPr lang="az-Latn-AZ" dirty="0" smtClean="0"/>
              <a:t>daha sonra isə</a:t>
            </a:r>
            <a:r>
              <a:rPr lang="az-Latn-AZ" b="1" dirty="0" smtClean="0"/>
              <a:t> Yeni </a:t>
            </a:r>
            <a:r>
              <a:rPr lang="az-Latn-AZ" dirty="0" smtClean="0"/>
              <a:t>əmrini </a:t>
            </a:r>
            <a:r>
              <a:rPr lang="az-Latn-AZ" dirty="0" err="1" smtClean="0"/>
              <a:t>klikləyin</a:t>
            </a:r>
            <a:r>
              <a:rPr lang="az-Latn-AZ" b="1" dirty="0" smtClean="0"/>
              <a:t>.</a:t>
            </a:r>
            <a:r>
              <a:rPr lang="en-US" dirty="0" smtClean="0"/>
              <a:t> </a:t>
            </a:r>
            <a:r>
              <a:rPr lang="en-US" b="1" dirty="0" smtClean="0"/>
              <a:t> </a:t>
            </a:r>
            <a:r>
              <a:rPr lang="az-Latn-AZ" b="1" dirty="0" smtClean="0"/>
              <a:t>Yeni İş kitabı</a:t>
            </a:r>
            <a:r>
              <a:rPr lang="az-Latn-AZ" dirty="0" smtClean="0"/>
              <a:t> pəncərəsində</a:t>
            </a:r>
            <a:r>
              <a:rPr lang="en-US" dirty="0" smtClean="0"/>
              <a:t>, </a:t>
            </a:r>
            <a:r>
              <a:rPr lang="en-US" b="1" dirty="0" smtClean="0"/>
              <a:t>B</a:t>
            </a:r>
            <a:r>
              <a:rPr lang="az-Latn-AZ" b="1" dirty="0" err="1" smtClean="0"/>
              <a:t>oş</a:t>
            </a:r>
            <a:r>
              <a:rPr lang="az-Latn-AZ" b="1" dirty="0" smtClean="0"/>
              <a:t> iş kitabını </a:t>
            </a:r>
            <a:r>
              <a:rPr lang="az-Latn-AZ" dirty="0" err="1" smtClean="0"/>
              <a:t>klikləyin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1, </a:t>
            </a:r>
            <a:r>
              <a:rPr lang="az-Latn-AZ" dirty="0" smtClean="0"/>
              <a:t>sual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smtClean="0"/>
              <a:t>Ad Qutusu aktiv xananın məzmununu göstərir</a:t>
            </a:r>
            <a:r>
              <a:rPr lang="en-US" b="1" dirty="0" smtClean="0"/>
              <a:t>. (</a:t>
            </a:r>
            <a:r>
              <a:rPr lang="az-Latn-AZ" b="1" dirty="0" smtClean="0"/>
              <a:t>Bir cavabı qeyd edin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Doğrudur</a:t>
            </a:r>
            <a:r>
              <a:rPr lang="en-US" sz="2000" dirty="0" smtClean="0"/>
              <a:t>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Doğru deyil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 advAuto="0"/>
      <p:bldP spid="56324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1, </a:t>
            </a:r>
            <a:r>
              <a:rPr lang="az-Latn-AZ" dirty="0" smtClean="0"/>
              <a:t>sual</a:t>
            </a:r>
            <a:r>
              <a:rPr lang="en-US" dirty="0" smtClean="0"/>
              <a:t> 2: </a:t>
            </a:r>
            <a:r>
              <a:rPr lang="az-Latn-AZ" dirty="0" smtClean="0"/>
              <a:t>Cavab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36613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dirty="0" smtClean="0"/>
              <a:t>Doğru deyil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38125" y="208280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Ad Qutusu sizə aktiv xananın xana istinadını verir. Siz həmçinin bu xana istinadını qutuya daxil etməklə xananı seçə bilərsiniz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  <p:bldP spid="5837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1,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3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smtClean="0"/>
              <a:t>Siz Yeni iş vərəqində işi A1 xanasına </a:t>
            </a:r>
            <a:r>
              <a:rPr lang="az-Latn-AZ" b="1" dirty="0" err="1" smtClean="0"/>
              <a:t>nəsə</a:t>
            </a:r>
            <a:r>
              <a:rPr lang="az-Latn-AZ" b="1" dirty="0" smtClean="0"/>
              <a:t> daxil etməklə </a:t>
            </a:r>
            <a:r>
              <a:rPr lang="az-Latn-AZ" b="1" dirty="0" err="1" smtClean="0"/>
              <a:t>başlamalısınız</a:t>
            </a:r>
            <a:r>
              <a:rPr lang="en-US" b="1" dirty="0" smtClean="0"/>
              <a:t>. (</a:t>
            </a:r>
            <a:r>
              <a:rPr lang="az-Latn-AZ" b="1" dirty="0" smtClean="0"/>
              <a:t>Bir cavabı seçin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Doğrudur</a:t>
            </a:r>
            <a:r>
              <a:rPr lang="en-US" sz="2000" dirty="0" smtClean="0"/>
              <a:t>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Doğru deyil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 advAuto="0"/>
      <p:bldP spid="60420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1,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3: </a:t>
            </a:r>
            <a:r>
              <a:rPr lang="az-Latn-AZ" dirty="0" smtClean="0"/>
              <a:t>Cavab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77888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dirty="0" smtClean="0"/>
              <a:t>Doğru deyil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38125" y="2124075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Siz istədiyiniz yerə hərəkət etmək və daxil etməkdə sərbəstsiniz. İxtiyari xananı </a:t>
            </a:r>
            <a:r>
              <a:rPr lang="az-Latn-AZ" sz="2000" dirty="0" err="1" smtClean="0"/>
              <a:t>klikləyib</a:t>
            </a:r>
            <a:r>
              <a:rPr lang="az-Latn-AZ" sz="2000" dirty="0" smtClean="0"/>
              <a:t> daxil etməyə başlayın.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  <p:bldP spid="6246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az-Latn-AZ" dirty="0" smtClean="0"/>
              <a:t>Dərs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az-Latn-AZ" dirty="0" err="1" smtClean="0"/>
              <a:t>Verilənlərin</a:t>
            </a:r>
            <a:r>
              <a:rPr lang="az-Latn-AZ" dirty="0" smtClean="0"/>
              <a:t> daxil edilməsi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5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dirty="0" err="1" smtClean="0"/>
              <a:t>Verilənlərin</a:t>
            </a:r>
            <a:r>
              <a:rPr lang="az-Latn-AZ" dirty="0" smtClean="0"/>
              <a:t> daxil edilməsi</a:t>
            </a:r>
            <a:endParaRPr lang="en-US" dirty="0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6119813" y="785649"/>
            <a:ext cx="2744787" cy="330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az-Latn-AZ" sz="1900" dirty="0" smtClean="0"/>
              <a:t>Siz Excel vasitəsilə hər cür </a:t>
            </a:r>
            <a:r>
              <a:rPr lang="az-Latn-AZ" sz="1900" dirty="0" err="1" smtClean="0"/>
              <a:t>verilənləri</a:t>
            </a:r>
            <a:r>
              <a:rPr lang="az-Latn-AZ" sz="1900" dirty="0" smtClean="0"/>
              <a:t>, o cümlədən peşəkar və fərdi </a:t>
            </a:r>
            <a:r>
              <a:rPr lang="az-Latn-AZ" sz="1900" dirty="0" err="1" smtClean="0"/>
              <a:t>verilənləri</a:t>
            </a:r>
            <a:r>
              <a:rPr lang="az-Latn-AZ" sz="1900" dirty="0" smtClean="0"/>
              <a:t> daxil edə biləsiniz</a:t>
            </a:r>
            <a:r>
              <a:rPr lang="en-US" sz="1900" dirty="0" smtClean="0"/>
              <a:t>. </a:t>
            </a:r>
            <a:endParaRPr lang="en-US" sz="1900" dirty="0"/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az-Latn-AZ" sz="1900" dirty="0" smtClean="0"/>
              <a:t>Siz iş vərəqi xanalarına iki cür əsas verilənlər daxil edə bilərsiniz</a:t>
            </a:r>
            <a:r>
              <a:rPr lang="en-US" sz="1900" dirty="0" smtClean="0"/>
              <a:t>: </a:t>
            </a:r>
            <a:r>
              <a:rPr lang="az-Latn-AZ" sz="1900" dirty="0" smtClean="0"/>
              <a:t>ədədlər</a:t>
            </a:r>
            <a:r>
              <a:rPr lang="en-US" sz="1900" dirty="0" smtClean="0"/>
              <a:t> </a:t>
            </a:r>
            <a:r>
              <a:rPr lang="az-Latn-AZ" sz="1900" dirty="0" smtClean="0"/>
              <a:t>və</a:t>
            </a:r>
            <a:r>
              <a:rPr lang="en-US" sz="1900" dirty="0" smtClean="0"/>
              <a:t> </a:t>
            </a:r>
            <a:r>
              <a:rPr lang="az-Latn-AZ" sz="1900" dirty="0" smtClean="0"/>
              <a:t>mətn</a:t>
            </a:r>
            <a:r>
              <a:rPr lang="en-US" sz="1900" dirty="0" smtClean="0"/>
              <a:t>. </a:t>
            </a:r>
            <a:endParaRPr lang="en-US" sz="1900" dirty="0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77813" y="3923003"/>
            <a:ext cx="6282644" cy="225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Beləliklə, siz büdcə yaratmaq, vergilərlə işləmək, tələbələrin davamiyyətini qeyd etmək və ya aldığınız malların siyahısını yazmaq üçün </a:t>
            </a:r>
            <a:r>
              <a:rPr lang="en-US" dirty="0" smtClean="0">
                <a:solidFill>
                  <a:srgbClr val="FFCC00"/>
                </a:solidFill>
              </a:rPr>
              <a:t>Excel</a:t>
            </a:r>
            <a:r>
              <a:rPr lang="az-Latn-AZ" dirty="0" smtClean="0">
                <a:solidFill>
                  <a:srgbClr val="FFCC00"/>
                </a:solidFill>
              </a:rPr>
              <a:t>-dən istifadə edə bilərsiniz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az-Latn-AZ" dirty="0" smtClean="0">
                <a:solidFill>
                  <a:srgbClr val="FFCC00"/>
                </a:solidFill>
              </a:rPr>
              <a:t>Siz həmçinin gündəlik tapşırıqları, çəkinizin azalmasını və s. izləyə bilərsiniz. Əslində imkanlar sonsuzdur.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İndi isə gəlin </a:t>
            </a:r>
            <a:r>
              <a:rPr lang="az-Latn-AZ" dirty="0" err="1" smtClean="0">
                <a:solidFill>
                  <a:srgbClr val="FFCC00"/>
                </a:solidFill>
              </a:rPr>
              <a:t>verilənlərin</a:t>
            </a:r>
            <a:r>
              <a:rPr lang="az-Latn-AZ" dirty="0" smtClean="0">
                <a:solidFill>
                  <a:srgbClr val="FFCC00"/>
                </a:solidFill>
              </a:rPr>
              <a:t> daxil </a:t>
            </a:r>
            <a:r>
              <a:rPr lang="az-Latn-AZ" dirty="0" err="1" smtClean="0">
                <a:solidFill>
                  <a:srgbClr val="FFCC00"/>
                </a:solidFill>
              </a:rPr>
              <a:t>edilməsinə</a:t>
            </a:r>
            <a:r>
              <a:rPr lang="az-Latn-AZ" dirty="0" smtClean="0">
                <a:solidFill>
                  <a:srgbClr val="FFCC00"/>
                </a:solidFill>
              </a:rPr>
              <a:t> keçək.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263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869337"/>
            <a:ext cx="5629627" cy="283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53156" y="2201333"/>
            <a:ext cx="170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Tələbələrin Davamiyyəti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0667" y="2765777"/>
            <a:ext cx="1704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Satış Hesabatı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4311" y="3397955"/>
            <a:ext cx="1704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Tətil Xərcləri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utoUpdateAnimBg="0"/>
      <p:bldP spid="9011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932862" cy="614363"/>
          </a:xfrm>
        </p:spPr>
        <p:txBody>
          <a:bodyPr/>
          <a:lstStyle/>
          <a:p>
            <a:r>
              <a:rPr lang="az-Latn-AZ" dirty="0" smtClean="0"/>
              <a:t>Sütun </a:t>
            </a:r>
            <a:r>
              <a:rPr lang="az-Latn-AZ" dirty="0" err="1" smtClean="0"/>
              <a:t>başlıqlarından</a:t>
            </a:r>
            <a:r>
              <a:rPr lang="az-Latn-AZ" dirty="0" smtClean="0"/>
              <a:t> başlayın</a:t>
            </a:r>
            <a:endParaRPr lang="en-US" dirty="0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err="1" smtClean="0"/>
              <a:t>Verilənləri</a:t>
            </a:r>
            <a:r>
              <a:rPr lang="az-Latn-AZ" sz="2000" dirty="0" smtClean="0"/>
              <a:t> daxil edərkən hər sütunun yuxarısındakı </a:t>
            </a:r>
            <a:r>
              <a:rPr lang="az-Latn-AZ" sz="2000" dirty="0" err="1" smtClean="0"/>
              <a:t>başlıqların</a:t>
            </a:r>
            <a:r>
              <a:rPr lang="az-Latn-AZ" sz="2000" dirty="0" smtClean="0"/>
              <a:t> daxil </a:t>
            </a:r>
            <a:r>
              <a:rPr lang="az-Latn-AZ" sz="2000" dirty="0" err="1" smtClean="0"/>
              <a:t>edilməsindən</a:t>
            </a:r>
            <a:r>
              <a:rPr lang="az-Latn-AZ" sz="2000" dirty="0" smtClean="0"/>
              <a:t> başlamaq daha yaxşı olardı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277813" y="3994150"/>
            <a:ext cx="5926137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Bu yolla sizin iş vərəqini </a:t>
            </a:r>
            <a:r>
              <a:rPr lang="az-Latn-AZ" dirty="0" err="1" smtClean="0">
                <a:solidFill>
                  <a:srgbClr val="FFCC00"/>
                </a:solidFill>
              </a:rPr>
              <a:t>paylaşdığınız</a:t>
            </a:r>
            <a:r>
              <a:rPr lang="az-Latn-AZ" dirty="0" smtClean="0">
                <a:solidFill>
                  <a:srgbClr val="FFCC00"/>
                </a:solidFill>
              </a:rPr>
              <a:t> hər kəs </a:t>
            </a:r>
            <a:r>
              <a:rPr lang="az-Latn-AZ" dirty="0" err="1" smtClean="0">
                <a:solidFill>
                  <a:srgbClr val="FFCC00"/>
                </a:solidFill>
              </a:rPr>
              <a:t>verilənlərin</a:t>
            </a:r>
            <a:r>
              <a:rPr lang="az-Latn-AZ" dirty="0" smtClean="0">
                <a:solidFill>
                  <a:srgbClr val="FFCC00"/>
                </a:solidFill>
              </a:rPr>
              <a:t> məzmununu başa düşə bilər (sizin özünüzün də sonralar buna ehtiyacınız ola bilər)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Siz tez-tez sətir başlıqları da daxil etmək </a:t>
            </a:r>
            <a:r>
              <a:rPr lang="az-Latn-AZ" dirty="0" err="1" smtClean="0">
                <a:solidFill>
                  <a:srgbClr val="FFCC00"/>
                </a:solidFill>
              </a:rPr>
              <a:t>istəyəcəksiniz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54420" y="925034"/>
          <a:ext cx="5621077" cy="29409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7385"/>
                <a:gridCol w="1298637"/>
                <a:gridCol w="803011"/>
                <a:gridCol w="803011"/>
                <a:gridCol w="803011"/>
                <a:gridCol w="803011"/>
                <a:gridCol w="803011"/>
              </a:tblGrid>
              <a:tr h="3876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</a:t>
                      </a:r>
                      <a:endParaRPr lang="en-US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876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2004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2005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2006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2007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2008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</a:tr>
              <a:tr h="678377">
                <a:tc>
                  <a:txBody>
                    <a:bodyPr/>
                    <a:lstStyle/>
                    <a:p>
                      <a:pPr algn="ctr"/>
                      <a:endParaRPr lang="en-IE" dirty="0" smtClean="0"/>
                    </a:p>
                    <a:p>
                      <a:pPr algn="ctr"/>
                      <a:r>
                        <a:rPr lang="en-IE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z-Latn-AZ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SİNAM LTD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69110">
                <a:tc>
                  <a:txBody>
                    <a:bodyPr/>
                    <a:lstStyle/>
                    <a:p>
                      <a:pPr algn="ctr"/>
                      <a:endParaRPr lang="en-IE" dirty="0" smtClean="0"/>
                    </a:p>
                    <a:p>
                      <a:pPr algn="ctr"/>
                      <a:endParaRPr lang="en-IE" dirty="0" smtClean="0"/>
                    </a:p>
                    <a:p>
                      <a:pPr algn="ctr"/>
                      <a:r>
                        <a:rPr lang="en-IE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z-Latn-AZ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AZEL 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76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z-Latn-AZ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R.İ.S.K. </a:t>
                      </a:r>
                      <a:r>
                        <a:rPr lang="az-Latn-AZ" sz="14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Company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ight Arrow 12"/>
          <p:cNvSpPr/>
          <p:nvPr/>
        </p:nvSpPr>
        <p:spPr>
          <a:xfrm rot="5400000">
            <a:off x="2147777" y="199360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998382" y="199360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3827721" y="1993605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6200000">
            <a:off x="4593265" y="199360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348177" y="199360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151315" y="267765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001920" y="267765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831259" y="2677655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4596803" y="267765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6200000" flipV="1">
            <a:off x="5351715" y="267765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140682" y="3475129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2991287" y="3475129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6200000">
            <a:off x="3820626" y="3475130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6200000">
            <a:off x="4586170" y="3475129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6200000">
            <a:off x="5341082" y="3475129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4260" name="Object 4"/>
          <p:cNvGraphicFramePr>
            <a:graphicFrameLocks noChangeAspect="1"/>
          </p:cNvGraphicFramePr>
          <p:nvPr/>
        </p:nvGraphicFramePr>
        <p:xfrm>
          <a:off x="1764488" y="1365213"/>
          <a:ext cx="269875" cy="303212"/>
        </p:xfrm>
        <a:graphic>
          <a:graphicData uri="http://schemas.openxmlformats.org/presentationml/2006/ole">
            <p:oleObj spid="_x0000_s224260" name="Visio" r:id="rId4" imgW="270231" imgH="303063" progId="">
              <p:embed/>
            </p:oleObj>
          </a:graphicData>
        </a:graphic>
      </p:graphicFrame>
      <p:graphicFrame>
        <p:nvGraphicFramePr>
          <p:cNvPr id="224261" name="Object 5"/>
          <p:cNvGraphicFramePr>
            <a:graphicFrameLocks noChangeAspect="1"/>
          </p:cNvGraphicFramePr>
          <p:nvPr/>
        </p:nvGraphicFramePr>
        <p:xfrm>
          <a:off x="1052107" y="1569226"/>
          <a:ext cx="269875" cy="303212"/>
        </p:xfrm>
        <a:graphic>
          <a:graphicData uri="http://schemas.openxmlformats.org/presentationml/2006/ole">
            <p:oleObj spid="_x0000_s224261" name="Visio" r:id="rId5" imgW="287946" imgH="292969" progId="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  <p:bldP spid="9216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932862" cy="614363"/>
          </a:xfrm>
        </p:spPr>
        <p:txBody>
          <a:bodyPr/>
          <a:lstStyle/>
          <a:p>
            <a:r>
              <a:rPr lang="az-Latn-AZ" dirty="0" smtClean="0"/>
              <a:t>Sütun </a:t>
            </a:r>
            <a:r>
              <a:rPr lang="az-Latn-AZ" dirty="0" err="1" smtClean="0"/>
              <a:t>başlıqlarından</a:t>
            </a:r>
            <a:r>
              <a:rPr lang="az-Latn-AZ" dirty="0" smtClean="0"/>
              <a:t> başlayın</a:t>
            </a:r>
            <a:endParaRPr lang="en-US" dirty="0"/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Şəkildəki iş vərəqi bir neçə il üçün faktiki və gözlənilən dəyişmə vəziyyətini (</a:t>
            </a:r>
            <a:r>
              <a:rPr lang="az-Latn-AZ" sz="2000" dirty="0" err="1" smtClean="0"/>
              <a:t>trendi</a:t>
            </a:r>
            <a:r>
              <a:rPr lang="az-Latn-AZ" sz="2000" dirty="0" smtClean="0"/>
              <a:t>) göstərir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277813" y="3994150"/>
            <a:ext cx="592613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O, sütun və sətir </a:t>
            </a:r>
            <a:r>
              <a:rPr lang="az-Latn-AZ" dirty="0" err="1" smtClean="0">
                <a:solidFill>
                  <a:srgbClr val="FFCC00"/>
                </a:solidFill>
              </a:rPr>
              <a:t>başlıqlarından</a:t>
            </a:r>
            <a:r>
              <a:rPr lang="az-Latn-AZ" dirty="0" smtClean="0">
                <a:solidFill>
                  <a:srgbClr val="FFCC00"/>
                </a:solidFill>
              </a:rPr>
              <a:t> istifadə edir</a:t>
            </a:r>
            <a:r>
              <a:rPr lang="en-US" dirty="0" smtClean="0">
                <a:solidFill>
                  <a:srgbClr val="FFCC00"/>
                </a:solidFill>
              </a:rPr>
              <a:t>: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96613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96615" name="Object 7"/>
          <p:cNvGraphicFramePr>
            <a:graphicFrameLocks noChangeAspect="1"/>
          </p:cNvGraphicFramePr>
          <p:nvPr/>
        </p:nvGraphicFramePr>
        <p:xfrm>
          <a:off x="339725" y="4459288"/>
          <a:ext cx="269875" cy="303212"/>
        </p:xfrm>
        <a:graphic>
          <a:graphicData uri="http://schemas.openxmlformats.org/presentationml/2006/ole">
            <p:oleObj spid="_x0000_s196615" name="Visio" r:id="rId4" imgW="270231" imgH="303063" progId="">
              <p:embed/>
            </p:oleObj>
          </a:graphicData>
        </a:graphic>
      </p:graphicFrame>
      <p:graphicFrame>
        <p:nvGraphicFramePr>
          <p:cNvPr id="196616" name="Object 8"/>
          <p:cNvGraphicFramePr>
            <a:graphicFrameLocks noChangeAspect="1"/>
          </p:cNvGraphicFramePr>
          <p:nvPr/>
        </p:nvGraphicFramePr>
        <p:xfrm>
          <a:off x="339725" y="4912411"/>
          <a:ext cx="269875" cy="303212"/>
        </p:xfrm>
        <a:graphic>
          <a:graphicData uri="http://schemas.openxmlformats.org/presentationml/2006/ole">
            <p:oleObj spid="_x0000_s196616" name="Visio" r:id="rId5" imgW="270231" imgH="303063" progId="">
              <p:embed/>
            </p:oleObj>
          </a:graphicData>
        </a:graphic>
      </p:graphicFrame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676275" y="4425950"/>
            <a:ext cx="5940425" cy="11033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Vərəq boyunca yerləşən sütun başlıqları illərə uyğundur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Solda yuxarıdan aşağı yönəlmiş sətir başlıqları isə kompaniyaların  adlarıdır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54420" y="925034"/>
          <a:ext cx="5621077" cy="29409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7385"/>
                <a:gridCol w="1298637"/>
                <a:gridCol w="803011"/>
                <a:gridCol w="803011"/>
                <a:gridCol w="803011"/>
                <a:gridCol w="803011"/>
                <a:gridCol w="803011"/>
              </a:tblGrid>
              <a:tr h="3876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</a:t>
                      </a:r>
                      <a:endParaRPr lang="en-US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876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2004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2005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2006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2007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</a:rPr>
                        <a:t>2008</a:t>
                      </a:r>
                      <a:endParaRPr lang="en-US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>
                        <a:alpha val="48000"/>
                      </a:srgbClr>
                    </a:solidFill>
                  </a:tcPr>
                </a:tc>
              </a:tr>
              <a:tr h="678377">
                <a:tc>
                  <a:txBody>
                    <a:bodyPr/>
                    <a:lstStyle/>
                    <a:p>
                      <a:pPr algn="ctr"/>
                      <a:endParaRPr lang="en-IE" dirty="0" smtClean="0"/>
                    </a:p>
                    <a:p>
                      <a:pPr algn="ctr"/>
                      <a:r>
                        <a:rPr lang="en-IE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z-Latn-AZ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SİNAM LTD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69110">
                <a:tc>
                  <a:txBody>
                    <a:bodyPr/>
                    <a:lstStyle/>
                    <a:p>
                      <a:pPr algn="ctr"/>
                      <a:endParaRPr lang="en-IE" dirty="0" smtClean="0"/>
                    </a:p>
                    <a:p>
                      <a:pPr algn="ctr"/>
                      <a:endParaRPr lang="en-IE" dirty="0" smtClean="0"/>
                    </a:p>
                    <a:p>
                      <a:pPr algn="ctr"/>
                      <a:r>
                        <a:rPr lang="en-IE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z-Latn-AZ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AZEL 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76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z-Latn-AZ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R.İ.S.K. </a:t>
                      </a:r>
                      <a:r>
                        <a:rPr lang="az-Latn-AZ" sz="14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Company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 rot="5400000">
            <a:off x="2147777" y="199360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998382" y="199360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3827721" y="1993605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4593265" y="199360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348177" y="199360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151315" y="267765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01920" y="267765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831259" y="2677655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596803" y="267765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6200000" flipV="1">
            <a:off x="5351715" y="2677654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140682" y="3475129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991287" y="3475129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6200000">
            <a:off x="3820626" y="3475130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6200000">
            <a:off x="4586170" y="3475129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6200000">
            <a:off x="5341082" y="3475129"/>
            <a:ext cx="276446" cy="1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4"/>
          <p:cNvGraphicFramePr>
            <a:graphicFrameLocks noChangeAspect="1"/>
          </p:cNvGraphicFramePr>
          <p:nvPr/>
        </p:nvGraphicFramePr>
        <p:xfrm>
          <a:off x="1764488" y="1365213"/>
          <a:ext cx="269875" cy="303212"/>
        </p:xfrm>
        <a:graphic>
          <a:graphicData uri="http://schemas.openxmlformats.org/presentationml/2006/ole">
            <p:oleObj spid="_x0000_s196617" name="Visio" r:id="rId6" imgW="270231" imgH="303063" progId="">
              <p:embed/>
            </p:oleObj>
          </a:graphicData>
        </a:graphic>
      </p:graphicFrame>
      <p:graphicFrame>
        <p:nvGraphicFramePr>
          <p:cNvPr id="30" name="Object 5"/>
          <p:cNvGraphicFramePr>
            <a:graphicFrameLocks noChangeAspect="1"/>
          </p:cNvGraphicFramePr>
          <p:nvPr/>
        </p:nvGraphicFramePr>
        <p:xfrm>
          <a:off x="1052107" y="1569226"/>
          <a:ext cx="269875" cy="303212"/>
        </p:xfrm>
        <a:graphic>
          <a:graphicData uri="http://schemas.openxmlformats.org/presentationml/2006/ole">
            <p:oleObj spid="_x0000_s196618" name="Visio" r:id="rId7" imgW="287946" imgH="292969" progId="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6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6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utoUpdateAnimBg="0" advAuto="0"/>
      <p:bldP spid="196612" grpId="0" build="p" autoUpdateAnimBg="0"/>
      <p:bldP spid="19661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 rot="10800000">
            <a:off x="304800" y="650875"/>
            <a:ext cx="1000125" cy="5418138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  <a:alpha val="83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Ümumi məlumat</a:t>
            </a:r>
            <a:r>
              <a:rPr lang="en-US" dirty="0" smtClean="0"/>
              <a:t>: </a:t>
            </a:r>
            <a:r>
              <a:rPr lang="az-Latn-AZ" dirty="0" smtClean="0"/>
              <a:t>Nədən başlamalı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866122" y="694453"/>
            <a:ext cx="5449078" cy="546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300" dirty="0" smtClean="0"/>
              <a:t>Sizdən </a:t>
            </a:r>
            <a:r>
              <a:rPr lang="en-US" sz="2300" dirty="0" smtClean="0"/>
              <a:t>Excel 2007</a:t>
            </a:r>
            <a:r>
              <a:rPr lang="az-Latn-AZ" sz="2300" dirty="0" smtClean="0"/>
              <a:t>-də </a:t>
            </a:r>
            <a:r>
              <a:rPr lang="az-Latn-AZ" sz="2300" dirty="0" err="1" smtClean="0"/>
              <a:t>verilənləri</a:t>
            </a:r>
            <a:r>
              <a:rPr lang="az-Latn-AZ" sz="2300" dirty="0" smtClean="0"/>
              <a:t> daxil etmək tələb olunur, lakin siz heç vaxt </a:t>
            </a:r>
            <a:r>
              <a:rPr lang="en-US" sz="2300" dirty="0" smtClean="0"/>
              <a:t>Excel</a:t>
            </a:r>
            <a:r>
              <a:rPr lang="az-Latn-AZ" sz="2300" dirty="0" smtClean="0"/>
              <a:t> ilə </a:t>
            </a:r>
            <a:r>
              <a:rPr lang="az-Latn-AZ" sz="2300" dirty="0" err="1" smtClean="0"/>
              <a:t>işləməmisiniz</a:t>
            </a:r>
            <a:r>
              <a:rPr lang="az-Latn-AZ" sz="2300" dirty="0" smtClean="0"/>
              <a:t>.</a:t>
            </a:r>
            <a:r>
              <a:rPr lang="en-US" sz="2300" dirty="0" smtClean="0"/>
              <a:t> </a:t>
            </a:r>
            <a:r>
              <a:rPr lang="az-Latn-AZ" sz="2300" dirty="0" smtClean="0"/>
              <a:t>Siz nədən </a:t>
            </a:r>
            <a:r>
              <a:rPr lang="az-Latn-AZ" sz="2300" dirty="0" err="1" smtClean="0"/>
              <a:t>başlayırsınız</a:t>
            </a:r>
            <a:r>
              <a:rPr lang="en-US" sz="2300" dirty="0" smtClean="0"/>
              <a:t>?</a:t>
            </a:r>
            <a:endParaRPr lang="en-US" sz="23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300" dirty="0" smtClean="0"/>
              <a:t>Və yaxud </a:t>
            </a:r>
            <a:r>
              <a:rPr lang="en-US" sz="2300" dirty="0" smtClean="0"/>
              <a:t>Excel</a:t>
            </a:r>
            <a:r>
              <a:rPr lang="az-Latn-AZ" sz="2300" dirty="0" smtClean="0"/>
              <a:t> ilə bir qədər </a:t>
            </a:r>
            <a:r>
              <a:rPr lang="az-Latn-AZ" sz="2300" dirty="0" err="1" smtClean="0"/>
              <a:t>işləmisiniz</a:t>
            </a:r>
            <a:r>
              <a:rPr lang="az-Latn-AZ" sz="2300" dirty="0" smtClean="0"/>
              <a:t>, lakin hələ də mətnin daxil edilməsi və redaktəsi və ya sütun və sətirlərin əlavə edilməsi və silinməsi kimi əsas əməliyyatların necə </a:t>
            </a:r>
            <a:r>
              <a:rPr lang="az-Latn-AZ" sz="2300" dirty="0" err="1" smtClean="0"/>
              <a:t>edilməsini</a:t>
            </a:r>
            <a:r>
              <a:rPr lang="az-Latn-AZ" sz="2300" dirty="0" smtClean="0"/>
              <a:t> yaxşı </a:t>
            </a:r>
            <a:r>
              <a:rPr lang="az-Latn-AZ" sz="2300" dirty="0" err="1" smtClean="0"/>
              <a:t>bilmirsiniz</a:t>
            </a:r>
            <a:r>
              <a:rPr lang="az-Latn-AZ" sz="2300" dirty="0" smtClean="0"/>
              <a:t>.</a:t>
            </a:r>
            <a:r>
              <a:rPr lang="en-US" sz="2300" dirty="0" smtClean="0"/>
              <a:t> </a:t>
            </a:r>
            <a:endParaRPr lang="en-US" sz="23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300" dirty="0" smtClean="0"/>
              <a:t>Burada siz tez və əziyyətsiz tərzdə Excel ilə işləmək üçün lazımi vərdişləri əldə </a:t>
            </a:r>
            <a:r>
              <a:rPr lang="az-Latn-AZ" sz="2300" dirty="0" err="1" smtClean="0"/>
              <a:t>edəcəksiniz</a:t>
            </a:r>
            <a:r>
              <a:rPr lang="az-Latn-AZ" sz="2300" dirty="0" smtClean="0"/>
              <a:t>.</a:t>
            </a:r>
            <a:endParaRPr lang="en-US" sz="2300" dirty="0"/>
          </a:p>
        </p:txBody>
      </p:sp>
      <p:pic>
        <p:nvPicPr>
          <p:cNvPr id="8" name="Picture 5" descr="Course overview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519" y="1054174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Daxiletmə</a:t>
            </a:r>
            <a:endParaRPr lang="en-US" dirty="0"/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Tutaq</a:t>
            </a:r>
            <a:r>
              <a:rPr lang="az-Latn-AZ" sz="2000" dirty="0" smtClean="0"/>
              <a:t> ki, siz satışla məşğul olan şəxslərin siyahısını </a:t>
            </a:r>
            <a:r>
              <a:rPr lang="az-Latn-AZ" sz="2000" dirty="0" err="1" smtClean="0"/>
              <a:t>düzəldirsiniz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Siyahıda həmçinin satış miqdarı göstərilməklə satış tarixi də olacaq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198660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Beləliklə, sizə </a:t>
            </a:r>
            <a:r>
              <a:rPr lang="az-Latn-AZ" b="1" dirty="0" smtClean="0">
                <a:solidFill>
                  <a:srgbClr val="FFCC00"/>
                </a:solidFill>
              </a:rPr>
              <a:t>Ad</a:t>
            </a:r>
            <a:r>
              <a:rPr lang="az-Latn-AZ" dirty="0" smtClean="0">
                <a:solidFill>
                  <a:srgbClr val="FFCC00"/>
                </a:solidFill>
              </a:rPr>
              <a:t>, </a:t>
            </a:r>
            <a:r>
              <a:rPr lang="az-Latn-AZ" b="1" dirty="0" smtClean="0">
                <a:solidFill>
                  <a:srgbClr val="FFCC00"/>
                </a:solidFill>
              </a:rPr>
              <a:t>Tarix</a:t>
            </a:r>
            <a:r>
              <a:rPr lang="az-Latn-AZ" dirty="0" smtClean="0">
                <a:solidFill>
                  <a:srgbClr val="FFCC00"/>
                </a:solidFill>
              </a:rPr>
              <a:t> və </a:t>
            </a:r>
            <a:r>
              <a:rPr lang="az-Latn-AZ" b="1" dirty="0" smtClean="0">
                <a:solidFill>
                  <a:srgbClr val="FFCC00"/>
                </a:solidFill>
              </a:rPr>
              <a:t>Miqdar</a:t>
            </a:r>
            <a:r>
              <a:rPr lang="az-Latn-AZ" dirty="0" smtClean="0">
                <a:solidFill>
                  <a:srgbClr val="FFCC00"/>
                </a:solidFill>
              </a:rPr>
              <a:t> kimi sütun başlıqları lazım olacaq.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75692" y="999461"/>
          <a:ext cx="5589172" cy="27198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896"/>
                <a:gridCol w="1460715"/>
                <a:gridCol w="1243974"/>
                <a:gridCol w="1327603"/>
                <a:gridCol w="1128984"/>
              </a:tblGrid>
              <a:tr h="4417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</a:t>
                      </a:r>
                      <a:endParaRPr lang="en-US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Ad</a:t>
                      </a:r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z-Latn-AZ" sz="14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Tarix</a:t>
                      </a:r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z-Latn-AZ" sz="14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Miqdar</a:t>
                      </a:r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  <a:tr h="464857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7973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9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autoUpdateAnimBg="0"/>
      <p:bldP spid="19866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Daxiletmə</a:t>
            </a:r>
            <a:endParaRPr lang="en-US" dirty="0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Tutaq</a:t>
            </a:r>
            <a:r>
              <a:rPr lang="az-Latn-AZ" sz="2000" dirty="0" smtClean="0"/>
              <a:t> ki, siz satışla məşğul olan şəxslərin siyahısını </a:t>
            </a:r>
            <a:r>
              <a:rPr lang="az-Latn-AZ" sz="2000" dirty="0" err="1" smtClean="0"/>
              <a:t>düzəldirsiniz</a:t>
            </a:r>
            <a:r>
              <a:rPr lang="en-US" sz="2000" dirty="0" smtClean="0"/>
              <a:t>. 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Siyahıda həmçinin satış miqdarı göstərilməklə satış tarixi də olacaq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00708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242888" y="4692650"/>
            <a:ext cx="596106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>
              <a:spcBef>
                <a:spcPct val="20000"/>
              </a:spcBef>
              <a:spcAft>
                <a:spcPct val="45000"/>
              </a:spcAft>
              <a:buFontTx/>
              <a:buAutoNum type="arabicPeriod"/>
            </a:pPr>
            <a:r>
              <a:rPr lang="az-Latn-AZ" dirty="0" smtClean="0">
                <a:solidFill>
                  <a:srgbClr val="FFCC00"/>
                </a:solidFill>
              </a:rPr>
              <a:t>A1 xanasına </a:t>
            </a:r>
            <a:r>
              <a:rPr lang="az-Latn-AZ" b="1" dirty="0" smtClean="0">
                <a:solidFill>
                  <a:srgbClr val="FFCC00"/>
                </a:solidFill>
              </a:rPr>
              <a:t>Ad</a:t>
            </a:r>
            <a:r>
              <a:rPr lang="az-Latn-AZ" dirty="0" smtClean="0">
                <a:solidFill>
                  <a:srgbClr val="FFCC00"/>
                </a:solidFill>
              </a:rPr>
              <a:t> sözünü daxil edin və TAB düyməsini basın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az-Latn-AZ" dirty="0" smtClean="0">
                <a:solidFill>
                  <a:srgbClr val="FFCC00"/>
                </a:solidFill>
              </a:rPr>
              <a:t>Sonra B1 xanasına </a:t>
            </a:r>
            <a:r>
              <a:rPr lang="az-Latn-AZ" b="1" dirty="0" smtClean="0">
                <a:solidFill>
                  <a:srgbClr val="FFCC00"/>
                </a:solidFill>
              </a:rPr>
              <a:t>Tarix </a:t>
            </a:r>
            <a:r>
              <a:rPr lang="az-Latn-AZ" dirty="0" smtClean="0">
                <a:solidFill>
                  <a:srgbClr val="FFCC00"/>
                </a:solidFill>
              </a:rPr>
              <a:t>daxil edib TAB-ı basın və C1 xanasına </a:t>
            </a:r>
            <a:r>
              <a:rPr lang="az-Latn-AZ" b="1" dirty="0" smtClean="0">
                <a:solidFill>
                  <a:srgbClr val="FFCC00"/>
                </a:solidFill>
              </a:rPr>
              <a:t>Miqdar </a:t>
            </a:r>
            <a:r>
              <a:rPr lang="az-Latn-AZ" dirty="0" smtClean="0">
                <a:solidFill>
                  <a:srgbClr val="FFCC00"/>
                </a:solidFill>
              </a:rPr>
              <a:t>daxil edin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242888" y="4019550"/>
            <a:ext cx="593407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Bu şəkil informasiyanın daxil edilməsi və xanadan xanaya keçid prosesini nümayiş etdirir</a:t>
            </a:r>
            <a:r>
              <a:rPr lang="en-US" dirty="0" smtClean="0">
                <a:solidFill>
                  <a:srgbClr val="FFCC00"/>
                </a:solidFill>
              </a:rPr>
              <a:t>: 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75692" y="999461"/>
          <a:ext cx="5589172" cy="27198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896"/>
                <a:gridCol w="1460715"/>
                <a:gridCol w="1243974"/>
                <a:gridCol w="1327603"/>
                <a:gridCol w="1128984"/>
              </a:tblGrid>
              <a:tr h="4417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</a:t>
                      </a:r>
                      <a:endParaRPr lang="en-US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  <a:tr h="464857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7973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8707" y="1493876"/>
            <a:ext cx="1435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Ad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2837" y="1493876"/>
            <a:ext cx="126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Tarix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0009" y="1493876"/>
            <a:ext cx="126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Miqdar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137144" y="1637414"/>
            <a:ext cx="244549" cy="148856"/>
          </a:xfrm>
          <a:prstGeom prst="rightArrow">
            <a:avLst/>
          </a:prstGeom>
          <a:solidFill>
            <a:schemeClr val="accent1">
              <a:alpha val="19000"/>
            </a:schemeClr>
          </a:solidFill>
          <a:ln>
            <a:solidFill>
              <a:schemeClr val="accent1">
                <a:shade val="50000"/>
                <a:alpha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391786" y="1637414"/>
            <a:ext cx="244549" cy="148856"/>
          </a:xfrm>
          <a:prstGeom prst="rightArrow">
            <a:avLst/>
          </a:prstGeom>
          <a:solidFill>
            <a:schemeClr val="accent1">
              <a:alpha val="19000"/>
            </a:schemeClr>
          </a:solidFill>
          <a:ln>
            <a:solidFill>
              <a:schemeClr val="accent1">
                <a:shade val="50000"/>
                <a:alpha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0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60"/>
                            </p:stCondLst>
                            <p:childTnLst>
                              <p:par>
                                <p:cTn id="3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1" grpId="0" build="p" autoUpdateAnimBg="0"/>
      <p:bldP spid="200712" grpId="0" build="p" autoUpdateAnimBg="0" advAuto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Daxiletmə</a:t>
            </a:r>
            <a:endParaRPr lang="en-US" dirty="0"/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Tutaq</a:t>
            </a:r>
            <a:r>
              <a:rPr lang="az-Latn-AZ" sz="2000" dirty="0" smtClean="0"/>
              <a:t> ki, siz satışla məşğul olan şəxslərin siyahısını </a:t>
            </a:r>
            <a:r>
              <a:rPr lang="az-Latn-AZ" sz="2000" dirty="0" err="1" smtClean="0"/>
              <a:t>düzəldirsiniz</a:t>
            </a:r>
            <a:r>
              <a:rPr lang="en-US" sz="2000" dirty="0" smtClean="0"/>
              <a:t>. 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Siyahıda həmçinin satış miqdarı göstərilməklə satış tarixi də olacaq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02756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242888" y="4692650"/>
            <a:ext cx="5961062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45000"/>
              </a:spcAft>
              <a:buFontTx/>
              <a:buAutoNum type="arabicPeriod" startAt="2"/>
            </a:pPr>
            <a:r>
              <a:rPr lang="az-Latn-AZ" dirty="0" smtClean="0">
                <a:solidFill>
                  <a:srgbClr val="FFCC00"/>
                </a:solidFill>
              </a:rPr>
              <a:t>Sütun </a:t>
            </a:r>
            <a:r>
              <a:rPr lang="az-Latn-AZ" dirty="0" err="1" smtClean="0">
                <a:solidFill>
                  <a:srgbClr val="FFCC00"/>
                </a:solidFill>
              </a:rPr>
              <a:t>başlıqlarını</a:t>
            </a:r>
            <a:r>
              <a:rPr lang="az-Latn-AZ" dirty="0" smtClean="0">
                <a:solidFill>
                  <a:srgbClr val="FFCC00"/>
                </a:solidFill>
              </a:rPr>
              <a:t> daxil etdikdən sonra satıcı adlarını daxil etməyə başlamaq üçün A2 xanasını </a:t>
            </a:r>
            <a:r>
              <a:rPr lang="az-Latn-AZ" dirty="0" err="1" smtClean="0">
                <a:solidFill>
                  <a:srgbClr val="FFCC00"/>
                </a:solidFill>
              </a:rPr>
              <a:t>klikləyin</a:t>
            </a:r>
            <a:r>
              <a:rPr lang="az-Latn-AZ" dirty="0" smtClean="0">
                <a:solidFill>
                  <a:srgbClr val="FFCC00"/>
                </a:solidFill>
              </a:rPr>
              <a:t>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Birinci adı daxil edin və sonra sütun üzrə bir xana </a:t>
            </a:r>
            <a:r>
              <a:rPr lang="az-Latn-AZ" i="1" dirty="0" smtClean="0">
                <a:solidFill>
                  <a:srgbClr val="FFCC00"/>
                </a:solidFill>
              </a:rPr>
              <a:t>aşağı </a:t>
            </a:r>
            <a:r>
              <a:rPr lang="az-Latn-AZ" dirty="0" smtClean="0">
                <a:solidFill>
                  <a:srgbClr val="FFCC00"/>
                </a:solidFill>
              </a:rPr>
              <a:t>A3 xanasına keçmək üçün </a:t>
            </a:r>
            <a:r>
              <a:rPr lang="en-US" dirty="0" smtClean="0">
                <a:solidFill>
                  <a:srgbClr val="FFCC00"/>
                </a:solidFill>
              </a:rPr>
              <a:t>ENTER </a:t>
            </a:r>
            <a:r>
              <a:rPr lang="az-Latn-AZ" dirty="0" smtClean="0">
                <a:solidFill>
                  <a:srgbClr val="FFCC00"/>
                </a:solidFill>
              </a:rPr>
              <a:t>basın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az-Latn-AZ" dirty="0" smtClean="0">
                <a:solidFill>
                  <a:srgbClr val="FFCC00"/>
                </a:solidFill>
              </a:rPr>
              <a:t>Sonra o biri adı daxil edin və s.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Bu şəkil informasiyanın daxil edilməsi və xanadan xanaya keçid prosesini nümayiş etdirir</a:t>
            </a:r>
            <a:r>
              <a:rPr lang="en-US" dirty="0" smtClean="0">
                <a:solidFill>
                  <a:srgbClr val="FFCC00"/>
                </a:solidFill>
              </a:rPr>
              <a:t>: 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75692" y="999461"/>
          <a:ext cx="5589172" cy="27198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896"/>
                <a:gridCol w="1460715"/>
                <a:gridCol w="1243974"/>
                <a:gridCol w="1327603"/>
                <a:gridCol w="1128984"/>
              </a:tblGrid>
              <a:tr h="4417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</a:t>
                      </a:r>
                      <a:endParaRPr lang="en-US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  <a:tr h="464857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7973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8707" y="1493876"/>
            <a:ext cx="1435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Ad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2837" y="1493876"/>
            <a:ext cx="126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Tarix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0009" y="1493876"/>
            <a:ext cx="126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Miqdar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7441" y="1924496"/>
            <a:ext cx="146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400" dirty="0" err="1" smtClean="0">
                <a:solidFill>
                  <a:schemeClr val="accent4">
                    <a:lumMod val="50000"/>
                  </a:schemeClr>
                </a:solidFill>
              </a:rPr>
              <a:t>Əliağa</a:t>
            </a:r>
            <a:r>
              <a:rPr lang="az-Latn-AZ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441" y="2424226"/>
            <a:ext cx="146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400" dirty="0" smtClean="0">
                <a:solidFill>
                  <a:schemeClr val="accent4">
                    <a:lumMod val="50000"/>
                  </a:schemeClr>
                </a:solidFill>
              </a:rPr>
              <a:t>Həzi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7441" y="2913323"/>
            <a:ext cx="146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400" dirty="0" smtClean="0">
                <a:solidFill>
                  <a:schemeClr val="accent4">
                    <a:lumMod val="50000"/>
                  </a:schemeClr>
                </a:solidFill>
              </a:rPr>
              <a:t>Fərhad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rot="10800000">
            <a:off x="2121196" y="2041451"/>
            <a:ext cx="223284" cy="170121"/>
          </a:xfrm>
          <a:prstGeom prst="bentArrow">
            <a:avLst/>
          </a:prstGeom>
          <a:solidFill>
            <a:schemeClr val="accent1">
              <a:alpha val="19000"/>
            </a:schemeClr>
          </a:solidFill>
          <a:ln>
            <a:solidFill>
              <a:schemeClr val="accent1">
                <a:shade val="50000"/>
                <a:alpha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ent Arrow 20"/>
          <p:cNvSpPr/>
          <p:nvPr/>
        </p:nvSpPr>
        <p:spPr>
          <a:xfrm rot="10800000">
            <a:off x="2121196" y="2530549"/>
            <a:ext cx="223284" cy="170121"/>
          </a:xfrm>
          <a:prstGeom prst="bentArrow">
            <a:avLst/>
          </a:prstGeom>
          <a:solidFill>
            <a:schemeClr val="accent1">
              <a:alpha val="19000"/>
            </a:schemeClr>
          </a:solidFill>
          <a:ln>
            <a:solidFill>
              <a:schemeClr val="accent1">
                <a:shade val="50000"/>
                <a:alpha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ent Arrow 21"/>
          <p:cNvSpPr/>
          <p:nvPr/>
        </p:nvSpPr>
        <p:spPr>
          <a:xfrm rot="10800000">
            <a:off x="2121196" y="2977116"/>
            <a:ext cx="223284" cy="170121"/>
          </a:xfrm>
          <a:prstGeom prst="bentArrow">
            <a:avLst/>
          </a:prstGeom>
          <a:solidFill>
            <a:schemeClr val="accent1">
              <a:alpha val="19000"/>
            </a:schemeClr>
          </a:solidFill>
          <a:ln>
            <a:solidFill>
              <a:schemeClr val="accent1">
                <a:shade val="50000"/>
                <a:alpha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8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8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8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6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8" grpId="0" build="p" autoUpdateAnimBg="0" advAuto="0"/>
      <p:bldP spid="16" grpId="0"/>
      <p:bldP spid="17" grpId="0"/>
      <p:bldP spid="18" grpId="0"/>
      <p:bldP spid="20" grpId="0" animBg="1"/>
      <p:bldP spid="21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Tarixin və vaxtın daxil edilməsi</a:t>
            </a:r>
            <a:endParaRPr lang="en-US" dirty="0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/>
              <a:t>Excel </a:t>
            </a:r>
            <a:r>
              <a:rPr lang="az-Latn-AZ" sz="2000" dirty="0" smtClean="0"/>
              <a:t>mətni xanaların soluna, ancaq tarixləri xanaların sağına </a:t>
            </a:r>
            <a:r>
              <a:rPr lang="az-Latn-AZ" sz="2000" dirty="0" err="1" smtClean="0"/>
              <a:t>düzləndirir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277813" y="3994150"/>
            <a:ext cx="5926137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  sütununa, yəni </a:t>
            </a:r>
            <a:r>
              <a:rPr lang="az-Latn-AZ" b="1" dirty="0" smtClean="0">
                <a:solidFill>
                  <a:srgbClr val="FFCC00"/>
                </a:solidFill>
              </a:rPr>
              <a:t>Tarix</a:t>
            </a:r>
            <a:r>
              <a:rPr lang="az-Latn-AZ" dirty="0" smtClean="0">
                <a:solidFill>
                  <a:srgbClr val="FFCC00"/>
                </a:solidFill>
              </a:rPr>
              <a:t> sütununa tarix daxil edərkən siz tarixin hissələrini ayırmaq üçün çəpəki xətdən və ya tiredən istifadə </a:t>
            </a:r>
            <a:r>
              <a:rPr lang="az-Latn-AZ" dirty="0" err="1" smtClean="0">
                <a:solidFill>
                  <a:srgbClr val="FFCC00"/>
                </a:solidFill>
              </a:rPr>
              <a:t>etməlisiniz</a:t>
            </a:r>
            <a:r>
              <a:rPr lang="en-US" dirty="0" smtClean="0">
                <a:solidFill>
                  <a:srgbClr val="FFCC00"/>
                </a:solidFill>
              </a:rPr>
              <a:t>: </a:t>
            </a:r>
            <a:r>
              <a:rPr lang="az-Latn-AZ" dirty="0" smtClean="0">
                <a:solidFill>
                  <a:srgbClr val="FFCC00"/>
                </a:solidFill>
              </a:rPr>
              <a:t>16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r>
              <a:rPr lang="az-Latn-AZ" dirty="0" smtClean="0">
                <a:solidFill>
                  <a:srgbClr val="FFCC00"/>
                </a:solidFill>
              </a:rPr>
              <a:t>07</a:t>
            </a:r>
            <a:r>
              <a:rPr lang="en-US" dirty="0" smtClean="0">
                <a:solidFill>
                  <a:srgbClr val="FFCC00"/>
                </a:solidFill>
              </a:rPr>
              <a:t>.2009 </a:t>
            </a:r>
            <a:r>
              <a:rPr lang="az-Latn-AZ" dirty="0" smtClean="0">
                <a:solidFill>
                  <a:srgbClr val="FFCC00"/>
                </a:solidFill>
              </a:rPr>
              <a:t>və ya</a:t>
            </a:r>
            <a:r>
              <a:rPr lang="en-US" dirty="0" smtClean="0">
                <a:solidFill>
                  <a:srgbClr val="FFCC00"/>
                </a:solidFill>
              </a:rPr>
              <a:t> 16-</a:t>
            </a:r>
            <a:r>
              <a:rPr lang="az-Latn-AZ" dirty="0" smtClean="0">
                <a:solidFill>
                  <a:srgbClr val="FFCC00"/>
                </a:solidFill>
              </a:rPr>
              <a:t>İyul</a:t>
            </a:r>
            <a:r>
              <a:rPr lang="en-US" dirty="0" smtClean="0">
                <a:solidFill>
                  <a:srgbClr val="FFCC00"/>
                </a:solidFill>
              </a:rPr>
              <a:t>-2009</a:t>
            </a:r>
            <a:r>
              <a:rPr lang="en-US" dirty="0">
                <a:solidFill>
                  <a:srgbClr val="FFCC00"/>
                </a:solidFill>
              </a:rPr>
              <a:t>. Excel </a:t>
            </a:r>
            <a:r>
              <a:rPr lang="az-Latn-AZ" dirty="0" smtClean="0">
                <a:solidFill>
                  <a:srgbClr val="FFCC00"/>
                </a:solidFill>
              </a:rPr>
              <a:t>hər ikisini tarix kimi tanıyacaq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75692" y="999461"/>
          <a:ext cx="5589172" cy="27198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896"/>
                <a:gridCol w="1460715"/>
                <a:gridCol w="1243974"/>
                <a:gridCol w="1327603"/>
                <a:gridCol w="1128984"/>
              </a:tblGrid>
              <a:tr h="4417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</a:t>
                      </a:r>
                      <a:endParaRPr lang="en-US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  <a:tr h="464857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7973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296633" y="1924496"/>
            <a:ext cx="122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05.03.2009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96633" y="2434859"/>
            <a:ext cx="122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06.05.2009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96633" y="2902691"/>
            <a:ext cx="122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05.05.2009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 flipH="1">
            <a:off x="903755" y="3450265"/>
            <a:ext cx="127591" cy="1594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3264196" y="3450265"/>
            <a:ext cx="127591" cy="1594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797441" y="1924496"/>
            <a:ext cx="146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400" dirty="0" err="1" smtClean="0">
                <a:solidFill>
                  <a:schemeClr val="accent4">
                    <a:lumMod val="50000"/>
                  </a:schemeClr>
                </a:solidFill>
              </a:rPr>
              <a:t>Əliağa</a:t>
            </a:r>
            <a:r>
              <a:rPr lang="az-Latn-AZ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797441" y="2424226"/>
            <a:ext cx="146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400" dirty="0" smtClean="0">
                <a:solidFill>
                  <a:schemeClr val="accent4">
                    <a:lumMod val="50000"/>
                  </a:schemeClr>
                </a:solidFill>
              </a:rPr>
              <a:t>Həzi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" name="TextBox 17"/>
          <p:cNvSpPr txBox="1"/>
          <p:nvPr/>
        </p:nvSpPr>
        <p:spPr>
          <a:xfrm>
            <a:off x="797441" y="2913323"/>
            <a:ext cx="146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400" dirty="0" smtClean="0">
                <a:solidFill>
                  <a:schemeClr val="accent4">
                    <a:lumMod val="50000"/>
                  </a:schemeClr>
                </a:solidFill>
              </a:rPr>
              <a:t>Fərhad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10"/>
          <p:cNvSpPr txBox="1"/>
          <p:nvPr/>
        </p:nvSpPr>
        <p:spPr>
          <a:xfrm>
            <a:off x="818707" y="1493876"/>
            <a:ext cx="1435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Ad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" name="TextBox 11"/>
          <p:cNvSpPr txBox="1"/>
          <p:nvPr/>
        </p:nvSpPr>
        <p:spPr>
          <a:xfrm>
            <a:off x="2232837" y="1493876"/>
            <a:ext cx="126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Tarix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TextBox 12"/>
          <p:cNvSpPr txBox="1"/>
          <p:nvPr/>
        </p:nvSpPr>
        <p:spPr>
          <a:xfrm>
            <a:off x="3530009" y="1493876"/>
            <a:ext cx="126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Miqdar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utoUpdateAnimBg="0"/>
      <p:bldP spid="94218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Ədədlərin daxil edilməsi</a:t>
            </a:r>
            <a:endParaRPr lang="en-US" dirty="0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Excel</a:t>
            </a:r>
            <a:r>
              <a:rPr lang="az-Latn-AZ" sz="2000" dirty="0" smtClean="0"/>
              <a:t> ədədləri xanaların sağına </a:t>
            </a:r>
            <a:r>
              <a:rPr lang="az-Latn-AZ" sz="2000" dirty="0" err="1" smtClean="0"/>
              <a:t>düzləndirir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75692" y="999461"/>
          <a:ext cx="5589172" cy="27198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896"/>
                <a:gridCol w="1460715"/>
                <a:gridCol w="1243974"/>
                <a:gridCol w="1327603"/>
                <a:gridCol w="1128984"/>
              </a:tblGrid>
              <a:tr h="4417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</a:t>
                      </a:r>
                      <a:endParaRPr lang="en-US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  <a:tr h="464857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7973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744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96633" y="1929812"/>
            <a:ext cx="122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05.03.2009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6633" y="2442833"/>
            <a:ext cx="122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06.05.2009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96633" y="2900033"/>
            <a:ext cx="122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05.05.2009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3805" y="1929812"/>
            <a:ext cx="122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5500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3805" y="2442833"/>
            <a:ext cx="122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6300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93805" y="2900033"/>
            <a:ext cx="1222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4180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4593321" y="3450265"/>
            <a:ext cx="127591" cy="1594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0"/>
          <p:cNvSpPr txBox="1"/>
          <p:nvPr/>
        </p:nvSpPr>
        <p:spPr>
          <a:xfrm>
            <a:off x="818707" y="1493876"/>
            <a:ext cx="1435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Ad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2232837" y="1493876"/>
            <a:ext cx="126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Tarix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3530009" y="1493876"/>
            <a:ext cx="126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4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Miqdar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797441" y="1924496"/>
            <a:ext cx="146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400" dirty="0" err="1" smtClean="0">
                <a:solidFill>
                  <a:schemeClr val="accent4">
                    <a:lumMod val="50000"/>
                  </a:schemeClr>
                </a:solidFill>
              </a:rPr>
              <a:t>Əliağa</a:t>
            </a:r>
            <a:r>
              <a:rPr lang="az-Latn-AZ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797441" y="2424226"/>
            <a:ext cx="146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400" dirty="0" smtClean="0">
                <a:solidFill>
                  <a:schemeClr val="accent4">
                    <a:lumMod val="50000"/>
                  </a:schemeClr>
                </a:solidFill>
              </a:rPr>
              <a:t>Həzi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797441" y="2913323"/>
            <a:ext cx="146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400" dirty="0" smtClean="0">
                <a:solidFill>
                  <a:schemeClr val="accent4">
                    <a:lumMod val="50000"/>
                  </a:schemeClr>
                </a:solidFill>
              </a:rPr>
              <a:t>Fərhad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77813" y="1609725"/>
            <a:ext cx="8037512" cy="3967163"/>
          </a:xfrm>
        </p:spPr>
        <p:txBody>
          <a:bodyPr/>
          <a:lstStyle/>
          <a:p>
            <a:pPr marL="169863" indent="-169863">
              <a:spcAft>
                <a:spcPct val="45000"/>
              </a:spcAft>
              <a:buFontTx/>
              <a:buChar char="•"/>
            </a:pPr>
            <a:r>
              <a:rPr lang="az-Latn-AZ" dirty="0" smtClean="0"/>
              <a:t>Kəsr ədədləri daxil etmək üçün tam hissə ilə kəsr hissə arasında boşluq saxlayın</a:t>
            </a:r>
            <a:r>
              <a:rPr lang="en-US" dirty="0" smtClean="0"/>
              <a:t>. </a:t>
            </a:r>
            <a:r>
              <a:rPr lang="az-Latn-AZ" dirty="0" smtClean="0"/>
              <a:t>Məsələn</a:t>
            </a:r>
            <a:r>
              <a:rPr lang="en-US" dirty="0" smtClean="0"/>
              <a:t>, </a:t>
            </a:r>
            <a:r>
              <a:rPr lang="en-US" b="1" dirty="0"/>
              <a:t>1 1/8</a:t>
            </a:r>
            <a:r>
              <a:rPr lang="en-US" dirty="0"/>
              <a:t>. </a:t>
            </a:r>
          </a:p>
          <a:p>
            <a:pPr marL="169863" indent="-169863">
              <a:spcAft>
                <a:spcPct val="45000"/>
              </a:spcAft>
              <a:buFontTx/>
              <a:buChar char="•"/>
            </a:pPr>
            <a:r>
              <a:rPr lang="az-Latn-AZ" dirty="0" smtClean="0"/>
              <a:t>Yalnız kəsr hissəni daxil etmək üçün əvvəlcə sıfır daxil edin, məsələn, </a:t>
            </a:r>
            <a:r>
              <a:rPr lang="en-US" b="1" dirty="0" smtClean="0"/>
              <a:t>0 </a:t>
            </a:r>
            <a:r>
              <a:rPr lang="en-US" b="1" dirty="0"/>
              <a:t>1/4</a:t>
            </a:r>
            <a:r>
              <a:rPr lang="en-US" dirty="0"/>
              <a:t>. </a:t>
            </a:r>
            <a:r>
              <a:rPr lang="az-Latn-AZ" dirty="0" smtClean="0"/>
              <a:t>Əgər siz sıfırsız </a:t>
            </a:r>
            <a:r>
              <a:rPr lang="en-US" b="1" dirty="0" smtClean="0"/>
              <a:t>1/4</a:t>
            </a:r>
            <a:r>
              <a:rPr lang="en-US" dirty="0" smtClean="0"/>
              <a:t> </a:t>
            </a:r>
            <a:r>
              <a:rPr lang="az-Latn-AZ" dirty="0" smtClean="0"/>
              <a:t>daxil etsəniz, </a:t>
            </a:r>
            <a:r>
              <a:rPr lang="en-US" dirty="0" smtClean="0"/>
              <a:t>Excel </a:t>
            </a:r>
            <a:r>
              <a:rPr lang="az-Latn-AZ" dirty="0" smtClean="0"/>
              <a:t>bu ədədi 4 Yanvar tarixi kimi başa düşəcək</a:t>
            </a:r>
            <a:r>
              <a:rPr lang="en-US" dirty="0" smtClean="0"/>
              <a:t>. </a:t>
            </a:r>
            <a:endParaRPr lang="en-US" dirty="0"/>
          </a:p>
          <a:p>
            <a:pPr marL="169863" indent="-169863">
              <a:spcAft>
                <a:spcPct val="45000"/>
              </a:spcAft>
              <a:buFontTx/>
              <a:buChar char="•"/>
            </a:pPr>
            <a:r>
              <a:rPr lang="az-Latn-AZ" dirty="0" smtClean="0"/>
              <a:t>Əgər siz ədədin mənfi olduğunu mötərizələr vasitəsilə göstərmək üçün </a:t>
            </a:r>
            <a:r>
              <a:rPr lang="en-US" b="1" dirty="0" smtClean="0"/>
              <a:t>(</a:t>
            </a:r>
            <a:r>
              <a:rPr lang="en-US" b="1" dirty="0"/>
              <a:t>100)</a:t>
            </a:r>
            <a:r>
              <a:rPr lang="en-US" dirty="0"/>
              <a:t> </a:t>
            </a:r>
            <a:r>
              <a:rPr lang="az-Latn-AZ" dirty="0" smtClean="0"/>
              <a:t>daxil </a:t>
            </a:r>
            <a:r>
              <a:rPr lang="az-Latn-AZ" dirty="0" err="1" smtClean="0"/>
              <a:t>etmisinizsə</a:t>
            </a:r>
            <a:r>
              <a:rPr lang="az-Latn-AZ" dirty="0" smtClean="0"/>
              <a:t>, </a:t>
            </a:r>
            <a:r>
              <a:rPr lang="en-US" dirty="0" smtClean="0"/>
              <a:t>Excel </a:t>
            </a:r>
            <a:r>
              <a:rPr lang="az-Latn-AZ" dirty="0" smtClean="0"/>
              <a:t>ədədi  </a:t>
            </a:r>
            <a:r>
              <a:rPr lang="en-US" dirty="0" smtClean="0"/>
              <a:t>-100</a:t>
            </a:r>
            <a:r>
              <a:rPr lang="az-Latn-AZ" dirty="0" smtClean="0"/>
              <a:t> kimi göstərəcək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title"/>
          </p:nvPr>
        </p:nvSpPr>
        <p:spPr>
          <a:xfrm>
            <a:off x="242888" y="73025"/>
            <a:ext cx="8901112" cy="609600"/>
          </a:xfrm>
        </p:spPr>
        <p:txBody>
          <a:bodyPr/>
          <a:lstStyle/>
          <a:p>
            <a:r>
              <a:rPr lang="az-Latn-AZ" dirty="0" smtClean="0"/>
              <a:t>Ədədlərin daxil edilməsi</a:t>
            </a:r>
            <a:endParaRPr lang="en-US" dirty="0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1757363" y="3757613"/>
            <a:ext cx="5462587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/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277813" y="854075"/>
            <a:ext cx="8524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b="1" dirty="0" smtClean="0"/>
              <a:t>Başqa ədədlər və onların daxil edilməsi qaydaları</a:t>
            </a:r>
            <a:endParaRPr lang="en-US" sz="2000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06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build="p" bldLvl="2" autoUpdateAnimBg="0"/>
      <p:bldP spid="206853" grpId="0" build="p" autoUpdateAnimBg="0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Praktiki tapşırıqlar</a:t>
            </a: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1165277"/>
            <a:ext cx="8905875" cy="3438635"/>
          </a:xfrm>
        </p:spPr>
        <p:txBody>
          <a:bodyPr/>
          <a:lstStyle/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en-US" dirty="0" smtClean="0"/>
              <a:t>TAB </a:t>
            </a:r>
            <a:r>
              <a:rPr lang="az-Latn-AZ" dirty="0" smtClean="0"/>
              <a:t>və</a:t>
            </a:r>
            <a:r>
              <a:rPr lang="en-US" dirty="0" smtClean="0"/>
              <a:t> ENTER</a:t>
            </a:r>
            <a:r>
              <a:rPr lang="az-Latn-AZ" dirty="0" smtClean="0"/>
              <a:t>-dən istifadə edərək </a:t>
            </a:r>
            <a:r>
              <a:rPr lang="az-Latn-AZ" dirty="0" err="1" smtClean="0"/>
              <a:t>verilənləri</a:t>
            </a:r>
            <a:r>
              <a:rPr lang="az-Latn-AZ" dirty="0" smtClean="0"/>
              <a:t> daxil edin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Daxiletmə zamanı ortaya çıxan səhvləri düzəldin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Tarixlər və vaxtlar daxil edin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Ədədlər daxil edin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2,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2250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b="1" dirty="0" smtClean="0"/>
              <a:t>ENTER </a:t>
            </a:r>
            <a:r>
              <a:rPr lang="az-Latn-AZ" b="1" dirty="0" smtClean="0"/>
              <a:t>basılması seçimi bir xana sağa keçirir</a:t>
            </a:r>
            <a:r>
              <a:rPr lang="en-US" b="1" dirty="0" smtClean="0"/>
              <a:t>. (</a:t>
            </a:r>
            <a:r>
              <a:rPr lang="az-Latn-AZ" b="1" dirty="0" smtClean="0"/>
              <a:t>Bir cavabı qeyd edin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242888" y="2344738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Doğrudur</a:t>
            </a:r>
            <a:r>
              <a:rPr lang="en-US" sz="2000" dirty="0" smtClean="0"/>
              <a:t>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Doğru deyil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autoUpdateAnimBg="0" advAuto="0"/>
      <p:bldP spid="216068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2,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1: </a:t>
            </a:r>
            <a:r>
              <a:rPr lang="az-Latn-AZ" dirty="0" smtClean="0"/>
              <a:t>Cavab</a:t>
            </a:r>
            <a:endParaRPr 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3850" y="815975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dirty="0" smtClean="0"/>
              <a:t>Doğru deyil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300038" y="200025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ENTER </a:t>
            </a:r>
            <a:r>
              <a:rPr lang="az-Latn-AZ" sz="2000" dirty="0" smtClean="0"/>
              <a:t>basılması seçimi aşağı keçirir</a:t>
            </a:r>
            <a:r>
              <a:rPr lang="en-US" sz="2000" dirty="0" smtClean="0"/>
              <a:t>. TAB </a:t>
            </a:r>
            <a:r>
              <a:rPr lang="az-Latn-AZ" sz="2000" dirty="0" smtClean="0"/>
              <a:t>basılması isə seçimi sağa keçirir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autoUpdateAnimBg="0"/>
      <p:bldP spid="21811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2, </a:t>
            </a:r>
            <a:r>
              <a:rPr lang="az-Latn-AZ" dirty="0" smtClean="0"/>
              <a:t>sual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smtClean="0"/>
              <a:t>Bunlardan hansını </a:t>
            </a:r>
            <a:r>
              <a:rPr lang="en-US" b="1" dirty="0" smtClean="0"/>
              <a:t>Excel </a:t>
            </a:r>
            <a:r>
              <a:rPr lang="az-Latn-AZ" b="1" dirty="0" smtClean="0"/>
              <a:t>tarix kimi tanıyacaq</a:t>
            </a:r>
            <a:r>
              <a:rPr lang="en-US" b="1" dirty="0" smtClean="0"/>
              <a:t>? (</a:t>
            </a:r>
            <a:r>
              <a:rPr lang="az-Latn-AZ" b="1" dirty="0" smtClean="0"/>
              <a:t>Bir cavabı qeyd edin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smtClean="0"/>
              <a:t>6 </a:t>
            </a:r>
            <a:r>
              <a:rPr lang="az-Latn-AZ" sz="2000" dirty="0" smtClean="0"/>
              <a:t>fevral</a:t>
            </a:r>
            <a:r>
              <a:rPr lang="en-US" sz="2000" dirty="0" smtClean="0"/>
              <a:t> 1947</a:t>
            </a:r>
            <a:r>
              <a:rPr lang="en-US" sz="2000" dirty="0"/>
              <a:t>. 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/>
              <a:t>2,6,47.</a:t>
            </a:r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en-US" sz="2000" dirty="0" smtClean="0"/>
              <a:t>2-Fe</a:t>
            </a:r>
            <a:r>
              <a:rPr lang="az-Latn-AZ" sz="2000" dirty="0" smtClean="0"/>
              <a:t>v</a:t>
            </a:r>
            <a:r>
              <a:rPr lang="en-US" sz="2000" dirty="0" smtClean="0"/>
              <a:t>-47</a:t>
            </a:r>
            <a:r>
              <a:rPr lang="en-US" sz="2000" dirty="0"/>
              <a:t>.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24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 autoUpdateAnimBg="0" advAuto="0"/>
      <p:bldP spid="22426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Kursun məqsədləri</a:t>
            </a:r>
            <a:r>
              <a:rPr lang="en-US" dirty="0"/>
              <a:t>		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65188"/>
            <a:ext cx="8431213" cy="4659312"/>
          </a:xfrm>
        </p:spPr>
        <p:txBody>
          <a:bodyPr/>
          <a:lstStyle/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az-Latn-AZ" sz="2400" dirty="0" smtClean="0"/>
              <a:t>Yeni iş kitabı yaratmaq</a:t>
            </a:r>
            <a:r>
              <a:rPr lang="en-US" sz="2400" dirty="0" smtClean="0"/>
              <a:t>.</a:t>
            </a:r>
            <a:endParaRPr lang="en-US" sz="2400" dirty="0"/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az-Latn-AZ" sz="2400" dirty="0" smtClean="0"/>
              <a:t>Mətn və ədədlər daxil etmək</a:t>
            </a:r>
            <a:r>
              <a:rPr lang="en-US" sz="2400" dirty="0" smtClean="0"/>
              <a:t>.</a:t>
            </a:r>
            <a:endParaRPr lang="en-US" sz="2400" dirty="0"/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az-Latn-AZ" sz="2400" dirty="0" smtClean="0"/>
              <a:t>Mətn və ədədləri redaktə etmək</a:t>
            </a:r>
            <a:r>
              <a:rPr lang="en-US" sz="2400" dirty="0" smtClean="0"/>
              <a:t>.</a:t>
            </a:r>
            <a:endParaRPr lang="en-US" sz="2400" dirty="0"/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az-Latn-AZ" sz="2400" dirty="0" smtClean="0"/>
              <a:t>Sətir və sütunları əlavə etmək və silmək</a:t>
            </a:r>
            <a:r>
              <a:rPr lang="en-US" sz="2400" dirty="0" smtClean="0"/>
              <a:t>.</a:t>
            </a:r>
            <a:endParaRPr lang="en-US" sz="2400" dirty="0"/>
          </a:p>
          <a:p>
            <a:pPr lvl="1">
              <a:spcAft>
                <a:spcPct val="75000"/>
              </a:spcAft>
              <a:buClr>
                <a:srgbClr val="FF9900"/>
              </a:buClr>
            </a:pPr>
            <a:endParaRPr lang="en-US" sz="2400" dirty="0"/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endParaRPr lang="en-U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2, </a:t>
            </a:r>
            <a:r>
              <a:rPr lang="az-Latn-AZ" dirty="0" smtClean="0"/>
              <a:t>sual</a:t>
            </a:r>
            <a:r>
              <a:rPr lang="en-US" dirty="0" smtClean="0"/>
              <a:t> 2: </a:t>
            </a:r>
            <a:r>
              <a:rPr lang="az-Latn-AZ" dirty="0" smtClean="0"/>
              <a:t>Cavab</a:t>
            </a:r>
            <a:endParaRPr lang="en-US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77888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en-US" dirty="0" smtClean="0"/>
              <a:t>2-Fe</a:t>
            </a:r>
            <a:r>
              <a:rPr lang="az-Latn-AZ" dirty="0" smtClean="0"/>
              <a:t>v</a:t>
            </a:r>
            <a:r>
              <a:rPr lang="en-US" dirty="0" smtClean="0"/>
              <a:t>-47</a:t>
            </a:r>
            <a:r>
              <a:rPr lang="en-US" dirty="0"/>
              <a:t>.</a:t>
            </a: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238125" y="2124075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Tarixin hissələrini ayırmaq üçün çəpəki xətdən və ya tiredən istifadə </a:t>
            </a:r>
            <a:r>
              <a:rPr lang="az-Latn-AZ" sz="2000" dirty="0" err="1" smtClean="0"/>
              <a:t>etməlisiniz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autoUpdateAnimBg="0"/>
      <p:bldP spid="22630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az-Latn-AZ" dirty="0" smtClean="0"/>
              <a:t>Dərs</a:t>
            </a:r>
            <a:r>
              <a:rPr lang="en-US" dirty="0" smtClean="0"/>
              <a:t> </a:t>
            </a:r>
            <a:r>
              <a:rPr lang="en-US" dirty="0"/>
              <a:t>3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az-Latn-AZ" dirty="0" err="1" smtClean="0"/>
              <a:t>Verilənlərin</a:t>
            </a:r>
            <a:r>
              <a:rPr lang="az-Latn-AZ" dirty="0" smtClean="0"/>
              <a:t> və iş vərəqlərinin redaktəsi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 autoUpdateAnimBg="0"/>
      <p:bldP spid="215043" grpId="0" build="p" autoUpdateAnimBg="0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dirty="0" err="1" smtClean="0"/>
              <a:t>Verilənlərin</a:t>
            </a:r>
            <a:r>
              <a:rPr lang="az-Latn-AZ" dirty="0" smtClean="0"/>
              <a:t> və iş vərəqlərinin redaktəsi</a:t>
            </a:r>
            <a:endParaRPr lang="en-US" dirty="0"/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6119813" y="789798"/>
            <a:ext cx="2744787" cy="308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1900" dirty="0" smtClean="0"/>
              <a:t>Hər kəs səhv</a:t>
            </a:r>
            <a:r>
              <a:rPr lang="en-US" sz="1900" dirty="0" smtClean="0"/>
              <a:t> </a:t>
            </a:r>
            <a:r>
              <a:rPr lang="en-US" sz="1900" dirty="0" err="1" smtClean="0"/>
              <a:t>edir</a:t>
            </a:r>
            <a:r>
              <a:rPr lang="az-Latn-AZ" sz="1900" dirty="0" smtClean="0"/>
              <a:t>. Hətta düzgün daxil etdiyiniz tarixi də sonradan dəyişməyə ehtiyac yarana bilər.</a:t>
            </a:r>
            <a:endParaRPr lang="en-US" sz="19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1900" dirty="0" smtClean="0"/>
              <a:t>Bəzən bütöv iş vərəqinin </a:t>
            </a:r>
            <a:r>
              <a:rPr lang="az-Latn-AZ" sz="1900" dirty="0" err="1" smtClean="0"/>
              <a:t>dəyişdirilməsi</a:t>
            </a:r>
            <a:r>
              <a:rPr lang="az-Latn-AZ" sz="1900" dirty="0" smtClean="0"/>
              <a:t> lazım gəlir</a:t>
            </a:r>
            <a:r>
              <a:rPr lang="en-US" sz="1900" dirty="0" smtClean="0"/>
              <a:t>. </a:t>
            </a:r>
            <a:endParaRPr lang="en-US" sz="1900" dirty="0"/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277813" y="3919506"/>
            <a:ext cx="5741987" cy="223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Tutaq ki, sizin iş vərəqinin düz ortasına yeni sütun əlavə </a:t>
            </a:r>
            <a:r>
              <a:rPr lang="az-Latn-AZ" dirty="0" err="1" smtClean="0">
                <a:solidFill>
                  <a:srgbClr val="FFCC00"/>
                </a:solidFill>
              </a:rPr>
              <a:t>edilməlidir</a:t>
            </a:r>
            <a:r>
              <a:rPr lang="az-Latn-AZ" dirty="0" smtClean="0">
                <a:solidFill>
                  <a:srgbClr val="FFCC00"/>
                </a:solidFill>
              </a:rPr>
              <a:t>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Və yaxud, siz əlifba sırası üzrə </a:t>
            </a:r>
            <a:r>
              <a:rPr lang="az-Latn-AZ" dirty="0" err="1" smtClean="0">
                <a:solidFill>
                  <a:srgbClr val="FFCC00"/>
                </a:solidFill>
              </a:rPr>
              <a:t>əməkdaşlarınızın</a:t>
            </a:r>
            <a:r>
              <a:rPr lang="az-Latn-AZ" dirty="0" smtClean="0">
                <a:solidFill>
                  <a:srgbClr val="FFCC00"/>
                </a:solidFill>
              </a:rPr>
              <a:t> siyahısını </a:t>
            </a:r>
            <a:r>
              <a:rPr lang="az-Latn-AZ" dirty="0" err="1" smtClean="0">
                <a:solidFill>
                  <a:srgbClr val="FFCC00"/>
                </a:solidFill>
              </a:rPr>
              <a:t>düzəltmisiniz</a:t>
            </a:r>
            <a:r>
              <a:rPr lang="az-Latn-AZ" dirty="0" smtClean="0">
                <a:solidFill>
                  <a:srgbClr val="FFCC00"/>
                </a:solidFill>
              </a:rPr>
              <a:t> </a:t>
            </a:r>
            <a:r>
              <a:rPr lang="en-US" dirty="0" smtClean="0">
                <a:solidFill>
                  <a:srgbClr val="FFCC00"/>
                </a:solidFill>
              </a:rPr>
              <a:t>—</a:t>
            </a:r>
            <a:r>
              <a:rPr lang="az-Latn-AZ" dirty="0" smtClean="0">
                <a:solidFill>
                  <a:srgbClr val="FFCC00"/>
                </a:solidFill>
              </a:rPr>
              <a:t> bəs siz yeni bir işçi qəbul etdikdə nə </a:t>
            </a:r>
            <a:r>
              <a:rPr lang="az-Latn-AZ" dirty="0" err="1" smtClean="0">
                <a:solidFill>
                  <a:srgbClr val="FFCC00"/>
                </a:solidFill>
              </a:rPr>
              <a:t>edəcəksiniz</a:t>
            </a:r>
            <a:r>
              <a:rPr lang="en-US" dirty="0" smtClean="0">
                <a:solidFill>
                  <a:srgbClr val="FFCC00"/>
                </a:solidFill>
              </a:rPr>
              <a:t>?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Bu dərsdə </a:t>
            </a:r>
            <a:r>
              <a:rPr lang="az-Latn-AZ" dirty="0" err="1" smtClean="0">
                <a:solidFill>
                  <a:srgbClr val="FFCC00"/>
                </a:solidFill>
              </a:rPr>
              <a:t>verilənlərin</a:t>
            </a:r>
            <a:r>
              <a:rPr lang="az-Latn-AZ" dirty="0" smtClean="0">
                <a:solidFill>
                  <a:srgbClr val="FFCC00"/>
                </a:solidFill>
              </a:rPr>
              <a:t> redaktəsinin və iş vərəqinə sütun və sətir əlavə </a:t>
            </a:r>
            <a:r>
              <a:rPr lang="az-Latn-AZ" dirty="0" err="1" smtClean="0">
                <a:solidFill>
                  <a:srgbClr val="FFCC00"/>
                </a:solidFill>
              </a:rPr>
              <a:t>edilməsinin</a:t>
            </a:r>
            <a:r>
              <a:rPr lang="az-Latn-AZ" dirty="0" smtClean="0">
                <a:solidFill>
                  <a:srgbClr val="FFCC00"/>
                </a:solidFill>
              </a:rPr>
              <a:t> və ya </a:t>
            </a:r>
            <a:r>
              <a:rPr lang="az-Latn-AZ" dirty="0" err="1" smtClean="0">
                <a:solidFill>
                  <a:srgbClr val="FFCC00"/>
                </a:solidFill>
              </a:rPr>
              <a:t>silinməsinin</a:t>
            </a:r>
            <a:r>
              <a:rPr lang="az-Latn-AZ" dirty="0" smtClean="0">
                <a:solidFill>
                  <a:srgbClr val="FFCC00"/>
                </a:solidFill>
              </a:rPr>
              <a:t> necə asan olduğunu görəcəksiniz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3107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65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618" y="903008"/>
            <a:ext cx="5674782" cy="286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69067" y="1332089"/>
            <a:ext cx="1693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Sütun Əlavə et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2570" y="1986844"/>
            <a:ext cx="20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Verilənləri</a:t>
            </a:r>
            <a:r>
              <a:rPr lang="az-Latn-A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Redaktə et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1999" y="2968978"/>
            <a:ext cx="1693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Sətir Əlavə et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2235200"/>
            <a:ext cx="643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/>
              <a:t>13256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89867" y="2449689"/>
            <a:ext cx="643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/>
              <a:t>123456</a:t>
            </a:r>
            <a:endParaRPr lang="en-US" sz="1000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utoUpdateAnimBg="0"/>
      <p:bldP spid="13107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361" y="954635"/>
            <a:ext cx="5591492" cy="284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dirty="0" err="1" smtClean="0"/>
              <a:t>Verilənlərin</a:t>
            </a:r>
            <a:r>
              <a:rPr lang="az-Latn-AZ" dirty="0" smtClean="0"/>
              <a:t> redaktəsi</a:t>
            </a:r>
            <a:endParaRPr lang="en-US" dirty="0"/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6119813" y="839560"/>
            <a:ext cx="2744787" cy="310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1900" dirty="0" smtClean="0"/>
              <a:t>Tutaq ki, siz A2 xanasına 5400 daxil etməyi nəzərdə tuturdunuz, lakin səhvən 4500 daxil </a:t>
            </a:r>
            <a:r>
              <a:rPr lang="az-Latn-AZ" sz="1900" dirty="0" err="1" smtClean="0"/>
              <a:t>etmisiniz</a:t>
            </a:r>
            <a:r>
              <a:rPr lang="en-US" sz="1900" dirty="0" smtClean="0"/>
              <a:t>. </a:t>
            </a:r>
            <a:endParaRPr lang="en-US" sz="19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1900" dirty="0" smtClean="0"/>
              <a:t>Səhv aşkar olunduqda onun düzəldilməsi üçün iki yol vardır</a:t>
            </a:r>
            <a:r>
              <a:rPr lang="en-US" sz="1900" dirty="0" smtClean="0"/>
              <a:t>. </a:t>
            </a:r>
            <a:endParaRPr lang="en-US" sz="1900" dirty="0"/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>
            <a:off x="339725" y="3893232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33130" name="Object 10"/>
          <p:cNvGraphicFramePr>
            <a:graphicFrameLocks noChangeAspect="1"/>
          </p:cNvGraphicFramePr>
          <p:nvPr/>
        </p:nvGraphicFramePr>
        <p:xfrm>
          <a:off x="339725" y="3996646"/>
          <a:ext cx="269875" cy="303212"/>
        </p:xfrm>
        <a:graphic>
          <a:graphicData uri="http://schemas.openxmlformats.org/presentationml/2006/ole">
            <p:oleObj spid="_x0000_s286722" name="Visio" r:id="rId5" imgW="270231" imgH="303063" progId="">
              <p:embed/>
            </p:oleObj>
          </a:graphicData>
        </a:graphic>
      </p:graphicFrame>
      <p:graphicFrame>
        <p:nvGraphicFramePr>
          <p:cNvPr id="133131" name="Object 11"/>
          <p:cNvGraphicFramePr>
            <a:graphicFrameLocks noChangeAspect="1"/>
          </p:cNvGraphicFramePr>
          <p:nvPr/>
        </p:nvGraphicFramePr>
        <p:xfrm>
          <a:off x="339725" y="4705573"/>
          <a:ext cx="269875" cy="303212"/>
        </p:xfrm>
        <a:graphic>
          <a:graphicData uri="http://schemas.openxmlformats.org/presentationml/2006/ole">
            <p:oleObj spid="_x0000_s286723" name="Visio" r:id="rId6" imgW="270231" imgH="303063" progId="">
              <p:embed/>
            </p:oleObj>
          </a:graphicData>
        </a:graphic>
      </p:graphicFrame>
      <p:graphicFrame>
        <p:nvGraphicFramePr>
          <p:cNvPr id="133132" name="Object 12"/>
          <p:cNvGraphicFramePr>
            <a:graphicFrameLocks noChangeAspect="1"/>
          </p:cNvGraphicFramePr>
          <p:nvPr/>
        </p:nvGraphicFramePr>
        <p:xfrm>
          <a:off x="339725" y="5435823"/>
          <a:ext cx="269875" cy="303212"/>
        </p:xfrm>
        <a:graphic>
          <a:graphicData uri="http://schemas.openxmlformats.org/presentationml/2006/ole">
            <p:oleObj spid="_x0000_s286724" name="Visio" r:id="rId7" imgW="270231" imgH="303063" progId="">
              <p:embed/>
            </p:oleObj>
          </a:graphicData>
        </a:graphic>
      </p:graphicFrame>
      <p:sp>
        <p:nvSpPr>
          <p:cNvPr id="133133" name="Rectangle 13"/>
          <p:cNvSpPr>
            <a:spLocks noChangeArrowheads="1"/>
          </p:cNvSpPr>
          <p:nvPr/>
        </p:nvSpPr>
        <p:spPr bwMode="auto">
          <a:xfrm>
            <a:off x="676275" y="3963308"/>
            <a:ext cx="5940425" cy="211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Daxilindəki </a:t>
            </a:r>
            <a:r>
              <a:rPr lang="az-Latn-AZ" dirty="0" err="1" smtClean="0">
                <a:solidFill>
                  <a:srgbClr val="FFCC00"/>
                </a:solidFill>
              </a:rPr>
              <a:t>verilənləri</a:t>
            </a:r>
            <a:r>
              <a:rPr lang="az-Latn-AZ" dirty="0" smtClean="0">
                <a:solidFill>
                  <a:srgbClr val="FFCC00"/>
                </a:solidFill>
              </a:rPr>
              <a:t> redaktə etmək üçün xananı ikiqat </a:t>
            </a:r>
            <a:r>
              <a:rPr lang="az-Latn-AZ" dirty="0" err="1" smtClean="0">
                <a:solidFill>
                  <a:srgbClr val="FFCC00"/>
                </a:solidFill>
              </a:rPr>
              <a:t>klikləyin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Yaxud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az-Latn-AZ" dirty="0" smtClean="0">
                <a:solidFill>
                  <a:srgbClr val="FFCC00"/>
                </a:solidFill>
              </a:rPr>
              <a:t>xananı </a:t>
            </a:r>
            <a:r>
              <a:rPr lang="az-Latn-AZ" dirty="0" err="1" smtClean="0">
                <a:solidFill>
                  <a:srgbClr val="FFCC00"/>
                </a:solidFill>
              </a:rPr>
              <a:t>kliklədikdən</a:t>
            </a:r>
            <a:r>
              <a:rPr lang="az-Latn-AZ" dirty="0" smtClean="0">
                <a:solidFill>
                  <a:srgbClr val="FFCC00"/>
                </a:solidFill>
              </a:rPr>
              <a:t> sonra </a:t>
            </a:r>
            <a:r>
              <a:rPr lang="az-Latn-AZ" dirty="0" err="1" smtClean="0">
                <a:solidFill>
                  <a:srgbClr val="FFCC00"/>
                </a:solidFill>
              </a:rPr>
              <a:t>verilənləri</a:t>
            </a:r>
            <a:r>
              <a:rPr lang="az-Latn-AZ" dirty="0" smtClean="0">
                <a:solidFill>
                  <a:srgbClr val="FFCC00"/>
                </a:solidFill>
              </a:rPr>
              <a:t> Düstur Sətrində redaktə edin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Bu yollarla xana </a:t>
            </a:r>
            <a:r>
              <a:rPr lang="az-Latn-AZ" dirty="0" err="1" smtClean="0">
                <a:solidFill>
                  <a:srgbClr val="FFCC00"/>
                </a:solidFill>
              </a:rPr>
              <a:t>seçildikdən</a:t>
            </a:r>
            <a:r>
              <a:rPr lang="az-Latn-AZ" dirty="0" smtClean="0">
                <a:solidFill>
                  <a:srgbClr val="FFCC00"/>
                </a:solidFill>
              </a:rPr>
              <a:t> sonra iş vərəqinin aşağı sol küncündə vəziyyət sətrində  </a:t>
            </a:r>
            <a:r>
              <a:rPr lang="az-Latn-AZ" b="1" dirty="0" smtClean="0">
                <a:solidFill>
                  <a:srgbClr val="FFCC00"/>
                </a:solidFill>
              </a:rPr>
              <a:t>Redaktə </a:t>
            </a:r>
            <a:r>
              <a:rPr lang="az-Latn-AZ" dirty="0" smtClean="0">
                <a:solidFill>
                  <a:srgbClr val="FFCC00"/>
                </a:solidFill>
              </a:rPr>
              <a:t>sözü görünür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688" y="2456121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6539" y="2466753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7655" y="2466753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2009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219" y="2690037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4500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241" y="3508746"/>
            <a:ext cx="744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 err="1" smtClean="0">
                <a:solidFill>
                  <a:schemeClr val="accent2"/>
                </a:solidFill>
              </a:rPr>
              <a:t>Redaktə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5480" y="2052085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4500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9070" y="2690037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2700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2085" y="2690037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3900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3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3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  <p:bldP spid="13313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361" y="954635"/>
            <a:ext cx="5591492" cy="284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dirty="0" err="1" smtClean="0"/>
              <a:t>Verilənlərin</a:t>
            </a:r>
            <a:r>
              <a:rPr lang="az-Latn-AZ" dirty="0" smtClean="0"/>
              <a:t> redaktəsi</a:t>
            </a:r>
            <a:endParaRPr lang="en-US" dirty="0"/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Bu iki üsul arasında hansı fərq var</a:t>
            </a:r>
            <a:r>
              <a:rPr lang="en-US" sz="2000" dirty="0" smtClean="0"/>
              <a:t>? </a:t>
            </a:r>
            <a:endParaRPr lang="en-US" sz="2000" dirty="0"/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0410" name="Rectangle 10"/>
          <p:cNvSpPr>
            <a:spLocks noChangeArrowheads="1"/>
          </p:cNvSpPr>
          <p:nvPr/>
        </p:nvSpPr>
        <p:spPr bwMode="auto">
          <a:xfrm>
            <a:off x="277813" y="3994150"/>
            <a:ext cx="5926137" cy="6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Burada hər hansı bir yerdə dəyişikliyi necə edə </a:t>
            </a:r>
            <a:r>
              <a:rPr lang="az-Latn-AZ" dirty="0" err="1" smtClean="0">
                <a:solidFill>
                  <a:srgbClr val="FFCC00"/>
                </a:solidFill>
              </a:rPr>
              <a:t>biləcəyiniz</a:t>
            </a:r>
            <a:r>
              <a:rPr lang="az-Latn-AZ" dirty="0" smtClean="0">
                <a:solidFill>
                  <a:srgbClr val="FFCC00"/>
                </a:solidFill>
              </a:rPr>
              <a:t> göstərilir</a:t>
            </a:r>
            <a:r>
              <a:rPr lang="en-US" dirty="0" smtClean="0">
                <a:solidFill>
                  <a:srgbClr val="FFCC00"/>
                </a:solidFill>
              </a:rPr>
              <a:t>: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30411" name="Rectangle 11"/>
          <p:cNvSpPr>
            <a:spLocks noChangeArrowheads="1"/>
          </p:cNvSpPr>
          <p:nvPr/>
        </p:nvSpPr>
        <p:spPr bwMode="auto">
          <a:xfrm>
            <a:off x="242888" y="4636373"/>
            <a:ext cx="5940425" cy="13526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3838" indent="-223838">
              <a:spcBef>
                <a:spcPct val="20000"/>
              </a:spcBef>
              <a:spcAft>
                <a:spcPct val="35000"/>
              </a:spcAft>
              <a:buFontTx/>
              <a:buChar char="•"/>
            </a:pPr>
            <a:r>
              <a:rPr lang="az-Latn-AZ" dirty="0" smtClean="0">
                <a:solidFill>
                  <a:srgbClr val="FFCC00"/>
                </a:solidFill>
              </a:rPr>
              <a:t>Hərf və ya ədədləri </a:t>
            </a:r>
            <a:r>
              <a:rPr lang="en-US" dirty="0" smtClean="0">
                <a:solidFill>
                  <a:srgbClr val="FFCC00"/>
                </a:solidFill>
              </a:rPr>
              <a:t>BACKSPACE </a:t>
            </a:r>
            <a:r>
              <a:rPr lang="az-Latn-AZ" dirty="0" smtClean="0">
                <a:solidFill>
                  <a:srgbClr val="FFCC00"/>
                </a:solidFill>
              </a:rPr>
              <a:t>basmaqla və ya onları qeyd edib sonra </a:t>
            </a:r>
            <a:r>
              <a:rPr lang="en-US" dirty="0" smtClean="0">
                <a:solidFill>
                  <a:srgbClr val="FFCC00"/>
                </a:solidFill>
              </a:rPr>
              <a:t>DELETE</a:t>
            </a:r>
            <a:r>
              <a:rPr lang="az-Latn-AZ" dirty="0" smtClean="0">
                <a:solidFill>
                  <a:srgbClr val="FFCC00"/>
                </a:solidFill>
              </a:rPr>
              <a:t> basmaqla silin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 marL="223838" indent="-223838">
              <a:spcBef>
                <a:spcPct val="20000"/>
              </a:spcBef>
              <a:spcAft>
                <a:spcPct val="35000"/>
              </a:spcAft>
              <a:buFontTx/>
              <a:buChar char="•"/>
            </a:pPr>
            <a:r>
              <a:rPr lang="az-Latn-AZ" dirty="0" smtClean="0">
                <a:solidFill>
                  <a:srgbClr val="FFCC00"/>
                </a:solidFill>
              </a:rPr>
              <a:t>Hərf və ya ədədləri onları qeyd edib sonra hər hansı fərqli bir şey daxil etməklə redaktə edin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30412" name="Rectangle 12"/>
          <p:cNvSpPr>
            <a:spLocks noChangeArrowheads="1"/>
          </p:cNvSpPr>
          <p:nvPr/>
        </p:nvSpPr>
        <p:spPr bwMode="auto">
          <a:xfrm>
            <a:off x="6119813" y="1877980"/>
            <a:ext cx="2744787" cy="18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Bu fərq sizin </a:t>
            </a:r>
            <a:r>
              <a:rPr lang="az-Latn-AZ" sz="2000" dirty="0" err="1" smtClean="0"/>
              <a:t>rahatlığınızla</a:t>
            </a:r>
            <a:r>
              <a:rPr lang="az-Latn-AZ" sz="2000" dirty="0" smtClean="0"/>
              <a:t> bağlıdır</a:t>
            </a:r>
            <a:r>
              <a:rPr lang="en-US" sz="2000" dirty="0" smtClean="0"/>
              <a:t>. </a:t>
            </a:r>
            <a:r>
              <a:rPr lang="az-Latn-AZ" sz="2000" dirty="0" err="1" smtClean="0"/>
              <a:t>Asanlığından</a:t>
            </a:r>
            <a:r>
              <a:rPr lang="az-Latn-AZ" sz="2000" dirty="0" smtClean="0"/>
              <a:t> asılı olaraq siz ya Düstur Sətrini, ya da xananın özünü tapa bilərsiniz.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6688" y="2456121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6539" y="2466753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7655" y="2466753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2009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219" y="2700670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4500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241" y="3508746"/>
            <a:ext cx="744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 err="1" smtClean="0">
                <a:solidFill>
                  <a:schemeClr val="accent2"/>
                </a:solidFill>
              </a:rPr>
              <a:t>Redaktə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5480" y="2052085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4500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9070" y="2700670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2700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2085" y="2700670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3900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30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0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0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0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 autoUpdateAnimBg="0" advAuto="0"/>
      <p:bldP spid="230410" grpId="0" build="p" autoUpdateAnimBg="0"/>
      <p:bldP spid="230411" grpId="0" build="p" autoUpdateAnimBg="0"/>
      <p:bldP spid="230412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361" y="954635"/>
            <a:ext cx="5591492" cy="284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dirty="0" err="1" smtClean="0"/>
              <a:t>Verilənlərin</a:t>
            </a:r>
            <a:r>
              <a:rPr lang="az-Latn-AZ" dirty="0" smtClean="0"/>
              <a:t> redaktəsi</a:t>
            </a:r>
            <a:endParaRPr lang="en-US" dirty="0"/>
          </a:p>
        </p:txBody>
      </p:sp>
      <p:sp>
        <p:nvSpPr>
          <p:cNvPr id="236548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277813" y="3994150"/>
            <a:ext cx="5926137" cy="76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Burada hər hansı bir yerdə dəyişikliyi necə edə </a:t>
            </a:r>
            <a:r>
              <a:rPr lang="az-Latn-AZ" dirty="0" err="1" smtClean="0">
                <a:solidFill>
                  <a:srgbClr val="FFCC00"/>
                </a:solidFill>
              </a:rPr>
              <a:t>biləcəyiniz</a:t>
            </a:r>
            <a:r>
              <a:rPr lang="az-Latn-AZ" dirty="0" smtClean="0">
                <a:solidFill>
                  <a:srgbClr val="FFCC00"/>
                </a:solidFill>
              </a:rPr>
              <a:t> göstərilir</a:t>
            </a:r>
            <a:r>
              <a:rPr lang="en-US" dirty="0" smtClean="0">
                <a:solidFill>
                  <a:srgbClr val="FFCC00"/>
                </a:solidFill>
              </a:rPr>
              <a:t>: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242888" y="4841644"/>
            <a:ext cx="594042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3838" indent="-223838">
              <a:spcBef>
                <a:spcPct val="20000"/>
              </a:spcBef>
              <a:spcAft>
                <a:spcPct val="45000"/>
              </a:spcAft>
              <a:buFontTx/>
              <a:buChar char="•"/>
            </a:pPr>
            <a:r>
              <a:rPr lang="az-Latn-AZ" dirty="0" err="1" smtClean="0">
                <a:solidFill>
                  <a:srgbClr val="FFCC00"/>
                </a:solidFill>
              </a:rPr>
              <a:t>Kursoru</a:t>
            </a:r>
            <a:r>
              <a:rPr lang="az-Latn-AZ" dirty="0" smtClean="0">
                <a:solidFill>
                  <a:srgbClr val="FFCC00"/>
                </a:solidFill>
              </a:rPr>
              <a:t> lazımi mövqeyə </a:t>
            </a:r>
            <a:r>
              <a:rPr lang="az-Latn-AZ" dirty="0" err="1" smtClean="0">
                <a:solidFill>
                  <a:srgbClr val="FFCC00"/>
                </a:solidFill>
              </a:rPr>
              <a:t>yerləşdirib</a:t>
            </a:r>
            <a:r>
              <a:rPr lang="az-Latn-AZ" dirty="0" smtClean="0">
                <a:solidFill>
                  <a:srgbClr val="FFCC00"/>
                </a:solidFill>
              </a:rPr>
              <a:t> sonra simvolları daxil etməklə yeni hərf və ya ədədləri xana </a:t>
            </a:r>
            <a:r>
              <a:rPr lang="az-Latn-AZ" dirty="0" err="1" smtClean="0">
                <a:solidFill>
                  <a:srgbClr val="FFCC00"/>
                </a:solidFill>
              </a:rPr>
              <a:t>verilənlərinə</a:t>
            </a:r>
            <a:r>
              <a:rPr lang="az-Latn-AZ" dirty="0" smtClean="0">
                <a:solidFill>
                  <a:srgbClr val="FFCC00"/>
                </a:solidFill>
              </a:rPr>
              <a:t> daxil edin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36552" name="Rectangle 8"/>
          <p:cNvSpPr>
            <a:spLocks noChangeArrowheads="1"/>
          </p:cNvSpPr>
          <p:nvPr/>
        </p:nvSpPr>
        <p:spPr bwMode="auto">
          <a:xfrm>
            <a:off x="6119813" y="854075"/>
            <a:ext cx="2744787" cy="80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Bu iki üsul arasında hansı fərq var</a:t>
            </a:r>
            <a:r>
              <a:rPr lang="en-US" sz="2000" dirty="0" smtClean="0"/>
              <a:t>? </a:t>
            </a:r>
            <a:endParaRPr lang="en-US" sz="2000" dirty="0"/>
          </a:p>
        </p:txBody>
      </p:sp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6119813" y="1840658"/>
            <a:ext cx="2744787" cy="187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Bu fərq sizin </a:t>
            </a:r>
            <a:r>
              <a:rPr lang="az-Latn-AZ" sz="2000" dirty="0" err="1" smtClean="0"/>
              <a:t>rahatlığınızla</a:t>
            </a:r>
            <a:r>
              <a:rPr lang="az-Latn-AZ" sz="2000" dirty="0" smtClean="0"/>
              <a:t> bağlıdır</a:t>
            </a:r>
            <a:r>
              <a:rPr lang="en-US" sz="2000" dirty="0" smtClean="0"/>
              <a:t>. </a:t>
            </a:r>
            <a:r>
              <a:rPr lang="az-Latn-AZ" sz="2000" dirty="0" err="1" smtClean="0"/>
              <a:t>Asanlığından</a:t>
            </a:r>
            <a:r>
              <a:rPr lang="az-Latn-AZ" sz="2000" dirty="0" smtClean="0"/>
              <a:t> asılı olaraq siz ya Düstur Sətrini, ya da xananın özünü tapa bilərsiniz.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6688" y="2456121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6539" y="2466753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7655" y="2466753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2009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219" y="2700670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4500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241" y="3508746"/>
            <a:ext cx="744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 err="1" smtClean="0">
                <a:solidFill>
                  <a:schemeClr val="accent2"/>
                </a:solidFill>
              </a:rPr>
              <a:t>Redaktə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5480" y="2052085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4500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9070" y="2700670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2700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2085" y="2700670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3900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6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1" grpId="0" build="p" autoUpdateAnimBg="0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361" y="954635"/>
            <a:ext cx="5591492" cy="284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dirty="0" err="1" smtClean="0"/>
              <a:t>Verilənlərin</a:t>
            </a:r>
            <a:r>
              <a:rPr lang="az-Latn-AZ" dirty="0" smtClean="0"/>
              <a:t> redaktəsi</a:t>
            </a:r>
            <a:endParaRPr lang="en-US" dirty="0"/>
          </a:p>
        </p:txBody>
      </p:sp>
      <p:sp>
        <p:nvSpPr>
          <p:cNvPr id="238596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277813" y="3994150"/>
            <a:ext cx="592613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Nə </a:t>
            </a:r>
            <a:r>
              <a:rPr lang="az-Latn-AZ" dirty="0" err="1" smtClean="0">
                <a:solidFill>
                  <a:srgbClr val="FFCC00"/>
                </a:solidFill>
              </a:rPr>
              <a:t>etməyinizdən</a:t>
            </a:r>
            <a:r>
              <a:rPr lang="az-Latn-AZ" dirty="0" smtClean="0">
                <a:solidFill>
                  <a:srgbClr val="FFCC00"/>
                </a:solidFill>
              </a:rPr>
              <a:t> asılı olmayaraq, redaktədən sonra </a:t>
            </a:r>
            <a:r>
              <a:rPr lang="en-US" dirty="0" smtClean="0">
                <a:solidFill>
                  <a:srgbClr val="FFCC00"/>
                </a:solidFill>
              </a:rPr>
              <a:t>ENTER </a:t>
            </a:r>
            <a:r>
              <a:rPr lang="az-Latn-AZ" dirty="0" smtClean="0">
                <a:solidFill>
                  <a:srgbClr val="FFCC00"/>
                </a:solidFill>
              </a:rPr>
              <a:t>və ya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>
                <a:solidFill>
                  <a:srgbClr val="FFCC00"/>
                </a:solidFill>
              </a:rPr>
              <a:t>TAB </a:t>
            </a:r>
            <a:r>
              <a:rPr lang="az-Latn-AZ" dirty="0" smtClean="0">
                <a:solidFill>
                  <a:srgbClr val="FFCC00"/>
                </a:solidFill>
              </a:rPr>
              <a:t>basmağı unutmayın ki, sizin dəyişikliklər xanada saxlansın.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6119813" y="854075"/>
            <a:ext cx="2744787" cy="7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Bu iki üsul arasında hansı fərq var</a:t>
            </a:r>
            <a:r>
              <a:rPr lang="en-US" sz="2000" dirty="0" smtClean="0"/>
              <a:t>? </a:t>
            </a:r>
            <a:endParaRPr lang="en-US" sz="2000" dirty="0"/>
          </a:p>
        </p:txBody>
      </p:sp>
      <p:sp>
        <p:nvSpPr>
          <p:cNvPr id="238601" name="Rectangle 9"/>
          <p:cNvSpPr>
            <a:spLocks noChangeArrowheads="1"/>
          </p:cNvSpPr>
          <p:nvPr/>
        </p:nvSpPr>
        <p:spPr bwMode="auto">
          <a:xfrm>
            <a:off x="6119813" y="1754154"/>
            <a:ext cx="2744787" cy="19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Bu fərq sizin </a:t>
            </a:r>
            <a:r>
              <a:rPr lang="az-Latn-AZ" sz="2000" dirty="0" err="1" smtClean="0"/>
              <a:t>rahatlığınızla</a:t>
            </a:r>
            <a:r>
              <a:rPr lang="az-Latn-AZ" sz="2000" dirty="0" smtClean="0"/>
              <a:t> bağlıdır</a:t>
            </a:r>
            <a:r>
              <a:rPr lang="en-US" sz="2000" dirty="0" smtClean="0"/>
              <a:t>. </a:t>
            </a:r>
            <a:r>
              <a:rPr lang="az-Latn-AZ" sz="2000" dirty="0" err="1" smtClean="0"/>
              <a:t>Asanlığından</a:t>
            </a:r>
            <a:r>
              <a:rPr lang="az-Latn-AZ" sz="2000" dirty="0" smtClean="0"/>
              <a:t> asılı olaraq siz ya Düstur Sətrini, ya da xananın özünü tapa bilərsiniz.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6688" y="2456121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6539" y="2466753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7655" y="2466753"/>
            <a:ext cx="64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solidFill>
                  <a:schemeClr val="bg1">
                    <a:lumMod val="75000"/>
                  </a:schemeClr>
                </a:solidFill>
              </a:rPr>
              <a:t>2009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219" y="2690037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0241" y="3508746"/>
            <a:ext cx="744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 err="1" smtClean="0">
                <a:solidFill>
                  <a:schemeClr val="accent2"/>
                </a:solidFill>
              </a:rPr>
              <a:t>Redaktə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5480" y="2052085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29070" y="2690037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2700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2085" y="2690037"/>
            <a:ext cx="64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>
                <a:solidFill>
                  <a:schemeClr val="bg1">
                    <a:lumMod val="75000"/>
                  </a:schemeClr>
                </a:solidFill>
              </a:rPr>
              <a:t>3900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8" grpId="0" build="p" autoUpdateAnimBg="0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err="1" smtClean="0"/>
              <a:t>Verilənlərin</a:t>
            </a:r>
            <a:r>
              <a:rPr lang="az-Latn-AZ" dirty="0" smtClean="0"/>
              <a:t> formatının silinməsi</a:t>
            </a:r>
            <a:endParaRPr lang="en-US" dirty="0"/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6119813" y="829369"/>
            <a:ext cx="2744787" cy="315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1900" dirty="0" smtClean="0"/>
              <a:t>Sürpriz</a:t>
            </a:r>
            <a:r>
              <a:rPr lang="en-US" sz="1900" dirty="0" smtClean="0"/>
              <a:t>! </a:t>
            </a:r>
            <a:r>
              <a:rPr lang="az-Latn-AZ" sz="1900" dirty="0" smtClean="0"/>
              <a:t>Kimsə başqası sizin iş vərəqindən istifadə edib, bəzi </a:t>
            </a:r>
            <a:r>
              <a:rPr lang="az-Latn-AZ" sz="1900" dirty="0" err="1" smtClean="0"/>
              <a:t>verilənləri</a:t>
            </a:r>
            <a:r>
              <a:rPr lang="az-Latn-AZ" sz="1900" dirty="0" smtClean="0"/>
              <a:t> doldurub və 2008-dəki həcmin ən kiçik olduğunu vurğulamaq üçün B6 xanasındakı ədədi qalın və qırmızı edib.</a:t>
            </a:r>
            <a:endParaRPr lang="en-US" sz="1900" dirty="0"/>
          </a:p>
        </p:txBody>
      </p:sp>
      <p:sp>
        <p:nvSpPr>
          <p:cNvPr id="13517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277813" y="3994150"/>
            <a:ext cx="5926137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Lakin bu həcm dəyişmişdir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Siz vəziyyəti düzəltmək </a:t>
            </a:r>
            <a:r>
              <a:rPr lang="az-Latn-AZ" dirty="0" err="1" smtClean="0">
                <a:solidFill>
                  <a:srgbClr val="FFCC00"/>
                </a:solidFill>
              </a:rPr>
              <a:t>istəyirsiniz</a:t>
            </a:r>
            <a:r>
              <a:rPr lang="az-Latn-AZ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285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465" y="943698"/>
            <a:ext cx="5666563" cy="287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464661" y="1180215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2"/>
                </a:solidFill>
              </a:rPr>
              <a:t>Ev</a:t>
            </a:r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3830" y="2895214"/>
            <a:ext cx="1104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smtClean="0">
                <a:solidFill>
                  <a:schemeClr val="accent2"/>
                </a:solidFill>
              </a:rPr>
              <a:t>Format</a:t>
            </a:r>
            <a:r>
              <a:rPr lang="az-Latn-AZ" sz="800" b="1" dirty="0" smtClean="0">
                <a:solidFill>
                  <a:schemeClr val="accent2"/>
                </a:solidFill>
              </a:rPr>
              <a:t>ları Təmizlə</a:t>
            </a:r>
            <a:endParaRPr lang="en-US" sz="800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8844" y="12244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0487" y="12244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30294" y="2110306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31937" y="2110306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30319" y="30151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31962" y="30151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5350" y="1408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93850" y="1408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1250" y="2297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09750" y="2297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0950" y="319298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49450" y="319298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83069" y="1603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73569" y="2495549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32319" y="3390899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75219" y="1603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b="1" dirty="0" smtClean="0">
                <a:solidFill>
                  <a:srgbClr val="FF0000"/>
                </a:solidFill>
              </a:rPr>
              <a:t>2700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0819" y="3381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b="1" dirty="0" smtClean="0">
                <a:solidFill>
                  <a:srgbClr val="FF0000"/>
                </a:solidFill>
              </a:rPr>
              <a:t>4000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14825" y="2680901"/>
            <a:ext cx="1054115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59542" y="2690427"/>
            <a:ext cx="1104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2"/>
                </a:solidFill>
              </a:rPr>
              <a:t>Hamısını Təmizlə</a:t>
            </a:r>
            <a:endParaRPr lang="en-US" sz="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35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35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autoUpdateAnimBg="0"/>
      <p:bldP spid="135178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err="1" smtClean="0"/>
              <a:t>Verilənlərin</a:t>
            </a:r>
            <a:r>
              <a:rPr lang="az-Latn-AZ" dirty="0" smtClean="0"/>
              <a:t> formatının silinməsi</a:t>
            </a:r>
            <a:endParaRPr lang="en-US" dirty="0"/>
          </a:p>
        </p:txBody>
      </p:sp>
      <p:graphicFrame>
        <p:nvGraphicFramePr>
          <p:cNvPr id="240644" name="Object 4"/>
          <p:cNvGraphicFramePr>
            <a:graphicFrameLocks noChangeAspect="1"/>
          </p:cNvGraphicFramePr>
          <p:nvPr/>
        </p:nvGraphicFramePr>
        <p:xfrm>
          <a:off x="339725" y="4535488"/>
          <a:ext cx="269875" cy="303212"/>
        </p:xfrm>
        <a:graphic>
          <a:graphicData uri="http://schemas.openxmlformats.org/presentationml/2006/ole">
            <p:oleObj spid="_x0000_s287746" name="Visio" r:id="rId4" imgW="270231" imgH="303063" progId="">
              <p:embed/>
            </p:oleObj>
          </a:graphicData>
        </a:graphic>
      </p:graphicFrame>
      <p:graphicFrame>
        <p:nvGraphicFramePr>
          <p:cNvPr id="240645" name="Object 5"/>
          <p:cNvGraphicFramePr>
            <a:graphicFrameLocks noChangeAspect="1"/>
          </p:cNvGraphicFramePr>
          <p:nvPr/>
        </p:nvGraphicFramePr>
        <p:xfrm>
          <a:off x="339725" y="4983163"/>
          <a:ext cx="269875" cy="303212"/>
        </p:xfrm>
        <a:graphic>
          <a:graphicData uri="http://schemas.openxmlformats.org/presentationml/2006/ole">
            <p:oleObj spid="_x0000_s287747" name="Visio" r:id="rId5" imgW="270231" imgH="303063" progId="">
              <p:embed/>
            </p:oleObj>
          </a:graphicData>
        </a:graphic>
      </p:graphicFrame>
      <p:graphicFrame>
        <p:nvGraphicFramePr>
          <p:cNvPr id="240646" name="Object 6"/>
          <p:cNvGraphicFramePr>
            <a:graphicFrameLocks noChangeAspect="1"/>
          </p:cNvGraphicFramePr>
          <p:nvPr/>
        </p:nvGraphicFramePr>
        <p:xfrm>
          <a:off x="339725" y="5446713"/>
          <a:ext cx="269875" cy="303212"/>
        </p:xfrm>
        <a:graphic>
          <a:graphicData uri="http://schemas.openxmlformats.org/presentationml/2006/ole">
            <p:oleObj spid="_x0000_s287748" name="Visio" r:id="rId6" imgW="270231" imgH="303063" progId="">
              <p:embed/>
            </p:oleObj>
          </a:graphicData>
        </a:graphic>
      </p:graphicFrame>
      <p:sp>
        <p:nvSpPr>
          <p:cNvPr id="24064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0648" name="Rectangle 8"/>
          <p:cNvSpPr>
            <a:spLocks noChangeArrowheads="1"/>
          </p:cNvSpPr>
          <p:nvPr/>
        </p:nvSpPr>
        <p:spPr bwMode="auto">
          <a:xfrm>
            <a:off x="676275" y="4502150"/>
            <a:ext cx="5940425" cy="15604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İlkin ədəd qalın şriftlə və qırmızı rənglə </a:t>
            </a:r>
            <a:r>
              <a:rPr lang="az-Latn-AZ" dirty="0" err="1" smtClean="0">
                <a:solidFill>
                  <a:srgbClr val="FFCC00"/>
                </a:solidFill>
              </a:rPr>
              <a:t>formatlaşdırılıb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Odur ki, siz bu ədədi silirsiniz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Siz yeni ədəd daxil edirsiniz. Lakin o, hələ də qalın və qırmızı qalır. Bəs niyə belə olur</a:t>
            </a:r>
            <a:r>
              <a:rPr lang="en-US" dirty="0" smtClean="0">
                <a:solidFill>
                  <a:srgbClr val="FFCC00"/>
                </a:solidFill>
              </a:rPr>
              <a:t>?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277813" y="3994150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Şəkildən göründüyü kimi</a:t>
            </a:r>
            <a:r>
              <a:rPr lang="en-US" dirty="0" smtClean="0">
                <a:solidFill>
                  <a:srgbClr val="FFCC00"/>
                </a:solidFill>
              </a:rPr>
              <a:t>: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1465" y="943698"/>
            <a:ext cx="5666563" cy="287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417036" y="1180215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2"/>
                </a:solidFill>
              </a:rPr>
              <a:t>Ev</a:t>
            </a:r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59542" y="2895214"/>
            <a:ext cx="1104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smtClean="0">
                <a:solidFill>
                  <a:schemeClr val="accent2"/>
                </a:solidFill>
              </a:rPr>
              <a:t>Format</a:t>
            </a:r>
            <a:r>
              <a:rPr lang="az-Latn-AZ" sz="800" b="1" dirty="0" smtClean="0">
                <a:solidFill>
                  <a:schemeClr val="accent2"/>
                </a:solidFill>
              </a:rPr>
              <a:t>ları Təmizlə</a:t>
            </a:r>
            <a:endParaRPr lang="en-US" sz="800" b="1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8844" y="12244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60487" y="12244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0294" y="2110306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1937" y="2110306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30319" y="30151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31962" y="30151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5350" y="1408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93850" y="1408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1250" y="2297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09750" y="2297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50950" y="319298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49450" y="319298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3069" y="1603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73569" y="2495549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32319" y="3390899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75219" y="1603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b="1" dirty="0" smtClean="0">
                <a:solidFill>
                  <a:srgbClr val="FF0000"/>
                </a:solidFill>
              </a:rPr>
              <a:t>2700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30819" y="3381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b="1" dirty="0" smtClean="0">
                <a:solidFill>
                  <a:srgbClr val="FF0000"/>
                </a:solidFill>
              </a:rPr>
              <a:t>4000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6119813" y="839561"/>
            <a:ext cx="2744787" cy="30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1900" dirty="0" smtClean="0"/>
              <a:t>Sürpriz</a:t>
            </a:r>
            <a:r>
              <a:rPr lang="en-US" sz="1900" dirty="0" smtClean="0"/>
              <a:t>! </a:t>
            </a:r>
            <a:r>
              <a:rPr lang="az-Latn-AZ" sz="1900" dirty="0" smtClean="0"/>
              <a:t>Kimsə başqası sizin iş vərəqindən istifadə edib, bəzi </a:t>
            </a:r>
            <a:r>
              <a:rPr lang="az-Latn-AZ" sz="1900" dirty="0" err="1" smtClean="0"/>
              <a:t>verilənləri</a:t>
            </a:r>
            <a:r>
              <a:rPr lang="az-Latn-AZ" sz="1900" dirty="0" smtClean="0"/>
              <a:t> doldurub və 2008-dəki həcmin ən kiçik olduğunu vurğulamaq üçün B6 xanasındakı ədədi qalın və qırmızı edib.</a:t>
            </a:r>
            <a:endParaRPr lang="en-US" sz="1900" dirty="0"/>
          </a:p>
        </p:txBody>
      </p:sp>
      <p:sp>
        <p:nvSpPr>
          <p:cNvPr id="37" name="TextBox 36"/>
          <p:cNvSpPr txBox="1"/>
          <p:nvPr/>
        </p:nvSpPr>
        <p:spPr>
          <a:xfrm>
            <a:off x="4314825" y="2680901"/>
            <a:ext cx="1054115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59542" y="2690427"/>
            <a:ext cx="1104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2"/>
                </a:solidFill>
              </a:rPr>
              <a:t>Hamısını Təmizlə</a:t>
            </a:r>
            <a:endParaRPr lang="en-US" sz="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0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0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0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0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8" grpId="0" build="p" autoUpdateAnimBg="0"/>
      <p:bldP spid="240649" grpId="0" build="p" autoUpdateAnimBg="0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err="1" smtClean="0"/>
              <a:t>Verilənlərin</a:t>
            </a:r>
            <a:r>
              <a:rPr lang="az-Latn-AZ" dirty="0" smtClean="0"/>
              <a:t> formatının silinməsi</a:t>
            </a:r>
            <a:endParaRPr lang="en-US" dirty="0"/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Məsələ bundadır ki, xananın daxilindəki ədədlər deyil, xana özü </a:t>
            </a:r>
            <a:r>
              <a:rPr lang="az-Latn-AZ" sz="2000" dirty="0" err="1" smtClean="0"/>
              <a:t>formatlaşdırılır</a:t>
            </a:r>
            <a:r>
              <a:rPr lang="az-Latn-AZ" sz="2000" dirty="0" smtClean="0"/>
              <a:t>. </a:t>
            </a:r>
            <a:endParaRPr lang="en-US" sz="2000" dirty="0"/>
          </a:p>
        </p:txBody>
      </p:sp>
      <p:sp>
        <p:nvSpPr>
          <p:cNvPr id="24269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2697" name="Rectangle 9"/>
          <p:cNvSpPr>
            <a:spLocks noChangeArrowheads="1"/>
          </p:cNvSpPr>
          <p:nvPr/>
        </p:nvSpPr>
        <p:spPr bwMode="auto">
          <a:xfrm>
            <a:off x="277813" y="3994150"/>
            <a:ext cx="5926137" cy="179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Odur ki, siz xüsusi tərzdə </a:t>
            </a:r>
            <a:r>
              <a:rPr lang="az-Latn-AZ" dirty="0" err="1" smtClean="0">
                <a:solidFill>
                  <a:srgbClr val="FFCC00"/>
                </a:solidFill>
              </a:rPr>
              <a:t>formatlaşdırılmış</a:t>
            </a:r>
            <a:r>
              <a:rPr lang="az-Latn-AZ" dirty="0" smtClean="0">
                <a:solidFill>
                  <a:srgbClr val="FFCC00"/>
                </a:solidFill>
              </a:rPr>
              <a:t> </a:t>
            </a:r>
            <a:r>
              <a:rPr lang="az-Latn-AZ" smtClean="0">
                <a:solidFill>
                  <a:srgbClr val="FFCC00"/>
                </a:solidFill>
              </a:rPr>
              <a:t>verilənləri</a:t>
            </a:r>
            <a:r>
              <a:rPr lang="az-Latn-AZ" dirty="0" smtClean="0">
                <a:solidFill>
                  <a:srgbClr val="FFCC00"/>
                </a:solidFill>
              </a:rPr>
              <a:t> silən zaman həm də xananın formatlarını </a:t>
            </a:r>
            <a:r>
              <a:rPr lang="az-Latn-AZ" dirty="0" err="1" smtClean="0">
                <a:solidFill>
                  <a:srgbClr val="FFCC00"/>
                </a:solidFill>
              </a:rPr>
              <a:t>silməlisiniz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Siz bunu edənə qədər bu xanaya daxil </a:t>
            </a:r>
            <a:r>
              <a:rPr lang="az-Latn-AZ" dirty="0" err="1" smtClean="0">
                <a:solidFill>
                  <a:srgbClr val="FFCC00"/>
                </a:solidFill>
              </a:rPr>
              <a:t>edəcəyiniz</a:t>
            </a:r>
            <a:r>
              <a:rPr lang="az-Latn-AZ" dirty="0" smtClean="0">
                <a:solidFill>
                  <a:srgbClr val="FFCC00"/>
                </a:solidFill>
              </a:rPr>
              <a:t> hər hansı verilənlər xüsusi </a:t>
            </a:r>
            <a:r>
              <a:rPr lang="az-Latn-AZ" dirty="0" err="1" smtClean="0">
                <a:solidFill>
                  <a:srgbClr val="FFCC00"/>
                </a:solidFill>
              </a:rPr>
              <a:t>formatlaşdırmaya</a:t>
            </a:r>
            <a:r>
              <a:rPr lang="az-Latn-AZ" dirty="0" smtClean="0">
                <a:solidFill>
                  <a:srgbClr val="FFCC00"/>
                </a:solidFill>
              </a:rPr>
              <a:t> malik olacaqlar.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465" y="943698"/>
            <a:ext cx="5666563" cy="287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432456" y="1180215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2"/>
                </a:solidFill>
              </a:rPr>
              <a:t>Ev</a:t>
            </a:r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9542" y="2895214"/>
            <a:ext cx="1104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smtClean="0">
                <a:solidFill>
                  <a:schemeClr val="accent2"/>
                </a:solidFill>
              </a:rPr>
              <a:t>Format</a:t>
            </a:r>
            <a:r>
              <a:rPr lang="az-Latn-AZ" sz="800" b="1" dirty="0" smtClean="0">
                <a:solidFill>
                  <a:schemeClr val="accent2"/>
                </a:solidFill>
              </a:rPr>
              <a:t>ları Təmizlə</a:t>
            </a:r>
            <a:endParaRPr lang="en-US" sz="800" b="1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8844" y="12244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0487" y="12244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0294" y="2110306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31937" y="2110306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0319" y="30151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1962" y="30151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5350" y="1408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93850" y="1408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1250" y="2297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9750" y="2297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0950" y="319298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49450" y="319298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3069" y="1603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73569" y="2495549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32319" y="3390899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5219" y="1603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b="1" dirty="0" smtClean="0">
                <a:solidFill>
                  <a:srgbClr val="FF0000"/>
                </a:solidFill>
              </a:rPr>
              <a:t>2700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30819" y="3381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b="1" dirty="0" smtClean="0">
                <a:solidFill>
                  <a:srgbClr val="FF0000"/>
                </a:solidFill>
              </a:rPr>
              <a:t>4000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14825" y="2680901"/>
            <a:ext cx="1054115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59542" y="2690427"/>
            <a:ext cx="1104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2"/>
                </a:solidFill>
              </a:rPr>
              <a:t>Hamısını Təmizlə</a:t>
            </a:r>
            <a:endParaRPr lang="en-US" sz="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42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42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autoUpdateAnimBg="0"/>
      <p:bldP spid="24269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az-Latn-AZ" dirty="0" smtClean="0"/>
              <a:t>Dərs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az-Latn-AZ" dirty="0" smtClean="0"/>
              <a:t>İş kitabı ilə tanışlıq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err="1" smtClean="0"/>
              <a:t>Verilənlərin</a:t>
            </a:r>
            <a:r>
              <a:rPr lang="az-Latn-AZ" dirty="0" smtClean="0"/>
              <a:t> formatının silinməsi</a:t>
            </a:r>
            <a:endParaRPr lang="en-US" dirty="0"/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Burada </a:t>
            </a:r>
            <a:r>
              <a:rPr lang="az-Latn-AZ" sz="2000" dirty="0" err="1" smtClean="0"/>
              <a:t>formatlaşdırılmanın</a:t>
            </a:r>
            <a:r>
              <a:rPr lang="az-Latn-AZ" sz="2000" dirty="0" smtClean="0"/>
              <a:t> silinməsi yolu göstərilir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244740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242888" y="3930650"/>
            <a:ext cx="596106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45000"/>
              </a:spcAft>
              <a:buFontTx/>
              <a:buAutoNum type="arabicPeriod"/>
            </a:pPr>
            <a:r>
              <a:rPr lang="az-Latn-AZ" dirty="0" smtClean="0">
                <a:solidFill>
                  <a:srgbClr val="FFCC00"/>
                </a:solidFill>
              </a:rPr>
              <a:t>Əvvəlcə xananı, sonra isə </a:t>
            </a:r>
            <a:r>
              <a:rPr lang="az-Latn-AZ" b="1" dirty="0" smtClean="0">
                <a:solidFill>
                  <a:srgbClr val="FFCC00"/>
                </a:solidFill>
              </a:rPr>
              <a:t>Ev</a:t>
            </a:r>
            <a:r>
              <a:rPr lang="az-Latn-AZ" dirty="0" smtClean="0">
                <a:solidFill>
                  <a:srgbClr val="FFCC00"/>
                </a:solidFill>
              </a:rPr>
              <a:t> tab-vərəqini </a:t>
            </a:r>
            <a:r>
              <a:rPr lang="az-Latn-AZ" dirty="0" err="1" smtClean="0">
                <a:solidFill>
                  <a:srgbClr val="FFCC00"/>
                </a:solidFill>
              </a:rPr>
              <a:t>klikləyin</a:t>
            </a:r>
            <a:r>
              <a:rPr lang="az-Latn-AZ" dirty="0" smtClean="0">
                <a:solidFill>
                  <a:srgbClr val="FFCC00"/>
                </a:solidFill>
              </a:rPr>
              <a:t>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b="1" dirty="0" smtClean="0">
                <a:solidFill>
                  <a:srgbClr val="FFCC00"/>
                </a:solidFill>
              </a:rPr>
              <a:t>Redaktə</a:t>
            </a:r>
            <a:r>
              <a:rPr lang="az-Latn-AZ" dirty="0" smtClean="0">
                <a:solidFill>
                  <a:srgbClr val="FFCC00"/>
                </a:solidFill>
              </a:rPr>
              <a:t> qrupunda </a:t>
            </a:r>
            <a:r>
              <a:rPr lang="az-Latn-AZ" b="1" dirty="0" smtClean="0">
                <a:solidFill>
                  <a:srgbClr val="FFCC00"/>
                </a:solidFill>
              </a:rPr>
              <a:t>Təmizlə</a:t>
            </a:r>
            <a:r>
              <a:rPr lang="az-Latn-AZ" dirty="0" smtClean="0">
                <a:solidFill>
                  <a:srgbClr val="FFCC00"/>
                </a:solidFill>
              </a:rPr>
              <a:t> </a:t>
            </a:r>
            <a:r>
              <a:rPr lang="en-US" dirty="0" smtClean="0">
                <a:solidFill>
                  <a:srgbClr val="FFCC00"/>
                </a:solidFill>
              </a:rPr>
              <a:t>     </a:t>
            </a:r>
            <a:r>
              <a:rPr lang="az-Latn-AZ" dirty="0" smtClean="0">
                <a:solidFill>
                  <a:srgbClr val="FFCC00"/>
                </a:solidFill>
              </a:rPr>
              <a:t>əmri üzərindəki oxu klikləyin. 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244744" name="Picture 8" descr="Button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5200" y="4240213"/>
            <a:ext cx="284162" cy="246062"/>
          </a:xfrm>
          <a:prstGeom prst="rect">
            <a:avLst/>
          </a:prstGeom>
          <a:noFill/>
        </p:spPr>
      </p:pic>
      <p:sp>
        <p:nvSpPr>
          <p:cNvPr id="244745" name="Rectangle 9"/>
          <p:cNvSpPr>
            <a:spLocks noChangeArrowheads="1"/>
          </p:cNvSpPr>
          <p:nvPr/>
        </p:nvSpPr>
        <p:spPr bwMode="auto">
          <a:xfrm>
            <a:off x="242888" y="4934465"/>
            <a:ext cx="596106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45000"/>
              </a:spcAft>
              <a:buFontTx/>
              <a:buAutoNum type="arabicPeriod" startAt="2"/>
            </a:pPr>
            <a:r>
              <a:rPr lang="az-Latn-AZ" dirty="0" smtClean="0">
                <a:solidFill>
                  <a:srgbClr val="FFCC00"/>
                </a:solidFill>
              </a:rPr>
              <a:t>Xanadan formatı silən</a:t>
            </a:r>
            <a:r>
              <a:rPr lang="az-Latn-AZ" b="1" dirty="0" smtClean="0">
                <a:solidFill>
                  <a:srgbClr val="FFCC00"/>
                </a:solidFill>
              </a:rPr>
              <a:t> Formatları Təmizlə</a:t>
            </a:r>
            <a:r>
              <a:rPr lang="az-Latn-AZ" dirty="0" smtClean="0">
                <a:solidFill>
                  <a:srgbClr val="FFCC00"/>
                </a:solidFill>
              </a:rPr>
              <a:t> əmrini </a:t>
            </a:r>
            <a:r>
              <a:rPr lang="az-Latn-AZ" dirty="0" err="1" smtClean="0">
                <a:solidFill>
                  <a:srgbClr val="FFCC00"/>
                </a:solidFill>
              </a:rPr>
              <a:t>klikləyin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az-Latn-AZ" dirty="0" smtClean="0">
                <a:solidFill>
                  <a:srgbClr val="FFCC00"/>
                </a:solidFill>
              </a:rPr>
              <a:t>Yaxud eyni zamanda həm </a:t>
            </a:r>
            <a:r>
              <a:rPr lang="az-Latn-AZ" dirty="0" err="1" smtClean="0">
                <a:solidFill>
                  <a:srgbClr val="FFCC00"/>
                </a:solidFill>
              </a:rPr>
              <a:t>verilənləri</a:t>
            </a:r>
            <a:r>
              <a:rPr lang="az-Latn-AZ" dirty="0" smtClean="0">
                <a:solidFill>
                  <a:srgbClr val="FFCC00"/>
                </a:solidFill>
              </a:rPr>
              <a:t>, həm də </a:t>
            </a:r>
            <a:r>
              <a:rPr lang="az-Latn-AZ" dirty="0" err="1" smtClean="0">
                <a:solidFill>
                  <a:srgbClr val="FFCC00"/>
                </a:solidFill>
              </a:rPr>
              <a:t>formatlaşdırılmanı</a:t>
            </a:r>
            <a:r>
              <a:rPr lang="az-Latn-AZ" dirty="0" smtClean="0">
                <a:solidFill>
                  <a:srgbClr val="FFCC00"/>
                </a:solidFill>
              </a:rPr>
              <a:t> silmək üçün </a:t>
            </a:r>
            <a:r>
              <a:rPr lang="az-Latn-AZ" b="1" dirty="0" smtClean="0">
                <a:solidFill>
                  <a:srgbClr val="FFCC00"/>
                </a:solidFill>
              </a:rPr>
              <a:t>Hamısını Sil</a:t>
            </a:r>
            <a:r>
              <a:rPr lang="az-Latn-AZ" dirty="0" smtClean="0">
                <a:solidFill>
                  <a:srgbClr val="FFCC00"/>
                </a:solidFill>
              </a:rPr>
              <a:t> əmrini </a:t>
            </a:r>
            <a:r>
              <a:rPr lang="az-Latn-AZ" dirty="0" err="1" smtClean="0">
                <a:solidFill>
                  <a:srgbClr val="FFCC00"/>
                </a:solidFill>
              </a:rPr>
              <a:t>klikləyin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465" y="943698"/>
            <a:ext cx="5666563" cy="287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158844" y="12244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0487" y="12244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0294" y="2110306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1937" y="2110306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0319" y="30151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31962" y="3015181"/>
            <a:ext cx="176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5350" y="1408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93850" y="1408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1250" y="2297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09750" y="229763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50950" y="319298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2007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49450" y="3192981"/>
            <a:ext cx="70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b="1" dirty="0" smtClean="0">
                <a:solidFill>
                  <a:schemeClr val="bg1">
                    <a:lumMod val="75000"/>
                  </a:schemeClr>
                </a:solidFill>
              </a:rPr>
              <a:t>2008</a:t>
            </a:r>
            <a:endParaRPr 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3069" y="1603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73569" y="2495549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2319" y="3390899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dirty="0" smtClean="0">
                <a:solidFill>
                  <a:schemeClr val="bg1">
                    <a:lumMod val="75000"/>
                  </a:schemeClr>
                </a:solidFill>
              </a:rPr>
              <a:t>5400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75219" y="1603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b="1" dirty="0" smtClean="0">
                <a:solidFill>
                  <a:srgbClr val="FF0000"/>
                </a:solidFill>
              </a:rPr>
              <a:t>2700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30819" y="3381374"/>
            <a:ext cx="64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00" b="1" dirty="0" smtClean="0">
                <a:solidFill>
                  <a:srgbClr val="FF0000"/>
                </a:solidFill>
              </a:rPr>
              <a:t>4000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14825" y="2680901"/>
            <a:ext cx="1054115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4" name="TextBox 10"/>
          <p:cNvSpPr txBox="1"/>
          <p:nvPr/>
        </p:nvSpPr>
        <p:spPr>
          <a:xfrm>
            <a:off x="3432456" y="1180215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2"/>
                </a:solidFill>
              </a:rPr>
              <a:t>Ev</a:t>
            </a:r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5" name="TextBox 11"/>
          <p:cNvSpPr txBox="1"/>
          <p:nvPr/>
        </p:nvSpPr>
        <p:spPr>
          <a:xfrm>
            <a:off x="4259542" y="2895214"/>
            <a:ext cx="1104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smtClean="0">
                <a:solidFill>
                  <a:schemeClr val="accent2"/>
                </a:solidFill>
              </a:rPr>
              <a:t>Format</a:t>
            </a:r>
            <a:r>
              <a:rPr lang="az-Latn-AZ" sz="800" b="1" dirty="0" smtClean="0">
                <a:solidFill>
                  <a:schemeClr val="accent2"/>
                </a:solidFill>
              </a:rPr>
              <a:t>ları Təmizlə</a:t>
            </a:r>
            <a:endParaRPr lang="en-US" sz="800" b="1" dirty="0">
              <a:solidFill>
                <a:schemeClr val="accent2"/>
              </a:solidFill>
            </a:endParaRPr>
          </a:p>
        </p:txBody>
      </p:sp>
      <p:sp>
        <p:nvSpPr>
          <p:cNvPr id="36" name="TextBox 30"/>
          <p:cNvSpPr txBox="1"/>
          <p:nvPr/>
        </p:nvSpPr>
        <p:spPr>
          <a:xfrm>
            <a:off x="4259542" y="2690427"/>
            <a:ext cx="1104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2"/>
                </a:solidFill>
              </a:rPr>
              <a:t>Hamısını Təmizlə</a:t>
            </a:r>
            <a:endParaRPr lang="en-US" sz="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4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4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autoUpdateAnimBg="0"/>
      <p:bldP spid="244743" grpId="0" build="p" autoUpdateAnimBg="0"/>
      <p:bldP spid="244745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Sütun və ya sətrin daxil edilməsi</a:t>
            </a:r>
            <a:endParaRPr lang="en-US" dirty="0"/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6119813" y="916277"/>
            <a:ext cx="2744787" cy="312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1900" dirty="0" err="1" smtClean="0"/>
              <a:t>Verilənləri</a:t>
            </a:r>
            <a:r>
              <a:rPr lang="az-Latn-AZ" sz="1900" dirty="0" smtClean="0"/>
              <a:t> daxil etdikdən sonra  aşkar oluna bilər ki, əlavə informasiya üçün sütunlar və ya sətirlər əlavə etmək lazımdır</a:t>
            </a:r>
            <a:r>
              <a:rPr lang="en-US" sz="1900" dirty="0" smtClean="0"/>
              <a:t>. </a:t>
            </a:r>
            <a:endParaRPr lang="en-US" sz="19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1900" dirty="0" smtClean="0"/>
              <a:t>Hər şeyi təzədən </a:t>
            </a:r>
            <a:r>
              <a:rPr lang="az-Latn-AZ" sz="1900" dirty="0" err="1" smtClean="0"/>
              <a:t>başlamalımı</a:t>
            </a:r>
            <a:r>
              <a:rPr lang="az-Latn-AZ" sz="1900" dirty="0" smtClean="0"/>
              <a:t>? Əlbəttə, yox</a:t>
            </a:r>
            <a:r>
              <a:rPr lang="en-US" sz="1900" dirty="0" smtClean="0"/>
              <a:t>. </a:t>
            </a:r>
            <a:endParaRPr lang="en-US" sz="1900" dirty="0"/>
          </a:p>
        </p:txBody>
      </p:sp>
      <p:sp>
        <p:nvSpPr>
          <p:cNvPr id="252932" name="Line 4"/>
          <p:cNvSpPr>
            <a:spLocks noChangeShapeType="1"/>
          </p:cNvSpPr>
          <p:nvPr/>
        </p:nvSpPr>
        <p:spPr bwMode="auto">
          <a:xfrm>
            <a:off x="339725" y="39131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239713" y="3984172"/>
            <a:ext cx="5864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Yalnız bir sütun daxil etmək üçün</a:t>
            </a:r>
            <a:r>
              <a:rPr lang="en-US" dirty="0" smtClean="0">
                <a:solidFill>
                  <a:srgbClr val="FFCC00"/>
                </a:solidFill>
              </a:rPr>
              <a:t>: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242888" y="4282622"/>
            <a:ext cx="5961062" cy="1934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45000"/>
              </a:spcAft>
              <a:buFontTx/>
              <a:buAutoNum type="arabicPeriod"/>
            </a:pPr>
            <a:r>
              <a:rPr lang="az-Latn-AZ" dirty="0" smtClean="0">
                <a:solidFill>
                  <a:srgbClr val="FFCC00"/>
                </a:solidFill>
              </a:rPr>
              <a:t>Yeni sütun daxil etmək istədiyiniz yerin bilavasitə sağındakı sütunda ixtiyari bir xananı </a:t>
            </a:r>
            <a:r>
              <a:rPr lang="az-Latn-AZ" dirty="0" err="1" smtClean="0">
                <a:solidFill>
                  <a:srgbClr val="FFCC00"/>
                </a:solidFill>
              </a:rPr>
              <a:t>klikləyin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ct val="45000"/>
              </a:spcAft>
              <a:buFontTx/>
              <a:buAutoNum type="arabicPeriod"/>
            </a:pPr>
            <a:r>
              <a:rPr lang="az-Latn-AZ" b="1" dirty="0" smtClean="0">
                <a:solidFill>
                  <a:srgbClr val="FFCC00"/>
                </a:solidFill>
              </a:rPr>
              <a:t>Ev</a:t>
            </a:r>
            <a:r>
              <a:rPr lang="az-Latn-AZ" dirty="0" smtClean="0">
                <a:solidFill>
                  <a:srgbClr val="FFCC00"/>
                </a:solidFill>
              </a:rPr>
              <a:t> tab-vərəqində, </a:t>
            </a:r>
            <a:r>
              <a:rPr lang="az-Latn-AZ" b="1" dirty="0" smtClean="0">
                <a:solidFill>
                  <a:srgbClr val="FFCC00"/>
                </a:solidFill>
              </a:rPr>
              <a:t>Xanalar </a:t>
            </a:r>
            <a:r>
              <a:rPr lang="az-Latn-AZ" dirty="0" smtClean="0">
                <a:solidFill>
                  <a:srgbClr val="FFCC00"/>
                </a:solidFill>
              </a:rPr>
              <a:t>qrupunda  </a:t>
            </a:r>
            <a:r>
              <a:rPr lang="az-Latn-AZ" b="1" dirty="0" smtClean="0">
                <a:solidFill>
                  <a:srgbClr val="FFCC00"/>
                </a:solidFill>
              </a:rPr>
              <a:t>Əlavə et </a:t>
            </a:r>
            <a:r>
              <a:rPr lang="az-Latn-AZ" dirty="0" smtClean="0">
                <a:solidFill>
                  <a:srgbClr val="FFCC00"/>
                </a:solidFill>
              </a:rPr>
              <a:t>əmrinin üzərindəki oxu </a:t>
            </a:r>
            <a:r>
              <a:rPr lang="az-Latn-AZ" dirty="0" err="1" smtClean="0">
                <a:solidFill>
                  <a:srgbClr val="FFCC00"/>
                </a:solidFill>
              </a:rPr>
              <a:t>klikləyin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az-Latn-AZ" dirty="0" smtClean="0">
                <a:solidFill>
                  <a:srgbClr val="FFCC00"/>
                </a:solidFill>
              </a:rPr>
              <a:t>Aşağı açılan menyuda </a:t>
            </a:r>
            <a:r>
              <a:rPr lang="az-Latn-AZ" b="1" dirty="0" smtClean="0">
                <a:solidFill>
                  <a:srgbClr val="FFCC00"/>
                </a:solidFill>
              </a:rPr>
              <a:t>Vərəqə Sütunlar Əlavə et </a:t>
            </a:r>
            <a:r>
              <a:rPr lang="az-Latn-AZ" dirty="0" smtClean="0">
                <a:solidFill>
                  <a:srgbClr val="FFCC00"/>
                </a:solidFill>
              </a:rPr>
              <a:t>əmrini </a:t>
            </a:r>
            <a:r>
              <a:rPr lang="az-Latn-AZ" dirty="0" err="1" smtClean="0">
                <a:solidFill>
                  <a:srgbClr val="FFCC00"/>
                </a:solidFill>
              </a:rPr>
              <a:t>klikləyin</a:t>
            </a:r>
            <a:r>
              <a:rPr lang="az-Latn-AZ" dirty="0" smtClean="0">
                <a:solidFill>
                  <a:srgbClr val="FFCC00"/>
                </a:solidFill>
              </a:rPr>
              <a:t>. Yeni boş sütun əlavə ediləcək.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297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076" y="971550"/>
            <a:ext cx="5647295" cy="28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336559" y="1540647"/>
            <a:ext cx="6541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2">
                    <a:lumMod val="75000"/>
                  </a:schemeClr>
                </a:solidFill>
              </a:rPr>
              <a:t>Əlavə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5826" y="1771235"/>
            <a:ext cx="1136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2">
                    <a:lumMod val="75000"/>
                  </a:schemeClr>
                </a:solidFill>
              </a:rPr>
              <a:t>Xanalar Əlavə et</a:t>
            </a:r>
            <a:r>
              <a:rPr lang="en-IE" sz="800" b="1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5826" y="2009774"/>
            <a:ext cx="1136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2">
                    <a:lumMod val="75000"/>
                  </a:schemeClr>
                </a:solidFill>
              </a:rPr>
              <a:t>Sətirlər Əlavə et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5826" y="2256264"/>
            <a:ext cx="1136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2">
                    <a:lumMod val="75000"/>
                  </a:schemeClr>
                </a:solidFill>
              </a:rPr>
              <a:t>Sütunlar Əlavə et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5826" y="2443120"/>
            <a:ext cx="1136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2">
                    <a:lumMod val="75000"/>
                  </a:schemeClr>
                </a:solidFill>
              </a:rPr>
              <a:t>Vərəq Əlavə et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5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2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 autoUpdateAnimBg="0"/>
      <p:bldP spid="252933" grpId="0" build="p" autoUpdateAnimBg="0"/>
      <p:bldP spid="252935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Sütun və ya sətrin daxil edilməsi</a:t>
            </a:r>
            <a:endParaRPr lang="en-US" dirty="0"/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119813" y="903964"/>
            <a:ext cx="274478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1900" dirty="0" smtClean="0"/>
              <a:t>Verilənləri daxil etdikdən sonra  aşkar oluna bilər ki, əlavə informasiya üçün sütunlar və ya sətirlər əlavə etm</a:t>
            </a:r>
            <a:r>
              <a:rPr lang="en-US" sz="1900" dirty="0" smtClean="0"/>
              <a:t>z</a:t>
            </a:r>
            <a:r>
              <a:rPr lang="az-Latn-AZ" sz="1900" dirty="0" smtClean="0"/>
              <a:t>ək lazımdır</a:t>
            </a:r>
            <a:r>
              <a:rPr lang="en-US" sz="1900" dirty="0" smtClean="0"/>
              <a:t>. 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1900" dirty="0" smtClean="0"/>
              <a:t>Hər şeyi təzədən </a:t>
            </a:r>
            <a:r>
              <a:rPr lang="az-Latn-AZ" sz="1900" dirty="0" err="1" smtClean="0"/>
              <a:t>başlamalımı</a:t>
            </a:r>
            <a:r>
              <a:rPr lang="az-Latn-AZ" sz="1900" dirty="0" smtClean="0"/>
              <a:t>? Əlbəttə, yox</a:t>
            </a:r>
            <a:r>
              <a:rPr lang="en-US" sz="1900" dirty="0" smtClean="0"/>
              <a:t>. 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1900" dirty="0"/>
          </a:p>
        </p:txBody>
      </p:sp>
      <p:sp>
        <p:nvSpPr>
          <p:cNvPr id="254980" name="Line 4"/>
          <p:cNvSpPr>
            <a:spLocks noChangeShapeType="1"/>
          </p:cNvSpPr>
          <p:nvPr/>
        </p:nvSpPr>
        <p:spPr bwMode="auto">
          <a:xfrm>
            <a:off x="339725" y="389413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239713" y="3941536"/>
            <a:ext cx="5864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Yalnız bir sətir əlavə etmək üçün </a:t>
            </a:r>
            <a:r>
              <a:rPr lang="en-US" dirty="0" smtClean="0">
                <a:solidFill>
                  <a:srgbClr val="FFCC00"/>
                </a:solidFill>
              </a:rPr>
              <a:t>: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242888" y="4297136"/>
            <a:ext cx="5961062" cy="1934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45000"/>
              </a:spcAft>
              <a:buFontTx/>
              <a:buAutoNum type="arabicPeriod"/>
            </a:pPr>
            <a:r>
              <a:rPr lang="az-Latn-AZ" dirty="0" smtClean="0">
                <a:solidFill>
                  <a:srgbClr val="FFCC00"/>
                </a:solidFill>
              </a:rPr>
              <a:t>Yeni sətir daxil etmək istədiyiniz yerin bilavasitə aşağısındakı sətirdə ixtiyari bir xananı </a:t>
            </a:r>
            <a:r>
              <a:rPr lang="az-Latn-AZ" dirty="0" err="1" smtClean="0">
                <a:solidFill>
                  <a:srgbClr val="FFCC00"/>
                </a:solidFill>
              </a:rPr>
              <a:t>klikləyin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ct val="45000"/>
              </a:spcAft>
              <a:buFontTx/>
              <a:buAutoNum type="arabicPeriod"/>
            </a:pPr>
            <a:r>
              <a:rPr lang="az-Latn-AZ" b="1" dirty="0" smtClean="0">
                <a:solidFill>
                  <a:srgbClr val="FFCC00"/>
                </a:solidFill>
              </a:rPr>
              <a:t>Ev</a:t>
            </a:r>
            <a:r>
              <a:rPr lang="az-Latn-AZ" dirty="0" smtClean="0">
                <a:solidFill>
                  <a:srgbClr val="FFCC00"/>
                </a:solidFill>
              </a:rPr>
              <a:t> tab-vərəqinin </a:t>
            </a:r>
            <a:r>
              <a:rPr lang="az-Latn-AZ" b="1" dirty="0" smtClean="0">
                <a:solidFill>
                  <a:srgbClr val="FFCC00"/>
                </a:solidFill>
              </a:rPr>
              <a:t>Xanalar </a:t>
            </a:r>
            <a:r>
              <a:rPr lang="az-Latn-AZ" dirty="0" smtClean="0">
                <a:solidFill>
                  <a:srgbClr val="FFCC00"/>
                </a:solidFill>
              </a:rPr>
              <a:t>qrupunda  </a:t>
            </a:r>
            <a:r>
              <a:rPr lang="az-Latn-AZ" b="1" dirty="0" smtClean="0">
                <a:solidFill>
                  <a:srgbClr val="FFCC00"/>
                </a:solidFill>
              </a:rPr>
              <a:t>Əlavə et </a:t>
            </a:r>
            <a:r>
              <a:rPr lang="az-Latn-AZ" dirty="0" smtClean="0">
                <a:solidFill>
                  <a:srgbClr val="FFCC00"/>
                </a:solidFill>
              </a:rPr>
              <a:t>əmrinin üzərindəki oxu </a:t>
            </a:r>
            <a:r>
              <a:rPr lang="az-Latn-AZ" dirty="0" err="1" smtClean="0">
                <a:solidFill>
                  <a:srgbClr val="FFCC00"/>
                </a:solidFill>
              </a:rPr>
              <a:t>klikləyin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az-Latn-AZ" dirty="0" smtClean="0">
                <a:solidFill>
                  <a:srgbClr val="FFCC00"/>
                </a:solidFill>
              </a:rPr>
              <a:t>Aşağı açılan menyuda </a:t>
            </a:r>
            <a:r>
              <a:rPr lang="az-Latn-AZ" b="1" dirty="0" smtClean="0">
                <a:solidFill>
                  <a:srgbClr val="FFCC00"/>
                </a:solidFill>
              </a:rPr>
              <a:t>Vərəqə Sətirlər Əlavə et </a:t>
            </a:r>
            <a:r>
              <a:rPr lang="az-Latn-AZ" dirty="0" smtClean="0">
                <a:solidFill>
                  <a:srgbClr val="FFCC00"/>
                </a:solidFill>
              </a:rPr>
              <a:t>əmrini </a:t>
            </a:r>
            <a:r>
              <a:rPr lang="az-Latn-AZ" dirty="0" err="1" smtClean="0">
                <a:solidFill>
                  <a:srgbClr val="FFCC00"/>
                </a:solidFill>
              </a:rPr>
              <a:t>klikləyin</a:t>
            </a:r>
            <a:r>
              <a:rPr lang="az-Latn-AZ" dirty="0" smtClean="0">
                <a:solidFill>
                  <a:srgbClr val="FFCC00"/>
                </a:solidFill>
              </a:rPr>
              <a:t>. Yeni boş sətir əlavə ediləcək.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076" y="971550"/>
            <a:ext cx="5647295" cy="28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336559" y="1540647"/>
            <a:ext cx="480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2">
                    <a:lumMod val="75000"/>
                  </a:schemeClr>
                </a:solidFill>
              </a:rPr>
              <a:t>Əlavə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455826" y="1771235"/>
            <a:ext cx="1136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2">
                    <a:lumMod val="75000"/>
                  </a:schemeClr>
                </a:solidFill>
              </a:rPr>
              <a:t>Xanalar Əlavə et</a:t>
            </a:r>
            <a:r>
              <a:rPr lang="en-IE" sz="800" b="1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1455826" y="2009774"/>
            <a:ext cx="1136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2">
                    <a:lumMod val="75000"/>
                  </a:schemeClr>
                </a:solidFill>
              </a:rPr>
              <a:t>Sətirlər Əlavə et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1455826" y="2256264"/>
            <a:ext cx="1136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2">
                    <a:lumMod val="75000"/>
                  </a:schemeClr>
                </a:solidFill>
              </a:rPr>
              <a:t>Sütunlar Əlavə et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18"/>
          <p:cNvSpPr txBox="1"/>
          <p:nvPr/>
        </p:nvSpPr>
        <p:spPr>
          <a:xfrm>
            <a:off x="1455826" y="2443120"/>
            <a:ext cx="1136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2">
                    <a:lumMod val="75000"/>
                  </a:schemeClr>
                </a:solidFill>
              </a:rPr>
              <a:t>Vərəq Əlavə et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54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4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4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1" grpId="0" build="allAtOnce" autoUpdateAnimBg="0"/>
      <p:bldP spid="254983" grpId="0" uiExpand="1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Praktiki tapşırıqlar</a:t>
            </a:r>
            <a:endParaRPr lang="en-US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814388"/>
            <a:ext cx="8905875" cy="2424112"/>
          </a:xfrm>
        </p:spPr>
        <p:txBody>
          <a:bodyPr/>
          <a:lstStyle/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err="1" smtClean="0"/>
              <a:t>Verilənləri</a:t>
            </a:r>
            <a:r>
              <a:rPr lang="az-Latn-AZ" dirty="0" smtClean="0"/>
              <a:t> redaktə edin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Xanadan </a:t>
            </a:r>
            <a:r>
              <a:rPr lang="az-Latn-AZ" dirty="0" err="1" smtClean="0"/>
              <a:t>formatlaşdırılmanı</a:t>
            </a:r>
            <a:r>
              <a:rPr lang="az-Latn-AZ" dirty="0" smtClean="0"/>
              <a:t> silin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Redaktə rejimində işləyin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Sütunlar və sətirlər əlavə edin və silin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3,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2250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smtClean="0"/>
              <a:t>Xanadakı </a:t>
            </a:r>
            <a:r>
              <a:rPr lang="az-Latn-AZ" b="1" dirty="0" err="1" smtClean="0"/>
              <a:t>formatlaşdırılmanı</a:t>
            </a:r>
            <a:r>
              <a:rPr lang="az-Latn-AZ" b="1" dirty="0" smtClean="0"/>
              <a:t> silmək </a:t>
            </a:r>
            <a:r>
              <a:rPr lang="az-Latn-AZ" b="1" dirty="0" err="1" smtClean="0"/>
              <a:t>ünçün</a:t>
            </a:r>
            <a:r>
              <a:rPr lang="az-Latn-AZ" b="1" dirty="0" smtClean="0"/>
              <a:t> siz əvvəlcə nə </a:t>
            </a:r>
            <a:r>
              <a:rPr lang="az-Latn-AZ" b="1" dirty="0" err="1" smtClean="0"/>
              <a:t>etməlisiniz</a:t>
            </a:r>
            <a:r>
              <a:rPr lang="en-US" b="1" dirty="0" smtClean="0"/>
              <a:t>? (</a:t>
            </a:r>
            <a:r>
              <a:rPr lang="az-Latn-AZ" b="1" dirty="0" smtClean="0"/>
              <a:t>Bir cavabı qeyd edin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242888" y="2344738"/>
            <a:ext cx="83486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Xanaların </a:t>
            </a:r>
            <a:r>
              <a:rPr lang="az-Latn-AZ" sz="2000" dirty="0" err="1" smtClean="0"/>
              <a:t>kontentini</a:t>
            </a:r>
            <a:r>
              <a:rPr lang="az-Latn-AZ" sz="2000" dirty="0" smtClean="0"/>
              <a:t> silmək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b="1" dirty="0" smtClean="0"/>
              <a:t>Ev</a:t>
            </a:r>
            <a:r>
              <a:rPr lang="az-Latn-AZ" sz="2000" dirty="0" smtClean="0"/>
              <a:t> tab-vərəqində, </a:t>
            </a:r>
            <a:r>
              <a:rPr lang="az-Latn-AZ" sz="2000" b="1" dirty="0" smtClean="0"/>
              <a:t>Xanalar</a:t>
            </a:r>
            <a:r>
              <a:rPr lang="az-Latn-AZ" sz="2000" dirty="0" smtClean="0"/>
              <a:t> qrupunda </a:t>
            </a:r>
            <a:r>
              <a:rPr lang="en-US" sz="2000" b="1" dirty="0" smtClean="0"/>
              <a:t>Format </a:t>
            </a:r>
            <a:r>
              <a:rPr lang="az-Latn-AZ" sz="2000" dirty="0" smtClean="0"/>
              <a:t>əmrini </a:t>
            </a:r>
            <a:r>
              <a:rPr lang="az-Latn-AZ" sz="2000" dirty="0" err="1" smtClean="0"/>
              <a:t>klikləmək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b="1" dirty="0" smtClean="0"/>
              <a:t>Ev</a:t>
            </a:r>
            <a:r>
              <a:rPr lang="az-Latn-AZ" sz="2000" dirty="0" smtClean="0"/>
              <a:t> tab-vərəqində, </a:t>
            </a:r>
            <a:r>
              <a:rPr lang="az-Latn-AZ" sz="2000" b="1" dirty="0" smtClean="0"/>
              <a:t>Redaktə</a:t>
            </a:r>
            <a:r>
              <a:rPr lang="az-Latn-AZ" sz="2000" dirty="0" smtClean="0"/>
              <a:t> qrupunda </a:t>
            </a:r>
            <a:r>
              <a:rPr lang="az-Latn-AZ" sz="2000" b="1" dirty="0" smtClean="0"/>
              <a:t>Təmizlə</a:t>
            </a:r>
            <a:r>
              <a:rPr lang="en-US" sz="2000" b="1" dirty="0" smtClean="0"/>
              <a:t> </a:t>
            </a:r>
            <a:r>
              <a:rPr lang="az-Latn-AZ" sz="2000" dirty="0" smtClean="0"/>
              <a:t>əmrini </a:t>
            </a:r>
            <a:r>
              <a:rPr lang="az-Latn-AZ" sz="2000" dirty="0" err="1" smtClean="0"/>
              <a:t>klikləmək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 autoUpdateAnimBg="0" advAuto="0"/>
      <p:bldP spid="159748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3,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1: </a:t>
            </a:r>
            <a:r>
              <a:rPr lang="az-Latn-AZ" dirty="0" smtClean="0"/>
              <a:t>Cavab</a:t>
            </a:r>
            <a:endParaRPr lang="en-US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3850" y="815975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smtClean="0"/>
              <a:t>Ev</a:t>
            </a:r>
            <a:r>
              <a:rPr lang="az-Latn-AZ" dirty="0" smtClean="0"/>
              <a:t> tab-vərəqinin </a:t>
            </a:r>
            <a:r>
              <a:rPr lang="az-Latn-AZ" b="1" dirty="0" smtClean="0"/>
              <a:t>Redaktə</a:t>
            </a:r>
            <a:r>
              <a:rPr lang="az-Latn-AZ" dirty="0" smtClean="0"/>
              <a:t> qrupunda </a:t>
            </a:r>
            <a:r>
              <a:rPr lang="az-Latn-AZ" b="1" dirty="0" smtClean="0"/>
              <a:t>Təmizlə</a:t>
            </a:r>
            <a:r>
              <a:rPr lang="en-US" b="1" dirty="0" smtClean="0"/>
              <a:t> </a:t>
            </a:r>
            <a:r>
              <a:rPr lang="az-Latn-AZ" dirty="0" smtClean="0"/>
              <a:t>əmrini </a:t>
            </a:r>
            <a:r>
              <a:rPr lang="az-Latn-AZ" dirty="0" err="1" smtClean="0"/>
              <a:t>klikləmək</a:t>
            </a:r>
            <a:r>
              <a:rPr lang="az-Latn-AZ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300038" y="200025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Sonra isə </a:t>
            </a:r>
            <a:r>
              <a:rPr lang="en-US" sz="2000" b="1" dirty="0" smtClean="0"/>
              <a:t>Format</a:t>
            </a:r>
            <a:r>
              <a:rPr lang="az-Latn-AZ" sz="2000" b="1" dirty="0" smtClean="0"/>
              <a:t>ları Təmizlə </a:t>
            </a:r>
            <a:r>
              <a:rPr lang="az-Latn-AZ" sz="2000" dirty="0" smtClean="0"/>
              <a:t>əmrini </a:t>
            </a:r>
            <a:r>
              <a:rPr lang="az-Latn-AZ" sz="2000" smtClean="0"/>
              <a:t>klikləmək</a:t>
            </a:r>
            <a:r>
              <a:rPr lang="en-US" sz="200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autoUpdateAnimBg="0"/>
      <p:bldP spid="161796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3,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smtClean="0"/>
              <a:t>Sütun əlavə etmək üçün sütunu əlavə etmək istədiyiniz yerin sağındakı sütunun xanasını </a:t>
            </a:r>
            <a:r>
              <a:rPr lang="az-Latn-AZ" b="1" dirty="0" err="1" smtClean="0"/>
              <a:t>klikləyin</a:t>
            </a:r>
            <a:r>
              <a:rPr lang="en-US" b="1" dirty="0" smtClean="0"/>
              <a:t>. (</a:t>
            </a:r>
            <a:r>
              <a:rPr lang="az-Latn-AZ" b="1" dirty="0" smtClean="0"/>
              <a:t>Bir cavabı qeyd edin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Doğrudur</a:t>
            </a:r>
            <a:r>
              <a:rPr lang="en-US" sz="2000" dirty="0" smtClean="0"/>
              <a:t>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Doğru deyil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 advAuto="0"/>
      <p:bldP spid="163844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3,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2: </a:t>
            </a:r>
            <a:r>
              <a:rPr lang="az-Latn-AZ" dirty="0" smtClean="0"/>
              <a:t>Cavab</a:t>
            </a:r>
            <a:endParaRPr lang="en-US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36613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dirty="0" smtClean="0"/>
              <a:t>Doğrudur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238125" y="2082800"/>
            <a:ext cx="83502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Sonra </a:t>
            </a:r>
            <a:r>
              <a:rPr lang="az-Latn-AZ" sz="2000" b="1" dirty="0" smtClean="0"/>
              <a:t>Ev</a:t>
            </a:r>
            <a:r>
              <a:rPr lang="az-Latn-AZ" sz="2000" dirty="0" smtClean="0"/>
              <a:t> tab-vərəqinin </a:t>
            </a:r>
            <a:r>
              <a:rPr lang="az-Latn-AZ" sz="2000" b="1" dirty="0" smtClean="0"/>
              <a:t>Xanalar</a:t>
            </a:r>
            <a:r>
              <a:rPr lang="az-Latn-AZ" sz="2000" dirty="0" smtClean="0"/>
              <a:t> qrupunda </a:t>
            </a:r>
            <a:r>
              <a:rPr lang="az-Latn-AZ" sz="2000" b="1" dirty="0" smtClean="0"/>
              <a:t>Əlavə et</a:t>
            </a:r>
            <a:r>
              <a:rPr lang="az-Latn-AZ" sz="2000" dirty="0" smtClean="0"/>
              <a:t> əmrinin üzərindəki oxu </a:t>
            </a:r>
            <a:r>
              <a:rPr lang="az-Latn-AZ" sz="2000" dirty="0" err="1" smtClean="0"/>
              <a:t>klikləyin</a:t>
            </a:r>
            <a:r>
              <a:rPr lang="az-Latn-AZ" sz="2000" dirty="0" smtClean="0"/>
              <a:t> və</a:t>
            </a:r>
            <a:r>
              <a:rPr lang="en-US" sz="2000" dirty="0" smtClean="0"/>
              <a:t> </a:t>
            </a:r>
            <a:r>
              <a:rPr lang="az-Latn-AZ" sz="2000" dirty="0" smtClean="0"/>
              <a:t>sütunu əlavə etmək üçün </a:t>
            </a:r>
            <a:r>
              <a:rPr lang="az-Latn-AZ" sz="2000" b="1" dirty="0" smtClean="0"/>
              <a:t>Vərəqə Sütunlar Əlavə et</a:t>
            </a:r>
            <a:r>
              <a:rPr lang="az-Latn-AZ" sz="2000" dirty="0" smtClean="0"/>
              <a:t> əmrini </a:t>
            </a:r>
            <a:r>
              <a:rPr lang="az-Latn-AZ" sz="2000" dirty="0" err="1" smtClean="0"/>
              <a:t>klikləyin</a:t>
            </a:r>
            <a:r>
              <a:rPr lang="az-Latn-AZ" sz="2000" dirty="0" smtClean="0">
                <a:solidFill>
                  <a:srgbClr val="FFCC00"/>
                </a:solidFill>
              </a:rPr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autoUpdateAnimBg="0"/>
      <p:bldP spid="165892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3,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3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smtClean="0"/>
              <a:t>Sətir əlavə etmək üçün yeni sətri əlavə etmək istədiyiniz yerdən bilavasitə yuxarıda bir xana </a:t>
            </a:r>
            <a:r>
              <a:rPr lang="az-Latn-AZ" b="1" dirty="0" err="1" smtClean="0"/>
              <a:t>klikləyin</a:t>
            </a:r>
            <a:r>
              <a:rPr lang="en-US" b="1" dirty="0" smtClean="0"/>
              <a:t>. (</a:t>
            </a:r>
            <a:r>
              <a:rPr lang="az-Latn-AZ" b="1" dirty="0" smtClean="0"/>
              <a:t>Bir cavabı qeyd edin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Doğrudur</a:t>
            </a:r>
            <a:r>
              <a:rPr lang="en-US" sz="2000" dirty="0" smtClean="0"/>
              <a:t>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Doğru deyil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autoUpdateAnimBg="0" advAuto="0"/>
      <p:bldP spid="167940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3,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3: </a:t>
            </a:r>
            <a:r>
              <a:rPr lang="az-Latn-AZ" dirty="0" smtClean="0"/>
              <a:t>Cavab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77888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dirty="0" smtClean="0"/>
              <a:t>Doğru deyil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238125" y="2124075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Bunun əvəzinə, yeni sətri daxil etmək istədiyiniz yerdən </a:t>
            </a:r>
            <a:r>
              <a:rPr lang="az-Latn-AZ" sz="2000" i="1" dirty="0" smtClean="0"/>
              <a:t>aşağıda</a:t>
            </a:r>
            <a:r>
              <a:rPr lang="az-Latn-AZ" sz="2000" dirty="0" smtClean="0"/>
              <a:t> hər hansı bir xananı </a:t>
            </a:r>
            <a:r>
              <a:rPr lang="az-Latn-AZ" sz="2000" dirty="0" err="1" smtClean="0"/>
              <a:t>klikləyin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autoUpdateAnimBg="0"/>
      <p:bldP spid="16998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dirty="0" smtClean="0"/>
              <a:t>İş kitabı ilə tanışlıq</a:t>
            </a:r>
            <a:endParaRPr lang="en-US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Siz Excel-i başladanda sətir, sütun və xanalardan təşkil olunmuş böyük boş bir torla </a:t>
            </a:r>
            <a:r>
              <a:rPr lang="az-Latn-AZ" sz="2000" dirty="0" err="1" smtClean="0"/>
              <a:t>qarşılaşırsınız</a:t>
            </a:r>
            <a:r>
              <a:rPr lang="az-Latn-AZ" sz="2000" dirty="0" smtClean="0"/>
              <a:t>.</a:t>
            </a:r>
            <a:endParaRPr lang="en-US" sz="20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46063" y="3994150"/>
            <a:ext cx="57419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Əgər  Excel-ə təzə </a:t>
            </a:r>
            <a:r>
              <a:rPr lang="az-Latn-AZ" dirty="0" err="1" smtClean="0">
                <a:solidFill>
                  <a:srgbClr val="FFCC00"/>
                </a:solidFill>
              </a:rPr>
              <a:t>başlayırsınızsa</a:t>
            </a:r>
            <a:r>
              <a:rPr lang="az-Latn-AZ" dirty="0" smtClean="0">
                <a:solidFill>
                  <a:srgbClr val="FFCC00"/>
                </a:solidFill>
              </a:rPr>
              <a:t>, siz növbəti nə etmək lazım olduğu barədə narahat olursunuz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Bu kurs siz Excel-də </a:t>
            </a:r>
            <a:r>
              <a:rPr lang="az-Latn-AZ" dirty="0" err="1" smtClean="0">
                <a:solidFill>
                  <a:srgbClr val="FFCC00"/>
                </a:solidFill>
              </a:rPr>
              <a:t>verilənləri</a:t>
            </a:r>
            <a:r>
              <a:rPr lang="az-Latn-AZ" dirty="0" smtClean="0">
                <a:solidFill>
                  <a:srgbClr val="FFCC00"/>
                </a:solidFill>
              </a:rPr>
              <a:t> daxil edərkən sizə yol göstərəcək bəzi əsas qaydaları  öyrənməyə  kömək etməklə başlayacaq.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802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1" y="977190"/>
            <a:ext cx="5692774" cy="287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  <p:bldP spid="23557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az-Latn-AZ" dirty="0" smtClean="0"/>
              <a:t>BU ŞABLONDAN İSTİFADƏ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7750" y="3628571"/>
            <a:ext cx="7334250" cy="2177143"/>
          </a:xfrm>
        </p:spPr>
        <p:txBody>
          <a:bodyPr/>
          <a:lstStyle/>
          <a:p>
            <a:r>
              <a:rPr lang="az-Latn-AZ" dirty="0" smtClean="0"/>
              <a:t>Bu şablon üzrə ətraflı kömək üçün Qeydlər panelinə və ya qeydlər səhifəsinə tam formatda baxın</a:t>
            </a:r>
            <a:r>
              <a:rPr lang="en-US" dirty="0" smtClean="0"/>
              <a:t> (</a:t>
            </a:r>
            <a:r>
              <a:rPr lang="az-Latn-AZ" b="1" dirty="0" smtClean="0"/>
              <a:t>Görünüş</a:t>
            </a:r>
            <a:r>
              <a:rPr lang="en-US" dirty="0" smtClean="0"/>
              <a:t> tab</a:t>
            </a:r>
            <a:r>
              <a:rPr lang="az-Latn-AZ" dirty="0" smtClean="0"/>
              <a:t> vərəqi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513" y="1017986"/>
            <a:ext cx="5525026" cy="27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580" y="1"/>
            <a:ext cx="7956420" cy="687388"/>
          </a:xfrm>
        </p:spPr>
        <p:txBody>
          <a:bodyPr/>
          <a:lstStyle/>
          <a:p>
            <a:r>
              <a:rPr lang="az-Latn-AZ" dirty="0" smtClean="0"/>
              <a:t>Lent</a:t>
            </a:r>
            <a:endParaRPr lang="en-US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Excel </a:t>
            </a:r>
            <a:r>
              <a:rPr lang="en-US" sz="2000" dirty="0"/>
              <a:t>2007 </a:t>
            </a:r>
            <a:r>
              <a:rPr lang="az-Latn-AZ" sz="2000" dirty="0" smtClean="0"/>
              <a:t>pəncərəsinin yuxarısındakı zolaq </a:t>
            </a:r>
            <a:r>
              <a:rPr lang="az-Latn-AZ" sz="2000" b="1" dirty="0" smtClean="0"/>
              <a:t>Lent </a:t>
            </a:r>
            <a:r>
              <a:rPr lang="az-Latn-AZ" sz="2000" dirty="0" smtClean="0"/>
              <a:t>adlanır.</a:t>
            </a:r>
            <a:r>
              <a:rPr lang="en-US" sz="2000" dirty="0" smtClean="0"/>
              <a:t> </a:t>
            </a:r>
            <a:endParaRPr lang="en-US" sz="2000" b="1" dirty="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46063" y="3994150"/>
            <a:ext cx="5926137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Lent  müxtəlif </a:t>
            </a:r>
            <a:r>
              <a:rPr lang="az-Latn-AZ" b="1" dirty="0" smtClean="0">
                <a:solidFill>
                  <a:srgbClr val="FFCC00"/>
                </a:solidFill>
              </a:rPr>
              <a:t>tab-vərəqlərdən</a:t>
            </a:r>
            <a:r>
              <a:rPr lang="az-Latn-AZ" dirty="0" smtClean="0">
                <a:solidFill>
                  <a:srgbClr val="FFCC00"/>
                </a:solidFill>
              </a:rPr>
              <a:t> təşkil olunub. Bu tab-vərəqlərin hər biri istifadəçilərin Excel vasitəsilə icra etdikləri spesifik işlərə aiddir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Hər tab-vərəqin tərkibindəki müxtəlif əmrləri görmək üçün siz Lentin üst tərəfindəki tab-vərəqləri </a:t>
            </a:r>
            <a:r>
              <a:rPr lang="az-Latn-AZ" dirty="0" err="1" smtClean="0">
                <a:solidFill>
                  <a:srgbClr val="FFCC00"/>
                </a:solidFill>
              </a:rPr>
              <a:t>klikləyirsiniz</a:t>
            </a:r>
            <a:r>
              <a:rPr lang="az-Latn-AZ" dirty="0" smtClean="0">
                <a:solidFill>
                  <a:srgbClr val="FFCC00"/>
                </a:solidFill>
              </a:rPr>
              <a:t>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50032" y="1576195"/>
            <a:ext cx="6219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Əlavə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et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0033" y="1770373"/>
            <a:ext cx="502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Sil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0033" y="1985737"/>
            <a:ext cx="5340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Format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9203" y="2159132"/>
            <a:ext cx="6390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Xanalar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6132" y="2159132"/>
            <a:ext cx="1147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Redaktə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olunur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23158" y="1365662"/>
            <a:ext cx="427512" cy="215444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800" b="1" dirty="0" err="1" smtClean="0">
                <a:solidFill>
                  <a:schemeClr val="accent2">
                    <a:lumMod val="75000"/>
                  </a:schemeClr>
                </a:solidFill>
              </a:rPr>
              <a:t>Ev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1136" y="1850903"/>
            <a:ext cx="5757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00" dirty="0" err="1" smtClean="0">
                <a:solidFill>
                  <a:schemeClr val="accent6">
                    <a:lumMod val="75000"/>
                  </a:schemeClr>
                </a:solidFill>
              </a:rPr>
              <a:t>Sıralama</a:t>
            </a:r>
            <a:r>
              <a:rPr lang="en-IE" sz="7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700" dirty="0" err="1" smtClean="0">
                <a:solidFill>
                  <a:schemeClr val="accent6">
                    <a:lumMod val="75000"/>
                  </a:schemeClr>
                </a:solidFill>
              </a:rPr>
              <a:t>və</a:t>
            </a:r>
            <a:r>
              <a:rPr lang="en-IE" sz="7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700" dirty="0" err="1" smtClean="0">
                <a:solidFill>
                  <a:schemeClr val="accent6">
                    <a:lumMod val="75000"/>
                  </a:schemeClr>
                </a:solidFill>
              </a:rPr>
              <a:t>Süzgəc</a:t>
            </a:r>
            <a:endParaRPr lang="en-US" sz="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98580" y="0"/>
            <a:ext cx="795642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5AB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Lent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5AB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  <p:bldP spid="2560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73025"/>
            <a:ext cx="8027987" cy="614363"/>
          </a:xfrm>
        </p:spPr>
        <p:txBody>
          <a:bodyPr/>
          <a:lstStyle/>
          <a:p>
            <a:r>
              <a:rPr lang="az-Latn-AZ" dirty="0" smtClean="0"/>
              <a:t>Lent</a:t>
            </a:r>
            <a:endParaRPr lang="en-US" dirty="0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6119813" y="779431"/>
            <a:ext cx="2744787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Solda birinci olan </a:t>
            </a:r>
            <a:r>
              <a:rPr lang="az-Latn-AZ" sz="2000" b="1" dirty="0" smtClean="0"/>
              <a:t>Ev </a:t>
            </a:r>
            <a:r>
              <a:rPr lang="en-US" sz="2000" dirty="0" smtClean="0"/>
              <a:t>tab</a:t>
            </a:r>
            <a:r>
              <a:rPr lang="az-Latn-AZ" sz="2000" dirty="0" smtClean="0"/>
              <a:t>-vərəqinə gündəlik ən çox istifadə olunan əmrlər daxildir.</a:t>
            </a:r>
            <a:endParaRPr lang="en-US" sz="2000" dirty="0"/>
          </a:p>
        </p:txBody>
      </p:sp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76135" name="Object 7"/>
          <p:cNvGraphicFramePr>
            <a:graphicFrameLocks noChangeAspect="1"/>
          </p:cNvGraphicFramePr>
          <p:nvPr/>
        </p:nvGraphicFramePr>
        <p:xfrm>
          <a:off x="339725" y="4021138"/>
          <a:ext cx="269875" cy="303212"/>
        </p:xfrm>
        <a:graphic>
          <a:graphicData uri="http://schemas.openxmlformats.org/presentationml/2006/ole">
            <p:oleObj spid="_x0000_s176135" name="Visio" r:id="rId4" imgW="270231" imgH="303063" progId="">
              <p:embed/>
            </p:oleObj>
          </a:graphicData>
        </a:graphic>
      </p:graphicFrame>
      <p:graphicFrame>
        <p:nvGraphicFramePr>
          <p:cNvPr id="176136" name="Object 8"/>
          <p:cNvGraphicFramePr>
            <a:graphicFrameLocks noChangeAspect="1"/>
          </p:cNvGraphicFramePr>
          <p:nvPr/>
        </p:nvGraphicFramePr>
        <p:xfrm>
          <a:off x="339725" y="4468813"/>
          <a:ext cx="269875" cy="303212"/>
        </p:xfrm>
        <a:graphic>
          <a:graphicData uri="http://schemas.openxmlformats.org/presentationml/2006/ole">
            <p:oleObj spid="_x0000_s176136" name="Visio" r:id="rId5" imgW="270231" imgH="303063" progId="">
              <p:embed/>
            </p:oleObj>
          </a:graphicData>
        </a:graphic>
      </p:graphicFrame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676275" y="3987800"/>
            <a:ext cx="5940425" cy="1934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Lent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 </a:t>
            </a:r>
            <a:r>
              <a:rPr lang="en-US" dirty="0" smtClean="0">
                <a:solidFill>
                  <a:srgbClr val="FFCC00"/>
                </a:solidFill>
              </a:rPr>
              <a:t>Excel </a:t>
            </a:r>
            <a:r>
              <a:rPr lang="az-Latn-AZ" dirty="0" smtClean="0">
                <a:solidFill>
                  <a:srgbClr val="FFCC00"/>
                </a:solidFill>
              </a:rPr>
              <a:t>pəncərəsinin yuxarı hissəsini tutur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Lent üzərindəki əmrlər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müvafiq kiçik </a:t>
            </a:r>
            <a:r>
              <a:rPr lang="az-Latn-AZ" b="1" dirty="0" smtClean="0">
                <a:solidFill>
                  <a:srgbClr val="FFCC00"/>
                </a:solidFill>
              </a:rPr>
              <a:t>qruplarda</a:t>
            </a:r>
            <a:r>
              <a:rPr lang="az-Latn-AZ" dirty="0" smtClean="0">
                <a:solidFill>
                  <a:srgbClr val="FFCC00"/>
                </a:solidFill>
              </a:rPr>
              <a:t> </a:t>
            </a:r>
            <a:r>
              <a:rPr lang="az-Latn-AZ" dirty="0" err="1" smtClean="0">
                <a:solidFill>
                  <a:srgbClr val="FFCC00"/>
                </a:solidFill>
              </a:rPr>
              <a:t>toplanıblar</a:t>
            </a:r>
            <a:r>
              <a:rPr lang="az-Latn-AZ" dirty="0" smtClean="0">
                <a:solidFill>
                  <a:srgbClr val="FFCC00"/>
                </a:solidFill>
              </a:rPr>
              <a:t>. Məsələn, xanaların məzmunu ilə işləmək üçün olan əmrlər </a:t>
            </a:r>
            <a:r>
              <a:rPr lang="az-Latn-AZ" b="1" dirty="0" smtClean="0">
                <a:solidFill>
                  <a:srgbClr val="FFCC00"/>
                </a:solidFill>
              </a:rPr>
              <a:t>Redaktə</a:t>
            </a:r>
            <a:r>
              <a:rPr lang="az-Latn-AZ" dirty="0" smtClean="0">
                <a:solidFill>
                  <a:srgbClr val="FFCC00"/>
                </a:solidFill>
              </a:rPr>
              <a:t> qrupunda </a:t>
            </a:r>
            <a:r>
              <a:rPr lang="az-Latn-AZ" dirty="0" err="1" smtClean="0">
                <a:solidFill>
                  <a:srgbClr val="FFCC00"/>
                </a:solidFill>
              </a:rPr>
              <a:t>qruplaşıblar</a:t>
            </a:r>
            <a:r>
              <a:rPr lang="az-Latn-AZ" dirty="0" smtClean="0">
                <a:solidFill>
                  <a:srgbClr val="FFCC00"/>
                </a:solidFill>
              </a:rPr>
              <a:t>, xanaların özü ilə işləyən 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əmrlər isə </a:t>
            </a:r>
            <a:r>
              <a:rPr lang="az-Latn-AZ" b="1" dirty="0" smtClean="0">
                <a:solidFill>
                  <a:srgbClr val="FFCC00"/>
                </a:solidFill>
              </a:rPr>
              <a:t>Xanalar</a:t>
            </a:r>
            <a:r>
              <a:rPr lang="az-Latn-AZ" dirty="0" smtClean="0">
                <a:solidFill>
                  <a:srgbClr val="FFCC00"/>
                </a:solidFill>
              </a:rPr>
              <a:t> </a:t>
            </a:r>
            <a:r>
              <a:rPr lang="az-Latn-AZ" dirty="0" err="1" smtClean="0">
                <a:solidFill>
                  <a:srgbClr val="FFCC00"/>
                </a:solidFill>
              </a:rPr>
              <a:t>qrupundadırlar</a:t>
            </a:r>
            <a:r>
              <a:rPr lang="az-Latn-AZ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6119813" y="2191076"/>
            <a:ext cx="2744787" cy="15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Bu şəkil </a:t>
            </a:r>
            <a:r>
              <a:rPr lang="az-Latn-AZ" sz="2000" b="1" dirty="0" smtClean="0"/>
              <a:t>Ev</a:t>
            </a:r>
            <a:r>
              <a:rPr lang="az-Latn-AZ" sz="2000" dirty="0" smtClean="0"/>
              <a:t> tab-vərəqinin Lent üzərindəki tab-əmrlərini nümayiş etdirir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513" y="1017986"/>
            <a:ext cx="5525026" cy="27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950032" y="1576195"/>
            <a:ext cx="6219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Əlavə</a:t>
            </a:r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 et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0033" y="1770373"/>
            <a:ext cx="502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6">
                    <a:lumMod val="75000"/>
                  </a:schemeClr>
                </a:solidFill>
              </a:rPr>
              <a:t>Sil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0033" y="1985737"/>
            <a:ext cx="5340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6">
                    <a:lumMod val="75000"/>
                  </a:schemeClr>
                </a:solidFill>
              </a:rPr>
              <a:t>Format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9203" y="2159132"/>
            <a:ext cx="6390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Xanalar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86132" y="2159132"/>
            <a:ext cx="1147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Redaktə</a:t>
            </a:r>
            <a:r>
              <a:rPr lang="en-IE" sz="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800" dirty="0" err="1" smtClean="0">
                <a:solidFill>
                  <a:schemeClr val="accent2">
                    <a:lumMod val="75000"/>
                  </a:schemeClr>
                </a:solidFill>
              </a:rPr>
              <a:t>olunur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23158" y="1365662"/>
            <a:ext cx="427512" cy="215444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800" b="1" dirty="0" err="1" smtClean="0">
                <a:solidFill>
                  <a:schemeClr val="accent2">
                    <a:lumMod val="75000"/>
                  </a:schemeClr>
                </a:solidFill>
              </a:rPr>
              <a:t>Ev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06216" y="1843283"/>
            <a:ext cx="5770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00" dirty="0" err="1" smtClean="0">
                <a:solidFill>
                  <a:schemeClr val="accent6">
                    <a:lumMod val="75000"/>
                  </a:schemeClr>
                </a:solidFill>
              </a:rPr>
              <a:t>Sıralama</a:t>
            </a:r>
            <a:r>
              <a:rPr lang="en-IE" sz="7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700" dirty="0" err="1" smtClean="0">
                <a:solidFill>
                  <a:schemeClr val="accent6">
                    <a:lumMod val="75000"/>
                  </a:schemeClr>
                </a:solidFill>
              </a:rPr>
              <a:t>və</a:t>
            </a:r>
            <a:r>
              <a:rPr lang="en-IE" sz="7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700" dirty="0" err="1" smtClean="0">
                <a:solidFill>
                  <a:schemeClr val="accent6">
                    <a:lumMod val="75000"/>
                  </a:schemeClr>
                </a:solidFill>
              </a:rPr>
              <a:t>Süzgəc</a:t>
            </a:r>
            <a:endParaRPr lang="en-US" sz="7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76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6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6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autoUpdateAnimBg="0" advAuto="0"/>
      <p:bldP spid="176137" grpId="0" build="p" autoUpdateAnimBg="0"/>
      <p:bldP spid="17613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213" y="966166"/>
            <a:ext cx="5643262" cy="285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8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İş kitabları və iş vərəqləri</a:t>
            </a:r>
            <a:endParaRPr lang="en-US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102560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Siz </a:t>
            </a:r>
            <a:r>
              <a:rPr lang="en-US" sz="2000" dirty="0" smtClean="0"/>
              <a:t>Excel</a:t>
            </a:r>
            <a:r>
              <a:rPr lang="az-Latn-AZ" sz="2000" dirty="0" smtClean="0"/>
              <a:t>-i </a:t>
            </a:r>
            <a:r>
              <a:rPr lang="az-Latn-AZ" sz="2000" dirty="0" err="1" smtClean="0"/>
              <a:t>başlatdıqda</a:t>
            </a:r>
            <a:r>
              <a:rPr lang="az-Latn-AZ" sz="2000" dirty="0" smtClean="0"/>
              <a:t> </a:t>
            </a:r>
            <a:r>
              <a:rPr lang="az-Latn-AZ" sz="2000" b="1" dirty="0" smtClean="0"/>
              <a:t>iş kitabı</a:t>
            </a:r>
            <a:r>
              <a:rPr lang="az-Latn-AZ" sz="2000" dirty="0" smtClean="0"/>
              <a:t> adlanan faylı açırsınız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Hər yeni iş kitabı içərisinə verilənləri daxil edə bildiyiniz üç </a:t>
            </a:r>
            <a:r>
              <a:rPr lang="az-Latn-AZ" sz="2000" b="1" dirty="0" smtClean="0"/>
              <a:t>iş vərəqi</a:t>
            </a:r>
            <a:r>
              <a:rPr lang="az-Latn-AZ" sz="2000" dirty="0" smtClean="0"/>
              <a:t> ilə üzə çıxır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339725" y="4535488"/>
          <a:ext cx="269875" cy="303212"/>
        </p:xfrm>
        <a:graphic>
          <a:graphicData uri="http://schemas.openxmlformats.org/presentationml/2006/ole">
            <p:oleObj spid="_x0000_s27652" name="Visio" r:id="rId5" imgW="270231" imgH="303063" progId="">
              <p:embed/>
            </p:oleObj>
          </a:graphicData>
        </a:graphic>
      </p:graphicFrame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76275" y="4502150"/>
            <a:ext cx="594042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Sizin </a:t>
            </a:r>
            <a:r>
              <a:rPr lang="az-Latn-AZ" dirty="0" err="1" smtClean="0">
                <a:solidFill>
                  <a:srgbClr val="FFCC00"/>
                </a:solidFill>
              </a:rPr>
              <a:t>aşacağınız</a:t>
            </a:r>
            <a:r>
              <a:rPr lang="az-Latn-AZ" dirty="0" smtClean="0">
                <a:solidFill>
                  <a:srgbClr val="FFCC00"/>
                </a:solidFill>
              </a:rPr>
              <a:t> ilk iş kitabı </a:t>
            </a:r>
            <a:r>
              <a:rPr lang="en-US" dirty="0" smtClean="0">
                <a:solidFill>
                  <a:srgbClr val="FFCC00"/>
                </a:solidFill>
              </a:rPr>
              <a:t>Book1</a:t>
            </a:r>
            <a:r>
              <a:rPr lang="az-Latn-AZ" dirty="0" smtClean="0">
                <a:solidFill>
                  <a:srgbClr val="FFCC00"/>
                </a:solidFill>
              </a:rPr>
              <a:t> adlanır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az-Latn-AZ" dirty="0" smtClean="0">
                <a:solidFill>
                  <a:srgbClr val="FFCC00"/>
                </a:solidFill>
              </a:rPr>
              <a:t>İş kitabını özünüz verəcəyiniz başlıqla yadda saxlayana qədər bu başlıq pəncərənin yuxarısındakı zolaqda görünəcək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46063" y="3994150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Burada göstərilən yeni iş kitabındakı boş iş vərəqidir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102560" y="3339653"/>
            <a:ext cx="2744787" cy="39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err="1" smtClean="0"/>
              <a:t>Bax</a:t>
            </a:r>
            <a:r>
              <a:rPr lang="en-US" sz="2000" dirty="0" smtClean="0"/>
              <a:t> </a:t>
            </a:r>
            <a:r>
              <a:rPr lang="en-US" sz="2000" dirty="0" err="1" smtClean="0"/>
              <a:t>belə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160889" y="1016000"/>
            <a:ext cx="2043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" dirty="0" smtClean="0">
                <a:solidFill>
                  <a:schemeClr val="tx1">
                    <a:lumMod val="50000"/>
                  </a:schemeClr>
                </a:solidFill>
              </a:rPr>
              <a:t>Book1 – </a:t>
            </a:r>
            <a:r>
              <a:rPr lang="en-IE" sz="1100" dirty="0" smtClean="0">
                <a:solidFill>
                  <a:schemeClr val="accent1">
                    <a:lumMod val="75000"/>
                  </a:schemeClr>
                </a:solidFill>
              </a:rPr>
              <a:t>Microsoft Excel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9866" y="3564747"/>
            <a:ext cx="5427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</a:rPr>
              <a:t>Vərəq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7453" y="3559723"/>
            <a:ext cx="5427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</a:rPr>
              <a:t>Vərəq2</a:t>
            </a:r>
            <a:endParaRPr lang="en-US" sz="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0160" y="3564748"/>
            <a:ext cx="5427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</a:rPr>
              <a:t>Vərəq3</a:t>
            </a:r>
            <a:endParaRPr lang="en-US" sz="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 autoUpdateAnimBg="0"/>
      <p:bldP spid="27657" grpId="0" build="p" autoUpdateAnimBg="0"/>
      <p:bldP spid="27658" grpId="0" build="p" autoUpdateAnimBg="0"/>
      <p:bldP spid="13" grpId="0" autoUpdateAnimBg="0"/>
    </p:bldLst>
  </p:timing>
</p:sld>
</file>

<file path=ppt/theme/theme1.xml><?xml version="1.0" encoding="utf-8"?>
<a:theme xmlns:a="http://schemas.openxmlformats.org/drawingml/2006/main" name="Training presentation- Excel 2007—Create your first workbook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presentation- Excel 2007—Create your first workbook</Template>
  <TotalTime>0</TotalTime>
  <Words>3754</Words>
  <Application>Microsoft Office PowerPoint</Application>
  <PresentationFormat>On-screen Show (4:3)</PresentationFormat>
  <Paragraphs>619</Paragraphs>
  <Slides>60</Slides>
  <Notes>60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Training presentation- Excel 2007—Create your first workbook</vt:lpstr>
      <vt:lpstr>Visio</vt:lpstr>
      <vt:lpstr>Microsoft® Office  Excel® 2007 üzrə təlim kursu</vt:lpstr>
      <vt:lpstr>Kursun məzmunu</vt:lpstr>
      <vt:lpstr>Ümumi məlumat: Nədən başlamalı?</vt:lpstr>
      <vt:lpstr>Kursun məqsədləri   </vt:lpstr>
      <vt:lpstr>Dərs 1</vt:lpstr>
      <vt:lpstr>İş kitabı ilə tanışlıq</vt:lpstr>
      <vt:lpstr>Lent</vt:lpstr>
      <vt:lpstr>Lent</vt:lpstr>
      <vt:lpstr>İş kitabları və iş vərəqləri</vt:lpstr>
      <vt:lpstr>İş kitabları və iş vərəqləri</vt:lpstr>
      <vt:lpstr>İş kitabları və iş vərəqləri</vt:lpstr>
      <vt:lpstr>Sətirlər, sütunlar və xanalar</vt:lpstr>
      <vt:lpstr>Sətirlər, sütunlar və xanalar</vt:lpstr>
      <vt:lpstr>Xanalar verilənlərin işləndiyi yerdir</vt:lpstr>
      <vt:lpstr>Xanalar verilənlərin işləndiyi yerdir</vt:lpstr>
      <vt:lpstr>Xanalar verilənlərin işləndiyi yerdir</vt:lpstr>
      <vt:lpstr>Xanalar verilənlərin işləndiyi yerdir</vt:lpstr>
      <vt:lpstr>Xanalar verilənlərin işləndiyi yerdir</vt:lpstr>
      <vt:lpstr>Praktiki tapşırıqlar</vt:lpstr>
      <vt:lpstr>Test 1, sual 1</vt:lpstr>
      <vt:lpstr>Test 1, sual 1: Cavab</vt:lpstr>
      <vt:lpstr>Test 1, sual 2</vt:lpstr>
      <vt:lpstr>Test 1, sual 2: Cavab</vt:lpstr>
      <vt:lpstr>Test 1, sual 3</vt:lpstr>
      <vt:lpstr>Test 1, sual 3: Cavab</vt:lpstr>
      <vt:lpstr>Dərs 2</vt:lpstr>
      <vt:lpstr>Verilənlərin daxil edilməsi</vt:lpstr>
      <vt:lpstr>Sütun başlıqlarından başlayın</vt:lpstr>
      <vt:lpstr>Sütun başlıqlarından başlayın</vt:lpstr>
      <vt:lpstr>Daxiletmə</vt:lpstr>
      <vt:lpstr>Daxiletmə</vt:lpstr>
      <vt:lpstr>Daxiletmə</vt:lpstr>
      <vt:lpstr>Tarixin və vaxtın daxil edilməsi</vt:lpstr>
      <vt:lpstr>Ədədlərin daxil edilməsi</vt:lpstr>
      <vt:lpstr>Ədədlərin daxil edilməsi</vt:lpstr>
      <vt:lpstr>Praktiki tapşırıqlar</vt:lpstr>
      <vt:lpstr>Test 2, sual 1</vt:lpstr>
      <vt:lpstr>Test 2, sual 1: Cavab</vt:lpstr>
      <vt:lpstr>Test 2, sual 2</vt:lpstr>
      <vt:lpstr>Test 2, sual 2: Cavab</vt:lpstr>
      <vt:lpstr>Dərs 3</vt:lpstr>
      <vt:lpstr>Verilənlərin və iş vərəqlərinin redaktəsi</vt:lpstr>
      <vt:lpstr>Verilənlərin redaktəsi</vt:lpstr>
      <vt:lpstr>Verilənlərin redaktəsi</vt:lpstr>
      <vt:lpstr>Verilənlərin redaktəsi</vt:lpstr>
      <vt:lpstr>Verilənlərin redaktəsi</vt:lpstr>
      <vt:lpstr>Verilənlərin formatının silinməsi</vt:lpstr>
      <vt:lpstr>Verilənlərin formatının silinməsi</vt:lpstr>
      <vt:lpstr>Verilənlərin formatının silinməsi</vt:lpstr>
      <vt:lpstr>Verilənlərin formatının silinməsi</vt:lpstr>
      <vt:lpstr>Sütun və ya sətrin daxil edilməsi</vt:lpstr>
      <vt:lpstr>Sütun və ya sətrin daxil edilməsi</vt:lpstr>
      <vt:lpstr>Praktiki tapşırıqlar</vt:lpstr>
      <vt:lpstr>Test 3, sual 1</vt:lpstr>
      <vt:lpstr>Test 3, sual 1: Cavab</vt:lpstr>
      <vt:lpstr>Test 3, sual 2</vt:lpstr>
      <vt:lpstr>Test 3, sual 2: Cavab</vt:lpstr>
      <vt:lpstr>Test 3, sual 3</vt:lpstr>
      <vt:lpstr>Test 3, sual 3: Cavab</vt:lpstr>
      <vt:lpstr>BU ŞABLONDAN İSTİFADƏ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2007-05-01T12:21:31Z</dcterms:created>
  <dcterms:modified xsi:type="dcterms:W3CDTF">2008-06-11T09:48:07Z</dcterms:modified>
</cp:coreProperties>
</file>